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Masters/slideMaster1.xml" ContentType="application/vnd.openxmlformats-officedocument.presentationml.slideMaster+xml"/>
  <Override PartName="/ppt/slideLayouts/slideLayout6.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notesMasterIdLst>
    <p:notesMasterId r:id="rId12"/>
  </p:notesMasterIdLst>
  <p:handoutMasterIdLst>
    <p:handoutMasterId r:id="rId13"/>
  </p:handoutMasterIdLst>
  <p:sldIdLst>
    <p:sldId id="266" r:id="rId2"/>
    <p:sldId id="309" r:id="rId3"/>
    <p:sldId id="304" r:id="rId4"/>
    <p:sldId id="298" r:id="rId5"/>
    <p:sldId id="292" r:id="rId6"/>
    <p:sldId id="306" r:id="rId7"/>
    <p:sldId id="295" r:id="rId8"/>
    <p:sldId id="302" r:id="rId9"/>
    <p:sldId id="303" r:id="rId10"/>
    <p:sldId id="310" r:id="rId11"/>
  </p:sldIdLst>
  <p:sldSz cx="9906000" cy="6858000" type="A4"/>
  <p:notesSz cx="6858000" cy="9144000"/>
  <p:defaultTextStyle>
    <a:defPPr>
      <a:defRPr lang="pl-PL"/>
    </a:defPPr>
    <a:lvl1pPr algn="l" rtl="0" fontAlgn="base">
      <a:spcBef>
        <a:spcPct val="0"/>
      </a:spcBef>
      <a:spcAft>
        <a:spcPct val="0"/>
      </a:spcAft>
      <a:defRPr kern="1200">
        <a:solidFill>
          <a:schemeClr val="tx1"/>
        </a:solidFill>
        <a:latin typeface="Trebuchet MS" pitchFamily="34" charset="0"/>
        <a:ea typeface="+mn-ea"/>
        <a:cs typeface="Arial" charset="0"/>
      </a:defRPr>
    </a:lvl1pPr>
    <a:lvl2pPr marL="457200" algn="l" rtl="0" fontAlgn="base">
      <a:spcBef>
        <a:spcPct val="0"/>
      </a:spcBef>
      <a:spcAft>
        <a:spcPct val="0"/>
      </a:spcAft>
      <a:defRPr kern="1200">
        <a:solidFill>
          <a:schemeClr val="tx1"/>
        </a:solidFill>
        <a:latin typeface="Trebuchet MS" pitchFamily="34" charset="0"/>
        <a:ea typeface="+mn-ea"/>
        <a:cs typeface="Arial" charset="0"/>
      </a:defRPr>
    </a:lvl2pPr>
    <a:lvl3pPr marL="914400" algn="l" rtl="0" fontAlgn="base">
      <a:spcBef>
        <a:spcPct val="0"/>
      </a:spcBef>
      <a:spcAft>
        <a:spcPct val="0"/>
      </a:spcAft>
      <a:defRPr kern="1200">
        <a:solidFill>
          <a:schemeClr val="tx1"/>
        </a:solidFill>
        <a:latin typeface="Trebuchet MS" pitchFamily="34" charset="0"/>
        <a:ea typeface="+mn-ea"/>
        <a:cs typeface="Arial" charset="0"/>
      </a:defRPr>
    </a:lvl3pPr>
    <a:lvl4pPr marL="1371600" algn="l" rtl="0" fontAlgn="base">
      <a:spcBef>
        <a:spcPct val="0"/>
      </a:spcBef>
      <a:spcAft>
        <a:spcPct val="0"/>
      </a:spcAft>
      <a:defRPr kern="1200">
        <a:solidFill>
          <a:schemeClr val="tx1"/>
        </a:solidFill>
        <a:latin typeface="Trebuchet MS" pitchFamily="34" charset="0"/>
        <a:ea typeface="+mn-ea"/>
        <a:cs typeface="Arial" charset="0"/>
      </a:defRPr>
    </a:lvl4pPr>
    <a:lvl5pPr marL="1828800" algn="l" rtl="0" fontAlgn="base">
      <a:spcBef>
        <a:spcPct val="0"/>
      </a:spcBef>
      <a:spcAft>
        <a:spcPct val="0"/>
      </a:spcAft>
      <a:defRPr kern="1200">
        <a:solidFill>
          <a:schemeClr val="tx1"/>
        </a:solidFill>
        <a:latin typeface="Trebuchet MS" pitchFamily="34" charset="0"/>
        <a:ea typeface="+mn-ea"/>
        <a:cs typeface="Arial" charset="0"/>
      </a:defRPr>
    </a:lvl5pPr>
    <a:lvl6pPr marL="2286000" algn="l" defTabSz="914400" rtl="0" eaLnBrk="1" latinLnBrk="0" hangingPunct="1">
      <a:defRPr kern="1200">
        <a:solidFill>
          <a:schemeClr val="tx1"/>
        </a:solidFill>
        <a:latin typeface="Trebuchet MS" pitchFamily="34" charset="0"/>
        <a:ea typeface="+mn-ea"/>
        <a:cs typeface="Arial" charset="0"/>
      </a:defRPr>
    </a:lvl6pPr>
    <a:lvl7pPr marL="2743200" algn="l" defTabSz="914400" rtl="0" eaLnBrk="1" latinLnBrk="0" hangingPunct="1">
      <a:defRPr kern="1200">
        <a:solidFill>
          <a:schemeClr val="tx1"/>
        </a:solidFill>
        <a:latin typeface="Trebuchet MS" pitchFamily="34" charset="0"/>
        <a:ea typeface="+mn-ea"/>
        <a:cs typeface="Arial" charset="0"/>
      </a:defRPr>
    </a:lvl7pPr>
    <a:lvl8pPr marL="3200400" algn="l" defTabSz="914400" rtl="0" eaLnBrk="1" latinLnBrk="0" hangingPunct="1">
      <a:defRPr kern="1200">
        <a:solidFill>
          <a:schemeClr val="tx1"/>
        </a:solidFill>
        <a:latin typeface="Trebuchet MS" pitchFamily="34" charset="0"/>
        <a:ea typeface="+mn-ea"/>
        <a:cs typeface="Arial" charset="0"/>
      </a:defRPr>
    </a:lvl8pPr>
    <a:lvl9pPr marL="3657600" algn="l" defTabSz="914400" rtl="0" eaLnBrk="1" latinLnBrk="0" hangingPunct="1">
      <a:defRPr kern="1200">
        <a:solidFill>
          <a:schemeClr val="tx1"/>
        </a:solidFill>
        <a:latin typeface="Trebuchet MS"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FF"/>
    <a:srgbClr val="78D76B"/>
    <a:srgbClr val="47C836"/>
    <a:srgbClr val="33CCFF"/>
    <a:srgbClr val="66CCFF"/>
    <a:srgbClr val="66FF99"/>
    <a:srgbClr val="CCFF33"/>
    <a:srgbClr val="70AC2E"/>
    <a:srgbClr val="003300"/>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8083" autoAdjust="0"/>
  </p:normalViewPr>
  <p:slideViewPr>
    <p:cSldViewPr snapToGrid="0">
      <p:cViewPr varScale="1">
        <p:scale>
          <a:sx n="145" d="100"/>
          <a:sy n="145" d="100"/>
        </p:scale>
        <p:origin x="1912" y="88"/>
      </p:cViewPr>
      <p:guideLst>
        <p:guide orient="horz" pos="2160"/>
        <p:guide pos="3120"/>
      </p:guideLst>
    </p:cSldViewPr>
  </p:slideViewPr>
  <p:notesTextViewPr>
    <p:cViewPr>
      <p:scale>
        <a:sx n="1" d="1"/>
        <a:sy n="1" d="1"/>
      </p:scale>
      <p:origin x="0" y="0"/>
    </p:cViewPr>
  </p:notesTextViewPr>
  <p:notesViewPr>
    <p:cSldViewPr snapToGrid="0">
      <p:cViewPr varScale="1">
        <p:scale>
          <a:sx n="65" d="100"/>
          <a:sy n="65" d="100"/>
        </p:scale>
        <p:origin x="-3130" y="-77"/>
      </p:cViewPr>
      <p:guideLst>
        <p:guide orient="horz" pos="2880"/>
        <p:guide pos="2160"/>
      </p:guideLst>
    </p:cSldViewPr>
  </p:notesViewPr>
  <p:gridSpacing cx="72010" cy="7201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customXml" Target="../customXml/item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20"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smtClean="0"/>
            </a:lvl1pPr>
          </a:lstStyle>
          <a:p>
            <a:pPr>
              <a:defRPr/>
            </a:pPr>
            <a:endParaRPr lang="pl-PL"/>
          </a:p>
        </p:txBody>
      </p:sp>
      <p:sp>
        <p:nvSpPr>
          <p:cNvPr id="3" name="Symbol zastępczy daty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smtClean="0"/>
            </a:lvl1pPr>
          </a:lstStyle>
          <a:p>
            <a:pPr>
              <a:defRPr/>
            </a:pPr>
            <a:fld id="{4FCF0096-DD09-4F94-B125-D2F10671D3CC}" type="datetimeFigureOut">
              <a:rPr lang="pl-PL"/>
              <a:pPr>
                <a:defRPr/>
              </a:pPr>
              <a:t>22.05.2022</a:t>
            </a:fld>
            <a:endParaRPr lang="pl-PL"/>
          </a:p>
        </p:txBody>
      </p:sp>
      <p:sp>
        <p:nvSpPr>
          <p:cNvPr id="4" name="Symbol zastępczy stopki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smtClean="0"/>
            </a:lvl1pPr>
          </a:lstStyle>
          <a:p>
            <a:pPr>
              <a:defRPr/>
            </a:pPr>
            <a:endParaRPr lang="pl-PL"/>
          </a:p>
        </p:txBody>
      </p:sp>
      <p:sp>
        <p:nvSpPr>
          <p:cNvPr id="5" name="Symbol zastępczy numeru slajdu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smtClean="0"/>
            </a:lvl1pPr>
          </a:lstStyle>
          <a:p>
            <a:pPr>
              <a:defRPr/>
            </a:pPr>
            <a:fld id="{E5111B9C-89B8-4F29-A3B3-FDA73E31F16E}" type="slidenum">
              <a:rPr lang="pl-PL"/>
              <a:pPr>
                <a:defRPr/>
              </a:pPr>
              <a:t>‹#›</a:t>
            </a:fld>
            <a:endParaRPr lang="pl-PL"/>
          </a:p>
        </p:txBody>
      </p:sp>
    </p:spTree>
    <p:extLst>
      <p:ext uri="{BB962C8B-B14F-4D97-AF65-F5344CB8AC3E}">
        <p14:creationId xmlns:p14="http://schemas.microsoft.com/office/powerpoint/2010/main" val="4505054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pl-PL"/>
          </a:p>
        </p:txBody>
      </p:sp>
      <p:sp>
        <p:nvSpPr>
          <p:cNvPr id="3" name="Symbol zastępczy daty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7FCEE0EE-A52D-46AF-A07C-3EEC64895839}" type="datetimeFigureOut">
              <a:rPr lang="pl-PL"/>
              <a:pPr>
                <a:defRPr/>
              </a:pPr>
              <a:t>22.05.2022</a:t>
            </a:fld>
            <a:endParaRPr lang="pl-PL"/>
          </a:p>
        </p:txBody>
      </p:sp>
      <p:sp>
        <p:nvSpPr>
          <p:cNvPr id="4" name="Symbol zastępczy obrazu slajdu 3"/>
          <p:cNvSpPr>
            <a:spLocks noGrp="1" noRot="1" noChangeAspect="1"/>
          </p:cNvSpPr>
          <p:nvPr>
            <p:ph type="sldImg" idx="2"/>
          </p:nvPr>
        </p:nvSpPr>
        <p:spPr>
          <a:xfrm>
            <a:off x="952500" y="685800"/>
            <a:ext cx="4953000" cy="3429000"/>
          </a:xfrm>
          <a:prstGeom prst="rect">
            <a:avLst/>
          </a:prstGeom>
          <a:noFill/>
          <a:ln w="12700">
            <a:solidFill>
              <a:prstClr val="black"/>
            </a:solidFill>
          </a:ln>
        </p:spPr>
        <p:txBody>
          <a:bodyPr vert="horz" lIns="91440" tIns="45720" rIns="91440" bIns="45720" rtlCol="0" anchor="ctr"/>
          <a:lstStyle/>
          <a:p>
            <a:pPr lvl="0"/>
            <a:endParaRPr lang="pl-PL" noProof="0"/>
          </a:p>
        </p:txBody>
      </p:sp>
      <p:sp>
        <p:nvSpPr>
          <p:cNvPr id="5" name="Symbol zastępczy notatek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l-PL" noProof="0"/>
              <a:t>Kliknij, aby edytować style wzorca tekstu</a:t>
            </a:r>
          </a:p>
          <a:p>
            <a:pPr lvl="1"/>
            <a:r>
              <a:rPr lang="pl-PL" noProof="0"/>
              <a:t>Drugi poziom</a:t>
            </a:r>
          </a:p>
          <a:p>
            <a:pPr lvl="2"/>
            <a:r>
              <a:rPr lang="pl-PL" noProof="0"/>
              <a:t>Trzeci poziom</a:t>
            </a:r>
          </a:p>
          <a:p>
            <a:pPr lvl="3"/>
            <a:r>
              <a:rPr lang="pl-PL" noProof="0"/>
              <a:t>Czwarty poziom</a:t>
            </a:r>
          </a:p>
          <a:p>
            <a:pPr lvl="4"/>
            <a:r>
              <a:rPr lang="pl-PL" noProof="0"/>
              <a:t>Piąty poziom</a:t>
            </a:r>
          </a:p>
        </p:txBody>
      </p:sp>
      <p:sp>
        <p:nvSpPr>
          <p:cNvPr id="6" name="Symbol zastępczy stop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pl-PL"/>
          </a:p>
        </p:txBody>
      </p:sp>
      <p:sp>
        <p:nvSpPr>
          <p:cNvPr id="7" name="Symbol zastępczy numeru slajd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BFA41F5C-4A6D-432A-B932-774DE37C8E42}" type="slidenum">
              <a:rPr lang="pl-PL"/>
              <a:pPr>
                <a:defRPr/>
              </a:pPr>
              <a:t>‹#›</a:t>
            </a:fld>
            <a:endParaRPr lang="pl-PL"/>
          </a:p>
        </p:txBody>
      </p:sp>
    </p:spTree>
    <p:extLst>
      <p:ext uri="{BB962C8B-B14F-4D97-AF65-F5344CB8AC3E}">
        <p14:creationId xmlns:p14="http://schemas.microsoft.com/office/powerpoint/2010/main" val="416292608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solidFill>
                  <a:srgbClr val="00B050"/>
                </a:solidFill>
                <a:effectLst/>
                <a:ea typeface="Calibri" panose="020F0502020204030204" pitchFamily="34" charset="0"/>
                <a:cs typeface="Times New Roman" panose="02020603050405020304" pitchFamily="18" charset="0"/>
              </a:rPr>
              <a:t>The module deals with the explanation of what is understood as sales from the yard, especially in animal production, how sales from the yard are important for consumers and sellers. The importance of regional products and their support in the Czech Republic and selected EU countries.</a:t>
            </a:r>
            <a:endParaRPr lang="cs-CZ" dirty="0"/>
          </a:p>
        </p:txBody>
      </p:sp>
      <p:sp>
        <p:nvSpPr>
          <p:cNvPr id="4" name="Zástupný symbol pro číslo snímku 3"/>
          <p:cNvSpPr>
            <a:spLocks noGrp="1"/>
          </p:cNvSpPr>
          <p:nvPr>
            <p:ph type="sldNum" sz="quarter" idx="5"/>
          </p:nvPr>
        </p:nvSpPr>
        <p:spPr/>
        <p:txBody>
          <a:bodyPr/>
          <a:lstStyle/>
          <a:p>
            <a:pPr>
              <a:defRPr/>
            </a:pPr>
            <a:fld id="{BFA41F5C-4A6D-432A-B932-774DE37C8E42}" type="slidenum">
              <a:rPr lang="pl-PL" smtClean="0"/>
              <a:pPr>
                <a:defRPr/>
              </a:pPr>
              <a:t>2</a:t>
            </a:fld>
            <a:endParaRPr lang="pl-PL"/>
          </a:p>
        </p:txBody>
      </p:sp>
    </p:spTree>
    <p:extLst>
      <p:ext uri="{BB962C8B-B14F-4D97-AF65-F5344CB8AC3E}">
        <p14:creationId xmlns:p14="http://schemas.microsoft.com/office/powerpoint/2010/main" val="34793417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effectLst/>
                <a:ea typeface="Calibri" panose="020F0502020204030204" pitchFamily="34" charset="0"/>
                <a:cs typeface="Calibri" panose="020F0502020204030204" pitchFamily="34" charset="0"/>
              </a:rPr>
              <a:t>The leaflet of the Ministry of Agriculture of the Czech Republic (2017) states that short supply chains are a form of supplier-customer relations that emphasize the importance of regional foods, their use in catering facilities, gastronomy in general, local business and tourism. Their meaning is based on bonds between producers, consumers, chefs, schools, local authorities and associations, which together create a strong local community.</a:t>
            </a:r>
            <a:endParaRPr lang="cs-CZ" dirty="0"/>
          </a:p>
        </p:txBody>
      </p:sp>
      <p:sp>
        <p:nvSpPr>
          <p:cNvPr id="4" name="Zástupný symbol pro číslo snímku 3"/>
          <p:cNvSpPr>
            <a:spLocks noGrp="1"/>
          </p:cNvSpPr>
          <p:nvPr>
            <p:ph type="sldNum" sz="quarter" idx="5"/>
          </p:nvPr>
        </p:nvSpPr>
        <p:spPr/>
        <p:txBody>
          <a:bodyPr/>
          <a:lstStyle/>
          <a:p>
            <a:pPr>
              <a:defRPr/>
            </a:pPr>
            <a:fld id="{BFA41F5C-4A6D-432A-B932-774DE37C8E42}" type="slidenum">
              <a:rPr lang="pl-PL" smtClean="0"/>
              <a:pPr>
                <a:defRPr/>
              </a:pPr>
              <a:t>4</a:t>
            </a:fld>
            <a:endParaRPr lang="pl-PL"/>
          </a:p>
        </p:txBody>
      </p:sp>
    </p:spTree>
    <p:extLst>
      <p:ext uri="{BB962C8B-B14F-4D97-AF65-F5344CB8AC3E}">
        <p14:creationId xmlns:p14="http://schemas.microsoft.com/office/powerpoint/2010/main" val="7064619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algn="just">
              <a:lnSpc>
                <a:spcPct val="107000"/>
              </a:lnSpc>
              <a:spcAft>
                <a:spcPts val="800"/>
              </a:spcAft>
            </a:pPr>
            <a:r>
              <a:rPr lang="en-US" b="1" i="0" dirty="0">
                <a:solidFill>
                  <a:srgbClr val="000000"/>
                </a:solidFill>
                <a:effectLst/>
                <a:latin typeface="Roboto" panose="02000000000000000000" pitchFamily="2" charset="0"/>
              </a:rPr>
              <a:t>Czech Republic - </a:t>
            </a:r>
            <a:r>
              <a:rPr lang="en-US" b="0" i="0" dirty="0">
                <a:solidFill>
                  <a:srgbClr val="000000"/>
                </a:solidFill>
                <a:effectLst/>
                <a:latin typeface="Roboto" panose="02000000000000000000" pitchFamily="2" charset="0"/>
              </a:rPr>
              <a:t>Sales from the yard means the direct sale of a small amount of unprocessed primary products to the final consumer or to a local retailer (e.g. fresh unpacked poultry meat). These sales are covered by the derogation provided for in European Union regulations [see Article 1 (2) (a)]. (c) of Regulation (EC) No 852/2004, Article 1 (3) (a) c) of Regulation EC No. 853/2004], • this area is regulated by national legislation (provisions of Section 27a of Act No. 166/1999 Coll., on veterinary care). </a:t>
            </a:r>
          </a:p>
          <a:p>
            <a:pPr algn="just">
              <a:lnSpc>
                <a:spcPct val="107000"/>
              </a:lnSpc>
              <a:spcAft>
                <a:spcPts val="800"/>
              </a:spcAft>
            </a:pPr>
            <a:r>
              <a:rPr lang="en-US" b="1" i="0" dirty="0">
                <a:solidFill>
                  <a:srgbClr val="000000"/>
                </a:solidFill>
                <a:effectLst/>
                <a:latin typeface="Roboto" panose="02000000000000000000" pitchFamily="2" charset="0"/>
              </a:rPr>
              <a:t>Slovakia - </a:t>
            </a:r>
            <a:r>
              <a:rPr lang="en-US" b="0" i="0" dirty="0">
                <a:solidFill>
                  <a:srgbClr val="000000"/>
                </a:solidFill>
                <a:effectLst/>
                <a:latin typeface="Roboto" panose="02000000000000000000" pitchFamily="2" charset="0"/>
              </a:rPr>
              <a:t>Act No. 152/1995 Coll., On Foodstuffs (Food Act - hereinafter referred to as the “Food Act”), which lays down certain general rules concerning the hygiene and labeling of foodstuffs sold from of the Court, and Act No. 39/2007 Coll., on Veterinary Care (Act on Veterinary Care - hereinafter referred to as the “Veterinary Care Act”), which lays down special rules for food of animal origin. According to § 3 par. e) of Act No. 455/1991 Coll., the Trade Licensing Act (Trade Licensing Act).</a:t>
            </a:r>
            <a:endParaRPr lang="cs-CZ" dirty="0">
              <a:effectLst/>
              <a:ea typeface="Calibri Light" panose="020F0302020204030204" pitchFamily="34" charset="0"/>
            </a:endParaRPr>
          </a:p>
          <a:p>
            <a:endParaRPr lang="cs-CZ" sz="1200" dirty="0">
              <a:effectLst/>
              <a:ea typeface="Calibri" panose="020F0502020204030204" pitchFamily="34" charset="0"/>
              <a:cs typeface="Times New Roman" panose="02020603050405020304" pitchFamily="18" charset="0"/>
            </a:endParaRPr>
          </a:p>
          <a:p>
            <a:endParaRPr lang="cs-CZ" dirty="0"/>
          </a:p>
        </p:txBody>
      </p:sp>
      <p:sp>
        <p:nvSpPr>
          <p:cNvPr id="4" name="Zástupný symbol pro číslo snímku 3"/>
          <p:cNvSpPr>
            <a:spLocks noGrp="1"/>
          </p:cNvSpPr>
          <p:nvPr>
            <p:ph type="sldNum" sz="quarter" idx="5"/>
          </p:nvPr>
        </p:nvSpPr>
        <p:spPr/>
        <p:txBody>
          <a:bodyPr/>
          <a:lstStyle/>
          <a:p>
            <a:pPr>
              <a:defRPr/>
            </a:pPr>
            <a:fld id="{BFA41F5C-4A6D-432A-B932-774DE37C8E42}" type="slidenum">
              <a:rPr lang="pl-PL" smtClean="0"/>
              <a:pPr>
                <a:defRPr/>
              </a:pPr>
              <a:t>8</a:t>
            </a:fld>
            <a:endParaRPr lang="pl-PL"/>
          </a:p>
        </p:txBody>
      </p:sp>
    </p:spTree>
    <p:extLst>
      <p:ext uri="{BB962C8B-B14F-4D97-AF65-F5344CB8AC3E}">
        <p14:creationId xmlns:p14="http://schemas.microsoft.com/office/powerpoint/2010/main" val="18904439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74295" algn="just">
              <a:spcBef>
                <a:spcPts val="590"/>
              </a:spcBef>
            </a:pPr>
            <a:r>
              <a:rPr lang="en-US" b="1" i="0" dirty="0">
                <a:solidFill>
                  <a:srgbClr val="000000"/>
                </a:solidFill>
                <a:effectLst/>
                <a:latin typeface="Roboto" panose="02000000000000000000" pitchFamily="2" charset="0"/>
              </a:rPr>
              <a:t>Hungary - </a:t>
            </a:r>
            <a:r>
              <a:rPr lang="en-US" b="0" i="0" dirty="0">
                <a:solidFill>
                  <a:srgbClr val="000000"/>
                </a:solidFill>
                <a:effectLst/>
                <a:latin typeface="Roboto" panose="02000000000000000000" pitchFamily="2" charset="0"/>
              </a:rPr>
              <a:t>A producer who benefits from the exemptions from the EU Food Hygiene Regulation is responsible for the safety and quality of the food placed on the market (§ 3 (1) of Regulation 52/2010). The sale of food in accordance with Regulation No. 52/2010 may also take place at the residence of the producer, or the residence of his spouse, same-sex partner, adult child, sibling, parent or grandparent (§ 3 paragraph 2 of Regulation No. 52/2010) . The processing / production of food sold from the yard may also take place outside facilities where animals are bred or plants are grown, if the conditions do not allow such a procedure (Section 3 (3) of Regulation No. 52/2010). </a:t>
            </a:r>
          </a:p>
          <a:p>
            <a:pPr marL="74295" algn="just">
              <a:spcBef>
                <a:spcPts val="590"/>
              </a:spcBef>
            </a:pPr>
            <a:r>
              <a:rPr lang="en-US" b="1" i="0" dirty="0">
                <a:solidFill>
                  <a:srgbClr val="000000"/>
                </a:solidFill>
                <a:effectLst/>
                <a:latin typeface="Roboto" panose="02000000000000000000" pitchFamily="2" charset="0"/>
              </a:rPr>
              <a:t>Poland - </a:t>
            </a:r>
            <a:r>
              <a:rPr lang="en-US" b="0" i="0" dirty="0">
                <a:solidFill>
                  <a:srgbClr val="000000"/>
                </a:solidFill>
                <a:effectLst/>
                <a:latin typeface="Roboto" panose="02000000000000000000" pitchFamily="2" charset="0"/>
              </a:rPr>
              <a:t>Polish Law on Food Safety and Nutrition (</a:t>
            </a:r>
            <a:r>
              <a:rPr lang="en-US" b="0" i="0" dirty="0" err="1">
                <a:solidFill>
                  <a:srgbClr val="000000"/>
                </a:solidFill>
                <a:effectLst/>
                <a:latin typeface="Roboto" panose="02000000000000000000" pitchFamily="2" charset="0"/>
              </a:rPr>
              <a:t>ustawa</a:t>
            </a:r>
            <a:r>
              <a:rPr lang="en-US" b="0" i="0" dirty="0">
                <a:solidFill>
                  <a:srgbClr val="000000"/>
                </a:solidFill>
                <a:effectLst/>
                <a:latin typeface="Roboto" panose="02000000000000000000" pitchFamily="2" charset="0"/>
              </a:rPr>
              <a:t> o </a:t>
            </a:r>
            <a:r>
              <a:rPr lang="en-US" b="0" i="0" dirty="0" err="1">
                <a:solidFill>
                  <a:srgbClr val="000000"/>
                </a:solidFill>
                <a:effectLst/>
                <a:latin typeface="Roboto" panose="02000000000000000000" pitchFamily="2" charset="0"/>
              </a:rPr>
              <a:t>bezpieczeństwie</a:t>
            </a:r>
            <a:r>
              <a:rPr lang="en-US" b="0" i="0" dirty="0">
                <a:solidFill>
                  <a:srgbClr val="000000"/>
                </a:solidFill>
                <a:effectLst/>
                <a:latin typeface="Roboto" panose="02000000000000000000" pitchFamily="2" charset="0"/>
              </a:rPr>
              <a:t> </a:t>
            </a:r>
            <a:r>
              <a:rPr lang="en-US" b="0" i="0" dirty="0" err="1">
                <a:solidFill>
                  <a:srgbClr val="000000"/>
                </a:solidFill>
                <a:effectLst/>
                <a:latin typeface="Roboto" panose="02000000000000000000" pitchFamily="2" charset="0"/>
              </a:rPr>
              <a:t>żywności</a:t>
            </a:r>
            <a:r>
              <a:rPr lang="en-US" b="0" i="0" dirty="0">
                <a:solidFill>
                  <a:srgbClr val="000000"/>
                </a:solidFill>
                <a:effectLst/>
                <a:latin typeface="Roboto" panose="02000000000000000000" pitchFamily="2" charset="0"/>
              </a:rPr>
              <a:t> </a:t>
            </a:r>
            <a:r>
              <a:rPr lang="en-US" b="0" i="0" dirty="0" err="1">
                <a:solidFill>
                  <a:srgbClr val="000000"/>
                </a:solidFill>
                <a:effectLst/>
                <a:latin typeface="Roboto" panose="02000000000000000000" pitchFamily="2" charset="0"/>
              </a:rPr>
              <a:t>i</a:t>
            </a:r>
            <a:r>
              <a:rPr lang="en-US" b="0" i="0" dirty="0">
                <a:solidFill>
                  <a:srgbClr val="000000"/>
                </a:solidFill>
                <a:effectLst/>
                <a:latin typeface="Roboto" panose="02000000000000000000" pitchFamily="2" charset="0"/>
              </a:rPr>
              <a:t> </a:t>
            </a:r>
            <a:r>
              <a:rPr lang="en-US" b="0" i="0" dirty="0" err="1">
                <a:solidFill>
                  <a:srgbClr val="000000"/>
                </a:solidFill>
                <a:effectLst/>
                <a:latin typeface="Roboto" panose="02000000000000000000" pitchFamily="2" charset="0"/>
              </a:rPr>
              <a:t>żywienia</a:t>
            </a:r>
            <a:r>
              <a:rPr lang="en-US" b="0" i="0" dirty="0">
                <a:solidFill>
                  <a:srgbClr val="000000"/>
                </a:solidFill>
                <a:effectLst/>
                <a:latin typeface="Roboto" panose="02000000000000000000" pitchFamily="2" charset="0"/>
              </a:rPr>
              <a:t> - hereinafter '</a:t>
            </a:r>
            <a:r>
              <a:rPr lang="en-US" b="0" i="0" dirty="0" err="1">
                <a:solidFill>
                  <a:srgbClr val="000000"/>
                </a:solidFill>
                <a:effectLst/>
                <a:latin typeface="Roboto" panose="02000000000000000000" pitchFamily="2" charset="0"/>
              </a:rPr>
              <a:t>b.z.z</a:t>
            </a:r>
            <a:r>
              <a:rPr lang="en-US" b="0" i="0" dirty="0">
                <a:solidFill>
                  <a:srgbClr val="000000"/>
                </a:solidFill>
                <a:effectLst/>
                <a:latin typeface="Roboto" panose="02000000000000000000" pitchFamily="2" charset="0"/>
              </a:rPr>
              <a:t>.') defines direct sales (</a:t>
            </a:r>
            <a:r>
              <a:rPr lang="en-US" b="0" i="0" dirty="0" err="1">
                <a:solidFill>
                  <a:srgbClr val="000000"/>
                </a:solidFill>
                <a:effectLst/>
                <a:latin typeface="Roboto" panose="02000000000000000000" pitchFamily="2" charset="0"/>
              </a:rPr>
              <a:t>dostawy</a:t>
            </a:r>
            <a:r>
              <a:rPr lang="en-US" b="0" i="0" dirty="0">
                <a:solidFill>
                  <a:srgbClr val="000000"/>
                </a:solidFill>
                <a:effectLst/>
                <a:latin typeface="Roboto" panose="02000000000000000000" pitchFamily="2" charset="0"/>
              </a:rPr>
              <a:t> </a:t>
            </a:r>
            <a:r>
              <a:rPr lang="en-US" b="0" i="0" dirty="0" err="1">
                <a:solidFill>
                  <a:srgbClr val="000000"/>
                </a:solidFill>
                <a:effectLst/>
                <a:latin typeface="Roboto" panose="02000000000000000000" pitchFamily="2" charset="0"/>
              </a:rPr>
              <a:t>bezpośrednie</a:t>
            </a:r>
            <a:r>
              <a:rPr lang="en-US" b="0" i="0" dirty="0">
                <a:solidFill>
                  <a:srgbClr val="000000"/>
                </a:solidFill>
                <a:effectLst/>
                <a:latin typeface="Roboto" panose="02000000000000000000" pitchFamily="2" charset="0"/>
              </a:rPr>
              <a:t>) in Article 3 (1) (10) by reference to the exemption for sale from the court under Article 1. paragraph 2 (a) (c) the Food Hygiene Regulation. Direct sales in this sense are not subject to the generally required permit in </a:t>
            </a:r>
            <a:r>
              <a:rPr lang="en-US" b="0" i="0" dirty="0" err="1">
                <a:solidFill>
                  <a:srgbClr val="000000"/>
                </a:solidFill>
                <a:effectLst/>
                <a:latin typeface="Roboto" panose="02000000000000000000" pitchFamily="2" charset="0"/>
              </a:rPr>
              <a:t>b.z.z</a:t>
            </a:r>
            <a:r>
              <a:rPr lang="en-US" b="0" i="0" dirty="0">
                <a:solidFill>
                  <a:srgbClr val="000000"/>
                </a:solidFill>
                <a:effectLst/>
                <a:latin typeface="Roboto" panose="02000000000000000000" pitchFamily="2" charset="0"/>
              </a:rPr>
              <a:t>. (Article 63 (2) (1) of the Code). However, farmers are also obliged to comply with the principles of good hygiene practices for direct sales (Article 68 (1) of the Code).</a:t>
            </a:r>
            <a:endParaRPr lang="cs-CZ" dirty="0">
              <a:effectLst/>
              <a:ea typeface="Calibri Light" panose="020F0302020204030204" pitchFamily="34" charset="0"/>
            </a:endParaRPr>
          </a:p>
          <a:p>
            <a:pPr marL="74295" algn="just">
              <a:spcBef>
                <a:spcPts val="590"/>
              </a:spcBef>
            </a:pPr>
            <a:endParaRPr lang="cs-CZ" sz="1200" dirty="0">
              <a:effectLst/>
              <a:ea typeface="Calibri Light" panose="020F0302020204030204" pitchFamily="34" charset="0"/>
            </a:endParaRPr>
          </a:p>
          <a:p>
            <a:endParaRPr lang="cs-CZ" dirty="0"/>
          </a:p>
        </p:txBody>
      </p:sp>
      <p:sp>
        <p:nvSpPr>
          <p:cNvPr id="4" name="Zástupný symbol pro číslo snímku 3"/>
          <p:cNvSpPr>
            <a:spLocks noGrp="1"/>
          </p:cNvSpPr>
          <p:nvPr>
            <p:ph type="sldNum" sz="quarter" idx="5"/>
          </p:nvPr>
        </p:nvSpPr>
        <p:spPr/>
        <p:txBody>
          <a:bodyPr/>
          <a:lstStyle/>
          <a:p>
            <a:pPr>
              <a:defRPr/>
            </a:pPr>
            <a:fld id="{BFA41F5C-4A6D-432A-B932-774DE37C8E42}" type="slidenum">
              <a:rPr lang="pl-PL" smtClean="0"/>
              <a:pPr>
                <a:defRPr/>
              </a:pPr>
              <a:t>9</a:t>
            </a:fld>
            <a:endParaRPr lang="pl-PL"/>
          </a:p>
        </p:txBody>
      </p:sp>
    </p:spTree>
    <p:extLst>
      <p:ext uri="{BB962C8B-B14F-4D97-AF65-F5344CB8AC3E}">
        <p14:creationId xmlns:p14="http://schemas.microsoft.com/office/powerpoint/2010/main" val="226775956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URESA title slide">
    <p:spTree>
      <p:nvGrpSpPr>
        <p:cNvPr id="1" name=""/>
        <p:cNvGrpSpPr/>
        <p:nvPr/>
      </p:nvGrpSpPr>
      <p:grpSpPr>
        <a:xfrm>
          <a:off x="0" y="0"/>
          <a:ext cx="0" cy="0"/>
          <a:chOff x="0" y="0"/>
          <a:chExt cx="0" cy="0"/>
        </a:xfrm>
      </p:grpSpPr>
      <p:pic>
        <p:nvPicPr>
          <p:cNvPr id="8"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276873" y="5044044"/>
            <a:ext cx="3755744" cy="8609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Prostokąt 2"/>
          <p:cNvSpPr/>
          <p:nvPr userDrawn="1"/>
        </p:nvSpPr>
        <p:spPr>
          <a:xfrm>
            <a:off x="522514" y="2360182"/>
            <a:ext cx="8621486" cy="1908215"/>
          </a:xfrm>
          <a:prstGeom prst="rect">
            <a:avLst/>
          </a:prstGeom>
        </p:spPr>
        <p:txBody>
          <a:bodyPr wrap="square">
            <a:spAutoFit/>
          </a:bodyPr>
          <a:lstStyle/>
          <a:p>
            <a:pPr algn="ctr"/>
            <a:r>
              <a:rPr lang="en-US" sz="1800" b="0" dirty="0">
                <a:solidFill>
                  <a:srgbClr val="003300"/>
                </a:solidFill>
                <a:ea typeface="Calibri"/>
                <a:cs typeface="Calibri"/>
              </a:rPr>
              <a:t>Activating agricultural and tourism specializations through Center of Taste </a:t>
            </a:r>
          </a:p>
          <a:p>
            <a:pPr algn="ctr"/>
            <a:br>
              <a:rPr lang="el-GR" sz="1400" dirty="0">
                <a:ea typeface="Calibri"/>
                <a:cs typeface="Times New Roman"/>
              </a:rPr>
            </a:br>
            <a:endParaRPr lang="pl-PL" sz="1400" dirty="0">
              <a:ea typeface="Calibri"/>
              <a:cs typeface="Times New Roman"/>
            </a:endParaRPr>
          </a:p>
          <a:p>
            <a:pPr algn="ctr"/>
            <a:r>
              <a:rPr lang="pl-PL" sz="2400" b="1" dirty="0">
                <a:solidFill>
                  <a:srgbClr val="003300"/>
                </a:solidFill>
                <a:effectLst>
                  <a:outerShdw blurRad="38100" dist="38100" dir="2700000" algn="tl">
                    <a:srgbClr val="000000">
                      <a:alpha val="43137"/>
                    </a:srgbClr>
                  </a:outerShdw>
                </a:effectLst>
              </a:rPr>
              <a:t>Module 6</a:t>
            </a:r>
          </a:p>
          <a:p>
            <a:pPr algn="ctr"/>
            <a:endParaRPr lang="pl-PL" sz="2400" b="1" dirty="0">
              <a:solidFill>
                <a:srgbClr val="003300"/>
              </a:solidFill>
              <a:effectLst>
                <a:outerShdw blurRad="38100" dist="38100" dir="2700000" algn="tl">
                  <a:srgbClr val="000000">
                    <a:alpha val="43137"/>
                  </a:srgbClr>
                </a:outerShdw>
              </a:effectLst>
            </a:endParaRPr>
          </a:p>
          <a:p>
            <a:pPr algn="ctr"/>
            <a:r>
              <a:rPr lang="en-US" sz="2400" b="1" dirty="0">
                <a:solidFill>
                  <a:srgbClr val="003300"/>
                </a:solidFill>
                <a:effectLst>
                  <a:outerShdw blurRad="38100" dist="38100" dir="2700000" algn="tl">
                    <a:srgbClr val="000000">
                      <a:alpha val="43137"/>
                    </a:srgbClr>
                  </a:outerShdw>
                </a:effectLst>
              </a:rPr>
              <a:t>Sales from the Yard (farm)</a:t>
            </a:r>
            <a:endParaRPr lang="pl-PL" sz="2400" b="1" dirty="0">
              <a:solidFill>
                <a:srgbClr val="003300"/>
              </a:solidFill>
              <a:effectLst>
                <a:outerShdw blurRad="38100" dist="38100" dir="2700000" algn="tl">
                  <a:srgbClr val="000000">
                    <a:alpha val="43137"/>
                  </a:srgbClr>
                </a:outerShdw>
              </a:effectLst>
            </a:endParaRPr>
          </a:p>
        </p:txBody>
      </p:sp>
      <p:pic>
        <p:nvPicPr>
          <p:cNvPr id="5" name="Obraz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30389" y="493794"/>
            <a:ext cx="2602275" cy="1589194"/>
          </a:xfrm>
          <a:prstGeom prst="rect">
            <a:avLst/>
          </a:prstGeom>
        </p:spPr>
      </p:pic>
    </p:spTree>
    <p:extLst>
      <p:ext uri="{BB962C8B-B14F-4D97-AF65-F5344CB8AC3E}">
        <p14:creationId xmlns:p14="http://schemas.microsoft.com/office/powerpoint/2010/main" val="22897707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URESA empty slide">
    <p:spTree>
      <p:nvGrpSpPr>
        <p:cNvPr id="1" name=""/>
        <p:cNvGrpSpPr/>
        <p:nvPr/>
      </p:nvGrpSpPr>
      <p:grpSpPr>
        <a:xfrm>
          <a:off x="0" y="0"/>
          <a:ext cx="0" cy="0"/>
          <a:chOff x="0" y="0"/>
          <a:chExt cx="0" cy="0"/>
        </a:xfrm>
      </p:grpSpPr>
      <p:pic>
        <p:nvPicPr>
          <p:cNvPr id="7"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4800" y="457200"/>
            <a:ext cx="1835150" cy="42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Obraz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58005" y="195983"/>
            <a:ext cx="1544341" cy="943120"/>
          </a:xfrm>
          <a:prstGeom prst="rect">
            <a:avLst/>
          </a:prstGeom>
        </p:spPr>
      </p:pic>
    </p:spTree>
    <p:extLst>
      <p:ext uri="{BB962C8B-B14F-4D97-AF65-F5344CB8AC3E}">
        <p14:creationId xmlns:p14="http://schemas.microsoft.com/office/powerpoint/2010/main" val="9238850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URESA chapter title + text slide">
    <p:spTree>
      <p:nvGrpSpPr>
        <p:cNvPr id="1" name=""/>
        <p:cNvGrpSpPr/>
        <p:nvPr/>
      </p:nvGrpSpPr>
      <p:grpSpPr>
        <a:xfrm>
          <a:off x="0" y="0"/>
          <a:ext cx="0" cy="0"/>
          <a:chOff x="0" y="0"/>
          <a:chExt cx="0" cy="0"/>
        </a:xfrm>
      </p:grpSpPr>
      <p:sp>
        <p:nvSpPr>
          <p:cNvPr id="19" name="Symbol zastępczy tekstu 18"/>
          <p:cNvSpPr>
            <a:spLocks noGrp="1"/>
          </p:cNvSpPr>
          <p:nvPr>
            <p:ph type="body" sz="quarter" idx="12" hasCustomPrompt="1"/>
          </p:nvPr>
        </p:nvSpPr>
        <p:spPr>
          <a:xfrm>
            <a:off x="543000" y="1260000"/>
            <a:ext cx="8820000" cy="360000"/>
          </a:xfrm>
          <a:prstGeom prst="rect">
            <a:avLst/>
          </a:prstGeom>
        </p:spPr>
        <p:txBody>
          <a:bodyPr/>
          <a:lstStyle>
            <a:lvl1pPr marL="0" indent="0">
              <a:spcBef>
                <a:spcPts val="0"/>
              </a:spcBef>
              <a:buNone/>
              <a:defRPr sz="1800" b="1" baseline="0">
                <a:solidFill>
                  <a:srgbClr val="008000"/>
                </a:solidFill>
              </a:defRPr>
            </a:lvl1pPr>
          </a:lstStyle>
          <a:p>
            <a:pPr lvl="0"/>
            <a:r>
              <a:rPr lang="pl-PL" dirty="0"/>
              <a:t>1. </a:t>
            </a:r>
            <a:r>
              <a:rPr lang="pl-PL" dirty="0" err="1"/>
              <a:t>Title</a:t>
            </a:r>
            <a:r>
              <a:rPr lang="pl-PL" dirty="0"/>
              <a:t> of the </a:t>
            </a:r>
            <a:r>
              <a:rPr lang="pl-PL" dirty="0" err="1"/>
              <a:t>chapter</a:t>
            </a:r>
            <a:r>
              <a:rPr lang="pl-PL" dirty="0"/>
              <a:t> (</a:t>
            </a:r>
            <a:r>
              <a:rPr lang="pl-PL" dirty="0" err="1"/>
              <a:t>Trebuchet</a:t>
            </a:r>
            <a:r>
              <a:rPr lang="pl-PL" dirty="0"/>
              <a:t> MS Font, 18 p., </a:t>
            </a:r>
            <a:r>
              <a:rPr lang="pl-PL" dirty="0" err="1"/>
              <a:t>bold</a:t>
            </a:r>
            <a:r>
              <a:rPr lang="pl-PL" dirty="0"/>
              <a:t>)</a:t>
            </a:r>
          </a:p>
        </p:txBody>
      </p:sp>
      <p:sp>
        <p:nvSpPr>
          <p:cNvPr id="21" name="Symbol zastępczy tekstu 18"/>
          <p:cNvSpPr>
            <a:spLocks noGrp="1"/>
          </p:cNvSpPr>
          <p:nvPr>
            <p:ph type="body" sz="quarter" idx="13" hasCustomPrompt="1"/>
          </p:nvPr>
        </p:nvSpPr>
        <p:spPr>
          <a:xfrm>
            <a:off x="543000" y="1710690"/>
            <a:ext cx="8820000" cy="360000"/>
          </a:xfrm>
          <a:prstGeom prst="rect">
            <a:avLst/>
          </a:prstGeom>
        </p:spPr>
        <p:txBody>
          <a:bodyPr/>
          <a:lstStyle>
            <a:lvl1pPr marL="0" indent="0">
              <a:spcBef>
                <a:spcPts val="0"/>
              </a:spcBef>
              <a:buNone/>
              <a:defRPr sz="1600" baseline="0">
                <a:solidFill>
                  <a:srgbClr val="008000"/>
                </a:solidFill>
              </a:defRPr>
            </a:lvl1pPr>
          </a:lstStyle>
          <a:p>
            <a:pPr lvl="0"/>
            <a:r>
              <a:rPr lang="pl-PL" dirty="0"/>
              <a:t>1.1. </a:t>
            </a:r>
            <a:r>
              <a:rPr lang="pl-PL" dirty="0" err="1"/>
              <a:t>Title</a:t>
            </a:r>
            <a:r>
              <a:rPr lang="pl-PL" dirty="0"/>
              <a:t> of the </a:t>
            </a:r>
            <a:r>
              <a:rPr lang="pl-PL" dirty="0" err="1"/>
              <a:t>sub-chapter</a:t>
            </a:r>
            <a:r>
              <a:rPr lang="pl-PL" dirty="0"/>
              <a:t> (</a:t>
            </a:r>
            <a:r>
              <a:rPr lang="pl-PL" dirty="0" err="1"/>
              <a:t>Trebuchet</a:t>
            </a:r>
            <a:r>
              <a:rPr lang="pl-PL" dirty="0"/>
              <a:t> MS Font, 16 p.)</a:t>
            </a:r>
          </a:p>
        </p:txBody>
      </p:sp>
      <p:sp>
        <p:nvSpPr>
          <p:cNvPr id="22" name="Symbol zastępczy tekstu 18"/>
          <p:cNvSpPr>
            <a:spLocks noGrp="1"/>
          </p:cNvSpPr>
          <p:nvPr>
            <p:ph type="body" sz="quarter" idx="14" hasCustomPrompt="1"/>
          </p:nvPr>
        </p:nvSpPr>
        <p:spPr>
          <a:xfrm>
            <a:off x="543000" y="2164079"/>
            <a:ext cx="8820000" cy="3960000"/>
          </a:xfrm>
          <a:prstGeom prst="rect">
            <a:avLst/>
          </a:prstGeom>
        </p:spPr>
        <p:txBody>
          <a:bodyPr/>
          <a:lstStyle>
            <a:lvl1pPr marL="0" indent="0" algn="just">
              <a:spcBef>
                <a:spcPts val="0"/>
              </a:spcBef>
              <a:buNone/>
              <a:defRPr sz="1200" baseline="0">
                <a:solidFill>
                  <a:schemeClr val="tx1"/>
                </a:solidFill>
              </a:defRPr>
            </a:lvl1pPr>
            <a:lvl2pPr marL="808038" indent="-180000" algn="just">
              <a:spcBef>
                <a:spcPts val="0"/>
              </a:spcBef>
              <a:buFont typeface="Arial" panose="020B0604020202020204" pitchFamily="34" charset="0"/>
              <a:buChar char="•"/>
              <a:defRPr lang="pl-PL" sz="1200" kern="1200" baseline="0" dirty="0">
                <a:solidFill>
                  <a:schemeClr val="tx1"/>
                </a:solidFill>
                <a:latin typeface="+mn-lt"/>
                <a:ea typeface="+mn-ea"/>
                <a:cs typeface="+mn-cs"/>
              </a:defRPr>
            </a:lvl2pPr>
            <a:lvl3pPr marL="1170000" indent="-180000" algn="just">
              <a:spcBef>
                <a:spcPts val="0"/>
              </a:spcBef>
              <a:buFont typeface="Trebuchet MS" panose="020B0603020202020204" pitchFamily="34" charset="0"/>
              <a:buChar char="—"/>
              <a:defRPr sz="1200"/>
            </a:lvl3pPr>
            <a:lvl4pPr marL="1530000" indent="-180000" algn="just">
              <a:spcBef>
                <a:spcPts val="0"/>
              </a:spcBef>
              <a:buFont typeface="Trebuchet MS" panose="020B0603020202020204" pitchFamily="34" charset="0"/>
              <a:buChar char="›"/>
              <a:defRPr sz="1200"/>
            </a:lvl4pPr>
          </a:lstStyle>
          <a:p>
            <a:pPr lvl="0"/>
            <a:r>
              <a:rPr lang="pl-PL" dirty="0"/>
              <a:t>Block of </a:t>
            </a:r>
            <a:r>
              <a:rPr lang="pl-PL" dirty="0" err="1"/>
              <a:t>text</a:t>
            </a:r>
            <a:r>
              <a:rPr lang="pl-PL" dirty="0"/>
              <a:t> (</a:t>
            </a:r>
            <a:r>
              <a:rPr lang="pl-PL" dirty="0" err="1"/>
              <a:t>Trebuchet</a:t>
            </a:r>
            <a:r>
              <a:rPr lang="pl-PL" dirty="0"/>
              <a:t> MS Font, 12 p.)</a:t>
            </a:r>
          </a:p>
          <a:p>
            <a:pPr lvl="1"/>
            <a:endParaRPr lang="pl-PL" dirty="0"/>
          </a:p>
          <a:p>
            <a:pPr lvl="2"/>
            <a:endParaRPr lang="pl-PL" dirty="0"/>
          </a:p>
          <a:p>
            <a:pPr lvl="3"/>
            <a:endParaRPr lang="pl-PL" dirty="0"/>
          </a:p>
          <a:p>
            <a:pPr lvl="0"/>
            <a:endParaRPr lang="pl-PL" dirty="0"/>
          </a:p>
          <a:p>
            <a:pPr lvl="0"/>
            <a:endParaRPr lang="pl-PL" dirty="0"/>
          </a:p>
          <a:p>
            <a:pPr lvl="1"/>
            <a:endParaRPr lang="pl-PL" sz="1200" kern="1200" baseline="0" dirty="0">
              <a:solidFill>
                <a:schemeClr val="tx1"/>
              </a:solidFill>
              <a:latin typeface="+mn-lt"/>
              <a:ea typeface="+mn-ea"/>
              <a:cs typeface="+mn-cs"/>
            </a:endParaRPr>
          </a:p>
          <a:p>
            <a:pPr lvl="2"/>
            <a:endParaRPr lang="pl-PL" sz="1200" kern="1200" baseline="0" dirty="0">
              <a:solidFill>
                <a:schemeClr val="tx1"/>
              </a:solidFill>
              <a:latin typeface="+mn-lt"/>
              <a:ea typeface="+mn-ea"/>
              <a:cs typeface="+mn-cs"/>
            </a:endParaRPr>
          </a:p>
          <a:p>
            <a:pPr lvl="3"/>
            <a:endParaRPr lang="pl-PL" sz="1200" kern="1200" baseline="0" dirty="0">
              <a:solidFill>
                <a:schemeClr val="tx1"/>
              </a:solidFill>
              <a:latin typeface="+mn-lt"/>
              <a:ea typeface="+mn-ea"/>
              <a:cs typeface="+mn-cs"/>
            </a:endParaRPr>
          </a:p>
          <a:p>
            <a:pPr lvl="0"/>
            <a:endParaRPr lang="pl-PL" sz="1200" kern="1200" baseline="0" dirty="0">
              <a:solidFill>
                <a:schemeClr val="tx1"/>
              </a:solidFill>
              <a:latin typeface="+mn-lt"/>
              <a:ea typeface="+mn-ea"/>
              <a:cs typeface="+mn-cs"/>
            </a:endParaRPr>
          </a:p>
          <a:p>
            <a:pPr lvl="0"/>
            <a:endParaRPr lang="pl-PL" sz="1200" kern="1200" baseline="0" dirty="0">
              <a:solidFill>
                <a:schemeClr val="tx1"/>
              </a:solidFill>
              <a:latin typeface="+mn-lt"/>
              <a:ea typeface="+mn-ea"/>
              <a:cs typeface="+mn-cs"/>
            </a:endParaRPr>
          </a:p>
          <a:p>
            <a:pPr lvl="0"/>
            <a:endParaRPr lang="pl-PL" sz="1200" kern="1200" baseline="0" dirty="0">
              <a:solidFill>
                <a:schemeClr val="tx1"/>
              </a:solidFill>
              <a:latin typeface="+mn-lt"/>
              <a:ea typeface="+mn-ea"/>
              <a:cs typeface="+mn-cs"/>
            </a:endParaRPr>
          </a:p>
          <a:p>
            <a:pPr lvl="2"/>
            <a:endParaRPr lang="pl-PL" dirty="0"/>
          </a:p>
          <a:p>
            <a:pPr lvl="3"/>
            <a:endParaRPr lang="pl-PL" dirty="0"/>
          </a:p>
          <a:p>
            <a:pPr lvl="0"/>
            <a:endParaRPr lang="pl-PL" dirty="0"/>
          </a:p>
          <a:p>
            <a:pPr lvl="1"/>
            <a:endParaRPr lang="pl-PL" dirty="0"/>
          </a:p>
          <a:p>
            <a:pPr lvl="2"/>
            <a:endParaRPr lang="pl-PL" dirty="0"/>
          </a:p>
          <a:p>
            <a:pPr lvl="3"/>
            <a:endParaRPr lang="pl-PL" dirty="0"/>
          </a:p>
        </p:txBody>
      </p:sp>
      <p:pic>
        <p:nvPicPr>
          <p:cNvPr id="11"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4800" y="457200"/>
            <a:ext cx="1835150" cy="42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Obraz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58005" y="195983"/>
            <a:ext cx="1544341" cy="943120"/>
          </a:xfrm>
          <a:prstGeom prst="rect">
            <a:avLst/>
          </a:prstGeom>
        </p:spPr>
      </p:pic>
    </p:spTree>
    <p:extLst>
      <p:ext uri="{BB962C8B-B14F-4D97-AF65-F5344CB8AC3E}">
        <p14:creationId xmlns:p14="http://schemas.microsoft.com/office/powerpoint/2010/main" val="33272609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URESA text slide">
    <p:spTree>
      <p:nvGrpSpPr>
        <p:cNvPr id="1" name=""/>
        <p:cNvGrpSpPr/>
        <p:nvPr/>
      </p:nvGrpSpPr>
      <p:grpSpPr>
        <a:xfrm>
          <a:off x="0" y="0"/>
          <a:ext cx="0" cy="0"/>
          <a:chOff x="0" y="0"/>
          <a:chExt cx="0" cy="0"/>
        </a:xfrm>
      </p:grpSpPr>
      <p:sp>
        <p:nvSpPr>
          <p:cNvPr id="22" name="Symbol zastępczy tekstu 18"/>
          <p:cNvSpPr>
            <a:spLocks noGrp="1"/>
          </p:cNvSpPr>
          <p:nvPr>
            <p:ph type="body" sz="quarter" idx="14" hasCustomPrompt="1"/>
          </p:nvPr>
        </p:nvSpPr>
        <p:spPr>
          <a:xfrm>
            <a:off x="543000" y="1260000"/>
            <a:ext cx="8820000" cy="4860000"/>
          </a:xfrm>
          <a:prstGeom prst="rect">
            <a:avLst/>
          </a:prstGeom>
        </p:spPr>
        <p:txBody>
          <a:bodyPr/>
          <a:lstStyle>
            <a:lvl1pPr marL="0" indent="0" algn="just">
              <a:spcBef>
                <a:spcPts val="0"/>
              </a:spcBef>
              <a:buNone/>
              <a:defRPr sz="1200" baseline="0">
                <a:solidFill>
                  <a:schemeClr val="tx1"/>
                </a:solidFill>
              </a:defRPr>
            </a:lvl1pPr>
          </a:lstStyle>
          <a:p>
            <a:pPr lvl="0"/>
            <a:r>
              <a:rPr lang="pl-PL" dirty="0"/>
              <a:t>Block of </a:t>
            </a:r>
            <a:r>
              <a:rPr lang="pl-PL" dirty="0" err="1"/>
              <a:t>text</a:t>
            </a:r>
            <a:r>
              <a:rPr lang="pl-PL" dirty="0"/>
              <a:t> (</a:t>
            </a:r>
            <a:r>
              <a:rPr lang="pl-PL" dirty="0" err="1"/>
              <a:t>Trebuchet</a:t>
            </a:r>
            <a:r>
              <a:rPr lang="pl-PL" dirty="0"/>
              <a:t> MS Font, 12 p.)</a:t>
            </a:r>
          </a:p>
        </p:txBody>
      </p:sp>
      <p:pic>
        <p:nvPicPr>
          <p:cNvPr id="9"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4800" y="457200"/>
            <a:ext cx="1835150" cy="42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Obraz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58005" y="195983"/>
            <a:ext cx="1544341" cy="943120"/>
          </a:xfrm>
          <a:prstGeom prst="rect">
            <a:avLst/>
          </a:prstGeom>
        </p:spPr>
      </p:pic>
    </p:spTree>
    <p:extLst>
      <p:ext uri="{BB962C8B-B14F-4D97-AF65-F5344CB8AC3E}">
        <p14:creationId xmlns:p14="http://schemas.microsoft.com/office/powerpoint/2010/main" val="32681301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URESA versatile slide">
    <p:spTree>
      <p:nvGrpSpPr>
        <p:cNvPr id="1" name=""/>
        <p:cNvGrpSpPr/>
        <p:nvPr/>
      </p:nvGrpSpPr>
      <p:grpSpPr>
        <a:xfrm>
          <a:off x="0" y="0"/>
          <a:ext cx="0" cy="0"/>
          <a:chOff x="0" y="0"/>
          <a:chExt cx="0" cy="0"/>
        </a:xfrm>
      </p:grpSpPr>
      <p:sp>
        <p:nvSpPr>
          <p:cNvPr id="3" name="Symbol zastępczy zawartości 2"/>
          <p:cNvSpPr>
            <a:spLocks noGrp="1"/>
          </p:cNvSpPr>
          <p:nvPr>
            <p:ph sz="quarter" idx="11" hasCustomPrompt="1"/>
          </p:nvPr>
        </p:nvSpPr>
        <p:spPr>
          <a:xfrm>
            <a:off x="543000" y="1260000"/>
            <a:ext cx="8820000" cy="4860000"/>
          </a:xfrm>
          <a:prstGeom prst="rect">
            <a:avLst/>
          </a:prstGeom>
        </p:spPr>
        <p:txBody>
          <a:bodyPr/>
          <a:lstStyle>
            <a:lvl1pPr marL="0" indent="0" algn="just">
              <a:spcBef>
                <a:spcPts val="0"/>
              </a:spcBef>
              <a:buNone/>
              <a:defRPr sz="1200" baseline="0"/>
            </a:lvl1pPr>
            <a:lvl2pPr marL="808038" indent="-180000" algn="just">
              <a:spcBef>
                <a:spcPts val="0"/>
              </a:spcBef>
              <a:buFont typeface="Arial" panose="020B0604020202020204" pitchFamily="34" charset="0"/>
              <a:buChar char="•"/>
              <a:defRPr sz="1200" baseline="0"/>
            </a:lvl2pPr>
            <a:lvl3pPr marL="1170000" indent="-180000" algn="just">
              <a:spcBef>
                <a:spcPts val="0"/>
              </a:spcBef>
              <a:buFont typeface="Trebuchet MS" panose="020B0603020202020204" pitchFamily="34" charset="0"/>
              <a:buChar char="—"/>
              <a:defRPr sz="1200"/>
            </a:lvl3pPr>
            <a:lvl4pPr marL="1530000" indent="-180000" algn="just">
              <a:spcBef>
                <a:spcPts val="0"/>
              </a:spcBef>
              <a:buFont typeface="Trebuchet MS" panose="020B0603020202020204" pitchFamily="34" charset="0"/>
              <a:buChar char="›"/>
              <a:defRPr sz="1200"/>
            </a:lvl4pPr>
            <a:lvl5pPr marL="1828800" indent="0">
              <a:buNone/>
              <a:defRPr sz="1200"/>
            </a:lvl5pPr>
          </a:lstStyle>
          <a:p>
            <a:pPr lvl="0"/>
            <a:r>
              <a:rPr lang="pl-PL" dirty="0"/>
              <a:t>Basic </a:t>
            </a:r>
            <a:r>
              <a:rPr lang="pl-PL" dirty="0" err="1"/>
              <a:t>level</a:t>
            </a:r>
            <a:r>
              <a:rPr lang="pl-PL" dirty="0"/>
              <a:t> of the </a:t>
            </a:r>
            <a:r>
              <a:rPr lang="pl-PL" dirty="0" err="1"/>
              <a:t>text</a:t>
            </a:r>
            <a:endParaRPr lang="pl-PL" dirty="0"/>
          </a:p>
          <a:p>
            <a:pPr lvl="1"/>
            <a:r>
              <a:rPr lang="pl-PL" dirty="0"/>
              <a:t>Second </a:t>
            </a:r>
            <a:r>
              <a:rPr lang="pl-PL" dirty="0" err="1"/>
              <a:t>level</a:t>
            </a:r>
            <a:endParaRPr lang="pl-PL" dirty="0"/>
          </a:p>
          <a:p>
            <a:pPr lvl="2"/>
            <a:r>
              <a:rPr lang="pl-PL" dirty="0"/>
              <a:t>Third </a:t>
            </a:r>
            <a:r>
              <a:rPr lang="pl-PL" dirty="0" err="1"/>
              <a:t>level</a:t>
            </a:r>
            <a:endParaRPr lang="pl-PL" dirty="0"/>
          </a:p>
          <a:p>
            <a:pPr lvl="3"/>
            <a:r>
              <a:rPr lang="pl-PL" dirty="0" err="1"/>
              <a:t>Fourth</a:t>
            </a:r>
            <a:r>
              <a:rPr lang="pl-PL" dirty="0"/>
              <a:t> </a:t>
            </a:r>
            <a:r>
              <a:rPr lang="pl-PL" dirty="0" err="1"/>
              <a:t>level</a:t>
            </a:r>
            <a:endParaRPr lang="pl-PL" dirty="0"/>
          </a:p>
          <a:p>
            <a:pPr lvl="1"/>
            <a:endParaRPr lang="pl-PL" dirty="0"/>
          </a:p>
        </p:txBody>
      </p:sp>
      <p:pic>
        <p:nvPicPr>
          <p:cNvPr id="9"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4800" y="457200"/>
            <a:ext cx="1835150" cy="42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Obraz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58005" y="195983"/>
            <a:ext cx="1544341" cy="943120"/>
          </a:xfrm>
          <a:prstGeom prst="rect">
            <a:avLst/>
          </a:prstGeom>
        </p:spPr>
      </p:pic>
    </p:spTree>
    <p:extLst>
      <p:ext uri="{BB962C8B-B14F-4D97-AF65-F5344CB8AC3E}">
        <p14:creationId xmlns:p14="http://schemas.microsoft.com/office/powerpoint/2010/main" val="29104066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URESA versatile 2 slide">
    <p:spTree>
      <p:nvGrpSpPr>
        <p:cNvPr id="1" name=""/>
        <p:cNvGrpSpPr/>
        <p:nvPr/>
      </p:nvGrpSpPr>
      <p:grpSpPr>
        <a:xfrm>
          <a:off x="0" y="0"/>
          <a:ext cx="0" cy="0"/>
          <a:chOff x="0" y="0"/>
          <a:chExt cx="0" cy="0"/>
        </a:xfrm>
      </p:grpSpPr>
      <p:sp>
        <p:nvSpPr>
          <p:cNvPr id="3" name="Symbol zastępczy zawartości 2"/>
          <p:cNvSpPr>
            <a:spLocks noGrp="1"/>
          </p:cNvSpPr>
          <p:nvPr>
            <p:ph sz="quarter" idx="11" hasCustomPrompt="1"/>
          </p:nvPr>
        </p:nvSpPr>
        <p:spPr>
          <a:xfrm>
            <a:off x="543000" y="1260000"/>
            <a:ext cx="8820000" cy="4860000"/>
          </a:xfrm>
          <a:prstGeom prst="rect">
            <a:avLst/>
          </a:prstGeom>
        </p:spPr>
        <p:txBody>
          <a:bodyPr/>
          <a:lstStyle>
            <a:lvl1pPr marL="0" indent="0" algn="just">
              <a:spcBef>
                <a:spcPts val="0"/>
              </a:spcBef>
              <a:buNone/>
              <a:defRPr sz="1200"/>
            </a:lvl1pPr>
            <a:lvl2pPr marL="808038" indent="-180000" algn="just">
              <a:spcBef>
                <a:spcPts val="0"/>
              </a:spcBef>
              <a:buFont typeface="+mj-lt"/>
              <a:buAutoNum type="arabicPeriod"/>
              <a:defRPr sz="1200" baseline="0"/>
            </a:lvl2pPr>
            <a:lvl3pPr marL="1170000" indent="-180000" algn="just">
              <a:spcBef>
                <a:spcPts val="0"/>
              </a:spcBef>
              <a:buFont typeface="+mj-lt"/>
              <a:buAutoNum type="alphaLcParenR"/>
              <a:defRPr sz="1200"/>
            </a:lvl3pPr>
            <a:lvl4pPr marL="1530000" indent="-180000" algn="just">
              <a:spcBef>
                <a:spcPts val="0"/>
              </a:spcBef>
              <a:buFont typeface="+mj-lt"/>
              <a:buAutoNum type="romanLcPeriod"/>
              <a:defRPr sz="1200" baseline="0"/>
            </a:lvl4pPr>
            <a:lvl5pPr>
              <a:defRPr sz="1200"/>
            </a:lvl5pPr>
          </a:lstStyle>
          <a:p>
            <a:pPr lvl="0"/>
            <a:r>
              <a:rPr lang="pl-PL" dirty="0"/>
              <a:t>Basic </a:t>
            </a:r>
            <a:r>
              <a:rPr lang="pl-PL" dirty="0" err="1"/>
              <a:t>level</a:t>
            </a:r>
            <a:r>
              <a:rPr lang="pl-PL" dirty="0"/>
              <a:t> of the </a:t>
            </a:r>
            <a:r>
              <a:rPr lang="pl-PL" dirty="0" err="1"/>
              <a:t>text</a:t>
            </a:r>
            <a:endParaRPr lang="pl-PL" dirty="0"/>
          </a:p>
          <a:p>
            <a:pPr lvl="1"/>
            <a:r>
              <a:rPr lang="pl-PL" dirty="0"/>
              <a:t>Second </a:t>
            </a:r>
            <a:r>
              <a:rPr lang="pl-PL" dirty="0" err="1"/>
              <a:t>level</a:t>
            </a:r>
            <a:endParaRPr lang="pl-PL" dirty="0"/>
          </a:p>
          <a:p>
            <a:pPr lvl="2"/>
            <a:r>
              <a:rPr lang="pl-PL" dirty="0"/>
              <a:t>Third </a:t>
            </a:r>
            <a:r>
              <a:rPr lang="pl-PL" dirty="0" err="1"/>
              <a:t>level</a:t>
            </a:r>
            <a:endParaRPr lang="pl-PL" dirty="0"/>
          </a:p>
          <a:p>
            <a:pPr lvl="3"/>
            <a:r>
              <a:rPr lang="pl-PL" dirty="0" err="1"/>
              <a:t>Fourth</a:t>
            </a:r>
            <a:r>
              <a:rPr lang="pl-PL" dirty="0"/>
              <a:t> </a:t>
            </a:r>
            <a:r>
              <a:rPr lang="pl-PL" dirty="0" err="1"/>
              <a:t>level</a:t>
            </a:r>
            <a:endParaRPr lang="pl-PL" dirty="0"/>
          </a:p>
          <a:p>
            <a:pPr lvl="3"/>
            <a:endParaRPr lang="pl-PL" dirty="0"/>
          </a:p>
          <a:p>
            <a:pPr lvl="1"/>
            <a:endParaRPr lang="pl-PL" dirty="0"/>
          </a:p>
        </p:txBody>
      </p:sp>
      <p:pic>
        <p:nvPicPr>
          <p:cNvPr id="9"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4800" y="457200"/>
            <a:ext cx="1835150" cy="42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Obraz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58005" y="195983"/>
            <a:ext cx="1544341" cy="943120"/>
          </a:xfrm>
          <a:prstGeom prst="rect">
            <a:avLst/>
          </a:prstGeom>
        </p:spPr>
      </p:pic>
    </p:spTree>
    <p:extLst>
      <p:ext uri="{BB962C8B-B14F-4D97-AF65-F5344CB8AC3E}">
        <p14:creationId xmlns:p14="http://schemas.microsoft.com/office/powerpoint/2010/main" val="15815682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URESA text + image slide">
    <p:spTree>
      <p:nvGrpSpPr>
        <p:cNvPr id="1" name=""/>
        <p:cNvGrpSpPr/>
        <p:nvPr/>
      </p:nvGrpSpPr>
      <p:grpSpPr>
        <a:xfrm>
          <a:off x="0" y="0"/>
          <a:ext cx="0" cy="0"/>
          <a:chOff x="0" y="0"/>
          <a:chExt cx="0" cy="0"/>
        </a:xfrm>
      </p:grpSpPr>
      <p:sp>
        <p:nvSpPr>
          <p:cNvPr id="22" name="Symbol zastępczy tekstu 18"/>
          <p:cNvSpPr>
            <a:spLocks noGrp="1"/>
          </p:cNvSpPr>
          <p:nvPr>
            <p:ph type="body" sz="quarter" idx="14" hasCustomPrompt="1"/>
          </p:nvPr>
        </p:nvSpPr>
        <p:spPr>
          <a:xfrm>
            <a:off x="543000" y="1260000"/>
            <a:ext cx="4410000" cy="4860000"/>
          </a:xfrm>
          <a:prstGeom prst="rect">
            <a:avLst/>
          </a:prstGeom>
        </p:spPr>
        <p:txBody>
          <a:bodyPr/>
          <a:lstStyle>
            <a:lvl1pPr marL="0" indent="0" algn="just">
              <a:spcBef>
                <a:spcPts val="0"/>
              </a:spcBef>
              <a:buNone/>
              <a:defRPr sz="1200" baseline="0">
                <a:solidFill>
                  <a:schemeClr val="tx1"/>
                </a:solidFill>
              </a:defRPr>
            </a:lvl1pPr>
          </a:lstStyle>
          <a:p>
            <a:pPr lvl="0"/>
            <a:r>
              <a:rPr lang="pl-PL" dirty="0"/>
              <a:t>Block of </a:t>
            </a:r>
            <a:r>
              <a:rPr lang="pl-PL" dirty="0" err="1"/>
              <a:t>text</a:t>
            </a:r>
            <a:r>
              <a:rPr lang="pl-PL" dirty="0"/>
              <a:t> (</a:t>
            </a:r>
            <a:r>
              <a:rPr lang="pl-PL" dirty="0" err="1"/>
              <a:t>Trebuchet</a:t>
            </a:r>
            <a:r>
              <a:rPr lang="pl-PL" dirty="0"/>
              <a:t> MS Font, 12 p.)</a:t>
            </a:r>
          </a:p>
        </p:txBody>
      </p:sp>
      <p:sp>
        <p:nvSpPr>
          <p:cNvPr id="3" name="Symbol zastępczy obrazu 2"/>
          <p:cNvSpPr>
            <a:spLocks noGrp="1"/>
          </p:cNvSpPr>
          <p:nvPr>
            <p:ph type="pic" sz="quarter" idx="15" hasCustomPrompt="1"/>
          </p:nvPr>
        </p:nvSpPr>
        <p:spPr>
          <a:xfrm>
            <a:off x="5133975" y="1260000"/>
            <a:ext cx="4212000" cy="4140000"/>
          </a:xfrm>
          <a:prstGeom prst="rect">
            <a:avLst/>
          </a:prstGeom>
        </p:spPr>
        <p:txBody>
          <a:bodyPr/>
          <a:lstStyle>
            <a:lvl1pPr marL="0" indent="0">
              <a:buNone/>
              <a:defRPr sz="1800"/>
            </a:lvl1pPr>
          </a:lstStyle>
          <a:p>
            <a:r>
              <a:rPr lang="pl-PL" dirty="0" err="1"/>
              <a:t>Click</a:t>
            </a:r>
            <a:r>
              <a:rPr lang="pl-PL" dirty="0"/>
              <a:t> to </a:t>
            </a:r>
            <a:r>
              <a:rPr lang="pl-PL" dirty="0" err="1"/>
              <a:t>add</a:t>
            </a:r>
            <a:r>
              <a:rPr lang="pl-PL" dirty="0"/>
              <a:t> </a:t>
            </a:r>
            <a:r>
              <a:rPr lang="pl-PL" dirty="0" err="1"/>
              <a:t>picture</a:t>
            </a:r>
            <a:endParaRPr lang="pl-PL" dirty="0"/>
          </a:p>
        </p:txBody>
      </p:sp>
      <p:sp>
        <p:nvSpPr>
          <p:cNvPr id="11" name="Symbol zastępczy tekstu 18"/>
          <p:cNvSpPr>
            <a:spLocks noGrp="1"/>
          </p:cNvSpPr>
          <p:nvPr>
            <p:ph type="body" sz="quarter" idx="16" hasCustomPrompt="1"/>
          </p:nvPr>
        </p:nvSpPr>
        <p:spPr>
          <a:xfrm>
            <a:off x="5143500" y="5572124"/>
            <a:ext cx="4212000" cy="504825"/>
          </a:xfrm>
          <a:prstGeom prst="rect">
            <a:avLst/>
          </a:prstGeom>
        </p:spPr>
        <p:txBody>
          <a:bodyPr/>
          <a:lstStyle>
            <a:lvl1pPr marL="0" indent="0" algn="ctr">
              <a:spcBef>
                <a:spcPts val="0"/>
              </a:spcBef>
              <a:buNone/>
              <a:defRPr sz="1000" baseline="0">
                <a:solidFill>
                  <a:schemeClr val="tx1"/>
                </a:solidFill>
              </a:defRPr>
            </a:lvl1pPr>
          </a:lstStyle>
          <a:p>
            <a:pPr lvl="0"/>
            <a:r>
              <a:rPr lang="pl-PL" dirty="0"/>
              <a:t>1. Image </a:t>
            </a:r>
            <a:r>
              <a:rPr lang="pl-PL" dirty="0" err="1"/>
              <a:t>title</a:t>
            </a:r>
            <a:r>
              <a:rPr lang="pl-PL" dirty="0"/>
              <a:t> (</a:t>
            </a:r>
            <a:r>
              <a:rPr lang="pl-PL" dirty="0" err="1"/>
              <a:t>Trebuchet</a:t>
            </a:r>
            <a:r>
              <a:rPr lang="pl-PL" dirty="0"/>
              <a:t> MS Font, 10 p.)</a:t>
            </a:r>
          </a:p>
        </p:txBody>
      </p:sp>
      <p:pic>
        <p:nvPicPr>
          <p:cNvPr id="10"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4800" y="457200"/>
            <a:ext cx="1835150" cy="42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Obraz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58005" y="195983"/>
            <a:ext cx="1544341" cy="943120"/>
          </a:xfrm>
          <a:prstGeom prst="rect">
            <a:avLst/>
          </a:prstGeom>
        </p:spPr>
      </p:pic>
    </p:spTree>
    <p:extLst>
      <p:ext uri="{BB962C8B-B14F-4D97-AF65-F5344CB8AC3E}">
        <p14:creationId xmlns:p14="http://schemas.microsoft.com/office/powerpoint/2010/main" val="1229780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URESA text + image + interactive content slide">
    <p:spTree>
      <p:nvGrpSpPr>
        <p:cNvPr id="1" name=""/>
        <p:cNvGrpSpPr/>
        <p:nvPr/>
      </p:nvGrpSpPr>
      <p:grpSpPr>
        <a:xfrm>
          <a:off x="0" y="0"/>
          <a:ext cx="0" cy="0"/>
          <a:chOff x="0" y="0"/>
          <a:chExt cx="0" cy="0"/>
        </a:xfrm>
      </p:grpSpPr>
      <p:sp>
        <p:nvSpPr>
          <p:cNvPr id="22" name="Symbol zastępczy tekstu 18"/>
          <p:cNvSpPr>
            <a:spLocks noGrp="1"/>
          </p:cNvSpPr>
          <p:nvPr>
            <p:ph type="body" sz="quarter" idx="14" hasCustomPrompt="1"/>
          </p:nvPr>
        </p:nvSpPr>
        <p:spPr>
          <a:xfrm>
            <a:off x="543000" y="1260000"/>
            <a:ext cx="4410000" cy="4860000"/>
          </a:xfrm>
          <a:prstGeom prst="rect">
            <a:avLst/>
          </a:prstGeom>
        </p:spPr>
        <p:txBody>
          <a:bodyPr/>
          <a:lstStyle>
            <a:lvl1pPr marL="0" indent="0" algn="just">
              <a:spcBef>
                <a:spcPts val="0"/>
              </a:spcBef>
              <a:buNone/>
              <a:defRPr sz="1200" baseline="0">
                <a:solidFill>
                  <a:schemeClr val="tx1"/>
                </a:solidFill>
              </a:defRPr>
            </a:lvl1pPr>
          </a:lstStyle>
          <a:p>
            <a:pPr lvl="0"/>
            <a:r>
              <a:rPr lang="pl-PL" dirty="0"/>
              <a:t>Block of </a:t>
            </a:r>
            <a:r>
              <a:rPr lang="pl-PL" dirty="0" err="1"/>
              <a:t>text</a:t>
            </a:r>
            <a:r>
              <a:rPr lang="pl-PL" dirty="0"/>
              <a:t> (</a:t>
            </a:r>
            <a:r>
              <a:rPr lang="pl-PL" dirty="0" err="1"/>
              <a:t>Trebuchet</a:t>
            </a:r>
            <a:r>
              <a:rPr lang="pl-PL" dirty="0"/>
              <a:t> MS Font, 12 p.)</a:t>
            </a:r>
          </a:p>
        </p:txBody>
      </p:sp>
      <p:sp>
        <p:nvSpPr>
          <p:cNvPr id="3" name="Symbol zastępczy obrazu 2"/>
          <p:cNvSpPr>
            <a:spLocks noGrp="1"/>
          </p:cNvSpPr>
          <p:nvPr>
            <p:ph type="pic" sz="quarter" idx="15" hasCustomPrompt="1"/>
          </p:nvPr>
        </p:nvSpPr>
        <p:spPr>
          <a:xfrm>
            <a:off x="5133975" y="1260000"/>
            <a:ext cx="4212000" cy="4140000"/>
          </a:xfrm>
          <a:prstGeom prst="rect">
            <a:avLst/>
          </a:prstGeom>
        </p:spPr>
        <p:txBody>
          <a:bodyPr/>
          <a:lstStyle>
            <a:lvl1pPr marL="0" indent="0">
              <a:buNone/>
              <a:defRPr sz="1800"/>
            </a:lvl1pPr>
          </a:lstStyle>
          <a:p>
            <a:r>
              <a:rPr lang="pl-PL" dirty="0" err="1"/>
              <a:t>Click</a:t>
            </a:r>
            <a:r>
              <a:rPr lang="pl-PL" dirty="0"/>
              <a:t> to </a:t>
            </a:r>
            <a:r>
              <a:rPr lang="pl-PL" dirty="0" err="1"/>
              <a:t>add</a:t>
            </a:r>
            <a:r>
              <a:rPr lang="pl-PL" dirty="0"/>
              <a:t> </a:t>
            </a:r>
            <a:r>
              <a:rPr lang="pl-PL" dirty="0" err="1"/>
              <a:t>picture</a:t>
            </a:r>
            <a:endParaRPr lang="pl-PL" dirty="0"/>
          </a:p>
        </p:txBody>
      </p:sp>
      <p:sp>
        <p:nvSpPr>
          <p:cNvPr id="11" name="Symbol zastępczy tekstu 18"/>
          <p:cNvSpPr>
            <a:spLocks noGrp="1"/>
          </p:cNvSpPr>
          <p:nvPr>
            <p:ph type="body" sz="quarter" idx="16" hasCustomPrompt="1"/>
          </p:nvPr>
        </p:nvSpPr>
        <p:spPr>
          <a:xfrm>
            <a:off x="5143500" y="5572124"/>
            <a:ext cx="4212000" cy="504825"/>
          </a:xfrm>
          <a:prstGeom prst="rect">
            <a:avLst/>
          </a:prstGeom>
        </p:spPr>
        <p:txBody>
          <a:bodyPr/>
          <a:lstStyle>
            <a:lvl1pPr marL="0" indent="0" algn="ctr">
              <a:spcBef>
                <a:spcPts val="0"/>
              </a:spcBef>
              <a:buNone/>
              <a:defRPr sz="1000" baseline="0">
                <a:solidFill>
                  <a:schemeClr val="tx1"/>
                </a:solidFill>
              </a:defRPr>
            </a:lvl1pPr>
          </a:lstStyle>
          <a:p>
            <a:pPr lvl="0"/>
            <a:r>
              <a:rPr lang="pl-PL" dirty="0"/>
              <a:t>1. Image </a:t>
            </a:r>
            <a:r>
              <a:rPr lang="pl-PL" dirty="0" err="1"/>
              <a:t>title</a:t>
            </a:r>
            <a:r>
              <a:rPr lang="pl-PL" dirty="0"/>
              <a:t> (</a:t>
            </a:r>
            <a:r>
              <a:rPr lang="pl-PL" dirty="0" err="1"/>
              <a:t>Trebuchet</a:t>
            </a:r>
            <a:r>
              <a:rPr lang="pl-PL" dirty="0"/>
              <a:t> MS Font, 10 p.)</a:t>
            </a:r>
          </a:p>
        </p:txBody>
      </p:sp>
      <p:sp>
        <p:nvSpPr>
          <p:cNvPr id="7" name="Symbol zastępczy zawartości 6"/>
          <p:cNvSpPr>
            <a:spLocks noGrp="1"/>
          </p:cNvSpPr>
          <p:nvPr>
            <p:ph sz="quarter" idx="17" hasCustomPrompt="1"/>
          </p:nvPr>
        </p:nvSpPr>
        <p:spPr>
          <a:xfrm>
            <a:off x="2689225" y="2011363"/>
            <a:ext cx="3600000" cy="3600000"/>
          </a:xfrm>
          <a:prstGeom prst="roundRect">
            <a:avLst>
              <a:gd name="adj" fmla="val 5025"/>
            </a:avLst>
          </a:prstGeom>
          <a:solidFill>
            <a:schemeClr val="accent5">
              <a:lumMod val="20000"/>
              <a:lumOff val="80000"/>
            </a:schemeClr>
          </a:solidFill>
          <a:ln w="38100" cap="rnd" cmpd="sng">
            <a:solidFill>
              <a:schemeClr val="accent5">
                <a:lumMod val="40000"/>
                <a:lumOff val="60000"/>
              </a:schemeClr>
            </a:solidFill>
            <a:prstDash val="solid"/>
          </a:ln>
          <a:effectLst>
            <a:outerShdw blurRad="127000" dist="101600" dir="2700000" algn="tl" rotWithShape="0">
              <a:prstClr val="black">
                <a:alpha val="35000"/>
              </a:prstClr>
            </a:outerShdw>
          </a:effectLst>
        </p:spPr>
        <p:txBody>
          <a:bodyPr>
            <a:noAutofit/>
          </a:bodyPr>
          <a:lstStyle>
            <a:lvl1pPr marL="0" indent="0" algn="just">
              <a:spcBef>
                <a:spcPts val="0"/>
              </a:spcBef>
              <a:buNone/>
              <a:defRPr sz="1200" baseline="0"/>
            </a:lvl1pPr>
            <a:lvl5pPr marL="1828800" indent="0">
              <a:buNone/>
              <a:defRPr baseline="0"/>
            </a:lvl5pPr>
          </a:lstStyle>
          <a:p>
            <a:pPr lvl="0"/>
            <a:r>
              <a:rPr lang="pl-PL" dirty="0" err="1"/>
              <a:t>Additional</a:t>
            </a:r>
            <a:r>
              <a:rPr lang="pl-PL" dirty="0"/>
              <a:t> info (</a:t>
            </a:r>
            <a:r>
              <a:rPr lang="pl-PL" dirty="0" err="1"/>
              <a:t>text</a:t>
            </a:r>
            <a:r>
              <a:rPr lang="pl-PL" dirty="0"/>
              <a:t>, </a:t>
            </a:r>
            <a:r>
              <a:rPr lang="pl-PL" dirty="0" err="1"/>
              <a:t>picture</a:t>
            </a:r>
            <a:r>
              <a:rPr lang="pl-PL" dirty="0"/>
              <a:t>, multimedia), </a:t>
            </a:r>
            <a:r>
              <a:rPr lang="pl-PL" dirty="0" err="1"/>
              <a:t>visible</a:t>
            </a:r>
            <a:r>
              <a:rPr lang="pl-PL" dirty="0"/>
              <a:t> </a:t>
            </a:r>
            <a:r>
              <a:rPr lang="pl-PL" dirty="0" err="1"/>
              <a:t>when</a:t>
            </a:r>
            <a:r>
              <a:rPr lang="pl-PL" dirty="0"/>
              <a:t> the </a:t>
            </a:r>
            <a:r>
              <a:rPr lang="pl-PL" dirty="0" err="1"/>
              <a:t>cursor</a:t>
            </a:r>
            <a:r>
              <a:rPr lang="pl-PL" dirty="0"/>
              <a:t> </a:t>
            </a:r>
            <a:r>
              <a:rPr lang="pl-PL" dirty="0" err="1"/>
              <a:t>is</a:t>
            </a:r>
            <a:r>
              <a:rPr lang="pl-PL" dirty="0"/>
              <a:t> </a:t>
            </a:r>
            <a:r>
              <a:rPr lang="pl-PL" dirty="0" err="1"/>
              <a:t>over</a:t>
            </a:r>
            <a:r>
              <a:rPr lang="pl-PL" dirty="0"/>
              <a:t> the </a:t>
            </a:r>
            <a:r>
              <a:rPr lang="pl-PL" dirty="0" err="1"/>
              <a:t>source</a:t>
            </a:r>
            <a:r>
              <a:rPr lang="pl-PL" dirty="0"/>
              <a:t> </a:t>
            </a:r>
            <a:r>
              <a:rPr lang="pl-PL" dirty="0" err="1"/>
              <a:t>text</a:t>
            </a:r>
            <a:r>
              <a:rPr lang="pl-PL" dirty="0"/>
              <a:t> </a:t>
            </a:r>
            <a:r>
              <a:rPr lang="pl-PL" dirty="0" err="1"/>
              <a:t>or</a:t>
            </a:r>
            <a:r>
              <a:rPr lang="pl-PL" dirty="0"/>
              <a:t> </a:t>
            </a:r>
            <a:r>
              <a:rPr lang="pl-PL" dirty="0" err="1"/>
              <a:t>picture</a:t>
            </a:r>
            <a:r>
              <a:rPr lang="pl-PL" dirty="0"/>
              <a:t>. </a:t>
            </a:r>
            <a:r>
              <a:rPr lang="pl-PL" dirty="0" err="1"/>
              <a:t>Trebuchet</a:t>
            </a:r>
            <a:r>
              <a:rPr lang="pl-PL" dirty="0"/>
              <a:t> MS p.12 </a:t>
            </a:r>
          </a:p>
        </p:txBody>
      </p:sp>
      <p:pic>
        <p:nvPicPr>
          <p:cNvPr id="12"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4800" y="457200"/>
            <a:ext cx="1835150" cy="42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Obraz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58005" y="195983"/>
            <a:ext cx="1544341" cy="943120"/>
          </a:xfrm>
          <a:prstGeom prst="rect">
            <a:avLst/>
          </a:prstGeom>
        </p:spPr>
      </p:pic>
    </p:spTree>
    <p:extLst>
      <p:ext uri="{BB962C8B-B14F-4D97-AF65-F5344CB8AC3E}">
        <p14:creationId xmlns:p14="http://schemas.microsoft.com/office/powerpoint/2010/main" val="9470982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URESA multimedia slide">
    <p:spTree>
      <p:nvGrpSpPr>
        <p:cNvPr id="1" name=""/>
        <p:cNvGrpSpPr/>
        <p:nvPr/>
      </p:nvGrpSpPr>
      <p:grpSpPr>
        <a:xfrm>
          <a:off x="0" y="0"/>
          <a:ext cx="0" cy="0"/>
          <a:chOff x="0" y="0"/>
          <a:chExt cx="0" cy="0"/>
        </a:xfrm>
      </p:grpSpPr>
      <p:sp>
        <p:nvSpPr>
          <p:cNvPr id="11" name="Symbol zastępczy tekstu 18"/>
          <p:cNvSpPr>
            <a:spLocks noGrp="1"/>
          </p:cNvSpPr>
          <p:nvPr>
            <p:ph type="body" sz="quarter" idx="16" hasCustomPrompt="1"/>
          </p:nvPr>
        </p:nvSpPr>
        <p:spPr>
          <a:xfrm>
            <a:off x="2847000" y="5838825"/>
            <a:ext cx="4212000" cy="396000"/>
          </a:xfrm>
          <a:prstGeom prst="rect">
            <a:avLst/>
          </a:prstGeom>
        </p:spPr>
        <p:txBody>
          <a:bodyPr/>
          <a:lstStyle>
            <a:lvl1pPr marL="0" indent="0" algn="ctr">
              <a:spcBef>
                <a:spcPts val="0"/>
              </a:spcBef>
              <a:buNone/>
              <a:defRPr sz="1050" baseline="0">
                <a:solidFill>
                  <a:schemeClr val="tx1"/>
                </a:solidFill>
              </a:defRPr>
            </a:lvl1pPr>
          </a:lstStyle>
          <a:p>
            <a:pPr lvl="0"/>
            <a:r>
              <a:rPr lang="pl-PL" dirty="0"/>
              <a:t>Multimedia </a:t>
            </a:r>
            <a:r>
              <a:rPr lang="pl-PL" dirty="0" err="1"/>
              <a:t>title</a:t>
            </a:r>
            <a:r>
              <a:rPr lang="pl-PL" dirty="0"/>
              <a:t> (</a:t>
            </a:r>
            <a:r>
              <a:rPr lang="pl-PL" dirty="0" err="1"/>
              <a:t>Trebuchet</a:t>
            </a:r>
            <a:r>
              <a:rPr lang="pl-PL" dirty="0"/>
              <a:t> MS Font, 10 p.)</a:t>
            </a:r>
          </a:p>
        </p:txBody>
      </p:sp>
      <p:sp>
        <p:nvSpPr>
          <p:cNvPr id="4" name="Symbol zastępczy obiektu multimediów 3"/>
          <p:cNvSpPr>
            <a:spLocks noGrp="1"/>
          </p:cNvSpPr>
          <p:nvPr>
            <p:ph type="media" sz="quarter" idx="17" hasCustomPrompt="1"/>
          </p:nvPr>
        </p:nvSpPr>
        <p:spPr>
          <a:xfrm>
            <a:off x="543000" y="1260000"/>
            <a:ext cx="8820000" cy="4500000"/>
          </a:xfrm>
          <a:prstGeom prst="rect">
            <a:avLst/>
          </a:prstGeom>
        </p:spPr>
        <p:txBody>
          <a:bodyPr/>
          <a:lstStyle>
            <a:lvl1pPr marL="0" indent="0">
              <a:buNone/>
              <a:defRPr sz="1800"/>
            </a:lvl1pPr>
          </a:lstStyle>
          <a:p>
            <a:r>
              <a:rPr lang="pl-PL" dirty="0" err="1"/>
              <a:t>Click</a:t>
            </a:r>
            <a:r>
              <a:rPr lang="pl-PL" dirty="0"/>
              <a:t> to </a:t>
            </a:r>
            <a:r>
              <a:rPr lang="pl-PL" dirty="0" err="1"/>
              <a:t>add</a:t>
            </a:r>
            <a:r>
              <a:rPr lang="pl-PL" dirty="0"/>
              <a:t> multimedia</a:t>
            </a:r>
          </a:p>
        </p:txBody>
      </p:sp>
      <p:pic>
        <p:nvPicPr>
          <p:cNvPr id="9"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4800" y="457200"/>
            <a:ext cx="1835150" cy="42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Obraz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58005" y="195983"/>
            <a:ext cx="1544341" cy="943120"/>
          </a:xfrm>
          <a:prstGeom prst="rect">
            <a:avLst/>
          </a:prstGeom>
        </p:spPr>
      </p:pic>
    </p:spTree>
    <p:extLst>
      <p:ext uri="{BB962C8B-B14F-4D97-AF65-F5344CB8AC3E}">
        <p14:creationId xmlns:p14="http://schemas.microsoft.com/office/powerpoint/2010/main" val="9546293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URESA text + multimedia slide">
    <p:spTree>
      <p:nvGrpSpPr>
        <p:cNvPr id="1" name=""/>
        <p:cNvGrpSpPr/>
        <p:nvPr/>
      </p:nvGrpSpPr>
      <p:grpSpPr>
        <a:xfrm>
          <a:off x="0" y="0"/>
          <a:ext cx="0" cy="0"/>
          <a:chOff x="0" y="0"/>
          <a:chExt cx="0" cy="0"/>
        </a:xfrm>
      </p:grpSpPr>
      <p:sp>
        <p:nvSpPr>
          <p:cNvPr id="22" name="Symbol zastępczy tekstu 18"/>
          <p:cNvSpPr>
            <a:spLocks noGrp="1"/>
          </p:cNvSpPr>
          <p:nvPr>
            <p:ph type="body" sz="quarter" idx="14" hasCustomPrompt="1"/>
          </p:nvPr>
        </p:nvSpPr>
        <p:spPr>
          <a:xfrm>
            <a:off x="543000" y="1260000"/>
            <a:ext cx="4410000" cy="4860000"/>
          </a:xfrm>
          <a:prstGeom prst="rect">
            <a:avLst/>
          </a:prstGeom>
        </p:spPr>
        <p:txBody>
          <a:bodyPr/>
          <a:lstStyle>
            <a:lvl1pPr marL="0" indent="0" algn="just">
              <a:spcBef>
                <a:spcPts val="0"/>
              </a:spcBef>
              <a:buNone/>
              <a:defRPr sz="1200" baseline="0">
                <a:solidFill>
                  <a:schemeClr val="tx1"/>
                </a:solidFill>
              </a:defRPr>
            </a:lvl1pPr>
          </a:lstStyle>
          <a:p>
            <a:pPr lvl="0"/>
            <a:r>
              <a:rPr lang="pl-PL" dirty="0"/>
              <a:t>Block of </a:t>
            </a:r>
            <a:r>
              <a:rPr lang="pl-PL" dirty="0" err="1"/>
              <a:t>text</a:t>
            </a:r>
            <a:r>
              <a:rPr lang="pl-PL" dirty="0"/>
              <a:t> (</a:t>
            </a:r>
            <a:r>
              <a:rPr lang="pl-PL" dirty="0" err="1"/>
              <a:t>Trebuchet</a:t>
            </a:r>
            <a:r>
              <a:rPr lang="pl-PL" dirty="0"/>
              <a:t> MS Font, 12 p.)</a:t>
            </a:r>
          </a:p>
        </p:txBody>
      </p:sp>
      <p:sp>
        <p:nvSpPr>
          <p:cNvPr id="11" name="Symbol zastępczy tekstu 18"/>
          <p:cNvSpPr>
            <a:spLocks noGrp="1"/>
          </p:cNvSpPr>
          <p:nvPr>
            <p:ph type="body" sz="quarter" idx="16" hasCustomPrompt="1"/>
          </p:nvPr>
        </p:nvSpPr>
        <p:spPr>
          <a:xfrm>
            <a:off x="5143500" y="5572124"/>
            <a:ext cx="4212000" cy="504825"/>
          </a:xfrm>
          <a:prstGeom prst="rect">
            <a:avLst/>
          </a:prstGeom>
        </p:spPr>
        <p:txBody>
          <a:bodyPr/>
          <a:lstStyle>
            <a:lvl1pPr marL="0" indent="0" algn="ctr">
              <a:spcBef>
                <a:spcPts val="0"/>
              </a:spcBef>
              <a:buNone/>
              <a:defRPr sz="1000" baseline="0">
                <a:solidFill>
                  <a:schemeClr val="tx1"/>
                </a:solidFill>
              </a:defRPr>
            </a:lvl1pPr>
          </a:lstStyle>
          <a:p>
            <a:pPr lvl="0"/>
            <a:r>
              <a:rPr lang="pl-PL" dirty="0"/>
              <a:t>Multimedia </a:t>
            </a:r>
            <a:r>
              <a:rPr lang="pl-PL" dirty="0" err="1"/>
              <a:t>title</a:t>
            </a:r>
            <a:r>
              <a:rPr lang="pl-PL" dirty="0"/>
              <a:t> (</a:t>
            </a:r>
            <a:r>
              <a:rPr lang="pl-PL" dirty="0" err="1"/>
              <a:t>Trebuchet</a:t>
            </a:r>
            <a:r>
              <a:rPr lang="pl-PL" dirty="0"/>
              <a:t> MS Font, 10 p.)</a:t>
            </a:r>
          </a:p>
        </p:txBody>
      </p:sp>
      <p:sp>
        <p:nvSpPr>
          <p:cNvPr id="4" name="Symbol zastępczy obiektu multimediów 3"/>
          <p:cNvSpPr>
            <a:spLocks noGrp="1"/>
          </p:cNvSpPr>
          <p:nvPr>
            <p:ph type="media" sz="quarter" idx="17" hasCustomPrompt="1"/>
          </p:nvPr>
        </p:nvSpPr>
        <p:spPr>
          <a:xfrm>
            <a:off x="5143500" y="1260000"/>
            <a:ext cx="4212000" cy="4140000"/>
          </a:xfrm>
          <a:prstGeom prst="rect">
            <a:avLst/>
          </a:prstGeom>
        </p:spPr>
        <p:txBody>
          <a:bodyPr/>
          <a:lstStyle>
            <a:lvl1pPr marL="0" indent="0">
              <a:buNone/>
              <a:defRPr sz="1800" baseline="0"/>
            </a:lvl1pPr>
          </a:lstStyle>
          <a:p>
            <a:r>
              <a:rPr lang="pl-PL" dirty="0" err="1"/>
              <a:t>Click</a:t>
            </a:r>
            <a:r>
              <a:rPr lang="pl-PL" dirty="0"/>
              <a:t> to </a:t>
            </a:r>
            <a:r>
              <a:rPr lang="pl-PL" dirty="0" err="1"/>
              <a:t>add</a:t>
            </a:r>
            <a:r>
              <a:rPr lang="pl-PL" dirty="0"/>
              <a:t> multimedia</a:t>
            </a:r>
          </a:p>
        </p:txBody>
      </p:sp>
      <p:pic>
        <p:nvPicPr>
          <p:cNvPr id="10"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4800" y="457200"/>
            <a:ext cx="1835150" cy="42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Obraz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58005" y="195983"/>
            <a:ext cx="1544341" cy="943120"/>
          </a:xfrm>
          <a:prstGeom prst="rect">
            <a:avLst/>
          </a:prstGeom>
        </p:spPr>
      </p:pic>
    </p:spTree>
    <p:extLst>
      <p:ext uri="{BB962C8B-B14F-4D97-AF65-F5344CB8AC3E}">
        <p14:creationId xmlns:p14="http://schemas.microsoft.com/office/powerpoint/2010/main" val="35428239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gs>
            <a:gs pos="77000">
              <a:schemeClr val="bg1"/>
            </a:gs>
            <a:gs pos="100000">
              <a:srgbClr val="FFFF00">
                <a:alpha val="32000"/>
              </a:srgbClr>
            </a:gs>
          </a:gsLst>
          <a:lin ang="5400000" scaled="0"/>
          <a:tileRect/>
        </a:gradFill>
        <a:effectLst/>
      </p:bgPr>
    </p:bg>
    <p:spTree>
      <p:nvGrpSpPr>
        <p:cNvPr id="1" name=""/>
        <p:cNvGrpSpPr/>
        <p:nvPr/>
      </p:nvGrpSpPr>
      <p:grpSpPr>
        <a:xfrm>
          <a:off x="0" y="0"/>
          <a:ext cx="0" cy="0"/>
          <a:chOff x="0" y="0"/>
          <a:chExt cx="0" cy="0"/>
        </a:xfrm>
      </p:grpSpPr>
      <p:sp>
        <p:nvSpPr>
          <p:cNvPr id="3" name="Prostokąt 2"/>
          <p:cNvSpPr/>
          <p:nvPr userDrawn="1"/>
        </p:nvSpPr>
        <p:spPr>
          <a:xfrm>
            <a:off x="3424415" y="6494168"/>
            <a:ext cx="3247171" cy="276999"/>
          </a:xfrm>
          <a:prstGeom prst="rect">
            <a:avLst/>
          </a:prstGeom>
        </p:spPr>
        <p:txBody>
          <a:bodyPr wrap="none">
            <a:spAutoFit/>
          </a:bodyPr>
          <a:lstStyle/>
          <a:p>
            <a:pPr algn="ctr"/>
            <a:r>
              <a:rPr lang="en-GB" sz="1200" i="0" dirty="0">
                <a:ea typeface="Calibri"/>
                <a:cs typeface="Times New Roman"/>
              </a:rPr>
              <a:t>Project Number: 2020-1-SK01-KA202-078207</a:t>
            </a:r>
          </a:p>
        </p:txBody>
      </p:sp>
    </p:spTree>
  </p:cSld>
  <p:clrMap bg1="lt1" tx1="dk1" bg2="lt2" tx2="dk2" accent1="accent1" accent2="accent2" accent3="accent3" accent4="accent4" accent5="accent5" accent6="accent6" hlink="hlink" folHlink="folHlink"/>
  <p:sldLayoutIdLst>
    <p:sldLayoutId id="2147483654" r:id="rId1"/>
    <p:sldLayoutId id="2147483652" r:id="rId2"/>
    <p:sldLayoutId id="2147483655" r:id="rId3"/>
    <p:sldLayoutId id="2147483660" r:id="rId4"/>
    <p:sldLayoutId id="2147483661" r:id="rId5"/>
    <p:sldLayoutId id="2147483656" r:id="rId6"/>
    <p:sldLayoutId id="2147483659" r:id="rId7"/>
    <p:sldLayoutId id="2147483657" r:id="rId8"/>
    <p:sldLayoutId id="2147483658" r:id="rId9"/>
    <p:sldLayoutId id="2147483653" r:id="rId10"/>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Trebuchet MS" pitchFamily="34" charset="0"/>
        </a:defRPr>
      </a:lvl2pPr>
      <a:lvl3pPr algn="ctr" rtl="0" eaLnBrk="1" fontAlgn="base" hangingPunct="1">
        <a:spcBef>
          <a:spcPct val="0"/>
        </a:spcBef>
        <a:spcAft>
          <a:spcPct val="0"/>
        </a:spcAft>
        <a:defRPr sz="4400">
          <a:solidFill>
            <a:schemeClr val="tx1"/>
          </a:solidFill>
          <a:latin typeface="Trebuchet MS" pitchFamily="34" charset="0"/>
        </a:defRPr>
      </a:lvl3pPr>
      <a:lvl4pPr algn="ctr" rtl="0" eaLnBrk="1" fontAlgn="base" hangingPunct="1">
        <a:spcBef>
          <a:spcPct val="0"/>
        </a:spcBef>
        <a:spcAft>
          <a:spcPct val="0"/>
        </a:spcAft>
        <a:defRPr sz="4400">
          <a:solidFill>
            <a:schemeClr val="tx1"/>
          </a:solidFill>
          <a:latin typeface="Trebuchet MS" pitchFamily="34" charset="0"/>
        </a:defRPr>
      </a:lvl4pPr>
      <a:lvl5pPr algn="ctr" rtl="0" eaLnBrk="1" fontAlgn="base" hangingPunct="1">
        <a:spcBef>
          <a:spcPct val="0"/>
        </a:spcBef>
        <a:spcAft>
          <a:spcPct val="0"/>
        </a:spcAft>
        <a:defRPr sz="4400">
          <a:solidFill>
            <a:schemeClr val="tx1"/>
          </a:solidFill>
          <a:latin typeface="Trebuchet MS" pitchFamily="34" charset="0"/>
        </a:defRPr>
      </a:lvl5pPr>
      <a:lvl6pPr marL="457200" algn="ctr" rtl="0" eaLnBrk="1" fontAlgn="base" hangingPunct="1">
        <a:spcBef>
          <a:spcPct val="0"/>
        </a:spcBef>
        <a:spcAft>
          <a:spcPct val="0"/>
        </a:spcAft>
        <a:defRPr sz="4400">
          <a:solidFill>
            <a:schemeClr val="tx1"/>
          </a:solidFill>
          <a:latin typeface="Trebuchet MS" pitchFamily="34" charset="0"/>
        </a:defRPr>
      </a:lvl6pPr>
      <a:lvl7pPr marL="914400" algn="ctr" rtl="0" eaLnBrk="1" fontAlgn="base" hangingPunct="1">
        <a:spcBef>
          <a:spcPct val="0"/>
        </a:spcBef>
        <a:spcAft>
          <a:spcPct val="0"/>
        </a:spcAft>
        <a:defRPr sz="4400">
          <a:solidFill>
            <a:schemeClr val="tx1"/>
          </a:solidFill>
          <a:latin typeface="Trebuchet MS" pitchFamily="34" charset="0"/>
        </a:defRPr>
      </a:lvl7pPr>
      <a:lvl8pPr marL="1371600" algn="ctr" rtl="0" eaLnBrk="1" fontAlgn="base" hangingPunct="1">
        <a:spcBef>
          <a:spcPct val="0"/>
        </a:spcBef>
        <a:spcAft>
          <a:spcPct val="0"/>
        </a:spcAft>
        <a:defRPr sz="4400">
          <a:solidFill>
            <a:schemeClr val="tx1"/>
          </a:solidFill>
          <a:latin typeface="Trebuchet MS" pitchFamily="34" charset="0"/>
        </a:defRPr>
      </a:lvl8pPr>
      <a:lvl9pPr marL="1828800" algn="ctr" rtl="0" eaLnBrk="1" fontAlgn="base" hangingPunct="1">
        <a:spcBef>
          <a:spcPct val="0"/>
        </a:spcBef>
        <a:spcAft>
          <a:spcPct val="0"/>
        </a:spcAft>
        <a:defRPr sz="4400">
          <a:solidFill>
            <a:schemeClr val="tx1"/>
          </a:solidFill>
          <a:latin typeface="Trebuchet MS"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917146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p:cNvSpPr>
            <a:spLocks noGrp="1"/>
          </p:cNvSpPr>
          <p:nvPr>
            <p:ph type="body" sz="quarter" idx="14"/>
          </p:nvPr>
        </p:nvSpPr>
        <p:spPr/>
        <p:txBody>
          <a:bodyPr/>
          <a:lstStyle/>
          <a:p>
            <a:endParaRPr lang="cs-CZ" dirty="0">
              <a:ea typeface="Calibri" panose="020F0502020204030204" pitchFamily="34" charset="0"/>
              <a:cs typeface="Calibri" panose="020F0502020204030204" pitchFamily="34" charset="0"/>
            </a:endParaRPr>
          </a:p>
          <a:p>
            <a:pPr algn="ctr"/>
            <a:r>
              <a:rPr lang="cs-CZ" sz="1200" dirty="0">
                <a:effectLst/>
                <a:ea typeface="Calibri" panose="020F0502020204030204" pitchFamily="34" charset="0"/>
                <a:cs typeface="Calibri" panose="020F0502020204030204" pitchFamily="34" charset="0"/>
              </a:rPr>
              <a:t>. </a:t>
            </a:r>
            <a:endParaRPr lang="cs-CZ" sz="1200" dirty="0">
              <a:effectLst/>
              <a:ea typeface="Calibri" panose="020F0502020204030204" pitchFamily="34" charset="0"/>
              <a:cs typeface="Times New Roman" panose="02020603050405020304" pitchFamily="18" charset="0"/>
            </a:endParaRPr>
          </a:p>
          <a:p>
            <a:endParaRPr lang="pl-PL" dirty="0"/>
          </a:p>
        </p:txBody>
      </p:sp>
      <p:sp>
        <p:nvSpPr>
          <p:cNvPr id="5" name="Symbol zastępczy tekstu 4"/>
          <p:cNvSpPr>
            <a:spLocks noGrp="1"/>
          </p:cNvSpPr>
          <p:nvPr>
            <p:ph type="body" sz="quarter" idx="16"/>
          </p:nvPr>
        </p:nvSpPr>
        <p:spPr>
          <a:xfrm>
            <a:off x="1642188" y="5784980"/>
            <a:ext cx="6484775" cy="513183"/>
          </a:xfrm>
        </p:spPr>
        <p:txBody>
          <a:bodyPr/>
          <a:lstStyle/>
          <a:p>
            <a:pPr algn="just"/>
            <a:r>
              <a:rPr lang="en-US" dirty="0"/>
              <a:t>Social enterprises often use yard sales in their own shops and raise local community awareness of the scope of their, often occupational therapy activities </a:t>
            </a:r>
            <a:r>
              <a:rPr lang="pl-PL" dirty="0"/>
              <a:t>(Domov sv. Anežky, Týn nad Vltavou, ČR)</a:t>
            </a:r>
          </a:p>
        </p:txBody>
      </p:sp>
      <p:pic>
        <p:nvPicPr>
          <p:cNvPr id="3" name="Obrázek 2">
            <a:extLst>
              <a:ext uri="{FF2B5EF4-FFF2-40B4-BE49-F238E27FC236}">
                <a16:creationId xmlns:a16="http://schemas.microsoft.com/office/drawing/2014/main" id="{D83A93DC-0B2A-4B86-94AE-7D70F6A127A6}"/>
              </a:ext>
            </a:extLst>
          </p:cNvPr>
          <p:cNvPicPr>
            <a:picLocks noChangeAspect="1"/>
          </p:cNvPicPr>
          <p:nvPr/>
        </p:nvPicPr>
        <p:blipFill>
          <a:blip r:embed="rId2"/>
          <a:stretch>
            <a:fillRect/>
          </a:stretch>
        </p:blipFill>
        <p:spPr>
          <a:xfrm>
            <a:off x="1903444" y="1353821"/>
            <a:ext cx="5951814" cy="4431159"/>
          </a:xfrm>
          <a:prstGeom prst="rect">
            <a:avLst/>
          </a:prstGeom>
        </p:spPr>
      </p:pic>
    </p:spTree>
    <p:extLst>
      <p:ext uri="{BB962C8B-B14F-4D97-AF65-F5344CB8AC3E}">
        <p14:creationId xmlns:p14="http://schemas.microsoft.com/office/powerpoint/2010/main" val="34578262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text 1">
            <a:extLst>
              <a:ext uri="{FF2B5EF4-FFF2-40B4-BE49-F238E27FC236}">
                <a16:creationId xmlns:a16="http://schemas.microsoft.com/office/drawing/2014/main" id="{28491084-CA80-444D-BA02-3CD255E3C0D5}"/>
              </a:ext>
            </a:extLst>
          </p:cNvPr>
          <p:cNvSpPr>
            <a:spLocks noGrp="1"/>
          </p:cNvSpPr>
          <p:nvPr>
            <p:ph type="body" sz="quarter" idx="12"/>
          </p:nvPr>
        </p:nvSpPr>
        <p:spPr/>
        <p:txBody>
          <a:bodyPr/>
          <a:lstStyle/>
          <a:p>
            <a:r>
              <a:rPr lang="cs-CZ" sz="1800" b="1" dirty="0">
                <a:effectLst/>
                <a:latin typeface="Calibri" panose="020F0502020204030204" pitchFamily="34" charset="0"/>
                <a:ea typeface="Calibri" panose="020F0502020204030204" pitchFamily="34" charset="0"/>
                <a:cs typeface="Times New Roman" panose="02020603050405020304" pitchFamily="18" charset="0"/>
              </a:rPr>
              <a:t>6. Sales </a:t>
            </a:r>
            <a:r>
              <a:rPr lang="cs-CZ" sz="1800" b="1" dirty="0" err="1">
                <a:effectLst/>
                <a:latin typeface="Calibri" panose="020F0502020204030204" pitchFamily="34" charset="0"/>
                <a:ea typeface="Calibri" panose="020F0502020204030204" pitchFamily="34" charset="0"/>
                <a:cs typeface="Times New Roman" panose="02020603050405020304" pitchFamily="18" charset="0"/>
              </a:rPr>
              <a:t>fro</a:t>
            </a:r>
            <a:r>
              <a:rPr lang="cs-CZ" dirty="0" err="1">
                <a:latin typeface="Calibri" panose="020F0502020204030204" pitchFamily="34" charset="0"/>
                <a:ea typeface="Calibri" panose="020F0502020204030204" pitchFamily="34" charset="0"/>
                <a:cs typeface="Times New Roman" panose="02020603050405020304" pitchFamily="18" charset="0"/>
              </a:rPr>
              <a:t>m</a:t>
            </a:r>
            <a:r>
              <a:rPr lang="cs-CZ" dirty="0">
                <a:latin typeface="Calibri" panose="020F0502020204030204" pitchFamily="34" charset="0"/>
                <a:ea typeface="Calibri" panose="020F0502020204030204" pitchFamily="34" charset="0"/>
                <a:cs typeface="Times New Roman" panose="02020603050405020304" pitchFamily="18" charset="0"/>
              </a:rPr>
              <a:t> </a:t>
            </a:r>
            <a:r>
              <a:rPr lang="cs-CZ" dirty="0" err="1">
                <a:latin typeface="Calibri" panose="020F0502020204030204" pitchFamily="34" charset="0"/>
                <a:ea typeface="Calibri" panose="020F0502020204030204" pitchFamily="34" charset="0"/>
                <a:cs typeface="Times New Roman" panose="02020603050405020304" pitchFamily="18" charset="0"/>
              </a:rPr>
              <a:t>the</a:t>
            </a:r>
            <a:r>
              <a:rPr lang="cs-CZ" dirty="0">
                <a:latin typeface="Calibri" panose="020F0502020204030204" pitchFamily="34" charset="0"/>
                <a:ea typeface="Calibri" panose="020F0502020204030204" pitchFamily="34" charset="0"/>
                <a:cs typeface="Times New Roman" panose="02020603050405020304" pitchFamily="18" charset="0"/>
              </a:rPr>
              <a:t> Yard (</a:t>
            </a:r>
            <a:r>
              <a:rPr lang="cs-CZ" dirty="0" err="1">
                <a:latin typeface="Calibri" panose="020F0502020204030204" pitchFamily="34" charset="0"/>
                <a:ea typeface="Calibri" panose="020F0502020204030204" pitchFamily="34" charset="0"/>
                <a:cs typeface="Times New Roman" panose="02020603050405020304" pitchFamily="18" charset="0"/>
              </a:rPr>
              <a:t>Farm</a:t>
            </a:r>
            <a:r>
              <a:rPr lang="cs-CZ" dirty="0">
                <a:latin typeface="Calibri" panose="020F0502020204030204" pitchFamily="34" charset="0"/>
                <a:ea typeface="Calibri" panose="020F0502020204030204" pitchFamily="34" charset="0"/>
                <a:cs typeface="Times New Roman" panose="02020603050405020304" pitchFamily="18" charset="0"/>
              </a:rPr>
              <a:t>)</a:t>
            </a:r>
            <a:endParaRPr lang="cs-CZ" dirty="0"/>
          </a:p>
          <a:p>
            <a:endParaRPr lang="cs-CZ" dirty="0"/>
          </a:p>
        </p:txBody>
      </p:sp>
      <p:sp>
        <p:nvSpPr>
          <p:cNvPr id="3" name="Zástupný text 2">
            <a:extLst>
              <a:ext uri="{FF2B5EF4-FFF2-40B4-BE49-F238E27FC236}">
                <a16:creationId xmlns:a16="http://schemas.microsoft.com/office/drawing/2014/main" id="{DB5086A3-FE6E-4BDD-AACD-5963B0404667}"/>
              </a:ext>
            </a:extLst>
          </p:cNvPr>
          <p:cNvSpPr>
            <a:spLocks noGrp="1"/>
          </p:cNvSpPr>
          <p:nvPr>
            <p:ph type="body" sz="quarter" idx="13"/>
          </p:nvPr>
        </p:nvSpPr>
        <p:spPr/>
        <p:txBody>
          <a:bodyPr/>
          <a:lstStyle/>
          <a:p>
            <a:r>
              <a:rPr lang="cs-CZ" sz="1600" b="1" dirty="0">
                <a:effectLst/>
                <a:latin typeface="Calibri" panose="020F0502020204030204" pitchFamily="34" charset="0"/>
                <a:ea typeface="Calibri" panose="020F0502020204030204" pitchFamily="34" charset="0"/>
                <a:cs typeface="Times New Roman" panose="02020603050405020304" pitchFamily="18" charset="0"/>
              </a:rPr>
              <a:t>6.1. </a:t>
            </a:r>
            <a:r>
              <a:rPr lang="en-US" sz="1600" b="1" dirty="0" err="1">
                <a:effectLst/>
                <a:latin typeface="Calibri" panose="020F0502020204030204" pitchFamily="34" charset="0"/>
                <a:ea typeface="Calibri" panose="020F0502020204030204" pitchFamily="34" charset="0"/>
                <a:cs typeface="Times New Roman" panose="02020603050405020304" pitchFamily="18" charset="0"/>
              </a:rPr>
              <a:t>Imporance</a:t>
            </a:r>
            <a:r>
              <a:rPr lang="en-US" sz="1600" b="1" dirty="0">
                <a:effectLst/>
                <a:latin typeface="Calibri" panose="020F0502020204030204" pitchFamily="34" charset="0"/>
                <a:ea typeface="Calibri" panose="020F0502020204030204" pitchFamily="34" charset="0"/>
                <a:cs typeface="Times New Roman" panose="02020603050405020304" pitchFamily="18" charset="0"/>
              </a:rPr>
              <a:t> of sales from the yard</a:t>
            </a:r>
            <a:r>
              <a:rPr lang="cs-CZ" sz="1600" b="1" dirty="0">
                <a:effectLst/>
                <a:latin typeface="Calibri" panose="020F0502020204030204" pitchFamily="34" charset="0"/>
                <a:ea typeface="Calibri" panose="020F0502020204030204" pitchFamily="34" charset="0"/>
                <a:cs typeface="Times New Roman" panose="02020603050405020304" pitchFamily="18" charset="0"/>
              </a:rPr>
              <a:t>, r</a:t>
            </a:r>
            <a:r>
              <a:rPr lang="en-US" sz="1600" b="1" dirty="0" err="1">
                <a:effectLst/>
                <a:latin typeface="Calibri" panose="020F0502020204030204" pitchFamily="34" charset="0"/>
                <a:ea typeface="Calibri" panose="020F0502020204030204" pitchFamily="34" charset="0"/>
                <a:cs typeface="Times New Roman" panose="02020603050405020304" pitchFamily="18" charset="0"/>
              </a:rPr>
              <a:t>egional</a:t>
            </a:r>
            <a:r>
              <a:rPr lang="en-US" sz="1600" b="1" dirty="0">
                <a:effectLst/>
                <a:latin typeface="Calibri" panose="020F0502020204030204" pitchFamily="34" charset="0"/>
                <a:ea typeface="Calibri" panose="020F0502020204030204" pitchFamily="34" charset="0"/>
                <a:cs typeface="Times New Roman" panose="02020603050405020304" pitchFamily="18" charset="0"/>
              </a:rPr>
              <a:t> products</a:t>
            </a:r>
            <a:endParaRPr lang="cs-CZ" sz="1600" dirty="0">
              <a:effectLst/>
              <a:latin typeface="Calibri" panose="020F0502020204030204" pitchFamily="34" charset="0"/>
              <a:ea typeface="Calibri" panose="020F0502020204030204" pitchFamily="34" charset="0"/>
              <a:cs typeface="Times New Roman" panose="02020603050405020304" pitchFamily="18" charset="0"/>
            </a:endParaRPr>
          </a:p>
          <a:p>
            <a:endParaRPr lang="cs-CZ" dirty="0"/>
          </a:p>
        </p:txBody>
      </p:sp>
      <p:sp>
        <p:nvSpPr>
          <p:cNvPr id="4" name="Zástupný text 3">
            <a:extLst>
              <a:ext uri="{FF2B5EF4-FFF2-40B4-BE49-F238E27FC236}">
                <a16:creationId xmlns:a16="http://schemas.microsoft.com/office/drawing/2014/main" id="{27642A84-7C7F-460F-A229-263E49A9EC32}"/>
              </a:ext>
            </a:extLst>
          </p:cNvPr>
          <p:cNvSpPr>
            <a:spLocks noGrp="1"/>
          </p:cNvSpPr>
          <p:nvPr>
            <p:ph type="body" sz="quarter" idx="14"/>
          </p:nvPr>
        </p:nvSpPr>
        <p:spPr>
          <a:xfrm>
            <a:off x="543000" y="2161380"/>
            <a:ext cx="8820000" cy="3960000"/>
          </a:xfrm>
        </p:spPr>
        <p:txBody>
          <a:bodyPr/>
          <a:lstStyle/>
          <a:p>
            <a:r>
              <a:rPr lang="en-US" dirty="0">
                <a:effectLst/>
                <a:ea typeface="Calibri" panose="020F0502020204030204" pitchFamily="34" charset="0"/>
                <a:cs typeface="Times New Roman" panose="02020603050405020304" pitchFamily="18" charset="0"/>
              </a:rPr>
              <a:t>Recent years have shown that the seemingly </a:t>
            </a:r>
            <a:r>
              <a:rPr lang="en-US" b="1" dirty="0">
                <a:effectLst/>
                <a:ea typeface="Calibri" panose="020F0502020204030204" pitchFamily="34" charset="0"/>
                <a:cs typeface="Times New Roman" panose="02020603050405020304" pitchFamily="18" charset="0"/>
              </a:rPr>
              <a:t>unshakable position of globalization in world trade is being undermined</a:t>
            </a:r>
            <a:r>
              <a:rPr lang="en-US" dirty="0">
                <a:effectLst/>
                <a:ea typeface="Calibri" panose="020F0502020204030204" pitchFamily="34" charset="0"/>
                <a:cs typeface="Times New Roman" panose="02020603050405020304" pitchFamily="18" charset="0"/>
              </a:rPr>
              <a:t>. The problems that lead to the rise in prices of virtually everything are related to intercontinental transport, the war in Ukraine, rising energy prices, disproportionate plundering of natural resources, and were also catalyzed by a viral pandemic. What seemed stable and unchanging until recently is now variable and often uncertain. Not only European but also other countries are beginning to </a:t>
            </a:r>
            <a:r>
              <a:rPr lang="en-US" b="1" dirty="0">
                <a:effectLst/>
                <a:ea typeface="Calibri" panose="020F0502020204030204" pitchFamily="34" charset="0"/>
                <a:cs typeface="Times New Roman" panose="02020603050405020304" pitchFamily="18" charset="0"/>
              </a:rPr>
              <a:t>support domestic producers</a:t>
            </a:r>
            <a:r>
              <a:rPr lang="en-US" dirty="0">
                <a:effectLst/>
                <a:ea typeface="Calibri" panose="020F0502020204030204" pitchFamily="34" charset="0"/>
                <a:cs typeface="Times New Roman" panose="02020603050405020304" pitchFamily="18" charset="0"/>
              </a:rPr>
              <a:t>, who have often been on the margins of interest because, </a:t>
            </a:r>
            <a:r>
              <a:rPr lang="en-US" b="1" dirty="0">
                <a:effectLst/>
                <a:ea typeface="Calibri" panose="020F0502020204030204" pitchFamily="34" charset="0"/>
                <a:cs typeface="Times New Roman" panose="02020603050405020304" pitchFamily="18" charset="0"/>
              </a:rPr>
              <a:t>paradoxically, it was cheaper to import the commodity from the other side of the world</a:t>
            </a:r>
            <a:r>
              <a:rPr lang="en-US" dirty="0">
                <a:effectLst/>
                <a:ea typeface="Calibri" panose="020F0502020204030204" pitchFamily="34" charset="0"/>
                <a:cs typeface="Times New Roman" panose="02020603050405020304" pitchFamily="18" charset="0"/>
              </a:rPr>
              <a:t>.</a:t>
            </a:r>
            <a:endParaRPr lang="cs-CZ" dirty="0"/>
          </a:p>
          <a:p>
            <a:endParaRPr lang="en-US" dirty="0"/>
          </a:p>
          <a:p>
            <a:endParaRPr lang="cs-CZ" dirty="0"/>
          </a:p>
          <a:p>
            <a:endParaRPr lang="cs-CZ" dirty="0"/>
          </a:p>
          <a:p>
            <a:r>
              <a:rPr lang="en-US" sz="1800" dirty="0"/>
              <a:t>Less support for global</a:t>
            </a:r>
            <a:endParaRPr lang="cs-CZ" sz="1800" dirty="0"/>
          </a:p>
          <a:p>
            <a:endParaRPr lang="cs-CZ" sz="1800" dirty="0"/>
          </a:p>
          <a:p>
            <a:r>
              <a:rPr lang="cs-CZ" sz="1800" dirty="0"/>
              <a:t>	     X</a:t>
            </a:r>
          </a:p>
          <a:p>
            <a:endParaRPr lang="cs-CZ" sz="1800" dirty="0"/>
          </a:p>
          <a:p>
            <a:r>
              <a:rPr lang="en-US" sz="1800" dirty="0"/>
              <a:t>More focus on regional</a:t>
            </a:r>
            <a:endParaRPr lang="cs-CZ" sz="1800" dirty="0"/>
          </a:p>
        </p:txBody>
      </p:sp>
      <p:pic>
        <p:nvPicPr>
          <p:cNvPr id="5" name="Obrázek 4">
            <a:extLst>
              <a:ext uri="{FF2B5EF4-FFF2-40B4-BE49-F238E27FC236}">
                <a16:creationId xmlns:a16="http://schemas.microsoft.com/office/drawing/2014/main" id="{85826EFB-5DE5-46DA-898D-02A3CCC15EF6}"/>
              </a:ext>
            </a:extLst>
          </p:cNvPr>
          <p:cNvPicPr>
            <a:picLocks noChangeAspect="1"/>
          </p:cNvPicPr>
          <p:nvPr/>
        </p:nvPicPr>
        <p:blipFill>
          <a:blip r:embed="rId3"/>
          <a:stretch>
            <a:fillRect/>
          </a:stretch>
        </p:blipFill>
        <p:spPr>
          <a:xfrm>
            <a:off x="5461250" y="3429000"/>
            <a:ext cx="4076858" cy="3056435"/>
          </a:xfrm>
          <a:prstGeom prst="rect">
            <a:avLst/>
          </a:prstGeom>
        </p:spPr>
      </p:pic>
    </p:spTree>
    <p:extLst>
      <p:ext uri="{BB962C8B-B14F-4D97-AF65-F5344CB8AC3E}">
        <p14:creationId xmlns:p14="http://schemas.microsoft.com/office/powerpoint/2010/main" val="40058668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p:cNvSpPr>
            <a:spLocks noGrp="1"/>
          </p:cNvSpPr>
          <p:nvPr>
            <p:ph type="body" sz="quarter" idx="14"/>
          </p:nvPr>
        </p:nvSpPr>
        <p:spPr/>
        <p:txBody>
          <a:bodyPr/>
          <a:lstStyle/>
          <a:p>
            <a:r>
              <a:rPr lang="en-US" sz="1200" dirty="0">
                <a:effectLst/>
                <a:ea typeface="Calibri" panose="020F0502020204030204" pitchFamily="34" charset="0"/>
                <a:cs typeface="Times New Roman" panose="02020603050405020304" pitchFamily="18" charset="0"/>
              </a:rPr>
              <a:t>Marketing and promotional campaigns, largely supported by public authorities, are beginning to reorient consumers towards </a:t>
            </a:r>
            <a:r>
              <a:rPr lang="en-US" sz="1200" b="1" dirty="0">
                <a:effectLst/>
                <a:ea typeface="Calibri" panose="020F0502020204030204" pitchFamily="34" charset="0"/>
                <a:cs typeface="Times New Roman" panose="02020603050405020304" pitchFamily="18" charset="0"/>
              </a:rPr>
              <a:t>regional products</a:t>
            </a:r>
            <a:r>
              <a:rPr lang="en-US" sz="1200" dirty="0">
                <a:effectLst/>
                <a:ea typeface="Calibri" panose="020F0502020204030204" pitchFamily="34" charset="0"/>
                <a:cs typeface="Times New Roman" panose="02020603050405020304" pitchFamily="18" charset="0"/>
              </a:rPr>
              <a:t>. This is reflected in particular in the </a:t>
            </a:r>
            <a:r>
              <a:rPr lang="en-US" sz="1200" b="1" dirty="0">
                <a:effectLst/>
                <a:ea typeface="Calibri" panose="020F0502020204030204" pitchFamily="34" charset="0"/>
                <a:cs typeface="Times New Roman" panose="02020603050405020304" pitchFamily="18" charset="0"/>
              </a:rPr>
              <a:t>promotion of the brands </a:t>
            </a:r>
            <a:r>
              <a:rPr lang="en-US" sz="1200" dirty="0">
                <a:effectLst/>
                <a:ea typeface="Calibri" panose="020F0502020204030204" pitchFamily="34" charset="0"/>
                <a:cs typeface="Times New Roman" panose="02020603050405020304" pitchFamily="18" charset="0"/>
              </a:rPr>
              <a:t>which the producer can obtain for his goods under certain, predetermined conditions. The trend is reflected not only in individual countries, but also at the level of the European Union. The purpose of these measures is</a:t>
            </a:r>
          </a:p>
          <a:p>
            <a:endParaRPr lang="en-US" sz="1200" dirty="0">
              <a:effectLst/>
              <a:ea typeface="Calibri" panose="020F0502020204030204" pitchFamily="34" charset="0"/>
              <a:cs typeface="Times New Roman" panose="02020603050405020304" pitchFamily="18" charset="0"/>
            </a:endParaRPr>
          </a:p>
          <a:p>
            <a:endParaRPr lang="en-US" sz="1200" dirty="0">
              <a:effectLst/>
              <a:ea typeface="Calibri" panose="020F0502020204030204" pitchFamily="34" charset="0"/>
              <a:cs typeface="Times New Roman" panose="02020603050405020304" pitchFamily="18" charset="0"/>
            </a:endParaRPr>
          </a:p>
          <a:p>
            <a:pPr algn="ctr"/>
            <a:r>
              <a:rPr lang="en-US" sz="2000" b="1" dirty="0">
                <a:effectLst/>
                <a:ea typeface="Calibri" panose="020F0502020204030204" pitchFamily="34" charset="0"/>
                <a:cs typeface="Times New Roman" panose="02020603050405020304" pitchFamily="18" charset="0"/>
              </a:rPr>
              <a:t>  support</a:t>
            </a:r>
          </a:p>
          <a:p>
            <a:pPr algn="ctr"/>
            <a:r>
              <a:rPr lang="en-US" sz="2000" b="1" dirty="0">
                <a:effectLst/>
                <a:ea typeface="Calibri" panose="020F0502020204030204" pitchFamily="34" charset="0"/>
                <a:cs typeface="Times New Roman" panose="02020603050405020304" pitchFamily="18" charset="0"/>
              </a:rPr>
              <a:t> </a:t>
            </a:r>
          </a:p>
          <a:p>
            <a:pPr algn="ctr"/>
            <a:r>
              <a:rPr lang="en-US" sz="2000" b="1" dirty="0">
                <a:effectLst/>
                <a:ea typeface="Calibri" panose="020F0502020204030204" pitchFamily="34" charset="0"/>
                <a:cs typeface="Times New Roman" panose="02020603050405020304" pitchFamily="18" charset="0"/>
              </a:rPr>
              <a:t>short food supply chains</a:t>
            </a:r>
          </a:p>
          <a:p>
            <a:pPr algn="ctr"/>
            <a:endParaRPr lang="en-US" sz="2000" b="1" dirty="0">
              <a:effectLst/>
              <a:ea typeface="Calibri" panose="020F0502020204030204" pitchFamily="34" charset="0"/>
              <a:cs typeface="Times New Roman" panose="02020603050405020304" pitchFamily="18" charset="0"/>
            </a:endParaRPr>
          </a:p>
          <a:p>
            <a:pPr algn="ctr"/>
            <a:r>
              <a:rPr lang="en-US" sz="2000" b="1" dirty="0">
                <a:effectLst/>
                <a:ea typeface="Calibri" panose="020F0502020204030204" pitchFamily="34" charset="0"/>
                <a:cs typeface="Times New Roman" panose="02020603050405020304" pitchFamily="18" charset="0"/>
              </a:rPr>
              <a:t>  and circular economics</a:t>
            </a:r>
            <a:endParaRPr lang="pl-PL" sz="2000" b="1" dirty="0"/>
          </a:p>
        </p:txBody>
      </p:sp>
      <p:sp>
        <p:nvSpPr>
          <p:cNvPr id="5" name="Symbol zastępczy tekstu 4"/>
          <p:cNvSpPr>
            <a:spLocks noGrp="1"/>
          </p:cNvSpPr>
          <p:nvPr>
            <p:ph type="body" sz="quarter" idx="16"/>
          </p:nvPr>
        </p:nvSpPr>
        <p:spPr/>
        <p:txBody>
          <a:bodyPr/>
          <a:lstStyle/>
          <a:p>
            <a:r>
              <a:rPr lang="en-US" dirty="0"/>
              <a:t>EU-funded projects to promote regional products in the regions</a:t>
            </a:r>
            <a:endParaRPr lang="pl-PL" dirty="0"/>
          </a:p>
        </p:txBody>
      </p:sp>
      <p:pic>
        <p:nvPicPr>
          <p:cNvPr id="7" name="Zástupný symbol obrázku 6" descr="Obsah obrázku okno, stůl, interiér, restaurace&#10;&#10;Popis byl vytvořen automaticky">
            <a:extLst>
              <a:ext uri="{FF2B5EF4-FFF2-40B4-BE49-F238E27FC236}">
                <a16:creationId xmlns:a16="http://schemas.microsoft.com/office/drawing/2014/main" id="{286E6419-9624-43D3-91B5-84C886C099E9}"/>
              </a:ext>
            </a:extLst>
          </p:cNvPr>
          <p:cNvPicPr>
            <a:picLocks noGrp="1" noChangeAspect="1"/>
          </p:cNvPicPr>
          <p:nvPr>
            <p:ph type="pic" sz="quarter" idx="15"/>
          </p:nvPr>
        </p:nvPicPr>
        <p:blipFill>
          <a:blip r:embed="rId2">
            <a:extLst>
              <a:ext uri="{28A0092B-C50C-407E-A947-70E740481C1C}">
                <a14:useLocalDpi xmlns:a14="http://schemas.microsoft.com/office/drawing/2010/main" val="0"/>
              </a:ext>
            </a:extLst>
          </a:blip>
          <a:srcRect l="11853" r="11853"/>
          <a:stretch>
            <a:fillRect/>
          </a:stretch>
        </p:blipFill>
        <p:spPr>
          <a:xfrm>
            <a:off x="5143500" y="1432124"/>
            <a:ext cx="4212000" cy="4140000"/>
          </a:xfrm>
        </p:spPr>
      </p:pic>
    </p:spTree>
    <p:extLst>
      <p:ext uri="{BB962C8B-B14F-4D97-AF65-F5344CB8AC3E}">
        <p14:creationId xmlns:p14="http://schemas.microsoft.com/office/powerpoint/2010/main" val="38396307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p:cNvSpPr>
            <a:spLocks noGrp="1"/>
          </p:cNvSpPr>
          <p:nvPr>
            <p:ph type="body" sz="quarter" idx="14"/>
          </p:nvPr>
        </p:nvSpPr>
        <p:spPr>
          <a:xfrm>
            <a:off x="409749" y="1530588"/>
            <a:ext cx="4410000" cy="4860000"/>
          </a:xfrm>
        </p:spPr>
        <p:txBody>
          <a:bodyPr/>
          <a:lstStyle/>
          <a:p>
            <a:endParaRPr lang="cs-CZ" dirty="0">
              <a:ea typeface="Calibri" panose="020F0502020204030204" pitchFamily="34" charset="0"/>
              <a:cs typeface="Calibri" panose="020F0502020204030204" pitchFamily="34" charset="0"/>
            </a:endParaRPr>
          </a:p>
          <a:p>
            <a:endParaRPr lang="cs-CZ" dirty="0">
              <a:effectLst/>
              <a:ea typeface="Calibri" panose="020F0502020204030204" pitchFamily="34" charset="0"/>
              <a:cs typeface="Calibri" panose="020F0502020204030204" pitchFamily="34" charset="0"/>
            </a:endParaRPr>
          </a:p>
          <a:p>
            <a:r>
              <a:rPr lang="en-US" dirty="0">
                <a:effectLst/>
                <a:ea typeface="Calibri" panose="020F0502020204030204" pitchFamily="34" charset="0"/>
                <a:cs typeface="Calibri" panose="020F0502020204030204" pitchFamily="34" charset="0"/>
              </a:rPr>
              <a:t>Short food supply chains (SFSC) can be defined as alternative sales methods that </a:t>
            </a:r>
            <a:r>
              <a:rPr lang="en-US" b="1" dirty="0">
                <a:effectLst/>
                <a:ea typeface="Calibri" panose="020F0502020204030204" pitchFamily="34" charset="0"/>
                <a:cs typeface="Calibri" panose="020F0502020204030204" pitchFamily="34" charset="0"/>
              </a:rPr>
              <a:t>reduce the distance from the field to the table</a:t>
            </a:r>
            <a:r>
              <a:rPr lang="en-US" dirty="0">
                <a:effectLst/>
                <a:ea typeface="Calibri" panose="020F0502020204030204" pitchFamily="34" charset="0"/>
                <a:cs typeface="Calibri" panose="020F0502020204030204" pitchFamily="34" charset="0"/>
              </a:rPr>
              <a:t> and bring </a:t>
            </a:r>
            <a:r>
              <a:rPr lang="en-US" b="1" dirty="0">
                <a:effectLst/>
                <a:ea typeface="Calibri" panose="020F0502020204030204" pitchFamily="34" charset="0"/>
                <a:cs typeface="Calibri" panose="020F0502020204030204" pitchFamily="34" charset="0"/>
              </a:rPr>
              <a:t>producers closer to consumers</a:t>
            </a:r>
            <a:r>
              <a:rPr lang="en-US" dirty="0">
                <a:effectLst/>
                <a:ea typeface="Calibri" panose="020F0502020204030204" pitchFamily="34" charset="0"/>
                <a:cs typeface="Calibri" panose="020F0502020204030204" pitchFamily="34" charset="0"/>
              </a:rPr>
              <a:t>. At the same time, the importance of the local community is growing.</a:t>
            </a:r>
          </a:p>
          <a:p>
            <a:endParaRPr lang="en-US" dirty="0">
              <a:effectLst/>
              <a:ea typeface="Calibri" panose="020F0502020204030204" pitchFamily="34" charset="0"/>
              <a:cs typeface="Calibri" panose="020F0502020204030204" pitchFamily="34" charset="0"/>
            </a:endParaRPr>
          </a:p>
          <a:p>
            <a:r>
              <a:rPr lang="en-US" dirty="0">
                <a:effectLst/>
                <a:ea typeface="Calibri" panose="020F0502020204030204" pitchFamily="34" charset="0"/>
                <a:cs typeface="Calibri" panose="020F0502020204030204" pitchFamily="34" charset="0"/>
              </a:rPr>
              <a:t>These forms include:</a:t>
            </a:r>
          </a:p>
          <a:p>
            <a:endParaRPr lang="en-US" dirty="0">
              <a:effectLst/>
              <a:ea typeface="Calibri" panose="020F0502020204030204" pitchFamily="34" charset="0"/>
              <a:cs typeface="Calibri" panose="020F0502020204030204" pitchFamily="34" charset="0"/>
            </a:endParaRPr>
          </a:p>
          <a:p>
            <a:pPr marL="171450" indent="-171450">
              <a:buFont typeface="Arial" panose="020B0604020202020204" pitchFamily="34" charset="0"/>
              <a:buChar char="•"/>
            </a:pPr>
            <a:r>
              <a:rPr lang="en-US" dirty="0">
                <a:effectLst/>
                <a:ea typeface="Calibri" panose="020F0502020204030204" pitchFamily="34" charset="0"/>
                <a:cs typeface="Calibri" panose="020F0502020204030204" pitchFamily="34" charset="0"/>
              </a:rPr>
              <a:t>  </a:t>
            </a:r>
            <a:r>
              <a:rPr lang="en-US" b="1" dirty="0">
                <a:effectLst/>
                <a:ea typeface="Calibri" panose="020F0502020204030204" pitchFamily="34" charset="0"/>
                <a:cs typeface="Calibri" panose="020F0502020204030204" pitchFamily="34" charset="0"/>
              </a:rPr>
              <a:t>farmers' markets and marketplaces,</a:t>
            </a:r>
          </a:p>
          <a:p>
            <a:pPr marL="171450" indent="-171450">
              <a:buFont typeface="Arial" panose="020B0604020202020204" pitchFamily="34" charset="0"/>
              <a:buChar char="•"/>
            </a:pPr>
            <a:endParaRPr lang="en-US" b="1" dirty="0">
              <a:effectLst/>
              <a:ea typeface="Calibri" panose="020F0502020204030204" pitchFamily="34" charset="0"/>
              <a:cs typeface="Calibri" panose="020F0502020204030204" pitchFamily="34" charset="0"/>
            </a:endParaRPr>
          </a:p>
          <a:p>
            <a:pPr marL="171450" indent="-171450">
              <a:buFont typeface="Arial" panose="020B0604020202020204" pitchFamily="34" charset="0"/>
              <a:buChar char="•"/>
            </a:pPr>
            <a:r>
              <a:rPr lang="en-US" b="1" dirty="0">
                <a:effectLst/>
                <a:ea typeface="Calibri" panose="020F0502020204030204" pitchFamily="34" charset="0"/>
                <a:cs typeface="Calibri" panose="020F0502020204030204" pitchFamily="34" charset="0"/>
              </a:rPr>
              <a:t>  box sales,</a:t>
            </a:r>
          </a:p>
          <a:p>
            <a:pPr marL="171450" indent="-171450">
              <a:buFont typeface="Arial" panose="020B0604020202020204" pitchFamily="34" charset="0"/>
              <a:buChar char="•"/>
            </a:pPr>
            <a:endParaRPr lang="en-US" b="1" dirty="0">
              <a:effectLst/>
              <a:ea typeface="Calibri" panose="020F0502020204030204" pitchFamily="34" charset="0"/>
              <a:cs typeface="Calibri" panose="020F0502020204030204" pitchFamily="34" charset="0"/>
            </a:endParaRPr>
          </a:p>
          <a:p>
            <a:pPr marL="171450" indent="-171450">
              <a:buFont typeface="Arial" panose="020B0604020202020204" pitchFamily="34" charset="0"/>
              <a:buChar char="•"/>
            </a:pPr>
            <a:r>
              <a:rPr lang="en-US" b="1" dirty="0">
                <a:effectLst/>
                <a:ea typeface="Calibri" panose="020F0502020204030204" pitchFamily="34" charset="0"/>
                <a:cs typeface="Calibri" panose="020F0502020204030204" pitchFamily="34" charset="0"/>
              </a:rPr>
              <a:t>  direct sale from the yard / farm, etc.</a:t>
            </a:r>
          </a:p>
          <a:p>
            <a:endParaRPr lang="en-US" dirty="0">
              <a:effectLst/>
              <a:ea typeface="Calibri" panose="020F0502020204030204" pitchFamily="34" charset="0"/>
              <a:cs typeface="Calibri" panose="020F0502020204030204" pitchFamily="34" charset="0"/>
            </a:endParaRPr>
          </a:p>
          <a:p>
            <a:r>
              <a:rPr lang="en-US" dirty="0">
                <a:effectLst/>
                <a:ea typeface="Calibri" panose="020F0502020204030204" pitchFamily="34" charset="0"/>
                <a:cs typeface="Calibri" panose="020F0502020204030204" pitchFamily="34" charset="0"/>
              </a:rPr>
              <a:t>These forms of supplier-customer relationships have positive </a:t>
            </a:r>
            <a:r>
              <a:rPr lang="en-US" b="1" dirty="0">
                <a:effectLst/>
                <a:ea typeface="Calibri" panose="020F0502020204030204" pitchFamily="34" charset="0"/>
                <a:cs typeface="Calibri" panose="020F0502020204030204" pitchFamily="34" charset="0"/>
              </a:rPr>
              <a:t>environmental, economic, social, health and well-being impacts </a:t>
            </a:r>
            <a:r>
              <a:rPr lang="en-US" dirty="0">
                <a:effectLst/>
                <a:ea typeface="Calibri" panose="020F0502020204030204" pitchFamily="34" charset="0"/>
                <a:cs typeface="Calibri" panose="020F0502020204030204" pitchFamily="34" charset="0"/>
              </a:rPr>
              <a:t>and contribute to the </a:t>
            </a:r>
            <a:r>
              <a:rPr lang="en-US" b="1" dirty="0">
                <a:effectLst/>
                <a:ea typeface="Calibri" panose="020F0502020204030204" pitchFamily="34" charset="0"/>
                <a:cs typeface="Calibri" panose="020F0502020204030204" pitchFamily="34" charset="0"/>
              </a:rPr>
              <a:t>sustainability of these systems</a:t>
            </a:r>
            <a:r>
              <a:rPr lang="en-US" dirty="0">
                <a:effectLst/>
                <a:ea typeface="Calibri" panose="020F0502020204030204" pitchFamily="34" charset="0"/>
                <a:cs typeface="Calibri" panose="020F0502020204030204" pitchFamily="34" charset="0"/>
              </a:rPr>
              <a:t>.</a:t>
            </a:r>
            <a:endParaRPr lang="pl-PL" sz="1200" dirty="0"/>
          </a:p>
        </p:txBody>
      </p:sp>
      <p:sp>
        <p:nvSpPr>
          <p:cNvPr id="3" name="Zástupný symbol obrázku 2">
            <a:extLst>
              <a:ext uri="{FF2B5EF4-FFF2-40B4-BE49-F238E27FC236}">
                <a16:creationId xmlns:a16="http://schemas.microsoft.com/office/drawing/2014/main" id="{B1A44569-F5E7-489A-8AD1-95F6A34B329F}"/>
              </a:ext>
            </a:extLst>
          </p:cNvPr>
          <p:cNvSpPr>
            <a:spLocks noGrp="1"/>
          </p:cNvSpPr>
          <p:nvPr>
            <p:ph type="pic" sz="quarter" idx="15"/>
          </p:nvPr>
        </p:nvSpPr>
        <p:spPr/>
      </p:sp>
      <p:sp>
        <p:nvSpPr>
          <p:cNvPr id="5" name="Zástupný text 4">
            <a:extLst>
              <a:ext uri="{FF2B5EF4-FFF2-40B4-BE49-F238E27FC236}">
                <a16:creationId xmlns:a16="http://schemas.microsoft.com/office/drawing/2014/main" id="{B002A812-1494-467E-9BAE-3BF1411B8B0A}"/>
              </a:ext>
            </a:extLst>
          </p:cNvPr>
          <p:cNvSpPr>
            <a:spLocks noGrp="1"/>
          </p:cNvSpPr>
          <p:nvPr>
            <p:ph type="body" sz="quarter" idx="16"/>
          </p:nvPr>
        </p:nvSpPr>
        <p:spPr>
          <a:xfrm>
            <a:off x="4609322" y="5859625"/>
            <a:ext cx="4739951" cy="354564"/>
          </a:xfrm>
        </p:spPr>
        <p:txBody>
          <a:bodyPr/>
          <a:lstStyle/>
          <a:p>
            <a:r>
              <a:rPr lang="en-US" dirty="0"/>
              <a:t>Each country has specific varieties of fruit (Gardening Exhibition - Czech Republic)</a:t>
            </a:r>
            <a:endParaRPr lang="cs-CZ" dirty="0"/>
          </a:p>
        </p:txBody>
      </p:sp>
      <p:pic>
        <p:nvPicPr>
          <p:cNvPr id="4" name="Obrázek 3" descr="Obsah obrázku jídlo, ovoce, zelenina, nastavit&#10;&#10;Popis byl vytvořen automaticky">
            <a:extLst>
              <a:ext uri="{FF2B5EF4-FFF2-40B4-BE49-F238E27FC236}">
                <a16:creationId xmlns:a16="http://schemas.microsoft.com/office/drawing/2014/main" id="{4D3A2066-70DD-4864-9B18-C00A937168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33975" y="2146041"/>
            <a:ext cx="4362276" cy="3613959"/>
          </a:xfrm>
          <a:prstGeom prst="rect">
            <a:avLst/>
          </a:prstGeom>
        </p:spPr>
      </p:pic>
    </p:spTree>
    <p:extLst>
      <p:ext uri="{BB962C8B-B14F-4D97-AF65-F5344CB8AC3E}">
        <p14:creationId xmlns:p14="http://schemas.microsoft.com/office/powerpoint/2010/main" val="31993344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p:cNvSpPr>
            <a:spLocks noGrp="1"/>
          </p:cNvSpPr>
          <p:nvPr>
            <p:ph type="body" sz="quarter" idx="14"/>
          </p:nvPr>
        </p:nvSpPr>
        <p:spPr/>
        <p:txBody>
          <a:bodyPr/>
          <a:lstStyle/>
          <a:p>
            <a:pPr algn="just">
              <a:lnSpc>
                <a:spcPct val="107000"/>
              </a:lnSpc>
              <a:spcAft>
                <a:spcPts val="800"/>
              </a:spcAft>
            </a:pPr>
            <a:r>
              <a:rPr lang="en-US" dirty="0">
                <a:solidFill>
                  <a:srgbClr val="2E1532"/>
                </a:solidFill>
                <a:effectLst/>
                <a:ea typeface="Times New Roman" panose="02020603050405020304" pitchFamily="18" charset="0"/>
                <a:cs typeface="Calibri" panose="020F0502020204030204" pitchFamily="34" charset="0"/>
              </a:rPr>
              <a:t>Sales from the yard can be explained as:</a:t>
            </a:r>
          </a:p>
          <a:p>
            <a:pPr marL="171450" indent="-171450" algn="just">
              <a:lnSpc>
                <a:spcPct val="107000"/>
              </a:lnSpc>
              <a:spcAft>
                <a:spcPts val="800"/>
              </a:spcAft>
              <a:buFont typeface="Arial" panose="020B0604020202020204" pitchFamily="34" charset="0"/>
              <a:buChar char="•"/>
            </a:pPr>
            <a:r>
              <a:rPr lang="en-US" b="1" dirty="0">
                <a:solidFill>
                  <a:srgbClr val="2E1532"/>
                </a:solidFill>
                <a:effectLst/>
                <a:ea typeface="Times New Roman" panose="02020603050405020304" pitchFamily="18" charset="0"/>
                <a:cs typeface="Calibri" panose="020F0502020204030204" pitchFamily="34" charset="0"/>
              </a:rPr>
              <a:t>direct delivery of small quantities of products at the place of production</a:t>
            </a:r>
          </a:p>
          <a:p>
            <a:pPr marL="171450" indent="-171450" algn="just">
              <a:lnSpc>
                <a:spcPct val="107000"/>
              </a:lnSpc>
              <a:spcAft>
                <a:spcPts val="800"/>
              </a:spcAft>
              <a:buFont typeface="Arial" panose="020B0604020202020204" pitchFamily="34" charset="0"/>
              <a:buChar char="•"/>
            </a:pPr>
            <a:r>
              <a:rPr lang="en-US" b="1" dirty="0">
                <a:solidFill>
                  <a:srgbClr val="2E1532"/>
                </a:solidFill>
                <a:effectLst/>
                <a:ea typeface="Times New Roman" panose="02020603050405020304" pitchFamily="18" charset="0"/>
                <a:cs typeface="Calibri" panose="020F0502020204030204" pitchFamily="34" charset="0"/>
              </a:rPr>
              <a:t>sales in markets and marketplaces</a:t>
            </a:r>
          </a:p>
          <a:p>
            <a:pPr marL="171450" indent="-171450" algn="just">
              <a:lnSpc>
                <a:spcPct val="107000"/>
              </a:lnSpc>
              <a:spcAft>
                <a:spcPts val="800"/>
              </a:spcAft>
              <a:buFont typeface="Arial" panose="020B0604020202020204" pitchFamily="34" charset="0"/>
              <a:buChar char="•"/>
            </a:pPr>
            <a:r>
              <a:rPr lang="en-US" b="1" dirty="0">
                <a:solidFill>
                  <a:srgbClr val="2E1532"/>
                </a:solidFill>
                <a:effectLst/>
                <a:ea typeface="Times New Roman" panose="02020603050405020304" pitchFamily="18" charset="0"/>
                <a:cs typeface="Calibri" panose="020F0502020204030204" pitchFamily="34" charset="0"/>
              </a:rPr>
              <a:t>delivery to a local retail store </a:t>
            </a:r>
            <a:r>
              <a:rPr lang="en-US" dirty="0">
                <a:solidFill>
                  <a:srgbClr val="2E1532"/>
                </a:solidFill>
                <a:effectLst/>
                <a:ea typeface="Times New Roman" panose="02020603050405020304" pitchFamily="18" charset="0"/>
                <a:cs typeface="Calibri" panose="020F0502020204030204" pitchFamily="34" charset="0"/>
              </a:rPr>
              <a:t>that supplies products to the final consumer (a local retail store is considered to be a store with an appropriate range of animal products, which is from municipalities with a similar retail store, closest to the breeder's farm).</a:t>
            </a:r>
            <a:endParaRPr lang="pl-PL" dirty="0"/>
          </a:p>
        </p:txBody>
      </p:sp>
      <p:sp>
        <p:nvSpPr>
          <p:cNvPr id="5" name="Symbol zastępczy tekstu 4"/>
          <p:cNvSpPr>
            <a:spLocks noGrp="1"/>
          </p:cNvSpPr>
          <p:nvPr>
            <p:ph type="body" sz="quarter" idx="16"/>
          </p:nvPr>
        </p:nvSpPr>
        <p:spPr/>
        <p:txBody>
          <a:bodyPr/>
          <a:lstStyle/>
          <a:p>
            <a:r>
              <a:rPr lang="en-US" dirty="0"/>
              <a:t>Sale from the yard - herbal soaps (</a:t>
            </a:r>
            <a:r>
              <a:rPr lang="en-US" dirty="0" err="1"/>
              <a:t>Zahrada</a:t>
            </a:r>
            <a:r>
              <a:rPr lang="en-US" dirty="0"/>
              <a:t> U </a:t>
            </a:r>
            <a:r>
              <a:rPr lang="en-US" dirty="0" err="1"/>
              <a:t>malíře</a:t>
            </a:r>
            <a:r>
              <a:rPr lang="en-US" dirty="0"/>
              <a:t> - Czech Republic)</a:t>
            </a:r>
            <a:endParaRPr lang="pl-PL" dirty="0"/>
          </a:p>
        </p:txBody>
      </p:sp>
      <p:pic>
        <p:nvPicPr>
          <p:cNvPr id="8" name="Zástupný symbol obrázku 7" descr="Obsah obrázku osoba, žena, exteriér&#10;&#10;Popis byl vytvořen automaticky">
            <a:extLst>
              <a:ext uri="{FF2B5EF4-FFF2-40B4-BE49-F238E27FC236}">
                <a16:creationId xmlns:a16="http://schemas.microsoft.com/office/drawing/2014/main" id="{667652E8-C634-4063-8AF0-46C1A40043A5}"/>
              </a:ext>
            </a:extLst>
          </p:cNvPr>
          <p:cNvPicPr>
            <a:picLocks noGrp="1" noChangeAspect="1"/>
          </p:cNvPicPr>
          <p:nvPr>
            <p:ph type="pic" sz="quarter" idx="15"/>
          </p:nvPr>
        </p:nvPicPr>
        <p:blipFill>
          <a:blip r:embed="rId2">
            <a:extLst>
              <a:ext uri="{28A0092B-C50C-407E-A947-70E740481C1C}">
                <a14:useLocalDpi xmlns:a14="http://schemas.microsoft.com/office/drawing/2010/main" val="0"/>
              </a:ext>
            </a:extLst>
          </a:blip>
          <a:srcRect t="13136" b="13136"/>
          <a:stretch>
            <a:fillRect/>
          </a:stretch>
        </p:blipFill>
        <p:spPr/>
      </p:pic>
    </p:spTree>
    <p:extLst>
      <p:ext uri="{BB962C8B-B14F-4D97-AF65-F5344CB8AC3E}">
        <p14:creationId xmlns:p14="http://schemas.microsoft.com/office/powerpoint/2010/main" val="29329336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text 1">
            <a:extLst>
              <a:ext uri="{FF2B5EF4-FFF2-40B4-BE49-F238E27FC236}">
                <a16:creationId xmlns:a16="http://schemas.microsoft.com/office/drawing/2014/main" id="{0D26A695-6199-4218-8605-F7484CD5E11A}"/>
              </a:ext>
            </a:extLst>
          </p:cNvPr>
          <p:cNvSpPr>
            <a:spLocks noGrp="1"/>
          </p:cNvSpPr>
          <p:nvPr>
            <p:ph type="body" sz="quarter" idx="14"/>
          </p:nvPr>
        </p:nvSpPr>
        <p:spPr/>
        <p:txBody>
          <a:bodyPr/>
          <a:lstStyle/>
          <a:p>
            <a:r>
              <a:rPr lang="en-US" dirty="0">
                <a:effectLst/>
                <a:ea typeface="Calibri" panose="020F0502020204030204" pitchFamily="34" charset="0"/>
                <a:cs typeface="Times New Roman" panose="02020603050405020304" pitchFamily="18" charset="0"/>
              </a:rPr>
              <a:t>Specific conditions for sale from the yard</a:t>
            </a:r>
          </a:p>
          <a:p>
            <a:endParaRPr lang="en-US" dirty="0">
              <a:effectLst/>
              <a:ea typeface="Calibri" panose="020F0502020204030204" pitchFamily="34" charset="0"/>
              <a:cs typeface="Times New Roman" panose="02020603050405020304" pitchFamily="18" charset="0"/>
            </a:endParaRPr>
          </a:p>
          <a:p>
            <a:endParaRPr lang="en-US" dirty="0">
              <a:effectLst/>
              <a:ea typeface="Calibri" panose="020F0502020204030204" pitchFamily="34" charset="0"/>
              <a:cs typeface="Times New Roman" panose="02020603050405020304" pitchFamily="18" charset="0"/>
            </a:endParaRPr>
          </a:p>
          <a:p>
            <a:r>
              <a:rPr lang="en-US" dirty="0">
                <a:effectLst/>
                <a:ea typeface="Calibri" panose="020F0502020204030204" pitchFamily="34" charset="0"/>
                <a:cs typeface="Times New Roman" panose="02020603050405020304" pitchFamily="18" charset="0"/>
              </a:rPr>
              <a:t>The sale of food from the court is governed by </a:t>
            </a:r>
            <a:r>
              <a:rPr lang="en-US" b="1" dirty="0">
                <a:effectLst/>
                <a:ea typeface="Calibri" panose="020F0502020204030204" pitchFamily="34" charset="0"/>
                <a:cs typeface="Times New Roman" panose="02020603050405020304" pitchFamily="18" charset="0"/>
              </a:rPr>
              <a:t>national law </a:t>
            </a:r>
            <a:r>
              <a:rPr lang="en-US" dirty="0">
                <a:effectLst/>
                <a:ea typeface="Calibri" panose="020F0502020204030204" pitchFamily="34" charset="0"/>
                <a:cs typeface="Times New Roman" panose="02020603050405020304" pitchFamily="18" charset="0"/>
              </a:rPr>
              <a:t>and, beyond the common core of food hygiene, can be affected by a number of standards from a wide variety of sectors. As resources for individual national regulations highlight rules of a different nature in this context, some of these country-specific rules are highlighted.</a:t>
            </a:r>
            <a:endParaRPr lang="cs-CZ" dirty="0"/>
          </a:p>
        </p:txBody>
      </p:sp>
      <p:pic>
        <p:nvPicPr>
          <p:cNvPr id="6" name="Zástupný symbol obrázku 5" descr="Obsah obrázku jídlo, kuchyně, osoba, interiér&#10;&#10;Popis byl vytvořen automaticky">
            <a:extLst>
              <a:ext uri="{FF2B5EF4-FFF2-40B4-BE49-F238E27FC236}">
                <a16:creationId xmlns:a16="http://schemas.microsoft.com/office/drawing/2014/main" id="{07E26E3B-5D55-4132-A51E-C30EFADF6830}"/>
              </a:ext>
            </a:extLst>
          </p:cNvPr>
          <p:cNvPicPr>
            <a:picLocks noGrp="1" noChangeAspect="1"/>
          </p:cNvPicPr>
          <p:nvPr>
            <p:ph type="pic" sz="quarter" idx="15"/>
          </p:nvPr>
        </p:nvPicPr>
        <p:blipFill>
          <a:blip r:embed="rId2">
            <a:extLst>
              <a:ext uri="{28A0092B-C50C-407E-A947-70E740481C1C}">
                <a14:useLocalDpi xmlns:a14="http://schemas.microsoft.com/office/drawing/2010/main" val="0"/>
              </a:ext>
            </a:extLst>
          </a:blip>
          <a:srcRect l="11853" r="11853"/>
          <a:stretch>
            <a:fillRect/>
          </a:stretch>
        </p:blipFill>
        <p:spPr/>
      </p:pic>
      <p:sp>
        <p:nvSpPr>
          <p:cNvPr id="4" name="Zástupný text 3">
            <a:extLst>
              <a:ext uri="{FF2B5EF4-FFF2-40B4-BE49-F238E27FC236}">
                <a16:creationId xmlns:a16="http://schemas.microsoft.com/office/drawing/2014/main" id="{71A02DC4-21C2-41E8-A0B1-A32D86C3F7D8}"/>
              </a:ext>
            </a:extLst>
          </p:cNvPr>
          <p:cNvSpPr>
            <a:spLocks noGrp="1"/>
          </p:cNvSpPr>
          <p:nvPr>
            <p:ph type="body" sz="quarter" idx="16"/>
          </p:nvPr>
        </p:nvSpPr>
        <p:spPr/>
        <p:txBody>
          <a:bodyPr/>
          <a:lstStyle/>
          <a:p>
            <a:r>
              <a:rPr lang="en-US" dirty="0"/>
              <a:t>Sale from the yard - apricot processing</a:t>
            </a:r>
            <a:endParaRPr lang="cs-CZ" dirty="0"/>
          </a:p>
        </p:txBody>
      </p:sp>
    </p:spTree>
    <p:extLst>
      <p:ext uri="{BB962C8B-B14F-4D97-AF65-F5344CB8AC3E}">
        <p14:creationId xmlns:p14="http://schemas.microsoft.com/office/powerpoint/2010/main" val="10744998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ulka 2">
            <a:extLst>
              <a:ext uri="{FF2B5EF4-FFF2-40B4-BE49-F238E27FC236}">
                <a16:creationId xmlns:a16="http://schemas.microsoft.com/office/drawing/2014/main" id="{0D288849-A462-4503-AEF3-46915D48BFBB}"/>
              </a:ext>
            </a:extLst>
          </p:cNvPr>
          <p:cNvGraphicFramePr>
            <a:graphicFrameLocks noGrp="1"/>
          </p:cNvGraphicFramePr>
          <p:nvPr>
            <p:extLst>
              <p:ext uri="{D42A27DB-BD31-4B8C-83A1-F6EECF244321}">
                <p14:modId xmlns:p14="http://schemas.microsoft.com/office/powerpoint/2010/main" val="4203541434"/>
              </p:ext>
            </p:extLst>
          </p:nvPr>
        </p:nvGraphicFramePr>
        <p:xfrm>
          <a:off x="2019369" y="956203"/>
          <a:ext cx="5867261" cy="4655460"/>
        </p:xfrm>
        <a:graphic>
          <a:graphicData uri="http://schemas.openxmlformats.org/drawingml/2006/table">
            <a:tbl>
              <a:tblPr firstRow="1" firstCol="1" lastRow="1" lastCol="1" bandRow="1" bandCol="1">
                <a:tableStyleId>{5C22544A-7EE6-4342-B048-85BDC9FD1C3A}</a:tableStyleId>
              </a:tblPr>
              <a:tblGrid>
                <a:gridCol w="1464932">
                  <a:extLst>
                    <a:ext uri="{9D8B030D-6E8A-4147-A177-3AD203B41FA5}">
                      <a16:colId xmlns:a16="http://schemas.microsoft.com/office/drawing/2014/main" val="2570761119"/>
                    </a:ext>
                  </a:extLst>
                </a:gridCol>
                <a:gridCol w="2090432">
                  <a:extLst>
                    <a:ext uri="{9D8B030D-6E8A-4147-A177-3AD203B41FA5}">
                      <a16:colId xmlns:a16="http://schemas.microsoft.com/office/drawing/2014/main" val="4056986736"/>
                    </a:ext>
                  </a:extLst>
                </a:gridCol>
                <a:gridCol w="2311897">
                  <a:extLst>
                    <a:ext uri="{9D8B030D-6E8A-4147-A177-3AD203B41FA5}">
                      <a16:colId xmlns:a16="http://schemas.microsoft.com/office/drawing/2014/main" val="1973527637"/>
                    </a:ext>
                  </a:extLst>
                </a:gridCol>
              </a:tblGrid>
              <a:tr h="766461">
                <a:tc>
                  <a:txBody>
                    <a:bodyPr/>
                    <a:lstStyle/>
                    <a:p>
                      <a:pPr marL="76200" marR="67310" algn="just">
                        <a:spcBef>
                          <a:spcPts val="595"/>
                        </a:spcBef>
                        <a:spcAft>
                          <a:spcPts val="0"/>
                        </a:spcAft>
                      </a:pPr>
                      <a:r>
                        <a:rPr lang="en-US" sz="1050" dirty="0">
                          <a:effectLst/>
                          <a:latin typeface="+mn-lt"/>
                          <a:cs typeface="Calibri" panose="020F0502020204030204" pitchFamily="34" charset="0"/>
                        </a:rPr>
                        <a:t>Member county</a:t>
                      </a:r>
                      <a:endParaRPr lang="cs-CZ" sz="1050" dirty="0">
                        <a:effectLst/>
                        <a:latin typeface="+mn-lt"/>
                        <a:ea typeface="Calibri Light" panose="020F0302020204030204" pitchFamily="34" charset="0"/>
                        <a:cs typeface="Calibri" panose="020F0502020204030204" pitchFamily="34" charset="0"/>
                      </a:endParaRPr>
                    </a:p>
                  </a:txBody>
                  <a:tcPr marL="0" marR="0" marT="0" marB="0">
                    <a:solidFill>
                      <a:schemeClr val="accent4"/>
                    </a:solidFill>
                  </a:tcPr>
                </a:tc>
                <a:tc>
                  <a:txBody>
                    <a:bodyPr/>
                    <a:lstStyle/>
                    <a:p>
                      <a:pPr marL="83820" marR="80645" indent="-635" algn="just">
                        <a:spcBef>
                          <a:spcPts val="595"/>
                        </a:spcBef>
                        <a:spcAft>
                          <a:spcPts val="0"/>
                        </a:spcAft>
                      </a:pPr>
                      <a:r>
                        <a:rPr lang="en-US" sz="1050" dirty="0">
                          <a:effectLst/>
                          <a:latin typeface="+mn-lt"/>
                          <a:cs typeface="Calibri" panose="020F0502020204030204" pitchFamily="34" charset="0"/>
                        </a:rPr>
                        <a:t>Definition of "local" retail outlets, for the purposes of the exemption for sale from the yard</a:t>
                      </a:r>
                      <a:endParaRPr lang="cs-CZ" sz="1050" dirty="0">
                        <a:effectLst/>
                        <a:latin typeface="+mn-lt"/>
                        <a:ea typeface="Calibri Light" panose="020F0302020204030204" pitchFamily="34" charset="0"/>
                        <a:cs typeface="Calibri" panose="020F0502020204030204" pitchFamily="34" charset="0"/>
                      </a:endParaRPr>
                    </a:p>
                  </a:txBody>
                  <a:tcPr marL="0" marR="0" marT="0" marB="0">
                    <a:solidFill>
                      <a:schemeClr val="accent4"/>
                    </a:solidFill>
                  </a:tcPr>
                </a:tc>
                <a:tc>
                  <a:txBody>
                    <a:bodyPr/>
                    <a:lstStyle/>
                    <a:p>
                      <a:pPr marL="662940" marR="42545" indent="-563880" algn="just">
                        <a:spcBef>
                          <a:spcPts val="595"/>
                        </a:spcBef>
                        <a:spcAft>
                          <a:spcPts val="0"/>
                        </a:spcAft>
                      </a:pPr>
                      <a:r>
                        <a:rPr lang="en-US" sz="1050" dirty="0">
                          <a:effectLst/>
                          <a:latin typeface="+mn-lt"/>
                          <a:cs typeface="Calibri" panose="020F0502020204030204" pitchFamily="34" charset="0"/>
                        </a:rPr>
                        <a:t>Some atypical rules regarding sales from the yard</a:t>
                      </a:r>
                      <a:endParaRPr lang="cs-CZ" sz="1050" dirty="0">
                        <a:effectLst/>
                        <a:latin typeface="+mn-lt"/>
                        <a:ea typeface="Calibri Light" panose="020F0302020204030204" pitchFamily="34" charset="0"/>
                        <a:cs typeface="Calibri" panose="020F0502020204030204" pitchFamily="34" charset="0"/>
                      </a:endParaRPr>
                    </a:p>
                  </a:txBody>
                  <a:tcPr marL="0" marR="0" marT="0" marB="0">
                    <a:solidFill>
                      <a:schemeClr val="accent4"/>
                    </a:solidFill>
                  </a:tcPr>
                </a:tc>
                <a:extLst>
                  <a:ext uri="{0D108BD9-81ED-4DB2-BD59-A6C34878D82A}">
                    <a16:rowId xmlns:a16="http://schemas.microsoft.com/office/drawing/2014/main" val="3488830716"/>
                  </a:ext>
                </a:extLst>
              </a:tr>
              <a:tr h="268828">
                <a:tc>
                  <a:txBody>
                    <a:bodyPr/>
                    <a:lstStyle/>
                    <a:p>
                      <a:pPr marL="76200" marR="69850" algn="just">
                        <a:spcBef>
                          <a:spcPts val="605"/>
                        </a:spcBef>
                        <a:spcAft>
                          <a:spcPts val="0"/>
                        </a:spcAft>
                      </a:pPr>
                      <a:r>
                        <a:rPr lang="en-US" sz="1050" dirty="0">
                          <a:effectLst/>
                          <a:latin typeface="+mn-lt"/>
                          <a:cs typeface="Calibri" panose="020F0502020204030204" pitchFamily="34" charset="0"/>
                        </a:rPr>
                        <a:t>Czech Republic</a:t>
                      </a:r>
                      <a:endParaRPr lang="cs-CZ" sz="1050" dirty="0">
                        <a:effectLst/>
                        <a:latin typeface="+mn-lt"/>
                        <a:ea typeface="Calibri Light" panose="020F0302020204030204" pitchFamily="34" charset="0"/>
                        <a:cs typeface="Calibri" panose="020F0502020204030204" pitchFamily="34" charset="0"/>
                      </a:endParaRPr>
                    </a:p>
                  </a:txBody>
                  <a:tcPr marL="0" marR="0" marT="0" marB="0" anchor="ctr">
                    <a:solidFill>
                      <a:schemeClr val="tx2">
                        <a:lumMod val="75000"/>
                      </a:schemeClr>
                    </a:solidFill>
                  </a:tcPr>
                </a:tc>
                <a:tc>
                  <a:txBody>
                    <a:bodyPr/>
                    <a:lstStyle/>
                    <a:p>
                      <a:pPr marL="91440" marR="313055" algn="just">
                        <a:spcBef>
                          <a:spcPts val="605"/>
                        </a:spcBef>
                        <a:spcAft>
                          <a:spcPts val="0"/>
                        </a:spcAft>
                      </a:pPr>
                      <a:r>
                        <a:rPr lang="en-US" sz="1050" dirty="0">
                          <a:solidFill>
                            <a:schemeClr val="bg1"/>
                          </a:solidFill>
                          <a:effectLst/>
                          <a:latin typeface="+mn-lt"/>
                          <a:cs typeface="Calibri" panose="020F0502020204030204" pitchFamily="34" charset="0"/>
                        </a:rPr>
                        <a:t>whole Czech Republic</a:t>
                      </a:r>
                      <a:endParaRPr lang="cs-CZ" sz="1050" dirty="0">
                        <a:solidFill>
                          <a:schemeClr val="bg1"/>
                        </a:solidFill>
                        <a:effectLst/>
                        <a:latin typeface="+mn-lt"/>
                        <a:ea typeface="+mn-ea"/>
                        <a:cs typeface="Calibri" panose="020F0502020204030204" pitchFamily="34" charset="0"/>
                      </a:endParaRPr>
                    </a:p>
                  </a:txBody>
                  <a:tcPr marL="0" marR="0" marT="0" marB="0" anchor="ctr">
                    <a:solidFill>
                      <a:schemeClr val="tx2">
                        <a:lumMod val="75000"/>
                      </a:schemeClr>
                    </a:solidFill>
                  </a:tcPr>
                </a:tc>
                <a:tc>
                  <a:txBody>
                    <a:bodyPr/>
                    <a:lstStyle/>
                    <a:p>
                      <a:pPr algn="just"/>
                      <a:r>
                        <a:rPr lang="cs-CZ" sz="1050">
                          <a:effectLst/>
                          <a:latin typeface="+mn-lt"/>
                          <a:cs typeface="Calibri" panose="020F0502020204030204" pitchFamily="34" charset="0"/>
                        </a:rPr>
                        <a:t> </a:t>
                      </a:r>
                      <a:endParaRPr lang="cs-CZ" sz="1050">
                        <a:effectLst/>
                        <a:latin typeface="+mn-lt"/>
                        <a:ea typeface="Calibri Light" panose="020F0302020204030204" pitchFamily="34" charset="0"/>
                        <a:cs typeface="Calibri" panose="020F0502020204030204" pitchFamily="34" charset="0"/>
                      </a:endParaRPr>
                    </a:p>
                  </a:txBody>
                  <a:tcPr marL="0" marR="0" marT="0" marB="0" anchor="ctr">
                    <a:solidFill>
                      <a:schemeClr val="tx2">
                        <a:lumMod val="75000"/>
                      </a:schemeClr>
                    </a:solidFill>
                  </a:tcPr>
                </a:tc>
                <a:extLst>
                  <a:ext uri="{0D108BD9-81ED-4DB2-BD59-A6C34878D82A}">
                    <a16:rowId xmlns:a16="http://schemas.microsoft.com/office/drawing/2014/main" val="660218527"/>
                  </a:ext>
                </a:extLst>
              </a:tr>
              <a:tr h="266884">
                <a:tc>
                  <a:txBody>
                    <a:bodyPr/>
                    <a:lstStyle/>
                    <a:p>
                      <a:pPr marL="74930" marR="70485" algn="just">
                        <a:spcBef>
                          <a:spcPts val="595"/>
                        </a:spcBef>
                        <a:spcAft>
                          <a:spcPts val="0"/>
                        </a:spcAft>
                      </a:pPr>
                      <a:r>
                        <a:rPr lang="en-US" sz="1050" dirty="0">
                          <a:effectLst/>
                          <a:latin typeface="+mn-lt"/>
                          <a:cs typeface="Calibri" panose="020F0502020204030204" pitchFamily="34" charset="0"/>
                        </a:rPr>
                        <a:t>Slovakia</a:t>
                      </a:r>
                      <a:endParaRPr lang="cs-CZ" sz="1050" dirty="0">
                        <a:effectLst/>
                        <a:latin typeface="+mn-lt"/>
                        <a:ea typeface="Calibri Light" panose="020F0302020204030204" pitchFamily="34" charset="0"/>
                        <a:cs typeface="Calibri" panose="020F0502020204030204" pitchFamily="34" charset="0"/>
                      </a:endParaRPr>
                    </a:p>
                  </a:txBody>
                  <a:tcPr marL="0" marR="0" marT="0" marB="0" anchor="ctr">
                    <a:solidFill>
                      <a:schemeClr val="tx2">
                        <a:lumMod val="75000"/>
                      </a:schemeClr>
                    </a:solidFill>
                  </a:tcPr>
                </a:tc>
                <a:tc>
                  <a:txBody>
                    <a:bodyPr/>
                    <a:lstStyle/>
                    <a:p>
                      <a:pPr marL="91440" marR="313055" algn="just">
                        <a:spcBef>
                          <a:spcPts val="595"/>
                        </a:spcBef>
                        <a:spcAft>
                          <a:spcPts val="0"/>
                        </a:spcAft>
                      </a:pPr>
                      <a:r>
                        <a:rPr lang="en-US" sz="1050" dirty="0">
                          <a:solidFill>
                            <a:schemeClr val="bg1"/>
                          </a:solidFill>
                          <a:effectLst/>
                          <a:latin typeface="+mn-lt"/>
                          <a:cs typeface="Calibri" panose="020F0502020204030204" pitchFamily="34" charset="0"/>
                        </a:rPr>
                        <a:t>whole Slovakia</a:t>
                      </a:r>
                      <a:endParaRPr lang="cs-CZ" sz="1050" dirty="0">
                        <a:solidFill>
                          <a:schemeClr val="bg1"/>
                        </a:solidFill>
                        <a:effectLst/>
                        <a:latin typeface="+mn-lt"/>
                        <a:ea typeface="+mn-ea"/>
                        <a:cs typeface="Calibri" panose="020F0502020204030204" pitchFamily="34" charset="0"/>
                      </a:endParaRPr>
                    </a:p>
                  </a:txBody>
                  <a:tcPr marL="0" marR="0" marT="0" marB="0" anchor="ctr">
                    <a:solidFill>
                      <a:schemeClr val="tx2">
                        <a:lumMod val="75000"/>
                      </a:schemeClr>
                    </a:solidFill>
                  </a:tcPr>
                </a:tc>
                <a:tc>
                  <a:txBody>
                    <a:bodyPr/>
                    <a:lstStyle/>
                    <a:p>
                      <a:pPr marL="91440" marR="83820" indent="0" algn="just" defTabSz="914400" rtl="0" eaLnBrk="1" latinLnBrk="0" hangingPunct="1">
                        <a:spcBef>
                          <a:spcPts val="595"/>
                        </a:spcBef>
                        <a:spcAft>
                          <a:spcPts val="0"/>
                        </a:spcAft>
                      </a:pPr>
                      <a:r>
                        <a:rPr lang="cs-CZ" sz="1050" b="1" kern="1200" dirty="0">
                          <a:solidFill>
                            <a:schemeClr val="lt1"/>
                          </a:solidFill>
                          <a:effectLst/>
                          <a:latin typeface="+mn-lt"/>
                          <a:ea typeface="+mn-ea"/>
                          <a:cs typeface="Calibri" panose="020F0502020204030204" pitchFamily="34" charset="0"/>
                        </a:rPr>
                        <a:t> </a:t>
                      </a:r>
                    </a:p>
                  </a:txBody>
                  <a:tcPr marL="0" marR="0" marT="0" marB="0" anchor="ctr">
                    <a:solidFill>
                      <a:schemeClr val="tx2">
                        <a:lumMod val="75000"/>
                      </a:schemeClr>
                    </a:solidFill>
                  </a:tcPr>
                </a:tc>
                <a:extLst>
                  <a:ext uri="{0D108BD9-81ED-4DB2-BD59-A6C34878D82A}">
                    <a16:rowId xmlns:a16="http://schemas.microsoft.com/office/drawing/2014/main" val="352120864"/>
                  </a:ext>
                </a:extLst>
              </a:tr>
              <a:tr h="655942">
                <a:tc>
                  <a:txBody>
                    <a:bodyPr/>
                    <a:lstStyle/>
                    <a:p>
                      <a:pPr marL="76200" marR="69850" algn="just">
                        <a:spcBef>
                          <a:spcPts val="595"/>
                        </a:spcBef>
                        <a:spcAft>
                          <a:spcPts val="0"/>
                        </a:spcAft>
                      </a:pPr>
                      <a:r>
                        <a:rPr lang="en-US" sz="1050" dirty="0">
                          <a:effectLst/>
                          <a:latin typeface="+mn-lt"/>
                          <a:cs typeface="Calibri" panose="020F0502020204030204" pitchFamily="34" charset="0"/>
                        </a:rPr>
                        <a:t>Germany</a:t>
                      </a:r>
                      <a:endParaRPr lang="cs-CZ" sz="1050" dirty="0">
                        <a:effectLst/>
                        <a:latin typeface="+mn-lt"/>
                        <a:ea typeface="Calibri Light" panose="020F0302020204030204" pitchFamily="34" charset="0"/>
                        <a:cs typeface="Calibri" panose="020F0502020204030204" pitchFamily="34" charset="0"/>
                      </a:endParaRPr>
                    </a:p>
                  </a:txBody>
                  <a:tcPr marL="0" marR="0" marT="0" marB="0" anchor="ctr">
                    <a:solidFill>
                      <a:schemeClr val="tx2">
                        <a:lumMod val="75000"/>
                      </a:schemeClr>
                    </a:solidFill>
                  </a:tcPr>
                </a:tc>
                <a:tc>
                  <a:txBody>
                    <a:bodyPr/>
                    <a:lstStyle/>
                    <a:p>
                      <a:pPr marL="91440" marR="313055" algn="just" defTabSz="914400" rtl="0" eaLnBrk="1" latinLnBrk="0" hangingPunct="1">
                        <a:spcBef>
                          <a:spcPts val="605"/>
                        </a:spcBef>
                        <a:spcAft>
                          <a:spcPts val="0"/>
                        </a:spcAft>
                      </a:pPr>
                      <a:r>
                        <a:rPr lang="cs-CZ" sz="1050" kern="1200" dirty="0">
                          <a:solidFill>
                            <a:schemeClr val="bg1"/>
                          </a:solidFill>
                          <a:effectLst/>
                          <a:latin typeface="+mn-lt"/>
                          <a:ea typeface="+mn-ea"/>
                          <a:cs typeface="Calibri" panose="020F0502020204030204" pitchFamily="34" charset="0"/>
                        </a:rPr>
                        <a:t>100 km </a:t>
                      </a:r>
                      <a:r>
                        <a:rPr lang="en-US" sz="1050" kern="1200" dirty="0">
                          <a:solidFill>
                            <a:schemeClr val="bg1"/>
                          </a:solidFill>
                          <a:effectLst/>
                          <a:latin typeface="+mn-lt"/>
                          <a:ea typeface="+mn-ea"/>
                          <a:cs typeface="Calibri" panose="020F0502020204030204" pitchFamily="34" charset="0"/>
                        </a:rPr>
                        <a:t>radius for hunted animals, otherwise without restriction</a:t>
                      </a:r>
                      <a:endParaRPr lang="cs-CZ" sz="1050" kern="1200" dirty="0">
                        <a:solidFill>
                          <a:schemeClr val="bg1"/>
                        </a:solidFill>
                        <a:effectLst/>
                        <a:latin typeface="+mn-lt"/>
                        <a:ea typeface="+mn-ea"/>
                        <a:cs typeface="Calibri" panose="020F0502020204030204" pitchFamily="34" charset="0"/>
                      </a:endParaRPr>
                    </a:p>
                  </a:txBody>
                  <a:tcPr marL="0" marR="0" marT="0" marB="0" anchor="ctr">
                    <a:solidFill>
                      <a:schemeClr val="tx2">
                        <a:lumMod val="75000"/>
                      </a:schemeClr>
                    </a:solidFill>
                  </a:tcPr>
                </a:tc>
                <a:tc>
                  <a:txBody>
                    <a:bodyPr/>
                    <a:lstStyle/>
                    <a:p>
                      <a:pPr marL="91440" marR="83820" indent="0" algn="just" defTabSz="914400" rtl="0" eaLnBrk="1" latinLnBrk="0" hangingPunct="1">
                        <a:spcBef>
                          <a:spcPts val="595"/>
                        </a:spcBef>
                        <a:spcAft>
                          <a:spcPts val="0"/>
                        </a:spcAft>
                      </a:pPr>
                      <a:r>
                        <a:rPr lang="en-US" sz="1050" b="1" kern="1200" dirty="0">
                          <a:solidFill>
                            <a:schemeClr val="lt1"/>
                          </a:solidFill>
                          <a:effectLst/>
                          <a:latin typeface="+mn-lt"/>
                          <a:ea typeface="+mn-ea"/>
                          <a:cs typeface="Calibri" panose="020F0502020204030204" pitchFamily="34" charset="0"/>
                        </a:rPr>
                        <a:t>Exceptions to the ban on opening shops on Sundays and public holidays depend on national regulations</a:t>
                      </a:r>
                      <a:endParaRPr lang="cs-CZ" sz="1050" b="1" kern="1200" dirty="0">
                        <a:solidFill>
                          <a:schemeClr val="lt1"/>
                        </a:solidFill>
                        <a:effectLst/>
                        <a:latin typeface="+mn-lt"/>
                        <a:ea typeface="+mn-ea"/>
                        <a:cs typeface="Calibri" panose="020F0502020204030204" pitchFamily="34" charset="0"/>
                      </a:endParaRPr>
                    </a:p>
                  </a:txBody>
                  <a:tcPr marL="0" marR="0" marT="0" marB="0" anchor="ctr">
                    <a:solidFill>
                      <a:schemeClr val="tx2">
                        <a:lumMod val="75000"/>
                      </a:schemeClr>
                    </a:solidFill>
                  </a:tcPr>
                </a:tc>
                <a:extLst>
                  <a:ext uri="{0D108BD9-81ED-4DB2-BD59-A6C34878D82A}">
                    <a16:rowId xmlns:a16="http://schemas.microsoft.com/office/drawing/2014/main" val="3744285200"/>
                  </a:ext>
                </a:extLst>
              </a:tr>
              <a:tr h="491957">
                <a:tc>
                  <a:txBody>
                    <a:bodyPr/>
                    <a:lstStyle/>
                    <a:p>
                      <a:pPr marL="76200" marR="68580" algn="just">
                        <a:spcBef>
                          <a:spcPts val="595"/>
                        </a:spcBef>
                        <a:spcAft>
                          <a:spcPts val="0"/>
                        </a:spcAft>
                      </a:pPr>
                      <a:r>
                        <a:rPr lang="en-US" sz="1050" dirty="0">
                          <a:effectLst/>
                          <a:latin typeface="+mn-lt"/>
                          <a:cs typeface="Calibri" panose="020F0502020204030204" pitchFamily="34" charset="0"/>
                        </a:rPr>
                        <a:t>Austria</a:t>
                      </a:r>
                      <a:endParaRPr lang="cs-CZ" sz="1050" dirty="0">
                        <a:effectLst/>
                        <a:latin typeface="+mn-lt"/>
                        <a:ea typeface="Calibri Light" panose="020F0302020204030204" pitchFamily="34" charset="0"/>
                        <a:cs typeface="Calibri" panose="020F0502020204030204" pitchFamily="34" charset="0"/>
                      </a:endParaRPr>
                    </a:p>
                  </a:txBody>
                  <a:tcPr marL="0" marR="0" marT="0" marB="0" anchor="ctr">
                    <a:solidFill>
                      <a:schemeClr val="tx2">
                        <a:lumMod val="75000"/>
                      </a:schemeClr>
                    </a:solidFill>
                  </a:tcPr>
                </a:tc>
                <a:tc>
                  <a:txBody>
                    <a:bodyPr/>
                    <a:lstStyle/>
                    <a:p>
                      <a:pPr marL="91440" marR="313055" algn="just" defTabSz="914400" rtl="0" eaLnBrk="1" latinLnBrk="0" hangingPunct="1">
                        <a:spcBef>
                          <a:spcPts val="605"/>
                        </a:spcBef>
                        <a:spcAft>
                          <a:spcPts val="0"/>
                        </a:spcAft>
                      </a:pPr>
                      <a:r>
                        <a:rPr lang="en-US" sz="1050" kern="1200" dirty="0">
                          <a:solidFill>
                            <a:schemeClr val="bg1"/>
                          </a:solidFill>
                          <a:effectLst/>
                          <a:latin typeface="+mn-lt"/>
                          <a:ea typeface="+mn-ea"/>
                          <a:cs typeface="Calibri" panose="020F0502020204030204" pitchFamily="34" charset="0"/>
                        </a:rPr>
                        <a:t>no restriction</a:t>
                      </a:r>
                      <a:endParaRPr lang="cs-CZ" sz="1050" kern="1200" dirty="0">
                        <a:solidFill>
                          <a:schemeClr val="bg1"/>
                        </a:solidFill>
                        <a:effectLst/>
                        <a:latin typeface="+mn-lt"/>
                        <a:ea typeface="+mn-ea"/>
                        <a:cs typeface="Calibri" panose="020F0502020204030204" pitchFamily="34" charset="0"/>
                      </a:endParaRPr>
                    </a:p>
                  </a:txBody>
                  <a:tcPr marL="0" marR="0" marT="0" marB="0" anchor="ctr">
                    <a:solidFill>
                      <a:schemeClr val="tx2">
                        <a:lumMod val="75000"/>
                      </a:schemeClr>
                    </a:solidFill>
                  </a:tcPr>
                </a:tc>
                <a:tc>
                  <a:txBody>
                    <a:bodyPr/>
                    <a:lstStyle/>
                    <a:p>
                      <a:pPr marL="91440" marR="83820" indent="0" algn="just">
                        <a:spcBef>
                          <a:spcPts val="595"/>
                        </a:spcBef>
                        <a:spcAft>
                          <a:spcPts val="0"/>
                        </a:spcAft>
                      </a:pPr>
                      <a:r>
                        <a:rPr lang="en-US" sz="1050" dirty="0">
                          <a:effectLst/>
                          <a:latin typeface="+mn-lt"/>
                          <a:cs typeface="Calibri" panose="020F0502020204030204" pitchFamily="34" charset="0"/>
                        </a:rPr>
                        <a:t>In-house sales of products are limited to the listed commodities</a:t>
                      </a:r>
                      <a:endParaRPr lang="cs-CZ" sz="1050" dirty="0">
                        <a:effectLst/>
                        <a:latin typeface="+mn-lt"/>
                        <a:ea typeface="Calibri Light" panose="020F0302020204030204" pitchFamily="34" charset="0"/>
                        <a:cs typeface="Calibri" panose="020F0502020204030204" pitchFamily="34" charset="0"/>
                      </a:endParaRPr>
                    </a:p>
                  </a:txBody>
                  <a:tcPr marL="0" marR="0" marT="0" marB="0" anchor="ctr">
                    <a:solidFill>
                      <a:schemeClr val="tx2">
                        <a:lumMod val="75000"/>
                      </a:schemeClr>
                    </a:solidFill>
                  </a:tcPr>
                </a:tc>
                <a:extLst>
                  <a:ext uri="{0D108BD9-81ED-4DB2-BD59-A6C34878D82A}">
                    <a16:rowId xmlns:a16="http://schemas.microsoft.com/office/drawing/2014/main" val="3592786191"/>
                  </a:ext>
                </a:extLst>
              </a:tr>
              <a:tr h="383217">
                <a:tc>
                  <a:txBody>
                    <a:bodyPr/>
                    <a:lstStyle/>
                    <a:p>
                      <a:pPr marL="76200" marR="69850" algn="just">
                        <a:spcBef>
                          <a:spcPts val="595"/>
                        </a:spcBef>
                        <a:spcAft>
                          <a:spcPts val="0"/>
                        </a:spcAft>
                      </a:pPr>
                      <a:r>
                        <a:rPr lang="en-US" sz="1050" dirty="0">
                          <a:effectLst/>
                          <a:latin typeface="+mn-lt"/>
                          <a:cs typeface="Calibri" panose="020F0502020204030204" pitchFamily="34" charset="0"/>
                        </a:rPr>
                        <a:t>Poland</a:t>
                      </a:r>
                      <a:endParaRPr lang="cs-CZ" sz="1050" dirty="0">
                        <a:effectLst/>
                        <a:latin typeface="+mn-lt"/>
                        <a:ea typeface="Calibri Light" panose="020F0302020204030204" pitchFamily="34" charset="0"/>
                        <a:cs typeface="Calibri" panose="020F0502020204030204" pitchFamily="34" charset="0"/>
                      </a:endParaRPr>
                    </a:p>
                  </a:txBody>
                  <a:tcPr marL="0" marR="0" marT="0" marB="0" anchor="ctr">
                    <a:solidFill>
                      <a:schemeClr val="tx2">
                        <a:lumMod val="75000"/>
                      </a:schemeClr>
                    </a:solidFill>
                  </a:tcPr>
                </a:tc>
                <a:tc>
                  <a:txBody>
                    <a:bodyPr/>
                    <a:lstStyle/>
                    <a:p>
                      <a:pPr marL="91440" marR="313055" lvl="0" indent="0" algn="just" defTabSz="914400" rtl="0" eaLnBrk="1" latinLnBrk="0" hangingPunct="1">
                        <a:spcBef>
                          <a:spcPts val="605"/>
                        </a:spcBef>
                        <a:spcAft>
                          <a:spcPts val="0"/>
                        </a:spcAft>
                      </a:pPr>
                      <a:r>
                        <a:rPr lang="en-US" sz="1050" kern="1200" dirty="0">
                          <a:solidFill>
                            <a:schemeClr val="bg1"/>
                          </a:solidFill>
                          <a:effectLst/>
                          <a:latin typeface="+mn-lt"/>
                          <a:ea typeface="+mn-ea"/>
                          <a:cs typeface="Calibri" panose="020F0502020204030204" pitchFamily="34" charset="0"/>
                        </a:rPr>
                        <a:t>Voivodships of origin and neighboring voivodships</a:t>
                      </a:r>
                      <a:endParaRPr lang="cs-CZ" sz="1050" kern="1200" dirty="0">
                        <a:solidFill>
                          <a:schemeClr val="bg1"/>
                        </a:solidFill>
                        <a:effectLst/>
                        <a:latin typeface="+mn-lt"/>
                        <a:ea typeface="+mn-ea"/>
                        <a:cs typeface="Calibri" panose="020F0502020204030204" pitchFamily="34" charset="0"/>
                      </a:endParaRPr>
                    </a:p>
                  </a:txBody>
                  <a:tcPr marL="0" marR="0" marT="0" marB="0" anchor="ctr">
                    <a:solidFill>
                      <a:schemeClr val="tx2">
                        <a:lumMod val="75000"/>
                      </a:schemeClr>
                    </a:solidFill>
                  </a:tcPr>
                </a:tc>
                <a:tc>
                  <a:txBody>
                    <a:bodyPr/>
                    <a:lstStyle/>
                    <a:p>
                      <a:pPr marL="91440" marR="63500" algn="just">
                        <a:spcBef>
                          <a:spcPts val="595"/>
                        </a:spcBef>
                        <a:spcAft>
                          <a:spcPts val="0"/>
                        </a:spcAft>
                      </a:pPr>
                      <a:r>
                        <a:rPr lang="en-US" sz="1050" dirty="0">
                          <a:effectLst/>
                          <a:latin typeface="+mn-lt"/>
                          <a:cs typeface="Calibri" panose="020F0502020204030204" pitchFamily="34" charset="0"/>
                        </a:rPr>
                        <a:t>Special income tax scheme for direct sales of food products</a:t>
                      </a:r>
                      <a:endParaRPr lang="cs-CZ" sz="1050" dirty="0">
                        <a:effectLst/>
                        <a:latin typeface="+mn-lt"/>
                        <a:ea typeface="Calibri Light" panose="020F0302020204030204" pitchFamily="34" charset="0"/>
                        <a:cs typeface="Calibri" panose="020F0502020204030204" pitchFamily="34" charset="0"/>
                      </a:endParaRPr>
                    </a:p>
                  </a:txBody>
                  <a:tcPr marL="0" marR="0" marT="0" marB="0" anchor="ctr">
                    <a:solidFill>
                      <a:schemeClr val="tx2">
                        <a:lumMod val="75000"/>
                      </a:schemeClr>
                    </a:solidFill>
                  </a:tcPr>
                </a:tc>
                <a:extLst>
                  <a:ext uri="{0D108BD9-81ED-4DB2-BD59-A6C34878D82A}">
                    <a16:rowId xmlns:a16="http://schemas.microsoft.com/office/drawing/2014/main" val="1362330521"/>
                  </a:ext>
                </a:extLst>
              </a:tr>
              <a:tr h="266884">
                <a:tc>
                  <a:txBody>
                    <a:bodyPr/>
                    <a:lstStyle/>
                    <a:p>
                      <a:pPr marL="75565" marR="70485" algn="just">
                        <a:spcBef>
                          <a:spcPts val="595"/>
                        </a:spcBef>
                        <a:spcAft>
                          <a:spcPts val="0"/>
                        </a:spcAft>
                      </a:pPr>
                      <a:r>
                        <a:rPr lang="cs-CZ" sz="1050" dirty="0">
                          <a:effectLst/>
                          <a:latin typeface="+mn-lt"/>
                          <a:cs typeface="Calibri" panose="020F0502020204030204" pitchFamily="34" charset="0"/>
                        </a:rPr>
                        <a:t>France</a:t>
                      </a:r>
                      <a:endParaRPr lang="cs-CZ" sz="1050" dirty="0">
                        <a:effectLst/>
                        <a:latin typeface="+mn-lt"/>
                        <a:ea typeface="Calibri Light" panose="020F0302020204030204" pitchFamily="34" charset="0"/>
                        <a:cs typeface="Calibri" panose="020F0502020204030204" pitchFamily="34" charset="0"/>
                      </a:endParaRPr>
                    </a:p>
                  </a:txBody>
                  <a:tcPr marL="0" marR="0" marT="0" marB="0" anchor="ctr">
                    <a:solidFill>
                      <a:schemeClr val="tx2">
                        <a:lumMod val="75000"/>
                      </a:schemeClr>
                    </a:solidFill>
                  </a:tcPr>
                </a:tc>
                <a:tc>
                  <a:txBody>
                    <a:bodyPr/>
                    <a:lstStyle/>
                    <a:p>
                      <a:pPr marL="91440" marR="313055" algn="just" defTabSz="914400" rtl="0" eaLnBrk="1" latinLnBrk="0" hangingPunct="1">
                        <a:spcBef>
                          <a:spcPts val="605"/>
                        </a:spcBef>
                        <a:spcAft>
                          <a:spcPts val="0"/>
                        </a:spcAft>
                      </a:pPr>
                      <a:r>
                        <a:rPr lang="cs-CZ" sz="1050" kern="1200" dirty="0">
                          <a:solidFill>
                            <a:schemeClr val="bg1"/>
                          </a:solidFill>
                          <a:effectLst/>
                          <a:latin typeface="+mn-lt"/>
                          <a:ea typeface="+mn-ea"/>
                          <a:cs typeface="Calibri" panose="020F0502020204030204" pitchFamily="34" charset="0"/>
                        </a:rPr>
                        <a:t>80 km</a:t>
                      </a:r>
                      <a:r>
                        <a:rPr lang="en-US" sz="1050" kern="1200" dirty="0">
                          <a:solidFill>
                            <a:schemeClr val="bg1"/>
                          </a:solidFill>
                          <a:effectLst/>
                          <a:latin typeface="+mn-lt"/>
                          <a:ea typeface="+mn-ea"/>
                          <a:cs typeface="Calibri" panose="020F0502020204030204" pitchFamily="34" charset="0"/>
                        </a:rPr>
                        <a:t> radius</a:t>
                      </a:r>
                      <a:endParaRPr lang="cs-CZ" sz="1050" kern="1200" dirty="0">
                        <a:solidFill>
                          <a:schemeClr val="bg1"/>
                        </a:solidFill>
                        <a:effectLst/>
                        <a:latin typeface="+mn-lt"/>
                        <a:ea typeface="+mn-ea"/>
                        <a:cs typeface="Calibri" panose="020F0502020204030204" pitchFamily="34" charset="0"/>
                      </a:endParaRPr>
                    </a:p>
                  </a:txBody>
                  <a:tcPr marL="0" marR="0" marT="0" marB="0" anchor="ctr">
                    <a:solidFill>
                      <a:schemeClr val="tx2">
                        <a:lumMod val="75000"/>
                      </a:schemeClr>
                    </a:solidFill>
                  </a:tcPr>
                </a:tc>
                <a:tc>
                  <a:txBody>
                    <a:bodyPr/>
                    <a:lstStyle/>
                    <a:p>
                      <a:pPr marL="91440" marR="83820" indent="0" algn="just" defTabSz="914400" rtl="0" eaLnBrk="1" latinLnBrk="0" hangingPunct="1">
                        <a:spcBef>
                          <a:spcPts val="595"/>
                        </a:spcBef>
                        <a:spcAft>
                          <a:spcPts val="0"/>
                        </a:spcAft>
                      </a:pPr>
                      <a:r>
                        <a:rPr lang="cs-CZ" sz="1050" b="1" kern="1200" dirty="0">
                          <a:solidFill>
                            <a:schemeClr val="lt1"/>
                          </a:solidFill>
                          <a:effectLst/>
                          <a:latin typeface="+mn-lt"/>
                          <a:ea typeface="+mn-ea"/>
                          <a:cs typeface="Calibri" panose="020F0502020204030204" pitchFamily="34" charset="0"/>
                        </a:rPr>
                        <a:t> </a:t>
                      </a:r>
                    </a:p>
                  </a:txBody>
                  <a:tcPr marL="0" marR="0" marT="0" marB="0" anchor="ctr">
                    <a:solidFill>
                      <a:schemeClr val="tx2">
                        <a:lumMod val="75000"/>
                      </a:schemeClr>
                    </a:solidFill>
                  </a:tcPr>
                </a:tc>
                <a:extLst>
                  <a:ext uri="{0D108BD9-81ED-4DB2-BD59-A6C34878D82A}">
                    <a16:rowId xmlns:a16="http://schemas.microsoft.com/office/drawing/2014/main" val="1347612695"/>
                  </a:ext>
                </a:extLst>
              </a:tr>
              <a:tr h="899345">
                <a:tc>
                  <a:txBody>
                    <a:bodyPr/>
                    <a:lstStyle/>
                    <a:p>
                      <a:pPr marL="76200" marR="69850" algn="just">
                        <a:spcBef>
                          <a:spcPts val="595"/>
                        </a:spcBef>
                        <a:spcAft>
                          <a:spcPts val="0"/>
                        </a:spcAft>
                      </a:pPr>
                      <a:r>
                        <a:rPr lang="en-US" sz="1050" dirty="0">
                          <a:effectLst/>
                          <a:latin typeface="+mn-lt"/>
                          <a:cs typeface="Calibri" panose="020F0502020204030204" pitchFamily="34" charset="0"/>
                        </a:rPr>
                        <a:t>Hungary</a:t>
                      </a:r>
                      <a:endParaRPr lang="cs-CZ" sz="1050" dirty="0">
                        <a:effectLst/>
                        <a:latin typeface="+mn-lt"/>
                        <a:ea typeface="Calibri Light" panose="020F0302020204030204" pitchFamily="34" charset="0"/>
                        <a:cs typeface="Calibri" panose="020F0502020204030204" pitchFamily="34" charset="0"/>
                      </a:endParaRPr>
                    </a:p>
                  </a:txBody>
                  <a:tcPr marL="0" marR="0" marT="0" marB="0" anchor="ctr">
                    <a:solidFill>
                      <a:schemeClr val="tx2">
                        <a:lumMod val="75000"/>
                      </a:schemeClr>
                    </a:solidFill>
                  </a:tcPr>
                </a:tc>
                <a:tc>
                  <a:txBody>
                    <a:bodyPr/>
                    <a:lstStyle/>
                    <a:p>
                      <a:pPr marL="91440" marR="313055" indent="0" algn="just" defTabSz="914400" rtl="0" eaLnBrk="1" latinLnBrk="0" hangingPunct="1">
                        <a:spcBef>
                          <a:spcPts val="605"/>
                        </a:spcBef>
                        <a:spcAft>
                          <a:spcPts val="0"/>
                        </a:spcAft>
                      </a:pPr>
                      <a:r>
                        <a:rPr lang="en-US" sz="1050" kern="1200" dirty="0">
                          <a:solidFill>
                            <a:schemeClr val="bg1"/>
                          </a:solidFill>
                          <a:effectLst/>
                          <a:latin typeface="+mn-lt"/>
                          <a:ea typeface="+mn-ea"/>
                          <a:cs typeface="Calibri" panose="020F0502020204030204" pitchFamily="34" charset="0"/>
                        </a:rPr>
                        <a:t>Region of origin or 40 km radius</a:t>
                      </a:r>
                      <a:endParaRPr lang="cs-CZ" sz="1050" kern="1200" dirty="0">
                        <a:solidFill>
                          <a:schemeClr val="bg1"/>
                        </a:solidFill>
                        <a:effectLst/>
                        <a:latin typeface="+mn-lt"/>
                        <a:ea typeface="+mn-ea"/>
                        <a:cs typeface="Calibri" panose="020F0502020204030204" pitchFamily="34" charset="0"/>
                      </a:endParaRPr>
                    </a:p>
                  </a:txBody>
                  <a:tcPr marL="0" marR="0" marT="0" marB="0" anchor="ctr">
                    <a:solidFill>
                      <a:schemeClr val="tx2">
                        <a:lumMod val="75000"/>
                      </a:schemeClr>
                    </a:solidFill>
                  </a:tcPr>
                </a:tc>
                <a:tc>
                  <a:txBody>
                    <a:bodyPr/>
                    <a:lstStyle/>
                    <a:p>
                      <a:pPr marL="91440" marR="83820" indent="0" algn="just" defTabSz="914400" rtl="0" eaLnBrk="1" latinLnBrk="0" hangingPunct="1">
                        <a:spcBef>
                          <a:spcPts val="595"/>
                        </a:spcBef>
                        <a:spcAft>
                          <a:spcPts val="0"/>
                        </a:spcAft>
                      </a:pPr>
                      <a:r>
                        <a:rPr lang="en-US" sz="1050" b="1" kern="1200" dirty="0">
                          <a:solidFill>
                            <a:schemeClr val="lt1"/>
                          </a:solidFill>
                          <a:effectLst/>
                          <a:latin typeface="+mn-lt"/>
                          <a:ea typeface="+mn-ea"/>
                          <a:cs typeface="Calibri" panose="020F0502020204030204" pitchFamily="34" charset="0"/>
                        </a:rPr>
                        <a:t>The institute of so-called "village tables for guests" allowing to sell in the exemption regime, a certain proportion of non-own products</a:t>
                      </a:r>
                      <a:endParaRPr lang="cs-CZ" sz="1050" b="1" kern="1200" dirty="0">
                        <a:solidFill>
                          <a:schemeClr val="lt1"/>
                        </a:solidFill>
                        <a:effectLst/>
                        <a:latin typeface="+mn-lt"/>
                        <a:ea typeface="+mn-ea"/>
                        <a:cs typeface="Calibri" panose="020F0502020204030204" pitchFamily="34" charset="0"/>
                      </a:endParaRPr>
                    </a:p>
                  </a:txBody>
                  <a:tcPr marL="0" marR="0" marT="0" marB="0" anchor="ctr">
                    <a:solidFill>
                      <a:schemeClr val="tx2">
                        <a:lumMod val="75000"/>
                      </a:schemeClr>
                    </a:solidFill>
                  </a:tcPr>
                </a:tc>
                <a:extLst>
                  <a:ext uri="{0D108BD9-81ED-4DB2-BD59-A6C34878D82A}">
                    <a16:rowId xmlns:a16="http://schemas.microsoft.com/office/drawing/2014/main" val="2410666624"/>
                  </a:ext>
                </a:extLst>
              </a:tr>
              <a:tr h="655942">
                <a:tc>
                  <a:txBody>
                    <a:bodyPr/>
                    <a:lstStyle/>
                    <a:p>
                      <a:pPr marL="75565" marR="70485" algn="just">
                        <a:spcBef>
                          <a:spcPts val="595"/>
                        </a:spcBef>
                        <a:spcAft>
                          <a:spcPts val="0"/>
                        </a:spcAft>
                      </a:pPr>
                      <a:r>
                        <a:rPr lang="en-US" sz="1050" dirty="0">
                          <a:effectLst/>
                          <a:latin typeface="+mn-lt"/>
                          <a:cs typeface="Calibri" panose="020F0502020204030204" pitchFamily="34" charset="0"/>
                        </a:rPr>
                        <a:t>Italy</a:t>
                      </a:r>
                      <a:endParaRPr lang="cs-CZ" sz="1050" dirty="0">
                        <a:effectLst/>
                        <a:latin typeface="+mn-lt"/>
                        <a:cs typeface="Calibri" panose="020F0502020204030204" pitchFamily="34" charset="0"/>
                      </a:endParaRPr>
                    </a:p>
                    <a:p>
                      <a:pPr marL="76200" marR="70485" algn="just">
                        <a:spcBef>
                          <a:spcPts val="600"/>
                        </a:spcBef>
                        <a:spcAft>
                          <a:spcPts val="0"/>
                        </a:spcAft>
                      </a:pPr>
                      <a:r>
                        <a:rPr lang="cs-CZ" sz="1050" dirty="0">
                          <a:effectLst/>
                          <a:latin typeface="+mn-lt"/>
                          <a:cs typeface="Calibri" panose="020F0502020204030204" pitchFamily="34" charset="0"/>
                        </a:rPr>
                        <a:t>(</a:t>
                      </a:r>
                      <a:r>
                        <a:rPr lang="cs-CZ" sz="1050" dirty="0" err="1">
                          <a:effectLst/>
                          <a:latin typeface="+mn-lt"/>
                          <a:cs typeface="Calibri" panose="020F0502020204030204" pitchFamily="34" charset="0"/>
                        </a:rPr>
                        <a:t>Friuli-Venezia</a:t>
                      </a:r>
                      <a:r>
                        <a:rPr lang="cs-CZ" sz="1050" dirty="0">
                          <a:effectLst/>
                          <a:latin typeface="+mn-lt"/>
                          <a:cs typeface="Calibri" panose="020F0502020204030204" pitchFamily="34" charset="0"/>
                        </a:rPr>
                        <a:t> Giulia)</a:t>
                      </a:r>
                      <a:endParaRPr lang="cs-CZ" sz="1050" dirty="0">
                        <a:effectLst/>
                        <a:latin typeface="+mn-lt"/>
                        <a:ea typeface="Calibri Light" panose="020F0302020204030204" pitchFamily="34" charset="0"/>
                        <a:cs typeface="Calibri" panose="020F0502020204030204" pitchFamily="34" charset="0"/>
                      </a:endParaRPr>
                    </a:p>
                  </a:txBody>
                  <a:tcPr marL="0" marR="0" marT="0" marB="0" anchor="ctr">
                    <a:solidFill>
                      <a:schemeClr val="tx2">
                        <a:lumMod val="75000"/>
                      </a:schemeClr>
                    </a:solidFill>
                  </a:tcPr>
                </a:tc>
                <a:tc>
                  <a:txBody>
                    <a:bodyPr/>
                    <a:lstStyle/>
                    <a:p>
                      <a:pPr marL="91440" marR="313055" indent="0" algn="just" defTabSz="914400" rtl="0" eaLnBrk="1" latinLnBrk="0" hangingPunct="1">
                        <a:spcBef>
                          <a:spcPts val="605"/>
                        </a:spcBef>
                        <a:spcAft>
                          <a:spcPts val="0"/>
                        </a:spcAft>
                      </a:pPr>
                      <a:r>
                        <a:rPr lang="en-US" sz="1050" kern="1200" dirty="0">
                          <a:solidFill>
                            <a:schemeClr val="bg1"/>
                          </a:solidFill>
                          <a:effectLst/>
                          <a:latin typeface="+mn-lt"/>
                          <a:ea typeface="+mn-ea"/>
                          <a:cs typeface="Calibri" panose="020F0502020204030204" pitchFamily="34" charset="0"/>
                        </a:rPr>
                        <a:t>Provinces of origin and neighboring provinces</a:t>
                      </a:r>
                      <a:endParaRPr lang="cs-CZ" sz="1050" kern="1200" dirty="0">
                        <a:solidFill>
                          <a:schemeClr val="bg1"/>
                        </a:solidFill>
                        <a:effectLst/>
                        <a:latin typeface="+mn-lt"/>
                        <a:ea typeface="+mn-ea"/>
                        <a:cs typeface="Calibri" panose="020F0502020204030204" pitchFamily="34" charset="0"/>
                      </a:endParaRPr>
                    </a:p>
                  </a:txBody>
                  <a:tcPr marL="0" marR="0" marT="0" marB="0" anchor="ctr">
                    <a:solidFill>
                      <a:schemeClr val="tx2">
                        <a:lumMod val="75000"/>
                      </a:schemeClr>
                    </a:solidFill>
                  </a:tcPr>
                </a:tc>
                <a:tc>
                  <a:txBody>
                    <a:bodyPr/>
                    <a:lstStyle/>
                    <a:p>
                      <a:pPr marL="91440" marR="83820" indent="0" algn="just" defTabSz="914400" rtl="0" eaLnBrk="1" latinLnBrk="0" hangingPunct="1">
                        <a:spcBef>
                          <a:spcPts val="595"/>
                        </a:spcBef>
                        <a:spcAft>
                          <a:spcPts val="0"/>
                        </a:spcAft>
                      </a:pPr>
                      <a:r>
                        <a:rPr lang="en-US" sz="1050" b="1" kern="1200" dirty="0">
                          <a:solidFill>
                            <a:schemeClr val="lt1"/>
                          </a:solidFill>
                          <a:effectLst/>
                          <a:latin typeface="+mn-lt"/>
                          <a:ea typeface="+mn-ea"/>
                          <a:cs typeface="Calibri" panose="020F0502020204030204" pitchFamily="34" charset="0"/>
                        </a:rPr>
                        <a:t>The commencement of activities is subject to the prior approval of the establishment with regard to hygiene standards</a:t>
                      </a:r>
                      <a:endParaRPr lang="cs-CZ" sz="1050" b="1" kern="1200" dirty="0">
                        <a:solidFill>
                          <a:schemeClr val="lt1"/>
                        </a:solidFill>
                        <a:effectLst/>
                        <a:latin typeface="+mn-lt"/>
                        <a:ea typeface="+mn-ea"/>
                        <a:cs typeface="Calibri" panose="020F0502020204030204" pitchFamily="34" charset="0"/>
                      </a:endParaRPr>
                    </a:p>
                  </a:txBody>
                  <a:tcPr marL="0" marR="0" marT="0" marB="0" anchor="ctr">
                    <a:solidFill>
                      <a:schemeClr val="tx2">
                        <a:lumMod val="75000"/>
                      </a:schemeClr>
                    </a:solidFill>
                  </a:tcPr>
                </a:tc>
                <a:extLst>
                  <a:ext uri="{0D108BD9-81ED-4DB2-BD59-A6C34878D82A}">
                    <a16:rowId xmlns:a16="http://schemas.microsoft.com/office/drawing/2014/main" val="2279363121"/>
                  </a:ext>
                </a:extLst>
              </a:tr>
            </a:tbl>
          </a:graphicData>
        </a:graphic>
      </p:graphicFrame>
      <p:sp>
        <p:nvSpPr>
          <p:cNvPr id="4" name="Rectangle 1">
            <a:extLst>
              <a:ext uri="{FF2B5EF4-FFF2-40B4-BE49-F238E27FC236}">
                <a16:creationId xmlns:a16="http://schemas.microsoft.com/office/drawing/2014/main" id="{2193BF0D-58CA-4556-BBE7-9EE5D9ABE5BE}"/>
              </a:ext>
            </a:extLst>
          </p:cNvPr>
          <p:cNvSpPr>
            <a:spLocks noGrp="1" noChangeArrowheads="1"/>
          </p:cNvSpPr>
          <p:nvPr>
            <p:ph type="body" sz="quarter" idx="14"/>
          </p:nvPr>
        </p:nvSpPr>
        <p:spPr bwMode="auto">
          <a:xfrm>
            <a:off x="1181780" y="5913062"/>
            <a:ext cx="7542438"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cs-CZ" sz="1100" b="0" i="0" u="none" strike="noStrike" cap="none" normalizeH="0" baseline="0" dirty="0">
                <a:ln>
                  <a:noFill/>
                </a:ln>
                <a:solidFill>
                  <a:srgbClr val="2E1532"/>
                </a:solidFill>
                <a:effectLst/>
                <a:latin typeface="+mn-lt"/>
                <a:ea typeface="Times New Roman" panose="02020603050405020304" pitchFamily="18" charset="0"/>
                <a:cs typeface="Calibri" panose="020F0502020204030204" pitchFamily="34" charset="0"/>
              </a:rPr>
              <a:t>Comparative Study of the Parliamentary Institute No. 5.395 lists some atypical rules in selected states of the European Union regarding the sale from the yard</a:t>
            </a:r>
            <a:endParaRPr kumimoji="0" lang="cs-CZ" altLang="cs-CZ"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2683640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p:cNvSpPr>
            <a:spLocks noGrp="1"/>
          </p:cNvSpPr>
          <p:nvPr>
            <p:ph type="body" sz="quarter" idx="14"/>
          </p:nvPr>
        </p:nvSpPr>
        <p:spPr/>
        <p:txBody>
          <a:bodyPr/>
          <a:lstStyle/>
          <a:p>
            <a:endParaRPr lang="cs-CZ" sz="1200" b="1" dirty="0">
              <a:effectLst/>
              <a:ea typeface="Calibri" panose="020F0502020204030204" pitchFamily="34" charset="0"/>
              <a:cs typeface="Times New Roman" panose="02020603050405020304" pitchFamily="18" charset="0"/>
            </a:endParaRPr>
          </a:p>
          <a:p>
            <a:r>
              <a:rPr lang="en-US" sz="1200" dirty="0">
                <a:effectLst/>
                <a:ea typeface="Calibri Light" panose="020F0302020204030204" pitchFamily="34" charset="0"/>
              </a:rPr>
              <a:t>In most countries, sales from the yard utilize</a:t>
            </a:r>
          </a:p>
          <a:p>
            <a:r>
              <a:rPr lang="en-US" sz="1200" b="1" dirty="0">
                <a:effectLst/>
                <a:ea typeface="Calibri Light" panose="020F0302020204030204" pitchFamily="34" charset="0"/>
              </a:rPr>
              <a:t>exemptions from the EU Food Hygiene Regulation</a:t>
            </a:r>
            <a:endParaRPr lang="cs-CZ" b="1" dirty="0">
              <a:ea typeface="Calibri" panose="020F0502020204030204" pitchFamily="34" charset="0"/>
              <a:cs typeface="Times New Roman" panose="02020603050405020304" pitchFamily="18" charset="0"/>
            </a:endParaRPr>
          </a:p>
          <a:p>
            <a:endParaRPr lang="cs-CZ" sz="1200" b="1" dirty="0">
              <a:effectLst/>
              <a:ea typeface="Calibri" panose="020F0502020204030204" pitchFamily="34" charset="0"/>
              <a:cs typeface="Times New Roman" panose="02020603050405020304" pitchFamily="18" charset="0"/>
            </a:endParaRPr>
          </a:p>
          <a:p>
            <a:r>
              <a:rPr lang="en-US" sz="1200" dirty="0">
                <a:effectLst/>
                <a:ea typeface="Calibri Light" panose="020F0302020204030204" pitchFamily="34" charset="0"/>
              </a:rPr>
              <a:t>The manufacturer is responsible for the </a:t>
            </a:r>
            <a:r>
              <a:rPr lang="en-US" sz="1200" b="1" dirty="0">
                <a:effectLst/>
                <a:ea typeface="Calibri Light" panose="020F0302020204030204" pitchFamily="34" charset="0"/>
              </a:rPr>
              <a:t>safety and quality </a:t>
            </a:r>
            <a:r>
              <a:rPr lang="en-US" sz="1200" dirty="0">
                <a:effectLst/>
                <a:ea typeface="Calibri Light" panose="020F0302020204030204" pitchFamily="34" charset="0"/>
              </a:rPr>
              <a:t>of the food placed on the market and its </a:t>
            </a:r>
            <a:r>
              <a:rPr lang="en-US" sz="1200" b="1" dirty="0">
                <a:effectLst/>
                <a:ea typeface="Calibri Light" panose="020F0302020204030204" pitchFamily="34" charset="0"/>
              </a:rPr>
              <a:t>proper labeling</a:t>
            </a:r>
            <a:r>
              <a:rPr lang="en-US" sz="1200" dirty="0">
                <a:effectLst/>
                <a:ea typeface="Calibri Light" panose="020F0302020204030204" pitchFamily="34" charset="0"/>
              </a:rPr>
              <a:t>.</a:t>
            </a:r>
          </a:p>
          <a:p>
            <a:endParaRPr lang="en-US" b="1" dirty="0">
              <a:ea typeface="Calibri" panose="020F0502020204030204" pitchFamily="34" charset="0"/>
              <a:cs typeface="Times New Roman" panose="02020603050405020304" pitchFamily="18" charset="0"/>
            </a:endParaRPr>
          </a:p>
          <a:p>
            <a:endParaRPr lang="cs-CZ" b="1" dirty="0">
              <a:ea typeface="Calibri" panose="020F0502020204030204" pitchFamily="34" charset="0"/>
              <a:cs typeface="Times New Roman" panose="02020603050405020304" pitchFamily="18" charset="0"/>
            </a:endParaRPr>
          </a:p>
          <a:p>
            <a:endParaRPr lang="cs-CZ" b="1" dirty="0">
              <a:ea typeface="Calibri" panose="020F0502020204030204" pitchFamily="34" charset="0"/>
              <a:cs typeface="Times New Roman" panose="02020603050405020304" pitchFamily="18" charset="0"/>
            </a:endParaRPr>
          </a:p>
          <a:p>
            <a:endParaRPr lang="cs-CZ" b="1" dirty="0">
              <a:ea typeface="Calibri" panose="020F0502020204030204" pitchFamily="34" charset="0"/>
              <a:cs typeface="Times New Roman" panose="02020603050405020304" pitchFamily="18" charset="0"/>
            </a:endParaRPr>
          </a:p>
          <a:p>
            <a:endParaRPr lang="cs-CZ" b="1" dirty="0">
              <a:ea typeface="Calibri" panose="020F0502020204030204" pitchFamily="34" charset="0"/>
              <a:cs typeface="Times New Roman" panose="02020603050405020304" pitchFamily="18" charset="0"/>
            </a:endParaRPr>
          </a:p>
          <a:p>
            <a:endParaRPr lang="cs-CZ" b="1" dirty="0">
              <a:ea typeface="Calibri" panose="020F0502020204030204" pitchFamily="34" charset="0"/>
              <a:cs typeface="Times New Roman" panose="02020603050405020304" pitchFamily="18" charset="0"/>
            </a:endParaRPr>
          </a:p>
          <a:p>
            <a:endParaRPr lang="cs-CZ" b="1" dirty="0">
              <a:ea typeface="Calibri" panose="020F0502020204030204" pitchFamily="34" charset="0"/>
              <a:cs typeface="Times New Roman" panose="02020603050405020304" pitchFamily="18" charset="0"/>
            </a:endParaRPr>
          </a:p>
          <a:p>
            <a:endParaRPr lang="cs-CZ" b="1" dirty="0">
              <a:ea typeface="Calibri" panose="020F0502020204030204" pitchFamily="34" charset="0"/>
              <a:cs typeface="Times New Roman" panose="02020603050405020304" pitchFamily="18" charset="0"/>
            </a:endParaRPr>
          </a:p>
          <a:p>
            <a:endParaRPr lang="cs-CZ" b="1" dirty="0">
              <a:ea typeface="Calibri" panose="020F0502020204030204" pitchFamily="34" charset="0"/>
              <a:cs typeface="Times New Roman" panose="02020603050405020304" pitchFamily="18" charset="0"/>
            </a:endParaRPr>
          </a:p>
          <a:p>
            <a:endParaRPr lang="cs-CZ" b="1" dirty="0">
              <a:ea typeface="Calibri" panose="020F0502020204030204" pitchFamily="34" charset="0"/>
              <a:cs typeface="Times New Roman" panose="02020603050405020304" pitchFamily="18" charset="0"/>
            </a:endParaRPr>
          </a:p>
          <a:p>
            <a:endParaRPr lang="cs-CZ" b="1" dirty="0">
              <a:ea typeface="Calibri" panose="020F0502020204030204" pitchFamily="34" charset="0"/>
              <a:cs typeface="Times New Roman" panose="02020603050405020304" pitchFamily="18" charset="0"/>
            </a:endParaRPr>
          </a:p>
          <a:p>
            <a:endParaRPr lang="cs-CZ" b="1" dirty="0">
              <a:ea typeface="Calibri" panose="020F0502020204030204" pitchFamily="34" charset="0"/>
              <a:cs typeface="Times New Roman" panose="02020603050405020304" pitchFamily="18" charset="0"/>
            </a:endParaRPr>
          </a:p>
          <a:p>
            <a:endParaRPr lang="cs-CZ" b="1" dirty="0">
              <a:ea typeface="Calibri" panose="020F0502020204030204" pitchFamily="34" charset="0"/>
              <a:cs typeface="Times New Roman" panose="02020603050405020304" pitchFamily="18" charset="0"/>
            </a:endParaRPr>
          </a:p>
          <a:p>
            <a:endParaRPr lang="cs-CZ" b="1" dirty="0">
              <a:ea typeface="Calibri" panose="020F0502020204030204" pitchFamily="34" charset="0"/>
              <a:cs typeface="Times New Roman" panose="02020603050405020304" pitchFamily="18" charset="0"/>
            </a:endParaRPr>
          </a:p>
          <a:p>
            <a:endParaRPr lang="cs-CZ" b="1" dirty="0">
              <a:ea typeface="Calibri" panose="020F0502020204030204" pitchFamily="34" charset="0"/>
              <a:cs typeface="Times New Roman" panose="02020603050405020304" pitchFamily="18" charset="0"/>
            </a:endParaRPr>
          </a:p>
          <a:p>
            <a:endParaRPr lang="cs-CZ" b="1" dirty="0">
              <a:ea typeface="Calibri" panose="020F0502020204030204" pitchFamily="34" charset="0"/>
              <a:cs typeface="Times New Roman" panose="02020603050405020304" pitchFamily="18" charset="0"/>
            </a:endParaRPr>
          </a:p>
          <a:p>
            <a:endParaRPr lang="cs-CZ" sz="1200" b="1" dirty="0">
              <a:effectLst/>
              <a:ea typeface="Calibri" panose="020F0502020204030204" pitchFamily="34" charset="0"/>
              <a:cs typeface="Times New Roman" panose="02020603050405020304" pitchFamily="18" charset="0"/>
            </a:endParaRPr>
          </a:p>
          <a:p>
            <a:pPr marL="171450" indent="-171450">
              <a:buFont typeface="Arial" panose="020B0604020202020204" pitchFamily="34" charset="0"/>
              <a:buChar char="•"/>
            </a:pPr>
            <a:r>
              <a:rPr lang="en-US" sz="1000" dirty="0"/>
              <a:t>Even smaller orchards are making progress in growing technologies </a:t>
            </a:r>
            <a:r>
              <a:rPr lang="cs-CZ" sz="1000" dirty="0"/>
              <a:t>(</a:t>
            </a:r>
            <a:r>
              <a:rPr lang="pl-PL" sz="1000" dirty="0"/>
              <a:t>Česká republika)</a:t>
            </a:r>
            <a:endParaRPr lang="cs-CZ" sz="1000" dirty="0"/>
          </a:p>
          <a:p>
            <a:pPr marL="171450" indent="-171450">
              <a:buFont typeface="Arial" panose="020B0604020202020204" pitchFamily="34" charset="0"/>
              <a:buChar char="•"/>
            </a:pPr>
            <a:endParaRPr lang="pl-PL" dirty="0"/>
          </a:p>
        </p:txBody>
      </p:sp>
      <p:pic>
        <p:nvPicPr>
          <p:cNvPr id="12" name="Zástupný symbol obrázku 11" descr="Obsah obrázku text, interiér, kuchyňské spotřebiče&#10;&#10;Popis byl vytvořen automaticky">
            <a:extLst>
              <a:ext uri="{FF2B5EF4-FFF2-40B4-BE49-F238E27FC236}">
                <a16:creationId xmlns:a16="http://schemas.microsoft.com/office/drawing/2014/main" id="{EB05FFFA-6022-4754-AB5E-30B0905FBC80}"/>
              </a:ext>
            </a:extLst>
          </p:cNvPr>
          <p:cNvPicPr>
            <a:picLocks noGrp="1" noChangeAspect="1"/>
          </p:cNvPicPr>
          <p:nvPr>
            <p:ph type="pic" sz="quarter" idx="15"/>
          </p:nvPr>
        </p:nvPicPr>
        <p:blipFill rotWithShape="1">
          <a:blip r:embed="rId3">
            <a:extLst>
              <a:ext uri="{28A0092B-C50C-407E-A947-70E740481C1C}">
                <a14:useLocalDpi xmlns:a14="http://schemas.microsoft.com/office/drawing/2010/main" val="0"/>
              </a:ext>
            </a:extLst>
          </a:blip>
          <a:srcRect t="17296" b="17296"/>
          <a:stretch/>
        </p:blipFill>
        <p:spPr>
          <a:xfrm>
            <a:off x="5133975" y="1260000"/>
            <a:ext cx="4084670" cy="4140000"/>
          </a:xfrm>
        </p:spPr>
      </p:pic>
      <p:sp>
        <p:nvSpPr>
          <p:cNvPr id="5" name="Symbol zastępczy tekstu 4"/>
          <p:cNvSpPr>
            <a:spLocks noGrp="1"/>
          </p:cNvSpPr>
          <p:nvPr>
            <p:ph type="body" sz="quarter" idx="16"/>
          </p:nvPr>
        </p:nvSpPr>
        <p:spPr/>
        <p:txBody>
          <a:bodyPr/>
          <a:lstStyle/>
          <a:p>
            <a:r>
              <a:rPr lang="en-US" dirty="0"/>
              <a:t>Vending machine on the farm - sale of dairy products 24 hours a day, 7 days a week </a:t>
            </a:r>
            <a:r>
              <a:rPr lang="pl-PL" dirty="0"/>
              <a:t>(</a:t>
            </a:r>
            <a:r>
              <a:rPr lang="en-US" dirty="0"/>
              <a:t>Dairy farm</a:t>
            </a:r>
            <a:r>
              <a:rPr lang="pl-PL" dirty="0"/>
              <a:t> Boubín, Česká republika)</a:t>
            </a:r>
          </a:p>
        </p:txBody>
      </p:sp>
      <p:pic>
        <p:nvPicPr>
          <p:cNvPr id="3" name="Obrázek 2">
            <a:extLst>
              <a:ext uri="{FF2B5EF4-FFF2-40B4-BE49-F238E27FC236}">
                <a16:creationId xmlns:a16="http://schemas.microsoft.com/office/drawing/2014/main" id="{DE57DBA0-459C-4F3B-8DC9-B69C496CF056}"/>
              </a:ext>
            </a:extLst>
          </p:cNvPr>
          <p:cNvPicPr>
            <a:picLocks noChangeAspect="1"/>
          </p:cNvPicPr>
          <p:nvPr/>
        </p:nvPicPr>
        <p:blipFill>
          <a:blip r:embed="rId4"/>
          <a:stretch>
            <a:fillRect/>
          </a:stretch>
        </p:blipFill>
        <p:spPr>
          <a:xfrm>
            <a:off x="997458" y="3060441"/>
            <a:ext cx="2697353" cy="2339559"/>
          </a:xfrm>
          <a:prstGeom prst="rect">
            <a:avLst/>
          </a:prstGeom>
        </p:spPr>
      </p:pic>
    </p:spTree>
    <p:extLst>
      <p:ext uri="{BB962C8B-B14F-4D97-AF65-F5344CB8AC3E}">
        <p14:creationId xmlns:p14="http://schemas.microsoft.com/office/powerpoint/2010/main" val="19123976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p:cNvSpPr>
            <a:spLocks noGrp="1"/>
          </p:cNvSpPr>
          <p:nvPr>
            <p:ph type="body" sz="quarter" idx="14"/>
          </p:nvPr>
        </p:nvSpPr>
        <p:spPr>
          <a:xfrm>
            <a:off x="407124" y="1216949"/>
            <a:ext cx="4410000" cy="4860000"/>
          </a:xfrm>
        </p:spPr>
        <p:txBody>
          <a:bodyPr/>
          <a:lstStyle/>
          <a:p>
            <a:endParaRPr lang="pl-PL" dirty="0"/>
          </a:p>
          <a:p>
            <a:endParaRPr lang="pl-PL" dirty="0"/>
          </a:p>
          <a:p>
            <a:endParaRPr lang="pl-PL" dirty="0"/>
          </a:p>
          <a:p>
            <a:endParaRPr lang="pl-PL" dirty="0"/>
          </a:p>
          <a:p>
            <a:endParaRPr lang="pl-PL" dirty="0"/>
          </a:p>
          <a:p>
            <a:endParaRPr lang="pl-PL" dirty="0"/>
          </a:p>
          <a:p>
            <a:endParaRPr lang="pl-PL" dirty="0"/>
          </a:p>
          <a:p>
            <a:endParaRPr lang="pl-PL" dirty="0"/>
          </a:p>
          <a:p>
            <a:endParaRPr lang="pl-PL" dirty="0"/>
          </a:p>
          <a:p>
            <a:endParaRPr lang="pl-PL" dirty="0"/>
          </a:p>
          <a:p>
            <a:endParaRPr lang="pl-PL" dirty="0"/>
          </a:p>
          <a:p>
            <a:endParaRPr lang="pl-PL" dirty="0"/>
          </a:p>
          <a:p>
            <a:endParaRPr lang="pl-PL" dirty="0"/>
          </a:p>
          <a:p>
            <a:endParaRPr lang="pl-PL" dirty="0"/>
          </a:p>
          <a:p>
            <a:endParaRPr lang="pl-PL" dirty="0"/>
          </a:p>
          <a:p>
            <a:endParaRPr lang="pl-PL" dirty="0"/>
          </a:p>
          <a:p>
            <a:endParaRPr lang="pl-PL" dirty="0"/>
          </a:p>
          <a:p>
            <a:endParaRPr lang="pl-PL" dirty="0"/>
          </a:p>
          <a:p>
            <a:endParaRPr lang="pl-PL" dirty="0"/>
          </a:p>
          <a:p>
            <a:endParaRPr lang="pl-PL" dirty="0"/>
          </a:p>
          <a:p>
            <a:endParaRPr lang="pl-PL" dirty="0"/>
          </a:p>
          <a:p>
            <a:endParaRPr lang="pl-PL" dirty="0"/>
          </a:p>
          <a:p>
            <a:endParaRPr lang="pl-PL" dirty="0"/>
          </a:p>
          <a:p>
            <a:r>
              <a:rPr lang="en-US" sz="1000" dirty="0"/>
              <a:t>Sales from the yard - small garden can provide a varied year-round offer of vegetables and herbs </a:t>
            </a:r>
            <a:r>
              <a:rPr lang="pl-PL" sz="1000" dirty="0"/>
              <a:t>(Zahrada U malíře – ČR)</a:t>
            </a:r>
          </a:p>
          <a:p>
            <a:endParaRPr lang="pl-PL" dirty="0"/>
          </a:p>
        </p:txBody>
      </p:sp>
      <p:sp>
        <p:nvSpPr>
          <p:cNvPr id="5" name="Symbol zastępczy tekstu 4"/>
          <p:cNvSpPr>
            <a:spLocks noGrp="1"/>
          </p:cNvSpPr>
          <p:nvPr>
            <p:ph type="body" sz="quarter" idx="16"/>
          </p:nvPr>
        </p:nvSpPr>
        <p:spPr/>
        <p:txBody>
          <a:bodyPr/>
          <a:lstStyle/>
          <a:p>
            <a:r>
              <a:rPr lang="en-US" dirty="0"/>
              <a:t>Snacks on the farm from seasonal ingredients </a:t>
            </a:r>
            <a:r>
              <a:rPr lang="pl-PL" dirty="0"/>
              <a:t>(SRN)</a:t>
            </a:r>
          </a:p>
        </p:txBody>
      </p:sp>
      <p:pic>
        <p:nvPicPr>
          <p:cNvPr id="8" name="Zástupný symbol obrázku 7" descr="Obsah obrázku jídlo, několik, různorodost, uspořádáno&#10;&#10;Popis byl vytvořen automaticky">
            <a:extLst>
              <a:ext uri="{FF2B5EF4-FFF2-40B4-BE49-F238E27FC236}">
                <a16:creationId xmlns:a16="http://schemas.microsoft.com/office/drawing/2014/main" id="{D6D12BD3-EF3F-4EE4-9E90-DF7CFCD77D09}"/>
              </a:ext>
            </a:extLst>
          </p:cNvPr>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11853" r="11853"/>
          <a:stretch>
            <a:fillRect/>
          </a:stretch>
        </p:blipFill>
        <p:spPr>
          <a:xfrm>
            <a:off x="5143500" y="1216949"/>
            <a:ext cx="4212000" cy="4140000"/>
          </a:xfrm>
        </p:spPr>
      </p:pic>
      <p:pic>
        <p:nvPicPr>
          <p:cNvPr id="3" name="Obrázek 2">
            <a:extLst>
              <a:ext uri="{FF2B5EF4-FFF2-40B4-BE49-F238E27FC236}">
                <a16:creationId xmlns:a16="http://schemas.microsoft.com/office/drawing/2014/main" id="{06E0F9EE-EC34-4CF2-92EB-B2CBD117D01F}"/>
              </a:ext>
            </a:extLst>
          </p:cNvPr>
          <p:cNvPicPr>
            <a:picLocks noChangeAspect="1"/>
          </p:cNvPicPr>
          <p:nvPr/>
        </p:nvPicPr>
        <p:blipFill>
          <a:blip r:embed="rId4"/>
          <a:stretch>
            <a:fillRect/>
          </a:stretch>
        </p:blipFill>
        <p:spPr>
          <a:xfrm>
            <a:off x="505773" y="1217406"/>
            <a:ext cx="4212701" cy="4139543"/>
          </a:xfrm>
          <a:prstGeom prst="rect">
            <a:avLst/>
          </a:prstGeom>
        </p:spPr>
      </p:pic>
    </p:spTree>
    <p:extLst>
      <p:ext uri="{BB962C8B-B14F-4D97-AF65-F5344CB8AC3E}">
        <p14:creationId xmlns:p14="http://schemas.microsoft.com/office/powerpoint/2010/main" val="2143321511"/>
      </p:ext>
    </p:extLst>
  </p:cSld>
  <p:clrMapOvr>
    <a:masterClrMapping/>
  </p:clrMapOvr>
</p:sld>
</file>

<file path=ppt/theme/theme1.xml><?xml version="1.0" encoding="utf-8"?>
<a:theme xmlns:a="http://schemas.openxmlformats.org/drawingml/2006/main" name="URESA biomass temlate">
  <a:themeElements>
    <a:clrScheme name="Niestandardowy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erodynamiczny">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6215528D5E10BA49B6643C35E826D0AA" ma:contentTypeVersion="16" ma:contentTypeDescription="Vytvoří nový dokument" ma:contentTypeScope="" ma:versionID="5a543c2cf612689410ffb4322c465829">
  <xsd:schema xmlns:xsd="http://www.w3.org/2001/XMLSchema" xmlns:xs="http://www.w3.org/2001/XMLSchema" xmlns:p="http://schemas.microsoft.com/office/2006/metadata/properties" xmlns:ns2="f5d98e21-7858-42b8-a513-89b049052d4e" xmlns:ns3="ebb57fef-aa04-4b64-85cb-dbd122f3ef38" targetNamespace="http://schemas.microsoft.com/office/2006/metadata/properties" ma:root="true" ma:fieldsID="95d02df320340572e8f4cfff96d37e6a" ns2:_="" ns3:_="">
    <xsd:import namespace="f5d98e21-7858-42b8-a513-89b049052d4e"/>
    <xsd:import namespace="ebb57fef-aa04-4b64-85cb-dbd122f3ef38"/>
    <xsd:element name="properties">
      <xsd:complexType>
        <xsd:sequence>
          <xsd:element name="documentManagement">
            <xsd:complexType>
              <xsd:all>
                <xsd:element ref="ns2:MediaServiceMetadata" minOccurs="0"/>
                <xsd:element ref="ns2:MediaServiceFastMetadata" minOccurs="0"/>
                <xsd:element ref="ns2:MediaServiceGenerationTime" minOccurs="0"/>
                <xsd:element ref="ns2:MediaServiceEventHashCode" minOccurs="0"/>
                <xsd:element ref="ns2:MediaServiceOCR" minOccurs="0"/>
                <xsd:element ref="ns2:MediaServiceDateTaken" minOccurs="0"/>
                <xsd:element ref="ns2:MediaServiceAutoKeyPoints" minOccurs="0"/>
                <xsd:element ref="ns2:MediaServiceKeyPoints" minOccurs="0"/>
                <xsd:element ref="ns2:MediaServiceLocation" minOccurs="0"/>
                <xsd:element ref="ns2:lcf76f155ced4ddcb4097134ff3c332f" minOccurs="0"/>
                <xsd:element ref="ns3:TaxCatchAll"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5d98e21-7858-42b8-a513-89b049052d4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GenerationTime" ma:index="10" nillable="true" ma:displayName="MediaServiceGenerationTime" ma:hidden="true" ma:internalName="MediaServiceGenerationTime" ma:readOnly="true">
      <xsd:simpleType>
        <xsd:restriction base="dms:Text"/>
      </xsd:simpleType>
    </xsd:element>
    <xsd:element name="MediaServiceEventHashCode" ma:index="11" nillable="true" ma:displayName="MediaServiceEventHashCode" ma:hidden="true" ma:internalName="MediaServiceEventHashCode"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Location" ma:index="16" nillable="true" ma:displayName="Location" ma:internalName="MediaServiceLocation" ma:readOnly="true">
      <xsd:simpleType>
        <xsd:restriction base="dms:Text"/>
      </xsd:simpleType>
    </xsd:element>
    <xsd:element name="lcf76f155ced4ddcb4097134ff3c332f" ma:index="18" nillable="true" ma:taxonomy="true" ma:internalName="lcf76f155ced4ddcb4097134ff3c332f" ma:taxonomyFieldName="MediaServiceImageTags" ma:displayName="Značky obrázků" ma:readOnly="false" ma:fieldId="{5cf76f15-5ced-4ddc-b409-7134ff3c332f}" ma:taxonomyMulti="true" ma:sspId="6104055d-a7a1-4227-823d-893947fae55f" ma:termSetId="09814cd3-568e-fe90-9814-8d621ff8fb84" ma:anchorId="fba54fb3-c3e1-fe81-a776-ca4b69148c4d" ma:open="true" ma:isKeyword="false">
      <xsd:complexType>
        <xsd:sequence>
          <xsd:element ref="pc:Terms" minOccurs="0" maxOccurs="1"/>
        </xsd:sequence>
      </xsd:complexType>
    </xsd:element>
    <xsd:element name="MediaLengthInSeconds" ma:index="22"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bb57fef-aa04-4b64-85cb-dbd122f3ef38"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17a2fb5e-3e71-46c2-8cfb-b18f0a1e2fa7}" ma:internalName="TaxCatchAll" ma:showField="CatchAllData" ma:web="ebb57fef-aa04-4b64-85cb-dbd122f3ef38">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dílí se s"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dílené s podrobnostmi"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obsahu"/>
        <xsd:element ref="dc:title" minOccurs="0" maxOccurs="1" ma:index="4" ma:displayName="Nadpi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f5d98e21-7858-42b8-a513-89b049052d4e">
      <Terms xmlns="http://schemas.microsoft.com/office/infopath/2007/PartnerControls"/>
    </lcf76f155ced4ddcb4097134ff3c332f>
    <TaxCatchAll xmlns="ebb57fef-aa04-4b64-85cb-dbd122f3ef38" xsi:nil="true"/>
  </documentManagement>
</p:properties>
</file>

<file path=customXml/itemProps1.xml><?xml version="1.0" encoding="utf-8"?>
<ds:datastoreItem xmlns:ds="http://schemas.openxmlformats.org/officeDocument/2006/customXml" ds:itemID="{E864120E-37B0-4E5B-A3D2-8045CD5F3371}"/>
</file>

<file path=customXml/itemProps2.xml><?xml version="1.0" encoding="utf-8"?>
<ds:datastoreItem xmlns:ds="http://schemas.openxmlformats.org/officeDocument/2006/customXml" ds:itemID="{17AB9626-5EE3-4BBF-AF70-34F8E5FA65B0}"/>
</file>

<file path=customXml/itemProps3.xml><?xml version="1.0" encoding="utf-8"?>
<ds:datastoreItem xmlns:ds="http://schemas.openxmlformats.org/officeDocument/2006/customXml" ds:itemID="{FFFF4626-E405-4F68-936F-AB00F34E8140}"/>
</file>

<file path=docProps/app.xml><?xml version="1.0" encoding="utf-8"?>
<Properties xmlns="http://schemas.openxmlformats.org/officeDocument/2006/extended-properties" xmlns:vt="http://schemas.openxmlformats.org/officeDocument/2006/docPropsVTypes">
  <Template>URESA trial_1</Template>
  <TotalTime>1588</TotalTime>
  <Words>1460</Words>
  <Application>Microsoft Office PowerPoint</Application>
  <PresentationFormat>A4 Paper (210x297 mm)</PresentationFormat>
  <Paragraphs>135</Paragraphs>
  <Slides>10</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Roboto</vt:lpstr>
      <vt:lpstr>Trebuchet MS</vt:lpstr>
      <vt:lpstr>URESA biomass temlate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Krzy Pal</dc:creator>
  <cp:lastModifiedBy>Pavlík Jan</cp:lastModifiedBy>
  <cp:revision>132</cp:revision>
  <dcterms:created xsi:type="dcterms:W3CDTF">2018-03-25T08:55:28Z</dcterms:created>
  <dcterms:modified xsi:type="dcterms:W3CDTF">2022-05-22T20:03:56Z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0x0101006215528D5E10BA49B6643C35E826D0AA</vt:lpwstr>
  </property>
</Properties>
</file>