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5"/>
  </p:notesMasterIdLst>
  <p:handoutMasterIdLst>
    <p:handoutMasterId r:id="rId16"/>
  </p:handoutMasterIdLst>
  <p:sldIdLst>
    <p:sldId id="266" r:id="rId5"/>
    <p:sldId id="309" r:id="rId6"/>
    <p:sldId id="304" r:id="rId7"/>
    <p:sldId id="298" r:id="rId8"/>
    <p:sldId id="292" r:id="rId9"/>
    <p:sldId id="306" r:id="rId10"/>
    <p:sldId id="295" r:id="rId11"/>
    <p:sldId id="302" r:id="rId12"/>
    <p:sldId id="303" r:id="rId13"/>
    <p:sldId id="310" r:id="rId14"/>
  </p:sldIdLst>
  <p:sldSz cx="9906000" cy="6858000" type="A4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78D76B"/>
    <a:srgbClr val="47C836"/>
    <a:srgbClr val="33CCFF"/>
    <a:srgbClr val="66CCFF"/>
    <a:srgbClr val="66FF99"/>
    <a:srgbClr val="CCFF33"/>
    <a:srgbClr val="70AC2E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277" y="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-3130" y="-77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FCF0096-DD09-4F94-B125-D2F10671D3CC}" type="datetimeFigureOut">
              <a:rPr lang="pl-PL"/>
              <a:pPr>
                <a:defRPr/>
              </a:pPr>
              <a:t>24.10.2022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5111B9C-89B8-4F29-A3B3-FDA73E31F1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050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CEE0EE-A52D-46AF-A07C-3EEC64895839}" type="datetimeFigureOut">
              <a:rPr lang="pl-PL"/>
              <a:pPr>
                <a:defRPr/>
              </a:pPr>
              <a:t>24.10.2022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A41F5C-4A6D-432A-B932-774DE37C8E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2926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eludi.sk/zz/1995-15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slov-lex.sk/pravne-predpisy/SK/ZZ/1991/455/20200409" TargetMode="External"/><Relationship Id="rId4" Type="http://schemas.openxmlformats.org/officeDocument/2006/relationships/hyperlink" Target="https://www.zakonypreludi.sk/zz/2007-3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Modul sa zaoberá vysvetlením, čo je chápané ako predaj z dvora najmä v živočíšnej výrobe, aký má predaj z dvora význam pre spotrebiteľov a predajcov. Význam regionálnych produktov a ich podpora v Českej republike a vybraných štátoch EÚ.</a:t>
            </a:r>
            <a:endParaRPr lang="cs-CZ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BFA41F5C-4A6D-432A-B932-774DE37C8E42}" type="slidenum">
              <a:rPr lang="pl-PL" smtClean="0"/>
              <a:pPr algn="l" rtl="0"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9341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 ročná</a:t>
            </a:r>
            <a:r>
              <a:rPr lang="cs-CZ" sz="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ku ministerstvu poľnohospodárstva Českej republiky (2017) sa uvádza že, krátke dodávateľské reťazce sú formou dodávateľsko-odberateľských vzťahov, ktoré kladú dôraz na význam regionálnych potravín, ich využitie v stravovacích</a:t>
            </a:r>
            <a:r>
              <a:rPr lang="cs-CZ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zariadeniach, gastronómiu všeobecne, v miestnom podnikaní a cestovnom ruchu. Ich zmysel je postavený na putách medzi producentmi, konzumentmi, kuchármi, školami, miestnymi úradmi a združeniami, ktoré spoločne vytvára silnú miestnu komunitu.</a:t>
            </a:r>
          </a:p>
          <a:p>
            <a:pPr algn="l"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BFA41F5C-4A6D-432A-B932-774DE37C8E42}" type="slidenum">
              <a:rPr lang="pl-PL" smtClean="0"/>
              <a:pPr algn="l" rtl="0"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6461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cs-CZ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Slovenská republika -</a:t>
            </a:r>
            <a:r>
              <a:rPr lang="cs-CZ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Predaj z dvora znamená priamy predaj malého množstva nespracovaných produktov prvovýroby konečnému spotrebiteľovi alebo miestnemu maloobchodu (napr. čerstvé neporcované hydinové mäso). Na tento predaj sa vzťahuje výnimka stanovená predpismi Európskej únie [pozri ustanovenia článku 1 ods. 2 písm. c) nariadenia (ES) č. 852/2004, ustanovenia článku 1 ods. 3 písm. c) nariadenia ES č. 853/2004], • táto oblasť je upravená národnou legislatívou (ustanovenie § 27a zákona č. 166/1999 Zb. o veterinárnej starostlivosti).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srgbClr val="2E153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Slovensko -</a:t>
            </a:r>
            <a:r>
              <a:rPr lang="cs-CZ" dirty="0">
                <a:effectLst/>
                <a:ea typeface="Calibri Light" panose="020F0302020204030204" pitchFamily="34" charset="0"/>
              </a:rPr>
              <a:t>pre problematiku predaja z dvora je relevantná najmä</a:t>
            </a:r>
            <a:r>
              <a:rPr lang="cs-CZ" u="none" strike="noStrike" dirty="0">
                <a:solidFill>
                  <a:srgbClr val="0563C1"/>
                </a:solidFill>
                <a:effectLst/>
                <a:ea typeface="Calibri Light" panose="020F0302020204030204" pitchFamily="34" charset="0"/>
                <a:hlinkClick r:id="rId3"/>
              </a:rPr>
              <a:t>zákon č. 152/1995 Z.</a:t>
            </a:r>
            <a:r>
              <a:rPr lang="cs-CZ" u="none" strike="noStrike" dirty="0" err="1">
                <a:solidFill>
                  <a:srgbClr val="0563C1"/>
                </a:solidFill>
                <a:effectLst/>
                <a:ea typeface="Calibri Light" panose="020F0302020204030204" pitchFamily="34" charset="0"/>
                <a:hlinkClick r:id="rId3"/>
              </a:rPr>
              <a:t>z.</a:t>
            </a:r>
            <a:r>
              <a:rPr lang="cs-CZ" dirty="0" err="1">
                <a:effectLst/>
                <a:ea typeface="Calibri Light" panose="020F0302020204030204" pitchFamily="34" charset="0"/>
              </a:rPr>
              <a:t>,o</a:t>
            </a:r>
            <a:r>
              <a:rPr lang="cs-CZ" dirty="0">
                <a:effectLst/>
                <a:ea typeface="Calibri Light" panose="020F0302020204030204" pitchFamily="34" charset="0"/>
              </a:rPr>
              <a:t>potravinách (</a:t>
            </a:r>
            <a:r>
              <a:rPr lang="cs-CZ" i="1" dirty="0">
                <a:effectLst/>
                <a:ea typeface="Calibri Light" panose="020F0302020204030204" pitchFamily="34" charset="0"/>
              </a:rPr>
              <a:t>Zákon o potravinách</a:t>
            </a:r>
            <a:r>
              <a:rPr lang="cs-CZ" dirty="0">
                <a:effectLst/>
                <a:ea typeface="Calibri Light" panose="020F0302020204030204" pitchFamily="34" charset="0"/>
              </a:rPr>
              <a:t>– ďalej len „zákon o potravinách“), ktorý stanovuje niektoré všeobecné pravidlá týkajúce sa hygieny a označovania potravín predávaných z dvora, a</a:t>
            </a:r>
            <a:r>
              <a:rPr lang="cs-CZ" u="none" strike="noStrike" dirty="0">
                <a:solidFill>
                  <a:srgbClr val="0563C1"/>
                </a:solidFill>
                <a:effectLst/>
                <a:ea typeface="Calibri Light" panose="020F0302020204030204" pitchFamily="34" charset="0"/>
                <a:hlinkClick r:id="rId4"/>
              </a:rPr>
              <a:t>zákon</a:t>
            </a:r>
            <a:r>
              <a:rPr lang="cs-CZ" dirty="0">
                <a:effectLst/>
                <a:ea typeface="Calibri Light" panose="020F0302020204030204" pitchFamily="34" charset="0"/>
              </a:rPr>
              <a:t> </a:t>
            </a:r>
            <a:r>
              <a:rPr lang="cs-CZ" u="none" strike="noStrike" dirty="0">
                <a:solidFill>
                  <a:srgbClr val="0563C1"/>
                </a:solidFill>
                <a:effectLst/>
                <a:ea typeface="Calibri Light" panose="020F0302020204030204" pitchFamily="34" charset="0"/>
                <a:hlinkClick r:id="rId4"/>
              </a:rPr>
              <a:t>39/2007 Z. z.</a:t>
            </a:r>
            <a:r>
              <a:rPr lang="cs-CZ" dirty="0">
                <a:effectLst/>
                <a:ea typeface="Calibri Light" panose="020F0302020204030204" pitchFamily="34" charset="0"/>
              </a:rPr>
              <a:t>, o veterinárnej starostlivosti (</a:t>
            </a:r>
            <a:r>
              <a:rPr lang="cs-CZ" i="1" dirty="0">
                <a:effectLst/>
                <a:ea typeface="Calibri Light" panose="020F0302020204030204" pitchFamily="34" charset="0"/>
              </a:rPr>
              <a:t>Zákon o</a:t>
            </a:r>
            <a:r>
              <a:rPr lang="cs-CZ" i="1" dirty="0" err="1">
                <a:effectLst/>
                <a:ea typeface="Calibri Light" panose="020F0302020204030204" pitchFamily="34" charset="0"/>
              </a:rPr>
              <a:t>veterinárny</a:t>
            </a:r>
            <a:r>
              <a:rPr lang="cs-CZ" i="1" dirty="0">
                <a:effectLst/>
                <a:ea typeface="Calibri Light" panose="020F0302020204030204" pitchFamily="34" charset="0"/>
              </a:rPr>
              <a:t>starostlivosť</a:t>
            </a:r>
            <a:r>
              <a:rPr lang="cs-CZ" dirty="0">
                <a:effectLst/>
                <a:ea typeface="Calibri Light" panose="020F0302020204030204" pitchFamily="34" charset="0"/>
              </a:rPr>
              <a:t>– ďalej len</a:t>
            </a:r>
            <a:r>
              <a:rPr lang="cs-CZ" spc="50" dirty="0">
                <a:effectLst/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„zákon o</a:t>
            </a:r>
            <a:r>
              <a:rPr lang="cs-CZ" spc="-15" dirty="0">
                <a:effectLst/>
                <a:ea typeface="Calibri Light" panose="020F0302020204030204" pitchFamily="34" charset="0"/>
              </a:rPr>
              <a:t>veterinárna</a:t>
            </a:r>
            <a:r>
              <a:rPr lang="cs-CZ" dirty="0">
                <a:effectLst/>
                <a:ea typeface="Calibri Light" panose="020F0302020204030204" pitchFamily="34" charset="0"/>
              </a:rPr>
              <a:t>starostlivosť“), ktorý stanovuje osobitné pravidlá pre potraviny živočíšneho pôvodu. Podľa § 3 ods. 2 písm. e)</a:t>
            </a:r>
            <a:r>
              <a:rPr lang="cs-CZ" u="none" strike="noStrike" dirty="0">
                <a:solidFill>
                  <a:srgbClr val="0563C1"/>
                </a:solidFill>
                <a:effectLst/>
                <a:ea typeface="Calibri Light" panose="020F0302020204030204" pitchFamily="34" charset="0"/>
                <a:hlinkClick r:id="rId5"/>
              </a:rPr>
              <a:t>zákona č. 455/1991</a:t>
            </a:r>
            <a:r>
              <a:rPr lang="cs-CZ" u="none" strike="noStrike" dirty="0" err="1">
                <a:solidFill>
                  <a:srgbClr val="0563C1"/>
                </a:solidFill>
                <a:effectLst/>
                <a:ea typeface="Calibri Light" panose="020F0302020204030204" pitchFamily="34" charset="0"/>
                <a:hlinkClick r:id="rId5"/>
              </a:rPr>
              <a:t>Zb</a:t>
            </a:r>
            <a:r>
              <a:rPr lang="cs-CZ" u="none" strike="noStrike" dirty="0">
                <a:solidFill>
                  <a:srgbClr val="0563C1"/>
                </a:solidFill>
                <a:effectLst/>
                <a:ea typeface="Calibri Light" panose="020F0302020204030204" pitchFamily="34" charset="0"/>
                <a:hlinkClick r:id="rId5"/>
              </a:rPr>
              <a:t>.</a:t>
            </a:r>
            <a:r>
              <a:rPr lang="cs-CZ" dirty="0">
                <a:effectLst/>
                <a:ea typeface="Calibri Light" panose="020F0302020204030204" pitchFamily="34" charset="0"/>
              </a:rPr>
              <a:t>, živnostenského zákona (</a:t>
            </a:r>
            <a:r>
              <a:rPr lang="cs-CZ" i="1" dirty="0">
                <a:effectLst/>
                <a:ea typeface="Calibri Light" panose="020F0302020204030204" pitchFamily="34" charset="0"/>
              </a:rPr>
              <a:t>Živnostenský</a:t>
            </a:r>
            <a:r>
              <a:rPr lang="cs-CZ" i="1" spc="215" dirty="0">
                <a:effectLst/>
                <a:ea typeface="Calibri Light" panose="020F0302020204030204" pitchFamily="34" charset="0"/>
              </a:rPr>
              <a:t> </a:t>
            </a:r>
            <a:r>
              <a:rPr lang="cs-CZ" i="1" dirty="0">
                <a:effectLst/>
                <a:ea typeface="Calibri Light" panose="020F0302020204030204" pitchFamily="34" charset="0"/>
              </a:rPr>
              <a:t>zákon</a:t>
            </a:r>
            <a:r>
              <a:rPr lang="cs-CZ" dirty="0">
                <a:effectLst/>
                <a:ea typeface="Calibri Light" panose="020F0302020204030204" pitchFamily="34" charset="0"/>
              </a:rPr>
              <a:t>).</a:t>
            </a:r>
          </a:p>
          <a:p>
            <a:pPr algn="l" rtl="0"/>
            <a:endParaRPr lang="cs-CZ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BFA41F5C-4A6D-432A-B932-774DE37C8E42}" type="slidenum">
              <a:rPr lang="pl-PL" smtClean="0"/>
              <a:pPr algn="l" rtl="0"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443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" algn="l" rtl="0">
              <a:spcBef>
                <a:spcPts val="590"/>
              </a:spcBef>
            </a:pPr>
            <a:r>
              <a:rPr lang="cs-CZ" sz="1200" b="1" dirty="0">
                <a:effectLst/>
                <a:ea typeface="Calibri Light" panose="020F0302020204030204" pitchFamily="34" charset="0"/>
              </a:rPr>
              <a:t>Maďarsko -</a:t>
            </a:r>
            <a:r>
              <a:rPr lang="cs-CZ" sz="1200" dirty="0">
                <a:effectLst/>
                <a:ea typeface="Calibri Light" panose="020F0302020204030204" pitchFamily="34" charset="0"/>
              </a:rPr>
              <a:t>Výrobca, ktorý využije výnimky z nariadenia Únie o hygiene potravín, je zodpovedný za bezpečnosť a kvalitu potravín uvádzaných na trh (§ 3 ods. 1 nariadenia č. 52/2010). K predaju jedla v súlade s nariadením č. 52/2010 môže dochádzať aj v bydlisku výrobcu, respektíve bydlisku jeho manžela, partnera v rovnopohlavnom zväzku, dospelého dieťaťa, súrodenca, rodiča alebo starí rodičia (§ 3 ods. 2 nariadenia č. 52/2010) . K spracovaniu/výrobe potraviny predávanej z dvora môže dochádzať aj mimo zariadenia, kde dochádza k chovu zvierat alebo pestovaniu rastlín, pokiaľ podmienky takýto postup nedovoľujú (§ 3 ods. 3 nariadenia č.</a:t>
            </a:r>
            <a:r>
              <a:rPr lang="cs-CZ" sz="1200" spc="-30" dirty="0">
                <a:effectLst/>
                <a:ea typeface="Calibri Light" panose="020F0302020204030204" pitchFamily="34" charset="0"/>
              </a:rPr>
              <a:t> </a:t>
            </a:r>
            <a:r>
              <a:rPr lang="cs-CZ" sz="1200" dirty="0">
                <a:effectLst/>
                <a:ea typeface="Calibri Light" panose="020F0302020204030204" pitchFamily="34" charset="0"/>
              </a:rPr>
              <a:t>52/2010).</a:t>
            </a:r>
          </a:p>
          <a:p>
            <a:pPr marL="74295" algn="l" rtl="0">
              <a:spcBef>
                <a:spcPts val="590"/>
              </a:spcBef>
            </a:pPr>
            <a:r>
              <a:rPr lang="cs-CZ" sz="1200" dirty="0">
                <a:effectLst/>
                <a:ea typeface="Calibri Light" panose="020F0302020204030204" pitchFamily="34" charset="0"/>
              </a:rPr>
              <a:t> </a:t>
            </a:r>
            <a:r>
              <a:rPr lang="cs-CZ" b="1" dirty="0">
                <a:effectLst/>
                <a:ea typeface="Calibri Light" panose="020F0302020204030204" pitchFamily="34" charset="0"/>
              </a:rPr>
              <a:t>Poľsko -</a:t>
            </a:r>
            <a:r>
              <a:rPr lang="cs-CZ" dirty="0">
                <a:effectLst/>
                <a:ea typeface="Calibri Light" panose="020F0302020204030204" pitchFamily="34" charset="0"/>
              </a:rPr>
              <a:t>Poľský</a:t>
            </a:r>
            <a:r>
              <a:rPr lang="cs-CZ" spc="-40" dirty="0">
                <a:effectLst/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zákon</a:t>
            </a:r>
            <a:r>
              <a:rPr lang="cs-CZ" spc="-30" dirty="0">
                <a:effectLst/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o</a:t>
            </a:r>
            <a:r>
              <a:rPr lang="cs-CZ" spc="-35" dirty="0">
                <a:effectLst/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bezpečnosti</a:t>
            </a:r>
            <a:r>
              <a:rPr lang="cs-CZ" spc="-30" dirty="0">
                <a:effectLst/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potravín</a:t>
            </a:r>
            <a:r>
              <a:rPr lang="cs-CZ" spc="-35" dirty="0">
                <a:effectLst/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a</a:t>
            </a:r>
            <a:r>
              <a:rPr lang="cs-CZ" spc="-30" dirty="0">
                <a:effectLst/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výžive</a:t>
            </a:r>
            <a:r>
              <a:rPr lang="cs-CZ" spc="-35" dirty="0"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(</a:t>
            </a:r>
            <a:r>
              <a:rPr lang="cs-CZ" i="1" dirty="0" err="1">
                <a:effectLst/>
                <a:ea typeface="Calibri Light" panose="020F0302020204030204" pitchFamily="34" charset="0"/>
              </a:rPr>
              <a:t>ustawa</a:t>
            </a:r>
            <a:r>
              <a:rPr lang="cs-CZ" i="1" spc="-30" dirty="0">
                <a:effectLst/>
                <a:ea typeface="Calibri Light" panose="020F0302020204030204" pitchFamily="34" charset="0"/>
              </a:rPr>
              <a:t> </a:t>
            </a:r>
            <a:r>
              <a:rPr lang="cs-CZ" i="1" dirty="0">
                <a:effectLst/>
                <a:ea typeface="Calibri Light" panose="020F0302020204030204" pitchFamily="34" charset="0"/>
              </a:rPr>
              <a:t>o</a:t>
            </a:r>
            <a:r>
              <a:rPr lang="cs-CZ" i="1" spc="-30" dirty="0">
                <a:ea typeface="Calibri Light" panose="020F0302020204030204" pitchFamily="34" charset="0"/>
              </a:rPr>
              <a:t> </a:t>
            </a:r>
            <a:r>
              <a:rPr lang="cs-CZ" i="1" dirty="0" err="1">
                <a:effectLst/>
                <a:ea typeface="Calibri Light" panose="020F0302020204030204" pitchFamily="34" charset="0"/>
              </a:rPr>
              <a:t>bezpieczeństwie</a:t>
            </a:r>
            <a:r>
              <a:rPr lang="cs-CZ" i="1" spc="-30" dirty="0">
                <a:effectLst/>
                <a:ea typeface="Calibri Light" panose="020F0302020204030204" pitchFamily="34" charset="0"/>
              </a:rPr>
              <a:t> </a:t>
            </a:r>
            <a:r>
              <a:rPr lang="cs-CZ" i="1" dirty="0" err="1">
                <a:effectLst/>
                <a:ea typeface="Calibri Light" panose="020F0302020204030204" pitchFamily="34" charset="0"/>
              </a:rPr>
              <a:t>żywności</a:t>
            </a:r>
            <a:r>
              <a:rPr lang="cs-CZ" i="1" spc="-30" dirty="0">
                <a:effectLst/>
                <a:ea typeface="Calibri Light" panose="020F0302020204030204" pitchFamily="34" charset="0"/>
              </a:rPr>
              <a:t> </a:t>
            </a:r>
            <a:r>
              <a:rPr lang="cs-CZ" i="1" dirty="0">
                <a:effectLst/>
                <a:ea typeface="Calibri Light" panose="020F0302020204030204" pitchFamily="34" charset="0"/>
              </a:rPr>
              <a:t>i</a:t>
            </a:r>
            <a:r>
              <a:rPr lang="cs-CZ" i="1" spc="-30" dirty="0">
                <a:effectLst/>
                <a:ea typeface="Calibri Light" panose="020F0302020204030204" pitchFamily="34" charset="0"/>
              </a:rPr>
              <a:t> </a:t>
            </a:r>
            <a:r>
              <a:rPr lang="cs-CZ" i="1" dirty="0" err="1">
                <a:effectLst/>
                <a:ea typeface="Calibri Light" panose="020F0302020204030204" pitchFamily="34" charset="0"/>
              </a:rPr>
              <a:t>żywienia</a:t>
            </a:r>
            <a:r>
              <a:rPr lang="cs-CZ" i="1" spc="-40" dirty="0">
                <a:effectLst/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–</a:t>
            </a:r>
            <a:r>
              <a:rPr lang="cs-CZ" spc="-40" dirty="0">
                <a:effectLst/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ďalej len „</a:t>
            </a:r>
            <a:r>
              <a:rPr lang="cs-CZ" dirty="0" err="1">
                <a:effectLst/>
                <a:ea typeface="Calibri Light" panose="020F0302020204030204" pitchFamily="34" charset="0"/>
              </a:rPr>
              <a:t>bzz</a:t>
            </a:r>
            <a:r>
              <a:rPr lang="cs-CZ" dirty="0">
                <a:effectLst/>
                <a:ea typeface="Calibri Light" panose="020F0302020204030204" pitchFamily="34" charset="0"/>
              </a:rPr>
              <a:t>.“) v článku 3 ods. 1 bode 10 definuje priamy odbyt (</a:t>
            </a:r>
            <a:r>
              <a:rPr lang="cs-CZ" i="1" dirty="0" err="1">
                <a:effectLst/>
                <a:ea typeface="Calibri Light" panose="020F0302020204030204" pitchFamily="34" charset="0"/>
              </a:rPr>
              <a:t>dostawy</a:t>
            </a:r>
            <a:r>
              <a:rPr lang="cs-CZ" i="1" dirty="0">
                <a:ea typeface="Calibri Light" panose="020F0302020204030204" pitchFamily="34" charset="0"/>
              </a:rPr>
              <a:t> </a:t>
            </a:r>
            <a:r>
              <a:rPr lang="cs-CZ" i="1" dirty="0" err="1">
                <a:effectLst/>
                <a:ea typeface="Calibri Light" panose="020F0302020204030204" pitchFamily="34" charset="0"/>
              </a:rPr>
              <a:t>bezpośrednia</a:t>
            </a:r>
            <a:r>
              <a:rPr lang="cs-CZ" dirty="0">
                <a:effectLst/>
                <a:ea typeface="Calibri Light" panose="020F0302020204030204" pitchFamily="34" charset="0"/>
              </a:rPr>
              <a:t>) odkazom na</a:t>
            </a:r>
            <a:r>
              <a:rPr lang="cs-CZ" spc="-10" dirty="0">
                <a:effectLst/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výnimku</a:t>
            </a:r>
            <a:r>
              <a:rPr lang="cs-CZ" spc="-70" dirty="0">
                <a:effectLst/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pre</a:t>
            </a:r>
            <a:r>
              <a:rPr lang="cs-CZ" spc="-65" dirty="0">
                <a:effectLst/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predaj</a:t>
            </a:r>
            <a:r>
              <a:rPr lang="cs-CZ" spc="-65" dirty="0">
                <a:effectLst/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zo</a:t>
            </a:r>
            <a:r>
              <a:rPr lang="cs-CZ" spc="-60" dirty="0">
                <a:effectLst/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dvora</a:t>
            </a:r>
            <a:r>
              <a:rPr lang="cs-CZ" spc="-65" dirty="0">
                <a:effectLst/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podľa</a:t>
            </a:r>
            <a:r>
              <a:rPr lang="cs-CZ" spc="-75" dirty="0">
                <a:effectLst/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čl.</a:t>
            </a:r>
            <a:r>
              <a:rPr lang="cs-CZ" spc="-10" dirty="0">
                <a:effectLst/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1</a:t>
            </a:r>
            <a:r>
              <a:rPr lang="cs-CZ" spc="-5" dirty="0">
                <a:effectLst/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ods.</a:t>
            </a:r>
            <a:r>
              <a:rPr lang="cs-CZ" spc="-10" dirty="0">
                <a:effectLst/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2</a:t>
            </a:r>
            <a:r>
              <a:rPr lang="cs-CZ" spc="-15" dirty="0">
                <a:effectLst/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písm.</a:t>
            </a:r>
            <a:r>
              <a:rPr lang="cs-CZ" spc="-5" dirty="0">
                <a:effectLst/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c)</a:t>
            </a:r>
            <a:r>
              <a:rPr lang="cs-CZ" spc="-5" dirty="0">
                <a:effectLst/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nariadenie</a:t>
            </a:r>
            <a:r>
              <a:rPr lang="cs-CZ" spc="-70" dirty="0">
                <a:effectLst/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o</a:t>
            </a:r>
            <a:r>
              <a:rPr lang="cs-CZ" spc="-65" dirty="0">
                <a:effectLst/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hygiene</a:t>
            </a:r>
            <a:r>
              <a:rPr lang="cs-CZ" spc="-65" dirty="0">
                <a:effectLst/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potravín.</a:t>
            </a:r>
            <a:r>
              <a:rPr lang="cs-CZ" spc="-75" dirty="0">
                <a:effectLst/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Priamy</a:t>
            </a:r>
            <a:r>
              <a:rPr lang="cs-CZ" spc="-65" dirty="0">
                <a:effectLst/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odbyt v tomto zmysle nepodlieha všeobecne vyžadovanému povoleniu v</a:t>
            </a:r>
            <a:r>
              <a:rPr lang="cs-CZ" dirty="0" err="1">
                <a:effectLst/>
                <a:ea typeface="Calibri Light" panose="020F0302020204030204" pitchFamily="34" charset="0"/>
              </a:rPr>
              <a:t>bzz</a:t>
            </a:r>
            <a:r>
              <a:rPr lang="cs-CZ" dirty="0">
                <a:effectLst/>
                <a:ea typeface="Calibri Light" panose="020F0302020204030204" pitchFamily="34" charset="0"/>
              </a:rPr>
              <a:t>. (článok 63 ods. 2 bod 1</a:t>
            </a:r>
            <a:r>
              <a:rPr lang="cs-CZ" dirty="0" err="1">
                <a:effectLst/>
                <a:ea typeface="Calibri Light" panose="020F0302020204030204" pitchFamily="34" charset="0"/>
              </a:rPr>
              <a:t>bzz</a:t>
            </a:r>
            <a:r>
              <a:rPr lang="cs-CZ" dirty="0">
                <a:effectLst/>
                <a:ea typeface="Calibri Light" panose="020F0302020204030204" pitchFamily="34" charset="0"/>
              </a:rPr>
              <a:t>.). Poľnohospodári sú však povinní aj na účely priameho odbytu dodržiavať zásady</a:t>
            </a:r>
            <a:r>
              <a:rPr lang="cs-CZ" spc="-70" dirty="0">
                <a:effectLst/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dobrých</a:t>
            </a:r>
            <a:r>
              <a:rPr lang="cs-CZ" spc="-65" dirty="0"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postupov</a:t>
            </a:r>
            <a:r>
              <a:rPr lang="cs-CZ" spc="-80" dirty="0"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v</a:t>
            </a:r>
            <a:r>
              <a:rPr lang="cs-CZ" spc="-15" dirty="0"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oblasti</a:t>
            </a:r>
            <a:r>
              <a:rPr lang="cs-CZ" spc="-70" dirty="0"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hygieny</a:t>
            </a:r>
            <a:r>
              <a:rPr lang="cs-CZ" spc="-80" dirty="0">
                <a:effectLst/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(čl.</a:t>
            </a:r>
            <a:r>
              <a:rPr lang="cs-CZ" spc="-10" dirty="0">
                <a:effectLst/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68</a:t>
            </a:r>
            <a:r>
              <a:rPr lang="cs-CZ" spc="-10" dirty="0">
                <a:effectLst/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ods.</a:t>
            </a:r>
            <a:r>
              <a:rPr lang="cs-CZ" spc="-15" dirty="0"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ea typeface="Calibri Light" panose="020F0302020204030204" pitchFamily="34" charset="0"/>
              </a:rPr>
              <a:t>1</a:t>
            </a:r>
            <a:r>
              <a:rPr lang="cs-CZ" spc="-10" dirty="0">
                <a:effectLst/>
                <a:ea typeface="Calibri Light" panose="020F0302020204030204" pitchFamily="34" charset="0"/>
              </a:rPr>
              <a:t> </a:t>
            </a:r>
            <a:r>
              <a:rPr lang="cs-CZ" dirty="0" err="1">
                <a:effectLst/>
                <a:ea typeface="Calibri Light" panose="020F0302020204030204" pitchFamily="34" charset="0"/>
              </a:rPr>
              <a:t>bzz</a:t>
            </a:r>
            <a:r>
              <a:rPr lang="cs-CZ" dirty="0">
                <a:effectLst/>
                <a:ea typeface="Calibri Light" panose="020F0302020204030204" pitchFamily="34" charset="0"/>
              </a:rPr>
              <a:t>.).</a:t>
            </a:r>
            <a:r>
              <a:rPr lang="cs-CZ" spc="-70" dirty="0">
                <a:effectLst/>
                <a:ea typeface="Calibri Light" panose="020F0302020204030204" pitchFamily="34" charset="0"/>
              </a:rPr>
              <a:t> </a:t>
            </a:r>
            <a:endParaRPr lang="cs-CZ" dirty="0">
              <a:effectLst/>
              <a:ea typeface="Calibri Light" panose="020F0302020204030204" pitchFamily="34" charset="0"/>
            </a:endParaRPr>
          </a:p>
          <a:p>
            <a:pPr marL="74295" algn="l" rtl="0">
              <a:spcBef>
                <a:spcPts val="590"/>
              </a:spcBef>
            </a:pPr>
            <a:endParaRPr lang="cs-CZ" sz="1200" dirty="0">
              <a:effectLst/>
              <a:ea typeface="Calibri Light" panose="020F0302020204030204" pitchFamily="34" charset="0"/>
            </a:endParaRPr>
          </a:p>
          <a:p>
            <a:pPr algn="l"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BFA41F5C-4A6D-432A-B932-774DE37C8E42}" type="slidenum">
              <a:rPr lang="pl-PL" smtClean="0"/>
              <a:pPr algn="l" rtl="0"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775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S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73" y="5044044"/>
            <a:ext cx="3755744" cy="86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 userDrawn="1"/>
        </p:nvSpPr>
        <p:spPr>
          <a:xfrm>
            <a:off x="522514" y="2360182"/>
            <a:ext cx="862148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rgbClr val="003300"/>
                </a:solidFill>
                <a:ea typeface="Calibri"/>
                <a:cs typeface="Calibri"/>
              </a:rPr>
              <a:t>Activating agricultural and tourism specializations through Center of Taste </a:t>
            </a:r>
          </a:p>
          <a:p>
            <a:pPr algn="ctr"/>
            <a:br>
              <a:rPr lang="el-GR" sz="1400" dirty="0">
                <a:ea typeface="Calibri"/>
                <a:cs typeface="Times New Roman"/>
              </a:rPr>
            </a:br>
            <a:endParaRPr lang="pl-PL" sz="1400" dirty="0">
              <a:ea typeface="Calibri"/>
              <a:cs typeface="Times New Roman"/>
            </a:endParaRPr>
          </a:p>
          <a:p>
            <a:pPr algn="ctr"/>
            <a:r>
              <a:rPr lang="pl-PL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6</a:t>
            </a:r>
          </a:p>
          <a:p>
            <a:pPr algn="ctr"/>
            <a:endParaRPr lang="pl-PL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 from the Yard (farm)</a:t>
            </a:r>
            <a:endParaRPr lang="pl-PL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89" y="493794"/>
            <a:ext cx="2602275" cy="158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7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SA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8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SA chapter title +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pl-PL" dirty="0"/>
              <a:t>1. </a:t>
            </a:r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chapter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18 p., </a:t>
            </a:r>
            <a:r>
              <a:rPr lang="pl-PL" dirty="0" err="1"/>
              <a:t>bold</a:t>
            </a:r>
            <a:r>
              <a:rPr lang="pl-PL" dirty="0"/>
              <a:t>)</a:t>
            </a:r>
          </a:p>
        </p:txBody>
      </p:sp>
      <p:sp>
        <p:nvSpPr>
          <p:cNvPr id="21" name="Symbol zastępczy tekstu 18"/>
          <p:cNvSpPr>
            <a:spLocks noGrp="1"/>
          </p:cNvSpPr>
          <p:nvPr>
            <p:ph type="body" sz="quarter" idx="13" hasCustomPrompt="1"/>
          </p:nvPr>
        </p:nvSpPr>
        <p:spPr>
          <a:xfrm>
            <a:off x="543000" y="1710690"/>
            <a:ext cx="8820000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pl-PL" dirty="0"/>
              <a:t>1.1. </a:t>
            </a:r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sub-chapter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16 p.)</a:t>
            </a:r>
          </a:p>
        </p:txBody>
      </p:sp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2164079"/>
            <a:ext cx="8820000" cy="39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  <a:lvl2pPr marL="808038" indent="-180000" algn="just">
              <a:spcBef>
                <a:spcPts val="0"/>
              </a:spcBef>
              <a:buFont typeface="Arial" panose="020B0604020202020204" pitchFamily="34" charset="0"/>
              <a:buChar char="•"/>
              <a:def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0000" indent="-180000" algn="just">
              <a:spcBef>
                <a:spcPts val="0"/>
              </a:spcBef>
              <a:buFont typeface="Trebuchet MS" panose="020B0603020202020204" pitchFamily="34" charset="0"/>
              <a:buChar char="—"/>
              <a:defRPr sz="1200"/>
            </a:lvl3pPr>
            <a:lvl4pPr marL="1530000" indent="-180000" algn="just">
              <a:spcBef>
                <a:spcPts val="0"/>
              </a:spcBef>
              <a:buFont typeface="Trebuchet MS" panose="020B0603020202020204" pitchFamily="34" charset="0"/>
              <a:buChar char="›"/>
              <a:defRPr sz="1200"/>
            </a:lvl4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3"/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3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endParaRPr lang="pl-PL" dirty="0"/>
          </a:p>
          <a:p>
            <a:pPr lvl="3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3"/>
            <a:endParaRPr lang="pl-PL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6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RESA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3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RESA versati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1" hasCustomPrompt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/>
            </a:lvl1pPr>
            <a:lvl2pPr marL="808038" indent="-180000" algn="just">
              <a:spcBef>
                <a:spcPts val="0"/>
              </a:spcBef>
              <a:buFont typeface="Arial" panose="020B0604020202020204" pitchFamily="34" charset="0"/>
              <a:buChar char="•"/>
              <a:defRPr sz="1200" baseline="0"/>
            </a:lvl2pPr>
            <a:lvl3pPr marL="1170000" indent="-180000" algn="just">
              <a:spcBef>
                <a:spcPts val="0"/>
              </a:spcBef>
              <a:buFont typeface="Trebuchet MS" panose="020B0603020202020204" pitchFamily="34" charset="0"/>
              <a:buChar char="—"/>
              <a:defRPr sz="1200"/>
            </a:lvl3pPr>
            <a:lvl4pPr marL="1530000" indent="-180000" algn="just">
              <a:spcBef>
                <a:spcPts val="0"/>
              </a:spcBef>
              <a:buFont typeface="Trebuchet MS" panose="020B0603020202020204" pitchFamily="34" charset="0"/>
              <a:buChar char="›"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pl-PL" dirty="0"/>
              <a:t>Basic </a:t>
            </a:r>
            <a:r>
              <a:rPr lang="pl-PL" dirty="0" err="1"/>
              <a:t>level</a:t>
            </a:r>
            <a:r>
              <a:rPr lang="pl-PL" dirty="0"/>
              <a:t> of the </a:t>
            </a:r>
            <a:r>
              <a:rPr lang="pl-PL" dirty="0" err="1"/>
              <a:t>text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1"/>
            <a:endParaRPr lang="pl-PL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0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RESA versatile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1" hasCustomPrompt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/>
            </a:lvl1pPr>
            <a:lvl2pPr marL="808038" indent="-180000" algn="just">
              <a:spcBef>
                <a:spcPts val="0"/>
              </a:spcBef>
              <a:buFont typeface="+mj-lt"/>
              <a:buAutoNum type="arabicPeriod"/>
              <a:defRPr sz="1200" baseline="0"/>
            </a:lvl2pPr>
            <a:lvl3pPr marL="1170000" indent="-180000" algn="just">
              <a:spcBef>
                <a:spcPts val="0"/>
              </a:spcBef>
              <a:buFont typeface="+mj-lt"/>
              <a:buAutoNum type="alphaLcParenR"/>
              <a:defRPr sz="1200"/>
            </a:lvl3pPr>
            <a:lvl4pPr marL="1530000" indent="-180000" algn="just">
              <a:spcBef>
                <a:spcPts val="0"/>
              </a:spcBef>
              <a:buFont typeface="+mj-lt"/>
              <a:buAutoNum type="romanLcPeriod"/>
              <a:defRPr sz="1200" baseline="0"/>
            </a:lvl4pPr>
            <a:lvl5pPr>
              <a:defRPr sz="1200"/>
            </a:lvl5pPr>
          </a:lstStyle>
          <a:p>
            <a:pPr lvl="0"/>
            <a:r>
              <a:rPr lang="pl-PL" dirty="0"/>
              <a:t>Basic </a:t>
            </a:r>
            <a:r>
              <a:rPr lang="pl-PL" dirty="0" err="1"/>
              <a:t>level</a:t>
            </a:r>
            <a:r>
              <a:rPr lang="pl-PL" dirty="0"/>
              <a:t> of the </a:t>
            </a:r>
            <a:r>
              <a:rPr lang="pl-PL" dirty="0" err="1"/>
              <a:t>text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3"/>
            <a:endParaRPr lang="pl-PL" dirty="0"/>
          </a:p>
          <a:p>
            <a:pPr lvl="1"/>
            <a:endParaRPr lang="pl-PL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6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RESA text +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5" hasCustomPrompt="1"/>
          </p:nvPr>
        </p:nvSpPr>
        <p:spPr>
          <a:xfrm>
            <a:off x="5133975" y="1260000"/>
            <a:ext cx="4212000" cy="41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picture</a:t>
            </a:r>
            <a:endParaRPr lang="pl-PL" dirty="0"/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1. Image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RESA text + image + interactiv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5" hasCustomPrompt="1"/>
          </p:nvPr>
        </p:nvSpPr>
        <p:spPr>
          <a:xfrm>
            <a:off x="5133975" y="1260000"/>
            <a:ext cx="4212000" cy="41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picture</a:t>
            </a:r>
            <a:endParaRPr lang="pl-PL" dirty="0"/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1. Image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7" hasCustomPrompt="1"/>
          </p:nvPr>
        </p:nvSpPr>
        <p:spPr>
          <a:xfrm>
            <a:off x="2689225" y="2011363"/>
            <a:ext cx="3600000" cy="3600000"/>
          </a:xfrm>
          <a:prstGeom prst="roundRect">
            <a:avLst>
              <a:gd name="adj" fmla="val 5025"/>
            </a:avLst>
          </a:prstGeom>
          <a:solidFill>
            <a:schemeClr val="accent5">
              <a:lumMod val="20000"/>
              <a:lumOff val="80000"/>
            </a:schemeClr>
          </a:solidFill>
          <a:ln w="38100" cap="rnd" cmpd="sng">
            <a:solidFill>
              <a:schemeClr val="accent5">
                <a:lumMod val="40000"/>
                <a:lumOff val="60000"/>
              </a:schemeClr>
            </a:solidFill>
            <a:prstDash val="solid"/>
          </a:ln>
          <a:effectLst>
            <a:outerShdw blurRad="127000" dist="101600" dir="2700000" algn="tl" rotWithShape="0">
              <a:prstClr val="black">
                <a:alpha val="35000"/>
              </a:prstClr>
            </a:outerShdw>
          </a:effectLst>
        </p:spPr>
        <p:txBody>
          <a:bodyPr>
            <a:noAutofit/>
          </a:bodyPr>
          <a:lstStyle>
            <a:lvl1pPr marL="0" indent="0" algn="just">
              <a:spcBef>
                <a:spcPts val="0"/>
              </a:spcBef>
              <a:buNone/>
              <a:defRPr sz="1200" baseline="0"/>
            </a:lvl1pPr>
            <a:lvl5pPr marL="1828800" indent="0">
              <a:buNone/>
              <a:defRPr baseline="0"/>
            </a:lvl5pPr>
          </a:lstStyle>
          <a:p>
            <a:pPr lvl="0"/>
            <a:r>
              <a:rPr lang="pl-PL" dirty="0" err="1"/>
              <a:t>Additional</a:t>
            </a:r>
            <a:r>
              <a:rPr lang="pl-PL" dirty="0"/>
              <a:t> info (</a:t>
            </a:r>
            <a:r>
              <a:rPr lang="pl-PL" dirty="0" err="1"/>
              <a:t>text</a:t>
            </a:r>
            <a:r>
              <a:rPr lang="pl-PL" dirty="0"/>
              <a:t>, </a:t>
            </a:r>
            <a:r>
              <a:rPr lang="pl-PL" dirty="0" err="1"/>
              <a:t>picture</a:t>
            </a:r>
            <a:r>
              <a:rPr lang="pl-PL" dirty="0"/>
              <a:t>, multimedia), </a:t>
            </a:r>
            <a:r>
              <a:rPr lang="pl-PL" dirty="0" err="1"/>
              <a:t>visible</a:t>
            </a:r>
            <a:r>
              <a:rPr lang="pl-PL" dirty="0"/>
              <a:t> </a:t>
            </a:r>
            <a:r>
              <a:rPr lang="pl-PL" dirty="0" err="1"/>
              <a:t>when</a:t>
            </a:r>
            <a:r>
              <a:rPr lang="pl-PL" dirty="0"/>
              <a:t> the </a:t>
            </a:r>
            <a:r>
              <a:rPr lang="pl-PL" dirty="0" err="1"/>
              <a:t>cursor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the </a:t>
            </a:r>
            <a:r>
              <a:rPr lang="pl-PL" dirty="0" err="1"/>
              <a:t>source</a:t>
            </a:r>
            <a:r>
              <a:rPr lang="pl-PL" dirty="0"/>
              <a:t>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picture</a:t>
            </a:r>
            <a:r>
              <a:rPr lang="pl-PL" dirty="0"/>
              <a:t>. </a:t>
            </a:r>
            <a:r>
              <a:rPr lang="pl-PL" dirty="0" err="1"/>
              <a:t>Trebuchet</a:t>
            </a:r>
            <a:r>
              <a:rPr lang="pl-PL" dirty="0"/>
              <a:t> MS p.12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9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RESA multi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2847000" y="5838825"/>
            <a:ext cx="4212000" cy="396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Multimedia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sp>
        <p:nvSpPr>
          <p:cNvPr id="4" name="Symbol zastępczy obiektu multimediów 3"/>
          <p:cNvSpPr>
            <a:spLocks noGrp="1"/>
          </p:cNvSpPr>
          <p:nvPr>
            <p:ph type="media" sz="quarter" idx="17" hasCustomPrompt="1"/>
          </p:nvPr>
        </p:nvSpPr>
        <p:spPr>
          <a:xfrm>
            <a:off x="543000" y="1260000"/>
            <a:ext cx="8820000" cy="45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multimedia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2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RESA text + multi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Multimedia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sp>
        <p:nvSpPr>
          <p:cNvPr id="4" name="Symbol zastępczy obiektu multimediów 3"/>
          <p:cNvSpPr>
            <a:spLocks noGrp="1"/>
          </p:cNvSpPr>
          <p:nvPr>
            <p:ph type="media" sz="quarter" idx="17" hasCustomPrompt="1"/>
          </p:nvPr>
        </p:nvSpPr>
        <p:spPr>
          <a:xfrm>
            <a:off x="5143500" y="1260000"/>
            <a:ext cx="4212000" cy="41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multimedia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2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7000">
              <a:schemeClr val="bg1"/>
            </a:gs>
            <a:gs pos="100000">
              <a:srgbClr val="FFFF00">
                <a:alpha val="32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3424415" y="6494168"/>
            <a:ext cx="32471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i="0" dirty="0">
                <a:ea typeface="Calibri"/>
                <a:cs typeface="Times New Roman"/>
              </a:rPr>
              <a:t>Project Number: 2020-1-SK01-KA202-078207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2" r:id="rId2"/>
    <p:sldLayoutId id="2147483655" r:id="rId3"/>
    <p:sldLayoutId id="2147483660" r:id="rId4"/>
    <p:sldLayoutId id="2147483661" r:id="rId5"/>
    <p:sldLayoutId id="2147483656" r:id="rId6"/>
    <p:sldLayoutId id="2147483659" r:id="rId7"/>
    <p:sldLayoutId id="2147483657" r:id="rId8"/>
    <p:sldLayoutId id="2147483658" r:id="rId9"/>
    <p:sldLayoutId id="2147483653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71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endParaRPr lang="cs-CZ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0"/>
            <a:r>
              <a:rPr lang="cs-CZ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6"/>
          </p:nvPr>
        </p:nvSpPr>
        <p:spPr>
          <a:xfrm>
            <a:off x="1642188" y="5784980"/>
            <a:ext cx="6484775" cy="513183"/>
          </a:xfrm>
        </p:spPr>
        <p:txBody>
          <a:bodyPr/>
          <a:lstStyle/>
          <a:p>
            <a:pPr algn="l" rtl="0"/>
            <a:r>
              <a:rPr lang="cs-CZ" dirty="0"/>
              <a:t>Sociálna</a:t>
            </a:r>
            <a:r>
              <a:rPr lang="cs-CZ"/>
              <a:t>podniky často</a:t>
            </a:r>
            <a:r>
              <a:rPr lang="cs-CZ" dirty="0"/>
              <a:t>využívajú predaje z dvora</a:t>
            </a:r>
            <a:r>
              <a:rPr lang="pl-PL" dirty="0"/>
              <a:t>vo vlastných obchodíkoch a zvyšujú povedomie miestnej komunity o rozsahu svojich,</a:t>
            </a:r>
            <a:r>
              <a:rPr lang="pl-PL" dirty="0" err="1"/>
              <a:t>mnohokrát</a:t>
            </a:r>
            <a:r>
              <a:rPr lang="pl-PL" dirty="0"/>
              <a:t> </a:t>
            </a:r>
            <a:r>
              <a:rPr lang="pl-PL" dirty="0" err="1"/>
              <a:t>ergoterapeutických</a:t>
            </a:r>
            <a:r>
              <a:rPr lang="pl-PL" dirty="0"/>
              <a:t> </a:t>
            </a:r>
            <a:r>
              <a:rPr lang="pl-PL" dirty="0" err="1"/>
              <a:t>aktivít</a:t>
            </a:r>
            <a:r>
              <a:rPr lang="pl-PL" dirty="0"/>
              <a:t>(Domov sv. Anežky, Týn nad Vltavou, ČR)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83A93DC-0B2A-4B86-94AE-7D70F6A12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444" y="1353821"/>
            <a:ext cx="5951814" cy="44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2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8491084-CA80-444D-BA02-3CD255E3C0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 rtl="0"/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Sales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Yard (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dirty="0"/>
          </a:p>
          <a:p>
            <a:pPr algn="l" rtl="0"/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5086A3-FE6E-4BDD-AACD-5963B04046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rtl="0"/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6.1. Význam predaja z dvora, regionálne produkty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642A84-7C7F-460F-A229-263E49A9EC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3000" y="2161380"/>
            <a:ext cx="8820000" cy="3960000"/>
          </a:xfrm>
        </p:spPr>
        <p:txBody>
          <a:bodyPr/>
          <a:lstStyle/>
          <a:p>
            <a:pPr algn="l" rtl="0"/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Posledné roky ukazujú, že </a:t>
            </a:r>
            <a:r>
              <a:rPr lang="cs-CZ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zdanlivo</a:t>
            </a:r>
            <a:r>
              <a:rPr lang="cs-CZ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neotrasiteľná pozícia globalizácie vo svetovom obchode je narušená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Problémy, ktoré vedú k zdražovaniu prakticky všetkého súvisia s interkontinentálnou dopravou, s vojnou na Ukrajine, zvyšujúcimi sa cenami energií, neúmerným drancovaním prírodných zdrojov, ešte katalyzuje vírusová pandémia. To, čo sa pred nedávnom zdalo stabilné a nemenné je dnes variabilné a mnohokrát aj neisté. Nielen európske, ale aj ďalšie krajiny,</a:t>
            </a:r>
            <a:r>
              <a:rPr lang="cs-CZ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začínajú podporovať domácich výrobcov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Ktorí boli mnohokrát na okraji záujmu,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pretože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paradoxne</a:t>
            </a:r>
            <a:r>
              <a:rPr lang="cs-CZ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bolo lacnejšie komoditu doviezť z druhého konca sveta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dirty="0"/>
          </a:p>
          <a:p>
            <a:pPr algn="l" rtl="0"/>
            <a:endParaRPr lang="cs-CZ" dirty="0"/>
          </a:p>
          <a:p>
            <a:pPr algn="l" rtl="0"/>
            <a:endParaRPr lang="cs-CZ" dirty="0"/>
          </a:p>
          <a:p>
            <a:pPr algn="l" rtl="0"/>
            <a:endParaRPr lang="cs-CZ" dirty="0"/>
          </a:p>
          <a:p>
            <a:pPr algn="l" rtl="0"/>
            <a:r>
              <a:rPr lang="cs-CZ" sz="1800" dirty="0"/>
              <a:t>Menšia podpora globálneho</a:t>
            </a:r>
          </a:p>
          <a:p>
            <a:pPr algn="l" rtl="0"/>
            <a:endParaRPr lang="cs-CZ" sz="1800" dirty="0"/>
          </a:p>
          <a:p>
            <a:pPr algn="l" rtl="0"/>
            <a:endParaRPr lang="cs-CZ" sz="1800" dirty="0"/>
          </a:p>
          <a:p>
            <a:pPr algn="l" rtl="0"/>
            <a:r>
              <a:rPr lang="cs-CZ" sz="1800" dirty="0"/>
              <a:t>X</a:t>
            </a:r>
          </a:p>
          <a:p>
            <a:pPr algn="l" rtl="0"/>
            <a:endParaRPr lang="cs-CZ" sz="1800" dirty="0"/>
          </a:p>
          <a:p>
            <a:pPr algn="l" rtl="0"/>
            <a:r>
              <a:rPr lang="cs-CZ" sz="1800" dirty="0"/>
              <a:t>Väčší akcent na regionálny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826EFB-5DE5-46DA-898D-02A3CCC15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457" y="3295379"/>
            <a:ext cx="4278744" cy="320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66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Marketingové a propagačné kampane, vo veľkej miere podporované štátnymi orgánmi, začínajú spotrebiteľov </a:t>
            </a:r>
            <a:r>
              <a:rPr lang="cs-CZ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preorientovávať</a:t>
            </a: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cs-CZ" sz="1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regionálne</a:t>
            </a:r>
            <a:r>
              <a:rPr lang="cs-CZ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produkty</a:t>
            </a: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To sa </a:t>
            </a:r>
            <a:r>
              <a:rPr lang="cs-CZ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prejavuje</a:t>
            </a: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najmä</a:t>
            </a: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propagáciou</a:t>
            </a:r>
            <a:r>
              <a:rPr lang="cs-CZ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značiek</a:t>
            </a: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ktoré môže producent na svoj tovar za určitých, vopred daných podmienok, dostať.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rend sa prejavuje nielen v jedno</a:t>
            </a:r>
            <a:r>
              <a:rPr lang="cs-CZ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tlivých štátoch, ale aj na úrovni Európskej únie. Účelom týchto opatrení je</a:t>
            </a:r>
          </a:p>
          <a:p>
            <a:pPr algn="l" rtl="0"/>
            <a:endParaRPr lang="cs-CZ" sz="12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cs-CZ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0"/>
            <a:r>
              <a:rPr lang="cs-CZ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podpora</a:t>
            </a:r>
          </a:p>
          <a:p>
            <a:pPr algn="ctr" rtl="0"/>
            <a:r>
              <a:rPr lang="cs-CZ" sz="1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rtl="0"/>
            <a:r>
              <a:rPr lang="cs-CZ" sz="1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krátkych dodávateľských reťazcov</a:t>
            </a:r>
          </a:p>
          <a:p>
            <a:pPr algn="ctr" rtl="0"/>
            <a:endParaRPr lang="cs-CZ" sz="18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0"/>
            <a:r>
              <a:rPr lang="cs-CZ" sz="1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 cirkulárne ekonomiky</a:t>
            </a:r>
            <a:r>
              <a:rPr lang="cs-CZ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pl-PL" dirty="0"/>
              <a:t>Projekty</a:t>
            </a:r>
            <a:r>
              <a:rPr lang="cs-CZ" dirty="0"/>
              <a:t>financované</a:t>
            </a:r>
            <a:r>
              <a:rPr lang="pl-PL" dirty="0"/>
              <a:t>EÚ na podporu regionalnych produktu v regiónoch</a:t>
            </a:r>
          </a:p>
        </p:txBody>
      </p:sp>
      <p:pic>
        <p:nvPicPr>
          <p:cNvPr id="7" name="Zástupný symbol obrázku 6" descr="Obsah obrázku okno, stůl, interiér, restaurace  Popis byl vytvořen automaticky">
            <a:extLst>
              <a:ext uri="{FF2B5EF4-FFF2-40B4-BE49-F238E27FC236}">
                <a16:creationId xmlns:a16="http://schemas.microsoft.com/office/drawing/2014/main" id="{286E6419-9624-43D3-91B5-84C886C099E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11853"/>
          <a:stretch>
            <a:fillRect/>
          </a:stretch>
        </p:blipFill>
        <p:spPr>
          <a:xfrm>
            <a:off x="5143500" y="1432124"/>
            <a:ext cx="4212000" cy="4140000"/>
          </a:xfrm>
        </p:spPr>
      </p:pic>
    </p:spTree>
    <p:extLst>
      <p:ext uri="{BB962C8B-B14F-4D97-AF65-F5344CB8AC3E}">
        <p14:creationId xmlns:p14="http://schemas.microsoft.com/office/powerpoint/2010/main" val="383963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4"/>
          </p:nvPr>
        </p:nvSpPr>
        <p:spPr>
          <a:xfrm>
            <a:off x="409749" y="1530588"/>
            <a:ext cx="4410000" cy="4860000"/>
          </a:xfrm>
        </p:spPr>
        <p:txBody>
          <a:bodyPr/>
          <a:lstStyle/>
          <a:p>
            <a:pPr algn="l" rtl="0"/>
            <a:endParaRPr lang="cs-CZ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cs-CZ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cs-CZ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Krátke dodávateľské reťazce (KDR)</a:t>
            </a:r>
            <a:r>
              <a:rPr lang="cs-CZ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možno definovať ako alternatívne spôsoby predaja, ktoré</a:t>
            </a:r>
            <a:r>
              <a:rPr lang="cs-CZ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znižujú vzdialenosť</a:t>
            </a:r>
            <a:br>
              <a:rPr lang="cs-CZ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 poľa na stôl</a:t>
            </a:r>
            <a:r>
              <a:rPr lang="cs-CZ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 privádza</a:t>
            </a:r>
            <a:r>
              <a:rPr lang="cs-CZ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producentov bližšie ku konzumentom. Zároveň sa posilňuje význam miestnej komunity.</a:t>
            </a:r>
          </a:p>
          <a:p>
            <a:pPr algn="l" rtl="0"/>
            <a:endParaRPr lang="cs-CZ" b="1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cs-CZ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Medzi tieto formy možno zaradiť:</a:t>
            </a:r>
          </a:p>
          <a:p>
            <a:pPr algn="l" rtl="0"/>
            <a:endParaRPr lang="cs-CZ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cs-CZ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farmárske trhy a trhovisko,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endParaRPr lang="cs-CZ" b="1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debničkový</a:t>
            </a:r>
            <a:r>
              <a:rPr lang="cs-CZ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predaj</a:t>
            </a:r>
            <a:r>
              <a:rPr lang="cs-CZ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endParaRPr lang="cs-CZ" b="1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priamy predaj z dvora / farmy</a:t>
            </a:r>
            <a:r>
              <a:rPr lang="cs-CZ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ah.</a:t>
            </a:r>
          </a:p>
          <a:p>
            <a:pPr algn="l" rtl="0"/>
            <a:endParaRPr lang="cs-CZ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cs-CZ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Tieto formy dodávateľsko-odberateľských vzťahov majú priaznivé dopady v oblasti environmentálnej, ekonomickej, sociálnej</a:t>
            </a:r>
            <a:br>
              <a:rPr lang="cs-CZ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aj v oblasti zdravia a blahobytu a prispievajú k udržateľnosti týchto systémov.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pl-PL" sz="1200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1A44569-F5E7-489A-8AD1-95F6A34B32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002A812-1494-467E-9BAE-3BF1411B8B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09322" y="5859625"/>
            <a:ext cx="4739951" cy="354564"/>
          </a:xfrm>
        </p:spPr>
        <p:txBody>
          <a:bodyPr/>
          <a:lstStyle/>
          <a:p>
            <a:pPr algn="l" rtl="0"/>
            <a:r>
              <a:rPr lang="cs-CZ" dirty="0"/>
              <a:t>Špecifické odrody ovocia má každý štát (Záhradkárska výstava – ČR)</a:t>
            </a:r>
          </a:p>
        </p:txBody>
      </p:sp>
      <p:pic>
        <p:nvPicPr>
          <p:cNvPr id="4" name="Obrázek 3" descr="Obsah obrázku jídlo, ovoce, zelenina, nastavit  Popis byl vytvořen automaticky">
            <a:extLst>
              <a:ext uri="{FF2B5EF4-FFF2-40B4-BE49-F238E27FC236}">
                <a16:creationId xmlns:a16="http://schemas.microsoft.com/office/drawing/2014/main" id="{4D3A2066-70DD-4864-9B18-C00A93716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5" y="2146041"/>
            <a:ext cx="4362276" cy="361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34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rgbClr val="2E153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Predaj z dvora možno vysvetliť ako: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solidFill>
                  <a:srgbClr val="2E153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cs-CZ" b="1" dirty="0">
                <a:solidFill>
                  <a:srgbClr val="2E153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ríme dodávanie malého množstva produktov v mieste výroby</a:t>
            </a:r>
            <a:endParaRPr lang="cs-CZ" b="1" dirty="0">
              <a:solidFill>
                <a:srgbClr val="2E153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solidFill>
                  <a:srgbClr val="2E153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predaj na tržniciach a trhoviskách</a:t>
            </a:r>
            <a:endParaRPr lang="cs-CZ" b="1" dirty="0">
              <a:solidFill>
                <a:srgbClr val="2E153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solidFill>
                  <a:srgbClr val="2E153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dodávanie do miestnej maloobchodnej predajne</a:t>
            </a:r>
            <a:r>
              <a:rPr lang="cs-CZ" dirty="0">
                <a:solidFill>
                  <a:srgbClr val="2E153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ktorá dodáva produkty konečnému spotrebiteľovi (za miestnu maloobchodnú predajňu považujeme predajňu</a:t>
            </a:r>
            <a:br>
              <a:rPr lang="cs-CZ" dirty="0">
                <a:solidFill>
                  <a:srgbClr val="2E153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dirty="0">
                <a:solidFill>
                  <a:srgbClr val="2E153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so zodpovedajúcim sortimentom živočíšnych produktov, ktorá je z obcí s podobnou maloobchodnou predajňou, najbližšie hospodárstva chovateľa).</a:t>
            </a:r>
            <a:endParaRPr lang="cs-CZ" dirty="0">
              <a:solidFill>
                <a:srgbClr val="2E153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cs-CZ" dirty="0"/>
              <a:t>Predaj</a:t>
            </a:r>
            <a:r>
              <a:rPr lang="pl-PL" dirty="0"/>
              <a:t>z dvora – bylinkové mydlá</a:t>
            </a:r>
            <a:r>
              <a:rPr lang="pl-PL" sz="1000" dirty="0"/>
              <a:t>(Záhrada U maliara – ČR)</a:t>
            </a:r>
          </a:p>
          <a:p>
            <a:pPr algn="l" rtl="0"/>
            <a:endParaRPr lang="pl-PL" dirty="0"/>
          </a:p>
        </p:txBody>
      </p:sp>
      <p:pic>
        <p:nvPicPr>
          <p:cNvPr id="8" name="Zástupný symbol obrázku 7" descr="Obsah obrázku osoba, žena, exteriér  Popis byl vytvořen automaticky">
            <a:extLst>
              <a:ext uri="{FF2B5EF4-FFF2-40B4-BE49-F238E27FC236}">
                <a16:creationId xmlns:a16="http://schemas.microsoft.com/office/drawing/2014/main" id="{667652E8-C634-4063-8AF0-46C1A40043A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6" b="131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293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D26A695-6199-4218-8605-F7484CD5E1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Špecifické podmienky pre predaj z dvora</a:t>
            </a:r>
          </a:p>
          <a:p>
            <a:pPr algn="l" rtl="0"/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Predaj potravín z dvora je </a:t>
            </a:r>
            <a:r>
              <a:rPr lang="cs-CZ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upravovaný vnútroštátnym právom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môže byť nad rámec spoločného jadra potravinovej hygieny ovplyvnený radom noriem z dosť rozličných odvetví. Pretože zdroje týkajúce sa jednotlivých národných úprav</a:t>
            </a:r>
            <a:b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 tejto súvislosti vyzdvihujú pravidlá rôzneho charakteru, sú niektoré tieto osobitné pravidlá v prípade jednotlivých krajín vyzdvihnuté.</a:t>
            </a:r>
          </a:p>
          <a:p>
            <a:pPr algn="l" rtl="0"/>
            <a:endParaRPr lang="cs-CZ" dirty="0"/>
          </a:p>
        </p:txBody>
      </p:sp>
      <p:pic>
        <p:nvPicPr>
          <p:cNvPr id="6" name="Zástupný symbol obrázku 5" descr="Obsah obrázku jídlo, kuchyně, osoba, interiér  Popis byl vytvořen automaticky">
            <a:extLst>
              <a:ext uri="{FF2B5EF4-FFF2-40B4-BE49-F238E27FC236}">
                <a16:creationId xmlns:a16="http://schemas.microsoft.com/office/drawing/2014/main" id="{07E26E3B-5D55-4132-A51E-C30EFADF683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11853"/>
          <a:stretch>
            <a:fillRect/>
          </a:stretch>
        </p:blipFill>
        <p:spPr/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A02DC4-21C2-41E8-A0B1-A32D86C3F7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cs-CZ" dirty="0"/>
              <a:t>Predaj z dvora – spracovanie marhúľ</a:t>
            </a:r>
          </a:p>
        </p:txBody>
      </p:sp>
    </p:spTree>
    <p:extLst>
      <p:ext uri="{BB962C8B-B14F-4D97-AF65-F5344CB8AC3E}">
        <p14:creationId xmlns:p14="http://schemas.microsoft.com/office/powerpoint/2010/main" val="1074499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0D288849-A462-4503-AEF3-46915D48B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268872"/>
              </p:ext>
            </p:extLst>
          </p:nvPr>
        </p:nvGraphicFramePr>
        <p:xfrm>
          <a:off x="2019369" y="1116389"/>
          <a:ext cx="5867261" cy="50239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64932">
                  <a:extLst>
                    <a:ext uri="{9D8B030D-6E8A-4147-A177-3AD203B41FA5}">
                      <a16:colId xmlns:a16="http://schemas.microsoft.com/office/drawing/2014/main" val="2570761119"/>
                    </a:ext>
                  </a:extLst>
                </a:gridCol>
                <a:gridCol w="2090432">
                  <a:extLst>
                    <a:ext uri="{9D8B030D-6E8A-4147-A177-3AD203B41FA5}">
                      <a16:colId xmlns:a16="http://schemas.microsoft.com/office/drawing/2014/main" val="4056986736"/>
                    </a:ext>
                  </a:extLst>
                </a:gridCol>
                <a:gridCol w="2311897">
                  <a:extLst>
                    <a:ext uri="{9D8B030D-6E8A-4147-A177-3AD203B41FA5}">
                      <a16:colId xmlns:a16="http://schemas.microsoft.com/office/drawing/2014/main" val="1973527637"/>
                    </a:ext>
                  </a:extLst>
                </a:gridCol>
              </a:tblGrid>
              <a:tr h="645833">
                <a:tc>
                  <a:txBody>
                    <a:bodyPr/>
                    <a:lstStyle/>
                    <a:p>
                      <a:pPr marL="76200" marR="67310" algn="l" rtl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Členský štát</a:t>
                      </a:r>
                      <a:endParaRPr lang="cs-CZ" sz="1050" dirty="0">
                        <a:effectLst/>
                        <a:latin typeface="+mn-lt"/>
                        <a:ea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83820" marR="80645" indent="-635" algn="l" rtl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Vymedzenie</a:t>
                      </a:r>
                      <a:r>
                        <a:rPr lang="cs-CZ" sz="1050" spc="-15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„miestnych“ maloobchodov, na účely</a:t>
                      </a:r>
                      <a:r>
                        <a:rPr lang="cs-CZ" sz="105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výnimky pre</a:t>
                      </a:r>
                      <a:r>
                        <a:rPr lang="cs-CZ" sz="1050" spc="-15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predaj</a:t>
                      </a:r>
                      <a:r>
                        <a:rPr lang="cs-CZ" sz="105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zo</a:t>
                      </a:r>
                      <a:r>
                        <a:rPr lang="cs-CZ" sz="1050" spc="-15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dvora</a:t>
                      </a:r>
                      <a:endParaRPr lang="cs-CZ" sz="1050" dirty="0">
                        <a:effectLst/>
                        <a:latin typeface="+mn-lt"/>
                        <a:ea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662940" marR="42545" indent="-563880" algn="l" rtl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Niektoré atypické pravidlá týkajúce sa predaja z dvora</a:t>
                      </a:r>
                      <a:endParaRPr lang="cs-CZ" sz="1050" dirty="0">
                        <a:effectLst/>
                        <a:latin typeface="+mn-lt"/>
                        <a:ea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830716"/>
                  </a:ext>
                </a:extLst>
              </a:tr>
              <a:tr h="268828">
                <a:tc>
                  <a:txBody>
                    <a:bodyPr/>
                    <a:lstStyle/>
                    <a:p>
                      <a:pPr marL="76200" marR="69850" algn="l" rtl="0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Česká republika</a:t>
                      </a:r>
                      <a:endParaRPr lang="cs-CZ" sz="1050" dirty="0">
                        <a:effectLst/>
                        <a:latin typeface="+mn-lt"/>
                        <a:ea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0" marR="313055" algn="l" rtl="0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Celá SR</a:t>
                      </a:r>
                      <a:endParaRPr lang="cs-CZ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cs-CZ" sz="1050"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endParaRPr lang="cs-CZ" sz="1050">
                        <a:effectLst/>
                        <a:latin typeface="+mn-lt"/>
                        <a:ea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218527"/>
                  </a:ext>
                </a:extLst>
              </a:tr>
              <a:tr h="266884">
                <a:tc>
                  <a:txBody>
                    <a:bodyPr/>
                    <a:lstStyle/>
                    <a:p>
                      <a:pPr marL="74930" marR="70485" algn="l" rtl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Slovensko</a:t>
                      </a:r>
                      <a:endParaRPr lang="cs-CZ" sz="1050" dirty="0">
                        <a:effectLst/>
                        <a:latin typeface="+mn-lt"/>
                        <a:ea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6865" marR="313055" algn="l" rtl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Celá SR</a:t>
                      </a:r>
                      <a:endParaRPr lang="cs-CZ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cs-CZ" sz="1050"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endParaRPr lang="cs-CZ" sz="1050">
                        <a:effectLst/>
                        <a:latin typeface="+mn-lt"/>
                        <a:ea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20864"/>
                  </a:ext>
                </a:extLst>
              </a:tr>
              <a:tr h="655942">
                <a:tc>
                  <a:txBody>
                    <a:bodyPr/>
                    <a:lstStyle/>
                    <a:p>
                      <a:pPr marL="76200" marR="69850" algn="l" rtl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Nemecko</a:t>
                      </a:r>
                      <a:endParaRPr lang="cs-CZ" sz="1050" dirty="0">
                        <a:effectLst/>
                        <a:latin typeface="+mn-lt"/>
                        <a:ea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8770" marR="313055" algn="l" rtl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Okruh 100 km v prípade ulovenej zveri, inak bez obmedzenia</a:t>
                      </a:r>
                      <a:endParaRPr lang="cs-CZ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240" marR="264160" indent="-2540" algn="l" rtl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Výnimky zo zákazu otvárania obchodov v nedeľu a počas sviatkov závislé od krajinskej regulácie</a:t>
                      </a:r>
                      <a:endParaRPr lang="cs-CZ" sz="1050" dirty="0">
                        <a:effectLst/>
                        <a:latin typeface="+mn-lt"/>
                        <a:ea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285200"/>
                  </a:ext>
                </a:extLst>
              </a:tr>
              <a:tr h="491957">
                <a:tc>
                  <a:txBody>
                    <a:bodyPr/>
                    <a:lstStyle/>
                    <a:p>
                      <a:pPr marL="76200" marR="68580" algn="l" rtl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Rakúsko</a:t>
                      </a:r>
                      <a:endParaRPr lang="cs-CZ" sz="1050" dirty="0">
                        <a:effectLst/>
                        <a:latin typeface="+mn-lt"/>
                        <a:ea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3055" marR="313055" algn="l" rtl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Bez obmedzenia</a:t>
                      </a:r>
                      <a:endParaRPr lang="cs-CZ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83820" indent="203835" algn="l" rtl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Podomový predaj produktov je obmedzený na vymenované komodity</a:t>
                      </a:r>
                      <a:endParaRPr lang="cs-CZ" sz="1050" dirty="0">
                        <a:effectLst/>
                        <a:latin typeface="+mn-lt"/>
                        <a:ea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786191"/>
                  </a:ext>
                </a:extLst>
              </a:tr>
              <a:tr h="645833">
                <a:tc>
                  <a:txBody>
                    <a:bodyPr/>
                    <a:lstStyle/>
                    <a:p>
                      <a:pPr marL="76200" marR="69850" algn="l" rtl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Poľsko</a:t>
                      </a:r>
                      <a:endParaRPr lang="cs-CZ" sz="1050" dirty="0">
                        <a:effectLst/>
                        <a:latin typeface="+mn-lt"/>
                        <a:ea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6760" marR="132080" indent="-600710" algn="l" rtl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Vojvodstvo pôvodu a susedné vojvodstvo</a:t>
                      </a:r>
                      <a:endParaRPr lang="cs-CZ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3500" algn="l" rtl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Osobitný režim dane z príjmu týkajúci sa priameho odbytu potravinových produktov</a:t>
                      </a:r>
                      <a:endParaRPr lang="cs-CZ" sz="1050" dirty="0">
                        <a:effectLst/>
                        <a:latin typeface="+mn-lt"/>
                        <a:ea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330521"/>
                  </a:ext>
                </a:extLst>
              </a:tr>
              <a:tr h="266884">
                <a:tc>
                  <a:txBody>
                    <a:bodyPr/>
                    <a:lstStyle/>
                    <a:p>
                      <a:pPr marL="75565" marR="70485" algn="l" rtl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Francúzsko</a:t>
                      </a:r>
                      <a:endParaRPr lang="cs-CZ" sz="1050" dirty="0">
                        <a:effectLst/>
                        <a:latin typeface="+mn-lt"/>
                        <a:ea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4325" marR="313055" algn="l" rtl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Okruh 80 km</a:t>
                      </a:r>
                      <a:endParaRPr lang="cs-CZ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cs-CZ" sz="105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endParaRPr lang="cs-CZ" sz="1050" dirty="0">
                        <a:effectLst/>
                        <a:latin typeface="+mn-lt"/>
                        <a:ea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612695"/>
                  </a:ext>
                </a:extLst>
              </a:tr>
              <a:tr h="837576">
                <a:tc>
                  <a:txBody>
                    <a:bodyPr/>
                    <a:lstStyle/>
                    <a:p>
                      <a:pPr marL="76200" marR="69850" algn="l" rtl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Maďarsko</a:t>
                      </a:r>
                      <a:endParaRPr lang="cs-CZ" sz="1050" dirty="0">
                        <a:effectLst/>
                        <a:latin typeface="+mn-lt"/>
                        <a:ea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7030" marR="62865" indent="-289560" algn="l" rtl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Región pôvodu alebo vzdialenosť 40 km vzdušnou čiarou</a:t>
                      </a:r>
                      <a:endParaRPr lang="cs-CZ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4135" algn="l" rtl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Inštitút tzv. „dedinských stolov pre hostí“ umožňujúci predávať</a:t>
                      </a:r>
                    </a:p>
                    <a:p>
                      <a:pPr marL="68580" marR="64770" algn="l" rtl="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v režime výnimky aj určitý podiel iných ako vlastných produktov</a:t>
                      </a:r>
                      <a:endParaRPr lang="cs-CZ" sz="1050" dirty="0">
                        <a:effectLst/>
                        <a:latin typeface="+mn-lt"/>
                        <a:ea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666624"/>
                  </a:ext>
                </a:extLst>
              </a:tr>
              <a:tr h="655942">
                <a:tc>
                  <a:txBody>
                    <a:bodyPr/>
                    <a:lstStyle/>
                    <a:p>
                      <a:pPr marL="75565" marR="70485" algn="l" rtl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Taliansko</a:t>
                      </a:r>
                    </a:p>
                    <a:p>
                      <a:pPr marL="76200" marR="70485" algn="l" rtl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cs-CZ" sz="1050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Friuli-Venezia</a:t>
                      </a:r>
                      <a:r>
                        <a:rPr lang="cs-CZ" sz="105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Giulia)</a:t>
                      </a:r>
                      <a:endParaRPr lang="cs-CZ" sz="1050" dirty="0">
                        <a:effectLst/>
                        <a:latin typeface="+mn-lt"/>
                        <a:ea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72795" marR="167005" indent="-589915" algn="l" rtl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Provincia pôvodu a susedné provincie</a:t>
                      </a:r>
                      <a:endParaRPr lang="cs-CZ" sz="1050" dirty="0">
                        <a:effectLst/>
                        <a:latin typeface="+mn-lt"/>
                        <a:ea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6215" marR="191135" indent="635" algn="l" rtl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Začatie činnosti viazané na predchádzajúce schválenie prevádzky</a:t>
                      </a:r>
                    </a:p>
                    <a:p>
                      <a:pPr marL="66675" marR="64770" algn="l" rtl="0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s ohľadom na hygienické štandardy</a:t>
                      </a:r>
                      <a:endParaRPr lang="cs-CZ" sz="1050" dirty="0">
                        <a:effectLst/>
                        <a:latin typeface="+mn-lt"/>
                        <a:ea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363121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2193BF0D-58CA-4556-BBE7-9EE5D9ABE5BE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879314" y="6094223"/>
            <a:ext cx="75424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rgbClr val="2E1532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Porovnávacia štúdia Parlamentného inštitútu č. 5.395 uvádza niektoré atypické pravidlá vo vybraných štátoch Európskej únie týkajúcich sa predaja z dvora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64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endParaRPr lang="cs-CZ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r>
              <a:rPr lang="cs-CZ" sz="1200" dirty="0">
                <a:effectLst/>
                <a:ea typeface="Calibri Light" panose="020F0302020204030204" pitchFamily="34" charset="0"/>
              </a:rPr>
              <a:t>Vo väčšine štátov dochádza pri predaji z dvora k uplatneniu</a:t>
            </a:r>
          </a:p>
          <a:p>
            <a:pPr algn="l" rtl="0"/>
            <a:r>
              <a:rPr lang="cs-CZ" sz="1200" dirty="0">
                <a:effectLst/>
                <a:ea typeface="Calibri Light" panose="020F0302020204030204" pitchFamily="34" charset="0"/>
              </a:rPr>
              <a:t> </a:t>
            </a:r>
            <a:r>
              <a:rPr lang="cs-CZ" sz="1200" b="1" dirty="0">
                <a:effectLst/>
                <a:ea typeface="Calibri Light" panose="020F0302020204030204" pitchFamily="34" charset="0"/>
              </a:rPr>
              <a:t>výnimky z nariadenia Únie o hygiene potravín</a:t>
            </a:r>
            <a:endParaRPr lang="cs-CZ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r>
              <a:rPr lang="cs-CZ" sz="1200" dirty="0">
                <a:effectLst/>
                <a:ea typeface="Calibri Light" panose="020F0302020204030204" pitchFamily="34" charset="0"/>
              </a:rPr>
              <a:t>Výrobca je </a:t>
            </a:r>
            <a:r>
              <a:rPr lang="cs-CZ" sz="1200" dirty="0" err="1">
                <a:effectLst/>
                <a:ea typeface="Calibri Light" panose="020F0302020204030204" pitchFamily="34" charset="0"/>
              </a:rPr>
              <a:t>zodpovedný</a:t>
            </a:r>
            <a:r>
              <a:rPr lang="cs-CZ" sz="1200" dirty="0">
                <a:effectLst/>
                <a:ea typeface="Calibri Light" panose="020F0302020204030204" pitchFamily="34" charset="0"/>
              </a:rPr>
              <a:t> za </a:t>
            </a:r>
            <a:r>
              <a:rPr lang="cs-CZ" sz="1200" b="1" dirty="0" err="1">
                <a:effectLst/>
                <a:ea typeface="Calibri Light" panose="020F0302020204030204" pitchFamily="34" charset="0"/>
              </a:rPr>
              <a:t>bezpečnosť</a:t>
            </a:r>
            <a:r>
              <a:rPr lang="cs-CZ" sz="1200" b="1" dirty="0">
                <a:effectLst/>
                <a:ea typeface="Calibri Light" panose="020F0302020204030204" pitchFamily="34" charset="0"/>
              </a:rPr>
              <a:t> a kvalitu </a:t>
            </a:r>
            <a:r>
              <a:rPr lang="cs-CZ" sz="1200" b="1" dirty="0" err="1">
                <a:effectLst/>
                <a:ea typeface="Calibri Light" panose="020F0302020204030204" pitchFamily="34" charset="0"/>
              </a:rPr>
              <a:t>potravín</a:t>
            </a:r>
            <a:r>
              <a:rPr lang="cs-CZ" sz="1200" b="1" dirty="0">
                <a:effectLst/>
                <a:ea typeface="Calibri Light" panose="020F0302020204030204" pitchFamily="34" charset="0"/>
              </a:rPr>
              <a:t> </a:t>
            </a:r>
            <a:r>
              <a:rPr lang="cs-CZ" sz="1200" dirty="0" err="1">
                <a:effectLst/>
                <a:ea typeface="Calibri Light" panose="020F0302020204030204" pitchFamily="34" charset="0"/>
              </a:rPr>
              <a:t>uvádzaných</a:t>
            </a:r>
            <a:r>
              <a:rPr lang="cs-CZ" sz="1200" dirty="0">
                <a:effectLst/>
                <a:ea typeface="Calibri Light" panose="020F0302020204030204" pitchFamily="34" charset="0"/>
              </a:rPr>
              <a:t> na trh a </a:t>
            </a:r>
            <a:r>
              <a:rPr lang="cs-CZ" sz="1200" dirty="0" err="1">
                <a:effectLst/>
                <a:ea typeface="Calibri Light" panose="020F0302020204030204" pitchFamily="34" charset="0"/>
              </a:rPr>
              <a:t>ich</a:t>
            </a:r>
            <a:r>
              <a:rPr lang="cs-CZ" sz="1200" dirty="0">
                <a:effectLst/>
                <a:ea typeface="Calibri Light" panose="020F0302020204030204" pitchFamily="34" charset="0"/>
              </a:rPr>
              <a:t> </a:t>
            </a:r>
            <a:r>
              <a:rPr lang="cs-CZ" sz="1200" b="1" dirty="0" err="1">
                <a:effectLst/>
                <a:ea typeface="Calibri Light" panose="020F0302020204030204" pitchFamily="34" charset="0"/>
              </a:rPr>
              <a:t>riadne</a:t>
            </a:r>
            <a:r>
              <a:rPr lang="cs-CZ" sz="1200" b="1" dirty="0">
                <a:effectLst/>
                <a:ea typeface="Calibri Light" panose="020F0302020204030204" pitchFamily="34" charset="0"/>
              </a:rPr>
              <a:t> značenie</a:t>
            </a:r>
            <a:r>
              <a:rPr lang="cs-CZ" sz="1200" dirty="0">
                <a:effectLst/>
                <a:ea typeface="Calibri Light" panose="020F0302020204030204" pitchFamily="34" charset="0"/>
              </a:rPr>
              <a:t>.</a:t>
            </a:r>
          </a:p>
          <a:p>
            <a:pPr algn="l" rtl="0"/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cs-CZ" sz="1000" dirty="0"/>
              <a:t>Aj menšie ovocné sady zaznamenávajú pokrok v pestovateľských technológiách (</a:t>
            </a:r>
            <a:r>
              <a:rPr lang="pl-PL" sz="1000" dirty="0"/>
              <a:t>Slovenská republika)</a:t>
            </a:r>
            <a:endParaRPr lang="cs-CZ" sz="1000" dirty="0"/>
          </a:p>
          <a:p>
            <a:pPr marL="171450" indent="-171450" algn="l" rtl="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12" name="Zástupný symbol obrázku 11" descr="Obsah obrázku text, interiér, kuchyňské spotřebiče  Popis byl vytvořen automaticky">
            <a:extLst>
              <a:ext uri="{FF2B5EF4-FFF2-40B4-BE49-F238E27FC236}">
                <a16:creationId xmlns:a16="http://schemas.microsoft.com/office/drawing/2014/main" id="{EB05FFFA-6022-4754-AB5E-30B0905FBC8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6" b="17296"/>
          <a:stretch/>
        </p:blipFill>
        <p:spPr>
          <a:xfrm>
            <a:off x="5133975" y="1260000"/>
            <a:ext cx="4084670" cy="4140000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pl-PL" dirty="0"/>
              <a:t>Predajný automat na farme - predaj mliečnych výrobkov 24 hodín denne, 7 dní v týždni (Mliekareň Boubín, Česká republika)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E57DBA0-459C-4F3B-8DC9-B69C496CF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458" y="3060441"/>
            <a:ext cx="2697353" cy="233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97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4"/>
          </p:nvPr>
        </p:nvSpPr>
        <p:spPr>
          <a:xfrm>
            <a:off x="407124" y="1216949"/>
            <a:ext cx="4410000" cy="4860000"/>
          </a:xfrm>
        </p:spPr>
        <p:txBody>
          <a:bodyPr/>
          <a:lstStyle/>
          <a:p>
            <a:pPr algn="l" rtl="0"/>
            <a:endParaRPr lang="pl-PL" dirty="0"/>
          </a:p>
          <a:p>
            <a:pPr algn="l" rtl="0"/>
            <a:endParaRPr lang="pl-PL" dirty="0"/>
          </a:p>
          <a:p>
            <a:pPr algn="l" rtl="0"/>
            <a:endParaRPr lang="pl-PL" dirty="0"/>
          </a:p>
          <a:p>
            <a:pPr algn="l" rtl="0"/>
            <a:endParaRPr lang="pl-PL" dirty="0"/>
          </a:p>
          <a:p>
            <a:pPr algn="l" rtl="0"/>
            <a:endParaRPr lang="pl-PL" dirty="0"/>
          </a:p>
          <a:p>
            <a:pPr algn="l" rtl="0"/>
            <a:endParaRPr lang="pl-PL" dirty="0"/>
          </a:p>
          <a:p>
            <a:pPr algn="l" rtl="0"/>
            <a:endParaRPr lang="pl-PL" dirty="0"/>
          </a:p>
          <a:p>
            <a:pPr algn="l" rtl="0"/>
            <a:endParaRPr lang="pl-PL" dirty="0"/>
          </a:p>
          <a:p>
            <a:pPr algn="l" rtl="0"/>
            <a:endParaRPr lang="pl-PL" dirty="0"/>
          </a:p>
          <a:p>
            <a:pPr algn="l" rtl="0"/>
            <a:endParaRPr lang="pl-PL" dirty="0"/>
          </a:p>
          <a:p>
            <a:pPr algn="l" rtl="0"/>
            <a:endParaRPr lang="pl-PL" dirty="0"/>
          </a:p>
          <a:p>
            <a:pPr algn="l" rtl="0"/>
            <a:endParaRPr lang="pl-PL" dirty="0"/>
          </a:p>
          <a:p>
            <a:pPr algn="l" rtl="0"/>
            <a:endParaRPr lang="pl-PL" dirty="0"/>
          </a:p>
          <a:p>
            <a:pPr algn="l" rtl="0"/>
            <a:endParaRPr lang="pl-PL" dirty="0"/>
          </a:p>
          <a:p>
            <a:pPr algn="l" rtl="0"/>
            <a:endParaRPr lang="pl-PL" dirty="0"/>
          </a:p>
          <a:p>
            <a:pPr algn="l" rtl="0"/>
            <a:endParaRPr lang="pl-PL" dirty="0"/>
          </a:p>
          <a:p>
            <a:pPr algn="l" rtl="0"/>
            <a:endParaRPr lang="pl-PL" dirty="0"/>
          </a:p>
          <a:p>
            <a:pPr algn="l" rtl="0"/>
            <a:endParaRPr lang="pl-PL" dirty="0"/>
          </a:p>
          <a:p>
            <a:pPr algn="l" rtl="0"/>
            <a:endParaRPr lang="pl-PL" dirty="0"/>
          </a:p>
          <a:p>
            <a:pPr algn="l" rtl="0"/>
            <a:endParaRPr lang="pl-PL" dirty="0"/>
          </a:p>
          <a:p>
            <a:pPr algn="l" rtl="0"/>
            <a:endParaRPr lang="pl-PL" dirty="0"/>
          </a:p>
          <a:p>
            <a:pPr algn="l" rtl="0"/>
            <a:endParaRPr lang="pl-PL" dirty="0"/>
          </a:p>
          <a:p>
            <a:pPr algn="l" rtl="0"/>
            <a:endParaRPr lang="pl-PL" dirty="0"/>
          </a:p>
          <a:p>
            <a:pPr algn="l" rtl="0"/>
            <a:r>
              <a:rPr lang="pl-PL" sz="1000" dirty="0"/>
              <a:t>Predaj z dvora - malá záhrada môže poskytnúť pestrú celoročnú ponuku zeleniny a byliniek (Záhrada U maliara - ČR)</a:t>
            </a:r>
          </a:p>
          <a:p>
            <a:pPr algn="l" rtl="0"/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pl-PL" dirty="0"/>
              <a:t>Občerstvenie na farme zo sezónnych surovín (SRN)</a:t>
            </a:r>
          </a:p>
        </p:txBody>
      </p:sp>
      <p:pic>
        <p:nvPicPr>
          <p:cNvPr id="8" name="Zástupný symbol obrázku 7" descr="Obsah obrázku jídlo, několik, různorodost, uspořádáno  Popis byl vytvořen automaticky">
            <a:extLst>
              <a:ext uri="{FF2B5EF4-FFF2-40B4-BE49-F238E27FC236}">
                <a16:creationId xmlns:a16="http://schemas.microsoft.com/office/drawing/2014/main" id="{D6D12BD3-EF3F-4EE4-9E90-DF7CFCD77D0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11853"/>
          <a:stretch>
            <a:fillRect/>
          </a:stretch>
        </p:blipFill>
        <p:spPr>
          <a:xfrm>
            <a:off x="5143500" y="1216949"/>
            <a:ext cx="4212000" cy="4140000"/>
          </a:xfr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6E0F9EE-EC34-4CF2-92EB-B2CBD117D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73" y="1217406"/>
            <a:ext cx="4212701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21511"/>
      </p:ext>
    </p:extLst>
  </p:cSld>
  <p:clrMapOvr>
    <a:masterClrMapping/>
  </p:clrMapOvr>
</p:sld>
</file>

<file path=ppt/theme/theme1.xml><?xml version="1.0" encoding="utf-8"?>
<a:theme xmlns:a="http://schemas.openxmlformats.org/drawingml/2006/main" name="URESA biomass temlate">
  <a:themeElements>
    <a:clrScheme name="Niestandardowy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d98e21-7858-42b8-a513-89b049052d4e">
      <Terms xmlns="http://schemas.microsoft.com/office/infopath/2007/PartnerControls"/>
    </lcf76f155ced4ddcb4097134ff3c332f>
    <TaxCatchAll xmlns="ebb57fef-aa04-4b64-85cb-dbd122f3ef3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15528D5E10BA49B6643C35E826D0AA" ma:contentTypeVersion="17" ma:contentTypeDescription="Vytvoří nový dokument" ma:contentTypeScope="" ma:versionID="fcad38f92428f1399907585f969aa42e">
  <xsd:schema xmlns:xsd="http://www.w3.org/2001/XMLSchema" xmlns:xs="http://www.w3.org/2001/XMLSchema" xmlns:p="http://schemas.microsoft.com/office/2006/metadata/properties" xmlns:ns2="f5d98e21-7858-42b8-a513-89b049052d4e" xmlns:ns3="ebb57fef-aa04-4b64-85cb-dbd122f3ef38" targetNamespace="http://schemas.microsoft.com/office/2006/metadata/properties" ma:root="true" ma:fieldsID="862d6d2d627f1411e1f6b9c9c492d602" ns2:_="" ns3:_="">
    <xsd:import namespace="f5d98e21-7858-42b8-a513-89b049052d4e"/>
    <xsd:import namespace="ebb57fef-aa04-4b64-85cb-dbd122f3ef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98e21-7858-42b8-a513-89b049052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Značky obrázků" ma:readOnly="false" ma:fieldId="{5cf76f15-5ced-4ddc-b409-7134ff3c332f}" ma:taxonomyMulti="true" ma:sspId="6104055d-a7a1-4227-823d-893947fae5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57fef-aa04-4b64-85cb-dbd122f3ef3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7a2fb5e-3e71-46c2-8cfb-b18f0a1e2fa7}" ma:internalName="TaxCatchAll" ma:showField="CatchAllData" ma:web="ebb57fef-aa04-4b64-85cb-dbd122f3ef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A4C843-37A7-4BBD-8183-977B073120DE}">
  <ds:schemaRefs>
    <ds:schemaRef ds:uri="http://schemas.microsoft.com/office/2006/metadata/properties"/>
    <ds:schemaRef ds:uri="http://schemas.microsoft.com/office/infopath/2007/PartnerControls"/>
    <ds:schemaRef ds:uri="f5d98e21-7858-42b8-a513-89b049052d4e"/>
    <ds:schemaRef ds:uri="ebb57fef-aa04-4b64-85cb-dbd122f3ef38"/>
  </ds:schemaRefs>
</ds:datastoreItem>
</file>

<file path=customXml/itemProps2.xml><?xml version="1.0" encoding="utf-8"?>
<ds:datastoreItem xmlns:ds="http://schemas.openxmlformats.org/officeDocument/2006/customXml" ds:itemID="{1FF13574-E03E-4888-9214-E0C1117F6E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B4252E-4F04-4D40-A8EA-B1B0BC1358E8}"/>
</file>

<file path=docProps/app.xml><?xml version="1.0" encoding="utf-8"?>
<Properties xmlns="http://schemas.openxmlformats.org/officeDocument/2006/extended-properties" xmlns:vt="http://schemas.openxmlformats.org/officeDocument/2006/docPropsVTypes">
  <Template>URESA trial_1</Template>
  <TotalTime>1542</TotalTime>
  <Words>1254</Words>
  <Application>Microsoft Office PowerPoint</Application>
  <PresentationFormat>A4 (210 x 297 mm)</PresentationFormat>
  <Paragraphs>138</Paragraphs>
  <Slides>10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Trebuchet MS</vt:lpstr>
      <vt:lpstr>URESA biomass temlate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 Pal</dc:creator>
  <cp:lastModifiedBy>Jakub Dvorský</cp:lastModifiedBy>
  <cp:revision>122</cp:revision>
  <dcterms:created xsi:type="dcterms:W3CDTF">2018-03-25T08:55:28Z</dcterms:created>
  <dcterms:modified xsi:type="dcterms:W3CDTF">2022-10-24T09:07:58Z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0x0101006215528D5E10BA49B6643C35E826D0AA</vt:lpwstr>
  </property>
  <property fmtid="{D5CDD505-2E9C-101B-9397-08002B2CF9AE}" pid="3" name="MediaServiceImageTags">
    <vt:lpwstr/>
  </property>
</Properties>
</file>