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handoutMasterIdLst>
    <p:handoutMasterId r:id="rId14"/>
  </p:handoutMasterIdLst>
  <p:sldIdLst>
    <p:sldId id="266" r:id="rId2"/>
    <p:sldId id="285" r:id="rId3"/>
    <p:sldId id="303" r:id="rId4"/>
    <p:sldId id="304" r:id="rId5"/>
    <p:sldId id="305" r:id="rId6"/>
    <p:sldId id="306" r:id="rId7"/>
    <p:sldId id="309" r:id="rId8"/>
    <p:sldId id="308" r:id="rId9"/>
    <p:sldId id="311" r:id="rId10"/>
    <p:sldId id="307" r:id="rId11"/>
    <p:sldId id="312" r:id="rId12"/>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86" autoAdjust="0"/>
  </p:normalViewPr>
  <p:slideViewPr>
    <p:cSldViewPr snapToGrid="0">
      <p:cViewPr varScale="1">
        <p:scale>
          <a:sx n="137" d="100"/>
          <a:sy n="137" d="100"/>
        </p:scale>
        <p:origin x="2152" y="72"/>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22.05.2022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The module describes the conditions under which sales from the yard can be made in the Czech Republic and selected countries of the European Union. An overview of legislative standards valid in the Czech Republic and their connection to EU law. Hygiene and veterinary regulations. State authorities supervising the sale from the yard.</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342818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From the point of view of the general legal framework for business, a person selling food from the court will </a:t>
            </a:r>
            <a:r>
              <a:rPr lang="en-US" b="1" i="0" dirty="0">
                <a:solidFill>
                  <a:srgbClr val="000000"/>
                </a:solidFill>
                <a:effectLst/>
                <a:latin typeface="Roboto" panose="02000000000000000000" pitchFamily="2" charset="0"/>
              </a:rPr>
              <a:t>usually not need a trade certificate</a:t>
            </a:r>
            <a:r>
              <a:rPr lang="en-US" b="0" i="0" dirty="0">
                <a:solidFill>
                  <a:srgbClr val="000000"/>
                </a:solidFill>
                <a:effectLst/>
                <a:latin typeface="Roboto" panose="02000000000000000000" pitchFamily="2" charset="0"/>
              </a:rPr>
              <a:t> (cf. § 3 paragraph 3 letter e) of Act No. 455/1991 Coll., Trade Licensing Act), but this does not exclude other types of registration. Agricultural entrepreneurs are generally registered on the basis of § 2f of Act No. 252/1997 Coll., The Agricultural Act, registration under § 2e paragraph 2 of this Act is not subject to, inter alia, a natural person who sells unprocessed plant and animal products (it is therefore primary production, which are also narrower in some cases relevant to sales from the yard).</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5</a:t>
            </a:fld>
            <a:endParaRPr lang="pl-PL"/>
          </a:p>
        </p:txBody>
      </p:sp>
    </p:spTree>
    <p:extLst>
      <p:ext uri="{BB962C8B-B14F-4D97-AF65-F5344CB8AC3E}">
        <p14:creationId xmlns:p14="http://schemas.microsoft.com/office/powerpoint/2010/main" val="10473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Specific regulations in the Czech Republic: the issue of sale from the court is dealt with especially in the case of the sale of animal products, namely by Act No. 166/1999 Coll., On Veterinary Care and on Amendments to Certain Regulations (hereinafter the "Veterinary Act"). The space for treatment of a similar type in the case of other foods is also provided by § 18 par. d) of Act No. 110/1997 Coll., on Food and Tobacco Products and on Amendments to Certain Related Acts. This provision empowers the Ministry of Agriculture to regulate the requirements for foodstuffs of plant origin, their handling and their sale "from the yard" through a decree.</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6</a:t>
            </a:fld>
            <a:endParaRPr lang="pl-PL"/>
          </a:p>
        </p:txBody>
      </p:sp>
    </p:spTree>
    <p:extLst>
      <p:ext uri="{BB962C8B-B14F-4D97-AF65-F5344CB8AC3E}">
        <p14:creationId xmlns:p14="http://schemas.microsoft.com/office/powerpoint/2010/main" val="49033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In Hungary, the issue of food sales from the yard is regulated mainly by Regulation No. 52/2010 of the Ministry of Agriculture, on the conditions for the production and sale of food by small producers (hereinafter referred to as Regulation No. 52 / EC). 2010). </a:t>
            </a:r>
            <a:r>
              <a:rPr lang="en-US" b="1" i="0" dirty="0">
                <a:solidFill>
                  <a:srgbClr val="000000"/>
                </a:solidFill>
                <a:effectLst/>
                <a:latin typeface="Roboto" panose="02000000000000000000" pitchFamily="2" charset="0"/>
              </a:rPr>
              <a:t>Quantities considered small for sale from the yard are defined in Annex I to Regulation No 52/2010</a:t>
            </a:r>
            <a:r>
              <a:rPr lang="en-US" b="0" i="0" dirty="0">
                <a:solidFill>
                  <a:srgbClr val="000000"/>
                </a:solidFill>
                <a:effectLst/>
                <a:latin typeface="Roboto" panose="02000000000000000000" pitchFamily="2" charset="0"/>
              </a:rPr>
              <a:t>. The sale of food to a local retailer is then considered to be the sale of food to a retail </a:t>
            </a:r>
            <a:r>
              <a:rPr lang="en-US" b="1" i="0" dirty="0">
                <a:solidFill>
                  <a:srgbClr val="000000"/>
                </a:solidFill>
                <a:effectLst/>
                <a:latin typeface="Roboto" panose="02000000000000000000" pitchFamily="2" charset="0"/>
              </a:rPr>
              <a:t>store located in the same region </a:t>
            </a:r>
            <a:r>
              <a:rPr lang="en-US" b="0" i="0" dirty="0">
                <a:solidFill>
                  <a:srgbClr val="000000"/>
                </a:solidFill>
                <a:effectLst/>
                <a:latin typeface="Roboto" panose="02000000000000000000" pitchFamily="2" charset="0"/>
              </a:rPr>
              <a:t>or at a </a:t>
            </a:r>
            <a:r>
              <a:rPr lang="en-US" b="1" i="0" dirty="0">
                <a:solidFill>
                  <a:srgbClr val="000000"/>
                </a:solidFill>
                <a:effectLst/>
                <a:latin typeface="Roboto" panose="02000000000000000000" pitchFamily="2" charset="0"/>
              </a:rPr>
              <a:t>maximum distance of 40 km </a:t>
            </a:r>
            <a:r>
              <a:rPr lang="en-US" b="0" i="0" dirty="0">
                <a:solidFill>
                  <a:srgbClr val="000000"/>
                </a:solidFill>
                <a:effectLst/>
                <a:latin typeface="Roboto" panose="02000000000000000000" pitchFamily="2" charset="0"/>
              </a:rPr>
              <a:t>from the farmer (§ 1 of Regulation No. 52/2010). However, producers are also allowed to operate "</a:t>
            </a:r>
            <a:r>
              <a:rPr lang="en-US" b="1" i="0" dirty="0">
                <a:solidFill>
                  <a:srgbClr val="000000"/>
                </a:solidFill>
                <a:effectLst/>
                <a:latin typeface="Roboto" panose="02000000000000000000" pitchFamily="2" charset="0"/>
              </a:rPr>
              <a:t>village tables for guests</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6801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Poland - Act of 16 November 2016 (</a:t>
            </a:r>
            <a:r>
              <a:rPr lang="en-US" dirty="0" err="1">
                <a:effectLst/>
                <a:latin typeface="Trebuchet MS" panose="020B0603020202020204" pitchFamily="34" charset="0"/>
                <a:ea typeface="Calibri" panose="020F0502020204030204" pitchFamily="34" charset="0"/>
                <a:cs typeface="Calibri" panose="020F0502020204030204" pitchFamily="34" charset="0"/>
              </a:rPr>
              <a:t>Dz.U</a:t>
            </a:r>
            <a:r>
              <a:rPr lang="en-US" dirty="0">
                <a:effectLst/>
                <a:latin typeface="Trebuchet MS" panose="020B0603020202020204" pitchFamily="34" charset="0"/>
                <a:ea typeface="Calibri" panose="020F0502020204030204" pitchFamily="34" charset="0"/>
                <a:cs typeface="Calibri" panose="020F0502020204030204" pitchFamily="34" charset="0"/>
              </a:rPr>
              <a:t>. 2016 pos. 1961) with effect from 1 January 2017.</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Farmers selling their products directly from the court are primarily subject to a special tax regime under the Polish Personal Income Tax Act (</a:t>
            </a:r>
            <a:r>
              <a:rPr lang="en-US" dirty="0" err="1">
                <a:effectLst/>
                <a:latin typeface="Trebuchet MS" panose="020B0603020202020204" pitchFamily="34" charset="0"/>
                <a:ea typeface="Calibri" panose="020F0502020204030204" pitchFamily="34" charset="0"/>
                <a:cs typeface="Calibri" panose="020F0502020204030204" pitchFamily="34" charset="0"/>
              </a:rPr>
              <a:t>ustawa</a:t>
            </a:r>
            <a:r>
              <a:rPr lang="en-US" dirty="0">
                <a:effectLst/>
                <a:latin typeface="Trebuchet MS" panose="020B0603020202020204" pitchFamily="34" charset="0"/>
                <a:ea typeface="Calibri" panose="020F0502020204030204" pitchFamily="34" charset="0"/>
                <a:cs typeface="Calibri" panose="020F0502020204030204" pitchFamily="34" charset="0"/>
              </a:rPr>
              <a:t> o </a:t>
            </a:r>
            <a:r>
              <a:rPr lang="en-US" dirty="0" err="1">
                <a:effectLst/>
                <a:latin typeface="Trebuchet MS" panose="020B0603020202020204" pitchFamily="34" charset="0"/>
                <a:ea typeface="Calibri" panose="020F0502020204030204" pitchFamily="34" charset="0"/>
                <a:cs typeface="Calibri" panose="020F0502020204030204" pitchFamily="34" charset="0"/>
              </a:rPr>
              <a:t>podatku</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dochodowym</a:t>
            </a:r>
            <a:r>
              <a:rPr lang="en-US" dirty="0">
                <a:effectLst/>
                <a:latin typeface="Trebuchet MS" panose="020B0603020202020204" pitchFamily="34" charset="0"/>
                <a:ea typeface="Calibri" panose="020F0502020204030204" pitchFamily="34" charset="0"/>
                <a:cs typeface="Calibri" panose="020F0502020204030204" pitchFamily="34" charset="0"/>
              </a:rPr>
              <a:t> od </a:t>
            </a:r>
            <a:r>
              <a:rPr lang="en-US" dirty="0" err="1">
                <a:effectLst/>
                <a:latin typeface="Trebuchet MS" panose="020B0603020202020204" pitchFamily="34" charset="0"/>
                <a:ea typeface="Calibri" panose="020F0502020204030204" pitchFamily="34" charset="0"/>
                <a:cs typeface="Calibri" panose="020F0502020204030204" pitchFamily="34" charset="0"/>
              </a:rPr>
              <a:t>osób</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fizycznych</a:t>
            </a:r>
            <a:r>
              <a:rPr lang="en-US" dirty="0">
                <a:effectLst/>
                <a:latin typeface="Trebuchet MS" panose="020B0603020202020204" pitchFamily="34" charset="0"/>
                <a:ea typeface="Calibri" panose="020F0502020204030204" pitchFamily="34" charset="0"/>
                <a:cs typeface="Calibri" panose="020F0502020204030204" pitchFamily="34" charset="0"/>
              </a:rPr>
              <a:t> - hereinafter "</a:t>
            </a:r>
            <a:r>
              <a:rPr lang="en-US" dirty="0" err="1">
                <a:effectLst/>
                <a:latin typeface="Trebuchet MS" panose="020B0603020202020204" pitchFamily="34" charset="0"/>
                <a:ea typeface="Calibri" panose="020F0502020204030204" pitchFamily="34" charset="0"/>
                <a:cs typeface="Calibri" panose="020F0502020204030204" pitchFamily="34" charset="0"/>
              </a:rPr>
              <a:t>p.d.o.f</a:t>
            </a:r>
            <a:r>
              <a:rPr lang="en-US" dirty="0">
                <a:effectLst/>
                <a:latin typeface="Trebuchet MS" panose="020B0603020202020204" pitchFamily="34" charset="0"/>
                <a:ea typeface="Calibri" panose="020F0502020204030204" pitchFamily="34" charset="0"/>
                <a:cs typeface="Calibri" panose="020F0502020204030204" pitchFamily="34" charset="0"/>
              </a:rPr>
              <a:t>.").</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Income from this activity up to PLN 40,000 per year is exempt from personal income tax (Article 21 (1) (71a) (</a:t>
            </a:r>
            <a:r>
              <a:rPr lang="en-US" dirty="0" err="1">
                <a:effectLst/>
                <a:latin typeface="Trebuchet MS" panose="020B0603020202020204" pitchFamily="34" charset="0"/>
                <a:ea typeface="Calibri" panose="020F0502020204030204" pitchFamily="34" charset="0"/>
                <a:cs typeface="Calibri" panose="020F0502020204030204" pitchFamily="34" charset="0"/>
              </a:rPr>
              <a:t>p.d.o.f</a:t>
            </a:r>
            <a:r>
              <a:rPr lang="en-US" dirty="0">
                <a:effectLst/>
                <a:latin typeface="Trebuchet MS" panose="020B0603020202020204" pitchFamily="34" charset="0"/>
                <a:ea typeface="Calibri" panose="020F0502020204030204" pitchFamily="34" charset="0"/>
                <a:cs typeface="Calibri" panose="020F0502020204030204" pitchFamily="34" charset="0"/>
              </a:rPr>
              <a:t>.). Pursuant to Article 6 (1) (1) of the Polish Trade Licensing Act (</a:t>
            </a:r>
            <a:r>
              <a:rPr lang="en-US" dirty="0" err="1">
                <a:effectLst/>
                <a:latin typeface="Trebuchet MS" panose="020B0603020202020204" pitchFamily="34" charset="0"/>
                <a:ea typeface="Calibri" panose="020F0502020204030204" pitchFamily="34" charset="0"/>
                <a:cs typeface="Calibri" panose="020F0502020204030204" pitchFamily="34" charset="0"/>
              </a:rPr>
              <a:t>Prawo</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przedsiębiorców</a:t>
            </a:r>
            <a:r>
              <a:rPr lang="en-US" dirty="0">
                <a:effectLst/>
                <a:latin typeface="Trebuchet MS" panose="020B0603020202020204" pitchFamily="34" charset="0"/>
                <a:ea typeface="Calibri" panose="020F0502020204030204" pitchFamily="34" charset="0"/>
                <a:cs typeface="Calibri" panose="020F0502020204030204" pitchFamily="34" charset="0"/>
              </a:rPr>
              <a:t> - '</a:t>
            </a:r>
            <a:r>
              <a:rPr lang="en-US" dirty="0" err="1">
                <a:effectLst/>
                <a:latin typeface="Trebuchet MS" panose="020B0603020202020204" pitchFamily="34" charset="0"/>
                <a:ea typeface="Calibri" panose="020F0502020204030204" pitchFamily="34" charset="0"/>
                <a:cs typeface="Calibri" panose="020F0502020204030204" pitchFamily="34" charset="0"/>
              </a:rPr>
              <a:t>p.b.</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P.b.</a:t>
            </a:r>
            <a:r>
              <a:rPr lang="en-US" dirty="0">
                <a:effectLst/>
                <a:latin typeface="Trebuchet MS" panose="020B0603020202020204" pitchFamily="34" charset="0"/>
                <a:ea typeface="Calibri" panose="020F0502020204030204" pitchFamily="34" charset="0"/>
                <a:cs typeface="Calibri" panose="020F0502020204030204" pitchFamily="34" charset="0"/>
              </a:rPr>
              <a:t> does not apply, inter alia, to agricultural production in the field of animal husbandry and cereals or inland fishing.</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10</a:t>
            </a:fld>
            <a:endParaRPr lang="pl-PL"/>
          </a:p>
        </p:txBody>
      </p:sp>
    </p:spTree>
    <p:extLst>
      <p:ext uri="{BB962C8B-B14F-4D97-AF65-F5344CB8AC3E}">
        <p14:creationId xmlns:p14="http://schemas.microsoft.com/office/powerpoint/2010/main" val="215703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eur-lex.europa.e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predajzdvora.sk/"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njt.hu/cgi_bin/njt_doc.cgi?docid=131741.34258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indigfinom.hu/cs/vesnicky-stl-pre-hosty"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F528E00-867A-4976-8059-FB87C01FDB33}"/>
              </a:ext>
            </a:extLst>
          </p:cNvPr>
          <p:cNvSpPr>
            <a:spLocks noGrp="1"/>
          </p:cNvSpPr>
          <p:nvPr>
            <p:ph type="body" sz="quarter" idx="14"/>
          </p:nvPr>
        </p:nvSpPr>
        <p:spPr/>
        <p:txBody>
          <a:bodyPr/>
          <a:lstStyle/>
          <a:p>
            <a:pPr marL="457200" algn="just">
              <a:lnSpc>
                <a:spcPct val="107000"/>
              </a:lnSpc>
              <a:spcAft>
                <a:spcPts val="800"/>
              </a:spcAft>
            </a:pPr>
            <a:r>
              <a:rPr lang="cs-CZ" sz="1800" b="1" dirty="0">
                <a:solidFill>
                  <a:srgbClr val="000000"/>
                </a:solidFill>
                <a:effectLst/>
                <a:latin typeface="+mj-lt"/>
                <a:ea typeface="Calibri" panose="020F0502020204030204" pitchFamily="34" charset="0"/>
                <a:cs typeface="Times New Roman" panose="02020603050405020304" pitchFamily="18" charset="0"/>
              </a:rPr>
              <a:t>6.2.5. </a:t>
            </a:r>
            <a:r>
              <a:rPr lang="en-US" sz="1800" b="1" dirty="0">
                <a:solidFill>
                  <a:srgbClr val="000000"/>
                </a:solidFill>
                <a:effectLst/>
                <a:latin typeface="+mj-lt"/>
                <a:ea typeface="Calibri" panose="020F0502020204030204" pitchFamily="34" charset="0"/>
                <a:cs typeface="Times New Roman" panose="02020603050405020304" pitchFamily="18" charset="0"/>
              </a:rPr>
              <a:t>Poland</a:t>
            </a:r>
            <a:endParaRPr lang="cs-CZ" sz="1800" b="1" dirty="0">
              <a:solidFill>
                <a:srgbClr val="000000"/>
              </a:solidFill>
              <a:effectLst/>
              <a:latin typeface="+mj-lt"/>
              <a:ea typeface="Calibri" panose="020F0502020204030204" pitchFamily="34" charset="0"/>
              <a:cs typeface="Times New Roman" panose="02020603050405020304" pitchFamily="18" charset="0"/>
            </a:endParaRPr>
          </a:p>
          <a:p>
            <a:pPr marL="228600">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The current regulation of agricultural sales from the yard was introduced at once through a comprehensive amendment, so the regulation of sales from the yard in Poland is relatively consistent, including the taxation of products sold.</a:t>
            </a:r>
            <a:endParaRPr lang="cs-CZ" dirty="0"/>
          </a:p>
        </p:txBody>
      </p:sp>
      <p:sp>
        <p:nvSpPr>
          <p:cNvPr id="4" name="Zástupný text 3">
            <a:extLst>
              <a:ext uri="{FF2B5EF4-FFF2-40B4-BE49-F238E27FC236}">
                <a16:creationId xmlns:a16="http://schemas.microsoft.com/office/drawing/2014/main" id="{13DF59BD-5277-4630-8F14-E783741C359D}"/>
              </a:ext>
            </a:extLst>
          </p:cNvPr>
          <p:cNvSpPr>
            <a:spLocks noGrp="1"/>
          </p:cNvSpPr>
          <p:nvPr>
            <p:ph type="body" sz="quarter" idx="16"/>
          </p:nvPr>
        </p:nvSpPr>
        <p:spPr>
          <a:xfrm>
            <a:off x="5143500" y="5219631"/>
            <a:ext cx="4212000" cy="378370"/>
          </a:xfrm>
        </p:spPr>
        <p:txBody>
          <a:bodyPr/>
          <a:lstStyle/>
          <a:p>
            <a:r>
              <a:rPr lang="cs-CZ" dirty="0" err="1"/>
              <a:t>Kamchatka</a:t>
            </a:r>
            <a:r>
              <a:rPr lang="cs-CZ" dirty="0"/>
              <a:t> </a:t>
            </a:r>
            <a:r>
              <a:rPr lang="cs-CZ" dirty="0" err="1"/>
              <a:t>honeysuckle</a:t>
            </a:r>
            <a:r>
              <a:rPr lang="cs-CZ" dirty="0"/>
              <a:t> </a:t>
            </a:r>
            <a:r>
              <a:rPr lang="cs-CZ" dirty="0" err="1"/>
              <a:t>for</a:t>
            </a:r>
            <a:r>
              <a:rPr lang="cs-CZ" dirty="0"/>
              <a:t> yard jam </a:t>
            </a:r>
            <a:r>
              <a:rPr lang="cs-CZ" dirty="0" err="1"/>
              <a:t>production</a:t>
            </a:r>
            <a:r>
              <a:rPr lang="cs-CZ" dirty="0"/>
              <a:t> - </a:t>
            </a:r>
            <a:r>
              <a:rPr lang="cs-CZ" dirty="0" err="1"/>
              <a:t>Grabyszice</a:t>
            </a:r>
            <a:r>
              <a:rPr lang="cs-CZ" dirty="0"/>
              <a:t> </a:t>
            </a:r>
            <a:r>
              <a:rPr lang="cs-CZ" dirty="0" err="1"/>
              <a:t>Gorne</a:t>
            </a:r>
            <a:r>
              <a:rPr lang="cs-CZ" dirty="0"/>
              <a:t> (PL)</a:t>
            </a:r>
          </a:p>
        </p:txBody>
      </p:sp>
      <p:pic>
        <p:nvPicPr>
          <p:cNvPr id="5" name="Obrázek 4">
            <a:extLst>
              <a:ext uri="{FF2B5EF4-FFF2-40B4-BE49-F238E27FC236}">
                <a16:creationId xmlns:a16="http://schemas.microsoft.com/office/drawing/2014/main" id="{1445F6EA-D9AB-4EFC-B7B5-BC7B1F5FC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78" y="1458001"/>
            <a:ext cx="4445855" cy="3405306"/>
          </a:xfrm>
          <a:prstGeom prst="rect">
            <a:avLst/>
          </a:prstGeom>
        </p:spPr>
      </p:pic>
      <p:sp>
        <p:nvSpPr>
          <p:cNvPr id="8" name="Zástupný symbol obrázku 7">
            <a:extLst>
              <a:ext uri="{FF2B5EF4-FFF2-40B4-BE49-F238E27FC236}">
                <a16:creationId xmlns:a16="http://schemas.microsoft.com/office/drawing/2014/main" id="{F934F59A-7932-4E9E-85D8-7792C02A9B3F}"/>
              </a:ext>
            </a:extLst>
          </p:cNvPr>
          <p:cNvSpPr>
            <a:spLocks noGrp="1"/>
          </p:cNvSpPr>
          <p:nvPr>
            <p:ph type="pic" sz="quarter" idx="15"/>
          </p:nvPr>
        </p:nvSpPr>
        <p:spPr>
          <a:xfrm>
            <a:off x="5361605" y="1268963"/>
            <a:ext cx="4212000" cy="4131036"/>
          </a:xfrm>
        </p:spPr>
      </p:sp>
    </p:spTree>
    <p:extLst>
      <p:ext uri="{BB962C8B-B14F-4D97-AF65-F5344CB8AC3E}">
        <p14:creationId xmlns:p14="http://schemas.microsoft.com/office/powerpoint/2010/main" val="103404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C0D24F3-DAAA-4B5C-A5CA-8ED4DC3C65E7}"/>
              </a:ext>
            </a:extLst>
          </p:cNvPr>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l="11853" r="11853"/>
          <a:stretch/>
        </p:blipFill>
        <p:spPr bwMode="auto">
          <a:xfrm>
            <a:off x="604721" y="1496186"/>
            <a:ext cx="3971168" cy="3903814"/>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symbol obrázku 5" descr="Obsah obrázku text, interiér, strop, osoba&#10;&#10;Popis byl vytvořen automaticky">
            <a:extLst>
              <a:ext uri="{FF2B5EF4-FFF2-40B4-BE49-F238E27FC236}">
                <a16:creationId xmlns:a16="http://schemas.microsoft.com/office/drawing/2014/main" id="{7DD7325D-17DA-46C8-A5C8-887013E0248F}"/>
              </a:ext>
            </a:extLst>
          </p:cNvPr>
          <p:cNvPicPr>
            <a:picLocks noChangeAspect="1"/>
          </p:cNvPicPr>
          <p:nvPr/>
        </p:nvPicPr>
        <p:blipFill>
          <a:blip r:embed="rId3">
            <a:extLst>
              <a:ext uri="{28A0092B-C50C-407E-A947-70E740481C1C}">
                <a14:useLocalDpi xmlns:a14="http://schemas.microsoft.com/office/drawing/2010/main" val="0"/>
              </a:ext>
            </a:extLst>
          </a:blip>
          <a:srcRect l="11853" r="11853"/>
          <a:stretch>
            <a:fillRect/>
          </a:stretch>
        </p:blipFill>
        <p:spPr>
          <a:xfrm>
            <a:off x="4960000" y="1496186"/>
            <a:ext cx="3971706" cy="3903813"/>
          </a:xfrm>
          <a:prstGeom prst="rect">
            <a:avLst/>
          </a:prstGeom>
        </p:spPr>
      </p:pic>
      <p:sp>
        <p:nvSpPr>
          <p:cNvPr id="5" name="TextovéPole 4">
            <a:extLst>
              <a:ext uri="{FF2B5EF4-FFF2-40B4-BE49-F238E27FC236}">
                <a16:creationId xmlns:a16="http://schemas.microsoft.com/office/drawing/2014/main" id="{5F6BAFA2-C9BE-4E88-85F5-D76EF9998384}"/>
              </a:ext>
            </a:extLst>
          </p:cNvPr>
          <p:cNvSpPr txBox="1"/>
          <p:nvPr/>
        </p:nvSpPr>
        <p:spPr>
          <a:xfrm>
            <a:off x="1145969" y="5661071"/>
            <a:ext cx="3013363" cy="246221"/>
          </a:xfrm>
          <a:prstGeom prst="rect">
            <a:avLst/>
          </a:prstGeom>
          <a:noFill/>
        </p:spPr>
        <p:txBody>
          <a:bodyPr wrap="square" rtlCol="0">
            <a:spAutoFit/>
          </a:bodyPr>
          <a:lstStyle/>
          <a:p>
            <a:r>
              <a:rPr lang="en-US" sz="1000" dirty="0"/>
              <a:t>Products from local farms - Italy (Bologna)</a:t>
            </a:r>
            <a:endParaRPr lang="cs-CZ" sz="1000" dirty="0"/>
          </a:p>
        </p:txBody>
      </p:sp>
      <p:sp>
        <p:nvSpPr>
          <p:cNvPr id="6" name="TextovéPole 5">
            <a:extLst>
              <a:ext uri="{FF2B5EF4-FFF2-40B4-BE49-F238E27FC236}">
                <a16:creationId xmlns:a16="http://schemas.microsoft.com/office/drawing/2014/main" id="{BD79D43F-6909-4CE5-858E-15699F5544F5}"/>
              </a:ext>
            </a:extLst>
          </p:cNvPr>
          <p:cNvSpPr txBox="1"/>
          <p:nvPr/>
        </p:nvSpPr>
        <p:spPr>
          <a:xfrm>
            <a:off x="5496420" y="5584126"/>
            <a:ext cx="3341396" cy="400110"/>
          </a:xfrm>
          <a:prstGeom prst="rect">
            <a:avLst/>
          </a:prstGeom>
          <a:noFill/>
        </p:spPr>
        <p:txBody>
          <a:bodyPr wrap="square" rtlCol="0">
            <a:spAutoFit/>
          </a:bodyPr>
          <a:lstStyle/>
          <a:p>
            <a:r>
              <a:rPr lang="en-US" sz="1000" b="0" i="0" dirty="0">
                <a:solidFill>
                  <a:srgbClr val="000000"/>
                </a:solidFill>
                <a:effectLst/>
                <a:latin typeface="Roboto" panose="02000000000000000000" pitchFamily="2" charset="0"/>
              </a:rPr>
              <a:t>Consortia of international projects also work on solving tasks for small farmers</a:t>
            </a:r>
            <a:endParaRPr lang="pl-PL" sz="1000" dirty="0"/>
          </a:p>
        </p:txBody>
      </p:sp>
    </p:spTree>
    <p:extLst>
      <p:ext uri="{BB962C8B-B14F-4D97-AF65-F5344CB8AC3E}">
        <p14:creationId xmlns:p14="http://schemas.microsoft.com/office/powerpoint/2010/main" val="22917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Y</a:t>
            </a:r>
            <a:r>
              <a:rPr lang="cs-CZ" dirty="0" err="1">
                <a:latin typeface="+mj-lt"/>
                <a:ea typeface="Calibri" panose="020F0502020204030204" pitchFamily="34" charset="0"/>
                <a:cs typeface="Times New Roman" panose="02020603050405020304" pitchFamily="18" charset="0"/>
              </a:rPr>
              <a:t>ard</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effectLst/>
                <a:latin typeface="+mj-lt"/>
                <a:ea typeface="Calibri" panose="020F0502020204030204" pitchFamily="34" charset="0"/>
                <a:cs typeface="Times New Roman" panose="02020603050405020304" pitchFamily="18" charset="0"/>
              </a:rPr>
              <a:t>6.2. </a:t>
            </a:r>
            <a:r>
              <a:rPr lang="en-US" sz="1800" b="1" dirty="0">
                <a:effectLst/>
                <a:latin typeface="+mj-lt"/>
                <a:ea typeface="Calibri" panose="020F0502020204030204" pitchFamily="34" charset="0"/>
                <a:cs typeface="Times New Roman" panose="02020603050405020304" pitchFamily="18" charset="0"/>
              </a:rPr>
              <a:t>Sales from the Yard </a:t>
            </a:r>
            <a:r>
              <a:rPr lang="cs-CZ" sz="1800" b="1" dirty="0">
                <a:effectLst/>
                <a:latin typeface="+mj-lt"/>
                <a:ea typeface="Calibri" panose="020F0502020204030204" pitchFamily="34" charset="0"/>
                <a:cs typeface="Times New Roman" panose="02020603050405020304" pitchFamily="18" charset="0"/>
              </a:rPr>
              <a:t>- </a:t>
            </a:r>
            <a:r>
              <a:rPr lang="en-US" sz="1800" b="1" dirty="0">
                <a:effectLst/>
                <a:latin typeface="+mj-lt"/>
                <a:ea typeface="Calibri" panose="020F0502020204030204" pitchFamily="34" charset="0"/>
                <a:cs typeface="Times New Roman" panose="02020603050405020304" pitchFamily="18" charset="0"/>
              </a:rPr>
              <a:t>rules, regulations,</a:t>
            </a:r>
            <a:r>
              <a:rPr lang="cs-CZ" sz="1800" b="1" dirty="0">
                <a:effectLst/>
                <a:latin typeface="+mj-lt"/>
                <a:ea typeface="Calibri" panose="020F0502020204030204" pitchFamily="34" charset="0"/>
                <a:cs typeface="Times New Roman" panose="02020603050405020304" pitchFamily="18" charset="0"/>
              </a:rPr>
              <a:t> </a:t>
            </a:r>
            <a:r>
              <a:rPr lang="en-US" sz="1800" b="1" dirty="0">
                <a:effectLst/>
                <a:latin typeface="+mj-lt"/>
                <a:ea typeface="Calibri" panose="020F0502020204030204" pitchFamily="34" charset="0"/>
                <a:cs typeface="Times New Roman" panose="02020603050405020304" pitchFamily="18" charset="0"/>
              </a:rPr>
              <a:t>administrative oversight</a:t>
            </a:r>
            <a:endParaRPr lang="cs-CZ" sz="1800" dirty="0">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502228" y="2133072"/>
            <a:ext cx="6699379" cy="4257517"/>
          </a:xfrm>
        </p:spPr>
        <p:txBody>
          <a:bodyPr/>
          <a:lstStyle/>
          <a:p>
            <a:endParaRPr lang="cs-CZ" dirty="0"/>
          </a:p>
        </p:txBody>
      </p:sp>
      <p:pic>
        <p:nvPicPr>
          <p:cNvPr id="10" name="Obrázek 9" descr="Obsah obrázku tráva, exteriér, obloha, pole&#10;&#10;Popis byl vytvořen automaticky">
            <a:extLst>
              <a:ext uri="{FF2B5EF4-FFF2-40B4-BE49-F238E27FC236}">
                <a16:creationId xmlns:a16="http://schemas.microsoft.com/office/drawing/2014/main" id="{C611E88E-F9D5-4421-A7A9-85F64FD0D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04" y="2133072"/>
            <a:ext cx="5676691" cy="4257518"/>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067CF20-DB8B-43E2-BDB9-03FC88C3B9C6}"/>
              </a:ext>
            </a:extLst>
          </p:cNvPr>
          <p:cNvSpPr>
            <a:spLocks noGrp="1"/>
          </p:cNvSpPr>
          <p:nvPr>
            <p:ph type="body" sz="quarter" idx="14"/>
          </p:nvPr>
        </p:nvSpPr>
        <p:spPr/>
        <p:txBody>
          <a:bodyPr/>
          <a:lstStyle/>
          <a:p>
            <a:pPr marL="228600" algn="just">
              <a:lnSpc>
                <a:spcPct val="107000"/>
              </a:lnSpc>
              <a:spcAft>
                <a:spcPts val="800"/>
              </a:spcAft>
            </a:pPr>
            <a:r>
              <a:rPr lang="cs-CZ" sz="1800" b="1" dirty="0">
                <a:solidFill>
                  <a:srgbClr val="3B3B3B"/>
                </a:solidFill>
                <a:latin typeface="+mj-lt"/>
                <a:ea typeface="Calibri" panose="020F0502020204030204" pitchFamily="34" charset="0"/>
                <a:cs typeface="Calibri" panose="020F0502020204030204" pitchFamily="34" charset="0"/>
              </a:rPr>
              <a:t>6.2.1. General </a:t>
            </a:r>
            <a:r>
              <a:rPr lang="cs-CZ" sz="1800" b="1" dirty="0" err="1">
                <a:solidFill>
                  <a:srgbClr val="3B3B3B"/>
                </a:solidFill>
                <a:latin typeface="+mj-lt"/>
                <a:ea typeface="Calibri" panose="020F0502020204030204" pitchFamily="34" charset="0"/>
                <a:cs typeface="Calibri" panose="020F0502020204030204" pitchFamily="34" charset="0"/>
              </a:rPr>
              <a:t>legislation</a:t>
            </a:r>
            <a:endParaRPr lang="cs-CZ" sz="1800" b="1" dirty="0">
              <a:solidFill>
                <a:srgbClr val="3B3B3B"/>
              </a:solidFill>
              <a:latin typeface="+mj-lt"/>
              <a:ea typeface="Calibri" panose="020F0502020204030204" pitchFamily="34" charset="0"/>
              <a:cs typeface="Calibri" panose="020F0502020204030204" pitchFamily="34" charset="0"/>
            </a:endParaRPr>
          </a:p>
          <a:p>
            <a:pPr marL="228600" algn="just">
              <a:lnSpc>
                <a:spcPct val="107000"/>
              </a:lnSpc>
              <a:spcAft>
                <a:spcPts val="800"/>
              </a:spcAft>
            </a:pPr>
            <a:endParaRPr lang="cs-CZ" dirty="0">
              <a:solidFill>
                <a:srgbClr val="3B3B3B"/>
              </a:solidFill>
              <a:effectLst/>
              <a:latin typeface="Trebuchet MS" panose="020B0603020202020204" pitchFamily="34" charset="0"/>
              <a:ea typeface="Calibri" panose="020F0502020204030204" pitchFamily="34" charset="0"/>
              <a:cs typeface="Calibri" panose="020F0502020204030204" pitchFamily="34" charset="0"/>
            </a:endParaRPr>
          </a:p>
          <a:p>
            <a:pPr marL="228600" algn="just">
              <a:lnSpc>
                <a:spcPct val="107000"/>
              </a:lnSpc>
              <a:spcAft>
                <a:spcPts val="800"/>
              </a:spcAft>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All EU legislation on agricultural commodities and food can be found on the portal </a:t>
            </a:r>
            <a:r>
              <a:rPr lang="cs-CZ" u="sng" dirty="0">
                <a:solidFill>
                  <a:srgbClr val="0000FF"/>
                </a:solidFill>
                <a:effectLst/>
                <a:latin typeface="Trebuchet MS" panose="020B0603020202020204" pitchFamily="34" charset="0"/>
                <a:ea typeface="Calibri" panose="020F0502020204030204" pitchFamily="34" charset="0"/>
                <a:cs typeface="Calibri" panose="020F0502020204030204" pitchFamily="34" charset="0"/>
                <a:hlinkClick r:id="rId2"/>
              </a:rPr>
              <a:t>https://eur-lex.europa.eu/</a:t>
            </a:r>
            <a:r>
              <a:rPr lang="cs-CZ"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 </a:t>
            </a: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in which it is possible to search in individual languages of the member states of the Union. Everything is subject to the law of each Member State.</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European legislation on the sale of food:</a:t>
            </a:r>
          </a:p>
          <a:p>
            <a:pPr marL="400050" indent="-171450" algn="just">
              <a:lnSpc>
                <a:spcPct val="107000"/>
              </a:lnSpc>
              <a:spcAft>
                <a:spcPts val="800"/>
              </a:spcAft>
              <a:buFont typeface="Arial" panose="020B0604020202020204" pitchFamily="34" charset="0"/>
              <a:buChar char="•"/>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No. 1169/2011 on the provision of food information to consumers</a:t>
            </a:r>
          </a:p>
          <a:p>
            <a:pPr marL="400050" indent="-171450" algn="just">
              <a:lnSpc>
                <a:spcPct val="107000"/>
              </a:lnSpc>
              <a:spcAft>
                <a:spcPts val="800"/>
              </a:spcAft>
              <a:buFont typeface="Arial" panose="020B0604020202020204" pitchFamily="34" charset="0"/>
              <a:buChar char="•"/>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No. 1308/2013 on the common organization of the market in agricultural products</a:t>
            </a:r>
          </a:p>
          <a:p>
            <a:pPr marL="400050" indent="-171450" algn="just">
              <a:lnSpc>
                <a:spcPct val="107000"/>
              </a:lnSpc>
              <a:spcAft>
                <a:spcPts val="800"/>
              </a:spcAft>
              <a:buFont typeface="Arial" panose="020B0604020202020204" pitchFamily="34" charset="0"/>
              <a:buChar char="•"/>
            </a:pPr>
            <a:r>
              <a:rPr lang="en-US" b="1"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No. 852/2004 on food hygiene</a:t>
            </a:r>
          </a:p>
          <a:p>
            <a:pPr marL="400050" indent="-171450" algn="just">
              <a:lnSpc>
                <a:spcPct val="107000"/>
              </a:lnSpc>
              <a:spcAft>
                <a:spcPts val="800"/>
              </a:spcAft>
              <a:buFont typeface="Arial" panose="020B0604020202020204" pitchFamily="34" charset="0"/>
              <a:buChar char="•"/>
            </a:pPr>
            <a:r>
              <a:rPr lang="en-US" b="1"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No. 853/2004 on the hygiene of animal food</a:t>
            </a:r>
          </a:p>
          <a:p>
            <a:pPr marL="400050" indent="-171450" algn="just">
              <a:lnSpc>
                <a:spcPct val="107000"/>
              </a:lnSpc>
              <a:spcAft>
                <a:spcPts val="800"/>
              </a:spcAft>
              <a:buFont typeface="Arial" panose="020B0604020202020204" pitchFamily="34" charset="0"/>
              <a:buChar char="•"/>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No. 854/2004 on official controls</a:t>
            </a:r>
          </a:p>
          <a:p>
            <a:pPr marL="400050" indent="-171450" algn="just">
              <a:lnSpc>
                <a:spcPct val="107000"/>
              </a:lnSpc>
              <a:spcAft>
                <a:spcPts val="800"/>
              </a:spcAft>
              <a:buFont typeface="Arial" panose="020B0604020202020204" pitchFamily="34" charset="0"/>
              <a:buChar char="•"/>
            </a:pPr>
            <a:r>
              <a:rPr lang="en-US"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EU Regulation 178/2002 on food safety</a:t>
            </a:r>
            <a:endParaRPr lang="cs-CZ" dirty="0"/>
          </a:p>
        </p:txBody>
      </p:sp>
      <p:pic>
        <p:nvPicPr>
          <p:cNvPr id="6" name="Zástupný symbol obrázku 5" descr="Obsah obrázku stůl, patro, interiér, strop&#10;&#10;Popis byl vytvořen automaticky">
            <a:extLst>
              <a:ext uri="{FF2B5EF4-FFF2-40B4-BE49-F238E27FC236}">
                <a16:creationId xmlns:a16="http://schemas.microsoft.com/office/drawing/2014/main" id="{CB05D6F3-DBC3-470B-9A47-00C1E37F81F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91F92C6F-13AF-4ADF-9509-C2E9D64D8CAF}"/>
              </a:ext>
            </a:extLst>
          </p:cNvPr>
          <p:cNvSpPr>
            <a:spLocks noGrp="1"/>
          </p:cNvSpPr>
          <p:nvPr>
            <p:ph type="body" sz="quarter" idx="16"/>
          </p:nvPr>
        </p:nvSpPr>
        <p:spPr/>
        <p:txBody>
          <a:bodyPr/>
          <a:lstStyle/>
          <a:p>
            <a:r>
              <a:rPr lang="en-US" b="0" i="0" dirty="0">
                <a:solidFill>
                  <a:srgbClr val="000000"/>
                </a:solidFill>
                <a:effectLst/>
              </a:rPr>
              <a:t>Many farms can offer social spaces</a:t>
            </a:r>
            <a:endParaRPr lang="cs-CZ" dirty="0"/>
          </a:p>
        </p:txBody>
      </p:sp>
    </p:spTree>
    <p:extLst>
      <p:ext uri="{BB962C8B-B14F-4D97-AF65-F5344CB8AC3E}">
        <p14:creationId xmlns:p14="http://schemas.microsoft.com/office/powerpoint/2010/main" val="66871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78FE9E9-7CD4-47B2-BB7B-FAEF5EE9D3DF}"/>
              </a:ext>
            </a:extLst>
          </p:cNvPr>
          <p:cNvSpPr>
            <a:spLocks noGrp="1"/>
          </p:cNvSpPr>
          <p:nvPr>
            <p:ph type="body" sz="quarter" idx="14"/>
          </p:nvPr>
        </p:nvSpPr>
        <p:spPr/>
        <p:txBody>
          <a:bodyPr/>
          <a:lstStyle/>
          <a:p>
            <a:pPr marL="457200" marR="336550" algn="just">
              <a:spcBef>
                <a:spcPts val="580"/>
              </a:spcBef>
              <a:spcAft>
                <a:spcPts val="0"/>
              </a:spcAft>
            </a:pPr>
            <a:r>
              <a:rPr lang="en-US" dirty="0">
                <a:effectLst/>
                <a:latin typeface="Trebuchet MS" panose="020B0603020202020204" pitchFamily="34" charset="0"/>
                <a:ea typeface="Calibri Light" panose="020F0302020204030204" pitchFamily="34" charset="0"/>
              </a:rPr>
              <a:t>Exception for the sale of food from the yard</a:t>
            </a:r>
          </a:p>
          <a:p>
            <a:pPr marL="457200" marR="336550" algn="just">
              <a:spcBef>
                <a:spcPts val="580"/>
              </a:spcBef>
              <a:spcAft>
                <a:spcPts val="0"/>
              </a:spcAft>
            </a:pPr>
            <a:r>
              <a:rPr lang="en-US" dirty="0">
                <a:effectLst/>
                <a:latin typeface="Trebuchet MS" panose="020B0603020202020204" pitchFamily="34" charset="0"/>
                <a:ea typeface="Calibri Light" panose="020F0302020204030204" pitchFamily="34" charset="0"/>
              </a:rPr>
              <a:t> </a:t>
            </a:r>
          </a:p>
          <a:p>
            <a:pPr marL="457200" marR="336550" algn="just">
              <a:spcBef>
                <a:spcPts val="580"/>
              </a:spcBef>
              <a:spcAft>
                <a:spcPts val="0"/>
              </a:spcAft>
            </a:pPr>
            <a:r>
              <a:rPr lang="en-US" dirty="0">
                <a:effectLst/>
                <a:latin typeface="Trebuchet MS" panose="020B0603020202020204" pitchFamily="34" charset="0"/>
                <a:ea typeface="Calibri Light" panose="020F0302020204030204" pitchFamily="34" charset="0"/>
              </a:rPr>
              <a:t>According to Article 1 (2) (a) c) regulations on food hygiene, resp. Article 1 (3) (a) (c) of the Regulation on the hygiene of food of animal origin provides that the </a:t>
            </a:r>
            <a:r>
              <a:rPr lang="en-US" b="1" dirty="0">
                <a:effectLst/>
                <a:latin typeface="Trebuchet MS" panose="020B0603020202020204" pitchFamily="34" charset="0"/>
                <a:ea typeface="Calibri Light" panose="020F0302020204030204" pitchFamily="34" charset="0"/>
              </a:rPr>
              <a:t>Regulation does not apply to cases where a producer directly supplies small quantities of primary products to the final consumer or to a local retailer who supplies them directly to the final consumer</a:t>
            </a:r>
            <a:r>
              <a:rPr lang="en-US" dirty="0">
                <a:effectLst/>
                <a:latin typeface="Trebuchet MS" panose="020B0603020202020204" pitchFamily="34" charset="0"/>
                <a:ea typeface="Calibri Light" panose="020F0302020204030204" pitchFamily="34" charset="0"/>
              </a:rPr>
              <a:t>.</a:t>
            </a:r>
          </a:p>
          <a:p>
            <a:pPr marL="457200" marR="336550" algn="just">
              <a:spcBef>
                <a:spcPts val="580"/>
              </a:spcBef>
              <a:spcAft>
                <a:spcPts val="0"/>
              </a:spcAft>
            </a:pPr>
            <a:endParaRPr lang="en-US" dirty="0">
              <a:effectLst/>
              <a:latin typeface="Trebuchet MS" panose="020B0603020202020204" pitchFamily="34" charset="0"/>
              <a:ea typeface="Calibri Light" panose="020F0302020204030204" pitchFamily="34" charset="0"/>
            </a:endParaRPr>
          </a:p>
          <a:p>
            <a:pPr marL="457200" marR="336550" algn="just">
              <a:spcBef>
                <a:spcPts val="580"/>
              </a:spcBef>
              <a:spcAft>
                <a:spcPts val="0"/>
              </a:spcAft>
            </a:pPr>
            <a:r>
              <a:rPr lang="en-US" dirty="0">
                <a:effectLst/>
                <a:latin typeface="Trebuchet MS" panose="020B0603020202020204" pitchFamily="34" charset="0"/>
                <a:ea typeface="Calibri Light" panose="020F0302020204030204" pitchFamily="34" charset="0"/>
              </a:rPr>
              <a:t>Member States shall lay down the rules for this activity to ensure that the objectives of both regulations are achieved. </a:t>
            </a:r>
            <a:r>
              <a:rPr lang="en-US" b="1" dirty="0">
                <a:effectLst/>
                <a:latin typeface="Trebuchet MS" panose="020B0603020202020204" pitchFamily="34" charset="0"/>
                <a:ea typeface="Calibri Light" panose="020F0302020204030204" pitchFamily="34" charset="0"/>
              </a:rPr>
              <a:t>Exceptions</a:t>
            </a:r>
            <a:r>
              <a:rPr lang="en-US" dirty="0">
                <a:effectLst/>
                <a:latin typeface="Trebuchet MS" panose="020B0603020202020204" pitchFamily="34" charset="0"/>
                <a:ea typeface="Calibri Light" panose="020F0302020204030204" pitchFamily="34" charset="0"/>
              </a:rPr>
              <a:t> to the scope of directly applicable EU rules must </a:t>
            </a:r>
            <a:r>
              <a:rPr lang="en-US" b="1" dirty="0">
                <a:effectLst/>
                <a:latin typeface="Trebuchet MS" panose="020B0603020202020204" pitchFamily="34" charset="0"/>
                <a:ea typeface="Calibri Light" panose="020F0302020204030204" pitchFamily="34" charset="0"/>
              </a:rPr>
              <a:t>pursue the same objectives</a:t>
            </a:r>
            <a:r>
              <a:rPr lang="en-US" dirty="0">
                <a:effectLst/>
                <a:latin typeface="Trebuchet MS" panose="020B0603020202020204" pitchFamily="34" charset="0"/>
                <a:ea typeface="Calibri Light" panose="020F0302020204030204" pitchFamily="34" charset="0"/>
              </a:rPr>
              <a:t> as those rules.</a:t>
            </a:r>
            <a:endParaRPr lang="cs-CZ" dirty="0"/>
          </a:p>
        </p:txBody>
      </p:sp>
      <p:sp>
        <p:nvSpPr>
          <p:cNvPr id="4" name="Zástupný text 3">
            <a:extLst>
              <a:ext uri="{FF2B5EF4-FFF2-40B4-BE49-F238E27FC236}">
                <a16:creationId xmlns:a16="http://schemas.microsoft.com/office/drawing/2014/main" id="{080DCF48-4A22-4BBD-8BAE-4EE4D97A40BA}"/>
              </a:ext>
            </a:extLst>
          </p:cNvPr>
          <p:cNvSpPr>
            <a:spLocks noGrp="1"/>
          </p:cNvSpPr>
          <p:nvPr>
            <p:ph type="body" sz="quarter" idx="16"/>
          </p:nvPr>
        </p:nvSpPr>
        <p:spPr/>
        <p:txBody>
          <a:bodyPr/>
          <a:lstStyle/>
          <a:p>
            <a:r>
              <a:rPr lang="en-US" dirty="0"/>
              <a:t>The original farm buildings acquire new functions</a:t>
            </a:r>
            <a:endParaRPr lang="cs-CZ" dirty="0"/>
          </a:p>
        </p:txBody>
      </p:sp>
      <p:pic>
        <p:nvPicPr>
          <p:cNvPr id="14" name="Zástupný symbol obrázku 13" descr="Obsah obrázku patro, oranžová, nábytek&#10;&#10;Popis byl vytvořen automaticky">
            <a:extLst>
              <a:ext uri="{FF2B5EF4-FFF2-40B4-BE49-F238E27FC236}">
                <a16:creationId xmlns:a16="http://schemas.microsoft.com/office/drawing/2014/main" id="{7250DF59-E507-47CB-ACDC-99FCAA3365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Tree>
    <p:extLst>
      <p:ext uri="{BB962C8B-B14F-4D97-AF65-F5344CB8AC3E}">
        <p14:creationId xmlns:p14="http://schemas.microsoft.com/office/powerpoint/2010/main" val="388141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1AFF3D5-DCBE-4794-84CE-870FFD75CA70}"/>
              </a:ext>
            </a:extLst>
          </p:cNvPr>
          <p:cNvSpPr>
            <a:spLocks noGrp="1"/>
          </p:cNvSpPr>
          <p:nvPr>
            <p:ph type="body" sz="quarter" idx="14"/>
          </p:nvPr>
        </p:nvSpPr>
        <p:spPr/>
        <p:txBody>
          <a:bodyPr/>
          <a:lstStyle/>
          <a:p>
            <a:r>
              <a:rPr lang="cs-CZ" sz="1800" b="1" dirty="0">
                <a:latin typeface="Trebuchet MS" panose="020B0603020202020204" pitchFamily="34" charset="0"/>
                <a:ea typeface="Calibri" panose="020F0502020204030204" pitchFamily="34" charset="0"/>
                <a:cs typeface="Times New Roman" panose="02020603050405020304" pitchFamily="18" charset="0"/>
              </a:rPr>
              <a:t>6</a:t>
            </a:r>
            <a:r>
              <a:rPr lang="cs-CZ" sz="1800" b="1" dirty="0">
                <a:effectLst/>
                <a:latin typeface="Trebuchet MS" panose="020B0603020202020204" pitchFamily="34" charset="0"/>
                <a:ea typeface="Calibri" panose="020F0502020204030204" pitchFamily="34" charset="0"/>
                <a:cs typeface="Times New Roman" panose="02020603050405020304" pitchFamily="18" charset="0"/>
              </a:rPr>
              <a:t>.2.2.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Czech Republic</a:t>
            </a:r>
            <a:endParaRPr lang="cs-CZ" sz="18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endParaRPr lang="cs-CZ"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r>
              <a:rPr lang="en-US" dirty="0"/>
              <a:t>A person selling food from the yard will most likely not </a:t>
            </a:r>
            <a:r>
              <a:rPr lang="en-US" b="1" dirty="0"/>
              <a:t>need a trade certificate</a:t>
            </a:r>
            <a:r>
              <a:rPr lang="en-US" dirty="0"/>
              <a:t>. This does not preclude other types of registration.</a:t>
            </a:r>
          </a:p>
          <a:p>
            <a:endParaRPr lang="en-US" dirty="0"/>
          </a:p>
          <a:p>
            <a:r>
              <a:rPr lang="en-US" dirty="0"/>
              <a:t>Agricultural entrepreneurs are generally registered under the Agricultural Act</a:t>
            </a:r>
            <a:endParaRPr lang="cs-CZ" dirty="0"/>
          </a:p>
        </p:txBody>
      </p:sp>
      <p:pic>
        <p:nvPicPr>
          <p:cNvPr id="6" name="Zástupný symbol obrázku 5" descr="Obsah obrázku text, interiér, obchod, několik&#10;&#10;Popis byl vytvořen automaticky">
            <a:extLst>
              <a:ext uri="{FF2B5EF4-FFF2-40B4-BE49-F238E27FC236}">
                <a16:creationId xmlns:a16="http://schemas.microsoft.com/office/drawing/2014/main" id="{D68C881D-BEFC-4449-8D2E-0212A29689C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069D29EB-B98A-4CAA-96D2-686B451A9738}"/>
              </a:ext>
            </a:extLst>
          </p:cNvPr>
          <p:cNvSpPr>
            <a:spLocks noGrp="1"/>
          </p:cNvSpPr>
          <p:nvPr>
            <p:ph type="body" sz="quarter" idx="16"/>
          </p:nvPr>
        </p:nvSpPr>
        <p:spPr/>
        <p:txBody>
          <a:bodyPr/>
          <a:lstStyle/>
          <a:p>
            <a:r>
              <a:rPr lang="en-US" dirty="0"/>
              <a:t>Heat preservation is a popular form of preserving seasonal fruit</a:t>
            </a:r>
            <a:endParaRPr lang="cs-CZ" dirty="0"/>
          </a:p>
        </p:txBody>
      </p:sp>
    </p:spTree>
    <p:extLst>
      <p:ext uri="{BB962C8B-B14F-4D97-AF65-F5344CB8AC3E}">
        <p14:creationId xmlns:p14="http://schemas.microsoft.com/office/powerpoint/2010/main" val="132860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54BBCBE-C8E6-4301-89B9-C97432087BD7}"/>
              </a:ext>
            </a:extLst>
          </p:cNvPr>
          <p:cNvSpPr>
            <a:spLocks noGrp="1"/>
          </p:cNvSpPr>
          <p:nvPr>
            <p:ph type="body" sz="quarter" idx="14"/>
          </p:nvPr>
        </p:nvSpPr>
        <p:spPr/>
        <p:txBody>
          <a:bodyPr/>
          <a:lstStyle/>
          <a:p>
            <a:endParaRPr lang="cs-CZ"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Times New Roman" panose="02020603050405020304" pitchFamily="18" charset="0"/>
              </a:rPr>
              <a:t>Specific regulations in the Czech Republic:</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Times New Roman" panose="02020603050405020304" pitchFamily="18" charset="0"/>
              </a:rPr>
              <a:t>The issue of the sale of </a:t>
            </a:r>
            <a:r>
              <a:rPr lang="en-US" b="1" dirty="0">
                <a:effectLst/>
                <a:latin typeface="Trebuchet MS" panose="020B0603020202020204" pitchFamily="34" charset="0"/>
                <a:ea typeface="Calibri" panose="020F0502020204030204" pitchFamily="34" charset="0"/>
                <a:cs typeface="Times New Roman" panose="02020603050405020304" pitchFamily="18" charset="0"/>
              </a:rPr>
              <a:t>animal products </a:t>
            </a:r>
            <a:r>
              <a:rPr lang="en-US" dirty="0">
                <a:effectLst/>
                <a:latin typeface="Trebuchet MS" panose="020B0603020202020204" pitchFamily="34" charset="0"/>
                <a:ea typeface="Calibri" panose="020F0502020204030204" pitchFamily="34" charset="0"/>
                <a:cs typeface="Times New Roman" panose="02020603050405020304" pitchFamily="18" charset="0"/>
              </a:rPr>
              <a:t>from the yard is dealt with in the Czech Republic by the </a:t>
            </a:r>
            <a:r>
              <a:rPr lang="en-US" b="1" dirty="0">
                <a:effectLst/>
                <a:latin typeface="Trebuchet MS" panose="020B0603020202020204" pitchFamily="34" charset="0"/>
                <a:ea typeface="Calibri" panose="020F0502020204030204" pitchFamily="34" charset="0"/>
                <a:cs typeface="Times New Roman" panose="02020603050405020304" pitchFamily="18" charset="0"/>
              </a:rPr>
              <a:t>Veterinary Act</a:t>
            </a:r>
            <a:r>
              <a:rPr lang="en-US" dirty="0">
                <a:effectLst/>
                <a:latin typeface="Trebuchet MS" panose="020B0603020202020204" pitchFamily="34" charset="0"/>
                <a:ea typeface="Calibri" panose="020F0502020204030204" pitchFamily="34" charset="0"/>
                <a:cs typeface="Times New Roman" panose="02020603050405020304" pitchFamily="18" charset="0"/>
              </a:rPr>
              <a:t>.</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Times New Roman" panose="02020603050405020304" pitchFamily="18" charset="0"/>
              </a:rPr>
              <a:t>In the case of </a:t>
            </a:r>
            <a:r>
              <a:rPr lang="en-US" b="1" dirty="0">
                <a:effectLst/>
                <a:latin typeface="Trebuchet MS" panose="020B0603020202020204" pitchFamily="34" charset="0"/>
                <a:ea typeface="Calibri" panose="020F0502020204030204" pitchFamily="34" charset="0"/>
                <a:cs typeface="Times New Roman" panose="02020603050405020304" pitchFamily="18" charset="0"/>
              </a:rPr>
              <a:t>other foods</a:t>
            </a:r>
            <a:r>
              <a:rPr lang="en-US" dirty="0">
                <a:effectLst/>
                <a:latin typeface="Trebuchet MS" panose="020B0603020202020204" pitchFamily="34" charset="0"/>
                <a:ea typeface="Calibri" panose="020F0502020204030204" pitchFamily="34" charset="0"/>
                <a:cs typeface="Times New Roman" panose="02020603050405020304" pitchFamily="18" charset="0"/>
              </a:rPr>
              <a:t>, the procedure is in accordance with the </a:t>
            </a:r>
            <a:r>
              <a:rPr lang="en-US" b="1" dirty="0">
                <a:effectLst/>
                <a:latin typeface="Trebuchet MS" panose="020B0603020202020204" pitchFamily="34" charset="0"/>
                <a:ea typeface="Calibri" panose="020F0502020204030204" pitchFamily="34" charset="0"/>
                <a:cs typeface="Times New Roman" panose="02020603050405020304" pitchFamily="18" charset="0"/>
              </a:rPr>
              <a:t>Act on Food and Tobacco Products</a:t>
            </a:r>
            <a:r>
              <a:rPr lang="en-US" dirty="0">
                <a:effectLst/>
                <a:latin typeface="Trebuchet MS" panose="020B0603020202020204" pitchFamily="34" charset="0"/>
                <a:ea typeface="Calibri" panose="020F0502020204030204" pitchFamily="34" charset="0"/>
                <a:cs typeface="Times New Roman" panose="02020603050405020304" pitchFamily="18" charset="0"/>
              </a:rPr>
              <a:t> and on the amendment of some related acts. This provision empowers the Ministry of Agriculture to </a:t>
            </a:r>
            <a:r>
              <a:rPr lang="en-US" b="1" dirty="0">
                <a:effectLst/>
                <a:latin typeface="Trebuchet MS" panose="020B0603020202020204" pitchFamily="34" charset="0"/>
                <a:ea typeface="Calibri" panose="020F0502020204030204" pitchFamily="34" charset="0"/>
                <a:cs typeface="Times New Roman" panose="02020603050405020304" pitchFamily="18" charset="0"/>
              </a:rPr>
              <a:t>regulate the requirements for foodstuffs of plant origin, their handling and their sale "from the court" through a decree</a:t>
            </a:r>
            <a:r>
              <a:rPr lang="en-US" dirty="0">
                <a:effectLst/>
                <a:latin typeface="Trebuchet MS" panose="020B0603020202020204" pitchFamily="34" charset="0"/>
                <a:ea typeface="Calibri" panose="020F0502020204030204" pitchFamily="34" charset="0"/>
                <a:cs typeface="Times New Roman" panose="02020603050405020304" pitchFamily="18" charset="0"/>
              </a:rPr>
              <a:t>.</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pic>
        <p:nvPicPr>
          <p:cNvPr id="6" name="Zástupný symbol obrázku 5" descr="Obsah obrázku tráva, obloha, exteriér, kráva&#10;&#10;Popis byl vytvořen automaticky">
            <a:extLst>
              <a:ext uri="{FF2B5EF4-FFF2-40B4-BE49-F238E27FC236}">
                <a16:creationId xmlns:a16="http://schemas.microsoft.com/office/drawing/2014/main" id="{B383FC3F-F5AB-427E-B979-01294E72400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F4C20F6E-6B82-4D21-A322-BD282A27B553}"/>
              </a:ext>
            </a:extLst>
          </p:cNvPr>
          <p:cNvSpPr>
            <a:spLocks noGrp="1"/>
          </p:cNvSpPr>
          <p:nvPr>
            <p:ph type="body" sz="quarter" idx="16"/>
          </p:nvPr>
        </p:nvSpPr>
        <p:spPr/>
        <p:txBody>
          <a:bodyPr/>
          <a:lstStyle/>
          <a:p>
            <a:r>
              <a:rPr lang="en-US" dirty="0"/>
              <a:t>Many farms allow visitors to get acquainted with different breeds of livestock</a:t>
            </a:r>
            <a:endParaRPr lang="cs-CZ" dirty="0"/>
          </a:p>
        </p:txBody>
      </p:sp>
    </p:spTree>
    <p:extLst>
      <p:ext uri="{BB962C8B-B14F-4D97-AF65-F5344CB8AC3E}">
        <p14:creationId xmlns:p14="http://schemas.microsoft.com/office/powerpoint/2010/main" val="26814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6633E98-23A2-4D18-BCAB-FEFF54B46F84}"/>
              </a:ext>
            </a:extLst>
          </p:cNvPr>
          <p:cNvSpPr>
            <a:spLocks noGrp="1"/>
          </p:cNvSpPr>
          <p:nvPr>
            <p:ph type="body" sz="quarter" idx="14"/>
          </p:nvPr>
        </p:nvSpPr>
        <p:spPr/>
        <p:txBody>
          <a:bodyPr/>
          <a:lstStyle/>
          <a:p>
            <a:pPr algn="just">
              <a:lnSpc>
                <a:spcPct val="107000"/>
              </a:lnSpc>
              <a:spcAft>
                <a:spcPts val="800"/>
              </a:spcAft>
            </a:pPr>
            <a:r>
              <a:rPr lang="cs-CZ"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rPr>
              <a:t>6.2.3. </a:t>
            </a:r>
            <a:r>
              <a:rPr lang="en-US"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rPr>
              <a:t>Slovakia</a:t>
            </a:r>
            <a:endParaRPr lang="cs-CZ"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cs-CZ" sz="1200"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Similar legislation applies as in the Czech Republic.</a:t>
            </a:r>
          </a:p>
          <a:p>
            <a:pPr marL="228600" algn="just">
              <a:lnSpc>
                <a:spcPct val="107000"/>
              </a:lnSpc>
              <a:spcAft>
                <a:spcPts val="800"/>
              </a:spcAft>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State administration bodies in the matter of official food control pursuant to Act 152/1995 Coll. (Food Act) are:</a:t>
            </a:r>
          </a:p>
          <a:p>
            <a:pPr marL="457200" indent="-228600" algn="just">
              <a:lnSpc>
                <a:spcPct val="107000"/>
              </a:lnSpc>
              <a:spcAft>
                <a:spcPts val="800"/>
              </a:spcAft>
              <a:buFont typeface="+mj-lt"/>
              <a:buAutoNum type="alphaLcParenR"/>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Ministry of Health</a:t>
            </a:r>
          </a:p>
          <a:p>
            <a:pPr marL="457200" indent="-228600" algn="just">
              <a:lnSpc>
                <a:spcPct val="107000"/>
              </a:lnSpc>
              <a:spcAft>
                <a:spcPts val="800"/>
              </a:spcAft>
              <a:buFont typeface="+mj-lt"/>
              <a:buAutoNum type="alphaLcParenR"/>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public health authorities</a:t>
            </a:r>
          </a:p>
          <a:p>
            <a:pPr marL="457200" indent="-228600" algn="just">
              <a:lnSpc>
                <a:spcPct val="107000"/>
              </a:lnSpc>
              <a:spcAft>
                <a:spcPts val="800"/>
              </a:spcAft>
              <a:buFont typeface="+mj-lt"/>
              <a:buAutoNum type="alphaLcParenR"/>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state veterinary and food administration</a:t>
            </a:r>
          </a:p>
          <a:p>
            <a:pPr marL="457200" indent="-228600" algn="just">
              <a:lnSpc>
                <a:spcPct val="107000"/>
              </a:lnSpc>
              <a:spcAft>
                <a:spcPts val="800"/>
              </a:spcAft>
              <a:buFont typeface="+mj-lt"/>
              <a:buAutoNum type="alphaLcParenR"/>
            </a:pPr>
            <a:r>
              <a:rPr lang="en-US" sz="12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regional veterinary and food administrations</a:t>
            </a:r>
          </a:p>
          <a:p>
            <a:pPr marL="457200" indent="-228600" algn="just">
              <a:lnSpc>
                <a:spcPct val="107000"/>
              </a:lnSpc>
              <a:spcAft>
                <a:spcPts val="800"/>
              </a:spcAft>
              <a:buFont typeface="+mj-lt"/>
              <a:buAutoNum type="alphaLcParenR"/>
            </a:pPr>
            <a:endParaRPr lang="cs-CZ" dirty="0">
              <a:solidFill>
                <a:srgbClr val="3B3B3B"/>
              </a:solidFill>
              <a:latin typeface="Trebuchet MS" panose="020B0603020202020204" pitchFamily="34" charset="0"/>
              <a:ea typeface="Calibri" panose="020F0502020204030204" pitchFamily="34" charset="0"/>
              <a:cs typeface="Calibri" panose="020F0502020204030204" pitchFamily="34" charset="0"/>
            </a:endParaRPr>
          </a:p>
          <a:p>
            <a:r>
              <a:rPr lang="cs-CZ" dirty="0">
                <a:hlinkClick r:id="rId2"/>
              </a:rPr>
              <a:t>https://www.predajzdvora.sk/</a:t>
            </a:r>
            <a:r>
              <a:rPr lang="cs-CZ" dirty="0"/>
              <a:t>  </a:t>
            </a:r>
          </a:p>
        </p:txBody>
      </p:sp>
      <p:sp>
        <p:nvSpPr>
          <p:cNvPr id="4" name="Zástupný text 3">
            <a:extLst>
              <a:ext uri="{FF2B5EF4-FFF2-40B4-BE49-F238E27FC236}">
                <a16:creationId xmlns:a16="http://schemas.microsoft.com/office/drawing/2014/main" id="{C5A8A588-6254-45BA-9C27-4D930FEDB867}"/>
              </a:ext>
            </a:extLst>
          </p:cNvPr>
          <p:cNvSpPr>
            <a:spLocks noGrp="1"/>
          </p:cNvSpPr>
          <p:nvPr>
            <p:ph type="body" sz="quarter" idx="16"/>
          </p:nvPr>
        </p:nvSpPr>
        <p:spPr/>
        <p:txBody>
          <a:bodyPr/>
          <a:lstStyle/>
          <a:p>
            <a:r>
              <a:rPr lang="en-US" dirty="0">
                <a:hlinkClick r:id="rId2"/>
              </a:rPr>
              <a:t>Sale from the yard</a:t>
            </a:r>
            <a:r>
              <a:rPr lang="pl-PL" dirty="0">
                <a:hlinkClick r:id="rId2"/>
              </a:rPr>
              <a:t> - Predaj z dvora</a:t>
            </a:r>
            <a:endParaRPr lang="cs-CZ" sz="10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pic>
        <p:nvPicPr>
          <p:cNvPr id="8" name="Zástupný symbol obrázku 7">
            <a:extLst>
              <a:ext uri="{FF2B5EF4-FFF2-40B4-BE49-F238E27FC236}">
                <a16:creationId xmlns:a16="http://schemas.microsoft.com/office/drawing/2014/main" id="{4450CBDA-BD89-4C6C-907E-484CE7E7E34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3973" r="23973"/>
          <a:stretch>
            <a:fillRect/>
          </a:stretch>
        </p:blipFill>
        <p:spPr/>
      </p:pic>
    </p:spTree>
    <p:extLst>
      <p:ext uri="{BB962C8B-B14F-4D97-AF65-F5344CB8AC3E}">
        <p14:creationId xmlns:p14="http://schemas.microsoft.com/office/powerpoint/2010/main" val="42720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9CB8E51-60E4-413F-AA16-82D726A14A42}"/>
              </a:ext>
            </a:extLst>
          </p:cNvPr>
          <p:cNvSpPr>
            <a:spLocks noGrp="1"/>
          </p:cNvSpPr>
          <p:nvPr>
            <p:ph type="body" sz="quarter" idx="14"/>
          </p:nvPr>
        </p:nvSpPr>
        <p:spPr>
          <a:xfrm>
            <a:off x="543000" y="1260000"/>
            <a:ext cx="4229026" cy="4860000"/>
          </a:xfrm>
        </p:spPr>
        <p:txBody>
          <a:bodyPr/>
          <a:lstStyle/>
          <a:p>
            <a:pPr marL="457200" algn="just">
              <a:lnSpc>
                <a:spcPct val="107000"/>
              </a:lnSpc>
              <a:spcAft>
                <a:spcPts val="800"/>
              </a:spcAft>
            </a:pPr>
            <a:r>
              <a:rPr lang="cs-CZ" sz="18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6.2.4. </a:t>
            </a:r>
            <a:r>
              <a:rPr lang="en-US" sz="18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Hungary</a:t>
            </a:r>
            <a:endParaRPr lang="cs-CZ" sz="18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effectLst/>
              <a:latin typeface="Trebuchet MS" panose="020B0603020202020204" pitchFamily="34" charset="0"/>
              <a:ea typeface="Calibri" panose="020F0502020204030204" pitchFamily="34" charset="0"/>
              <a:cs typeface="Calibri" panose="020F0502020204030204" pitchFamily="34" charset="0"/>
            </a:endParaRPr>
          </a:p>
          <a:p>
            <a:r>
              <a:rPr lang="en-US" dirty="0">
                <a:effectLst/>
                <a:latin typeface="Trebuchet MS" panose="020B0603020202020204" pitchFamily="34" charset="0"/>
                <a:ea typeface="Calibri" panose="020F0502020204030204" pitchFamily="34" charset="0"/>
                <a:cs typeface="Calibri" panose="020F0502020204030204" pitchFamily="34" charset="0"/>
              </a:rPr>
              <a:t>In Hungary, the issue of food sales from the court is regulated in particular by </a:t>
            </a:r>
            <a:r>
              <a:rPr lang="en-US" dirty="0">
                <a:effectLst/>
                <a:latin typeface="Trebuchet MS" panose="020B0603020202020204" pitchFamily="34" charset="0"/>
                <a:ea typeface="Calibri" panose="020F0502020204030204" pitchFamily="34" charset="0"/>
                <a:cs typeface="Calibri" panose="020F0502020204030204" pitchFamily="34" charset="0"/>
                <a:hlinkClick r:id="rId3"/>
              </a:rPr>
              <a:t>Regulation No. 52/2010 of the Ministry of Agriculture</a:t>
            </a:r>
            <a:r>
              <a:rPr lang="en-US" dirty="0">
                <a:effectLst/>
                <a:latin typeface="Trebuchet MS" panose="020B0603020202020204" pitchFamily="34" charset="0"/>
                <a:ea typeface="Calibri" panose="020F0502020204030204" pitchFamily="34" charset="0"/>
                <a:cs typeface="Calibri" panose="020F0502020204030204" pitchFamily="34" charset="0"/>
              </a:rPr>
              <a:t>, on the conditions for the production and sale of food by small producers.</a:t>
            </a:r>
          </a:p>
          <a:p>
            <a:endParaRPr lang="en-US" dirty="0">
              <a:effectLst/>
              <a:latin typeface="Trebuchet MS" panose="020B0603020202020204" pitchFamily="34" charset="0"/>
              <a:ea typeface="Calibri" panose="020F0502020204030204" pitchFamily="34" charset="0"/>
              <a:cs typeface="Calibri" panose="020F0502020204030204" pitchFamily="34" charset="0"/>
            </a:endParaRPr>
          </a:p>
          <a:p>
            <a:r>
              <a:rPr lang="en-US" dirty="0">
                <a:effectLst/>
                <a:latin typeface="Trebuchet MS" panose="020B0603020202020204" pitchFamily="34" charset="0"/>
                <a:ea typeface="Calibri" panose="020F0502020204030204" pitchFamily="34" charset="0"/>
                <a:cs typeface="Calibri" panose="020F0502020204030204" pitchFamily="34" charset="0"/>
              </a:rPr>
              <a:t>This regulation also determines the quantities for sale from the yard, lays down the conditions for the sale of food to local retailers and the rules for "village </a:t>
            </a:r>
            <a:r>
              <a:rPr lang="en-US" dirty="0">
                <a:latin typeface="Trebuchet MS" panose="020B0603020202020204" pitchFamily="34" charset="0"/>
                <a:ea typeface="Calibri" panose="020F0502020204030204" pitchFamily="34" charset="0"/>
                <a:cs typeface="Calibri" panose="020F0502020204030204" pitchFamily="34" charset="0"/>
              </a:rPr>
              <a:t>guest </a:t>
            </a:r>
            <a:r>
              <a:rPr lang="en-US" dirty="0">
                <a:effectLst/>
                <a:latin typeface="Trebuchet MS" panose="020B0603020202020204" pitchFamily="34" charset="0"/>
                <a:ea typeface="Calibri" panose="020F0502020204030204" pitchFamily="34" charset="0"/>
                <a:cs typeface="Calibri" panose="020F0502020204030204" pitchFamily="34" charset="0"/>
              </a:rPr>
              <a:t>tables".</a:t>
            </a:r>
            <a:endParaRPr lang="cs-CZ" dirty="0"/>
          </a:p>
        </p:txBody>
      </p:sp>
      <p:sp>
        <p:nvSpPr>
          <p:cNvPr id="4" name="Zástupný text 3">
            <a:extLst>
              <a:ext uri="{FF2B5EF4-FFF2-40B4-BE49-F238E27FC236}">
                <a16:creationId xmlns:a16="http://schemas.microsoft.com/office/drawing/2014/main" id="{FCA024F1-6FC0-40AC-B4B2-BAC851479A53}"/>
              </a:ext>
            </a:extLst>
          </p:cNvPr>
          <p:cNvSpPr>
            <a:spLocks noGrp="1"/>
          </p:cNvSpPr>
          <p:nvPr>
            <p:ph type="body" sz="quarter" idx="16"/>
          </p:nvPr>
        </p:nvSpPr>
        <p:spPr/>
        <p:txBody>
          <a:bodyPr/>
          <a:lstStyle/>
          <a:p>
            <a:r>
              <a:rPr lang="en-US" dirty="0"/>
              <a:t>Impressive Hungarian steppe cattle - an attractive local breed</a:t>
            </a:r>
            <a:endParaRPr lang="cs-CZ" dirty="0"/>
          </a:p>
        </p:txBody>
      </p:sp>
      <p:pic>
        <p:nvPicPr>
          <p:cNvPr id="8" name="Zástupný symbol obrázku 7" descr="Obsah obrázku kráva, tráva, exteriér, pole&#10;&#10;Popis byl vytvořen automaticky">
            <a:extLst>
              <a:ext uri="{FF2B5EF4-FFF2-40B4-BE49-F238E27FC236}">
                <a16:creationId xmlns:a16="http://schemas.microsoft.com/office/drawing/2014/main" id="{04B2E646-2C27-4C12-8185-C326225F6F6E}"/>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5945" r="15945"/>
          <a:stretch>
            <a:fillRect/>
          </a:stretch>
        </p:blipFill>
        <p:spPr/>
      </p:pic>
    </p:spTree>
    <p:extLst>
      <p:ext uri="{BB962C8B-B14F-4D97-AF65-F5344CB8AC3E}">
        <p14:creationId xmlns:p14="http://schemas.microsoft.com/office/powerpoint/2010/main" val="18579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27EA9AB-F35F-41F5-AAA4-C39825D6490E}"/>
              </a:ext>
            </a:extLst>
          </p:cNvPr>
          <p:cNvSpPr>
            <a:spLocks noGrp="1"/>
          </p:cNvSpPr>
          <p:nvPr>
            <p:ph type="body" sz="quarter" idx="14"/>
          </p:nvPr>
        </p:nvSpPr>
        <p:spPr/>
        <p:txBody>
          <a:bodyPr/>
          <a:lstStyle/>
          <a:p>
            <a:r>
              <a:rPr lang="en-US" dirty="0">
                <a:effectLst/>
                <a:latin typeface="Trebuchet MS" panose="020B0603020202020204" pitchFamily="34" charset="0"/>
                <a:ea typeface="Calibri" panose="020F0502020204030204" pitchFamily="34" charset="0"/>
                <a:cs typeface="Calibri" panose="020F0502020204030204" pitchFamily="34" charset="0"/>
              </a:rPr>
              <a:t>Producers are allowed to operate "village guest tables" (</a:t>
            </a:r>
            <a:r>
              <a:rPr lang="en-US" dirty="0" err="1">
                <a:effectLst/>
                <a:latin typeface="Trebuchet MS" panose="020B0603020202020204" pitchFamily="34" charset="0"/>
                <a:ea typeface="Calibri" panose="020F0502020204030204" pitchFamily="34" charset="0"/>
                <a:cs typeface="Calibri" panose="020F0502020204030204" pitchFamily="34" charset="0"/>
              </a:rPr>
              <a:t>falusi</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vendégasztal</a:t>
            </a:r>
            <a:r>
              <a:rPr lang="en-US" dirty="0">
                <a:effectLst/>
                <a:latin typeface="Trebuchet MS" panose="020B0603020202020204" pitchFamily="34" charset="0"/>
                <a:ea typeface="Calibri" panose="020F0502020204030204" pitchFamily="34" charset="0"/>
                <a:cs typeface="Calibri" panose="020F0502020204030204" pitchFamily="34" charset="0"/>
              </a:rPr>
              <a:t>) as a retail activity within the meaning of EU law, where they can also offer other food they have not produced if they comply with the prescribed quantitative limits (§ 4 (3) of Regulation 52/2010), respectively to deliver goods in the same region or 40km radius to the buyer who requested them (§ 4 paragraph 4 of Regulation No. 52/2010).</a:t>
            </a:r>
          </a:p>
          <a:p>
            <a:endParaRPr lang="cs-CZ" dirty="0"/>
          </a:p>
          <a:p>
            <a:r>
              <a:rPr lang="cs-CZ" dirty="0" err="1">
                <a:hlinkClick r:id="rId2"/>
              </a:rPr>
              <a:t>Mindigfinom</a:t>
            </a:r>
            <a:r>
              <a:rPr lang="cs-CZ" dirty="0">
                <a:hlinkClick r:id="rId2"/>
              </a:rPr>
              <a:t> (</a:t>
            </a:r>
            <a:r>
              <a:rPr lang="cs-CZ" dirty="0" err="1">
                <a:hlinkClick r:id="rId2"/>
              </a:rPr>
              <a:t>Bökfürdő</a:t>
            </a:r>
            <a:r>
              <a:rPr lang="cs-CZ" dirty="0">
                <a:hlinkClick r:id="rId2"/>
              </a:rPr>
              <a:t> - </a:t>
            </a:r>
            <a:r>
              <a:rPr lang="cs-CZ" dirty="0" err="1">
                <a:hlinkClick r:id="rId2"/>
              </a:rPr>
              <a:t>Bő</a:t>
            </a:r>
            <a:r>
              <a:rPr lang="cs-CZ" dirty="0">
                <a:hlinkClick r:id="rId2"/>
              </a:rPr>
              <a:t>) - </a:t>
            </a:r>
            <a:r>
              <a:rPr lang="en-US" dirty="0">
                <a:hlinkClick r:id="rId2"/>
              </a:rPr>
              <a:t>Village Guest Table</a:t>
            </a:r>
            <a:endParaRPr lang="cs-CZ" dirty="0"/>
          </a:p>
        </p:txBody>
      </p:sp>
      <p:sp>
        <p:nvSpPr>
          <p:cNvPr id="4" name="Zástupný text 3">
            <a:extLst>
              <a:ext uri="{FF2B5EF4-FFF2-40B4-BE49-F238E27FC236}">
                <a16:creationId xmlns:a16="http://schemas.microsoft.com/office/drawing/2014/main" id="{70162781-2ACA-466A-BCFB-70C4C9AB68E3}"/>
              </a:ext>
            </a:extLst>
          </p:cNvPr>
          <p:cNvSpPr>
            <a:spLocks noGrp="1"/>
          </p:cNvSpPr>
          <p:nvPr>
            <p:ph type="body" sz="quarter" idx="16"/>
          </p:nvPr>
        </p:nvSpPr>
        <p:spPr/>
        <p:txBody>
          <a:bodyPr/>
          <a:lstStyle/>
          <a:p>
            <a:r>
              <a:rPr lang="en-US" dirty="0"/>
              <a:t>Offer of "village guest table"</a:t>
            </a:r>
            <a:endParaRPr lang="cs-CZ" dirty="0"/>
          </a:p>
        </p:txBody>
      </p:sp>
      <p:pic>
        <p:nvPicPr>
          <p:cNvPr id="3" name="Obrázek 2">
            <a:extLst>
              <a:ext uri="{FF2B5EF4-FFF2-40B4-BE49-F238E27FC236}">
                <a16:creationId xmlns:a16="http://schemas.microsoft.com/office/drawing/2014/main" id="{89B7FFFC-5571-4DB7-A105-1C085772093A}"/>
              </a:ext>
            </a:extLst>
          </p:cNvPr>
          <p:cNvPicPr>
            <a:picLocks noChangeAspect="1"/>
          </p:cNvPicPr>
          <p:nvPr/>
        </p:nvPicPr>
        <p:blipFill>
          <a:blip r:embed="rId3"/>
          <a:stretch>
            <a:fillRect/>
          </a:stretch>
        </p:blipFill>
        <p:spPr>
          <a:xfrm>
            <a:off x="2671763" y="3314025"/>
            <a:ext cx="2190750" cy="2085975"/>
          </a:xfrm>
          <a:prstGeom prst="rect">
            <a:avLst/>
          </a:prstGeom>
        </p:spPr>
      </p:pic>
      <p:pic>
        <p:nvPicPr>
          <p:cNvPr id="7" name="Obrázek 6">
            <a:extLst>
              <a:ext uri="{FF2B5EF4-FFF2-40B4-BE49-F238E27FC236}">
                <a16:creationId xmlns:a16="http://schemas.microsoft.com/office/drawing/2014/main" id="{E30010EA-F18A-4277-8AAF-8E2F43445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159342"/>
            <a:ext cx="4833258" cy="3061315"/>
          </a:xfrm>
          <a:prstGeom prst="rect">
            <a:avLst/>
          </a:prstGeom>
        </p:spPr>
      </p:pic>
      <p:sp>
        <p:nvSpPr>
          <p:cNvPr id="9" name="Zástupný symbol obrázku 8">
            <a:extLst>
              <a:ext uri="{FF2B5EF4-FFF2-40B4-BE49-F238E27FC236}">
                <a16:creationId xmlns:a16="http://schemas.microsoft.com/office/drawing/2014/main" id="{25704735-D201-49B1-93AB-2B1C6AA7F6FA}"/>
              </a:ext>
            </a:extLst>
          </p:cNvPr>
          <p:cNvSpPr>
            <a:spLocks noGrp="1"/>
          </p:cNvSpPr>
          <p:nvPr>
            <p:ph type="pic" sz="quarter" idx="15"/>
          </p:nvPr>
        </p:nvSpPr>
        <p:spPr/>
      </p:sp>
    </p:spTree>
    <p:extLst>
      <p:ext uri="{BB962C8B-B14F-4D97-AF65-F5344CB8AC3E}">
        <p14:creationId xmlns:p14="http://schemas.microsoft.com/office/powerpoint/2010/main" val="4192671878"/>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237EACB0-37BC-4070-902B-D3792FB09977}"/>
</file>

<file path=customXml/itemProps2.xml><?xml version="1.0" encoding="utf-8"?>
<ds:datastoreItem xmlns:ds="http://schemas.openxmlformats.org/officeDocument/2006/customXml" ds:itemID="{B0A724C4-8939-4ED4-B51B-8659CAD995F2}"/>
</file>

<file path=customXml/itemProps3.xml><?xml version="1.0" encoding="utf-8"?>
<ds:datastoreItem xmlns:ds="http://schemas.openxmlformats.org/officeDocument/2006/customXml" ds:itemID="{73BE4D8D-535C-47C7-9E3E-22DE6E07228E}"/>
</file>

<file path=docProps/app.xml><?xml version="1.0" encoding="utf-8"?>
<Properties xmlns="http://schemas.openxmlformats.org/officeDocument/2006/extended-properties" xmlns:vt="http://schemas.openxmlformats.org/officeDocument/2006/docPropsVTypes">
  <Template>URESA trial_1</Template>
  <TotalTime>2684</TotalTime>
  <Words>1356</Words>
  <Application>Microsoft Office PowerPoint</Application>
  <PresentationFormat>A4 Paper (210x297 mm)</PresentationFormat>
  <Paragraphs>68</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Roboto</vt:lpstr>
      <vt:lpstr>Trebuchet MS</vt:lpstr>
      <vt:lpstr>URESA biomass temlate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Pavlík Jan</cp:lastModifiedBy>
  <cp:revision>125</cp:revision>
  <dcterms:created xsi:type="dcterms:W3CDTF">2018-03-25T08:55:28Z</dcterms:created>
  <dcterms:modified xsi:type="dcterms:W3CDTF">2022-05-22T20:09:47Z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