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16"/>
  </p:notesMasterIdLst>
  <p:handoutMasterIdLst>
    <p:handoutMasterId r:id="rId17"/>
  </p:handoutMasterIdLst>
  <p:sldIdLst>
    <p:sldId id="266" r:id="rId5"/>
    <p:sldId id="285" r:id="rId6"/>
    <p:sldId id="303" r:id="rId7"/>
    <p:sldId id="304" r:id="rId8"/>
    <p:sldId id="305" r:id="rId9"/>
    <p:sldId id="306" r:id="rId10"/>
    <p:sldId id="309" r:id="rId11"/>
    <p:sldId id="308" r:id="rId12"/>
    <p:sldId id="311" r:id="rId13"/>
    <p:sldId id="307" r:id="rId14"/>
    <p:sldId id="312" r:id="rId15"/>
  </p:sldIdLst>
  <p:sldSz cx="9906000" cy="6858000" type="A4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78D76B"/>
    <a:srgbClr val="47C836"/>
    <a:srgbClr val="33CCFF"/>
    <a:srgbClr val="66CCFF"/>
    <a:srgbClr val="66FF99"/>
    <a:srgbClr val="CCFF33"/>
    <a:srgbClr val="70AC2E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277" y="5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-3130" y="-77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FCF0096-DD09-4F94-B125-D2F10671D3CC}" type="datetimeFigureOut">
              <a:rPr lang="pl-PL"/>
              <a:pPr>
                <a:defRPr/>
              </a:pPr>
              <a:t>24.10.2022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5111B9C-89B8-4F29-A3B3-FDA73E31F16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0505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FCEE0EE-A52D-46AF-A07C-3EEC64895839}" type="datetimeFigureOut">
              <a:rPr lang="pl-PL"/>
              <a:pPr>
                <a:defRPr/>
              </a:pPr>
              <a:t>24.10.2022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FA41F5C-4A6D-432A-B932-774DE37C8E4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2926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konyprolidi.cz/cs/1991-455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zakonyprolidi.cz/cs/1997-252?text=z%C3%A1kon%2Bo%2Bzem%C4%9Bd%C4%9Blstv%C3%AD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njt.hu/cgi_bin/njt_doc.cgi?docid=131741.342583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sip.sejm.gov.pl/isap.nsf/download.xsp/WDU20160001961/T/D20161961L.pdf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isip.sejm.gov.pl/isap.nsf/download.xsp/WDU20190001292/U/D20191292Lj.pdf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module sú popísané podmienky, za ktorých je možné uskutočňovať predaj z dvora v Českej republike a vybraných štátoch Európskej únie. Prehľad legislatívnych noriem platných v Českej republike a ich nadväznosť na právo EÚ. Hygienické a veterinárne predpisy. Štátne orgány dohliadajúce na predaj z dvora.</a:t>
            </a:r>
            <a:endParaRPr lang="cs-CZ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BFA41F5C-4A6D-432A-B932-774DE37C8E42}" type="slidenum">
              <a:rPr lang="pl-PL" smtClean="0"/>
              <a:pPr algn="l" rtl="0">
                <a:defRPr/>
              </a:pPr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8182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cs-CZ" spc="-1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hľadiska</a:t>
            </a:r>
            <a:r>
              <a:rPr lang="cs-CZ" spc="-4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všeobecného</a:t>
            </a:r>
            <a:r>
              <a:rPr lang="cs-CZ" spc="-4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právneho</a:t>
            </a:r>
            <a:r>
              <a:rPr lang="cs-CZ" spc="-4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rámce</a:t>
            </a:r>
            <a:r>
              <a:rPr lang="cs-CZ" spc="-4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</a:t>
            </a:r>
            <a:r>
              <a:rPr lang="cs-CZ" spc="-4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podnikanie</a:t>
            </a:r>
            <a:r>
              <a:rPr lang="cs-CZ" spc="-4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osoba</a:t>
            </a:r>
            <a:r>
              <a:rPr lang="cs-CZ" spc="-4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predávajúci</a:t>
            </a:r>
            <a:r>
              <a:rPr lang="cs-CZ" spc="-4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potraviny</a:t>
            </a:r>
            <a:r>
              <a:rPr lang="cs-CZ" spc="-4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</a:t>
            </a:r>
            <a:r>
              <a:rPr lang="cs-CZ" spc="-5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dvora</a:t>
            </a:r>
            <a:r>
              <a:rPr lang="cs-CZ" spc="-4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spravidla nebude potrebovať živnosť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(porov. § 3 ods. 3 písm. e)</a:t>
            </a:r>
            <a:r>
              <a:rPr lang="cs-CZ" u="none" strike="noStrike" dirty="0">
                <a:solidFill>
                  <a:srgbClr val="0563C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zákona č. 455/1991 Zb.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živnostenského zákona),</a:t>
            </a:r>
            <a:r>
              <a:rPr lang="cs-CZ" spc="-5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cs-CZ" spc="-4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avšak</a:t>
            </a:r>
            <a:r>
              <a:rPr lang="cs-CZ" spc="-5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nevylučuje</a:t>
            </a:r>
            <a:r>
              <a:rPr lang="cs-CZ" spc="-5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iné</a:t>
            </a:r>
            <a:r>
              <a:rPr lang="cs-CZ" spc="-5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druhy</a:t>
            </a:r>
            <a:r>
              <a:rPr lang="cs-CZ" spc="-4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registrácia.</a:t>
            </a:r>
            <a:r>
              <a:rPr lang="cs-CZ" spc="-4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Poľnohospodárski</a:t>
            </a:r>
            <a:r>
              <a:rPr lang="cs-CZ" spc="-4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podnikatelia</a:t>
            </a:r>
            <a:r>
              <a:rPr lang="cs-CZ" spc="-5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sú</a:t>
            </a:r>
            <a:r>
              <a:rPr lang="cs-CZ" spc="-4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všeobecne</a:t>
            </a:r>
            <a:r>
              <a:rPr lang="cs-CZ" spc="-5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evidovaní na základe § 2f</a:t>
            </a:r>
            <a:r>
              <a:rPr lang="cs-CZ" u="none" strike="noStrike" dirty="0">
                <a:solidFill>
                  <a:srgbClr val="0563C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zákona č. 252/1997 Zb.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poľnohospodárskeho zákona, evidenciu</a:t>
            </a:r>
            <a:r>
              <a:rPr lang="cs-CZ" spc="15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podľa § 2e ods. 2 tohto zákona nepodlieha okrem iného fyzická osoba, ktorá predáva nespracované rastlinné a živočíšne výrobky (ide teda o prvovýrobu, na ktorú v užšom rozsahu smerujú aj niektoré pravidlá relevantné pre predaj z dvora).</a:t>
            </a:r>
            <a:endParaRPr lang="cs-CZ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BFA41F5C-4A6D-432A-B932-774DE37C8E42}" type="slidenum">
              <a:rPr lang="pl-PL" smtClean="0"/>
              <a:pPr algn="l" rtl="0">
                <a:defRPr/>
              </a:pPr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7354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algn="l" rtl="0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Konkrétna regulácia v Českej republike: problematika predaja z dvora ošetrená najmä</a:t>
            </a:r>
            <a:r>
              <a:rPr lang="cs-CZ" spc="-4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cs-CZ" spc="-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prípade</a:t>
            </a:r>
            <a:r>
              <a:rPr lang="cs-CZ" spc="-4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predaja</a:t>
            </a:r>
            <a:r>
              <a:rPr lang="cs-CZ" spc="-4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živočíšnych</a:t>
            </a:r>
            <a:r>
              <a:rPr lang="cs-CZ" spc="-4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produktov,</a:t>
            </a:r>
            <a:r>
              <a:rPr lang="cs-CZ" spc="-4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cs-CZ" spc="-3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cs-CZ" spc="-4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zákonom</a:t>
            </a:r>
            <a:r>
              <a:rPr lang="cs-CZ" spc="-4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č.</a:t>
            </a:r>
            <a:r>
              <a:rPr lang="cs-CZ" spc="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166/1999</a:t>
            </a:r>
            <a:r>
              <a:rPr lang="cs-CZ" spc="-1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Zb.,</a:t>
            </a:r>
            <a:r>
              <a:rPr lang="cs-CZ" spc="-4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cs-CZ" spc="-4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veterinárna</a:t>
            </a:r>
            <a:r>
              <a:rPr lang="cs-CZ" spc="-4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starostlivosť a</a:t>
            </a:r>
            <a:r>
              <a:rPr lang="cs-CZ" spc="-2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cs-CZ" spc="-2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zmene</a:t>
            </a:r>
            <a:r>
              <a:rPr lang="cs-CZ" spc="-3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niektorých</a:t>
            </a:r>
            <a:r>
              <a:rPr lang="cs-CZ" spc="-2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predpisov</a:t>
            </a:r>
            <a:r>
              <a:rPr lang="cs-CZ" spc="-2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(ďalej</a:t>
            </a:r>
            <a:r>
              <a:rPr lang="cs-CZ" spc="-3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</a:t>
            </a:r>
            <a:r>
              <a:rPr lang="cs-CZ" spc="-2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„veterinárna</a:t>
            </a:r>
            <a:r>
              <a:rPr lang="cs-CZ" spc="-3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zákon“).</a:t>
            </a:r>
            <a:r>
              <a:rPr lang="cs-CZ" spc="-3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Priestor</a:t>
            </a:r>
            <a:r>
              <a:rPr lang="cs-CZ" spc="-2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</a:t>
            </a:r>
            <a:r>
              <a:rPr lang="cs-CZ" spc="-3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úpravu</a:t>
            </a:r>
            <a:r>
              <a:rPr lang="cs-CZ" spc="-2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podobného</a:t>
            </a:r>
            <a:r>
              <a:rPr lang="cs-CZ" spc="-2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typu v</a:t>
            </a:r>
            <a:r>
              <a:rPr lang="cs-CZ" spc="-1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prípade</a:t>
            </a:r>
            <a:r>
              <a:rPr lang="cs-CZ" spc="-2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iných</a:t>
            </a:r>
            <a:r>
              <a:rPr lang="cs-CZ" spc="-1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potravín</a:t>
            </a:r>
            <a:r>
              <a:rPr lang="cs-CZ" spc="-1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poskytuje</a:t>
            </a:r>
            <a:r>
              <a:rPr lang="cs-CZ" spc="-2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spc="-1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§</a:t>
            </a:r>
            <a:r>
              <a:rPr lang="cs-CZ" spc="-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</a:t>
            </a:r>
            <a:r>
              <a:rPr lang="cs-CZ" spc="-1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ods.</a:t>
            </a:r>
            <a:r>
              <a:rPr lang="cs-CZ" spc="-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cs-CZ" spc="-1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písm.</a:t>
            </a:r>
            <a:r>
              <a:rPr lang="cs-CZ" spc="-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zákona</a:t>
            </a:r>
            <a:r>
              <a:rPr lang="cs-CZ" spc="-1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č.</a:t>
            </a:r>
            <a:r>
              <a:rPr lang="cs-CZ" spc="-1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110/1997</a:t>
            </a:r>
            <a:r>
              <a:rPr lang="cs-CZ" spc="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Zb.,</a:t>
            </a:r>
            <a:r>
              <a:rPr lang="cs-CZ" spc="-2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cs-CZ" spc="-1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potravinách</a:t>
            </a:r>
            <a:r>
              <a:rPr lang="cs-CZ" spc="-1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tabakových výrobkoch ao zmene a doplnení niektorých súvisiacich zákonov. Toto ustanovenie splnomocňuje Ministerstvo poľnohospodárstva na úpravu požiadaviek na potraviny rastlinného pôvodu, zaobchádzanie s nimi a ich predaj „z dvora“ skrze vyhlášku.</a:t>
            </a:r>
          </a:p>
          <a:p>
            <a:pPr algn="l"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BFA41F5C-4A6D-432A-B932-774DE37C8E42}" type="slidenum">
              <a:rPr lang="pl-PL" smtClean="0"/>
              <a:pPr algn="l" rtl="0">
                <a:defRPr/>
              </a:pPr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0338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Maďarsku je problematika predaja potravín z dvora upravená najmä</a:t>
            </a:r>
            <a:r>
              <a:rPr lang="cs-CZ" dirty="0"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u="none" strike="noStrike" dirty="0">
                <a:solidFill>
                  <a:srgbClr val="0563C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nariadením Ministerstva poľnohospodárstva č. 52/2010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 podmienkach výroby a predaja potravín malými výrobcami (</a:t>
            </a:r>
            <a:r>
              <a:rPr lang="cs-CZ" i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FVM</a:t>
            </a:r>
            <a:r>
              <a:rPr lang="cs-CZ" i="1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rendelet</a:t>
            </a:r>
            <a:r>
              <a:rPr lang="cs-CZ" i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i="1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kistermelői</a:t>
            </a:r>
            <a:r>
              <a:rPr lang="cs-CZ" i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i="1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élelmiszer-termelés</a:t>
            </a:r>
            <a:r>
              <a:rPr lang="cs-CZ" i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-</a:t>
            </a:r>
            <a:r>
              <a:rPr lang="cs-CZ" i="1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előállítás</a:t>
            </a:r>
            <a:r>
              <a:rPr lang="cs-CZ" i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i="1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és</a:t>
            </a:r>
            <a:r>
              <a:rPr lang="cs-CZ" i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i="1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értékesítés</a:t>
            </a:r>
            <a:r>
              <a:rPr lang="cs-CZ" i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i="1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feltételeiről</a:t>
            </a:r>
            <a:r>
              <a:rPr lang="cs-CZ" i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ďalej len nariadenie č. 52/2010).</a:t>
            </a:r>
            <a:r>
              <a:rPr lang="cs-CZ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Množstvá považované za malé množstvá na účely predaja z dvora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sú vymedzené v Prílohe I nariadenia č. 52/2010. Za odbyt potravín miestnemu maloobchodu je potom považovaný</a:t>
            </a:r>
            <a:r>
              <a:rPr lang="cs-CZ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predaj potravín</a:t>
            </a:r>
            <a:r>
              <a:rPr lang="cs-CZ" b="1" spc="-7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cs-CZ" b="1" spc="-6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maloobchodu</a:t>
            </a:r>
            <a:r>
              <a:rPr lang="cs-CZ" b="1" spc="-6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nachádzajúceho</a:t>
            </a:r>
            <a:r>
              <a:rPr lang="cs-CZ" spc="-6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cs-CZ" spc="-6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</a:t>
            </a:r>
            <a:r>
              <a:rPr lang="cs-CZ" b="1" spc="-8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rovnakom</a:t>
            </a:r>
            <a:r>
              <a:rPr lang="cs-CZ" b="1" spc="-6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regióne</a:t>
            </a:r>
            <a:r>
              <a:rPr lang="cs-CZ" b="1" spc="-6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alebo</a:t>
            </a:r>
            <a:r>
              <a:rPr lang="cs-CZ" b="1" spc="-6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vzdialeného</a:t>
            </a:r>
            <a:r>
              <a:rPr lang="cs-CZ" b="1" spc="-6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maximálne</a:t>
            </a:r>
            <a:r>
              <a:rPr lang="cs-CZ" b="1" spc="-7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40</a:t>
            </a:r>
            <a:r>
              <a:rPr lang="cs-CZ" b="1" spc="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spc="-1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km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vzdušnou čiarou od poľnohospodára (§ 1 nariadenia č. 52/2010). Výrobcom je však tiež</a:t>
            </a:r>
            <a:r>
              <a:rPr lang="cs-CZ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umožnené prevádzkovať „dedinské stoly pre hostí“.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dirty="0"/>
          </a:p>
          <a:p>
            <a:pPr algn="l"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BFA41F5C-4A6D-432A-B932-774DE37C8E42}" type="slidenum">
              <a:rPr lang="pl-PL" smtClean="0"/>
              <a:pPr algn="l" rtl="0">
                <a:defRPr/>
              </a:pPr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0127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algn="l" rtl="0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Poľsko -</a:t>
            </a:r>
            <a:r>
              <a:rPr lang="cs-CZ" u="none" strike="noStrike" dirty="0">
                <a:solidFill>
                  <a:srgbClr val="0563C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zákon zo 16. 11. 2016</a:t>
            </a:r>
            <a:r>
              <a:rPr lang="cs-CZ" dirty="0"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Dz.U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2016</a:t>
            </a:r>
            <a:r>
              <a:rPr lang="cs-CZ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poz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1961) s účinnosťou od 1. 1. 2017.</a:t>
            </a:r>
          </a:p>
          <a:p>
            <a:pPr marL="228600" algn="l" rtl="0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Poľnohospodári predávajúci svoje produkty priamo z dvora v prvom rade podliehajú osobitnému daňovému režimu podľa poľského zákona o dani z príjmov fyzických osôb (</a:t>
            </a:r>
            <a:r>
              <a:rPr lang="cs-CZ" i="1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ustawa</a:t>
            </a:r>
            <a:r>
              <a:rPr lang="cs-CZ" i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cs-CZ" i="1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podatku</a:t>
            </a:r>
            <a:r>
              <a:rPr lang="cs-CZ" i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i="1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dochodowym</a:t>
            </a:r>
            <a:r>
              <a:rPr lang="cs-CZ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i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</a:t>
            </a:r>
            <a:r>
              <a:rPr lang="cs-CZ" i="1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osób</a:t>
            </a:r>
            <a:r>
              <a:rPr lang="cs-CZ" i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i="1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fizycznych</a:t>
            </a:r>
            <a:r>
              <a:rPr lang="cs-CZ" i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ďalej len „</a:t>
            </a:r>
            <a:r>
              <a:rPr lang="cs-CZ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pdof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.“).</a:t>
            </a:r>
            <a:endParaRPr lang="cs-CZ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/>
            <a:r>
              <a:rPr lang="cs-CZ" spc="-4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Príjmy</a:t>
            </a:r>
            <a:r>
              <a:rPr lang="cs-CZ" spc="-4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cs-CZ" spc="-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tejto</a:t>
            </a:r>
            <a:r>
              <a:rPr lang="cs-CZ" spc="-4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činnosti do výšky 40 000 zlotých ročne sú oslobodené od dane z príjmov fyzických osôb (článok 21 ods. 1 bod 71a</a:t>
            </a:r>
            <a:r>
              <a:rPr lang="cs-CZ" spc="-2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pdof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.). Podľa článku 6 ods. 1 bod 1</a:t>
            </a:r>
            <a:r>
              <a:rPr lang="cs-CZ" u="none" strike="noStrike" dirty="0">
                <a:solidFill>
                  <a:srgbClr val="0563C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poľského živnostenského zákona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Prawo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przedsiębiorców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ďalej</a:t>
            </a:r>
            <a:r>
              <a:rPr lang="cs-CZ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len„pb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.“) sa</a:t>
            </a:r>
            <a:r>
              <a:rPr lang="cs-CZ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pb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nevzťahuje okrem iného na poľnohospodársku výrobu v oblasti chovu zvierat a pestovania obilnín alebo vnútrozemského rybolovu.</a:t>
            </a:r>
          </a:p>
          <a:p>
            <a:pPr algn="l"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BFA41F5C-4A6D-432A-B932-774DE37C8E42}" type="slidenum">
              <a:rPr lang="pl-PL" smtClean="0"/>
              <a:pPr algn="l" rtl="0">
                <a:defRPr/>
              </a:pPr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7034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ES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873" y="5044044"/>
            <a:ext cx="3755744" cy="86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 userDrawn="1"/>
        </p:nvSpPr>
        <p:spPr>
          <a:xfrm>
            <a:off x="522514" y="2360182"/>
            <a:ext cx="862148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0" dirty="0">
                <a:solidFill>
                  <a:srgbClr val="003300"/>
                </a:solidFill>
                <a:ea typeface="Calibri"/>
                <a:cs typeface="Calibri"/>
              </a:rPr>
              <a:t>Activating agricultural and tourism specializations through Center of Taste </a:t>
            </a:r>
          </a:p>
          <a:p>
            <a:pPr algn="ctr"/>
            <a:br>
              <a:rPr lang="el-GR" sz="1400" dirty="0">
                <a:ea typeface="Calibri"/>
                <a:cs typeface="Times New Roman"/>
              </a:rPr>
            </a:br>
            <a:endParaRPr lang="pl-PL" sz="1400" dirty="0">
              <a:ea typeface="Calibri"/>
              <a:cs typeface="Times New Roman"/>
            </a:endParaRPr>
          </a:p>
          <a:p>
            <a:pPr algn="ctr"/>
            <a:r>
              <a:rPr lang="pl-PL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 6</a:t>
            </a:r>
          </a:p>
          <a:p>
            <a:pPr algn="ctr"/>
            <a:endParaRPr lang="pl-PL" sz="2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Sales from the Yard (farm)</a:t>
            </a:r>
            <a:endParaRPr lang="pl-PL" sz="2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389" y="493794"/>
            <a:ext cx="2602275" cy="158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70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ESA 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az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8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ESA chapter title +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ymbol zastępczy tekstu 18"/>
          <p:cNvSpPr>
            <a:spLocks noGrp="1"/>
          </p:cNvSpPr>
          <p:nvPr>
            <p:ph type="body" sz="quarter" idx="12" hasCustomPrompt="1"/>
          </p:nvPr>
        </p:nvSpPr>
        <p:spPr>
          <a:xfrm>
            <a:off x="543000" y="1260000"/>
            <a:ext cx="8820000" cy="36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pl-PL" dirty="0"/>
              <a:t>1. </a:t>
            </a:r>
            <a:r>
              <a:rPr lang="pl-PL" dirty="0" err="1"/>
              <a:t>Title</a:t>
            </a:r>
            <a:r>
              <a:rPr lang="pl-PL" dirty="0"/>
              <a:t> of the </a:t>
            </a:r>
            <a:r>
              <a:rPr lang="pl-PL" dirty="0" err="1"/>
              <a:t>chapter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18 p., </a:t>
            </a:r>
            <a:r>
              <a:rPr lang="pl-PL" dirty="0" err="1"/>
              <a:t>bold</a:t>
            </a:r>
            <a:r>
              <a:rPr lang="pl-PL" dirty="0"/>
              <a:t>)</a:t>
            </a:r>
          </a:p>
        </p:txBody>
      </p:sp>
      <p:sp>
        <p:nvSpPr>
          <p:cNvPr id="21" name="Symbol zastępczy tekstu 18"/>
          <p:cNvSpPr>
            <a:spLocks noGrp="1"/>
          </p:cNvSpPr>
          <p:nvPr>
            <p:ph type="body" sz="quarter" idx="13" hasCustomPrompt="1"/>
          </p:nvPr>
        </p:nvSpPr>
        <p:spPr>
          <a:xfrm>
            <a:off x="543000" y="1710690"/>
            <a:ext cx="8820000" cy="36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pl-PL" dirty="0"/>
              <a:t>1.1. </a:t>
            </a:r>
            <a:r>
              <a:rPr lang="pl-PL" dirty="0" err="1"/>
              <a:t>Title</a:t>
            </a:r>
            <a:r>
              <a:rPr lang="pl-PL" dirty="0"/>
              <a:t> of the </a:t>
            </a:r>
            <a:r>
              <a:rPr lang="pl-PL" dirty="0" err="1"/>
              <a:t>sub-chapter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16 p.)</a:t>
            </a:r>
          </a:p>
        </p:txBody>
      </p:sp>
      <p:sp>
        <p:nvSpPr>
          <p:cNvPr id="22" name="Symbol zastępczy tekstu 18"/>
          <p:cNvSpPr>
            <a:spLocks noGrp="1"/>
          </p:cNvSpPr>
          <p:nvPr>
            <p:ph type="body" sz="quarter" idx="14" hasCustomPrompt="1"/>
          </p:nvPr>
        </p:nvSpPr>
        <p:spPr>
          <a:xfrm>
            <a:off x="543000" y="2164079"/>
            <a:ext cx="8820000" cy="39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</a:defRPr>
            </a:lvl1pPr>
            <a:lvl2pPr marL="808038" indent="-180000" algn="just">
              <a:spcBef>
                <a:spcPts val="0"/>
              </a:spcBef>
              <a:buFont typeface="Arial" panose="020B0604020202020204" pitchFamily="34" charset="0"/>
              <a:buChar char="•"/>
              <a:defRPr lang="pl-P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0000" indent="-180000" algn="just">
              <a:spcBef>
                <a:spcPts val="0"/>
              </a:spcBef>
              <a:buFont typeface="Trebuchet MS" panose="020B0603020202020204" pitchFamily="34" charset="0"/>
              <a:buChar char="—"/>
              <a:defRPr sz="1200"/>
            </a:lvl3pPr>
            <a:lvl4pPr marL="1530000" indent="-180000" algn="just">
              <a:spcBef>
                <a:spcPts val="0"/>
              </a:spcBef>
              <a:buFont typeface="Trebuchet MS" panose="020B0603020202020204" pitchFamily="34" charset="0"/>
              <a:buChar char="›"/>
              <a:defRPr sz="1200"/>
            </a:lvl4pPr>
          </a:lstStyle>
          <a:p>
            <a:pPr lvl="0"/>
            <a:r>
              <a:rPr lang="pl-PL" dirty="0"/>
              <a:t>Block of </a:t>
            </a:r>
            <a:r>
              <a:rPr lang="pl-PL" dirty="0" err="1"/>
              <a:t>text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12 p.)</a:t>
            </a:r>
          </a:p>
          <a:p>
            <a:pPr lvl="1"/>
            <a:endParaRPr lang="pl-PL" dirty="0"/>
          </a:p>
          <a:p>
            <a:pPr lvl="2"/>
            <a:endParaRPr lang="pl-PL" dirty="0"/>
          </a:p>
          <a:p>
            <a:pPr lvl="3"/>
            <a:endParaRPr lang="pl-PL" dirty="0"/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lvl="1"/>
            <a:endParaRPr lang="pl-P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2"/>
            <a:endParaRPr lang="pl-P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3"/>
            <a:endParaRPr lang="pl-P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pl-P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pl-P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pl-P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2"/>
            <a:endParaRPr lang="pl-PL" dirty="0"/>
          </a:p>
          <a:p>
            <a:pPr lvl="3"/>
            <a:endParaRPr lang="pl-PL" dirty="0"/>
          </a:p>
          <a:p>
            <a:pPr lvl="0"/>
            <a:endParaRPr lang="pl-PL" dirty="0"/>
          </a:p>
          <a:p>
            <a:pPr lvl="1"/>
            <a:endParaRPr lang="pl-PL" dirty="0"/>
          </a:p>
          <a:p>
            <a:pPr lvl="2"/>
            <a:endParaRPr lang="pl-PL" dirty="0"/>
          </a:p>
          <a:p>
            <a:pPr lvl="3"/>
            <a:endParaRPr lang="pl-PL" dirty="0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60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RESA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18"/>
          <p:cNvSpPr>
            <a:spLocks noGrp="1"/>
          </p:cNvSpPr>
          <p:nvPr>
            <p:ph type="body" sz="quarter" idx="14" hasCustomPrompt="1"/>
          </p:nvPr>
        </p:nvSpPr>
        <p:spPr>
          <a:xfrm>
            <a:off x="543000" y="1260000"/>
            <a:ext cx="8820000" cy="48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Block of </a:t>
            </a:r>
            <a:r>
              <a:rPr lang="pl-PL" dirty="0" err="1"/>
              <a:t>text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12 p.)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3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RESA versati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1" hasCustomPrompt="1"/>
          </p:nvPr>
        </p:nvSpPr>
        <p:spPr>
          <a:xfrm>
            <a:off x="543000" y="1260000"/>
            <a:ext cx="8820000" cy="48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 baseline="0"/>
            </a:lvl1pPr>
            <a:lvl2pPr marL="808038" indent="-180000" algn="just">
              <a:spcBef>
                <a:spcPts val="0"/>
              </a:spcBef>
              <a:buFont typeface="Arial" panose="020B0604020202020204" pitchFamily="34" charset="0"/>
              <a:buChar char="•"/>
              <a:defRPr sz="1200" baseline="0"/>
            </a:lvl2pPr>
            <a:lvl3pPr marL="1170000" indent="-180000" algn="just">
              <a:spcBef>
                <a:spcPts val="0"/>
              </a:spcBef>
              <a:buFont typeface="Trebuchet MS" panose="020B0603020202020204" pitchFamily="34" charset="0"/>
              <a:buChar char="—"/>
              <a:defRPr sz="1200"/>
            </a:lvl3pPr>
            <a:lvl4pPr marL="1530000" indent="-180000" algn="just">
              <a:spcBef>
                <a:spcPts val="0"/>
              </a:spcBef>
              <a:buFont typeface="Trebuchet MS" panose="020B0603020202020204" pitchFamily="34" charset="0"/>
              <a:buChar char="›"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pl-PL" dirty="0"/>
              <a:t>Basic </a:t>
            </a:r>
            <a:r>
              <a:rPr lang="pl-PL" dirty="0" err="1"/>
              <a:t>level</a:t>
            </a:r>
            <a:r>
              <a:rPr lang="pl-PL" dirty="0"/>
              <a:t> of the </a:t>
            </a:r>
            <a:r>
              <a:rPr lang="pl-PL" dirty="0" err="1"/>
              <a:t>text</a:t>
            </a:r>
            <a:endParaRPr lang="pl-PL" dirty="0"/>
          </a:p>
          <a:p>
            <a:pPr lvl="1"/>
            <a:r>
              <a:rPr lang="pl-PL" dirty="0"/>
              <a:t>Second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1"/>
            <a:endParaRPr lang="pl-PL" dirty="0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06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RESA versatile 2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1" hasCustomPrompt="1"/>
          </p:nvPr>
        </p:nvSpPr>
        <p:spPr>
          <a:xfrm>
            <a:off x="543000" y="1260000"/>
            <a:ext cx="8820000" cy="48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/>
            </a:lvl1pPr>
            <a:lvl2pPr marL="808038" indent="-180000" algn="just">
              <a:spcBef>
                <a:spcPts val="0"/>
              </a:spcBef>
              <a:buFont typeface="+mj-lt"/>
              <a:buAutoNum type="arabicPeriod"/>
              <a:defRPr sz="1200" baseline="0"/>
            </a:lvl2pPr>
            <a:lvl3pPr marL="1170000" indent="-180000" algn="just">
              <a:spcBef>
                <a:spcPts val="0"/>
              </a:spcBef>
              <a:buFont typeface="+mj-lt"/>
              <a:buAutoNum type="alphaLcParenR"/>
              <a:defRPr sz="1200"/>
            </a:lvl3pPr>
            <a:lvl4pPr marL="1530000" indent="-180000" algn="just">
              <a:spcBef>
                <a:spcPts val="0"/>
              </a:spcBef>
              <a:buFont typeface="+mj-lt"/>
              <a:buAutoNum type="romanLcPeriod"/>
              <a:defRPr sz="1200" baseline="0"/>
            </a:lvl4pPr>
            <a:lvl5pPr>
              <a:defRPr sz="1200"/>
            </a:lvl5pPr>
          </a:lstStyle>
          <a:p>
            <a:pPr lvl="0"/>
            <a:r>
              <a:rPr lang="pl-PL" dirty="0"/>
              <a:t>Basic </a:t>
            </a:r>
            <a:r>
              <a:rPr lang="pl-PL" dirty="0" err="1"/>
              <a:t>level</a:t>
            </a:r>
            <a:r>
              <a:rPr lang="pl-PL" dirty="0"/>
              <a:t> of the </a:t>
            </a:r>
            <a:r>
              <a:rPr lang="pl-PL" dirty="0" err="1"/>
              <a:t>text</a:t>
            </a:r>
            <a:endParaRPr lang="pl-PL" dirty="0"/>
          </a:p>
          <a:p>
            <a:pPr lvl="1"/>
            <a:r>
              <a:rPr lang="pl-PL" dirty="0"/>
              <a:t>Second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3"/>
            <a:endParaRPr lang="pl-PL" dirty="0"/>
          </a:p>
          <a:p>
            <a:pPr lvl="1"/>
            <a:endParaRPr lang="pl-PL" dirty="0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6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RESA text +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18"/>
          <p:cNvSpPr>
            <a:spLocks noGrp="1"/>
          </p:cNvSpPr>
          <p:nvPr>
            <p:ph type="body" sz="quarter" idx="14" hasCustomPrompt="1"/>
          </p:nvPr>
        </p:nvSpPr>
        <p:spPr>
          <a:xfrm>
            <a:off x="543000" y="1260000"/>
            <a:ext cx="4410000" cy="48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Block of </a:t>
            </a:r>
            <a:r>
              <a:rPr lang="pl-PL" dirty="0" err="1"/>
              <a:t>text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12 p.)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15" hasCustomPrompt="1"/>
          </p:nvPr>
        </p:nvSpPr>
        <p:spPr>
          <a:xfrm>
            <a:off x="5133975" y="1260000"/>
            <a:ext cx="4212000" cy="41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add</a:t>
            </a:r>
            <a:r>
              <a:rPr lang="pl-PL" dirty="0"/>
              <a:t> </a:t>
            </a:r>
            <a:r>
              <a:rPr lang="pl-PL" dirty="0" err="1"/>
              <a:t>picture</a:t>
            </a:r>
            <a:endParaRPr lang="pl-PL" dirty="0"/>
          </a:p>
        </p:txBody>
      </p:sp>
      <p:sp>
        <p:nvSpPr>
          <p:cNvPr id="11" name="Symbol zastępczy tekstu 18"/>
          <p:cNvSpPr>
            <a:spLocks noGrp="1"/>
          </p:cNvSpPr>
          <p:nvPr>
            <p:ph type="body" sz="quarter" idx="16" hasCustomPrompt="1"/>
          </p:nvPr>
        </p:nvSpPr>
        <p:spPr>
          <a:xfrm>
            <a:off x="5143500" y="5572124"/>
            <a:ext cx="4212000" cy="50482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1. Image </a:t>
            </a:r>
            <a:r>
              <a:rPr lang="pl-PL" dirty="0" err="1"/>
              <a:t>title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10 p.)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8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RESA text + image + interactiv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18"/>
          <p:cNvSpPr>
            <a:spLocks noGrp="1"/>
          </p:cNvSpPr>
          <p:nvPr>
            <p:ph type="body" sz="quarter" idx="14" hasCustomPrompt="1"/>
          </p:nvPr>
        </p:nvSpPr>
        <p:spPr>
          <a:xfrm>
            <a:off x="543000" y="1260000"/>
            <a:ext cx="4410000" cy="48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Block of </a:t>
            </a:r>
            <a:r>
              <a:rPr lang="pl-PL" dirty="0" err="1"/>
              <a:t>text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12 p.)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15" hasCustomPrompt="1"/>
          </p:nvPr>
        </p:nvSpPr>
        <p:spPr>
          <a:xfrm>
            <a:off x="5133975" y="1260000"/>
            <a:ext cx="4212000" cy="41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add</a:t>
            </a:r>
            <a:r>
              <a:rPr lang="pl-PL" dirty="0"/>
              <a:t> </a:t>
            </a:r>
            <a:r>
              <a:rPr lang="pl-PL" dirty="0" err="1"/>
              <a:t>picture</a:t>
            </a:r>
            <a:endParaRPr lang="pl-PL" dirty="0"/>
          </a:p>
        </p:txBody>
      </p:sp>
      <p:sp>
        <p:nvSpPr>
          <p:cNvPr id="11" name="Symbol zastępczy tekstu 18"/>
          <p:cNvSpPr>
            <a:spLocks noGrp="1"/>
          </p:cNvSpPr>
          <p:nvPr>
            <p:ph type="body" sz="quarter" idx="16" hasCustomPrompt="1"/>
          </p:nvPr>
        </p:nvSpPr>
        <p:spPr>
          <a:xfrm>
            <a:off x="5143500" y="5572124"/>
            <a:ext cx="4212000" cy="50482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1. Image </a:t>
            </a:r>
            <a:r>
              <a:rPr lang="pl-PL" dirty="0" err="1"/>
              <a:t>title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10 p.)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17" hasCustomPrompt="1"/>
          </p:nvPr>
        </p:nvSpPr>
        <p:spPr>
          <a:xfrm>
            <a:off x="2689225" y="2011363"/>
            <a:ext cx="3600000" cy="3600000"/>
          </a:xfrm>
          <a:prstGeom prst="roundRect">
            <a:avLst>
              <a:gd name="adj" fmla="val 5025"/>
            </a:avLst>
          </a:prstGeom>
          <a:solidFill>
            <a:schemeClr val="accent5">
              <a:lumMod val="20000"/>
              <a:lumOff val="80000"/>
            </a:schemeClr>
          </a:solidFill>
          <a:ln w="38100" cap="rnd" cmpd="sng">
            <a:solidFill>
              <a:schemeClr val="accent5">
                <a:lumMod val="40000"/>
                <a:lumOff val="60000"/>
              </a:schemeClr>
            </a:solidFill>
            <a:prstDash val="solid"/>
          </a:ln>
          <a:effectLst>
            <a:outerShdw blurRad="127000" dist="101600" dir="2700000" algn="tl" rotWithShape="0">
              <a:prstClr val="black">
                <a:alpha val="35000"/>
              </a:prstClr>
            </a:outerShdw>
          </a:effectLst>
        </p:spPr>
        <p:txBody>
          <a:bodyPr>
            <a:noAutofit/>
          </a:bodyPr>
          <a:lstStyle>
            <a:lvl1pPr marL="0" indent="0" algn="just">
              <a:spcBef>
                <a:spcPts val="0"/>
              </a:spcBef>
              <a:buNone/>
              <a:defRPr sz="1200" baseline="0"/>
            </a:lvl1pPr>
            <a:lvl5pPr marL="1828800" indent="0">
              <a:buNone/>
              <a:defRPr baseline="0"/>
            </a:lvl5pPr>
          </a:lstStyle>
          <a:p>
            <a:pPr lvl="0"/>
            <a:r>
              <a:rPr lang="pl-PL" dirty="0" err="1"/>
              <a:t>Additional</a:t>
            </a:r>
            <a:r>
              <a:rPr lang="pl-PL" dirty="0"/>
              <a:t> info (</a:t>
            </a:r>
            <a:r>
              <a:rPr lang="pl-PL" dirty="0" err="1"/>
              <a:t>text</a:t>
            </a:r>
            <a:r>
              <a:rPr lang="pl-PL" dirty="0"/>
              <a:t>, </a:t>
            </a:r>
            <a:r>
              <a:rPr lang="pl-PL" dirty="0" err="1"/>
              <a:t>picture</a:t>
            </a:r>
            <a:r>
              <a:rPr lang="pl-PL" dirty="0"/>
              <a:t>, multimedia), </a:t>
            </a:r>
            <a:r>
              <a:rPr lang="pl-PL" dirty="0" err="1"/>
              <a:t>visible</a:t>
            </a:r>
            <a:r>
              <a:rPr lang="pl-PL" dirty="0"/>
              <a:t> </a:t>
            </a:r>
            <a:r>
              <a:rPr lang="pl-PL" dirty="0" err="1"/>
              <a:t>when</a:t>
            </a:r>
            <a:r>
              <a:rPr lang="pl-PL" dirty="0"/>
              <a:t> the </a:t>
            </a:r>
            <a:r>
              <a:rPr lang="pl-PL" dirty="0" err="1"/>
              <a:t>cursor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over</a:t>
            </a:r>
            <a:r>
              <a:rPr lang="pl-PL" dirty="0"/>
              <a:t> the </a:t>
            </a:r>
            <a:r>
              <a:rPr lang="pl-PL" dirty="0" err="1"/>
              <a:t>source</a:t>
            </a:r>
            <a:r>
              <a:rPr lang="pl-PL" dirty="0"/>
              <a:t>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picture</a:t>
            </a:r>
            <a:r>
              <a:rPr lang="pl-PL" dirty="0"/>
              <a:t>. </a:t>
            </a:r>
            <a:r>
              <a:rPr lang="pl-PL" dirty="0" err="1"/>
              <a:t>Trebuchet</a:t>
            </a:r>
            <a:r>
              <a:rPr lang="pl-PL" dirty="0"/>
              <a:t> MS p.12 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98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RESA multimedi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tekstu 18"/>
          <p:cNvSpPr>
            <a:spLocks noGrp="1"/>
          </p:cNvSpPr>
          <p:nvPr>
            <p:ph type="body" sz="quarter" idx="16" hasCustomPrompt="1"/>
          </p:nvPr>
        </p:nvSpPr>
        <p:spPr>
          <a:xfrm>
            <a:off x="2847000" y="5838825"/>
            <a:ext cx="4212000" cy="396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0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Multimedia </a:t>
            </a:r>
            <a:r>
              <a:rPr lang="pl-PL" dirty="0" err="1"/>
              <a:t>title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10 p.)</a:t>
            </a:r>
          </a:p>
        </p:txBody>
      </p:sp>
      <p:sp>
        <p:nvSpPr>
          <p:cNvPr id="4" name="Symbol zastępczy obiektu multimediów 3"/>
          <p:cNvSpPr>
            <a:spLocks noGrp="1"/>
          </p:cNvSpPr>
          <p:nvPr>
            <p:ph type="media" sz="quarter" idx="17" hasCustomPrompt="1"/>
          </p:nvPr>
        </p:nvSpPr>
        <p:spPr>
          <a:xfrm>
            <a:off x="543000" y="1260000"/>
            <a:ext cx="8820000" cy="45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add</a:t>
            </a:r>
            <a:r>
              <a:rPr lang="pl-PL" dirty="0"/>
              <a:t> multimedia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2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RESA text + multimedi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18"/>
          <p:cNvSpPr>
            <a:spLocks noGrp="1"/>
          </p:cNvSpPr>
          <p:nvPr>
            <p:ph type="body" sz="quarter" idx="14" hasCustomPrompt="1"/>
          </p:nvPr>
        </p:nvSpPr>
        <p:spPr>
          <a:xfrm>
            <a:off x="543000" y="1260000"/>
            <a:ext cx="4410000" cy="48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Block of </a:t>
            </a:r>
            <a:r>
              <a:rPr lang="pl-PL" dirty="0" err="1"/>
              <a:t>text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12 p.)</a:t>
            </a:r>
          </a:p>
        </p:txBody>
      </p:sp>
      <p:sp>
        <p:nvSpPr>
          <p:cNvPr id="11" name="Symbol zastępczy tekstu 18"/>
          <p:cNvSpPr>
            <a:spLocks noGrp="1"/>
          </p:cNvSpPr>
          <p:nvPr>
            <p:ph type="body" sz="quarter" idx="16" hasCustomPrompt="1"/>
          </p:nvPr>
        </p:nvSpPr>
        <p:spPr>
          <a:xfrm>
            <a:off x="5143500" y="5572124"/>
            <a:ext cx="4212000" cy="50482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Multimedia </a:t>
            </a:r>
            <a:r>
              <a:rPr lang="pl-PL" dirty="0" err="1"/>
              <a:t>title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10 p.)</a:t>
            </a:r>
          </a:p>
        </p:txBody>
      </p:sp>
      <p:sp>
        <p:nvSpPr>
          <p:cNvPr id="4" name="Symbol zastępczy obiektu multimediów 3"/>
          <p:cNvSpPr>
            <a:spLocks noGrp="1"/>
          </p:cNvSpPr>
          <p:nvPr>
            <p:ph type="media" sz="quarter" idx="17" hasCustomPrompt="1"/>
          </p:nvPr>
        </p:nvSpPr>
        <p:spPr>
          <a:xfrm>
            <a:off x="5143500" y="1260000"/>
            <a:ext cx="4212000" cy="41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add</a:t>
            </a:r>
            <a:r>
              <a:rPr lang="pl-PL" dirty="0"/>
              <a:t> multimedia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23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7000">
              <a:schemeClr val="bg1"/>
            </a:gs>
            <a:gs pos="100000">
              <a:srgbClr val="FFFF00">
                <a:alpha val="32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3424415" y="6494168"/>
            <a:ext cx="32471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i="0" dirty="0">
                <a:ea typeface="Calibri"/>
                <a:cs typeface="Times New Roman"/>
              </a:rPr>
              <a:t>Project Number: 2020-1-SK01-KA202-078207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2" r:id="rId2"/>
    <p:sldLayoutId id="2147483655" r:id="rId3"/>
    <p:sldLayoutId id="2147483660" r:id="rId4"/>
    <p:sldLayoutId id="2147483661" r:id="rId5"/>
    <p:sldLayoutId id="2147483656" r:id="rId6"/>
    <p:sldLayoutId id="2147483659" r:id="rId7"/>
    <p:sldLayoutId id="2147483657" r:id="rId8"/>
    <p:sldLayoutId id="2147483658" r:id="rId9"/>
    <p:sldLayoutId id="2147483653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eur-lex.europa.eu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predajzdvora.sk/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njt.hu/cgi_bin/njt_doc.cgi?docid=131741.34258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mindigfinom.hu/cs/vesnicky-stl-pre-hosty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714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7F528E00-867A-4976-8059-FB87C01FDB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457200" algn="l" rtl="0"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6.2.5. Poľsko</a:t>
            </a:r>
          </a:p>
          <a:p>
            <a:pPr marL="228600" algn="l" rtl="0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Súčasná úprava poľnohospodárskeho predaja z dvora bola zavedená naraz cez komplexnú novelu, regulácia predaja z dvora v Poľsku je teda relatívne</a:t>
            </a:r>
            <a:r>
              <a:rPr lang="cs-CZ" spc="-3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dôsledná, a to vrátane dane predaných produktov.</a:t>
            </a:r>
          </a:p>
          <a:p>
            <a:pPr algn="l" rtl="0"/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3DF59BD-5277-4630-8F14-E783741C35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43500" y="5219631"/>
            <a:ext cx="4212000" cy="378370"/>
          </a:xfrm>
        </p:spPr>
        <p:txBody>
          <a:bodyPr/>
          <a:lstStyle/>
          <a:p>
            <a:pPr algn="l" rtl="0"/>
            <a:r>
              <a:rPr lang="cs-CZ" dirty="0"/>
              <a:t>Zimolez kamčatský na produkciu marmelád z dvora –</a:t>
            </a:r>
            <a:r>
              <a:rPr lang="cs-CZ" dirty="0" err="1"/>
              <a:t>Grabyszice</a:t>
            </a:r>
            <a:r>
              <a:rPr lang="cs-CZ" dirty="0"/>
              <a:t> </a:t>
            </a:r>
            <a:r>
              <a:rPr lang="cs-CZ" dirty="0" err="1"/>
              <a:t>Gorne</a:t>
            </a:r>
            <a:r>
              <a:rPr lang="cs-CZ" dirty="0"/>
              <a:t>(PL)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45F6EA-D9AB-4EFC-B7B5-BC7B1F5FC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678" y="1458001"/>
            <a:ext cx="4445855" cy="3405306"/>
          </a:xfrm>
          <a:prstGeom prst="rect">
            <a:avLst/>
          </a:prstGeom>
        </p:spPr>
      </p:pic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F934F59A-7932-4E9E-85D8-7792C02A9B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61605" y="1268963"/>
            <a:ext cx="4212000" cy="4131036"/>
          </a:xfrm>
        </p:spPr>
      </p:sp>
    </p:spTree>
    <p:extLst>
      <p:ext uri="{BB962C8B-B14F-4D97-AF65-F5344CB8AC3E}">
        <p14:creationId xmlns:p14="http://schemas.microsoft.com/office/powerpoint/2010/main" val="1034049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0D24F3-DAAA-4B5C-A5CA-8ED4DC3C65E7}"/>
              </a:ext>
            </a:extLst>
          </p:cNvPr>
          <p:cNvPicPr>
            <a:picLocks noGrp="1" noChangeAspect="1" noChangeArrowheads="1"/>
          </p:cNvPicPr>
          <p:nvPr>
            <p:ph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3" r="11853"/>
          <a:stretch/>
        </p:blipFill>
        <p:spPr bwMode="auto">
          <a:xfrm>
            <a:off x="604721" y="1496186"/>
            <a:ext cx="3971168" cy="390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ástupný symbol obrázku 5" descr="Obsah obrázku text, interiér, strop, osoba  Popis byl vytvořen automaticky">
            <a:extLst>
              <a:ext uri="{FF2B5EF4-FFF2-40B4-BE49-F238E27FC236}">
                <a16:creationId xmlns:a16="http://schemas.microsoft.com/office/drawing/2014/main" id="{7DD7325D-17DA-46C8-A5C8-887013E02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3" r="11853"/>
          <a:stretch>
            <a:fillRect/>
          </a:stretch>
        </p:blipFill>
        <p:spPr>
          <a:xfrm>
            <a:off x="4960000" y="1496186"/>
            <a:ext cx="3971706" cy="390381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F6BAFA2-C9BE-4E88-85F5-D76EF9998384}"/>
              </a:ext>
            </a:extLst>
          </p:cNvPr>
          <p:cNvSpPr txBox="1"/>
          <p:nvPr/>
        </p:nvSpPr>
        <p:spPr>
          <a:xfrm>
            <a:off x="1080655" y="5663045"/>
            <a:ext cx="301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cs-CZ" sz="1000" dirty="0"/>
              <a:t>V</a:t>
            </a:r>
            <a:r>
              <a:rPr lang="pt-BR" sz="1000" dirty="0"/>
              <a:t>výrobky z</a:t>
            </a:r>
            <a:r>
              <a:rPr lang="cs-CZ" sz="1000" dirty="0"/>
              <a:t>lokálnych</a:t>
            </a:r>
            <a:r>
              <a:rPr lang="pt-BR" sz="1000" dirty="0"/>
              <a:t>fariem - Taliansko (Bologna)</a:t>
            </a:r>
            <a:endParaRPr lang="cs-CZ" sz="10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D79D43F-6909-4CE5-858E-15699F5544F5}"/>
              </a:ext>
            </a:extLst>
          </p:cNvPr>
          <p:cNvSpPr txBox="1"/>
          <p:nvPr/>
        </p:nvSpPr>
        <p:spPr>
          <a:xfrm>
            <a:off x="5590309" y="5507182"/>
            <a:ext cx="3341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l-PL" sz="1000" dirty="0" err="1"/>
              <a:t>Konzorcia</a:t>
            </a:r>
            <a:r>
              <a:rPr lang="pl-PL" sz="1000" dirty="0"/>
              <a:t> </a:t>
            </a:r>
            <a:r>
              <a:rPr lang="pl-PL" sz="1000" dirty="0" err="1"/>
              <a:t>medzinárodných</a:t>
            </a:r>
            <a:r>
              <a:rPr lang="pl-PL" sz="1000" dirty="0"/>
              <a:t> </a:t>
            </a:r>
            <a:r>
              <a:rPr lang="pl-PL" sz="1000" dirty="0" err="1"/>
              <a:t>projektov</a:t>
            </a:r>
            <a:r>
              <a:rPr lang="pl-PL" sz="1000" dirty="0"/>
              <a:t> </a:t>
            </a:r>
            <a:r>
              <a:rPr lang="pl-PL" sz="1000" dirty="0" err="1"/>
              <a:t>pracujú</a:t>
            </a:r>
            <a:r>
              <a:rPr lang="pl-PL" sz="1000" dirty="0"/>
              <a:t>aj na</a:t>
            </a:r>
            <a:r>
              <a:rPr lang="pl-PL" sz="1000" dirty="0" err="1"/>
              <a:t>riešenie</a:t>
            </a:r>
            <a:r>
              <a:rPr lang="pl-PL" sz="1000" dirty="0"/>
              <a:t> </a:t>
            </a:r>
            <a:r>
              <a:rPr lang="pl-PL" sz="1000" dirty="0" err="1"/>
              <a:t>úloh</a:t>
            </a:r>
            <a:r>
              <a:rPr lang="pl-PL" sz="1000" dirty="0"/>
              <a:t>pre</a:t>
            </a:r>
            <a:r>
              <a:rPr lang="pl-PL" sz="1000" dirty="0" err="1"/>
              <a:t>drobné</a:t>
            </a:r>
            <a:r>
              <a:rPr lang="pl-PL" sz="1000" dirty="0"/>
              <a:t> </a:t>
            </a:r>
            <a:r>
              <a:rPr lang="pl-PL" sz="1000" dirty="0" err="1"/>
              <a:t>poľnohospodárov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2291725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D8C6E59C-AFB0-4DBA-81B5-57D91F260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000" y="1257301"/>
            <a:ext cx="8820000" cy="360000"/>
          </a:xfrm>
        </p:spPr>
        <p:txBody>
          <a:bodyPr/>
          <a:lstStyle/>
          <a:p>
            <a:pPr algn="l" rtl="0"/>
            <a:r>
              <a:rPr lang="cs-CZ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6. Sales </a:t>
            </a:r>
            <a:r>
              <a:rPr lang="cs-CZ" sz="1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fro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theYard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Farm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dirty="0">
              <a:latin typeface="+mj-lt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B5FFDA0-7C24-445E-9F2B-72DFF0EF32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 rtl="0"/>
            <a:r>
              <a:rPr lang="cs-CZ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6.2. Predaj z dvora - podmienky, legislatíva, dozorné orgány</a:t>
            </a:r>
            <a:endParaRPr lang="cs-CZ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/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/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C0DC6E1-772B-48E4-BA16-BB4172495A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02228" y="2133072"/>
            <a:ext cx="6699379" cy="4257517"/>
          </a:xfrm>
        </p:spPr>
        <p:txBody>
          <a:bodyPr/>
          <a:lstStyle/>
          <a:p>
            <a:pPr algn="l" rtl="0"/>
            <a:endParaRPr lang="cs-CZ" dirty="0"/>
          </a:p>
        </p:txBody>
      </p:sp>
      <p:pic>
        <p:nvPicPr>
          <p:cNvPr id="10" name="Obrázek 9" descr="Obsah obrázku tráva, exteriér, obloha, pole  Popis byl vytvořen automaticky">
            <a:extLst>
              <a:ext uri="{FF2B5EF4-FFF2-40B4-BE49-F238E27FC236}">
                <a16:creationId xmlns:a16="http://schemas.microsoft.com/office/drawing/2014/main" id="{C611E88E-F9D5-4421-A7A9-85F64FD0D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204" y="2133072"/>
            <a:ext cx="5676691" cy="425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07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E067CF20-DB8B-43E2-BDB9-03FC88C3B9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28600" algn="l" rtl="0"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solidFill>
                  <a:srgbClr val="3B3B3B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6.2.1. Všeobecná legislatíva</a:t>
            </a:r>
          </a:p>
          <a:p>
            <a:pPr marL="228600" algn="l" rtl="0">
              <a:lnSpc>
                <a:spcPct val="107000"/>
              </a:lnSpc>
              <a:spcAft>
                <a:spcPts val="800"/>
              </a:spcAft>
            </a:pPr>
            <a:endParaRPr lang="cs-CZ" dirty="0">
              <a:solidFill>
                <a:srgbClr val="3B3B3B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l" rtl="0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Všetku legislatívu EÚ týkajúcu sa poľnohospodárskych komodít a potravín možno nájsť na portáli</a:t>
            </a:r>
            <a:r>
              <a:rPr lang="cs-CZ" u="sng" dirty="0"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https://eur-lex.europa.eu/</a:t>
            </a:r>
            <a:r>
              <a:rPr lang="cs-CZ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v ktorom je možné hľadať v jednotlivých jazykoch členských krajín Únie. Všetko je viazané na právo jednotlivých členských štátov.</a:t>
            </a:r>
            <a:endParaRPr lang="cs-CZ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l" rtl="0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Európske právne normy týkajúce sa predaja potravín:</a:t>
            </a:r>
            <a:endParaRPr lang="cs-CZ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Nariadenie EÚ č. 1169/2011 o poskytovaní informácií potravinách spotrebiteľom</a:t>
            </a:r>
            <a:endParaRPr lang="cs-CZ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Nariadenie EÚ č. 1308/2013 o spoločnej organizácii trhu s poľnohospodárskymi produktmi</a:t>
            </a:r>
            <a:endParaRPr lang="cs-CZ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b="1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Nariadenie EÚ č. 852/2004 o hygiene potravín</a:t>
            </a:r>
            <a:endParaRPr lang="cs-CZ" b="1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b="1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Nariadenie EÚ č. 853/2004 o hygiene živočíšnych potravín</a:t>
            </a:r>
            <a:endParaRPr lang="cs-CZ" b="1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Nariadenie EÚ č. 854/2004 o úradných kontrolách</a:t>
            </a:r>
            <a:endParaRPr lang="cs-CZ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Nariadenie EÚ č. 178/2002 o bezpečnosti potravín</a:t>
            </a:r>
            <a:endParaRPr lang="cs-CZ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/>
            <a:endParaRPr lang="cs-CZ" dirty="0"/>
          </a:p>
        </p:txBody>
      </p:sp>
      <p:pic>
        <p:nvPicPr>
          <p:cNvPr id="6" name="Zástupný symbol obrázku 5" descr="Obsah obrázku stůl, patro, interiér, strop  Popis byl vytvořen automaticky">
            <a:extLst>
              <a:ext uri="{FF2B5EF4-FFF2-40B4-BE49-F238E27FC236}">
                <a16:creationId xmlns:a16="http://schemas.microsoft.com/office/drawing/2014/main" id="{CB05D6F3-DBC3-470B-9A47-00C1E37F81F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3" r="11853"/>
          <a:stretch>
            <a:fillRect/>
          </a:stretch>
        </p:blipFill>
        <p:spPr/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1F92C6F-13AF-4ADF-9509-C2E9D64D8C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l" rtl="0"/>
            <a:r>
              <a:rPr lang="cs-CZ" dirty="0"/>
              <a:t>Mnohé farmy dokážu ponúknuť priestory pre spoločenské využitie</a:t>
            </a:r>
          </a:p>
        </p:txBody>
      </p:sp>
    </p:spTree>
    <p:extLst>
      <p:ext uri="{BB962C8B-B14F-4D97-AF65-F5344CB8AC3E}">
        <p14:creationId xmlns:p14="http://schemas.microsoft.com/office/powerpoint/2010/main" val="668713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578FE9E9-7CD4-47B2-BB7B-FAEF5EE9D3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457200" marR="336550" algn="l" rtl="0">
              <a:spcBef>
                <a:spcPts val="580"/>
              </a:spcBef>
              <a:spcAft>
                <a:spcPts val="0"/>
              </a:spcAft>
            </a:pPr>
            <a:r>
              <a:rPr lang="cs-CZ" dirty="0">
                <a:effectLst/>
                <a:latin typeface="Trebuchet MS" panose="020B0603020202020204" pitchFamily="34" charset="0"/>
                <a:ea typeface="Calibri Light" panose="020F0302020204030204" pitchFamily="34" charset="0"/>
              </a:rPr>
              <a:t>Výnimka pre predaj potravín z dvora</a:t>
            </a:r>
          </a:p>
          <a:p>
            <a:pPr marL="457200" marR="336550" algn="l" rtl="0">
              <a:spcBef>
                <a:spcPts val="580"/>
              </a:spcBef>
              <a:spcAft>
                <a:spcPts val="0"/>
              </a:spcAft>
            </a:pPr>
            <a:r>
              <a:rPr lang="cs-CZ" dirty="0">
                <a:effectLst/>
                <a:latin typeface="Trebuchet MS" panose="020B0603020202020204" pitchFamily="34" charset="0"/>
                <a:ea typeface="Calibri Light" panose="020F0302020204030204" pitchFamily="34" charset="0"/>
              </a:rPr>
              <a:t> </a:t>
            </a:r>
          </a:p>
          <a:p>
            <a:pPr marL="457200" marR="336550" algn="l" rtl="0">
              <a:spcBef>
                <a:spcPts val="580"/>
              </a:spcBef>
              <a:spcAft>
                <a:spcPts val="0"/>
              </a:spcAft>
            </a:pPr>
            <a:r>
              <a:rPr lang="cs-CZ" dirty="0">
                <a:effectLst/>
                <a:latin typeface="Trebuchet MS" panose="020B0603020202020204" pitchFamily="34" charset="0"/>
                <a:ea typeface="Calibri Light" panose="020F0302020204030204" pitchFamily="34" charset="0"/>
              </a:rPr>
              <a:t>Podľa článku 1 ods. 2 písm. c) nariadenia o hygiene potravín, resp. článok 1 ods. 3 písm. c) nariadenia o hygiene potravín živočíšneho pôvodu stanovuje, že </a:t>
            </a:r>
            <a:r>
              <a:rPr lang="cs-CZ" b="1" dirty="0" err="1">
                <a:effectLst/>
                <a:latin typeface="Trebuchet MS" panose="020B0603020202020204" pitchFamily="34" charset="0"/>
                <a:ea typeface="Calibri Light" panose="020F0302020204030204" pitchFamily="34" charset="0"/>
              </a:rPr>
              <a:t>sa</a:t>
            </a:r>
            <a:r>
              <a:rPr lang="cs-CZ" b="1" spc="-15" dirty="0" err="1">
                <a:effectLst/>
                <a:latin typeface="Trebuchet MS" panose="020B0603020202020204" pitchFamily="34" charset="0"/>
                <a:ea typeface="Calibri Light" panose="020F0302020204030204" pitchFamily="34" charset="0"/>
              </a:rPr>
              <a:t>nariadenie</a:t>
            </a:r>
            <a:r>
              <a:rPr lang="cs-CZ" b="1" spc="-15" dirty="0">
                <a:effectLst/>
                <a:latin typeface="Trebuchet MS" panose="020B0603020202020204" pitchFamily="34" charset="0"/>
                <a:ea typeface="Calibri Light" panose="020F0302020204030204" pitchFamily="34" charset="0"/>
              </a:rPr>
              <a:t> </a:t>
            </a:r>
            <a:r>
              <a:rPr lang="cs-CZ" b="1" dirty="0">
                <a:effectLst/>
                <a:latin typeface="Trebuchet MS" panose="020B0603020202020204" pitchFamily="34" charset="0"/>
                <a:ea typeface="Calibri Light" panose="020F0302020204030204" pitchFamily="34" charset="0"/>
              </a:rPr>
              <a:t>ne </a:t>
            </a:r>
            <a:r>
              <a:rPr lang="cs-CZ" b="1" dirty="0" err="1">
                <a:effectLst/>
                <a:latin typeface="Trebuchet MS" panose="020B0603020202020204" pitchFamily="34" charset="0"/>
                <a:ea typeface="Calibri Light" panose="020F0302020204030204" pitchFamily="34" charset="0"/>
              </a:rPr>
              <a:t>vzťahujú</a:t>
            </a:r>
            <a:r>
              <a:rPr lang="cs-CZ" b="1" dirty="0">
                <a:effectLst/>
                <a:latin typeface="Trebuchet MS" panose="020B0603020202020204" pitchFamily="34" charset="0"/>
                <a:ea typeface="Calibri Light" panose="020F0302020204030204" pitchFamily="34" charset="0"/>
              </a:rPr>
              <a:t> </a:t>
            </a:r>
            <a:r>
              <a:rPr lang="cs-CZ" b="1" spc="-15" dirty="0" err="1">
                <a:effectLst/>
                <a:latin typeface="Trebuchet MS" panose="020B0603020202020204" pitchFamily="34" charset="0"/>
                <a:ea typeface="Calibri Light" panose="020F0302020204030204" pitchFamily="34" charset="0"/>
              </a:rPr>
              <a:t>na</a:t>
            </a:r>
            <a:r>
              <a:rPr lang="cs-CZ" b="1" dirty="0" err="1">
                <a:effectLst/>
                <a:latin typeface="Trebuchet MS" panose="020B0603020202020204" pitchFamily="34" charset="0"/>
                <a:ea typeface="Calibri Light" panose="020F0302020204030204" pitchFamily="34" charset="0"/>
              </a:rPr>
              <a:t>prípady</a:t>
            </a:r>
            <a:r>
              <a:rPr lang="cs-CZ" b="1" dirty="0">
                <a:effectLst/>
                <a:latin typeface="Trebuchet MS" panose="020B0603020202020204" pitchFamily="34" charset="0"/>
                <a:ea typeface="Calibri Light" panose="020F0302020204030204" pitchFamily="34" charset="0"/>
              </a:rPr>
              <a:t>, </a:t>
            </a:r>
            <a:r>
              <a:rPr lang="cs-CZ" b="1" dirty="0" err="1">
                <a:effectLst/>
                <a:latin typeface="Trebuchet MS" panose="020B0603020202020204" pitchFamily="34" charset="0"/>
                <a:ea typeface="Calibri Light" panose="020F0302020204030204" pitchFamily="34" charset="0"/>
              </a:rPr>
              <a:t>keď</a:t>
            </a:r>
            <a:r>
              <a:rPr lang="cs-CZ" b="1" dirty="0">
                <a:effectLst/>
                <a:latin typeface="Trebuchet MS" panose="020B0603020202020204" pitchFamily="34" charset="0"/>
                <a:ea typeface="Calibri Light" panose="020F0302020204030204" pitchFamily="34" charset="0"/>
              </a:rPr>
              <a:t> </a:t>
            </a:r>
            <a:r>
              <a:rPr lang="cs-CZ" b="1" dirty="0" err="1">
                <a:effectLst/>
                <a:latin typeface="Trebuchet MS" panose="020B0603020202020204" pitchFamily="34" charset="0"/>
                <a:ea typeface="Calibri Light" panose="020F0302020204030204" pitchFamily="34" charset="0"/>
              </a:rPr>
              <a:t>výrobca</a:t>
            </a:r>
            <a:r>
              <a:rPr lang="cs-CZ" b="1" dirty="0">
                <a:effectLst/>
                <a:latin typeface="Trebuchet MS" panose="020B0603020202020204" pitchFamily="34" charset="0"/>
                <a:ea typeface="Calibri Light" panose="020F0302020204030204" pitchFamily="34" charset="0"/>
              </a:rPr>
              <a:t> </a:t>
            </a:r>
            <a:r>
              <a:rPr lang="cs-CZ" b="1" spc="-15" dirty="0" err="1">
                <a:effectLst/>
                <a:latin typeface="Trebuchet MS" panose="020B0603020202020204" pitchFamily="34" charset="0"/>
                <a:ea typeface="Calibri Light" panose="020F0302020204030204" pitchFamily="34" charset="0"/>
              </a:rPr>
              <a:t>priamo</a:t>
            </a:r>
            <a:r>
              <a:rPr lang="cs-CZ" b="1" spc="-15" dirty="0">
                <a:effectLst/>
                <a:latin typeface="Trebuchet MS" panose="020B0603020202020204" pitchFamily="34" charset="0"/>
                <a:ea typeface="Calibri Light" panose="020F0302020204030204" pitchFamily="34" charset="0"/>
              </a:rPr>
              <a:t> </a:t>
            </a:r>
            <a:r>
              <a:rPr lang="cs-CZ" b="1" spc="-15" dirty="0" err="1">
                <a:effectLst/>
                <a:latin typeface="Trebuchet MS" panose="020B0603020202020204" pitchFamily="34" charset="0"/>
                <a:ea typeface="Calibri Light" panose="020F0302020204030204" pitchFamily="34" charset="0"/>
              </a:rPr>
              <a:t>dodáva</a:t>
            </a:r>
            <a:r>
              <a:rPr lang="cs-CZ" b="1" spc="-15" dirty="0">
                <a:effectLst/>
                <a:latin typeface="Trebuchet MS" panose="020B0603020202020204" pitchFamily="34" charset="0"/>
                <a:ea typeface="Calibri Light" panose="020F0302020204030204" pitchFamily="34" charset="0"/>
              </a:rPr>
              <a:t> </a:t>
            </a:r>
            <a:r>
              <a:rPr lang="cs-CZ" b="1" dirty="0">
                <a:effectLst/>
                <a:latin typeface="Trebuchet MS" panose="020B0603020202020204" pitchFamily="34" charset="0"/>
                <a:ea typeface="Calibri Light" panose="020F0302020204030204" pitchFamily="34" charset="0"/>
              </a:rPr>
              <a:t>malé </a:t>
            </a:r>
            <a:r>
              <a:rPr lang="cs-CZ" b="1" spc="-15" dirty="0">
                <a:effectLst/>
                <a:latin typeface="Trebuchet MS" panose="020B0603020202020204" pitchFamily="34" charset="0"/>
                <a:ea typeface="Calibri Light" panose="020F0302020204030204" pitchFamily="34" charset="0"/>
              </a:rPr>
              <a:t>množství </a:t>
            </a:r>
            <a:r>
              <a:rPr lang="cs-CZ" b="1" dirty="0" err="1">
                <a:effectLst/>
                <a:latin typeface="Trebuchet MS" panose="020B0603020202020204" pitchFamily="34" charset="0"/>
                <a:ea typeface="Calibri Light" panose="020F0302020204030204" pitchFamily="34" charset="0"/>
              </a:rPr>
              <a:t>výrobkov</a:t>
            </a:r>
            <a:r>
              <a:rPr lang="cs-CZ" b="1" dirty="0">
                <a:effectLst/>
                <a:latin typeface="Trebuchet MS" panose="020B0603020202020204" pitchFamily="34" charset="0"/>
                <a:ea typeface="Calibri Light" panose="020F0302020204030204" pitchFamily="34" charset="0"/>
              </a:rPr>
              <a:t> z </a:t>
            </a:r>
            <a:r>
              <a:rPr lang="cs-CZ" b="1" spc="-15" dirty="0">
                <a:effectLst/>
                <a:latin typeface="Trebuchet MS" panose="020B0603020202020204" pitchFamily="34" charset="0"/>
                <a:ea typeface="Calibri Light" panose="020F0302020204030204" pitchFamily="34" charset="0"/>
              </a:rPr>
              <a:t>prvovýroby konečnému </a:t>
            </a:r>
            <a:r>
              <a:rPr lang="cs-CZ" b="1" dirty="0" err="1">
                <a:effectLst/>
                <a:latin typeface="Trebuchet MS" panose="020B0603020202020204" pitchFamily="34" charset="0"/>
                <a:ea typeface="Calibri Light" panose="020F0302020204030204" pitchFamily="34" charset="0"/>
              </a:rPr>
              <a:t>spotrebiteľovi</a:t>
            </a:r>
            <a:r>
              <a:rPr lang="cs-CZ" b="1" spc="-15" dirty="0" err="1">
                <a:effectLst/>
                <a:latin typeface="Trebuchet MS" panose="020B0603020202020204" pitchFamily="34" charset="0"/>
                <a:ea typeface="Calibri Light" panose="020F0302020204030204" pitchFamily="34" charset="0"/>
              </a:rPr>
              <a:t>alebo</a:t>
            </a:r>
            <a:r>
              <a:rPr lang="cs-CZ" b="1" spc="-15" dirty="0">
                <a:effectLst/>
                <a:latin typeface="Trebuchet MS" panose="020B0603020202020204" pitchFamily="34" charset="0"/>
                <a:ea typeface="Calibri Light" panose="020F0302020204030204" pitchFamily="34" charset="0"/>
              </a:rPr>
              <a:t> miestnemu maloobchodu,</a:t>
            </a:r>
            <a:r>
              <a:rPr lang="cs-CZ" b="1" dirty="0">
                <a:effectLst/>
                <a:latin typeface="Trebuchet MS" panose="020B0603020202020204" pitchFamily="34" charset="0"/>
                <a:ea typeface="Calibri Light" panose="020F0302020204030204" pitchFamily="34" charset="0"/>
              </a:rPr>
              <a:t>ktorý je</a:t>
            </a:r>
            <a:r>
              <a:rPr lang="cs-CZ" b="1" spc="-15" dirty="0">
                <a:effectLst/>
                <a:latin typeface="Trebuchet MS" panose="020B0603020202020204" pitchFamily="34" charset="0"/>
                <a:ea typeface="Calibri Light" panose="020F0302020204030204" pitchFamily="34" charset="0"/>
              </a:rPr>
              <a:t>priamo dodáva konečnému</a:t>
            </a:r>
            <a:r>
              <a:rPr lang="cs-CZ" b="1" spc="15" dirty="0">
                <a:effectLst/>
                <a:latin typeface="Trebuchet MS" panose="020B0603020202020204" pitchFamily="34" charset="0"/>
                <a:ea typeface="Calibri Light" panose="020F0302020204030204" pitchFamily="34" charset="0"/>
              </a:rPr>
              <a:t> </a:t>
            </a:r>
            <a:r>
              <a:rPr lang="cs-CZ" b="1" dirty="0">
                <a:effectLst/>
                <a:latin typeface="Trebuchet MS" panose="020B0603020202020204" pitchFamily="34" charset="0"/>
                <a:ea typeface="Calibri Light" panose="020F0302020204030204" pitchFamily="34" charset="0"/>
              </a:rPr>
              <a:t>spotrebiteľovi.</a:t>
            </a:r>
          </a:p>
          <a:p>
            <a:pPr marL="457200" marR="336550" algn="l" rtl="0">
              <a:spcBef>
                <a:spcPts val="580"/>
              </a:spcBef>
              <a:spcAft>
                <a:spcPts val="0"/>
              </a:spcAft>
            </a:pPr>
            <a:endParaRPr lang="cs-CZ" b="1" dirty="0">
              <a:effectLst/>
              <a:latin typeface="Trebuchet MS" panose="020B0603020202020204" pitchFamily="34" charset="0"/>
              <a:ea typeface="Calibri Light" panose="020F0302020204030204" pitchFamily="34" charset="0"/>
            </a:endParaRPr>
          </a:p>
          <a:p>
            <a:pPr marL="457200" marR="336550" algn="l" rtl="0">
              <a:spcBef>
                <a:spcPts val="580"/>
              </a:spcBef>
              <a:spcAft>
                <a:spcPts val="0"/>
              </a:spcAft>
            </a:pPr>
            <a:r>
              <a:rPr lang="cs-CZ" dirty="0">
                <a:latin typeface="Trebuchet MS" panose="020B0603020202020204" pitchFamily="34" charset="0"/>
                <a:ea typeface="Calibri Light" panose="020F0302020204030204" pitchFamily="34" charset="0"/>
              </a:rPr>
              <a:t>Č</a:t>
            </a:r>
            <a:r>
              <a:rPr lang="cs-CZ" dirty="0">
                <a:effectLst/>
                <a:latin typeface="Trebuchet MS" panose="020B0603020202020204" pitchFamily="34" charset="0"/>
                <a:ea typeface="Calibri Light" panose="020F0302020204030204" pitchFamily="34" charset="0"/>
              </a:rPr>
              <a:t>lenské štáty stanovia pravidlá pre túto činnosť, ktoré majú zabezpečiť dosiahnutie cieľov oboch </a:t>
            </a:r>
            <a:r>
              <a:rPr lang="cs-CZ" dirty="0" err="1">
                <a:effectLst/>
                <a:latin typeface="Trebuchet MS" panose="020B0603020202020204" pitchFamily="34" charset="0"/>
                <a:ea typeface="Calibri Light" panose="020F0302020204030204" pitchFamily="34" charset="0"/>
              </a:rPr>
              <a:t>nariadení.</a:t>
            </a:r>
            <a:r>
              <a:rPr lang="cs-CZ" b="1" dirty="0" err="1">
                <a:latin typeface="Trebuchet MS" panose="020B0603020202020204" pitchFamily="34" charset="0"/>
                <a:ea typeface="Calibri Light" panose="020F0302020204030204" pitchFamily="34" charset="0"/>
              </a:rPr>
              <a:t>V</a:t>
            </a:r>
            <a:r>
              <a:rPr lang="cs-CZ" b="1" dirty="0" err="1">
                <a:effectLst/>
                <a:latin typeface="Trebuchet MS" panose="020B0603020202020204" pitchFamily="34" charset="0"/>
                <a:ea typeface="Calibri Light" panose="020F0302020204030204" pitchFamily="34" charset="0"/>
              </a:rPr>
              <a:t>ýnimky</a:t>
            </a:r>
            <a:r>
              <a:rPr lang="cs-CZ" b="1" dirty="0">
                <a:effectLst/>
                <a:latin typeface="Trebuchet MS" panose="020B0603020202020204" pitchFamily="34" charset="0"/>
                <a:ea typeface="Calibri Light" panose="020F0302020204030204" pitchFamily="34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 Light" panose="020F0302020204030204" pitchFamily="34" charset="0"/>
              </a:rPr>
              <a:t>z pôsobnosti priamo uplatniteľných </a:t>
            </a:r>
            <a:r>
              <a:rPr lang="cs-CZ" dirty="0" err="1">
                <a:effectLst/>
                <a:latin typeface="Trebuchet MS" panose="020B0603020202020204" pitchFamily="34" charset="0"/>
                <a:ea typeface="Calibri Light" panose="020F0302020204030204" pitchFamily="34" charset="0"/>
              </a:rPr>
              <a:t>predpisov</a:t>
            </a:r>
            <a:r>
              <a:rPr lang="cs-CZ" dirty="0">
                <a:effectLst/>
                <a:latin typeface="Trebuchet MS" panose="020B0603020202020204" pitchFamily="34" charset="0"/>
                <a:ea typeface="Calibri Light" panose="020F0302020204030204" pitchFamily="34" charset="0"/>
              </a:rPr>
              <a:t> EÚ </a:t>
            </a:r>
            <a:r>
              <a:rPr lang="cs-CZ" b="1" dirty="0" err="1">
                <a:effectLst/>
                <a:latin typeface="Trebuchet MS" panose="020B0603020202020204" pitchFamily="34" charset="0"/>
                <a:ea typeface="Calibri Light" panose="020F0302020204030204" pitchFamily="34" charset="0"/>
              </a:rPr>
              <a:t>musia</a:t>
            </a:r>
            <a:r>
              <a:rPr lang="cs-CZ" b="1" dirty="0">
                <a:effectLst/>
                <a:latin typeface="Trebuchet MS" panose="020B0603020202020204" pitchFamily="34" charset="0"/>
                <a:ea typeface="Calibri Light" panose="020F0302020204030204" pitchFamily="34" charset="0"/>
              </a:rPr>
              <a:t> sledovať rovnaké ciele, ako uvedené predpisy.</a:t>
            </a:r>
          </a:p>
          <a:p>
            <a:pPr algn="l" rtl="0"/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80DCF48-4A22-4BBD-8BAE-4EE4D97A40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l" rtl="0"/>
            <a:r>
              <a:rPr lang="cs-CZ" dirty="0"/>
              <a:t>Pôvodné faremné budovy získavajú nové funkcie</a:t>
            </a:r>
          </a:p>
        </p:txBody>
      </p:sp>
      <p:pic>
        <p:nvPicPr>
          <p:cNvPr id="14" name="Zástupný symbol obrázku 13" descr="Obsah obrázku patro, oranžová, nábytek  Popis byl vytvořen automaticky">
            <a:extLst>
              <a:ext uri="{FF2B5EF4-FFF2-40B4-BE49-F238E27FC236}">
                <a16:creationId xmlns:a16="http://schemas.microsoft.com/office/drawing/2014/main" id="{7250DF59-E507-47CB-ACDC-99FCAA33656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3" r="118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81418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01AFF3D5-DCBE-4794-84CE-870FFD75CA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 rtl="0"/>
            <a:r>
              <a:rPr lang="cs-CZ" sz="18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cs-CZ" sz="18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.2.2. Česká republika</a:t>
            </a:r>
            <a:endParaRPr lang="cs-CZ" sz="1800" dirty="0">
              <a:solidFill>
                <a:srgbClr val="000000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/>
            <a:endParaRPr lang="cs-CZ" dirty="0">
              <a:solidFill>
                <a:srgbClr val="00000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/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Osoba</a:t>
            </a:r>
            <a:r>
              <a:rPr lang="cs-CZ" spc="-4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predávajúci</a:t>
            </a:r>
            <a:r>
              <a:rPr lang="cs-CZ" spc="-4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potraviny</a:t>
            </a:r>
            <a:r>
              <a:rPr lang="cs-CZ" spc="-4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</a:t>
            </a:r>
            <a:r>
              <a:rPr lang="cs-CZ" spc="-5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dvora</a:t>
            </a:r>
            <a:r>
              <a:rPr lang="cs-CZ" spc="-4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spravidla nebude potrebovať živnosť.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nevylučuje iné</a:t>
            </a:r>
            <a:r>
              <a:rPr lang="cs-CZ" spc="-5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druhy</a:t>
            </a:r>
            <a:r>
              <a:rPr lang="cs-CZ" spc="-4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registrácia.</a:t>
            </a:r>
          </a:p>
          <a:p>
            <a:pPr algn="l" rtl="0"/>
            <a:endParaRPr lang="cs-CZ" dirty="0"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Poľnohospodárski</a:t>
            </a:r>
            <a:r>
              <a:rPr lang="cs-CZ" spc="-4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podnikatelia</a:t>
            </a:r>
            <a:r>
              <a:rPr lang="cs-CZ" spc="-5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sú</a:t>
            </a:r>
            <a:r>
              <a:rPr lang="cs-CZ" spc="-4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všeobecne</a:t>
            </a:r>
            <a:r>
              <a:rPr lang="cs-CZ" spc="-5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evidovaní na základe poľnohospodárskeho zákona</a:t>
            </a:r>
            <a:endParaRPr lang="cs-CZ" dirty="0"/>
          </a:p>
        </p:txBody>
      </p:sp>
      <p:pic>
        <p:nvPicPr>
          <p:cNvPr id="6" name="Zástupný symbol obrázku 5" descr="Obsah obrázku text, interiér, obchod, několik  Popis byl vytvořen automaticky">
            <a:extLst>
              <a:ext uri="{FF2B5EF4-FFF2-40B4-BE49-F238E27FC236}">
                <a16:creationId xmlns:a16="http://schemas.microsoft.com/office/drawing/2014/main" id="{D68C881D-BEFC-4449-8D2E-0212A29689C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3" r="11853"/>
          <a:stretch>
            <a:fillRect/>
          </a:stretch>
        </p:blipFill>
        <p:spPr/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69D29EB-B98A-4CAA-96D2-686B451A97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l" rtl="0"/>
            <a:r>
              <a:rPr lang="cs-CZ" dirty="0"/>
              <a:t>Tepelná konzervácia je populárnou formou uchovania sezónneho ovocia</a:t>
            </a:r>
          </a:p>
        </p:txBody>
      </p:sp>
    </p:spTree>
    <p:extLst>
      <p:ext uri="{BB962C8B-B14F-4D97-AF65-F5344CB8AC3E}">
        <p14:creationId xmlns:p14="http://schemas.microsoft.com/office/powerpoint/2010/main" val="1328601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F54BBCBE-C8E6-4301-89B9-C97432087B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 rtl="0"/>
            <a:endParaRPr lang="cs-CZ" dirty="0">
              <a:solidFill>
                <a:srgbClr val="00000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l" rtl="0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Konkrétna regulácia v Českej republike:</a:t>
            </a:r>
          </a:p>
          <a:p>
            <a:pPr marL="228600" algn="l" rtl="0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Problematika </a:t>
            </a:r>
            <a:r>
              <a:rPr lang="cs-CZ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predaja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živočíšnych</a:t>
            </a:r>
            <a:r>
              <a:rPr lang="cs-CZ" b="1" spc="-4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produktov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dvora je v Českej </a:t>
            </a:r>
            <a:r>
              <a:rPr lang="cs-CZ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republike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ošetrená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veterinárnym</a:t>
            </a:r>
            <a:r>
              <a:rPr lang="cs-CZ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zákonom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cs-CZ" spc="-4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28600" algn="l" rtl="0">
              <a:lnSpc>
                <a:spcPct val="107000"/>
              </a:lnSpc>
              <a:spcAft>
                <a:spcPts val="800"/>
              </a:spcAft>
            </a:pPr>
            <a:r>
              <a:rPr lang="cs-CZ" spc="-4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cs-CZ" spc="-1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prípade</a:t>
            </a:r>
            <a:r>
              <a:rPr lang="cs-CZ" spc="-2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iných</a:t>
            </a:r>
            <a:r>
              <a:rPr lang="cs-CZ" b="1" spc="-1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potravín</a:t>
            </a:r>
            <a:r>
              <a:rPr lang="cs-CZ" b="1" spc="-1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pc="-1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 postupuje </a:t>
            </a:r>
            <a:r>
              <a:rPr lang="cs-CZ" spc="-15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podľa</a:t>
            </a:r>
            <a:r>
              <a:rPr lang="cs-CZ" spc="-1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zákona</a:t>
            </a:r>
            <a:r>
              <a:rPr lang="cs-CZ" b="1" spc="-1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cs-CZ" b="1" spc="-1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potravinách</a:t>
            </a:r>
            <a:r>
              <a:rPr lang="cs-CZ" b="1" spc="-1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tabakových výrobkoch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 zmene a doplnení niektorých súvisiacich zákonov. Toto ustanovenie splnomocňuje Ministerstvo poľnohospodárstva k</a:t>
            </a:r>
            <a:r>
              <a:rPr lang="cs-CZ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úprave požiadaviek na potraviny rastlinného pôvodu, zaobchádzanie s nimi a ich predaj „z dvora“ cez vyhlášku.</a:t>
            </a:r>
          </a:p>
          <a:p>
            <a:pPr algn="l" rtl="0"/>
            <a:endParaRPr lang="cs-CZ" dirty="0"/>
          </a:p>
        </p:txBody>
      </p:sp>
      <p:pic>
        <p:nvPicPr>
          <p:cNvPr id="6" name="Zástupný symbol obrázku 5" descr="Obsah obrázku tráva, obloha, exteriér, kráva  Popis byl vytvořen automaticky">
            <a:extLst>
              <a:ext uri="{FF2B5EF4-FFF2-40B4-BE49-F238E27FC236}">
                <a16:creationId xmlns:a16="http://schemas.microsoft.com/office/drawing/2014/main" id="{B383FC3F-F5AB-427E-B979-01294E72400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3" r="11853"/>
          <a:stretch>
            <a:fillRect/>
          </a:stretch>
        </p:blipFill>
        <p:spPr/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4C20F6E-6B82-4D21-A322-BD282A27B5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l" rtl="0"/>
            <a:r>
              <a:rPr lang="cs-CZ" dirty="0"/>
              <a:t>Mnohé farmy umožnia návštevníkom zoznámiť sa s rôznymi chovanými plemenami hospodárskych zvierat</a:t>
            </a:r>
          </a:p>
        </p:txBody>
      </p:sp>
    </p:spTree>
    <p:extLst>
      <p:ext uri="{BB962C8B-B14F-4D97-AF65-F5344CB8AC3E}">
        <p14:creationId xmlns:p14="http://schemas.microsoft.com/office/powerpoint/2010/main" val="268149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76633E98-23A2-4D18-BCAB-FEFF54B46F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solidFill>
                  <a:srgbClr val="2E1532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6.2.3. Slovensko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endParaRPr lang="cs-CZ" sz="12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l" rtl="0">
              <a:lnSpc>
                <a:spcPct val="107000"/>
              </a:lnSpc>
              <a:spcAft>
                <a:spcPts val="800"/>
              </a:spcAft>
            </a:pPr>
            <a:r>
              <a:rPr lang="cs-CZ" sz="1200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Platí obdobná legislatíva ako v Českej republike.</a:t>
            </a:r>
          </a:p>
          <a:p>
            <a:pPr marL="228600" algn="l" rtl="0">
              <a:lnSpc>
                <a:spcPct val="107000"/>
              </a:lnSpc>
              <a:spcAft>
                <a:spcPts val="800"/>
              </a:spcAft>
            </a:pPr>
            <a:r>
              <a:rPr lang="cs-CZ" sz="1200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Orgány štátnej správy vo veci úradnej kontroly potravín podľa zákona 152/1995</a:t>
            </a:r>
            <a:r>
              <a:rPr lang="cs-CZ" sz="1200" dirty="0" err="1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Zz</a:t>
            </a:r>
            <a:r>
              <a:rPr lang="cs-CZ" sz="1200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(Zákon o potravinách) sú:</a:t>
            </a:r>
            <a:endParaRPr lang="cs-CZ" sz="12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07000"/>
              </a:lnSpc>
              <a:buFont typeface="+mj-lt"/>
              <a:buAutoNum type="alphaLcParenR"/>
            </a:pPr>
            <a:r>
              <a:rPr lang="cs-CZ" sz="1200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ministerstvo zdravotníctva</a:t>
            </a:r>
            <a:endParaRPr lang="cs-CZ" sz="12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07000"/>
              </a:lnSpc>
              <a:buFont typeface="+mj-lt"/>
              <a:buAutoNum type="alphaLcParenR"/>
            </a:pPr>
            <a:r>
              <a:rPr lang="cs-CZ" sz="1200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orgány verejného zdravotníctva</a:t>
            </a:r>
            <a:endParaRPr lang="cs-CZ" sz="12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07000"/>
              </a:lnSpc>
              <a:buFont typeface="+mj-lt"/>
              <a:buAutoNum type="alphaLcParenR"/>
            </a:pPr>
            <a:r>
              <a:rPr lang="cs-CZ" sz="1200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štátna veterinárna a potravinová správa</a:t>
            </a:r>
            <a:endParaRPr lang="cs-CZ" sz="12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cs-CZ" sz="1200" dirty="0">
                <a:solidFill>
                  <a:srgbClr val="3B3B3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regionálne veterinárne a potravinové správy</a:t>
            </a:r>
          </a:p>
          <a:p>
            <a:pPr marL="342900" lvl="0" indent="-342900" algn="l" rtl="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endParaRPr lang="cs-CZ" dirty="0">
              <a:solidFill>
                <a:srgbClr val="3B3B3B"/>
              </a:solidFill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r>
              <a:rPr lang="cs-CZ" dirty="0">
                <a:hlinkClick r:id="rId2"/>
              </a:rPr>
              <a:t>https://www.predajzdvora.sk/</a:t>
            </a:r>
            <a:r>
              <a:rPr lang="cs-CZ" dirty="0"/>
              <a:t> 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5A8A588-6254-45BA-9C27-4D930FEDB8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l" rtl="0"/>
            <a:r>
              <a:rPr lang="pl-PL" dirty="0">
                <a:hlinkClick r:id="rId2"/>
              </a:rPr>
              <a:t>Predaj z dvora - Predaj z dvora</a:t>
            </a:r>
            <a:endParaRPr lang="cs-CZ" sz="10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/>
            <a:endParaRPr lang="cs-CZ" dirty="0"/>
          </a:p>
        </p:txBody>
      </p:sp>
      <p:pic>
        <p:nvPicPr>
          <p:cNvPr id="8" name="Zástupný symbol obrázku 7">
            <a:extLst>
              <a:ext uri="{FF2B5EF4-FFF2-40B4-BE49-F238E27FC236}">
                <a16:creationId xmlns:a16="http://schemas.microsoft.com/office/drawing/2014/main" id="{4450CBDA-BD89-4C6C-907E-484CE7E7E34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3" r="239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72057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79CB8E51-60E4-413F-AA16-82D726A14A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3000" y="1260000"/>
            <a:ext cx="4229026" cy="4860000"/>
          </a:xfrm>
        </p:spPr>
        <p:txBody>
          <a:bodyPr/>
          <a:lstStyle/>
          <a:p>
            <a:pPr marL="457200" algn="l" rtl="0"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6.2.4. Maďarsko</a:t>
            </a:r>
            <a:endParaRPr lang="cs-CZ" sz="18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/>
            <a:endParaRPr lang="cs-CZ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Maďarsku problematiku predaja potravín z dvora upravuje najmä</a:t>
            </a:r>
            <a:r>
              <a:rPr lang="cs-CZ" dirty="0"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u="none" strike="noStrike" dirty="0">
                <a:solidFill>
                  <a:srgbClr val="0563C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nariadenie Ministerstva poľnohospodárstva č. 52/2010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 podmienkach výroby a predaja potravín malými výrobcami .</a:t>
            </a:r>
          </a:p>
          <a:p>
            <a:pPr algn="l" rtl="0"/>
            <a:endParaRPr lang="cs-CZ" b="1" dirty="0"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Toto nariadenie tiež určuje množstvo na účely predaja z dvora, stanovuje podmienky odbytu potravín miestnemu maloobchodu aj pravidlá pre „dedinské stoly pre hostí“.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CA024F1-6FC0-40AC-B4B2-BAC851479A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l" rtl="0"/>
            <a:r>
              <a:rPr lang="cs-CZ" dirty="0"/>
              <a:t>Impozantný maďarský stepný dobytok – atraktívne lokálne plemeno</a:t>
            </a:r>
          </a:p>
        </p:txBody>
      </p:sp>
      <p:pic>
        <p:nvPicPr>
          <p:cNvPr id="8" name="Zástupný symbol obrázku 7" descr="Obsah obrázku kráva, tráva, exteriér, pole  Popis byl vytvořen automaticky">
            <a:extLst>
              <a:ext uri="{FF2B5EF4-FFF2-40B4-BE49-F238E27FC236}">
                <a16:creationId xmlns:a16="http://schemas.microsoft.com/office/drawing/2014/main" id="{04B2E646-2C27-4C12-8185-C326225F6F6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5" r="159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5790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C27EA9AB-F35F-41F5-AAA4-C39825D649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 rtl="0"/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Výrobcom umožnené prevádzkovať</a:t>
            </a:r>
            <a:r>
              <a:rPr lang="cs-CZ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„dedinské stoly pre hostí“ (</a:t>
            </a:r>
            <a:r>
              <a:rPr lang="cs-CZ" b="1" i="1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falusi</a:t>
            </a:r>
            <a:r>
              <a:rPr lang="cs-CZ" b="1" i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i="1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vendégasztal</a:t>
            </a:r>
            <a:r>
              <a:rPr lang="cs-CZ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ako maloobchodná činnosť v zmysle práva Únie, kde môžu ponúkať aj ďalšie potraviny, ktoré nevyprodukovali, ak dodržia predpísané množstvové limity (§ 4 ods. 3 nariadenia č. 52/2010), respektíve dodávať v rovnakom regióne či rádiu 40 km tovaru kupujúcemu, ktorý si ich vyžiadal (§ 4 ods. 4 nariadenia č.</a:t>
            </a:r>
            <a:r>
              <a:rPr lang="cs-CZ" spc="-13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52/2010).</a:t>
            </a:r>
            <a:endParaRPr lang="cs-CZ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/>
            <a:endParaRPr lang="cs-CZ" dirty="0"/>
          </a:p>
          <a:p>
            <a:pPr algn="l" rtl="0"/>
            <a:r>
              <a:rPr lang="cs-CZ" dirty="0" err="1">
                <a:hlinkClick r:id="rId2"/>
              </a:rPr>
              <a:t>Mindigfínóm</a:t>
            </a:r>
            <a:r>
              <a:rPr lang="cs-CZ" dirty="0">
                <a:hlinkClick r:id="rId2"/>
              </a:rPr>
              <a:t>(</a:t>
            </a:r>
            <a:r>
              <a:rPr lang="cs-CZ" dirty="0" err="1">
                <a:hlinkClick r:id="rId2"/>
              </a:rPr>
              <a:t>Bökfürdő</a:t>
            </a:r>
            <a:r>
              <a:rPr lang="cs-CZ" dirty="0">
                <a:hlinkClick r:id="rId2"/>
              </a:rPr>
              <a:t>-</a:t>
            </a:r>
            <a:r>
              <a:rPr lang="cs-CZ" dirty="0" err="1">
                <a:hlinkClick r:id="rId2"/>
              </a:rPr>
              <a:t>Bő</a:t>
            </a:r>
            <a:r>
              <a:rPr lang="cs-CZ" dirty="0">
                <a:hlinkClick r:id="rId2"/>
              </a:rPr>
              <a:t>) - Dedinský stôl pre hostí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0162781-2ACA-466A-BCFB-70C4C9AB68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l" rtl="0"/>
            <a:r>
              <a:rPr lang="cs-CZ" dirty="0"/>
              <a:t>Ponuka „dedinského stola“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9B7FFFC-5571-4DB7-A105-1C0857720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763" y="3314025"/>
            <a:ext cx="2190750" cy="20859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30010EA-F18A-4277-8AAF-8E2F43445D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159342"/>
            <a:ext cx="4833258" cy="3061315"/>
          </a:xfrm>
          <a:prstGeom prst="rect">
            <a:avLst/>
          </a:prstGeom>
        </p:spPr>
      </p:pic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25704735-D201-49B1-93AB-2B1C6AA7F6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4192671878"/>
      </p:ext>
    </p:extLst>
  </p:cSld>
  <p:clrMapOvr>
    <a:masterClrMapping/>
  </p:clrMapOvr>
</p:sld>
</file>

<file path=ppt/theme/theme1.xml><?xml version="1.0" encoding="utf-8"?>
<a:theme xmlns:a="http://schemas.openxmlformats.org/drawingml/2006/main" name="URESA biomass temlate">
  <a:themeElements>
    <a:clrScheme name="Niestandardowy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215528D5E10BA49B6643C35E826D0AA" ma:contentTypeVersion="16" ma:contentTypeDescription="Vytvoří nový dokument" ma:contentTypeScope="" ma:versionID="5a543c2cf612689410ffb4322c465829">
  <xsd:schema xmlns:xsd="http://www.w3.org/2001/XMLSchema" xmlns:xs="http://www.w3.org/2001/XMLSchema" xmlns:p="http://schemas.microsoft.com/office/2006/metadata/properties" xmlns:ns2="f5d98e21-7858-42b8-a513-89b049052d4e" xmlns:ns3="ebb57fef-aa04-4b64-85cb-dbd122f3ef38" targetNamespace="http://schemas.microsoft.com/office/2006/metadata/properties" ma:root="true" ma:fieldsID="95d02df320340572e8f4cfff96d37e6a" ns2:_="" ns3:_="">
    <xsd:import namespace="f5d98e21-7858-42b8-a513-89b049052d4e"/>
    <xsd:import namespace="ebb57fef-aa04-4b64-85cb-dbd122f3ef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d98e21-7858-42b8-a513-89b049052d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Značky obrázků" ma:readOnly="false" ma:fieldId="{5cf76f15-5ced-4ddc-b409-7134ff3c332f}" ma:taxonomyMulti="true" ma:sspId="6104055d-a7a1-4227-823d-893947fae5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57fef-aa04-4b64-85cb-dbd122f3ef38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17a2fb5e-3e71-46c2-8cfb-b18f0a1e2fa7}" ma:internalName="TaxCatchAll" ma:showField="CatchAllData" ma:web="ebb57fef-aa04-4b64-85cb-dbd122f3ef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5d98e21-7858-42b8-a513-89b049052d4e">
      <Terms xmlns="http://schemas.microsoft.com/office/infopath/2007/PartnerControls"/>
    </lcf76f155ced4ddcb4097134ff3c332f>
    <TaxCatchAll xmlns="ebb57fef-aa04-4b64-85cb-dbd122f3ef3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261018-30C0-40EE-8B94-B7198788D649}"/>
</file>

<file path=customXml/itemProps2.xml><?xml version="1.0" encoding="utf-8"?>
<ds:datastoreItem xmlns:ds="http://schemas.openxmlformats.org/officeDocument/2006/customXml" ds:itemID="{2570901A-5D3B-4BAC-875A-DEFD9C2003EF}">
  <ds:schemaRefs>
    <ds:schemaRef ds:uri="http://schemas.microsoft.com/office/2006/metadata/properties"/>
    <ds:schemaRef ds:uri="http://schemas.microsoft.com/office/infopath/2007/PartnerControls"/>
    <ds:schemaRef ds:uri="f5d98e21-7858-42b8-a513-89b049052d4e"/>
    <ds:schemaRef ds:uri="ebb57fef-aa04-4b64-85cb-dbd122f3ef38"/>
  </ds:schemaRefs>
</ds:datastoreItem>
</file>

<file path=customXml/itemProps3.xml><?xml version="1.0" encoding="utf-8"?>
<ds:datastoreItem xmlns:ds="http://schemas.openxmlformats.org/officeDocument/2006/customXml" ds:itemID="{903F531C-6DF2-4EFD-8B34-765B3F4C19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URESA trial_1</Template>
  <TotalTime>2659</TotalTime>
  <Words>1120</Words>
  <Application>Microsoft Office PowerPoint</Application>
  <PresentationFormat>A4 (210 x 297 mm)</PresentationFormat>
  <Paragraphs>68</Paragraphs>
  <Slides>11</Slides>
  <Notes>5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6" baseType="lpstr">
      <vt:lpstr>Arial</vt:lpstr>
      <vt:lpstr>Calibri</vt:lpstr>
      <vt:lpstr>Symbol</vt:lpstr>
      <vt:lpstr>Trebuchet MS</vt:lpstr>
      <vt:lpstr>URESA biomass temlate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Krzy Pal</dc:creator>
  <cp:lastModifiedBy>Jakub Dvorský</cp:lastModifiedBy>
  <cp:revision>119</cp:revision>
  <dcterms:created xsi:type="dcterms:W3CDTF">2018-03-25T08:55:28Z</dcterms:created>
  <dcterms:modified xsi:type="dcterms:W3CDTF">2022-10-24T09:11:34Z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0x0101006215528D5E10BA49B6643C35E826D0AA</vt:lpwstr>
  </property>
  <property fmtid="{D5CDD505-2E9C-101B-9397-08002B2CF9AE}" pid="3" name="MediaServiceImageTags">
    <vt:lpwstr/>
  </property>
</Properties>
</file>