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0"/>
  </p:notesMasterIdLst>
  <p:handoutMasterIdLst>
    <p:handoutMasterId r:id="rId21"/>
  </p:handoutMasterIdLst>
  <p:sldIdLst>
    <p:sldId id="266" r:id="rId5"/>
    <p:sldId id="285" r:id="rId6"/>
    <p:sldId id="329" r:id="rId7"/>
    <p:sldId id="330" r:id="rId8"/>
    <p:sldId id="331" r:id="rId9"/>
    <p:sldId id="334" r:id="rId10"/>
    <p:sldId id="332" r:id="rId11"/>
    <p:sldId id="333" r:id="rId12"/>
    <p:sldId id="335" r:id="rId13"/>
    <p:sldId id="337" r:id="rId14"/>
    <p:sldId id="338" r:id="rId15"/>
    <p:sldId id="339" r:id="rId16"/>
    <p:sldId id="328" r:id="rId17"/>
    <p:sldId id="326" r:id="rId18"/>
    <p:sldId id="340" r:id="rId19"/>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1"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277" y="5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24.10.2022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24.10.2022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l" rtl="0">
              <a:lnSpc>
                <a:spcPct val="107000"/>
              </a:lnSpc>
              <a:spcAft>
                <a:spcPts val="800"/>
              </a:spcAft>
            </a:pPr>
            <a:r>
              <a:rPr lang="cs-CZ" dirty="0">
                <a:solidFill>
                  <a:srgbClr val="00B050"/>
                </a:solidFill>
                <a:effectLst/>
                <a:ea typeface="Calibri" panose="020F0502020204030204" pitchFamily="34" charset="0"/>
                <a:cs typeface="Times New Roman" panose="02020603050405020304" pitchFamily="18" charset="0"/>
              </a:rPr>
              <a:t>Modul je zameraný na hlavné živočíšne komodity, ktoré sa predávajú z dvora. Množstvo, miesto a ďalšie podmienky predaja.</a:t>
            </a:r>
          </a:p>
          <a:p>
            <a:pPr marL="228600" algn="l" rtl="0">
              <a:lnSpc>
                <a:spcPct val="107000"/>
              </a:lnSpc>
              <a:spcAft>
                <a:spcPts val="800"/>
              </a:spcAft>
            </a:pPr>
            <a:r>
              <a:rPr lang="cs-CZ" dirty="0">
                <a:solidFill>
                  <a:srgbClr val="00B050"/>
                </a:solidFill>
                <a:effectLst/>
                <a:ea typeface="Calibri" panose="020F0502020204030204" pitchFamily="34" charset="0"/>
                <a:cs typeface="Times New Roman" panose="02020603050405020304" pitchFamily="18" charset="0"/>
              </a:rPr>
              <a:t>Ide o:</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Čerstvé hydinové mäso</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Čerstvé králičie mäso</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Nebalené čerstvé vajcia</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Včelie produkty</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Surové neošetrené mlieko a surová smotana</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Živé ryby a ďalšie produkty z akvakultúry</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Zverina</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Font typeface="Symbol" panose="05050102010706020507" pitchFamily="18" charset="2"/>
              <a:buChar char=""/>
            </a:pPr>
            <a:r>
              <a:rPr lang="cs-CZ" dirty="0">
                <a:solidFill>
                  <a:srgbClr val="00B050"/>
                </a:solidFill>
                <a:effectLst/>
                <a:ea typeface="Calibri" panose="020F0502020204030204" pitchFamily="34" charset="0"/>
                <a:cs typeface="Times New Roman" panose="02020603050405020304" pitchFamily="18" charset="0"/>
              </a:rPr>
              <a:t>Podmienky domácich</a:t>
            </a:r>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2</a:t>
            </a:fld>
            <a:endParaRPr lang="pl-PL"/>
          </a:p>
        </p:txBody>
      </p:sp>
    </p:spTree>
    <p:extLst>
      <p:ext uri="{BB962C8B-B14F-4D97-AF65-F5344CB8AC3E}">
        <p14:creationId xmlns:p14="http://schemas.microsoft.com/office/powerpoint/2010/main" val="150212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zakonypreludi.sk/zz/2011-359"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D52477A-F469-4A93-86D0-CB3754DDABA4}"/>
              </a:ext>
            </a:extLst>
          </p:cNvPr>
          <p:cNvSpPr>
            <a:spLocks noGrp="1"/>
          </p:cNvSpPr>
          <p:nvPr>
            <p:ph type="body" sz="quarter" idx="14"/>
          </p:nvPr>
        </p:nvSpPr>
        <p:spPr>
          <a:xfrm>
            <a:off x="362026" y="1216949"/>
            <a:ext cx="4410000" cy="4860000"/>
          </a:xfrm>
        </p:spPr>
        <p:txBody>
          <a:bodyPr/>
          <a:lstStyle/>
          <a:p>
            <a:pPr lvl="0" algn="l" rtl="0">
              <a:lnSpc>
                <a:spcPct val="107000"/>
              </a:lnSpc>
              <a:spcAft>
                <a:spcPts val="800"/>
              </a:spcAft>
            </a:pPr>
            <a:r>
              <a:rPr lang="cs-CZ" sz="1200" b="1" dirty="0">
                <a:effectLst/>
                <a:latin typeface="+mj-lt"/>
                <a:ea typeface="Calibri" panose="020F0502020204030204" pitchFamily="34" charset="0"/>
                <a:cs typeface="Calibri" panose="020F0502020204030204" pitchFamily="34" charset="0"/>
              </a:rPr>
              <a:t>Včelie produkty</a:t>
            </a:r>
            <a:endParaRPr lang="cs-CZ" sz="1200" dirty="0">
              <a:effectLst/>
              <a:latin typeface="+mj-lt"/>
              <a:ea typeface="Calibri" panose="020F0502020204030204" pitchFamily="34" charset="0"/>
              <a:cs typeface="Calibri" panose="020F0502020204030204" pitchFamily="34" charset="0"/>
            </a:endParaRPr>
          </a:p>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Za malé množstvo medu, určeného na predaj chovateľom v domácnosti chovateľa, hospodárstva chovateľa, v tržnici alebo na trhovisku priamo spotrebiteľovi na spotrebu v jeho domácnosti, alebo na dodanie medu chovateľom do maloobchodnej predajne, sa považuje množstvo neprevyšujúce 2 tony ročne. Med je určený na spotrebu v domácnosti konečného spotrebiteľa.</a:t>
            </a:r>
          </a:p>
          <a:p>
            <a:pPr algn="l" rtl="0"/>
            <a:endParaRPr lang="cs-CZ" dirty="0"/>
          </a:p>
        </p:txBody>
      </p:sp>
      <p:pic>
        <p:nvPicPr>
          <p:cNvPr id="6" name="Zástupný symbol obrázku 5" descr="Obsah obrázku dřevěné, staré, dřevo, nábytek  Popis byl vytvořen automaticky">
            <a:extLst>
              <a:ext uri="{FF2B5EF4-FFF2-40B4-BE49-F238E27FC236}">
                <a16:creationId xmlns:a16="http://schemas.microsoft.com/office/drawing/2014/main" id="{A1F3FF7A-C7E2-4DE6-B4EA-29D5B88AEE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BA9DF71B-1254-461B-A399-B70E18F012C5}"/>
              </a:ext>
            </a:extLst>
          </p:cNvPr>
          <p:cNvSpPr>
            <a:spLocks noGrp="1"/>
          </p:cNvSpPr>
          <p:nvPr>
            <p:ph type="body" sz="quarter" idx="16"/>
          </p:nvPr>
        </p:nvSpPr>
        <p:spPr/>
        <p:txBody>
          <a:bodyPr/>
          <a:lstStyle/>
          <a:p>
            <a:pPr algn="l" rtl="0"/>
            <a:endParaRPr lang="cs-CZ"/>
          </a:p>
        </p:txBody>
      </p:sp>
    </p:spTree>
    <p:extLst>
      <p:ext uri="{BB962C8B-B14F-4D97-AF65-F5344CB8AC3E}">
        <p14:creationId xmlns:p14="http://schemas.microsoft.com/office/powerpoint/2010/main" val="944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92E75E7-9085-4DE4-899C-248028C93FDF}"/>
              </a:ext>
            </a:extLst>
          </p:cNvPr>
          <p:cNvSpPr>
            <a:spLocks noGrp="1"/>
          </p:cNvSpPr>
          <p:nvPr>
            <p:ph type="body" sz="quarter" idx="14"/>
          </p:nvPr>
        </p:nvSpPr>
        <p:spPr/>
        <p:txBody>
          <a:bodyPr/>
          <a:lstStyle/>
          <a:p>
            <a:pPr algn="l" rtl="0"/>
            <a:endParaRPr lang="cs-CZ" sz="1200" dirty="0">
              <a:effectLst/>
              <a:ea typeface="Calibri" panose="020F0502020204030204" pitchFamily="34" charset="0"/>
              <a:cs typeface="Calibri" panose="020F0502020204030204" pitchFamily="34" charset="0"/>
            </a:endParaRPr>
          </a:p>
          <a:p>
            <a:pPr algn="l" rtl="0"/>
            <a:r>
              <a:rPr lang="cs-CZ" sz="1200" b="1" dirty="0">
                <a:solidFill>
                  <a:srgbClr val="000000"/>
                </a:solidFill>
                <a:effectLst/>
                <a:latin typeface="+mj-lt"/>
                <a:ea typeface="Calibri" panose="020F0502020204030204" pitchFamily="34" charset="0"/>
                <a:cs typeface="Times New Roman" panose="02020603050405020304" pitchFamily="18" charset="0"/>
              </a:rPr>
              <a:t>6.4.2.2. Slovensko</a:t>
            </a:r>
          </a:p>
          <a:p>
            <a:pPr algn="l" rtl="0"/>
            <a:endParaRPr lang="cs-CZ" dirty="0">
              <a:ea typeface="Calibri" panose="020F0502020204030204" pitchFamily="34" charset="0"/>
              <a:cs typeface="Calibri" panose="020F0502020204030204" pitchFamily="34" charset="0"/>
            </a:endParaRPr>
          </a:p>
          <a:p>
            <a:pPr algn="l" rtl="0"/>
            <a:r>
              <a:rPr lang="cs-CZ" sz="1200" dirty="0">
                <a:effectLst/>
                <a:ea typeface="Calibri" panose="020F0502020204030204" pitchFamily="34" charset="0"/>
                <a:cs typeface="Calibri" panose="020F0502020204030204" pitchFamily="34" charset="0"/>
              </a:rPr>
              <a:t>Otázky predaja potravín živočíšneho pôvodu upravuje bližšie zákon o veterinárnej starostlivosti. Prvovýrobcovia, ktorí predávajú prvotné produkty živočíšneho pôvodu priamo konečným spotrebiteľom alebo miestnym maloobchodom, sú povinní požiadať územne príslušnú regionálnu a potravinovú správu o registráciu každej prevádzky, ktorú ovládajú (§ 40 ods. 1 a 3 zákona o veterinárnej starostlivosti). Osobitné hygienické pravidlá predaja potravín z dvora potom stanovujú opäť nariadenie č. 360/2011 Z. z.</a:t>
            </a:r>
            <a:r>
              <a:rPr lang="cs-CZ" sz="1200" u="none" strike="noStrike" dirty="0">
                <a:solidFill>
                  <a:srgbClr val="0563C1"/>
                </a:solidFill>
                <a:effectLst/>
                <a:ea typeface="Calibri" panose="020F0502020204030204" pitchFamily="34" charset="0"/>
                <a:cs typeface="Calibri" panose="020F0502020204030204" pitchFamily="34" charset="0"/>
                <a:hlinkClick r:id="rId2"/>
              </a:rPr>
              <a:t>nariadenie vlády Slovenskej republiky č. 359/2011 Z. z.</a:t>
            </a:r>
            <a:r>
              <a:rPr lang="cs-CZ" sz="1200" dirty="0">
                <a:effectLst/>
                <a:ea typeface="Calibri" panose="020F0502020204030204" pitchFamily="34" charset="0"/>
                <a:cs typeface="Calibri" panose="020F0502020204030204" pitchFamily="34" charset="0"/>
              </a:rPr>
              <a:t>Na rozdiel od prvovýroby neživočíšnych produktov je úprava predaja potravín živočíšneho pôvodu značne rozdrobená podľa druhu jednotlivých komodít podliehajúcich úprave.</a:t>
            </a:r>
            <a:endParaRPr lang="cs-CZ" dirty="0"/>
          </a:p>
        </p:txBody>
      </p:sp>
      <p:pic>
        <p:nvPicPr>
          <p:cNvPr id="6" name="Zástupný symbol obrázku 5" descr="Obsah obrázku dřevěné, kráva, savci, exteriér  Popis byl vytvořen automaticky">
            <a:extLst>
              <a:ext uri="{FF2B5EF4-FFF2-40B4-BE49-F238E27FC236}">
                <a16:creationId xmlns:a16="http://schemas.microsoft.com/office/drawing/2014/main" id="{ECE85542-7BB7-434C-AEC9-73EBF94D4CB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2C171B0F-3678-442B-B462-ADED9FE972F1}"/>
              </a:ext>
            </a:extLst>
          </p:cNvPr>
          <p:cNvSpPr>
            <a:spLocks noGrp="1"/>
          </p:cNvSpPr>
          <p:nvPr>
            <p:ph type="body" sz="quarter" idx="16"/>
          </p:nvPr>
        </p:nvSpPr>
        <p:spPr/>
        <p:txBody>
          <a:bodyPr/>
          <a:lstStyle/>
          <a:p>
            <a:pPr algn="l" rtl="0"/>
            <a:endParaRPr lang="cs-CZ"/>
          </a:p>
        </p:txBody>
      </p:sp>
    </p:spTree>
    <p:extLst>
      <p:ext uri="{BB962C8B-B14F-4D97-AF65-F5344CB8AC3E}">
        <p14:creationId xmlns:p14="http://schemas.microsoft.com/office/powerpoint/2010/main" val="21447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411F8C14-5DD9-40EC-BFF8-6791F8BE24E5}"/>
              </a:ext>
            </a:extLst>
          </p:cNvPr>
          <p:cNvSpPr>
            <a:spLocks noGrp="1"/>
          </p:cNvSpPr>
          <p:nvPr>
            <p:ph type="body" sz="quarter" idx="16"/>
          </p:nvPr>
        </p:nvSpPr>
        <p:spPr/>
        <p:txBody>
          <a:bodyPr/>
          <a:lstStyle/>
          <a:p>
            <a:pPr algn="l" rtl="0"/>
            <a:endParaRPr lang="cs-CZ" dirty="0"/>
          </a:p>
        </p:txBody>
      </p:sp>
      <p:sp>
        <p:nvSpPr>
          <p:cNvPr id="7" name="Zástupný text 6">
            <a:extLst>
              <a:ext uri="{FF2B5EF4-FFF2-40B4-BE49-F238E27FC236}">
                <a16:creationId xmlns:a16="http://schemas.microsoft.com/office/drawing/2014/main" id="{A9E9A902-BB07-4994-8201-8254F4970E77}"/>
              </a:ext>
            </a:extLst>
          </p:cNvPr>
          <p:cNvSpPr txBox="1">
            <a:spLocks noGrp="1"/>
          </p:cNvSpPr>
          <p:nvPr>
            <p:ph type="body" sz="quarter" idx="14"/>
          </p:nvPr>
        </p:nvSpPr>
        <p:spPr>
          <a:xfrm>
            <a:off x="542925" y="1260475"/>
            <a:ext cx="4410075" cy="3939796"/>
          </a:xfrm>
          <a:prstGeom prst="rect">
            <a:avLst/>
          </a:prstGeom>
          <a:noFill/>
        </p:spPr>
        <p:txBody>
          <a:bodyPr wrap="square">
            <a:spAutoFit/>
          </a:bodyPr>
          <a:lstStyle/>
          <a:p>
            <a:pPr marL="228600" algn="l" rtl="0">
              <a:lnSpc>
                <a:spcPct val="107000"/>
              </a:lnSpc>
              <a:spcAft>
                <a:spcPts val="800"/>
              </a:spcAft>
            </a:pPr>
            <a:r>
              <a:rPr lang="cs-CZ" dirty="0">
                <a:effectLst/>
                <a:ea typeface="Calibri" panose="020F0502020204030204" pitchFamily="34" charset="0"/>
                <a:cs typeface="Calibri" panose="020F0502020204030204" pitchFamily="34" charset="0"/>
              </a:rPr>
              <a:t>Nariadenie č. 360/2011 Z. z. vymedzuje malé množstvá potravín, ktoré možno predávať z dvora, aj pre potraviny neživočíšneho pôvodu a relatívne podrobne sa zaoberá predajom mlieka. Napríklad surové mlieko je potrebné na účely predaja z dvora skladovať v teplote medzi 4 °C a</a:t>
            </a:r>
            <a:br>
              <a:rPr lang="cs-CZ" dirty="0">
                <a:effectLst/>
                <a:ea typeface="Calibri" panose="020F0502020204030204" pitchFamily="34" charset="0"/>
                <a:cs typeface="Calibri" panose="020F0502020204030204" pitchFamily="34" charset="0"/>
              </a:rPr>
            </a:br>
            <a:r>
              <a:rPr lang="cs-CZ" dirty="0">
                <a:effectLst/>
                <a:ea typeface="Calibri" panose="020F0502020204030204" pitchFamily="34" charset="0"/>
                <a:cs typeface="Calibri" panose="020F0502020204030204" pitchFamily="34" charset="0"/>
              </a:rPr>
              <a:t>8 °C. Za týchto okolností môže mať dátum spotreby určený maximálne po dobu 48 hodín od nadojenia. Nevychladené surové mlieko však treba predať najneskôr do 2 hodín od nadojenia (§ 4 ods. 12 a</a:t>
            </a:r>
            <a:br>
              <a:rPr lang="cs-CZ" dirty="0">
                <a:effectLst/>
                <a:ea typeface="Calibri" panose="020F0502020204030204" pitchFamily="34" charset="0"/>
                <a:cs typeface="Calibri" panose="020F0502020204030204" pitchFamily="34" charset="0"/>
              </a:rPr>
            </a:br>
            <a:r>
              <a:rPr lang="cs-CZ" dirty="0">
                <a:effectLst/>
                <a:ea typeface="Calibri" panose="020F0502020204030204" pitchFamily="34" charset="0"/>
                <a:cs typeface="Calibri" panose="020F0502020204030204" pitchFamily="34" charset="0"/>
              </a:rPr>
              <a:t>13 nariadenia č. 360/2011 Z.</a:t>
            </a:r>
            <a:r>
              <a:rPr lang="cs-CZ" spc="-2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z.).</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dirty="0">
                <a:effectLst/>
                <a:ea typeface="Calibri" panose="020F0502020204030204" pitchFamily="34" charset="0"/>
                <a:cs typeface="Calibri" panose="020F0502020204030204" pitchFamily="34" charset="0"/>
              </a:rPr>
              <a:t>Podobným</a:t>
            </a:r>
            <a:r>
              <a:rPr lang="cs-CZ" spc="-6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spôsobom</a:t>
            </a:r>
            <a:r>
              <a:rPr lang="cs-CZ" spc="-5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vymedzuje</a:t>
            </a:r>
            <a:r>
              <a:rPr lang="cs-CZ" spc="-6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nariadenie</a:t>
            </a:r>
            <a:r>
              <a:rPr lang="cs-CZ" spc="-5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č.</a:t>
            </a:r>
            <a:r>
              <a:rPr lang="cs-CZ" spc="-2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359/2011 Z.</a:t>
            </a:r>
            <a:r>
              <a:rPr lang="cs-CZ" spc="-1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z.</a:t>
            </a:r>
            <a:r>
              <a:rPr lang="cs-CZ" spc="-5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v</a:t>
            </a:r>
            <a:r>
              <a:rPr lang="cs-CZ" spc="-5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a:t>
            </a:r>
            <a:r>
              <a:rPr lang="cs-CZ" spc="-1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7</a:t>
            </a:r>
            <a:r>
              <a:rPr lang="cs-CZ" spc="-5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pojem</a:t>
            </a:r>
            <a:r>
              <a:rPr lang="cs-CZ" spc="-5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malého</a:t>
            </a:r>
            <a:r>
              <a:rPr lang="cs-CZ" spc="-5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množstvo</a:t>
            </a:r>
            <a:r>
              <a:rPr lang="cs-CZ" spc="-50"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hydinového a králičieho mäsa z prvovýroby. § 8 nariadenia č. 359/2011 Z. z. potom upravuje hygienické požiadavky na predaj malého množstva hydinového a králičieho mäsa. Aby však išlo skutočne o prvovýrobu, musia však ísť iba o omráčené a vykrvácaním usmrtené zvieratá, ktoré sú základným spôsobom spracovávané, uchovávané a ponúkané na predaj (§ 8 ods. 3 a 4 nariadenia č. 359/2011 Z.</a:t>
            </a:r>
            <a:r>
              <a:rPr lang="cs-CZ" spc="-65" dirty="0">
                <a:effectLst/>
                <a:ea typeface="Calibri" panose="020F0502020204030204" pitchFamily="34" charset="0"/>
                <a:cs typeface="Calibri" panose="020F0502020204030204" pitchFamily="34" charset="0"/>
              </a:rPr>
              <a:t> </a:t>
            </a:r>
            <a:r>
              <a:rPr lang="cs-CZ" dirty="0">
                <a:effectLst/>
                <a:ea typeface="Calibri" panose="020F0502020204030204" pitchFamily="34" charset="0"/>
                <a:cs typeface="Calibri" panose="020F0502020204030204" pitchFamily="34" charset="0"/>
              </a:rPr>
              <a:t>z.).</a:t>
            </a:r>
            <a:endParaRPr lang="cs-CZ" dirty="0">
              <a:effectLst/>
              <a:ea typeface="Calibri" panose="020F0502020204030204" pitchFamily="34" charset="0"/>
              <a:cs typeface="Times New Roman" panose="02020603050405020304" pitchFamily="18" charset="0"/>
            </a:endParaRPr>
          </a:p>
        </p:txBody>
      </p:sp>
      <p:pic>
        <p:nvPicPr>
          <p:cNvPr id="12" name="Zástupný symbol obrázku 11" descr="Obsah obrázku osoba, interiér, muž, příprava  Popis byl vytvořen automaticky">
            <a:extLst>
              <a:ext uri="{FF2B5EF4-FFF2-40B4-BE49-F238E27FC236}">
                <a16:creationId xmlns:a16="http://schemas.microsoft.com/office/drawing/2014/main" id="{5F9C62FA-58BF-426F-8C31-C79D81ACE70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3136" b="13136"/>
          <a:stretch>
            <a:fillRect/>
          </a:stretch>
        </p:blipFill>
        <p:spPr>
          <a:xfrm>
            <a:off x="5192100" y="1260475"/>
            <a:ext cx="4212000" cy="4140000"/>
          </a:xfrm>
        </p:spPr>
      </p:pic>
    </p:spTree>
    <p:extLst>
      <p:ext uri="{BB962C8B-B14F-4D97-AF65-F5344CB8AC3E}">
        <p14:creationId xmlns:p14="http://schemas.microsoft.com/office/powerpoint/2010/main" val="83552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97CA69-FA70-474A-9860-4B926DAE0133}"/>
              </a:ext>
            </a:extLst>
          </p:cNvPr>
          <p:cNvSpPr>
            <a:spLocks noGrp="1"/>
          </p:cNvSpPr>
          <p:nvPr>
            <p:ph type="body" sz="quarter" idx="14"/>
          </p:nvPr>
        </p:nvSpPr>
        <p:spPr/>
        <p:txBody>
          <a:bodyPr/>
          <a:lstStyle/>
          <a:p>
            <a:pPr marL="228600" algn="l" rtl="0">
              <a:lnSpc>
                <a:spcPct val="107000"/>
              </a:lnSpc>
              <a:spcAft>
                <a:spcPts val="800"/>
              </a:spcAft>
            </a:pPr>
            <a:r>
              <a:rPr lang="cs-CZ"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6.4.2.3. Maďarsko</a:t>
            </a:r>
            <a:endParaRPr lang="cs-CZ" sz="1200"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Výrobcovia ostatných produktov živočíšneho pôvodu sú podrobení prísnejším pravidlám, a môžu predávať svoje produkty iba vo vzdialenosti nepresahujúcej 40 km od ich zariadenia (§ 4 ods. 2 nariadenia č. 52/2010). Výrobcovia produktov živočíšneho sú tiež povinní sa registrovať pri územne príslušnom okresnom úrade zodpovednom za bezpečie potravinového reťazca a veterinárnu starostlivosť (§ 5 ods. 1 nariadenia č. 52/2010). Výrobcovi bude v tejto súvislosti pridelené registračné číslo (§ 5 ods. 3 nariadenia č. 52/2010). Produkty živočíšneho pôvodu môžu byť podľa nariadenia č. 52/2010 uvádzané na trh iba vtedy, ak stádo pôvodu spĺňa požiadavky maďarského veterinárneho práva (§ 5 ods. 4 nariadenia č. 52/2010) a môžu v súvislosti so svojou registráciou podliehať kontrolám (§ 7 nariadenia č.</a:t>
            </a:r>
            <a:r>
              <a:rPr lang="cs-CZ" sz="1200" spc="1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52/2010).</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Čo sa týka potravín vyrábaných z pôvodného produktu, výrobca je povinný pripraviť prehľad identifikujúci výrobcu ako takého, miesto výroby produktu, jeho názov, zoznam použitých ingrediencií, dátum spotreby a teplotu skladovania (§ 6 ods. 1 nariadenia č. 52/2010). Táto požiadavka sa však nevzťahuje na prevádzku dedinských stolov pre hostí (§ 6 ods. 2 nariadenia č.</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52/2010).</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02B4A417-648B-42EE-8496-828588DB1390}"/>
              </a:ext>
            </a:extLst>
          </p:cNvPr>
          <p:cNvSpPr>
            <a:spLocks noGrp="1"/>
          </p:cNvSpPr>
          <p:nvPr>
            <p:ph type="body" sz="quarter" idx="16"/>
          </p:nvPr>
        </p:nvSpPr>
        <p:spPr/>
        <p:txBody>
          <a:bodyPr/>
          <a:lstStyle/>
          <a:p>
            <a:pPr algn="l" rtl="0"/>
            <a:r>
              <a:rPr lang="cs-CZ" dirty="0"/>
              <a:t>Impozantný maďarský stepný dobytok – atraktívne lokálne plemeno</a:t>
            </a:r>
          </a:p>
          <a:p>
            <a:pPr algn="l" rtl="0"/>
            <a:endParaRPr lang="cs-CZ" dirty="0"/>
          </a:p>
        </p:txBody>
      </p:sp>
      <p:pic>
        <p:nvPicPr>
          <p:cNvPr id="5" name="Zástupný symbol obrázku 7" descr="Obsah obrázku kráva, tráva, exteriér, pole  Popis byl vytvořen automaticky">
            <a:extLst>
              <a:ext uri="{FF2B5EF4-FFF2-40B4-BE49-F238E27FC236}">
                <a16:creationId xmlns:a16="http://schemas.microsoft.com/office/drawing/2014/main" id="{E0D3E00D-40AA-4BA2-8C28-83BE56500A2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4601" r="14601"/>
          <a:stretch>
            <a:fillRect/>
          </a:stretch>
        </p:blipFill>
        <p:spPr>
          <a:xfrm>
            <a:off x="5133975" y="1260475"/>
            <a:ext cx="4211638" cy="4140200"/>
          </a:xfrm>
        </p:spPr>
      </p:pic>
    </p:spTree>
    <p:extLst>
      <p:ext uri="{BB962C8B-B14F-4D97-AF65-F5344CB8AC3E}">
        <p14:creationId xmlns:p14="http://schemas.microsoft.com/office/powerpoint/2010/main" val="149740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DF08C6B-6CF6-41BD-B4AC-AB2ACA5C72C8}"/>
              </a:ext>
            </a:extLst>
          </p:cNvPr>
          <p:cNvSpPr>
            <a:spLocks noGrp="1"/>
          </p:cNvSpPr>
          <p:nvPr>
            <p:ph type="body" sz="quarter" idx="14"/>
          </p:nvPr>
        </p:nvSpPr>
        <p:spPr/>
        <p:txBody>
          <a:bodyPr/>
          <a:lstStyle/>
          <a:p>
            <a:pPr algn="l" rtl="0"/>
            <a:r>
              <a:rPr lang="cs-CZ" sz="1200" b="1" dirty="0">
                <a:effectLst/>
                <a:latin typeface="+mj-lt"/>
                <a:ea typeface="Calibri" panose="020F0502020204030204" pitchFamily="34" charset="0"/>
                <a:cs typeface="Calibri" panose="020F0502020204030204" pitchFamily="34" charset="0"/>
              </a:rPr>
              <a:t>6.4.2.4</a:t>
            </a:r>
            <a:r>
              <a:rPr lang="cs-CZ" sz="1200" dirty="0">
                <a:effectLst/>
                <a:latin typeface="+mj-lt"/>
                <a:ea typeface="Calibri" panose="020F0502020204030204" pitchFamily="34" charset="0"/>
                <a:cs typeface="Calibri" panose="020F0502020204030204" pitchFamily="34" charset="0"/>
              </a:rPr>
              <a:t>.</a:t>
            </a:r>
            <a:r>
              <a:rPr lang="cs-CZ" sz="1200" b="1" dirty="0">
                <a:effectLst/>
                <a:latin typeface="+mj-lt"/>
                <a:ea typeface="Calibri" panose="020F0502020204030204" pitchFamily="34" charset="0"/>
                <a:cs typeface="Calibri" panose="020F0502020204030204" pitchFamily="34" charset="0"/>
              </a:rPr>
              <a:t>Poľsko</a:t>
            </a:r>
          </a:p>
          <a:p>
            <a:pPr algn="l" rtl="0"/>
            <a:endParaRPr lang="cs-CZ" dirty="0">
              <a:latin typeface="Calibri" panose="020F0502020204030204" pitchFamily="34" charset="0"/>
              <a:ea typeface="Calibri" panose="020F0502020204030204" pitchFamily="34" charset="0"/>
              <a:cs typeface="Calibri" panose="020F0502020204030204" pitchFamily="34" charset="0"/>
            </a:endParaRPr>
          </a:p>
          <a:p>
            <a:pPr algn="l" rtl="0"/>
            <a:r>
              <a:rPr lang="cs-CZ" sz="1200" dirty="0">
                <a:effectLst/>
                <a:ea typeface="Calibri" panose="020F0502020204030204" pitchFamily="34" charset="0"/>
                <a:cs typeface="Calibri" panose="020F0502020204030204" pitchFamily="34" charset="0"/>
              </a:rPr>
              <a:t>Niektoré osobitné pravidlá týkajúce sa potravín živočíšneho pôvodu stanovuje poľský</a:t>
            </a:r>
            <a:r>
              <a:rPr lang="cs-CZ" sz="1200" u="none" strike="noStrike" dirty="0">
                <a:effectLst/>
                <a:ea typeface="Calibri" panose="020F0502020204030204" pitchFamily="34" charset="0"/>
                <a:cs typeface="Calibri" panose="020F0502020204030204" pitchFamily="34" charset="0"/>
              </a:rPr>
              <a:t>zákon</a:t>
            </a:r>
            <a:r>
              <a:rPr lang="cs-CZ" sz="1200" dirty="0">
                <a:effectLst/>
                <a:ea typeface="Calibri" panose="020F0502020204030204" pitchFamily="34" charset="0"/>
                <a:cs typeface="Calibri" panose="020F0502020204030204" pitchFamily="34" charset="0"/>
              </a:rPr>
              <a:t> </a:t>
            </a:r>
            <a:r>
              <a:rPr lang="cs-CZ" sz="1200" u="none" strike="noStrike" dirty="0">
                <a:effectLst/>
                <a:ea typeface="Calibri" panose="020F0502020204030204" pitchFamily="34" charset="0"/>
                <a:cs typeface="Calibri" panose="020F0502020204030204" pitchFamily="34" charset="0"/>
              </a:rPr>
              <a:t>o produktoch živočíšneho pôvodu</a:t>
            </a:r>
            <a:r>
              <a:rPr lang="cs-CZ" sz="1200" dirty="0">
                <a:effectLst/>
                <a:ea typeface="Calibri" panose="020F0502020204030204" pitchFamily="34" charset="0"/>
                <a:cs typeface="Calibri" panose="020F0502020204030204" pitchFamily="34" charset="0"/>
              </a:rPr>
              <a:t>(</a:t>
            </a:r>
            <a:r>
              <a:rPr lang="cs-CZ" sz="1200" i="1" dirty="0" err="1">
                <a:effectLst/>
                <a:ea typeface="Calibri" panose="020F0502020204030204" pitchFamily="34" charset="0"/>
                <a:cs typeface="Calibri" panose="020F0502020204030204" pitchFamily="34" charset="0"/>
              </a:rPr>
              <a:t>ustawa</a:t>
            </a:r>
            <a:r>
              <a:rPr lang="cs-CZ" sz="1200" i="1" dirty="0">
                <a:effectLst/>
                <a:ea typeface="Calibri" panose="020F0502020204030204" pitchFamily="34" charset="0"/>
                <a:cs typeface="Calibri" panose="020F0502020204030204" pitchFamily="34" charset="0"/>
              </a:rPr>
              <a:t>o</a:t>
            </a:r>
            <a:r>
              <a:rPr lang="cs-CZ" sz="1200" i="1" dirty="0" err="1">
                <a:effectLst/>
                <a:ea typeface="Calibri" panose="020F0502020204030204" pitchFamily="34" charset="0"/>
                <a:cs typeface="Calibri" panose="020F0502020204030204" pitchFamily="34" charset="0"/>
              </a:rPr>
              <a:t>produktoch</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pochodzenia</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zwierzęcego</a:t>
            </a:r>
            <a:r>
              <a:rPr lang="cs-CZ" sz="1200" i="1"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 ďalej</a:t>
            </a:r>
            <a:r>
              <a:rPr lang="cs-CZ" sz="1200" spc="4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len „</a:t>
            </a:r>
            <a:r>
              <a:rPr lang="cs-CZ" sz="1200" dirty="0" err="1">
                <a:effectLst/>
                <a:ea typeface="Calibri" panose="020F0502020204030204" pitchFamily="34" charset="0"/>
                <a:cs typeface="Calibri" panose="020F0502020204030204" pitchFamily="34" charset="0"/>
              </a:rPr>
              <a:t>ppz</a:t>
            </a:r>
            <a:r>
              <a:rPr lang="cs-CZ" sz="1200" dirty="0">
                <a:effectLst/>
                <a:ea typeface="Calibri" panose="020F0502020204030204" pitchFamily="34" charset="0"/>
                <a:cs typeface="Calibri" panose="020F0502020204030204" pitchFamily="34" charset="0"/>
              </a:rPr>
              <a:t>.“).</a:t>
            </a:r>
            <a:r>
              <a:rPr lang="cs-CZ" sz="1200" spc="-8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Podnik</a:t>
            </a:r>
            <a:r>
              <a:rPr lang="cs-CZ" sz="1200" spc="-7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prevádzkujúci</a:t>
            </a:r>
            <a:r>
              <a:rPr lang="cs-CZ" sz="1200" spc="-8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bezprostredná</a:t>
            </a:r>
            <a:r>
              <a:rPr lang="cs-CZ" sz="1200" spc="-7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odbyt</a:t>
            </a:r>
            <a:r>
              <a:rPr lang="cs-CZ" sz="1200" spc="-7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vo</a:t>
            </a:r>
            <a:r>
              <a:rPr lang="cs-CZ" sz="1200" spc="-8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zmysle</a:t>
            </a:r>
            <a:r>
              <a:rPr lang="cs-CZ" sz="1200" spc="-75" dirty="0">
                <a:effectLst/>
                <a:ea typeface="Calibri" panose="020F0502020204030204" pitchFamily="34" charset="0"/>
                <a:cs typeface="Calibri" panose="020F0502020204030204" pitchFamily="34" charset="0"/>
              </a:rPr>
              <a:t> </a:t>
            </a:r>
            <a:r>
              <a:rPr lang="cs-CZ" sz="1200" dirty="0" err="1">
                <a:effectLst/>
                <a:ea typeface="Calibri" panose="020F0502020204030204" pitchFamily="34" charset="0"/>
                <a:cs typeface="Calibri" panose="020F0502020204030204" pitchFamily="34" charset="0"/>
              </a:rPr>
              <a:t>ppz</a:t>
            </a:r>
            <a:r>
              <a:rPr lang="cs-CZ" sz="1200" dirty="0">
                <a:effectLst/>
                <a:ea typeface="Calibri" panose="020F0502020204030204" pitchFamily="34" charset="0"/>
                <a:cs typeface="Calibri" panose="020F0502020204030204" pitchFamily="34" charset="0"/>
              </a:rPr>
              <a:t>.</a:t>
            </a:r>
            <a:r>
              <a:rPr lang="cs-CZ" sz="1200" spc="-8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už</a:t>
            </a:r>
            <a:r>
              <a:rPr lang="cs-CZ" sz="1200" spc="-8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podlieha</a:t>
            </a:r>
            <a:r>
              <a:rPr lang="cs-CZ" sz="1200" spc="-6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registráciu</a:t>
            </a:r>
            <a:r>
              <a:rPr lang="cs-CZ" sz="1200" spc="-8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u</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veterinára zodpovedného </a:t>
            </a:r>
            <a:r>
              <a:rPr lang="cs-CZ" sz="1200" dirty="0" err="1">
                <a:effectLst/>
                <a:ea typeface="Calibri" panose="020F0502020204030204" pitchFamily="34" charset="0"/>
                <a:cs typeface="Calibri" panose="020F0502020204030204" pitchFamily="34" charset="0"/>
              </a:rPr>
              <a:t>zo</a:t>
            </a:r>
            <a:r>
              <a:rPr lang="cs-CZ" sz="1200" dirty="0">
                <a:effectLst/>
                <a:ea typeface="Calibri" panose="020F0502020204030204" pitchFamily="34" charset="0"/>
                <a:cs typeface="Calibri" panose="020F0502020204030204" pitchFamily="34" charset="0"/>
              </a:rPr>
              <a:t> </a:t>
            </a:r>
            <a:r>
              <a:rPr lang="cs-CZ" sz="1200" dirty="0" err="1">
                <a:effectLst/>
                <a:ea typeface="Calibri" panose="020F0502020204030204" pitchFamily="34" charset="0"/>
                <a:cs typeface="Calibri" panose="020F0502020204030204" pitchFamily="34" charset="0"/>
              </a:rPr>
              <a:t>príslušnúpovetu</a:t>
            </a:r>
            <a:r>
              <a:rPr lang="cs-CZ" sz="1200" dirty="0">
                <a:effectLst/>
                <a:ea typeface="Calibri" panose="020F0502020204030204" pitchFamily="34" charset="0"/>
                <a:cs typeface="Calibri" panose="020F0502020204030204" pitchFamily="34" charset="0"/>
              </a:rPr>
              <a:t>(</a:t>
            </a:r>
            <a:r>
              <a:rPr lang="cs-CZ" sz="1200" i="1" dirty="0" err="1">
                <a:effectLst/>
                <a:ea typeface="Calibri" panose="020F0502020204030204" pitchFamily="34" charset="0"/>
                <a:cs typeface="Calibri" panose="020F0502020204030204" pitchFamily="34" charset="0"/>
              </a:rPr>
              <a:t>powiat</a:t>
            </a:r>
            <a:r>
              <a:rPr lang="cs-CZ" sz="1200" i="1"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 obdoba českých okresov) podľa článku 20 ods. 1</a:t>
            </a:r>
            <a:r>
              <a:rPr lang="cs-CZ" sz="1200" dirty="0" err="1">
                <a:effectLst/>
                <a:ea typeface="Calibri" panose="020F0502020204030204" pitchFamily="34" charset="0"/>
                <a:cs typeface="Calibri" panose="020F0502020204030204" pitchFamily="34" charset="0"/>
              </a:rPr>
              <a:t>ppz</a:t>
            </a:r>
            <a:r>
              <a:rPr lang="cs-CZ" sz="1200" dirty="0">
                <a:effectLst/>
                <a:ea typeface="Calibri" panose="020F0502020204030204" pitchFamily="34" charset="0"/>
                <a:cs typeface="Calibri" panose="020F0502020204030204" pitchFamily="34" charset="0"/>
              </a:rPr>
              <a:t>. Čl. 12</a:t>
            </a:r>
            <a:r>
              <a:rPr lang="cs-CZ" sz="1200" dirty="0" err="1">
                <a:effectLst/>
                <a:ea typeface="Calibri" panose="020F0502020204030204" pitchFamily="34" charset="0"/>
                <a:cs typeface="Calibri" panose="020F0502020204030204" pitchFamily="34" charset="0"/>
              </a:rPr>
              <a:t>ppz</a:t>
            </a:r>
            <a:r>
              <a:rPr lang="cs-CZ" sz="1200" dirty="0">
                <a:effectLst/>
                <a:ea typeface="Calibri" panose="020F0502020204030204" pitchFamily="34" charset="0"/>
                <a:cs typeface="Calibri" panose="020F0502020204030204" pitchFamily="34" charset="0"/>
              </a:rPr>
              <a:t>. obsahuje splnomocnenie pre ministra poľnohospodárstva na vydanie nariadenia na upravenie podmienok odbytu</a:t>
            </a:r>
            <a:r>
              <a:rPr lang="cs-CZ" sz="1200" spc="6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prípadoch</a:t>
            </a:r>
            <a:r>
              <a:rPr lang="cs-CZ" sz="1200" spc="5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vyňatých</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z pôsobnosti</a:t>
            </a:r>
            <a:r>
              <a:rPr lang="cs-CZ" sz="1200" spc="5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nariadenie</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o</a:t>
            </a:r>
            <a:r>
              <a:rPr lang="cs-CZ" sz="1200" spc="6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hygiene</a:t>
            </a:r>
            <a:r>
              <a:rPr lang="cs-CZ" sz="1200" spc="6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potravín</a:t>
            </a:r>
            <a:r>
              <a:rPr lang="cs-CZ" sz="1200" spc="5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živočíšneho</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pôvodu.</a:t>
            </a:r>
          </a:p>
          <a:p>
            <a:pPr algn="l" rtl="0"/>
            <a:r>
              <a:rPr lang="cs-CZ" sz="1200" dirty="0">
                <a:effectLst/>
                <a:ea typeface="Calibri" panose="020F0502020204030204" pitchFamily="34" charset="0"/>
                <a:cs typeface="Calibri" panose="020F0502020204030204" pitchFamily="34" charset="0"/>
              </a:rPr>
              <a:t>Na tento účel bolo vydané</a:t>
            </a:r>
            <a:r>
              <a:rPr lang="cs-CZ" sz="1200" u="none" strike="noStrike" dirty="0">
                <a:effectLst/>
                <a:ea typeface="Calibri" panose="020F0502020204030204" pitchFamily="34" charset="0"/>
                <a:cs typeface="Calibri" panose="020F0502020204030204" pitchFamily="34" charset="0"/>
              </a:rPr>
              <a:t>nariadenie ministra poľnohospodárstva o veterinárnych požiadavkách pri výrobe</a:t>
            </a:r>
            <a:r>
              <a:rPr lang="cs-CZ" sz="1200" dirty="0">
                <a:effectLst/>
                <a:ea typeface="Calibri" panose="020F0502020204030204" pitchFamily="34" charset="0"/>
                <a:cs typeface="Calibri" panose="020F0502020204030204" pitchFamily="34" charset="0"/>
              </a:rPr>
              <a:t> </a:t>
            </a:r>
            <a:r>
              <a:rPr lang="cs-CZ" sz="1200" u="none" strike="noStrike" dirty="0">
                <a:effectLst/>
                <a:ea typeface="Calibri" panose="020F0502020204030204" pitchFamily="34" charset="0"/>
                <a:cs typeface="Calibri" panose="020F0502020204030204" pitchFamily="34" charset="0"/>
              </a:rPr>
              <a:t>produktov živočíšneho pôvodu určených na </a:t>
            </a:r>
            <a:r>
              <a:rPr lang="cs-CZ" sz="1200" u="none" strike="noStrike" dirty="0" err="1">
                <a:effectLst/>
                <a:ea typeface="Calibri" panose="020F0502020204030204" pitchFamily="34" charset="0"/>
                <a:cs typeface="Calibri" panose="020F0502020204030204" pitchFamily="34" charset="0"/>
              </a:rPr>
              <a:t>priamy</a:t>
            </a:r>
            <a:r>
              <a:rPr lang="cs-CZ" sz="1200" u="none" strike="noStrike" dirty="0">
                <a:effectLst/>
                <a:ea typeface="Calibri" panose="020F0502020204030204" pitchFamily="34" charset="0"/>
                <a:cs typeface="Calibri" panose="020F0502020204030204" pitchFamily="34" charset="0"/>
              </a:rPr>
              <a:t> odbyt</a:t>
            </a:r>
            <a:r>
              <a:rPr lang="cs-CZ" sz="1200" dirty="0">
                <a:effectLst/>
                <a:ea typeface="Calibri" panose="020F0502020204030204" pitchFamily="34" charset="0"/>
                <a:cs typeface="Calibri" panose="020F0502020204030204" pitchFamily="34" charset="0"/>
              </a:rPr>
              <a:t>(</a:t>
            </a:r>
            <a:r>
              <a:rPr lang="cs-CZ" sz="1200" i="1" dirty="0" err="1">
                <a:effectLst/>
                <a:ea typeface="Calibri" panose="020F0502020204030204" pitchFamily="34" charset="0"/>
                <a:cs typeface="Calibri" panose="020F0502020204030204" pitchFamily="34" charset="0"/>
              </a:rPr>
              <a:t>rozporządzenieministrarolnictwairozwoju</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wsiwsprawie</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wymagań</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weterynaryjnych</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przy</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produkcji</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produktów</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pochodzenia</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zwierzęcego</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przeznaczonychdosprzedaży</a:t>
            </a:r>
            <a:r>
              <a:rPr lang="cs-CZ" sz="1200" i="1" dirty="0">
                <a:effectLst/>
                <a:ea typeface="Calibri" panose="020F0502020204030204" pitchFamily="34" charset="0"/>
                <a:cs typeface="Calibri" panose="020F0502020204030204" pitchFamily="34" charset="0"/>
              </a:rPr>
              <a:t> </a:t>
            </a:r>
            <a:r>
              <a:rPr lang="cs-CZ" sz="1200" i="1" dirty="0" err="1">
                <a:effectLst/>
                <a:ea typeface="Calibri" panose="020F0502020204030204" pitchFamily="34" charset="0"/>
                <a:cs typeface="Calibri" panose="020F0502020204030204" pitchFamily="34" charset="0"/>
              </a:rPr>
              <a:t>bezpośredniej</a:t>
            </a:r>
            <a:r>
              <a:rPr lang="cs-CZ" sz="1200" i="1"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 ďalej tiež</a:t>
            </a:r>
            <a:r>
              <a:rPr lang="cs-CZ" sz="1200" spc="-15" dirty="0">
                <a:effectLst/>
                <a:ea typeface="Calibri" panose="020F0502020204030204" pitchFamily="34" charset="0"/>
                <a:cs typeface="Calibri" panose="020F0502020204030204" pitchFamily="34" charset="0"/>
              </a:rPr>
              <a:t>„nariadenie</a:t>
            </a:r>
            <a:r>
              <a:rPr lang="cs-CZ" sz="1200" dirty="0">
                <a:effectLst/>
                <a:ea typeface="Calibri" panose="020F0502020204030204" pitchFamily="34" charset="0"/>
                <a:cs typeface="Calibri" panose="020F0502020204030204" pitchFamily="34" charset="0"/>
              </a:rPr>
              <a:t>o</a:t>
            </a:r>
            <a:r>
              <a:rPr lang="cs-CZ" sz="1200" spc="-10" dirty="0">
                <a:effectLst/>
                <a:ea typeface="Calibri" panose="020F0502020204030204" pitchFamily="34" charset="0"/>
                <a:cs typeface="Calibri" panose="020F0502020204030204" pitchFamily="34" charset="0"/>
              </a:rPr>
              <a:t>priamom</a:t>
            </a:r>
            <a:r>
              <a:rPr lang="cs-CZ" sz="1200" spc="-15" dirty="0">
                <a:effectLst/>
                <a:ea typeface="Calibri" panose="020F0502020204030204" pitchFamily="34" charset="0"/>
                <a:cs typeface="Calibri" panose="020F0502020204030204" pitchFamily="34" charset="0"/>
              </a:rPr>
              <a:t>odbytu</a:t>
            </a:r>
            <a:r>
              <a:rPr lang="cs-CZ" sz="1200" dirty="0">
                <a:effectLst/>
                <a:ea typeface="Calibri" panose="020F0502020204030204" pitchFamily="34" charset="0"/>
                <a:cs typeface="Calibri" panose="020F0502020204030204" pitchFamily="34" charset="0"/>
              </a:rPr>
              <a:t>živočíšnych produktov“). § 3 tohto nariadenia stanovuje množstvové limity jednotlivých produktov živočíšneho</a:t>
            </a:r>
            <a:r>
              <a:rPr lang="cs-CZ" sz="1200" spc="5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pôvodu,</a:t>
            </a:r>
            <a:r>
              <a:rPr lang="cs-CZ" sz="1200" spc="4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do</a:t>
            </a:r>
            <a:r>
              <a:rPr lang="cs-CZ" sz="1200" spc="4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ktorých</a:t>
            </a:r>
            <a:r>
              <a:rPr lang="cs-CZ" sz="1200" spc="5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ide</a:t>
            </a:r>
            <a:r>
              <a:rPr lang="cs-CZ" sz="1200" spc="3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o</a:t>
            </a:r>
            <a:r>
              <a:rPr lang="cs-CZ" sz="1200" spc="4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malá</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množstvo,</a:t>
            </a:r>
            <a:r>
              <a:rPr lang="cs-CZ" sz="1200" spc="4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ktorá</a:t>
            </a:r>
            <a:r>
              <a:rPr lang="cs-CZ" sz="1200" spc="5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sa</a:t>
            </a:r>
            <a:r>
              <a:rPr lang="cs-CZ" sz="1200" spc="4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nariadenie</a:t>
            </a:r>
            <a:r>
              <a:rPr lang="cs-CZ" sz="1200" spc="5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vzťahuje.</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85097E2B-2988-4678-93C7-AAD9F0D71666}"/>
              </a:ext>
            </a:extLst>
          </p:cNvPr>
          <p:cNvSpPr>
            <a:spLocks noGrp="1"/>
          </p:cNvSpPr>
          <p:nvPr>
            <p:ph type="body" sz="quarter" idx="16"/>
          </p:nvPr>
        </p:nvSpPr>
        <p:spPr/>
        <p:txBody>
          <a:bodyPr/>
          <a:lstStyle/>
          <a:p>
            <a:pPr algn="l" rtl="0"/>
            <a:r>
              <a:rPr lang="cs-CZ" dirty="0"/>
              <a:t>Zimolez kamčatský na produkciu marmelád z dvora –</a:t>
            </a:r>
            <a:r>
              <a:rPr lang="cs-CZ" dirty="0" err="1"/>
              <a:t>Grabyszice</a:t>
            </a:r>
            <a:r>
              <a:rPr lang="cs-CZ" dirty="0"/>
              <a:t> </a:t>
            </a:r>
            <a:r>
              <a:rPr lang="cs-CZ" dirty="0" err="1"/>
              <a:t>Gorne</a:t>
            </a:r>
            <a:endParaRPr lang="cs-CZ" dirty="0"/>
          </a:p>
          <a:p>
            <a:pPr algn="l" rtl="0"/>
            <a:endParaRPr lang="cs-CZ" dirty="0"/>
          </a:p>
        </p:txBody>
      </p:sp>
      <p:pic>
        <p:nvPicPr>
          <p:cNvPr id="5" name="Zástupný symbol obrázku 4">
            <a:extLst>
              <a:ext uri="{FF2B5EF4-FFF2-40B4-BE49-F238E27FC236}">
                <a16:creationId xmlns:a16="http://schemas.microsoft.com/office/drawing/2014/main" id="{53801925-CA1E-4857-A73F-A328FCA9F57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a:xfrm>
            <a:off x="5133975" y="1260475"/>
            <a:ext cx="4211638" cy="4140200"/>
          </a:xfrm>
          <a:prstGeom prst="rect">
            <a:avLst/>
          </a:prstGeom>
        </p:spPr>
      </p:pic>
    </p:spTree>
    <p:extLst>
      <p:ext uri="{BB962C8B-B14F-4D97-AF65-F5344CB8AC3E}">
        <p14:creationId xmlns:p14="http://schemas.microsoft.com/office/powerpoint/2010/main" val="67249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CF8C3FD-CCBC-4F2C-83B1-FBDAFD7EF29E}"/>
              </a:ext>
            </a:extLst>
          </p:cNvPr>
          <p:cNvSpPr>
            <a:spLocks noGrp="1"/>
          </p:cNvSpPr>
          <p:nvPr>
            <p:ph type="body" sz="quarter" idx="14"/>
          </p:nvPr>
        </p:nvSpPr>
        <p:spPr>
          <a:xfrm>
            <a:off x="550500" y="1260000"/>
            <a:ext cx="4410000" cy="4860000"/>
          </a:xfrm>
        </p:spPr>
        <p:txBody>
          <a:bodyPr/>
          <a:lstStyle/>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 6 potom upravuje maximálny týždenný objem výroby na účely priameho odbytu živočíšnych produktov.</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a:t>
            </a:r>
            <a:r>
              <a:rPr lang="cs-CZ" sz="1200" spc="-7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4</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nariadenie</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potom</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určuje</a:t>
            </a:r>
            <a:r>
              <a:rPr lang="cs-CZ" sz="1200" spc="-6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konkrétne</a:t>
            </a:r>
            <a:r>
              <a:rPr lang="cs-CZ" sz="1200" spc="-6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spôsoby</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priameho</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odbytu</a:t>
            </a:r>
            <a:r>
              <a:rPr lang="cs-CZ" sz="1200" spc="-6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prípustné</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pre</a:t>
            </a:r>
            <a:r>
              <a:rPr lang="cs-CZ" sz="1200" spc="-7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jednotlivé typy produktov (predaj priamo spotrebiteľovi v mieste výroby, na trhu, z pojazdných a dočasných predajných miest, prípadne do maloobchodu). K priamemu odbytu môže podľa nariadenia o priamom odbyte živočíšnych produktov dochádzať na území vojvodstva, kde dochádza k výrobe produktov, popr. na území susedných vojvodstiev, pokiaľ o mieste, čase a časovom rozmedzí takého predaja upovedomí miestne príslušného veterinára (§ 5 ods. 1 a</a:t>
            </a:r>
            <a:r>
              <a:rPr lang="cs-CZ" sz="1200" spc="-1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2).</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 7 nariadenia stanovuje relatívne podrobné všeobecné podmienky pre priestory, v ktorých dochádza k priamemu odbytu mäsa a drobov, ktoré zahŕňajú okrem iného požiadavky na čistotu, riadnu ventiláciu, izolované priestory na čistenie a dezinfekciu nástrojov a pod. Nariadenie sa všeobecne vo zvyšku zaoberá relatívne podrobnými požiadavkami na nakladanie s jednotlivými potravinárskymi produktmi živočíšneho pôvodu.</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821C4E76-5994-4E2A-A990-B4EAAAD76C34}"/>
              </a:ext>
            </a:extLst>
          </p:cNvPr>
          <p:cNvSpPr>
            <a:spLocks noGrp="1"/>
          </p:cNvSpPr>
          <p:nvPr>
            <p:ph type="body" sz="quarter" idx="16"/>
          </p:nvPr>
        </p:nvSpPr>
        <p:spPr/>
        <p:txBody>
          <a:bodyPr/>
          <a:lstStyle/>
          <a:p>
            <a:pPr algn="l" rtl="0"/>
            <a:endParaRPr lang="cs-CZ"/>
          </a:p>
        </p:txBody>
      </p:sp>
      <p:pic>
        <p:nvPicPr>
          <p:cNvPr id="10" name="Zástupný symbol obrázku 9" descr="Obsah obrázku stůl, interiér, talíř, jídlo  Popis byl vytvořen automaticky">
            <a:extLst>
              <a:ext uri="{FF2B5EF4-FFF2-40B4-BE49-F238E27FC236}">
                <a16:creationId xmlns:a16="http://schemas.microsoft.com/office/drawing/2014/main" id="{DBA5BEFD-C3EF-4D25-A787-706ED8BBD91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Tree>
    <p:extLst>
      <p:ext uri="{BB962C8B-B14F-4D97-AF65-F5344CB8AC3E}">
        <p14:creationId xmlns:p14="http://schemas.microsoft.com/office/powerpoint/2010/main" val="37091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pPr algn="l" rtl="0"/>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pPr algn="l" rtl="0"/>
            <a:r>
              <a:rPr lang="cs-CZ" sz="1800" b="1" dirty="0">
                <a:effectLst/>
                <a:latin typeface="+mj-lt"/>
                <a:ea typeface="Calibri" panose="020F0502020204030204" pitchFamily="34" charset="0"/>
                <a:cs typeface="Times New Roman" panose="02020603050405020304" pitchFamily="18" charset="0"/>
              </a:rPr>
              <a:t>6.4. Živočíšne produkty - podmienky predaja z dvora vo vybraných štátoch EÚ</a:t>
            </a:r>
            <a:endParaRPr lang="cs-CZ" sz="1800" dirty="0">
              <a:effectLst/>
              <a:latin typeface="+mj-lt"/>
              <a:ea typeface="Calibri" panose="020F0502020204030204" pitchFamily="34" charset="0"/>
              <a:cs typeface="Times New Roman" panose="02020603050405020304" pitchFamily="18" charset="0"/>
            </a:endParaRPr>
          </a:p>
          <a:p>
            <a:pPr algn="l" rtl="0"/>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2789852" y="3275045"/>
            <a:ext cx="4795935" cy="3582955"/>
          </a:xfrm>
        </p:spPr>
        <p:txBody>
          <a:bodyPr/>
          <a:lstStyle/>
          <a:p>
            <a:pPr algn="l" rtl="0"/>
            <a:endParaRPr lang="cs-CZ" dirty="0"/>
          </a:p>
        </p:txBody>
      </p:sp>
      <p:pic>
        <p:nvPicPr>
          <p:cNvPr id="6" name="Obrázek 5">
            <a:extLst>
              <a:ext uri="{FF2B5EF4-FFF2-40B4-BE49-F238E27FC236}">
                <a16:creationId xmlns:a16="http://schemas.microsoft.com/office/drawing/2014/main" id="{A91C0B2E-30A0-468B-9E72-17DE9F19AF49}"/>
              </a:ext>
            </a:extLst>
          </p:cNvPr>
          <p:cNvPicPr>
            <a:picLocks noChangeAspect="1"/>
          </p:cNvPicPr>
          <p:nvPr/>
        </p:nvPicPr>
        <p:blipFill>
          <a:blip r:embed="rId3"/>
          <a:stretch>
            <a:fillRect/>
          </a:stretch>
        </p:blipFill>
        <p:spPr>
          <a:xfrm>
            <a:off x="2573821" y="2202191"/>
            <a:ext cx="4212701" cy="4139543"/>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D663235-B7FD-4CB1-8682-ECDEA5E6CA0E}"/>
              </a:ext>
            </a:extLst>
          </p:cNvPr>
          <p:cNvSpPr>
            <a:spLocks noGrp="1"/>
          </p:cNvSpPr>
          <p:nvPr>
            <p:ph type="body" sz="quarter" idx="14"/>
          </p:nvPr>
        </p:nvSpPr>
        <p:spPr/>
        <p:txBody>
          <a:bodyPr/>
          <a:lstStyle/>
          <a:p>
            <a:pPr marL="228600" algn="l" rtl="0">
              <a:lnSpc>
                <a:spcPct val="107000"/>
              </a:lnSpc>
              <a:spcAft>
                <a:spcPts val="800"/>
              </a:spcAft>
            </a:pPr>
            <a:r>
              <a:rPr lang="cs-CZ" sz="1800" b="1" dirty="0">
                <a:solidFill>
                  <a:srgbClr val="3B3B3B"/>
                </a:solidFill>
                <a:latin typeface="+mj-lt"/>
                <a:ea typeface="Calibri" panose="020F0502020204030204" pitchFamily="34" charset="0"/>
                <a:cs typeface="Calibri" panose="020F0502020204030204" pitchFamily="34" charset="0"/>
              </a:rPr>
              <a:t>6.4.1. Všeobecná legislatíva</a:t>
            </a:r>
          </a:p>
          <a:p>
            <a:pPr marL="457200" algn="l" rtl="0">
              <a:lnSpc>
                <a:spcPct val="107000"/>
              </a:lnSpc>
              <a:spcAft>
                <a:spcPts val="800"/>
              </a:spcAft>
            </a:pPr>
            <a:r>
              <a:rPr lang="cs-CZ" dirty="0">
                <a:effectLst/>
                <a:ea typeface="Calibri" panose="020F0502020204030204" pitchFamily="34" charset="0"/>
                <a:cs typeface="Times New Roman" panose="02020603050405020304" pitchFamily="18" charset="0"/>
              </a:rPr>
              <a:t>V porovnávacej štúdii č. 5.395 Parlamentného inštitútu (2020) sa uvádza, že predajom potravín živočíšneho pôvodu z dvora sa v Českej republike zaoberá najmä § 27a veterinárneho zákona, ten umožňuje v malých množstvách predávať menšie živé zvieratá, čerstvé mäso z týchto menších zvierat, nebalené čerstvé vajcia z vlastného hospodárstva, med a iné včelie produkty a, so súhlasom krajskej veterinárnej správy pri splnení osobitných hygienických podmienok, surové mlieko a surovú smotanu. Toto ustanovenie umožňuje predaj potravín v miernejšom režime, napríklad bez potreby schválenia alebo registrácie v súlade s veterinárnym zákonom.5 V závislosti od typu poľnohospodárskeho produktu môže ísť o priamy predaj spotrebiteľov vo vlastnom hospodárstve, v tržnici alebo na trhovisku, prípadne do miestneho maloobchodu (§ 27a ods. 1 veterinárneho zákona).</a:t>
            </a:r>
          </a:p>
          <a:p>
            <a:pPr algn="l" rtl="0"/>
            <a:endParaRPr lang="cs-CZ" dirty="0"/>
          </a:p>
        </p:txBody>
      </p:sp>
      <p:sp>
        <p:nvSpPr>
          <p:cNvPr id="4" name="Zástupný text 3">
            <a:extLst>
              <a:ext uri="{FF2B5EF4-FFF2-40B4-BE49-F238E27FC236}">
                <a16:creationId xmlns:a16="http://schemas.microsoft.com/office/drawing/2014/main" id="{FFA58B91-8253-41D9-8DE5-1B51D0417B3D}"/>
              </a:ext>
            </a:extLst>
          </p:cNvPr>
          <p:cNvSpPr>
            <a:spLocks noGrp="1"/>
          </p:cNvSpPr>
          <p:nvPr>
            <p:ph type="body" sz="quarter" idx="16"/>
          </p:nvPr>
        </p:nvSpPr>
        <p:spPr/>
        <p:txBody>
          <a:bodyPr/>
          <a:lstStyle/>
          <a:p>
            <a:pPr algn="l" rtl="0"/>
            <a:r>
              <a:rPr lang="cs-CZ" dirty="0"/>
              <a:t>Aj malé farmy využívajú modernú techniku</a:t>
            </a:r>
          </a:p>
        </p:txBody>
      </p:sp>
      <p:pic>
        <p:nvPicPr>
          <p:cNvPr id="8" name="Zástupný symbol obrázku 7" descr="Obsah obrázku exteriér, obloha, nákladní auto, tráva  Popis byl vytvořen automaticky">
            <a:extLst>
              <a:ext uri="{FF2B5EF4-FFF2-40B4-BE49-F238E27FC236}">
                <a16:creationId xmlns:a16="http://schemas.microsoft.com/office/drawing/2014/main" id="{83B6F3D6-469C-4F81-AED2-2E7A925078A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587" r="4587"/>
          <a:stretch>
            <a:fillRect/>
          </a:stretch>
        </p:blipFill>
        <p:spPr/>
      </p:pic>
    </p:spTree>
    <p:extLst>
      <p:ext uri="{BB962C8B-B14F-4D97-AF65-F5344CB8AC3E}">
        <p14:creationId xmlns:p14="http://schemas.microsoft.com/office/powerpoint/2010/main" val="31418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C5231D9-EB51-47B6-8BCE-10357B408556}"/>
              </a:ext>
            </a:extLst>
          </p:cNvPr>
          <p:cNvSpPr>
            <a:spLocks noGrp="1"/>
          </p:cNvSpPr>
          <p:nvPr>
            <p:ph type="body" sz="quarter" idx="14"/>
          </p:nvPr>
        </p:nvSpPr>
        <p:spPr/>
        <p:txBody>
          <a:bodyPr/>
          <a:lstStyle/>
          <a:p>
            <a:pPr algn="l" rtl="0"/>
            <a:r>
              <a:rPr lang="cs-CZ" sz="1800" b="1" dirty="0">
                <a:latin typeface="+mj-lt"/>
              </a:rPr>
              <a:t>6.4.2. Podmienky predaja vo vybraných štátoch EÚ</a:t>
            </a:r>
          </a:p>
          <a:p>
            <a:pPr algn="l" rtl="0"/>
            <a:endParaRPr lang="cs-CZ" dirty="0"/>
          </a:p>
          <a:p>
            <a:pPr marL="228600" algn="l" rtl="0">
              <a:lnSpc>
                <a:spcPct val="107000"/>
              </a:lnSpc>
              <a:spcAft>
                <a:spcPts val="800"/>
              </a:spcAft>
            </a:pPr>
            <a:r>
              <a:rPr lang="cs-CZ" sz="1400" b="1" dirty="0">
                <a:effectLst/>
                <a:ea typeface="Calibri" panose="020F0502020204030204" pitchFamily="34" charset="0"/>
                <a:cs typeface="Times New Roman" panose="02020603050405020304" pitchFamily="18" charset="0"/>
              </a:rPr>
              <a:t>6.4.2.1. Česká republika</a:t>
            </a: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Zákon 166/1999 Zb. o veterinárnej starostlivosti (ustanovenie § 27a) a vyhláška č. 289/2007 Zb. o veterinárnych a hygienických požiadavkách na živočíšne produkty, ktoré nie sú upravené priamo použiteľnými predpismi Európskych spoločenstiev.</a:t>
            </a: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V tejto vyhláške sú stanovené podmienky distribúcie malých množstiev produktov pochádzajúcich z hospodárstva chovateľa.</a:t>
            </a: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Pre jednotlivé kategórie produktov sú stanovené nasledujúce podmienky:</a:t>
            </a:r>
          </a:p>
          <a:p>
            <a:pPr algn="l" rtl="0"/>
            <a:endParaRPr lang="cs-CZ" dirty="0"/>
          </a:p>
        </p:txBody>
      </p:sp>
      <p:pic>
        <p:nvPicPr>
          <p:cNvPr id="6" name="Zástupný symbol obrázku 5" descr="Obsah obrázku tráva, exteriér, pole, obloha  Popis byl vytvořen automaticky">
            <a:extLst>
              <a:ext uri="{FF2B5EF4-FFF2-40B4-BE49-F238E27FC236}">
                <a16:creationId xmlns:a16="http://schemas.microsoft.com/office/drawing/2014/main" id="{7F580863-1D3E-4A0E-8A4D-9276255B62A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28" r="15628"/>
          <a:stretch>
            <a:fillRect/>
          </a:stretch>
        </p:blipFill>
        <p:spPr/>
      </p:pic>
      <p:sp>
        <p:nvSpPr>
          <p:cNvPr id="4" name="Zástupný text 3">
            <a:extLst>
              <a:ext uri="{FF2B5EF4-FFF2-40B4-BE49-F238E27FC236}">
                <a16:creationId xmlns:a16="http://schemas.microsoft.com/office/drawing/2014/main" id="{4EC9D67C-2CC6-47DA-9935-8FB9F8AA816F}"/>
              </a:ext>
            </a:extLst>
          </p:cNvPr>
          <p:cNvSpPr>
            <a:spLocks noGrp="1"/>
          </p:cNvSpPr>
          <p:nvPr>
            <p:ph type="body" sz="quarter" idx="16"/>
          </p:nvPr>
        </p:nvSpPr>
        <p:spPr/>
        <p:txBody>
          <a:bodyPr/>
          <a:lstStyle/>
          <a:p>
            <a:pPr algn="l" rtl="0"/>
            <a:r>
              <a:rPr lang="cs-CZ" dirty="0"/>
              <a:t>Haly na výkrm kuracích brojlerov, ČR</a:t>
            </a:r>
          </a:p>
        </p:txBody>
      </p:sp>
    </p:spTree>
    <p:extLst>
      <p:ext uri="{BB962C8B-B14F-4D97-AF65-F5344CB8AC3E}">
        <p14:creationId xmlns:p14="http://schemas.microsoft.com/office/powerpoint/2010/main" val="96576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F629249-DA18-4D9E-8E0E-55260FE2E5FA}"/>
              </a:ext>
            </a:extLst>
          </p:cNvPr>
          <p:cNvSpPr>
            <a:spLocks noGrp="1"/>
          </p:cNvSpPr>
          <p:nvPr>
            <p:ph type="body" sz="quarter" idx="14"/>
          </p:nvPr>
        </p:nvSpPr>
        <p:spPr/>
        <p:txBody>
          <a:bodyPr/>
          <a:lstStyle/>
          <a:p>
            <a:pPr lvl="0" algn="l" rtl="0">
              <a:lnSpc>
                <a:spcPct val="107000"/>
              </a:lnSpc>
              <a:spcAft>
                <a:spcPts val="800"/>
              </a:spcAft>
            </a:pPr>
            <a:r>
              <a:rPr lang="cs-CZ" b="1" dirty="0">
                <a:effectLst/>
                <a:ea typeface="Calibri" panose="020F0502020204030204" pitchFamily="34" charset="0"/>
                <a:cs typeface="Times New Roman" panose="02020603050405020304" pitchFamily="18" charset="0"/>
              </a:rPr>
              <a:t>Čerstvé hydinové mäso</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Maximálna ročná produkcia živých zvierat 2000 ks moriek, husí alebo kačíc, alebo 10000 ks ostatnej hydiny.</a:t>
            </a: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Za malé množstvo, ktoré je možné predať konečnému spotrebiteľovi v hospodárstve, najbližšom trhovisku alebo tržnici či v miestnom maloobchode je považované neporcované mäso z najviac 10 kusov moriek, 35 kusov husí, 35 kusov kačíc a 35 kusov ostatnej hydiny predávaných alebo dodávaných v priebehu jedného týždňa . Mäso nesmie byť ďalej distribuované a je určené po tepelnej úprave na spotrebu v domácnosti spotrebiteľa.</a:t>
            </a:r>
          </a:p>
          <a:p>
            <a:pPr lvl="0" algn="l" rtl="0">
              <a:lnSpc>
                <a:spcPct val="107000"/>
              </a:lnSpc>
              <a:spcAft>
                <a:spcPts val="800"/>
              </a:spcAft>
            </a:pPr>
            <a:r>
              <a:rPr lang="cs-CZ" b="1" dirty="0">
                <a:effectLst/>
                <a:ea typeface="Calibri" panose="020F0502020204030204" pitchFamily="34" charset="0"/>
                <a:cs typeface="Times New Roman" panose="02020603050405020304" pitchFamily="18" charset="0"/>
              </a:rPr>
              <a:t>Čerstvé králičie mäso</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dirty="0">
                <a:effectLst/>
                <a:ea typeface="Calibri" panose="020F0502020204030204" pitchFamily="34" charset="0"/>
                <a:cs typeface="Times New Roman" panose="02020603050405020304" pitchFamily="18" charset="0"/>
              </a:rPr>
              <a:t>Chovateľ, ktorý chová králiky v malom, môže predávať alebo dodávať neporcované čerstvé králičie mäso v malých množstvách za podobných podmienok ako čerstvé hydinové mäso, tj najviac 35 ks týždenne.</a:t>
            </a:r>
          </a:p>
          <a:p>
            <a:pPr algn="l" rtl="0"/>
            <a:endParaRPr lang="cs-CZ" dirty="0"/>
          </a:p>
        </p:txBody>
      </p:sp>
      <p:sp>
        <p:nvSpPr>
          <p:cNvPr id="4" name="Zástupný text 3">
            <a:extLst>
              <a:ext uri="{FF2B5EF4-FFF2-40B4-BE49-F238E27FC236}">
                <a16:creationId xmlns:a16="http://schemas.microsoft.com/office/drawing/2014/main" id="{78D17DBE-9E76-405E-B3E8-04D45ABC9EE0}"/>
              </a:ext>
            </a:extLst>
          </p:cNvPr>
          <p:cNvSpPr>
            <a:spLocks noGrp="1"/>
          </p:cNvSpPr>
          <p:nvPr>
            <p:ph type="body" sz="quarter" idx="16"/>
          </p:nvPr>
        </p:nvSpPr>
        <p:spPr/>
        <p:txBody>
          <a:bodyPr/>
          <a:lstStyle/>
          <a:p>
            <a:pPr algn="l" rtl="0"/>
            <a:endParaRPr lang="cs-CZ"/>
          </a:p>
        </p:txBody>
      </p:sp>
      <p:pic>
        <p:nvPicPr>
          <p:cNvPr id="10" name="Zástupný symbol obrázku 9" descr="Obsah obrázku gril, horké, pečené, regál  Popis byl vytvořen automaticky">
            <a:extLst>
              <a:ext uri="{FF2B5EF4-FFF2-40B4-BE49-F238E27FC236}">
                <a16:creationId xmlns:a16="http://schemas.microsoft.com/office/drawing/2014/main" id="{C759E27D-F74A-4E8F-983B-83B9D7449FE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324" r="17324"/>
          <a:stretch>
            <a:fillRect/>
          </a:stretch>
        </p:blipFill>
        <p:spPr>
          <a:xfrm rot="16200000">
            <a:off x="5170488" y="1223963"/>
            <a:ext cx="4140200" cy="4213225"/>
          </a:xfrm>
        </p:spPr>
      </p:pic>
    </p:spTree>
    <p:extLst>
      <p:ext uri="{BB962C8B-B14F-4D97-AF65-F5344CB8AC3E}">
        <p14:creationId xmlns:p14="http://schemas.microsoft.com/office/powerpoint/2010/main" val="34305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F18FCC6-711F-4FFE-B3F0-44B988774060}"/>
              </a:ext>
            </a:extLst>
          </p:cNvPr>
          <p:cNvSpPr>
            <a:spLocks noGrp="1"/>
          </p:cNvSpPr>
          <p:nvPr>
            <p:ph type="body" sz="quarter" idx="14"/>
          </p:nvPr>
        </p:nvSpPr>
        <p:spPr/>
        <p:txBody>
          <a:bodyPr/>
          <a:lstStyle/>
          <a:p>
            <a:pPr lvl="0" algn="l" rtl="0">
              <a:lnSpc>
                <a:spcPct val="107000"/>
              </a:lnSpc>
              <a:spcAft>
                <a:spcPts val="800"/>
              </a:spcAft>
            </a:pPr>
            <a:r>
              <a:rPr lang="cs-CZ" sz="1200" b="1" dirty="0">
                <a:effectLst/>
                <a:latin typeface="+mj-lt"/>
                <a:ea typeface="Calibri" panose="020F0502020204030204" pitchFamily="34" charset="0"/>
                <a:cs typeface="Times New Roman" panose="02020603050405020304" pitchFamily="18" charset="0"/>
              </a:rPr>
              <a:t>Zverina</a:t>
            </a:r>
            <a:endParaRPr lang="cs-CZ" sz="1200" dirty="0">
              <a:effectLst/>
              <a:latin typeface="+mj-l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Užívateľ poľovného revíru alebo účastník lovu môže predávať alebo dodávať ulovenú voľne žijúcu zver v koži alebo perí, v malých množstvách priamo konečnému spotrebiteľovi, alebo do maloobchodnej predajne, alebo do maloobchodného miesta určeného na zaobchádzanie so zverou, prípadne na najbližšie trhovisko alebo tržnicu v prípade drobnej zveri , ktorá ju predáva priamo konečnému spotrebiteľovi.</a:t>
            </a: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Za malé množstvo zveri, určené na predaj (dodanie) sa považuje 5 kusov veľkej voľne žijúcej zveri a 35 kusov drobnej voľne žijúcej zveri za týždeň, najviac však 50 % užívateľom poľovného revíru ulovenej zveri v jednej poľovnom revíre za rok, pričom týchto 50 % nesmie prekročiť 120 kusov veľkej voľne žijúcej zveri a 400 kusov drobnej voľne žijúcej zveri. Zver nesmie byť ďalej distribuovaná a je určená po tepelnej úprave na spotrebu v domácnosti spotrebiteľa.</a:t>
            </a: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Všeobecne sa na prípadné porážky jeleňovitých zvierat vzťahujú rovnaké podmienky ako na porážky hovädzieho dobytka mladšieho ako 72 mesiacov.</a:t>
            </a:r>
          </a:p>
          <a:p>
            <a:pPr algn="l" rtl="0"/>
            <a:endParaRPr lang="cs-CZ" dirty="0"/>
          </a:p>
        </p:txBody>
      </p:sp>
      <p:pic>
        <p:nvPicPr>
          <p:cNvPr id="6" name="Zástupný symbol obrázku 5" descr="Obsah obrázku tráva, exteriér, strom, pole  Popis byl vytvořen automaticky">
            <a:extLst>
              <a:ext uri="{FF2B5EF4-FFF2-40B4-BE49-F238E27FC236}">
                <a16:creationId xmlns:a16="http://schemas.microsoft.com/office/drawing/2014/main" id="{BABEE4EE-49A3-4024-91EB-6CC4F5B519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D6DA4D2D-204D-4822-B097-AA4B4F948B1F}"/>
              </a:ext>
            </a:extLst>
          </p:cNvPr>
          <p:cNvSpPr>
            <a:spLocks noGrp="1"/>
          </p:cNvSpPr>
          <p:nvPr>
            <p:ph type="body" sz="quarter" idx="16"/>
          </p:nvPr>
        </p:nvSpPr>
        <p:spPr/>
        <p:txBody>
          <a:bodyPr/>
          <a:lstStyle/>
          <a:p>
            <a:pPr algn="l" rtl="0"/>
            <a:endParaRPr lang="cs-CZ"/>
          </a:p>
        </p:txBody>
      </p:sp>
    </p:spTree>
    <p:extLst>
      <p:ext uri="{BB962C8B-B14F-4D97-AF65-F5344CB8AC3E}">
        <p14:creationId xmlns:p14="http://schemas.microsoft.com/office/powerpoint/2010/main" val="18443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192C2C9-F0C7-49C5-9BDD-408527A80035}"/>
              </a:ext>
            </a:extLst>
          </p:cNvPr>
          <p:cNvSpPr>
            <a:spLocks noGrp="1"/>
          </p:cNvSpPr>
          <p:nvPr>
            <p:ph type="body" sz="quarter" idx="14"/>
          </p:nvPr>
        </p:nvSpPr>
        <p:spPr/>
        <p:txBody>
          <a:bodyPr/>
          <a:lstStyle/>
          <a:p>
            <a:pPr marL="228600" algn="l" rtl="0">
              <a:lnSpc>
                <a:spcPct val="107000"/>
              </a:lnSpc>
              <a:spcAft>
                <a:spcPts val="800"/>
              </a:spcAft>
            </a:pPr>
            <a:r>
              <a:rPr lang="cs-CZ" sz="1200" b="1" dirty="0">
                <a:effectLst/>
                <a:latin typeface="+mj-lt"/>
                <a:ea typeface="Calibri" panose="020F0502020204030204" pitchFamily="34" charset="0"/>
                <a:cs typeface="Times New Roman" panose="02020603050405020304" pitchFamily="18" charset="0"/>
              </a:rPr>
              <a:t>Ryby</a:t>
            </a:r>
            <a:endParaRPr lang="cs-CZ" sz="1200" dirty="0">
              <a:effectLst/>
              <a:latin typeface="+mj-l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Chovateľ môže živé ryby alebo iné živočíchy pochádzajúce z akvakultúry predávať v malých množstvách priamo spotrebiteľovi vo svojom hospodárstve, alebo uvádzať čerstvé produkty rybolovu na trh pri poskytovaní stravovacích služieb v mieste hospodárstva</a:t>
            </a: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Za malé množstvo živých rýb alebo iných živočíchov akvakultúry sa považuje také množstvo živých rýb alebo iných živočíchov akvakultúry, ktoré zodpovedá bežnej dennej spotrebe týchto živých rýb alebo iných živočíchov akvakultúry v domácnosti daného spotrebiteľa.</a:t>
            </a:r>
          </a:p>
          <a:p>
            <a:pPr algn="l" rtl="0"/>
            <a:endParaRPr lang="cs-CZ" dirty="0"/>
          </a:p>
        </p:txBody>
      </p:sp>
      <p:sp>
        <p:nvSpPr>
          <p:cNvPr id="4" name="Zástupný text 3">
            <a:extLst>
              <a:ext uri="{FF2B5EF4-FFF2-40B4-BE49-F238E27FC236}">
                <a16:creationId xmlns:a16="http://schemas.microsoft.com/office/drawing/2014/main" id="{6C261C0C-11AB-4678-BF83-4F9B86005E13}"/>
              </a:ext>
            </a:extLst>
          </p:cNvPr>
          <p:cNvSpPr>
            <a:spLocks noGrp="1"/>
          </p:cNvSpPr>
          <p:nvPr>
            <p:ph type="body" sz="quarter" idx="16"/>
          </p:nvPr>
        </p:nvSpPr>
        <p:spPr/>
        <p:txBody>
          <a:bodyPr/>
          <a:lstStyle/>
          <a:p>
            <a:pPr algn="l" rtl="0"/>
            <a:endParaRPr lang="cs-CZ"/>
          </a:p>
        </p:txBody>
      </p:sp>
      <p:pic>
        <p:nvPicPr>
          <p:cNvPr id="18" name="Zástupný symbol obrázku 17" descr="Obsah obrázku obloha, exteriér, strom, příroda  Popis byl vytvořen automaticky">
            <a:extLst>
              <a:ext uri="{FF2B5EF4-FFF2-40B4-BE49-F238E27FC236}">
                <a16:creationId xmlns:a16="http://schemas.microsoft.com/office/drawing/2014/main" id="{D121BD1F-52BB-4ABF-ADA5-E1C1C078CAD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264" b="13264"/>
          <a:stretch>
            <a:fillRect/>
          </a:stretch>
        </p:blipFill>
        <p:spPr/>
      </p:pic>
    </p:spTree>
    <p:extLst>
      <p:ext uri="{BB962C8B-B14F-4D97-AF65-F5344CB8AC3E}">
        <p14:creationId xmlns:p14="http://schemas.microsoft.com/office/powerpoint/2010/main" val="8414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CDED5C5-D68B-4BF4-8A98-72120489E30E}"/>
              </a:ext>
            </a:extLst>
          </p:cNvPr>
          <p:cNvSpPr>
            <a:spLocks noGrp="1"/>
          </p:cNvSpPr>
          <p:nvPr>
            <p:ph type="body" sz="quarter" idx="14"/>
          </p:nvPr>
        </p:nvSpPr>
        <p:spPr/>
        <p:txBody>
          <a:bodyPr/>
          <a:lstStyle/>
          <a:p>
            <a:pPr algn="l" rtl="0"/>
            <a:r>
              <a:rPr lang="cs-CZ" sz="1200" b="1" dirty="0">
                <a:effectLst/>
                <a:latin typeface="+mj-lt"/>
                <a:ea typeface="Calibri" panose="020F0502020204030204" pitchFamily="34" charset="0"/>
                <a:cs typeface="Times New Roman" panose="02020603050405020304" pitchFamily="18" charset="0"/>
              </a:rPr>
              <a:t>Surové mlieko</a:t>
            </a:r>
          </a:p>
          <a:p>
            <a:pPr algn="l" rtl="0"/>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Surové mlieko a surová smotana sa nesmú uvádzať do obehu na priamu ľudskú spotrebu s výnimkou ich predaja v mieste výroby priamo konečnému spotrebiteľovi alebo prostredníctvom predajného automatu priamo spotrebiteľovi na spotrebu v jeho domácnosti, a to v malých množstvách (priamy predaj surového mlieka").</a:t>
            </a: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Za malé množstvo surového mlieka a surovej smotany, určeného na priamy predaj jednému konečnému spotrebiteľovi, sa považuje také množstvo tohto mlieka, ktoré zodpovedá obvyklej dennej</a:t>
            </a:r>
            <a:r>
              <a:rPr lang="cs-CZ" sz="1200" dirty="0">
                <a:effectLst/>
                <a:ea typeface="Calibri" panose="020F0502020204030204" pitchFamily="34" charset="0"/>
                <a:cs typeface="Calibri" panose="020F0502020204030204" pitchFamily="34" charset="0"/>
              </a:rPr>
              <a:t>potrebe tohto mlieka v domácnosti daného spotrebiteľa.</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BF90E9D1-8054-40AE-85B5-146CCB7C35F0}"/>
              </a:ext>
            </a:extLst>
          </p:cNvPr>
          <p:cNvSpPr>
            <a:spLocks noGrp="1"/>
          </p:cNvSpPr>
          <p:nvPr>
            <p:ph type="body" sz="quarter" idx="16"/>
          </p:nvPr>
        </p:nvSpPr>
        <p:spPr/>
        <p:txBody>
          <a:bodyPr/>
          <a:lstStyle/>
          <a:p>
            <a:pPr algn="l" rtl="0"/>
            <a:endParaRPr lang="cs-CZ"/>
          </a:p>
        </p:txBody>
      </p:sp>
      <p:pic>
        <p:nvPicPr>
          <p:cNvPr id="10" name="Zástupný symbol obrázku 9" descr="Obsah obrázku text, interiér, oranžová, snídaně  Popis byl vytvořen automaticky">
            <a:extLst>
              <a:ext uri="{FF2B5EF4-FFF2-40B4-BE49-F238E27FC236}">
                <a16:creationId xmlns:a16="http://schemas.microsoft.com/office/drawing/2014/main" id="{F7068036-81AB-445E-92EB-36916A03C24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071" r="16071"/>
          <a:stretch>
            <a:fillRect/>
          </a:stretch>
        </p:blipFill>
        <p:spPr/>
      </p:pic>
    </p:spTree>
    <p:extLst>
      <p:ext uri="{BB962C8B-B14F-4D97-AF65-F5344CB8AC3E}">
        <p14:creationId xmlns:p14="http://schemas.microsoft.com/office/powerpoint/2010/main" val="19661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674A242-1554-4489-80D8-FD01EECDDFC1}"/>
              </a:ext>
            </a:extLst>
          </p:cNvPr>
          <p:cNvSpPr>
            <a:spLocks noGrp="1"/>
          </p:cNvSpPr>
          <p:nvPr>
            <p:ph type="body" sz="quarter" idx="14"/>
          </p:nvPr>
        </p:nvSpPr>
        <p:spPr/>
        <p:txBody>
          <a:bodyPr/>
          <a:lstStyle/>
          <a:p>
            <a:pPr lvl="0" algn="l" rtl="0">
              <a:lnSpc>
                <a:spcPct val="107000"/>
              </a:lnSpc>
              <a:spcAft>
                <a:spcPts val="800"/>
              </a:spcAft>
            </a:pPr>
            <a:r>
              <a:rPr lang="cs-CZ" sz="1200" b="1" dirty="0">
                <a:effectLst/>
                <a:latin typeface="+mj-lt"/>
                <a:ea typeface="Calibri" panose="020F0502020204030204" pitchFamily="34" charset="0"/>
                <a:cs typeface="Times New Roman" panose="02020603050405020304" pitchFamily="18" charset="0"/>
              </a:rPr>
              <a:t>Čerstvá vajcia</a:t>
            </a:r>
            <a:endParaRPr lang="cs-CZ" sz="1200" dirty="0">
              <a:effectLst/>
              <a:latin typeface="+mj-l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Čerstvá vajcia, ktoré sú predmetom priameho predaja chovateľom konečnému spotrebiteľovi, a to v malých množstvách v jeho vlastnom hospodárstve, v tržnici alebo na trhovisku, alebo dodávané do miestneho maloobchodu, nesmú byť ďalej uvádzané do obehu.</a:t>
            </a:r>
          </a:p>
          <a:p>
            <a:pPr marL="228600" algn="l" rtl="0">
              <a:lnSpc>
                <a:spcPct val="107000"/>
              </a:lnSpc>
              <a:spcAft>
                <a:spcPts val="800"/>
              </a:spcAft>
            </a:pPr>
            <a:r>
              <a:rPr lang="cs-CZ" sz="1200" dirty="0">
                <a:effectLst/>
                <a:ea typeface="Calibri" panose="020F0502020204030204" pitchFamily="34" charset="0"/>
                <a:cs typeface="Times New Roman" panose="02020603050405020304" pitchFamily="18" charset="0"/>
              </a:rPr>
              <a:t>Za malé množstvo čerstvých vajec predávaných priamo konečnému spotrebiteľovi (v hospodárstve alebo na trhu alebo tržnici) sa považuje najviac 60 vajec jednému konečnému spotrebiteľovi, za malé množstvo čerstvých vajec, ktoré môžu byť predmetom jednej dodávky týchto vajec chovateľom do maloobchodnej predajne, sa považuje najviac 600 vajec. vajec/týždeň.</a:t>
            </a:r>
          </a:p>
          <a:p>
            <a:pPr algn="l" rtl="0"/>
            <a:endParaRPr lang="cs-CZ" dirty="0"/>
          </a:p>
        </p:txBody>
      </p:sp>
      <p:sp>
        <p:nvSpPr>
          <p:cNvPr id="4" name="Zástupný text 3">
            <a:extLst>
              <a:ext uri="{FF2B5EF4-FFF2-40B4-BE49-F238E27FC236}">
                <a16:creationId xmlns:a16="http://schemas.microsoft.com/office/drawing/2014/main" id="{32F95558-0B2B-429C-B0C8-DE8B69EC4C3D}"/>
              </a:ext>
            </a:extLst>
          </p:cNvPr>
          <p:cNvSpPr>
            <a:spLocks noGrp="1"/>
          </p:cNvSpPr>
          <p:nvPr>
            <p:ph type="body" sz="quarter" idx="16"/>
          </p:nvPr>
        </p:nvSpPr>
        <p:spPr/>
        <p:txBody>
          <a:bodyPr/>
          <a:lstStyle/>
          <a:p>
            <a:pPr algn="l" rtl="0"/>
            <a:endParaRPr lang="cs-CZ"/>
          </a:p>
        </p:txBody>
      </p:sp>
      <p:pic>
        <p:nvPicPr>
          <p:cNvPr id="10" name="Zástupný symbol obrázku 9" descr="Obsah obrázku jídlo, stůl, talíř, interiér  Popis byl vytvořen automaticky">
            <a:extLst>
              <a:ext uri="{FF2B5EF4-FFF2-40B4-BE49-F238E27FC236}">
                <a16:creationId xmlns:a16="http://schemas.microsoft.com/office/drawing/2014/main" id="{8BF495FC-EB86-4B64-BB71-16E97B8B019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Tree>
    <p:extLst>
      <p:ext uri="{BB962C8B-B14F-4D97-AF65-F5344CB8AC3E}">
        <p14:creationId xmlns:p14="http://schemas.microsoft.com/office/powerpoint/2010/main" val="129508799"/>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62E376-146F-4A4B-B81C-112724701557}"/>
</file>

<file path=customXml/itemProps2.xml><?xml version="1.0" encoding="utf-8"?>
<ds:datastoreItem xmlns:ds="http://schemas.openxmlformats.org/officeDocument/2006/customXml" ds:itemID="{58AC3BE6-81EA-4C79-ACEE-94B16A885DDA}">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3.xml><?xml version="1.0" encoding="utf-8"?>
<ds:datastoreItem xmlns:ds="http://schemas.openxmlformats.org/officeDocument/2006/customXml" ds:itemID="{8F6E21CE-75CC-48F1-85FD-062DCC51F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URESA trial_1</Template>
  <TotalTime>2920</TotalTime>
  <Words>1732</Words>
  <Application>Microsoft Office PowerPoint</Application>
  <PresentationFormat>A4 (210 x 297 mm)</PresentationFormat>
  <Paragraphs>61</Paragraphs>
  <Slides>15</Slides>
  <Notes>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15</vt:i4>
      </vt:variant>
    </vt:vector>
  </HeadingPairs>
  <TitlesOfParts>
    <vt:vector size="20" baseType="lpstr">
      <vt:lpstr>Arial</vt:lpstr>
      <vt:lpstr>Calibri</vt:lpstr>
      <vt:lpstr>Symbol</vt:lpstr>
      <vt:lpstr>Trebuchet MS</vt:lpstr>
      <vt:lpstr>URESA biomass temlate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Jakub Dvorský</cp:lastModifiedBy>
  <cp:revision>146</cp:revision>
  <dcterms:created xsi:type="dcterms:W3CDTF">2018-03-25T08:55:28Z</dcterms:created>
  <dcterms:modified xsi:type="dcterms:W3CDTF">2022-10-24T09:21:29Z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