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19"/>
  </p:notesMasterIdLst>
  <p:handoutMasterIdLst>
    <p:handoutMasterId r:id="rId20"/>
  </p:handoutMasterIdLst>
  <p:sldIdLst>
    <p:sldId id="266" r:id="rId5"/>
    <p:sldId id="324" r:id="rId6"/>
    <p:sldId id="326" r:id="rId7"/>
    <p:sldId id="330" r:id="rId8"/>
    <p:sldId id="300" r:id="rId9"/>
    <p:sldId id="322" r:id="rId10"/>
    <p:sldId id="301" r:id="rId11"/>
    <p:sldId id="321" r:id="rId12"/>
    <p:sldId id="313" r:id="rId13"/>
    <p:sldId id="312" r:id="rId14"/>
    <p:sldId id="315" r:id="rId15"/>
    <p:sldId id="337" r:id="rId16"/>
    <p:sldId id="299" r:id="rId17"/>
    <p:sldId id="317" r:id="rId18"/>
  </p:sldIdLst>
  <p:sldSz cx="9906000" cy="6858000" type="A4"/>
  <p:notesSz cx="6858000" cy="9144000"/>
  <p:defaultTextStyle>
    <a:defPPr>
      <a:defRPr lang="pl-PL"/>
    </a:defPPr>
    <a:lvl1pPr algn="l" rtl="0" fontAlgn="base">
      <a:spcBef>
        <a:spcPct val="0"/>
      </a:spcBef>
      <a:spcAft>
        <a:spcPct val="0"/>
      </a:spcAft>
      <a:defRPr kern="1200">
        <a:solidFill>
          <a:schemeClr val="tx1"/>
        </a:solidFill>
        <a:latin typeface="Trebuchet MS" pitchFamily="34" charset="0"/>
        <a:ea typeface="+mn-ea"/>
        <a:cs typeface="Arial" charset="0"/>
      </a:defRPr>
    </a:lvl1pPr>
    <a:lvl2pPr marL="457200" algn="l" rtl="0" fontAlgn="base">
      <a:spcBef>
        <a:spcPct val="0"/>
      </a:spcBef>
      <a:spcAft>
        <a:spcPct val="0"/>
      </a:spcAft>
      <a:defRPr kern="1200">
        <a:solidFill>
          <a:schemeClr val="tx1"/>
        </a:solidFill>
        <a:latin typeface="Trebuchet MS" pitchFamily="34" charset="0"/>
        <a:ea typeface="+mn-ea"/>
        <a:cs typeface="Arial" charset="0"/>
      </a:defRPr>
    </a:lvl2pPr>
    <a:lvl3pPr marL="914400" algn="l" rtl="0" fontAlgn="base">
      <a:spcBef>
        <a:spcPct val="0"/>
      </a:spcBef>
      <a:spcAft>
        <a:spcPct val="0"/>
      </a:spcAft>
      <a:defRPr kern="1200">
        <a:solidFill>
          <a:schemeClr val="tx1"/>
        </a:solidFill>
        <a:latin typeface="Trebuchet MS" pitchFamily="34" charset="0"/>
        <a:ea typeface="+mn-ea"/>
        <a:cs typeface="Arial" charset="0"/>
      </a:defRPr>
    </a:lvl3pPr>
    <a:lvl4pPr marL="1371600" algn="l" rtl="0" fontAlgn="base">
      <a:spcBef>
        <a:spcPct val="0"/>
      </a:spcBef>
      <a:spcAft>
        <a:spcPct val="0"/>
      </a:spcAft>
      <a:defRPr kern="1200">
        <a:solidFill>
          <a:schemeClr val="tx1"/>
        </a:solidFill>
        <a:latin typeface="Trebuchet MS" pitchFamily="34" charset="0"/>
        <a:ea typeface="+mn-ea"/>
        <a:cs typeface="Arial" charset="0"/>
      </a:defRPr>
    </a:lvl4pPr>
    <a:lvl5pPr marL="1828800" algn="l" rtl="0" fontAlgn="base">
      <a:spcBef>
        <a:spcPct val="0"/>
      </a:spcBef>
      <a:spcAft>
        <a:spcPct val="0"/>
      </a:spcAft>
      <a:defRPr kern="1200">
        <a:solidFill>
          <a:schemeClr val="tx1"/>
        </a:solidFill>
        <a:latin typeface="Trebuchet MS" pitchFamily="34" charset="0"/>
        <a:ea typeface="+mn-ea"/>
        <a:cs typeface="Arial" charset="0"/>
      </a:defRPr>
    </a:lvl5pPr>
    <a:lvl6pPr marL="2286000" algn="l" defTabSz="914400" rtl="0" eaLnBrk="1" latinLnBrk="0" hangingPunct="1">
      <a:defRPr kern="1200">
        <a:solidFill>
          <a:schemeClr val="tx1"/>
        </a:solidFill>
        <a:latin typeface="Trebuchet MS" pitchFamily="34" charset="0"/>
        <a:ea typeface="+mn-ea"/>
        <a:cs typeface="Arial" charset="0"/>
      </a:defRPr>
    </a:lvl6pPr>
    <a:lvl7pPr marL="2743200" algn="l" defTabSz="914400" rtl="0" eaLnBrk="1" latinLnBrk="0" hangingPunct="1">
      <a:defRPr kern="1200">
        <a:solidFill>
          <a:schemeClr val="tx1"/>
        </a:solidFill>
        <a:latin typeface="Trebuchet MS" pitchFamily="34" charset="0"/>
        <a:ea typeface="+mn-ea"/>
        <a:cs typeface="Arial" charset="0"/>
      </a:defRPr>
    </a:lvl7pPr>
    <a:lvl8pPr marL="3200400" algn="l" defTabSz="914400" rtl="0" eaLnBrk="1" latinLnBrk="0" hangingPunct="1">
      <a:defRPr kern="1200">
        <a:solidFill>
          <a:schemeClr val="tx1"/>
        </a:solidFill>
        <a:latin typeface="Trebuchet MS" pitchFamily="34" charset="0"/>
        <a:ea typeface="+mn-ea"/>
        <a:cs typeface="Arial" charset="0"/>
      </a:defRPr>
    </a:lvl8pPr>
    <a:lvl9pPr marL="3657600" algn="l" defTabSz="914400" rtl="0" eaLnBrk="1" latinLnBrk="0" hangingPunct="1">
      <a:defRPr kern="1200">
        <a:solidFill>
          <a:schemeClr val="tx1"/>
        </a:solidFill>
        <a:latin typeface="Trebuchet MS"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dana Šašková" initials="RŠ" lastIdx="2" clrIdx="0">
    <p:extLst>
      <p:ext uri="{19B8F6BF-5375-455C-9EA6-DF929625EA0E}">
        <p15:presenceInfo xmlns:p15="http://schemas.microsoft.com/office/powerpoint/2012/main" userId="e9b4df4f3acffa3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FF66FF"/>
    <a:srgbClr val="78D76B"/>
    <a:srgbClr val="47C836"/>
    <a:srgbClr val="66CCFF"/>
    <a:srgbClr val="66FF99"/>
    <a:srgbClr val="CCFF33"/>
    <a:srgbClr val="70AC2E"/>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1277" y="58"/>
      </p:cViewPr>
      <p:guideLst>
        <p:guide orient="horz" pos="2160"/>
        <p:guide pos="3120"/>
      </p:guideLst>
    </p:cSldViewPr>
  </p:slideViewPr>
  <p:notesTextViewPr>
    <p:cViewPr>
      <p:scale>
        <a:sx n="1" d="1"/>
        <a:sy n="1" d="1"/>
      </p:scale>
      <p:origin x="0" y="0"/>
    </p:cViewPr>
  </p:notesTextViewPr>
  <p:notesViewPr>
    <p:cSldViewPr snapToGrid="0">
      <p:cViewPr varScale="1">
        <p:scale>
          <a:sx n="65" d="100"/>
          <a:sy n="65" d="100"/>
        </p:scale>
        <p:origin x="-3130" y="-77"/>
      </p:cViewPr>
      <p:guideLst>
        <p:guide orient="horz" pos="2880"/>
        <p:guide pos="2160"/>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4-27T21:59:44.217" idx="1">
    <p:pos x="379" y="1444"/>
    <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4-27T22:46:39.689" idx="2">
    <p:pos x="10" y="10"/>
    <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pl-PL"/>
          </a:p>
        </p:txBody>
      </p:sp>
      <p:sp>
        <p:nvSpPr>
          <p:cNvPr id="3" name="Symbol zastępczy dat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4FCF0096-DD09-4F94-B125-D2F10671D3CC}" type="datetimeFigureOut">
              <a:rPr lang="pl-PL"/>
              <a:pPr>
                <a:defRPr/>
              </a:pPr>
              <a:t>24.10.2022</a:t>
            </a:fld>
            <a:endParaRPr lang="pl-PL"/>
          </a:p>
        </p:txBody>
      </p:sp>
      <p:sp>
        <p:nvSpPr>
          <p:cNvPr id="4" name="Symbol zastępczy stop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pl-PL"/>
          </a:p>
        </p:txBody>
      </p:sp>
      <p:sp>
        <p:nvSpPr>
          <p:cNvPr id="5" name="Symbol zastępczy numeru slajd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E5111B9C-89B8-4F29-A3B3-FDA73E31F16E}" type="slidenum">
              <a:rPr lang="pl-PL"/>
              <a:pPr>
                <a:defRPr/>
              </a:pPr>
              <a:t>‹#›</a:t>
            </a:fld>
            <a:endParaRPr lang="pl-PL"/>
          </a:p>
        </p:txBody>
      </p:sp>
    </p:spTree>
    <p:extLst>
      <p:ext uri="{BB962C8B-B14F-4D97-AF65-F5344CB8AC3E}">
        <p14:creationId xmlns:p14="http://schemas.microsoft.com/office/powerpoint/2010/main" val="450505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FCEE0EE-A52D-46AF-A07C-3EEC64895839}" type="datetimeFigureOut">
              <a:rPr lang="pl-PL"/>
              <a:pPr>
                <a:defRPr/>
              </a:pPr>
              <a:t>24.10.2022</a:t>
            </a:fld>
            <a:endParaRPr lang="pl-PL"/>
          </a:p>
        </p:txBody>
      </p:sp>
      <p:sp>
        <p:nvSpPr>
          <p:cNvPr id="4" name="Symbol zastępczy obrazu slajdu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FA41F5C-4A6D-432A-B932-774DE37C8E42}" type="slidenum">
              <a:rPr lang="pl-PL"/>
              <a:pPr>
                <a:defRPr/>
              </a:pPr>
              <a:t>‹#›</a:t>
            </a:fld>
            <a:endParaRPr lang="pl-PL"/>
          </a:p>
        </p:txBody>
      </p:sp>
    </p:spTree>
    <p:extLst>
      <p:ext uri="{BB962C8B-B14F-4D97-AF65-F5344CB8AC3E}">
        <p14:creationId xmlns:p14="http://schemas.microsoft.com/office/powerpoint/2010/main" val="41629260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c.europa.eu/commission/presscorner/detail/en/ip_19_1689"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cs-CZ" sz="12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Modul sa zaoberá možným predajom rastlinnej produkcie na farmách. Okrem poľnohospodárskych komodít a výrobkov z nich, sú spomínané aj doplnkové predaje kvetov. Zameranie na produkciu netradičných plodín a výrobkov z nich (rakytník).</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lgn="l" rtl="0"/>
            <a:endParaRPr lang="cs-CZ" dirty="0"/>
          </a:p>
        </p:txBody>
      </p:sp>
      <p:sp>
        <p:nvSpPr>
          <p:cNvPr id="4" name="Zástupný symbol pro číslo snímku 3"/>
          <p:cNvSpPr>
            <a:spLocks noGrp="1"/>
          </p:cNvSpPr>
          <p:nvPr>
            <p:ph type="sldNum" sz="quarter" idx="5"/>
          </p:nvPr>
        </p:nvSpPr>
        <p:spPr/>
        <p:txBody>
          <a:bodyPr/>
          <a:lstStyle/>
          <a:p>
            <a:pPr algn="l" rtl="0">
              <a:defRPr/>
            </a:pPr>
            <a:fld id="{BFA41F5C-4A6D-432A-B932-774DE37C8E42}" type="slidenum">
              <a:rPr lang="pl-PL" smtClean="0"/>
              <a:pPr algn="l" rtl="0">
                <a:defRPr/>
              </a:pPr>
              <a:t>2</a:t>
            </a:fld>
            <a:endParaRPr lang="pl-PL"/>
          </a:p>
        </p:txBody>
      </p:sp>
    </p:spTree>
    <p:extLst>
      <p:ext uri="{BB962C8B-B14F-4D97-AF65-F5344CB8AC3E}">
        <p14:creationId xmlns:p14="http://schemas.microsoft.com/office/powerpoint/2010/main" val="1993708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rtl="0"/>
            <a:r>
              <a:rPr lang="cs-CZ"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Podmienka sústavnosti je naplnená, pokiaľ sa predáva pravidelne celý rok, čo znamená, že napríklad na jar sa začne sadbou a po celý rok sa predávajú výpestky, tak ako dorastajú. Pokiaľ ale počas leta sa ponúknu napríklad prebytky kalerábu, karfiolu alebo uhoriek nejedná sa o činnosť sústavnú, samostatnú a prevádzkovanú za účelom dosiahnutia zisku. Tu je dobré konzultovať svoju činnosť na živnostenskom úrade, pretože pravidelný predaj každý týždeň napríklad na farmárskom trhu už napĺňa sústavnú činnosť za účelom dosiahnutia zisku. Z uvedeného vyplýva, že predaj z dvora sa môže z hľadiska daňovej legislatívy vzťahovať na nepotravinárske produkty rastlinnej produkcie, ako sú napríklad kvety. Predaj z dvora môže byť zaujímavý aj pre záujmových producentov špeciálnych alebo netradičných plodín ako je napríklad rakytník.</a:t>
            </a:r>
            <a:endParaRPr lang="cs-CZ"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cs-CZ" sz="1200" dirty="0">
                <a:effectLst/>
                <a:latin typeface="Calibri" panose="020F0502020204030204" pitchFamily="34" charset="0"/>
                <a:ea typeface="Calibri" panose="020F0502020204030204" pitchFamily="34" charset="0"/>
                <a:cs typeface="Times New Roman" panose="02020603050405020304" pitchFamily="18" charset="0"/>
              </a:rPr>
              <a:t>Ministerstvo poľnohospodárstva Českej republiky spolu s</a:t>
            </a:r>
            <a:r>
              <a:rPr lang="cs-CZ" sz="1200" spc="-5" dirty="0">
                <a:effectLst/>
                <a:latin typeface="Calibri" panose="020F0502020204030204" pitchFamily="34" charset="0"/>
                <a:ea typeface="Calibri" panose="020F0502020204030204" pitchFamily="34" charset="0"/>
                <a:cs typeface="Times New Roman" panose="02020603050405020304" pitchFamily="18" charset="0"/>
              </a:rPr>
              <a:t> </a:t>
            </a:r>
            <a:r>
              <a:rPr lang="cs-CZ" sz="1200" dirty="0">
                <a:effectLst/>
                <a:latin typeface="Calibri" panose="020F0502020204030204" pitchFamily="34" charset="0"/>
                <a:ea typeface="Calibri" panose="020F0502020204030204" pitchFamily="34" charset="0"/>
                <a:cs typeface="Times New Roman" panose="02020603050405020304" pitchFamily="18" charset="0"/>
              </a:rPr>
              <a:t>návrhom</a:t>
            </a:r>
            <a:r>
              <a:rPr lang="cs-CZ" sz="1200" spc="-35" dirty="0">
                <a:effectLst/>
                <a:latin typeface="Calibri" panose="020F0502020204030204" pitchFamily="34" charset="0"/>
                <a:ea typeface="Calibri" panose="020F0502020204030204" pitchFamily="34" charset="0"/>
                <a:cs typeface="Times New Roman" panose="02020603050405020304" pitchFamily="18" charset="0"/>
              </a:rPr>
              <a:t> </a:t>
            </a:r>
            <a:r>
              <a:rPr lang="cs-CZ" sz="1200" dirty="0">
                <a:effectLst/>
                <a:latin typeface="Calibri" panose="020F0502020204030204" pitchFamily="34" charset="0"/>
                <a:ea typeface="Calibri" panose="020F0502020204030204" pitchFamily="34" charset="0"/>
                <a:cs typeface="Times New Roman" panose="02020603050405020304" pitchFamily="18" charset="0"/>
              </a:rPr>
              <a:t>zákona</a:t>
            </a:r>
            <a:r>
              <a:rPr lang="cs-CZ" sz="1200" spc="-20" dirty="0">
                <a:effectLst/>
                <a:latin typeface="Calibri" panose="020F0502020204030204" pitchFamily="34" charset="0"/>
                <a:ea typeface="Calibri" panose="020F0502020204030204" pitchFamily="34" charset="0"/>
                <a:cs typeface="Times New Roman" panose="02020603050405020304" pitchFamily="18" charset="0"/>
              </a:rPr>
              <a:t> </a:t>
            </a:r>
            <a:r>
              <a:rPr lang="cs-CZ" sz="1200" dirty="0">
                <a:effectLst/>
                <a:latin typeface="Calibri" panose="020F0502020204030204" pitchFamily="34" charset="0"/>
                <a:ea typeface="Calibri" panose="020F0502020204030204" pitchFamily="34" charset="0"/>
                <a:cs typeface="Times New Roman" panose="02020603050405020304" pitchFamily="18" charset="0"/>
              </a:rPr>
              <a:t>zavádzajúcim</a:t>
            </a:r>
            <a:r>
              <a:rPr lang="cs-CZ" sz="1200" spc="-30" dirty="0">
                <a:effectLst/>
                <a:latin typeface="Calibri" panose="020F0502020204030204" pitchFamily="34" charset="0"/>
                <a:ea typeface="Calibri" panose="020F0502020204030204" pitchFamily="34" charset="0"/>
                <a:cs typeface="Times New Roman" panose="02020603050405020304" pitchFamily="18" charset="0"/>
              </a:rPr>
              <a:t> </a:t>
            </a:r>
            <a:r>
              <a:rPr lang="cs-CZ" sz="1200" dirty="0">
                <a:effectLst/>
                <a:latin typeface="Calibri" panose="020F0502020204030204" pitchFamily="34" charset="0"/>
                <a:ea typeface="Calibri" panose="020F0502020204030204" pitchFamily="34" charset="0"/>
                <a:cs typeface="Times New Roman" panose="02020603050405020304" pitchFamily="18" charset="0"/>
              </a:rPr>
              <a:t>príslušné</a:t>
            </a:r>
            <a:r>
              <a:rPr lang="cs-CZ" sz="1200" spc="-35" dirty="0">
                <a:effectLst/>
                <a:latin typeface="Calibri" panose="020F0502020204030204" pitchFamily="34" charset="0"/>
                <a:ea typeface="Calibri" panose="020F0502020204030204" pitchFamily="34" charset="0"/>
                <a:cs typeface="Times New Roman" panose="02020603050405020304" pitchFamily="18" charset="0"/>
              </a:rPr>
              <a:t> </a:t>
            </a:r>
            <a:r>
              <a:rPr lang="cs-CZ" sz="1200" dirty="0">
                <a:effectLst/>
                <a:latin typeface="Calibri" panose="020F0502020204030204" pitchFamily="34" charset="0"/>
                <a:ea typeface="Calibri" panose="020F0502020204030204" pitchFamily="34" charset="0"/>
                <a:cs typeface="Times New Roman" panose="02020603050405020304" pitchFamily="18" charset="0"/>
              </a:rPr>
              <a:t>splnomocňujúci</a:t>
            </a:r>
            <a:r>
              <a:rPr lang="cs-CZ" sz="1200" spc="-30" dirty="0">
                <a:effectLst/>
                <a:latin typeface="Calibri" panose="020F0502020204030204" pitchFamily="34" charset="0"/>
                <a:ea typeface="Calibri" panose="020F0502020204030204" pitchFamily="34" charset="0"/>
                <a:cs typeface="Times New Roman" panose="02020603050405020304" pitchFamily="18" charset="0"/>
              </a:rPr>
              <a:t> </a:t>
            </a:r>
            <a:r>
              <a:rPr lang="cs-CZ" sz="1200" dirty="0">
                <a:effectLst/>
                <a:latin typeface="Calibri" panose="020F0502020204030204" pitchFamily="34" charset="0"/>
                <a:ea typeface="Calibri" panose="020F0502020204030204" pitchFamily="34" charset="0"/>
                <a:cs typeface="Times New Roman" panose="02020603050405020304" pitchFamily="18" charset="0"/>
              </a:rPr>
              <a:t>ustanovenia</a:t>
            </a:r>
            <a:r>
              <a:rPr lang="cs-CZ" sz="1200" spc="-30" dirty="0">
                <a:effectLst/>
                <a:latin typeface="Calibri" panose="020F0502020204030204" pitchFamily="34" charset="0"/>
                <a:ea typeface="Calibri" panose="020F0502020204030204" pitchFamily="34" charset="0"/>
                <a:cs typeface="Times New Roman" panose="02020603050405020304" pitchFamily="18" charset="0"/>
              </a:rPr>
              <a:t> </a:t>
            </a:r>
            <a:r>
              <a:rPr lang="cs-CZ" sz="1200" dirty="0">
                <a:effectLst/>
                <a:latin typeface="Calibri" panose="020F0502020204030204" pitchFamily="34" charset="0"/>
                <a:ea typeface="Calibri" panose="020F0502020204030204" pitchFamily="34" charset="0"/>
                <a:cs typeface="Times New Roman" panose="02020603050405020304" pitchFamily="18" charset="0"/>
              </a:rPr>
              <a:t>pripravilo</a:t>
            </a:r>
            <a:r>
              <a:rPr lang="cs-CZ" sz="1200" spc="-30" dirty="0">
                <a:effectLst/>
                <a:latin typeface="Calibri" panose="020F0502020204030204" pitchFamily="34" charset="0"/>
                <a:ea typeface="Calibri" panose="020F0502020204030204" pitchFamily="34" charset="0"/>
                <a:cs typeface="Times New Roman" panose="02020603050405020304" pitchFamily="18" charset="0"/>
              </a:rPr>
              <a:t>v roku 2013</a:t>
            </a:r>
            <a:r>
              <a:rPr lang="cs-CZ" sz="1200" dirty="0">
                <a:effectLst/>
                <a:latin typeface="Calibri" panose="020F0502020204030204" pitchFamily="34" charset="0"/>
                <a:ea typeface="Calibri" panose="020F0502020204030204" pitchFamily="34" charset="0"/>
                <a:cs typeface="Times New Roman" panose="02020603050405020304" pitchFamily="18" charset="0"/>
              </a:rPr>
              <a:t>i</a:t>
            </a:r>
            <a:r>
              <a:rPr lang="cs-CZ" sz="1200" spc="-5" dirty="0">
                <a:effectLst/>
                <a:latin typeface="Calibri" panose="020F0502020204030204" pitchFamily="34" charset="0"/>
                <a:ea typeface="Calibri" panose="020F0502020204030204" pitchFamily="34" charset="0"/>
                <a:cs typeface="Times New Roman" panose="02020603050405020304" pitchFamily="18" charset="0"/>
              </a:rPr>
              <a:t> </a:t>
            </a:r>
            <a:r>
              <a:rPr lang="cs-CZ" sz="1200" u="none" strike="noStrike" dirty="0">
                <a:effectLst/>
                <a:latin typeface="Calibri" panose="020F0502020204030204" pitchFamily="34" charset="0"/>
                <a:ea typeface="Calibri" panose="020F0502020204030204" pitchFamily="34" charset="0"/>
                <a:cs typeface="Times New Roman" panose="02020603050405020304" pitchFamily="18" charset="0"/>
              </a:rPr>
              <a:t>pracovný</a:t>
            </a:r>
            <a:r>
              <a:rPr lang="cs-CZ" spc="-35" dirty="0">
                <a:latin typeface="Calibri" panose="020F0502020204030204" pitchFamily="34" charset="0"/>
                <a:ea typeface="Calibri" panose="020F0502020204030204" pitchFamily="34" charset="0"/>
                <a:cs typeface="Times New Roman" panose="02020603050405020304" pitchFamily="18" charset="0"/>
              </a:rPr>
              <a:t> </a:t>
            </a:r>
            <a:r>
              <a:rPr lang="cs-CZ" sz="1200" u="none" strike="noStrike" dirty="0">
                <a:effectLst/>
                <a:latin typeface="Calibri" panose="020F0502020204030204" pitchFamily="34" charset="0"/>
                <a:ea typeface="Calibri" panose="020F0502020204030204" pitchFamily="34" charset="0"/>
                <a:cs typeface="Times New Roman" panose="02020603050405020304" pitchFamily="18" charset="0"/>
              </a:rPr>
              <a:t>verziu</a:t>
            </a:r>
            <a:r>
              <a:rPr lang="cs-CZ" sz="1200" u="none" strike="noStrike" spc="-20" dirty="0">
                <a:effectLst/>
                <a:latin typeface="Calibri" panose="020F0502020204030204" pitchFamily="34" charset="0"/>
                <a:ea typeface="Calibri" panose="020F0502020204030204" pitchFamily="34" charset="0"/>
                <a:cs typeface="Times New Roman" panose="02020603050405020304" pitchFamily="18" charset="0"/>
              </a:rPr>
              <a:t> </a:t>
            </a:r>
            <a:r>
              <a:rPr lang="cs-CZ" sz="1200" dirty="0">
                <a:effectLst/>
                <a:latin typeface="Calibri" panose="020F0502020204030204" pitchFamily="34" charset="0"/>
                <a:ea typeface="Calibri" panose="020F0502020204030204" pitchFamily="34" charset="0"/>
                <a:cs typeface="Times New Roman" panose="02020603050405020304" pitchFamily="18" charset="0"/>
              </a:rPr>
              <a:t>stručné vyhlášky o hygienických požiadavkách na potraviny rastlinného pôvodu určené na priamy predaj a dodávanie</a:t>
            </a:r>
            <a:r>
              <a:rPr lang="cs-CZ" sz="1200" spc="-25" dirty="0">
                <a:effectLst/>
                <a:latin typeface="Calibri" panose="020F0502020204030204" pitchFamily="34" charset="0"/>
                <a:ea typeface="Calibri" panose="020F0502020204030204" pitchFamily="34" charset="0"/>
                <a:cs typeface="Times New Roman" panose="02020603050405020304" pitchFamily="18" charset="0"/>
              </a:rPr>
              <a:t> </a:t>
            </a:r>
            <a:r>
              <a:rPr lang="cs-CZ" sz="1200" dirty="0">
                <a:effectLst/>
                <a:latin typeface="Calibri" panose="020F0502020204030204" pitchFamily="34" charset="0"/>
                <a:ea typeface="Calibri" panose="020F0502020204030204" pitchFamily="34" charset="0"/>
                <a:cs typeface="Times New Roman" panose="02020603050405020304" pitchFamily="18" charset="0"/>
              </a:rPr>
              <a:t>malého</a:t>
            </a:r>
            <a:r>
              <a:rPr lang="cs-CZ" sz="1200" spc="-25" dirty="0">
                <a:effectLst/>
                <a:latin typeface="Calibri" panose="020F0502020204030204" pitchFamily="34" charset="0"/>
                <a:ea typeface="Calibri" panose="020F0502020204030204" pitchFamily="34" charset="0"/>
                <a:cs typeface="Times New Roman" panose="02020603050405020304" pitchFamily="18" charset="0"/>
              </a:rPr>
              <a:t> </a:t>
            </a:r>
            <a:r>
              <a:rPr lang="cs-CZ" sz="1200" dirty="0">
                <a:effectLst/>
                <a:latin typeface="Calibri" panose="020F0502020204030204" pitchFamily="34" charset="0"/>
                <a:ea typeface="Calibri" panose="020F0502020204030204" pitchFamily="34" charset="0"/>
                <a:cs typeface="Times New Roman" panose="02020603050405020304" pitchFamily="18" charset="0"/>
              </a:rPr>
              <a:t>množstvo,</a:t>
            </a:r>
            <a:r>
              <a:rPr lang="cs-CZ" sz="1200" spc="-35" dirty="0">
                <a:effectLst/>
                <a:latin typeface="Calibri" panose="020F0502020204030204" pitchFamily="34" charset="0"/>
                <a:ea typeface="Calibri" panose="020F0502020204030204" pitchFamily="34" charset="0"/>
                <a:cs typeface="Times New Roman" panose="02020603050405020304" pitchFamily="18" charset="0"/>
              </a:rPr>
              <a:t> </a:t>
            </a:r>
            <a:r>
              <a:rPr lang="cs-CZ" sz="1200" dirty="0">
                <a:effectLst/>
                <a:latin typeface="Calibri" panose="020F0502020204030204" pitchFamily="34" charset="0"/>
                <a:ea typeface="Calibri" panose="020F0502020204030204" pitchFamily="34" charset="0"/>
                <a:cs typeface="Times New Roman" panose="02020603050405020304" pitchFamily="18" charset="0"/>
              </a:rPr>
              <a:t>tá</a:t>
            </a:r>
            <a:r>
              <a:rPr lang="cs-CZ" sz="1200" spc="-25" dirty="0">
                <a:effectLst/>
                <a:latin typeface="Calibri" panose="020F0502020204030204" pitchFamily="34" charset="0"/>
                <a:ea typeface="Calibri" panose="020F0502020204030204" pitchFamily="34" charset="0"/>
                <a:cs typeface="Times New Roman" panose="02020603050405020304" pitchFamily="18" charset="0"/>
              </a:rPr>
              <a:t> </a:t>
            </a:r>
            <a:r>
              <a:rPr lang="cs-CZ" sz="1200" dirty="0">
                <a:effectLst/>
                <a:latin typeface="Calibri" panose="020F0502020204030204" pitchFamily="34" charset="0"/>
                <a:ea typeface="Calibri" panose="020F0502020204030204" pitchFamily="34" charset="0"/>
                <a:cs typeface="Times New Roman" panose="02020603050405020304" pitchFamily="18" charset="0"/>
              </a:rPr>
              <a:t>však</a:t>
            </a:r>
            <a:r>
              <a:rPr lang="cs-CZ" sz="1200" spc="-25" dirty="0">
                <a:effectLst/>
                <a:latin typeface="Calibri" panose="020F0502020204030204" pitchFamily="34" charset="0"/>
                <a:ea typeface="Calibri" panose="020F0502020204030204" pitchFamily="34" charset="0"/>
                <a:cs typeface="Times New Roman" panose="02020603050405020304" pitchFamily="18" charset="0"/>
              </a:rPr>
              <a:t> </a:t>
            </a:r>
            <a:r>
              <a:rPr lang="cs-CZ" sz="1200" dirty="0">
                <a:effectLst/>
                <a:latin typeface="Calibri" panose="020F0502020204030204" pitchFamily="34" charset="0"/>
                <a:ea typeface="Calibri" panose="020F0502020204030204" pitchFamily="34" charset="0"/>
                <a:cs typeface="Times New Roman" panose="02020603050405020304" pitchFamily="18" charset="0"/>
              </a:rPr>
              <a:t>v</a:t>
            </a:r>
            <a:r>
              <a:rPr lang="cs-CZ" sz="1200" spc="-15" dirty="0">
                <a:effectLst/>
                <a:latin typeface="Calibri" panose="020F0502020204030204" pitchFamily="34" charset="0"/>
                <a:ea typeface="Calibri" panose="020F0502020204030204" pitchFamily="34" charset="0"/>
                <a:cs typeface="Times New Roman" panose="02020603050405020304" pitchFamily="18" charset="0"/>
              </a:rPr>
              <a:t> </a:t>
            </a:r>
            <a:r>
              <a:rPr lang="cs-CZ" sz="1200" dirty="0">
                <a:effectLst/>
                <a:latin typeface="Calibri" panose="020F0502020204030204" pitchFamily="34" charset="0"/>
                <a:ea typeface="Calibri" panose="020F0502020204030204" pitchFamily="34" charset="0"/>
                <a:cs typeface="Times New Roman" panose="02020603050405020304" pitchFamily="18" charset="0"/>
              </a:rPr>
              <a:t>tejto</a:t>
            </a:r>
            <a:r>
              <a:rPr lang="cs-CZ" sz="1200" spc="-30" dirty="0">
                <a:effectLst/>
                <a:latin typeface="Calibri" panose="020F0502020204030204" pitchFamily="34" charset="0"/>
                <a:ea typeface="Calibri" panose="020F0502020204030204" pitchFamily="34" charset="0"/>
                <a:cs typeface="Times New Roman" panose="02020603050405020304" pitchFamily="18" charset="0"/>
              </a:rPr>
              <a:t> </a:t>
            </a:r>
            <a:r>
              <a:rPr lang="cs-CZ" sz="1200" dirty="0">
                <a:effectLst/>
                <a:latin typeface="Calibri" panose="020F0502020204030204" pitchFamily="34" charset="0"/>
                <a:ea typeface="Calibri" panose="020F0502020204030204" pitchFamily="34" charset="0"/>
                <a:cs typeface="Times New Roman" panose="02020603050405020304" pitchFamily="18" charset="0"/>
              </a:rPr>
              <a:t>podobe</a:t>
            </a:r>
            <a:r>
              <a:rPr lang="cs-CZ" sz="1200" spc="-50" dirty="0">
                <a:effectLst/>
                <a:latin typeface="Calibri" panose="020F0502020204030204" pitchFamily="34" charset="0"/>
                <a:ea typeface="Calibri" panose="020F0502020204030204" pitchFamily="34" charset="0"/>
                <a:cs typeface="Times New Roman" panose="02020603050405020304" pitchFamily="18" charset="0"/>
              </a:rPr>
              <a:t> </a:t>
            </a:r>
            <a:r>
              <a:rPr lang="cs-CZ" sz="1200" dirty="0">
                <a:effectLst/>
                <a:latin typeface="Calibri" panose="020F0502020204030204" pitchFamily="34" charset="0"/>
                <a:ea typeface="Calibri" panose="020F0502020204030204" pitchFamily="34" charset="0"/>
                <a:cs typeface="Times New Roman" panose="02020603050405020304" pitchFamily="18" charset="0"/>
              </a:rPr>
              <a:t>neskôr</a:t>
            </a:r>
            <a:r>
              <a:rPr lang="cs-CZ" sz="1200" spc="-30" dirty="0">
                <a:effectLst/>
                <a:latin typeface="Calibri" panose="020F0502020204030204" pitchFamily="34" charset="0"/>
                <a:ea typeface="Calibri" panose="020F0502020204030204" pitchFamily="34" charset="0"/>
                <a:cs typeface="Times New Roman" panose="02020603050405020304" pitchFamily="18" charset="0"/>
              </a:rPr>
              <a:t> </a:t>
            </a:r>
            <a:r>
              <a:rPr lang="cs-CZ" sz="1200" dirty="0">
                <a:effectLst/>
                <a:latin typeface="Calibri" panose="020F0502020204030204" pitchFamily="34" charset="0"/>
                <a:ea typeface="Calibri" panose="020F0502020204030204" pitchFamily="34" charset="0"/>
                <a:cs typeface="Times New Roman" panose="02020603050405020304" pitchFamily="18" charset="0"/>
              </a:rPr>
              <a:t>nebola</a:t>
            </a:r>
            <a:r>
              <a:rPr lang="cs-CZ" sz="1200" spc="-30" dirty="0">
                <a:effectLst/>
                <a:latin typeface="Calibri" panose="020F0502020204030204" pitchFamily="34" charset="0"/>
                <a:ea typeface="Calibri" panose="020F0502020204030204" pitchFamily="34" charset="0"/>
                <a:cs typeface="Times New Roman" panose="02020603050405020304" pitchFamily="18" charset="0"/>
              </a:rPr>
              <a:t> </a:t>
            </a:r>
            <a:r>
              <a:rPr lang="cs-CZ" sz="1200" dirty="0">
                <a:effectLst/>
                <a:latin typeface="Calibri" panose="020F0502020204030204" pitchFamily="34" charset="0"/>
                <a:ea typeface="Calibri" panose="020F0502020204030204" pitchFamily="34" charset="0"/>
                <a:cs typeface="Times New Roman" panose="02020603050405020304" pitchFamily="18" charset="0"/>
              </a:rPr>
              <a:t>vydaná.</a:t>
            </a:r>
            <a:r>
              <a:rPr lang="cs-CZ" sz="1200" spc="-3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cs-CZ" sz="1200" spc="-3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cs-CZ" sz="1200" dirty="0">
                <a:effectLst/>
                <a:ea typeface="Calibri" panose="020F0502020204030204" pitchFamily="34" charset="0"/>
                <a:cs typeface="Calibri" panose="020F0502020204030204" pitchFamily="34" charset="0"/>
              </a:rPr>
              <a:t>Slovensko - za výrobcu malých množstiev potravín je tu považovaný výrobca, ktorý zamestnáva maximálne 15 osôb, ktoré vykonávajú výrobu potravín v pracovnom pomere alebo podobnom právnom pomere, a ich ročné</a:t>
            </a:r>
            <a:r>
              <a:rPr lang="cs-CZ" sz="1200" spc="105"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obrat</a:t>
            </a:r>
            <a:r>
              <a:rPr lang="cs-CZ" sz="1200" spc="110"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nepresahuje</a:t>
            </a:r>
            <a:r>
              <a:rPr lang="cs-CZ" sz="1200" spc="105"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700</a:t>
            </a:r>
            <a:r>
              <a:rPr lang="cs-CZ" sz="1200" spc="10"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000</a:t>
            </a:r>
            <a:r>
              <a:rPr lang="cs-CZ" sz="1200" spc="5"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EUR.</a:t>
            </a:r>
            <a:r>
              <a:rPr lang="cs-CZ" sz="1200" spc="95"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Za</a:t>
            </a:r>
            <a:r>
              <a:rPr lang="cs-CZ" sz="1200" spc="105"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výrobca</a:t>
            </a:r>
            <a:r>
              <a:rPr lang="cs-CZ" sz="1200" spc="105"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malého</a:t>
            </a:r>
            <a:r>
              <a:rPr lang="cs-CZ" sz="1200" spc="110"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množstvo</a:t>
            </a:r>
            <a:r>
              <a:rPr lang="cs-CZ" sz="1200" spc="105"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potravín</a:t>
            </a:r>
            <a:r>
              <a:rPr lang="cs-CZ" sz="1200" spc="105"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je</a:t>
            </a:r>
            <a:r>
              <a:rPr lang="cs-CZ" sz="1200" spc="105"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pre</a:t>
            </a:r>
            <a:r>
              <a:rPr lang="cs-CZ" sz="1200" spc="105"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účely § 9 ods. 4 zákona o potravinách považovaný aj výrobca, ktorý určené komodity ročne predá menej, než je stanovené v nariadení vlády Slovenskej republiky č. 360/2011</a:t>
            </a:r>
            <a:r>
              <a:rPr lang="cs-CZ" sz="1200" dirty="0" err="1">
                <a:effectLst/>
                <a:ea typeface="Calibri" panose="020F0502020204030204" pitchFamily="34" charset="0"/>
                <a:cs typeface="Calibri" panose="020F0502020204030204" pitchFamily="34" charset="0"/>
              </a:rPr>
              <a:t>Zz</a:t>
            </a:r>
            <a:r>
              <a:rPr lang="cs-CZ" sz="1200" dirty="0">
                <a:effectLst/>
                <a:ea typeface="Calibri" panose="020F0502020204030204" pitchFamily="34" charset="0"/>
                <a:cs typeface="Calibri" panose="020F0502020204030204" pitchFamily="34"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cs-CZ" sz="1200" dirty="0">
                <a:effectLst/>
                <a:ea typeface="Calibri" panose="020F0502020204030204" pitchFamily="34" charset="0"/>
                <a:cs typeface="Calibri" panose="020F0502020204030204" pitchFamily="34" charset="0"/>
              </a:rPr>
              <a:t>Pri priamej distribúcii malého množstva prvotných produktov rastlinného pôvodu musí byť zachovaná ich bezpečnosť, kvalita a výživová hodnota (§ 7 ods. 1 nariadenia č. 360/2011 Z. z.). Výrobcovia sú ďalej povinní viesť evidenciu o dátume, druhu a množstve (1.) vypestovaných produktov rastlinného pôvodu, (2.) produktov odovzdaných konečnému spotrebiteľovi na priamo na farme alebo na miestnom trhovisku a (3.) produktov dodaných do miestneho maloobchodu vrátane identifikácie ich odberateľa (§ 7 ods. 3 nariadenia č. 360/2011 Z. z.). Nakoniec musí výrobca zabezpečiť, aby dodávaná zelenina a ovocie boli celé, zdravé, čisté, bez škodcov alebo poškodenie od škodcov napadajúcich dužinu, nadmernej povrchovej vlhkosti alebo cudzieho pachu či chuti (§ 7 ods. 4 nariadenia č. 360/2011 Z.</a:t>
            </a:r>
            <a:r>
              <a:rPr lang="cs-CZ" sz="1200" spc="-105"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z.).</a:t>
            </a:r>
            <a:endParaRPr lang="cs-CZ" sz="1200" dirty="0">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cs-CZ" sz="1200" dirty="0">
              <a:effectLst/>
              <a:ea typeface="Calibri" panose="020F0502020204030204" pitchFamily="34" charset="0"/>
              <a:cs typeface="Times New Roman" panose="02020603050405020304" pitchFamily="18" charset="0"/>
            </a:endParaRPr>
          </a:p>
          <a:p>
            <a:pPr algn="l" rtl="0"/>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lgn="l" rtl="0"/>
            <a:endParaRPr lang="cs-CZ" dirty="0"/>
          </a:p>
        </p:txBody>
      </p:sp>
      <p:sp>
        <p:nvSpPr>
          <p:cNvPr id="4" name="Zástupný symbol pro číslo snímku 3"/>
          <p:cNvSpPr>
            <a:spLocks noGrp="1"/>
          </p:cNvSpPr>
          <p:nvPr>
            <p:ph type="sldNum" sz="quarter" idx="5"/>
          </p:nvPr>
        </p:nvSpPr>
        <p:spPr/>
        <p:txBody>
          <a:bodyPr/>
          <a:lstStyle/>
          <a:p>
            <a:pPr algn="l" rtl="0">
              <a:defRPr/>
            </a:pPr>
            <a:fld id="{BFA41F5C-4A6D-432A-B932-774DE37C8E42}" type="slidenum">
              <a:rPr lang="pl-PL" smtClean="0"/>
              <a:pPr algn="l" rtl="0">
                <a:defRPr/>
              </a:pPr>
              <a:t>3</a:t>
            </a:fld>
            <a:endParaRPr lang="pl-PL"/>
          </a:p>
        </p:txBody>
      </p:sp>
    </p:spTree>
    <p:extLst>
      <p:ext uri="{BB962C8B-B14F-4D97-AF65-F5344CB8AC3E}">
        <p14:creationId xmlns:p14="http://schemas.microsoft.com/office/powerpoint/2010/main" val="3690154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rtl="0"/>
            <a:endParaRPr lang="cs-CZ" dirty="0"/>
          </a:p>
        </p:txBody>
      </p:sp>
      <p:sp>
        <p:nvSpPr>
          <p:cNvPr id="4" name="Zástupný symbol pro číslo snímku 3"/>
          <p:cNvSpPr>
            <a:spLocks noGrp="1"/>
          </p:cNvSpPr>
          <p:nvPr>
            <p:ph type="sldNum" sz="quarter" idx="5"/>
          </p:nvPr>
        </p:nvSpPr>
        <p:spPr/>
        <p:txBody>
          <a:bodyPr/>
          <a:lstStyle/>
          <a:p>
            <a:pPr algn="l" rtl="0">
              <a:defRPr/>
            </a:pPr>
            <a:fld id="{BFA41F5C-4A6D-432A-B932-774DE37C8E42}" type="slidenum">
              <a:rPr lang="pl-PL" smtClean="0"/>
              <a:pPr algn="l" rtl="0">
                <a:defRPr/>
              </a:pPr>
              <a:t>4</a:t>
            </a:fld>
            <a:endParaRPr lang="pl-PL"/>
          </a:p>
        </p:txBody>
      </p:sp>
    </p:spTree>
    <p:extLst>
      <p:ext uri="{BB962C8B-B14F-4D97-AF65-F5344CB8AC3E}">
        <p14:creationId xmlns:p14="http://schemas.microsoft.com/office/powerpoint/2010/main" val="1502006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28600" algn="l" rtl="0">
              <a:lnSpc>
                <a:spcPct val="107000"/>
              </a:lnSpc>
              <a:spcAft>
                <a:spcPts val="800"/>
              </a:spcAft>
            </a:pPr>
            <a:r>
              <a:rPr lang="cs-CZ" sz="1200" dirty="0">
                <a:solidFill>
                  <a:srgbClr val="3B3B3B"/>
                </a:solidFill>
                <a:effectLst/>
                <a:ea typeface="Calibri" panose="020F0502020204030204" pitchFamily="34" charset="0"/>
                <a:cs typeface="Calibri" panose="020F0502020204030204" pitchFamily="34" charset="0"/>
              </a:rPr>
              <a:t>Ženevský akt aktualizuje a rozširuje súčasný systém medzinárodného zápisu chrániaci názvy, ktoré identifikujú zemepisný pôvod výrobkov na základe Lisabonskej dohody o ochrane označenia pôvodu a ich medzinárodnom zápise z roku 1958. Lisabonská dohoda sa však vzťahuje iba na označenie pôvodu, čo je zvláštny druh zemepisného označenia pre produkty, ktoré majú obzvlášť silnú väzbu na miesto svojho vzniku.</a:t>
            </a:r>
            <a:endParaRPr lang="cs-CZ" sz="1200" dirty="0">
              <a:effectLst/>
              <a:ea typeface="Calibri" panose="020F0502020204030204" pitchFamily="34" charset="0"/>
              <a:cs typeface="Times New Roman" panose="02020603050405020304" pitchFamily="18" charset="0"/>
            </a:endParaRPr>
          </a:p>
          <a:p>
            <a:pPr marL="228600" algn="l" rtl="0">
              <a:lnSpc>
                <a:spcPct val="107000"/>
              </a:lnSpc>
              <a:spcAft>
                <a:spcPts val="800"/>
              </a:spcAft>
            </a:pPr>
            <a:r>
              <a:rPr lang="cs-CZ" sz="1200" dirty="0">
                <a:solidFill>
                  <a:srgbClr val="3B3B3B"/>
                </a:solidFill>
                <a:effectLst/>
                <a:ea typeface="Calibri" panose="020F0502020204030204" pitchFamily="34" charset="0"/>
                <a:cs typeface="Calibri" panose="020F0502020204030204" pitchFamily="34" charset="0"/>
              </a:rPr>
              <a:t>Ženevský akt rozširuje túto ochranu na zemepisné označenia, aby lepšie zohľadnil existujúce vnútroštátne alebo regionálne systémy ochrany v súvislosti s akostnými vlastnosťami založenými na pôvode. Okrem toho zavádza maximálnu</a:t>
            </a:r>
            <a:r>
              <a:rPr lang="cs-CZ" sz="1200" i="1" dirty="0">
                <a:solidFill>
                  <a:srgbClr val="3B3B3B"/>
                </a:solidFill>
                <a:effectLst/>
                <a:ea typeface="Calibri" panose="020F0502020204030204" pitchFamily="34" charset="0"/>
                <a:cs typeface="Calibri" panose="020F0502020204030204" pitchFamily="34" charset="0"/>
              </a:rPr>
              <a:t>flexibilitu,</a:t>
            </a:r>
            <a:r>
              <a:rPr lang="cs-CZ" sz="1200" dirty="0">
                <a:solidFill>
                  <a:srgbClr val="3B3B3B"/>
                </a:solidFill>
                <a:effectLst/>
                <a:ea typeface="Calibri" panose="020F0502020204030204" pitchFamily="34" charset="0"/>
                <a:cs typeface="Calibri" panose="020F0502020204030204" pitchFamily="34" charset="0"/>
              </a:rPr>
              <a:t>pokiaľ ide o to, ako môže byť norma ochrany zákona vykonávaná (tj prostredníctvom osobitného označenia pôvodu alebo systému zemepisných označení alebo prostredníctvom systému ochranných známok).</a:t>
            </a:r>
            <a:endParaRPr lang="cs-CZ" sz="1200" dirty="0">
              <a:effectLst/>
              <a:ea typeface="Calibri" panose="020F0502020204030204" pitchFamily="34" charset="0"/>
              <a:cs typeface="Times New Roman" panose="02020603050405020304" pitchFamily="18" charset="0"/>
            </a:endParaRPr>
          </a:p>
          <a:p>
            <a:pPr marL="228600" algn="l" rtl="0">
              <a:lnSpc>
                <a:spcPct val="107000"/>
              </a:lnSpc>
              <a:spcAft>
                <a:spcPts val="800"/>
              </a:spcAft>
            </a:pPr>
            <a:r>
              <a:rPr lang="cs-CZ" sz="1200" dirty="0">
                <a:solidFill>
                  <a:srgbClr val="3B3B3B"/>
                </a:solidFill>
                <a:effectLst/>
                <a:ea typeface="Calibri" panose="020F0502020204030204" pitchFamily="34" charset="0"/>
                <a:cs typeface="Calibri" panose="020F0502020204030204" pitchFamily="34" charset="0"/>
              </a:rPr>
              <a:t>Ženevský akt tiež umožňuje určitým medzivládnym organizáciám, aby sa pripojili k tejto metóde označovania, čím sa medzinárodný systém ochrany stáva inkluzívnejším.</a:t>
            </a:r>
          </a:p>
          <a:p>
            <a:pPr marL="228600" algn="l" rtl="0">
              <a:lnSpc>
                <a:spcPct val="107000"/>
              </a:lnSpc>
              <a:spcAft>
                <a:spcPts val="800"/>
              </a:spcAft>
            </a:pPr>
            <a:r>
              <a:rPr lang="cs-CZ" sz="1200" dirty="0">
                <a:solidFill>
                  <a:srgbClr val="3B3B3B"/>
                </a:solidFill>
                <a:effectLst/>
                <a:ea typeface="Calibri" panose="020F0502020204030204" pitchFamily="34" charset="0"/>
              </a:rPr>
              <a:t>Lisabonská dohoda a Ženevský akt Lisabonské dohody spoločne tvoria Lisabonský systém a ponúkajú komplexnejšiu a účinnejšiu medzinárodnú ochranu názvov kvalitných výrobkov založených na pôvode.</a:t>
            </a:r>
          </a:p>
          <a:p>
            <a:pPr marL="228600" algn="l" rtl="0">
              <a:lnSpc>
                <a:spcPct val="107000"/>
              </a:lnSpc>
              <a:spcAft>
                <a:spcPts val="800"/>
              </a:spcAft>
            </a:pPr>
            <a:r>
              <a:rPr lang="cs-CZ" sz="1200" dirty="0">
                <a:solidFill>
                  <a:srgbClr val="404040"/>
                </a:solidFill>
                <a:effectLst/>
                <a:ea typeface="Calibri" panose="020F0502020204030204" pitchFamily="34" charset="0"/>
                <a:cs typeface="Calibri" panose="020F0502020204030204" pitchFamily="34" charset="0"/>
              </a:rPr>
              <a:t>Dňa 26. novembra 2019 Európska únia schválila listinu o pristúpení k Ženevskému aktu.</a:t>
            </a:r>
            <a:r>
              <a:rPr lang="cs-CZ" sz="1200" u="sng" dirty="0">
                <a:solidFill>
                  <a:srgbClr val="0000FF"/>
                </a:solidFill>
                <a:effectLst/>
                <a:ea typeface="Calibri" panose="020F0502020204030204" pitchFamily="34" charset="0"/>
                <a:cs typeface="Calibri" panose="020F0502020204030204" pitchFamily="34" charset="0"/>
                <a:hlinkClick r:id="rId3"/>
              </a:rPr>
              <a:t>Pristúpenie EÚ k Ženevskému aktu</a:t>
            </a:r>
            <a:r>
              <a:rPr lang="cs-CZ" sz="1200" dirty="0">
                <a:solidFill>
                  <a:srgbClr val="404040"/>
                </a:solidFill>
                <a:effectLst/>
                <a:ea typeface="Calibri" panose="020F0502020204030204" pitchFamily="34" charset="0"/>
                <a:cs typeface="Calibri" panose="020F0502020204030204" pitchFamily="34" charset="0"/>
              </a:rPr>
              <a:t>nadobudlo účinnosť 26. februára 2020. Vzhľadom na to, že Únia bola piatym členom, ktorý pristúpil k Ženevskému aktu, nadobudol v ten istý deň účinnosť aj Ženevský akt. Členstvo v Ženevskom akte umožňuje výrobkom chráneným označením pôvodu EÚ (CHOP a CHZO) získať vysokú úroveň ochrany zo strany ostatných signatárov Ženevského aktu.</a:t>
            </a:r>
            <a:endParaRPr lang="cs-CZ" sz="1200" dirty="0">
              <a:effectLst/>
              <a:ea typeface="Calibri" panose="020F0502020204030204" pitchFamily="34" charset="0"/>
              <a:cs typeface="Times New Roman" panose="02020603050405020304" pitchFamily="18" charset="0"/>
            </a:endParaRPr>
          </a:p>
          <a:p>
            <a:pPr marL="228600" algn="l" rtl="0">
              <a:lnSpc>
                <a:spcPct val="107000"/>
              </a:lnSpc>
              <a:spcAft>
                <a:spcPts val="800"/>
              </a:spcAft>
            </a:pPr>
            <a:r>
              <a:rPr lang="cs-CZ" sz="1200" dirty="0">
                <a:solidFill>
                  <a:srgbClr val="404040"/>
                </a:solidFill>
                <a:effectLst/>
                <a:ea typeface="Calibri" panose="020F0502020204030204" pitchFamily="34" charset="0"/>
                <a:cs typeface="Calibri" panose="020F0502020204030204" pitchFamily="34" charset="0"/>
              </a:rPr>
              <a:t>K Ženevskému aktu v súčasnej dobe pristúpili nasledujúce štáty a únie: Albánsko, Kambodža, Kórejská ľudovodemokratická republika, Európska únia, Francúzsko, Maďarsko, Laoská ľudovodemokratická republika, Omán, Samoa.</a:t>
            </a:r>
            <a:endParaRPr lang="cs-CZ" sz="1200" dirty="0">
              <a:effectLst/>
              <a:ea typeface="Calibri" panose="020F0502020204030204" pitchFamily="34" charset="0"/>
              <a:cs typeface="Times New Roman" panose="02020603050405020304" pitchFamily="18" charset="0"/>
            </a:endParaRPr>
          </a:p>
          <a:p>
            <a:pPr marL="228600" algn="l" rtl="0">
              <a:lnSpc>
                <a:spcPct val="107000"/>
              </a:lnSpc>
              <a:spcAft>
                <a:spcPts val="800"/>
              </a:spcAft>
            </a:pPr>
            <a:endParaRPr lang="cs-CZ" sz="1200" dirty="0">
              <a:effectLst/>
              <a:ea typeface="Calibri" panose="020F0502020204030204" pitchFamily="34" charset="0"/>
              <a:cs typeface="Times New Roman" panose="02020603050405020304" pitchFamily="18" charset="0"/>
            </a:endParaRPr>
          </a:p>
          <a:p>
            <a:pPr algn="l" rtl="0"/>
            <a:endParaRPr lang="cs-CZ" dirty="0"/>
          </a:p>
        </p:txBody>
      </p:sp>
      <p:sp>
        <p:nvSpPr>
          <p:cNvPr id="4" name="Zástupný symbol pro číslo snímku 3"/>
          <p:cNvSpPr>
            <a:spLocks noGrp="1"/>
          </p:cNvSpPr>
          <p:nvPr>
            <p:ph type="sldNum" sz="quarter" idx="5"/>
          </p:nvPr>
        </p:nvSpPr>
        <p:spPr/>
        <p:txBody>
          <a:bodyPr/>
          <a:lstStyle/>
          <a:p>
            <a:pPr algn="l" rtl="0">
              <a:defRPr/>
            </a:pPr>
            <a:fld id="{BFA41F5C-4A6D-432A-B932-774DE37C8E42}" type="slidenum">
              <a:rPr lang="pl-PL" smtClean="0"/>
              <a:pPr algn="l" rtl="0">
                <a:defRPr/>
              </a:pPr>
              <a:t>6</a:t>
            </a:fld>
            <a:endParaRPr lang="pl-PL"/>
          </a:p>
        </p:txBody>
      </p:sp>
    </p:spTree>
    <p:extLst>
      <p:ext uri="{BB962C8B-B14F-4D97-AF65-F5344CB8AC3E}">
        <p14:creationId xmlns:p14="http://schemas.microsoft.com/office/powerpoint/2010/main" val="854560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cs-CZ" sz="1200" dirty="0">
                <a:effectLst/>
                <a:ea typeface="Calibri" panose="020F0502020204030204" pitchFamily="34" charset="0"/>
                <a:cs typeface="Calibri" panose="020F0502020204030204" pitchFamily="34" charset="0"/>
              </a:rPr>
              <a:t>Ako je uvedené na www stránkach ministerstva poľnohospodárstva Českej republiky, tak CHOP môžu niesť tie poľnohospodárske výrobky alebo potraviny, ktoré pochádzajú z určitého územia (regiónu, určitého miesta alebo vo výnimočných prípadoch krajiny), u ktorých je kvalita alebo vlastnosti výrobkov alebo potravín výlučne alebo prevažne daná osobitným zemepisným prostredím s jeho charakteristickými prírodnými a ľudskými faktormi, a ak výroba, spracovanie a príprava takéhoto tovaru prebieha vo vymedzenom území.</a:t>
            </a:r>
          </a:p>
          <a:p>
            <a:pPr algn="l" rtl="0"/>
            <a:endParaRPr lang="cs-CZ" dirty="0"/>
          </a:p>
        </p:txBody>
      </p:sp>
      <p:sp>
        <p:nvSpPr>
          <p:cNvPr id="4" name="Zástupný symbol pro číslo snímku 3"/>
          <p:cNvSpPr>
            <a:spLocks noGrp="1"/>
          </p:cNvSpPr>
          <p:nvPr>
            <p:ph type="sldNum" sz="quarter" idx="5"/>
          </p:nvPr>
        </p:nvSpPr>
        <p:spPr/>
        <p:txBody>
          <a:bodyPr/>
          <a:lstStyle/>
          <a:p>
            <a:pPr algn="l" rtl="0">
              <a:defRPr/>
            </a:pPr>
            <a:fld id="{BFA41F5C-4A6D-432A-B932-774DE37C8E42}" type="slidenum">
              <a:rPr lang="pl-PL" smtClean="0"/>
              <a:pPr algn="l" rtl="0">
                <a:defRPr/>
              </a:pPr>
              <a:t>9</a:t>
            </a:fld>
            <a:endParaRPr lang="pl-PL"/>
          </a:p>
        </p:txBody>
      </p:sp>
    </p:spTree>
    <p:extLst>
      <p:ext uri="{BB962C8B-B14F-4D97-AF65-F5344CB8AC3E}">
        <p14:creationId xmlns:p14="http://schemas.microsoft.com/office/powerpoint/2010/main" val="271992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rtl="0"/>
            <a:endParaRPr lang="cs-CZ" dirty="0"/>
          </a:p>
        </p:txBody>
      </p:sp>
      <p:sp>
        <p:nvSpPr>
          <p:cNvPr id="4" name="Zástupný symbol pro číslo snímku 3"/>
          <p:cNvSpPr>
            <a:spLocks noGrp="1"/>
          </p:cNvSpPr>
          <p:nvPr>
            <p:ph type="sldNum" sz="quarter" idx="5"/>
          </p:nvPr>
        </p:nvSpPr>
        <p:spPr/>
        <p:txBody>
          <a:bodyPr/>
          <a:lstStyle/>
          <a:p>
            <a:pPr algn="l" rtl="0">
              <a:defRPr/>
            </a:pPr>
            <a:fld id="{BFA41F5C-4A6D-432A-B932-774DE37C8E42}" type="slidenum">
              <a:rPr lang="pl-PL" smtClean="0"/>
              <a:pPr algn="l" rtl="0">
                <a:defRPr/>
              </a:pPr>
              <a:t>13</a:t>
            </a:fld>
            <a:endParaRPr lang="pl-PL"/>
          </a:p>
        </p:txBody>
      </p:sp>
    </p:spTree>
    <p:extLst>
      <p:ext uri="{BB962C8B-B14F-4D97-AF65-F5344CB8AC3E}">
        <p14:creationId xmlns:p14="http://schemas.microsoft.com/office/powerpoint/2010/main" val="2434659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28600" algn="l" rtl="0">
              <a:lnSpc>
                <a:spcPct val="107000"/>
              </a:lnSpc>
              <a:spcAft>
                <a:spcPts val="800"/>
              </a:spcAft>
            </a:pPr>
            <a:r>
              <a:rPr lang="cs-CZ" sz="1200" dirty="0">
                <a:effectLst/>
                <a:ea typeface="Calibri" panose="020F0502020204030204" pitchFamily="34" charset="0"/>
                <a:cs typeface="Calibri" panose="020F0502020204030204" pitchFamily="34" charset="0"/>
              </a:rPr>
              <a:t>Značku KLASA udeľuje minister poľnohospodárstva v Českej republike už od roku 2003.</a:t>
            </a:r>
            <a:r>
              <a:rPr lang="cs-CZ" sz="1200" dirty="0">
                <a:solidFill>
                  <a:srgbClr val="333333"/>
                </a:solidFill>
                <a:effectLst/>
                <a:ea typeface="Calibri" panose="020F0502020204030204" pitchFamily="34" charset="0"/>
                <a:cs typeface="Calibri" panose="020F0502020204030204" pitchFamily="34" charset="0"/>
              </a:rPr>
              <a:t>Značka „KLASA“ je výrobkom prepožičiavaná na 3 roky a udeľuje sa výrobcovi, ktorý splní podmienky pre udelenie značky „KLASA“ a súčasne preukáže výnimočné kvalitatívne charakteristiky, ktoré zvyšujú pridanú hodnotu výrobku a jeho jedinečnosť vo vzťahu k bežným výrobkom na trhu.</a:t>
            </a:r>
            <a:endParaRPr lang="cs-CZ" sz="1200" dirty="0">
              <a:effectLst/>
              <a:ea typeface="Calibri" panose="020F0502020204030204" pitchFamily="34" charset="0"/>
              <a:cs typeface="Times New Roman" panose="02020603050405020304" pitchFamily="18" charset="0"/>
            </a:endParaRPr>
          </a:p>
          <a:p>
            <a:pPr marL="228600" algn="l" rtl="0">
              <a:lnSpc>
                <a:spcPct val="107000"/>
              </a:lnSpc>
              <a:spcAft>
                <a:spcPts val="800"/>
              </a:spcAft>
            </a:pPr>
            <a:r>
              <a:rPr lang="cs-CZ" sz="1200" dirty="0">
                <a:solidFill>
                  <a:srgbClr val="333333"/>
                </a:solidFill>
                <a:effectLst/>
                <a:ea typeface="Calibri" panose="020F0502020204030204" pitchFamily="34" charset="0"/>
                <a:cs typeface="Calibri" panose="020F0502020204030204" pitchFamily="34" charset="0"/>
              </a:rPr>
              <a:t>Prioritou značky „KLASA“ je predovšetkým ponúkať spotrebiteľom kvalitné potraviny, ktoré vykazujú výnimočné kvalitatívne charakteristiky, ktoré zvyšujú jeho pridanú hodnotu a zaručujú jeho jedinečnosť vo vzťahu k bežným výrobkom dostupným na trhu.</a:t>
            </a:r>
          </a:p>
          <a:p>
            <a:pPr marL="228600" marR="0" lvl="0" indent="0" algn="l" defTabSz="914400" rtl="0" eaLnBrk="0" fontAlgn="base" latinLnBrk="0" hangingPunct="0">
              <a:lnSpc>
                <a:spcPct val="107000"/>
              </a:lnSpc>
              <a:spcBef>
                <a:spcPct val="30000"/>
              </a:spcBef>
              <a:spcAft>
                <a:spcPts val="800"/>
              </a:spcAft>
              <a:buClrTx/>
              <a:buSzTx/>
              <a:buFontTx/>
              <a:buNone/>
              <a:tabLst/>
              <a:defRPr/>
            </a:pPr>
            <a:r>
              <a:rPr kumimoji="0" lang="cs-CZ" altLang="cs-CZ" b="0" i="0" u="none" strike="noStrike" cap="none" normalizeH="0" baseline="0" dirty="0">
                <a:ln>
                  <a:noFill/>
                </a:ln>
                <a:solidFill>
                  <a:srgbClr val="333333"/>
                </a:solidFill>
                <a:effectLst/>
                <a:ea typeface="Calibri" panose="020F0502020204030204" pitchFamily="34" charset="0"/>
                <a:cs typeface="Calibri" panose="020F0502020204030204" pitchFamily="34" charset="0"/>
              </a:rPr>
              <a:t>Značkou odkazujúcou na pôvod potraviny s logom, ktoré je totožné s českou vlajkou a je opatrené nápisom „Česká potravina“ alebo len slovami „Česká potravina“ si môžu potravinári dobrovoľne označiť svoje výrobky, pokiaľ splnia dve základné podmienky, ide o miesto výroby v Českej republike a stanovený podiel českých surovín.</a:t>
            </a:r>
          </a:p>
          <a:p>
            <a:pPr marL="228600" marR="0" lvl="0" indent="0" algn="l" defTabSz="914400" rtl="0" eaLnBrk="0" fontAlgn="base" latinLnBrk="0" hangingPunct="0">
              <a:lnSpc>
                <a:spcPct val="107000"/>
              </a:lnSpc>
              <a:spcBef>
                <a:spcPct val="30000"/>
              </a:spcBef>
              <a:spcAft>
                <a:spcPts val="800"/>
              </a:spcAft>
              <a:buClrTx/>
              <a:buSzTx/>
              <a:buFontTx/>
              <a:buNone/>
              <a:tabLst/>
              <a:defRPr/>
            </a:pPr>
            <a:r>
              <a:rPr lang="cs-CZ" sz="1200" dirty="0">
                <a:solidFill>
                  <a:srgbClr val="333333"/>
                </a:solidFill>
                <a:effectLst/>
                <a:ea typeface="Calibri" panose="020F0502020204030204" pitchFamily="34" charset="0"/>
              </a:rPr>
              <a:t>Značka Regionálna potravina je udeľovaná Ministerstvom poľnohospodárstva najkvalitnejším poľnohospodárskym a potravinárskym výrobkom, ktoré zvíťazia v krajských súťažiach. Produkt musí byť vyrobený na území kraja, v ktorom bolo ocenenie udelené, a zo surovín danej oblasti.</a:t>
            </a:r>
          </a:p>
          <a:p>
            <a:pPr marL="228600" marR="0" lvl="0" indent="0" algn="l" defTabSz="914400" rtl="0" eaLnBrk="0" fontAlgn="base" latinLnBrk="0" hangingPunct="0">
              <a:lnSpc>
                <a:spcPct val="107000"/>
              </a:lnSpc>
              <a:spcBef>
                <a:spcPct val="30000"/>
              </a:spcBef>
              <a:spcAft>
                <a:spcPts val="800"/>
              </a:spcAft>
              <a:buClrTx/>
              <a:buSzTx/>
              <a:buFontTx/>
              <a:buNone/>
              <a:tabLst/>
              <a:defRPr/>
            </a:pPr>
            <a:endParaRPr kumimoji="0" lang="cs-CZ" altLang="cs-CZ" b="0" i="0" u="none" strike="noStrike" cap="none" normalizeH="0" baseline="0" dirty="0">
              <a:ln>
                <a:noFill/>
              </a:ln>
              <a:solidFill>
                <a:schemeClr val="tx1"/>
              </a:solidFill>
              <a:effectLst/>
              <a:cs typeface="Calibri" panose="020F0502020204030204" pitchFamily="34" charset="0"/>
            </a:endParaRPr>
          </a:p>
          <a:p>
            <a:pPr marL="228600" algn="l" rtl="0">
              <a:lnSpc>
                <a:spcPct val="107000"/>
              </a:lnSpc>
              <a:spcAft>
                <a:spcPts val="800"/>
              </a:spcAft>
            </a:pPr>
            <a:endParaRPr lang="cs-CZ" sz="1200" dirty="0">
              <a:effectLst/>
              <a:ea typeface="Calibri" panose="020F0502020204030204" pitchFamily="34" charset="0"/>
              <a:cs typeface="Times New Roman" panose="02020603050405020304" pitchFamily="18" charset="0"/>
            </a:endParaRPr>
          </a:p>
          <a:p>
            <a:pPr algn="l" rtl="0"/>
            <a:endParaRPr lang="cs-CZ" dirty="0"/>
          </a:p>
        </p:txBody>
      </p:sp>
      <p:sp>
        <p:nvSpPr>
          <p:cNvPr id="4" name="Zástupný symbol pro číslo snímku 3"/>
          <p:cNvSpPr>
            <a:spLocks noGrp="1"/>
          </p:cNvSpPr>
          <p:nvPr>
            <p:ph type="sldNum" sz="quarter" idx="5"/>
          </p:nvPr>
        </p:nvSpPr>
        <p:spPr/>
        <p:txBody>
          <a:bodyPr/>
          <a:lstStyle/>
          <a:p>
            <a:pPr algn="l" rtl="0">
              <a:defRPr/>
            </a:pPr>
            <a:fld id="{BFA41F5C-4A6D-432A-B932-774DE37C8E42}" type="slidenum">
              <a:rPr lang="pl-PL" smtClean="0"/>
              <a:pPr algn="l" rtl="0">
                <a:defRPr/>
              </a:pPr>
              <a:t>14</a:t>
            </a:fld>
            <a:endParaRPr lang="pl-PL"/>
          </a:p>
        </p:txBody>
      </p:sp>
    </p:spTree>
    <p:extLst>
      <p:ext uri="{BB962C8B-B14F-4D97-AF65-F5344CB8AC3E}">
        <p14:creationId xmlns:p14="http://schemas.microsoft.com/office/powerpoint/2010/main" val="24734766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RESA title slide">
    <p:spTree>
      <p:nvGrpSpPr>
        <p:cNvPr id="1" name=""/>
        <p:cNvGrpSpPr/>
        <p:nvPr/>
      </p:nvGrpSpPr>
      <p:grpSpPr>
        <a:xfrm>
          <a:off x="0" y="0"/>
          <a:ext cx="0" cy="0"/>
          <a:chOff x="0" y="0"/>
          <a:chExt cx="0" cy="0"/>
        </a:xfrm>
      </p:grpSpPr>
      <p:pic>
        <p:nvPicPr>
          <p:cNvPr id="8"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76873" y="5044044"/>
            <a:ext cx="3755744" cy="860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rostokąt 2"/>
          <p:cNvSpPr/>
          <p:nvPr userDrawn="1"/>
        </p:nvSpPr>
        <p:spPr>
          <a:xfrm>
            <a:off x="522514" y="2360182"/>
            <a:ext cx="8621486" cy="1908215"/>
          </a:xfrm>
          <a:prstGeom prst="rect">
            <a:avLst/>
          </a:prstGeom>
        </p:spPr>
        <p:txBody>
          <a:bodyPr wrap="square">
            <a:spAutoFit/>
          </a:bodyPr>
          <a:lstStyle/>
          <a:p>
            <a:pPr algn="ctr"/>
            <a:r>
              <a:rPr lang="en-US" sz="1800" b="0" dirty="0">
                <a:solidFill>
                  <a:srgbClr val="003300"/>
                </a:solidFill>
                <a:ea typeface="Calibri"/>
                <a:cs typeface="Calibri"/>
              </a:rPr>
              <a:t>Activating agricultural and tourism specializations through Center of Taste </a:t>
            </a:r>
          </a:p>
          <a:p>
            <a:pPr algn="ctr"/>
            <a:br>
              <a:rPr lang="el-GR" sz="1400" dirty="0">
                <a:ea typeface="Calibri"/>
                <a:cs typeface="Times New Roman"/>
              </a:rPr>
            </a:br>
            <a:endParaRPr lang="pl-PL" sz="1400" dirty="0">
              <a:ea typeface="Calibri"/>
              <a:cs typeface="Times New Roman"/>
            </a:endParaRPr>
          </a:p>
          <a:p>
            <a:pPr algn="ctr"/>
            <a:r>
              <a:rPr lang="pl-PL" sz="2400" b="1" dirty="0">
                <a:solidFill>
                  <a:srgbClr val="003300"/>
                </a:solidFill>
                <a:effectLst>
                  <a:outerShdw blurRad="38100" dist="38100" dir="2700000" algn="tl">
                    <a:srgbClr val="000000">
                      <a:alpha val="43137"/>
                    </a:srgbClr>
                  </a:outerShdw>
                </a:effectLst>
              </a:rPr>
              <a:t>Module 6</a:t>
            </a:r>
          </a:p>
          <a:p>
            <a:pPr algn="ctr"/>
            <a:endParaRPr lang="pl-PL" sz="2400" b="1" dirty="0">
              <a:solidFill>
                <a:srgbClr val="003300"/>
              </a:solidFill>
              <a:effectLst>
                <a:outerShdw blurRad="38100" dist="38100" dir="2700000" algn="tl">
                  <a:srgbClr val="000000">
                    <a:alpha val="43137"/>
                  </a:srgbClr>
                </a:outerShdw>
              </a:effectLst>
            </a:endParaRPr>
          </a:p>
          <a:p>
            <a:pPr algn="ctr"/>
            <a:r>
              <a:rPr lang="en-US" sz="2400" b="1" dirty="0">
                <a:solidFill>
                  <a:srgbClr val="003300"/>
                </a:solidFill>
                <a:effectLst>
                  <a:outerShdw blurRad="38100" dist="38100" dir="2700000" algn="tl">
                    <a:srgbClr val="000000">
                      <a:alpha val="43137"/>
                    </a:srgbClr>
                  </a:outerShdw>
                </a:effectLst>
              </a:rPr>
              <a:t>Sales from the Yard (farm)</a:t>
            </a:r>
            <a:endParaRPr lang="pl-PL" sz="2400" b="1" dirty="0">
              <a:solidFill>
                <a:srgbClr val="003300"/>
              </a:solidFill>
              <a:effectLst>
                <a:outerShdw blurRad="38100" dist="38100" dir="2700000" algn="tl">
                  <a:srgbClr val="000000">
                    <a:alpha val="43137"/>
                  </a:srgbClr>
                </a:outerShdw>
              </a:effectLst>
            </a:endParaRPr>
          </a:p>
        </p:txBody>
      </p:sp>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30389" y="493794"/>
            <a:ext cx="2602275" cy="1589194"/>
          </a:xfrm>
          <a:prstGeom prst="rect">
            <a:avLst/>
          </a:prstGeom>
        </p:spPr>
      </p:pic>
    </p:spTree>
    <p:extLst>
      <p:ext uri="{BB962C8B-B14F-4D97-AF65-F5344CB8AC3E}">
        <p14:creationId xmlns:p14="http://schemas.microsoft.com/office/powerpoint/2010/main" val="2289770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RESA empty slide">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Obraz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923885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RESA chapter title + text slide">
    <p:spTree>
      <p:nvGrpSpPr>
        <p:cNvPr id="1" name=""/>
        <p:cNvGrpSpPr/>
        <p:nvPr/>
      </p:nvGrpSpPr>
      <p:grpSpPr>
        <a:xfrm>
          <a:off x="0" y="0"/>
          <a:ext cx="0" cy="0"/>
          <a:chOff x="0" y="0"/>
          <a:chExt cx="0" cy="0"/>
        </a:xfrm>
      </p:grpSpPr>
      <p:sp>
        <p:nvSpPr>
          <p:cNvPr id="19" name="Symbol zastępczy tekstu 18"/>
          <p:cNvSpPr>
            <a:spLocks noGrp="1"/>
          </p:cNvSpPr>
          <p:nvPr>
            <p:ph type="body" sz="quarter" idx="12" hasCustomPrompt="1"/>
          </p:nvPr>
        </p:nvSpPr>
        <p:spPr>
          <a:xfrm>
            <a:off x="543000" y="1260000"/>
            <a:ext cx="8820000" cy="360000"/>
          </a:xfrm>
          <a:prstGeom prst="rect">
            <a:avLst/>
          </a:prstGeom>
        </p:spPr>
        <p:txBody>
          <a:bodyPr/>
          <a:lstStyle>
            <a:lvl1pPr marL="0" indent="0">
              <a:spcBef>
                <a:spcPts val="0"/>
              </a:spcBef>
              <a:buNone/>
              <a:defRPr sz="1800" b="1" baseline="0">
                <a:solidFill>
                  <a:srgbClr val="008000"/>
                </a:solidFill>
              </a:defRPr>
            </a:lvl1pPr>
          </a:lstStyle>
          <a:p>
            <a:pPr lvl="0"/>
            <a:r>
              <a:rPr lang="pl-PL" dirty="0"/>
              <a:t>1. </a:t>
            </a:r>
            <a:r>
              <a:rPr lang="pl-PL" dirty="0" err="1"/>
              <a:t>Title</a:t>
            </a:r>
            <a:r>
              <a:rPr lang="pl-PL" dirty="0"/>
              <a:t> of the </a:t>
            </a:r>
            <a:r>
              <a:rPr lang="pl-PL" dirty="0" err="1"/>
              <a:t>chapter</a:t>
            </a:r>
            <a:r>
              <a:rPr lang="pl-PL" dirty="0"/>
              <a:t> (</a:t>
            </a:r>
            <a:r>
              <a:rPr lang="pl-PL" dirty="0" err="1"/>
              <a:t>Trebuchet</a:t>
            </a:r>
            <a:r>
              <a:rPr lang="pl-PL" dirty="0"/>
              <a:t> MS Font, 18 p., </a:t>
            </a:r>
            <a:r>
              <a:rPr lang="pl-PL" dirty="0" err="1"/>
              <a:t>bold</a:t>
            </a:r>
            <a:r>
              <a:rPr lang="pl-PL" dirty="0"/>
              <a:t>)</a:t>
            </a:r>
          </a:p>
        </p:txBody>
      </p:sp>
      <p:sp>
        <p:nvSpPr>
          <p:cNvPr id="21" name="Symbol zastępczy tekstu 18"/>
          <p:cNvSpPr>
            <a:spLocks noGrp="1"/>
          </p:cNvSpPr>
          <p:nvPr>
            <p:ph type="body" sz="quarter" idx="13" hasCustomPrompt="1"/>
          </p:nvPr>
        </p:nvSpPr>
        <p:spPr>
          <a:xfrm>
            <a:off x="543000" y="1710690"/>
            <a:ext cx="8820000" cy="360000"/>
          </a:xfrm>
          <a:prstGeom prst="rect">
            <a:avLst/>
          </a:prstGeom>
        </p:spPr>
        <p:txBody>
          <a:bodyPr/>
          <a:lstStyle>
            <a:lvl1pPr marL="0" indent="0">
              <a:spcBef>
                <a:spcPts val="0"/>
              </a:spcBef>
              <a:buNone/>
              <a:defRPr sz="1600" baseline="0">
                <a:solidFill>
                  <a:srgbClr val="008000"/>
                </a:solidFill>
              </a:defRPr>
            </a:lvl1pPr>
          </a:lstStyle>
          <a:p>
            <a:pPr lvl="0"/>
            <a:r>
              <a:rPr lang="pl-PL" dirty="0"/>
              <a:t>1.1. </a:t>
            </a:r>
            <a:r>
              <a:rPr lang="pl-PL" dirty="0" err="1"/>
              <a:t>Title</a:t>
            </a:r>
            <a:r>
              <a:rPr lang="pl-PL" dirty="0"/>
              <a:t> of the </a:t>
            </a:r>
            <a:r>
              <a:rPr lang="pl-PL" dirty="0" err="1"/>
              <a:t>sub-chapter</a:t>
            </a:r>
            <a:r>
              <a:rPr lang="pl-PL" dirty="0"/>
              <a:t> (</a:t>
            </a:r>
            <a:r>
              <a:rPr lang="pl-PL" dirty="0" err="1"/>
              <a:t>Trebuchet</a:t>
            </a:r>
            <a:r>
              <a:rPr lang="pl-PL" dirty="0"/>
              <a:t> MS Font, 16 p.)</a:t>
            </a:r>
          </a:p>
        </p:txBody>
      </p:sp>
      <p:sp>
        <p:nvSpPr>
          <p:cNvPr id="22" name="Symbol zastępczy tekstu 18"/>
          <p:cNvSpPr>
            <a:spLocks noGrp="1"/>
          </p:cNvSpPr>
          <p:nvPr>
            <p:ph type="body" sz="quarter" idx="14" hasCustomPrompt="1"/>
          </p:nvPr>
        </p:nvSpPr>
        <p:spPr>
          <a:xfrm>
            <a:off x="543000" y="2164079"/>
            <a:ext cx="8820000" cy="3960000"/>
          </a:xfrm>
          <a:prstGeom prst="rect">
            <a:avLst/>
          </a:prstGeom>
        </p:spPr>
        <p:txBody>
          <a:bodyPr/>
          <a:lstStyle>
            <a:lvl1pPr marL="0" indent="0" algn="just">
              <a:spcBef>
                <a:spcPts val="0"/>
              </a:spcBef>
              <a:buNone/>
              <a:defRPr sz="1200" baseline="0">
                <a:solidFill>
                  <a:schemeClr val="tx1"/>
                </a:solidFill>
              </a:defRPr>
            </a:lvl1pPr>
            <a:lvl2pPr marL="808038" indent="-180000" algn="just">
              <a:spcBef>
                <a:spcPts val="0"/>
              </a:spcBef>
              <a:buFont typeface="Arial" panose="020B0604020202020204" pitchFamily="34" charset="0"/>
              <a:buChar char="•"/>
              <a:defRPr lang="pl-PL" sz="1200" kern="1200" baseline="0" dirty="0">
                <a:solidFill>
                  <a:schemeClr val="tx1"/>
                </a:solidFill>
                <a:latin typeface="+mn-lt"/>
                <a:ea typeface="+mn-ea"/>
                <a:cs typeface="+mn-cs"/>
              </a:defRPr>
            </a:lvl2pPr>
            <a:lvl3pPr marL="1170000" indent="-180000" algn="just">
              <a:spcBef>
                <a:spcPts val="0"/>
              </a:spcBef>
              <a:buFont typeface="Trebuchet MS" panose="020B0603020202020204" pitchFamily="34" charset="0"/>
              <a:buChar char="—"/>
              <a:defRPr sz="1200"/>
            </a:lvl3pPr>
            <a:lvl4pPr marL="1530000" indent="-180000" algn="just">
              <a:spcBef>
                <a:spcPts val="0"/>
              </a:spcBef>
              <a:buFont typeface="Trebuchet MS" panose="020B0603020202020204" pitchFamily="34" charset="0"/>
              <a:buChar char="›"/>
              <a:defRPr sz="1200"/>
            </a:lvl4pPr>
          </a:lstStyle>
          <a:p>
            <a:pPr lvl="0"/>
            <a:r>
              <a:rPr lang="pl-PL" dirty="0"/>
              <a:t>Block of </a:t>
            </a:r>
            <a:r>
              <a:rPr lang="pl-PL" dirty="0" err="1"/>
              <a:t>text</a:t>
            </a:r>
            <a:r>
              <a:rPr lang="pl-PL" dirty="0"/>
              <a:t> (</a:t>
            </a:r>
            <a:r>
              <a:rPr lang="pl-PL" dirty="0" err="1"/>
              <a:t>Trebuchet</a:t>
            </a:r>
            <a:r>
              <a:rPr lang="pl-PL" dirty="0"/>
              <a:t> MS Font, 12 p.)</a:t>
            </a:r>
          </a:p>
          <a:p>
            <a:pPr lvl="1"/>
            <a:endParaRPr lang="pl-PL" dirty="0"/>
          </a:p>
          <a:p>
            <a:pPr lvl="2"/>
            <a:endParaRPr lang="pl-PL" dirty="0"/>
          </a:p>
          <a:p>
            <a:pPr lvl="3"/>
            <a:endParaRPr lang="pl-PL" dirty="0"/>
          </a:p>
          <a:p>
            <a:pPr lvl="0"/>
            <a:endParaRPr lang="pl-PL" dirty="0"/>
          </a:p>
          <a:p>
            <a:pPr lvl="0"/>
            <a:endParaRPr lang="pl-PL" dirty="0"/>
          </a:p>
          <a:p>
            <a:pPr lvl="1"/>
            <a:endParaRPr lang="pl-PL" sz="1200" kern="1200" baseline="0" dirty="0">
              <a:solidFill>
                <a:schemeClr val="tx1"/>
              </a:solidFill>
              <a:latin typeface="+mn-lt"/>
              <a:ea typeface="+mn-ea"/>
              <a:cs typeface="+mn-cs"/>
            </a:endParaRPr>
          </a:p>
          <a:p>
            <a:pPr lvl="2"/>
            <a:endParaRPr lang="pl-PL" sz="1200" kern="1200" baseline="0" dirty="0">
              <a:solidFill>
                <a:schemeClr val="tx1"/>
              </a:solidFill>
              <a:latin typeface="+mn-lt"/>
              <a:ea typeface="+mn-ea"/>
              <a:cs typeface="+mn-cs"/>
            </a:endParaRPr>
          </a:p>
          <a:p>
            <a:pPr lvl="3"/>
            <a:endParaRPr lang="pl-PL" sz="1200" kern="1200" baseline="0" dirty="0">
              <a:solidFill>
                <a:schemeClr val="tx1"/>
              </a:solidFill>
              <a:latin typeface="+mn-lt"/>
              <a:ea typeface="+mn-ea"/>
              <a:cs typeface="+mn-cs"/>
            </a:endParaRPr>
          </a:p>
          <a:p>
            <a:pPr lvl="0"/>
            <a:endParaRPr lang="pl-PL" sz="1200" kern="1200" baseline="0" dirty="0">
              <a:solidFill>
                <a:schemeClr val="tx1"/>
              </a:solidFill>
              <a:latin typeface="+mn-lt"/>
              <a:ea typeface="+mn-ea"/>
              <a:cs typeface="+mn-cs"/>
            </a:endParaRPr>
          </a:p>
          <a:p>
            <a:pPr lvl="0"/>
            <a:endParaRPr lang="pl-PL" sz="1200" kern="1200" baseline="0" dirty="0">
              <a:solidFill>
                <a:schemeClr val="tx1"/>
              </a:solidFill>
              <a:latin typeface="+mn-lt"/>
              <a:ea typeface="+mn-ea"/>
              <a:cs typeface="+mn-cs"/>
            </a:endParaRPr>
          </a:p>
          <a:p>
            <a:pPr lvl="0"/>
            <a:endParaRPr lang="pl-PL" sz="1200" kern="1200" baseline="0" dirty="0">
              <a:solidFill>
                <a:schemeClr val="tx1"/>
              </a:solidFill>
              <a:latin typeface="+mn-lt"/>
              <a:ea typeface="+mn-ea"/>
              <a:cs typeface="+mn-cs"/>
            </a:endParaRPr>
          </a:p>
          <a:p>
            <a:pPr lvl="2"/>
            <a:endParaRPr lang="pl-PL" dirty="0"/>
          </a:p>
          <a:p>
            <a:pPr lvl="3"/>
            <a:endParaRPr lang="pl-PL" dirty="0"/>
          </a:p>
          <a:p>
            <a:pPr lvl="0"/>
            <a:endParaRPr lang="pl-PL" dirty="0"/>
          </a:p>
          <a:p>
            <a:pPr lvl="1"/>
            <a:endParaRPr lang="pl-PL" dirty="0"/>
          </a:p>
          <a:p>
            <a:pPr lvl="2"/>
            <a:endParaRPr lang="pl-PL" dirty="0"/>
          </a:p>
          <a:p>
            <a:pPr lvl="3"/>
            <a:endParaRPr lang="pl-PL" dirty="0"/>
          </a:p>
        </p:txBody>
      </p:sp>
      <p:pic>
        <p:nvPicPr>
          <p:cNvPr id="1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3327260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URESA text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882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3268130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URESA versatile slide">
    <p:spTree>
      <p:nvGrpSpPr>
        <p:cNvPr id="1" name=""/>
        <p:cNvGrpSpPr/>
        <p:nvPr/>
      </p:nvGrpSpPr>
      <p:grpSpPr>
        <a:xfrm>
          <a:off x="0" y="0"/>
          <a:ext cx="0" cy="0"/>
          <a:chOff x="0" y="0"/>
          <a:chExt cx="0" cy="0"/>
        </a:xfrm>
      </p:grpSpPr>
      <p:sp>
        <p:nvSpPr>
          <p:cNvPr id="3" name="Symbol zastępczy zawartości 2"/>
          <p:cNvSpPr>
            <a:spLocks noGrp="1"/>
          </p:cNvSpPr>
          <p:nvPr>
            <p:ph sz="quarter" idx="11" hasCustomPrompt="1"/>
          </p:nvPr>
        </p:nvSpPr>
        <p:spPr>
          <a:xfrm>
            <a:off x="543000" y="1260000"/>
            <a:ext cx="8820000" cy="4860000"/>
          </a:xfrm>
          <a:prstGeom prst="rect">
            <a:avLst/>
          </a:prstGeom>
        </p:spPr>
        <p:txBody>
          <a:bodyPr/>
          <a:lstStyle>
            <a:lvl1pPr marL="0" indent="0" algn="just">
              <a:spcBef>
                <a:spcPts val="0"/>
              </a:spcBef>
              <a:buNone/>
              <a:defRPr sz="1200" baseline="0"/>
            </a:lvl1pPr>
            <a:lvl2pPr marL="808038" indent="-180000" algn="just">
              <a:spcBef>
                <a:spcPts val="0"/>
              </a:spcBef>
              <a:buFont typeface="Arial" panose="020B0604020202020204" pitchFamily="34" charset="0"/>
              <a:buChar char="•"/>
              <a:defRPr sz="1200" baseline="0"/>
            </a:lvl2pPr>
            <a:lvl3pPr marL="1170000" indent="-180000" algn="just">
              <a:spcBef>
                <a:spcPts val="0"/>
              </a:spcBef>
              <a:buFont typeface="Trebuchet MS" panose="020B0603020202020204" pitchFamily="34" charset="0"/>
              <a:buChar char="—"/>
              <a:defRPr sz="1200"/>
            </a:lvl3pPr>
            <a:lvl4pPr marL="1530000" indent="-180000" algn="just">
              <a:spcBef>
                <a:spcPts val="0"/>
              </a:spcBef>
              <a:buFont typeface="Trebuchet MS" panose="020B0603020202020204" pitchFamily="34" charset="0"/>
              <a:buChar char="›"/>
              <a:defRPr sz="1200"/>
            </a:lvl4pPr>
            <a:lvl5pPr marL="1828800" indent="0">
              <a:buNone/>
              <a:defRPr sz="1200"/>
            </a:lvl5pPr>
          </a:lstStyle>
          <a:p>
            <a:pPr lvl="0"/>
            <a:r>
              <a:rPr lang="pl-PL" dirty="0"/>
              <a:t>Basic </a:t>
            </a:r>
            <a:r>
              <a:rPr lang="pl-PL" dirty="0" err="1"/>
              <a:t>level</a:t>
            </a:r>
            <a:r>
              <a:rPr lang="pl-PL" dirty="0"/>
              <a:t> of the </a:t>
            </a:r>
            <a:r>
              <a:rPr lang="pl-PL" dirty="0" err="1"/>
              <a:t>text</a:t>
            </a:r>
            <a:endParaRPr lang="pl-PL" dirty="0"/>
          </a:p>
          <a:p>
            <a:pPr lvl="1"/>
            <a:r>
              <a:rPr lang="pl-PL" dirty="0"/>
              <a:t>Second </a:t>
            </a:r>
            <a:r>
              <a:rPr lang="pl-PL" dirty="0" err="1"/>
              <a:t>level</a:t>
            </a:r>
            <a:endParaRPr lang="pl-PL" dirty="0"/>
          </a:p>
          <a:p>
            <a:pPr lvl="2"/>
            <a:r>
              <a:rPr lang="pl-PL" dirty="0"/>
              <a:t>Third </a:t>
            </a:r>
            <a:r>
              <a:rPr lang="pl-PL" dirty="0" err="1"/>
              <a:t>level</a:t>
            </a:r>
            <a:endParaRPr lang="pl-PL" dirty="0"/>
          </a:p>
          <a:p>
            <a:pPr lvl="3"/>
            <a:r>
              <a:rPr lang="pl-PL" dirty="0" err="1"/>
              <a:t>Fourth</a:t>
            </a:r>
            <a:r>
              <a:rPr lang="pl-PL" dirty="0"/>
              <a:t> </a:t>
            </a:r>
            <a:r>
              <a:rPr lang="pl-PL" dirty="0" err="1"/>
              <a:t>level</a:t>
            </a:r>
            <a:endParaRPr lang="pl-PL" dirty="0"/>
          </a:p>
          <a:p>
            <a:pPr lvl="1"/>
            <a:endParaRPr lang="pl-PL" dirty="0"/>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2910406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URESA versatile 2 slide">
    <p:spTree>
      <p:nvGrpSpPr>
        <p:cNvPr id="1" name=""/>
        <p:cNvGrpSpPr/>
        <p:nvPr/>
      </p:nvGrpSpPr>
      <p:grpSpPr>
        <a:xfrm>
          <a:off x="0" y="0"/>
          <a:ext cx="0" cy="0"/>
          <a:chOff x="0" y="0"/>
          <a:chExt cx="0" cy="0"/>
        </a:xfrm>
      </p:grpSpPr>
      <p:sp>
        <p:nvSpPr>
          <p:cNvPr id="3" name="Symbol zastępczy zawartości 2"/>
          <p:cNvSpPr>
            <a:spLocks noGrp="1"/>
          </p:cNvSpPr>
          <p:nvPr>
            <p:ph sz="quarter" idx="11" hasCustomPrompt="1"/>
          </p:nvPr>
        </p:nvSpPr>
        <p:spPr>
          <a:xfrm>
            <a:off x="543000" y="1260000"/>
            <a:ext cx="8820000" cy="4860000"/>
          </a:xfrm>
          <a:prstGeom prst="rect">
            <a:avLst/>
          </a:prstGeom>
        </p:spPr>
        <p:txBody>
          <a:bodyPr/>
          <a:lstStyle>
            <a:lvl1pPr marL="0" indent="0" algn="just">
              <a:spcBef>
                <a:spcPts val="0"/>
              </a:spcBef>
              <a:buNone/>
              <a:defRPr sz="1200"/>
            </a:lvl1pPr>
            <a:lvl2pPr marL="808038" indent="-180000" algn="just">
              <a:spcBef>
                <a:spcPts val="0"/>
              </a:spcBef>
              <a:buFont typeface="+mj-lt"/>
              <a:buAutoNum type="arabicPeriod"/>
              <a:defRPr sz="1200" baseline="0"/>
            </a:lvl2pPr>
            <a:lvl3pPr marL="1170000" indent="-180000" algn="just">
              <a:spcBef>
                <a:spcPts val="0"/>
              </a:spcBef>
              <a:buFont typeface="+mj-lt"/>
              <a:buAutoNum type="alphaLcParenR"/>
              <a:defRPr sz="1200"/>
            </a:lvl3pPr>
            <a:lvl4pPr marL="1530000" indent="-180000" algn="just">
              <a:spcBef>
                <a:spcPts val="0"/>
              </a:spcBef>
              <a:buFont typeface="+mj-lt"/>
              <a:buAutoNum type="romanLcPeriod"/>
              <a:defRPr sz="1200" baseline="0"/>
            </a:lvl4pPr>
            <a:lvl5pPr>
              <a:defRPr sz="1200"/>
            </a:lvl5pPr>
          </a:lstStyle>
          <a:p>
            <a:pPr lvl="0"/>
            <a:r>
              <a:rPr lang="pl-PL" dirty="0"/>
              <a:t>Basic </a:t>
            </a:r>
            <a:r>
              <a:rPr lang="pl-PL" dirty="0" err="1"/>
              <a:t>level</a:t>
            </a:r>
            <a:r>
              <a:rPr lang="pl-PL" dirty="0"/>
              <a:t> of the </a:t>
            </a:r>
            <a:r>
              <a:rPr lang="pl-PL" dirty="0" err="1"/>
              <a:t>text</a:t>
            </a:r>
            <a:endParaRPr lang="pl-PL" dirty="0"/>
          </a:p>
          <a:p>
            <a:pPr lvl="1"/>
            <a:r>
              <a:rPr lang="pl-PL" dirty="0"/>
              <a:t>Second </a:t>
            </a:r>
            <a:r>
              <a:rPr lang="pl-PL" dirty="0" err="1"/>
              <a:t>level</a:t>
            </a:r>
            <a:endParaRPr lang="pl-PL" dirty="0"/>
          </a:p>
          <a:p>
            <a:pPr lvl="2"/>
            <a:r>
              <a:rPr lang="pl-PL" dirty="0"/>
              <a:t>Third </a:t>
            </a:r>
            <a:r>
              <a:rPr lang="pl-PL" dirty="0" err="1"/>
              <a:t>level</a:t>
            </a:r>
            <a:endParaRPr lang="pl-PL" dirty="0"/>
          </a:p>
          <a:p>
            <a:pPr lvl="3"/>
            <a:r>
              <a:rPr lang="pl-PL" dirty="0" err="1"/>
              <a:t>Fourth</a:t>
            </a:r>
            <a:r>
              <a:rPr lang="pl-PL" dirty="0"/>
              <a:t> </a:t>
            </a:r>
            <a:r>
              <a:rPr lang="pl-PL" dirty="0" err="1"/>
              <a:t>level</a:t>
            </a:r>
            <a:endParaRPr lang="pl-PL" dirty="0"/>
          </a:p>
          <a:p>
            <a:pPr lvl="3"/>
            <a:endParaRPr lang="pl-PL" dirty="0"/>
          </a:p>
          <a:p>
            <a:pPr lvl="1"/>
            <a:endParaRPr lang="pl-PL" dirty="0"/>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1581568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URESA text + image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441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sp>
        <p:nvSpPr>
          <p:cNvPr id="3" name="Symbol zastępczy obrazu 2"/>
          <p:cNvSpPr>
            <a:spLocks noGrp="1"/>
          </p:cNvSpPr>
          <p:nvPr>
            <p:ph type="pic" sz="quarter" idx="15" hasCustomPrompt="1"/>
          </p:nvPr>
        </p:nvSpPr>
        <p:spPr>
          <a:xfrm>
            <a:off x="5133975" y="1260000"/>
            <a:ext cx="4212000" cy="4140000"/>
          </a:xfrm>
          <a:prstGeom prst="rect">
            <a:avLst/>
          </a:prstGeom>
        </p:spPr>
        <p:txBody>
          <a:bodyPr/>
          <a:lstStyle>
            <a:lvl1pPr marL="0" indent="0">
              <a:buNone/>
              <a:defRPr sz="1800"/>
            </a:lvl1pPr>
          </a:lstStyle>
          <a:p>
            <a:r>
              <a:rPr lang="pl-PL" dirty="0" err="1"/>
              <a:t>Click</a:t>
            </a:r>
            <a:r>
              <a:rPr lang="pl-PL" dirty="0"/>
              <a:t> to </a:t>
            </a:r>
            <a:r>
              <a:rPr lang="pl-PL" dirty="0" err="1"/>
              <a:t>add</a:t>
            </a:r>
            <a:r>
              <a:rPr lang="pl-PL" dirty="0"/>
              <a:t> </a:t>
            </a:r>
            <a:r>
              <a:rPr lang="pl-PL" dirty="0" err="1"/>
              <a:t>picture</a:t>
            </a:r>
            <a:endParaRPr lang="pl-PL" dirty="0"/>
          </a:p>
        </p:txBody>
      </p:sp>
      <p:sp>
        <p:nvSpPr>
          <p:cNvPr id="11" name="Symbol zastępczy tekstu 18"/>
          <p:cNvSpPr>
            <a:spLocks noGrp="1"/>
          </p:cNvSpPr>
          <p:nvPr>
            <p:ph type="body" sz="quarter" idx="16" hasCustomPrompt="1"/>
          </p:nvPr>
        </p:nvSpPr>
        <p:spPr>
          <a:xfrm>
            <a:off x="5143500" y="5572124"/>
            <a:ext cx="4212000" cy="504825"/>
          </a:xfrm>
          <a:prstGeom prst="rect">
            <a:avLst/>
          </a:prstGeom>
        </p:spPr>
        <p:txBody>
          <a:bodyPr/>
          <a:lstStyle>
            <a:lvl1pPr marL="0" indent="0" algn="ctr">
              <a:spcBef>
                <a:spcPts val="0"/>
              </a:spcBef>
              <a:buNone/>
              <a:defRPr sz="1000" baseline="0">
                <a:solidFill>
                  <a:schemeClr val="tx1"/>
                </a:solidFill>
              </a:defRPr>
            </a:lvl1pPr>
          </a:lstStyle>
          <a:p>
            <a:pPr lvl="0"/>
            <a:r>
              <a:rPr lang="pl-PL" dirty="0"/>
              <a:t>1. Image </a:t>
            </a:r>
            <a:r>
              <a:rPr lang="pl-PL" dirty="0" err="1"/>
              <a:t>title</a:t>
            </a:r>
            <a:r>
              <a:rPr lang="pl-PL" dirty="0"/>
              <a:t> (</a:t>
            </a:r>
            <a:r>
              <a:rPr lang="pl-PL" dirty="0" err="1"/>
              <a:t>Trebuchet</a:t>
            </a:r>
            <a:r>
              <a:rPr lang="pl-PL" dirty="0"/>
              <a:t> MS Font, 10 p.)</a:t>
            </a:r>
          </a:p>
        </p:txBody>
      </p:sp>
      <p:pic>
        <p:nvPicPr>
          <p:cNvPr id="10"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122978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URESA text + image + interactive content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441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sp>
        <p:nvSpPr>
          <p:cNvPr id="3" name="Symbol zastępczy obrazu 2"/>
          <p:cNvSpPr>
            <a:spLocks noGrp="1"/>
          </p:cNvSpPr>
          <p:nvPr>
            <p:ph type="pic" sz="quarter" idx="15" hasCustomPrompt="1"/>
          </p:nvPr>
        </p:nvSpPr>
        <p:spPr>
          <a:xfrm>
            <a:off x="5133975" y="1260000"/>
            <a:ext cx="4212000" cy="4140000"/>
          </a:xfrm>
          <a:prstGeom prst="rect">
            <a:avLst/>
          </a:prstGeom>
        </p:spPr>
        <p:txBody>
          <a:bodyPr/>
          <a:lstStyle>
            <a:lvl1pPr marL="0" indent="0">
              <a:buNone/>
              <a:defRPr sz="1800"/>
            </a:lvl1pPr>
          </a:lstStyle>
          <a:p>
            <a:r>
              <a:rPr lang="pl-PL" dirty="0" err="1"/>
              <a:t>Click</a:t>
            </a:r>
            <a:r>
              <a:rPr lang="pl-PL" dirty="0"/>
              <a:t> to </a:t>
            </a:r>
            <a:r>
              <a:rPr lang="pl-PL" dirty="0" err="1"/>
              <a:t>add</a:t>
            </a:r>
            <a:r>
              <a:rPr lang="pl-PL" dirty="0"/>
              <a:t> </a:t>
            </a:r>
            <a:r>
              <a:rPr lang="pl-PL" dirty="0" err="1"/>
              <a:t>picture</a:t>
            </a:r>
            <a:endParaRPr lang="pl-PL" dirty="0"/>
          </a:p>
        </p:txBody>
      </p:sp>
      <p:sp>
        <p:nvSpPr>
          <p:cNvPr id="11" name="Symbol zastępczy tekstu 18"/>
          <p:cNvSpPr>
            <a:spLocks noGrp="1"/>
          </p:cNvSpPr>
          <p:nvPr>
            <p:ph type="body" sz="quarter" idx="16" hasCustomPrompt="1"/>
          </p:nvPr>
        </p:nvSpPr>
        <p:spPr>
          <a:xfrm>
            <a:off x="5143500" y="5572124"/>
            <a:ext cx="4212000" cy="504825"/>
          </a:xfrm>
          <a:prstGeom prst="rect">
            <a:avLst/>
          </a:prstGeom>
        </p:spPr>
        <p:txBody>
          <a:bodyPr/>
          <a:lstStyle>
            <a:lvl1pPr marL="0" indent="0" algn="ctr">
              <a:spcBef>
                <a:spcPts val="0"/>
              </a:spcBef>
              <a:buNone/>
              <a:defRPr sz="1000" baseline="0">
                <a:solidFill>
                  <a:schemeClr val="tx1"/>
                </a:solidFill>
              </a:defRPr>
            </a:lvl1pPr>
          </a:lstStyle>
          <a:p>
            <a:pPr lvl="0"/>
            <a:r>
              <a:rPr lang="pl-PL" dirty="0"/>
              <a:t>1. Image </a:t>
            </a:r>
            <a:r>
              <a:rPr lang="pl-PL" dirty="0" err="1"/>
              <a:t>title</a:t>
            </a:r>
            <a:r>
              <a:rPr lang="pl-PL" dirty="0"/>
              <a:t> (</a:t>
            </a:r>
            <a:r>
              <a:rPr lang="pl-PL" dirty="0" err="1"/>
              <a:t>Trebuchet</a:t>
            </a:r>
            <a:r>
              <a:rPr lang="pl-PL" dirty="0"/>
              <a:t> MS Font, 10 p.)</a:t>
            </a:r>
          </a:p>
        </p:txBody>
      </p:sp>
      <p:sp>
        <p:nvSpPr>
          <p:cNvPr id="7" name="Symbol zastępczy zawartości 6"/>
          <p:cNvSpPr>
            <a:spLocks noGrp="1"/>
          </p:cNvSpPr>
          <p:nvPr>
            <p:ph sz="quarter" idx="17" hasCustomPrompt="1"/>
          </p:nvPr>
        </p:nvSpPr>
        <p:spPr>
          <a:xfrm>
            <a:off x="2689225" y="2011363"/>
            <a:ext cx="3600000" cy="3600000"/>
          </a:xfrm>
          <a:prstGeom prst="roundRect">
            <a:avLst>
              <a:gd name="adj" fmla="val 5025"/>
            </a:avLst>
          </a:prstGeom>
          <a:solidFill>
            <a:schemeClr val="accent5">
              <a:lumMod val="20000"/>
              <a:lumOff val="80000"/>
            </a:schemeClr>
          </a:solidFill>
          <a:ln w="38100" cap="rnd" cmpd="sng">
            <a:solidFill>
              <a:schemeClr val="accent5">
                <a:lumMod val="40000"/>
                <a:lumOff val="60000"/>
              </a:schemeClr>
            </a:solidFill>
            <a:prstDash val="solid"/>
          </a:ln>
          <a:effectLst>
            <a:outerShdw blurRad="127000" dist="101600" dir="2700000" algn="tl" rotWithShape="0">
              <a:prstClr val="black">
                <a:alpha val="35000"/>
              </a:prstClr>
            </a:outerShdw>
          </a:effectLst>
        </p:spPr>
        <p:txBody>
          <a:bodyPr>
            <a:noAutofit/>
          </a:bodyPr>
          <a:lstStyle>
            <a:lvl1pPr marL="0" indent="0" algn="just">
              <a:spcBef>
                <a:spcPts val="0"/>
              </a:spcBef>
              <a:buNone/>
              <a:defRPr sz="1200" baseline="0"/>
            </a:lvl1pPr>
            <a:lvl5pPr marL="1828800" indent="0">
              <a:buNone/>
              <a:defRPr baseline="0"/>
            </a:lvl5pPr>
          </a:lstStyle>
          <a:p>
            <a:pPr lvl="0"/>
            <a:r>
              <a:rPr lang="pl-PL" dirty="0" err="1"/>
              <a:t>Additional</a:t>
            </a:r>
            <a:r>
              <a:rPr lang="pl-PL" dirty="0"/>
              <a:t> info (</a:t>
            </a:r>
            <a:r>
              <a:rPr lang="pl-PL" dirty="0" err="1"/>
              <a:t>text</a:t>
            </a:r>
            <a:r>
              <a:rPr lang="pl-PL" dirty="0"/>
              <a:t>, </a:t>
            </a:r>
            <a:r>
              <a:rPr lang="pl-PL" dirty="0" err="1"/>
              <a:t>picture</a:t>
            </a:r>
            <a:r>
              <a:rPr lang="pl-PL" dirty="0"/>
              <a:t>, multimedia), </a:t>
            </a:r>
            <a:r>
              <a:rPr lang="pl-PL" dirty="0" err="1"/>
              <a:t>visible</a:t>
            </a:r>
            <a:r>
              <a:rPr lang="pl-PL" dirty="0"/>
              <a:t> </a:t>
            </a:r>
            <a:r>
              <a:rPr lang="pl-PL" dirty="0" err="1"/>
              <a:t>when</a:t>
            </a:r>
            <a:r>
              <a:rPr lang="pl-PL" dirty="0"/>
              <a:t> the </a:t>
            </a:r>
            <a:r>
              <a:rPr lang="pl-PL" dirty="0" err="1"/>
              <a:t>cursor</a:t>
            </a:r>
            <a:r>
              <a:rPr lang="pl-PL" dirty="0"/>
              <a:t> </a:t>
            </a:r>
            <a:r>
              <a:rPr lang="pl-PL" dirty="0" err="1"/>
              <a:t>is</a:t>
            </a:r>
            <a:r>
              <a:rPr lang="pl-PL" dirty="0"/>
              <a:t> </a:t>
            </a:r>
            <a:r>
              <a:rPr lang="pl-PL" dirty="0" err="1"/>
              <a:t>over</a:t>
            </a:r>
            <a:r>
              <a:rPr lang="pl-PL" dirty="0"/>
              <a:t> the </a:t>
            </a:r>
            <a:r>
              <a:rPr lang="pl-PL" dirty="0" err="1"/>
              <a:t>source</a:t>
            </a:r>
            <a:r>
              <a:rPr lang="pl-PL" dirty="0"/>
              <a:t> </a:t>
            </a:r>
            <a:r>
              <a:rPr lang="pl-PL" dirty="0" err="1"/>
              <a:t>text</a:t>
            </a:r>
            <a:r>
              <a:rPr lang="pl-PL" dirty="0"/>
              <a:t> </a:t>
            </a:r>
            <a:r>
              <a:rPr lang="pl-PL" dirty="0" err="1"/>
              <a:t>or</a:t>
            </a:r>
            <a:r>
              <a:rPr lang="pl-PL" dirty="0"/>
              <a:t> </a:t>
            </a:r>
            <a:r>
              <a:rPr lang="pl-PL" dirty="0" err="1"/>
              <a:t>picture</a:t>
            </a:r>
            <a:r>
              <a:rPr lang="pl-PL" dirty="0"/>
              <a:t>. </a:t>
            </a:r>
            <a:r>
              <a:rPr lang="pl-PL" dirty="0" err="1"/>
              <a:t>Trebuchet</a:t>
            </a:r>
            <a:r>
              <a:rPr lang="pl-PL" dirty="0"/>
              <a:t> MS p.12 </a:t>
            </a:r>
          </a:p>
        </p:txBody>
      </p:sp>
      <p:pic>
        <p:nvPicPr>
          <p:cNvPr id="12"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Obraz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947098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URESA multimedia slide">
    <p:spTree>
      <p:nvGrpSpPr>
        <p:cNvPr id="1" name=""/>
        <p:cNvGrpSpPr/>
        <p:nvPr/>
      </p:nvGrpSpPr>
      <p:grpSpPr>
        <a:xfrm>
          <a:off x="0" y="0"/>
          <a:ext cx="0" cy="0"/>
          <a:chOff x="0" y="0"/>
          <a:chExt cx="0" cy="0"/>
        </a:xfrm>
      </p:grpSpPr>
      <p:sp>
        <p:nvSpPr>
          <p:cNvPr id="11" name="Symbol zastępczy tekstu 18"/>
          <p:cNvSpPr>
            <a:spLocks noGrp="1"/>
          </p:cNvSpPr>
          <p:nvPr>
            <p:ph type="body" sz="quarter" idx="16" hasCustomPrompt="1"/>
          </p:nvPr>
        </p:nvSpPr>
        <p:spPr>
          <a:xfrm>
            <a:off x="2847000" y="5838825"/>
            <a:ext cx="4212000" cy="396000"/>
          </a:xfrm>
          <a:prstGeom prst="rect">
            <a:avLst/>
          </a:prstGeom>
        </p:spPr>
        <p:txBody>
          <a:bodyPr/>
          <a:lstStyle>
            <a:lvl1pPr marL="0" indent="0" algn="ctr">
              <a:spcBef>
                <a:spcPts val="0"/>
              </a:spcBef>
              <a:buNone/>
              <a:defRPr sz="1050" baseline="0">
                <a:solidFill>
                  <a:schemeClr val="tx1"/>
                </a:solidFill>
              </a:defRPr>
            </a:lvl1pPr>
          </a:lstStyle>
          <a:p>
            <a:pPr lvl="0"/>
            <a:r>
              <a:rPr lang="pl-PL" dirty="0"/>
              <a:t>Multimedia </a:t>
            </a:r>
            <a:r>
              <a:rPr lang="pl-PL" dirty="0" err="1"/>
              <a:t>title</a:t>
            </a:r>
            <a:r>
              <a:rPr lang="pl-PL" dirty="0"/>
              <a:t> (</a:t>
            </a:r>
            <a:r>
              <a:rPr lang="pl-PL" dirty="0" err="1"/>
              <a:t>Trebuchet</a:t>
            </a:r>
            <a:r>
              <a:rPr lang="pl-PL" dirty="0"/>
              <a:t> MS Font, 10 p.)</a:t>
            </a:r>
          </a:p>
        </p:txBody>
      </p:sp>
      <p:sp>
        <p:nvSpPr>
          <p:cNvPr id="4" name="Symbol zastępczy obiektu multimediów 3"/>
          <p:cNvSpPr>
            <a:spLocks noGrp="1"/>
          </p:cNvSpPr>
          <p:nvPr>
            <p:ph type="media" sz="quarter" idx="17" hasCustomPrompt="1"/>
          </p:nvPr>
        </p:nvSpPr>
        <p:spPr>
          <a:xfrm>
            <a:off x="543000" y="1260000"/>
            <a:ext cx="8820000" cy="4500000"/>
          </a:xfrm>
          <a:prstGeom prst="rect">
            <a:avLst/>
          </a:prstGeom>
        </p:spPr>
        <p:txBody>
          <a:bodyPr/>
          <a:lstStyle>
            <a:lvl1pPr marL="0" indent="0">
              <a:buNone/>
              <a:defRPr sz="1800"/>
            </a:lvl1pPr>
          </a:lstStyle>
          <a:p>
            <a:r>
              <a:rPr lang="pl-PL" dirty="0" err="1"/>
              <a:t>Click</a:t>
            </a:r>
            <a:r>
              <a:rPr lang="pl-PL" dirty="0"/>
              <a:t> to </a:t>
            </a:r>
            <a:r>
              <a:rPr lang="pl-PL" dirty="0" err="1"/>
              <a:t>add</a:t>
            </a:r>
            <a:r>
              <a:rPr lang="pl-PL" dirty="0"/>
              <a:t> multimedia</a:t>
            </a:r>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Obraz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954629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URESA text + multimedia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441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sp>
        <p:nvSpPr>
          <p:cNvPr id="11" name="Symbol zastępczy tekstu 18"/>
          <p:cNvSpPr>
            <a:spLocks noGrp="1"/>
          </p:cNvSpPr>
          <p:nvPr>
            <p:ph type="body" sz="quarter" idx="16" hasCustomPrompt="1"/>
          </p:nvPr>
        </p:nvSpPr>
        <p:spPr>
          <a:xfrm>
            <a:off x="5143500" y="5572124"/>
            <a:ext cx="4212000" cy="504825"/>
          </a:xfrm>
          <a:prstGeom prst="rect">
            <a:avLst/>
          </a:prstGeom>
        </p:spPr>
        <p:txBody>
          <a:bodyPr/>
          <a:lstStyle>
            <a:lvl1pPr marL="0" indent="0" algn="ctr">
              <a:spcBef>
                <a:spcPts val="0"/>
              </a:spcBef>
              <a:buNone/>
              <a:defRPr sz="1000" baseline="0">
                <a:solidFill>
                  <a:schemeClr val="tx1"/>
                </a:solidFill>
              </a:defRPr>
            </a:lvl1pPr>
          </a:lstStyle>
          <a:p>
            <a:pPr lvl="0"/>
            <a:r>
              <a:rPr lang="pl-PL" dirty="0"/>
              <a:t>Multimedia </a:t>
            </a:r>
            <a:r>
              <a:rPr lang="pl-PL" dirty="0" err="1"/>
              <a:t>title</a:t>
            </a:r>
            <a:r>
              <a:rPr lang="pl-PL" dirty="0"/>
              <a:t> (</a:t>
            </a:r>
            <a:r>
              <a:rPr lang="pl-PL" dirty="0" err="1"/>
              <a:t>Trebuchet</a:t>
            </a:r>
            <a:r>
              <a:rPr lang="pl-PL" dirty="0"/>
              <a:t> MS Font, 10 p.)</a:t>
            </a:r>
          </a:p>
        </p:txBody>
      </p:sp>
      <p:sp>
        <p:nvSpPr>
          <p:cNvPr id="4" name="Symbol zastępczy obiektu multimediów 3"/>
          <p:cNvSpPr>
            <a:spLocks noGrp="1"/>
          </p:cNvSpPr>
          <p:nvPr>
            <p:ph type="media" sz="quarter" idx="17" hasCustomPrompt="1"/>
          </p:nvPr>
        </p:nvSpPr>
        <p:spPr>
          <a:xfrm>
            <a:off x="5143500" y="1260000"/>
            <a:ext cx="4212000" cy="4140000"/>
          </a:xfrm>
          <a:prstGeom prst="rect">
            <a:avLst/>
          </a:prstGeom>
        </p:spPr>
        <p:txBody>
          <a:bodyPr/>
          <a:lstStyle>
            <a:lvl1pPr marL="0" indent="0">
              <a:buNone/>
              <a:defRPr sz="1800" baseline="0"/>
            </a:lvl1pPr>
          </a:lstStyle>
          <a:p>
            <a:r>
              <a:rPr lang="pl-PL" dirty="0" err="1"/>
              <a:t>Click</a:t>
            </a:r>
            <a:r>
              <a:rPr lang="pl-PL" dirty="0"/>
              <a:t> to </a:t>
            </a:r>
            <a:r>
              <a:rPr lang="pl-PL" dirty="0" err="1"/>
              <a:t>add</a:t>
            </a:r>
            <a:r>
              <a:rPr lang="pl-PL" dirty="0"/>
              <a:t> multimedia</a:t>
            </a:r>
          </a:p>
        </p:txBody>
      </p:sp>
      <p:pic>
        <p:nvPicPr>
          <p:cNvPr id="10"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3542823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77000">
              <a:schemeClr val="bg1"/>
            </a:gs>
            <a:gs pos="100000">
              <a:srgbClr val="FFFF00">
                <a:alpha val="32000"/>
              </a:srgbClr>
            </a:gs>
          </a:gsLst>
          <a:lin ang="5400000" scaled="0"/>
          <a:tileRect/>
        </a:gradFill>
        <a:effectLst/>
      </p:bgPr>
    </p:bg>
    <p:spTree>
      <p:nvGrpSpPr>
        <p:cNvPr id="1" name=""/>
        <p:cNvGrpSpPr/>
        <p:nvPr/>
      </p:nvGrpSpPr>
      <p:grpSpPr>
        <a:xfrm>
          <a:off x="0" y="0"/>
          <a:ext cx="0" cy="0"/>
          <a:chOff x="0" y="0"/>
          <a:chExt cx="0" cy="0"/>
        </a:xfrm>
      </p:grpSpPr>
      <p:sp>
        <p:nvSpPr>
          <p:cNvPr id="3" name="Prostokąt 2"/>
          <p:cNvSpPr/>
          <p:nvPr userDrawn="1"/>
        </p:nvSpPr>
        <p:spPr>
          <a:xfrm>
            <a:off x="3424415" y="6494168"/>
            <a:ext cx="3247171" cy="276999"/>
          </a:xfrm>
          <a:prstGeom prst="rect">
            <a:avLst/>
          </a:prstGeom>
        </p:spPr>
        <p:txBody>
          <a:bodyPr wrap="none">
            <a:spAutoFit/>
          </a:bodyPr>
          <a:lstStyle/>
          <a:p>
            <a:pPr algn="ctr"/>
            <a:r>
              <a:rPr lang="en-GB" sz="1200" i="0" dirty="0">
                <a:ea typeface="Calibri"/>
                <a:cs typeface="Times New Roman"/>
              </a:rPr>
              <a:t>Project Number: 2020-1-SK01-KA202-078207</a:t>
            </a:r>
          </a:p>
        </p:txBody>
      </p:sp>
    </p:spTree>
  </p:cSld>
  <p:clrMap bg1="lt1" tx1="dk1" bg2="lt2" tx2="dk2" accent1="accent1" accent2="accent2" accent3="accent3" accent4="accent4" accent5="accent5" accent6="accent6" hlink="hlink" folHlink="folHlink"/>
  <p:sldLayoutIdLst>
    <p:sldLayoutId id="2147483654" r:id="rId1"/>
    <p:sldLayoutId id="2147483652" r:id="rId2"/>
    <p:sldLayoutId id="2147483655" r:id="rId3"/>
    <p:sldLayoutId id="2147483660" r:id="rId4"/>
    <p:sldLayoutId id="2147483661" r:id="rId5"/>
    <p:sldLayoutId id="2147483656" r:id="rId6"/>
    <p:sldLayoutId id="2147483659" r:id="rId7"/>
    <p:sldLayoutId id="2147483657" r:id="rId8"/>
    <p:sldLayoutId id="2147483658" r:id="rId9"/>
    <p:sldLayoutId id="2147483653" r:id="rId10"/>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Trebuchet MS" pitchFamily="34" charset="0"/>
        </a:defRPr>
      </a:lvl2pPr>
      <a:lvl3pPr algn="ctr" rtl="0" eaLnBrk="1" fontAlgn="base" hangingPunct="1">
        <a:spcBef>
          <a:spcPct val="0"/>
        </a:spcBef>
        <a:spcAft>
          <a:spcPct val="0"/>
        </a:spcAft>
        <a:defRPr sz="4400">
          <a:solidFill>
            <a:schemeClr val="tx1"/>
          </a:solidFill>
          <a:latin typeface="Trebuchet MS" pitchFamily="34" charset="0"/>
        </a:defRPr>
      </a:lvl3pPr>
      <a:lvl4pPr algn="ctr" rtl="0" eaLnBrk="1" fontAlgn="base" hangingPunct="1">
        <a:spcBef>
          <a:spcPct val="0"/>
        </a:spcBef>
        <a:spcAft>
          <a:spcPct val="0"/>
        </a:spcAft>
        <a:defRPr sz="4400">
          <a:solidFill>
            <a:schemeClr val="tx1"/>
          </a:solidFill>
          <a:latin typeface="Trebuchet MS" pitchFamily="34" charset="0"/>
        </a:defRPr>
      </a:lvl4pPr>
      <a:lvl5pPr algn="ctr" rtl="0" eaLnBrk="1" fontAlgn="base" hangingPunct="1">
        <a:spcBef>
          <a:spcPct val="0"/>
        </a:spcBef>
        <a:spcAft>
          <a:spcPct val="0"/>
        </a:spcAft>
        <a:defRPr sz="4400">
          <a:solidFill>
            <a:schemeClr val="tx1"/>
          </a:solidFill>
          <a:latin typeface="Trebuchet MS" pitchFamily="34" charset="0"/>
        </a:defRPr>
      </a:lvl5pPr>
      <a:lvl6pPr marL="457200" algn="ctr" rtl="0" eaLnBrk="1" fontAlgn="base" hangingPunct="1">
        <a:spcBef>
          <a:spcPct val="0"/>
        </a:spcBef>
        <a:spcAft>
          <a:spcPct val="0"/>
        </a:spcAft>
        <a:defRPr sz="4400">
          <a:solidFill>
            <a:schemeClr val="tx1"/>
          </a:solidFill>
          <a:latin typeface="Trebuchet MS" pitchFamily="34" charset="0"/>
        </a:defRPr>
      </a:lvl6pPr>
      <a:lvl7pPr marL="914400" algn="ctr" rtl="0" eaLnBrk="1" fontAlgn="base" hangingPunct="1">
        <a:spcBef>
          <a:spcPct val="0"/>
        </a:spcBef>
        <a:spcAft>
          <a:spcPct val="0"/>
        </a:spcAft>
        <a:defRPr sz="4400">
          <a:solidFill>
            <a:schemeClr val="tx1"/>
          </a:solidFill>
          <a:latin typeface="Trebuchet MS" pitchFamily="34" charset="0"/>
        </a:defRPr>
      </a:lvl7pPr>
      <a:lvl8pPr marL="1371600" algn="ctr" rtl="0" eaLnBrk="1" fontAlgn="base" hangingPunct="1">
        <a:spcBef>
          <a:spcPct val="0"/>
        </a:spcBef>
        <a:spcAft>
          <a:spcPct val="0"/>
        </a:spcAft>
        <a:defRPr sz="4400">
          <a:solidFill>
            <a:schemeClr val="tx1"/>
          </a:solidFill>
          <a:latin typeface="Trebuchet MS" pitchFamily="34" charset="0"/>
        </a:defRPr>
      </a:lvl8pPr>
      <a:lvl9pPr marL="1828800" algn="ctr" rtl="0" eaLnBrk="1" fontAlgn="base" hangingPunct="1">
        <a:spcBef>
          <a:spcPct val="0"/>
        </a:spcBef>
        <a:spcAft>
          <a:spcPct val="0"/>
        </a:spcAft>
        <a:defRPr sz="4400">
          <a:solidFill>
            <a:schemeClr val="tx1"/>
          </a:solidFill>
          <a:latin typeface="Trebuchet MS"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0.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s://ec.europa.eu/info/e-ambrosia-database_en" TargetMode="External"/><Relationship Id="rId2" Type="http://schemas.openxmlformats.org/officeDocument/2006/relationships/hyperlink" Target="https://ec.europa.eu/info/food-farming-fisheries/food-safety-and-quality/certification/quality-labels/quality-products-registers_en" TargetMode="External"/><Relationship Id="rId1" Type="http://schemas.openxmlformats.org/officeDocument/2006/relationships/slideLayout" Target="../slideLayouts/slideLayout3.xml"/><Relationship Id="rId6" Type="http://schemas.openxmlformats.org/officeDocument/2006/relationships/hyperlink" Target="https://ec.europa.eu/trade/policy/accessing-markets/intellectual-property/geographical-indications/" TargetMode="External"/><Relationship Id="rId5" Type="http://schemas.openxmlformats.org/officeDocument/2006/relationships/hyperlink" Target="https://www.tmdn.org/giview/" TargetMode="External"/><Relationship Id="rId4" Type="http://schemas.openxmlformats.org/officeDocument/2006/relationships/hyperlink" Target="https://ec.europa.eu/info/files/eambrosia-traditional-terms-url_e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 Id="rId4" Type="http://schemas.openxmlformats.org/officeDocument/2006/relationships/comments" Target="../comments/commen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1714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29822FCE-326F-409E-A63F-124F9E8635B0}"/>
              </a:ext>
            </a:extLst>
          </p:cNvPr>
          <p:cNvSpPr>
            <a:spLocks noGrp="1"/>
          </p:cNvSpPr>
          <p:nvPr>
            <p:ph type="body" sz="quarter" idx="14"/>
          </p:nvPr>
        </p:nvSpPr>
        <p:spPr/>
        <p:txBody>
          <a:bodyPr/>
          <a:lstStyle/>
          <a:p>
            <a:pPr marL="228600" algn="l" rtl="0">
              <a:lnSpc>
                <a:spcPct val="107000"/>
              </a:lnSpc>
              <a:spcAft>
                <a:spcPts val="800"/>
              </a:spcAft>
            </a:pPr>
            <a:r>
              <a:rPr lang="cs-CZ" sz="1200" b="1" dirty="0">
                <a:solidFill>
                  <a:srgbClr val="333333"/>
                </a:solidFill>
                <a:effectLst/>
                <a:ea typeface="Calibri" panose="020F0502020204030204" pitchFamily="34" charset="0"/>
                <a:cs typeface="Calibri" panose="020F0502020204030204" pitchFamily="34" charset="0"/>
              </a:rPr>
              <a:t>Chránené zemepisné označenie (CHZO)</a:t>
            </a:r>
            <a:r>
              <a:rPr lang="cs-CZ" sz="1200" dirty="0">
                <a:solidFill>
                  <a:srgbClr val="333333"/>
                </a:solidFill>
                <a:effectLst/>
                <a:ea typeface="Calibri" panose="020F0502020204030204" pitchFamily="34" charset="0"/>
                <a:cs typeface="Calibri" panose="020F0502020204030204" pitchFamily="34" charset="0"/>
              </a:rPr>
              <a:t>je označenie výnimočného poľnohospodárskeho produktu alebo potraviny z daného regiónu či miesta.</a:t>
            </a:r>
          </a:p>
          <a:p>
            <a:pPr marL="228600" algn="l" rtl="0">
              <a:lnSpc>
                <a:spcPct val="107000"/>
              </a:lnSpc>
              <a:spcAft>
                <a:spcPts val="800"/>
              </a:spcAft>
            </a:pPr>
            <a:r>
              <a:rPr lang="cs-CZ" sz="1200" dirty="0">
                <a:solidFill>
                  <a:srgbClr val="333333"/>
                </a:solidFill>
                <a:effectLst/>
                <a:ea typeface="Calibri" panose="020F0502020204030204" pitchFamily="34" charset="0"/>
                <a:cs typeface="Calibri" panose="020F0502020204030204" pitchFamily="34" charset="0"/>
              </a:rPr>
              <a:t>Pri zemepisnom označení je postačujúce, aby iba niektorá fáza výroby (výroba, spracovanie alebo príprava) potraviny alebo poľnohospodárskeho výrobku prebehla vo vymedzenom území. Názov regiónu, určitého miesta alebo vo výnimočných prípadoch krajiny používaný na označenie tovaru pochádzajúceho z tohto územia, ak tento tovar má určitú kvalitu, povesť alebo iné vlastnosti, ktoré možno pripísať tomuto zemepisnému pôvodu, a ak výroba alebo spracovanie alebo príprava takéhoto tovaru prebieha vo vymedzenom území.</a:t>
            </a:r>
            <a:endParaRPr lang="cs-CZ" sz="1200" dirty="0">
              <a:effectLst/>
              <a:ea typeface="Calibri" panose="020F0502020204030204" pitchFamily="34" charset="0"/>
              <a:cs typeface="Times New Roman" panose="02020603050405020304" pitchFamily="18" charset="0"/>
            </a:endParaRPr>
          </a:p>
          <a:p>
            <a:pPr algn="l" rtl="0"/>
            <a:endParaRPr lang="cs-CZ" dirty="0"/>
          </a:p>
        </p:txBody>
      </p:sp>
      <p:sp>
        <p:nvSpPr>
          <p:cNvPr id="4" name="Zástupný text 3">
            <a:extLst>
              <a:ext uri="{FF2B5EF4-FFF2-40B4-BE49-F238E27FC236}">
                <a16:creationId xmlns:a16="http://schemas.microsoft.com/office/drawing/2014/main" id="{2523E737-9779-4CEE-ABBB-F47195C01F60}"/>
              </a:ext>
            </a:extLst>
          </p:cNvPr>
          <p:cNvSpPr>
            <a:spLocks noGrp="1"/>
          </p:cNvSpPr>
          <p:nvPr>
            <p:ph type="body" sz="quarter" idx="16"/>
          </p:nvPr>
        </p:nvSpPr>
        <p:spPr>
          <a:xfrm>
            <a:off x="6423298" y="4709160"/>
            <a:ext cx="2419366" cy="403167"/>
          </a:xfrm>
        </p:spPr>
        <p:txBody>
          <a:bodyPr/>
          <a:lstStyle/>
          <a:p>
            <a:pPr algn="l" rtl="0"/>
            <a:r>
              <a:rPr lang="cs-CZ" sz="1000" dirty="0">
                <a:solidFill>
                  <a:srgbClr val="333333"/>
                </a:solidFill>
                <a:effectLst/>
                <a:ea typeface="Times New Roman" panose="02020603050405020304" pitchFamily="18" charset="0"/>
                <a:cs typeface="Calibri" panose="020F0502020204030204" pitchFamily="34" charset="0"/>
              </a:rPr>
              <a:t>Logo Chránené zemepisné označenie</a:t>
            </a:r>
            <a:endParaRPr lang="cs-CZ" dirty="0"/>
          </a:p>
        </p:txBody>
      </p:sp>
      <p:pic>
        <p:nvPicPr>
          <p:cNvPr id="5" name="Zástupný symbol obrázku 4">
            <a:extLst>
              <a:ext uri="{FF2B5EF4-FFF2-40B4-BE49-F238E27FC236}">
                <a16:creationId xmlns:a16="http://schemas.microsoft.com/office/drawing/2014/main" id="{8FB5B8B6-B946-46E9-92A9-688EBE5361A8}"/>
              </a:ext>
            </a:extLst>
          </p:cNvPr>
          <p:cNvPicPr>
            <a:picLocks noGrp="1" noChangeAspect="1"/>
          </p:cNvPicPr>
          <p:nvPr>
            <p:ph type="pic" sz="quarter" idx="15"/>
          </p:nvPr>
        </p:nvPicPr>
        <p:blipFill>
          <a:blip r:embed="rId2"/>
          <a:srcRect t="848" b="848"/>
          <a:stretch>
            <a:fillRect/>
          </a:stretch>
        </p:blipFill>
        <p:spPr>
          <a:xfrm>
            <a:off x="5981700" y="1260000"/>
            <a:ext cx="3373438" cy="3316218"/>
          </a:xfrm>
          <a:prstGeom prst="rect">
            <a:avLst/>
          </a:prstGeom>
        </p:spPr>
      </p:pic>
    </p:spTree>
    <p:extLst>
      <p:ext uri="{BB962C8B-B14F-4D97-AF65-F5344CB8AC3E}">
        <p14:creationId xmlns:p14="http://schemas.microsoft.com/office/powerpoint/2010/main" val="2941219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626BC5C8-E91F-4DB3-8CA2-C4D1A824E8F5}"/>
              </a:ext>
            </a:extLst>
          </p:cNvPr>
          <p:cNvSpPr>
            <a:spLocks noGrp="1"/>
          </p:cNvSpPr>
          <p:nvPr>
            <p:ph type="body" sz="quarter" idx="14"/>
          </p:nvPr>
        </p:nvSpPr>
        <p:spPr>
          <a:xfrm>
            <a:off x="543000" y="1260000"/>
            <a:ext cx="5705400" cy="5171280"/>
          </a:xfrm>
        </p:spPr>
        <p:txBody>
          <a:bodyPr/>
          <a:lstStyle/>
          <a:p>
            <a:pPr algn="l" rtl="0"/>
            <a:r>
              <a:rPr lang="cs-CZ" sz="1200" dirty="0">
                <a:solidFill>
                  <a:srgbClr val="333333"/>
                </a:solidFill>
                <a:effectLst/>
                <a:ea typeface="Times New Roman" panose="02020603050405020304" pitchFamily="18" charset="0"/>
                <a:cs typeface="Calibri" panose="020F0502020204030204" pitchFamily="34" charset="0"/>
              </a:rPr>
              <a:t>Potraviny a poľnohospodárske produkty, ktoré sú vyrábané tradičnými metódami viac ako 30 rokov, je možné chrániť ako</a:t>
            </a:r>
            <a:r>
              <a:rPr lang="cs-CZ" sz="1200" b="1" dirty="0">
                <a:solidFill>
                  <a:srgbClr val="333333"/>
                </a:solidFill>
                <a:effectLst/>
                <a:ea typeface="Times New Roman" panose="02020603050405020304" pitchFamily="18" charset="0"/>
                <a:cs typeface="Calibri" panose="020F0502020204030204" pitchFamily="34" charset="0"/>
              </a:rPr>
              <a:t>„zaručené tradičné špeciality“</a:t>
            </a:r>
            <a:r>
              <a:rPr lang="cs-CZ" sz="1200" dirty="0">
                <a:solidFill>
                  <a:srgbClr val="333333"/>
                </a:solidFill>
                <a:effectLst/>
                <a:ea typeface="Times New Roman" panose="02020603050405020304" pitchFamily="18" charset="0"/>
                <a:cs typeface="Calibri" panose="020F0502020204030204" pitchFamily="34" charset="0"/>
              </a:rPr>
              <a:t>(ZTS).</a:t>
            </a:r>
            <a:r>
              <a:rPr lang="cs-CZ" sz="1200" dirty="0">
                <a:solidFill>
                  <a:srgbClr val="333333"/>
                </a:solidFill>
                <a:effectLst/>
                <a:ea typeface="Calibri" panose="020F0502020204030204" pitchFamily="34" charset="0"/>
                <a:cs typeface="Calibri" panose="020F0502020204030204" pitchFamily="34" charset="0"/>
              </a:rPr>
              <a:t>Termínom</a:t>
            </a:r>
            <a:r>
              <a:rPr lang="cs-CZ" sz="1200" b="1" dirty="0">
                <a:solidFill>
                  <a:srgbClr val="333333"/>
                </a:solidFill>
                <a:effectLst/>
                <a:ea typeface="Calibri" panose="020F0502020204030204" pitchFamily="34" charset="0"/>
                <a:cs typeface="Calibri" panose="020F0502020204030204" pitchFamily="34" charset="0"/>
              </a:rPr>
              <a:t>„tradičné“</a:t>
            </a:r>
            <a:r>
              <a:rPr lang="cs-CZ" sz="1200" dirty="0">
                <a:solidFill>
                  <a:srgbClr val="333333"/>
                </a:solidFill>
                <a:effectLst/>
                <a:ea typeface="Calibri" panose="020F0502020204030204" pitchFamily="34" charset="0"/>
                <a:cs typeface="Calibri" panose="020F0502020204030204" pitchFamily="34" charset="0"/>
              </a:rPr>
              <a:t>sa podľa uvedeného nariadenia rozumie preukázané používanie na trhu Spoločenstva po období, ktoré vykazuje odovzdávanie medzi generáciami. Toto obdobie by sa malo rovnať časovému úseku všeobecne pripisovanému jednej ľudskej generácii, teda </a:t>
            </a:r>
            <a:r>
              <a:rPr lang="cs-CZ" sz="1200" dirty="0" err="1">
                <a:solidFill>
                  <a:srgbClr val="333333"/>
                </a:solidFill>
                <a:effectLst/>
                <a:ea typeface="Calibri" panose="020F0502020204030204" pitchFamily="34" charset="0"/>
                <a:cs typeface="Calibri" panose="020F0502020204030204" pitchFamily="34" charset="0"/>
              </a:rPr>
              <a:t>najmenej</a:t>
            </a:r>
            <a:r>
              <a:rPr lang="cs-CZ" sz="1200" dirty="0">
                <a:solidFill>
                  <a:srgbClr val="333333"/>
                </a:solidFill>
                <a:effectLst/>
                <a:ea typeface="Calibri" panose="020F0502020204030204" pitchFamily="34" charset="0"/>
                <a:cs typeface="Calibri" panose="020F0502020204030204" pitchFamily="34" charset="0"/>
              </a:rPr>
              <a:t> </a:t>
            </a:r>
            <a:r>
              <a:rPr lang="cs-CZ" sz="1200" dirty="0" err="1">
                <a:solidFill>
                  <a:srgbClr val="333333"/>
                </a:solidFill>
                <a:effectLst/>
                <a:ea typeface="Calibri" panose="020F0502020204030204" pitchFamily="34" charset="0"/>
                <a:cs typeface="Calibri" panose="020F0502020204030204" pitchFamily="34" charset="0"/>
              </a:rPr>
              <a:t>spomínaných</a:t>
            </a:r>
            <a:r>
              <a:rPr lang="cs-CZ" sz="1200" dirty="0">
                <a:solidFill>
                  <a:srgbClr val="333333"/>
                </a:solidFill>
                <a:effectLst/>
                <a:ea typeface="Calibri" panose="020F0502020204030204" pitchFamily="34" charset="0"/>
                <a:cs typeface="Calibri" panose="020F0502020204030204" pitchFamily="34" charset="0"/>
              </a:rPr>
              <a:t> </a:t>
            </a:r>
            <a:r>
              <a:rPr lang="cs-CZ" sz="1200" b="1" dirty="0">
                <a:solidFill>
                  <a:srgbClr val="333333"/>
                </a:solidFill>
                <a:effectLst/>
                <a:ea typeface="Calibri" panose="020F0502020204030204" pitchFamily="34" charset="0"/>
                <a:cs typeface="Calibri" panose="020F0502020204030204" pitchFamily="34" charset="0"/>
              </a:rPr>
              <a:t>30 rokov</a:t>
            </a:r>
            <a:r>
              <a:rPr lang="cs-CZ" sz="1200" dirty="0">
                <a:solidFill>
                  <a:srgbClr val="333333"/>
                </a:solidFill>
                <a:effectLst/>
                <a:ea typeface="Calibri" panose="020F0502020204030204" pitchFamily="34" charset="0"/>
                <a:cs typeface="Calibri" panose="020F0502020204030204" pitchFamily="34" charset="0"/>
              </a:rPr>
              <a:t>.</a:t>
            </a:r>
            <a:r>
              <a:rPr lang="cs-CZ" sz="1200" dirty="0">
                <a:solidFill>
                  <a:srgbClr val="333333"/>
                </a:solidFill>
                <a:effectLst/>
                <a:ea typeface="Times New Roman" panose="02020603050405020304" pitchFamily="18" charset="0"/>
                <a:cs typeface="Calibri" panose="020F0502020204030204" pitchFamily="34" charset="0"/>
              </a:rPr>
              <a:t>Na rozdiel od výrobkov s chráneným zemepisným označením alebo chráneným označením pôvodu nie je ich výroba alebo príprava viazaná na zemepisnú oblasť. Môžu sa teda vyrábať kdekoľvek pri splnení podmienok technológie výroby (tzv. špecializácia). Pri zápise slovenského výrobku možno ten istý výrobok vyrábať iným výrobcom v inom kraji, či dokonca v inej členskej krajine.</a:t>
            </a:r>
            <a:r>
              <a:rPr lang="cs-CZ" sz="1200" dirty="0">
                <a:solidFill>
                  <a:srgbClr val="404040"/>
                </a:solidFill>
                <a:effectLst/>
                <a:ea typeface="Calibri" panose="020F0502020204030204" pitchFamily="34" charset="0"/>
                <a:cs typeface="Calibri" panose="020F0502020204030204" pitchFamily="34" charset="0"/>
              </a:rPr>
              <a:t>Zaručená tradičná špecialita zdôrazňuje tradičné aspekty, ako je spôsob výroby produktu alebo jeho zloženia bez toho, aby bola spojená s konkrétnou zemepisnou oblasťou. Názov výrobku, ktorý je registrovaný ako ZTS, ho chráni pred falšovaním a zneužitím.</a:t>
            </a:r>
            <a:endParaRPr lang="cs-CZ" sz="1200" dirty="0">
              <a:effectLst/>
              <a:ea typeface="Calibri" panose="020F0502020204030204" pitchFamily="34" charset="0"/>
              <a:cs typeface="Times New Roman" panose="02020603050405020304" pitchFamily="18" charset="0"/>
            </a:endParaRPr>
          </a:p>
          <a:p>
            <a:pPr algn="l" rtl="0"/>
            <a:endParaRPr lang="cs-CZ" sz="1200" dirty="0">
              <a:solidFill>
                <a:srgbClr val="333333"/>
              </a:solidFill>
              <a:effectLst/>
              <a:ea typeface="Times New Roman" panose="02020603050405020304" pitchFamily="18" charset="0"/>
              <a:cs typeface="Calibri" panose="020F0502020204030204" pitchFamily="34" charset="0"/>
            </a:endParaRPr>
          </a:p>
          <a:p>
            <a:pPr algn="l" rtl="0"/>
            <a:endParaRPr lang="cs-CZ" dirty="0">
              <a:solidFill>
                <a:srgbClr val="333333"/>
              </a:solidFill>
              <a:ea typeface="Times New Roman" panose="02020603050405020304" pitchFamily="18" charset="0"/>
              <a:cs typeface="Calibri" panose="020F0502020204030204" pitchFamily="34" charset="0"/>
            </a:endParaRPr>
          </a:p>
          <a:p>
            <a:pPr algn="l" rtl="0"/>
            <a:r>
              <a:rPr lang="cs-CZ" sz="1200" dirty="0">
                <a:solidFill>
                  <a:srgbClr val="333333"/>
                </a:solidFill>
                <a:effectLst/>
                <a:ea typeface="Times New Roman" panose="02020603050405020304" pitchFamily="18" charset="0"/>
                <a:cs typeface="Calibri" panose="020F0502020204030204" pitchFamily="34" charset="0"/>
              </a:rPr>
              <a:t>V záujme riadneho fungovania vnútorného trhu v oblasti potravín sú </a:t>
            </a:r>
            <a:r>
              <a:rPr lang="cs-CZ" sz="1200" dirty="0" err="1">
                <a:solidFill>
                  <a:srgbClr val="333333"/>
                </a:solidFill>
                <a:effectLst/>
                <a:ea typeface="Times New Roman" panose="02020603050405020304" pitchFamily="18" charset="0"/>
                <a:cs typeface="Calibri" panose="020F0502020204030204" pitchFamily="34" charset="0"/>
              </a:rPr>
              <a:t>preto</a:t>
            </a:r>
            <a:r>
              <a:rPr lang="cs-CZ" sz="1200" dirty="0">
                <a:solidFill>
                  <a:srgbClr val="333333"/>
                </a:solidFill>
                <a:effectLst/>
                <a:ea typeface="Times New Roman" panose="02020603050405020304" pitchFamily="18" charset="0"/>
                <a:cs typeface="Calibri" panose="020F0502020204030204" pitchFamily="34" charset="0"/>
              </a:rPr>
              <a:t> </a:t>
            </a:r>
            <a:r>
              <a:rPr lang="cs-CZ" sz="1200" dirty="0" err="1">
                <a:solidFill>
                  <a:srgbClr val="333333"/>
                </a:solidFill>
                <a:effectLst/>
                <a:ea typeface="Times New Roman" panose="02020603050405020304" pitchFamily="18" charset="0"/>
                <a:cs typeface="Calibri" panose="020F0502020204030204" pitchFamily="34" charset="0"/>
              </a:rPr>
              <a:t>nariadením</a:t>
            </a:r>
            <a:r>
              <a:rPr lang="cs-CZ" sz="1200" dirty="0">
                <a:solidFill>
                  <a:srgbClr val="333333"/>
                </a:solidFill>
                <a:effectLst/>
                <a:ea typeface="Times New Roman" panose="02020603050405020304" pitchFamily="18" charset="0"/>
                <a:cs typeface="Calibri" panose="020F0502020204030204" pitchFamily="34" charset="0"/>
              </a:rPr>
              <a:t> </a:t>
            </a:r>
            <a:r>
              <a:rPr lang="cs-CZ" sz="1200" b="1" dirty="0" err="1">
                <a:solidFill>
                  <a:srgbClr val="333333"/>
                </a:solidFill>
                <a:effectLst/>
                <a:ea typeface="Times New Roman" panose="02020603050405020304" pitchFamily="18" charset="0"/>
                <a:cs typeface="Calibri" panose="020F0502020204030204" pitchFamily="34" charset="0"/>
              </a:rPr>
              <a:t>Európskeho</a:t>
            </a:r>
            <a:r>
              <a:rPr lang="cs-CZ" sz="1200" b="1" dirty="0">
                <a:solidFill>
                  <a:srgbClr val="333333"/>
                </a:solidFill>
                <a:effectLst/>
                <a:ea typeface="Times New Roman" panose="02020603050405020304" pitchFamily="18" charset="0"/>
                <a:cs typeface="Calibri" panose="020F0502020204030204" pitchFamily="34" charset="0"/>
              </a:rPr>
              <a:t> parlamentu a Rady (EÚ) č. 1151/2012 o režimoch kvality poľnohospodárskych produktov</a:t>
            </a:r>
            <a:r>
              <a:rPr lang="cs-CZ" sz="1200" dirty="0">
                <a:solidFill>
                  <a:srgbClr val="333333"/>
                </a:solidFill>
                <a:effectLst/>
                <a:ea typeface="Times New Roman" panose="02020603050405020304" pitchFamily="18" charset="0"/>
                <a:cs typeface="Calibri" panose="020F0502020204030204" pitchFamily="34" charset="0"/>
              </a:rPr>
              <a:t> </a:t>
            </a:r>
            <a:r>
              <a:rPr lang="cs-CZ" sz="1200" b="1" dirty="0">
                <a:solidFill>
                  <a:srgbClr val="333333"/>
                </a:solidFill>
                <a:effectLst/>
                <a:ea typeface="Times New Roman" panose="02020603050405020304" pitchFamily="18" charset="0"/>
                <a:cs typeface="Calibri" panose="020F0502020204030204" pitchFamily="34" charset="0"/>
              </a:rPr>
              <a:t>a potravín</a:t>
            </a:r>
            <a:r>
              <a:rPr lang="cs-CZ" sz="1200" dirty="0">
                <a:solidFill>
                  <a:srgbClr val="333333"/>
                </a:solidFill>
                <a:effectLst/>
                <a:ea typeface="Times New Roman" panose="02020603050405020304" pitchFamily="18" charset="0"/>
                <a:cs typeface="Calibri" panose="020F0502020204030204" pitchFamily="34" charset="0"/>
              </a:rPr>
              <a:t>poskytujú hospodárskym subjektom a výrobcom potravín právne nástroje, ktoré im umožňujú zvyšovať trhovú hodnotu týchto produktov a zároveň ich chránia proti nekalým praktikám. Každý producent, ktorý je evidovaný v oficiálnom registri EÚ, má preto možnosť používať na svojich produktoch zapísaný názov spoločne so zmienkou „zaručená tradičná špecialita“ as patričným logom.</a:t>
            </a:r>
            <a:endParaRPr lang="cs-CZ" sz="1200" dirty="0">
              <a:effectLst/>
              <a:ea typeface="Calibri" panose="020F0502020204030204" pitchFamily="34" charset="0"/>
              <a:cs typeface="Times New Roman" panose="02020603050405020304" pitchFamily="18" charset="0"/>
            </a:endParaRPr>
          </a:p>
          <a:p>
            <a:pPr algn="l" rtl="0"/>
            <a:endParaRPr lang="cs-CZ" dirty="0"/>
          </a:p>
        </p:txBody>
      </p:sp>
      <p:sp>
        <p:nvSpPr>
          <p:cNvPr id="4" name="Zástupný text 3">
            <a:extLst>
              <a:ext uri="{FF2B5EF4-FFF2-40B4-BE49-F238E27FC236}">
                <a16:creationId xmlns:a16="http://schemas.microsoft.com/office/drawing/2014/main" id="{1E69E4D6-81C0-48FF-93C5-7FACF46FBF62}"/>
              </a:ext>
            </a:extLst>
          </p:cNvPr>
          <p:cNvSpPr>
            <a:spLocks noGrp="1"/>
          </p:cNvSpPr>
          <p:nvPr>
            <p:ph type="body" sz="quarter" idx="16"/>
          </p:nvPr>
        </p:nvSpPr>
        <p:spPr>
          <a:xfrm>
            <a:off x="6681343" y="4032120"/>
            <a:ext cx="2520360" cy="245313"/>
          </a:xfrm>
        </p:spPr>
        <p:txBody>
          <a:bodyPr/>
          <a:lstStyle/>
          <a:p>
            <a:pPr algn="l" rtl="0"/>
            <a:r>
              <a:rPr lang="cs-CZ" sz="1000" dirty="0">
                <a:solidFill>
                  <a:srgbClr val="404040"/>
                </a:solidFill>
                <a:effectLst/>
                <a:ea typeface="Calibri" panose="020F0502020204030204" pitchFamily="34" charset="0"/>
                <a:cs typeface="Calibri" panose="020F0502020204030204" pitchFamily="34" charset="0"/>
              </a:rPr>
              <a:t>Logo Zaručená tradičná špecialita</a:t>
            </a:r>
          </a:p>
          <a:p>
            <a:pPr algn="l" rtl="0"/>
            <a:endParaRPr lang="cs-CZ" dirty="0">
              <a:solidFill>
                <a:srgbClr val="404040"/>
              </a:solidFill>
              <a:ea typeface="Calibri" panose="020F0502020204030204" pitchFamily="34" charset="0"/>
              <a:cs typeface="Calibri" panose="020F0502020204030204" pitchFamily="34" charset="0"/>
            </a:endParaRPr>
          </a:p>
          <a:p>
            <a:pPr algn="l" rtl="0"/>
            <a:endParaRPr lang="cs-CZ" dirty="0"/>
          </a:p>
        </p:txBody>
      </p:sp>
      <p:pic>
        <p:nvPicPr>
          <p:cNvPr id="5" name="Zástupný symbol obrázku 4">
            <a:extLst>
              <a:ext uri="{FF2B5EF4-FFF2-40B4-BE49-F238E27FC236}">
                <a16:creationId xmlns:a16="http://schemas.microsoft.com/office/drawing/2014/main" id="{6FD1AB9E-4EAF-498A-8CB7-BFDC7FA05127}"/>
              </a:ext>
            </a:extLst>
          </p:cNvPr>
          <p:cNvPicPr>
            <a:picLocks noGrp="1" noChangeAspect="1"/>
          </p:cNvPicPr>
          <p:nvPr>
            <p:ph type="pic" sz="quarter" idx="15"/>
          </p:nvPr>
        </p:nvPicPr>
        <p:blipFill>
          <a:blip r:embed="rId2"/>
          <a:srcRect t="848" b="848"/>
          <a:stretch>
            <a:fillRect/>
          </a:stretch>
        </p:blipFill>
        <p:spPr>
          <a:xfrm>
            <a:off x="6527546" y="1323644"/>
            <a:ext cx="2827954" cy="2708476"/>
          </a:xfrm>
          <a:prstGeom prst="rect">
            <a:avLst/>
          </a:prstGeom>
        </p:spPr>
      </p:pic>
      <p:pic>
        <p:nvPicPr>
          <p:cNvPr id="3" name="Obrázek 2">
            <a:extLst>
              <a:ext uri="{FF2B5EF4-FFF2-40B4-BE49-F238E27FC236}">
                <a16:creationId xmlns:a16="http://schemas.microsoft.com/office/drawing/2014/main" id="{EE63C225-6A14-43EB-81CB-DD80785851C5}"/>
              </a:ext>
            </a:extLst>
          </p:cNvPr>
          <p:cNvPicPr>
            <a:picLocks noChangeAspect="1"/>
          </p:cNvPicPr>
          <p:nvPr/>
        </p:nvPicPr>
        <p:blipFill>
          <a:blip r:embed="rId3"/>
          <a:stretch>
            <a:fillRect/>
          </a:stretch>
        </p:blipFill>
        <p:spPr>
          <a:xfrm>
            <a:off x="7387243" y="4333009"/>
            <a:ext cx="1524000" cy="2026276"/>
          </a:xfrm>
          <a:prstGeom prst="rect">
            <a:avLst/>
          </a:prstGeom>
        </p:spPr>
      </p:pic>
      <p:sp>
        <p:nvSpPr>
          <p:cNvPr id="6" name="TextovéPole 5">
            <a:extLst>
              <a:ext uri="{FF2B5EF4-FFF2-40B4-BE49-F238E27FC236}">
                <a16:creationId xmlns:a16="http://schemas.microsoft.com/office/drawing/2014/main" id="{B8ADAE23-5FC1-4EB9-BDF4-B15CFFEDCD8D}"/>
              </a:ext>
            </a:extLst>
          </p:cNvPr>
          <p:cNvSpPr txBox="1"/>
          <p:nvPr/>
        </p:nvSpPr>
        <p:spPr>
          <a:xfrm>
            <a:off x="7024254" y="6359285"/>
            <a:ext cx="2478785" cy="400110"/>
          </a:xfrm>
          <a:prstGeom prst="rect">
            <a:avLst/>
          </a:prstGeom>
          <a:noFill/>
        </p:spPr>
        <p:txBody>
          <a:bodyPr wrap="square" rtlCol="0">
            <a:spAutoFit/>
          </a:bodyPr>
          <a:lstStyle/>
          <a:p>
            <a:pPr algn="l" rtl="0"/>
            <a:r>
              <a:rPr lang="cs-CZ" sz="1000" dirty="0">
                <a:solidFill>
                  <a:srgbClr val="404040"/>
                </a:solidFill>
                <a:effectLst/>
                <a:ea typeface="Calibri" panose="020F0502020204030204" pitchFamily="34" charset="0"/>
                <a:cs typeface="Calibri" panose="020F0502020204030204" pitchFamily="34" charset="0"/>
              </a:rPr>
              <a:t>Obľúbené slovenské spišské párky</a:t>
            </a:r>
            <a:br>
              <a:rPr lang="cs-CZ" sz="1000" dirty="0">
                <a:solidFill>
                  <a:srgbClr val="404040"/>
                </a:solidFill>
                <a:effectLst/>
                <a:ea typeface="Calibri" panose="020F0502020204030204" pitchFamily="34" charset="0"/>
                <a:cs typeface="Calibri" panose="020F0502020204030204" pitchFamily="34" charset="0"/>
              </a:rPr>
            </a:br>
            <a:r>
              <a:rPr lang="cs-CZ" sz="1000" dirty="0">
                <a:solidFill>
                  <a:srgbClr val="404040"/>
                </a:solidFill>
                <a:effectLst/>
                <a:ea typeface="Calibri" panose="020F0502020204030204" pitchFamily="34" charset="0"/>
                <a:cs typeface="Calibri" panose="020F0502020204030204" pitchFamily="34" charset="0"/>
              </a:rPr>
              <a:t>s udeleným chráneným označením</a:t>
            </a:r>
            <a:endParaRPr lang="cs-CZ" sz="1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5794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text  Popis byl vytvořen automaticky">
            <a:extLst>
              <a:ext uri="{FF2B5EF4-FFF2-40B4-BE49-F238E27FC236}">
                <a16:creationId xmlns:a16="http://schemas.microsoft.com/office/drawing/2014/main" id="{1F5D9389-165B-4891-BF4D-080A4359E6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96543">
            <a:off x="2577311" y="1184562"/>
            <a:ext cx="2671258" cy="3778133"/>
          </a:xfrm>
          <a:prstGeom prst="rect">
            <a:avLst/>
          </a:prstGeom>
        </p:spPr>
      </p:pic>
      <p:pic>
        <p:nvPicPr>
          <p:cNvPr id="5" name="Obrázek 4" descr="Obsah obrázku text  Popis byl vytvořen automaticky">
            <a:extLst>
              <a:ext uri="{FF2B5EF4-FFF2-40B4-BE49-F238E27FC236}">
                <a16:creationId xmlns:a16="http://schemas.microsoft.com/office/drawing/2014/main" id="{E2CC11F0-3AB9-484F-A802-AF4EC22308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86802">
            <a:off x="295668" y="2070703"/>
            <a:ext cx="2654751" cy="3570227"/>
          </a:xfrm>
          <a:prstGeom prst="rect">
            <a:avLst/>
          </a:prstGeom>
        </p:spPr>
      </p:pic>
      <p:pic>
        <p:nvPicPr>
          <p:cNvPr id="7" name="Obrázek 6" descr="Obsah obrázku text  Popis byl vytvořen automaticky">
            <a:extLst>
              <a:ext uri="{FF2B5EF4-FFF2-40B4-BE49-F238E27FC236}">
                <a16:creationId xmlns:a16="http://schemas.microsoft.com/office/drawing/2014/main" id="{7944F186-8681-475A-91CE-5CD669EC44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52501">
            <a:off x="7057604" y="2525559"/>
            <a:ext cx="2304530" cy="3259446"/>
          </a:xfrm>
          <a:prstGeom prst="rect">
            <a:avLst/>
          </a:prstGeom>
        </p:spPr>
      </p:pic>
      <p:pic>
        <p:nvPicPr>
          <p:cNvPr id="9" name="Obrázek 8" descr="Obsah obrázku text  Popis byl vytvořen automaticky">
            <a:extLst>
              <a:ext uri="{FF2B5EF4-FFF2-40B4-BE49-F238E27FC236}">
                <a16:creationId xmlns:a16="http://schemas.microsoft.com/office/drawing/2014/main" id="{5800A0D0-8D26-4CF1-A6F0-2B79012593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000" y="3429000"/>
            <a:ext cx="2068830" cy="2926080"/>
          </a:xfrm>
          <a:prstGeom prst="rect">
            <a:avLst/>
          </a:prstGeom>
        </p:spPr>
      </p:pic>
      <p:pic>
        <p:nvPicPr>
          <p:cNvPr id="11" name="Obrázek 10" descr="Obsah obrázku text  Popis byl vytvořen automaticky">
            <a:extLst>
              <a:ext uri="{FF2B5EF4-FFF2-40B4-BE49-F238E27FC236}">
                <a16:creationId xmlns:a16="http://schemas.microsoft.com/office/drawing/2014/main" id="{F425C452-CE23-4D84-8F82-E340CBA168D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411597">
            <a:off x="5376819" y="892117"/>
            <a:ext cx="1983624" cy="2805568"/>
          </a:xfrm>
          <a:prstGeom prst="rect">
            <a:avLst/>
          </a:prstGeom>
        </p:spPr>
      </p:pic>
    </p:spTree>
    <p:extLst>
      <p:ext uri="{BB962C8B-B14F-4D97-AF65-F5344CB8AC3E}">
        <p14:creationId xmlns:p14="http://schemas.microsoft.com/office/powerpoint/2010/main" val="1128285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4"/>
          </p:nvPr>
        </p:nvSpPr>
        <p:spPr/>
        <p:txBody>
          <a:bodyPr/>
          <a:lstStyle/>
          <a:p>
            <a:pPr marL="228600" algn="l" rtl="0">
              <a:lnSpc>
                <a:spcPct val="107000"/>
              </a:lnSpc>
              <a:spcAft>
                <a:spcPts val="800"/>
              </a:spcAft>
            </a:pPr>
            <a:r>
              <a:rPr lang="cs-CZ" dirty="0">
                <a:solidFill>
                  <a:srgbClr val="404040"/>
                </a:solidFill>
                <a:effectLst/>
                <a:ea typeface="Calibri" panose="020F0502020204030204" pitchFamily="34" charset="0"/>
                <a:cs typeface="Calibri" panose="020F0502020204030204" pitchFamily="34" charset="0"/>
              </a:rPr>
              <a:t>Európska únia v súčasnosti chráni takmer 3 400 názvov poľnohospodársko-potravinárskych produktov, vrátane poľnohospodárskych produktov a potravín, ktoré zahŕňajú aj produkty rybolovu a akvakultúry; vína, liehoviny a aromatizované vínne výrobky – v rámci režimov kvality EÚ.</a:t>
            </a:r>
            <a:endParaRPr lang="cs-CZ" dirty="0">
              <a:effectLst/>
              <a:ea typeface="Calibri" panose="020F0502020204030204" pitchFamily="34" charset="0"/>
              <a:cs typeface="Times New Roman" panose="02020603050405020304" pitchFamily="18" charset="0"/>
            </a:endParaRPr>
          </a:p>
          <a:p>
            <a:pPr marL="228600" algn="l" rtl="0">
              <a:lnSpc>
                <a:spcPct val="107000"/>
              </a:lnSpc>
              <a:spcAft>
                <a:spcPts val="800"/>
              </a:spcAft>
            </a:pPr>
            <a:r>
              <a:rPr lang="cs-CZ" b="1" dirty="0">
                <a:solidFill>
                  <a:srgbClr val="404040"/>
                </a:solidFill>
                <a:effectLst/>
                <a:ea typeface="Times New Roman" panose="02020603050405020304" pitchFamily="18" charset="0"/>
                <a:cs typeface="Calibri" panose="020F0502020204030204" pitchFamily="34" charset="0"/>
              </a:rPr>
              <a:t>Hlavnými cieľmi systémov zemepisných označení a ZTS sú</a:t>
            </a:r>
            <a:r>
              <a:rPr lang="cs-CZ" dirty="0">
                <a:solidFill>
                  <a:srgbClr val="404040"/>
                </a:solidFill>
                <a:effectLst/>
                <a:ea typeface="Times New Roman" panose="02020603050405020304" pitchFamily="18" charset="0"/>
                <a:cs typeface="Calibri" panose="020F0502020204030204" pitchFamily="34" charset="0"/>
              </a:rPr>
              <a:t>:</a:t>
            </a:r>
            <a:endParaRPr lang="cs-CZ" dirty="0">
              <a:effectLst/>
              <a:ea typeface="Calibri" panose="020F0502020204030204" pitchFamily="34" charset="0"/>
              <a:cs typeface="Times New Roman" panose="02020603050405020304" pitchFamily="18" charset="0"/>
            </a:endParaRPr>
          </a:p>
          <a:p>
            <a:pPr marL="342900" lvl="0" indent="-342900" algn="l" rtl="0">
              <a:lnSpc>
                <a:spcPct val="107000"/>
              </a:lnSpc>
              <a:buSzPts val="1000"/>
              <a:buFont typeface="Symbol" panose="05050102010706020507" pitchFamily="18" charset="2"/>
              <a:buChar char=""/>
              <a:tabLst>
                <a:tab pos="457200" algn="l"/>
              </a:tabLst>
            </a:pPr>
            <a:r>
              <a:rPr lang="cs-CZ" dirty="0">
                <a:solidFill>
                  <a:srgbClr val="404040"/>
                </a:solidFill>
                <a:effectLst/>
                <a:ea typeface="Times New Roman" panose="02020603050405020304" pitchFamily="18" charset="0"/>
                <a:cs typeface="Calibri" panose="020F0502020204030204" pitchFamily="34" charset="0"/>
              </a:rPr>
              <a:t>zabezpečiť ochranu názvov konkrétnych produktov a tradičných výrobných metód vrátane ochrany práv duševného vlastníctva;</a:t>
            </a:r>
            <a:endParaRPr lang="cs-CZ" dirty="0">
              <a:effectLst/>
              <a:ea typeface="Calibri" panose="020F0502020204030204" pitchFamily="34" charset="0"/>
              <a:cs typeface="Times New Roman" panose="02020603050405020304" pitchFamily="18" charset="0"/>
            </a:endParaRPr>
          </a:p>
          <a:p>
            <a:pPr marL="342900" lvl="0" indent="-342900" algn="l" rtl="0">
              <a:lnSpc>
                <a:spcPct val="107000"/>
              </a:lnSpc>
              <a:spcAft>
                <a:spcPts val="800"/>
              </a:spcAft>
              <a:buSzPts val="1000"/>
              <a:buFont typeface="Symbol" panose="05050102010706020507" pitchFamily="18" charset="2"/>
              <a:buChar char=""/>
              <a:tabLst>
                <a:tab pos="457200" algn="l"/>
              </a:tabLst>
            </a:pPr>
            <a:r>
              <a:rPr lang="cs-CZ" dirty="0">
                <a:solidFill>
                  <a:srgbClr val="404040"/>
                </a:solidFill>
                <a:effectLst/>
                <a:ea typeface="Times New Roman" panose="02020603050405020304" pitchFamily="18" charset="0"/>
                <a:cs typeface="Calibri" panose="020F0502020204030204" pitchFamily="34" charset="0"/>
              </a:rPr>
              <a:t>zabezpečiť integritu vnútorného trhu;</a:t>
            </a:r>
            <a:endParaRPr lang="cs-CZ" dirty="0">
              <a:effectLst/>
              <a:ea typeface="Calibri" panose="020F0502020204030204" pitchFamily="34" charset="0"/>
              <a:cs typeface="Times New Roman" panose="02020603050405020304" pitchFamily="18" charset="0"/>
            </a:endParaRPr>
          </a:p>
          <a:p>
            <a:pPr marL="342900" lvl="0" indent="-342900" algn="l" rtl="0">
              <a:lnSpc>
                <a:spcPct val="107000"/>
              </a:lnSpc>
              <a:spcAft>
                <a:spcPts val="800"/>
              </a:spcAft>
              <a:buSzPts val="1000"/>
              <a:buFont typeface="Symbol" panose="05050102010706020507" pitchFamily="18" charset="2"/>
              <a:buChar char=""/>
              <a:tabLst>
                <a:tab pos="457200" algn="l"/>
              </a:tabLst>
            </a:pPr>
            <a:r>
              <a:rPr lang="cs-CZ" dirty="0">
                <a:solidFill>
                  <a:srgbClr val="404040"/>
                </a:solidFill>
                <a:effectLst/>
                <a:ea typeface="Times New Roman" panose="02020603050405020304" pitchFamily="18" charset="0"/>
                <a:cs typeface="Calibri" panose="020F0502020204030204" pitchFamily="34" charset="0"/>
              </a:rPr>
              <a:t>dosiahnuť spravodlivú hospodársku súťaž pre poľnohospodárov a výrobcov;</a:t>
            </a:r>
            <a:endParaRPr lang="cs-CZ" dirty="0">
              <a:solidFill>
                <a:srgbClr val="404040"/>
              </a:solidFill>
              <a:effectLst/>
              <a:ea typeface="Calibri" panose="020F0502020204030204" pitchFamily="34" charset="0"/>
              <a:cs typeface="Times New Roman" panose="02020603050405020304" pitchFamily="18" charset="0"/>
            </a:endParaRPr>
          </a:p>
          <a:p>
            <a:pPr marL="342900" lvl="0" indent="-342900" algn="l" rtl="0">
              <a:lnSpc>
                <a:spcPct val="107000"/>
              </a:lnSpc>
              <a:spcAft>
                <a:spcPts val="800"/>
              </a:spcAft>
              <a:buSzPts val="1000"/>
              <a:buFont typeface="Symbol" panose="05050102010706020507" pitchFamily="18" charset="2"/>
              <a:buChar char=""/>
              <a:tabLst>
                <a:tab pos="457200" algn="l"/>
              </a:tabLst>
            </a:pPr>
            <a:r>
              <a:rPr lang="cs-CZ" dirty="0">
                <a:solidFill>
                  <a:srgbClr val="404040"/>
                </a:solidFill>
                <a:effectLst/>
                <a:ea typeface="Times New Roman" panose="02020603050405020304" pitchFamily="18" charset="0"/>
                <a:cs typeface="Calibri" panose="020F0502020204030204" pitchFamily="34" charset="0"/>
              </a:rPr>
              <a:t>poskytovať poľnohospodárom a výrobcom spravodlivú návratnosť;</a:t>
            </a:r>
            <a:endParaRPr lang="cs-CZ" dirty="0">
              <a:solidFill>
                <a:srgbClr val="404040"/>
              </a:solidFill>
              <a:effectLst/>
              <a:ea typeface="Calibri" panose="020F0502020204030204" pitchFamily="34" charset="0"/>
              <a:cs typeface="Times New Roman" panose="02020603050405020304" pitchFamily="18" charset="0"/>
            </a:endParaRPr>
          </a:p>
          <a:p>
            <a:pPr marL="342900" lvl="0" indent="-342900" algn="l" rtl="0">
              <a:lnSpc>
                <a:spcPct val="107000"/>
              </a:lnSpc>
              <a:spcAft>
                <a:spcPts val="800"/>
              </a:spcAft>
              <a:buSzPts val="1000"/>
              <a:buFont typeface="Symbol" panose="05050102010706020507" pitchFamily="18" charset="2"/>
              <a:buChar char=""/>
              <a:tabLst>
                <a:tab pos="457200" algn="l"/>
              </a:tabLst>
            </a:pPr>
            <a:r>
              <a:rPr lang="cs-CZ" dirty="0">
                <a:solidFill>
                  <a:srgbClr val="404040"/>
                </a:solidFill>
                <a:effectLst/>
                <a:ea typeface="Times New Roman" panose="02020603050405020304" pitchFamily="18" charset="0"/>
                <a:cs typeface="Calibri" panose="020F0502020204030204" pitchFamily="34" charset="0"/>
              </a:rPr>
              <a:t>poskytovať spotrebiteľom jasné a spoľahlivé informácie o výrobku;</a:t>
            </a:r>
            <a:endParaRPr lang="cs-CZ" dirty="0">
              <a:solidFill>
                <a:srgbClr val="404040"/>
              </a:solidFill>
              <a:effectLst/>
              <a:ea typeface="Calibri" panose="020F0502020204030204" pitchFamily="34" charset="0"/>
              <a:cs typeface="Times New Roman" panose="02020603050405020304" pitchFamily="18" charset="0"/>
            </a:endParaRPr>
          </a:p>
          <a:p>
            <a:pPr marL="342900" lvl="0" indent="-342900" algn="l" rtl="0">
              <a:lnSpc>
                <a:spcPct val="107000"/>
              </a:lnSpc>
              <a:spcAft>
                <a:spcPts val="800"/>
              </a:spcAft>
              <a:buSzPts val="1000"/>
              <a:buFont typeface="Symbol" panose="05050102010706020507" pitchFamily="18" charset="2"/>
              <a:buChar char=""/>
              <a:tabLst>
                <a:tab pos="457200" algn="l"/>
              </a:tabLst>
            </a:pPr>
            <a:r>
              <a:rPr lang="cs-CZ" dirty="0">
                <a:solidFill>
                  <a:srgbClr val="404040"/>
                </a:solidFill>
                <a:effectLst/>
                <a:ea typeface="Times New Roman" panose="02020603050405020304" pitchFamily="18" charset="0"/>
                <a:cs typeface="Calibri" panose="020F0502020204030204" pitchFamily="34" charset="0"/>
              </a:rPr>
              <a:t>vytvoriť konkurenčné prostredie s rovnakými podmienkami pre výrobcov vo vidieckych oblastiach.</a:t>
            </a:r>
            <a:endParaRPr lang="cs-CZ" dirty="0">
              <a:solidFill>
                <a:srgbClr val="404040"/>
              </a:solidFill>
              <a:effectLst/>
              <a:ea typeface="Calibri" panose="020F0502020204030204" pitchFamily="34" charset="0"/>
              <a:cs typeface="Times New Roman" panose="02020603050405020304" pitchFamily="18" charset="0"/>
            </a:endParaRPr>
          </a:p>
          <a:p>
            <a:pPr algn="l" rtl="0"/>
            <a:endParaRPr lang="cs-CZ" sz="1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l" rtl="0"/>
            <a:endParaRPr lang="pl-PL" sz="1200" dirty="0"/>
          </a:p>
        </p:txBody>
      </p:sp>
      <p:pic>
        <p:nvPicPr>
          <p:cNvPr id="6" name="Obrázek 5">
            <a:extLst>
              <a:ext uri="{FF2B5EF4-FFF2-40B4-BE49-F238E27FC236}">
                <a16:creationId xmlns:a16="http://schemas.microsoft.com/office/drawing/2014/main" id="{07C04BF3-80E8-49ED-BCD9-5AAC6E91AA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7484" y="3932809"/>
            <a:ext cx="4351032" cy="2457896"/>
          </a:xfrm>
          <a:prstGeom prst="rect">
            <a:avLst/>
          </a:prstGeom>
        </p:spPr>
      </p:pic>
    </p:spTree>
    <p:extLst>
      <p:ext uri="{BB962C8B-B14F-4D97-AF65-F5344CB8AC3E}">
        <p14:creationId xmlns:p14="http://schemas.microsoft.com/office/powerpoint/2010/main" val="2551744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8B48180E-591B-4958-8ACD-4884B8DE6EDD}"/>
              </a:ext>
            </a:extLst>
          </p:cNvPr>
          <p:cNvSpPr>
            <a:spLocks noGrp="1"/>
          </p:cNvSpPr>
          <p:nvPr>
            <p:ph type="body" sz="quarter" idx="14"/>
          </p:nvPr>
        </p:nvSpPr>
        <p:spPr>
          <a:xfrm>
            <a:off x="662940" y="1260001"/>
            <a:ext cx="4389120" cy="4744560"/>
          </a:xfrm>
        </p:spPr>
        <p:txBody>
          <a:bodyPr/>
          <a:lstStyle/>
          <a:p>
            <a:pPr marL="228600" algn="l" rtl="0">
              <a:lnSpc>
                <a:spcPct val="107000"/>
              </a:lnSpc>
              <a:spcAft>
                <a:spcPts val="800"/>
              </a:spcAft>
            </a:pPr>
            <a:r>
              <a:rPr lang="cs-CZ" sz="1800" b="1" dirty="0">
                <a:effectLst/>
                <a:ea typeface="Calibri" panose="020F0502020204030204" pitchFamily="34" charset="0"/>
                <a:cs typeface="Calibri" panose="020F0502020204030204" pitchFamily="34" charset="0"/>
              </a:rPr>
              <a:t>6.5.3. Ochranné značenie v Českej republike</a:t>
            </a:r>
          </a:p>
          <a:p>
            <a:pPr marL="228600" algn="l" rtl="0">
              <a:lnSpc>
                <a:spcPct val="107000"/>
              </a:lnSpc>
              <a:spcAft>
                <a:spcPts val="800"/>
              </a:spcAft>
            </a:pPr>
            <a:endParaRPr lang="cs-CZ" sz="1800" b="1" dirty="0">
              <a:ea typeface="Calibri" panose="020F0502020204030204" pitchFamily="34" charset="0"/>
              <a:cs typeface="Calibri" panose="020F0502020204030204" pitchFamily="34" charset="0"/>
            </a:endParaRPr>
          </a:p>
          <a:p>
            <a:pPr marL="228600" algn="l" rtl="0">
              <a:lnSpc>
                <a:spcPct val="107000"/>
              </a:lnSpc>
              <a:spcAft>
                <a:spcPts val="800"/>
              </a:spcAft>
            </a:pPr>
            <a:r>
              <a:rPr lang="cs-CZ" b="1" dirty="0">
                <a:effectLst/>
                <a:ea typeface="Calibri" panose="020F0502020204030204" pitchFamily="34" charset="0"/>
                <a:cs typeface="Calibri" panose="020F0502020204030204" pitchFamily="34" charset="0"/>
              </a:rPr>
              <a:t>Jednotlivé krajiny majú aj svoje vlastné národné ochranné značenia.</a:t>
            </a:r>
          </a:p>
          <a:p>
            <a:pPr marL="228600" algn="l" rtl="0">
              <a:lnSpc>
                <a:spcPct val="107000"/>
              </a:lnSpc>
              <a:spcAft>
                <a:spcPts val="800"/>
              </a:spcAft>
            </a:pPr>
            <a:endParaRPr lang="cs-CZ" b="1" dirty="0">
              <a:effectLst/>
              <a:ea typeface="Calibri" panose="020F0502020204030204" pitchFamily="34" charset="0"/>
              <a:cs typeface="Calibri" panose="020F0502020204030204" pitchFamily="34" charset="0"/>
            </a:endParaRPr>
          </a:p>
          <a:p>
            <a:pPr marL="228600" algn="l" rtl="0">
              <a:lnSpc>
                <a:spcPct val="107000"/>
              </a:lnSpc>
              <a:spcAft>
                <a:spcPts val="800"/>
              </a:spcAft>
            </a:pPr>
            <a:r>
              <a:rPr kumimoji="0" lang="cs-CZ" altLang="cs-CZ" b="0" i="0" u="none" strike="noStrike" cap="none" normalizeH="0" baseline="0" dirty="0">
                <a:ln>
                  <a:noFill/>
                </a:ln>
                <a:solidFill>
                  <a:srgbClr val="404040"/>
                </a:solidFill>
                <a:effectLst/>
                <a:ea typeface="Times New Roman" panose="02020603050405020304" pitchFamily="18" charset="0"/>
                <a:cs typeface="Calibri" panose="020F0502020204030204" pitchFamily="34" charset="0"/>
              </a:rPr>
              <a:t>V Českej republike sú okrem celého radu neoficiálnych označení potravín a poľnohospodárskych komodít spravovaných rôznymi prevažne neziskovými organizáciami k</a:t>
            </a:r>
            <a:r>
              <a:rPr kumimoji="0" lang="cs-CZ" altLang="cs-CZ" b="0" i="0" u="none" strike="noStrike" cap="none" normalizeH="0" baseline="0" dirty="0">
                <a:ln>
                  <a:noFill/>
                </a:ln>
                <a:solidFill>
                  <a:srgbClr val="000000"/>
                </a:solidFill>
                <a:effectLst/>
                <a:ea typeface="Times New Roman" panose="02020603050405020304" pitchFamily="18" charset="0"/>
                <a:cs typeface="Calibri" panose="020F0502020204030204" pitchFamily="34" charset="0"/>
              </a:rPr>
              <a:t>dispozícii</a:t>
            </a:r>
            <a:r>
              <a:rPr kumimoji="0" lang="cs-CZ" altLang="cs-CZ" b="0" i="0" u="none" strike="noStrike" cap="none" normalizeH="0" baseline="0" dirty="0">
                <a:ln>
                  <a:noFill/>
                </a:ln>
                <a:solidFill>
                  <a:srgbClr val="404040"/>
                </a:solidFill>
                <a:effectLst/>
                <a:ea typeface="Times New Roman" panose="02020603050405020304" pitchFamily="18" charset="0"/>
                <a:cs typeface="Calibri" panose="020F0502020204030204" pitchFamily="34" charset="0"/>
              </a:rPr>
              <a:t>označenie spravované Ministerstvom poľnohospodárstva Českej republiky.</a:t>
            </a:r>
          </a:p>
          <a:p>
            <a:pPr algn="l" rtl="0"/>
            <a:endParaRPr lang="cs-CZ" dirty="0"/>
          </a:p>
        </p:txBody>
      </p:sp>
      <p:sp>
        <p:nvSpPr>
          <p:cNvPr id="4" name="Zástupný text 3">
            <a:extLst>
              <a:ext uri="{FF2B5EF4-FFF2-40B4-BE49-F238E27FC236}">
                <a16:creationId xmlns:a16="http://schemas.microsoft.com/office/drawing/2014/main" id="{DAF3732B-A33B-44D5-9B8C-FA6DC16980F6}"/>
              </a:ext>
            </a:extLst>
          </p:cNvPr>
          <p:cNvSpPr>
            <a:spLocks noGrp="1"/>
          </p:cNvSpPr>
          <p:nvPr>
            <p:ph type="body" sz="quarter" idx="16"/>
          </p:nvPr>
        </p:nvSpPr>
        <p:spPr>
          <a:xfrm>
            <a:off x="5052060" y="3429000"/>
            <a:ext cx="3154681" cy="3093719"/>
          </a:xfrm>
        </p:spPr>
        <p:txBody>
          <a:bodyPr/>
          <a:lstStyle/>
          <a:p>
            <a:pPr algn="l" rtl="0"/>
            <a:r>
              <a:rPr lang="cs-CZ" sz="1000" dirty="0">
                <a:effectLst/>
                <a:ea typeface="Calibri" panose="020F0502020204030204" pitchFamily="34" charset="0"/>
                <a:cs typeface="Times New Roman" panose="02020603050405020304" pitchFamily="18" charset="0"/>
              </a:rPr>
              <a:t>Logo KLASA</a:t>
            </a:r>
          </a:p>
          <a:p>
            <a:pPr algn="l" rtl="0"/>
            <a:endParaRPr lang="cs-CZ" dirty="0">
              <a:ea typeface="Calibri" panose="020F0502020204030204" pitchFamily="34" charset="0"/>
              <a:cs typeface="Times New Roman" panose="02020603050405020304" pitchFamily="18" charset="0"/>
            </a:endParaRPr>
          </a:p>
          <a:p>
            <a:pPr algn="l" rtl="0"/>
            <a:endParaRPr lang="cs-CZ" dirty="0">
              <a:ea typeface="Calibri" panose="020F0502020204030204" pitchFamily="34" charset="0"/>
              <a:cs typeface="Times New Roman" panose="02020603050405020304" pitchFamily="18" charset="0"/>
            </a:endParaRPr>
          </a:p>
          <a:p>
            <a:pPr algn="l" rtl="0"/>
            <a:endParaRPr lang="cs-CZ" dirty="0">
              <a:ea typeface="Calibri" panose="020F0502020204030204" pitchFamily="34" charset="0"/>
              <a:cs typeface="Times New Roman" panose="02020603050405020304" pitchFamily="18" charset="0"/>
            </a:endParaRPr>
          </a:p>
          <a:p>
            <a:pPr algn="l" rtl="0"/>
            <a:endParaRPr lang="cs-CZ" dirty="0">
              <a:ea typeface="Calibri" panose="020F0502020204030204" pitchFamily="34" charset="0"/>
              <a:cs typeface="Times New Roman" panose="02020603050405020304" pitchFamily="18" charset="0"/>
            </a:endParaRPr>
          </a:p>
          <a:p>
            <a:pPr algn="l" rtl="0"/>
            <a:endParaRPr lang="cs-CZ" dirty="0">
              <a:ea typeface="Calibri" panose="020F0502020204030204" pitchFamily="34" charset="0"/>
              <a:cs typeface="Times New Roman" panose="02020603050405020304" pitchFamily="18" charset="0"/>
            </a:endParaRPr>
          </a:p>
          <a:p>
            <a:pPr algn="l" rtl="0"/>
            <a:endParaRPr lang="cs-CZ" dirty="0">
              <a:ea typeface="Calibri" panose="020F0502020204030204" pitchFamily="34" charset="0"/>
              <a:cs typeface="Times New Roman" panose="02020603050405020304" pitchFamily="18" charset="0"/>
            </a:endParaRPr>
          </a:p>
          <a:p>
            <a:pPr algn="l" rtl="0"/>
            <a:endParaRPr lang="cs-CZ" dirty="0">
              <a:ea typeface="Calibri" panose="020F0502020204030204" pitchFamily="34" charset="0"/>
              <a:cs typeface="Times New Roman" panose="02020603050405020304" pitchFamily="18" charset="0"/>
            </a:endParaRPr>
          </a:p>
          <a:p>
            <a:pPr algn="l" rtl="0"/>
            <a:endParaRPr lang="cs-CZ" dirty="0">
              <a:ea typeface="Calibri" panose="020F0502020204030204" pitchFamily="34" charset="0"/>
              <a:cs typeface="Times New Roman" panose="02020603050405020304" pitchFamily="18" charset="0"/>
            </a:endParaRPr>
          </a:p>
          <a:p>
            <a:pPr algn="l" rtl="0"/>
            <a:endParaRPr lang="cs-CZ" dirty="0">
              <a:ea typeface="Calibri" panose="020F0502020204030204" pitchFamily="34" charset="0"/>
              <a:cs typeface="Times New Roman" panose="02020603050405020304" pitchFamily="18" charset="0"/>
            </a:endParaRPr>
          </a:p>
          <a:p>
            <a:pPr algn="l" rtl="0"/>
            <a:endParaRPr lang="cs-CZ" dirty="0">
              <a:ea typeface="Calibri" panose="020F0502020204030204" pitchFamily="34" charset="0"/>
              <a:cs typeface="Times New Roman" panose="02020603050405020304" pitchFamily="18" charset="0"/>
            </a:endParaRPr>
          </a:p>
          <a:p>
            <a:pPr algn="l" rtl="0"/>
            <a:endParaRPr lang="cs-CZ" dirty="0">
              <a:ea typeface="Calibri" panose="020F0502020204030204" pitchFamily="34" charset="0"/>
              <a:cs typeface="Times New Roman" panose="02020603050405020304" pitchFamily="18" charset="0"/>
            </a:endParaRPr>
          </a:p>
          <a:p>
            <a:pPr algn="l" rtl="0"/>
            <a:endParaRPr lang="cs-CZ" dirty="0">
              <a:ea typeface="Calibri" panose="020F0502020204030204" pitchFamily="34" charset="0"/>
              <a:cs typeface="Times New Roman" panose="02020603050405020304" pitchFamily="18" charset="0"/>
            </a:endParaRPr>
          </a:p>
          <a:p>
            <a:pPr algn="l" rtl="0"/>
            <a:endParaRPr lang="cs-CZ" dirty="0">
              <a:ea typeface="Calibri" panose="020F0502020204030204" pitchFamily="34" charset="0"/>
              <a:cs typeface="Times New Roman" panose="02020603050405020304" pitchFamily="18" charset="0"/>
            </a:endParaRPr>
          </a:p>
          <a:p>
            <a:pPr algn="l" rtl="0"/>
            <a:endParaRPr lang="cs-CZ" dirty="0">
              <a:ea typeface="Calibri" panose="020F0502020204030204" pitchFamily="34" charset="0"/>
              <a:cs typeface="Times New Roman" panose="02020603050405020304" pitchFamily="18" charset="0"/>
            </a:endParaRPr>
          </a:p>
          <a:p>
            <a:pPr algn="l" rtl="0"/>
            <a:endParaRPr lang="cs-CZ" dirty="0">
              <a:ea typeface="Calibri" panose="020F0502020204030204" pitchFamily="34" charset="0"/>
              <a:cs typeface="Times New Roman" panose="02020603050405020304" pitchFamily="18" charset="0"/>
            </a:endParaRPr>
          </a:p>
          <a:p>
            <a:pPr algn="l" rtl="0"/>
            <a:endParaRPr lang="cs-CZ" sz="1000" dirty="0">
              <a:effectLst/>
              <a:ea typeface="Calibri" panose="020F0502020204030204" pitchFamily="34" charset="0"/>
              <a:cs typeface="Times New Roman" panose="02020603050405020304" pitchFamily="18" charset="0"/>
            </a:endParaRPr>
          </a:p>
          <a:p>
            <a:pPr algn="l" rtl="0"/>
            <a:r>
              <a:rPr lang="cs-CZ" sz="1000" dirty="0">
                <a:effectLst/>
                <a:ea typeface="Calibri" panose="020F0502020204030204" pitchFamily="34" charset="0"/>
                <a:cs typeface="Times New Roman" panose="02020603050405020304" pitchFamily="18" charset="0"/>
              </a:rPr>
              <a:t>Logo Regionálna potravina</a:t>
            </a:r>
          </a:p>
          <a:p>
            <a:pPr algn="l" rtl="0"/>
            <a:endParaRPr lang="cs-CZ" dirty="0"/>
          </a:p>
        </p:txBody>
      </p:sp>
      <p:pic>
        <p:nvPicPr>
          <p:cNvPr id="5" name="Zástupný symbol obrázku 4">
            <a:extLst>
              <a:ext uri="{FF2B5EF4-FFF2-40B4-BE49-F238E27FC236}">
                <a16:creationId xmlns:a16="http://schemas.microsoft.com/office/drawing/2014/main" id="{75A5E97E-6AC7-4367-9FD1-F228EA7282C7}"/>
              </a:ext>
            </a:extLst>
          </p:cNvPr>
          <p:cNvPicPr>
            <a:picLocks noGrp="1" noChangeAspect="1"/>
          </p:cNvPicPr>
          <p:nvPr>
            <p:ph type="pic" sz="quarter" idx="15"/>
          </p:nvPr>
        </p:nvPicPr>
        <p:blipFill>
          <a:blip r:embed="rId3"/>
          <a:srcRect t="848" b="848"/>
          <a:stretch>
            <a:fillRect/>
          </a:stretch>
        </p:blipFill>
        <p:spPr>
          <a:xfrm>
            <a:off x="6187802" y="1704933"/>
            <a:ext cx="1660798" cy="1632627"/>
          </a:xfrm>
          <a:prstGeom prst="rect">
            <a:avLst/>
          </a:prstGeom>
        </p:spPr>
      </p:pic>
      <p:pic>
        <p:nvPicPr>
          <p:cNvPr id="3" name="Obrázek 2">
            <a:extLst>
              <a:ext uri="{FF2B5EF4-FFF2-40B4-BE49-F238E27FC236}">
                <a16:creationId xmlns:a16="http://schemas.microsoft.com/office/drawing/2014/main" id="{7C7A73CC-63FB-44E6-B627-97331B33C256}"/>
              </a:ext>
            </a:extLst>
          </p:cNvPr>
          <p:cNvPicPr>
            <a:picLocks noChangeAspect="1"/>
          </p:cNvPicPr>
          <p:nvPr/>
        </p:nvPicPr>
        <p:blipFill>
          <a:blip r:embed="rId4"/>
          <a:stretch>
            <a:fillRect/>
          </a:stretch>
        </p:blipFill>
        <p:spPr>
          <a:xfrm>
            <a:off x="8221100" y="3337560"/>
            <a:ext cx="1353429" cy="1329043"/>
          </a:xfrm>
          <a:prstGeom prst="rect">
            <a:avLst/>
          </a:prstGeom>
        </p:spPr>
      </p:pic>
      <p:sp>
        <p:nvSpPr>
          <p:cNvPr id="7" name="TextovéPole 6">
            <a:extLst>
              <a:ext uri="{FF2B5EF4-FFF2-40B4-BE49-F238E27FC236}">
                <a16:creationId xmlns:a16="http://schemas.microsoft.com/office/drawing/2014/main" id="{C3023535-927F-4036-9608-F6A33B6B6586}"/>
              </a:ext>
            </a:extLst>
          </p:cNvPr>
          <p:cNvSpPr txBox="1"/>
          <p:nvPr/>
        </p:nvSpPr>
        <p:spPr>
          <a:xfrm>
            <a:off x="7444740" y="5029956"/>
            <a:ext cx="2941320" cy="246221"/>
          </a:xfrm>
          <a:prstGeom prst="rect">
            <a:avLst/>
          </a:prstGeom>
          <a:noFill/>
        </p:spPr>
        <p:txBody>
          <a:bodyPr wrap="square">
            <a:spAutoFit/>
          </a:bodyPr>
          <a:lstStyle/>
          <a:p>
            <a:pPr lvl="0" algn="ctr" rtl="0">
              <a:spcBef>
                <a:spcPts val="0"/>
              </a:spcBef>
              <a:defRPr/>
            </a:pPr>
            <a:r>
              <a:rPr kumimoji="0" lang="cs-CZ" altLang="cs-CZ" sz="1000" b="0" i="0" u="none" strike="noStrike" kern="1200" cap="none" spc="0" normalizeH="0" baseline="0" noProof="0" dirty="0">
                <a:ln>
                  <a:noFill/>
                </a:ln>
                <a:solidFill>
                  <a:prstClr val="black"/>
                </a:solidFill>
                <a:effectLst/>
                <a:uLnTx/>
                <a:uFillTx/>
                <a:latin typeface="Trebuchet MS"/>
                <a:ea typeface="Calibri" panose="020F0502020204030204" pitchFamily="34" charset="0"/>
                <a:cs typeface="Calibri" panose="020F0502020204030204" pitchFamily="34" charset="0"/>
              </a:rPr>
              <a:t>Logo</a:t>
            </a:r>
            <a:r>
              <a:rPr lang="cs-CZ" altLang="cs-CZ" sz="1000" dirty="0">
                <a:solidFill>
                  <a:prstClr val="black"/>
                </a:solidFill>
                <a:latin typeface="Trebuchet MS"/>
                <a:ea typeface="Calibri" panose="020F0502020204030204" pitchFamily="34" charset="0"/>
                <a:cs typeface="Calibri" panose="020F0502020204030204" pitchFamily="34" charset="0"/>
              </a:rPr>
              <a:t>Slovenská potravina</a:t>
            </a:r>
            <a:endParaRPr kumimoji="0" lang="cs-CZ" sz="1000" b="0" i="0" u="none" strike="noStrike" kern="1200" cap="none" spc="0" normalizeH="0" baseline="0" noProof="0" dirty="0">
              <a:ln>
                <a:noFill/>
              </a:ln>
              <a:solidFill>
                <a:prstClr val="black"/>
              </a:solidFill>
              <a:effectLst/>
              <a:uLnTx/>
              <a:uFillTx/>
              <a:latin typeface="Trebuchet MS"/>
              <a:ea typeface="+mn-ea"/>
              <a:cs typeface="+mn-cs"/>
            </a:endParaRPr>
          </a:p>
        </p:txBody>
      </p:sp>
      <p:pic>
        <p:nvPicPr>
          <p:cNvPr id="8" name="Obrázek 7">
            <a:extLst>
              <a:ext uri="{FF2B5EF4-FFF2-40B4-BE49-F238E27FC236}">
                <a16:creationId xmlns:a16="http://schemas.microsoft.com/office/drawing/2014/main" id="{70416B65-FC1D-466F-B826-85DD5F74D802}"/>
              </a:ext>
            </a:extLst>
          </p:cNvPr>
          <p:cNvPicPr>
            <a:picLocks noChangeAspect="1"/>
          </p:cNvPicPr>
          <p:nvPr/>
        </p:nvPicPr>
        <p:blipFill>
          <a:blip r:embed="rId5"/>
          <a:stretch>
            <a:fillRect/>
          </a:stretch>
        </p:blipFill>
        <p:spPr>
          <a:xfrm>
            <a:off x="5642407" y="4387951"/>
            <a:ext cx="1554615" cy="1530229"/>
          </a:xfrm>
          <a:prstGeom prst="rect">
            <a:avLst/>
          </a:prstGeom>
        </p:spPr>
      </p:pic>
    </p:spTree>
    <p:extLst>
      <p:ext uri="{BB962C8B-B14F-4D97-AF65-F5344CB8AC3E}">
        <p14:creationId xmlns:p14="http://schemas.microsoft.com/office/powerpoint/2010/main" val="3895157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D8C6E59C-AFB0-4DBA-81B5-57D91F260FF0}"/>
              </a:ext>
            </a:extLst>
          </p:cNvPr>
          <p:cNvSpPr>
            <a:spLocks noGrp="1"/>
          </p:cNvSpPr>
          <p:nvPr>
            <p:ph type="body" sz="quarter" idx="12"/>
          </p:nvPr>
        </p:nvSpPr>
        <p:spPr>
          <a:xfrm>
            <a:off x="543000" y="1257301"/>
            <a:ext cx="8820000" cy="360000"/>
          </a:xfrm>
        </p:spPr>
        <p:txBody>
          <a:bodyPr/>
          <a:lstStyle/>
          <a:p>
            <a:pPr algn="l" rtl="0"/>
            <a:r>
              <a:rPr lang="cs-CZ" sz="1800" b="1" dirty="0">
                <a:effectLst/>
                <a:latin typeface="+mj-lt"/>
                <a:ea typeface="Calibri" panose="020F0502020204030204" pitchFamily="34" charset="0"/>
                <a:cs typeface="Times New Roman" panose="02020603050405020304" pitchFamily="18" charset="0"/>
              </a:rPr>
              <a:t>6. Sales </a:t>
            </a:r>
            <a:r>
              <a:rPr lang="cs-CZ" sz="1800" b="1" dirty="0" err="1">
                <a:effectLst/>
                <a:latin typeface="+mj-lt"/>
                <a:ea typeface="Calibri" panose="020F0502020204030204" pitchFamily="34" charset="0"/>
                <a:cs typeface="Times New Roman" panose="02020603050405020304" pitchFamily="18" charset="0"/>
              </a:rPr>
              <a:t>fro</a:t>
            </a:r>
            <a:r>
              <a:rPr lang="cs-CZ" dirty="0" err="1">
                <a:latin typeface="+mj-lt"/>
                <a:ea typeface="Calibri" panose="020F0502020204030204" pitchFamily="34" charset="0"/>
                <a:cs typeface="Times New Roman" panose="02020603050405020304" pitchFamily="18" charset="0"/>
              </a:rPr>
              <a:t>m</a:t>
            </a:r>
            <a:r>
              <a:rPr lang="cs-CZ" dirty="0">
                <a:latin typeface="+mj-lt"/>
                <a:ea typeface="Calibri" panose="020F0502020204030204" pitchFamily="34" charset="0"/>
                <a:cs typeface="Times New Roman" panose="02020603050405020304" pitchFamily="18" charset="0"/>
              </a:rPr>
              <a:t> </a:t>
            </a:r>
            <a:r>
              <a:rPr lang="cs-CZ" dirty="0" err="1">
                <a:latin typeface="+mj-lt"/>
                <a:ea typeface="Calibri" panose="020F0502020204030204" pitchFamily="34" charset="0"/>
                <a:cs typeface="Times New Roman" panose="02020603050405020304" pitchFamily="18" charset="0"/>
              </a:rPr>
              <a:t>the</a:t>
            </a:r>
            <a:r>
              <a:rPr lang="cs-CZ" dirty="0">
                <a:latin typeface="+mj-lt"/>
                <a:ea typeface="Calibri" panose="020F0502020204030204" pitchFamily="34" charset="0"/>
                <a:cs typeface="Times New Roman" panose="02020603050405020304" pitchFamily="18" charset="0"/>
              </a:rPr>
              <a:t> Yard (</a:t>
            </a:r>
            <a:r>
              <a:rPr lang="cs-CZ" dirty="0" err="1">
                <a:latin typeface="+mj-lt"/>
                <a:ea typeface="Calibri" panose="020F0502020204030204" pitchFamily="34" charset="0"/>
                <a:cs typeface="Times New Roman" panose="02020603050405020304" pitchFamily="18" charset="0"/>
              </a:rPr>
              <a:t>Farm</a:t>
            </a:r>
            <a:r>
              <a:rPr lang="cs-CZ" dirty="0">
                <a:latin typeface="+mj-lt"/>
                <a:ea typeface="Calibri" panose="020F0502020204030204" pitchFamily="34" charset="0"/>
                <a:cs typeface="Times New Roman" panose="02020603050405020304" pitchFamily="18" charset="0"/>
              </a:rPr>
              <a:t>)</a:t>
            </a:r>
            <a:endParaRPr lang="cs-CZ" dirty="0">
              <a:latin typeface="+mj-lt"/>
            </a:endParaRPr>
          </a:p>
        </p:txBody>
      </p:sp>
      <p:sp>
        <p:nvSpPr>
          <p:cNvPr id="3" name="Zástupný text 2">
            <a:extLst>
              <a:ext uri="{FF2B5EF4-FFF2-40B4-BE49-F238E27FC236}">
                <a16:creationId xmlns:a16="http://schemas.microsoft.com/office/drawing/2014/main" id="{EB5FFDA0-7C24-445E-9F2B-72DFF0EF32B8}"/>
              </a:ext>
            </a:extLst>
          </p:cNvPr>
          <p:cNvSpPr>
            <a:spLocks noGrp="1"/>
          </p:cNvSpPr>
          <p:nvPr>
            <p:ph type="body" sz="quarter" idx="13"/>
          </p:nvPr>
        </p:nvSpPr>
        <p:spPr>
          <a:xfrm>
            <a:off x="543000" y="1710690"/>
            <a:ext cx="8820000" cy="735330"/>
          </a:xfrm>
        </p:spPr>
        <p:txBody>
          <a:bodyPr/>
          <a:lstStyle/>
          <a:p>
            <a:pPr algn="l" rtl="0"/>
            <a:r>
              <a:rPr lang="cs-CZ" sz="1800" b="1" dirty="0">
                <a:latin typeface="+mj-lt"/>
                <a:ea typeface="Calibri" panose="020F0502020204030204" pitchFamily="34" charset="0"/>
                <a:cs typeface="Times New Roman" panose="02020603050405020304" pitchFamily="18" charset="0"/>
              </a:rPr>
              <a:t>6.5.1</a:t>
            </a:r>
            <a:r>
              <a:rPr lang="cs-CZ" sz="1800" b="1" dirty="0">
                <a:effectLst/>
                <a:latin typeface="+mj-lt"/>
                <a:ea typeface="Calibri" panose="020F0502020204030204" pitchFamily="34" charset="0"/>
                <a:cs typeface="Times New Roman" panose="02020603050405020304" pitchFamily="18" charset="0"/>
              </a:rPr>
              <a:t> </a:t>
            </a:r>
            <a:r>
              <a:rPr lang="cs-CZ" sz="1800" b="1" dirty="0">
                <a:solidFill>
                  <a:srgbClr val="3B3B3B"/>
                </a:solidFill>
                <a:effectLst/>
                <a:latin typeface="+mj-lt"/>
                <a:ea typeface="Calibri" panose="020F0502020204030204" pitchFamily="34" charset="0"/>
                <a:cs typeface="Calibri" panose="020F0502020204030204" pitchFamily="34" charset="0"/>
              </a:rPr>
              <a:t>Rastlinné produkty</a:t>
            </a:r>
            <a:endParaRPr lang="cs-CZ" sz="1800" dirty="0">
              <a:solidFill>
                <a:srgbClr val="3B3B3B"/>
              </a:solidFill>
              <a:latin typeface="+mj-lt"/>
              <a:ea typeface="Calibri" panose="020F0502020204030204" pitchFamily="34" charset="0"/>
              <a:cs typeface="Times New Roman" panose="02020603050405020304" pitchFamily="18" charset="0"/>
            </a:endParaRPr>
          </a:p>
          <a:p>
            <a:pPr algn="l" rtl="0"/>
            <a:r>
              <a:rPr lang="cs-CZ" sz="1800" b="1" dirty="0">
                <a:latin typeface="+mj-lt"/>
                <a:ea typeface="Calibri" panose="020F0502020204030204" pitchFamily="34" charset="0"/>
                <a:cs typeface="Times New Roman" panose="02020603050405020304" pitchFamily="18" charset="0"/>
              </a:rPr>
              <a:t>6.5.2</a:t>
            </a:r>
            <a:r>
              <a:rPr lang="cs-CZ" sz="1800" b="1" dirty="0">
                <a:solidFill>
                  <a:srgbClr val="3B3B3B"/>
                </a:solidFill>
                <a:effectLst/>
                <a:latin typeface="+mj-lt"/>
                <a:ea typeface="Calibri" panose="020F0502020204030204" pitchFamily="34" charset="0"/>
                <a:cs typeface="Calibri" panose="020F0502020204030204" pitchFamily="34" charset="0"/>
              </a:rPr>
              <a:t>Ochranné značenie regionálnych produktov v EÚ</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l" rtl="0"/>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l" rtl="0"/>
            <a:endParaRPr lang="cs-CZ" dirty="0"/>
          </a:p>
        </p:txBody>
      </p:sp>
      <p:pic>
        <p:nvPicPr>
          <p:cNvPr id="5" name="Obrázek 4">
            <a:extLst>
              <a:ext uri="{FF2B5EF4-FFF2-40B4-BE49-F238E27FC236}">
                <a16:creationId xmlns:a16="http://schemas.microsoft.com/office/drawing/2014/main" id="{CA1911ED-B560-4B2E-9B91-FD764C8257DC}"/>
              </a:ext>
            </a:extLst>
          </p:cNvPr>
          <p:cNvPicPr>
            <a:picLocks noChangeAspect="1"/>
          </p:cNvPicPr>
          <p:nvPr/>
        </p:nvPicPr>
        <p:blipFill>
          <a:blip r:embed="rId3"/>
          <a:stretch>
            <a:fillRect/>
          </a:stretch>
        </p:blipFill>
        <p:spPr>
          <a:xfrm>
            <a:off x="1996751" y="3179504"/>
            <a:ext cx="4655976" cy="3092794"/>
          </a:xfrm>
          <a:prstGeom prst="rect">
            <a:avLst/>
          </a:prstGeom>
        </p:spPr>
      </p:pic>
      <p:sp>
        <p:nvSpPr>
          <p:cNvPr id="4" name="Zástupný text 3">
            <a:extLst>
              <a:ext uri="{FF2B5EF4-FFF2-40B4-BE49-F238E27FC236}">
                <a16:creationId xmlns:a16="http://schemas.microsoft.com/office/drawing/2014/main" id="{CC0DC6E1-772B-48E4-BA16-BB4172495A2C}"/>
              </a:ext>
            </a:extLst>
          </p:cNvPr>
          <p:cNvSpPr>
            <a:spLocks noGrp="1"/>
          </p:cNvSpPr>
          <p:nvPr>
            <p:ph type="body" sz="quarter" idx="14"/>
          </p:nvPr>
        </p:nvSpPr>
        <p:spPr>
          <a:xfrm>
            <a:off x="1287780" y="2446020"/>
            <a:ext cx="6758940" cy="3703320"/>
          </a:xfrm>
        </p:spPr>
        <p:txBody>
          <a:bodyPr/>
          <a:lstStyle/>
          <a:p>
            <a:pPr algn="l" rtl="0"/>
            <a:endParaRPr lang="cs-CZ" sz="1200" dirty="0">
              <a:solidFill>
                <a:srgbClr val="000000"/>
              </a:solidFill>
              <a:effectLst/>
              <a:latin typeface="+mn-lt"/>
              <a:ea typeface="Calibri" panose="020F0502020204030204" pitchFamily="34" charset="0"/>
              <a:cs typeface="Calibri" panose="020F0502020204030204" pitchFamily="34" charset="0"/>
            </a:endParaRPr>
          </a:p>
          <a:p>
            <a:pPr algn="l" rtl="0"/>
            <a:endParaRPr lang="cs-CZ" dirty="0">
              <a:solidFill>
                <a:srgbClr val="000000"/>
              </a:solidFill>
              <a:ea typeface="Calibri" panose="020F0502020204030204" pitchFamily="34" charset="0"/>
              <a:cs typeface="Calibri" panose="020F0502020204030204" pitchFamily="34" charset="0"/>
            </a:endParaRPr>
          </a:p>
          <a:p>
            <a:pPr algn="l" rtl="0"/>
            <a:r>
              <a:rPr lang="cs-CZ" sz="1200" dirty="0">
                <a:solidFill>
                  <a:srgbClr val="000000"/>
                </a:solidFill>
                <a:effectLst/>
                <a:latin typeface="+mn-lt"/>
                <a:ea typeface="Calibri" panose="020F0502020204030204" pitchFamily="34" charset="0"/>
                <a:cs typeface="Calibri" panose="020F0502020204030204" pitchFamily="34" charset="0"/>
              </a:rPr>
              <a:t>Z hľadiska predaja z dvora je predaj rastlinných produktov jednoduchší ako predaj živočíšnych.</a:t>
            </a:r>
          </a:p>
          <a:p>
            <a:pPr algn="l" rtl="0"/>
            <a:endParaRPr lang="cs-CZ" dirty="0"/>
          </a:p>
        </p:txBody>
      </p:sp>
    </p:spTree>
    <p:extLst>
      <p:ext uri="{BB962C8B-B14F-4D97-AF65-F5344CB8AC3E}">
        <p14:creationId xmlns:p14="http://schemas.microsoft.com/office/powerpoint/2010/main" val="706759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42909A94-A8D2-4A5F-BAFF-8F5411071E2E}"/>
              </a:ext>
            </a:extLst>
          </p:cNvPr>
          <p:cNvSpPr>
            <a:spLocks noGrp="1"/>
          </p:cNvSpPr>
          <p:nvPr>
            <p:ph type="body" sz="quarter" idx="14"/>
          </p:nvPr>
        </p:nvSpPr>
        <p:spPr>
          <a:xfrm>
            <a:off x="550500" y="1216949"/>
            <a:ext cx="4410000" cy="4860000"/>
          </a:xfrm>
        </p:spPr>
        <p:txBody>
          <a:bodyPr/>
          <a:lstStyle/>
          <a:p>
            <a:pPr algn="l" rtl="0"/>
            <a:r>
              <a:rPr lang="cs-CZ" sz="1200" b="1" dirty="0">
                <a:solidFill>
                  <a:schemeClr val="tx1"/>
                </a:solidFill>
                <a:latin typeface="+mj-lt"/>
                <a:ea typeface="Calibri" panose="020F0502020204030204" pitchFamily="34" charset="0"/>
                <a:cs typeface="Times New Roman" panose="02020603050405020304" pitchFamily="18" charset="0"/>
              </a:rPr>
              <a:t>6.5.1.</a:t>
            </a:r>
            <a:r>
              <a:rPr lang="cs-CZ" sz="1200" b="1" dirty="0">
                <a:solidFill>
                  <a:schemeClr val="tx1"/>
                </a:solidFill>
                <a:effectLst/>
                <a:latin typeface="+mj-lt"/>
                <a:ea typeface="Calibri" panose="020F0502020204030204" pitchFamily="34" charset="0"/>
                <a:cs typeface="Times New Roman" panose="02020603050405020304" pitchFamily="18" charset="0"/>
              </a:rPr>
              <a:t>Podmienky predaja rastlinných produktov vo vybraných štátoch EÚ</a:t>
            </a:r>
            <a:endParaRPr lang="cs-CZ" sz="1200" dirty="0">
              <a:solidFill>
                <a:schemeClr val="tx1"/>
              </a:solidFill>
              <a:effectLst/>
              <a:latin typeface="+mj-lt"/>
              <a:ea typeface="Calibri" panose="020F0502020204030204" pitchFamily="34" charset="0"/>
              <a:cs typeface="Times New Roman" panose="02020603050405020304" pitchFamily="18" charset="0"/>
            </a:endParaRPr>
          </a:p>
          <a:p>
            <a:pPr algn="l" rtl="0"/>
            <a:endParaRPr lang="cs-CZ"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l" rtl="0"/>
            <a:r>
              <a:rPr lang="cs-CZ" b="1" dirty="0">
                <a:solidFill>
                  <a:srgbClr val="000000"/>
                </a:solidFill>
                <a:ea typeface="Calibri" panose="020F0502020204030204" pitchFamily="34" charset="0"/>
                <a:cs typeface="Calibri" panose="020F0502020204030204" pitchFamily="34" charset="0"/>
              </a:rPr>
              <a:t>Česká republika</a:t>
            </a:r>
            <a:endParaRPr lang="cs-CZ" sz="1200" b="1" dirty="0">
              <a:solidFill>
                <a:srgbClr val="000000"/>
              </a:solidFill>
              <a:effectLst/>
              <a:ea typeface="Calibri" panose="020F0502020204030204" pitchFamily="34" charset="0"/>
              <a:cs typeface="Calibri" panose="020F0502020204030204" pitchFamily="34" charset="0"/>
            </a:endParaRPr>
          </a:p>
          <a:p>
            <a:pPr algn="l" rtl="0"/>
            <a:r>
              <a:rPr lang="cs-CZ" sz="1200" dirty="0">
                <a:solidFill>
                  <a:srgbClr val="000000"/>
                </a:solidFill>
                <a:effectLst/>
                <a:ea typeface="Calibri" panose="020F0502020204030204" pitchFamily="34" charset="0"/>
                <a:cs typeface="Calibri" panose="020F0502020204030204" pitchFamily="34" charset="0"/>
              </a:rPr>
              <a:t>Pre predaj prebytkov zo záhrady nie je potrebné mať živnostenské oprávnenie, pokiaľ však nejde o sústavnú činnosť.</a:t>
            </a:r>
          </a:p>
          <a:p>
            <a:pPr algn="l" rtl="0"/>
            <a:r>
              <a:rPr lang="cs-CZ" dirty="0">
                <a:solidFill>
                  <a:srgbClr val="000000"/>
                </a:solidFill>
                <a:ea typeface="Calibri" panose="020F0502020204030204" pitchFamily="34" charset="0"/>
                <a:cs typeface="Calibri" panose="020F0502020204030204" pitchFamily="34" charset="0"/>
              </a:rPr>
              <a:t>P</a:t>
            </a:r>
            <a:r>
              <a:rPr lang="cs-CZ" sz="1200" dirty="0">
                <a:solidFill>
                  <a:srgbClr val="000000"/>
                </a:solidFill>
                <a:effectLst/>
                <a:ea typeface="Calibri" panose="020F0502020204030204" pitchFamily="34" charset="0"/>
                <a:cs typeface="Calibri" panose="020F0502020204030204" pitchFamily="34" charset="0"/>
              </a:rPr>
              <a:t>rodej z dvora sa môže z hľadiska daňovej legislatívy </a:t>
            </a:r>
            <a:r>
              <a:rPr lang="cs-CZ" sz="1200" dirty="0" err="1">
                <a:solidFill>
                  <a:srgbClr val="000000"/>
                </a:solidFill>
                <a:effectLst/>
                <a:ea typeface="Calibri" panose="020F0502020204030204" pitchFamily="34" charset="0"/>
                <a:cs typeface="Calibri" panose="020F0502020204030204" pitchFamily="34" charset="0"/>
              </a:rPr>
              <a:t>vzťahovať</a:t>
            </a:r>
            <a:r>
              <a:rPr lang="cs-CZ" sz="1200" dirty="0">
                <a:solidFill>
                  <a:srgbClr val="000000"/>
                </a:solidFill>
                <a:effectLst/>
                <a:ea typeface="Calibri" panose="020F0502020204030204" pitchFamily="34" charset="0"/>
                <a:cs typeface="Calibri" panose="020F0502020204030204" pitchFamily="34" charset="0"/>
              </a:rPr>
              <a:t> na </a:t>
            </a:r>
            <a:r>
              <a:rPr lang="cs-CZ" sz="1200" b="1" dirty="0" err="1">
                <a:solidFill>
                  <a:srgbClr val="000000"/>
                </a:solidFill>
                <a:effectLst/>
                <a:ea typeface="Calibri" panose="020F0502020204030204" pitchFamily="34" charset="0"/>
                <a:cs typeface="Calibri" panose="020F0502020204030204" pitchFamily="34" charset="0"/>
              </a:rPr>
              <a:t>nepotravinárske</a:t>
            </a:r>
            <a:r>
              <a:rPr lang="cs-CZ" sz="1200" b="1" dirty="0">
                <a:solidFill>
                  <a:srgbClr val="000000"/>
                </a:solidFill>
                <a:effectLst/>
                <a:ea typeface="Calibri" panose="020F0502020204030204" pitchFamily="34" charset="0"/>
                <a:cs typeface="Calibri" panose="020F0502020204030204" pitchFamily="34" charset="0"/>
              </a:rPr>
              <a:t> produkty rastlinnej produkcie</a:t>
            </a:r>
            <a:r>
              <a:rPr lang="cs-CZ" sz="1200" dirty="0">
                <a:solidFill>
                  <a:srgbClr val="000000"/>
                </a:solidFill>
                <a:effectLst/>
                <a:ea typeface="Calibri" panose="020F0502020204030204" pitchFamily="34" charset="0"/>
                <a:cs typeface="Calibri" panose="020F0502020204030204" pitchFamily="34" charset="0"/>
              </a:rPr>
              <a:t>, ako sú například </a:t>
            </a:r>
            <a:r>
              <a:rPr lang="cs-CZ" sz="1200" b="1" dirty="0" err="1">
                <a:solidFill>
                  <a:srgbClr val="000000"/>
                </a:solidFill>
                <a:effectLst/>
                <a:ea typeface="Calibri" panose="020F0502020204030204" pitchFamily="34" charset="0"/>
                <a:cs typeface="Calibri" panose="020F0502020204030204" pitchFamily="34" charset="0"/>
              </a:rPr>
              <a:t>kvety</a:t>
            </a:r>
            <a:r>
              <a:rPr lang="cs-CZ" sz="1200" dirty="0">
                <a:solidFill>
                  <a:srgbClr val="000000"/>
                </a:solidFill>
                <a:effectLst/>
                <a:ea typeface="Calibri" panose="020F0502020204030204" pitchFamily="34" charset="0"/>
                <a:cs typeface="Calibri" panose="020F0502020204030204" pitchFamily="34" charset="0"/>
              </a:rPr>
              <a:t>. Predaj z dvora môže byť zaujímavý aj pre záujmových producentov špeciálnych alebo netradičných plodín ako je napríklad rakytník.</a:t>
            </a:r>
          </a:p>
          <a:p>
            <a:pPr algn="l" rtl="0"/>
            <a:r>
              <a:rPr lang="cs-CZ" sz="1200" dirty="0">
                <a:solidFill>
                  <a:srgbClr val="000000"/>
                </a:solidFill>
                <a:effectLst/>
                <a:ea typeface="Calibri" panose="020F0502020204030204" pitchFamily="34" charset="0"/>
                <a:cs typeface="Calibri" panose="020F0502020204030204" pitchFamily="34" charset="0"/>
              </a:rPr>
              <a:t> </a:t>
            </a:r>
          </a:p>
          <a:p>
            <a:pPr algn="l" rtl="0"/>
            <a:r>
              <a:rPr lang="cs-CZ" b="1" dirty="0">
                <a:solidFill>
                  <a:srgbClr val="000000"/>
                </a:solidFill>
                <a:ea typeface="Calibri" panose="020F0502020204030204" pitchFamily="34" charset="0"/>
                <a:cs typeface="Calibri" panose="020F0502020204030204" pitchFamily="34" charset="0"/>
              </a:rPr>
              <a:t>Slovensko</a:t>
            </a:r>
            <a:endParaRPr lang="cs-CZ" sz="1200" b="1" dirty="0">
              <a:solidFill>
                <a:srgbClr val="000000"/>
              </a:solidFill>
              <a:effectLst/>
              <a:ea typeface="Calibri" panose="020F0502020204030204" pitchFamily="34" charset="0"/>
              <a:cs typeface="Calibri" panose="020F0502020204030204" pitchFamily="34" charset="0"/>
            </a:endParaRPr>
          </a:p>
          <a:p>
            <a:pPr algn="l" rtl="0"/>
            <a:r>
              <a:rPr lang="cs-CZ" dirty="0">
                <a:ea typeface="Calibri" panose="020F0502020204030204" pitchFamily="34" charset="0"/>
                <a:cs typeface="Calibri" panose="020F0502020204030204" pitchFamily="34" charset="0"/>
              </a:rPr>
              <a:t>Ú</a:t>
            </a:r>
            <a:r>
              <a:rPr lang="cs-CZ" sz="1200" dirty="0">
                <a:effectLst/>
                <a:ea typeface="Calibri" panose="020F0502020204030204" pitchFamily="34" charset="0"/>
                <a:cs typeface="Calibri" panose="020F0502020204030204" pitchFamily="34" charset="0"/>
              </a:rPr>
              <a:t>prava predaja potravín neživočíšneho pôvodu zákonom o potravinách je relatívne</a:t>
            </a:r>
            <a:r>
              <a:rPr lang="cs-CZ" sz="1200" spc="85"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stručná.</a:t>
            </a:r>
            <a:r>
              <a:rPr lang="cs-CZ" dirty="0">
                <a:ea typeface="Calibri" panose="020F0502020204030204" pitchFamily="34" charset="0"/>
                <a:cs typeface="Calibri" panose="020F0502020204030204" pitchFamily="34" charset="0"/>
              </a:rPr>
              <a:t>V</a:t>
            </a:r>
            <a:r>
              <a:rPr lang="cs-CZ" sz="1200" dirty="0">
                <a:effectLst/>
                <a:ea typeface="Calibri" panose="020F0502020204030204" pitchFamily="34" charset="0"/>
                <a:cs typeface="Calibri" panose="020F0502020204030204" pitchFamily="34" charset="0"/>
              </a:rPr>
              <a:t>ýrobcovia malých množstiev potravín, ktorí svoje výrobky predávajú priamo konečnému spotrebiteľovi alebo ich dodávajú do maloobchodnej prevádzky na slovenskom území, nemusia výrobky označovať údajom o výživovej hodnote (§ 9 ods. 4 zákona o potravinách).</a:t>
            </a:r>
            <a:endParaRPr lang="cs-CZ" sz="1200" b="1" spc="-30" dirty="0">
              <a:effectLst/>
              <a:ea typeface="Calibri" panose="020F0502020204030204" pitchFamily="34" charset="0"/>
              <a:cs typeface="Times New Roman" panose="02020603050405020304" pitchFamily="18" charset="0"/>
            </a:endParaRPr>
          </a:p>
          <a:p>
            <a:pPr marL="228600" algn="l" rtl="0">
              <a:lnSpc>
                <a:spcPct val="107000"/>
              </a:lnSpc>
              <a:spcAft>
                <a:spcPts val="800"/>
              </a:spcAft>
            </a:pPr>
            <a:endParaRPr lang="cs-CZ" b="1" spc="-30" dirty="0">
              <a:ea typeface="Calibri" panose="020F0502020204030204" pitchFamily="34" charset="0"/>
              <a:cs typeface="Times New Roman" panose="02020603050405020304" pitchFamily="18" charset="0"/>
            </a:endParaRPr>
          </a:p>
          <a:p>
            <a:pPr marL="228600" algn="l" rtl="0">
              <a:lnSpc>
                <a:spcPct val="107000"/>
              </a:lnSpc>
              <a:spcAft>
                <a:spcPts val="800"/>
              </a:spcAft>
            </a:pPr>
            <a:endParaRPr lang="cs-CZ" sz="1200" b="1" spc="-30" dirty="0">
              <a:effectLst/>
              <a:ea typeface="Calibri" panose="020F0502020204030204" pitchFamily="34" charset="0"/>
              <a:cs typeface="Times New Roman" panose="02020603050405020304" pitchFamily="18" charset="0"/>
            </a:endParaRPr>
          </a:p>
          <a:p>
            <a:pPr marL="228600" algn="l" rtl="0">
              <a:lnSpc>
                <a:spcPct val="107000"/>
              </a:lnSpc>
              <a:spcAft>
                <a:spcPts val="800"/>
              </a:spcAft>
            </a:pPr>
            <a:endParaRPr lang="cs-CZ" b="1" spc="-30" dirty="0">
              <a:ea typeface="Calibri" panose="020F0502020204030204" pitchFamily="34" charset="0"/>
              <a:cs typeface="Times New Roman" panose="02020603050405020304" pitchFamily="18" charset="0"/>
            </a:endParaRPr>
          </a:p>
          <a:p>
            <a:pPr algn="l" rtl="0"/>
            <a:endParaRPr lang="cs-CZ" dirty="0"/>
          </a:p>
        </p:txBody>
      </p:sp>
      <p:pic>
        <p:nvPicPr>
          <p:cNvPr id="6" name="Zástupný symbol obrázku 5" descr="Obsah obrázku tráva, exteriér, pole, obloha  Popis byl vytvořen automaticky">
            <a:extLst>
              <a:ext uri="{FF2B5EF4-FFF2-40B4-BE49-F238E27FC236}">
                <a16:creationId xmlns:a16="http://schemas.microsoft.com/office/drawing/2014/main" id="{7462BB91-00F5-4E76-9035-F47AE52CC6DC}"/>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6174" r="16174"/>
          <a:stretch>
            <a:fillRect/>
          </a:stretch>
        </p:blipFill>
        <p:spPr/>
      </p:pic>
      <p:sp>
        <p:nvSpPr>
          <p:cNvPr id="4" name="Zástupný text 3">
            <a:extLst>
              <a:ext uri="{FF2B5EF4-FFF2-40B4-BE49-F238E27FC236}">
                <a16:creationId xmlns:a16="http://schemas.microsoft.com/office/drawing/2014/main" id="{2F2147CC-90DD-4E3A-8B04-8222671234B6}"/>
              </a:ext>
            </a:extLst>
          </p:cNvPr>
          <p:cNvSpPr>
            <a:spLocks noGrp="1"/>
          </p:cNvSpPr>
          <p:nvPr>
            <p:ph type="body" sz="quarter" idx="16"/>
          </p:nvPr>
        </p:nvSpPr>
        <p:spPr/>
        <p:txBody>
          <a:bodyPr/>
          <a:lstStyle/>
          <a:p>
            <a:pPr algn="l" rtl="0"/>
            <a:r>
              <a:rPr lang="cs-CZ" dirty="0"/>
              <a:t>Modrý potravinársky mak je v ČR neoddeliteľnou súčasťou jedálnička</a:t>
            </a:r>
          </a:p>
        </p:txBody>
      </p:sp>
    </p:spTree>
    <p:extLst>
      <p:ext uri="{BB962C8B-B14F-4D97-AF65-F5344CB8AC3E}">
        <p14:creationId xmlns:p14="http://schemas.microsoft.com/office/powerpoint/2010/main" val="3668091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DE7E175D-0FCB-4C39-849B-B59595007EA1}"/>
              </a:ext>
            </a:extLst>
          </p:cNvPr>
          <p:cNvSpPr>
            <a:spLocks noGrp="1"/>
          </p:cNvSpPr>
          <p:nvPr>
            <p:ph type="body" sz="quarter" idx="14"/>
          </p:nvPr>
        </p:nvSpPr>
        <p:spPr/>
        <p:txBody>
          <a:bodyPr/>
          <a:lstStyle/>
          <a:p>
            <a:pPr marL="228600" algn="l" rtl="0">
              <a:lnSpc>
                <a:spcPct val="107000"/>
              </a:lnSpc>
              <a:spcAft>
                <a:spcPts val="800"/>
              </a:spcAft>
            </a:pPr>
            <a:r>
              <a:rPr lang="cs-CZ" sz="1200" b="1" spc="-30" dirty="0">
                <a:effectLst/>
                <a:ea typeface="Calibri" panose="020F0502020204030204" pitchFamily="34" charset="0"/>
                <a:cs typeface="Times New Roman" panose="02020603050405020304" pitchFamily="18" charset="0"/>
              </a:rPr>
              <a:t>Maďarsko</a:t>
            </a:r>
            <a:endParaRPr lang="cs-CZ" sz="1200" dirty="0">
              <a:effectLst/>
              <a:ea typeface="Calibri" panose="020F0502020204030204" pitchFamily="34" charset="0"/>
              <a:cs typeface="Times New Roman" panose="02020603050405020304" pitchFamily="18" charset="0"/>
            </a:endParaRPr>
          </a:p>
          <a:p>
            <a:pPr marL="228600" algn="l" rtl="0">
              <a:lnSpc>
                <a:spcPct val="107000"/>
              </a:lnSpc>
              <a:spcAft>
                <a:spcPts val="800"/>
              </a:spcAft>
            </a:pPr>
            <a:r>
              <a:rPr lang="cs-CZ" sz="1200" dirty="0">
                <a:effectLst/>
                <a:ea typeface="Calibri" panose="020F0502020204030204" pitchFamily="34" charset="0"/>
                <a:cs typeface="Calibri" panose="020F0502020204030204" pitchFamily="34" charset="0"/>
              </a:rPr>
              <a:t>Výrobcovia produktov neživočíšneho pôvodu, medu, iných včelárskych produktov alebo živých rýb môžu špecificky predávať tovar na všetkých trhoch a vo všetkých tržniciach, pri predajných akciách av</a:t>
            </a:r>
            <a:r>
              <a:rPr lang="cs-CZ" sz="1200" spc="-15"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povolených</a:t>
            </a:r>
            <a:r>
              <a:rPr lang="cs-CZ" sz="1200" spc="-35"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dočasných</a:t>
            </a:r>
            <a:r>
              <a:rPr lang="cs-CZ" sz="1200" spc="-45"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predajných</a:t>
            </a:r>
            <a:r>
              <a:rPr lang="cs-CZ" sz="1200" spc="-30"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miestach</a:t>
            </a:r>
            <a:r>
              <a:rPr lang="cs-CZ" sz="1200" spc="-35"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na</a:t>
            </a:r>
            <a:r>
              <a:rPr lang="cs-CZ" sz="1200" spc="-45"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maďarskom</a:t>
            </a:r>
            <a:r>
              <a:rPr lang="cs-CZ" sz="1200" spc="-40"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územie</a:t>
            </a:r>
            <a:r>
              <a:rPr lang="cs-CZ" sz="1200" spc="-30"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a</a:t>
            </a:r>
            <a:r>
              <a:rPr lang="cs-CZ" sz="1200" spc="-35"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maloobchodom</a:t>
            </a:r>
            <a:r>
              <a:rPr lang="cs-CZ" sz="1200" spc="-35"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nachádzajúcom sa v rovnakom regióne alebo vo vzdialenosti do 40 km od výrobca zariadenia (§ 4 ods. 1 nariadenia č.</a:t>
            </a:r>
            <a:r>
              <a:rPr lang="cs-CZ" sz="1200" spc="-5" dirty="0">
                <a:effectLst/>
                <a:ea typeface="Calibri" panose="020F0502020204030204" pitchFamily="34" charset="0"/>
                <a:cs typeface="Calibri" panose="020F0502020204030204" pitchFamily="34" charset="0"/>
              </a:rPr>
              <a:t> </a:t>
            </a:r>
            <a:r>
              <a:rPr lang="cs-CZ" sz="1200" dirty="0">
                <a:effectLst/>
                <a:ea typeface="Calibri" panose="020F0502020204030204" pitchFamily="34" charset="0"/>
                <a:cs typeface="Calibri" panose="020F0502020204030204" pitchFamily="34" charset="0"/>
              </a:rPr>
              <a:t>52/2010).</a:t>
            </a:r>
          </a:p>
          <a:p>
            <a:pPr marL="228600" algn="l" rtl="0">
              <a:lnSpc>
                <a:spcPct val="107000"/>
              </a:lnSpc>
              <a:spcAft>
                <a:spcPts val="800"/>
              </a:spcAft>
            </a:pPr>
            <a:endParaRPr lang="cs-CZ" dirty="0">
              <a:latin typeface="Calibri" panose="020F0502020204030204" pitchFamily="34" charset="0"/>
              <a:ea typeface="Calibri" panose="020F0502020204030204" pitchFamily="34" charset="0"/>
              <a:cs typeface="Calibri" panose="020F0502020204030204" pitchFamily="34" charset="0"/>
            </a:endParaRPr>
          </a:p>
          <a:p>
            <a:pPr marL="228600" algn="l" rtl="0">
              <a:lnSpc>
                <a:spcPct val="107000"/>
              </a:lnSpc>
              <a:spcAft>
                <a:spcPts val="800"/>
              </a:spcAft>
            </a:pPr>
            <a:r>
              <a:rPr lang="cs-CZ" sz="1200" b="1" dirty="0">
                <a:effectLst/>
                <a:latin typeface="+mn-lt"/>
                <a:ea typeface="Calibri" panose="020F0502020204030204" pitchFamily="34" charset="0"/>
                <a:cs typeface="Times New Roman" panose="02020603050405020304" pitchFamily="18" charset="0"/>
              </a:rPr>
              <a:t>Poľsko</a:t>
            </a:r>
            <a:endParaRPr lang="cs-CZ" sz="1200" dirty="0">
              <a:effectLst/>
              <a:latin typeface="+mn-lt"/>
              <a:ea typeface="Calibri" panose="020F0502020204030204" pitchFamily="34" charset="0"/>
              <a:cs typeface="Times New Roman" panose="02020603050405020304" pitchFamily="18" charset="0"/>
            </a:endParaRPr>
          </a:p>
          <a:p>
            <a:pPr marL="228600" algn="l" rtl="0">
              <a:lnSpc>
                <a:spcPct val="107000"/>
              </a:lnSpc>
              <a:spcAft>
                <a:spcPts val="800"/>
              </a:spcAft>
            </a:pPr>
            <a:r>
              <a:rPr lang="cs-CZ" sz="1200" dirty="0">
                <a:effectLst/>
                <a:latin typeface="+mn-lt"/>
                <a:ea typeface="Calibri" panose="020F0502020204030204" pitchFamily="34" charset="0"/>
                <a:cs typeface="Calibri" panose="020F0502020204030204" pitchFamily="34" charset="0"/>
              </a:rPr>
              <a:t>Poľsko nemá na predaj z dvora žiadnu zvláštnu legislatívu a všetko je riešené zákonom o bezpečnosti potravín a výžive. Poľské právo v oblasti hygieny potravín priamo nadväzuje na výnimku pre pravidlá hygieny potravín z dvora podľa nariadenia o hygiene potravín a nariadenia o hygiene potravín živočíšneho pôvodu.</a:t>
            </a:r>
            <a:endParaRPr lang="cs-CZ" sz="1200" dirty="0">
              <a:effectLst/>
              <a:latin typeface="+mn-lt"/>
              <a:ea typeface="Calibri" panose="020F0502020204030204" pitchFamily="34" charset="0"/>
              <a:cs typeface="Times New Roman" panose="02020603050405020304" pitchFamily="18" charset="0"/>
            </a:endParaRPr>
          </a:p>
          <a:p>
            <a:pPr marL="228600" algn="l" rtl="0">
              <a:lnSpc>
                <a:spcPct val="107000"/>
              </a:lnSpc>
              <a:spcAft>
                <a:spcPts val="800"/>
              </a:spcAft>
            </a:pP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lgn="l" rtl="0"/>
            <a:endParaRPr lang="cs-CZ" dirty="0"/>
          </a:p>
        </p:txBody>
      </p:sp>
      <p:pic>
        <p:nvPicPr>
          <p:cNvPr id="6" name="Zástupný symbol obrázku 5" descr="Obsah obrázku tráva, exteriér, seno, koště  Popis byl vytvořen automaticky">
            <a:extLst>
              <a:ext uri="{FF2B5EF4-FFF2-40B4-BE49-F238E27FC236}">
                <a16:creationId xmlns:a16="http://schemas.microsoft.com/office/drawing/2014/main" id="{DF31A8DB-609A-47BA-B756-F91EEA791843}"/>
              </a:ext>
            </a:extLst>
          </p:cNvPr>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16907" r="16907"/>
          <a:stretch>
            <a:fillRect/>
          </a:stretch>
        </p:blipFill>
        <p:spPr>
          <a:xfrm>
            <a:off x="5295899" y="1260000"/>
            <a:ext cx="2647995" cy="2602730"/>
          </a:xfrm>
        </p:spPr>
      </p:pic>
      <p:sp>
        <p:nvSpPr>
          <p:cNvPr id="4" name="Zástupný text 3">
            <a:extLst>
              <a:ext uri="{FF2B5EF4-FFF2-40B4-BE49-F238E27FC236}">
                <a16:creationId xmlns:a16="http://schemas.microsoft.com/office/drawing/2014/main" id="{3FAE974B-0AF0-4F54-AF64-C057AEF5A09E}"/>
              </a:ext>
            </a:extLst>
          </p:cNvPr>
          <p:cNvSpPr>
            <a:spLocks noGrp="1"/>
          </p:cNvSpPr>
          <p:nvPr>
            <p:ph type="body" sz="quarter" idx="16"/>
          </p:nvPr>
        </p:nvSpPr>
        <p:spPr>
          <a:xfrm>
            <a:off x="5090160" y="3926204"/>
            <a:ext cx="3232958" cy="369333"/>
          </a:xfrm>
        </p:spPr>
        <p:txBody>
          <a:bodyPr/>
          <a:lstStyle/>
          <a:p>
            <a:pPr algn="l" rtl="0"/>
            <a:r>
              <a:rPr lang="cs-CZ" dirty="0"/>
              <a:t>Maďarskí dedinčania pri zbere tŕstia na remeselné výrobky</a:t>
            </a:r>
          </a:p>
          <a:p>
            <a:pPr algn="l" rtl="0"/>
            <a:endParaRPr lang="cs-CZ" dirty="0"/>
          </a:p>
          <a:p>
            <a:pPr algn="l" rtl="0"/>
            <a:endParaRPr lang="cs-CZ" dirty="0"/>
          </a:p>
        </p:txBody>
      </p:sp>
      <p:pic>
        <p:nvPicPr>
          <p:cNvPr id="3" name="Obrázek 2">
            <a:extLst>
              <a:ext uri="{FF2B5EF4-FFF2-40B4-BE49-F238E27FC236}">
                <a16:creationId xmlns:a16="http://schemas.microsoft.com/office/drawing/2014/main" id="{4A1ADD3A-5AC3-443E-A0C6-6F30546FDEA1}"/>
              </a:ext>
            </a:extLst>
          </p:cNvPr>
          <p:cNvPicPr>
            <a:picLocks noChangeAspect="1"/>
          </p:cNvPicPr>
          <p:nvPr/>
        </p:nvPicPr>
        <p:blipFill>
          <a:blip r:embed="rId4"/>
          <a:stretch>
            <a:fillRect/>
          </a:stretch>
        </p:blipFill>
        <p:spPr>
          <a:xfrm>
            <a:off x="6186747" y="4359011"/>
            <a:ext cx="1550090" cy="1523171"/>
          </a:xfrm>
          <a:prstGeom prst="rect">
            <a:avLst/>
          </a:prstGeom>
        </p:spPr>
      </p:pic>
      <p:sp>
        <p:nvSpPr>
          <p:cNvPr id="9" name="TextovéPole 8">
            <a:extLst>
              <a:ext uri="{FF2B5EF4-FFF2-40B4-BE49-F238E27FC236}">
                <a16:creationId xmlns:a16="http://schemas.microsoft.com/office/drawing/2014/main" id="{F283D7FF-5299-4799-A787-30CBA6F01223}"/>
              </a:ext>
            </a:extLst>
          </p:cNvPr>
          <p:cNvSpPr txBox="1"/>
          <p:nvPr/>
        </p:nvSpPr>
        <p:spPr>
          <a:xfrm>
            <a:off x="6186747" y="5992927"/>
            <a:ext cx="1550090" cy="400110"/>
          </a:xfrm>
          <a:prstGeom prst="rect">
            <a:avLst/>
          </a:prstGeom>
          <a:noFill/>
        </p:spPr>
        <p:txBody>
          <a:bodyPr wrap="square" rtlCol="0">
            <a:spAutoFit/>
          </a:bodyPr>
          <a:lstStyle/>
          <a:p>
            <a:pPr algn="l" rtl="0"/>
            <a:r>
              <a:rPr lang="cs-CZ" sz="1000" dirty="0"/>
              <a:t>Jesenný dekoračný set s okrasnými tekvicami</a:t>
            </a:r>
          </a:p>
        </p:txBody>
      </p:sp>
    </p:spTree>
    <p:extLst>
      <p:ext uri="{BB962C8B-B14F-4D97-AF65-F5344CB8AC3E}">
        <p14:creationId xmlns:p14="http://schemas.microsoft.com/office/powerpoint/2010/main" val="3092974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D8C6E59C-AFB0-4DBA-81B5-57D91F260FF0}"/>
              </a:ext>
            </a:extLst>
          </p:cNvPr>
          <p:cNvSpPr>
            <a:spLocks noGrp="1"/>
          </p:cNvSpPr>
          <p:nvPr>
            <p:ph type="body" sz="quarter" idx="12"/>
          </p:nvPr>
        </p:nvSpPr>
        <p:spPr>
          <a:xfrm>
            <a:off x="543000" y="1257301"/>
            <a:ext cx="8820000" cy="360000"/>
          </a:xfrm>
        </p:spPr>
        <p:txBody>
          <a:bodyPr/>
          <a:lstStyle/>
          <a:p>
            <a:pPr algn="l" rtl="0"/>
            <a:r>
              <a:rPr lang="cs-CZ" sz="1800" b="1" dirty="0">
                <a:effectLst/>
                <a:latin typeface="+mj-lt"/>
                <a:ea typeface="Calibri" panose="020F0502020204030204" pitchFamily="34" charset="0"/>
                <a:cs typeface="Times New Roman" panose="02020603050405020304" pitchFamily="18" charset="0"/>
              </a:rPr>
              <a:t>6. Sales</a:t>
            </a:r>
            <a:r>
              <a:rPr lang="cs-CZ" sz="1800" b="1" dirty="0" err="1">
                <a:effectLst/>
                <a:latin typeface="+mj-lt"/>
                <a:ea typeface="Calibri" panose="020F0502020204030204" pitchFamily="34" charset="0"/>
                <a:cs typeface="Times New Roman" panose="02020603050405020304" pitchFamily="18" charset="0"/>
              </a:rPr>
              <a:t>fro</a:t>
            </a:r>
            <a:r>
              <a:rPr lang="cs-CZ" dirty="0" err="1">
                <a:latin typeface="+mj-lt"/>
                <a:ea typeface="Calibri" panose="020F0502020204030204" pitchFamily="34" charset="0"/>
                <a:cs typeface="Times New Roman" panose="02020603050405020304" pitchFamily="18" charset="0"/>
              </a:rPr>
              <a:t>m</a:t>
            </a:r>
            <a:r>
              <a:rPr lang="cs-CZ" dirty="0">
                <a:latin typeface="+mj-lt"/>
                <a:ea typeface="Calibri" panose="020F0502020204030204" pitchFamily="34" charset="0"/>
                <a:cs typeface="Times New Roman" panose="02020603050405020304" pitchFamily="18" charset="0"/>
              </a:rPr>
              <a:t> </a:t>
            </a:r>
            <a:r>
              <a:rPr lang="cs-CZ" dirty="0" err="1">
                <a:latin typeface="+mj-lt"/>
                <a:ea typeface="Calibri" panose="020F0502020204030204" pitchFamily="34" charset="0"/>
                <a:cs typeface="Times New Roman" panose="02020603050405020304" pitchFamily="18" charset="0"/>
              </a:rPr>
              <a:t>the</a:t>
            </a:r>
            <a:r>
              <a:rPr lang="cs-CZ" dirty="0">
                <a:latin typeface="+mj-lt"/>
                <a:ea typeface="Calibri" panose="020F0502020204030204" pitchFamily="34" charset="0"/>
                <a:cs typeface="Times New Roman" panose="02020603050405020304" pitchFamily="18" charset="0"/>
              </a:rPr>
              <a:t>Yard (</a:t>
            </a:r>
            <a:r>
              <a:rPr lang="cs-CZ" dirty="0" err="1">
                <a:latin typeface="+mj-lt"/>
                <a:ea typeface="Calibri" panose="020F0502020204030204" pitchFamily="34" charset="0"/>
                <a:cs typeface="Times New Roman" panose="02020603050405020304" pitchFamily="18" charset="0"/>
              </a:rPr>
              <a:t>Farm</a:t>
            </a:r>
            <a:r>
              <a:rPr lang="cs-CZ" dirty="0">
                <a:latin typeface="+mj-lt"/>
                <a:ea typeface="Calibri" panose="020F0502020204030204" pitchFamily="34" charset="0"/>
                <a:cs typeface="Times New Roman" panose="02020603050405020304" pitchFamily="18" charset="0"/>
              </a:rPr>
              <a:t>)</a:t>
            </a:r>
            <a:endParaRPr lang="cs-CZ" dirty="0">
              <a:latin typeface="+mj-lt"/>
            </a:endParaRPr>
          </a:p>
        </p:txBody>
      </p:sp>
      <p:sp>
        <p:nvSpPr>
          <p:cNvPr id="3" name="Zástupný text 2">
            <a:extLst>
              <a:ext uri="{FF2B5EF4-FFF2-40B4-BE49-F238E27FC236}">
                <a16:creationId xmlns:a16="http://schemas.microsoft.com/office/drawing/2014/main" id="{EB5FFDA0-7C24-445E-9F2B-72DFF0EF32B8}"/>
              </a:ext>
            </a:extLst>
          </p:cNvPr>
          <p:cNvSpPr>
            <a:spLocks noGrp="1"/>
          </p:cNvSpPr>
          <p:nvPr>
            <p:ph type="body" sz="quarter" idx="13"/>
          </p:nvPr>
        </p:nvSpPr>
        <p:spPr/>
        <p:txBody>
          <a:bodyPr/>
          <a:lstStyle/>
          <a:p>
            <a:pPr algn="l" rtl="0"/>
            <a:r>
              <a:rPr lang="cs-CZ" sz="1800" b="1" dirty="0">
                <a:solidFill>
                  <a:schemeClr val="tx1"/>
                </a:solidFill>
                <a:latin typeface="+mj-lt"/>
                <a:ea typeface="Calibri" panose="020F0502020204030204" pitchFamily="34" charset="0"/>
                <a:cs typeface="Times New Roman" panose="02020603050405020304" pitchFamily="18" charset="0"/>
              </a:rPr>
              <a:t>6.5.2.</a:t>
            </a:r>
            <a:r>
              <a:rPr lang="cs-CZ" sz="1800" b="1" dirty="0">
                <a:solidFill>
                  <a:schemeClr val="tx1"/>
                </a:solidFill>
                <a:effectLst/>
                <a:latin typeface="+mj-lt"/>
                <a:ea typeface="Calibri" panose="020F0502020204030204" pitchFamily="34" charset="0"/>
                <a:cs typeface="Times New Roman" panose="02020603050405020304" pitchFamily="18" charset="0"/>
              </a:rPr>
              <a:t>O</a:t>
            </a:r>
            <a:r>
              <a:rPr lang="cs-CZ" sz="1800" b="1" dirty="0">
                <a:solidFill>
                  <a:schemeClr val="tx1"/>
                </a:solidFill>
                <a:effectLst/>
                <a:latin typeface="+mj-lt"/>
                <a:ea typeface="Calibri" panose="020F0502020204030204" pitchFamily="34" charset="0"/>
                <a:cs typeface="Calibri" panose="020F0502020204030204" pitchFamily="34" charset="0"/>
              </a:rPr>
              <a:t>chránené značenie regionálnych produktov v EÚ</a:t>
            </a:r>
            <a:endParaRPr lang="cs-CZ" sz="1800" dirty="0">
              <a:solidFill>
                <a:schemeClr val="tx1"/>
              </a:solidFill>
              <a:effectLst/>
              <a:latin typeface="+mj-lt"/>
              <a:ea typeface="Calibri" panose="020F0502020204030204" pitchFamily="34" charset="0"/>
              <a:cs typeface="Times New Roman" panose="02020603050405020304" pitchFamily="18" charset="0"/>
            </a:endParaRPr>
          </a:p>
          <a:p>
            <a:pPr algn="l" rtl="0"/>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l" rtl="0"/>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l" rtl="0"/>
            <a:endParaRPr lang="cs-CZ" dirty="0"/>
          </a:p>
        </p:txBody>
      </p:sp>
      <p:sp>
        <p:nvSpPr>
          <p:cNvPr id="4" name="Zástupný text 3">
            <a:extLst>
              <a:ext uri="{FF2B5EF4-FFF2-40B4-BE49-F238E27FC236}">
                <a16:creationId xmlns:a16="http://schemas.microsoft.com/office/drawing/2014/main" id="{CC0DC6E1-772B-48E4-BA16-BB4172495A2C}"/>
              </a:ext>
            </a:extLst>
          </p:cNvPr>
          <p:cNvSpPr>
            <a:spLocks noGrp="1"/>
          </p:cNvSpPr>
          <p:nvPr>
            <p:ph type="body" sz="quarter" idx="14"/>
          </p:nvPr>
        </p:nvSpPr>
        <p:spPr/>
        <p:txBody>
          <a:bodyPr/>
          <a:lstStyle/>
          <a:p>
            <a:pPr marL="228600" algn="l" rtl="0">
              <a:lnSpc>
                <a:spcPct val="107000"/>
              </a:lnSpc>
              <a:spcAft>
                <a:spcPts val="800"/>
              </a:spcAft>
            </a:pPr>
            <a:r>
              <a:rPr lang="cs-CZ" dirty="0">
                <a:solidFill>
                  <a:srgbClr val="3B3B3B"/>
                </a:solidFill>
                <a:effectLst/>
                <a:ea typeface="Calibri" panose="020F0502020204030204" pitchFamily="34" charset="0"/>
                <a:cs typeface="Calibri" panose="020F0502020204030204" pitchFamily="34" charset="0"/>
              </a:rPr>
              <a:t>V rámci svetového obchodu sú regionálne výrobky chránené právnymi dohodami a aktmi, ktoré umožňujú využívať celý rad pre spotrebiteľov zrozumiteľných ochranných označení.</a:t>
            </a:r>
            <a:endParaRPr lang="cs-CZ" dirty="0">
              <a:effectLst/>
              <a:ea typeface="Calibri" panose="020F0502020204030204" pitchFamily="34" charset="0"/>
              <a:cs typeface="Times New Roman" panose="02020603050405020304" pitchFamily="18" charset="0"/>
            </a:endParaRPr>
          </a:p>
          <a:p>
            <a:pPr marL="228600" algn="l" rtl="0">
              <a:lnSpc>
                <a:spcPct val="107000"/>
              </a:lnSpc>
              <a:spcAft>
                <a:spcPts val="800"/>
              </a:spcAft>
            </a:pPr>
            <a:r>
              <a:rPr lang="cs-CZ" sz="1800" dirty="0">
                <a:solidFill>
                  <a:srgbClr val="3B3B3B"/>
                </a:solidFill>
                <a:effectLst/>
                <a:latin typeface="Calibri" panose="020F0502020204030204" pitchFamily="34" charset="0"/>
                <a:ea typeface="Calibri" panose="020F0502020204030204" pitchFamily="34" charset="0"/>
                <a:cs typeface="Calibri" panose="020F0502020204030204" pitchFamily="34" charset="0"/>
              </a:rPr>
              <a:t> </a:t>
            </a:r>
            <a:endParaRPr lang="cs-CZ" dirty="0"/>
          </a:p>
        </p:txBody>
      </p:sp>
      <p:pic>
        <p:nvPicPr>
          <p:cNvPr id="6" name="Obrázek 5" descr="Obsah obrázku obloha, exteriér, tráva, pole  Popis byl vytvořen automaticky">
            <a:extLst>
              <a:ext uri="{FF2B5EF4-FFF2-40B4-BE49-F238E27FC236}">
                <a16:creationId xmlns:a16="http://schemas.microsoft.com/office/drawing/2014/main" id="{05B1E2A3-89D8-42FE-8E43-2DAF80D885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2032" y="2706017"/>
            <a:ext cx="4681935" cy="3511451"/>
          </a:xfrm>
          <a:prstGeom prst="rect">
            <a:avLst/>
          </a:prstGeom>
        </p:spPr>
      </p:pic>
    </p:spTree>
    <p:extLst>
      <p:ext uri="{BB962C8B-B14F-4D97-AF65-F5344CB8AC3E}">
        <p14:creationId xmlns:p14="http://schemas.microsoft.com/office/powerpoint/2010/main" val="3807310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6320969D-51EF-4C90-BB83-FC25C4DD87C4}"/>
              </a:ext>
            </a:extLst>
          </p:cNvPr>
          <p:cNvSpPr>
            <a:spLocks noGrp="1"/>
          </p:cNvSpPr>
          <p:nvPr>
            <p:ph type="body" sz="quarter" idx="14"/>
          </p:nvPr>
        </p:nvSpPr>
        <p:spPr>
          <a:xfrm>
            <a:off x="786476" y="1260000"/>
            <a:ext cx="8576523" cy="4402246"/>
          </a:xfrm>
        </p:spPr>
        <p:txBody>
          <a:bodyPr/>
          <a:lstStyle/>
          <a:p>
            <a:pPr marL="228600" algn="l" rtl="0">
              <a:lnSpc>
                <a:spcPct val="107000"/>
              </a:lnSpc>
              <a:spcAft>
                <a:spcPts val="800"/>
              </a:spcAft>
            </a:pPr>
            <a:endParaRPr lang="cs-CZ" sz="1200" dirty="0">
              <a:solidFill>
                <a:srgbClr val="3B3B3B"/>
              </a:solidFill>
              <a:effectLst/>
              <a:ea typeface="Calibri" panose="020F0502020204030204" pitchFamily="34" charset="0"/>
              <a:cs typeface="Calibri" panose="020F0502020204030204" pitchFamily="34" charset="0"/>
            </a:endParaRPr>
          </a:p>
          <a:p>
            <a:pPr marL="228600" algn="l" rtl="0">
              <a:lnSpc>
                <a:spcPct val="107000"/>
              </a:lnSpc>
              <a:spcAft>
                <a:spcPts val="800"/>
              </a:spcAft>
            </a:pPr>
            <a:r>
              <a:rPr lang="cs-CZ" sz="1200" dirty="0">
                <a:solidFill>
                  <a:srgbClr val="404040"/>
                </a:solidFill>
                <a:effectLst/>
                <a:ea typeface="Calibri" panose="020F0502020204030204" pitchFamily="34" charset="0"/>
                <a:cs typeface="Calibri" panose="020F0502020204030204" pitchFamily="34" charset="0"/>
              </a:rPr>
              <a:t>Ženevský akt je mnohostranná zmluva o ochrane zemepisných označení (označenie pôvodu a zemepisných označení) spravovaná Svetovou organizáciou duševného vlastníctva.</a:t>
            </a:r>
            <a:endParaRPr lang="cs-CZ" sz="1200" dirty="0">
              <a:effectLst/>
              <a:ea typeface="Calibri" panose="020F0502020204030204" pitchFamily="34" charset="0"/>
              <a:cs typeface="Times New Roman" panose="02020603050405020304" pitchFamily="18" charset="0"/>
            </a:endParaRPr>
          </a:p>
          <a:p>
            <a:pPr marL="228600" algn="l" rtl="0">
              <a:lnSpc>
                <a:spcPct val="107000"/>
              </a:lnSpc>
              <a:spcAft>
                <a:spcPts val="800"/>
              </a:spcAft>
            </a:pPr>
            <a:r>
              <a:rPr lang="cs-CZ" sz="1200" dirty="0">
                <a:solidFill>
                  <a:srgbClr val="3B3B3B"/>
                </a:solidFill>
                <a:effectLst/>
                <a:ea typeface="Calibri" panose="020F0502020204030204" pitchFamily="34" charset="0"/>
                <a:cs typeface="Calibri" panose="020F0502020204030204" pitchFamily="34" charset="0"/>
              </a:rPr>
              <a:t>Ženevský akt aktualizuje a rozširuje súčasný systém medzinárodného zápisu chrániaci názvy, ktoré identifikujú zemepisný pôvod výrobkov na základe Lisabonskej dohody o ochrane označení pôvodu a ich medzinárodnom zápise z roku 1958.</a:t>
            </a:r>
          </a:p>
          <a:p>
            <a:pPr marL="228600" algn="l" rtl="0">
              <a:lnSpc>
                <a:spcPct val="107000"/>
              </a:lnSpc>
              <a:spcAft>
                <a:spcPts val="800"/>
              </a:spcAft>
            </a:pPr>
            <a:r>
              <a:rPr lang="cs-CZ" sz="1200" dirty="0">
                <a:solidFill>
                  <a:srgbClr val="3B3B3B"/>
                </a:solidFill>
                <a:effectLst/>
                <a:ea typeface="Calibri" panose="020F0502020204030204" pitchFamily="34" charset="0"/>
                <a:cs typeface="Calibri" panose="020F0502020204030204" pitchFamily="34" charset="0"/>
              </a:rPr>
              <a:t> </a:t>
            </a:r>
            <a:r>
              <a:rPr lang="cs-CZ" sz="1200" dirty="0">
                <a:solidFill>
                  <a:srgbClr val="3B3B3B"/>
                </a:solidFill>
                <a:effectLst/>
                <a:ea typeface="Calibri" panose="020F0502020204030204" pitchFamily="34" charset="0"/>
              </a:rPr>
              <a:t>Lisabonská dohoda a Ženevský akt Lisabonské dohody spoločne tvoria Lisabonský systém a ponúkajú komplexnejšiu a účinnejšiu medzinárodnú ochranu názvov kvalitných výrobkov založených na pôvode.</a:t>
            </a:r>
            <a:endParaRPr lang="cs-CZ" sz="1200" dirty="0">
              <a:effectLst/>
              <a:ea typeface="Calibri" panose="020F0502020204030204" pitchFamily="34" charset="0"/>
              <a:cs typeface="Times New Roman" panose="02020603050405020304" pitchFamily="18" charset="0"/>
            </a:endParaRPr>
          </a:p>
          <a:p>
            <a:pPr algn="l" rtl="0"/>
            <a:endParaRPr lang="cs-CZ" dirty="0"/>
          </a:p>
          <a:p>
            <a:pPr algn="l" rtl="0"/>
            <a:endParaRPr lang="cs-CZ" dirty="0"/>
          </a:p>
          <a:p>
            <a:pPr algn="l" rtl="0"/>
            <a:endParaRPr lang="cs-CZ" dirty="0"/>
          </a:p>
          <a:p>
            <a:pPr algn="l" rtl="0"/>
            <a:endParaRPr lang="cs-CZ" dirty="0"/>
          </a:p>
          <a:p>
            <a:pPr algn="l" rtl="0"/>
            <a:endParaRPr lang="cs-CZ" dirty="0"/>
          </a:p>
          <a:p>
            <a:pPr algn="l" rtl="0"/>
            <a:endParaRPr lang="cs-CZ" dirty="0"/>
          </a:p>
          <a:p>
            <a:pPr algn="l" rtl="0"/>
            <a:endParaRPr lang="cs-CZ" dirty="0"/>
          </a:p>
          <a:p>
            <a:pPr algn="l" rtl="0"/>
            <a:endParaRPr lang="cs-CZ" dirty="0"/>
          </a:p>
          <a:p>
            <a:pPr algn="l" rtl="0"/>
            <a:endParaRPr lang="cs-CZ" dirty="0"/>
          </a:p>
          <a:p>
            <a:pPr algn="l" rtl="0"/>
            <a:endParaRPr lang="cs-CZ" dirty="0"/>
          </a:p>
          <a:p>
            <a:pPr algn="l" rtl="0"/>
            <a:endParaRPr lang="cs-CZ" dirty="0"/>
          </a:p>
          <a:p>
            <a:pPr algn="l" rtl="0"/>
            <a:endParaRPr lang="cs-CZ" dirty="0"/>
          </a:p>
          <a:p>
            <a:pPr algn="l" rtl="0"/>
            <a:endParaRPr lang="cs-CZ" dirty="0"/>
          </a:p>
          <a:p>
            <a:pPr algn="l" rtl="0"/>
            <a:endParaRPr lang="cs-CZ" dirty="0"/>
          </a:p>
          <a:p>
            <a:pPr algn="l" rtl="0"/>
            <a:r>
              <a:rPr lang="cs-CZ" dirty="0"/>
              <a:t>Parmská šunka – taliansky produkt s chráneným označením pôvodu Chránené zemepisné označenie maďarskej klobásy</a:t>
            </a:r>
            <a:r>
              <a:rPr lang="cs-CZ" dirty="0" err="1"/>
              <a:t>Gyulai</a:t>
            </a:r>
            <a:r>
              <a:rPr lang="cs-CZ" dirty="0"/>
              <a:t> </a:t>
            </a:r>
            <a:r>
              <a:rPr lang="cs-CZ" dirty="0" err="1"/>
              <a:t>kolbász</a:t>
            </a:r>
            <a:endParaRPr lang="cs-CZ" dirty="0"/>
          </a:p>
        </p:txBody>
      </p:sp>
      <p:pic>
        <p:nvPicPr>
          <p:cNvPr id="8" name="Obrázek 7">
            <a:extLst>
              <a:ext uri="{FF2B5EF4-FFF2-40B4-BE49-F238E27FC236}">
                <a16:creationId xmlns:a16="http://schemas.microsoft.com/office/drawing/2014/main" id="{0110AA9E-19FC-4E6A-9238-41F6303199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477" y="3165230"/>
            <a:ext cx="3853694" cy="2204169"/>
          </a:xfrm>
          <a:prstGeom prst="rect">
            <a:avLst/>
          </a:prstGeom>
        </p:spPr>
      </p:pic>
      <p:pic>
        <p:nvPicPr>
          <p:cNvPr id="3" name="Obrázek 2">
            <a:extLst>
              <a:ext uri="{FF2B5EF4-FFF2-40B4-BE49-F238E27FC236}">
                <a16:creationId xmlns:a16="http://schemas.microsoft.com/office/drawing/2014/main" id="{C441328A-1EBE-4204-AF89-111ADC76BD03}"/>
              </a:ext>
            </a:extLst>
          </p:cNvPr>
          <p:cNvPicPr>
            <a:picLocks noChangeAspect="1"/>
          </p:cNvPicPr>
          <p:nvPr/>
        </p:nvPicPr>
        <p:blipFill>
          <a:blip r:embed="rId4"/>
          <a:stretch>
            <a:fillRect/>
          </a:stretch>
        </p:blipFill>
        <p:spPr>
          <a:xfrm>
            <a:off x="4953000" y="3165230"/>
            <a:ext cx="4405870" cy="2044624"/>
          </a:xfrm>
          <a:prstGeom prst="rect">
            <a:avLst/>
          </a:prstGeom>
        </p:spPr>
      </p:pic>
    </p:spTree>
    <p:extLst>
      <p:ext uri="{BB962C8B-B14F-4D97-AF65-F5344CB8AC3E}">
        <p14:creationId xmlns:p14="http://schemas.microsoft.com/office/powerpoint/2010/main" val="2887503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4"/>
          </p:nvPr>
        </p:nvSpPr>
        <p:spPr>
          <a:xfrm>
            <a:off x="617140" y="1095243"/>
            <a:ext cx="8820000" cy="4860000"/>
          </a:xfrm>
        </p:spPr>
        <p:txBody>
          <a:bodyPr/>
          <a:lstStyle/>
          <a:p>
            <a:pPr marL="228600" algn="l" rtl="0">
              <a:lnSpc>
                <a:spcPct val="107000"/>
              </a:lnSpc>
              <a:spcAft>
                <a:spcPts val="800"/>
              </a:spcAft>
            </a:pPr>
            <a:r>
              <a:rPr lang="cs-CZ" dirty="0">
                <a:effectLst/>
                <a:ea typeface="Calibri" panose="020F0502020204030204" pitchFamily="34" charset="0"/>
                <a:cs typeface="Calibri" panose="020F0502020204030204" pitchFamily="34" charset="0"/>
              </a:rPr>
              <a:t>Na európskej úrovni je teda možné regionálny výrobok chrániť niekoľkými označeniami a logami.</a:t>
            </a:r>
            <a:r>
              <a:rPr lang="cs-CZ" dirty="0">
                <a:solidFill>
                  <a:srgbClr val="404040"/>
                </a:solidFill>
                <a:effectLst/>
                <a:ea typeface="Calibri" panose="020F0502020204030204" pitchFamily="34" charset="0"/>
                <a:cs typeface="Calibri" panose="020F0502020204030204" pitchFamily="34" charset="0"/>
              </a:rPr>
              <a:t>Cieľom politiky kvality EÚ je chrániť názvy konkrétnych produktov s cieľom podporiť ich jedinečné vlastnosti spojené s ich zemepisným pôvodom a tradičným know-how.</a:t>
            </a:r>
            <a:endParaRPr lang="cs-CZ" dirty="0">
              <a:effectLst/>
              <a:ea typeface="Calibri" panose="020F0502020204030204" pitchFamily="34" charset="0"/>
              <a:cs typeface="Times New Roman" panose="02020603050405020304" pitchFamily="18" charset="0"/>
            </a:endParaRPr>
          </a:p>
          <a:p>
            <a:pPr marL="228600" algn="l" rtl="0">
              <a:lnSpc>
                <a:spcPct val="107000"/>
              </a:lnSpc>
              <a:spcAft>
                <a:spcPts val="800"/>
              </a:spcAft>
            </a:pPr>
            <a:r>
              <a:rPr lang="cs-CZ" dirty="0">
                <a:solidFill>
                  <a:srgbClr val="404040"/>
                </a:solidFill>
                <a:effectLst/>
                <a:ea typeface="Calibri" panose="020F0502020204030204" pitchFamily="34" charset="0"/>
                <a:cs typeface="Calibri" panose="020F0502020204030204" pitchFamily="34" charset="0"/>
              </a:rPr>
              <a:t>Názvom výrobkov možno udeliť "geografické označenie", ak majú konkrétnu väzbu na miesto, kde sú vyrobené. Rozpoznávanie zemepisných označení umožňuje spotrebiteľom dôverovať kvalitným výrobkom a rozlišovať ich a zároveň pomáha výrobcom lepšie uvádzať svoje výrobky na trh.</a:t>
            </a:r>
            <a:endParaRPr lang="cs-CZ" dirty="0">
              <a:effectLst/>
              <a:ea typeface="Calibri" panose="020F0502020204030204" pitchFamily="34" charset="0"/>
              <a:cs typeface="Times New Roman" panose="02020603050405020304" pitchFamily="18" charset="0"/>
            </a:endParaRPr>
          </a:p>
          <a:p>
            <a:pPr marL="228600" algn="l" rtl="0">
              <a:lnSpc>
                <a:spcPct val="107000"/>
              </a:lnSpc>
              <a:spcAft>
                <a:spcPts val="800"/>
              </a:spcAft>
            </a:pPr>
            <a:r>
              <a:rPr lang="cs-CZ" dirty="0">
                <a:solidFill>
                  <a:srgbClr val="404040"/>
                </a:solidFill>
                <a:effectLst/>
                <a:ea typeface="Calibri" panose="020F0502020204030204" pitchFamily="34" charset="0"/>
                <a:cs typeface="Calibri" panose="020F0502020204030204" pitchFamily="34" charset="0"/>
              </a:rPr>
              <a:t>Výrobky, ktoré sú zvažované alebo im bolo udelené uznanie GI, sú uvedené v</a:t>
            </a:r>
            <a:r>
              <a:rPr lang="cs-CZ" u="sng" dirty="0">
                <a:solidFill>
                  <a:srgbClr val="0000FF"/>
                </a:solidFill>
                <a:effectLst/>
                <a:ea typeface="Calibri" panose="020F0502020204030204" pitchFamily="34" charset="0"/>
                <a:cs typeface="Calibri" panose="020F0502020204030204" pitchFamily="34" charset="0"/>
                <a:hlinkClick r:id="rId2"/>
              </a:rPr>
              <a:t>registroch kvalitných výrobkov.</a:t>
            </a:r>
            <a:r>
              <a:rPr lang="cs-CZ" dirty="0">
                <a:effectLst/>
                <a:ea typeface="Calibri" panose="020F0502020204030204" pitchFamily="34" charset="0"/>
                <a:cs typeface="Calibri" panose="020F0502020204030204" pitchFamily="34" charset="0"/>
              </a:rPr>
              <a:t> </a:t>
            </a:r>
            <a:r>
              <a:rPr lang="cs-CZ" dirty="0">
                <a:solidFill>
                  <a:srgbClr val="404040"/>
                </a:solidFill>
                <a:effectLst/>
                <a:ea typeface="Calibri" panose="020F0502020204030204" pitchFamily="34" charset="0"/>
                <a:cs typeface="Calibri" panose="020F0502020204030204" pitchFamily="34" charset="0"/>
              </a:rPr>
              <a:t>Registre tiež obsahujú informácie o zemepisných a výrobných špecifikáciách každého produktu. Názvy produktov, ktoré buď požiadali o to, aby </a:t>
            </a:r>
            <a:r>
              <a:rPr lang="cs-CZ" dirty="0" err="1">
                <a:solidFill>
                  <a:srgbClr val="404040"/>
                </a:solidFill>
                <a:effectLst/>
                <a:ea typeface="Calibri" panose="020F0502020204030204" pitchFamily="34" charset="0"/>
                <a:cs typeface="Calibri" panose="020F0502020204030204" pitchFamily="34" charset="0"/>
              </a:rPr>
              <a:t>sa</a:t>
            </a:r>
            <a:r>
              <a:rPr lang="cs-CZ" dirty="0">
                <a:solidFill>
                  <a:srgbClr val="404040"/>
                </a:solidFill>
                <a:effectLst/>
                <a:ea typeface="Calibri" panose="020F0502020204030204" pitchFamily="34" charset="0"/>
                <a:cs typeface="Calibri" panose="020F0502020204030204" pitchFamily="34" charset="0"/>
              </a:rPr>
              <a:t> stal </a:t>
            </a:r>
            <a:r>
              <a:rPr lang="cs-CZ" dirty="0" err="1">
                <a:solidFill>
                  <a:srgbClr val="404040"/>
                </a:solidFill>
                <a:effectLst/>
                <a:ea typeface="Calibri" panose="020F0502020204030204" pitchFamily="34" charset="0"/>
                <a:cs typeface="Calibri" panose="020F0502020204030204" pitchFamily="34" charset="0"/>
              </a:rPr>
              <a:t>i</a:t>
            </a:r>
            <a:r>
              <a:rPr lang="cs-CZ" b="1" dirty="0" err="1">
                <a:solidFill>
                  <a:srgbClr val="404040"/>
                </a:solidFill>
                <a:effectLst/>
                <a:ea typeface="Calibri" panose="020F0502020204030204" pitchFamily="34" charset="0"/>
                <a:cs typeface="Calibri" panose="020F0502020204030204" pitchFamily="34" charset="0"/>
              </a:rPr>
              <a:t>zemepisným</a:t>
            </a:r>
            <a:r>
              <a:rPr lang="cs-CZ" b="1" dirty="0">
                <a:solidFill>
                  <a:srgbClr val="404040"/>
                </a:solidFill>
                <a:effectLst/>
                <a:ea typeface="Calibri" panose="020F0502020204030204" pitchFamily="34" charset="0"/>
                <a:cs typeface="Calibri" panose="020F0502020204030204" pitchFamily="34" charset="0"/>
              </a:rPr>
              <a:t> označením</a:t>
            </a:r>
            <a:r>
              <a:rPr lang="cs-CZ" dirty="0">
                <a:solidFill>
                  <a:srgbClr val="404040"/>
                </a:solidFill>
                <a:effectLst/>
                <a:ea typeface="Calibri" panose="020F0502020204030204" pitchFamily="34" charset="0"/>
                <a:cs typeface="Calibri" panose="020F0502020204030204" pitchFamily="34" charset="0"/>
              </a:rPr>
              <a:t>(GI) </a:t>
            </a:r>
            <a:r>
              <a:rPr lang="cs-CZ" dirty="0" err="1">
                <a:solidFill>
                  <a:srgbClr val="404040"/>
                </a:solidFill>
                <a:effectLst/>
                <a:ea typeface="Calibri" panose="020F0502020204030204" pitchFamily="34" charset="0"/>
                <a:cs typeface="Calibri" panose="020F0502020204030204" pitchFamily="34" charset="0"/>
              </a:rPr>
              <a:t>alebo</a:t>
            </a:r>
            <a:r>
              <a:rPr lang="cs-CZ" dirty="0">
                <a:solidFill>
                  <a:srgbClr val="404040"/>
                </a:solidFill>
                <a:effectLst/>
                <a:ea typeface="Calibri" panose="020F0502020204030204" pitchFamily="34" charset="0"/>
                <a:cs typeface="Calibri" panose="020F0502020204030204" pitchFamily="34" charset="0"/>
              </a:rPr>
              <a:t> </a:t>
            </a:r>
            <a:r>
              <a:rPr lang="cs-CZ" b="1" dirty="0">
                <a:solidFill>
                  <a:srgbClr val="404040"/>
                </a:solidFill>
                <a:effectLst/>
                <a:ea typeface="Calibri" panose="020F0502020204030204" pitchFamily="34" charset="0"/>
                <a:cs typeface="Calibri" panose="020F0502020204030204" pitchFamily="34" charset="0"/>
              </a:rPr>
              <a:t>zaručenou tradičnou špecialitou</a:t>
            </a:r>
            <a:r>
              <a:rPr lang="cs-CZ" dirty="0">
                <a:solidFill>
                  <a:srgbClr val="404040"/>
                </a:solidFill>
                <a:effectLst/>
                <a:ea typeface="Calibri" panose="020F0502020204030204" pitchFamily="34" charset="0"/>
                <a:cs typeface="Calibri" panose="020F0502020204030204" pitchFamily="34" charset="0"/>
              </a:rPr>
              <a:t>(ZTS), alebo ktoré sú teraz registrované ako</a:t>
            </a:r>
            <a:r>
              <a:rPr lang="cs-CZ" b="1" dirty="0">
                <a:solidFill>
                  <a:srgbClr val="404040"/>
                </a:solidFill>
                <a:effectLst/>
                <a:ea typeface="Calibri" panose="020F0502020204030204" pitchFamily="34" charset="0"/>
                <a:cs typeface="Calibri" panose="020F0502020204030204" pitchFamily="34" charset="0"/>
              </a:rPr>
              <a:t>zemepisné označenie</a:t>
            </a:r>
            <a:r>
              <a:rPr lang="cs-CZ" dirty="0">
                <a:solidFill>
                  <a:srgbClr val="404040"/>
                </a:solidFill>
                <a:effectLst/>
                <a:ea typeface="Calibri" panose="020F0502020204030204" pitchFamily="34" charset="0"/>
                <a:cs typeface="Calibri" panose="020F0502020204030204" pitchFamily="34" charset="0"/>
              </a:rPr>
              <a:t>alebo ZTS, sú uvedené v týchto registroch:</a:t>
            </a:r>
            <a:endParaRPr lang="cs-CZ" dirty="0">
              <a:effectLst/>
              <a:ea typeface="Calibri" panose="020F0502020204030204" pitchFamily="34" charset="0"/>
              <a:cs typeface="Times New Roman" panose="02020603050405020304" pitchFamily="18" charset="0"/>
            </a:endParaRPr>
          </a:p>
          <a:p>
            <a:pPr marL="342900" lvl="0" indent="-342900" algn="l" rtl="0">
              <a:lnSpc>
                <a:spcPct val="107000"/>
              </a:lnSpc>
              <a:spcAft>
                <a:spcPts val="800"/>
              </a:spcAft>
              <a:buSzPts val="1000"/>
              <a:buFont typeface="Symbol" panose="05050102010706020507" pitchFamily="18" charset="2"/>
              <a:buChar char=""/>
              <a:tabLst>
                <a:tab pos="457200" algn="l"/>
              </a:tabLst>
            </a:pPr>
            <a:r>
              <a:rPr lang="cs-CZ" u="sng" dirty="0" err="1">
                <a:solidFill>
                  <a:srgbClr val="000000"/>
                </a:solidFill>
                <a:effectLst/>
                <a:ea typeface="Times New Roman" panose="02020603050405020304" pitchFamily="18" charset="0"/>
                <a:cs typeface="Calibri" panose="020F0502020204030204" pitchFamily="34" charset="0"/>
                <a:hlinkClick r:id="rId3"/>
              </a:rPr>
              <a:t>eAmbrosia</a:t>
            </a:r>
            <a:r>
              <a:rPr lang="cs-CZ" dirty="0">
                <a:solidFill>
                  <a:srgbClr val="404040"/>
                </a:solidFill>
                <a:effectLst/>
                <a:ea typeface="Times New Roman" panose="02020603050405020304" pitchFamily="18" charset="0"/>
                <a:cs typeface="Calibri" panose="020F0502020204030204" pitchFamily="34" charset="0"/>
              </a:rPr>
              <a:t>pre potraviny a poľnohospodárske produkty, víno, liehoviny a aromatizované víno (zákonné registračné údaje);</a:t>
            </a:r>
          </a:p>
          <a:p>
            <a:pPr marL="342900" lvl="0" indent="-342900" algn="l" rtl="0">
              <a:lnSpc>
                <a:spcPct val="107000"/>
              </a:lnSpc>
              <a:spcAft>
                <a:spcPts val="800"/>
              </a:spcAft>
              <a:buSzPts val="1000"/>
              <a:buFont typeface="Symbol" panose="05050102010706020507" pitchFamily="18" charset="2"/>
              <a:buChar char=""/>
              <a:tabLst>
                <a:tab pos="408940" algn="l"/>
              </a:tabLst>
            </a:pPr>
            <a:r>
              <a:rPr lang="cs-CZ" u="sng" dirty="0">
                <a:solidFill>
                  <a:srgbClr val="000000"/>
                </a:solidFill>
                <a:effectLst/>
                <a:ea typeface="Times New Roman" panose="02020603050405020304" pitchFamily="18" charset="0"/>
                <a:cs typeface="Calibri" panose="020F0502020204030204" pitchFamily="34" charset="0"/>
                <a:hlinkClick r:id="rId4"/>
              </a:rPr>
              <a:t>Tradičné výrazy chránené v Európskej únii pre víno</a:t>
            </a:r>
            <a:r>
              <a:rPr lang="cs-CZ" dirty="0">
                <a:solidFill>
                  <a:srgbClr val="000000"/>
                </a:solidFill>
                <a:effectLst/>
                <a:ea typeface="Times New Roman" panose="02020603050405020304" pitchFamily="18" charset="0"/>
                <a:cs typeface="Calibri" panose="020F0502020204030204" pitchFamily="34" charset="0"/>
              </a:rPr>
              <a:t>;</a:t>
            </a:r>
            <a:endParaRPr lang="cs-CZ" dirty="0">
              <a:effectLst/>
              <a:ea typeface="Calibri" panose="020F0502020204030204" pitchFamily="34" charset="0"/>
              <a:cs typeface="Times New Roman" panose="02020603050405020304" pitchFamily="18" charset="0"/>
            </a:endParaRPr>
          </a:p>
          <a:p>
            <a:pPr marL="342900" lvl="0" indent="-342900" algn="l" rtl="0">
              <a:lnSpc>
                <a:spcPct val="107000"/>
              </a:lnSpc>
              <a:spcAft>
                <a:spcPts val="800"/>
              </a:spcAft>
              <a:buSzPts val="1000"/>
              <a:buFont typeface="Symbol" panose="05050102010706020507" pitchFamily="18" charset="2"/>
              <a:buChar char=""/>
              <a:tabLst>
                <a:tab pos="408940" algn="l"/>
              </a:tabLst>
            </a:pPr>
            <a:r>
              <a:rPr lang="cs-CZ" u="none" strike="noStrike" dirty="0">
                <a:solidFill>
                  <a:srgbClr val="000000"/>
                </a:solidFill>
                <a:effectLst/>
                <a:ea typeface="Times New Roman" panose="02020603050405020304" pitchFamily="18" charset="0"/>
                <a:cs typeface="Calibri" panose="020F0502020204030204" pitchFamily="34" charset="0"/>
                <a:hlinkClick r:id="rId5"/>
              </a:rPr>
              <a:t>Moderátor</a:t>
            </a:r>
            <a:r>
              <a:rPr lang="cs-CZ" dirty="0">
                <a:solidFill>
                  <a:srgbClr val="404040"/>
                </a:solidFill>
                <a:effectLst/>
                <a:ea typeface="Times New Roman" panose="02020603050405020304" pitchFamily="18" charset="0"/>
                <a:cs typeface="Calibri" panose="020F0502020204030204" pitchFamily="34" charset="0"/>
              </a:rPr>
              <a:t>(</a:t>
            </a:r>
            <a:r>
              <a:rPr lang="cs-CZ" dirty="0" err="1">
                <a:solidFill>
                  <a:srgbClr val="404040"/>
                </a:solidFill>
                <a:effectLst/>
                <a:ea typeface="Times New Roman" panose="02020603050405020304" pitchFamily="18" charset="0"/>
                <a:cs typeface="Calibri" panose="020F0502020204030204" pitchFamily="34" charset="0"/>
              </a:rPr>
              <a:t>GLview</a:t>
            </a:r>
            <a:r>
              <a:rPr lang="cs-CZ" dirty="0">
                <a:solidFill>
                  <a:srgbClr val="404040"/>
                </a:solidFill>
                <a:effectLst/>
                <a:ea typeface="Times New Roman" panose="02020603050405020304" pitchFamily="18" charset="0"/>
                <a:cs typeface="Calibri" panose="020F0502020204030204" pitchFamily="34" charset="0"/>
              </a:rPr>
              <a:t>) pre všetky zemepisné označenia chránené na úrovni Európskej únie.</a:t>
            </a:r>
            <a:endParaRPr lang="cs-CZ" dirty="0">
              <a:effectLst/>
              <a:ea typeface="Calibri" panose="020F0502020204030204" pitchFamily="34" charset="0"/>
              <a:cs typeface="Times New Roman" panose="02020603050405020304" pitchFamily="18" charset="0"/>
            </a:endParaRPr>
          </a:p>
          <a:p>
            <a:pPr algn="l" rtl="0"/>
            <a:endParaRPr lang="pl-PL" dirty="0"/>
          </a:p>
          <a:p>
            <a:pPr algn="l" rtl="0"/>
            <a:r>
              <a:rPr lang="cs-CZ" dirty="0">
                <a:solidFill>
                  <a:srgbClr val="404040"/>
                </a:solidFill>
                <a:effectLst/>
                <a:ea typeface="Calibri" panose="020F0502020204030204" pitchFamily="34" charset="0"/>
                <a:cs typeface="Calibri" panose="020F0502020204030204" pitchFamily="34" charset="0"/>
              </a:rPr>
              <a:t>Zemepisné označenia, ktoré sú uznávané ako duševné vlastníctvo, hrajú čoraz dôležitejšiu úlohu v</a:t>
            </a:r>
            <a:r>
              <a:rPr lang="cs-CZ" u="sng" dirty="0">
                <a:solidFill>
                  <a:srgbClr val="0000FF"/>
                </a:solidFill>
                <a:effectLst/>
                <a:ea typeface="Calibri" panose="020F0502020204030204" pitchFamily="34" charset="0"/>
                <a:cs typeface="Calibri" panose="020F0502020204030204" pitchFamily="34" charset="0"/>
                <a:hlinkClick r:id="rId6"/>
              </a:rPr>
              <a:t>obchodných rokovaniach medzi EÚ a ďalšími krajinami.</a:t>
            </a:r>
            <a:r>
              <a:rPr lang="cs-CZ" dirty="0">
                <a:effectLst/>
                <a:ea typeface="Calibri" panose="020F0502020204030204" pitchFamily="34" charset="0"/>
                <a:cs typeface="Calibri" panose="020F0502020204030204" pitchFamily="34" charset="0"/>
              </a:rPr>
              <a:t>Celý rad výrobkov z krajín mimo Európskej únie je chránený bilaterálnymi dohodami. Toto všetko je možné nájsť v registri</a:t>
            </a:r>
            <a:r>
              <a:rPr lang="cs-CZ" u="sng" dirty="0">
                <a:solidFill>
                  <a:srgbClr val="0000FF"/>
                </a:solidFill>
                <a:effectLst/>
                <a:ea typeface="Calibri" panose="020F0502020204030204" pitchFamily="34" charset="0"/>
                <a:cs typeface="Times New Roman" panose="02020603050405020304" pitchFamily="18" charset="0"/>
                <a:hlinkClick r:id="rId5"/>
              </a:rPr>
              <a:t>Moderátor (tmdn.org)</a:t>
            </a:r>
            <a:r>
              <a:rPr lang="cs-CZ" dirty="0">
                <a:effectLst/>
                <a:ea typeface="Calibri" panose="020F0502020204030204" pitchFamily="34" charset="0"/>
                <a:cs typeface="Times New Roman" panose="02020603050405020304" pitchFamily="18" charset="0"/>
              </a:rPr>
              <a:t>.</a:t>
            </a:r>
          </a:p>
          <a:p>
            <a:pPr algn="l" rtl="0"/>
            <a:endParaRPr lang="pl-PL" dirty="0"/>
          </a:p>
          <a:p>
            <a:pPr algn="l" rtl="0"/>
            <a:r>
              <a:rPr lang="cs-CZ" dirty="0">
                <a:solidFill>
                  <a:srgbClr val="404040"/>
                </a:solidFill>
                <a:effectLst/>
                <a:ea typeface="Calibri" panose="020F0502020204030204" pitchFamily="34" charset="0"/>
              </a:rPr>
              <a:t>Iné režimy kvality EÚ kladú dôraz na tradičný výrobný proces alebo produkty vyrobené v ťažkých prírodných oblastiach, ako sú hory alebo ostrovy.</a:t>
            </a:r>
            <a:endParaRPr lang="pl-PL" dirty="0"/>
          </a:p>
          <a:p>
            <a:pPr marL="342900" lvl="0" indent="-342900" algn="l" rtl="0">
              <a:lnSpc>
                <a:spcPct val="107000"/>
              </a:lnSpc>
              <a:spcAft>
                <a:spcPts val="800"/>
              </a:spcAft>
              <a:buSzPts val="1000"/>
              <a:buFont typeface="Symbol" panose="05050102010706020507" pitchFamily="18" charset="2"/>
              <a:buChar char=""/>
              <a:tabLst>
                <a:tab pos="457200" algn="l"/>
              </a:tabLst>
            </a:pPr>
            <a:endParaRPr lang="cs-CZ" dirty="0">
              <a:solidFill>
                <a:srgbClr val="404040"/>
              </a:solidFill>
              <a:effectLst/>
              <a:ea typeface="Calibri" panose="020F0502020204030204" pitchFamily="34" charset="0"/>
              <a:cs typeface="Times New Roman" panose="02020603050405020304" pitchFamily="18" charset="0"/>
            </a:endParaRPr>
          </a:p>
          <a:p>
            <a:pPr algn="l" rtl="0"/>
            <a:endParaRPr lang="pl-PL" sz="1200" dirty="0"/>
          </a:p>
        </p:txBody>
      </p:sp>
    </p:spTree>
    <p:extLst>
      <p:ext uri="{BB962C8B-B14F-4D97-AF65-F5344CB8AC3E}">
        <p14:creationId xmlns:p14="http://schemas.microsoft.com/office/powerpoint/2010/main" val="1734693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9">
            <a:extLst>
              <a:ext uri="{FF2B5EF4-FFF2-40B4-BE49-F238E27FC236}">
                <a16:creationId xmlns:a16="http://schemas.microsoft.com/office/drawing/2014/main" id="{A8B06BC0-95E3-41B8-A7AA-19B46FFD9F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 y="1103026"/>
            <a:ext cx="4769331" cy="2510640"/>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7FE42658-E588-4F1E-BA9E-A7350F21723B}"/>
              </a:ext>
            </a:extLst>
          </p:cNvPr>
          <p:cNvSpPr txBox="1"/>
          <p:nvPr/>
        </p:nvSpPr>
        <p:spPr>
          <a:xfrm>
            <a:off x="644589" y="3687567"/>
            <a:ext cx="7127811" cy="2708434"/>
          </a:xfrm>
          <a:prstGeom prst="rect">
            <a:avLst/>
          </a:prstGeom>
          <a:noFill/>
        </p:spPr>
        <p:txBody>
          <a:bodyPr wrap="square" rtlCol="0">
            <a:spAutoFit/>
          </a:bodyPr>
          <a:lstStyle/>
          <a:p>
            <a:pPr algn="l" rtl="0"/>
            <a:r>
              <a:rPr lang="cs-CZ" sz="1000" dirty="0" err="1">
                <a:solidFill>
                  <a:srgbClr val="404040"/>
                </a:solidFill>
                <a:effectLst/>
                <a:latin typeface="+mn-lt"/>
                <a:ea typeface="Calibri" panose="020F0502020204030204" pitchFamily="34" charset="0"/>
              </a:rPr>
              <a:t>eAmbrosia</a:t>
            </a:r>
            <a:r>
              <a:rPr lang="cs-CZ" sz="1000" dirty="0">
                <a:solidFill>
                  <a:srgbClr val="404040"/>
                </a:solidFill>
                <a:effectLst/>
                <a:latin typeface="+mn-lt"/>
                <a:ea typeface="Calibri" panose="020F0502020204030204" pitchFamily="34" charset="0"/>
              </a:rPr>
              <a:t>–</a:t>
            </a:r>
            <a:r>
              <a:rPr lang="cs-CZ" sz="1000" dirty="0">
                <a:latin typeface="+mn-lt"/>
              </a:rPr>
              <a:t>snímka</a:t>
            </a:r>
            <a:r>
              <a:rPr lang="cs-CZ" sz="1000" dirty="0">
                <a:solidFill>
                  <a:srgbClr val="404040"/>
                </a:solidFill>
                <a:effectLst/>
                <a:latin typeface="+mn-lt"/>
                <a:ea typeface="Calibri" panose="020F0502020204030204" pitchFamily="34" charset="0"/>
              </a:rPr>
              <a:t>obrazovky</a:t>
            </a:r>
          </a:p>
          <a:p>
            <a:pPr algn="l" rtl="0"/>
            <a:endParaRPr lang="cs-CZ" sz="1000" dirty="0">
              <a:solidFill>
                <a:srgbClr val="404040"/>
              </a:solidFill>
              <a:latin typeface="+mn-lt"/>
            </a:endParaRPr>
          </a:p>
          <a:p>
            <a:pPr algn="l" rtl="0"/>
            <a:endParaRPr lang="cs-CZ" sz="1000" dirty="0">
              <a:solidFill>
                <a:srgbClr val="404040"/>
              </a:solidFill>
              <a:latin typeface="+mn-lt"/>
            </a:endParaRPr>
          </a:p>
          <a:p>
            <a:pPr algn="l" rtl="0"/>
            <a:endParaRPr lang="cs-CZ" sz="1000" dirty="0">
              <a:solidFill>
                <a:srgbClr val="404040"/>
              </a:solidFill>
              <a:latin typeface="+mn-lt"/>
            </a:endParaRPr>
          </a:p>
          <a:p>
            <a:pPr algn="l" rtl="0"/>
            <a:endParaRPr lang="cs-CZ" sz="1000" dirty="0">
              <a:solidFill>
                <a:srgbClr val="404040"/>
              </a:solidFill>
              <a:latin typeface="+mn-lt"/>
            </a:endParaRPr>
          </a:p>
          <a:p>
            <a:pPr algn="l" rtl="0"/>
            <a:endParaRPr lang="cs-CZ" sz="1000" dirty="0">
              <a:solidFill>
                <a:srgbClr val="404040"/>
              </a:solidFill>
              <a:latin typeface="+mn-lt"/>
            </a:endParaRPr>
          </a:p>
          <a:p>
            <a:pPr algn="l" rtl="0"/>
            <a:endParaRPr lang="cs-CZ" sz="1000" dirty="0">
              <a:solidFill>
                <a:srgbClr val="404040"/>
              </a:solidFill>
              <a:latin typeface="+mn-lt"/>
            </a:endParaRPr>
          </a:p>
          <a:p>
            <a:pPr algn="l" rtl="0"/>
            <a:endParaRPr lang="cs-CZ" sz="1000" dirty="0">
              <a:solidFill>
                <a:srgbClr val="404040"/>
              </a:solidFill>
              <a:latin typeface="+mn-lt"/>
            </a:endParaRPr>
          </a:p>
          <a:p>
            <a:pPr algn="l" rtl="0"/>
            <a:endParaRPr lang="cs-CZ" sz="1000" dirty="0">
              <a:solidFill>
                <a:srgbClr val="404040"/>
              </a:solidFill>
              <a:latin typeface="+mn-lt"/>
            </a:endParaRPr>
          </a:p>
          <a:p>
            <a:pPr algn="l" rtl="0"/>
            <a:endParaRPr lang="cs-CZ" sz="1000" dirty="0">
              <a:solidFill>
                <a:srgbClr val="404040"/>
              </a:solidFill>
              <a:latin typeface="+mn-lt"/>
            </a:endParaRPr>
          </a:p>
          <a:p>
            <a:pPr algn="l" rtl="0"/>
            <a:endParaRPr lang="cs-CZ" sz="1000" dirty="0">
              <a:solidFill>
                <a:srgbClr val="404040"/>
              </a:solidFill>
              <a:latin typeface="+mn-lt"/>
            </a:endParaRPr>
          </a:p>
          <a:p>
            <a:pPr algn="l" rtl="0"/>
            <a:endParaRPr lang="cs-CZ" sz="1000" dirty="0">
              <a:solidFill>
                <a:srgbClr val="404040"/>
              </a:solidFill>
              <a:latin typeface="+mn-lt"/>
            </a:endParaRPr>
          </a:p>
          <a:p>
            <a:pPr algn="l" rtl="0"/>
            <a:endParaRPr lang="cs-CZ" sz="1000" dirty="0">
              <a:solidFill>
                <a:srgbClr val="404040"/>
              </a:solidFill>
              <a:latin typeface="+mn-lt"/>
            </a:endParaRPr>
          </a:p>
          <a:p>
            <a:pPr algn="l" rtl="0"/>
            <a:endParaRPr lang="cs-CZ" sz="1000" dirty="0">
              <a:solidFill>
                <a:srgbClr val="404040"/>
              </a:solidFill>
              <a:latin typeface="+mn-lt"/>
            </a:endParaRPr>
          </a:p>
          <a:p>
            <a:pPr algn="l" rtl="0"/>
            <a:endParaRPr lang="cs-CZ" sz="1000" dirty="0">
              <a:solidFill>
                <a:srgbClr val="404040"/>
              </a:solidFill>
              <a:latin typeface="+mn-lt"/>
            </a:endParaRPr>
          </a:p>
          <a:p>
            <a:pPr algn="l" rtl="0"/>
            <a:endParaRPr lang="cs-CZ" sz="1000" dirty="0">
              <a:solidFill>
                <a:srgbClr val="404040"/>
              </a:solidFill>
              <a:latin typeface="+mn-lt"/>
            </a:endParaRPr>
          </a:p>
          <a:p>
            <a:pPr algn="l" rtl="0"/>
            <a:r>
              <a:rPr lang="cs-CZ" sz="1000" dirty="0">
                <a:latin typeface="+mn-lt"/>
              </a:rPr>
              <a:t>Moderátor – snímka obrazovky</a:t>
            </a:r>
          </a:p>
        </p:txBody>
      </p:sp>
      <p:pic>
        <p:nvPicPr>
          <p:cNvPr id="4" name="Obrázek 3">
            <a:extLst>
              <a:ext uri="{FF2B5EF4-FFF2-40B4-BE49-F238E27FC236}">
                <a16:creationId xmlns:a16="http://schemas.microsoft.com/office/drawing/2014/main" id="{75E8D1F8-F765-40BD-85B8-DA3A793DBB0F}"/>
              </a:ext>
            </a:extLst>
          </p:cNvPr>
          <p:cNvPicPr>
            <a:picLocks noChangeAspect="1"/>
          </p:cNvPicPr>
          <p:nvPr/>
        </p:nvPicPr>
        <p:blipFill>
          <a:blip r:embed="rId3"/>
          <a:stretch>
            <a:fillRect/>
          </a:stretch>
        </p:blipFill>
        <p:spPr>
          <a:xfrm>
            <a:off x="5136526" y="3561728"/>
            <a:ext cx="4190354" cy="2354580"/>
          </a:xfrm>
          <a:prstGeom prst="rect">
            <a:avLst/>
          </a:prstGeom>
        </p:spPr>
      </p:pic>
    </p:spTree>
    <p:extLst>
      <p:ext uri="{BB962C8B-B14F-4D97-AF65-F5344CB8AC3E}">
        <p14:creationId xmlns:p14="http://schemas.microsoft.com/office/powerpoint/2010/main" val="2032390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0585F04C-53D9-4388-9E41-6148E7E658C7}"/>
              </a:ext>
            </a:extLst>
          </p:cNvPr>
          <p:cNvSpPr>
            <a:spLocks noGrp="1"/>
          </p:cNvSpPr>
          <p:nvPr>
            <p:ph type="body" sz="quarter" idx="14"/>
          </p:nvPr>
        </p:nvSpPr>
        <p:spPr/>
        <p:txBody>
          <a:bodyPr/>
          <a:lstStyle/>
          <a:p>
            <a:pPr algn="l" rtl="0"/>
            <a:r>
              <a:rPr lang="cs-CZ" sz="1200" dirty="0">
                <a:effectLst/>
                <a:ea typeface="Calibri" panose="020F0502020204030204" pitchFamily="34" charset="0"/>
                <a:cs typeface="Times New Roman" panose="02020603050405020304" pitchFamily="18" charset="0"/>
              </a:rPr>
              <a:t>Označením a </a:t>
            </a:r>
            <a:r>
              <a:rPr lang="cs-CZ" sz="1200" dirty="0" err="1">
                <a:effectLst/>
                <a:ea typeface="Calibri" panose="020F0502020204030204" pitchFamily="34" charset="0"/>
                <a:cs typeface="Times New Roman" panose="02020603050405020304" pitchFamily="18" charset="0"/>
              </a:rPr>
              <a:t>logom</a:t>
            </a:r>
            <a:r>
              <a:rPr lang="cs-CZ" sz="1200" dirty="0">
                <a:effectLst/>
                <a:ea typeface="Calibri" panose="020F0502020204030204" pitchFamily="34" charset="0"/>
                <a:cs typeface="Times New Roman" panose="02020603050405020304" pitchFamily="18" charset="0"/>
              </a:rPr>
              <a:t> </a:t>
            </a:r>
            <a:r>
              <a:rPr lang="cs-CZ" sz="1200" b="1" dirty="0" err="1">
                <a:effectLst/>
                <a:ea typeface="Calibri" panose="020F0502020204030204" pitchFamily="34" charset="0"/>
                <a:cs typeface="Times New Roman" panose="02020603050405020304" pitchFamily="18" charset="0"/>
              </a:rPr>
              <a:t>Chránené</a:t>
            </a:r>
            <a:r>
              <a:rPr lang="cs-CZ" sz="1200" b="1" dirty="0">
                <a:effectLst/>
                <a:ea typeface="Calibri" panose="020F0502020204030204" pitchFamily="34" charset="0"/>
                <a:cs typeface="Times New Roman" panose="02020603050405020304" pitchFamily="18" charset="0"/>
              </a:rPr>
              <a:t> označením pôvodu (</a:t>
            </a:r>
            <a:r>
              <a:rPr lang="cs-CZ" sz="1200" b="1" dirty="0">
                <a:solidFill>
                  <a:srgbClr val="333333"/>
                </a:solidFill>
                <a:effectLst/>
                <a:ea typeface="Calibri" panose="020F0502020204030204" pitchFamily="34" charset="0"/>
                <a:cs typeface="Times New Roman" panose="02020603050405020304" pitchFamily="18" charset="0"/>
              </a:rPr>
              <a:t>CHOP)</a:t>
            </a:r>
            <a:r>
              <a:rPr lang="cs-CZ" sz="1200" dirty="0">
                <a:solidFill>
                  <a:srgbClr val="333333"/>
                </a:solidFill>
                <a:effectLst/>
                <a:ea typeface="Calibri" panose="020F0502020204030204" pitchFamily="34" charset="0"/>
                <a:cs typeface="Times New Roman" panose="02020603050405020304" pitchFamily="18" charset="0"/>
              </a:rPr>
              <a:t>je označenie výnimočného poľnohospodárskeho produktu alebo potraviny z daného regiónu alebo miesta, ktorých akosť alebo vlastnosti sú dané zvláštnym zemepisným prostredím.</a:t>
            </a:r>
          </a:p>
          <a:p>
            <a:pPr algn="l" rtl="0"/>
            <a:endParaRPr lang="cs-CZ" dirty="0">
              <a:ea typeface="Calibri" panose="020F0502020204030204" pitchFamily="34" charset="0"/>
              <a:cs typeface="Calibri" panose="020F0502020204030204" pitchFamily="34" charset="0"/>
            </a:endParaRPr>
          </a:p>
          <a:p>
            <a:pPr algn="l" rtl="0"/>
            <a:r>
              <a:rPr lang="cs-CZ" sz="1200" dirty="0">
                <a:solidFill>
                  <a:srgbClr val="404040"/>
                </a:solidFill>
                <a:effectLst/>
                <a:ea typeface="Times New Roman" panose="02020603050405020304" pitchFamily="18" charset="0"/>
              </a:rPr>
              <a:t>Chránenými produktmi sú potraviny, poľnohospodárske komodity a vína. Ich každá časť výrobného, ​​spracovateľského a prípravného procesu musí prebiehať v konkrétnom regióne. U vín to znamená, že hrozno musí pochádzať výhradne zo zemepisnej oblasti, kde sa víno vyrába. Označujú sa povinne potraviny a poľnohospodárske komodity a nepovinne víno.</a:t>
            </a:r>
            <a:endParaRPr lang="cs-CZ" sz="1200" dirty="0">
              <a:effectLst/>
              <a:ea typeface="Calibri" panose="020F0502020204030204" pitchFamily="34" charset="0"/>
              <a:cs typeface="Times New Roman" panose="02020603050405020304" pitchFamily="18" charset="0"/>
            </a:endParaRPr>
          </a:p>
          <a:p>
            <a:pPr algn="l" rtl="0"/>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algn="l" rtl="0"/>
            <a:endParaRPr lang="cs-CZ" dirty="0"/>
          </a:p>
        </p:txBody>
      </p:sp>
      <p:sp>
        <p:nvSpPr>
          <p:cNvPr id="4" name="Zástupný text 3">
            <a:extLst>
              <a:ext uri="{FF2B5EF4-FFF2-40B4-BE49-F238E27FC236}">
                <a16:creationId xmlns:a16="http://schemas.microsoft.com/office/drawing/2014/main" id="{4593F3FF-1153-4FB0-A76B-49003A6540FA}"/>
              </a:ext>
            </a:extLst>
          </p:cNvPr>
          <p:cNvSpPr>
            <a:spLocks noGrp="1"/>
          </p:cNvSpPr>
          <p:nvPr>
            <p:ph type="body" sz="quarter" idx="16"/>
          </p:nvPr>
        </p:nvSpPr>
        <p:spPr>
          <a:xfrm>
            <a:off x="6240780" y="5006341"/>
            <a:ext cx="2404456" cy="365760"/>
          </a:xfrm>
        </p:spPr>
        <p:txBody>
          <a:bodyPr/>
          <a:lstStyle/>
          <a:p>
            <a:pPr algn="l" rtl="0"/>
            <a:r>
              <a:rPr lang="cs-CZ" sz="1000" dirty="0">
                <a:solidFill>
                  <a:srgbClr val="333333"/>
                </a:solidFill>
                <a:effectLst/>
                <a:ea typeface="Calibri" panose="020F0502020204030204" pitchFamily="34" charset="0"/>
                <a:cs typeface="Times New Roman" panose="02020603050405020304" pitchFamily="18" charset="0"/>
              </a:rPr>
              <a:t>Logo Chránené označenie pôvodu</a:t>
            </a:r>
          </a:p>
          <a:p>
            <a:pPr algn="l" rtl="0"/>
            <a:endParaRPr lang="cs-CZ" dirty="0"/>
          </a:p>
        </p:txBody>
      </p:sp>
      <p:pic>
        <p:nvPicPr>
          <p:cNvPr id="5" name="Zástupný symbol obrázku 4">
            <a:extLst>
              <a:ext uri="{FF2B5EF4-FFF2-40B4-BE49-F238E27FC236}">
                <a16:creationId xmlns:a16="http://schemas.microsoft.com/office/drawing/2014/main" id="{CF50C2C6-0542-4DD0-B20A-AEC0203DA91A}"/>
              </a:ext>
            </a:extLst>
          </p:cNvPr>
          <p:cNvPicPr>
            <a:picLocks noGrp="1" noChangeAspect="1"/>
          </p:cNvPicPr>
          <p:nvPr>
            <p:ph type="pic" sz="quarter" idx="15"/>
          </p:nvPr>
        </p:nvPicPr>
        <p:blipFill>
          <a:blip r:embed="rId3"/>
          <a:srcRect t="848" b="848"/>
          <a:stretch>
            <a:fillRect/>
          </a:stretch>
        </p:blipFill>
        <p:spPr>
          <a:xfrm>
            <a:off x="5615939" y="1325879"/>
            <a:ext cx="3663139" cy="3601005"/>
          </a:xfrm>
          <a:prstGeom prst="rect">
            <a:avLst/>
          </a:prstGeom>
        </p:spPr>
      </p:pic>
    </p:spTree>
    <p:extLst>
      <p:ext uri="{BB962C8B-B14F-4D97-AF65-F5344CB8AC3E}">
        <p14:creationId xmlns:p14="http://schemas.microsoft.com/office/powerpoint/2010/main" val="2188188141"/>
      </p:ext>
    </p:extLst>
  </p:cSld>
  <p:clrMapOvr>
    <a:masterClrMapping/>
  </p:clrMapOvr>
</p:sld>
</file>

<file path=ppt/theme/theme1.xml><?xml version="1.0" encoding="utf-8"?>
<a:theme xmlns:a="http://schemas.openxmlformats.org/drawingml/2006/main" name="URESA biomass temlate">
  <a:themeElements>
    <a:clrScheme name="Niestandardowy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erodynamiczny">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5d98e21-7858-42b8-a513-89b049052d4e">
      <Terms xmlns="http://schemas.microsoft.com/office/infopath/2007/PartnerControls"/>
    </lcf76f155ced4ddcb4097134ff3c332f>
    <TaxCatchAll xmlns="ebb57fef-aa04-4b64-85cb-dbd122f3ef3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6215528D5E10BA49B6643C35E826D0AA" ma:contentTypeVersion="16" ma:contentTypeDescription="Vytvoří nový dokument" ma:contentTypeScope="" ma:versionID="5a543c2cf612689410ffb4322c465829">
  <xsd:schema xmlns:xsd="http://www.w3.org/2001/XMLSchema" xmlns:xs="http://www.w3.org/2001/XMLSchema" xmlns:p="http://schemas.microsoft.com/office/2006/metadata/properties" xmlns:ns2="f5d98e21-7858-42b8-a513-89b049052d4e" xmlns:ns3="ebb57fef-aa04-4b64-85cb-dbd122f3ef38" targetNamespace="http://schemas.microsoft.com/office/2006/metadata/properties" ma:root="true" ma:fieldsID="95d02df320340572e8f4cfff96d37e6a" ns2:_="" ns3:_="">
    <xsd:import namespace="f5d98e21-7858-42b8-a513-89b049052d4e"/>
    <xsd:import namespace="ebb57fef-aa04-4b64-85cb-dbd122f3ef38"/>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d98e21-7858-42b8-a513-89b049052d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Značky obrázků" ma:readOnly="false" ma:fieldId="{5cf76f15-5ced-4ddc-b409-7134ff3c332f}" ma:taxonomyMulti="true" ma:sspId="6104055d-a7a1-4227-823d-893947fae55f"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bb57fef-aa04-4b64-85cb-dbd122f3ef3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17a2fb5e-3e71-46c2-8cfb-b18f0a1e2fa7}" ma:internalName="TaxCatchAll" ma:showField="CatchAllData" ma:web="ebb57fef-aa04-4b64-85cb-dbd122f3ef3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398817-3D76-4FDC-B14C-B45B2056FEB1}">
  <ds:schemaRefs>
    <ds:schemaRef ds:uri="http://schemas.microsoft.com/office/2006/metadata/properties"/>
    <ds:schemaRef ds:uri="http://schemas.microsoft.com/office/infopath/2007/PartnerControls"/>
    <ds:schemaRef ds:uri="f5d98e21-7858-42b8-a513-89b049052d4e"/>
    <ds:schemaRef ds:uri="ebb57fef-aa04-4b64-85cb-dbd122f3ef38"/>
  </ds:schemaRefs>
</ds:datastoreItem>
</file>

<file path=customXml/itemProps2.xml><?xml version="1.0" encoding="utf-8"?>
<ds:datastoreItem xmlns:ds="http://schemas.openxmlformats.org/officeDocument/2006/customXml" ds:itemID="{C8AE8AA2-8E94-4F7C-8376-3AA4172C6BD0}">
  <ds:schemaRefs>
    <ds:schemaRef ds:uri="http://schemas.microsoft.com/sharepoint/v3/contenttype/forms"/>
  </ds:schemaRefs>
</ds:datastoreItem>
</file>

<file path=customXml/itemProps3.xml><?xml version="1.0" encoding="utf-8"?>
<ds:datastoreItem xmlns:ds="http://schemas.openxmlformats.org/officeDocument/2006/customXml" ds:itemID="{5B7CD888-2183-452B-A9DB-D1508461B5EA}"/>
</file>

<file path=docProps/app.xml><?xml version="1.0" encoding="utf-8"?>
<Properties xmlns="http://schemas.openxmlformats.org/officeDocument/2006/extended-properties" xmlns:vt="http://schemas.openxmlformats.org/officeDocument/2006/docPropsVTypes">
  <Template>URESA trial_1</Template>
  <TotalTime>2474</TotalTime>
  <Words>2301</Words>
  <Application>Microsoft Office PowerPoint</Application>
  <PresentationFormat>A4 (210 x 297 mm)</PresentationFormat>
  <Paragraphs>146</Paragraphs>
  <Slides>14</Slides>
  <Notes>7</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14</vt:i4>
      </vt:variant>
    </vt:vector>
  </HeadingPairs>
  <TitlesOfParts>
    <vt:vector size="19" baseType="lpstr">
      <vt:lpstr>Arial</vt:lpstr>
      <vt:lpstr>Calibri</vt:lpstr>
      <vt:lpstr>Symbol</vt:lpstr>
      <vt:lpstr>Trebuchet MS</vt:lpstr>
      <vt:lpstr>URESA biomass temlate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Krzy Pal</dc:creator>
  <cp:lastModifiedBy>Jakub Dvorský</cp:lastModifiedBy>
  <cp:revision>129</cp:revision>
  <dcterms:created xsi:type="dcterms:W3CDTF">2018-03-25T08:55:28Z</dcterms:created>
  <dcterms:modified xsi:type="dcterms:W3CDTF">2022-10-24T09:28:28Z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0x0101006215528D5E10BA49B6643C35E826D0AA</vt:lpwstr>
  </property>
  <property fmtid="{D5CDD505-2E9C-101B-9397-08002B2CF9AE}" pid="3" name="MediaServiceImageTags">
    <vt:lpwstr/>
  </property>
</Properties>
</file>