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3"/>
  </p:notesMasterIdLst>
  <p:handoutMasterIdLst>
    <p:handoutMasterId r:id="rId14"/>
  </p:handoutMasterIdLst>
  <p:sldIdLst>
    <p:sldId id="266" r:id="rId2"/>
    <p:sldId id="285" r:id="rId3"/>
    <p:sldId id="332" r:id="rId4"/>
    <p:sldId id="322" r:id="rId5"/>
    <p:sldId id="327" r:id="rId6"/>
    <p:sldId id="331" r:id="rId7"/>
    <p:sldId id="300" r:id="rId8"/>
    <p:sldId id="323" r:id="rId9"/>
    <p:sldId id="334" r:id="rId10"/>
    <p:sldId id="335" r:id="rId11"/>
    <p:sldId id="336" r:id="rId12"/>
  </p:sldIdLst>
  <p:sldSz cx="9906000" cy="6858000" type="A4"/>
  <p:notesSz cx="6858000" cy="9144000"/>
  <p:defaultTextStyle>
    <a:defPPr>
      <a:defRPr lang="pl-PL"/>
    </a:defPPr>
    <a:lvl1pPr algn="l" rtl="0" fontAlgn="base">
      <a:spcBef>
        <a:spcPct val="0"/>
      </a:spcBef>
      <a:spcAft>
        <a:spcPct val="0"/>
      </a:spcAft>
      <a:defRPr kern="1200">
        <a:solidFill>
          <a:schemeClr val="tx1"/>
        </a:solidFill>
        <a:latin typeface="Trebuchet MS" pitchFamily="34" charset="0"/>
        <a:ea typeface="+mn-ea"/>
        <a:cs typeface="Arial" charset="0"/>
      </a:defRPr>
    </a:lvl1pPr>
    <a:lvl2pPr marL="457200" algn="l" rtl="0" fontAlgn="base">
      <a:spcBef>
        <a:spcPct val="0"/>
      </a:spcBef>
      <a:spcAft>
        <a:spcPct val="0"/>
      </a:spcAft>
      <a:defRPr kern="1200">
        <a:solidFill>
          <a:schemeClr val="tx1"/>
        </a:solidFill>
        <a:latin typeface="Trebuchet MS" pitchFamily="34" charset="0"/>
        <a:ea typeface="+mn-ea"/>
        <a:cs typeface="Arial" charset="0"/>
      </a:defRPr>
    </a:lvl2pPr>
    <a:lvl3pPr marL="914400" algn="l" rtl="0" fontAlgn="base">
      <a:spcBef>
        <a:spcPct val="0"/>
      </a:spcBef>
      <a:spcAft>
        <a:spcPct val="0"/>
      </a:spcAft>
      <a:defRPr kern="1200">
        <a:solidFill>
          <a:schemeClr val="tx1"/>
        </a:solidFill>
        <a:latin typeface="Trebuchet MS" pitchFamily="34" charset="0"/>
        <a:ea typeface="+mn-ea"/>
        <a:cs typeface="Arial" charset="0"/>
      </a:defRPr>
    </a:lvl3pPr>
    <a:lvl4pPr marL="1371600" algn="l" rtl="0" fontAlgn="base">
      <a:spcBef>
        <a:spcPct val="0"/>
      </a:spcBef>
      <a:spcAft>
        <a:spcPct val="0"/>
      </a:spcAft>
      <a:defRPr kern="1200">
        <a:solidFill>
          <a:schemeClr val="tx1"/>
        </a:solidFill>
        <a:latin typeface="Trebuchet MS" pitchFamily="34" charset="0"/>
        <a:ea typeface="+mn-ea"/>
        <a:cs typeface="Arial" charset="0"/>
      </a:defRPr>
    </a:lvl4pPr>
    <a:lvl5pPr marL="1828800" algn="l" rtl="0" fontAlgn="base">
      <a:spcBef>
        <a:spcPct val="0"/>
      </a:spcBef>
      <a:spcAft>
        <a:spcPct val="0"/>
      </a:spcAft>
      <a:defRPr kern="1200">
        <a:solidFill>
          <a:schemeClr val="tx1"/>
        </a:solidFill>
        <a:latin typeface="Trebuchet MS" pitchFamily="34" charset="0"/>
        <a:ea typeface="+mn-ea"/>
        <a:cs typeface="Arial" charset="0"/>
      </a:defRPr>
    </a:lvl5pPr>
    <a:lvl6pPr marL="2286000" algn="l" defTabSz="914400" rtl="0" eaLnBrk="1" latinLnBrk="0" hangingPunct="1">
      <a:defRPr kern="1200">
        <a:solidFill>
          <a:schemeClr val="tx1"/>
        </a:solidFill>
        <a:latin typeface="Trebuchet MS" pitchFamily="34" charset="0"/>
        <a:ea typeface="+mn-ea"/>
        <a:cs typeface="Arial" charset="0"/>
      </a:defRPr>
    </a:lvl6pPr>
    <a:lvl7pPr marL="2743200" algn="l" defTabSz="914400" rtl="0" eaLnBrk="1" latinLnBrk="0" hangingPunct="1">
      <a:defRPr kern="1200">
        <a:solidFill>
          <a:schemeClr val="tx1"/>
        </a:solidFill>
        <a:latin typeface="Trebuchet MS" pitchFamily="34" charset="0"/>
        <a:ea typeface="+mn-ea"/>
        <a:cs typeface="Arial" charset="0"/>
      </a:defRPr>
    </a:lvl7pPr>
    <a:lvl8pPr marL="3200400" algn="l" defTabSz="914400" rtl="0" eaLnBrk="1" latinLnBrk="0" hangingPunct="1">
      <a:defRPr kern="1200">
        <a:solidFill>
          <a:schemeClr val="tx1"/>
        </a:solidFill>
        <a:latin typeface="Trebuchet MS" pitchFamily="34" charset="0"/>
        <a:ea typeface="+mn-ea"/>
        <a:cs typeface="Arial" charset="0"/>
      </a:defRPr>
    </a:lvl8pPr>
    <a:lvl9pPr marL="3657600" algn="l" defTabSz="914400" rtl="0" eaLnBrk="1" latinLnBrk="0" hangingPunct="1">
      <a:defRPr kern="1200">
        <a:solidFill>
          <a:schemeClr val="tx1"/>
        </a:solidFill>
        <a:latin typeface="Trebuchet MS"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FF66FF"/>
    <a:srgbClr val="78D76B"/>
    <a:srgbClr val="47C836"/>
    <a:srgbClr val="66CCFF"/>
    <a:srgbClr val="66FF99"/>
    <a:srgbClr val="CCFF33"/>
    <a:srgbClr val="70AC2E"/>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6" d="100"/>
          <a:sy n="156" d="100"/>
        </p:scale>
        <p:origin x="1564" y="88"/>
      </p:cViewPr>
      <p:guideLst>
        <p:guide orient="horz" pos="2160"/>
        <p:guide pos="3120"/>
      </p:guideLst>
    </p:cSldViewPr>
  </p:slideViewPr>
  <p:notesTextViewPr>
    <p:cViewPr>
      <p:scale>
        <a:sx n="1" d="1"/>
        <a:sy n="1" d="1"/>
      </p:scale>
      <p:origin x="0" y="0"/>
    </p:cViewPr>
  </p:notesTextViewPr>
  <p:notesViewPr>
    <p:cSldViewPr snapToGrid="0">
      <p:cViewPr varScale="1">
        <p:scale>
          <a:sx n="65" d="100"/>
          <a:sy n="65" d="100"/>
        </p:scale>
        <p:origin x="-3130" y="-77"/>
      </p:cViewPr>
      <p:guideLst>
        <p:guide orient="horz" pos="2880"/>
        <p:guide pos="2160"/>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pl-PL"/>
          </a:p>
        </p:txBody>
      </p:sp>
      <p:sp>
        <p:nvSpPr>
          <p:cNvPr id="3" name="Symbol zastępczy dat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4FCF0096-DD09-4F94-B125-D2F10671D3CC}" type="datetimeFigureOut">
              <a:rPr lang="pl-PL"/>
              <a:pPr>
                <a:defRPr/>
              </a:pPr>
              <a:t>22.05.2022</a:t>
            </a:fld>
            <a:endParaRPr lang="pl-PL"/>
          </a:p>
        </p:txBody>
      </p:sp>
      <p:sp>
        <p:nvSpPr>
          <p:cNvPr id="4" name="Symbol zastępczy stop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pl-PL"/>
          </a:p>
        </p:txBody>
      </p:sp>
      <p:sp>
        <p:nvSpPr>
          <p:cNvPr id="5" name="Symbol zastępczy numeru slajd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E5111B9C-89B8-4F29-A3B3-FDA73E31F16E}" type="slidenum">
              <a:rPr lang="pl-PL"/>
              <a:pPr>
                <a:defRPr/>
              </a:pPr>
              <a:t>‹#›</a:t>
            </a:fld>
            <a:endParaRPr lang="pl-PL"/>
          </a:p>
        </p:txBody>
      </p:sp>
    </p:spTree>
    <p:extLst>
      <p:ext uri="{BB962C8B-B14F-4D97-AF65-F5344CB8AC3E}">
        <p14:creationId xmlns:p14="http://schemas.microsoft.com/office/powerpoint/2010/main" val="450505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FCEE0EE-A52D-46AF-A07C-3EEC64895839}" type="datetimeFigureOut">
              <a:rPr lang="pl-PL"/>
              <a:pPr>
                <a:defRPr/>
              </a:pPr>
              <a:t>22.05.2022</a:t>
            </a:fld>
            <a:endParaRPr lang="pl-PL"/>
          </a:p>
        </p:txBody>
      </p:sp>
      <p:sp>
        <p:nvSpPr>
          <p:cNvPr id="4" name="Symbol zastępczy obrazu slajdu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FA41F5C-4A6D-432A-B932-774DE37C8E42}" type="slidenum">
              <a:rPr lang="pl-PL"/>
              <a:pPr>
                <a:defRPr/>
              </a:pPr>
              <a:t>‹#›</a:t>
            </a:fld>
            <a:endParaRPr lang="pl-PL"/>
          </a:p>
        </p:txBody>
      </p:sp>
    </p:spTree>
    <p:extLst>
      <p:ext uri="{BB962C8B-B14F-4D97-AF65-F5344CB8AC3E}">
        <p14:creationId xmlns:p14="http://schemas.microsoft.com/office/powerpoint/2010/main" val="41629260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Roboto" panose="02000000000000000000" pitchFamily="2" charset="0"/>
              </a:rPr>
              <a:t>The module deals with the accompanying effects of sales from the yard, which may be the sale of own or regional non-food production (e.g. wood products, wicker, cosmetics). Synergies of sales from the yard and eco-tourism. Support and development of the circular economy as one of the possible measures to </a:t>
            </a:r>
            <a:r>
              <a:rPr lang="en-US" b="1" i="0" dirty="0">
                <a:solidFill>
                  <a:srgbClr val="000000"/>
                </a:solidFill>
                <a:effectLst/>
                <a:latin typeface="Roboto" panose="02000000000000000000" pitchFamily="2" charset="0"/>
              </a:rPr>
              <a:t>reduce the carbon footprint</a:t>
            </a:r>
            <a:r>
              <a:rPr lang="en-US" b="0" i="0" dirty="0">
                <a:solidFill>
                  <a:srgbClr val="000000"/>
                </a:solidFill>
                <a:effectLst/>
                <a:latin typeface="Roboto" panose="02000000000000000000" pitchFamily="2" charset="0"/>
              </a:rPr>
              <a:t>.</a:t>
            </a:r>
            <a:endParaRPr lang="cs-CZ" dirty="0"/>
          </a:p>
        </p:txBody>
      </p:sp>
      <p:sp>
        <p:nvSpPr>
          <p:cNvPr id="4" name="Zástupný symbol pro číslo snímku 3"/>
          <p:cNvSpPr>
            <a:spLocks noGrp="1"/>
          </p:cNvSpPr>
          <p:nvPr>
            <p:ph type="sldNum" sz="quarter" idx="5"/>
          </p:nvPr>
        </p:nvSpPr>
        <p:spPr/>
        <p:txBody>
          <a:bodyPr/>
          <a:lstStyle/>
          <a:p>
            <a:pPr>
              <a:defRPr/>
            </a:pPr>
            <a:fld id="{BFA41F5C-4A6D-432A-B932-774DE37C8E42}" type="slidenum">
              <a:rPr lang="pl-PL" smtClean="0"/>
              <a:pPr>
                <a:defRPr/>
              </a:pPr>
              <a:t>2</a:t>
            </a:fld>
            <a:endParaRPr lang="pl-PL"/>
          </a:p>
        </p:txBody>
      </p:sp>
    </p:spTree>
    <p:extLst>
      <p:ext uri="{BB962C8B-B14F-4D97-AF65-F5344CB8AC3E}">
        <p14:creationId xmlns:p14="http://schemas.microsoft.com/office/powerpoint/2010/main" val="2459079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Roboto" panose="02000000000000000000" pitchFamily="2" charset="0"/>
              </a:rPr>
              <a:t>Find your farmer. According to ekolist.cz (2021), according to the union's representatives, it should not only be a map with local sellers, but companies should have the opportunity to promote themselves there. "We have to give people a story about that food. It motivates people to pay a higher price for local and farm food," said the union president. He added that currently marketing cannot be done without marketing, or at least not economically. In the future, if there is interest, the union is also considering launching an online store.</a:t>
            </a:r>
            <a:endParaRPr lang="cs-CZ" dirty="0">
              <a:effectLst/>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5"/>
          </p:nvPr>
        </p:nvSpPr>
        <p:spPr/>
        <p:txBody>
          <a:bodyPr/>
          <a:lstStyle/>
          <a:p>
            <a:pPr>
              <a:defRPr/>
            </a:pPr>
            <a:fld id="{BFA41F5C-4A6D-432A-B932-774DE37C8E42}" type="slidenum">
              <a:rPr lang="pl-PL" smtClean="0"/>
              <a:pPr>
                <a:defRPr/>
              </a:pPr>
              <a:t>8</a:t>
            </a:fld>
            <a:endParaRPr lang="pl-PL"/>
          </a:p>
        </p:txBody>
      </p:sp>
    </p:spTree>
    <p:extLst>
      <p:ext uri="{BB962C8B-B14F-4D97-AF65-F5344CB8AC3E}">
        <p14:creationId xmlns:p14="http://schemas.microsoft.com/office/powerpoint/2010/main" val="14170827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RESA title slide">
    <p:spTree>
      <p:nvGrpSpPr>
        <p:cNvPr id="1" name=""/>
        <p:cNvGrpSpPr/>
        <p:nvPr/>
      </p:nvGrpSpPr>
      <p:grpSpPr>
        <a:xfrm>
          <a:off x="0" y="0"/>
          <a:ext cx="0" cy="0"/>
          <a:chOff x="0" y="0"/>
          <a:chExt cx="0" cy="0"/>
        </a:xfrm>
      </p:grpSpPr>
      <p:pic>
        <p:nvPicPr>
          <p:cNvPr id="8"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76873" y="5044044"/>
            <a:ext cx="3755744" cy="860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rostokąt 2"/>
          <p:cNvSpPr/>
          <p:nvPr userDrawn="1"/>
        </p:nvSpPr>
        <p:spPr>
          <a:xfrm>
            <a:off x="522514" y="2360182"/>
            <a:ext cx="8621486" cy="1908215"/>
          </a:xfrm>
          <a:prstGeom prst="rect">
            <a:avLst/>
          </a:prstGeom>
        </p:spPr>
        <p:txBody>
          <a:bodyPr wrap="square">
            <a:spAutoFit/>
          </a:bodyPr>
          <a:lstStyle/>
          <a:p>
            <a:pPr algn="ctr"/>
            <a:r>
              <a:rPr lang="en-US" sz="1800" b="0" dirty="0">
                <a:solidFill>
                  <a:srgbClr val="003300"/>
                </a:solidFill>
                <a:ea typeface="Calibri"/>
                <a:cs typeface="Calibri"/>
              </a:rPr>
              <a:t>Activating agricultural and tourism specializations through Center of Taste </a:t>
            </a:r>
          </a:p>
          <a:p>
            <a:pPr algn="ctr"/>
            <a:br>
              <a:rPr lang="el-GR" sz="1400" dirty="0">
                <a:ea typeface="Calibri"/>
                <a:cs typeface="Times New Roman"/>
              </a:rPr>
            </a:br>
            <a:endParaRPr lang="pl-PL" sz="1400" dirty="0">
              <a:ea typeface="Calibri"/>
              <a:cs typeface="Times New Roman"/>
            </a:endParaRPr>
          </a:p>
          <a:p>
            <a:pPr algn="ctr"/>
            <a:r>
              <a:rPr lang="pl-PL" sz="2400" b="1" dirty="0">
                <a:solidFill>
                  <a:srgbClr val="003300"/>
                </a:solidFill>
                <a:effectLst>
                  <a:outerShdw blurRad="38100" dist="38100" dir="2700000" algn="tl">
                    <a:srgbClr val="000000">
                      <a:alpha val="43137"/>
                    </a:srgbClr>
                  </a:outerShdw>
                </a:effectLst>
              </a:rPr>
              <a:t>Module 6</a:t>
            </a:r>
          </a:p>
          <a:p>
            <a:pPr algn="ctr"/>
            <a:endParaRPr lang="pl-PL" sz="2400" b="1" dirty="0">
              <a:solidFill>
                <a:srgbClr val="003300"/>
              </a:solidFill>
              <a:effectLst>
                <a:outerShdw blurRad="38100" dist="38100" dir="2700000" algn="tl">
                  <a:srgbClr val="000000">
                    <a:alpha val="43137"/>
                  </a:srgbClr>
                </a:outerShdw>
              </a:effectLst>
            </a:endParaRPr>
          </a:p>
          <a:p>
            <a:pPr algn="ctr"/>
            <a:r>
              <a:rPr lang="en-US" sz="2400" b="1" dirty="0">
                <a:solidFill>
                  <a:srgbClr val="003300"/>
                </a:solidFill>
                <a:effectLst>
                  <a:outerShdw blurRad="38100" dist="38100" dir="2700000" algn="tl">
                    <a:srgbClr val="000000">
                      <a:alpha val="43137"/>
                    </a:srgbClr>
                  </a:outerShdw>
                </a:effectLst>
              </a:rPr>
              <a:t>Sales from the Yard (farm)</a:t>
            </a:r>
            <a:endParaRPr lang="pl-PL" sz="2400" b="1" dirty="0">
              <a:solidFill>
                <a:srgbClr val="003300"/>
              </a:solidFill>
              <a:effectLst>
                <a:outerShdw blurRad="38100" dist="38100" dir="2700000" algn="tl">
                  <a:srgbClr val="000000">
                    <a:alpha val="43137"/>
                  </a:srgbClr>
                </a:outerShdw>
              </a:effectLst>
            </a:endParaRPr>
          </a:p>
        </p:txBody>
      </p:sp>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30389" y="493794"/>
            <a:ext cx="2602275" cy="1589194"/>
          </a:xfrm>
          <a:prstGeom prst="rect">
            <a:avLst/>
          </a:prstGeom>
        </p:spPr>
      </p:pic>
    </p:spTree>
    <p:extLst>
      <p:ext uri="{BB962C8B-B14F-4D97-AF65-F5344CB8AC3E}">
        <p14:creationId xmlns:p14="http://schemas.microsoft.com/office/powerpoint/2010/main" val="2289770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RESA empty slide">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Obraz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923885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RESA chapter title + text slide">
    <p:spTree>
      <p:nvGrpSpPr>
        <p:cNvPr id="1" name=""/>
        <p:cNvGrpSpPr/>
        <p:nvPr/>
      </p:nvGrpSpPr>
      <p:grpSpPr>
        <a:xfrm>
          <a:off x="0" y="0"/>
          <a:ext cx="0" cy="0"/>
          <a:chOff x="0" y="0"/>
          <a:chExt cx="0" cy="0"/>
        </a:xfrm>
      </p:grpSpPr>
      <p:sp>
        <p:nvSpPr>
          <p:cNvPr id="19" name="Symbol zastępczy tekstu 18"/>
          <p:cNvSpPr>
            <a:spLocks noGrp="1"/>
          </p:cNvSpPr>
          <p:nvPr>
            <p:ph type="body" sz="quarter" idx="12" hasCustomPrompt="1"/>
          </p:nvPr>
        </p:nvSpPr>
        <p:spPr>
          <a:xfrm>
            <a:off x="543000" y="1260000"/>
            <a:ext cx="8820000" cy="360000"/>
          </a:xfrm>
          <a:prstGeom prst="rect">
            <a:avLst/>
          </a:prstGeom>
        </p:spPr>
        <p:txBody>
          <a:bodyPr/>
          <a:lstStyle>
            <a:lvl1pPr marL="0" indent="0">
              <a:spcBef>
                <a:spcPts val="0"/>
              </a:spcBef>
              <a:buNone/>
              <a:defRPr sz="1800" b="1" baseline="0">
                <a:solidFill>
                  <a:srgbClr val="008000"/>
                </a:solidFill>
              </a:defRPr>
            </a:lvl1pPr>
          </a:lstStyle>
          <a:p>
            <a:pPr lvl="0"/>
            <a:r>
              <a:rPr lang="pl-PL" dirty="0"/>
              <a:t>1. </a:t>
            </a:r>
            <a:r>
              <a:rPr lang="pl-PL" dirty="0" err="1"/>
              <a:t>Title</a:t>
            </a:r>
            <a:r>
              <a:rPr lang="pl-PL" dirty="0"/>
              <a:t> of the </a:t>
            </a:r>
            <a:r>
              <a:rPr lang="pl-PL" dirty="0" err="1"/>
              <a:t>chapter</a:t>
            </a:r>
            <a:r>
              <a:rPr lang="pl-PL" dirty="0"/>
              <a:t> (</a:t>
            </a:r>
            <a:r>
              <a:rPr lang="pl-PL" dirty="0" err="1"/>
              <a:t>Trebuchet</a:t>
            </a:r>
            <a:r>
              <a:rPr lang="pl-PL" dirty="0"/>
              <a:t> MS Font, 18 p., </a:t>
            </a:r>
            <a:r>
              <a:rPr lang="pl-PL" dirty="0" err="1"/>
              <a:t>bold</a:t>
            </a:r>
            <a:r>
              <a:rPr lang="pl-PL" dirty="0"/>
              <a:t>)</a:t>
            </a:r>
          </a:p>
        </p:txBody>
      </p:sp>
      <p:sp>
        <p:nvSpPr>
          <p:cNvPr id="21" name="Symbol zastępczy tekstu 18"/>
          <p:cNvSpPr>
            <a:spLocks noGrp="1"/>
          </p:cNvSpPr>
          <p:nvPr>
            <p:ph type="body" sz="quarter" idx="13" hasCustomPrompt="1"/>
          </p:nvPr>
        </p:nvSpPr>
        <p:spPr>
          <a:xfrm>
            <a:off x="543000" y="1710690"/>
            <a:ext cx="8820000" cy="360000"/>
          </a:xfrm>
          <a:prstGeom prst="rect">
            <a:avLst/>
          </a:prstGeom>
        </p:spPr>
        <p:txBody>
          <a:bodyPr/>
          <a:lstStyle>
            <a:lvl1pPr marL="0" indent="0">
              <a:spcBef>
                <a:spcPts val="0"/>
              </a:spcBef>
              <a:buNone/>
              <a:defRPr sz="1600" baseline="0">
                <a:solidFill>
                  <a:srgbClr val="008000"/>
                </a:solidFill>
              </a:defRPr>
            </a:lvl1pPr>
          </a:lstStyle>
          <a:p>
            <a:pPr lvl="0"/>
            <a:r>
              <a:rPr lang="pl-PL" dirty="0"/>
              <a:t>1.1. </a:t>
            </a:r>
            <a:r>
              <a:rPr lang="pl-PL" dirty="0" err="1"/>
              <a:t>Title</a:t>
            </a:r>
            <a:r>
              <a:rPr lang="pl-PL" dirty="0"/>
              <a:t> of the </a:t>
            </a:r>
            <a:r>
              <a:rPr lang="pl-PL" dirty="0" err="1"/>
              <a:t>sub-chapter</a:t>
            </a:r>
            <a:r>
              <a:rPr lang="pl-PL" dirty="0"/>
              <a:t> (</a:t>
            </a:r>
            <a:r>
              <a:rPr lang="pl-PL" dirty="0" err="1"/>
              <a:t>Trebuchet</a:t>
            </a:r>
            <a:r>
              <a:rPr lang="pl-PL" dirty="0"/>
              <a:t> MS Font, 16 p.)</a:t>
            </a:r>
          </a:p>
        </p:txBody>
      </p:sp>
      <p:sp>
        <p:nvSpPr>
          <p:cNvPr id="22" name="Symbol zastępczy tekstu 18"/>
          <p:cNvSpPr>
            <a:spLocks noGrp="1"/>
          </p:cNvSpPr>
          <p:nvPr>
            <p:ph type="body" sz="quarter" idx="14" hasCustomPrompt="1"/>
          </p:nvPr>
        </p:nvSpPr>
        <p:spPr>
          <a:xfrm>
            <a:off x="543000" y="2164079"/>
            <a:ext cx="8820000" cy="3960000"/>
          </a:xfrm>
          <a:prstGeom prst="rect">
            <a:avLst/>
          </a:prstGeom>
        </p:spPr>
        <p:txBody>
          <a:bodyPr/>
          <a:lstStyle>
            <a:lvl1pPr marL="0" indent="0" algn="just">
              <a:spcBef>
                <a:spcPts val="0"/>
              </a:spcBef>
              <a:buNone/>
              <a:defRPr sz="1200" baseline="0">
                <a:solidFill>
                  <a:schemeClr val="tx1"/>
                </a:solidFill>
              </a:defRPr>
            </a:lvl1pPr>
            <a:lvl2pPr marL="808038" indent="-180000" algn="just">
              <a:spcBef>
                <a:spcPts val="0"/>
              </a:spcBef>
              <a:buFont typeface="Arial" panose="020B0604020202020204" pitchFamily="34" charset="0"/>
              <a:buChar char="•"/>
              <a:defRPr lang="pl-PL" sz="1200" kern="1200" baseline="0" dirty="0">
                <a:solidFill>
                  <a:schemeClr val="tx1"/>
                </a:solidFill>
                <a:latin typeface="+mn-lt"/>
                <a:ea typeface="+mn-ea"/>
                <a:cs typeface="+mn-cs"/>
              </a:defRPr>
            </a:lvl2pPr>
            <a:lvl3pPr marL="1170000" indent="-180000" algn="just">
              <a:spcBef>
                <a:spcPts val="0"/>
              </a:spcBef>
              <a:buFont typeface="Trebuchet MS" panose="020B0603020202020204" pitchFamily="34" charset="0"/>
              <a:buChar char="—"/>
              <a:defRPr sz="1200"/>
            </a:lvl3pPr>
            <a:lvl4pPr marL="1530000" indent="-180000" algn="just">
              <a:spcBef>
                <a:spcPts val="0"/>
              </a:spcBef>
              <a:buFont typeface="Trebuchet MS" panose="020B0603020202020204" pitchFamily="34" charset="0"/>
              <a:buChar char="›"/>
              <a:defRPr sz="1200"/>
            </a:lvl4pPr>
          </a:lstStyle>
          <a:p>
            <a:pPr lvl="0"/>
            <a:r>
              <a:rPr lang="pl-PL" dirty="0"/>
              <a:t>Block of </a:t>
            </a:r>
            <a:r>
              <a:rPr lang="pl-PL" dirty="0" err="1"/>
              <a:t>text</a:t>
            </a:r>
            <a:r>
              <a:rPr lang="pl-PL" dirty="0"/>
              <a:t> (</a:t>
            </a:r>
            <a:r>
              <a:rPr lang="pl-PL" dirty="0" err="1"/>
              <a:t>Trebuchet</a:t>
            </a:r>
            <a:r>
              <a:rPr lang="pl-PL" dirty="0"/>
              <a:t> MS Font, 12 p.)</a:t>
            </a:r>
          </a:p>
          <a:p>
            <a:pPr lvl="1"/>
            <a:endParaRPr lang="pl-PL" dirty="0"/>
          </a:p>
          <a:p>
            <a:pPr lvl="2"/>
            <a:endParaRPr lang="pl-PL" dirty="0"/>
          </a:p>
          <a:p>
            <a:pPr lvl="3"/>
            <a:endParaRPr lang="pl-PL" dirty="0"/>
          </a:p>
          <a:p>
            <a:pPr lvl="0"/>
            <a:endParaRPr lang="pl-PL" dirty="0"/>
          </a:p>
          <a:p>
            <a:pPr lvl="0"/>
            <a:endParaRPr lang="pl-PL" dirty="0"/>
          </a:p>
          <a:p>
            <a:pPr lvl="1"/>
            <a:endParaRPr lang="pl-PL" sz="1200" kern="1200" baseline="0" dirty="0">
              <a:solidFill>
                <a:schemeClr val="tx1"/>
              </a:solidFill>
              <a:latin typeface="+mn-lt"/>
              <a:ea typeface="+mn-ea"/>
              <a:cs typeface="+mn-cs"/>
            </a:endParaRPr>
          </a:p>
          <a:p>
            <a:pPr lvl="2"/>
            <a:endParaRPr lang="pl-PL" sz="1200" kern="1200" baseline="0" dirty="0">
              <a:solidFill>
                <a:schemeClr val="tx1"/>
              </a:solidFill>
              <a:latin typeface="+mn-lt"/>
              <a:ea typeface="+mn-ea"/>
              <a:cs typeface="+mn-cs"/>
            </a:endParaRPr>
          </a:p>
          <a:p>
            <a:pPr lvl="3"/>
            <a:endParaRPr lang="pl-PL" sz="1200" kern="1200" baseline="0" dirty="0">
              <a:solidFill>
                <a:schemeClr val="tx1"/>
              </a:solidFill>
              <a:latin typeface="+mn-lt"/>
              <a:ea typeface="+mn-ea"/>
              <a:cs typeface="+mn-cs"/>
            </a:endParaRPr>
          </a:p>
          <a:p>
            <a:pPr lvl="0"/>
            <a:endParaRPr lang="pl-PL" sz="1200" kern="1200" baseline="0" dirty="0">
              <a:solidFill>
                <a:schemeClr val="tx1"/>
              </a:solidFill>
              <a:latin typeface="+mn-lt"/>
              <a:ea typeface="+mn-ea"/>
              <a:cs typeface="+mn-cs"/>
            </a:endParaRPr>
          </a:p>
          <a:p>
            <a:pPr lvl="0"/>
            <a:endParaRPr lang="pl-PL" sz="1200" kern="1200" baseline="0" dirty="0">
              <a:solidFill>
                <a:schemeClr val="tx1"/>
              </a:solidFill>
              <a:latin typeface="+mn-lt"/>
              <a:ea typeface="+mn-ea"/>
              <a:cs typeface="+mn-cs"/>
            </a:endParaRPr>
          </a:p>
          <a:p>
            <a:pPr lvl="0"/>
            <a:endParaRPr lang="pl-PL" sz="1200" kern="1200" baseline="0" dirty="0">
              <a:solidFill>
                <a:schemeClr val="tx1"/>
              </a:solidFill>
              <a:latin typeface="+mn-lt"/>
              <a:ea typeface="+mn-ea"/>
              <a:cs typeface="+mn-cs"/>
            </a:endParaRPr>
          </a:p>
          <a:p>
            <a:pPr lvl="2"/>
            <a:endParaRPr lang="pl-PL" dirty="0"/>
          </a:p>
          <a:p>
            <a:pPr lvl="3"/>
            <a:endParaRPr lang="pl-PL" dirty="0"/>
          </a:p>
          <a:p>
            <a:pPr lvl="0"/>
            <a:endParaRPr lang="pl-PL" dirty="0"/>
          </a:p>
          <a:p>
            <a:pPr lvl="1"/>
            <a:endParaRPr lang="pl-PL" dirty="0"/>
          </a:p>
          <a:p>
            <a:pPr lvl="2"/>
            <a:endParaRPr lang="pl-PL" dirty="0"/>
          </a:p>
          <a:p>
            <a:pPr lvl="3"/>
            <a:endParaRPr lang="pl-PL" dirty="0"/>
          </a:p>
        </p:txBody>
      </p:sp>
      <p:pic>
        <p:nvPicPr>
          <p:cNvPr id="1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3327260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URESA text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882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3268130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URESA versatile slide">
    <p:spTree>
      <p:nvGrpSpPr>
        <p:cNvPr id="1" name=""/>
        <p:cNvGrpSpPr/>
        <p:nvPr/>
      </p:nvGrpSpPr>
      <p:grpSpPr>
        <a:xfrm>
          <a:off x="0" y="0"/>
          <a:ext cx="0" cy="0"/>
          <a:chOff x="0" y="0"/>
          <a:chExt cx="0" cy="0"/>
        </a:xfrm>
      </p:grpSpPr>
      <p:sp>
        <p:nvSpPr>
          <p:cNvPr id="3" name="Symbol zastępczy zawartości 2"/>
          <p:cNvSpPr>
            <a:spLocks noGrp="1"/>
          </p:cNvSpPr>
          <p:nvPr>
            <p:ph sz="quarter" idx="11" hasCustomPrompt="1"/>
          </p:nvPr>
        </p:nvSpPr>
        <p:spPr>
          <a:xfrm>
            <a:off x="543000" y="1260000"/>
            <a:ext cx="8820000" cy="4860000"/>
          </a:xfrm>
          <a:prstGeom prst="rect">
            <a:avLst/>
          </a:prstGeom>
        </p:spPr>
        <p:txBody>
          <a:bodyPr/>
          <a:lstStyle>
            <a:lvl1pPr marL="0" indent="0" algn="just">
              <a:spcBef>
                <a:spcPts val="0"/>
              </a:spcBef>
              <a:buNone/>
              <a:defRPr sz="1200" baseline="0"/>
            </a:lvl1pPr>
            <a:lvl2pPr marL="808038" indent="-180000" algn="just">
              <a:spcBef>
                <a:spcPts val="0"/>
              </a:spcBef>
              <a:buFont typeface="Arial" panose="020B0604020202020204" pitchFamily="34" charset="0"/>
              <a:buChar char="•"/>
              <a:defRPr sz="1200" baseline="0"/>
            </a:lvl2pPr>
            <a:lvl3pPr marL="1170000" indent="-180000" algn="just">
              <a:spcBef>
                <a:spcPts val="0"/>
              </a:spcBef>
              <a:buFont typeface="Trebuchet MS" panose="020B0603020202020204" pitchFamily="34" charset="0"/>
              <a:buChar char="—"/>
              <a:defRPr sz="1200"/>
            </a:lvl3pPr>
            <a:lvl4pPr marL="1530000" indent="-180000" algn="just">
              <a:spcBef>
                <a:spcPts val="0"/>
              </a:spcBef>
              <a:buFont typeface="Trebuchet MS" panose="020B0603020202020204" pitchFamily="34" charset="0"/>
              <a:buChar char="›"/>
              <a:defRPr sz="1200"/>
            </a:lvl4pPr>
            <a:lvl5pPr marL="1828800" indent="0">
              <a:buNone/>
              <a:defRPr sz="1200"/>
            </a:lvl5pPr>
          </a:lstStyle>
          <a:p>
            <a:pPr lvl="0"/>
            <a:r>
              <a:rPr lang="pl-PL" dirty="0"/>
              <a:t>Basic </a:t>
            </a:r>
            <a:r>
              <a:rPr lang="pl-PL" dirty="0" err="1"/>
              <a:t>level</a:t>
            </a:r>
            <a:r>
              <a:rPr lang="pl-PL" dirty="0"/>
              <a:t> of the </a:t>
            </a:r>
            <a:r>
              <a:rPr lang="pl-PL" dirty="0" err="1"/>
              <a:t>text</a:t>
            </a:r>
            <a:endParaRPr lang="pl-PL" dirty="0"/>
          </a:p>
          <a:p>
            <a:pPr lvl="1"/>
            <a:r>
              <a:rPr lang="pl-PL" dirty="0"/>
              <a:t>Second </a:t>
            </a:r>
            <a:r>
              <a:rPr lang="pl-PL" dirty="0" err="1"/>
              <a:t>level</a:t>
            </a:r>
            <a:endParaRPr lang="pl-PL" dirty="0"/>
          </a:p>
          <a:p>
            <a:pPr lvl="2"/>
            <a:r>
              <a:rPr lang="pl-PL" dirty="0"/>
              <a:t>Third </a:t>
            </a:r>
            <a:r>
              <a:rPr lang="pl-PL" dirty="0" err="1"/>
              <a:t>level</a:t>
            </a:r>
            <a:endParaRPr lang="pl-PL" dirty="0"/>
          </a:p>
          <a:p>
            <a:pPr lvl="3"/>
            <a:r>
              <a:rPr lang="pl-PL" dirty="0" err="1"/>
              <a:t>Fourth</a:t>
            </a:r>
            <a:r>
              <a:rPr lang="pl-PL" dirty="0"/>
              <a:t> </a:t>
            </a:r>
            <a:r>
              <a:rPr lang="pl-PL" dirty="0" err="1"/>
              <a:t>level</a:t>
            </a:r>
            <a:endParaRPr lang="pl-PL" dirty="0"/>
          </a:p>
          <a:p>
            <a:pPr lvl="1"/>
            <a:endParaRPr lang="pl-PL" dirty="0"/>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2910406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URESA versatile 2 slide">
    <p:spTree>
      <p:nvGrpSpPr>
        <p:cNvPr id="1" name=""/>
        <p:cNvGrpSpPr/>
        <p:nvPr/>
      </p:nvGrpSpPr>
      <p:grpSpPr>
        <a:xfrm>
          <a:off x="0" y="0"/>
          <a:ext cx="0" cy="0"/>
          <a:chOff x="0" y="0"/>
          <a:chExt cx="0" cy="0"/>
        </a:xfrm>
      </p:grpSpPr>
      <p:sp>
        <p:nvSpPr>
          <p:cNvPr id="3" name="Symbol zastępczy zawartości 2"/>
          <p:cNvSpPr>
            <a:spLocks noGrp="1"/>
          </p:cNvSpPr>
          <p:nvPr>
            <p:ph sz="quarter" idx="11" hasCustomPrompt="1"/>
          </p:nvPr>
        </p:nvSpPr>
        <p:spPr>
          <a:xfrm>
            <a:off x="543000" y="1260000"/>
            <a:ext cx="8820000" cy="4860000"/>
          </a:xfrm>
          <a:prstGeom prst="rect">
            <a:avLst/>
          </a:prstGeom>
        </p:spPr>
        <p:txBody>
          <a:bodyPr/>
          <a:lstStyle>
            <a:lvl1pPr marL="0" indent="0" algn="just">
              <a:spcBef>
                <a:spcPts val="0"/>
              </a:spcBef>
              <a:buNone/>
              <a:defRPr sz="1200"/>
            </a:lvl1pPr>
            <a:lvl2pPr marL="808038" indent="-180000" algn="just">
              <a:spcBef>
                <a:spcPts val="0"/>
              </a:spcBef>
              <a:buFont typeface="+mj-lt"/>
              <a:buAutoNum type="arabicPeriod"/>
              <a:defRPr sz="1200" baseline="0"/>
            </a:lvl2pPr>
            <a:lvl3pPr marL="1170000" indent="-180000" algn="just">
              <a:spcBef>
                <a:spcPts val="0"/>
              </a:spcBef>
              <a:buFont typeface="+mj-lt"/>
              <a:buAutoNum type="alphaLcParenR"/>
              <a:defRPr sz="1200"/>
            </a:lvl3pPr>
            <a:lvl4pPr marL="1530000" indent="-180000" algn="just">
              <a:spcBef>
                <a:spcPts val="0"/>
              </a:spcBef>
              <a:buFont typeface="+mj-lt"/>
              <a:buAutoNum type="romanLcPeriod"/>
              <a:defRPr sz="1200" baseline="0"/>
            </a:lvl4pPr>
            <a:lvl5pPr>
              <a:defRPr sz="1200"/>
            </a:lvl5pPr>
          </a:lstStyle>
          <a:p>
            <a:pPr lvl="0"/>
            <a:r>
              <a:rPr lang="pl-PL" dirty="0"/>
              <a:t>Basic </a:t>
            </a:r>
            <a:r>
              <a:rPr lang="pl-PL" dirty="0" err="1"/>
              <a:t>level</a:t>
            </a:r>
            <a:r>
              <a:rPr lang="pl-PL" dirty="0"/>
              <a:t> of the </a:t>
            </a:r>
            <a:r>
              <a:rPr lang="pl-PL" dirty="0" err="1"/>
              <a:t>text</a:t>
            </a:r>
            <a:endParaRPr lang="pl-PL" dirty="0"/>
          </a:p>
          <a:p>
            <a:pPr lvl="1"/>
            <a:r>
              <a:rPr lang="pl-PL" dirty="0"/>
              <a:t>Second </a:t>
            </a:r>
            <a:r>
              <a:rPr lang="pl-PL" dirty="0" err="1"/>
              <a:t>level</a:t>
            </a:r>
            <a:endParaRPr lang="pl-PL" dirty="0"/>
          </a:p>
          <a:p>
            <a:pPr lvl="2"/>
            <a:r>
              <a:rPr lang="pl-PL" dirty="0"/>
              <a:t>Third </a:t>
            </a:r>
            <a:r>
              <a:rPr lang="pl-PL" dirty="0" err="1"/>
              <a:t>level</a:t>
            </a:r>
            <a:endParaRPr lang="pl-PL" dirty="0"/>
          </a:p>
          <a:p>
            <a:pPr lvl="3"/>
            <a:r>
              <a:rPr lang="pl-PL" dirty="0" err="1"/>
              <a:t>Fourth</a:t>
            </a:r>
            <a:r>
              <a:rPr lang="pl-PL" dirty="0"/>
              <a:t> </a:t>
            </a:r>
            <a:r>
              <a:rPr lang="pl-PL" dirty="0" err="1"/>
              <a:t>level</a:t>
            </a:r>
            <a:endParaRPr lang="pl-PL" dirty="0"/>
          </a:p>
          <a:p>
            <a:pPr lvl="3"/>
            <a:endParaRPr lang="pl-PL" dirty="0"/>
          </a:p>
          <a:p>
            <a:pPr lvl="1"/>
            <a:endParaRPr lang="pl-PL" dirty="0"/>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1581568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URESA text + image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441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sp>
        <p:nvSpPr>
          <p:cNvPr id="3" name="Symbol zastępczy obrazu 2"/>
          <p:cNvSpPr>
            <a:spLocks noGrp="1"/>
          </p:cNvSpPr>
          <p:nvPr>
            <p:ph type="pic" sz="quarter" idx="15" hasCustomPrompt="1"/>
          </p:nvPr>
        </p:nvSpPr>
        <p:spPr>
          <a:xfrm>
            <a:off x="5133975" y="1260000"/>
            <a:ext cx="4212000" cy="4140000"/>
          </a:xfrm>
          <a:prstGeom prst="rect">
            <a:avLst/>
          </a:prstGeom>
        </p:spPr>
        <p:txBody>
          <a:bodyPr/>
          <a:lstStyle>
            <a:lvl1pPr marL="0" indent="0">
              <a:buNone/>
              <a:defRPr sz="1800"/>
            </a:lvl1pPr>
          </a:lstStyle>
          <a:p>
            <a:r>
              <a:rPr lang="pl-PL" dirty="0" err="1"/>
              <a:t>Click</a:t>
            </a:r>
            <a:r>
              <a:rPr lang="pl-PL" dirty="0"/>
              <a:t> to </a:t>
            </a:r>
            <a:r>
              <a:rPr lang="pl-PL" dirty="0" err="1"/>
              <a:t>add</a:t>
            </a:r>
            <a:r>
              <a:rPr lang="pl-PL" dirty="0"/>
              <a:t> </a:t>
            </a:r>
            <a:r>
              <a:rPr lang="pl-PL" dirty="0" err="1"/>
              <a:t>picture</a:t>
            </a:r>
            <a:endParaRPr lang="pl-PL" dirty="0"/>
          </a:p>
        </p:txBody>
      </p:sp>
      <p:sp>
        <p:nvSpPr>
          <p:cNvPr id="11" name="Symbol zastępczy tekstu 18"/>
          <p:cNvSpPr>
            <a:spLocks noGrp="1"/>
          </p:cNvSpPr>
          <p:nvPr>
            <p:ph type="body" sz="quarter" idx="16" hasCustomPrompt="1"/>
          </p:nvPr>
        </p:nvSpPr>
        <p:spPr>
          <a:xfrm>
            <a:off x="5143500" y="5572124"/>
            <a:ext cx="4212000" cy="504825"/>
          </a:xfrm>
          <a:prstGeom prst="rect">
            <a:avLst/>
          </a:prstGeom>
        </p:spPr>
        <p:txBody>
          <a:bodyPr/>
          <a:lstStyle>
            <a:lvl1pPr marL="0" indent="0" algn="ctr">
              <a:spcBef>
                <a:spcPts val="0"/>
              </a:spcBef>
              <a:buNone/>
              <a:defRPr sz="1000" baseline="0">
                <a:solidFill>
                  <a:schemeClr val="tx1"/>
                </a:solidFill>
              </a:defRPr>
            </a:lvl1pPr>
          </a:lstStyle>
          <a:p>
            <a:pPr lvl="0"/>
            <a:r>
              <a:rPr lang="pl-PL" dirty="0"/>
              <a:t>1. Image </a:t>
            </a:r>
            <a:r>
              <a:rPr lang="pl-PL" dirty="0" err="1"/>
              <a:t>title</a:t>
            </a:r>
            <a:r>
              <a:rPr lang="pl-PL" dirty="0"/>
              <a:t> (</a:t>
            </a:r>
            <a:r>
              <a:rPr lang="pl-PL" dirty="0" err="1"/>
              <a:t>Trebuchet</a:t>
            </a:r>
            <a:r>
              <a:rPr lang="pl-PL" dirty="0"/>
              <a:t> MS Font, 10 p.)</a:t>
            </a:r>
          </a:p>
        </p:txBody>
      </p:sp>
      <p:pic>
        <p:nvPicPr>
          <p:cNvPr id="10"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122978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URESA text + image + interactive content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441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sp>
        <p:nvSpPr>
          <p:cNvPr id="3" name="Symbol zastępczy obrazu 2"/>
          <p:cNvSpPr>
            <a:spLocks noGrp="1"/>
          </p:cNvSpPr>
          <p:nvPr>
            <p:ph type="pic" sz="quarter" idx="15" hasCustomPrompt="1"/>
          </p:nvPr>
        </p:nvSpPr>
        <p:spPr>
          <a:xfrm>
            <a:off x="5133975" y="1260000"/>
            <a:ext cx="4212000" cy="4140000"/>
          </a:xfrm>
          <a:prstGeom prst="rect">
            <a:avLst/>
          </a:prstGeom>
        </p:spPr>
        <p:txBody>
          <a:bodyPr/>
          <a:lstStyle>
            <a:lvl1pPr marL="0" indent="0">
              <a:buNone/>
              <a:defRPr sz="1800"/>
            </a:lvl1pPr>
          </a:lstStyle>
          <a:p>
            <a:r>
              <a:rPr lang="pl-PL" dirty="0" err="1"/>
              <a:t>Click</a:t>
            </a:r>
            <a:r>
              <a:rPr lang="pl-PL" dirty="0"/>
              <a:t> to </a:t>
            </a:r>
            <a:r>
              <a:rPr lang="pl-PL" dirty="0" err="1"/>
              <a:t>add</a:t>
            </a:r>
            <a:r>
              <a:rPr lang="pl-PL" dirty="0"/>
              <a:t> </a:t>
            </a:r>
            <a:r>
              <a:rPr lang="pl-PL" dirty="0" err="1"/>
              <a:t>picture</a:t>
            </a:r>
            <a:endParaRPr lang="pl-PL" dirty="0"/>
          </a:p>
        </p:txBody>
      </p:sp>
      <p:sp>
        <p:nvSpPr>
          <p:cNvPr id="11" name="Symbol zastępczy tekstu 18"/>
          <p:cNvSpPr>
            <a:spLocks noGrp="1"/>
          </p:cNvSpPr>
          <p:nvPr>
            <p:ph type="body" sz="quarter" idx="16" hasCustomPrompt="1"/>
          </p:nvPr>
        </p:nvSpPr>
        <p:spPr>
          <a:xfrm>
            <a:off x="5143500" y="5572124"/>
            <a:ext cx="4212000" cy="504825"/>
          </a:xfrm>
          <a:prstGeom prst="rect">
            <a:avLst/>
          </a:prstGeom>
        </p:spPr>
        <p:txBody>
          <a:bodyPr/>
          <a:lstStyle>
            <a:lvl1pPr marL="0" indent="0" algn="ctr">
              <a:spcBef>
                <a:spcPts val="0"/>
              </a:spcBef>
              <a:buNone/>
              <a:defRPr sz="1000" baseline="0">
                <a:solidFill>
                  <a:schemeClr val="tx1"/>
                </a:solidFill>
              </a:defRPr>
            </a:lvl1pPr>
          </a:lstStyle>
          <a:p>
            <a:pPr lvl="0"/>
            <a:r>
              <a:rPr lang="pl-PL" dirty="0"/>
              <a:t>1. Image </a:t>
            </a:r>
            <a:r>
              <a:rPr lang="pl-PL" dirty="0" err="1"/>
              <a:t>title</a:t>
            </a:r>
            <a:r>
              <a:rPr lang="pl-PL" dirty="0"/>
              <a:t> (</a:t>
            </a:r>
            <a:r>
              <a:rPr lang="pl-PL" dirty="0" err="1"/>
              <a:t>Trebuchet</a:t>
            </a:r>
            <a:r>
              <a:rPr lang="pl-PL" dirty="0"/>
              <a:t> MS Font, 10 p.)</a:t>
            </a:r>
          </a:p>
        </p:txBody>
      </p:sp>
      <p:sp>
        <p:nvSpPr>
          <p:cNvPr id="7" name="Symbol zastępczy zawartości 6"/>
          <p:cNvSpPr>
            <a:spLocks noGrp="1"/>
          </p:cNvSpPr>
          <p:nvPr>
            <p:ph sz="quarter" idx="17" hasCustomPrompt="1"/>
          </p:nvPr>
        </p:nvSpPr>
        <p:spPr>
          <a:xfrm>
            <a:off x="2689225" y="2011363"/>
            <a:ext cx="3600000" cy="3600000"/>
          </a:xfrm>
          <a:prstGeom prst="roundRect">
            <a:avLst>
              <a:gd name="adj" fmla="val 5025"/>
            </a:avLst>
          </a:prstGeom>
          <a:solidFill>
            <a:schemeClr val="accent5">
              <a:lumMod val="20000"/>
              <a:lumOff val="80000"/>
            </a:schemeClr>
          </a:solidFill>
          <a:ln w="38100" cap="rnd" cmpd="sng">
            <a:solidFill>
              <a:schemeClr val="accent5">
                <a:lumMod val="40000"/>
                <a:lumOff val="60000"/>
              </a:schemeClr>
            </a:solidFill>
            <a:prstDash val="solid"/>
          </a:ln>
          <a:effectLst>
            <a:outerShdw blurRad="127000" dist="101600" dir="2700000" algn="tl" rotWithShape="0">
              <a:prstClr val="black">
                <a:alpha val="35000"/>
              </a:prstClr>
            </a:outerShdw>
          </a:effectLst>
        </p:spPr>
        <p:txBody>
          <a:bodyPr>
            <a:noAutofit/>
          </a:bodyPr>
          <a:lstStyle>
            <a:lvl1pPr marL="0" indent="0" algn="just">
              <a:spcBef>
                <a:spcPts val="0"/>
              </a:spcBef>
              <a:buNone/>
              <a:defRPr sz="1200" baseline="0"/>
            </a:lvl1pPr>
            <a:lvl5pPr marL="1828800" indent="0">
              <a:buNone/>
              <a:defRPr baseline="0"/>
            </a:lvl5pPr>
          </a:lstStyle>
          <a:p>
            <a:pPr lvl="0"/>
            <a:r>
              <a:rPr lang="pl-PL" dirty="0" err="1"/>
              <a:t>Additional</a:t>
            </a:r>
            <a:r>
              <a:rPr lang="pl-PL" dirty="0"/>
              <a:t> info (</a:t>
            </a:r>
            <a:r>
              <a:rPr lang="pl-PL" dirty="0" err="1"/>
              <a:t>text</a:t>
            </a:r>
            <a:r>
              <a:rPr lang="pl-PL" dirty="0"/>
              <a:t>, </a:t>
            </a:r>
            <a:r>
              <a:rPr lang="pl-PL" dirty="0" err="1"/>
              <a:t>picture</a:t>
            </a:r>
            <a:r>
              <a:rPr lang="pl-PL" dirty="0"/>
              <a:t>, multimedia), </a:t>
            </a:r>
            <a:r>
              <a:rPr lang="pl-PL" dirty="0" err="1"/>
              <a:t>visible</a:t>
            </a:r>
            <a:r>
              <a:rPr lang="pl-PL" dirty="0"/>
              <a:t> </a:t>
            </a:r>
            <a:r>
              <a:rPr lang="pl-PL" dirty="0" err="1"/>
              <a:t>when</a:t>
            </a:r>
            <a:r>
              <a:rPr lang="pl-PL" dirty="0"/>
              <a:t> the </a:t>
            </a:r>
            <a:r>
              <a:rPr lang="pl-PL" dirty="0" err="1"/>
              <a:t>cursor</a:t>
            </a:r>
            <a:r>
              <a:rPr lang="pl-PL" dirty="0"/>
              <a:t> </a:t>
            </a:r>
            <a:r>
              <a:rPr lang="pl-PL" dirty="0" err="1"/>
              <a:t>is</a:t>
            </a:r>
            <a:r>
              <a:rPr lang="pl-PL" dirty="0"/>
              <a:t> </a:t>
            </a:r>
            <a:r>
              <a:rPr lang="pl-PL" dirty="0" err="1"/>
              <a:t>over</a:t>
            </a:r>
            <a:r>
              <a:rPr lang="pl-PL" dirty="0"/>
              <a:t> the </a:t>
            </a:r>
            <a:r>
              <a:rPr lang="pl-PL" dirty="0" err="1"/>
              <a:t>source</a:t>
            </a:r>
            <a:r>
              <a:rPr lang="pl-PL" dirty="0"/>
              <a:t> </a:t>
            </a:r>
            <a:r>
              <a:rPr lang="pl-PL" dirty="0" err="1"/>
              <a:t>text</a:t>
            </a:r>
            <a:r>
              <a:rPr lang="pl-PL" dirty="0"/>
              <a:t> </a:t>
            </a:r>
            <a:r>
              <a:rPr lang="pl-PL" dirty="0" err="1"/>
              <a:t>or</a:t>
            </a:r>
            <a:r>
              <a:rPr lang="pl-PL" dirty="0"/>
              <a:t> </a:t>
            </a:r>
            <a:r>
              <a:rPr lang="pl-PL" dirty="0" err="1"/>
              <a:t>picture</a:t>
            </a:r>
            <a:r>
              <a:rPr lang="pl-PL" dirty="0"/>
              <a:t>. </a:t>
            </a:r>
            <a:r>
              <a:rPr lang="pl-PL" dirty="0" err="1"/>
              <a:t>Trebuchet</a:t>
            </a:r>
            <a:r>
              <a:rPr lang="pl-PL" dirty="0"/>
              <a:t> MS p.12 </a:t>
            </a:r>
          </a:p>
        </p:txBody>
      </p:sp>
      <p:pic>
        <p:nvPicPr>
          <p:cNvPr id="12"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Obraz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947098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URESA multimedia slide">
    <p:spTree>
      <p:nvGrpSpPr>
        <p:cNvPr id="1" name=""/>
        <p:cNvGrpSpPr/>
        <p:nvPr/>
      </p:nvGrpSpPr>
      <p:grpSpPr>
        <a:xfrm>
          <a:off x="0" y="0"/>
          <a:ext cx="0" cy="0"/>
          <a:chOff x="0" y="0"/>
          <a:chExt cx="0" cy="0"/>
        </a:xfrm>
      </p:grpSpPr>
      <p:sp>
        <p:nvSpPr>
          <p:cNvPr id="11" name="Symbol zastępczy tekstu 18"/>
          <p:cNvSpPr>
            <a:spLocks noGrp="1"/>
          </p:cNvSpPr>
          <p:nvPr>
            <p:ph type="body" sz="quarter" idx="16" hasCustomPrompt="1"/>
          </p:nvPr>
        </p:nvSpPr>
        <p:spPr>
          <a:xfrm>
            <a:off x="2847000" y="5838825"/>
            <a:ext cx="4212000" cy="396000"/>
          </a:xfrm>
          <a:prstGeom prst="rect">
            <a:avLst/>
          </a:prstGeom>
        </p:spPr>
        <p:txBody>
          <a:bodyPr/>
          <a:lstStyle>
            <a:lvl1pPr marL="0" indent="0" algn="ctr">
              <a:spcBef>
                <a:spcPts val="0"/>
              </a:spcBef>
              <a:buNone/>
              <a:defRPr sz="1050" baseline="0">
                <a:solidFill>
                  <a:schemeClr val="tx1"/>
                </a:solidFill>
              </a:defRPr>
            </a:lvl1pPr>
          </a:lstStyle>
          <a:p>
            <a:pPr lvl="0"/>
            <a:r>
              <a:rPr lang="pl-PL" dirty="0"/>
              <a:t>Multimedia </a:t>
            </a:r>
            <a:r>
              <a:rPr lang="pl-PL" dirty="0" err="1"/>
              <a:t>title</a:t>
            </a:r>
            <a:r>
              <a:rPr lang="pl-PL" dirty="0"/>
              <a:t> (</a:t>
            </a:r>
            <a:r>
              <a:rPr lang="pl-PL" dirty="0" err="1"/>
              <a:t>Trebuchet</a:t>
            </a:r>
            <a:r>
              <a:rPr lang="pl-PL" dirty="0"/>
              <a:t> MS Font, 10 p.)</a:t>
            </a:r>
          </a:p>
        </p:txBody>
      </p:sp>
      <p:sp>
        <p:nvSpPr>
          <p:cNvPr id="4" name="Symbol zastępczy obiektu multimediów 3"/>
          <p:cNvSpPr>
            <a:spLocks noGrp="1"/>
          </p:cNvSpPr>
          <p:nvPr>
            <p:ph type="media" sz="quarter" idx="17" hasCustomPrompt="1"/>
          </p:nvPr>
        </p:nvSpPr>
        <p:spPr>
          <a:xfrm>
            <a:off x="543000" y="1260000"/>
            <a:ext cx="8820000" cy="4500000"/>
          </a:xfrm>
          <a:prstGeom prst="rect">
            <a:avLst/>
          </a:prstGeom>
        </p:spPr>
        <p:txBody>
          <a:bodyPr/>
          <a:lstStyle>
            <a:lvl1pPr marL="0" indent="0">
              <a:buNone/>
              <a:defRPr sz="1800"/>
            </a:lvl1pPr>
          </a:lstStyle>
          <a:p>
            <a:r>
              <a:rPr lang="pl-PL" dirty="0" err="1"/>
              <a:t>Click</a:t>
            </a:r>
            <a:r>
              <a:rPr lang="pl-PL" dirty="0"/>
              <a:t> to </a:t>
            </a:r>
            <a:r>
              <a:rPr lang="pl-PL" dirty="0" err="1"/>
              <a:t>add</a:t>
            </a:r>
            <a:r>
              <a:rPr lang="pl-PL" dirty="0"/>
              <a:t> multimedia</a:t>
            </a:r>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Obraz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954629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URESA text + multimedia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441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sp>
        <p:nvSpPr>
          <p:cNvPr id="11" name="Symbol zastępczy tekstu 18"/>
          <p:cNvSpPr>
            <a:spLocks noGrp="1"/>
          </p:cNvSpPr>
          <p:nvPr>
            <p:ph type="body" sz="quarter" idx="16" hasCustomPrompt="1"/>
          </p:nvPr>
        </p:nvSpPr>
        <p:spPr>
          <a:xfrm>
            <a:off x="5143500" y="5572124"/>
            <a:ext cx="4212000" cy="504825"/>
          </a:xfrm>
          <a:prstGeom prst="rect">
            <a:avLst/>
          </a:prstGeom>
        </p:spPr>
        <p:txBody>
          <a:bodyPr/>
          <a:lstStyle>
            <a:lvl1pPr marL="0" indent="0" algn="ctr">
              <a:spcBef>
                <a:spcPts val="0"/>
              </a:spcBef>
              <a:buNone/>
              <a:defRPr sz="1000" baseline="0">
                <a:solidFill>
                  <a:schemeClr val="tx1"/>
                </a:solidFill>
              </a:defRPr>
            </a:lvl1pPr>
          </a:lstStyle>
          <a:p>
            <a:pPr lvl="0"/>
            <a:r>
              <a:rPr lang="pl-PL" dirty="0"/>
              <a:t>Multimedia </a:t>
            </a:r>
            <a:r>
              <a:rPr lang="pl-PL" dirty="0" err="1"/>
              <a:t>title</a:t>
            </a:r>
            <a:r>
              <a:rPr lang="pl-PL" dirty="0"/>
              <a:t> (</a:t>
            </a:r>
            <a:r>
              <a:rPr lang="pl-PL" dirty="0" err="1"/>
              <a:t>Trebuchet</a:t>
            </a:r>
            <a:r>
              <a:rPr lang="pl-PL" dirty="0"/>
              <a:t> MS Font, 10 p.)</a:t>
            </a:r>
          </a:p>
        </p:txBody>
      </p:sp>
      <p:sp>
        <p:nvSpPr>
          <p:cNvPr id="4" name="Symbol zastępczy obiektu multimediów 3"/>
          <p:cNvSpPr>
            <a:spLocks noGrp="1"/>
          </p:cNvSpPr>
          <p:nvPr>
            <p:ph type="media" sz="quarter" idx="17" hasCustomPrompt="1"/>
          </p:nvPr>
        </p:nvSpPr>
        <p:spPr>
          <a:xfrm>
            <a:off x="5143500" y="1260000"/>
            <a:ext cx="4212000" cy="4140000"/>
          </a:xfrm>
          <a:prstGeom prst="rect">
            <a:avLst/>
          </a:prstGeom>
        </p:spPr>
        <p:txBody>
          <a:bodyPr/>
          <a:lstStyle>
            <a:lvl1pPr marL="0" indent="0">
              <a:buNone/>
              <a:defRPr sz="1800" baseline="0"/>
            </a:lvl1pPr>
          </a:lstStyle>
          <a:p>
            <a:r>
              <a:rPr lang="pl-PL" dirty="0" err="1"/>
              <a:t>Click</a:t>
            </a:r>
            <a:r>
              <a:rPr lang="pl-PL" dirty="0"/>
              <a:t> to </a:t>
            </a:r>
            <a:r>
              <a:rPr lang="pl-PL" dirty="0" err="1"/>
              <a:t>add</a:t>
            </a:r>
            <a:r>
              <a:rPr lang="pl-PL" dirty="0"/>
              <a:t> multimedia</a:t>
            </a:r>
          </a:p>
        </p:txBody>
      </p:sp>
      <p:pic>
        <p:nvPicPr>
          <p:cNvPr id="10"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3542823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77000">
              <a:schemeClr val="bg1"/>
            </a:gs>
            <a:gs pos="100000">
              <a:srgbClr val="FFFF00">
                <a:alpha val="32000"/>
              </a:srgbClr>
            </a:gs>
          </a:gsLst>
          <a:lin ang="5400000" scaled="0"/>
          <a:tileRect/>
        </a:gradFill>
        <a:effectLst/>
      </p:bgPr>
    </p:bg>
    <p:spTree>
      <p:nvGrpSpPr>
        <p:cNvPr id="1" name=""/>
        <p:cNvGrpSpPr/>
        <p:nvPr/>
      </p:nvGrpSpPr>
      <p:grpSpPr>
        <a:xfrm>
          <a:off x="0" y="0"/>
          <a:ext cx="0" cy="0"/>
          <a:chOff x="0" y="0"/>
          <a:chExt cx="0" cy="0"/>
        </a:xfrm>
      </p:grpSpPr>
      <p:sp>
        <p:nvSpPr>
          <p:cNvPr id="3" name="Prostokąt 2"/>
          <p:cNvSpPr/>
          <p:nvPr userDrawn="1"/>
        </p:nvSpPr>
        <p:spPr>
          <a:xfrm>
            <a:off x="3424415" y="6494168"/>
            <a:ext cx="3247171" cy="276999"/>
          </a:xfrm>
          <a:prstGeom prst="rect">
            <a:avLst/>
          </a:prstGeom>
        </p:spPr>
        <p:txBody>
          <a:bodyPr wrap="none">
            <a:spAutoFit/>
          </a:bodyPr>
          <a:lstStyle/>
          <a:p>
            <a:pPr algn="ctr"/>
            <a:r>
              <a:rPr lang="en-GB" sz="1200" i="0" dirty="0">
                <a:ea typeface="Calibri"/>
                <a:cs typeface="Times New Roman"/>
              </a:rPr>
              <a:t>Project Number: 2020-1-SK01-KA202-078207</a:t>
            </a:r>
          </a:p>
        </p:txBody>
      </p:sp>
    </p:spTree>
  </p:cSld>
  <p:clrMap bg1="lt1" tx1="dk1" bg2="lt2" tx2="dk2" accent1="accent1" accent2="accent2" accent3="accent3" accent4="accent4" accent5="accent5" accent6="accent6" hlink="hlink" folHlink="folHlink"/>
  <p:sldLayoutIdLst>
    <p:sldLayoutId id="2147483654" r:id="rId1"/>
    <p:sldLayoutId id="2147483652" r:id="rId2"/>
    <p:sldLayoutId id="2147483655" r:id="rId3"/>
    <p:sldLayoutId id="2147483660" r:id="rId4"/>
    <p:sldLayoutId id="2147483661" r:id="rId5"/>
    <p:sldLayoutId id="2147483656" r:id="rId6"/>
    <p:sldLayoutId id="2147483659" r:id="rId7"/>
    <p:sldLayoutId id="2147483657" r:id="rId8"/>
    <p:sldLayoutId id="2147483658" r:id="rId9"/>
    <p:sldLayoutId id="2147483653" r:id="rId10"/>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Trebuchet MS" pitchFamily="34" charset="0"/>
        </a:defRPr>
      </a:lvl2pPr>
      <a:lvl3pPr algn="ctr" rtl="0" eaLnBrk="1" fontAlgn="base" hangingPunct="1">
        <a:spcBef>
          <a:spcPct val="0"/>
        </a:spcBef>
        <a:spcAft>
          <a:spcPct val="0"/>
        </a:spcAft>
        <a:defRPr sz="4400">
          <a:solidFill>
            <a:schemeClr val="tx1"/>
          </a:solidFill>
          <a:latin typeface="Trebuchet MS" pitchFamily="34" charset="0"/>
        </a:defRPr>
      </a:lvl3pPr>
      <a:lvl4pPr algn="ctr" rtl="0" eaLnBrk="1" fontAlgn="base" hangingPunct="1">
        <a:spcBef>
          <a:spcPct val="0"/>
        </a:spcBef>
        <a:spcAft>
          <a:spcPct val="0"/>
        </a:spcAft>
        <a:defRPr sz="4400">
          <a:solidFill>
            <a:schemeClr val="tx1"/>
          </a:solidFill>
          <a:latin typeface="Trebuchet MS" pitchFamily="34" charset="0"/>
        </a:defRPr>
      </a:lvl4pPr>
      <a:lvl5pPr algn="ctr" rtl="0" eaLnBrk="1" fontAlgn="base" hangingPunct="1">
        <a:spcBef>
          <a:spcPct val="0"/>
        </a:spcBef>
        <a:spcAft>
          <a:spcPct val="0"/>
        </a:spcAft>
        <a:defRPr sz="4400">
          <a:solidFill>
            <a:schemeClr val="tx1"/>
          </a:solidFill>
          <a:latin typeface="Trebuchet MS" pitchFamily="34" charset="0"/>
        </a:defRPr>
      </a:lvl5pPr>
      <a:lvl6pPr marL="457200" algn="ctr" rtl="0" eaLnBrk="1" fontAlgn="base" hangingPunct="1">
        <a:spcBef>
          <a:spcPct val="0"/>
        </a:spcBef>
        <a:spcAft>
          <a:spcPct val="0"/>
        </a:spcAft>
        <a:defRPr sz="4400">
          <a:solidFill>
            <a:schemeClr val="tx1"/>
          </a:solidFill>
          <a:latin typeface="Trebuchet MS" pitchFamily="34" charset="0"/>
        </a:defRPr>
      </a:lvl6pPr>
      <a:lvl7pPr marL="914400" algn="ctr" rtl="0" eaLnBrk="1" fontAlgn="base" hangingPunct="1">
        <a:spcBef>
          <a:spcPct val="0"/>
        </a:spcBef>
        <a:spcAft>
          <a:spcPct val="0"/>
        </a:spcAft>
        <a:defRPr sz="4400">
          <a:solidFill>
            <a:schemeClr val="tx1"/>
          </a:solidFill>
          <a:latin typeface="Trebuchet MS" pitchFamily="34" charset="0"/>
        </a:defRPr>
      </a:lvl7pPr>
      <a:lvl8pPr marL="1371600" algn="ctr" rtl="0" eaLnBrk="1" fontAlgn="base" hangingPunct="1">
        <a:spcBef>
          <a:spcPct val="0"/>
        </a:spcBef>
        <a:spcAft>
          <a:spcPct val="0"/>
        </a:spcAft>
        <a:defRPr sz="4400">
          <a:solidFill>
            <a:schemeClr val="tx1"/>
          </a:solidFill>
          <a:latin typeface="Trebuchet MS" pitchFamily="34" charset="0"/>
        </a:defRPr>
      </a:lvl8pPr>
      <a:lvl9pPr marL="1828800" algn="ctr" rtl="0" eaLnBrk="1" fontAlgn="base" hangingPunct="1">
        <a:spcBef>
          <a:spcPct val="0"/>
        </a:spcBef>
        <a:spcAft>
          <a:spcPct val="0"/>
        </a:spcAft>
        <a:defRPr sz="4400">
          <a:solidFill>
            <a:schemeClr val="tx1"/>
          </a:solidFill>
          <a:latin typeface="Trebuchet MS"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www.incen.cz/" TargetMode="External"/><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s://www.nazeleno.cz/"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www.liverur.eu/"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1714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02C23473-D714-4E1B-92CA-EBC5D44183C5}"/>
              </a:ext>
            </a:extLst>
          </p:cNvPr>
          <p:cNvSpPr txBox="1"/>
          <p:nvPr/>
        </p:nvSpPr>
        <p:spPr>
          <a:xfrm>
            <a:off x="1498022" y="1288473"/>
            <a:ext cx="6909955" cy="1569660"/>
          </a:xfrm>
          <a:prstGeom prst="rect">
            <a:avLst/>
          </a:prstGeom>
          <a:noFill/>
        </p:spPr>
        <p:txBody>
          <a:bodyPr wrap="square" rtlCol="0">
            <a:spAutoFit/>
          </a:bodyPr>
          <a:lstStyle/>
          <a:p>
            <a:pPr algn="just"/>
            <a:r>
              <a:rPr lang="en-US" sz="1200" dirty="0">
                <a:solidFill>
                  <a:srgbClr val="000000"/>
                </a:solidFill>
                <a:effectLst/>
                <a:latin typeface="+mn-lt"/>
                <a:ea typeface="Calibri" panose="020F0502020204030204" pitchFamily="34" charset="0"/>
                <a:cs typeface="Calibri" panose="020F0502020204030204" pitchFamily="34" charset="0"/>
              </a:rPr>
              <a:t>In the Czech Republic, a pilot e-shop with regional products was set up in south-western Bohemia to address this issue, which, in addition to the products of individual local farmers, also offers a range of other information about the area. The authors of the e-shop </a:t>
            </a:r>
            <a:r>
              <a:rPr lang="en-US" sz="1200" dirty="0" err="1">
                <a:solidFill>
                  <a:srgbClr val="000000"/>
                </a:solidFill>
                <a:effectLst/>
                <a:latin typeface="+mn-lt"/>
                <a:ea typeface="Calibri" panose="020F0502020204030204" pitchFamily="34" charset="0"/>
                <a:cs typeface="Calibri" panose="020F0502020204030204" pitchFamily="34" charset="0"/>
              </a:rPr>
              <a:t>Úhlava</a:t>
            </a:r>
            <a:r>
              <a:rPr lang="en-US" sz="1200" dirty="0">
                <a:solidFill>
                  <a:srgbClr val="000000"/>
                </a:solidFill>
                <a:effectLst/>
                <a:latin typeface="+mn-lt"/>
                <a:ea typeface="Calibri" panose="020F0502020204030204" pitchFamily="34" charset="0"/>
                <a:cs typeface="Calibri" panose="020F0502020204030204" pitchFamily="34" charset="0"/>
              </a:rPr>
              <a:t>, </a:t>
            </a:r>
            <a:r>
              <a:rPr lang="en-US" sz="1200" dirty="0" err="1">
                <a:solidFill>
                  <a:srgbClr val="000000"/>
                </a:solidFill>
                <a:effectLst/>
                <a:latin typeface="+mn-lt"/>
                <a:ea typeface="Calibri" panose="020F0502020204030204" pitchFamily="34" charset="0"/>
                <a:cs typeface="Calibri" panose="020F0502020204030204" pitchFamily="34" charset="0"/>
              </a:rPr>
              <a:t>o.p.s</a:t>
            </a:r>
            <a:r>
              <a:rPr lang="en-US" sz="1200" dirty="0">
                <a:solidFill>
                  <a:srgbClr val="000000"/>
                </a:solidFill>
                <a:effectLst/>
                <a:latin typeface="+mn-lt"/>
                <a:ea typeface="Calibri" panose="020F0502020204030204" pitchFamily="34" charset="0"/>
                <a:cs typeface="Calibri" panose="020F0502020204030204" pitchFamily="34" charset="0"/>
              </a:rPr>
              <a:t>., </a:t>
            </a:r>
            <a:r>
              <a:rPr lang="en-US" sz="1200" dirty="0" err="1">
                <a:solidFill>
                  <a:srgbClr val="000000"/>
                </a:solidFill>
                <a:effectLst/>
                <a:latin typeface="+mn-lt"/>
                <a:ea typeface="Calibri" panose="020F0502020204030204" pitchFamily="34" charset="0"/>
                <a:cs typeface="Calibri" panose="020F0502020204030204" pitchFamily="34" charset="0"/>
              </a:rPr>
              <a:t>WirelessInfo</a:t>
            </a:r>
            <a:r>
              <a:rPr lang="en-US" sz="1200" dirty="0">
                <a:solidFill>
                  <a:srgbClr val="000000"/>
                </a:solidFill>
                <a:effectLst/>
                <a:latin typeface="+mn-lt"/>
                <a:ea typeface="Calibri" panose="020F0502020204030204" pitchFamily="34" charset="0"/>
                <a:cs typeface="Calibri" panose="020F0502020204030204" pitchFamily="34" charset="0"/>
              </a:rPr>
              <a:t> and </a:t>
            </a:r>
            <a:r>
              <a:rPr lang="en-US" sz="1200" dirty="0" err="1">
                <a:solidFill>
                  <a:srgbClr val="000000"/>
                </a:solidFill>
                <a:effectLst/>
                <a:latin typeface="+mn-lt"/>
                <a:ea typeface="Calibri" panose="020F0502020204030204" pitchFamily="34" charset="0"/>
                <a:cs typeface="Calibri" panose="020F0502020204030204" pitchFamily="34" charset="0"/>
              </a:rPr>
              <a:t>Šumavaprodukt</a:t>
            </a:r>
            <a:r>
              <a:rPr lang="en-US" sz="1200" dirty="0">
                <a:solidFill>
                  <a:srgbClr val="000000"/>
                </a:solidFill>
                <a:effectLst/>
                <a:latin typeface="+mn-lt"/>
                <a:ea typeface="Calibri" panose="020F0502020204030204" pitchFamily="34" charset="0"/>
                <a:cs typeface="Calibri" panose="020F0502020204030204" pitchFamily="34" charset="0"/>
              </a:rPr>
              <a:t>, </a:t>
            </a:r>
            <a:r>
              <a:rPr lang="en-US" sz="1200" dirty="0" err="1">
                <a:solidFill>
                  <a:srgbClr val="000000"/>
                </a:solidFill>
                <a:effectLst/>
                <a:latin typeface="+mn-lt"/>
                <a:ea typeface="Calibri" panose="020F0502020204030204" pitchFamily="34" charset="0"/>
                <a:cs typeface="Calibri" panose="020F0502020204030204" pitchFamily="34" charset="0"/>
              </a:rPr>
              <a:t>s.r.o.</a:t>
            </a:r>
            <a:r>
              <a:rPr lang="en-US" sz="1200" dirty="0">
                <a:solidFill>
                  <a:srgbClr val="000000"/>
                </a:solidFill>
                <a:effectLst/>
                <a:latin typeface="+mn-lt"/>
                <a:ea typeface="Calibri" panose="020F0502020204030204" pitchFamily="34" charset="0"/>
                <a:cs typeface="Calibri" panose="020F0502020204030204" pitchFamily="34" charset="0"/>
              </a:rPr>
              <a:t> when establishing </a:t>
            </a:r>
            <a:r>
              <a:rPr lang="en-US" sz="1200" dirty="0" err="1">
                <a:solidFill>
                  <a:srgbClr val="000000"/>
                </a:solidFill>
                <a:effectLst/>
                <a:latin typeface="+mn-lt"/>
                <a:ea typeface="Calibri" panose="020F0502020204030204" pitchFamily="34" charset="0"/>
                <a:cs typeface="Calibri" panose="020F0502020204030204" pitchFamily="34" charset="0"/>
              </a:rPr>
              <a:t>LivingLab</a:t>
            </a:r>
            <a:r>
              <a:rPr lang="en-US" sz="1200" dirty="0">
                <a:solidFill>
                  <a:srgbClr val="000000"/>
                </a:solidFill>
                <a:effectLst/>
                <a:latin typeface="+mn-lt"/>
                <a:ea typeface="Calibri" panose="020F0502020204030204" pitchFamily="34" charset="0"/>
                <a:cs typeface="Calibri" panose="020F0502020204030204" pitchFamily="34" charset="0"/>
              </a:rPr>
              <a:t> </a:t>
            </a:r>
            <a:r>
              <a:rPr lang="en-US" sz="1200" dirty="0" err="1">
                <a:solidFill>
                  <a:srgbClr val="000000"/>
                </a:solidFill>
                <a:effectLst/>
                <a:latin typeface="+mn-lt"/>
                <a:ea typeface="Calibri" panose="020F0502020204030204" pitchFamily="34" charset="0"/>
                <a:cs typeface="Calibri" panose="020F0502020204030204" pitchFamily="34" charset="0"/>
              </a:rPr>
              <a:t>Pošumaví</a:t>
            </a:r>
            <a:r>
              <a:rPr lang="en-US" sz="1200" dirty="0">
                <a:solidFill>
                  <a:srgbClr val="000000"/>
                </a:solidFill>
                <a:effectLst/>
                <a:latin typeface="+mn-lt"/>
                <a:ea typeface="Calibri" panose="020F0502020204030204" pitchFamily="34" charset="0"/>
                <a:cs typeface="Calibri" panose="020F0502020204030204" pitchFamily="34" charset="0"/>
              </a:rPr>
              <a:t>, set the introduction of a digital platform to support retail sales of regional products as one of their important tasks.</a:t>
            </a:r>
          </a:p>
          <a:p>
            <a:pPr algn="just"/>
            <a:endParaRPr lang="en-US" sz="1200" dirty="0">
              <a:solidFill>
                <a:srgbClr val="000000"/>
              </a:solidFill>
              <a:effectLst/>
              <a:latin typeface="+mn-lt"/>
              <a:ea typeface="Calibri" panose="020F0502020204030204" pitchFamily="34" charset="0"/>
              <a:cs typeface="Calibri" panose="020F0502020204030204" pitchFamily="34" charset="0"/>
            </a:endParaRPr>
          </a:p>
          <a:p>
            <a:pPr algn="just"/>
            <a:r>
              <a:rPr lang="en-US" sz="1200" dirty="0">
                <a:solidFill>
                  <a:srgbClr val="000000"/>
                </a:solidFill>
                <a:effectLst/>
                <a:latin typeface="+mn-lt"/>
                <a:ea typeface="Calibri" panose="020F0502020204030204" pitchFamily="34" charset="0"/>
                <a:cs typeface="Calibri" panose="020F0502020204030204" pitchFamily="34" charset="0"/>
              </a:rPr>
              <a:t>In the first step, it was mainly the </a:t>
            </a:r>
            <a:r>
              <a:rPr lang="en-US" sz="1200" b="1" dirty="0">
                <a:solidFill>
                  <a:srgbClr val="000000"/>
                </a:solidFill>
                <a:effectLst/>
                <a:latin typeface="+mn-lt"/>
                <a:ea typeface="Calibri" panose="020F0502020204030204" pitchFamily="34" charset="0"/>
                <a:cs typeface="Calibri" panose="020F0502020204030204" pitchFamily="34" charset="0"/>
              </a:rPr>
              <a:t>offer of production of local small companies to consumers in the region</a:t>
            </a:r>
            <a:r>
              <a:rPr lang="en-US" sz="1200" dirty="0">
                <a:solidFill>
                  <a:srgbClr val="000000"/>
                </a:solidFill>
                <a:effectLst/>
                <a:latin typeface="+mn-lt"/>
                <a:ea typeface="Calibri" panose="020F0502020204030204" pitchFamily="34" charset="0"/>
                <a:cs typeface="Calibri" panose="020F0502020204030204" pitchFamily="34" charset="0"/>
              </a:rPr>
              <a:t>, even with the importation home.</a:t>
            </a:r>
            <a:endParaRPr lang="cs-CZ" sz="1200" dirty="0">
              <a:latin typeface="+mn-lt"/>
            </a:endParaRPr>
          </a:p>
        </p:txBody>
      </p:sp>
      <p:pic>
        <p:nvPicPr>
          <p:cNvPr id="3" name="Obrázek 2">
            <a:extLst>
              <a:ext uri="{FF2B5EF4-FFF2-40B4-BE49-F238E27FC236}">
                <a16:creationId xmlns:a16="http://schemas.microsoft.com/office/drawing/2014/main" id="{4E5799CA-3994-4438-86EB-FDAF3564AED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84070" y="3015513"/>
            <a:ext cx="5737860" cy="2842260"/>
          </a:xfrm>
          <a:prstGeom prst="rect">
            <a:avLst/>
          </a:prstGeom>
          <a:noFill/>
          <a:ln>
            <a:noFill/>
          </a:ln>
        </p:spPr>
      </p:pic>
      <p:sp>
        <p:nvSpPr>
          <p:cNvPr id="4" name="TextovéPole 3">
            <a:extLst>
              <a:ext uri="{FF2B5EF4-FFF2-40B4-BE49-F238E27FC236}">
                <a16:creationId xmlns:a16="http://schemas.microsoft.com/office/drawing/2014/main" id="{3B14719F-37A5-4978-9497-987FFB53703A}"/>
              </a:ext>
            </a:extLst>
          </p:cNvPr>
          <p:cNvSpPr txBox="1"/>
          <p:nvPr/>
        </p:nvSpPr>
        <p:spPr>
          <a:xfrm>
            <a:off x="3607377" y="6015153"/>
            <a:ext cx="2691245" cy="215444"/>
          </a:xfrm>
          <a:prstGeom prst="rect">
            <a:avLst/>
          </a:prstGeom>
          <a:noFill/>
        </p:spPr>
        <p:txBody>
          <a:bodyPr wrap="square" rtlCol="0">
            <a:spAutoFit/>
          </a:bodyPr>
          <a:lstStyle/>
          <a:p>
            <a:r>
              <a:rPr lang="cs-CZ" sz="800" dirty="0"/>
              <a:t>E</a:t>
            </a:r>
            <a:r>
              <a:rPr lang="en-US" sz="800" dirty="0"/>
              <a:t>-</a:t>
            </a:r>
            <a:r>
              <a:rPr lang="cs-CZ" sz="800" dirty="0"/>
              <a:t>shop </a:t>
            </a:r>
            <a:r>
              <a:rPr lang="en-US" sz="800" dirty="0"/>
              <a:t>with regional food</a:t>
            </a:r>
            <a:endParaRPr lang="cs-CZ" sz="800" dirty="0"/>
          </a:p>
        </p:txBody>
      </p:sp>
    </p:spTree>
    <p:extLst>
      <p:ext uri="{BB962C8B-B14F-4D97-AF65-F5344CB8AC3E}">
        <p14:creationId xmlns:p14="http://schemas.microsoft.com/office/powerpoint/2010/main" val="3321132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05594BB-41C0-48D3-A72E-D487C678E562}"/>
              </a:ext>
            </a:extLst>
          </p:cNvPr>
          <p:cNvSpPr txBox="1"/>
          <p:nvPr/>
        </p:nvSpPr>
        <p:spPr>
          <a:xfrm>
            <a:off x="1466849" y="1246909"/>
            <a:ext cx="6972300" cy="1200329"/>
          </a:xfrm>
          <a:prstGeom prst="rect">
            <a:avLst/>
          </a:prstGeom>
          <a:noFill/>
        </p:spPr>
        <p:txBody>
          <a:bodyPr wrap="square" rtlCol="0">
            <a:spAutoFit/>
          </a:bodyPr>
          <a:lstStyle/>
          <a:p>
            <a:pPr algn="just"/>
            <a:r>
              <a:rPr lang="en-US" sz="1200" dirty="0">
                <a:effectLst/>
                <a:latin typeface="+mn-lt"/>
                <a:ea typeface="Calibri" panose="020F0502020204030204" pitchFamily="34" charset="0"/>
                <a:cs typeface="Times New Roman" panose="02020603050405020304" pitchFamily="18" charset="0"/>
              </a:rPr>
              <a:t>Gradually, other important goals were achieved, which logically appeared by connecting individual partners in the "living laboratory" - </a:t>
            </a:r>
            <a:r>
              <a:rPr lang="en-US" sz="1200" dirty="0" err="1">
                <a:effectLst/>
                <a:latin typeface="+mn-lt"/>
                <a:ea typeface="Calibri" panose="020F0502020204030204" pitchFamily="34" charset="0"/>
                <a:cs typeface="Times New Roman" panose="02020603050405020304" pitchFamily="18" charset="0"/>
              </a:rPr>
              <a:t>LivingLab</a:t>
            </a:r>
            <a:r>
              <a:rPr lang="en-US" sz="1200" dirty="0">
                <a:effectLst/>
                <a:latin typeface="+mn-lt"/>
                <a:ea typeface="Calibri" panose="020F0502020204030204" pitchFamily="34" charset="0"/>
                <a:cs typeface="Times New Roman" panose="02020603050405020304" pitchFamily="18" charset="0"/>
              </a:rPr>
              <a:t>. As part of the digital platform, </a:t>
            </a:r>
            <a:r>
              <a:rPr lang="en-US" sz="1200" b="1" dirty="0">
                <a:effectLst/>
                <a:latin typeface="+mn-lt"/>
                <a:ea typeface="Calibri" panose="020F0502020204030204" pitchFamily="34" charset="0"/>
                <a:cs typeface="Times New Roman" panose="02020603050405020304" pitchFamily="18" charset="0"/>
              </a:rPr>
              <a:t>information on individual suppliers</a:t>
            </a:r>
            <a:r>
              <a:rPr lang="en-US" sz="1200" dirty="0">
                <a:effectLst/>
                <a:latin typeface="+mn-lt"/>
                <a:ea typeface="Calibri" panose="020F0502020204030204" pitchFamily="34" charset="0"/>
                <a:cs typeface="Times New Roman" panose="02020603050405020304" pitchFamily="18" charset="0"/>
              </a:rPr>
              <a:t>, both agricultural enterprises and smaller food companies, is gradually being supplemented, expanded and updated. In the future, </a:t>
            </a:r>
            <a:r>
              <a:rPr lang="en-US" sz="1200" b="1" dirty="0">
                <a:effectLst/>
                <a:latin typeface="+mn-lt"/>
                <a:ea typeface="Calibri" panose="020F0502020204030204" pitchFamily="34" charset="0"/>
                <a:cs typeface="Times New Roman" panose="02020603050405020304" pitchFamily="18" charset="0"/>
              </a:rPr>
              <a:t>cooperation with local craftsmen and tradesmen</a:t>
            </a:r>
            <a:r>
              <a:rPr lang="en-US" sz="1200" dirty="0">
                <a:effectLst/>
                <a:latin typeface="+mn-lt"/>
                <a:ea typeface="Calibri" panose="020F0502020204030204" pitchFamily="34" charset="0"/>
                <a:cs typeface="Times New Roman" panose="02020603050405020304" pitchFamily="18" charset="0"/>
              </a:rPr>
              <a:t> is also planned. At the same time, </a:t>
            </a:r>
            <a:r>
              <a:rPr lang="en-US" sz="1200" b="1" dirty="0">
                <a:effectLst/>
                <a:latin typeface="+mn-lt"/>
                <a:ea typeface="Calibri" panose="020F0502020204030204" pitchFamily="34" charset="0"/>
                <a:cs typeface="Times New Roman" panose="02020603050405020304" pitchFamily="18" charset="0"/>
              </a:rPr>
              <a:t>information about tourist attractions in </a:t>
            </a:r>
            <a:r>
              <a:rPr lang="en-US" sz="1200" b="1" dirty="0" err="1">
                <a:effectLst/>
                <a:latin typeface="+mn-lt"/>
                <a:ea typeface="Calibri" panose="020F0502020204030204" pitchFamily="34" charset="0"/>
                <a:cs typeface="Times New Roman" panose="02020603050405020304" pitchFamily="18" charset="0"/>
              </a:rPr>
              <a:t>Šumava</a:t>
            </a:r>
            <a:r>
              <a:rPr lang="en-US" sz="1200" b="1" dirty="0">
                <a:effectLst/>
                <a:latin typeface="+mn-lt"/>
                <a:ea typeface="Calibri" panose="020F0502020204030204" pitchFamily="34" charset="0"/>
                <a:cs typeface="Times New Roman" panose="02020603050405020304" pitchFamily="18" charset="0"/>
              </a:rPr>
              <a:t> and </a:t>
            </a:r>
            <a:r>
              <a:rPr lang="en-US" sz="1200" b="1" dirty="0" err="1">
                <a:effectLst/>
                <a:latin typeface="+mn-lt"/>
                <a:ea typeface="Calibri" panose="020F0502020204030204" pitchFamily="34" charset="0"/>
                <a:cs typeface="Times New Roman" panose="02020603050405020304" pitchFamily="18" charset="0"/>
              </a:rPr>
              <a:t>Pošumaví</a:t>
            </a:r>
            <a:r>
              <a:rPr lang="en-US" sz="1200" b="1" dirty="0">
                <a:effectLst/>
                <a:latin typeface="+mn-lt"/>
                <a:ea typeface="Calibri" panose="020F0502020204030204" pitchFamily="34" charset="0"/>
                <a:cs typeface="Times New Roman" panose="02020603050405020304" pitchFamily="18" charset="0"/>
              </a:rPr>
              <a:t> </a:t>
            </a:r>
            <a:r>
              <a:rPr lang="en-US" sz="1200" dirty="0">
                <a:effectLst/>
                <a:latin typeface="+mn-lt"/>
                <a:ea typeface="Calibri" panose="020F0502020204030204" pitchFamily="34" charset="0"/>
                <a:cs typeface="Times New Roman" panose="02020603050405020304" pitchFamily="18" charset="0"/>
              </a:rPr>
              <a:t>is gradually being added to the </a:t>
            </a:r>
            <a:r>
              <a:rPr lang="en-US" sz="1200" b="1" dirty="0">
                <a:effectLst/>
                <a:latin typeface="+mn-lt"/>
                <a:ea typeface="Calibri" panose="020F0502020204030204" pitchFamily="34" charset="0"/>
                <a:cs typeface="Times New Roman" panose="02020603050405020304" pitchFamily="18" charset="0"/>
              </a:rPr>
              <a:t>atlas, which is part of the e-shop</a:t>
            </a:r>
            <a:r>
              <a:rPr lang="en-US" sz="1200" dirty="0">
                <a:effectLst/>
                <a:latin typeface="+mn-lt"/>
                <a:ea typeface="Calibri" panose="020F0502020204030204" pitchFamily="34" charset="0"/>
                <a:cs typeface="Times New Roman" panose="02020603050405020304" pitchFamily="18" charset="0"/>
              </a:rPr>
              <a:t>.</a:t>
            </a:r>
            <a:endParaRPr lang="cs-CZ" sz="1200" dirty="0">
              <a:effectLst/>
              <a:latin typeface="+mn-lt"/>
              <a:ea typeface="Calibri" panose="020F0502020204030204" pitchFamily="34" charset="0"/>
              <a:cs typeface="Times New Roman" panose="02020603050405020304" pitchFamily="18" charset="0"/>
            </a:endParaRPr>
          </a:p>
        </p:txBody>
      </p:sp>
      <p:pic>
        <p:nvPicPr>
          <p:cNvPr id="4" name="Obrázek 3">
            <a:extLst>
              <a:ext uri="{FF2B5EF4-FFF2-40B4-BE49-F238E27FC236}">
                <a16:creationId xmlns:a16="http://schemas.microsoft.com/office/drawing/2014/main" id="{BF148B9D-B5E7-4188-AA8D-2BFDC57334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1685" y="2622962"/>
            <a:ext cx="5762625" cy="2943225"/>
          </a:xfrm>
          <a:prstGeom prst="rect">
            <a:avLst/>
          </a:prstGeom>
        </p:spPr>
      </p:pic>
      <p:sp>
        <p:nvSpPr>
          <p:cNvPr id="5" name="TextovéPole 4">
            <a:extLst>
              <a:ext uri="{FF2B5EF4-FFF2-40B4-BE49-F238E27FC236}">
                <a16:creationId xmlns:a16="http://schemas.microsoft.com/office/drawing/2014/main" id="{8538C5F2-7D63-424D-8B39-B7445816CC4D}"/>
              </a:ext>
            </a:extLst>
          </p:cNvPr>
          <p:cNvSpPr txBox="1"/>
          <p:nvPr/>
        </p:nvSpPr>
        <p:spPr>
          <a:xfrm>
            <a:off x="2877912" y="5831719"/>
            <a:ext cx="3976624" cy="215444"/>
          </a:xfrm>
          <a:prstGeom prst="rect">
            <a:avLst/>
          </a:prstGeom>
          <a:noFill/>
        </p:spPr>
        <p:txBody>
          <a:bodyPr wrap="square" rtlCol="0">
            <a:spAutoFit/>
          </a:bodyPr>
          <a:lstStyle/>
          <a:p>
            <a:r>
              <a:rPr lang="en-US" sz="800" dirty="0"/>
              <a:t>Atlas of tourist attractions included in the e-shop with regional food</a:t>
            </a:r>
            <a:endParaRPr lang="cs-CZ" sz="800" dirty="0"/>
          </a:p>
        </p:txBody>
      </p:sp>
    </p:spTree>
    <p:extLst>
      <p:ext uri="{BB962C8B-B14F-4D97-AF65-F5344CB8AC3E}">
        <p14:creationId xmlns:p14="http://schemas.microsoft.com/office/powerpoint/2010/main" val="2552825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D8C6E59C-AFB0-4DBA-81B5-57D91F260FF0}"/>
              </a:ext>
            </a:extLst>
          </p:cNvPr>
          <p:cNvSpPr>
            <a:spLocks noGrp="1"/>
          </p:cNvSpPr>
          <p:nvPr>
            <p:ph type="body" sz="quarter" idx="12"/>
          </p:nvPr>
        </p:nvSpPr>
        <p:spPr>
          <a:xfrm>
            <a:off x="543000" y="1257301"/>
            <a:ext cx="8820000" cy="360000"/>
          </a:xfrm>
        </p:spPr>
        <p:txBody>
          <a:bodyPr/>
          <a:lstStyle/>
          <a:p>
            <a:r>
              <a:rPr lang="cs-CZ" sz="1800" b="1" dirty="0">
                <a:effectLst/>
                <a:latin typeface="+mj-lt"/>
                <a:ea typeface="Calibri" panose="020F0502020204030204" pitchFamily="34" charset="0"/>
                <a:cs typeface="Times New Roman" panose="02020603050405020304" pitchFamily="18" charset="0"/>
              </a:rPr>
              <a:t>6. Sales </a:t>
            </a:r>
            <a:r>
              <a:rPr lang="cs-CZ" sz="1800" b="1" dirty="0" err="1">
                <a:effectLst/>
                <a:latin typeface="+mj-lt"/>
                <a:ea typeface="Calibri" panose="020F0502020204030204" pitchFamily="34" charset="0"/>
                <a:cs typeface="Times New Roman" panose="02020603050405020304" pitchFamily="18" charset="0"/>
              </a:rPr>
              <a:t>fro</a:t>
            </a:r>
            <a:r>
              <a:rPr lang="cs-CZ" dirty="0" err="1">
                <a:latin typeface="+mj-lt"/>
                <a:ea typeface="Calibri" panose="020F0502020204030204" pitchFamily="34" charset="0"/>
                <a:cs typeface="Times New Roman" panose="02020603050405020304" pitchFamily="18" charset="0"/>
              </a:rPr>
              <a:t>m</a:t>
            </a:r>
            <a:r>
              <a:rPr lang="cs-CZ" dirty="0">
                <a:latin typeface="+mj-lt"/>
                <a:ea typeface="Calibri" panose="020F0502020204030204" pitchFamily="34" charset="0"/>
                <a:cs typeface="Times New Roman" panose="02020603050405020304" pitchFamily="18" charset="0"/>
              </a:rPr>
              <a:t> </a:t>
            </a:r>
            <a:r>
              <a:rPr lang="cs-CZ" dirty="0" err="1">
                <a:latin typeface="+mj-lt"/>
                <a:ea typeface="Calibri" panose="020F0502020204030204" pitchFamily="34" charset="0"/>
                <a:cs typeface="Times New Roman" panose="02020603050405020304" pitchFamily="18" charset="0"/>
              </a:rPr>
              <a:t>the</a:t>
            </a:r>
            <a:r>
              <a:rPr lang="cs-CZ" dirty="0">
                <a:latin typeface="+mj-lt"/>
                <a:ea typeface="Calibri" panose="020F0502020204030204" pitchFamily="34" charset="0"/>
                <a:cs typeface="Times New Roman" panose="02020603050405020304" pitchFamily="18" charset="0"/>
              </a:rPr>
              <a:t> Yard (</a:t>
            </a:r>
            <a:r>
              <a:rPr lang="cs-CZ" dirty="0" err="1">
                <a:latin typeface="+mj-lt"/>
                <a:ea typeface="Calibri" panose="020F0502020204030204" pitchFamily="34" charset="0"/>
                <a:cs typeface="Times New Roman" panose="02020603050405020304" pitchFamily="18" charset="0"/>
              </a:rPr>
              <a:t>Farm</a:t>
            </a:r>
            <a:r>
              <a:rPr lang="cs-CZ" dirty="0">
                <a:latin typeface="+mj-lt"/>
                <a:ea typeface="Calibri" panose="020F0502020204030204" pitchFamily="34" charset="0"/>
                <a:cs typeface="Times New Roman" panose="02020603050405020304" pitchFamily="18" charset="0"/>
              </a:rPr>
              <a:t>)</a:t>
            </a:r>
            <a:endParaRPr lang="cs-CZ" dirty="0">
              <a:latin typeface="+mj-lt"/>
            </a:endParaRPr>
          </a:p>
        </p:txBody>
      </p:sp>
      <p:sp>
        <p:nvSpPr>
          <p:cNvPr id="3" name="Zástupný text 2">
            <a:extLst>
              <a:ext uri="{FF2B5EF4-FFF2-40B4-BE49-F238E27FC236}">
                <a16:creationId xmlns:a16="http://schemas.microsoft.com/office/drawing/2014/main" id="{EB5FFDA0-7C24-445E-9F2B-72DFF0EF32B8}"/>
              </a:ext>
            </a:extLst>
          </p:cNvPr>
          <p:cNvSpPr>
            <a:spLocks noGrp="1"/>
          </p:cNvSpPr>
          <p:nvPr>
            <p:ph type="body" sz="quarter" idx="13"/>
          </p:nvPr>
        </p:nvSpPr>
        <p:spPr/>
        <p:txBody>
          <a:bodyPr/>
          <a:lstStyle/>
          <a:p>
            <a:r>
              <a:rPr lang="cs-CZ" sz="1800" b="1" dirty="0">
                <a:latin typeface="+mj-lt"/>
                <a:ea typeface="Calibri" panose="020F0502020204030204" pitchFamily="34" charset="0"/>
                <a:cs typeface="Times New Roman" panose="02020603050405020304" pitchFamily="18" charset="0"/>
              </a:rPr>
              <a:t>6.6. </a:t>
            </a:r>
            <a:r>
              <a:rPr lang="cs-CZ" sz="1800" b="1" dirty="0" err="1">
                <a:effectLst/>
                <a:latin typeface="Calibri" panose="020F0502020204030204" pitchFamily="34" charset="0"/>
                <a:ea typeface="Calibri" panose="020F0502020204030204" pitchFamily="34" charset="0"/>
                <a:cs typeface="Times New Roman" panose="02020603050405020304" pitchFamily="18" charset="0"/>
              </a:rPr>
              <a:t>Other</a:t>
            </a:r>
            <a:r>
              <a:rPr lang="cs-CZ" sz="1800" b="1" dirty="0">
                <a:effectLst/>
                <a:latin typeface="Calibri" panose="020F0502020204030204" pitchFamily="34" charset="0"/>
                <a:ea typeface="Calibri" panose="020F0502020204030204" pitchFamily="34" charset="0"/>
                <a:cs typeface="Times New Roman" panose="02020603050405020304" pitchFamily="18" charset="0"/>
              </a:rPr>
              <a:t> </a:t>
            </a:r>
            <a:r>
              <a:rPr lang="cs-CZ" sz="1800" b="1" dirty="0" err="1">
                <a:effectLst/>
                <a:latin typeface="Calibri" panose="020F0502020204030204" pitchFamily="34" charset="0"/>
                <a:ea typeface="Calibri" panose="020F0502020204030204" pitchFamily="34" charset="0"/>
                <a:cs typeface="Times New Roman" panose="02020603050405020304" pitchFamily="18" charset="0"/>
              </a:rPr>
              <a:t>products</a:t>
            </a:r>
            <a:r>
              <a:rPr lang="cs-CZ" sz="1800" b="1" dirty="0">
                <a:effectLst/>
                <a:latin typeface="Calibri" panose="020F0502020204030204" pitchFamily="34" charset="0"/>
                <a:ea typeface="Calibri" panose="020F0502020204030204" pitchFamily="34" charset="0"/>
                <a:cs typeface="Times New Roman" panose="02020603050405020304" pitchFamily="18" charset="0"/>
              </a:rPr>
              <a:t>, </a:t>
            </a:r>
            <a:r>
              <a:rPr lang="cs-CZ" sz="1800" b="1" dirty="0" err="1">
                <a:effectLst/>
                <a:latin typeface="Calibri" panose="020F0502020204030204" pitchFamily="34" charset="0"/>
                <a:ea typeface="Calibri" panose="020F0502020204030204" pitchFamily="34" charset="0"/>
                <a:cs typeface="Times New Roman" panose="02020603050405020304" pitchFamily="18" charset="0"/>
              </a:rPr>
              <a:t>circular</a:t>
            </a:r>
            <a:r>
              <a:rPr lang="cs-CZ" sz="1800" b="1" dirty="0">
                <a:effectLst/>
                <a:latin typeface="Calibri" panose="020F0502020204030204" pitchFamily="34" charset="0"/>
                <a:ea typeface="Calibri" panose="020F0502020204030204" pitchFamily="34" charset="0"/>
                <a:cs typeface="Times New Roman" panose="02020603050405020304" pitchFamily="18" charset="0"/>
              </a:rPr>
              <a:t> </a:t>
            </a:r>
            <a:r>
              <a:rPr lang="cs-CZ" sz="1800" b="1" dirty="0" err="1">
                <a:effectLst/>
                <a:latin typeface="Calibri" panose="020F0502020204030204" pitchFamily="34" charset="0"/>
                <a:ea typeface="Calibri" panose="020F0502020204030204" pitchFamily="34" charset="0"/>
                <a:cs typeface="Times New Roman" panose="02020603050405020304" pitchFamily="18" charset="0"/>
              </a:rPr>
              <a:t>economy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1800" dirty="0">
              <a:effectLst/>
              <a:latin typeface="+mj-lt"/>
              <a:ea typeface="Calibri" panose="020F0502020204030204" pitchFamily="34" charset="0"/>
              <a:cs typeface="Times New Roman" panose="02020603050405020304" pitchFamily="18" charset="0"/>
            </a:endParaRPr>
          </a:p>
          <a:p>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4" name="Zástupný text 3">
            <a:extLst>
              <a:ext uri="{FF2B5EF4-FFF2-40B4-BE49-F238E27FC236}">
                <a16:creationId xmlns:a16="http://schemas.microsoft.com/office/drawing/2014/main" id="{CC0DC6E1-772B-48E4-BA16-BB4172495A2C}"/>
              </a:ext>
            </a:extLst>
          </p:cNvPr>
          <p:cNvSpPr>
            <a:spLocks noGrp="1"/>
          </p:cNvSpPr>
          <p:nvPr>
            <p:ph type="body" sz="quarter" idx="14"/>
          </p:nvPr>
        </p:nvSpPr>
        <p:spPr/>
        <p:txBody>
          <a:bodyPr/>
          <a:lstStyle/>
          <a:p>
            <a:pPr marL="228600" algn="just">
              <a:lnSpc>
                <a:spcPct val="107000"/>
              </a:lnSpc>
              <a:spcAft>
                <a:spcPts val="800"/>
              </a:spcAft>
            </a:pPr>
            <a:r>
              <a:rPr lang="en-US" dirty="0">
                <a:effectLst/>
                <a:ea typeface="Calibri" panose="020F0502020204030204" pitchFamily="34" charset="0"/>
                <a:cs typeface="Times New Roman" panose="02020603050405020304" pitchFamily="18" charset="0"/>
              </a:rPr>
              <a:t>Sales from the yard also include the offer of non-food production of a regional nature or the opportunity to try some stages of production. This makes it part of the offer of local eco-tourism activities.</a:t>
            </a:r>
            <a:endParaRPr lang="cs-CZ" dirty="0"/>
          </a:p>
        </p:txBody>
      </p:sp>
      <p:pic>
        <p:nvPicPr>
          <p:cNvPr id="7" name="Obrázek 6" descr="Obsah obrázku zeď, osoba, interiér, jídelní stůl&#10;&#10;Popis byl vytvořen automaticky">
            <a:extLst>
              <a:ext uri="{FF2B5EF4-FFF2-40B4-BE49-F238E27FC236}">
                <a16:creationId xmlns:a16="http://schemas.microsoft.com/office/drawing/2014/main" id="{60647195-B925-4513-81E9-943E85C0D1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7170" y="3121090"/>
            <a:ext cx="3409601" cy="2557201"/>
          </a:xfrm>
          <a:prstGeom prst="rect">
            <a:avLst/>
          </a:prstGeom>
        </p:spPr>
      </p:pic>
      <p:pic>
        <p:nvPicPr>
          <p:cNvPr id="5" name="Obrázek 4">
            <a:extLst>
              <a:ext uri="{FF2B5EF4-FFF2-40B4-BE49-F238E27FC236}">
                <a16:creationId xmlns:a16="http://schemas.microsoft.com/office/drawing/2014/main" id="{0E23AEA9-DBDE-4178-B5BB-B67C37317CC7}"/>
              </a:ext>
            </a:extLst>
          </p:cNvPr>
          <p:cNvPicPr>
            <a:picLocks noChangeAspect="1"/>
          </p:cNvPicPr>
          <p:nvPr/>
        </p:nvPicPr>
        <p:blipFill>
          <a:blip r:embed="rId4"/>
          <a:stretch>
            <a:fillRect/>
          </a:stretch>
        </p:blipFill>
        <p:spPr>
          <a:xfrm>
            <a:off x="5598368" y="3121090"/>
            <a:ext cx="2624768" cy="2579187"/>
          </a:xfrm>
          <a:prstGeom prst="rect">
            <a:avLst/>
          </a:prstGeom>
        </p:spPr>
      </p:pic>
    </p:spTree>
    <p:extLst>
      <p:ext uri="{BB962C8B-B14F-4D97-AF65-F5344CB8AC3E}">
        <p14:creationId xmlns:p14="http://schemas.microsoft.com/office/powerpoint/2010/main" val="1062707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C705F00B-F570-43B1-A714-845C7FF12C6A}"/>
              </a:ext>
            </a:extLst>
          </p:cNvPr>
          <p:cNvSpPr>
            <a:spLocks noGrp="1"/>
          </p:cNvSpPr>
          <p:nvPr>
            <p:ph type="body" sz="quarter" idx="14"/>
          </p:nvPr>
        </p:nvSpPr>
        <p:spPr/>
        <p:txBody>
          <a:bodyPr/>
          <a:lstStyle/>
          <a:p>
            <a:pPr marL="228600" algn="just">
              <a:lnSpc>
                <a:spcPct val="107000"/>
              </a:lnSpc>
              <a:spcAft>
                <a:spcPts val="800"/>
              </a:spcAft>
            </a:pPr>
            <a:r>
              <a:rPr lang="cs-CZ" sz="1200" b="1" dirty="0">
                <a:solidFill>
                  <a:srgbClr val="000000"/>
                </a:solidFill>
                <a:effectLst/>
                <a:latin typeface="+mj-lt"/>
                <a:ea typeface="Calibri" panose="020F0502020204030204" pitchFamily="34" charset="0"/>
                <a:cs typeface="Calibri" panose="020F0502020204030204" pitchFamily="34" charset="0"/>
              </a:rPr>
              <a:t>6.6.1. </a:t>
            </a:r>
            <a:r>
              <a:rPr lang="en-US" sz="1200" b="1" dirty="0">
                <a:solidFill>
                  <a:srgbClr val="000000"/>
                </a:solidFill>
                <a:effectLst/>
                <a:latin typeface="+mj-lt"/>
                <a:ea typeface="Calibri" panose="020F0502020204030204" pitchFamily="34" charset="0"/>
                <a:cs typeface="Calibri" panose="020F0502020204030204" pitchFamily="34" charset="0"/>
              </a:rPr>
              <a:t>Other products</a:t>
            </a:r>
            <a:endParaRPr lang="cs-CZ" sz="1200" b="1" dirty="0">
              <a:solidFill>
                <a:srgbClr val="000000"/>
              </a:solidFill>
              <a:effectLst/>
              <a:latin typeface="+mj-lt"/>
              <a:ea typeface="Calibri" panose="020F0502020204030204" pitchFamily="34" charset="0"/>
              <a:cs typeface="Calibri" panose="020F0502020204030204" pitchFamily="34" charset="0"/>
            </a:endParaRPr>
          </a:p>
          <a:p>
            <a:pPr marL="228600" algn="just">
              <a:lnSpc>
                <a:spcPct val="107000"/>
              </a:lnSpc>
              <a:spcAft>
                <a:spcPts val="800"/>
              </a:spcAft>
            </a:pPr>
            <a:endParaRPr lang="cs-CZ" sz="1200" dirty="0">
              <a:solidFill>
                <a:srgbClr val="000000"/>
              </a:solidFill>
              <a:ea typeface="Calibri" panose="020F0502020204030204" pitchFamily="34" charset="0"/>
              <a:cs typeface="Calibri" panose="020F0502020204030204" pitchFamily="34" charset="0"/>
            </a:endParaRPr>
          </a:p>
          <a:p>
            <a:pPr marL="228600" algn="just">
              <a:lnSpc>
                <a:spcPct val="107000"/>
              </a:lnSpc>
              <a:spcAft>
                <a:spcPts val="800"/>
              </a:spcAft>
            </a:pPr>
            <a:r>
              <a:rPr lang="en-US" sz="1200" dirty="0">
                <a:solidFill>
                  <a:srgbClr val="000000"/>
                </a:solidFill>
                <a:effectLst/>
                <a:ea typeface="Calibri" panose="020F0502020204030204" pitchFamily="34" charset="0"/>
                <a:cs typeface="Calibri" panose="020F0502020204030204" pitchFamily="34" charset="0"/>
              </a:rPr>
              <a:t>A variety of handicrafts, often typical of the region, or cosmetic gifts, soaps, candles, or food decorations — typically ornate gingerbread decorations — are often an integral part of yard sales, and their names often circumvent stricter food or cosmetics regulations.</a:t>
            </a:r>
            <a:endParaRPr lang="cs-CZ" dirty="0"/>
          </a:p>
        </p:txBody>
      </p:sp>
      <p:pic>
        <p:nvPicPr>
          <p:cNvPr id="6" name="Zástupný symbol obrázku 5" descr="Obsah obrázku osoba, kontejner, koš&#10;&#10;Popis byl vytvořen automaticky">
            <a:extLst>
              <a:ext uri="{FF2B5EF4-FFF2-40B4-BE49-F238E27FC236}">
                <a16:creationId xmlns:a16="http://schemas.microsoft.com/office/drawing/2014/main" id="{8DAD2DE9-7075-436E-81B4-B446970116AC}"/>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1853" r="11853"/>
          <a:stretch>
            <a:fillRect/>
          </a:stretch>
        </p:blipFill>
        <p:spPr/>
      </p:pic>
      <p:sp>
        <p:nvSpPr>
          <p:cNvPr id="4" name="Zástupný text 3">
            <a:extLst>
              <a:ext uri="{FF2B5EF4-FFF2-40B4-BE49-F238E27FC236}">
                <a16:creationId xmlns:a16="http://schemas.microsoft.com/office/drawing/2014/main" id="{795945EF-F2DE-49F2-AA4D-EFC132DA8438}"/>
              </a:ext>
            </a:extLst>
          </p:cNvPr>
          <p:cNvSpPr>
            <a:spLocks noGrp="1"/>
          </p:cNvSpPr>
          <p:nvPr>
            <p:ph type="body" sz="quarter" idx="16"/>
          </p:nvPr>
        </p:nvSpPr>
        <p:spPr/>
        <p:txBody>
          <a:bodyPr/>
          <a:lstStyle/>
          <a:p>
            <a:r>
              <a:rPr lang="en-US" dirty="0"/>
              <a:t>Basketry retains a number of local specifics in the regions</a:t>
            </a:r>
            <a:endParaRPr lang="cs-CZ" dirty="0"/>
          </a:p>
        </p:txBody>
      </p:sp>
    </p:spTree>
    <p:extLst>
      <p:ext uri="{BB962C8B-B14F-4D97-AF65-F5344CB8AC3E}">
        <p14:creationId xmlns:p14="http://schemas.microsoft.com/office/powerpoint/2010/main" val="4163096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6320969D-51EF-4C90-BB83-FC25C4DD87C4}"/>
              </a:ext>
            </a:extLst>
          </p:cNvPr>
          <p:cNvSpPr>
            <a:spLocks noGrp="1"/>
          </p:cNvSpPr>
          <p:nvPr>
            <p:ph type="body" sz="quarter" idx="14"/>
          </p:nvPr>
        </p:nvSpPr>
        <p:spPr>
          <a:xfrm>
            <a:off x="284352" y="1328370"/>
            <a:ext cx="8820000" cy="4729530"/>
          </a:xfrm>
        </p:spPr>
        <p:txBody>
          <a:bodyPr/>
          <a:lstStyle/>
          <a:p>
            <a:pPr marL="228600" algn="just">
              <a:lnSpc>
                <a:spcPct val="107000"/>
              </a:lnSpc>
              <a:spcAft>
                <a:spcPts val="800"/>
              </a:spcAft>
            </a:pPr>
            <a:r>
              <a:rPr lang="cs-CZ" b="1" dirty="0">
                <a:solidFill>
                  <a:srgbClr val="000000"/>
                </a:solidFill>
                <a:effectLst/>
                <a:latin typeface="+mj-lt"/>
                <a:ea typeface="Calibri" panose="020F0502020204030204" pitchFamily="34" charset="0"/>
                <a:cs typeface="Calibri" panose="020F0502020204030204" pitchFamily="34" charset="0"/>
              </a:rPr>
              <a:t>6.6.2. </a:t>
            </a:r>
            <a:r>
              <a:rPr lang="cs-CZ" b="1" dirty="0" err="1">
                <a:solidFill>
                  <a:srgbClr val="000000"/>
                </a:solidFill>
                <a:effectLst/>
                <a:latin typeface="+mj-lt"/>
                <a:ea typeface="Calibri" panose="020F0502020204030204" pitchFamily="34" charset="0"/>
                <a:cs typeface="Calibri" panose="020F0502020204030204" pitchFamily="34" charset="0"/>
              </a:rPr>
              <a:t>Circular</a:t>
            </a:r>
            <a:r>
              <a:rPr lang="cs-CZ" b="1" dirty="0">
                <a:solidFill>
                  <a:srgbClr val="000000"/>
                </a:solidFill>
                <a:effectLst/>
                <a:latin typeface="+mj-lt"/>
                <a:ea typeface="Calibri" panose="020F0502020204030204" pitchFamily="34" charset="0"/>
                <a:cs typeface="Calibri" panose="020F0502020204030204" pitchFamily="34" charset="0"/>
              </a:rPr>
              <a:t> </a:t>
            </a:r>
            <a:r>
              <a:rPr lang="cs-CZ" b="1" dirty="0" err="1">
                <a:solidFill>
                  <a:srgbClr val="000000"/>
                </a:solidFill>
                <a:effectLst/>
                <a:latin typeface="+mj-lt"/>
                <a:ea typeface="Calibri" panose="020F0502020204030204" pitchFamily="34" charset="0"/>
                <a:cs typeface="Calibri" panose="020F0502020204030204" pitchFamily="34" charset="0"/>
              </a:rPr>
              <a:t>economics</a:t>
            </a:r>
            <a:endParaRPr lang="en-US" b="1" dirty="0">
              <a:solidFill>
                <a:srgbClr val="000000"/>
              </a:solidFill>
              <a:effectLst/>
              <a:latin typeface="+mj-lt"/>
              <a:ea typeface="Calibri" panose="020F0502020204030204" pitchFamily="34" charset="0"/>
              <a:cs typeface="Calibri" panose="020F0502020204030204" pitchFamily="34" charset="0"/>
            </a:endParaRPr>
          </a:p>
          <a:p>
            <a:pPr marL="228600" algn="just">
              <a:lnSpc>
                <a:spcPct val="107000"/>
              </a:lnSpc>
              <a:spcAft>
                <a:spcPts val="800"/>
              </a:spcAft>
            </a:pPr>
            <a:r>
              <a:rPr lang="en-US" dirty="0">
                <a:solidFill>
                  <a:srgbClr val="000000"/>
                </a:solidFill>
                <a:effectLst/>
                <a:ea typeface="Calibri" panose="020F0502020204030204" pitchFamily="34" charset="0"/>
                <a:cs typeface="Calibri" panose="020F0502020204030204" pitchFamily="34" charset="0"/>
              </a:rPr>
              <a:t>The Institute of Circular Economics states on its website that today only 9% of all materials and resources that have the potential to return to circulation are used. As a result, the current system is inefficient and hits its limits. The circular economy provides an answer to this problem by addressing the ecological, social and environmental weaknesses of the linear system.</a:t>
            </a:r>
            <a:endParaRPr lang="cs-CZ" dirty="0">
              <a:effectLst/>
              <a:ea typeface="Calibri" panose="020F0502020204030204" pitchFamily="34" charset="0"/>
              <a:cs typeface="Times New Roman" panose="02020603050405020304" pitchFamily="18" charset="0"/>
            </a:endParaRPr>
          </a:p>
        </p:txBody>
      </p:sp>
      <p:pic>
        <p:nvPicPr>
          <p:cNvPr id="4" name="Obrázek 3">
            <a:extLst>
              <a:ext uri="{FF2B5EF4-FFF2-40B4-BE49-F238E27FC236}">
                <a16:creationId xmlns:a16="http://schemas.microsoft.com/office/drawing/2014/main" id="{8B865383-C884-4AEA-B4D1-5ECED21F70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1299" y="2763980"/>
            <a:ext cx="6103401" cy="3117274"/>
          </a:xfrm>
          <a:prstGeom prst="rect">
            <a:avLst/>
          </a:prstGeom>
        </p:spPr>
      </p:pic>
      <p:sp>
        <p:nvSpPr>
          <p:cNvPr id="5" name="TextovéPole 4">
            <a:extLst>
              <a:ext uri="{FF2B5EF4-FFF2-40B4-BE49-F238E27FC236}">
                <a16:creationId xmlns:a16="http://schemas.microsoft.com/office/drawing/2014/main" id="{FFD45504-D346-45F8-9359-AB772FE72207}"/>
              </a:ext>
            </a:extLst>
          </p:cNvPr>
          <p:cNvSpPr txBox="1"/>
          <p:nvPr/>
        </p:nvSpPr>
        <p:spPr>
          <a:xfrm>
            <a:off x="3792681" y="6057900"/>
            <a:ext cx="3283527" cy="215444"/>
          </a:xfrm>
          <a:prstGeom prst="rect">
            <a:avLst/>
          </a:prstGeom>
          <a:noFill/>
        </p:spPr>
        <p:txBody>
          <a:bodyPr wrap="square" rtlCol="0">
            <a:spAutoFit/>
          </a:bodyPr>
          <a:lstStyle/>
          <a:p>
            <a:r>
              <a:rPr lang="cs-CZ" sz="800" dirty="0">
                <a:hlinkClick r:id="rId3"/>
              </a:rPr>
              <a:t>www.incen.cz</a:t>
            </a:r>
            <a:r>
              <a:rPr lang="cs-CZ" sz="800" dirty="0"/>
              <a:t> Institut</a:t>
            </a:r>
            <a:r>
              <a:rPr lang="en-US" sz="800" dirty="0"/>
              <a:t>e</a:t>
            </a:r>
            <a:r>
              <a:rPr lang="cs-CZ" sz="800" dirty="0"/>
              <a:t> </a:t>
            </a:r>
            <a:r>
              <a:rPr lang="en-US" sz="800" dirty="0"/>
              <a:t>of C</a:t>
            </a:r>
            <a:r>
              <a:rPr lang="cs-CZ" sz="800" dirty="0" err="1"/>
              <a:t>ir</a:t>
            </a:r>
            <a:r>
              <a:rPr lang="en-US" sz="800" dirty="0" err="1"/>
              <a:t>cular</a:t>
            </a:r>
            <a:r>
              <a:rPr lang="en-US" sz="800" dirty="0"/>
              <a:t> Economics</a:t>
            </a:r>
            <a:endParaRPr lang="cs-CZ" sz="800" dirty="0"/>
          </a:p>
        </p:txBody>
      </p:sp>
    </p:spTree>
    <p:extLst>
      <p:ext uri="{BB962C8B-B14F-4D97-AF65-F5344CB8AC3E}">
        <p14:creationId xmlns:p14="http://schemas.microsoft.com/office/powerpoint/2010/main" val="2887503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6320969D-51EF-4C90-BB83-FC25C4DD87C4}"/>
              </a:ext>
            </a:extLst>
          </p:cNvPr>
          <p:cNvSpPr>
            <a:spLocks noGrp="1"/>
          </p:cNvSpPr>
          <p:nvPr>
            <p:ph type="body" sz="quarter" idx="14"/>
          </p:nvPr>
        </p:nvSpPr>
        <p:spPr>
          <a:xfrm>
            <a:off x="284352" y="1328370"/>
            <a:ext cx="8820000" cy="4201259"/>
          </a:xfrm>
        </p:spPr>
        <p:txBody>
          <a:bodyPr/>
          <a:lstStyle/>
          <a:p>
            <a:pPr marL="228600" algn="just">
              <a:lnSpc>
                <a:spcPct val="107000"/>
              </a:lnSpc>
              <a:spcAft>
                <a:spcPts val="800"/>
              </a:spcAft>
            </a:pPr>
            <a:r>
              <a:rPr lang="en-US" dirty="0">
                <a:solidFill>
                  <a:srgbClr val="000000"/>
                </a:solidFill>
                <a:effectLst/>
                <a:ea typeface="Times New Roman" panose="02020603050405020304" pitchFamily="18" charset="0"/>
                <a:cs typeface="Calibri" panose="020F0502020204030204" pitchFamily="34" charset="0"/>
              </a:rPr>
              <a:t>What characterizes the circular economy?</a:t>
            </a:r>
          </a:p>
          <a:p>
            <a:pPr marL="400050" indent="-171450" algn="just">
              <a:lnSpc>
                <a:spcPct val="107000"/>
              </a:lnSpc>
              <a:spcAft>
                <a:spcPts val="800"/>
              </a:spcAft>
              <a:buFont typeface="Arial" panose="020B0604020202020204" pitchFamily="34" charset="0"/>
              <a:buChar char="•"/>
            </a:pPr>
            <a:r>
              <a:rPr lang="en-US" dirty="0">
                <a:solidFill>
                  <a:srgbClr val="000000"/>
                </a:solidFill>
                <a:effectLst/>
                <a:ea typeface="Times New Roman" panose="02020603050405020304" pitchFamily="18" charset="0"/>
                <a:cs typeface="Calibri" panose="020F0502020204030204" pitchFamily="34" charset="0"/>
              </a:rPr>
              <a:t>While the </a:t>
            </a:r>
            <a:r>
              <a:rPr lang="en-US" b="1" dirty="0">
                <a:solidFill>
                  <a:srgbClr val="000000"/>
                </a:solidFill>
                <a:effectLst/>
                <a:ea typeface="Times New Roman" panose="02020603050405020304" pitchFamily="18" charset="0"/>
                <a:cs typeface="Calibri" panose="020F0502020204030204" pitchFamily="34" charset="0"/>
              </a:rPr>
              <a:t>current economy </a:t>
            </a:r>
            <a:r>
              <a:rPr lang="en-US" dirty="0">
                <a:solidFill>
                  <a:srgbClr val="000000"/>
                </a:solidFill>
                <a:effectLst/>
                <a:ea typeface="Times New Roman" panose="02020603050405020304" pitchFamily="18" charset="0"/>
                <a:cs typeface="Calibri" panose="020F0502020204030204" pitchFamily="34" charset="0"/>
              </a:rPr>
              <a:t>and production works largely in a </a:t>
            </a:r>
            <a:r>
              <a:rPr lang="en-US" b="1" dirty="0">
                <a:solidFill>
                  <a:srgbClr val="000000"/>
                </a:solidFill>
                <a:effectLst/>
                <a:ea typeface="Times New Roman" panose="02020603050405020304" pitchFamily="18" charset="0"/>
                <a:cs typeface="Calibri" panose="020F0502020204030204" pitchFamily="34" charset="0"/>
              </a:rPr>
              <a:t>linear way </a:t>
            </a:r>
            <a:r>
              <a:rPr lang="en-US" dirty="0">
                <a:solidFill>
                  <a:srgbClr val="000000"/>
                </a:solidFill>
                <a:effectLst/>
                <a:ea typeface="Times New Roman" panose="02020603050405020304" pitchFamily="18" charset="0"/>
                <a:cs typeface="Calibri" panose="020F0502020204030204" pitchFamily="34" charset="0"/>
              </a:rPr>
              <a:t>- from raw materials, through the design, production and use of the product to the end of its life and waste production, the </a:t>
            </a:r>
            <a:r>
              <a:rPr lang="en-US" b="1" dirty="0">
                <a:solidFill>
                  <a:srgbClr val="000000"/>
                </a:solidFill>
                <a:effectLst/>
                <a:ea typeface="Times New Roman" panose="02020603050405020304" pitchFamily="18" charset="0"/>
                <a:cs typeface="Calibri" panose="020F0502020204030204" pitchFamily="34" charset="0"/>
              </a:rPr>
              <a:t>circular economy </a:t>
            </a:r>
            <a:r>
              <a:rPr lang="en-US" dirty="0">
                <a:solidFill>
                  <a:srgbClr val="000000"/>
                </a:solidFill>
                <a:effectLst/>
                <a:ea typeface="Times New Roman" panose="02020603050405020304" pitchFamily="18" charset="0"/>
                <a:cs typeface="Calibri" panose="020F0502020204030204" pitchFamily="34" charset="0"/>
              </a:rPr>
              <a:t>is trying to </a:t>
            </a:r>
            <a:r>
              <a:rPr lang="en-US" b="1" dirty="0">
                <a:solidFill>
                  <a:srgbClr val="000000"/>
                </a:solidFill>
                <a:effectLst/>
                <a:ea typeface="Times New Roman" panose="02020603050405020304" pitchFamily="18" charset="0"/>
                <a:cs typeface="Calibri" panose="020F0502020204030204" pitchFamily="34" charset="0"/>
              </a:rPr>
              <a:t>circle this flow of material and energy</a:t>
            </a:r>
            <a:r>
              <a:rPr lang="en-US" dirty="0">
                <a:solidFill>
                  <a:srgbClr val="000000"/>
                </a:solidFill>
                <a:effectLst/>
                <a:ea typeface="Times New Roman" panose="02020603050405020304" pitchFamily="18" charset="0"/>
                <a:cs typeface="Calibri" panose="020F0502020204030204" pitchFamily="34" charset="0"/>
              </a:rPr>
              <a:t>, source: server Nazeleno.cz (2020).</a:t>
            </a:r>
          </a:p>
          <a:p>
            <a:pPr marL="400050" indent="-171450" algn="just">
              <a:lnSpc>
                <a:spcPct val="107000"/>
              </a:lnSpc>
              <a:spcAft>
                <a:spcPts val="800"/>
              </a:spcAft>
              <a:buFont typeface="Arial" panose="020B0604020202020204" pitchFamily="34" charset="0"/>
              <a:buChar char="•"/>
            </a:pPr>
            <a:r>
              <a:rPr lang="en-US" dirty="0">
                <a:solidFill>
                  <a:srgbClr val="000000"/>
                </a:solidFill>
                <a:effectLst/>
                <a:ea typeface="Times New Roman" panose="02020603050405020304" pitchFamily="18" charset="0"/>
                <a:cs typeface="Calibri" panose="020F0502020204030204" pitchFamily="34" charset="0"/>
              </a:rPr>
              <a:t>It is therefore an effort to introduce a system into the economy, where we consistently use recycled products and materials to produce other goods, and waste is not generated here.</a:t>
            </a:r>
            <a:endParaRPr lang="cs-CZ" dirty="0">
              <a:effectLst/>
              <a:ea typeface="Calibri" panose="020F0502020204030204" pitchFamily="34" charset="0"/>
              <a:cs typeface="Times New Roman" panose="02020603050405020304" pitchFamily="18" charset="0"/>
            </a:endParaRPr>
          </a:p>
        </p:txBody>
      </p:sp>
      <p:pic>
        <p:nvPicPr>
          <p:cNvPr id="4" name="Obrázek 3" descr="Obsah obrázku tráva, exteriér&#10;&#10;Popis byl vytvořen automaticky">
            <a:extLst>
              <a:ext uri="{FF2B5EF4-FFF2-40B4-BE49-F238E27FC236}">
                <a16:creationId xmlns:a16="http://schemas.microsoft.com/office/drawing/2014/main" id="{5BE8E736-1BDC-4C46-9EF9-2FF1924CBC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9362" y="2948472"/>
            <a:ext cx="3708721" cy="2781541"/>
          </a:xfrm>
          <a:prstGeom prst="rect">
            <a:avLst/>
          </a:prstGeom>
        </p:spPr>
      </p:pic>
    </p:spTree>
    <p:extLst>
      <p:ext uri="{BB962C8B-B14F-4D97-AF65-F5344CB8AC3E}">
        <p14:creationId xmlns:p14="http://schemas.microsoft.com/office/powerpoint/2010/main" val="80862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F5A182A9-58B5-48ED-8A67-67E043A73A80}"/>
              </a:ext>
            </a:extLst>
          </p:cNvPr>
          <p:cNvSpPr>
            <a:spLocks noGrp="1"/>
          </p:cNvSpPr>
          <p:nvPr>
            <p:ph type="body" sz="quarter" idx="14"/>
          </p:nvPr>
        </p:nvSpPr>
        <p:spPr/>
        <p:txBody>
          <a:bodyPr/>
          <a:lstStyle/>
          <a:p>
            <a:endParaRPr lang="cs-CZ"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endParaRPr lang="cs-CZ"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endParaRPr lang="cs-CZ"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endParaRPr lang="cs-CZ"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endParaRPr lang="cs-CZ"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endParaRPr lang="cs-CZ"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endParaRPr lang="cs-CZ"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endParaRPr lang="cs-CZ"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spcAft>
                <a:spcPts val="1200"/>
              </a:spcAft>
            </a:pPr>
            <a:r>
              <a:rPr lang="en-US" sz="1200" dirty="0">
                <a:solidFill>
                  <a:srgbClr val="000000"/>
                </a:solidFill>
                <a:effectLst/>
                <a:ea typeface="Times New Roman" panose="02020603050405020304" pitchFamily="18" charset="0"/>
                <a:cs typeface="Calibri" panose="020F0502020204030204" pitchFamily="34" charset="0"/>
              </a:rPr>
              <a:t>In the circular economy, there is simply </a:t>
            </a:r>
            <a:r>
              <a:rPr lang="en-US" sz="1200" b="1" dirty="0">
                <a:solidFill>
                  <a:srgbClr val="000000"/>
                </a:solidFill>
                <a:effectLst/>
                <a:ea typeface="Times New Roman" panose="02020603050405020304" pitchFamily="18" charset="0"/>
                <a:cs typeface="Calibri" panose="020F0502020204030204" pitchFamily="34" charset="0"/>
              </a:rPr>
              <a:t>no waste</a:t>
            </a:r>
            <a:r>
              <a:rPr lang="en-US" sz="1200" dirty="0">
                <a:solidFill>
                  <a:srgbClr val="000000"/>
                </a:solidFill>
                <a:effectLst/>
                <a:ea typeface="Times New Roman" panose="02020603050405020304" pitchFamily="18" charset="0"/>
                <a:cs typeface="Calibri" panose="020F0502020204030204" pitchFamily="34" charset="0"/>
              </a:rPr>
              <a:t>,</a:t>
            </a:r>
          </a:p>
          <a:p>
            <a:pPr>
              <a:spcAft>
                <a:spcPts val="1200"/>
              </a:spcAft>
            </a:pPr>
            <a:r>
              <a:rPr lang="en-US" sz="1200" dirty="0">
                <a:solidFill>
                  <a:srgbClr val="000000"/>
                </a:solidFill>
                <a:effectLst/>
                <a:ea typeface="Times New Roman" panose="02020603050405020304" pitchFamily="18" charset="0"/>
                <a:cs typeface="Calibri" panose="020F0502020204030204" pitchFamily="34" charset="0"/>
              </a:rPr>
              <a:t>and what we now consider waste is rather a </a:t>
            </a:r>
          </a:p>
          <a:p>
            <a:pPr>
              <a:spcAft>
                <a:spcPts val="1200"/>
              </a:spcAft>
            </a:pPr>
            <a:r>
              <a:rPr lang="en-US" sz="1200" b="1" dirty="0">
                <a:solidFill>
                  <a:srgbClr val="000000"/>
                </a:solidFill>
                <a:effectLst/>
                <a:ea typeface="Times New Roman" panose="02020603050405020304" pitchFamily="18" charset="0"/>
                <a:cs typeface="Calibri" panose="020F0502020204030204" pitchFamily="34" charset="0"/>
              </a:rPr>
              <a:t>raw material for the next round of production</a:t>
            </a:r>
          </a:p>
          <a:p>
            <a:pPr>
              <a:spcAft>
                <a:spcPts val="1200"/>
              </a:spcAft>
            </a:pPr>
            <a:r>
              <a:rPr lang="en-US" sz="1200" dirty="0">
                <a:solidFill>
                  <a:srgbClr val="000000"/>
                </a:solidFill>
                <a:effectLst/>
                <a:ea typeface="Times New Roman" panose="02020603050405020304" pitchFamily="18" charset="0"/>
                <a:cs typeface="Calibri" panose="020F0502020204030204" pitchFamily="34" charset="0"/>
              </a:rPr>
              <a:t>and the basis for product re-life.</a:t>
            </a:r>
            <a:r>
              <a:rPr lang="cs-CZ"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cs-CZ" dirty="0"/>
          </a:p>
        </p:txBody>
      </p:sp>
      <p:sp>
        <p:nvSpPr>
          <p:cNvPr id="4" name="Zástupný text 3">
            <a:extLst>
              <a:ext uri="{FF2B5EF4-FFF2-40B4-BE49-F238E27FC236}">
                <a16:creationId xmlns:a16="http://schemas.microsoft.com/office/drawing/2014/main" id="{D558B64A-BA05-4769-9290-144506515354}"/>
              </a:ext>
            </a:extLst>
          </p:cNvPr>
          <p:cNvSpPr>
            <a:spLocks noGrp="1"/>
          </p:cNvSpPr>
          <p:nvPr>
            <p:ph type="body" sz="quarter" idx="16"/>
          </p:nvPr>
        </p:nvSpPr>
        <p:spPr/>
        <p:txBody>
          <a:bodyPr/>
          <a:lstStyle/>
          <a:p>
            <a:r>
              <a:rPr lang="en-US" sz="1000" dirty="0">
                <a:effectLst/>
                <a:latin typeface="Calibri" panose="020F0502020204030204" pitchFamily="34" charset="0"/>
                <a:ea typeface="Calibri" panose="020F0502020204030204" pitchFamily="34" charset="0"/>
                <a:cs typeface="Times New Roman" panose="02020603050405020304" pitchFamily="18" charset="0"/>
              </a:rPr>
              <a:t>Graphic representation of circular and linear economics</a:t>
            </a:r>
            <a:r>
              <a:rPr lang="cs-CZ" sz="1000" dirty="0">
                <a:effectLst/>
                <a:latin typeface="Calibri" panose="020F0502020204030204" pitchFamily="34" charset="0"/>
                <a:ea typeface="Calibri" panose="020F0502020204030204" pitchFamily="34" charset="0"/>
                <a:cs typeface="Times New Roman" panose="02020603050405020304" pitchFamily="18" charset="0"/>
              </a:rPr>
              <a:t> 			</a:t>
            </a:r>
            <a:r>
              <a:rPr lang="cs-CZ"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Zdroj: Incien.org</a:t>
            </a:r>
            <a:endParaRPr lang="cs-CZ" dirty="0"/>
          </a:p>
        </p:txBody>
      </p:sp>
      <p:pic>
        <p:nvPicPr>
          <p:cNvPr id="5" name="Zástupný symbol obrázku 4">
            <a:extLst>
              <a:ext uri="{FF2B5EF4-FFF2-40B4-BE49-F238E27FC236}">
                <a16:creationId xmlns:a16="http://schemas.microsoft.com/office/drawing/2014/main" id="{A90F1647-8E96-49BB-81D2-7160A341A1CE}"/>
              </a:ext>
            </a:extLst>
          </p:cNvPr>
          <p:cNvPicPr>
            <a:picLocks noGrp="1" noChangeAspect="1"/>
          </p:cNvPicPr>
          <p:nvPr>
            <p:ph type="pic" sz="quarter" idx="15"/>
          </p:nvPr>
        </p:nvPicPr>
        <p:blipFill>
          <a:blip r:embed="rId2"/>
          <a:srcRect l="8610" r="8610"/>
          <a:stretch>
            <a:fillRect/>
          </a:stretch>
        </p:blipFill>
        <p:spPr>
          <a:xfrm>
            <a:off x="5278582" y="1260475"/>
            <a:ext cx="4084418" cy="4140200"/>
          </a:xfrm>
          <a:prstGeom prst="rect">
            <a:avLst/>
          </a:prstGeom>
        </p:spPr>
      </p:pic>
    </p:spTree>
    <p:extLst>
      <p:ext uri="{BB962C8B-B14F-4D97-AF65-F5344CB8AC3E}">
        <p14:creationId xmlns:p14="http://schemas.microsoft.com/office/powerpoint/2010/main" val="2819097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D8C6E59C-AFB0-4DBA-81B5-57D91F260FF0}"/>
              </a:ext>
            </a:extLst>
          </p:cNvPr>
          <p:cNvSpPr>
            <a:spLocks noGrp="1"/>
          </p:cNvSpPr>
          <p:nvPr>
            <p:ph type="body" sz="quarter" idx="12"/>
          </p:nvPr>
        </p:nvSpPr>
        <p:spPr>
          <a:xfrm>
            <a:off x="543000" y="1257301"/>
            <a:ext cx="8820000" cy="360000"/>
          </a:xfrm>
        </p:spPr>
        <p:txBody>
          <a:bodyPr/>
          <a:lstStyle/>
          <a:p>
            <a:r>
              <a:rPr lang="cs-CZ" sz="1800" b="1" dirty="0">
                <a:effectLst/>
                <a:latin typeface="+mj-lt"/>
                <a:ea typeface="Calibri" panose="020F0502020204030204" pitchFamily="34" charset="0"/>
                <a:cs typeface="Times New Roman" panose="02020603050405020304" pitchFamily="18" charset="0"/>
              </a:rPr>
              <a:t>Sales </a:t>
            </a:r>
            <a:r>
              <a:rPr lang="cs-CZ" sz="1800" b="1" dirty="0" err="1">
                <a:effectLst/>
                <a:latin typeface="+mj-lt"/>
                <a:ea typeface="Calibri" panose="020F0502020204030204" pitchFamily="34" charset="0"/>
                <a:cs typeface="Times New Roman" panose="02020603050405020304" pitchFamily="18" charset="0"/>
              </a:rPr>
              <a:t>fro</a:t>
            </a:r>
            <a:r>
              <a:rPr lang="cs-CZ" dirty="0" err="1">
                <a:latin typeface="+mj-lt"/>
                <a:ea typeface="Calibri" panose="020F0502020204030204" pitchFamily="34" charset="0"/>
                <a:cs typeface="Times New Roman" panose="02020603050405020304" pitchFamily="18" charset="0"/>
              </a:rPr>
              <a:t>m</a:t>
            </a:r>
            <a:r>
              <a:rPr lang="cs-CZ" dirty="0">
                <a:latin typeface="+mj-lt"/>
                <a:ea typeface="Calibri" panose="020F0502020204030204" pitchFamily="34" charset="0"/>
                <a:cs typeface="Times New Roman" panose="02020603050405020304" pitchFamily="18" charset="0"/>
              </a:rPr>
              <a:t> </a:t>
            </a:r>
            <a:r>
              <a:rPr lang="cs-CZ" dirty="0" err="1">
                <a:latin typeface="+mj-lt"/>
                <a:ea typeface="Calibri" panose="020F0502020204030204" pitchFamily="34" charset="0"/>
                <a:cs typeface="Times New Roman" panose="02020603050405020304" pitchFamily="18" charset="0"/>
              </a:rPr>
              <a:t>the</a:t>
            </a:r>
            <a:r>
              <a:rPr lang="cs-CZ" dirty="0">
                <a:latin typeface="+mj-lt"/>
                <a:ea typeface="Calibri" panose="020F0502020204030204" pitchFamily="34" charset="0"/>
                <a:cs typeface="Times New Roman" panose="02020603050405020304" pitchFamily="18" charset="0"/>
              </a:rPr>
              <a:t> Yard (</a:t>
            </a:r>
            <a:r>
              <a:rPr lang="cs-CZ" dirty="0" err="1">
                <a:latin typeface="+mj-lt"/>
                <a:ea typeface="Calibri" panose="020F0502020204030204" pitchFamily="34" charset="0"/>
                <a:cs typeface="Times New Roman" panose="02020603050405020304" pitchFamily="18" charset="0"/>
              </a:rPr>
              <a:t>Farm</a:t>
            </a:r>
            <a:r>
              <a:rPr lang="cs-CZ" dirty="0">
                <a:latin typeface="+mj-lt"/>
                <a:ea typeface="Calibri" panose="020F0502020204030204" pitchFamily="34" charset="0"/>
                <a:cs typeface="Times New Roman" panose="02020603050405020304" pitchFamily="18" charset="0"/>
              </a:rPr>
              <a:t>)</a:t>
            </a:r>
            <a:endParaRPr lang="cs-CZ" dirty="0">
              <a:latin typeface="+mj-lt"/>
            </a:endParaRPr>
          </a:p>
        </p:txBody>
      </p:sp>
      <p:sp>
        <p:nvSpPr>
          <p:cNvPr id="3" name="Zástupný text 2">
            <a:extLst>
              <a:ext uri="{FF2B5EF4-FFF2-40B4-BE49-F238E27FC236}">
                <a16:creationId xmlns:a16="http://schemas.microsoft.com/office/drawing/2014/main" id="{EB5FFDA0-7C24-445E-9F2B-72DFF0EF32B8}"/>
              </a:ext>
            </a:extLst>
          </p:cNvPr>
          <p:cNvSpPr>
            <a:spLocks noGrp="1"/>
          </p:cNvSpPr>
          <p:nvPr>
            <p:ph type="body" sz="quarter" idx="13"/>
          </p:nvPr>
        </p:nvSpPr>
        <p:spPr/>
        <p:txBody>
          <a:bodyPr/>
          <a:lstStyle/>
          <a:p>
            <a:r>
              <a:rPr lang="cs-CZ" sz="1200" b="1" dirty="0">
                <a:solidFill>
                  <a:schemeClr val="tx1"/>
                </a:solidFill>
                <a:latin typeface="+mj-lt"/>
                <a:ea typeface="Calibri" panose="020F0502020204030204" pitchFamily="34" charset="0"/>
                <a:cs typeface="Times New Roman" panose="02020603050405020304" pitchFamily="18" charset="0"/>
              </a:rPr>
              <a:t>6.6.3. </a:t>
            </a:r>
            <a:r>
              <a:rPr lang="cs-CZ" sz="1200" b="1" dirty="0" err="1">
                <a:solidFill>
                  <a:schemeClr val="tx1"/>
                </a:solidFill>
                <a:latin typeface="+mj-lt"/>
                <a:ea typeface="Calibri" panose="020F0502020204030204" pitchFamily="34" charset="0"/>
                <a:cs typeface="Times New Roman" panose="02020603050405020304" pitchFamily="18" charset="0"/>
              </a:rPr>
              <a:t>Benefits</a:t>
            </a:r>
            <a:r>
              <a:rPr lang="cs-CZ" sz="1200" b="1" dirty="0">
                <a:solidFill>
                  <a:schemeClr val="tx1"/>
                </a:solidFill>
                <a:latin typeface="+mj-lt"/>
                <a:ea typeface="Calibri" panose="020F0502020204030204" pitchFamily="34" charset="0"/>
                <a:cs typeface="Times New Roman" panose="02020603050405020304" pitchFamily="18" charset="0"/>
              </a:rPr>
              <a:t> </a:t>
            </a:r>
            <a:r>
              <a:rPr lang="cs-CZ" sz="1200" b="1" dirty="0" err="1">
                <a:solidFill>
                  <a:schemeClr val="tx1"/>
                </a:solidFill>
                <a:latin typeface="+mj-lt"/>
                <a:ea typeface="Calibri" panose="020F0502020204030204" pitchFamily="34" charset="0"/>
                <a:cs typeface="Times New Roman" panose="02020603050405020304" pitchFamily="18" charset="0"/>
              </a:rPr>
              <a:t>of</a:t>
            </a:r>
            <a:r>
              <a:rPr lang="cs-CZ" sz="1200" b="1" dirty="0">
                <a:solidFill>
                  <a:schemeClr val="tx1"/>
                </a:solidFill>
                <a:latin typeface="+mj-lt"/>
                <a:ea typeface="Calibri" panose="020F0502020204030204" pitchFamily="34" charset="0"/>
                <a:cs typeface="Times New Roman" panose="02020603050405020304" pitchFamily="18" charset="0"/>
              </a:rPr>
              <a:t> </a:t>
            </a:r>
            <a:r>
              <a:rPr lang="cs-CZ" sz="1200" b="1" dirty="0" err="1">
                <a:solidFill>
                  <a:schemeClr val="tx1"/>
                </a:solidFill>
                <a:latin typeface="+mj-lt"/>
                <a:ea typeface="Calibri" panose="020F0502020204030204" pitchFamily="34" charset="0"/>
                <a:cs typeface="Times New Roman" panose="02020603050405020304" pitchFamily="18" charset="0"/>
              </a:rPr>
              <a:t>circular</a:t>
            </a:r>
            <a:r>
              <a:rPr lang="cs-CZ" sz="1200" b="1" dirty="0">
                <a:solidFill>
                  <a:schemeClr val="tx1"/>
                </a:solidFill>
                <a:latin typeface="+mj-lt"/>
                <a:ea typeface="Calibri" panose="020F0502020204030204" pitchFamily="34" charset="0"/>
                <a:cs typeface="Times New Roman" panose="02020603050405020304" pitchFamily="18" charset="0"/>
              </a:rPr>
              <a:t> </a:t>
            </a:r>
            <a:r>
              <a:rPr lang="cs-CZ" sz="1200" b="1" dirty="0" err="1">
                <a:solidFill>
                  <a:schemeClr val="tx1"/>
                </a:solidFill>
                <a:latin typeface="+mj-lt"/>
                <a:ea typeface="Calibri" panose="020F0502020204030204" pitchFamily="34" charset="0"/>
                <a:cs typeface="Times New Roman" panose="02020603050405020304" pitchFamily="18" charset="0"/>
              </a:rPr>
              <a:t>economics</a:t>
            </a:r>
            <a:endParaRPr lang="cs-CZ" dirty="0"/>
          </a:p>
        </p:txBody>
      </p:sp>
      <p:sp>
        <p:nvSpPr>
          <p:cNvPr id="4" name="Zástupný text 3">
            <a:extLst>
              <a:ext uri="{FF2B5EF4-FFF2-40B4-BE49-F238E27FC236}">
                <a16:creationId xmlns:a16="http://schemas.microsoft.com/office/drawing/2014/main" id="{CC0DC6E1-772B-48E4-BA16-BB4172495A2C}"/>
              </a:ext>
            </a:extLst>
          </p:cNvPr>
          <p:cNvSpPr>
            <a:spLocks noGrp="1"/>
          </p:cNvSpPr>
          <p:nvPr>
            <p:ph type="body" sz="quarter" idx="14"/>
          </p:nvPr>
        </p:nvSpPr>
        <p:spPr/>
        <p:txBody>
          <a:bodyPr/>
          <a:lstStyle/>
          <a:p>
            <a:pPr marL="228600" algn="just">
              <a:lnSpc>
                <a:spcPct val="107000"/>
              </a:lnSpc>
              <a:spcAft>
                <a:spcPts val="800"/>
              </a:spcAft>
            </a:pPr>
            <a:r>
              <a:rPr lang="en-US" dirty="0">
                <a:effectLst/>
                <a:ea typeface="Calibri" panose="020F0502020204030204" pitchFamily="34" charset="0"/>
                <a:cs typeface="Times New Roman" panose="02020603050405020304" pitchFamily="18" charset="0"/>
              </a:rPr>
              <a:t>The main benefits of the circular economy:</a:t>
            </a:r>
          </a:p>
          <a:p>
            <a:pPr marL="400050" indent="-171450" algn="just">
              <a:lnSpc>
                <a:spcPct val="107000"/>
              </a:lnSpc>
              <a:spcAft>
                <a:spcPts val="800"/>
              </a:spcAft>
              <a:buFont typeface="Arial" panose="020B0604020202020204" pitchFamily="34" charset="0"/>
              <a:buChar char="•"/>
            </a:pPr>
            <a:r>
              <a:rPr lang="en-US" b="1" dirty="0">
                <a:effectLst/>
                <a:ea typeface="Calibri" panose="020F0502020204030204" pitchFamily="34" charset="0"/>
                <a:cs typeface="Times New Roman" panose="02020603050405020304" pitchFamily="18" charset="0"/>
              </a:rPr>
              <a:t>Less to zero waste production </a:t>
            </a:r>
            <a:r>
              <a:rPr lang="en-US" dirty="0">
                <a:effectLst/>
                <a:ea typeface="Calibri" panose="020F0502020204030204" pitchFamily="34" charset="0"/>
                <a:cs typeface="Times New Roman" panose="02020603050405020304" pitchFamily="18" charset="0"/>
              </a:rPr>
              <a:t>- waste is understood here as a raw material for further production.</a:t>
            </a:r>
          </a:p>
          <a:p>
            <a:pPr marL="400050" indent="-171450" algn="just">
              <a:lnSpc>
                <a:spcPct val="107000"/>
              </a:lnSpc>
              <a:spcAft>
                <a:spcPts val="800"/>
              </a:spcAft>
              <a:buFont typeface="Arial" panose="020B0604020202020204" pitchFamily="34" charset="0"/>
              <a:buChar char="•"/>
            </a:pPr>
            <a:r>
              <a:rPr lang="en-US" b="1" dirty="0">
                <a:effectLst/>
                <a:ea typeface="Calibri" panose="020F0502020204030204" pitchFamily="34" charset="0"/>
                <a:cs typeface="Times New Roman" panose="02020603050405020304" pitchFamily="18" charset="0"/>
              </a:rPr>
              <a:t>Separation of economic growth from extraction of raw materials </a:t>
            </a:r>
            <a:r>
              <a:rPr lang="en-US" dirty="0">
                <a:effectLst/>
                <a:ea typeface="Calibri" panose="020F0502020204030204" pitchFamily="34" charset="0"/>
                <a:cs typeface="Times New Roman" panose="02020603050405020304" pitchFamily="18" charset="0"/>
              </a:rPr>
              <a:t>- in practice, the fulfillment of the goals of the circular economy is the separation of economic growth and extraction of raw materials. In Europe in particular, this could not only bring greater raw material independence, but also save around € 1.8 billion by 2030, according to the consulting firm McKinsey.</a:t>
            </a:r>
          </a:p>
          <a:p>
            <a:pPr marL="400050" indent="-171450" algn="just">
              <a:lnSpc>
                <a:spcPct val="107000"/>
              </a:lnSpc>
              <a:spcAft>
                <a:spcPts val="800"/>
              </a:spcAft>
              <a:buFont typeface="Arial" panose="020B0604020202020204" pitchFamily="34" charset="0"/>
              <a:buChar char="•"/>
            </a:pPr>
            <a:r>
              <a:rPr lang="en-US" b="1" dirty="0">
                <a:effectLst/>
                <a:ea typeface="Calibri" panose="020F0502020204030204" pitchFamily="34" charset="0"/>
                <a:cs typeface="Times New Roman" panose="02020603050405020304" pitchFamily="18" charset="0"/>
              </a:rPr>
              <a:t>Elimination of the supply chain </a:t>
            </a:r>
            <a:r>
              <a:rPr lang="en-US" dirty="0">
                <a:effectLst/>
                <a:ea typeface="Calibri" panose="020F0502020204030204" pitchFamily="34" charset="0"/>
                <a:cs typeface="Times New Roman" panose="02020603050405020304" pitchFamily="18" charset="0"/>
              </a:rPr>
              <a:t>- the use of circular principles could also help to eliminate the often overcrowded supply chain, where products have to travel too long on the way from producer to consumer through many intermediaries. This not only makes products more expensive, but also burdens the environment.</a:t>
            </a:r>
            <a:endParaRPr lang="cs-CZ" dirty="0">
              <a:solidFill>
                <a:srgbClr val="000000"/>
              </a:solidFill>
              <a:ea typeface="Calibri" panose="020F0502020204030204" pitchFamily="34" charset="0"/>
              <a:cs typeface="Calibri" panose="020F0502020204030204" pitchFamily="34" charset="0"/>
            </a:endParaRPr>
          </a:p>
          <a:p>
            <a:pPr lvl="0" algn="just">
              <a:lnSpc>
                <a:spcPct val="107000"/>
              </a:lnSpc>
              <a:spcAft>
                <a:spcPts val="375"/>
              </a:spcAft>
              <a:buSzPts val="1000"/>
              <a:tabLst>
                <a:tab pos="457200" algn="l"/>
              </a:tabLst>
            </a:pPr>
            <a:r>
              <a:rPr lang="cs-CZ" dirty="0">
                <a:effectLst/>
                <a:ea typeface="Calibri" panose="020F0502020204030204" pitchFamily="34" charset="0"/>
                <a:cs typeface="Times New Roman" panose="02020603050405020304" pitchFamily="18" charset="0"/>
              </a:rPr>
              <a:t>							</a:t>
            </a:r>
            <a:r>
              <a:rPr lang="en-US" dirty="0">
                <a:effectLst/>
                <a:ea typeface="Calibri" panose="020F0502020204030204" pitchFamily="34" charset="0"/>
                <a:cs typeface="Times New Roman" panose="02020603050405020304" pitchFamily="18" charset="0"/>
              </a:rPr>
              <a:t>Source</a:t>
            </a:r>
            <a:r>
              <a:rPr lang="cs-CZ" dirty="0">
                <a:effectLst/>
                <a:ea typeface="Calibri" panose="020F0502020204030204" pitchFamily="34" charset="0"/>
                <a:cs typeface="Times New Roman" panose="02020603050405020304" pitchFamily="18" charset="0"/>
              </a:rPr>
              <a:t>: </a:t>
            </a:r>
            <a:r>
              <a:rPr lang="cs-CZ" dirty="0">
                <a:effectLst/>
                <a:ea typeface="Calibri" panose="020F0502020204030204" pitchFamily="34" charset="0"/>
                <a:cs typeface="Times New Roman" panose="02020603050405020304" pitchFamily="18" charset="0"/>
                <a:hlinkClick r:id="rId2"/>
              </a:rPr>
              <a:t>https://www.nazeleno.cz/</a:t>
            </a:r>
            <a:endParaRPr lang="cs-CZ" dirty="0">
              <a:effectLst/>
              <a:ea typeface="Calibri" panose="020F0502020204030204" pitchFamily="34" charset="0"/>
              <a:cs typeface="Times New Roman" panose="02020603050405020304" pitchFamily="18" charset="0"/>
            </a:endParaRPr>
          </a:p>
          <a:p>
            <a:pPr lvl="0" algn="just">
              <a:lnSpc>
                <a:spcPct val="107000"/>
              </a:lnSpc>
              <a:spcAft>
                <a:spcPts val="375"/>
              </a:spcAft>
              <a:buSzPts val="1000"/>
              <a:tabLst>
                <a:tab pos="457200" algn="l"/>
              </a:tabLst>
            </a:pPr>
            <a:endParaRPr lang="cs-CZ" dirty="0">
              <a:solidFill>
                <a:srgbClr val="000000"/>
              </a:solidFill>
              <a:ea typeface="Calibri" panose="020F0502020204030204" pitchFamily="34" charset="0"/>
              <a:cs typeface="Times New Roman" panose="02020603050405020304" pitchFamily="18" charset="0"/>
            </a:endParaRPr>
          </a:p>
          <a:p>
            <a:pPr>
              <a:lnSpc>
                <a:spcPct val="107000"/>
              </a:lnSpc>
              <a:spcAft>
                <a:spcPts val="375"/>
              </a:spcAft>
              <a:buSzPts val="1000"/>
              <a:tabLst>
                <a:tab pos="457200" algn="l"/>
              </a:tabLst>
            </a:pPr>
            <a:r>
              <a:rPr lang="en-US" sz="1600" b="1" dirty="0">
                <a:solidFill>
                  <a:srgbClr val="000000"/>
                </a:solidFill>
                <a:effectLst/>
                <a:ea typeface="Times New Roman" panose="02020603050405020304" pitchFamily="18" charset="0"/>
                <a:cs typeface="Calibri" panose="020F0502020204030204" pitchFamily="34" charset="0"/>
              </a:rPr>
              <a:t>Sales from the yard mainly help to reduce the number of links in the supply chain.</a:t>
            </a:r>
            <a:endParaRPr lang="cs-CZ" dirty="0">
              <a:solidFill>
                <a:srgbClr val="00000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7310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26A2A835-C468-4E53-AC1C-117BE3E40C85}"/>
              </a:ext>
            </a:extLst>
          </p:cNvPr>
          <p:cNvSpPr>
            <a:spLocks noGrp="1"/>
          </p:cNvSpPr>
          <p:nvPr>
            <p:ph type="body" sz="quarter" idx="14"/>
          </p:nvPr>
        </p:nvSpPr>
        <p:spPr>
          <a:xfrm>
            <a:off x="428700" y="1187264"/>
            <a:ext cx="8820000" cy="4860000"/>
          </a:xfrm>
        </p:spPr>
        <p:txBody>
          <a:bodyPr/>
          <a:lstStyle/>
          <a:p>
            <a:pPr marL="228600" algn="just">
              <a:lnSpc>
                <a:spcPct val="107000"/>
              </a:lnSpc>
              <a:spcAft>
                <a:spcPts val="375"/>
              </a:spcAft>
            </a:pPr>
            <a:endParaRPr lang="cs-CZ" b="1" dirty="0">
              <a:solidFill>
                <a:srgbClr val="000000"/>
              </a:solidFill>
              <a:ea typeface="Calibri" panose="020F0502020204030204" pitchFamily="34" charset="0"/>
              <a:cs typeface="Calibri" panose="020F0502020204030204" pitchFamily="34" charset="0"/>
            </a:endParaRPr>
          </a:p>
          <a:p>
            <a:pPr marL="228600">
              <a:lnSpc>
                <a:spcPct val="107000"/>
              </a:lnSpc>
              <a:spcAft>
                <a:spcPts val="375"/>
              </a:spcAft>
            </a:pPr>
            <a:r>
              <a:rPr lang="cs-CZ" sz="1200" b="1" dirty="0">
                <a:solidFill>
                  <a:schemeClr val="tx1"/>
                </a:solidFill>
                <a:latin typeface="+mj-lt"/>
                <a:ea typeface="Calibri" panose="020F0502020204030204" pitchFamily="34" charset="0"/>
                <a:cs typeface="Times New Roman" panose="02020603050405020304" pitchFamily="18" charset="0"/>
              </a:rPr>
              <a:t>6.6.4 </a:t>
            </a:r>
            <a:r>
              <a:rPr lang="en-US" sz="1200" b="1" dirty="0">
                <a:solidFill>
                  <a:schemeClr val="tx1"/>
                </a:solidFill>
                <a:latin typeface="+mj-lt"/>
                <a:ea typeface="Calibri" panose="020F0502020204030204" pitchFamily="34" charset="0"/>
                <a:cs typeface="Times New Roman" panose="02020603050405020304" pitchFamily="18" charset="0"/>
              </a:rPr>
              <a:t>Examples of activities and projects in the Czech Republic</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375"/>
              </a:spcAft>
            </a:pPr>
            <a:endParaRPr lang="cs-CZ" b="1" dirty="0">
              <a:effectLst/>
              <a:ea typeface="Calibri" panose="020F0502020204030204" pitchFamily="34" charset="0"/>
              <a:cs typeface="Times New Roman" panose="02020603050405020304" pitchFamily="18" charset="0"/>
            </a:endParaRPr>
          </a:p>
          <a:p>
            <a:pPr marL="400050" indent="-171450" algn="just">
              <a:lnSpc>
                <a:spcPct val="107000"/>
              </a:lnSpc>
              <a:spcAft>
                <a:spcPts val="375"/>
              </a:spcAft>
              <a:buFont typeface="Arial" panose="020B0604020202020204" pitchFamily="34" charset="0"/>
              <a:buChar char="•"/>
            </a:pPr>
            <a:r>
              <a:rPr lang="en-US" dirty="0">
                <a:solidFill>
                  <a:srgbClr val="000000"/>
                </a:solidFill>
                <a:effectLst/>
                <a:ea typeface="Times New Roman" panose="02020603050405020304" pitchFamily="18" charset="0"/>
                <a:cs typeface="Calibri" panose="020F0502020204030204" pitchFamily="34" charset="0"/>
              </a:rPr>
              <a:t>A number of projects have recently been initiated to support sales from the yard and the circular economy in general, both at the public and corporate levels or through non-profit sector activities.</a:t>
            </a:r>
          </a:p>
          <a:p>
            <a:pPr marL="400050" indent="-171450" algn="just">
              <a:lnSpc>
                <a:spcPct val="107000"/>
              </a:lnSpc>
              <a:spcAft>
                <a:spcPts val="375"/>
              </a:spcAft>
              <a:buFont typeface="Arial" panose="020B0604020202020204" pitchFamily="34" charset="0"/>
              <a:buChar char="•"/>
            </a:pPr>
            <a:r>
              <a:rPr lang="en-US" dirty="0">
                <a:solidFill>
                  <a:srgbClr val="000000"/>
                </a:solidFill>
                <a:effectLst/>
                <a:ea typeface="Times New Roman" panose="02020603050405020304" pitchFamily="18" charset="0"/>
                <a:cs typeface="Calibri" panose="020F0502020204030204" pitchFamily="34" charset="0"/>
              </a:rPr>
              <a:t>Sales from the yard are supported by a number of marketing events, the publication of promotional leaflets and brochures and activities on the Internet with the support of social networks.</a:t>
            </a:r>
          </a:p>
          <a:p>
            <a:pPr marL="400050" indent="-171450" algn="just">
              <a:lnSpc>
                <a:spcPct val="107000"/>
              </a:lnSpc>
              <a:spcAft>
                <a:spcPts val="375"/>
              </a:spcAft>
              <a:buFont typeface="Arial" panose="020B0604020202020204" pitchFamily="34" charset="0"/>
              <a:buChar char="•"/>
            </a:pPr>
            <a:r>
              <a:rPr lang="en-US" dirty="0">
                <a:solidFill>
                  <a:srgbClr val="000000"/>
                </a:solidFill>
                <a:effectLst/>
                <a:ea typeface="Times New Roman" panose="02020603050405020304" pitchFamily="18" charset="0"/>
                <a:cs typeface="Calibri" panose="020F0502020204030204" pitchFamily="34" charset="0"/>
              </a:rPr>
              <a:t>In a figurative sense, large farms also use direct sales due to its growing economic importance in Europe. In the Czech Republic, in 2021, the Agricultural Association launched the </a:t>
            </a:r>
            <a:r>
              <a:rPr lang="en-US" b="1" dirty="0">
                <a:solidFill>
                  <a:srgbClr val="000000"/>
                </a:solidFill>
                <a:effectLst/>
                <a:ea typeface="Times New Roman" panose="02020603050405020304" pitchFamily="18" charset="0"/>
                <a:cs typeface="Calibri" panose="020F0502020204030204" pitchFamily="34" charset="0"/>
              </a:rPr>
              <a:t>Find Your Farmer portal</a:t>
            </a:r>
            <a:r>
              <a:rPr lang="en-US" dirty="0">
                <a:solidFill>
                  <a:srgbClr val="000000"/>
                </a:solidFill>
                <a:effectLst/>
                <a:ea typeface="Times New Roman" panose="02020603050405020304" pitchFamily="18" charset="0"/>
                <a:cs typeface="Calibri" panose="020F0502020204030204" pitchFamily="34" charset="0"/>
              </a:rPr>
              <a:t>.</a:t>
            </a:r>
            <a:endParaRPr lang="cs-CZ" dirty="0"/>
          </a:p>
        </p:txBody>
      </p:sp>
      <p:pic>
        <p:nvPicPr>
          <p:cNvPr id="3" name="Obrázek 2">
            <a:extLst>
              <a:ext uri="{FF2B5EF4-FFF2-40B4-BE49-F238E27FC236}">
                <a16:creationId xmlns:a16="http://schemas.microsoft.com/office/drawing/2014/main" id="{5C4F2C1A-088C-47B0-B3A4-CA52DB4B67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3758" y="3658242"/>
            <a:ext cx="4249883" cy="2389022"/>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7288336A-031A-48F7-A966-09A9EA037F62}"/>
              </a:ext>
            </a:extLst>
          </p:cNvPr>
          <p:cNvSpPr txBox="1"/>
          <p:nvPr/>
        </p:nvSpPr>
        <p:spPr>
          <a:xfrm>
            <a:off x="4102675" y="6224154"/>
            <a:ext cx="1700647" cy="215444"/>
          </a:xfrm>
          <a:prstGeom prst="rect">
            <a:avLst/>
          </a:prstGeom>
          <a:noFill/>
        </p:spPr>
        <p:txBody>
          <a:bodyPr wrap="square" rtlCol="0">
            <a:spAutoFit/>
          </a:bodyPr>
          <a:lstStyle/>
          <a:p>
            <a:r>
              <a:rPr lang="cs-CZ" sz="800" dirty="0"/>
              <a:t>www.najdizemedelce.cz</a:t>
            </a:r>
          </a:p>
        </p:txBody>
      </p:sp>
    </p:spTree>
    <p:extLst>
      <p:ext uri="{BB962C8B-B14F-4D97-AF65-F5344CB8AC3E}">
        <p14:creationId xmlns:p14="http://schemas.microsoft.com/office/powerpoint/2010/main" val="3099720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E6EC707-4984-4FC7-AE19-818944156ABA}"/>
              </a:ext>
            </a:extLst>
          </p:cNvPr>
          <p:cNvSpPr txBox="1"/>
          <p:nvPr/>
        </p:nvSpPr>
        <p:spPr>
          <a:xfrm>
            <a:off x="1186294" y="1267691"/>
            <a:ext cx="7533409" cy="1761829"/>
          </a:xfrm>
          <a:prstGeom prst="rect">
            <a:avLst/>
          </a:prstGeom>
          <a:noFill/>
        </p:spPr>
        <p:txBody>
          <a:bodyPr wrap="square" rtlCol="0">
            <a:spAutoFit/>
          </a:bodyPr>
          <a:lstStyle/>
          <a:p>
            <a:pPr marL="228600" algn="just">
              <a:lnSpc>
                <a:spcPct val="107000"/>
              </a:lnSpc>
              <a:spcAft>
                <a:spcPts val="800"/>
              </a:spcAft>
            </a:pPr>
            <a:r>
              <a:rPr lang="cs-CZ" sz="1200" b="1" spc="-30" dirty="0">
                <a:effectLst/>
                <a:ea typeface="Calibri" panose="020F0502020204030204" pitchFamily="34" charset="0"/>
                <a:cs typeface="Times New Roman" panose="02020603050405020304" pitchFamily="18" charset="0"/>
              </a:rPr>
              <a:t>Projekty v České republice</a:t>
            </a:r>
            <a:endParaRPr lang="cs-CZ" sz="1200" dirty="0">
              <a:effectLst/>
              <a:ea typeface="Calibri" panose="020F0502020204030204" pitchFamily="34" charset="0"/>
              <a:cs typeface="Times New Roman" panose="02020603050405020304" pitchFamily="18" charset="0"/>
            </a:endParaRPr>
          </a:p>
          <a:p>
            <a:pPr marL="228600" algn="just">
              <a:lnSpc>
                <a:spcPct val="107000"/>
              </a:lnSpc>
              <a:spcAft>
                <a:spcPts val="800"/>
              </a:spcAft>
            </a:pPr>
            <a:r>
              <a:rPr lang="cs-CZ" sz="1200" dirty="0" err="1">
                <a:effectLst/>
                <a:ea typeface="Calibri" panose="020F0502020204030204" pitchFamily="34" charset="0"/>
                <a:cs typeface="Times New Roman" panose="02020603050405020304" pitchFamily="18" charset="0"/>
              </a:rPr>
              <a:t>Cirkularitou</a:t>
            </a:r>
            <a:r>
              <a:rPr lang="cs-CZ" sz="1200" dirty="0">
                <a:effectLst/>
                <a:ea typeface="Calibri" panose="020F0502020204030204" pitchFamily="34" charset="0"/>
                <a:cs typeface="Times New Roman" panose="02020603050405020304" pitchFamily="18" charset="0"/>
              </a:rPr>
              <a:t> a ekonomikou na venkově se zabývají i národní a mezinárodní výzkumné projekty. Jedním z nich je projekt LIVERUR, </a:t>
            </a:r>
            <a:r>
              <a:rPr lang="cs-CZ" sz="1200" dirty="0">
                <a:effectLst/>
                <a:ea typeface="Calibri" panose="020F0502020204030204" pitchFamily="34" charset="0"/>
                <a:cs typeface="Calibri" panose="020F0502020204030204" pitchFamily="34" charset="0"/>
              </a:rPr>
              <a:t>který </a:t>
            </a:r>
            <a:r>
              <a:rPr lang="cs-CZ" sz="1200" dirty="0">
                <a:solidFill>
                  <a:srgbClr val="000000"/>
                </a:solidFill>
                <a:effectLst/>
                <a:ea typeface="Calibri" panose="020F0502020204030204" pitchFamily="34" charset="0"/>
                <a:cs typeface="Calibri" panose="020F0502020204030204" pitchFamily="34" charset="0"/>
              </a:rPr>
              <a:t>si klade za cíl podporovat podniky, projekty a iniciativy navrhováním inovativních obchodních modelů ve venkovských oblastech, zejména při přechodu k </a:t>
            </a:r>
            <a:r>
              <a:rPr lang="cs-CZ" sz="1200" b="1" dirty="0">
                <a:solidFill>
                  <a:srgbClr val="000000"/>
                </a:solidFill>
                <a:effectLst/>
                <a:ea typeface="Calibri" panose="020F0502020204030204" pitchFamily="34" charset="0"/>
                <a:cs typeface="Calibri" panose="020F0502020204030204" pitchFamily="34" charset="0"/>
              </a:rPr>
              <a:t>cirkulárnímu hospodářství</a:t>
            </a:r>
            <a:r>
              <a:rPr lang="cs-CZ" sz="1200" dirty="0">
                <a:solidFill>
                  <a:srgbClr val="000000"/>
                </a:solidFill>
                <a:effectLst/>
                <a:ea typeface="Calibri" panose="020F0502020204030204" pitchFamily="34" charset="0"/>
                <a:cs typeface="Calibri" panose="020F0502020204030204" pitchFamily="34" charset="0"/>
              </a:rPr>
              <a:t> a zapojením všech relevantních partnerů podle přístupu </a:t>
            </a:r>
            <a:r>
              <a:rPr lang="cs-CZ" sz="1200" b="1" dirty="0" err="1">
                <a:solidFill>
                  <a:srgbClr val="000000"/>
                </a:solidFill>
                <a:effectLst/>
                <a:ea typeface="Calibri" panose="020F0502020204030204" pitchFamily="34" charset="0"/>
                <a:cs typeface="Calibri" panose="020F0502020204030204" pitchFamily="34" charset="0"/>
              </a:rPr>
              <a:t>Living</a:t>
            </a:r>
            <a:r>
              <a:rPr lang="cs-CZ" sz="1200" b="1" dirty="0">
                <a:solidFill>
                  <a:srgbClr val="000000"/>
                </a:solidFill>
                <a:effectLst/>
                <a:ea typeface="Calibri" panose="020F0502020204030204" pitchFamily="34" charset="0"/>
                <a:cs typeface="Calibri" panose="020F0502020204030204" pitchFamily="34" charset="0"/>
              </a:rPr>
              <a:t> </a:t>
            </a:r>
            <a:r>
              <a:rPr lang="cs-CZ" sz="1200" b="1" dirty="0" err="1">
                <a:solidFill>
                  <a:srgbClr val="000000"/>
                </a:solidFill>
                <a:effectLst/>
                <a:ea typeface="Calibri" panose="020F0502020204030204" pitchFamily="34" charset="0"/>
                <a:cs typeface="Calibri" panose="020F0502020204030204" pitchFamily="34" charset="0"/>
              </a:rPr>
              <a:t>Lab</a:t>
            </a:r>
            <a:r>
              <a:rPr lang="cs-CZ" sz="1200" b="1" dirty="0">
                <a:solidFill>
                  <a:srgbClr val="000000"/>
                </a:solidFill>
                <a:effectLst/>
                <a:ea typeface="Calibri" panose="020F0502020204030204" pitchFamily="34" charset="0"/>
                <a:cs typeface="Calibri" panose="020F0502020204030204" pitchFamily="34" charset="0"/>
              </a:rPr>
              <a:t>. </a:t>
            </a:r>
            <a:r>
              <a:rPr lang="cs-CZ" sz="1200" dirty="0">
                <a:solidFill>
                  <a:srgbClr val="000000"/>
                </a:solidFill>
                <a:effectLst/>
                <a:ea typeface="Calibri" panose="020F0502020204030204" pitchFamily="34" charset="0"/>
                <a:cs typeface="Calibri" panose="020F0502020204030204" pitchFamily="34" charset="0"/>
              </a:rPr>
              <a:t>Základem strategického rozvoje </a:t>
            </a:r>
            <a:r>
              <a:rPr lang="cs-CZ" sz="1200" b="1" dirty="0">
                <a:solidFill>
                  <a:srgbClr val="000000"/>
                </a:solidFill>
                <a:effectLst/>
                <a:ea typeface="Calibri" panose="020F0502020204030204" pitchFamily="34" charset="0"/>
                <a:cs typeface="Calibri" panose="020F0502020204030204" pitchFamily="34" charset="0"/>
              </a:rPr>
              <a:t>laboratoří </a:t>
            </a:r>
            <a:r>
              <a:rPr lang="cs-CZ" sz="1200" b="1" dirty="0" err="1">
                <a:solidFill>
                  <a:srgbClr val="000000"/>
                </a:solidFill>
                <a:effectLst/>
                <a:ea typeface="Calibri" panose="020F0502020204030204" pitchFamily="34" charset="0"/>
                <a:cs typeface="Calibri" panose="020F0502020204030204" pitchFamily="34" charset="0"/>
              </a:rPr>
              <a:t>Rural</a:t>
            </a:r>
            <a:r>
              <a:rPr lang="cs-CZ" sz="1200" b="1" dirty="0">
                <a:solidFill>
                  <a:srgbClr val="000000"/>
                </a:solidFill>
                <a:effectLst/>
                <a:ea typeface="Calibri" panose="020F0502020204030204" pitchFamily="34" charset="0"/>
                <a:cs typeface="Calibri" panose="020F0502020204030204" pitchFamily="34" charset="0"/>
              </a:rPr>
              <a:t> </a:t>
            </a:r>
            <a:r>
              <a:rPr lang="cs-CZ" sz="1200" b="1" dirty="0" err="1">
                <a:solidFill>
                  <a:srgbClr val="000000"/>
                </a:solidFill>
                <a:effectLst/>
                <a:ea typeface="Calibri" panose="020F0502020204030204" pitchFamily="34" charset="0"/>
                <a:cs typeface="Calibri" panose="020F0502020204030204" pitchFamily="34" charset="0"/>
              </a:rPr>
              <a:t>Living</a:t>
            </a:r>
            <a:r>
              <a:rPr lang="cs-CZ" sz="1200" b="1" dirty="0">
                <a:solidFill>
                  <a:srgbClr val="000000"/>
                </a:solidFill>
                <a:effectLst/>
                <a:ea typeface="Calibri" panose="020F0502020204030204" pitchFamily="34" charset="0"/>
                <a:cs typeface="Calibri" panose="020F0502020204030204" pitchFamily="34" charset="0"/>
              </a:rPr>
              <a:t> </a:t>
            </a:r>
            <a:r>
              <a:rPr lang="cs-CZ" sz="1200" b="1" dirty="0" err="1">
                <a:solidFill>
                  <a:srgbClr val="000000"/>
                </a:solidFill>
                <a:effectLst/>
                <a:ea typeface="Calibri" panose="020F0502020204030204" pitchFamily="34" charset="0"/>
                <a:cs typeface="Calibri" panose="020F0502020204030204" pitchFamily="34" charset="0"/>
              </a:rPr>
              <a:t>Lab</a:t>
            </a:r>
            <a:r>
              <a:rPr lang="cs-CZ" sz="1200" dirty="0">
                <a:solidFill>
                  <a:srgbClr val="000000"/>
                </a:solidFill>
                <a:effectLst/>
                <a:ea typeface="Calibri" panose="020F0502020204030204" pitchFamily="34" charset="0"/>
                <a:cs typeface="Calibri" panose="020F0502020204030204" pitchFamily="34" charset="0"/>
              </a:rPr>
              <a:t> je vytvoření sítě partnerů, kde producenti a podnikatelé, zástupci veřejné správy, veřejnost a neziskový sektor a výzkum a akademická sféra uzavírají dohody, na jejichž základě se mohou podílet na dlouhodobější spolupráci.</a:t>
            </a:r>
            <a:endParaRPr lang="cs-CZ" sz="1200" dirty="0">
              <a:effectLst/>
              <a:ea typeface="Calibri" panose="020F0502020204030204" pitchFamily="34" charset="0"/>
              <a:cs typeface="Times New Roman" panose="02020603050405020304" pitchFamily="18" charset="0"/>
            </a:endParaRPr>
          </a:p>
        </p:txBody>
      </p:sp>
      <p:sp>
        <p:nvSpPr>
          <p:cNvPr id="5" name="TextovéPole 4">
            <a:extLst>
              <a:ext uri="{FF2B5EF4-FFF2-40B4-BE49-F238E27FC236}">
                <a16:creationId xmlns:a16="http://schemas.microsoft.com/office/drawing/2014/main" id="{7D7C2D64-5865-46AB-88F6-9CF67EDEC7D8}"/>
              </a:ext>
            </a:extLst>
          </p:cNvPr>
          <p:cNvSpPr txBox="1"/>
          <p:nvPr/>
        </p:nvSpPr>
        <p:spPr>
          <a:xfrm>
            <a:off x="3586593" y="6193793"/>
            <a:ext cx="2732809" cy="215444"/>
          </a:xfrm>
          <a:prstGeom prst="rect">
            <a:avLst/>
          </a:prstGeom>
          <a:noFill/>
        </p:spPr>
        <p:txBody>
          <a:bodyPr wrap="square" rtlCol="0">
            <a:spAutoFit/>
          </a:bodyPr>
          <a:lstStyle/>
          <a:p>
            <a:r>
              <a:rPr lang="cs-CZ" sz="800" dirty="0">
                <a:hlinkClick r:id="rId2"/>
              </a:rPr>
              <a:t>www.liverur.eu</a:t>
            </a:r>
            <a:r>
              <a:rPr lang="cs-CZ" sz="800" dirty="0"/>
              <a:t> </a:t>
            </a:r>
            <a:r>
              <a:rPr lang="cs-CZ" sz="800" dirty="0" err="1"/>
              <a:t>proje</a:t>
            </a:r>
            <a:r>
              <a:rPr lang="en-US" sz="800"/>
              <a:t>c</a:t>
            </a:r>
            <a:r>
              <a:rPr lang="cs-CZ" sz="800"/>
              <a:t>t </a:t>
            </a:r>
            <a:r>
              <a:rPr lang="cs-CZ" sz="800" dirty="0"/>
              <a:t>Horizon 2020</a:t>
            </a:r>
          </a:p>
        </p:txBody>
      </p:sp>
      <p:pic>
        <p:nvPicPr>
          <p:cNvPr id="6" name="Obrázek 5" descr="Obsah obrázku text, snímek obrazovky, elektronika, displej&#10;&#10;Popis byl vytvořen automaticky">
            <a:extLst>
              <a:ext uri="{FF2B5EF4-FFF2-40B4-BE49-F238E27FC236}">
                <a16:creationId xmlns:a16="http://schemas.microsoft.com/office/drawing/2014/main" id="{2E394627-DCDE-43BD-ABE1-6FC3A91D0C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1684" y="3149569"/>
            <a:ext cx="5762625" cy="2924175"/>
          </a:xfrm>
          <a:prstGeom prst="rect">
            <a:avLst/>
          </a:prstGeom>
        </p:spPr>
      </p:pic>
    </p:spTree>
    <p:extLst>
      <p:ext uri="{BB962C8B-B14F-4D97-AF65-F5344CB8AC3E}">
        <p14:creationId xmlns:p14="http://schemas.microsoft.com/office/powerpoint/2010/main" val="141733014"/>
      </p:ext>
    </p:extLst>
  </p:cSld>
  <p:clrMapOvr>
    <a:masterClrMapping/>
  </p:clrMapOvr>
</p:sld>
</file>

<file path=ppt/theme/theme1.xml><?xml version="1.0" encoding="utf-8"?>
<a:theme xmlns:a="http://schemas.openxmlformats.org/drawingml/2006/main" name="URESA biomass temlate">
  <a:themeElements>
    <a:clrScheme name="Niestandardowy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erodynamiczny">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215528D5E10BA49B6643C35E826D0AA" ma:contentTypeVersion="16" ma:contentTypeDescription="Vytvoří nový dokument" ma:contentTypeScope="" ma:versionID="5a543c2cf612689410ffb4322c465829">
  <xsd:schema xmlns:xsd="http://www.w3.org/2001/XMLSchema" xmlns:xs="http://www.w3.org/2001/XMLSchema" xmlns:p="http://schemas.microsoft.com/office/2006/metadata/properties" xmlns:ns2="f5d98e21-7858-42b8-a513-89b049052d4e" xmlns:ns3="ebb57fef-aa04-4b64-85cb-dbd122f3ef38" targetNamespace="http://schemas.microsoft.com/office/2006/metadata/properties" ma:root="true" ma:fieldsID="95d02df320340572e8f4cfff96d37e6a" ns2:_="" ns3:_="">
    <xsd:import namespace="f5d98e21-7858-42b8-a513-89b049052d4e"/>
    <xsd:import namespace="ebb57fef-aa04-4b64-85cb-dbd122f3ef38"/>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d98e21-7858-42b8-a513-89b049052d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Značky obrázků" ma:readOnly="false" ma:fieldId="{5cf76f15-5ced-4ddc-b409-7134ff3c332f}" ma:taxonomyMulti="true" ma:sspId="6104055d-a7a1-4227-823d-893947fae55f"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bb57fef-aa04-4b64-85cb-dbd122f3ef3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17a2fb5e-3e71-46c2-8cfb-b18f0a1e2fa7}" ma:internalName="TaxCatchAll" ma:showField="CatchAllData" ma:web="ebb57fef-aa04-4b64-85cb-dbd122f3ef3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5d98e21-7858-42b8-a513-89b049052d4e">
      <Terms xmlns="http://schemas.microsoft.com/office/infopath/2007/PartnerControls"/>
    </lcf76f155ced4ddcb4097134ff3c332f>
    <TaxCatchAll xmlns="ebb57fef-aa04-4b64-85cb-dbd122f3ef38" xsi:nil="true"/>
  </documentManagement>
</p:properties>
</file>

<file path=customXml/itemProps1.xml><?xml version="1.0" encoding="utf-8"?>
<ds:datastoreItem xmlns:ds="http://schemas.openxmlformats.org/officeDocument/2006/customXml" ds:itemID="{7676B69D-29F9-4910-9076-C90C86E6718B}"/>
</file>

<file path=customXml/itemProps2.xml><?xml version="1.0" encoding="utf-8"?>
<ds:datastoreItem xmlns:ds="http://schemas.openxmlformats.org/officeDocument/2006/customXml" ds:itemID="{C48D512B-EB32-4FFA-BCBE-9DFDFB9A051A}"/>
</file>

<file path=customXml/itemProps3.xml><?xml version="1.0" encoding="utf-8"?>
<ds:datastoreItem xmlns:ds="http://schemas.openxmlformats.org/officeDocument/2006/customXml" ds:itemID="{863C4446-3D2A-491A-89F3-A7386E3C1AD9}"/>
</file>

<file path=docProps/app.xml><?xml version="1.0" encoding="utf-8"?>
<Properties xmlns="http://schemas.openxmlformats.org/officeDocument/2006/extended-properties" xmlns:vt="http://schemas.openxmlformats.org/officeDocument/2006/docPropsVTypes">
  <Template>URESA trial_1</Template>
  <TotalTime>2923</TotalTime>
  <Words>1180</Words>
  <Application>Microsoft Office PowerPoint</Application>
  <PresentationFormat>A4 Paper (210x297 mm)</PresentationFormat>
  <Paragraphs>57</Paragraphs>
  <Slides>11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Roboto</vt:lpstr>
      <vt:lpstr>Trebuchet MS</vt:lpstr>
      <vt:lpstr>URESA biomass temlate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Krzy Pal</dc:creator>
  <cp:lastModifiedBy>Pavlík Jan</cp:lastModifiedBy>
  <cp:revision>163</cp:revision>
  <dcterms:created xsi:type="dcterms:W3CDTF">2018-03-25T08:55:28Z</dcterms:created>
  <dcterms:modified xsi:type="dcterms:W3CDTF">2022-05-22T20:20:20Z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0x0101006215528D5E10BA49B6643C35E826D0AA</vt:lpwstr>
  </property>
</Properties>
</file>