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75" r:id="rId7"/>
    <p:sldId id="258" r:id="rId8"/>
    <p:sldId id="276" r:id="rId9"/>
    <p:sldId id="300" r:id="rId10"/>
    <p:sldId id="299" r:id="rId11"/>
    <p:sldId id="301" r:id="rId12"/>
    <p:sldId id="302" r:id="rId13"/>
    <p:sldId id="311" r:id="rId14"/>
    <p:sldId id="322" r:id="rId15"/>
    <p:sldId id="323" r:id="rId16"/>
    <p:sldId id="324" r:id="rId17"/>
    <p:sldId id="321" r:id="rId18"/>
    <p:sldId id="318" r:id="rId19"/>
    <p:sldId id="319" r:id="rId20"/>
    <p:sldId id="320" r:id="rId21"/>
    <p:sldId id="329" r:id="rId22"/>
    <p:sldId id="325" r:id="rId23"/>
    <p:sldId id="326" r:id="rId24"/>
    <p:sldId id="327" r:id="rId25"/>
    <p:sldId id="328" r:id="rId26"/>
    <p:sldId id="317" r:id="rId27"/>
    <p:sldId id="330" r:id="rId28"/>
    <p:sldId id="331" r:id="rId29"/>
    <p:sldId id="277" r:id="rId30"/>
    <p:sldId id="261" r:id="rId31"/>
    <p:sldId id="309" r:id="rId32"/>
    <p:sldId id="310" r:id="rId33"/>
    <p:sldId id="332" r:id="rId34"/>
    <p:sldId id="333" r:id="rId35"/>
    <p:sldId id="334" r:id="rId36"/>
    <p:sldId id="335" r:id="rId37"/>
    <p:sldId id="278" r:id="rId38"/>
    <p:sldId id="303" r:id="rId39"/>
    <p:sldId id="305" r:id="rId40"/>
    <p:sldId id="262" r:id="rId41"/>
    <p:sldId id="313" r:id="rId42"/>
    <p:sldId id="314" r:id="rId43"/>
    <p:sldId id="315" r:id="rId44"/>
    <p:sldId id="316" r:id="rId45"/>
    <p:sldId id="306" r:id="rId46"/>
    <p:sldId id="308" r:id="rId47"/>
    <p:sldId id="312" r:id="rId48"/>
    <p:sldId id="307" r:id="rId49"/>
    <p:sldId id="260" r:id="rId50"/>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2690"/>
    <a:srgbClr val="129126"/>
    <a:srgbClr val="F07D00"/>
    <a:srgbClr val="FFFFCC"/>
    <a:srgbClr val="D92A93"/>
    <a:srgbClr val="264F05"/>
    <a:srgbClr val="62013C"/>
    <a:srgbClr val="E47266"/>
    <a:srgbClr val="DA3D2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2DB10A2-2700-498A-B320-56503AD5ACD0}" v="1" dt="2021-11-11T09:57:31.24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636" autoAdjust="0"/>
    <p:restoredTop sz="86469" autoAdjust="0"/>
  </p:normalViewPr>
  <p:slideViewPr>
    <p:cSldViewPr>
      <p:cViewPr varScale="1">
        <p:scale>
          <a:sx n="80" d="100"/>
          <a:sy n="80" d="100"/>
        </p:scale>
        <p:origin x="1386" y="78"/>
      </p:cViewPr>
      <p:guideLst>
        <p:guide orient="horz" pos="2160"/>
        <p:guide pos="2880"/>
      </p:guideLst>
    </p:cSldViewPr>
  </p:slideViewPr>
  <p:outlineViewPr>
    <p:cViewPr>
      <p:scale>
        <a:sx n="33" d="100"/>
        <a:sy n="33" d="100"/>
      </p:scale>
      <p:origin x="0" y="-1372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microsoft.com/office/2015/10/relationships/revisionInfo" Target="revisionInfo.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microsoft.com/office/2016/11/relationships/changesInfo" Target="changesInfos/changesInfo1.xml"/><Relationship Id="rId8" Type="http://schemas.openxmlformats.org/officeDocument/2006/relationships/slide" Target="slides/slide4.xml"/><Relationship Id="rId51" Type="http://schemas.openxmlformats.org/officeDocument/2006/relationships/presProps" Target="presProp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Šimek Pavel" userId="S::simek@pef.czu.cz::1559d3ab-d21e-4e10-9971-381cd505e25a" providerId="AD" clId="Web-{A2DB10A2-2700-498A-B320-56503AD5ACD0}"/>
    <pc:docChg chg="modSld">
      <pc:chgData name="Šimek Pavel" userId="S::simek@pef.czu.cz::1559d3ab-d21e-4e10-9971-381cd505e25a" providerId="AD" clId="Web-{A2DB10A2-2700-498A-B320-56503AD5ACD0}" dt="2021-11-11T09:57:31.247" v="0"/>
      <pc:docMkLst>
        <pc:docMk/>
      </pc:docMkLst>
      <pc:sldChg chg="addSp">
        <pc:chgData name="Šimek Pavel" userId="S::simek@pef.czu.cz::1559d3ab-d21e-4e10-9971-381cd505e25a" providerId="AD" clId="Web-{A2DB10A2-2700-498A-B320-56503AD5ACD0}" dt="2021-11-11T09:57:31.247" v="0"/>
        <pc:sldMkLst>
          <pc:docMk/>
          <pc:sldMk cId="186660727" sldId="256"/>
        </pc:sldMkLst>
        <pc:spChg chg="add">
          <ac:chgData name="Šimek Pavel" userId="S::simek@pef.czu.cz::1559d3ab-d21e-4e10-9971-381cd505e25a" providerId="AD" clId="Web-{A2DB10A2-2700-498A-B320-56503AD5ACD0}" dt="2021-11-11T09:57:31.247" v="0"/>
          <ac:spMkLst>
            <pc:docMk/>
            <pc:sldMk cId="186660727" sldId="256"/>
            <ac:spMk id="4" creationId="{33C1AABD-375C-44D4-895A-B5AD6BE199D7}"/>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FDC47BA-5F48-4135-9BE2-603D4563DD5F}" type="doc">
      <dgm:prSet loTypeId="urn:microsoft.com/office/officeart/2008/layout/VerticalCurvedList" loCatId="list" qsTypeId="urn:microsoft.com/office/officeart/2005/8/quickstyle/simple4" qsCatId="simple" csTypeId="urn:microsoft.com/office/officeart/2005/8/colors/colorful1" csCatId="colorful" phldr="1"/>
      <dgm:spPr/>
      <dgm:t>
        <a:bodyPr/>
        <a:lstStyle/>
        <a:p>
          <a:endParaRPr lang="sk-SK"/>
        </a:p>
      </dgm:t>
    </dgm:pt>
    <dgm:pt modelId="{65D14B37-DB0C-4AB6-9624-974066D25048}">
      <dgm:prSet phldrT="[Text]"/>
      <dgm:spPr/>
      <dgm:t>
        <a:bodyPr/>
        <a:lstStyle/>
        <a:p>
          <a:r>
            <a:rPr lang="hu-HU" dirty="0" err="1" smtClean="0"/>
            <a:t>Natural</a:t>
          </a:r>
          <a:r>
            <a:rPr lang="hu-HU" dirty="0" smtClean="0"/>
            <a:t> </a:t>
          </a:r>
          <a:r>
            <a:rPr lang="hu-HU" dirty="0" err="1" smtClean="0"/>
            <a:t>endowments</a:t>
          </a:r>
          <a:endParaRPr lang="sk-SK" dirty="0"/>
        </a:p>
      </dgm:t>
    </dgm:pt>
    <dgm:pt modelId="{25EE50E6-DA47-4334-BBE7-4B32D3F2EE66}" type="parTrans" cxnId="{B1CFDAAA-94CF-406A-9018-D9F772062902}">
      <dgm:prSet/>
      <dgm:spPr/>
      <dgm:t>
        <a:bodyPr/>
        <a:lstStyle/>
        <a:p>
          <a:endParaRPr lang="sk-SK"/>
        </a:p>
      </dgm:t>
    </dgm:pt>
    <dgm:pt modelId="{45FB6D24-BCD2-4F08-940D-BFC69C3CFC87}" type="sibTrans" cxnId="{B1CFDAAA-94CF-406A-9018-D9F772062902}">
      <dgm:prSet/>
      <dgm:spPr/>
      <dgm:t>
        <a:bodyPr/>
        <a:lstStyle/>
        <a:p>
          <a:endParaRPr lang="sk-SK"/>
        </a:p>
      </dgm:t>
    </dgm:pt>
    <dgm:pt modelId="{31D5E855-5C8F-41D5-A622-7D90AA2A857E}">
      <dgm:prSet phldrT="[Text]"/>
      <dgm:spPr/>
      <dgm:t>
        <a:bodyPr/>
        <a:lstStyle/>
        <a:p>
          <a:r>
            <a:rPr lang="hu-HU" b="0" dirty="0" err="1" smtClean="0">
              <a:effectLst/>
              <a:latin typeface="Trebuchet MS" panose="020B0603020202020204" pitchFamily="34" charset="0"/>
              <a:ea typeface="+mn-ea"/>
              <a:cs typeface="+mn-cs"/>
            </a:rPr>
            <a:t>Rare</a:t>
          </a:r>
          <a:r>
            <a:rPr lang="hu-HU" b="0" dirty="0" smtClean="0">
              <a:effectLst/>
              <a:latin typeface="Trebuchet MS" panose="020B0603020202020204" pitchFamily="34" charset="0"/>
              <a:ea typeface="+mn-ea"/>
              <a:cs typeface="+mn-cs"/>
            </a:rPr>
            <a:t>/</a:t>
          </a:r>
          <a:r>
            <a:rPr lang="hu-HU" b="0" dirty="0" err="1" smtClean="0">
              <a:effectLst/>
              <a:latin typeface="Trebuchet MS" panose="020B0603020202020204" pitchFamily="34" charset="0"/>
              <a:ea typeface="+mn-ea"/>
              <a:cs typeface="+mn-cs"/>
            </a:rPr>
            <a:t>needed</a:t>
          </a:r>
          <a:r>
            <a:rPr lang="hu-HU" b="0" dirty="0" smtClean="0">
              <a:effectLst/>
              <a:latin typeface="Trebuchet MS" panose="020B0603020202020204" pitchFamily="34" charset="0"/>
              <a:ea typeface="+mn-ea"/>
              <a:cs typeface="+mn-cs"/>
            </a:rPr>
            <a:t> </a:t>
          </a:r>
          <a:r>
            <a:rPr lang="hu-HU" b="0" dirty="0" err="1" smtClean="0">
              <a:effectLst/>
              <a:latin typeface="Trebuchet MS" panose="020B0603020202020204" pitchFamily="34" charset="0"/>
              <a:ea typeface="+mn-ea"/>
              <a:cs typeface="+mn-cs"/>
            </a:rPr>
            <a:t>products</a:t>
          </a:r>
          <a:r>
            <a:rPr lang="hu-HU" b="0" dirty="0" smtClean="0">
              <a:effectLst/>
              <a:latin typeface="Trebuchet MS" panose="020B0603020202020204" pitchFamily="34" charset="0"/>
              <a:ea typeface="+mn-ea"/>
              <a:cs typeface="+mn-cs"/>
            </a:rPr>
            <a:t>/</a:t>
          </a:r>
          <a:r>
            <a:rPr lang="hu-HU" b="0" dirty="0" err="1" smtClean="0">
              <a:effectLst/>
              <a:latin typeface="Trebuchet MS" panose="020B0603020202020204" pitchFamily="34" charset="0"/>
              <a:ea typeface="+mn-ea"/>
              <a:cs typeface="+mn-cs"/>
            </a:rPr>
            <a:t>services</a:t>
          </a:r>
          <a:endParaRPr lang="sk-SK" b="0" dirty="0"/>
        </a:p>
      </dgm:t>
    </dgm:pt>
    <dgm:pt modelId="{C7B6F7C6-E672-42A2-9A90-D6B06435B4A3}" type="parTrans" cxnId="{2E2E8020-B31B-4B17-B426-FA8B1D8C804D}">
      <dgm:prSet/>
      <dgm:spPr/>
      <dgm:t>
        <a:bodyPr/>
        <a:lstStyle/>
        <a:p>
          <a:endParaRPr lang="sk-SK"/>
        </a:p>
      </dgm:t>
    </dgm:pt>
    <dgm:pt modelId="{F61E39A5-A2FE-477D-8932-E6F02C88BA3D}" type="sibTrans" cxnId="{2E2E8020-B31B-4B17-B426-FA8B1D8C804D}">
      <dgm:prSet/>
      <dgm:spPr/>
      <dgm:t>
        <a:bodyPr/>
        <a:lstStyle/>
        <a:p>
          <a:endParaRPr lang="sk-SK"/>
        </a:p>
      </dgm:t>
    </dgm:pt>
    <dgm:pt modelId="{93FA5D1A-F6E9-4CDA-B694-3B337CE45F81}">
      <dgm:prSet phldrT="[Text]"/>
      <dgm:spPr/>
      <dgm:t>
        <a:bodyPr/>
        <a:lstStyle/>
        <a:p>
          <a:r>
            <a:rPr lang="hu-HU" b="0" i="0" dirty="0" err="1" smtClean="0"/>
            <a:t>Strongest</a:t>
          </a:r>
          <a:r>
            <a:rPr lang="hu-HU" b="0" i="0" dirty="0" smtClean="0"/>
            <a:t> </a:t>
          </a:r>
          <a:r>
            <a:rPr lang="hu-HU" b="0" i="0" dirty="0" err="1" smtClean="0"/>
            <a:t>growth</a:t>
          </a:r>
          <a:r>
            <a:rPr lang="hu-HU" b="0" i="0" dirty="0" smtClean="0"/>
            <a:t> </a:t>
          </a:r>
          <a:r>
            <a:rPr lang="hu-HU" b="0" i="0" dirty="0" err="1" smtClean="0"/>
            <a:t>potential</a:t>
          </a:r>
          <a:endParaRPr lang="sk-SK" dirty="0"/>
        </a:p>
      </dgm:t>
    </dgm:pt>
    <dgm:pt modelId="{7E5F571B-1062-4EBC-9D39-4C050BBCF404}" type="parTrans" cxnId="{CA1A85E2-E0EC-4C95-BD55-37D6AB311833}">
      <dgm:prSet/>
      <dgm:spPr/>
      <dgm:t>
        <a:bodyPr/>
        <a:lstStyle/>
        <a:p>
          <a:endParaRPr lang="sk-SK"/>
        </a:p>
      </dgm:t>
    </dgm:pt>
    <dgm:pt modelId="{48D1810C-750F-4EDF-BB16-EC589275D72A}" type="sibTrans" cxnId="{CA1A85E2-E0EC-4C95-BD55-37D6AB311833}">
      <dgm:prSet/>
      <dgm:spPr/>
      <dgm:t>
        <a:bodyPr/>
        <a:lstStyle/>
        <a:p>
          <a:endParaRPr lang="sk-SK"/>
        </a:p>
      </dgm:t>
    </dgm:pt>
    <dgm:pt modelId="{895A98F1-9201-442C-BE95-708990CF28F8}">
      <dgm:prSet phldrT="[Text]"/>
      <dgm:spPr/>
      <dgm:t>
        <a:bodyPr/>
        <a:lstStyle/>
        <a:p>
          <a:r>
            <a:rPr lang="hu-HU" dirty="0" err="1" smtClean="0">
              <a:effectLst/>
              <a:latin typeface="Trebuchet MS" panose="020B0603020202020204" pitchFamily="34" charset="0"/>
              <a:ea typeface="+mn-ea"/>
              <a:cs typeface="+mn-cs"/>
            </a:rPr>
            <a:t>Your</a:t>
          </a:r>
          <a:r>
            <a:rPr lang="hu-HU" dirty="0" smtClean="0">
              <a:effectLst/>
              <a:latin typeface="Trebuchet MS" panose="020B0603020202020204" pitchFamily="34" charset="0"/>
              <a:ea typeface="+mn-ea"/>
              <a:cs typeface="+mn-cs"/>
            </a:rPr>
            <a:t> </a:t>
          </a:r>
          <a:r>
            <a:rPr lang="hu-HU" dirty="0" err="1" smtClean="0">
              <a:effectLst/>
              <a:latin typeface="Trebuchet MS" panose="020B0603020202020204" pitchFamily="34" charset="0"/>
              <a:ea typeface="+mn-ea"/>
              <a:cs typeface="+mn-cs"/>
            </a:rPr>
            <a:t>abilities</a:t>
          </a:r>
          <a:endParaRPr lang="sk-SK" dirty="0"/>
        </a:p>
      </dgm:t>
    </dgm:pt>
    <dgm:pt modelId="{1C2D4399-7A69-4C94-A99B-854B44180547}" type="parTrans" cxnId="{990887DE-1575-429B-962F-E86EFAC6EDDE}">
      <dgm:prSet/>
      <dgm:spPr/>
      <dgm:t>
        <a:bodyPr/>
        <a:lstStyle/>
        <a:p>
          <a:endParaRPr lang="sk-SK"/>
        </a:p>
      </dgm:t>
    </dgm:pt>
    <dgm:pt modelId="{0C641C0A-2363-4E02-98A5-232EB06D1EF8}" type="sibTrans" cxnId="{990887DE-1575-429B-962F-E86EFAC6EDDE}">
      <dgm:prSet/>
      <dgm:spPr/>
      <dgm:t>
        <a:bodyPr/>
        <a:lstStyle/>
        <a:p>
          <a:endParaRPr lang="sk-SK"/>
        </a:p>
      </dgm:t>
    </dgm:pt>
    <dgm:pt modelId="{6E72E3CF-6A22-444A-B9B3-6D798A5DB9B2}" type="pres">
      <dgm:prSet presAssocID="{2FDC47BA-5F48-4135-9BE2-603D4563DD5F}" presName="Name0" presStyleCnt="0">
        <dgm:presLayoutVars>
          <dgm:chMax val="7"/>
          <dgm:chPref val="7"/>
          <dgm:dir/>
        </dgm:presLayoutVars>
      </dgm:prSet>
      <dgm:spPr/>
      <dgm:t>
        <a:bodyPr/>
        <a:lstStyle/>
        <a:p>
          <a:endParaRPr lang="hu-HU"/>
        </a:p>
      </dgm:t>
    </dgm:pt>
    <dgm:pt modelId="{E0FD554F-6795-4C5F-9145-077DE5A2A51D}" type="pres">
      <dgm:prSet presAssocID="{2FDC47BA-5F48-4135-9BE2-603D4563DD5F}" presName="Name1" presStyleCnt="0"/>
      <dgm:spPr/>
      <dgm:t>
        <a:bodyPr/>
        <a:lstStyle/>
        <a:p>
          <a:endParaRPr lang="hu-HU"/>
        </a:p>
      </dgm:t>
    </dgm:pt>
    <dgm:pt modelId="{0244340C-47ED-44E3-836A-56D44E06C432}" type="pres">
      <dgm:prSet presAssocID="{2FDC47BA-5F48-4135-9BE2-603D4563DD5F}" presName="cycle" presStyleCnt="0"/>
      <dgm:spPr/>
      <dgm:t>
        <a:bodyPr/>
        <a:lstStyle/>
        <a:p>
          <a:endParaRPr lang="hu-HU"/>
        </a:p>
      </dgm:t>
    </dgm:pt>
    <dgm:pt modelId="{A4433046-B08B-4F96-A6A4-237666E29004}" type="pres">
      <dgm:prSet presAssocID="{2FDC47BA-5F48-4135-9BE2-603D4563DD5F}" presName="srcNode" presStyleLbl="node1" presStyleIdx="0" presStyleCnt="4"/>
      <dgm:spPr/>
      <dgm:t>
        <a:bodyPr/>
        <a:lstStyle/>
        <a:p>
          <a:endParaRPr lang="hu-HU"/>
        </a:p>
      </dgm:t>
    </dgm:pt>
    <dgm:pt modelId="{C44C2782-20BD-4297-B81B-14668141BCE0}" type="pres">
      <dgm:prSet presAssocID="{2FDC47BA-5F48-4135-9BE2-603D4563DD5F}" presName="conn" presStyleLbl="parChTrans1D2" presStyleIdx="0" presStyleCnt="1"/>
      <dgm:spPr/>
      <dgm:t>
        <a:bodyPr/>
        <a:lstStyle/>
        <a:p>
          <a:endParaRPr lang="hu-HU"/>
        </a:p>
      </dgm:t>
    </dgm:pt>
    <dgm:pt modelId="{A8FAFA32-D8B2-4263-9A9D-C9132EB40689}" type="pres">
      <dgm:prSet presAssocID="{2FDC47BA-5F48-4135-9BE2-603D4563DD5F}" presName="extraNode" presStyleLbl="node1" presStyleIdx="0" presStyleCnt="4"/>
      <dgm:spPr/>
      <dgm:t>
        <a:bodyPr/>
        <a:lstStyle/>
        <a:p>
          <a:endParaRPr lang="hu-HU"/>
        </a:p>
      </dgm:t>
    </dgm:pt>
    <dgm:pt modelId="{7DBA2F9F-5373-49BA-9362-D4A74130FDBA}" type="pres">
      <dgm:prSet presAssocID="{2FDC47BA-5F48-4135-9BE2-603D4563DD5F}" presName="dstNode" presStyleLbl="node1" presStyleIdx="0" presStyleCnt="4"/>
      <dgm:spPr/>
      <dgm:t>
        <a:bodyPr/>
        <a:lstStyle/>
        <a:p>
          <a:endParaRPr lang="hu-HU"/>
        </a:p>
      </dgm:t>
    </dgm:pt>
    <dgm:pt modelId="{A29E4D5F-6289-478F-BD12-F98EFE667B6F}" type="pres">
      <dgm:prSet presAssocID="{65D14B37-DB0C-4AB6-9624-974066D25048}" presName="text_1" presStyleLbl="node1" presStyleIdx="0" presStyleCnt="4">
        <dgm:presLayoutVars>
          <dgm:bulletEnabled val="1"/>
        </dgm:presLayoutVars>
      </dgm:prSet>
      <dgm:spPr/>
      <dgm:t>
        <a:bodyPr/>
        <a:lstStyle/>
        <a:p>
          <a:endParaRPr lang="hu-HU"/>
        </a:p>
      </dgm:t>
    </dgm:pt>
    <dgm:pt modelId="{EDE67CDA-6CE6-461F-920C-84852C29B7F6}" type="pres">
      <dgm:prSet presAssocID="{65D14B37-DB0C-4AB6-9624-974066D25048}" presName="accent_1" presStyleCnt="0"/>
      <dgm:spPr/>
      <dgm:t>
        <a:bodyPr/>
        <a:lstStyle/>
        <a:p>
          <a:endParaRPr lang="hu-HU"/>
        </a:p>
      </dgm:t>
    </dgm:pt>
    <dgm:pt modelId="{EA710733-8837-450F-9A6A-0AD6CDE0AF4B}" type="pres">
      <dgm:prSet presAssocID="{65D14B37-DB0C-4AB6-9624-974066D25048}" presName="accentRepeatNode" presStyleLbl="solidFgAcc1" presStyleIdx="0" presStyleCnt="4"/>
      <dgm:spPr/>
      <dgm:t>
        <a:bodyPr/>
        <a:lstStyle/>
        <a:p>
          <a:endParaRPr lang="hu-HU"/>
        </a:p>
      </dgm:t>
    </dgm:pt>
    <dgm:pt modelId="{99A6D92B-31C5-41AA-B820-71C2EC705EB6}" type="pres">
      <dgm:prSet presAssocID="{31D5E855-5C8F-41D5-A622-7D90AA2A857E}" presName="text_2" presStyleLbl="node1" presStyleIdx="1" presStyleCnt="4">
        <dgm:presLayoutVars>
          <dgm:bulletEnabled val="1"/>
        </dgm:presLayoutVars>
      </dgm:prSet>
      <dgm:spPr/>
      <dgm:t>
        <a:bodyPr/>
        <a:lstStyle/>
        <a:p>
          <a:endParaRPr lang="hu-HU"/>
        </a:p>
      </dgm:t>
    </dgm:pt>
    <dgm:pt modelId="{84B882F2-3BDC-48D9-BE07-14F364F80111}" type="pres">
      <dgm:prSet presAssocID="{31D5E855-5C8F-41D5-A622-7D90AA2A857E}" presName="accent_2" presStyleCnt="0"/>
      <dgm:spPr/>
      <dgm:t>
        <a:bodyPr/>
        <a:lstStyle/>
        <a:p>
          <a:endParaRPr lang="hu-HU"/>
        </a:p>
      </dgm:t>
    </dgm:pt>
    <dgm:pt modelId="{DB1BE4F1-6A6F-430E-9F7A-90AAD98F3035}" type="pres">
      <dgm:prSet presAssocID="{31D5E855-5C8F-41D5-A622-7D90AA2A857E}" presName="accentRepeatNode" presStyleLbl="solidFgAcc1" presStyleIdx="1" presStyleCnt="4"/>
      <dgm:spPr/>
      <dgm:t>
        <a:bodyPr/>
        <a:lstStyle/>
        <a:p>
          <a:endParaRPr lang="hu-HU"/>
        </a:p>
      </dgm:t>
    </dgm:pt>
    <dgm:pt modelId="{46AAA778-1CBD-40C2-9D01-FDF9AEFD9016}" type="pres">
      <dgm:prSet presAssocID="{93FA5D1A-F6E9-4CDA-B694-3B337CE45F81}" presName="text_3" presStyleLbl="node1" presStyleIdx="2" presStyleCnt="4">
        <dgm:presLayoutVars>
          <dgm:bulletEnabled val="1"/>
        </dgm:presLayoutVars>
      </dgm:prSet>
      <dgm:spPr/>
      <dgm:t>
        <a:bodyPr/>
        <a:lstStyle/>
        <a:p>
          <a:endParaRPr lang="hu-HU"/>
        </a:p>
      </dgm:t>
    </dgm:pt>
    <dgm:pt modelId="{0603AFF6-B8B1-41AF-BA3F-B866D02A6284}" type="pres">
      <dgm:prSet presAssocID="{93FA5D1A-F6E9-4CDA-B694-3B337CE45F81}" presName="accent_3" presStyleCnt="0"/>
      <dgm:spPr/>
      <dgm:t>
        <a:bodyPr/>
        <a:lstStyle/>
        <a:p>
          <a:endParaRPr lang="hu-HU"/>
        </a:p>
      </dgm:t>
    </dgm:pt>
    <dgm:pt modelId="{8F1140C3-3FE6-438E-9A82-96C4147F3384}" type="pres">
      <dgm:prSet presAssocID="{93FA5D1A-F6E9-4CDA-B694-3B337CE45F81}" presName="accentRepeatNode" presStyleLbl="solidFgAcc1" presStyleIdx="2" presStyleCnt="4"/>
      <dgm:spPr/>
      <dgm:t>
        <a:bodyPr/>
        <a:lstStyle/>
        <a:p>
          <a:endParaRPr lang="hu-HU"/>
        </a:p>
      </dgm:t>
    </dgm:pt>
    <dgm:pt modelId="{030AFC7A-0675-430D-BA0D-77381E2C02BE}" type="pres">
      <dgm:prSet presAssocID="{895A98F1-9201-442C-BE95-708990CF28F8}" presName="text_4" presStyleLbl="node1" presStyleIdx="3" presStyleCnt="4">
        <dgm:presLayoutVars>
          <dgm:bulletEnabled val="1"/>
        </dgm:presLayoutVars>
      </dgm:prSet>
      <dgm:spPr/>
      <dgm:t>
        <a:bodyPr/>
        <a:lstStyle/>
        <a:p>
          <a:endParaRPr lang="hu-HU"/>
        </a:p>
      </dgm:t>
    </dgm:pt>
    <dgm:pt modelId="{24D66262-88A6-4032-89FE-B4EDE3F0F6CF}" type="pres">
      <dgm:prSet presAssocID="{895A98F1-9201-442C-BE95-708990CF28F8}" presName="accent_4" presStyleCnt="0"/>
      <dgm:spPr/>
      <dgm:t>
        <a:bodyPr/>
        <a:lstStyle/>
        <a:p>
          <a:endParaRPr lang="hu-HU"/>
        </a:p>
      </dgm:t>
    </dgm:pt>
    <dgm:pt modelId="{A95809AC-EA0D-44F7-A24A-805297E5B603}" type="pres">
      <dgm:prSet presAssocID="{895A98F1-9201-442C-BE95-708990CF28F8}" presName="accentRepeatNode" presStyleLbl="solidFgAcc1" presStyleIdx="3" presStyleCnt="4"/>
      <dgm:spPr/>
      <dgm:t>
        <a:bodyPr/>
        <a:lstStyle/>
        <a:p>
          <a:endParaRPr lang="hu-HU"/>
        </a:p>
      </dgm:t>
    </dgm:pt>
  </dgm:ptLst>
  <dgm:cxnLst>
    <dgm:cxn modelId="{990887DE-1575-429B-962F-E86EFAC6EDDE}" srcId="{2FDC47BA-5F48-4135-9BE2-603D4563DD5F}" destId="{895A98F1-9201-442C-BE95-708990CF28F8}" srcOrd="3" destOrd="0" parTransId="{1C2D4399-7A69-4C94-A99B-854B44180547}" sibTransId="{0C641C0A-2363-4E02-98A5-232EB06D1EF8}"/>
    <dgm:cxn modelId="{E4E474EF-DBEE-4B30-A9C7-69CEE6B4EB9B}" type="presOf" srcId="{65D14B37-DB0C-4AB6-9624-974066D25048}" destId="{A29E4D5F-6289-478F-BD12-F98EFE667B6F}" srcOrd="0" destOrd="0" presId="urn:microsoft.com/office/officeart/2008/layout/VerticalCurvedList"/>
    <dgm:cxn modelId="{F02027A4-26D5-4FD4-87B9-2CFAB28CDEFE}" type="presOf" srcId="{895A98F1-9201-442C-BE95-708990CF28F8}" destId="{030AFC7A-0675-430D-BA0D-77381E2C02BE}" srcOrd="0" destOrd="0" presId="urn:microsoft.com/office/officeart/2008/layout/VerticalCurvedList"/>
    <dgm:cxn modelId="{3F4EBCF3-601B-4161-BA3F-148CEEB297BA}" type="presOf" srcId="{31D5E855-5C8F-41D5-A622-7D90AA2A857E}" destId="{99A6D92B-31C5-41AA-B820-71C2EC705EB6}" srcOrd="0" destOrd="0" presId="urn:microsoft.com/office/officeart/2008/layout/VerticalCurvedList"/>
    <dgm:cxn modelId="{AB7C2EFA-E048-45CD-9A82-D57309060502}" type="presOf" srcId="{45FB6D24-BCD2-4F08-940D-BFC69C3CFC87}" destId="{C44C2782-20BD-4297-B81B-14668141BCE0}" srcOrd="0" destOrd="0" presId="urn:microsoft.com/office/officeart/2008/layout/VerticalCurvedList"/>
    <dgm:cxn modelId="{25CEA0C4-EDD6-4D22-A22D-2BF4971A8274}" type="presOf" srcId="{93FA5D1A-F6E9-4CDA-B694-3B337CE45F81}" destId="{46AAA778-1CBD-40C2-9D01-FDF9AEFD9016}" srcOrd="0" destOrd="0" presId="urn:microsoft.com/office/officeart/2008/layout/VerticalCurvedList"/>
    <dgm:cxn modelId="{2E2E8020-B31B-4B17-B426-FA8B1D8C804D}" srcId="{2FDC47BA-5F48-4135-9BE2-603D4563DD5F}" destId="{31D5E855-5C8F-41D5-A622-7D90AA2A857E}" srcOrd="1" destOrd="0" parTransId="{C7B6F7C6-E672-42A2-9A90-D6B06435B4A3}" sibTransId="{F61E39A5-A2FE-477D-8932-E6F02C88BA3D}"/>
    <dgm:cxn modelId="{754D7DF8-1F60-48A2-BDD8-7F08DB580DA8}" type="presOf" srcId="{2FDC47BA-5F48-4135-9BE2-603D4563DD5F}" destId="{6E72E3CF-6A22-444A-B9B3-6D798A5DB9B2}" srcOrd="0" destOrd="0" presId="urn:microsoft.com/office/officeart/2008/layout/VerticalCurvedList"/>
    <dgm:cxn modelId="{CA1A85E2-E0EC-4C95-BD55-37D6AB311833}" srcId="{2FDC47BA-5F48-4135-9BE2-603D4563DD5F}" destId="{93FA5D1A-F6E9-4CDA-B694-3B337CE45F81}" srcOrd="2" destOrd="0" parTransId="{7E5F571B-1062-4EBC-9D39-4C050BBCF404}" sibTransId="{48D1810C-750F-4EDF-BB16-EC589275D72A}"/>
    <dgm:cxn modelId="{B1CFDAAA-94CF-406A-9018-D9F772062902}" srcId="{2FDC47BA-5F48-4135-9BE2-603D4563DD5F}" destId="{65D14B37-DB0C-4AB6-9624-974066D25048}" srcOrd="0" destOrd="0" parTransId="{25EE50E6-DA47-4334-BBE7-4B32D3F2EE66}" sibTransId="{45FB6D24-BCD2-4F08-940D-BFC69C3CFC87}"/>
    <dgm:cxn modelId="{E6661B12-EC4B-4165-9243-09A118FC45A2}" type="presParOf" srcId="{6E72E3CF-6A22-444A-B9B3-6D798A5DB9B2}" destId="{E0FD554F-6795-4C5F-9145-077DE5A2A51D}" srcOrd="0" destOrd="0" presId="urn:microsoft.com/office/officeart/2008/layout/VerticalCurvedList"/>
    <dgm:cxn modelId="{E1BB4D9B-E0B8-4DE2-AC5F-D28CE66CAF50}" type="presParOf" srcId="{E0FD554F-6795-4C5F-9145-077DE5A2A51D}" destId="{0244340C-47ED-44E3-836A-56D44E06C432}" srcOrd="0" destOrd="0" presId="urn:microsoft.com/office/officeart/2008/layout/VerticalCurvedList"/>
    <dgm:cxn modelId="{4CE58079-24F0-473B-8D26-7A0DE96DF598}" type="presParOf" srcId="{0244340C-47ED-44E3-836A-56D44E06C432}" destId="{A4433046-B08B-4F96-A6A4-237666E29004}" srcOrd="0" destOrd="0" presId="urn:microsoft.com/office/officeart/2008/layout/VerticalCurvedList"/>
    <dgm:cxn modelId="{D521E43B-20FC-43C3-9EE1-86C3F56FCC05}" type="presParOf" srcId="{0244340C-47ED-44E3-836A-56D44E06C432}" destId="{C44C2782-20BD-4297-B81B-14668141BCE0}" srcOrd="1" destOrd="0" presId="urn:microsoft.com/office/officeart/2008/layout/VerticalCurvedList"/>
    <dgm:cxn modelId="{8512947E-6B8E-4AF7-910C-538382CC33DE}" type="presParOf" srcId="{0244340C-47ED-44E3-836A-56D44E06C432}" destId="{A8FAFA32-D8B2-4263-9A9D-C9132EB40689}" srcOrd="2" destOrd="0" presId="urn:microsoft.com/office/officeart/2008/layout/VerticalCurvedList"/>
    <dgm:cxn modelId="{9F62231B-86F5-46B8-912A-54899023883E}" type="presParOf" srcId="{0244340C-47ED-44E3-836A-56D44E06C432}" destId="{7DBA2F9F-5373-49BA-9362-D4A74130FDBA}" srcOrd="3" destOrd="0" presId="urn:microsoft.com/office/officeart/2008/layout/VerticalCurvedList"/>
    <dgm:cxn modelId="{50D0EDFF-2097-467D-89FD-0439D5D3A65C}" type="presParOf" srcId="{E0FD554F-6795-4C5F-9145-077DE5A2A51D}" destId="{A29E4D5F-6289-478F-BD12-F98EFE667B6F}" srcOrd="1" destOrd="0" presId="urn:microsoft.com/office/officeart/2008/layout/VerticalCurvedList"/>
    <dgm:cxn modelId="{85DE869F-824A-414A-AB80-BEB85489F61F}" type="presParOf" srcId="{E0FD554F-6795-4C5F-9145-077DE5A2A51D}" destId="{EDE67CDA-6CE6-461F-920C-84852C29B7F6}" srcOrd="2" destOrd="0" presId="urn:microsoft.com/office/officeart/2008/layout/VerticalCurvedList"/>
    <dgm:cxn modelId="{D583CE24-9604-4099-B2F8-4F2510CE594A}" type="presParOf" srcId="{EDE67CDA-6CE6-461F-920C-84852C29B7F6}" destId="{EA710733-8837-450F-9A6A-0AD6CDE0AF4B}" srcOrd="0" destOrd="0" presId="urn:microsoft.com/office/officeart/2008/layout/VerticalCurvedList"/>
    <dgm:cxn modelId="{156122C7-49B7-4158-84E4-30268D22F971}" type="presParOf" srcId="{E0FD554F-6795-4C5F-9145-077DE5A2A51D}" destId="{99A6D92B-31C5-41AA-B820-71C2EC705EB6}" srcOrd="3" destOrd="0" presId="urn:microsoft.com/office/officeart/2008/layout/VerticalCurvedList"/>
    <dgm:cxn modelId="{9A5F24E5-82B7-4D06-A373-4E4B9864F60C}" type="presParOf" srcId="{E0FD554F-6795-4C5F-9145-077DE5A2A51D}" destId="{84B882F2-3BDC-48D9-BE07-14F364F80111}" srcOrd="4" destOrd="0" presId="urn:microsoft.com/office/officeart/2008/layout/VerticalCurvedList"/>
    <dgm:cxn modelId="{A06126F2-798A-4FD3-9D80-4B343E58C7A0}" type="presParOf" srcId="{84B882F2-3BDC-48D9-BE07-14F364F80111}" destId="{DB1BE4F1-6A6F-430E-9F7A-90AAD98F3035}" srcOrd="0" destOrd="0" presId="urn:microsoft.com/office/officeart/2008/layout/VerticalCurvedList"/>
    <dgm:cxn modelId="{933EA130-007C-478E-B640-37D472AD454B}" type="presParOf" srcId="{E0FD554F-6795-4C5F-9145-077DE5A2A51D}" destId="{46AAA778-1CBD-40C2-9D01-FDF9AEFD9016}" srcOrd="5" destOrd="0" presId="urn:microsoft.com/office/officeart/2008/layout/VerticalCurvedList"/>
    <dgm:cxn modelId="{16C08995-7CD6-44FC-A6B4-76F3B64058CD}" type="presParOf" srcId="{E0FD554F-6795-4C5F-9145-077DE5A2A51D}" destId="{0603AFF6-B8B1-41AF-BA3F-B866D02A6284}" srcOrd="6" destOrd="0" presId="urn:microsoft.com/office/officeart/2008/layout/VerticalCurvedList"/>
    <dgm:cxn modelId="{EE137579-4AA6-48FF-B9DD-76523A49A432}" type="presParOf" srcId="{0603AFF6-B8B1-41AF-BA3F-B866D02A6284}" destId="{8F1140C3-3FE6-438E-9A82-96C4147F3384}" srcOrd="0" destOrd="0" presId="urn:microsoft.com/office/officeart/2008/layout/VerticalCurvedList"/>
    <dgm:cxn modelId="{5B1D64B5-CF57-4971-97D9-CD8ABDE35262}" type="presParOf" srcId="{E0FD554F-6795-4C5F-9145-077DE5A2A51D}" destId="{030AFC7A-0675-430D-BA0D-77381E2C02BE}" srcOrd="7" destOrd="0" presId="urn:microsoft.com/office/officeart/2008/layout/VerticalCurvedList"/>
    <dgm:cxn modelId="{065AA8EF-AD80-49F6-BA27-FF37747F9CE6}" type="presParOf" srcId="{E0FD554F-6795-4C5F-9145-077DE5A2A51D}" destId="{24D66262-88A6-4032-89FE-B4EDE3F0F6CF}" srcOrd="8" destOrd="0" presId="urn:microsoft.com/office/officeart/2008/layout/VerticalCurvedList"/>
    <dgm:cxn modelId="{B000D4F8-AD6B-4B24-B1F0-C5C402FDF2D3}" type="presParOf" srcId="{24D66262-88A6-4032-89FE-B4EDE3F0F6CF}" destId="{A95809AC-EA0D-44F7-A24A-805297E5B603}"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4C2782-20BD-4297-B81B-14668141BCE0}">
      <dsp:nvSpPr>
        <dsp:cNvPr id="0" name=""/>
        <dsp:cNvSpPr/>
      </dsp:nvSpPr>
      <dsp:spPr>
        <a:xfrm>
          <a:off x="-4505102" y="-690842"/>
          <a:ext cx="5366813" cy="5366813"/>
        </a:xfrm>
        <a:prstGeom prst="blockArc">
          <a:avLst>
            <a:gd name="adj1" fmla="val 18900000"/>
            <a:gd name="adj2" fmla="val 2700000"/>
            <a:gd name="adj3" fmla="val 402"/>
          </a:avLst>
        </a:prstGeom>
        <a:noFill/>
        <a:ln w="9525" cap="flat" cmpd="sng" algn="ctr">
          <a:solidFill>
            <a:schemeClr val="accent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A29E4D5F-6289-478F-BD12-F98EFE667B6F}">
      <dsp:nvSpPr>
        <dsp:cNvPr id="0" name=""/>
        <dsp:cNvSpPr/>
      </dsp:nvSpPr>
      <dsp:spPr>
        <a:xfrm>
          <a:off x="451373" y="306376"/>
          <a:ext cx="5574104" cy="613072"/>
        </a:xfrm>
        <a:prstGeom prst="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86626" tIns="66040" rIns="66040" bIns="66040" numCol="1" spcCol="1270" anchor="ctr" anchorCtr="0">
          <a:noAutofit/>
        </a:bodyPr>
        <a:lstStyle/>
        <a:p>
          <a:pPr lvl="0" algn="l" defTabSz="1155700">
            <a:lnSpc>
              <a:spcPct val="90000"/>
            </a:lnSpc>
            <a:spcBef>
              <a:spcPct val="0"/>
            </a:spcBef>
            <a:spcAft>
              <a:spcPct val="35000"/>
            </a:spcAft>
          </a:pPr>
          <a:r>
            <a:rPr lang="hu-HU" sz="2600" kern="1200" dirty="0" err="1" smtClean="0"/>
            <a:t>Natural</a:t>
          </a:r>
          <a:r>
            <a:rPr lang="hu-HU" sz="2600" kern="1200" dirty="0" smtClean="0"/>
            <a:t> </a:t>
          </a:r>
          <a:r>
            <a:rPr lang="hu-HU" sz="2600" kern="1200" dirty="0" err="1" smtClean="0"/>
            <a:t>endowments</a:t>
          </a:r>
          <a:endParaRPr lang="sk-SK" sz="2600" kern="1200" dirty="0"/>
        </a:p>
      </dsp:txBody>
      <dsp:txXfrm>
        <a:off x="451373" y="306376"/>
        <a:ext cx="5574104" cy="613072"/>
      </dsp:txXfrm>
    </dsp:sp>
    <dsp:sp modelId="{EA710733-8837-450F-9A6A-0AD6CDE0AF4B}">
      <dsp:nvSpPr>
        <dsp:cNvPr id="0" name=""/>
        <dsp:cNvSpPr/>
      </dsp:nvSpPr>
      <dsp:spPr>
        <a:xfrm>
          <a:off x="68203" y="229742"/>
          <a:ext cx="766340" cy="766340"/>
        </a:xfrm>
        <a:prstGeom prst="ellipse">
          <a:avLst/>
        </a:prstGeom>
        <a:solidFill>
          <a:schemeClr val="lt1">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99A6D92B-31C5-41AA-B820-71C2EC705EB6}">
      <dsp:nvSpPr>
        <dsp:cNvPr id="0" name=""/>
        <dsp:cNvSpPr/>
      </dsp:nvSpPr>
      <dsp:spPr>
        <a:xfrm>
          <a:off x="802861" y="1226144"/>
          <a:ext cx="5222616" cy="613072"/>
        </a:xfrm>
        <a:prstGeom prst="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86626" tIns="66040" rIns="66040" bIns="66040" numCol="1" spcCol="1270" anchor="ctr" anchorCtr="0">
          <a:noAutofit/>
        </a:bodyPr>
        <a:lstStyle/>
        <a:p>
          <a:pPr lvl="0" algn="l" defTabSz="1155700">
            <a:lnSpc>
              <a:spcPct val="90000"/>
            </a:lnSpc>
            <a:spcBef>
              <a:spcPct val="0"/>
            </a:spcBef>
            <a:spcAft>
              <a:spcPct val="35000"/>
            </a:spcAft>
          </a:pPr>
          <a:r>
            <a:rPr lang="hu-HU" sz="2600" b="0" kern="1200" dirty="0" err="1" smtClean="0">
              <a:effectLst/>
              <a:latin typeface="Trebuchet MS" panose="020B0603020202020204" pitchFamily="34" charset="0"/>
              <a:ea typeface="+mn-ea"/>
              <a:cs typeface="+mn-cs"/>
            </a:rPr>
            <a:t>Rare</a:t>
          </a:r>
          <a:r>
            <a:rPr lang="hu-HU" sz="2600" b="0" kern="1200" dirty="0" smtClean="0">
              <a:effectLst/>
              <a:latin typeface="Trebuchet MS" panose="020B0603020202020204" pitchFamily="34" charset="0"/>
              <a:ea typeface="+mn-ea"/>
              <a:cs typeface="+mn-cs"/>
            </a:rPr>
            <a:t>/</a:t>
          </a:r>
          <a:r>
            <a:rPr lang="hu-HU" sz="2600" b="0" kern="1200" dirty="0" err="1" smtClean="0">
              <a:effectLst/>
              <a:latin typeface="Trebuchet MS" panose="020B0603020202020204" pitchFamily="34" charset="0"/>
              <a:ea typeface="+mn-ea"/>
              <a:cs typeface="+mn-cs"/>
            </a:rPr>
            <a:t>needed</a:t>
          </a:r>
          <a:r>
            <a:rPr lang="hu-HU" sz="2600" b="0" kern="1200" dirty="0" smtClean="0">
              <a:effectLst/>
              <a:latin typeface="Trebuchet MS" panose="020B0603020202020204" pitchFamily="34" charset="0"/>
              <a:ea typeface="+mn-ea"/>
              <a:cs typeface="+mn-cs"/>
            </a:rPr>
            <a:t> </a:t>
          </a:r>
          <a:r>
            <a:rPr lang="hu-HU" sz="2600" b="0" kern="1200" dirty="0" err="1" smtClean="0">
              <a:effectLst/>
              <a:latin typeface="Trebuchet MS" panose="020B0603020202020204" pitchFamily="34" charset="0"/>
              <a:ea typeface="+mn-ea"/>
              <a:cs typeface="+mn-cs"/>
            </a:rPr>
            <a:t>products</a:t>
          </a:r>
          <a:r>
            <a:rPr lang="hu-HU" sz="2600" b="0" kern="1200" dirty="0" smtClean="0">
              <a:effectLst/>
              <a:latin typeface="Trebuchet MS" panose="020B0603020202020204" pitchFamily="34" charset="0"/>
              <a:ea typeface="+mn-ea"/>
              <a:cs typeface="+mn-cs"/>
            </a:rPr>
            <a:t>/</a:t>
          </a:r>
          <a:r>
            <a:rPr lang="hu-HU" sz="2600" b="0" kern="1200" dirty="0" err="1" smtClean="0">
              <a:effectLst/>
              <a:latin typeface="Trebuchet MS" panose="020B0603020202020204" pitchFamily="34" charset="0"/>
              <a:ea typeface="+mn-ea"/>
              <a:cs typeface="+mn-cs"/>
            </a:rPr>
            <a:t>services</a:t>
          </a:r>
          <a:endParaRPr lang="sk-SK" sz="2600" b="0" kern="1200" dirty="0"/>
        </a:p>
      </dsp:txBody>
      <dsp:txXfrm>
        <a:off x="802861" y="1226144"/>
        <a:ext cx="5222616" cy="613072"/>
      </dsp:txXfrm>
    </dsp:sp>
    <dsp:sp modelId="{DB1BE4F1-6A6F-430E-9F7A-90AAD98F3035}">
      <dsp:nvSpPr>
        <dsp:cNvPr id="0" name=""/>
        <dsp:cNvSpPr/>
      </dsp:nvSpPr>
      <dsp:spPr>
        <a:xfrm>
          <a:off x="419691" y="1149510"/>
          <a:ext cx="766340" cy="766340"/>
        </a:xfrm>
        <a:prstGeom prst="ellipse">
          <a:avLst/>
        </a:prstGeom>
        <a:solidFill>
          <a:schemeClr val="lt1">
            <a:hueOff val="0"/>
            <a:satOff val="0"/>
            <a:lumOff val="0"/>
            <a:alphaOff val="0"/>
          </a:schemeClr>
        </a:solidFill>
        <a:ln w="9525" cap="flat" cmpd="sng" algn="ctr">
          <a:solidFill>
            <a:schemeClr val="accent3">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46AAA778-1CBD-40C2-9D01-FDF9AEFD9016}">
      <dsp:nvSpPr>
        <dsp:cNvPr id="0" name=""/>
        <dsp:cNvSpPr/>
      </dsp:nvSpPr>
      <dsp:spPr>
        <a:xfrm>
          <a:off x="802861" y="2145912"/>
          <a:ext cx="5222616" cy="613072"/>
        </a:xfrm>
        <a:prstGeom prst="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86626" tIns="66040" rIns="66040" bIns="66040" numCol="1" spcCol="1270" anchor="ctr" anchorCtr="0">
          <a:noAutofit/>
        </a:bodyPr>
        <a:lstStyle/>
        <a:p>
          <a:pPr lvl="0" algn="l" defTabSz="1155700">
            <a:lnSpc>
              <a:spcPct val="90000"/>
            </a:lnSpc>
            <a:spcBef>
              <a:spcPct val="0"/>
            </a:spcBef>
            <a:spcAft>
              <a:spcPct val="35000"/>
            </a:spcAft>
          </a:pPr>
          <a:r>
            <a:rPr lang="hu-HU" sz="2600" b="0" i="0" kern="1200" dirty="0" err="1" smtClean="0"/>
            <a:t>Strongest</a:t>
          </a:r>
          <a:r>
            <a:rPr lang="hu-HU" sz="2600" b="0" i="0" kern="1200" dirty="0" smtClean="0"/>
            <a:t> </a:t>
          </a:r>
          <a:r>
            <a:rPr lang="hu-HU" sz="2600" b="0" i="0" kern="1200" dirty="0" err="1" smtClean="0"/>
            <a:t>growth</a:t>
          </a:r>
          <a:r>
            <a:rPr lang="hu-HU" sz="2600" b="0" i="0" kern="1200" dirty="0" smtClean="0"/>
            <a:t> </a:t>
          </a:r>
          <a:r>
            <a:rPr lang="hu-HU" sz="2600" b="0" i="0" kern="1200" dirty="0" err="1" smtClean="0"/>
            <a:t>potential</a:t>
          </a:r>
          <a:endParaRPr lang="sk-SK" sz="2600" kern="1200" dirty="0"/>
        </a:p>
      </dsp:txBody>
      <dsp:txXfrm>
        <a:off x="802861" y="2145912"/>
        <a:ext cx="5222616" cy="613072"/>
      </dsp:txXfrm>
    </dsp:sp>
    <dsp:sp modelId="{8F1140C3-3FE6-438E-9A82-96C4147F3384}">
      <dsp:nvSpPr>
        <dsp:cNvPr id="0" name=""/>
        <dsp:cNvSpPr/>
      </dsp:nvSpPr>
      <dsp:spPr>
        <a:xfrm>
          <a:off x="419691" y="2069278"/>
          <a:ext cx="766340" cy="766340"/>
        </a:xfrm>
        <a:prstGeom prst="ellipse">
          <a:avLst/>
        </a:prstGeom>
        <a:solidFill>
          <a:schemeClr val="lt1">
            <a:hueOff val="0"/>
            <a:satOff val="0"/>
            <a:lumOff val="0"/>
            <a:alphaOff val="0"/>
          </a:schemeClr>
        </a:solidFill>
        <a:ln w="9525" cap="flat" cmpd="sng" algn="ctr">
          <a:solidFill>
            <a:schemeClr val="accent4">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030AFC7A-0675-430D-BA0D-77381E2C02BE}">
      <dsp:nvSpPr>
        <dsp:cNvPr id="0" name=""/>
        <dsp:cNvSpPr/>
      </dsp:nvSpPr>
      <dsp:spPr>
        <a:xfrm>
          <a:off x="451373" y="3065680"/>
          <a:ext cx="5574104" cy="613072"/>
        </a:xfrm>
        <a:prstGeom prst="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86626" tIns="66040" rIns="66040" bIns="66040" numCol="1" spcCol="1270" anchor="ctr" anchorCtr="0">
          <a:noAutofit/>
        </a:bodyPr>
        <a:lstStyle/>
        <a:p>
          <a:pPr lvl="0" algn="l" defTabSz="1155700">
            <a:lnSpc>
              <a:spcPct val="90000"/>
            </a:lnSpc>
            <a:spcBef>
              <a:spcPct val="0"/>
            </a:spcBef>
            <a:spcAft>
              <a:spcPct val="35000"/>
            </a:spcAft>
          </a:pPr>
          <a:r>
            <a:rPr lang="hu-HU" sz="2600" kern="1200" dirty="0" err="1" smtClean="0">
              <a:effectLst/>
              <a:latin typeface="Trebuchet MS" panose="020B0603020202020204" pitchFamily="34" charset="0"/>
              <a:ea typeface="+mn-ea"/>
              <a:cs typeface="+mn-cs"/>
            </a:rPr>
            <a:t>Your</a:t>
          </a:r>
          <a:r>
            <a:rPr lang="hu-HU" sz="2600" kern="1200" dirty="0" smtClean="0">
              <a:effectLst/>
              <a:latin typeface="Trebuchet MS" panose="020B0603020202020204" pitchFamily="34" charset="0"/>
              <a:ea typeface="+mn-ea"/>
              <a:cs typeface="+mn-cs"/>
            </a:rPr>
            <a:t> </a:t>
          </a:r>
          <a:r>
            <a:rPr lang="hu-HU" sz="2600" kern="1200" dirty="0" err="1" smtClean="0">
              <a:effectLst/>
              <a:latin typeface="Trebuchet MS" panose="020B0603020202020204" pitchFamily="34" charset="0"/>
              <a:ea typeface="+mn-ea"/>
              <a:cs typeface="+mn-cs"/>
            </a:rPr>
            <a:t>abilities</a:t>
          </a:r>
          <a:endParaRPr lang="sk-SK" sz="2600" kern="1200" dirty="0"/>
        </a:p>
      </dsp:txBody>
      <dsp:txXfrm>
        <a:off x="451373" y="3065680"/>
        <a:ext cx="5574104" cy="613072"/>
      </dsp:txXfrm>
    </dsp:sp>
    <dsp:sp modelId="{A95809AC-EA0D-44F7-A24A-805297E5B603}">
      <dsp:nvSpPr>
        <dsp:cNvPr id="0" name=""/>
        <dsp:cNvSpPr/>
      </dsp:nvSpPr>
      <dsp:spPr>
        <a:xfrm>
          <a:off x="68203" y="2989046"/>
          <a:ext cx="766340" cy="766340"/>
        </a:xfrm>
        <a:prstGeom prst="ellipse">
          <a:avLst/>
        </a:prstGeom>
        <a:solidFill>
          <a:schemeClr val="lt1">
            <a:hueOff val="0"/>
            <a:satOff val="0"/>
            <a:lumOff val="0"/>
            <a:alphaOff val="0"/>
          </a:schemeClr>
        </a:solidFill>
        <a:ln w="9525" cap="flat" cmpd="sng" algn="ctr">
          <a:solidFill>
            <a:schemeClr val="accent5">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dirty="0"/>
              <a:t>Kliknij, aby edytować styl</a:t>
            </a:r>
          </a:p>
        </p:txBody>
      </p:sp>
      <p:sp>
        <p:nvSpPr>
          <p:cNvPr id="3" name="Podtytuł 2"/>
          <p:cNvSpPr>
            <a:spLocks noGrp="1"/>
          </p:cNvSpPr>
          <p:nvPr>
            <p:ph type="subTitle" idx="1"/>
          </p:nvPr>
        </p:nvSpPr>
        <p:spPr>
          <a:xfrm>
            <a:off x="1393182" y="4148499"/>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Tree>
    <p:extLst>
      <p:ext uri="{BB962C8B-B14F-4D97-AF65-F5344CB8AC3E}">
        <p14:creationId xmlns:p14="http://schemas.microsoft.com/office/powerpoint/2010/main" val="3123878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Tree>
    <p:extLst>
      <p:ext uri="{BB962C8B-B14F-4D97-AF65-F5344CB8AC3E}">
        <p14:creationId xmlns:p14="http://schemas.microsoft.com/office/powerpoint/2010/main" val="33023069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Tree>
    <p:extLst>
      <p:ext uri="{BB962C8B-B14F-4D97-AF65-F5344CB8AC3E}">
        <p14:creationId xmlns:p14="http://schemas.microsoft.com/office/powerpoint/2010/main" val="30055531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wa elementy zawartości">
    <p:spTree>
      <p:nvGrpSpPr>
        <p:cNvPr id="1" name=""/>
        <p:cNvGrpSpPr/>
        <p:nvPr/>
      </p:nvGrpSpPr>
      <p:grpSpPr>
        <a:xfrm>
          <a:off x="0" y="0"/>
          <a:ext cx="0" cy="0"/>
          <a:chOff x="0" y="0"/>
          <a:chExt cx="0" cy="0"/>
        </a:xfrm>
      </p:grpSpPr>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Tree>
    <p:extLst>
      <p:ext uri="{BB962C8B-B14F-4D97-AF65-F5344CB8AC3E}">
        <p14:creationId xmlns:p14="http://schemas.microsoft.com/office/powerpoint/2010/main" val="18276259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a:xfrm>
            <a:off x="457200" y="6356350"/>
            <a:ext cx="2133600" cy="365125"/>
          </a:xfrm>
          <a:prstGeom prst="rect">
            <a:avLst/>
          </a:prstGeom>
        </p:spPr>
        <p:txBody>
          <a:bodyPr/>
          <a:lstStyle/>
          <a:p>
            <a:fld id="{55FE6968-264B-4DA2-ACB8-14F351E8A92E}" type="datetimeFigureOut">
              <a:rPr lang="pl-PL" smtClean="0"/>
              <a:t>06.09.2022</a:t>
            </a:fld>
            <a:endParaRPr lang="pl-PL"/>
          </a:p>
        </p:txBody>
      </p:sp>
      <p:sp>
        <p:nvSpPr>
          <p:cNvPr id="4" name="Symbol zastępczy stopki 3"/>
          <p:cNvSpPr>
            <a:spLocks noGrp="1"/>
          </p:cNvSpPr>
          <p:nvPr>
            <p:ph type="ftr" sz="quarter" idx="11"/>
          </p:nvPr>
        </p:nvSpPr>
        <p:spPr>
          <a:xfrm>
            <a:off x="3124200" y="6356350"/>
            <a:ext cx="2895600" cy="365125"/>
          </a:xfrm>
          <a:prstGeom prst="rect">
            <a:avLst/>
          </a:prstGeom>
        </p:spPr>
        <p:txBody>
          <a:bodyPr/>
          <a:lstStyle/>
          <a:p>
            <a:endParaRPr lang="pl-PL"/>
          </a:p>
        </p:txBody>
      </p:sp>
      <p:sp>
        <p:nvSpPr>
          <p:cNvPr id="5" name="Symbol zastępczy numeru slajdu 4"/>
          <p:cNvSpPr>
            <a:spLocks noGrp="1"/>
          </p:cNvSpPr>
          <p:nvPr>
            <p:ph type="sldNum" sz="quarter" idx="12"/>
          </p:nvPr>
        </p:nvSpPr>
        <p:spPr>
          <a:xfrm>
            <a:off x="6553200" y="6356350"/>
            <a:ext cx="2133600" cy="365125"/>
          </a:xfrm>
          <a:prstGeom prst="rect">
            <a:avLst/>
          </a:prstGeom>
        </p:spPr>
        <p:txBody>
          <a:bodyPr/>
          <a:lstStyle/>
          <a:p>
            <a:fld id="{46AA96C9-9ABD-48A9-9A95-A642DDF54E79}" type="slidenum">
              <a:rPr lang="pl-PL" smtClean="0"/>
              <a:t>‹#›</a:t>
            </a:fld>
            <a:endParaRPr lang="pl-PL"/>
          </a:p>
        </p:txBody>
      </p:sp>
    </p:spTree>
    <p:extLst>
      <p:ext uri="{BB962C8B-B14F-4D97-AF65-F5344CB8AC3E}">
        <p14:creationId xmlns:p14="http://schemas.microsoft.com/office/powerpoint/2010/main" val="7867885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a:xfrm>
            <a:off x="457200" y="6356350"/>
            <a:ext cx="2133600" cy="365125"/>
          </a:xfrm>
          <a:prstGeom prst="rect">
            <a:avLst/>
          </a:prstGeom>
        </p:spPr>
        <p:txBody>
          <a:bodyPr/>
          <a:lstStyle/>
          <a:p>
            <a:fld id="{55FE6968-264B-4DA2-ACB8-14F351E8A92E}" type="datetimeFigureOut">
              <a:rPr lang="pl-PL" smtClean="0"/>
              <a:t>06.09.2022</a:t>
            </a:fld>
            <a:endParaRPr lang="pl-PL"/>
          </a:p>
        </p:txBody>
      </p:sp>
      <p:sp>
        <p:nvSpPr>
          <p:cNvPr id="3" name="Symbol zastępczy stopki 2"/>
          <p:cNvSpPr>
            <a:spLocks noGrp="1"/>
          </p:cNvSpPr>
          <p:nvPr>
            <p:ph type="ftr" sz="quarter" idx="11"/>
          </p:nvPr>
        </p:nvSpPr>
        <p:spPr>
          <a:xfrm>
            <a:off x="3124200" y="6356350"/>
            <a:ext cx="2895600" cy="365125"/>
          </a:xfrm>
          <a:prstGeom prst="rect">
            <a:avLst/>
          </a:prstGeom>
        </p:spPr>
        <p:txBody>
          <a:bodyPr/>
          <a:lstStyle/>
          <a:p>
            <a:endParaRPr lang="pl-PL"/>
          </a:p>
        </p:txBody>
      </p:sp>
      <p:sp>
        <p:nvSpPr>
          <p:cNvPr id="4" name="Symbol zastępczy numeru slajdu 3"/>
          <p:cNvSpPr>
            <a:spLocks noGrp="1"/>
          </p:cNvSpPr>
          <p:nvPr>
            <p:ph type="sldNum" sz="quarter" idx="12"/>
          </p:nvPr>
        </p:nvSpPr>
        <p:spPr>
          <a:xfrm>
            <a:off x="6553200" y="6356350"/>
            <a:ext cx="2133600" cy="365125"/>
          </a:xfrm>
          <a:prstGeom prst="rect">
            <a:avLst/>
          </a:prstGeom>
        </p:spPr>
        <p:txBody>
          <a:bodyPr/>
          <a:lstStyle/>
          <a:p>
            <a:fld id="{46AA96C9-9ABD-48A9-9A95-A642DDF54E79}" type="slidenum">
              <a:rPr lang="pl-PL" smtClean="0"/>
              <a:t>‹#›</a:t>
            </a:fld>
            <a:endParaRPr lang="pl-PL"/>
          </a:p>
        </p:txBody>
      </p:sp>
    </p:spTree>
    <p:extLst>
      <p:ext uri="{BB962C8B-B14F-4D97-AF65-F5344CB8AC3E}">
        <p14:creationId xmlns:p14="http://schemas.microsoft.com/office/powerpoint/2010/main" val="633344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Tree>
    <p:extLst>
      <p:ext uri="{BB962C8B-B14F-4D97-AF65-F5344CB8AC3E}">
        <p14:creationId xmlns:p14="http://schemas.microsoft.com/office/powerpoint/2010/main" val="2952513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1340768"/>
            <a:ext cx="8229600" cy="1143000"/>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457200" y="2636912"/>
            <a:ext cx="8229600" cy="3489251"/>
          </a:xfrm>
          <a:prstGeom prst="rect">
            <a:avLst/>
          </a:prstGeom>
        </p:spPr>
        <p:txBody>
          <a:bodyPr vert="horz" lIns="91440" tIns="45720" rIns="91440" bIns="45720" rtlCol="0">
            <a:normAutofit/>
          </a:body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pic>
        <p:nvPicPr>
          <p:cNvPr id="7" name="LogosBeneficairesErasmus+RIGHT_EN.eps.pdf" descr="LogosBeneficairesErasmus+RIGHT_EN.eps.pdf">
            <a:extLst>
              <a:ext uri="{FF2B5EF4-FFF2-40B4-BE49-F238E27FC236}">
                <a16:creationId xmlns="" xmlns:a16="http://schemas.microsoft.com/office/drawing/2014/main" id="{A4CE8664-2D04-4586-AD93-73F51779BB4C}"/>
              </a:ext>
            </a:extLst>
          </p:cNvPr>
          <p:cNvPicPr/>
          <p:nvPr userDrawn="1"/>
        </p:nvPicPr>
        <p:blipFill>
          <a:blip r:embed="rId9" cstate="print">
            <a:extLst>
              <a:ext uri="{28A0092B-C50C-407E-A947-70E740481C1C}">
                <a14:useLocalDpi xmlns:a14="http://schemas.microsoft.com/office/drawing/2010/main" val="0"/>
              </a:ext>
            </a:extLst>
          </a:blip>
          <a:srcRect r="43789"/>
          <a:stretch>
            <a:fillRect/>
          </a:stretch>
        </p:blipFill>
        <p:spPr>
          <a:xfrm>
            <a:off x="154728" y="326581"/>
            <a:ext cx="1872208" cy="405256"/>
          </a:xfrm>
          <a:prstGeom prst="rect">
            <a:avLst/>
          </a:prstGeom>
          <a:ln w="12700">
            <a:miter lim="400000"/>
          </a:ln>
        </p:spPr>
      </p:pic>
      <p:sp>
        <p:nvSpPr>
          <p:cNvPr id="8" name="Prostokąt 7">
            <a:extLst>
              <a:ext uri="{FF2B5EF4-FFF2-40B4-BE49-F238E27FC236}">
                <a16:creationId xmlns="" xmlns:a16="http://schemas.microsoft.com/office/drawing/2014/main" id="{9BACE855-7B7F-4E30-96C6-2E588DF943C5}"/>
              </a:ext>
            </a:extLst>
          </p:cNvPr>
          <p:cNvSpPr/>
          <p:nvPr userDrawn="1"/>
        </p:nvSpPr>
        <p:spPr>
          <a:xfrm>
            <a:off x="1905326" y="237819"/>
            <a:ext cx="5400600" cy="646331"/>
          </a:xfrm>
          <a:prstGeom prst="rect">
            <a:avLst/>
          </a:prstGeom>
        </p:spPr>
        <p:txBody>
          <a:bodyPr wrap="square">
            <a:spAutoFit/>
          </a:bodyPr>
          <a:lstStyle/>
          <a:p>
            <a:pPr algn="ctr"/>
            <a:r>
              <a:rPr lang="pl-PL" sz="1200" b="1" kern="1200" dirty="0">
                <a:solidFill>
                  <a:schemeClr val="tx1"/>
                </a:solidFill>
                <a:effectLst/>
                <a:latin typeface="+mn-lt"/>
                <a:ea typeface="+mn-ea"/>
                <a:cs typeface="+mn-cs"/>
              </a:rPr>
              <a:t>AGATA</a:t>
            </a:r>
          </a:p>
          <a:p>
            <a:pPr algn="ctr"/>
            <a:r>
              <a:rPr lang="en-US" sz="1200" b="1" kern="1200" dirty="0">
                <a:solidFill>
                  <a:schemeClr val="tx1"/>
                </a:solidFill>
                <a:effectLst/>
                <a:latin typeface="+mn-lt"/>
                <a:ea typeface="+mn-ea"/>
                <a:cs typeface="+mn-cs"/>
              </a:rPr>
              <a:t>Activating agricultural and tourism specializations through Center of Taste </a:t>
            </a:r>
            <a:endParaRPr lang="pl-PL" sz="1200" b="1" kern="1200" dirty="0">
              <a:solidFill>
                <a:schemeClr val="tx1"/>
              </a:solidFill>
              <a:effectLst/>
              <a:latin typeface="+mn-lt"/>
              <a:ea typeface="+mn-ea"/>
              <a:cs typeface="+mn-cs"/>
            </a:endParaRPr>
          </a:p>
          <a:p>
            <a:pPr algn="ctr"/>
            <a:r>
              <a:rPr lang="en-GB" sz="1200" b="1" kern="1200" dirty="0">
                <a:solidFill>
                  <a:schemeClr val="tx1"/>
                </a:solidFill>
                <a:effectLst/>
                <a:latin typeface="+mn-lt"/>
                <a:ea typeface="+mn-ea"/>
                <a:cs typeface="+mn-cs"/>
              </a:rPr>
              <a:t>2020-1-SK01-KA202-078207</a:t>
            </a:r>
            <a:endParaRPr lang="pl-PL" sz="1200" dirty="0"/>
          </a:p>
        </p:txBody>
      </p:sp>
      <p:pic>
        <p:nvPicPr>
          <p:cNvPr id="9" name="Obraz 8">
            <a:extLst>
              <a:ext uri="{FF2B5EF4-FFF2-40B4-BE49-F238E27FC236}">
                <a16:creationId xmlns="" xmlns:a16="http://schemas.microsoft.com/office/drawing/2014/main" id="{335E8B0E-BF9F-4DA7-9256-0D84EF0A3268}"/>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7272418" y="82599"/>
            <a:ext cx="1716316" cy="1048144"/>
          </a:xfrm>
          <a:prstGeom prst="rect">
            <a:avLst/>
          </a:prstGeom>
        </p:spPr>
      </p:pic>
      <p:sp>
        <p:nvSpPr>
          <p:cNvPr id="11" name="BlokTextu 10">
            <a:extLst>
              <a:ext uri="{FF2B5EF4-FFF2-40B4-BE49-F238E27FC236}">
                <a16:creationId xmlns="" xmlns:a16="http://schemas.microsoft.com/office/drawing/2014/main" id="{E60BCCD9-DF40-44CE-BE07-253489CEB008}"/>
              </a:ext>
            </a:extLst>
          </p:cNvPr>
          <p:cNvSpPr txBox="1"/>
          <p:nvPr userDrawn="1"/>
        </p:nvSpPr>
        <p:spPr>
          <a:xfrm>
            <a:off x="490826" y="6315975"/>
            <a:ext cx="8229600" cy="430887"/>
          </a:xfrm>
          <a:prstGeom prst="rect">
            <a:avLst/>
          </a:prstGeom>
          <a:noFill/>
        </p:spPr>
        <p:txBody>
          <a:bodyPr wrap="square">
            <a:spAutoFit/>
          </a:bodyPr>
          <a:lstStyle/>
          <a:p>
            <a:pPr algn="ctr"/>
            <a:r>
              <a:rPr lang="pl-PL" sz="1050" kern="1200" dirty="0">
                <a:solidFill>
                  <a:schemeClr val="tx1"/>
                </a:solidFill>
                <a:effectLst/>
                <a:latin typeface="+mn-lt"/>
                <a:ea typeface="+mn-ea"/>
                <a:cs typeface="+mn-cs"/>
              </a:rPr>
              <a:t>T</a:t>
            </a:r>
            <a:r>
              <a:rPr lang="en-US" sz="1050" kern="1200" dirty="0">
                <a:solidFill>
                  <a:schemeClr val="tx1"/>
                </a:solidFill>
                <a:effectLst/>
                <a:latin typeface="+mn-lt"/>
                <a:ea typeface="+mn-ea"/>
                <a:cs typeface="+mn-cs"/>
              </a:rPr>
              <a:t>his project has been funded with support from the European Commission. This publication [communication] reflects he views only of the author,  and the Commission cannot be held responsible for any use which may be made of the information contained therein.</a:t>
            </a:r>
            <a:endParaRPr lang="pl-PL" sz="1050" kern="1200" dirty="0">
              <a:solidFill>
                <a:schemeClr val="tx1"/>
              </a:solidFill>
              <a:effectLst/>
              <a:latin typeface="+mn-lt"/>
              <a:ea typeface="+mn-ea"/>
              <a:cs typeface="+mn-cs"/>
            </a:endParaRPr>
          </a:p>
        </p:txBody>
      </p:sp>
    </p:spTree>
    <p:extLst>
      <p:ext uri="{BB962C8B-B14F-4D97-AF65-F5344CB8AC3E}">
        <p14:creationId xmlns:p14="http://schemas.microsoft.com/office/powerpoint/2010/main" val="27524963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 id="2147483658" r:id="rId7"/>
  </p:sldLayoutIdLst>
  <p:txStyles>
    <p:titleStyle>
      <a:lvl1pPr algn="ctr" defTabSz="914400" rtl="0" eaLnBrk="1" latinLnBrk="0" hangingPunct="1">
        <a:spcBef>
          <a:spcPct val="0"/>
        </a:spcBef>
        <a:buNone/>
        <a:defRPr sz="4400" kern="1200">
          <a:solidFill>
            <a:schemeClr val="tx1"/>
          </a:solidFill>
          <a:latin typeface="Trebuchet MS" panose="020B0603020202020204"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Trebuchet MS" panose="020B0603020202020204"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Trebuchet MS" panose="020B060302020202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Trebuchet MS" panose="020B060302020202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Trebuchet MS" panose="020B060302020202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Trebuchet MS" panose="020B060302020202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s://iopscience.iop.org/article/10.1088/1755-1315/341/1/012017" TargetMode="External"/><Relationship Id="rId2" Type="http://schemas.openxmlformats.org/officeDocument/2006/relationships/hyperlink" Target="https://journals.openedition.org/economierurale/406"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en-GB" dirty="0"/>
              <a:t>Module </a:t>
            </a:r>
            <a:r>
              <a:rPr lang="hu-HU" dirty="0" smtClean="0"/>
              <a:t>2</a:t>
            </a:r>
            <a:endParaRPr lang="pl-PL" dirty="0"/>
          </a:p>
        </p:txBody>
      </p:sp>
      <p:sp>
        <p:nvSpPr>
          <p:cNvPr id="3" name="Podtytuł 2"/>
          <p:cNvSpPr>
            <a:spLocks noGrp="1"/>
          </p:cNvSpPr>
          <p:nvPr>
            <p:ph type="subTitle" idx="1"/>
          </p:nvPr>
        </p:nvSpPr>
        <p:spPr/>
        <p:txBody>
          <a:bodyPr/>
          <a:lstStyle/>
          <a:p>
            <a:r>
              <a:rPr lang="en-US" b="1" dirty="0">
                <a:latin typeface="+mn-lt"/>
              </a:rPr>
              <a:t>Different Models of rural business strategy and How to recognize a potential of your </a:t>
            </a:r>
            <a:r>
              <a:rPr lang="en-US" b="1" dirty="0" err="1" smtClean="0">
                <a:latin typeface="+mn-lt"/>
              </a:rPr>
              <a:t>regio</a:t>
            </a:r>
            <a:r>
              <a:rPr lang="hu-HU" b="1" dirty="0" smtClean="0">
                <a:latin typeface="+mn-lt"/>
              </a:rPr>
              <a:t>n</a:t>
            </a:r>
            <a:endParaRPr lang="pl-PL" dirty="0"/>
          </a:p>
        </p:txBody>
      </p:sp>
    </p:spTree>
    <p:extLst>
      <p:ext uri="{BB962C8B-B14F-4D97-AF65-F5344CB8AC3E}">
        <p14:creationId xmlns:p14="http://schemas.microsoft.com/office/powerpoint/2010/main" val="1866607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0A52937A-12AE-420F-ACA4-C8D07ECA6A91}"/>
              </a:ext>
            </a:extLst>
          </p:cNvPr>
          <p:cNvSpPr>
            <a:spLocks noGrp="1"/>
          </p:cNvSpPr>
          <p:nvPr>
            <p:ph type="title"/>
          </p:nvPr>
        </p:nvSpPr>
        <p:spPr/>
        <p:txBody>
          <a:bodyPr>
            <a:normAutofit/>
          </a:bodyPr>
          <a:lstStyle/>
          <a:p>
            <a:r>
              <a:rPr lang="hu-HU" sz="4400" b="1" kern="1200" dirty="0" err="1" smtClean="0">
                <a:solidFill>
                  <a:schemeClr val="tx1"/>
                </a:solidFill>
                <a:effectLst/>
                <a:latin typeface="Trebuchet MS" panose="020B0603020202020204" pitchFamily="34" charset="0"/>
                <a:ea typeface="+mj-ea"/>
                <a:cs typeface="+mj-cs"/>
              </a:rPr>
              <a:t>Rural</a:t>
            </a:r>
            <a:r>
              <a:rPr lang="hu-HU" sz="4400" b="1" kern="1200" dirty="0" smtClean="0">
                <a:solidFill>
                  <a:schemeClr val="tx1"/>
                </a:solidFill>
                <a:effectLst/>
                <a:latin typeface="Trebuchet MS" panose="020B0603020202020204" pitchFamily="34" charset="0"/>
                <a:ea typeface="+mj-ea"/>
                <a:cs typeface="+mj-cs"/>
              </a:rPr>
              <a:t> Business </a:t>
            </a:r>
            <a:r>
              <a:rPr lang="hu-HU" sz="4400" b="1" kern="1200" dirty="0" err="1" smtClean="0">
                <a:solidFill>
                  <a:schemeClr val="tx1"/>
                </a:solidFill>
                <a:effectLst/>
                <a:latin typeface="Trebuchet MS" panose="020B0603020202020204" pitchFamily="34" charset="0"/>
                <a:ea typeface="+mj-ea"/>
                <a:cs typeface="+mj-cs"/>
              </a:rPr>
              <a:t>Strategy</a:t>
            </a:r>
            <a:r>
              <a:rPr lang="hu-HU" sz="4400" b="1" kern="1200" dirty="0" smtClean="0">
                <a:solidFill>
                  <a:schemeClr val="tx1"/>
                </a:solidFill>
                <a:effectLst/>
                <a:latin typeface="Trebuchet MS" panose="020B0603020202020204" pitchFamily="34" charset="0"/>
                <a:ea typeface="+mj-ea"/>
                <a:cs typeface="+mj-cs"/>
              </a:rPr>
              <a:t> </a:t>
            </a:r>
            <a:r>
              <a:rPr lang="hu-HU" sz="4400" b="1" kern="1200" dirty="0" err="1" smtClean="0">
                <a:solidFill>
                  <a:schemeClr val="tx1"/>
                </a:solidFill>
                <a:effectLst/>
                <a:latin typeface="Trebuchet MS" panose="020B0603020202020204" pitchFamily="34" charset="0"/>
                <a:ea typeface="+mj-ea"/>
                <a:cs typeface="+mj-cs"/>
              </a:rPr>
              <a:t>Model</a:t>
            </a:r>
            <a:endParaRPr lang="sk-SK" dirty="0"/>
          </a:p>
        </p:txBody>
      </p:sp>
      <p:sp>
        <p:nvSpPr>
          <p:cNvPr id="3" name="Zástupný objekt pre obsah 2">
            <a:extLst>
              <a:ext uri="{FF2B5EF4-FFF2-40B4-BE49-F238E27FC236}">
                <a16:creationId xmlns="" xmlns:a16="http://schemas.microsoft.com/office/drawing/2014/main" id="{0804D55C-5356-47F2-86FA-47D13DDF19C3}"/>
              </a:ext>
            </a:extLst>
          </p:cNvPr>
          <p:cNvSpPr>
            <a:spLocks noGrp="1"/>
          </p:cNvSpPr>
          <p:nvPr>
            <p:ph idx="1"/>
          </p:nvPr>
        </p:nvSpPr>
        <p:spPr/>
        <p:txBody>
          <a:bodyPr>
            <a:normAutofit/>
          </a:bodyPr>
          <a:lstStyle/>
          <a:p>
            <a:pPr eaLnBrk="0" fontAlgn="base" hangingPunct="0"/>
            <a:r>
              <a:rPr lang="sk-SK" sz="2800" dirty="0"/>
              <a:t>Industrial </a:t>
            </a:r>
            <a:r>
              <a:rPr lang="sk-SK" sz="2800" dirty="0" smtClean="0"/>
              <a:t>agriculture</a:t>
            </a:r>
          </a:p>
          <a:p>
            <a:pPr eaLnBrk="0" fontAlgn="base" hangingPunct="0"/>
            <a:r>
              <a:rPr lang="sk-SK" sz="2800" dirty="0"/>
              <a:t>Multifunctional </a:t>
            </a:r>
            <a:r>
              <a:rPr lang="sk-SK" sz="2800" dirty="0" smtClean="0"/>
              <a:t>agriculture</a:t>
            </a:r>
          </a:p>
          <a:p>
            <a:pPr eaLnBrk="0" fontAlgn="base" hangingPunct="0"/>
            <a:r>
              <a:rPr lang="hu-HU" sz="2800" dirty="0"/>
              <a:t>L</a:t>
            </a:r>
            <a:r>
              <a:rPr lang="en-US" sz="2800" dirty="0" err="1" smtClean="0"/>
              <a:t>ocal</a:t>
            </a:r>
            <a:r>
              <a:rPr lang="en-US" sz="2800" dirty="0" smtClean="0"/>
              <a:t> initiative</a:t>
            </a:r>
            <a:r>
              <a:rPr lang="hu-HU" sz="2800" dirty="0" smtClean="0"/>
              <a:t> and</a:t>
            </a:r>
            <a:r>
              <a:rPr lang="en-US" sz="2800" dirty="0" smtClean="0"/>
              <a:t> cooperation</a:t>
            </a:r>
            <a:r>
              <a:rPr lang="hu-HU" sz="2800" dirty="0" smtClean="0"/>
              <a:t> </a:t>
            </a:r>
            <a:r>
              <a:rPr lang="hu-HU" sz="2800" dirty="0" err="1" smtClean="0"/>
              <a:t>based</a:t>
            </a:r>
            <a:r>
              <a:rPr lang="hu-HU" sz="2800" dirty="0" smtClean="0"/>
              <a:t> </a:t>
            </a:r>
            <a:r>
              <a:rPr lang="hu-HU" sz="2800" dirty="0" err="1" smtClean="0"/>
              <a:t>agriculture</a:t>
            </a:r>
            <a:endParaRPr lang="hu-HU" sz="2800" dirty="0" smtClean="0"/>
          </a:p>
          <a:p>
            <a:pPr eaLnBrk="0" fontAlgn="base" hangingPunct="0"/>
            <a:r>
              <a:rPr lang="hu-HU" sz="2800" dirty="0" err="1" smtClean="0"/>
              <a:t>Alternative</a:t>
            </a:r>
            <a:r>
              <a:rPr lang="hu-HU" sz="2800" dirty="0" smtClean="0"/>
              <a:t> </a:t>
            </a:r>
            <a:r>
              <a:rPr lang="hu-HU" sz="2800" dirty="0" err="1" smtClean="0"/>
              <a:t>agriculture</a:t>
            </a:r>
            <a:endParaRPr lang="hu-HU" sz="2800" dirty="0" smtClean="0"/>
          </a:p>
          <a:p>
            <a:pPr eaLnBrk="0" fontAlgn="base" hangingPunct="0"/>
            <a:endParaRPr lang="sk-SK" sz="2800" dirty="0">
              <a:effectLst/>
            </a:endParaRPr>
          </a:p>
        </p:txBody>
      </p:sp>
    </p:spTree>
    <p:extLst>
      <p:ext uri="{BB962C8B-B14F-4D97-AF65-F5344CB8AC3E}">
        <p14:creationId xmlns:p14="http://schemas.microsoft.com/office/powerpoint/2010/main" val="36940852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0A52937A-12AE-420F-ACA4-C8D07ECA6A91}"/>
              </a:ext>
            </a:extLst>
          </p:cNvPr>
          <p:cNvSpPr>
            <a:spLocks noGrp="1"/>
          </p:cNvSpPr>
          <p:nvPr>
            <p:ph type="title"/>
          </p:nvPr>
        </p:nvSpPr>
        <p:spPr/>
        <p:txBody>
          <a:bodyPr>
            <a:normAutofit/>
          </a:bodyPr>
          <a:lstStyle/>
          <a:p>
            <a:r>
              <a:rPr lang="hu-HU" sz="4400" b="1" kern="1200" dirty="0" err="1" smtClean="0">
                <a:solidFill>
                  <a:schemeClr val="tx1"/>
                </a:solidFill>
                <a:effectLst/>
                <a:latin typeface="Trebuchet MS" panose="020B0603020202020204" pitchFamily="34" charset="0"/>
                <a:ea typeface="+mj-ea"/>
                <a:cs typeface="+mj-cs"/>
              </a:rPr>
              <a:t>Rural</a:t>
            </a:r>
            <a:r>
              <a:rPr lang="hu-HU" sz="4400" b="1" kern="1200" dirty="0" smtClean="0">
                <a:solidFill>
                  <a:schemeClr val="tx1"/>
                </a:solidFill>
                <a:effectLst/>
                <a:latin typeface="Trebuchet MS" panose="020B0603020202020204" pitchFamily="34" charset="0"/>
                <a:ea typeface="+mj-ea"/>
                <a:cs typeface="+mj-cs"/>
              </a:rPr>
              <a:t> Business </a:t>
            </a:r>
            <a:r>
              <a:rPr lang="hu-HU" sz="4400" b="1" kern="1200" dirty="0" err="1" smtClean="0">
                <a:solidFill>
                  <a:schemeClr val="tx1"/>
                </a:solidFill>
                <a:effectLst/>
                <a:latin typeface="Trebuchet MS" panose="020B0603020202020204" pitchFamily="34" charset="0"/>
                <a:ea typeface="+mj-ea"/>
                <a:cs typeface="+mj-cs"/>
              </a:rPr>
              <a:t>Strategy</a:t>
            </a:r>
            <a:r>
              <a:rPr lang="hu-HU" sz="4400" b="1" kern="1200" dirty="0" smtClean="0">
                <a:solidFill>
                  <a:schemeClr val="tx1"/>
                </a:solidFill>
                <a:effectLst/>
                <a:latin typeface="Trebuchet MS" panose="020B0603020202020204" pitchFamily="34" charset="0"/>
                <a:ea typeface="+mj-ea"/>
                <a:cs typeface="+mj-cs"/>
              </a:rPr>
              <a:t> </a:t>
            </a:r>
            <a:r>
              <a:rPr lang="hu-HU" sz="4400" b="1" kern="1200" dirty="0" err="1" smtClean="0">
                <a:solidFill>
                  <a:schemeClr val="tx1"/>
                </a:solidFill>
                <a:effectLst/>
                <a:latin typeface="Trebuchet MS" panose="020B0603020202020204" pitchFamily="34" charset="0"/>
                <a:ea typeface="+mj-ea"/>
                <a:cs typeface="+mj-cs"/>
              </a:rPr>
              <a:t>Model</a:t>
            </a:r>
            <a:endParaRPr lang="sk-SK" dirty="0"/>
          </a:p>
        </p:txBody>
      </p:sp>
      <p:sp>
        <p:nvSpPr>
          <p:cNvPr id="3" name="Zástupný objekt pre obsah 2">
            <a:extLst>
              <a:ext uri="{FF2B5EF4-FFF2-40B4-BE49-F238E27FC236}">
                <a16:creationId xmlns="" xmlns:a16="http://schemas.microsoft.com/office/drawing/2014/main" id="{0804D55C-5356-47F2-86FA-47D13DDF19C3}"/>
              </a:ext>
            </a:extLst>
          </p:cNvPr>
          <p:cNvSpPr>
            <a:spLocks noGrp="1"/>
          </p:cNvSpPr>
          <p:nvPr>
            <p:ph idx="1"/>
          </p:nvPr>
        </p:nvSpPr>
        <p:spPr/>
        <p:txBody>
          <a:bodyPr>
            <a:normAutofit/>
          </a:bodyPr>
          <a:lstStyle/>
          <a:p>
            <a:pPr marL="0" indent="0" eaLnBrk="0" fontAlgn="base" hangingPunct="0">
              <a:buNone/>
            </a:pPr>
            <a:r>
              <a:rPr lang="sk-SK" sz="2800" dirty="0"/>
              <a:t>Industrial </a:t>
            </a:r>
            <a:r>
              <a:rPr lang="sk-SK" sz="2800" dirty="0" smtClean="0"/>
              <a:t>agriculture</a:t>
            </a:r>
            <a:endParaRPr lang="sk-SK" sz="2800" dirty="0"/>
          </a:p>
          <a:p>
            <a:pPr marL="0" indent="0" eaLnBrk="0" fontAlgn="base" hangingPunct="0">
              <a:buNone/>
            </a:pPr>
            <a:endParaRPr lang="sk-SK" sz="2800" dirty="0" smtClean="0"/>
          </a:p>
          <a:p>
            <a:pPr eaLnBrk="0" fontAlgn="base" hangingPunct="0"/>
            <a:r>
              <a:rPr lang="en-US" sz="2800" dirty="0"/>
              <a:t>aimed at increasing product mass</a:t>
            </a:r>
          </a:p>
          <a:p>
            <a:pPr marL="0" indent="0" eaLnBrk="0" fontAlgn="base" hangingPunct="0">
              <a:buNone/>
            </a:pPr>
            <a:r>
              <a:rPr lang="en-US" sz="2800" dirty="0"/>
              <a:t>industrial farming</a:t>
            </a:r>
          </a:p>
          <a:p>
            <a:pPr marL="0" indent="0" eaLnBrk="0" fontAlgn="base" hangingPunct="0">
              <a:buNone/>
            </a:pPr>
            <a:endParaRPr lang="en-US" sz="2800" dirty="0"/>
          </a:p>
          <a:p>
            <a:pPr eaLnBrk="0" fontAlgn="base" hangingPunct="0"/>
            <a:r>
              <a:rPr lang="en-US" sz="2800" dirty="0"/>
              <a:t>the logic of industry appeared in the sector</a:t>
            </a:r>
            <a:endParaRPr lang="sk-SK" sz="2800" dirty="0" smtClean="0"/>
          </a:p>
        </p:txBody>
      </p:sp>
    </p:spTree>
    <p:extLst>
      <p:ext uri="{BB962C8B-B14F-4D97-AF65-F5344CB8AC3E}">
        <p14:creationId xmlns:p14="http://schemas.microsoft.com/office/powerpoint/2010/main" val="40093580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0A52937A-12AE-420F-ACA4-C8D07ECA6A91}"/>
              </a:ext>
            </a:extLst>
          </p:cNvPr>
          <p:cNvSpPr>
            <a:spLocks noGrp="1"/>
          </p:cNvSpPr>
          <p:nvPr>
            <p:ph type="title"/>
          </p:nvPr>
        </p:nvSpPr>
        <p:spPr/>
        <p:txBody>
          <a:bodyPr>
            <a:normAutofit/>
          </a:bodyPr>
          <a:lstStyle/>
          <a:p>
            <a:r>
              <a:rPr lang="hu-HU" sz="4400" b="1" kern="1200" dirty="0" err="1" smtClean="0">
                <a:solidFill>
                  <a:schemeClr val="tx1"/>
                </a:solidFill>
                <a:effectLst/>
                <a:latin typeface="Trebuchet MS" panose="020B0603020202020204" pitchFamily="34" charset="0"/>
                <a:ea typeface="+mj-ea"/>
                <a:cs typeface="+mj-cs"/>
              </a:rPr>
              <a:t>Rural</a:t>
            </a:r>
            <a:r>
              <a:rPr lang="hu-HU" sz="4400" b="1" kern="1200" dirty="0" smtClean="0">
                <a:solidFill>
                  <a:schemeClr val="tx1"/>
                </a:solidFill>
                <a:effectLst/>
                <a:latin typeface="Trebuchet MS" panose="020B0603020202020204" pitchFamily="34" charset="0"/>
                <a:ea typeface="+mj-ea"/>
                <a:cs typeface="+mj-cs"/>
              </a:rPr>
              <a:t> Business </a:t>
            </a:r>
            <a:r>
              <a:rPr lang="hu-HU" sz="4400" b="1" kern="1200" dirty="0" err="1" smtClean="0">
                <a:solidFill>
                  <a:schemeClr val="tx1"/>
                </a:solidFill>
                <a:effectLst/>
                <a:latin typeface="Trebuchet MS" panose="020B0603020202020204" pitchFamily="34" charset="0"/>
                <a:ea typeface="+mj-ea"/>
                <a:cs typeface="+mj-cs"/>
              </a:rPr>
              <a:t>Strategy</a:t>
            </a:r>
            <a:r>
              <a:rPr lang="hu-HU" sz="4400" b="1" kern="1200" dirty="0" smtClean="0">
                <a:solidFill>
                  <a:schemeClr val="tx1"/>
                </a:solidFill>
                <a:effectLst/>
                <a:latin typeface="Trebuchet MS" panose="020B0603020202020204" pitchFamily="34" charset="0"/>
                <a:ea typeface="+mj-ea"/>
                <a:cs typeface="+mj-cs"/>
              </a:rPr>
              <a:t> </a:t>
            </a:r>
            <a:r>
              <a:rPr lang="hu-HU" sz="4400" b="1" kern="1200" dirty="0" err="1" smtClean="0">
                <a:solidFill>
                  <a:schemeClr val="tx1"/>
                </a:solidFill>
                <a:effectLst/>
                <a:latin typeface="Trebuchet MS" panose="020B0603020202020204" pitchFamily="34" charset="0"/>
                <a:ea typeface="+mj-ea"/>
                <a:cs typeface="+mj-cs"/>
              </a:rPr>
              <a:t>Model</a:t>
            </a:r>
            <a:endParaRPr lang="sk-SK" dirty="0"/>
          </a:p>
        </p:txBody>
      </p:sp>
      <p:sp>
        <p:nvSpPr>
          <p:cNvPr id="3" name="Zástupný objekt pre obsah 2">
            <a:extLst>
              <a:ext uri="{FF2B5EF4-FFF2-40B4-BE49-F238E27FC236}">
                <a16:creationId xmlns="" xmlns:a16="http://schemas.microsoft.com/office/drawing/2014/main" id="{0804D55C-5356-47F2-86FA-47D13DDF19C3}"/>
              </a:ext>
            </a:extLst>
          </p:cNvPr>
          <p:cNvSpPr>
            <a:spLocks noGrp="1"/>
          </p:cNvSpPr>
          <p:nvPr>
            <p:ph idx="1"/>
          </p:nvPr>
        </p:nvSpPr>
        <p:spPr/>
        <p:txBody>
          <a:bodyPr>
            <a:normAutofit fontScale="92500" lnSpcReduction="10000"/>
          </a:bodyPr>
          <a:lstStyle/>
          <a:p>
            <a:pPr marL="0" indent="0" eaLnBrk="0" fontAlgn="base" hangingPunct="0">
              <a:buNone/>
            </a:pPr>
            <a:r>
              <a:rPr lang="sk-SK" sz="2800" dirty="0" smtClean="0"/>
              <a:t>Multifunctional agriculture</a:t>
            </a:r>
          </a:p>
          <a:p>
            <a:pPr marL="0" indent="0" eaLnBrk="0" fontAlgn="base" hangingPunct="0">
              <a:buNone/>
            </a:pPr>
            <a:endParaRPr lang="sk-SK" sz="2800" dirty="0"/>
          </a:p>
          <a:p>
            <a:pPr eaLnBrk="0" fontAlgn="base" hangingPunct="0"/>
            <a:r>
              <a:rPr lang="en-US" sz="2800" dirty="0"/>
              <a:t>In addition to production tasks, agriculture also takes on environmental, social, regional and employment tasks.</a:t>
            </a:r>
          </a:p>
          <a:p>
            <a:pPr eaLnBrk="0" fontAlgn="base" hangingPunct="0"/>
            <a:endParaRPr lang="en-US" sz="2800" dirty="0"/>
          </a:p>
          <a:p>
            <a:pPr eaLnBrk="0" fontAlgn="base" hangingPunct="0"/>
            <a:r>
              <a:rPr lang="en-US" sz="2800" dirty="0"/>
              <a:t>These environmental and social, community services </a:t>
            </a:r>
            <a:r>
              <a:rPr lang="en-US" sz="2800" dirty="0" smtClean="0"/>
              <a:t>locally</a:t>
            </a:r>
            <a:r>
              <a:rPr lang="hu-HU" sz="2800" dirty="0" smtClean="0"/>
              <a:t> </a:t>
            </a:r>
            <a:r>
              <a:rPr lang="en-US" sz="2800" dirty="0" smtClean="0"/>
              <a:t>generated</a:t>
            </a:r>
            <a:r>
              <a:rPr lang="en-US" sz="2800" dirty="0"/>
              <a:t>, cannot be imported</a:t>
            </a:r>
            <a:endParaRPr lang="sk-SK" sz="2800" dirty="0" smtClean="0"/>
          </a:p>
        </p:txBody>
      </p:sp>
    </p:spTree>
    <p:extLst>
      <p:ext uri="{BB962C8B-B14F-4D97-AF65-F5344CB8AC3E}">
        <p14:creationId xmlns:p14="http://schemas.microsoft.com/office/powerpoint/2010/main" val="5602679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0A52937A-12AE-420F-ACA4-C8D07ECA6A91}"/>
              </a:ext>
            </a:extLst>
          </p:cNvPr>
          <p:cNvSpPr>
            <a:spLocks noGrp="1"/>
          </p:cNvSpPr>
          <p:nvPr>
            <p:ph type="title"/>
          </p:nvPr>
        </p:nvSpPr>
        <p:spPr/>
        <p:txBody>
          <a:bodyPr>
            <a:normAutofit/>
          </a:bodyPr>
          <a:lstStyle/>
          <a:p>
            <a:r>
              <a:rPr lang="hu-HU" sz="4400" b="1" kern="1200" dirty="0" err="1" smtClean="0">
                <a:solidFill>
                  <a:schemeClr val="tx1"/>
                </a:solidFill>
                <a:effectLst/>
                <a:latin typeface="Trebuchet MS" panose="020B0603020202020204" pitchFamily="34" charset="0"/>
                <a:ea typeface="+mj-ea"/>
                <a:cs typeface="+mj-cs"/>
              </a:rPr>
              <a:t>Rural</a:t>
            </a:r>
            <a:r>
              <a:rPr lang="hu-HU" sz="4400" b="1" kern="1200" dirty="0" smtClean="0">
                <a:solidFill>
                  <a:schemeClr val="tx1"/>
                </a:solidFill>
                <a:effectLst/>
                <a:latin typeface="Trebuchet MS" panose="020B0603020202020204" pitchFamily="34" charset="0"/>
                <a:ea typeface="+mj-ea"/>
                <a:cs typeface="+mj-cs"/>
              </a:rPr>
              <a:t> Business </a:t>
            </a:r>
            <a:r>
              <a:rPr lang="hu-HU" sz="4400" b="1" kern="1200" dirty="0" err="1" smtClean="0">
                <a:solidFill>
                  <a:schemeClr val="tx1"/>
                </a:solidFill>
                <a:effectLst/>
                <a:latin typeface="Trebuchet MS" panose="020B0603020202020204" pitchFamily="34" charset="0"/>
                <a:ea typeface="+mj-ea"/>
                <a:cs typeface="+mj-cs"/>
              </a:rPr>
              <a:t>Strategy</a:t>
            </a:r>
            <a:r>
              <a:rPr lang="hu-HU" sz="4400" b="1" kern="1200" dirty="0" smtClean="0">
                <a:solidFill>
                  <a:schemeClr val="tx1"/>
                </a:solidFill>
                <a:effectLst/>
                <a:latin typeface="Trebuchet MS" panose="020B0603020202020204" pitchFamily="34" charset="0"/>
                <a:ea typeface="+mj-ea"/>
                <a:cs typeface="+mj-cs"/>
              </a:rPr>
              <a:t> </a:t>
            </a:r>
            <a:r>
              <a:rPr lang="hu-HU" sz="4400" b="1" kern="1200" dirty="0" err="1" smtClean="0">
                <a:solidFill>
                  <a:schemeClr val="tx1"/>
                </a:solidFill>
                <a:effectLst/>
                <a:latin typeface="Trebuchet MS" panose="020B0603020202020204" pitchFamily="34" charset="0"/>
                <a:ea typeface="+mj-ea"/>
                <a:cs typeface="+mj-cs"/>
              </a:rPr>
              <a:t>Model</a:t>
            </a:r>
            <a:endParaRPr lang="sk-SK" dirty="0"/>
          </a:p>
        </p:txBody>
      </p:sp>
      <p:sp>
        <p:nvSpPr>
          <p:cNvPr id="3" name="Zástupný objekt pre obsah 2">
            <a:extLst>
              <a:ext uri="{FF2B5EF4-FFF2-40B4-BE49-F238E27FC236}">
                <a16:creationId xmlns="" xmlns:a16="http://schemas.microsoft.com/office/drawing/2014/main" id="{0804D55C-5356-47F2-86FA-47D13DDF19C3}"/>
              </a:ext>
            </a:extLst>
          </p:cNvPr>
          <p:cNvSpPr>
            <a:spLocks noGrp="1"/>
          </p:cNvSpPr>
          <p:nvPr>
            <p:ph idx="1"/>
          </p:nvPr>
        </p:nvSpPr>
        <p:spPr/>
        <p:txBody>
          <a:bodyPr>
            <a:normAutofit fontScale="85000" lnSpcReduction="20000"/>
          </a:bodyPr>
          <a:lstStyle/>
          <a:p>
            <a:pPr marL="0" indent="0" eaLnBrk="0" fontAlgn="base" hangingPunct="0">
              <a:buNone/>
            </a:pPr>
            <a:r>
              <a:rPr lang="hu-HU" sz="2800" dirty="0" smtClean="0"/>
              <a:t>L</a:t>
            </a:r>
            <a:r>
              <a:rPr lang="en-US" sz="2800" dirty="0" err="1" smtClean="0"/>
              <a:t>ocal</a:t>
            </a:r>
            <a:r>
              <a:rPr lang="en-US" sz="2800" dirty="0" smtClean="0"/>
              <a:t> initiative</a:t>
            </a:r>
            <a:r>
              <a:rPr lang="hu-HU" sz="2800" dirty="0" smtClean="0"/>
              <a:t> and</a:t>
            </a:r>
            <a:r>
              <a:rPr lang="en-US" sz="2800" dirty="0" smtClean="0"/>
              <a:t> cooperation</a:t>
            </a:r>
            <a:r>
              <a:rPr lang="hu-HU" sz="2800" dirty="0" smtClean="0"/>
              <a:t> </a:t>
            </a:r>
            <a:r>
              <a:rPr lang="hu-HU" sz="2800" dirty="0" err="1" smtClean="0"/>
              <a:t>based</a:t>
            </a:r>
            <a:r>
              <a:rPr lang="hu-HU" sz="2800" dirty="0" smtClean="0"/>
              <a:t> </a:t>
            </a:r>
            <a:r>
              <a:rPr lang="hu-HU" sz="2800" dirty="0" err="1" smtClean="0"/>
              <a:t>agriculture</a:t>
            </a:r>
            <a:endParaRPr lang="hu-HU" sz="2800" dirty="0" smtClean="0"/>
          </a:p>
          <a:p>
            <a:pPr marL="0" indent="0" eaLnBrk="0" fontAlgn="base" hangingPunct="0">
              <a:buNone/>
            </a:pPr>
            <a:endParaRPr lang="hu-HU" sz="2800" dirty="0"/>
          </a:p>
          <a:p>
            <a:pPr eaLnBrk="0" fontAlgn="base" hangingPunct="0"/>
            <a:r>
              <a:rPr lang="en-US" sz="2800" dirty="0"/>
              <a:t>the most desirable model of rural </a:t>
            </a:r>
            <a:r>
              <a:rPr lang="en-US" sz="2800" dirty="0" smtClean="0"/>
              <a:t>development</a:t>
            </a:r>
            <a:endParaRPr lang="hu-HU" sz="2800" dirty="0" smtClean="0"/>
          </a:p>
          <a:p>
            <a:pPr eaLnBrk="0" fontAlgn="base" hangingPunct="0"/>
            <a:endParaRPr lang="hu-HU" sz="2800" dirty="0"/>
          </a:p>
          <a:p>
            <a:pPr eaLnBrk="0" fontAlgn="base" hangingPunct="0"/>
            <a:r>
              <a:rPr lang="en-US" sz="2800" dirty="0"/>
              <a:t>aims to create and consolidate a "project area" with a unified identity in the long term, as well as highlight the importance of complexity, </a:t>
            </a:r>
            <a:r>
              <a:rPr lang="en-US" sz="2800" dirty="0" err="1"/>
              <a:t>dynamize</a:t>
            </a:r>
            <a:r>
              <a:rPr lang="en-US" sz="2800" dirty="0"/>
              <a:t> local resources and actors, strengthen cooperation between stakeholders and create organizational frameworks important for successful cooperation.</a:t>
            </a:r>
            <a:endParaRPr lang="hu-HU" sz="2800" dirty="0" smtClean="0"/>
          </a:p>
          <a:p>
            <a:pPr marL="0" indent="0" eaLnBrk="0" fontAlgn="base" hangingPunct="0">
              <a:buNone/>
            </a:pPr>
            <a:endParaRPr lang="sk-SK" sz="2800" dirty="0">
              <a:effectLst/>
            </a:endParaRPr>
          </a:p>
        </p:txBody>
      </p:sp>
    </p:spTree>
    <p:extLst>
      <p:ext uri="{BB962C8B-B14F-4D97-AF65-F5344CB8AC3E}">
        <p14:creationId xmlns:p14="http://schemas.microsoft.com/office/powerpoint/2010/main" val="5211376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0A52937A-12AE-420F-ACA4-C8D07ECA6A91}"/>
              </a:ext>
            </a:extLst>
          </p:cNvPr>
          <p:cNvSpPr>
            <a:spLocks noGrp="1"/>
          </p:cNvSpPr>
          <p:nvPr>
            <p:ph type="title"/>
          </p:nvPr>
        </p:nvSpPr>
        <p:spPr/>
        <p:txBody>
          <a:bodyPr>
            <a:normAutofit/>
          </a:bodyPr>
          <a:lstStyle/>
          <a:p>
            <a:r>
              <a:rPr lang="hu-HU" sz="4400" b="1" kern="1200" dirty="0" err="1" smtClean="0">
                <a:solidFill>
                  <a:schemeClr val="tx1"/>
                </a:solidFill>
                <a:effectLst/>
                <a:latin typeface="Trebuchet MS" panose="020B0603020202020204" pitchFamily="34" charset="0"/>
                <a:ea typeface="+mj-ea"/>
                <a:cs typeface="+mj-cs"/>
              </a:rPr>
              <a:t>Rural</a:t>
            </a:r>
            <a:r>
              <a:rPr lang="hu-HU" sz="4400" b="1" kern="1200" dirty="0" smtClean="0">
                <a:solidFill>
                  <a:schemeClr val="tx1"/>
                </a:solidFill>
                <a:effectLst/>
                <a:latin typeface="Trebuchet MS" panose="020B0603020202020204" pitchFamily="34" charset="0"/>
                <a:ea typeface="+mj-ea"/>
                <a:cs typeface="+mj-cs"/>
              </a:rPr>
              <a:t> Business </a:t>
            </a:r>
            <a:r>
              <a:rPr lang="hu-HU" sz="4400" b="1" kern="1200" dirty="0" err="1" smtClean="0">
                <a:solidFill>
                  <a:schemeClr val="tx1"/>
                </a:solidFill>
                <a:effectLst/>
                <a:latin typeface="Trebuchet MS" panose="020B0603020202020204" pitchFamily="34" charset="0"/>
                <a:ea typeface="+mj-ea"/>
                <a:cs typeface="+mj-cs"/>
              </a:rPr>
              <a:t>Strategy</a:t>
            </a:r>
            <a:r>
              <a:rPr lang="hu-HU" sz="4400" b="1" kern="1200" dirty="0" smtClean="0">
                <a:solidFill>
                  <a:schemeClr val="tx1"/>
                </a:solidFill>
                <a:effectLst/>
                <a:latin typeface="Trebuchet MS" panose="020B0603020202020204" pitchFamily="34" charset="0"/>
                <a:ea typeface="+mj-ea"/>
                <a:cs typeface="+mj-cs"/>
              </a:rPr>
              <a:t> </a:t>
            </a:r>
            <a:r>
              <a:rPr lang="hu-HU" sz="4400" b="1" kern="1200" dirty="0" err="1" smtClean="0">
                <a:solidFill>
                  <a:schemeClr val="tx1"/>
                </a:solidFill>
                <a:effectLst/>
                <a:latin typeface="Trebuchet MS" panose="020B0603020202020204" pitchFamily="34" charset="0"/>
                <a:ea typeface="+mj-ea"/>
                <a:cs typeface="+mj-cs"/>
              </a:rPr>
              <a:t>Model</a:t>
            </a:r>
            <a:endParaRPr lang="sk-SK" dirty="0"/>
          </a:p>
        </p:txBody>
      </p:sp>
      <p:sp>
        <p:nvSpPr>
          <p:cNvPr id="3" name="Zástupný objekt pre obsah 2">
            <a:extLst>
              <a:ext uri="{FF2B5EF4-FFF2-40B4-BE49-F238E27FC236}">
                <a16:creationId xmlns="" xmlns:a16="http://schemas.microsoft.com/office/drawing/2014/main" id="{0804D55C-5356-47F2-86FA-47D13DDF19C3}"/>
              </a:ext>
            </a:extLst>
          </p:cNvPr>
          <p:cNvSpPr>
            <a:spLocks noGrp="1"/>
          </p:cNvSpPr>
          <p:nvPr>
            <p:ph idx="1"/>
          </p:nvPr>
        </p:nvSpPr>
        <p:spPr/>
        <p:txBody>
          <a:bodyPr>
            <a:normAutofit/>
          </a:bodyPr>
          <a:lstStyle/>
          <a:p>
            <a:pPr marL="0" indent="0" eaLnBrk="0" fontAlgn="base" hangingPunct="0">
              <a:buNone/>
            </a:pPr>
            <a:r>
              <a:rPr lang="en-US" sz="2800" dirty="0"/>
              <a:t>In the European model of agriculture, multifunctional agriculture and the surrounding countryside perform ecological and environmental as well as social, economic, social and cultural functions in addition to food production.</a:t>
            </a:r>
            <a:endParaRPr lang="sk-SK" sz="2800" dirty="0" smtClean="0"/>
          </a:p>
          <a:p>
            <a:pPr marL="0" indent="0" eaLnBrk="0" fontAlgn="base" hangingPunct="0">
              <a:buNone/>
            </a:pPr>
            <a:endParaRPr lang="sk-SK" sz="2800" dirty="0">
              <a:effectLst/>
            </a:endParaRPr>
          </a:p>
        </p:txBody>
      </p:sp>
    </p:spTree>
    <p:extLst>
      <p:ext uri="{BB962C8B-B14F-4D97-AF65-F5344CB8AC3E}">
        <p14:creationId xmlns:p14="http://schemas.microsoft.com/office/powerpoint/2010/main" val="28564537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0A52937A-12AE-420F-ACA4-C8D07ECA6A91}"/>
              </a:ext>
            </a:extLst>
          </p:cNvPr>
          <p:cNvSpPr>
            <a:spLocks noGrp="1"/>
          </p:cNvSpPr>
          <p:nvPr>
            <p:ph type="title"/>
          </p:nvPr>
        </p:nvSpPr>
        <p:spPr/>
        <p:txBody>
          <a:bodyPr>
            <a:normAutofit/>
          </a:bodyPr>
          <a:lstStyle/>
          <a:p>
            <a:r>
              <a:rPr lang="hu-HU" sz="4400" b="1" kern="1200" dirty="0" err="1" smtClean="0">
                <a:solidFill>
                  <a:schemeClr val="tx1"/>
                </a:solidFill>
                <a:effectLst/>
                <a:latin typeface="Trebuchet MS" panose="020B0603020202020204" pitchFamily="34" charset="0"/>
                <a:ea typeface="+mj-ea"/>
                <a:cs typeface="+mj-cs"/>
              </a:rPr>
              <a:t>Rural</a:t>
            </a:r>
            <a:r>
              <a:rPr lang="hu-HU" sz="4400" b="1" kern="1200" dirty="0" smtClean="0">
                <a:solidFill>
                  <a:schemeClr val="tx1"/>
                </a:solidFill>
                <a:effectLst/>
                <a:latin typeface="Trebuchet MS" panose="020B0603020202020204" pitchFamily="34" charset="0"/>
                <a:ea typeface="+mj-ea"/>
                <a:cs typeface="+mj-cs"/>
              </a:rPr>
              <a:t> Business </a:t>
            </a:r>
            <a:r>
              <a:rPr lang="hu-HU" sz="4400" b="1" kern="1200" dirty="0" err="1" smtClean="0">
                <a:solidFill>
                  <a:schemeClr val="tx1"/>
                </a:solidFill>
                <a:effectLst/>
                <a:latin typeface="Trebuchet MS" panose="020B0603020202020204" pitchFamily="34" charset="0"/>
                <a:ea typeface="+mj-ea"/>
                <a:cs typeface="+mj-cs"/>
              </a:rPr>
              <a:t>Strategy</a:t>
            </a:r>
            <a:r>
              <a:rPr lang="hu-HU" sz="4400" b="1" kern="1200" dirty="0" smtClean="0">
                <a:solidFill>
                  <a:schemeClr val="tx1"/>
                </a:solidFill>
                <a:effectLst/>
                <a:latin typeface="Trebuchet MS" panose="020B0603020202020204" pitchFamily="34" charset="0"/>
                <a:ea typeface="+mj-ea"/>
                <a:cs typeface="+mj-cs"/>
              </a:rPr>
              <a:t> </a:t>
            </a:r>
            <a:r>
              <a:rPr lang="hu-HU" sz="4400" b="1" kern="1200" dirty="0" err="1" smtClean="0">
                <a:solidFill>
                  <a:schemeClr val="tx1"/>
                </a:solidFill>
                <a:effectLst/>
                <a:latin typeface="Trebuchet MS" panose="020B0603020202020204" pitchFamily="34" charset="0"/>
                <a:ea typeface="+mj-ea"/>
                <a:cs typeface="+mj-cs"/>
              </a:rPr>
              <a:t>Model</a:t>
            </a:r>
            <a:endParaRPr lang="sk-SK" dirty="0"/>
          </a:p>
        </p:txBody>
      </p:sp>
      <p:sp>
        <p:nvSpPr>
          <p:cNvPr id="3" name="Zástupný objekt pre obsah 2">
            <a:extLst>
              <a:ext uri="{FF2B5EF4-FFF2-40B4-BE49-F238E27FC236}">
                <a16:creationId xmlns="" xmlns:a16="http://schemas.microsoft.com/office/drawing/2014/main" id="{0804D55C-5356-47F2-86FA-47D13DDF19C3}"/>
              </a:ext>
            </a:extLst>
          </p:cNvPr>
          <p:cNvSpPr>
            <a:spLocks noGrp="1"/>
          </p:cNvSpPr>
          <p:nvPr>
            <p:ph idx="1"/>
          </p:nvPr>
        </p:nvSpPr>
        <p:spPr/>
        <p:txBody>
          <a:bodyPr>
            <a:normAutofit fontScale="92500" lnSpcReduction="10000"/>
          </a:bodyPr>
          <a:lstStyle/>
          <a:p>
            <a:pPr marL="0" indent="0" eaLnBrk="0" fontAlgn="base" hangingPunct="0">
              <a:buNone/>
            </a:pPr>
            <a:r>
              <a:rPr lang="en-US" sz="2800" dirty="0"/>
              <a:t>These include, among others</a:t>
            </a:r>
          </a:p>
          <a:p>
            <a:pPr eaLnBrk="0" fontAlgn="base" hangingPunct="0"/>
            <a:r>
              <a:rPr lang="en-US" sz="2800" dirty="0" smtClean="0"/>
              <a:t>creation </a:t>
            </a:r>
            <a:r>
              <a:rPr lang="en-US" sz="2800" dirty="0"/>
              <a:t>of conditions for recreation and tourism;</a:t>
            </a:r>
          </a:p>
          <a:p>
            <a:pPr eaLnBrk="0" fontAlgn="base" hangingPunct="0"/>
            <a:r>
              <a:rPr lang="en-US" sz="2800" dirty="0" smtClean="0"/>
              <a:t>support </a:t>
            </a:r>
            <a:r>
              <a:rPr lang="en-US" sz="2800" dirty="0"/>
              <a:t>for small and medium-sized enterprises;</a:t>
            </a:r>
          </a:p>
          <a:p>
            <a:pPr eaLnBrk="0" fontAlgn="base" hangingPunct="0"/>
            <a:r>
              <a:rPr lang="en-US" sz="2800" dirty="0" smtClean="0"/>
              <a:t>caring </a:t>
            </a:r>
            <a:r>
              <a:rPr lang="en-US" sz="2800" dirty="0"/>
              <a:t>for rural communities;</a:t>
            </a:r>
          </a:p>
          <a:p>
            <a:pPr eaLnBrk="0" fontAlgn="base" hangingPunct="0"/>
            <a:r>
              <a:rPr lang="en-US" sz="2800" dirty="0" smtClean="0"/>
              <a:t>maintenance </a:t>
            </a:r>
            <a:r>
              <a:rPr lang="en-US" sz="2800" dirty="0"/>
              <a:t>of landscape and folk cultural heritage;</a:t>
            </a:r>
          </a:p>
          <a:p>
            <a:pPr eaLnBrk="0" fontAlgn="base" hangingPunct="0"/>
            <a:r>
              <a:rPr lang="en-US" sz="2800" dirty="0" smtClean="0"/>
              <a:t>nurturing </a:t>
            </a:r>
            <a:r>
              <a:rPr lang="en-US" sz="2800" dirty="0"/>
              <a:t>traditions;</a:t>
            </a:r>
          </a:p>
          <a:p>
            <a:pPr eaLnBrk="0" fontAlgn="base" hangingPunct="0"/>
            <a:r>
              <a:rPr lang="en-US" sz="2800" dirty="0" err="1" smtClean="0"/>
              <a:t>agri</a:t>
            </a:r>
            <a:r>
              <a:rPr lang="en-US" sz="2800" dirty="0" smtClean="0"/>
              <a:t>-environmental </a:t>
            </a:r>
            <a:r>
              <a:rPr lang="en-US" sz="2800" dirty="0"/>
              <a:t>protection</a:t>
            </a:r>
            <a:endParaRPr lang="sk-SK" sz="2800" dirty="0" smtClean="0"/>
          </a:p>
          <a:p>
            <a:pPr marL="0" indent="0" eaLnBrk="0" fontAlgn="base" hangingPunct="0">
              <a:buNone/>
            </a:pPr>
            <a:endParaRPr lang="sk-SK" sz="2800" dirty="0">
              <a:effectLst/>
            </a:endParaRPr>
          </a:p>
        </p:txBody>
      </p:sp>
    </p:spTree>
    <p:extLst>
      <p:ext uri="{BB962C8B-B14F-4D97-AF65-F5344CB8AC3E}">
        <p14:creationId xmlns:p14="http://schemas.microsoft.com/office/powerpoint/2010/main" val="27588307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0A52937A-12AE-420F-ACA4-C8D07ECA6A91}"/>
              </a:ext>
            </a:extLst>
          </p:cNvPr>
          <p:cNvSpPr>
            <a:spLocks noGrp="1"/>
          </p:cNvSpPr>
          <p:nvPr>
            <p:ph type="title"/>
          </p:nvPr>
        </p:nvSpPr>
        <p:spPr/>
        <p:txBody>
          <a:bodyPr>
            <a:normAutofit/>
          </a:bodyPr>
          <a:lstStyle/>
          <a:p>
            <a:r>
              <a:rPr lang="hu-HU" sz="4400" b="1" kern="1200" dirty="0" err="1" smtClean="0">
                <a:solidFill>
                  <a:schemeClr val="tx1"/>
                </a:solidFill>
                <a:effectLst/>
                <a:latin typeface="Trebuchet MS" panose="020B0603020202020204" pitchFamily="34" charset="0"/>
                <a:ea typeface="+mj-ea"/>
                <a:cs typeface="+mj-cs"/>
              </a:rPr>
              <a:t>Rural</a:t>
            </a:r>
            <a:r>
              <a:rPr lang="hu-HU" sz="4400" b="1" kern="1200" dirty="0" smtClean="0">
                <a:solidFill>
                  <a:schemeClr val="tx1"/>
                </a:solidFill>
                <a:effectLst/>
                <a:latin typeface="Trebuchet MS" panose="020B0603020202020204" pitchFamily="34" charset="0"/>
                <a:ea typeface="+mj-ea"/>
                <a:cs typeface="+mj-cs"/>
              </a:rPr>
              <a:t> Business </a:t>
            </a:r>
            <a:r>
              <a:rPr lang="hu-HU" sz="4400" b="1" kern="1200" dirty="0" err="1" smtClean="0">
                <a:solidFill>
                  <a:schemeClr val="tx1"/>
                </a:solidFill>
                <a:effectLst/>
                <a:latin typeface="Trebuchet MS" panose="020B0603020202020204" pitchFamily="34" charset="0"/>
                <a:ea typeface="+mj-ea"/>
                <a:cs typeface="+mj-cs"/>
              </a:rPr>
              <a:t>Strategy</a:t>
            </a:r>
            <a:r>
              <a:rPr lang="hu-HU" sz="4400" b="1" kern="1200" dirty="0" smtClean="0">
                <a:solidFill>
                  <a:schemeClr val="tx1"/>
                </a:solidFill>
                <a:effectLst/>
                <a:latin typeface="Trebuchet MS" panose="020B0603020202020204" pitchFamily="34" charset="0"/>
                <a:ea typeface="+mj-ea"/>
                <a:cs typeface="+mj-cs"/>
              </a:rPr>
              <a:t> </a:t>
            </a:r>
            <a:r>
              <a:rPr lang="hu-HU" sz="4400" b="1" kern="1200" dirty="0" err="1" smtClean="0">
                <a:solidFill>
                  <a:schemeClr val="tx1"/>
                </a:solidFill>
                <a:effectLst/>
                <a:latin typeface="Trebuchet MS" panose="020B0603020202020204" pitchFamily="34" charset="0"/>
                <a:ea typeface="+mj-ea"/>
                <a:cs typeface="+mj-cs"/>
              </a:rPr>
              <a:t>Model</a:t>
            </a:r>
            <a:endParaRPr lang="sk-SK" dirty="0"/>
          </a:p>
        </p:txBody>
      </p:sp>
      <p:sp>
        <p:nvSpPr>
          <p:cNvPr id="3" name="Zástupný objekt pre obsah 2">
            <a:extLst>
              <a:ext uri="{FF2B5EF4-FFF2-40B4-BE49-F238E27FC236}">
                <a16:creationId xmlns="" xmlns:a16="http://schemas.microsoft.com/office/drawing/2014/main" id="{0804D55C-5356-47F2-86FA-47D13DDF19C3}"/>
              </a:ext>
            </a:extLst>
          </p:cNvPr>
          <p:cNvSpPr>
            <a:spLocks noGrp="1"/>
          </p:cNvSpPr>
          <p:nvPr>
            <p:ph idx="1"/>
          </p:nvPr>
        </p:nvSpPr>
        <p:spPr/>
        <p:txBody>
          <a:bodyPr>
            <a:normAutofit/>
          </a:bodyPr>
          <a:lstStyle/>
          <a:p>
            <a:pPr marL="0" indent="0" eaLnBrk="0" fontAlgn="base" hangingPunct="0">
              <a:buNone/>
            </a:pPr>
            <a:r>
              <a:rPr lang="en-US" sz="2800" dirty="0"/>
              <a:t>The comprehensive approach is too broad, does not effectively separate individual policies and areas, individual instruments and actors, does not distinguish between them, so its effectiveness is questionable.</a:t>
            </a:r>
            <a:endParaRPr lang="sk-SK" sz="2800" dirty="0">
              <a:effectLst/>
            </a:endParaRPr>
          </a:p>
        </p:txBody>
      </p:sp>
    </p:spTree>
    <p:extLst>
      <p:ext uri="{BB962C8B-B14F-4D97-AF65-F5344CB8AC3E}">
        <p14:creationId xmlns:p14="http://schemas.microsoft.com/office/powerpoint/2010/main" val="12510677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0A52937A-12AE-420F-ACA4-C8D07ECA6A91}"/>
              </a:ext>
            </a:extLst>
          </p:cNvPr>
          <p:cNvSpPr>
            <a:spLocks noGrp="1"/>
          </p:cNvSpPr>
          <p:nvPr>
            <p:ph type="title"/>
          </p:nvPr>
        </p:nvSpPr>
        <p:spPr/>
        <p:txBody>
          <a:bodyPr>
            <a:normAutofit/>
          </a:bodyPr>
          <a:lstStyle/>
          <a:p>
            <a:r>
              <a:rPr lang="hu-HU" sz="4400" b="1" kern="1200" dirty="0" err="1" smtClean="0">
                <a:solidFill>
                  <a:schemeClr val="tx1"/>
                </a:solidFill>
                <a:effectLst/>
                <a:latin typeface="Trebuchet MS" panose="020B0603020202020204" pitchFamily="34" charset="0"/>
                <a:ea typeface="+mj-ea"/>
                <a:cs typeface="+mj-cs"/>
              </a:rPr>
              <a:t>Rural</a:t>
            </a:r>
            <a:r>
              <a:rPr lang="hu-HU" sz="4400" b="1" kern="1200" dirty="0" smtClean="0">
                <a:solidFill>
                  <a:schemeClr val="tx1"/>
                </a:solidFill>
                <a:effectLst/>
                <a:latin typeface="Trebuchet MS" panose="020B0603020202020204" pitchFamily="34" charset="0"/>
                <a:ea typeface="+mj-ea"/>
                <a:cs typeface="+mj-cs"/>
              </a:rPr>
              <a:t> Business </a:t>
            </a:r>
            <a:r>
              <a:rPr lang="hu-HU" sz="4400" b="1" kern="1200" dirty="0" err="1" smtClean="0">
                <a:solidFill>
                  <a:schemeClr val="tx1"/>
                </a:solidFill>
                <a:effectLst/>
                <a:latin typeface="Trebuchet MS" panose="020B0603020202020204" pitchFamily="34" charset="0"/>
                <a:ea typeface="+mj-ea"/>
                <a:cs typeface="+mj-cs"/>
              </a:rPr>
              <a:t>Strategy</a:t>
            </a:r>
            <a:r>
              <a:rPr lang="hu-HU" sz="4400" b="1" kern="1200" dirty="0" smtClean="0">
                <a:solidFill>
                  <a:schemeClr val="tx1"/>
                </a:solidFill>
                <a:effectLst/>
                <a:latin typeface="Trebuchet MS" panose="020B0603020202020204" pitchFamily="34" charset="0"/>
                <a:ea typeface="+mj-ea"/>
                <a:cs typeface="+mj-cs"/>
              </a:rPr>
              <a:t> </a:t>
            </a:r>
            <a:r>
              <a:rPr lang="hu-HU" sz="4400" b="1" kern="1200" dirty="0" err="1" smtClean="0">
                <a:solidFill>
                  <a:schemeClr val="tx1"/>
                </a:solidFill>
                <a:effectLst/>
                <a:latin typeface="Trebuchet MS" panose="020B0603020202020204" pitchFamily="34" charset="0"/>
                <a:ea typeface="+mj-ea"/>
                <a:cs typeface="+mj-cs"/>
              </a:rPr>
              <a:t>Model</a:t>
            </a:r>
            <a:endParaRPr lang="sk-SK" dirty="0"/>
          </a:p>
        </p:txBody>
      </p:sp>
      <p:sp>
        <p:nvSpPr>
          <p:cNvPr id="3" name="Zástupný objekt pre obsah 2">
            <a:extLst>
              <a:ext uri="{FF2B5EF4-FFF2-40B4-BE49-F238E27FC236}">
                <a16:creationId xmlns="" xmlns:a16="http://schemas.microsoft.com/office/drawing/2014/main" id="{0804D55C-5356-47F2-86FA-47D13DDF19C3}"/>
              </a:ext>
            </a:extLst>
          </p:cNvPr>
          <p:cNvSpPr>
            <a:spLocks noGrp="1"/>
          </p:cNvSpPr>
          <p:nvPr>
            <p:ph idx="1"/>
          </p:nvPr>
        </p:nvSpPr>
        <p:spPr/>
        <p:txBody>
          <a:bodyPr>
            <a:normAutofit lnSpcReduction="10000"/>
          </a:bodyPr>
          <a:lstStyle/>
          <a:p>
            <a:pPr marL="0" indent="0" eaLnBrk="0" fontAlgn="base" hangingPunct="0">
              <a:buNone/>
            </a:pPr>
            <a:r>
              <a:rPr lang="en-US" sz="2800" dirty="0"/>
              <a:t>The other approach is the so-called niche model, when rural policy - without more organic connection and integration - only targets specific rural areas. In this case, it does not take into account other regional or territorial policies (e.g. settlement development) or sectors outside the agricultural sector. All this results in a modest economic and social </a:t>
            </a:r>
            <a:r>
              <a:rPr lang="en-US" sz="2800" dirty="0" smtClean="0"/>
              <a:t>impact</a:t>
            </a:r>
            <a:r>
              <a:rPr lang="hu-HU" sz="2800" dirty="0"/>
              <a:t>.</a:t>
            </a:r>
            <a:endParaRPr lang="sk-SK" sz="2800" dirty="0">
              <a:effectLst/>
            </a:endParaRPr>
          </a:p>
        </p:txBody>
      </p:sp>
    </p:spTree>
    <p:extLst>
      <p:ext uri="{BB962C8B-B14F-4D97-AF65-F5344CB8AC3E}">
        <p14:creationId xmlns:p14="http://schemas.microsoft.com/office/powerpoint/2010/main" val="12266354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0A52937A-12AE-420F-ACA4-C8D07ECA6A91}"/>
              </a:ext>
            </a:extLst>
          </p:cNvPr>
          <p:cNvSpPr>
            <a:spLocks noGrp="1"/>
          </p:cNvSpPr>
          <p:nvPr>
            <p:ph type="title"/>
          </p:nvPr>
        </p:nvSpPr>
        <p:spPr/>
        <p:txBody>
          <a:bodyPr>
            <a:normAutofit fontScale="90000"/>
          </a:bodyPr>
          <a:lstStyle/>
          <a:p>
            <a:r>
              <a:rPr lang="hu-HU" sz="4400" b="1" kern="1200" dirty="0" err="1" smtClean="0">
                <a:solidFill>
                  <a:schemeClr val="tx1"/>
                </a:solidFill>
                <a:effectLst/>
                <a:latin typeface="Trebuchet MS" panose="020B0603020202020204" pitchFamily="34" charset="0"/>
                <a:ea typeface="+mj-ea"/>
                <a:cs typeface="+mj-cs"/>
              </a:rPr>
              <a:t>Alternative</a:t>
            </a:r>
            <a:r>
              <a:rPr lang="hu-HU" sz="4400" b="1" kern="1200" dirty="0" smtClean="0">
                <a:solidFill>
                  <a:schemeClr val="tx1"/>
                </a:solidFill>
                <a:effectLst/>
                <a:latin typeface="Trebuchet MS" panose="020B0603020202020204" pitchFamily="34" charset="0"/>
                <a:ea typeface="+mj-ea"/>
                <a:cs typeface="+mj-cs"/>
              </a:rPr>
              <a:t> </a:t>
            </a:r>
            <a:r>
              <a:rPr lang="hu-HU" sz="4400" b="1" kern="1200" dirty="0" err="1" smtClean="0">
                <a:solidFill>
                  <a:schemeClr val="tx1"/>
                </a:solidFill>
                <a:effectLst/>
                <a:latin typeface="Trebuchet MS" panose="020B0603020202020204" pitchFamily="34" charset="0"/>
                <a:ea typeface="+mj-ea"/>
                <a:cs typeface="+mj-cs"/>
              </a:rPr>
              <a:t>Rural</a:t>
            </a:r>
            <a:r>
              <a:rPr lang="hu-HU" sz="4400" b="1" kern="1200" dirty="0" smtClean="0">
                <a:solidFill>
                  <a:schemeClr val="tx1"/>
                </a:solidFill>
                <a:effectLst/>
                <a:latin typeface="Trebuchet MS" panose="020B0603020202020204" pitchFamily="34" charset="0"/>
                <a:ea typeface="+mj-ea"/>
                <a:cs typeface="+mj-cs"/>
              </a:rPr>
              <a:t> Business </a:t>
            </a:r>
            <a:r>
              <a:rPr lang="hu-HU" sz="4400" b="1" kern="1200" dirty="0" err="1" smtClean="0">
                <a:solidFill>
                  <a:schemeClr val="tx1"/>
                </a:solidFill>
                <a:effectLst/>
                <a:latin typeface="Trebuchet MS" panose="020B0603020202020204" pitchFamily="34" charset="0"/>
                <a:ea typeface="+mj-ea"/>
                <a:cs typeface="+mj-cs"/>
              </a:rPr>
              <a:t>Strategy</a:t>
            </a:r>
            <a:r>
              <a:rPr lang="hu-HU" sz="4400" b="1" kern="1200" dirty="0" smtClean="0">
                <a:solidFill>
                  <a:schemeClr val="tx1"/>
                </a:solidFill>
                <a:effectLst/>
                <a:latin typeface="Trebuchet MS" panose="020B0603020202020204" pitchFamily="34" charset="0"/>
                <a:ea typeface="+mj-ea"/>
                <a:cs typeface="+mj-cs"/>
              </a:rPr>
              <a:t> </a:t>
            </a:r>
            <a:r>
              <a:rPr lang="hu-HU" sz="4400" b="1" kern="1200" dirty="0" err="1" smtClean="0">
                <a:solidFill>
                  <a:schemeClr val="tx1"/>
                </a:solidFill>
                <a:effectLst/>
                <a:latin typeface="Trebuchet MS" panose="020B0603020202020204" pitchFamily="34" charset="0"/>
                <a:ea typeface="+mj-ea"/>
                <a:cs typeface="+mj-cs"/>
              </a:rPr>
              <a:t>Models</a:t>
            </a:r>
            <a:endParaRPr lang="sk-SK" dirty="0"/>
          </a:p>
        </p:txBody>
      </p:sp>
      <p:sp>
        <p:nvSpPr>
          <p:cNvPr id="3" name="Zástupný objekt pre obsah 2">
            <a:extLst>
              <a:ext uri="{FF2B5EF4-FFF2-40B4-BE49-F238E27FC236}">
                <a16:creationId xmlns="" xmlns:a16="http://schemas.microsoft.com/office/drawing/2014/main" id="{0804D55C-5356-47F2-86FA-47D13DDF19C3}"/>
              </a:ext>
            </a:extLst>
          </p:cNvPr>
          <p:cNvSpPr>
            <a:spLocks noGrp="1"/>
          </p:cNvSpPr>
          <p:nvPr>
            <p:ph idx="1"/>
          </p:nvPr>
        </p:nvSpPr>
        <p:spPr/>
        <p:txBody>
          <a:bodyPr>
            <a:normAutofit/>
          </a:bodyPr>
          <a:lstStyle/>
          <a:p>
            <a:pPr eaLnBrk="0" fontAlgn="base" hangingPunct="0"/>
            <a:r>
              <a:rPr lang="hu-HU" sz="2800" dirty="0" err="1"/>
              <a:t>Circular</a:t>
            </a:r>
            <a:r>
              <a:rPr lang="hu-HU" sz="2800" dirty="0"/>
              <a:t> </a:t>
            </a:r>
            <a:r>
              <a:rPr lang="hu-HU" sz="2800" dirty="0" err="1" smtClean="0"/>
              <a:t>economy</a:t>
            </a:r>
            <a:endParaRPr lang="hu-HU" sz="2800" dirty="0" smtClean="0"/>
          </a:p>
          <a:p>
            <a:pPr eaLnBrk="0" fontAlgn="base" hangingPunct="0"/>
            <a:r>
              <a:rPr lang="sk-SK" sz="2800" dirty="0"/>
              <a:t>Rainbow </a:t>
            </a:r>
            <a:r>
              <a:rPr lang="sk-SK" sz="2800" dirty="0" smtClean="0"/>
              <a:t>farm</a:t>
            </a:r>
          </a:p>
          <a:p>
            <a:pPr eaLnBrk="0" fontAlgn="base" hangingPunct="0"/>
            <a:r>
              <a:rPr lang="sk-SK" sz="2800" dirty="0" smtClean="0"/>
              <a:t>Localization</a:t>
            </a:r>
          </a:p>
          <a:p>
            <a:pPr eaLnBrk="0" fontAlgn="base" hangingPunct="0"/>
            <a:r>
              <a:rPr lang="sk-SK" sz="2800" dirty="0"/>
              <a:t>The sufficiency economy</a:t>
            </a:r>
            <a:endParaRPr lang="sk-SK" sz="2800" dirty="0" smtClean="0"/>
          </a:p>
          <a:p>
            <a:pPr eaLnBrk="0" fontAlgn="base" hangingPunct="0"/>
            <a:endParaRPr lang="sk-SK" sz="2800" dirty="0" smtClean="0"/>
          </a:p>
          <a:p>
            <a:pPr marL="0" indent="0" eaLnBrk="0" fontAlgn="base" hangingPunct="0">
              <a:buNone/>
            </a:pPr>
            <a:endParaRPr lang="sk-SK" sz="2800" dirty="0">
              <a:effectLst/>
            </a:endParaRPr>
          </a:p>
        </p:txBody>
      </p:sp>
    </p:spTree>
    <p:extLst>
      <p:ext uri="{BB962C8B-B14F-4D97-AF65-F5344CB8AC3E}">
        <p14:creationId xmlns:p14="http://schemas.microsoft.com/office/powerpoint/2010/main" val="27371417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0A52937A-12AE-420F-ACA4-C8D07ECA6A91}"/>
              </a:ext>
            </a:extLst>
          </p:cNvPr>
          <p:cNvSpPr>
            <a:spLocks noGrp="1"/>
          </p:cNvSpPr>
          <p:nvPr>
            <p:ph type="title"/>
          </p:nvPr>
        </p:nvSpPr>
        <p:spPr/>
        <p:txBody>
          <a:bodyPr>
            <a:normAutofit fontScale="90000"/>
          </a:bodyPr>
          <a:lstStyle/>
          <a:p>
            <a:r>
              <a:rPr lang="hu-HU" sz="4400" b="1" kern="1200" dirty="0" err="1" smtClean="0">
                <a:solidFill>
                  <a:schemeClr val="tx1"/>
                </a:solidFill>
                <a:effectLst/>
                <a:latin typeface="Trebuchet MS" panose="020B0603020202020204" pitchFamily="34" charset="0"/>
                <a:ea typeface="+mj-ea"/>
                <a:cs typeface="+mj-cs"/>
              </a:rPr>
              <a:t>Alternative</a:t>
            </a:r>
            <a:r>
              <a:rPr lang="hu-HU" sz="4400" b="1" kern="1200" dirty="0" smtClean="0">
                <a:solidFill>
                  <a:schemeClr val="tx1"/>
                </a:solidFill>
                <a:effectLst/>
                <a:latin typeface="Trebuchet MS" panose="020B0603020202020204" pitchFamily="34" charset="0"/>
                <a:ea typeface="+mj-ea"/>
                <a:cs typeface="+mj-cs"/>
              </a:rPr>
              <a:t> </a:t>
            </a:r>
            <a:r>
              <a:rPr lang="hu-HU" sz="4400" b="1" kern="1200" dirty="0" err="1" smtClean="0">
                <a:solidFill>
                  <a:schemeClr val="tx1"/>
                </a:solidFill>
                <a:effectLst/>
                <a:latin typeface="Trebuchet MS" panose="020B0603020202020204" pitchFamily="34" charset="0"/>
                <a:ea typeface="+mj-ea"/>
                <a:cs typeface="+mj-cs"/>
              </a:rPr>
              <a:t>Rural</a:t>
            </a:r>
            <a:r>
              <a:rPr lang="hu-HU" sz="4400" b="1" kern="1200" dirty="0" smtClean="0">
                <a:solidFill>
                  <a:schemeClr val="tx1"/>
                </a:solidFill>
                <a:effectLst/>
                <a:latin typeface="Trebuchet MS" panose="020B0603020202020204" pitchFamily="34" charset="0"/>
                <a:ea typeface="+mj-ea"/>
                <a:cs typeface="+mj-cs"/>
              </a:rPr>
              <a:t> Business </a:t>
            </a:r>
            <a:r>
              <a:rPr lang="hu-HU" sz="4400" b="1" kern="1200" dirty="0" err="1" smtClean="0">
                <a:solidFill>
                  <a:schemeClr val="tx1"/>
                </a:solidFill>
                <a:effectLst/>
                <a:latin typeface="Trebuchet MS" panose="020B0603020202020204" pitchFamily="34" charset="0"/>
                <a:ea typeface="+mj-ea"/>
                <a:cs typeface="+mj-cs"/>
              </a:rPr>
              <a:t>Strategy</a:t>
            </a:r>
            <a:r>
              <a:rPr lang="hu-HU" sz="4400" b="1" kern="1200" dirty="0" smtClean="0">
                <a:solidFill>
                  <a:schemeClr val="tx1"/>
                </a:solidFill>
                <a:effectLst/>
                <a:latin typeface="Trebuchet MS" panose="020B0603020202020204" pitchFamily="34" charset="0"/>
                <a:ea typeface="+mj-ea"/>
                <a:cs typeface="+mj-cs"/>
              </a:rPr>
              <a:t> </a:t>
            </a:r>
            <a:r>
              <a:rPr lang="hu-HU" sz="4400" b="1" kern="1200" dirty="0" err="1" smtClean="0">
                <a:solidFill>
                  <a:schemeClr val="tx1"/>
                </a:solidFill>
                <a:effectLst/>
                <a:latin typeface="Trebuchet MS" panose="020B0603020202020204" pitchFamily="34" charset="0"/>
                <a:ea typeface="+mj-ea"/>
                <a:cs typeface="+mj-cs"/>
              </a:rPr>
              <a:t>Models</a:t>
            </a:r>
            <a:endParaRPr lang="sk-SK" dirty="0"/>
          </a:p>
        </p:txBody>
      </p:sp>
      <p:sp>
        <p:nvSpPr>
          <p:cNvPr id="3" name="Zástupný objekt pre obsah 2">
            <a:extLst>
              <a:ext uri="{FF2B5EF4-FFF2-40B4-BE49-F238E27FC236}">
                <a16:creationId xmlns="" xmlns:a16="http://schemas.microsoft.com/office/drawing/2014/main" id="{0804D55C-5356-47F2-86FA-47D13DDF19C3}"/>
              </a:ext>
            </a:extLst>
          </p:cNvPr>
          <p:cNvSpPr>
            <a:spLocks noGrp="1"/>
          </p:cNvSpPr>
          <p:nvPr>
            <p:ph idx="1"/>
          </p:nvPr>
        </p:nvSpPr>
        <p:spPr/>
        <p:txBody>
          <a:bodyPr>
            <a:normAutofit fontScale="77500" lnSpcReduction="20000"/>
          </a:bodyPr>
          <a:lstStyle/>
          <a:p>
            <a:pPr marL="0" indent="0" eaLnBrk="0" fontAlgn="base" hangingPunct="0">
              <a:buNone/>
            </a:pPr>
            <a:r>
              <a:rPr lang="hu-HU" sz="2800" dirty="0" err="1"/>
              <a:t>Circular</a:t>
            </a:r>
            <a:r>
              <a:rPr lang="hu-HU" sz="2800" dirty="0"/>
              <a:t> </a:t>
            </a:r>
            <a:r>
              <a:rPr lang="hu-HU" sz="2800" dirty="0" err="1" smtClean="0"/>
              <a:t>economy</a:t>
            </a:r>
            <a:endParaRPr lang="hu-HU" sz="2800" dirty="0" smtClean="0"/>
          </a:p>
          <a:p>
            <a:pPr marL="0" indent="0" eaLnBrk="0" fontAlgn="base" hangingPunct="0">
              <a:buNone/>
            </a:pPr>
            <a:endParaRPr lang="hu-HU" sz="2800" dirty="0"/>
          </a:p>
          <a:p>
            <a:pPr marL="0" indent="0" eaLnBrk="0" fontAlgn="base" hangingPunct="0">
              <a:buNone/>
            </a:pPr>
            <a:r>
              <a:rPr lang="hu-HU" sz="2800" dirty="0"/>
              <a:t>I</a:t>
            </a:r>
            <a:r>
              <a:rPr lang="en-US" sz="2800" dirty="0" err="1" smtClean="0"/>
              <a:t>ts</a:t>
            </a:r>
            <a:r>
              <a:rPr lang="en-US" sz="2800" dirty="0" smtClean="0"/>
              <a:t> </a:t>
            </a:r>
            <a:r>
              <a:rPr lang="en-US" sz="2800" dirty="0"/>
              <a:t>goal is the planned and conscious elimination of waste. Waste is virtually non-existent – products are designed and optimized for </a:t>
            </a:r>
            <a:r>
              <a:rPr lang="en-US" sz="2800" dirty="0" err="1"/>
              <a:t>repairability</a:t>
            </a:r>
            <a:r>
              <a:rPr lang="en-US" sz="2800" dirty="0"/>
              <a:t>, disassembly and recycling </a:t>
            </a:r>
            <a:r>
              <a:rPr lang="en-US" sz="2800" dirty="0" smtClean="0"/>
              <a:t>cycles.</a:t>
            </a:r>
            <a:endParaRPr lang="hu-HU" sz="2800" dirty="0" smtClean="0"/>
          </a:p>
          <a:p>
            <a:pPr marL="0" indent="0" eaLnBrk="0" fontAlgn="base" hangingPunct="0">
              <a:buNone/>
            </a:pPr>
            <a:endParaRPr lang="hu-HU" sz="2800" dirty="0"/>
          </a:p>
          <a:p>
            <a:pPr marL="0" indent="0" eaLnBrk="0" fontAlgn="base" hangingPunct="0">
              <a:buNone/>
            </a:pPr>
            <a:r>
              <a:rPr lang="en-US" sz="2800" dirty="0" smtClean="0"/>
              <a:t>These </a:t>
            </a:r>
            <a:r>
              <a:rPr lang="en-US" sz="2800" dirty="0"/>
              <a:t>tight component and product cycles define the essence of the circular economy and distinguish it from disposal or even recycling, in which case a large amount of energy and work embodied in the product is wasted.</a:t>
            </a:r>
            <a:endParaRPr lang="hu-HU" sz="2800" dirty="0" smtClean="0"/>
          </a:p>
          <a:p>
            <a:pPr marL="0" indent="0" eaLnBrk="0" fontAlgn="base" hangingPunct="0">
              <a:buNone/>
            </a:pPr>
            <a:endParaRPr lang="sk-SK" sz="2800" dirty="0" smtClean="0"/>
          </a:p>
          <a:p>
            <a:pPr marL="0" indent="0" eaLnBrk="0" fontAlgn="base" hangingPunct="0">
              <a:buNone/>
            </a:pPr>
            <a:endParaRPr lang="sk-SK" sz="2800" dirty="0">
              <a:effectLst/>
            </a:endParaRPr>
          </a:p>
        </p:txBody>
      </p:sp>
    </p:spTree>
    <p:extLst>
      <p:ext uri="{BB962C8B-B14F-4D97-AF65-F5344CB8AC3E}">
        <p14:creationId xmlns:p14="http://schemas.microsoft.com/office/powerpoint/2010/main" val="18762944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D2A1ECF8-0008-4330-BEE3-90A991A42A01}"/>
              </a:ext>
            </a:extLst>
          </p:cNvPr>
          <p:cNvSpPr>
            <a:spLocks noGrp="1"/>
          </p:cNvSpPr>
          <p:nvPr>
            <p:ph type="title"/>
          </p:nvPr>
        </p:nvSpPr>
        <p:spPr/>
        <p:txBody>
          <a:bodyPr/>
          <a:lstStyle/>
          <a:p>
            <a:r>
              <a:rPr lang="en-GB" dirty="0"/>
              <a:t>Learning objectives of Module </a:t>
            </a:r>
            <a:r>
              <a:rPr lang="hu-HU" dirty="0" smtClean="0"/>
              <a:t>2</a:t>
            </a:r>
            <a:endParaRPr lang="sk-SK" dirty="0"/>
          </a:p>
        </p:txBody>
      </p:sp>
      <p:sp>
        <p:nvSpPr>
          <p:cNvPr id="3" name="Zástupný objekt pre obsah 2">
            <a:extLst>
              <a:ext uri="{FF2B5EF4-FFF2-40B4-BE49-F238E27FC236}">
                <a16:creationId xmlns="" xmlns:a16="http://schemas.microsoft.com/office/drawing/2014/main" id="{33940893-5151-4C84-A99F-AF686728A875}"/>
              </a:ext>
            </a:extLst>
          </p:cNvPr>
          <p:cNvSpPr>
            <a:spLocks noGrp="1"/>
          </p:cNvSpPr>
          <p:nvPr>
            <p:ph idx="1"/>
          </p:nvPr>
        </p:nvSpPr>
        <p:spPr/>
        <p:txBody>
          <a:bodyPr>
            <a:normAutofit/>
          </a:bodyPr>
          <a:lstStyle/>
          <a:p>
            <a:pPr marL="0" indent="0" eaLnBrk="0" fontAlgn="base" hangingPunct="0">
              <a:buNone/>
            </a:pPr>
            <a:r>
              <a:rPr lang="en-IE" sz="3200" kern="1200" dirty="0">
                <a:solidFill>
                  <a:schemeClr val="tx1"/>
                </a:solidFill>
                <a:effectLst/>
                <a:latin typeface="Trebuchet MS" panose="020B0603020202020204" pitchFamily="34" charset="0"/>
                <a:ea typeface="+mn-ea"/>
                <a:cs typeface="+mn-cs"/>
              </a:rPr>
              <a:t>By completing Module </a:t>
            </a:r>
            <a:r>
              <a:rPr lang="hu-HU" sz="3200" kern="1200" dirty="0" smtClean="0">
                <a:solidFill>
                  <a:schemeClr val="tx1"/>
                </a:solidFill>
                <a:effectLst/>
                <a:latin typeface="Trebuchet MS" panose="020B0603020202020204" pitchFamily="34" charset="0"/>
                <a:ea typeface="+mn-ea"/>
                <a:cs typeface="+mn-cs"/>
              </a:rPr>
              <a:t>2</a:t>
            </a:r>
            <a:r>
              <a:rPr lang="en-IE" sz="3200" kern="1200" dirty="0" smtClean="0">
                <a:solidFill>
                  <a:schemeClr val="tx1"/>
                </a:solidFill>
                <a:effectLst/>
                <a:latin typeface="Trebuchet MS" panose="020B0603020202020204" pitchFamily="34" charset="0"/>
                <a:ea typeface="+mn-ea"/>
                <a:cs typeface="+mn-cs"/>
              </a:rPr>
              <a:t>, </a:t>
            </a:r>
            <a:r>
              <a:rPr lang="en-IE" sz="3200" kern="1200" dirty="0">
                <a:solidFill>
                  <a:schemeClr val="tx1"/>
                </a:solidFill>
                <a:effectLst/>
                <a:latin typeface="Trebuchet MS" panose="020B0603020202020204" pitchFamily="34" charset="0"/>
                <a:ea typeface="+mn-ea"/>
                <a:cs typeface="+mn-cs"/>
              </a:rPr>
              <a:t>learners will acquire an </a:t>
            </a:r>
            <a:r>
              <a:rPr lang="hu-HU" sz="3200" kern="1200" dirty="0" smtClean="0">
                <a:solidFill>
                  <a:schemeClr val="tx1"/>
                </a:solidFill>
                <a:effectLst/>
                <a:latin typeface="Trebuchet MS" panose="020B0603020202020204" pitchFamily="34" charset="0"/>
                <a:ea typeface="+mn-ea"/>
                <a:cs typeface="+mn-cs"/>
              </a:rPr>
              <a:t>overall </a:t>
            </a:r>
            <a:r>
              <a:rPr lang="en-IE" sz="3200" kern="1200" dirty="0" smtClean="0">
                <a:solidFill>
                  <a:schemeClr val="tx1"/>
                </a:solidFill>
                <a:effectLst/>
                <a:latin typeface="Trebuchet MS" panose="020B0603020202020204" pitchFamily="34" charset="0"/>
                <a:ea typeface="+mn-ea"/>
                <a:cs typeface="+mn-cs"/>
              </a:rPr>
              <a:t>understanding of</a:t>
            </a:r>
            <a:r>
              <a:rPr lang="hu-HU" dirty="0"/>
              <a:t> </a:t>
            </a:r>
            <a:r>
              <a:rPr lang="hu-HU" dirty="0" err="1" smtClean="0"/>
              <a:t>the</a:t>
            </a:r>
            <a:r>
              <a:rPr lang="hu-HU" dirty="0" smtClean="0"/>
              <a:t> d</a:t>
            </a:r>
            <a:r>
              <a:rPr lang="en-US" dirty="0" err="1" smtClean="0"/>
              <a:t>ifferent</a:t>
            </a:r>
            <a:r>
              <a:rPr lang="en-US" dirty="0" smtClean="0"/>
              <a:t> </a:t>
            </a:r>
            <a:r>
              <a:rPr lang="hu-HU" dirty="0" smtClean="0"/>
              <a:t>m</a:t>
            </a:r>
            <a:r>
              <a:rPr lang="en-US" dirty="0" err="1" smtClean="0"/>
              <a:t>odels</a:t>
            </a:r>
            <a:r>
              <a:rPr lang="en-US" dirty="0" smtClean="0"/>
              <a:t> </a:t>
            </a:r>
            <a:r>
              <a:rPr lang="en-US" dirty="0"/>
              <a:t>of rural business strategy and </a:t>
            </a:r>
            <a:r>
              <a:rPr lang="hu-HU" dirty="0" err="1" smtClean="0"/>
              <a:t>they</a:t>
            </a:r>
            <a:r>
              <a:rPr lang="hu-HU" dirty="0" smtClean="0"/>
              <a:t> </a:t>
            </a:r>
            <a:r>
              <a:rPr lang="hu-HU" dirty="0" err="1" smtClean="0"/>
              <a:t>will</a:t>
            </a:r>
            <a:r>
              <a:rPr lang="hu-HU" dirty="0" smtClean="0"/>
              <a:t> </a:t>
            </a:r>
            <a:r>
              <a:rPr lang="hu-HU" dirty="0" err="1" smtClean="0"/>
              <a:t>know</a:t>
            </a:r>
            <a:r>
              <a:rPr lang="hu-HU" dirty="0" smtClean="0"/>
              <a:t> h</a:t>
            </a:r>
            <a:r>
              <a:rPr lang="en-US" dirty="0" smtClean="0"/>
              <a:t>ow </a:t>
            </a:r>
            <a:r>
              <a:rPr lang="en-US" dirty="0"/>
              <a:t>to recognize a potential of </a:t>
            </a:r>
            <a:r>
              <a:rPr lang="hu-HU" dirty="0" err="1" smtClean="0"/>
              <a:t>their</a:t>
            </a:r>
            <a:r>
              <a:rPr lang="en-US" dirty="0" smtClean="0"/>
              <a:t> </a:t>
            </a:r>
            <a:r>
              <a:rPr lang="en-US" dirty="0" err="1" smtClean="0"/>
              <a:t>regio</a:t>
            </a:r>
            <a:r>
              <a:rPr lang="hu-HU" dirty="0" smtClean="0"/>
              <a:t>n</a:t>
            </a:r>
            <a:endParaRPr lang="en-IE" sz="3200" kern="1200" dirty="0">
              <a:solidFill>
                <a:schemeClr val="tx1"/>
              </a:solidFill>
              <a:effectLst/>
              <a:latin typeface="Trebuchet MS" panose="020B0603020202020204" pitchFamily="34" charset="0"/>
              <a:ea typeface="+mn-ea"/>
              <a:cs typeface="+mn-cs"/>
            </a:endParaRPr>
          </a:p>
        </p:txBody>
      </p:sp>
    </p:spTree>
    <p:extLst>
      <p:ext uri="{BB962C8B-B14F-4D97-AF65-F5344CB8AC3E}">
        <p14:creationId xmlns:p14="http://schemas.microsoft.com/office/powerpoint/2010/main" val="7375331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0A52937A-12AE-420F-ACA4-C8D07ECA6A91}"/>
              </a:ext>
            </a:extLst>
          </p:cNvPr>
          <p:cNvSpPr>
            <a:spLocks noGrp="1"/>
          </p:cNvSpPr>
          <p:nvPr>
            <p:ph type="title"/>
          </p:nvPr>
        </p:nvSpPr>
        <p:spPr/>
        <p:txBody>
          <a:bodyPr>
            <a:normAutofit fontScale="90000"/>
          </a:bodyPr>
          <a:lstStyle/>
          <a:p>
            <a:r>
              <a:rPr lang="hu-HU" sz="4400" b="1" kern="1200" dirty="0" err="1" smtClean="0">
                <a:solidFill>
                  <a:schemeClr val="tx1"/>
                </a:solidFill>
                <a:effectLst/>
                <a:latin typeface="Trebuchet MS" panose="020B0603020202020204" pitchFamily="34" charset="0"/>
                <a:ea typeface="+mj-ea"/>
                <a:cs typeface="+mj-cs"/>
              </a:rPr>
              <a:t>Alternative</a:t>
            </a:r>
            <a:r>
              <a:rPr lang="hu-HU" sz="4400" b="1" kern="1200" dirty="0" smtClean="0">
                <a:solidFill>
                  <a:schemeClr val="tx1"/>
                </a:solidFill>
                <a:effectLst/>
                <a:latin typeface="Trebuchet MS" panose="020B0603020202020204" pitchFamily="34" charset="0"/>
                <a:ea typeface="+mj-ea"/>
                <a:cs typeface="+mj-cs"/>
              </a:rPr>
              <a:t> </a:t>
            </a:r>
            <a:r>
              <a:rPr lang="hu-HU" sz="4400" b="1" kern="1200" dirty="0" err="1" smtClean="0">
                <a:solidFill>
                  <a:schemeClr val="tx1"/>
                </a:solidFill>
                <a:effectLst/>
                <a:latin typeface="Trebuchet MS" panose="020B0603020202020204" pitchFamily="34" charset="0"/>
                <a:ea typeface="+mj-ea"/>
                <a:cs typeface="+mj-cs"/>
              </a:rPr>
              <a:t>Rural</a:t>
            </a:r>
            <a:r>
              <a:rPr lang="hu-HU" sz="4400" b="1" kern="1200" dirty="0" smtClean="0">
                <a:solidFill>
                  <a:schemeClr val="tx1"/>
                </a:solidFill>
                <a:effectLst/>
                <a:latin typeface="Trebuchet MS" panose="020B0603020202020204" pitchFamily="34" charset="0"/>
                <a:ea typeface="+mj-ea"/>
                <a:cs typeface="+mj-cs"/>
              </a:rPr>
              <a:t> Business </a:t>
            </a:r>
            <a:r>
              <a:rPr lang="hu-HU" sz="4400" b="1" kern="1200" dirty="0" err="1" smtClean="0">
                <a:solidFill>
                  <a:schemeClr val="tx1"/>
                </a:solidFill>
                <a:effectLst/>
                <a:latin typeface="Trebuchet MS" panose="020B0603020202020204" pitchFamily="34" charset="0"/>
                <a:ea typeface="+mj-ea"/>
                <a:cs typeface="+mj-cs"/>
              </a:rPr>
              <a:t>Strategy</a:t>
            </a:r>
            <a:r>
              <a:rPr lang="hu-HU" sz="4400" b="1" kern="1200" dirty="0" smtClean="0">
                <a:solidFill>
                  <a:schemeClr val="tx1"/>
                </a:solidFill>
                <a:effectLst/>
                <a:latin typeface="Trebuchet MS" panose="020B0603020202020204" pitchFamily="34" charset="0"/>
                <a:ea typeface="+mj-ea"/>
                <a:cs typeface="+mj-cs"/>
              </a:rPr>
              <a:t> </a:t>
            </a:r>
            <a:r>
              <a:rPr lang="hu-HU" sz="4400" b="1" kern="1200" dirty="0" err="1" smtClean="0">
                <a:solidFill>
                  <a:schemeClr val="tx1"/>
                </a:solidFill>
                <a:effectLst/>
                <a:latin typeface="Trebuchet MS" panose="020B0603020202020204" pitchFamily="34" charset="0"/>
                <a:ea typeface="+mj-ea"/>
                <a:cs typeface="+mj-cs"/>
              </a:rPr>
              <a:t>Models</a:t>
            </a:r>
            <a:endParaRPr lang="sk-SK" dirty="0"/>
          </a:p>
        </p:txBody>
      </p:sp>
      <p:sp>
        <p:nvSpPr>
          <p:cNvPr id="3" name="Zástupný objekt pre obsah 2">
            <a:extLst>
              <a:ext uri="{FF2B5EF4-FFF2-40B4-BE49-F238E27FC236}">
                <a16:creationId xmlns="" xmlns:a16="http://schemas.microsoft.com/office/drawing/2014/main" id="{0804D55C-5356-47F2-86FA-47D13DDF19C3}"/>
              </a:ext>
            </a:extLst>
          </p:cNvPr>
          <p:cNvSpPr>
            <a:spLocks noGrp="1"/>
          </p:cNvSpPr>
          <p:nvPr>
            <p:ph idx="1"/>
          </p:nvPr>
        </p:nvSpPr>
        <p:spPr/>
        <p:txBody>
          <a:bodyPr>
            <a:normAutofit fontScale="92500" lnSpcReduction="10000"/>
          </a:bodyPr>
          <a:lstStyle/>
          <a:p>
            <a:pPr marL="0" indent="0" eaLnBrk="0" fontAlgn="base" hangingPunct="0">
              <a:buNone/>
            </a:pPr>
            <a:r>
              <a:rPr lang="hu-HU" sz="2800" dirty="0" err="1"/>
              <a:t>Circular</a:t>
            </a:r>
            <a:r>
              <a:rPr lang="hu-HU" sz="2800" dirty="0"/>
              <a:t> </a:t>
            </a:r>
            <a:r>
              <a:rPr lang="hu-HU" sz="2800" dirty="0" err="1" smtClean="0"/>
              <a:t>economy’s</a:t>
            </a:r>
            <a:r>
              <a:rPr lang="hu-HU" sz="2800" dirty="0" smtClean="0"/>
              <a:t> </a:t>
            </a:r>
            <a:r>
              <a:rPr lang="hu-HU" sz="2800" dirty="0" err="1" smtClean="0"/>
              <a:t>advantages</a:t>
            </a:r>
            <a:endParaRPr lang="hu-HU" sz="2800" dirty="0" smtClean="0"/>
          </a:p>
          <a:p>
            <a:pPr marL="0" indent="0" eaLnBrk="0" fontAlgn="base" hangingPunct="0">
              <a:buNone/>
            </a:pPr>
            <a:endParaRPr lang="hu-HU" sz="2800" dirty="0"/>
          </a:p>
          <a:p>
            <a:pPr eaLnBrk="0" fontAlgn="base" hangingPunct="0"/>
            <a:r>
              <a:rPr lang="en-US" sz="2800" dirty="0"/>
              <a:t>minimization of specific material </a:t>
            </a:r>
            <a:r>
              <a:rPr lang="en-US" sz="2800" dirty="0" smtClean="0"/>
              <a:t>use</a:t>
            </a:r>
            <a:endParaRPr lang="en-US" sz="2800" dirty="0"/>
          </a:p>
          <a:p>
            <a:pPr eaLnBrk="0" fontAlgn="base" hangingPunct="0"/>
            <a:r>
              <a:rPr lang="en-US" sz="2800" dirty="0"/>
              <a:t>consecutive cycles can be </a:t>
            </a:r>
            <a:r>
              <a:rPr lang="en-US" sz="2800" dirty="0" smtClean="0"/>
              <a:t>maximized</a:t>
            </a:r>
            <a:endParaRPr lang="en-US" sz="2800" dirty="0"/>
          </a:p>
          <a:p>
            <a:pPr eaLnBrk="0" fontAlgn="base" hangingPunct="0"/>
            <a:r>
              <a:rPr lang="en-US" sz="2800" dirty="0"/>
              <a:t>diversified use within the value chain is </a:t>
            </a:r>
            <a:r>
              <a:rPr lang="en-US" sz="2800" dirty="0" smtClean="0"/>
              <a:t>possible</a:t>
            </a:r>
            <a:endParaRPr lang="en-US" sz="2800" dirty="0"/>
          </a:p>
          <a:p>
            <a:pPr eaLnBrk="0" fontAlgn="base" hangingPunct="0"/>
            <a:r>
              <a:rPr lang="en-US" sz="2800" dirty="0"/>
              <a:t>contamination-free material flows increase the collection and distribution efficiency and maintain the quality of the materials</a:t>
            </a:r>
            <a:endParaRPr lang="sk-SK" sz="2800" dirty="0" smtClean="0"/>
          </a:p>
          <a:p>
            <a:pPr marL="0" indent="0" eaLnBrk="0" fontAlgn="base" hangingPunct="0">
              <a:buNone/>
            </a:pPr>
            <a:endParaRPr lang="sk-SK" sz="2800" dirty="0">
              <a:effectLst/>
            </a:endParaRPr>
          </a:p>
        </p:txBody>
      </p:sp>
    </p:spTree>
    <p:extLst>
      <p:ext uri="{BB962C8B-B14F-4D97-AF65-F5344CB8AC3E}">
        <p14:creationId xmlns:p14="http://schemas.microsoft.com/office/powerpoint/2010/main" val="32136940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0A52937A-12AE-420F-ACA4-C8D07ECA6A91}"/>
              </a:ext>
            </a:extLst>
          </p:cNvPr>
          <p:cNvSpPr>
            <a:spLocks noGrp="1"/>
          </p:cNvSpPr>
          <p:nvPr>
            <p:ph type="title"/>
          </p:nvPr>
        </p:nvSpPr>
        <p:spPr/>
        <p:txBody>
          <a:bodyPr>
            <a:normAutofit fontScale="90000"/>
          </a:bodyPr>
          <a:lstStyle/>
          <a:p>
            <a:r>
              <a:rPr lang="hu-HU" sz="4400" b="1" kern="1200" dirty="0" err="1" smtClean="0">
                <a:solidFill>
                  <a:schemeClr val="tx1"/>
                </a:solidFill>
                <a:effectLst/>
                <a:latin typeface="Trebuchet MS" panose="020B0603020202020204" pitchFamily="34" charset="0"/>
                <a:ea typeface="+mj-ea"/>
                <a:cs typeface="+mj-cs"/>
              </a:rPr>
              <a:t>Alternative</a:t>
            </a:r>
            <a:r>
              <a:rPr lang="hu-HU" sz="4400" b="1" kern="1200" dirty="0" smtClean="0">
                <a:solidFill>
                  <a:schemeClr val="tx1"/>
                </a:solidFill>
                <a:effectLst/>
                <a:latin typeface="Trebuchet MS" panose="020B0603020202020204" pitchFamily="34" charset="0"/>
                <a:ea typeface="+mj-ea"/>
                <a:cs typeface="+mj-cs"/>
              </a:rPr>
              <a:t> </a:t>
            </a:r>
            <a:r>
              <a:rPr lang="hu-HU" sz="4400" b="1" kern="1200" dirty="0" err="1" smtClean="0">
                <a:solidFill>
                  <a:schemeClr val="tx1"/>
                </a:solidFill>
                <a:effectLst/>
                <a:latin typeface="Trebuchet MS" panose="020B0603020202020204" pitchFamily="34" charset="0"/>
                <a:ea typeface="+mj-ea"/>
                <a:cs typeface="+mj-cs"/>
              </a:rPr>
              <a:t>Rural</a:t>
            </a:r>
            <a:r>
              <a:rPr lang="hu-HU" sz="4400" b="1" kern="1200" dirty="0" smtClean="0">
                <a:solidFill>
                  <a:schemeClr val="tx1"/>
                </a:solidFill>
                <a:effectLst/>
                <a:latin typeface="Trebuchet MS" panose="020B0603020202020204" pitchFamily="34" charset="0"/>
                <a:ea typeface="+mj-ea"/>
                <a:cs typeface="+mj-cs"/>
              </a:rPr>
              <a:t> Business </a:t>
            </a:r>
            <a:r>
              <a:rPr lang="hu-HU" sz="4400" b="1" kern="1200" dirty="0" err="1" smtClean="0">
                <a:solidFill>
                  <a:schemeClr val="tx1"/>
                </a:solidFill>
                <a:effectLst/>
                <a:latin typeface="Trebuchet MS" panose="020B0603020202020204" pitchFamily="34" charset="0"/>
                <a:ea typeface="+mj-ea"/>
                <a:cs typeface="+mj-cs"/>
              </a:rPr>
              <a:t>Strategy</a:t>
            </a:r>
            <a:r>
              <a:rPr lang="hu-HU" sz="4400" b="1" kern="1200" dirty="0" smtClean="0">
                <a:solidFill>
                  <a:schemeClr val="tx1"/>
                </a:solidFill>
                <a:effectLst/>
                <a:latin typeface="Trebuchet MS" panose="020B0603020202020204" pitchFamily="34" charset="0"/>
                <a:ea typeface="+mj-ea"/>
                <a:cs typeface="+mj-cs"/>
              </a:rPr>
              <a:t> </a:t>
            </a:r>
            <a:r>
              <a:rPr lang="hu-HU" sz="4400" b="1" kern="1200" dirty="0" err="1" smtClean="0">
                <a:solidFill>
                  <a:schemeClr val="tx1"/>
                </a:solidFill>
                <a:effectLst/>
                <a:latin typeface="Trebuchet MS" panose="020B0603020202020204" pitchFamily="34" charset="0"/>
                <a:ea typeface="+mj-ea"/>
                <a:cs typeface="+mj-cs"/>
              </a:rPr>
              <a:t>Models</a:t>
            </a:r>
            <a:endParaRPr lang="sk-SK" dirty="0"/>
          </a:p>
        </p:txBody>
      </p:sp>
      <p:sp>
        <p:nvSpPr>
          <p:cNvPr id="3" name="Zástupný objekt pre obsah 2">
            <a:extLst>
              <a:ext uri="{FF2B5EF4-FFF2-40B4-BE49-F238E27FC236}">
                <a16:creationId xmlns="" xmlns:a16="http://schemas.microsoft.com/office/drawing/2014/main" id="{0804D55C-5356-47F2-86FA-47D13DDF19C3}"/>
              </a:ext>
            </a:extLst>
          </p:cNvPr>
          <p:cNvSpPr>
            <a:spLocks noGrp="1"/>
          </p:cNvSpPr>
          <p:nvPr>
            <p:ph idx="1"/>
          </p:nvPr>
        </p:nvSpPr>
        <p:spPr/>
        <p:txBody>
          <a:bodyPr>
            <a:normAutofit/>
          </a:bodyPr>
          <a:lstStyle/>
          <a:p>
            <a:pPr marL="0" indent="0" eaLnBrk="0" fontAlgn="base" hangingPunct="0">
              <a:buNone/>
            </a:pPr>
            <a:r>
              <a:rPr lang="sk-SK" sz="2800" dirty="0" smtClean="0"/>
              <a:t>Rainbow farm</a:t>
            </a:r>
          </a:p>
          <a:p>
            <a:pPr marL="0" indent="0" eaLnBrk="0" fontAlgn="base" hangingPunct="0">
              <a:buNone/>
            </a:pPr>
            <a:endParaRPr lang="sk-SK" sz="2800" dirty="0"/>
          </a:p>
          <a:p>
            <a:pPr marL="0" indent="0" eaLnBrk="0" fontAlgn="base" hangingPunct="0">
              <a:buNone/>
            </a:pPr>
            <a:r>
              <a:rPr lang="hu-HU" sz="2800" dirty="0" smtClean="0"/>
              <a:t>A</a:t>
            </a:r>
            <a:r>
              <a:rPr lang="en-US" sz="2800" dirty="0" smtClean="0"/>
              <a:t> </a:t>
            </a:r>
            <a:r>
              <a:rPr lang="en-US" sz="2800" dirty="0"/>
              <a:t>model of local, sustainable growth that is formed as an initiative of local </a:t>
            </a:r>
            <a:r>
              <a:rPr lang="en-US" sz="2800" dirty="0" smtClean="0"/>
              <a:t>groups</a:t>
            </a:r>
            <a:r>
              <a:rPr lang="hu-HU" sz="2800" dirty="0" smtClean="0"/>
              <a:t>.</a:t>
            </a:r>
          </a:p>
          <a:p>
            <a:pPr marL="0" indent="0" eaLnBrk="0" fontAlgn="base" hangingPunct="0">
              <a:buNone/>
            </a:pPr>
            <a:endParaRPr lang="hu-HU" sz="2800" dirty="0"/>
          </a:p>
          <a:p>
            <a:pPr marL="0" indent="0" eaLnBrk="0" fontAlgn="base" hangingPunct="0">
              <a:buNone/>
            </a:pPr>
            <a:r>
              <a:rPr lang="hu-HU" sz="2800" dirty="0" smtClean="0"/>
              <a:t>A</a:t>
            </a:r>
            <a:r>
              <a:rPr lang="en-US" sz="2800" dirty="0" err="1" smtClean="0"/>
              <a:t>ccording</a:t>
            </a:r>
            <a:r>
              <a:rPr lang="en-US" sz="2800" dirty="0" smtClean="0"/>
              <a:t> </a:t>
            </a:r>
            <a:r>
              <a:rPr lang="en-US" sz="2800" dirty="0"/>
              <a:t>to the colors of the rainbow, it has seven motifs</a:t>
            </a:r>
            <a:endParaRPr lang="sk-SK" sz="2800" dirty="0" smtClean="0"/>
          </a:p>
          <a:p>
            <a:pPr marL="0" indent="0" eaLnBrk="0" fontAlgn="base" hangingPunct="0">
              <a:buNone/>
            </a:pPr>
            <a:endParaRPr lang="sk-SK" sz="2800" dirty="0">
              <a:effectLst/>
            </a:endParaRPr>
          </a:p>
        </p:txBody>
      </p:sp>
    </p:spTree>
    <p:extLst>
      <p:ext uri="{BB962C8B-B14F-4D97-AF65-F5344CB8AC3E}">
        <p14:creationId xmlns:p14="http://schemas.microsoft.com/office/powerpoint/2010/main" val="33464546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0A52937A-12AE-420F-ACA4-C8D07ECA6A91}"/>
              </a:ext>
            </a:extLst>
          </p:cNvPr>
          <p:cNvSpPr>
            <a:spLocks noGrp="1"/>
          </p:cNvSpPr>
          <p:nvPr>
            <p:ph type="title"/>
          </p:nvPr>
        </p:nvSpPr>
        <p:spPr/>
        <p:txBody>
          <a:bodyPr>
            <a:normAutofit fontScale="90000"/>
          </a:bodyPr>
          <a:lstStyle/>
          <a:p>
            <a:r>
              <a:rPr lang="hu-HU" sz="4400" b="1" kern="1200" dirty="0" err="1" smtClean="0">
                <a:solidFill>
                  <a:schemeClr val="tx1"/>
                </a:solidFill>
                <a:effectLst/>
                <a:latin typeface="Trebuchet MS" panose="020B0603020202020204" pitchFamily="34" charset="0"/>
                <a:ea typeface="+mj-ea"/>
                <a:cs typeface="+mj-cs"/>
              </a:rPr>
              <a:t>Alternative</a:t>
            </a:r>
            <a:r>
              <a:rPr lang="hu-HU" sz="4400" b="1" kern="1200" dirty="0" smtClean="0">
                <a:solidFill>
                  <a:schemeClr val="tx1"/>
                </a:solidFill>
                <a:effectLst/>
                <a:latin typeface="Trebuchet MS" panose="020B0603020202020204" pitchFamily="34" charset="0"/>
                <a:ea typeface="+mj-ea"/>
                <a:cs typeface="+mj-cs"/>
              </a:rPr>
              <a:t> </a:t>
            </a:r>
            <a:r>
              <a:rPr lang="hu-HU" sz="4400" b="1" kern="1200" dirty="0" err="1" smtClean="0">
                <a:solidFill>
                  <a:schemeClr val="tx1"/>
                </a:solidFill>
                <a:effectLst/>
                <a:latin typeface="Trebuchet MS" panose="020B0603020202020204" pitchFamily="34" charset="0"/>
                <a:ea typeface="+mj-ea"/>
                <a:cs typeface="+mj-cs"/>
              </a:rPr>
              <a:t>Rural</a:t>
            </a:r>
            <a:r>
              <a:rPr lang="hu-HU" sz="4400" b="1" kern="1200" dirty="0" smtClean="0">
                <a:solidFill>
                  <a:schemeClr val="tx1"/>
                </a:solidFill>
                <a:effectLst/>
                <a:latin typeface="Trebuchet MS" panose="020B0603020202020204" pitchFamily="34" charset="0"/>
                <a:ea typeface="+mj-ea"/>
                <a:cs typeface="+mj-cs"/>
              </a:rPr>
              <a:t> Business </a:t>
            </a:r>
            <a:r>
              <a:rPr lang="hu-HU" sz="4400" b="1" kern="1200" dirty="0" err="1" smtClean="0">
                <a:solidFill>
                  <a:schemeClr val="tx1"/>
                </a:solidFill>
                <a:effectLst/>
                <a:latin typeface="Trebuchet MS" panose="020B0603020202020204" pitchFamily="34" charset="0"/>
                <a:ea typeface="+mj-ea"/>
                <a:cs typeface="+mj-cs"/>
              </a:rPr>
              <a:t>Strategy</a:t>
            </a:r>
            <a:r>
              <a:rPr lang="hu-HU" sz="4400" b="1" kern="1200" dirty="0" smtClean="0">
                <a:solidFill>
                  <a:schemeClr val="tx1"/>
                </a:solidFill>
                <a:effectLst/>
                <a:latin typeface="Trebuchet MS" panose="020B0603020202020204" pitchFamily="34" charset="0"/>
                <a:ea typeface="+mj-ea"/>
                <a:cs typeface="+mj-cs"/>
              </a:rPr>
              <a:t> </a:t>
            </a:r>
            <a:r>
              <a:rPr lang="hu-HU" sz="4400" b="1" kern="1200" dirty="0" err="1" smtClean="0">
                <a:solidFill>
                  <a:schemeClr val="tx1"/>
                </a:solidFill>
                <a:effectLst/>
                <a:latin typeface="Trebuchet MS" panose="020B0603020202020204" pitchFamily="34" charset="0"/>
                <a:ea typeface="+mj-ea"/>
                <a:cs typeface="+mj-cs"/>
              </a:rPr>
              <a:t>Models</a:t>
            </a:r>
            <a:endParaRPr lang="sk-SK" dirty="0"/>
          </a:p>
        </p:txBody>
      </p:sp>
      <p:sp>
        <p:nvSpPr>
          <p:cNvPr id="3" name="Zástupný objekt pre obsah 2">
            <a:extLst>
              <a:ext uri="{FF2B5EF4-FFF2-40B4-BE49-F238E27FC236}">
                <a16:creationId xmlns="" xmlns:a16="http://schemas.microsoft.com/office/drawing/2014/main" id="{0804D55C-5356-47F2-86FA-47D13DDF19C3}"/>
              </a:ext>
            </a:extLst>
          </p:cNvPr>
          <p:cNvSpPr>
            <a:spLocks noGrp="1"/>
          </p:cNvSpPr>
          <p:nvPr>
            <p:ph idx="1"/>
          </p:nvPr>
        </p:nvSpPr>
        <p:spPr/>
        <p:txBody>
          <a:bodyPr>
            <a:normAutofit fontScale="77500" lnSpcReduction="20000"/>
          </a:bodyPr>
          <a:lstStyle/>
          <a:p>
            <a:pPr marL="0" indent="0" eaLnBrk="0" fontAlgn="base" hangingPunct="0">
              <a:buNone/>
            </a:pPr>
            <a:r>
              <a:rPr lang="sk-SK" sz="2800" dirty="0" smtClean="0"/>
              <a:t>Rainbow farm colors</a:t>
            </a:r>
          </a:p>
          <a:p>
            <a:pPr marL="0" indent="0" eaLnBrk="0" fontAlgn="base" hangingPunct="0">
              <a:buNone/>
            </a:pPr>
            <a:endParaRPr lang="sk-SK" sz="2800" dirty="0" smtClean="0"/>
          </a:p>
          <a:p>
            <a:pPr eaLnBrk="0" fontAlgn="base" hangingPunct="0"/>
            <a:r>
              <a:rPr lang="en-US" sz="2800" dirty="0"/>
              <a:t>magenta: Spiritual values</a:t>
            </a:r>
          </a:p>
          <a:p>
            <a:pPr eaLnBrk="0" fontAlgn="base" hangingPunct="0"/>
            <a:r>
              <a:rPr lang="en-US" sz="2800" dirty="0"/>
              <a:t>dark blue: Global values</a:t>
            </a:r>
          </a:p>
          <a:p>
            <a:pPr eaLnBrk="0" fontAlgn="base" hangingPunct="0"/>
            <a:r>
              <a:rPr lang="en-US" sz="2800" dirty="0"/>
              <a:t>light blue: Economic values</a:t>
            </a:r>
          </a:p>
          <a:p>
            <a:pPr eaLnBrk="0" fontAlgn="base" hangingPunct="0"/>
            <a:r>
              <a:rPr lang="en-US" sz="2800" dirty="0"/>
              <a:t>green: Ecological values</a:t>
            </a:r>
          </a:p>
          <a:p>
            <a:pPr eaLnBrk="0" fontAlgn="base" hangingPunct="0"/>
            <a:r>
              <a:rPr lang="en-US" sz="2800" dirty="0"/>
              <a:t>yellow: The value of individual creativity and self-realization</a:t>
            </a:r>
          </a:p>
          <a:p>
            <a:pPr eaLnBrk="0" fontAlgn="base" hangingPunct="0"/>
            <a:r>
              <a:rPr lang="en-US" sz="2800" dirty="0"/>
              <a:t>orange: Local community values</a:t>
            </a:r>
          </a:p>
          <a:p>
            <a:pPr eaLnBrk="0" fontAlgn="base" hangingPunct="0"/>
            <a:r>
              <a:rPr lang="en-US" sz="2800" dirty="0"/>
              <a:t>red: Social values</a:t>
            </a:r>
            <a:endParaRPr lang="sk-SK" sz="2800" dirty="0"/>
          </a:p>
        </p:txBody>
      </p:sp>
    </p:spTree>
    <p:extLst>
      <p:ext uri="{BB962C8B-B14F-4D97-AF65-F5344CB8AC3E}">
        <p14:creationId xmlns:p14="http://schemas.microsoft.com/office/powerpoint/2010/main" val="15941021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0A52937A-12AE-420F-ACA4-C8D07ECA6A91}"/>
              </a:ext>
            </a:extLst>
          </p:cNvPr>
          <p:cNvSpPr>
            <a:spLocks noGrp="1"/>
          </p:cNvSpPr>
          <p:nvPr>
            <p:ph type="title"/>
          </p:nvPr>
        </p:nvSpPr>
        <p:spPr/>
        <p:txBody>
          <a:bodyPr>
            <a:normAutofit fontScale="90000"/>
          </a:bodyPr>
          <a:lstStyle/>
          <a:p>
            <a:r>
              <a:rPr lang="hu-HU" sz="4400" b="1" kern="1200" dirty="0" err="1" smtClean="0">
                <a:solidFill>
                  <a:schemeClr val="tx1"/>
                </a:solidFill>
                <a:effectLst/>
                <a:latin typeface="Trebuchet MS" panose="020B0603020202020204" pitchFamily="34" charset="0"/>
                <a:ea typeface="+mj-ea"/>
                <a:cs typeface="+mj-cs"/>
              </a:rPr>
              <a:t>Alternative</a:t>
            </a:r>
            <a:r>
              <a:rPr lang="hu-HU" sz="4400" b="1" kern="1200" dirty="0" smtClean="0">
                <a:solidFill>
                  <a:schemeClr val="tx1"/>
                </a:solidFill>
                <a:effectLst/>
                <a:latin typeface="Trebuchet MS" panose="020B0603020202020204" pitchFamily="34" charset="0"/>
                <a:ea typeface="+mj-ea"/>
                <a:cs typeface="+mj-cs"/>
              </a:rPr>
              <a:t> </a:t>
            </a:r>
            <a:r>
              <a:rPr lang="hu-HU" sz="4400" b="1" kern="1200" dirty="0" err="1" smtClean="0">
                <a:solidFill>
                  <a:schemeClr val="tx1"/>
                </a:solidFill>
                <a:effectLst/>
                <a:latin typeface="Trebuchet MS" panose="020B0603020202020204" pitchFamily="34" charset="0"/>
                <a:ea typeface="+mj-ea"/>
                <a:cs typeface="+mj-cs"/>
              </a:rPr>
              <a:t>Rural</a:t>
            </a:r>
            <a:r>
              <a:rPr lang="hu-HU" sz="4400" b="1" kern="1200" dirty="0" smtClean="0">
                <a:solidFill>
                  <a:schemeClr val="tx1"/>
                </a:solidFill>
                <a:effectLst/>
                <a:latin typeface="Trebuchet MS" panose="020B0603020202020204" pitchFamily="34" charset="0"/>
                <a:ea typeface="+mj-ea"/>
                <a:cs typeface="+mj-cs"/>
              </a:rPr>
              <a:t> Business </a:t>
            </a:r>
            <a:r>
              <a:rPr lang="hu-HU" sz="4400" b="1" kern="1200" dirty="0" err="1" smtClean="0">
                <a:solidFill>
                  <a:schemeClr val="tx1"/>
                </a:solidFill>
                <a:effectLst/>
                <a:latin typeface="Trebuchet MS" panose="020B0603020202020204" pitchFamily="34" charset="0"/>
                <a:ea typeface="+mj-ea"/>
                <a:cs typeface="+mj-cs"/>
              </a:rPr>
              <a:t>Strategy</a:t>
            </a:r>
            <a:r>
              <a:rPr lang="hu-HU" sz="4400" b="1" kern="1200" dirty="0" smtClean="0">
                <a:solidFill>
                  <a:schemeClr val="tx1"/>
                </a:solidFill>
                <a:effectLst/>
                <a:latin typeface="Trebuchet MS" panose="020B0603020202020204" pitchFamily="34" charset="0"/>
                <a:ea typeface="+mj-ea"/>
                <a:cs typeface="+mj-cs"/>
              </a:rPr>
              <a:t> </a:t>
            </a:r>
            <a:r>
              <a:rPr lang="hu-HU" sz="4400" b="1" kern="1200" dirty="0" err="1" smtClean="0">
                <a:solidFill>
                  <a:schemeClr val="tx1"/>
                </a:solidFill>
                <a:effectLst/>
                <a:latin typeface="Trebuchet MS" panose="020B0603020202020204" pitchFamily="34" charset="0"/>
                <a:ea typeface="+mj-ea"/>
                <a:cs typeface="+mj-cs"/>
              </a:rPr>
              <a:t>Models</a:t>
            </a:r>
            <a:endParaRPr lang="sk-SK" dirty="0"/>
          </a:p>
        </p:txBody>
      </p:sp>
      <p:sp>
        <p:nvSpPr>
          <p:cNvPr id="3" name="Zástupný objekt pre obsah 2">
            <a:extLst>
              <a:ext uri="{FF2B5EF4-FFF2-40B4-BE49-F238E27FC236}">
                <a16:creationId xmlns="" xmlns:a16="http://schemas.microsoft.com/office/drawing/2014/main" id="{0804D55C-5356-47F2-86FA-47D13DDF19C3}"/>
              </a:ext>
            </a:extLst>
          </p:cNvPr>
          <p:cNvSpPr>
            <a:spLocks noGrp="1"/>
          </p:cNvSpPr>
          <p:nvPr>
            <p:ph idx="1"/>
          </p:nvPr>
        </p:nvSpPr>
        <p:spPr/>
        <p:txBody>
          <a:bodyPr>
            <a:normAutofit fontScale="92500" lnSpcReduction="20000"/>
          </a:bodyPr>
          <a:lstStyle/>
          <a:p>
            <a:pPr marL="0" indent="0" eaLnBrk="0" fontAlgn="base" hangingPunct="0">
              <a:buNone/>
            </a:pPr>
            <a:r>
              <a:rPr lang="sk-SK" sz="2800" dirty="0"/>
              <a:t>Localization, „Think Globally, Act Locally! </a:t>
            </a:r>
            <a:r>
              <a:rPr lang="sk-SK" sz="2800" dirty="0" smtClean="0"/>
              <a:t>“</a:t>
            </a:r>
          </a:p>
          <a:p>
            <a:pPr marL="0" indent="0" eaLnBrk="0" fontAlgn="base" hangingPunct="0">
              <a:buNone/>
            </a:pPr>
            <a:endParaRPr lang="sk-SK" sz="2800" dirty="0"/>
          </a:p>
          <a:p>
            <a:pPr marL="0" indent="0" eaLnBrk="0" fontAlgn="base" hangingPunct="0">
              <a:buNone/>
            </a:pPr>
            <a:r>
              <a:rPr lang="en-US" sz="2800" dirty="0"/>
              <a:t>The economics of localization is based on the statistically proven fact that the majority of human needs can be economically satisfied locally.</a:t>
            </a:r>
          </a:p>
          <a:p>
            <a:pPr marL="0" indent="0" eaLnBrk="0" fontAlgn="base" hangingPunct="0">
              <a:buNone/>
            </a:pPr>
            <a:endParaRPr lang="en-US" sz="2800" dirty="0"/>
          </a:p>
          <a:p>
            <a:pPr marL="0" indent="0" eaLnBrk="0" fontAlgn="base" hangingPunct="0">
              <a:buNone/>
            </a:pPr>
            <a:r>
              <a:rPr lang="en-US" sz="2800" dirty="0"/>
              <a:t>Localization does not mean the destruction of today's global economic system, but rather its gradual but radical transformation.</a:t>
            </a:r>
            <a:endParaRPr lang="sk-SK" sz="2800" dirty="0" smtClean="0"/>
          </a:p>
          <a:p>
            <a:pPr marL="0" indent="0" eaLnBrk="0" fontAlgn="base" hangingPunct="0">
              <a:buNone/>
            </a:pPr>
            <a:endParaRPr lang="sk-SK" sz="2800" dirty="0"/>
          </a:p>
          <a:p>
            <a:pPr marL="0" indent="0" eaLnBrk="0" fontAlgn="base" hangingPunct="0">
              <a:buNone/>
            </a:pPr>
            <a:endParaRPr lang="sk-SK" sz="2800" dirty="0" smtClean="0"/>
          </a:p>
          <a:p>
            <a:pPr marL="0" indent="0" eaLnBrk="0" fontAlgn="base" hangingPunct="0">
              <a:buNone/>
            </a:pPr>
            <a:endParaRPr lang="sk-SK" sz="2800" dirty="0" smtClean="0"/>
          </a:p>
          <a:p>
            <a:pPr marL="0" indent="0" eaLnBrk="0" fontAlgn="base" hangingPunct="0">
              <a:buNone/>
            </a:pPr>
            <a:endParaRPr lang="sk-SK" sz="2800" dirty="0">
              <a:effectLst/>
            </a:endParaRPr>
          </a:p>
        </p:txBody>
      </p:sp>
    </p:spTree>
    <p:extLst>
      <p:ext uri="{BB962C8B-B14F-4D97-AF65-F5344CB8AC3E}">
        <p14:creationId xmlns:p14="http://schemas.microsoft.com/office/powerpoint/2010/main" val="11568685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0A52937A-12AE-420F-ACA4-C8D07ECA6A91}"/>
              </a:ext>
            </a:extLst>
          </p:cNvPr>
          <p:cNvSpPr>
            <a:spLocks noGrp="1"/>
          </p:cNvSpPr>
          <p:nvPr>
            <p:ph type="title"/>
          </p:nvPr>
        </p:nvSpPr>
        <p:spPr/>
        <p:txBody>
          <a:bodyPr>
            <a:normAutofit fontScale="90000"/>
          </a:bodyPr>
          <a:lstStyle/>
          <a:p>
            <a:r>
              <a:rPr lang="hu-HU" sz="4400" b="1" kern="1200" dirty="0" err="1" smtClean="0">
                <a:solidFill>
                  <a:schemeClr val="tx1"/>
                </a:solidFill>
                <a:effectLst/>
                <a:latin typeface="Trebuchet MS" panose="020B0603020202020204" pitchFamily="34" charset="0"/>
                <a:ea typeface="+mj-ea"/>
                <a:cs typeface="+mj-cs"/>
              </a:rPr>
              <a:t>Alternative</a:t>
            </a:r>
            <a:r>
              <a:rPr lang="hu-HU" sz="4400" b="1" kern="1200" dirty="0" smtClean="0">
                <a:solidFill>
                  <a:schemeClr val="tx1"/>
                </a:solidFill>
                <a:effectLst/>
                <a:latin typeface="Trebuchet MS" panose="020B0603020202020204" pitchFamily="34" charset="0"/>
                <a:ea typeface="+mj-ea"/>
                <a:cs typeface="+mj-cs"/>
              </a:rPr>
              <a:t> </a:t>
            </a:r>
            <a:r>
              <a:rPr lang="hu-HU" sz="4400" b="1" kern="1200" dirty="0" err="1" smtClean="0">
                <a:solidFill>
                  <a:schemeClr val="tx1"/>
                </a:solidFill>
                <a:effectLst/>
                <a:latin typeface="Trebuchet MS" panose="020B0603020202020204" pitchFamily="34" charset="0"/>
                <a:ea typeface="+mj-ea"/>
                <a:cs typeface="+mj-cs"/>
              </a:rPr>
              <a:t>Rural</a:t>
            </a:r>
            <a:r>
              <a:rPr lang="hu-HU" sz="4400" b="1" kern="1200" dirty="0" smtClean="0">
                <a:solidFill>
                  <a:schemeClr val="tx1"/>
                </a:solidFill>
                <a:effectLst/>
                <a:latin typeface="Trebuchet MS" panose="020B0603020202020204" pitchFamily="34" charset="0"/>
                <a:ea typeface="+mj-ea"/>
                <a:cs typeface="+mj-cs"/>
              </a:rPr>
              <a:t> Business </a:t>
            </a:r>
            <a:r>
              <a:rPr lang="hu-HU" sz="4400" b="1" kern="1200" dirty="0" err="1" smtClean="0">
                <a:solidFill>
                  <a:schemeClr val="tx1"/>
                </a:solidFill>
                <a:effectLst/>
                <a:latin typeface="Trebuchet MS" panose="020B0603020202020204" pitchFamily="34" charset="0"/>
                <a:ea typeface="+mj-ea"/>
                <a:cs typeface="+mj-cs"/>
              </a:rPr>
              <a:t>Strategy</a:t>
            </a:r>
            <a:r>
              <a:rPr lang="hu-HU" sz="4400" b="1" kern="1200" dirty="0" smtClean="0">
                <a:solidFill>
                  <a:schemeClr val="tx1"/>
                </a:solidFill>
                <a:effectLst/>
                <a:latin typeface="Trebuchet MS" panose="020B0603020202020204" pitchFamily="34" charset="0"/>
                <a:ea typeface="+mj-ea"/>
                <a:cs typeface="+mj-cs"/>
              </a:rPr>
              <a:t> </a:t>
            </a:r>
            <a:r>
              <a:rPr lang="hu-HU" sz="4400" b="1" kern="1200" dirty="0" err="1" smtClean="0">
                <a:solidFill>
                  <a:schemeClr val="tx1"/>
                </a:solidFill>
                <a:effectLst/>
                <a:latin typeface="Trebuchet MS" panose="020B0603020202020204" pitchFamily="34" charset="0"/>
                <a:ea typeface="+mj-ea"/>
                <a:cs typeface="+mj-cs"/>
              </a:rPr>
              <a:t>Models</a:t>
            </a:r>
            <a:endParaRPr lang="sk-SK" dirty="0"/>
          </a:p>
        </p:txBody>
      </p:sp>
      <p:sp>
        <p:nvSpPr>
          <p:cNvPr id="3" name="Zástupný objekt pre obsah 2">
            <a:extLst>
              <a:ext uri="{FF2B5EF4-FFF2-40B4-BE49-F238E27FC236}">
                <a16:creationId xmlns="" xmlns:a16="http://schemas.microsoft.com/office/drawing/2014/main" id="{0804D55C-5356-47F2-86FA-47D13DDF19C3}"/>
              </a:ext>
            </a:extLst>
          </p:cNvPr>
          <p:cNvSpPr>
            <a:spLocks noGrp="1"/>
          </p:cNvSpPr>
          <p:nvPr>
            <p:ph idx="1"/>
          </p:nvPr>
        </p:nvSpPr>
        <p:spPr/>
        <p:txBody>
          <a:bodyPr>
            <a:normAutofit fontScale="85000" lnSpcReduction="20000"/>
          </a:bodyPr>
          <a:lstStyle/>
          <a:p>
            <a:pPr marL="0" indent="0" eaLnBrk="0" fontAlgn="base" hangingPunct="0">
              <a:buNone/>
            </a:pPr>
            <a:r>
              <a:rPr lang="sk-SK" sz="2800" dirty="0"/>
              <a:t>Localization, „Think Globally, Act Locally! </a:t>
            </a:r>
            <a:r>
              <a:rPr lang="sk-SK" sz="2800" dirty="0" smtClean="0"/>
              <a:t>“</a:t>
            </a:r>
          </a:p>
          <a:p>
            <a:pPr marL="0" indent="0" eaLnBrk="0" fontAlgn="base" hangingPunct="0">
              <a:buNone/>
            </a:pPr>
            <a:endParaRPr lang="sk-SK" sz="2800" dirty="0"/>
          </a:p>
          <a:p>
            <a:pPr marL="0" indent="0" eaLnBrk="0" fontAlgn="base" hangingPunct="0">
              <a:buNone/>
            </a:pPr>
            <a:r>
              <a:rPr lang="en-US" sz="2800" dirty="0"/>
              <a:t>It means a sharp change of direction, a new way of economic organization in which social and ecological aspects are more important than market expansion and profit. The current "efficiency" of the global economy largely does not bring additional benefits at the corporate level, but at the social level: it is primarily the savings in social and environmental costs (the postponement of costs) that make spatially "spread" production and long-distance transports worthwhile.</a:t>
            </a:r>
            <a:endParaRPr lang="sk-SK" sz="2800" dirty="0"/>
          </a:p>
          <a:p>
            <a:pPr marL="0" indent="0" eaLnBrk="0" fontAlgn="base" hangingPunct="0">
              <a:buNone/>
            </a:pPr>
            <a:endParaRPr lang="sk-SK" sz="2800" dirty="0" smtClean="0"/>
          </a:p>
          <a:p>
            <a:pPr marL="0" indent="0" eaLnBrk="0" fontAlgn="base" hangingPunct="0">
              <a:buNone/>
            </a:pPr>
            <a:endParaRPr lang="sk-SK" sz="2800" dirty="0" smtClean="0"/>
          </a:p>
          <a:p>
            <a:pPr marL="0" indent="0" eaLnBrk="0" fontAlgn="base" hangingPunct="0">
              <a:buNone/>
            </a:pPr>
            <a:endParaRPr lang="sk-SK" sz="2800" dirty="0">
              <a:effectLst/>
            </a:endParaRPr>
          </a:p>
        </p:txBody>
      </p:sp>
    </p:spTree>
    <p:extLst>
      <p:ext uri="{BB962C8B-B14F-4D97-AF65-F5344CB8AC3E}">
        <p14:creationId xmlns:p14="http://schemas.microsoft.com/office/powerpoint/2010/main" val="36113106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0A52937A-12AE-420F-ACA4-C8D07ECA6A91}"/>
              </a:ext>
            </a:extLst>
          </p:cNvPr>
          <p:cNvSpPr>
            <a:spLocks noGrp="1"/>
          </p:cNvSpPr>
          <p:nvPr>
            <p:ph type="title"/>
          </p:nvPr>
        </p:nvSpPr>
        <p:spPr/>
        <p:txBody>
          <a:bodyPr>
            <a:normAutofit fontScale="90000"/>
          </a:bodyPr>
          <a:lstStyle/>
          <a:p>
            <a:r>
              <a:rPr lang="hu-HU" sz="4400" b="1" kern="1200" dirty="0" err="1" smtClean="0">
                <a:solidFill>
                  <a:schemeClr val="tx1"/>
                </a:solidFill>
                <a:effectLst/>
                <a:latin typeface="Trebuchet MS" panose="020B0603020202020204" pitchFamily="34" charset="0"/>
                <a:ea typeface="+mj-ea"/>
                <a:cs typeface="+mj-cs"/>
              </a:rPr>
              <a:t>Alternative</a:t>
            </a:r>
            <a:r>
              <a:rPr lang="hu-HU" sz="4400" b="1" kern="1200" dirty="0" smtClean="0">
                <a:solidFill>
                  <a:schemeClr val="tx1"/>
                </a:solidFill>
                <a:effectLst/>
                <a:latin typeface="Trebuchet MS" panose="020B0603020202020204" pitchFamily="34" charset="0"/>
                <a:ea typeface="+mj-ea"/>
                <a:cs typeface="+mj-cs"/>
              </a:rPr>
              <a:t> </a:t>
            </a:r>
            <a:r>
              <a:rPr lang="hu-HU" sz="4400" b="1" kern="1200" dirty="0" err="1" smtClean="0">
                <a:solidFill>
                  <a:schemeClr val="tx1"/>
                </a:solidFill>
                <a:effectLst/>
                <a:latin typeface="Trebuchet MS" panose="020B0603020202020204" pitchFamily="34" charset="0"/>
                <a:ea typeface="+mj-ea"/>
                <a:cs typeface="+mj-cs"/>
              </a:rPr>
              <a:t>Rural</a:t>
            </a:r>
            <a:r>
              <a:rPr lang="hu-HU" sz="4400" b="1" kern="1200" dirty="0" smtClean="0">
                <a:solidFill>
                  <a:schemeClr val="tx1"/>
                </a:solidFill>
                <a:effectLst/>
                <a:latin typeface="Trebuchet MS" panose="020B0603020202020204" pitchFamily="34" charset="0"/>
                <a:ea typeface="+mj-ea"/>
                <a:cs typeface="+mj-cs"/>
              </a:rPr>
              <a:t> Business </a:t>
            </a:r>
            <a:r>
              <a:rPr lang="hu-HU" sz="4400" b="1" kern="1200" dirty="0" err="1" smtClean="0">
                <a:solidFill>
                  <a:schemeClr val="tx1"/>
                </a:solidFill>
                <a:effectLst/>
                <a:latin typeface="Trebuchet MS" panose="020B0603020202020204" pitchFamily="34" charset="0"/>
                <a:ea typeface="+mj-ea"/>
                <a:cs typeface="+mj-cs"/>
              </a:rPr>
              <a:t>Strategy</a:t>
            </a:r>
            <a:r>
              <a:rPr lang="hu-HU" sz="4400" b="1" kern="1200" dirty="0" smtClean="0">
                <a:solidFill>
                  <a:schemeClr val="tx1"/>
                </a:solidFill>
                <a:effectLst/>
                <a:latin typeface="Trebuchet MS" panose="020B0603020202020204" pitchFamily="34" charset="0"/>
                <a:ea typeface="+mj-ea"/>
                <a:cs typeface="+mj-cs"/>
              </a:rPr>
              <a:t> </a:t>
            </a:r>
            <a:r>
              <a:rPr lang="hu-HU" sz="4400" b="1" kern="1200" dirty="0" err="1" smtClean="0">
                <a:solidFill>
                  <a:schemeClr val="tx1"/>
                </a:solidFill>
                <a:effectLst/>
                <a:latin typeface="Trebuchet MS" panose="020B0603020202020204" pitchFamily="34" charset="0"/>
                <a:ea typeface="+mj-ea"/>
                <a:cs typeface="+mj-cs"/>
              </a:rPr>
              <a:t>Models</a:t>
            </a:r>
            <a:endParaRPr lang="sk-SK" dirty="0"/>
          </a:p>
        </p:txBody>
      </p:sp>
      <p:sp>
        <p:nvSpPr>
          <p:cNvPr id="3" name="Zástupný objekt pre obsah 2">
            <a:extLst>
              <a:ext uri="{FF2B5EF4-FFF2-40B4-BE49-F238E27FC236}">
                <a16:creationId xmlns="" xmlns:a16="http://schemas.microsoft.com/office/drawing/2014/main" id="{0804D55C-5356-47F2-86FA-47D13DDF19C3}"/>
              </a:ext>
            </a:extLst>
          </p:cNvPr>
          <p:cNvSpPr>
            <a:spLocks noGrp="1"/>
          </p:cNvSpPr>
          <p:nvPr>
            <p:ph idx="1"/>
          </p:nvPr>
        </p:nvSpPr>
        <p:spPr/>
        <p:txBody>
          <a:bodyPr>
            <a:normAutofit fontScale="85000" lnSpcReduction="20000"/>
          </a:bodyPr>
          <a:lstStyle/>
          <a:p>
            <a:pPr marL="0" indent="0" eaLnBrk="0" fontAlgn="base" hangingPunct="0">
              <a:buNone/>
            </a:pPr>
            <a:r>
              <a:rPr lang="sk-SK" sz="2800" dirty="0" smtClean="0"/>
              <a:t>The </a:t>
            </a:r>
            <a:r>
              <a:rPr lang="sk-SK" sz="2800" dirty="0"/>
              <a:t>sufficiency </a:t>
            </a:r>
            <a:r>
              <a:rPr lang="sk-SK" sz="2800" dirty="0" smtClean="0"/>
              <a:t>economy</a:t>
            </a:r>
            <a:endParaRPr lang="sk-SK" sz="2800" dirty="0"/>
          </a:p>
          <a:p>
            <a:pPr marL="0" indent="0" eaLnBrk="0" fontAlgn="base" hangingPunct="0">
              <a:buNone/>
            </a:pPr>
            <a:endParaRPr lang="sk-SK" sz="2800" dirty="0" smtClean="0"/>
          </a:p>
          <a:p>
            <a:pPr marL="0" indent="0" eaLnBrk="0" fontAlgn="base" hangingPunct="0">
              <a:buNone/>
            </a:pPr>
            <a:r>
              <a:rPr lang="en-US" sz="2800" dirty="0"/>
              <a:t>In a sufficient economy, food production takes place predominantly in local organic farms, based on permaculture or "</a:t>
            </a:r>
            <a:r>
              <a:rPr lang="en-US" sz="2800" dirty="0" err="1"/>
              <a:t>biointensive</a:t>
            </a:r>
            <a:r>
              <a:rPr lang="en-US" sz="2800" dirty="0"/>
              <a:t>" principles.</a:t>
            </a:r>
          </a:p>
          <a:p>
            <a:pPr marL="0" indent="0" eaLnBrk="0" fontAlgn="base" hangingPunct="0">
              <a:buNone/>
            </a:pPr>
            <a:endParaRPr lang="en-US" sz="2800" dirty="0"/>
          </a:p>
          <a:p>
            <a:pPr marL="0" indent="0" eaLnBrk="0" fontAlgn="base" hangingPunct="0">
              <a:buNone/>
            </a:pPr>
            <a:r>
              <a:rPr lang="en-US" sz="2800" dirty="0"/>
              <a:t>Ideally, this transformation </a:t>
            </a:r>
            <a:r>
              <a:rPr lang="hu-HU" sz="2800" dirty="0" smtClean="0"/>
              <a:t>is</a:t>
            </a:r>
            <a:r>
              <a:rPr lang="en-US" sz="2800" dirty="0" smtClean="0"/>
              <a:t> </a:t>
            </a:r>
            <a:r>
              <a:rPr lang="en-US" sz="2800" dirty="0" err="1" smtClean="0"/>
              <a:t>tak</a:t>
            </a:r>
            <a:r>
              <a:rPr lang="hu-HU" sz="2800" dirty="0" smtClean="0"/>
              <a:t>ing</a:t>
            </a:r>
            <a:r>
              <a:rPr lang="en-US" sz="2800" dirty="0" smtClean="0"/>
              <a:t> </a:t>
            </a:r>
            <a:r>
              <a:rPr lang="en-US" sz="2800" dirty="0"/>
              <a:t>place on a voluntary basis and simultaneously, but it is more likely that due to pressure from dwindling oil reserves and rising prices, it will gradually gain more and more ground.</a:t>
            </a:r>
            <a:endParaRPr lang="sk-SK" sz="2800" dirty="0" smtClean="0"/>
          </a:p>
          <a:p>
            <a:pPr marL="0" indent="0" eaLnBrk="0" fontAlgn="base" hangingPunct="0">
              <a:buNone/>
            </a:pPr>
            <a:endParaRPr lang="sk-SK" sz="2800" dirty="0">
              <a:effectLst/>
            </a:endParaRPr>
          </a:p>
        </p:txBody>
      </p:sp>
    </p:spTree>
    <p:extLst>
      <p:ext uri="{BB962C8B-B14F-4D97-AF65-F5344CB8AC3E}">
        <p14:creationId xmlns:p14="http://schemas.microsoft.com/office/powerpoint/2010/main" val="25677121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AEE46AEC-056B-4529-B8E0-8036347DC8F9}"/>
              </a:ext>
            </a:extLst>
          </p:cNvPr>
          <p:cNvSpPr>
            <a:spLocks noGrp="1"/>
          </p:cNvSpPr>
          <p:nvPr>
            <p:ph type="title"/>
          </p:nvPr>
        </p:nvSpPr>
        <p:spPr>
          <a:xfrm>
            <a:off x="457200" y="1019572"/>
            <a:ext cx="8229600" cy="1257300"/>
          </a:xfrm>
        </p:spPr>
        <p:txBody>
          <a:bodyPr>
            <a:normAutofit fontScale="90000"/>
          </a:bodyPr>
          <a:lstStyle/>
          <a:p>
            <a:pPr lvl="0">
              <a:defRPr/>
            </a:pPr>
            <a:r>
              <a:rPr lang="en-US" b="1" dirty="0"/>
              <a:t>How to recognize a potential of your region</a:t>
            </a:r>
            <a:r>
              <a:rPr lang="en-IE" sz="4400" b="1" kern="1200" dirty="0" smtClean="0">
                <a:solidFill>
                  <a:schemeClr val="tx1"/>
                </a:solidFill>
                <a:effectLst/>
                <a:latin typeface="Trebuchet MS" panose="020B0603020202020204" pitchFamily="34" charset="0"/>
                <a:ea typeface="+mj-ea"/>
                <a:cs typeface="+mj-cs"/>
              </a:rPr>
              <a:t>?</a:t>
            </a:r>
            <a:endParaRPr lang="sk-SK" dirty="0">
              <a:effectLst/>
            </a:endParaRPr>
          </a:p>
        </p:txBody>
      </p:sp>
      <p:sp>
        <p:nvSpPr>
          <p:cNvPr id="3" name="Zástupný objekt pre obsah 2">
            <a:extLst>
              <a:ext uri="{FF2B5EF4-FFF2-40B4-BE49-F238E27FC236}">
                <a16:creationId xmlns="" xmlns:a16="http://schemas.microsoft.com/office/drawing/2014/main" id="{53EEE2C4-75B5-4CA0-8486-02AB5138D2F6}"/>
              </a:ext>
            </a:extLst>
          </p:cNvPr>
          <p:cNvSpPr>
            <a:spLocks noGrp="1"/>
          </p:cNvSpPr>
          <p:nvPr>
            <p:ph idx="1"/>
          </p:nvPr>
        </p:nvSpPr>
        <p:spPr>
          <a:xfrm>
            <a:off x="323528" y="3068960"/>
            <a:ext cx="2592288" cy="1771976"/>
          </a:xfrm>
        </p:spPr>
        <p:txBody>
          <a:bodyPr>
            <a:normAutofit/>
          </a:bodyPr>
          <a:lstStyle/>
          <a:p>
            <a:pPr marL="0" indent="0" eaLnBrk="0" fontAlgn="base" hangingPunct="0">
              <a:buNone/>
            </a:pPr>
            <a:r>
              <a:rPr lang="hu-HU" b="1" dirty="0" err="1" smtClean="0"/>
              <a:t>Analyze</a:t>
            </a:r>
            <a:r>
              <a:rPr lang="hu-HU" b="1" dirty="0" smtClean="0"/>
              <a:t> </a:t>
            </a:r>
            <a:r>
              <a:rPr lang="hu-HU" b="1" dirty="0" err="1"/>
              <a:t>the</a:t>
            </a:r>
            <a:r>
              <a:rPr lang="hu-HU" b="1" dirty="0"/>
              <a:t> </a:t>
            </a:r>
            <a:r>
              <a:rPr lang="hu-HU" b="1" dirty="0" err="1"/>
              <a:t>following</a:t>
            </a:r>
            <a:r>
              <a:rPr lang="hu-HU" b="1" dirty="0"/>
              <a:t> </a:t>
            </a:r>
            <a:r>
              <a:rPr lang="hu-HU" b="1" dirty="0" err="1"/>
              <a:t>aspects</a:t>
            </a:r>
            <a:endParaRPr lang="sk-SK" dirty="0">
              <a:effectLst/>
            </a:endParaRPr>
          </a:p>
        </p:txBody>
      </p:sp>
      <p:graphicFrame>
        <p:nvGraphicFramePr>
          <p:cNvPr id="4" name="Diagram 3">
            <a:extLst>
              <a:ext uri="{FF2B5EF4-FFF2-40B4-BE49-F238E27FC236}">
                <a16:creationId xmlns="" xmlns:a16="http://schemas.microsoft.com/office/drawing/2014/main" id="{71FDAB78-55FF-5A33-4894-6C965B6DC0E0}"/>
              </a:ext>
            </a:extLst>
          </p:cNvPr>
          <p:cNvGraphicFramePr/>
          <p:nvPr>
            <p:extLst>
              <p:ext uri="{D42A27DB-BD31-4B8C-83A1-F6EECF244321}">
                <p14:modId xmlns:p14="http://schemas.microsoft.com/office/powerpoint/2010/main" val="1790918047"/>
              </p:ext>
            </p:extLst>
          </p:nvPr>
        </p:nvGraphicFramePr>
        <p:xfrm>
          <a:off x="2915816" y="2276871"/>
          <a:ext cx="6079419" cy="398512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233240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15744A0C-5E32-43D2-88B5-D3D478B9835F}"/>
              </a:ext>
            </a:extLst>
          </p:cNvPr>
          <p:cNvSpPr>
            <a:spLocks noGrp="1"/>
          </p:cNvSpPr>
          <p:nvPr>
            <p:ph type="title"/>
          </p:nvPr>
        </p:nvSpPr>
        <p:spPr/>
        <p:txBody>
          <a:bodyPr/>
          <a:lstStyle/>
          <a:p>
            <a:pPr lvl="0">
              <a:defRPr/>
            </a:pPr>
            <a:r>
              <a:rPr lang="hu-HU" b="1" dirty="0" smtClean="0"/>
              <a:t>N</a:t>
            </a:r>
            <a:r>
              <a:rPr lang="en-IE" b="1" dirty="0" err="1" smtClean="0"/>
              <a:t>atural</a:t>
            </a:r>
            <a:r>
              <a:rPr lang="en-IE" b="1" dirty="0" smtClean="0"/>
              <a:t> </a:t>
            </a:r>
            <a:r>
              <a:rPr lang="en-IE" b="1" dirty="0"/>
              <a:t>endowments</a:t>
            </a:r>
          </a:p>
        </p:txBody>
      </p:sp>
      <p:sp>
        <p:nvSpPr>
          <p:cNvPr id="3" name="Zástupný objekt pre obsah 2">
            <a:extLst>
              <a:ext uri="{FF2B5EF4-FFF2-40B4-BE49-F238E27FC236}">
                <a16:creationId xmlns="" xmlns:a16="http://schemas.microsoft.com/office/drawing/2014/main" id="{09AB9D01-AF69-4F56-9467-7C3A8DF21B51}"/>
              </a:ext>
            </a:extLst>
          </p:cNvPr>
          <p:cNvSpPr>
            <a:spLocks noGrp="1"/>
          </p:cNvSpPr>
          <p:nvPr>
            <p:ph idx="1"/>
          </p:nvPr>
        </p:nvSpPr>
        <p:spPr/>
        <p:txBody>
          <a:bodyPr>
            <a:normAutofit/>
          </a:bodyPr>
          <a:lstStyle/>
          <a:p>
            <a:pPr marL="0" indent="0" eaLnBrk="0" fontAlgn="base" hangingPunct="0">
              <a:buNone/>
            </a:pPr>
            <a:r>
              <a:rPr lang="en-US" b="1" dirty="0"/>
              <a:t>The country's potentials for the rural economy must first be explored by examining the natural endowments, since the primary aspect of rural production is the natural endowment of the given country.</a:t>
            </a:r>
            <a:endParaRPr lang="sk-SK" b="1" dirty="0">
              <a:effectLst/>
            </a:endParaRPr>
          </a:p>
        </p:txBody>
      </p:sp>
    </p:spTree>
    <p:extLst>
      <p:ext uri="{BB962C8B-B14F-4D97-AF65-F5344CB8AC3E}">
        <p14:creationId xmlns:p14="http://schemas.microsoft.com/office/powerpoint/2010/main" val="25451853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15744A0C-5E32-43D2-88B5-D3D478B9835F}"/>
              </a:ext>
            </a:extLst>
          </p:cNvPr>
          <p:cNvSpPr>
            <a:spLocks noGrp="1"/>
          </p:cNvSpPr>
          <p:nvPr>
            <p:ph type="title"/>
          </p:nvPr>
        </p:nvSpPr>
        <p:spPr/>
        <p:txBody>
          <a:bodyPr>
            <a:normAutofit fontScale="90000"/>
          </a:bodyPr>
          <a:lstStyle/>
          <a:p>
            <a:pPr lvl="0">
              <a:defRPr/>
            </a:pPr>
            <a:r>
              <a:rPr lang="hu-HU" b="1" dirty="0" smtClean="0"/>
              <a:t>N</a:t>
            </a:r>
            <a:r>
              <a:rPr lang="en-IE" b="1" dirty="0" err="1" smtClean="0"/>
              <a:t>atural</a:t>
            </a:r>
            <a:r>
              <a:rPr lang="en-IE" b="1" dirty="0" smtClean="0"/>
              <a:t> endowments</a:t>
            </a:r>
            <a:r>
              <a:rPr lang="hu-HU" b="1" dirty="0" smtClean="0"/>
              <a:t> </a:t>
            </a:r>
            <a:r>
              <a:rPr lang="hu-HU" b="1" dirty="0" err="1" smtClean="0"/>
              <a:t>to</a:t>
            </a:r>
            <a:r>
              <a:rPr lang="hu-HU" b="1" dirty="0" smtClean="0"/>
              <a:t> </a:t>
            </a:r>
            <a:r>
              <a:rPr lang="hu-HU" b="1" dirty="0" err="1" smtClean="0"/>
              <a:t>analyze</a:t>
            </a:r>
            <a:endParaRPr lang="en-IE" b="1" dirty="0"/>
          </a:p>
        </p:txBody>
      </p:sp>
      <p:sp>
        <p:nvSpPr>
          <p:cNvPr id="3" name="Zástupný objekt pre obsah 2">
            <a:extLst>
              <a:ext uri="{FF2B5EF4-FFF2-40B4-BE49-F238E27FC236}">
                <a16:creationId xmlns="" xmlns:a16="http://schemas.microsoft.com/office/drawing/2014/main" id="{09AB9D01-AF69-4F56-9467-7C3A8DF21B51}"/>
              </a:ext>
            </a:extLst>
          </p:cNvPr>
          <p:cNvSpPr>
            <a:spLocks noGrp="1"/>
          </p:cNvSpPr>
          <p:nvPr>
            <p:ph idx="1"/>
          </p:nvPr>
        </p:nvSpPr>
        <p:spPr/>
        <p:txBody>
          <a:bodyPr>
            <a:normAutofit/>
          </a:bodyPr>
          <a:lstStyle/>
          <a:p>
            <a:pPr eaLnBrk="0" fontAlgn="base" hangingPunct="0"/>
            <a:r>
              <a:rPr lang="sk-SK" b="1" dirty="0" smtClean="0">
                <a:effectLst/>
              </a:rPr>
              <a:t>Cliamte properties</a:t>
            </a:r>
          </a:p>
          <a:p>
            <a:pPr eaLnBrk="0" fontAlgn="base" hangingPunct="0"/>
            <a:r>
              <a:rPr lang="sk-SK" b="1" dirty="0" smtClean="0"/>
              <a:t>Hydraulic properties</a:t>
            </a:r>
          </a:p>
          <a:p>
            <a:pPr eaLnBrk="0" fontAlgn="base" hangingPunct="0"/>
            <a:r>
              <a:rPr lang="sk-SK" b="1" dirty="0" smtClean="0">
                <a:effectLst/>
              </a:rPr>
              <a:t>Topography </a:t>
            </a:r>
            <a:r>
              <a:rPr lang="sk-SK" b="1" dirty="0" smtClean="0">
                <a:effectLst/>
              </a:rPr>
              <a:t>properties</a:t>
            </a:r>
          </a:p>
          <a:p>
            <a:pPr eaLnBrk="0" fontAlgn="base" hangingPunct="0"/>
            <a:r>
              <a:rPr lang="sk-SK" b="1" dirty="0" smtClean="0"/>
              <a:t>Geoligy and soleil properties</a:t>
            </a:r>
          </a:p>
          <a:p>
            <a:pPr eaLnBrk="0" fontAlgn="base" hangingPunct="0"/>
            <a:r>
              <a:rPr lang="sk-SK" b="1" dirty="0" smtClean="0">
                <a:effectLst/>
              </a:rPr>
              <a:t>Vegetation</a:t>
            </a:r>
            <a:endParaRPr lang="sk-SK" b="1" dirty="0">
              <a:effectLst/>
            </a:endParaRPr>
          </a:p>
        </p:txBody>
      </p:sp>
    </p:spTree>
    <p:extLst>
      <p:ext uri="{BB962C8B-B14F-4D97-AF65-F5344CB8AC3E}">
        <p14:creationId xmlns:p14="http://schemas.microsoft.com/office/powerpoint/2010/main" val="32936232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15744A0C-5E32-43D2-88B5-D3D478B9835F}"/>
              </a:ext>
            </a:extLst>
          </p:cNvPr>
          <p:cNvSpPr>
            <a:spLocks noGrp="1"/>
          </p:cNvSpPr>
          <p:nvPr>
            <p:ph type="title"/>
          </p:nvPr>
        </p:nvSpPr>
        <p:spPr/>
        <p:txBody>
          <a:bodyPr>
            <a:normAutofit/>
          </a:bodyPr>
          <a:lstStyle/>
          <a:p>
            <a:pPr eaLnBrk="0" fontAlgn="base" hangingPunct="0"/>
            <a:r>
              <a:rPr lang="sk-SK" b="1" dirty="0"/>
              <a:t>Cliamte properties</a:t>
            </a:r>
          </a:p>
        </p:txBody>
      </p:sp>
      <p:sp>
        <p:nvSpPr>
          <p:cNvPr id="3" name="Zástupný objekt pre obsah 2">
            <a:extLst>
              <a:ext uri="{FF2B5EF4-FFF2-40B4-BE49-F238E27FC236}">
                <a16:creationId xmlns="" xmlns:a16="http://schemas.microsoft.com/office/drawing/2014/main" id="{09AB9D01-AF69-4F56-9467-7C3A8DF21B51}"/>
              </a:ext>
            </a:extLst>
          </p:cNvPr>
          <p:cNvSpPr>
            <a:spLocks noGrp="1"/>
          </p:cNvSpPr>
          <p:nvPr>
            <p:ph idx="1"/>
          </p:nvPr>
        </p:nvSpPr>
        <p:spPr/>
        <p:txBody>
          <a:bodyPr>
            <a:normAutofit fontScale="77500" lnSpcReduction="20000"/>
          </a:bodyPr>
          <a:lstStyle/>
          <a:p>
            <a:pPr eaLnBrk="0" fontAlgn="base" hangingPunct="0"/>
            <a:r>
              <a:rPr lang="en-US" b="1" dirty="0" smtClean="0"/>
              <a:t>What </a:t>
            </a:r>
            <a:r>
              <a:rPr lang="en-US" b="1" dirty="0"/>
              <a:t>kind of production does the country's climate allow</a:t>
            </a:r>
            <a:r>
              <a:rPr lang="en-US" b="1" dirty="0" smtClean="0"/>
              <a:t>?</a:t>
            </a:r>
            <a:endParaRPr lang="hu-HU" b="1" dirty="0" smtClean="0"/>
          </a:p>
          <a:p>
            <a:pPr eaLnBrk="0" fontAlgn="base" hangingPunct="0"/>
            <a:r>
              <a:rPr lang="en-US" b="1" dirty="0"/>
              <a:t>What can I do if the climate does not suit my business strategy? How can I influence the climate in the area</a:t>
            </a:r>
            <a:r>
              <a:rPr lang="en-US" b="1" dirty="0" smtClean="0"/>
              <a:t>?</a:t>
            </a:r>
            <a:endParaRPr lang="hu-HU" b="1" dirty="0" smtClean="0"/>
          </a:p>
          <a:p>
            <a:pPr eaLnBrk="0" fontAlgn="base" hangingPunct="0"/>
            <a:r>
              <a:rPr lang="en-US" b="1" dirty="0"/>
              <a:t>What are the cost-effective solutions for creating the right climate</a:t>
            </a:r>
            <a:r>
              <a:rPr lang="en-US" b="1" dirty="0" smtClean="0"/>
              <a:t>?</a:t>
            </a:r>
            <a:endParaRPr lang="hu-HU" b="1" dirty="0" smtClean="0"/>
          </a:p>
          <a:p>
            <a:pPr eaLnBrk="0" fontAlgn="base" hangingPunct="0"/>
            <a:r>
              <a:rPr lang="en-US" b="1" dirty="0"/>
              <a:t>How much has the country's climate changed in the past 5-10-15 years, and what effect does climate change have on the country?</a:t>
            </a:r>
            <a:endParaRPr lang="sk-SK" b="1" dirty="0">
              <a:effectLst/>
            </a:endParaRPr>
          </a:p>
        </p:txBody>
      </p:sp>
    </p:spTree>
    <p:extLst>
      <p:ext uri="{BB962C8B-B14F-4D97-AF65-F5344CB8AC3E}">
        <p14:creationId xmlns:p14="http://schemas.microsoft.com/office/powerpoint/2010/main" val="42620940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D2A1ECF8-0008-4330-BEE3-90A991A42A01}"/>
              </a:ext>
            </a:extLst>
          </p:cNvPr>
          <p:cNvSpPr>
            <a:spLocks noGrp="1"/>
          </p:cNvSpPr>
          <p:nvPr>
            <p:ph type="title"/>
          </p:nvPr>
        </p:nvSpPr>
        <p:spPr/>
        <p:txBody>
          <a:bodyPr/>
          <a:lstStyle/>
          <a:p>
            <a:r>
              <a:rPr lang="en-GB" dirty="0"/>
              <a:t>Learning objectives of Module </a:t>
            </a:r>
            <a:r>
              <a:rPr lang="hu-HU" dirty="0" smtClean="0"/>
              <a:t>2</a:t>
            </a:r>
            <a:endParaRPr lang="sk-SK" dirty="0"/>
          </a:p>
        </p:txBody>
      </p:sp>
      <p:sp>
        <p:nvSpPr>
          <p:cNvPr id="3" name="Zástupný objekt pre obsah 2">
            <a:extLst>
              <a:ext uri="{FF2B5EF4-FFF2-40B4-BE49-F238E27FC236}">
                <a16:creationId xmlns="" xmlns:a16="http://schemas.microsoft.com/office/drawing/2014/main" id="{33940893-5151-4C84-A99F-AF686728A875}"/>
              </a:ext>
            </a:extLst>
          </p:cNvPr>
          <p:cNvSpPr>
            <a:spLocks noGrp="1"/>
          </p:cNvSpPr>
          <p:nvPr>
            <p:ph idx="1"/>
          </p:nvPr>
        </p:nvSpPr>
        <p:spPr/>
        <p:txBody>
          <a:bodyPr>
            <a:normAutofit/>
          </a:bodyPr>
          <a:lstStyle/>
          <a:p>
            <a:pPr marL="0" indent="0" rtl="0" eaLnBrk="0" fontAlgn="base" hangingPunct="0">
              <a:buNone/>
            </a:pPr>
            <a:r>
              <a:rPr lang="en-IE" sz="3200" kern="1200" dirty="0">
                <a:solidFill>
                  <a:schemeClr val="tx1"/>
                </a:solidFill>
                <a:effectLst/>
                <a:latin typeface="Trebuchet MS" panose="020B0603020202020204" pitchFamily="34" charset="0"/>
                <a:ea typeface="+mn-ea"/>
                <a:cs typeface="+mn-cs"/>
              </a:rPr>
              <a:t>This module has two key sections:</a:t>
            </a:r>
            <a:endParaRPr lang="sk-SK" dirty="0">
              <a:effectLst/>
            </a:endParaRPr>
          </a:p>
          <a:p>
            <a:pPr lvl="1" eaLnBrk="0" fontAlgn="base" hangingPunct="0"/>
            <a:r>
              <a:rPr lang="en-US" b="1" dirty="0"/>
              <a:t>Different Models of rural business strategy </a:t>
            </a:r>
            <a:endParaRPr lang="hu-HU" b="1" dirty="0" smtClean="0"/>
          </a:p>
          <a:p>
            <a:pPr lvl="1" eaLnBrk="0" fontAlgn="base" hangingPunct="0"/>
            <a:r>
              <a:rPr lang="en-US" b="1" dirty="0"/>
              <a:t>How to recognize a potential of your </a:t>
            </a:r>
            <a:r>
              <a:rPr lang="en-US" b="1" dirty="0" err="1" smtClean="0"/>
              <a:t>regio</a:t>
            </a:r>
            <a:r>
              <a:rPr lang="hu-HU" b="1" dirty="0" smtClean="0"/>
              <a:t>n</a:t>
            </a:r>
            <a:endParaRPr lang="sk-SK" dirty="0">
              <a:effectLst/>
            </a:endParaRPr>
          </a:p>
        </p:txBody>
      </p:sp>
    </p:spTree>
    <p:extLst>
      <p:ext uri="{BB962C8B-B14F-4D97-AF65-F5344CB8AC3E}">
        <p14:creationId xmlns:p14="http://schemas.microsoft.com/office/powerpoint/2010/main" val="2015582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15744A0C-5E32-43D2-88B5-D3D478B9835F}"/>
              </a:ext>
            </a:extLst>
          </p:cNvPr>
          <p:cNvSpPr>
            <a:spLocks noGrp="1"/>
          </p:cNvSpPr>
          <p:nvPr>
            <p:ph type="title"/>
          </p:nvPr>
        </p:nvSpPr>
        <p:spPr/>
        <p:txBody>
          <a:bodyPr>
            <a:normAutofit/>
          </a:bodyPr>
          <a:lstStyle/>
          <a:p>
            <a:pPr eaLnBrk="0" fontAlgn="base" hangingPunct="0"/>
            <a:r>
              <a:rPr lang="sk-SK" b="1" dirty="0"/>
              <a:t>Hydraulic properties</a:t>
            </a:r>
          </a:p>
        </p:txBody>
      </p:sp>
      <p:sp>
        <p:nvSpPr>
          <p:cNvPr id="3" name="Zástupný objekt pre obsah 2">
            <a:extLst>
              <a:ext uri="{FF2B5EF4-FFF2-40B4-BE49-F238E27FC236}">
                <a16:creationId xmlns="" xmlns:a16="http://schemas.microsoft.com/office/drawing/2014/main" id="{09AB9D01-AF69-4F56-9467-7C3A8DF21B51}"/>
              </a:ext>
            </a:extLst>
          </p:cNvPr>
          <p:cNvSpPr>
            <a:spLocks noGrp="1"/>
          </p:cNvSpPr>
          <p:nvPr>
            <p:ph idx="1"/>
          </p:nvPr>
        </p:nvSpPr>
        <p:spPr/>
        <p:txBody>
          <a:bodyPr>
            <a:normAutofit fontScale="85000" lnSpcReduction="20000"/>
          </a:bodyPr>
          <a:lstStyle/>
          <a:p>
            <a:pPr eaLnBrk="0" fontAlgn="base" hangingPunct="0"/>
            <a:r>
              <a:rPr lang="en-US" b="1" dirty="0"/>
              <a:t>Do I need a constant supply of water to reach my potential?</a:t>
            </a:r>
          </a:p>
          <a:p>
            <a:pPr eaLnBrk="0" fontAlgn="base" hangingPunct="0"/>
            <a:r>
              <a:rPr lang="en-US" b="1" dirty="0"/>
              <a:t>If so, is the amount of water available on the site sufficient for me?</a:t>
            </a:r>
          </a:p>
          <a:p>
            <a:pPr eaLnBrk="0" fontAlgn="base" hangingPunct="0"/>
            <a:r>
              <a:rPr lang="en-US" b="1" dirty="0"/>
              <a:t>What is the water yield of the area?</a:t>
            </a:r>
          </a:p>
          <a:p>
            <a:pPr eaLnBrk="0" fontAlgn="base" hangingPunct="0"/>
            <a:r>
              <a:rPr lang="en-US" b="1" dirty="0"/>
              <a:t>Is there a river or stream in the area?</a:t>
            </a:r>
          </a:p>
          <a:p>
            <a:pPr eaLnBrk="0" fontAlgn="base" hangingPunct="0"/>
            <a:r>
              <a:rPr lang="en-US" b="1" dirty="0"/>
              <a:t>What is the number of rainy days?</a:t>
            </a:r>
          </a:p>
          <a:p>
            <a:pPr eaLnBrk="0" fontAlgn="base" hangingPunct="0"/>
            <a:r>
              <a:rPr lang="en-US" b="1" dirty="0"/>
              <a:t>Has the amount of precipitation changed significantly in the past 5-10-15 years?</a:t>
            </a:r>
            <a:endParaRPr lang="sk-SK" b="1" dirty="0">
              <a:effectLst/>
            </a:endParaRPr>
          </a:p>
        </p:txBody>
      </p:sp>
    </p:spTree>
    <p:extLst>
      <p:ext uri="{BB962C8B-B14F-4D97-AF65-F5344CB8AC3E}">
        <p14:creationId xmlns:p14="http://schemas.microsoft.com/office/powerpoint/2010/main" val="64267254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15744A0C-5E32-43D2-88B5-D3D478B9835F}"/>
              </a:ext>
            </a:extLst>
          </p:cNvPr>
          <p:cNvSpPr>
            <a:spLocks noGrp="1"/>
          </p:cNvSpPr>
          <p:nvPr>
            <p:ph type="title"/>
          </p:nvPr>
        </p:nvSpPr>
        <p:spPr/>
        <p:txBody>
          <a:bodyPr>
            <a:normAutofit/>
          </a:bodyPr>
          <a:lstStyle/>
          <a:p>
            <a:pPr eaLnBrk="0" fontAlgn="base" hangingPunct="0"/>
            <a:r>
              <a:rPr lang="sk-SK" b="1" dirty="0" smtClean="0"/>
              <a:t>Topography </a:t>
            </a:r>
            <a:r>
              <a:rPr lang="sk-SK" b="1" dirty="0"/>
              <a:t>properties</a:t>
            </a:r>
          </a:p>
        </p:txBody>
      </p:sp>
      <p:sp>
        <p:nvSpPr>
          <p:cNvPr id="3" name="Zástupný objekt pre obsah 2">
            <a:extLst>
              <a:ext uri="{FF2B5EF4-FFF2-40B4-BE49-F238E27FC236}">
                <a16:creationId xmlns="" xmlns:a16="http://schemas.microsoft.com/office/drawing/2014/main" id="{09AB9D01-AF69-4F56-9467-7C3A8DF21B51}"/>
              </a:ext>
            </a:extLst>
          </p:cNvPr>
          <p:cNvSpPr>
            <a:spLocks noGrp="1"/>
          </p:cNvSpPr>
          <p:nvPr>
            <p:ph idx="1"/>
          </p:nvPr>
        </p:nvSpPr>
        <p:spPr/>
        <p:txBody>
          <a:bodyPr>
            <a:normAutofit fontScale="85000" lnSpcReduction="10000"/>
          </a:bodyPr>
          <a:lstStyle/>
          <a:p>
            <a:pPr eaLnBrk="0" fontAlgn="base" hangingPunct="0"/>
            <a:r>
              <a:rPr lang="en-US" b="1" dirty="0"/>
              <a:t>Is the topography of the area suitable for exploiting the potential?</a:t>
            </a:r>
          </a:p>
          <a:p>
            <a:pPr eaLnBrk="0" fontAlgn="base" hangingPunct="0"/>
            <a:r>
              <a:rPr lang="en-US" b="1" dirty="0"/>
              <a:t>Do you need a more hilly area to reach the plan?</a:t>
            </a:r>
          </a:p>
          <a:p>
            <a:pPr eaLnBrk="0" fontAlgn="base" hangingPunct="0"/>
            <a:r>
              <a:rPr lang="en-US" b="1" dirty="0"/>
              <a:t>Do you need a flatter area to achieve the plan?</a:t>
            </a:r>
          </a:p>
          <a:p>
            <a:pPr eaLnBrk="0" fontAlgn="base" hangingPunct="0"/>
            <a:r>
              <a:rPr lang="en-US" b="1" dirty="0"/>
              <a:t>If the topography is not suitable, how much investment is required to achieve the appropriate topography?</a:t>
            </a:r>
            <a:endParaRPr lang="sk-SK" b="1" dirty="0">
              <a:effectLst/>
            </a:endParaRPr>
          </a:p>
        </p:txBody>
      </p:sp>
    </p:spTree>
    <p:extLst>
      <p:ext uri="{BB962C8B-B14F-4D97-AF65-F5344CB8AC3E}">
        <p14:creationId xmlns:p14="http://schemas.microsoft.com/office/powerpoint/2010/main" val="14637829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15744A0C-5E32-43D2-88B5-D3D478B9835F}"/>
              </a:ext>
            </a:extLst>
          </p:cNvPr>
          <p:cNvSpPr>
            <a:spLocks noGrp="1"/>
          </p:cNvSpPr>
          <p:nvPr>
            <p:ph type="title"/>
          </p:nvPr>
        </p:nvSpPr>
        <p:spPr/>
        <p:txBody>
          <a:bodyPr>
            <a:normAutofit/>
          </a:bodyPr>
          <a:lstStyle/>
          <a:p>
            <a:pPr eaLnBrk="0" fontAlgn="base" hangingPunct="0"/>
            <a:r>
              <a:rPr lang="sk-SK" b="1" dirty="0"/>
              <a:t>Geoligy and soleil properties</a:t>
            </a:r>
          </a:p>
        </p:txBody>
      </p:sp>
      <p:sp>
        <p:nvSpPr>
          <p:cNvPr id="3" name="Zástupný objekt pre obsah 2">
            <a:extLst>
              <a:ext uri="{FF2B5EF4-FFF2-40B4-BE49-F238E27FC236}">
                <a16:creationId xmlns="" xmlns:a16="http://schemas.microsoft.com/office/drawing/2014/main" id="{09AB9D01-AF69-4F56-9467-7C3A8DF21B51}"/>
              </a:ext>
            </a:extLst>
          </p:cNvPr>
          <p:cNvSpPr>
            <a:spLocks noGrp="1"/>
          </p:cNvSpPr>
          <p:nvPr>
            <p:ph idx="1"/>
          </p:nvPr>
        </p:nvSpPr>
        <p:spPr/>
        <p:txBody>
          <a:bodyPr>
            <a:normAutofit fontScale="92500" lnSpcReduction="20000"/>
          </a:bodyPr>
          <a:lstStyle/>
          <a:p>
            <a:pPr eaLnBrk="0" fontAlgn="base" hangingPunct="0"/>
            <a:r>
              <a:rPr lang="en-US" b="1" dirty="0"/>
              <a:t>How much farmland is available in the area? What quality of farmland is needed to achieve the plan?</a:t>
            </a:r>
          </a:p>
          <a:p>
            <a:pPr eaLnBrk="0" fontAlgn="base" hangingPunct="0"/>
            <a:r>
              <a:rPr lang="en-US" b="1" dirty="0"/>
              <a:t>What is the quality of the arable land in the area?</a:t>
            </a:r>
          </a:p>
          <a:p>
            <a:pPr eaLnBrk="0" fontAlgn="base" hangingPunct="0"/>
            <a:r>
              <a:rPr lang="en-US" b="1" dirty="0"/>
              <a:t>If the quality of the soil is not adequate, how and with how much investment can I improve it?</a:t>
            </a:r>
            <a:endParaRPr lang="sk-SK" b="1" dirty="0">
              <a:effectLst/>
            </a:endParaRPr>
          </a:p>
        </p:txBody>
      </p:sp>
    </p:spTree>
    <p:extLst>
      <p:ext uri="{BB962C8B-B14F-4D97-AF65-F5344CB8AC3E}">
        <p14:creationId xmlns:p14="http://schemas.microsoft.com/office/powerpoint/2010/main" val="8666379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15744A0C-5E32-43D2-88B5-D3D478B9835F}"/>
              </a:ext>
            </a:extLst>
          </p:cNvPr>
          <p:cNvSpPr>
            <a:spLocks noGrp="1"/>
          </p:cNvSpPr>
          <p:nvPr>
            <p:ph type="title"/>
          </p:nvPr>
        </p:nvSpPr>
        <p:spPr/>
        <p:txBody>
          <a:bodyPr>
            <a:normAutofit/>
          </a:bodyPr>
          <a:lstStyle/>
          <a:p>
            <a:pPr eaLnBrk="0" fontAlgn="base" hangingPunct="0"/>
            <a:r>
              <a:rPr lang="sk-SK" b="1" dirty="0"/>
              <a:t>Vegetation</a:t>
            </a:r>
            <a:endParaRPr lang="sk-SK" b="1" dirty="0"/>
          </a:p>
        </p:txBody>
      </p:sp>
      <p:sp>
        <p:nvSpPr>
          <p:cNvPr id="3" name="Zástupný objekt pre obsah 2">
            <a:extLst>
              <a:ext uri="{FF2B5EF4-FFF2-40B4-BE49-F238E27FC236}">
                <a16:creationId xmlns="" xmlns:a16="http://schemas.microsoft.com/office/drawing/2014/main" id="{09AB9D01-AF69-4F56-9467-7C3A8DF21B51}"/>
              </a:ext>
            </a:extLst>
          </p:cNvPr>
          <p:cNvSpPr>
            <a:spLocks noGrp="1"/>
          </p:cNvSpPr>
          <p:nvPr>
            <p:ph idx="1"/>
          </p:nvPr>
        </p:nvSpPr>
        <p:spPr/>
        <p:txBody>
          <a:bodyPr>
            <a:normAutofit lnSpcReduction="10000"/>
          </a:bodyPr>
          <a:lstStyle/>
          <a:p>
            <a:pPr eaLnBrk="0" fontAlgn="base" hangingPunct="0"/>
            <a:r>
              <a:rPr lang="en-US" b="1" dirty="0"/>
              <a:t>What kind of vegetation is needed to achieve the plan?</a:t>
            </a:r>
          </a:p>
          <a:p>
            <a:pPr eaLnBrk="0" fontAlgn="base" hangingPunct="0"/>
            <a:r>
              <a:rPr lang="en-US" b="1" dirty="0"/>
              <a:t>Is the vegetation of the area suitable for me?</a:t>
            </a:r>
          </a:p>
          <a:p>
            <a:pPr eaLnBrk="0" fontAlgn="base" hangingPunct="0"/>
            <a:r>
              <a:rPr lang="en-US" b="1" dirty="0"/>
              <a:t>Is it necessary to plant new vegetation?</a:t>
            </a:r>
          </a:p>
          <a:p>
            <a:pPr eaLnBrk="0" fontAlgn="base" hangingPunct="0"/>
            <a:r>
              <a:rPr lang="en-US" b="1" dirty="0"/>
              <a:t>If so, how much investment does the installation involve?</a:t>
            </a:r>
            <a:endParaRPr lang="sk-SK" b="1" dirty="0">
              <a:effectLst/>
            </a:endParaRPr>
          </a:p>
        </p:txBody>
      </p:sp>
    </p:spTree>
    <p:extLst>
      <p:ext uri="{BB962C8B-B14F-4D97-AF65-F5344CB8AC3E}">
        <p14:creationId xmlns:p14="http://schemas.microsoft.com/office/powerpoint/2010/main" val="29480347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15744A0C-5E32-43D2-88B5-D3D478B9835F}"/>
              </a:ext>
            </a:extLst>
          </p:cNvPr>
          <p:cNvSpPr>
            <a:spLocks noGrp="1"/>
          </p:cNvSpPr>
          <p:nvPr>
            <p:ph type="title"/>
          </p:nvPr>
        </p:nvSpPr>
        <p:spPr/>
        <p:txBody>
          <a:bodyPr>
            <a:normAutofit fontScale="90000"/>
          </a:bodyPr>
          <a:lstStyle/>
          <a:p>
            <a:pPr lvl="0">
              <a:defRPr/>
            </a:pPr>
            <a:r>
              <a:rPr lang="en-IE" b="1" dirty="0"/>
              <a:t>Rare/needed products/services</a:t>
            </a:r>
          </a:p>
        </p:txBody>
      </p:sp>
      <p:sp>
        <p:nvSpPr>
          <p:cNvPr id="3" name="Zástupný objekt pre obsah 2">
            <a:extLst>
              <a:ext uri="{FF2B5EF4-FFF2-40B4-BE49-F238E27FC236}">
                <a16:creationId xmlns="" xmlns:a16="http://schemas.microsoft.com/office/drawing/2014/main" id="{09AB9D01-AF69-4F56-9467-7C3A8DF21B51}"/>
              </a:ext>
            </a:extLst>
          </p:cNvPr>
          <p:cNvSpPr>
            <a:spLocks noGrp="1"/>
          </p:cNvSpPr>
          <p:nvPr>
            <p:ph idx="1"/>
          </p:nvPr>
        </p:nvSpPr>
        <p:spPr/>
        <p:txBody>
          <a:bodyPr>
            <a:normAutofit/>
          </a:bodyPr>
          <a:lstStyle/>
          <a:p>
            <a:r>
              <a:rPr lang="hu-HU" sz="3200" kern="1200" dirty="0" err="1" smtClean="0">
                <a:solidFill>
                  <a:schemeClr val="tx1"/>
                </a:solidFill>
                <a:effectLst/>
                <a:latin typeface="Trebuchet MS" panose="020B0603020202020204" pitchFamily="34" charset="0"/>
                <a:ea typeface="+mn-ea"/>
                <a:cs typeface="+mn-cs"/>
              </a:rPr>
              <a:t>As</a:t>
            </a:r>
            <a:r>
              <a:rPr lang="hu-HU" sz="3200" kern="1200" dirty="0" smtClean="0">
                <a:solidFill>
                  <a:schemeClr val="tx1"/>
                </a:solidFill>
                <a:effectLst/>
                <a:latin typeface="Trebuchet MS" panose="020B0603020202020204" pitchFamily="34" charset="0"/>
                <a:ea typeface="+mn-ea"/>
                <a:cs typeface="+mn-cs"/>
              </a:rPr>
              <a:t> an </a:t>
            </a:r>
            <a:r>
              <a:rPr lang="hu-HU" sz="3200" kern="1200" dirty="0" err="1" smtClean="0">
                <a:solidFill>
                  <a:schemeClr val="tx1"/>
                </a:solidFill>
                <a:effectLst/>
                <a:latin typeface="Trebuchet MS" panose="020B0603020202020204" pitchFamily="34" charset="0"/>
                <a:ea typeface="+mn-ea"/>
                <a:cs typeface="+mn-cs"/>
              </a:rPr>
              <a:t>opportunity</a:t>
            </a:r>
            <a:r>
              <a:rPr lang="hu-HU" sz="3200" kern="1200" dirty="0" smtClean="0">
                <a:solidFill>
                  <a:schemeClr val="tx1"/>
                </a:solidFill>
                <a:effectLst/>
                <a:latin typeface="Trebuchet MS" panose="020B0603020202020204" pitchFamily="34" charset="0"/>
                <a:ea typeface="+mn-ea"/>
                <a:cs typeface="+mn-cs"/>
              </a:rPr>
              <a:t>, </a:t>
            </a:r>
            <a:r>
              <a:rPr lang="hu-HU" sz="3200" kern="1200" dirty="0" err="1" smtClean="0">
                <a:solidFill>
                  <a:schemeClr val="tx1"/>
                </a:solidFill>
                <a:effectLst/>
                <a:latin typeface="Trebuchet MS" panose="020B0603020202020204" pitchFamily="34" charset="0"/>
                <a:ea typeface="+mn-ea"/>
                <a:cs typeface="+mn-cs"/>
              </a:rPr>
              <a:t>find</a:t>
            </a:r>
            <a:r>
              <a:rPr lang="hu-HU" sz="3200" kern="1200" dirty="0" smtClean="0">
                <a:solidFill>
                  <a:schemeClr val="tx1"/>
                </a:solidFill>
                <a:effectLst/>
                <a:latin typeface="Trebuchet MS" panose="020B0603020202020204" pitchFamily="34" charset="0"/>
                <a:ea typeface="+mn-ea"/>
                <a:cs typeface="+mn-cs"/>
              </a:rPr>
              <a:t> </a:t>
            </a:r>
            <a:r>
              <a:rPr lang="hu-HU" sz="3200" kern="1200" dirty="0" err="1" smtClean="0">
                <a:solidFill>
                  <a:schemeClr val="tx1"/>
                </a:solidFill>
                <a:effectLst/>
                <a:latin typeface="Trebuchet MS" panose="020B0603020202020204" pitchFamily="34" charset="0"/>
                <a:ea typeface="+mn-ea"/>
                <a:cs typeface="+mn-cs"/>
              </a:rPr>
              <a:t>rare</a:t>
            </a:r>
            <a:r>
              <a:rPr lang="hu-HU" sz="3200" kern="1200" dirty="0" smtClean="0">
                <a:solidFill>
                  <a:schemeClr val="tx1"/>
                </a:solidFill>
                <a:effectLst/>
                <a:latin typeface="Trebuchet MS" panose="020B0603020202020204" pitchFamily="34" charset="0"/>
                <a:ea typeface="+mn-ea"/>
                <a:cs typeface="+mn-cs"/>
              </a:rPr>
              <a:t> </a:t>
            </a:r>
            <a:r>
              <a:rPr lang="hu-HU" sz="3200" kern="1200" dirty="0" err="1" smtClean="0">
                <a:solidFill>
                  <a:schemeClr val="tx1"/>
                </a:solidFill>
                <a:effectLst/>
                <a:latin typeface="Trebuchet MS" panose="020B0603020202020204" pitchFamily="34" charset="0"/>
                <a:ea typeface="+mn-ea"/>
                <a:cs typeface="+mn-cs"/>
              </a:rPr>
              <a:t>or</a:t>
            </a:r>
            <a:r>
              <a:rPr lang="hu-HU" sz="3200" kern="1200" dirty="0" smtClean="0">
                <a:solidFill>
                  <a:schemeClr val="tx1"/>
                </a:solidFill>
                <a:effectLst/>
                <a:latin typeface="Trebuchet MS" panose="020B0603020202020204" pitchFamily="34" charset="0"/>
                <a:ea typeface="+mn-ea"/>
                <a:cs typeface="+mn-cs"/>
              </a:rPr>
              <a:t> </a:t>
            </a:r>
            <a:r>
              <a:rPr lang="hu-HU" sz="3200" kern="1200" dirty="0" err="1" smtClean="0">
                <a:solidFill>
                  <a:schemeClr val="tx1"/>
                </a:solidFill>
                <a:effectLst/>
                <a:latin typeface="Trebuchet MS" panose="020B0603020202020204" pitchFamily="34" charset="0"/>
                <a:ea typeface="+mn-ea"/>
                <a:cs typeface="+mn-cs"/>
              </a:rPr>
              <a:t>needed</a:t>
            </a:r>
            <a:r>
              <a:rPr lang="hu-HU" sz="3200" kern="1200" dirty="0" smtClean="0">
                <a:solidFill>
                  <a:schemeClr val="tx1"/>
                </a:solidFill>
                <a:effectLst/>
                <a:latin typeface="Trebuchet MS" panose="020B0603020202020204" pitchFamily="34" charset="0"/>
                <a:ea typeface="+mn-ea"/>
                <a:cs typeface="+mn-cs"/>
              </a:rPr>
              <a:t> </a:t>
            </a:r>
            <a:r>
              <a:rPr lang="hu-HU" sz="3200" kern="1200" dirty="0" err="1" smtClean="0">
                <a:solidFill>
                  <a:schemeClr val="tx1"/>
                </a:solidFill>
                <a:effectLst/>
                <a:latin typeface="Trebuchet MS" panose="020B0603020202020204" pitchFamily="34" charset="0"/>
                <a:ea typeface="+mn-ea"/>
                <a:cs typeface="+mn-cs"/>
              </a:rPr>
              <a:t>products</a:t>
            </a:r>
            <a:r>
              <a:rPr lang="hu-HU" sz="3200" kern="1200" dirty="0" smtClean="0">
                <a:solidFill>
                  <a:schemeClr val="tx1"/>
                </a:solidFill>
                <a:effectLst/>
                <a:latin typeface="Trebuchet MS" panose="020B0603020202020204" pitchFamily="34" charset="0"/>
                <a:ea typeface="+mn-ea"/>
                <a:cs typeface="+mn-cs"/>
              </a:rPr>
              <a:t> </a:t>
            </a:r>
            <a:r>
              <a:rPr lang="hu-HU" sz="3200" kern="1200" dirty="0" err="1" smtClean="0">
                <a:solidFill>
                  <a:schemeClr val="tx1"/>
                </a:solidFill>
                <a:effectLst/>
                <a:latin typeface="Trebuchet MS" panose="020B0603020202020204" pitchFamily="34" charset="0"/>
                <a:ea typeface="+mn-ea"/>
                <a:cs typeface="+mn-cs"/>
              </a:rPr>
              <a:t>or</a:t>
            </a:r>
            <a:r>
              <a:rPr lang="hu-HU" sz="3200" kern="1200" dirty="0" smtClean="0">
                <a:solidFill>
                  <a:schemeClr val="tx1"/>
                </a:solidFill>
                <a:effectLst/>
                <a:latin typeface="Trebuchet MS" panose="020B0603020202020204" pitchFamily="34" charset="0"/>
                <a:ea typeface="+mn-ea"/>
                <a:cs typeface="+mn-cs"/>
              </a:rPr>
              <a:t> </a:t>
            </a:r>
            <a:r>
              <a:rPr lang="hu-HU" sz="3200" kern="1200" dirty="0" err="1" smtClean="0">
                <a:solidFill>
                  <a:schemeClr val="tx1"/>
                </a:solidFill>
                <a:effectLst/>
                <a:latin typeface="Trebuchet MS" panose="020B0603020202020204" pitchFamily="34" charset="0"/>
                <a:ea typeface="+mn-ea"/>
                <a:cs typeface="+mn-cs"/>
              </a:rPr>
              <a:t>services</a:t>
            </a:r>
            <a:r>
              <a:rPr lang="hu-HU" sz="3200" kern="1200" dirty="0" smtClean="0">
                <a:solidFill>
                  <a:schemeClr val="tx1"/>
                </a:solidFill>
                <a:effectLst/>
                <a:latin typeface="Trebuchet MS" panose="020B0603020202020204" pitchFamily="34" charset="0"/>
                <a:ea typeface="+mn-ea"/>
                <a:cs typeface="+mn-cs"/>
              </a:rPr>
              <a:t> </a:t>
            </a:r>
            <a:r>
              <a:rPr lang="hu-HU" sz="3200" kern="1200" dirty="0" err="1" smtClean="0">
                <a:solidFill>
                  <a:schemeClr val="tx1"/>
                </a:solidFill>
                <a:effectLst/>
                <a:latin typeface="Trebuchet MS" panose="020B0603020202020204" pitchFamily="34" charset="0"/>
                <a:ea typeface="+mn-ea"/>
                <a:cs typeface="+mn-cs"/>
              </a:rPr>
              <a:t>in</a:t>
            </a:r>
            <a:r>
              <a:rPr lang="hu-HU" sz="3200" kern="1200" dirty="0" smtClean="0">
                <a:solidFill>
                  <a:schemeClr val="tx1"/>
                </a:solidFill>
                <a:effectLst/>
                <a:latin typeface="Trebuchet MS" panose="020B0603020202020204" pitchFamily="34" charset="0"/>
                <a:ea typeface="+mn-ea"/>
                <a:cs typeface="+mn-cs"/>
              </a:rPr>
              <a:t> </a:t>
            </a:r>
            <a:r>
              <a:rPr lang="hu-HU" sz="3200" kern="1200" dirty="0" err="1" smtClean="0">
                <a:solidFill>
                  <a:schemeClr val="tx1"/>
                </a:solidFill>
                <a:effectLst/>
                <a:latin typeface="Trebuchet MS" panose="020B0603020202020204" pitchFamily="34" charset="0"/>
                <a:ea typeface="+mn-ea"/>
                <a:cs typeface="+mn-cs"/>
              </a:rPr>
              <a:t>your</a:t>
            </a:r>
            <a:r>
              <a:rPr lang="hu-HU" sz="3200" kern="1200" dirty="0" smtClean="0">
                <a:solidFill>
                  <a:schemeClr val="tx1"/>
                </a:solidFill>
                <a:effectLst/>
                <a:latin typeface="Trebuchet MS" panose="020B0603020202020204" pitchFamily="34" charset="0"/>
                <a:ea typeface="+mn-ea"/>
                <a:cs typeface="+mn-cs"/>
              </a:rPr>
              <a:t> </a:t>
            </a:r>
            <a:r>
              <a:rPr lang="hu-HU" sz="3200" kern="1200" dirty="0" err="1" smtClean="0">
                <a:solidFill>
                  <a:schemeClr val="tx1"/>
                </a:solidFill>
                <a:effectLst/>
                <a:latin typeface="Trebuchet MS" panose="020B0603020202020204" pitchFamily="34" charset="0"/>
                <a:ea typeface="+mn-ea"/>
                <a:cs typeface="+mn-cs"/>
              </a:rPr>
              <a:t>area</a:t>
            </a:r>
            <a:r>
              <a:rPr lang="hu-HU" sz="3200" kern="1200" dirty="0" smtClean="0">
                <a:solidFill>
                  <a:schemeClr val="tx1"/>
                </a:solidFill>
                <a:effectLst/>
                <a:latin typeface="Trebuchet MS" panose="020B0603020202020204" pitchFamily="34" charset="0"/>
                <a:ea typeface="+mn-ea"/>
                <a:cs typeface="+mn-cs"/>
              </a:rPr>
              <a:t> </a:t>
            </a:r>
            <a:r>
              <a:rPr lang="hu-HU" sz="3200" kern="1200" dirty="0" err="1" smtClean="0">
                <a:solidFill>
                  <a:schemeClr val="tx1"/>
                </a:solidFill>
                <a:effectLst/>
                <a:latin typeface="Trebuchet MS" panose="020B0603020202020204" pitchFamily="34" charset="0"/>
                <a:ea typeface="+mn-ea"/>
                <a:cs typeface="+mn-cs"/>
              </a:rPr>
              <a:t>or</a:t>
            </a:r>
            <a:r>
              <a:rPr lang="hu-HU" sz="3200" kern="1200" dirty="0" smtClean="0">
                <a:solidFill>
                  <a:schemeClr val="tx1"/>
                </a:solidFill>
                <a:effectLst/>
                <a:latin typeface="Trebuchet MS" panose="020B0603020202020204" pitchFamily="34" charset="0"/>
                <a:ea typeface="+mn-ea"/>
                <a:cs typeface="+mn-cs"/>
              </a:rPr>
              <a:t> country</a:t>
            </a:r>
            <a:r>
              <a:rPr lang="en-IE" sz="3200" kern="1200" dirty="0" smtClean="0">
                <a:solidFill>
                  <a:schemeClr val="tx1"/>
                </a:solidFill>
                <a:effectLst/>
                <a:latin typeface="Trebuchet MS" panose="020B0603020202020204" pitchFamily="34" charset="0"/>
                <a:ea typeface="+mn-ea"/>
                <a:cs typeface="+mn-cs"/>
              </a:rPr>
              <a:t>.</a:t>
            </a:r>
            <a:endParaRPr lang="en-IE" sz="3200" kern="1200" dirty="0">
              <a:solidFill>
                <a:schemeClr val="tx1"/>
              </a:solidFill>
              <a:effectLst/>
              <a:latin typeface="Trebuchet MS" panose="020B0603020202020204" pitchFamily="34" charset="0"/>
              <a:ea typeface="+mn-ea"/>
              <a:cs typeface="+mn-cs"/>
            </a:endParaRPr>
          </a:p>
          <a:p>
            <a:r>
              <a:rPr lang="hu-HU" dirty="0" err="1" smtClean="0"/>
              <a:t>There</a:t>
            </a:r>
            <a:r>
              <a:rPr lang="hu-HU" dirty="0" smtClean="0"/>
              <a:t> is </a:t>
            </a:r>
            <a:r>
              <a:rPr lang="hu-HU" dirty="0" err="1" smtClean="0"/>
              <a:t>allways</a:t>
            </a:r>
            <a:r>
              <a:rPr lang="hu-HU" dirty="0" smtClean="0"/>
              <a:t> </a:t>
            </a:r>
            <a:r>
              <a:rPr lang="hu-HU" dirty="0" err="1" smtClean="0"/>
              <a:t>room</a:t>
            </a:r>
            <a:r>
              <a:rPr lang="hu-HU" dirty="0" smtClean="0"/>
              <a:t> </a:t>
            </a:r>
            <a:r>
              <a:rPr lang="hu-HU" dirty="0" err="1" smtClean="0"/>
              <a:t>for</a:t>
            </a:r>
            <a:r>
              <a:rPr lang="hu-HU" dirty="0" smtClean="0"/>
              <a:t> </a:t>
            </a:r>
            <a:r>
              <a:rPr lang="hu-HU" dirty="0" err="1" smtClean="0"/>
              <a:t>development</a:t>
            </a:r>
            <a:r>
              <a:rPr lang="hu-HU" dirty="0" smtClean="0"/>
              <a:t> </a:t>
            </a:r>
            <a:r>
              <a:rPr lang="hu-HU" dirty="0" err="1" smtClean="0"/>
              <a:t>in</a:t>
            </a:r>
            <a:r>
              <a:rPr lang="hu-HU" dirty="0" smtClean="0"/>
              <a:t> </a:t>
            </a:r>
            <a:r>
              <a:rPr lang="hu-HU" dirty="0" err="1" smtClean="0"/>
              <a:t>your</a:t>
            </a:r>
            <a:r>
              <a:rPr lang="hu-HU" dirty="0" smtClean="0"/>
              <a:t> </a:t>
            </a:r>
            <a:r>
              <a:rPr lang="hu-HU" dirty="0" err="1" smtClean="0"/>
              <a:t>area</a:t>
            </a:r>
            <a:r>
              <a:rPr lang="hu-HU" dirty="0" smtClean="0"/>
              <a:t>, </a:t>
            </a:r>
            <a:r>
              <a:rPr lang="hu-HU" dirty="0" err="1" smtClean="0"/>
              <a:t>look</a:t>
            </a:r>
            <a:r>
              <a:rPr lang="hu-HU" dirty="0" smtClean="0"/>
              <a:t> </a:t>
            </a:r>
            <a:r>
              <a:rPr lang="hu-HU" dirty="0" err="1" smtClean="0"/>
              <a:t>after</a:t>
            </a:r>
            <a:r>
              <a:rPr lang="hu-HU" dirty="0" smtClean="0"/>
              <a:t> </a:t>
            </a:r>
            <a:r>
              <a:rPr lang="hu-HU" dirty="0" err="1" smtClean="0"/>
              <a:t>products</a:t>
            </a:r>
            <a:r>
              <a:rPr lang="hu-HU" dirty="0" smtClean="0"/>
              <a:t>/</a:t>
            </a:r>
            <a:r>
              <a:rPr lang="hu-HU" dirty="0" err="1" smtClean="0"/>
              <a:t>services</a:t>
            </a:r>
            <a:r>
              <a:rPr lang="hu-HU" dirty="0" smtClean="0"/>
              <a:t>, </a:t>
            </a:r>
            <a:r>
              <a:rPr lang="hu-HU" dirty="0" err="1" smtClean="0"/>
              <a:t>what</a:t>
            </a:r>
            <a:r>
              <a:rPr lang="hu-HU" dirty="0" smtClean="0"/>
              <a:t> </a:t>
            </a:r>
            <a:r>
              <a:rPr lang="hu-HU" dirty="0" err="1" smtClean="0"/>
              <a:t>you</a:t>
            </a:r>
            <a:r>
              <a:rPr lang="hu-HU" dirty="0" smtClean="0"/>
              <a:t> </a:t>
            </a:r>
            <a:r>
              <a:rPr lang="hu-HU" dirty="0" err="1" smtClean="0"/>
              <a:t>can</a:t>
            </a:r>
            <a:r>
              <a:rPr lang="hu-HU" dirty="0" smtClean="0"/>
              <a:t> </a:t>
            </a:r>
            <a:r>
              <a:rPr lang="hu-HU" dirty="0" err="1" smtClean="0"/>
              <a:t>improve</a:t>
            </a:r>
            <a:r>
              <a:rPr lang="hu-HU" dirty="0" smtClean="0"/>
              <a:t>!</a:t>
            </a:r>
            <a:endParaRPr lang="sk-SK" dirty="0"/>
          </a:p>
        </p:txBody>
      </p:sp>
    </p:spTree>
    <p:extLst>
      <p:ext uri="{BB962C8B-B14F-4D97-AF65-F5344CB8AC3E}">
        <p14:creationId xmlns:p14="http://schemas.microsoft.com/office/powerpoint/2010/main" val="39873803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15744A0C-5E32-43D2-88B5-D3D478B9835F}"/>
              </a:ext>
            </a:extLst>
          </p:cNvPr>
          <p:cNvSpPr>
            <a:spLocks noGrp="1"/>
          </p:cNvSpPr>
          <p:nvPr>
            <p:ph type="title"/>
          </p:nvPr>
        </p:nvSpPr>
        <p:spPr/>
        <p:txBody>
          <a:bodyPr>
            <a:normAutofit/>
          </a:bodyPr>
          <a:lstStyle/>
          <a:p>
            <a:pPr lvl="0"/>
            <a:r>
              <a:rPr lang="hu-HU" dirty="0" err="1"/>
              <a:t>Strongest</a:t>
            </a:r>
            <a:r>
              <a:rPr lang="hu-HU" dirty="0"/>
              <a:t> </a:t>
            </a:r>
            <a:r>
              <a:rPr lang="hu-HU" dirty="0" err="1"/>
              <a:t>growth</a:t>
            </a:r>
            <a:r>
              <a:rPr lang="hu-HU" dirty="0"/>
              <a:t> </a:t>
            </a:r>
            <a:r>
              <a:rPr lang="hu-HU" dirty="0" err="1"/>
              <a:t>potential</a:t>
            </a:r>
            <a:endParaRPr lang="sk-SK" dirty="0"/>
          </a:p>
        </p:txBody>
      </p:sp>
      <p:sp>
        <p:nvSpPr>
          <p:cNvPr id="3" name="Zástupný objekt pre obsah 2">
            <a:extLst>
              <a:ext uri="{FF2B5EF4-FFF2-40B4-BE49-F238E27FC236}">
                <a16:creationId xmlns="" xmlns:a16="http://schemas.microsoft.com/office/drawing/2014/main" id="{09AB9D01-AF69-4F56-9467-7C3A8DF21B51}"/>
              </a:ext>
            </a:extLst>
          </p:cNvPr>
          <p:cNvSpPr>
            <a:spLocks noGrp="1"/>
          </p:cNvSpPr>
          <p:nvPr>
            <p:ph idx="1"/>
          </p:nvPr>
        </p:nvSpPr>
        <p:spPr/>
        <p:txBody>
          <a:bodyPr>
            <a:normAutofit fontScale="92500" lnSpcReduction="10000"/>
          </a:bodyPr>
          <a:lstStyle/>
          <a:p>
            <a:r>
              <a:rPr lang="hu-HU" dirty="0" err="1" smtClean="0"/>
              <a:t>If</a:t>
            </a:r>
            <a:r>
              <a:rPr lang="hu-HU" dirty="0" smtClean="0"/>
              <a:t> </a:t>
            </a:r>
            <a:r>
              <a:rPr lang="hu-HU" dirty="0" err="1" smtClean="0"/>
              <a:t>you</a:t>
            </a:r>
            <a:r>
              <a:rPr lang="hu-HU" dirty="0" smtClean="0"/>
              <a:t> </a:t>
            </a:r>
            <a:r>
              <a:rPr lang="hu-HU" dirty="0" err="1" smtClean="0"/>
              <a:t>find</a:t>
            </a:r>
            <a:r>
              <a:rPr lang="hu-HU" dirty="0" smtClean="0"/>
              <a:t> </a:t>
            </a:r>
            <a:r>
              <a:rPr lang="hu-HU" dirty="0" err="1" smtClean="0"/>
              <a:t>the</a:t>
            </a:r>
            <a:r>
              <a:rPr lang="hu-HU" dirty="0" smtClean="0"/>
              <a:t> </a:t>
            </a:r>
            <a:r>
              <a:rPr lang="hu-HU" dirty="0" err="1" smtClean="0"/>
              <a:t>needed</a:t>
            </a:r>
            <a:r>
              <a:rPr lang="hu-HU" dirty="0" smtClean="0"/>
              <a:t> </a:t>
            </a:r>
            <a:r>
              <a:rPr lang="hu-HU" dirty="0" err="1" smtClean="0"/>
              <a:t>product</a:t>
            </a:r>
            <a:r>
              <a:rPr lang="hu-HU" dirty="0" smtClean="0"/>
              <a:t> </a:t>
            </a:r>
            <a:r>
              <a:rPr lang="hu-HU" dirty="0" err="1" smtClean="0"/>
              <a:t>or</a:t>
            </a:r>
            <a:r>
              <a:rPr lang="hu-HU" dirty="0" smtClean="0"/>
              <a:t> service </a:t>
            </a:r>
            <a:r>
              <a:rPr lang="hu-HU" dirty="0" err="1" smtClean="0"/>
              <a:t>for</a:t>
            </a:r>
            <a:r>
              <a:rPr lang="hu-HU" dirty="0" smtClean="0"/>
              <a:t> </a:t>
            </a:r>
            <a:r>
              <a:rPr lang="hu-HU" dirty="0" err="1" smtClean="0"/>
              <a:t>your</a:t>
            </a:r>
            <a:r>
              <a:rPr lang="hu-HU" dirty="0" smtClean="0"/>
              <a:t> </a:t>
            </a:r>
            <a:r>
              <a:rPr lang="hu-HU" dirty="0" err="1" smtClean="0"/>
              <a:t>area</a:t>
            </a:r>
            <a:r>
              <a:rPr lang="hu-HU" dirty="0" smtClean="0"/>
              <a:t>, </a:t>
            </a:r>
            <a:r>
              <a:rPr lang="hu-HU" dirty="0" err="1" smtClean="0"/>
              <a:t>the</a:t>
            </a:r>
            <a:r>
              <a:rPr lang="hu-HU" dirty="0" smtClean="0"/>
              <a:t> </a:t>
            </a:r>
            <a:r>
              <a:rPr lang="hu-HU" dirty="0" err="1" smtClean="0"/>
              <a:t>chance</a:t>
            </a:r>
            <a:r>
              <a:rPr lang="hu-HU" dirty="0" smtClean="0"/>
              <a:t> is </a:t>
            </a:r>
            <a:r>
              <a:rPr lang="hu-HU" dirty="0" err="1" smtClean="0"/>
              <a:t>high</a:t>
            </a:r>
            <a:r>
              <a:rPr lang="hu-HU" dirty="0" smtClean="0"/>
              <a:t> </a:t>
            </a:r>
            <a:r>
              <a:rPr lang="hu-HU" dirty="0" err="1" smtClean="0"/>
              <a:t>to</a:t>
            </a:r>
            <a:r>
              <a:rPr lang="hu-HU" dirty="0" smtClean="0"/>
              <a:t> </a:t>
            </a:r>
            <a:r>
              <a:rPr lang="hu-HU" dirty="0" err="1" smtClean="0"/>
              <a:t>it</a:t>
            </a:r>
            <a:r>
              <a:rPr lang="hu-HU" dirty="0" smtClean="0"/>
              <a:t> </a:t>
            </a:r>
            <a:r>
              <a:rPr lang="hu-HU" dirty="0" err="1" smtClean="0"/>
              <a:t>will</a:t>
            </a:r>
            <a:r>
              <a:rPr lang="hu-HU" dirty="0" smtClean="0"/>
              <a:t> be </a:t>
            </a:r>
            <a:r>
              <a:rPr lang="hu-HU" dirty="0" err="1" smtClean="0"/>
              <a:t>one</a:t>
            </a:r>
            <a:r>
              <a:rPr lang="hu-HU" dirty="0" smtClean="0"/>
              <a:t> of </a:t>
            </a:r>
            <a:r>
              <a:rPr lang="hu-HU" dirty="0" err="1" smtClean="0"/>
              <a:t>the</a:t>
            </a:r>
            <a:r>
              <a:rPr lang="hu-HU" dirty="0" smtClean="0"/>
              <a:t> </a:t>
            </a:r>
            <a:r>
              <a:rPr lang="hu-HU" dirty="0" err="1" smtClean="0"/>
              <a:t>strongest</a:t>
            </a:r>
            <a:r>
              <a:rPr lang="hu-HU" dirty="0" smtClean="0"/>
              <a:t> </a:t>
            </a:r>
            <a:r>
              <a:rPr lang="hu-HU" dirty="0" err="1" smtClean="0"/>
              <a:t>growth</a:t>
            </a:r>
            <a:r>
              <a:rPr lang="hu-HU" dirty="0" smtClean="0"/>
              <a:t> </a:t>
            </a:r>
            <a:r>
              <a:rPr lang="hu-HU" dirty="0" err="1" smtClean="0"/>
              <a:t>potential</a:t>
            </a:r>
            <a:r>
              <a:rPr lang="hu-HU" dirty="0" smtClean="0"/>
              <a:t>, </a:t>
            </a:r>
            <a:r>
              <a:rPr lang="hu-HU" dirty="0" err="1" smtClean="0"/>
              <a:t>but</a:t>
            </a:r>
            <a:r>
              <a:rPr lang="hu-HU" dirty="0" smtClean="0"/>
              <a:t> </a:t>
            </a:r>
            <a:r>
              <a:rPr lang="hu-HU" dirty="0" err="1" smtClean="0"/>
              <a:t>it’s</a:t>
            </a:r>
            <a:r>
              <a:rPr lang="hu-HU" dirty="0" smtClean="0"/>
              <a:t> </a:t>
            </a:r>
            <a:r>
              <a:rPr lang="hu-HU" dirty="0" err="1" smtClean="0"/>
              <a:t>not</a:t>
            </a:r>
            <a:r>
              <a:rPr lang="hu-HU" dirty="0" smtClean="0"/>
              <a:t> </a:t>
            </a:r>
            <a:r>
              <a:rPr lang="hu-HU" dirty="0" err="1" smtClean="0"/>
              <a:t>guaranteed</a:t>
            </a:r>
            <a:r>
              <a:rPr lang="hu-HU" dirty="0" smtClean="0"/>
              <a:t>.</a:t>
            </a:r>
          </a:p>
          <a:p>
            <a:r>
              <a:rPr lang="hu-HU" dirty="0" err="1" smtClean="0"/>
              <a:t>Look</a:t>
            </a:r>
            <a:r>
              <a:rPr lang="hu-HU" dirty="0" smtClean="0"/>
              <a:t> </a:t>
            </a:r>
            <a:r>
              <a:rPr lang="hu-HU" dirty="0" err="1" smtClean="0"/>
              <a:t>for</a:t>
            </a:r>
            <a:r>
              <a:rPr lang="hu-HU" dirty="0" smtClean="0"/>
              <a:t> </a:t>
            </a:r>
            <a:r>
              <a:rPr lang="hu-HU" dirty="0" err="1" smtClean="0"/>
              <a:t>the</a:t>
            </a:r>
            <a:r>
              <a:rPr lang="hu-HU" dirty="0" smtClean="0"/>
              <a:t> </a:t>
            </a:r>
            <a:r>
              <a:rPr lang="hu-HU" dirty="0" err="1" smtClean="0"/>
              <a:t>good</a:t>
            </a:r>
            <a:r>
              <a:rPr lang="hu-HU" dirty="0" smtClean="0"/>
              <a:t> </a:t>
            </a:r>
            <a:r>
              <a:rPr lang="hu-HU" dirty="0" err="1" smtClean="0"/>
              <a:t>practices</a:t>
            </a:r>
            <a:r>
              <a:rPr lang="hu-HU" dirty="0" smtClean="0"/>
              <a:t> </a:t>
            </a:r>
            <a:r>
              <a:rPr lang="hu-HU" dirty="0" err="1" smtClean="0"/>
              <a:t>about</a:t>
            </a:r>
            <a:r>
              <a:rPr lang="hu-HU" dirty="0" smtClean="0"/>
              <a:t> </a:t>
            </a:r>
            <a:r>
              <a:rPr lang="hu-HU" dirty="0" err="1" smtClean="0"/>
              <a:t>your</a:t>
            </a:r>
            <a:r>
              <a:rPr lang="hu-HU" dirty="0" smtClean="0"/>
              <a:t> </a:t>
            </a:r>
            <a:r>
              <a:rPr lang="hu-HU" dirty="0" err="1" smtClean="0"/>
              <a:t>product</a:t>
            </a:r>
            <a:r>
              <a:rPr lang="hu-HU" dirty="0" smtClean="0"/>
              <a:t> </a:t>
            </a:r>
            <a:r>
              <a:rPr lang="hu-HU" dirty="0" err="1" smtClean="0"/>
              <a:t>or</a:t>
            </a:r>
            <a:r>
              <a:rPr lang="hu-HU" dirty="0" smtClean="0"/>
              <a:t> service </a:t>
            </a:r>
            <a:r>
              <a:rPr lang="hu-HU" dirty="0" err="1" smtClean="0"/>
              <a:t>area</a:t>
            </a:r>
            <a:r>
              <a:rPr lang="hu-HU" dirty="0" smtClean="0"/>
              <a:t>, </a:t>
            </a:r>
            <a:r>
              <a:rPr lang="hu-HU" dirty="0" err="1" smtClean="0"/>
              <a:t>to</a:t>
            </a:r>
            <a:r>
              <a:rPr lang="hu-HU" dirty="0" smtClean="0"/>
              <a:t> </a:t>
            </a:r>
            <a:r>
              <a:rPr lang="hu-HU" dirty="0" err="1" smtClean="0"/>
              <a:t>find</a:t>
            </a:r>
            <a:r>
              <a:rPr lang="hu-HU" dirty="0" smtClean="0"/>
              <a:t> </a:t>
            </a:r>
            <a:r>
              <a:rPr lang="hu-HU" dirty="0" err="1" smtClean="0"/>
              <a:t>their</a:t>
            </a:r>
            <a:r>
              <a:rPr lang="hu-HU" dirty="0" smtClean="0"/>
              <a:t> </a:t>
            </a:r>
            <a:r>
              <a:rPr lang="hu-HU" dirty="0" err="1" smtClean="0"/>
              <a:t>best</a:t>
            </a:r>
            <a:r>
              <a:rPr lang="hu-HU" dirty="0" smtClean="0"/>
              <a:t> </a:t>
            </a:r>
            <a:r>
              <a:rPr lang="hu-HU" dirty="0" err="1" smtClean="0"/>
              <a:t>selling</a:t>
            </a:r>
            <a:r>
              <a:rPr lang="hu-HU" dirty="0" smtClean="0"/>
              <a:t> </a:t>
            </a:r>
            <a:r>
              <a:rPr lang="hu-HU" dirty="0" err="1" smtClean="0"/>
              <a:t>points</a:t>
            </a:r>
            <a:r>
              <a:rPr lang="hu-HU" dirty="0" smtClean="0"/>
              <a:t>, and </a:t>
            </a:r>
            <a:r>
              <a:rPr lang="hu-HU" dirty="0" err="1" smtClean="0"/>
              <a:t>build</a:t>
            </a:r>
            <a:r>
              <a:rPr lang="hu-HU" dirty="0" smtClean="0"/>
              <a:t> </a:t>
            </a:r>
            <a:r>
              <a:rPr lang="hu-HU" dirty="0" err="1" smtClean="0"/>
              <a:t>it</a:t>
            </a:r>
            <a:r>
              <a:rPr lang="hu-HU" dirty="0" smtClean="0"/>
              <a:t> </a:t>
            </a:r>
            <a:r>
              <a:rPr lang="hu-HU" dirty="0" err="1" smtClean="0"/>
              <a:t>to</a:t>
            </a:r>
            <a:r>
              <a:rPr lang="hu-HU" dirty="0" smtClean="0"/>
              <a:t> </a:t>
            </a:r>
            <a:r>
              <a:rPr lang="hu-HU" dirty="0" err="1" smtClean="0"/>
              <a:t>your</a:t>
            </a:r>
            <a:r>
              <a:rPr lang="hu-HU" dirty="0" smtClean="0"/>
              <a:t> </a:t>
            </a:r>
            <a:r>
              <a:rPr lang="hu-HU" dirty="0" err="1" smtClean="0"/>
              <a:t>own</a:t>
            </a:r>
            <a:r>
              <a:rPr lang="hu-HU" dirty="0" smtClean="0"/>
              <a:t> business </a:t>
            </a:r>
            <a:r>
              <a:rPr lang="hu-HU" dirty="0" err="1" smtClean="0"/>
              <a:t>strategy</a:t>
            </a:r>
            <a:r>
              <a:rPr lang="hu-HU" dirty="0" smtClean="0"/>
              <a:t>.</a:t>
            </a:r>
            <a:endParaRPr lang="sk-SK" dirty="0"/>
          </a:p>
        </p:txBody>
      </p:sp>
    </p:spTree>
    <p:extLst>
      <p:ext uri="{BB962C8B-B14F-4D97-AF65-F5344CB8AC3E}">
        <p14:creationId xmlns:p14="http://schemas.microsoft.com/office/powerpoint/2010/main" val="87051823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15744A0C-5E32-43D2-88B5-D3D478B9835F}"/>
              </a:ext>
            </a:extLst>
          </p:cNvPr>
          <p:cNvSpPr>
            <a:spLocks noGrp="1"/>
          </p:cNvSpPr>
          <p:nvPr>
            <p:ph type="title"/>
          </p:nvPr>
        </p:nvSpPr>
        <p:spPr/>
        <p:txBody>
          <a:bodyPr>
            <a:normAutofit/>
          </a:bodyPr>
          <a:lstStyle/>
          <a:p>
            <a:pPr lvl="0"/>
            <a:r>
              <a:rPr lang="hu-HU" dirty="0" err="1" smtClean="0"/>
              <a:t>Your</a:t>
            </a:r>
            <a:r>
              <a:rPr lang="hu-HU" dirty="0" smtClean="0"/>
              <a:t> </a:t>
            </a:r>
            <a:r>
              <a:rPr lang="hu-HU" dirty="0" err="1" smtClean="0"/>
              <a:t>abilities</a:t>
            </a:r>
            <a:endParaRPr lang="sk-SK" dirty="0"/>
          </a:p>
        </p:txBody>
      </p:sp>
      <p:sp>
        <p:nvSpPr>
          <p:cNvPr id="3" name="Zástupný objekt pre obsah 2">
            <a:extLst>
              <a:ext uri="{FF2B5EF4-FFF2-40B4-BE49-F238E27FC236}">
                <a16:creationId xmlns="" xmlns:a16="http://schemas.microsoft.com/office/drawing/2014/main" id="{09AB9D01-AF69-4F56-9467-7C3A8DF21B51}"/>
              </a:ext>
            </a:extLst>
          </p:cNvPr>
          <p:cNvSpPr>
            <a:spLocks noGrp="1"/>
          </p:cNvSpPr>
          <p:nvPr>
            <p:ph idx="1"/>
          </p:nvPr>
        </p:nvSpPr>
        <p:spPr/>
        <p:txBody>
          <a:bodyPr>
            <a:normAutofit fontScale="85000" lnSpcReduction="20000"/>
          </a:bodyPr>
          <a:lstStyle/>
          <a:p>
            <a:r>
              <a:rPr lang="en-US" dirty="0"/>
              <a:t>Try new things and push your limits to find out if you are suitable for the planned product production or service delivery and if you have all the necessary skills to be able to work with it in the long term</a:t>
            </a:r>
            <a:r>
              <a:rPr lang="en-US" dirty="0" smtClean="0"/>
              <a:t>.</a:t>
            </a:r>
            <a:endParaRPr lang="en-US" dirty="0"/>
          </a:p>
          <a:p>
            <a:r>
              <a:rPr lang="en-US" dirty="0"/>
              <a:t>In any case, you need to do a practice test in this new area, because a production or service that looks good on paper may require significantly different work in practice.</a:t>
            </a:r>
            <a:endParaRPr lang="sk-SK" dirty="0"/>
          </a:p>
        </p:txBody>
      </p:sp>
    </p:spTree>
    <p:extLst>
      <p:ext uri="{BB962C8B-B14F-4D97-AF65-F5344CB8AC3E}">
        <p14:creationId xmlns:p14="http://schemas.microsoft.com/office/powerpoint/2010/main" val="19289449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CD64D3C9-C640-43CE-B3D1-42B24CF55EE0}"/>
              </a:ext>
            </a:extLst>
          </p:cNvPr>
          <p:cNvSpPr>
            <a:spLocks noGrp="1"/>
          </p:cNvSpPr>
          <p:nvPr>
            <p:ph type="title"/>
          </p:nvPr>
        </p:nvSpPr>
        <p:spPr/>
        <p:txBody>
          <a:bodyP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hu-HU" sz="4400" b="1" kern="1200" dirty="0" smtClean="0">
                <a:solidFill>
                  <a:schemeClr val="tx1"/>
                </a:solidFill>
                <a:effectLst/>
                <a:latin typeface="Trebuchet MS" panose="020B0603020202020204" pitchFamily="34" charset="0"/>
                <a:ea typeface="+mj-ea"/>
                <a:cs typeface="+mj-cs"/>
              </a:rPr>
              <a:t>SWOT </a:t>
            </a:r>
            <a:r>
              <a:rPr lang="hu-HU" sz="4400" b="1" kern="1200" dirty="0" err="1" smtClean="0">
                <a:solidFill>
                  <a:schemeClr val="tx1"/>
                </a:solidFill>
                <a:effectLst/>
                <a:latin typeface="Trebuchet MS" panose="020B0603020202020204" pitchFamily="34" charset="0"/>
                <a:ea typeface="+mj-ea"/>
                <a:cs typeface="+mj-cs"/>
              </a:rPr>
              <a:t>analysis</a:t>
            </a:r>
            <a:endParaRPr lang="sk-SK" dirty="0">
              <a:effectLst/>
            </a:endParaRPr>
          </a:p>
        </p:txBody>
      </p:sp>
      <p:sp>
        <p:nvSpPr>
          <p:cNvPr id="3" name="Tartalom helye 2"/>
          <p:cNvSpPr>
            <a:spLocks noGrp="1"/>
          </p:cNvSpPr>
          <p:nvPr>
            <p:ph idx="1"/>
          </p:nvPr>
        </p:nvSpPr>
        <p:spPr/>
        <p:txBody>
          <a:bodyPr/>
          <a:lstStyle/>
          <a:p>
            <a:r>
              <a:rPr lang="hu-HU" b="1" dirty="0" err="1"/>
              <a:t>Create</a:t>
            </a:r>
            <a:r>
              <a:rPr lang="hu-HU" b="1" dirty="0"/>
              <a:t> </a:t>
            </a:r>
            <a:r>
              <a:rPr lang="hu-HU" b="1" dirty="0" err="1"/>
              <a:t>your</a:t>
            </a:r>
            <a:r>
              <a:rPr lang="hu-HU" b="1" dirty="0"/>
              <a:t> </a:t>
            </a:r>
            <a:r>
              <a:rPr lang="hu-HU" b="1" dirty="0" err="1"/>
              <a:t>own</a:t>
            </a:r>
            <a:r>
              <a:rPr lang="hu-HU" b="1" dirty="0"/>
              <a:t> </a:t>
            </a:r>
            <a:r>
              <a:rPr lang="hu-HU" b="1" dirty="0" err="1"/>
              <a:t>swot</a:t>
            </a:r>
            <a:r>
              <a:rPr lang="hu-HU" b="1" dirty="0"/>
              <a:t> </a:t>
            </a:r>
            <a:r>
              <a:rPr lang="hu-HU" b="1" dirty="0" err="1"/>
              <a:t>analysis</a:t>
            </a:r>
            <a:r>
              <a:rPr lang="hu-HU" b="1" dirty="0"/>
              <a:t> </a:t>
            </a:r>
            <a:r>
              <a:rPr lang="hu-HU" b="1" dirty="0" err="1"/>
              <a:t>about</a:t>
            </a:r>
            <a:r>
              <a:rPr lang="hu-HU" b="1" dirty="0"/>
              <a:t> </a:t>
            </a:r>
            <a:r>
              <a:rPr lang="hu-HU" b="1" dirty="0" err="1"/>
              <a:t>your</a:t>
            </a:r>
            <a:r>
              <a:rPr lang="hu-HU" b="1" dirty="0"/>
              <a:t> </a:t>
            </a:r>
            <a:r>
              <a:rPr lang="hu-HU" b="1" dirty="0" err="1"/>
              <a:t>plan</a:t>
            </a:r>
            <a:r>
              <a:rPr lang="hu-HU" b="1" dirty="0"/>
              <a:t> </a:t>
            </a:r>
            <a:r>
              <a:rPr lang="hu-HU" b="1" dirty="0" err="1"/>
              <a:t>os</a:t>
            </a:r>
            <a:r>
              <a:rPr lang="hu-HU" b="1" dirty="0"/>
              <a:t> </a:t>
            </a:r>
            <a:r>
              <a:rPr lang="hu-HU" b="1" dirty="0" err="1" smtClean="0"/>
              <a:t>potentials</a:t>
            </a:r>
            <a:r>
              <a:rPr lang="hu-HU" b="1" dirty="0" smtClean="0"/>
              <a:t>:</a:t>
            </a:r>
          </a:p>
          <a:p>
            <a:pPr lvl="1"/>
            <a:r>
              <a:rPr lang="hu-HU" b="1" dirty="0" err="1" smtClean="0"/>
              <a:t>Strengths</a:t>
            </a:r>
            <a:endParaRPr lang="hu-HU" b="1" dirty="0" smtClean="0"/>
          </a:p>
          <a:p>
            <a:pPr lvl="1"/>
            <a:r>
              <a:rPr lang="hu-HU" b="1" dirty="0" err="1" smtClean="0"/>
              <a:t>Weaknesses</a:t>
            </a:r>
            <a:endParaRPr lang="hu-HU" b="1" dirty="0" smtClean="0"/>
          </a:p>
          <a:p>
            <a:pPr lvl="1"/>
            <a:r>
              <a:rPr lang="hu-HU" b="1" dirty="0" err="1" smtClean="0"/>
              <a:t>Opportunities</a:t>
            </a:r>
            <a:endParaRPr lang="hu-HU" b="1" dirty="0" smtClean="0"/>
          </a:p>
          <a:p>
            <a:pPr lvl="1"/>
            <a:r>
              <a:rPr lang="hu-HU" b="1" dirty="0" err="1"/>
              <a:t>Threats</a:t>
            </a:r>
            <a:endParaRPr lang="hu-HU" b="1" dirty="0" smtClean="0"/>
          </a:p>
        </p:txBody>
      </p:sp>
    </p:spTree>
    <p:extLst>
      <p:ext uri="{BB962C8B-B14F-4D97-AF65-F5344CB8AC3E}">
        <p14:creationId xmlns:p14="http://schemas.microsoft.com/office/powerpoint/2010/main" val="160448452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CD64D3C9-C640-43CE-B3D1-42B24CF55EE0}"/>
              </a:ext>
            </a:extLst>
          </p:cNvPr>
          <p:cNvSpPr>
            <a:spLocks noGrp="1"/>
          </p:cNvSpPr>
          <p:nvPr>
            <p:ph type="title"/>
          </p:nvPr>
        </p:nvSpPr>
        <p:spPr/>
        <p:txBody>
          <a:bodyP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hu-HU" sz="4400" b="1" kern="1200" dirty="0" smtClean="0">
                <a:solidFill>
                  <a:schemeClr val="tx1"/>
                </a:solidFill>
                <a:effectLst/>
                <a:latin typeface="Trebuchet MS" panose="020B0603020202020204" pitchFamily="34" charset="0"/>
                <a:ea typeface="+mj-ea"/>
                <a:cs typeface="+mj-cs"/>
              </a:rPr>
              <a:t>SWOT </a:t>
            </a:r>
            <a:r>
              <a:rPr lang="hu-HU" sz="4400" b="1" kern="1200" dirty="0" err="1" smtClean="0">
                <a:solidFill>
                  <a:schemeClr val="tx1"/>
                </a:solidFill>
                <a:effectLst/>
                <a:latin typeface="Trebuchet MS" panose="020B0603020202020204" pitchFamily="34" charset="0"/>
                <a:ea typeface="+mj-ea"/>
                <a:cs typeface="+mj-cs"/>
              </a:rPr>
              <a:t>analysis</a:t>
            </a:r>
            <a:endParaRPr lang="sk-SK" dirty="0">
              <a:effectLst/>
            </a:endParaRPr>
          </a:p>
        </p:txBody>
      </p:sp>
      <p:sp>
        <p:nvSpPr>
          <p:cNvPr id="3" name="Tartalom helye 2"/>
          <p:cNvSpPr>
            <a:spLocks noGrp="1"/>
          </p:cNvSpPr>
          <p:nvPr>
            <p:ph idx="1"/>
          </p:nvPr>
        </p:nvSpPr>
        <p:spPr/>
        <p:txBody>
          <a:bodyPr/>
          <a:lstStyle/>
          <a:p>
            <a:r>
              <a:rPr lang="hu-HU" b="1" dirty="0" err="1" smtClean="0"/>
              <a:t>Strengths</a:t>
            </a:r>
            <a:endParaRPr lang="hu-HU" b="1" dirty="0" smtClean="0"/>
          </a:p>
          <a:p>
            <a:pPr lvl="1"/>
            <a:r>
              <a:rPr lang="en-US" b="1" dirty="0"/>
              <a:t>What </a:t>
            </a:r>
            <a:r>
              <a:rPr lang="hu-HU" b="1" dirty="0" err="1" smtClean="0"/>
              <a:t>are</a:t>
            </a:r>
            <a:r>
              <a:rPr lang="en-US" b="1" dirty="0" smtClean="0"/>
              <a:t> </a:t>
            </a:r>
            <a:r>
              <a:rPr lang="hu-HU" b="1" dirty="0" err="1" smtClean="0"/>
              <a:t>your</a:t>
            </a:r>
            <a:r>
              <a:rPr lang="hu-HU" b="1" dirty="0" smtClean="0"/>
              <a:t> country / </a:t>
            </a:r>
            <a:r>
              <a:rPr lang="hu-HU" b="1" dirty="0" err="1" smtClean="0"/>
              <a:t>area</a:t>
            </a:r>
            <a:r>
              <a:rPr lang="en-US" b="1" dirty="0" smtClean="0"/>
              <a:t> </a:t>
            </a:r>
            <a:r>
              <a:rPr lang="en-US" b="1" dirty="0"/>
              <a:t>competitive </a:t>
            </a:r>
            <a:r>
              <a:rPr lang="en-US" b="1" dirty="0" smtClean="0"/>
              <a:t>advantage</a:t>
            </a:r>
            <a:r>
              <a:rPr lang="hu-HU" b="1" dirty="0" smtClean="0"/>
              <a:t>s</a:t>
            </a:r>
            <a:r>
              <a:rPr lang="en-US" b="1" dirty="0" smtClean="0"/>
              <a:t>?</a:t>
            </a:r>
            <a:endParaRPr lang="en-US" b="1" dirty="0"/>
          </a:p>
          <a:p>
            <a:pPr lvl="1"/>
            <a:r>
              <a:rPr lang="en-US" b="1" dirty="0" smtClean="0"/>
              <a:t>What </a:t>
            </a:r>
            <a:r>
              <a:rPr lang="en-US" b="1" dirty="0"/>
              <a:t>resources do </a:t>
            </a:r>
            <a:r>
              <a:rPr lang="hu-HU" b="1" dirty="0" err="1" smtClean="0"/>
              <a:t>your</a:t>
            </a:r>
            <a:r>
              <a:rPr lang="hu-HU" b="1" dirty="0" smtClean="0"/>
              <a:t> </a:t>
            </a:r>
            <a:r>
              <a:rPr lang="hu-HU" b="1" dirty="0" err="1" smtClean="0"/>
              <a:t>area</a:t>
            </a:r>
            <a:r>
              <a:rPr lang="en-US" b="1" dirty="0" smtClean="0"/>
              <a:t> </a:t>
            </a:r>
            <a:r>
              <a:rPr lang="en-US" b="1" dirty="0"/>
              <a:t>have?</a:t>
            </a:r>
          </a:p>
          <a:p>
            <a:pPr lvl="1"/>
            <a:r>
              <a:rPr lang="en-US" b="1" dirty="0" smtClean="0"/>
              <a:t>What </a:t>
            </a:r>
            <a:r>
              <a:rPr lang="en-US" b="1" dirty="0"/>
              <a:t>products are performing </a:t>
            </a:r>
            <a:r>
              <a:rPr lang="en-US" b="1" dirty="0" smtClean="0"/>
              <a:t>well</a:t>
            </a:r>
            <a:r>
              <a:rPr lang="hu-HU" b="1" dirty="0" smtClean="0"/>
              <a:t> </a:t>
            </a:r>
            <a:r>
              <a:rPr lang="hu-HU" b="1" dirty="0" err="1" smtClean="0"/>
              <a:t>in</a:t>
            </a:r>
            <a:r>
              <a:rPr lang="hu-HU" b="1" dirty="0" smtClean="0"/>
              <a:t> </a:t>
            </a:r>
            <a:r>
              <a:rPr lang="hu-HU" b="1" dirty="0" err="1" smtClean="0"/>
              <a:t>your</a:t>
            </a:r>
            <a:r>
              <a:rPr lang="hu-HU" b="1" dirty="0" smtClean="0"/>
              <a:t> </a:t>
            </a:r>
            <a:r>
              <a:rPr lang="hu-HU" b="1" dirty="0" err="1" smtClean="0"/>
              <a:t>area</a:t>
            </a:r>
            <a:r>
              <a:rPr lang="hu-HU" b="1" dirty="0" smtClean="0"/>
              <a:t> </a:t>
            </a:r>
            <a:r>
              <a:rPr lang="hu-HU" b="1" dirty="0" err="1" smtClean="0"/>
              <a:t>or</a:t>
            </a:r>
            <a:r>
              <a:rPr lang="hu-HU" b="1" dirty="0" smtClean="0"/>
              <a:t> country</a:t>
            </a:r>
            <a:r>
              <a:rPr lang="en-US" b="1" dirty="0" smtClean="0"/>
              <a:t>?</a:t>
            </a:r>
            <a:endParaRPr lang="hu-HU" b="1" dirty="0" smtClean="0"/>
          </a:p>
        </p:txBody>
      </p:sp>
    </p:spTree>
    <p:extLst>
      <p:ext uri="{BB962C8B-B14F-4D97-AF65-F5344CB8AC3E}">
        <p14:creationId xmlns:p14="http://schemas.microsoft.com/office/powerpoint/2010/main" val="30898002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CD64D3C9-C640-43CE-B3D1-42B24CF55EE0}"/>
              </a:ext>
            </a:extLst>
          </p:cNvPr>
          <p:cNvSpPr>
            <a:spLocks noGrp="1"/>
          </p:cNvSpPr>
          <p:nvPr>
            <p:ph type="title"/>
          </p:nvPr>
        </p:nvSpPr>
        <p:spPr/>
        <p:txBody>
          <a:bodyP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hu-HU" sz="4400" b="1" kern="1200" dirty="0" smtClean="0">
                <a:solidFill>
                  <a:schemeClr val="tx1"/>
                </a:solidFill>
                <a:effectLst/>
                <a:latin typeface="Trebuchet MS" panose="020B0603020202020204" pitchFamily="34" charset="0"/>
                <a:ea typeface="+mj-ea"/>
                <a:cs typeface="+mj-cs"/>
              </a:rPr>
              <a:t>SWOT </a:t>
            </a:r>
            <a:r>
              <a:rPr lang="hu-HU" sz="4400" b="1" kern="1200" dirty="0" err="1" smtClean="0">
                <a:solidFill>
                  <a:schemeClr val="tx1"/>
                </a:solidFill>
                <a:effectLst/>
                <a:latin typeface="Trebuchet MS" panose="020B0603020202020204" pitchFamily="34" charset="0"/>
                <a:ea typeface="+mj-ea"/>
                <a:cs typeface="+mj-cs"/>
              </a:rPr>
              <a:t>analysis</a:t>
            </a:r>
            <a:endParaRPr lang="sk-SK" dirty="0">
              <a:effectLst/>
            </a:endParaRPr>
          </a:p>
        </p:txBody>
      </p:sp>
      <p:sp>
        <p:nvSpPr>
          <p:cNvPr id="3" name="Tartalom helye 2"/>
          <p:cNvSpPr>
            <a:spLocks noGrp="1"/>
          </p:cNvSpPr>
          <p:nvPr>
            <p:ph idx="1"/>
          </p:nvPr>
        </p:nvSpPr>
        <p:spPr/>
        <p:txBody>
          <a:bodyPr/>
          <a:lstStyle/>
          <a:p>
            <a:r>
              <a:rPr lang="hu-HU" b="1" dirty="0" err="1" smtClean="0"/>
              <a:t>Weaknesses</a:t>
            </a:r>
            <a:endParaRPr lang="hu-HU" b="1" dirty="0" smtClean="0"/>
          </a:p>
          <a:p>
            <a:pPr lvl="1"/>
            <a:r>
              <a:rPr lang="en-US" b="1" dirty="0" smtClean="0"/>
              <a:t>Where </a:t>
            </a:r>
            <a:r>
              <a:rPr lang="en-US" b="1" dirty="0"/>
              <a:t>can </a:t>
            </a:r>
            <a:r>
              <a:rPr lang="hu-HU" b="1" dirty="0" err="1" smtClean="0"/>
              <a:t>the</a:t>
            </a:r>
            <a:r>
              <a:rPr lang="hu-HU" b="1" dirty="0" smtClean="0"/>
              <a:t> </a:t>
            </a:r>
            <a:r>
              <a:rPr lang="hu-HU" b="1" dirty="0" err="1" smtClean="0"/>
              <a:t>area</a:t>
            </a:r>
            <a:r>
              <a:rPr lang="en-US" b="1" dirty="0" smtClean="0"/>
              <a:t> improve</a:t>
            </a:r>
            <a:r>
              <a:rPr lang="hu-HU" b="1" dirty="0" smtClean="0"/>
              <a:t> </a:t>
            </a:r>
            <a:r>
              <a:rPr lang="hu-HU" b="1" dirty="0" err="1" smtClean="0"/>
              <a:t>based</a:t>
            </a:r>
            <a:r>
              <a:rPr lang="hu-HU" b="1" dirty="0" smtClean="0"/>
              <a:t> </a:t>
            </a:r>
            <a:r>
              <a:rPr lang="hu-HU" b="1" dirty="0" err="1" smtClean="0"/>
              <a:t>on</a:t>
            </a:r>
            <a:r>
              <a:rPr lang="hu-HU" b="1" dirty="0" smtClean="0"/>
              <a:t> </a:t>
            </a:r>
            <a:r>
              <a:rPr lang="hu-HU" b="1" dirty="0" err="1" smtClean="0"/>
              <a:t>rural</a:t>
            </a:r>
            <a:r>
              <a:rPr lang="hu-HU" b="1" dirty="0" smtClean="0"/>
              <a:t> </a:t>
            </a:r>
            <a:r>
              <a:rPr lang="hu-HU" b="1" dirty="0" err="1" smtClean="0"/>
              <a:t>company</a:t>
            </a:r>
            <a:r>
              <a:rPr lang="hu-HU" b="1" dirty="0" smtClean="0"/>
              <a:t> </a:t>
            </a:r>
            <a:r>
              <a:rPr lang="hu-HU" b="1" dirty="0" err="1" smtClean="0"/>
              <a:t>aspects</a:t>
            </a:r>
            <a:r>
              <a:rPr lang="en-US" b="1" dirty="0" smtClean="0"/>
              <a:t>?</a:t>
            </a:r>
            <a:endParaRPr lang="en-US" b="1" dirty="0"/>
          </a:p>
          <a:p>
            <a:pPr lvl="1"/>
            <a:r>
              <a:rPr lang="en-US" b="1" dirty="0" smtClean="0"/>
              <a:t>What </a:t>
            </a:r>
            <a:r>
              <a:rPr lang="en-US" b="1" dirty="0"/>
              <a:t>products </a:t>
            </a:r>
            <a:r>
              <a:rPr lang="hu-HU" b="1" dirty="0" err="1" smtClean="0"/>
              <a:t>or</a:t>
            </a:r>
            <a:r>
              <a:rPr lang="hu-HU" b="1" dirty="0" smtClean="0"/>
              <a:t> </a:t>
            </a:r>
            <a:r>
              <a:rPr lang="hu-HU" b="1" dirty="0" err="1" smtClean="0"/>
              <a:t>services</a:t>
            </a:r>
            <a:r>
              <a:rPr lang="hu-HU" b="1" dirty="0" smtClean="0"/>
              <a:t> </a:t>
            </a:r>
            <a:r>
              <a:rPr lang="en-US" b="1" dirty="0" smtClean="0"/>
              <a:t>are </a:t>
            </a:r>
            <a:r>
              <a:rPr lang="en-US" b="1" dirty="0"/>
              <a:t>underperforming?</a:t>
            </a:r>
          </a:p>
          <a:p>
            <a:pPr lvl="1"/>
            <a:r>
              <a:rPr lang="en-US" b="1" dirty="0" smtClean="0"/>
              <a:t>Where </a:t>
            </a:r>
            <a:r>
              <a:rPr lang="en-US" b="1" dirty="0"/>
              <a:t>are </a:t>
            </a:r>
            <a:r>
              <a:rPr lang="hu-HU" b="1" dirty="0" err="1" smtClean="0"/>
              <a:t>the</a:t>
            </a:r>
            <a:r>
              <a:rPr lang="hu-HU" b="1" dirty="0" smtClean="0"/>
              <a:t> </a:t>
            </a:r>
            <a:r>
              <a:rPr lang="hu-HU" b="1" dirty="0" err="1" smtClean="0"/>
              <a:t>area</a:t>
            </a:r>
            <a:r>
              <a:rPr lang="en-US" b="1" dirty="0" smtClean="0"/>
              <a:t> </a:t>
            </a:r>
            <a:r>
              <a:rPr lang="en-US" b="1" dirty="0"/>
              <a:t>lacking resources?</a:t>
            </a:r>
            <a:endParaRPr lang="hu-HU" b="1" dirty="0" smtClean="0"/>
          </a:p>
        </p:txBody>
      </p:sp>
    </p:spTree>
    <p:extLst>
      <p:ext uri="{BB962C8B-B14F-4D97-AF65-F5344CB8AC3E}">
        <p14:creationId xmlns:p14="http://schemas.microsoft.com/office/powerpoint/2010/main" val="4255579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0A52937A-12AE-420F-ACA4-C8D07ECA6A91}"/>
              </a:ext>
            </a:extLst>
          </p:cNvPr>
          <p:cNvSpPr>
            <a:spLocks noGrp="1"/>
          </p:cNvSpPr>
          <p:nvPr>
            <p:ph type="title"/>
          </p:nvPr>
        </p:nvSpPr>
        <p:spPr/>
        <p:txBody>
          <a:bodyPr>
            <a:normAutofit/>
          </a:bodyPr>
          <a:lstStyle/>
          <a:p>
            <a:r>
              <a:rPr lang="hu-HU" b="1" dirty="0" err="1" smtClean="0"/>
              <a:t>What</a:t>
            </a:r>
            <a:r>
              <a:rPr lang="hu-HU" b="1" dirty="0" smtClean="0"/>
              <a:t> is a business </a:t>
            </a:r>
            <a:r>
              <a:rPr lang="hu-HU" b="1" dirty="0" err="1" smtClean="0"/>
              <a:t>strategy</a:t>
            </a:r>
            <a:r>
              <a:rPr lang="hu-HU" b="1" dirty="0" smtClean="0"/>
              <a:t>?</a:t>
            </a:r>
            <a:endParaRPr lang="sk-SK" dirty="0"/>
          </a:p>
        </p:txBody>
      </p:sp>
      <p:sp>
        <p:nvSpPr>
          <p:cNvPr id="3" name="Zástupný objekt pre obsah 2">
            <a:extLst>
              <a:ext uri="{FF2B5EF4-FFF2-40B4-BE49-F238E27FC236}">
                <a16:creationId xmlns="" xmlns:a16="http://schemas.microsoft.com/office/drawing/2014/main" id="{0804D55C-5356-47F2-86FA-47D13DDF19C3}"/>
              </a:ext>
            </a:extLst>
          </p:cNvPr>
          <p:cNvSpPr>
            <a:spLocks noGrp="1"/>
          </p:cNvSpPr>
          <p:nvPr>
            <p:ph idx="1"/>
          </p:nvPr>
        </p:nvSpPr>
        <p:spPr>
          <a:xfrm>
            <a:off x="457200" y="2636912"/>
            <a:ext cx="8229600" cy="3489251"/>
          </a:xfrm>
        </p:spPr>
        <p:txBody>
          <a:bodyPr>
            <a:normAutofit fontScale="85000" lnSpcReduction="10000"/>
          </a:bodyPr>
          <a:lstStyle/>
          <a:p>
            <a:pPr marL="0" indent="0" eaLnBrk="0" fontAlgn="base" hangingPunct="0">
              <a:buNone/>
            </a:pPr>
            <a:r>
              <a:rPr lang="en-US" dirty="0"/>
              <a:t>Effective adaptation to the constantly changing rural situation involves answering the following questions: </a:t>
            </a:r>
            <a:r>
              <a:rPr lang="en-US" b="1" dirty="0"/>
              <a:t>What? How? For who? </a:t>
            </a:r>
            <a:r>
              <a:rPr lang="en-US" dirty="0"/>
              <a:t>and </a:t>
            </a:r>
            <a:r>
              <a:rPr lang="en-US" b="1" dirty="0"/>
              <a:t>where?</a:t>
            </a:r>
            <a:r>
              <a:rPr lang="en-US" dirty="0"/>
              <a:t> must be changed so that the reduction in our standard of living and sustainability, formulated as a goal, does not occur. In order to adapt effectively, we set a </a:t>
            </a:r>
            <a:r>
              <a:rPr lang="en-US" b="1" dirty="0"/>
              <a:t>goal</a:t>
            </a:r>
            <a:r>
              <a:rPr lang="en-US" dirty="0"/>
              <a:t>, assign a </a:t>
            </a:r>
            <a:r>
              <a:rPr lang="en-US" b="1" dirty="0"/>
              <a:t>tool</a:t>
            </a:r>
            <a:r>
              <a:rPr lang="en-US" dirty="0"/>
              <a:t> to it, use the tool, and act to achieve the goal. In other words and in short, we create a </a:t>
            </a:r>
            <a:r>
              <a:rPr lang="en-US" b="1" dirty="0"/>
              <a:t>strategy</a:t>
            </a:r>
            <a:r>
              <a:rPr lang="en-US" dirty="0"/>
              <a:t> and implement </a:t>
            </a:r>
            <a:r>
              <a:rPr lang="en-US" dirty="0" smtClean="0"/>
              <a:t>it.</a:t>
            </a:r>
            <a:r>
              <a:rPr lang="hu-HU" dirty="0" smtClean="0"/>
              <a:t>e</a:t>
            </a:r>
            <a:endParaRPr lang="sk-SK" dirty="0">
              <a:effectLst/>
            </a:endParaRPr>
          </a:p>
        </p:txBody>
      </p:sp>
    </p:spTree>
    <p:extLst>
      <p:ext uri="{BB962C8B-B14F-4D97-AF65-F5344CB8AC3E}">
        <p14:creationId xmlns:p14="http://schemas.microsoft.com/office/powerpoint/2010/main" val="34272551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CD64D3C9-C640-43CE-B3D1-42B24CF55EE0}"/>
              </a:ext>
            </a:extLst>
          </p:cNvPr>
          <p:cNvSpPr>
            <a:spLocks noGrp="1"/>
          </p:cNvSpPr>
          <p:nvPr>
            <p:ph type="title"/>
          </p:nvPr>
        </p:nvSpPr>
        <p:spPr/>
        <p:txBody>
          <a:bodyP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hu-HU" sz="4400" b="1" kern="1200" dirty="0" smtClean="0">
                <a:solidFill>
                  <a:schemeClr val="tx1"/>
                </a:solidFill>
                <a:effectLst/>
                <a:latin typeface="Trebuchet MS" panose="020B0603020202020204" pitchFamily="34" charset="0"/>
                <a:ea typeface="+mj-ea"/>
                <a:cs typeface="+mj-cs"/>
              </a:rPr>
              <a:t>SWOT </a:t>
            </a:r>
            <a:r>
              <a:rPr lang="hu-HU" sz="4400" b="1" kern="1200" dirty="0" err="1" smtClean="0">
                <a:solidFill>
                  <a:schemeClr val="tx1"/>
                </a:solidFill>
                <a:effectLst/>
                <a:latin typeface="Trebuchet MS" panose="020B0603020202020204" pitchFamily="34" charset="0"/>
                <a:ea typeface="+mj-ea"/>
                <a:cs typeface="+mj-cs"/>
              </a:rPr>
              <a:t>analysis</a:t>
            </a:r>
            <a:endParaRPr lang="sk-SK" dirty="0">
              <a:effectLst/>
            </a:endParaRPr>
          </a:p>
        </p:txBody>
      </p:sp>
      <p:sp>
        <p:nvSpPr>
          <p:cNvPr id="3" name="Tartalom helye 2"/>
          <p:cNvSpPr>
            <a:spLocks noGrp="1"/>
          </p:cNvSpPr>
          <p:nvPr>
            <p:ph idx="1"/>
          </p:nvPr>
        </p:nvSpPr>
        <p:spPr/>
        <p:txBody>
          <a:bodyPr/>
          <a:lstStyle/>
          <a:p>
            <a:r>
              <a:rPr lang="hu-HU" b="1" dirty="0" err="1" smtClean="0"/>
              <a:t>Opportunities</a:t>
            </a:r>
            <a:endParaRPr lang="hu-HU" b="1" dirty="0" smtClean="0"/>
          </a:p>
          <a:p>
            <a:pPr lvl="1"/>
            <a:r>
              <a:rPr lang="en-US" b="1" dirty="0" smtClean="0"/>
              <a:t>What </a:t>
            </a:r>
            <a:r>
              <a:rPr lang="en-US" b="1" dirty="0"/>
              <a:t>new </a:t>
            </a:r>
            <a:r>
              <a:rPr lang="hu-HU" b="1" dirty="0" smtClean="0"/>
              <a:t>and </a:t>
            </a:r>
            <a:r>
              <a:rPr lang="hu-HU" b="1" dirty="0" err="1" smtClean="0"/>
              <a:t>innovative</a:t>
            </a:r>
            <a:r>
              <a:rPr lang="hu-HU" b="1" dirty="0" smtClean="0"/>
              <a:t> </a:t>
            </a:r>
            <a:r>
              <a:rPr lang="en-US" b="1" dirty="0" smtClean="0"/>
              <a:t>technology </a:t>
            </a:r>
            <a:r>
              <a:rPr lang="en-US" b="1" dirty="0"/>
              <a:t>can we use?</a:t>
            </a:r>
          </a:p>
          <a:p>
            <a:pPr lvl="1"/>
            <a:r>
              <a:rPr lang="en-US" b="1" dirty="0" smtClean="0"/>
              <a:t>Can </a:t>
            </a:r>
            <a:r>
              <a:rPr lang="en-US" b="1" dirty="0"/>
              <a:t>we expand our operations?</a:t>
            </a:r>
          </a:p>
          <a:p>
            <a:pPr lvl="1"/>
            <a:r>
              <a:rPr lang="en-US" b="1" dirty="0" smtClean="0"/>
              <a:t>What </a:t>
            </a:r>
            <a:r>
              <a:rPr lang="en-US" b="1" dirty="0"/>
              <a:t>new segments can we test</a:t>
            </a:r>
            <a:r>
              <a:rPr lang="en-US" b="1" dirty="0" smtClean="0"/>
              <a:t>?</a:t>
            </a:r>
            <a:endParaRPr lang="hu-HU" b="1" dirty="0" smtClean="0"/>
          </a:p>
          <a:p>
            <a:pPr lvl="1"/>
            <a:r>
              <a:rPr lang="hu-HU" b="1" dirty="0" err="1" smtClean="0"/>
              <a:t>What</a:t>
            </a:r>
            <a:r>
              <a:rPr lang="hu-HU" b="1" dirty="0" smtClean="0"/>
              <a:t> </a:t>
            </a:r>
            <a:r>
              <a:rPr lang="hu-HU" b="1" dirty="0" err="1" smtClean="0"/>
              <a:t>renewable</a:t>
            </a:r>
            <a:r>
              <a:rPr lang="hu-HU" b="1" dirty="0" smtClean="0"/>
              <a:t> </a:t>
            </a:r>
            <a:r>
              <a:rPr lang="hu-HU" b="1" dirty="0" err="1" smtClean="0"/>
              <a:t>energy</a:t>
            </a:r>
            <a:r>
              <a:rPr lang="hu-HU" b="1" dirty="0" smtClean="0"/>
              <a:t> </a:t>
            </a:r>
            <a:r>
              <a:rPr lang="hu-HU" b="1" dirty="0" err="1" smtClean="0"/>
              <a:t>sources</a:t>
            </a:r>
            <a:r>
              <a:rPr lang="hu-HU" b="1" dirty="0" smtClean="0"/>
              <a:t> </a:t>
            </a:r>
            <a:r>
              <a:rPr lang="hu-HU" b="1" dirty="0" err="1" smtClean="0"/>
              <a:t>are</a:t>
            </a:r>
            <a:r>
              <a:rPr lang="hu-HU" b="1" dirty="0" smtClean="0"/>
              <a:t> </a:t>
            </a:r>
            <a:r>
              <a:rPr lang="hu-HU" b="1" dirty="0" err="1" smtClean="0"/>
              <a:t>available</a:t>
            </a:r>
            <a:r>
              <a:rPr lang="hu-HU" b="1" dirty="0" smtClean="0"/>
              <a:t> </a:t>
            </a:r>
            <a:r>
              <a:rPr lang="hu-HU" b="1" dirty="0" err="1" smtClean="0"/>
              <a:t>for</a:t>
            </a:r>
            <a:r>
              <a:rPr lang="hu-HU" b="1" dirty="0" smtClean="0"/>
              <a:t> </a:t>
            </a:r>
            <a:r>
              <a:rPr lang="hu-HU" b="1" dirty="0" err="1" smtClean="0"/>
              <a:t>my</a:t>
            </a:r>
            <a:r>
              <a:rPr lang="hu-HU" b="1" dirty="0" smtClean="0"/>
              <a:t> </a:t>
            </a:r>
            <a:r>
              <a:rPr lang="hu-HU" b="1" dirty="0" err="1" smtClean="0"/>
              <a:t>area</a:t>
            </a:r>
            <a:r>
              <a:rPr lang="hu-HU" b="1" dirty="0" smtClean="0"/>
              <a:t>?</a:t>
            </a:r>
          </a:p>
        </p:txBody>
      </p:sp>
    </p:spTree>
    <p:extLst>
      <p:ext uri="{BB962C8B-B14F-4D97-AF65-F5344CB8AC3E}">
        <p14:creationId xmlns:p14="http://schemas.microsoft.com/office/powerpoint/2010/main" val="145584456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CD64D3C9-C640-43CE-B3D1-42B24CF55EE0}"/>
              </a:ext>
            </a:extLst>
          </p:cNvPr>
          <p:cNvSpPr>
            <a:spLocks noGrp="1"/>
          </p:cNvSpPr>
          <p:nvPr>
            <p:ph type="title"/>
          </p:nvPr>
        </p:nvSpPr>
        <p:spPr/>
        <p:txBody>
          <a:bodyP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hu-HU" sz="4400" b="1" kern="1200" dirty="0" smtClean="0">
                <a:solidFill>
                  <a:schemeClr val="tx1"/>
                </a:solidFill>
                <a:effectLst/>
                <a:latin typeface="Trebuchet MS" panose="020B0603020202020204" pitchFamily="34" charset="0"/>
                <a:ea typeface="+mj-ea"/>
                <a:cs typeface="+mj-cs"/>
              </a:rPr>
              <a:t>SWOT </a:t>
            </a:r>
            <a:r>
              <a:rPr lang="hu-HU" sz="4400" b="1" kern="1200" dirty="0" err="1" smtClean="0">
                <a:solidFill>
                  <a:schemeClr val="tx1"/>
                </a:solidFill>
                <a:effectLst/>
                <a:latin typeface="Trebuchet MS" panose="020B0603020202020204" pitchFamily="34" charset="0"/>
                <a:ea typeface="+mj-ea"/>
                <a:cs typeface="+mj-cs"/>
              </a:rPr>
              <a:t>analysis</a:t>
            </a:r>
            <a:endParaRPr lang="sk-SK" dirty="0">
              <a:effectLst/>
            </a:endParaRPr>
          </a:p>
        </p:txBody>
      </p:sp>
      <p:sp>
        <p:nvSpPr>
          <p:cNvPr id="3" name="Tartalom helye 2"/>
          <p:cNvSpPr>
            <a:spLocks noGrp="1"/>
          </p:cNvSpPr>
          <p:nvPr>
            <p:ph idx="1"/>
          </p:nvPr>
        </p:nvSpPr>
        <p:spPr/>
        <p:txBody>
          <a:bodyPr>
            <a:normAutofit/>
          </a:bodyPr>
          <a:lstStyle/>
          <a:p>
            <a:r>
              <a:rPr lang="hu-HU" b="1" dirty="0" err="1" smtClean="0"/>
              <a:t>Threats</a:t>
            </a:r>
            <a:endParaRPr lang="hu-HU" b="1" dirty="0" smtClean="0"/>
          </a:p>
          <a:p>
            <a:pPr lvl="1"/>
            <a:r>
              <a:rPr lang="en-US" b="1" dirty="0" smtClean="0"/>
              <a:t>What </a:t>
            </a:r>
            <a:r>
              <a:rPr lang="en-US" b="1" dirty="0"/>
              <a:t>regulations are changing</a:t>
            </a:r>
            <a:r>
              <a:rPr lang="en-US" b="1" dirty="0" smtClean="0"/>
              <a:t>?</a:t>
            </a:r>
            <a:endParaRPr lang="hu-HU" b="1" dirty="0" smtClean="0"/>
          </a:p>
          <a:p>
            <a:pPr lvl="1"/>
            <a:r>
              <a:rPr lang="hu-HU" b="1" dirty="0" err="1" smtClean="0"/>
              <a:t>How</a:t>
            </a:r>
            <a:r>
              <a:rPr lang="hu-HU" b="1" dirty="0" smtClean="0"/>
              <a:t> </a:t>
            </a:r>
            <a:r>
              <a:rPr lang="hu-HU" b="1" dirty="0" err="1" smtClean="0"/>
              <a:t>much</a:t>
            </a:r>
            <a:r>
              <a:rPr lang="hu-HU" b="1" dirty="0" smtClean="0"/>
              <a:t> </a:t>
            </a:r>
            <a:r>
              <a:rPr lang="hu-HU" b="1" dirty="0" err="1" smtClean="0"/>
              <a:t>the</a:t>
            </a:r>
            <a:r>
              <a:rPr lang="hu-HU" b="1" dirty="0" smtClean="0"/>
              <a:t> </a:t>
            </a:r>
            <a:r>
              <a:rPr lang="hu-HU" b="1" dirty="0" err="1" smtClean="0"/>
              <a:t>environment</a:t>
            </a:r>
            <a:r>
              <a:rPr lang="hu-HU" b="1" dirty="0" smtClean="0"/>
              <a:t> and </a:t>
            </a:r>
            <a:r>
              <a:rPr lang="hu-HU" b="1" dirty="0" err="1" smtClean="0"/>
              <a:t>the</a:t>
            </a:r>
            <a:r>
              <a:rPr lang="hu-HU" b="1" dirty="0" smtClean="0"/>
              <a:t> </a:t>
            </a:r>
            <a:r>
              <a:rPr lang="hu-HU" b="1" dirty="0" err="1" smtClean="0"/>
              <a:t>climate</a:t>
            </a:r>
            <a:r>
              <a:rPr lang="hu-HU" b="1" dirty="0" smtClean="0"/>
              <a:t> is </a:t>
            </a:r>
            <a:r>
              <a:rPr lang="hu-HU" b="1" dirty="0" err="1" smtClean="0"/>
              <a:t>changing</a:t>
            </a:r>
            <a:r>
              <a:rPr lang="hu-HU" b="1" dirty="0" smtClean="0"/>
              <a:t>?</a:t>
            </a:r>
            <a:endParaRPr lang="en-US" b="1" dirty="0"/>
          </a:p>
          <a:p>
            <a:pPr lvl="1"/>
            <a:r>
              <a:rPr lang="en-US" b="1" dirty="0" smtClean="0"/>
              <a:t>What </a:t>
            </a:r>
            <a:r>
              <a:rPr lang="en-US" b="1" dirty="0"/>
              <a:t>are competitors </a:t>
            </a:r>
            <a:r>
              <a:rPr lang="en-US" b="1" dirty="0" smtClean="0"/>
              <a:t>doing</a:t>
            </a:r>
            <a:r>
              <a:rPr lang="hu-HU" b="1" dirty="0" smtClean="0"/>
              <a:t> </a:t>
            </a:r>
            <a:r>
              <a:rPr lang="hu-HU" b="1" dirty="0" err="1" smtClean="0"/>
              <a:t>well</a:t>
            </a:r>
            <a:r>
              <a:rPr lang="en-US" b="1" dirty="0" smtClean="0"/>
              <a:t>?</a:t>
            </a:r>
            <a:endParaRPr lang="en-US" b="1" dirty="0"/>
          </a:p>
          <a:p>
            <a:pPr lvl="1"/>
            <a:r>
              <a:rPr lang="en-US" b="1" dirty="0" smtClean="0"/>
              <a:t>How </a:t>
            </a:r>
            <a:r>
              <a:rPr lang="en-US" b="1" dirty="0"/>
              <a:t>are consumer </a:t>
            </a:r>
            <a:r>
              <a:rPr lang="en-US" b="1" dirty="0" smtClean="0"/>
              <a:t>trends</a:t>
            </a:r>
            <a:r>
              <a:rPr lang="hu-HU" b="1" dirty="0" smtClean="0"/>
              <a:t> and shopping </a:t>
            </a:r>
            <a:r>
              <a:rPr lang="hu-HU" b="1" dirty="0" err="1" smtClean="0"/>
              <a:t>habits</a:t>
            </a:r>
            <a:r>
              <a:rPr lang="en-US" b="1" dirty="0" smtClean="0"/>
              <a:t> </a:t>
            </a:r>
            <a:r>
              <a:rPr lang="en-US" b="1" dirty="0"/>
              <a:t>changing?</a:t>
            </a:r>
            <a:endParaRPr lang="hu-HU" b="1" dirty="0" smtClean="0"/>
          </a:p>
        </p:txBody>
      </p:sp>
    </p:spTree>
    <p:extLst>
      <p:ext uri="{BB962C8B-B14F-4D97-AF65-F5344CB8AC3E}">
        <p14:creationId xmlns:p14="http://schemas.microsoft.com/office/powerpoint/2010/main" val="14146278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15744A0C-5E32-43D2-88B5-D3D478B9835F}"/>
              </a:ext>
            </a:extLst>
          </p:cNvPr>
          <p:cNvSpPr>
            <a:spLocks noGrp="1"/>
          </p:cNvSpPr>
          <p:nvPr>
            <p:ph type="title"/>
          </p:nvPr>
        </p:nvSpPr>
        <p:spPr/>
        <p:txBody>
          <a:bodyPr>
            <a:normAutofit/>
          </a:bodyPr>
          <a:lstStyle/>
          <a:p>
            <a:pPr lvl="0"/>
            <a:r>
              <a:rPr lang="hu-HU" dirty="0" err="1" smtClean="0"/>
              <a:t>When</a:t>
            </a:r>
            <a:r>
              <a:rPr lang="hu-HU" dirty="0" smtClean="0"/>
              <a:t> </a:t>
            </a:r>
            <a:r>
              <a:rPr lang="hu-HU" dirty="0" err="1" smtClean="0"/>
              <a:t>you</a:t>
            </a:r>
            <a:r>
              <a:rPr lang="hu-HU" dirty="0" smtClean="0"/>
              <a:t> </a:t>
            </a:r>
            <a:r>
              <a:rPr lang="hu-HU" dirty="0" err="1" smtClean="0"/>
              <a:t>found</a:t>
            </a:r>
            <a:r>
              <a:rPr lang="hu-HU" dirty="0" smtClean="0"/>
              <a:t> </a:t>
            </a:r>
            <a:r>
              <a:rPr lang="hu-HU" dirty="0" err="1" smtClean="0"/>
              <a:t>the</a:t>
            </a:r>
            <a:r>
              <a:rPr lang="hu-HU" dirty="0" smtClean="0"/>
              <a:t> </a:t>
            </a:r>
            <a:r>
              <a:rPr lang="hu-HU" dirty="0" err="1" smtClean="0"/>
              <a:t>potentials</a:t>
            </a:r>
            <a:endParaRPr lang="sk-SK" dirty="0"/>
          </a:p>
        </p:txBody>
      </p:sp>
      <p:sp>
        <p:nvSpPr>
          <p:cNvPr id="3" name="Zástupný objekt pre obsah 2">
            <a:extLst>
              <a:ext uri="{FF2B5EF4-FFF2-40B4-BE49-F238E27FC236}">
                <a16:creationId xmlns="" xmlns:a16="http://schemas.microsoft.com/office/drawing/2014/main" id="{09AB9D01-AF69-4F56-9467-7C3A8DF21B51}"/>
              </a:ext>
            </a:extLst>
          </p:cNvPr>
          <p:cNvSpPr>
            <a:spLocks noGrp="1"/>
          </p:cNvSpPr>
          <p:nvPr>
            <p:ph idx="1"/>
          </p:nvPr>
        </p:nvSpPr>
        <p:spPr/>
        <p:txBody>
          <a:bodyPr>
            <a:normAutofit/>
          </a:bodyPr>
          <a:lstStyle/>
          <a:p>
            <a:r>
              <a:rPr lang="hu-HU" dirty="0" err="1" smtClean="0"/>
              <a:t>Create</a:t>
            </a:r>
            <a:r>
              <a:rPr lang="hu-HU" dirty="0" smtClean="0"/>
              <a:t> </a:t>
            </a:r>
            <a:r>
              <a:rPr lang="hu-HU" dirty="0" err="1" smtClean="0"/>
              <a:t>your</a:t>
            </a:r>
            <a:r>
              <a:rPr lang="hu-HU" dirty="0" smtClean="0"/>
              <a:t> </a:t>
            </a:r>
            <a:r>
              <a:rPr lang="hu-HU" dirty="0" err="1" smtClean="0"/>
              <a:t>own</a:t>
            </a:r>
            <a:r>
              <a:rPr lang="hu-HU" dirty="0" smtClean="0"/>
              <a:t> business </a:t>
            </a:r>
            <a:r>
              <a:rPr lang="hu-HU" dirty="0" err="1" smtClean="0"/>
              <a:t>strategy</a:t>
            </a:r>
            <a:r>
              <a:rPr lang="hu-HU" dirty="0" smtClean="0"/>
              <a:t> </a:t>
            </a:r>
            <a:r>
              <a:rPr lang="hu-HU" dirty="0" err="1" smtClean="0"/>
              <a:t>based</a:t>
            </a:r>
            <a:r>
              <a:rPr lang="hu-HU" dirty="0" smtClean="0"/>
              <a:t> </a:t>
            </a:r>
            <a:r>
              <a:rPr lang="hu-HU" dirty="0" err="1" smtClean="0"/>
              <a:t>on</a:t>
            </a:r>
            <a:r>
              <a:rPr lang="hu-HU" dirty="0" smtClean="0"/>
              <a:t> </a:t>
            </a:r>
            <a:r>
              <a:rPr lang="hu-HU" dirty="0" err="1" smtClean="0"/>
              <a:t>your</a:t>
            </a:r>
            <a:r>
              <a:rPr lang="hu-HU" dirty="0" smtClean="0"/>
              <a:t> </a:t>
            </a:r>
            <a:r>
              <a:rPr lang="hu-HU" dirty="0" err="1" smtClean="0"/>
              <a:t>ow</a:t>
            </a:r>
            <a:r>
              <a:rPr lang="hu-HU" dirty="0" err="1" smtClean="0"/>
              <a:t>n</a:t>
            </a:r>
            <a:r>
              <a:rPr lang="hu-HU" dirty="0" smtClean="0"/>
              <a:t> SWOT </a:t>
            </a:r>
            <a:r>
              <a:rPr lang="hu-HU" dirty="0" err="1" smtClean="0"/>
              <a:t>analysis</a:t>
            </a:r>
            <a:endParaRPr lang="hu-HU" dirty="0" smtClean="0"/>
          </a:p>
          <a:p>
            <a:r>
              <a:rPr lang="en-US" dirty="0"/>
              <a:t>When preparing your business strategy, pay special attention to sustainability and profit.</a:t>
            </a:r>
            <a:endParaRPr lang="hu-HU" dirty="0" smtClean="0"/>
          </a:p>
          <a:p>
            <a:endParaRPr lang="hu-HU" dirty="0"/>
          </a:p>
          <a:p>
            <a:endParaRPr lang="sk-SK" dirty="0"/>
          </a:p>
        </p:txBody>
      </p:sp>
    </p:spTree>
    <p:extLst>
      <p:ext uri="{BB962C8B-B14F-4D97-AF65-F5344CB8AC3E}">
        <p14:creationId xmlns:p14="http://schemas.microsoft.com/office/powerpoint/2010/main" val="18510618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15744A0C-5E32-43D2-88B5-D3D478B9835F}"/>
              </a:ext>
            </a:extLst>
          </p:cNvPr>
          <p:cNvSpPr>
            <a:spLocks noGrp="1"/>
          </p:cNvSpPr>
          <p:nvPr>
            <p:ph type="title"/>
          </p:nvPr>
        </p:nvSpPr>
        <p:spPr/>
        <p:txBody>
          <a:bodyPr>
            <a:normAutofit/>
          </a:bodyPr>
          <a:lstStyle/>
          <a:p>
            <a:pPr lvl="0"/>
            <a:r>
              <a:rPr lang="hu-HU" dirty="0" err="1" smtClean="0"/>
              <a:t>When</a:t>
            </a:r>
            <a:r>
              <a:rPr lang="hu-HU" dirty="0" smtClean="0"/>
              <a:t> </a:t>
            </a:r>
            <a:r>
              <a:rPr lang="hu-HU" dirty="0" err="1" smtClean="0"/>
              <a:t>you</a:t>
            </a:r>
            <a:r>
              <a:rPr lang="hu-HU" dirty="0" smtClean="0"/>
              <a:t> </a:t>
            </a:r>
            <a:r>
              <a:rPr lang="hu-HU" dirty="0" err="1" smtClean="0"/>
              <a:t>found</a:t>
            </a:r>
            <a:r>
              <a:rPr lang="hu-HU" dirty="0" smtClean="0"/>
              <a:t> </a:t>
            </a:r>
            <a:r>
              <a:rPr lang="hu-HU" dirty="0" err="1" smtClean="0"/>
              <a:t>the</a:t>
            </a:r>
            <a:r>
              <a:rPr lang="hu-HU" dirty="0" smtClean="0"/>
              <a:t> </a:t>
            </a:r>
            <a:r>
              <a:rPr lang="hu-HU" dirty="0" err="1" smtClean="0"/>
              <a:t>potentials</a:t>
            </a:r>
            <a:endParaRPr lang="sk-SK" dirty="0"/>
          </a:p>
        </p:txBody>
      </p:sp>
      <p:sp>
        <p:nvSpPr>
          <p:cNvPr id="3" name="Zástupný objekt pre obsah 2">
            <a:extLst>
              <a:ext uri="{FF2B5EF4-FFF2-40B4-BE49-F238E27FC236}">
                <a16:creationId xmlns="" xmlns:a16="http://schemas.microsoft.com/office/drawing/2014/main" id="{09AB9D01-AF69-4F56-9467-7C3A8DF21B51}"/>
              </a:ext>
            </a:extLst>
          </p:cNvPr>
          <p:cNvSpPr>
            <a:spLocks noGrp="1"/>
          </p:cNvSpPr>
          <p:nvPr>
            <p:ph idx="1"/>
          </p:nvPr>
        </p:nvSpPr>
        <p:spPr/>
        <p:txBody>
          <a:bodyPr>
            <a:normAutofit fontScale="85000" lnSpcReduction="20000"/>
          </a:bodyPr>
          <a:lstStyle/>
          <a:p>
            <a:r>
              <a:rPr lang="hu-HU" dirty="0" err="1" smtClean="0"/>
              <a:t>Sustainabilty</a:t>
            </a:r>
            <a:endParaRPr lang="hu-HU" dirty="0" smtClean="0"/>
          </a:p>
          <a:p>
            <a:pPr lvl="1"/>
            <a:r>
              <a:rPr lang="en-US" dirty="0"/>
              <a:t>We can use the resources of our natural environment to achieve and operate our plan to the extent that we do not damage the environment's ability to renew itself, i.e. its carrying capacity. We must use this tool wisely, for the benefit of society, without harming the environment.</a:t>
            </a:r>
          </a:p>
          <a:p>
            <a:pPr lvl="1"/>
            <a:r>
              <a:rPr lang="en-US" dirty="0"/>
              <a:t>We cannot allow the economy to become self-serving to such an extent that it harms our social and environmental interests with its operation!</a:t>
            </a:r>
            <a:endParaRPr lang="sk-SK" dirty="0"/>
          </a:p>
        </p:txBody>
      </p:sp>
    </p:spTree>
    <p:extLst>
      <p:ext uri="{BB962C8B-B14F-4D97-AF65-F5344CB8AC3E}">
        <p14:creationId xmlns:p14="http://schemas.microsoft.com/office/powerpoint/2010/main" val="128889212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15744A0C-5E32-43D2-88B5-D3D478B9835F}"/>
              </a:ext>
            </a:extLst>
          </p:cNvPr>
          <p:cNvSpPr>
            <a:spLocks noGrp="1"/>
          </p:cNvSpPr>
          <p:nvPr>
            <p:ph type="title"/>
          </p:nvPr>
        </p:nvSpPr>
        <p:spPr/>
        <p:txBody>
          <a:bodyPr>
            <a:normAutofit/>
          </a:bodyPr>
          <a:lstStyle/>
          <a:p>
            <a:pPr lvl="0"/>
            <a:r>
              <a:rPr lang="hu-HU" dirty="0" err="1" smtClean="0"/>
              <a:t>When</a:t>
            </a:r>
            <a:r>
              <a:rPr lang="hu-HU" dirty="0" smtClean="0"/>
              <a:t> </a:t>
            </a:r>
            <a:r>
              <a:rPr lang="hu-HU" dirty="0" err="1" smtClean="0"/>
              <a:t>you</a:t>
            </a:r>
            <a:r>
              <a:rPr lang="hu-HU" dirty="0" smtClean="0"/>
              <a:t> </a:t>
            </a:r>
            <a:r>
              <a:rPr lang="hu-HU" dirty="0" err="1" smtClean="0"/>
              <a:t>found</a:t>
            </a:r>
            <a:r>
              <a:rPr lang="hu-HU" dirty="0" smtClean="0"/>
              <a:t> </a:t>
            </a:r>
            <a:r>
              <a:rPr lang="hu-HU" dirty="0" err="1" smtClean="0"/>
              <a:t>the</a:t>
            </a:r>
            <a:r>
              <a:rPr lang="hu-HU" dirty="0" smtClean="0"/>
              <a:t> </a:t>
            </a:r>
            <a:r>
              <a:rPr lang="hu-HU" dirty="0" err="1" smtClean="0"/>
              <a:t>potentials</a:t>
            </a:r>
            <a:endParaRPr lang="sk-SK" dirty="0"/>
          </a:p>
        </p:txBody>
      </p:sp>
      <p:sp>
        <p:nvSpPr>
          <p:cNvPr id="3" name="Zástupný objekt pre obsah 2">
            <a:extLst>
              <a:ext uri="{FF2B5EF4-FFF2-40B4-BE49-F238E27FC236}">
                <a16:creationId xmlns="" xmlns:a16="http://schemas.microsoft.com/office/drawing/2014/main" id="{09AB9D01-AF69-4F56-9467-7C3A8DF21B51}"/>
              </a:ext>
            </a:extLst>
          </p:cNvPr>
          <p:cNvSpPr>
            <a:spLocks noGrp="1"/>
          </p:cNvSpPr>
          <p:nvPr>
            <p:ph idx="1"/>
          </p:nvPr>
        </p:nvSpPr>
        <p:spPr/>
        <p:txBody>
          <a:bodyPr>
            <a:normAutofit/>
          </a:bodyPr>
          <a:lstStyle/>
          <a:p>
            <a:r>
              <a:rPr lang="hu-HU" dirty="0" err="1" smtClean="0"/>
              <a:t>Profitability</a:t>
            </a:r>
            <a:endParaRPr lang="hu-HU" dirty="0" smtClean="0"/>
          </a:p>
          <a:p>
            <a:pPr lvl="1"/>
            <a:r>
              <a:rPr lang="en-US" dirty="0"/>
              <a:t>In any case, we must strive to make the plan profitable, even in the short term. A part of the profit must be used for the expenses necessary for continuous development, thus we can also guarantee development and </a:t>
            </a:r>
            <a:r>
              <a:rPr lang="en-US" dirty="0" smtClean="0"/>
              <a:t>sustainability.</a:t>
            </a:r>
            <a:endParaRPr lang="hu-HU" dirty="0" smtClean="0"/>
          </a:p>
          <a:p>
            <a:pPr lvl="1"/>
            <a:endParaRPr lang="sk-SK" dirty="0"/>
          </a:p>
        </p:txBody>
      </p:sp>
    </p:spTree>
    <p:extLst>
      <p:ext uri="{BB962C8B-B14F-4D97-AF65-F5344CB8AC3E}">
        <p14:creationId xmlns:p14="http://schemas.microsoft.com/office/powerpoint/2010/main" val="1604118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15744A0C-5E32-43D2-88B5-D3D478B9835F}"/>
              </a:ext>
            </a:extLst>
          </p:cNvPr>
          <p:cNvSpPr>
            <a:spLocks noGrp="1"/>
          </p:cNvSpPr>
          <p:nvPr>
            <p:ph type="title"/>
          </p:nvPr>
        </p:nvSpPr>
        <p:spPr/>
        <p:txBody>
          <a:bodyPr>
            <a:normAutofit/>
          </a:bodyPr>
          <a:lstStyle/>
          <a:p>
            <a:pPr lvl="0"/>
            <a:r>
              <a:rPr lang="hu-HU" dirty="0" err="1" smtClean="0"/>
              <a:t>When</a:t>
            </a:r>
            <a:r>
              <a:rPr lang="hu-HU" dirty="0" smtClean="0"/>
              <a:t> </a:t>
            </a:r>
            <a:r>
              <a:rPr lang="hu-HU" dirty="0" err="1" smtClean="0"/>
              <a:t>you</a:t>
            </a:r>
            <a:r>
              <a:rPr lang="hu-HU" dirty="0" smtClean="0"/>
              <a:t> </a:t>
            </a:r>
            <a:r>
              <a:rPr lang="hu-HU" dirty="0" err="1" smtClean="0"/>
              <a:t>found</a:t>
            </a:r>
            <a:r>
              <a:rPr lang="hu-HU" dirty="0" smtClean="0"/>
              <a:t> </a:t>
            </a:r>
            <a:r>
              <a:rPr lang="hu-HU" dirty="0" err="1" smtClean="0"/>
              <a:t>the</a:t>
            </a:r>
            <a:r>
              <a:rPr lang="hu-HU" dirty="0" smtClean="0"/>
              <a:t> </a:t>
            </a:r>
            <a:r>
              <a:rPr lang="hu-HU" dirty="0" err="1" smtClean="0"/>
              <a:t>potentials</a:t>
            </a:r>
            <a:endParaRPr lang="sk-SK" dirty="0"/>
          </a:p>
        </p:txBody>
      </p:sp>
      <p:sp>
        <p:nvSpPr>
          <p:cNvPr id="3" name="Zástupný objekt pre obsah 2">
            <a:extLst>
              <a:ext uri="{FF2B5EF4-FFF2-40B4-BE49-F238E27FC236}">
                <a16:creationId xmlns="" xmlns:a16="http://schemas.microsoft.com/office/drawing/2014/main" id="{09AB9D01-AF69-4F56-9467-7C3A8DF21B51}"/>
              </a:ext>
            </a:extLst>
          </p:cNvPr>
          <p:cNvSpPr>
            <a:spLocks noGrp="1"/>
          </p:cNvSpPr>
          <p:nvPr>
            <p:ph idx="1"/>
          </p:nvPr>
        </p:nvSpPr>
        <p:spPr/>
        <p:txBody>
          <a:bodyPr>
            <a:normAutofit/>
          </a:bodyPr>
          <a:lstStyle/>
          <a:p>
            <a:r>
              <a:rPr lang="hu-HU" dirty="0" err="1" smtClean="0"/>
              <a:t>Consider</a:t>
            </a:r>
            <a:r>
              <a:rPr lang="hu-HU" dirty="0" smtClean="0"/>
              <a:t> </a:t>
            </a:r>
            <a:r>
              <a:rPr lang="hu-HU" dirty="0" err="1" smtClean="0"/>
              <a:t>using</a:t>
            </a:r>
            <a:r>
              <a:rPr lang="hu-HU" dirty="0" smtClean="0"/>
              <a:t> </a:t>
            </a:r>
            <a:r>
              <a:rPr lang="hu-HU" dirty="0" err="1" smtClean="0"/>
              <a:t>renewable</a:t>
            </a:r>
            <a:r>
              <a:rPr lang="hu-HU" dirty="0" smtClean="0"/>
              <a:t> </a:t>
            </a:r>
            <a:r>
              <a:rPr lang="hu-HU" dirty="0" err="1" smtClean="0"/>
              <a:t>energy</a:t>
            </a:r>
            <a:r>
              <a:rPr lang="hu-HU" dirty="0" smtClean="0"/>
              <a:t> </a:t>
            </a:r>
            <a:r>
              <a:rPr lang="hu-HU" dirty="0" err="1" smtClean="0"/>
              <a:t>sources</a:t>
            </a:r>
            <a:r>
              <a:rPr lang="hu-HU" dirty="0" smtClean="0"/>
              <a:t>:</a:t>
            </a:r>
          </a:p>
          <a:p>
            <a:pPr lvl="1"/>
            <a:endParaRPr lang="hu-HU" dirty="0" smtClean="0"/>
          </a:p>
          <a:p>
            <a:pPr lvl="1"/>
            <a:r>
              <a:rPr lang="hu-HU" dirty="0" err="1" smtClean="0"/>
              <a:t>to</a:t>
            </a:r>
            <a:r>
              <a:rPr lang="hu-HU" dirty="0" smtClean="0"/>
              <a:t> be </a:t>
            </a:r>
            <a:r>
              <a:rPr lang="hu-HU" dirty="0" err="1" smtClean="0"/>
              <a:t>independent</a:t>
            </a:r>
            <a:r>
              <a:rPr lang="hu-HU" dirty="0" smtClean="0"/>
              <a:t> </a:t>
            </a:r>
            <a:r>
              <a:rPr lang="hu-HU" dirty="0" err="1" smtClean="0"/>
              <a:t>as</a:t>
            </a:r>
            <a:r>
              <a:rPr lang="hu-HU" dirty="0" smtClean="0"/>
              <a:t> </a:t>
            </a:r>
            <a:r>
              <a:rPr lang="hu-HU" dirty="0" err="1" smtClean="0"/>
              <a:t>much</a:t>
            </a:r>
            <a:r>
              <a:rPr lang="hu-HU" dirty="0" smtClean="0"/>
              <a:t> </a:t>
            </a:r>
            <a:r>
              <a:rPr lang="hu-HU" dirty="0" err="1" smtClean="0"/>
              <a:t>as</a:t>
            </a:r>
            <a:r>
              <a:rPr lang="hu-HU" dirty="0" smtClean="0"/>
              <a:t> </a:t>
            </a:r>
            <a:r>
              <a:rPr lang="hu-HU" dirty="0" err="1" smtClean="0"/>
              <a:t>you</a:t>
            </a:r>
            <a:r>
              <a:rPr lang="hu-HU" dirty="0" smtClean="0"/>
              <a:t> </a:t>
            </a:r>
            <a:r>
              <a:rPr lang="hu-HU" dirty="0" err="1" smtClean="0"/>
              <a:t>can</a:t>
            </a:r>
            <a:r>
              <a:rPr lang="hu-HU" dirty="0" smtClean="0"/>
              <a:t> </a:t>
            </a:r>
            <a:r>
              <a:rPr lang="hu-HU" dirty="0" err="1" smtClean="0"/>
              <a:t>from</a:t>
            </a:r>
            <a:r>
              <a:rPr lang="hu-HU" dirty="0" smtClean="0"/>
              <a:t> </a:t>
            </a:r>
            <a:r>
              <a:rPr lang="hu-HU" dirty="0" err="1" smtClean="0"/>
              <a:t>the</a:t>
            </a:r>
            <a:r>
              <a:rPr lang="hu-HU" dirty="0" smtClean="0"/>
              <a:t> </a:t>
            </a:r>
            <a:r>
              <a:rPr lang="hu-HU" dirty="0" err="1" smtClean="0"/>
              <a:t>national</a:t>
            </a:r>
            <a:r>
              <a:rPr lang="hu-HU" dirty="0" smtClean="0"/>
              <a:t> </a:t>
            </a:r>
            <a:r>
              <a:rPr lang="hu-HU" dirty="0" err="1" smtClean="0"/>
              <a:t>energy</a:t>
            </a:r>
            <a:r>
              <a:rPr lang="hu-HU" dirty="0" smtClean="0"/>
              <a:t> </a:t>
            </a:r>
            <a:r>
              <a:rPr lang="hu-HU" dirty="0" err="1" smtClean="0"/>
              <a:t>sources</a:t>
            </a:r>
            <a:endParaRPr lang="hu-HU" dirty="0" smtClean="0"/>
          </a:p>
          <a:p>
            <a:pPr lvl="1"/>
            <a:endParaRPr lang="hu-HU" dirty="0"/>
          </a:p>
          <a:p>
            <a:pPr lvl="1"/>
            <a:r>
              <a:rPr lang="en-US" dirty="0"/>
              <a:t>in terms of long-term cost reduction</a:t>
            </a:r>
            <a:endParaRPr lang="sk-SK" dirty="0"/>
          </a:p>
        </p:txBody>
      </p:sp>
    </p:spTree>
    <p:extLst>
      <p:ext uri="{BB962C8B-B14F-4D97-AF65-F5344CB8AC3E}">
        <p14:creationId xmlns:p14="http://schemas.microsoft.com/office/powerpoint/2010/main" val="429147236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37A5691E-510F-450E-AF13-0F8FD3D8954F}"/>
              </a:ext>
            </a:extLst>
          </p:cNvPr>
          <p:cNvSpPr>
            <a:spLocks noGrp="1"/>
          </p:cNvSpPr>
          <p:nvPr>
            <p:ph type="title"/>
          </p:nvPr>
        </p:nvSpPr>
        <p:spPr/>
        <p:txBody>
          <a:bodyPr/>
          <a:lstStyle/>
          <a:p>
            <a:r>
              <a:rPr lang="en-GB" dirty="0"/>
              <a:t>Additional reading</a:t>
            </a:r>
            <a:endParaRPr lang="sk-SK" dirty="0"/>
          </a:p>
        </p:txBody>
      </p:sp>
      <p:sp>
        <p:nvSpPr>
          <p:cNvPr id="3" name="Zástupný objekt pre obsah 2">
            <a:extLst>
              <a:ext uri="{FF2B5EF4-FFF2-40B4-BE49-F238E27FC236}">
                <a16:creationId xmlns="" xmlns:a16="http://schemas.microsoft.com/office/drawing/2014/main" id="{0FCD315D-BD23-4CAB-BD6E-6C8B87DDA7E6}"/>
              </a:ext>
            </a:extLst>
          </p:cNvPr>
          <p:cNvSpPr>
            <a:spLocks noGrp="1"/>
          </p:cNvSpPr>
          <p:nvPr>
            <p:ph idx="1"/>
          </p:nvPr>
        </p:nvSpPr>
        <p:spPr/>
        <p:txBody>
          <a:bodyPr/>
          <a:lstStyle/>
          <a:p>
            <a:r>
              <a:rPr lang="en-IE" altLang="en-US" dirty="0">
                <a:solidFill>
                  <a:srgbClr val="7A7C7E"/>
                </a:solidFill>
                <a:latin typeface="Bookman Old Style" panose="02050604050505020204" pitchFamily="18" charset="0"/>
                <a:hlinkClick r:id="rId2"/>
              </a:rPr>
              <a:t>https://</a:t>
            </a:r>
            <a:r>
              <a:rPr lang="en-IE" altLang="en-US" dirty="0" smtClean="0">
                <a:solidFill>
                  <a:srgbClr val="7A7C7E"/>
                </a:solidFill>
                <a:latin typeface="Bookman Old Style" panose="02050604050505020204" pitchFamily="18" charset="0"/>
                <a:hlinkClick r:id="rId2"/>
              </a:rPr>
              <a:t>journals.openedition.org/economierurale/406</a:t>
            </a:r>
            <a:endParaRPr lang="hu-HU" altLang="en-US" dirty="0">
              <a:solidFill>
                <a:srgbClr val="7A7C7E"/>
              </a:solidFill>
              <a:latin typeface="Bookman Old Style" panose="02050604050505020204" pitchFamily="18" charset="0"/>
            </a:endParaRPr>
          </a:p>
          <a:p>
            <a:r>
              <a:rPr lang="en-IE" altLang="en-US" dirty="0">
                <a:solidFill>
                  <a:srgbClr val="7A7C7E"/>
                </a:solidFill>
                <a:latin typeface="Bookman Old Style" panose="02050604050505020204" pitchFamily="18" charset="0"/>
                <a:hlinkClick r:id="rId3"/>
              </a:rPr>
              <a:t>https://</a:t>
            </a:r>
            <a:r>
              <a:rPr lang="en-IE" altLang="en-US" dirty="0" smtClean="0">
                <a:solidFill>
                  <a:srgbClr val="7A7C7E"/>
                </a:solidFill>
                <a:latin typeface="Bookman Old Style" panose="02050604050505020204" pitchFamily="18" charset="0"/>
                <a:hlinkClick r:id="rId3"/>
              </a:rPr>
              <a:t>iopscience.iop.org/article/10.1088/1755-1315/341/1/012017</a:t>
            </a:r>
            <a:endParaRPr lang="en-IE" altLang="en-US" dirty="0">
              <a:solidFill>
                <a:srgbClr val="7A7C7E"/>
              </a:solidFill>
              <a:latin typeface="Bookman Old Style" panose="02050604050505020204" pitchFamily="18" charset="0"/>
            </a:endParaRPr>
          </a:p>
          <a:p>
            <a:endParaRPr lang="sk-SK" dirty="0"/>
          </a:p>
        </p:txBody>
      </p:sp>
    </p:spTree>
    <p:extLst>
      <p:ext uri="{BB962C8B-B14F-4D97-AF65-F5344CB8AC3E}">
        <p14:creationId xmlns:p14="http://schemas.microsoft.com/office/powerpoint/2010/main" val="7067794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0A52937A-12AE-420F-ACA4-C8D07ECA6A91}"/>
              </a:ext>
            </a:extLst>
          </p:cNvPr>
          <p:cNvSpPr>
            <a:spLocks noGrp="1"/>
          </p:cNvSpPr>
          <p:nvPr>
            <p:ph type="title"/>
          </p:nvPr>
        </p:nvSpPr>
        <p:spPr/>
        <p:txBody>
          <a:bodyPr>
            <a:normAutofit/>
          </a:bodyPr>
          <a:lstStyle/>
          <a:p>
            <a:r>
              <a:rPr lang="hu-HU" sz="4400" b="1" kern="1200" dirty="0" err="1" smtClean="0">
                <a:solidFill>
                  <a:schemeClr val="tx1"/>
                </a:solidFill>
                <a:effectLst/>
                <a:latin typeface="Trebuchet MS" panose="020B0603020202020204" pitchFamily="34" charset="0"/>
                <a:ea typeface="+mj-ea"/>
                <a:cs typeface="+mj-cs"/>
              </a:rPr>
              <a:t>Rural</a:t>
            </a:r>
            <a:r>
              <a:rPr lang="hu-HU" sz="4400" b="1" kern="1200" dirty="0" smtClean="0">
                <a:solidFill>
                  <a:schemeClr val="tx1"/>
                </a:solidFill>
                <a:effectLst/>
                <a:latin typeface="Trebuchet MS" panose="020B0603020202020204" pitchFamily="34" charset="0"/>
                <a:ea typeface="+mj-ea"/>
                <a:cs typeface="+mj-cs"/>
              </a:rPr>
              <a:t> Business </a:t>
            </a:r>
            <a:r>
              <a:rPr lang="hu-HU" b="1" dirty="0" err="1" smtClean="0"/>
              <a:t>S</a:t>
            </a:r>
            <a:r>
              <a:rPr lang="hu-HU" sz="4400" b="1" kern="1200" dirty="0" err="1" smtClean="0">
                <a:solidFill>
                  <a:schemeClr val="tx1"/>
                </a:solidFill>
                <a:effectLst/>
                <a:latin typeface="Trebuchet MS" panose="020B0603020202020204" pitchFamily="34" charset="0"/>
                <a:ea typeface="+mj-ea"/>
                <a:cs typeface="+mj-cs"/>
              </a:rPr>
              <a:t>trategy</a:t>
            </a:r>
            <a:endParaRPr lang="sk-SK" dirty="0"/>
          </a:p>
        </p:txBody>
      </p:sp>
      <p:sp>
        <p:nvSpPr>
          <p:cNvPr id="3" name="Zástupný objekt pre obsah 2">
            <a:extLst>
              <a:ext uri="{FF2B5EF4-FFF2-40B4-BE49-F238E27FC236}">
                <a16:creationId xmlns="" xmlns:a16="http://schemas.microsoft.com/office/drawing/2014/main" id="{0804D55C-5356-47F2-86FA-47D13DDF19C3}"/>
              </a:ext>
            </a:extLst>
          </p:cNvPr>
          <p:cNvSpPr>
            <a:spLocks noGrp="1"/>
          </p:cNvSpPr>
          <p:nvPr>
            <p:ph idx="1"/>
          </p:nvPr>
        </p:nvSpPr>
        <p:spPr/>
        <p:txBody>
          <a:bodyPr>
            <a:normAutofit lnSpcReduction="10000"/>
          </a:bodyPr>
          <a:lstStyle/>
          <a:p>
            <a:pPr marL="0" indent="0" eaLnBrk="0" fontAlgn="base" hangingPunct="0">
              <a:buNone/>
            </a:pPr>
            <a:r>
              <a:rPr lang="en-US" sz="2800" dirty="0"/>
              <a:t>It should be treated as a fact that there is currently no textbook available that discusses the known characteristics of agricultural production, as well as the strategic knowledge material to be dealt with as a determining factor of agriculture as a rural economy and the related characteristics in a systemic approach and an integrated approach.</a:t>
            </a:r>
            <a:endParaRPr lang="sk-SK" sz="2800" dirty="0">
              <a:effectLst/>
            </a:endParaRPr>
          </a:p>
        </p:txBody>
      </p:sp>
    </p:spTree>
    <p:extLst>
      <p:ext uri="{BB962C8B-B14F-4D97-AF65-F5344CB8AC3E}">
        <p14:creationId xmlns:p14="http://schemas.microsoft.com/office/powerpoint/2010/main" val="10357080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0A52937A-12AE-420F-ACA4-C8D07ECA6A91}"/>
              </a:ext>
            </a:extLst>
          </p:cNvPr>
          <p:cNvSpPr>
            <a:spLocks noGrp="1"/>
          </p:cNvSpPr>
          <p:nvPr>
            <p:ph type="title"/>
          </p:nvPr>
        </p:nvSpPr>
        <p:spPr/>
        <p:txBody>
          <a:bodyPr>
            <a:normAutofit/>
          </a:bodyPr>
          <a:lstStyle/>
          <a:p>
            <a:r>
              <a:rPr lang="hu-HU" sz="4400" b="1" kern="1200" dirty="0" err="1" smtClean="0">
                <a:solidFill>
                  <a:schemeClr val="tx1"/>
                </a:solidFill>
                <a:effectLst/>
                <a:latin typeface="Trebuchet MS" panose="020B0603020202020204" pitchFamily="34" charset="0"/>
                <a:ea typeface="+mj-ea"/>
                <a:cs typeface="+mj-cs"/>
              </a:rPr>
              <a:t>Rural</a:t>
            </a:r>
            <a:r>
              <a:rPr lang="hu-HU" sz="4400" b="1" kern="1200" dirty="0" smtClean="0">
                <a:solidFill>
                  <a:schemeClr val="tx1"/>
                </a:solidFill>
                <a:effectLst/>
                <a:latin typeface="Trebuchet MS" panose="020B0603020202020204" pitchFamily="34" charset="0"/>
                <a:ea typeface="+mj-ea"/>
                <a:cs typeface="+mj-cs"/>
              </a:rPr>
              <a:t> Business </a:t>
            </a:r>
            <a:r>
              <a:rPr lang="hu-HU" b="1" dirty="0" err="1" smtClean="0"/>
              <a:t>S</a:t>
            </a:r>
            <a:r>
              <a:rPr lang="hu-HU" sz="4400" b="1" kern="1200" dirty="0" err="1" smtClean="0">
                <a:solidFill>
                  <a:schemeClr val="tx1"/>
                </a:solidFill>
                <a:effectLst/>
                <a:latin typeface="Trebuchet MS" panose="020B0603020202020204" pitchFamily="34" charset="0"/>
                <a:ea typeface="+mj-ea"/>
                <a:cs typeface="+mj-cs"/>
              </a:rPr>
              <a:t>trategy</a:t>
            </a:r>
            <a:r>
              <a:rPr lang="hu-HU" sz="4400" b="1" kern="1200" dirty="0" smtClean="0">
                <a:solidFill>
                  <a:schemeClr val="tx1"/>
                </a:solidFill>
                <a:effectLst/>
                <a:latin typeface="Trebuchet MS" panose="020B0603020202020204" pitchFamily="34" charset="0"/>
                <a:ea typeface="+mj-ea"/>
                <a:cs typeface="+mj-cs"/>
              </a:rPr>
              <a:t> </a:t>
            </a:r>
            <a:r>
              <a:rPr lang="hu-HU" sz="4400" b="1" kern="1200" dirty="0" err="1" smtClean="0">
                <a:solidFill>
                  <a:schemeClr val="tx1"/>
                </a:solidFill>
                <a:effectLst/>
                <a:latin typeface="Trebuchet MS" panose="020B0603020202020204" pitchFamily="34" charset="0"/>
                <a:ea typeface="+mj-ea"/>
                <a:cs typeface="+mj-cs"/>
              </a:rPr>
              <a:t>Goals</a:t>
            </a:r>
            <a:endParaRPr lang="sk-SK" dirty="0"/>
          </a:p>
        </p:txBody>
      </p:sp>
      <p:sp>
        <p:nvSpPr>
          <p:cNvPr id="3" name="Zástupný objekt pre obsah 2">
            <a:extLst>
              <a:ext uri="{FF2B5EF4-FFF2-40B4-BE49-F238E27FC236}">
                <a16:creationId xmlns="" xmlns:a16="http://schemas.microsoft.com/office/drawing/2014/main" id="{0804D55C-5356-47F2-86FA-47D13DDF19C3}"/>
              </a:ext>
            </a:extLst>
          </p:cNvPr>
          <p:cNvSpPr>
            <a:spLocks noGrp="1"/>
          </p:cNvSpPr>
          <p:nvPr>
            <p:ph idx="1"/>
          </p:nvPr>
        </p:nvSpPr>
        <p:spPr/>
        <p:txBody>
          <a:bodyPr>
            <a:normAutofit/>
          </a:bodyPr>
          <a:lstStyle/>
          <a:p>
            <a:pPr eaLnBrk="0" fontAlgn="base" hangingPunct="0"/>
            <a:r>
              <a:rPr lang="sk-SK" sz="2800" dirty="0" smtClean="0"/>
              <a:t>be able to renew based on the new innovations about the rural sector</a:t>
            </a:r>
          </a:p>
          <a:p>
            <a:pPr eaLnBrk="0" fontAlgn="base" hangingPunct="0"/>
            <a:r>
              <a:rPr lang="sk-SK" sz="2800" dirty="0" smtClean="0"/>
              <a:t>keep the company and rural area sustainability</a:t>
            </a:r>
          </a:p>
          <a:p>
            <a:pPr eaLnBrk="0" fontAlgn="base" hangingPunct="0"/>
            <a:r>
              <a:rPr lang="hu-HU" sz="2800" dirty="0" smtClean="0"/>
              <a:t>c</a:t>
            </a:r>
            <a:r>
              <a:rPr lang="en-US" sz="2800" dirty="0" err="1" smtClean="0"/>
              <a:t>ost</a:t>
            </a:r>
            <a:r>
              <a:rPr lang="en-US" sz="2800" dirty="0" smtClean="0"/>
              <a:t>-effective </a:t>
            </a:r>
            <a:r>
              <a:rPr lang="en-US" sz="2800" dirty="0"/>
              <a:t>organization of burial </a:t>
            </a:r>
            <a:r>
              <a:rPr lang="en-US" sz="2800" dirty="0" smtClean="0"/>
              <a:t>processes</a:t>
            </a:r>
            <a:endParaRPr lang="hu-HU" sz="2800" dirty="0" smtClean="0"/>
          </a:p>
          <a:p>
            <a:pPr eaLnBrk="0" fontAlgn="base" hangingPunct="0"/>
            <a:r>
              <a:rPr lang="sk-SK" sz="2800" dirty="0"/>
              <a:t>promoting effective </a:t>
            </a:r>
            <a:r>
              <a:rPr lang="sk-SK" sz="2800" dirty="0" smtClean="0"/>
              <a:t>sales</a:t>
            </a:r>
          </a:p>
        </p:txBody>
      </p:sp>
    </p:spTree>
    <p:extLst>
      <p:ext uri="{BB962C8B-B14F-4D97-AF65-F5344CB8AC3E}">
        <p14:creationId xmlns:p14="http://schemas.microsoft.com/office/powerpoint/2010/main" val="18715959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0A52937A-12AE-420F-ACA4-C8D07ECA6A91}"/>
              </a:ext>
            </a:extLst>
          </p:cNvPr>
          <p:cNvSpPr>
            <a:spLocks noGrp="1"/>
          </p:cNvSpPr>
          <p:nvPr>
            <p:ph type="title"/>
          </p:nvPr>
        </p:nvSpPr>
        <p:spPr/>
        <p:txBody>
          <a:bodyPr>
            <a:normAutofit/>
          </a:bodyPr>
          <a:lstStyle/>
          <a:p>
            <a:r>
              <a:rPr lang="hu-HU" sz="4400" b="1" kern="1200" dirty="0" err="1" smtClean="0">
                <a:solidFill>
                  <a:schemeClr val="tx1"/>
                </a:solidFill>
                <a:effectLst/>
                <a:latin typeface="Trebuchet MS" panose="020B0603020202020204" pitchFamily="34" charset="0"/>
                <a:ea typeface="+mj-ea"/>
                <a:cs typeface="+mj-cs"/>
              </a:rPr>
              <a:t>Scope</a:t>
            </a:r>
            <a:endParaRPr lang="sk-SK" dirty="0"/>
          </a:p>
        </p:txBody>
      </p:sp>
      <p:sp>
        <p:nvSpPr>
          <p:cNvPr id="3" name="Zástupný objekt pre obsah 2">
            <a:extLst>
              <a:ext uri="{FF2B5EF4-FFF2-40B4-BE49-F238E27FC236}">
                <a16:creationId xmlns="" xmlns:a16="http://schemas.microsoft.com/office/drawing/2014/main" id="{0804D55C-5356-47F2-86FA-47D13DDF19C3}"/>
              </a:ext>
            </a:extLst>
          </p:cNvPr>
          <p:cNvSpPr>
            <a:spLocks noGrp="1"/>
          </p:cNvSpPr>
          <p:nvPr>
            <p:ph idx="1"/>
          </p:nvPr>
        </p:nvSpPr>
        <p:spPr/>
        <p:txBody>
          <a:bodyPr>
            <a:normAutofit fontScale="85000" lnSpcReduction="20000"/>
          </a:bodyPr>
          <a:lstStyle/>
          <a:p>
            <a:pPr marL="0" indent="0" eaLnBrk="0" fontAlgn="base" hangingPunct="0">
              <a:buNone/>
            </a:pPr>
            <a:r>
              <a:rPr lang="en-US" sz="2800" dirty="0"/>
              <a:t>The scope of the </a:t>
            </a:r>
            <a:r>
              <a:rPr lang="hu-HU" sz="2800" dirty="0" err="1" smtClean="0"/>
              <a:t>rural</a:t>
            </a:r>
            <a:r>
              <a:rPr lang="hu-HU" sz="2800" dirty="0" smtClean="0"/>
              <a:t> </a:t>
            </a:r>
            <a:r>
              <a:rPr lang="en-US" sz="2800" dirty="0" smtClean="0"/>
              <a:t>company's </a:t>
            </a:r>
            <a:r>
              <a:rPr lang="en-US" sz="2800" dirty="0"/>
              <a:t>operations is therefore determined by the following factors</a:t>
            </a:r>
            <a:r>
              <a:rPr lang="en-US" sz="2800" dirty="0" smtClean="0"/>
              <a:t>:</a:t>
            </a:r>
            <a:endParaRPr lang="hu-HU" sz="2800" dirty="0" smtClean="0"/>
          </a:p>
          <a:p>
            <a:pPr marL="0" indent="0" eaLnBrk="0" fontAlgn="base" hangingPunct="0">
              <a:buNone/>
            </a:pPr>
            <a:endParaRPr lang="hu-HU" sz="2800" dirty="0" smtClean="0"/>
          </a:p>
          <a:p>
            <a:pPr eaLnBrk="0" fontAlgn="base" hangingPunct="0"/>
            <a:r>
              <a:rPr lang="en-US" sz="2800" dirty="0"/>
              <a:t>the </a:t>
            </a:r>
            <a:r>
              <a:rPr lang="en-US" sz="2800" dirty="0" smtClean="0"/>
              <a:t>company's </a:t>
            </a:r>
            <a:r>
              <a:rPr lang="en-US" sz="2800" dirty="0"/>
              <a:t>site/territorial </a:t>
            </a:r>
            <a:r>
              <a:rPr lang="en-US" sz="2800" dirty="0" smtClean="0"/>
              <a:t>location</a:t>
            </a:r>
            <a:r>
              <a:rPr lang="hu-HU" sz="2800" dirty="0"/>
              <a:t>,</a:t>
            </a:r>
            <a:endParaRPr lang="hu-HU" sz="2800" dirty="0" smtClean="0"/>
          </a:p>
          <a:p>
            <a:pPr eaLnBrk="0" fontAlgn="base" hangingPunct="0"/>
            <a:r>
              <a:rPr lang="en-US" sz="2800" dirty="0" smtClean="0"/>
              <a:t>Consumers</a:t>
            </a:r>
            <a:r>
              <a:rPr lang="hu-HU" sz="2800" dirty="0" smtClean="0"/>
              <a:t> and </a:t>
            </a:r>
            <a:r>
              <a:rPr lang="hu-HU" sz="2800" dirty="0" err="1" smtClean="0"/>
              <a:t>their</a:t>
            </a:r>
            <a:r>
              <a:rPr lang="hu-HU" sz="2800" dirty="0" smtClean="0"/>
              <a:t> </a:t>
            </a:r>
            <a:r>
              <a:rPr lang="en-US" sz="2800" dirty="0" smtClean="0"/>
              <a:t>needs,</a:t>
            </a:r>
            <a:endParaRPr lang="hu-HU" sz="2800" dirty="0" smtClean="0"/>
          </a:p>
          <a:p>
            <a:pPr eaLnBrk="0" fontAlgn="base" hangingPunct="0"/>
            <a:r>
              <a:rPr lang="en-US" sz="2800" dirty="0" smtClean="0"/>
              <a:t>procedures </a:t>
            </a:r>
            <a:r>
              <a:rPr lang="en-US" sz="2800" dirty="0"/>
              <a:t>(production processes</a:t>
            </a:r>
            <a:r>
              <a:rPr lang="en-US" sz="2800" dirty="0" smtClean="0"/>
              <a:t>)</a:t>
            </a:r>
            <a:r>
              <a:rPr lang="hu-HU" sz="2800" dirty="0" smtClean="0"/>
              <a:t>.</a:t>
            </a:r>
            <a:endParaRPr lang="en-US" sz="2800" dirty="0"/>
          </a:p>
          <a:p>
            <a:pPr marL="0" indent="0" eaLnBrk="0" fontAlgn="base" hangingPunct="0">
              <a:buNone/>
            </a:pPr>
            <a:endParaRPr lang="hu-HU" sz="2800" dirty="0" smtClean="0"/>
          </a:p>
          <a:p>
            <a:pPr marL="0" indent="0" eaLnBrk="0" fontAlgn="base" hangingPunct="0">
              <a:buNone/>
            </a:pPr>
            <a:r>
              <a:rPr lang="en-US" sz="2800" dirty="0" smtClean="0"/>
              <a:t>The </a:t>
            </a:r>
            <a:r>
              <a:rPr lang="hu-HU" sz="2800" dirty="0" smtClean="0"/>
              <a:t>business </a:t>
            </a:r>
            <a:r>
              <a:rPr lang="hu-HU" sz="2800" dirty="0" err="1" smtClean="0"/>
              <a:t>strategy’s</a:t>
            </a:r>
            <a:r>
              <a:rPr lang="hu-HU" sz="2800" dirty="0" smtClean="0"/>
              <a:t> </a:t>
            </a:r>
            <a:r>
              <a:rPr lang="hu-HU" sz="2800" dirty="0" err="1" smtClean="0"/>
              <a:t>goal</a:t>
            </a:r>
            <a:r>
              <a:rPr lang="en-US" sz="2800" dirty="0" smtClean="0"/>
              <a:t> </a:t>
            </a:r>
            <a:r>
              <a:rPr lang="en-US" sz="2800" dirty="0"/>
              <a:t>therefore states that the </a:t>
            </a:r>
            <a:r>
              <a:rPr lang="hu-HU" sz="2800" dirty="0" err="1" smtClean="0"/>
              <a:t>rural</a:t>
            </a:r>
            <a:r>
              <a:rPr lang="hu-HU" sz="2800" dirty="0" smtClean="0"/>
              <a:t> </a:t>
            </a:r>
            <a:r>
              <a:rPr lang="en-US" sz="2800" dirty="0" smtClean="0"/>
              <a:t>company's </a:t>
            </a:r>
            <a:r>
              <a:rPr lang="en-US" sz="2800" dirty="0"/>
              <a:t>What? For who? How? and where? wants to achieve its basic goal.</a:t>
            </a:r>
            <a:endParaRPr lang="sk-SK" sz="2800" dirty="0">
              <a:effectLst/>
            </a:endParaRPr>
          </a:p>
        </p:txBody>
      </p:sp>
    </p:spTree>
    <p:extLst>
      <p:ext uri="{BB962C8B-B14F-4D97-AF65-F5344CB8AC3E}">
        <p14:creationId xmlns:p14="http://schemas.microsoft.com/office/powerpoint/2010/main" val="26813994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0A52937A-12AE-420F-ACA4-C8D07ECA6A91}"/>
              </a:ext>
            </a:extLst>
          </p:cNvPr>
          <p:cNvSpPr>
            <a:spLocks noGrp="1"/>
          </p:cNvSpPr>
          <p:nvPr>
            <p:ph type="title"/>
          </p:nvPr>
        </p:nvSpPr>
        <p:spPr/>
        <p:txBody>
          <a:bodyPr>
            <a:normAutofit/>
          </a:bodyPr>
          <a:lstStyle/>
          <a:p>
            <a:r>
              <a:rPr lang="hu-HU" sz="4400" b="1" kern="1200" dirty="0" err="1" smtClean="0">
                <a:solidFill>
                  <a:schemeClr val="tx1"/>
                </a:solidFill>
                <a:effectLst/>
                <a:latin typeface="Trebuchet MS" panose="020B0603020202020204" pitchFamily="34" charset="0"/>
                <a:ea typeface="+mj-ea"/>
                <a:cs typeface="+mj-cs"/>
              </a:rPr>
              <a:t>Strategic</a:t>
            </a:r>
            <a:r>
              <a:rPr lang="hu-HU" sz="4400" b="1" kern="1200" dirty="0" smtClean="0">
                <a:solidFill>
                  <a:schemeClr val="tx1"/>
                </a:solidFill>
                <a:effectLst/>
                <a:latin typeface="Trebuchet MS" panose="020B0603020202020204" pitchFamily="34" charset="0"/>
                <a:ea typeface="+mj-ea"/>
                <a:cs typeface="+mj-cs"/>
              </a:rPr>
              <a:t> Business </a:t>
            </a:r>
            <a:r>
              <a:rPr lang="hu-HU" sz="4400" b="1" kern="1200" dirty="0" err="1" smtClean="0">
                <a:solidFill>
                  <a:schemeClr val="tx1"/>
                </a:solidFill>
                <a:effectLst/>
                <a:latin typeface="Trebuchet MS" panose="020B0603020202020204" pitchFamily="34" charset="0"/>
                <a:ea typeface="+mj-ea"/>
                <a:cs typeface="+mj-cs"/>
              </a:rPr>
              <a:t>Units</a:t>
            </a:r>
            <a:endParaRPr lang="sk-SK" dirty="0"/>
          </a:p>
        </p:txBody>
      </p:sp>
      <p:sp>
        <p:nvSpPr>
          <p:cNvPr id="3" name="Zástupný objekt pre obsah 2">
            <a:extLst>
              <a:ext uri="{FF2B5EF4-FFF2-40B4-BE49-F238E27FC236}">
                <a16:creationId xmlns="" xmlns:a16="http://schemas.microsoft.com/office/drawing/2014/main" id="{0804D55C-5356-47F2-86FA-47D13DDF19C3}"/>
              </a:ext>
            </a:extLst>
          </p:cNvPr>
          <p:cNvSpPr>
            <a:spLocks noGrp="1"/>
          </p:cNvSpPr>
          <p:nvPr>
            <p:ph idx="1"/>
          </p:nvPr>
        </p:nvSpPr>
        <p:spPr/>
        <p:txBody>
          <a:bodyPr>
            <a:normAutofit/>
          </a:bodyPr>
          <a:lstStyle/>
          <a:p>
            <a:pPr marL="0" indent="0" eaLnBrk="0" fontAlgn="base" hangingPunct="0">
              <a:buNone/>
            </a:pPr>
            <a:r>
              <a:rPr lang="hu-HU" sz="2800" dirty="0" err="1" smtClean="0"/>
              <a:t>Rural</a:t>
            </a:r>
            <a:r>
              <a:rPr lang="hu-HU" sz="2800" dirty="0" smtClean="0"/>
              <a:t> c</a:t>
            </a:r>
            <a:r>
              <a:rPr lang="en-US" sz="2800" dirty="0" err="1" smtClean="0"/>
              <a:t>ompanies</a:t>
            </a:r>
            <a:r>
              <a:rPr lang="en-US" sz="2800" dirty="0" smtClean="0"/>
              <a:t> </a:t>
            </a:r>
            <a:r>
              <a:rPr lang="en-US" sz="2800" dirty="0"/>
              <a:t>organize their production in such a way that they try to satisfy the needs of several consumer groups and diversify their activities. The extent and method of this is an important, central element of the strategy, as a result of which the so-called strategic business units are created</a:t>
            </a:r>
            <a:r>
              <a:rPr lang="en-US" sz="2800" dirty="0" smtClean="0"/>
              <a:t>.</a:t>
            </a:r>
            <a:endParaRPr lang="sk-SK" sz="2800" dirty="0">
              <a:effectLst/>
            </a:endParaRPr>
          </a:p>
        </p:txBody>
      </p:sp>
    </p:spTree>
    <p:extLst>
      <p:ext uri="{BB962C8B-B14F-4D97-AF65-F5344CB8AC3E}">
        <p14:creationId xmlns:p14="http://schemas.microsoft.com/office/powerpoint/2010/main" val="38397787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0A52937A-12AE-420F-ACA4-C8D07ECA6A91}"/>
              </a:ext>
            </a:extLst>
          </p:cNvPr>
          <p:cNvSpPr>
            <a:spLocks noGrp="1"/>
          </p:cNvSpPr>
          <p:nvPr>
            <p:ph type="title"/>
          </p:nvPr>
        </p:nvSpPr>
        <p:spPr/>
        <p:txBody>
          <a:bodyPr>
            <a:normAutofit/>
          </a:bodyPr>
          <a:lstStyle/>
          <a:p>
            <a:r>
              <a:rPr lang="hu-HU" sz="4400" b="1" kern="1200" dirty="0" err="1" smtClean="0">
                <a:solidFill>
                  <a:schemeClr val="tx1"/>
                </a:solidFill>
                <a:effectLst/>
                <a:latin typeface="Trebuchet MS" panose="020B0603020202020204" pitchFamily="34" charset="0"/>
                <a:ea typeface="+mj-ea"/>
                <a:cs typeface="+mj-cs"/>
              </a:rPr>
              <a:t>Strategic</a:t>
            </a:r>
            <a:r>
              <a:rPr lang="hu-HU" sz="4400" b="1" kern="1200" dirty="0" smtClean="0">
                <a:solidFill>
                  <a:schemeClr val="tx1"/>
                </a:solidFill>
                <a:effectLst/>
                <a:latin typeface="Trebuchet MS" panose="020B0603020202020204" pitchFamily="34" charset="0"/>
                <a:ea typeface="+mj-ea"/>
                <a:cs typeface="+mj-cs"/>
              </a:rPr>
              <a:t> Business </a:t>
            </a:r>
            <a:r>
              <a:rPr lang="hu-HU" sz="4400" b="1" kern="1200" dirty="0" err="1" smtClean="0">
                <a:solidFill>
                  <a:schemeClr val="tx1"/>
                </a:solidFill>
                <a:effectLst/>
                <a:latin typeface="Trebuchet MS" panose="020B0603020202020204" pitchFamily="34" charset="0"/>
                <a:ea typeface="+mj-ea"/>
                <a:cs typeface="+mj-cs"/>
              </a:rPr>
              <a:t>Units</a:t>
            </a:r>
            <a:endParaRPr lang="sk-SK" dirty="0"/>
          </a:p>
        </p:txBody>
      </p:sp>
      <p:sp>
        <p:nvSpPr>
          <p:cNvPr id="3" name="Zástupný objekt pre obsah 2">
            <a:extLst>
              <a:ext uri="{FF2B5EF4-FFF2-40B4-BE49-F238E27FC236}">
                <a16:creationId xmlns="" xmlns:a16="http://schemas.microsoft.com/office/drawing/2014/main" id="{0804D55C-5356-47F2-86FA-47D13DDF19C3}"/>
              </a:ext>
            </a:extLst>
          </p:cNvPr>
          <p:cNvSpPr>
            <a:spLocks noGrp="1"/>
          </p:cNvSpPr>
          <p:nvPr>
            <p:ph idx="1"/>
          </p:nvPr>
        </p:nvSpPr>
        <p:spPr/>
        <p:txBody>
          <a:bodyPr>
            <a:normAutofit/>
          </a:bodyPr>
          <a:lstStyle/>
          <a:p>
            <a:pPr marL="0" indent="0" eaLnBrk="0" fontAlgn="base" hangingPunct="0">
              <a:buNone/>
            </a:pPr>
            <a:r>
              <a:rPr lang="en-US" sz="2800" dirty="0"/>
              <a:t>Strategic business units are distinguishable business areas within the company that represent well-defined product-market combinations, and their competitive position and effectiveness can be evaluated on their own.</a:t>
            </a:r>
            <a:endParaRPr lang="sk-SK" sz="2800" dirty="0">
              <a:effectLst/>
            </a:endParaRPr>
          </a:p>
        </p:txBody>
      </p:sp>
    </p:spTree>
    <p:extLst>
      <p:ext uri="{BB962C8B-B14F-4D97-AF65-F5344CB8AC3E}">
        <p14:creationId xmlns:p14="http://schemas.microsoft.com/office/powerpoint/2010/main" val="625583295"/>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f5d98e21-7858-42b8-a513-89b049052d4e">
      <Terms xmlns="http://schemas.microsoft.com/office/infopath/2007/PartnerControls"/>
    </lcf76f155ced4ddcb4097134ff3c332f>
    <TaxCatchAll xmlns="ebb57fef-aa04-4b64-85cb-dbd122f3ef38"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6215528D5E10BA49B6643C35E826D0AA" ma:contentTypeVersion="16" ma:contentTypeDescription="Vytvoří nový dokument" ma:contentTypeScope="" ma:versionID="5a543c2cf612689410ffb4322c465829">
  <xsd:schema xmlns:xsd="http://www.w3.org/2001/XMLSchema" xmlns:xs="http://www.w3.org/2001/XMLSchema" xmlns:p="http://schemas.microsoft.com/office/2006/metadata/properties" xmlns:ns2="f5d98e21-7858-42b8-a513-89b049052d4e" xmlns:ns3="ebb57fef-aa04-4b64-85cb-dbd122f3ef38" targetNamespace="http://schemas.microsoft.com/office/2006/metadata/properties" ma:root="true" ma:fieldsID="95d02df320340572e8f4cfff96d37e6a" ns2:_="" ns3:_="">
    <xsd:import namespace="f5d98e21-7858-42b8-a513-89b049052d4e"/>
    <xsd:import namespace="ebb57fef-aa04-4b64-85cb-dbd122f3ef38"/>
    <xsd:element name="properties">
      <xsd:complexType>
        <xsd:sequence>
          <xsd:element name="documentManagement">
            <xsd:complexType>
              <xsd:all>
                <xsd:element ref="ns2:MediaServiceMetadata" minOccurs="0"/>
                <xsd:element ref="ns2:MediaServiceFastMetadata" minOccurs="0"/>
                <xsd:element ref="ns2:MediaServiceGenerationTime" minOccurs="0"/>
                <xsd:element ref="ns2:MediaServiceEventHashCode" minOccurs="0"/>
                <xsd:element ref="ns2:MediaServiceOCR" minOccurs="0"/>
                <xsd:element ref="ns2:MediaServiceDateTaken" minOccurs="0"/>
                <xsd:element ref="ns2:MediaServiceAutoKeyPoints" minOccurs="0"/>
                <xsd:element ref="ns2:MediaServiceKeyPoints" minOccurs="0"/>
                <xsd:element ref="ns2:MediaServiceLocation" minOccurs="0"/>
                <xsd:element ref="ns2:lcf76f155ced4ddcb4097134ff3c332f" minOccurs="0"/>
                <xsd:element ref="ns3:TaxCatchAll" minOccurs="0"/>
                <xsd:element ref="ns3:SharedWithUsers" minOccurs="0"/>
                <xsd:element ref="ns3:SharedWithDetail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d98e21-7858-42b8-a513-89b049052d4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GenerationTime" ma:index="10" nillable="true" ma:displayName="MediaServiceGenerationTime" ma:hidden="true" ma:internalName="MediaServiceGenerationTime" ma:readOnly="true">
      <xsd:simpleType>
        <xsd:restriction base="dms:Text"/>
      </xsd:simpleType>
    </xsd:element>
    <xsd:element name="MediaServiceEventHashCode" ma:index="11" nillable="true" ma:displayName="MediaServiceEventHashCode" ma:hidden="true" ma:internalName="MediaServiceEventHashCode"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lcf76f155ced4ddcb4097134ff3c332f" ma:index="18" nillable="true" ma:taxonomy="true" ma:internalName="lcf76f155ced4ddcb4097134ff3c332f" ma:taxonomyFieldName="MediaServiceImageTags" ma:displayName="Značky obrázků" ma:readOnly="false" ma:fieldId="{5cf76f15-5ced-4ddc-b409-7134ff3c332f}" ma:taxonomyMulti="true" ma:sspId="6104055d-a7a1-4227-823d-893947fae55f" ma:termSetId="09814cd3-568e-fe90-9814-8d621ff8fb84" ma:anchorId="fba54fb3-c3e1-fe81-a776-ca4b69148c4d" ma:open="true" ma:isKeyword="false">
      <xsd:complexType>
        <xsd:sequence>
          <xsd:element ref="pc:Terms" minOccurs="0" maxOccurs="1"/>
        </xsd:sequence>
      </xsd:complexType>
    </xsd:element>
    <xsd:element name="MediaLengthInSeconds" ma:index="22"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ebb57fef-aa04-4b64-85cb-dbd122f3ef38"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17a2fb5e-3e71-46c2-8cfb-b18f0a1e2fa7}" ma:internalName="TaxCatchAll" ma:showField="CatchAllData" ma:web="ebb57fef-aa04-4b64-85cb-dbd122f3ef38">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dílí se s"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dílené s podrobnostmi"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6E9D5D7-AE03-4D10-9A11-E4A93AB82CE7}">
  <ds:schemaRefs>
    <ds:schemaRef ds:uri="http://schemas.microsoft.com/office/2006/metadata/properties"/>
    <ds:schemaRef ds:uri="http://schemas.microsoft.com/office/infopath/2007/PartnerControls"/>
    <ds:schemaRef ds:uri="f5d98e21-7858-42b8-a513-89b049052d4e"/>
    <ds:schemaRef ds:uri="ebb57fef-aa04-4b64-85cb-dbd122f3ef38"/>
  </ds:schemaRefs>
</ds:datastoreItem>
</file>

<file path=customXml/itemProps2.xml><?xml version="1.0" encoding="utf-8"?>
<ds:datastoreItem xmlns:ds="http://schemas.openxmlformats.org/officeDocument/2006/customXml" ds:itemID="{AA69C323-4DE6-44BE-8571-2A3D4A171C4C}">
  <ds:schemaRefs>
    <ds:schemaRef ds:uri="http://schemas.microsoft.com/sharepoint/v3/contenttype/forms"/>
  </ds:schemaRefs>
</ds:datastoreItem>
</file>

<file path=customXml/itemProps3.xml><?xml version="1.0" encoding="utf-8"?>
<ds:datastoreItem xmlns:ds="http://schemas.openxmlformats.org/officeDocument/2006/customXml" ds:itemID="{D2258FE6-099F-4347-8F91-AE3DDBB812AB}"/>
</file>

<file path=docProps/app.xml><?xml version="1.0" encoding="utf-8"?>
<Properties xmlns="http://schemas.openxmlformats.org/officeDocument/2006/extended-properties" xmlns:vt="http://schemas.openxmlformats.org/officeDocument/2006/docPropsVTypes">
  <TotalTime>1829</TotalTime>
  <Words>2086</Words>
  <Application>Microsoft Office PowerPoint</Application>
  <PresentationFormat>Diavetítés a képernyőre (4:3 oldalarány)</PresentationFormat>
  <Paragraphs>216</Paragraphs>
  <Slides>46</Slides>
  <Notes>0</Notes>
  <HiddenSlides>0</HiddenSlides>
  <MMClips>0</MMClips>
  <ScaleCrop>false</ScaleCrop>
  <HeadingPairs>
    <vt:vector size="6" baseType="variant">
      <vt:variant>
        <vt:lpstr>Használt betűtípusok</vt:lpstr>
      </vt:variant>
      <vt:variant>
        <vt:i4>4</vt:i4>
      </vt:variant>
      <vt:variant>
        <vt:lpstr>Téma</vt:lpstr>
      </vt:variant>
      <vt:variant>
        <vt:i4>1</vt:i4>
      </vt:variant>
      <vt:variant>
        <vt:lpstr>Diacímek</vt:lpstr>
      </vt:variant>
      <vt:variant>
        <vt:i4>46</vt:i4>
      </vt:variant>
    </vt:vector>
  </HeadingPairs>
  <TitlesOfParts>
    <vt:vector size="51" baseType="lpstr">
      <vt:lpstr>Arial</vt:lpstr>
      <vt:lpstr>Bookman Old Style</vt:lpstr>
      <vt:lpstr>Calibri</vt:lpstr>
      <vt:lpstr>Trebuchet MS</vt:lpstr>
      <vt:lpstr>Motyw pakietu Office</vt:lpstr>
      <vt:lpstr>Module 2</vt:lpstr>
      <vt:lpstr>Learning objectives of Module 2</vt:lpstr>
      <vt:lpstr>Learning objectives of Module 2</vt:lpstr>
      <vt:lpstr>What is a business strategy?</vt:lpstr>
      <vt:lpstr>Rural Business Strategy</vt:lpstr>
      <vt:lpstr>Rural Business Strategy Goals</vt:lpstr>
      <vt:lpstr>Scope</vt:lpstr>
      <vt:lpstr>Strategic Business Units</vt:lpstr>
      <vt:lpstr>Strategic Business Units</vt:lpstr>
      <vt:lpstr>Rural Business Strategy Model</vt:lpstr>
      <vt:lpstr>Rural Business Strategy Model</vt:lpstr>
      <vt:lpstr>Rural Business Strategy Model</vt:lpstr>
      <vt:lpstr>Rural Business Strategy Model</vt:lpstr>
      <vt:lpstr>Rural Business Strategy Model</vt:lpstr>
      <vt:lpstr>Rural Business Strategy Model</vt:lpstr>
      <vt:lpstr>Rural Business Strategy Model</vt:lpstr>
      <vt:lpstr>Rural Business Strategy Model</vt:lpstr>
      <vt:lpstr>Alternative Rural Business Strategy Models</vt:lpstr>
      <vt:lpstr>Alternative Rural Business Strategy Models</vt:lpstr>
      <vt:lpstr>Alternative Rural Business Strategy Models</vt:lpstr>
      <vt:lpstr>Alternative Rural Business Strategy Models</vt:lpstr>
      <vt:lpstr>Alternative Rural Business Strategy Models</vt:lpstr>
      <vt:lpstr>Alternative Rural Business Strategy Models</vt:lpstr>
      <vt:lpstr>Alternative Rural Business Strategy Models</vt:lpstr>
      <vt:lpstr>Alternative Rural Business Strategy Models</vt:lpstr>
      <vt:lpstr>How to recognize a potential of your region?</vt:lpstr>
      <vt:lpstr>Natural endowments</vt:lpstr>
      <vt:lpstr>Natural endowments to analyze</vt:lpstr>
      <vt:lpstr>Cliamte properties</vt:lpstr>
      <vt:lpstr>Hydraulic properties</vt:lpstr>
      <vt:lpstr>Topography properties</vt:lpstr>
      <vt:lpstr>Geoligy and soleil properties</vt:lpstr>
      <vt:lpstr>Vegetation</vt:lpstr>
      <vt:lpstr>Rare/needed products/services</vt:lpstr>
      <vt:lpstr>Strongest growth potential</vt:lpstr>
      <vt:lpstr>Your abilities</vt:lpstr>
      <vt:lpstr>SWOT analysis</vt:lpstr>
      <vt:lpstr>SWOT analysis</vt:lpstr>
      <vt:lpstr>SWOT analysis</vt:lpstr>
      <vt:lpstr>SWOT analysis</vt:lpstr>
      <vt:lpstr>SWOT analysis</vt:lpstr>
      <vt:lpstr>When you found the potentials</vt:lpstr>
      <vt:lpstr>When you found the potentials</vt:lpstr>
      <vt:lpstr>When you found the potentials</vt:lpstr>
      <vt:lpstr>When you found the potentials</vt:lpstr>
      <vt:lpstr>Additional reading</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Ola</dc:creator>
  <cp:lastModifiedBy>Vidékfejlesztési Egyesület Börzsöny-Duna-Ipoly</cp:lastModifiedBy>
  <cp:revision>54</cp:revision>
  <dcterms:created xsi:type="dcterms:W3CDTF">2019-11-16T17:02:36Z</dcterms:created>
  <dcterms:modified xsi:type="dcterms:W3CDTF">2022-09-06T16:57:20Z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0x0101006215528D5E10BA49B6643C35E826D0AA</vt:lpwstr>
  </property>
  <property fmtid="{D5CDD505-2E9C-101B-9397-08002B2CF9AE}" pid="3" name="MediaServiceImageTags">
    <vt:lpwstr/>
  </property>
</Properties>
</file>