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5" r:id="rId7"/>
    <p:sldId id="258" r:id="rId8"/>
    <p:sldId id="276" r:id="rId9"/>
    <p:sldId id="259" r:id="rId10"/>
    <p:sldId id="296" r:id="rId11"/>
    <p:sldId id="277" r:id="rId12"/>
    <p:sldId id="261" r:id="rId13"/>
    <p:sldId id="278" r:id="rId14"/>
    <p:sldId id="262" r:id="rId15"/>
    <p:sldId id="263" r:id="rId16"/>
    <p:sldId id="264" r:id="rId17"/>
    <p:sldId id="265" r:id="rId18"/>
    <p:sldId id="279" r:id="rId19"/>
    <p:sldId id="293" r:id="rId20"/>
    <p:sldId id="266" r:id="rId21"/>
    <p:sldId id="280" r:id="rId22"/>
    <p:sldId id="267" r:id="rId23"/>
    <p:sldId id="281" r:id="rId24"/>
    <p:sldId id="268" r:id="rId25"/>
    <p:sldId id="282" r:id="rId26"/>
    <p:sldId id="269" r:id="rId27"/>
    <p:sldId id="270" r:id="rId28"/>
    <p:sldId id="297" r:id="rId29"/>
    <p:sldId id="294" r:id="rId30"/>
    <p:sldId id="283" r:id="rId31"/>
    <p:sldId id="284" r:id="rId32"/>
    <p:sldId id="285" r:id="rId33"/>
    <p:sldId id="286" r:id="rId34"/>
    <p:sldId id="287" r:id="rId35"/>
    <p:sldId id="295" r:id="rId36"/>
    <p:sldId id="271" r:id="rId37"/>
    <p:sldId id="288" r:id="rId38"/>
    <p:sldId id="272" r:id="rId39"/>
    <p:sldId id="289" r:id="rId40"/>
    <p:sldId id="274" r:id="rId41"/>
    <p:sldId id="290" r:id="rId42"/>
    <p:sldId id="291" r:id="rId43"/>
    <p:sldId id="273" r:id="rId44"/>
    <p:sldId id="260" r:id="rId45"/>
    <p:sldId id="292" r:id="rId4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690"/>
    <a:srgbClr val="129126"/>
    <a:srgbClr val="F07D00"/>
    <a:srgbClr val="FFFFCC"/>
    <a:srgbClr val="D92A93"/>
    <a:srgbClr val="264F05"/>
    <a:srgbClr val="62013C"/>
    <a:srgbClr val="E47266"/>
    <a:srgbClr val="DA3D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DB10A2-2700-498A-B320-56503AD5ACD0}" v="1" dt="2021-11-11T09:57:31.2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86469" autoAdjust="0"/>
  </p:normalViewPr>
  <p:slideViewPr>
    <p:cSldViewPr>
      <p:cViewPr varScale="1">
        <p:scale>
          <a:sx n="69" d="100"/>
          <a:sy n="69" d="100"/>
        </p:scale>
        <p:origin x="1877" y="58"/>
      </p:cViewPr>
      <p:guideLst>
        <p:guide orient="horz" pos="2160"/>
        <p:guide pos="2880"/>
      </p:guideLst>
    </p:cSldViewPr>
  </p:slideViewPr>
  <p:outlineViewPr>
    <p:cViewPr>
      <p:scale>
        <a:sx n="33" d="100"/>
        <a:sy n="33" d="100"/>
      </p:scale>
      <p:origin x="0" y="-137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Šimek Pavel" userId="S::simek@pef.czu.cz::1559d3ab-d21e-4e10-9971-381cd505e25a" providerId="AD" clId="Web-{A2DB10A2-2700-498A-B320-56503AD5ACD0}"/>
    <pc:docChg chg="modSld">
      <pc:chgData name="Šimek Pavel" userId="S::simek@pef.czu.cz::1559d3ab-d21e-4e10-9971-381cd505e25a" providerId="AD" clId="Web-{A2DB10A2-2700-498A-B320-56503AD5ACD0}" dt="2021-11-11T09:57:31.247" v="0"/>
      <pc:docMkLst>
        <pc:docMk/>
      </pc:docMkLst>
      <pc:sldChg chg="addSp">
        <pc:chgData name="Šimek Pavel" userId="S::simek@pef.czu.cz::1559d3ab-d21e-4e10-9971-381cd505e25a" providerId="AD" clId="Web-{A2DB10A2-2700-498A-B320-56503AD5ACD0}" dt="2021-11-11T09:57:31.247" v="0"/>
        <pc:sldMkLst>
          <pc:docMk/>
          <pc:sldMk cId="186660727" sldId="256"/>
        </pc:sldMkLst>
        <pc:spChg chg="add">
          <ac:chgData name="Šimek Pavel" userId="S::simek@pef.czu.cz::1559d3ab-d21e-4e10-9971-381cd505e25a" providerId="AD" clId="Web-{A2DB10A2-2700-498A-B320-56503AD5ACD0}" dt="2021-11-11T09:57:31.247" v="0"/>
          <ac:spMkLst>
            <pc:docMk/>
            <pc:sldMk cId="186660727" sldId="256"/>
            <ac:spMk id="4" creationId="{33C1AABD-375C-44D4-895A-B5AD6BE199D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DC47BA-5F48-4135-9BE2-603D4563DD5F}" type="doc">
      <dgm:prSet loTypeId="urn:microsoft.com/office/officeart/2008/layout/VerticalCurvedList" loCatId="list" qsTypeId="urn:microsoft.com/office/officeart/2005/8/quickstyle/simple5" qsCatId="simple" csTypeId="urn:microsoft.com/office/officeart/2005/8/colors/colorful1" csCatId="colorful" phldr="1"/>
      <dgm:spPr/>
      <dgm:t>
        <a:bodyPr/>
        <a:lstStyle/>
        <a:p>
          <a:endParaRPr lang="sk-SK"/>
        </a:p>
      </dgm:t>
    </dgm:pt>
    <dgm:pt modelId="{65D14B37-DB0C-4AB6-9624-974066D25048}">
      <dgm:prSet phldrT="[Text]"/>
      <dgm:spPr>
        <a:solidFill>
          <a:srgbClr val="DB2690"/>
        </a:solidFill>
      </dgm:spPr>
      <dgm:t>
        <a:bodyPr/>
        <a:lstStyle/>
        <a:p>
          <a:r>
            <a:rPr lang="en-IE" dirty="0">
              <a:effectLst/>
              <a:latin typeface="Trebuchet MS" panose="020B0603020202020204" pitchFamily="34" charset="0"/>
              <a:ea typeface="+mn-ea"/>
              <a:cs typeface="+mn-cs"/>
            </a:rPr>
            <a:t>Commitment</a:t>
          </a:r>
          <a:endParaRPr lang="sk-SK" dirty="0"/>
        </a:p>
      </dgm:t>
    </dgm:pt>
    <dgm:pt modelId="{25EE50E6-DA47-4334-BBE7-4B32D3F2EE66}" type="parTrans" cxnId="{B1CFDAAA-94CF-406A-9018-D9F772062902}">
      <dgm:prSet/>
      <dgm:spPr/>
      <dgm:t>
        <a:bodyPr/>
        <a:lstStyle/>
        <a:p>
          <a:endParaRPr lang="sk-SK"/>
        </a:p>
      </dgm:t>
    </dgm:pt>
    <dgm:pt modelId="{45FB6D24-BCD2-4F08-940D-BFC69C3CFC87}" type="sibTrans" cxnId="{B1CFDAAA-94CF-406A-9018-D9F772062902}">
      <dgm:prSet/>
      <dgm:spPr/>
      <dgm:t>
        <a:bodyPr/>
        <a:lstStyle/>
        <a:p>
          <a:endParaRPr lang="sk-SK"/>
        </a:p>
      </dgm:t>
    </dgm:pt>
    <dgm:pt modelId="{31D5E855-5C8F-41D5-A622-7D90AA2A857E}">
      <dgm:prSet phldrT="[Text]"/>
      <dgm:spPr>
        <a:solidFill>
          <a:srgbClr val="129126"/>
        </a:solidFill>
      </dgm:spPr>
      <dgm:t>
        <a:bodyPr/>
        <a:lstStyle/>
        <a:p>
          <a:r>
            <a:rPr lang="en-IE">
              <a:effectLst/>
              <a:latin typeface="Trebuchet MS" panose="020B0603020202020204" pitchFamily="34" charset="0"/>
              <a:ea typeface="+mn-ea"/>
              <a:cs typeface="+mn-cs"/>
            </a:rPr>
            <a:t>Connection</a:t>
          </a:r>
          <a:endParaRPr lang="sk-SK" dirty="0"/>
        </a:p>
      </dgm:t>
    </dgm:pt>
    <dgm:pt modelId="{C7B6F7C6-E672-42A2-9A90-D6B06435B4A3}" type="parTrans" cxnId="{2E2E8020-B31B-4B17-B426-FA8B1D8C804D}">
      <dgm:prSet/>
      <dgm:spPr/>
      <dgm:t>
        <a:bodyPr/>
        <a:lstStyle/>
        <a:p>
          <a:endParaRPr lang="sk-SK"/>
        </a:p>
      </dgm:t>
    </dgm:pt>
    <dgm:pt modelId="{F61E39A5-A2FE-477D-8932-E6F02C88BA3D}" type="sibTrans" cxnId="{2E2E8020-B31B-4B17-B426-FA8B1D8C804D}">
      <dgm:prSet/>
      <dgm:spPr/>
      <dgm:t>
        <a:bodyPr/>
        <a:lstStyle/>
        <a:p>
          <a:endParaRPr lang="sk-SK"/>
        </a:p>
      </dgm:t>
    </dgm:pt>
    <dgm:pt modelId="{93FA5D1A-F6E9-4CDA-B694-3B337CE45F81}">
      <dgm:prSet phldrT="[Text]"/>
      <dgm:spPr>
        <a:solidFill>
          <a:srgbClr val="F07D00"/>
        </a:solidFill>
      </dgm:spPr>
      <dgm:t>
        <a:bodyPr/>
        <a:lstStyle/>
        <a:p>
          <a:r>
            <a:rPr lang="en-IE">
              <a:effectLst/>
              <a:latin typeface="Trebuchet MS" panose="020B0603020202020204" pitchFamily="34" charset="0"/>
              <a:ea typeface="+mn-ea"/>
              <a:cs typeface="+mn-cs"/>
            </a:rPr>
            <a:t>Positive collective attitude</a:t>
          </a:r>
          <a:endParaRPr lang="sk-SK" dirty="0"/>
        </a:p>
      </dgm:t>
    </dgm:pt>
    <dgm:pt modelId="{7E5F571B-1062-4EBC-9D39-4C050BBCF404}" type="parTrans" cxnId="{CA1A85E2-E0EC-4C95-BD55-37D6AB311833}">
      <dgm:prSet/>
      <dgm:spPr/>
      <dgm:t>
        <a:bodyPr/>
        <a:lstStyle/>
        <a:p>
          <a:endParaRPr lang="sk-SK"/>
        </a:p>
      </dgm:t>
    </dgm:pt>
    <dgm:pt modelId="{48D1810C-750F-4EDF-BB16-EC589275D72A}" type="sibTrans" cxnId="{CA1A85E2-E0EC-4C95-BD55-37D6AB311833}">
      <dgm:prSet/>
      <dgm:spPr/>
      <dgm:t>
        <a:bodyPr/>
        <a:lstStyle/>
        <a:p>
          <a:endParaRPr lang="sk-SK"/>
        </a:p>
      </dgm:t>
    </dgm:pt>
    <dgm:pt modelId="{895A98F1-9201-442C-BE95-708990CF28F8}">
      <dgm:prSet phldrT="[Text]"/>
      <dgm:spPr>
        <a:solidFill>
          <a:srgbClr val="129126"/>
        </a:solidFill>
      </dgm:spPr>
      <dgm:t>
        <a:bodyPr/>
        <a:lstStyle/>
        <a:p>
          <a:r>
            <a:rPr lang="en-IE">
              <a:effectLst/>
              <a:latin typeface="Trebuchet MS" panose="020B0603020202020204" pitchFamily="34" charset="0"/>
              <a:ea typeface="+mn-ea"/>
              <a:cs typeface="+mn-cs"/>
            </a:rPr>
            <a:t>Enthusiasm</a:t>
          </a:r>
          <a:endParaRPr lang="sk-SK" dirty="0"/>
        </a:p>
      </dgm:t>
    </dgm:pt>
    <dgm:pt modelId="{1C2D4399-7A69-4C94-A99B-854B44180547}" type="parTrans" cxnId="{990887DE-1575-429B-962F-E86EFAC6EDDE}">
      <dgm:prSet/>
      <dgm:spPr/>
      <dgm:t>
        <a:bodyPr/>
        <a:lstStyle/>
        <a:p>
          <a:endParaRPr lang="sk-SK"/>
        </a:p>
      </dgm:t>
    </dgm:pt>
    <dgm:pt modelId="{0C641C0A-2363-4E02-98A5-232EB06D1EF8}" type="sibTrans" cxnId="{990887DE-1575-429B-962F-E86EFAC6EDDE}">
      <dgm:prSet/>
      <dgm:spPr/>
      <dgm:t>
        <a:bodyPr/>
        <a:lstStyle/>
        <a:p>
          <a:endParaRPr lang="sk-SK"/>
        </a:p>
      </dgm:t>
    </dgm:pt>
    <dgm:pt modelId="{17C0B473-4A20-47E5-AF01-C5AFEC615028}">
      <dgm:prSet phldrT="[Text]"/>
      <dgm:spPr>
        <a:solidFill>
          <a:srgbClr val="DB2690"/>
        </a:solidFill>
      </dgm:spPr>
      <dgm:t>
        <a:bodyPr/>
        <a:lstStyle/>
        <a:p>
          <a:r>
            <a:rPr lang="en-IE">
              <a:effectLst/>
              <a:latin typeface="Trebuchet MS" panose="020B0603020202020204" pitchFamily="34" charset="0"/>
              <a:ea typeface="+mn-ea"/>
              <a:cs typeface="+mn-cs"/>
            </a:rPr>
            <a:t>Curiosity </a:t>
          </a:r>
          <a:endParaRPr lang="sk-SK" dirty="0"/>
        </a:p>
      </dgm:t>
    </dgm:pt>
    <dgm:pt modelId="{824FE8C6-8659-4B19-BF27-E51309D58D83}" type="parTrans" cxnId="{BA61A45F-38F4-4618-825B-C8841ACEA584}">
      <dgm:prSet/>
      <dgm:spPr/>
      <dgm:t>
        <a:bodyPr/>
        <a:lstStyle/>
        <a:p>
          <a:endParaRPr lang="sk-SK"/>
        </a:p>
      </dgm:t>
    </dgm:pt>
    <dgm:pt modelId="{BF5821BD-63F3-4E33-9926-D9806E866765}" type="sibTrans" cxnId="{BA61A45F-38F4-4618-825B-C8841ACEA584}">
      <dgm:prSet/>
      <dgm:spPr/>
      <dgm:t>
        <a:bodyPr/>
        <a:lstStyle/>
        <a:p>
          <a:endParaRPr lang="sk-SK"/>
        </a:p>
      </dgm:t>
    </dgm:pt>
    <dgm:pt modelId="{6E72E3CF-6A22-444A-B9B3-6D798A5DB9B2}" type="pres">
      <dgm:prSet presAssocID="{2FDC47BA-5F48-4135-9BE2-603D4563DD5F}" presName="Name0" presStyleCnt="0">
        <dgm:presLayoutVars>
          <dgm:chMax val="7"/>
          <dgm:chPref val="7"/>
          <dgm:dir/>
        </dgm:presLayoutVars>
      </dgm:prSet>
      <dgm:spPr/>
    </dgm:pt>
    <dgm:pt modelId="{E0FD554F-6795-4C5F-9145-077DE5A2A51D}" type="pres">
      <dgm:prSet presAssocID="{2FDC47BA-5F48-4135-9BE2-603D4563DD5F}" presName="Name1" presStyleCnt="0"/>
      <dgm:spPr/>
    </dgm:pt>
    <dgm:pt modelId="{0244340C-47ED-44E3-836A-56D44E06C432}" type="pres">
      <dgm:prSet presAssocID="{2FDC47BA-5F48-4135-9BE2-603D4563DD5F}" presName="cycle" presStyleCnt="0"/>
      <dgm:spPr/>
    </dgm:pt>
    <dgm:pt modelId="{A4433046-B08B-4F96-A6A4-237666E29004}" type="pres">
      <dgm:prSet presAssocID="{2FDC47BA-5F48-4135-9BE2-603D4563DD5F}" presName="srcNode" presStyleLbl="node1" presStyleIdx="0" presStyleCnt="5"/>
      <dgm:spPr/>
    </dgm:pt>
    <dgm:pt modelId="{C44C2782-20BD-4297-B81B-14668141BCE0}" type="pres">
      <dgm:prSet presAssocID="{2FDC47BA-5F48-4135-9BE2-603D4563DD5F}" presName="conn" presStyleLbl="parChTrans1D2" presStyleIdx="0" presStyleCnt="1"/>
      <dgm:spPr/>
    </dgm:pt>
    <dgm:pt modelId="{A8FAFA32-D8B2-4263-9A9D-C9132EB40689}" type="pres">
      <dgm:prSet presAssocID="{2FDC47BA-5F48-4135-9BE2-603D4563DD5F}" presName="extraNode" presStyleLbl="node1" presStyleIdx="0" presStyleCnt="5"/>
      <dgm:spPr/>
    </dgm:pt>
    <dgm:pt modelId="{7DBA2F9F-5373-49BA-9362-D4A74130FDBA}" type="pres">
      <dgm:prSet presAssocID="{2FDC47BA-5F48-4135-9BE2-603D4563DD5F}" presName="dstNode" presStyleLbl="node1" presStyleIdx="0" presStyleCnt="5"/>
      <dgm:spPr/>
    </dgm:pt>
    <dgm:pt modelId="{A29E4D5F-6289-478F-BD12-F98EFE667B6F}" type="pres">
      <dgm:prSet presAssocID="{65D14B37-DB0C-4AB6-9624-974066D25048}" presName="text_1" presStyleLbl="node1" presStyleIdx="0" presStyleCnt="5">
        <dgm:presLayoutVars>
          <dgm:bulletEnabled val="1"/>
        </dgm:presLayoutVars>
      </dgm:prSet>
      <dgm:spPr/>
    </dgm:pt>
    <dgm:pt modelId="{EDE67CDA-6CE6-461F-920C-84852C29B7F6}" type="pres">
      <dgm:prSet presAssocID="{65D14B37-DB0C-4AB6-9624-974066D25048}" presName="accent_1" presStyleCnt="0"/>
      <dgm:spPr/>
    </dgm:pt>
    <dgm:pt modelId="{EA710733-8837-450F-9A6A-0AD6CDE0AF4B}" type="pres">
      <dgm:prSet presAssocID="{65D14B37-DB0C-4AB6-9624-974066D25048}" presName="accentRepeatNode" presStyleLbl="solidFgAcc1" presStyleIdx="0" presStyleCnt="5"/>
      <dgm:spPr/>
    </dgm:pt>
    <dgm:pt modelId="{99A6D92B-31C5-41AA-B820-71C2EC705EB6}" type="pres">
      <dgm:prSet presAssocID="{31D5E855-5C8F-41D5-A622-7D90AA2A857E}" presName="text_2" presStyleLbl="node1" presStyleIdx="1" presStyleCnt="5">
        <dgm:presLayoutVars>
          <dgm:bulletEnabled val="1"/>
        </dgm:presLayoutVars>
      </dgm:prSet>
      <dgm:spPr/>
    </dgm:pt>
    <dgm:pt modelId="{84B882F2-3BDC-48D9-BE07-14F364F80111}" type="pres">
      <dgm:prSet presAssocID="{31D5E855-5C8F-41D5-A622-7D90AA2A857E}" presName="accent_2" presStyleCnt="0"/>
      <dgm:spPr/>
    </dgm:pt>
    <dgm:pt modelId="{DB1BE4F1-6A6F-430E-9F7A-90AAD98F3035}" type="pres">
      <dgm:prSet presAssocID="{31D5E855-5C8F-41D5-A622-7D90AA2A857E}" presName="accentRepeatNode" presStyleLbl="solidFgAcc1" presStyleIdx="1" presStyleCnt="5"/>
      <dgm:spPr/>
    </dgm:pt>
    <dgm:pt modelId="{46AAA778-1CBD-40C2-9D01-FDF9AEFD9016}" type="pres">
      <dgm:prSet presAssocID="{93FA5D1A-F6E9-4CDA-B694-3B337CE45F81}" presName="text_3" presStyleLbl="node1" presStyleIdx="2" presStyleCnt="5">
        <dgm:presLayoutVars>
          <dgm:bulletEnabled val="1"/>
        </dgm:presLayoutVars>
      </dgm:prSet>
      <dgm:spPr/>
    </dgm:pt>
    <dgm:pt modelId="{0603AFF6-B8B1-41AF-BA3F-B866D02A6284}" type="pres">
      <dgm:prSet presAssocID="{93FA5D1A-F6E9-4CDA-B694-3B337CE45F81}" presName="accent_3" presStyleCnt="0"/>
      <dgm:spPr/>
    </dgm:pt>
    <dgm:pt modelId="{8F1140C3-3FE6-438E-9A82-96C4147F3384}" type="pres">
      <dgm:prSet presAssocID="{93FA5D1A-F6E9-4CDA-B694-3B337CE45F81}" presName="accentRepeatNode" presStyleLbl="solidFgAcc1" presStyleIdx="2" presStyleCnt="5"/>
      <dgm:spPr/>
    </dgm:pt>
    <dgm:pt modelId="{030AFC7A-0675-430D-BA0D-77381E2C02BE}" type="pres">
      <dgm:prSet presAssocID="{895A98F1-9201-442C-BE95-708990CF28F8}" presName="text_4" presStyleLbl="node1" presStyleIdx="3" presStyleCnt="5">
        <dgm:presLayoutVars>
          <dgm:bulletEnabled val="1"/>
        </dgm:presLayoutVars>
      </dgm:prSet>
      <dgm:spPr/>
    </dgm:pt>
    <dgm:pt modelId="{24D66262-88A6-4032-89FE-B4EDE3F0F6CF}" type="pres">
      <dgm:prSet presAssocID="{895A98F1-9201-442C-BE95-708990CF28F8}" presName="accent_4" presStyleCnt="0"/>
      <dgm:spPr/>
    </dgm:pt>
    <dgm:pt modelId="{A95809AC-EA0D-44F7-A24A-805297E5B603}" type="pres">
      <dgm:prSet presAssocID="{895A98F1-9201-442C-BE95-708990CF28F8}" presName="accentRepeatNode" presStyleLbl="solidFgAcc1" presStyleIdx="3" presStyleCnt="5"/>
      <dgm:spPr/>
    </dgm:pt>
    <dgm:pt modelId="{25F475AC-0ED9-42E6-B854-17277167FD2F}" type="pres">
      <dgm:prSet presAssocID="{17C0B473-4A20-47E5-AF01-C5AFEC615028}" presName="text_5" presStyleLbl="node1" presStyleIdx="4" presStyleCnt="5">
        <dgm:presLayoutVars>
          <dgm:bulletEnabled val="1"/>
        </dgm:presLayoutVars>
      </dgm:prSet>
      <dgm:spPr/>
    </dgm:pt>
    <dgm:pt modelId="{63479C60-222F-49ED-9003-F832C657752C}" type="pres">
      <dgm:prSet presAssocID="{17C0B473-4A20-47E5-AF01-C5AFEC615028}" presName="accent_5" presStyleCnt="0"/>
      <dgm:spPr/>
    </dgm:pt>
    <dgm:pt modelId="{B15B24E7-EDE3-4756-A0A7-ED59977882CA}" type="pres">
      <dgm:prSet presAssocID="{17C0B473-4A20-47E5-AF01-C5AFEC615028}" presName="accentRepeatNode" presStyleLbl="solidFgAcc1" presStyleIdx="4" presStyleCnt="5"/>
      <dgm:spPr/>
    </dgm:pt>
  </dgm:ptLst>
  <dgm:cxnLst>
    <dgm:cxn modelId="{2E2E8020-B31B-4B17-B426-FA8B1D8C804D}" srcId="{2FDC47BA-5F48-4135-9BE2-603D4563DD5F}" destId="{31D5E855-5C8F-41D5-A622-7D90AA2A857E}" srcOrd="1" destOrd="0" parTransId="{C7B6F7C6-E672-42A2-9A90-D6B06435B4A3}" sibTransId="{F61E39A5-A2FE-477D-8932-E6F02C88BA3D}"/>
    <dgm:cxn modelId="{D2335F5F-5CD4-4A3D-8F72-ED40DFDB7878}" type="presOf" srcId="{17C0B473-4A20-47E5-AF01-C5AFEC615028}" destId="{25F475AC-0ED9-42E6-B854-17277167FD2F}" srcOrd="0" destOrd="0" presId="urn:microsoft.com/office/officeart/2008/layout/VerticalCurvedList"/>
    <dgm:cxn modelId="{BA61A45F-38F4-4618-825B-C8841ACEA584}" srcId="{2FDC47BA-5F48-4135-9BE2-603D4563DD5F}" destId="{17C0B473-4A20-47E5-AF01-C5AFEC615028}" srcOrd="4" destOrd="0" parTransId="{824FE8C6-8659-4B19-BF27-E51309D58D83}" sibTransId="{BF5821BD-63F3-4E33-9926-D9806E866765}"/>
    <dgm:cxn modelId="{F02027A4-26D5-4FD4-87B9-2CFAB28CDEFE}" type="presOf" srcId="{895A98F1-9201-442C-BE95-708990CF28F8}" destId="{030AFC7A-0675-430D-BA0D-77381E2C02BE}" srcOrd="0" destOrd="0" presId="urn:microsoft.com/office/officeart/2008/layout/VerticalCurvedList"/>
    <dgm:cxn modelId="{B1CFDAAA-94CF-406A-9018-D9F772062902}" srcId="{2FDC47BA-5F48-4135-9BE2-603D4563DD5F}" destId="{65D14B37-DB0C-4AB6-9624-974066D25048}" srcOrd="0" destOrd="0" parTransId="{25EE50E6-DA47-4334-BBE7-4B32D3F2EE66}" sibTransId="{45FB6D24-BCD2-4F08-940D-BFC69C3CFC87}"/>
    <dgm:cxn modelId="{25CEA0C4-EDD6-4D22-A22D-2BF4971A8274}" type="presOf" srcId="{93FA5D1A-F6E9-4CDA-B694-3B337CE45F81}" destId="{46AAA778-1CBD-40C2-9D01-FDF9AEFD9016}" srcOrd="0" destOrd="0" presId="urn:microsoft.com/office/officeart/2008/layout/VerticalCurvedList"/>
    <dgm:cxn modelId="{990887DE-1575-429B-962F-E86EFAC6EDDE}" srcId="{2FDC47BA-5F48-4135-9BE2-603D4563DD5F}" destId="{895A98F1-9201-442C-BE95-708990CF28F8}" srcOrd="3" destOrd="0" parTransId="{1C2D4399-7A69-4C94-A99B-854B44180547}" sibTransId="{0C641C0A-2363-4E02-98A5-232EB06D1EF8}"/>
    <dgm:cxn modelId="{CA1A85E2-E0EC-4C95-BD55-37D6AB311833}" srcId="{2FDC47BA-5F48-4135-9BE2-603D4563DD5F}" destId="{93FA5D1A-F6E9-4CDA-B694-3B337CE45F81}" srcOrd="2" destOrd="0" parTransId="{7E5F571B-1062-4EBC-9D39-4C050BBCF404}" sibTransId="{48D1810C-750F-4EDF-BB16-EC589275D72A}"/>
    <dgm:cxn modelId="{E4E474EF-DBEE-4B30-A9C7-69CEE6B4EB9B}" type="presOf" srcId="{65D14B37-DB0C-4AB6-9624-974066D25048}" destId="{A29E4D5F-6289-478F-BD12-F98EFE667B6F}" srcOrd="0" destOrd="0" presId="urn:microsoft.com/office/officeart/2008/layout/VerticalCurvedList"/>
    <dgm:cxn modelId="{3F4EBCF3-601B-4161-BA3F-148CEEB297BA}" type="presOf" srcId="{31D5E855-5C8F-41D5-A622-7D90AA2A857E}" destId="{99A6D92B-31C5-41AA-B820-71C2EC705EB6}" srcOrd="0" destOrd="0" presId="urn:microsoft.com/office/officeart/2008/layout/VerticalCurvedList"/>
    <dgm:cxn modelId="{754D7DF8-1F60-48A2-BDD8-7F08DB580DA8}" type="presOf" srcId="{2FDC47BA-5F48-4135-9BE2-603D4563DD5F}" destId="{6E72E3CF-6A22-444A-B9B3-6D798A5DB9B2}" srcOrd="0" destOrd="0" presId="urn:microsoft.com/office/officeart/2008/layout/VerticalCurvedList"/>
    <dgm:cxn modelId="{AB7C2EFA-E048-45CD-9A82-D57309060502}" type="presOf" srcId="{45FB6D24-BCD2-4F08-940D-BFC69C3CFC87}" destId="{C44C2782-20BD-4297-B81B-14668141BCE0}" srcOrd="0" destOrd="0" presId="urn:microsoft.com/office/officeart/2008/layout/VerticalCurvedList"/>
    <dgm:cxn modelId="{E6661B12-EC4B-4165-9243-09A118FC45A2}" type="presParOf" srcId="{6E72E3CF-6A22-444A-B9B3-6D798A5DB9B2}" destId="{E0FD554F-6795-4C5F-9145-077DE5A2A51D}" srcOrd="0" destOrd="0" presId="urn:microsoft.com/office/officeart/2008/layout/VerticalCurvedList"/>
    <dgm:cxn modelId="{E1BB4D9B-E0B8-4DE2-AC5F-D28CE66CAF50}" type="presParOf" srcId="{E0FD554F-6795-4C5F-9145-077DE5A2A51D}" destId="{0244340C-47ED-44E3-836A-56D44E06C432}" srcOrd="0" destOrd="0" presId="urn:microsoft.com/office/officeart/2008/layout/VerticalCurvedList"/>
    <dgm:cxn modelId="{4CE58079-24F0-473B-8D26-7A0DE96DF598}" type="presParOf" srcId="{0244340C-47ED-44E3-836A-56D44E06C432}" destId="{A4433046-B08B-4F96-A6A4-237666E29004}" srcOrd="0" destOrd="0" presId="urn:microsoft.com/office/officeart/2008/layout/VerticalCurvedList"/>
    <dgm:cxn modelId="{D521E43B-20FC-43C3-9EE1-86C3F56FCC05}" type="presParOf" srcId="{0244340C-47ED-44E3-836A-56D44E06C432}" destId="{C44C2782-20BD-4297-B81B-14668141BCE0}" srcOrd="1" destOrd="0" presId="urn:microsoft.com/office/officeart/2008/layout/VerticalCurvedList"/>
    <dgm:cxn modelId="{8512947E-6B8E-4AF7-910C-538382CC33DE}" type="presParOf" srcId="{0244340C-47ED-44E3-836A-56D44E06C432}" destId="{A8FAFA32-D8B2-4263-9A9D-C9132EB40689}" srcOrd="2" destOrd="0" presId="urn:microsoft.com/office/officeart/2008/layout/VerticalCurvedList"/>
    <dgm:cxn modelId="{9F62231B-86F5-46B8-912A-54899023883E}" type="presParOf" srcId="{0244340C-47ED-44E3-836A-56D44E06C432}" destId="{7DBA2F9F-5373-49BA-9362-D4A74130FDBA}" srcOrd="3" destOrd="0" presId="urn:microsoft.com/office/officeart/2008/layout/VerticalCurvedList"/>
    <dgm:cxn modelId="{50D0EDFF-2097-467D-89FD-0439D5D3A65C}" type="presParOf" srcId="{E0FD554F-6795-4C5F-9145-077DE5A2A51D}" destId="{A29E4D5F-6289-478F-BD12-F98EFE667B6F}" srcOrd="1" destOrd="0" presId="urn:microsoft.com/office/officeart/2008/layout/VerticalCurvedList"/>
    <dgm:cxn modelId="{85DE869F-824A-414A-AB80-BEB85489F61F}" type="presParOf" srcId="{E0FD554F-6795-4C5F-9145-077DE5A2A51D}" destId="{EDE67CDA-6CE6-461F-920C-84852C29B7F6}" srcOrd="2" destOrd="0" presId="urn:microsoft.com/office/officeart/2008/layout/VerticalCurvedList"/>
    <dgm:cxn modelId="{D583CE24-9604-4099-B2F8-4F2510CE594A}" type="presParOf" srcId="{EDE67CDA-6CE6-461F-920C-84852C29B7F6}" destId="{EA710733-8837-450F-9A6A-0AD6CDE0AF4B}" srcOrd="0" destOrd="0" presId="urn:microsoft.com/office/officeart/2008/layout/VerticalCurvedList"/>
    <dgm:cxn modelId="{156122C7-49B7-4158-84E4-30268D22F971}" type="presParOf" srcId="{E0FD554F-6795-4C5F-9145-077DE5A2A51D}" destId="{99A6D92B-31C5-41AA-B820-71C2EC705EB6}" srcOrd="3" destOrd="0" presId="urn:microsoft.com/office/officeart/2008/layout/VerticalCurvedList"/>
    <dgm:cxn modelId="{9A5F24E5-82B7-4D06-A373-4E4B9864F60C}" type="presParOf" srcId="{E0FD554F-6795-4C5F-9145-077DE5A2A51D}" destId="{84B882F2-3BDC-48D9-BE07-14F364F80111}" srcOrd="4" destOrd="0" presId="urn:microsoft.com/office/officeart/2008/layout/VerticalCurvedList"/>
    <dgm:cxn modelId="{A06126F2-798A-4FD3-9D80-4B343E58C7A0}" type="presParOf" srcId="{84B882F2-3BDC-48D9-BE07-14F364F80111}" destId="{DB1BE4F1-6A6F-430E-9F7A-90AAD98F3035}" srcOrd="0" destOrd="0" presId="urn:microsoft.com/office/officeart/2008/layout/VerticalCurvedList"/>
    <dgm:cxn modelId="{933EA130-007C-478E-B640-37D472AD454B}" type="presParOf" srcId="{E0FD554F-6795-4C5F-9145-077DE5A2A51D}" destId="{46AAA778-1CBD-40C2-9D01-FDF9AEFD9016}" srcOrd="5" destOrd="0" presId="urn:microsoft.com/office/officeart/2008/layout/VerticalCurvedList"/>
    <dgm:cxn modelId="{16C08995-7CD6-44FC-A6B4-76F3B64058CD}" type="presParOf" srcId="{E0FD554F-6795-4C5F-9145-077DE5A2A51D}" destId="{0603AFF6-B8B1-41AF-BA3F-B866D02A6284}" srcOrd="6" destOrd="0" presId="urn:microsoft.com/office/officeart/2008/layout/VerticalCurvedList"/>
    <dgm:cxn modelId="{EE137579-4AA6-48FF-B9DD-76523A49A432}" type="presParOf" srcId="{0603AFF6-B8B1-41AF-BA3F-B866D02A6284}" destId="{8F1140C3-3FE6-438E-9A82-96C4147F3384}" srcOrd="0" destOrd="0" presId="urn:microsoft.com/office/officeart/2008/layout/VerticalCurvedList"/>
    <dgm:cxn modelId="{5B1D64B5-CF57-4971-97D9-CD8ABDE35262}" type="presParOf" srcId="{E0FD554F-6795-4C5F-9145-077DE5A2A51D}" destId="{030AFC7A-0675-430D-BA0D-77381E2C02BE}" srcOrd="7" destOrd="0" presId="urn:microsoft.com/office/officeart/2008/layout/VerticalCurvedList"/>
    <dgm:cxn modelId="{065AA8EF-AD80-49F6-BA27-FF37747F9CE6}" type="presParOf" srcId="{E0FD554F-6795-4C5F-9145-077DE5A2A51D}" destId="{24D66262-88A6-4032-89FE-B4EDE3F0F6CF}" srcOrd="8" destOrd="0" presId="urn:microsoft.com/office/officeart/2008/layout/VerticalCurvedList"/>
    <dgm:cxn modelId="{B000D4F8-AD6B-4B24-B1F0-C5C402FDF2D3}" type="presParOf" srcId="{24D66262-88A6-4032-89FE-B4EDE3F0F6CF}" destId="{A95809AC-EA0D-44F7-A24A-805297E5B603}" srcOrd="0" destOrd="0" presId="urn:microsoft.com/office/officeart/2008/layout/VerticalCurvedList"/>
    <dgm:cxn modelId="{FBDC858F-E7F0-4751-823C-1FBE8B6A57FD}" type="presParOf" srcId="{E0FD554F-6795-4C5F-9145-077DE5A2A51D}" destId="{25F475AC-0ED9-42E6-B854-17277167FD2F}" srcOrd="9" destOrd="0" presId="urn:microsoft.com/office/officeart/2008/layout/VerticalCurvedList"/>
    <dgm:cxn modelId="{622D235D-1ECE-4E02-B752-A94F80B19E96}" type="presParOf" srcId="{E0FD554F-6795-4C5F-9145-077DE5A2A51D}" destId="{63479C60-222F-49ED-9003-F832C657752C}" srcOrd="10" destOrd="0" presId="urn:microsoft.com/office/officeart/2008/layout/VerticalCurvedList"/>
    <dgm:cxn modelId="{2D552764-9FDD-49AC-A01D-C3C0B7C0528A}" type="presParOf" srcId="{63479C60-222F-49ED-9003-F832C657752C}" destId="{B15B24E7-EDE3-4756-A0A7-ED59977882C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473B70-58C3-4806-B269-965E10B1A78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sk-SK"/>
        </a:p>
      </dgm:t>
    </dgm:pt>
    <dgm:pt modelId="{DE9660F7-D52B-4BA0-B41B-EF3AB4E6F1DB}">
      <dgm:prSet phldrT="[Tex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Sources</a:t>
          </a:r>
          <a:endParaRPr lang="sk-SK" sz="1400" b="0" dirty="0"/>
        </a:p>
      </dgm:t>
    </dgm:pt>
    <dgm:pt modelId="{F33485A7-CF80-47B9-B485-CBC056ABD0AE}" type="parTrans" cxnId="{8C06DED7-180D-4C69-A9A5-692ED64635E2}">
      <dgm:prSet/>
      <dgm:spPr/>
      <dgm:t>
        <a:bodyPr/>
        <a:lstStyle/>
        <a:p>
          <a:endParaRPr lang="sk-SK"/>
        </a:p>
      </dgm:t>
    </dgm:pt>
    <dgm:pt modelId="{2EE405C6-74C5-48C6-B3B4-95A368846BC4}" type="sibTrans" cxnId="{8C06DED7-180D-4C69-A9A5-692ED64635E2}">
      <dgm:prSet/>
      <dgm:spPr/>
      <dgm:t>
        <a:bodyPr/>
        <a:lstStyle/>
        <a:p>
          <a:endParaRPr lang="sk-SK"/>
        </a:p>
      </dgm:t>
    </dgm:pt>
    <dgm:pt modelId="{7C507C56-9268-41ED-85CB-83D9DEDBB9C8}">
      <dgm:prSe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Perspective</a:t>
          </a:r>
          <a:endParaRPr lang="sk-SK" sz="1400" b="0" dirty="0">
            <a:effectLst/>
          </a:endParaRPr>
        </a:p>
      </dgm:t>
    </dgm:pt>
    <dgm:pt modelId="{90F41571-150F-4914-9305-A564D64A6897}" type="parTrans" cxnId="{D15B351D-1BE4-4B84-9DD1-AA3AE3133B35}">
      <dgm:prSet/>
      <dgm:spPr/>
      <dgm:t>
        <a:bodyPr/>
        <a:lstStyle/>
        <a:p>
          <a:endParaRPr lang="sk-SK"/>
        </a:p>
      </dgm:t>
    </dgm:pt>
    <dgm:pt modelId="{862569B7-7890-4D19-9685-8EE6D2A6A99B}" type="sibTrans" cxnId="{D15B351D-1BE4-4B84-9DD1-AA3AE3133B35}">
      <dgm:prSet/>
      <dgm:spPr/>
      <dgm:t>
        <a:bodyPr/>
        <a:lstStyle/>
        <a:p>
          <a:endParaRPr lang="sk-SK"/>
        </a:p>
      </dgm:t>
    </dgm:pt>
    <dgm:pt modelId="{A3DB66D8-1E4D-4F68-8304-B07403B2993C}">
      <dgm:prSe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Momentum</a:t>
          </a:r>
          <a:endParaRPr lang="sk-SK" sz="1400" b="0" dirty="0">
            <a:effectLst/>
          </a:endParaRPr>
        </a:p>
      </dgm:t>
    </dgm:pt>
    <dgm:pt modelId="{8ACEFC9F-D0E9-4A37-A319-1FC3AE4F907A}" type="parTrans" cxnId="{00AF6631-C0A4-4A18-8846-864D74AD6E02}">
      <dgm:prSet/>
      <dgm:spPr/>
      <dgm:t>
        <a:bodyPr/>
        <a:lstStyle/>
        <a:p>
          <a:endParaRPr lang="sk-SK"/>
        </a:p>
      </dgm:t>
    </dgm:pt>
    <dgm:pt modelId="{DEE6A81F-F359-4A04-9870-64FAEEF89BF9}" type="sibTrans" cxnId="{00AF6631-C0A4-4A18-8846-864D74AD6E02}">
      <dgm:prSet/>
      <dgm:spPr/>
      <dgm:t>
        <a:bodyPr/>
        <a:lstStyle/>
        <a:p>
          <a:endParaRPr lang="sk-SK"/>
        </a:p>
      </dgm:t>
    </dgm:pt>
    <dgm:pt modelId="{3BF18B02-0C19-4099-BE60-115DD60318A7}">
      <dgm:prSe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Speed</a:t>
          </a:r>
        </a:p>
      </dgm:t>
    </dgm:pt>
    <dgm:pt modelId="{7D696AC7-52D0-4A96-A4E3-320CE9745549}" type="parTrans" cxnId="{FE637975-450D-408E-891C-D7FA34BA5FDF}">
      <dgm:prSet/>
      <dgm:spPr/>
      <dgm:t>
        <a:bodyPr/>
        <a:lstStyle/>
        <a:p>
          <a:endParaRPr lang="sk-SK"/>
        </a:p>
      </dgm:t>
    </dgm:pt>
    <dgm:pt modelId="{C67ACC91-56CB-472B-8D9C-6DCD99A5DCBA}" type="sibTrans" cxnId="{FE637975-450D-408E-891C-D7FA34BA5FDF}">
      <dgm:prSet/>
      <dgm:spPr/>
      <dgm:t>
        <a:bodyPr/>
        <a:lstStyle/>
        <a:p>
          <a:endParaRPr lang="sk-SK"/>
        </a:p>
      </dgm:t>
    </dgm:pt>
    <dgm:pt modelId="{5CDD674D-E6FD-4545-A4FB-123D0B0C54A6}">
      <dgm:prSe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Decisions</a:t>
          </a:r>
          <a:endParaRPr lang="sk-SK" sz="1400" b="0" dirty="0">
            <a:effectLst/>
          </a:endParaRPr>
        </a:p>
      </dgm:t>
    </dgm:pt>
    <dgm:pt modelId="{186CA94C-0B55-41D1-83E2-366C8F6FC34B}" type="parTrans" cxnId="{56038428-A8CA-4274-B780-22FF205B50A7}">
      <dgm:prSet/>
      <dgm:spPr/>
      <dgm:t>
        <a:bodyPr/>
        <a:lstStyle/>
        <a:p>
          <a:endParaRPr lang="sk-SK"/>
        </a:p>
      </dgm:t>
    </dgm:pt>
    <dgm:pt modelId="{17D20C00-E705-471D-A33B-469D8CC77A1E}" type="sibTrans" cxnId="{56038428-A8CA-4274-B780-22FF205B50A7}">
      <dgm:prSet/>
      <dgm:spPr/>
      <dgm:t>
        <a:bodyPr/>
        <a:lstStyle/>
        <a:p>
          <a:endParaRPr lang="sk-SK"/>
        </a:p>
      </dgm:t>
    </dgm:pt>
    <dgm:pt modelId="{FD29EEE8-A088-4773-9CB4-17B6D7229604}">
      <dgm:prSet custT="1"/>
      <dgm:spPr>
        <a:solidFill>
          <a:srgbClr val="D92A93"/>
        </a:solidFill>
        <a:ln>
          <a:solidFill>
            <a:srgbClr val="D92A93"/>
          </a:solidFill>
        </a:ln>
      </dgm:spPr>
      <dgm:t>
        <a:bodyPr/>
        <a:lstStyle/>
        <a:p>
          <a:r>
            <a:rPr lang="en-IE" sz="1400" b="0" dirty="0">
              <a:solidFill>
                <a:schemeClr val="tx1"/>
              </a:solidFill>
              <a:effectLst/>
              <a:latin typeface="Trebuchet MS" panose="020B0603020202020204" pitchFamily="34" charset="0"/>
              <a:ea typeface="+mn-ea"/>
              <a:cs typeface="+mn-cs"/>
            </a:rPr>
            <a:t>Validation</a:t>
          </a:r>
          <a:endParaRPr lang="sk-SK" sz="1400" b="0" dirty="0">
            <a:effectLst/>
          </a:endParaRPr>
        </a:p>
      </dgm:t>
    </dgm:pt>
    <dgm:pt modelId="{67430E45-34C8-45CE-A379-13DF20FE8BE2}" type="parTrans" cxnId="{04AFAEC2-6970-400A-9DCB-008C04865D24}">
      <dgm:prSet/>
      <dgm:spPr/>
      <dgm:t>
        <a:bodyPr/>
        <a:lstStyle/>
        <a:p>
          <a:endParaRPr lang="sk-SK"/>
        </a:p>
      </dgm:t>
    </dgm:pt>
    <dgm:pt modelId="{0041F4AD-B07E-494E-804C-8CA93D3D2E26}" type="sibTrans" cxnId="{04AFAEC2-6970-400A-9DCB-008C04865D24}">
      <dgm:prSet/>
      <dgm:spPr/>
      <dgm:t>
        <a:bodyPr/>
        <a:lstStyle/>
        <a:p>
          <a:endParaRPr lang="sk-SK"/>
        </a:p>
      </dgm:t>
    </dgm:pt>
    <dgm:pt modelId="{D5A0A0F6-A429-4C36-A7E6-BBB2E227140D}">
      <dgm:prSet phldrT="[Tex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You add more ideas to the project, more research, another lifetime of knowledge</a:t>
          </a:r>
          <a:endParaRPr lang="sk-SK" dirty="0"/>
        </a:p>
      </dgm:t>
    </dgm:pt>
    <dgm:pt modelId="{A26B3679-E4C9-4FC9-BEC2-43E2B00DC45C}" type="parTrans" cxnId="{A015DB6F-DCFC-4669-ADDC-07E72F60828E}">
      <dgm:prSet/>
      <dgm:spPr/>
      <dgm:t>
        <a:bodyPr/>
        <a:lstStyle/>
        <a:p>
          <a:endParaRPr lang="sk-SK"/>
        </a:p>
      </dgm:t>
    </dgm:pt>
    <dgm:pt modelId="{5E9999C9-C8E8-4B3E-85B1-EF1CE8452A2B}" type="sibTrans" cxnId="{A015DB6F-DCFC-4669-ADDC-07E72F60828E}">
      <dgm:prSet/>
      <dgm:spPr/>
      <dgm:t>
        <a:bodyPr/>
        <a:lstStyle/>
        <a:p>
          <a:endParaRPr lang="sk-SK"/>
        </a:p>
      </dgm:t>
    </dgm:pt>
    <dgm:pt modelId="{2D1E03A6-6BD5-4380-B768-03C00831B277}">
      <dgm:prSe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You see angles and flaws in your Centre of Taste business model you would not have seen yourself</a:t>
          </a:r>
          <a:endParaRPr lang="sk-SK" dirty="0">
            <a:effectLst/>
          </a:endParaRPr>
        </a:p>
      </dgm:t>
    </dgm:pt>
    <dgm:pt modelId="{85F3599D-ECC8-4B48-9DE9-B70E4E8AF28E}" type="parTrans" cxnId="{09BDE1C0-18BE-41C7-808A-F6EABFD456CA}">
      <dgm:prSet/>
      <dgm:spPr/>
      <dgm:t>
        <a:bodyPr/>
        <a:lstStyle/>
        <a:p>
          <a:endParaRPr lang="sk-SK"/>
        </a:p>
      </dgm:t>
    </dgm:pt>
    <dgm:pt modelId="{F7092DE9-51E6-4707-BB3A-6011ACF04AFE}" type="sibTrans" cxnId="{09BDE1C0-18BE-41C7-808A-F6EABFD456CA}">
      <dgm:prSet/>
      <dgm:spPr/>
      <dgm:t>
        <a:bodyPr/>
        <a:lstStyle/>
        <a:p>
          <a:endParaRPr lang="sk-SK"/>
        </a:p>
      </dgm:t>
    </dgm:pt>
    <dgm:pt modelId="{72C14355-64A2-4671-B91B-FB3FC7BDE771}">
      <dgm:prSe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Someone else is supporting you to move to the next step</a:t>
          </a:r>
          <a:endParaRPr lang="sk-SK" dirty="0">
            <a:effectLst/>
          </a:endParaRPr>
        </a:p>
      </dgm:t>
    </dgm:pt>
    <dgm:pt modelId="{5CA5F8B8-5ED5-4AE9-B74C-E6F93A624E60}" type="parTrans" cxnId="{87D7E52F-AA9A-4E8D-A820-321D383524C6}">
      <dgm:prSet/>
      <dgm:spPr/>
      <dgm:t>
        <a:bodyPr/>
        <a:lstStyle/>
        <a:p>
          <a:endParaRPr lang="sk-SK"/>
        </a:p>
      </dgm:t>
    </dgm:pt>
    <dgm:pt modelId="{69A52A66-6A86-4B58-AFDD-4AE89BBBD6AE}" type="sibTrans" cxnId="{87D7E52F-AA9A-4E8D-A820-321D383524C6}">
      <dgm:prSet/>
      <dgm:spPr/>
      <dgm:t>
        <a:bodyPr/>
        <a:lstStyle/>
        <a:p>
          <a:endParaRPr lang="sk-SK"/>
        </a:p>
      </dgm:t>
    </dgm:pt>
    <dgm:pt modelId="{C5D54554-36AB-4C7F-BFBA-1BC4F65ACDCA}">
      <dgm:prSe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You are able to work faster, identify the best ideas more quickly</a:t>
          </a:r>
        </a:p>
      </dgm:t>
    </dgm:pt>
    <dgm:pt modelId="{5771A4B1-CE5B-4CB8-80AD-6629C4FB81AD}" type="parTrans" cxnId="{91EC9665-9CDE-45FD-91C1-807507E23820}">
      <dgm:prSet/>
      <dgm:spPr/>
      <dgm:t>
        <a:bodyPr/>
        <a:lstStyle/>
        <a:p>
          <a:endParaRPr lang="sk-SK"/>
        </a:p>
      </dgm:t>
    </dgm:pt>
    <dgm:pt modelId="{D358C717-77C4-416B-BC0D-C2360727251B}" type="sibTrans" cxnId="{91EC9665-9CDE-45FD-91C1-807507E23820}">
      <dgm:prSet/>
      <dgm:spPr/>
      <dgm:t>
        <a:bodyPr/>
        <a:lstStyle/>
        <a:p>
          <a:endParaRPr lang="sk-SK"/>
        </a:p>
      </dgm:t>
    </dgm:pt>
    <dgm:pt modelId="{A12718EA-E51E-45CD-92B7-7170888983B6}">
      <dgm:prSe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A sounding board helps you talk through your decisions, understand the business model rationale more easily. </a:t>
          </a:r>
          <a:endParaRPr lang="sk-SK" dirty="0">
            <a:effectLst/>
          </a:endParaRPr>
        </a:p>
      </dgm:t>
    </dgm:pt>
    <dgm:pt modelId="{2DC58632-6192-4E11-B3E4-C87018B5C1CC}" type="parTrans" cxnId="{FCFC6BD5-8EA1-4502-B9FA-3DA9B457A850}">
      <dgm:prSet/>
      <dgm:spPr/>
      <dgm:t>
        <a:bodyPr/>
        <a:lstStyle/>
        <a:p>
          <a:endParaRPr lang="sk-SK"/>
        </a:p>
      </dgm:t>
    </dgm:pt>
    <dgm:pt modelId="{400D0415-0D1A-4950-8A2A-620138124D4A}" type="sibTrans" cxnId="{FCFC6BD5-8EA1-4502-B9FA-3DA9B457A850}">
      <dgm:prSet/>
      <dgm:spPr/>
      <dgm:t>
        <a:bodyPr/>
        <a:lstStyle/>
        <a:p>
          <a:endParaRPr lang="sk-SK"/>
        </a:p>
      </dgm:t>
    </dgm:pt>
    <dgm:pt modelId="{18D1363D-7F2E-47A9-B78B-B0E47F2E7E4D}">
      <dgm:prSet/>
      <dgm:spPr>
        <a:noFill/>
        <a:ln>
          <a:solidFill>
            <a:srgbClr val="00B050"/>
          </a:solidFill>
        </a:ln>
      </dgm:spPr>
      <dgm:t>
        <a:bodyPr/>
        <a:lstStyle/>
        <a:p>
          <a:pPr>
            <a:buNone/>
          </a:pPr>
          <a:r>
            <a:rPr lang="en-IE" dirty="0">
              <a:solidFill>
                <a:schemeClr val="tx1"/>
              </a:solidFill>
              <a:effectLst/>
              <a:latin typeface="Trebuchet MS" panose="020B0603020202020204" pitchFamily="34" charset="0"/>
              <a:ea typeface="+mn-ea"/>
              <a:cs typeface="+mn-cs"/>
            </a:rPr>
            <a:t>A good collaboration partner not only sees the flaws in your work, but can help support your best ideas and spur you forward in the right direction.</a:t>
          </a:r>
          <a:endParaRPr lang="sk-SK" dirty="0">
            <a:effectLst/>
          </a:endParaRPr>
        </a:p>
      </dgm:t>
    </dgm:pt>
    <dgm:pt modelId="{70E5B5A0-0386-4845-9F30-223720B509A2}" type="parTrans" cxnId="{50E01D65-7D11-4479-9438-0D990FE0AD8B}">
      <dgm:prSet/>
      <dgm:spPr/>
      <dgm:t>
        <a:bodyPr/>
        <a:lstStyle/>
        <a:p>
          <a:endParaRPr lang="sk-SK"/>
        </a:p>
      </dgm:t>
    </dgm:pt>
    <dgm:pt modelId="{B733FD92-6D5D-47F4-8BD2-DC4677B40167}" type="sibTrans" cxnId="{50E01D65-7D11-4479-9438-0D990FE0AD8B}">
      <dgm:prSet/>
      <dgm:spPr/>
      <dgm:t>
        <a:bodyPr/>
        <a:lstStyle/>
        <a:p>
          <a:endParaRPr lang="sk-SK"/>
        </a:p>
      </dgm:t>
    </dgm:pt>
    <dgm:pt modelId="{C6D4F8E6-811D-4853-8071-63DCA656EEAF}" type="pres">
      <dgm:prSet presAssocID="{08473B70-58C3-4806-B269-965E10B1A787}" presName="Name0" presStyleCnt="0">
        <dgm:presLayoutVars>
          <dgm:dir/>
          <dgm:animLvl val="lvl"/>
          <dgm:resizeHandles val="exact"/>
        </dgm:presLayoutVars>
      </dgm:prSet>
      <dgm:spPr/>
    </dgm:pt>
    <dgm:pt modelId="{F7051CFF-01CA-4CDB-8597-3C897B82F3EE}" type="pres">
      <dgm:prSet presAssocID="{DE9660F7-D52B-4BA0-B41B-EF3AB4E6F1DB}" presName="composite" presStyleCnt="0"/>
      <dgm:spPr/>
    </dgm:pt>
    <dgm:pt modelId="{86F28C34-680F-4FEE-8A5E-B65B05F474FF}" type="pres">
      <dgm:prSet presAssocID="{DE9660F7-D52B-4BA0-B41B-EF3AB4E6F1DB}" presName="parTx" presStyleLbl="alignNode1" presStyleIdx="0" presStyleCnt="6">
        <dgm:presLayoutVars>
          <dgm:chMax val="0"/>
          <dgm:chPref val="0"/>
          <dgm:bulletEnabled val="1"/>
        </dgm:presLayoutVars>
      </dgm:prSet>
      <dgm:spPr/>
    </dgm:pt>
    <dgm:pt modelId="{7C2C9E2C-FFC1-4EF6-A2A4-EF22CF9BB2AC}" type="pres">
      <dgm:prSet presAssocID="{DE9660F7-D52B-4BA0-B41B-EF3AB4E6F1DB}" presName="desTx" presStyleLbl="alignAccFollowNode1" presStyleIdx="0" presStyleCnt="6">
        <dgm:presLayoutVars>
          <dgm:bulletEnabled val="1"/>
        </dgm:presLayoutVars>
      </dgm:prSet>
      <dgm:spPr/>
    </dgm:pt>
    <dgm:pt modelId="{B2BF78AE-F7BD-4932-A18B-B0AD9E4D3771}" type="pres">
      <dgm:prSet presAssocID="{2EE405C6-74C5-48C6-B3B4-95A368846BC4}" presName="space" presStyleCnt="0"/>
      <dgm:spPr/>
    </dgm:pt>
    <dgm:pt modelId="{6B6BE154-550A-4D9C-970C-3ACAFF183C2B}" type="pres">
      <dgm:prSet presAssocID="{7C507C56-9268-41ED-85CB-83D9DEDBB9C8}" presName="composite" presStyleCnt="0"/>
      <dgm:spPr/>
    </dgm:pt>
    <dgm:pt modelId="{84B25863-8632-41E5-BE92-FDC0E1E85D5D}" type="pres">
      <dgm:prSet presAssocID="{7C507C56-9268-41ED-85CB-83D9DEDBB9C8}" presName="parTx" presStyleLbl="alignNode1" presStyleIdx="1" presStyleCnt="6">
        <dgm:presLayoutVars>
          <dgm:chMax val="0"/>
          <dgm:chPref val="0"/>
          <dgm:bulletEnabled val="1"/>
        </dgm:presLayoutVars>
      </dgm:prSet>
      <dgm:spPr/>
    </dgm:pt>
    <dgm:pt modelId="{871363DD-FCAF-41A2-9B64-65160E084B16}" type="pres">
      <dgm:prSet presAssocID="{7C507C56-9268-41ED-85CB-83D9DEDBB9C8}" presName="desTx" presStyleLbl="alignAccFollowNode1" presStyleIdx="1" presStyleCnt="6">
        <dgm:presLayoutVars>
          <dgm:bulletEnabled val="1"/>
        </dgm:presLayoutVars>
      </dgm:prSet>
      <dgm:spPr/>
    </dgm:pt>
    <dgm:pt modelId="{0D414971-3E2E-4255-A24F-862A89BA0340}" type="pres">
      <dgm:prSet presAssocID="{862569B7-7890-4D19-9685-8EE6D2A6A99B}" presName="space" presStyleCnt="0"/>
      <dgm:spPr/>
    </dgm:pt>
    <dgm:pt modelId="{117D2497-636E-4173-9920-A944E0596A59}" type="pres">
      <dgm:prSet presAssocID="{A3DB66D8-1E4D-4F68-8304-B07403B2993C}" presName="composite" presStyleCnt="0"/>
      <dgm:spPr/>
    </dgm:pt>
    <dgm:pt modelId="{FEEA27B3-B7CC-4376-B189-0BE352E21F24}" type="pres">
      <dgm:prSet presAssocID="{A3DB66D8-1E4D-4F68-8304-B07403B2993C}" presName="parTx" presStyleLbl="alignNode1" presStyleIdx="2" presStyleCnt="6">
        <dgm:presLayoutVars>
          <dgm:chMax val="0"/>
          <dgm:chPref val="0"/>
          <dgm:bulletEnabled val="1"/>
        </dgm:presLayoutVars>
      </dgm:prSet>
      <dgm:spPr/>
    </dgm:pt>
    <dgm:pt modelId="{B8BBB975-2C2B-4807-BD24-7B77000857D8}" type="pres">
      <dgm:prSet presAssocID="{A3DB66D8-1E4D-4F68-8304-B07403B2993C}" presName="desTx" presStyleLbl="alignAccFollowNode1" presStyleIdx="2" presStyleCnt="6">
        <dgm:presLayoutVars>
          <dgm:bulletEnabled val="1"/>
        </dgm:presLayoutVars>
      </dgm:prSet>
      <dgm:spPr/>
    </dgm:pt>
    <dgm:pt modelId="{F36F7A6C-D6E3-4951-BA09-97F031AA8084}" type="pres">
      <dgm:prSet presAssocID="{DEE6A81F-F359-4A04-9870-64FAEEF89BF9}" presName="space" presStyleCnt="0"/>
      <dgm:spPr/>
    </dgm:pt>
    <dgm:pt modelId="{A5F66C3B-02E3-4944-B30D-AA886DC33D41}" type="pres">
      <dgm:prSet presAssocID="{3BF18B02-0C19-4099-BE60-115DD60318A7}" presName="composite" presStyleCnt="0"/>
      <dgm:spPr/>
    </dgm:pt>
    <dgm:pt modelId="{37A25BAD-41B1-4FE4-BBE5-A81EC41309E0}" type="pres">
      <dgm:prSet presAssocID="{3BF18B02-0C19-4099-BE60-115DD60318A7}" presName="parTx" presStyleLbl="alignNode1" presStyleIdx="3" presStyleCnt="6">
        <dgm:presLayoutVars>
          <dgm:chMax val="0"/>
          <dgm:chPref val="0"/>
          <dgm:bulletEnabled val="1"/>
        </dgm:presLayoutVars>
      </dgm:prSet>
      <dgm:spPr/>
    </dgm:pt>
    <dgm:pt modelId="{F52AB238-866D-473E-8543-DF594F9588F4}" type="pres">
      <dgm:prSet presAssocID="{3BF18B02-0C19-4099-BE60-115DD60318A7}" presName="desTx" presStyleLbl="alignAccFollowNode1" presStyleIdx="3" presStyleCnt="6">
        <dgm:presLayoutVars>
          <dgm:bulletEnabled val="1"/>
        </dgm:presLayoutVars>
      </dgm:prSet>
      <dgm:spPr/>
    </dgm:pt>
    <dgm:pt modelId="{BB26F527-E1DC-4BF0-8948-72CFC0C3AD50}" type="pres">
      <dgm:prSet presAssocID="{C67ACC91-56CB-472B-8D9C-6DCD99A5DCBA}" presName="space" presStyleCnt="0"/>
      <dgm:spPr/>
    </dgm:pt>
    <dgm:pt modelId="{B7AAD9C8-87D2-44C8-8B1D-8EF3CC7056AE}" type="pres">
      <dgm:prSet presAssocID="{5CDD674D-E6FD-4545-A4FB-123D0B0C54A6}" presName="composite" presStyleCnt="0"/>
      <dgm:spPr/>
    </dgm:pt>
    <dgm:pt modelId="{918FDB59-8CBA-4696-8850-F583FF8E46EF}" type="pres">
      <dgm:prSet presAssocID="{5CDD674D-E6FD-4545-A4FB-123D0B0C54A6}" presName="parTx" presStyleLbl="alignNode1" presStyleIdx="4" presStyleCnt="6">
        <dgm:presLayoutVars>
          <dgm:chMax val="0"/>
          <dgm:chPref val="0"/>
          <dgm:bulletEnabled val="1"/>
        </dgm:presLayoutVars>
      </dgm:prSet>
      <dgm:spPr/>
    </dgm:pt>
    <dgm:pt modelId="{46D6EC32-643F-4045-B19B-45BFF369A6B0}" type="pres">
      <dgm:prSet presAssocID="{5CDD674D-E6FD-4545-A4FB-123D0B0C54A6}" presName="desTx" presStyleLbl="alignAccFollowNode1" presStyleIdx="4" presStyleCnt="6">
        <dgm:presLayoutVars>
          <dgm:bulletEnabled val="1"/>
        </dgm:presLayoutVars>
      </dgm:prSet>
      <dgm:spPr/>
    </dgm:pt>
    <dgm:pt modelId="{A0F492BB-4FB9-4213-848B-C5F5DE7C98DA}" type="pres">
      <dgm:prSet presAssocID="{17D20C00-E705-471D-A33B-469D8CC77A1E}" presName="space" presStyleCnt="0"/>
      <dgm:spPr/>
    </dgm:pt>
    <dgm:pt modelId="{AAF8C1B1-FFCE-4352-8C06-2EDD7DDBAE2C}" type="pres">
      <dgm:prSet presAssocID="{FD29EEE8-A088-4773-9CB4-17B6D7229604}" presName="composite" presStyleCnt="0"/>
      <dgm:spPr/>
    </dgm:pt>
    <dgm:pt modelId="{7F8069F8-DA6B-49CB-B9F2-C0638294C0C4}" type="pres">
      <dgm:prSet presAssocID="{FD29EEE8-A088-4773-9CB4-17B6D7229604}" presName="parTx" presStyleLbl="alignNode1" presStyleIdx="5" presStyleCnt="6">
        <dgm:presLayoutVars>
          <dgm:chMax val="0"/>
          <dgm:chPref val="0"/>
          <dgm:bulletEnabled val="1"/>
        </dgm:presLayoutVars>
      </dgm:prSet>
      <dgm:spPr/>
    </dgm:pt>
    <dgm:pt modelId="{769CEC06-BCE4-4531-AC7B-C5DF015362BA}" type="pres">
      <dgm:prSet presAssocID="{FD29EEE8-A088-4773-9CB4-17B6D7229604}" presName="desTx" presStyleLbl="alignAccFollowNode1" presStyleIdx="5" presStyleCnt="6">
        <dgm:presLayoutVars>
          <dgm:bulletEnabled val="1"/>
        </dgm:presLayoutVars>
      </dgm:prSet>
      <dgm:spPr/>
    </dgm:pt>
  </dgm:ptLst>
  <dgm:cxnLst>
    <dgm:cxn modelId="{3C884E02-10D5-4960-8D19-185C9A1BD324}" type="presOf" srcId="{D5A0A0F6-A429-4C36-A7E6-BBB2E227140D}" destId="{7C2C9E2C-FFC1-4EF6-A2A4-EF22CF9BB2AC}" srcOrd="0" destOrd="0" presId="urn:microsoft.com/office/officeart/2005/8/layout/hList1"/>
    <dgm:cxn modelId="{8A156E14-3F7B-41B2-9409-AE70197A1C02}" type="presOf" srcId="{18D1363D-7F2E-47A9-B78B-B0E47F2E7E4D}" destId="{769CEC06-BCE4-4531-AC7B-C5DF015362BA}" srcOrd="0" destOrd="0" presId="urn:microsoft.com/office/officeart/2005/8/layout/hList1"/>
    <dgm:cxn modelId="{D15B351D-1BE4-4B84-9DD1-AA3AE3133B35}" srcId="{08473B70-58C3-4806-B269-965E10B1A787}" destId="{7C507C56-9268-41ED-85CB-83D9DEDBB9C8}" srcOrd="1" destOrd="0" parTransId="{90F41571-150F-4914-9305-A564D64A6897}" sibTransId="{862569B7-7890-4D19-9685-8EE6D2A6A99B}"/>
    <dgm:cxn modelId="{56038428-A8CA-4274-B780-22FF205B50A7}" srcId="{08473B70-58C3-4806-B269-965E10B1A787}" destId="{5CDD674D-E6FD-4545-A4FB-123D0B0C54A6}" srcOrd="4" destOrd="0" parTransId="{186CA94C-0B55-41D1-83E2-366C8F6FC34B}" sibTransId="{17D20C00-E705-471D-A33B-469D8CC77A1E}"/>
    <dgm:cxn modelId="{87D7E52F-AA9A-4E8D-A820-321D383524C6}" srcId="{A3DB66D8-1E4D-4F68-8304-B07403B2993C}" destId="{72C14355-64A2-4671-B91B-FB3FC7BDE771}" srcOrd="0" destOrd="0" parTransId="{5CA5F8B8-5ED5-4AE9-B74C-E6F93A624E60}" sibTransId="{69A52A66-6A86-4B58-AFDD-4AE89BBBD6AE}"/>
    <dgm:cxn modelId="{00AF6631-C0A4-4A18-8846-864D74AD6E02}" srcId="{08473B70-58C3-4806-B269-965E10B1A787}" destId="{A3DB66D8-1E4D-4F68-8304-B07403B2993C}" srcOrd="2" destOrd="0" parTransId="{8ACEFC9F-D0E9-4A37-A319-1FC3AE4F907A}" sibTransId="{DEE6A81F-F359-4A04-9870-64FAEEF89BF9}"/>
    <dgm:cxn modelId="{1333C53E-A74F-4949-8920-855368063B26}" type="presOf" srcId="{C5D54554-36AB-4C7F-BFBA-1BC4F65ACDCA}" destId="{F52AB238-866D-473E-8543-DF594F9588F4}" srcOrd="0" destOrd="0" presId="urn:microsoft.com/office/officeart/2005/8/layout/hList1"/>
    <dgm:cxn modelId="{50E01D65-7D11-4479-9438-0D990FE0AD8B}" srcId="{FD29EEE8-A088-4773-9CB4-17B6D7229604}" destId="{18D1363D-7F2E-47A9-B78B-B0E47F2E7E4D}" srcOrd="0" destOrd="0" parTransId="{70E5B5A0-0386-4845-9F30-223720B509A2}" sibTransId="{B733FD92-6D5D-47F4-8BD2-DC4677B40167}"/>
    <dgm:cxn modelId="{91EC9665-9CDE-45FD-91C1-807507E23820}" srcId="{3BF18B02-0C19-4099-BE60-115DD60318A7}" destId="{C5D54554-36AB-4C7F-BFBA-1BC4F65ACDCA}" srcOrd="0" destOrd="0" parTransId="{5771A4B1-CE5B-4CB8-80AD-6629C4FB81AD}" sibTransId="{D358C717-77C4-416B-BC0D-C2360727251B}"/>
    <dgm:cxn modelId="{3E2E1C4D-DB26-4972-B3E2-FFC0BD8D3954}" type="presOf" srcId="{08473B70-58C3-4806-B269-965E10B1A787}" destId="{C6D4F8E6-811D-4853-8071-63DCA656EEAF}" srcOrd="0" destOrd="0" presId="urn:microsoft.com/office/officeart/2005/8/layout/hList1"/>
    <dgm:cxn modelId="{CC7B8C4D-9EBE-479E-A583-D27DB3E30A01}" type="presOf" srcId="{A12718EA-E51E-45CD-92B7-7170888983B6}" destId="{46D6EC32-643F-4045-B19B-45BFF369A6B0}" srcOrd="0" destOrd="0" presId="urn:microsoft.com/office/officeart/2005/8/layout/hList1"/>
    <dgm:cxn modelId="{A015DB6F-DCFC-4669-ADDC-07E72F60828E}" srcId="{DE9660F7-D52B-4BA0-B41B-EF3AB4E6F1DB}" destId="{D5A0A0F6-A429-4C36-A7E6-BBB2E227140D}" srcOrd="0" destOrd="0" parTransId="{A26B3679-E4C9-4FC9-BEC2-43E2B00DC45C}" sibTransId="{5E9999C9-C8E8-4B3E-85B1-EF1CE8452A2B}"/>
    <dgm:cxn modelId="{FE637975-450D-408E-891C-D7FA34BA5FDF}" srcId="{08473B70-58C3-4806-B269-965E10B1A787}" destId="{3BF18B02-0C19-4099-BE60-115DD60318A7}" srcOrd="3" destOrd="0" parTransId="{7D696AC7-52D0-4A96-A4E3-320CE9745549}" sibTransId="{C67ACC91-56CB-472B-8D9C-6DCD99A5DCBA}"/>
    <dgm:cxn modelId="{A95E8F88-4500-4911-84B2-402D98362215}" type="presOf" srcId="{72C14355-64A2-4671-B91B-FB3FC7BDE771}" destId="{B8BBB975-2C2B-4807-BD24-7B77000857D8}" srcOrd="0" destOrd="0" presId="urn:microsoft.com/office/officeart/2005/8/layout/hList1"/>
    <dgm:cxn modelId="{BACD108E-429F-4889-A907-D9547BB388EE}" type="presOf" srcId="{5CDD674D-E6FD-4545-A4FB-123D0B0C54A6}" destId="{918FDB59-8CBA-4696-8850-F583FF8E46EF}" srcOrd="0" destOrd="0" presId="urn:microsoft.com/office/officeart/2005/8/layout/hList1"/>
    <dgm:cxn modelId="{89FCA89A-F8B3-4982-98D8-4FAE81036A94}" type="presOf" srcId="{2D1E03A6-6BD5-4380-B768-03C00831B277}" destId="{871363DD-FCAF-41A2-9B64-65160E084B16}" srcOrd="0" destOrd="0" presId="urn:microsoft.com/office/officeart/2005/8/layout/hList1"/>
    <dgm:cxn modelId="{32BF42A3-2157-415E-8127-2FC88DC0004B}" type="presOf" srcId="{3BF18B02-0C19-4099-BE60-115DD60318A7}" destId="{37A25BAD-41B1-4FE4-BBE5-A81EC41309E0}" srcOrd="0" destOrd="0" presId="urn:microsoft.com/office/officeart/2005/8/layout/hList1"/>
    <dgm:cxn modelId="{13BC7FA9-F0A2-4C5D-9962-352ACAFF61B0}" type="presOf" srcId="{DE9660F7-D52B-4BA0-B41B-EF3AB4E6F1DB}" destId="{86F28C34-680F-4FEE-8A5E-B65B05F474FF}" srcOrd="0" destOrd="0" presId="urn:microsoft.com/office/officeart/2005/8/layout/hList1"/>
    <dgm:cxn modelId="{D46728BD-BB4A-4189-B39D-123CD631DCFF}" type="presOf" srcId="{A3DB66D8-1E4D-4F68-8304-B07403B2993C}" destId="{FEEA27B3-B7CC-4376-B189-0BE352E21F24}" srcOrd="0" destOrd="0" presId="urn:microsoft.com/office/officeart/2005/8/layout/hList1"/>
    <dgm:cxn modelId="{09BDE1C0-18BE-41C7-808A-F6EABFD456CA}" srcId="{7C507C56-9268-41ED-85CB-83D9DEDBB9C8}" destId="{2D1E03A6-6BD5-4380-B768-03C00831B277}" srcOrd="0" destOrd="0" parTransId="{85F3599D-ECC8-4B48-9DE9-B70E4E8AF28E}" sibTransId="{F7092DE9-51E6-4707-BB3A-6011ACF04AFE}"/>
    <dgm:cxn modelId="{04AFAEC2-6970-400A-9DCB-008C04865D24}" srcId="{08473B70-58C3-4806-B269-965E10B1A787}" destId="{FD29EEE8-A088-4773-9CB4-17B6D7229604}" srcOrd="5" destOrd="0" parTransId="{67430E45-34C8-45CE-A379-13DF20FE8BE2}" sibTransId="{0041F4AD-B07E-494E-804C-8CA93D3D2E26}"/>
    <dgm:cxn modelId="{57E8F1CE-AFDE-4E8B-9507-2562AC5E582C}" type="presOf" srcId="{7C507C56-9268-41ED-85CB-83D9DEDBB9C8}" destId="{84B25863-8632-41E5-BE92-FDC0E1E85D5D}" srcOrd="0" destOrd="0" presId="urn:microsoft.com/office/officeart/2005/8/layout/hList1"/>
    <dgm:cxn modelId="{5CA801D3-DDCD-4B38-A67F-45BE8F189AD9}" type="presOf" srcId="{FD29EEE8-A088-4773-9CB4-17B6D7229604}" destId="{7F8069F8-DA6B-49CB-B9F2-C0638294C0C4}" srcOrd="0" destOrd="0" presId="urn:microsoft.com/office/officeart/2005/8/layout/hList1"/>
    <dgm:cxn modelId="{FCFC6BD5-8EA1-4502-B9FA-3DA9B457A850}" srcId="{5CDD674D-E6FD-4545-A4FB-123D0B0C54A6}" destId="{A12718EA-E51E-45CD-92B7-7170888983B6}" srcOrd="0" destOrd="0" parTransId="{2DC58632-6192-4E11-B3E4-C87018B5C1CC}" sibTransId="{400D0415-0D1A-4950-8A2A-620138124D4A}"/>
    <dgm:cxn modelId="{8C06DED7-180D-4C69-A9A5-692ED64635E2}" srcId="{08473B70-58C3-4806-B269-965E10B1A787}" destId="{DE9660F7-D52B-4BA0-B41B-EF3AB4E6F1DB}" srcOrd="0" destOrd="0" parTransId="{F33485A7-CF80-47B9-B485-CBC056ABD0AE}" sibTransId="{2EE405C6-74C5-48C6-B3B4-95A368846BC4}"/>
    <dgm:cxn modelId="{654FD057-46B7-49BC-8DFB-25FA4109176D}" type="presParOf" srcId="{C6D4F8E6-811D-4853-8071-63DCA656EEAF}" destId="{F7051CFF-01CA-4CDB-8597-3C897B82F3EE}" srcOrd="0" destOrd="0" presId="urn:microsoft.com/office/officeart/2005/8/layout/hList1"/>
    <dgm:cxn modelId="{03B68BBB-7F30-4273-A04E-AA5DF8DC5DEA}" type="presParOf" srcId="{F7051CFF-01CA-4CDB-8597-3C897B82F3EE}" destId="{86F28C34-680F-4FEE-8A5E-B65B05F474FF}" srcOrd="0" destOrd="0" presId="urn:microsoft.com/office/officeart/2005/8/layout/hList1"/>
    <dgm:cxn modelId="{D7FCA7B8-CFC2-407E-8698-7DC2ACC0506B}" type="presParOf" srcId="{F7051CFF-01CA-4CDB-8597-3C897B82F3EE}" destId="{7C2C9E2C-FFC1-4EF6-A2A4-EF22CF9BB2AC}" srcOrd="1" destOrd="0" presId="urn:microsoft.com/office/officeart/2005/8/layout/hList1"/>
    <dgm:cxn modelId="{CBC84A4E-F6EC-404B-BB37-38EF6BBB79FB}" type="presParOf" srcId="{C6D4F8E6-811D-4853-8071-63DCA656EEAF}" destId="{B2BF78AE-F7BD-4932-A18B-B0AD9E4D3771}" srcOrd="1" destOrd="0" presId="urn:microsoft.com/office/officeart/2005/8/layout/hList1"/>
    <dgm:cxn modelId="{240940C9-FF3A-4D6E-88C5-55C6945EDFC4}" type="presParOf" srcId="{C6D4F8E6-811D-4853-8071-63DCA656EEAF}" destId="{6B6BE154-550A-4D9C-970C-3ACAFF183C2B}" srcOrd="2" destOrd="0" presId="urn:microsoft.com/office/officeart/2005/8/layout/hList1"/>
    <dgm:cxn modelId="{9047CC02-1230-46ED-90A9-3648D4C0F9AC}" type="presParOf" srcId="{6B6BE154-550A-4D9C-970C-3ACAFF183C2B}" destId="{84B25863-8632-41E5-BE92-FDC0E1E85D5D}" srcOrd="0" destOrd="0" presId="urn:microsoft.com/office/officeart/2005/8/layout/hList1"/>
    <dgm:cxn modelId="{AD9C62A3-8B57-43D0-8A9C-CACF635BAE61}" type="presParOf" srcId="{6B6BE154-550A-4D9C-970C-3ACAFF183C2B}" destId="{871363DD-FCAF-41A2-9B64-65160E084B16}" srcOrd="1" destOrd="0" presId="urn:microsoft.com/office/officeart/2005/8/layout/hList1"/>
    <dgm:cxn modelId="{EFED1BE1-3EC8-42D3-8BC1-D5385453E3AB}" type="presParOf" srcId="{C6D4F8E6-811D-4853-8071-63DCA656EEAF}" destId="{0D414971-3E2E-4255-A24F-862A89BA0340}" srcOrd="3" destOrd="0" presId="urn:microsoft.com/office/officeart/2005/8/layout/hList1"/>
    <dgm:cxn modelId="{AB3C8FE5-9CA5-4358-959B-7F7657EF01A6}" type="presParOf" srcId="{C6D4F8E6-811D-4853-8071-63DCA656EEAF}" destId="{117D2497-636E-4173-9920-A944E0596A59}" srcOrd="4" destOrd="0" presId="urn:microsoft.com/office/officeart/2005/8/layout/hList1"/>
    <dgm:cxn modelId="{E13DB707-C587-41E7-B641-927395683979}" type="presParOf" srcId="{117D2497-636E-4173-9920-A944E0596A59}" destId="{FEEA27B3-B7CC-4376-B189-0BE352E21F24}" srcOrd="0" destOrd="0" presId="urn:microsoft.com/office/officeart/2005/8/layout/hList1"/>
    <dgm:cxn modelId="{AEE4DD75-4DD3-4A00-979E-447DE797BC8D}" type="presParOf" srcId="{117D2497-636E-4173-9920-A944E0596A59}" destId="{B8BBB975-2C2B-4807-BD24-7B77000857D8}" srcOrd="1" destOrd="0" presId="urn:microsoft.com/office/officeart/2005/8/layout/hList1"/>
    <dgm:cxn modelId="{6C6E8D20-1349-44A4-B2E9-815F1059B4EC}" type="presParOf" srcId="{C6D4F8E6-811D-4853-8071-63DCA656EEAF}" destId="{F36F7A6C-D6E3-4951-BA09-97F031AA8084}" srcOrd="5" destOrd="0" presId="urn:microsoft.com/office/officeart/2005/8/layout/hList1"/>
    <dgm:cxn modelId="{42B8F968-B661-4F19-B193-0DE45677C93F}" type="presParOf" srcId="{C6D4F8E6-811D-4853-8071-63DCA656EEAF}" destId="{A5F66C3B-02E3-4944-B30D-AA886DC33D41}" srcOrd="6" destOrd="0" presId="urn:microsoft.com/office/officeart/2005/8/layout/hList1"/>
    <dgm:cxn modelId="{033EBC79-F551-49C9-B815-D9A42D328901}" type="presParOf" srcId="{A5F66C3B-02E3-4944-B30D-AA886DC33D41}" destId="{37A25BAD-41B1-4FE4-BBE5-A81EC41309E0}" srcOrd="0" destOrd="0" presId="urn:microsoft.com/office/officeart/2005/8/layout/hList1"/>
    <dgm:cxn modelId="{EE08F1F8-1E94-483B-A244-AC9A7D2D1E99}" type="presParOf" srcId="{A5F66C3B-02E3-4944-B30D-AA886DC33D41}" destId="{F52AB238-866D-473E-8543-DF594F9588F4}" srcOrd="1" destOrd="0" presId="urn:microsoft.com/office/officeart/2005/8/layout/hList1"/>
    <dgm:cxn modelId="{F67B925F-3316-4BBC-8E5F-212800C1564F}" type="presParOf" srcId="{C6D4F8E6-811D-4853-8071-63DCA656EEAF}" destId="{BB26F527-E1DC-4BF0-8948-72CFC0C3AD50}" srcOrd="7" destOrd="0" presId="urn:microsoft.com/office/officeart/2005/8/layout/hList1"/>
    <dgm:cxn modelId="{967D9938-27A2-4A56-AAAB-743909502C8B}" type="presParOf" srcId="{C6D4F8E6-811D-4853-8071-63DCA656EEAF}" destId="{B7AAD9C8-87D2-44C8-8B1D-8EF3CC7056AE}" srcOrd="8" destOrd="0" presId="urn:microsoft.com/office/officeart/2005/8/layout/hList1"/>
    <dgm:cxn modelId="{C4D07B03-7CA1-40CE-B542-59D0F7D6A7B9}" type="presParOf" srcId="{B7AAD9C8-87D2-44C8-8B1D-8EF3CC7056AE}" destId="{918FDB59-8CBA-4696-8850-F583FF8E46EF}" srcOrd="0" destOrd="0" presId="urn:microsoft.com/office/officeart/2005/8/layout/hList1"/>
    <dgm:cxn modelId="{6F4654F7-482B-4426-AB43-02FE8B9E8CAE}" type="presParOf" srcId="{B7AAD9C8-87D2-44C8-8B1D-8EF3CC7056AE}" destId="{46D6EC32-643F-4045-B19B-45BFF369A6B0}" srcOrd="1" destOrd="0" presId="urn:microsoft.com/office/officeart/2005/8/layout/hList1"/>
    <dgm:cxn modelId="{9836F85C-E250-4239-A5A1-6E5605D3511C}" type="presParOf" srcId="{C6D4F8E6-811D-4853-8071-63DCA656EEAF}" destId="{A0F492BB-4FB9-4213-848B-C5F5DE7C98DA}" srcOrd="9" destOrd="0" presId="urn:microsoft.com/office/officeart/2005/8/layout/hList1"/>
    <dgm:cxn modelId="{9E9142A1-169C-4131-9D3F-6E6E3BC0A50E}" type="presParOf" srcId="{C6D4F8E6-811D-4853-8071-63DCA656EEAF}" destId="{AAF8C1B1-FFCE-4352-8C06-2EDD7DDBAE2C}" srcOrd="10" destOrd="0" presId="urn:microsoft.com/office/officeart/2005/8/layout/hList1"/>
    <dgm:cxn modelId="{C0984196-FCE8-4D5F-934E-CC8BD8157789}" type="presParOf" srcId="{AAF8C1B1-FFCE-4352-8C06-2EDD7DDBAE2C}" destId="{7F8069F8-DA6B-49CB-B9F2-C0638294C0C4}" srcOrd="0" destOrd="0" presId="urn:microsoft.com/office/officeart/2005/8/layout/hList1"/>
    <dgm:cxn modelId="{F184F8BC-4B51-44F8-9A9F-ACE1D3120B1A}" type="presParOf" srcId="{AAF8C1B1-FFCE-4352-8C06-2EDD7DDBAE2C}" destId="{769CEC06-BCE4-4531-AC7B-C5DF015362B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9EE5D44-D9E9-4B11-8A63-DDB865BDB518}"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sk-SK"/>
        </a:p>
      </dgm:t>
    </dgm:pt>
    <dgm:pt modelId="{E3633D69-DEE5-4ECD-B402-31ABA478AE94}">
      <dgm:prSet phldrT="[Text]"/>
      <dgm:spPr>
        <a:solidFill>
          <a:srgbClr val="D92A93"/>
        </a:solidFill>
      </dgm:spPr>
      <dgm:t>
        <a:bodyPr/>
        <a:lstStyle/>
        <a:p>
          <a:r>
            <a:rPr lang="en-US">
              <a:solidFill>
                <a:schemeClr val="tx1"/>
              </a:solidFill>
              <a:effectLst/>
              <a:latin typeface="+mn-lt"/>
              <a:ea typeface="+mn-ea"/>
              <a:cs typeface="+mn-cs"/>
            </a:rPr>
            <a:t>Networking</a:t>
          </a:r>
          <a:endParaRPr lang="sk-SK"/>
        </a:p>
      </dgm:t>
    </dgm:pt>
    <dgm:pt modelId="{DCCD7072-7DD2-4D27-A447-65EFE808B4E2}" type="parTrans" cxnId="{89A685EB-EC96-410E-9F0C-7F5D741FD604}">
      <dgm:prSet/>
      <dgm:spPr/>
      <dgm:t>
        <a:bodyPr/>
        <a:lstStyle/>
        <a:p>
          <a:endParaRPr lang="sk-SK"/>
        </a:p>
      </dgm:t>
    </dgm:pt>
    <dgm:pt modelId="{99A4D613-E37B-4626-813A-ABE679C7D5D9}" type="sibTrans" cxnId="{89A685EB-EC96-410E-9F0C-7F5D741FD604}">
      <dgm:prSet/>
      <dgm:spPr/>
      <dgm:t>
        <a:bodyPr/>
        <a:lstStyle/>
        <a:p>
          <a:endParaRPr lang="sk-SK"/>
        </a:p>
      </dgm:t>
    </dgm:pt>
    <dgm:pt modelId="{ACBBDD10-C897-456F-98F7-1E002718CC56}">
      <dgm:prSet phldrT="[Text]"/>
      <dgm:spPr/>
      <dgm:t>
        <a:bodyPr/>
        <a:lstStyle/>
        <a:p>
          <a:r>
            <a:rPr lang="en-US" dirty="0">
              <a:effectLst/>
              <a:latin typeface="+mn-lt"/>
              <a:ea typeface="+mn-ea"/>
              <a:cs typeface="+mn-cs"/>
            </a:rPr>
            <a:t>system of cooperation</a:t>
          </a:r>
          <a:endParaRPr lang="sk-SK" dirty="0"/>
        </a:p>
      </dgm:t>
    </dgm:pt>
    <dgm:pt modelId="{E7FA26E3-1BE5-4332-A8C8-B8D9068DE8E9}" type="parTrans" cxnId="{2266FEB7-FFD0-4DEE-ACA5-FAF5A2D102D4}">
      <dgm:prSet/>
      <dgm:spPr/>
      <dgm:t>
        <a:bodyPr/>
        <a:lstStyle/>
        <a:p>
          <a:endParaRPr lang="sk-SK"/>
        </a:p>
      </dgm:t>
    </dgm:pt>
    <dgm:pt modelId="{B35B22B7-9325-460C-AA45-EDCF6D4B14AB}" type="sibTrans" cxnId="{2266FEB7-FFD0-4DEE-ACA5-FAF5A2D102D4}">
      <dgm:prSet/>
      <dgm:spPr/>
      <dgm:t>
        <a:bodyPr/>
        <a:lstStyle/>
        <a:p>
          <a:endParaRPr lang="sk-SK"/>
        </a:p>
      </dgm:t>
    </dgm:pt>
    <dgm:pt modelId="{E39C41F4-705E-462D-A7BD-6725AB99032D}">
      <dgm:prSet phldrT="[Text]"/>
      <dgm:spPr>
        <a:solidFill>
          <a:srgbClr val="D92A93"/>
        </a:solidFill>
      </dgm:spPr>
      <dgm:t>
        <a:bodyPr/>
        <a:lstStyle/>
        <a:p>
          <a:r>
            <a:rPr lang="en-GB" dirty="0">
              <a:solidFill>
                <a:schemeClr val="tx1"/>
              </a:solidFill>
              <a:effectLst/>
              <a:latin typeface="+mn-lt"/>
              <a:ea typeface="+mn-ea"/>
              <a:cs typeface="+mn-cs"/>
            </a:rPr>
            <a:t>Partnership</a:t>
          </a:r>
          <a:endParaRPr lang="sk-SK" dirty="0">
            <a:solidFill>
              <a:schemeClr val="tx1"/>
            </a:solidFill>
            <a:effectLst/>
            <a:latin typeface="+mn-lt"/>
            <a:ea typeface="+mn-ea"/>
            <a:cs typeface="+mn-cs"/>
          </a:endParaRPr>
        </a:p>
      </dgm:t>
    </dgm:pt>
    <dgm:pt modelId="{B7D7707D-E65E-4F98-AE3E-7695D34C4C31}" type="parTrans" cxnId="{034EBC66-EB85-4F73-80D8-CA552342EDC5}">
      <dgm:prSet/>
      <dgm:spPr/>
      <dgm:t>
        <a:bodyPr/>
        <a:lstStyle/>
        <a:p>
          <a:endParaRPr lang="sk-SK"/>
        </a:p>
      </dgm:t>
    </dgm:pt>
    <dgm:pt modelId="{2324522F-E58D-4F0F-8759-13BDA7638F41}" type="sibTrans" cxnId="{034EBC66-EB85-4F73-80D8-CA552342EDC5}">
      <dgm:prSet/>
      <dgm:spPr/>
      <dgm:t>
        <a:bodyPr/>
        <a:lstStyle/>
        <a:p>
          <a:endParaRPr lang="sk-SK"/>
        </a:p>
      </dgm:t>
    </dgm:pt>
    <dgm:pt modelId="{192A72DB-AD65-481F-B85A-EF8D7A710D15}">
      <dgm:prSet phldrT="[Text]"/>
      <dgm:spPr/>
      <dgm:t>
        <a:bodyPr/>
        <a:lstStyle/>
        <a:p>
          <a:r>
            <a:rPr lang="en-US" dirty="0">
              <a:effectLst/>
              <a:latin typeface="+mn-lt"/>
              <a:ea typeface="+mn-ea"/>
              <a:cs typeface="+mn-cs"/>
            </a:rPr>
            <a:t>structure of Centre of Taste that will manage and coordinate activities </a:t>
          </a:r>
          <a:endParaRPr lang="sk-SK" dirty="0"/>
        </a:p>
      </dgm:t>
    </dgm:pt>
    <dgm:pt modelId="{B160BDB8-B713-4FFA-AF8D-E5A2AFDFE777}" type="parTrans" cxnId="{7C3F7736-4388-4005-AD2A-762E3947CE90}">
      <dgm:prSet/>
      <dgm:spPr/>
      <dgm:t>
        <a:bodyPr/>
        <a:lstStyle/>
        <a:p>
          <a:endParaRPr lang="sk-SK"/>
        </a:p>
      </dgm:t>
    </dgm:pt>
    <dgm:pt modelId="{AB62BBB1-3E7B-47C5-87E2-0494323992EE}" type="sibTrans" cxnId="{7C3F7736-4388-4005-AD2A-762E3947CE90}">
      <dgm:prSet/>
      <dgm:spPr/>
      <dgm:t>
        <a:bodyPr/>
        <a:lstStyle/>
        <a:p>
          <a:endParaRPr lang="sk-SK"/>
        </a:p>
      </dgm:t>
    </dgm:pt>
    <dgm:pt modelId="{933ED991-4D5A-45EA-860F-A11578F04644}">
      <dgm:prSet phldrT="[Text]"/>
      <dgm:spPr>
        <a:solidFill>
          <a:srgbClr val="D92A93"/>
        </a:solidFill>
      </dgm:spPr>
      <dgm:t>
        <a:bodyPr/>
        <a:lstStyle/>
        <a:p>
          <a:r>
            <a:rPr lang="en-GB" dirty="0">
              <a:solidFill>
                <a:schemeClr val="tx1"/>
              </a:solidFill>
              <a:effectLst/>
              <a:latin typeface="+mn-lt"/>
              <a:ea typeface="+mn-ea"/>
              <a:cs typeface="+mn-cs"/>
            </a:rPr>
            <a:t>Rent a space</a:t>
          </a:r>
          <a:endParaRPr lang="sk-SK" dirty="0">
            <a:solidFill>
              <a:schemeClr val="tx1"/>
            </a:solidFill>
            <a:effectLst/>
            <a:latin typeface="+mn-lt"/>
            <a:ea typeface="+mn-ea"/>
            <a:cs typeface="+mn-cs"/>
          </a:endParaRPr>
        </a:p>
      </dgm:t>
    </dgm:pt>
    <dgm:pt modelId="{0C30CBC1-D8CE-437D-94D8-AB342A3AD349}" type="parTrans" cxnId="{2E9E7961-8BEE-4A45-9066-33814168290F}">
      <dgm:prSet/>
      <dgm:spPr/>
      <dgm:t>
        <a:bodyPr/>
        <a:lstStyle/>
        <a:p>
          <a:endParaRPr lang="sk-SK"/>
        </a:p>
      </dgm:t>
    </dgm:pt>
    <dgm:pt modelId="{885B5AEF-6524-429A-A7A4-919FC9FC3414}" type="sibTrans" cxnId="{2E9E7961-8BEE-4A45-9066-33814168290F}">
      <dgm:prSet/>
      <dgm:spPr/>
      <dgm:t>
        <a:bodyPr/>
        <a:lstStyle/>
        <a:p>
          <a:endParaRPr lang="sk-SK"/>
        </a:p>
      </dgm:t>
    </dgm:pt>
    <dgm:pt modelId="{3A984CCB-4707-4044-A534-697037A20D8C}">
      <dgm:prSet phldrT="[Text]"/>
      <dgm:spPr/>
      <dgm:t>
        <a:bodyPr/>
        <a:lstStyle/>
        <a:p>
          <a:r>
            <a:rPr lang="en-US" dirty="0">
              <a:effectLst/>
              <a:latin typeface="+mn-lt"/>
              <a:ea typeface="+mn-ea"/>
              <a:cs typeface="+mn-cs"/>
            </a:rPr>
            <a:t>identify and modify the space &amp; find form of financing</a:t>
          </a:r>
          <a:endParaRPr lang="sk-SK" dirty="0"/>
        </a:p>
      </dgm:t>
    </dgm:pt>
    <dgm:pt modelId="{AD11B02B-8DF6-473F-9460-C248BBB5EACB}" type="parTrans" cxnId="{2B43D9D9-A18E-455F-BF0E-CF12EBFCDE27}">
      <dgm:prSet/>
      <dgm:spPr/>
      <dgm:t>
        <a:bodyPr/>
        <a:lstStyle/>
        <a:p>
          <a:endParaRPr lang="sk-SK"/>
        </a:p>
      </dgm:t>
    </dgm:pt>
    <dgm:pt modelId="{B71B60EB-4FCE-4883-805C-797133CE7B7B}" type="sibTrans" cxnId="{2B43D9D9-A18E-455F-BF0E-CF12EBFCDE27}">
      <dgm:prSet/>
      <dgm:spPr/>
      <dgm:t>
        <a:bodyPr/>
        <a:lstStyle/>
        <a:p>
          <a:endParaRPr lang="sk-SK"/>
        </a:p>
      </dgm:t>
    </dgm:pt>
    <dgm:pt modelId="{05E86E80-815A-48D6-907B-624399CB1BB0}">
      <dgm:prSet phldrT="[Text]"/>
      <dgm:spPr>
        <a:solidFill>
          <a:srgbClr val="D92A93"/>
        </a:solidFill>
      </dgm:spPr>
      <dgm:t>
        <a:bodyPr/>
        <a:lstStyle/>
        <a:p>
          <a:r>
            <a:rPr lang="en-GB" dirty="0">
              <a:solidFill>
                <a:schemeClr val="tx1"/>
              </a:solidFill>
              <a:effectLst/>
              <a:latin typeface="+mn-lt"/>
              <a:ea typeface="+mn-ea"/>
              <a:cs typeface="+mn-cs"/>
            </a:rPr>
            <a:t>Agreement</a:t>
          </a:r>
          <a:endParaRPr lang="sk-SK" dirty="0">
            <a:solidFill>
              <a:schemeClr val="tx1"/>
            </a:solidFill>
            <a:effectLst/>
            <a:latin typeface="+mn-lt"/>
            <a:ea typeface="+mn-ea"/>
            <a:cs typeface="+mn-cs"/>
          </a:endParaRPr>
        </a:p>
      </dgm:t>
    </dgm:pt>
    <dgm:pt modelId="{07999E8D-D442-43C4-B5DE-2AC6092CA6D6}" type="parTrans" cxnId="{F3FB7880-129F-4BEC-B92F-B2CECDE4BA56}">
      <dgm:prSet/>
      <dgm:spPr/>
      <dgm:t>
        <a:bodyPr/>
        <a:lstStyle/>
        <a:p>
          <a:endParaRPr lang="sk-SK"/>
        </a:p>
      </dgm:t>
    </dgm:pt>
    <dgm:pt modelId="{AF41984C-1A31-4A46-8FCF-C435DA138351}" type="sibTrans" cxnId="{F3FB7880-129F-4BEC-B92F-B2CECDE4BA56}">
      <dgm:prSet/>
      <dgm:spPr/>
      <dgm:t>
        <a:bodyPr/>
        <a:lstStyle/>
        <a:p>
          <a:endParaRPr lang="sk-SK"/>
        </a:p>
      </dgm:t>
    </dgm:pt>
    <dgm:pt modelId="{DC2137AE-237C-44D4-B40B-850C054A1FAF}">
      <dgm:prSet phldrT="[Text]"/>
      <dgm:spPr/>
      <dgm:t>
        <a:bodyPr/>
        <a:lstStyle/>
        <a:p>
          <a:r>
            <a:rPr lang="en-US" dirty="0">
              <a:effectLst/>
              <a:latin typeface="+mn-lt"/>
              <a:ea typeface="+mn-ea"/>
              <a:cs typeface="+mn-cs"/>
            </a:rPr>
            <a:t>between local producers and Centre od Taste managers </a:t>
          </a:r>
          <a:endParaRPr lang="sk-SK" dirty="0"/>
        </a:p>
      </dgm:t>
    </dgm:pt>
    <dgm:pt modelId="{BDB454A1-8F2F-4FE4-A0C9-0CA1FB5407E9}" type="parTrans" cxnId="{80B58D63-07DF-4359-BCCC-804792F591A0}">
      <dgm:prSet/>
      <dgm:spPr/>
      <dgm:t>
        <a:bodyPr/>
        <a:lstStyle/>
        <a:p>
          <a:endParaRPr lang="sk-SK"/>
        </a:p>
      </dgm:t>
    </dgm:pt>
    <dgm:pt modelId="{96FD9E49-B297-4316-8374-55AAFD03A8ED}" type="sibTrans" cxnId="{80B58D63-07DF-4359-BCCC-804792F591A0}">
      <dgm:prSet/>
      <dgm:spPr/>
      <dgm:t>
        <a:bodyPr/>
        <a:lstStyle/>
        <a:p>
          <a:endParaRPr lang="sk-SK"/>
        </a:p>
      </dgm:t>
    </dgm:pt>
    <dgm:pt modelId="{35CC41EA-F73D-4F83-ADE7-9FAD1F439959}">
      <dgm:prSet phldrT="[Text]"/>
      <dgm:spPr>
        <a:solidFill>
          <a:srgbClr val="D92A93"/>
        </a:solidFill>
      </dgm:spPr>
      <dgm:t>
        <a:bodyPr/>
        <a:lstStyle/>
        <a:p>
          <a:r>
            <a:rPr lang="en-GB" dirty="0">
              <a:solidFill>
                <a:schemeClr val="tx1"/>
              </a:solidFill>
              <a:effectLst/>
              <a:latin typeface="+mn-lt"/>
              <a:ea typeface="+mn-ea"/>
              <a:cs typeface="+mn-cs"/>
            </a:rPr>
            <a:t>Marketing</a:t>
          </a:r>
          <a:endParaRPr lang="sk-SK" dirty="0">
            <a:solidFill>
              <a:schemeClr val="tx1"/>
            </a:solidFill>
            <a:effectLst/>
            <a:latin typeface="+mn-lt"/>
            <a:ea typeface="+mn-ea"/>
            <a:cs typeface="+mn-cs"/>
          </a:endParaRPr>
        </a:p>
      </dgm:t>
    </dgm:pt>
    <dgm:pt modelId="{56BFED27-73F5-43F9-96AD-5DD4B1D7653F}" type="parTrans" cxnId="{61D333BF-B70B-4C49-968A-56B690FBC6A8}">
      <dgm:prSet/>
      <dgm:spPr/>
      <dgm:t>
        <a:bodyPr/>
        <a:lstStyle/>
        <a:p>
          <a:endParaRPr lang="sk-SK"/>
        </a:p>
      </dgm:t>
    </dgm:pt>
    <dgm:pt modelId="{7D67C7BC-C02E-4E89-B712-83BCF700C416}" type="sibTrans" cxnId="{61D333BF-B70B-4C49-968A-56B690FBC6A8}">
      <dgm:prSet/>
      <dgm:spPr/>
      <dgm:t>
        <a:bodyPr/>
        <a:lstStyle/>
        <a:p>
          <a:endParaRPr lang="sk-SK"/>
        </a:p>
      </dgm:t>
    </dgm:pt>
    <dgm:pt modelId="{F1CA5B59-00AB-4B7A-B5E7-9E608511134F}">
      <dgm:prSet phldrT="[Text]"/>
      <dgm:spPr/>
      <dgm:t>
        <a:bodyPr/>
        <a:lstStyle/>
        <a:p>
          <a:r>
            <a:rPr lang="en-US" dirty="0">
              <a:effectLst/>
              <a:latin typeface="+mn-lt"/>
              <a:ea typeface="+mn-ea"/>
              <a:cs typeface="+mn-cs"/>
            </a:rPr>
            <a:t>agreements with end users </a:t>
          </a:r>
          <a:endParaRPr lang="sk-SK" dirty="0"/>
        </a:p>
      </dgm:t>
    </dgm:pt>
    <dgm:pt modelId="{3C84897F-838E-4024-9DD2-374B1909BECE}" type="parTrans" cxnId="{0DC8E0D0-1B58-4A8F-A281-3AAA59F8FFA8}">
      <dgm:prSet/>
      <dgm:spPr/>
      <dgm:t>
        <a:bodyPr/>
        <a:lstStyle/>
        <a:p>
          <a:endParaRPr lang="sk-SK"/>
        </a:p>
      </dgm:t>
    </dgm:pt>
    <dgm:pt modelId="{FD184576-096C-44E7-A0A0-FA8A31C764E4}" type="sibTrans" cxnId="{0DC8E0D0-1B58-4A8F-A281-3AAA59F8FFA8}">
      <dgm:prSet/>
      <dgm:spPr/>
      <dgm:t>
        <a:bodyPr/>
        <a:lstStyle/>
        <a:p>
          <a:endParaRPr lang="sk-SK"/>
        </a:p>
      </dgm:t>
    </dgm:pt>
    <dgm:pt modelId="{F00721C2-28DE-4270-8C45-02986AF58BE8}" type="pres">
      <dgm:prSet presAssocID="{39EE5D44-D9E9-4B11-8A63-DDB865BDB518}" presName="Name0" presStyleCnt="0">
        <dgm:presLayoutVars>
          <dgm:chMax val="5"/>
          <dgm:chPref val="5"/>
          <dgm:dir/>
          <dgm:animLvl val="lvl"/>
        </dgm:presLayoutVars>
      </dgm:prSet>
      <dgm:spPr/>
    </dgm:pt>
    <dgm:pt modelId="{C5A32A39-EEDD-41BF-BF6E-5C485B8164F6}" type="pres">
      <dgm:prSet presAssocID="{E3633D69-DEE5-4ECD-B402-31ABA478AE94}" presName="parentText1" presStyleLbl="node1" presStyleIdx="0" presStyleCnt="5" custLinFactNeighborX="-4179" custLinFactNeighborY="-18022">
        <dgm:presLayoutVars>
          <dgm:chMax/>
          <dgm:chPref val="3"/>
          <dgm:bulletEnabled val="1"/>
        </dgm:presLayoutVars>
      </dgm:prSet>
      <dgm:spPr/>
    </dgm:pt>
    <dgm:pt modelId="{918E3F6F-7664-4204-B4D8-50D6935878DD}" type="pres">
      <dgm:prSet presAssocID="{E3633D69-DEE5-4ECD-B402-31ABA478AE94}" presName="childText1" presStyleLbl="solidAlignAcc1" presStyleIdx="0" presStyleCnt="5">
        <dgm:presLayoutVars>
          <dgm:chMax val="0"/>
          <dgm:chPref val="0"/>
          <dgm:bulletEnabled val="1"/>
        </dgm:presLayoutVars>
      </dgm:prSet>
      <dgm:spPr/>
    </dgm:pt>
    <dgm:pt modelId="{613BCA8D-C586-4F64-B77F-C9273DD1BDCE}" type="pres">
      <dgm:prSet presAssocID="{E39C41F4-705E-462D-A7BD-6725AB99032D}" presName="parentText2" presStyleLbl="node1" presStyleIdx="1" presStyleCnt="5">
        <dgm:presLayoutVars>
          <dgm:chMax/>
          <dgm:chPref val="3"/>
          <dgm:bulletEnabled val="1"/>
        </dgm:presLayoutVars>
      </dgm:prSet>
      <dgm:spPr/>
    </dgm:pt>
    <dgm:pt modelId="{A623B5EB-0E1A-4CF3-93B1-F651086ED940}" type="pres">
      <dgm:prSet presAssocID="{E39C41F4-705E-462D-A7BD-6725AB99032D}" presName="childText2" presStyleLbl="solidAlignAcc1" presStyleIdx="1" presStyleCnt="5">
        <dgm:presLayoutVars>
          <dgm:chMax val="0"/>
          <dgm:chPref val="0"/>
          <dgm:bulletEnabled val="1"/>
        </dgm:presLayoutVars>
      </dgm:prSet>
      <dgm:spPr/>
    </dgm:pt>
    <dgm:pt modelId="{B0C19C65-AC74-42D3-B3E0-EC8AFE596284}" type="pres">
      <dgm:prSet presAssocID="{933ED991-4D5A-45EA-860F-A11578F04644}" presName="parentText3" presStyleLbl="node1" presStyleIdx="2" presStyleCnt="5">
        <dgm:presLayoutVars>
          <dgm:chMax/>
          <dgm:chPref val="3"/>
          <dgm:bulletEnabled val="1"/>
        </dgm:presLayoutVars>
      </dgm:prSet>
      <dgm:spPr/>
    </dgm:pt>
    <dgm:pt modelId="{8F6B241F-7311-4058-8F9F-5E649140A6AC}" type="pres">
      <dgm:prSet presAssocID="{933ED991-4D5A-45EA-860F-A11578F04644}" presName="childText3" presStyleLbl="solidAlignAcc1" presStyleIdx="2" presStyleCnt="5">
        <dgm:presLayoutVars>
          <dgm:chMax val="0"/>
          <dgm:chPref val="0"/>
          <dgm:bulletEnabled val="1"/>
        </dgm:presLayoutVars>
      </dgm:prSet>
      <dgm:spPr/>
    </dgm:pt>
    <dgm:pt modelId="{2AB30204-A18B-4CF4-9D57-8B8B839740CB}" type="pres">
      <dgm:prSet presAssocID="{05E86E80-815A-48D6-907B-624399CB1BB0}" presName="parentText4" presStyleLbl="node1" presStyleIdx="3" presStyleCnt="5">
        <dgm:presLayoutVars>
          <dgm:chMax/>
          <dgm:chPref val="3"/>
          <dgm:bulletEnabled val="1"/>
        </dgm:presLayoutVars>
      </dgm:prSet>
      <dgm:spPr/>
    </dgm:pt>
    <dgm:pt modelId="{5D5CC406-5C0B-48B1-9763-488D83BF76BE}" type="pres">
      <dgm:prSet presAssocID="{05E86E80-815A-48D6-907B-624399CB1BB0}" presName="childText4" presStyleLbl="solidAlignAcc1" presStyleIdx="3" presStyleCnt="5">
        <dgm:presLayoutVars>
          <dgm:chMax val="0"/>
          <dgm:chPref val="0"/>
          <dgm:bulletEnabled val="1"/>
        </dgm:presLayoutVars>
      </dgm:prSet>
      <dgm:spPr/>
    </dgm:pt>
    <dgm:pt modelId="{3ECC42BF-CB59-48E5-907F-1441DD2FCAE5}" type="pres">
      <dgm:prSet presAssocID="{35CC41EA-F73D-4F83-ADE7-9FAD1F439959}" presName="parentText5" presStyleLbl="node1" presStyleIdx="4" presStyleCnt="5">
        <dgm:presLayoutVars>
          <dgm:chMax/>
          <dgm:chPref val="3"/>
          <dgm:bulletEnabled val="1"/>
        </dgm:presLayoutVars>
      </dgm:prSet>
      <dgm:spPr/>
    </dgm:pt>
    <dgm:pt modelId="{8EE8BFFD-D663-4FFF-A2BC-47B5CE922F2E}" type="pres">
      <dgm:prSet presAssocID="{35CC41EA-F73D-4F83-ADE7-9FAD1F439959}" presName="childText5" presStyleLbl="solidAlignAcc1" presStyleIdx="4" presStyleCnt="5">
        <dgm:presLayoutVars>
          <dgm:chMax val="0"/>
          <dgm:chPref val="0"/>
          <dgm:bulletEnabled val="1"/>
        </dgm:presLayoutVars>
      </dgm:prSet>
      <dgm:spPr/>
    </dgm:pt>
  </dgm:ptLst>
  <dgm:cxnLst>
    <dgm:cxn modelId="{0CFC2919-E290-4704-98D8-C96473477D3F}" type="presOf" srcId="{3A984CCB-4707-4044-A534-697037A20D8C}" destId="{8F6B241F-7311-4058-8F9F-5E649140A6AC}" srcOrd="0" destOrd="0" presId="urn:microsoft.com/office/officeart/2009/3/layout/IncreasingArrowsProcess"/>
    <dgm:cxn modelId="{55822A34-C770-44CA-A965-E4899E900AB5}" type="presOf" srcId="{DC2137AE-237C-44D4-B40B-850C054A1FAF}" destId="{5D5CC406-5C0B-48B1-9763-488D83BF76BE}" srcOrd="0" destOrd="0" presId="urn:microsoft.com/office/officeart/2009/3/layout/IncreasingArrowsProcess"/>
    <dgm:cxn modelId="{7C3F7736-4388-4005-AD2A-762E3947CE90}" srcId="{E39C41F4-705E-462D-A7BD-6725AB99032D}" destId="{192A72DB-AD65-481F-B85A-EF8D7A710D15}" srcOrd="0" destOrd="0" parTransId="{B160BDB8-B713-4FFA-AF8D-E5A2AFDFE777}" sibTransId="{AB62BBB1-3E7B-47C5-87E2-0494323992EE}"/>
    <dgm:cxn modelId="{2E9E7961-8BEE-4A45-9066-33814168290F}" srcId="{39EE5D44-D9E9-4B11-8A63-DDB865BDB518}" destId="{933ED991-4D5A-45EA-860F-A11578F04644}" srcOrd="2" destOrd="0" parTransId="{0C30CBC1-D8CE-437D-94D8-AB342A3AD349}" sibTransId="{885B5AEF-6524-429A-A7A4-919FC9FC3414}"/>
    <dgm:cxn modelId="{80B58D63-07DF-4359-BCCC-804792F591A0}" srcId="{05E86E80-815A-48D6-907B-624399CB1BB0}" destId="{DC2137AE-237C-44D4-B40B-850C054A1FAF}" srcOrd="0" destOrd="0" parTransId="{BDB454A1-8F2F-4FE4-A0C9-0CA1FB5407E9}" sibTransId="{96FD9E49-B297-4316-8374-55AAFD03A8ED}"/>
    <dgm:cxn modelId="{034EBC66-EB85-4F73-80D8-CA552342EDC5}" srcId="{39EE5D44-D9E9-4B11-8A63-DDB865BDB518}" destId="{E39C41F4-705E-462D-A7BD-6725AB99032D}" srcOrd="1" destOrd="0" parTransId="{B7D7707D-E65E-4F98-AE3E-7695D34C4C31}" sibTransId="{2324522F-E58D-4F0F-8759-13BDA7638F41}"/>
    <dgm:cxn modelId="{DF4E8A7C-BB99-4C7A-8998-5E2D6D97B8B8}" type="presOf" srcId="{E3633D69-DEE5-4ECD-B402-31ABA478AE94}" destId="{C5A32A39-EEDD-41BF-BF6E-5C485B8164F6}" srcOrd="0" destOrd="0" presId="urn:microsoft.com/office/officeart/2009/3/layout/IncreasingArrowsProcess"/>
    <dgm:cxn modelId="{9DD89C7C-1293-4CAC-92E1-C55FA71C6C15}" type="presOf" srcId="{ACBBDD10-C897-456F-98F7-1E002718CC56}" destId="{918E3F6F-7664-4204-B4D8-50D6935878DD}" srcOrd="0" destOrd="0" presId="urn:microsoft.com/office/officeart/2009/3/layout/IncreasingArrowsProcess"/>
    <dgm:cxn modelId="{F3FB7880-129F-4BEC-B92F-B2CECDE4BA56}" srcId="{39EE5D44-D9E9-4B11-8A63-DDB865BDB518}" destId="{05E86E80-815A-48D6-907B-624399CB1BB0}" srcOrd="3" destOrd="0" parTransId="{07999E8D-D442-43C4-B5DE-2AC6092CA6D6}" sibTransId="{AF41984C-1A31-4A46-8FCF-C435DA138351}"/>
    <dgm:cxn modelId="{AEEE288F-9C0E-4F71-80CE-AF7EF32B3C23}" type="presOf" srcId="{F1CA5B59-00AB-4B7A-B5E7-9E608511134F}" destId="{8EE8BFFD-D663-4FFF-A2BC-47B5CE922F2E}" srcOrd="0" destOrd="0" presId="urn:microsoft.com/office/officeart/2009/3/layout/IncreasingArrowsProcess"/>
    <dgm:cxn modelId="{DFAB7296-1891-45A0-BC75-5D06AB17E5AA}" type="presOf" srcId="{E39C41F4-705E-462D-A7BD-6725AB99032D}" destId="{613BCA8D-C586-4F64-B77F-C9273DD1BDCE}" srcOrd="0" destOrd="0" presId="urn:microsoft.com/office/officeart/2009/3/layout/IncreasingArrowsProcess"/>
    <dgm:cxn modelId="{5B29E8B7-52CD-4D81-9384-1EAE32D71D90}" type="presOf" srcId="{192A72DB-AD65-481F-B85A-EF8D7A710D15}" destId="{A623B5EB-0E1A-4CF3-93B1-F651086ED940}" srcOrd="0" destOrd="0" presId="urn:microsoft.com/office/officeart/2009/3/layout/IncreasingArrowsProcess"/>
    <dgm:cxn modelId="{2266FEB7-FFD0-4DEE-ACA5-FAF5A2D102D4}" srcId="{E3633D69-DEE5-4ECD-B402-31ABA478AE94}" destId="{ACBBDD10-C897-456F-98F7-1E002718CC56}" srcOrd="0" destOrd="0" parTransId="{E7FA26E3-1BE5-4332-A8C8-B8D9068DE8E9}" sibTransId="{B35B22B7-9325-460C-AA45-EDCF6D4B14AB}"/>
    <dgm:cxn modelId="{61D333BF-B70B-4C49-968A-56B690FBC6A8}" srcId="{39EE5D44-D9E9-4B11-8A63-DDB865BDB518}" destId="{35CC41EA-F73D-4F83-ADE7-9FAD1F439959}" srcOrd="4" destOrd="0" parTransId="{56BFED27-73F5-43F9-96AD-5DD4B1D7653F}" sibTransId="{7D67C7BC-C02E-4E89-B712-83BCF700C416}"/>
    <dgm:cxn modelId="{2729BEC5-0F8E-4D9F-A391-D83018604901}" type="presOf" srcId="{35CC41EA-F73D-4F83-ADE7-9FAD1F439959}" destId="{3ECC42BF-CB59-48E5-907F-1441DD2FCAE5}" srcOrd="0" destOrd="0" presId="urn:microsoft.com/office/officeart/2009/3/layout/IncreasingArrowsProcess"/>
    <dgm:cxn modelId="{0DC8E0D0-1B58-4A8F-A281-3AAA59F8FFA8}" srcId="{35CC41EA-F73D-4F83-ADE7-9FAD1F439959}" destId="{F1CA5B59-00AB-4B7A-B5E7-9E608511134F}" srcOrd="0" destOrd="0" parTransId="{3C84897F-838E-4024-9DD2-374B1909BECE}" sibTransId="{FD184576-096C-44E7-A0A0-FA8A31C764E4}"/>
    <dgm:cxn modelId="{2C4140D3-CE45-4AEF-A90C-C2AFD10A5B8A}" type="presOf" srcId="{933ED991-4D5A-45EA-860F-A11578F04644}" destId="{B0C19C65-AC74-42D3-B3E0-EC8AFE596284}" srcOrd="0" destOrd="0" presId="urn:microsoft.com/office/officeart/2009/3/layout/IncreasingArrowsProcess"/>
    <dgm:cxn modelId="{2024CAD5-4307-4DFA-8AF6-B222E4028C68}" type="presOf" srcId="{05E86E80-815A-48D6-907B-624399CB1BB0}" destId="{2AB30204-A18B-4CF4-9D57-8B8B839740CB}" srcOrd="0" destOrd="0" presId="urn:microsoft.com/office/officeart/2009/3/layout/IncreasingArrowsProcess"/>
    <dgm:cxn modelId="{2B43D9D9-A18E-455F-BF0E-CF12EBFCDE27}" srcId="{933ED991-4D5A-45EA-860F-A11578F04644}" destId="{3A984CCB-4707-4044-A534-697037A20D8C}" srcOrd="0" destOrd="0" parTransId="{AD11B02B-8DF6-473F-9460-C248BBB5EACB}" sibTransId="{B71B60EB-4FCE-4883-805C-797133CE7B7B}"/>
    <dgm:cxn modelId="{89A685EB-EC96-410E-9F0C-7F5D741FD604}" srcId="{39EE5D44-D9E9-4B11-8A63-DDB865BDB518}" destId="{E3633D69-DEE5-4ECD-B402-31ABA478AE94}" srcOrd="0" destOrd="0" parTransId="{DCCD7072-7DD2-4D27-A447-65EFE808B4E2}" sibTransId="{99A4D613-E37B-4626-813A-ABE679C7D5D9}"/>
    <dgm:cxn modelId="{039323FD-0AF3-4A75-ACCF-1A13F010A198}" type="presOf" srcId="{39EE5D44-D9E9-4B11-8A63-DDB865BDB518}" destId="{F00721C2-28DE-4270-8C45-02986AF58BE8}" srcOrd="0" destOrd="0" presId="urn:microsoft.com/office/officeart/2009/3/layout/IncreasingArrowsProcess"/>
    <dgm:cxn modelId="{1EFE1BBA-89BD-4E5A-87C9-87093A04433A}" type="presParOf" srcId="{F00721C2-28DE-4270-8C45-02986AF58BE8}" destId="{C5A32A39-EEDD-41BF-BF6E-5C485B8164F6}" srcOrd="0" destOrd="0" presId="urn:microsoft.com/office/officeart/2009/3/layout/IncreasingArrowsProcess"/>
    <dgm:cxn modelId="{03C04B4F-064E-4457-AD3B-92C0BB8FCC22}" type="presParOf" srcId="{F00721C2-28DE-4270-8C45-02986AF58BE8}" destId="{918E3F6F-7664-4204-B4D8-50D6935878DD}" srcOrd="1" destOrd="0" presId="urn:microsoft.com/office/officeart/2009/3/layout/IncreasingArrowsProcess"/>
    <dgm:cxn modelId="{32329796-EC33-4DED-AEF5-DD87078630C6}" type="presParOf" srcId="{F00721C2-28DE-4270-8C45-02986AF58BE8}" destId="{613BCA8D-C586-4F64-B77F-C9273DD1BDCE}" srcOrd="2" destOrd="0" presId="urn:microsoft.com/office/officeart/2009/3/layout/IncreasingArrowsProcess"/>
    <dgm:cxn modelId="{C7C0406C-1A83-44C6-BB84-B456DAB7AB91}" type="presParOf" srcId="{F00721C2-28DE-4270-8C45-02986AF58BE8}" destId="{A623B5EB-0E1A-4CF3-93B1-F651086ED940}" srcOrd="3" destOrd="0" presId="urn:microsoft.com/office/officeart/2009/3/layout/IncreasingArrowsProcess"/>
    <dgm:cxn modelId="{62FB1260-60B9-42BD-AED8-4EE3038DFFE2}" type="presParOf" srcId="{F00721C2-28DE-4270-8C45-02986AF58BE8}" destId="{B0C19C65-AC74-42D3-B3E0-EC8AFE596284}" srcOrd="4" destOrd="0" presId="urn:microsoft.com/office/officeart/2009/3/layout/IncreasingArrowsProcess"/>
    <dgm:cxn modelId="{C965E1CD-01DE-44B5-9CE9-51CE4FEE4243}" type="presParOf" srcId="{F00721C2-28DE-4270-8C45-02986AF58BE8}" destId="{8F6B241F-7311-4058-8F9F-5E649140A6AC}" srcOrd="5" destOrd="0" presId="urn:microsoft.com/office/officeart/2009/3/layout/IncreasingArrowsProcess"/>
    <dgm:cxn modelId="{4AF171C1-D3C5-4A89-AB7A-D04B7E4C09ED}" type="presParOf" srcId="{F00721C2-28DE-4270-8C45-02986AF58BE8}" destId="{2AB30204-A18B-4CF4-9D57-8B8B839740CB}" srcOrd="6" destOrd="0" presId="urn:microsoft.com/office/officeart/2009/3/layout/IncreasingArrowsProcess"/>
    <dgm:cxn modelId="{99C916B0-AEA6-44CC-A28C-A5FCC4B34A00}" type="presParOf" srcId="{F00721C2-28DE-4270-8C45-02986AF58BE8}" destId="{5D5CC406-5C0B-48B1-9763-488D83BF76BE}" srcOrd="7" destOrd="0" presId="urn:microsoft.com/office/officeart/2009/3/layout/IncreasingArrowsProcess"/>
    <dgm:cxn modelId="{386C14F7-E0EA-43B8-9186-7B60F193DAC3}" type="presParOf" srcId="{F00721C2-28DE-4270-8C45-02986AF58BE8}" destId="{3ECC42BF-CB59-48E5-907F-1441DD2FCAE5}" srcOrd="8" destOrd="0" presId="urn:microsoft.com/office/officeart/2009/3/layout/IncreasingArrowsProcess"/>
    <dgm:cxn modelId="{DCE72C70-AE06-43C2-A327-39321A3D2F60}" type="presParOf" srcId="{F00721C2-28DE-4270-8C45-02986AF58BE8}" destId="{8EE8BFFD-D663-4FFF-A2BC-47B5CE922F2E}" srcOrd="9"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4C2782-20BD-4297-B81B-14668141BCE0}">
      <dsp:nvSpPr>
        <dsp:cNvPr id="0" name=""/>
        <dsp:cNvSpPr/>
      </dsp:nvSpPr>
      <dsp:spPr>
        <a:xfrm>
          <a:off x="-4505102" y="-690842"/>
          <a:ext cx="5366813" cy="5366813"/>
        </a:xfrm>
        <a:prstGeom prst="blockArc">
          <a:avLst>
            <a:gd name="adj1" fmla="val 18900000"/>
            <a:gd name="adj2" fmla="val 2700000"/>
            <a:gd name="adj3" fmla="val 402"/>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9E4D5F-6289-478F-BD12-F98EFE667B6F}">
      <dsp:nvSpPr>
        <dsp:cNvPr id="0" name=""/>
        <dsp:cNvSpPr/>
      </dsp:nvSpPr>
      <dsp:spPr>
        <a:xfrm>
          <a:off x="377250" y="248990"/>
          <a:ext cx="5648228" cy="498300"/>
        </a:xfrm>
        <a:prstGeom prst="rect">
          <a:avLst/>
        </a:prstGeom>
        <a:solidFill>
          <a:srgbClr val="DB269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5526" tIns="66040" rIns="66040" bIns="66040" numCol="1" spcCol="1270" anchor="ctr" anchorCtr="0">
          <a:noAutofit/>
        </a:bodyPr>
        <a:lstStyle/>
        <a:p>
          <a:pPr marL="0" lvl="0" indent="0" algn="l" defTabSz="1155700">
            <a:lnSpc>
              <a:spcPct val="90000"/>
            </a:lnSpc>
            <a:spcBef>
              <a:spcPct val="0"/>
            </a:spcBef>
            <a:spcAft>
              <a:spcPct val="35000"/>
            </a:spcAft>
            <a:buNone/>
          </a:pPr>
          <a:r>
            <a:rPr lang="en-IE" sz="2600" kern="1200" dirty="0">
              <a:effectLst/>
              <a:latin typeface="Trebuchet MS" panose="020B0603020202020204" pitchFamily="34" charset="0"/>
              <a:ea typeface="+mn-ea"/>
              <a:cs typeface="+mn-cs"/>
            </a:rPr>
            <a:t>Commitment</a:t>
          </a:r>
          <a:endParaRPr lang="sk-SK" sz="2600" kern="1200" dirty="0"/>
        </a:p>
      </dsp:txBody>
      <dsp:txXfrm>
        <a:off x="377250" y="248990"/>
        <a:ext cx="5648228" cy="498300"/>
      </dsp:txXfrm>
    </dsp:sp>
    <dsp:sp modelId="{EA710733-8837-450F-9A6A-0AD6CDE0AF4B}">
      <dsp:nvSpPr>
        <dsp:cNvPr id="0" name=""/>
        <dsp:cNvSpPr/>
      </dsp:nvSpPr>
      <dsp:spPr>
        <a:xfrm>
          <a:off x="65812" y="186703"/>
          <a:ext cx="622875" cy="622875"/>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9A6D92B-31C5-41AA-B820-71C2EC705EB6}">
      <dsp:nvSpPr>
        <dsp:cNvPr id="0" name=""/>
        <dsp:cNvSpPr/>
      </dsp:nvSpPr>
      <dsp:spPr>
        <a:xfrm>
          <a:off x="734317" y="996202"/>
          <a:ext cx="5291160" cy="498300"/>
        </a:xfrm>
        <a:prstGeom prst="rect">
          <a:avLst/>
        </a:prstGeom>
        <a:solidFill>
          <a:srgbClr val="12912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5526" tIns="66040" rIns="66040" bIns="66040" numCol="1" spcCol="1270" anchor="ctr" anchorCtr="0">
          <a:noAutofit/>
        </a:bodyPr>
        <a:lstStyle/>
        <a:p>
          <a:pPr marL="0" lvl="0" indent="0" algn="l" defTabSz="1155700">
            <a:lnSpc>
              <a:spcPct val="90000"/>
            </a:lnSpc>
            <a:spcBef>
              <a:spcPct val="0"/>
            </a:spcBef>
            <a:spcAft>
              <a:spcPct val="35000"/>
            </a:spcAft>
            <a:buNone/>
          </a:pPr>
          <a:r>
            <a:rPr lang="en-IE" sz="2600" kern="1200">
              <a:effectLst/>
              <a:latin typeface="Trebuchet MS" panose="020B0603020202020204" pitchFamily="34" charset="0"/>
              <a:ea typeface="+mn-ea"/>
              <a:cs typeface="+mn-cs"/>
            </a:rPr>
            <a:t>Connection</a:t>
          </a:r>
          <a:endParaRPr lang="sk-SK" sz="2600" kern="1200" dirty="0"/>
        </a:p>
      </dsp:txBody>
      <dsp:txXfrm>
        <a:off x="734317" y="996202"/>
        <a:ext cx="5291160" cy="498300"/>
      </dsp:txXfrm>
    </dsp:sp>
    <dsp:sp modelId="{DB1BE4F1-6A6F-430E-9F7A-90AAD98F3035}">
      <dsp:nvSpPr>
        <dsp:cNvPr id="0" name=""/>
        <dsp:cNvSpPr/>
      </dsp:nvSpPr>
      <dsp:spPr>
        <a:xfrm>
          <a:off x="422879" y="933914"/>
          <a:ext cx="622875" cy="622875"/>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6AAA778-1CBD-40C2-9D01-FDF9AEFD9016}">
      <dsp:nvSpPr>
        <dsp:cNvPr id="0" name=""/>
        <dsp:cNvSpPr/>
      </dsp:nvSpPr>
      <dsp:spPr>
        <a:xfrm>
          <a:off x="843908" y="1743414"/>
          <a:ext cx="5181569" cy="498300"/>
        </a:xfrm>
        <a:prstGeom prst="rect">
          <a:avLst/>
        </a:prstGeom>
        <a:solidFill>
          <a:srgbClr val="F07D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5526" tIns="66040" rIns="66040" bIns="66040" numCol="1" spcCol="1270" anchor="ctr" anchorCtr="0">
          <a:noAutofit/>
        </a:bodyPr>
        <a:lstStyle/>
        <a:p>
          <a:pPr marL="0" lvl="0" indent="0" algn="l" defTabSz="1155700">
            <a:lnSpc>
              <a:spcPct val="90000"/>
            </a:lnSpc>
            <a:spcBef>
              <a:spcPct val="0"/>
            </a:spcBef>
            <a:spcAft>
              <a:spcPct val="35000"/>
            </a:spcAft>
            <a:buNone/>
          </a:pPr>
          <a:r>
            <a:rPr lang="en-IE" sz="2600" kern="1200">
              <a:effectLst/>
              <a:latin typeface="Trebuchet MS" panose="020B0603020202020204" pitchFamily="34" charset="0"/>
              <a:ea typeface="+mn-ea"/>
              <a:cs typeface="+mn-cs"/>
            </a:rPr>
            <a:t>Positive collective attitude</a:t>
          </a:r>
          <a:endParaRPr lang="sk-SK" sz="2600" kern="1200" dirty="0"/>
        </a:p>
      </dsp:txBody>
      <dsp:txXfrm>
        <a:off x="843908" y="1743414"/>
        <a:ext cx="5181569" cy="498300"/>
      </dsp:txXfrm>
    </dsp:sp>
    <dsp:sp modelId="{8F1140C3-3FE6-438E-9A82-96C4147F3384}">
      <dsp:nvSpPr>
        <dsp:cNvPr id="0" name=""/>
        <dsp:cNvSpPr/>
      </dsp:nvSpPr>
      <dsp:spPr>
        <a:xfrm>
          <a:off x="532470" y="1681126"/>
          <a:ext cx="622875" cy="622875"/>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030AFC7A-0675-430D-BA0D-77381E2C02BE}">
      <dsp:nvSpPr>
        <dsp:cNvPr id="0" name=""/>
        <dsp:cNvSpPr/>
      </dsp:nvSpPr>
      <dsp:spPr>
        <a:xfrm>
          <a:off x="734317" y="2490625"/>
          <a:ext cx="5291160" cy="498300"/>
        </a:xfrm>
        <a:prstGeom prst="rect">
          <a:avLst/>
        </a:prstGeom>
        <a:solidFill>
          <a:srgbClr val="12912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5526" tIns="66040" rIns="66040" bIns="66040" numCol="1" spcCol="1270" anchor="ctr" anchorCtr="0">
          <a:noAutofit/>
        </a:bodyPr>
        <a:lstStyle/>
        <a:p>
          <a:pPr marL="0" lvl="0" indent="0" algn="l" defTabSz="1155700">
            <a:lnSpc>
              <a:spcPct val="90000"/>
            </a:lnSpc>
            <a:spcBef>
              <a:spcPct val="0"/>
            </a:spcBef>
            <a:spcAft>
              <a:spcPct val="35000"/>
            </a:spcAft>
            <a:buNone/>
          </a:pPr>
          <a:r>
            <a:rPr lang="en-IE" sz="2600" kern="1200">
              <a:effectLst/>
              <a:latin typeface="Trebuchet MS" panose="020B0603020202020204" pitchFamily="34" charset="0"/>
              <a:ea typeface="+mn-ea"/>
              <a:cs typeface="+mn-cs"/>
            </a:rPr>
            <a:t>Enthusiasm</a:t>
          </a:r>
          <a:endParaRPr lang="sk-SK" sz="2600" kern="1200" dirty="0"/>
        </a:p>
      </dsp:txBody>
      <dsp:txXfrm>
        <a:off x="734317" y="2490625"/>
        <a:ext cx="5291160" cy="498300"/>
      </dsp:txXfrm>
    </dsp:sp>
    <dsp:sp modelId="{A95809AC-EA0D-44F7-A24A-805297E5B603}">
      <dsp:nvSpPr>
        <dsp:cNvPr id="0" name=""/>
        <dsp:cNvSpPr/>
      </dsp:nvSpPr>
      <dsp:spPr>
        <a:xfrm>
          <a:off x="422879" y="2428338"/>
          <a:ext cx="622875" cy="622875"/>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5F475AC-0ED9-42E6-B854-17277167FD2F}">
      <dsp:nvSpPr>
        <dsp:cNvPr id="0" name=""/>
        <dsp:cNvSpPr/>
      </dsp:nvSpPr>
      <dsp:spPr>
        <a:xfrm>
          <a:off x="377250" y="3237837"/>
          <a:ext cx="5648228" cy="498300"/>
        </a:xfrm>
        <a:prstGeom prst="rect">
          <a:avLst/>
        </a:prstGeom>
        <a:solidFill>
          <a:srgbClr val="DB269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5526" tIns="66040" rIns="66040" bIns="66040" numCol="1" spcCol="1270" anchor="ctr" anchorCtr="0">
          <a:noAutofit/>
        </a:bodyPr>
        <a:lstStyle/>
        <a:p>
          <a:pPr marL="0" lvl="0" indent="0" algn="l" defTabSz="1155700">
            <a:lnSpc>
              <a:spcPct val="90000"/>
            </a:lnSpc>
            <a:spcBef>
              <a:spcPct val="0"/>
            </a:spcBef>
            <a:spcAft>
              <a:spcPct val="35000"/>
            </a:spcAft>
            <a:buNone/>
          </a:pPr>
          <a:r>
            <a:rPr lang="en-IE" sz="2600" kern="1200">
              <a:effectLst/>
              <a:latin typeface="Trebuchet MS" panose="020B0603020202020204" pitchFamily="34" charset="0"/>
              <a:ea typeface="+mn-ea"/>
              <a:cs typeface="+mn-cs"/>
            </a:rPr>
            <a:t>Curiosity </a:t>
          </a:r>
          <a:endParaRPr lang="sk-SK" sz="2600" kern="1200" dirty="0"/>
        </a:p>
      </dsp:txBody>
      <dsp:txXfrm>
        <a:off x="377250" y="3237837"/>
        <a:ext cx="5648228" cy="498300"/>
      </dsp:txXfrm>
    </dsp:sp>
    <dsp:sp modelId="{B15B24E7-EDE3-4756-A0A7-ED59977882CA}">
      <dsp:nvSpPr>
        <dsp:cNvPr id="0" name=""/>
        <dsp:cNvSpPr/>
      </dsp:nvSpPr>
      <dsp:spPr>
        <a:xfrm>
          <a:off x="65812" y="3175550"/>
          <a:ext cx="622875" cy="622875"/>
        </a:xfrm>
        <a:prstGeom prst="ellipse">
          <a:avLst/>
        </a:prstGeom>
        <a:solidFill>
          <a:schemeClr val="lt1">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F28C34-680F-4FEE-8A5E-B65B05F474FF}">
      <dsp:nvSpPr>
        <dsp:cNvPr id="0" name=""/>
        <dsp:cNvSpPr/>
      </dsp:nvSpPr>
      <dsp:spPr>
        <a:xfrm>
          <a:off x="2310"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Sources</a:t>
          </a:r>
          <a:endParaRPr lang="sk-SK" sz="1400" b="0" kern="1200" dirty="0"/>
        </a:p>
      </dsp:txBody>
      <dsp:txXfrm>
        <a:off x="2310" y="642320"/>
        <a:ext cx="1227608" cy="345600"/>
      </dsp:txXfrm>
    </dsp:sp>
    <dsp:sp modelId="{7C2C9E2C-FFC1-4EF6-A2A4-EF22CF9BB2AC}">
      <dsp:nvSpPr>
        <dsp:cNvPr id="0" name=""/>
        <dsp:cNvSpPr/>
      </dsp:nvSpPr>
      <dsp:spPr>
        <a:xfrm>
          <a:off x="2310"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You add more ideas to the project, more research, another lifetime of knowledge</a:t>
          </a:r>
          <a:endParaRPr lang="sk-SK" sz="1200" kern="1200" dirty="0"/>
        </a:p>
      </dsp:txBody>
      <dsp:txXfrm>
        <a:off x="2310" y="987920"/>
        <a:ext cx="1227608" cy="2258191"/>
      </dsp:txXfrm>
    </dsp:sp>
    <dsp:sp modelId="{84B25863-8632-41E5-BE92-FDC0E1E85D5D}">
      <dsp:nvSpPr>
        <dsp:cNvPr id="0" name=""/>
        <dsp:cNvSpPr/>
      </dsp:nvSpPr>
      <dsp:spPr>
        <a:xfrm>
          <a:off x="1401784"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Perspective</a:t>
          </a:r>
          <a:endParaRPr lang="sk-SK" sz="1400" b="0" kern="1200" dirty="0">
            <a:effectLst/>
          </a:endParaRPr>
        </a:p>
      </dsp:txBody>
      <dsp:txXfrm>
        <a:off x="1401784" y="642320"/>
        <a:ext cx="1227608" cy="345600"/>
      </dsp:txXfrm>
    </dsp:sp>
    <dsp:sp modelId="{871363DD-FCAF-41A2-9B64-65160E084B16}">
      <dsp:nvSpPr>
        <dsp:cNvPr id="0" name=""/>
        <dsp:cNvSpPr/>
      </dsp:nvSpPr>
      <dsp:spPr>
        <a:xfrm>
          <a:off x="1401784"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You see angles and flaws in your Centre of Taste business model you would not have seen yourself</a:t>
          </a:r>
          <a:endParaRPr lang="sk-SK" sz="1200" kern="1200" dirty="0">
            <a:effectLst/>
          </a:endParaRPr>
        </a:p>
      </dsp:txBody>
      <dsp:txXfrm>
        <a:off x="1401784" y="987920"/>
        <a:ext cx="1227608" cy="2258191"/>
      </dsp:txXfrm>
    </dsp:sp>
    <dsp:sp modelId="{FEEA27B3-B7CC-4376-B189-0BE352E21F24}">
      <dsp:nvSpPr>
        <dsp:cNvPr id="0" name=""/>
        <dsp:cNvSpPr/>
      </dsp:nvSpPr>
      <dsp:spPr>
        <a:xfrm>
          <a:off x="2801258"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Momentum</a:t>
          </a:r>
          <a:endParaRPr lang="sk-SK" sz="1400" b="0" kern="1200" dirty="0">
            <a:effectLst/>
          </a:endParaRPr>
        </a:p>
      </dsp:txBody>
      <dsp:txXfrm>
        <a:off x="2801258" y="642320"/>
        <a:ext cx="1227608" cy="345600"/>
      </dsp:txXfrm>
    </dsp:sp>
    <dsp:sp modelId="{B8BBB975-2C2B-4807-BD24-7B77000857D8}">
      <dsp:nvSpPr>
        <dsp:cNvPr id="0" name=""/>
        <dsp:cNvSpPr/>
      </dsp:nvSpPr>
      <dsp:spPr>
        <a:xfrm>
          <a:off x="2801258"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Someone else is supporting you to move to the next step</a:t>
          </a:r>
          <a:endParaRPr lang="sk-SK" sz="1200" kern="1200" dirty="0">
            <a:effectLst/>
          </a:endParaRPr>
        </a:p>
      </dsp:txBody>
      <dsp:txXfrm>
        <a:off x="2801258" y="987920"/>
        <a:ext cx="1227608" cy="2258191"/>
      </dsp:txXfrm>
    </dsp:sp>
    <dsp:sp modelId="{37A25BAD-41B1-4FE4-BBE5-A81EC41309E0}">
      <dsp:nvSpPr>
        <dsp:cNvPr id="0" name=""/>
        <dsp:cNvSpPr/>
      </dsp:nvSpPr>
      <dsp:spPr>
        <a:xfrm>
          <a:off x="4200732"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Speed</a:t>
          </a:r>
        </a:p>
      </dsp:txBody>
      <dsp:txXfrm>
        <a:off x="4200732" y="642320"/>
        <a:ext cx="1227608" cy="345600"/>
      </dsp:txXfrm>
    </dsp:sp>
    <dsp:sp modelId="{F52AB238-866D-473E-8543-DF594F9588F4}">
      <dsp:nvSpPr>
        <dsp:cNvPr id="0" name=""/>
        <dsp:cNvSpPr/>
      </dsp:nvSpPr>
      <dsp:spPr>
        <a:xfrm>
          <a:off x="4200732"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You are able to work faster, identify the best ideas more quickly</a:t>
          </a:r>
        </a:p>
      </dsp:txBody>
      <dsp:txXfrm>
        <a:off x="4200732" y="987920"/>
        <a:ext cx="1227608" cy="2258191"/>
      </dsp:txXfrm>
    </dsp:sp>
    <dsp:sp modelId="{918FDB59-8CBA-4696-8850-F583FF8E46EF}">
      <dsp:nvSpPr>
        <dsp:cNvPr id="0" name=""/>
        <dsp:cNvSpPr/>
      </dsp:nvSpPr>
      <dsp:spPr>
        <a:xfrm>
          <a:off x="5600206"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Decisions</a:t>
          </a:r>
          <a:endParaRPr lang="sk-SK" sz="1400" b="0" kern="1200" dirty="0">
            <a:effectLst/>
          </a:endParaRPr>
        </a:p>
      </dsp:txBody>
      <dsp:txXfrm>
        <a:off x="5600206" y="642320"/>
        <a:ext cx="1227608" cy="345600"/>
      </dsp:txXfrm>
    </dsp:sp>
    <dsp:sp modelId="{46D6EC32-643F-4045-B19B-45BFF369A6B0}">
      <dsp:nvSpPr>
        <dsp:cNvPr id="0" name=""/>
        <dsp:cNvSpPr/>
      </dsp:nvSpPr>
      <dsp:spPr>
        <a:xfrm>
          <a:off x="5600206"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A sounding board helps you talk through your decisions, understand the business model rationale more easily. </a:t>
          </a:r>
          <a:endParaRPr lang="sk-SK" sz="1200" kern="1200" dirty="0">
            <a:effectLst/>
          </a:endParaRPr>
        </a:p>
      </dsp:txBody>
      <dsp:txXfrm>
        <a:off x="5600206" y="987920"/>
        <a:ext cx="1227608" cy="2258191"/>
      </dsp:txXfrm>
    </dsp:sp>
    <dsp:sp modelId="{7F8069F8-DA6B-49CB-B9F2-C0638294C0C4}">
      <dsp:nvSpPr>
        <dsp:cNvPr id="0" name=""/>
        <dsp:cNvSpPr/>
      </dsp:nvSpPr>
      <dsp:spPr>
        <a:xfrm>
          <a:off x="6999680" y="642320"/>
          <a:ext cx="1227608" cy="345600"/>
        </a:xfrm>
        <a:prstGeom prst="rect">
          <a:avLst/>
        </a:prstGeom>
        <a:solidFill>
          <a:srgbClr val="D92A93"/>
        </a:solidFill>
        <a:ln w="25400" cap="flat" cmpd="sng" algn="ctr">
          <a:solidFill>
            <a:srgbClr val="D92A9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IE" sz="1400" b="0" kern="1200" dirty="0">
              <a:solidFill>
                <a:schemeClr val="tx1"/>
              </a:solidFill>
              <a:effectLst/>
              <a:latin typeface="Trebuchet MS" panose="020B0603020202020204" pitchFamily="34" charset="0"/>
              <a:ea typeface="+mn-ea"/>
              <a:cs typeface="+mn-cs"/>
            </a:rPr>
            <a:t>Validation</a:t>
          </a:r>
          <a:endParaRPr lang="sk-SK" sz="1400" b="0" kern="1200" dirty="0">
            <a:effectLst/>
          </a:endParaRPr>
        </a:p>
      </dsp:txBody>
      <dsp:txXfrm>
        <a:off x="6999680" y="642320"/>
        <a:ext cx="1227608" cy="345600"/>
      </dsp:txXfrm>
    </dsp:sp>
    <dsp:sp modelId="{769CEC06-BCE4-4531-AC7B-C5DF015362BA}">
      <dsp:nvSpPr>
        <dsp:cNvPr id="0" name=""/>
        <dsp:cNvSpPr/>
      </dsp:nvSpPr>
      <dsp:spPr>
        <a:xfrm>
          <a:off x="6999680" y="987920"/>
          <a:ext cx="1227608" cy="2258191"/>
        </a:xfrm>
        <a:prstGeom prst="rect">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r>
            <a:rPr lang="en-IE" sz="1200" kern="1200" dirty="0">
              <a:solidFill>
                <a:schemeClr val="tx1"/>
              </a:solidFill>
              <a:effectLst/>
              <a:latin typeface="Trebuchet MS" panose="020B0603020202020204" pitchFamily="34" charset="0"/>
              <a:ea typeface="+mn-ea"/>
              <a:cs typeface="+mn-cs"/>
            </a:rPr>
            <a:t>A good collaboration partner not only sees the flaws in your work, but can help support your best ideas and spur you forward in the right direction.</a:t>
          </a:r>
          <a:endParaRPr lang="sk-SK" sz="1200" kern="1200" dirty="0">
            <a:effectLst/>
          </a:endParaRPr>
        </a:p>
      </dsp:txBody>
      <dsp:txXfrm>
        <a:off x="6999680" y="987920"/>
        <a:ext cx="1227608" cy="22581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A32A39-EEDD-41BF-BF6E-5C485B8164F6}">
      <dsp:nvSpPr>
        <dsp:cNvPr id="0" name=""/>
        <dsp:cNvSpPr/>
      </dsp:nvSpPr>
      <dsp:spPr>
        <a:xfrm>
          <a:off x="899174" y="0"/>
          <a:ext cx="5935188" cy="863142"/>
        </a:xfrm>
        <a:prstGeom prst="rightArrow">
          <a:avLst>
            <a:gd name="adj1" fmla="val 50000"/>
            <a:gd name="adj2" fmla="val 50000"/>
          </a:avLst>
        </a:prstGeom>
        <a:solidFill>
          <a:srgbClr val="D92A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7024" numCol="1" spcCol="1270" anchor="ctr" anchorCtr="0">
          <a:noAutofit/>
        </a:bodyPr>
        <a:lstStyle/>
        <a:p>
          <a:pPr marL="0" lvl="0" indent="0" algn="l" defTabSz="711200">
            <a:lnSpc>
              <a:spcPct val="90000"/>
            </a:lnSpc>
            <a:spcBef>
              <a:spcPct val="0"/>
            </a:spcBef>
            <a:spcAft>
              <a:spcPct val="35000"/>
            </a:spcAft>
            <a:buNone/>
          </a:pPr>
          <a:r>
            <a:rPr lang="en-US" sz="1600" kern="1200">
              <a:solidFill>
                <a:schemeClr val="tx1"/>
              </a:solidFill>
              <a:effectLst/>
              <a:latin typeface="+mn-lt"/>
              <a:ea typeface="+mn-ea"/>
              <a:cs typeface="+mn-cs"/>
            </a:rPr>
            <a:t>Networking</a:t>
          </a:r>
          <a:endParaRPr lang="sk-SK" sz="1600" kern="1200"/>
        </a:p>
      </dsp:txBody>
      <dsp:txXfrm>
        <a:off x="899174" y="215786"/>
        <a:ext cx="5719403" cy="431571"/>
      </dsp:txXfrm>
    </dsp:sp>
    <dsp:sp modelId="{918E3F6F-7664-4204-B4D8-50D6935878DD}">
      <dsp:nvSpPr>
        <dsp:cNvPr id="0" name=""/>
        <dsp:cNvSpPr/>
      </dsp:nvSpPr>
      <dsp:spPr>
        <a:xfrm>
          <a:off x="1147205" y="708824"/>
          <a:ext cx="1096941" cy="158486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effectLst/>
              <a:latin typeface="+mn-lt"/>
              <a:ea typeface="+mn-ea"/>
              <a:cs typeface="+mn-cs"/>
            </a:rPr>
            <a:t>system of cooperation</a:t>
          </a:r>
          <a:endParaRPr lang="sk-SK" sz="1500" kern="1200" dirty="0"/>
        </a:p>
      </dsp:txBody>
      <dsp:txXfrm>
        <a:off x="1147205" y="708824"/>
        <a:ext cx="1096941" cy="1584868"/>
      </dsp:txXfrm>
    </dsp:sp>
    <dsp:sp modelId="{613BCA8D-C586-4F64-B77F-C9273DD1BDCE}">
      <dsp:nvSpPr>
        <dsp:cNvPr id="0" name=""/>
        <dsp:cNvSpPr/>
      </dsp:nvSpPr>
      <dsp:spPr>
        <a:xfrm>
          <a:off x="2244028" y="332156"/>
          <a:ext cx="4838365" cy="863142"/>
        </a:xfrm>
        <a:prstGeom prst="rightArrow">
          <a:avLst>
            <a:gd name="adj1" fmla="val 50000"/>
            <a:gd name="adj2" fmla="val 50000"/>
          </a:avLst>
        </a:prstGeom>
        <a:solidFill>
          <a:srgbClr val="D92A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7024"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1"/>
              </a:solidFill>
              <a:effectLst/>
              <a:latin typeface="+mn-lt"/>
              <a:ea typeface="+mn-ea"/>
              <a:cs typeface="+mn-cs"/>
            </a:rPr>
            <a:t>Partnership</a:t>
          </a:r>
          <a:endParaRPr lang="sk-SK" sz="1600" kern="1200" dirty="0">
            <a:solidFill>
              <a:schemeClr val="tx1"/>
            </a:solidFill>
            <a:effectLst/>
            <a:latin typeface="+mn-lt"/>
            <a:ea typeface="+mn-ea"/>
            <a:cs typeface="+mn-cs"/>
          </a:endParaRPr>
        </a:p>
      </dsp:txBody>
      <dsp:txXfrm>
        <a:off x="2244028" y="547942"/>
        <a:ext cx="4622580" cy="431571"/>
      </dsp:txXfrm>
    </dsp:sp>
    <dsp:sp modelId="{A623B5EB-0E1A-4CF3-93B1-F651086ED940}">
      <dsp:nvSpPr>
        <dsp:cNvPr id="0" name=""/>
        <dsp:cNvSpPr/>
      </dsp:nvSpPr>
      <dsp:spPr>
        <a:xfrm>
          <a:off x="2244028" y="996649"/>
          <a:ext cx="1096941" cy="158486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effectLst/>
              <a:latin typeface="+mn-lt"/>
              <a:ea typeface="+mn-ea"/>
              <a:cs typeface="+mn-cs"/>
            </a:rPr>
            <a:t>structure of Centre of Taste that will manage and coordinate activities </a:t>
          </a:r>
          <a:endParaRPr lang="sk-SK" sz="1500" kern="1200" dirty="0"/>
        </a:p>
      </dsp:txBody>
      <dsp:txXfrm>
        <a:off x="2244028" y="996649"/>
        <a:ext cx="1096941" cy="1584868"/>
      </dsp:txXfrm>
    </dsp:sp>
    <dsp:sp modelId="{B0C19C65-AC74-42D3-B3E0-EC8AFE596284}">
      <dsp:nvSpPr>
        <dsp:cNvPr id="0" name=""/>
        <dsp:cNvSpPr/>
      </dsp:nvSpPr>
      <dsp:spPr>
        <a:xfrm>
          <a:off x="3340851" y="619981"/>
          <a:ext cx="3741542" cy="863142"/>
        </a:xfrm>
        <a:prstGeom prst="rightArrow">
          <a:avLst>
            <a:gd name="adj1" fmla="val 50000"/>
            <a:gd name="adj2" fmla="val 50000"/>
          </a:avLst>
        </a:prstGeom>
        <a:solidFill>
          <a:srgbClr val="D92A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7024"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1"/>
              </a:solidFill>
              <a:effectLst/>
              <a:latin typeface="+mn-lt"/>
              <a:ea typeface="+mn-ea"/>
              <a:cs typeface="+mn-cs"/>
            </a:rPr>
            <a:t>Rent a space</a:t>
          </a:r>
          <a:endParaRPr lang="sk-SK" sz="1600" kern="1200" dirty="0">
            <a:solidFill>
              <a:schemeClr val="tx1"/>
            </a:solidFill>
            <a:effectLst/>
            <a:latin typeface="+mn-lt"/>
            <a:ea typeface="+mn-ea"/>
            <a:cs typeface="+mn-cs"/>
          </a:endParaRPr>
        </a:p>
      </dsp:txBody>
      <dsp:txXfrm>
        <a:off x="3340851" y="835767"/>
        <a:ext cx="3525757" cy="431571"/>
      </dsp:txXfrm>
    </dsp:sp>
    <dsp:sp modelId="{8F6B241F-7311-4058-8F9F-5E649140A6AC}">
      <dsp:nvSpPr>
        <dsp:cNvPr id="0" name=""/>
        <dsp:cNvSpPr/>
      </dsp:nvSpPr>
      <dsp:spPr>
        <a:xfrm>
          <a:off x="3340851" y="1284474"/>
          <a:ext cx="1096941" cy="158486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effectLst/>
              <a:latin typeface="+mn-lt"/>
              <a:ea typeface="+mn-ea"/>
              <a:cs typeface="+mn-cs"/>
            </a:rPr>
            <a:t>identify and modify the space &amp; find form of financing</a:t>
          </a:r>
          <a:endParaRPr lang="sk-SK" sz="1500" kern="1200" dirty="0"/>
        </a:p>
      </dsp:txBody>
      <dsp:txXfrm>
        <a:off x="3340851" y="1284474"/>
        <a:ext cx="1096941" cy="1584868"/>
      </dsp:txXfrm>
    </dsp:sp>
    <dsp:sp modelId="{2AB30204-A18B-4CF4-9D57-8B8B839740CB}">
      <dsp:nvSpPr>
        <dsp:cNvPr id="0" name=""/>
        <dsp:cNvSpPr/>
      </dsp:nvSpPr>
      <dsp:spPr>
        <a:xfrm>
          <a:off x="4438267" y="907806"/>
          <a:ext cx="2644126" cy="863142"/>
        </a:xfrm>
        <a:prstGeom prst="rightArrow">
          <a:avLst>
            <a:gd name="adj1" fmla="val 50000"/>
            <a:gd name="adj2" fmla="val 50000"/>
          </a:avLst>
        </a:prstGeom>
        <a:solidFill>
          <a:srgbClr val="D92A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7024"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1"/>
              </a:solidFill>
              <a:effectLst/>
              <a:latin typeface="+mn-lt"/>
              <a:ea typeface="+mn-ea"/>
              <a:cs typeface="+mn-cs"/>
            </a:rPr>
            <a:t>Agreement</a:t>
          </a:r>
          <a:endParaRPr lang="sk-SK" sz="1600" kern="1200" dirty="0">
            <a:solidFill>
              <a:schemeClr val="tx1"/>
            </a:solidFill>
            <a:effectLst/>
            <a:latin typeface="+mn-lt"/>
            <a:ea typeface="+mn-ea"/>
            <a:cs typeface="+mn-cs"/>
          </a:endParaRPr>
        </a:p>
      </dsp:txBody>
      <dsp:txXfrm>
        <a:off x="4438267" y="1123592"/>
        <a:ext cx="2428341" cy="431571"/>
      </dsp:txXfrm>
    </dsp:sp>
    <dsp:sp modelId="{5D5CC406-5C0B-48B1-9763-488D83BF76BE}">
      <dsp:nvSpPr>
        <dsp:cNvPr id="0" name=""/>
        <dsp:cNvSpPr/>
      </dsp:nvSpPr>
      <dsp:spPr>
        <a:xfrm>
          <a:off x="4438267" y="1572300"/>
          <a:ext cx="1096941" cy="158486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effectLst/>
              <a:latin typeface="+mn-lt"/>
              <a:ea typeface="+mn-ea"/>
              <a:cs typeface="+mn-cs"/>
            </a:rPr>
            <a:t>between local producers and Centre od Taste managers </a:t>
          </a:r>
          <a:endParaRPr lang="sk-SK" sz="1500" kern="1200" dirty="0"/>
        </a:p>
      </dsp:txBody>
      <dsp:txXfrm>
        <a:off x="4438267" y="1572300"/>
        <a:ext cx="1096941" cy="1584868"/>
      </dsp:txXfrm>
    </dsp:sp>
    <dsp:sp modelId="{3ECC42BF-CB59-48E5-907F-1441DD2FCAE5}">
      <dsp:nvSpPr>
        <dsp:cNvPr id="0" name=""/>
        <dsp:cNvSpPr/>
      </dsp:nvSpPr>
      <dsp:spPr>
        <a:xfrm>
          <a:off x="5535090" y="1195631"/>
          <a:ext cx="1547303" cy="863142"/>
        </a:xfrm>
        <a:prstGeom prst="rightArrow">
          <a:avLst>
            <a:gd name="adj1" fmla="val 50000"/>
            <a:gd name="adj2" fmla="val 50000"/>
          </a:avLst>
        </a:prstGeom>
        <a:solidFill>
          <a:srgbClr val="D92A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7024"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1"/>
              </a:solidFill>
              <a:effectLst/>
              <a:latin typeface="+mn-lt"/>
              <a:ea typeface="+mn-ea"/>
              <a:cs typeface="+mn-cs"/>
            </a:rPr>
            <a:t>Marketing</a:t>
          </a:r>
          <a:endParaRPr lang="sk-SK" sz="1600" kern="1200" dirty="0">
            <a:solidFill>
              <a:schemeClr val="tx1"/>
            </a:solidFill>
            <a:effectLst/>
            <a:latin typeface="+mn-lt"/>
            <a:ea typeface="+mn-ea"/>
            <a:cs typeface="+mn-cs"/>
          </a:endParaRPr>
        </a:p>
      </dsp:txBody>
      <dsp:txXfrm>
        <a:off x="5535090" y="1411417"/>
        <a:ext cx="1331518" cy="431571"/>
      </dsp:txXfrm>
    </dsp:sp>
    <dsp:sp modelId="{8EE8BFFD-D663-4FFF-A2BC-47B5CE922F2E}">
      <dsp:nvSpPr>
        <dsp:cNvPr id="0" name=""/>
        <dsp:cNvSpPr/>
      </dsp:nvSpPr>
      <dsp:spPr>
        <a:xfrm>
          <a:off x="5535090" y="1860125"/>
          <a:ext cx="1096941" cy="158486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effectLst/>
              <a:latin typeface="+mn-lt"/>
              <a:ea typeface="+mn-ea"/>
              <a:cs typeface="+mn-cs"/>
            </a:rPr>
            <a:t>agreements with end users </a:t>
          </a:r>
          <a:endParaRPr lang="sk-SK" sz="1500" kern="1200" dirty="0"/>
        </a:p>
      </dsp:txBody>
      <dsp:txXfrm>
        <a:off x="5535090" y="1860125"/>
        <a:ext cx="1096941" cy="158486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dirty="0"/>
              <a:t>Kliknij, aby edytować styl</a:t>
            </a:r>
          </a:p>
        </p:txBody>
      </p:sp>
      <p:sp>
        <p:nvSpPr>
          <p:cNvPr id="3" name="Podtytuł 2"/>
          <p:cNvSpPr>
            <a:spLocks noGrp="1"/>
          </p:cNvSpPr>
          <p:nvPr>
            <p:ph type="subTitle" idx="1"/>
          </p:nvPr>
        </p:nvSpPr>
        <p:spPr>
          <a:xfrm>
            <a:off x="1393182" y="414849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Tree>
    <p:extLst>
      <p:ext uri="{BB962C8B-B14F-4D97-AF65-F5344CB8AC3E}">
        <p14:creationId xmlns:p14="http://schemas.microsoft.com/office/powerpoint/2010/main" val="312387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330230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Tree>
    <p:extLst>
      <p:ext uri="{BB962C8B-B14F-4D97-AF65-F5344CB8AC3E}">
        <p14:creationId xmlns:p14="http://schemas.microsoft.com/office/powerpoint/2010/main" val="3005553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182762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04.11.2022</a:t>
            </a:fld>
            <a:endParaRPr lang="pl-PL"/>
          </a:p>
        </p:txBody>
      </p:sp>
      <p:sp>
        <p:nvSpPr>
          <p:cNvPr id="4" name="Symbol zastępczy stopki 3"/>
          <p:cNvSpPr>
            <a:spLocks noGrp="1"/>
          </p:cNvSpPr>
          <p:nvPr>
            <p:ph type="ftr" sz="quarter" idx="11"/>
          </p:nvPr>
        </p:nvSpPr>
        <p:spPr>
          <a:xfrm>
            <a:off x="3124200" y="6356350"/>
            <a:ext cx="2895600" cy="365125"/>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786788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04.11.2022</a:t>
            </a:fld>
            <a:endParaRPr lang="pl-PL"/>
          </a:p>
        </p:txBody>
      </p:sp>
      <p:sp>
        <p:nvSpPr>
          <p:cNvPr id="3" name="Symbol zastępczy stopki 2"/>
          <p:cNvSpPr>
            <a:spLocks noGrp="1"/>
          </p:cNvSpPr>
          <p:nvPr>
            <p:ph type="ftr" sz="quarter" idx="11"/>
          </p:nvPr>
        </p:nvSpPr>
        <p:spPr>
          <a:xfrm>
            <a:off x="3124200" y="6356350"/>
            <a:ext cx="2895600" cy="365125"/>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6333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95251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134076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2636912"/>
            <a:ext cx="8229600" cy="3489251"/>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pic>
        <p:nvPicPr>
          <p:cNvPr id="7" name="LogosBeneficairesErasmus+RIGHT_EN.eps.pdf" descr="LogosBeneficairesErasmus+RIGHT_EN.eps.pdf">
            <a:extLst>
              <a:ext uri="{FF2B5EF4-FFF2-40B4-BE49-F238E27FC236}">
                <a16:creationId xmlns:a16="http://schemas.microsoft.com/office/drawing/2014/main" id="{A4CE8664-2D04-4586-AD93-73F51779BB4C}"/>
              </a:ext>
            </a:extLst>
          </p:cNvPr>
          <p:cNvPicPr/>
          <p:nvPr userDrawn="1"/>
        </p:nvPicPr>
        <p:blipFill>
          <a:blip r:embed="rId9" cstate="print">
            <a:extLst>
              <a:ext uri="{28A0092B-C50C-407E-A947-70E740481C1C}">
                <a14:useLocalDpi xmlns:a14="http://schemas.microsoft.com/office/drawing/2010/main" val="0"/>
              </a:ext>
            </a:extLst>
          </a:blip>
          <a:srcRect r="43789"/>
          <a:stretch>
            <a:fillRect/>
          </a:stretch>
        </p:blipFill>
        <p:spPr>
          <a:xfrm>
            <a:off x="154728" y="326581"/>
            <a:ext cx="1872208" cy="405256"/>
          </a:xfrm>
          <a:prstGeom prst="rect">
            <a:avLst/>
          </a:prstGeom>
          <a:ln w="12700">
            <a:miter lim="400000"/>
          </a:ln>
        </p:spPr>
      </p:pic>
      <p:sp>
        <p:nvSpPr>
          <p:cNvPr id="8" name="Prostokąt 7">
            <a:extLst>
              <a:ext uri="{FF2B5EF4-FFF2-40B4-BE49-F238E27FC236}">
                <a16:creationId xmlns:a16="http://schemas.microsoft.com/office/drawing/2014/main" id="{9BACE855-7B7F-4E30-96C6-2E588DF943C5}"/>
              </a:ext>
            </a:extLst>
          </p:cNvPr>
          <p:cNvSpPr/>
          <p:nvPr userDrawn="1"/>
        </p:nvSpPr>
        <p:spPr>
          <a:xfrm>
            <a:off x="1905326" y="237819"/>
            <a:ext cx="5400600" cy="646331"/>
          </a:xfrm>
          <a:prstGeom prst="rect">
            <a:avLst/>
          </a:prstGeom>
        </p:spPr>
        <p:txBody>
          <a:bodyPr wrap="square">
            <a:spAutoFit/>
          </a:bodyPr>
          <a:lstStyle/>
          <a:p>
            <a:pPr algn="ctr"/>
            <a:r>
              <a:rPr lang="pl-PL" sz="1200" b="1" kern="1200" dirty="0">
                <a:solidFill>
                  <a:schemeClr val="tx1"/>
                </a:solidFill>
                <a:effectLst/>
                <a:latin typeface="+mn-lt"/>
                <a:ea typeface="+mn-ea"/>
                <a:cs typeface="+mn-cs"/>
              </a:rPr>
              <a:t>AGATA</a:t>
            </a:r>
          </a:p>
          <a:p>
            <a:pPr algn="ctr"/>
            <a:r>
              <a:rPr lang="en-US" sz="1200" b="1" kern="1200" dirty="0">
                <a:solidFill>
                  <a:schemeClr val="tx1"/>
                </a:solidFill>
                <a:effectLst/>
                <a:latin typeface="+mn-lt"/>
                <a:ea typeface="+mn-ea"/>
                <a:cs typeface="+mn-cs"/>
              </a:rPr>
              <a:t>Activating agricultural and tourism specializations through Center of Taste </a:t>
            </a:r>
            <a:endParaRPr lang="pl-PL" sz="1200" b="1" kern="1200" dirty="0">
              <a:solidFill>
                <a:schemeClr val="tx1"/>
              </a:solidFill>
              <a:effectLst/>
              <a:latin typeface="+mn-lt"/>
              <a:ea typeface="+mn-ea"/>
              <a:cs typeface="+mn-cs"/>
            </a:endParaRPr>
          </a:p>
          <a:p>
            <a:pPr algn="ctr"/>
            <a:r>
              <a:rPr lang="en-GB" sz="1200" b="1" kern="1200" dirty="0">
                <a:solidFill>
                  <a:schemeClr val="tx1"/>
                </a:solidFill>
                <a:effectLst/>
                <a:latin typeface="+mn-lt"/>
                <a:ea typeface="+mn-ea"/>
                <a:cs typeface="+mn-cs"/>
              </a:rPr>
              <a:t>2020-1-SK01-KA202-078207</a:t>
            </a:r>
            <a:endParaRPr lang="pl-PL" sz="1200" dirty="0"/>
          </a:p>
        </p:txBody>
      </p:sp>
      <p:pic>
        <p:nvPicPr>
          <p:cNvPr id="9" name="Obraz 8">
            <a:extLst>
              <a:ext uri="{FF2B5EF4-FFF2-40B4-BE49-F238E27FC236}">
                <a16:creationId xmlns:a16="http://schemas.microsoft.com/office/drawing/2014/main" id="{335E8B0E-BF9F-4DA7-9256-0D84EF0A326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272418" y="82599"/>
            <a:ext cx="1716316" cy="1048144"/>
          </a:xfrm>
          <a:prstGeom prst="rect">
            <a:avLst/>
          </a:prstGeom>
        </p:spPr>
      </p:pic>
      <p:sp>
        <p:nvSpPr>
          <p:cNvPr id="11" name="BlokTextu 10">
            <a:extLst>
              <a:ext uri="{FF2B5EF4-FFF2-40B4-BE49-F238E27FC236}">
                <a16:creationId xmlns:a16="http://schemas.microsoft.com/office/drawing/2014/main" id="{E60BCCD9-DF40-44CE-BE07-253489CEB008}"/>
              </a:ext>
            </a:extLst>
          </p:cNvPr>
          <p:cNvSpPr txBox="1"/>
          <p:nvPr userDrawn="1"/>
        </p:nvSpPr>
        <p:spPr>
          <a:xfrm>
            <a:off x="490826" y="6315975"/>
            <a:ext cx="8229600" cy="430887"/>
          </a:xfrm>
          <a:prstGeom prst="rect">
            <a:avLst/>
          </a:prstGeom>
          <a:noFill/>
        </p:spPr>
        <p:txBody>
          <a:bodyPr wrap="square">
            <a:spAutoFit/>
          </a:bodyPr>
          <a:lstStyle/>
          <a:p>
            <a:pPr algn="ctr"/>
            <a:r>
              <a:rPr lang="pl-PL" sz="1050" kern="1200" dirty="0">
                <a:solidFill>
                  <a:schemeClr val="tx1"/>
                </a:solidFill>
                <a:effectLst/>
                <a:latin typeface="+mn-lt"/>
                <a:ea typeface="+mn-ea"/>
                <a:cs typeface="+mn-cs"/>
              </a:rPr>
              <a:t>T</a:t>
            </a:r>
            <a:r>
              <a:rPr lang="en-US" sz="1050" kern="1200" dirty="0">
                <a:solidFill>
                  <a:schemeClr val="tx1"/>
                </a:solidFill>
                <a:effectLst/>
                <a:latin typeface="+mn-lt"/>
                <a:ea typeface="+mn-ea"/>
                <a:cs typeface="+mn-cs"/>
              </a:rPr>
              <a:t>his project has been funded with support from the European Commission. This publication [communication] reflects he views only of the author,  and the Commission cannot be held responsible for any use which may be made of the information contained therein.</a:t>
            </a:r>
            <a:endParaRPr lang="pl-PL" sz="105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75249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Lst>
  <p:txStyles>
    <p:titleStyle>
      <a:lvl1pPr algn="ctr" defTabSz="914400" rtl="0" eaLnBrk="1" latinLnBrk="0" hangingPunct="1">
        <a:spcBef>
          <a:spcPct val="0"/>
        </a:spcBef>
        <a:buNone/>
        <a:defRPr sz="4400" kern="1200">
          <a:solidFill>
            <a:schemeClr val="tx1"/>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nMv9vX8yrmM?feature=oembed"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ucanwest.ca/blog/business-management/top-5-online-business-collaboration-tools" TargetMode="External"/><Relationship Id="rId2" Type="http://schemas.openxmlformats.org/officeDocument/2006/relationships/hyperlink" Target="https://gathercontent.com/blog/how-to-collaborate-the-creative-the-practica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bynder.com/en/glossary/collaboration-tools/" TargetMode="External"/><Relationship Id="rId2" Type="http://schemas.openxmlformats.org/officeDocument/2006/relationships/hyperlink" Target="https://resources.workable.com/tutorial/collaboration-too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en-GB" dirty="0"/>
              <a:t>Module 6</a:t>
            </a:r>
            <a:endParaRPr lang="pl-PL" dirty="0"/>
          </a:p>
        </p:txBody>
      </p:sp>
      <p:sp>
        <p:nvSpPr>
          <p:cNvPr id="3" name="Podtytuł 2"/>
          <p:cNvSpPr>
            <a:spLocks noGrp="1"/>
          </p:cNvSpPr>
          <p:nvPr>
            <p:ph type="subTitle" idx="1"/>
          </p:nvPr>
        </p:nvSpPr>
        <p:spPr/>
        <p:txBody>
          <a:bodyPr/>
          <a:lstStyle/>
          <a:p>
            <a:r>
              <a:rPr lang="en-IE" sz="3200" b="1" kern="1200" dirty="0">
                <a:solidFill>
                  <a:schemeClr val="tx1">
                    <a:tint val="75000"/>
                  </a:schemeClr>
                </a:solidFill>
                <a:effectLst/>
                <a:latin typeface="+mn-lt"/>
                <a:ea typeface="+mn-ea"/>
                <a:cs typeface="+mn-cs"/>
              </a:rPr>
              <a:t>Collaborate for Success</a:t>
            </a:r>
            <a:endParaRPr lang="pl-PL" dirty="0"/>
          </a:p>
        </p:txBody>
      </p:sp>
    </p:spTree>
    <p:extLst>
      <p:ext uri="{BB962C8B-B14F-4D97-AF65-F5344CB8AC3E}">
        <p14:creationId xmlns:p14="http://schemas.microsoft.com/office/powerpoint/2010/main" val="18666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44A0C-5E32-43D2-88B5-D3D478B9835F}"/>
              </a:ext>
            </a:extLst>
          </p:cNvPr>
          <p:cNvSpPr>
            <a:spLocks noGrp="1"/>
          </p:cNvSpPr>
          <p:nvPr>
            <p:ph type="title"/>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1. Why collaborate? </a:t>
            </a:r>
            <a:endParaRPr lang="sk-SK" dirty="0">
              <a:effectLst/>
            </a:endParaRPr>
          </a:p>
        </p:txBody>
      </p:sp>
      <p:sp>
        <p:nvSpPr>
          <p:cNvPr id="3" name="Zástupný objekt pre obsah 2">
            <a:extLst>
              <a:ext uri="{FF2B5EF4-FFF2-40B4-BE49-F238E27FC236}">
                <a16:creationId xmlns:a16="http://schemas.microsoft.com/office/drawing/2014/main" id="{09AB9D01-AF69-4F56-9467-7C3A8DF21B51}"/>
              </a:ext>
            </a:extLst>
          </p:cNvPr>
          <p:cNvSpPr>
            <a:spLocks noGrp="1"/>
          </p:cNvSpPr>
          <p:nvPr>
            <p:ph idx="1"/>
          </p:nvPr>
        </p:nvSpPr>
        <p:spPr/>
        <p:txBody>
          <a:bodyPr>
            <a:normAutofit fontScale="85000" lnSpcReduction="10000"/>
          </a:bodyPr>
          <a:lstStyle/>
          <a:p>
            <a:r>
              <a:rPr lang="en-IE" sz="3200" kern="1200" dirty="0">
                <a:solidFill>
                  <a:schemeClr val="tx1"/>
                </a:solidFill>
                <a:effectLst/>
                <a:latin typeface="Trebuchet MS" panose="020B0603020202020204" pitchFamily="34" charset="0"/>
                <a:ea typeface="+mn-ea"/>
                <a:cs typeface="+mn-cs"/>
              </a:rPr>
              <a:t>Collaboration begins with you, believing and trusting in your Centre of Taste business plan. From there, you attract your collaborators.</a:t>
            </a:r>
          </a:p>
          <a:p>
            <a:r>
              <a:rPr lang="en-IE" sz="3200" kern="1200" dirty="0">
                <a:solidFill>
                  <a:schemeClr val="tx1"/>
                </a:solidFill>
                <a:effectLst/>
                <a:latin typeface="Trebuchet MS" panose="020B0603020202020204" pitchFamily="34" charset="0"/>
                <a:ea typeface="+mn-ea"/>
                <a:cs typeface="+mn-cs"/>
              </a:rPr>
              <a:t>Getting the right people/team around you is vital. </a:t>
            </a:r>
          </a:p>
          <a:p>
            <a:r>
              <a:rPr lang="en-IE" sz="3200" kern="1200" dirty="0">
                <a:solidFill>
                  <a:schemeClr val="tx1"/>
                </a:solidFill>
                <a:effectLst/>
                <a:latin typeface="Trebuchet MS" panose="020B0603020202020204" pitchFamily="34" charset="0"/>
                <a:ea typeface="+mn-ea"/>
                <a:cs typeface="+mn-cs"/>
              </a:rPr>
              <a:t>Attracting those individuals that bring </a:t>
            </a:r>
            <a:r>
              <a:rPr lang="en-US" sz="3200" kern="1200" dirty="0">
                <a:solidFill>
                  <a:schemeClr val="tx1"/>
                </a:solidFill>
                <a:effectLst/>
                <a:latin typeface="Trebuchet MS" panose="020B0603020202020204" pitchFamily="34" charset="0"/>
                <a:ea typeface="+mn-ea"/>
                <a:cs typeface="+mn-cs"/>
              </a:rPr>
              <a:t>additional skills and resources that you can’t/couldn’t achieve on your own.</a:t>
            </a:r>
            <a:endParaRPr lang="sk-SK" dirty="0"/>
          </a:p>
        </p:txBody>
      </p:sp>
    </p:spTree>
    <p:extLst>
      <p:ext uri="{BB962C8B-B14F-4D97-AF65-F5344CB8AC3E}">
        <p14:creationId xmlns:p14="http://schemas.microsoft.com/office/powerpoint/2010/main" val="3987380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4D3C9-C640-43CE-B3D1-42B24CF55EE0}"/>
              </a:ext>
            </a:extLst>
          </p:cNvPr>
          <p:cNvSpPr>
            <a:spLocks noGrp="1"/>
          </p:cNvSpPr>
          <p:nvPr>
            <p:ph type="title"/>
          </p:nvPr>
        </p:nvSpPr>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kern="1200" dirty="0">
                <a:solidFill>
                  <a:schemeClr val="tx1"/>
                </a:solidFill>
                <a:effectLst/>
                <a:latin typeface="Trebuchet MS" panose="020B0603020202020204" pitchFamily="34" charset="0"/>
                <a:ea typeface="+mj-ea"/>
                <a:cs typeface="+mj-cs"/>
              </a:rPr>
              <a:t>1. The Benefits of Collaboration</a:t>
            </a:r>
            <a:endParaRPr lang="sk-SK" dirty="0">
              <a:effectLst/>
            </a:endParaRPr>
          </a:p>
        </p:txBody>
      </p:sp>
      <p:graphicFrame>
        <p:nvGraphicFramePr>
          <p:cNvPr id="4" name="Zástupný objekt pre obsah 3">
            <a:extLst>
              <a:ext uri="{FF2B5EF4-FFF2-40B4-BE49-F238E27FC236}">
                <a16:creationId xmlns:a16="http://schemas.microsoft.com/office/drawing/2014/main" id="{EF8C506F-1742-4F73-9BDF-2F498F5EED5D}"/>
              </a:ext>
            </a:extLst>
          </p:cNvPr>
          <p:cNvGraphicFramePr>
            <a:graphicFrameLocks noGrp="1"/>
          </p:cNvGraphicFramePr>
          <p:nvPr>
            <p:ph idx="1"/>
            <p:extLst>
              <p:ext uri="{D42A27DB-BD31-4B8C-83A1-F6EECF244321}">
                <p14:modId xmlns:p14="http://schemas.microsoft.com/office/powerpoint/2010/main" val="3542778789"/>
              </p:ext>
            </p:extLst>
          </p:nvPr>
        </p:nvGraphicFramePr>
        <p:xfrm>
          <a:off x="457200" y="2348880"/>
          <a:ext cx="8229600"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4484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90AF6-0B19-4254-B798-A845C97DBA38}"/>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1. Why Collaboration Partnerships ?</a:t>
            </a:r>
            <a:endParaRPr lang="sk-SK" dirty="0"/>
          </a:p>
        </p:txBody>
      </p:sp>
      <p:sp>
        <p:nvSpPr>
          <p:cNvPr id="3" name="Zástupný objekt pre obsah 2">
            <a:extLst>
              <a:ext uri="{FF2B5EF4-FFF2-40B4-BE49-F238E27FC236}">
                <a16:creationId xmlns:a16="http://schemas.microsoft.com/office/drawing/2014/main" id="{3C21E0D6-DA16-404D-9156-BDF328CBDCD2}"/>
              </a:ext>
            </a:extLst>
          </p:cNvPr>
          <p:cNvSpPr>
            <a:spLocks noGrp="1"/>
          </p:cNvSpPr>
          <p:nvPr>
            <p:ph idx="1"/>
          </p:nvPr>
        </p:nvSpPr>
        <p:spPr/>
        <p:txBody>
          <a:bodyPr/>
          <a:lstStyle/>
          <a:p>
            <a:pPr rtl="0" eaLnBrk="0" fontAlgn="base" hangingPunct="0"/>
            <a:r>
              <a:rPr lang="en-IE" sz="3200" kern="1200" dirty="0">
                <a:solidFill>
                  <a:schemeClr val="tx1"/>
                </a:solidFill>
                <a:effectLst/>
                <a:latin typeface="Trebuchet MS" panose="020B0603020202020204" pitchFamily="34" charset="0"/>
                <a:ea typeface="+mn-ea"/>
                <a:cs typeface="+mn-cs"/>
              </a:rPr>
              <a:t>The key motive for implementing local and regional partnerships is the belief that working together is more effective than working in isolation. </a:t>
            </a:r>
            <a:endParaRPr lang="sk-SK" sz="3200"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A successful partnership enhances the impact and effectiveness of action </a:t>
            </a:r>
            <a:endParaRPr lang="sk-SK" dirty="0">
              <a:effectLst/>
            </a:endParaRPr>
          </a:p>
        </p:txBody>
      </p:sp>
    </p:spTree>
    <p:extLst>
      <p:ext uri="{BB962C8B-B14F-4D97-AF65-F5344CB8AC3E}">
        <p14:creationId xmlns:p14="http://schemas.microsoft.com/office/powerpoint/2010/main" val="391756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2C3B2-F65B-49E7-9794-90453A54B96E}"/>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2. Making Centre of Taste a Reality – the approach</a:t>
            </a:r>
            <a:endParaRPr lang="sk-SK" dirty="0"/>
          </a:p>
        </p:txBody>
      </p:sp>
      <p:graphicFrame>
        <p:nvGraphicFramePr>
          <p:cNvPr id="4" name="Zástupný objekt pre obsah 3">
            <a:extLst>
              <a:ext uri="{FF2B5EF4-FFF2-40B4-BE49-F238E27FC236}">
                <a16:creationId xmlns:a16="http://schemas.microsoft.com/office/drawing/2014/main" id="{91FBC796-7812-4A03-AD43-DEA5C690EFCA}"/>
              </a:ext>
            </a:extLst>
          </p:cNvPr>
          <p:cNvGraphicFramePr>
            <a:graphicFrameLocks noGrp="1"/>
          </p:cNvGraphicFramePr>
          <p:nvPr>
            <p:ph idx="1"/>
            <p:extLst>
              <p:ext uri="{D42A27DB-BD31-4B8C-83A1-F6EECF244321}">
                <p14:modId xmlns:p14="http://schemas.microsoft.com/office/powerpoint/2010/main" val="1153170761"/>
              </p:ext>
            </p:extLst>
          </p:nvPr>
        </p:nvGraphicFramePr>
        <p:xfrm>
          <a:off x="457200" y="2636838"/>
          <a:ext cx="8229600"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60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9C3B9-9D3F-4942-B14F-7E8017E22F2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2. Fostering a culture of collaboration </a:t>
            </a:r>
            <a:endParaRPr lang="sk-SK" dirty="0"/>
          </a:p>
        </p:txBody>
      </p:sp>
      <p:sp>
        <p:nvSpPr>
          <p:cNvPr id="3" name="Zástupný objekt pre obsah 2">
            <a:extLst>
              <a:ext uri="{FF2B5EF4-FFF2-40B4-BE49-F238E27FC236}">
                <a16:creationId xmlns:a16="http://schemas.microsoft.com/office/drawing/2014/main" id="{BC93F75D-5411-4E5D-8291-8716D7F950B8}"/>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While the Centre of Taste facilities and services are critical to an incubator’s success, as important is  creating an entrepreneurial atmosphere as a key ingredient.</a:t>
            </a:r>
            <a:endParaRPr lang="sk-SK" dirty="0">
              <a:effectLst/>
            </a:endParaRPr>
          </a:p>
        </p:txBody>
      </p:sp>
    </p:spTree>
    <p:extLst>
      <p:ext uri="{BB962C8B-B14F-4D97-AF65-F5344CB8AC3E}">
        <p14:creationId xmlns:p14="http://schemas.microsoft.com/office/powerpoint/2010/main" val="1381230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9C3B9-9D3F-4942-B14F-7E8017E22F2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2. Fostering a culture of collaboration </a:t>
            </a:r>
            <a:endParaRPr lang="sk-SK" dirty="0"/>
          </a:p>
        </p:txBody>
      </p:sp>
      <p:sp>
        <p:nvSpPr>
          <p:cNvPr id="3" name="Zástupný objekt pre obsah 2">
            <a:extLst>
              <a:ext uri="{FF2B5EF4-FFF2-40B4-BE49-F238E27FC236}">
                <a16:creationId xmlns:a16="http://schemas.microsoft.com/office/drawing/2014/main" id="{BC93F75D-5411-4E5D-8291-8716D7F950B8}"/>
              </a:ext>
            </a:extLst>
          </p:cNvPr>
          <p:cNvSpPr>
            <a:spLocks noGrp="1"/>
          </p:cNvSpPr>
          <p:nvPr>
            <p:ph idx="1"/>
          </p:nvPr>
        </p:nvSpPr>
        <p:spPr/>
        <p:txBody>
          <a:bodyPr>
            <a:normAutofit fontScale="92500" lnSpcReduction="200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Why? </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More collaboration interaction, ideas, concepts and thinking often lead to more innovation, creativity and a more profitable business.   </a:t>
            </a:r>
          </a:p>
          <a:p>
            <a:pPr eaLnBrk="0" fontAlgn="base" hangingPunct="0"/>
            <a:r>
              <a:rPr lang="en-IE" sz="3200" kern="1200" dirty="0">
                <a:solidFill>
                  <a:schemeClr val="tx1"/>
                </a:solidFill>
                <a:effectLst/>
                <a:latin typeface="Trebuchet MS" panose="020B0603020202020204" pitchFamily="34" charset="0"/>
                <a:ea typeface="+mn-ea"/>
                <a:cs typeface="+mn-cs"/>
              </a:rPr>
              <a:t>Do not forget that for the food businesses using your Centre of Taste, starting or growing a business can be very isolating. </a:t>
            </a:r>
          </a:p>
        </p:txBody>
      </p:sp>
    </p:spTree>
    <p:extLst>
      <p:ext uri="{BB962C8B-B14F-4D97-AF65-F5344CB8AC3E}">
        <p14:creationId xmlns:p14="http://schemas.microsoft.com/office/powerpoint/2010/main" val="3195104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9C3B9-9D3F-4942-B14F-7E8017E22F2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2. Fostering a culture of collaboration </a:t>
            </a:r>
            <a:endParaRPr lang="sk-SK" dirty="0"/>
          </a:p>
        </p:txBody>
      </p:sp>
      <p:sp>
        <p:nvSpPr>
          <p:cNvPr id="3" name="Zástupný objekt pre obsah 2">
            <a:extLst>
              <a:ext uri="{FF2B5EF4-FFF2-40B4-BE49-F238E27FC236}">
                <a16:creationId xmlns:a16="http://schemas.microsoft.com/office/drawing/2014/main" id="{BC93F75D-5411-4E5D-8291-8716D7F950B8}"/>
              </a:ext>
            </a:extLst>
          </p:cNvPr>
          <p:cNvSpPr>
            <a:spLocks noGrp="1"/>
          </p:cNvSpPr>
          <p:nvPr>
            <p:ph idx="1"/>
          </p:nvPr>
        </p:nvSpPr>
        <p:spPr/>
        <p:txBody>
          <a:bodyPr>
            <a:normAutofit fontScale="85000" lnSpcReduction="100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Why? </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Peer to peer connections can be a powerful business tools. </a:t>
            </a:r>
          </a:p>
          <a:p>
            <a:pPr rtl="0" eaLnBrk="0" fontAlgn="base" hangingPunct="0"/>
            <a:r>
              <a:rPr lang="en-IE" sz="3200" kern="1200" dirty="0">
                <a:solidFill>
                  <a:schemeClr val="tx1"/>
                </a:solidFill>
                <a:effectLst/>
                <a:latin typeface="Trebuchet MS" panose="020B0603020202020204" pitchFamily="34" charset="0"/>
                <a:ea typeface="+mn-ea"/>
                <a:cs typeface="+mn-cs"/>
              </a:rPr>
              <a:t>Connections should be encouraged through the open common spaces and social and educational events. Environments that convey a positive energy are a key reason that incubation hubs are such a special offering. </a:t>
            </a:r>
            <a:endParaRPr lang="sk-SK" dirty="0">
              <a:effectLst/>
            </a:endParaRPr>
          </a:p>
        </p:txBody>
      </p:sp>
    </p:spTree>
    <p:extLst>
      <p:ext uri="{BB962C8B-B14F-4D97-AF65-F5344CB8AC3E}">
        <p14:creationId xmlns:p14="http://schemas.microsoft.com/office/powerpoint/2010/main" val="3268701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3729C-F312-489D-A9AE-BEA4CC31846C}"/>
              </a:ext>
            </a:extLst>
          </p:cNvPr>
          <p:cNvSpPr>
            <a:spLocks noGrp="1"/>
          </p:cNvSpPr>
          <p:nvPr>
            <p:ph type="title"/>
          </p:nvPr>
        </p:nvSpPr>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2. Fostering a culture of collaboration  </a:t>
            </a:r>
            <a:endParaRPr lang="sk-SK" dirty="0">
              <a:effectLst/>
            </a:endParaRPr>
          </a:p>
        </p:txBody>
      </p:sp>
      <p:sp>
        <p:nvSpPr>
          <p:cNvPr id="3" name="Zástupný objekt pre obsah 2">
            <a:extLst>
              <a:ext uri="{FF2B5EF4-FFF2-40B4-BE49-F238E27FC236}">
                <a16:creationId xmlns:a16="http://schemas.microsoft.com/office/drawing/2014/main" id="{4F5354E1-8E00-4570-9BD5-702490EC3C63}"/>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Collaboration is all about team work, if you want your tenants/Centre of Taste members to work together then it is in your interest to help them see themselves and function as one big team.  </a:t>
            </a:r>
            <a:endParaRPr lang="sk-SK" dirty="0">
              <a:effectLst/>
            </a:endParaRPr>
          </a:p>
        </p:txBody>
      </p:sp>
    </p:spTree>
    <p:extLst>
      <p:ext uri="{BB962C8B-B14F-4D97-AF65-F5344CB8AC3E}">
        <p14:creationId xmlns:p14="http://schemas.microsoft.com/office/powerpoint/2010/main" val="1783394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3729C-F312-489D-A9AE-BEA4CC31846C}"/>
              </a:ext>
            </a:extLst>
          </p:cNvPr>
          <p:cNvSpPr>
            <a:spLocks noGrp="1"/>
          </p:cNvSpPr>
          <p:nvPr>
            <p:ph type="title"/>
          </p:nvPr>
        </p:nvSpPr>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2. Fostering a culture of collaboration  </a:t>
            </a:r>
            <a:endParaRPr lang="sk-SK" dirty="0">
              <a:effectLst/>
            </a:endParaRPr>
          </a:p>
        </p:txBody>
      </p:sp>
      <p:sp>
        <p:nvSpPr>
          <p:cNvPr id="3" name="Zástupný objekt pre obsah 2">
            <a:extLst>
              <a:ext uri="{FF2B5EF4-FFF2-40B4-BE49-F238E27FC236}">
                <a16:creationId xmlns:a16="http://schemas.microsoft.com/office/drawing/2014/main" id="{4F5354E1-8E00-4570-9BD5-702490EC3C63}"/>
              </a:ext>
            </a:extLst>
          </p:cNvPr>
          <p:cNvSpPr>
            <a:spLocks noGrp="1"/>
          </p:cNvSpPr>
          <p:nvPr>
            <p:ph idx="1"/>
          </p:nvPr>
        </p:nvSpPr>
        <p:spPr/>
        <p:txBody>
          <a:bodyPr>
            <a:normAutofit fontScale="85000" lnSpcReduction="100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6 steps to foster a Culture of Collaboration </a:t>
            </a:r>
          </a:p>
          <a:p>
            <a:pPr rtl="0" eaLnBrk="0" fontAlgn="base" hangingPunct="0"/>
            <a:r>
              <a:rPr lang="en-IE" sz="3200" kern="1200" dirty="0">
                <a:solidFill>
                  <a:schemeClr val="tx1"/>
                </a:solidFill>
                <a:effectLst/>
                <a:latin typeface="Trebuchet MS" panose="020B0603020202020204" pitchFamily="34" charset="0"/>
                <a:ea typeface="+mn-ea"/>
                <a:cs typeface="+mn-cs"/>
              </a:rPr>
              <a:t>The Role of the Centre of Taste Centre Manager</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Encourage Creativity and Openness</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Encourage Coopetition </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Encourage shared Social Time</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Invest in Training and Development</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Collaborate with Key Influencers</a:t>
            </a:r>
            <a:endParaRPr lang="sk-SK" dirty="0">
              <a:effectLst/>
            </a:endParaRPr>
          </a:p>
        </p:txBody>
      </p:sp>
    </p:spTree>
    <p:extLst>
      <p:ext uri="{BB962C8B-B14F-4D97-AF65-F5344CB8AC3E}">
        <p14:creationId xmlns:p14="http://schemas.microsoft.com/office/powerpoint/2010/main" val="178652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B4F13D-D50D-4DE8-AEA6-4BE1A4C31B48}"/>
              </a:ext>
            </a:extLst>
          </p:cNvPr>
          <p:cNvSpPr>
            <a:spLocks noGrp="1"/>
          </p:cNvSpPr>
          <p:nvPr>
            <p:ph type="title"/>
          </p:nvPr>
        </p:nvSpPr>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3. The Role of the Centre of Taste </a:t>
            </a:r>
            <a:r>
              <a:rPr lang="en-IE" sz="4000" b="1" kern="1200" dirty="0">
                <a:solidFill>
                  <a:schemeClr val="tx1"/>
                </a:solidFill>
                <a:effectLst/>
                <a:latin typeface="Trebuchet MS" panose="020B0603020202020204" pitchFamily="34" charset="0"/>
                <a:ea typeface="+mj-ea"/>
                <a:cs typeface="+mj-cs"/>
              </a:rPr>
              <a:t>Centre Manager</a:t>
            </a:r>
            <a:endParaRPr lang="sk-SK" dirty="0">
              <a:effectLst/>
            </a:endParaRPr>
          </a:p>
        </p:txBody>
      </p:sp>
      <p:sp>
        <p:nvSpPr>
          <p:cNvPr id="3" name="Zástupný objekt pre obsah 2">
            <a:extLst>
              <a:ext uri="{FF2B5EF4-FFF2-40B4-BE49-F238E27FC236}">
                <a16:creationId xmlns:a16="http://schemas.microsoft.com/office/drawing/2014/main" id="{0153A067-DED4-4B0A-BA7B-3123706DDF37}"/>
              </a:ext>
            </a:extLst>
          </p:cNvPr>
          <p:cNvSpPr>
            <a:spLocks noGrp="1"/>
          </p:cNvSpPr>
          <p:nvPr>
            <p:ph idx="1"/>
          </p:nvPr>
        </p:nvSpPr>
        <p:spPr>
          <a:xfrm>
            <a:off x="477598" y="2629607"/>
            <a:ext cx="8229600" cy="3489251"/>
          </a:xfrm>
        </p:spPr>
        <p:txBody>
          <a:bodyPr>
            <a:normAutofit lnSpcReduction="1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The manager is key to fostering a culture of collaboration</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Passion for helping small food businesses grow with a genuine interest in the work and products of those using the Centre of Taste and encourages all members to do the same.</a:t>
            </a:r>
            <a:endParaRPr lang="sk-SK" dirty="0">
              <a:effectLst/>
            </a:endParaRPr>
          </a:p>
        </p:txBody>
      </p:sp>
    </p:spTree>
    <p:extLst>
      <p:ext uri="{BB962C8B-B14F-4D97-AF65-F5344CB8AC3E}">
        <p14:creationId xmlns:p14="http://schemas.microsoft.com/office/powerpoint/2010/main" val="1178404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1ECF8-0008-4330-BEE3-90A991A42A01}"/>
              </a:ext>
            </a:extLst>
          </p:cNvPr>
          <p:cNvSpPr>
            <a:spLocks noGrp="1"/>
          </p:cNvSpPr>
          <p:nvPr>
            <p:ph type="title"/>
          </p:nvPr>
        </p:nvSpPr>
        <p:spPr/>
        <p:txBody>
          <a:bodyPr/>
          <a:lstStyle/>
          <a:p>
            <a:r>
              <a:rPr lang="en-GB" dirty="0"/>
              <a:t>Learning objectives of Module 6</a:t>
            </a:r>
            <a:endParaRPr lang="sk-SK" dirty="0"/>
          </a:p>
        </p:txBody>
      </p:sp>
      <p:sp>
        <p:nvSpPr>
          <p:cNvPr id="3" name="Zástupný objekt pre obsah 2">
            <a:extLst>
              <a:ext uri="{FF2B5EF4-FFF2-40B4-BE49-F238E27FC236}">
                <a16:creationId xmlns:a16="http://schemas.microsoft.com/office/drawing/2014/main" id="{33940893-5151-4C84-A99F-AF686728A875}"/>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By completing Module 6, learners will acquire an in depth understanding of the benefits of both working with others and the reasons why fostering a culture of collaboration is key to the success of your Centre of Taste.</a:t>
            </a:r>
          </a:p>
        </p:txBody>
      </p:sp>
    </p:spTree>
    <p:extLst>
      <p:ext uri="{BB962C8B-B14F-4D97-AF65-F5344CB8AC3E}">
        <p14:creationId xmlns:p14="http://schemas.microsoft.com/office/powerpoint/2010/main" val="73753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B4F13D-D50D-4DE8-AEA6-4BE1A4C31B48}"/>
              </a:ext>
            </a:extLst>
          </p:cNvPr>
          <p:cNvSpPr>
            <a:spLocks noGrp="1"/>
          </p:cNvSpPr>
          <p:nvPr>
            <p:ph type="title"/>
          </p:nvPr>
        </p:nvSpPr>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3. The Role of the Centre of Taste </a:t>
            </a:r>
            <a:r>
              <a:rPr lang="en-IE" sz="4000" b="1" kern="1200" dirty="0">
                <a:solidFill>
                  <a:schemeClr val="tx1"/>
                </a:solidFill>
                <a:effectLst/>
                <a:latin typeface="Trebuchet MS" panose="020B0603020202020204" pitchFamily="34" charset="0"/>
                <a:ea typeface="+mj-ea"/>
                <a:cs typeface="+mj-cs"/>
              </a:rPr>
              <a:t>Centre Manager</a:t>
            </a:r>
            <a:endParaRPr lang="sk-SK" dirty="0">
              <a:effectLst/>
            </a:endParaRPr>
          </a:p>
        </p:txBody>
      </p:sp>
      <p:sp>
        <p:nvSpPr>
          <p:cNvPr id="3" name="Zástupný objekt pre obsah 2">
            <a:extLst>
              <a:ext uri="{FF2B5EF4-FFF2-40B4-BE49-F238E27FC236}">
                <a16:creationId xmlns:a16="http://schemas.microsoft.com/office/drawing/2014/main" id="{0153A067-DED4-4B0A-BA7B-3123706DDF37}"/>
              </a:ext>
            </a:extLst>
          </p:cNvPr>
          <p:cNvSpPr>
            <a:spLocks noGrp="1"/>
          </p:cNvSpPr>
          <p:nvPr>
            <p:ph idx="1"/>
          </p:nvPr>
        </p:nvSpPr>
        <p:spPr>
          <a:xfrm>
            <a:off x="477598" y="2629607"/>
            <a:ext cx="8229600" cy="3489251"/>
          </a:xfrm>
        </p:spPr>
        <p:txBody>
          <a:bodyPr>
            <a:normAutofit fontScale="92500" lnSpcReduction="1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Strong interpersonal and conflict resolution skills Good organizational and managerial skills to oversee the operation and management of the incubator</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A desire to cultivate a dynamic environment that fosters spontaneous conversations and innovation between Centre of Taste businesses</a:t>
            </a:r>
            <a:endParaRPr lang="sk-SK" dirty="0">
              <a:effectLst/>
            </a:endParaRPr>
          </a:p>
        </p:txBody>
      </p:sp>
    </p:spTree>
    <p:extLst>
      <p:ext uri="{BB962C8B-B14F-4D97-AF65-F5344CB8AC3E}">
        <p14:creationId xmlns:p14="http://schemas.microsoft.com/office/powerpoint/2010/main" val="949010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C05A50-45F9-4225-B395-217F95BBCF70}"/>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3. Encourage Creativity and Openness</a:t>
            </a:r>
            <a:endParaRPr lang="sk-SK" dirty="0"/>
          </a:p>
        </p:txBody>
      </p:sp>
      <p:sp>
        <p:nvSpPr>
          <p:cNvPr id="3" name="Zástupný objekt pre obsah 2">
            <a:extLst>
              <a:ext uri="{FF2B5EF4-FFF2-40B4-BE49-F238E27FC236}">
                <a16:creationId xmlns:a16="http://schemas.microsoft.com/office/drawing/2014/main" id="{82073D0F-AC49-4DE7-9B40-57AE38BC4753}"/>
              </a:ext>
            </a:extLst>
          </p:cNvPr>
          <p:cNvSpPr>
            <a:spLocks noGrp="1"/>
          </p:cNvSpPr>
          <p:nvPr>
            <p:ph idx="1"/>
          </p:nvPr>
        </p:nvSpPr>
        <p:spPr>
          <a:xfrm>
            <a:off x="457200" y="2636912"/>
            <a:ext cx="8229600" cy="3672408"/>
          </a:xfrm>
        </p:spPr>
        <p:txBody>
          <a:bodyPr>
            <a:normAutofit/>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Creativity</a:t>
            </a:r>
            <a:r>
              <a:rPr lang="en-IE" sz="3200" kern="1200" dirty="0">
                <a:solidFill>
                  <a:schemeClr val="tx1"/>
                </a:solidFill>
                <a:effectLst/>
                <a:latin typeface="Trebuchet MS" panose="020B0603020202020204" pitchFamily="34" charset="0"/>
                <a:ea typeface="+mn-ea"/>
                <a:cs typeface="+mn-cs"/>
              </a:rPr>
              <a:t> – Encourage members and tenants to be free to express their opinions and ideas and to ask for help. A nice way of doing this is by having a </a:t>
            </a:r>
            <a:r>
              <a:rPr lang="en-IE" sz="3200" b="1" kern="1200" dirty="0">
                <a:solidFill>
                  <a:schemeClr val="tx1"/>
                </a:solidFill>
                <a:effectLst/>
                <a:latin typeface="Trebuchet MS" panose="020B0603020202020204" pitchFamily="34" charset="0"/>
                <a:ea typeface="+mn-ea"/>
                <a:cs typeface="+mn-cs"/>
              </a:rPr>
              <a:t>I need, I want and I suggest Wall </a:t>
            </a:r>
            <a:r>
              <a:rPr lang="en-IE" sz="3200" kern="1200" dirty="0">
                <a:solidFill>
                  <a:schemeClr val="tx1"/>
                </a:solidFill>
                <a:effectLst/>
                <a:latin typeface="Trebuchet MS" panose="020B0603020202020204" pitchFamily="34" charset="0"/>
                <a:ea typeface="+mn-ea"/>
                <a:cs typeface="+mn-cs"/>
              </a:rPr>
              <a:t>in a shared common area.</a:t>
            </a:r>
          </a:p>
        </p:txBody>
      </p:sp>
    </p:spTree>
    <p:extLst>
      <p:ext uri="{BB962C8B-B14F-4D97-AF65-F5344CB8AC3E}">
        <p14:creationId xmlns:p14="http://schemas.microsoft.com/office/powerpoint/2010/main" val="350648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C05A50-45F9-4225-B395-217F95BBCF70}"/>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3. Encourage Creativity and Openness</a:t>
            </a:r>
            <a:endParaRPr lang="sk-SK" dirty="0"/>
          </a:p>
        </p:txBody>
      </p:sp>
      <p:sp>
        <p:nvSpPr>
          <p:cNvPr id="3" name="Zástupný objekt pre obsah 2">
            <a:extLst>
              <a:ext uri="{FF2B5EF4-FFF2-40B4-BE49-F238E27FC236}">
                <a16:creationId xmlns:a16="http://schemas.microsoft.com/office/drawing/2014/main" id="{82073D0F-AC49-4DE7-9B40-57AE38BC4753}"/>
              </a:ext>
            </a:extLst>
          </p:cNvPr>
          <p:cNvSpPr>
            <a:spLocks noGrp="1"/>
          </p:cNvSpPr>
          <p:nvPr>
            <p:ph idx="1"/>
          </p:nvPr>
        </p:nvSpPr>
        <p:spPr>
          <a:xfrm>
            <a:off x="457200" y="2636912"/>
            <a:ext cx="8229600" cy="3672408"/>
          </a:xfrm>
        </p:spPr>
        <p:txBody>
          <a:bodyPr>
            <a:normAutofit/>
          </a:bodyPr>
          <a:lstStyle/>
          <a:p>
            <a:pPr marL="342900" marR="0" lvl="0" indent="-34290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lang="en-IE" sz="3200" kern="1200" dirty="0">
                <a:solidFill>
                  <a:schemeClr val="tx1"/>
                </a:solidFill>
                <a:effectLst/>
                <a:latin typeface="Trebuchet MS" panose="020B0603020202020204" pitchFamily="34" charset="0"/>
                <a:ea typeface="+mn-ea"/>
                <a:cs typeface="+mn-cs"/>
              </a:rPr>
              <a:t>The beauty of incubators is that people meet and develop a relationship naturally without forcing each other to do so.  </a:t>
            </a:r>
          </a:p>
          <a:p>
            <a:pPr marL="342900" marR="0" lvl="0" indent="-34290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lang="en-IE" sz="3200" kern="1200" dirty="0">
                <a:solidFill>
                  <a:schemeClr val="tx1"/>
                </a:solidFill>
                <a:effectLst/>
                <a:latin typeface="Trebuchet MS" panose="020B0603020202020204" pitchFamily="34" charset="0"/>
                <a:ea typeface="+mn-ea"/>
                <a:cs typeface="+mn-cs"/>
              </a:rPr>
              <a:t>Providing common spaces for your members to interact is very important. From couches, to pub-style tables and benches, this should be  a relaxed area. </a:t>
            </a:r>
            <a:endParaRPr lang="sk-SK" dirty="0">
              <a:effectLst/>
            </a:endParaRPr>
          </a:p>
        </p:txBody>
      </p:sp>
    </p:spTree>
    <p:extLst>
      <p:ext uri="{BB962C8B-B14F-4D97-AF65-F5344CB8AC3E}">
        <p14:creationId xmlns:p14="http://schemas.microsoft.com/office/powerpoint/2010/main" val="2024718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80E6B-86A2-4374-B3FC-33E58BF19380}"/>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3. Encourage Creativity and Openness</a:t>
            </a:r>
            <a:endParaRPr lang="sk-SK" dirty="0"/>
          </a:p>
        </p:txBody>
      </p:sp>
      <p:sp>
        <p:nvSpPr>
          <p:cNvPr id="3" name="Zástupný objekt pre obsah 2">
            <a:extLst>
              <a:ext uri="{FF2B5EF4-FFF2-40B4-BE49-F238E27FC236}">
                <a16:creationId xmlns:a16="http://schemas.microsoft.com/office/drawing/2014/main" id="{EF0983E4-9878-4C50-B55E-FE420D789A9B}"/>
              </a:ext>
            </a:extLst>
          </p:cNvPr>
          <p:cNvSpPr>
            <a:spLocks noGrp="1"/>
          </p:cNvSpPr>
          <p:nvPr>
            <p:ph idx="1"/>
          </p:nvPr>
        </p:nvSpPr>
        <p:spPr/>
        <p:txBody>
          <a:bodyPr>
            <a:normAutofit fontScale="92500" lnSpcReduction="200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Online Collaboration </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Given food business owners are so busy, augment offline collaboration with an online platform set up exclusively for members.  </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Perhaps a dedicated collaboration tool may be what you need ? Slack is an incredibly smart platform and may be worth considering. </a:t>
            </a:r>
            <a:endParaRPr lang="sk-SK" dirty="0">
              <a:effectLst/>
            </a:endParaRPr>
          </a:p>
        </p:txBody>
      </p:sp>
    </p:spTree>
    <p:extLst>
      <p:ext uri="{BB962C8B-B14F-4D97-AF65-F5344CB8AC3E}">
        <p14:creationId xmlns:p14="http://schemas.microsoft.com/office/powerpoint/2010/main" val="2467849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ok 6">
            <a:extLst>
              <a:ext uri="{FF2B5EF4-FFF2-40B4-BE49-F238E27FC236}">
                <a16:creationId xmlns:a16="http://schemas.microsoft.com/office/drawing/2014/main" id="{A7798105-E22F-E3EB-0048-F67B4268DA29}"/>
              </a:ext>
            </a:extLst>
          </p:cNvPr>
          <p:cNvPicPr>
            <a:picLocks noChangeAspect="1"/>
          </p:cNvPicPr>
          <p:nvPr/>
        </p:nvPicPr>
        <p:blipFill>
          <a:blip r:embed="rId2"/>
          <a:stretch>
            <a:fillRect/>
          </a:stretch>
        </p:blipFill>
        <p:spPr>
          <a:xfrm>
            <a:off x="2148608" y="2412763"/>
            <a:ext cx="5353050" cy="3495675"/>
          </a:xfrm>
          <a:prstGeom prst="rect">
            <a:avLst/>
          </a:prstGeom>
        </p:spPr>
      </p:pic>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a:xfrm>
            <a:off x="457200" y="1340768"/>
            <a:ext cx="8229600" cy="1143000"/>
          </a:xfrm>
        </p:spPr>
        <p:txBody>
          <a:bodyPr anchor="ctr">
            <a:normAutofit/>
          </a:bodyPr>
          <a:lstStyle/>
          <a:p>
            <a:pPr>
              <a:lnSpc>
                <a:spcPct val="90000"/>
              </a:lnSpc>
            </a:pPr>
            <a:r>
              <a:rPr lang="en-IE" sz="3700" b="1" kern="1200" dirty="0">
                <a:effectLst/>
              </a:rPr>
              <a:t>4. Technology to Encourage Creativity &amp; Openness</a:t>
            </a:r>
            <a:endParaRPr lang="sk-SK" sz="3700" dirty="0"/>
          </a:p>
        </p:txBody>
      </p:sp>
      <p:pic>
        <p:nvPicPr>
          <p:cNvPr id="3076" name="Picture 4">
            <a:extLst>
              <a:ext uri="{FF2B5EF4-FFF2-40B4-BE49-F238E27FC236}">
                <a16:creationId xmlns:a16="http://schemas.microsoft.com/office/drawing/2014/main" id="{8644A56C-39A2-FDEF-78FC-658571F251E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3244" y="2947349"/>
            <a:ext cx="2664296" cy="52453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Google Docs">
            <a:extLst>
              <a:ext uri="{FF2B5EF4-FFF2-40B4-BE49-F238E27FC236}">
                <a16:creationId xmlns:a16="http://schemas.microsoft.com/office/drawing/2014/main" id="{009D2874-7F62-57E9-B3A7-DBE4C9725AD2}"/>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10381" b="23605"/>
          <a:stretch/>
        </p:blipFill>
        <p:spPr bwMode="auto">
          <a:xfrm>
            <a:off x="2119566" y="3475183"/>
            <a:ext cx="2074934" cy="97282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F25D3234-55CA-B8E8-56E7-AD1B4766896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7702" y="3049717"/>
            <a:ext cx="2123728" cy="42216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Microsoft Teams Logo and symbol, meaning, history, PNG">
            <a:extLst>
              <a:ext uri="{FF2B5EF4-FFF2-40B4-BE49-F238E27FC236}">
                <a16:creationId xmlns:a16="http://schemas.microsoft.com/office/drawing/2014/main" id="{1E16DF70-C027-5811-9206-26FC47CF119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7658" y="3961598"/>
            <a:ext cx="2941900" cy="1654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070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Dropbox</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Create a central workspace so everyone can find what they need quickly.  </a:t>
            </a:r>
          </a:p>
          <a:p>
            <a:pPr rtl="0" eaLnBrk="0" fontAlgn="base" hangingPunct="0"/>
            <a:r>
              <a:rPr lang="en-IE" sz="3200" kern="1200" dirty="0">
                <a:solidFill>
                  <a:schemeClr val="tx1"/>
                </a:solidFill>
                <a:effectLst/>
                <a:latin typeface="Trebuchet MS" panose="020B0603020202020204" pitchFamily="34" charset="0"/>
                <a:ea typeface="+mn-ea"/>
                <a:cs typeface="+mn-cs"/>
              </a:rPr>
              <a:t>Folders are a simple way to give your tenant members access to things like kitchen protocols, handbooks, marketing files, logos and photos.  </a:t>
            </a:r>
          </a:p>
        </p:txBody>
      </p:sp>
    </p:spTree>
    <p:extLst>
      <p:ext uri="{BB962C8B-B14F-4D97-AF65-F5344CB8AC3E}">
        <p14:creationId xmlns:p14="http://schemas.microsoft.com/office/powerpoint/2010/main" val="1648302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fontScale="925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Dropbox</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All members can add and edit files together. </a:t>
            </a:r>
          </a:p>
          <a:p>
            <a:pPr rtl="0" eaLnBrk="0" fontAlgn="base" hangingPunct="0"/>
            <a:r>
              <a:rPr lang="en-IE" sz="3200" kern="1200" dirty="0">
                <a:solidFill>
                  <a:schemeClr val="tx1"/>
                </a:solidFill>
                <a:effectLst/>
                <a:latin typeface="Trebuchet MS" panose="020B0603020202020204" pitchFamily="34" charset="0"/>
                <a:ea typeface="+mn-ea"/>
                <a:cs typeface="+mn-cs"/>
              </a:rPr>
              <a:t>Changes sync automatically, giving everyone the most recent version in their </a:t>
            </a:r>
            <a:r>
              <a:rPr lang="en-IE" sz="3200" b="1" kern="1200" dirty="0">
                <a:solidFill>
                  <a:schemeClr val="tx1"/>
                </a:solidFill>
                <a:effectLst/>
                <a:latin typeface="Trebuchet MS" panose="020B0603020202020204" pitchFamily="34" charset="0"/>
                <a:ea typeface="+mn-ea"/>
                <a:cs typeface="+mn-cs"/>
              </a:rPr>
              <a:t>Dropbox </a:t>
            </a:r>
            <a:r>
              <a:rPr lang="en-IE" sz="3200" kern="1200" dirty="0">
                <a:solidFill>
                  <a:schemeClr val="tx1"/>
                </a:solidFill>
                <a:effectLst/>
                <a:latin typeface="Trebuchet MS" panose="020B0603020202020204" pitchFamily="34" charset="0"/>
                <a:ea typeface="+mn-ea"/>
                <a:cs typeface="+mn-cs"/>
              </a:rPr>
              <a:t>folders. </a:t>
            </a:r>
          </a:p>
          <a:p>
            <a:pPr rtl="0" eaLnBrk="0" fontAlgn="base" hangingPunct="0"/>
            <a:r>
              <a:rPr lang="en-IE" sz="3200" kern="1200" dirty="0">
                <a:solidFill>
                  <a:schemeClr val="tx1"/>
                </a:solidFill>
                <a:effectLst/>
                <a:latin typeface="Trebuchet MS" panose="020B0603020202020204" pitchFamily="34" charset="0"/>
                <a:ea typeface="+mn-ea"/>
                <a:cs typeface="+mn-cs"/>
              </a:rPr>
              <a:t>Use comments to quickly gather feedback in each file. </a:t>
            </a:r>
            <a:endParaRPr lang="sk-SK" dirty="0">
              <a:effectLst/>
            </a:endParaRPr>
          </a:p>
        </p:txBody>
      </p:sp>
    </p:spTree>
    <p:extLst>
      <p:ext uri="{BB962C8B-B14F-4D97-AF65-F5344CB8AC3E}">
        <p14:creationId xmlns:p14="http://schemas.microsoft.com/office/powerpoint/2010/main" val="2986454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fontScale="92500"/>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Google Docs</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Sometimes we need to work on one document together at the same time. </a:t>
            </a:r>
          </a:p>
          <a:p>
            <a:pPr rtl="0" eaLnBrk="0" fontAlgn="base" hangingPunct="0"/>
            <a:r>
              <a:rPr lang="en-IE" sz="3200" kern="1200" dirty="0">
                <a:solidFill>
                  <a:schemeClr val="tx1"/>
                </a:solidFill>
                <a:effectLst/>
                <a:latin typeface="Trebuchet MS" panose="020B0603020202020204" pitchFamily="34" charset="0"/>
                <a:ea typeface="+mn-ea"/>
                <a:cs typeface="+mn-cs"/>
              </a:rPr>
              <a:t>This tool allows you to create online documents, presentations and spreadsheets which we can edit together in live mode. </a:t>
            </a:r>
          </a:p>
          <a:p>
            <a:pPr rtl="0" eaLnBrk="0" fontAlgn="base" hangingPunct="0"/>
            <a:r>
              <a:rPr lang="en-IE" sz="3200" kern="1200" dirty="0">
                <a:solidFill>
                  <a:schemeClr val="tx1"/>
                </a:solidFill>
                <a:effectLst/>
                <a:latin typeface="Trebuchet MS" panose="020B0603020202020204" pitchFamily="34" charset="0"/>
                <a:ea typeface="+mn-ea"/>
                <a:cs typeface="+mn-cs"/>
              </a:rPr>
              <a:t>Content is automatically saved and stored.</a:t>
            </a:r>
            <a:endParaRPr lang="sk-SK" dirty="0">
              <a:effectLst/>
            </a:endParaRPr>
          </a:p>
        </p:txBody>
      </p:sp>
    </p:spTree>
    <p:extLst>
      <p:ext uri="{BB962C8B-B14F-4D97-AF65-F5344CB8AC3E}">
        <p14:creationId xmlns:p14="http://schemas.microsoft.com/office/powerpoint/2010/main" val="3743024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fontScale="92500" lnSpcReduction="20000"/>
          </a:bodyPr>
          <a:lstStyle/>
          <a:p>
            <a:pPr marL="0" indent="0" rtl="0" eaLnBrk="0" fontAlgn="base" hangingPunct="0">
              <a:buNone/>
            </a:pPr>
            <a:r>
              <a:rPr lang="en-US" sz="3200" b="1" i="0" kern="1200" dirty="0">
                <a:solidFill>
                  <a:schemeClr val="tx1"/>
                </a:solidFill>
                <a:effectLst/>
                <a:latin typeface="Trebuchet MS" panose="020B0603020202020204" pitchFamily="34" charset="0"/>
                <a:ea typeface="+mn-ea"/>
                <a:cs typeface="+mn-cs"/>
              </a:rPr>
              <a:t>Zoom</a:t>
            </a:r>
            <a:endParaRPr lang="en-US" sz="3200" b="0" i="0" kern="1200" dirty="0">
              <a:solidFill>
                <a:schemeClr val="tx1"/>
              </a:solidFill>
              <a:effectLst/>
              <a:latin typeface="Trebuchet MS" panose="020B0603020202020204" pitchFamily="34" charset="0"/>
              <a:ea typeface="+mn-ea"/>
              <a:cs typeface="+mn-cs"/>
            </a:endParaRPr>
          </a:p>
          <a:p>
            <a:r>
              <a:rPr lang="en-US" sz="3200" b="0" i="0" kern="1200" dirty="0">
                <a:solidFill>
                  <a:schemeClr val="tx1"/>
                </a:solidFill>
                <a:effectLst/>
                <a:latin typeface="Trebuchet MS" panose="020B0603020202020204" pitchFamily="34" charset="0"/>
                <a:ea typeface="+mn-ea"/>
                <a:cs typeface="+mn-cs"/>
              </a:rPr>
              <a:t>This cloud-based collaboration software is widely used in business and government. </a:t>
            </a:r>
          </a:p>
          <a:p>
            <a:r>
              <a:rPr lang="en-US" sz="3200" b="0" i="0" kern="1200" dirty="0">
                <a:solidFill>
                  <a:schemeClr val="tx1"/>
                </a:solidFill>
                <a:effectLst/>
                <a:latin typeface="Trebuchet MS" panose="020B0603020202020204" pitchFamily="34" charset="0"/>
                <a:ea typeface="+mn-ea"/>
                <a:cs typeface="+mn-cs"/>
              </a:rPr>
              <a:t>The platform offers group messaging, video conferencing and virtual meeting spaces that come with useful backgrounds. </a:t>
            </a:r>
          </a:p>
          <a:p>
            <a:r>
              <a:rPr lang="en-US" sz="3200" b="0" i="0" kern="1200" dirty="0">
                <a:solidFill>
                  <a:schemeClr val="tx1"/>
                </a:solidFill>
                <a:effectLst/>
                <a:latin typeface="Trebuchet MS" panose="020B0603020202020204" pitchFamily="34" charset="0"/>
                <a:ea typeface="+mn-ea"/>
                <a:cs typeface="+mn-cs"/>
              </a:rPr>
              <a:t>It offers HD audio and video. </a:t>
            </a:r>
          </a:p>
          <a:p>
            <a:r>
              <a:rPr lang="en-US" sz="3200" b="0" i="0" kern="1200" dirty="0">
                <a:solidFill>
                  <a:schemeClr val="tx1"/>
                </a:solidFill>
                <a:effectLst/>
                <a:latin typeface="Trebuchet MS" panose="020B0603020202020204" pitchFamily="34" charset="0"/>
                <a:ea typeface="+mn-ea"/>
                <a:cs typeface="+mn-cs"/>
              </a:rPr>
              <a:t>An attendance indicator helps you track individual participation and conduct polls.</a:t>
            </a:r>
          </a:p>
        </p:txBody>
      </p:sp>
    </p:spTree>
    <p:extLst>
      <p:ext uri="{BB962C8B-B14F-4D97-AF65-F5344CB8AC3E}">
        <p14:creationId xmlns:p14="http://schemas.microsoft.com/office/powerpoint/2010/main" val="2304426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fontScale="85000" lnSpcReduction="20000"/>
          </a:bodyPr>
          <a:lstStyle/>
          <a:p>
            <a:pPr marL="0" indent="0">
              <a:buNone/>
            </a:pPr>
            <a:r>
              <a:rPr lang="en-US" sz="3200" b="1" i="0" kern="1200" dirty="0">
                <a:solidFill>
                  <a:schemeClr val="tx1"/>
                </a:solidFill>
                <a:effectLst/>
                <a:latin typeface="Trebuchet MS" panose="020B0603020202020204" pitchFamily="34" charset="0"/>
                <a:ea typeface="+mn-ea"/>
                <a:cs typeface="+mn-cs"/>
              </a:rPr>
              <a:t>Workplace by Facebook </a:t>
            </a:r>
            <a:endParaRPr lang="en-US" sz="3200" b="0" i="0" kern="1200" dirty="0">
              <a:solidFill>
                <a:schemeClr val="tx1"/>
              </a:solidFill>
              <a:effectLst/>
              <a:latin typeface="Trebuchet MS" panose="020B0603020202020204" pitchFamily="34" charset="0"/>
              <a:ea typeface="+mn-ea"/>
              <a:cs typeface="+mn-cs"/>
            </a:endParaRPr>
          </a:p>
          <a:p>
            <a:r>
              <a:rPr lang="en-US" sz="3200" b="0" i="0" kern="1200" dirty="0">
                <a:solidFill>
                  <a:schemeClr val="tx1"/>
                </a:solidFill>
                <a:effectLst/>
                <a:latin typeface="Trebuchet MS" panose="020B0603020202020204" pitchFamily="34" charset="0"/>
                <a:ea typeface="+mn-ea"/>
                <a:cs typeface="+mn-cs"/>
              </a:rPr>
              <a:t>While Facebook is known as a tool for promotion and marketing, Workplace by Facebook lets you communicate with staff in a centralized hub:</a:t>
            </a:r>
          </a:p>
          <a:p>
            <a:pPr lvl="1"/>
            <a:r>
              <a:rPr lang="en-US" b="0" i="0" kern="1200" dirty="0">
                <a:solidFill>
                  <a:schemeClr val="tx1"/>
                </a:solidFill>
                <a:effectLst/>
                <a:latin typeface="Trebuchet MS" panose="020B0603020202020204" pitchFamily="34" charset="0"/>
                <a:ea typeface="+mn-ea"/>
                <a:cs typeface="+mn-cs"/>
              </a:rPr>
              <a:t>Instant messaging allows individual or group chats through text, voice or video. </a:t>
            </a:r>
          </a:p>
          <a:p>
            <a:pPr lvl="1"/>
            <a:r>
              <a:rPr lang="en-US" b="0" i="0" kern="1200" dirty="0">
                <a:solidFill>
                  <a:schemeClr val="tx1"/>
                </a:solidFill>
                <a:effectLst/>
                <a:latin typeface="Trebuchet MS" panose="020B0603020202020204" pitchFamily="34" charset="0"/>
                <a:ea typeface="+mn-ea"/>
                <a:cs typeface="+mn-cs"/>
              </a:rPr>
              <a:t>You can also stream video to make announcements or conduct training sessions. </a:t>
            </a:r>
          </a:p>
          <a:p>
            <a:pPr lvl="1"/>
            <a:r>
              <a:rPr lang="en-US" b="0" i="0" kern="1200" dirty="0">
                <a:solidFill>
                  <a:schemeClr val="tx1"/>
                </a:solidFill>
                <a:effectLst/>
                <a:latin typeface="Trebuchet MS" panose="020B0603020202020204" pitchFamily="34" charset="0"/>
                <a:ea typeface="+mn-ea"/>
                <a:cs typeface="+mn-cs"/>
              </a:rPr>
              <a:t>Real-time engagement analytics deliver instant feedback. It can be integrated with Office 365, Google Drive and more. </a:t>
            </a:r>
            <a:r>
              <a:rPr lang="en-US" b="1" i="0" kern="1200" dirty="0">
                <a:solidFill>
                  <a:schemeClr val="tx1"/>
                </a:solidFill>
                <a:effectLst/>
                <a:latin typeface="Trebuchet MS" panose="020B0603020202020204" pitchFamily="34" charset="0"/>
                <a:ea typeface="+mn-ea"/>
                <a:cs typeface="+mn-cs"/>
              </a:rPr>
              <a:t> </a:t>
            </a:r>
            <a:endParaRPr lang="en-US" b="0" i="0" kern="1200" dirty="0">
              <a:solidFill>
                <a:schemeClr val="tx1"/>
              </a:solidFill>
              <a:effectLst/>
              <a:latin typeface="Trebuchet MS" panose="020B0603020202020204" pitchFamily="34" charset="0"/>
              <a:ea typeface="+mn-ea"/>
              <a:cs typeface="+mn-cs"/>
            </a:endParaRPr>
          </a:p>
        </p:txBody>
      </p:sp>
    </p:spTree>
    <p:extLst>
      <p:ext uri="{BB962C8B-B14F-4D97-AF65-F5344CB8AC3E}">
        <p14:creationId xmlns:p14="http://schemas.microsoft.com/office/powerpoint/2010/main" val="20799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1ECF8-0008-4330-BEE3-90A991A42A01}"/>
              </a:ext>
            </a:extLst>
          </p:cNvPr>
          <p:cNvSpPr>
            <a:spLocks noGrp="1"/>
          </p:cNvSpPr>
          <p:nvPr>
            <p:ph type="title"/>
          </p:nvPr>
        </p:nvSpPr>
        <p:spPr/>
        <p:txBody>
          <a:bodyPr/>
          <a:lstStyle/>
          <a:p>
            <a:r>
              <a:rPr lang="en-GB" dirty="0"/>
              <a:t>Learning objectives of Module 6</a:t>
            </a:r>
            <a:endParaRPr lang="sk-SK" dirty="0"/>
          </a:p>
        </p:txBody>
      </p:sp>
      <p:sp>
        <p:nvSpPr>
          <p:cNvPr id="3" name="Zástupný objekt pre obsah 2">
            <a:extLst>
              <a:ext uri="{FF2B5EF4-FFF2-40B4-BE49-F238E27FC236}">
                <a16:creationId xmlns:a16="http://schemas.microsoft.com/office/drawing/2014/main" id="{33940893-5151-4C84-A99F-AF686728A875}"/>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This module has two key sections:</a:t>
            </a:r>
            <a:endParaRPr lang="sk-SK" dirty="0">
              <a:effectLst/>
            </a:endParaRPr>
          </a:p>
          <a:p>
            <a:pPr lvl="1" eaLnBrk="0" fontAlgn="base" hangingPunct="0"/>
            <a:r>
              <a:rPr lang="en-IE" b="1" kern="1200" dirty="0">
                <a:solidFill>
                  <a:schemeClr val="tx1"/>
                </a:solidFill>
                <a:effectLst/>
                <a:latin typeface="Trebuchet MS" panose="020B0603020202020204" pitchFamily="34" charset="0"/>
                <a:ea typeface="+mn-ea"/>
                <a:cs typeface="+mn-cs"/>
              </a:rPr>
              <a:t>Collaborating with others – key to building a sustainable Centre of Taste</a:t>
            </a:r>
            <a:endParaRPr lang="sk-SK" dirty="0">
              <a:effectLst/>
            </a:endParaRPr>
          </a:p>
          <a:p>
            <a:pPr lvl="1" eaLnBrk="0" fontAlgn="base" hangingPunct="0"/>
            <a:r>
              <a:rPr lang="en-IE" b="1" kern="1200" dirty="0">
                <a:solidFill>
                  <a:schemeClr val="tx1"/>
                </a:solidFill>
                <a:effectLst/>
                <a:latin typeface="Trebuchet MS" panose="020B0603020202020204" pitchFamily="34" charset="0"/>
                <a:ea typeface="+mn-ea"/>
                <a:cs typeface="+mn-cs"/>
              </a:rPr>
              <a:t>Fostering a culture of collaboration in your Centre of Taste</a:t>
            </a:r>
            <a:endParaRPr lang="sk-SK" dirty="0">
              <a:effectLst/>
            </a:endParaRPr>
          </a:p>
        </p:txBody>
      </p:sp>
    </p:spTree>
    <p:extLst>
      <p:ext uri="{BB962C8B-B14F-4D97-AF65-F5344CB8AC3E}">
        <p14:creationId xmlns:p14="http://schemas.microsoft.com/office/powerpoint/2010/main" val="201558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fontScale="92500" lnSpcReduction="10000"/>
          </a:bodyPr>
          <a:lstStyle/>
          <a:p>
            <a:pPr marL="0" indent="0">
              <a:buNone/>
            </a:pPr>
            <a:r>
              <a:rPr lang="en-US" sz="3200" b="1" i="0" kern="1200" dirty="0">
                <a:solidFill>
                  <a:schemeClr val="tx1"/>
                </a:solidFill>
                <a:effectLst/>
                <a:latin typeface="Trebuchet MS" panose="020B0603020202020204" pitchFamily="34" charset="0"/>
                <a:ea typeface="+mn-ea"/>
                <a:cs typeface="+mn-cs"/>
              </a:rPr>
              <a:t>Microsoft Teams </a:t>
            </a:r>
            <a:endParaRPr lang="en-US" sz="3200" b="0" i="0" kern="1200" dirty="0">
              <a:solidFill>
                <a:schemeClr val="tx1"/>
              </a:solidFill>
              <a:effectLst/>
              <a:latin typeface="Trebuchet MS" panose="020B0603020202020204" pitchFamily="34" charset="0"/>
              <a:ea typeface="+mn-ea"/>
              <a:cs typeface="+mn-cs"/>
            </a:endParaRPr>
          </a:p>
          <a:p>
            <a:r>
              <a:rPr lang="en-US" sz="3200" b="0" i="0" kern="1200" dirty="0">
                <a:solidFill>
                  <a:schemeClr val="tx1"/>
                </a:solidFill>
                <a:effectLst/>
                <a:latin typeface="Trebuchet MS" panose="020B0603020202020204" pitchFamily="34" charset="0"/>
                <a:ea typeface="+mn-ea"/>
                <a:cs typeface="+mn-cs"/>
              </a:rPr>
              <a:t>Despite tough competition, Microsoft is still a big player in the workplace collaboration sector. This cost-effective software improves productivity and boosts engagement. Teams lets employees share files, work collectively on a document and sync with other Office apps. </a:t>
            </a:r>
          </a:p>
        </p:txBody>
      </p:sp>
    </p:spTree>
    <p:extLst>
      <p:ext uri="{BB962C8B-B14F-4D97-AF65-F5344CB8AC3E}">
        <p14:creationId xmlns:p14="http://schemas.microsoft.com/office/powerpoint/2010/main" val="104225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075240" cy="1584176"/>
          </a:xfrm>
        </p:spPr>
        <p:txBody>
          <a:bodyPr>
            <a:normAutofit/>
          </a:bodyPr>
          <a:lstStyle/>
          <a:p>
            <a:r>
              <a:rPr lang="en-US" sz="2000" b="0" i="0" kern="1200" dirty="0">
                <a:solidFill>
                  <a:schemeClr val="tx1"/>
                </a:solidFill>
                <a:effectLst/>
                <a:latin typeface="Trebuchet MS" panose="020B0603020202020204" pitchFamily="34" charset="0"/>
                <a:ea typeface="+mn-ea"/>
                <a:cs typeface="+mn-cs"/>
              </a:rPr>
              <a:t>Watch the video “</a:t>
            </a:r>
            <a:r>
              <a:rPr lang="en-US" sz="2000" b="0" i="0" dirty="0">
                <a:effectLst/>
                <a:latin typeface="Roboto" panose="02000000000000000000" pitchFamily="2" charset="0"/>
              </a:rPr>
              <a:t>Tools for Online Collaboration With Teams &amp; Clients When Working Remotely”</a:t>
            </a:r>
          </a:p>
          <a:p>
            <a:pPr marL="0" indent="0">
              <a:buNone/>
            </a:pPr>
            <a:endParaRPr lang="en-US" sz="2000" b="0" i="0" kern="1200" dirty="0">
              <a:solidFill>
                <a:schemeClr val="tx1"/>
              </a:solidFill>
              <a:effectLst/>
              <a:latin typeface="Trebuchet MS" panose="020B0603020202020204" pitchFamily="34" charset="0"/>
              <a:ea typeface="+mn-ea"/>
              <a:cs typeface="+mn-cs"/>
            </a:endParaRPr>
          </a:p>
        </p:txBody>
      </p:sp>
      <p:pic>
        <p:nvPicPr>
          <p:cNvPr id="4" name="Online médium 3" title="Tools for Online Collaboration With Teams &amp; Clients When Working Remotely | ResellerClub">
            <a:hlinkClick r:id="" action="ppaction://media"/>
            <a:extLst>
              <a:ext uri="{FF2B5EF4-FFF2-40B4-BE49-F238E27FC236}">
                <a16:creationId xmlns:a16="http://schemas.microsoft.com/office/drawing/2014/main" id="{4BE59204-E755-9B8E-3C4B-77880260E78A}"/>
              </a:ext>
            </a:extLst>
          </p:cNvPr>
          <p:cNvPicPr>
            <a:picLocks noRot="1" noChangeAspect="1"/>
          </p:cNvPicPr>
          <p:nvPr>
            <a:videoFile r:link="rId1"/>
          </p:nvPr>
        </p:nvPicPr>
        <p:blipFill>
          <a:blip r:embed="rId3"/>
          <a:stretch>
            <a:fillRect/>
          </a:stretch>
        </p:blipFill>
        <p:spPr>
          <a:xfrm>
            <a:off x="3318065" y="3284984"/>
            <a:ext cx="5220881" cy="2949798"/>
          </a:xfrm>
          <a:prstGeom prst="rect">
            <a:avLst/>
          </a:prstGeom>
        </p:spPr>
      </p:pic>
    </p:spTree>
    <p:extLst>
      <p:ext uri="{BB962C8B-B14F-4D97-AF65-F5344CB8AC3E}">
        <p14:creationId xmlns:p14="http://schemas.microsoft.com/office/powerpoint/2010/main" val="277189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ED046-1EAF-46BE-AE4B-CE3E44BD9DD9}"/>
              </a:ext>
            </a:extLst>
          </p:cNvPr>
          <p:cNvSpPr>
            <a:spLocks noGrp="1"/>
          </p:cNvSpPr>
          <p:nvPr>
            <p:ph type="title"/>
          </p:nvPr>
        </p:nvSpPr>
        <p:spPr/>
        <p:txBody>
          <a:bodyPr>
            <a:normAutofit fontScale="90000"/>
          </a:bodyPr>
          <a:lstStyle/>
          <a:p>
            <a:r>
              <a:rPr lang="en-IE" sz="4400" b="1" kern="1200" dirty="0">
                <a:effectLst/>
              </a:rPr>
              <a:t>4. </a:t>
            </a:r>
            <a:r>
              <a:rPr lang="en-IE" sz="4400" b="1" kern="1200" dirty="0">
                <a:solidFill>
                  <a:schemeClr val="tx1"/>
                </a:solidFill>
                <a:effectLst/>
                <a:latin typeface="Trebuchet MS" panose="020B0603020202020204" pitchFamily="34" charset="0"/>
                <a:ea typeface="+mj-ea"/>
                <a:cs typeface="+mj-cs"/>
              </a:rPr>
              <a:t>Technology to Encourage Creativity &amp; Openness</a:t>
            </a:r>
            <a:endParaRPr lang="sk-SK" dirty="0"/>
          </a:p>
        </p:txBody>
      </p:sp>
      <p:sp>
        <p:nvSpPr>
          <p:cNvPr id="3" name="Zástupný objekt pre obsah 2">
            <a:extLst>
              <a:ext uri="{FF2B5EF4-FFF2-40B4-BE49-F238E27FC236}">
                <a16:creationId xmlns:a16="http://schemas.microsoft.com/office/drawing/2014/main" id="{7DB5DBA8-C1D3-4F49-BE9F-58F37CF9AD57}"/>
              </a:ext>
            </a:extLst>
          </p:cNvPr>
          <p:cNvSpPr>
            <a:spLocks noGrp="1"/>
          </p:cNvSpPr>
          <p:nvPr>
            <p:ph idx="1"/>
          </p:nvPr>
        </p:nvSpPr>
        <p:spPr>
          <a:xfrm>
            <a:off x="457200" y="2636912"/>
            <a:ext cx="8229600" cy="3816424"/>
          </a:xfrm>
        </p:spPr>
        <p:txBody>
          <a:bodyPr>
            <a:normAutofit/>
          </a:bodyPr>
          <a:lstStyle/>
          <a:p>
            <a:r>
              <a:rPr lang="en-US" sz="3200" b="0" i="0" kern="1200" dirty="0">
                <a:solidFill>
                  <a:schemeClr val="tx1"/>
                </a:solidFill>
                <a:effectLst/>
                <a:latin typeface="Trebuchet MS" panose="020B0603020202020204" pitchFamily="34" charset="0"/>
                <a:ea typeface="+mn-ea"/>
                <a:cs typeface="+mn-cs"/>
              </a:rPr>
              <a:t>Whichever platform you choose, your goal is to bring stakeholders together. It not only boosts productivity, it empowers everyone to share ideas and collaborate.</a:t>
            </a:r>
          </a:p>
        </p:txBody>
      </p:sp>
    </p:spTree>
    <p:extLst>
      <p:ext uri="{BB962C8B-B14F-4D97-AF65-F5344CB8AC3E}">
        <p14:creationId xmlns:p14="http://schemas.microsoft.com/office/powerpoint/2010/main" val="4144288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FBD5D-E35B-4317-BFFD-3785DEE3D43A}"/>
              </a:ext>
            </a:extLst>
          </p:cNvPr>
          <p:cNvSpPr>
            <a:spLocks noGrp="1"/>
          </p:cNvSpPr>
          <p:nvPr>
            <p:ph type="title"/>
          </p:nvPr>
        </p:nvSpPr>
        <p:spPr/>
        <p:txBody>
          <a:bodyPr/>
          <a:lstStyle/>
          <a:p>
            <a:r>
              <a:rPr lang="en-IE" sz="4400" b="1" kern="1200" dirty="0">
                <a:solidFill>
                  <a:schemeClr val="tx1"/>
                </a:solidFill>
                <a:effectLst/>
                <a:latin typeface="Trebuchet MS" panose="020B0603020202020204" pitchFamily="34" charset="0"/>
                <a:ea typeface="+mj-ea"/>
                <a:cs typeface="+mj-cs"/>
              </a:rPr>
              <a:t>5. Encourage Coopetition </a:t>
            </a:r>
            <a:endParaRPr lang="sk-SK" dirty="0"/>
          </a:p>
        </p:txBody>
      </p:sp>
      <p:sp>
        <p:nvSpPr>
          <p:cNvPr id="3" name="Zástupný objekt pre obsah 2">
            <a:extLst>
              <a:ext uri="{FF2B5EF4-FFF2-40B4-BE49-F238E27FC236}">
                <a16:creationId xmlns:a16="http://schemas.microsoft.com/office/drawing/2014/main" id="{958D8654-92B5-4574-A972-BB26FAD707F4}"/>
              </a:ext>
            </a:extLst>
          </p:cNvPr>
          <p:cNvSpPr>
            <a:spLocks noGrp="1"/>
          </p:cNvSpPr>
          <p:nvPr>
            <p:ph idx="1"/>
          </p:nvPr>
        </p:nvSpPr>
        <p:spPr/>
        <p:txBody>
          <a:bodyPr>
            <a:normAutofit lnSpcReduction="1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Coopetition between businesses can increase the chance of growth within each business. While sometimes in competition with each other, if companies cooperate with each other to reach a higher value goal than could be achieved without interaction.  </a:t>
            </a:r>
            <a:endParaRPr lang="sk-SK" dirty="0">
              <a:effectLst/>
            </a:endParaRPr>
          </a:p>
        </p:txBody>
      </p:sp>
    </p:spTree>
    <p:extLst>
      <p:ext uri="{BB962C8B-B14F-4D97-AF65-F5344CB8AC3E}">
        <p14:creationId xmlns:p14="http://schemas.microsoft.com/office/powerpoint/2010/main" val="940120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FBD5D-E35B-4317-BFFD-3785DEE3D43A}"/>
              </a:ext>
            </a:extLst>
          </p:cNvPr>
          <p:cNvSpPr>
            <a:spLocks noGrp="1"/>
          </p:cNvSpPr>
          <p:nvPr>
            <p:ph type="title"/>
          </p:nvPr>
        </p:nvSpPr>
        <p:spPr/>
        <p:txBody>
          <a:bodyPr/>
          <a:lstStyle/>
          <a:p>
            <a:r>
              <a:rPr lang="en-IE" sz="4400" b="1" kern="1200" dirty="0">
                <a:solidFill>
                  <a:schemeClr val="tx1"/>
                </a:solidFill>
                <a:effectLst/>
                <a:latin typeface="Trebuchet MS" panose="020B0603020202020204" pitchFamily="34" charset="0"/>
                <a:ea typeface="+mj-ea"/>
                <a:cs typeface="+mj-cs"/>
              </a:rPr>
              <a:t>5. Encourage Coopetition </a:t>
            </a:r>
            <a:endParaRPr lang="sk-SK" dirty="0"/>
          </a:p>
        </p:txBody>
      </p:sp>
      <p:sp>
        <p:nvSpPr>
          <p:cNvPr id="3" name="Zástupný objekt pre obsah 2">
            <a:extLst>
              <a:ext uri="{FF2B5EF4-FFF2-40B4-BE49-F238E27FC236}">
                <a16:creationId xmlns:a16="http://schemas.microsoft.com/office/drawing/2014/main" id="{958D8654-92B5-4574-A972-BB26FAD707F4}"/>
              </a:ext>
            </a:extLst>
          </p:cNvPr>
          <p:cNvSpPr>
            <a:spLocks noGrp="1"/>
          </p:cNvSpPr>
          <p:nvPr>
            <p:ph idx="1"/>
          </p:nvPr>
        </p:nvSpPr>
        <p:spPr/>
        <p:txBody>
          <a:bodyPr>
            <a:normAutofit/>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An example </a:t>
            </a:r>
            <a:r>
              <a:rPr lang="en-IE" sz="3200" kern="1200" dirty="0">
                <a:solidFill>
                  <a:schemeClr val="tx1"/>
                </a:solidFill>
                <a:effectLst/>
                <a:latin typeface="Trebuchet MS" panose="020B0603020202020204" pitchFamily="34" charset="0"/>
                <a:ea typeface="+mn-ea"/>
                <a:cs typeface="+mn-cs"/>
              </a:rPr>
              <a:t>– sharing a distribution system to extend the market reach nationally or internationally.  In this case companies save money on shared costs while remaining fiercely competitive in other areas.</a:t>
            </a:r>
            <a:endParaRPr lang="sk-SK" dirty="0">
              <a:effectLst/>
            </a:endParaRPr>
          </a:p>
        </p:txBody>
      </p:sp>
    </p:spTree>
    <p:extLst>
      <p:ext uri="{BB962C8B-B14F-4D97-AF65-F5344CB8AC3E}">
        <p14:creationId xmlns:p14="http://schemas.microsoft.com/office/powerpoint/2010/main" val="1923617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5C4F-0053-4FCE-8470-61C8F8D9849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5. Encourage Shared Social Time</a:t>
            </a:r>
            <a:endParaRPr lang="sk-SK" dirty="0"/>
          </a:p>
        </p:txBody>
      </p:sp>
      <p:sp>
        <p:nvSpPr>
          <p:cNvPr id="3" name="Zástupný objekt pre obsah 2">
            <a:extLst>
              <a:ext uri="{FF2B5EF4-FFF2-40B4-BE49-F238E27FC236}">
                <a16:creationId xmlns:a16="http://schemas.microsoft.com/office/drawing/2014/main" id="{9BE44EFC-BF91-4C21-AD8F-A840109C8915}"/>
              </a:ext>
            </a:extLst>
          </p:cNvPr>
          <p:cNvSpPr>
            <a:spLocks noGrp="1"/>
          </p:cNvSpPr>
          <p:nvPr>
            <p:ph idx="1"/>
          </p:nvPr>
        </p:nvSpPr>
        <p:spPr/>
        <p:txBody>
          <a:bodyPr>
            <a:normAutofit fontScale="85000" lnSpcReduction="2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Food as we know is one of the best things to bring people together. It can’t all be about work. Holding social events, and celebrating the victories with your Centre of Taste members is one of the best ways to build a community.  Some ideas:-</a:t>
            </a:r>
            <a:endParaRPr lang="sk-SK" dirty="0">
              <a:effectLst/>
            </a:endParaRPr>
          </a:p>
          <a:p>
            <a:pPr rtl="0" eaLnBrk="0" fontAlgn="base" hangingPunct="0"/>
            <a:r>
              <a:rPr lang="en-IE" sz="3200" b="1" kern="1200" dirty="0">
                <a:solidFill>
                  <a:schemeClr val="tx1"/>
                </a:solidFill>
                <a:effectLst/>
                <a:latin typeface="Trebuchet MS" panose="020B0603020202020204" pitchFamily="34" charset="0"/>
                <a:ea typeface="+mn-ea"/>
                <a:cs typeface="+mn-cs"/>
              </a:rPr>
              <a:t>Demo day - </a:t>
            </a:r>
            <a:r>
              <a:rPr lang="en-IE" sz="3200" kern="1200" dirty="0">
                <a:solidFill>
                  <a:schemeClr val="tx1"/>
                </a:solidFill>
                <a:effectLst/>
                <a:latin typeface="Trebuchet MS" panose="020B0603020202020204" pitchFamily="34" charset="0"/>
                <a:ea typeface="+mn-ea"/>
                <a:cs typeface="+mn-cs"/>
              </a:rPr>
              <a:t>Host a day for members to demo what they’re working on and get feedback from the rest of the community. </a:t>
            </a:r>
            <a:endParaRPr lang="sk-SK" dirty="0">
              <a:effectLst/>
            </a:endParaRPr>
          </a:p>
        </p:txBody>
      </p:sp>
    </p:spTree>
    <p:extLst>
      <p:ext uri="{BB962C8B-B14F-4D97-AF65-F5344CB8AC3E}">
        <p14:creationId xmlns:p14="http://schemas.microsoft.com/office/powerpoint/2010/main" val="1234260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5C4F-0053-4FCE-8470-61C8F8D9849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5. Encourage Shared Social Time</a:t>
            </a:r>
            <a:endParaRPr lang="sk-SK" dirty="0"/>
          </a:p>
        </p:txBody>
      </p:sp>
      <p:sp>
        <p:nvSpPr>
          <p:cNvPr id="3" name="Zástupný objekt pre obsah 2">
            <a:extLst>
              <a:ext uri="{FF2B5EF4-FFF2-40B4-BE49-F238E27FC236}">
                <a16:creationId xmlns:a16="http://schemas.microsoft.com/office/drawing/2014/main" id="{9BE44EFC-BF91-4C21-AD8F-A840109C8915}"/>
              </a:ext>
            </a:extLst>
          </p:cNvPr>
          <p:cNvSpPr>
            <a:spLocks noGrp="1"/>
          </p:cNvSpPr>
          <p:nvPr>
            <p:ph idx="1"/>
          </p:nvPr>
        </p:nvSpPr>
        <p:spPr/>
        <p:txBody>
          <a:bodyPr>
            <a:normAutofit lnSpcReduction="10000"/>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A Supper </a:t>
            </a:r>
            <a:r>
              <a:rPr lang="en-IE" sz="3200" kern="1200" dirty="0">
                <a:solidFill>
                  <a:schemeClr val="tx1"/>
                </a:solidFill>
                <a:effectLst/>
                <a:latin typeface="Trebuchet MS" panose="020B0603020202020204" pitchFamily="34" charset="0"/>
                <a:ea typeface="+mn-ea"/>
                <a:cs typeface="+mn-cs"/>
              </a:rPr>
              <a:t>- Why not a host a support or a BBQ where every food producer brings something to the table.</a:t>
            </a:r>
            <a:endParaRPr lang="sk-SK" dirty="0">
              <a:effectLst/>
            </a:endParaRPr>
          </a:p>
          <a:p>
            <a:pPr rtl="0" eaLnBrk="0" fontAlgn="base" hangingPunct="0"/>
            <a:r>
              <a:rPr lang="en-IE" sz="3200" b="1" kern="1200" dirty="0">
                <a:solidFill>
                  <a:schemeClr val="tx1"/>
                </a:solidFill>
                <a:effectLst/>
                <a:latin typeface="Trebuchet MS" panose="020B0603020202020204" pitchFamily="34" charset="0"/>
                <a:ea typeface="+mn-ea"/>
                <a:cs typeface="+mn-cs"/>
              </a:rPr>
              <a:t>Investor and funder guest speakers</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Invite local investors and funders in to talk about funding and how to accelerate member businesses</a:t>
            </a:r>
            <a:endParaRPr lang="sk-SK" dirty="0">
              <a:effectLst/>
            </a:endParaRPr>
          </a:p>
        </p:txBody>
      </p:sp>
    </p:spTree>
    <p:extLst>
      <p:ext uri="{BB962C8B-B14F-4D97-AF65-F5344CB8AC3E}">
        <p14:creationId xmlns:p14="http://schemas.microsoft.com/office/powerpoint/2010/main" val="916865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5C4F-0053-4FCE-8470-61C8F8D9849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5. Encourage Shared Social Time</a:t>
            </a:r>
            <a:endParaRPr lang="sk-SK" dirty="0"/>
          </a:p>
        </p:txBody>
      </p:sp>
      <p:sp>
        <p:nvSpPr>
          <p:cNvPr id="3" name="Zástupný objekt pre obsah 2">
            <a:extLst>
              <a:ext uri="{FF2B5EF4-FFF2-40B4-BE49-F238E27FC236}">
                <a16:creationId xmlns:a16="http://schemas.microsoft.com/office/drawing/2014/main" id="{9BE44EFC-BF91-4C21-AD8F-A840109C8915}"/>
              </a:ext>
            </a:extLst>
          </p:cNvPr>
          <p:cNvSpPr>
            <a:spLocks noGrp="1"/>
          </p:cNvSpPr>
          <p:nvPr>
            <p:ph idx="1"/>
          </p:nvPr>
        </p:nvSpPr>
        <p:spPr/>
        <p:txBody>
          <a:bodyPr>
            <a:normAutofit/>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Pitch practice - </a:t>
            </a:r>
            <a:r>
              <a:rPr lang="en-IE" sz="3200" kern="1200" dirty="0">
                <a:solidFill>
                  <a:schemeClr val="tx1"/>
                </a:solidFill>
                <a:effectLst/>
                <a:latin typeface="Trebuchet MS" panose="020B0603020202020204" pitchFamily="34" charset="0"/>
                <a:ea typeface="+mn-ea"/>
                <a:cs typeface="+mn-cs"/>
              </a:rPr>
              <a:t>Every month, host a meetup to help food entrepreneurs practice their 30-second and 3-minute pitches.</a:t>
            </a:r>
            <a:endParaRPr lang="sk-SK" dirty="0">
              <a:effectLst/>
            </a:endParaRPr>
          </a:p>
        </p:txBody>
      </p:sp>
    </p:spTree>
    <p:extLst>
      <p:ext uri="{BB962C8B-B14F-4D97-AF65-F5344CB8AC3E}">
        <p14:creationId xmlns:p14="http://schemas.microsoft.com/office/powerpoint/2010/main" val="17389481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5C4F-0053-4FCE-8470-61C8F8D9849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5. Encourage Shared Social Time</a:t>
            </a:r>
            <a:endParaRPr lang="sk-SK" dirty="0"/>
          </a:p>
        </p:txBody>
      </p:sp>
      <p:sp>
        <p:nvSpPr>
          <p:cNvPr id="3" name="Zástupný objekt pre obsah 2">
            <a:extLst>
              <a:ext uri="{FF2B5EF4-FFF2-40B4-BE49-F238E27FC236}">
                <a16:creationId xmlns:a16="http://schemas.microsoft.com/office/drawing/2014/main" id="{9BE44EFC-BF91-4C21-AD8F-A840109C8915}"/>
              </a:ext>
            </a:extLst>
          </p:cNvPr>
          <p:cNvSpPr>
            <a:spLocks noGrp="1"/>
          </p:cNvSpPr>
          <p:nvPr>
            <p:ph idx="1"/>
          </p:nvPr>
        </p:nvSpPr>
        <p:spPr/>
        <p:txBody>
          <a:bodyPr>
            <a:normAutofit/>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Entrepreneur talks - </a:t>
            </a:r>
            <a:r>
              <a:rPr lang="en-IE" sz="3200" kern="1200" dirty="0">
                <a:solidFill>
                  <a:schemeClr val="tx1"/>
                </a:solidFill>
                <a:effectLst/>
                <a:latin typeface="Trebuchet MS" panose="020B0603020202020204" pitchFamily="34" charset="0"/>
                <a:ea typeface="+mn-ea"/>
                <a:cs typeface="+mn-cs"/>
              </a:rPr>
              <a:t>Invite food entrepreneurs (again, this could be past members of your incubator) to tell the story of their success, including the obstacles they encountered and the lessons they learned along the way.</a:t>
            </a:r>
            <a:endParaRPr lang="sk-SK" dirty="0">
              <a:effectLst/>
            </a:endParaRPr>
          </a:p>
        </p:txBody>
      </p:sp>
    </p:spTree>
    <p:extLst>
      <p:ext uri="{BB962C8B-B14F-4D97-AF65-F5344CB8AC3E}">
        <p14:creationId xmlns:p14="http://schemas.microsoft.com/office/powerpoint/2010/main" val="2755617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5C4F-0053-4FCE-8470-61C8F8D9849B}"/>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5. Encourage Shared Social Time</a:t>
            </a:r>
            <a:endParaRPr lang="sk-SK" dirty="0"/>
          </a:p>
        </p:txBody>
      </p:sp>
      <p:sp>
        <p:nvSpPr>
          <p:cNvPr id="3" name="Zástupný objekt pre obsah 2">
            <a:extLst>
              <a:ext uri="{FF2B5EF4-FFF2-40B4-BE49-F238E27FC236}">
                <a16:creationId xmlns:a16="http://schemas.microsoft.com/office/drawing/2014/main" id="{9BE44EFC-BF91-4C21-AD8F-A840109C8915}"/>
              </a:ext>
            </a:extLst>
          </p:cNvPr>
          <p:cNvSpPr>
            <a:spLocks noGrp="1"/>
          </p:cNvSpPr>
          <p:nvPr>
            <p:ph idx="1"/>
          </p:nvPr>
        </p:nvSpPr>
        <p:spPr/>
        <p:txBody>
          <a:bodyPr>
            <a:normAutofit lnSpcReduction="10000"/>
          </a:bodyPr>
          <a:lstStyle/>
          <a:p>
            <a:pPr rtl="0" eaLnBrk="0" fontAlgn="base" hangingPunct="0"/>
            <a:r>
              <a:rPr lang="en-IE" sz="3200" b="1" kern="1200" dirty="0">
                <a:solidFill>
                  <a:schemeClr val="tx1"/>
                </a:solidFill>
                <a:effectLst/>
                <a:latin typeface="Trebuchet MS" panose="020B0603020202020204" pitchFamily="34" charset="0"/>
                <a:ea typeface="+mn-ea"/>
                <a:cs typeface="+mn-cs"/>
              </a:rPr>
              <a:t>Showcase area </a:t>
            </a:r>
            <a:r>
              <a:rPr lang="en-IE" sz="3200" kern="1200" dirty="0">
                <a:solidFill>
                  <a:schemeClr val="tx1"/>
                </a:solidFill>
                <a:effectLst/>
                <a:latin typeface="Trebuchet MS" panose="020B0603020202020204" pitchFamily="34" charset="0"/>
                <a:ea typeface="+mn-ea"/>
                <a:cs typeface="+mn-cs"/>
              </a:rPr>
              <a:t>– set up a high profile display area where all the products produced in your incubator can be shared.  Maximise the impact of this by placing it in a prominent area that visitors to one business can see the work of other businesses on site.</a:t>
            </a:r>
            <a:endParaRPr lang="sk-SK" dirty="0">
              <a:effectLst/>
            </a:endParaRPr>
          </a:p>
        </p:txBody>
      </p:sp>
    </p:spTree>
    <p:extLst>
      <p:ext uri="{BB962C8B-B14F-4D97-AF65-F5344CB8AC3E}">
        <p14:creationId xmlns:p14="http://schemas.microsoft.com/office/powerpoint/2010/main" val="4086075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1. Collaborating with others – Why?</a:t>
            </a: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636912"/>
            <a:ext cx="4330824" cy="3489251"/>
          </a:xfrm>
        </p:spPr>
        <p:txBody>
          <a:bodyPr>
            <a:normAutofit fontScale="92500" lnSpcReduction="10000"/>
          </a:bodyPr>
          <a:lstStyle/>
          <a:p>
            <a:pPr rtl="0" eaLnBrk="0" fontAlgn="base" hangingPunct="0"/>
            <a:r>
              <a:rPr lang="en-US" sz="3200" kern="1200" dirty="0">
                <a:solidFill>
                  <a:schemeClr val="tx1"/>
                </a:solidFill>
                <a:effectLst/>
                <a:latin typeface="Trebuchet MS" panose="020B0603020202020204" pitchFamily="34" charset="0"/>
                <a:ea typeface="+mn-ea"/>
                <a:cs typeface="+mn-cs"/>
              </a:rPr>
              <a:t>We</a:t>
            </a:r>
            <a:r>
              <a:rPr lang="en-IE" sz="3200" kern="1200" dirty="0">
                <a:solidFill>
                  <a:schemeClr val="tx1"/>
                </a:solidFill>
                <a:effectLst/>
                <a:latin typeface="Trebuchet MS" panose="020B0603020202020204" pitchFamily="34" charset="0"/>
                <a:ea typeface="+mn-ea"/>
                <a:cs typeface="+mn-cs"/>
              </a:rPr>
              <a:t> know the saying - </a:t>
            </a:r>
            <a:r>
              <a:rPr lang="en-IE" sz="3200" b="1" kern="1200" dirty="0">
                <a:solidFill>
                  <a:schemeClr val="tx1"/>
                </a:solidFill>
                <a:effectLst/>
                <a:latin typeface="Trebuchet MS" panose="020B0603020202020204" pitchFamily="34" charset="0"/>
                <a:ea typeface="+mn-ea"/>
                <a:cs typeface="+mn-cs"/>
              </a:rPr>
              <a:t>a problem shared is a problem halved. </a:t>
            </a:r>
          </a:p>
          <a:p>
            <a:pPr rtl="0" eaLnBrk="0" fontAlgn="base" hangingPunct="0"/>
            <a:r>
              <a:rPr lang="en-IE" sz="3200" kern="1200" dirty="0">
                <a:solidFill>
                  <a:schemeClr val="tx1"/>
                </a:solidFill>
                <a:effectLst/>
                <a:latin typeface="Trebuchet MS" panose="020B0603020202020204" pitchFamily="34" charset="0"/>
                <a:ea typeface="+mn-ea"/>
                <a:cs typeface="+mn-cs"/>
              </a:rPr>
              <a:t>Research shows that discussing problems with people in similar situations reduces stress levels.   </a:t>
            </a:r>
            <a:endParaRPr lang="sk-SK" dirty="0">
              <a:effectLst/>
            </a:endParaRPr>
          </a:p>
        </p:txBody>
      </p:sp>
      <p:pic>
        <p:nvPicPr>
          <p:cNvPr id="1026" name="Picture 2" descr="What is Collaboration? Types of Collaboration">
            <a:extLst>
              <a:ext uri="{FF2B5EF4-FFF2-40B4-BE49-F238E27FC236}">
                <a16:creationId xmlns:a16="http://schemas.microsoft.com/office/drawing/2014/main" id="{2EA0D37B-EFDE-69CF-AEDC-92CCD198C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8658" y="2996952"/>
            <a:ext cx="4515342" cy="2392896"/>
          </a:xfrm>
          <a:prstGeom prst="rect">
            <a:avLst/>
          </a:prstGeom>
          <a:noFill/>
          <a:extLst>
            <a:ext uri="{909E8E84-426E-40DD-AFC4-6F175D3DCCD1}">
              <a14:hiddenFill xmlns:a14="http://schemas.microsoft.com/office/drawing/2010/main">
                <a:solidFill>
                  <a:srgbClr val="FFFFFF"/>
                </a:solidFill>
              </a14:hiddenFill>
            </a:ext>
          </a:extLst>
        </p:spPr>
      </p:pic>
      <p:sp>
        <p:nvSpPr>
          <p:cNvPr id="6" name="BlokTextu 5">
            <a:extLst>
              <a:ext uri="{FF2B5EF4-FFF2-40B4-BE49-F238E27FC236}">
                <a16:creationId xmlns:a16="http://schemas.microsoft.com/office/drawing/2014/main" id="{A96BAC41-123F-2C0D-1673-65938AAAF8A7}"/>
              </a:ext>
            </a:extLst>
          </p:cNvPr>
          <p:cNvSpPr txBox="1"/>
          <p:nvPr/>
        </p:nvSpPr>
        <p:spPr>
          <a:xfrm>
            <a:off x="5148064" y="5296341"/>
            <a:ext cx="3384376" cy="369332"/>
          </a:xfrm>
          <a:prstGeom prst="rect">
            <a:avLst/>
          </a:prstGeom>
          <a:noFill/>
        </p:spPr>
        <p:txBody>
          <a:bodyPr wrap="square">
            <a:spAutoFit/>
          </a:bodyPr>
          <a:lstStyle/>
          <a:p>
            <a:r>
              <a:rPr lang="sk-SK" sz="900" dirty="0"/>
              <a:t>https://kissflow.com/digital-workplace/collaboration/what-is-collaboration/</a:t>
            </a:r>
          </a:p>
        </p:txBody>
      </p:sp>
    </p:spTree>
    <p:extLst>
      <p:ext uri="{BB962C8B-B14F-4D97-AF65-F5344CB8AC3E}">
        <p14:creationId xmlns:p14="http://schemas.microsoft.com/office/powerpoint/2010/main" val="342725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022303-4678-44DF-956C-79B8D810F1E8}"/>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6. Invest in Training and Development</a:t>
            </a:r>
            <a:endParaRPr lang="sk-SK" dirty="0"/>
          </a:p>
        </p:txBody>
      </p:sp>
      <p:sp>
        <p:nvSpPr>
          <p:cNvPr id="3" name="Zástupný objekt pre obsah 2">
            <a:extLst>
              <a:ext uri="{FF2B5EF4-FFF2-40B4-BE49-F238E27FC236}">
                <a16:creationId xmlns:a16="http://schemas.microsoft.com/office/drawing/2014/main" id="{BFAEDBB8-C68D-4571-B392-B99FCC8D49A5}"/>
              </a:ext>
            </a:extLst>
          </p:cNvPr>
          <p:cNvSpPr>
            <a:spLocks noGrp="1"/>
          </p:cNvSpPr>
          <p:nvPr>
            <p:ph idx="1"/>
          </p:nvPr>
        </p:nvSpPr>
        <p:spPr/>
        <p:txBody>
          <a:bodyPr>
            <a:normAutofit fontScale="77500" lnSpcReduction="2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Providing joint training programmes, talks and seminars for your Centre of Taste members can help them progress in their business. Food entrepreneurs come from different skill-sets and backgrounds.  They may be technically brilliant at making their product but may have weak marketing or finance/cash management/costing skills.</a:t>
            </a:r>
            <a:endParaRPr lang="sk-SK"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Hence providing on site training and development programmes can make the difference to their survival.</a:t>
            </a:r>
            <a:endParaRPr lang="sk-SK" dirty="0">
              <a:effectLst/>
            </a:endParaRPr>
          </a:p>
        </p:txBody>
      </p:sp>
    </p:spTree>
    <p:extLst>
      <p:ext uri="{BB962C8B-B14F-4D97-AF65-F5344CB8AC3E}">
        <p14:creationId xmlns:p14="http://schemas.microsoft.com/office/powerpoint/2010/main" val="773496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5691E-510F-450E-AF13-0F8FD3D8954F}"/>
              </a:ext>
            </a:extLst>
          </p:cNvPr>
          <p:cNvSpPr>
            <a:spLocks noGrp="1"/>
          </p:cNvSpPr>
          <p:nvPr>
            <p:ph type="title"/>
          </p:nvPr>
        </p:nvSpPr>
        <p:spPr/>
        <p:txBody>
          <a:bodyPr/>
          <a:lstStyle/>
          <a:p>
            <a:r>
              <a:rPr lang="en-GB" dirty="0"/>
              <a:t>Additional reading</a:t>
            </a:r>
            <a:endParaRPr lang="sk-SK" dirty="0"/>
          </a:p>
        </p:txBody>
      </p:sp>
      <p:sp>
        <p:nvSpPr>
          <p:cNvPr id="3" name="Zástupný objekt pre obsah 2">
            <a:extLst>
              <a:ext uri="{FF2B5EF4-FFF2-40B4-BE49-F238E27FC236}">
                <a16:creationId xmlns:a16="http://schemas.microsoft.com/office/drawing/2014/main" id="{0FCD315D-BD23-4CAB-BD6E-6C8B87DDA7E6}"/>
              </a:ext>
            </a:extLst>
          </p:cNvPr>
          <p:cNvSpPr>
            <a:spLocks noGrp="1"/>
          </p:cNvSpPr>
          <p:nvPr>
            <p:ph idx="1"/>
          </p:nvPr>
        </p:nvSpPr>
        <p:spPr/>
        <p:txBody>
          <a:bodyPr/>
          <a:lstStyle/>
          <a:p>
            <a:r>
              <a:rPr lang="en-IE" altLang="en-US" dirty="0">
                <a:solidFill>
                  <a:srgbClr val="7A7C7E"/>
                </a:solidFill>
                <a:latin typeface="Bookman Old Style" panose="02050604050505020204" pitchFamily="18" charset="0"/>
                <a:hlinkClick r:id="rId2"/>
              </a:rPr>
              <a:t>https://gathercontent.com/blog/how-to-collaborate-the-creative-the-practical</a:t>
            </a:r>
            <a:r>
              <a:rPr lang="en-IE" altLang="en-US" dirty="0">
                <a:solidFill>
                  <a:srgbClr val="7A7C7E"/>
                </a:solidFill>
                <a:latin typeface="Bookman Old Style" panose="02050604050505020204" pitchFamily="18" charset="0"/>
              </a:rPr>
              <a:t> </a:t>
            </a:r>
          </a:p>
          <a:p>
            <a:r>
              <a:rPr lang="en-IE" altLang="en-US" dirty="0">
                <a:solidFill>
                  <a:srgbClr val="7A7C7E"/>
                </a:solidFill>
                <a:latin typeface="Bookman Old Style" panose="02050604050505020204" pitchFamily="18" charset="0"/>
                <a:hlinkClick r:id="rId3"/>
              </a:rPr>
              <a:t>https://www.ucanwest.ca/blog/business-management/top-5-online-business-collaboration-tools</a:t>
            </a:r>
            <a:endParaRPr lang="en-IE" altLang="en-US" dirty="0">
              <a:solidFill>
                <a:srgbClr val="7A7C7E"/>
              </a:solidFill>
              <a:latin typeface="Bookman Old Style" panose="02050604050505020204" pitchFamily="18" charset="0"/>
            </a:endParaRPr>
          </a:p>
          <a:p>
            <a:endParaRPr lang="en-IE" altLang="en-US" dirty="0">
              <a:solidFill>
                <a:srgbClr val="7A7C7E"/>
              </a:solidFill>
              <a:latin typeface="Bookman Old Style" panose="02050604050505020204" pitchFamily="18" charset="0"/>
            </a:endParaRPr>
          </a:p>
          <a:p>
            <a:endParaRPr lang="sk-SK" dirty="0"/>
          </a:p>
        </p:txBody>
      </p:sp>
    </p:spTree>
    <p:extLst>
      <p:ext uri="{BB962C8B-B14F-4D97-AF65-F5344CB8AC3E}">
        <p14:creationId xmlns:p14="http://schemas.microsoft.com/office/powerpoint/2010/main" val="706779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5691E-510F-450E-AF13-0F8FD3D8954F}"/>
              </a:ext>
            </a:extLst>
          </p:cNvPr>
          <p:cNvSpPr>
            <a:spLocks noGrp="1"/>
          </p:cNvSpPr>
          <p:nvPr>
            <p:ph type="title"/>
          </p:nvPr>
        </p:nvSpPr>
        <p:spPr/>
        <p:txBody>
          <a:bodyPr/>
          <a:lstStyle/>
          <a:p>
            <a:r>
              <a:rPr lang="en-GB" dirty="0"/>
              <a:t>Additional reading</a:t>
            </a:r>
            <a:endParaRPr lang="sk-SK" dirty="0"/>
          </a:p>
        </p:txBody>
      </p:sp>
      <p:sp>
        <p:nvSpPr>
          <p:cNvPr id="3" name="Zástupný objekt pre obsah 2">
            <a:extLst>
              <a:ext uri="{FF2B5EF4-FFF2-40B4-BE49-F238E27FC236}">
                <a16:creationId xmlns:a16="http://schemas.microsoft.com/office/drawing/2014/main" id="{0FCD315D-BD23-4CAB-BD6E-6C8B87DDA7E6}"/>
              </a:ext>
            </a:extLst>
          </p:cNvPr>
          <p:cNvSpPr>
            <a:spLocks noGrp="1"/>
          </p:cNvSpPr>
          <p:nvPr>
            <p:ph idx="1"/>
          </p:nvPr>
        </p:nvSpPr>
        <p:spPr/>
        <p:txBody>
          <a:bodyPr/>
          <a:lstStyle/>
          <a:p>
            <a:r>
              <a:rPr lang="en-IE" altLang="en-US" dirty="0">
                <a:solidFill>
                  <a:srgbClr val="7A7C7E"/>
                </a:solidFill>
                <a:latin typeface="Bookman Old Style" panose="02050604050505020204" pitchFamily="18" charset="0"/>
                <a:hlinkClick r:id="rId2"/>
              </a:rPr>
              <a:t>https://resources.workable.com/tutorial/collaboration-tools</a:t>
            </a:r>
            <a:r>
              <a:rPr lang="en-IE" altLang="en-US" dirty="0">
                <a:solidFill>
                  <a:srgbClr val="7A7C7E"/>
                </a:solidFill>
                <a:latin typeface="Bookman Old Style" panose="02050604050505020204" pitchFamily="18" charset="0"/>
              </a:rPr>
              <a:t> </a:t>
            </a:r>
          </a:p>
          <a:p>
            <a:r>
              <a:rPr lang="sk-SK" dirty="0">
                <a:hlinkClick r:id="rId3"/>
              </a:rPr>
              <a:t>https://www.bynder.com/en/glossary/collaboration-tools/</a:t>
            </a:r>
            <a:endParaRPr lang="en-IE" dirty="0">
              <a:solidFill>
                <a:srgbClr val="7A7C7E"/>
              </a:solidFill>
              <a:latin typeface="Bookman Old Style" panose="02050604050505020204" pitchFamily="18" charset="0"/>
            </a:endParaRPr>
          </a:p>
          <a:p>
            <a:endParaRPr lang="sk-SK" dirty="0"/>
          </a:p>
        </p:txBody>
      </p:sp>
    </p:spTree>
    <p:extLst>
      <p:ext uri="{BB962C8B-B14F-4D97-AF65-F5344CB8AC3E}">
        <p14:creationId xmlns:p14="http://schemas.microsoft.com/office/powerpoint/2010/main" val="2708679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p:txBody>
          <a:bodyPr>
            <a:normAutofit fontScale="90000"/>
          </a:bodyPr>
          <a:lstStyle/>
          <a:p>
            <a:r>
              <a:rPr lang="en-IE" sz="4400" b="1" kern="1200" dirty="0">
                <a:solidFill>
                  <a:schemeClr val="tx1"/>
                </a:solidFill>
                <a:effectLst/>
                <a:latin typeface="Trebuchet MS" panose="020B0603020202020204" pitchFamily="34" charset="0"/>
                <a:ea typeface="+mj-ea"/>
                <a:cs typeface="+mj-cs"/>
              </a:rPr>
              <a:t>1. Collaborating with others – Why?</a:t>
            </a: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p:txBody>
          <a:bodyPr>
            <a:normAutofit/>
          </a:bodyPr>
          <a:lstStyle/>
          <a:p>
            <a:pPr rtl="0" eaLnBrk="0" fontAlgn="base" hangingPunct="0"/>
            <a:r>
              <a:rPr lang="en-IE" sz="2800" kern="1200" dirty="0">
                <a:solidFill>
                  <a:schemeClr val="tx1"/>
                </a:solidFill>
                <a:effectLst/>
                <a:latin typeface="Trebuchet MS" panose="020B0603020202020204" pitchFamily="34" charset="0"/>
                <a:ea typeface="+mn-ea"/>
                <a:cs typeface="+mn-cs"/>
              </a:rPr>
              <a:t>Problems don’t seem as overwhelming when we talk about them, and two or more people are more likely to find a solution than one.</a:t>
            </a:r>
            <a:endParaRPr lang="sk-SK" sz="2800" dirty="0">
              <a:effectLst/>
            </a:endParaRPr>
          </a:p>
        </p:txBody>
      </p:sp>
      <p:pic>
        <p:nvPicPr>
          <p:cNvPr id="2050" name="Picture 2" descr="Collaboration Stock Illustrations – 82,099 Collaboration Stock  Illustrations, Vectors &amp; Clipart - Dreamstime">
            <a:extLst>
              <a:ext uri="{FF2B5EF4-FFF2-40B4-BE49-F238E27FC236}">
                <a16:creationId xmlns:a16="http://schemas.microsoft.com/office/drawing/2014/main" id="{0FFFEC2B-0002-9917-8FFB-984EC73356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0261" y="4059154"/>
            <a:ext cx="5603477" cy="2178158"/>
          </a:xfrm>
          <a:prstGeom prst="rect">
            <a:avLst/>
          </a:prstGeom>
          <a:noFill/>
          <a:extLst>
            <a:ext uri="{909E8E84-426E-40DD-AFC4-6F175D3DCCD1}">
              <a14:hiddenFill xmlns:a14="http://schemas.microsoft.com/office/drawing/2010/main">
                <a:solidFill>
                  <a:srgbClr val="FFFFFF"/>
                </a:solidFill>
              </a14:hiddenFill>
            </a:ext>
          </a:extLst>
        </p:spPr>
      </p:pic>
      <p:sp>
        <p:nvSpPr>
          <p:cNvPr id="6" name="BlokTextu 5">
            <a:extLst>
              <a:ext uri="{FF2B5EF4-FFF2-40B4-BE49-F238E27FC236}">
                <a16:creationId xmlns:a16="http://schemas.microsoft.com/office/drawing/2014/main" id="{E2D79E5E-4AF6-5083-5F1B-5AFE5353FB71}"/>
              </a:ext>
            </a:extLst>
          </p:cNvPr>
          <p:cNvSpPr txBox="1"/>
          <p:nvPr/>
        </p:nvSpPr>
        <p:spPr>
          <a:xfrm>
            <a:off x="2087723" y="6085338"/>
            <a:ext cx="4968552" cy="276999"/>
          </a:xfrm>
          <a:prstGeom prst="rect">
            <a:avLst/>
          </a:prstGeom>
          <a:noFill/>
        </p:spPr>
        <p:txBody>
          <a:bodyPr wrap="square">
            <a:spAutoFit/>
          </a:bodyPr>
          <a:lstStyle/>
          <a:p>
            <a:r>
              <a:rPr lang="sk-SK" sz="1200" dirty="0"/>
              <a:t>https://www.dreamstime.com/illustration/collaboration.html</a:t>
            </a:r>
          </a:p>
        </p:txBody>
      </p:sp>
    </p:spTree>
    <p:extLst>
      <p:ext uri="{BB962C8B-B14F-4D97-AF65-F5344CB8AC3E}">
        <p14:creationId xmlns:p14="http://schemas.microsoft.com/office/powerpoint/2010/main" val="103570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46AEC-056B-4529-B8E0-8036347DC8F9}"/>
              </a:ext>
            </a:extLst>
          </p:cNvPr>
          <p:cNvSpPr>
            <a:spLocks noGrp="1"/>
          </p:cNvSpPr>
          <p:nvPr>
            <p:ph type="title"/>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1. What is Collaboration?</a:t>
            </a:r>
            <a:endParaRPr lang="sk-SK" dirty="0">
              <a:effectLst/>
            </a:endParaRPr>
          </a:p>
        </p:txBody>
      </p:sp>
      <p:sp>
        <p:nvSpPr>
          <p:cNvPr id="3" name="Zástupný objekt pre obsah 2">
            <a:extLst>
              <a:ext uri="{FF2B5EF4-FFF2-40B4-BE49-F238E27FC236}">
                <a16:creationId xmlns:a16="http://schemas.microsoft.com/office/drawing/2014/main" id="{53EEE2C4-75B5-4CA0-8486-02AB5138D2F6}"/>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Collaboration is the process of two or more people or organisations working together to realize mutual advantage. </a:t>
            </a:r>
            <a:endParaRPr lang="sk-SK" sz="3200" dirty="0">
              <a:effectLst/>
            </a:endParaRPr>
          </a:p>
          <a:p>
            <a:pPr rtl="0" eaLnBrk="0" fontAlgn="base" hangingPunct="0"/>
            <a:r>
              <a:rPr lang="en-IE" sz="3200" kern="1200" dirty="0">
                <a:solidFill>
                  <a:schemeClr val="tx1"/>
                </a:solidFill>
                <a:effectLst/>
                <a:latin typeface="Trebuchet MS" panose="020B0603020202020204" pitchFamily="34" charset="0"/>
                <a:ea typeface="+mn-ea"/>
                <a:cs typeface="+mn-cs"/>
              </a:rPr>
              <a:t>Options range from informal networks and alliances, through joint delivery of projects to full merger. </a:t>
            </a:r>
            <a:endParaRPr lang="sk-SK" dirty="0">
              <a:effectLst/>
            </a:endParaRPr>
          </a:p>
        </p:txBody>
      </p:sp>
    </p:spTree>
    <p:extLst>
      <p:ext uri="{BB962C8B-B14F-4D97-AF65-F5344CB8AC3E}">
        <p14:creationId xmlns:p14="http://schemas.microsoft.com/office/powerpoint/2010/main" val="269038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46AEC-056B-4529-B8E0-8036347DC8F9}"/>
              </a:ext>
            </a:extLst>
          </p:cNvPr>
          <p:cNvSpPr>
            <a:spLocks noGrp="1"/>
          </p:cNvSpPr>
          <p:nvPr>
            <p:ph type="title"/>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1. What is Collaboration?</a:t>
            </a:r>
            <a:endParaRPr lang="sk-SK" dirty="0">
              <a:effectLst/>
            </a:endParaRPr>
          </a:p>
        </p:txBody>
      </p:sp>
      <p:sp>
        <p:nvSpPr>
          <p:cNvPr id="3" name="Zástupný objekt pre obsah 2">
            <a:extLst>
              <a:ext uri="{FF2B5EF4-FFF2-40B4-BE49-F238E27FC236}">
                <a16:creationId xmlns:a16="http://schemas.microsoft.com/office/drawing/2014/main" id="{53EEE2C4-75B5-4CA0-8486-02AB5138D2F6}"/>
              </a:ext>
            </a:extLst>
          </p:cNvPr>
          <p:cNvSpPr>
            <a:spLocks noGrp="1"/>
          </p:cNvSpPr>
          <p:nvPr>
            <p:ph idx="1"/>
          </p:nvPr>
        </p:nvSpPr>
        <p:spPr/>
        <p:txBody>
          <a:bodyPr>
            <a:normAutofit/>
          </a:bodyPr>
          <a:lstStyle/>
          <a:p>
            <a:pPr rtl="0" eaLnBrk="0" fontAlgn="base" hangingPunct="0"/>
            <a:r>
              <a:rPr lang="en-IE" sz="3200" kern="1200" dirty="0">
                <a:solidFill>
                  <a:schemeClr val="tx1"/>
                </a:solidFill>
                <a:effectLst/>
                <a:latin typeface="Trebuchet MS" panose="020B0603020202020204" pitchFamily="34" charset="0"/>
                <a:ea typeface="+mn-ea"/>
                <a:cs typeface="+mn-cs"/>
              </a:rPr>
              <a:t>Collaborative working can last for a fixed length of time or can form a permanent arrangement. </a:t>
            </a:r>
          </a:p>
          <a:p>
            <a:pPr rtl="0" eaLnBrk="0" fontAlgn="base" hangingPunct="0"/>
            <a:r>
              <a:rPr lang="en-IE" sz="3200" kern="1200" dirty="0">
                <a:solidFill>
                  <a:schemeClr val="tx1"/>
                </a:solidFill>
                <a:effectLst/>
                <a:latin typeface="Trebuchet MS" panose="020B0603020202020204" pitchFamily="34" charset="0"/>
                <a:ea typeface="+mn-ea"/>
                <a:cs typeface="+mn-cs"/>
              </a:rPr>
              <a:t>What these options have in common is that they involve some sort of exchange.</a:t>
            </a:r>
            <a:endParaRPr lang="sk-SK" dirty="0">
              <a:effectLst/>
            </a:endParaRPr>
          </a:p>
        </p:txBody>
      </p:sp>
    </p:spTree>
    <p:extLst>
      <p:ext uri="{BB962C8B-B14F-4D97-AF65-F5344CB8AC3E}">
        <p14:creationId xmlns:p14="http://schemas.microsoft.com/office/powerpoint/2010/main" val="31684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46AEC-056B-4529-B8E0-8036347DC8F9}"/>
              </a:ext>
            </a:extLst>
          </p:cNvPr>
          <p:cNvSpPr>
            <a:spLocks noGrp="1"/>
          </p:cNvSpPr>
          <p:nvPr>
            <p:ph type="title"/>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1. What is Collaboration?</a:t>
            </a:r>
            <a:endParaRPr lang="sk-SK" dirty="0">
              <a:effectLst/>
            </a:endParaRPr>
          </a:p>
        </p:txBody>
      </p:sp>
      <p:sp>
        <p:nvSpPr>
          <p:cNvPr id="3" name="Zástupný objekt pre obsah 2">
            <a:extLst>
              <a:ext uri="{FF2B5EF4-FFF2-40B4-BE49-F238E27FC236}">
                <a16:creationId xmlns:a16="http://schemas.microsoft.com/office/drawing/2014/main" id="{53EEE2C4-75B5-4CA0-8486-02AB5138D2F6}"/>
              </a:ext>
            </a:extLst>
          </p:cNvPr>
          <p:cNvSpPr>
            <a:spLocks noGrp="1"/>
          </p:cNvSpPr>
          <p:nvPr>
            <p:ph idx="1"/>
          </p:nvPr>
        </p:nvSpPr>
        <p:spPr>
          <a:xfrm>
            <a:off x="323528" y="3697936"/>
            <a:ext cx="3610744" cy="1143000"/>
          </a:xfrm>
        </p:spPr>
        <p:txBody>
          <a:bodyPr>
            <a:normAutofit/>
          </a:bodyPr>
          <a:lstStyle/>
          <a:p>
            <a:pPr marL="0" indent="0" rtl="0" eaLnBrk="0" fontAlgn="base" hangingPunct="0">
              <a:buNone/>
            </a:pPr>
            <a:r>
              <a:rPr lang="en-IE" sz="3200" b="1" kern="1200" dirty="0">
                <a:solidFill>
                  <a:schemeClr val="tx1"/>
                </a:solidFill>
                <a:effectLst/>
                <a:latin typeface="Trebuchet MS" panose="020B0603020202020204" pitchFamily="34" charset="0"/>
                <a:ea typeface="+mn-ea"/>
                <a:cs typeface="+mn-cs"/>
              </a:rPr>
              <a:t>Keywords of collaboration</a:t>
            </a:r>
            <a:endParaRPr lang="sk-SK" dirty="0">
              <a:effectLst/>
            </a:endParaRPr>
          </a:p>
        </p:txBody>
      </p:sp>
      <p:graphicFrame>
        <p:nvGraphicFramePr>
          <p:cNvPr id="4" name="Diagram 3">
            <a:extLst>
              <a:ext uri="{FF2B5EF4-FFF2-40B4-BE49-F238E27FC236}">
                <a16:creationId xmlns:a16="http://schemas.microsoft.com/office/drawing/2014/main" id="{71FDAB78-55FF-5A33-4894-6C965B6DC0E0}"/>
              </a:ext>
            </a:extLst>
          </p:cNvPr>
          <p:cNvGraphicFramePr/>
          <p:nvPr>
            <p:extLst>
              <p:ext uri="{D42A27DB-BD31-4B8C-83A1-F6EECF244321}">
                <p14:modId xmlns:p14="http://schemas.microsoft.com/office/powerpoint/2010/main" val="2905187724"/>
              </p:ext>
            </p:extLst>
          </p:nvPr>
        </p:nvGraphicFramePr>
        <p:xfrm>
          <a:off x="2915816" y="2276871"/>
          <a:ext cx="6079419" cy="3985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32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44A0C-5E32-43D2-88B5-D3D478B9835F}"/>
              </a:ext>
            </a:extLst>
          </p:cNvPr>
          <p:cNvSpPr>
            <a:spLocks noGrp="1"/>
          </p:cNvSpPr>
          <p:nvPr>
            <p:ph type="title"/>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E" sz="4400" b="1" kern="1200" dirty="0">
                <a:solidFill>
                  <a:schemeClr val="tx1"/>
                </a:solidFill>
                <a:effectLst/>
                <a:latin typeface="Trebuchet MS" panose="020B0603020202020204" pitchFamily="34" charset="0"/>
                <a:ea typeface="+mj-ea"/>
                <a:cs typeface="+mj-cs"/>
              </a:rPr>
              <a:t>1. Why collaborate? </a:t>
            </a:r>
            <a:endParaRPr lang="sk-SK" dirty="0">
              <a:effectLst/>
            </a:endParaRPr>
          </a:p>
        </p:txBody>
      </p:sp>
      <p:sp>
        <p:nvSpPr>
          <p:cNvPr id="3" name="Zástupný objekt pre obsah 2">
            <a:extLst>
              <a:ext uri="{FF2B5EF4-FFF2-40B4-BE49-F238E27FC236}">
                <a16:creationId xmlns:a16="http://schemas.microsoft.com/office/drawing/2014/main" id="{09AB9D01-AF69-4F56-9467-7C3A8DF21B51}"/>
              </a:ext>
            </a:extLst>
          </p:cNvPr>
          <p:cNvSpPr>
            <a:spLocks noGrp="1"/>
          </p:cNvSpPr>
          <p:nvPr>
            <p:ph idx="1"/>
          </p:nvPr>
        </p:nvSpPr>
        <p:spPr/>
        <p:txBody>
          <a:bodyPr>
            <a:normAutofit lnSpcReduction="10000"/>
          </a:bodyPr>
          <a:lstStyle/>
          <a:p>
            <a:pPr rtl="0" eaLnBrk="0" fontAlgn="base" hangingPunct="0"/>
            <a:r>
              <a:rPr lang="en-IE" sz="3200" kern="1200" dirty="0">
                <a:solidFill>
                  <a:schemeClr val="tx1"/>
                </a:solidFill>
                <a:effectLst/>
                <a:latin typeface="Trebuchet MS" panose="020B0603020202020204" pitchFamily="34" charset="0"/>
                <a:ea typeface="+mn-ea"/>
                <a:cs typeface="+mn-cs"/>
              </a:rPr>
              <a:t>You have a vision to develop a Centre of Taste idea, but you may not have the skillset or resources to make it happen alone. </a:t>
            </a:r>
          </a:p>
          <a:p>
            <a:pPr marL="0" indent="0" algn="ctr" rtl="0" eaLnBrk="0" fontAlgn="base" hangingPunct="0">
              <a:buNone/>
            </a:pPr>
            <a:r>
              <a:rPr lang="en-IE" sz="3200" b="1" kern="1200" dirty="0">
                <a:solidFill>
                  <a:schemeClr val="tx1"/>
                </a:solidFill>
                <a:effectLst/>
              </a:rPr>
              <a:t>Through collaboration, you can build a coalition of complimentary support, skills, encouragement and resources. </a:t>
            </a:r>
            <a:endParaRPr lang="sk-SK" b="1" dirty="0">
              <a:effectLst/>
            </a:endParaRPr>
          </a:p>
        </p:txBody>
      </p:sp>
    </p:spTree>
    <p:extLst>
      <p:ext uri="{BB962C8B-B14F-4D97-AF65-F5344CB8AC3E}">
        <p14:creationId xmlns:p14="http://schemas.microsoft.com/office/powerpoint/2010/main" val="254518539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5d98e21-7858-42b8-a513-89b049052d4e">
      <Terms xmlns="http://schemas.microsoft.com/office/infopath/2007/PartnerControls"/>
    </lcf76f155ced4ddcb4097134ff3c332f>
    <TaxCatchAll xmlns="ebb57fef-aa04-4b64-85cb-dbd122f3ef3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215528D5E10BA49B6643C35E826D0AA" ma:contentTypeVersion="16" ma:contentTypeDescription="Umožňuje vytvoriť nový dokument." ma:contentTypeScope="" ma:versionID="a77a12c361600f1f24c1a96be241900d">
  <xsd:schema xmlns:xsd="http://www.w3.org/2001/XMLSchema" xmlns:xs="http://www.w3.org/2001/XMLSchema" xmlns:p="http://schemas.microsoft.com/office/2006/metadata/properties" xmlns:ns2="f5d98e21-7858-42b8-a513-89b049052d4e" xmlns:ns3="ebb57fef-aa04-4b64-85cb-dbd122f3ef38" targetNamespace="http://schemas.microsoft.com/office/2006/metadata/properties" ma:root="true" ma:fieldsID="cb1c444776efff4f2b9e2e642c6e1ce8" ns2:_="" ns3:_="">
    <xsd:import namespace="f5d98e21-7858-42b8-a513-89b049052d4e"/>
    <xsd:import namespace="ebb57fef-aa04-4b64-85cb-dbd122f3ef38"/>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d98e21-7858-42b8-a513-89b049052d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Značky obrázka" ma:readOnly="false" ma:fieldId="{5cf76f15-5ced-4ddc-b409-7134ff3c332f}" ma:taxonomyMulti="true" ma:sspId="6104055d-a7a1-4227-823d-893947fae55f"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b57fef-aa04-4b64-85cb-dbd122f3ef38"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17a2fb5e-3e71-46c2-8cfb-b18f0a1e2fa7}" ma:internalName="TaxCatchAll" ma:showField="CatchAllData" ma:web="ebb57fef-aa04-4b64-85cb-dbd122f3ef3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Zdieľané s podrobnosťa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E9D5D7-AE03-4D10-9A11-E4A93AB82CE7}">
  <ds:schemaRefs>
    <ds:schemaRef ds:uri="http://schemas.microsoft.com/office/2006/metadata/properties"/>
    <ds:schemaRef ds:uri="http://schemas.microsoft.com/office/infopath/2007/PartnerControls"/>
    <ds:schemaRef ds:uri="f5d98e21-7858-42b8-a513-89b049052d4e"/>
    <ds:schemaRef ds:uri="ebb57fef-aa04-4b64-85cb-dbd122f3ef38"/>
  </ds:schemaRefs>
</ds:datastoreItem>
</file>

<file path=customXml/itemProps2.xml><?xml version="1.0" encoding="utf-8"?>
<ds:datastoreItem xmlns:ds="http://schemas.openxmlformats.org/officeDocument/2006/customXml" ds:itemID="{FB550DCE-465F-4AE3-B4B0-F2B9AD444406}"/>
</file>

<file path=customXml/itemProps3.xml><?xml version="1.0" encoding="utf-8"?>
<ds:datastoreItem xmlns:ds="http://schemas.openxmlformats.org/officeDocument/2006/customXml" ds:itemID="{AA69C323-4DE6-44BE-8571-2A3D4A171C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1287</TotalTime>
  <Words>1953</Words>
  <Application>Microsoft Office PowerPoint</Application>
  <PresentationFormat>Prezentácia na obrazovke (4:3)</PresentationFormat>
  <Paragraphs>157</Paragraphs>
  <Slides>42</Slides>
  <Notes>0</Notes>
  <HiddenSlides>0</HiddenSlides>
  <MMClips>1</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42</vt:i4>
      </vt:variant>
    </vt:vector>
  </HeadingPairs>
  <TitlesOfParts>
    <vt:vector size="48" baseType="lpstr">
      <vt:lpstr>Arial</vt:lpstr>
      <vt:lpstr>Bookman Old Style</vt:lpstr>
      <vt:lpstr>Calibri</vt:lpstr>
      <vt:lpstr>Roboto</vt:lpstr>
      <vt:lpstr>Trebuchet MS</vt:lpstr>
      <vt:lpstr>Motyw pakietu Office</vt:lpstr>
      <vt:lpstr>Module 6</vt:lpstr>
      <vt:lpstr>Learning objectives of Module 6</vt:lpstr>
      <vt:lpstr>Learning objectives of Module 6</vt:lpstr>
      <vt:lpstr>1. Collaborating with others – Why?</vt:lpstr>
      <vt:lpstr>1. Collaborating with others – Why?</vt:lpstr>
      <vt:lpstr>1. What is Collaboration?</vt:lpstr>
      <vt:lpstr>1. What is Collaboration?</vt:lpstr>
      <vt:lpstr>1. What is Collaboration?</vt:lpstr>
      <vt:lpstr>1. Why collaborate? </vt:lpstr>
      <vt:lpstr>1. Why collaborate? </vt:lpstr>
      <vt:lpstr>1. The Benefits of Collaboration</vt:lpstr>
      <vt:lpstr>1. Why Collaboration Partnerships ?</vt:lpstr>
      <vt:lpstr>2. Making Centre of Taste a Reality – the approach</vt:lpstr>
      <vt:lpstr>2. Fostering a culture of collaboration </vt:lpstr>
      <vt:lpstr>2. Fostering a culture of collaboration </vt:lpstr>
      <vt:lpstr>2. Fostering a culture of collaboration </vt:lpstr>
      <vt:lpstr>2. Fostering a culture of collaboration  </vt:lpstr>
      <vt:lpstr>2. Fostering a culture of collaboration  </vt:lpstr>
      <vt:lpstr>3. The Role of the Centre of Taste Centre Manager</vt:lpstr>
      <vt:lpstr>3. The Role of the Centre of Taste Centre Manager</vt:lpstr>
      <vt:lpstr>3. Encourage Creativity and Openness</vt:lpstr>
      <vt:lpstr>3. Encourage Creativity and Openness</vt:lpstr>
      <vt:lpstr>3. Encourage Creativity and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4. Technology to Encourage Creativity &amp; Openness</vt:lpstr>
      <vt:lpstr>5. Encourage Coopetition </vt:lpstr>
      <vt:lpstr>5. Encourage Coopetition </vt:lpstr>
      <vt:lpstr>5. Encourage Shared Social Time</vt:lpstr>
      <vt:lpstr>5. Encourage Shared Social Time</vt:lpstr>
      <vt:lpstr>5. Encourage Shared Social Time</vt:lpstr>
      <vt:lpstr>5. Encourage Shared Social Time</vt:lpstr>
      <vt:lpstr>5. Encourage Shared Social Time</vt:lpstr>
      <vt:lpstr>6. Invest in Training and Development</vt:lpstr>
      <vt:lpstr>Additional reading</vt:lpstr>
      <vt:lpstr>Additional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Ola</dc:creator>
  <cp:lastModifiedBy>Zuzana Palková</cp:lastModifiedBy>
  <cp:revision>25</cp:revision>
  <dcterms:created xsi:type="dcterms:W3CDTF">2019-11-16T17:02:36Z</dcterms:created>
  <dcterms:modified xsi:type="dcterms:W3CDTF">2022-11-04T21:17:14Z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0x0101006215528D5E10BA49B6643C35E826D0AA</vt:lpwstr>
  </property>
  <property fmtid="{D5CDD505-2E9C-101B-9397-08002B2CF9AE}" pid="3" name="MediaServiceImageTags">
    <vt:lpwstr/>
  </property>
</Properties>
</file>