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2"/>
  </p:notesMasterIdLst>
  <p:sldIdLst>
    <p:sldId id="256" r:id="rId5"/>
    <p:sldId id="257" r:id="rId6"/>
    <p:sldId id="258" r:id="rId7"/>
    <p:sldId id="259" r:id="rId8"/>
    <p:sldId id="261" r:id="rId9"/>
    <p:sldId id="262" r:id="rId10"/>
    <p:sldId id="264" r:id="rId11"/>
    <p:sldId id="266" r:id="rId12"/>
    <p:sldId id="267" r:id="rId13"/>
    <p:sldId id="268" r:id="rId14"/>
    <p:sldId id="269" r:id="rId15"/>
    <p:sldId id="270" r:id="rId16"/>
    <p:sldId id="271" r:id="rId17"/>
    <p:sldId id="272"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2" r:id="rId43"/>
    <p:sldId id="304" r:id="rId44"/>
    <p:sldId id="305" r:id="rId45"/>
    <p:sldId id="306" r:id="rId46"/>
    <p:sldId id="307" r:id="rId47"/>
    <p:sldId id="308" r:id="rId48"/>
    <p:sldId id="309" r:id="rId49"/>
    <p:sldId id="310" r:id="rId50"/>
    <p:sldId id="311" r:id="rId51"/>
    <p:sldId id="312" r:id="rId52"/>
    <p:sldId id="314" r:id="rId53"/>
    <p:sldId id="313" r:id="rId54"/>
    <p:sldId id="315" r:id="rId55"/>
    <p:sldId id="316" r:id="rId56"/>
    <p:sldId id="317" r:id="rId57"/>
    <p:sldId id="318" r:id="rId58"/>
    <p:sldId id="319" r:id="rId59"/>
    <p:sldId id="320" r:id="rId60"/>
    <p:sldId id="321" r:id="rId61"/>
  </p:sldIdLst>
  <p:sldSz cx="9906000" cy="6858000" type="A4"/>
  <p:notesSz cx="6858000" cy="9144000"/>
  <p:embeddedFontLst>
    <p:embeddedFont>
      <p:font typeface="Calibri" panose="020F0502020204030204" pitchFamily="34" charset="0"/>
      <p:regular r:id="rId63"/>
      <p:bold r:id="rId64"/>
      <p:italic r:id="rId65"/>
      <p:boldItalic r:id="rId66"/>
    </p:embeddedFont>
    <p:embeddedFont>
      <p:font typeface="Consolas" panose="020B0609020204030204" pitchFamily="49" charset="0"/>
      <p:regular r:id="rId67"/>
      <p:bold r:id="rId68"/>
      <p:italic r:id="rId69"/>
      <p:boldItalic r:id="rId70"/>
    </p:embeddedFont>
    <p:embeddedFont>
      <p:font typeface="Tahoma" panose="020B0604030504040204" pitchFamily="34" charset="0"/>
      <p:regular r:id="rId71"/>
      <p:bold r:id="rId72"/>
    </p:embeddedFont>
    <p:embeddedFont>
      <p:font typeface="Trebuchet MS" panose="020B0603020202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7" roundtripDataSignature="AMtx7mgQdJrJ3UcYIQ0oyabBBZ+eFTvh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65856-8C42-675A-0714-43D461C5D73D}" v="704" dt="2022-10-24T10:48:10.930"/>
    <p1510:client id="{1897CEEB-B374-3E64-D553-8998589FE0C9}" v="13" dt="2022-10-24T09:21:58.049"/>
    <p1510:client id="{1EFF7A55-E8DB-FA2E-F4FB-5D4084136915}" v="220" dt="2022-10-25T13:41:00.447"/>
    <p1510:client id="{372C0997-4731-D51D-CCDF-8AE0C73C7BA0}" v="3" dt="2022-06-02T12:45:14.425"/>
    <p1510:client id="{D115B74D-2391-C30E-555C-FB793D567B9B}" v="825" dt="2022-11-10T12:56:10.964"/>
  </p1510:revLst>
</p1510:revInfo>
</file>

<file path=ppt/tableStyles.xml><?xml version="1.0" encoding="utf-8"?>
<a:tblStyleLst xmlns:a="http://schemas.openxmlformats.org/drawingml/2006/main" def="{D23FF16D-11D2-4C03-839C-79305112D1A9}">
  <a:tblStyle styleId="{D23FF16D-11D2-4C03-839C-79305112D1A9}" styleName="Table_0">
    <a:wholeTbl>
      <a:tcTxStyle b="off" i="off">
        <a:font>
          <a:latin typeface="Trebuchet MS"/>
          <a:ea typeface="Trebuchet MS"/>
          <a:cs typeface="Trebuchet MS"/>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 styleId="{ADC1F451-1D95-4ED1-BEC5-CFCC107EDB6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customschemas.google.com/relationships/presentationmetadata" Target="meta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Alessandro D'Alsazia - michele.dalsazia@studio.unibo.it" userId="S::michele.dalsazia_studio.unibo.it#ext#@czuvpraze.onmicrosoft.com::93cd70b9-71d7-41de-bc61-34c34fb23ea4" providerId="AD" clId="Web-{14665856-8C42-675A-0714-43D461C5D73D}"/>
    <pc:docChg chg="delSld modSld">
      <pc:chgData name="Michele Alessandro D'Alsazia - michele.dalsazia@studio.unibo.it" userId="S::michele.dalsazia_studio.unibo.it#ext#@czuvpraze.onmicrosoft.com::93cd70b9-71d7-41de-bc61-34c34fb23ea4" providerId="AD" clId="Web-{14665856-8C42-675A-0714-43D461C5D73D}" dt="2022-10-24T10:48:10.930" v="623" actId="20577"/>
      <pc:docMkLst>
        <pc:docMk/>
      </pc:docMkLst>
      <pc:sldChg chg="modSp">
        <pc:chgData name="Michele Alessandro D'Alsazia - michele.dalsazia@studio.unibo.it" userId="S::michele.dalsazia_studio.unibo.it#ext#@czuvpraze.onmicrosoft.com::93cd70b9-71d7-41de-bc61-34c34fb23ea4" providerId="AD" clId="Web-{14665856-8C42-675A-0714-43D461C5D73D}" dt="2022-10-24T09:56:06.188" v="230" actId="20577"/>
        <pc:sldMkLst>
          <pc:docMk/>
          <pc:sldMk cId="0" sldId="257"/>
        </pc:sldMkLst>
        <pc:spChg chg="mod">
          <ac:chgData name="Michele Alessandro D'Alsazia - michele.dalsazia@studio.unibo.it" userId="S::michele.dalsazia_studio.unibo.it#ext#@czuvpraze.onmicrosoft.com::93cd70b9-71d7-41de-bc61-34c34fb23ea4" providerId="AD" clId="Web-{14665856-8C42-675A-0714-43D461C5D73D}" dt="2022-10-24T09:47:46.659" v="80" actId="20577"/>
          <ac:spMkLst>
            <pc:docMk/>
            <pc:sldMk cId="0" sldId="257"/>
            <ac:spMk id="68"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09:44:12.778" v="14" actId="20577"/>
          <ac:spMkLst>
            <pc:docMk/>
            <pc:sldMk cId="0" sldId="257"/>
            <ac:spMk id="69"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09:56:06.188" v="230" actId="20577"/>
          <ac:spMkLst>
            <pc:docMk/>
            <pc:sldMk cId="0" sldId="257"/>
            <ac:spMk id="70"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09:56:51.283" v="242" actId="20577"/>
        <pc:sldMkLst>
          <pc:docMk/>
          <pc:sldMk cId="0" sldId="258"/>
        </pc:sldMkLst>
        <pc:spChg chg="mod">
          <ac:chgData name="Michele Alessandro D'Alsazia - michele.dalsazia@studio.unibo.it" userId="S::michele.dalsazia_studio.unibo.it#ext#@czuvpraze.onmicrosoft.com::93cd70b9-71d7-41de-bc61-34c34fb23ea4" providerId="AD" clId="Web-{14665856-8C42-675A-0714-43D461C5D73D}" dt="2022-10-24T09:56:26.501" v="234" actId="20577"/>
          <ac:spMkLst>
            <pc:docMk/>
            <pc:sldMk cId="0" sldId="258"/>
            <ac:spMk id="75"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09:56:30.048" v="235" actId="20577"/>
          <ac:spMkLst>
            <pc:docMk/>
            <pc:sldMk cId="0" sldId="258"/>
            <ac:spMk id="76"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09:56:51.283" v="242" actId="20577"/>
          <ac:spMkLst>
            <pc:docMk/>
            <pc:sldMk cId="0" sldId="258"/>
            <ac:spMk id="77"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09:58:34.521" v="264" actId="20577"/>
        <pc:sldMkLst>
          <pc:docMk/>
          <pc:sldMk cId="0" sldId="259"/>
        </pc:sldMkLst>
        <pc:spChg chg="mod">
          <ac:chgData name="Michele Alessandro D'Alsazia - michele.dalsazia@studio.unibo.it" userId="S::michele.dalsazia_studio.unibo.it#ext#@czuvpraze.onmicrosoft.com::93cd70b9-71d7-41de-bc61-34c34fb23ea4" providerId="AD" clId="Web-{14665856-8C42-675A-0714-43D461C5D73D}" dt="2022-10-24T09:58:34.521" v="264" actId="20577"/>
          <ac:spMkLst>
            <pc:docMk/>
            <pc:sldMk cId="0" sldId="259"/>
            <ac:spMk id="84" creationId="{00000000-0000-0000-0000-000000000000}"/>
          </ac:spMkLst>
        </pc:spChg>
      </pc:sldChg>
      <pc:sldChg chg="del">
        <pc:chgData name="Michele Alessandro D'Alsazia - michele.dalsazia@studio.unibo.it" userId="S::michele.dalsazia_studio.unibo.it#ext#@czuvpraze.onmicrosoft.com::93cd70b9-71d7-41de-bc61-34c34fb23ea4" providerId="AD" clId="Web-{14665856-8C42-675A-0714-43D461C5D73D}" dt="2022-10-24T09:58:45.943" v="265"/>
        <pc:sldMkLst>
          <pc:docMk/>
          <pc:sldMk cId="0" sldId="260"/>
        </pc:sldMkLst>
      </pc:sldChg>
      <pc:sldChg chg="modSp">
        <pc:chgData name="Michele Alessandro D'Alsazia - michele.dalsazia@studio.unibo.it" userId="S::michele.dalsazia_studio.unibo.it#ext#@czuvpraze.onmicrosoft.com::93cd70b9-71d7-41de-bc61-34c34fb23ea4" providerId="AD" clId="Web-{14665856-8C42-675A-0714-43D461C5D73D}" dt="2022-10-24T10:00:01.960" v="281" actId="1076"/>
        <pc:sldMkLst>
          <pc:docMk/>
          <pc:sldMk cId="0" sldId="262"/>
        </pc:sldMkLst>
        <pc:spChg chg="mod">
          <ac:chgData name="Michele Alessandro D'Alsazia - michele.dalsazia@studio.unibo.it" userId="S::michele.dalsazia_studio.unibo.it#ext#@czuvpraze.onmicrosoft.com::93cd70b9-71d7-41de-bc61-34c34fb23ea4" providerId="AD" clId="Web-{14665856-8C42-675A-0714-43D461C5D73D}" dt="2022-10-24T09:59:43.007" v="279" actId="20577"/>
          <ac:spMkLst>
            <pc:docMk/>
            <pc:sldMk cId="0" sldId="262"/>
            <ac:spMk id="102"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00:01.960" v="281" actId="1076"/>
          <ac:spMkLst>
            <pc:docMk/>
            <pc:sldMk cId="0" sldId="262"/>
            <ac:spMk id="103"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09:59:52.320" v="280"/>
        <pc:sldMkLst>
          <pc:docMk/>
          <pc:sldMk cId="0" sldId="263"/>
        </pc:sldMkLst>
        <pc:spChg chg="mod">
          <ac:chgData name="Michele Alessandro D'Alsazia - michele.dalsazia@studio.unibo.it" userId="S::michele.dalsazia_studio.unibo.it#ext#@czuvpraze.onmicrosoft.com::93cd70b9-71d7-41de-bc61-34c34fb23ea4" providerId="AD" clId="Web-{14665856-8C42-675A-0714-43D461C5D73D}" dt="2022-10-24T09:59:16.709" v="270" actId="20577"/>
          <ac:spMkLst>
            <pc:docMk/>
            <pc:sldMk cId="0" sldId="263"/>
            <ac:spMk id="109"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3:39.044" v="311" actId="20577"/>
        <pc:sldMkLst>
          <pc:docMk/>
          <pc:sldMk cId="0" sldId="264"/>
        </pc:sldMkLst>
        <pc:spChg chg="mod">
          <ac:chgData name="Michele Alessandro D'Alsazia - michele.dalsazia@studio.unibo.it" userId="S::michele.dalsazia_studio.unibo.it#ext#@czuvpraze.onmicrosoft.com::93cd70b9-71d7-41de-bc61-34c34fb23ea4" providerId="AD" clId="Web-{14665856-8C42-675A-0714-43D461C5D73D}" dt="2022-10-24T10:03:39.044" v="311" actId="20577"/>
          <ac:spMkLst>
            <pc:docMk/>
            <pc:sldMk cId="0" sldId="264"/>
            <ac:spMk id="116"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01:03.728" v="295"/>
        <pc:sldMkLst>
          <pc:docMk/>
          <pc:sldMk cId="0" sldId="265"/>
        </pc:sldMkLst>
        <pc:spChg chg="mod">
          <ac:chgData name="Michele Alessandro D'Alsazia - michele.dalsazia@studio.unibo.it" userId="S::michele.dalsazia_studio.unibo.it#ext#@czuvpraze.onmicrosoft.com::93cd70b9-71d7-41de-bc61-34c34fb23ea4" providerId="AD" clId="Web-{14665856-8C42-675A-0714-43D461C5D73D}" dt="2022-10-24T10:00:44.087" v="284" actId="20577"/>
          <ac:spMkLst>
            <pc:docMk/>
            <pc:sldMk cId="0" sldId="265"/>
            <ac:spMk id="123"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3:42.810" v="312" actId="20577"/>
        <pc:sldMkLst>
          <pc:docMk/>
          <pc:sldMk cId="0" sldId="267"/>
        </pc:sldMkLst>
        <pc:spChg chg="mod">
          <ac:chgData name="Michele Alessandro D'Alsazia - michele.dalsazia@studio.unibo.it" userId="S::michele.dalsazia_studio.unibo.it#ext#@czuvpraze.onmicrosoft.com::93cd70b9-71d7-41de-bc61-34c34fb23ea4" providerId="AD" clId="Web-{14665856-8C42-675A-0714-43D461C5D73D}" dt="2022-10-24T10:03:42.810" v="312" actId="20577"/>
          <ac:spMkLst>
            <pc:docMk/>
            <pc:sldMk cId="0" sldId="267"/>
            <ac:spMk id="137"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3:49.326" v="314" actId="20577"/>
        <pc:sldMkLst>
          <pc:docMk/>
          <pc:sldMk cId="0" sldId="268"/>
        </pc:sldMkLst>
        <pc:spChg chg="mod">
          <ac:chgData name="Michele Alessandro D'Alsazia - michele.dalsazia@studio.unibo.it" userId="S::michele.dalsazia_studio.unibo.it#ext#@czuvpraze.onmicrosoft.com::93cd70b9-71d7-41de-bc61-34c34fb23ea4" providerId="AD" clId="Web-{14665856-8C42-675A-0714-43D461C5D73D}" dt="2022-10-24T10:03:49.326" v="314" actId="20577"/>
          <ac:spMkLst>
            <pc:docMk/>
            <pc:sldMk cId="0" sldId="268"/>
            <ac:spMk id="14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3:58.639" v="316" actId="20577"/>
        <pc:sldMkLst>
          <pc:docMk/>
          <pc:sldMk cId="0" sldId="269"/>
        </pc:sldMkLst>
        <pc:spChg chg="mod">
          <ac:chgData name="Michele Alessandro D'Alsazia - michele.dalsazia@studio.unibo.it" userId="S::michele.dalsazia_studio.unibo.it#ext#@czuvpraze.onmicrosoft.com::93cd70b9-71d7-41de-bc61-34c34fb23ea4" providerId="AD" clId="Web-{14665856-8C42-675A-0714-43D461C5D73D}" dt="2022-10-24T10:03:58.639" v="316" actId="20577"/>
          <ac:spMkLst>
            <pc:docMk/>
            <pc:sldMk cId="0" sldId="269"/>
            <ac:spMk id="150"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4:01.326" v="317" actId="20577"/>
        <pc:sldMkLst>
          <pc:docMk/>
          <pc:sldMk cId="0" sldId="270"/>
        </pc:sldMkLst>
        <pc:spChg chg="mod">
          <ac:chgData name="Michele Alessandro D'Alsazia - michele.dalsazia@studio.unibo.it" userId="S::michele.dalsazia_studio.unibo.it#ext#@czuvpraze.onmicrosoft.com::93cd70b9-71d7-41de-bc61-34c34fb23ea4" providerId="AD" clId="Web-{14665856-8C42-675A-0714-43D461C5D73D}" dt="2022-10-24T10:04:01.326" v="317" actId="20577"/>
          <ac:spMkLst>
            <pc:docMk/>
            <pc:sldMk cId="0" sldId="270"/>
            <ac:spMk id="156"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02:52.387" v="308"/>
        <pc:sldMkLst>
          <pc:docMk/>
          <pc:sldMk cId="0" sldId="273"/>
        </pc:sldMkLst>
        <pc:spChg chg="mod">
          <ac:chgData name="Michele Alessandro D'Alsazia - michele.dalsazia@studio.unibo.it" userId="S::michele.dalsazia_studio.unibo.it#ext#@czuvpraze.onmicrosoft.com::93cd70b9-71d7-41de-bc61-34c34fb23ea4" providerId="AD" clId="Web-{14665856-8C42-675A-0714-43D461C5D73D}" dt="2022-10-24T10:02:07.433" v="296" actId="20577"/>
          <ac:spMkLst>
            <pc:docMk/>
            <pc:sldMk cId="0" sldId="273"/>
            <ac:spMk id="176"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2:58.997" v="309" actId="1076"/>
        <pc:sldMkLst>
          <pc:docMk/>
          <pc:sldMk cId="0" sldId="274"/>
        </pc:sldMkLst>
        <pc:spChg chg="mod">
          <ac:chgData name="Michele Alessandro D'Alsazia - michele.dalsazia@studio.unibo.it" userId="S::michele.dalsazia_studio.unibo.it#ext#@czuvpraze.onmicrosoft.com::93cd70b9-71d7-41de-bc61-34c34fb23ea4" providerId="AD" clId="Web-{14665856-8C42-675A-0714-43D461C5D73D}" dt="2022-10-24T10:02:36.387" v="307" actId="20577"/>
          <ac:spMkLst>
            <pc:docMk/>
            <pc:sldMk cId="0" sldId="274"/>
            <ac:spMk id="181"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02:32.277" v="305" actId="20577"/>
          <ac:spMkLst>
            <pc:docMk/>
            <pc:sldMk cId="0" sldId="274"/>
            <ac:spMk id="182"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02:58.997" v="309" actId="1076"/>
          <ac:spMkLst>
            <pc:docMk/>
            <pc:sldMk cId="0" sldId="274"/>
            <ac:spMk id="183"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4:11.717" v="319" actId="20577"/>
        <pc:sldMkLst>
          <pc:docMk/>
          <pc:sldMk cId="0" sldId="275"/>
        </pc:sldMkLst>
        <pc:spChg chg="mod">
          <ac:chgData name="Michele Alessandro D'Alsazia - michele.dalsazia@studio.unibo.it" userId="S::michele.dalsazia_studio.unibo.it#ext#@czuvpraze.onmicrosoft.com::93cd70b9-71d7-41de-bc61-34c34fb23ea4" providerId="AD" clId="Web-{14665856-8C42-675A-0714-43D461C5D73D}" dt="2022-10-24T10:04:11.717" v="319" actId="20577"/>
          <ac:spMkLst>
            <pc:docMk/>
            <pc:sldMk cId="0" sldId="275"/>
            <ac:spMk id="190"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7:05.675" v="370" actId="20577"/>
        <pc:sldMkLst>
          <pc:docMk/>
          <pc:sldMk cId="0" sldId="276"/>
        </pc:sldMkLst>
        <pc:spChg chg="mod">
          <ac:chgData name="Michele Alessandro D'Alsazia - michele.dalsazia@studio.unibo.it" userId="S::michele.dalsazia_studio.unibo.it#ext#@czuvpraze.onmicrosoft.com::93cd70b9-71d7-41de-bc61-34c34fb23ea4" providerId="AD" clId="Web-{14665856-8C42-675A-0714-43D461C5D73D}" dt="2022-10-24T10:06:41.284" v="364" actId="1076"/>
          <ac:spMkLst>
            <pc:docMk/>
            <pc:sldMk cId="0" sldId="276"/>
            <ac:spMk id="195"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06:44.987" v="365" actId="1076"/>
          <ac:spMkLst>
            <pc:docMk/>
            <pc:sldMk cId="0" sldId="276"/>
            <ac:spMk id="196"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07:05.675" v="370" actId="20577"/>
          <ac:spMkLst>
            <pc:docMk/>
            <pc:sldMk cId="0" sldId="276"/>
            <ac:spMk id="197"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07:08.144" v="371"/>
        <pc:sldMkLst>
          <pc:docMk/>
          <pc:sldMk cId="0" sldId="277"/>
        </pc:sldMkLst>
        <pc:spChg chg="mod">
          <ac:chgData name="Michele Alessandro D'Alsazia - michele.dalsazia@studio.unibo.it" userId="S::michele.dalsazia_studio.unibo.it#ext#@czuvpraze.onmicrosoft.com::93cd70b9-71d7-41de-bc61-34c34fb23ea4" providerId="AD" clId="Web-{14665856-8C42-675A-0714-43D461C5D73D}" dt="2022-10-24T10:05:53.720" v="355" actId="20577"/>
          <ac:spMkLst>
            <pc:docMk/>
            <pc:sldMk cId="0" sldId="277"/>
            <ac:spMk id="20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7:32.098" v="373" actId="20577"/>
        <pc:sldMkLst>
          <pc:docMk/>
          <pc:sldMk cId="0" sldId="278"/>
        </pc:sldMkLst>
        <pc:spChg chg="mod">
          <ac:chgData name="Michele Alessandro D'Alsazia - michele.dalsazia@studio.unibo.it" userId="S::michele.dalsazia_studio.unibo.it#ext#@czuvpraze.onmicrosoft.com::93cd70b9-71d7-41de-bc61-34c34fb23ea4" providerId="AD" clId="Web-{14665856-8C42-675A-0714-43D461C5D73D}" dt="2022-10-24T10:07:32.098" v="373" actId="20577"/>
          <ac:spMkLst>
            <pc:docMk/>
            <pc:sldMk cId="0" sldId="278"/>
            <ac:spMk id="211"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7:46.629" v="377" actId="20577"/>
        <pc:sldMkLst>
          <pc:docMk/>
          <pc:sldMk cId="0" sldId="279"/>
        </pc:sldMkLst>
        <pc:spChg chg="mod">
          <ac:chgData name="Michele Alessandro D'Alsazia - michele.dalsazia@studio.unibo.it" userId="S::michele.dalsazia_studio.unibo.it#ext#@czuvpraze.onmicrosoft.com::93cd70b9-71d7-41de-bc61-34c34fb23ea4" providerId="AD" clId="Web-{14665856-8C42-675A-0714-43D461C5D73D}" dt="2022-10-24T10:07:46.629" v="377" actId="20577"/>
          <ac:spMkLst>
            <pc:docMk/>
            <pc:sldMk cId="0" sldId="279"/>
            <ac:spMk id="218"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7:56.114" v="379" actId="20577"/>
        <pc:sldMkLst>
          <pc:docMk/>
          <pc:sldMk cId="0" sldId="280"/>
        </pc:sldMkLst>
        <pc:spChg chg="mod">
          <ac:chgData name="Michele Alessandro D'Alsazia - michele.dalsazia@studio.unibo.it" userId="S::michele.dalsazia_studio.unibo.it#ext#@czuvpraze.onmicrosoft.com::93cd70b9-71d7-41de-bc61-34c34fb23ea4" providerId="AD" clId="Web-{14665856-8C42-675A-0714-43D461C5D73D}" dt="2022-10-24T10:07:56.114" v="379" actId="20577"/>
          <ac:spMkLst>
            <pc:docMk/>
            <pc:sldMk cId="0" sldId="280"/>
            <ac:spMk id="225"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8:03.020" v="381" actId="20577"/>
        <pc:sldMkLst>
          <pc:docMk/>
          <pc:sldMk cId="0" sldId="281"/>
        </pc:sldMkLst>
        <pc:spChg chg="mod">
          <ac:chgData name="Michele Alessandro D'Alsazia - michele.dalsazia@studio.unibo.it" userId="S::michele.dalsazia_studio.unibo.it#ext#@czuvpraze.onmicrosoft.com::93cd70b9-71d7-41de-bc61-34c34fb23ea4" providerId="AD" clId="Web-{14665856-8C42-675A-0714-43D461C5D73D}" dt="2022-10-24T10:08:03.020" v="381" actId="20577"/>
          <ac:spMkLst>
            <pc:docMk/>
            <pc:sldMk cId="0" sldId="281"/>
            <ac:spMk id="232"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8:08.521" v="383" actId="20577"/>
        <pc:sldMkLst>
          <pc:docMk/>
          <pc:sldMk cId="0" sldId="282"/>
        </pc:sldMkLst>
        <pc:spChg chg="mod">
          <ac:chgData name="Michele Alessandro D'Alsazia - michele.dalsazia@studio.unibo.it" userId="S::michele.dalsazia_studio.unibo.it#ext#@czuvpraze.onmicrosoft.com::93cd70b9-71d7-41de-bc61-34c34fb23ea4" providerId="AD" clId="Web-{14665856-8C42-675A-0714-43D461C5D73D}" dt="2022-10-24T10:08:08.521" v="383" actId="20577"/>
          <ac:spMkLst>
            <pc:docMk/>
            <pc:sldMk cId="0" sldId="282"/>
            <ac:spMk id="239"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8:13.990" v="384" actId="20577"/>
        <pc:sldMkLst>
          <pc:docMk/>
          <pc:sldMk cId="0" sldId="283"/>
        </pc:sldMkLst>
        <pc:spChg chg="mod">
          <ac:chgData name="Michele Alessandro D'Alsazia - michele.dalsazia@studio.unibo.it" userId="S::michele.dalsazia_studio.unibo.it#ext#@czuvpraze.onmicrosoft.com::93cd70b9-71d7-41de-bc61-34c34fb23ea4" providerId="AD" clId="Web-{14665856-8C42-675A-0714-43D461C5D73D}" dt="2022-10-24T10:08:13.990" v="384" actId="20577"/>
          <ac:spMkLst>
            <pc:docMk/>
            <pc:sldMk cId="0" sldId="283"/>
            <ac:spMk id="247"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8:24.209" v="386" actId="20577"/>
        <pc:sldMkLst>
          <pc:docMk/>
          <pc:sldMk cId="0" sldId="284"/>
        </pc:sldMkLst>
        <pc:spChg chg="mod">
          <ac:chgData name="Michele Alessandro D'Alsazia - michele.dalsazia@studio.unibo.it" userId="S::michele.dalsazia_studio.unibo.it#ext#@czuvpraze.onmicrosoft.com::93cd70b9-71d7-41de-bc61-34c34fb23ea4" providerId="AD" clId="Web-{14665856-8C42-675A-0714-43D461C5D73D}" dt="2022-10-24T10:08:24.209" v="386" actId="20577"/>
          <ac:spMkLst>
            <pc:docMk/>
            <pc:sldMk cId="0" sldId="284"/>
            <ac:spMk id="255"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8:33.584" v="388" actId="20577"/>
        <pc:sldMkLst>
          <pc:docMk/>
          <pc:sldMk cId="0" sldId="286"/>
        </pc:sldMkLst>
        <pc:spChg chg="mod">
          <ac:chgData name="Michele Alessandro D'Alsazia - michele.dalsazia@studio.unibo.it" userId="S::michele.dalsazia_studio.unibo.it#ext#@czuvpraze.onmicrosoft.com::93cd70b9-71d7-41de-bc61-34c34fb23ea4" providerId="AD" clId="Web-{14665856-8C42-675A-0714-43D461C5D73D}" dt="2022-10-24T10:08:33.584" v="388" actId="20577"/>
          <ac:spMkLst>
            <pc:docMk/>
            <pc:sldMk cId="0" sldId="286"/>
            <ac:spMk id="269"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9:26.726" v="390" actId="20577"/>
        <pc:sldMkLst>
          <pc:docMk/>
          <pc:sldMk cId="0" sldId="287"/>
        </pc:sldMkLst>
        <pc:spChg chg="mod">
          <ac:chgData name="Michele Alessandro D'Alsazia - michele.dalsazia@studio.unibo.it" userId="S::michele.dalsazia_studio.unibo.it#ext#@czuvpraze.onmicrosoft.com::93cd70b9-71d7-41de-bc61-34c34fb23ea4" providerId="AD" clId="Web-{14665856-8C42-675A-0714-43D461C5D73D}" dt="2022-10-24T10:09:26.726" v="390" actId="20577"/>
          <ac:spMkLst>
            <pc:docMk/>
            <pc:sldMk cId="0" sldId="287"/>
            <ac:spMk id="276"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9:29.476" v="391" actId="20577"/>
        <pc:sldMkLst>
          <pc:docMk/>
          <pc:sldMk cId="0" sldId="288"/>
        </pc:sldMkLst>
        <pc:spChg chg="mod">
          <ac:chgData name="Michele Alessandro D'Alsazia - michele.dalsazia@studio.unibo.it" userId="S::michele.dalsazia_studio.unibo.it#ext#@czuvpraze.onmicrosoft.com::93cd70b9-71d7-41de-bc61-34c34fb23ea4" providerId="AD" clId="Web-{14665856-8C42-675A-0714-43D461C5D73D}" dt="2022-10-24T10:09:29.476" v="391" actId="20577"/>
          <ac:spMkLst>
            <pc:docMk/>
            <pc:sldMk cId="0" sldId="288"/>
            <ac:spMk id="283"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9:41.711" v="393" actId="20577"/>
        <pc:sldMkLst>
          <pc:docMk/>
          <pc:sldMk cId="0" sldId="289"/>
        </pc:sldMkLst>
        <pc:spChg chg="mod">
          <ac:chgData name="Michele Alessandro D'Alsazia - michele.dalsazia@studio.unibo.it" userId="S::michele.dalsazia_studio.unibo.it#ext#@czuvpraze.onmicrosoft.com::93cd70b9-71d7-41de-bc61-34c34fb23ea4" providerId="AD" clId="Web-{14665856-8C42-675A-0714-43D461C5D73D}" dt="2022-10-24T10:09:41.711" v="393" actId="20577"/>
          <ac:spMkLst>
            <pc:docMk/>
            <pc:sldMk cId="0" sldId="289"/>
            <ac:spMk id="290"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09:47.367" v="398"/>
        <pc:sldMkLst>
          <pc:docMk/>
          <pc:sldMk cId="0" sldId="290"/>
        </pc:sldMkLst>
        <pc:graphicFrameChg chg="mod modGraphic">
          <ac:chgData name="Michele Alessandro D'Alsazia - michele.dalsazia@studio.unibo.it" userId="S::michele.dalsazia_studio.unibo.it#ext#@czuvpraze.onmicrosoft.com::93cd70b9-71d7-41de-bc61-34c34fb23ea4" providerId="AD" clId="Web-{14665856-8C42-675A-0714-43D461C5D73D}" dt="2022-10-24T10:09:47.367" v="398"/>
          <ac:graphicFrameMkLst>
            <pc:docMk/>
            <pc:sldMk cId="0" sldId="290"/>
            <ac:graphicFrameMk id="297" creationId="{00000000-0000-0000-0000-000000000000}"/>
          </ac:graphicFrameMkLst>
        </pc:graphicFrameChg>
      </pc:sldChg>
      <pc:sldChg chg="modSp">
        <pc:chgData name="Michele Alessandro D'Alsazia - michele.dalsazia@studio.unibo.it" userId="S::michele.dalsazia_studio.unibo.it#ext#@czuvpraze.onmicrosoft.com::93cd70b9-71d7-41de-bc61-34c34fb23ea4" providerId="AD" clId="Web-{14665856-8C42-675A-0714-43D461C5D73D}" dt="2022-10-24T10:09:50.352" v="407"/>
        <pc:sldMkLst>
          <pc:docMk/>
          <pc:sldMk cId="0" sldId="291"/>
        </pc:sldMkLst>
        <pc:graphicFrameChg chg="mod modGraphic">
          <ac:chgData name="Michele Alessandro D'Alsazia - michele.dalsazia@studio.unibo.it" userId="S::michele.dalsazia_studio.unibo.it#ext#@czuvpraze.onmicrosoft.com::93cd70b9-71d7-41de-bc61-34c34fb23ea4" providerId="AD" clId="Web-{14665856-8C42-675A-0714-43D461C5D73D}" dt="2022-10-24T10:09:50.352" v="407"/>
          <ac:graphicFrameMkLst>
            <pc:docMk/>
            <pc:sldMk cId="0" sldId="291"/>
            <ac:graphicFrameMk id="304" creationId="{00000000-0000-0000-0000-000000000000}"/>
          </ac:graphicFrameMkLst>
        </pc:graphicFrameChg>
      </pc:sldChg>
      <pc:sldChg chg="modSp">
        <pc:chgData name="Michele Alessandro D'Alsazia - michele.dalsazia@studio.unibo.it" userId="S::michele.dalsazia_studio.unibo.it#ext#@czuvpraze.onmicrosoft.com::93cd70b9-71d7-41de-bc61-34c34fb23ea4" providerId="AD" clId="Web-{14665856-8C42-675A-0714-43D461C5D73D}" dt="2022-10-24T10:10:09.055" v="411" actId="20577"/>
        <pc:sldMkLst>
          <pc:docMk/>
          <pc:sldMk cId="0" sldId="292"/>
        </pc:sldMkLst>
        <pc:spChg chg="mod">
          <ac:chgData name="Michele Alessandro D'Alsazia - michele.dalsazia@studio.unibo.it" userId="S::michele.dalsazia_studio.unibo.it#ext#@czuvpraze.onmicrosoft.com::93cd70b9-71d7-41de-bc61-34c34fb23ea4" providerId="AD" clId="Web-{14665856-8C42-675A-0714-43D461C5D73D}" dt="2022-10-24T10:10:09.055" v="411" actId="20577"/>
          <ac:spMkLst>
            <pc:docMk/>
            <pc:sldMk cId="0" sldId="292"/>
            <ac:spMk id="311"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10:01.055" v="409" actId="20577"/>
          <ac:spMkLst>
            <pc:docMk/>
            <pc:sldMk cId="0" sldId="292"/>
            <ac:spMk id="312" creationId="{00000000-0000-0000-0000-000000000000}"/>
          </ac:spMkLst>
        </pc:spChg>
      </pc:sldChg>
      <pc:sldChg chg="addSp modSp">
        <pc:chgData name="Michele Alessandro D'Alsazia - michele.dalsazia@studio.unibo.it" userId="S::michele.dalsazia_studio.unibo.it#ext#@czuvpraze.onmicrosoft.com::93cd70b9-71d7-41de-bc61-34c34fb23ea4" providerId="AD" clId="Web-{14665856-8C42-675A-0714-43D461C5D73D}" dt="2022-10-24T10:35:19.112" v="476" actId="20577"/>
        <pc:sldMkLst>
          <pc:docMk/>
          <pc:sldMk cId="0" sldId="293"/>
        </pc:sldMkLst>
        <pc:spChg chg="mod">
          <ac:chgData name="Michele Alessandro D'Alsazia - michele.dalsazia@studio.unibo.it" userId="S::michele.dalsazia_studio.unibo.it#ext#@czuvpraze.onmicrosoft.com::93cd70b9-71d7-41de-bc61-34c34fb23ea4" providerId="AD" clId="Web-{14665856-8C42-675A-0714-43D461C5D73D}" dt="2022-10-24T10:35:19.112" v="476" actId="20577"/>
          <ac:spMkLst>
            <pc:docMk/>
            <pc:sldMk cId="0" sldId="293"/>
            <ac:spMk id="318"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34:58.143" v="470" actId="20577"/>
          <ac:spMkLst>
            <pc:docMk/>
            <pc:sldMk cId="0" sldId="293"/>
            <ac:spMk id="319" creationId="{00000000-0000-0000-0000-000000000000}"/>
          </ac:spMkLst>
        </pc:spChg>
        <pc:spChg chg="mod">
          <ac:chgData name="Michele Alessandro D'Alsazia - michele.dalsazia@studio.unibo.it" userId="S::michele.dalsazia_studio.unibo.it#ext#@czuvpraze.onmicrosoft.com::93cd70b9-71d7-41de-bc61-34c34fb23ea4" providerId="AD" clId="Web-{14665856-8C42-675A-0714-43D461C5D73D}" dt="2022-10-24T10:34:49.283" v="469" actId="20577"/>
          <ac:spMkLst>
            <pc:docMk/>
            <pc:sldMk cId="0" sldId="293"/>
            <ac:spMk id="320" creationId="{00000000-0000-0000-0000-000000000000}"/>
          </ac:spMkLst>
        </pc:spChg>
        <pc:graphicFrameChg chg="add mod modGraphic">
          <ac:chgData name="Michele Alessandro D'Alsazia - michele.dalsazia@studio.unibo.it" userId="S::michele.dalsazia_studio.unibo.it#ext#@czuvpraze.onmicrosoft.com::93cd70b9-71d7-41de-bc61-34c34fb23ea4" providerId="AD" clId="Web-{14665856-8C42-675A-0714-43D461C5D73D}" dt="2022-10-24T10:34:44.220" v="468" actId="14100"/>
          <ac:graphicFrameMkLst>
            <pc:docMk/>
            <pc:sldMk cId="0" sldId="293"/>
            <ac:graphicFrameMk id="2" creationId="{51D23EA8-3D22-1A9F-1114-B29D73EFADFF}"/>
          </ac:graphicFrameMkLst>
        </pc:graphicFrameChg>
      </pc:sldChg>
      <pc:sldChg chg="modSp">
        <pc:chgData name="Michele Alessandro D'Alsazia - michele.dalsazia@studio.unibo.it" userId="S::michele.dalsazia_studio.unibo.it#ext#@czuvpraze.onmicrosoft.com::93cd70b9-71d7-41de-bc61-34c34fb23ea4" providerId="AD" clId="Web-{14665856-8C42-675A-0714-43D461C5D73D}" dt="2022-10-24T10:35:34.659" v="478" actId="20577"/>
        <pc:sldMkLst>
          <pc:docMk/>
          <pc:sldMk cId="0" sldId="295"/>
        </pc:sldMkLst>
        <pc:spChg chg="mod">
          <ac:chgData name="Michele Alessandro D'Alsazia - michele.dalsazia@studio.unibo.it" userId="S::michele.dalsazia_studio.unibo.it#ext#@czuvpraze.onmicrosoft.com::93cd70b9-71d7-41de-bc61-34c34fb23ea4" providerId="AD" clId="Web-{14665856-8C42-675A-0714-43D461C5D73D}" dt="2022-10-24T10:35:34.659" v="478" actId="20577"/>
          <ac:spMkLst>
            <pc:docMk/>
            <pc:sldMk cId="0" sldId="295"/>
            <ac:spMk id="33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35:38.863" v="480" actId="20577"/>
        <pc:sldMkLst>
          <pc:docMk/>
          <pc:sldMk cId="0" sldId="296"/>
        </pc:sldMkLst>
        <pc:spChg chg="mod">
          <ac:chgData name="Michele Alessandro D'Alsazia - michele.dalsazia@studio.unibo.it" userId="S::michele.dalsazia_studio.unibo.it#ext#@czuvpraze.onmicrosoft.com::93cd70b9-71d7-41de-bc61-34c34fb23ea4" providerId="AD" clId="Web-{14665856-8C42-675A-0714-43D461C5D73D}" dt="2022-10-24T10:35:38.863" v="480" actId="20577"/>
          <ac:spMkLst>
            <pc:docMk/>
            <pc:sldMk cId="0" sldId="296"/>
            <ac:spMk id="341" creationId="{00000000-0000-0000-0000-000000000000}"/>
          </ac:spMkLst>
        </pc:spChg>
      </pc:sldChg>
      <pc:sldChg chg="del">
        <pc:chgData name="Michele Alessandro D'Alsazia - michele.dalsazia@studio.unibo.it" userId="S::michele.dalsazia_studio.unibo.it#ext#@czuvpraze.onmicrosoft.com::93cd70b9-71d7-41de-bc61-34c34fb23ea4" providerId="AD" clId="Web-{14665856-8C42-675A-0714-43D461C5D73D}" dt="2022-10-24T10:36:50.677" v="483"/>
        <pc:sldMkLst>
          <pc:docMk/>
          <pc:sldMk cId="0" sldId="297"/>
        </pc:sldMkLst>
      </pc:sldChg>
      <pc:sldChg chg="modSp">
        <pc:chgData name="Michele Alessandro D'Alsazia - michele.dalsazia@studio.unibo.it" userId="S::michele.dalsazia_studio.unibo.it#ext#@czuvpraze.onmicrosoft.com::93cd70b9-71d7-41de-bc61-34c34fb23ea4" providerId="AD" clId="Web-{14665856-8C42-675A-0714-43D461C5D73D}" dt="2022-10-24T10:36:59.115" v="485" actId="20577"/>
        <pc:sldMkLst>
          <pc:docMk/>
          <pc:sldMk cId="0" sldId="298"/>
        </pc:sldMkLst>
        <pc:spChg chg="mod">
          <ac:chgData name="Michele Alessandro D'Alsazia - michele.dalsazia@studio.unibo.it" userId="S::michele.dalsazia_studio.unibo.it#ext#@czuvpraze.onmicrosoft.com::93cd70b9-71d7-41de-bc61-34c34fb23ea4" providerId="AD" clId="Web-{14665856-8C42-675A-0714-43D461C5D73D}" dt="2022-10-24T10:36:59.115" v="485" actId="20577"/>
          <ac:spMkLst>
            <pc:docMk/>
            <pc:sldMk cId="0" sldId="298"/>
            <ac:spMk id="35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1:40.248" v="540" actId="20577"/>
        <pc:sldMkLst>
          <pc:docMk/>
          <pc:sldMk cId="0" sldId="299"/>
        </pc:sldMkLst>
        <pc:spChg chg="mod">
          <ac:chgData name="Michele Alessandro D'Alsazia - michele.dalsazia@studio.unibo.it" userId="S::michele.dalsazia_studio.unibo.it#ext#@czuvpraze.onmicrosoft.com::93cd70b9-71d7-41de-bc61-34c34fb23ea4" providerId="AD" clId="Web-{14665856-8C42-675A-0714-43D461C5D73D}" dt="2022-10-24T10:41:40.248" v="540" actId="20577"/>
          <ac:spMkLst>
            <pc:docMk/>
            <pc:sldMk cId="0" sldId="299"/>
            <ac:spMk id="360"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38:56.712" v="503"/>
        <pc:sldMkLst>
          <pc:docMk/>
          <pc:sldMk cId="0" sldId="300"/>
        </pc:sldMkLst>
        <pc:spChg chg="mod">
          <ac:chgData name="Michele Alessandro D'Alsazia - michele.dalsazia@studio.unibo.it" userId="S::michele.dalsazia_studio.unibo.it#ext#@czuvpraze.onmicrosoft.com::93cd70b9-71d7-41de-bc61-34c34fb23ea4" providerId="AD" clId="Web-{14665856-8C42-675A-0714-43D461C5D73D}" dt="2022-10-24T10:37:34.819" v="492" actId="20577"/>
          <ac:spMkLst>
            <pc:docMk/>
            <pc:sldMk cId="0" sldId="300"/>
            <ac:spMk id="366"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41:49.170" v="541"/>
        <pc:sldMkLst>
          <pc:docMk/>
          <pc:sldMk cId="0" sldId="301"/>
        </pc:sldMkLst>
        <pc:spChg chg="mod">
          <ac:chgData name="Michele Alessandro D'Alsazia - michele.dalsazia@studio.unibo.it" userId="S::michele.dalsazia_studio.unibo.it#ext#@czuvpraze.onmicrosoft.com::93cd70b9-71d7-41de-bc61-34c34fb23ea4" providerId="AD" clId="Web-{14665856-8C42-675A-0714-43D461C5D73D}" dt="2022-10-24T10:41:05.887" v="534" actId="20577"/>
          <ac:spMkLst>
            <pc:docMk/>
            <pc:sldMk cId="0" sldId="301"/>
            <ac:spMk id="372"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3:15.219" v="558" actId="1076"/>
        <pc:sldMkLst>
          <pc:docMk/>
          <pc:sldMk cId="0" sldId="302"/>
        </pc:sldMkLst>
        <pc:spChg chg="mod">
          <ac:chgData name="Michele Alessandro D'Alsazia - michele.dalsazia@studio.unibo.it" userId="S::michele.dalsazia_studio.unibo.it#ext#@czuvpraze.onmicrosoft.com::93cd70b9-71d7-41de-bc61-34c34fb23ea4" providerId="AD" clId="Web-{14665856-8C42-675A-0714-43D461C5D73D}" dt="2022-10-24T10:43:15.219" v="558" actId="1076"/>
          <ac:spMkLst>
            <pc:docMk/>
            <pc:sldMk cId="0" sldId="302"/>
            <ac:spMk id="378" creationId="{00000000-0000-0000-0000-000000000000}"/>
          </ac:spMkLst>
        </pc:spChg>
      </pc:sldChg>
      <pc:sldChg chg="modSp del">
        <pc:chgData name="Michele Alessandro D'Alsazia - michele.dalsazia@studio.unibo.it" userId="S::michele.dalsazia_studio.unibo.it#ext#@czuvpraze.onmicrosoft.com::93cd70b9-71d7-41de-bc61-34c34fb23ea4" providerId="AD" clId="Web-{14665856-8C42-675A-0714-43D461C5D73D}" dt="2022-10-24T10:43:07.219" v="557"/>
        <pc:sldMkLst>
          <pc:docMk/>
          <pc:sldMk cId="0" sldId="303"/>
        </pc:sldMkLst>
        <pc:spChg chg="mod">
          <ac:chgData name="Michele Alessandro D'Alsazia - michele.dalsazia@studio.unibo.it" userId="S::michele.dalsazia_studio.unibo.it#ext#@czuvpraze.onmicrosoft.com::93cd70b9-71d7-41de-bc61-34c34fb23ea4" providerId="AD" clId="Web-{14665856-8C42-675A-0714-43D461C5D73D}" dt="2022-10-24T10:42:14.467" v="545" actId="20577"/>
          <ac:spMkLst>
            <pc:docMk/>
            <pc:sldMk cId="0" sldId="303"/>
            <ac:spMk id="38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3:44.688" v="562" actId="20577"/>
        <pc:sldMkLst>
          <pc:docMk/>
          <pc:sldMk cId="0" sldId="304"/>
        </pc:sldMkLst>
        <pc:spChg chg="mod">
          <ac:chgData name="Michele Alessandro D'Alsazia - michele.dalsazia@studio.unibo.it" userId="S::michele.dalsazia_studio.unibo.it#ext#@czuvpraze.onmicrosoft.com::93cd70b9-71d7-41de-bc61-34c34fb23ea4" providerId="AD" clId="Web-{14665856-8C42-675A-0714-43D461C5D73D}" dt="2022-10-24T10:43:44.688" v="562" actId="20577"/>
          <ac:spMkLst>
            <pc:docMk/>
            <pc:sldMk cId="0" sldId="304"/>
            <ac:spMk id="390"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3:52.142" v="564" actId="20577"/>
        <pc:sldMkLst>
          <pc:docMk/>
          <pc:sldMk cId="0" sldId="305"/>
        </pc:sldMkLst>
        <pc:spChg chg="mod">
          <ac:chgData name="Michele Alessandro D'Alsazia - michele.dalsazia@studio.unibo.it" userId="S::michele.dalsazia_studio.unibo.it#ext#@czuvpraze.onmicrosoft.com::93cd70b9-71d7-41de-bc61-34c34fb23ea4" providerId="AD" clId="Web-{14665856-8C42-675A-0714-43D461C5D73D}" dt="2022-10-24T10:43:52.142" v="564" actId="20577"/>
          <ac:spMkLst>
            <pc:docMk/>
            <pc:sldMk cId="0" sldId="305"/>
            <ac:spMk id="397"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4:12.283" v="568" actId="20577"/>
        <pc:sldMkLst>
          <pc:docMk/>
          <pc:sldMk cId="0" sldId="306"/>
        </pc:sldMkLst>
        <pc:spChg chg="mod">
          <ac:chgData name="Michele Alessandro D'Alsazia - michele.dalsazia@studio.unibo.it" userId="S::michele.dalsazia_studio.unibo.it#ext#@czuvpraze.onmicrosoft.com::93cd70b9-71d7-41de-bc61-34c34fb23ea4" providerId="AD" clId="Web-{14665856-8C42-675A-0714-43D461C5D73D}" dt="2022-10-24T10:44:12.283" v="568" actId="20577"/>
          <ac:spMkLst>
            <pc:docMk/>
            <pc:sldMk cId="0" sldId="306"/>
            <ac:spMk id="404"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4:55.456" v="584" actId="14100"/>
        <pc:sldMkLst>
          <pc:docMk/>
          <pc:sldMk cId="0" sldId="307"/>
        </pc:sldMkLst>
        <pc:spChg chg="mod">
          <ac:chgData name="Michele Alessandro D'Alsazia - michele.dalsazia@studio.unibo.it" userId="S::michele.dalsazia_studio.unibo.it#ext#@czuvpraze.onmicrosoft.com::93cd70b9-71d7-41de-bc61-34c34fb23ea4" providerId="AD" clId="Web-{14665856-8C42-675A-0714-43D461C5D73D}" dt="2022-10-24T10:44:55.456" v="584" actId="14100"/>
          <ac:spMkLst>
            <pc:docMk/>
            <pc:sldMk cId="0" sldId="307"/>
            <ac:spMk id="411"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5:33.426" v="594" actId="14100"/>
        <pc:sldMkLst>
          <pc:docMk/>
          <pc:sldMk cId="0" sldId="308"/>
        </pc:sldMkLst>
        <pc:spChg chg="mod">
          <ac:chgData name="Michele Alessandro D'Alsazia - michele.dalsazia@studio.unibo.it" userId="S::michele.dalsazia_studio.unibo.it#ext#@czuvpraze.onmicrosoft.com::93cd70b9-71d7-41de-bc61-34c34fb23ea4" providerId="AD" clId="Web-{14665856-8C42-675A-0714-43D461C5D73D}" dt="2022-10-24T10:45:33.426" v="594" actId="14100"/>
          <ac:spMkLst>
            <pc:docMk/>
            <pc:sldMk cId="0" sldId="308"/>
            <ac:spMk id="418"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6:44.256" v="606" actId="20577"/>
        <pc:sldMkLst>
          <pc:docMk/>
          <pc:sldMk cId="0" sldId="309"/>
        </pc:sldMkLst>
        <pc:spChg chg="mod">
          <ac:chgData name="Michele Alessandro D'Alsazia - michele.dalsazia@studio.unibo.it" userId="S::michele.dalsazia_studio.unibo.it#ext#@czuvpraze.onmicrosoft.com::93cd70b9-71d7-41de-bc61-34c34fb23ea4" providerId="AD" clId="Web-{14665856-8C42-675A-0714-43D461C5D73D}" dt="2022-10-24T10:46:44.256" v="606" actId="20577"/>
          <ac:spMkLst>
            <pc:docMk/>
            <pc:sldMk cId="0" sldId="309"/>
            <ac:spMk id="425" creationId="{00000000-0000-0000-0000-000000000000}"/>
          </ac:spMkLst>
        </pc:spChg>
      </pc:sldChg>
      <pc:sldChg chg="modSp">
        <pc:chgData name="Michele Alessandro D'Alsazia - michele.dalsazia@studio.unibo.it" userId="S::michele.dalsazia_studio.unibo.it#ext#@czuvpraze.onmicrosoft.com::93cd70b9-71d7-41de-bc61-34c34fb23ea4" providerId="AD" clId="Web-{14665856-8C42-675A-0714-43D461C5D73D}" dt="2022-10-24T10:48:10.930" v="623" actId="20577"/>
        <pc:sldMkLst>
          <pc:docMk/>
          <pc:sldMk cId="0" sldId="310"/>
        </pc:sldMkLst>
        <pc:spChg chg="mod">
          <ac:chgData name="Michele Alessandro D'Alsazia - michele.dalsazia@studio.unibo.it" userId="S::michele.dalsazia_studio.unibo.it#ext#@czuvpraze.onmicrosoft.com::93cd70b9-71d7-41de-bc61-34c34fb23ea4" providerId="AD" clId="Web-{14665856-8C42-675A-0714-43D461C5D73D}" dt="2022-10-24T10:48:10.930" v="623" actId="20577"/>
          <ac:spMkLst>
            <pc:docMk/>
            <pc:sldMk cId="0" sldId="310"/>
            <ac:spMk id="432" creationId="{00000000-0000-0000-0000-000000000000}"/>
          </ac:spMkLst>
        </pc:spChg>
      </pc:sldChg>
    </pc:docChg>
  </pc:docChgLst>
  <pc:docChgLst>
    <pc:chgData name="Michele Alessandro D'Alsazia - michele.dalsazia@studio.unibo.it" userId="S::michele.dalsazia_studio.unibo.it#ext#@czuvpraze.onmicrosoft.com::93cd70b9-71d7-41de-bc61-34c34fb23ea4" providerId="AD" clId="Web-{1EFF7A55-E8DB-FA2E-F4FB-5D4084136915}"/>
    <pc:docChg chg="addSld modSld">
      <pc:chgData name="Michele Alessandro D'Alsazia - michele.dalsazia@studio.unibo.it" userId="S::michele.dalsazia_studio.unibo.it#ext#@czuvpraze.onmicrosoft.com::93cd70b9-71d7-41de-bc61-34c34fb23ea4" providerId="AD" clId="Web-{1EFF7A55-E8DB-FA2E-F4FB-5D4084136915}" dt="2022-10-25T13:41:00.447" v="125" actId="20577"/>
      <pc:docMkLst>
        <pc:docMk/>
      </pc:docMkLst>
      <pc:sldChg chg="modSp">
        <pc:chgData name="Michele Alessandro D'Alsazia - michele.dalsazia@studio.unibo.it" userId="S::michele.dalsazia_studio.unibo.it#ext#@czuvpraze.onmicrosoft.com::93cd70b9-71d7-41de-bc61-34c34fb23ea4" providerId="AD" clId="Web-{1EFF7A55-E8DB-FA2E-F4FB-5D4084136915}" dt="2022-10-25T13:41:00.447" v="125" actId="20577"/>
        <pc:sldMkLst>
          <pc:docMk/>
          <pc:sldMk cId="0" sldId="310"/>
        </pc:sldMkLst>
        <pc:spChg chg="mod">
          <ac:chgData name="Michele Alessandro D'Alsazia - michele.dalsazia@studio.unibo.it" userId="S::michele.dalsazia_studio.unibo.it#ext#@czuvpraze.onmicrosoft.com::93cd70b9-71d7-41de-bc61-34c34fb23ea4" providerId="AD" clId="Web-{1EFF7A55-E8DB-FA2E-F4FB-5D4084136915}" dt="2022-10-25T13:41:00.447" v="125" actId="20577"/>
          <ac:spMkLst>
            <pc:docMk/>
            <pc:sldMk cId="0" sldId="310"/>
            <ac:spMk id="430" creationId="{00000000-0000-0000-0000-000000000000}"/>
          </ac:spMkLst>
        </pc:spChg>
      </pc:sldChg>
      <pc:sldChg chg="addSp delSp modSp add replId">
        <pc:chgData name="Michele Alessandro D'Alsazia - michele.dalsazia@studio.unibo.it" userId="S::michele.dalsazia_studio.unibo.it#ext#@czuvpraze.onmicrosoft.com::93cd70b9-71d7-41de-bc61-34c34fb23ea4" providerId="AD" clId="Web-{1EFF7A55-E8DB-FA2E-F4FB-5D4084136915}" dt="2022-10-25T13:30:26.705" v="124" actId="20577"/>
        <pc:sldMkLst>
          <pc:docMk/>
          <pc:sldMk cId="605724984" sldId="312"/>
        </pc:sldMkLst>
        <pc:spChg chg="add mod">
          <ac:chgData name="Michele Alessandro D'Alsazia - michele.dalsazia@studio.unibo.it" userId="S::michele.dalsazia_studio.unibo.it#ext#@czuvpraze.onmicrosoft.com::93cd70b9-71d7-41de-bc61-34c34fb23ea4" providerId="AD" clId="Web-{1EFF7A55-E8DB-FA2E-F4FB-5D4084136915}" dt="2022-10-25T13:30:12.453" v="121" actId="1076"/>
          <ac:spMkLst>
            <pc:docMk/>
            <pc:sldMk cId="605724984" sldId="312"/>
            <ac:spMk id="2" creationId="{9B248EFD-7C21-79D0-EEB3-D1478BA85F59}"/>
          </ac:spMkLst>
        </pc:spChg>
        <pc:spChg chg="add mod">
          <ac:chgData name="Michele Alessandro D'Alsazia - michele.dalsazia@studio.unibo.it" userId="S::michele.dalsazia_studio.unibo.it#ext#@czuvpraze.onmicrosoft.com::93cd70b9-71d7-41de-bc61-34c34fb23ea4" providerId="AD" clId="Web-{1EFF7A55-E8DB-FA2E-F4FB-5D4084136915}" dt="2022-10-25T13:30:26.705" v="124" actId="20577"/>
          <ac:spMkLst>
            <pc:docMk/>
            <pc:sldMk cId="605724984" sldId="312"/>
            <ac:spMk id="3" creationId="{B86EBA4E-A7FC-0037-C28E-6D5A0CA599BA}"/>
          </ac:spMkLst>
        </pc:spChg>
        <pc:spChg chg="mod">
          <ac:chgData name="Michele Alessandro D'Alsazia - michele.dalsazia@studio.unibo.it" userId="S::michele.dalsazia_studio.unibo.it#ext#@czuvpraze.onmicrosoft.com::93cd70b9-71d7-41de-bc61-34c34fb23ea4" providerId="AD" clId="Web-{1EFF7A55-E8DB-FA2E-F4FB-5D4084136915}" dt="2022-10-25T10:35:29.662" v="113" actId="20577"/>
          <ac:spMkLst>
            <pc:docMk/>
            <pc:sldMk cId="605724984" sldId="312"/>
            <ac:spMk id="437" creationId="{00000000-0000-0000-0000-000000000000}"/>
          </ac:spMkLst>
        </pc:spChg>
        <pc:picChg chg="del">
          <ac:chgData name="Michele Alessandro D'Alsazia - michele.dalsazia@studio.unibo.it" userId="S::michele.dalsazia_studio.unibo.it#ext#@czuvpraze.onmicrosoft.com::93cd70b9-71d7-41de-bc61-34c34fb23ea4" providerId="AD" clId="Web-{1EFF7A55-E8DB-FA2E-F4FB-5D4084136915}" dt="2022-10-25T10:30:11.386" v="1"/>
          <ac:picMkLst>
            <pc:docMk/>
            <pc:sldMk cId="605724984" sldId="312"/>
            <ac:picMk id="438" creationId="{00000000-0000-0000-0000-000000000000}"/>
          </ac:picMkLst>
        </pc:picChg>
      </pc:sldChg>
    </pc:docChg>
  </pc:docChgLst>
  <pc:docChgLst>
    <pc:chgData name="Michele Alessandro D'Alsazia - michele.dalsazia@studio.unibo.it" userId="S::michele.dalsazia_studio.unibo.it#ext#@czuvpraze.onmicrosoft.com::93cd70b9-71d7-41de-bc61-34c34fb23ea4" providerId="AD" clId="Web-{1897CEEB-B374-3E64-D553-8998589FE0C9}"/>
    <pc:docChg chg="modSld">
      <pc:chgData name="Michele Alessandro D'Alsazia - michele.dalsazia@studio.unibo.it" userId="S::michele.dalsazia_studio.unibo.it#ext#@czuvpraze.onmicrosoft.com::93cd70b9-71d7-41de-bc61-34c34fb23ea4" providerId="AD" clId="Web-{1897CEEB-B374-3E64-D553-8998589FE0C9}" dt="2022-10-24T09:21:58.049" v="12" actId="20577"/>
      <pc:docMkLst>
        <pc:docMk/>
      </pc:docMkLst>
      <pc:sldChg chg="modSp">
        <pc:chgData name="Michele Alessandro D'Alsazia - michele.dalsazia@studio.unibo.it" userId="S::michele.dalsazia_studio.unibo.it#ext#@czuvpraze.onmicrosoft.com::93cd70b9-71d7-41de-bc61-34c34fb23ea4" providerId="AD" clId="Web-{1897CEEB-B374-3E64-D553-8998589FE0C9}" dt="2022-10-24T09:21:58.049" v="12" actId="20577"/>
        <pc:sldMkLst>
          <pc:docMk/>
          <pc:sldMk cId="0" sldId="257"/>
        </pc:sldMkLst>
        <pc:spChg chg="mod">
          <ac:chgData name="Michele Alessandro D'Alsazia - michele.dalsazia@studio.unibo.it" userId="S::michele.dalsazia_studio.unibo.it#ext#@czuvpraze.onmicrosoft.com::93cd70b9-71d7-41de-bc61-34c34fb23ea4" providerId="AD" clId="Web-{1897CEEB-B374-3E64-D553-8998589FE0C9}" dt="2022-10-24T09:21:58.049" v="12" actId="20577"/>
          <ac:spMkLst>
            <pc:docMk/>
            <pc:sldMk cId="0" sldId="257"/>
            <ac:spMk id="70" creationId="{00000000-0000-0000-0000-000000000000}"/>
          </ac:spMkLst>
        </pc:spChg>
      </pc:sldChg>
    </pc:docChg>
  </pc:docChgLst>
  <pc:docChgLst>
    <pc:chgData name="Michele Alessandro D'Alsazia - michele.dalsazia@studio.unibo.it" userId="S::michele.dalsazia_studio.unibo.it#ext#@czuvpraze.onmicrosoft.com::93cd70b9-71d7-41de-bc61-34c34fb23ea4" providerId="AD" clId="Web-{372C0997-4731-D51D-CCDF-8AE0C73C7BA0}"/>
    <pc:docChg chg="modSld">
      <pc:chgData name="Michele Alessandro D'Alsazia - michele.dalsazia@studio.unibo.it" userId="S::michele.dalsazia_studio.unibo.it#ext#@czuvpraze.onmicrosoft.com::93cd70b9-71d7-41de-bc61-34c34fb23ea4" providerId="AD" clId="Web-{372C0997-4731-D51D-CCDF-8AE0C73C7BA0}" dt="2022-06-02T12:45:14.425" v="2"/>
      <pc:docMkLst>
        <pc:docMk/>
      </pc:docMkLst>
      <pc:sldChg chg="addSp">
        <pc:chgData name="Michele Alessandro D'Alsazia - michele.dalsazia@studio.unibo.it" userId="S::michele.dalsazia_studio.unibo.it#ext#@czuvpraze.onmicrosoft.com::93cd70b9-71d7-41de-bc61-34c34fb23ea4" providerId="AD" clId="Web-{372C0997-4731-D51D-CCDF-8AE0C73C7BA0}" dt="2022-06-02T12:45:14.425" v="2"/>
        <pc:sldMkLst>
          <pc:docMk/>
          <pc:sldMk cId="0" sldId="256"/>
        </pc:sldMkLst>
        <pc:spChg chg="add">
          <ac:chgData name="Michele Alessandro D'Alsazia - michele.dalsazia@studio.unibo.it" userId="S::michele.dalsazia_studio.unibo.it#ext#@czuvpraze.onmicrosoft.com::93cd70b9-71d7-41de-bc61-34c34fb23ea4" providerId="AD" clId="Web-{372C0997-4731-D51D-CCDF-8AE0C73C7BA0}" dt="2022-06-02T12:44:55.800" v="0"/>
          <ac:spMkLst>
            <pc:docMk/>
            <pc:sldMk cId="0" sldId="256"/>
            <ac:spMk id="2" creationId="{A851EDE2-E4BD-71EC-55E9-A2360A607F6F}"/>
          </ac:spMkLst>
        </pc:spChg>
        <pc:spChg chg="add">
          <ac:chgData name="Michele Alessandro D'Alsazia - michele.dalsazia@studio.unibo.it" userId="S::michele.dalsazia_studio.unibo.it#ext#@czuvpraze.onmicrosoft.com::93cd70b9-71d7-41de-bc61-34c34fb23ea4" providerId="AD" clId="Web-{372C0997-4731-D51D-CCDF-8AE0C73C7BA0}" dt="2022-06-02T12:45:11.941" v="1"/>
          <ac:spMkLst>
            <pc:docMk/>
            <pc:sldMk cId="0" sldId="256"/>
            <ac:spMk id="3" creationId="{E6817B83-3C1B-C466-ACA4-9BABF341EDCB}"/>
          </ac:spMkLst>
        </pc:spChg>
        <pc:spChg chg="add">
          <ac:chgData name="Michele Alessandro D'Alsazia - michele.dalsazia@studio.unibo.it" userId="S::michele.dalsazia_studio.unibo.it#ext#@czuvpraze.onmicrosoft.com::93cd70b9-71d7-41de-bc61-34c34fb23ea4" providerId="AD" clId="Web-{372C0997-4731-D51D-CCDF-8AE0C73C7BA0}" dt="2022-06-02T12:45:14.425" v="2"/>
          <ac:spMkLst>
            <pc:docMk/>
            <pc:sldMk cId="0" sldId="256"/>
            <ac:spMk id="4" creationId="{B717AD4C-1546-3DFC-9B89-304F427AAF86}"/>
          </ac:spMkLst>
        </pc:spChg>
      </pc:sldChg>
    </pc:docChg>
  </pc:docChgLst>
  <pc:docChgLst>
    <pc:chgData name="Michele Alessandro D'Alsazia - michele.dalsazia@studio.unibo.it" userId="S::michele.dalsazia_studio.unibo.it#ext#@czuvpraze.onmicrosoft.com::93cd70b9-71d7-41de-bc61-34c34fb23ea4" providerId="AD" clId="Web-{D115B74D-2391-C30E-555C-FB793D567B9B}"/>
    <pc:docChg chg="addSld modSld sldOrd">
      <pc:chgData name="Michele Alessandro D'Alsazia - michele.dalsazia@studio.unibo.it" userId="S::michele.dalsazia_studio.unibo.it#ext#@czuvpraze.onmicrosoft.com::93cd70b9-71d7-41de-bc61-34c34fb23ea4" providerId="AD" clId="Web-{D115B74D-2391-C30E-555C-FB793D567B9B}" dt="2022-11-10T12:56:10.964" v="532" actId="1076"/>
      <pc:docMkLst>
        <pc:docMk/>
      </pc:docMkLst>
      <pc:sldChg chg="modSp">
        <pc:chgData name="Michele Alessandro D'Alsazia - michele.dalsazia@studio.unibo.it" userId="S::michele.dalsazia_studio.unibo.it#ext#@czuvpraze.onmicrosoft.com::93cd70b9-71d7-41de-bc61-34c34fb23ea4" providerId="AD" clId="Web-{D115B74D-2391-C30E-555C-FB793D567B9B}" dt="2022-11-10T12:06:12.710" v="421" actId="1076"/>
        <pc:sldMkLst>
          <pc:docMk/>
          <pc:sldMk cId="0" sldId="293"/>
        </pc:sldMkLst>
        <pc:graphicFrameChg chg="mod modGraphic">
          <ac:chgData name="Michele Alessandro D'Alsazia - michele.dalsazia@studio.unibo.it" userId="S::michele.dalsazia_studio.unibo.it#ext#@czuvpraze.onmicrosoft.com::93cd70b9-71d7-41de-bc61-34c34fb23ea4" providerId="AD" clId="Web-{D115B74D-2391-C30E-555C-FB793D567B9B}" dt="2022-11-10T12:06:12.710" v="421" actId="1076"/>
          <ac:graphicFrameMkLst>
            <pc:docMk/>
            <pc:sldMk cId="0" sldId="293"/>
            <ac:graphicFrameMk id="2" creationId="{51D23EA8-3D22-1A9F-1114-B29D73EFADFF}"/>
          </ac:graphicFrameMkLst>
        </pc:graphicFrameChg>
      </pc:sldChg>
      <pc:sldChg chg="modSp">
        <pc:chgData name="Michele Alessandro D'Alsazia - michele.dalsazia@studio.unibo.it" userId="S::michele.dalsazia_studio.unibo.it#ext#@czuvpraze.onmicrosoft.com::93cd70b9-71d7-41de-bc61-34c34fb23ea4" providerId="AD" clId="Web-{D115B74D-2391-C30E-555C-FB793D567B9B}" dt="2022-11-10T12:43:31.412" v="426" actId="20577"/>
        <pc:sldMkLst>
          <pc:docMk/>
          <pc:sldMk cId="0" sldId="298"/>
        </pc:sldMkLst>
        <pc:spChg chg="mod">
          <ac:chgData name="Michele Alessandro D'Alsazia - michele.dalsazia@studio.unibo.it" userId="S::michele.dalsazia_studio.unibo.it#ext#@czuvpraze.onmicrosoft.com::93cd70b9-71d7-41de-bc61-34c34fb23ea4" providerId="AD" clId="Web-{D115B74D-2391-C30E-555C-FB793D567B9B}" dt="2022-11-10T12:43:31.412" v="426" actId="20577"/>
          <ac:spMkLst>
            <pc:docMk/>
            <pc:sldMk cId="0" sldId="298"/>
            <ac:spMk id="354" creationId="{00000000-0000-0000-0000-000000000000}"/>
          </ac:spMkLst>
        </pc:spChg>
      </pc:sldChg>
      <pc:sldChg chg="modSp">
        <pc:chgData name="Michele Alessandro D'Alsazia - michele.dalsazia@studio.unibo.it" userId="S::michele.dalsazia_studio.unibo.it#ext#@czuvpraze.onmicrosoft.com::93cd70b9-71d7-41de-bc61-34c34fb23ea4" providerId="AD" clId="Web-{D115B74D-2391-C30E-555C-FB793D567B9B}" dt="2022-11-10T09:22:48.834" v="8" actId="1076"/>
        <pc:sldMkLst>
          <pc:docMk/>
          <pc:sldMk cId="0" sldId="311"/>
        </pc:sldMkLst>
        <pc:spChg chg="mod">
          <ac:chgData name="Michele Alessandro D'Alsazia - michele.dalsazia@studio.unibo.it" userId="S::michele.dalsazia_studio.unibo.it#ext#@czuvpraze.onmicrosoft.com::93cd70b9-71d7-41de-bc61-34c34fb23ea4" providerId="AD" clId="Web-{D115B74D-2391-C30E-555C-FB793D567B9B}" dt="2022-11-10T09:22:41.974" v="6" actId="20577"/>
          <ac:spMkLst>
            <pc:docMk/>
            <pc:sldMk cId="0" sldId="311"/>
            <ac:spMk id="437" creationId="{00000000-0000-0000-0000-000000000000}"/>
          </ac:spMkLst>
        </pc:spChg>
        <pc:picChg chg="mod">
          <ac:chgData name="Michele Alessandro D'Alsazia - michele.dalsazia@studio.unibo.it" userId="S::michele.dalsazia_studio.unibo.it#ext#@czuvpraze.onmicrosoft.com::93cd70b9-71d7-41de-bc61-34c34fb23ea4" providerId="AD" clId="Web-{D115B74D-2391-C30E-555C-FB793D567B9B}" dt="2022-11-10T09:22:48.834" v="8" actId="1076"/>
          <ac:picMkLst>
            <pc:docMk/>
            <pc:sldMk cId="0" sldId="311"/>
            <ac:picMk id="438" creationId="{00000000-0000-0000-0000-000000000000}"/>
          </ac:picMkLst>
        </pc:picChg>
      </pc:sldChg>
      <pc:sldChg chg="addSp modSp">
        <pc:chgData name="Michele Alessandro D'Alsazia - michele.dalsazia@studio.unibo.it" userId="S::michele.dalsazia_studio.unibo.it#ext#@czuvpraze.onmicrosoft.com::93cd70b9-71d7-41de-bc61-34c34fb23ea4" providerId="AD" clId="Web-{D115B74D-2391-C30E-555C-FB793D567B9B}" dt="2022-11-10T10:19:43.364" v="95" actId="1076"/>
        <pc:sldMkLst>
          <pc:docMk/>
          <pc:sldMk cId="605724984" sldId="312"/>
        </pc:sldMkLst>
        <pc:spChg chg="mod">
          <ac:chgData name="Michele Alessandro D'Alsazia - michele.dalsazia@studio.unibo.it" userId="S::michele.dalsazia_studio.unibo.it#ext#@czuvpraze.onmicrosoft.com::93cd70b9-71d7-41de-bc61-34c34fb23ea4" providerId="AD" clId="Web-{D115B74D-2391-C30E-555C-FB793D567B9B}" dt="2022-11-10T10:19:43.364" v="95" actId="1076"/>
          <ac:spMkLst>
            <pc:docMk/>
            <pc:sldMk cId="605724984" sldId="312"/>
            <ac:spMk id="3" creationId="{B86EBA4E-A7FC-0037-C28E-6D5A0CA599BA}"/>
          </ac:spMkLst>
        </pc:spChg>
        <pc:picChg chg="add mod ord">
          <ac:chgData name="Michele Alessandro D'Alsazia - michele.dalsazia@studio.unibo.it" userId="S::michele.dalsazia_studio.unibo.it#ext#@czuvpraze.onmicrosoft.com::93cd70b9-71d7-41de-bc61-34c34fb23ea4" providerId="AD" clId="Web-{D115B74D-2391-C30E-555C-FB793D567B9B}" dt="2022-11-10T09:39:42.314" v="43" actId="14100"/>
          <ac:picMkLst>
            <pc:docMk/>
            <pc:sldMk cId="605724984" sldId="312"/>
            <ac:picMk id="5" creationId="{5C1CF1A4-D275-B0DD-E37F-B561F34AC988}"/>
          </ac:picMkLst>
        </pc:picChg>
      </pc:sldChg>
      <pc:sldChg chg="addSp delSp modSp add ord replId">
        <pc:chgData name="Michele Alessandro D'Alsazia - michele.dalsazia@studio.unibo.it" userId="S::michele.dalsazia_studio.unibo.it#ext#@czuvpraze.onmicrosoft.com::93cd70b9-71d7-41de-bc61-34c34fb23ea4" providerId="AD" clId="Web-{D115B74D-2391-C30E-555C-FB793D567B9B}" dt="2022-11-10T11:09:20.476" v="297" actId="20577"/>
        <pc:sldMkLst>
          <pc:docMk/>
          <pc:sldMk cId="2015201756" sldId="313"/>
        </pc:sldMkLst>
        <pc:spChg chg="mod">
          <ac:chgData name="Michele Alessandro D'Alsazia - michele.dalsazia@studio.unibo.it" userId="S::michele.dalsazia_studio.unibo.it#ext#@czuvpraze.onmicrosoft.com::93cd70b9-71d7-41de-bc61-34c34fb23ea4" providerId="AD" clId="Web-{D115B74D-2391-C30E-555C-FB793D567B9B}" dt="2022-11-10T11:09:20.476" v="297" actId="20577"/>
          <ac:spMkLst>
            <pc:docMk/>
            <pc:sldMk cId="2015201756" sldId="313"/>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0:51:03.681" v="172" actId="20577"/>
          <ac:spMkLst>
            <pc:docMk/>
            <pc:sldMk cId="2015201756" sldId="313"/>
            <ac:spMk id="3" creationId="{B86EBA4E-A7FC-0037-C28E-6D5A0CA599BA}"/>
          </ac:spMkLst>
        </pc:spChg>
        <pc:picChg chg="add del mod">
          <ac:chgData name="Michele Alessandro D'Alsazia - michele.dalsazia@studio.unibo.it" userId="S::michele.dalsazia_studio.unibo.it#ext#@czuvpraze.onmicrosoft.com::93cd70b9-71d7-41de-bc61-34c34fb23ea4" providerId="AD" clId="Web-{D115B74D-2391-C30E-555C-FB793D567B9B}" dt="2022-11-10T10:12:52.150" v="62"/>
          <ac:picMkLst>
            <pc:docMk/>
            <pc:sldMk cId="2015201756" sldId="313"/>
            <ac:picMk id="4" creationId="{E71E68B6-1C70-262D-39E9-28C3D6F7C3EA}"/>
          </ac:picMkLst>
        </pc:picChg>
        <pc:picChg chg="add mod ord">
          <ac:chgData name="Michele Alessandro D'Alsazia - michele.dalsazia@studio.unibo.it" userId="S::michele.dalsazia_studio.unibo.it#ext#@czuvpraze.onmicrosoft.com::93cd70b9-71d7-41de-bc61-34c34fb23ea4" providerId="AD" clId="Web-{D115B74D-2391-C30E-555C-FB793D567B9B}" dt="2022-11-10T10:49:58.929" v="164" actId="1076"/>
          <ac:picMkLst>
            <pc:docMk/>
            <pc:sldMk cId="2015201756" sldId="313"/>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0:25:09.123" v="116" actId="14100"/>
        <pc:sldMkLst>
          <pc:docMk/>
          <pc:sldMk cId="3189566914" sldId="314"/>
        </pc:sldMkLst>
        <pc:spChg chg="mod">
          <ac:chgData name="Michele Alessandro D'Alsazia - michele.dalsazia@studio.unibo.it" userId="S::michele.dalsazia_studio.unibo.it#ext#@czuvpraze.onmicrosoft.com::93cd70b9-71d7-41de-bc61-34c34fb23ea4" providerId="AD" clId="Web-{D115B74D-2391-C30E-555C-FB793D567B9B}" dt="2022-11-10T10:25:09.123" v="116" actId="14100"/>
          <ac:spMkLst>
            <pc:docMk/>
            <pc:sldMk cId="3189566914" sldId="314"/>
            <ac:spMk id="3" creationId="{B86EBA4E-A7FC-0037-C28E-6D5A0CA599BA}"/>
          </ac:spMkLst>
        </pc:spChg>
      </pc:sldChg>
      <pc:sldChg chg="modSp add replId">
        <pc:chgData name="Michele Alessandro D'Alsazia - michele.dalsazia@studio.unibo.it" userId="S::michele.dalsazia_studio.unibo.it#ext#@czuvpraze.onmicrosoft.com::93cd70b9-71d7-41de-bc61-34c34fb23ea4" providerId="AD" clId="Web-{D115B74D-2391-C30E-555C-FB793D567B9B}" dt="2022-11-10T11:09:17.085" v="296" actId="20577"/>
        <pc:sldMkLst>
          <pc:docMk/>
          <pc:sldMk cId="1843765441" sldId="315"/>
        </pc:sldMkLst>
        <pc:spChg chg="mod">
          <ac:chgData name="Michele Alessandro D'Alsazia - michele.dalsazia@studio.unibo.it" userId="S::michele.dalsazia_studio.unibo.it#ext#@czuvpraze.onmicrosoft.com::93cd70b9-71d7-41de-bc61-34c34fb23ea4" providerId="AD" clId="Web-{D115B74D-2391-C30E-555C-FB793D567B9B}" dt="2022-11-10T11:09:17.085" v="296" actId="20577"/>
          <ac:spMkLst>
            <pc:docMk/>
            <pc:sldMk cId="1843765441" sldId="315"/>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0:54:53.952" v="210" actId="20577"/>
          <ac:spMkLst>
            <pc:docMk/>
            <pc:sldMk cId="1843765441" sldId="315"/>
            <ac:spMk id="3" creationId="{B86EBA4E-A7FC-0037-C28E-6D5A0CA599BA}"/>
          </ac:spMkLst>
        </pc:spChg>
        <pc:picChg chg="mod">
          <ac:chgData name="Michele Alessandro D'Alsazia - michele.dalsazia@studio.unibo.it" userId="S::michele.dalsazia_studio.unibo.it#ext#@czuvpraze.onmicrosoft.com::93cd70b9-71d7-41de-bc61-34c34fb23ea4" providerId="AD" clId="Web-{D115B74D-2391-C30E-555C-FB793D567B9B}" dt="2022-11-10T10:56:11.486" v="213"/>
          <ac:picMkLst>
            <pc:docMk/>
            <pc:sldMk cId="1843765441" sldId="315"/>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1:09:11.366" v="295" actId="20577"/>
        <pc:sldMkLst>
          <pc:docMk/>
          <pc:sldMk cId="4261708671" sldId="316"/>
        </pc:sldMkLst>
        <pc:spChg chg="mod">
          <ac:chgData name="Michele Alessandro D'Alsazia - michele.dalsazia@studio.unibo.it" userId="S::michele.dalsazia_studio.unibo.it#ext#@czuvpraze.onmicrosoft.com::93cd70b9-71d7-41de-bc61-34c34fb23ea4" providerId="AD" clId="Web-{D115B74D-2391-C30E-555C-FB793D567B9B}" dt="2022-11-10T11:09:11.366" v="295" actId="20577"/>
          <ac:spMkLst>
            <pc:docMk/>
            <pc:sldMk cId="4261708671" sldId="316"/>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1:00:54.181" v="235" actId="20577"/>
          <ac:spMkLst>
            <pc:docMk/>
            <pc:sldMk cId="4261708671" sldId="316"/>
            <ac:spMk id="3" creationId="{B86EBA4E-A7FC-0037-C28E-6D5A0CA599BA}"/>
          </ac:spMkLst>
        </pc:spChg>
        <pc:picChg chg="mod">
          <ac:chgData name="Michele Alessandro D'Alsazia - michele.dalsazia@studio.unibo.it" userId="S::michele.dalsazia_studio.unibo.it#ext#@czuvpraze.onmicrosoft.com::93cd70b9-71d7-41de-bc61-34c34fb23ea4" providerId="AD" clId="Web-{D115B74D-2391-C30E-555C-FB793D567B9B}" dt="2022-11-10T10:56:29.799" v="214"/>
          <ac:picMkLst>
            <pc:docMk/>
            <pc:sldMk cId="4261708671" sldId="316"/>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1:09:07.632" v="294" actId="20577"/>
        <pc:sldMkLst>
          <pc:docMk/>
          <pc:sldMk cId="1135546286" sldId="317"/>
        </pc:sldMkLst>
        <pc:spChg chg="mod">
          <ac:chgData name="Michele Alessandro D'Alsazia - michele.dalsazia@studio.unibo.it" userId="S::michele.dalsazia_studio.unibo.it#ext#@czuvpraze.onmicrosoft.com::93cd70b9-71d7-41de-bc61-34c34fb23ea4" providerId="AD" clId="Web-{D115B74D-2391-C30E-555C-FB793D567B9B}" dt="2022-11-10T11:09:07.632" v="294" actId="20577"/>
          <ac:spMkLst>
            <pc:docMk/>
            <pc:sldMk cId="1135546286" sldId="317"/>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1:03:29.310" v="251" actId="20577"/>
          <ac:spMkLst>
            <pc:docMk/>
            <pc:sldMk cId="1135546286" sldId="317"/>
            <ac:spMk id="3" creationId="{B86EBA4E-A7FC-0037-C28E-6D5A0CA599BA}"/>
          </ac:spMkLst>
        </pc:spChg>
        <pc:picChg chg="mod">
          <ac:chgData name="Michele Alessandro D'Alsazia - michele.dalsazia@studio.unibo.it" userId="S::michele.dalsazia_studio.unibo.it#ext#@czuvpraze.onmicrosoft.com::93cd70b9-71d7-41de-bc61-34c34fb23ea4" providerId="AD" clId="Web-{D115B74D-2391-C30E-555C-FB793D567B9B}" dt="2022-11-10T11:03:32.560" v="252" actId="1076"/>
          <ac:picMkLst>
            <pc:docMk/>
            <pc:sldMk cId="1135546286" sldId="317"/>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1:09:55.774" v="300" actId="20577"/>
        <pc:sldMkLst>
          <pc:docMk/>
          <pc:sldMk cId="1445219026" sldId="318"/>
        </pc:sldMkLst>
        <pc:spChg chg="mod">
          <ac:chgData name="Michele Alessandro D'Alsazia - michele.dalsazia@studio.unibo.it" userId="S::michele.dalsazia_studio.unibo.it#ext#@czuvpraze.onmicrosoft.com::93cd70b9-71d7-41de-bc61-34c34fb23ea4" providerId="AD" clId="Web-{D115B74D-2391-C30E-555C-FB793D567B9B}" dt="2022-11-10T11:09:55.774" v="300" actId="20577"/>
          <ac:spMkLst>
            <pc:docMk/>
            <pc:sldMk cId="1445219026" sldId="318"/>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1:08:23.099" v="287" actId="14100"/>
          <ac:spMkLst>
            <pc:docMk/>
            <pc:sldMk cId="1445219026" sldId="318"/>
            <ac:spMk id="3" creationId="{B86EBA4E-A7FC-0037-C28E-6D5A0CA599BA}"/>
          </ac:spMkLst>
        </pc:spChg>
        <pc:picChg chg="mod">
          <ac:chgData name="Michele Alessandro D'Alsazia - michele.dalsazia@studio.unibo.it" userId="S::michele.dalsazia_studio.unibo.it#ext#@czuvpraze.onmicrosoft.com::93cd70b9-71d7-41de-bc61-34c34fb23ea4" providerId="AD" clId="Web-{D115B74D-2391-C30E-555C-FB793D567B9B}" dt="2022-11-10T11:04:58.188" v="258" actId="14100"/>
          <ac:picMkLst>
            <pc:docMk/>
            <pc:sldMk cId="1445219026" sldId="318"/>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1:18:46.116" v="394" actId="20577"/>
        <pc:sldMkLst>
          <pc:docMk/>
          <pc:sldMk cId="4055528274" sldId="319"/>
        </pc:sldMkLst>
        <pc:spChg chg="mod">
          <ac:chgData name="Michele Alessandro D'Alsazia - michele.dalsazia@studio.unibo.it" userId="S::michele.dalsazia_studio.unibo.it#ext#@czuvpraze.onmicrosoft.com::93cd70b9-71d7-41de-bc61-34c34fb23ea4" providerId="AD" clId="Web-{D115B74D-2391-C30E-555C-FB793D567B9B}" dt="2022-11-10T11:10:03.587" v="301" actId="20577"/>
          <ac:spMkLst>
            <pc:docMk/>
            <pc:sldMk cId="4055528274" sldId="319"/>
            <ac:spMk id="2" creationId="{9B248EFD-7C21-79D0-EEB3-D1478BA85F59}"/>
          </ac:spMkLst>
        </pc:spChg>
        <pc:spChg chg="mod">
          <ac:chgData name="Michele Alessandro D'Alsazia - michele.dalsazia@studio.unibo.it" userId="S::michele.dalsazia_studio.unibo.it#ext#@czuvpraze.onmicrosoft.com::93cd70b9-71d7-41de-bc61-34c34fb23ea4" providerId="AD" clId="Web-{D115B74D-2391-C30E-555C-FB793D567B9B}" dt="2022-11-10T11:18:46.116" v="394" actId="20577"/>
          <ac:spMkLst>
            <pc:docMk/>
            <pc:sldMk cId="4055528274" sldId="319"/>
            <ac:spMk id="3" creationId="{B86EBA4E-A7FC-0037-C28E-6D5A0CA599BA}"/>
          </ac:spMkLst>
        </pc:spChg>
        <pc:picChg chg="mod">
          <ac:chgData name="Michele Alessandro D'Alsazia - michele.dalsazia@studio.unibo.it" userId="S::michele.dalsazia_studio.unibo.it#ext#@czuvpraze.onmicrosoft.com::93cd70b9-71d7-41de-bc61-34c34fb23ea4" providerId="AD" clId="Web-{D115B74D-2391-C30E-555C-FB793D567B9B}" dt="2022-11-10T11:08:12.505" v="286"/>
          <ac:picMkLst>
            <pc:docMk/>
            <pc:sldMk cId="4055528274" sldId="319"/>
            <ac:picMk id="5" creationId="{11678CD4-2B8E-AB93-00C0-60349BB97C27}"/>
          </ac:picMkLst>
        </pc:picChg>
      </pc:sldChg>
      <pc:sldChg chg="modSp add replId">
        <pc:chgData name="Michele Alessandro D'Alsazia - michele.dalsazia@studio.unibo.it" userId="S::michele.dalsazia_studio.unibo.it#ext#@czuvpraze.onmicrosoft.com::93cd70b9-71d7-41de-bc61-34c34fb23ea4" providerId="AD" clId="Web-{D115B74D-2391-C30E-555C-FB793D567B9B}" dt="2022-11-10T11:15:18.548" v="359" actId="20577"/>
        <pc:sldMkLst>
          <pc:docMk/>
          <pc:sldMk cId="2349263633" sldId="320"/>
        </pc:sldMkLst>
        <pc:spChg chg="mod">
          <ac:chgData name="Michele Alessandro D'Alsazia - michele.dalsazia@studio.unibo.it" userId="S::michele.dalsazia_studio.unibo.it#ext#@czuvpraze.onmicrosoft.com::93cd70b9-71d7-41de-bc61-34c34fb23ea4" providerId="AD" clId="Web-{D115B74D-2391-C30E-555C-FB793D567B9B}" dt="2022-11-10T11:15:18.548" v="359" actId="20577"/>
          <ac:spMkLst>
            <pc:docMk/>
            <pc:sldMk cId="2349263633" sldId="320"/>
            <ac:spMk id="3" creationId="{B86EBA4E-A7FC-0037-C28E-6D5A0CA599BA}"/>
          </ac:spMkLst>
        </pc:spChg>
      </pc:sldChg>
      <pc:sldChg chg="modSp add ord replId">
        <pc:chgData name="Michele Alessandro D'Alsazia - michele.dalsazia@studio.unibo.it" userId="S::michele.dalsazia_studio.unibo.it#ext#@czuvpraze.onmicrosoft.com::93cd70b9-71d7-41de-bc61-34c34fb23ea4" providerId="AD" clId="Web-{D115B74D-2391-C30E-555C-FB793D567B9B}" dt="2022-11-10T12:56:10.964" v="532" actId="1076"/>
        <pc:sldMkLst>
          <pc:docMk/>
          <pc:sldMk cId="1624205274" sldId="321"/>
        </pc:sldMkLst>
        <pc:spChg chg="mod">
          <ac:chgData name="Michele Alessandro D'Alsazia - michele.dalsazia@studio.unibo.it" userId="S::michele.dalsazia_studio.unibo.it#ext#@czuvpraze.onmicrosoft.com::93cd70b9-71d7-41de-bc61-34c34fb23ea4" providerId="AD" clId="Web-{D115B74D-2391-C30E-555C-FB793D567B9B}" dt="2022-11-10T12:54:28.633" v="430" actId="20577"/>
          <ac:spMkLst>
            <pc:docMk/>
            <pc:sldMk cId="1624205274" sldId="321"/>
            <ac:spMk id="339" creationId="{00000000-0000-0000-0000-000000000000}"/>
          </ac:spMkLst>
        </pc:spChg>
        <pc:spChg chg="mod">
          <ac:chgData name="Michele Alessandro D'Alsazia - michele.dalsazia@studio.unibo.it" userId="S::michele.dalsazia_studio.unibo.it#ext#@czuvpraze.onmicrosoft.com::93cd70b9-71d7-41de-bc61-34c34fb23ea4" providerId="AD" clId="Web-{D115B74D-2391-C30E-555C-FB793D567B9B}" dt="2022-11-10T12:55:41.854" v="510" actId="20577"/>
          <ac:spMkLst>
            <pc:docMk/>
            <pc:sldMk cId="1624205274" sldId="321"/>
            <ac:spMk id="340" creationId="{00000000-0000-0000-0000-000000000000}"/>
          </ac:spMkLst>
        </pc:spChg>
        <pc:spChg chg="mod">
          <ac:chgData name="Michele Alessandro D'Alsazia - michele.dalsazia@studio.unibo.it" userId="S::michele.dalsazia_studio.unibo.it#ext#@czuvpraze.onmicrosoft.com::93cd70b9-71d7-41de-bc61-34c34fb23ea4" providerId="AD" clId="Web-{D115B74D-2391-C30E-555C-FB793D567B9B}" dt="2022-11-10T12:56:10.964" v="532" actId="1076"/>
          <ac:spMkLst>
            <pc:docMk/>
            <pc:sldMk cId="1624205274" sldId="321"/>
            <ac:spMk id="34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4178B-DD69-4048-BED3-DBEE43E3BF09}" type="doc">
      <dgm:prSet loTypeId="urn:microsoft.com/office/officeart/2005/8/layout/pyramid1" loCatId="pyramid" qsTypeId="urn:microsoft.com/office/officeart/2005/8/quickstyle/simple3" qsCatId="simple" csTypeId="urn:microsoft.com/office/officeart/2005/8/colors/accent3_4" csCatId="accent3" phldr="1"/>
      <dgm:spPr/>
    </dgm:pt>
    <dgm:pt modelId="{A8ABA4F5-CD81-4231-985C-F7DBBFD2D89F}">
      <dgm:prSet phldr="0"/>
      <dgm:spPr/>
      <dgm:t>
        <a:bodyPr/>
        <a:lstStyle/>
        <a:p>
          <a:pPr algn="l" rtl="0"/>
          <a:r>
            <a:rPr lang="it-IT" b="1" dirty="0" err="1">
              <a:latin typeface="Calibri"/>
              <a:cs typeface="Calibri"/>
            </a:rPr>
            <a:t>Let</a:t>
          </a:r>
          <a:r>
            <a:rPr lang="it-IT" b="1" dirty="0">
              <a:latin typeface="Calibri"/>
              <a:cs typeface="Calibri"/>
            </a:rPr>
            <a:t> </a:t>
          </a:r>
          <a:r>
            <a:rPr lang="it-IT" b="1" dirty="0" err="1">
              <a:latin typeface="Calibri"/>
              <a:cs typeface="Calibri"/>
            </a:rPr>
            <a:t>every</a:t>
          </a:r>
          <a:r>
            <a:rPr lang="it-IT" b="1" dirty="0">
              <a:latin typeface="Calibri"/>
              <a:cs typeface="Calibri"/>
            </a:rPr>
            <a:t> </a:t>
          </a:r>
          <a:r>
            <a:rPr lang="it-IT" b="1" dirty="0" err="1">
              <a:latin typeface="Calibri"/>
              <a:cs typeface="Calibri"/>
            </a:rPr>
            <a:t>partecipant</a:t>
          </a:r>
          <a:r>
            <a:rPr lang="it-IT" b="1" dirty="0">
              <a:latin typeface="Calibri"/>
              <a:cs typeface="Calibri"/>
            </a:rPr>
            <a:t>  tell </a:t>
          </a:r>
          <a:r>
            <a:rPr lang="it-IT" b="1" dirty="0" err="1">
              <a:latin typeface="Calibri"/>
              <a:cs typeface="Calibri"/>
            </a:rPr>
            <a:t>their</a:t>
          </a:r>
          <a:r>
            <a:rPr lang="it-IT" b="1" dirty="0">
              <a:latin typeface="Calibri"/>
              <a:cs typeface="Calibri"/>
            </a:rPr>
            <a:t> </a:t>
          </a:r>
          <a:r>
            <a:rPr lang="it-IT" b="1" dirty="0" err="1">
              <a:latin typeface="Calibri"/>
              <a:cs typeface="Calibri"/>
            </a:rPr>
            <a:t>own</a:t>
          </a:r>
          <a:r>
            <a:rPr lang="it-IT" b="1" dirty="0">
              <a:latin typeface="Calibri"/>
              <a:cs typeface="Calibri"/>
            </a:rPr>
            <a:t> </a:t>
          </a:r>
          <a:r>
            <a:rPr lang="it-IT" b="1" dirty="0" err="1">
              <a:latin typeface="Calibri"/>
              <a:cs typeface="Calibri"/>
            </a:rPr>
            <a:t>experience</a:t>
          </a:r>
          <a:endParaRPr lang="en-US" b="1" dirty="0">
            <a:latin typeface="Calibri"/>
            <a:cs typeface="Calibri"/>
          </a:endParaRPr>
        </a:p>
      </dgm:t>
    </dgm:pt>
    <dgm:pt modelId="{73382659-AD90-42EB-A0CB-AE3E0F4DA066}" type="parTrans" cxnId="{FDCB396A-646F-4269-88DE-BCD8233AB4A2}">
      <dgm:prSet/>
      <dgm:spPr/>
    </dgm:pt>
    <dgm:pt modelId="{AEA76444-679F-415A-86F7-5B6FEAA6E168}" type="sibTrans" cxnId="{FDCB396A-646F-4269-88DE-BCD8233AB4A2}">
      <dgm:prSet/>
      <dgm:spPr/>
    </dgm:pt>
    <dgm:pt modelId="{B5E97EE5-038A-4CBA-9A89-8154AB7F01C6}">
      <dgm:prSet phldr="0"/>
      <dgm:spPr/>
      <dgm:t>
        <a:bodyPr/>
        <a:lstStyle/>
        <a:p>
          <a:pPr algn="l" rtl="0"/>
          <a:r>
            <a:rPr lang="it-IT" b="1" dirty="0">
              <a:latin typeface="Calibri"/>
              <a:cs typeface="Calibri"/>
            </a:rPr>
            <a:t>Stimolate to activate interactions beetween partecipants</a:t>
          </a:r>
          <a:endParaRPr lang="en-US" b="1" dirty="0">
            <a:latin typeface="Calibri"/>
            <a:cs typeface="Calibri"/>
          </a:endParaRPr>
        </a:p>
      </dgm:t>
    </dgm:pt>
    <dgm:pt modelId="{6B234277-AE53-4413-AAED-28CCA0D7FDD0}" type="parTrans" cxnId="{B0B87122-458F-4CC0-9322-1D9A14E4E0BC}">
      <dgm:prSet/>
      <dgm:spPr/>
    </dgm:pt>
    <dgm:pt modelId="{082A1FE0-58CB-480E-A878-EDEA50F13811}" type="sibTrans" cxnId="{B0B87122-458F-4CC0-9322-1D9A14E4E0BC}">
      <dgm:prSet/>
      <dgm:spPr/>
    </dgm:pt>
    <dgm:pt modelId="{B2EC9A86-9A2D-461D-B94D-947B5582C145}">
      <dgm:prSet phldr="0"/>
      <dgm:spPr/>
      <dgm:t>
        <a:bodyPr/>
        <a:lstStyle/>
        <a:p>
          <a:pPr algn="l" rtl="0"/>
          <a:r>
            <a:rPr lang="it-IT" b="1" dirty="0">
              <a:latin typeface="Calibri"/>
              <a:cs typeface="Calibri"/>
            </a:rPr>
            <a:t>Focus </a:t>
          </a:r>
          <a:r>
            <a:rPr lang="it-IT" b="1" dirty="0" err="1">
              <a:latin typeface="Calibri"/>
              <a:cs typeface="Calibri"/>
            </a:rPr>
            <a:t>topic</a:t>
          </a:r>
          <a:endParaRPr lang="en-US" b="1" dirty="0">
            <a:latin typeface="Calibri"/>
            <a:cs typeface="Calibri"/>
          </a:endParaRPr>
        </a:p>
      </dgm:t>
    </dgm:pt>
    <dgm:pt modelId="{3570FB28-C379-4D49-B3B5-68622A749978}" type="parTrans" cxnId="{FCD36862-E308-4098-98C5-B998166588C4}">
      <dgm:prSet/>
      <dgm:spPr/>
    </dgm:pt>
    <dgm:pt modelId="{B21EA82E-7DEC-45A5-A501-E6C4FA390A1D}" type="sibTrans" cxnId="{FCD36862-E308-4098-98C5-B998166588C4}">
      <dgm:prSet/>
      <dgm:spPr/>
    </dgm:pt>
    <dgm:pt modelId="{6688D13A-6738-4140-8E80-1FF54C0A7EE8}">
      <dgm:prSet phldr="0"/>
      <dgm:spPr/>
      <dgm:t>
        <a:bodyPr/>
        <a:lstStyle/>
        <a:p>
          <a:pPr algn="l" rtl="0"/>
          <a:r>
            <a:rPr lang="it-IT" b="1" dirty="0" err="1">
              <a:latin typeface="Calibri"/>
              <a:cs typeface="Calibri"/>
            </a:rPr>
            <a:t>Invite</a:t>
          </a:r>
          <a:r>
            <a:rPr lang="it-IT" b="1" dirty="0">
              <a:latin typeface="Calibri"/>
              <a:cs typeface="Calibri"/>
            </a:rPr>
            <a:t> the </a:t>
          </a:r>
          <a:r>
            <a:rPr lang="it-IT" b="1" dirty="0" err="1">
              <a:latin typeface="Calibri"/>
              <a:cs typeface="Calibri"/>
            </a:rPr>
            <a:t>specific</a:t>
          </a:r>
          <a:r>
            <a:rPr lang="it-IT" b="1" dirty="0">
              <a:latin typeface="Calibri"/>
              <a:cs typeface="Calibri"/>
            </a:rPr>
            <a:t> target</a:t>
          </a:r>
          <a:endParaRPr lang="en-US" b="1" dirty="0">
            <a:latin typeface="Calibri"/>
            <a:cs typeface="Calibri"/>
          </a:endParaRPr>
        </a:p>
      </dgm:t>
    </dgm:pt>
    <dgm:pt modelId="{B0086F6E-4899-4A83-B191-874BE92457E8}" type="parTrans" cxnId="{00FF9D49-A600-423D-AF7A-25CD45F71E09}">
      <dgm:prSet/>
      <dgm:spPr/>
    </dgm:pt>
    <dgm:pt modelId="{A201140B-9634-45D0-A45F-C6974793C0B5}" type="sibTrans" cxnId="{00FF9D49-A600-423D-AF7A-25CD45F71E09}">
      <dgm:prSet/>
      <dgm:spPr/>
    </dgm:pt>
    <dgm:pt modelId="{422AF026-284B-4D5F-9AC4-71933C0124AA}">
      <dgm:prSet phldr="0"/>
      <dgm:spPr/>
      <dgm:t>
        <a:bodyPr/>
        <a:lstStyle/>
        <a:p>
          <a:pPr algn="l" rtl="0"/>
          <a:r>
            <a:rPr lang="it-IT" b="1" dirty="0">
              <a:latin typeface="Calibri"/>
              <a:cs typeface="Calibri"/>
            </a:rPr>
            <a:t>Moderate in a </a:t>
          </a:r>
          <a:r>
            <a:rPr lang="it-IT" b="1" dirty="0" err="1">
              <a:latin typeface="Calibri"/>
              <a:cs typeface="Calibri"/>
            </a:rPr>
            <a:t>relaxed</a:t>
          </a:r>
          <a:r>
            <a:rPr lang="it-IT" b="1" dirty="0">
              <a:latin typeface="Calibri"/>
              <a:cs typeface="Calibri"/>
            </a:rPr>
            <a:t> way</a:t>
          </a:r>
          <a:endParaRPr lang="en-US" b="1" dirty="0">
            <a:latin typeface="Calibri"/>
            <a:cs typeface="Calibri"/>
          </a:endParaRPr>
        </a:p>
      </dgm:t>
    </dgm:pt>
    <dgm:pt modelId="{DD11D7D2-6CA4-4FEB-97E8-7440F8D90A0E}" type="parTrans" cxnId="{B3604A17-14B2-4068-AC9E-1F76347AA703}">
      <dgm:prSet/>
      <dgm:spPr/>
    </dgm:pt>
    <dgm:pt modelId="{7ABCBF80-C01D-4DFB-A586-66F4105D6CCE}" type="sibTrans" cxnId="{B3604A17-14B2-4068-AC9E-1F76347AA703}">
      <dgm:prSet/>
      <dgm:spPr/>
    </dgm:pt>
    <dgm:pt modelId="{68D50E3A-3728-42C2-A0E8-F5D49BF01320}" type="pres">
      <dgm:prSet presAssocID="{BB54178B-DD69-4048-BED3-DBEE43E3BF09}" presName="Name0" presStyleCnt="0">
        <dgm:presLayoutVars>
          <dgm:dir/>
          <dgm:animLvl val="lvl"/>
          <dgm:resizeHandles val="exact"/>
        </dgm:presLayoutVars>
      </dgm:prSet>
      <dgm:spPr/>
    </dgm:pt>
    <dgm:pt modelId="{2CE63136-8661-42ED-83F6-501B143918E7}" type="pres">
      <dgm:prSet presAssocID="{B2EC9A86-9A2D-461D-B94D-947B5582C145}" presName="Name8" presStyleCnt="0"/>
      <dgm:spPr/>
    </dgm:pt>
    <dgm:pt modelId="{6AE6BB09-8668-4ED1-BC3D-C0A10C383FD9}" type="pres">
      <dgm:prSet presAssocID="{B2EC9A86-9A2D-461D-B94D-947B5582C145}" presName="level" presStyleLbl="node1" presStyleIdx="0" presStyleCnt="5">
        <dgm:presLayoutVars>
          <dgm:chMax val="1"/>
          <dgm:bulletEnabled val="1"/>
        </dgm:presLayoutVars>
      </dgm:prSet>
      <dgm:spPr/>
    </dgm:pt>
    <dgm:pt modelId="{9D798A08-C813-47E7-BD7D-D39BEDE22692}" type="pres">
      <dgm:prSet presAssocID="{B2EC9A86-9A2D-461D-B94D-947B5582C145}" presName="levelTx" presStyleLbl="revTx" presStyleIdx="0" presStyleCnt="0">
        <dgm:presLayoutVars>
          <dgm:chMax val="1"/>
          <dgm:bulletEnabled val="1"/>
        </dgm:presLayoutVars>
      </dgm:prSet>
      <dgm:spPr/>
    </dgm:pt>
    <dgm:pt modelId="{5FB02656-0B91-44D4-9763-A3602F2776D9}" type="pres">
      <dgm:prSet presAssocID="{6688D13A-6738-4140-8E80-1FF54C0A7EE8}" presName="Name8" presStyleCnt="0"/>
      <dgm:spPr/>
    </dgm:pt>
    <dgm:pt modelId="{9BC1A68C-B8CE-4569-89B3-90F9DD4CE36F}" type="pres">
      <dgm:prSet presAssocID="{6688D13A-6738-4140-8E80-1FF54C0A7EE8}" presName="level" presStyleLbl="node1" presStyleIdx="1" presStyleCnt="5">
        <dgm:presLayoutVars>
          <dgm:chMax val="1"/>
          <dgm:bulletEnabled val="1"/>
        </dgm:presLayoutVars>
      </dgm:prSet>
      <dgm:spPr/>
    </dgm:pt>
    <dgm:pt modelId="{0F24C144-C936-45B8-9F02-7146F51B30CE}" type="pres">
      <dgm:prSet presAssocID="{6688D13A-6738-4140-8E80-1FF54C0A7EE8}" presName="levelTx" presStyleLbl="revTx" presStyleIdx="0" presStyleCnt="0">
        <dgm:presLayoutVars>
          <dgm:chMax val="1"/>
          <dgm:bulletEnabled val="1"/>
        </dgm:presLayoutVars>
      </dgm:prSet>
      <dgm:spPr/>
    </dgm:pt>
    <dgm:pt modelId="{9BA6ACE3-FF78-4736-ADE0-B826728E3813}" type="pres">
      <dgm:prSet presAssocID="{422AF026-284B-4D5F-9AC4-71933C0124AA}" presName="Name8" presStyleCnt="0"/>
      <dgm:spPr/>
    </dgm:pt>
    <dgm:pt modelId="{1F977E7A-D4A5-4231-ABBE-041181584979}" type="pres">
      <dgm:prSet presAssocID="{422AF026-284B-4D5F-9AC4-71933C0124AA}" presName="level" presStyleLbl="node1" presStyleIdx="2" presStyleCnt="5">
        <dgm:presLayoutVars>
          <dgm:chMax val="1"/>
          <dgm:bulletEnabled val="1"/>
        </dgm:presLayoutVars>
      </dgm:prSet>
      <dgm:spPr/>
    </dgm:pt>
    <dgm:pt modelId="{964271C5-4440-4839-9ADE-575C3D9137F1}" type="pres">
      <dgm:prSet presAssocID="{422AF026-284B-4D5F-9AC4-71933C0124AA}" presName="levelTx" presStyleLbl="revTx" presStyleIdx="0" presStyleCnt="0">
        <dgm:presLayoutVars>
          <dgm:chMax val="1"/>
          <dgm:bulletEnabled val="1"/>
        </dgm:presLayoutVars>
      </dgm:prSet>
      <dgm:spPr/>
    </dgm:pt>
    <dgm:pt modelId="{4CC47829-6611-4868-9267-4886E3634E6B}" type="pres">
      <dgm:prSet presAssocID="{A8ABA4F5-CD81-4231-985C-F7DBBFD2D89F}" presName="Name8" presStyleCnt="0"/>
      <dgm:spPr/>
    </dgm:pt>
    <dgm:pt modelId="{FCE3B07D-C97A-412F-B52F-58CFFE8099A6}" type="pres">
      <dgm:prSet presAssocID="{A8ABA4F5-CD81-4231-985C-F7DBBFD2D89F}" presName="level" presStyleLbl="node1" presStyleIdx="3" presStyleCnt="5">
        <dgm:presLayoutVars>
          <dgm:chMax val="1"/>
          <dgm:bulletEnabled val="1"/>
        </dgm:presLayoutVars>
      </dgm:prSet>
      <dgm:spPr/>
    </dgm:pt>
    <dgm:pt modelId="{5F324137-90E5-45D9-B87D-0B227D6C7B5E}" type="pres">
      <dgm:prSet presAssocID="{A8ABA4F5-CD81-4231-985C-F7DBBFD2D89F}" presName="levelTx" presStyleLbl="revTx" presStyleIdx="0" presStyleCnt="0">
        <dgm:presLayoutVars>
          <dgm:chMax val="1"/>
          <dgm:bulletEnabled val="1"/>
        </dgm:presLayoutVars>
      </dgm:prSet>
      <dgm:spPr/>
    </dgm:pt>
    <dgm:pt modelId="{D52E944C-AFB2-4B35-876A-5960E925E958}" type="pres">
      <dgm:prSet presAssocID="{B5E97EE5-038A-4CBA-9A89-8154AB7F01C6}" presName="Name8" presStyleCnt="0"/>
      <dgm:spPr/>
    </dgm:pt>
    <dgm:pt modelId="{5C95CCE6-0B88-4DD1-BC8B-0123EBA527C0}" type="pres">
      <dgm:prSet presAssocID="{B5E97EE5-038A-4CBA-9A89-8154AB7F01C6}" presName="level" presStyleLbl="node1" presStyleIdx="4" presStyleCnt="5">
        <dgm:presLayoutVars>
          <dgm:chMax val="1"/>
          <dgm:bulletEnabled val="1"/>
        </dgm:presLayoutVars>
      </dgm:prSet>
      <dgm:spPr/>
    </dgm:pt>
    <dgm:pt modelId="{737EA87D-1230-49B7-88E1-D255CC984E73}" type="pres">
      <dgm:prSet presAssocID="{B5E97EE5-038A-4CBA-9A89-8154AB7F01C6}" presName="levelTx" presStyleLbl="revTx" presStyleIdx="0" presStyleCnt="0">
        <dgm:presLayoutVars>
          <dgm:chMax val="1"/>
          <dgm:bulletEnabled val="1"/>
        </dgm:presLayoutVars>
      </dgm:prSet>
      <dgm:spPr/>
    </dgm:pt>
  </dgm:ptLst>
  <dgm:cxnLst>
    <dgm:cxn modelId="{642D270C-83D4-4B1B-BE61-6519A087C762}" type="presOf" srcId="{A8ABA4F5-CD81-4231-985C-F7DBBFD2D89F}" destId="{FCE3B07D-C97A-412F-B52F-58CFFE8099A6}" srcOrd="0" destOrd="0" presId="urn:microsoft.com/office/officeart/2005/8/layout/pyramid1"/>
    <dgm:cxn modelId="{B3604A17-14B2-4068-AC9E-1F76347AA703}" srcId="{BB54178B-DD69-4048-BED3-DBEE43E3BF09}" destId="{422AF026-284B-4D5F-9AC4-71933C0124AA}" srcOrd="2" destOrd="0" parTransId="{DD11D7D2-6CA4-4FEB-97E8-7440F8D90A0E}" sibTransId="{7ABCBF80-C01D-4DFB-A586-66F4105D6CCE}"/>
    <dgm:cxn modelId="{D67A5D21-99AE-4B68-88FF-DFEA0DC5DA2B}" type="presOf" srcId="{422AF026-284B-4D5F-9AC4-71933C0124AA}" destId="{964271C5-4440-4839-9ADE-575C3D9137F1}" srcOrd="1" destOrd="0" presId="urn:microsoft.com/office/officeart/2005/8/layout/pyramid1"/>
    <dgm:cxn modelId="{B0B87122-458F-4CC0-9322-1D9A14E4E0BC}" srcId="{BB54178B-DD69-4048-BED3-DBEE43E3BF09}" destId="{B5E97EE5-038A-4CBA-9A89-8154AB7F01C6}" srcOrd="4" destOrd="0" parTransId="{6B234277-AE53-4413-AAED-28CCA0D7FDD0}" sibTransId="{082A1FE0-58CB-480E-A878-EDEA50F13811}"/>
    <dgm:cxn modelId="{34858029-3AC2-493F-A108-B6ECB8054658}" type="presOf" srcId="{422AF026-284B-4D5F-9AC4-71933C0124AA}" destId="{1F977E7A-D4A5-4231-ABBE-041181584979}" srcOrd="0" destOrd="0" presId="urn:microsoft.com/office/officeart/2005/8/layout/pyramid1"/>
    <dgm:cxn modelId="{FBA25A35-1F5A-40D1-B732-F36C8CDBCEC3}" type="presOf" srcId="{BB54178B-DD69-4048-BED3-DBEE43E3BF09}" destId="{68D50E3A-3728-42C2-A0E8-F5D49BF01320}" srcOrd="0" destOrd="0" presId="urn:microsoft.com/office/officeart/2005/8/layout/pyramid1"/>
    <dgm:cxn modelId="{3C884C38-8E86-4A0F-9242-DB576E16F31B}" type="presOf" srcId="{6688D13A-6738-4140-8E80-1FF54C0A7EE8}" destId="{9BC1A68C-B8CE-4569-89B3-90F9DD4CE36F}" srcOrd="0" destOrd="0" presId="urn:microsoft.com/office/officeart/2005/8/layout/pyramid1"/>
    <dgm:cxn modelId="{FCD36862-E308-4098-98C5-B998166588C4}" srcId="{BB54178B-DD69-4048-BED3-DBEE43E3BF09}" destId="{B2EC9A86-9A2D-461D-B94D-947B5582C145}" srcOrd="0" destOrd="0" parTransId="{3570FB28-C379-4D49-B3B5-68622A749978}" sibTransId="{B21EA82E-7DEC-45A5-A501-E6C4FA390A1D}"/>
    <dgm:cxn modelId="{FFFFCF63-0382-49FD-A0FA-06D49DA33726}" type="presOf" srcId="{B5E97EE5-038A-4CBA-9A89-8154AB7F01C6}" destId="{737EA87D-1230-49B7-88E1-D255CC984E73}" srcOrd="1" destOrd="0" presId="urn:microsoft.com/office/officeart/2005/8/layout/pyramid1"/>
    <dgm:cxn modelId="{2D986D47-9C42-4CFA-9710-41E5A2569079}" type="presOf" srcId="{B5E97EE5-038A-4CBA-9A89-8154AB7F01C6}" destId="{5C95CCE6-0B88-4DD1-BC8B-0123EBA527C0}" srcOrd="0" destOrd="0" presId="urn:microsoft.com/office/officeart/2005/8/layout/pyramid1"/>
    <dgm:cxn modelId="{00FF9D49-A600-423D-AF7A-25CD45F71E09}" srcId="{BB54178B-DD69-4048-BED3-DBEE43E3BF09}" destId="{6688D13A-6738-4140-8E80-1FF54C0A7EE8}" srcOrd="1" destOrd="0" parTransId="{B0086F6E-4899-4A83-B191-874BE92457E8}" sibTransId="{A201140B-9634-45D0-A45F-C6974793C0B5}"/>
    <dgm:cxn modelId="{FDCB396A-646F-4269-88DE-BCD8233AB4A2}" srcId="{BB54178B-DD69-4048-BED3-DBEE43E3BF09}" destId="{A8ABA4F5-CD81-4231-985C-F7DBBFD2D89F}" srcOrd="3" destOrd="0" parTransId="{73382659-AD90-42EB-A0CB-AE3E0F4DA066}" sibTransId="{AEA76444-679F-415A-86F7-5B6FEAA6E168}"/>
    <dgm:cxn modelId="{E7436B97-0540-4865-AEB2-AEA1DCF524C9}" type="presOf" srcId="{6688D13A-6738-4140-8E80-1FF54C0A7EE8}" destId="{0F24C144-C936-45B8-9F02-7146F51B30CE}" srcOrd="1" destOrd="0" presId="urn:microsoft.com/office/officeart/2005/8/layout/pyramid1"/>
    <dgm:cxn modelId="{E96EF8B6-CD20-4B1B-9A13-DCC8D1146D59}" type="presOf" srcId="{B2EC9A86-9A2D-461D-B94D-947B5582C145}" destId="{9D798A08-C813-47E7-BD7D-D39BEDE22692}" srcOrd="1" destOrd="0" presId="urn:microsoft.com/office/officeart/2005/8/layout/pyramid1"/>
    <dgm:cxn modelId="{0E1BDDCF-BA2A-4CCF-B553-A79952630834}" type="presOf" srcId="{B2EC9A86-9A2D-461D-B94D-947B5582C145}" destId="{6AE6BB09-8668-4ED1-BC3D-C0A10C383FD9}" srcOrd="0" destOrd="0" presId="urn:microsoft.com/office/officeart/2005/8/layout/pyramid1"/>
    <dgm:cxn modelId="{60AFF8EA-A2F5-4A4D-80FD-2BAA256AEA8C}" type="presOf" srcId="{A8ABA4F5-CD81-4231-985C-F7DBBFD2D89F}" destId="{5F324137-90E5-45D9-B87D-0B227D6C7B5E}" srcOrd="1" destOrd="0" presId="urn:microsoft.com/office/officeart/2005/8/layout/pyramid1"/>
    <dgm:cxn modelId="{4CEF7D8E-25E4-431F-AC2F-353A4B66B1E7}" type="presParOf" srcId="{68D50E3A-3728-42C2-A0E8-F5D49BF01320}" destId="{2CE63136-8661-42ED-83F6-501B143918E7}" srcOrd="0" destOrd="0" presId="urn:microsoft.com/office/officeart/2005/8/layout/pyramid1"/>
    <dgm:cxn modelId="{48B99DE2-BD96-4E93-8B37-C1F5F296C179}" type="presParOf" srcId="{2CE63136-8661-42ED-83F6-501B143918E7}" destId="{6AE6BB09-8668-4ED1-BC3D-C0A10C383FD9}" srcOrd="0" destOrd="0" presId="urn:microsoft.com/office/officeart/2005/8/layout/pyramid1"/>
    <dgm:cxn modelId="{1165B5C8-DF54-434C-A11D-5F53A14C52B1}" type="presParOf" srcId="{2CE63136-8661-42ED-83F6-501B143918E7}" destId="{9D798A08-C813-47E7-BD7D-D39BEDE22692}" srcOrd="1" destOrd="0" presId="urn:microsoft.com/office/officeart/2005/8/layout/pyramid1"/>
    <dgm:cxn modelId="{EA8BE06C-F6BA-4F34-9A5A-033A6D19151A}" type="presParOf" srcId="{68D50E3A-3728-42C2-A0E8-F5D49BF01320}" destId="{5FB02656-0B91-44D4-9763-A3602F2776D9}" srcOrd="1" destOrd="0" presId="urn:microsoft.com/office/officeart/2005/8/layout/pyramid1"/>
    <dgm:cxn modelId="{14EEB515-6047-4499-BB29-78541B439282}" type="presParOf" srcId="{5FB02656-0B91-44D4-9763-A3602F2776D9}" destId="{9BC1A68C-B8CE-4569-89B3-90F9DD4CE36F}" srcOrd="0" destOrd="0" presId="urn:microsoft.com/office/officeart/2005/8/layout/pyramid1"/>
    <dgm:cxn modelId="{85953708-C96F-44F8-AB3B-A8CE693711D8}" type="presParOf" srcId="{5FB02656-0B91-44D4-9763-A3602F2776D9}" destId="{0F24C144-C936-45B8-9F02-7146F51B30CE}" srcOrd="1" destOrd="0" presId="urn:microsoft.com/office/officeart/2005/8/layout/pyramid1"/>
    <dgm:cxn modelId="{0D38518C-3336-4BDB-9E0F-B21454C2F08D}" type="presParOf" srcId="{68D50E3A-3728-42C2-A0E8-F5D49BF01320}" destId="{9BA6ACE3-FF78-4736-ADE0-B826728E3813}" srcOrd="2" destOrd="0" presId="urn:microsoft.com/office/officeart/2005/8/layout/pyramid1"/>
    <dgm:cxn modelId="{1BD7ABC2-FBB3-448D-90C8-C0DDBD3F9AB3}" type="presParOf" srcId="{9BA6ACE3-FF78-4736-ADE0-B826728E3813}" destId="{1F977E7A-D4A5-4231-ABBE-041181584979}" srcOrd="0" destOrd="0" presId="urn:microsoft.com/office/officeart/2005/8/layout/pyramid1"/>
    <dgm:cxn modelId="{224D0082-798F-4C64-8671-FE03BBAD4605}" type="presParOf" srcId="{9BA6ACE3-FF78-4736-ADE0-B826728E3813}" destId="{964271C5-4440-4839-9ADE-575C3D9137F1}" srcOrd="1" destOrd="0" presId="urn:microsoft.com/office/officeart/2005/8/layout/pyramid1"/>
    <dgm:cxn modelId="{C02FD180-BFBC-4C91-B47A-520A1C458F19}" type="presParOf" srcId="{68D50E3A-3728-42C2-A0E8-F5D49BF01320}" destId="{4CC47829-6611-4868-9267-4886E3634E6B}" srcOrd="3" destOrd="0" presId="urn:microsoft.com/office/officeart/2005/8/layout/pyramid1"/>
    <dgm:cxn modelId="{B1BB41DF-E7E6-44AD-828A-CE914874E510}" type="presParOf" srcId="{4CC47829-6611-4868-9267-4886E3634E6B}" destId="{FCE3B07D-C97A-412F-B52F-58CFFE8099A6}" srcOrd="0" destOrd="0" presId="urn:microsoft.com/office/officeart/2005/8/layout/pyramid1"/>
    <dgm:cxn modelId="{86F4ECE9-6ECD-42C1-9745-DE20179B8215}" type="presParOf" srcId="{4CC47829-6611-4868-9267-4886E3634E6B}" destId="{5F324137-90E5-45D9-B87D-0B227D6C7B5E}" srcOrd="1" destOrd="0" presId="urn:microsoft.com/office/officeart/2005/8/layout/pyramid1"/>
    <dgm:cxn modelId="{D24D592D-B501-4F43-B7FF-C5E7BE9F919D}" type="presParOf" srcId="{68D50E3A-3728-42C2-A0E8-F5D49BF01320}" destId="{D52E944C-AFB2-4B35-876A-5960E925E958}" srcOrd="4" destOrd="0" presId="urn:microsoft.com/office/officeart/2005/8/layout/pyramid1"/>
    <dgm:cxn modelId="{BB0F3292-AA6D-4E28-B3A1-944059D640E0}" type="presParOf" srcId="{D52E944C-AFB2-4B35-876A-5960E925E958}" destId="{5C95CCE6-0B88-4DD1-BC8B-0123EBA527C0}" srcOrd="0" destOrd="0" presId="urn:microsoft.com/office/officeart/2005/8/layout/pyramid1"/>
    <dgm:cxn modelId="{EEC42783-6D0D-45DA-9C99-661179253611}" type="presParOf" srcId="{D52E944C-AFB2-4B35-876A-5960E925E958}" destId="{737EA87D-1230-49B7-88E1-D255CC984E7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BB09-8668-4ED1-BC3D-C0A10C383FD9}">
      <dsp:nvSpPr>
        <dsp:cNvPr id="0" name=""/>
        <dsp:cNvSpPr/>
      </dsp:nvSpPr>
      <dsp:spPr>
        <a:xfrm>
          <a:off x="2790917" y="0"/>
          <a:ext cx="1395458" cy="763647"/>
        </a:xfrm>
        <a:prstGeom prst="trapezoid">
          <a:avLst>
            <a:gd name="adj" fmla="val 91368"/>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it-IT" sz="1400" b="1" kern="1200" dirty="0">
              <a:latin typeface="Calibri"/>
              <a:cs typeface="Calibri"/>
            </a:rPr>
            <a:t>Focus </a:t>
          </a:r>
          <a:r>
            <a:rPr lang="it-IT" sz="1400" b="1" kern="1200" dirty="0" err="1">
              <a:latin typeface="Calibri"/>
              <a:cs typeface="Calibri"/>
            </a:rPr>
            <a:t>topic</a:t>
          </a:r>
          <a:endParaRPr lang="en-US" sz="1400" b="1" kern="1200" dirty="0">
            <a:latin typeface="Calibri"/>
            <a:cs typeface="Calibri"/>
          </a:endParaRPr>
        </a:p>
      </dsp:txBody>
      <dsp:txXfrm>
        <a:off x="2790917" y="0"/>
        <a:ext cx="1395458" cy="763647"/>
      </dsp:txXfrm>
    </dsp:sp>
    <dsp:sp modelId="{9BC1A68C-B8CE-4569-89B3-90F9DD4CE36F}">
      <dsp:nvSpPr>
        <dsp:cNvPr id="0" name=""/>
        <dsp:cNvSpPr/>
      </dsp:nvSpPr>
      <dsp:spPr>
        <a:xfrm>
          <a:off x="2093188" y="763647"/>
          <a:ext cx="2790917" cy="763647"/>
        </a:xfrm>
        <a:prstGeom prst="trapezoid">
          <a:avLst>
            <a:gd name="adj" fmla="val 91368"/>
          </a:avLst>
        </a:prstGeom>
        <a:gradFill rotWithShape="0">
          <a:gsLst>
            <a:gs pos="0">
              <a:schemeClr val="accent3">
                <a:shade val="50000"/>
                <a:hueOff val="107022"/>
                <a:satOff val="-1708"/>
                <a:lumOff val="16443"/>
                <a:alphaOff val="0"/>
                <a:tint val="50000"/>
                <a:satMod val="300000"/>
              </a:schemeClr>
            </a:gs>
            <a:gs pos="35000">
              <a:schemeClr val="accent3">
                <a:shade val="50000"/>
                <a:hueOff val="107022"/>
                <a:satOff val="-1708"/>
                <a:lumOff val="16443"/>
                <a:alphaOff val="0"/>
                <a:tint val="37000"/>
                <a:satMod val="300000"/>
              </a:schemeClr>
            </a:gs>
            <a:gs pos="100000">
              <a:schemeClr val="accent3">
                <a:shade val="50000"/>
                <a:hueOff val="107022"/>
                <a:satOff val="-1708"/>
                <a:lumOff val="164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it-IT" sz="1400" b="1" kern="1200" dirty="0" err="1">
              <a:latin typeface="Calibri"/>
              <a:cs typeface="Calibri"/>
            </a:rPr>
            <a:t>Invite</a:t>
          </a:r>
          <a:r>
            <a:rPr lang="it-IT" sz="1400" b="1" kern="1200" dirty="0">
              <a:latin typeface="Calibri"/>
              <a:cs typeface="Calibri"/>
            </a:rPr>
            <a:t> the </a:t>
          </a:r>
          <a:r>
            <a:rPr lang="it-IT" sz="1400" b="1" kern="1200" dirty="0" err="1">
              <a:latin typeface="Calibri"/>
              <a:cs typeface="Calibri"/>
            </a:rPr>
            <a:t>specific</a:t>
          </a:r>
          <a:r>
            <a:rPr lang="it-IT" sz="1400" b="1" kern="1200" dirty="0">
              <a:latin typeface="Calibri"/>
              <a:cs typeface="Calibri"/>
            </a:rPr>
            <a:t> target</a:t>
          </a:r>
          <a:endParaRPr lang="en-US" sz="1400" b="1" kern="1200" dirty="0">
            <a:latin typeface="Calibri"/>
            <a:cs typeface="Calibri"/>
          </a:endParaRPr>
        </a:p>
      </dsp:txBody>
      <dsp:txXfrm>
        <a:off x="2581598" y="763647"/>
        <a:ext cx="1814096" cy="763647"/>
      </dsp:txXfrm>
    </dsp:sp>
    <dsp:sp modelId="{1F977E7A-D4A5-4231-ABBE-041181584979}">
      <dsp:nvSpPr>
        <dsp:cNvPr id="0" name=""/>
        <dsp:cNvSpPr/>
      </dsp:nvSpPr>
      <dsp:spPr>
        <a:xfrm>
          <a:off x="1395458" y="1527295"/>
          <a:ext cx="4186376" cy="763647"/>
        </a:xfrm>
        <a:prstGeom prst="trapezoid">
          <a:avLst>
            <a:gd name="adj" fmla="val 91368"/>
          </a:avLst>
        </a:prstGeom>
        <a:gradFill rotWithShape="0">
          <a:gsLst>
            <a:gs pos="0">
              <a:schemeClr val="accent3">
                <a:shade val="50000"/>
                <a:hueOff val="214045"/>
                <a:satOff val="-3415"/>
                <a:lumOff val="32886"/>
                <a:alphaOff val="0"/>
                <a:tint val="50000"/>
                <a:satMod val="300000"/>
              </a:schemeClr>
            </a:gs>
            <a:gs pos="35000">
              <a:schemeClr val="accent3">
                <a:shade val="50000"/>
                <a:hueOff val="214045"/>
                <a:satOff val="-3415"/>
                <a:lumOff val="32886"/>
                <a:alphaOff val="0"/>
                <a:tint val="37000"/>
                <a:satMod val="300000"/>
              </a:schemeClr>
            </a:gs>
            <a:gs pos="100000">
              <a:schemeClr val="accent3">
                <a:shade val="50000"/>
                <a:hueOff val="214045"/>
                <a:satOff val="-3415"/>
                <a:lumOff val="328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it-IT" sz="1400" b="1" kern="1200" dirty="0">
              <a:latin typeface="Calibri"/>
              <a:cs typeface="Calibri"/>
            </a:rPr>
            <a:t>Moderate in a </a:t>
          </a:r>
          <a:r>
            <a:rPr lang="it-IT" sz="1400" b="1" kern="1200" dirty="0" err="1">
              <a:latin typeface="Calibri"/>
              <a:cs typeface="Calibri"/>
            </a:rPr>
            <a:t>relaxed</a:t>
          </a:r>
          <a:r>
            <a:rPr lang="it-IT" sz="1400" b="1" kern="1200" dirty="0">
              <a:latin typeface="Calibri"/>
              <a:cs typeface="Calibri"/>
            </a:rPr>
            <a:t> way</a:t>
          </a:r>
          <a:endParaRPr lang="en-US" sz="1400" b="1" kern="1200" dirty="0">
            <a:latin typeface="Calibri"/>
            <a:cs typeface="Calibri"/>
          </a:endParaRPr>
        </a:p>
      </dsp:txBody>
      <dsp:txXfrm>
        <a:off x="2128074" y="1527295"/>
        <a:ext cx="2721144" cy="763647"/>
      </dsp:txXfrm>
    </dsp:sp>
    <dsp:sp modelId="{FCE3B07D-C97A-412F-B52F-58CFFE8099A6}">
      <dsp:nvSpPr>
        <dsp:cNvPr id="0" name=""/>
        <dsp:cNvSpPr/>
      </dsp:nvSpPr>
      <dsp:spPr>
        <a:xfrm>
          <a:off x="697729" y="2290943"/>
          <a:ext cx="5581835" cy="763647"/>
        </a:xfrm>
        <a:prstGeom prst="trapezoid">
          <a:avLst>
            <a:gd name="adj" fmla="val 91368"/>
          </a:avLst>
        </a:prstGeom>
        <a:gradFill rotWithShape="0">
          <a:gsLst>
            <a:gs pos="0">
              <a:schemeClr val="accent3">
                <a:shade val="50000"/>
                <a:hueOff val="214045"/>
                <a:satOff val="-3415"/>
                <a:lumOff val="32886"/>
                <a:alphaOff val="0"/>
                <a:tint val="50000"/>
                <a:satMod val="300000"/>
              </a:schemeClr>
            </a:gs>
            <a:gs pos="35000">
              <a:schemeClr val="accent3">
                <a:shade val="50000"/>
                <a:hueOff val="214045"/>
                <a:satOff val="-3415"/>
                <a:lumOff val="32886"/>
                <a:alphaOff val="0"/>
                <a:tint val="37000"/>
                <a:satMod val="300000"/>
              </a:schemeClr>
            </a:gs>
            <a:gs pos="100000">
              <a:schemeClr val="accent3">
                <a:shade val="50000"/>
                <a:hueOff val="214045"/>
                <a:satOff val="-3415"/>
                <a:lumOff val="328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it-IT" sz="1400" b="1" kern="1200" dirty="0" err="1">
              <a:latin typeface="Calibri"/>
              <a:cs typeface="Calibri"/>
            </a:rPr>
            <a:t>Let</a:t>
          </a:r>
          <a:r>
            <a:rPr lang="it-IT" sz="1400" b="1" kern="1200" dirty="0">
              <a:latin typeface="Calibri"/>
              <a:cs typeface="Calibri"/>
            </a:rPr>
            <a:t> </a:t>
          </a:r>
          <a:r>
            <a:rPr lang="it-IT" sz="1400" b="1" kern="1200" dirty="0" err="1">
              <a:latin typeface="Calibri"/>
              <a:cs typeface="Calibri"/>
            </a:rPr>
            <a:t>every</a:t>
          </a:r>
          <a:r>
            <a:rPr lang="it-IT" sz="1400" b="1" kern="1200" dirty="0">
              <a:latin typeface="Calibri"/>
              <a:cs typeface="Calibri"/>
            </a:rPr>
            <a:t> </a:t>
          </a:r>
          <a:r>
            <a:rPr lang="it-IT" sz="1400" b="1" kern="1200" dirty="0" err="1">
              <a:latin typeface="Calibri"/>
              <a:cs typeface="Calibri"/>
            </a:rPr>
            <a:t>partecipant</a:t>
          </a:r>
          <a:r>
            <a:rPr lang="it-IT" sz="1400" b="1" kern="1200" dirty="0">
              <a:latin typeface="Calibri"/>
              <a:cs typeface="Calibri"/>
            </a:rPr>
            <a:t>  tell </a:t>
          </a:r>
          <a:r>
            <a:rPr lang="it-IT" sz="1400" b="1" kern="1200" dirty="0" err="1">
              <a:latin typeface="Calibri"/>
              <a:cs typeface="Calibri"/>
            </a:rPr>
            <a:t>their</a:t>
          </a:r>
          <a:r>
            <a:rPr lang="it-IT" sz="1400" b="1" kern="1200" dirty="0">
              <a:latin typeface="Calibri"/>
              <a:cs typeface="Calibri"/>
            </a:rPr>
            <a:t> </a:t>
          </a:r>
          <a:r>
            <a:rPr lang="it-IT" sz="1400" b="1" kern="1200" dirty="0" err="1">
              <a:latin typeface="Calibri"/>
              <a:cs typeface="Calibri"/>
            </a:rPr>
            <a:t>own</a:t>
          </a:r>
          <a:r>
            <a:rPr lang="it-IT" sz="1400" b="1" kern="1200" dirty="0">
              <a:latin typeface="Calibri"/>
              <a:cs typeface="Calibri"/>
            </a:rPr>
            <a:t> </a:t>
          </a:r>
          <a:r>
            <a:rPr lang="it-IT" sz="1400" b="1" kern="1200" dirty="0" err="1">
              <a:latin typeface="Calibri"/>
              <a:cs typeface="Calibri"/>
            </a:rPr>
            <a:t>experience</a:t>
          </a:r>
          <a:endParaRPr lang="en-US" sz="1400" b="1" kern="1200" dirty="0">
            <a:latin typeface="Calibri"/>
            <a:cs typeface="Calibri"/>
          </a:endParaRPr>
        </a:p>
      </dsp:txBody>
      <dsp:txXfrm>
        <a:off x="1674550" y="2290943"/>
        <a:ext cx="3628192" cy="763647"/>
      </dsp:txXfrm>
    </dsp:sp>
    <dsp:sp modelId="{5C95CCE6-0B88-4DD1-BC8B-0123EBA527C0}">
      <dsp:nvSpPr>
        <dsp:cNvPr id="0" name=""/>
        <dsp:cNvSpPr/>
      </dsp:nvSpPr>
      <dsp:spPr>
        <a:xfrm>
          <a:off x="0" y="3054591"/>
          <a:ext cx="6977294" cy="763647"/>
        </a:xfrm>
        <a:prstGeom prst="trapezoid">
          <a:avLst>
            <a:gd name="adj" fmla="val 91368"/>
          </a:avLst>
        </a:prstGeom>
        <a:gradFill rotWithShape="0">
          <a:gsLst>
            <a:gs pos="0">
              <a:schemeClr val="accent3">
                <a:shade val="50000"/>
                <a:hueOff val="107022"/>
                <a:satOff val="-1708"/>
                <a:lumOff val="16443"/>
                <a:alphaOff val="0"/>
                <a:tint val="50000"/>
                <a:satMod val="300000"/>
              </a:schemeClr>
            </a:gs>
            <a:gs pos="35000">
              <a:schemeClr val="accent3">
                <a:shade val="50000"/>
                <a:hueOff val="107022"/>
                <a:satOff val="-1708"/>
                <a:lumOff val="16443"/>
                <a:alphaOff val="0"/>
                <a:tint val="37000"/>
                <a:satMod val="300000"/>
              </a:schemeClr>
            </a:gs>
            <a:gs pos="100000">
              <a:schemeClr val="accent3">
                <a:shade val="50000"/>
                <a:hueOff val="107022"/>
                <a:satOff val="-1708"/>
                <a:lumOff val="164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it-IT" sz="1400" b="1" kern="1200" dirty="0">
              <a:latin typeface="Calibri"/>
              <a:cs typeface="Calibri"/>
            </a:rPr>
            <a:t>Stimolate to activate interactions beetween partecipants</a:t>
          </a:r>
          <a:endParaRPr lang="en-US" sz="1400" b="1" kern="1200" dirty="0">
            <a:latin typeface="Calibri"/>
            <a:cs typeface="Calibri"/>
          </a:endParaRPr>
        </a:p>
      </dsp:txBody>
      <dsp:txXfrm>
        <a:off x="1221026" y="3054591"/>
        <a:ext cx="4535241" cy="7636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Trebuchet MS"/>
                <a:ea typeface="Trebuchet MS"/>
                <a:cs typeface="Trebuchet MS"/>
                <a:sym typeface="Trebuchet MS"/>
              </a:rPr>
              <a:t>‹N›</a:t>
            </a:fld>
            <a:endParaRPr sz="1200" b="0" i="0" u="none" strike="noStrike" cap="none">
              <a:solidFill>
                <a:schemeClr val="dk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1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p1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p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1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1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p2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p2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3" name="Google Shape;193;p2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p2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2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 name="Google Shape;66;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p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p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p3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555f17e9d_0_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2555f17e9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2555f17e9d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555f17e9d_0_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2555f17e9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2555f17e9d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p4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4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p4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3" name="Google Shape;293;p4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7" name="Google Shape;307;p4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4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3" name="Google Shape;323;p4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4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5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1" name="Google Shape;351;p5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d6493dbc9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g12d6493dbc9_0_1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2d6493dbc9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5" name="Google Shape;375;g12d6493dbc9_0_3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d6493dbc9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7" name="Google Shape;387;g12d6493dbc9_0_4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d6493dbc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g12d6493dbc9_0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2ce5c6ecd3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0" name="Google Shape;400;g12ce5c6ecd3_0_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2ce5c6ecd3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g12ce5c6ecd3_0_1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2ce5c6ecd3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4" name="Google Shape;414;g12ce5c6ecd3_0_2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ce5c6ecd3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1" name="Google Shape;421;g12ce5c6ecd3_0_2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2ce5c6ecd3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8" name="Google Shape;428;g12ce5c6ecd3_0_3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351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84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169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609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684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240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708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254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5" name="Google Shape;435;p5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40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5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15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p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1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1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URESA title slide">
  <p:cSld name="URESA title slide">
    <p:spTree>
      <p:nvGrpSpPr>
        <p:cNvPr id="1" name="Shape 11"/>
        <p:cNvGrpSpPr/>
        <p:nvPr/>
      </p:nvGrpSpPr>
      <p:grpSpPr>
        <a:xfrm>
          <a:off x="0" y="0"/>
          <a:ext cx="0" cy="0"/>
          <a:chOff x="0" y="0"/>
          <a:chExt cx="0" cy="0"/>
        </a:xfrm>
      </p:grpSpPr>
      <p:pic>
        <p:nvPicPr>
          <p:cNvPr id="12" name="Google Shape;12;p62"/>
          <p:cNvPicPr preferRelativeResize="0"/>
          <p:nvPr/>
        </p:nvPicPr>
        <p:blipFill rotWithShape="1">
          <a:blip r:embed="rId2">
            <a:alphaModFix/>
          </a:blip>
          <a:srcRect/>
          <a:stretch/>
        </p:blipFill>
        <p:spPr>
          <a:xfrm>
            <a:off x="3276873" y="5044044"/>
            <a:ext cx="3755744" cy="860961"/>
          </a:xfrm>
          <a:prstGeom prst="rect">
            <a:avLst/>
          </a:prstGeom>
          <a:noFill/>
          <a:ln>
            <a:noFill/>
          </a:ln>
        </p:spPr>
      </p:pic>
      <p:sp>
        <p:nvSpPr>
          <p:cNvPr id="13" name="Google Shape;13;p62"/>
          <p:cNvSpPr/>
          <p:nvPr/>
        </p:nvSpPr>
        <p:spPr>
          <a:xfrm>
            <a:off x="522514" y="2360182"/>
            <a:ext cx="8621486"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0" i="0" u="none" strike="noStrike" cap="none">
                <a:solidFill>
                  <a:srgbClr val="003300"/>
                </a:solidFill>
                <a:latin typeface="Trebuchet MS"/>
                <a:ea typeface="Trebuchet MS"/>
                <a:cs typeface="Trebuchet MS"/>
                <a:sym typeface="Trebuchet MS"/>
              </a:rPr>
              <a:t>Activating agricultural and tourism specializations through Center of Taste </a:t>
            </a:r>
            <a:endParaRPr/>
          </a:p>
          <a:p>
            <a:pPr marL="0" marR="0" lvl="0" indent="0" algn="ctr" rtl="0">
              <a:spcBef>
                <a:spcPts val="0"/>
              </a:spcBef>
              <a:spcAft>
                <a:spcPts val="0"/>
              </a:spcAft>
              <a:buNone/>
            </a:pPr>
            <a:br>
              <a:rPr lang="it-IT" sz="1400" b="0" i="0" u="none" strike="noStrike" cap="none">
                <a:solidFill>
                  <a:schemeClr val="dk1"/>
                </a:solidFill>
                <a:latin typeface="Trebuchet MS"/>
                <a:ea typeface="Trebuchet MS"/>
                <a:cs typeface="Trebuchet MS"/>
                <a:sym typeface="Trebuchet MS"/>
              </a:rPr>
            </a:br>
            <a:endParaRPr sz="1400" b="0" i="0" u="none" strike="noStrike" cap="none">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it-IT" sz="2400" b="1" i="0" u="none" strike="noStrike" cap="none">
                <a:solidFill>
                  <a:srgbClr val="003300"/>
                </a:solidFill>
                <a:latin typeface="Trebuchet MS"/>
                <a:ea typeface="Trebuchet MS"/>
                <a:cs typeface="Trebuchet MS"/>
                <a:sym typeface="Trebuchet MS"/>
              </a:rPr>
              <a:t>Module 1</a:t>
            </a:r>
            <a:endParaRPr/>
          </a:p>
          <a:p>
            <a:pPr marL="0" marR="0" lvl="0" indent="0" algn="ctr" rtl="0">
              <a:spcBef>
                <a:spcPts val="0"/>
              </a:spcBef>
              <a:spcAft>
                <a:spcPts val="0"/>
              </a:spcAft>
              <a:buNone/>
            </a:pPr>
            <a:endParaRPr sz="2400" b="1" i="0" u="none" strike="noStrike" cap="none">
              <a:solidFill>
                <a:srgbClr val="003300"/>
              </a:solidFill>
              <a:latin typeface="Trebuchet MS"/>
              <a:ea typeface="Trebuchet MS"/>
              <a:cs typeface="Trebuchet MS"/>
              <a:sym typeface="Trebuchet MS"/>
            </a:endParaRPr>
          </a:p>
          <a:p>
            <a:pPr marL="0" marR="0" lvl="0" indent="0" algn="ctr" rtl="0">
              <a:spcBef>
                <a:spcPts val="0"/>
              </a:spcBef>
              <a:spcAft>
                <a:spcPts val="0"/>
              </a:spcAft>
              <a:buNone/>
            </a:pPr>
            <a:r>
              <a:rPr lang="it-IT" sz="2400" b="1" i="0" u="none" strike="noStrike" cap="none">
                <a:solidFill>
                  <a:srgbClr val="003300"/>
                </a:solidFill>
                <a:latin typeface="Trebuchet MS"/>
                <a:ea typeface="Trebuchet MS"/>
                <a:cs typeface="Trebuchet MS"/>
                <a:sym typeface="Trebuchet MS"/>
              </a:rPr>
              <a:t>Potential for Centre of Taste in your Region</a:t>
            </a:r>
            <a:endParaRPr sz="2400" b="1" i="0" u="none" strike="noStrike" cap="none">
              <a:solidFill>
                <a:srgbClr val="003300"/>
              </a:solidFill>
              <a:latin typeface="Trebuchet MS"/>
              <a:ea typeface="Trebuchet MS"/>
              <a:cs typeface="Trebuchet MS"/>
              <a:sym typeface="Trebuchet MS"/>
            </a:endParaRPr>
          </a:p>
        </p:txBody>
      </p:sp>
      <p:pic>
        <p:nvPicPr>
          <p:cNvPr id="14" name="Google Shape;14;p62"/>
          <p:cNvPicPr preferRelativeResize="0"/>
          <p:nvPr/>
        </p:nvPicPr>
        <p:blipFill rotWithShape="1">
          <a:blip r:embed="rId3">
            <a:alphaModFix/>
          </a:blip>
          <a:srcRect/>
          <a:stretch/>
        </p:blipFill>
        <p:spPr>
          <a:xfrm>
            <a:off x="3430389" y="493794"/>
            <a:ext cx="2602275" cy="15891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URESA empty slide">
  <p:cSld name="URESA empty slide">
    <p:spTree>
      <p:nvGrpSpPr>
        <p:cNvPr id="1" name="Shape 57"/>
        <p:cNvGrpSpPr/>
        <p:nvPr/>
      </p:nvGrpSpPr>
      <p:grpSpPr>
        <a:xfrm>
          <a:off x="0" y="0"/>
          <a:ext cx="0" cy="0"/>
          <a:chOff x="0" y="0"/>
          <a:chExt cx="0" cy="0"/>
        </a:xfrm>
      </p:grpSpPr>
      <p:pic>
        <p:nvPicPr>
          <p:cNvPr id="58" name="Google Shape;58;p71"/>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59" name="Google Shape;59;p71"/>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RESA chapter title + text slide">
  <p:cSld name="URESA chapter title + text slide">
    <p:spTree>
      <p:nvGrpSpPr>
        <p:cNvPr id="1" name="Shape 15"/>
        <p:cNvGrpSpPr/>
        <p:nvPr/>
      </p:nvGrpSpPr>
      <p:grpSpPr>
        <a:xfrm>
          <a:off x="0" y="0"/>
          <a:ext cx="0" cy="0"/>
          <a:chOff x="0" y="0"/>
          <a:chExt cx="0" cy="0"/>
        </a:xfrm>
      </p:grpSpPr>
      <p:sp>
        <p:nvSpPr>
          <p:cNvPr id="16" name="Google Shape;16;p63"/>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63"/>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8" name="Google Shape;18;p63"/>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19" name="Google Shape;19;p63"/>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20" name="Google Shape;20;p63"/>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URESA text slide">
  <p:cSld name="1_URESA text slide">
    <p:spTree>
      <p:nvGrpSpPr>
        <p:cNvPr id="1" name="Shape 21"/>
        <p:cNvGrpSpPr/>
        <p:nvPr/>
      </p:nvGrpSpPr>
      <p:grpSpPr>
        <a:xfrm>
          <a:off x="0" y="0"/>
          <a:ext cx="0" cy="0"/>
          <a:chOff x="0" y="0"/>
          <a:chExt cx="0" cy="0"/>
        </a:xfrm>
      </p:grpSpPr>
      <p:sp>
        <p:nvSpPr>
          <p:cNvPr id="22" name="Google Shape;22;p64"/>
          <p:cNvSpPr txBox="1">
            <a:spLocks noGrp="1"/>
          </p:cNvSpPr>
          <p:nvPr>
            <p:ph type="body" idx="1"/>
          </p:nvPr>
        </p:nvSpPr>
        <p:spPr>
          <a:xfrm>
            <a:off x="543000" y="1260000"/>
            <a:ext cx="882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3" name="Google Shape;23;p64"/>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24" name="Google Shape;24;p64"/>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URESA versatile slide">
  <p:cSld name="2_URESA versatile slide">
    <p:spTree>
      <p:nvGrpSpPr>
        <p:cNvPr id="1" name="Shape 25"/>
        <p:cNvGrpSpPr/>
        <p:nvPr/>
      </p:nvGrpSpPr>
      <p:grpSpPr>
        <a:xfrm>
          <a:off x="0" y="0"/>
          <a:ext cx="0" cy="0"/>
          <a:chOff x="0" y="0"/>
          <a:chExt cx="0" cy="0"/>
        </a:xfrm>
      </p:grpSpPr>
      <p:sp>
        <p:nvSpPr>
          <p:cNvPr id="26" name="Google Shape;26;p65"/>
          <p:cNvSpPr txBox="1">
            <a:spLocks noGrp="1"/>
          </p:cNvSpPr>
          <p:nvPr>
            <p:ph type="body" idx="1"/>
          </p:nvPr>
        </p:nvSpPr>
        <p:spPr>
          <a:xfrm>
            <a:off x="543000" y="1260000"/>
            <a:ext cx="882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7" name="Google Shape;27;p65"/>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28" name="Google Shape;28;p65"/>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URESA versatile 2 slide">
  <p:cSld name="3_URESA versatile 2 slide">
    <p:spTree>
      <p:nvGrpSpPr>
        <p:cNvPr id="1" name="Shape 29"/>
        <p:cNvGrpSpPr/>
        <p:nvPr/>
      </p:nvGrpSpPr>
      <p:grpSpPr>
        <a:xfrm>
          <a:off x="0" y="0"/>
          <a:ext cx="0" cy="0"/>
          <a:chOff x="0" y="0"/>
          <a:chExt cx="0" cy="0"/>
        </a:xfrm>
      </p:grpSpPr>
      <p:sp>
        <p:nvSpPr>
          <p:cNvPr id="30" name="Google Shape;30;p66"/>
          <p:cNvSpPr txBox="1">
            <a:spLocks noGrp="1"/>
          </p:cNvSpPr>
          <p:nvPr>
            <p:ph type="body" idx="1"/>
          </p:nvPr>
        </p:nvSpPr>
        <p:spPr>
          <a:xfrm>
            <a:off x="543000" y="1260000"/>
            <a:ext cx="882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spcBef>
                <a:spcPts val="0"/>
              </a:spcBef>
              <a:spcAft>
                <a:spcPts val="0"/>
              </a:spcAft>
              <a:buClr>
                <a:schemeClr val="dk1"/>
              </a:buClr>
              <a:buSzPts val="1200"/>
              <a:buFont typeface="Trebuchet MS"/>
              <a:buAutoNum type="arabicPeriod"/>
              <a:defRPr sz="1200" b="0" i="0" u="none" strike="noStrike" cap="none">
                <a:solidFill>
                  <a:schemeClr val="dk1"/>
                </a:solidFill>
                <a:latin typeface="Trebuchet MS"/>
                <a:ea typeface="Trebuchet MS"/>
                <a:cs typeface="Trebuchet MS"/>
                <a:sym typeface="Trebuchet MS"/>
              </a:defRPr>
            </a:lvl2pPr>
            <a:lvl3pPr marL="1371600" marR="0" lvl="2" indent="-304800" algn="just" rtl="0">
              <a:spcBef>
                <a:spcPts val="0"/>
              </a:spcBef>
              <a:spcAft>
                <a:spcPts val="0"/>
              </a:spcAft>
              <a:buClr>
                <a:schemeClr val="dk1"/>
              </a:buClr>
              <a:buSzPts val="1200"/>
              <a:buFont typeface="Trebuchet MS"/>
              <a:buAutoNum type="alphaLcParenR"/>
              <a:defRPr sz="1200" b="0" i="0" u="none" strike="noStrike" cap="none">
                <a:solidFill>
                  <a:schemeClr val="dk1"/>
                </a:solidFill>
                <a:latin typeface="Trebuchet MS"/>
                <a:ea typeface="Trebuchet MS"/>
                <a:cs typeface="Trebuchet MS"/>
                <a:sym typeface="Trebuchet MS"/>
              </a:defRPr>
            </a:lvl3pPr>
            <a:lvl4pPr marL="1828800" marR="0" lvl="3" indent="-304800" algn="just" rtl="0">
              <a:spcBef>
                <a:spcPts val="0"/>
              </a:spcBef>
              <a:spcAft>
                <a:spcPts val="0"/>
              </a:spcAft>
              <a:buClr>
                <a:schemeClr val="dk1"/>
              </a:buClr>
              <a:buSzPts val="1200"/>
              <a:buFont typeface="Trebuchet MS"/>
              <a:buAutoNum type="romanLcPeriod"/>
              <a:defRPr sz="1200" b="0" i="0" u="none" strike="noStrike" cap="none">
                <a:solidFill>
                  <a:schemeClr val="dk1"/>
                </a:solidFill>
                <a:latin typeface="Trebuchet MS"/>
                <a:ea typeface="Trebuchet MS"/>
                <a:cs typeface="Trebuchet MS"/>
                <a:sym typeface="Trebuchet MS"/>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31" name="Google Shape;31;p66"/>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32" name="Google Shape;32;p66"/>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URESA text + image + interactive content slide">
  <p:cSld name="3_URESA text + image + interactive content slide">
    <p:spTree>
      <p:nvGrpSpPr>
        <p:cNvPr id="1" name="Shape 33"/>
        <p:cNvGrpSpPr/>
        <p:nvPr/>
      </p:nvGrpSpPr>
      <p:grpSpPr>
        <a:xfrm>
          <a:off x="0" y="0"/>
          <a:ext cx="0" cy="0"/>
          <a:chOff x="0" y="0"/>
          <a:chExt cx="0" cy="0"/>
        </a:xfrm>
      </p:grpSpPr>
      <p:sp>
        <p:nvSpPr>
          <p:cNvPr id="34" name="Google Shape;34;p67"/>
          <p:cNvSpPr txBox="1">
            <a:spLocks noGrp="1"/>
          </p:cNvSpPr>
          <p:nvPr>
            <p:ph type="body" idx="1"/>
          </p:nvPr>
        </p:nvSpPr>
        <p:spPr>
          <a:xfrm>
            <a:off x="543000" y="1260000"/>
            <a:ext cx="441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35" name="Google Shape;35;p67"/>
          <p:cNvSpPr>
            <a:spLocks noGrp="1"/>
          </p:cNvSpPr>
          <p:nvPr>
            <p:ph type="pic" idx="2"/>
          </p:nvPr>
        </p:nvSpPr>
        <p:spPr>
          <a:xfrm>
            <a:off x="5133975" y="1260000"/>
            <a:ext cx="4212000" cy="4140000"/>
          </a:xfrm>
          <a:prstGeom prst="rect">
            <a:avLst/>
          </a:prstGeom>
          <a:noFill/>
          <a:ln>
            <a:noFill/>
          </a:ln>
        </p:spPr>
      </p:sp>
      <p:sp>
        <p:nvSpPr>
          <p:cNvPr id="36" name="Google Shape;36;p67"/>
          <p:cNvSpPr txBox="1">
            <a:spLocks noGrp="1"/>
          </p:cNvSpPr>
          <p:nvPr>
            <p:ph type="body" idx="3"/>
          </p:nvPr>
        </p:nvSpPr>
        <p:spPr>
          <a:xfrm>
            <a:off x="5143500" y="5572124"/>
            <a:ext cx="4212000" cy="504825"/>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dk1"/>
              </a:buClr>
              <a:buSzPts val="1000"/>
              <a:buFont typeface="Arial"/>
              <a:buNone/>
              <a:defRPr sz="10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37" name="Google Shape;37;p67"/>
          <p:cNvSpPr>
            <a:spLocks noGrp="1"/>
          </p:cNvSpPr>
          <p:nvPr>
            <p:ph type="body" idx="4"/>
          </p:nvPr>
        </p:nvSpPr>
        <p:spPr>
          <a:xfrm>
            <a:off x="2689225" y="2011363"/>
            <a:ext cx="3600000" cy="3600000"/>
          </a:xfrm>
          <a:prstGeom prst="roundRect">
            <a:avLst>
              <a:gd name="adj" fmla="val 5025"/>
            </a:avLst>
          </a:prstGeom>
          <a:solidFill>
            <a:srgbClr val="DAEEF3"/>
          </a:solidFill>
          <a:ln w="38100" cap="rnd" cmpd="sng">
            <a:solidFill>
              <a:srgbClr val="B6DDE7"/>
            </a:solidFill>
            <a:prstDash val="solid"/>
            <a:round/>
            <a:headEnd type="none" w="sm" len="sm"/>
            <a:tailEnd type="none" w="sm" len="sm"/>
          </a:ln>
          <a:effectLst>
            <a:outerShdw blurRad="127000" dist="101600" dir="2700000" algn="tl" rotWithShape="0">
              <a:srgbClr val="000000">
                <a:alpha val="34901"/>
              </a:srgbClr>
            </a:outerShdw>
          </a:effectLst>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38" name="Google Shape;38;p67"/>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39" name="Google Shape;39;p67"/>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URESA text + image slide">
  <p:cSld name="2_URESA text + image slide">
    <p:spTree>
      <p:nvGrpSpPr>
        <p:cNvPr id="1" name="Shape 40"/>
        <p:cNvGrpSpPr/>
        <p:nvPr/>
      </p:nvGrpSpPr>
      <p:grpSpPr>
        <a:xfrm>
          <a:off x="0" y="0"/>
          <a:ext cx="0" cy="0"/>
          <a:chOff x="0" y="0"/>
          <a:chExt cx="0" cy="0"/>
        </a:xfrm>
      </p:grpSpPr>
      <p:sp>
        <p:nvSpPr>
          <p:cNvPr id="41" name="Google Shape;41;p68"/>
          <p:cNvSpPr txBox="1">
            <a:spLocks noGrp="1"/>
          </p:cNvSpPr>
          <p:nvPr>
            <p:ph type="body" idx="1"/>
          </p:nvPr>
        </p:nvSpPr>
        <p:spPr>
          <a:xfrm>
            <a:off x="543000" y="1260000"/>
            <a:ext cx="441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42" name="Google Shape;42;p68"/>
          <p:cNvSpPr>
            <a:spLocks noGrp="1"/>
          </p:cNvSpPr>
          <p:nvPr>
            <p:ph type="pic" idx="2"/>
          </p:nvPr>
        </p:nvSpPr>
        <p:spPr>
          <a:xfrm>
            <a:off x="5133975" y="1260000"/>
            <a:ext cx="4212000" cy="4140000"/>
          </a:xfrm>
          <a:prstGeom prst="rect">
            <a:avLst/>
          </a:prstGeom>
          <a:noFill/>
          <a:ln>
            <a:noFill/>
          </a:ln>
        </p:spPr>
      </p:sp>
      <p:sp>
        <p:nvSpPr>
          <p:cNvPr id="43" name="Google Shape;43;p68"/>
          <p:cNvSpPr txBox="1">
            <a:spLocks noGrp="1"/>
          </p:cNvSpPr>
          <p:nvPr>
            <p:ph type="body" idx="3"/>
          </p:nvPr>
        </p:nvSpPr>
        <p:spPr>
          <a:xfrm>
            <a:off x="5143500" y="5572124"/>
            <a:ext cx="4212000" cy="504825"/>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dk1"/>
              </a:buClr>
              <a:buSzPts val="1000"/>
              <a:buFont typeface="Arial"/>
              <a:buNone/>
              <a:defRPr sz="10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44" name="Google Shape;44;p68"/>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45" name="Google Shape;45;p68"/>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URESA multimedia slide">
  <p:cSld name="3_URESA multimedia slide">
    <p:spTree>
      <p:nvGrpSpPr>
        <p:cNvPr id="1" name="Shape 46"/>
        <p:cNvGrpSpPr/>
        <p:nvPr/>
      </p:nvGrpSpPr>
      <p:grpSpPr>
        <a:xfrm>
          <a:off x="0" y="0"/>
          <a:ext cx="0" cy="0"/>
          <a:chOff x="0" y="0"/>
          <a:chExt cx="0" cy="0"/>
        </a:xfrm>
      </p:grpSpPr>
      <p:sp>
        <p:nvSpPr>
          <p:cNvPr id="47" name="Google Shape;47;p69"/>
          <p:cNvSpPr txBox="1">
            <a:spLocks noGrp="1"/>
          </p:cNvSpPr>
          <p:nvPr>
            <p:ph type="body" idx="1"/>
          </p:nvPr>
        </p:nvSpPr>
        <p:spPr>
          <a:xfrm>
            <a:off x="2847000" y="5838825"/>
            <a:ext cx="4212000" cy="3960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dk1"/>
              </a:buClr>
              <a:buSzPts val="1050"/>
              <a:buFont typeface="Arial"/>
              <a:buNone/>
              <a:defRPr sz="105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69"/>
          <p:cNvSpPr>
            <a:spLocks noGrp="1"/>
          </p:cNvSpPr>
          <p:nvPr>
            <p:ph type="media" idx="2"/>
          </p:nvPr>
        </p:nvSpPr>
        <p:spPr>
          <a:xfrm>
            <a:off x="543000" y="1260000"/>
            <a:ext cx="8820000" cy="45000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49" name="Google Shape;49;p69"/>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50" name="Google Shape;50;p69"/>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URESA text + multimedia slide">
  <p:cSld name="4_URESA text + multimedia slide">
    <p:spTree>
      <p:nvGrpSpPr>
        <p:cNvPr id="1" name="Shape 51"/>
        <p:cNvGrpSpPr/>
        <p:nvPr/>
      </p:nvGrpSpPr>
      <p:grpSpPr>
        <a:xfrm>
          <a:off x="0" y="0"/>
          <a:ext cx="0" cy="0"/>
          <a:chOff x="0" y="0"/>
          <a:chExt cx="0" cy="0"/>
        </a:xfrm>
      </p:grpSpPr>
      <p:sp>
        <p:nvSpPr>
          <p:cNvPr id="52" name="Google Shape;52;p70"/>
          <p:cNvSpPr txBox="1">
            <a:spLocks noGrp="1"/>
          </p:cNvSpPr>
          <p:nvPr>
            <p:ph type="body" idx="1"/>
          </p:nvPr>
        </p:nvSpPr>
        <p:spPr>
          <a:xfrm>
            <a:off x="543000" y="1260000"/>
            <a:ext cx="4410000" cy="4860000"/>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70"/>
          <p:cNvSpPr txBox="1">
            <a:spLocks noGrp="1"/>
          </p:cNvSpPr>
          <p:nvPr>
            <p:ph type="body" idx="2"/>
          </p:nvPr>
        </p:nvSpPr>
        <p:spPr>
          <a:xfrm>
            <a:off x="5143500" y="5572124"/>
            <a:ext cx="4212000" cy="504825"/>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chemeClr val="dk1"/>
              </a:buClr>
              <a:buSzPts val="1000"/>
              <a:buFont typeface="Arial"/>
              <a:buNone/>
              <a:defRPr sz="10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70"/>
          <p:cNvSpPr>
            <a:spLocks noGrp="1"/>
          </p:cNvSpPr>
          <p:nvPr>
            <p:ph type="media" idx="3"/>
          </p:nvPr>
        </p:nvSpPr>
        <p:spPr>
          <a:xfrm>
            <a:off x="5143500" y="1260000"/>
            <a:ext cx="4212000" cy="41400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55" name="Google Shape;55;p70"/>
          <p:cNvPicPr preferRelativeResize="0"/>
          <p:nvPr/>
        </p:nvPicPr>
        <p:blipFill rotWithShape="1">
          <a:blip r:embed="rId2">
            <a:alphaModFix/>
          </a:blip>
          <a:srcRect/>
          <a:stretch/>
        </p:blipFill>
        <p:spPr>
          <a:xfrm>
            <a:off x="304800" y="457200"/>
            <a:ext cx="1835150" cy="420687"/>
          </a:xfrm>
          <a:prstGeom prst="rect">
            <a:avLst/>
          </a:prstGeom>
          <a:noFill/>
          <a:ln>
            <a:noFill/>
          </a:ln>
        </p:spPr>
      </p:pic>
      <p:pic>
        <p:nvPicPr>
          <p:cNvPr id="56" name="Google Shape;56;p70"/>
          <p:cNvPicPr preferRelativeResize="0"/>
          <p:nvPr/>
        </p:nvPicPr>
        <p:blipFill rotWithShape="1">
          <a:blip r:embed="rId3">
            <a:alphaModFix/>
          </a:blip>
          <a:srcRect/>
          <a:stretch/>
        </p:blipFill>
        <p:spPr>
          <a:xfrm>
            <a:off x="7658005" y="195983"/>
            <a:ext cx="1544341" cy="9431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7000">
              <a:schemeClr val="lt1"/>
            </a:gs>
            <a:gs pos="100000">
              <a:srgbClr val="FABF8E"/>
            </a:gs>
          </a:gsLst>
          <a:lin ang="5400000" scaled="0"/>
        </a:gradFill>
        <a:effectLst/>
      </p:bgPr>
    </p:bg>
    <p:spTree>
      <p:nvGrpSpPr>
        <p:cNvPr id="1" name="Shape 9"/>
        <p:cNvGrpSpPr/>
        <p:nvPr/>
      </p:nvGrpSpPr>
      <p:grpSpPr>
        <a:xfrm>
          <a:off x="0" y="0"/>
          <a:ext cx="0" cy="0"/>
          <a:chOff x="0" y="0"/>
          <a:chExt cx="0" cy="0"/>
        </a:xfrm>
      </p:grpSpPr>
      <p:sp>
        <p:nvSpPr>
          <p:cNvPr id="10" name="Google Shape;10;p61"/>
          <p:cNvSpPr/>
          <p:nvPr/>
        </p:nvSpPr>
        <p:spPr>
          <a:xfrm>
            <a:off x="3424415" y="6494168"/>
            <a:ext cx="324717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200" b="0" i="0" u="none" strike="noStrike" cap="none">
                <a:solidFill>
                  <a:schemeClr val="dk1"/>
                </a:solidFill>
                <a:latin typeface="Trebuchet MS"/>
                <a:ea typeface="Trebuchet MS"/>
                <a:cs typeface="Trebuchet MS"/>
                <a:sym typeface="Trebuchet MS"/>
              </a:rPr>
              <a:t>Project Number: 2020-1-SK01-KA202-078207</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youtube.com/watch?v=3MfHR8WtCC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4EtgF8ZG9t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youtube.com/watch?v=nA0_OywGC5A" TargetMode="External"/><Relationship Id="rId4" Type="http://schemas.openxmlformats.org/officeDocument/2006/relationships/hyperlink" Target="https://www.youtube.com/watch?v=YtCfDzyKAPg"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vestopedia.com/ask/answers/111314/whats-difference-between-retained-earnings-and-revenue.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dpi.com/2077-0472/11/3/24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dpi.com/1996-1073/14/6/1748"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extBox 1">
            <a:extLst>
              <a:ext uri="{FF2B5EF4-FFF2-40B4-BE49-F238E27FC236}">
                <a16:creationId xmlns:a16="http://schemas.microsoft.com/office/drawing/2014/main" id="{A851EDE2-E4BD-71EC-55E9-A2360A607F6F}"/>
              </a:ext>
            </a:extLst>
          </p:cNvPr>
          <p:cNvSpPr txBox="1"/>
          <p:nvPr/>
        </p:nvSpPr>
        <p:spPr>
          <a:xfrm>
            <a:off x="3581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E6817B83-3C1B-C466-ACA4-9BABF341EDCB}"/>
              </a:ext>
            </a:extLst>
          </p:cNvPr>
          <p:cNvSpPr txBox="1"/>
          <p:nvPr/>
        </p:nvSpPr>
        <p:spPr>
          <a:xfrm>
            <a:off x="3724275" y="334327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4" name="TextBox 3">
            <a:extLst>
              <a:ext uri="{FF2B5EF4-FFF2-40B4-BE49-F238E27FC236}">
                <a16:creationId xmlns:a16="http://schemas.microsoft.com/office/drawing/2014/main" id="{B717AD4C-1546-3DFC-9B89-304F427AAF86}"/>
              </a:ext>
            </a:extLst>
          </p:cNvPr>
          <p:cNvSpPr txBox="1"/>
          <p:nvPr/>
        </p:nvSpPr>
        <p:spPr>
          <a:xfrm>
            <a:off x="3867150" y="3486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body" idx="1"/>
          </p:nvPr>
        </p:nvSpPr>
        <p:spPr>
          <a:xfrm>
            <a:off x="543000" y="1301097"/>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1.2 How to Do a SWOT Analysis</a:t>
            </a:r>
            <a:endParaRPr/>
          </a:p>
        </p:txBody>
      </p:sp>
      <p:sp>
        <p:nvSpPr>
          <p:cNvPr id="143" name="Google Shape;143;p14"/>
          <p:cNvSpPr txBox="1">
            <a:spLocks noGrp="1"/>
          </p:cNvSpPr>
          <p:nvPr>
            <p:ph type="body" idx="2"/>
          </p:nvPr>
        </p:nvSpPr>
        <p:spPr>
          <a:xfrm>
            <a:off x="543000" y="1758475"/>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sz="1600"/>
              <a:t>Threats</a:t>
            </a: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p:txBody>
      </p:sp>
      <p:sp>
        <p:nvSpPr>
          <p:cNvPr id="144" name="Google Shape;144;p14"/>
          <p:cNvSpPr txBox="1">
            <a:spLocks noGrp="1"/>
          </p:cNvSpPr>
          <p:nvPr>
            <p:ph type="body" idx="3"/>
          </p:nvPr>
        </p:nvSpPr>
        <p:spPr>
          <a:xfrm>
            <a:off x="160050" y="2584375"/>
            <a:ext cx="9585900" cy="3056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it-IT" err="1">
                <a:latin typeface="Calibri"/>
              </a:rPr>
              <a:t>Threats</a:t>
            </a:r>
            <a:r>
              <a:rPr lang="it-IT">
                <a:latin typeface="Calibri"/>
              </a:rPr>
              <a:t> include </a:t>
            </a:r>
            <a:r>
              <a:rPr lang="it-IT" err="1">
                <a:latin typeface="Calibri"/>
              </a:rPr>
              <a:t>anything</a:t>
            </a:r>
            <a:r>
              <a:rPr lang="it-IT">
                <a:latin typeface="Calibri"/>
              </a:rPr>
              <a:t> </a:t>
            </a:r>
            <a:r>
              <a:rPr lang="it-IT" err="1">
                <a:latin typeface="Calibri"/>
              </a:rPr>
              <a:t>that</a:t>
            </a:r>
            <a:r>
              <a:rPr lang="it-IT">
                <a:latin typeface="Calibri"/>
              </a:rPr>
              <a:t> can </a:t>
            </a:r>
            <a:r>
              <a:rPr lang="it-IT" err="1">
                <a:latin typeface="Calibri"/>
              </a:rPr>
              <a:t>negatively</a:t>
            </a:r>
            <a:r>
              <a:rPr lang="it-IT">
                <a:latin typeface="Calibri"/>
              </a:rPr>
              <a:t> </a:t>
            </a:r>
            <a:r>
              <a:rPr lang="it-IT" err="1">
                <a:latin typeface="Calibri"/>
              </a:rPr>
              <a:t>affect</a:t>
            </a:r>
            <a:r>
              <a:rPr lang="it-IT">
                <a:latin typeface="Calibri"/>
              </a:rPr>
              <a:t> </a:t>
            </a:r>
            <a:r>
              <a:rPr lang="it-IT" err="1">
                <a:latin typeface="Calibri"/>
              </a:rPr>
              <a:t>your</a:t>
            </a:r>
            <a:r>
              <a:rPr lang="it-IT">
                <a:latin typeface="Calibri"/>
              </a:rPr>
              <a:t> business from the </a:t>
            </a:r>
            <a:r>
              <a:rPr lang="it-IT" err="1">
                <a:latin typeface="Calibri"/>
              </a:rPr>
              <a:t>outside</a:t>
            </a:r>
            <a:r>
              <a:rPr lang="it-IT">
                <a:latin typeface="Calibri"/>
              </a:rPr>
              <a:t>, </a:t>
            </a:r>
            <a:r>
              <a:rPr lang="it-IT" err="1">
                <a:latin typeface="Calibri"/>
              </a:rPr>
              <a:t>such</a:t>
            </a:r>
            <a:r>
              <a:rPr lang="it-IT">
                <a:latin typeface="Calibri"/>
              </a:rPr>
              <a:t> </a:t>
            </a:r>
            <a:r>
              <a:rPr lang="it-IT" err="1">
                <a:latin typeface="Calibri"/>
              </a:rPr>
              <a:t>as</a:t>
            </a:r>
            <a:r>
              <a:rPr lang="it-IT">
                <a:latin typeface="Calibri"/>
              </a:rPr>
              <a:t> supply-chain </a:t>
            </a:r>
            <a:r>
              <a:rPr lang="it-IT" err="1">
                <a:latin typeface="Calibri"/>
              </a:rPr>
              <a:t>problems</a:t>
            </a:r>
            <a:r>
              <a:rPr lang="it-IT">
                <a:latin typeface="Calibri"/>
              </a:rPr>
              <a:t>, shifts in market </a:t>
            </a:r>
            <a:r>
              <a:rPr lang="it-IT" err="1">
                <a:latin typeface="Calibri"/>
              </a:rPr>
              <a:t>requirements</a:t>
            </a:r>
            <a:r>
              <a:rPr lang="it-IT">
                <a:latin typeface="Calibri"/>
              </a:rPr>
              <a:t>, or a </a:t>
            </a:r>
            <a:r>
              <a:rPr lang="it-IT" err="1">
                <a:latin typeface="Calibri"/>
              </a:rPr>
              <a:t>shortage</a:t>
            </a:r>
            <a:r>
              <a:rPr lang="it-IT">
                <a:latin typeface="Calibri"/>
              </a:rPr>
              <a:t> of </a:t>
            </a:r>
            <a:r>
              <a:rPr lang="it-IT" err="1">
                <a:latin typeface="Calibri"/>
              </a:rPr>
              <a:t>recruits</a:t>
            </a:r>
            <a:r>
              <a:rPr lang="it-IT">
                <a:latin typeface="Calibri"/>
              </a:rPr>
              <a:t>. </a:t>
            </a:r>
            <a:r>
              <a:rPr lang="it-IT" err="1">
                <a:latin typeface="Calibri"/>
              </a:rPr>
              <a:t>It's</a:t>
            </a:r>
            <a:r>
              <a:rPr lang="it-IT">
                <a:latin typeface="Calibri"/>
              </a:rPr>
              <a:t> </a:t>
            </a:r>
            <a:r>
              <a:rPr lang="it-IT" err="1">
                <a:latin typeface="Calibri"/>
              </a:rPr>
              <a:t>vital</a:t>
            </a:r>
            <a:r>
              <a:rPr lang="it-IT">
                <a:latin typeface="Calibri"/>
              </a:rPr>
              <a:t> to anticipate </a:t>
            </a:r>
            <a:r>
              <a:rPr lang="it-IT" err="1">
                <a:latin typeface="Calibri"/>
              </a:rPr>
              <a:t>threats</a:t>
            </a:r>
            <a:r>
              <a:rPr lang="it-IT">
                <a:latin typeface="Calibri"/>
              </a:rPr>
              <a:t> and to take action </a:t>
            </a:r>
            <a:r>
              <a:rPr lang="it-IT" err="1">
                <a:latin typeface="Calibri"/>
              </a:rPr>
              <a:t>against</a:t>
            </a:r>
            <a:r>
              <a:rPr lang="it-IT">
                <a:latin typeface="Calibri"/>
              </a:rPr>
              <a:t> </a:t>
            </a:r>
            <a:r>
              <a:rPr lang="it-IT" err="1">
                <a:latin typeface="Calibri"/>
              </a:rPr>
              <a:t>them</a:t>
            </a:r>
            <a:r>
              <a:rPr lang="it-IT">
                <a:latin typeface="Calibri"/>
              </a:rPr>
              <a:t> </a:t>
            </a:r>
            <a:r>
              <a:rPr lang="it-IT" err="1">
                <a:latin typeface="Calibri"/>
              </a:rPr>
              <a:t>before</a:t>
            </a:r>
            <a:r>
              <a:rPr lang="it-IT">
                <a:latin typeface="Calibri"/>
              </a:rPr>
              <a:t> </a:t>
            </a:r>
            <a:r>
              <a:rPr lang="it-IT" err="1">
                <a:latin typeface="Calibri"/>
              </a:rPr>
              <a:t>you</a:t>
            </a:r>
            <a:r>
              <a:rPr lang="it-IT">
                <a:latin typeface="Calibri"/>
              </a:rPr>
              <a:t> </a:t>
            </a:r>
            <a:r>
              <a:rPr lang="it-IT" err="1">
                <a:latin typeface="Calibri"/>
              </a:rPr>
              <a:t>become</a:t>
            </a:r>
            <a:r>
              <a:rPr lang="it-IT">
                <a:latin typeface="Calibri"/>
              </a:rPr>
              <a:t> a </a:t>
            </a:r>
            <a:r>
              <a:rPr lang="it-IT" err="1">
                <a:latin typeface="Calibri"/>
              </a:rPr>
              <a:t>victim</a:t>
            </a:r>
            <a:r>
              <a:rPr lang="it-IT">
                <a:latin typeface="Calibri"/>
              </a:rPr>
              <a:t> of </a:t>
            </a:r>
            <a:r>
              <a:rPr lang="it-IT" err="1">
                <a:latin typeface="Calibri"/>
              </a:rPr>
              <a:t>them</a:t>
            </a:r>
            <a:r>
              <a:rPr lang="it-IT">
                <a:latin typeface="Calibri"/>
              </a:rPr>
              <a:t> and </a:t>
            </a:r>
            <a:r>
              <a:rPr lang="it-IT" err="1">
                <a:latin typeface="Calibri"/>
              </a:rPr>
              <a:t>your</a:t>
            </a:r>
            <a:r>
              <a:rPr lang="it-IT">
                <a:latin typeface="Calibri"/>
              </a:rPr>
              <a:t> </a:t>
            </a:r>
            <a:r>
              <a:rPr lang="it-IT" err="1">
                <a:latin typeface="Calibri"/>
              </a:rPr>
              <a:t>growth</a:t>
            </a:r>
            <a:r>
              <a:rPr lang="it-IT">
                <a:latin typeface="Calibri"/>
              </a:rPr>
              <a:t> </a:t>
            </a:r>
            <a:r>
              <a:rPr lang="it-IT" err="1">
                <a:latin typeface="Calibri"/>
              </a:rPr>
              <a:t>stalls</a:t>
            </a:r>
            <a:r>
              <a:rPr lang="it-IT">
                <a:latin typeface="Calibri"/>
              </a:rPr>
              <a:t>.</a:t>
            </a:r>
          </a:p>
          <a:p>
            <a:pPr marL="0" lvl="0" indent="0" algn="just" rtl="0">
              <a:spcBef>
                <a:spcPts val="0"/>
              </a:spcBef>
              <a:spcAft>
                <a:spcPts val="0"/>
              </a:spcAft>
              <a:buClr>
                <a:schemeClr val="dk1"/>
              </a:buClr>
              <a:buSzPts val="2000"/>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Think</a:t>
            </a:r>
            <a:r>
              <a:rPr lang="it-IT">
                <a:latin typeface="Calibri"/>
              </a:rPr>
              <a:t> </a:t>
            </a:r>
            <a:r>
              <a:rPr lang="it-IT" err="1">
                <a:latin typeface="Calibri"/>
              </a:rPr>
              <a:t>about</a:t>
            </a:r>
            <a:r>
              <a:rPr lang="it-IT">
                <a:latin typeface="Calibri"/>
              </a:rPr>
              <a:t> the </a:t>
            </a:r>
            <a:r>
              <a:rPr lang="it-IT" err="1">
                <a:latin typeface="Calibri"/>
              </a:rPr>
              <a:t>obstacles</a:t>
            </a:r>
            <a:r>
              <a:rPr lang="it-IT">
                <a:latin typeface="Calibri"/>
              </a:rPr>
              <a:t> </a:t>
            </a:r>
            <a:r>
              <a:rPr lang="it-IT" err="1">
                <a:latin typeface="Calibri"/>
              </a:rPr>
              <a:t>you</a:t>
            </a:r>
            <a:r>
              <a:rPr lang="it-IT">
                <a:latin typeface="Calibri"/>
              </a:rPr>
              <a:t> face in </a:t>
            </a:r>
            <a:r>
              <a:rPr lang="it-IT" err="1">
                <a:latin typeface="Calibri"/>
              </a:rPr>
              <a:t>getting</a:t>
            </a:r>
            <a:r>
              <a:rPr lang="it-IT">
                <a:latin typeface="Calibri"/>
              </a:rPr>
              <a:t> </a:t>
            </a:r>
            <a:r>
              <a:rPr lang="it-IT" err="1">
                <a:latin typeface="Calibri"/>
              </a:rPr>
              <a:t>your</a:t>
            </a:r>
            <a:r>
              <a:rPr lang="it-IT">
                <a:latin typeface="Calibri"/>
              </a:rPr>
              <a:t> product to market and selling. </a:t>
            </a:r>
            <a:r>
              <a:rPr lang="it-IT" err="1">
                <a:latin typeface="Calibri"/>
              </a:rPr>
              <a:t>You</a:t>
            </a:r>
            <a:r>
              <a:rPr lang="it-IT">
                <a:latin typeface="Calibri"/>
              </a:rPr>
              <a:t> </a:t>
            </a:r>
            <a:r>
              <a:rPr lang="it-IT" err="1">
                <a:latin typeface="Calibri"/>
              </a:rPr>
              <a:t>may</a:t>
            </a:r>
            <a:r>
              <a:rPr lang="it-IT">
                <a:latin typeface="Calibri"/>
              </a:rPr>
              <a:t> </a:t>
            </a:r>
            <a:r>
              <a:rPr lang="it-IT" err="1">
                <a:latin typeface="Calibri"/>
              </a:rPr>
              <a:t>notice</a:t>
            </a:r>
            <a:r>
              <a:rPr lang="it-IT">
                <a:latin typeface="Calibri"/>
              </a:rPr>
              <a:t> </a:t>
            </a:r>
            <a:r>
              <a:rPr lang="it-IT" err="1">
                <a:latin typeface="Calibri"/>
              </a:rPr>
              <a:t>that</a:t>
            </a:r>
            <a:r>
              <a:rPr lang="it-IT">
                <a:latin typeface="Calibri"/>
              </a:rPr>
              <a:t> </a:t>
            </a:r>
            <a:r>
              <a:rPr lang="it-IT" err="1">
                <a:latin typeface="Calibri"/>
              </a:rPr>
              <a:t>quality</a:t>
            </a:r>
            <a:r>
              <a:rPr lang="it-IT">
                <a:latin typeface="Calibri"/>
              </a:rPr>
              <a:t> standards or </a:t>
            </a:r>
            <a:r>
              <a:rPr lang="it-IT" err="1">
                <a:latin typeface="Calibri"/>
              </a:rPr>
              <a:t>specifications</a:t>
            </a:r>
            <a:r>
              <a:rPr lang="it-IT">
                <a:latin typeface="Calibri"/>
              </a:rPr>
              <a:t> for </a:t>
            </a:r>
            <a:r>
              <a:rPr lang="it-IT" err="1">
                <a:latin typeface="Calibri"/>
              </a:rPr>
              <a:t>your</a:t>
            </a:r>
            <a:r>
              <a:rPr lang="it-IT">
                <a:latin typeface="Calibri"/>
              </a:rPr>
              <a:t> products are </a:t>
            </a:r>
            <a:r>
              <a:rPr lang="it-IT" err="1">
                <a:latin typeface="Calibri"/>
              </a:rPr>
              <a:t>changing</a:t>
            </a:r>
            <a:r>
              <a:rPr lang="it-IT">
                <a:latin typeface="Calibri"/>
              </a:rPr>
              <a:t>, and </a:t>
            </a:r>
            <a:r>
              <a:rPr lang="it-IT" err="1">
                <a:latin typeface="Calibri"/>
              </a:rPr>
              <a:t>that</a:t>
            </a:r>
            <a:r>
              <a:rPr lang="it-IT">
                <a:latin typeface="Calibri"/>
              </a:rPr>
              <a:t> </a:t>
            </a:r>
            <a:r>
              <a:rPr lang="it-IT" err="1">
                <a:latin typeface="Calibri"/>
              </a:rPr>
              <a:t>you'll</a:t>
            </a:r>
            <a:r>
              <a:rPr lang="it-IT">
                <a:latin typeface="Calibri"/>
              </a:rPr>
              <a:t> </a:t>
            </a:r>
            <a:r>
              <a:rPr lang="it-IT" err="1">
                <a:latin typeface="Calibri"/>
              </a:rPr>
              <a:t>need</a:t>
            </a:r>
            <a:r>
              <a:rPr lang="it-IT">
                <a:latin typeface="Calibri"/>
              </a:rPr>
              <a:t> to </a:t>
            </a:r>
            <a:r>
              <a:rPr lang="it-IT" err="1">
                <a:latin typeface="Calibri"/>
              </a:rPr>
              <a:t>change</a:t>
            </a:r>
            <a:r>
              <a:rPr lang="it-IT">
                <a:latin typeface="Calibri"/>
              </a:rPr>
              <a:t> </a:t>
            </a:r>
            <a:r>
              <a:rPr lang="it-IT" err="1">
                <a:latin typeface="Calibri"/>
              </a:rPr>
              <a:t>those</a:t>
            </a:r>
            <a:r>
              <a:rPr lang="it-IT">
                <a:latin typeface="Calibri"/>
              </a:rPr>
              <a:t> products </a:t>
            </a:r>
            <a:r>
              <a:rPr lang="it-IT" err="1">
                <a:latin typeface="Calibri"/>
              </a:rPr>
              <a:t>if</a:t>
            </a:r>
            <a:r>
              <a:rPr lang="it-IT">
                <a:latin typeface="Calibri"/>
              </a:rPr>
              <a:t> </a:t>
            </a:r>
            <a:r>
              <a:rPr lang="it-IT" err="1">
                <a:latin typeface="Calibri"/>
              </a:rPr>
              <a:t>you're</a:t>
            </a:r>
            <a:r>
              <a:rPr lang="it-IT">
                <a:latin typeface="Calibri"/>
              </a:rPr>
              <a:t> to stay in the lead. </a:t>
            </a:r>
            <a:r>
              <a:rPr lang="it-IT" err="1">
                <a:latin typeface="Calibri"/>
              </a:rPr>
              <a:t>Evolving</a:t>
            </a:r>
            <a:r>
              <a:rPr lang="it-IT">
                <a:latin typeface="Calibri"/>
              </a:rPr>
              <a:t> </a:t>
            </a:r>
            <a:r>
              <a:rPr lang="it-IT" err="1">
                <a:latin typeface="Calibri"/>
              </a:rPr>
              <a:t>technology</a:t>
            </a:r>
            <a:r>
              <a:rPr lang="it-IT">
                <a:latin typeface="Calibri"/>
              </a:rPr>
              <a:t> </a:t>
            </a:r>
            <a:r>
              <a:rPr lang="it-IT" err="1">
                <a:latin typeface="Calibri"/>
              </a:rPr>
              <a:t>is</a:t>
            </a:r>
            <a:r>
              <a:rPr lang="it-IT">
                <a:latin typeface="Calibri"/>
              </a:rPr>
              <a:t> an </a:t>
            </a:r>
            <a:r>
              <a:rPr lang="it-IT" err="1">
                <a:latin typeface="Calibri"/>
              </a:rPr>
              <a:t>ever-present</a:t>
            </a:r>
            <a:r>
              <a:rPr lang="it-IT">
                <a:latin typeface="Calibri"/>
              </a:rPr>
              <a:t> </a:t>
            </a:r>
            <a:r>
              <a:rPr lang="it-IT" err="1">
                <a:latin typeface="Calibri"/>
              </a:rPr>
              <a:t>threat</a:t>
            </a:r>
            <a:r>
              <a:rPr lang="it-IT">
                <a:latin typeface="Calibri"/>
              </a:rPr>
              <a:t>, </a:t>
            </a:r>
            <a:r>
              <a:rPr lang="it-IT" err="1">
                <a:latin typeface="Calibri"/>
              </a:rPr>
              <a:t>as</a:t>
            </a:r>
            <a:r>
              <a:rPr lang="it-IT">
                <a:latin typeface="Calibri"/>
              </a:rPr>
              <a:t> </a:t>
            </a:r>
            <a:r>
              <a:rPr lang="it-IT" err="1">
                <a:latin typeface="Calibri"/>
              </a:rPr>
              <a:t>well</a:t>
            </a:r>
            <a:r>
              <a:rPr lang="it-IT">
                <a:latin typeface="Calibri"/>
              </a:rPr>
              <a:t> </a:t>
            </a:r>
            <a:r>
              <a:rPr lang="it-IT" err="1">
                <a:latin typeface="Calibri"/>
              </a:rPr>
              <a:t>as</a:t>
            </a:r>
            <a:r>
              <a:rPr lang="it-IT">
                <a:latin typeface="Calibri"/>
              </a:rPr>
              <a:t> an </a:t>
            </a:r>
            <a:r>
              <a:rPr lang="it-IT" err="1">
                <a:latin typeface="Calibri"/>
              </a:rPr>
              <a:t>opportunity</a:t>
            </a:r>
            <a:r>
              <a:rPr lang="it-IT">
                <a:latin typeface="Calibri"/>
              </a:rPr>
              <a:t>!</a:t>
            </a:r>
            <a:endParaRPr>
              <a:latin typeface="Calibri"/>
            </a:endParaRPr>
          </a:p>
          <a:p>
            <a:pPr marL="0" lvl="0" indent="0" algn="just" rtl="0">
              <a:spcBef>
                <a:spcPts val="0"/>
              </a:spcBef>
              <a:spcAft>
                <a:spcPts val="0"/>
              </a:spcAft>
              <a:buNone/>
            </a:pPr>
            <a:endParaRPr>
              <a:latin typeface="Calibri"/>
            </a:endParaRPr>
          </a:p>
          <a:p>
            <a:pPr marL="342900" lvl="0" indent="-292100" algn="just" rtl="0">
              <a:spcBef>
                <a:spcPts val="0"/>
              </a:spcBef>
              <a:spcAft>
                <a:spcPts val="0"/>
              </a:spcAft>
              <a:buSzPts val="1200"/>
              <a:buFont typeface="Noto Sans Symbols"/>
              <a:buChar char="⮚"/>
            </a:pPr>
            <a:r>
              <a:rPr lang="it-IT">
                <a:latin typeface="Calibri"/>
              </a:rPr>
              <a:t>Always </a:t>
            </a:r>
            <a:r>
              <a:rPr lang="it-IT" err="1">
                <a:latin typeface="Calibri"/>
              </a:rPr>
              <a:t>consider</a:t>
            </a:r>
            <a:r>
              <a:rPr lang="it-IT">
                <a:latin typeface="Calibri"/>
              </a:rPr>
              <a:t> </a:t>
            </a:r>
            <a:r>
              <a:rPr lang="it-IT" err="1">
                <a:latin typeface="Calibri"/>
              </a:rPr>
              <a:t>what</a:t>
            </a:r>
            <a:r>
              <a:rPr lang="it-IT">
                <a:latin typeface="Calibri"/>
              </a:rPr>
              <a:t> </a:t>
            </a:r>
            <a:r>
              <a:rPr lang="it-IT" err="1">
                <a:latin typeface="Calibri"/>
              </a:rPr>
              <a:t>your</a:t>
            </a:r>
            <a:r>
              <a:rPr lang="it-IT">
                <a:latin typeface="Calibri"/>
              </a:rPr>
              <a:t> competitors are </a:t>
            </a:r>
            <a:r>
              <a:rPr lang="it-IT" err="1">
                <a:latin typeface="Calibri"/>
              </a:rPr>
              <a:t>doing</a:t>
            </a:r>
            <a:r>
              <a:rPr lang="it-IT">
                <a:latin typeface="Calibri"/>
              </a:rPr>
              <a:t>, and </a:t>
            </a:r>
            <a:r>
              <a:rPr lang="it-IT" err="1">
                <a:latin typeface="Calibri"/>
              </a:rPr>
              <a:t>whether</a:t>
            </a:r>
            <a:r>
              <a:rPr lang="it-IT">
                <a:latin typeface="Calibri"/>
              </a:rPr>
              <a:t> </a:t>
            </a:r>
            <a:r>
              <a:rPr lang="it-IT" err="1">
                <a:latin typeface="Calibri"/>
              </a:rPr>
              <a:t>you</a:t>
            </a:r>
            <a:r>
              <a:rPr lang="it-IT">
                <a:latin typeface="Calibri"/>
              </a:rPr>
              <a:t> </a:t>
            </a:r>
            <a:r>
              <a:rPr lang="it-IT" err="1">
                <a:latin typeface="Calibri"/>
              </a:rPr>
              <a:t>should</a:t>
            </a:r>
            <a:r>
              <a:rPr lang="it-IT">
                <a:latin typeface="Calibri"/>
              </a:rPr>
              <a:t> be </a:t>
            </a:r>
            <a:r>
              <a:rPr lang="it-IT" err="1">
                <a:latin typeface="Calibri"/>
              </a:rPr>
              <a:t>changing</a:t>
            </a:r>
            <a:r>
              <a:rPr lang="it-IT">
                <a:latin typeface="Calibri"/>
              </a:rPr>
              <a:t> </a:t>
            </a:r>
            <a:r>
              <a:rPr lang="it-IT" err="1">
                <a:latin typeface="Calibri"/>
              </a:rPr>
              <a:t>your</a:t>
            </a:r>
            <a:r>
              <a:rPr lang="it-IT">
                <a:latin typeface="Calibri"/>
              </a:rPr>
              <a:t> </a:t>
            </a:r>
            <a:r>
              <a:rPr lang="it-IT" err="1">
                <a:latin typeface="Calibri"/>
              </a:rPr>
              <a:t>organization's</a:t>
            </a:r>
            <a:r>
              <a:rPr lang="it-IT">
                <a:latin typeface="Calibri"/>
              </a:rPr>
              <a:t> </a:t>
            </a:r>
            <a:r>
              <a:rPr lang="it-IT" err="1">
                <a:latin typeface="Calibri"/>
              </a:rPr>
              <a:t>emphasis</a:t>
            </a:r>
            <a:r>
              <a:rPr lang="it-IT">
                <a:latin typeface="Calibri"/>
              </a:rPr>
              <a:t> to </a:t>
            </a:r>
            <a:r>
              <a:rPr lang="it-IT" err="1">
                <a:latin typeface="Calibri"/>
              </a:rPr>
              <a:t>meet</a:t>
            </a:r>
            <a:r>
              <a:rPr lang="it-IT">
                <a:latin typeface="Calibri"/>
              </a:rPr>
              <a:t> the challenge. But </a:t>
            </a:r>
            <a:r>
              <a:rPr lang="it-IT" err="1">
                <a:latin typeface="Calibri"/>
              </a:rPr>
              <a:t>remember</a:t>
            </a:r>
            <a:r>
              <a:rPr lang="it-IT">
                <a:latin typeface="Calibri"/>
              </a:rPr>
              <a:t> </a:t>
            </a:r>
            <a:r>
              <a:rPr lang="it-IT" err="1">
                <a:latin typeface="Calibri"/>
              </a:rPr>
              <a:t>that</a:t>
            </a:r>
            <a:r>
              <a:rPr lang="it-IT">
                <a:latin typeface="Calibri"/>
              </a:rPr>
              <a:t> </a:t>
            </a:r>
            <a:r>
              <a:rPr lang="it-IT" err="1">
                <a:latin typeface="Calibri"/>
              </a:rPr>
              <a:t>what</a:t>
            </a:r>
            <a:r>
              <a:rPr lang="it-IT">
                <a:latin typeface="Calibri"/>
              </a:rPr>
              <a:t> </a:t>
            </a:r>
            <a:r>
              <a:rPr lang="it-IT" err="1">
                <a:latin typeface="Calibri"/>
              </a:rPr>
              <a:t>they're</a:t>
            </a:r>
            <a:r>
              <a:rPr lang="it-IT">
                <a:latin typeface="Calibri"/>
              </a:rPr>
              <a:t> </a:t>
            </a:r>
            <a:r>
              <a:rPr lang="it-IT" err="1">
                <a:latin typeface="Calibri"/>
              </a:rPr>
              <a:t>doing</a:t>
            </a:r>
            <a:r>
              <a:rPr lang="it-IT">
                <a:latin typeface="Calibri"/>
              </a:rPr>
              <a:t> </a:t>
            </a:r>
            <a:r>
              <a:rPr lang="it-IT" err="1">
                <a:latin typeface="Calibri"/>
              </a:rPr>
              <a:t>might</a:t>
            </a:r>
            <a:r>
              <a:rPr lang="it-IT">
                <a:latin typeface="Calibri"/>
              </a:rPr>
              <a:t> </a:t>
            </a:r>
            <a:r>
              <a:rPr lang="it-IT" err="1">
                <a:latin typeface="Calibri"/>
              </a:rPr>
              <a:t>not</a:t>
            </a:r>
            <a:r>
              <a:rPr lang="it-IT">
                <a:latin typeface="Calibri"/>
              </a:rPr>
              <a:t> be the </a:t>
            </a:r>
            <a:r>
              <a:rPr lang="it-IT" err="1">
                <a:latin typeface="Calibri"/>
              </a:rPr>
              <a:t>right</a:t>
            </a:r>
            <a:r>
              <a:rPr lang="it-IT">
                <a:latin typeface="Calibri"/>
              </a:rPr>
              <a:t> </a:t>
            </a:r>
            <a:r>
              <a:rPr lang="it-IT" err="1">
                <a:latin typeface="Calibri"/>
              </a:rPr>
              <a:t>thing</a:t>
            </a:r>
            <a:r>
              <a:rPr lang="it-IT">
                <a:latin typeface="Calibri"/>
              </a:rPr>
              <a:t> for </a:t>
            </a:r>
            <a:r>
              <a:rPr lang="it-IT" err="1">
                <a:latin typeface="Calibri"/>
              </a:rPr>
              <a:t>you</a:t>
            </a:r>
            <a:r>
              <a:rPr lang="it-IT">
                <a:latin typeface="Calibri"/>
              </a:rPr>
              <a:t> to do. So, </a:t>
            </a:r>
            <a:r>
              <a:rPr lang="it-IT" err="1">
                <a:latin typeface="Calibri"/>
              </a:rPr>
              <a:t>avoid</a:t>
            </a:r>
            <a:r>
              <a:rPr lang="it-IT">
                <a:latin typeface="Calibri"/>
              </a:rPr>
              <a:t> </a:t>
            </a:r>
            <a:r>
              <a:rPr lang="it-IT" err="1">
                <a:latin typeface="Calibri"/>
              </a:rPr>
              <a:t>copying</a:t>
            </a:r>
            <a:r>
              <a:rPr lang="it-IT">
                <a:latin typeface="Calibri"/>
              </a:rPr>
              <a:t> </a:t>
            </a:r>
            <a:r>
              <a:rPr lang="it-IT" err="1">
                <a:latin typeface="Calibri"/>
              </a:rPr>
              <a:t>them</a:t>
            </a:r>
            <a:r>
              <a:rPr lang="it-IT">
                <a:latin typeface="Calibri"/>
              </a:rPr>
              <a:t> </a:t>
            </a:r>
            <a:r>
              <a:rPr lang="it-IT" err="1">
                <a:latin typeface="Calibri"/>
              </a:rPr>
              <a:t>without</a:t>
            </a:r>
            <a:r>
              <a:rPr lang="it-IT">
                <a:latin typeface="Calibri"/>
              </a:rPr>
              <a:t> </a:t>
            </a:r>
            <a:r>
              <a:rPr lang="it-IT" err="1">
                <a:latin typeface="Calibri"/>
              </a:rPr>
              <a:t>knowing</a:t>
            </a:r>
            <a:r>
              <a:rPr lang="it-IT">
                <a:latin typeface="Calibri"/>
              </a:rPr>
              <a:t> </a:t>
            </a:r>
            <a:r>
              <a:rPr lang="it-IT" err="1">
                <a:latin typeface="Calibri"/>
              </a:rPr>
              <a:t>how</a:t>
            </a:r>
            <a:r>
              <a:rPr lang="it-IT">
                <a:latin typeface="Calibri"/>
              </a:rPr>
              <a:t> </a:t>
            </a:r>
            <a:r>
              <a:rPr lang="it-IT" err="1">
                <a:latin typeface="Calibri"/>
              </a:rPr>
              <a:t>it</a:t>
            </a:r>
            <a:r>
              <a:rPr lang="it-IT">
                <a:latin typeface="Calibri"/>
              </a:rPr>
              <a:t> </a:t>
            </a:r>
            <a:r>
              <a:rPr lang="it-IT" err="1">
                <a:latin typeface="Calibri"/>
              </a:rPr>
              <a:t>will</a:t>
            </a:r>
            <a:r>
              <a:rPr lang="it-IT">
                <a:latin typeface="Calibri"/>
              </a:rPr>
              <a:t> </a:t>
            </a:r>
            <a:r>
              <a:rPr lang="it-IT" err="1">
                <a:latin typeface="Calibri"/>
              </a:rPr>
              <a:t>improve</a:t>
            </a:r>
            <a:r>
              <a:rPr lang="it-IT">
                <a:latin typeface="Calibri"/>
              </a:rPr>
              <a:t> </a:t>
            </a:r>
            <a:r>
              <a:rPr lang="it-IT" err="1">
                <a:latin typeface="Calibri"/>
              </a:rPr>
              <a:t>your</a:t>
            </a:r>
            <a:r>
              <a:rPr lang="it-IT">
                <a:latin typeface="Calibri"/>
              </a:rPr>
              <a:t> position.</a:t>
            </a:r>
            <a:endParaRPr>
              <a:latin typeface="Calibri"/>
            </a:endParaRPr>
          </a:p>
          <a:p>
            <a:pPr marL="0" lvl="0" indent="0" algn="just" rtl="0">
              <a:spcBef>
                <a:spcPts val="0"/>
              </a:spcBef>
              <a:spcAft>
                <a:spcPts val="0"/>
              </a:spcAft>
              <a:buClr>
                <a:schemeClr val="dk1"/>
              </a:buClr>
              <a:buSzPts val="2000"/>
              <a:buFont typeface="Arial"/>
              <a:buNone/>
            </a:pPr>
            <a:endParaRPr>
              <a:latin typeface="Calibri"/>
            </a:endParaRPr>
          </a:p>
          <a:p>
            <a:pPr marL="342900" lvl="0" indent="-292100" algn="just" rtl="0">
              <a:spcBef>
                <a:spcPts val="0"/>
              </a:spcBef>
              <a:spcAft>
                <a:spcPts val="0"/>
              </a:spcAft>
              <a:buSzPts val="1200"/>
              <a:buFont typeface="Noto Sans Symbols"/>
              <a:buChar char="⮚"/>
            </a:pPr>
            <a:r>
              <a:rPr lang="it-IT">
                <a:latin typeface="Calibri"/>
              </a:rPr>
              <a:t>Be sure to </a:t>
            </a:r>
            <a:r>
              <a:rPr lang="it-IT" err="1">
                <a:latin typeface="Calibri"/>
              </a:rPr>
              <a:t>explore</a:t>
            </a:r>
            <a:r>
              <a:rPr lang="it-IT">
                <a:latin typeface="Calibri"/>
              </a:rPr>
              <a:t> </a:t>
            </a:r>
            <a:r>
              <a:rPr lang="it-IT" err="1">
                <a:latin typeface="Calibri"/>
              </a:rPr>
              <a:t>whether</a:t>
            </a:r>
            <a:r>
              <a:rPr lang="it-IT">
                <a:latin typeface="Calibri"/>
              </a:rPr>
              <a:t> </a:t>
            </a:r>
            <a:r>
              <a:rPr lang="it-IT" err="1">
                <a:latin typeface="Calibri"/>
              </a:rPr>
              <a:t>your</a:t>
            </a:r>
            <a:r>
              <a:rPr lang="it-IT">
                <a:latin typeface="Calibri"/>
              </a:rPr>
              <a:t> </a:t>
            </a:r>
            <a:r>
              <a:rPr lang="it-IT" err="1">
                <a:latin typeface="Calibri"/>
              </a:rPr>
              <a:t>organization</a:t>
            </a:r>
            <a:r>
              <a:rPr lang="it-IT">
                <a:latin typeface="Calibri"/>
              </a:rPr>
              <a:t> </a:t>
            </a:r>
            <a:r>
              <a:rPr lang="it-IT" err="1">
                <a:latin typeface="Calibri"/>
              </a:rPr>
              <a:t>is</a:t>
            </a:r>
            <a:r>
              <a:rPr lang="it-IT">
                <a:latin typeface="Calibri"/>
              </a:rPr>
              <a:t> </a:t>
            </a:r>
            <a:r>
              <a:rPr lang="it-IT" err="1">
                <a:latin typeface="Calibri"/>
              </a:rPr>
              <a:t>especially</a:t>
            </a:r>
            <a:r>
              <a:rPr lang="it-IT">
                <a:latin typeface="Calibri"/>
              </a:rPr>
              <a:t> </a:t>
            </a:r>
            <a:r>
              <a:rPr lang="it-IT" err="1">
                <a:latin typeface="Calibri"/>
              </a:rPr>
              <a:t>exposed</a:t>
            </a:r>
            <a:r>
              <a:rPr lang="it-IT">
                <a:latin typeface="Calibri"/>
              </a:rPr>
              <a:t> to </a:t>
            </a:r>
            <a:r>
              <a:rPr lang="it-IT" err="1">
                <a:latin typeface="Calibri"/>
              </a:rPr>
              <a:t>external</a:t>
            </a:r>
            <a:r>
              <a:rPr lang="it-IT">
                <a:latin typeface="Calibri"/>
              </a:rPr>
              <a:t> challenges. Do </a:t>
            </a:r>
            <a:r>
              <a:rPr lang="it-IT" err="1">
                <a:latin typeface="Calibri"/>
              </a:rPr>
              <a:t>you</a:t>
            </a:r>
            <a:r>
              <a:rPr lang="it-IT">
                <a:latin typeface="Calibri"/>
              </a:rPr>
              <a:t> </a:t>
            </a:r>
            <a:r>
              <a:rPr lang="it-IT" err="1">
                <a:latin typeface="Calibri"/>
              </a:rPr>
              <a:t>have</a:t>
            </a:r>
            <a:r>
              <a:rPr lang="it-IT">
                <a:latin typeface="Calibri"/>
              </a:rPr>
              <a:t> </a:t>
            </a:r>
            <a:r>
              <a:rPr lang="it-IT" err="1">
                <a:latin typeface="Calibri"/>
              </a:rPr>
              <a:t>bad</a:t>
            </a:r>
            <a:r>
              <a:rPr lang="it-IT">
                <a:latin typeface="Calibri"/>
              </a:rPr>
              <a:t> </a:t>
            </a:r>
            <a:r>
              <a:rPr lang="it-IT" err="1">
                <a:latin typeface="Calibri"/>
              </a:rPr>
              <a:t>debt</a:t>
            </a:r>
            <a:r>
              <a:rPr lang="it-IT">
                <a:latin typeface="Calibri"/>
              </a:rPr>
              <a:t> or cash-flow </a:t>
            </a:r>
            <a:r>
              <a:rPr lang="it-IT" err="1">
                <a:latin typeface="Calibri"/>
              </a:rPr>
              <a:t>problems</a:t>
            </a:r>
            <a:r>
              <a:rPr lang="it-IT">
                <a:latin typeface="Calibri"/>
              </a:rPr>
              <a:t>, for </a:t>
            </a:r>
            <a:r>
              <a:rPr lang="it-IT" err="1">
                <a:latin typeface="Calibri"/>
              </a:rPr>
              <a:t>example</a:t>
            </a:r>
            <a:r>
              <a:rPr lang="it-IT">
                <a:latin typeface="Calibri"/>
              </a:rPr>
              <a:t>, </a:t>
            </a:r>
            <a:r>
              <a:rPr lang="it-IT" err="1">
                <a:latin typeface="Calibri"/>
              </a:rPr>
              <a:t>that</a:t>
            </a:r>
            <a:r>
              <a:rPr lang="it-IT">
                <a:latin typeface="Calibri"/>
              </a:rPr>
              <a:t> </a:t>
            </a:r>
            <a:r>
              <a:rPr lang="it-IT" err="1">
                <a:latin typeface="Calibri"/>
              </a:rPr>
              <a:t>could</a:t>
            </a:r>
            <a:r>
              <a:rPr lang="it-IT">
                <a:latin typeface="Calibri"/>
              </a:rPr>
              <a:t> make </a:t>
            </a:r>
            <a:r>
              <a:rPr lang="it-IT" err="1">
                <a:latin typeface="Calibri"/>
              </a:rPr>
              <a:t>you</a:t>
            </a:r>
            <a:r>
              <a:rPr lang="it-IT">
                <a:latin typeface="Calibri"/>
              </a:rPr>
              <a:t> </a:t>
            </a:r>
            <a:r>
              <a:rPr lang="it-IT" err="1">
                <a:latin typeface="Calibri"/>
              </a:rPr>
              <a:t>vulnerable</a:t>
            </a:r>
            <a:r>
              <a:rPr lang="it-IT">
                <a:latin typeface="Calibri"/>
              </a:rPr>
              <a:t> to </a:t>
            </a:r>
            <a:r>
              <a:rPr lang="it-IT" err="1">
                <a:latin typeface="Calibri"/>
              </a:rPr>
              <a:t>even</a:t>
            </a:r>
            <a:r>
              <a:rPr lang="it-IT">
                <a:latin typeface="Calibri"/>
              </a:rPr>
              <a:t> small </a:t>
            </a:r>
            <a:r>
              <a:rPr lang="it-IT" err="1">
                <a:latin typeface="Calibri"/>
              </a:rPr>
              <a:t>changes</a:t>
            </a:r>
            <a:r>
              <a:rPr lang="it-IT">
                <a:latin typeface="Calibri"/>
              </a:rPr>
              <a:t> in </a:t>
            </a:r>
            <a:r>
              <a:rPr lang="it-IT" err="1">
                <a:latin typeface="Calibri"/>
              </a:rPr>
              <a:t>your</a:t>
            </a:r>
            <a:r>
              <a:rPr lang="it-IT">
                <a:latin typeface="Calibri"/>
              </a:rPr>
              <a:t> market? </a:t>
            </a:r>
            <a:r>
              <a:rPr lang="it-IT" err="1">
                <a:latin typeface="Calibri"/>
              </a:rPr>
              <a:t>This</a:t>
            </a:r>
            <a:r>
              <a:rPr lang="it-IT">
                <a:latin typeface="Calibri"/>
              </a:rPr>
              <a:t> </a:t>
            </a:r>
            <a:r>
              <a:rPr lang="it-IT" err="1">
                <a:latin typeface="Calibri"/>
              </a:rPr>
              <a:t>is</a:t>
            </a:r>
            <a:r>
              <a:rPr lang="it-IT">
                <a:latin typeface="Calibri"/>
              </a:rPr>
              <a:t> the </a:t>
            </a:r>
            <a:r>
              <a:rPr lang="it-IT" err="1">
                <a:latin typeface="Calibri"/>
              </a:rPr>
              <a:t>kind</a:t>
            </a:r>
            <a:r>
              <a:rPr lang="it-IT">
                <a:latin typeface="Calibri"/>
              </a:rPr>
              <a:t> of </a:t>
            </a:r>
            <a:r>
              <a:rPr lang="it-IT" err="1">
                <a:latin typeface="Calibri"/>
              </a:rPr>
              <a:t>threat</a:t>
            </a:r>
            <a:r>
              <a:rPr lang="it-IT">
                <a:latin typeface="Calibri"/>
              </a:rPr>
              <a:t> </a:t>
            </a:r>
            <a:r>
              <a:rPr lang="it-IT" err="1">
                <a:latin typeface="Calibri"/>
              </a:rPr>
              <a:t>that</a:t>
            </a:r>
            <a:r>
              <a:rPr lang="it-IT">
                <a:latin typeface="Calibri"/>
              </a:rPr>
              <a:t> can </a:t>
            </a:r>
            <a:r>
              <a:rPr lang="it-IT" err="1">
                <a:latin typeface="Calibri"/>
              </a:rPr>
              <a:t>seriously</a:t>
            </a:r>
            <a:r>
              <a:rPr lang="it-IT">
                <a:latin typeface="Calibri"/>
              </a:rPr>
              <a:t> </a:t>
            </a:r>
            <a:r>
              <a:rPr lang="it-IT" err="1">
                <a:latin typeface="Calibri"/>
              </a:rPr>
              <a:t>damage</a:t>
            </a:r>
            <a:r>
              <a:rPr lang="it-IT">
                <a:latin typeface="Calibri"/>
              </a:rPr>
              <a:t> </a:t>
            </a:r>
            <a:r>
              <a:rPr lang="it-IT" err="1">
                <a:latin typeface="Calibri"/>
              </a:rPr>
              <a:t>your</a:t>
            </a:r>
            <a:r>
              <a:rPr lang="it-IT">
                <a:latin typeface="Calibri"/>
              </a:rPr>
              <a:t> business, so be </a:t>
            </a:r>
            <a:r>
              <a:rPr lang="it-IT" err="1">
                <a:latin typeface="Calibri"/>
              </a:rPr>
              <a:t>alert</a:t>
            </a:r>
            <a:r>
              <a:rPr lang="it-IT">
                <a:latin typeface="Calibri"/>
              </a:rPr>
              <a:t>.</a:t>
            </a:r>
            <a:endParaRPr>
              <a:latin typeface="Calibri"/>
            </a:endParaRPr>
          </a:p>
          <a:p>
            <a:pPr marL="0" lvl="0" indent="0" algn="just" rtl="0">
              <a:spcBef>
                <a:spcPts val="0"/>
              </a:spcBef>
              <a:spcAft>
                <a:spcPts val="0"/>
              </a:spcAft>
              <a:buClr>
                <a:schemeClr val="dk1"/>
              </a:buClr>
              <a:buSzPts val="2000"/>
              <a:buFont typeface="Arial"/>
              <a:buNone/>
            </a:pPr>
            <a:endParaRPr sz="2000"/>
          </a:p>
          <a:p>
            <a:pPr marL="0" lvl="0" indent="0" algn="just" rtl="0">
              <a:spcBef>
                <a:spcPts val="0"/>
              </a:spcBef>
              <a:spcAft>
                <a:spcPts val="0"/>
              </a:spcAft>
              <a:buNone/>
            </a:pPr>
            <a:endParaRPr/>
          </a:p>
          <a:p>
            <a:pPr marL="0" lvl="0" indent="0" algn="just" rtl="0">
              <a:spcBef>
                <a:spcPts val="0"/>
              </a:spcBef>
              <a:spcAft>
                <a:spcPts val="0"/>
              </a:spcAft>
              <a:buClr>
                <a:schemeClr val="dk1"/>
              </a:buClr>
              <a:buSzPts val="2000"/>
              <a:buNone/>
            </a:pPr>
            <a:endParaRPr sz="2000"/>
          </a:p>
          <a:p>
            <a:pPr marL="0" lvl="0" indent="0" algn="just" rtl="0">
              <a:spcBef>
                <a:spcPts val="0"/>
              </a:spcBef>
              <a:spcAft>
                <a:spcPts val="0"/>
              </a:spcAft>
              <a:buClr>
                <a:schemeClr val="dk1"/>
              </a:buClr>
              <a:buSzPts val="2000"/>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body" idx="1"/>
          </p:nvPr>
        </p:nvSpPr>
        <p:spPr>
          <a:xfrm>
            <a:off x="543000" y="1541447"/>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1.3 How to Use a SWOT Analysis</a:t>
            </a:r>
            <a:endParaRPr/>
          </a:p>
          <a:p>
            <a:pPr marL="0" lvl="0" indent="0" algn="l" rtl="0">
              <a:spcBef>
                <a:spcPts val="0"/>
              </a:spcBef>
              <a:spcAft>
                <a:spcPts val="0"/>
              </a:spcAft>
              <a:buClr>
                <a:srgbClr val="008000"/>
              </a:buClr>
              <a:buSzPts val="1800"/>
              <a:buNone/>
            </a:pPr>
            <a:endParaRPr/>
          </a:p>
        </p:txBody>
      </p:sp>
      <p:sp>
        <p:nvSpPr>
          <p:cNvPr id="150" name="Google Shape;150;p16"/>
          <p:cNvSpPr txBox="1">
            <a:spLocks noGrp="1"/>
          </p:cNvSpPr>
          <p:nvPr>
            <p:ph type="body" idx="3"/>
          </p:nvPr>
        </p:nvSpPr>
        <p:spPr>
          <a:xfrm>
            <a:off x="76800" y="2276200"/>
            <a:ext cx="9752400" cy="2820000"/>
          </a:xfrm>
          <a:prstGeom prst="rect">
            <a:avLst/>
          </a:prstGeom>
          <a:noFill/>
          <a:ln>
            <a:noFill/>
          </a:ln>
        </p:spPr>
        <p:txBody>
          <a:bodyPr spcFirstLastPara="1" wrap="square" lIns="91425" tIns="45700" rIns="91425" bIns="45700" anchor="t" anchorCtr="0">
            <a:noAutofit/>
          </a:bodyPr>
          <a:lstStyle/>
          <a:p>
            <a:pPr marL="342900" lvl="0" indent="-215900" algn="just" rtl="0">
              <a:spcBef>
                <a:spcPts val="0"/>
              </a:spcBef>
              <a:spcAft>
                <a:spcPts val="0"/>
              </a:spcAft>
              <a:buClr>
                <a:schemeClr val="dk1"/>
              </a:buClr>
              <a:buSzPts val="2000"/>
              <a:buFont typeface="Noto Sans Symbols"/>
              <a:buNone/>
            </a:pPr>
            <a:endParaRPr sz="2000"/>
          </a:p>
          <a:p>
            <a:pPr marL="342900" lvl="0" indent="-215900" algn="just" rtl="0">
              <a:spcBef>
                <a:spcPts val="0"/>
              </a:spcBef>
              <a:spcAft>
                <a:spcPts val="0"/>
              </a:spcAft>
              <a:buClr>
                <a:schemeClr val="dk1"/>
              </a:buClr>
              <a:buSzPts val="2000"/>
              <a:buFont typeface="Noto Sans Symbols"/>
              <a:buNone/>
            </a:pPr>
            <a:endParaRPr sz="2000">
              <a:latin typeface="Calibri"/>
            </a:endParaRPr>
          </a:p>
          <a:p>
            <a:pPr marL="342900" lvl="0" indent="-292100" algn="ctr" rtl="0">
              <a:spcBef>
                <a:spcPts val="0"/>
              </a:spcBef>
              <a:spcAft>
                <a:spcPts val="0"/>
              </a:spcAft>
              <a:buClr>
                <a:schemeClr val="dk1"/>
              </a:buClr>
              <a:buSzPts val="1200"/>
              <a:buFont typeface="Noto Sans Symbols"/>
              <a:buChar char="✔"/>
            </a:pPr>
            <a:r>
              <a:rPr lang="it-IT" err="1">
                <a:latin typeface="Calibri"/>
              </a:rPr>
              <a:t>Finally</a:t>
            </a:r>
            <a:r>
              <a:rPr lang="it-IT">
                <a:latin typeface="Calibri"/>
              </a:rPr>
              <a:t>, </a:t>
            </a:r>
            <a:r>
              <a:rPr lang="it-IT" err="1">
                <a:latin typeface="Calibri"/>
              </a:rPr>
              <a:t>it</a:t>
            </a:r>
            <a:r>
              <a:rPr lang="it-IT">
                <a:latin typeface="Calibri"/>
              </a:rPr>
              <a:t> </a:t>
            </a:r>
            <a:r>
              <a:rPr lang="it-IT" err="1">
                <a:latin typeface="Calibri"/>
              </a:rPr>
              <a:t>is</a:t>
            </a:r>
            <a:r>
              <a:rPr lang="it-IT">
                <a:latin typeface="Calibri"/>
              </a:rPr>
              <a:t> time to </a:t>
            </a:r>
            <a:r>
              <a:rPr lang="it-IT" err="1">
                <a:latin typeface="Calibri"/>
              </a:rPr>
              <a:t>ruthlessly</a:t>
            </a:r>
            <a:r>
              <a:rPr lang="it-IT">
                <a:latin typeface="Calibri"/>
              </a:rPr>
              <a:t> prune and </a:t>
            </a:r>
            <a:r>
              <a:rPr lang="it-IT" err="1">
                <a:latin typeface="Calibri"/>
              </a:rPr>
              <a:t>prioritise</a:t>
            </a:r>
            <a:r>
              <a:rPr lang="it-IT">
                <a:latin typeface="Calibri"/>
              </a:rPr>
              <a:t> </a:t>
            </a:r>
            <a:r>
              <a:rPr lang="it-IT" err="1">
                <a:latin typeface="Calibri"/>
              </a:rPr>
              <a:t>her</a:t>
            </a:r>
            <a:r>
              <a:rPr lang="it-IT">
                <a:latin typeface="Calibri"/>
              </a:rPr>
              <a:t> </a:t>
            </a:r>
            <a:r>
              <a:rPr lang="it-IT" err="1">
                <a:latin typeface="Calibri"/>
              </a:rPr>
              <a:t>ideas</a:t>
            </a:r>
            <a:r>
              <a:rPr lang="it-IT">
                <a:latin typeface="Calibri"/>
              </a:rPr>
              <a:t> so </a:t>
            </a:r>
            <a:r>
              <a:rPr lang="it-IT" err="1">
                <a:latin typeface="Calibri"/>
              </a:rPr>
              <a:t>that</a:t>
            </a:r>
            <a:r>
              <a:rPr lang="it-IT">
                <a:latin typeface="Calibri"/>
              </a:rPr>
              <a:t> </a:t>
            </a:r>
            <a:r>
              <a:rPr lang="it-IT" err="1">
                <a:latin typeface="Calibri"/>
              </a:rPr>
              <a:t>she</a:t>
            </a:r>
            <a:r>
              <a:rPr lang="it-IT">
                <a:latin typeface="Calibri"/>
              </a:rPr>
              <a:t> can focus time and money on the </a:t>
            </a:r>
            <a:r>
              <a:rPr lang="it-IT" err="1">
                <a:latin typeface="Calibri"/>
              </a:rPr>
              <a:t>most</a:t>
            </a:r>
            <a:r>
              <a:rPr lang="it-IT">
                <a:latin typeface="Calibri"/>
              </a:rPr>
              <a:t> </a:t>
            </a:r>
            <a:r>
              <a:rPr lang="it-IT" err="1">
                <a:latin typeface="Calibri"/>
              </a:rPr>
              <a:t>meaningful</a:t>
            </a:r>
            <a:r>
              <a:rPr lang="it-IT">
                <a:latin typeface="Calibri"/>
              </a:rPr>
              <a:t> and </a:t>
            </a:r>
            <a:r>
              <a:rPr lang="it-IT" err="1">
                <a:latin typeface="Calibri"/>
              </a:rPr>
              <a:t>impactful</a:t>
            </a:r>
            <a:r>
              <a:rPr lang="it-IT">
                <a:latin typeface="Calibri"/>
              </a:rPr>
              <a:t> </a:t>
            </a:r>
            <a:r>
              <a:rPr lang="it-IT" err="1">
                <a:latin typeface="Calibri"/>
              </a:rPr>
              <a:t>ones</a:t>
            </a:r>
            <a:r>
              <a:rPr lang="it-IT">
                <a:latin typeface="Calibri"/>
              </a:rPr>
              <a:t>. </a:t>
            </a:r>
            <a:r>
              <a:rPr lang="it-IT" err="1">
                <a:latin typeface="Calibri"/>
              </a:rPr>
              <a:t>Refine</a:t>
            </a:r>
            <a:r>
              <a:rPr lang="it-IT">
                <a:latin typeface="Calibri"/>
              </a:rPr>
              <a:t> </a:t>
            </a:r>
            <a:r>
              <a:rPr lang="it-IT" err="1">
                <a:latin typeface="Calibri"/>
              </a:rPr>
              <a:t>each</a:t>
            </a:r>
            <a:r>
              <a:rPr lang="it-IT">
                <a:latin typeface="Calibri"/>
              </a:rPr>
              <a:t> point to make </a:t>
            </a:r>
            <a:r>
              <a:rPr lang="it-IT" err="1">
                <a:latin typeface="Calibri"/>
              </a:rPr>
              <a:t>your</a:t>
            </a:r>
            <a:r>
              <a:rPr lang="it-IT">
                <a:latin typeface="Calibri"/>
              </a:rPr>
              <a:t> </a:t>
            </a:r>
            <a:r>
              <a:rPr lang="it-IT" err="1">
                <a:latin typeface="Calibri"/>
              </a:rPr>
              <a:t>comparisons</a:t>
            </a:r>
            <a:r>
              <a:rPr lang="it-IT">
                <a:latin typeface="Calibri"/>
              </a:rPr>
              <a:t> </a:t>
            </a:r>
            <a:r>
              <a:rPr lang="it-IT" err="1">
                <a:latin typeface="Calibri"/>
              </a:rPr>
              <a:t>clearer</a:t>
            </a:r>
            <a:r>
              <a:rPr lang="it-IT">
                <a:latin typeface="Calibri"/>
              </a:rPr>
              <a:t>. For </a:t>
            </a:r>
            <a:r>
              <a:rPr lang="it-IT" err="1">
                <a:latin typeface="Calibri"/>
              </a:rPr>
              <a:t>example</a:t>
            </a:r>
            <a:r>
              <a:rPr lang="it-IT">
                <a:latin typeface="Calibri"/>
              </a:rPr>
              <a:t>, </a:t>
            </a:r>
            <a:r>
              <a:rPr lang="it-IT" err="1">
                <a:latin typeface="Calibri"/>
              </a:rPr>
              <a:t>only</a:t>
            </a:r>
            <a:r>
              <a:rPr lang="it-IT">
                <a:latin typeface="Calibri"/>
              </a:rPr>
              <a:t> </a:t>
            </a:r>
            <a:r>
              <a:rPr lang="it-IT" err="1">
                <a:latin typeface="Calibri"/>
              </a:rPr>
              <a:t>accept</a:t>
            </a:r>
            <a:r>
              <a:rPr lang="it-IT">
                <a:latin typeface="Calibri"/>
              </a:rPr>
              <a:t> precise and </a:t>
            </a:r>
            <a:r>
              <a:rPr lang="it-IT" err="1">
                <a:latin typeface="Calibri"/>
              </a:rPr>
              <a:t>verifiable</a:t>
            </a:r>
            <a:r>
              <a:rPr lang="it-IT">
                <a:latin typeface="Calibri"/>
              </a:rPr>
              <a:t> </a:t>
            </a:r>
            <a:r>
              <a:rPr lang="it-IT" err="1">
                <a:latin typeface="Calibri"/>
              </a:rPr>
              <a:t>statements</a:t>
            </a:r>
            <a:r>
              <a:rPr lang="it-IT">
                <a:latin typeface="Calibri"/>
              </a:rPr>
              <a:t> </a:t>
            </a:r>
            <a:r>
              <a:rPr lang="it-IT" err="1">
                <a:latin typeface="Calibri"/>
              </a:rPr>
              <a:t>such</a:t>
            </a:r>
            <a:r>
              <a:rPr lang="it-IT">
                <a:latin typeface="Calibri"/>
              </a:rPr>
              <a:t> </a:t>
            </a:r>
            <a:r>
              <a:rPr lang="it-IT" err="1">
                <a:latin typeface="Calibri"/>
              </a:rPr>
              <a:t>as</a:t>
            </a:r>
            <a:r>
              <a:rPr lang="it-IT">
                <a:latin typeface="Calibri"/>
              </a:rPr>
              <a:t>: "Cost </a:t>
            </a:r>
            <a:r>
              <a:rPr lang="it-IT" err="1">
                <a:latin typeface="Calibri"/>
              </a:rPr>
              <a:t>advantage</a:t>
            </a:r>
            <a:r>
              <a:rPr lang="it-IT">
                <a:latin typeface="Calibri"/>
              </a:rPr>
              <a:t> of $30/</a:t>
            </a:r>
            <a:r>
              <a:rPr lang="it-IT" err="1">
                <a:latin typeface="Calibri"/>
              </a:rPr>
              <a:t>tonne</a:t>
            </a:r>
            <a:r>
              <a:rPr lang="it-IT">
                <a:latin typeface="Calibri"/>
              </a:rPr>
              <a:t> in sourcing </a:t>
            </a:r>
            <a:r>
              <a:rPr lang="it-IT" err="1">
                <a:latin typeface="Calibri"/>
              </a:rPr>
              <a:t>raw</a:t>
            </a:r>
            <a:r>
              <a:rPr lang="it-IT">
                <a:latin typeface="Calibri"/>
              </a:rPr>
              <a:t> </a:t>
            </a:r>
            <a:r>
              <a:rPr lang="it-IT" err="1">
                <a:latin typeface="Calibri"/>
              </a:rPr>
              <a:t>material</a:t>
            </a:r>
            <a:r>
              <a:rPr lang="it-IT">
                <a:latin typeface="Calibri"/>
              </a:rPr>
              <a:t> x", </a:t>
            </a:r>
            <a:r>
              <a:rPr lang="it-IT" err="1">
                <a:latin typeface="Calibri"/>
              </a:rPr>
              <a:t>rather</a:t>
            </a:r>
            <a:r>
              <a:rPr lang="it-IT">
                <a:latin typeface="Calibri"/>
              </a:rPr>
              <a:t> </a:t>
            </a:r>
            <a:r>
              <a:rPr lang="it-IT" err="1">
                <a:latin typeface="Calibri"/>
              </a:rPr>
              <a:t>than</a:t>
            </a:r>
            <a:r>
              <a:rPr lang="it-IT">
                <a:latin typeface="Calibri"/>
              </a:rPr>
              <a:t>: "Best </a:t>
            </a:r>
            <a:r>
              <a:rPr lang="it-IT" err="1">
                <a:latin typeface="Calibri"/>
              </a:rPr>
              <a:t>value</a:t>
            </a:r>
            <a:r>
              <a:rPr lang="it-IT">
                <a:latin typeface="Calibri"/>
              </a:rPr>
              <a:t> for money".</a:t>
            </a:r>
            <a:endParaRPr>
              <a:latin typeface="Calibri"/>
            </a:endParaRPr>
          </a:p>
          <a:p>
            <a:pPr marL="342900" lvl="0" indent="-215900" algn="ctr" rtl="0">
              <a:spcBef>
                <a:spcPts val="0"/>
              </a:spcBef>
              <a:spcAft>
                <a:spcPts val="0"/>
              </a:spcAft>
              <a:buClr>
                <a:schemeClr val="dk1"/>
              </a:buClr>
              <a:buSzPts val="2000"/>
              <a:buFont typeface="Noto Sans Symbols"/>
              <a:buNone/>
            </a:pPr>
            <a:endParaRPr>
              <a:latin typeface="Calibri"/>
            </a:endParaRPr>
          </a:p>
          <a:p>
            <a:pPr marL="342900" lvl="0" indent="-215900" algn="ctr" rtl="0">
              <a:spcBef>
                <a:spcPts val="0"/>
              </a:spcBef>
              <a:spcAft>
                <a:spcPts val="0"/>
              </a:spcAft>
              <a:buClr>
                <a:schemeClr val="dk1"/>
              </a:buClr>
              <a:buSzPts val="2000"/>
              <a:buFont typeface="Noto Sans Symbols"/>
              <a:buNone/>
            </a:pPr>
            <a:endParaRPr>
              <a:latin typeface="Calibri"/>
            </a:endParaRPr>
          </a:p>
          <a:p>
            <a:pPr marL="342900" lvl="0" indent="-292100" algn="ctr" rtl="0">
              <a:spcBef>
                <a:spcPts val="0"/>
              </a:spcBef>
              <a:spcAft>
                <a:spcPts val="0"/>
              </a:spcAft>
              <a:buClr>
                <a:schemeClr val="dk1"/>
              </a:buClr>
              <a:buSzPts val="1200"/>
              <a:buFont typeface="Noto Sans Symbols"/>
              <a:buChar char="✔"/>
            </a:pPr>
            <a:r>
              <a:rPr lang="it-IT" err="1">
                <a:latin typeface="Calibri"/>
              </a:rPr>
              <a:t>Remember</a:t>
            </a:r>
            <a:r>
              <a:rPr lang="it-IT">
                <a:latin typeface="Calibri"/>
              </a:rPr>
              <a:t> to </a:t>
            </a:r>
            <a:r>
              <a:rPr lang="it-IT" err="1">
                <a:latin typeface="Calibri"/>
              </a:rPr>
              <a:t>apply</a:t>
            </a:r>
            <a:r>
              <a:rPr lang="it-IT">
                <a:latin typeface="Calibri"/>
              </a:rPr>
              <a:t> </a:t>
            </a:r>
            <a:r>
              <a:rPr lang="it-IT" err="1">
                <a:latin typeface="Calibri"/>
              </a:rPr>
              <a:t>your</a:t>
            </a:r>
            <a:r>
              <a:rPr lang="it-IT">
                <a:latin typeface="Calibri"/>
              </a:rPr>
              <a:t> knowledge </a:t>
            </a:r>
            <a:r>
              <a:rPr lang="it-IT" err="1">
                <a:latin typeface="Calibri"/>
              </a:rPr>
              <a:t>at</a:t>
            </a:r>
            <a:r>
              <a:rPr lang="it-IT">
                <a:latin typeface="Calibri"/>
              </a:rPr>
              <a:t> the </a:t>
            </a:r>
            <a:r>
              <a:rPr lang="it-IT" err="1">
                <a:latin typeface="Calibri"/>
              </a:rPr>
              <a:t>right</a:t>
            </a:r>
            <a:r>
              <a:rPr lang="it-IT">
                <a:latin typeface="Calibri"/>
              </a:rPr>
              <a:t> </a:t>
            </a:r>
            <a:r>
              <a:rPr lang="it-IT" err="1">
                <a:latin typeface="Calibri"/>
              </a:rPr>
              <a:t>level</a:t>
            </a:r>
            <a:r>
              <a:rPr lang="it-IT">
                <a:latin typeface="Calibri"/>
              </a:rPr>
              <a:t> in </a:t>
            </a:r>
            <a:r>
              <a:rPr lang="it-IT" err="1">
                <a:latin typeface="Calibri"/>
              </a:rPr>
              <a:t>your</a:t>
            </a:r>
            <a:r>
              <a:rPr lang="it-IT">
                <a:latin typeface="Calibri"/>
              </a:rPr>
              <a:t> </a:t>
            </a:r>
            <a:r>
              <a:rPr lang="it-IT" err="1">
                <a:latin typeface="Calibri"/>
              </a:rPr>
              <a:t>organisation</a:t>
            </a:r>
            <a:r>
              <a:rPr lang="it-IT">
                <a:latin typeface="Calibri"/>
              </a:rPr>
              <a:t>. For </a:t>
            </a:r>
            <a:r>
              <a:rPr lang="it-IT" err="1">
                <a:latin typeface="Calibri"/>
              </a:rPr>
              <a:t>example</a:t>
            </a:r>
            <a:r>
              <a:rPr lang="it-IT">
                <a:latin typeface="Calibri"/>
              </a:rPr>
              <a:t>, </a:t>
            </a:r>
            <a:r>
              <a:rPr lang="it-IT" err="1">
                <a:latin typeface="Calibri"/>
              </a:rPr>
              <a:t>at</a:t>
            </a:r>
            <a:r>
              <a:rPr lang="it-IT">
                <a:latin typeface="Calibri"/>
              </a:rPr>
              <a:t> the product or product line </a:t>
            </a:r>
            <a:r>
              <a:rPr lang="it-IT" err="1">
                <a:latin typeface="Calibri"/>
              </a:rPr>
              <a:t>level</a:t>
            </a:r>
            <a:r>
              <a:rPr lang="it-IT">
                <a:latin typeface="Calibri"/>
              </a:rPr>
              <a:t>, </a:t>
            </a:r>
            <a:r>
              <a:rPr lang="it-IT" err="1">
                <a:latin typeface="Calibri"/>
              </a:rPr>
              <a:t>rather</a:t>
            </a:r>
            <a:r>
              <a:rPr lang="it-IT">
                <a:latin typeface="Calibri"/>
              </a:rPr>
              <a:t> </a:t>
            </a:r>
            <a:r>
              <a:rPr lang="it-IT" err="1">
                <a:latin typeface="Calibri"/>
              </a:rPr>
              <a:t>than</a:t>
            </a:r>
            <a:r>
              <a:rPr lang="it-IT">
                <a:latin typeface="Calibri"/>
              </a:rPr>
              <a:t> </a:t>
            </a:r>
            <a:r>
              <a:rPr lang="it-IT" err="1">
                <a:latin typeface="Calibri"/>
              </a:rPr>
              <a:t>at</a:t>
            </a:r>
            <a:r>
              <a:rPr lang="it-IT">
                <a:latin typeface="Calibri"/>
              </a:rPr>
              <a:t> the </a:t>
            </a:r>
            <a:r>
              <a:rPr lang="it-IT" err="1">
                <a:latin typeface="Calibri"/>
              </a:rPr>
              <a:t>much</a:t>
            </a:r>
            <a:r>
              <a:rPr lang="it-IT">
                <a:latin typeface="Calibri"/>
              </a:rPr>
              <a:t> more </a:t>
            </a:r>
            <a:r>
              <a:rPr lang="it-IT" err="1">
                <a:latin typeface="Calibri"/>
              </a:rPr>
              <a:t>vague</a:t>
            </a:r>
            <a:r>
              <a:rPr lang="it-IT">
                <a:latin typeface="Calibri"/>
              </a:rPr>
              <a:t> </a:t>
            </a:r>
            <a:r>
              <a:rPr lang="it-IT" err="1">
                <a:latin typeface="Calibri"/>
              </a:rPr>
              <a:t>level</a:t>
            </a:r>
            <a:r>
              <a:rPr lang="it-IT">
                <a:latin typeface="Calibri"/>
              </a:rPr>
              <a:t> of the </a:t>
            </a:r>
            <a:r>
              <a:rPr lang="it-IT" err="1">
                <a:latin typeface="Calibri"/>
              </a:rPr>
              <a:t>whole</a:t>
            </a:r>
            <a:r>
              <a:rPr lang="it-IT">
                <a:latin typeface="Calibri"/>
              </a:rPr>
              <a:t> company. And use </a:t>
            </a:r>
            <a:r>
              <a:rPr lang="it-IT" err="1">
                <a:latin typeface="Calibri"/>
              </a:rPr>
              <a:t>your</a:t>
            </a:r>
            <a:r>
              <a:rPr lang="it-IT">
                <a:latin typeface="Calibri"/>
              </a:rPr>
              <a:t> SWOT </a:t>
            </a:r>
            <a:r>
              <a:rPr lang="it-IT" err="1">
                <a:latin typeface="Calibri"/>
              </a:rPr>
              <a:t>analysis</a:t>
            </a:r>
            <a:r>
              <a:rPr lang="it-IT">
                <a:latin typeface="Calibri"/>
              </a:rPr>
              <a:t> </a:t>
            </a:r>
            <a:r>
              <a:rPr lang="it-IT" err="1">
                <a:latin typeface="Calibri"/>
              </a:rPr>
              <a:t>together</a:t>
            </a:r>
            <a:r>
              <a:rPr lang="it-IT">
                <a:latin typeface="Calibri"/>
              </a:rPr>
              <a:t> with </a:t>
            </a:r>
            <a:r>
              <a:rPr lang="it-IT" err="1">
                <a:latin typeface="Calibri"/>
              </a:rPr>
              <a:t>other</a:t>
            </a:r>
            <a:r>
              <a:rPr lang="it-IT">
                <a:latin typeface="Calibri"/>
              </a:rPr>
              <a:t> strategy tools (Module 3 and 4), so </a:t>
            </a:r>
            <a:r>
              <a:rPr lang="it-IT" err="1">
                <a:latin typeface="Calibri"/>
              </a:rPr>
              <a:t>that</a:t>
            </a:r>
            <a:r>
              <a:rPr lang="it-IT">
                <a:latin typeface="Calibri"/>
              </a:rPr>
              <a:t> </a:t>
            </a:r>
            <a:r>
              <a:rPr lang="it-IT" err="1">
                <a:latin typeface="Calibri"/>
              </a:rPr>
              <a:t>you</a:t>
            </a:r>
            <a:r>
              <a:rPr lang="it-IT">
                <a:latin typeface="Calibri"/>
              </a:rPr>
              <a:t> </a:t>
            </a:r>
            <a:r>
              <a:rPr lang="it-IT" err="1">
                <a:latin typeface="Calibri"/>
              </a:rPr>
              <a:t>get</a:t>
            </a:r>
            <a:r>
              <a:rPr lang="it-IT">
                <a:latin typeface="Calibri"/>
              </a:rPr>
              <a:t> a complete picture of the situation </a:t>
            </a:r>
            <a:r>
              <a:rPr lang="it-IT" err="1">
                <a:latin typeface="Calibri"/>
              </a:rPr>
              <a:t>you</a:t>
            </a:r>
            <a:r>
              <a:rPr lang="it-IT">
                <a:latin typeface="Calibri"/>
              </a:rPr>
              <a:t> are </a:t>
            </a:r>
            <a:r>
              <a:rPr lang="it-IT" err="1">
                <a:latin typeface="Calibri"/>
              </a:rPr>
              <a:t>facing</a:t>
            </a:r>
            <a:r>
              <a:rPr lang="it-IT">
                <a:latin typeface="Calibri"/>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body" idx="1"/>
          </p:nvPr>
        </p:nvSpPr>
        <p:spPr>
          <a:xfrm>
            <a:off x="363816" y="1546693"/>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KEY POINTS </a:t>
            </a:r>
            <a:endParaRPr/>
          </a:p>
        </p:txBody>
      </p:sp>
      <p:sp>
        <p:nvSpPr>
          <p:cNvPr id="156" name="Google Shape;156;p17"/>
          <p:cNvSpPr txBox="1">
            <a:spLocks noGrp="1"/>
          </p:cNvSpPr>
          <p:nvPr>
            <p:ph type="body" idx="3"/>
          </p:nvPr>
        </p:nvSpPr>
        <p:spPr>
          <a:xfrm>
            <a:off x="40050" y="2146702"/>
            <a:ext cx="9825900" cy="3814800"/>
          </a:xfrm>
          <a:prstGeom prst="rect">
            <a:avLst/>
          </a:prstGeom>
          <a:noFill/>
          <a:ln>
            <a:noFill/>
          </a:ln>
        </p:spPr>
        <p:txBody>
          <a:bodyPr spcFirstLastPara="1" wrap="square" lIns="91425" tIns="45700" rIns="91425" bIns="45700" anchor="t" anchorCtr="0">
            <a:noAutofit/>
          </a:bodyPr>
          <a:lstStyle/>
          <a:p>
            <a:pPr marL="342900" lvl="0" indent="-241300" algn="just" rtl="0">
              <a:spcBef>
                <a:spcPts val="0"/>
              </a:spcBef>
              <a:spcAft>
                <a:spcPts val="0"/>
              </a:spcAft>
              <a:buClr>
                <a:schemeClr val="dk1"/>
              </a:buClr>
              <a:buSzPts val="1600"/>
              <a:buFont typeface="Noto Sans Symbols"/>
              <a:buNone/>
            </a:pPr>
            <a:endParaRPr lang="it-IT" sz="1600">
              <a:latin typeface="Calibri"/>
            </a:endParaRPr>
          </a:p>
          <a:p>
            <a:pPr marL="342900" lvl="0" indent="-317500" algn="just" rtl="0">
              <a:spcBef>
                <a:spcPts val="0"/>
              </a:spcBef>
              <a:spcAft>
                <a:spcPts val="0"/>
              </a:spcAft>
              <a:buClr>
                <a:schemeClr val="dk1"/>
              </a:buClr>
              <a:buSzPts val="1200"/>
              <a:buFont typeface="Noto Sans Symbols"/>
              <a:buChar char="✔"/>
            </a:pPr>
            <a:r>
              <a:rPr lang="it-IT">
                <a:latin typeface="Calibri"/>
              </a:rPr>
              <a:t>SWOT Analysis helps </a:t>
            </a:r>
            <a:r>
              <a:rPr lang="it-IT" err="1">
                <a:latin typeface="Calibri"/>
              </a:rPr>
              <a:t>you</a:t>
            </a:r>
            <a:r>
              <a:rPr lang="it-IT">
                <a:latin typeface="Calibri"/>
              </a:rPr>
              <a:t> to </a:t>
            </a:r>
            <a:r>
              <a:rPr lang="it-IT" err="1">
                <a:latin typeface="Calibri"/>
              </a:rPr>
              <a:t>identify</a:t>
            </a:r>
            <a:r>
              <a:rPr lang="it-IT">
                <a:latin typeface="Calibri"/>
              </a:rPr>
              <a:t> </a:t>
            </a:r>
            <a:r>
              <a:rPr lang="it-IT" err="1">
                <a:latin typeface="Calibri"/>
              </a:rPr>
              <a:t>your</a:t>
            </a:r>
            <a:r>
              <a:rPr lang="it-IT">
                <a:latin typeface="Calibri"/>
              </a:rPr>
              <a:t> </a:t>
            </a:r>
            <a:r>
              <a:rPr lang="it-IT" err="1">
                <a:latin typeface="Calibri"/>
              </a:rPr>
              <a:t>organization's</a:t>
            </a:r>
            <a:r>
              <a:rPr lang="it-IT">
                <a:latin typeface="Calibri"/>
              </a:rPr>
              <a:t> </a:t>
            </a:r>
            <a:r>
              <a:rPr lang="it-IT" err="1">
                <a:latin typeface="Calibri"/>
              </a:rPr>
              <a:t>Strengths</a:t>
            </a:r>
            <a:r>
              <a:rPr lang="it-IT">
                <a:latin typeface="Calibri"/>
              </a:rPr>
              <a:t>, </a:t>
            </a:r>
            <a:r>
              <a:rPr lang="it-IT" err="1">
                <a:latin typeface="Calibri"/>
              </a:rPr>
              <a:t>Weaknesses</a:t>
            </a:r>
            <a:r>
              <a:rPr lang="it-IT">
                <a:latin typeface="Calibri"/>
              </a:rPr>
              <a:t>, </a:t>
            </a:r>
            <a:r>
              <a:rPr lang="it-IT" err="1">
                <a:latin typeface="Calibri"/>
              </a:rPr>
              <a:t>Opportunities</a:t>
            </a:r>
            <a:r>
              <a:rPr lang="it-IT">
                <a:latin typeface="Calibri"/>
              </a:rPr>
              <a:t>, and </a:t>
            </a:r>
            <a:r>
              <a:rPr lang="it-IT" err="1">
                <a:latin typeface="Calibri"/>
              </a:rPr>
              <a:t>Threats</a:t>
            </a:r>
            <a:r>
              <a:rPr lang="it-IT">
                <a:latin typeface="Calibri"/>
              </a:rPr>
              <a:t>.</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err="1">
                <a:latin typeface="Calibri"/>
              </a:rPr>
              <a:t>It</a:t>
            </a:r>
            <a:r>
              <a:rPr lang="it-IT">
                <a:latin typeface="Calibri"/>
              </a:rPr>
              <a:t> </a:t>
            </a:r>
            <a:r>
              <a:rPr lang="it-IT" err="1">
                <a:latin typeface="Calibri"/>
              </a:rPr>
              <a:t>guides</a:t>
            </a:r>
            <a:r>
              <a:rPr lang="it-IT">
                <a:latin typeface="Calibri"/>
              </a:rPr>
              <a:t> </a:t>
            </a:r>
            <a:r>
              <a:rPr lang="it-IT" err="1">
                <a:latin typeface="Calibri"/>
              </a:rPr>
              <a:t>you</a:t>
            </a:r>
            <a:r>
              <a:rPr lang="it-IT">
                <a:latin typeface="Calibri"/>
              </a:rPr>
              <a:t> to build on </a:t>
            </a:r>
            <a:r>
              <a:rPr lang="it-IT" err="1">
                <a:latin typeface="Calibri"/>
              </a:rPr>
              <a:t>what</a:t>
            </a:r>
            <a:r>
              <a:rPr lang="it-IT">
                <a:latin typeface="Calibri"/>
              </a:rPr>
              <a:t> </a:t>
            </a:r>
            <a:r>
              <a:rPr lang="it-IT" err="1">
                <a:latin typeface="Calibri"/>
              </a:rPr>
              <a:t>you</a:t>
            </a:r>
            <a:r>
              <a:rPr lang="it-IT">
                <a:latin typeface="Calibri"/>
              </a:rPr>
              <a:t> do </a:t>
            </a:r>
            <a:r>
              <a:rPr lang="it-IT" err="1">
                <a:latin typeface="Calibri"/>
              </a:rPr>
              <a:t>well</a:t>
            </a:r>
            <a:r>
              <a:rPr lang="it-IT">
                <a:latin typeface="Calibri"/>
              </a:rPr>
              <a:t>, </a:t>
            </a:r>
            <a:r>
              <a:rPr lang="it-IT" err="1">
                <a:latin typeface="Calibri"/>
              </a:rPr>
              <a:t>address</a:t>
            </a:r>
            <a:r>
              <a:rPr lang="it-IT">
                <a:latin typeface="Calibri"/>
              </a:rPr>
              <a:t> </a:t>
            </a:r>
            <a:r>
              <a:rPr lang="it-IT" err="1">
                <a:latin typeface="Calibri"/>
              </a:rPr>
              <a:t>what</a:t>
            </a:r>
            <a:r>
              <a:rPr lang="it-IT">
                <a:latin typeface="Calibri"/>
              </a:rPr>
              <a:t> </a:t>
            </a:r>
            <a:r>
              <a:rPr lang="it-IT" err="1">
                <a:latin typeface="Calibri"/>
              </a:rPr>
              <a:t>you're</a:t>
            </a:r>
            <a:r>
              <a:rPr lang="it-IT">
                <a:latin typeface="Calibri"/>
              </a:rPr>
              <a:t> </a:t>
            </a:r>
            <a:r>
              <a:rPr lang="it-IT" err="1">
                <a:latin typeface="Calibri"/>
              </a:rPr>
              <a:t>lacking</a:t>
            </a:r>
            <a:r>
              <a:rPr lang="it-IT">
                <a:latin typeface="Calibri"/>
              </a:rPr>
              <a:t>, </a:t>
            </a:r>
            <a:r>
              <a:rPr lang="it-IT" err="1">
                <a:latin typeface="Calibri"/>
              </a:rPr>
              <a:t>seize</a:t>
            </a:r>
            <a:r>
              <a:rPr lang="it-IT">
                <a:latin typeface="Calibri"/>
              </a:rPr>
              <a:t> new openings, and </a:t>
            </a:r>
            <a:r>
              <a:rPr lang="it-IT" err="1">
                <a:latin typeface="Calibri"/>
              </a:rPr>
              <a:t>minimize</a:t>
            </a:r>
            <a:r>
              <a:rPr lang="it-IT">
                <a:latin typeface="Calibri"/>
              </a:rPr>
              <a:t> risks.</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err="1">
                <a:latin typeface="Calibri"/>
              </a:rPr>
              <a:t>Apply</a:t>
            </a:r>
            <a:r>
              <a:rPr lang="it-IT">
                <a:latin typeface="Calibri"/>
              </a:rPr>
              <a:t> a SWOT Analysis to </a:t>
            </a:r>
            <a:r>
              <a:rPr lang="it-IT" err="1">
                <a:latin typeface="Calibri"/>
              </a:rPr>
              <a:t>assess</a:t>
            </a:r>
            <a:r>
              <a:rPr lang="it-IT">
                <a:latin typeface="Calibri"/>
              </a:rPr>
              <a:t> </a:t>
            </a:r>
            <a:r>
              <a:rPr lang="it-IT" err="1">
                <a:latin typeface="Calibri"/>
              </a:rPr>
              <a:t>your</a:t>
            </a:r>
            <a:r>
              <a:rPr lang="it-IT">
                <a:latin typeface="Calibri"/>
              </a:rPr>
              <a:t> </a:t>
            </a:r>
            <a:r>
              <a:rPr lang="it-IT" err="1">
                <a:latin typeface="Calibri"/>
              </a:rPr>
              <a:t>organization's</a:t>
            </a:r>
            <a:r>
              <a:rPr lang="it-IT">
                <a:latin typeface="Calibri"/>
              </a:rPr>
              <a:t> position </a:t>
            </a:r>
            <a:r>
              <a:rPr lang="it-IT" err="1">
                <a:latin typeface="Calibri"/>
              </a:rPr>
              <a:t>before</a:t>
            </a:r>
            <a:r>
              <a:rPr lang="it-IT">
                <a:latin typeface="Calibri"/>
              </a:rPr>
              <a:t> </a:t>
            </a:r>
            <a:r>
              <a:rPr lang="it-IT" err="1">
                <a:latin typeface="Calibri"/>
              </a:rPr>
              <a:t>you</a:t>
            </a:r>
            <a:r>
              <a:rPr lang="it-IT">
                <a:latin typeface="Calibri"/>
              </a:rPr>
              <a:t> decide on </a:t>
            </a:r>
            <a:r>
              <a:rPr lang="it-IT" err="1">
                <a:latin typeface="Calibri"/>
              </a:rPr>
              <a:t>any</a:t>
            </a:r>
            <a:r>
              <a:rPr lang="it-IT">
                <a:latin typeface="Calibri"/>
              </a:rPr>
              <a:t> new strategy.</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a:latin typeface="Calibri"/>
              </a:rPr>
              <a:t>Collaborate with a team of people from </a:t>
            </a:r>
            <a:r>
              <a:rPr lang="it-IT" err="1">
                <a:latin typeface="Calibri"/>
              </a:rPr>
              <a:t>across</a:t>
            </a:r>
            <a:r>
              <a:rPr lang="it-IT">
                <a:latin typeface="Calibri"/>
              </a:rPr>
              <a:t> the business. </a:t>
            </a:r>
            <a:r>
              <a:rPr lang="it-IT" err="1">
                <a:latin typeface="Calibri"/>
              </a:rPr>
              <a:t>This</a:t>
            </a:r>
            <a:r>
              <a:rPr lang="it-IT">
                <a:latin typeface="Calibri"/>
              </a:rPr>
              <a:t> </a:t>
            </a:r>
            <a:r>
              <a:rPr lang="it-IT" err="1">
                <a:latin typeface="Calibri"/>
              </a:rPr>
              <a:t>will</a:t>
            </a:r>
            <a:r>
              <a:rPr lang="it-IT">
                <a:latin typeface="Calibri"/>
              </a:rPr>
              <a:t> help to </a:t>
            </a:r>
            <a:r>
              <a:rPr lang="it-IT" err="1">
                <a:latin typeface="Calibri"/>
              </a:rPr>
              <a:t>uncover</a:t>
            </a:r>
            <a:r>
              <a:rPr lang="it-IT">
                <a:latin typeface="Calibri"/>
              </a:rPr>
              <a:t> a more accurate and </a:t>
            </a:r>
            <a:r>
              <a:rPr lang="it-IT" err="1">
                <a:latin typeface="Calibri"/>
              </a:rPr>
              <a:t>honest</a:t>
            </a:r>
            <a:r>
              <a:rPr lang="it-IT">
                <a:latin typeface="Calibri"/>
              </a:rPr>
              <a:t> picture.</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a:latin typeface="Calibri"/>
              </a:rPr>
              <a:t>Use a SWOT </a:t>
            </a:r>
            <a:r>
              <a:rPr lang="it-IT" err="1">
                <a:latin typeface="Calibri"/>
              </a:rPr>
              <a:t>matrix</a:t>
            </a:r>
            <a:r>
              <a:rPr lang="it-IT">
                <a:latin typeface="Calibri"/>
              </a:rPr>
              <a:t> to prompt </a:t>
            </a:r>
            <a:r>
              <a:rPr lang="it-IT" err="1">
                <a:latin typeface="Calibri"/>
              </a:rPr>
              <a:t>your</a:t>
            </a:r>
            <a:r>
              <a:rPr lang="it-IT">
                <a:latin typeface="Calibri"/>
              </a:rPr>
              <a:t> </a:t>
            </a:r>
            <a:r>
              <a:rPr lang="it-IT" err="1">
                <a:latin typeface="Calibri"/>
              </a:rPr>
              <a:t>research</a:t>
            </a:r>
            <a:r>
              <a:rPr lang="it-IT">
                <a:latin typeface="Calibri"/>
              </a:rPr>
              <a:t> and to record </a:t>
            </a:r>
            <a:r>
              <a:rPr lang="it-IT" err="1">
                <a:latin typeface="Calibri"/>
              </a:rPr>
              <a:t>your</a:t>
            </a:r>
            <a:r>
              <a:rPr lang="it-IT">
                <a:latin typeface="Calibri"/>
              </a:rPr>
              <a:t> </a:t>
            </a:r>
            <a:r>
              <a:rPr lang="it-IT" err="1">
                <a:latin typeface="Calibri"/>
              </a:rPr>
              <a:t>ideas</a:t>
            </a:r>
            <a:r>
              <a:rPr lang="it-IT">
                <a:latin typeface="Calibri"/>
              </a:rPr>
              <a:t>.</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err="1">
                <a:latin typeface="Calibri"/>
              </a:rPr>
              <a:t>Find</a:t>
            </a:r>
            <a:r>
              <a:rPr lang="it-IT">
                <a:latin typeface="Calibri"/>
              </a:rPr>
              <a:t> out </a:t>
            </a:r>
            <a:r>
              <a:rPr lang="it-IT" err="1">
                <a:latin typeface="Calibri"/>
              </a:rPr>
              <a:t>what's</a:t>
            </a:r>
            <a:r>
              <a:rPr lang="it-IT">
                <a:latin typeface="Calibri"/>
              </a:rPr>
              <a:t> working </a:t>
            </a:r>
            <a:r>
              <a:rPr lang="it-IT" err="1">
                <a:latin typeface="Calibri"/>
              </a:rPr>
              <a:t>well</a:t>
            </a:r>
            <a:r>
              <a:rPr lang="it-IT">
                <a:latin typeface="Calibri"/>
              </a:rPr>
              <a:t>, and </a:t>
            </a:r>
            <a:r>
              <a:rPr lang="it-IT" err="1">
                <a:latin typeface="Calibri"/>
              </a:rPr>
              <a:t>what's</a:t>
            </a:r>
            <a:r>
              <a:rPr lang="it-IT">
                <a:latin typeface="Calibri"/>
              </a:rPr>
              <a:t> </a:t>
            </a:r>
            <a:r>
              <a:rPr lang="it-IT" err="1">
                <a:latin typeface="Calibri"/>
              </a:rPr>
              <a:t>not</a:t>
            </a:r>
            <a:r>
              <a:rPr lang="it-IT">
                <a:latin typeface="Calibri"/>
              </a:rPr>
              <a:t> so good. </a:t>
            </a:r>
            <a:r>
              <a:rPr lang="it-IT" err="1">
                <a:latin typeface="Calibri"/>
              </a:rPr>
              <a:t>Ask</a:t>
            </a:r>
            <a:r>
              <a:rPr lang="it-IT">
                <a:latin typeface="Calibri"/>
              </a:rPr>
              <a:t> </a:t>
            </a:r>
            <a:r>
              <a:rPr lang="it-IT" err="1">
                <a:latin typeface="Calibri"/>
              </a:rPr>
              <a:t>yourself</a:t>
            </a:r>
            <a:r>
              <a:rPr lang="it-IT">
                <a:latin typeface="Calibri"/>
              </a:rPr>
              <a:t> </a:t>
            </a:r>
            <a:r>
              <a:rPr lang="it-IT" err="1">
                <a:latin typeface="Calibri"/>
              </a:rPr>
              <a:t>where</a:t>
            </a:r>
            <a:r>
              <a:rPr lang="it-IT">
                <a:latin typeface="Calibri"/>
              </a:rPr>
              <a:t> </a:t>
            </a:r>
            <a:r>
              <a:rPr lang="it-IT" err="1">
                <a:latin typeface="Calibri"/>
              </a:rPr>
              <a:t>you</a:t>
            </a:r>
            <a:r>
              <a:rPr lang="it-IT">
                <a:latin typeface="Calibri"/>
              </a:rPr>
              <a:t> </a:t>
            </a:r>
            <a:r>
              <a:rPr lang="it-IT" err="1">
                <a:latin typeface="Calibri"/>
              </a:rPr>
              <a:t>want</a:t>
            </a:r>
            <a:r>
              <a:rPr lang="it-IT">
                <a:latin typeface="Calibri"/>
              </a:rPr>
              <a:t> to go, </a:t>
            </a:r>
            <a:r>
              <a:rPr lang="it-IT" err="1">
                <a:latin typeface="Calibri"/>
              </a:rPr>
              <a:t>how</a:t>
            </a:r>
            <a:r>
              <a:rPr lang="it-IT">
                <a:latin typeface="Calibri"/>
              </a:rPr>
              <a:t> </a:t>
            </a:r>
            <a:r>
              <a:rPr lang="it-IT" err="1">
                <a:latin typeface="Calibri"/>
              </a:rPr>
              <a:t>you</a:t>
            </a:r>
            <a:r>
              <a:rPr lang="it-IT">
                <a:latin typeface="Calibri"/>
              </a:rPr>
              <a:t> </a:t>
            </a:r>
            <a:r>
              <a:rPr lang="it-IT" err="1">
                <a:latin typeface="Calibri"/>
              </a:rPr>
              <a:t>might</a:t>
            </a:r>
            <a:r>
              <a:rPr lang="it-IT">
                <a:latin typeface="Calibri"/>
              </a:rPr>
              <a:t> </a:t>
            </a:r>
            <a:r>
              <a:rPr lang="it-IT" err="1">
                <a:latin typeface="Calibri"/>
              </a:rPr>
              <a:t>get</a:t>
            </a:r>
            <a:r>
              <a:rPr lang="it-IT">
                <a:latin typeface="Calibri"/>
              </a:rPr>
              <a:t> </a:t>
            </a:r>
            <a:r>
              <a:rPr lang="it-IT" err="1">
                <a:latin typeface="Calibri"/>
              </a:rPr>
              <a:t>there</a:t>
            </a:r>
            <a:r>
              <a:rPr lang="it-IT">
                <a:latin typeface="Calibri"/>
              </a:rPr>
              <a:t> – and </a:t>
            </a:r>
            <a:r>
              <a:rPr lang="it-IT" err="1">
                <a:latin typeface="Calibri"/>
              </a:rPr>
              <a:t>what</a:t>
            </a:r>
            <a:r>
              <a:rPr lang="it-IT">
                <a:latin typeface="Calibri"/>
              </a:rPr>
              <a:t> </a:t>
            </a:r>
            <a:r>
              <a:rPr lang="it-IT" err="1">
                <a:latin typeface="Calibri"/>
              </a:rPr>
              <a:t>might</a:t>
            </a:r>
            <a:r>
              <a:rPr lang="it-IT">
                <a:latin typeface="Calibri"/>
              </a:rPr>
              <a:t> </a:t>
            </a:r>
            <a:r>
              <a:rPr lang="it-IT" err="1">
                <a:latin typeface="Calibri"/>
              </a:rPr>
              <a:t>get</a:t>
            </a:r>
            <a:r>
              <a:rPr lang="it-IT">
                <a:latin typeface="Calibri"/>
              </a:rPr>
              <a:t> in </a:t>
            </a:r>
            <a:r>
              <a:rPr lang="it-IT" err="1">
                <a:latin typeface="Calibri"/>
              </a:rPr>
              <a:t>your</a:t>
            </a:r>
            <a:r>
              <a:rPr lang="it-IT">
                <a:latin typeface="Calibri"/>
              </a:rPr>
              <a:t> way.</a:t>
            </a:r>
            <a:endParaRPr>
              <a:latin typeface="Calibri"/>
            </a:endParaRPr>
          </a:p>
          <a:p>
            <a:pPr marL="0" lvl="0" indent="0" algn="just" rtl="0">
              <a:spcBef>
                <a:spcPts val="0"/>
              </a:spcBef>
              <a:spcAft>
                <a:spcPts val="0"/>
              </a:spcAft>
              <a:buClr>
                <a:schemeClr val="dk1"/>
              </a:buClr>
              <a:buSzPts val="1600"/>
              <a:buNone/>
            </a:pPr>
            <a:endParaRPr>
              <a:latin typeface="Calibri"/>
            </a:endParaRPr>
          </a:p>
          <a:p>
            <a:pPr marL="342900" lvl="0" indent="-317500" algn="just" rtl="0">
              <a:spcBef>
                <a:spcPts val="0"/>
              </a:spcBef>
              <a:spcAft>
                <a:spcPts val="0"/>
              </a:spcAft>
              <a:buClr>
                <a:schemeClr val="dk1"/>
              </a:buClr>
              <a:buSzPts val="1200"/>
              <a:buFont typeface="Noto Sans Symbols"/>
              <a:buChar char="✔"/>
            </a:pPr>
            <a:r>
              <a:rPr lang="it-IT">
                <a:latin typeface="Calibri"/>
              </a:rPr>
              <a:t>Be </a:t>
            </a:r>
            <a:r>
              <a:rPr lang="it-IT" err="1">
                <a:latin typeface="Calibri"/>
              </a:rPr>
              <a:t>realistic</a:t>
            </a:r>
            <a:r>
              <a:rPr lang="it-IT">
                <a:latin typeface="Calibri"/>
              </a:rPr>
              <a:t> and </a:t>
            </a:r>
            <a:r>
              <a:rPr lang="it-IT" err="1">
                <a:latin typeface="Calibri"/>
              </a:rPr>
              <a:t>rigorous</a:t>
            </a:r>
            <a:r>
              <a:rPr lang="it-IT">
                <a:latin typeface="Calibri"/>
              </a:rPr>
              <a:t>. Prune and </a:t>
            </a:r>
            <a:r>
              <a:rPr lang="it-IT" err="1">
                <a:latin typeface="Calibri"/>
              </a:rPr>
              <a:t>prioritize</a:t>
            </a:r>
            <a:r>
              <a:rPr lang="it-IT">
                <a:latin typeface="Calibri"/>
              </a:rPr>
              <a:t> </a:t>
            </a:r>
            <a:r>
              <a:rPr lang="it-IT" err="1">
                <a:latin typeface="Calibri"/>
              </a:rPr>
              <a:t>your</a:t>
            </a:r>
            <a:r>
              <a:rPr lang="it-IT">
                <a:latin typeface="Calibri"/>
              </a:rPr>
              <a:t> </a:t>
            </a:r>
            <a:r>
              <a:rPr lang="it-IT" err="1">
                <a:latin typeface="Calibri"/>
              </a:rPr>
              <a:t>ideas</a:t>
            </a:r>
            <a:r>
              <a:rPr lang="it-IT">
                <a:latin typeface="Calibri"/>
              </a:rPr>
              <a:t>, to focus time and money on the </a:t>
            </a:r>
            <a:r>
              <a:rPr lang="it-IT" err="1">
                <a:latin typeface="Calibri"/>
              </a:rPr>
              <a:t>most</a:t>
            </a:r>
            <a:r>
              <a:rPr lang="it-IT">
                <a:latin typeface="Calibri"/>
              </a:rPr>
              <a:t> </a:t>
            </a:r>
            <a:r>
              <a:rPr lang="it-IT" err="1">
                <a:latin typeface="Calibri"/>
              </a:rPr>
              <a:t>significant</a:t>
            </a:r>
            <a:r>
              <a:rPr lang="it-IT">
                <a:latin typeface="Calibri"/>
              </a:rPr>
              <a:t> and </a:t>
            </a:r>
            <a:r>
              <a:rPr lang="it-IT" err="1">
                <a:latin typeface="Calibri"/>
              </a:rPr>
              <a:t>impactful</a:t>
            </a:r>
            <a:r>
              <a:rPr lang="it-IT">
                <a:latin typeface="Calibri"/>
              </a:rPr>
              <a:t> actions and </a:t>
            </a:r>
            <a:r>
              <a:rPr lang="it-IT" err="1">
                <a:latin typeface="Calibri"/>
              </a:rPr>
              <a:t>solutions</a:t>
            </a:r>
            <a:endParaRPr err="1">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body" idx="1"/>
          </p:nvPr>
        </p:nvSpPr>
        <p:spPr>
          <a:xfrm>
            <a:off x="430138" y="1252056"/>
            <a:ext cx="8435083" cy="108906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rgbClr val="00B050"/>
              </a:buClr>
              <a:buSzPts val="2400"/>
              <a:buNone/>
            </a:pPr>
            <a:r>
              <a:rPr lang="it-IT" sz="2400">
                <a:solidFill>
                  <a:srgbClr val="00B050"/>
                </a:solidFill>
              </a:rPr>
              <a:t>Exercise 1: Watch Video Case Study – CENTER OF TASTE – TROIA (ITALY)</a:t>
            </a:r>
            <a:endParaRPr sz="2400">
              <a:solidFill>
                <a:srgbClr val="00B050"/>
              </a:solidFill>
            </a:endParaRPr>
          </a:p>
        </p:txBody>
      </p:sp>
      <p:pic>
        <p:nvPicPr>
          <p:cNvPr id="162" name="Google Shape;162;p18"/>
          <p:cNvPicPr preferRelativeResize="0"/>
          <p:nvPr/>
        </p:nvPicPr>
        <p:blipFill rotWithShape="1">
          <a:blip r:embed="rId3">
            <a:alphaModFix/>
          </a:blip>
          <a:srcRect/>
          <a:stretch/>
        </p:blipFill>
        <p:spPr>
          <a:xfrm>
            <a:off x="2503195" y="2434975"/>
            <a:ext cx="3897605" cy="2442782"/>
          </a:xfrm>
          <a:prstGeom prst="roundRect">
            <a:avLst>
              <a:gd name="adj" fmla="val 5299"/>
            </a:avLst>
          </a:prstGeom>
          <a:noFill/>
          <a:ln>
            <a:noFill/>
          </a:ln>
        </p:spPr>
      </p:pic>
      <p:sp>
        <p:nvSpPr>
          <p:cNvPr id="163" name="Google Shape;163;p18"/>
          <p:cNvSpPr txBox="1"/>
          <p:nvPr/>
        </p:nvSpPr>
        <p:spPr>
          <a:xfrm>
            <a:off x="113016" y="5424755"/>
            <a:ext cx="95344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dk1"/>
                </a:solidFill>
                <a:latin typeface="Trebuchet MS"/>
                <a:ea typeface="Trebuchet MS"/>
                <a:cs typeface="Trebuchet MS"/>
                <a:sym typeface="Trebuchet MS"/>
              </a:rPr>
              <a:t>WATCH IT ON YOUTUBE FOR ENGLISH SUBTITLES</a:t>
            </a:r>
            <a:r>
              <a:rPr lang="it-IT" sz="1800" b="0" i="0" u="none" strike="noStrike" cap="none">
                <a:solidFill>
                  <a:schemeClr val="dk1"/>
                </a:solidFill>
                <a:latin typeface="Trebuchet MS"/>
                <a:ea typeface="Trebuchet MS"/>
                <a:cs typeface="Trebuchet MS"/>
                <a:sym typeface="Trebuchet MS"/>
              </a:rPr>
              <a:t>: </a:t>
            </a:r>
            <a:r>
              <a:rPr lang="it-IT" sz="1800" b="0" i="0" u="sng" strike="noStrike" cap="none">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Troia, apre il Centro del Gusto dei Monti Dauni – YouTube</a:t>
            </a:r>
            <a:r>
              <a:rPr lang="it-IT" sz="1800" b="0" i="0" u="none" strike="noStrike" cap="none">
                <a:solidFill>
                  <a:schemeClr val="dk1"/>
                </a:solidFill>
                <a:latin typeface="Trebuchet MS"/>
                <a:ea typeface="Trebuchet MS"/>
                <a:cs typeface="Trebuchet MS"/>
                <a:sym typeface="Trebuchet MS"/>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body" idx="1"/>
          </p:nvPr>
        </p:nvSpPr>
        <p:spPr>
          <a:xfrm>
            <a:off x="378613" y="1280548"/>
            <a:ext cx="8940047" cy="117497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B050"/>
              </a:buClr>
              <a:buSzPts val="2000"/>
              <a:buNone/>
            </a:pPr>
            <a:r>
              <a:rPr lang="it-IT" sz="2000">
                <a:solidFill>
                  <a:srgbClr val="00B050"/>
                </a:solidFill>
              </a:rPr>
              <a:t>Exercise 2: What are your </a:t>
            </a:r>
            <a:r>
              <a:rPr lang="it-IT" sz="2000" b="1">
                <a:solidFill>
                  <a:srgbClr val="00B050"/>
                </a:solidFill>
              </a:rPr>
              <a:t>STRENGTHS - WEAKNESSES - OPPORTUNITIES - THREATS</a:t>
            </a:r>
            <a:r>
              <a:rPr lang="it-IT" sz="2000">
                <a:solidFill>
                  <a:srgbClr val="00B050"/>
                </a:solidFill>
              </a:rPr>
              <a:t>? Construct your </a:t>
            </a:r>
            <a:r>
              <a:rPr lang="it-IT" sz="2000" b="1">
                <a:solidFill>
                  <a:srgbClr val="00B050"/>
                </a:solidFill>
              </a:rPr>
              <a:t>SWOT</a:t>
            </a:r>
            <a:r>
              <a:rPr lang="it-IT" sz="2000">
                <a:solidFill>
                  <a:srgbClr val="00B050"/>
                </a:solidFill>
              </a:rPr>
              <a:t> matrix from the AGATA template provided to you.</a:t>
            </a:r>
            <a:endParaRPr sz="2000"/>
          </a:p>
          <a:p>
            <a:pPr marL="1165225" lvl="2" indent="-190500" algn="just" rtl="0">
              <a:spcBef>
                <a:spcPts val="0"/>
              </a:spcBef>
              <a:spcAft>
                <a:spcPts val="0"/>
              </a:spcAft>
              <a:buClr>
                <a:schemeClr val="dk1"/>
              </a:buClr>
              <a:buSzPts val="1200"/>
              <a:buNone/>
            </a:pPr>
            <a:endParaRPr/>
          </a:p>
          <a:p>
            <a:pPr marL="1524000" lvl="3" indent="-190500" algn="just" rtl="0">
              <a:spcBef>
                <a:spcPts val="0"/>
              </a:spcBef>
              <a:spcAft>
                <a:spcPts val="0"/>
              </a:spcAft>
              <a:buClr>
                <a:schemeClr val="dk1"/>
              </a:buClr>
              <a:buSzPts val="1200"/>
              <a:buNone/>
            </a:pPr>
            <a:endParaRPr/>
          </a:p>
        </p:txBody>
      </p:sp>
      <p:graphicFrame>
        <p:nvGraphicFramePr>
          <p:cNvPr id="169" name="Google Shape;169;p19"/>
          <p:cNvGraphicFramePr/>
          <p:nvPr/>
        </p:nvGraphicFramePr>
        <p:xfrm>
          <a:off x="1181528" y="2455525"/>
          <a:ext cx="6657650" cy="3866740"/>
        </p:xfrm>
        <a:graphic>
          <a:graphicData uri="http://schemas.openxmlformats.org/drawingml/2006/table">
            <a:tbl>
              <a:tblPr firstRow="1" bandRow="1">
                <a:noFill/>
                <a:tableStyleId>{D23FF16D-11D2-4C03-839C-79305112D1A9}</a:tableStyleId>
              </a:tblPr>
              <a:tblGrid>
                <a:gridCol w="3328825">
                  <a:extLst>
                    <a:ext uri="{9D8B030D-6E8A-4147-A177-3AD203B41FA5}">
                      <a16:colId xmlns:a16="http://schemas.microsoft.com/office/drawing/2014/main" val="20000"/>
                    </a:ext>
                  </a:extLst>
                </a:gridCol>
                <a:gridCol w="3328825">
                  <a:extLst>
                    <a:ext uri="{9D8B030D-6E8A-4147-A177-3AD203B41FA5}">
                      <a16:colId xmlns:a16="http://schemas.microsoft.com/office/drawing/2014/main" val="20001"/>
                    </a:ext>
                  </a:extLst>
                </a:gridCol>
              </a:tblGrid>
              <a:tr h="327975">
                <a:tc>
                  <a:txBody>
                    <a:bodyPr/>
                    <a:lstStyle/>
                    <a:p>
                      <a:pPr marL="0" marR="0" lvl="0" indent="0" algn="ctr" rtl="0">
                        <a:spcBef>
                          <a:spcPts val="0"/>
                        </a:spcBef>
                        <a:spcAft>
                          <a:spcPts val="0"/>
                        </a:spcAft>
                        <a:buNone/>
                      </a:pPr>
                      <a:r>
                        <a:rPr lang="it-IT" sz="1800">
                          <a:solidFill>
                            <a:schemeClr val="dk1"/>
                          </a:solidFill>
                        </a:rPr>
                        <a:t>STRENGHTS</a:t>
                      </a:r>
                      <a:r>
                        <a:rPr lang="it-IT" sz="1800"/>
                        <a:t> </a:t>
                      </a:r>
                      <a:endParaRPr/>
                    </a:p>
                  </a:txBody>
                  <a:tcPr marL="91450" marR="91450" marT="45725" marB="45725">
                    <a:solidFill>
                      <a:srgbClr val="00B0F0"/>
                    </a:solidFill>
                  </a:tcPr>
                </a:tc>
                <a:tc>
                  <a:txBody>
                    <a:bodyPr/>
                    <a:lstStyle/>
                    <a:p>
                      <a:pPr marL="0" marR="0" lvl="0" indent="0" algn="ctr" rtl="0">
                        <a:spcBef>
                          <a:spcPts val="0"/>
                        </a:spcBef>
                        <a:spcAft>
                          <a:spcPts val="0"/>
                        </a:spcAft>
                        <a:buNone/>
                      </a:pPr>
                      <a:r>
                        <a:rPr lang="it-IT" sz="1800">
                          <a:solidFill>
                            <a:schemeClr val="dk1"/>
                          </a:solidFill>
                        </a:rPr>
                        <a:t>WEAKNESSES </a:t>
                      </a:r>
                      <a:endParaRPr/>
                    </a:p>
                  </a:txBody>
                  <a:tcPr marL="91450" marR="91450" marT="45725" marB="45725">
                    <a:solidFill>
                      <a:srgbClr val="FFC000"/>
                    </a:solidFill>
                  </a:tcPr>
                </a:tc>
                <a:extLst>
                  <a:ext uri="{0D108BD9-81ED-4DB2-BD59-A6C34878D82A}">
                    <a16:rowId xmlns:a16="http://schemas.microsoft.com/office/drawing/2014/main" val="10000"/>
                  </a:ext>
                </a:extLst>
              </a:tr>
              <a:tr h="1642800">
                <a:tc>
                  <a:txBody>
                    <a:bodyPr/>
                    <a:lstStyle/>
                    <a:p>
                      <a:pPr marL="0" marR="0" lvl="0" indent="0" algn="l" rtl="0">
                        <a:spcBef>
                          <a:spcPts val="0"/>
                        </a:spcBef>
                        <a:spcAft>
                          <a:spcPts val="0"/>
                        </a:spcAft>
                        <a:buNone/>
                      </a:pPr>
                      <a:endParaRPr sz="1800"/>
                    </a:p>
                  </a:txBody>
                  <a:tcPr marL="91450" marR="91450" marT="45725" marB="45725">
                    <a:solidFill>
                      <a:schemeClr val="lt1">
                        <a:alpha val="40000"/>
                      </a:schemeClr>
                    </a:solidFill>
                  </a:tcPr>
                </a:tc>
                <a:tc>
                  <a:txBody>
                    <a:bodyPr/>
                    <a:lstStyle/>
                    <a:p>
                      <a:pPr marL="0" marR="0" lvl="0" indent="0" algn="l" rtl="0">
                        <a:spcBef>
                          <a:spcPts val="0"/>
                        </a:spcBef>
                        <a:spcAft>
                          <a:spcPts val="0"/>
                        </a:spcAft>
                        <a:buNone/>
                      </a:pPr>
                      <a:endParaRPr sz="1800"/>
                    </a:p>
                  </a:txBody>
                  <a:tcPr marL="91450" marR="91450" marT="45725" marB="45725">
                    <a:solidFill>
                      <a:schemeClr val="lt1">
                        <a:alpha val="40000"/>
                      </a:schemeClr>
                    </a:solidFill>
                  </a:tcPr>
                </a:tc>
                <a:extLst>
                  <a:ext uri="{0D108BD9-81ED-4DB2-BD59-A6C34878D82A}">
                    <a16:rowId xmlns:a16="http://schemas.microsoft.com/office/drawing/2014/main" val="10001"/>
                  </a:ext>
                </a:extLst>
              </a:tr>
              <a:tr h="327975">
                <a:tc>
                  <a:txBody>
                    <a:bodyPr/>
                    <a:lstStyle/>
                    <a:p>
                      <a:pPr marL="0" marR="0" lvl="0" indent="0" algn="ctr" rtl="0">
                        <a:spcBef>
                          <a:spcPts val="0"/>
                        </a:spcBef>
                        <a:spcAft>
                          <a:spcPts val="0"/>
                        </a:spcAft>
                        <a:buNone/>
                      </a:pPr>
                      <a:r>
                        <a:rPr lang="it-IT" sz="1800" b="1"/>
                        <a:t>OPPORTUNITIES</a:t>
                      </a:r>
                      <a:r>
                        <a:rPr lang="it-IT" sz="1800"/>
                        <a:t> </a:t>
                      </a:r>
                      <a:endParaRPr/>
                    </a:p>
                  </a:txBody>
                  <a:tcPr marL="91450" marR="91450" marT="45725" marB="45725">
                    <a:solidFill>
                      <a:srgbClr val="92D050"/>
                    </a:solidFill>
                  </a:tcPr>
                </a:tc>
                <a:tc>
                  <a:txBody>
                    <a:bodyPr/>
                    <a:lstStyle/>
                    <a:p>
                      <a:pPr marL="0" marR="0" lvl="0" indent="0" algn="ctr" rtl="0">
                        <a:spcBef>
                          <a:spcPts val="0"/>
                        </a:spcBef>
                        <a:spcAft>
                          <a:spcPts val="0"/>
                        </a:spcAft>
                        <a:buNone/>
                      </a:pPr>
                      <a:r>
                        <a:rPr lang="it-IT" sz="1800" b="1"/>
                        <a:t>THREATS</a:t>
                      </a:r>
                      <a:r>
                        <a:rPr lang="it-IT" sz="1800"/>
                        <a:t> </a:t>
                      </a:r>
                      <a:endParaRPr/>
                    </a:p>
                  </a:txBody>
                  <a:tcPr marL="91450" marR="91450" marT="45725" marB="45725">
                    <a:solidFill>
                      <a:srgbClr val="FF0000"/>
                    </a:solidFill>
                  </a:tcPr>
                </a:tc>
                <a:extLst>
                  <a:ext uri="{0D108BD9-81ED-4DB2-BD59-A6C34878D82A}">
                    <a16:rowId xmlns:a16="http://schemas.microsoft.com/office/drawing/2014/main" val="10002"/>
                  </a:ext>
                </a:extLst>
              </a:tr>
              <a:tr h="1492400">
                <a:tc>
                  <a:txBody>
                    <a:bodyPr/>
                    <a:lstStyle/>
                    <a:p>
                      <a:pPr marL="0" marR="0" lvl="0" indent="0" algn="l" rtl="0">
                        <a:spcBef>
                          <a:spcPts val="0"/>
                        </a:spcBef>
                        <a:spcAft>
                          <a:spcPts val="0"/>
                        </a:spcAft>
                        <a:buNone/>
                      </a:pPr>
                      <a:endParaRPr sz="1800"/>
                    </a:p>
                  </a:txBody>
                  <a:tcPr marL="91450" marR="91450" marT="45725" marB="45725">
                    <a:solidFill>
                      <a:schemeClr val="lt1">
                        <a:alpha val="40000"/>
                      </a:schemeClr>
                    </a:solidFill>
                  </a:tcPr>
                </a:tc>
                <a:tc>
                  <a:txBody>
                    <a:bodyPr/>
                    <a:lstStyle/>
                    <a:p>
                      <a:pPr marL="0" marR="0" lvl="0" indent="0" algn="l" rtl="0">
                        <a:spcBef>
                          <a:spcPts val="0"/>
                        </a:spcBef>
                        <a:spcAft>
                          <a:spcPts val="0"/>
                        </a:spcAft>
                        <a:buNone/>
                      </a:pPr>
                      <a:endParaRPr sz="1800"/>
                    </a:p>
                  </a:txBody>
                  <a:tcPr marL="91450" marR="91450" marT="45725" marB="45725">
                    <a:solidFill>
                      <a:schemeClr val="lt1">
                        <a:alpha val="4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Calibri"/>
              </a:rPr>
              <a:t>2. </a:t>
            </a:r>
            <a:r>
              <a:rPr lang="it-IT" err="1">
                <a:latin typeface="Calibri"/>
              </a:rPr>
              <a:t>Diagnosis</a:t>
            </a:r>
            <a:r>
              <a:rPr lang="it-IT">
                <a:latin typeface="Calibri"/>
              </a:rPr>
              <a:t> of </a:t>
            </a:r>
            <a:r>
              <a:rPr lang="it-IT" err="1">
                <a:latin typeface="Calibri"/>
              </a:rPr>
              <a:t>prevalent</a:t>
            </a:r>
            <a:r>
              <a:rPr lang="it-IT">
                <a:latin typeface="Calibri"/>
              </a:rPr>
              <a:t> </a:t>
            </a:r>
            <a:r>
              <a:rPr lang="it-IT" err="1">
                <a:latin typeface="Calibri"/>
              </a:rPr>
              <a:t>vocations</a:t>
            </a:r>
            <a:endParaRPr lang="it-IT">
              <a:latin typeface="Calibri"/>
            </a:endParaRPr>
          </a:p>
        </p:txBody>
      </p:sp>
      <p:sp>
        <p:nvSpPr>
          <p:cNvPr id="182" name="Google Shape;182;p21"/>
          <p:cNvSpPr txBox="1">
            <a:spLocks noGrp="1"/>
          </p:cNvSpPr>
          <p:nvPr>
            <p:ph type="body" idx="2"/>
          </p:nvPr>
        </p:nvSpPr>
        <p:spPr>
          <a:xfrm>
            <a:off x="543000" y="1710690"/>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latin typeface="Calibri"/>
              </a:rPr>
              <a:t>2.1 </a:t>
            </a:r>
            <a:r>
              <a:rPr lang="it-IT" err="1">
                <a:latin typeface="Calibri"/>
              </a:rPr>
              <a:t>what</a:t>
            </a:r>
            <a:r>
              <a:rPr lang="it-IT">
                <a:latin typeface="Calibri"/>
              </a:rPr>
              <a:t> </a:t>
            </a:r>
            <a:r>
              <a:rPr lang="it-IT" err="1">
                <a:latin typeface="Calibri"/>
              </a:rPr>
              <a:t>is</a:t>
            </a:r>
            <a:r>
              <a:rPr lang="it-IT">
                <a:latin typeface="Calibri"/>
              </a:rPr>
              <a:t> the </a:t>
            </a:r>
            <a:r>
              <a:rPr lang="it-IT" err="1">
                <a:latin typeface="Calibri"/>
              </a:rPr>
              <a:t>strongest</a:t>
            </a:r>
            <a:r>
              <a:rPr lang="it-IT">
                <a:latin typeface="Calibri"/>
              </a:rPr>
              <a:t> </a:t>
            </a:r>
            <a:r>
              <a:rPr lang="it-IT" err="1">
                <a:latin typeface="Calibri"/>
              </a:rPr>
              <a:t>vocation</a:t>
            </a:r>
            <a:r>
              <a:rPr lang="it-IT">
                <a:latin typeface="Calibri"/>
              </a:rPr>
              <a:t> in the area, </a:t>
            </a:r>
            <a:r>
              <a:rPr lang="it-IT" err="1">
                <a:latin typeface="Calibri"/>
              </a:rPr>
              <a:t>which</a:t>
            </a:r>
            <a:r>
              <a:rPr lang="it-IT">
                <a:latin typeface="Calibri"/>
              </a:rPr>
              <a:t> are </a:t>
            </a:r>
            <a:r>
              <a:rPr lang="it-IT" err="1">
                <a:latin typeface="Calibri"/>
              </a:rPr>
              <a:t>its</a:t>
            </a:r>
            <a:r>
              <a:rPr lang="it-IT">
                <a:latin typeface="Calibri"/>
              </a:rPr>
              <a:t> </a:t>
            </a:r>
            <a:r>
              <a:rPr lang="it-IT" err="1">
                <a:latin typeface="Calibri"/>
              </a:rPr>
              <a:t>storical</a:t>
            </a:r>
            <a:r>
              <a:rPr lang="it-IT">
                <a:latin typeface="Calibri"/>
              </a:rPr>
              <a:t>, </a:t>
            </a:r>
            <a:r>
              <a:rPr lang="it-IT" err="1">
                <a:latin typeface="Calibri"/>
              </a:rPr>
              <a:t>economic</a:t>
            </a:r>
            <a:r>
              <a:rPr lang="it-IT">
                <a:latin typeface="Calibri"/>
              </a:rPr>
              <a:t>, social and </a:t>
            </a:r>
            <a:r>
              <a:rPr lang="it-IT" err="1">
                <a:latin typeface="Calibri"/>
              </a:rPr>
              <a:t>strategic</a:t>
            </a:r>
            <a:r>
              <a:rPr lang="it-IT">
                <a:latin typeface="Calibri"/>
              </a:rPr>
              <a:t> </a:t>
            </a:r>
            <a:r>
              <a:rPr lang="it-IT" err="1">
                <a:latin typeface="Calibri"/>
              </a:rPr>
              <a:t>elements</a:t>
            </a:r>
            <a:r>
              <a:rPr lang="it-IT">
                <a:latin typeface="Calibri"/>
              </a:rPr>
              <a:t>?</a:t>
            </a:r>
          </a:p>
        </p:txBody>
      </p:sp>
      <p:sp>
        <p:nvSpPr>
          <p:cNvPr id="183" name="Google Shape;183;p21"/>
          <p:cNvSpPr txBox="1">
            <a:spLocks noGrp="1"/>
          </p:cNvSpPr>
          <p:nvPr>
            <p:ph type="body" idx="3"/>
          </p:nvPr>
        </p:nvSpPr>
        <p:spPr>
          <a:xfrm>
            <a:off x="468996" y="2385386"/>
            <a:ext cx="9253453" cy="3844444"/>
          </a:xfrm>
          <a:prstGeom prst="rect">
            <a:avLst/>
          </a:prstGeom>
          <a:noFill/>
          <a:ln>
            <a:noFill/>
          </a:ln>
        </p:spPr>
        <p:txBody>
          <a:bodyPr spcFirstLastPara="1" wrap="square" lIns="91425" tIns="45700" rIns="91425" bIns="45700" anchor="t" anchorCtr="0">
            <a:noAutofit/>
          </a:bodyPr>
          <a:lstStyle/>
          <a:p>
            <a:pPr marL="50800" indent="0"/>
            <a:r>
              <a:rPr lang="it-IT" b="1" err="1">
                <a:latin typeface="Calibri"/>
              </a:rPr>
              <a:t>As</a:t>
            </a:r>
            <a:r>
              <a:rPr lang="it-IT" b="1">
                <a:latin typeface="Calibri"/>
              </a:rPr>
              <a:t> </a:t>
            </a:r>
            <a:r>
              <a:rPr lang="it-IT" b="1" err="1">
                <a:latin typeface="Calibri"/>
              </a:rPr>
              <a:t>already</a:t>
            </a:r>
            <a:r>
              <a:rPr lang="it-IT" b="1">
                <a:latin typeface="Calibri"/>
              </a:rPr>
              <a:t> </a:t>
            </a:r>
            <a:r>
              <a:rPr lang="it-IT" b="1" err="1">
                <a:latin typeface="Calibri"/>
              </a:rPr>
              <a:t>mentioned</a:t>
            </a:r>
            <a:r>
              <a:rPr lang="it-IT" b="1">
                <a:latin typeface="Calibri"/>
              </a:rPr>
              <a:t>, </a:t>
            </a:r>
            <a:r>
              <a:rPr lang="it-IT" b="1" err="1">
                <a:latin typeface="Calibri"/>
              </a:rPr>
              <a:t>there</a:t>
            </a:r>
            <a:r>
              <a:rPr lang="it-IT" b="1">
                <a:latin typeface="Calibri"/>
              </a:rPr>
              <a:t> </a:t>
            </a:r>
            <a:r>
              <a:rPr lang="it-IT" b="1" err="1">
                <a:latin typeface="Calibri"/>
              </a:rPr>
              <a:t>is</a:t>
            </a:r>
            <a:r>
              <a:rPr lang="it-IT" b="1">
                <a:latin typeface="Calibri"/>
              </a:rPr>
              <a:t> no single size of Centre of Taste </a:t>
            </a:r>
            <a:r>
              <a:rPr lang="it-IT" b="1" err="1">
                <a:latin typeface="Calibri"/>
              </a:rPr>
              <a:t>that</a:t>
            </a:r>
            <a:r>
              <a:rPr lang="it-IT" b="1">
                <a:latin typeface="Calibri"/>
              </a:rPr>
              <a:t> can be </a:t>
            </a:r>
            <a:r>
              <a:rPr lang="it-IT" b="1" err="1">
                <a:latin typeface="Calibri"/>
              </a:rPr>
              <a:t>used</a:t>
            </a:r>
            <a:r>
              <a:rPr lang="it-IT" b="1">
                <a:latin typeface="Calibri"/>
              </a:rPr>
              <a:t> in </a:t>
            </a:r>
            <a:r>
              <a:rPr lang="it-IT" b="1" err="1">
                <a:latin typeface="Calibri"/>
              </a:rPr>
              <a:t>every</a:t>
            </a:r>
            <a:r>
              <a:rPr lang="it-IT" b="1">
                <a:latin typeface="Calibri"/>
              </a:rPr>
              <a:t> </a:t>
            </a:r>
            <a:r>
              <a:rPr lang="it-IT" b="1" err="1">
                <a:latin typeface="Calibri"/>
              </a:rPr>
              <a:t>context</a:t>
            </a:r>
            <a:r>
              <a:rPr lang="it-IT" b="1">
                <a:latin typeface="Calibri"/>
              </a:rPr>
              <a:t>. </a:t>
            </a:r>
            <a:endParaRPr lang="en-US">
              <a:latin typeface="Calibri"/>
            </a:endParaRPr>
          </a:p>
          <a:p>
            <a:pPr marL="514350" indent="-285750">
              <a:buFont typeface="Arial"/>
              <a:buChar char="•"/>
            </a:pPr>
            <a:endParaRPr lang="en-US">
              <a:latin typeface="Calibri"/>
            </a:endParaRPr>
          </a:p>
          <a:p>
            <a:pPr marL="342900" indent="-292100">
              <a:buFont typeface="Noto Sans Symbols,Sans-Serif"/>
              <a:buChar char="⮚"/>
            </a:pPr>
            <a:r>
              <a:rPr lang="it-IT" i="1" u="sng" err="1">
                <a:latin typeface="Calibri"/>
              </a:rPr>
              <a:t>Each</a:t>
            </a:r>
            <a:r>
              <a:rPr lang="it-IT" i="1" u="sng">
                <a:latin typeface="Calibri"/>
              </a:rPr>
              <a:t> area </a:t>
            </a:r>
            <a:r>
              <a:rPr lang="it-IT" i="1" u="sng" err="1">
                <a:latin typeface="Calibri"/>
              </a:rPr>
              <a:t>has</a:t>
            </a:r>
            <a:r>
              <a:rPr lang="it-IT" i="1" u="sng">
                <a:latin typeface="Calibri"/>
              </a:rPr>
              <a:t> </a:t>
            </a:r>
            <a:r>
              <a:rPr lang="it-IT" i="1" u="sng" err="1">
                <a:latin typeface="Calibri"/>
              </a:rPr>
              <a:t>its</a:t>
            </a:r>
            <a:r>
              <a:rPr lang="it-IT" i="1" u="sng">
                <a:latin typeface="Calibri"/>
              </a:rPr>
              <a:t> </a:t>
            </a:r>
            <a:r>
              <a:rPr lang="it-IT" i="1" u="sng" err="1">
                <a:latin typeface="Calibri"/>
              </a:rPr>
              <a:t>own</a:t>
            </a:r>
            <a:r>
              <a:rPr lang="it-IT" i="1" u="sng">
                <a:latin typeface="Calibri"/>
              </a:rPr>
              <a:t> </a:t>
            </a:r>
            <a:r>
              <a:rPr lang="it-IT" i="1" u="sng" err="1">
                <a:latin typeface="Calibri"/>
              </a:rPr>
              <a:t>particular</a:t>
            </a:r>
            <a:r>
              <a:rPr lang="it-IT" i="1" u="sng">
                <a:latin typeface="Calibri"/>
              </a:rPr>
              <a:t> </a:t>
            </a:r>
            <a:r>
              <a:rPr lang="it-IT" i="1" u="sng" err="1">
                <a:latin typeface="Calibri"/>
              </a:rPr>
              <a:t>socio-economic</a:t>
            </a:r>
            <a:r>
              <a:rPr lang="it-IT" i="1" u="sng">
                <a:latin typeface="Calibri"/>
              </a:rPr>
              <a:t> </a:t>
            </a:r>
            <a:r>
              <a:rPr lang="it-IT" i="1" u="sng" err="1">
                <a:latin typeface="Calibri"/>
              </a:rPr>
              <a:t>characteristics</a:t>
            </a:r>
            <a:r>
              <a:rPr lang="it-IT" i="1" u="sng">
                <a:latin typeface="Calibri"/>
              </a:rPr>
              <a:t>, and </a:t>
            </a:r>
            <a:r>
              <a:rPr lang="it-IT" i="1" u="sng" err="1">
                <a:latin typeface="Calibri"/>
              </a:rPr>
              <a:t>these</a:t>
            </a:r>
            <a:r>
              <a:rPr lang="it-IT" i="1" u="sng">
                <a:latin typeface="Calibri"/>
              </a:rPr>
              <a:t> must be </a:t>
            </a:r>
            <a:r>
              <a:rPr lang="it-IT" i="1" u="sng" err="1">
                <a:latin typeface="Calibri"/>
              </a:rPr>
              <a:t>taken</a:t>
            </a:r>
            <a:r>
              <a:rPr lang="it-IT" i="1" u="sng">
                <a:latin typeface="Calibri"/>
              </a:rPr>
              <a:t> </a:t>
            </a:r>
            <a:r>
              <a:rPr lang="it-IT" i="1" u="sng" err="1">
                <a:latin typeface="Calibri"/>
              </a:rPr>
              <a:t>into</a:t>
            </a:r>
            <a:r>
              <a:rPr lang="it-IT" i="1" u="sng">
                <a:latin typeface="Calibri"/>
              </a:rPr>
              <a:t> account </a:t>
            </a:r>
            <a:r>
              <a:rPr lang="it-IT" i="1" u="sng" err="1">
                <a:latin typeface="Calibri"/>
              </a:rPr>
              <a:t>if</a:t>
            </a:r>
            <a:r>
              <a:rPr lang="it-IT" i="1" u="sng">
                <a:latin typeface="Calibri"/>
              </a:rPr>
              <a:t> </a:t>
            </a:r>
            <a:r>
              <a:rPr lang="it-IT" i="1" u="sng" err="1">
                <a:latin typeface="Calibri"/>
              </a:rPr>
              <a:t>we</a:t>
            </a:r>
            <a:r>
              <a:rPr lang="it-IT" i="1" u="sng">
                <a:latin typeface="Calibri"/>
              </a:rPr>
              <a:t> do </a:t>
            </a:r>
            <a:r>
              <a:rPr lang="it-IT" i="1" u="sng" err="1">
                <a:latin typeface="Calibri"/>
              </a:rPr>
              <a:t>not</a:t>
            </a:r>
            <a:r>
              <a:rPr lang="it-IT" i="1" u="sng">
                <a:latin typeface="Calibri"/>
              </a:rPr>
              <a:t> </a:t>
            </a:r>
            <a:r>
              <a:rPr lang="it-IT" i="1" u="sng" err="1">
                <a:latin typeface="Calibri"/>
              </a:rPr>
              <a:t>want</a:t>
            </a:r>
            <a:r>
              <a:rPr lang="it-IT" i="1" u="sng">
                <a:latin typeface="Calibri"/>
              </a:rPr>
              <a:t> to create an activity </a:t>
            </a:r>
            <a:r>
              <a:rPr lang="it-IT" i="1" u="sng" err="1">
                <a:latin typeface="Calibri"/>
              </a:rPr>
              <a:t>that</a:t>
            </a:r>
            <a:r>
              <a:rPr lang="it-IT" i="1" u="sng">
                <a:latin typeface="Calibri"/>
              </a:rPr>
              <a:t> </a:t>
            </a:r>
            <a:r>
              <a:rPr lang="it-IT" i="1" u="sng" err="1">
                <a:latin typeface="Calibri"/>
              </a:rPr>
              <a:t>will</a:t>
            </a:r>
            <a:r>
              <a:rPr lang="it-IT" i="1" u="sng">
                <a:latin typeface="Calibri"/>
              </a:rPr>
              <a:t> </a:t>
            </a:r>
            <a:r>
              <a:rPr lang="it-IT" i="1" u="sng" err="1">
                <a:latin typeface="Calibri"/>
              </a:rPr>
              <a:t>then</a:t>
            </a:r>
            <a:r>
              <a:rPr lang="it-IT" i="1" u="sng">
                <a:latin typeface="Calibri"/>
              </a:rPr>
              <a:t> </a:t>
            </a:r>
            <a:r>
              <a:rPr lang="it-IT" i="1" u="sng" err="1">
                <a:latin typeface="Calibri"/>
              </a:rPr>
              <a:t>become</a:t>
            </a:r>
            <a:r>
              <a:rPr lang="it-IT" i="1" u="sng">
                <a:latin typeface="Calibri"/>
              </a:rPr>
              <a:t> a </a:t>
            </a:r>
            <a:r>
              <a:rPr lang="it-IT" i="1" u="sng" err="1">
                <a:latin typeface="Calibri"/>
              </a:rPr>
              <a:t>cathedral</a:t>
            </a:r>
            <a:r>
              <a:rPr lang="it-IT" i="1" u="sng">
                <a:latin typeface="Calibri"/>
              </a:rPr>
              <a:t> in the </a:t>
            </a:r>
            <a:r>
              <a:rPr lang="it-IT" i="1" u="sng" err="1">
                <a:latin typeface="Calibri"/>
              </a:rPr>
              <a:t>desert</a:t>
            </a:r>
            <a:r>
              <a:rPr lang="it-IT" i="1" u="sng">
                <a:latin typeface="Calibri"/>
              </a:rPr>
              <a:t> </a:t>
            </a:r>
            <a:r>
              <a:rPr lang="it-IT" i="1" u="sng" err="1">
                <a:latin typeface="Calibri"/>
              </a:rPr>
              <a:t>without</a:t>
            </a:r>
            <a:r>
              <a:rPr lang="it-IT" i="1" u="sng">
                <a:latin typeface="Calibri"/>
              </a:rPr>
              <a:t> </a:t>
            </a:r>
            <a:r>
              <a:rPr lang="it-IT" i="1" u="sng" err="1">
                <a:latin typeface="Calibri"/>
              </a:rPr>
              <a:t>any</a:t>
            </a:r>
            <a:r>
              <a:rPr lang="it-IT" i="1" u="sng">
                <a:latin typeface="Calibri"/>
              </a:rPr>
              <a:t> </a:t>
            </a:r>
            <a:r>
              <a:rPr lang="it-IT" i="1" u="sng" err="1">
                <a:latin typeface="Calibri"/>
              </a:rPr>
              <a:t>real</a:t>
            </a:r>
            <a:r>
              <a:rPr lang="it-IT" i="1" u="sng">
                <a:latin typeface="Calibri"/>
              </a:rPr>
              <a:t> benefit for the area, the communities and </a:t>
            </a:r>
            <a:r>
              <a:rPr lang="it-IT" i="1" u="sng" err="1">
                <a:latin typeface="Calibri"/>
              </a:rPr>
              <a:t>therefore</a:t>
            </a:r>
            <a:r>
              <a:rPr lang="it-IT" i="1" u="sng">
                <a:latin typeface="Calibri"/>
              </a:rPr>
              <a:t> the </a:t>
            </a:r>
            <a:r>
              <a:rPr lang="it-IT" i="1" u="sng" err="1">
                <a:latin typeface="Calibri"/>
              </a:rPr>
              <a:t>real</a:t>
            </a:r>
            <a:r>
              <a:rPr lang="it-IT" i="1" u="sng">
                <a:latin typeface="Calibri"/>
              </a:rPr>
              <a:t> stakeholders. </a:t>
            </a:r>
            <a:endParaRPr lang="it-IT">
              <a:latin typeface="Calibri"/>
            </a:endParaRPr>
          </a:p>
          <a:p>
            <a:pPr marL="342900" indent="-292100">
              <a:buFont typeface="Noto Sans Symbols"/>
              <a:buChar char="▪"/>
            </a:pPr>
            <a:endParaRPr lang="it-IT">
              <a:latin typeface="Calibri"/>
            </a:endParaRPr>
          </a:p>
          <a:p>
            <a:pPr marL="342900" indent="-292100">
              <a:buFont typeface="Noto Sans Symbols"/>
              <a:buChar char="▪"/>
            </a:pPr>
            <a:endParaRPr lang="it-IT">
              <a:latin typeface="Calibri"/>
            </a:endParaRPr>
          </a:p>
          <a:p>
            <a:pPr marL="342900" lvl="0" indent="-292100" algn="just">
              <a:spcBef>
                <a:spcPts val="0"/>
              </a:spcBef>
              <a:spcAft>
                <a:spcPts val="0"/>
              </a:spcAft>
              <a:buClr>
                <a:schemeClr val="dk1"/>
              </a:buClr>
              <a:buSzPts val="1200"/>
              <a:buFont typeface="Noto Sans Symbols"/>
              <a:buChar char="▪"/>
            </a:pPr>
            <a:r>
              <a:rPr lang="it-IT">
                <a:latin typeface="Calibri"/>
              </a:rPr>
              <a:t>The " Centre of Taste " </a:t>
            </a:r>
            <a:r>
              <a:rPr lang="it-IT" err="1">
                <a:latin typeface="Calibri"/>
              </a:rPr>
              <a:t>may</a:t>
            </a:r>
            <a:r>
              <a:rPr lang="it-IT">
                <a:latin typeface="Calibri"/>
              </a:rPr>
              <a:t> </a:t>
            </a:r>
            <a:r>
              <a:rPr lang="it-IT" err="1">
                <a:latin typeface="Calibri"/>
              </a:rPr>
              <a:t>represent</a:t>
            </a:r>
            <a:r>
              <a:rPr lang="it-IT">
                <a:latin typeface="Calibri"/>
              </a:rPr>
              <a:t> a </a:t>
            </a:r>
            <a:r>
              <a:rPr lang="it-IT" err="1">
                <a:latin typeface="Calibri"/>
              </a:rPr>
              <a:t>significant</a:t>
            </a:r>
            <a:r>
              <a:rPr lang="it-IT">
                <a:latin typeface="Calibri"/>
              </a:rPr>
              <a:t> </a:t>
            </a:r>
            <a:r>
              <a:rPr lang="it-IT" err="1">
                <a:latin typeface="Calibri"/>
              </a:rPr>
              <a:t>example</a:t>
            </a:r>
            <a:r>
              <a:rPr lang="it-IT">
                <a:latin typeface="Calibri"/>
              </a:rPr>
              <a:t> of the </a:t>
            </a:r>
            <a:r>
              <a:rPr lang="it-IT" err="1">
                <a:latin typeface="Calibri"/>
              </a:rPr>
              <a:t>evolution</a:t>
            </a:r>
            <a:r>
              <a:rPr lang="it-IT">
                <a:latin typeface="Calibri"/>
              </a:rPr>
              <a:t> of </a:t>
            </a:r>
            <a:r>
              <a:rPr lang="it-IT" err="1">
                <a:latin typeface="Calibri"/>
              </a:rPr>
              <a:t>local</a:t>
            </a:r>
            <a:r>
              <a:rPr lang="it-IT">
                <a:latin typeface="Calibri"/>
              </a:rPr>
              <a:t> production systems </a:t>
            </a:r>
            <a:r>
              <a:rPr lang="it-IT" err="1">
                <a:latin typeface="Calibri"/>
              </a:rPr>
              <a:t>which</a:t>
            </a:r>
            <a:r>
              <a:rPr lang="it-IT">
                <a:latin typeface="Calibri"/>
              </a:rPr>
              <a:t>, </a:t>
            </a:r>
            <a:r>
              <a:rPr lang="it-IT" err="1">
                <a:latin typeface="Calibri"/>
              </a:rPr>
              <a:t>moving</a:t>
            </a:r>
            <a:r>
              <a:rPr lang="it-IT">
                <a:latin typeface="Calibri"/>
              </a:rPr>
              <a:t> in the </a:t>
            </a:r>
            <a:r>
              <a:rPr lang="it-IT" err="1">
                <a:latin typeface="Calibri"/>
              </a:rPr>
              <a:t>direction</a:t>
            </a:r>
            <a:r>
              <a:rPr lang="it-IT">
                <a:latin typeface="Calibri"/>
              </a:rPr>
              <a:t> of an </a:t>
            </a:r>
            <a:r>
              <a:rPr lang="it-IT" err="1">
                <a:latin typeface="Calibri"/>
              </a:rPr>
              <a:t>increasingly</a:t>
            </a:r>
            <a:r>
              <a:rPr lang="it-IT">
                <a:latin typeface="Calibri"/>
              </a:rPr>
              <a:t> </a:t>
            </a:r>
            <a:r>
              <a:rPr lang="it-IT" err="1">
                <a:latin typeface="Calibri"/>
              </a:rPr>
              <a:t>symbolic</a:t>
            </a:r>
            <a:r>
              <a:rPr lang="it-IT">
                <a:latin typeface="Calibri"/>
              </a:rPr>
              <a:t> demand, can </a:t>
            </a:r>
            <a:r>
              <a:rPr lang="it-IT" err="1">
                <a:latin typeface="Calibri"/>
              </a:rPr>
              <a:t>provide</a:t>
            </a:r>
            <a:r>
              <a:rPr lang="it-IT">
                <a:latin typeface="Calibri"/>
              </a:rPr>
              <a:t> </a:t>
            </a:r>
            <a:r>
              <a:rPr lang="it-IT" err="1">
                <a:latin typeface="Calibri"/>
              </a:rPr>
              <a:t>adequate</a:t>
            </a:r>
            <a:r>
              <a:rPr lang="it-IT">
                <a:latin typeface="Calibri"/>
              </a:rPr>
              <a:t> </a:t>
            </a:r>
            <a:r>
              <a:rPr lang="it-IT" err="1">
                <a:latin typeface="Calibri"/>
              </a:rPr>
              <a:t>responses</a:t>
            </a:r>
            <a:r>
              <a:rPr lang="it-IT">
                <a:latin typeface="Calibri"/>
              </a:rPr>
              <a:t> </a:t>
            </a:r>
            <a:r>
              <a:rPr lang="it-IT" err="1">
                <a:latin typeface="Calibri"/>
              </a:rPr>
              <a:t>not</a:t>
            </a:r>
            <a:r>
              <a:rPr lang="it-IT">
                <a:latin typeface="Calibri"/>
              </a:rPr>
              <a:t> </a:t>
            </a:r>
            <a:r>
              <a:rPr lang="it-IT" err="1">
                <a:latin typeface="Calibri"/>
              </a:rPr>
              <a:t>only</a:t>
            </a:r>
            <a:r>
              <a:rPr lang="it-IT">
                <a:latin typeface="Calibri"/>
              </a:rPr>
              <a:t> by </a:t>
            </a:r>
            <a:r>
              <a:rPr lang="it-IT" err="1">
                <a:latin typeface="Calibri"/>
              </a:rPr>
              <a:t>strengthening</a:t>
            </a:r>
            <a:r>
              <a:rPr lang="it-IT">
                <a:latin typeface="Calibri"/>
              </a:rPr>
              <a:t> production </a:t>
            </a:r>
            <a:r>
              <a:rPr lang="it-IT" err="1">
                <a:latin typeface="Calibri"/>
              </a:rPr>
              <a:t>units</a:t>
            </a:r>
            <a:r>
              <a:rPr lang="it-IT">
                <a:latin typeface="Calibri"/>
              </a:rPr>
              <a:t> or cooperative systems of </a:t>
            </a:r>
            <a:r>
              <a:rPr lang="it-IT" err="1">
                <a:latin typeface="Calibri"/>
              </a:rPr>
              <a:t>enterprises</a:t>
            </a:r>
            <a:r>
              <a:rPr lang="it-IT">
                <a:latin typeface="Calibri"/>
              </a:rPr>
              <a:t>, </a:t>
            </a:r>
            <a:r>
              <a:rPr lang="it-IT" err="1">
                <a:latin typeface="Calibri"/>
              </a:rPr>
              <a:t>but</a:t>
            </a:r>
            <a:r>
              <a:rPr lang="it-IT">
                <a:latin typeface="Calibri"/>
              </a:rPr>
              <a:t> </a:t>
            </a:r>
            <a:r>
              <a:rPr lang="it-IT" err="1">
                <a:latin typeface="Calibri"/>
              </a:rPr>
              <a:t>also</a:t>
            </a:r>
            <a:r>
              <a:rPr lang="it-IT">
                <a:latin typeface="Calibri"/>
              </a:rPr>
              <a:t> by making the </a:t>
            </a:r>
            <a:r>
              <a:rPr lang="it-IT" err="1">
                <a:latin typeface="Calibri"/>
              </a:rPr>
              <a:t>territories</a:t>
            </a:r>
            <a:r>
              <a:rPr lang="it-IT">
                <a:latin typeface="Calibri"/>
              </a:rPr>
              <a:t> </a:t>
            </a:r>
            <a:r>
              <a:rPr lang="it-IT" err="1">
                <a:latin typeface="Calibri"/>
              </a:rPr>
              <a:t>attractive</a:t>
            </a:r>
            <a:r>
              <a:rPr lang="it-IT">
                <a:latin typeface="Calibri"/>
              </a:rPr>
              <a:t> </a:t>
            </a:r>
            <a:r>
              <a:rPr lang="it-IT" err="1">
                <a:latin typeface="Calibri"/>
              </a:rPr>
              <a:t>as</a:t>
            </a:r>
            <a:r>
              <a:rPr lang="it-IT">
                <a:latin typeface="Calibri"/>
              </a:rPr>
              <a:t> a </a:t>
            </a:r>
            <a:r>
              <a:rPr lang="it-IT" err="1">
                <a:latin typeface="Calibri"/>
              </a:rPr>
              <a:t>whole</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342900" indent="-292100">
              <a:buFont typeface="Noto Sans Symbols"/>
              <a:buChar char="▪"/>
            </a:pPr>
            <a:r>
              <a:rPr lang="it-IT">
                <a:latin typeface="Calibri"/>
              </a:rPr>
              <a:t> </a:t>
            </a:r>
            <a:r>
              <a:rPr lang="it-IT" err="1">
                <a:latin typeface="Calibri"/>
              </a:rPr>
              <a:t>Enhancing</a:t>
            </a:r>
            <a:r>
              <a:rPr lang="it-IT">
                <a:latin typeface="Calibri"/>
              </a:rPr>
              <a:t> </a:t>
            </a:r>
            <a:r>
              <a:rPr lang="it-IT" err="1">
                <a:latin typeface="Calibri"/>
              </a:rPr>
              <a:t>many</a:t>
            </a:r>
            <a:r>
              <a:rPr lang="it-IT">
                <a:latin typeface="Calibri"/>
              </a:rPr>
              <a:t> </a:t>
            </a:r>
            <a:r>
              <a:rPr lang="it-IT" err="1">
                <a:latin typeface="Calibri"/>
              </a:rPr>
              <a:t>other</a:t>
            </a:r>
            <a:r>
              <a:rPr lang="it-IT">
                <a:latin typeface="Calibri"/>
              </a:rPr>
              <a:t> </a:t>
            </a:r>
            <a:r>
              <a:rPr lang="it-IT" err="1">
                <a:latin typeface="Calibri"/>
              </a:rPr>
              <a:t>components</a:t>
            </a:r>
            <a:r>
              <a:rPr lang="it-IT">
                <a:latin typeface="Calibri"/>
              </a:rPr>
              <a:t> </a:t>
            </a:r>
            <a:r>
              <a:rPr lang="it-IT" err="1">
                <a:latin typeface="Calibri"/>
              </a:rPr>
              <a:t>present</a:t>
            </a:r>
            <a:r>
              <a:rPr lang="it-IT">
                <a:latin typeface="Calibri"/>
              </a:rPr>
              <a:t> in the </a:t>
            </a:r>
            <a:r>
              <a:rPr lang="it-IT" err="1">
                <a:latin typeface="Calibri"/>
              </a:rPr>
              <a:t>environmental</a:t>
            </a:r>
            <a:r>
              <a:rPr lang="it-IT">
                <a:latin typeface="Calibri"/>
              </a:rPr>
              <a:t> </a:t>
            </a:r>
            <a:r>
              <a:rPr lang="it-IT" err="1">
                <a:latin typeface="Calibri"/>
              </a:rPr>
              <a:t>context</a:t>
            </a:r>
            <a:r>
              <a:rPr lang="it-IT">
                <a:latin typeface="Calibri"/>
              </a:rPr>
              <a:t>, from cultural </a:t>
            </a:r>
            <a:r>
              <a:rPr lang="it-IT" err="1">
                <a:latin typeface="Calibri"/>
              </a:rPr>
              <a:t>heritage</a:t>
            </a:r>
            <a:r>
              <a:rPr lang="it-IT">
                <a:latin typeface="Calibri"/>
              </a:rPr>
              <a:t> assets to </a:t>
            </a:r>
            <a:r>
              <a:rPr lang="it-IT" err="1">
                <a:latin typeface="Calibri"/>
              </a:rPr>
              <a:t>historical</a:t>
            </a:r>
            <a:r>
              <a:rPr lang="it-IT">
                <a:latin typeface="Calibri"/>
              </a:rPr>
              <a:t> centres </a:t>
            </a:r>
            <a:r>
              <a:rPr lang="it-IT" err="1">
                <a:latin typeface="Calibri"/>
              </a:rPr>
              <a:t>still</a:t>
            </a:r>
            <a:r>
              <a:rPr lang="it-IT">
                <a:latin typeface="Calibri"/>
              </a:rPr>
              <a:t> </a:t>
            </a:r>
            <a:r>
              <a:rPr lang="it-IT" err="1">
                <a:latin typeface="Calibri"/>
              </a:rPr>
              <a:t>largely</a:t>
            </a:r>
            <a:r>
              <a:rPr lang="it-IT">
                <a:latin typeface="Calibri"/>
              </a:rPr>
              <a:t> to be </a:t>
            </a:r>
            <a:r>
              <a:rPr lang="it-IT" err="1">
                <a:latin typeface="Calibri"/>
              </a:rPr>
              <a:t>rediscovered</a:t>
            </a:r>
            <a:r>
              <a:rPr lang="it-IT">
                <a:latin typeface="Calibri"/>
              </a:rPr>
              <a:t> and </a:t>
            </a:r>
            <a:r>
              <a:rPr lang="it-IT" err="1">
                <a:latin typeface="Calibri"/>
              </a:rPr>
              <a:t>enhanced</a:t>
            </a:r>
            <a:r>
              <a:rPr lang="it-IT">
                <a:latin typeface="Calibri"/>
              </a:rPr>
              <a:t>, </a:t>
            </a:r>
            <a:r>
              <a:rPr lang="it-IT" err="1">
                <a:latin typeface="Calibri"/>
              </a:rPr>
              <a:t>obviously</a:t>
            </a:r>
            <a:r>
              <a:rPr lang="it-IT">
                <a:latin typeface="Calibri"/>
              </a:rPr>
              <a:t> with an </a:t>
            </a:r>
            <a:r>
              <a:rPr lang="it-IT" err="1">
                <a:latin typeface="Calibri"/>
              </a:rPr>
              <a:t>important</a:t>
            </a:r>
            <a:r>
              <a:rPr lang="it-IT">
                <a:latin typeface="Calibri"/>
              </a:rPr>
              <a:t> spin-off in the </a:t>
            </a:r>
            <a:r>
              <a:rPr lang="it-IT" err="1">
                <a:latin typeface="Calibri"/>
              </a:rPr>
              <a:t>tourist</a:t>
            </a:r>
            <a:r>
              <a:rPr lang="it-IT">
                <a:latin typeface="Calibri"/>
              </a:rPr>
              <a:t> </a:t>
            </a:r>
            <a:r>
              <a:rPr lang="it-IT" err="1">
                <a:latin typeface="Calibri"/>
              </a:rPr>
              <a:t>offer</a:t>
            </a:r>
            <a:r>
              <a:rPr lang="it-IT">
                <a:latin typeface="Calibri"/>
              </a:rPr>
              <a:t> of a </a:t>
            </a:r>
            <a:r>
              <a:rPr lang="it-IT" err="1">
                <a:latin typeface="Calibri"/>
              </a:rPr>
              <a:t>territory</a:t>
            </a:r>
            <a:r>
              <a:rPr lang="it-IT">
                <a:latin typeface="Calibri"/>
              </a:rPr>
              <a:t>.</a:t>
            </a:r>
            <a:endParaRPr>
              <a:latin typeface="Calibri"/>
            </a:endParaRPr>
          </a:p>
          <a:p>
            <a:pPr marL="0" lvl="0" indent="0" algn="just" rtl="0">
              <a:spcBef>
                <a:spcPts val="0"/>
              </a:spcBef>
              <a:spcAft>
                <a:spcPts val="0"/>
              </a:spcAft>
              <a:buNone/>
            </a:pPr>
            <a:endParaRPr>
              <a:latin typeface="Calibri"/>
            </a:endParaRPr>
          </a:p>
          <a:p>
            <a:pPr marL="342900" indent="-292100">
              <a:buFont typeface="Noto Sans Symbols"/>
              <a:buChar char="▪"/>
            </a:pPr>
            <a:r>
              <a:rPr lang="it-IT">
                <a:latin typeface="Calibri"/>
              </a:rPr>
              <a:t>The Center of Taste </a:t>
            </a:r>
            <a:r>
              <a:rPr lang="it-IT" err="1">
                <a:latin typeface="Calibri"/>
              </a:rPr>
              <a:t>is</a:t>
            </a:r>
            <a:r>
              <a:rPr lang="it-IT">
                <a:latin typeface="Calibri"/>
              </a:rPr>
              <a:t> a </a:t>
            </a:r>
            <a:r>
              <a:rPr lang="it-IT" err="1">
                <a:latin typeface="Calibri"/>
              </a:rPr>
              <a:t>physical</a:t>
            </a:r>
            <a:r>
              <a:rPr lang="it-IT">
                <a:latin typeface="Calibri"/>
              </a:rPr>
              <a:t> </a:t>
            </a:r>
            <a:r>
              <a:rPr lang="it-IT" err="1">
                <a:latin typeface="Calibri"/>
              </a:rPr>
              <a:t>space</a:t>
            </a:r>
            <a:r>
              <a:rPr lang="it-IT">
                <a:latin typeface="Calibri"/>
              </a:rPr>
              <a:t>, set in a </a:t>
            </a:r>
            <a:r>
              <a:rPr lang="it-IT" err="1">
                <a:latin typeface="Calibri"/>
              </a:rPr>
              <a:t>territorial</a:t>
            </a:r>
            <a:r>
              <a:rPr lang="it-IT">
                <a:latin typeface="Calibri"/>
              </a:rPr>
              <a:t> </a:t>
            </a:r>
            <a:r>
              <a:rPr lang="it-IT" err="1">
                <a:latin typeface="Calibri"/>
              </a:rPr>
              <a:t>context</a:t>
            </a:r>
            <a:r>
              <a:rPr lang="it-IT">
                <a:latin typeface="Calibri"/>
              </a:rPr>
              <a:t>, </a:t>
            </a:r>
            <a:r>
              <a:rPr lang="it-IT" err="1">
                <a:latin typeface="Calibri"/>
              </a:rPr>
              <a:t>created</a:t>
            </a:r>
            <a:r>
              <a:rPr lang="it-IT">
                <a:latin typeface="Calibri"/>
              </a:rPr>
              <a:t> to </a:t>
            </a:r>
            <a:r>
              <a:rPr lang="it-IT" err="1">
                <a:latin typeface="Calibri"/>
              </a:rPr>
              <a:t>publicise</a:t>
            </a:r>
            <a:r>
              <a:rPr lang="it-IT">
                <a:latin typeface="Calibri"/>
              </a:rPr>
              <a:t> and </a:t>
            </a:r>
            <a:r>
              <a:rPr lang="it-IT" err="1">
                <a:latin typeface="Calibri"/>
              </a:rPr>
              <a:t>enhance</a:t>
            </a:r>
            <a:r>
              <a:rPr lang="it-IT">
                <a:latin typeface="Calibri"/>
              </a:rPr>
              <a:t> the </a:t>
            </a:r>
            <a:r>
              <a:rPr lang="it-IT" err="1">
                <a:latin typeface="Calibri"/>
              </a:rPr>
              <a:t>many</a:t>
            </a:r>
            <a:r>
              <a:rPr lang="it-IT">
                <a:latin typeface="Calibri"/>
              </a:rPr>
              <a:t> </a:t>
            </a:r>
            <a:r>
              <a:rPr lang="it-IT" err="1">
                <a:latin typeface="Calibri"/>
              </a:rPr>
              <a:t>excellent</a:t>
            </a:r>
            <a:r>
              <a:rPr lang="it-IT">
                <a:latin typeface="Calibri"/>
              </a:rPr>
              <a:t> food and </a:t>
            </a:r>
            <a:r>
              <a:rPr lang="it-IT" err="1">
                <a:latin typeface="Calibri"/>
              </a:rPr>
              <a:t>wine</a:t>
            </a:r>
            <a:r>
              <a:rPr lang="it-IT">
                <a:latin typeface="Calibri"/>
              </a:rPr>
              <a:t> products of a </a:t>
            </a:r>
            <a:r>
              <a:rPr lang="it-IT" err="1">
                <a:latin typeface="Calibri"/>
              </a:rPr>
              <a:t>given</a:t>
            </a:r>
            <a:r>
              <a:rPr lang="it-IT">
                <a:latin typeface="Calibri"/>
              </a:rPr>
              <a:t> area </a:t>
            </a:r>
            <a:r>
              <a:rPr lang="it-IT" err="1">
                <a:latin typeface="Calibri"/>
              </a:rPr>
              <a:t>as</a:t>
            </a:r>
            <a:r>
              <a:rPr lang="it-IT">
                <a:latin typeface="Calibri"/>
              </a:rPr>
              <a:t> a </a:t>
            </a:r>
            <a:r>
              <a:rPr lang="it-IT" err="1">
                <a:latin typeface="Calibri"/>
              </a:rPr>
              <a:t>tourist</a:t>
            </a:r>
            <a:r>
              <a:rPr lang="it-IT">
                <a:latin typeface="Calibri"/>
              </a:rPr>
              <a:t> </a:t>
            </a:r>
            <a:r>
              <a:rPr lang="it-IT" err="1">
                <a:latin typeface="Calibri"/>
              </a:rPr>
              <a:t>attraction</a:t>
            </a:r>
            <a:r>
              <a:rPr lang="it-IT">
                <a:latin typeface="Calibri"/>
              </a:rPr>
              <a:t>. </a:t>
            </a:r>
            <a:endParaRPr>
              <a:latin typeface="Calibri"/>
            </a:endParaRPr>
          </a:p>
          <a:p>
            <a:pPr marL="0" lvl="0" indent="0" algn="just" rtl="0">
              <a:spcBef>
                <a:spcPts val="0"/>
              </a:spcBef>
              <a:spcAft>
                <a:spcPts val="0"/>
              </a:spcAft>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It</a:t>
            </a:r>
            <a:r>
              <a:rPr lang="it-IT">
                <a:latin typeface="Calibri"/>
              </a:rPr>
              <a:t> </a:t>
            </a:r>
            <a:r>
              <a:rPr lang="it-IT" err="1">
                <a:latin typeface="Calibri"/>
              </a:rPr>
              <a:t>is</a:t>
            </a:r>
            <a:r>
              <a:rPr lang="it-IT">
                <a:latin typeface="Calibri"/>
              </a:rPr>
              <a:t> the </a:t>
            </a:r>
            <a:r>
              <a:rPr lang="it-IT" err="1">
                <a:latin typeface="Calibri"/>
              </a:rPr>
              <a:t>answer</a:t>
            </a:r>
            <a:r>
              <a:rPr lang="it-IT">
                <a:latin typeface="Calibri"/>
              </a:rPr>
              <a:t> to the new concept of food </a:t>
            </a:r>
            <a:r>
              <a:rPr lang="it-IT" err="1">
                <a:latin typeface="Calibri"/>
              </a:rPr>
              <a:t>as</a:t>
            </a:r>
            <a:r>
              <a:rPr lang="it-IT">
                <a:latin typeface="Calibri"/>
              </a:rPr>
              <a:t> a cultural </a:t>
            </a:r>
            <a:r>
              <a:rPr lang="it-IT" err="1">
                <a:latin typeface="Calibri"/>
              </a:rPr>
              <a:t>expression</a:t>
            </a:r>
            <a:r>
              <a:rPr lang="it-IT">
                <a:latin typeface="Calibri"/>
              </a:rPr>
              <a:t>.</a:t>
            </a:r>
            <a:endParaRPr>
              <a:latin typeface="Calibri"/>
            </a:endParaRPr>
          </a:p>
          <a:p>
            <a:pPr marL="0" lvl="0" indent="0" algn="just" rtl="0">
              <a:spcBef>
                <a:spcPts val="0"/>
              </a:spcBef>
              <a:spcAft>
                <a:spcPts val="0"/>
              </a:spcAft>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It</a:t>
            </a:r>
            <a:r>
              <a:rPr lang="it-IT">
                <a:latin typeface="Calibri"/>
              </a:rPr>
              <a:t> </a:t>
            </a:r>
            <a:r>
              <a:rPr lang="it-IT" err="1">
                <a:latin typeface="Calibri"/>
              </a:rPr>
              <a:t>offers</a:t>
            </a:r>
            <a:r>
              <a:rPr lang="it-IT">
                <a:latin typeface="Calibri"/>
              </a:rPr>
              <a:t> users a </a:t>
            </a:r>
            <a:r>
              <a:rPr lang="it-IT" err="1">
                <a:latin typeface="Calibri"/>
              </a:rPr>
              <a:t>multisensory</a:t>
            </a:r>
            <a:r>
              <a:rPr lang="it-IT">
                <a:latin typeface="Calibri"/>
              </a:rPr>
              <a:t> </a:t>
            </a:r>
            <a:r>
              <a:rPr lang="it-IT" err="1">
                <a:latin typeface="Calibri"/>
              </a:rPr>
              <a:t>journey</a:t>
            </a:r>
            <a:r>
              <a:rPr lang="it-IT">
                <a:latin typeface="Calibri"/>
              </a:rPr>
              <a:t> </a:t>
            </a:r>
            <a:r>
              <a:rPr lang="it-IT" err="1">
                <a:latin typeface="Calibri"/>
              </a:rPr>
              <a:t>through</a:t>
            </a:r>
            <a:r>
              <a:rPr lang="it-IT">
                <a:latin typeface="Calibri"/>
              </a:rPr>
              <a:t> </a:t>
            </a:r>
            <a:r>
              <a:rPr lang="it-IT" err="1">
                <a:latin typeface="Calibri"/>
              </a:rPr>
              <a:t>tradition</a:t>
            </a:r>
            <a:r>
              <a:rPr lang="it-IT">
                <a:latin typeface="Calibri"/>
              </a:rPr>
              <a:t>, </a:t>
            </a:r>
            <a:r>
              <a:rPr lang="it-IT" err="1">
                <a:latin typeface="Calibri"/>
              </a:rPr>
              <a:t>territory</a:t>
            </a:r>
            <a:r>
              <a:rPr lang="it-IT">
                <a:latin typeface="Calibri"/>
              </a:rPr>
              <a:t>, history, </a:t>
            </a:r>
            <a:r>
              <a:rPr lang="it-IT" err="1">
                <a:latin typeface="Calibri"/>
              </a:rPr>
              <a:t>collective</a:t>
            </a:r>
            <a:r>
              <a:rPr lang="it-IT">
                <a:latin typeface="Calibri"/>
              </a:rPr>
              <a:t> knowledge and food </a:t>
            </a:r>
            <a:r>
              <a:rPr lang="it-IT" err="1">
                <a:latin typeface="Calibri"/>
              </a:rPr>
              <a:t>education</a:t>
            </a:r>
            <a:r>
              <a:rPr lang="it-IT">
                <a:latin typeface="Calibri"/>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body" idx="1"/>
          </p:nvPr>
        </p:nvSpPr>
        <p:spPr>
          <a:xfrm>
            <a:off x="543000" y="1125345"/>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189" name="Google Shape;189;p23"/>
          <p:cNvSpPr txBox="1">
            <a:spLocks noGrp="1"/>
          </p:cNvSpPr>
          <p:nvPr>
            <p:ph type="body" idx="2"/>
          </p:nvPr>
        </p:nvSpPr>
        <p:spPr>
          <a:xfrm>
            <a:off x="543000" y="1590126"/>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190" name="Google Shape;190;p23"/>
          <p:cNvSpPr txBox="1">
            <a:spLocks noGrp="1"/>
          </p:cNvSpPr>
          <p:nvPr>
            <p:ph type="body" idx="3"/>
          </p:nvPr>
        </p:nvSpPr>
        <p:spPr>
          <a:xfrm>
            <a:off x="264400" y="2605352"/>
            <a:ext cx="9540600" cy="3644700"/>
          </a:xfrm>
          <a:prstGeom prst="rect">
            <a:avLst/>
          </a:prstGeom>
          <a:noFill/>
          <a:ln>
            <a:noFill/>
          </a:ln>
        </p:spPr>
        <p:txBody>
          <a:bodyPr spcFirstLastPara="1" wrap="square" lIns="91425" tIns="45700" rIns="91425" bIns="45700" anchor="t" anchorCtr="0">
            <a:noAutofit/>
          </a:bodyPr>
          <a:lstStyle/>
          <a:p>
            <a:pPr marL="342900" lvl="0" indent="-292100" algn="just" rtl="0">
              <a:spcBef>
                <a:spcPts val="0"/>
              </a:spcBef>
              <a:spcAft>
                <a:spcPts val="0"/>
              </a:spcAft>
              <a:buClr>
                <a:schemeClr val="dk1"/>
              </a:buClr>
              <a:buSzPts val="1200"/>
              <a:buFont typeface="Noto Sans Symbols"/>
              <a:buChar char="▪"/>
            </a:pPr>
            <a:r>
              <a:rPr lang="it-IT" b="1">
                <a:latin typeface="Calibri"/>
              </a:rPr>
              <a:t>Forms of COT</a:t>
            </a:r>
            <a:endParaRPr lang="it-IT">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r>
              <a:rPr lang="it-IT">
                <a:latin typeface="Calibri"/>
              </a:rPr>
              <a:t>The Center of Taste can be </a:t>
            </a:r>
            <a:r>
              <a:rPr lang="it-IT" err="1">
                <a:latin typeface="Calibri"/>
              </a:rPr>
              <a:t>centred</a:t>
            </a:r>
            <a:r>
              <a:rPr lang="it-IT">
                <a:latin typeface="Calibri"/>
              </a:rPr>
              <a:t> on </a:t>
            </a:r>
            <a:r>
              <a:rPr lang="it-IT" err="1">
                <a:latin typeface="Calibri"/>
              </a:rPr>
              <a:t>several</a:t>
            </a:r>
            <a:r>
              <a:rPr lang="it-IT">
                <a:latin typeface="Calibri"/>
              </a:rPr>
              <a:t>, </a:t>
            </a:r>
            <a:r>
              <a:rPr lang="it-IT" err="1">
                <a:latin typeface="Calibri"/>
              </a:rPr>
              <a:t>obviously</a:t>
            </a:r>
            <a:r>
              <a:rPr lang="it-IT">
                <a:latin typeface="Calibri"/>
              </a:rPr>
              <a:t> </a:t>
            </a:r>
            <a:r>
              <a:rPr lang="it-IT" err="1">
                <a:latin typeface="Calibri"/>
              </a:rPr>
              <a:t>linked</a:t>
            </a:r>
            <a:r>
              <a:rPr lang="it-IT">
                <a:latin typeface="Calibri"/>
              </a:rPr>
              <a:t> to the </a:t>
            </a:r>
            <a:r>
              <a:rPr lang="it-IT" err="1">
                <a:latin typeface="Calibri"/>
              </a:rPr>
              <a:t>economic</a:t>
            </a:r>
            <a:r>
              <a:rPr lang="it-IT">
                <a:latin typeface="Calibri"/>
              </a:rPr>
              <a:t> and social </a:t>
            </a:r>
            <a:r>
              <a:rPr lang="it-IT" err="1">
                <a:latin typeface="Calibri"/>
              </a:rPr>
              <a:t>vocation</a:t>
            </a:r>
            <a:r>
              <a:rPr lang="it-IT">
                <a:latin typeface="Calibri"/>
              </a:rPr>
              <a:t> of the area and the demand </a:t>
            </a:r>
            <a:r>
              <a:rPr lang="it-IT" err="1">
                <a:latin typeface="Calibri"/>
              </a:rPr>
              <a:t>expressed</a:t>
            </a:r>
            <a:r>
              <a:rPr lang="it-IT">
                <a:latin typeface="Calibri"/>
              </a:rPr>
              <a:t> by </a:t>
            </a:r>
            <a:r>
              <a:rPr lang="it-IT" err="1">
                <a:latin typeface="Calibri"/>
              </a:rPr>
              <a:t>it</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r>
              <a:rPr lang="it-IT">
                <a:latin typeface="Calibri"/>
              </a:rPr>
              <a:t>The </a:t>
            </a:r>
            <a:r>
              <a:rPr lang="it-IT" err="1">
                <a:latin typeface="Calibri"/>
              </a:rPr>
              <a:t>types</a:t>
            </a:r>
            <a:r>
              <a:rPr lang="it-IT">
                <a:latin typeface="Calibri"/>
              </a:rPr>
              <a:t> a Taste Centre can take on are </a:t>
            </a:r>
            <a:r>
              <a:rPr lang="it-IT" err="1">
                <a:latin typeface="Calibri"/>
              </a:rPr>
              <a:t>as</a:t>
            </a:r>
            <a:r>
              <a:rPr lang="it-IT">
                <a:latin typeface="Calibri"/>
              </a:rPr>
              <a:t> follows</a:t>
            </a:r>
            <a:endParaRPr>
              <a:latin typeface="Calibri"/>
            </a:endParaRPr>
          </a:p>
          <a:p>
            <a:pPr marL="807720" lvl="1" indent="-52705" algn="just" rtl="0">
              <a:spcBef>
                <a:spcPts val="0"/>
              </a:spcBef>
              <a:spcAft>
                <a:spcPts val="0"/>
              </a:spcAft>
              <a:buClr>
                <a:schemeClr val="dk1"/>
              </a:buClr>
              <a:buSzPts val="2000"/>
              <a:buNone/>
            </a:pPr>
            <a:endParaRPr>
              <a:latin typeface="Calibri"/>
            </a:endParaRPr>
          </a:p>
          <a:p>
            <a:pPr marL="1150620" lvl="1" indent="-292100">
              <a:buFont typeface="Noto Sans Symbols"/>
              <a:buChar char="⮚"/>
            </a:pPr>
            <a:r>
              <a:rPr lang="it-IT">
                <a:latin typeface="Calibri"/>
              </a:rPr>
              <a:t> food and </a:t>
            </a:r>
            <a:r>
              <a:rPr lang="it-IT" err="1">
                <a:latin typeface="Calibri"/>
              </a:rPr>
              <a:t>wine</a:t>
            </a:r>
            <a:r>
              <a:rPr lang="it-IT">
                <a:latin typeface="Calibri"/>
              </a:rPr>
              <a:t> promotion</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Clr>
                <a:schemeClr val="dk1"/>
              </a:buClr>
              <a:buSzPts val="1200"/>
              <a:buFont typeface="Noto Sans Symbols"/>
              <a:buChar char="⮚"/>
            </a:pPr>
            <a:r>
              <a:rPr lang="it-IT">
                <a:latin typeface="Calibri"/>
              </a:rPr>
              <a:t>support for agri-food companies to </a:t>
            </a:r>
            <a:r>
              <a:rPr lang="it-IT" err="1">
                <a:latin typeface="Calibri"/>
              </a:rPr>
              <a:t>increase</a:t>
            </a:r>
            <a:r>
              <a:rPr lang="it-IT">
                <a:latin typeface="Calibri"/>
              </a:rPr>
              <a:t> </a:t>
            </a:r>
            <a:r>
              <a:rPr lang="it-IT" err="1">
                <a:latin typeface="Calibri"/>
              </a:rPr>
              <a:t>economic</a:t>
            </a:r>
            <a:r>
              <a:rPr lang="it-IT">
                <a:latin typeface="Calibri"/>
              </a:rPr>
              <a:t> </a:t>
            </a:r>
            <a:r>
              <a:rPr lang="it-IT" err="1">
                <a:latin typeface="Calibri"/>
              </a:rPr>
              <a:t>exchanges</a:t>
            </a:r>
            <a:endParaRPr err="1">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Clr>
                <a:schemeClr val="dk1"/>
              </a:buClr>
              <a:buSzPts val="1200"/>
              <a:buFont typeface="Noto Sans Symbols"/>
              <a:buChar char="⮚"/>
            </a:pPr>
            <a:r>
              <a:rPr lang="it-IT" err="1">
                <a:latin typeface="Calibri"/>
              </a:rPr>
              <a:t>education</a:t>
            </a:r>
            <a:r>
              <a:rPr lang="it-IT">
                <a:latin typeface="Calibri"/>
              </a:rPr>
              <a:t> in </a:t>
            </a:r>
            <a:r>
              <a:rPr lang="it-IT" err="1">
                <a:latin typeface="Calibri"/>
              </a:rPr>
              <a:t>healthy</a:t>
            </a:r>
            <a:r>
              <a:rPr lang="it-IT">
                <a:latin typeface="Calibri"/>
              </a:rPr>
              <a:t> </a:t>
            </a:r>
            <a:r>
              <a:rPr lang="it-IT" err="1">
                <a:latin typeface="Calibri"/>
              </a:rPr>
              <a:t>eating</a:t>
            </a:r>
            <a:r>
              <a:rPr lang="it-IT">
                <a:latin typeface="Calibri"/>
              </a:rPr>
              <a:t> (workshops with schools)</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Clr>
                <a:schemeClr val="dk1"/>
              </a:buClr>
              <a:buSzPts val="1200"/>
              <a:buFont typeface="Noto Sans Symbols"/>
              <a:buChar char="⮚"/>
            </a:pPr>
            <a:r>
              <a:rPr lang="it-IT" err="1">
                <a:latin typeface="Calibri"/>
              </a:rPr>
              <a:t>tourism</a:t>
            </a:r>
            <a:r>
              <a:rPr lang="it-IT">
                <a:latin typeface="Calibri"/>
              </a:rPr>
              <a:t> promotion</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Clr>
                <a:schemeClr val="dk1"/>
              </a:buClr>
              <a:buSzPts val="1200"/>
              <a:buFont typeface="Noto Sans Symbols"/>
              <a:buChar char="⮚"/>
            </a:pPr>
            <a:r>
              <a:rPr lang="it-IT" err="1">
                <a:latin typeface="Calibri"/>
              </a:rPr>
              <a:t>territorial</a:t>
            </a:r>
            <a:r>
              <a:rPr lang="it-IT">
                <a:latin typeface="Calibri"/>
              </a:rPr>
              <a:t> and cultural promotion (museum)</a:t>
            </a:r>
            <a:endParaRPr>
              <a:latin typeface="Calibri"/>
            </a:endParaRPr>
          </a:p>
          <a:p>
            <a:pPr marL="0" lvl="0" indent="0" algn="just" rtl="0">
              <a:spcBef>
                <a:spcPts val="0"/>
              </a:spcBef>
              <a:spcAft>
                <a:spcPts val="0"/>
              </a:spcAft>
              <a:buClr>
                <a:schemeClr val="dk1"/>
              </a:buClr>
              <a:buSzPts val="2200"/>
              <a:buNone/>
            </a:pP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body" idx="1"/>
          </p:nvPr>
        </p:nvSpPr>
        <p:spPr>
          <a:xfrm>
            <a:off x="543000" y="1040744"/>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196" name="Google Shape;196;p24"/>
          <p:cNvSpPr txBox="1">
            <a:spLocks noGrp="1"/>
          </p:cNvSpPr>
          <p:nvPr>
            <p:ph type="body" idx="2"/>
          </p:nvPr>
        </p:nvSpPr>
        <p:spPr>
          <a:xfrm>
            <a:off x="511284" y="1447361"/>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197" name="Google Shape;197;p24"/>
          <p:cNvSpPr txBox="1">
            <a:spLocks noGrp="1"/>
          </p:cNvSpPr>
          <p:nvPr>
            <p:ph type="body" idx="3"/>
          </p:nvPr>
        </p:nvSpPr>
        <p:spPr>
          <a:xfrm>
            <a:off x="199225" y="2170244"/>
            <a:ext cx="9518172" cy="4224838"/>
          </a:xfrm>
          <a:prstGeom prst="rect">
            <a:avLst/>
          </a:prstGeom>
          <a:noFill/>
          <a:ln>
            <a:noFill/>
          </a:ln>
        </p:spPr>
        <p:txBody>
          <a:bodyPr spcFirstLastPara="1" wrap="square" lIns="91425" tIns="45700" rIns="91425" bIns="45700" anchor="t" anchorCtr="0">
            <a:noAutofit/>
          </a:bodyPr>
          <a:lstStyle/>
          <a:p>
            <a:pPr marL="0" indent="0" algn="ctr"/>
            <a:r>
              <a:rPr lang="it-IT" b="1" err="1">
                <a:latin typeface="Calibri"/>
              </a:rPr>
              <a:t>Context</a:t>
            </a:r>
            <a:r>
              <a:rPr lang="it-IT" b="1">
                <a:latin typeface="Calibri"/>
              </a:rPr>
              <a:t> </a:t>
            </a:r>
            <a:r>
              <a:rPr lang="it-IT" b="1" err="1">
                <a:latin typeface="Calibri"/>
              </a:rPr>
              <a:t>analysis</a:t>
            </a:r>
            <a:r>
              <a:rPr lang="it-IT" b="1">
                <a:latin typeface="Calibri"/>
              </a:rPr>
              <a:t> - </a:t>
            </a:r>
            <a:r>
              <a:rPr lang="it-IT" b="1" err="1">
                <a:latin typeface="Calibri"/>
              </a:rPr>
              <a:t>Socioeconomic</a:t>
            </a:r>
            <a:r>
              <a:rPr lang="it-IT" b="1">
                <a:latin typeface="Calibri"/>
              </a:rPr>
              <a:t> </a:t>
            </a:r>
            <a:r>
              <a:rPr lang="it-IT" b="1" err="1">
                <a:latin typeface="Calibri"/>
              </a:rPr>
              <a:t>analysis</a:t>
            </a:r>
            <a:r>
              <a:rPr lang="it-IT" b="1">
                <a:latin typeface="Calibri"/>
              </a:rPr>
              <a:t> </a:t>
            </a:r>
            <a:endParaRPr lang="it-IT">
              <a:latin typeface="Calibri"/>
            </a:endParaRPr>
          </a:p>
          <a:p>
            <a:pPr marL="0" lvl="0" indent="0" algn="just" rtl="0">
              <a:spcBef>
                <a:spcPts val="0"/>
              </a:spcBef>
              <a:spcAft>
                <a:spcPts val="0"/>
              </a:spcAft>
              <a:buClr>
                <a:schemeClr val="dk1"/>
              </a:buClr>
              <a:buSzPts val="2200"/>
              <a:buNone/>
            </a:pPr>
            <a:endParaRPr>
              <a:latin typeface="Calibri"/>
            </a:endParaRPr>
          </a:p>
          <a:p>
            <a:pPr marL="0" indent="0">
              <a:buSzPts val="2200"/>
            </a:pPr>
            <a:r>
              <a:rPr lang="it-IT" err="1">
                <a:latin typeface="Calibri"/>
              </a:rPr>
              <a:t>Context</a:t>
            </a:r>
            <a:r>
              <a:rPr lang="it-IT">
                <a:latin typeface="Calibri"/>
              </a:rPr>
              <a:t> </a:t>
            </a:r>
            <a:r>
              <a:rPr lang="it-IT" err="1">
                <a:latin typeface="Calibri"/>
              </a:rPr>
              <a:t>analysis</a:t>
            </a:r>
            <a:r>
              <a:rPr lang="it-IT">
                <a:latin typeface="Calibri"/>
              </a:rPr>
              <a:t> of the area: </a:t>
            </a:r>
            <a:endParaRPr>
              <a:latin typeface="Calibri"/>
            </a:endParaRPr>
          </a:p>
          <a:p>
            <a:pPr marL="228600" lvl="0" algn="just" rtl="0">
              <a:spcBef>
                <a:spcPts val="0"/>
              </a:spcBef>
              <a:spcAft>
                <a:spcPts val="0"/>
              </a:spcAft>
              <a:buClr>
                <a:schemeClr val="dk1"/>
              </a:buClr>
              <a:buSzPts val="2200"/>
              <a:buChar char="•"/>
            </a:pPr>
            <a:endParaRPr>
              <a:latin typeface="Calibri"/>
            </a:endParaRPr>
          </a:p>
          <a:p>
            <a:pPr marL="342900" lvl="0" indent="-279400" algn="just" rtl="0">
              <a:spcBef>
                <a:spcPts val="0"/>
              </a:spcBef>
              <a:spcAft>
                <a:spcPts val="0"/>
              </a:spcAft>
              <a:buClr>
                <a:schemeClr val="dk1"/>
              </a:buClr>
              <a:buSzPts val="1200"/>
              <a:buChar char="•"/>
            </a:pPr>
            <a:r>
              <a:rPr lang="it-IT" err="1">
                <a:latin typeface="Calibri"/>
              </a:rPr>
              <a:t>Description</a:t>
            </a:r>
            <a:r>
              <a:rPr lang="it-IT">
                <a:latin typeface="Calibri"/>
              </a:rPr>
              <a:t> of the area of </a:t>
            </a:r>
            <a:r>
              <a:rPr lang="it-IT" err="1">
                <a:latin typeface="Calibri"/>
              </a:rPr>
              <a:t>reference</a:t>
            </a:r>
            <a:endParaRPr>
              <a:latin typeface="Calibri"/>
            </a:endParaRPr>
          </a:p>
          <a:p>
            <a:pPr marL="228600" lvl="0" algn="just" rtl="0">
              <a:spcBef>
                <a:spcPts val="0"/>
              </a:spcBef>
              <a:spcAft>
                <a:spcPts val="0"/>
              </a:spcAft>
              <a:buChar char="•"/>
            </a:pPr>
            <a:endParaRPr>
              <a:latin typeface="Calibri"/>
            </a:endParaRPr>
          </a:p>
          <a:p>
            <a:pPr marL="342900" lvl="0" indent="-279400" algn="just" rtl="0">
              <a:spcBef>
                <a:spcPts val="0"/>
              </a:spcBef>
              <a:spcAft>
                <a:spcPts val="0"/>
              </a:spcAft>
              <a:buClr>
                <a:schemeClr val="dk1"/>
              </a:buClr>
              <a:buSzPts val="1200"/>
              <a:buChar char="•"/>
            </a:pPr>
            <a:r>
              <a:rPr lang="it-IT">
                <a:latin typeface="Calibri"/>
              </a:rPr>
              <a:t>Brief </a:t>
            </a:r>
            <a:r>
              <a:rPr lang="it-IT" err="1">
                <a:latin typeface="Calibri"/>
              </a:rPr>
              <a:t>historical</a:t>
            </a:r>
            <a:r>
              <a:rPr lang="it-IT">
                <a:latin typeface="Calibri"/>
              </a:rPr>
              <a:t> notes</a:t>
            </a:r>
            <a:endParaRPr>
              <a:latin typeface="Calibri"/>
            </a:endParaRPr>
          </a:p>
          <a:p>
            <a:pPr marL="228600" lvl="0" algn="just" rtl="0">
              <a:spcBef>
                <a:spcPts val="0"/>
              </a:spcBef>
              <a:spcAft>
                <a:spcPts val="0"/>
              </a:spcAft>
              <a:buChar char="•"/>
            </a:pPr>
            <a:endParaRPr>
              <a:latin typeface="Calibri"/>
            </a:endParaRPr>
          </a:p>
          <a:p>
            <a:pPr marL="342900" lvl="0" indent="-279400" algn="just" rtl="0">
              <a:spcBef>
                <a:spcPts val="0"/>
              </a:spcBef>
              <a:spcAft>
                <a:spcPts val="0"/>
              </a:spcAft>
              <a:buClr>
                <a:schemeClr val="dk1"/>
              </a:buClr>
              <a:buSzPts val="1200"/>
              <a:buChar char="•"/>
            </a:pPr>
            <a:r>
              <a:rPr lang="it-IT" err="1">
                <a:latin typeface="Calibri"/>
              </a:rPr>
              <a:t>Description</a:t>
            </a:r>
            <a:r>
              <a:rPr lang="it-IT">
                <a:latin typeface="Calibri"/>
              </a:rPr>
              <a:t> of the </a:t>
            </a:r>
            <a:r>
              <a:rPr lang="it-IT" err="1">
                <a:latin typeface="Calibri"/>
              </a:rPr>
              <a:t>territory</a:t>
            </a:r>
            <a:r>
              <a:rPr lang="it-IT">
                <a:latin typeface="Calibri"/>
              </a:rPr>
              <a:t> on the </a:t>
            </a:r>
            <a:r>
              <a:rPr lang="it-IT" err="1">
                <a:latin typeface="Calibri"/>
              </a:rPr>
              <a:t>basis</a:t>
            </a:r>
            <a:r>
              <a:rPr lang="it-IT">
                <a:latin typeface="Calibri"/>
              </a:rPr>
              <a:t> of </a:t>
            </a:r>
            <a:r>
              <a:rPr lang="it-IT" err="1">
                <a:latin typeface="Calibri"/>
              </a:rPr>
              <a:t>statistical</a:t>
            </a:r>
            <a:r>
              <a:rPr lang="it-IT">
                <a:latin typeface="Calibri"/>
              </a:rPr>
              <a:t> data (</a:t>
            </a:r>
            <a:r>
              <a:rPr lang="it-IT" err="1">
                <a:latin typeface="Calibri"/>
              </a:rPr>
              <a:t>demographic</a:t>
            </a:r>
            <a:r>
              <a:rPr lang="it-IT">
                <a:latin typeface="Calibri"/>
              </a:rPr>
              <a:t> </a:t>
            </a:r>
            <a:r>
              <a:rPr lang="it-IT" err="1">
                <a:latin typeface="Calibri"/>
              </a:rPr>
              <a:t>analysis</a:t>
            </a:r>
            <a:r>
              <a:rPr lang="it-IT">
                <a:latin typeface="Calibri"/>
              </a:rPr>
              <a:t>, </a:t>
            </a:r>
            <a:r>
              <a:rPr lang="it-IT" err="1">
                <a:latin typeface="Calibri"/>
              </a:rPr>
              <a:t>socio-economic</a:t>
            </a:r>
            <a:r>
              <a:rPr lang="it-IT">
                <a:latin typeface="Calibri"/>
              </a:rPr>
              <a:t> </a:t>
            </a:r>
            <a:r>
              <a:rPr lang="it-IT" err="1">
                <a:latin typeface="Calibri"/>
              </a:rPr>
              <a:t>analysis</a:t>
            </a:r>
            <a:r>
              <a:rPr lang="it-IT">
                <a:latin typeface="Calibri"/>
              </a:rPr>
              <a:t> and socio-cultural </a:t>
            </a:r>
            <a:r>
              <a:rPr lang="it-IT" err="1">
                <a:latin typeface="Calibri"/>
              </a:rPr>
              <a:t>analysis</a:t>
            </a:r>
            <a:r>
              <a:rPr lang="it-IT">
                <a:latin typeface="Calibri"/>
              </a:rPr>
              <a:t>)</a:t>
            </a:r>
            <a:endParaRPr>
              <a:latin typeface="Calibri"/>
            </a:endParaRPr>
          </a:p>
          <a:p>
            <a:pPr marL="228600" lvl="0" algn="just" rtl="0">
              <a:spcBef>
                <a:spcPts val="0"/>
              </a:spcBef>
              <a:spcAft>
                <a:spcPts val="0"/>
              </a:spcAft>
              <a:buChar char="•"/>
            </a:pPr>
            <a:endParaRPr>
              <a:latin typeface="Calibri"/>
            </a:endParaRPr>
          </a:p>
          <a:p>
            <a:pPr marL="342900" indent="-279400">
              <a:buChar char="•"/>
            </a:pPr>
            <a:r>
              <a:rPr lang="it-IT" err="1">
                <a:latin typeface="Calibri"/>
              </a:rPr>
              <a:t>Recognition</a:t>
            </a:r>
            <a:r>
              <a:rPr lang="it-IT">
                <a:latin typeface="Calibri"/>
              </a:rPr>
              <a:t> of </a:t>
            </a:r>
            <a:r>
              <a:rPr lang="it-IT" err="1">
                <a:latin typeface="Calibri"/>
              </a:rPr>
              <a:t>current</a:t>
            </a:r>
            <a:r>
              <a:rPr lang="it-IT">
                <a:latin typeface="Calibri"/>
              </a:rPr>
              <a:t> </a:t>
            </a:r>
            <a:r>
              <a:rPr lang="it-IT" err="1">
                <a:latin typeface="Calibri"/>
              </a:rPr>
              <a:t>initiatives</a:t>
            </a:r>
            <a:r>
              <a:rPr lang="it-IT">
                <a:latin typeface="Calibri"/>
              </a:rPr>
              <a:t> in the </a:t>
            </a:r>
            <a:r>
              <a:rPr lang="it-IT" err="1">
                <a:latin typeface="Calibri"/>
              </a:rPr>
              <a:t>territory</a:t>
            </a:r>
            <a:r>
              <a:rPr lang="it-IT">
                <a:latin typeface="Calibri"/>
              </a:rPr>
              <a:t> </a:t>
            </a:r>
            <a:r>
              <a:rPr lang="it-IT" err="1">
                <a:latin typeface="Calibri"/>
              </a:rPr>
              <a:t>that</a:t>
            </a:r>
            <a:r>
              <a:rPr lang="it-IT">
                <a:latin typeface="Calibri"/>
              </a:rPr>
              <a:t> </a:t>
            </a:r>
            <a:r>
              <a:rPr lang="it-IT" err="1">
                <a:latin typeface="Calibri"/>
              </a:rPr>
              <a:t>may</a:t>
            </a:r>
            <a:r>
              <a:rPr lang="it-IT">
                <a:latin typeface="Calibri"/>
              </a:rPr>
              <a:t> be </a:t>
            </a:r>
            <a:r>
              <a:rPr lang="it-IT" err="1">
                <a:latin typeface="Calibri"/>
              </a:rPr>
              <a:t>consistent</a:t>
            </a:r>
            <a:r>
              <a:rPr lang="it-IT">
                <a:latin typeface="Calibri"/>
              </a:rPr>
              <a:t> with the project actions. </a:t>
            </a:r>
          </a:p>
          <a:p>
            <a:pPr marL="514350" lvl="0" indent="-285750" algn="just">
              <a:spcBef>
                <a:spcPts val="0"/>
              </a:spcBef>
              <a:spcAft>
                <a:spcPts val="0"/>
              </a:spcAft>
              <a:buClr>
                <a:schemeClr val="dk1"/>
              </a:buClr>
              <a:buChar char="•"/>
            </a:pPr>
            <a:endParaRPr lang="it-IT">
              <a:latin typeface="Calibri"/>
            </a:endParaRPr>
          </a:p>
          <a:p>
            <a:pPr marL="342900" indent="-279400">
              <a:buChar char="•"/>
            </a:pPr>
            <a:r>
              <a:rPr lang="it-IT">
                <a:latin typeface="Calibri"/>
              </a:rPr>
              <a:t>A </a:t>
            </a:r>
            <a:r>
              <a:rPr lang="it-IT" err="1">
                <a:latin typeface="Calibri"/>
              </a:rPr>
              <a:t>proper</a:t>
            </a:r>
            <a:r>
              <a:rPr lang="it-IT">
                <a:latin typeface="Calibri"/>
              </a:rPr>
              <a:t> </a:t>
            </a:r>
            <a:r>
              <a:rPr lang="it-IT" err="1">
                <a:latin typeface="Calibri"/>
              </a:rPr>
              <a:t>analysis</a:t>
            </a:r>
            <a:r>
              <a:rPr lang="it-IT">
                <a:latin typeface="Calibri"/>
              </a:rPr>
              <a:t> of the </a:t>
            </a:r>
            <a:r>
              <a:rPr lang="it-IT" err="1">
                <a:latin typeface="Calibri"/>
              </a:rPr>
              <a:t>economic</a:t>
            </a:r>
            <a:r>
              <a:rPr lang="it-IT">
                <a:latin typeface="Calibri"/>
              </a:rPr>
              <a:t> system and the </a:t>
            </a:r>
            <a:r>
              <a:rPr lang="it-IT" err="1">
                <a:latin typeface="Calibri"/>
              </a:rPr>
              <a:t>conjunctural</a:t>
            </a:r>
            <a:r>
              <a:rPr lang="it-IT">
                <a:latin typeface="Calibri"/>
              </a:rPr>
              <a:t> study of the </a:t>
            </a:r>
            <a:r>
              <a:rPr lang="it-IT" err="1">
                <a:latin typeface="Calibri"/>
              </a:rPr>
              <a:t>relevant</a:t>
            </a:r>
            <a:r>
              <a:rPr lang="it-IT">
                <a:latin typeface="Calibri"/>
              </a:rPr>
              <a:t> </a:t>
            </a:r>
            <a:r>
              <a:rPr lang="it-IT" err="1">
                <a:latin typeface="Calibri"/>
              </a:rPr>
              <a:t>economic</a:t>
            </a:r>
            <a:r>
              <a:rPr lang="it-IT">
                <a:latin typeface="Calibri"/>
              </a:rPr>
              <a:t> </a:t>
            </a:r>
            <a:r>
              <a:rPr lang="it-IT" err="1">
                <a:latin typeface="Calibri"/>
              </a:rPr>
              <a:t>indicators</a:t>
            </a:r>
            <a:r>
              <a:rPr lang="it-IT">
                <a:latin typeface="Calibri"/>
              </a:rPr>
              <a:t> </a:t>
            </a:r>
            <a:r>
              <a:rPr lang="it-IT" err="1">
                <a:latin typeface="Calibri"/>
              </a:rPr>
              <a:t>allow</a:t>
            </a:r>
            <a:r>
              <a:rPr lang="it-IT">
                <a:latin typeface="Calibri"/>
              </a:rPr>
              <a:t> </a:t>
            </a:r>
            <a:r>
              <a:rPr lang="it-IT" err="1">
                <a:latin typeface="Calibri"/>
              </a:rPr>
              <a:t>you</a:t>
            </a:r>
            <a:r>
              <a:rPr lang="it-IT">
                <a:latin typeface="Calibri"/>
              </a:rPr>
              <a:t> to </a:t>
            </a:r>
            <a:r>
              <a:rPr lang="it-IT" err="1">
                <a:latin typeface="Calibri"/>
              </a:rPr>
              <a:t>identify</a:t>
            </a:r>
            <a:r>
              <a:rPr lang="it-IT">
                <a:latin typeface="Calibri"/>
              </a:rPr>
              <a:t> the </a:t>
            </a:r>
            <a:r>
              <a:rPr lang="it-IT" err="1">
                <a:latin typeface="Calibri"/>
              </a:rPr>
              <a:t>strengths</a:t>
            </a:r>
            <a:r>
              <a:rPr lang="it-IT">
                <a:latin typeface="Calibri"/>
              </a:rPr>
              <a:t> and </a:t>
            </a:r>
            <a:r>
              <a:rPr lang="it-IT" err="1">
                <a:latin typeface="Calibri"/>
              </a:rPr>
              <a:t>weaknesses</a:t>
            </a:r>
            <a:r>
              <a:rPr lang="it-IT">
                <a:latin typeface="Calibri"/>
              </a:rPr>
              <a:t> of the area in </a:t>
            </a:r>
            <a:r>
              <a:rPr lang="it-IT" err="1">
                <a:latin typeface="Calibri"/>
              </a:rPr>
              <a:t>question</a:t>
            </a:r>
            <a:r>
              <a:rPr lang="it-IT">
                <a:latin typeface="Calibri"/>
              </a:rPr>
              <a:t> and to </a:t>
            </a:r>
            <a:r>
              <a:rPr lang="it-IT" err="1">
                <a:latin typeface="Calibri"/>
              </a:rPr>
              <a:t>seize</a:t>
            </a:r>
            <a:r>
              <a:rPr lang="it-IT">
                <a:latin typeface="Calibri"/>
              </a:rPr>
              <a:t> </a:t>
            </a:r>
            <a:r>
              <a:rPr lang="it-IT" err="1">
                <a:latin typeface="Calibri"/>
              </a:rPr>
              <a:t>its</a:t>
            </a:r>
            <a:r>
              <a:rPr lang="it-IT">
                <a:latin typeface="Calibri"/>
              </a:rPr>
              <a:t> medium- and long-</a:t>
            </a:r>
            <a:r>
              <a:rPr lang="it-IT" err="1">
                <a:latin typeface="Calibri"/>
              </a:rPr>
              <a:t>term</a:t>
            </a:r>
            <a:r>
              <a:rPr lang="it-IT">
                <a:latin typeface="Calibri"/>
              </a:rPr>
              <a:t> </a:t>
            </a:r>
            <a:r>
              <a:rPr lang="it-IT" err="1">
                <a:latin typeface="Calibri"/>
              </a:rPr>
              <a:t>development</a:t>
            </a:r>
            <a:r>
              <a:rPr lang="it-IT">
                <a:latin typeface="Calibri"/>
              </a:rPr>
              <a:t> </a:t>
            </a:r>
            <a:r>
              <a:rPr lang="it-IT" err="1">
                <a:latin typeface="Calibri"/>
              </a:rPr>
              <a:t>opportunities</a:t>
            </a:r>
            <a:r>
              <a:rPr lang="it-IT">
                <a:latin typeface="Calibri"/>
              </a:rPr>
              <a:t>. </a:t>
            </a:r>
          </a:p>
          <a:p>
            <a:pPr marL="514350" indent="-285750">
              <a:buChar char="•"/>
            </a:pPr>
            <a:endParaRPr lang="it-IT">
              <a:latin typeface="Calibri"/>
            </a:endParaRPr>
          </a:p>
          <a:p>
            <a:pPr marL="342900" indent="-279400">
              <a:buChar char="•"/>
            </a:pPr>
            <a:r>
              <a:rPr lang="it-IT" err="1">
                <a:latin typeface="Calibri"/>
              </a:rPr>
              <a:t>Research</a:t>
            </a:r>
            <a:r>
              <a:rPr lang="it-IT">
                <a:latin typeface="Calibri"/>
              </a:rPr>
              <a:t> </a:t>
            </a:r>
            <a:r>
              <a:rPr lang="it-IT" err="1">
                <a:latin typeface="Calibri"/>
              </a:rPr>
              <a:t>is</a:t>
            </a:r>
            <a:r>
              <a:rPr lang="it-IT">
                <a:latin typeface="Calibri"/>
              </a:rPr>
              <a:t> </a:t>
            </a:r>
            <a:r>
              <a:rPr lang="it-IT" err="1">
                <a:latin typeface="Calibri"/>
              </a:rPr>
              <a:t>able</a:t>
            </a:r>
            <a:r>
              <a:rPr lang="it-IT">
                <a:latin typeface="Calibri"/>
              </a:rPr>
              <a:t> to combine </a:t>
            </a:r>
            <a:r>
              <a:rPr lang="it-IT" err="1">
                <a:latin typeface="Calibri"/>
              </a:rPr>
              <a:t>different</a:t>
            </a:r>
            <a:r>
              <a:rPr lang="it-IT">
                <a:latin typeface="Calibri"/>
              </a:rPr>
              <a:t> </a:t>
            </a:r>
            <a:r>
              <a:rPr lang="it-IT" err="1">
                <a:latin typeface="Calibri"/>
              </a:rPr>
              <a:t>levels</a:t>
            </a:r>
            <a:r>
              <a:rPr lang="it-IT">
                <a:latin typeface="Calibri"/>
              </a:rPr>
              <a:t> of </a:t>
            </a:r>
            <a:r>
              <a:rPr lang="it-IT" err="1">
                <a:latin typeface="Calibri"/>
              </a:rPr>
              <a:t>analysis</a:t>
            </a:r>
            <a:r>
              <a:rPr lang="it-IT">
                <a:latin typeface="Calibri"/>
              </a:rPr>
              <a:t> and cross-</a:t>
            </a:r>
            <a:r>
              <a:rPr lang="it-IT" err="1">
                <a:latin typeface="Calibri"/>
              </a:rPr>
              <a:t>reference</a:t>
            </a:r>
            <a:r>
              <a:rPr lang="it-IT">
                <a:latin typeface="Calibri"/>
              </a:rPr>
              <a:t> </a:t>
            </a:r>
            <a:r>
              <a:rPr lang="it-IT" err="1">
                <a:latin typeface="Calibri"/>
              </a:rPr>
              <a:t>numerous</a:t>
            </a:r>
            <a:r>
              <a:rPr lang="it-IT">
                <a:latin typeface="Calibri"/>
              </a:rPr>
              <a:t> </a:t>
            </a:r>
            <a:r>
              <a:rPr lang="it-IT" err="1">
                <a:latin typeface="Calibri"/>
              </a:rPr>
              <a:t>variables</a:t>
            </a:r>
            <a:r>
              <a:rPr lang="it-IT">
                <a:latin typeface="Calibri"/>
              </a:rPr>
              <a:t>.</a:t>
            </a:r>
            <a:endParaRPr lang="en-US">
              <a:latin typeface="Calibri"/>
            </a:endParaRPr>
          </a:p>
          <a:p>
            <a:pPr marL="514350" indent="-285750">
              <a:buChar char="•"/>
            </a:pPr>
            <a:endParaRPr lang="it-IT">
              <a:latin typeface="Calibri"/>
            </a:endParaRPr>
          </a:p>
          <a:p>
            <a:pPr marL="342900" indent="-279400">
              <a:buChar char="•"/>
            </a:pPr>
            <a:r>
              <a:rPr lang="it-IT" err="1">
                <a:latin typeface="Calibri"/>
              </a:rPr>
              <a:t>It</a:t>
            </a:r>
            <a:r>
              <a:rPr lang="it-IT">
                <a:latin typeface="Calibri"/>
              </a:rPr>
              <a:t> </a:t>
            </a:r>
            <a:r>
              <a:rPr lang="it-IT" err="1">
                <a:latin typeface="Calibri"/>
              </a:rPr>
              <a:t>is</a:t>
            </a:r>
            <a:r>
              <a:rPr lang="it-IT">
                <a:latin typeface="Calibri"/>
              </a:rPr>
              <a:t> </a:t>
            </a:r>
            <a:r>
              <a:rPr lang="it-IT" err="1">
                <a:latin typeface="Calibri"/>
              </a:rPr>
              <a:t>essential</a:t>
            </a:r>
            <a:r>
              <a:rPr lang="it-IT">
                <a:latin typeface="Calibri"/>
              </a:rPr>
              <a:t> to know </a:t>
            </a:r>
            <a:r>
              <a:rPr lang="it-IT" err="1">
                <a:latin typeface="Calibri"/>
              </a:rPr>
              <a:t>what</a:t>
            </a:r>
            <a:r>
              <a:rPr lang="it-IT">
                <a:latin typeface="Calibri"/>
              </a:rPr>
              <a:t> the </a:t>
            </a:r>
            <a:r>
              <a:rPr lang="it-IT" err="1">
                <a:latin typeface="Calibri"/>
              </a:rPr>
              <a:t>economic</a:t>
            </a:r>
            <a:r>
              <a:rPr lang="it-IT">
                <a:latin typeface="Calibri"/>
              </a:rPr>
              <a:t> situation </a:t>
            </a:r>
            <a:r>
              <a:rPr lang="it-IT" err="1">
                <a:latin typeface="Calibri"/>
              </a:rPr>
              <a:t>is</a:t>
            </a:r>
            <a:r>
              <a:rPr lang="it-IT">
                <a:latin typeface="Calibri"/>
              </a:rPr>
              <a:t> in the area </a:t>
            </a:r>
            <a:r>
              <a:rPr lang="it-IT" err="1">
                <a:latin typeface="Calibri"/>
              </a:rPr>
              <a:t>where</a:t>
            </a:r>
            <a:r>
              <a:rPr lang="it-IT">
                <a:latin typeface="Calibri"/>
              </a:rPr>
              <a:t> </a:t>
            </a:r>
            <a:r>
              <a:rPr lang="it-IT" err="1">
                <a:latin typeface="Calibri"/>
              </a:rPr>
              <a:t>we</a:t>
            </a:r>
            <a:r>
              <a:rPr lang="it-IT">
                <a:latin typeface="Calibri"/>
              </a:rPr>
              <a:t> </a:t>
            </a:r>
            <a:r>
              <a:rPr lang="it-IT" err="1">
                <a:latin typeface="Calibri"/>
              </a:rPr>
              <a:t>want</a:t>
            </a:r>
            <a:r>
              <a:rPr lang="it-IT">
                <a:latin typeface="Calibri"/>
              </a:rPr>
              <a:t> to set up the COT, </a:t>
            </a:r>
            <a:r>
              <a:rPr lang="it-IT" err="1">
                <a:latin typeface="Calibri"/>
              </a:rPr>
              <a:t>we</a:t>
            </a:r>
            <a:r>
              <a:rPr lang="it-IT">
                <a:latin typeface="Calibri"/>
              </a:rPr>
              <a:t> </a:t>
            </a:r>
            <a:r>
              <a:rPr lang="it-IT" err="1">
                <a:latin typeface="Calibri"/>
              </a:rPr>
              <a:t>need</a:t>
            </a:r>
            <a:r>
              <a:rPr lang="it-IT">
                <a:latin typeface="Calibri"/>
              </a:rPr>
              <a:t> to know the reality of </a:t>
            </a:r>
            <a:r>
              <a:rPr lang="it-IT" err="1">
                <a:latin typeface="Calibri"/>
              </a:rPr>
              <a:t>local</a:t>
            </a:r>
            <a:r>
              <a:rPr lang="it-IT">
                <a:latin typeface="Calibri"/>
              </a:rPr>
              <a:t> </a:t>
            </a:r>
            <a:r>
              <a:rPr lang="it-IT" err="1">
                <a:latin typeface="Calibri"/>
              </a:rPr>
              <a:t>enterprises</a:t>
            </a:r>
            <a:r>
              <a:rPr lang="it-IT">
                <a:latin typeface="Calibri"/>
              </a:rPr>
              <a:t>, </a:t>
            </a:r>
            <a:r>
              <a:rPr lang="it-IT" err="1">
                <a:latin typeface="Calibri"/>
              </a:rPr>
              <a:t>their</a:t>
            </a:r>
            <a:r>
              <a:rPr lang="it-IT">
                <a:latin typeface="Calibri"/>
              </a:rPr>
              <a:t> </a:t>
            </a:r>
            <a:r>
              <a:rPr lang="it-IT" err="1">
                <a:latin typeface="Calibri"/>
              </a:rPr>
              <a:t>financial</a:t>
            </a:r>
            <a:r>
              <a:rPr lang="it-IT">
                <a:latin typeface="Calibri"/>
              </a:rPr>
              <a:t> </a:t>
            </a:r>
            <a:r>
              <a:rPr lang="it-IT" err="1">
                <a:latin typeface="Calibri"/>
              </a:rPr>
              <a:t>solidity</a:t>
            </a:r>
            <a:r>
              <a:rPr lang="it-IT">
                <a:latin typeface="Calibri"/>
              </a:rPr>
              <a:t>, </a:t>
            </a:r>
            <a:r>
              <a:rPr lang="it-IT" err="1">
                <a:latin typeface="Calibri"/>
              </a:rPr>
              <a:t>whether</a:t>
            </a:r>
            <a:r>
              <a:rPr lang="it-IT">
                <a:latin typeface="Calibri"/>
              </a:rPr>
              <a:t> </a:t>
            </a:r>
            <a:r>
              <a:rPr lang="it-IT" err="1">
                <a:latin typeface="Calibri"/>
              </a:rPr>
              <a:t>there</a:t>
            </a:r>
            <a:r>
              <a:rPr lang="it-IT">
                <a:latin typeface="Calibri"/>
              </a:rPr>
              <a:t> </a:t>
            </a:r>
            <a:r>
              <a:rPr lang="it-IT" err="1">
                <a:latin typeface="Calibri"/>
              </a:rPr>
              <a:t>is</a:t>
            </a:r>
            <a:r>
              <a:rPr lang="it-IT">
                <a:latin typeface="Calibri"/>
              </a:rPr>
              <a:t> a </a:t>
            </a:r>
            <a:r>
              <a:rPr lang="it-IT" err="1">
                <a:latin typeface="Calibri"/>
              </a:rPr>
              <a:t>real</a:t>
            </a:r>
            <a:r>
              <a:rPr lang="it-IT">
                <a:latin typeface="Calibri"/>
              </a:rPr>
              <a:t> </a:t>
            </a:r>
            <a:r>
              <a:rPr lang="it-IT" err="1">
                <a:latin typeface="Calibri"/>
              </a:rPr>
              <a:t>need</a:t>
            </a:r>
            <a:r>
              <a:rPr lang="it-IT">
                <a:latin typeface="Calibri"/>
              </a:rPr>
              <a:t> for a centre </a:t>
            </a:r>
            <a:r>
              <a:rPr lang="it-IT" err="1">
                <a:latin typeface="Calibri"/>
              </a:rPr>
              <a:t>such</a:t>
            </a:r>
            <a:r>
              <a:rPr lang="it-IT">
                <a:latin typeface="Calibri"/>
              </a:rPr>
              <a:t> </a:t>
            </a:r>
            <a:r>
              <a:rPr lang="it-IT" err="1">
                <a:latin typeface="Calibri"/>
              </a:rPr>
              <a:t>as</a:t>
            </a:r>
            <a:r>
              <a:rPr lang="it-IT">
                <a:latin typeface="Calibri"/>
              </a:rPr>
              <a:t> the COT.</a:t>
            </a:r>
          </a:p>
          <a:p>
            <a:pPr marL="0" indent="0">
              <a:buSzPts val="2200"/>
            </a:pPr>
            <a:endParaRPr lang="it-IT"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body" idx="1"/>
          </p:nvPr>
        </p:nvSpPr>
        <p:spPr>
          <a:xfrm>
            <a:off x="543000" y="1125345"/>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10" name="Google Shape;210;p26"/>
          <p:cNvSpPr txBox="1">
            <a:spLocks noGrp="1"/>
          </p:cNvSpPr>
          <p:nvPr>
            <p:ph type="body" idx="2"/>
          </p:nvPr>
        </p:nvSpPr>
        <p:spPr>
          <a:xfrm>
            <a:off x="543000" y="1590126"/>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11" name="Google Shape;211;p26"/>
          <p:cNvSpPr txBox="1">
            <a:spLocks noGrp="1"/>
          </p:cNvSpPr>
          <p:nvPr>
            <p:ph type="body" idx="3"/>
          </p:nvPr>
        </p:nvSpPr>
        <p:spPr>
          <a:xfrm>
            <a:off x="199200" y="2548575"/>
            <a:ext cx="9507600" cy="3461100"/>
          </a:xfrm>
          <a:prstGeom prst="rect">
            <a:avLst/>
          </a:prstGeom>
          <a:noFill/>
          <a:ln>
            <a:noFill/>
          </a:ln>
        </p:spPr>
        <p:txBody>
          <a:bodyPr spcFirstLastPara="1" wrap="square" lIns="91425" tIns="45700" rIns="91425" bIns="45700" anchor="t" anchorCtr="0">
            <a:noAutofit/>
          </a:bodyPr>
          <a:lstStyle/>
          <a:p>
            <a:pPr marL="342900" indent="-292100">
              <a:buFont typeface="Arial"/>
              <a:buChar char="•"/>
            </a:pPr>
            <a:r>
              <a:rPr lang="it-IT" b="1">
                <a:latin typeface="Calibri"/>
              </a:rPr>
              <a:t>KEY POINTS of Socio - </a:t>
            </a:r>
            <a:r>
              <a:rPr lang="it-IT" b="1" err="1">
                <a:latin typeface="Calibri"/>
              </a:rPr>
              <a:t>Economic</a:t>
            </a:r>
            <a:r>
              <a:rPr lang="it-IT" b="1">
                <a:latin typeface="Calibri"/>
              </a:rPr>
              <a:t> Analysis </a:t>
            </a:r>
            <a:endParaRPr lang="it-IT">
              <a:latin typeface="Calibri"/>
            </a:endParaRPr>
          </a:p>
          <a:p>
            <a:pPr marL="171450" lvl="0" indent="-171450" algn="just" rtl="0">
              <a:spcBef>
                <a:spcPts val="0"/>
              </a:spcBef>
              <a:spcAft>
                <a:spcPts val="0"/>
              </a:spcAft>
              <a:buClr>
                <a:schemeClr val="dk1"/>
              </a:buClr>
              <a:buSzPts val="2000"/>
              <a:buChar char="•"/>
            </a:pPr>
            <a:endParaRPr b="1">
              <a:latin typeface="Calibri"/>
            </a:endParaRPr>
          </a:p>
          <a:p>
            <a:pPr marL="342900" lvl="0" indent="-292100" algn="just" rtl="0">
              <a:spcBef>
                <a:spcPts val="0"/>
              </a:spcBef>
              <a:spcAft>
                <a:spcPts val="0"/>
              </a:spcAft>
              <a:buClr>
                <a:schemeClr val="dk1"/>
              </a:buClr>
              <a:buSzPts val="1200"/>
              <a:buFont typeface="Arial"/>
              <a:buChar char="•"/>
            </a:pPr>
            <a:r>
              <a:rPr lang="it-IT" err="1">
                <a:latin typeface="Calibri"/>
              </a:rPr>
              <a:t>Subject</a:t>
            </a:r>
            <a:r>
              <a:rPr lang="it-IT">
                <a:latin typeface="Calibri"/>
              </a:rPr>
              <a:t> of the study: food and </a:t>
            </a:r>
            <a:r>
              <a:rPr lang="it-IT" err="1">
                <a:latin typeface="Calibri"/>
              </a:rPr>
              <a:t>wine</a:t>
            </a:r>
            <a:r>
              <a:rPr lang="it-IT">
                <a:latin typeface="Calibri"/>
              </a:rPr>
              <a:t> producers, </a:t>
            </a:r>
            <a:r>
              <a:rPr lang="it-IT" err="1">
                <a:latin typeface="Calibri"/>
              </a:rPr>
              <a:t>local</a:t>
            </a:r>
            <a:r>
              <a:rPr lang="it-IT">
                <a:latin typeface="Calibri"/>
              </a:rPr>
              <a:t> </a:t>
            </a:r>
            <a:r>
              <a:rPr lang="it-IT" err="1">
                <a:latin typeface="Calibri"/>
              </a:rPr>
              <a:t>units</a:t>
            </a:r>
            <a:r>
              <a:rPr lang="it-IT">
                <a:latin typeface="Calibri"/>
              </a:rPr>
              <a:t>, </a:t>
            </a:r>
            <a:r>
              <a:rPr lang="it-IT" err="1">
                <a:latin typeface="Calibri"/>
              </a:rPr>
              <a:t>entrepreneurs</a:t>
            </a:r>
            <a:endParaRPr err="1">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Clr>
                <a:schemeClr val="dk1"/>
              </a:buClr>
              <a:buSzPts val="1200"/>
              <a:buFont typeface="Arial"/>
              <a:buChar char="•"/>
            </a:pPr>
            <a:r>
              <a:rPr lang="it-IT">
                <a:latin typeface="Calibri"/>
              </a:rPr>
              <a:t>Level of </a:t>
            </a:r>
            <a:r>
              <a:rPr lang="it-IT" err="1">
                <a:latin typeface="Calibri"/>
              </a:rPr>
              <a:t>territorial</a:t>
            </a:r>
            <a:r>
              <a:rPr lang="it-IT">
                <a:latin typeface="Calibri"/>
              </a:rPr>
              <a:t> </a:t>
            </a:r>
            <a:r>
              <a:rPr lang="it-IT" err="1">
                <a:latin typeface="Calibri"/>
              </a:rPr>
              <a:t>analysis</a:t>
            </a:r>
            <a:r>
              <a:rPr lang="it-IT">
                <a:latin typeface="Calibri"/>
              </a:rPr>
              <a:t>: national, </a:t>
            </a:r>
            <a:r>
              <a:rPr lang="it-IT" err="1">
                <a:latin typeface="Calibri"/>
              </a:rPr>
              <a:t>regional</a:t>
            </a:r>
            <a:r>
              <a:rPr lang="it-IT">
                <a:latin typeface="Calibri"/>
              </a:rPr>
              <a:t>, </a:t>
            </a:r>
            <a:r>
              <a:rPr lang="it-IT" err="1">
                <a:latin typeface="Calibri"/>
              </a:rPr>
              <a:t>district</a:t>
            </a:r>
            <a:r>
              <a:rPr lang="it-IT">
                <a:latin typeface="Calibri"/>
              </a:rPr>
              <a:t>, provincial, </a:t>
            </a:r>
            <a:r>
              <a:rPr lang="it-IT" err="1">
                <a:latin typeface="Calibri"/>
              </a:rPr>
              <a:t>municipal</a:t>
            </a:r>
            <a:endParaRPr err="1">
              <a:latin typeface="Calibri"/>
            </a:endParaRPr>
          </a:p>
          <a:p>
            <a:pPr marL="171450" lvl="0" indent="-171450" algn="just" rtl="0">
              <a:spcBef>
                <a:spcPts val="0"/>
              </a:spcBef>
              <a:spcAft>
                <a:spcPts val="0"/>
              </a:spcAft>
              <a:buChar char="•"/>
            </a:pPr>
            <a:endParaRPr>
              <a:latin typeface="Calibri"/>
            </a:endParaRPr>
          </a:p>
          <a:p>
            <a:pPr marL="342900" indent="-292100">
              <a:buFont typeface="Arial"/>
              <a:buChar char="•"/>
            </a:pPr>
            <a:r>
              <a:rPr lang="it-IT">
                <a:latin typeface="Calibri"/>
              </a:rPr>
              <a:t>Level of </a:t>
            </a:r>
            <a:r>
              <a:rPr lang="it-IT" err="1">
                <a:latin typeface="Calibri"/>
              </a:rPr>
              <a:t>sectoral</a:t>
            </a:r>
            <a:r>
              <a:rPr lang="it-IT">
                <a:latin typeface="Calibri"/>
              </a:rPr>
              <a:t> </a:t>
            </a:r>
            <a:r>
              <a:rPr lang="it-IT" err="1">
                <a:latin typeface="Calibri"/>
              </a:rPr>
              <a:t>analysis</a:t>
            </a:r>
            <a:r>
              <a:rPr lang="it-IT">
                <a:latin typeface="Calibri"/>
              </a:rPr>
              <a:t>: macro </a:t>
            </a:r>
            <a:r>
              <a:rPr lang="it-IT" err="1">
                <a:latin typeface="Calibri"/>
              </a:rPr>
              <a:t>sector</a:t>
            </a:r>
            <a:r>
              <a:rPr lang="it-IT">
                <a:latin typeface="Calibri"/>
              </a:rPr>
              <a:t> (</a:t>
            </a:r>
            <a:r>
              <a:rPr lang="it-IT" err="1">
                <a:latin typeface="Calibri"/>
              </a:rPr>
              <a:t>Primary</a:t>
            </a:r>
            <a:r>
              <a:rPr lang="it-IT">
                <a:latin typeface="Calibri"/>
              </a:rPr>
              <a:t>, </a:t>
            </a:r>
            <a:r>
              <a:rPr lang="it-IT" err="1">
                <a:latin typeface="Calibri"/>
              </a:rPr>
              <a:t>Secondary</a:t>
            </a:r>
            <a:r>
              <a:rPr lang="it-IT">
                <a:latin typeface="Calibri"/>
              </a:rPr>
              <a:t>, </a:t>
            </a:r>
            <a:r>
              <a:rPr lang="it-IT" err="1">
                <a:latin typeface="Calibri"/>
              </a:rPr>
              <a:t>Tertiary</a:t>
            </a:r>
            <a:r>
              <a:rPr lang="it-IT">
                <a:latin typeface="Calibri"/>
              </a:rPr>
              <a:t>), </a:t>
            </a:r>
            <a:r>
              <a:rPr lang="it-IT" err="1">
                <a:latin typeface="Calibri"/>
              </a:rPr>
              <a:t>sector</a:t>
            </a:r>
            <a:r>
              <a:rPr lang="it-IT">
                <a:latin typeface="Calibri"/>
              </a:rPr>
              <a:t> (</a:t>
            </a:r>
            <a:r>
              <a:rPr lang="it-IT" err="1">
                <a:latin typeface="Calibri"/>
              </a:rPr>
              <a:t>Agriculture</a:t>
            </a:r>
            <a:r>
              <a:rPr lang="it-IT">
                <a:latin typeface="Calibri"/>
              </a:rPr>
              <a:t>, Commerce, </a:t>
            </a:r>
            <a:r>
              <a:rPr lang="it-IT" err="1">
                <a:latin typeface="Calibri"/>
              </a:rPr>
              <a:t>Mechanics</a:t>
            </a:r>
            <a:r>
              <a:rPr lang="it-IT">
                <a:latin typeface="Calibri"/>
              </a:rPr>
              <a:t>, etc.), </a:t>
            </a:r>
            <a:endParaRPr>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Clr>
                <a:schemeClr val="dk1"/>
              </a:buClr>
              <a:buSzPts val="1200"/>
              <a:buFont typeface="Arial"/>
              <a:buChar char="•"/>
            </a:pPr>
            <a:r>
              <a:rPr lang="it-IT" err="1">
                <a:latin typeface="Calibri"/>
              </a:rPr>
              <a:t>Variables</a:t>
            </a:r>
            <a:r>
              <a:rPr lang="it-IT">
                <a:latin typeface="Calibri"/>
              </a:rPr>
              <a:t>: </a:t>
            </a:r>
            <a:r>
              <a:rPr lang="it-IT" err="1">
                <a:latin typeface="Calibri"/>
              </a:rPr>
              <a:t>legal</a:t>
            </a:r>
            <a:r>
              <a:rPr lang="it-IT">
                <a:latin typeface="Calibri"/>
              </a:rPr>
              <a:t> status, gender, </a:t>
            </a:r>
            <a:r>
              <a:rPr lang="it-IT" err="1">
                <a:latin typeface="Calibri"/>
              </a:rPr>
              <a:t>nationality</a:t>
            </a:r>
            <a:r>
              <a:rPr lang="it-IT">
                <a:latin typeface="Calibri"/>
              </a:rPr>
              <a:t>, recruitment and </a:t>
            </a:r>
            <a:r>
              <a:rPr lang="it-IT" err="1">
                <a:latin typeface="Calibri"/>
              </a:rPr>
              <a:t>termination</a:t>
            </a:r>
            <a:r>
              <a:rPr lang="it-IT">
                <a:latin typeface="Calibri"/>
              </a:rPr>
              <a:t> flows, </a:t>
            </a:r>
            <a:r>
              <a:rPr lang="it-IT" err="1">
                <a:latin typeface="Calibri"/>
              </a:rPr>
              <a:t>contract</a:t>
            </a:r>
            <a:r>
              <a:rPr lang="it-IT">
                <a:latin typeface="Calibri"/>
              </a:rPr>
              <a:t> </a:t>
            </a:r>
            <a:r>
              <a:rPr lang="it-IT" err="1">
                <a:latin typeface="Calibri"/>
              </a:rPr>
              <a:t>type</a:t>
            </a:r>
            <a:r>
              <a:rPr lang="it-IT">
                <a:latin typeface="Calibri"/>
              </a:rPr>
              <a:t>, </a:t>
            </a:r>
            <a:r>
              <a:rPr lang="it-IT" err="1">
                <a:latin typeface="Calibri"/>
              </a:rPr>
              <a:t>specific</a:t>
            </a:r>
            <a:r>
              <a:rPr lang="it-IT">
                <a:latin typeface="Calibri"/>
              </a:rPr>
              <a:t> </a:t>
            </a:r>
            <a:r>
              <a:rPr lang="it-IT" err="1">
                <a:latin typeface="Calibri"/>
              </a:rPr>
              <a:t>economic</a:t>
            </a:r>
            <a:r>
              <a:rPr lang="it-IT">
                <a:latin typeface="Calibri"/>
              </a:rPr>
              <a:t> </a:t>
            </a:r>
            <a:r>
              <a:rPr lang="it-IT" err="1">
                <a:latin typeface="Calibri"/>
              </a:rPr>
              <a:t>indicators</a:t>
            </a:r>
            <a:r>
              <a:rPr lang="it-IT">
                <a:latin typeface="Calibri"/>
              </a:rPr>
              <a:t>, etc.</a:t>
            </a:r>
            <a:endParaRPr>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Clr>
                <a:schemeClr val="dk1"/>
              </a:buClr>
              <a:buSzPts val="1200"/>
              <a:buFont typeface="Arial"/>
              <a:buChar char="•"/>
            </a:pPr>
            <a:r>
              <a:rPr lang="it-IT">
                <a:latin typeface="Calibri"/>
              </a:rPr>
              <a:t>Time </a:t>
            </a:r>
            <a:r>
              <a:rPr lang="it-IT" err="1">
                <a:latin typeface="Calibri"/>
              </a:rPr>
              <a:t>span</a:t>
            </a:r>
            <a:r>
              <a:rPr lang="it-IT">
                <a:latin typeface="Calibri"/>
              </a:rPr>
              <a:t>: </a:t>
            </a:r>
            <a:r>
              <a:rPr lang="it-IT" err="1">
                <a:latin typeface="Calibri"/>
              </a:rPr>
              <a:t>based</a:t>
            </a:r>
            <a:r>
              <a:rPr lang="it-IT">
                <a:latin typeface="Calibri"/>
              </a:rPr>
              <a:t> on database </a:t>
            </a:r>
            <a:r>
              <a:rPr lang="it-IT" err="1">
                <a:latin typeface="Calibri"/>
              </a:rPr>
              <a:t>availability</a:t>
            </a:r>
            <a:endParaRPr err="1">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Clr>
                <a:schemeClr val="dk1"/>
              </a:buClr>
              <a:buSzPts val="1200"/>
              <a:buFont typeface="Arial"/>
              <a:buChar char="•"/>
            </a:pPr>
            <a:r>
              <a:rPr lang="it-IT">
                <a:latin typeface="Calibri"/>
              </a:rPr>
              <a:t>Output: data </a:t>
            </a:r>
            <a:r>
              <a:rPr lang="it-IT" err="1">
                <a:latin typeface="Calibri"/>
              </a:rPr>
              <a:t>tables</a:t>
            </a:r>
            <a:r>
              <a:rPr lang="it-IT">
                <a:latin typeface="Calibri"/>
              </a:rPr>
              <a:t> or reports</a:t>
            </a:r>
            <a:endParaRPr>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Clr>
                <a:schemeClr val="dk1"/>
              </a:buClr>
              <a:buSzPts val="1200"/>
              <a:buFont typeface="Arial"/>
              <a:buChar char="•"/>
            </a:pPr>
            <a:r>
              <a:rPr lang="it-IT">
                <a:latin typeface="Calibri"/>
              </a:rPr>
              <a:t>Official sources: EUROSTAT, Chambers of Commerce, </a:t>
            </a:r>
            <a:r>
              <a:rPr lang="it-IT" err="1">
                <a:latin typeface="Calibri"/>
              </a:rPr>
              <a:t>municipal</a:t>
            </a:r>
            <a:r>
              <a:rPr lang="it-IT">
                <a:latin typeface="Calibri"/>
              </a:rPr>
              <a:t> offices, provincial, </a:t>
            </a:r>
            <a:r>
              <a:rPr lang="it-IT" err="1">
                <a:latin typeface="Calibri"/>
              </a:rPr>
              <a:t>regional</a:t>
            </a:r>
            <a:r>
              <a:rPr lang="it-IT">
                <a:latin typeface="Calibri"/>
              </a:rPr>
              <a:t> and </a:t>
            </a:r>
            <a:r>
              <a:rPr lang="it-IT" err="1">
                <a:latin typeface="Calibri"/>
              </a:rPr>
              <a:t>association</a:t>
            </a:r>
            <a:r>
              <a:rPr lang="it-IT">
                <a:latin typeface="Calibri"/>
              </a:rPr>
              <a:t> databases.</a:t>
            </a:r>
            <a:endParaRPr>
              <a:latin typeface="Calibri"/>
            </a:endParaRPr>
          </a:p>
          <a:p>
            <a:pPr marL="0" lvl="0" indent="0" algn="just" rtl="0">
              <a:spcBef>
                <a:spcPts val="0"/>
              </a:spcBef>
              <a:spcAft>
                <a:spcPts val="0"/>
              </a:spcAft>
              <a:buClr>
                <a:schemeClr val="dk1"/>
              </a:buClr>
              <a:buSzPts val="2200"/>
              <a:buNone/>
            </a:pP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body" idx="1"/>
          </p:nvPr>
        </p:nvSpPr>
        <p:spPr>
          <a:xfrm>
            <a:off x="543000" y="129361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2000"/>
              <a:buNone/>
            </a:pPr>
            <a:r>
              <a:rPr lang="it-IT" sz="2000"/>
              <a:t>2. Diagnosis of prevalent vocations</a:t>
            </a:r>
            <a:endParaRPr sz="2000"/>
          </a:p>
        </p:txBody>
      </p:sp>
      <p:sp>
        <p:nvSpPr>
          <p:cNvPr id="217" name="Google Shape;217;p27"/>
          <p:cNvSpPr txBox="1">
            <a:spLocks noGrp="1"/>
          </p:cNvSpPr>
          <p:nvPr>
            <p:ph type="body" idx="2"/>
          </p:nvPr>
        </p:nvSpPr>
        <p:spPr>
          <a:xfrm>
            <a:off x="543000" y="1865547"/>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sz="1800"/>
              <a:t>2.1 what is the strongest vocation in the area, which are its storical, economic, social and strategic elements?</a:t>
            </a:r>
            <a:endParaRPr/>
          </a:p>
        </p:txBody>
      </p:sp>
      <p:sp>
        <p:nvSpPr>
          <p:cNvPr id="218" name="Google Shape;218;p27"/>
          <p:cNvSpPr txBox="1">
            <a:spLocks noGrp="1"/>
          </p:cNvSpPr>
          <p:nvPr>
            <p:ph type="body" idx="3"/>
          </p:nvPr>
        </p:nvSpPr>
        <p:spPr>
          <a:xfrm>
            <a:off x="390100" y="2687125"/>
            <a:ext cx="8820000" cy="3354600"/>
          </a:xfrm>
          <a:prstGeom prst="rect">
            <a:avLst/>
          </a:prstGeom>
          <a:noFill/>
          <a:ln>
            <a:noFill/>
          </a:ln>
        </p:spPr>
        <p:txBody>
          <a:bodyPr spcFirstLastPara="1" wrap="square" lIns="91425" tIns="45700" rIns="91425" bIns="45700" anchor="t" anchorCtr="0">
            <a:noAutofit/>
          </a:bodyPr>
          <a:lstStyle/>
          <a:p>
            <a:pPr marL="171450" lvl="0" indent="-171450" algn="just" rtl="0">
              <a:spcBef>
                <a:spcPts val="0"/>
              </a:spcBef>
              <a:spcAft>
                <a:spcPts val="0"/>
              </a:spcAft>
              <a:buChar char="•"/>
            </a:pPr>
            <a:endParaRPr lang="it-IT">
              <a:latin typeface="Calibri"/>
            </a:endParaRPr>
          </a:p>
          <a:p>
            <a:pPr marL="342900" indent="-266700">
              <a:buFont typeface="Arial"/>
              <a:buChar char="•"/>
            </a:pPr>
            <a:r>
              <a:rPr lang="it-IT">
                <a:latin typeface="Calibri"/>
              </a:rPr>
              <a:t>In order to </a:t>
            </a:r>
            <a:r>
              <a:rPr lang="it-IT" err="1">
                <a:latin typeface="Calibri"/>
              </a:rPr>
              <a:t>identify</a:t>
            </a:r>
            <a:r>
              <a:rPr lang="it-IT">
                <a:latin typeface="Calibri"/>
              </a:rPr>
              <a:t> the </a:t>
            </a:r>
            <a:r>
              <a:rPr lang="it-IT" err="1">
                <a:latin typeface="Calibri"/>
              </a:rPr>
              <a:t>real</a:t>
            </a:r>
            <a:r>
              <a:rPr lang="it-IT">
                <a:latin typeface="Calibri"/>
              </a:rPr>
              <a:t> </a:t>
            </a:r>
            <a:r>
              <a:rPr lang="it-IT" err="1">
                <a:latin typeface="Calibri"/>
              </a:rPr>
              <a:t>territorial</a:t>
            </a:r>
            <a:r>
              <a:rPr lang="it-IT">
                <a:latin typeface="Calibri"/>
              </a:rPr>
              <a:t> </a:t>
            </a:r>
            <a:r>
              <a:rPr lang="it-IT" err="1">
                <a:latin typeface="Calibri"/>
              </a:rPr>
              <a:t>vocations</a:t>
            </a:r>
            <a:r>
              <a:rPr lang="it-IT">
                <a:latin typeface="Calibri"/>
              </a:rPr>
              <a:t> on </a:t>
            </a:r>
            <a:r>
              <a:rPr lang="it-IT" err="1">
                <a:latin typeface="Calibri"/>
              </a:rPr>
              <a:t>which</a:t>
            </a:r>
            <a:r>
              <a:rPr lang="it-IT">
                <a:latin typeface="Calibri"/>
              </a:rPr>
              <a:t> to build the Centre of Taste, in </a:t>
            </a:r>
            <a:r>
              <a:rPr lang="it-IT" err="1">
                <a:latin typeface="Calibri"/>
              </a:rPr>
              <a:t>addition</a:t>
            </a:r>
            <a:r>
              <a:rPr lang="it-IT">
                <a:latin typeface="Calibri"/>
              </a:rPr>
              <a:t> to </a:t>
            </a:r>
            <a:r>
              <a:rPr lang="it-IT" err="1">
                <a:latin typeface="Calibri"/>
              </a:rPr>
              <a:t>secondary</a:t>
            </a:r>
            <a:r>
              <a:rPr lang="it-IT">
                <a:latin typeface="Calibri"/>
              </a:rPr>
              <a:t> </a:t>
            </a:r>
            <a:r>
              <a:rPr lang="it-IT" err="1">
                <a:latin typeface="Calibri"/>
              </a:rPr>
              <a:t>research</a:t>
            </a:r>
            <a:r>
              <a:rPr lang="it-IT">
                <a:latin typeface="Calibri"/>
              </a:rPr>
              <a:t>, i.e. </a:t>
            </a:r>
            <a:r>
              <a:rPr lang="it-IT" err="1">
                <a:latin typeface="Calibri"/>
              </a:rPr>
              <a:t>carried</a:t>
            </a:r>
            <a:r>
              <a:rPr lang="it-IT">
                <a:latin typeface="Calibri"/>
              </a:rPr>
              <a:t> out </a:t>
            </a:r>
            <a:r>
              <a:rPr lang="it-IT" err="1">
                <a:latin typeface="Calibri"/>
              </a:rPr>
              <a:t>through</a:t>
            </a:r>
            <a:r>
              <a:rPr lang="it-IT">
                <a:latin typeface="Calibri"/>
              </a:rPr>
              <a:t> the </a:t>
            </a:r>
            <a:r>
              <a:rPr lang="it-IT" err="1">
                <a:latin typeface="Calibri"/>
              </a:rPr>
              <a:t>analysis</a:t>
            </a:r>
            <a:r>
              <a:rPr lang="it-IT">
                <a:latin typeface="Calibri"/>
              </a:rPr>
              <a:t> of data and studies, AGATA </a:t>
            </a:r>
            <a:r>
              <a:rPr lang="it-IT" err="1">
                <a:latin typeface="Calibri"/>
              </a:rPr>
              <a:t>emphasises</a:t>
            </a:r>
            <a:r>
              <a:rPr lang="it-IT">
                <a:latin typeface="Calibri"/>
              </a:rPr>
              <a:t> </a:t>
            </a:r>
            <a:r>
              <a:rPr lang="it-IT" err="1">
                <a:latin typeface="Calibri"/>
              </a:rPr>
              <a:t>primary</a:t>
            </a:r>
            <a:r>
              <a:rPr lang="it-IT">
                <a:latin typeface="Calibri"/>
              </a:rPr>
              <a:t> </a:t>
            </a:r>
            <a:r>
              <a:rPr lang="it-IT" err="1">
                <a:latin typeface="Calibri"/>
              </a:rPr>
              <a:t>research</a:t>
            </a:r>
            <a:r>
              <a:rPr lang="it-IT">
                <a:latin typeface="Calibri"/>
              </a:rPr>
              <a:t>, i.e. </a:t>
            </a:r>
            <a:r>
              <a:rPr lang="it-IT" err="1">
                <a:latin typeface="Calibri"/>
              </a:rPr>
              <a:t>research</a:t>
            </a:r>
            <a:r>
              <a:rPr lang="it-IT">
                <a:latin typeface="Calibri"/>
              </a:rPr>
              <a:t> </a:t>
            </a:r>
            <a:r>
              <a:rPr lang="it-IT" err="1">
                <a:latin typeface="Calibri"/>
              </a:rPr>
              <a:t>carried</a:t>
            </a:r>
            <a:r>
              <a:rPr lang="it-IT">
                <a:latin typeface="Calibri"/>
              </a:rPr>
              <a:t> out with the </a:t>
            </a:r>
            <a:r>
              <a:rPr lang="it-IT" err="1">
                <a:latin typeface="Calibri"/>
              </a:rPr>
              <a:t>involvement</a:t>
            </a:r>
            <a:r>
              <a:rPr lang="it-IT">
                <a:latin typeface="Calibri"/>
              </a:rPr>
              <a:t> of the </a:t>
            </a:r>
            <a:r>
              <a:rPr lang="it-IT" err="1">
                <a:latin typeface="Calibri"/>
              </a:rPr>
              <a:t>project's</a:t>
            </a:r>
            <a:r>
              <a:rPr lang="it-IT">
                <a:latin typeface="Calibri"/>
              </a:rPr>
              <a:t> </a:t>
            </a:r>
            <a:r>
              <a:rPr lang="it-IT" err="1">
                <a:latin typeface="Calibri"/>
              </a:rPr>
              <a:t>main</a:t>
            </a:r>
            <a:r>
              <a:rPr lang="it-IT">
                <a:latin typeface="Calibri"/>
              </a:rPr>
              <a:t> stakeholders. </a:t>
            </a:r>
            <a:r>
              <a:rPr lang="it-IT" err="1">
                <a:latin typeface="Calibri"/>
              </a:rPr>
              <a:t>This</a:t>
            </a:r>
            <a:r>
              <a:rPr lang="it-IT">
                <a:latin typeface="Calibri"/>
              </a:rPr>
              <a:t> </a:t>
            </a:r>
            <a:r>
              <a:rPr lang="it-IT" err="1">
                <a:latin typeface="Calibri"/>
              </a:rPr>
              <a:t>is</a:t>
            </a:r>
            <a:r>
              <a:rPr lang="it-IT">
                <a:latin typeface="Calibri"/>
              </a:rPr>
              <a:t> </a:t>
            </a:r>
            <a:r>
              <a:rPr lang="it-IT" err="1">
                <a:latin typeface="Calibri"/>
              </a:rPr>
              <a:t>done</a:t>
            </a:r>
            <a:r>
              <a:rPr lang="it-IT">
                <a:latin typeface="Calibri"/>
              </a:rPr>
              <a:t> </a:t>
            </a:r>
            <a:r>
              <a:rPr lang="it-IT" err="1">
                <a:latin typeface="Calibri"/>
              </a:rPr>
              <a:t>through</a:t>
            </a:r>
            <a:r>
              <a:rPr lang="it-IT">
                <a:latin typeface="Calibri"/>
              </a:rPr>
              <a:t> </a:t>
            </a:r>
            <a:r>
              <a:rPr lang="it-IT" b="1">
                <a:latin typeface="Calibri"/>
              </a:rPr>
              <a:t>focus groups</a:t>
            </a:r>
            <a:r>
              <a:rPr lang="it-IT">
                <a:latin typeface="Calibri"/>
              </a:rPr>
              <a:t>, </a:t>
            </a:r>
            <a:r>
              <a:rPr lang="it-IT" b="1">
                <a:latin typeface="Calibri"/>
              </a:rPr>
              <a:t>panel groups</a:t>
            </a:r>
            <a:r>
              <a:rPr lang="it-IT">
                <a:latin typeface="Calibri"/>
              </a:rPr>
              <a:t>, </a:t>
            </a:r>
            <a:r>
              <a:rPr lang="it-IT" err="1">
                <a:latin typeface="Calibri"/>
              </a:rPr>
              <a:t>administration</a:t>
            </a:r>
            <a:r>
              <a:rPr lang="it-IT">
                <a:latin typeface="Calibri"/>
              </a:rPr>
              <a:t> of </a:t>
            </a:r>
            <a:r>
              <a:rPr lang="it-IT" b="1" err="1">
                <a:latin typeface="Calibri"/>
              </a:rPr>
              <a:t>questionnaires</a:t>
            </a:r>
            <a:r>
              <a:rPr lang="it-IT">
                <a:latin typeface="Calibri"/>
              </a:rPr>
              <a:t> etc. </a:t>
            </a:r>
            <a:endParaRPr>
              <a:latin typeface="Calibri"/>
            </a:endParaRPr>
          </a:p>
          <a:p>
            <a:pPr marL="171450" lvl="0" indent="-171450" algn="just" rtl="0">
              <a:spcBef>
                <a:spcPts val="0"/>
              </a:spcBef>
              <a:spcAft>
                <a:spcPts val="0"/>
              </a:spcAft>
              <a:buChar char="•"/>
            </a:pPr>
            <a:endParaRPr>
              <a:latin typeface="Calibri"/>
            </a:endParaRPr>
          </a:p>
          <a:p>
            <a:pPr marL="171450" lvl="0" indent="-171450" algn="just" rtl="0">
              <a:spcBef>
                <a:spcPts val="0"/>
              </a:spcBef>
              <a:spcAft>
                <a:spcPts val="0"/>
              </a:spcAft>
              <a:buChar char="•"/>
            </a:pPr>
            <a:r>
              <a:rPr lang="it-IT">
                <a:latin typeface="Calibri"/>
              </a:rPr>
              <a:t>in </a:t>
            </a:r>
            <a:r>
              <a:rPr lang="it-IT" err="1">
                <a:latin typeface="Calibri"/>
              </a:rPr>
              <a:t>this</a:t>
            </a:r>
            <a:r>
              <a:rPr lang="it-IT">
                <a:latin typeface="Calibri"/>
              </a:rPr>
              <a:t> part of the first </a:t>
            </a:r>
            <a:r>
              <a:rPr lang="it-IT" err="1">
                <a:latin typeface="Calibri"/>
              </a:rPr>
              <a:t>module</a:t>
            </a:r>
            <a:r>
              <a:rPr lang="it-IT">
                <a:latin typeface="Calibri"/>
              </a:rPr>
              <a:t> </a:t>
            </a:r>
            <a:r>
              <a:rPr lang="it-IT" err="1">
                <a:latin typeface="Calibri"/>
              </a:rPr>
              <a:t>we</a:t>
            </a:r>
            <a:r>
              <a:rPr lang="it-IT">
                <a:latin typeface="Calibri"/>
              </a:rPr>
              <a:t> </a:t>
            </a:r>
            <a:r>
              <a:rPr lang="it-IT" err="1">
                <a:latin typeface="Calibri"/>
              </a:rPr>
              <a:t>will</a:t>
            </a:r>
            <a:r>
              <a:rPr lang="it-IT">
                <a:latin typeface="Calibri"/>
              </a:rPr>
              <a:t> </a:t>
            </a:r>
            <a:r>
              <a:rPr lang="it-IT" err="1">
                <a:latin typeface="Calibri"/>
              </a:rPr>
              <a:t>see</a:t>
            </a:r>
            <a:r>
              <a:rPr lang="it-IT">
                <a:latin typeface="Calibri"/>
              </a:rPr>
              <a:t> </a:t>
            </a:r>
            <a:r>
              <a:rPr lang="it-IT" err="1">
                <a:latin typeface="Calibri"/>
              </a:rPr>
              <a:t>what</a:t>
            </a:r>
            <a:r>
              <a:rPr lang="it-IT">
                <a:latin typeface="Calibri"/>
              </a:rPr>
              <a:t> the </a:t>
            </a:r>
            <a:r>
              <a:rPr lang="it-IT" err="1">
                <a:latin typeface="Calibri"/>
              </a:rPr>
              <a:t>main</a:t>
            </a:r>
            <a:r>
              <a:rPr lang="it-IT">
                <a:latin typeface="Calibri"/>
              </a:rPr>
              <a:t> </a:t>
            </a:r>
            <a:r>
              <a:rPr lang="it-IT" err="1">
                <a:latin typeface="Calibri"/>
              </a:rPr>
              <a:t>characteristics</a:t>
            </a:r>
            <a:r>
              <a:rPr lang="it-IT">
                <a:latin typeface="Calibri"/>
              </a:rPr>
              <a:t> of a </a:t>
            </a:r>
            <a:r>
              <a:rPr lang="it-IT" b="1">
                <a:latin typeface="Calibri"/>
              </a:rPr>
              <a:t>focus group</a:t>
            </a:r>
            <a:r>
              <a:rPr lang="it-IT">
                <a:latin typeface="Calibri"/>
              </a:rPr>
              <a:t> are and </a:t>
            </a:r>
            <a:r>
              <a:rPr lang="it-IT" err="1">
                <a:latin typeface="Calibri"/>
              </a:rPr>
              <a:t>how</a:t>
            </a:r>
            <a:r>
              <a:rPr lang="it-IT">
                <a:latin typeface="Calibri"/>
              </a:rPr>
              <a:t> to set </a:t>
            </a:r>
            <a:r>
              <a:rPr lang="it-IT" err="1">
                <a:latin typeface="Calibri"/>
              </a:rPr>
              <a:t>it</a:t>
            </a:r>
            <a:r>
              <a:rPr lang="it-IT">
                <a:latin typeface="Calibri"/>
              </a:rPr>
              <a:t> up in order to </a:t>
            </a:r>
            <a:r>
              <a:rPr lang="it-IT" err="1">
                <a:latin typeface="Calibri"/>
              </a:rPr>
              <a:t>understand</a:t>
            </a:r>
            <a:r>
              <a:rPr lang="it-IT">
                <a:latin typeface="Calibri"/>
              </a:rPr>
              <a:t> </a:t>
            </a:r>
            <a:r>
              <a:rPr lang="it-IT" err="1">
                <a:latin typeface="Calibri"/>
              </a:rPr>
              <a:t>what</a:t>
            </a:r>
            <a:r>
              <a:rPr lang="it-IT">
                <a:latin typeface="Calibri"/>
              </a:rPr>
              <a:t> the </a:t>
            </a:r>
            <a:r>
              <a:rPr lang="it-IT" err="1">
                <a:latin typeface="Calibri"/>
              </a:rPr>
              <a:t>territorial</a:t>
            </a:r>
            <a:r>
              <a:rPr lang="it-IT">
                <a:latin typeface="Calibri"/>
              </a:rPr>
              <a:t> </a:t>
            </a:r>
            <a:r>
              <a:rPr lang="it-IT" err="1">
                <a:latin typeface="Calibri"/>
              </a:rPr>
              <a:t>vocations</a:t>
            </a:r>
            <a:r>
              <a:rPr lang="it-IT">
                <a:latin typeface="Calibri"/>
              </a:rPr>
              <a:t> are by </a:t>
            </a:r>
            <a:r>
              <a:rPr lang="it-IT" b="1" err="1">
                <a:latin typeface="Calibri"/>
              </a:rPr>
              <a:t>involving</a:t>
            </a:r>
            <a:r>
              <a:rPr lang="it-IT" b="1">
                <a:latin typeface="Calibri"/>
              </a:rPr>
              <a:t> the </a:t>
            </a:r>
            <a:r>
              <a:rPr lang="it-IT" b="1" err="1">
                <a:latin typeface="Calibri"/>
              </a:rPr>
              <a:t>main</a:t>
            </a:r>
            <a:r>
              <a:rPr lang="it-IT" b="1">
                <a:latin typeface="Calibri"/>
              </a:rPr>
              <a:t> stakeholders.</a:t>
            </a:r>
            <a:endParaRPr b="1">
              <a:latin typeface="Calibri"/>
            </a:endParaRPr>
          </a:p>
          <a:p>
            <a:pPr marL="171450" lvl="0" indent="-171450" algn="just" rtl="0">
              <a:spcBef>
                <a:spcPts val="0"/>
              </a:spcBef>
              <a:spcAft>
                <a:spcPts val="0"/>
              </a:spcAft>
              <a:buClr>
                <a:schemeClr val="dk1"/>
              </a:buClr>
              <a:buSzPts val="2000"/>
              <a:buChar char="•"/>
            </a:pPr>
            <a:endParaRPr>
              <a:latin typeface="Calibri"/>
            </a:endParaRPr>
          </a:p>
          <a:p>
            <a:pPr marL="171450" lvl="0" indent="-171450" algn="just" rtl="0">
              <a:spcBef>
                <a:spcPts val="0"/>
              </a:spcBef>
              <a:spcAft>
                <a:spcPts val="0"/>
              </a:spcAft>
              <a:buClr>
                <a:schemeClr val="dk1"/>
              </a:buClr>
              <a:buSzPts val="2000"/>
              <a:buChar char="•"/>
            </a:pPr>
            <a:r>
              <a:rPr lang="it-IT" b="1">
                <a:latin typeface="Calibri"/>
              </a:rPr>
              <a:t>Focus Group</a:t>
            </a:r>
            <a:endParaRPr b="1">
              <a:latin typeface="Calibri"/>
            </a:endParaRPr>
          </a:p>
          <a:p>
            <a:pPr marL="171450" lvl="0" indent="-171450" algn="just" rtl="0">
              <a:spcBef>
                <a:spcPts val="0"/>
              </a:spcBef>
              <a:spcAft>
                <a:spcPts val="0"/>
              </a:spcAft>
              <a:buClr>
                <a:schemeClr val="dk1"/>
              </a:buClr>
              <a:buSzPts val="2000"/>
              <a:buFont typeface="Arial"/>
              <a:buChar char="•"/>
            </a:pPr>
            <a:endParaRPr b="1">
              <a:latin typeface="Calibri"/>
            </a:endParaRPr>
          </a:p>
          <a:p>
            <a:pPr marL="342900" indent="-292100">
              <a:buChar char="•"/>
            </a:pPr>
            <a:r>
              <a:rPr lang="it-IT">
                <a:latin typeface="Calibri"/>
              </a:rPr>
              <a:t>Focus groups are a </a:t>
            </a:r>
            <a:r>
              <a:rPr lang="it-IT" err="1">
                <a:latin typeface="Calibri"/>
              </a:rPr>
              <a:t>widely</a:t>
            </a:r>
            <a:r>
              <a:rPr lang="it-IT">
                <a:latin typeface="Calibri"/>
              </a:rPr>
              <a:t> </a:t>
            </a:r>
            <a:r>
              <a:rPr lang="it-IT" err="1">
                <a:latin typeface="Calibri"/>
              </a:rPr>
              <a:t>used</a:t>
            </a:r>
            <a:r>
              <a:rPr lang="it-IT">
                <a:latin typeface="Calibri"/>
              </a:rPr>
              <a:t> </a:t>
            </a:r>
            <a:r>
              <a:rPr lang="it-IT" err="1">
                <a:latin typeface="Calibri"/>
              </a:rPr>
              <a:t>research</a:t>
            </a:r>
            <a:r>
              <a:rPr lang="it-IT">
                <a:latin typeface="Calibri"/>
              </a:rPr>
              <a:t> tool in marketing </a:t>
            </a:r>
            <a:r>
              <a:rPr lang="it-IT" err="1">
                <a:latin typeface="Calibri"/>
              </a:rPr>
              <a:t>research</a:t>
            </a:r>
            <a:r>
              <a:rPr lang="it-IT">
                <a:latin typeface="Calibri"/>
              </a:rPr>
              <a:t>. </a:t>
            </a:r>
            <a:endParaRPr>
              <a:latin typeface="Calibri"/>
            </a:endParaRPr>
          </a:p>
          <a:p>
            <a:pPr marL="171450" lvl="0" indent="-171450" algn="just" rtl="0">
              <a:spcBef>
                <a:spcPts val="0"/>
              </a:spcBef>
              <a:spcAft>
                <a:spcPts val="0"/>
              </a:spcAft>
              <a:buChar char="•"/>
            </a:pPr>
            <a:endParaRPr>
              <a:latin typeface="Calibri"/>
            </a:endParaRPr>
          </a:p>
          <a:p>
            <a:pPr marL="342900" lvl="0" indent="-292100" algn="just" rtl="0">
              <a:spcBef>
                <a:spcPts val="0"/>
              </a:spcBef>
              <a:spcAft>
                <a:spcPts val="0"/>
              </a:spcAft>
              <a:buSzPts val="1200"/>
              <a:buChar char="•"/>
            </a:pPr>
            <a:r>
              <a:rPr lang="it-IT" err="1">
                <a:latin typeface="Calibri"/>
              </a:rPr>
              <a:t>It</a:t>
            </a:r>
            <a:r>
              <a:rPr lang="it-IT">
                <a:latin typeface="Calibri"/>
              </a:rPr>
              <a:t> </a:t>
            </a:r>
            <a:r>
              <a:rPr lang="it-IT" err="1">
                <a:latin typeface="Calibri"/>
              </a:rPr>
              <a:t>is</a:t>
            </a:r>
            <a:r>
              <a:rPr lang="it-IT">
                <a:latin typeface="Calibri"/>
              </a:rPr>
              <a:t> a </a:t>
            </a:r>
            <a:r>
              <a:rPr lang="it-IT" err="1">
                <a:latin typeface="Calibri"/>
              </a:rPr>
              <a:t>particular</a:t>
            </a:r>
            <a:r>
              <a:rPr lang="it-IT">
                <a:latin typeface="Calibri"/>
              </a:rPr>
              <a:t> </a:t>
            </a:r>
            <a:r>
              <a:rPr lang="it-IT" err="1">
                <a:latin typeface="Calibri"/>
              </a:rPr>
              <a:t>method</a:t>
            </a:r>
            <a:r>
              <a:rPr lang="it-IT">
                <a:latin typeface="Calibri"/>
              </a:rPr>
              <a:t> of qualitative </a:t>
            </a:r>
            <a:r>
              <a:rPr lang="it-IT" err="1">
                <a:latin typeface="Calibri"/>
              </a:rPr>
              <a:t>interviewing</a:t>
            </a:r>
            <a:r>
              <a:rPr lang="it-IT">
                <a:latin typeface="Calibri"/>
              </a:rPr>
              <a:t> in </a:t>
            </a:r>
            <a:r>
              <a:rPr lang="it-IT" err="1">
                <a:latin typeface="Calibri"/>
              </a:rPr>
              <a:t>which</a:t>
            </a:r>
            <a:r>
              <a:rPr lang="it-IT">
                <a:latin typeface="Calibri"/>
              </a:rPr>
              <a:t> a moderator </a:t>
            </a:r>
            <a:r>
              <a:rPr lang="it-IT" err="1">
                <a:latin typeface="Calibri"/>
              </a:rPr>
              <a:t>submits</a:t>
            </a:r>
            <a:r>
              <a:rPr lang="it-IT">
                <a:latin typeface="Calibri"/>
              </a:rPr>
              <a:t>, in an </a:t>
            </a:r>
            <a:r>
              <a:rPr lang="it-IT" err="1">
                <a:latin typeface="Calibri"/>
              </a:rPr>
              <a:t>informal</a:t>
            </a:r>
            <a:r>
              <a:rPr lang="it-IT">
                <a:latin typeface="Calibri"/>
              </a:rPr>
              <a:t> and </a:t>
            </a:r>
            <a:r>
              <a:rPr lang="it-IT" err="1">
                <a:latin typeface="Calibri"/>
              </a:rPr>
              <a:t>apparently</a:t>
            </a:r>
            <a:r>
              <a:rPr lang="it-IT">
                <a:latin typeface="Calibri"/>
              </a:rPr>
              <a:t> </a:t>
            </a:r>
            <a:r>
              <a:rPr lang="it-IT" err="1">
                <a:latin typeface="Calibri"/>
              </a:rPr>
              <a:t>unstructured</a:t>
            </a:r>
            <a:r>
              <a:rPr lang="it-IT">
                <a:latin typeface="Calibri"/>
              </a:rPr>
              <a:t> way, a </a:t>
            </a:r>
            <a:r>
              <a:rPr lang="it-IT" err="1">
                <a:latin typeface="Calibri"/>
              </a:rPr>
              <a:t>series</a:t>
            </a:r>
            <a:r>
              <a:rPr lang="it-IT">
                <a:latin typeface="Calibri"/>
              </a:rPr>
              <a:t> of </a:t>
            </a:r>
            <a:r>
              <a:rPr lang="it-IT" err="1">
                <a:latin typeface="Calibri"/>
              </a:rPr>
              <a:t>discussion</a:t>
            </a:r>
            <a:r>
              <a:rPr lang="it-IT">
                <a:latin typeface="Calibri"/>
              </a:rPr>
              <a:t> </a:t>
            </a:r>
            <a:r>
              <a:rPr lang="it-IT" err="1">
                <a:latin typeface="Calibri"/>
              </a:rPr>
              <a:t>topics</a:t>
            </a:r>
            <a:r>
              <a:rPr lang="it-IT">
                <a:latin typeface="Calibri"/>
              </a:rPr>
              <a:t> to a small group of </a:t>
            </a:r>
            <a:r>
              <a:rPr lang="it-IT" err="1">
                <a:latin typeface="Calibri"/>
              </a:rPr>
              <a:t>subjects</a:t>
            </a:r>
            <a:r>
              <a:rPr lang="it-IT">
                <a:latin typeface="Calibri"/>
              </a:rPr>
              <a:t> </a:t>
            </a:r>
            <a:r>
              <a:rPr lang="it-IT" err="1">
                <a:latin typeface="Calibri"/>
              </a:rPr>
              <a:t>who</a:t>
            </a:r>
            <a:r>
              <a:rPr lang="it-IT">
                <a:latin typeface="Calibri"/>
              </a:rPr>
              <a:t> are </a:t>
            </a:r>
            <a:r>
              <a:rPr lang="it-IT" err="1">
                <a:latin typeface="Calibri"/>
              </a:rPr>
              <a:t>informed</a:t>
            </a:r>
            <a:r>
              <a:rPr lang="it-IT">
                <a:latin typeface="Calibri"/>
              </a:rPr>
              <a:t> of the </a:t>
            </a:r>
            <a:r>
              <a:rPr lang="it-IT" err="1">
                <a:latin typeface="Calibri"/>
              </a:rPr>
              <a:t>facts</a:t>
            </a:r>
            <a:r>
              <a:rPr lang="it-IT">
                <a:latin typeface="Calibri"/>
              </a:rPr>
              <a:t> and </a:t>
            </a:r>
            <a:r>
              <a:rPr lang="it-IT" err="1">
                <a:latin typeface="Calibri"/>
              </a:rPr>
              <a:t>willing</a:t>
            </a:r>
            <a:r>
              <a:rPr lang="it-IT">
                <a:latin typeface="Calibri"/>
              </a:rPr>
              <a:t> to collaborate, </a:t>
            </a:r>
            <a:r>
              <a:rPr lang="it-IT" err="1">
                <a:latin typeface="Calibri"/>
              </a:rPr>
              <a:t>inviting</a:t>
            </a:r>
            <a:r>
              <a:rPr lang="it-IT">
                <a:latin typeface="Calibri"/>
              </a:rPr>
              <a:t> </a:t>
            </a:r>
            <a:r>
              <a:rPr lang="it-IT" err="1">
                <a:latin typeface="Calibri"/>
              </a:rPr>
              <a:t>them</a:t>
            </a:r>
            <a:r>
              <a:rPr lang="it-IT">
                <a:latin typeface="Calibri"/>
              </a:rPr>
              <a:t> to share and compare </a:t>
            </a:r>
            <a:r>
              <a:rPr lang="it-IT" err="1">
                <a:latin typeface="Calibri"/>
              </a:rPr>
              <a:t>their</a:t>
            </a:r>
            <a:r>
              <a:rPr lang="it-IT">
                <a:latin typeface="Calibri"/>
              </a:rPr>
              <a:t> opinions.</a:t>
            </a:r>
            <a:endParaRPr sz="2000">
              <a:latin typeface="Calibri"/>
            </a:endParaRPr>
          </a:p>
          <a:p>
            <a:pPr marL="0" lvl="0" indent="0" algn="just" rtl="0">
              <a:spcBef>
                <a:spcPts val="0"/>
              </a:spcBef>
              <a:spcAft>
                <a:spcPts val="0"/>
              </a:spcAft>
              <a:buClr>
                <a:schemeClr val="dk1"/>
              </a:buClr>
              <a:buSzPts val="2000"/>
              <a:buNone/>
            </a:pPr>
            <a:endParaRPr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indent="0" algn="ctr"/>
            <a:r>
              <a:rPr lang="it-IT" sz="1800" err="1">
                <a:latin typeface="Calibri"/>
              </a:rPr>
              <a:t>Potential</a:t>
            </a:r>
            <a:r>
              <a:rPr lang="it-IT" sz="1800">
                <a:latin typeface="Calibri"/>
              </a:rPr>
              <a:t> for Center of Taste in </a:t>
            </a:r>
            <a:r>
              <a:rPr lang="it-IT" sz="1800" err="1">
                <a:latin typeface="Calibri"/>
              </a:rPr>
              <a:t>your</a:t>
            </a:r>
            <a:r>
              <a:rPr lang="it-IT" sz="1800">
                <a:latin typeface="Calibri"/>
              </a:rPr>
              <a:t> </a:t>
            </a:r>
            <a:r>
              <a:rPr lang="it-IT" sz="1800" err="1">
                <a:latin typeface="Calibri"/>
              </a:rPr>
              <a:t>Region</a:t>
            </a:r>
            <a:r>
              <a:rPr lang="it-IT">
                <a:latin typeface="Calibri"/>
              </a:rPr>
              <a:t> </a:t>
            </a:r>
            <a:endParaRPr lang="it-IT" sz="1800">
              <a:latin typeface="Calibri"/>
            </a:endParaRPr>
          </a:p>
        </p:txBody>
      </p:sp>
      <p:sp>
        <p:nvSpPr>
          <p:cNvPr id="69" name="Google Shape;69;p2"/>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indent="0"/>
            <a:r>
              <a:rPr lang="en-GB" b="1">
                <a:solidFill>
                  <a:srgbClr val="92D050"/>
                </a:solidFill>
                <a:latin typeface="Calibri"/>
              </a:rPr>
              <a:t>Abstract of module</a:t>
            </a:r>
            <a:endParaRPr lang="en-US" sz="1600" b="1">
              <a:solidFill>
                <a:srgbClr val="92D050"/>
              </a:solidFill>
              <a:latin typeface="Calibri"/>
            </a:endParaRPr>
          </a:p>
          <a:p>
            <a:pPr marL="0" lvl="0" indent="0" algn="l" rtl="0">
              <a:spcBef>
                <a:spcPts val="0"/>
              </a:spcBef>
              <a:spcAft>
                <a:spcPts val="0"/>
              </a:spcAft>
              <a:buClr>
                <a:srgbClr val="008000"/>
              </a:buClr>
              <a:buSzPts val="1600"/>
              <a:buNone/>
            </a:pPr>
            <a:endParaRPr/>
          </a:p>
        </p:txBody>
      </p:sp>
      <p:sp>
        <p:nvSpPr>
          <p:cNvPr id="70" name="Google Shape;70;p2"/>
          <p:cNvSpPr txBox="1">
            <a:spLocks noGrp="1"/>
          </p:cNvSpPr>
          <p:nvPr>
            <p:ph type="body" idx="3"/>
          </p:nvPr>
        </p:nvSpPr>
        <p:spPr>
          <a:xfrm>
            <a:off x="543000" y="2164078"/>
            <a:ext cx="8820000" cy="4216173"/>
          </a:xfrm>
          <a:prstGeom prst="rect">
            <a:avLst/>
          </a:prstGeom>
          <a:noFill/>
          <a:ln>
            <a:noFill/>
          </a:ln>
        </p:spPr>
        <p:txBody>
          <a:bodyPr spcFirstLastPara="1" wrap="square" lIns="91425" tIns="45700" rIns="91425" bIns="45700" anchor="t" anchorCtr="0">
            <a:noAutofit/>
          </a:bodyPr>
          <a:lstStyle/>
          <a:p>
            <a:pPr marL="0" indent="0">
              <a:buSzPts val="2000"/>
            </a:pPr>
            <a:r>
              <a:rPr lang="it-IT">
                <a:latin typeface="Calibri"/>
              </a:rPr>
              <a:t>The Centre of Taste (COT) can be </a:t>
            </a:r>
            <a:r>
              <a:rPr lang="it-IT" err="1">
                <a:latin typeface="Calibri"/>
              </a:rPr>
              <a:t>defined</a:t>
            </a:r>
            <a:r>
              <a:rPr lang="it-IT">
                <a:latin typeface="Calibri"/>
              </a:rPr>
              <a:t> </a:t>
            </a:r>
            <a:r>
              <a:rPr lang="it-IT" err="1">
                <a:latin typeface="Calibri"/>
              </a:rPr>
              <a:t>as</a:t>
            </a:r>
            <a:r>
              <a:rPr lang="it-IT">
                <a:latin typeface="Calibri"/>
              </a:rPr>
              <a:t> a </a:t>
            </a:r>
            <a:r>
              <a:rPr lang="it-IT" err="1">
                <a:latin typeface="Calibri"/>
              </a:rPr>
              <a:t>dynamic</a:t>
            </a:r>
            <a:r>
              <a:rPr lang="it-IT">
                <a:latin typeface="Calibri"/>
              </a:rPr>
              <a:t> </a:t>
            </a:r>
            <a:r>
              <a:rPr lang="it-IT" err="1">
                <a:latin typeface="Calibri"/>
              </a:rPr>
              <a:t>process</a:t>
            </a:r>
            <a:r>
              <a:rPr lang="it-IT">
                <a:latin typeface="Calibri"/>
              </a:rPr>
              <a:t> of interactions </a:t>
            </a:r>
            <a:r>
              <a:rPr lang="it-IT" err="1">
                <a:latin typeface="Calibri"/>
              </a:rPr>
              <a:t>between</a:t>
            </a:r>
            <a:r>
              <a:rPr lang="it-IT">
                <a:latin typeface="Calibri"/>
              </a:rPr>
              <a:t> </a:t>
            </a:r>
            <a:r>
              <a:rPr lang="it-IT" err="1">
                <a:latin typeface="Calibri"/>
              </a:rPr>
              <a:t>different</a:t>
            </a:r>
            <a:r>
              <a:rPr lang="it-IT">
                <a:latin typeface="Calibri"/>
              </a:rPr>
              <a:t> </a:t>
            </a:r>
            <a:r>
              <a:rPr lang="it-IT" err="1">
                <a:latin typeface="Calibri"/>
              </a:rPr>
              <a:t>actors</a:t>
            </a:r>
            <a:r>
              <a:rPr lang="it-IT">
                <a:latin typeface="Calibri"/>
              </a:rPr>
              <a:t> in a </a:t>
            </a:r>
            <a:r>
              <a:rPr lang="it-IT" err="1">
                <a:latin typeface="Calibri"/>
              </a:rPr>
              <a:t>given</a:t>
            </a:r>
            <a:r>
              <a:rPr lang="it-IT">
                <a:latin typeface="Calibri"/>
              </a:rPr>
              <a:t> area. Given </a:t>
            </a:r>
            <a:r>
              <a:rPr lang="it-IT" err="1">
                <a:latin typeface="Calibri"/>
              </a:rPr>
              <a:t>these</a:t>
            </a:r>
            <a:r>
              <a:rPr lang="it-IT">
                <a:latin typeface="Calibri"/>
              </a:rPr>
              <a:t> </a:t>
            </a:r>
            <a:r>
              <a:rPr lang="it-IT" err="1">
                <a:latin typeface="Calibri"/>
              </a:rPr>
              <a:t>characteristics</a:t>
            </a:r>
            <a:r>
              <a:rPr lang="it-IT">
                <a:latin typeface="Calibri"/>
              </a:rPr>
              <a:t>, </a:t>
            </a:r>
            <a:r>
              <a:rPr lang="it-IT" err="1">
                <a:latin typeface="Calibri"/>
              </a:rPr>
              <a:t>its</a:t>
            </a:r>
            <a:r>
              <a:rPr lang="it-IT">
                <a:latin typeface="Calibri"/>
              </a:rPr>
              <a:t> </a:t>
            </a:r>
            <a:r>
              <a:rPr lang="it-IT" err="1">
                <a:latin typeface="Calibri"/>
              </a:rPr>
              <a:t>realization</a:t>
            </a:r>
            <a:r>
              <a:rPr lang="it-IT">
                <a:latin typeface="Calibri"/>
              </a:rPr>
              <a:t> must be </a:t>
            </a:r>
            <a:r>
              <a:rPr lang="it-IT" err="1">
                <a:latin typeface="Calibri"/>
              </a:rPr>
              <a:t>well</a:t>
            </a:r>
            <a:r>
              <a:rPr lang="it-IT">
                <a:latin typeface="Calibri"/>
              </a:rPr>
              <a:t> </a:t>
            </a:r>
            <a:r>
              <a:rPr lang="it-IT" err="1">
                <a:latin typeface="Calibri"/>
              </a:rPr>
              <a:t>thought</a:t>
            </a:r>
            <a:r>
              <a:rPr lang="it-IT">
                <a:latin typeface="Calibri"/>
              </a:rPr>
              <a:t> out and </a:t>
            </a:r>
            <a:r>
              <a:rPr lang="it-IT" err="1">
                <a:latin typeface="Calibri"/>
              </a:rPr>
              <a:t>analyzed</a:t>
            </a:r>
            <a:r>
              <a:rPr lang="it-IT">
                <a:latin typeface="Calibri"/>
              </a:rPr>
              <a:t> from </a:t>
            </a:r>
            <a:r>
              <a:rPr lang="it-IT" err="1">
                <a:latin typeface="Calibri"/>
              </a:rPr>
              <a:t>different</a:t>
            </a:r>
            <a:r>
              <a:rPr lang="it-IT">
                <a:latin typeface="Calibri"/>
              </a:rPr>
              <a:t> </a:t>
            </a:r>
            <a:r>
              <a:rPr lang="it-IT" err="1">
                <a:latin typeface="Calibri"/>
              </a:rPr>
              <a:t>aspects</a:t>
            </a:r>
            <a:r>
              <a:rPr lang="it-IT">
                <a:latin typeface="Calibri"/>
              </a:rPr>
              <a:t>. </a:t>
            </a:r>
          </a:p>
          <a:p>
            <a:pPr marL="0" lvl="0" indent="0" algn="just" rtl="0">
              <a:spcBef>
                <a:spcPts val="0"/>
              </a:spcBef>
              <a:spcAft>
                <a:spcPts val="0"/>
              </a:spcAft>
              <a:buClr>
                <a:schemeClr val="dk1"/>
              </a:buClr>
              <a:buSzPts val="2000"/>
              <a:buNone/>
            </a:pPr>
            <a:endParaRPr>
              <a:latin typeface="Calibri"/>
            </a:endParaRPr>
          </a:p>
          <a:p>
            <a:pPr marL="0" indent="0">
              <a:buSzPts val="2000"/>
            </a:pPr>
            <a:r>
              <a:rPr lang="it-IT" err="1">
                <a:latin typeface="Calibri"/>
              </a:rPr>
              <a:t>There</a:t>
            </a:r>
            <a:r>
              <a:rPr lang="it-IT">
                <a:latin typeface="Calibri"/>
              </a:rPr>
              <a:t> </a:t>
            </a:r>
            <a:r>
              <a:rPr lang="it-IT" err="1">
                <a:latin typeface="Calibri"/>
              </a:rPr>
              <a:t>is</a:t>
            </a:r>
            <a:r>
              <a:rPr lang="it-IT">
                <a:latin typeface="Calibri"/>
              </a:rPr>
              <a:t> no one-size-</a:t>
            </a:r>
            <a:r>
              <a:rPr lang="it-IT" err="1">
                <a:latin typeface="Calibri"/>
              </a:rPr>
              <a:t>fits</a:t>
            </a:r>
            <a:r>
              <a:rPr lang="it-IT">
                <a:latin typeface="Calibri"/>
              </a:rPr>
              <a:t>-</a:t>
            </a:r>
            <a:r>
              <a:rPr lang="it-IT" err="1">
                <a:latin typeface="Calibri"/>
              </a:rPr>
              <a:t>all</a:t>
            </a:r>
            <a:r>
              <a:rPr lang="it-IT">
                <a:latin typeface="Calibri"/>
              </a:rPr>
              <a:t> rule for setting up a Centre of Taste, </a:t>
            </a:r>
            <a:r>
              <a:rPr lang="it-IT" err="1">
                <a:latin typeface="Calibri"/>
              </a:rPr>
              <a:t>precisely</a:t>
            </a:r>
            <a:r>
              <a:rPr lang="it-IT">
                <a:latin typeface="Calibri"/>
              </a:rPr>
              <a:t> </a:t>
            </a:r>
            <a:r>
              <a:rPr lang="it-IT" err="1">
                <a:latin typeface="Calibri"/>
              </a:rPr>
              <a:t>because</a:t>
            </a:r>
            <a:r>
              <a:rPr lang="it-IT">
                <a:latin typeface="Calibri"/>
              </a:rPr>
              <a:t> </a:t>
            </a:r>
            <a:r>
              <a:rPr lang="it-IT" err="1">
                <a:latin typeface="Calibri"/>
              </a:rPr>
              <a:t>each</a:t>
            </a:r>
            <a:r>
              <a:rPr lang="it-IT">
                <a:latin typeface="Calibri"/>
              </a:rPr>
              <a:t> </a:t>
            </a:r>
            <a:r>
              <a:rPr lang="it-IT" err="1">
                <a:latin typeface="Calibri"/>
              </a:rPr>
              <a:t>territory</a:t>
            </a:r>
            <a:r>
              <a:rPr lang="it-IT">
                <a:latin typeface="Calibri"/>
              </a:rPr>
              <a:t> </a:t>
            </a:r>
            <a:r>
              <a:rPr lang="it-IT" err="1">
                <a:latin typeface="Calibri"/>
              </a:rPr>
              <a:t>has</a:t>
            </a:r>
            <a:r>
              <a:rPr lang="it-IT">
                <a:latin typeface="Calibri"/>
              </a:rPr>
              <a:t> </a:t>
            </a:r>
            <a:r>
              <a:rPr lang="it-IT" err="1">
                <a:latin typeface="Calibri"/>
              </a:rPr>
              <a:t>specific</a:t>
            </a:r>
            <a:r>
              <a:rPr lang="it-IT">
                <a:latin typeface="Calibri"/>
              </a:rPr>
              <a:t> dynamics and </a:t>
            </a:r>
            <a:r>
              <a:rPr lang="it-IT" err="1">
                <a:latin typeface="Calibri"/>
              </a:rPr>
              <a:t>different</a:t>
            </a:r>
            <a:r>
              <a:rPr lang="it-IT">
                <a:latin typeface="Calibri"/>
              </a:rPr>
              <a:t> </a:t>
            </a:r>
            <a:r>
              <a:rPr lang="it-IT" err="1">
                <a:latin typeface="Calibri"/>
              </a:rPr>
              <a:t>economic</a:t>
            </a:r>
            <a:r>
              <a:rPr lang="it-IT">
                <a:latin typeface="Calibri"/>
              </a:rPr>
              <a:t> and cultural </a:t>
            </a:r>
            <a:r>
              <a:rPr lang="it-IT" err="1">
                <a:latin typeface="Calibri"/>
              </a:rPr>
              <a:t>characteristics</a:t>
            </a:r>
            <a:r>
              <a:rPr lang="it-IT">
                <a:latin typeface="Calibri"/>
              </a:rPr>
              <a:t>. </a:t>
            </a:r>
            <a:r>
              <a:rPr lang="it-IT" err="1">
                <a:latin typeface="Calibri"/>
              </a:rPr>
              <a:t>It</a:t>
            </a:r>
            <a:r>
              <a:rPr lang="it-IT">
                <a:latin typeface="Calibri"/>
              </a:rPr>
              <a:t> </a:t>
            </a:r>
            <a:r>
              <a:rPr lang="it-IT" err="1">
                <a:latin typeface="Calibri"/>
              </a:rPr>
              <a:t>is</a:t>
            </a:r>
            <a:r>
              <a:rPr lang="it-IT">
                <a:latin typeface="Calibri"/>
              </a:rPr>
              <a:t> </a:t>
            </a:r>
            <a:r>
              <a:rPr lang="it-IT" err="1">
                <a:latin typeface="Calibri"/>
              </a:rPr>
              <a:t>therefore</a:t>
            </a:r>
            <a:r>
              <a:rPr lang="it-IT">
                <a:latin typeface="Calibri"/>
              </a:rPr>
              <a:t> </a:t>
            </a:r>
            <a:r>
              <a:rPr lang="it-IT" err="1">
                <a:latin typeface="Calibri"/>
              </a:rPr>
              <a:t>essential</a:t>
            </a:r>
            <a:r>
              <a:rPr lang="it-IT">
                <a:latin typeface="Calibri"/>
              </a:rPr>
              <a:t> to </a:t>
            </a:r>
            <a:r>
              <a:rPr lang="it-IT" err="1">
                <a:latin typeface="Calibri"/>
              </a:rPr>
              <a:t>understand</a:t>
            </a:r>
            <a:r>
              <a:rPr lang="it-IT">
                <a:latin typeface="Calibri"/>
              </a:rPr>
              <a:t> </a:t>
            </a:r>
            <a:r>
              <a:rPr lang="it-IT" err="1">
                <a:latin typeface="Calibri"/>
              </a:rPr>
              <a:t>whether</a:t>
            </a:r>
            <a:r>
              <a:rPr lang="it-IT">
                <a:latin typeface="Calibri"/>
              </a:rPr>
              <a:t> the area in </a:t>
            </a:r>
            <a:r>
              <a:rPr lang="it-IT" err="1">
                <a:latin typeface="Calibri"/>
              </a:rPr>
              <a:t>question</a:t>
            </a:r>
            <a:r>
              <a:rPr lang="it-IT">
                <a:latin typeface="Calibri"/>
              </a:rPr>
              <a:t> can </a:t>
            </a:r>
            <a:r>
              <a:rPr lang="it-IT" err="1">
                <a:latin typeface="Calibri"/>
              </a:rPr>
              <a:t>host</a:t>
            </a:r>
            <a:r>
              <a:rPr lang="it-IT">
                <a:latin typeface="Calibri"/>
              </a:rPr>
              <a:t> a Centre of Taste and </a:t>
            </a:r>
            <a:r>
              <a:rPr lang="it-IT" err="1">
                <a:latin typeface="Calibri"/>
              </a:rPr>
              <a:t>what</a:t>
            </a:r>
            <a:r>
              <a:rPr lang="it-IT">
                <a:latin typeface="Calibri"/>
              </a:rPr>
              <a:t> </a:t>
            </a:r>
            <a:r>
              <a:rPr lang="it-IT" err="1">
                <a:latin typeface="Calibri"/>
              </a:rPr>
              <a:t>potential</a:t>
            </a:r>
            <a:r>
              <a:rPr lang="it-IT">
                <a:latin typeface="Calibri"/>
              </a:rPr>
              <a:t> </a:t>
            </a:r>
            <a:r>
              <a:rPr lang="it-IT" err="1">
                <a:latin typeface="Calibri"/>
              </a:rPr>
              <a:t>it</a:t>
            </a:r>
            <a:r>
              <a:rPr lang="it-IT">
                <a:latin typeface="Calibri"/>
              </a:rPr>
              <a:t> </a:t>
            </a:r>
            <a:r>
              <a:rPr lang="it-IT" err="1">
                <a:latin typeface="Calibri"/>
              </a:rPr>
              <a:t>has</a:t>
            </a:r>
            <a:r>
              <a:rPr lang="it-IT">
                <a:latin typeface="Calibri"/>
              </a:rPr>
              <a:t>. In </a:t>
            </a:r>
            <a:r>
              <a:rPr lang="it-IT" err="1">
                <a:latin typeface="Calibri"/>
              </a:rPr>
              <a:t>this</a:t>
            </a:r>
            <a:r>
              <a:rPr lang="it-IT">
                <a:latin typeface="Calibri"/>
              </a:rPr>
              <a:t> first </a:t>
            </a:r>
            <a:r>
              <a:rPr lang="it-IT" err="1">
                <a:latin typeface="Calibri"/>
              </a:rPr>
              <a:t>module</a:t>
            </a:r>
            <a:r>
              <a:rPr lang="it-IT">
                <a:latin typeface="Calibri"/>
              </a:rPr>
              <a:t> </a:t>
            </a:r>
            <a:r>
              <a:rPr lang="it-IT" err="1">
                <a:latin typeface="Calibri"/>
              </a:rPr>
              <a:t>we</a:t>
            </a:r>
            <a:r>
              <a:rPr lang="it-IT">
                <a:latin typeface="Calibri"/>
              </a:rPr>
              <a:t> </a:t>
            </a:r>
            <a:r>
              <a:rPr lang="it-IT" err="1">
                <a:latin typeface="Calibri"/>
              </a:rPr>
              <a:t>present</a:t>
            </a:r>
            <a:r>
              <a:rPr lang="it-IT">
                <a:latin typeface="Calibri"/>
              </a:rPr>
              <a:t> </a:t>
            </a:r>
            <a:r>
              <a:rPr lang="it-IT" err="1">
                <a:latin typeface="Calibri"/>
              </a:rPr>
              <a:t>various</a:t>
            </a:r>
            <a:r>
              <a:rPr lang="it-IT">
                <a:latin typeface="Calibri"/>
              </a:rPr>
              <a:t> tools to help </a:t>
            </a:r>
            <a:r>
              <a:rPr lang="it-IT" err="1">
                <a:latin typeface="Calibri"/>
              </a:rPr>
              <a:t>you</a:t>
            </a:r>
            <a:r>
              <a:rPr lang="it-IT">
                <a:latin typeface="Calibri"/>
              </a:rPr>
              <a:t> </a:t>
            </a:r>
            <a:r>
              <a:rPr lang="it-IT" err="1">
                <a:latin typeface="Calibri"/>
              </a:rPr>
              <a:t>understand</a:t>
            </a:r>
            <a:r>
              <a:rPr lang="it-IT">
                <a:latin typeface="Calibri"/>
              </a:rPr>
              <a:t> </a:t>
            </a:r>
            <a:r>
              <a:rPr lang="it-IT" err="1">
                <a:latin typeface="Calibri"/>
              </a:rPr>
              <a:t>whether</a:t>
            </a:r>
            <a:r>
              <a:rPr lang="it-IT">
                <a:latin typeface="Calibri"/>
              </a:rPr>
              <a:t> the area can </a:t>
            </a:r>
            <a:r>
              <a:rPr lang="it-IT" err="1">
                <a:latin typeface="Calibri"/>
              </a:rPr>
              <a:t>host</a:t>
            </a:r>
            <a:r>
              <a:rPr lang="it-IT">
                <a:latin typeface="Calibri"/>
              </a:rPr>
              <a:t> a COT and </a:t>
            </a:r>
            <a:r>
              <a:rPr lang="it-IT" err="1">
                <a:latin typeface="Calibri"/>
              </a:rPr>
              <a:t>its</a:t>
            </a:r>
            <a:r>
              <a:rPr lang="it-IT">
                <a:latin typeface="Calibri"/>
              </a:rPr>
              <a:t> </a:t>
            </a:r>
            <a:r>
              <a:rPr lang="it-IT" err="1">
                <a:latin typeface="Calibri"/>
              </a:rPr>
              <a:t>potential</a:t>
            </a:r>
            <a:r>
              <a:rPr lang="it-IT">
                <a:latin typeface="Calibri"/>
              </a:rPr>
              <a:t>. </a:t>
            </a:r>
          </a:p>
          <a:p>
            <a:pPr marL="0" lvl="0" indent="0" algn="just">
              <a:spcBef>
                <a:spcPts val="0"/>
              </a:spcBef>
              <a:spcAft>
                <a:spcPts val="0"/>
              </a:spcAft>
              <a:buSzPts val="2000"/>
              <a:buNone/>
            </a:pPr>
            <a:endParaRPr lang="it-IT">
              <a:latin typeface="Calibri"/>
            </a:endParaRPr>
          </a:p>
          <a:p>
            <a:pPr marL="0" indent="0">
              <a:buSzPts val="2000"/>
            </a:pPr>
            <a:r>
              <a:rPr lang="it-IT" sz="1600" b="1" err="1">
                <a:solidFill>
                  <a:schemeClr val="accent3"/>
                </a:solidFill>
                <a:latin typeface="Calibri"/>
              </a:rPr>
              <a:t>Chapters</a:t>
            </a:r>
            <a:endParaRPr lang="it-IT" sz="1600" b="1">
              <a:solidFill>
                <a:schemeClr val="accent3"/>
              </a:solidFill>
              <a:latin typeface="Calibri"/>
            </a:endParaRPr>
          </a:p>
          <a:p>
            <a:pPr marL="0" indent="0">
              <a:buSzPts val="2000"/>
            </a:pPr>
            <a:endParaRPr lang="it-IT" b="1">
              <a:latin typeface="Calibri"/>
            </a:endParaRPr>
          </a:p>
          <a:p>
            <a:pPr marL="228600">
              <a:buSzPts val="2000"/>
              <a:buAutoNum type="arabicPeriod"/>
            </a:pPr>
            <a:r>
              <a:rPr lang="it-IT" b="1">
                <a:latin typeface="Calibri"/>
              </a:rPr>
              <a:t>Analysis of </a:t>
            </a:r>
            <a:r>
              <a:rPr lang="it-IT" b="1" err="1">
                <a:latin typeface="Calibri"/>
              </a:rPr>
              <a:t>territorial</a:t>
            </a:r>
            <a:r>
              <a:rPr lang="it-IT" b="1">
                <a:latin typeface="Calibri"/>
              </a:rPr>
              <a:t> </a:t>
            </a:r>
            <a:r>
              <a:rPr lang="it-IT" b="1" err="1">
                <a:latin typeface="Calibri"/>
              </a:rPr>
              <a:t>vocations</a:t>
            </a:r>
            <a:r>
              <a:rPr lang="it-IT" b="1">
                <a:latin typeface="Calibri"/>
              </a:rPr>
              <a:t> of </a:t>
            </a:r>
            <a:r>
              <a:rPr lang="it-IT" b="1" err="1">
                <a:latin typeface="Calibri"/>
              </a:rPr>
              <a:t>local</a:t>
            </a:r>
            <a:r>
              <a:rPr lang="it-IT" b="1">
                <a:latin typeface="Calibri"/>
              </a:rPr>
              <a:t> </a:t>
            </a:r>
            <a:r>
              <a:rPr lang="it-IT" b="1" err="1">
                <a:latin typeface="Calibri"/>
              </a:rPr>
              <a:t>context</a:t>
            </a:r>
            <a:endParaRPr lang="it-IT" b="1">
              <a:latin typeface="Calibri"/>
            </a:endParaRPr>
          </a:p>
          <a:p>
            <a:pPr marL="228600">
              <a:buSzPts val="2000"/>
              <a:buAutoNum type="arabicPeriod"/>
            </a:pPr>
            <a:r>
              <a:rPr lang="it-IT" b="1" err="1">
                <a:latin typeface="Calibri"/>
              </a:rPr>
              <a:t>Diagnosis</a:t>
            </a:r>
            <a:r>
              <a:rPr lang="it-IT" b="1">
                <a:latin typeface="Calibri"/>
              </a:rPr>
              <a:t> of </a:t>
            </a:r>
            <a:r>
              <a:rPr lang="it-IT" b="1" err="1">
                <a:latin typeface="Calibri"/>
              </a:rPr>
              <a:t>prevalent</a:t>
            </a:r>
            <a:r>
              <a:rPr lang="it-IT" b="1">
                <a:latin typeface="Calibri"/>
              </a:rPr>
              <a:t> </a:t>
            </a:r>
            <a:r>
              <a:rPr lang="it-IT" b="1" err="1">
                <a:latin typeface="Calibri"/>
              </a:rPr>
              <a:t>vocations</a:t>
            </a:r>
            <a:endParaRPr lang="it-IT" b="1">
              <a:latin typeface="Calibri"/>
            </a:endParaRPr>
          </a:p>
          <a:p>
            <a:pPr marL="228600">
              <a:buSzPts val="2000"/>
              <a:buAutoNum type="arabicPeriod"/>
            </a:pPr>
            <a:r>
              <a:rPr lang="it-IT" b="1">
                <a:latin typeface="Calibri"/>
                <a:ea typeface="Tahoma"/>
                <a:cs typeface="Tahoma"/>
              </a:rPr>
              <a:t>Analysis </a:t>
            </a:r>
            <a:r>
              <a:rPr lang="it-IT" b="1">
                <a:latin typeface="Calibri"/>
              </a:rPr>
              <a:t>of</a:t>
            </a:r>
            <a:r>
              <a:rPr lang="it-IT" b="1">
                <a:latin typeface="Calibri"/>
                <a:ea typeface="Tahoma"/>
                <a:cs typeface="Tahoma"/>
              </a:rPr>
              <a:t> </a:t>
            </a:r>
            <a:r>
              <a:rPr lang="it-IT" b="1" err="1">
                <a:latin typeface="Calibri"/>
                <a:ea typeface="Tahoma"/>
                <a:cs typeface="Tahoma"/>
              </a:rPr>
              <a:t>demografic</a:t>
            </a:r>
            <a:r>
              <a:rPr lang="it-IT" b="1">
                <a:latin typeface="Calibri"/>
                <a:ea typeface="Tahoma"/>
                <a:cs typeface="Tahoma"/>
              </a:rPr>
              <a:t>  and </a:t>
            </a:r>
            <a:r>
              <a:rPr lang="it-IT" b="1" err="1">
                <a:latin typeface="Calibri"/>
                <a:ea typeface="Tahoma"/>
                <a:cs typeface="Tahoma"/>
              </a:rPr>
              <a:t>entrepreneurial</a:t>
            </a:r>
            <a:r>
              <a:rPr lang="it-IT" b="1">
                <a:latin typeface="Calibri"/>
                <a:ea typeface="Tahoma"/>
                <a:cs typeface="Tahoma"/>
              </a:rPr>
              <a:t> </a:t>
            </a:r>
            <a:r>
              <a:rPr lang="it-IT" b="1" err="1">
                <a:latin typeface="Calibri"/>
                <a:ea typeface="Tahoma"/>
                <a:cs typeface="Tahoma"/>
              </a:rPr>
              <a:t>context</a:t>
            </a:r>
            <a:r>
              <a:rPr lang="it-IT" b="1">
                <a:latin typeface="Calibri"/>
                <a:ea typeface="Tahoma"/>
                <a:cs typeface="Tahoma"/>
              </a:rPr>
              <a:t> of the area</a:t>
            </a:r>
          </a:p>
          <a:p>
            <a:pPr marL="228600">
              <a:buSzPts val="2000"/>
              <a:buAutoNum type="arabicPeriod"/>
            </a:pPr>
            <a:r>
              <a:rPr lang="it-IT" b="1">
                <a:latin typeface="Calibri"/>
                <a:ea typeface="Tahoma"/>
                <a:cs typeface="Tahoma"/>
              </a:rPr>
              <a:t>Analysis of </a:t>
            </a:r>
            <a:r>
              <a:rPr lang="it-IT" b="1" err="1">
                <a:latin typeface="Calibri"/>
                <a:ea typeface="Tahoma"/>
                <a:cs typeface="Tahoma"/>
              </a:rPr>
              <a:t>financial</a:t>
            </a:r>
            <a:r>
              <a:rPr lang="it-IT" b="1">
                <a:latin typeface="Calibri"/>
                <a:ea typeface="Tahoma"/>
                <a:cs typeface="Tahoma"/>
              </a:rPr>
              <a:t> performance of the companies of the area</a:t>
            </a:r>
          </a:p>
          <a:p>
            <a:pPr marL="228600">
              <a:buSzPts val="2000"/>
              <a:buAutoNum type="arabicPeriod"/>
            </a:pPr>
            <a:r>
              <a:rPr lang="it-IT" b="1">
                <a:solidFill>
                  <a:schemeClr val="tx1"/>
                </a:solidFill>
                <a:latin typeface="Calibri"/>
                <a:ea typeface="Tahoma"/>
                <a:cs typeface="Tahoma"/>
              </a:rPr>
              <a:t>Construction of </a:t>
            </a:r>
            <a:r>
              <a:rPr lang="it-IT" b="1" err="1">
                <a:solidFill>
                  <a:schemeClr val="tx1"/>
                </a:solidFill>
                <a:latin typeface="Calibri"/>
                <a:ea typeface="Tahoma"/>
                <a:cs typeface="Tahoma"/>
              </a:rPr>
              <a:t>scenarios</a:t>
            </a:r>
            <a:r>
              <a:rPr lang="it-IT" b="1">
                <a:solidFill>
                  <a:schemeClr val="tx1"/>
                </a:solidFill>
                <a:latin typeface="Calibri"/>
                <a:ea typeface="Tahoma"/>
                <a:cs typeface="Tahoma"/>
              </a:rPr>
              <a:t> to </a:t>
            </a:r>
            <a:r>
              <a:rPr lang="it-IT" b="1" err="1">
                <a:solidFill>
                  <a:schemeClr val="tx1"/>
                </a:solidFill>
                <a:latin typeface="Calibri"/>
                <a:ea typeface="Tahoma"/>
                <a:cs typeface="Tahoma"/>
              </a:rPr>
              <a:t>understand</a:t>
            </a:r>
            <a:r>
              <a:rPr lang="it-IT" b="1">
                <a:solidFill>
                  <a:schemeClr val="tx1"/>
                </a:solidFill>
                <a:latin typeface="Calibri"/>
                <a:ea typeface="Tahoma"/>
                <a:cs typeface="Tahoma"/>
              </a:rPr>
              <a:t> the </a:t>
            </a:r>
            <a:r>
              <a:rPr lang="it-IT" b="1" err="1">
                <a:solidFill>
                  <a:schemeClr val="tx1"/>
                </a:solidFill>
                <a:latin typeface="Calibri"/>
                <a:ea typeface="Tahoma"/>
                <a:cs typeface="Tahoma"/>
              </a:rPr>
              <a:t>potentials</a:t>
            </a:r>
            <a:r>
              <a:rPr lang="it-IT" b="1">
                <a:solidFill>
                  <a:schemeClr val="tx1"/>
                </a:solidFill>
                <a:latin typeface="Calibri"/>
                <a:ea typeface="Tahoma"/>
                <a:cs typeface="Tahoma"/>
              </a:rPr>
              <a:t> of the </a:t>
            </a:r>
            <a:r>
              <a:rPr lang="it-IT" b="1" err="1">
                <a:solidFill>
                  <a:schemeClr val="tx1"/>
                </a:solidFill>
                <a:latin typeface="Calibri"/>
                <a:ea typeface="Tahoma"/>
                <a:cs typeface="Tahoma"/>
              </a:rPr>
              <a:t>local</a:t>
            </a:r>
            <a:r>
              <a:rPr lang="it-IT" b="1">
                <a:solidFill>
                  <a:schemeClr val="tx1"/>
                </a:solidFill>
                <a:latin typeface="Calibri"/>
                <a:ea typeface="Tahoma"/>
                <a:cs typeface="Tahoma"/>
              </a:rPr>
              <a:t> area to </a:t>
            </a:r>
            <a:r>
              <a:rPr lang="it-IT" b="1" err="1">
                <a:solidFill>
                  <a:schemeClr val="tx1"/>
                </a:solidFill>
                <a:latin typeface="Calibri"/>
                <a:ea typeface="Tahoma"/>
                <a:cs typeface="Tahoma"/>
              </a:rPr>
              <a:t>activate</a:t>
            </a:r>
            <a:r>
              <a:rPr lang="it-IT" b="1">
                <a:solidFill>
                  <a:schemeClr val="tx1"/>
                </a:solidFill>
                <a:latin typeface="Calibri"/>
                <a:ea typeface="Tahoma"/>
                <a:cs typeface="Tahoma"/>
              </a:rPr>
              <a:t> a Center of Taste</a:t>
            </a:r>
          </a:p>
          <a:p>
            <a:pPr marL="0" indent="0">
              <a:buSzPts val="2000"/>
            </a:pPr>
            <a:endParaRPr lang="it-IT" b="1">
              <a:solidFill>
                <a:schemeClr val="tx1"/>
              </a:solidFill>
              <a:latin typeface="Calibri"/>
              <a:ea typeface="Tahoma"/>
              <a:cs typeface="Tahoma"/>
            </a:endParaRPr>
          </a:p>
          <a:p>
            <a:pPr marL="63500" indent="0">
              <a:buSzPts val="2000"/>
            </a:pPr>
            <a:endParaRPr lang="it-IT" b="1">
              <a:solidFill>
                <a:schemeClr val="tx1"/>
              </a:solidFill>
              <a:latin typeface="Calibri"/>
              <a:ea typeface="Tahoma"/>
              <a:cs typeface="Tahoma"/>
            </a:endParaRPr>
          </a:p>
          <a:p>
            <a:pPr marL="63500" indent="0">
              <a:buSzPts val="2000"/>
            </a:pPr>
            <a:r>
              <a:rPr lang="it-IT" b="1">
                <a:solidFill>
                  <a:schemeClr val="tx1"/>
                </a:solidFill>
                <a:latin typeface="Calibri"/>
                <a:ea typeface="Tahoma"/>
                <a:cs typeface="Tahoma"/>
              </a:rPr>
              <a:t>Key words: </a:t>
            </a:r>
            <a:r>
              <a:rPr lang="it-IT" err="1">
                <a:solidFill>
                  <a:schemeClr val="tx1"/>
                </a:solidFill>
                <a:latin typeface="Calibri"/>
                <a:ea typeface="Tahoma"/>
                <a:cs typeface="Tahoma"/>
              </a:rPr>
              <a:t>Territorial</a:t>
            </a:r>
            <a:r>
              <a:rPr lang="it-IT">
                <a:solidFill>
                  <a:schemeClr val="tx1"/>
                </a:solidFill>
                <a:latin typeface="Calibri"/>
                <a:ea typeface="Tahoma"/>
                <a:cs typeface="Tahoma"/>
              </a:rPr>
              <a:t> </a:t>
            </a:r>
            <a:r>
              <a:rPr lang="it-IT" err="1">
                <a:solidFill>
                  <a:schemeClr val="tx1"/>
                </a:solidFill>
                <a:latin typeface="Calibri"/>
                <a:ea typeface="Tahoma"/>
                <a:cs typeface="Tahoma"/>
              </a:rPr>
              <a:t>Vocations</a:t>
            </a:r>
            <a:r>
              <a:rPr lang="it-IT">
                <a:solidFill>
                  <a:schemeClr val="tx1"/>
                </a:solidFill>
                <a:latin typeface="Calibri"/>
                <a:ea typeface="Tahoma"/>
                <a:cs typeface="Tahoma"/>
              </a:rPr>
              <a:t> – SWOT Analysis - </a:t>
            </a:r>
            <a:r>
              <a:rPr lang="it-IT" err="1">
                <a:latin typeface="Calibri"/>
                <a:ea typeface="Tahoma"/>
                <a:cs typeface="Tahoma"/>
              </a:rPr>
              <a:t>Context</a:t>
            </a:r>
            <a:r>
              <a:rPr lang="it-IT">
                <a:latin typeface="Calibri"/>
                <a:ea typeface="Tahoma"/>
                <a:cs typeface="Tahoma"/>
              </a:rPr>
              <a:t> </a:t>
            </a:r>
            <a:r>
              <a:rPr lang="it-IT" err="1">
                <a:latin typeface="Calibri"/>
                <a:ea typeface="Tahoma"/>
                <a:cs typeface="Tahoma"/>
              </a:rPr>
              <a:t>analysis</a:t>
            </a:r>
            <a:r>
              <a:rPr lang="it-IT">
                <a:latin typeface="Calibri"/>
                <a:ea typeface="Tahoma"/>
                <a:cs typeface="Tahoma"/>
              </a:rPr>
              <a:t> - </a:t>
            </a:r>
            <a:r>
              <a:rPr lang="it-IT" err="1">
                <a:latin typeface="Calibri"/>
                <a:ea typeface="Tahoma"/>
                <a:cs typeface="Tahoma"/>
              </a:rPr>
              <a:t>socioeconomic</a:t>
            </a:r>
            <a:r>
              <a:rPr lang="it-IT">
                <a:latin typeface="Calibri"/>
                <a:ea typeface="Tahoma"/>
                <a:cs typeface="Tahoma"/>
              </a:rPr>
              <a:t> </a:t>
            </a:r>
            <a:r>
              <a:rPr lang="it-IT" err="1">
                <a:latin typeface="Calibri"/>
                <a:ea typeface="Tahoma"/>
                <a:cs typeface="Tahoma"/>
              </a:rPr>
              <a:t>analysis</a:t>
            </a:r>
            <a:r>
              <a:rPr lang="it-IT">
                <a:latin typeface="Calibri"/>
                <a:ea typeface="Tahoma"/>
                <a:cs typeface="Tahoma"/>
              </a:rPr>
              <a:t> -  Focus Group – </a:t>
            </a:r>
            <a:r>
              <a:rPr lang="it-IT" err="1">
                <a:latin typeface="Calibri"/>
                <a:ea typeface="Tahoma"/>
                <a:cs typeface="Tahoma"/>
              </a:rPr>
              <a:t>Questionnaires</a:t>
            </a:r>
            <a:r>
              <a:rPr lang="it-IT">
                <a:latin typeface="Calibri"/>
                <a:ea typeface="Tahoma"/>
                <a:cs typeface="Tahoma"/>
              </a:rPr>
              <a:t> And </a:t>
            </a:r>
            <a:r>
              <a:rPr lang="it-IT" err="1">
                <a:latin typeface="Calibri"/>
                <a:ea typeface="Tahoma"/>
                <a:cs typeface="Tahoma"/>
              </a:rPr>
              <a:t>Listening</a:t>
            </a:r>
            <a:r>
              <a:rPr lang="it-IT">
                <a:latin typeface="Calibri"/>
                <a:ea typeface="Tahoma"/>
                <a:cs typeface="Tahoma"/>
              </a:rPr>
              <a:t> Tools – </a:t>
            </a:r>
            <a:r>
              <a:rPr lang="it-IT" err="1">
                <a:latin typeface="Calibri"/>
                <a:ea typeface="Tahoma"/>
                <a:cs typeface="Tahoma"/>
              </a:rPr>
              <a:t>Envitonmental</a:t>
            </a:r>
            <a:r>
              <a:rPr lang="it-IT">
                <a:latin typeface="Calibri"/>
                <a:ea typeface="Tahoma"/>
                <a:cs typeface="Tahoma"/>
              </a:rPr>
              <a:t> Analysis – Analysis Of Financial Performance – </a:t>
            </a:r>
            <a:r>
              <a:rPr lang="it-IT" err="1">
                <a:latin typeface="Calibri"/>
                <a:ea typeface="Tahoma"/>
                <a:cs typeface="Tahoma"/>
              </a:rPr>
              <a:t>Fanancial</a:t>
            </a:r>
            <a:r>
              <a:rPr lang="it-IT">
                <a:latin typeface="Calibri"/>
                <a:ea typeface="Tahoma"/>
                <a:cs typeface="Tahoma"/>
              </a:rPr>
              <a:t> Performance – Rural Development. </a:t>
            </a:r>
            <a:endParaRPr lang="it-IT"/>
          </a:p>
          <a:p>
            <a:pPr marL="0" indent="0">
              <a:buSzPts val="2000"/>
            </a:pPr>
            <a:endParaRPr lang="it-IT">
              <a:solidFill>
                <a:schemeClr val="tx1"/>
              </a:solidFill>
              <a:latin typeface="Calibri"/>
              <a:ea typeface="Tahoma"/>
              <a:cs typeface="Tahoma"/>
            </a:endParaRPr>
          </a:p>
          <a:p>
            <a:pPr marL="228600">
              <a:buSzPts val="2000"/>
              <a:buAutoNum type="arabicPeriod"/>
            </a:pPr>
            <a:endParaRPr lang="it-IT" b="1">
              <a:ea typeface="Tahoma"/>
              <a:cs typeface="Tahoma"/>
            </a:endParaRPr>
          </a:p>
          <a:p>
            <a:pPr marL="228600">
              <a:buSzPts val="2000"/>
              <a:buAutoNum type="arabicPeriod"/>
            </a:pPr>
            <a:endParaRPr lang="it-IT" b="1">
              <a:latin typeface="Tahoma"/>
              <a:ea typeface="Tahoma"/>
              <a:cs typeface="Tahoma"/>
            </a:endParaRPr>
          </a:p>
          <a:p>
            <a:pPr marL="228600">
              <a:buSzPts val="2000"/>
              <a:buAutoNum type="arabicPeriod"/>
            </a:pPr>
            <a:endParaRPr lang="it-IT" b="1"/>
          </a:p>
          <a:p>
            <a:pPr marL="228600">
              <a:buSzPts val="2000"/>
              <a:buAutoNum type="arabicPeriod"/>
            </a:pPr>
            <a:endParaRPr lang="it-IT" b="1"/>
          </a:p>
          <a:p>
            <a:pPr marL="228600">
              <a:buSzPts val="2000"/>
              <a:buAutoNum type="arabicPeriod"/>
            </a:pPr>
            <a:endParaRPr lang="it-IT" b="1"/>
          </a:p>
          <a:p>
            <a:pPr marL="228600">
              <a:buSzPts val="2000"/>
              <a:buAutoNum type="arabicPeriod"/>
            </a:pPr>
            <a:endParaRPr lang="it-IT" b="1"/>
          </a:p>
          <a:p>
            <a:endParaRPr lang="it-IT" b="1"/>
          </a:p>
          <a:p>
            <a:pPr marL="0" indent="0">
              <a:buSzPts val="2000"/>
            </a:pPr>
            <a:endParaRPr lang="it-IT"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body" idx="1"/>
          </p:nvPr>
        </p:nvSpPr>
        <p:spPr>
          <a:xfrm>
            <a:off x="543000" y="102237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24" name="Google Shape;224;p28"/>
          <p:cNvSpPr txBox="1">
            <a:spLocks noGrp="1"/>
          </p:cNvSpPr>
          <p:nvPr>
            <p:ph type="body" idx="2"/>
          </p:nvPr>
        </p:nvSpPr>
        <p:spPr>
          <a:xfrm>
            <a:off x="543000" y="1474622"/>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25" name="Google Shape;225;p28"/>
          <p:cNvSpPr txBox="1">
            <a:spLocks noGrp="1"/>
          </p:cNvSpPr>
          <p:nvPr>
            <p:ph type="body" idx="3"/>
          </p:nvPr>
        </p:nvSpPr>
        <p:spPr>
          <a:xfrm>
            <a:off x="199222" y="2108796"/>
            <a:ext cx="9507556" cy="448345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a:p>
            <a:pPr marL="0" lvl="0" indent="0" algn="just" rtl="0">
              <a:spcBef>
                <a:spcPts val="0"/>
              </a:spcBef>
              <a:spcAft>
                <a:spcPts val="0"/>
              </a:spcAft>
              <a:buClr>
                <a:schemeClr val="dk1"/>
              </a:buClr>
              <a:buSzPts val="2000"/>
              <a:buNone/>
            </a:pPr>
            <a:endParaRPr/>
          </a:p>
          <a:p>
            <a:pPr marL="0" lvl="0" indent="0" algn="just" rtl="0">
              <a:spcBef>
                <a:spcPts val="0"/>
              </a:spcBef>
              <a:spcAft>
                <a:spcPts val="0"/>
              </a:spcAft>
              <a:buClr>
                <a:schemeClr val="dk1"/>
              </a:buClr>
              <a:buSzPts val="2000"/>
              <a:buNone/>
            </a:pPr>
            <a:r>
              <a:rPr lang="it-IT" b="1">
                <a:latin typeface="Calibri"/>
              </a:rPr>
              <a:t>Step 1: </a:t>
            </a:r>
            <a:r>
              <a:rPr lang="it-IT" b="1" err="1">
                <a:latin typeface="Calibri"/>
              </a:rPr>
              <a:t>Choose</a:t>
            </a:r>
            <a:r>
              <a:rPr lang="it-IT" b="1">
                <a:latin typeface="Calibri"/>
              </a:rPr>
              <a:t> </a:t>
            </a:r>
            <a:r>
              <a:rPr lang="it-IT" b="1" err="1">
                <a:latin typeface="Calibri"/>
              </a:rPr>
              <a:t>your</a:t>
            </a:r>
            <a:r>
              <a:rPr lang="it-IT" b="1">
                <a:latin typeface="Calibri"/>
              </a:rPr>
              <a:t> </a:t>
            </a:r>
            <a:r>
              <a:rPr lang="it-IT" b="1" err="1">
                <a:latin typeface="Calibri"/>
              </a:rPr>
              <a:t>topic</a:t>
            </a:r>
            <a:r>
              <a:rPr lang="it-IT" b="1">
                <a:latin typeface="Calibri"/>
              </a:rPr>
              <a:t> of </a:t>
            </a:r>
            <a:r>
              <a:rPr lang="it-IT" b="1" err="1">
                <a:latin typeface="Calibri"/>
              </a:rPr>
              <a:t>interest</a:t>
            </a:r>
            <a:endParaRPr err="1">
              <a:latin typeface="Calibri"/>
            </a:endParaRPr>
          </a:p>
          <a:p>
            <a:pPr marL="342900" indent="-292100">
              <a:buFont typeface="Arial"/>
              <a:buChar char="•"/>
            </a:pPr>
            <a:r>
              <a:rPr lang="it-IT">
                <a:latin typeface="Calibri"/>
              </a:rPr>
              <a:t>Focus groups are </a:t>
            </a:r>
            <a:r>
              <a:rPr lang="it-IT" err="1">
                <a:latin typeface="Calibri"/>
              </a:rPr>
              <a:t>primarily</a:t>
            </a:r>
            <a:r>
              <a:rPr lang="it-IT">
                <a:latin typeface="Calibri"/>
              </a:rPr>
              <a:t> </a:t>
            </a:r>
            <a:r>
              <a:rPr lang="it-IT" err="1">
                <a:latin typeface="Calibri"/>
              </a:rPr>
              <a:t>considered</a:t>
            </a:r>
            <a:r>
              <a:rPr lang="it-IT">
                <a:latin typeface="Calibri"/>
              </a:rPr>
              <a:t> a </a:t>
            </a:r>
            <a:r>
              <a:rPr lang="it-IT" err="1">
                <a:latin typeface="Calibri"/>
              </a:rPr>
              <a:t>confirmatory</a:t>
            </a:r>
            <a:r>
              <a:rPr lang="it-IT">
                <a:latin typeface="Calibri"/>
              </a:rPr>
              <a:t> </a:t>
            </a:r>
            <a:r>
              <a:rPr lang="it-IT" err="1">
                <a:latin typeface="Calibri"/>
              </a:rPr>
              <a:t>research</a:t>
            </a:r>
            <a:r>
              <a:rPr lang="it-IT">
                <a:latin typeface="Calibri"/>
              </a:rPr>
              <a:t> technique. </a:t>
            </a:r>
          </a:p>
          <a:p>
            <a:pPr marL="342900" lvl="0" indent="-292100" algn="just" rtl="0">
              <a:spcBef>
                <a:spcPts val="0"/>
              </a:spcBef>
              <a:spcAft>
                <a:spcPts val="0"/>
              </a:spcAft>
              <a:buClr>
                <a:schemeClr val="dk1"/>
              </a:buClr>
              <a:buSzPts val="1200"/>
              <a:buFont typeface="Arial"/>
              <a:buChar char="•"/>
            </a:pPr>
            <a:r>
              <a:rPr lang="it-IT">
                <a:latin typeface="Calibri"/>
              </a:rPr>
              <a:t>In </a:t>
            </a:r>
            <a:r>
              <a:rPr lang="it-IT" err="1">
                <a:latin typeface="Calibri"/>
              </a:rPr>
              <a:t>other</a:t>
            </a:r>
            <a:r>
              <a:rPr lang="it-IT">
                <a:latin typeface="Calibri"/>
              </a:rPr>
              <a:t> words, </a:t>
            </a:r>
            <a:r>
              <a:rPr lang="it-IT" err="1">
                <a:latin typeface="Calibri"/>
              </a:rPr>
              <a:t>their</a:t>
            </a:r>
            <a:r>
              <a:rPr lang="it-IT">
                <a:latin typeface="Calibri"/>
              </a:rPr>
              <a:t> </a:t>
            </a:r>
            <a:r>
              <a:rPr lang="it-IT" err="1">
                <a:latin typeface="Calibri"/>
              </a:rPr>
              <a:t>discussion</a:t>
            </a:r>
            <a:r>
              <a:rPr lang="it-IT">
                <a:latin typeface="Calibri"/>
              </a:rPr>
              <a:t>-heavy setting </a:t>
            </a:r>
            <a:r>
              <a:rPr lang="it-IT" err="1">
                <a:latin typeface="Calibri"/>
              </a:rPr>
              <a:t>is</a:t>
            </a:r>
            <a:r>
              <a:rPr lang="it-IT">
                <a:latin typeface="Calibri"/>
              </a:rPr>
              <a:t> </a:t>
            </a:r>
            <a:r>
              <a:rPr lang="it-IT" err="1">
                <a:latin typeface="Calibri"/>
              </a:rPr>
              <a:t>most</a:t>
            </a:r>
            <a:r>
              <a:rPr lang="it-IT">
                <a:latin typeface="Calibri"/>
              </a:rPr>
              <a:t> </a:t>
            </a:r>
            <a:r>
              <a:rPr lang="it-IT" err="1">
                <a:latin typeface="Calibri"/>
              </a:rPr>
              <a:t>useful</a:t>
            </a:r>
            <a:r>
              <a:rPr lang="it-IT">
                <a:latin typeface="Calibri"/>
              </a:rPr>
              <a:t> for </a:t>
            </a:r>
            <a:r>
              <a:rPr lang="it-IT" err="1">
                <a:latin typeface="Calibri"/>
              </a:rPr>
              <a:t>confirming</a:t>
            </a:r>
            <a:r>
              <a:rPr lang="it-IT">
                <a:latin typeface="Calibri"/>
              </a:rPr>
              <a:t> or </a:t>
            </a:r>
            <a:r>
              <a:rPr lang="it-IT" err="1">
                <a:latin typeface="Calibri"/>
              </a:rPr>
              <a:t>refuting</a:t>
            </a:r>
            <a:r>
              <a:rPr lang="it-IT">
                <a:latin typeface="Calibri"/>
              </a:rPr>
              <a:t> </a:t>
            </a:r>
            <a:r>
              <a:rPr lang="it-IT" err="1">
                <a:latin typeface="Calibri"/>
              </a:rPr>
              <a:t>preexisting</a:t>
            </a:r>
            <a:r>
              <a:rPr lang="it-IT">
                <a:latin typeface="Calibri"/>
              </a:rPr>
              <a:t> </a:t>
            </a:r>
            <a:r>
              <a:rPr lang="it-IT" err="1">
                <a:latin typeface="Calibri"/>
              </a:rPr>
              <a:t>beliefs</a:t>
            </a:r>
            <a:r>
              <a:rPr lang="it-IT">
                <a:latin typeface="Calibri"/>
              </a:rPr>
              <a:t>. </a:t>
            </a:r>
            <a:endParaRPr>
              <a:latin typeface="Calibri"/>
            </a:endParaRPr>
          </a:p>
          <a:p>
            <a:pPr marL="342900" lvl="0" indent="-292100" algn="just" rtl="0">
              <a:spcBef>
                <a:spcPts val="0"/>
              </a:spcBef>
              <a:spcAft>
                <a:spcPts val="0"/>
              </a:spcAft>
              <a:buClr>
                <a:schemeClr val="dk1"/>
              </a:buClr>
              <a:buSzPts val="1200"/>
              <a:buFont typeface="Arial"/>
              <a:buChar char="•"/>
            </a:pPr>
            <a:r>
              <a:rPr lang="it-IT">
                <a:latin typeface="Calibri"/>
              </a:rPr>
              <a:t>For </a:t>
            </a:r>
            <a:r>
              <a:rPr lang="it-IT" err="1">
                <a:latin typeface="Calibri"/>
              </a:rPr>
              <a:t>this</a:t>
            </a:r>
            <a:r>
              <a:rPr lang="it-IT">
                <a:latin typeface="Calibri"/>
              </a:rPr>
              <a:t> </a:t>
            </a:r>
            <a:r>
              <a:rPr lang="it-IT" err="1">
                <a:latin typeface="Calibri"/>
              </a:rPr>
              <a:t>reason</a:t>
            </a:r>
            <a:r>
              <a:rPr lang="it-IT">
                <a:latin typeface="Calibri"/>
              </a:rPr>
              <a:t>, </a:t>
            </a:r>
            <a:r>
              <a:rPr lang="it-IT" err="1">
                <a:latin typeface="Calibri"/>
              </a:rPr>
              <a:t>they</a:t>
            </a:r>
            <a:r>
              <a:rPr lang="it-IT">
                <a:latin typeface="Calibri"/>
              </a:rPr>
              <a:t> are </a:t>
            </a:r>
            <a:r>
              <a:rPr lang="it-IT" err="1">
                <a:latin typeface="Calibri"/>
              </a:rPr>
              <a:t>great</a:t>
            </a:r>
            <a:r>
              <a:rPr lang="it-IT">
                <a:latin typeface="Calibri"/>
              </a:rPr>
              <a:t> for </a:t>
            </a:r>
            <a:r>
              <a:rPr lang="it-IT" err="1">
                <a:latin typeface="Calibri"/>
              </a:rPr>
              <a:t>conducting</a:t>
            </a:r>
            <a:r>
              <a:rPr lang="it-IT">
                <a:latin typeface="Calibri"/>
              </a:rPr>
              <a:t> </a:t>
            </a:r>
            <a:r>
              <a:rPr lang="it-IT" err="1">
                <a:latin typeface="Calibri"/>
              </a:rPr>
              <a:t>explanatory</a:t>
            </a:r>
            <a:r>
              <a:rPr lang="it-IT">
                <a:latin typeface="Calibri"/>
              </a:rPr>
              <a:t> </a:t>
            </a:r>
            <a:r>
              <a:rPr lang="it-IT" err="1">
                <a:latin typeface="Calibri"/>
              </a:rPr>
              <a:t>research</a:t>
            </a:r>
            <a:r>
              <a:rPr lang="it-IT">
                <a:latin typeface="Calibri"/>
              </a:rPr>
              <a:t>, </a:t>
            </a:r>
            <a:r>
              <a:rPr lang="it-IT" err="1">
                <a:latin typeface="Calibri"/>
              </a:rPr>
              <a:t>where</a:t>
            </a:r>
            <a:r>
              <a:rPr lang="it-IT">
                <a:latin typeface="Calibri"/>
              </a:rPr>
              <a:t> </a:t>
            </a:r>
            <a:r>
              <a:rPr lang="it-IT" err="1">
                <a:latin typeface="Calibri"/>
              </a:rPr>
              <a:t>you</a:t>
            </a:r>
            <a:r>
              <a:rPr lang="it-IT">
                <a:latin typeface="Calibri"/>
              </a:rPr>
              <a:t> </a:t>
            </a:r>
            <a:r>
              <a:rPr lang="it-IT" err="1">
                <a:latin typeface="Calibri"/>
              </a:rPr>
              <a:t>explore</a:t>
            </a:r>
            <a:r>
              <a:rPr lang="it-IT">
                <a:latin typeface="Calibri"/>
              </a:rPr>
              <a:t> </a:t>
            </a:r>
            <a:r>
              <a:rPr lang="it-IT" err="1">
                <a:latin typeface="Calibri"/>
              </a:rPr>
              <a:t>why</a:t>
            </a:r>
            <a:r>
              <a:rPr lang="it-IT">
                <a:latin typeface="Calibri"/>
              </a:rPr>
              <a:t> </a:t>
            </a:r>
            <a:r>
              <a:rPr lang="it-IT" err="1">
                <a:latin typeface="Calibri"/>
              </a:rPr>
              <a:t>something</a:t>
            </a:r>
            <a:r>
              <a:rPr lang="it-IT">
                <a:latin typeface="Calibri"/>
              </a:rPr>
              <a:t> </a:t>
            </a:r>
            <a:r>
              <a:rPr lang="it-IT" err="1">
                <a:latin typeface="Calibri"/>
              </a:rPr>
              <a:t>occurs</a:t>
            </a:r>
            <a:r>
              <a:rPr lang="it-IT">
                <a:latin typeface="Calibri"/>
              </a:rPr>
              <a:t> </a:t>
            </a:r>
            <a:r>
              <a:rPr lang="it-IT" err="1">
                <a:latin typeface="Calibri"/>
              </a:rPr>
              <a:t>when</a:t>
            </a:r>
            <a:r>
              <a:rPr lang="it-IT">
                <a:latin typeface="Calibri"/>
              </a:rPr>
              <a:t> limited information </a:t>
            </a:r>
            <a:r>
              <a:rPr lang="it-IT" err="1">
                <a:latin typeface="Calibri"/>
              </a:rPr>
              <a:t>is</a:t>
            </a:r>
            <a:r>
              <a:rPr lang="it-IT">
                <a:latin typeface="Calibri"/>
              </a:rPr>
              <a:t> </a:t>
            </a:r>
            <a:r>
              <a:rPr lang="it-IT" err="1">
                <a:latin typeface="Calibri"/>
              </a:rPr>
              <a:t>available</a:t>
            </a:r>
            <a:r>
              <a:rPr lang="it-IT">
                <a:latin typeface="Calibri"/>
              </a:rPr>
              <a:t>.</a:t>
            </a:r>
            <a:endParaRPr>
              <a:latin typeface="Calibri"/>
            </a:endParaRPr>
          </a:p>
          <a:p>
            <a:pPr marL="0" lvl="0" indent="0" algn="just" rtl="0">
              <a:spcBef>
                <a:spcPts val="0"/>
              </a:spcBef>
              <a:spcAft>
                <a:spcPts val="0"/>
              </a:spcAft>
              <a:buNone/>
            </a:pPr>
            <a:endParaRPr>
              <a:latin typeface="Calibri"/>
            </a:endParaRPr>
          </a:p>
          <a:p>
            <a:pPr marL="0" lvl="0" indent="0" algn="just" rtl="0">
              <a:spcBef>
                <a:spcPts val="0"/>
              </a:spcBef>
              <a:spcAft>
                <a:spcPts val="0"/>
              </a:spcAft>
              <a:buClr>
                <a:schemeClr val="dk1"/>
              </a:buClr>
              <a:buSzPts val="2000"/>
              <a:buFont typeface="Arial"/>
              <a:buNone/>
            </a:pPr>
            <a:r>
              <a:rPr lang="it-IT" b="1">
                <a:latin typeface="Calibri"/>
              </a:rPr>
              <a:t>Step 2: </a:t>
            </a:r>
            <a:r>
              <a:rPr lang="it-IT" b="1" err="1">
                <a:latin typeface="Calibri"/>
              </a:rPr>
              <a:t>Define</a:t>
            </a:r>
            <a:r>
              <a:rPr lang="it-IT" b="1">
                <a:latin typeface="Calibri"/>
              </a:rPr>
              <a:t> </a:t>
            </a:r>
            <a:r>
              <a:rPr lang="it-IT" b="1" err="1">
                <a:latin typeface="Calibri"/>
              </a:rPr>
              <a:t>your</a:t>
            </a:r>
            <a:r>
              <a:rPr lang="it-IT" b="1">
                <a:latin typeface="Calibri"/>
              </a:rPr>
              <a:t> </a:t>
            </a:r>
            <a:r>
              <a:rPr lang="it-IT" b="1" err="1">
                <a:latin typeface="Calibri"/>
              </a:rPr>
              <a:t>research</a:t>
            </a:r>
            <a:r>
              <a:rPr lang="it-IT" b="1">
                <a:latin typeface="Calibri"/>
              </a:rPr>
              <a:t> scope and </a:t>
            </a:r>
            <a:r>
              <a:rPr lang="it-IT" b="1" err="1">
                <a:latin typeface="Calibri"/>
              </a:rPr>
              <a:t>hypotheses</a:t>
            </a:r>
            <a:endParaRPr err="1">
              <a:latin typeface="Calibri"/>
            </a:endParaRPr>
          </a:p>
          <a:p>
            <a:pPr marL="0" lvl="0" indent="0" algn="just" rtl="0">
              <a:spcBef>
                <a:spcPts val="0"/>
              </a:spcBef>
              <a:spcAft>
                <a:spcPts val="0"/>
              </a:spcAft>
              <a:buClr>
                <a:schemeClr val="dk1"/>
              </a:buClr>
              <a:buSzPts val="2000"/>
              <a:buFont typeface="Arial"/>
              <a:buNone/>
            </a:pPr>
            <a:endParaRPr>
              <a:latin typeface="Calibri"/>
            </a:endParaRPr>
          </a:p>
          <a:p>
            <a:pPr marL="342900" lvl="0" indent="-292100" algn="just" rtl="0">
              <a:spcBef>
                <a:spcPts val="0"/>
              </a:spcBef>
              <a:spcAft>
                <a:spcPts val="0"/>
              </a:spcAft>
              <a:buSzPts val="1200"/>
              <a:buChar char="•"/>
            </a:pPr>
            <a:r>
              <a:rPr lang="it-IT">
                <a:latin typeface="Calibri"/>
              </a:rPr>
              <a:t>Once </a:t>
            </a:r>
            <a:r>
              <a:rPr lang="it-IT" err="1">
                <a:latin typeface="Calibri"/>
              </a:rPr>
              <a:t>you</a:t>
            </a:r>
            <a:r>
              <a:rPr lang="it-IT">
                <a:latin typeface="Calibri"/>
              </a:rPr>
              <a:t> </a:t>
            </a:r>
            <a:r>
              <a:rPr lang="it-IT" err="1">
                <a:latin typeface="Calibri"/>
              </a:rPr>
              <a:t>have</a:t>
            </a:r>
            <a:r>
              <a:rPr lang="it-IT">
                <a:latin typeface="Calibri"/>
              </a:rPr>
              <a:t> </a:t>
            </a:r>
            <a:r>
              <a:rPr lang="it-IT" err="1">
                <a:latin typeface="Calibri"/>
              </a:rPr>
              <a:t>determined</a:t>
            </a:r>
            <a:r>
              <a:rPr lang="it-IT">
                <a:latin typeface="Calibri"/>
              </a:rPr>
              <a:t> </a:t>
            </a:r>
            <a:r>
              <a:rPr lang="it-IT" err="1">
                <a:latin typeface="Calibri"/>
              </a:rPr>
              <a:t>that</a:t>
            </a:r>
            <a:r>
              <a:rPr lang="it-IT">
                <a:latin typeface="Calibri"/>
              </a:rPr>
              <a:t> a focus group </a:t>
            </a:r>
            <a:r>
              <a:rPr lang="it-IT" err="1">
                <a:latin typeface="Calibri"/>
              </a:rPr>
              <a:t>is</a:t>
            </a:r>
            <a:r>
              <a:rPr lang="it-IT">
                <a:latin typeface="Calibri"/>
              </a:rPr>
              <a:t> the </a:t>
            </a:r>
            <a:r>
              <a:rPr lang="it-IT" err="1">
                <a:latin typeface="Calibri"/>
              </a:rPr>
              <a:t>right</a:t>
            </a:r>
            <a:r>
              <a:rPr lang="it-IT">
                <a:latin typeface="Calibri"/>
              </a:rPr>
              <a:t> </a:t>
            </a:r>
            <a:r>
              <a:rPr lang="it-IT" err="1">
                <a:latin typeface="Calibri"/>
              </a:rPr>
              <a:t>choice</a:t>
            </a:r>
            <a:r>
              <a:rPr lang="it-IT">
                <a:latin typeface="Calibri"/>
              </a:rPr>
              <a:t> for </a:t>
            </a:r>
            <a:r>
              <a:rPr lang="it-IT" err="1">
                <a:latin typeface="Calibri"/>
              </a:rPr>
              <a:t>your</a:t>
            </a:r>
            <a:r>
              <a:rPr lang="it-IT">
                <a:latin typeface="Calibri"/>
              </a:rPr>
              <a:t> </a:t>
            </a:r>
            <a:r>
              <a:rPr lang="it-IT" err="1">
                <a:latin typeface="Calibri"/>
              </a:rPr>
              <a:t>topic</a:t>
            </a:r>
            <a:r>
              <a:rPr lang="it-IT">
                <a:latin typeface="Calibri"/>
              </a:rPr>
              <a:t>, </a:t>
            </a:r>
            <a:r>
              <a:rPr lang="it-IT" err="1">
                <a:latin typeface="Calibri"/>
              </a:rPr>
              <a:t>you</a:t>
            </a:r>
            <a:r>
              <a:rPr lang="it-IT">
                <a:latin typeface="Calibri"/>
              </a:rPr>
              <a:t> can start thinking </a:t>
            </a:r>
            <a:r>
              <a:rPr lang="it-IT" err="1">
                <a:latin typeface="Calibri"/>
              </a:rPr>
              <a:t>about</a:t>
            </a:r>
            <a:r>
              <a:rPr lang="it-IT">
                <a:latin typeface="Calibri"/>
              </a:rPr>
              <a:t> </a:t>
            </a:r>
            <a:r>
              <a:rPr lang="it-IT" err="1">
                <a:latin typeface="Calibri"/>
              </a:rPr>
              <a:t>what</a:t>
            </a:r>
            <a:r>
              <a:rPr lang="it-IT">
                <a:latin typeface="Calibri"/>
              </a:rPr>
              <a:t> </a:t>
            </a:r>
            <a:r>
              <a:rPr lang="it-IT" err="1">
                <a:latin typeface="Calibri"/>
              </a:rPr>
              <a:t>you</a:t>
            </a:r>
            <a:r>
              <a:rPr lang="it-IT">
                <a:latin typeface="Calibri"/>
              </a:rPr>
              <a:t> </a:t>
            </a:r>
            <a:r>
              <a:rPr lang="it-IT" err="1">
                <a:latin typeface="Calibri"/>
              </a:rPr>
              <a:t>expect</a:t>
            </a:r>
            <a:r>
              <a:rPr lang="it-IT">
                <a:latin typeface="Calibri"/>
              </a:rPr>
              <a:t> the group </a:t>
            </a:r>
            <a:r>
              <a:rPr lang="it-IT" err="1">
                <a:latin typeface="Calibri"/>
              </a:rPr>
              <a:t>discussion</a:t>
            </a:r>
            <a:r>
              <a:rPr lang="it-IT">
                <a:latin typeface="Calibri"/>
              </a:rPr>
              <a:t> to yield.</a:t>
            </a:r>
            <a:endParaRPr>
              <a:latin typeface="Calibri"/>
            </a:endParaRPr>
          </a:p>
          <a:p>
            <a:pPr marL="342900" lvl="0" indent="-215900" algn="just" rtl="0">
              <a:spcBef>
                <a:spcPts val="0"/>
              </a:spcBef>
              <a:spcAft>
                <a:spcPts val="0"/>
              </a:spcAft>
              <a:buClr>
                <a:schemeClr val="dk1"/>
              </a:buClr>
              <a:buSzPts val="2000"/>
              <a:buFont typeface="Arial"/>
              <a:buNone/>
            </a:pPr>
            <a:endParaRPr>
              <a:latin typeface="Calibri"/>
            </a:endParaRPr>
          </a:p>
          <a:p>
            <a:pPr marL="342900" lvl="0" indent="-292100" algn="just" rtl="0">
              <a:spcBef>
                <a:spcPts val="0"/>
              </a:spcBef>
              <a:spcAft>
                <a:spcPts val="0"/>
              </a:spcAft>
              <a:buSzPts val="1200"/>
              <a:buChar char="•"/>
            </a:pPr>
            <a:r>
              <a:rPr lang="it-IT" err="1">
                <a:latin typeface="Calibri"/>
              </a:rPr>
              <a:t>Perhaps</a:t>
            </a:r>
            <a:r>
              <a:rPr lang="it-IT">
                <a:latin typeface="Calibri"/>
              </a:rPr>
              <a:t> literature </a:t>
            </a:r>
            <a:r>
              <a:rPr lang="it-IT" err="1">
                <a:latin typeface="Calibri"/>
              </a:rPr>
              <a:t>already</a:t>
            </a:r>
            <a:r>
              <a:rPr lang="it-IT">
                <a:latin typeface="Calibri"/>
              </a:rPr>
              <a:t> </a:t>
            </a:r>
            <a:r>
              <a:rPr lang="it-IT" err="1">
                <a:latin typeface="Calibri"/>
              </a:rPr>
              <a:t>exists</a:t>
            </a:r>
            <a:r>
              <a:rPr lang="it-IT">
                <a:latin typeface="Calibri"/>
              </a:rPr>
              <a:t> on </a:t>
            </a:r>
            <a:r>
              <a:rPr lang="it-IT" err="1">
                <a:latin typeface="Calibri"/>
              </a:rPr>
              <a:t>your</a:t>
            </a:r>
            <a:r>
              <a:rPr lang="it-IT">
                <a:latin typeface="Calibri"/>
              </a:rPr>
              <a:t> </a:t>
            </a:r>
            <a:r>
              <a:rPr lang="it-IT" err="1">
                <a:latin typeface="Calibri"/>
              </a:rPr>
              <a:t>subject</a:t>
            </a:r>
            <a:r>
              <a:rPr lang="it-IT">
                <a:latin typeface="Calibri"/>
              </a:rPr>
              <a:t> or a </a:t>
            </a:r>
            <a:r>
              <a:rPr lang="it-IT" err="1">
                <a:latin typeface="Calibri"/>
              </a:rPr>
              <a:t>sufficiently</a:t>
            </a:r>
            <a:r>
              <a:rPr lang="it-IT">
                <a:latin typeface="Calibri"/>
              </a:rPr>
              <a:t> </a:t>
            </a:r>
            <a:r>
              <a:rPr lang="it-IT" err="1">
                <a:latin typeface="Calibri"/>
              </a:rPr>
              <a:t>similar</a:t>
            </a:r>
            <a:r>
              <a:rPr lang="it-IT">
                <a:latin typeface="Calibri"/>
              </a:rPr>
              <a:t> </a:t>
            </a:r>
            <a:r>
              <a:rPr lang="it-IT" err="1">
                <a:latin typeface="Calibri"/>
              </a:rPr>
              <a:t>topic</a:t>
            </a:r>
            <a:r>
              <a:rPr lang="it-IT">
                <a:latin typeface="Calibri"/>
              </a:rPr>
              <a:t> </a:t>
            </a:r>
            <a:r>
              <a:rPr lang="it-IT" err="1">
                <a:latin typeface="Calibri"/>
              </a:rPr>
              <a:t>that</a:t>
            </a:r>
            <a:r>
              <a:rPr lang="it-IT">
                <a:latin typeface="Calibri"/>
              </a:rPr>
              <a:t> </a:t>
            </a:r>
            <a:r>
              <a:rPr lang="it-IT" err="1">
                <a:latin typeface="Calibri"/>
              </a:rPr>
              <a:t>you</a:t>
            </a:r>
            <a:r>
              <a:rPr lang="it-IT">
                <a:latin typeface="Calibri"/>
              </a:rPr>
              <a:t> can use </a:t>
            </a:r>
            <a:r>
              <a:rPr lang="it-IT" err="1">
                <a:latin typeface="Calibri"/>
              </a:rPr>
              <a:t>as</a:t>
            </a:r>
            <a:r>
              <a:rPr lang="it-IT">
                <a:latin typeface="Calibri"/>
              </a:rPr>
              <a:t> a </a:t>
            </a:r>
            <a:r>
              <a:rPr lang="it-IT" err="1">
                <a:latin typeface="Calibri"/>
              </a:rPr>
              <a:t>starting</a:t>
            </a:r>
            <a:r>
              <a:rPr lang="it-IT">
                <a:latin typeface="Calibri"/>
              </a:rPr>
              <a:t> point. </a:t>
            </a:r>
            <a:r>
              <a:rPr lang="it-IT" err="1">
                <a:latin typeface="Calibri"/>
              </a:rPr>
              <a:t>If</a:t>
            </a:r>
            <a:r>
              <a:rPr lang="it-IT">
                <a:latin typeface="Calibri"/>
              </a:rPr>
              <a:t> the </a:t>
            </a:r>
            <a:r>
              <a:rPr lang="it-IT" err="1">
                <a:latin typeface="Calibri"/>
              </a:rPr>
              <a:t>topic</a:t>
            </a:r>
            <a:r>
              <a:rPr lang="it-IT">
                <a:latin typeface="Calibri"/>
              </a:rPr>
              <a:t> </a:t>
            </a:r>
            <a:r>
              <a:rPr lang="it-IT" err="1">
                <a:latin typeface="Calibri"/>
              </a:rPr>
              <a:t>isn’t</a:t>
            </a:r>
            <a:r>
              <a:rPr lang="it-IT">
                <a:latin typeface="Calibri"/>
              </a:rPr>
              <a:t> </a:t>
            </a:r>
            <a:r>
              <a:rPr lang="it-IT" err="1">
                <a:latin typeface="Calibri"/>
              </a:rPr>
              <a:t>well</a:t>
            </a:r>
            <a:r>
              <a:rPr lang="it-IT">
                <a:latin typeface="Calibri"/>
              </a:rPr>
              <a:t> </a:t>
            </a:r>
            <a:r>
              <a:rPr lang="it-IT" err="1">
                <a:latin typeface="Calibri"/>
              </a:rPr>
              <a:t>studied</a:t>
            </a:r>
            <a:r>
              <a:rPr lang="it-IT">
                <a:latin typeface="Calibri"/>
              </a:rPr>
              <a:t>, use </a:t>
            </a:r>
            <a:r>
              <a:rPr lang="it-IT" err="1">
                <a:latin typeface="Calibri"/>
              </a:rPr>
              <a:t>your</a:t>
            </a:r>
            <a:r>
              <a:rPr lang="it-IT">
                <a:latin typeface="Calibri"/>
              </a:rPr>
              <a:t> </a:t>
            </a:r>
            <a:r>
              <a:rPr lang="it-IT" err="1">
                <a:latin typeface="Calibri"/>
              </a:rPr>
              <a:t>instincts</a:t>
            </a:r>
            <a:r>
              <a:rPr lang="it-IT">
                <a:latin typeface="Calibri"/>
              </a:rPr>
              <a:t> to determine </a:t>
            </a:r>
            <a:r>
              <a:rPr lang="it-IT" err="1">
                <a:latin typeface="Calibri"/>
              </a:rPr>
              <a:t>what</a:t>
            </a:r>
            <a:r>
              <a:rPr lang="it-IT">
                <a:latin typeface="Calibri"/>
              </a:rPr>
              <a:t> </a:t>
            </a:r>
            <a:r>
              <a:rPr lang="it-IT" err="1">
                <a:latin typeface="Calibri"/>
              </a:rPr>
              <a:t>you</a:t>
            </a:r>
            <a:r>
              <a:rPr lang="it-IT">
                <a:latin typeface="Calibri"/>
              </a:rPr>
              <a:t> </a:t>
            </a:r>
            <a:r>
              <a:rPr lang="it-IT" err="1">
                <a:latin typeface="Calibri"/>
              </a:rPr>
              <a:t>think</a:t>
            </a:r>
            <a:r>
              <a:rPr lang="it-IT">
                <a:latin typeface="Calibri"/>
              </a:rPr>
              <a:t> </a:t>
            </a:r>
            <a:r>
              <a:rPr lang="it-IT" err="1">
                <a:latin typeface="Calibri"/>
              </a:rPr>
              <a:t>is</a:t>
            </a:r>
            <a:r>
              <a:rPr lang="it-IT">
                <a:latin typeface="Calibri"/>
              </a:rPr>
              <a:t> </a:t>
            </a:r>
            <a:r>
              <a:rPr lang="it-IT" err="1">
                <a:latin typeface="Calibri"/>
              </a:rPr>
              <a:t>most</a:t>
            </a:r>
            <a:r>
              <a:rPr lang="it-IT">
                <a:latin typeface="Calibri"/>
              </a:rPr>
              <a:t> </a:t>
            </a:r>
            <a:r>
              <a:rPr lang="it-IT" err="1">
                <a:latin typeface="Calibri"/>
              </a:rPr>
              <a:t>worthy</a:t>
            </a:r>
            <a:r>
              <a:rPr lang="it-IT">
                <a:latin typeface="Calibri"/>
              </a:rPr>
              <a:t> of study.</a:t>
            </a:r>
            <a:endParaRPr>
              <a:latin typeface="Calibri"/>
            </a:endParaRPr>
          </a:p>
          <a:p>
            <a:pPr marL="342900" lvl="0" indent="-215900" algn="just" rtl="0">
              <a:spcBef>
                <a:spcPts val="0"/>
              </a:spcBef>
              <a:spcAft>
                <a:spcPts val="0"/>
              </a:spcAft>
              <a:buClr>
                <a:schemeClr val="dk1"/>
              </a:buClr>
              <a:buSzPts val="2000"/>
              <a:buFont typeface="Arial"/>
              <a:buNone/>
            </a:pPr>
            <a:endParaRPr>
              <a:latin typeface="Calibri"/>
            </a:endParaRPr>
          </a:p>
          <a:p>
            <a:pPr marL="342900" lvl="0" indent="-292100" algn="just" rtl="0">
              <a:spcBef>
                <a:spcPts val="0"/>
              </a:spcBef>
              <a:spcAft>
                <a:spcPts val="0"/>
              </a:spcAft>
              <a:buSzPts val="1200"/>
              <a:buChar char="•"/>
            </a:pPr>
            <a:r>
              <a:rPr lang="it-IT">
                <a:latin typeface="Calibri"/>
              </a:rPr>
              <a:t>Setting </a:t>
            </a:r>
            <a:r>
              <a:rPr lang="it-IT" err="1">
                <a:latin typeface="Calibri"/>
              </a:rPr>
              <a:t>your</a:t>
            </a:r>
            <a:r>
              <a:rPr lang="it-IT">
                <a:latin typeface="Calibri"/>
              </a:rPr>
              <a:t> scope </a:t>
            </a:r>
            <a:r>
              <a:rPr lang="it-IT" err="1">
                <a:latin typeface="Calibri"/>
              </a:rPr>
              <a:t>will</a:t>
            </a:r>
            <a:r>
              <a:rPr lang="it-IT">
                <a:latin typeface="Calibri"/>
              </a:rPr>
              <a:t> help </a:t>
            </a:r>
            <a:r>
              <a:rPr lang="it-IT" err="1">
                <a:latin typeface="Calibri"/>
              </a:rPr>
              <a:t>you</a:t>
            </a:r>
            <a:r>
              <a:rPr lang="it-IT">
                <a:latin typeface="Calibri"/>
              </a:rPr>
              <a:t> formulate </a:t>
            </a:r>
            <a:r>
              <a:rPr lang="it-IT" err="1">
                <a:latin typeface="Calibri"/>
              </a:rPr>
              <a:t>intriguing</a:t>
            </a:r>
            <a:r>
              <a:rPr lang="it-IT">
                <a:latin typeface="Calibri"/>
              </a:rPr>
              <a:t> </a:t>
            </a:r>
            <a:r>
              <a:rPr lang="it-IT" err="1">
                <a:latin typeface="Calibri"/>
              </a:rPr>
              <a:t>hypotheses</a:t>
            </a:r>
            <a:r>
              <a:rPr lang="it-IT">
                <a:latin typeface="Calibri"/>
              </a:rPr>
              <a:t>, set clear </a:t>
            </a:r>
            <a:r>
              <a:rPr lang="it-IT" err="1">
                <a:latin typeface="Calibri"/>
              </a:rPr>
              <a:t>questions</a:t>
            </a:r>
            <a:r>
              <a:rPr lang="it-IT">
                <a:latin typeface="Calibri"/>
              </a:rPr>
              <a:t>, and </a:t>
            </a:r>
            <a:r>
              <a:rPr lang="it-IT" err="1">
                <a:latin typeface="Calibri"/>
              </a:rPr>
              <a:t>recruit</a:t>
            </a:r>
            <a:r>
              <a:rPr lang="it-IT">
                <a:latin typeface="Calibri"/>
              </a:rPr>
              <a:t> the </a:t>
            </a:r>
            <a:r>
              <a:rPr lang="it-IT" err="1">
                <a:latin typeface="Calibri"/>
              </a:rPr>
              <a:t>right</a:t>
            </a:r>
            <a:r>
              <a:rPr lang="it-IT">
                <a:latin typeface="Calibri"/>
              </a:rPr>
              <a:t> </a:t>
            </a:r>
            <a:r>
              <a:rPr lang="it-IT" err="1">
                <a:latin typeface="Calibri"/>
              </a:rPr>
              <a:t>participants</a:t>
            </a:r>
            <a:r>
              <a:rPr lang="it-IT">
                <a:latin typeface="Calibri"/>
              </a:rPr>
              <a:t>.</a:t>
            </a:r>
            <a:endParaRPr>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body" idx="1"/>
          </p:nvPr>
        </p:nvSpPr>
        <p:spPr>
          <a:xfrm>
            <a:off x="543000" y="102237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31" name="Google Shape;231;p30"/>
          <p:cNvSpPr txBox="1">
            <a:spLocks noGrp="1"/>
          </p:cNvSpPr>
          <p:nvPr>
            <p:ph type="body" idx="2"/>
          </p:nvPr>
        </p:nvSpPr>
        <p:spPr>
          <a:xfrm>
            <a:off x="543000" y="1474622"/>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32" name="Google Shape;232;p30"/>
          <p:cNvSpPr txBox="1">
            <a:spLocks noGrp="1"/>
          </p:cNvSpPr>
          <p:nvPr>
            <p:ph type="body" idx="3"/>
          </p:nvPr>
        </p:nvSpPr>
        <p:spPr>
          <a:xfrm>
            <a:off x="199222" y="2108796"/>
            <a:ext cx="9507556" cy="448345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it-IT" b="1">
                <a:latin typeface="Calibri"/>
              </a:rPr>
              <a:t>Step 3: Determine </a:t>
            </a:r>
            <a:r>
              <a:rPr lang="it-IT" b="1" err="1">
                <a:latin typeface="Calibri"/>
              </a:rPr>
              <a:t>your</a:t>
            </a:r>
            <a:r>
              <a:rPr lang="it-IT" b="1">
                <a:latin typeface="Calibri"/>
              </a:rPr>
              <a:t> focus group </a:t>
            </a:r>
            <a:r>
              <a:rPr lang="it-IT" b="1" err="1">
                <a:latin typeface="Calibri"/>
              </a:rPr>
              <a:t>questions</a:t>
            </a:r>
            <a:endParaRPr lang="it-IT" err="1">
              <a:latin typeface="Calibri"/>
            </a:endParaRPr>
          </a:p>
          <a:p>
            <a:pPr marL="0" lvl="0" indent="0" algn="just" rtl="0">
              <a:spcBef>
                <a:spcPts val="0"/>
              </a:spcBef>
              <a:spcAft>
                <a:spcPts val="0"/>
              </a:spcAft>
              <a:buClr>
                <a:schemeClr val="dk1"/>
              </a:buClr>
              <a:buSzPts val="2000"/>
              <a:buNone/>
            </a:pPr>
            <a:r>
              <a:rPr lang="it-IT">
                <a:latin typeface="Calibri"/>
              </a:rPr>
              <a:t>The </a:t>
            </a:r>
            <a:r>
              <a:rPr lang="it-IT" err="1">
                <a:latin typeface="Calibri"/>
              </a:rPr>
              <a:t>questions</a:t>
            </a:r>
            <a:r>
              <a:rPr lang="it-IT">
                <a:latin typeface="Calibri"/>
              </a:rPr>
              <a:t> </a:t>
            </a:r>
            <a:r>
              <a:rPr lang="it-IT" err="1">
                <a:latin typeface="Calibri"/>
              </a:rPr>
              <a:t>that</a:t>
            </a:r>
            <a:r>
              <a:rPr lang="it-IT">
                <a:latin typeface="Calibri"/>
              </a:rPr>
              <a:t> </a:t>
            </a:r>
            <a:r>
              <a:rPr lang="it-IT" err="1">
                <a:latin typeface="Calibri"/>
              </a:rPr>
              <a:t>you</a:t>
            </a:r>
            <a:r>
              <a:rPr lang="it-IT">
                <a:latin typeface="Calibri"/>
              </a:rPr>
              <a:t> </a:t>
            </a:r>
            <a:r>
              <a:rPr lang="it-IT" err="1">
                <a:latin typeface="Calibri"/>
              </a:rPr>
              <a:t>ask</a:t>
            </a:r>
            <a:r>
              <a:rPr lang="it-IT">
                <a:latin typeface="Calibri"/>
              </a:rPr>
              <a:t> </a:t>
            </a:r>
            <a:r>
              <a:rPr lang="it-IT" err="1">
                <a:latin typeface="Calibri"/>
              </a:rPr>
              <a:t>your</a:t>
            </a:r>
            <a:r>
              <a:rPr lang="it-IT">
                <a:latin typeface="Calibri"/>
              </a:rPr>
              <a:t> focus group are </a:t>
            </a:r>
            <a:r>
              <a:rPr lang="it-IT" err="1">
                <a:latin typeface="Calibri"/>
              </a:rPr>
              <a:t>crucially</a:t>
            </a:r>
            <a:r>
              <a:rPr lang="it-IT">
                <a:latin typeface="Calibri"/>
              </a:rPr>
              <a:t> </a:t>
            </a:r>
            <a:r>
              <a:rPr lang="it-IT" err="1">
                <a:latin typeface="Calibri"/>
              </a:rPr>
              <a:t>important</a:t>
            </a:r>
            <a:r>
              <a:rPr lang="it-IT">
                <a:latin typeface="Calibri"/>
              </a:rPr>
              <a:t> to </a:t>
            </a:r>
            <a:r>
              <a:rPr lang="it-IT" err="1">
                <a:latin typeface="Calibri"/>
              </a:rPr>
              <a:t>your</a:t>
            </a:r>
            <a:r>
              <a:rPr lang="it-IT">
                <a:latin typeface="Calibri"/>
              </a:rPr>
              <a:t> </a:t>
            </a:r>
            <a:r>
              <a:rPr lang="it-IT" err="1">
                <a:latin typeface="Calibri"/>
              </a:rPr>
              <a:t>analysis</a:t>
            </a:r>
            <a:r>
              <a:rPr lang="it-IT">
                <a:latin typeface="Calibri"/>
              </a:rPr>
              <a:t>. Take </a:t>
            </a:r>
            <a:r>
              <a:rPr lang="it-IT" err="1">
                <a:latin typeface="Calibri"/>
              </a:rPr>
              <a:t>your</a:t>
            </a:r>
            <a:r>
              <a:rPr lang="it-IT">
                <a:latin typeface="Calibri"/>
              </a:rPr>
              <a:t> time </a:t>
            </a:r>
            <a:r>
              <a:rPr lang="it-IT" err="1">
                <a:latin typeface="Calibri"/>
              </a:rPr>
              <a:t>formulating</a:t>
            </a:r>
            <a:r>
              <a:rPr lang="it-IT">
                <a:latin typeface="Calibri"/>
              </a:rPr>
              <a:t> </a:t>
            </a:r>
            <a:r>
              <a:rPr lang="it-IT" err="1">
                <a:latin typeface="Calibri"/>
              </a:rPr>
              <a:t>them</a:t>
            </a:r>
            <a:r>
              <a:rPr lang="it-IT">
                <a:latin typeface="Calibri"/>
              </a:rPr>
              <a:t>, </a:t>
            </a:r>
            <a:r>
              <a:rPr lang="it-IT" err="1">
                <a:latin typeface="Calibri"/>
              </a:rPr>
              <a:t>paying</a:t>
            </a:r>
            <a:r>
              <a:rPr lang="it-IT">
                <a:latin typeface="Calibri"/>
              </a:rPr>
              <a:t> special </a:t>
            </a:r>
            <a:r>
              <a:rPr lang="it-IT" err="1">
                <a:latin typeface="Calibri"/>
              </a:rPr>
              <a:t>attention</a:t>
            </a:r>
            <a:r>
              <a:rPr lang="it-IT">
                <a:latin typeface="Calibri"/>
              </a:rPr>
              <a:t> to </a:t>
            </a:r>
            <a:r>
              <a:rPr lang="it-IT" err="1">
                <a:latin typeface="Calibri"/>
              </a:rPr>
              <a:t>phrasing</a:t>
            </a:r>
            <a:r>
              <a:rPr lang="it-IT">
                <a:latin typeface="Calibri"/>
              </a:rPr>
              <a:t>. Be </a:t>
            </a:r>
            <a:r>
              <a:rPr lang="it-IT" err="1">
                <a:latin typeface="Calibri"/>
              </a:rPr>
              <a:t>careful</a:t>
            </a:r>
            <a:r>
              <a:rPr lang="it-IT">
                <a:latin typeface="Calibri"/>
              </a:rPr>
              <a:t> to </a:t>
            </a:r>
            <a:r>
              <a:rPr lang="it-IT" err="1">
                <a:latin typeface="Calibri"/>
              </a:rPr>
              <a:t>avoid</a:t>
            </a:r>
            <a:r>
              <a:rPr lang="it-IT">
                <a:latin typeface="Calibri"/>
              </a:rPr>
              <a:t> </a:t>
            </a:r>
            <a:r>
              <a:rPr lang="it-IT" err="1">
                <a:latin typeface="Calibri"/>
              </a:rPr>
              <a:t>leading</a:t>
            </a:r>
            <a:r>
              <a:rPr lang="it-IT">
                <a:latin typeface="Calibri"/>
              </a:rPr>
              <a:t> </a:t>
            </a:r>
            <a:r>
              <a:rPr lang="it-IT" err="1">
                <a:latin typeface="Calibri"/>
              </a:rPr>
              <a:t>questions</a:t>
            </a:r>
            <a:r>
              <a:rPr lang="it-IT">
                <a:latin typeface="Calibri"/>
              </a:rPr>
              <a:t>, </a:t>
            </a:r>
            <a:r>
              <a:rPr lang="it-IT" err="1">
                <a:latin typeface="Calibri"/>
              </a:rPr>
              <a:t>which</a:t>
            </a:r>
            <a:r>
              <a:rPr lang="it-IT">
                <a:latin typeface="Calibri"/>
              </a:rPr>
              <a:t> can </a:t>
            </a:r>
            <a:r>
              <a:rPr lang="it-IT" err="1">
                <a:latin typeface="Calibri"/>
              </a:rPr>
              <a:t>affect</a:t>
            </a:r>
            <a:r>
              <a:rPr lang="it-IT">
                <a:latin typeface="Calibri"/>
              </a:rPr>
              <a:t> </a:t>
            </a:r>
            <a:r>
              <a:rPr lang="it-IT" err="1">
                <a:latin typeface="Calibri"/>
              </a:rPr>
              <a:t>your</a:t>
            </a:r>
            <a:r>
              <a:rPr lang="it-IT">
                <a:latin typeface="Calibri"/>
              </a:rPr>
              <a:t> </a:t>
            </a:r>
            <a:r>
              <a:rPr lang="it-IT" err="1">
                <a:latin typeface="Calibri"/>
              </a:rPr>
              <a:t>responses</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r>
              <a:rPr lang="it-IT">
                <a:latin typeface="Calibri"/>
              </a:rPr>
              <a:t>Overall, </a:t>
            </a:r>
            <a:r>
              <a:rPr lang="it-IT" err="1">
                <a:latin typeface="Calibri"/>
              </a:rPr>
              <a:t>your</a:t>
            </a:r>
            <a:r>
              <a:rPr lang="it-IT">
                <a:latin typeface="Calibri"/>
              </a:rPr>
              <a:t> focus group </a:t>
            </a:r>
            <a:r>
              <a:rPr lang="it-IT" err="1">
                <a:latin typeface="Calibri"/>
              </a:rPr>
              <a:t>questions</a:t>
            </a:r>
            <a:r>
              <a:rPr lang="it-IT">
                <a:latin typeface="Calibri"/>
              </a:rPr>
              <a:t> </a:t>
            </a:r>
            <a:r>
              <a:rPr lang="it-IT" err="1">
                <a:latin typeface="Calibri"/>
              </a:rPr>
              <a:t>should</a:t>
            </a:r>
            <a:r>
              <a:rPr lang="it-IT">
                <a:latin typeface="Calibri"/>
              </a:rPr>
              <a:t> be:</a:t>
            </a:r>
            <a:endParaRPr>
              <a:latin typeface="Calibri"/>
            </a:endParaRPr>
          </a:p>
          <a:p>
            <a:pPr marL="0" lvl="0" indent="0" algn="just" rtl="0">
              <a:spcBef>
                <a:spcPts val="0"/>
              </a:spcBef>
              <a:spcAft>
                <a:spcPts val="0"/>
              </a:spcAft>
              <a:buClr>
                <a:schemeClr val="dk1"/>
              </a:buClr>
              <a:buSzPts val="2000"/>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a:latin typeface="Calibri"/>
              </a:rPr>
              <a:t>Open-</a:t>
            </a:r>
            <a:r>
              <a:rPr lang="it-IT" err="1">
                <a:latin typeface="Calibri"/>
              </a:rPr>
              <a:t>ended</a:t>
            </a:r>
            <a:r>
              <a:rPr lang="it-IT">
                <a:latin typeface="Calibri"/>
              </a:rPr>
              <a:t> and </a:t>
            </a:r>
            <a:r>
              <a:rPr lang="it-IT" err="1">
                <a:latin typeface="Calibri"/>
              </a:rPr>
              <a:t>flexible</a:t>
            </a:r>
            <a:endParaRPr err="1">
              <a:latin typeface="Calibri"/>
            </a:endParaRPr>
          </a:p>
          <a:p>
            <a:pPr marL="342900" lvl="0" indent="-292100" algn="just" rtl="0">
              <a:spcBef>
                <a:spcPts val="0"/>
              </a:spcBef>
              <a:spcAft>
                <a:spcPts val="0"/>
              </a:spcAft>
              <a:buClr>
                <a:schemeClr val="dk1"/>
              </a:buClr>
              <a:buSzPts val="1200"/>
              <a:buFont typeface="Noto Sans Symbols"/>
              <a:buChar char="✔"/>
            </a:pPr>
            <a:r>
              <a:rPr lang="it-IT">
                <a:latin typeface="Calibri"/>
              </a:rPr>
              <a:t>Impossible to </a:t>
            </a:r>
            <a:r>
              <a:rPr lang="it-IT" err="1">
                <a:latin typeface="Calibri"/>
              </a:rPr>
              <a:t>answer</a:t>
            </a:r>
            <a:r>
              <a:rPr lang="it-IT">
                <a:latin typeface="Calibri"/>
              </a:rPr>
              <a:t> with “yes” or “no” (</a:t>
            </a:r>
            <a:r>
              <a:rPr lang="it-IT" err="1">
                <a:latin typeface="Calibri"/>
              </a:rPr>
              <a:t>questions</a:t>
            </a:r>
            <a:r>
              <a:rPr lang="it-IT">
                <a:latin typeface="Calibri"/>
              </a:rPr>
              <a:t> </a:t>
            </a:r>
            <a:r>
              <a:rPr lang="it-IT" err="1">
                <a:latin typeface="Calibri"/>
              </a:rPr>
              <a:t>that</a:t>
            </a:r>
            <a:r>
              <a:rPr lang="it-IT">
                <a:latin typeface="Calibri"/>
              </a:rPr>
              <a:t> start with “</a:t>
            </a:r>
            <a:r>
              <a:rPr lang="it-IT" err="1">
                <a:latin typeface="Calibri"/>
              </a:rPr>
              <a:t>why</a:t>
            </a:r>
            <a:r>
              <a:rPr lang="it-IT">
                <a:latin typeface="Calibri"/>
              </a:rPr>
              <a:t>” or “</a:t>
            </a:r>
            <a:r>
              <a:rPr lang="it-IT" err="1">
                <a:latin typeface="Calibri"/>
              </a:rPr>
              <a:t>how</a:t>
            </a:r>
            <a:r>
              <a:rPr lang="it-IT">
                <a:latin typeface="Calibri"/>
              </a:rPr>
              <a:t>” are </a:t>
            </a:r>
            <a:r>
              <a:rPr lang="it-IT" err="1">
                <a:latin typeface="Calibri"/>
              </a:rPr>
              <a:t>often</a:t>
            </a:r>
            <a:r>
              <a:rPr lang="it-IT">
                <a:latin typeface="Calibri"/>
              </a:rPr>
              <a:t> best)</a:t>
            </a:r>
            <a:endParaRPr>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Unambiguous</a:t>
            </a:r>
            <a:r>
              <a:rPr lang="it-IT">
                <a:latin typeface="Calibri"/>
              </a:rPr>
              <a:t>, </a:t>
            </a:r>
            <a:r>
              <a:rPr lang="it-IT" err="1">
                <a:latin typeface="Calibri"/>
              </a:rPr>
              <a:t>getting</a:t>
            </a:r>
            <a:r>
              <a:rPr lang="it-IT">
                <a:latin typeface="Calibri"/>
              </a:rPr>
              <a:t> </a:t>
            </a:r>
            <a:r>
              <a:rPr lang="it-IT" err="1">
                <a:latin typeface="Calibri"/>
              </a:rPr>
              <a:t>straight</a:t>
            </a:r>
            <a:r>
              <a:rPr lang="it-IT">
                <a:latin typeface="Calibri"/>
              </a:rPr>
              <a:t> to the point </a:t>
            </a:r>
            <a:r>
              <a:rPr lang="it-IT" err="1">
                <a:latin typeface="Calibri"/>
              </a:rPr>
              <a:t>while</a:t>
            </a:r>
            <a:r>
              <a:rPr lang="it-IT">
                <a:latin typeface="Calibri"/>
              </a:rPr>
              <a:t> </a:t>
            </a:r>
            <a:r>
              <a:rPr lang="it-IT" err="1">
                <a:latin typeface="Calibri"/>
              </a:rPr>
              <a:t>still</a:t>
            </a:r>
            <a:r>
              <a:rPr lang="it-IT">
                <a:latin typeface="Calibri"/>
              </a:rPr>
              <a:t> </a:t>
            </a:r>
            <a:r>
              <a:rPr lang="it-IT" err="1">
                <a:latin typeface="Calibri"/>
              </a:rPr>
              <a:t>stimulating</a:t>
            </a:r>
            <a:r>
              <a:rPr lang="it-IT">
                <a:latin typeface="Calibri"/>
              </a:rPr>
              <a:t> </a:t>
            </a:r>
            <a:r>
              <a:rPr lang="it-IT" err="1">
                <a:latin typeface="Calibri"/>
              </a:rPr>
              <a:t>discussion</a:t>
            </a:r>
            <a:endParaRPr err="1">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Unbiased</a:t>
            </a:r>
            <a:r>
              <a:rPr lang="it-IT">
                <a:latin typeface="Calibri"/>
              </a:rPr>
              <a:t> and </a:t>
            </a:r>
            <a:r>
              <a:rPr lang="it-IT" err="1">
                <a:latin typeface="Calibri"/>
              </a:rPr>
              <a:t>neutral</a:t>
            </a:r>
            <a:endParaRPr err="1">
              <a:latin typeface="Calibri"/>
            </a:endParaRPr>
          </a:p>
          <a:p>
            <a:pPr marL="0" lvl="0" indent="0" algn="just" rtl="0">
              <a:spcBef>
                <a:spcPts val="0"/>
              </a:spcBef>
              <a:spcAft>
                <a:spcPts val="0"/>
              </a:spcAft>
              <a:buNone/>
            </a:pPr>
            <a:endParaRPr>
              <a:latin typeface="Calibri"/>
            </a:endParaRPr>
          </a:p>
          <a:p>
            <a:pPr marL="0" lvl="0" indent="0" algn="just" rtl="0">
              <a:spcBef>
                <a:spcPts val="0"/>
              </a:spcBef>
              <a:spcAft>
                <a:spcPts val="0"/>
              </a:spcAft>
              <a:buClr>
                <a:schemeClr val="dk1"/>
              </a:buClr>
              <a:buSzPts val="2000"/>
              <a:buFont typeface="Arial"/>
              <a:buNone/>
            </a:pPr>
            <a:r>
              <a:rPr lang="it-IT" b="1">
                <a:latin typeface="Calibri"/>
              </a:rPr>
              <a:t>Step 4: </a:t>
            </a:r>
            <a:r>
              <a:rPr lang="it-IT" b="1" err="1">
                <a:latin typeface="Calibri"/>
              </a:rPr>
              <a:t>Recruit</a:t>
            </a:r>
            <a:r>
              <a:rPr lang="it-IT" b="1">
                <a:latin typeface="Calibri"/>
              </a:rPr>
              <a:t> </a:t>
            </a:r>
            <a:r>
              <a:rPr lang="it-IT" b="1" err="1">
                <a:latin typeface="Calibri"/>
              </a:rPr>
              <a:t>your</a:t>
            </a:r>
            <a:r>
              <a:rPr lang="it-IT" b="1">
                <a:latin typeface="Calibri"/>
              </a:rPr>
              <a:t> </a:t>
            </a:r>
            <a:r>
              <a:rPr lang="it-IT" b="1" err="1">
                <a:latin typeface="Calibri"/>
              </a:rPr>
              <a:t>participants</a:t>
            </a:r>
            <a:endParaRPr err="1">
              <a:latin typeface="Calibri"/>
            </a:endParaRPr>
          </a:p>
          <a:p>
            <a:pPr marL="0" lvl="0" indent="0" algn="just" rtl="0">
              <a:spcBef>
                <a:spcPts val="0"/>
              </a:spcBef>
              <a:spcAft>
                <a:spcPts val="0"/>
              </a:spcAft>
              <a:buClr>
                <a:schemeClr val="dk1"/>
              </a:buClr>
              <a:buSzPts val="2000"/>
              <a:buFont typeface="Arial"/>
              <a:buNone/>
            </a:pPr>
            <a:r>
              <a:rPr lang="it-IT" err="1">
                <a:latin typeface="Calibri"/>
              </a:rPr>
              <a:t>Depending</a:t>
            </a:r>
            <a:r>
              <a:rPr lang="it-IT">
                <a:latin typeface="Calibri"/>
              </a:rPr>
              <a:t> on the </a:t>
            </a:r>
            <a:r>
              <a:rPr lang="it-IT" err="1">
                <a:latin typeface="Calibri"/>
              </a:rPr>
              <a:t>topic</a:t>
            </a:r>
            <a:r>
              <a:rPr lang="it-IT">
                <a:latin typeface="Calibri"/>
              </a:rPr>
              <a:t> of </a:t>
            </a:r>
            <a:r>
              <a:rPr lang="it-IT" err="1">
                <a:latin typeface="Calibri"/>
              </a:rPr>
              <a:t>your</a:t>
            </a:r>
            <a:r>
              <a:rPr lang="it-IT">
                <a:latin typeface="Calibri"/>
              </a:rPr>
              <a:t> </a:t>
            </a:r>
            <a:r>
              <a:rPr lang="it-IT" err="1">
                <a:latin typeface="Calibri"/>
              </a:rPr>
              <a:t>research</a:t>
            </a:r>
            <a:r>
              <a:rPr lang="it-IT">
                <a:latin typeface="Calibri"/>
              </a:rPr>
              <a:t>, </a:t>
            </a:r>
            <a:r>
              <a:rPr lang="it-IT" err="1">
                <a:latin typeface="Calibri"/>
              </a:rPr>
              <a:t>there</a:t>
            </a:r>
            <a:r>
              <a:rPr lang="it-IT">
                <a:latin typeface="Calibri"/>
              </a:rPr>
              <a:t> are a </a:t>
            </a:r>
            <a:r>
              <a:rPr lang="it-IT" err="1">
                <a:latin typeface="Calibri"/>
              </a:rPr>
              <a:t>few</a:t>
            </a:r>
            <a:r>
              <a:rPr lang="it-IT">
                <a:latin typeface="Calibri"/>
              </a:rPr>
              <a:t> sampling </a:t>
            </a:r>
            <a:r>
              <a:rPr lang="it-IT" err="1">
                <a:latin typeface="Calibri"/>
              </a:rPr>
              <a:t>methods</a:t>
            </a:r>
            <a:r>
              <a:rPr lang="it-IT">
                <a:latin typeface="Calibri"/>
              </a:rPr>
              <a:t> </a:t>
            </a:r>
            <a:r>
              <a:rPr lang="it-IT" err="1">
                <a:latin typeface="Calibri"/>
              </a:rPr>
              <a:t>you</a:t>
            </a:r>
            <a:r>
              <a:rPr lang="it-IT">
                <a:latin typeface="Calibri"/>
              </a:rPr>
              <a:t> can </a:t>
            </a:r>
            <a:r>
              <a:rPr lang="it-IT" err="1">
                <a:latin typeface="Calibri"/>
              </a:rPr>
              <a:t>choose</a:t>
            </a:r>
            <a:r>
              <a:rPr lang="it-IT">
                <a:latin typeface="Calibri"/>
              </a:rPr>
              <a:t> from to help </a:t>
            </a:r>
            <a:r>
              <a:rPr lang="it-IT" err="1">
                <a:latin typeface="Calibri"/>
              </a:rPr>
              <a:t>you</a:t>
            </a:r>
            <a:r>
              <a:rPr lang="it-IT">
                <a:latin typeface="Calibri"/>
              </a:rPr>
              <a:t> </a:t>
            </a:r>
            <a:r>
              <a:rPr lang="it-IT" err="1">
                <a:latin typeface="Calibri"/>
              </a:rPr>
              <a:t>recruit</a:t>
            </a:r>
            <a:r>
              <a:rPr lang="it-IT">
                <a:latin typeface="Calibri"/>
              </a:rPr>
              <a:t> and </a:t>
            </a:r>
            <a:r>
              <a:rPr lang="it-IT" err="1">
                <a:latin typeface="Calibri"/>
              </a:rPr>
              <a:t>select</a:t>
            </a:r>
            <a:r>
              <a:rPr lang="it-IT">
                <a:latin typeface="Calibri"/>
              </a:rPr>
              <a:t> </a:t>
            </a:r>
            <a:r>
              <a:rPr lang="it-IT" err="1">
                <a:latin typeface="Calibri"/>
              </a:rPr>
              <a:t>participants</a:t>
            </a:r>
            <a:r>
              <a:rPr lang="it-IT">
                <a:latin typeface="Calibri"/>
              </a:rPr>
              <a:t>.</a:t>
            </a:r>
            <a:endParaRPr>
              <a:latin typeface="Calibri"/>
            </a:endParaRPr>
          </a:p>
          <a:p>
            <a:pPr marL="0" lvl="0" indent="0" algn="just" rtl="0">
              <a:spcBef>
                <a:spcPts val="0"/>
              </a:spcBef>
              <a:spcAft>
                <a:spcPts val="0"/>
              </a:spcAft>
              <a:buClr>
                <a:schemeClr val="dk1"/>
              </a:buClr>
              <a:buSzPts val="2000"/>
              <a:buFont typeface="Arial"/>
              <a:buNone/>
            </a:pPr>
            <a:endParaRPr>
              <a:latin typeface="Calibri"/>
            </a:endParaRPr>
          </a:p>
          <a:p>
            <a:pPr marL="342900" lvl="0" indent="-292100" algn="just" rtl="0">
              <a:spcBef>
                <a:spcPts val="0"/>
              </a:spcBef>
              <a:spcAft>
                <a:spcPts val="0"/>
              </a:spcAft>
              <a:buSzPts val="1200"/>
              <a:buFont typeface="Noto Sans Symbols"/>
              <a:buChar char="❑"/>
            </a:pPr>
            <a:r>
              <a:rPr lang="it-IT" err="1">
                <a:latin typeface="Calibri"/>
              </a:rPr>
              <a:t>Voluntary</a:t>
            </a:r>
            <a:r>
              <a:rPr lang="it-IT">
                <a:latin typeface="Calibri"/>
              </a:rPr>
              <a:t> sampling, </a:t>
            </a:r>
            <a:r>
              <a:rPr lang="it-IT" err="1">
                <a:latin typeface="Calibri"/>
              </a:rPr>
              <a:t>such</a:t>
            </a:r>
            <a:r>
              <a:rPr lang="it-IT">
                <a:latin typeface="Calibri"/>
              </a:rPr>
              <a:t> </a:t>
            </a:r>
            <a:r>
              <a:rPr lang="it-IT" err="1">
                <a:latin typeface="Calibri"/>
              </a:rPr>
              <a:t>as</a:t>
            </a:r>
            <a:r>
              <a:rPr lang="it-IT">
                <a:latin typeface="Calibri"/>
              </a:rPr>
              <a:t> an open call on social media and </a:t>
            </a:r>
            <a:r>
              <a:rPr lang="it-IT" err="1">
                <a:latin typeface="Calibri"/>
              </a:rPr>
              <a:t>finding</a:t>
            </a:r>
            <a:r>
              <a:rPr lang="it-IT">
                <a:latin typeface="Calibri"/>
              </a:rPr>
              <a:t> </a:t>
            </a:r>
            <a:r>
              <a:rPr lang="it-IT" err="1">
                <a:latin typeface="Calibri"/>
              </a:rPr>
              <a:t>participants</a:t>
            </a:r>
            <a:r>
              <a:rPr lang="it-IT">
                <a:latin typeface="Calibri"/>
              </a:rPr>
              <a:t> </a:t>
            </a:r>
            <a:r>
              <a:rPr lang="it-IT" err="1">
                <a:latin typeface="Calibri"/>
              </a:rPr>
              <a:t>based</a:t>
            </a:r>
            <a:r>
              <a:rPr lang="it-IT">
                <a:latin typeface="Calibri"/>
              </a:rPr>
              <a:t> on </a:t>
            </a:r>
            <a:r>
              <a:rPr lang="it-IT" err="1">
                <a:latin typeface="Calibri"/>
              </a:rPr>
              <a:t>responses</a:t>
            </a:r>
            <a:endParaRPr err="1">
              <a:latin typeface="Calibri"/>
            </a:endParaRPr>
          </a:p>
          <a:p>
            <a:pPr marL="342900" lvl="0" indent="-292100" algn="just" rtl="0">
              <a:spcBef>
                <a:spcPts val="0"/>
              </a:spcBef>
              <a:spcAft>
                <a:spcPts val="0"/>
              </a:spcAft>
              <a:buSzPts val="1200"/>
              <a:buFont typeface="Noto Sans Symbols"/>
              <a:buChar char="❑"/>
            </a:pPr>
            <a:r>
              <a:rPr lang="it-IT" err="1">
                <a:latin typeface="Calibri"/>
              </a:rPr>
              <a:t>Convenience</a:t>
            </a:r>
            <a:r>
              <a:rPr lang="it-IT">
                <a:latin typeface="Calibri"/>
              </a:rPr>
              <a:t> sampling of </a:t>
            </a:r>
            <a:r>
              <a:rPr lang="it-IT" err="1">
                <a:latin typeface="Calibri"/>
              </a:rPr>
              <a:t>those</a:t>
            </a:r>
            <a:r>
              <a:rPr lang="it-IT">
                <a:latin typeface="Calibri"/>
              </a:rPr>
              <a:t> </a:t>
            </a:r>
            <a:r>
              <a:rPr lang="it-IT" err="1">
                <a:latin typeface="Calibri"/>
              </a:rPr>
              <a:t>who</a:t>
            </a:r>
            <a:r>
              <a:rPr lang="it-IT">
                <a:latin typeface="Calibri"/>
              </a:rPr>
              <a:t> are </a:t>
            </a:r>
            <a:r>
              <a:rPr lang="it-IT" err="1">
                <a:latin typeface="Calibri"/>
              </a:rPr>
              <a:t>most</a:t>
            </a:r>
            <a:r>
              <a:rPr lang="it-IT">
                <a:latin typeface="Calibri"/>
              </a:rPr>
              <a:t> </a:t>
            </a:r>
            <a:r>
              <a:rPr lang="it-IT" err="1">
                <a:latin typeface="Calibri"/>
              </a:rPr>
              <a:t>easily</a:t>
            </a:r>
            <a:r>
              <a:rPr lang="it-IT">
                <a:latin typeface="Calibri"/>
              </a:rPr>
              <a:t> </a:t>
            </a:r>
            <a:r>
              <a:rPr lang="it-IT" err="1">
                <a:latin typeface="Calibri"/>
              </a:rPr>
              <a:t>accessible</a:t>
            </a:r>
            <a:r>
              <a:rPr lang="it-IT">
                <a:latin typeface="Calibri"/>
              </a:rPr>
              <a:t> to </a:t>
            </a:r>
            <a:r>
              <a:rPr lang="it-IT" err="1">
                <a:latin typeface="Calibri"/>
              </a:rPr>
              <a:t>you</a:t>
            </a:r>
            <a:r>
              <a:rPr lang="it-IT">
                <a:latin typeface="Calibri"/>
              </a:rPr>
              <a:t>, </a:t>
            </a:r>
            <a:r>
              <a:rPr lang="it-IT" err="1">
                <a:latin typeface="Calibri"/>
              </a:rPr>
              <a:t>such</a:t>
            </a:r>
            <a:r>
              <a:rPr lang="it-IT">
                <a:latin typeface="Calibri"/>
              </a:rPr>
              <a:t> </a:t>
            </a:r>
            <a:r>
              <a:rPr lang="it-IT" err="1">
                <a:latin typeface="Calibri"/>
              </a:rPr>
              <a:t>as</a:t>
            </a:r>
            <a:r>
              <a:rPr lang="it-IT">
                <a:latin typeface="Calibri"/>
              </a:rPr>
              <a:t> partners in </a:t>
            </a:r>
            <a:r>
              <a:rPr lang="it-IT" err="1">
                <a:latin typeface="Calibri"/>
              </a:rPr>
              <a:t>existing</a:t>
            </a:r>
            <a:r>
              <a:rPr lang="it-IT">
                <a:latin typeface="Calibri"/>
              </a:rPr>
              <a:t> networks</a:t>
            </a:r>
            <a:endParaRPr>
              <a:latin typeface="Calibri"/>
            </a:endParaRPr>
          </a:p>
          <a:p>
            <a:pPr marL="342900" lvl="0" indent="-292100" algn="just" rtl="0">
              <a:spcBef>
                <a:spcPts val="0"/>
              </a:spcBef>
              <a:spcAft>
                <a:spcPts val="0"/>
              </a:spcAft>
              <a:buSzPts val="1200"/>
              <a:buFont typeface="Noto Sans Symbols"/>
              <a:buChar char="❑"/>
            </a:pPr>
            <a:r>
              <a:rPr lang="it-IT" err="1">
                <a:latin typeface="Calibri"/>
              </a:rPr>
              <a:t>Stratified</a:t>
            </a:r>
            <a:r>
              <a:rPr lang="it-IT">
                <a:latin typeface="Calibri"/>
              </a:rPr>
              <a:t> sampling of a </a:t>
            </a:r>
            <a:r>
              <a:rPr lang="it-IT" err="1">
                <a:latin typeface="Calibri"/>
              </a:rPr>
              <a:t>particular</a:t>
            </a:r>
            <a:r>
              <a:rPr lang="it-IT">
                <a:latin typeface="Calibri"/>
              </a:rPr>
              <a:t> </a:t>
            </a:r>
            <a:r>
              <a:rPr lang="it-IT" err="1">
                <a:latin typeface="Calibri"/>
              </a:rPr>
              <a:t>category</a:t>
            </a:r>
            <a:r>
              <a:rPr lang="it-IT">
                <a:latin typeface="Calibri"/>
              </a:rPr>
              <a:t> of </a:t>
            </a:r>
            <a:r>
              <a:rPr lang="it-IT" err="1">
                <a:latin typeface="Calibri"/>
              </a:rPr>
              <a:t>local</a:t>
            </a:r>
            <a:r>
              <a:rPr lang="it-IT">
                <a:latin typeface="Calibri"/>
              </a:rPr>
              <a:t> producers</a:t>
            </a:r>
            <a:endParaRPr>
              <a:latin typeface="Calibri"/>
            </a:endParaRPr>
          </a:p>
          <a:p>
            <a:pPr marL="342900" lvl="0" indent="-292100" algn="just" rtl="0">
              <a:spcBef>
                <a:spcPts val="0"/>
              </a:spcBef>
              <a:spcAft>
                <a:spcPts val="0"/>
              </a:spcAft>
              <a:buSzPts val="1200"/>
              <a:buFont typeface="Noto Sans Symbols"/>
              <a:buChar char="❑"/>
            </a:pPr>
            <a:r>
              <a:rPr lang="it-IT" err="1">
                <a:latin typeface="Calibri"/>
              </a:rPr>
              <a:t>Judgmental</a:t>
            </a:r>
            <a:r>
              <a:rPr lang="it-IT">
                <a:latin typeface="Calibri"/>
              </a:rPr>
              <a:t> sampling of a </a:t>
            </a:r>
            <a:r>
              <a:rPr lang="it-IT" err="1">
                <a:latin typeface="Calibri"/>
              </a:rPr>
              <a:t>specific</a:t>
            </a:r>
            <a:r>
              <a:rPr lang="it-IT">
                <a:latin typeface="Calibri"/>
              </a:rPr>
              <a:t> set of </a:t>
            </a:r>
            <a:r>
              <a:rPr lang="it-IT" err="1">
                <a:latin typeface="Calibri"/>
              </a:rPr>
              <a:t>participants</a:t>
            </a:r>
            <a:r>
              <a:rPr lang="it-IT">
                <a:latin typeface="Calibri"/>
              </a:rPr>
              <a:t> </a:t>
            </a:r>
            <a:r>
              <a:rPr lang="it-IT" err="1">
                <a:latin typeface="Calibri"/>
              </a:rPr>
              <a:t>you</a:t>
            </a:r>
            <a:r>
              <a:rPr lang="it-IT">
                <a:latin typeface="Calibri"/>
              </a:rPr>
              <a:t> </a:t>
            </a:r>
            <a:r>
              <a:rPr lang="it-IT" err="1">
                <a:latin typeface="Calibri"/>
              </a:rPr>
              <a:t>already</a:t>
            </a:r>
            <a:r>
              <a:rPr lang="it-IT">
                <a:latin typeface="Calibri"/>
              </a:rPr>
              <a:t> know </a:t>
            </a:r>
            <a:r>
              <a:rPr lang="it-IT" err="1">
                <a:latin typeface="Calibri"/>
              </a:rPr>
              <a:t>you</a:t>
            </a:r>
            <a:r>
              <a:rPr lang="it-IT">
                <a:latin typeface="Calibri"/>
              </a:rPr>
              <a:t> </a:t>
            </a:r>
            <a:r>
              <a:rPr lang="it-IT" err="1">
                <a:latin typeface="Calibri"/>
              </a:rPr>
              <a:t>want</a:t>
            </a:r>
            <a:r>
              <a:rPr lang="it-IT">
                <a:latin typeface="Calibri"/>
              </a:rPr>
              <a:t> to include</a:t>
            </a:r>
            <a:endParaRPr>
              <a:latin typeface="Calibri"/>
            </a:endParaRPr>
          </a:p>
          <a:p>
            <a:pPr marL="342900" lvl="0" indent="-292100" algn="just" rtl="0">
              <a:spcBef>
                <a:spcPts val="0"/>
              </a:spcBef>
              <a:spcAft>
                <a:spcPts val="0"/>
              </a:spcAft>
              <a:buSzPts val="1200"/>
              <a:buFont typeface="Noto Sans Symbols"/>
              <a:buChar char="❖"/>
            </a:pPr>
            <a:r>
              <a:rPr lang="it-IT" b="1" i="1" u="sng" err="1">
                <a:latin typeface="Calibri"/>
              </a:rPr>
              <a:t>Beware</a:t>
            </a:r>
            <a:r>
              <a:rPr lang="it-IT" b="1" i="1" u="sng">
                <a:latin typeface="Calibri"/>
              </a:rPr>
              <a:t> of sampling </a:t>
            </a:r>
            <a:r>
              <a:rPr lang="it-IT" b="1" i="1" u="sng" err="1">
                <a:latin typeface="Calibri"/>
              </a:rPr>
              <a:t>bias</a:t>
            </a:r>
            <a:r>
              <a:rPr lang="it-IT" b="1" i="1" u="sng">
                <a:latin typeface="Calibri"/>
              </a:rPr>
              <a:t>, </a:t>
            </a:r>
            <a:r>
              <a:rPr lang="it-IT" b="1" i="1" u="sng" err="1">
                <a:latin typeface="Calibri"/>
              </a:rPr>
              <a:t>which</a:t>
            </a:r>
            <a:r>
              <a:rPr lang="it-IT" b="1" i="1" u="sng">
                <a:latin typeface="Calibri"/>
              </a:rPr>
              <a:t> can </a:t>
            </a:r>
            <a:r>
              <a:rPr lang="it-IT" b="1" i="1" u="sng" err="1">
                <a:latin typeface="Calibri"/>
              </a:rPr>
              <a:t>occur</a:t>
            </a:r>
            <a:r>
              <a:rPr lang="it-IT" b="1" i="1" u="sng">
                <a:latin typeface="Calibri"/>
              </a:rPr>
              <a:t> </a:t>
            </a:r>
            <a:r>
              <a:rPr lang="it-IT" b="1" i="1" u="sng" err="1">
                <a:latin typeface="Calibri"/>
              </a:rPr>
              <a:t>when</a:t>
            </a:r>
            <a:r>
              <a:rPr lang="it-IT" b="1" i="1" u="sng">
                <a:latin typeface="Calibri"/>
              </a:rPr>
              <a:t> some </a:t>
            </a:r>
            <a:r>
              <a:rPr lang="it-IT" b="1" i="1" u="sng" err="1">
                <a:latin typeface="Calibri"/>
              </a:rPr>
              <a:t>members</a:t>
            </a:r>
            <a:r>
              <a:rPr lang="it-IT" b="1" i="1" u="sng">
                <a:latin typeface="Calibri"/>
              </a:rPr>
              <a:t> of the </a:t>
            </a:r>
            <a:r>
              <a:rPr lang="it-IT" b="1" i="1" u="sng" err="1">
                <a:latin typeface="Calibri"/>
              </a:rPr>
              <a:t>population</a:t>
            </a:r>
            <a:r>
              <a:rPr lang="it-IT" b="1" i="1" u="sng">
                <a:latin typeface="Calibri"/>
              </a:rPr>
              <a:t> are more </a:t>
            </a:r>
            <a:r>
              <a:rPr lang="it-IT" b="1" i="1" u="sng" err="1">
                <a:latin typeface="Calibri"/>
              </a:rPr>
              <a:t>likely</a:t>
            </a:r>
            <a:r>
              <a:rPr lang="it-IT" b="1" i="1" u="sng">
                <a:latin typeface="Calibri"/>
              </a:rPr>
              <a:t> to be </a:t>
            </a:r>
            <a:r>
              <a:rPr lang="it-IT" b="1" i="1" u="sng" err="1">
                <a:latin typeface="Calibri"/>
              </a:rPr>
              <a:t>included</a:t>
            </a:r>
            <a:r>
              <a:rPr lang="it-IT" b="1" i="1" u="sng">
                <a:latin typeface="Calibri"/>
              </a:rPr>
              <a:t> </a:t>
            </a:r>
            <a:r>
              <a:rPr lang="it-IT" b="1" i="1" u="sng" err="1">
                <a:latin typeface="Calibri"/>
              </a:rPr>
              <a:t>than</a:t>
            </a:r>
            <a:r>
              <a:rPr lang="it-IT" b="1" i="1" u="sng">
                <a:latin typeface="Calibri"/>
              </a:rPr>
              <a:t> </a:t>
            </a:r>
            <a:r>
              <a:rPr lang="it-IT" b="1" i="1" u="sng" err="1">
                <a:latin typeface="Calibri"/>
              </a:rPr>
              <a:t>others</a:t>
            </a:r>
            <a:r>
              <a:rPr lang="it-IT" b="1" i="1" u="sng">
                <a:latin typeface="Calibri"/>
              </a:rPr>
              <a:t>.</a:t>
            </a:r>
            <a:endParaRPr>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body" idx="1"/>
          </p:nvPr>
        </p:nvSpPr>
        <p:spPr>
          <a:xfrm>
            <a:off x="543000" y="102237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38" name="Google Shape;238;p32"/>
          <p:cNvSpPr txBox="1">
            <a:spLocks noGrp="1"/>
          </p:cNvSpPr>
          <p:nvPr>
            <p:ph type="body" idx="2"/>
          </p:nvPr>
        </p:nvSpPr>
        <p:spPr>
          <a:xfrm>
            <a:off x="543000" y="1474622"/>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39" name="Google Shape;239;p32"/>
          <p:cNvSpPr txBox="1">
            <a:spLocks noGrp="1"/>
          </p:cNvSpPr>
          <p:nvPr>
            <p:ph type="body" idx="3"/>
          </p:nvPr>
        </p:nvSpPr>
        <p:spPr>
          <a:xfrm>
            <a:off x="199225" y="2420400"/>
            <a:ext cx="9507600" cy="4171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r>
              <a:rPr lang="it-IT" b="1">
                <a:latin typeface="Calibri"/>
              </a:rPr>
              <a:t>Step 5: Host </a:t>
            </a:r>
            <a:r>
              <a:rPr lang="it-IT" b="1" err="1">
                <a:latin typeface="Calibri"/>
              </a:rPr>
              <a:t>your</a:t>
            </a:r>
            <a:r>
              <a:rPr lang="it-IT" b="1">
                <a:latin typeface="Calibri"/>
              </a:rPr>
              <a:t> focus group</a:t>
            </a:r>
            <a:endParaRPr lang="it-IT">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r>
              <a:rPr lang="it-IT" err="1">
                <a:latin typeface="Calibri"/>
              </a:rPr>
              <a:t>Consider</a:t>
            </a:r>
            <a:r>
              <a:rPr lang="it-IT">
                <a:latin typeface="Calibri"/>
              </a:rPr>
              <a:t> </a:t>
            </a:r>
            <a:r>
              <a:rPr lang="it-IT" err="1">
                <a:latin typeface="Calibri"/>
              </a:rPr>
              <a:t>conducting</a:t>
            </a:r>
            <a:r>
              <a:rPr lang="it-IT">
                <a:latin typeface="Calibri"/>
              </a:rPr>
              <a:t> a tech check </a:t>
            </a:r>
            <a:r>
              <a:rPr lang="it-IT" err="1">
                <a:latin typeface="Calibri"/>
              </a:rPr>
              <a:t>prior</a:t>
            </a:r>
            <a:r>
              <a:rPr lang="it-IT">
                <a:latin typeface="Calibri"/>
              </a:rPr>
              <a:t> to the </a:t>
            </a:r>
            <a:r>
              <a:rPr lang="it-IT" err="1">
                <a:latin typeface="Calibri"/>
              </a:rPr>
              <a:t>arrival</a:t>
            </a:r>
            <a:r>
              <a:rPr lang="it-IT">
                <a:latin typeface="Calibri"/>
              </a:rPr>
              <a:t> of </a:t>
            </a:r>
            <a:r>
              <a:rPr lang="it-IT" err="1">
                <a:latin typeface="Calibri"/>
              </a:rPr>
              <a:t>your</a:t>
            </a:r>
            <a:r>
              <a:rPr lang="it-IT">
                <a:latin typeface="Calibri"/>
              </a:rPr>
              <a:t> </a:t>
            </a:r>
            <a:r>
              <a:rPr lang="it-IT" err="1">
                <a:latin typeface="Calibri"/>
              </a:rPr>
              <a:t>participants</a:t>
            </a:r>
            <a:r>
              <a:rPr lang="it-IT">
                <a:latin typeface="Calibri"/>
              </a:rPr>
              <a:t>, and note </a:t>
            </a:r>
            <a:r>
              <a:rPr lang="it-IT" err="1">
                <a:latin typeface="Calibri"/>
              </a:rPr>
              <a:t>any</a:t>
            </a:r>
            <a:r>
              <a:rPr lang="it-IT">
                <a:latin typeface="Calibri"/>
              </a:rPr>
              <a:t> </a:t>
            </a:r>
            <a:r>
              <a:rPr lang="it-IT" err="1">
                <a:latin typeface="Calibri"/>
              </a:rPr>
              <a:t>environmental</a:t>
            </a:r>
            <a:r>
              <a:rPr lang="it-IT">
                <a:latin typeface="Calibri"/>
              </a:rPr>
              <a:t> or </a:t>
            </a:r>
            <a:r>
              <a:rPr lang="it-IT" err="1">
                <a:latin typeface="Calibri"/>
              </a:rPr>
              <a:t>external</a:t>
            </a:r>
            <a:r>
              <a:rPr lang="it-IT">
                <a:latin typeface="Calibri"/>
              </a:rPr>
              <a:t> </a:t>
            </a:r>
            <a:r>
              <a:rPr lang="it-IT" err="1">
                <a:latin typeface="Calibri"/>
              </a:rPr>
              <a:t>factors</a:t>
            </a:r>
            <a:r>
              <a:rPr lang="it-IT">
                <a:latin typeface="Calibri"/>
              </a:rPr>
              <a:t> </a:t>
            </a:r>
            <a:r>
              <a:rPr lang="it-IT" err="1">
                <a:latin typeface="Calibri"/>
              </a:rPr>
              <a:t>that</a:t>
            </a:r>
            <a:r>
              <a:rPr lang="it-IT">
                <a:latin typeface="Calibri"/>
              </a:rPr>
              <a:t> </a:t>
            </a:r>
            <a:r>
              <a:rPr lang="it-IT" err="1">
                <a:latin typeface="Calibri"/>
              </a:rPr>
              <a:t>could</a:t>
            </a:r>
            <a:r>
              <a:rPr lang="it-IT">
                <a:latin typeface="Calibri"/>
              </a:rPr>
              <a:t> </a:t>
            </a:r>
            <a:r>
              <a:rPr lang="it-IT" err="1">
                <a:latin typeface="Calibri"/>
              </a:rPr>
              <a:t>affect</a:t>
            </a:r>
            <a:r>
              <a:rPr lang="it-IT">
                <a:latin typeface="Calibri"/>
              </a:rPr>
              <a:t> the mood of the group </a:t>
            </a:r>
            <a:r>
              <a:rPr lang="it-IT" err="1">
                <a:latin typeface="Calibri"/>
              </a:rPr>
              <a:t>that</a:t>
            </a:r>
            <a:r>
              <a:rPr lang="it-IT">
                <a:latin typeface="Calibri"/>
              </a:rPr>
              <a:t> day. Be sure </a:t>
            </a:r>
            <a:r>
              <a:rPr lang="it-IT" err="1">
                <a:latin typeface="Calibri"/>
              </a:rPr>
              <a:t>that</a:t>
            </a:r>
            <a:r>
              <a:rPr lang="it-IT">
                <a:latin typeface="Calibri"/>
              </a:rPr>
              <a:t> </a:t>
            </a:r>
            <a:r>
              <a:rPr lang="it-IT" err="1">
                <a:latin typeface="Calibri"/>
              </a:rPr>
              <a:t>you</a:t>
            </a:r>
            <a:r>
              <a:rPr lang="it-IT">
                <a:latin typeface="Calibri"/>
              </a:rPr>
              <a:t> are </a:t>
            </a:r>
            <a:r>
              <a:rPr lang="it-IT" err="1">
                <a:latin typeface="Calibri"/>
              </a:rPr>
              <a:t>organized</a:t>
            </a:r>
            <a:r>
              <a:rPr lang="it-IT">
                <a:latin typeface="Calibri"/>
              </a:rPr>
              <a:t> and ready, </a:t>
            </a:r>
            <a:r>
              <a:rPr lang="it-IT" err="1">
                <a:latin typeface="Calibri"/>
              </a:rPr>
              <a:t>as</a:t>
            </a:r>
            <a:r>
              <a:rPr lang="it-IT">
                <a:latin typeface="Calibri"/>
              </a:rPr>
              <a:t> a </a:t>
            </a:r>
            <a:r>
              <a:rPr lang="it-IT" err="1">
                <a:latin typeface="Calibri"/>
              </a:rPr>
              <a:t>stressful</a:t>
            </a:r>
            <a:r>
              <a:rPr lang="it-IT">
                <a:latin typeface="Calibri"/>
              </a:rPr>
              <a:t> </a:t>
            </a:r>
            <a:r>
              <a:rPr lang="it-IT" err="1">
                <a:latin typeface="Calibri"/>
              </a:rPr>
              <a:t>atmosphere</a:t>
            </a:r>
            <a:r>
              <a:rPr lang="it-IT">
                <a:latin typeface="Calibri"/>
              </a:rPr>
              <a:t> can be </a:t>
            </a:r>
            <a:r>
              <a:rPr lang="it-IT" err="1">
                <a:latin typeface="Calibri"/>
              </a:rPr>
              <a:t>distracting</a:t>
            </a:r>
            <a:r>
              <a:rPr lang="it-IT">
                <a:latin typeface="Calibri"/>
              </a:rPr>
              <a:t> and </a:t>
            </a:r>
            <a:r>
              <a:rPr lang="it-IT" err="1">
                <a:latin typeface="Calibri"/>
              </a:rPr>
              <a:t>counterproductive</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b="1">
              <a:latin typeface="Calibri"/>
            </a:endParaRPr>
          </a:p>
          <a:p>
            <a:pPr marL="0" lvl="0" indent="0" algn="just" rtl="0">
              <a:spcBef>
                <a:spcPts val="0"/>
              </a:spcBef>
              <a:spcAft>
                <a:spcPts val="0"/>
              </a:spcAft>
              <a:buClr>
                <a:schemeClr val="dk1"/>
              </a:buClr>
              <a:buSzPts val="2000"/>
              <a:buNone/>
            </a:pPr>
            <a:r>
              <a:rPr lang="it-IT" b="1" err="1">
                <a:latin typeface="Calibri"/>
              </a:rPr>
              <a:t>Starting</a:t>
            </a:r>
            <a:r>
              <a:rPr lang="it-IT" b="1">
                <a:latin typeface="Calibri"/>
              </a:rPr>
              <a:t> the focus group</a:t>
            </a:r>
            <a:endParaRPr>
              <a:latin typeface="Calibri"/>
            </a:endParaRPr>
          </a:p>
          <a:p>
            <a:pPr marL="0" lvl="0" indent="0" algn="just" rtl="0">
              <a:spcBef>
                <a:spcPts val="0"/>
              </a:spcBef>
              <a:spcAft>
                <a:spcPts val="0"/>
              </a:spcAft>
              <a:buClr>
                <a:schemeClr val="dk1"/>
              </a:buClr>
              <a:buSzPts val="2000"/>
              <a:buNone/>
            </a:pPr>
            <a:r>
              <a:rPr lang="it-IT">
                <a:latin typeface="Calibri"/>
              </a:rPr>
              <a:t>Welcome </a:t>
            </a:r>
            <a:r>
              <a:rPr lang="it-IT" err="1">
                <a:latin typeface="Calibri"/>
              </a:rPr>
              <a:t>individuals</a:t>
            </a:r>
            <a:r>
              <a:rPr lang="it-IT">
                <a:latin typeface="Calibri"/>
              </a:rPr>
              <a:t> to the focus group by </a:t>
            </a:r>
            <a:r>
              <a:rPr lang="it-IT" err="1">
                <a:latin typeface="Calibri"/>
              </a:rPr>
              <a:t>introducing</a:t>
            </a:r>
            <a:r>
              <a:rPr lang="it-IT">
                <a:latin typeface="Calibri"/>
              </a:rPr>
              <a:t> the </a:t>
            </a:r>
            <a:r>
              <a:rPr lang="it-IT" err="1">
                <a:latin typeface="Calibri"/>
              </a:rPr>
              <a:t>topic</a:t>
            </a:r>
            <a:r>
              <a:rPr lang="it-IT">
                <a:latin typeface="Calibri"/>
              </a:rPr>
              <a:t>, </a:t>
            </a:r>
            <a:r>
              <a:rPr lang="it-IT" err="1">
                <a:latin typeface="Calibri"/>
              </a:rPr>
              <a:t>yourself</a:t>
            </a:r>
            <a:r>
              <a:rPr lang="it-IT">
                <a:latin typeface="Calibri"/>
              </a:rPr>
              <a:t>, and </a:t>
            </a:r>
            <a:r>
              <a:rPr lang="it-IT" err="1">
                <a:latin typeface="Calibri"/>
              </a:rPr>
              <a:t>your</a:t>
            </a:r>
            <a:r>
              <a:rPr lang="it-IT">
                <a:latin typeface="Calibri"/>
              </a:rPr>
              <a:t> co-moderator, and go over </a:t>
            </a:r>
            <a:r>
              <a:rPr lang="it-IT" err="1">
                <a:latin typeface="Calibri"/>
              </a:rPr>
              <a:t>any</a:t>
            </a:r>
            <a:r>
              <a:rPr lang="it-IT">
                <a:latin typeface="Calibri"/>
              </a:rPr>
              <a:t> ground rules or </a:t>
            </a:r>
            <a:r>
              <a:rPr lang="it-IT" err="1">
                <a:latin typeface="Calibri"/>
              </a:rPr>
              <a:t>suggestions</a:t>
            </a:r>
            <a:r>
              <a:rPr lang="it-IT">
                <a:latin typeface="Calibri"/>
              </a:rPr>
              <a:t> for a </a:t>
            </a:r>
            <a:r>
              <a:rPr lang="it-IT" err="1">
                <a:latin typeface="Calibri"/>
              </a:rPr>
              <a:t>successful</a:t>
            </a:r>
            <a:r>
              <a:rPr lang="it-IT">
                <a:latin typeface="Calibri"/>
              </a:rPr>
              <a:t> </a:t>
            </a:r>
            <a:r>
              <a:rPr lang="it-IT" err="1">
                <a:latin typeface="Calibri"/>
              </a:rPr>
              <a:t>discussion</a:t>
            </a:r>
            <a:r>
              <a:rPr lang="it-IT">
                <a:latin typeface="Calibri"/>
              </a:rPr>
              <a:t>. </a:t>
            </a:r>
            <a:r>
              <a:rPr lang="it-IT" err="1">
                <a:latin typeface="Calibri"/>
              </a:rPr>
              <a:t>It’s</a:t>
            </a:r>
            <a:r>
              <a:rPr lang="it-IT">
                <a:latin typeface="Calibri"/>
              </a:rPr>
              <a:t> </a:t>
            </a:r>
            <a:r>
              <a:rPr lang="it-IT" err="1">
                <a:latin typeface="Calibri"/>
              </a:rPr>
              <a:t>important</a:t>
            </a:r>
            <a:r>
              <a:rPr lang="it-IT">
                <a:latin typeface="Calibri"/>
              </a:rPr>
              <a:t> to make </a:t>
            </a:r>
            <a:r>
              <a:rPr lang="it-IT" err="1">
                <a:latin typeface="Calibri"/>
              </a:rPr>
              <a:t>your</a:t>
            </a:r>
            <a:r>
              <a:rPr lang="it-IT">
                <a:latin typeface="Calibri"/>
              </a:rPr>
              <a:t> </a:t>
            </a:r>
            <a:r>
              <a:rPr lang="it-IT" err="1">
                <a:latin typeface="Calibri"/>
              </a:rPr>
              <a:t>participants</a:t>
            </a:r>
            <a:r>
              <a:rPr lang="it-IT">
                <a:latin typeface="Calibri"/>
              </a:rPr>
              <a:t> </a:t>
            </a:r>
            <a:r>
              <a:rPr lang="it-IT" err="1">
                <a:latin typeface="Calibri"/>
              </a:rPr>
              <a:t>feel</a:t>
            </a:r>
            <a:r>
              <a:rPr lang="it-IT">
                <a:latin typeface="Calibri"/>
              </a:rPr>
              <a:t> </a:t>
            </a:r>
            <a:r>
              <a:rPr lang="it-IT" err="1">
                <a:latin typeface="Calibri"/>
              </a:rPr>
              <a:t>at</a:t>
            </a:r>
            <a:r>
              <a:rPr lang="it-IT">
                <a:latin typeface="Calibri"/>
              </a:rPr>
              <a:t> </a:t>
            </a:r>
            <a:r>
              <a:rPr lang="it-IT" err="1">
                <a:latin typeface="Calibri"/>
              </a:rPr>
              <a:t>ease</a:t>
            </a:r>
            <a:r>
              <a:rPr lang="it-IT">
                <a:latin typeface="Calibri"/>
              </a:rPr>
              <a:t> and </a:t>
            </a:r>
            <a:r>
              <a:rPr lang="it-IT" err="1">
                <a:latin typeface="Calibri"/>
              </a:rPr>
              <a:t>forthcoming</a:t>
            </a:r>
            <a:r>
              <a:rPr lang="it-IT">
                <a:latin typeface="Calibri"/>
              </a:rPr>
              <a:t> with </a:t>
            </a:r>
            <a:r>
              <a:rPr lang="it-IT" err="1">
                <a:latin typeface="Calibri"/>
              </a:rPr>
              <a:t>their</a:t>
            </a:r>
            <a:r>
              <a:rPr lang="it-IT">
                <a:latin typeface="Calibri"/>
              </a:rPr>
              <a:t> </a:t>
            </a:r>
            <a:r>
              <a:rPr lang="it-IT" err="1">
                <a:latin typeface="Calibri"/>
              </a:rPr>
              <a:t>responses</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Font typeface="Arial"/>
              <a:buNone/>
            </a:pPr>
            <a:r>
              <a:rPr lang="it-IT" b="1" err="1">
                <a:latin typeface="Calibri"/>
              </a:rPr>
              <a:t>Leading</a:t>
            </a:r>
            <a:r>
              <a:rPr lang="it-IT" b="1">
                <a:latin typeface="Calibri"/>
              </a:rPr>
              <a:t> the </a:t>
            </a:r>
            <a:r>
              <a:rPr lang="it-IT" b="1" err="1">
                <a:latin typeface="Calibri"/>
              </a:rPr>
              <a:t>discussion</a:t>
            </a:r>
            <a:endParaRPr err="1">
              <a:latin typeface="Calibri"/>
            </a:endParaRPr>
          </a:p>
          <a:p>
            <a:pPr marL="0" lvl="0" indent="0" algn="just" rtl="0">
              <a:spcBef>
                <a:spcPts val="0"/>
              </a:spcBef>
              <a:spcAft>
                <a:spcPts val="0"/>
              </a:spcAft>
              <a:buClr>
                <a:schemeClr val="dk1"/>
              </a:buClr>
              <a:buSzPts val="2000"/>
              <a:buNone/>
            </a:pPr>
            <a:r>
              <a:rPr lang="it-IT">
                <a:latin typeface="Calibri"/>
              </a:rPr>
              <a:t>Once </a:t>
            </a:r>
            <a:r>
              <a:rPr lang="it-IT" err="1">
                <a:latin typeface="Calibri"/>
              </a:rPr>
              <a:t>you</a:t>
            </a:r>
            <a:r>
              <a:rPr lang="it-IT">
                <a:latin typeface="Calibri"/>
              </a:rPr>
              <a:t> start </a:t>
            </a:r>
            <a:r>
              <a:rPr lang="it-IT" err="1">
                <a:latin typeface="Calibri"/>
              </a:rPr>
              <a:t>asking</a:t>
            </a:r>
            <a:r>
              <a:rPr lang="it-IT">
                <a:latin typeface="Calibri"/>
              </a:rPr>
              <a:t> </a:t>
            </a:r>
            <a:r>
              <a:rPr lang="it-IT" err="1">
                <a:latin typeface="Calibri"/>
              </a:rPr>
              <a:t>your</a:t>
            </a:r>
            <a:r>
              <a:rPr lang="it-IT">
                <a:latin typeface="Calibri"/>
              </a:rPr>
              <a:t> </a:t>
            </a:r>
            <a:r>
              <a:rPr lang="it-IT" err="1">
                <a:latin typeface="Calibri"/>
              </a:rPr>
              <a:t>questions</a:t>
            </a:r>
            <a:r>
              <a:rPr lang="it-IT">
                <a:latin typeface="Calibri"/>
              </a:rPr>
              <a:t>, </a:t>
            </a:r>
            <a:r>
              <a:rPr lang="it-IT" err="1">
                <a:latin typeface="Calibri"/>
              </a:rPr>
              <a:t>try</a:t>
            </a:r>
            <a:r>
              <a:rPr lang="it-IT">
                <a:latin typeface="Calibri"/>
              </a:rPr>
              <a:t> to </a:t>
            </a:r>
            <a:r>
              <a:rPr lang="it-IT" err="1">
                <a:latin typeface="Calibri"/>
              </a:rPr>
              <a:t>keep</a:t>
            </a:r>
            <a:r>
              <a:rPr lang="it-IT">
                <a:latin typeface="Calibri"/>
              </a:rPr>
              <a:t> </a:t>
            </a:r>
            <a:r>
              <a:rPr lang="it-IT" err="1">
                <a:latin typeface="Calibri"/>
              </a:rPr>
              <a:t>response</a:t>
            </a:r>
            <a:r>
              <a:rPr lang="it-IT">
                <a:latin typeface="Calibri"/>
              </a:rPr>
              <a:t> times </a:t>
            </a:r>
            <a:r>
              <a:rPr lang="it-IT" err="1">
                <a:latin typeface="Calibri"/>
              </a:rPr>
              <a:t>equal</a:t>
            </a:r>
            <a:r>
              <a:rPr lang="it-IT">
                <a:latin typeface="Calibri"/>
              </a:rPr>
              <a:t> </a:t>
            </a:r>
            <a:r>
              <a:rPr lang="it-IT" err="1">
                <a:latin typeface="Calibri"/>
              </a:rPr>
              <a:t>between</a:t>
            </a:r>
            <a:r>
              <a:rPr lang="it-IT">
                <a:latin typeface="Calibri"/>
              </a:rPr>
              <a:t> </a:t>
            </a:r>
            <a:r>
              <a:rPr lang="it-IT" err="1">
                <a:latin typeface="Calibri"/>
              </a:rPr>
              <a:t>participants</a:t>
            </a:r>
            <a:r>
              <a:rPr lang="it-IT">
                <a:latin typeface="Calibri"/>
              </a:rPr>
              <a:t>. Take note of the </a:t>
            </a:r>
            <a:r>
              <a:rPr lang="it-IT" err="1">
                <a:latin typeface="Calibri"/>
              </a:rPr>
              <a:t>most</a:t>
            </a:r>
            <a:r>
              <a:rPr lang="it-IT">
                <a:latin typeface="Calibri"/>
              </a:rPr>
              <a:t> and </a:t>
            </a:r>
            <a:r>
              <a:rPr lang="it-IT" err="1">
                <a:latin typeface="Calibri"/>
              </a:rPr>
              <a:t>least</a:t>
            </a:r>
            <a:r>
              <a:rPr lang="it-IT">
                <a:latin typeface="Calibri"/>
              </a:rPr>
              <a:t> </a:t>
            </a:r>
            <a:r>
              <a:rPr lang="it-IT" err="1">
                <a:latin typeface="Calibri"/>
              </a:rPr>
              <a:t>talkative</a:t>
            </a:r>
            <a:r>
              <a:rPr lang="it-IT">
                <a:latin typeface="Calibri"/>
              </a:rPr>
              <a:t> </a:t>
            </a:r>
            <a:r>
              <a:rPr lang="it-IT" err="1">
                <a:latin typeface="Calibri"/>
              </a:rPr>
              <a:t>members</a:t>
            </a:r>
            <a:r>
              <a:rPr lang="it-IT">
                <a:latin typeface="Calibri"/>
              </a:rPr>
              <a:t> of the group, </a:t>
            </a:r>
            <a:r>
              <a:rPr lang="it-IT" err="1">
                <a:latin typeface="Calibri"/>
              </a:rPr>
              <a:t>as</a:t>
            </a:r>
            <a:r>
              <a:rPr lang="it-IT">
                <a:latin typeface="Calibri"/>
              </a:rPr>
              <a:t> </a:t>
            </a:r>
            <a:r>
              <a:rPr lang="it-IT" err="1">
                <a:latin typeface="Calibri"/>
              </a:rPr>
              <a:t>well</a:t>
            </a:r>
            <a:r>
              <a:rPr lang="it-IT">
                <a:latin typeface="Calibri"/>
              </a:rPr>
              <a:t> </a:t>
            </a:r>
            <a:r>
              <a:rPr lang="it-IT" err="1">
                <a:latin typeface="Calibri"/>
              </a:rPr>
              <a:t>as</a:t>
            </a:r>
            <a:r>
              <a:rPr lang="it-IT">
                <a:latin typeface="Calibri"/>
              </a:rPr>
              <a:t> </a:t>
            </a:r>
            <a:r>
              <a:rPr lang="it-IT" err="1">
                <a:latin typeface="Calibri"/>
              </a:rPr>
              <a:t>any</a:t>
            </a:r>
            <a:r>
              <a:rPr lang="it-IT">
                <a:latin typeface="Calibri"/>
              </a:rPr>
              <a:t> </a:t>
            </a:r>
            <a:r>
              <a:rPr lang="it-IT" err="1">
                <a:latin typeface="Calibri"/>
              </a:rPr>
              <a:t>participants</a:t>
            </a:r>
            <a:r>
              <a:rPr lang="it-IT">
                <a:latin typeface="Calibri"/>
              </a:rPr>
              <a:t> with </a:t>
            </a:r>
            <a:r>
              <a:rPr lang="it-IT" err="1">
                <a:latin typeface="Calibri"/>
              </a:rPr>
              <a:t>particularly</a:t>
            </a:r>
            <a:r>
              <a:rPr lang="it-IT">
                <a:latin typeface="Calibri"/>
              </a:rPr>
              <a:t> strong or </a:t>
            </a:r>
            <a:r>
              <a:rPr lang="it-IT" err="1">
                <a:latin typeface="Calibri"/>
              </a:rPr>
              <a:t>dominant</a:t>
            </a:r>
            <a:r>
              <a:rPr lang="it-IT">
                <a:latin typeface="Calibri"/>
              </a:rPr>
              <a:t> </a:t>
            </a:r>
            <a:r>
              <a:rPr lang="it-IT" err="1">
                <a:latin typeface="Calibri"/>
              </a:rPr>
              <a:t>personalities</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342900" lvl="0" indent="-292100" algn="just" rtl="0">
              <a:spcBef>
                <a:spcPts val="0"/>
              </a:spcBef>
              <a:spcAft>
                <a:spcPts val="0"/>
              </a:spcAft>
              <a:buSzPts val="1200"/>
              <a:buFont typeface="Noto Sans Symbols"/>
              <a:buChar char="⮚"/>
            </a:pPr>
            <a:r>
              <a:rPr lang="it-IT" err="1">
                <a:latin typeface="Calibri"/>
              </a:rPr>
              <a:t>You</a:t>
            </a:r>
            <a:r>
              <a:rPr lang="it-IT">
                <a:latin typeface="Calibri"/>
              </a:rPr>
              <a:t> can </a:t>
            </a:r>
            <a:r>
              <a:rPr lang="it-IT" err="1">
                <a:latin typeface="Calibri"/>
              </a:rPr>
              <a:t>ask</a:t>
            </a:r>
            <a:r>
              <a:rPr lang="it-IT">
                <a:latin typeface="Calibri"/>
              </a:rPr>
              <a:t> </a:t>
            </a:r>
            <a:r>
              <a:rPr lang="it-IT" err="1">
                <a:latin typeface="Calibri"/>
              </a:rPr>
              <a:t>less</a:t>
            </a:r>
            <a:r>
              <a:rPr lang="it-IT">
                <a:latin typeface="Calibri"/>
              </a:rPr>
              <a:t> </a:t>
            </a:r>
            <a:r>
              <a:rPr lang="it-IT" err="1">
                <a:latin typeface="Calibri"/>
              </a:rPr>
              <a:t>talkative</a:t>
            </a:r>
            <a:r>
              <a:rPr lang="it-IT">
                <a:latin typeface="Calibri"/>
              </a:rPr>
              <a:t> </a:t>
            </a:r>
            <a:r>
              <a:rPr lang="it-IT" err="1">
                <a:latin typeface="Calibri"/>
              </a:rPr>
              <a:t>members</a:t>
            </a:r>
            <a:r>
              <a:rPr lang="it-IT">
                <a:latin typeface="Calibri"/>
              </a:rPr>
              <a:t> </a:t>
            </a:r>
            <a:r>
              <a:rPr lang="it-IT" err="1">
                <a:latin typeface="Calibri"/>
              </a:rPr>
              <a:t>questions</a:t>
            </a:r>
            <a:r>
              <a:rPr lang="it-IT">
                <a:latin typeface="Calibri"/>
              </a:rPr>
              <a:t> </a:t>
            </a:r>
            <a:r>
              <a:rPr lang="it-IT" err="1">
                <a:latin typeface="Calibri"/>
              </a:rPr>
              <a:t>directly</a:t>
            </a:r>
            <a:r>
              <a:rPr lang="it-IT">
                <a:latin typeface="Calibri"/>
              </a:rPr>
              <a:t> to </a:t>
            </a:r>
            <a:r>
              <a:rPr lang="it-IT" err="1">
                <a:latin typeface="Calibri"/>
              </a:rPr>
              <a:t>encourage</a:t>
            </a:r>
            <a:r>
              <a:rPr lang="it-IT">
                <a:latin typeface="Calibri"/>
              </a:rPr>
              <a:t> </a:t>
            </a:r>
            <a:r>
              <a:rPr lang="it-IT" err="1">
                <a:latin typeface="Calibri"/>
              </a:rPr>
              <a:t>them</a:t>
            </a:r>
            <a:r>
              <a:rPr lang="it-IT">
                <a:latin typeface="Calibri"/>
              </a:rPr>
              <a:t> to </a:t>
            </a:r>
            <a:r>
              <a:rPr lang="it-IT" err="1">
                <a:latin typeface="Calibri"/>
              </a:rPr>
              <a:t>participate</a:t>
            </a:r>
            <a:r>
              <a:rPr lang="it-IT">
                <a:latin typeface="Calibri"/>
              </a:rPr>
              <a:t> or </a:t>
            </a:r>
            <a:r>
              <a:rPr lang="it-IT" err="1">
                <a:latin typeface="Calibri"/>
              </a:rPr>
              <a:t>ask</a:t>
            </a:r>
            <a:r>
              <a:rPr lang="it-IT">
                <a:latin typeface="Calibri"/>
              </a:rPr>
              <a:t> </a:t>
            </a:r>
            <a:r>
              <a:rPr lang="it-IT" err="1">
                <a:latin typeface="Calibri"/>
              </a:rPr>
              <a:t>participants</a:t>
            </a:r>
            <a:r>
              <a:rPr lang="it-IT">
                <a:latin typeface="Calibri"/>
              </a:rPr>
              <a:t> </a:t>
            </a:r>
            <a:r>
              <a:rPr lang="it-IT" err="1">
                <a:latin typeface="Calibri"/>
              </a:rPr>
              <a:t>questions</a:t>
            </a:r>
            <a:r>
              <a:rPr lang="it-IT">
                <a:latin typeface="Calibri"/>
              </a:rPr>
              <a:t> by name to </a:t>
            </a:r>
            <a:r>
              <a:rPr lang="it-IT" err="1">
                <a:latin typeface="Calibri"/>
              </a:rPr>
              <a:t>even</a:t>
            </a:r>
            <a:r>
              <a:rPr lang="it-IT">
                <a:latin typeface="Calibri"/>
              </a:rPr>
              <a:t> the playing field. </a:t>
            </a:r>
            <a:r>
              <a:rPr lang="it-IT" err="1">
                <a:latin typeface="Calibri"/>
              </a:rPr>
              <a:t>Feel</a:t>
            </a:r>
            <a:r>
              <a:rPr lang="it-IT">
                <a:latin typeface="Calibri"/>
              </a:rPr>
              <a:t> free to </a:t>
            </a:r>
            <a:r>
              <a:rPr lang="it-IT" err="1">
                <a:latin typeface="Calibri"/>
              </a:rPr>
              <a:t>ask</a:t>
            </a:r>
            <a:r>
              <a:rPr lang="it-IT">
                <a:latin typeface="Calibri"/>
              </a:rPr>
              <a:t> </a:t>
            </a:r>
            <a:r>
              <a:rPr lang="it-IT" err="1">
                <a:latin typeface="Calibri"/>
              </a:rPr>
              <a:t>participants</a:t>
            </a:r>
            <a:r>
              <a:rPr lang="it-IT">
                <a:latin typeface="Calibri"/>
              </a:rPr>
              <a:t> to elaborate on </a:t>
            </a:r>
            <a:r>
              <a:rPr lang="it-IT" err="1">
                <a:latin typeface="Calibri"/>
              </a:rPr>
              <a:t>their</a:t>
            </a:r>
            <a:r>
              <a:rPr lang="it-IT">
                <a:latin typeface="Calibri"/>
              </a:rPr>
              <a:t> </a:t>
            </a:r>
            <a:r>
              <a:rPr lang="it-IT" err="1">
                <a:latin typeface="Calibri"/>
              </a:rPr>
              <a:t>answers</a:t>
            </a:r>
            <a:r>
              <a:rPr lang="it-IT">
                <a:latin typeface="Calibri"/>
              </a:rPr>
              <a:t> or to </a:t>
            </a:r>
            <a:r>
              <a:rPr lang="it-IT" err="1">
                <a:latin typeface="Calibri"/>
              </a:rPr>
              <a:t>give</a:t>
            </a:r>
            <a:r>
              <a:rPr lang="it-IT">
                <a:latin typeface="Calibri"/>
              </a:rPr>
              <a:t> an </a:t>
            </a:r>
            <a:r>
              <a:rPr lang="it-IT" err="1">
                <a:latin typeface="Calibri"/>
              </a:rPr>
              <a:t>example</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body" idx="1"/>
          </p:nvPr>
        </p:nvSpPr>
        <p:spPr>
          <a:xfrm>
            <a:off x="543000" y="102237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46" name="Google Shape;246;p34"/>
          <p:cNvSpPr txBox="1">
            <a:spLocks noGrp="1"/>
          </p:cNvSpPr>
          <p:nvPr>
            <p:ph type="body" idx="2"/>
          </p:nvPr>
        </p:nvSpPr>
        <p:spPr>
          <a:xfrm>
            <a:off x="543000" y="1474622"/>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47" name="Google Shape;247;p34"/>
          <p:cNvSpPr txBox="1">
            <a:spLocks noGrp="1"/>
          </p:cNvSpPr>
          <p:nvPr>
            <p:ph type="body" idx="3"/>
          </p:nvPr>
        </p:nvSpPr>
        <p:spPr>
          <a:xfrm>
            <a:off x="220800" y="2422700"/>
            <a:ext cx="9464400" cy="2401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lang="it-IT" sz="2000" b="1">
              <a:latin typeface="Calibri"/>
            </a:endParaRPr>
          </a:p>
          <a:p>
            <a:pPr marL="0" lvl="0" indent="0" algn="just" rtl="0">
              <a:spcBef>
                <a:spcPts val="0"/>
              </a:spcBef>
              <a:spcAft>
                <a:spcPts val="0"/>
              </a:spcAft>
              <a:buClr>
                <a:schemeClr val="dk1"/>
              </a:buClr>
              <a:buSzPts val="2000"/>
              <a:buNone/>
            </a:pPr>
            <a:r>
              <a:rPr lang="it-IT" b="1">
                <a:latin typeface="Calibri"/>
              </a:rPr>
              <a:t>Step 6: </a:t>
            </a:r>
            <a:r>
              <a:rPr lang="it-IT" b="1" err="1">
                <a:latin typeface="Calibri"/>
              </a:rPr>
              <a:t>Analyze</a:t>
            </a:r>
            <a:r>
              <a:rPr lang="it-IT" b="1">
                <a:latin typeface="Calibri"/>
              </a:rPr>
              <a:t> </a:t>
            </a:r>
            <a:r>
              <a:rPr lang="it-IT" b="1" err="1">
                <a:latin typeface="Calibri"/>
              </a:rPr>
              <a:t>your</a:t>
            </a:r>
            <a:r>
              <a:rPr lang="it-IT" b="1">
                <a:latin typeface="Calibri"/>
              </a:rPr>
              <a:t> data and report </a:t>
            </a:r>
            <a:r>
              <a:rPr lang="it-IT" b="1" err="1">
                <a:latin typeface="Calibri"/>
              </a:rPr>
              <a:t>your</a:t>
            </a:r>
            <a:r>
              <a:rPr lang="it-IT" b="1">
                <a:latin typeface="Calibri"/>
              </a:rPr>
              <a:t> </a:t>
            </a:r>
            <a:r>
              <a:rPr lang="it-IT" b="1" err="1">
                <a:latin typeface="Calibri"/>
              </a:rPr>
              <a:t>results</a:t>
            </a:r>
            <a:endParaRPr err="1">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a:latin typeface="Calibri"/>
              </a:rPr>
              <a:t>After </a:t>
            </a:r>
            <a:r>
              <a:rPr lang="it-IT" err="1">
                <a:latin typeface="Calibri"/>
              </a:rPr>
              <a:t>concluding</a:t>
            </a:r>
            <a:r>
              <a:rPr lang="it-IT">
                <a:latin typeface="Calibri"/>
              </a:rPr>
              <a:t> </a:t>
            </a:r>
            <a:r>
              <a:rPr lang="it-IT" err="1">
                <a:latin typeface="Calibri"/>
              </a:rPr>
              <a:t>your</a:t>
            </a:r>
            <a:r>
              <a:rPr lang="it-IT">
                <a:latin typeface="Calibri"/>
              </a:rPr>
              <a:t> focus group, </a:t>
            </a:r>
            <a:r>
              <a:rPr lang="it-IT" err="1">
                <a:latin typeface="Calibri"/>
              </a:rPr>
              <a:t>you</a:t>
            </a:r>
            <a:r>
              <a:rPr lang="it-IT">
                <a:latin typeface="Calibri"/>
              </a:rPr>
              <a:t> and </a:t>
            </a:r>
            <a:r>
              <a:rPr lang="it-IT" err="1">
                <a:latin typeface="Calibri"/>
              </a:rPr>
              <a:t>your</a:t>
            </a:r>
            <a:r>
              <a:rPr lang="it-IT">
                <a:latin typeface="Calibri"/>
              </a:rPr>
              <a:t> co-moderator </a:t>
            </a:r>
            <a:r>
              <a:rPr lang="it-IT" err="1">
                <a:latin typeface="Calibri"/>
              </a:rPr>
              <a:t>should</a:t>
            </a:r>
            <a:r>
              <a:rPr lang="it-IT">
                <a:latin typeface="Calibri"/>
              </a:rPr>
              <a:t> </a:t>
            </a:r>
            <a:r>
              <a:rPr lang="it-IT" err="1">
                <a:latin typeface="Calibri"/>
              </a:rPr>
              <a:t>debrief</a:t>
            </a:r>
            <a:r>
              <a:rPr lang="it-IT">
                <a:latin typeface="Calibri"/>
              </a:rPr>
              <a:t>, recording </a:t>
            </a:r>
            <a:r>
              <a:rPr lang="it-IT" err="1">
                <a:latin typeface="Calibri"/>
              </a:rPr>
              <a:t>initial</a:t>
            </a:r>
            <a:r>
              <a:rPr lang="it-IT">
                <a:latin typeface="Calibri"/>
              </a:rPr>
              <a:t> </a:t>
            </a:r>
            <a:r>
              <a:rPr lang="it-IT" err="1">
                <a:latin typeface="Calibri"/>
              </a:rPr>
              <a:t>impressions</a:t>
            </a:r>
            <a:r>
              <a:rPr lang="it-IT">
                <a:latin typeface="Calibri"/>
              </a:rPr>
              <a:t> of the </a:t>
            </a:r>
            <a:r>
              <a:rPr lang="it-IT" err="1">
                <a:latin typeface="Calibri"/>
              </a:rPr>
              <a:t>discussion</a:t>
            </a:r>
            <a:r>
              <a:rPr lang="it-IT">
                <a:latin typeface="Calibri"/>
              </a:rPr>
              <a:t> </a:t>
            </a:r>
            <a:r>
              <a:rPr lang="it-IT" err="1">
                <a:latin typeface="Calibri"/>
              </a:rPr>
              <a:t>as</a:t>
            </a:r>
            <a:r>
              <a:rPr lang="it-IT">
                <a:latin typeface="Calibri"/>
              </a:rPr>
              <a:t> </a:t>
            </a:r>
            <a:r>
              <a:rPr lang="it-IT" err="1">
                <a:latin typeface="Calibri"/>
              </a:rPr>
              <a:t>well</a:t>
            </a:r>
            <a:r>
              <a:rPr lang="it-IT">
                <a:latin typeface="Calibri"/>
              </a:rPr>
              <a:t> </a:t>
            </a:r>
            <a:r>
              <a:rPr lang="it-IT" err="1">
                <a:latin typeface="Calibri"/>
              </a:rPr>
              <a:t>as</a:t>
            </a:r>
            <a:r>
              <a:rPr lang="it-IT">
                <a:latin typeface="Calibri"/>
              </a:rPr>
              <a:t> </a:t>
            </a:r>
            <a:r>
              <a:rPr lang="it-IT" err="1">
                <a:latin typeface="Calibri"/>
              </a:rPr>
              <a:t>any</a:t>
            </a:r>
            <a:r>
              <a:rPr lang="it-IT">
                <a:latin typeface="Calibri"/>
              </a:rPr>
              <a:t> highlights, </a:t>
            </a:r>
            <a:r>
              <a:rPr lang="it-IT" err="1">
                <a:latin typeface="Calibri"/>
              </a:rPr>
              <a:t>issues</a:t>
            </a:r>
            <a:r>
              <a:rPr lang="it-IT">
                <a:latin typeface="Calibri"/>
              </a:rPr>
              <a:t>, or immediate </a:t>
            </a:r>
            <a:r>
              <a:rPr lang="it-IT" err="1">
                <a:latin typeface="Calibri"/>
              </a:rPr>
              <a:t>conclusions</a:t>
            </a:r>
            <a:r>
              <a:rPr lang="it-IT">
                <a:latin typeface="Calibri"/>
              </a:rPr>
              <a:t> </a:t>
            </a:r>
            <a:r>
              <a:rPr lang="it-IT" err="1">
                <a:latin typeface="Calibri"/>
              </a:rPr>
              <a:t>you’ve</a:t>
            </a:r>
            <a:r>
              <a:rPr lang="it-IT">
                <a:latin typeface="Calibri"/>
              </a:rPr>
              <a:t> </a:t>
            </a:r>
            <a:r>
              <a:rPr lang="it-IT" err="1">
                <a:latin typeface="Calibri"/>
              </a:rPr>
              <a:t>drawn</a:t>
            </a:r>
            <a:r>
              <a:rPr lang="it-IT">
                <a:latin typeface="Calibri"/>
              </a:rPr>
              <a:t>.</a:t>
            </a:r>
            <a:endParaRPr>
              <a:latin typeface="Calibri"/>
            </a:endParaRPr>
          </a:p>
          <a:p>
            <a:pPr marL="0" lvl="0" indent="0" algn="just" rtl="0">
              <a:spcBef>
                <a:spcPts val="0"/>
              </a:spcBef>
              <a:spcAft>
                <a:spcPts val="0"/>
              </a:spcAft>
              <a:buNone/>
            </a:pPr>
            <a:endParaRPr>
              <a:latin typeface="Calibri"/>
            </a:endParaRPr>
          </a:p>
          <a:p>
            <a:pPr marL="342900" lvl="0" indent="-215900" algn="just" rtl="0">
              <a:spcBef>
                <a:spcPts val="0"/>
              </a:spcBef>
              <a:spcAft>
                <a:spcPts val="0"/>
              </a:spcAft>
              <a:buClr>
                <a:schemeClr val="dk1"/>
              </a:buClr>
              <a:buSzPts val="2000"/>
              <a:buFont typeface="Noto Sans Symbols"/>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a:latin typeface="Calibri"/>
              </a:rPr>
              <a:t>The </a:t>
            </a:r>
            <a:r>
              <a:rPr lang="it-IT" err="1">
                <a:latin typeface="Calibri"/>
              </a:rPr>
              <a:t>next</a:t>
            </a:r>
            <a:r>
              <a:rPr lang="it-IT">
                <a:latin typeface="Calibri"/>
              </a:rPr>
              <a:t> step </a:t>
            </a:r>
            <a:r>
              <a:rPr lang="it-IT" err="1">
                <a:latin typeface="Calibri"/>
              </a:rPr>
              <a:t>is</a:t>
            </a:r>
            <a:r>
              <a:rPr lang="it-IT">
                <a:latin typeface="Calibri"/>
              </a:rPr>
              <a:t> to </a:t>
            </a:r>
            <a:r>
              <a:rPr lang="it-IT" err="1">
                <a:latin typeface="Calibri"/>
              </a:rPr>
              <a:t>transcribe</a:t>
            </a:r>
            <a:r>
              <a:rPr lang="it-IT">
                <a:latin typeface="Calibri"/>
              </a:rPr>
              <a:t> and </a:t>
            </a:r>
            <a:r>
              <a:rPr lang="it-IT" err="1">
                <a:latin typeface="Calibri"/>
              </a:rPr>
              <a:t>clean</a:t>
            </a:r>
            <a:r>
              <a:rPr lang="it-IT">
                <a:latin typeface="Calibri"/>
              </a:rPr>
              <a:t> </a:t>
            </a:r>
            <a:r>
              <a:rPr lang="it-IT" err="1">
                <a:latin typeface="Calibri"/>
              </a:rPr>
              <a:t>your</a:t>
            </a:r>
            <a:r>
              <a:rPr lang="it-IT">
                <a:latin typeface="Calibri"/>
              </a:rPr>
              <a:t> data. </a:t>
            </a:r>
            <a:r>
              <a:rPr lang="it-IT" err="1">
                <a:latin typeface="Calibri"/>
              </a:rPr>
              <a:t>Assign</a:t>
            </a:r>
            <a:r>
              <a:rPr lang="it-IT">
                <a:latin typeface="Calibri"/>
              </a:rPr>
              <a:t> </a:t>
            </a:r>
            <a:r>
              <a:rPr lang="it-IT" err="1">
                <a:latin typeface="Calibri"/>
              </a:rPr>
              <a:t>each</a:t>
            </a:r>
            <a:r>
              <a:rPr lang="it-IT">
                <a:latin typeface="Calibri"/>
              </a:rPr>
              <a:t> </a:t>
            </a:r>
            <a:r>
              <a:rPr lang="it-IT" err="1">
                <a:latin typeface="Calibri"/>
              </a:rPr>
              <a:t>participant</a:t>
            </a:r>
            <a:r>
              <a:rPr lang="it-IT">
                <a:latin typeface="Calibri"/>
              </a:rPr>
              <a:t> a </a:t>
            </a:r>
            <a:r>
              <a:rPr lang="it-IT" err="1">
                <a:latin typeface="Calibri"/>
              </a:rPr>
              <a:t>number</a:t>
            </a:r>
            <a:r>
              <a:rPr lang="it-IT">
                <a:latin typeface="Calibri"/>
              </a:rPr>
              <a:t> or </a:t>
            </a:r>
            <a:r>
              <a:rPr lang="it-IT" err="1">
                <a:latin typeface="Calibri"/>
              </a:rPr>
              <a:t>pseudonym</a:t>
            </a:r>
            <a:r>
              <a:rPr lang="it-IT">
                <a:latin typeface="Calibri"/>
              </a:rPr>
              <a:t> for </a:t>
            </a:r>
            <a:r>
              <a:rPr lang="it-IT" err="1">
                <a:latin typeface="Calibri"/>
              </a:rPr>
              <a:t>organizational</a:t>
            </a:r>
            <a:r>
              <a:rPr lang="it-IT">
                <a:latin typeface="Calibri"/>
              </a:rPr>
              <a:t> </a:t>
            </a:r>
            <a:r>
              <a:rPr lang="it-IT" err="1">
                <a:latin typeface="Calibri"/>
              </a:rPr>
              <a:t>purposes</a:t>
            </a:r>
            <a:r>
              <a:rPr lang="it-IT">
                <a:latin typeface="Calibri"/>
              </a:rPr>
              <a:t>. </a:t>
            </a:r>
            <a:r>
              <a:rPr lang="it-IT" err="1">
                <a:latin typeface="Calibri"/>
              </a:rPr>
              <a:t>Transcribe</a:t>
            </a:r>
            <a:r>
              <a:rPr lang="it-IT">
                <a:latin typeface="Calibri"/>
              </a:rPr>
              <a:t> the recordings and </a:t>
            </a:r>
            <a:r>
              <a:rPr lang="it-IT" err="1">
                <a:latin typeface="Calibri"/>
              </a:rPr>
              <a:t>conduct</a:t>
            </a:r>
            <a:r>
              <a:rPr lang="it-IT">
                <a:latin typeface="Calibri"/>
              </a:rPr>
              <a:t> </a:t>
            </a:r>
            <a:r>
              <a:rPr lang="it-IT" err="1">
                <a:latin typeface="Calibri"/>
              </a:rPr>
              <a:t>content</a:t>
            </a:r>
            <a:r>
              <a:rPr lang="it-IT">
                <a:latin typeface="Calibri"/>
              </a:rPr>
              <a:t> </a:t>
            </a:r>
            <a:r>
              <a:rPr lang="it-IT" err="1">
                <a:latin typeface="Calibri"/>
              </a:rPr>
              <a:t>analysis</a:t>
            </a:r>
            <a:r>
              <a:rPr lang="it-IT">
                <a:latin typeface="Calibri"/>
              </a:rPr>
              <a:t> to look for </a:t>
            </a:r>
            <a:r>
              <a:rPr lang="it-IT" err="1">
                <a:latin typeface="Calibri"/>
              </a:rPr>
              <a:t>themes</a:t>
            </a:r>
            <a:r>
              <a:rPr lang="it-IT">
                <a:latin typeface="Calibri"/>
              </a:rPr>
              <a:t> or </a:t>
            </a:r>
            <a:r>
              <a:rPr lang="it-IT" err="1">
                <a:latin typeface="Calibri"/>
              </a:rPr>
              <a:t>categories</a:t>
            </a:r>
            <a:r>
              <a:rPr lang="it-IT">
                <a:latin typeface="Calibri"/>
              </a:rPr>
              <a:t> of </a:t>
            </a:r>
            <a:r>
              <a:rPr lang="it-IT" err="1">
                <a:latin typeface="Calibri"/>
              </a:rPr>
              <a:t>responses</a:t>
            </a:r>
            <a:r>
              <a:rPr lang="it-IT">
                <a:latin typeface="Calibri"/>
              </a:rPr>
              <a:t>. The </a:t>
            </a:r>
            <a:r>
              <a:rPr lang="it-IT" err="1">
                <a:latin typeface="Calibri"/>
              </a:rPr>
              <a:t>categories</a:t>
            </a:r>
            <a:r>
              <a:rPr lang="it-IT">
                <a:latin typeface="Calibri"/>
              </a:rPr>
              <a:t> </a:t>
            </a:r>
            <a:r>
              <a:rPr lang="it-IT" err="1">
                <a:latin typeface="Calibri"/>
              </a:rPr>
              <a:t>you</a:t>
            </a:r>
            <a:r>
              <a:rPr lang="it-IT">
                <a:latin typeface="Calibri"/>
              </a:rPr>
              <a:t> </a:t>
            </a:r>
            <a:r>
              <a:rPr lang="it-IT" err="1">
                <a:latin typeface="Calibri"/>
              </a:rPr>
              <a:t>choose</a:t>
            </a:r>
            <a:r>
              <a:rPr lang="it-IT">
                <a:latin typeface="Calibri"/>
              </a:rPr>
              <a:t> can </a:t>
            </a:r>
            <a:r>
              <a:rPr lang="it-IT" err="1">
                <a:latin typeface="Calibri"/>
              </a:rPr>
              <a:t>then</a:t>
            </a:r>
            <a:r>
              <a:rPr lang="it-IT">
                <a:latin typeface="Calibri"/>
              </a:rPr>
              <a:t> </a:t>
            </a:r>
            <a:r>
              <a:rPr lang="it-IT" err="1">
                <a:latin typeface="Calibri"/>
              </a:rPr>
              <a:t>form</a:t>
            </a:r>
            <a:r>
              <a:rPr lang="it-IT">
                <a:latin typeface="Calibri"/>
              </a:rPr>
              <a:t> the </a:t>
            </a:r>
            <a:r>
              <a:rPr lang="it-IT" err="1">
                <a:latin typeface="Calibri"/>
              </a:rPr>
              <a:t>basis</a:t>
            </a:r>
            <a:r>
              <a:rPr lang="it-IT">
                <a:latin typeface="Calibri"/>
              </a:rPr>
              <a:t> for reporting </a:t>
            </a:r>
            <a:r>
              <a:rPr lang="it-IT" err="1">
                <a:latin typeface="Calibri"/>
              </a:rPr>
              <a:t>your</a:t>
            </a:r>
            <a:r>
              <a:rPr lang="it-IT">
                <a:latin typeface="Calibri"/>
              </a:rPr>
              <a:t> </a:t>
            </a:r>
            <a:r>
              <a:rPr lang="it-IT" err="1">
                <a:latin typeface="Calibri"/>
              </a:rPr>
              <a:t>results</a:t>
            </a:r>
            <a:r>
              <a:rPr lang="it-IT">
                <a:latin typeface="Calibri"/>
              </a:rPr>
              <a:t>.</a:t>
            </a:r>
            <a:endParaRPr>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body" idx="1"/>
          </p:nvPr>
        </p:nvSpPr>
        <p:spPr>
          <a:xfrm>
            <a:off x="543000" y="1022378"/>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2. Diagnosis of prevalent vocations</a:t>
            </a:r>
            <a:endParaRPr/>
          </a:p>
        </p:txBody>
      </p:sp>
      <p:sp>
        <p:nvSpPr>
          <p:cNvPr id="254" name="Google Shape;254;p35"/>
          <p:cNvSpPr txBox="1">
            <a:spLocks noGrp="1"/>
          </p:cNvSpPr>
          <p:nvPr>
            <p:ph type="body" idx="2"/>
          </p:nvPr>
        </p:nvSpPr>
        <p:spPr>
          <a:xfrm>
            <a:off x="543000" y="1474622"/>
            <a:ext cx="8820000" cy="54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2.1 what is the strongest vocation in the area, which are its storical, economic, social and strategic elements?</a:t>
            </a:r>
            <a:endParaRPr/>
          </a:p>
        </p:txBody>
      </p:sp>
      <p:sp>
        <p:nvSpPr>
          <p:cNvPr id="255" name="Google Shape;255;p35"/>
          <p:cNvSpPr txBox="1">
            <a:spLocks noGrp="1"/>
          </p:cNvSpPr>
          <p:nvPr>
            <p:ph type="body" idx="3"/>
          </p:nvPr>
        </p:nvSpPr>
        <p:spPr>
          <a:xfrm>
            <a:off x="220800" y="2214399"/>
            <a:ext cx="9464400" cy="3779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lang="it-IT" b="1">
              <a:latin typeface="Calibri"/>
            </a:endParaRPr>
          </a:p>
          <a:p>
            <a:pPr marL="0" lvl="0" indent="0" algn="just" rtl="0">
              <a:spcBef>
                <a:spcPts val="0"/>
              </a:spcBef>
              <a:spcAft>
                <a:spcPts val="0"/>
              </a:spcAft>
              <a:buClr>
                <a:schemeClr val="dk1"/>
              </a:buClr>
              <a:buSzPts val="2000"/>
              <a:buNone/>
            </a:pPr>
            <a:r>
              <a:rPr lang="it-IT" b="1" err="1">
                <a:latin typeface="Calibri"/>
              </a:rPr>
              <a:t>Advantages</a:t>
            </a:r>
            <a:r>
              <a:rPr lang="it-IT" b="1">
                <a:latin typeface="Calibri"/>
              </a:rPr>
              <a:t> and </a:t>
            </a:r>
            <a:r>
              <a:rPr lang="it-IT" b="1" err="1">
                <a:latin typeface="Calibri"/>
              </a:rPr>
              <a:t>disadvantages</a:t>
            </a:r>
            <a:r>
              <a:rPr lang="it-IT" b="1">
                <a:latin typeface="Calibri"/>
              </a:rPr>
              <a:t> of focus groups</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r>
              <a:rPr lang="it-IT">
                <a:latin typeface="Calibri"/>
              </a:rPr>
              <a:t>Just like </a:t>
            </a:r>
            <a:r>
              <a:rPr lang="it-IT" err="1">
                <a:latin typeface="Calibri"/>
              </a:rPr>
              <a:t>other</a:t>
            </a:r>
            <a:r>
              <a:rPr lang="it-IT">
                <a:latin typeface="Calibri"/>
              </a:rPr>
              <a:t> </a:t>
            </a:r>
            <a:r>
              <a:rPr lang="it-IT" err="1">
                <a:latin typeface="Calibri"/>
              </a:rPr>
              <a:t>research</a:t>
            </a:r>
            <a:r>
              <a:rPr lang="it-IT">
                <a:latin typeface="Calibri"/>
              </a:rPr>
              <a:t> </a:t>
            </a:r>
            <a:r>
              <a:rPr lang="it-IT" err="1">
                <a:latin typeface="Calibri"/>
              </a:rPr>
              <a:t>methods</a:t>
            </a:r>
            <a:r>
              <a:rPr lang="it-IT">
                <a:latin typeface="Calibri"/>
              </a:rPr>
              <a:t>, focus groups come with </a:t>
            </a:r>
            <a:r>
              <a:rPr lang="it-IT" err="1">
                <a:latin typeface="Calibri"/>
              </a:rPr>
              <a:t>advantages</a:t>
            </a:r>
            <a:r>
              <a:rPr lang="it-IT">
                <a:latin typeface="Calibri"/>
              </a:rPr>
              <a:t> and </a:t>
            </a:r>
            <a:r>
              <a:rPr lang="it-IT" err="1">
                <a:latin typeface="Calibri"/>
              </a:rPr>
              <a:t>disadvantages</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rgbClr val="00B050"/>
              </a:buClr>
              <a:buSzPts val="2000"/>
              <a:buNone/>
            </a:pPr>
            <a:r>
              <a:rPr lang="it-IT" b="1" err="1">
                <a:solidFill>
                  <a:srgbClr val="00B050"/>
                </a:solidFill>
                <a:latin typeface="Calibri"/>
              </a:rPr>
              <a:t>Advantages</a:t>
            </a:r>
            <a:endParaRPr err="1">
              <a:latin typeface="Calibri"/>
            </a:endParaRPr>
          </a:p>
          <a:p>
            <a:pPr marL="342900" lvl="0" indent="-292100" algn="just" rtl="0">
              <a:spcBef>
                <a:spcPts val="0"/>
              </a:spcBef>
              <a:spcAft>
                <a:spcPts val="0"/>
              </a:spcAft>
              <a:buClr>
                <a:srgbClr val="00B050"/>
              </a:buClr>
              <a:buSzPts val="1200"/>
              <a:buFont typeface="Noto Sans Symbols"/>
              <a:buChar char="✔"/>
            </a:pPr>
            <a:r>
              <a:rPr lang="it-IT" err="1">
                <a:latin typeface="Calibri"/>
              </a:rPr>
              <a:t>They</a:t>
            </a:r>
            <a:r>
              <a:rPr lang="it-IT">
                <a:latin typeface="Calibri"/>
              </a:rPr>
              <a:t> are </a:t>
            </a:r>
            <a:r>
              <a:rPr lang="it-IT" err="1">
                <a:latin typeface="Calibri"/>
              </a:rPr>
              <a:t>fairly</a:t>
            </a:r>
            <a:r>
              <a:rPr lang="it-IT">
                <a:latin typeface="Calibri"/>
              </a:rPr>
              <a:t> </a:t>
            </a:r>
            <a:r>
              <a:rPr lang="it-IT" err="1">
                <a:latin typeface="Calibri"/>
              </a:rPr>
              <a:t>straightforward</a:t>
            </a:r>
            <a:r>
              <a:rPr lang="it-IT">
                <a:latin typeface="Calibri"/>
              </a:rPr>
              <a:t> to </a:t>
            </a:r>
            <a:r>
              <a:rPr lang="it-IT" err="1">
                <a:latin typeface="Calibri"/>
              </a:rPr>
              <a:t>organize</a:t>
            </a:r>
            <a:r>
              <a:rPr lang="it-IT">
                <a:latin typeface="Calibri"/>
              </a:rPr>
              <a:t> and </a:t>
            </a:r>
            <a:r>
              <a:rPr lang="it-IT" err="1">
                <a:latin typeface="Calibri"/>
              </a:rPr>
              <a:t>results</a:t>
            </a:r>
            <a:r>
              <a:rPr lang="it-IT">
                <a:latin typeface="Calibri"/>
              </a:rPr>
              <a:t> </a:t>
            </a:r>
            <a:r>
              <a:rPr lang="it-IT" err="1">
                <a:latin typeface="Calibri"/>
              </a:rPr>
              <a:t>have</a:t>
            </a:r>
            <a:r>
              <a:rPr lang="it-IT">
                <a:latin typeface="Calibri"/>
              </a:rPr>
              <a:t> strong face </a:t>
            </a:r>
            <a:r>
              <a:rPr lang="it-IT" err="1">
                <a:latin typeface="Calibri"/>
              </a:rPr>
              <a:t>validity</a:t>
            </a:r>
            <a:r>
              <a:rPr lang="it-IT">
                <a:latin typeface="Calibri"/>
              </a:rPr>
              <a:t>.</a:t>
            </a:r>
            <a:endParaRPr>
              <a:latin typeface="Calibri"/>
            </a:endParaRPr>
          </a:p>
          <a:p>
            <a:pPr marL="342900" lvl="0" indent="-292100" algn="just" rtl="0">
              <a:spcBef>
                <a:spcPts val="0"/>
              </a:spcBef>
              <a:spcAft>
                <a:spcPts val="0"/>
              </a:spcAft>
              <a:buClr>
                <a:srgbClr val="00B050"/>
              </a:buClr>
              <a:buSzPts val="1200"/>
              <a:buFont typeface="Noto Sans Symbols"/>
              <a:buChar char="✔"/>
            </a:pPr>
            <a:r>
              <a:rPr lang="it-IT" err="1">
                <a:latin typeface="Calibri"/>
              </a:rPr>
              <a:t>They</a:t>
            </a:r>
            <a:r>
              <a:rPr lang="it-IT">
                <a:latin typeface="Calibri"/>
              </a:rPr>
              <a:t> are </a:t>
            </a:r>
            <a:r>
              <a:rPr lang="it-IT" err="1">
                <a:latin typeface="Calibri"/>
              </a:rPr>
              <a:t>usually</a:t>
            </a:r>
            <a:r>
              <a:rPr lang="it-IT">
                <a:latin typeface="Calibri"/>
              </a:rPr>
              <a:t> </a:t>
            </a:r>
            <a:r>
              <a:rPr lang="it-IT" err="1">
                <a:latin typeface="Calibri"/>
              </a:rPr>
              <a:t>inexpensive</a:t>
            </a:r>
            <a:r>
              <a:rPr lang="it-IT">
                <a:latin typeface="Calibri"/>
              </a:rPr>
              <a:t>, </a:t>
            </a:r>
            <a:r>
              <a:rPr lang="it-IT" err="1">
                <a:latin typeface="Calibri"/>
              </a:rPr>
              <a:t>even</a:t>
            </a:r>
            <a:r>
              <a:rPr lang="it-IT">
                <a:latin typeface="Calibri"/>
              </a:rPr>
              <a:t> </a:t>
            </a:r>
            <a:r>
              <a:rPr lang="it-IT" err="1">
                <a:latin typeface="Calibri"/>
              </a:rPr>
              <a:t>if</a:t>
            </a:r>
            <a:r>
              <a:rPr lang="it-IT">
                <a:latin typeface="Calibri"/>
              </a:rPr>
              <a:t> </a:t>
            </a:r>
            <a:r>
              <a:rPr lang="it-IT" err="1">
                <a:latin typeface="Calibri"/>
              </a:rPr>
              <a:t>you</a:t>
            </a:r>
            <a:r>
              <a:rPr lang="it-IT">
                <a:latin typeface="Calibri"/>
              </a:rPr>
              <a:t> compensate </a:t>
            </a:r>
            <a:r>
              <a:rPr lang="it-IT" err="1">
                <a:latin typeface="Calibri"/>
              </a:rPr>
              <a:t>participant</a:t>
            </a:r>
            <a:r>
              <a:rPr lang="it-IT">
                <a:latin typeface="Calibri"/>
              </a:rPr>
              <a:t>.</a:t>
            </a:r>
            <a:endParaRPr>
              <a:latin typeface="Calibri"/>
            </a:endParaRPr>
          </a:p>
          <a:p>
            <a:pPr marL="342900" lvl="0" indent="-292100" algn="just" rtl="0">
              <a:spcBef>
                <a:spcPts val="0"/>
              </a:spcBef>
              <a:spcAft>
                <a:spcPts val="0"/>
              </a:spcAft>
              <a:buClr>
                <a:srgbClr val="00B050"/>
              </a:buClr>
              <a:buSzPts val="1200"/>
              <a:buFont typeface="Noto Sans Symbols"/>
              <a:buChar char="✔"/>
            </a:pPr>
            <a:r>
              <a:rPr lang="it-IT">
                <a:latin typeface="Calibri"/>
              </a:rPr>
              <a:t>A focus group </a:t>
            </a:r>
            <a:r>
              <a:rPr lang="it-IT" err="1">
                <a:latin typeface="Calibri"/>
              </a:rPr>
              <a:t>is</a:t>
            </a:r>
            <a:r>
              <a:rPr lang="it-IT">
                <a:latin typeface="Calibri"/>
              </a:rPr>
              <a:t> </a:t>
            </a:r>
            <a:r>
              <a:rPr lang="it-IT" err="1">
                <a:latin typeface="Calibri"/>
              </a:rPr>
              <a:t>much</a:t>
            </a:r>
            <a:r>
              <a:rPr lang="it-IT">
                <a:latin typeface="Calibri"/>
              </a:rPr>
              <a:t> </a:t>
            </a:r>
            <a:r>
              <a:rPr lang="it-IT" err="1">
                <a:latin typeface="Calibri"/>
              </a:rPr>
              <a:t>less</a:t>
            </a:r>
            <a:r>
              <a:rPr lang="it-IT">
                <a:latin typeface="Calibri"/>
              </a:rPr>
              <a:t> time-</a:t>
            </a:r>
            <a:r>
              <a:rPr lang="it-IT" err="1">
                <a:latin typeface="Calibri"/>
              </a:rPr>
              <a:t>consuming</a:t>
            </a:r>
            <a:r>
              <a:rPr lang="it-IT">
                <a:latin typeface="Calibri"/>
              </a:rPr>
              <a:t> </a:t>
            </a:r>
            <a:r>
              <a:rPr lang="it-IT" err="1">
                <a:latin typeface="Calibri"/>
              </a:rPr>
              <a:t>than</a:t>
            </a:r>
            <a:r>
              <a:rPr lang="it-IT">
                <a:latin typeface="Calibri"/>
              </a:rPr>
              <a:t> a survey or </a:t>
            </a:r>
            <a:r>
              <a:rPr lang="it-IT" err="1">
                <a:latin typeface="Calibri"/>
              </a:rPr>
              <a:t>experiment</a:t>
            </a:r>
            <a:r>
              <a:rPr lang="it-IT">
                <a:latin typeface="Calibri"/>
              </a:rPr>
              <a:t>, and </a:t>
            </a:r>
            <a:r>
              <a:rPr lang="it-IT" err="1">
                <a:latin typeface="Calibri"/>
              </a:rPr>
              <a:t>you</a:t>
            </a:r>
            <a:r>
              <a:rPr lang="it-IT">
                <a:latin typeface="Calibri"/>
              </a:rPr>
              <a:t> </a:t>
            </a:r>
            <a:r>
              <a:rPr lang="it-IT" err="1">
                <a:latin typeface="Calibri"/>
              </a:rPr>
              <a:t>get</a:t>
            </a:r>
            <a:r>
              <a:rPr lang="it-IT">
                <a:latin typeface="Calibri"/>
              </a:rPr>
              <a:t> immediate </a:t>
            </a:r>
            <a:r>
              <a:rPr lang="it-IT" err="1">
                <a:latin typeface="Calibri"/>
              </a:rPr>
              <a:t>results</a:t>
            </a:r>
            <a:r>
              <a:rPr lang="it-IT">
                <a:latin typeface="Calibri"/>
              </a:rPr>
              <a:t>.</a:t>
            </a:r>
            <a:endParaRPr>
              <a:latin typeface="Calibri"/>
            </a:endParaRPr>
          </a:p>
          <a:p>
            <a:pPr marL="342900" lvl="0" indent="-292100" algn="just" rtl="0">
              <a:spcBef>
                <a:spcPts val="0"/>
              </a:spcBef>
              <a:spcAft>
                <a:spcPts val="0"/>
              </a:spcAft>
              <a:buClr>
                <a:srgbClr val="00B050"/>
              </a:buClr>
              <a:buSzPts val="1200"/>
              <a:buFont typeface="Noto Sans Symbols"/>
              <a:buChar char="✔"/>
            </a:pPr>
            <a:r>
              <a:rPr lang="it-IT">
                <a:latin typeface="Calibri"/>
              </a:rPr>
              <a:t>Focus group </a:t>
            </a:r>
            <a:r>
              <a:rPr lang="it-IT" err="1">
                <a:latin typeface="Calibri"/>
              </a:rPr>
              <a:t>results</a:t>
            </a:r>
            <a:r>
              <a:rPr lang="it-IT">
                <a:latin typeface="Calibri"/>
              </a:rPr>
              <a:t> are </a:t>
            </a:r>
            <a:r>
              <a:rPr lang="it-IT" err="1">
                <a:latin typeface="Calibri"/>
              </a:rPr>
              <a:t>often</a:t>
            </a:r>
            <a:r>
              <a:rPr lang="it-IT">
                <a:latin typeface="Calibri"/>
              </a:rPr>
              <a:t> more </a:t>
            </a:r>
            <a:r>
              <a:rPr lang="it-IT" err="1">
                <a:latin typeface="Calibri"/>
              </a:rPr>
              <a:t>comprehensible</a:t>
            </a:r>
            <a:r>
              <a:rPr lang="it-IT">
                <a:latin typeface="Calibri"/>
              </a:rPr>
              <a:t> and intuitive </a:t>
            </a:r>
            <a:r>
              <a:rPr lang="it-IT" err="1">
                <a:latin typeface="Calibri"/>
              </a:rPr>
              <a:t>than</a:t>
            </a:r>
            <a:r>
              <a:rPr lang="it-IT">
                <a:latin typeface="Calibri"/>
              </a:rPr>
              <a:t> </a:t>
            </a:r>
            <a:r>
              <a:rPr lang="it-IT" err="1">
                <a:latin typeface="Calibri"/>
              </a:rPr>
              <a:t>raw</a:t>
            </a:r>
            <a:r>
              <a:rPr lang="it-IT">
                <a:latin typeface="Calibri"/>
              </a:rPr>
              <a:t> data.</a:t>
            </a:r>
            <a:endParaRPr>
              <a:latin typeface="Calibri"/>
            </a:endParaRPr>
          </a:p>
          <a:p>
            <a:pPr marL="0" lvl="0" indent="0" algn="just" rtl="0">
              <a:spcBef>
                <a:spcPts val="0"/>
              </a:spcBef>
              <a:spcAft>
                <a:spcPts val="0"/>
              </a:spcAft>
              <a:buNone/>
            </a:pPr>
            <a:endParaRPr>
              <a:latin typeface="Calibri"/>
            </a:endParaRPr>
          </a:p>
          <a:p>
            <a:pPr marL="0" lvl="0" indent="0" algn="just" rtl="0">
              <a:spcBef>
                <a:spcPts val="0"/>
              </a:spcBef>
              <a:spcAft>
                <a:spcPts val="0"/>
              </a:spcAft>
              <a:buClr>
                <a:srgbClr val="FF0000"/>
              </a:buClr>
              <a:buSzPts val="2000"/>
              <a:buFont typeface="Arial"/>
              <a:buNone/>
            </a:pPr>
            <a:r>
              <a:rPr lang="it-IT" b="1" err="1">
                <a:solidFill>
                  <a:srgbClr val="FF0000"/>
                </a:solidFill>
                <a:latin typeface="Calibri"/>
              </a:rPr>
              <a:t>Disadvantages</a:t>
            </a:r>
            <a:endParaRPr err="1">
              <a:latin typeface="Calibri"/>
            </a:endParaRPr>
          </a:p>
          <a:p>
            <a:pPr marL="0" lvl="0" indent="0" algn="just" rtl="0">
              <a:spcBef>
                <a:spcPts val="0"/>
              </a:spcBef>
              <a:spcAft>
                <a:spcPts val="0"/>
              </a:spcAft>
              <a:buClr>
                <a:schemeClr val="dk1"/>
              </a:buClr>
              <a:buSzPts val="2000"/>
              <a:buFont typeface="Arial"/>
              <a:buNone/>
            </a:pPr>
            <a:endParaRPr b="1">
              <a:solidFill>
                <a:srgbClr val="FF0000"/>
              </a:solidFill>
              <a:latin typeface="Calibri"/>
            </a:endParaRPr>
          </a:p>
          <a:p>
            <a:pPr marL="342900" lvl="0" indent="-292100" algn="just" rtl="0">
              <a:spcBef>
                <a:spcPts val="0"/>
              </a:spcBef>
              <a:spcAft>
                <a:spcPts val="0"/>
              </a:spcAft>
              <a:buClr>
                <a:srgbClr val="FF0000"/>
              </a:buClr>
              <a:buSzPts val="1200"/>
              <a:buFont typeface="Trebuchet MS"/>
              <a:buChar char="×"/>
            </a:pPr>
            <a:r>
              <a:rPr lang="it-IT" err="1">
                <a:latin typeface="Calibri"/>
              </a:rPr>
              <a:t>It</a:t>
            </a:r>
            <a:r>
              <a:rPr lang="it-IT">
                <a:latin typeface="Calibri"/>
              </a:rPr>
              <a:t> can be </a:t>
            </a:r>
            <a:r>
              <a:rPr lang="it-IT" err="1">
                <a:latin typeface="Calibri"/>
              </a:rPr>
              <a:t>difficult</a:t>
            </a:r>
            <a:r>
              <a:rPr lang="it-IT">
                <a:latin typeface="Calibri"/>
              </a:rPr>
              <a:t> to </a:t>
            </a:r>
            <a:r>
              <a:rPr lang="it-IT" err="1">
                <a:latin typeface="Calibri"/>
              </a:rPr>
              <a:t>assemble</a:t>
            </a:r>
            <a:r>
              <a:rPr lang="it-IT">
                <a:latin typeface="Calibri"/>
              </a:rPr>
              <a:t> a </a:t>
            </a:r>
            <a:r>
              <a:rPr lang="it-IT" err="1">
                <a:latin typeface="Calibri"/>
              </a:rPr>
              <a:t>truly</a:t>
            </a:r>
            <a:r>
              <a:rPr lang="it-IT">
                <a:latin typeface="Calibri"/>
              </a:rPr>
              <a:t> </a:t>
            </a:r>
            <a:r>
              <a:rPr lang="it-IT" err="1">
                <a:latin typeface="Calibri"/>
              </a:rPr>
              <a:t>representative</a:t>
            </a:r>
            <a:r>
              <a:rPr lang="it-IT">
                <a:latin typeface="Calibri"/>
              </a:rPr>
              <a:t> sample. Focus groups are </a:t>
            </a:r>
            <a:r>
              <a:rPr lang="it-IT" err="1">
                <a:latin typeface="Calibri"/>
              </a:rPr>
              <a:t>generally</a:t>
            </a:r>
            <a:r>
              <a:rPr lang="it-IT">
                <a:latin typeface="Calibri"/>
              </a:rPr>
              <a:t> </a:t>
            </a:r>
            <a:r>
              <a:rPr lang="it-IT" err="1">
                <a:latin typeface="Calibri"/>
              </a:rPr>
              <a:t>not</a:t>
            </a:r>
            <a:r>
              <a:rPr lang="it-IT">
                <a:latin typeface="Calibri"/>
              </a:rPr>
              <a:t> </a:t>
            </a:r>
            <a:r>
              <a:rPr lang="it-IT" err="1">
                <a:latin typeface="Calibri"/>
              </a:rPr>
              <a:t>considered</a:t>
            </a:r>
            <a:r>
              <a:rPr lang="it-IT">
                <a:latin typeface="Calibri"/>
              </a:rPr>
              <a:t> </a:t>
            </a:r>
            <a:r>
              <a:rPr lang="it-IT" err="1">
                <a:latin typeface="Calibri"/>
              </a:rPr>
              <a:t>externally</a:t>
            </a:r>
            <a:r>
              <a:rPr lang="it-IT">
                <a:latin typeface="Calibri"/>
              </a:rPr>
              <a:t> </a:t>
            </a:r>
            <a:r>
              <a:rPr lang="it-IT" err="1">
                <a:latin typeface="Calibri"/>
              </a:rPr>
              <a:t>valid</a:t>
            </a:r>
            <a:r>
              <a:rPr lang="it-IT">
                <a:latin typeface="Calibri"/>
              </a:rPr>
              <a:t> due to </a:t>
            </a:r>
            <a:r>
              <a:rPr lang="it-IT" err="1">
                <a:latin typeface="Calibri"/>
              </a:rPr>
              <a:t>their</a:t>
            </a:r>
            <a:r>
              <a:rPr lang="it-IT">
                <a:latin typeface="Calibri"/>
              </a:rPr>
              <a:t> small sample sizes.</a:t>
            </a:r>
            <a:endParaRPr>
              <a:latin typeface="Calibri"/>
            </a:endParaRPr>
          </a:p>
          <a:p>
            <a:pPr marL="342900" lvl="0" indent="-292100" algn="just" rtl="0">
              <a:spcBef>
                <a:spcPts val="0"/>
              </a:spcBef>
              <a:spcAft>
                <a:spcPts val="0"/>
              </a:spcAft>
              <a:buClr>
                <a:srgbClr val="FF0000"/>
              </a:buClr>
              <a:buSzPts val="1200"/>
              <a:buFont typeface="Trebuchet MS"/>
              <a:buChar char="×"/>
            </a:pPr>
            <a:r>
              <a:rPr lang="it-IT">
                <a:latin typeface="Calibri"/>
              </a:rPr>
              <a:t>Due to the small sample size, </a:t>
            </a:r>
            <a:r>
              <a:rPr lang="it-IT" err="1">
                <a:latin typeface="Calibri"/>
              </a:rPr>
              <a:t>you</a:t>
            </a:r>
            <a:r>
              <a:rPr lang="it-IT">
                <a:latin typeface="Calibri"/>
              </a:rPr>
              <a:t> </a:t>
            </a:r>
            <a:r>
              <a:rPr lang="it-IT" err="1">
                <a:latin typeface="Calibri"/>
              </a:rPr>
              <a:t>cannot</a:t>
            </a:r>
            <a:r>
              <a:rPr lang="it-IT">
                <a:latin typeface="Calibri"/>
              </a:rPr>
              <a:t> </a:t>
            </a:r>
            <a:r>
              <a:rPr lang="it-IT" err="1">
                <a:latin typeface="Calibri"/>
              </a:rPr>
              <a:t>ensure</a:t>
            </a:r>
            <a:r>
              <a:rPr lang="it-IT">
                <a:latin typeface="Calibri"/>
              </a:rPr>
              <a:t> the </a:t>
            </a:r>
            <a:r>
              <a:rPr lang="it-IT" err="1">
                <a:latin typeface="Calibri"/>
              </a:rPr>
              <a:t>anonymity</a:t>
            </a:r>
            <a:r>
              <a:rPr lang="it-IT">
                <a:latin typeface="Calibri"/>
              </a:rPr>
              <a:t> of </a:t>
            </a:r>
            <a:r>
              <a:rPr lang="it-IT" err="1">
                <a:latin typeface="Calibri"/>
              </a:rPr>
              <a:t>respondents</a:t>
            </a:r>
            <a:r>
              <a:rPr lang="it-IT">
                <a:latin typeface="Calibri"/>
              </a:rPr>
              <a:t>, </a:t>
            </a:r>
            <a:r>
              <a:rPr lang="it-IT" err="1">
                <a:latin typeface="Calibri"/>
              </a:rPr>
              <a:t>which</a:t>
            </a:r>
            <a:r>
              <a:rPr lang="it-IT">
                <a:latin typeface="Calibri"/>
              </a:rPr>
              <a:t> </a:t>
            </a:r>
            <a:r>
              <a:rPr lang="it-IT" err="1">
                <a:latin typeface="Calibri"/>
              </a:rPr>
              <a:t>may</a:t>
            </a:r>
            <a:r>
              <a:rPr lang="it-IT">
                <a:latin typeface="Calibri"/>
              </a:rPr>
              <a:t> </a:t>
            </a:r>
            <a:r>
              <a:rPr lang="it-IT" err="1">
                <a:latin typeface="Calibri"/>
              </a:rPr>
              <a:t>influence</a:t>
            </a:r>
            <a:r>
              <a:rPr lang="it-IT">
                <a:latin typeface="Calibri"/>
              </a:rPr>
              <a:t> </a:t>
            </a:r>
            <a:r>
              <a:rPr lang="it-IT" err="1">
                <a:latin typeface="Calibri"/>
              </a:rPr>
              <a:t>their</a:t>
            </a:r>
            <a:r>
              <a:rPr lang="it-IT">
                <a:latin typeface="Calibri"/>
              </a:rPr>
              <a:t> desire to </a:t>
            </a:r>
            <a:r>
              <a:rPr lang="it-IT" err="1">
                <a:latin typeface="Calibri"/>
              </a:rPr>
              <a:t>speak</a:t>
            </a:r>
            <a:r>
              <a:rPr lang="it-IT">
                <a:latin typeface="Calibri"/>
              </a:rPr>
              <a:t> </a:t>
            </a:r>
            <a:r>
              <a:rPr lang="it-IT" err="1">
                <a:latin typeface="Calibri"/>
              </a:rPr>
              <a:t>freely</a:t>
            </a:r>
            <a:r>
              <a:rPr lang="it-IT">
                <a:latin typeface="Calibri"/>
              </a:rPr>
              <a:t>.</a:t>
            </a:r>
            <a:endParaRPr>
              <a:latin typeface="Calibri"/>
            </a:endParaRPr>
          </a:p>
          <a:p>
            <a:pPr marL="342900" lvl="0" indent="-292100" algn="just" rtl="0">
              <a:spcBef>
                <a:spcPts val="0"/>
              </a:spcBef>
              <a:spcAft>
                <a:spcPts val="0"/>
              </a:spcAft>
              <a:buClr>
                <a:srgbClr val="FF0000"/>
              </a:buClr>
              <a:buSzPts val="1200"/>
              <a:buFont typeface="Trebuchet MS"/>
              <a:buChar char="×"/>
            </a:pPr>
            <a:r>
              <a:rPr lang="it-IT">
                <a:latin typeface="Calibri"/>
              </a:rPr>
              <a:t>Depth of </a:t>
            </a:r>
            <a:r>
              <a:rPr lang="it-IT" err="1">
                <a:latin typeface="Calibri"/>
              </a:rPr>
              <a:t>analysis</a:t>
            </a:r>
            <a:r>
              <a:rPr lang="it-IT">
                <a:latin typeface="Calibri"/>
              </a:rPr>
              <a:t> can be a </a:t>
            </a:r>
            <a:r>
              <a:rPr lang="it-IT" err="1">
                <a:latin typeface="Calibri"/>
              </a:rPr>
              <a:t>concern</a:t>
            </a:r>
            <a:r>
              <a:rPr lang="it-IT">
                <a:latin typeface="Calibri"/>
              </a:rPr>
              <a:t>, </a:t>
            </a:r>
            <a:r>
              <a:rPr lang="it-IT" err="1">
                <a:latin typeface="Calibri"/>
              </a:rPr>
              <a:t>as</a:t>
            </a:r>
            <a:r>
              <a:rPr lang="it-IT">
                <a:latin typeface="Calibri"/>
              </a:rPr>
              <a:t> </a:t>
            </a:r>
            <a:r>
              <a:rPr lang="it-IT" err="1">
                <a:latin typeface="Calibri"/>
              </a:rPr>
              <a:t>it</a:t>
            </a:r>
            <a:r>
              <a:rPr lang="it-IT">
                <a:latin typeface="Calibri"/>
              </a:rPr>
              <a:t> can be </a:t>
            </a:r>
            <a:r>
              <a:rPr lang="it-IT" err="1">
                <a:latin typeface="Calibri"/>
              </a:rPr>
              <a:t>challenging</a:t>
            </a:r>
            <a:r>
              <a:rPr lang="it-IT">
                <a:latin typeface="Calibri"/>
              </a:rPr>
              <a:t> to </a:t>
            </a:r>
            <a:r>
              <a:rPr lang="it-IT" err="1">
                <a:latin typeface="Calibri"/>
              </a:rPr>
              <a:t>get</a:t>
            </a:r>
            <a:r>
              <a:rPr lang="it-IT">
                <a:latin typeface="Calibri"/>
              </a:rPr>
              <a:t> </a:t>
            </a:r>
            <a:r>
              <a:rPr lang="it-IT" err="1">
                <a:latin typeface="Calibri"/>
              </a:rPr>
              <a:t>honest</a:t>
            </a:r>
            <a:r>
              <a:rPr lang="it-IT">
                <a:latin typeface="Calibri"/>
              </a:rPr>
              <a:t> opinions on </a:t>
            </a:r>
            <a:r>
              <a:rPr lang="it-IT" err="1">
                <a:latin typeface="Calibri"/>
              </a:rPr>
              <a:t>controversial</a:t>
            </a:r>
            <a:r>
              <a:rPr lang="it-IT">
                <a:latin typeface="Calibri"/>
              </a:rPr>
              <a:t> </a:t>
            </a:r>
            <a:r>
              <a:rPr lang="it-IT" err="1">
                <a:latin typeface="Calibri"/>
              </a:rPr>
              <a:t>topics</a:t>
            </a:r>
            <a:r>
              <a:rPr lang="it-IT">
                <a:latin typeface="Calibri"/>
              </a:rPr>
              <a:t>.</a:t>
            </a:r>
            <a:endParaRPr>
              <a:latin typeface="Calibri"/>
            </a:endParaRPr>
          </a:p>
          <a:p>
            <a:pPr marL="342900" lvl="0" indent="-292100" algn="just" rtl="0">
              <a:spcBef>
                <a:spcPts val="0"/>
              </a:spcBef>
              <a:spcAft>
                <a:spcPts val="0"/>
              </a:spcAft>
              <a:buClr>
                <a:srgbClr val="FF0000"/>
              </a:buClr>
              <a:buSzPts val="1200"/>
              <a:buFont typeface="Trebuchet MS"/>
              <a:buChar char="×"/>
            </a:pPr>
            <a:r>
              <a:rPr lang="it-IT" err="1">
                <a:latin typeface="Calibri"/>
              </a:rPr>
              <a:t>There</a:t>
            </a:r>
            <a:r>
              <a:rPr lang="it-IT">
                <a:latin typeface="Calibri"/>
              </a:rPr>
              <a:t> </a:t>
            </a:r>
            <a:r>
              <a:rPr lang="it-IT" err="1">
                <a:latin typeface="Calibri"/>
              </a:rPr>
              <a:t>is</a:t>
            </a:r>
            <a:r>
              <a:rPr lang="it-IT">
                <a:latin typeface="Calibri"/>
              </a:rPr>
              <a:t> a </a:t>
            </a:r>
            <a:r>
              <a:rPr lang="it-IT" err="1">
                <a:latin typeface="Calibri"/>
              </a:rPr>
              <a:t>lot</a:t>
            </a:r>
            <a:r>
              <a:rPr lang="it-IT">
                <a:latin typeface="Calibri"/>
              </a:rPr>
              <a:t> of room for </a:t>
            </a:r>
            <a:r>
              <a:rPr lang="it-IT" err="1">
                <a:latin typeface="Calibri"/>
              </a:rPr>
              <a:t>error</a:t>
            </a:r>
            <a:r>
              <a:rPr lang="it-IT">
                <a:latin typeface="Calibri"/>
              </a:rPr>
              <a:t> in the data </a:t>
            </a:r>
            <a:r>
              <a:rPr lang="it-IT" err="1">
                <a:latin typeface="Calibri"/>
              </a:rPr>
              <a:t>analysis</a:t>
            </a:r>
            <a:r>
              <a:rPr lang="it-IT">
                <a:latin typeface="Calibri"/>
              </a:rPr>
              <a:t> and high </a:t>
            </a:r>
            <a:r>
              <a:rPr lang="it-IT" err="1">
                <a:latin typeface="Calibri"/>
              </a:rPr>
              <a:t>potential</a:t>
            </a:r>
            <a:r>
              <a:rPr lang="it-IT">
                <a:latin typeface="Calibri"/>
              </a:rPr>
              <a:t> for </a:t>
            </a:r>
            <a:r>
              <a:rPr lang="it-IT" err="1">
                <a:latin typeface="Calibri"/>
              </a:rPr>
              <a:t>observer</a:t>
            </a:r>
            <a:r>
              <a:rPr lang="it-IT">
                <a:latin typeface="Calibri"/>
              </a:rPr>
              <a:t> </a:t>
            </a:r>
            <a:r>
              <a:rPr lang="it-IT" err="1">
                <a:latin typeface="Calibri"/>
              </a:rPr>
              <a:t>dependency</a:t>
            </a:r>
            <a:r>
              <a:rPr lang="it-IT">
                <a:latin typeface="Calibri"/>
              </a:rPr>
              <a:t> in </a:t>
            </a:r>
            <a:r>
              <a:rPr lang="it-IT" err="1">
                <a:latin typeface="Calibri"/>
              </a:rPr>
              <a:t>drawing</a:t>
            </a:r>
            <a:r>
              <a:rPr lang="it-IT">
                <a:latin typeface="Calibri"/>
              </a:rPr>
              <a:t> </a:t>
            </a:r>
            <a:r>
              <a:rPr lang="it-IT" err="1">
                <a:latin typeface="Calibri"/>
              </a:rPr>
              <a:t>conclusions</a:t>
            </a:r>
            <a:r>
              <a:rPr lang="it-IT">
                <a:latin typeface="Calibri"/>
              </a:rPr>
              <a:t>. </a:t>
            </a:r>
            <a:r>
              <a:rPr lang="it-IT" err="1">
                <a:latin typeface="Calibri"/>
              </a:rPr>
              <a:t>You</a:t>
            </a:r>
            <a:r>
              <a:rPr lang="it-IT">
                <a:latin typeface="Calibri"/>
              </a:rPr>
              <a:t> </a:t>
            </a:r>
            <a:r>
              <a:rPr lang="it-IT" err="1">
                <a:latin typeface="Calibri"/>
              </a:rPr>
              <a:t>have</a:t>
            </a:r>
            <a:r>
              <a:rPr lang="it-IT">
                <a:latin typeface="Calibri"/>
              </a:rPr>
              <a:t> to be </a:t>
            </a:r>
            <a:r>
              <a:rPr lang="it-IT" err="1">
                <a:latin typeface="Calibri"/>
              </a:rPr>
              <a:t>careful</a:t>
            </a:r>
            <a:r>
              <a:rPr lang="it-IT">
                <a:latin typeface="Calibri"/>
              </a:rPr>
              <a:t> </a:t>
            </a:r>
            <a:r>
              <a:rPr lang="it-IT" err="1">
                <a:latin typeface="Calibri"/>
              </a:rPr>
              <a:t>not</a:t>
            </a:r>
            <a:r>
              <a:rPr lang="it-IT">
                <a:latin typeface="Calibri"/>
              </a:rPr>
              <a:t> to cherry-</a:t>
            </a:r>
            <a:r>
              <a:rPr lang="it-IT" err="1">
                <a:latin typeface="Calibri"/>
              </a:rPr>
              <a:t>pick</a:t>
            </a:r>
            <a:r>
              <a:rPr lang="it-IT">
                <a:latin typeface="Calibri"/>
              </a:rPr>
              <a:t> </a:t>
            </a:r>
            <a:r>
              <a:rPr lang="it-IT" err="1">
                <a:latin typeface="Calibri"/>
              </a:rPr>
              <a:t>responses</a:t>
            </a:r>
            <a:r>
              <a:rPr lang="it-IT">
                <a:latin typeface="Calibri"/>
              </a:rPr>
              <a:t> to </a:t>
            </a:r>
            <a:r>
              <a:rPr lang="it-IT" err="1">
                <a:latin typeface="Calibri"/>
              </a:rPr>
              <a:t>fit</a:t>
            </a:r>
            <a:r>
              <a:rPr lang="it-IT">
                <a:latin typeface="Calibri"/>
              </a:rPr>
              <a:t> a </a:t>
            </a:r>
            <a:r>
              <a:rPr lang="it-IT" err="1">
                <a:latin typeface="Calibri"/>
              </a:rPr>
              <a:t>prior</a:t>
            </a:r>
            <a:r>
              <a:rPr lang="it-IT">
                <a:latin typeface="Calibri"/>
              </a:rPr>
              <a:t> </a:t>
            </a:r>
            <a:r>
              <a:rPr lang="it-IT" err="1">
                <a:latin typeface="Calibri"/>
              </a:rPr>
              <a:t>conclusion</a:t>
            </a:r>
            <a:r>
              <a:rPr lang="it-IT">
                <a:latin typeface="Calibri"/>
              </a:rPr>
              <a:t>.</a:t>
            </a:r>
            <a:endParaRPr>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2555f17e9d_0_1"/>
          <p:cNvSpPr txBox="1">
            <a:spLocks noGrp="1"/>
          </p:cNvSpPr>
          <p:nvPr>
            <p:ph type="body" idx="1"/>
          </p:nvPr>
        </p:nvSpPr>
        <p:spPr>
          <a:xfrm>
            <a:off x="543000" y="1205398"/>
            <a:ext cx="8820000" cy="55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Exercise 1: Test yourself: try to build your own focus group with possible questions to ask the main stakeholders in your area.</a:t>
            </a:r>
            <a:endParaRPr/>
          </a:p>
        </p:txBody>
      </p:sp>
      <p:sp>
        <p:nvSpPr>
          <p:cNvPr id="262" name="Google Shape;262;g12555f17e9d_0_1"/>
          <p:cNvSpPr txBox="1">
            <a:spLocks noGrp="1"/>
          </p:cNvSpPr>
          <p:nvPr>
            <p:ph type="body" idx="3"/>
          </p:nvPr>
        </p:nvSpPr>
        <p:spPr>
          <a:xfrm>
            <a:off x="220800" y="2138200"/>
            <a:ext cx="9464400" cy="3567000"/>
          </a:xfrm>
          <a:prstGeom prst="rect">
            <a:avLst/>
          </a:prstGeom>
          <a:noFill/>
          <a:ln>
            <a:noFill/>
          </a:ln>
        </p:spPr>
        <p:txBody>
          <a:bodyPr spcFirstLastPara="1" wrap="square" lIns="91425" tIns="45700" rIns="91425" bIns="45700" anchor="t" anchorCtr="0">
            <a:noAutofit/>
          </a:bodyPr>
          <a:lstStyle/>
          <a:p>
            <a:pPr marL="457200" lvl="0" indent="-304800" algn="just" rtl="0">
              <a:spcBef>
                <a:spcPts val="0"/>
              </a:spcBef>
              <a:spcAft>
                <a:spcPts val="0"/>
              </a:spcAft>
              <a:buClr>
                <a:srgbClr val="008000"/>
              </a:buClr>
              <a:buSzPts val="1200"/>
              <a:buChar char="➔"/>
            </a:pPr>
            <a:r>
              <a:rPr lang="it-IT" b="1">
                <a:solidFill>
                  <a:srgbClr val="008000"/>
                </a:solidFill>
              </a:rPr>
              <a:t>Step 1: Choose your topic of interest: </a:t>
            </a: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304800" algn="just" rtl="0">
              <a:spcBef>
                <a:spcPts val="0"/>
              </a:spcBef>
              <a:spcAft>
                <a:spcPts val="0"/>
              </a:spcAft>
              <a:buClr>
                <a:srgbClr val="008000"/>
              </a:buClr>
              <a:buSzPts val="1200"/>
              <a:buChar char="➔"/>
            </a:pPr>
            <a:r>
              <a:rPr lang="it-IT" b="1">
                <a:solidFill>
                  <a:srgbClr val="008000"/>
                </a:solidFill>
              </a:rPr>
              <a:t>Step 2: Define your research scope and hypotheses:</a:t>
            </a: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304800" algn="just" rtl="0">
              <a:spcBef>
                <a:spcPts val="0"/>
              </a:spcBef>
              <a:spcAft>
                <a:spcPts val="0"/>
              </a:spcAft>
              <a:buClr>
                <a:srgbClr val="008000"/>
              </a:buClr>
              <a:buSzPts val="1200"/>
              <a:buChar char="➔"/>
            </a:pPr>
            <a:r>
              <a:rPr lang="it-IT" b="1">
                <a:solidFill>
                  <a:srgbClr val="008000"/>
                </a:solidFill>
              </a:rPr>
              <a:t>Step 3: Determine your focus group questions</a:t>
            </a: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304800" algn="just" rtl="0">
              <a:spcBef>
                <a:spcPts val="0"/>
              </a:spcBef>
              <a:spcAft>
                <a:spcPts val="0"/>
              </a:spcAft>
              <a:buClr>
                <a:srgbClr val="008000"/>
              </a:buClr>
              <a:buSzPts val="1200"/>
              <a:buChar char="➔"/>
            </a:pPr>
            <a:r>
              <a:rPr lang="it-IT" b="1">
                <a:solidFill>
                  <a:srgbClr val="008000"/>
                </a:solidFill>
              </a:rPr>
              <a:t>Step 4: Recruit your participants</a:t>
            </a: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304800" algn="just" rtl="0">
              <a:spcBef>
                <a:spcPts val="0"/>
              </a:spcBef>
              <a:spcAft>
                <a:spcPts val="0"/>
              </a:spcAft>
              <a:buClr>
                <a:srgbClr val="008000"/>
              </a:buClr>
              <a:buSzPts val="1200"/>
              <a:buChar char="➔"/>
            </a:pPr>
            <a:r>
              <a:rPr lang="it-IT" b="1">
                <a:solidFill>
                  <a:srgbClr val="008000"/>
                </a:solidFill>
              </a:rPr>
              <a:t>Step 5: Host your focus group</a:t>
            </a:r>
            <a:endParaRPr>
              <a:solidFill>
                <a:srgbClr val="008000"/>
              </a:solidFill>
            </a:endParaRPr>
          </a:p>
          <a:p>
            <a:pPr marL="457200" lvl="0" indent="0" algn="just" rtl="0">
              <a:spcBef>
                <a:spcPts val="0"/>
              </a:spcBef>
              <a:spcAft>
                <a:spcPts val="0"/>
              </a:spcAft>
              <a:buNone/>
            </a:pPr>
            <a:endParaRPr b="1">
              <a:solidFill>
                <a:srgbClr val="008000"/>
              </a:solidFill>
            </a:endParaRPr>
          </a:p>
          <a:p>
            <a:pPr marL="457200" lvl="0" indent="0" algn="just" rtl="0">
              <a:spcBef>
                <a:spcPts val="0"/>
              </a:spcBef>
              <a:spcAft>
                <a:spcPts val="0"/>
              </a:spcAft>
              <a:buNone/>
            </a:pPr>
            <a:endParaRPr b="1">
              <a:solidFill>
                <a:srgbClr val="008000"/>
              </a:solidFill>
            </a:endParaRPr>
          </a:p>
          <a:p>
            <a:pPr marL="457200" lvl="0" indent="-304800" algn="just" rtl="0">
              <a:spcBef>
                <a:spcPts val="0"/>
              </a:spcBef>
              <a:spcAft>
                <a:spcPts val="0"/>
              </a:spcAft>
              <a:buClr>
                <a:srgbClr val="008000"/>
              </a:buClr>
              <a:buSzPts val="1200"/>
              <a:buChar char="➔"/>
            </a:pPr>
            <a:r>
              <a:rPr lang="it-IT" b="1">
                <a:solidFill>
                  <a:srgbClr val="008000"/>
                </a:solidFill>
              </a:rPr>
              <a:t>Step 6: Analyze your data and report your results</a:t>
            </a:r>
            <a:endParaRPr>
              <a:solidFill>
                <a:srgbClr val="008000"/>
              </a:solidFill>
            </a:endParaRPr>
          </a:p>
          <a:p>
            <a:pPr marL="0" lvl="0" indent="0" algn="just" rtl="0">
              <a:spcBef>
                <a:spcPts val="0"/>
              </a:spcBef>
              <a:spcAft>
                <a:spcPts val="0"/>
              </a:spcAft>
              <a:buClr>
                <a:schemeClr val="dk1"/>
              </a:buClr>
              <a:buSzPts val="1100"/>
              <a:buFont typeface="Arial"/>
              <a:buNone/>
            </a:pPr>
            <a:endParaRPr b="1"/>
          </a:p>
          <a:p>
            <a:pPr marL="0" lvl="0" indent="0" algn="just" rtl="0">
              <a:spcBef>
                <a:spcPts val="0"/>
              </a:spcBef>
              <a:spcAft>
                <a:spcPts val="0"/>
              </a:spcAft>
              <a:buClr>
                <a:schemeClr val="dk1"/>
              </a:buClr>
              <a:buSzPts val="2000"/>
              <a:buFont typeface="Arial"/>
              <a:buNone/>
            </a:pPr>
            <a:endParaRPr b="1"/>
          </a:p>
          <a:p>
            <a:pPr marL="0" lvl="0" indent="0" algn="just" rtl="0">
              <a:spcBef>
                <a:spcPts val="0"/>
              </a:spcBef>
              <a:spcAft>
                <a:spcPts val="0"/>
              </a:spcAft>
              <a:buClr>
                <a:schemeClr val="dk1"/>
              </a:buClr>
              <a:buSzPts val="1100"/>
              <a:buFont typeface="Arial"/>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Clr>
                <a:schemeClr val="dk1"/>
              </a:buClr>
              <a:buSzPts val="2000"/>
              <a:buFont typeface="Arial"/>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a:p>
            <a:pPr marL="0" lvl="0" indent="0" algn="just" rtl="0">
              <a:spcBef>
                <a:spcPts val="0"/>
              </a:spcBef>
              <a:spcAft>
                <a:spcPts val="0"/>
              </a:spcAft>
              <a:buNone/>
            </a:pP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2555f17e9d_0_9"/>
          <p:cNvSpPr txBox="1">
            <a:spLocks noGrp="1"/>
          </p:cNvSpPr>
          <p:nvPr>
            <p:ph type="body" idx="1"/>
          </p:nvPr>
        </p:nvSpPr>
        <p:spPr>
          <a:xfrm>
            <a:off x="543000" y="1205398"/>
            <a:ext cx="8820000" cy="55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Exercise 2: What do you think would be the best form of Centre of Taste for your region?</a:t>
            </a:r>
            <a:endParaRPr/>
          </a:p>
        </p:txBody>
      </p:sp>
      <p:sp>
        <p:nvSpPr>
          <p:cNvPr id="269" name="Google Shape;269;g12555f17e9d_0_9"/>
          <p:cNvSpPr txBox="1">
            <a:spLocks noGrp="1"/>
          </p:cNvSpPr>
          <p:nvPr>
            <p:ph type="body" idx="3"/>
          </p:nvPr>
        </p:nvSpPr>
        <p:spPr>
          <a:xfrm>
            <a:off x="220800" y="2138200"/>
            <a:ext cx="9464400" cy="3567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Font typeface="Arial"/>
              <a:buNone/>
            </a:pPr>
            <a:r>
              <a:rPr lang="it-IT">
                <a:latin typeface="Calibri"/>
              </a:rPr>
              <a:t>The Center of Taste can be </a:t>
            </a:r>
            <a:r>
              <a:rPr lang="it-IT" err="1">
                <a:latin typeface="Calibri"/>
              </a:rPr>
              <a:t>centred</a:t>
            </a:r>
            <a:r>
              <a:rPr lang="it-IT">
                <a:latin typeface="Calibri"/>
              </a:rPr>
              <a:t> on </a:t>
            </a:r>
            <a:r>
              <a:rPr lang="it-IT" err="1">
                <a:latin typeface="Calibri"/>
              </a:rPr>
              <a:t>several</a:t>
            </a:r>
            <a:r>
              <a:rPr lang="it-IT">
                <a:latin typeface="Calibri"/>
              </a:rPr>
              <a:t>, </a:t>
            </a:r>
            <a:r>
              <a:rPr lang="it-IT" err="1">
                <a:latin typeface="Calibri"/>
              </a:rPr>
              <a:t>obviously</a:t>
            </a:r>
            <a:r>
              <a:rPr lang="it-IT">
                <a:latin typeface="Calibri"/>
              </a:rPr>
              <a:t> </a:t>
            </a:r>
            <a:r>
              <a:rPr lang="it-IT" err="1">
                <a:latin typeface="Calibri"/>
              </a:rPr>
              <a:t>linked</a:t>
            </a:r>
            <a:r>
              <a:rPr lang="it-IT">
                <a:latin typeface="Calibri"/>
              </a:rPr>
              <a:t> to the </a:t>
            </a:r>
            <a:r>
              <a:rPr lang="it-IT" err="1">
                <a:latin typeface="Calibri"/>
              </a:rPr>
              <a:t>economic</a:t>
            </a:r>
            <a:r>
              <a:rPr lang="it-IT">
                <a:latin typeface="Calibri"/>
              </a:rPr>
              <a:t> and social </a:t>
            </a:r>
            <a:r>
              <a:rPr lang="it-IT" err="1">
                <a:latin typeface="Calibri"/>
              </a:rPr>
              <a:t>vocation</a:t>
            </a:r>
            <a:r>
              <a:rPr lang="it-IT">
                <a:latin typeface="Calibri"/>
              </a:rPr>
              <a:t> of the area and the demand </a:t>
            </a:r>
            <a:r>
              <a:rPr lang="it-IT" err="1">
                <a:latin typeface="Calibri"/>
              </a:rPr>
              <a:t>expressed</a:t>
            </a:r>
            <a:r>
              <a:rPr lang="it-IT">
                <a:latin typeface="Calibri"/>
              </a:rPr>
              <a:t> by </a:t>
            </a:r>
            <a:r>
              <a:rPr lang="it-IT" err="1">
                <a:latin typeface="Calibri"/>
              </a:rPr>
              <a:t>it</a:t>
            </a:r>
            <a:r>
              <a:rPr lang="it-IT">
                <a:latin typeface="Calibri"/>
              </a:rPr>
              <a:t>.</a:t>
            </a:r>
          </a:p>
          <a:p>
            <a:pPr marL="0" lvl="0" indent="0" algn="just" rtl="0">
              <a:spcBef>
                <a:spcPts val="0"/>
              </a:spcBef>
              <a:spcAft>
                <a:spcPts val="0"/>
              </a:spcAft>
              <a:buClr>
                <a:schemeClr val="dk1"/>
              </a:buClr>
              <a:buSzPts val="2000"/>
              <a:buFont typeface="Arial"/>
              <a:buNone/>
            </a:pPr>
            <a:endParaRPr>
              <a:latin typeface="Calibri"/>
            </a:endParaRPr>
          </a:p>
          <a:p>
            <a:pPr marL="0" lvl="0" indent="0" algn="just" rtl="0">
              <a:spcBef>
                <a:spcPts val="0"/>
              </a:spcBef>
              <a:spcAft>
                <a:spcPts val="0"/>
              </a:spcAft>
              <a:buClr>
                <a:schemeClr val="dk1"/>
              </a:buClr>
              <a:buSzPts val="2000"/>
              <a:buFont typeface="Arial"/>
              <a:buNone/>
            </a:pPr>
            <a:r>
              <a:rPr lang="it-IT">
                <a:latin typeface="Calibri"/>
              </a:rPr>
              <a:t>The </a:t>
            </a:r>
            <a:r>
              <a:rPr lang="it-IT" err="1">
                <a:latin typeface="Calibri"/>
              </a:rPr>
              <a:t>types</a:t>
            </a:r>
            <a:r>
              <a:rPr lang="it-IT">
                <a:latin typeface="Calibri"/>
              </a:rPr>
              <a:t> a Taste Centre can take on are </a:t>
            </a:r>
            <a:r>
              <a:rPr lang="it-IT" err="1">
                <a:latin typeface="Calibri"/>
              </a:rPr>
              <a:t>as</a:t>
            </a:r>
            <a:r>
              <a:rPr lang="it-IT">
                <a:latin typeface="Calibri"/>
              </a:rPr>
              <a:t> follows</a:t>
            </a:r>
            <a:endParaRPr>
              <a:latin typeface="Calibri"/>
            </a:endParaRPr>
          </a:p>
          <a:p>
            <a:pPr marL="0" lvl="0" indent="0" algn="just" rtl="0">
              <a:spcBef>
                <a:spcPts val="0"/>
              </a:spcBef>
              <a:spcAft>
                <a:spcPts val="0"/>
              </a:spcAft>
              <a:buNone/>
            </a:pPr>
            <a:endParaRPr>
              <a:latin typeface="Calibri"/>
            </a:endParaRPr>
          </a:p>
          <a:p>
            <a:pPr marL="1150620" lvl="1" indent="-292100">
              <a:buFont typeface="Noto Sans Symbols"/>
              <a:buChar char="❏"/>
            </a:pPr>
            <a:r>
              <a:rPr lang="it-IT">
                <a:latin typeface="Calibri"/>
              </a:rPr>
              <a:t> food and </a:t>
            </a:r>
            <a:r>
              <a:rPr lang="it-IT" err="1">
                <a:latin typeface="Calibri"/>
              </a:rPr>
              <a:t>wine</a:t>
            </a:r>
            <a:r>
              <a:rPr lang="it-IT">
                <a:latin typeface="Calibri"/>
              </a:rPr>
              <a:t> promotion</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SzPts val="1200"/>
              <a:buFont typeface="Noto Sans Symbols"/>
              <a:buChar char="❏"/>
            </a:pPr>
            <a:r>
              <a:rPr lang="it-IT">
                <a:latin typeface="Calibri"/>
              </a:rPr>
              <a:t>support for agri-food companies to </a:t>
            </a:r>
            <a:r>
              <a:rPr lang="it-IT" err="1">
                <a:latin typeface="Calibri"/>
              </a:rPr>
              <a:t>increase</a:t>
            </a:r>
            <a:r>
              <a:rPr lang="it-IT">
                <a:latin typeface="Calibri"/>
              </a:rPr>
              <a:t> </a:t>
            </a:r>
            <a:r>
              <a:rPr lang="it-IT" err="1">
                <a:latin typeface="Calibri"/>
              </a:rPr>
              <a:t>economic</a:t>
            </a:r>
            <a:r>
              <a:rPr lang="it-IT">
                <a:latin typeface="Calibri"/>
              </a:rPr>
              <a:t> </a:t>
            </a:r>
            <a:r>
              <a:rPr lang="it-IT" err="1">
                <a:latin typeface="Calibri"/>
              </a:rPr>
              <a:t>exchanges</a:t>
            </a:r>
            <a:endParaRPr err="1">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SzPts val="1200"/>
              <a:buFont typeface="Noto Sans Symbols"/>
              <a:buChar char="❏"/>
            </a:pPr>
            <a:r>
              <a:rPr lang="it-IT" err="1">
                <a:latin typeface="Calibri"/>
              </a:rPr>
              <a:t>education</a:t>
            </a:r>
            <a:r>
              <a:rPr lang="it-IT">
                <a:latin typeface="Calibri"/>
              </a:rPr>
              <a:t> in </a:t>
            </a:r>
            <a:r>
              <a:rPr lang="it-IT" err="1">
                <a:latin typeface="Calibri"/>
              </a:rPr>
              <a:t>healthy</a:t>
            </a:r>
            <a:r>
              <a:rPr lang="it-IT">
                <a:latin typeface="Calibri"/>
              </a:rPr>
              <a:t> </a:t>
            </a:r>
            <a:r>
              <a:rPr lang="it-IT" err="1">
                <a:latin typeface="Calibri"/>
              </a:rPr>
              <a:t>eating</a:t>
            </a:r>
            <a:r>
              <a:rPr lang="it-IT">
                <a:latin typeface="Calibri"/>
              </a:rPr>
              <a:t> (workshops with schools)</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SzPts val="1200"/>
              <a:buFont typeface="Noto Sans Symbols"/>
              <a:buChar char="❏"/>
            </a:pPr>
            <a:r>
              <a:rPr lang="it-IT" err="1">
                <a:latin typeface="Calibri"/>
              </a:rPr>
              <a:t>tourism</a:t>
            </a:r>
            <a:r>
              <a:rPr lang="it-IT">
                <a:latin typeface="Calibri"/>
              </a:rPr>
              <a:t> promotion</a:t>
            </a:r>
            <a:endParaRPr>
              <a:latin typeface="Calibri"/>
            </a:endParaRPr>
          </a:p>
          <a:p>
            <a:pPr marL="807720" lvl="0" indent="0" algn="just" rtl="0">
              <a:spcBef>
                <a:spcPts val="0"/>
              </a:spcBef>
              <a:spcAft>
                <a:spcPts val="0"/>
              </a:spcAft>
              <a:buNone/>
            </a:pPr>
            <a:endParaRPr>
              <a:latin typeface="Calibri"/>
            </a:endParaRPr>
          </a:p>
          <a:p>
            <a:pPr marL="1150620" lvl="1" indent="-292100" algn="just" rtl="0">
              <a:spcBef>
                <a:spcPts val="0"/>
              </a:spcBef>
              <a:spcAft>
                <a:spcPts val="0"/>
              </a:spcAft>
              <a:buSzPts val="1200"/>
              <a:buFont typeface="Noto Sans Symbols"/>
              <a:buChar char="❏"/>
            </a:pPr>
            <a:r>
              <a:rPr lang="it-IT" err="1">
                <a:latin typeface="Calibri"/>
              </a:rPr>
              <a:t>territorial</a:t>
            </a:r>
            <a:r>
              <a:rPr lang="it-IT">
                <a:latin typeface="Calibri"/>
              </a:rPr>
              <a:t> and cultural promotion (museum)</a:t>
            </a:r>
            <a:endParaRPr>
              <a:latin typeface="Calibri"/>
            </a:endParaRPr>
          </a:p>
          <a:p>
            <a:pPr marL="1150620" lvl="1" indent="-292100">
              <a:buChar char="❏"/>
            </a:pPr>
            <a:r>
              <a:rPr lang="it-IT" err="1">
                <a:latin typeface="Calibri"/>
              </a:rPr>
              <a:t>other</a:t>
            </a:r>
            <a:r>
              <a:rPr lang="it-IT">
                <a:latin typeface="Calibri"/>
              </a:rPr>
              <a:t>:</a:t>
            </a:r>
            <a:r>
              <a:rPr lang="it-IT"/>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Tahoma"/>
                <a:ea typeface="Tahoma"/>
                <a:cs typeface="Tahoma"/>
                <a:sym typeface="Tahoma"/>
              </a:rPr>
              <a:t>3. Analysis </a:t>
            </a:r>
            <a:r>
              <a:rPr lang="it-IT">
                <a:latin typeface="Trebuchet MS"/>
                <a:ea typeface="Trebuchet MS"/>
                <a:cs typeface="Trebuchet MS"/>
                <a:sym typeface="Trebuchet MS"/>
              </a:rPr>
              <a:t>of</a:t>
            </a:r>
            <a:r>
              <a:rPr lang="it-IT">
                <a:latin typeface="Tahoma"/>
                <a:ea typeface="Tahoma"/>
                <a:cs typeface="Tahoma"/>
                <a:sym typeface="Tahoma"/>
              </a:rPr>
              <a:t> demografic  and entrepreneurial context of the area</a:t>
            </a:r>
            <a:endParaRPr/>
          </a:p>
        </p:txBody>
      </p:sp>
      <p:sp>
        <p:nvSpPr>
          <p:cNvPr id="275" name="Google Shape;275;p41"/>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3.1 The </a:t>
            </a:r>
            <a:r>
              <a:rPr lang="it-IT">
                <a:latin typeface="Trebuchet MS"/>
                <a:ea typeface="Trebuchet MS"/>
                <a:cs typeface="Trebuchet MS"/>
                <a:sym typeface="Trebuchet MS"/>
              </a:rPr>
              <a:t>photo of local comunity and of local entrepreneurs. </a:t>
            </a:r>
            <a:endParaRPr/>
          </a:p>
          <a:p>
            <a:pPr marL="0" lvl="0" indent="0" algn="l" rtl="0">
              <a:spcBef>
                <a:spcPts val="0"/>
              </a:spcBef>
              <a:spcAft>
                <a:spcPts val="0"/>
              </a:spcAft>
              <a:buClr>
                <a:srgbClr val="008000"/>
              </a:buClr>
              <a:buSzPts val="1600"/>
              <a:buNone/>
            </a:pPr>
            <a:r>
              <a:rPr lang="it-IT">
                <a:latin typeface="Trebuchet MS"/>
                <a:ea typeface="Trebuchet MS"/>
                <a:cs typeface="Trebuchet MS"/>
                <a:sym typeface="Trebuchet MS"/>
              </a:rPr>
              <a:t>The </a:t>
            </a:r>
            <a:r>
              <a:rPr lang="it-IT" b="1"/>
              <a:t>Socio - economic Analysis </a:t>
            </a:r>
            <a:endParaRPr/>
          </a:p>
          <a:p>
            <a:pPr marL="0" lvl="0" indent="0" algn="l" rtl="0">
              <a:spcBef>
                <a:spcPts val="0"/>
              </a:spcBef>
              <a:spcAft>
                <a:spcPts val="0"/>
              </a:spcAft>
              <a:buClr>
                <a:srgbClr val="008000"/>
              </a:buClr>
              <a:buSzPts val="1600"/>
              <a:buNone/>
            </a:pPr>
            <a:endParaRPr>
              <a:latin typeface="Trebuchet MS"/>
              <a:ea typeface="Trebuchet MS"/>
              <a:cs typeface="Trebuchet MS"/>
              <a:sym typeface="Trebuchet MS"/>
            </a:endParaRPr>
          </a:p>
        </p:txBody>
      </p:sp>
      <p:sp>
        <p:nvSpPr>
          <p:cNvPr id="276" name="Google Shape;276;p41"/>
          <p:cNvSpPr txBox="1">
            <a:spLocks noGrp="1"/>
          </p:cNvSpPr>
          <p:nvPr>
            <p:ph type="body" idx="3"/>
          </p:nvPr>
        </p:nvSpPr>
        <p:spPr>
          <a:xfrm>
            <a:off x="543000" y="2414427"/>
            <a:ext cx="8820000" cy="370965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r>
              <a:rPr lang="it-IT">
                <a:latin typeface="Calibri"/>
              </a:rPr>
              <a:t>A </a:t>
            </a:r>
            <a:r>
              <a:rPr lang="it-IT" err="1">
                <a:latin typeface="Calibri"/>
              </a:rPr>
              <a:t>proper</a:t>
            </a:r>
            <a:r>
              <a:rPr lang="it-IT">
                <a:latin typeface="Calibri"/>
              </a:rPr>
              <a:t> </a:t>
            </a:r>
            <a:r>
              <a:rPr lang="it-IT" err="1">
                <a:latin typeface="Calibri"/>
              </a:rPr>
              <a:t>analysis</a:t>
            </a:r>
            <a:r>
              <a:rPr lang="it-IT">
                <a:latin typeface="Calibri"/>
              </a:rPr>
              <a:t> of the </a:t>
            </a:r>
            <a:r>
              <a:rPr lang="it-IT" err="1">
                <a:latin typeface="Calibri"/>
              </a:rPr>
              <a:t>economic</a:t>
            </a:r>
            <a:r>
              <a:rPr lang="it-IT">
                <a:latin typeface="Calibri"/>
              </a:rPr>
              <a:t> system and the </a:t>
            </a:r>
            <a:r>
              <a:rPr lang="it-IT" err="1">
                <a:latin typeface="Calibri"/>
              </a:rPr>
              <a:t>conjunctural</a:t>
            </a:r>
            <a:r>
              <a:rPr lang="it-IT">
                <a:latin typeface="Calibri"/>
              </a:rPr>
              <a:t> study of the </a:t>
            </a:r>
            <a:r>
              <a:rPr lang="it-IT" err="1">
                <a:latin typeface="Calibri"/>
              </a:rPr>
              <a:t>relevant</a:t>
            </a:r>
            <a:r>
              <a:rPr lang="it-IT">
                <a:latin typeface="Calibri"/>
              </a:rPr>
              <a:t> </a:t>
            </a:r>
            <a:r>
              <a:rPr lang="it-IT" err="1">
                <a:latin typeface="Calibri"/>
              </a:rPr>
              <a:t>economic</a:t>
            </a:r>
            <a:r>
              <a:rPr lang="it-IT">
                <a:latin typeface="Calibri"/>
              </a:rPr>
              <a:t> </a:t>
            </a:r>
            <a:r>
              <a:rPr lang="it-IT" err="1">
                <a:latin typeface="Calibri"/>
              </a:rPr>
              <a:t>indicators</a:t>
            </a:r>
            <a:r>
              <a:rPr lang="it-IT">
                <a:latin typeface="Calibri"/>
              </a:rPr>
              <a:t> </a:t>
            </a:r>
            <a:r>
              <a:rPr lang="it-IT" err="1">
                <a:latin typeface="Calibri"/>
              </a:rPr>
              <a:t>allow</a:t>
            </a:r>
            <a:r>
              <a:rPr lang="it-IT">
                <a:latin typeface="Calibri"/>
              </a:rPr>
              <a:t> </a:t>
            </a:r>
            <a:r>
              <a:rPr lang="it-IT" err="1">
                <a:latin typeface="Calibri"/>
              </a:rPr>
              <a:t>you</a:t>
            </a:r>
            <a:r>
              <a:rPr lang="it-IT">
                <a:latin typeface="Calibri"/>
              </a:rPr>
              <a:t> to </a:t>
            </a:r>
            <a:r>
              <a:rPr lang="it-IT" err="1">
                <a:latin typeface="Calibri"/>
              </a:rPr>
              <a:t>identify</a:t>
            </a:r>
            <a:r>
              <a:rPr lang="it-IT">
                <a:latin typeface="Calibri"/>
              </a:rPr>
              <a:t> the </a:t>
            </a:r>
            <a:r>
              <a:rPr lang="it-IT" err="1">
                <a:latin typeface="Calibri"/>
              </a:rPr>
              <a:t>strengths</a:t>
            </a:r>
            <a:r>
              <a:rPr lang="it-IT">
                <a:latin typeface="Calibri"/>
              </a:rPr>
              <a:t> and </a:t>
            </a:r>
            <a:r>
              <a:rPr lang="it-IT" err="1">
                <a:latin typeface="Calibri"/>
              </a:rPr>
              <a:t>weaknesses</a:t>
            </a:r>
            <a:r>
              <a:rPr lang="it-IT">
                <a:latin typeface="Calibri"/>
              </a:rPr>
              <a:t> of the area in </a:t>
            </a:r>
            <a:r>
              <a:rPr lang="it-IT" err="1">
                <a:latin typeface="Calibri"/>
              </a:rPr>
              <a:t>question</a:t>
            </a:r>
            <a:r>
              <a:rPr lang="it-IT">
                <a:latin typeface="Calibri"/>
              </a:rPr>
              <a:t> and to </a:t>
            </a:r>
            <a:r>
              <a:rPr lang="it-IT" err="1">
                <a:latin typeface="Calibri"/>
              </a:rPr>
              <a:t>seize</a:t>
            </a:r>
            <a:r>
              <a:rPr lang="it-IT">
                <a:latin typeface="Calibri"/>
              </a:rPr>
              <a:t> </a:t>
            </a:r>
            <a:r>
              <a:rPr lang="it-IT" err="1">
                <a:latin typeface="Calibri"/>
              </a:rPr>
              <a:t>its</a:t>
            </a:r>
            <a:r>
              <a:rPr lang="it-IT">
                <a:latin typeface="Calibri"/>
              </a:rPr>
              <a:t> medium- and long-</a:t>
            </a:r>
            <a:r>
              <a:rPr lang="it-IT" err="1">
                <a:latin typeface="Calibri"/>
              </a:rPr>
              <a:t>term</a:t>
            </a:r>
            <a:r>
              <a:rPr lang="it-IT">
                <a:latin typeface="Calibri"/>
              </a:rPr>
              <a:t> </a:t>
            </a:r>
            <a:r>
              <a:rPr lang="it-IT" err="1">
                <a:latin typeface="Calibri"/>
              </a:rPr>
              <a:t>development</a:t>
            </a:r>
            <a:r>
              <a:rPr lang="it-IT">
                <a:latin typeface="Calibri"/>
              </a:rPr>
              <a:t> </a:t>
            </a:r>
            <a:r>
              <a:rPr lang="it-IT" err="1">
                <a:latin typeface="Calibri"/>
              </a:rPr>
              <a:t>opportunities</a:t>
            </a:r>
            <a:r>
              <a:rPr lang="it-IT">
                <a:latin typeface="Calibri"/>
              </a:rPr>
              <a:t>. </a:t>
            </a:r>
            <a:r>
              <a:rPr lang="it-IT" err="1">
                <a:latin typeface="Calibri"/>
              </a:rPr>
              <a:t>Research</a:t>
            </a:r>
            <a:r>
              <a:rPr lang="it-IT">
                <a:latin typeface="Calibri"/>
              </a:rPr>
              <a:t> </a:t>
            </a:r>
            <a:r>
              <a:rPr lang="it-IT" err="1">
                <a:latin typeface="Calibri"/>
              </a:rPr>
              <a:t>is</a:t>
            </a:r>
            <a:r>
              <a:rPr lang="it-IT">
                <a:latin typeface="Calibri"/>
              </a:rPr>
              <a:t> </a:t>
            </a:r>
            <a:r>
              <a:rPr lang="it-IT" err="1">
                <a:latin typeface="Calibri"/>
              </a:rPr>
              <a:t>able</a:t>
            </a:r>
            <a:r>
              <a:rPr lang="it-IT">
                <a:latin typeface="Calibri"/>
              </a:rPr>
              <a:t> to combine </a:t>
            </a:r>
            <a:r>
              <a:rPr lang="it-IT" err="1">
                <a:latin typeface="Calibri"/>
              </a:rPr>
              <a:t>different</a:t>
            </a:r>
            <a:r>
              <a:rPr lang="it-IT">
                <a:latin typeface="Calibri"/>
              </a:rPr>
              <a:t> </a:t>
            </a:r>
            <a:r>
              <a:rPr lang="it-IT" err="1">
                <a:latin typeface="Calibri"/>
              </a:rPr>
              <a:t>levels</a:t>
            </a:r>
            <a:r>
              <a:rPr lang="it-IT">
                <a:latin typeface="Calibri"/>
              </a:rPr>
              <a:t> of </a:t>
            </a:r>
            <a:r>
              <a:rPr lang="it-IT" err="1">
                <a:latin typeface="Calibri"/>
              </a:rPr>
              <a:t>analysis</a:t>
            </a:r>
            <a:r>
              <a:rPr lang="it-IT">
                <a:latin typeface="Calibri"/>
              </a:rPr>
              <a:t> and cross-</a:t>
            </a:r>
            <a:r>
              <a:rPr lang="it-IT" err="1">
                <a:latin typeface="Calibri"/>
              </a:rPr>
              <a:t>reference</a:t>
            </a:r>
            <a:r>
              <a:rPr lang="it-IT">
                <a:latin typeface="Calibri"/>
              </a:rPr>
              <a:t> </a:t>
            </a:r>
            <a:r>
              <a:rPr lang="it-IT" err="1">
                <a:latin typeface="Calibri"/>
              </a:rPr>
              <a:t>numerous</a:t>
            </a:r>
            <a:r>
              <a:rPr lang="it-IT">
                <a:latin typeface="Calibri"/>
              </a:rPr>
              <a:t> </a:t>
            </a:r>
            <a:r>
              <a:rPr lang="it-IT" err="1">
                <a:latin typeface="Calibri"/>
              </a:rPr>
              <a:t>variables</a:t>
            </a:r>
            <a:r>
              <a:rPr lang="it-IT">
                <a:latin typeface="Calibri"/>
              </a:rPr>
              <a:t>.</a:t>
            </a:r>
          </a:p>
          <a:p>
            <a:pPr marL="0" lvl="0" indent="0" algn="just" rtl="0">
              <a:spcBef>
                <a:spcPts val="0"/>
              </a:spcBef>
              <a:spcAft>
                <a:spcPts val="0"/>
              </a:spcAft>
              <a:buClr>
                <a:schemeClr val="dk1"/>
              </a:buClr>
              <a:buSzPts val="1200"/>
              <a:buNone/>
            </a:pPr>
            <a:r>
              <a:rPr lang="it-IT" err="1">
                <a:latin typeface="Calibri"/>
              </a:rPr>
              <a:t>It</a:t>
            </a:r>
            <a:r>
              <a:rPr lang="it-IT">
                <a:latin typeface="Calibri"/>
              </a:rPr>
              <a:t> </a:t>
            </a:r>
            <a:r>
              <a:rPr lang="it-IT" err="1">
                <a:latin typeface="Calibri"/>
              </a:rPr>
              <a:t>is</a:t>
            </a:r>
            <a:r>
              <a:rPr lang="it-IT">
                <a:latin typeface="Calibri"/>
              </a:rPr>
              <a:t> </a:t>
            </a:r>
            <a:r>
              <a:rPr lang="it-IT" err="1">
                <a:latin typeface="Calibri"/>
              </a:rPr>
              <a:t>essential</a:t>
            </a:r>
            <a:r>
              <a:rPr lang="it-IT">
                <a:latin typeface="Calibri"/>
              </a:rPr>
              <a:t> to know </a:t>
            </a:r>
            <a:r>
              <a:rPr lang="it-IT" err="1">
                <a:latin typeface="Calibri"/>
              </a:rPr>
              <a:t>what</a:t>
            </a:r>
            <a:r>
              <a:rPr lang="it-IT">
                <a:latin typeface="Calibri"/>
              </a:rPr>
              <a:t> the </a:t>
            </a:r>
            <a:r>
              <a:rPr lang="it-IT" err="1">
                <a:latin typeface="Calibri"/>
              </a:rPr>
              <a:t>economic</a:t>
            </a:r>
            <a:r>
              <a:rPr lang="it-IT">
                <a:latin typeface="Calibri"/>
              </a:rPr>
              <a:t> situation </a:t>
            </a:r>
            <a:r>
              <a:rPr lang="it-IT" err="1">
                <a:latin typeface="Calibri"/>
              </a:rPr>
              <a:t>is</a:t>
            </a:r>
            <a:r>
              <a:rPr lang="it-IT">
                <a:latin typeface="Calibri"/>
              </a:rPr>
              <a:t> in the area </a:t>
            </a:r>
            <a:r>
              <a:rPr lang="it-IT" err="1">
                <a:latin typeface="Calibri"/>
              </a:rPr>
              <a:t>where</a:t>
            </a:r>
            <a:r>
              <a:rPr lang="it-IT">
                <a:latin typeface="Calibri"/>
              </a:rPr>
              <a:t> </a:t>
            </a:r>
            <a:r>
              <a:rPr lang="it-IT" err="1">
                <a:latin typeface="Calibri"/>
              </a:rPr>
              <a:t>we</a:t>
            </a:r>
            <a:r>
              <a:rPr lang="it-IT">
                <a:latin typeface="Calibri"/>
              </a:rPr>
              <a:t> </a:t>
            </a:r>
            <a:r>
              <a:rPr lang="it-IT" err="1">
                <a:latin typeface="Calibri"/>
              </a:rPr>
              <a:t>want</a:t>
            </a:r>
            <a:r>
              <a:rPr lang="it-IT">
                <a:latin typeface="Calibri"/>
              </a:rPr>
              <a:t> to set up the COT, </a:t>
            </a:r>
            <a:r>
              <a:rPr lang="it-IT" err="1">
                <a:latin typeface="Calibri"/>
              </a:rPr>
              <a:t>we</a:t>
            </a:r>
            <a:r>
              <a:rPr lang="it-IT">
                <a:latin typeface="Calibri"/>
              </a:rPr>
              <a:t> </a:t>
            </a:r>
            <a:r>
              <a:rPr lang="it-IT" err="1">
                <a:latin typeface="Calibri"/>
              </a:rPr>
              <a:t>need</a:t>
            </a:r>
            <a:r>
              <a:rPr lang="it-IT">
                <a:latin typeface="Calibri"/>
              </a:rPr>
              <a:t> to know the reality of </a:t>
            </a:r>
            <a:r>
              <a:rPr lang="it-IT" err="1">
                <a:latin typeface="Calibri"/>
              </a:rPr>
              <a:t>local</a:t>
            </a:r>
            <a:r>
              <a:rPr lang="it-IT">
                <a:latin typeface="Calibri"/>
              </a:rPr>
              <a:t> </a:t>
            </a:r>
            <a:r>
              <a:rPr lang="it-IT" err="1">
                <a:latin typeface="Calibri"/>
              </a:rPr>
              <a:t>enterprises</a:t>
            </a:r>
            <a:r>
              <a:rPr lang="it-IT">
                <a:latin typeface="Calibri"/>
              </a:rPr>
              <a:t>, </a:t>
            </a:r>
            <a:r>
              <a:rPr lang="it-IT" err="1">
                <a:latin typeface="Calibri"/>
              </a:rPr>
              <a:t>their</a:t>
            </a:r>
            <a:r>
              <a:rPr lang="it-IT">
                <a:latin typeface="Calibri"/>
              </a:rPr>
              <a:t> </a:t>
            </a:r>
            <a:r>
              <a:rPr lang="it-IT" err="1">
                <a:latin typeface="Calibri"/>
              </a:rPr>
              <a:t>financial</a:t>
            </a:r>
            <a:r>
              <a:rPr lang="it-IT">
                <a:latin typeface="Calibri"/>
              </a:rPr>
              <a:t> </a:t>
            </a:r>
            <a:r>
              <a:rPr lang="it-IT" err="1">
                <a:latin typeface="Calibri"/>
              </a:rPr>
              <a:t>solidity</a:t>
            </a:r>
            <a:r>
              <a:rPr lang="it-IT">
                <a:latin typeface="Calibri"/>
              </a:rPr>
              <a:t>, </a:t>
            </a:r>
            <a:r>
              <a:rPr lang="it-IT" err="1">
                <a:latin typeface="Calibri"/>
              </a:rPr>
              <a:t>whether</a:t>
            </a:r>
            <a:r>
              <a:rPr lang="it-IT">
                <a:latin typeface="Calibri"/>
              </a:rPr>
              <a:t> </a:t>
            </a:r>
            <a:r>
              <a:rPr lang="it-IT" err="1">
                <a:latin typeface="Calibri"/>
              </a:rPr>
              <a:t>there</a:t>
            </a:r>
            <a:r>
              <a:rPr lang="it-IT">
                <a:latin typeface="Calibri"/>
              </a:rPr>
              <a:t> </a:t>
            </a:r>
            <a:r>
              <a:rPr lang="it-IT" err="1">
                <a:latin typeface="Calibri"/>
              </a:rPr>
              <a:t>is</a:t>
            </a:r>
            <a:r>
              <a:rPr lang="it-IT">
                <a:latin typeface="Calibri"/>
              </a:rPr>
              <a:t> a </a:t>
            </a:r>
            <a:r>
              <a:rPr lang="it-IT" err="1">
                <a:latin typeface="Calibri"/>
              </a:rPr>
              <a:t>real</a:t>
            </a:r>
            <a:r>
              <a:rPr lang="it-IT">
                <a:latin typeface="Calibri"/>
              </a:rPr>
              <a:t> </a:t>
            </a:r>
            <a:r>
              <a:rPr lang="it-IT" err="1">
                <a:latin typeface="Calibri"/>
              </a:rPr>
              <a:t>need</a:t>
            </a:r>
            <a:r>
              <a:rPr lang="it-IT">
                <a:latin typeface="Calibri"/>
              </a:rPr>
              <a:t> for a centre </a:t>
            </a:r>
            <a:r>
              <a:rPr lang="it-IT" err="1">
                <a:latin typeface="Calibri"/>
              </a:rPr>
              <a:t>such</a:t>
            </a:r>
            <a:r>
              <a:rPr lang="it-IT">
                <a:latin typeface="Calibri"/>
              </a:rPr>
              <a:t> </a:t>
            </a:r>
            <a:r>
              <a:rPr lang="it-IT" err="1">
                <a:latin typeface="Calibri"/>
              </a:rPr>
              <a:t>as</a:t>
            </a:r>
            <a:r>
              <a:rPr lang="it-IT">
                <a:latin typeface="Calibri"/>
              </a:rPr>
              <a:t> the COT.</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err="1">
                <a:latin typeface="Calibri"/>
              </a:rPr>
              <a:t>Subject</a:t>
            </a:r>
            <a:r>
              <a:rPr lang="it-IT">
                <a:latin typeface="Calibri"/>
              </a:rPr>
              <a:t> of the study: food and </a:t>
            </a:r>
            <a:r>
              <a:rPr lang="it-IT" err="1">
                <a:latin typeface="Calibri"/>
              </a:rPr>
              <a:t>wine</a:t>
            </a:r>
            <a:r>
              <a:rPr lang="it-IT">
                <a:latin typeface="Calibri"/>
              </a:rPr>
              <a:t> producers, </a:t>
            </a:r>
            <a:r>
              <a:rPr lang="it-IT" err="1">
                <a:latin typeface="Calibri"/>
              </a:rPr>
              <a:t>local</a:t>
            </a:r>
            <a:r>
              <a:rPr lang="it-IT">
                <a:latin typeface="Calibri"/>
              </a:rPr>
              <a:t> </a:t>
            </a:r>
            <a:r>
              <a:rPr lang="it-IT" err="1">
                <a:latin typeface="Calibri"/>
              </a:rPr>
              <a:t>units</a:t>
            </a:r>
            <a:r>
              <a:rPr lang="it-IT">
                <a:latin typeface="Calibri"/>
              </a:rPr>
              <a:t>, </a:t>
            </a:r>
            <a:r>
              <a:rPr lang="it-IT" err="1">
                <a:latin typeface="Calibri"/>
              </a:rPr>
              <a:t>entrepreneurs</a:t>
            </a:r>
            <a:endParaRPr err="1">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a:latin typeface="Calibri"/>
              </a:rPr>
              <a:t>Level of </a:t>
            </a:r>
            <a:r>
              <a:rPr lang="it-IT" err="1">
                <a:latin typeface="Calibri"/>
              </a:rPr>
              <a:t>territorial</a:t>
            </a:r>
            <a:r>
              <a:rPr lang="it-IT">
                <a:latin typeface="Calibri"/>
              </a:rPr>
              <a:t> </a:t>
            </a:r>
            <a:r>
              <a:rPr lang="it-IT" err="1">
                <a:latin typeface="Calibri"/>
              </a:rPr>
              <a:t>analysis</a:t>
            </a:r>
            <a:r>
              <a:rPr lang="it-IT">
                <a:latin typeface="Calibri"/>
              </a:rPr>
              <a:t>: national, </a:t>
            </a:r>
            <a:r>
              <a:rPr lang="it-IT" err="1">
                <a:latin typeface="Calibri"/>
              </a:rPr>
              <a:t>regional</a:t>
            </a:r>
            <a:r>
              <a:rPr lang="it-IT">
                <a:latin typeface="Calibri"/>
              </a:rPr>
              <a:t>, </a:t>
            </a:r>
            <a:r>
              <a:rPr lang="it-IT" err="1">
                <a:latin typeface="Calibri"/>
              </a:rPr>
              <a:t>district</a:t>
            </a:r>
            <a:r>
              <a:rPr lang="it-IT">
                <a:latin typeface="Calibri"/>
              </a:rPr>
              <a:t>, provincial, </a:t>
            </a:r>
            <a:r>
              <a:rPr lang="it-IT" err="1">
                <a:latin typeface="Calibri"/>
              </a:rPr>
              <a:t>municipal</a:t>
            </a:r>
            <a:endParaRPr err="1">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a:latin typeface="Calibri"/>
              </a:rPr>
              <a:t>Level of </a:t>
            </a:r>
            <a:r>
              <a:rPr lang="it-IT" err="1">
                <a:latin typeface="Calibri"/>
              </a:rPr>
              <a:t>sectoral</a:t>
            </a:r>
            <a:r>
              <a:rPr lang="it-IT">
                <a:latin typeface="Calibri"/>
              </a:rPr>
              <a:t> </a:t>
            </a:r>
            <a:r>
              <a:rPr lang="it-IT" err="1">
                <a:latin typeface="Calibri"/>
              </a:rPr>
              <a:t>analysis</a:t>
            </a:r>
            <a:r>
              <a:rPr lang="it-IT">
                <a:latin typeface="Calibri"/>
              </a:rPr>
              <a:t>: macro </a:t>
            </a:r>
            <a:r>
              <a:rPr lang="it-IT" err="1">
                <a:latin typeface="Calibri"/>
              </a:rPr>
              <a:t>sector</a:t>
            </a:r>
            <a:r>
              <a:rPr lang="it-IT">
                <a:latin typeface="Calibri"/>
              </a:rPr>
              <a:t> (</a:t>
            </a:r>
            <a:r>
              <a:rPr lang="it-IT" err="1">
                <a:latin typeface="Calibri"/>
              </a:rPr>
              <a:t>Primary</a:t>
            </a:r>
            <a:r>
              <a:rPr lang="it-IT">
                <a:latin typeface="Calibri"/>
              </a:rPr>
              <a:t>, </a:t>
            </a:r>
            <a:r>
              <a:rPr lang="it-IT" err="1">
                <a:latin typeface="Calibri"/>
              </a:rPr>
              <a:t>Secondary</a:t>
            </a:r>
            <a:r>
              <a:rPr lang="it-IT">
                <a:latin typeface="Calibri"/>
              </a:rPr>
              <a:t>, </a:t>
            </a:r>
            <a:r>
              <a:rPr lang="it-IT" err="1">
                <a:latin typeface="Calibri"/>
              </a:rPr>
              <a:t>Tertiary</a:t>
            </a:r>
            <a:r>
              <a:rPr lang="it-IT">
                <a:latin typeface="Calibri"/>
              </a:rPr>
              <a:t>), </a:t>
            </a:r>
            <a:r>
              <a:rPr lang="it-IT" err="1">
                <a:latin typeface="Calibri"/>
              </a:rPr>
              <a:t>sector</a:t>
            </a:r>
            <a:r>
              <a:rPr lang="it-IT">
                <a:latin typeface="Calibri"/>
              </a:rPr>
              <a:t> (</a:t>
            </a:r>
            <a:r>
              <a:rPr lang="it-IT" err="1">
                <a:latin typeface="Calibri"/>
              </a:rPr>
              <a:t>Agriculture</a:t>
            </a:r>
            <a:r>
              <a:rPr lang="it-IT">
                <a:latin typeface="Calibri"/>
              </a:rPr>
              <a:t>, Commerce, </a:t>
            </a:r>
            <a:r>
              <a:rPr lang="it-IT" err="1">
                <a:latin typeface="Calibri"/>
              </a:rPr>
              <a:t>Mechanics</a:t>
            </a:r>
            <a:r>
              <a:rPr lang="it-IT">
                <a:latin typeface="Calibri"/>
              </a:rPr>
              <a:t>, etc.), </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err="1">
                <a:latin typeface="Calibri"/>
              </a:rPr>
              <a:t>Variables</a:t>
            </a:r>
            <a:r>
              <a:rPr lang="it-IT">
                <a:latin typeface="Calibri"/>
              </a:rPr>
              <a:t>: </a:t>
            </a:r>
            <a:r>
              <a:rPr lang="it-IT" err="1">
                <a:latin typeface="Calibri"/>
              </a:rPr>
              <a:t>legal</a:t>
            </a:r>
            <a:r>
              <a:rPr lang="it-IT">
                <a:latin typeface="Calibri"/>
              </a:rPr>
              <a:t> status, gender, </a:t>
            </a:r>
            <a:r>
              <a:rPr lang="it-IT" err="1">
                <a:latin typeface="Calibri"/>
              </a:rPr>
              <a:t>nationality</a:t>
            </a:r>
            <a:r>
              <a:rPr lang="it-IT">
                <a:latin typeface="Calibri"/>
              </a:rPr>
              <a:t>, recruitment and </a:t>
            </a:r>
            <a:r>
              <a:rPr lang="it-IT" err="1">
                <a:latin typeface="Calibri"/>
              </a:rPr>
              <a:t>termination</a:t>
            </a:r>
            <a:r>
              <a:rPr lang="it-IT">
                <a:latin typeface="Calibri"/>
              </a:rPr>
              <a:t> flows, </a:t>
            </a:r>
            <a:r>
              <a:rPr lang="it-IT" err="1">
                <a:latin typeface="Calibri"/>
              </a:rPr>
              <a:t>contract</a:t>
            </a:r>
            <a:r>
              <a:rPr lang="it-IT">
                <a:latin typeface="Calibri"/>
              </a:rPr>
              <a:t> </a:t>
            </a:r>
            <a:r>
              <a:rPr lang="it-IT" err="1">
                <a:latin typeface="Calibri"/>
              </a:rPr>
              <a:t>type</a:t>
            </a:r>
            <a:r>
              <a:rPr lang="it-IT">
                <a:latin typeface="Calibri"/>
              </a:rPr>
              <a:t>, </a:t>
            </a:r>
            <a:r>
              <a:rPr lang="it-IT" err="1">
                <a:latin typeface="Calibri"/>
              </a:rPr>
              <a:t>specific</a:t>
            </a:r>
            <a:r>
              <a:rPr lang="it-IT">
                <a:latin typeface="Calibri"/>
              </a:rPr>
              <a:t> </a:t>
            </a:r>
            <a:r>
              <a:rPr lang="it-IT" err="1">
                <a:latin typeface="Calibri"/>
              </a:rPr>
              <a:t>economic</a:t>
            </a:r>
            <a:r>
              <a:rPr lang="it-IT">
                <a:latin typeface="Calibri"/>
              </a:rPr>
              <a:t> </a:t>
            </a:r>
            <a:r>
              <a:rPr lang="it-IT" err="1">
                <a:latin typeface="Calibri"/>
              </a:rPr>
              <a:t>indicators</a:t>
            </a:r>
            <a:r>
              <a:rPr lang="it-IT">
                <a:latin typeface="Calibri"/>
              </a:rPr>
              <a:t>, etc.</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a:latin typeface="Calibri"/>
              </a:rPr>
              <a:t>Time </a:t>
            </a:r>
            <a:r>
              <a:rPr lang="it-IT" err="1">
                <a:latin typeface="Calibri"/>
              </a:rPr>
              <a:t>span</a:t>
            </a:r>
            <a:r>
              <a:rPr lang="it-IT">
                <a:latin typeface="Calibri"/>
              </a:rPr>
              <a:t>: </a:t>
            </a:r>
            <a:r>
              <a:rPr lang="it-IT" err="1">
                <a:latin typeface="Calibri"/>
              </a:rPr>
              <a:t>based</a:t>
            </a:r>
            <a:r>
              <a:rPr lang="it-IT">
                <a:latin typeface="Calibri"/>
              </a:rPr>
              <a:t> on database </a:t>
            </a:r>
            <a:r>
              <a:rPr lang="it-IT" err="1">
                <a:latin typeface="Calibri"/>
              </a:rPr>
              <a:t>availability</a:t>
            </a:r>
            <a:endParaRPr err="1">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a:latin typeface="Calibri"/>
              </a:rPr>
              <a:t>Output: data </a:t>
            </a:r>
            <a:r>
              <a:rPr lang="it-IT" err="1">
                <a:latin typeface="Calibri"/>
              </a:rPr>
              <a:t>tables</a:t>
            </a:r>
            <a:r>
              <a:rPr lang="it-IT">
                <a:latin typeface="Calibri"/>
              </a:rPr>
              <a:t> or reports</a:t>
            </a:r>
            <a:endParaRPr>
              <a:latin typeface="Calibri"/>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r>
              <a:rPr lang="it-IT"/>
              <a:t>Official sources: EUROSTAT, Chambers of Commerce, </a:t>
            </a:r>
            <a:r>
              <a:rPr lang="it-IT" err="1"/>
              <a:t>municipal</a:t>
            </a:r>
            <a:r>
              <a:rPr lang="it-IT"/>
              <a:t> offices, provincial, </a:t>
            </a:r>
            <a:r>
              <a:rPr lang="it-IT" err="1"/>
              <a:t>regional</a:t>
            </a:r>
            <a:r>
              <a:rPr lang="it-IT"/>
              <a:t> and </a:t>
            </a:r>
            <a:r>
              <a:rPr lang="it-IT" err="1"/>
              <a:t>association</a:t>
            </a:r>
            <a:r>
              <a:rPr lang="it-IT"/>
              <a:t> databases.</a:t>
            </a: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Tahoma"/>
                <a:ea typeface="Tahoma"/>
                <a:cs typeface="Tahoma"/>
                <a:sym typeface="Tahoma"/>
              </a:rPr>
              <a:t>3. Analysis </a:t>
            </a:r>
            <a:r>
              <a:rPr lang="it-IT">
                <a:latin typeface="Trebuchet MS"/>
                <a:ea typeface="Trebuchet MS"/>
                <a:cs typeface="Trebuchet MS"/>
                <a:sym typeface="Trebuchet MS"/>
              </a:rPr>
              <a:t>of</a:t>
            </a:r>
            <a:r>
              <a:rPr lang="it-IT">
                <a:latin typeface="Tahoma"/>
                <a:ea typeface="Tahoma"/>
                <a:cs typeface="Tahoma"/>
                <a:sym typeface="Tahoma"/>
              </a:rPr>
              <a:t> demografic  and entrepreneurial context of the area</a:t>
            </a:r>
            <a:endParaRPr/>
          </a:p>
        </p:txBody>
      </p:sp>
      <p:sp>
        <p:nvSpPr>
          <p:cNvPr id="282" name="Google Shape;282;p42"/>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3.2 Tools</a:t>
            </a:r>
            <a:endParaRPr>
              <a:latin typeface="Trebuchet MS"/>
              <a:ea typeface="Trebuchet MS"/>
              <a:cs typeface="Trebuchet MS"/>
              <a:sym typeface="Trebuchet MS"/>
            </a:endParaRPr>
          </a:p>
        </p:txBody>
      </p:sp>
      <p:sp>
        <p:nvSpPr>
          <p:cNvPr id="283" name="Google Shape;283;p42"/>
          <p:cNvSpPr txBox="1">
            <a:spLocks noGrp="1"/>
          </p:cNvSpPr>
          <p:nvPr>
            <p:ph type="body" idx="3"/>
          </p:nvPr>
        </p:nvSpPr>
        <p:spPr>
          <a:xfrm>
            <a:off x="543000" y="2340326"/>
            <a:ext cx="8820000" cy="30285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r>
              <a:rPr lang="it-IT">
                <a:latin typeface="Calibri"/>
              </a:rPr>
              <a:t> </a:t>
            </a:r>
            <a:r>
              <a:rPr lang="it-IT" b="1" err="1">
                <a:latin typeface="Calibri"/>
              </a:rPr>
              <a:t>Listening</a:t>
            </a:r>
            <a:r>
              <a:rPr lang="it-IT" b="1">
                <a:latin typeface="Calibri"/>
              </a:rPr>
              <a:t> tools - </a:t>
            </a:r>
            <a:r>
              <a:rPr lang="it-IT" b="1" err="1">
                <a:latin typeface="Calibri"/>
              </a:rPr>
              <a:t>questionnaires</a:t>
            </a:r>
            <a:r>
              <a:rPr lang="it-IT" b="1">
                <a:latin typeface="Calibri"/>
              </a:rPr>
              <a:t> </a:t>
            </a: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err="1">
                <a:latin typeface="Calibri"/>
              </a:rPr>
              <a:t>Questionnaires</a:t>
            </a:r>
            <a:r>
              <a:rPr lang="it-IT">
                <a:latin typeface="Calibri"/>
              </a:rPr>
              <a:t> are data </a:t>
            </a:r>
            <a:r>
              <a:rPr lang="it-IT" err="1">
                <a:latin typeface="Calibri"/>
              </a:rPr>
              <a:t>collection</a:t>
            </a:r>
            <a:r>
              <a:rPr lang="it-IT">
                <a:latin typeface="Calibri"/>
              </a:rPr>
              <a:t> tools </a:t>
            </a:r>
            <a:r>
              <a:rPr lang="it-IT" err="1">
                <a:latin typeface="Calibri"/>
              </a:rPr>
              <a:t>consisting</a:t>
            </a:r>
            <a:r>
              <a:rPr lang="it-IT">
                <a:latin typeface="Calibri"/>
              </a:rPr>
              <a:t> of a </a:t>
            </a:r>
            <a:r>
              <a:rPr lang="it-IT" err="1">
                <a:latin typeface="Calibri"/>
              </a:rPr>
              <a:t>series</a:t>
            </a:r>
            <a:r>
              <a:rPr lang="it-IT">
                <a:latin typeface="Calibri"/>
              </a:rPr>
              <a:t> of open and </a:t>
            </a:r>
            <a:r>
              <a:rPr lang="it-IT" err="1">
                <a:latin typeface="Calibri"/>
              </a:rPr>
              <a:t>closed</a:t>
            </a:r>
            <a:r>
              <a:rPr lang="it-IT">
                <a:latin typeface="Calibri"/>
              </a:rPr>
              <a:t> </a:t>
            </a:r>
            <a:r>
              <a:rPr lang="it-IT" err="1">
                <a:latin typeface="Calibri"/>
              </a:rPr>
              <a:t>questions</a:t>
            </a:r>
            <a:r>
              <a:rPr lang="it-IT">
                <a:latin typeface="Calibri"/>
              </a:rPr>
              <a:t>. </a:t>
            </a:r>
            <a:r>
              <a:rPr lang="it-IT" err="1">
                <a:latin typeface="Calibri"/>
              </a:rPr>
              <a:t>They</a:t>
            </a:r>
            <a:r>
              <a:rPr lang="it-IT">
                <a:latin typeface="Calibri"/>
              </a:rPr>
              <a:t> </a:t>
            </a:r>
            <a:r>
              <a:rPr lang="it-IT" err="1">
                <a:latin typeface="Calibri"/>
              </a:rPr>
              <a:t>allow</a:t>
            </a:r>
            <a:r>
              <a:rPr lang="it-IT">
                <a:latin typeface="Calibri"/>
              </a:rPr>
              <a:t> a large </a:t>
            </a:r>
            <a:r>
              <a:rPr lang="it-IT" err="1">
                <a:latin typeface="Calibri"/>
              </a:rPr>
              <a:t>number</a:t>
            </a:r>
            <a:r>
              <a:rPr lang="it-IT">
                <a:latin typeface="Calibri"/>
              </a:rPr>
              <a:t> of people to be </a:t>
            </a:r>
            <a:r>
              <a:rPr lang="it-IT" err="1">
                <a:latin typeface="Calibri"/>
              </a:rPr>
              <a:t>quickly</a:t>
            </a:r>
            <a:r>
              <a:rPr lang="it-IT">
                <a:latin typeface="Calibri"/>
              </a:rPr>
              <a:t> </a:t>
            </a:r>
            <a:r>
              <a:rPr lang="it-IT" err="1">
                <a:latin typeface="Calibri"/>
              </a:rPr>
              <a:t>involved</a:t>
            </a:r>
            <a:r>
              <a:rPr lang="it-IT">
                <a:latin typeface="Calibri"/>
              </a:rPr>
              <a:t> in order to </a:t>
            </a:r>
            <a:r>
              <a:rPr lang="it-IT" err="1">
                <a:latin typeface="Calibri"/>
              </a:rPr>
              <a:t>gather</a:t>
            </a:r>
            <a:r>
              <a:rPr lang="it-IT">
                <a:latin typeface="Calibri"/>
              </a:rPr>
              <a:t> information, </a:t>
            </a:r>
            <a:r>
              <a:rPr lang="it-IT" err="1">
                <a:latin typeface="Calibri"/>
              </a:rPr>
              <a:t>find</a:t>
            </a:r>
            <a:r>
              <a:rPr lang="it-IT">
                <a:latin typeface="Calibri"/>
              </a:rPr>
              <a:t> out opinions, </a:t>
            </a:r>
            <a:r>
              <a:rPr lang="it-IT" err="1">
                <a:latin typeface="Calibri"/>
              </a:rPr>
              <a:t>attitudes</a:t>
            </a:r>
            <a:r>
              <a:rPr lang="it-IT">
                <a:latin typeface="Calibri"/>
              </a:rPr>
              <a:t> and </a:t>
            </a:r>
            <a:r>
              <a:rPr lang="it-IT" err="1">
                <a:latin typeface="Calibri"/>
              </a:rPr>
              <a:t>intentions</a:t>
            </a:r>
            <a:r>
              <a:rPr lang="it-IT">
                <a:latin typeface="Calibri"/>
              </a:rPr>
              <a:t>.</a:t>
            </a:r>
            <a:endParaRPr>
              <a:latin typeface="Calibri"/>
            </a:endParaRPr>
          </a:p>
          <a:p>
            <a:pPr marL="0" lvl="0" indent="0" algn="just" rtl="0">
              <a:spcBef>
                <a:spcPts val="0"/>
              </a:spcBef>
              <a:spcAft>
                <a:spcPts val="0"/>
              </a:spcAft>
              <a:buClr>
                <a:schemeClr val="dk1"/>
              </a:buClr>
              <a:buSzPts val="1200"/>
              <a:buNone/>
            </a:pPr>
            <a:r>
              <a:rPr lang="it-IT">
                <a:latin typeface="Calibri"/>
              </a:rPr>
              <a:t>Steps for </a:t>
            </a:r>
            <a:r>
              <a:rPr lang="it-IT" err="1">
                <a:latin typeface="Calibri"/>
              </a:rPr>
              <a:t>constructing</a:t>
            </a:r>
            <a:r>
              <a:rPr lang="it-IT">
                <a:latin typeface="Calibri"/>
              </a:rPr>
              <a:t> the </a:t>
            </a:r>
            <a:r>
              <a:rPr lang="it-IT" err="1">
                <a:latin typeface="Calibri"/>
              </a:rPr>
              <a:t>questionnaire</a:t>
            </a:r>
            <a:r>
              <a:rPr lang="it-IT">
                <a:latin typeface="Calibri"/>
              </a:rPr>
              <a:t>:</a:t>
            </a:r>
            <a:endParaRPr>
              <a:latin typeface="Calibri"/>
            </a:endParaRPr>
          </a:p>
          <a:p>
            <a:pPr marL="0" lvl="0" indent="0" algn="just" rtl="0">
              <a:spcBef>
                <a:spcPts val="0"/>
              </a:spcBef>
              <a:spcAft>
                <a:spcPts val="0"/>
              </a:spcAft>
              <a:buClr>
                <a:schemeClr val="dk1"/>
              </a:buClr>
              <a:buSzPts val="1200"/>
              <a:buNone/>
            </a:pPr>
            <a:endParaRPr>
              <a:latin typeface="Calibri"/>
            </a:endParaRPr>
          </a:p>
          <a:p>
            <a:pPr marL="228600" lvl="0" indent="-228600" algn="just" rtl="0">
              <a:spcBef>
                <a:spcPts val="0"/>
              </a:spcBef>
              <a:spcAft>
                <a:spcPts val="0"/>
              </a:spcAft>
              <a:buClr>
                <a:schemeClr val="dk1"/>
              </a:buClr>
              <a:buSzPts val="1200"/>
              <a:buAutoNum type="arabicPeriod"/>
            </a:pPr>
            <a:r>
              <a:rPr lang="it-IT" err="1">
                <a:latin typeface="Calibri"/>
              </a:rPr>
              <a:t>define</a:t>
            </a:r>
            <a:r>
              <a:rPr lang="it-IT">
                <a:latin typeface="Calibri"/>
              </a:rPr>
              <a:t> the </a:t>
            </a:r>
            <a:r>
              <a:rPr lang="it-IT" err="1">
                <a:latin typeface="Calibri"/>
              </a:rPr>
              <a:t>purpose</a:t>
            </a:r>
            <a:r>
              <a:rPr lang="it-IT">
                <a:latin typeface="Calibri"/>
              </a:rPr>
              <a:t>, make explicit the </a:t>
            </a:r>
            <a:r>
              <a:rPr lang="it-IT" err="1">
                <a:latin typeface="Calibri"/>
              </a:rPr>
              <a:t>factors</a:t>
            </a:r>
            <a:r>
              <a:rPr lang="it-IT">
                <a:latin typeface="Calibri"/>
              </a:rPr>
              <a:t>, the concepts </a:t>
            </a:r>
            <a:r>
              <a:rPr lang="it-IT" err="1">
                <a:latin typeface="Calibri"/>
              </a:rPr>
              <a:t>you</a:t>
            </a:r>
            <a:r>
              <a:rPr lang="it-IT">
                <a:latin typeface="Calibri"/>
              </a:rPr>
              <a:t> </a:t>
            </a:r>
            <a:r>
              <a:rPr lang="it-IT" err="1">
                <a:latin typeface="Calibri"/>
              </a:rPr>
              <a:t>want</a:t>
            </a:r>
            <a:r>
              <a:rPr lang="it-IT">
                <a:latin typeface="Calibri"/>
              </a:rPr>
              <a:t> to </a:t>
            </a:r>
            <a:r>
              <a:rPr lang="it-IT" err="1">
                <a:latin typeface="Calibri"/>
              </a:rPr>
              <a:t>detect</a:t>
            </a:r>
            <a:r>
              <a:rPr lang="it-IT">
                <a:latin typeface="Calibri"/>
              </a:rPr>
              <a:t> </a:t>
            </a:r>
            <a:endParaRPr>
              <a:latin typeface="Calibri"/>
            </a:endParaRPr>
          </a:p>
          <a:p>
            <a:pPr marL="228600" lvl="0" indent="-15240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a:latin typeface="Calibri"/>
              </a:rPr>
              <a:t>2. </a:t>
            </a:r>
            <a:r>
              <a:rPr lang="it-IT" err="1">
                <a:latin typeface="Calibri"/>
              </a:rPr>
              <a:t>Defining</a:t>
            </a:r>
            <a:r>
              <a:rPr lang="it-IT">
                <a:latin typeface="Calibri"/>
              </a:rPr>
              <a:t> the background </a:t>
            </a:r>
            <a:r>
              <a:rPr lang="it-IT" err="1">
                <a:latin typeface="Calibri"/>
              </a:rPr>
              <a:t>variables</a:t>
            </a:r>
            <a:r>
              <a:rPr lang="it-IT">
                <a:latin typeface="Calibri"/>
              </a:rPr>
              <a:t> </a:t>
            </a:r>
            <a:r>
              <a:rPr lang="it-IT" err="1">
                <a:latin typeface="Calibri"/>
              </a:rPr>
              <a:t>including</a:t>
            </a:r>
            <a:r>
              <a:rPr lang="it-IT">
                <a:latin typeface="Calibri"/>
              </a:rPr>
              <a:t> the </a:t>
            </a:r>
            <a:r>
              <a:rPr lang="it-IT" err="1">
                <a:latin typeface="Calibri"/>
              </a:rPr>
              <a:t>demographic</a:t>
            </a:r>
            <a:r>
              <a:rPr lang="it-IT">
                <a:latin typeface="Calibri"/>
              </a:rPr>
              <a:t> and socio-</a:t>
            </a:r>
            <a:r>
              <a:rPr lang="it-IT" err="1">
                <a:latin typeface="Calibri"/>
              </a:rPr>
              <a:t>environmental</a:t>
            </a:r>
            <a:r>
              <a:rPr lang="it-IT">
                <a:latin typeface="Calibri"/>
              </a:rPr>
              <a:t> </a:t>
            </a:r>
            <a:r>
              <a:rPr lang="it-IT" err="1">
                <a:latin typeface="Calibri"/>
              </a:rPr>
              <a:t>characteristics</a:t>
            </a:r>
            <a:r>
              <a:rPr lang="it-IT">
                <a:latin typeface="Calibri"/>
              </a:rPr>
              <a:t> of the </a:t>
            </a:r>
            <a:r>
              <a:rPr lang="it-IT" err="1">
                <a:latin typeface="Calibri"/>
              </a:rPr>
              <a:t>respondent</a:t>
            </a:r>
            <a:r>
              <a:rPr lang="it-IT">
                <a:latin typeface="Calibri"/>
              </a:rPr>
              <a:t>.</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indent="0"/>
            <a:r>
              <a:rPr lang="it-IT">
                <a:latin typeface="Calibri"/>
              </a:rPr>
              <a:t>3. </a:t>
            </a:r>
            <a:r>
              <a:rPr lang="it-IT" err="1">
                <a:latin typeface="Calibri"/>
              </a:rPr>
              <a:t>Define</a:t>
            </a:r>
            <a:r>
              <a:rPr lang="it-IT">
                <a:latin typeface="Calibri"/>
              </a:rPr>
              <a:t> </a:t>
            </a:r>
            <a:r>
              <a:rPr lang="it-IT" err="1">
                <a:latin typeface="Calibri"/>
              </a:rPr>
              <a:t>who</a:t>
            </a:r>
            <a:r>
              <a:rPr lang="it-IT">
                <a:latin typeface="Calibri"/>
              </a:rPr>
              <a:t> the </a:t>
            </a:r>
            <a:r>
              <a:rPr lang="it-IT" err="1">
                <a:latin typeface="Calibri"/>
              </a:rPr>
              <a:t>questionnaire</a:t>
            </a:r>
            <a:r>
              <a:rPr lang="it-IT">
                <a:latin typeface="Calibri"/>
              </a:rPr>
              <a:t> </a:t>
            </a:r>
            <a:r>
              <a:rPr lang="it-IT" err="1">
                <a:latin typeface="Calibri"/>
              </a:rPr>
              <a:t>is</a:t>
            </a:r>
            <a:r>
              <a:rPr lang="it-IT">
                <a:latin typeface="Calibri"/>
              </a:rPr>
              <a:t> </a:t>
            </a:r>
            <a:r>
              <a:rPr lang="it-IT" err="1">
                <a:latin typeface="Calibri"/>
              </a:rPr>
              <a:t>intended</a:t>
            </a:r>
            <a:r>
              <a:rPr lang="it-IT">
                <a:latin typeface="Calibri"/>
              </a:rPr>
              <a:t> for.  </a:t>
            </a:r>
            <a:endParaRPr>
              <a:latin typeface="Calibri"/>
            </a:endParaRPr>
          </a:p>
          <a:p>
            <a:pPr marL="0" lvl="0" indent="0" algn="just" rtl="0">
              <a:spcBef>
                <a:spcPts val="0"/>
              </a:spcBef>
              <a:spcAft>
                <a:spcPts val="0"/>
              </a:spcAft>
              <a:buClr>
                <a:schemeClr val="dk1"/>
              </a:buClr>
              <a:buSzPts val="1200"/>
              <a:buNone/>
            </a:pPr>
            <a:r>
              <a:rPr lang="it-IT" err="1">
                <a:latin typeface="Calibri"/>
              </a:rPr>
              <a:t>We</a:t>
            </a:r>
            <a:r>
              <a:rPr lang="it-IT">
                <a:latin typeface="Calibri"/>
              </a:rPr>
              <a:t> </a:t>
            </a:r>
            <a:r>
              <a:rPr lang="it-IT" err="1">
                <a:latin typeface="Calibri"/>
              </a:rPr>
              <a:t>then</a:t>
            </a:r>
            <a:r>
              <a:rPr lang="it-IT">
                <a:latin typeface="Calibri"/>
              </a:rPr>
              <a:t> </a:t>
            </a:r>
            <a:r>
              <a:rPr lang="it-IT" err="1">
                <a:latin typeface="Calibri"/>
              </a:rPr>
              <a:t>try</a:t>
            </a:r>
            <a:r>
              <a:rPr lang="it-IT">
                <a:latin typeface="Calibri"/>
              </a:rPr>
              <a:t> to figure out the </a:t>
            </a:r>
            <a:r>
              <a:rPr lang="it-IT" err="1">
                <a:latin typeface="Calibri"/>
              </a:rPr>
              <a:t>most</a:t>
            </a:r>
            <a:r>
              <a:rPr lang="it-IT">
                <a:latin typeface="Calibri"/>
              </a:rPr>
              <a:t> appropriate </a:t>
            </a:r>
            <a:r>
              <a:rPr lang="it-IT" err="1">
                <a:latin typeface="Calibri"/>
              </a:rPr>
              <a:t>language</a:t>
            </a:r>
            <a:r>
              <a:rPr lang="it-IT">
                <a:latin typeface="Calibri"/>
              </a:rPr>
              <a:t> and </a:t>
            </a:r>
            <a:r>
              <a:rPr lang="it-IT" err="1">
                <a:latin typeface="Calibri"/>
              </a:rPr>
              <a:t>wording</a:t>
            </a:r>
            <a:r>
              <a:rPr lang="it-IT">
                <a:latin typeface="Calibri"/>
              </a:rPr>
              <a:t> for the </a:t>
            </a:r>
            <a:r>
              <a:rPr lang="it-IT" err="1">
                <a:latin typeface="Calibri"/>
              </a:rPr>
              <a:t>questions</a:t>
            </a:r>
            <a:r>
              <a:rPr lang="it-IT">
                <a:latin typeface="Calibri"/>
              </a:rPr>
              <a:t> in the </a:t>
            </a:r>
            <a:r>
              <a:rPr lang="it-IT" err="1">
                <a:latin typeface="Calibri"/>
              </a:rPr>
              <a:t>questionnaire</a:t>
            </a:r>
            <a:r>
              <a:rPr lang="it-IT">
                <a:latin typeface="Calibri"/>
              </a:rPr>
              <a:t>.</a:t>
            </a:r>
            <a:endParaRPr>
              <a:latin typeface="Calibri"/>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Tahoma"/>
                <a:ea typeface="Tahoma"/>
                <a:cs typeface="Tahoma"/>
                <a:sym typeface="Tahoma"/>
              </a:rPr>
              <a:t>3. Analysis </a:t>
            </a:r>
            <a:r>
              <a:rPr lang="it-IT">
                <a:latin typeface="Trebuchet MS"/>
                <a:ea typeface="Trebuchet MS"/>
                <a:cs typeface="Trebuchet MS"/>
                <a:sym typeface="Trebuchet MS"/>
              </a:rPr>
              <a:t>of</a:t>
            </a:r>
            <a:r>
              <a:rPr lang="it-IT">
                <a:latin typeface="Tahoma"/>
                <a:ea typeface="Tahoma"/>
                <a:cs typeface="Tahoma"/>
                <a:sym typeface="Tahoma"/>
              </a:rPr>
              <a:t> demografic  and entrepreneurial context of the area</a:t>
            </a:r>
            <a:endParaRPr/>
          </a:p>
        </p:txBody>
      </p:sp>
      <p:sp>
        <p:nvSpPr>
          <p:cNvPr id="289" name="Google Shape;289;p43"/>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3.3 Tools</a:t>
            </a:r>
            <a:endParaRPr>
              <a:latin typeface="Trebuchet MS"/>
              <a:ea typeface="Trebuchet MS"/>
              <a:cs typeface="Trebuchet MS"/>
              <a:sym typeface="Trebuchet MS"/>
            </a:endParaRPr>
          </a:p>
        </p:txBody>
      </p:sp>
      <p:sp>
        <p:nvSpPr>
          <p:cNvPr id="290" name="Google Shape;290;p43"/>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endParaRPr lang="it-IT">
              <a:latin typeface="Calibri"/>
            </a:endParaRPr>
          </a:p>
          <a:p>
            <a:pPr marL="0" lvl="0" indent="0" algn="just" rtl="0">
              <a:spcBef>
                <a:spcPts val="0"/>
              </a:spcBef>
              <a:spcAft>
                <a:spcPts val="0"/>
              </a:spcAft>
              <a:buClr>
                <a:schemeClr val="dk1"/>
              </a:buClr>
              <a:buSzPts val="1200"/>
              <a:buNone/>
            </a:pPr>
            <a:r>
              <a:rPr lang="it-IT" b="1" err="1">
                <a:latin typeface="Calibri"/>
              </a:rPr>
              <a:t>Formulation</a:t>
            </a:r>
            <a:r>
              <a:rPr lang="it-IT" b="1">
                <a:latin typeface="Calibri"/>
              </a:rPr>
              <a:t> of </a:t>
            </a:r>
            <a:r>
              <a:rPr lang="it-IT" b="1" err="1">
                <a:latin typeface="Calibri"/>
              </a:rPr>
              <a:t>questions</a:t>
            </a:r>
            <a:r>
              <a:rPr lang="it-IT" b="1">
                <a:latin typeface="Calibri"/>
              </a:rPr>
              <a:t>:</a:t>
            </a:r>
            <a:endParaRPr>
              <a:latin typeface="Calibri"/>
            </a:endParaRPr>
          </a:p>
          <a:p>
            <a:pPr marL="0" lvl="0" indent="0" algn="just" rtl="0">
              <a:spcBef>
                <a:spcPts val="0"/>
              </a:spcBef>
              <a:spcAft>
                <a:spcPts val="0"/>
              </a:spcAft>
              <a:buClr>
                <a:schemeClr val="dk1"/>
              </a:buClr>
              <a:buSzPts val="1200"/>
              <a:buNone/>
            </a:pPr>
            <a:endParaRPr b="1">
              <a:latin typeface="Calibri"/>
            </a:endParaRPr>
          </a:p>
          <a:p>
            <a:pPr marL="0" lvl="0" indent="-76200" algn="just" rtl="0">
              <a:spcBef>
                <a:spcPts val="0"/>
              </a:spcBef>
              <a:spcAft>
                <a:spcPts val="0"/>
              </a:spcAft>
              <a:buClr>
                <a:schemeClr val="dk1"/>
              </a:buClr>
              <a:buSzPts val="1200"/>
              <a:buFont typeface="Arial"/>
              <a:buChar char="•"/>
            </a:pPr>
            <a:r>
              <a:rPr lang="it-IT">
                <a:latin typeface="Calibri"/>
              </a:rPr>
              <a:t>Use </a:t>
            </a:r>
            <a:r>
              <a:rPr lang="it-IT" err="1">
                <a:latin typeface="Calibri"/>
              </a:rPr>
              <a:t>language</a:t>
            </a:r>
            <a:r>
              <a:rPr lang="it-IT">
                <a:latin typeface="Calibri"/>
              </a:rPr>
              <a:t> appropriate to the </a:t>
            </a:r>
            <a:r>
              <a:rPr lang="it-IT" err="1">
                <a:latin typeface="Calibri"/>
              </a:rPr>
              <a:t>subject</a:t>
            </a:r>
            <a:r>
              <a:rPr lang="it-IT">
                <a:latin typeface="Calibri"/>
              </a:rPr>
              <a:t> </a:t>
            </a:r>
            <a:r>
              <a:rPr lang="it-IT" err="1">
                <a:latin typeface="Calibri"/>
              </a:rPr>
              <a:t>matter</a:t>
            </a:r>
            <a:r>
              <a:rPr lang="it-IT">
                <a:latin typeface="Calibri"/>
              </a:rPr>
              <a:t> </a:t>
            </a:r>
            <a:endParaRPr>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lvl="0" indent="-76200" algn="just" rtl="0">
              <a:spcBef>
                <a:spcPts val="0"/>
              </a:spcBef>
              <a:spcAft>
                <a:spcPts val="0"/>
              </a:spcAft>
              <a:buClr>
                <a:schemeClr val="dk1"/>
              </a:buClr>
              <a:buSzPts val="1200"/>
              <a:buFont typeface="Arial"/>
              <a:buChar char="•"/>
            </a:pPr>
            <a:r>
              <a:rPr lang="it-IT">
                <a:latin typeface="Calibri"/>
              </a:rPr>
              <a:t>formulate </a:t>
            </a:r>
            <a:r>
              <a:rPr lang="it-IT" err="1">
                <a:latin typeface="Calibri"/>
              </a:rPr>
              <a:t>questions</a:t>
            </a:r>
            <a:r>
              <a:rPr lang="it-IT">
                <a:latin typeface="Calibri"/>
              </a:rPr>
              <a:t> </a:t>
            </a:r>
            <a:r>
              <a:rPr lang="it-IT" err="1">
                <a:latin typeface="Calibri"/>
              </a:rPr>
              <a:t>that</a:t>
            </a:r>
            <a:r>
              <a:rPr lang="it-IT">
                <a:latin typeface="Calibri"/>
              </a:rPr>
              <a:t> are </a:t>
            </a:r>
            <a:r>
              <a:rPr lang="it-IT" err="1">
                <a:latin typeface="Calibri"/>
              </a:rPr>
              <a:t>not</a:t>
            </a:r>
            <a:r>
              <a:rPr lang="it-IT">
                <a:latin typeface="Calibri"/>
              </a:rPr>
              <a:t> </a:t>
            </a:r>
            <a:r>
              <a:rPr lang="it-IT" err="1">
                <a:latin typeface="Calibri"/>
              </a:rPr>
              <a:t>too</a:t>
            </a:r>
            <a:r>
              <a:rPr lang="it-IT">
                <a:latin typeface="Calibri"/>
              </a:rPr>
              <a:t> </a:t>
            </a:r>
            <a:r>
              <a:rPr lang="it-IT" err="1">
                <a:latin typeface="Calibri"/>
              </a:rPr>
              <a:t>complex</a:t>
            </a:r>
            <a:r>
              <a:rPr lang="it-IT">
                <a:latin typeface="Calibri"/>
              </a:rPr>
              <a:t> </a:t>
            </a:r>
            <a:endParaRPr>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lvl="0" indent="-76200" algn="just" rtl="0">
              <a:spcBef>
                <a:spcPts val="0"/>
              </a:spcBef>
              <a:spcAft>
                <a:spcPts val="0"/>
              </a:spcAft>
              <a:buClr>
                <a:schemeClr val="dk1"/>
              </a:buClr>
              <a:buSzPts val="1200"/>
              <a:buFont typeface="Arial"/>
              <a:buChar char="•"/>
            </a:pPr>
            <a:r>
              <a:rPr lang="it-IT">
                <a:latin typeface="Calibri"/>
              </a:rPr>
              <a:t>The </a:t>
            </a:r>
            <a:r>
              <a:rPr lang="it-IT" err="1">
                <a:latin typeface="Calibri"/>
              </a:rPr>
              <a:t>questions</a:t>
            </a:r>
            <a:r>
              <a:rPr lang="it-IT">
                <a:latin typeface="Calibri"/>
              </a:rPr>
              <a:t> must be clear and </a:t>
            </a:r>
            <a:r>
              <a:rPr lang="it-IT" err="1">
                <a:latin typeface="Calibri"/>
              </a:rPr>
              <a:t>specific</a:t>
            </a:r>
            <a:endParaRPr err="1">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indent="-76200">
              <a:buFont typeface="Arial"/>
              <a:buChar char="•"/>
            </a:pPr>
            <a:r>
              <a:rPr lang="it-IT">
                <a:latin typeface="Calibri"/>
              </a:rPr>
              <a:t>Start  with key </a:t>
            </a:r>
            <a:r>
              <a:rPr lang="it-IT" err="1">
                <a:latin typeface="Calibri"/>
              </a:rPr>
              <a:t>questions</a:t>
            </a:r>
            <a:r>
              <a:rPr lang="it-IT">
                <a:latin typeface="Calibri"/>
              </a:rPr>
              <a:t>: the </a:t>
            </a:r>
            <a:r>
              <a:rPr lang="it-IT" err="1">
                <a:latin typeface="Calibri"/>
              </a:rPr>
              <a:t>attention</a:t>
            </a:r>
            <a:r>
              <a:rPr lang="it-IT">
                <a:latin typeface="Calibri"/>
              </a:rPr>
              <a:t> </a:t>
            </a:r>
            <a:r>
              <a:rPr lang="it-IT" err="1">
                <a:latin typeface="Calibri"/>
              </a:rPr>
              <a:t>is</a:t>
            </a:r>
            <a:r>
              <a:rPr lang="it-IT">
                <a:latin typeface="Calibri"/>
              </a:rPr>
              <a:t> </a:t>
            </a:r>
            <a:r>
              <a:rPr lang="it-IT" err="1">
                <a:latin typeface="Calibri"/>
              </a:rPr>
              <a:t>higer</a:t>
            </a:r>
            <a:endParaRPr err="1">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lvl="0" indent="-76200" algn="just" rtl="0">
              <a:spcBef>
                <a:spcPts val="0"/>
              </a:spcBef>
              <a:spcAft>
                <a:spcPts val="0"/>
              </a:spcAft>
              <a:buClr>
                <a:schemeClr val="dk1"/>
              </a:buClr>
              <a:buSzPts val="1200"/>
              <a:buFont typeface="Arial"/>
              <a:buChar char="•"/>
            </a:pPr>
            <a:r>
              <a:rPr lang="it-IT" err="1">
                <a:latin typeface="Calibri"/>
              </a:rPr>
              <a:t>pay</a:t>
            </a:r>
            <a:r>
              <a:rPr lang="it-IT">
                <a:latin typeface="Calibri"/>
              </a:rPr>
              <a:t> </a:t>
            </a:r>
            <a:r>
              <a:rPr lang="it-IT" err="1">
                <a:latin typeface="Calibri"/>
              </a:rPr>
              <a:t>attention</a:t>
            </a:r>
            <a:r>
              <a:rPr lang="it-IT">
                <a:latin typeface="Calibri"/>
              </a:rPr>
              <a:t> to the </a:t>
            </a:r>
            <a:r>
              <a:rPr lang="it-IT" err="1">
                <a:latin typeface="Calibri"/>
              </a:rPr>
              <a:t>length</a:t>
            </a:r>
            <a:r>
              <a:rPr lang="it-IT">
                <a:latin typeface="Calibri"/>
              </a:rPr>
              <a:t> of the </a:t>
            </a:r>
            <a:r>
              <a:rPr lang="it-IT" err="1">
                <a:latin typeface="Calibri"/>
              </a:rPr>
              <a:t>questions</a:t>
            </a:r>
            <a:r>
              <a:rPr lang="it-IT">
                <a:latin typeface="Calibri"/>
              </a:rPr>
              <a:t> and the </a:t>
            </a:r>
            <a:r>
              <a:rPr lang="it-IT" err="1">
                <a:latin typeface="Calibri"/>
              </a:rPr>
              <a:t>number</a:t>
            </a:r>
            <a:r>
              <a:rPr lang="it-IT">
                <a:latin typeface="Calibri"/>
              </a:rPr>
              <a:t> of </a:t>
            </a:r>
            <a:r>
              <a:rPr lang="it-IT" err="1">
                <a:latin typeface="Calibri"/>
              </a:rPr>
              <a:t>alternatives</a:t>
            </a:r>
            <a:r>
              <a:rPr lang="it-IT">
                <a:latin typeface="Calibri"/>
              </a:rPr>
              <a:t> </a:t>
            </a:r>
            <a:r>
              <a:rPr lang="it-IT" err="1">
                <a:latin typeface="Calibri"/>
              </a:rPr>
              <a:t>chosen</a:t>
            </a:r>
            <a:endParaRPr err="1">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indent="-76200">
              <a:buFont typeface="Arial"/>
              <a:buChar char="•"/>
            </a:pPr>
            <a:r>
              <a:rPr lang="it-IT">
                <a:latin typeface="Calibri"/>
              </a:rPr>
              <a:t> </a:t>
            </a:r>
            <a:r>
              <a:rPr lang="it-IT" err="1">
                <a:latin typeface="Calibri"/>
              </a:rPr>
              <a:t>don’t</a:t>
            </a:r>
            <a:r>
              <a:rPr lang="it-IT">
                <a:latin typeface="Calibri"/>
              </a:rPr>
              <a:t> </a:t>
            </a:r>
            <a:r>
              <a:rPr lang="it-IT" err="1">
                <a:latin typeface="Calibri"/>
              </a:rPr>
              <a:t>too</a:t>
            </a:r>
            <a:r>
              <a:rPr lang="it-IT">
                <a:latin typeface="Calibri"/>
              </a:rPr>
              <a:t> </a:t>
            </a:r>
            <a:r>
              <a:rPr lang="it-IT" err="1">
                <a:latin typeface="Calibri"/>
              </a:rPr>
              <a:t>many</a:t>
            </a:r>
            <a:r>
              <a:rPr lang="it-IT">
                <a:latin typeface="Calibri"/>
              </a:rPr>
              <a:t> </a:t>
            </a:r>
            <a:r>
              <a:rPr lang="it-IT" err="1">
                <a:latin typeface="Calibri"/>
              </a:rPr>
              <a:t>questions</a:t>
            </a:r>
            <a:r>
              <a:rPr lang="it-IT">
                <a:latin typeface="Calibri"/>
              </a:rPr>
              <a:t>: max 20</a:t>
            </a:r>
            <a:endParaRPr>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lvl="0" indent="-76200" algn="just" rtl="0">
              <a:spcBef>
                <a:spcPts val="0"/>
              </a:spcBef>
              <a:spcAft>
                <a:spcPts val="0"/>
              </a:spcAft>
              <a:buClr>
                <a:schemeClr val="dk1"/>
              </a:buClr>
              <a:buSzPts val="1200"/>
              <a:buFont typeface="Arial"/>
              <a:buChar char="•"/>
            </a:pPr>
            <a:r>
              <a:rPr lang="it-IT" err="1">
                <a:latin typeface="Calibri"/>
              </a:rPr>
              <a:t>Define</a:t>
            </a:r>
            <a:r>
              <a:rPr lang="it-IT">
                <a:latin typeface="Calibri"/>
              </a:rPr>
              <a:t> </a:t>
            </a:r>
            <a:r>
              <a:rPr lang="it-IT" err="1">
                <a:latin typeface="Calibri"/>
              </a:rPr>
              <a:t>questions</a:t>
            </a:r>
            <a:r>
              <a:rPr lang="it-IT">
                <a:latin typeface="Calibri"/>
              </a:rPr>
              <a:t> to </a:t>
            </a:r>
            <a:r>
              <a:rPr lang="it-IT" err="1">
                <a:latin typeface="Calibri"/>
              </a:rPr>
              <a:t>have</a:t>
            </a:r>
            <a:r>
              <a:rPr lang="it-IT">
                <a:latin typeface="Calibri"/>
              </a:rPr>
              <a:t> </a:t>
            </a:r>
            <a:r>
              <a:rPr lang="it-IT" err="1">
                <a:latin typeface="Calibri"/>
              </a:rPr>
              <a:t>numeric</a:t>
            </a:r>
            <a:r>
              <a:rPr lang="it-IT">
                <a:latin typeface="Calibri"/>
              </a:rPr>
              <a:t> and </a:t>
            </a:r>
            <a:r>
              <a:rPr lang="it-IT" err="1">
                <a:latin typeface="Calibri"/>
              </a:rPr>
              <a:t>strategic</a:t>
            </a:r>
            <a:r>
              <a:rPr lang="it-IT">
                <a:latin typeface="Calibri"/>
              </a:rPr>
              <a:t> data</a:t>
            </a:r>
            <a:endParaRPr>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indent="-76200">
              <a:buFont typeface="Arial"/>
              <a:buChar char="•"/>
            </a:pPr>
            <a:r>
              <a:rPr lang="it-IT">
                <a:latin typeface="Calibri"/>
              </a:rPr>
              <a:t>At the end of </a:t>
            </a:r>
            <a:r>
              <a:rPr lang="it-IT" err="1">
                <a:latin typeface="Calibri"/>
              </a:rPr>
              <a:t>questionarrie</a:t>
            </a:r>
            <a:r>
              <a:rPr lang="it-IT">
                <a:latin typeface="Calibri"/>
              </a:rPr>
              <a:t>, use </a:t>
            </a:r>
            <a:r>
              <a:rPr lang="it-IT" err="1">
                <a:latin typeface="Calibri"/>
              </a:rPr>
              <a:t>opened</a:t>
            </a:r>
            <a:r>
              <a:rPr lang="it-IT">
                <a:latin typeface="Calibri"/>
              </a:rPr>
              <a:t> </a:t>
            </a:r>
            <a:r>
              <a:rPr lang="it-IT" err="1">
                <a:latin typeface="Calibri"/>
              </a:rPr>
              <a:t>questions</a:t>
            </a:r>
            <a:r>
              <a:rPr lang="it-IT">
                <a:latin typeface="Calibri"/>
              </a:rPr>
              <a:t>; </a:t>
            </a:r>
            <a:endParaRPr>
              <a:latin typeface="Calibri"/>
            </a:endParaRPr>
          </a:p>
          <a:p>
            <a:pPr marL="0" lvl="0" indent="0" algn="just" rtl="0">
              <a:spcBef>
                <a:spcPts val="0"/>
              </a:spcBef>
              <a:spcAft>
                <a:spcPts val="0"/>
              </a:spcAft>
              <a:buClr>
                <a:schemeClr val="dk1"/>
              </a:buClr>
              <a:buSzPts val="1200"/>
              <a:buFont typeface="Arial"/>
              <a:buNone/>
            </a:pPr>
            <a:endParaRPr>
              <a:latin typeface="Calibri"/>
            </a:endParaRPr>
          </a:p>
          <a:p>
            <a:pPr marL="0" lvl="0" indent="-76200" algn="just" rtl="0">
              <a:spcBef>
                <a:spcPts val="0"/>
              </a:spcBef>
              <a:spcAft>
                <a:spcPts val="0"/>
              </a:spcAft>
              <a:buClr>
                <a:schemeClr val="dk1"/>
              </a:buClr>
              <a:buSzPts val="1200"/>
              <a:buFont typeface="Arial"/>
              <a:buChar char="•"/>
            </a:pPr>
            <a:r>
              <a:rPr lang="it-IT" err="1">
                <a:latin typeface="Calibri"/>
              </a:rPr>
              <a:t>Ask</a:t>
            </a:r>
            <a:r>
              <a:rPr lang="it-IT">
                <a:latin typeface="Calibri"/>
              </a:rPr>
              <a:t> personal </a:t>
            </a:r>
            <a:r>
              <a:rPr lang="it-IT" err="1">
                <a:latin typeface="Calibri"/>
              </a:rPr>
              <a:t>informations</a:t>
            </a:r>
            <a:r>
              <a:rPr lang="it-IT">
                <a:latin typeface="Calibri"/>
              </a:rPr>
              <a:t>, </a:t>
            </a:r>
            <a:r>
              <a:rPr lang="it-IT" err="1">
                <a:latin typeface="Calibri"/>
              </a:rPr>
              <a:t>without</a:t>
            </a:r>
            <a:r>
              <a:rPr lang="it-IT">
                <a:latin typeface="Calibri"/>
              </a:rPr>
              <a:t> be intrusive</a:t>
            </a:r>
            <a:endParaRPr>
              <a:latin typeface="Calibri"/>
            </a:endParaRPr>
          </a:p>
          <a:p>
            <a:pPr marL="0" lvl="0" indent="0" algn="just" rtl="0">
              <a:spcBef>
                <a:spcPts val="0"/>
              </a:spcBef>
              <a:spcAft>
                <a:spcPts val="0"/>
              </a:spcAft>
              <a:buClr>
                <a:schemeClr val="dk1"/>
              </a:buClr>
              <a:buSzPts val="1200"/>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Calibri"/>
              </a:rPr>
              <a:t>1. Analysis of </a:t>
            </a:r>
            <a:r>
              <a:rPr lang="it-IT" err="1">
                <a:latin typeface="Calibri"/>
              </a:rPr>
              <a:t>territorial</a:t>
            </a:r>
            <a:r>
              <a:rPr lang="it-IT">
                <a:latin typeface="Calibri"/>
              </a:rPr>
              <a:t> </a:t>
            </a:r>
            <a:r>
              <a:rPr lang="it-IT" err="1">
                <a:latin typeface="Calibri"/>
              </a:rPr>
              <a:t>vocations</a:t>
            </a:r>
            <a:r>
              <a:rPr lang="it-IT">
                <a:latin typeface="Calibri"/>
              </a:rPr>
              <a:t> of </a:t>
            </a:r>
            <a:r>
              <a:rPr lang="it-IT" err="1">
                <a:latin typeface="Calibri"/>
              </a:rPr>
              <a:t>local</a:t>
            </a:r>
            <a:r>
              <a:rPr lang="it-IT">
                <a:latin typeface="Calibri"/>
              </a:rPr>
              <a:t> </a:t>
            </a:r>
            <a:r>
              <a:rPr lang="it-IT" err="1">
                <a:latin typeface="Calibri"/>
              </a:rPr>
              <a:t>context</a:t>
            </a:r>
            <a:endParaRPr lang="it-IT" sz="1800">
              <a:latin typeface="Calibri"/>
            </a:endParaRPr>
          </a:p>
        </p:txBody>
      </p:sp>
      <p:sp>
        <p:nvSpPr>
          <p:cNvPr id="76" name="Google Shape;76;p3"/>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latin typeface="Calibri"/>
              </a:rPr>
              <a:t>1.1 </a:t>
            </a:r>
            <a:r>
              <a:rPr lang="it-IT" b="1">
                <a:latin typeface="Calibri"/>
              </a:rPr>
              <a:t>Analysis of </a:t>
            </a:r>
            <a:r>
              <a:rPr lang="it-IT" err="1">
                <a:latin typeface="Calibri"/>
                <a:ea typeface="Consolas"/>
                <a:cs typeface="Consolas"/>
                <a:sym typeface="Consolas"/>
              </a:rPr>
              <a:t>strengths</a:t>
            </a:r>
            <a:r>
              <a:rPr lang="it-IT">
                <a:latin typeface="Calibri"/>
                <a:ea typeface="Consolas"/>
                <a:cs typeface="Consolas"/>
                <a:sym typeface="Consolas"/>
              </a:rPr>
              <a:t> and </a:t>
            </a:r>
            <a:r>
              <a:rPr lang="it-IT" err="1">
                <a:latin typeface="Calibri"/>
                <a:ea typeface="Consolas"/>
                <a:cs typeface="Consolas"/>
                <a:sym typeface="Consolas"/>
              </a:rPr>
              <a:t>weaknesses</a:t>
            </a:r>
            <a:endParaRPr lang="it-IT" err="1">
              <a:latin typeface="Calibri"/>
            </a:endParaRPr>
          </a:p>
        </p:txBody>
      </p:sp>
      <p:sp>
        <p:nvSpPr>
          <p:cNvPr id="77" name="Google Shape;77;p3"/>
          <p:cNvSpPr txBox="1">
            <a:spLocks noGrp="1"/>
          </p:cNvSpPr>
          <p:nvPr>
            <p:ph type="body" idx="3"/>
          </p:nvPr>
        </p:nvSpPr>
        <p:spPr>
          <a:xfrm>
            <a:off x="691009" y="2365006"/>
            <a:ext cx="8270255" cy="3126931"/>
          </a:xfrm>
          <a:prstGeom prst="rect">
            <a:avLst/>
          </a:prstGeom>
          <a:noFill/>
          <a:ln>
            <a:noFill/>
          </a:ln>
        </p:spPr>
        <p:txBody>
          <a:bodyPr spcFirstLastPara="1" wrap="square" lIns="91425" tIns="45700" rIns="91425" bIns="45700" anchor="t" anchorCtr="0">
            <a:noAutofit/>
          </a:bodyPr>
          <a:lstStyle/>
          <a:p>
            <a:pPr marL="0" indent="0">
              <a:buSzPts val="2000"/>
            </a:pPr>
            <a:endParaRPr lang="it-IT">
              <a:latin typeface="Calibri"/>
            </a:endParaRPr>
          </a:p>
          <a:p>
            <a:pPr marL="0" indent="0">
              <a:buSzPts val="2000"/>
            </a:pPr>
            <a:endParaRPr lang="it-IT">
              <a:latin typeface="Calibri"/>
            </a:endParaRPr>
          </a:p>
          <a:p>
            <a:pPr marL="0" lvl="0" indent="0" algn="just">
              <a:spcBef>
                <a:spcPts val="0"/>
              </a:spcBef>
              <a:spcAft>
                <a:spcPts val="0"/>
              </a:spcAft>
              <a:buSzPts val="2000"/>
              <a:buNone/>
            </a:pPr>
            <a:r>
              <a:rPr lang="it-IT">
                <a:latin typeface="Calibri"/>
              </a:rPr>
              <a:t>In </a:t>
            </a:r>
            <a:r>
              <a:rPr lang="it-IT" err="1">
                <a:latin typeface="Calibri"/>
              </a:rPr>
              <a:t>this</a:t>
            </a:r>
            <a:r>
              <a:rPr lang="it-IT">
                <a:latin typeface="Calibri"/>
              </a:rPr>
              <a:t> first part, </a:t>
            </a:r>
            <a:r>
              <a:rPr lang="it-IT" err="1">
                <a:latin typeface="Calibri"/>
              </a:rPr>
              <a:t>we</a:t>
            </a:r>
            <a:r>
              <a:rPr lang="it-IT">
                <a:latin typeface="Calibri"/>
              </a:rPr>
              <a:t> </a:t>
            </a:r>
            <a:r>
              <a:rPr lang="it-IT" err="1">
                <a:latin typeface="Calibri"/>
              </a:rPr>
              <a:t>explore</a:t>
            </a:r>
            <a:r>
              <a:rPr lang="it-IT">
                <a:latin typeface="Calibri"/>
              </a:rPr>
              <a:t> </a:t>
            </a:r>
            <a:r>
              <a:rPr lang="it-IT" err="1">
                <a:latin typeface="Calibri"/>
              </a:rPr>
              <a:t>how</a:t>
            </a:r>
            <a:r>
              <a:rPr lang="it-IT">
                <a:latin typeface="Calibri"/>
              </a:rPr>
              <a:t> to </a:t>
            </a:r>
            <a:r>
              <a:rPr lang="it-IT" err="1">
                <a:latin typeface="Calibri"/>
              </a:rPr>
              <a:t>carry</a:t>
            </a:r>
            <a:r>
              <a:rPr lang="it-IT">
                <a:latin typeface="Calibri"/>
              </a:rPr>
              <a:t> out a SWOT </a:t>
            </a:r>
            <a:r>
              <a:rPr lang="it-IT" err="1">
                <a:latin typeface="Calibri"/>
              </a:rPr>
              <a:t>analysis</a:t>
            </a:r>
            <a:r>
              <a:rPr lang="it-IT">
                <a:latin typeface="Calibri"/>
              </a:rPr>
              <a:t>, and </a:t>
            </a:r>
            <a:r>
              <a:rPr lang="it-IT" err="1">
                <a:latin typeface="Calibri"/>
              </a:rPr>
              <a:t>how</a:t>
            </a:r>
            <a:r>
              <a:rPr lang="it-IT">
                <a:latin typeface="Calibri"/>
              </a:rPr>
              <a:t> to put </a:t>
            </a:r>
            <a:r>
              <a:rPr lang="it-IT" err="1">
                <a:latin typeface="Calibri"/>
              </a:rPr>
              <a:t>your</a:t>
            </a:r>
            <a:r>
              <a:rPr lang="it-IT">
                <a:latin typeface="Calibri"/>
              </a:rPr>
              <a:t> </a:t>
            </a:r>
            <a:r>
              <a:rPr lang="it-IT" err="1">
                <a:latin typeface="Calibri"/>
              </a:rPr>
              <a:t>findings</a:t>
            </a:r>
            <a:r>
              <a:rPr lang="it-IT">
                <a:latin typeface="Calibri"/>
              </a:rPr>
              <a:t> </a:t>
            </a:r>
            <a:r>
              <a:rPr lang="it-IT" err="1">
                <a:latin typeface="Calibri"/>
              </a:rPr>
              <a:t>into</a:t>
            </a:r>
            <a:r>
              <a:rPr lang="it-IT">
                <a:latin typeface="Calibri"/>
              </a:rPr>
              <a:t> action. </a:t>
            </a:r>
            <a:r>
              <a:rPr lang="it-IT" err="1">
                <a:latin typeface="Calibri"/>
              </a:rPr>
              <a:t>We</a:t>
            </a:r>
            <a:r>
              <a:rPr lang="it-IT">
                <a:latin typeface="Calibri"/>
              </a:rPr>
              <a:t> </a:t>
            </a:r>
            <a:r>
              <a:rPr lang="it-IT" err="1">
                <a:latin typeface="Calibri"/>
              </a:rPr>
              <a:t>also</a:t>
            </a:r>
            <a:r>
              <a:rPr lang="it-IT">
                <a:latin typeface="Calibri"/>
              </a:rPr>
              <a:t> include a </a:t>
            </a:r>
            <a:r>
              <a:rPr lang="it-IT" err="1">
                <a:latin typeface="Calibri"/>
              </a:rPr>
              <a:t>worked</a:t>
            </a:r>
            <a:r>
              <a:rPr lang="it-IT">
                <a:latin typeface="Calibri"/>
              </a:rPr>
              <a:t> </a:t>
            </a:r>
            <a:r>
              <a:rPr lang="it-IT" err="1">
                <a:latin typeface="Calibri"/>
              </a:rPr>
              <a:t>example</a:t>
            </a:r>
            <a:r>
              <a:rPr lang="it-IT">
                <a:latin typeface="Calibri"/>
              </a:rPr>
              <a:t> and a template to help </a:t>
            </a:r>
            <a:r>
              <a:rPr lang="it-IT" err="1">
                <a:latin typeface="Calibri"/>
              </a:rPr>
              <a:t>you</a:t>
            </a:r>
            <a:r>
              <a:rPr lang="it-IT">
                <a:latin typeface="Calibri"/>
              </a:rPr>
              <a:t> </a:t>
            </a:r>
            <a:r>
              <a:rPr lang="it-IT" err="1">
                <a:latin typeface="Calibri"/>
              </a:rPr>
              <a:t>get</a:t>
            </a:r>
            <a:r>
              <a:rPr lang="it-IT">
                <a:latin typeface="Calibri"/>
              </a:rPr>
              <a:t> </a:t>
            </a:r>
            <a:r>
              <a:rPr lang="it-IT" err="1">
                <a:latin typeface="Calibri"/>
              </a:rPr>
              <a:t>started</a:t>
            </a:r>
            <a:r>
              <a:rPr lang="it-IT">
                <a:latin typeface="Calibri"/>
              </a:rPr>
              <a:t> on a SWOT </a:t>
            </a:r>
            <a:r>
              <a:rPr lang="it-IT" err="1">
                <a:latin typeface="Calibri"/>
              </a:rPr>
              <a:t>analysis</a:t>
            </a:r>
            <a:r>
              <a:rPr lang="it-IT">
                <a:latin typeface="Calibri"/>
              </a:rPr>
              <a:t> in </a:t>
            </a:r>
            <a:r>
              <a:rPr lang="it-IT" err="1">
                <a:latin typeface="Calibri"/>
              </a:rPr>
              <a:t>your</a:t>
            </a:r>
            <a:r>
              <a:rPr lang="it-IT">
                <a:latin typeface="Calibri"/>
              </a:rPr>
              <a:t> </a:t>
            </a:r>
            <a:r>
              <a:rPr lang="it-IT" err="1">
                <a:latin typeface="Calibri"/>
              </a:rPr>
              <a:t>own</a:t>
            </a:r>
            <a:r>
              <a:rPr lang="it-IT">
                <a:latin typeface="Calibri"/>
              </a:rPr>
              <a:t> </a:t>
            </a:r>
            <a:r>
              <a:rPr lang="it-IT" err="1">
                <a:latin typeface="Calibri"/>
              </a:rPr>
              <a:t>context</a:t>
            </a:r>
            <a:r>
              <a:rPr lang="it-IT">
                <a:latin typeface="Calibri"/>
              </a:rPr>
              <a:t>.</a:t>
            </a:r>
            <a:endParaRPr lang="it-IT"/>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endParaRPr>
              <a:latin typeface="Calibri"/>
            </a:endParaRPr>
          </a:p>
          <a:p>
            <a:pPr marL="0" indent="0">
              <a:buSzPts val="2000"/>
            </a:pPr>
            <a:endParaRPr lang="it-IT" b="1">
              <a:latin typeface="Calibri"/>
            </a:endParaRPr>
          </a:p>
          <a:p>
            <a:pPr marL="0" lvl="0" indent="0" algn="just">
              <a:spcBef>
                <a:spcPts val="0"/>
              </a:spcBef>
              <a:spcAft>
                <a:spcPts val="0"/>
              </a:spcAft>
              <a:buSzPts val="2000"/>
              <a:buNone/>
            </a:pPr>
            <a:r>
              <a:rPr lang="it-IT" b="1">
                <a:latin typeface="Calibri"/>
              </a:rPr>
              <a:t>SWOT </a:t>
            </a:r>
            <a:r>
              <a:rPr lang="it-IT">
                <a:latin typeface="Calibri"/>
              </a:rPr>
              <a:t>stands for </a:t>
            </a:r>
            <a:r>
              <a:rPr lang="it-IT" b="1" err="1">
                <a:latin typeface="Calibri"/>
              </a:rPr>
              <a:t>Strengths</a:t>
            </a:r>
            <a:r>
              <a:rPr lang="it-IT">
                <a:latin typeface="Calibri"/>
              </a:rPr>
              <a:t>, </a:t>
            </a:r>
            <a:r>
              <a:rPr lang="it-IT" b="1" err="1">
                <a:latin typeface="Calibri"/>
              </a:rPr>
              <a:t>Weaknesses</a:t>
            </a:r>
            <a:r>
              <a:rPr lang="it-IT">
                <a:latin typeface="Calibri"/>
              </a:rPr>
              <a:t>, </a:t>
            </a:r>
            <a:r>
              <a:rPr lang="it-IT" b="1" err="1">
                <a:latin typeface="Calibri"/>
              </a:rPr>
              <a:t>Opportunities</a:t>
            </a:r>
            <a:r>
              <a:rPr lang="it-IT">
                <a:latin typeface="Calibri"/>
              </a:rPr>
              <a:t>, and </a:t>
            </a:r>
            <a:r>
              <a:rPr lang="it-IT" b="1" err="1">
                <a:latin typeface="Calibri"/>
              </a:rPr>
              <a:t>Threats</a:t>
            </a:r>
            <a:r>
              <a:rPr lang="it-IT">
                <a:latin typeface="Calibri"/>
              </a:rPr>
              <a:t>, and so a SWOT </a:t>
            </a:r>
            <a:r>
              <a:rPr lang="it-IT" err="1">
                <a:latin typeface="Calibri"/>
              </a:rPr>
              <a:t>analysis</a:t>
            </a:r>
            <a:r>
              <a:rPr lang="it-IT">
                <a:latin typeface="Calibri"/>
              </a:rPr>
              <a:t> </a:t>
            </a:r>
            <a:r>
              <a:rPr lang="it-IT" err="1">
                <a:latin typeface="Calibri"/>
              </a:rPr>
              <a:t>is</a:t>
            </a:r>
            <a:r>
              <a:rPr lang="it-IT">
                <a:latin typeface="Calibri"/>
              </a:rPr>
              <a:t> a technique for </a:t>
            </a:r>
            <a:r>
              <a:rPr lang="it-IT" err="1">
                <a:latin typeface="Calibri"/>
              </a:rPr>
              <a:t>assessing</a:t>
            </a:r>
            <a:r>
              <a:rPr lang="it-IT">
                <a:latin typeface="Calibri"/>
              </a:rPr>
              <a:t> </a:t>
            </a:r>
            <a:r>
              <a:rPr lang="it-IT" err="1">
                <a:latin typeface="Calibri"/>
              </a:rPr>
              <a:t>these</a:t>
            </a:r>
            <a:r>
              <a:rPr lang="it-IT">
                <a:latin typeface="Calibri"/>
              </a:rPr>
              <a:t> </a:t>
            </a:r>
            <a:r>
              <a:rPr lang="it-IT" err="1">
                <a:latin typeface="Calibri"/>
              </a:rPr>
              <a:t>four</a:t>
            </a:r>
            <a:r>
              <a:rPr lang="it-IT">
                <a:latin typeface="Calibri"/>
              </a:rPr>
              <a:t> </a:t>
            </a:r>
            <a:r>
              <a:rPr lang="it-IT" err="1">
                <a:latin typeface="Calibri"/>
              </a:rPr>
              <a:t>aspects</a:t>
            </a:r>
            <a:r>
              <a:rPr lang="it-IT">
                <a:latin typeface="Calibri"/>
              </a:rPr>
              <a:t> of </a:t>
            </a:r>
            <a:r>
              <a:rPr lang="it-IT" err="1">
                <a:latin typeface="Calibri"/>
              </a:rPr>
              <a:t>your</a:t>
            </a:r>
            <a:r>
              <a:rPr lang="it-IT">
                <a:latin typeface="Calibri"/>
              </a:rPr>
              <a:t> business.</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endParaRPr>
              <a:latin typeface="Calibri"/>
            </a:endParaRPr>
          </a:p>
          <a:p>
            <a:pPr marL="0" indent="0">
              <a:buSzPts val="2000"/>
            </a:pPr>
            <a:endParaRPr lang="it-IT">
              <a:latin typeface="Calibri"/>
            </a:endParaRPr>
          </a:p>
          <a:p>
            <a:pPr marL="0" lvl="0" indent="0" algn="just">
              <a:spcBef>
                <a:spcPts val="0"/>
              </a:spcBef>
              <a:spcAft>
                <a:spcPts val="0"/>
              </a:spcAft>
              <a:buSzPts val="2000"/>
              <a:buNone/>
            </a:pPr>
            <a:r>
              <a:rPr lang="it-IT">
                <a:latin typeface="Calibri"/>
              </a:rPr>
              <a:t>A SWOT </a:t>
            </a:r>
            <a:r>
              <a:rPr lang="it-IT" err="1">
                <a:latin typeface="Calibri"/>
              </a:rPr>
              <a:t>analysis</a:t>
            </a:r>
            <a:r>
              <a:rPr lang="it-IT">
                <a:latin typeface="Calibri"/>
              </a:rPr>
              <a:t> </a:t>
            </a:r>
            <a:r>
              <a:rPr lang="it-IT" err="1">
                <a:latin typeface="Calibri"/>
              </a:rPr>
              <a:t>examines</a:t>
            </a:r>
            <a:r>
              <a:rPr lang="it-IT">
                <a:latin typeface="Calibri"/>
              </a:rPr>
              <a:t> </a:t>
            </a:r>
            <a:r>
              <a:rPr lang="it-IT" err="1">
                <a:latin typeface="Calibri"/>
              </a:rPr>
              <a:t>both</a:t>
            </a:r>
            <a:r>
              <a:rPr lang="it-IT">
                <a:latin typeface="Calibri"/>
              </a:rPr>
              <a:t> </a:t>
            </a:r>
            <a:r>
              <a:rPr lang="it-IT" err="1">
                <a:latin typeface="Calibri"/>
              </a:rPr>
              <a:t>internal</a:t>
            </a:r>
            <a:r>
              <a:rPr lang="it-IT">
                <a:latin typeface="Calibri"/>
              </a:rPr>
              <a:t> and </a:t>
            </a:r>
            <a:r>
              <a:rPr lang="it-IT" err="1">
                <a:latin typeface="Calibri"/>
              </a:rPr>
              <a:t>external</a:t>
            </a:r>
            <a:r>
              <a:rPr lang="it-IT">
                <a:latin typeface="Calibri"/>
              </a:rPr>
              <a:t> </a:t>
            </a:r>
            <a:r>
              <a:rPr lang="it-IT" err="1">
                <a:latin typeface="Calibri"/>
              </a:rPr>
              <a:t>factors</a:t>
            </a:r>
            <a:r>
              <a:rPr lang="it-IT">
                <a:latin typeface="Calibri"/>
              </a:rPr>
              <a:t> – </a:t>
            </a:r>
            <a:r>
              <a:rPr lang="it-IT" err="1">
                <a:latin typeface="Calibri"/>
              </a:rPr>
              <a:t>that</a:t>
            </a:r>
            <a:r>
              <a:rPr lang="it-IT">
                <a:latin typeface="Calibri"/>
              </a:rPr>
              <a:t> </a:t>
            </a:r>
            <a:r>
              <a:rPr lang="it-IT" err="1">
                <a:latin typeface="Calibri"/>
              </a:rPr>
              <a:t>is</a:t>
            </a:r>
            <a:r>
              <a:rPr lang="it-IT">
                <a:latin typeface="Calibri"/>
              </a:rPr>
              <a:t>, </a:t>
            </a:r>
            <a:r>
              <a:rPr lang="it-IT" err="1">
                <a:latin typeface="Calibri"/>
              </a:rPr>
              <a:t>what's</a:t>
            </a:r>
            <a:r>
              <a:rPr lang="it-IT">
                <a:latin typeface="Calibri"/>
              </a:rPr>
              <a:t> </a:t>
            </a:r>
            <a:r>
              <a:rPr lang="it-IT" err="1">
                <a:latin typeface="Calibri"/>
              </a:rPr>
              <a:t>going</a:t>
            </a:r>
            <a:r>
              <a:rPr lang="it-IT">
                <a:latin typeface="Calibri"/>
              </a:rPr>
              <a:t> on inside and </a:t>
            </a:r>
            <a:r>
              <a:rPr lang="it-IT" err="1">
                <a:latin typeface="Calibri"/>
              </a:rPr>
              <a:t>outside</a:t>
            </a:r>
            <a:r>
              <a:rPr lang="it-IT">
                <a:latin typeface="Calibri"/>
              </a:rPr>
              <a:t> </a:t>
            </a:r>
            <a:r>
              <a:rPr lang="it-IT" err="1">
                <a:latin typeface="Calibri"/>
              </a:rPr>
              <a:t>your</a:t>
            </a:r>
            <a:r>
              <a:rPr lang="it-IT">
                <a:latin typeface="Calibri"/>
              </a:rPr>
              <a:t> </a:t>
            </a:r>
            <a:r>
              <a:rPr lang="it-IT" err="1">
                <a:latin typeface="Calibri"/>
              </a:rPr>
              <a:t>organization</a:t>
            </a:r>
            <a:r>
              <a:rPr lang="it-IT">
                <a:latin typeface="Calibri"/>
              </a:rPr>
              <a:t>. So some of </a:t>
            </a:r>
            <a:r>
              <a:rPr lang="it-IT" err="1">
                <a:latin typeface="Calibri"/>
              </a:rPr>
              <a:t>these</a:t>
            </a:r>
            <a:r>
              <a:rPr lang="it-IT">
                <a:latin typeface="Calibri"/>
              </a:rPr>
              <a:t> </a:t>
            </a:r>
            <a:r>
              <a:rPr lang="it-IT" err="1">
                <a:latin typeface="Calibri"/>
              </a:rPr>
              <a:t>factors</a:t>
            </a:r>
            <a:r>
              <a:rPr lang="it-IT">
                <a:latin typeface="Calibri"/>
              </a:rPr>
              <a:t> </a:t>
            </a:r>
            <a:r>
              <a:rPr lang="it-IT" err="1">
                <a:latin typeface="Calibri"/>
              </a:rPr>
              <a:t>will</a:t>
            </a:r>
            <a:r>
              <a:rPr lang="it-IT">
                <a:latin typeface="Calibri"/>
              </a:rPr>
              <a:t> be </a:t>
            </a:r>
            <a:r>
              <a:rPr lang="it-IT" err="1">
                <a:latin typeface="Calibri"/>
              </a:rPr>
              <a:t>within</a:t>
            </a:r>
            <a:r>
              <a:rPr lang="it-IT">
                <a:latin typeface="Calibri"/>
              </a:rPr>
              <a:t> </a:t>
            </a:r>
            <a:r>
              <a:rPr lang="it-IT" err="1">
                <a:latin typeface="Calibri"/>
              </a:rPr>
              <a:t>your</a:t>
            </a:r>
            <a:r>
              <a:rPr lang="it-IT">
                <a:latin typeface="Calibri"/>
              </a:rPr>
              <a:t> control and some </a:t>
            </a:r>
            <a:r>
              <a:rPr lang="it-IT" err="1">
                <a:latin typeface="Calibri"/>
              </a:rPr>
              <a:t>will</a:t>
            </a:r>
            <a:r>
              <a:rPr lang="it-IT">
                <a:latin typeface="Calibri"/>
              </a:rPr>
              <a:t> </a:t>
            </a:r>
            <a:r>
              <a:rPr lang="it-IT" err="1">
                <a:latin typeface="Calibri"/>
              </a:rPr>
              <a:t>not</a:t>
            </a:r>
            <a:r>
              <a:rPr lang="it-IT">
                <a:latin typeface="Calibri"/>
              </a:rPr>
              <a:t>. In </a:t>
            </a:r>
            <a:r>
              <a:rPr lang="it-IT" err="1">
                <a:latin typeface="Calibri"/>
              </a:rPr>
              <a:t>either</a:t>
            </a:r>
            <a:r>
              <a:rPr lang="it-IT">
                <a:latin typeface="Calibri"/>
              </a:rPr>
              <a:t> case, the </a:t>
            </a:r>
            <a:r>
              <a:rPr lang="it-IT" err="1">
                <a:latin typeface="Calibri"/>
              </a:rPr>
              <a:t>wisest</a:t>
            </a:r>
            <a:r>
              <a:rPr lang="it-IT">
                <a:latin typeface="Calibri"/>
              </a:rPr>
              <a:t> action </a:t>
            </a:r>
            <a:r>
              <a:rPr lang="it-IT" err="1">
                <a:latin typeface="Calibri"/>
              </a:rPr>
              <a:t>you</a:t>
            </a:r>
            <a:r>
              <a:rPr lang="it-IT">
                <a:latin typeface="Calibri"/>
              </a:rPr>
              <a:t> can take in </a:t>
            </a:r>
            <a:r>
              <a:rPr lang="it-IT" err="1">
                <a:latin typeface="Calibri"/>
              </a:rPr>
              <a:t>response</a:t>
            </a:r>
            <a:r>
              <a:rPr lang="it-IT">
                <a:latin typeface="Calibri"/>
              </a:rPr>
              <a:t> </a:t>
            </a:r>
            <a:r>
              <a:rPr lang="it-IT" err="1">
                <a:latin typeface="Calibri"/>
              </a:rPr>
              <a:t>will</a:t>
            </a:r>
            <a:r>
              <a:rPr lang="it-IT">
                <a:latin typeface="Calibri"/>
              </a:rPr>
              <a:t> </a:t>
            </a:r>
            <a:r>
              <a:rPr lang="it-IT" err="1">
                <a:latin typeface="Calibri"/>
              </a:rPr>
              <a:t>become</a:t>
            </a:r>
            <a:r>
              <a:rPr lang="it-IT">
                <a:latin typeface="Calibri"/>
              </a:rPr>
              <a:t> </a:t>
            </a:r>
            <a:r>
              <a:rPr lang="it-IT" err="1">
                <a:latin typeface="Calibri"/>
              </a:rPr>
              <a:t>clearer</a:t>
            </a:r>
            <a:r>
              <a:rPr lang="it-IT">
                <a:latin typeface="Calibri"/>
              </a:rPr>
              <a:t> once </a:t>
            </a:r>
            <a:r>
              <a:rPr lang="it-IT" err="1">
                <a:latin typeface="Calibri"/>
              </a:rPr>
              <a:t>you've</a:t>
            </a:r>
            <a:r>
              <a:rPr lang="it-IT">
                <a:latin typeface="Calibri"/>
              </a:rPr>
              <a:t> </a:t>
            </a:r>
            <a:r>
              <a:rPr lang="it-IT" err="1">
                <a:latin typeface="Calibri"/>
              </a:rPr>
              <a:t>discovered</a:t>
            </a:r>
            <a:r>
              <a:rPr lang="it-IT">
                <a:latin typeface="Calibri"/>
              </a:rPr>
              <a:t>, </a:t>
            </a:r>
            <a:r>
              <a:rPr lang="it-IT" err="1">
                <a:latin typeface="Calibri"/>
              </a:rPr>
              <a:t>recorded</a:t>
            </a:r>
            <a:r>
              <a:rPr lang="it-IT">
                <a:latin typeface="Calibri"/>
              </a:rPr>
              <a:t> and </a:t>
            </a:r>
            <a:r>
              <a:rPr lang="it-IT" err="1">
                <a:latin typeface="Calibri"/>
              </a:rPr>
              <a:t>analyzed</a:t>
            </a:r>
            <a:r>
              <a:rPr lang="it-IT">
                <a:latin typeface="Calibri"/>
              </a:rPr>
              <a:t> </a:t>
            </a:r>
            <a:r>
              <a:rPr lang="it-IT" err="1">
                <a:latin typeface="Calibri"/>
              </a:rPr>
              <a:t>as</a:t>
            </a:r>
            <a:r>
              <a:rPr lang="it-IT">
                <a:latin typeface="Calibri"/>
              </a:rPr>
              <a:t> </a:t>
            </a:r>
            <a:r>
              <a:rPr lang="it-IT" err="1">
                <a:latin typeface="Calibri"/>
              </a:rPr>
              <a:t>many</a:t>
            </a:r>
            <a:r>
              <a:rPr lang="it-IT">
                <a:latin typeface="Calibri"/>
              </a:rPr>
              <a:t> </a:t>
            </a:r>
            <a:r>
              <a:rPr lang="it-IT" err="1">
                <a:latin typeface="Calibri"/>
              </a:rPr>
              <a:t>factors</a:t>
            </a:r>
            <a:r>
              <a:rPr lang="it-IT">
                <a:latin typeface="Calibri"/>
              </a:rPr>
              <a:t> </a:t>
            </a:r>
            <a:r>
              <a:rPr lang="it-IT" err="1">
                <a:latin typeface="Calibri"/>
              </a:rPr>
              <a:t>as</a:t>
            </a:r>
            <a:r>
              <a:rPr lang="it-IT">
                <a:latin typeface="Calibri"/>
              </a:rPr>
              <a:t> </a:t>
            </a:r>
            <a:r>
              <a:rPr lang="it-IT" err="1">
                <a:latin typeface="Calibri"/>
              </a:rPr>
              <a:t>you</a:t>
            </a:r>
            <a:r>
              <a:rPr lang="it-IT">
                <a:latin typeface="Calibri"/>
              </a:rPr>
              <a:t> can.</a:t>
            </a:r>
            <a:endParaRPr>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Tahoma"/>
                <a:ea typeface="Tahoma"/>
                <a:cs typeface="Tahoma"/>
                <a:sym typeface="Tahoma"/>
              </a:rPr>
              <a:t>3. Analysis </a:t>
            </a:r>
            <a:r>
              <a:rPr lang="it-IT">
                <a:latin typeface="Trebuchet MS"/>
                <a:ea typeface="Trebuchet MS"/>
                <a:cs typeface="Trebuchet MS"/>
                <a:sym typeface="Trebuchet MS"/>
              </a:rPr>
              <a:t>of</a:t>
            </a:r>
            <a:r>
              <a:rPr lang="it-IT">
                <a:latin typeface="Tahoma"/>
                <a:ea typeface="Tahoma"/>
                <a:cs typeface="Tahoma"/>
                <a:sym typeface="Tahoma"/>
              </a:rPr>
              <a:t> demografic  and entrepreneurial context of the area</a:t>
            </a:r>
            <a:endParaRPr/>
          </a:p>
        </p:txBody>
      </p:sp>
      <p:sp>
        <p:nvSpPr>
          <p:cNvPr id="296" name="Google Shape;296;p44"/>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3.4 Tools</a:t>
            </a:r>
            <a:endParaRPr>
              <a:latin typeface="Trebuchet MS"/>
              <a:ea typeface="Trebuchet MS"/>
              <a:cs typeface="Trebuchet MS"/>
              <a:sym typeface="Trebuchet MS"/>
            </a:endParaRPr>
          </a:p>
        </p:txBody>
      </p:sp>
      <p:graphicFrame>
        <p:nvGraphicFramePr>
          <p:cNvPr id="297" name="Google Shape;297;p44"/>
          <p:cNvGraphicFramePr/>
          <p:nvPr>
            <p:extLst>
              <p:ext uri="{D42A27DB-BD31-4B8C-83A1-F6EECF244321}">
                <p14:modId xmlns:p14="http://schemas.microsoft.com/office/powerpoint/2010/main" val="734256687"/>
              </p:ext>
            </p:extLst>
          </p:nvPr>
        </p:nvGraphicFramePr>
        <p:xfrm>
          <a:off x="613310" y="2336996"/>
          <a:ext cx="8427950" cy="3190900"/>
        </p:xfrm>
        <a:graphic>
          <a:graphicData uri="http://schemas.openxmlformats.org/drawingml/2006/table">
            <a:tbl>
              <a:tblPr>
                <a:noFill/>
                <a:tableStyleId>{ADC1F451-1D95-4ED1-BEC5-CFCC107EDB6E}</a:tableStyleId>
              </a:tblPr>
              <a:tblGrid>
                <a:gridCol w="8427950">
                  <a:extLst>
                    <a:ext uri="{9D8B030D-6E8A-4147-A177-3AD203B41FA5}">
                      <a16:colId xmlns:a16="http://schemas.microsoft.com/office/drawing/2014/main" val="20000"/>
                    </a:ext>
                  </a:extLst>
                </a:gridCol>
              </a:tblGrid>
              <a:tr h="602625">
                <a:tc>
                  <a:txBody>
                    <a:bodyPr/>
                    <a:lstStyle/>
                    <a:p>
                      <a:pPr marL="0" marR="0" lvl="0" indent="0" algn="l" rtl="0">
                        <a:lnSpc>
                          <a:spcPct val="115000"/>
                        </a:lnSpc>
                        <a:spcBef>
                          <a:spcPts val="0"/>
                        </a:spcBef>
                        <a:spcAft>
                          <a:spcPts val="0"/>
                        </a:spcAft>
                        <a:buNone/>
                      </a:pPr>
                      <a:r>
                        <a:rPr lang="it-IT" sz="1200" b="1">
                          <a:solidFill>
                            <a:srgbClr val="000000"/>
                          </a:solidFill>
                          <a:latin typeface="Calibri"/>
                          <a:ea typeface="Trebuchet MS"/>
                          <a:cs typeface="Trebuchet MS"/>
                          <a:sym typeface="Trebuchet MS"/>
                        </a:rPr>
                        <a:t>Do </a:t>
                      </a:r>
                      <a:r>
                        <a:rPr lang="it-IT" sz="1200" b="1" err="1">
                          <a:solidFill>
                            <a:srgbClr val="000000"/>
                          </a:solidFill>
                          <a:latin typeface="Calibri"/>
                          <a:ea typeface="Trebuchet MS"/>
                          <a:cs typeface="Trebuchet MS"/>
                          <a:sym typeface="Trebuchet MS"/>
                        </a:rPr>
                        <a:t>preliminary</a:t>
                      </a:r>
                      <a:r>
                        <a:rPr lang="it-IT" sz="1200" b="1">
                          <a:solidFill>
                            <a:srgbClr val="000000"/>
                          </a:solidFill>
                          <a:latin typeface="Calibri"/>
                          <a:ea typeface="Trebuchet MS"/>
                          <a:cs typeface="Trebuchet MS"/>
                          <a:sym typeface="Trebuchet MS"/>
                        </a:rPr>
                        <a:t> </a:t>
                      </a:r>
                      <a:r>
                        <a:rPr lang="it-IT" sz="1200" b="1" err="1">
                          <a:solidFill>
                            <a:srgbClr val="000000"/>
                          </a:solidFill>
                          <a:latin typeface="Calibri"/>
                          <a:ea typeface="Trebuchet MS"/>
                          <a:cs typeface="Trebuchet MS"/>
                          <a:sym typeface="Trebuchet MS"/>
                        </a:rPr>
                        <a:t>research</a:t>
                      </a:r>
                      <a:r>
                        <a:rPr lang="it-IT" sz="1200" b="1">
                          <a:solidFill>
                            <a:srgbClr val="000000"/>
                          </a:solidFill>
                          <a:latin typeface="Calibri"/>
                          <a:ea typeface="Trebuchet MS"/>
                          <a:cs typeface="Trebuchet MS"/>
                          <a:sym typeface="Trebuchet MS"/>
                        </a:rPr>
                        <a: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it-IT" sz="1200">
                          <a:solidFill>
                            <a:srgbClr val="000000"/>
                          </a:solidFill>
                          <a:latin typeface="Calibri"/>
                          <a:ea typeface="Trebuchet MS"/>
                          <a:cs typeface="Trebuchet MS"/>
                          <a:sym typeface="Trebuchet MS"/>
                        </a:rPr>
                        <a:t>To create an </a:t>
                      </a:r>
                      <a:r>
                        <a:rPr lang="it-IT" sz="1200" err="1">
                          <a:solidFill>
                            <a:srgbClr val="000000"/>
                          </a:solidFill>
                          <a:latin typeface="Calibri"/>
                          <a:ea typeface="Trebuchet MS"/>
                          <a:cs typeface="Trebuchet MS"/>
                          <a:sym typeface="Trebuchet MS"/>
                        </a:rPr>
                        <a:t>effective</a:t>
                      </a:r>
                      <a:r>
                        <a:rPr lang="it-IT" sz="1200">
                          <a:solidFill>
                            <a:srgbClr val="000000"/>
                          </a:solidFill>
                          <a:latin typeface="Calibri"/>
                          <a:ea typeface="Trebuchet MS"/>
                          <a:cs typeface="Trebuchet MS"/>
                          <a:sym typeface="Trebuchet MS"/>
                        </a:rPr>
                        <a:t> survey, </a:t>
                      </a:r>
                      <a:r>
                        <a:rPr lang="it-IT" sz="1200" err="1">
                          <a:solidFill>
                            <a:srgbClr val="000000"/>
                          </a:solidFill>
                          <a:latin typeface="Calibri"/>
                          <a:ea typeface="Trebuchet MS"/>
                          <a:cs typeface="Trebuchet MS"/>
                          <a:sym typeface="Trebuchet MS"/>
                        </a:rPr>
                        <a:t>you</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want</a:t>
                      </a:r>
                      <a:r>
                        <a:rPr lang="it-IT" sz="1200">
                          <a:solidFill>
                            <a:srgbClr val="000000"/>
                          </a:solidFill>
                          <a:latin typeface="Calibri"/>
                          <a:ea typeface="Trebuchet MS"/>
                          <a:cs typeface="Trebuchet MS"/>
                          <a:sym typeface="Trebuchet MS"/>
                        </a:rPr>
                        <a:t> to be </a:t>
                      </a:r>
                      <a:r>
                        <a:rPr lang="it-IT" sz="1200" err="1">
                          <a:solidFill>
                            <a:srgbClr val="000000"/>
                          </a:solidFill>
                          <a:latin typeface="Calibri"/>
                          <a:ea typeface="Trebuchet MS"/>
                          <a:cs typeface="Trebuchet MS"/>
                          <a:sym typeface="Trebuchet MS"/>
                        </a:rPr>
                        <a:t>as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targeted</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as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possible</a:t>
                      </a:r>
                      <a:endParaRPr sz="120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50325">
                <a:tc>
                  <a:txBody>
                    <a:bodyPr/>
                    <a:lstStyle/>
                    <a:p>
                      <a:pPr marL="0" marR="0" lvl="0" indent="0" algn="l" rtl="0">
                        <a:lnSpc>
                          <a:spcPct val="115000"/>
                        </a:lnSpc>
                        <a:spcBef>
                          <a:spcPts val="0"/>
                        </a:spcBef>
                        <a:spcAft>
                          <a:spcPts val="0"/>
                        </a:spcAft>
                        <a:buNone/>
                      </a:pPr>
                      <a:r>
                        <a:rPr lang="it-IT" sz="1200" b="1">
                          <a:solidFill>
                            <a:srgbClr val="000000"/>
                          </a:solidFill>
                          <a:latin typeface="Calibri"/>
                          <a:ea typeface="Trebuchet MS"/>
                          <a:cs typeface="Trebuchet MS"/>
                          <a:sym typeface="Trebuchet MS"/>
                        </a:rPr>
                        <a:t>Draft </a:t>
                      </a:r>
                      <a:r>
                        <a:rPr lang="it-IT" sz="1200" b="1" err="1">
                          <a:solidFill>
                            <a:srgbClr val="000000"/>
                          </a:solidFill>
                          <a:latin typeface="Calibri"/>
                          <a:ea typeface="Trebuchet MS"/>
                          <a:cs typeface="Trebuchet MS"/>
                          <a:sym typeface="Trebuchet MS"/>
                        </a:rPr>
                        <a:t>your</a:t>
                      </a:r>
                      <a:r>
                        <a:rPr lang="it-IT" sz="1200" b="1">
                          <a:solidFill>
                            <a:srgbClr val="000000"/>
                          </a:solidFill>
                          <a:latin typeface="Calibri"/>
                          <a:ea typeface="Trebuchet MS"/>
                          <a:cs typeface="Trebuchet MS"/>
                          <a:sym typeface="Trebuchet MS"/>
                        </a:rPr>
                        <a:t> </a:t>
                      </a:r>
                      <a:r>
                        <a:rPr lang="it-IT" sz="1200" b="1" err="1">
                          <a:solidFill>
                            <a:srgbClr val="000000"/>
                          </a:solidFill>
                          <a:latin typeface="Calibri"/>
                          <a:ea typeface="Trebuchet MS"/>
                          <a:cs typeface="Trebuchet MS"/>
                          <a:sym typeface="Trebuchet MS"/>
                        </a:rPr>
                        <a:t>questions</a:t>
                      </a:r>
                      <a:r>
                        <a:rPr lang="it-IT" sz="1200" b="1">
                          <a:solidFill>
                            <a:srgbClr val="000000"/>
                          </a:solidFill>
                          <a:latin typeface="Calibri"/>
                          <a:ea typeface="Trebuchet MS"/>
                          <a:cs typeface="Trebuchet MS"/>
                          <a:sym typeface="Trebuchet MS"/>
                        </a:rPr>
                        <a: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it-IT" sz="1200">
                          <a:solidFill>
                            <a:srgbClr val="000000"/>
                          </a:solidFill>
                          <a:latin typeface="Calibri"/>
                          <a:ea typeface="Trebuchet MS"/>
                          <a:cs typeface="Trebuchet MS"/>
                          <a:sym typeface="Trebuchet MS"/>
                        </a:rPr>
                        <a:t>For best </a:t>
                      </a:r>
                      <a:r>
                        <a:rPr lang="it-IT" sz="1200" err="1">
                          <a:solidFill>
                            <a:srgbClr val="000000"/>
                          </a:solidFill>
                          <a:latin typeface="Calibri"/>
                          <a:ea typeface="Trebuchet MS"/>
                          <a:cs typeface="Trebuchet MS"/>
                          <a:sym typeface="Trebuchet MS"/>
                        </a:rPr>
                        <a:t>results</a:t>
                      </a:r>
                      <a:r>
                        <a:rPr lang="it-IT" sz="1200">
                          <a:solidFill>
                            <a:srgbClr val="000000"/>
                          </a:solidFill>
                          <a:latin typeface="Calibri"/>
                          <a:ea typeface="Trebuchet MS"/>
                          <a:cs typeface="Trebuchet MS"/>
                          <a:sym typeface="Trebuchet MS"/>
                        </a:rPr>
                        <a:t>, include no more </a:t>
                      </a:r>
                      <a:r>
                        <a:rPr lang="it-IT" sz="1200" err="1">
                          <a:solidFill>
                            <a:srgbClr val="000000"/>
                          </a:solidFill>
                          <a:latin typeface="Calibri"/>
                          <a:ea typeface="Trebuchet MS"/>
                          <a:cs typeface="Trebuchet MS"/>
                          <a:sym typeface="Trebuchet MS"/>
                        </a:rPr>
                        <a:t>than</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five</a:t>
                      </a:r>
                      <a:r>
                        <a:rPr lang="it-IT" sz="1200">
                          <a:solidFill>
                            <a:srgbClr val="000000"/>
                          </a:solidFill>
                          <a:latin typeface="Calibri"/>
                          <a:ea typeface="Trebuchet MS"/>
                          <a:cs typeface="Trebuchet MS"/>
                          <a:sym typeface="Trebuchet MS"/>
                        </a:rPr>
                        <a:t> to 10 </a:t>
                      </a:r>
                      <a:r>
                        <a:rPr lang="it-IT" sz="1200" err="1">
                          <a:solidFill>
                            <a:srgbClr val="000000"/>
                          </a:solidFill>
                          <a:latin typeface="Calibri"/>
                          <a:ea typeface="Trebuchet MS"/>
                          <a:cs typeface="Trebuchet MS"/>
                          <a:sym typeface="Trebuchet MS"/>
                        </a:rPr>
                        <a:t>questions</a:t>
                      </a:r>
                      <a:r>
                        <a:rPr lang="it-IT" sz="1200">
                          <a:solidFill>
                            <a:srgbClr val="000000"/>
                          </a:solidFill>
                          <a:latin typeface="Calibri"/>
                          <a:ea typeface="Trebuchet MS"/>
                          <a:cs typeface="Trebuchet MS"/>
                          <a:sym typeface="Trebuchet MS"/>
                        </a:rPr>
                        <a:t> in </a:t>
                      </a:r>
                      <a:r>
                        <a:rPr lang="it-IT" sz="1200" err="1">
                          <a:solidFill>
                            <a:srgbClr val="000000"/>
                          </a:solidFill>
                          <a:latin typeface="Calibri"/>
                          <a:ea typeface="Trebuchet MS"/>
                          <a:cs typeface="Trebuchet MS"/>
                          <a:sym typeface="Trebuchet MS"/>
                        </a:rPr>
                        <a:t>your</a:t>
                      </a:r>
                      <a:r>
                        <a:rPr lang="it-IT" sz="1200">
                          <a:solidFill>
                            <a:srgbClr val="000000"/>
                          </a:solidFill>
                          <a:latin typeface="Calibri"/>
                          <a:ea typeface="Trebuchet MS"/>
                          <a:cs typeface="Trebuchet MS"/>
                          <a:sym typeface="Trebuchet MS"/>
                        </a:rPr>
                        <a:t> surveys. </a:t>
                      </a:r>
                      <a:r>
                        <a:rPr lang="it-IT" sz="1200" err="1">
                          <a:solidFill>
                            <a:srgbClr val="000000"/>
                          </a:solidFill>
                          <a:latin typeface="Calibri"/>
                          <a:ea typeface="Trebuchet MS"/>
                          <a:cs typeface="Trebuchet MS"/>
                          <a:sym typeface="Trebuchet MS"/>
                        </a:rPr>
                        <a:t>Many</a:t>
                      </a:r>
                      <a:r>
                        <a:rPr lang="it-IT" sz="1200">
                          <a:solidFill>
                            <a:srgbClr val="000000"/>
                          </a:solidFill>
                          <a:latin typeface="Calibri"/>
                          <a:ea typeface="Trebuchet MS"/>
                          <a:cs typeface="Trebuchet MS"/>
                          <a:sym typeface="Trebuchet MS"/>
                        </a:rPr>
                        <a:t> people, </a:t>
                      </a:r>
                      <a:r>
                        <a:rPr lang="it-IT" sz="1200" err="1">
                          <a:solidFill>
                            <a:srgbClr val="000000"/>
                          </a:solidFill>
                          <a:latin typeface="Calibri"/>
                          <a:ea typeface="Trebuchet MS"/>
                          <a:cs typeface="Trebuchet MS"/>
                          <a:sym typeface="Trebuchet MS"/>
                        </a:rPr>
                        <a:t>especially</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adults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generally</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have</a:t>
                      </a:r>
                      <a:r>
                        <a:rPr lang="it-IT" sz="1200">
                          <a:solidFill>
                            <a:srgbClr val="000000"/>
                          </a:solidFill>
                          <a:latin typeface="Calibri"/>
                          <a:ea typeface="Trebuchet MS"/>
                          <a:cs typeface="Trebuchet MS"/>
                          <a:sym typeface="Trebuchet MS"/>
                        </a:rPr>
                        <a:t> short </a:t>
                      </a:r>
                      <a:r>
                        <a:rPr lang="it-IT" sz="1200" err="1">
                          <a:solidFill>
                            <a:srgbClr val="000000"/>
                          </a:solidFill>
                          <a:latin typeface="Calibri"/>
                          <a:ea typeface="Trebuchet MS"/>
                          <a:cs typeface="Trebuchet MS"/>
                          <a:sym typeface="Trebuchet MS"/>
                        </a:rPr>
                        <a:t>attention</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spans</a:t>
                      </a:r>
                      <a:r>
                        <a:rPr lang="it-IT" sz="1200">
                          <a:solidFill>
                            <a:srgbClr val="000000"/>
                          </a:solidFill>
                          <a:latin typeface="Calibri"/>
                          <a:ea typeface="Trebuchet MS"/>
                          <a:cs typeface="Trebuchet MS"/>
                          <a:sym typeface="Trebuchet MS"/>
                        </a:rPr>
                        <a:t>, so </a:t>
                      </a:r>
                      <a:r>
                        <a:rPr lang="it-IT" sz="1200" err="1">
                          <a:solidFill>
                            <a:srgbClr val="000000"/>
                          </a:solidFill>
                          <a:latin typeface="Calibri"/>
                          <a:ea typeface="Trebuchet MS"/>
                          <a:cs typeface="Trebuchet MS"/>
                          <a:sym typeface="Trebuchet MS"/>
                        </a:rPr>
                        <a:t>if</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you</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bombard</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them</a:t>
                      </a:r>
                      <a:r>
                        <a:rPr lang="it-IT" sz="1200">
                          <a:solidFill>
                            <a:srgbClr val="000000"/>
                          </a:solidFill>
                          <a:latin typeface="Calibri"/>
                          <a:ea typeface="Trebuchet MS"/>
                          <a:cs typeface="Trebuchet MS"/>
                          <a:sym typeface="Trebuchet MS"/>
                        </a:rPr>
                        <a:t> with </a:t>
                      </a:r>
                      <a:r>
                        <a:rPr lang="it-IT" sz="1200" err="1">
                          <a:solidFill>
                            <a:srgbClr val="000000"/>
                          </a:solidFill>
                          <a:latin typeface="Calibri"/>
                          <a:ea typeface="Trebuchet MS"/>
                          <a:cs typeface="Trebuchet MS"/>
                          <a:sym typeface="Trebuchet MS"/>
                        </a:rPr>
                        <a:t>dozens</a:t>
                      </a:r>
                      <a:r>
                        <a:rPr lang="it-IT" sz="1200">
                          <a:solidFill>
                            <a:srgbClr val="000000"/>
                          </a:solidFill>
                          <a:latin typeface="Calibri"/>
                          <a:ea typeface="Trebuchet MS"/>
                          <a:cs typeface="Trebuchet MS"/>
                          <a:sym typeface="Trebuchet MS"/>
                        </a:rPr>
                        <a:t> of </a:t>
                      </a:r>
                      <a:r>
                        <a:rPr lang="it-IT" sz="1200" err="1">
                          <a:solidFill>
                            <a:srgbClr val="000000"/>
                          </a:solidFill>
                          <a:latin typeface="Calibri"/>
                          <a:ea typeface="Trebuchet MS"/>
                          <a:cs typeface="Trebuchet MS"/>
                          <a:sym typeface="Trebuchet MS"/>
                        </a:rPr>
                        <a:t>rapid-fire</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questions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your</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completion</a:t>
                      </a:r>
                      <a:r>
                        <a:rPr lang="it-IT" sz="1200">
                          <a:solidFill>
                            <a:srgbClr val="000000"/>
                          </a:solidFill>
                          <a:latin typeface="Calibri"/>
                          <a:ea typeface="Trebuchet MS"/>
                          <a:cs typeface="Trebuchet MS"/>
                          <a:sym typeface="Trebuchet MS"/>
                        </a:rPr>
                        <a:t> rates can drop </a:t>
                      </a:r>
                      <a:r>
                        <a:rPr lang="it-IT" sz="1200" err="1">
                          <a:solidFill>
                            <a:srgbClr val="000000"/>
                          </a:solidFill>
                          <a:latin typeface="Calibri"/>
                          <a:ea typeface="Trebuchet MS"/>
                          <a:cs typeface="Trebuchet MS"/>
                          <a:sym typeface="Trebuchet MS"/>
                        </a:rPr>
                        <a:t>significantly</a:t>
                      </a:r>
                      <a:r>
                        <a:rPr lang="it-IT" sz="1200">
                          <a:solidFill>
                            <a:srgbClr val="000000"/>
                          </a:solidFill>
                          <a:latin typeface="Calibri"/>
                          <a:ea typeface="Trebuchet MS"/>
                          <a:cs typeface="Trebuchet MS"/>
                          <a:sym typeface="Trebuchet MS"/>
                        </a:rPr>
                        <a: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it-IT" sz="1200" err="1">
                          <a:solidFill>
                            <a:srgbClr val="000000"/>
                          </a:solidFill>
                          <a:latin typeface="Calibri"/>
                          <a:ea typeface="Trebuchet MS"/>
                          <a:cs typeface="Trebuchet MS"/>
                          <a:sym typeface="Trebuchet MS"/>
                        </a:rPr>
                        <a:t>As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you're</a:t>
                      </a:r>
                      <a:r>
                        <a:rPr lang="it-IT" sz="1200">
                          <a:solidFill>
                            <a:srgbClr val="000000"/>
                          </a:solidFill>
                          <a:latin typeface="Calibri"/>
                          <a:ea typeface="Trebuchet MS"/>
                          <a:cs typeface="Trebuchet MS"/>
                          <a:sym typeface="Trebuchet MS"/>
                        </a:rPr>
                        <a:t> writing </a:t>
                      </a:r>
                      <a:r>
                        <a:rPr lang="it-IT" sz="1200" err="1">
                          <a:solidFill>
                            <a:srgbClr val="000000"/>
                          </a:solidFill>
                          <a:latin typeface="Calibri"/>
                          <a:ea typeface="Trebuchet MS"/>
                          <a:cs typeface="Trebuchet MS"/>
                          <a:sym typeface="Trebuchet MS"/>
                        </a:rPr>
                        <a:t>your</a:t>
                      </a:r>
                      <a:r>
                        <a:rPr lang="it-IT" sz="1200">
                          <a:solidFill>
                            <a:srgbClr val="000000"/>
                          </a:solidFill>
                          <a:latin typeface="Calibri"/>
                          <a:ea typeface="Trebuchet MS"/>
                          <a:cs typeface="Trebuchet MS"/>
                          <a:sym typeface="Trebuchet MS"/>
                        </a:rPr>
                        <a:t> survey </a:t>
                      </a:r>
                      <a:r>
                        <a:rPr lang="it-IT" sz="1200" err="1">
                          <a:solidFill>
                            <a:srgbClr val="000000"/>
                          </a:solidFill>
                          <a:latin typeface="Calibri"/>
                          <a:ea typeface="Trebuchet MS"/>
                          <a:cs typeface="Trebuchet MS"/>
                          <a:sym typeface="Trebuchet MS"/>
                        </a:rPr>
                        <a:t>questions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try</a:t>
                      </a:r>
                      <a:r>
                        <a:rPr lang="it-IT" sz="1200">
                          <a:solidFill>
                            <a:srgbClr val="000000"/>
                          </a:solidFill>
                          <a:latin typeface="Calibri"/>
                          <a:ea typeface="Trebuchet MS"/>
                          <a:cs typeface="Trebuchet MS"/>
                          <a:sym typeface="Trebuchet MS"/>
                        </a:rPr>
                        <a:t> to </a:t>
                      </a:r>
                      <a:r>
                        <a:rPr lang="it-IT" sz="1200" err="1">
                          <a:solidFill>
                            <a:srgbClr val="000000"/>
                          </a:solidFill>
                          <a:latin typeface="Calibri"/>
                          <a:ea typeface="Trebuchet MS"/>
                          <a:cs typeface="Trebuchet MS"/>
                          <a:sym typeface="Trebuchet MS"/>
                        </a:rPr>
                        <a:t>let</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participants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expand</a:t>
                      </a:r>
                      <a:r>
                        <a:rPr lang="it-IT" sz="1200">
                          <a:solidFill>
                            <a:srgbClr val="000000"/>
                          </a:solidFill>
                          <a:latin typeface="Calibri"/>
                          <a:ea typeface="Trebuchet MS"/>
                          <a:cs typeface="Trebuchet MS"/>
                          <a:sym typeface="Trebuchet MS"/>
                        </a:rPr>
                        <a:t> on </a:t>
                      </a:r>
                      <a:r>
                        <a:rPr lang="it-IT" sz="1200" err="1">
                          <a:solidFill>
                            <a:srgbClr val="000000"/>
                          </a:solidFill>
                          <a:latin typeface="Calibri"/>
                          <a:ea typeface="Trebuchet MS"/>
                          <a:cs typeface="Trebuchet MS"/>
                          <a:sym typeface="Trebuchet MS"/>
                        </a:rPr>
                        <a:t>their</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thoughts</a:t>
                      </a:r>
                      <a:r>
                        <a:rPr lang="it-IT" sz="1200">
                          <a:solidFill>
                            <a:srgbClr val="000000"/>
                          </a:solidFill>
                          <a:latin typeface="Calibri"/>
                          <a:ea typeface="Trebuchet MS"/>
                          <a:cs typeface="Trebuchet MS"/>
                          <a:sym typeface="Trebuchet MS"/>
                        </a:rPr>
                        <a:t>. "Yes or no" </a:t>
                      </a:r>
                      <a:r>
                        <a:rPr lang="it-IT" sz="1200" err="1">
                          <a:solidFill>
                            <a:srgbClr val="000000"/>
                          </a:solidFill>
                          <a:latin typeface="Calibri"/>
                          <a:ea typeface="Trebuchet MS"/>
                          <a:cs typeface="Trebuchet MS"/>
                          <a:sym typeface="Trebuchet MS"/>
                        </a:rPr>
                        <a:t>questions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won't</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give</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you</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as</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much</a:t>
                      </a:r>
                      <a:r>
                        <a:rPr lang="it-IT" sz="1200">
                          <a:solidFill>
                            <a:srgbClr val="000000"/>
                          </a:solidFill>
                          <a:latin typeface="Calibri"/>
                          <a:ea typeface="Trebuchet MS"/>
                          <a:cs typeface="Trebuchet MS"/>
                          <a:sym typeface="Trebuchet MS"/>
                        </a:rPr>
                        <a:t> information </a:t>
                      </a:r>
                      <a:r>
                        <a:rPr lang="it-IT" sz="1200" err="1">
                          <a:solidFill>
                            <a:srgbClr val="000000"/>
                          </a:solidFill>
                          <a:latin typeface="Calibri"/>
                          <a:ea typeface="Trebuchet MS"/>
                          <a:cs typeface="Trebuchet MS"/>
                          <a:sym typeface="Trebuchet MS"/>
                        </a:rPr>
                        <a:t>as</a:t>
                      </a:r>
                      <a:r>
                        <a:rPr lang="it-IT" sz="1200">
                          <a:solidFill>
                            <a:srgbClr val="000000"/>
                          </a:solidFill>
                          <a:latin typeface="Calibri"/>
                          <a:ea typeface="Trebuchet MS"/>
                          <a:cs typeface="Trebuchet MS"/>
                          <a:sym typeface="Trebuchet MS"/>
                        </a:rPr>
                        <a:t> free-</a:t>
                      </a:r>
                      <a:r>
                        <a:rPr lang="it-IT" sz="1200" err="1">
                          <a:solidFill>
                            <a:srgbClr val="000000"/>
                          </a:solidFill>
                          <a:latin typeface="Calibri"/>
                          <a:ea typeface="Trebuchet MS"/>
                          <a:cs typeface="Trebuchet MS"/>
                          <a:sym typeface="Trebuchet MS"/>
                        </a:rPr>
                        <a:t>form</a:t>
                      </a:r>
                      <a:r>
                        <a:rPr lang="it-IT" sz="1200">
                          <a:solidFill>
                            <a:srgbClr val="000000"/>
                          </a:solidFill>
                          <a:latin typeface="Calibri"/>
                          <a:ea typeface="Trebuchet MS"/>
                          <a:cs typeface="Trebuchet MS"/>
                          <a:sym typeface="Trebuchet MS"/>
                        </a:rPr>
                        <a:t> text </a:t>
                      </a:r>
                      <a:r>
                        <a:rPr lang="it-IT" sz="1200" err="1">
                          <a:solidFill>
                            <a:srgbClr val="000000"/>
                          </a:solidFill>
                          <a:latin typeface="Calibri"/>
                          <a:ea typeface="Trebuchet MS"/>
                          <a:cs typeface="Trebuchet MS"/>
                          <a:sym typeface="Trebuchet MS"/>
                        </a:rPr>
                        <a:t>responses</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9125">
                <a:tc>
                  <a:txBody>
                    <a:bodyPr/>
                    <a:lstStyle/>
                    <a:p>
                      <a:pPr marL="0" marR="0" lvl="0" indent="0" algn="l" rtl="0">
                        <a:lnSpc>
                          <a:spcPct val="115000"/>
                        </a:lnSpc>
                        <a:spcBef>
                          <a:spcPts val="0"/>
                        </a:spcBef>
                        <a:spcAft>
                          <a:spcPts val="0"/>
                        </a:spcAft>
                        <a:buNone/>
                      </a:pPr>
                      <a:r>
                        <a:rPr lang="it-IT" sz="1200" b="1">
                          <a:solidFill>
                            <a:srgbClr val="000000"/>
                          </a:solidFill>
                          <a:latin typeface="Calibri"/>
                          <a:ea typeface="Trebuchet MS"/>
                          <a:cs typeface="Trebuchet MS"/>
                          <a:sym typeface="Trebuchet MS"/>
                        </a:rPr>
                        <a:t>Set up </a:t>
                      </a:r>
                      <a:r>
                        <a:rPr lang="it-IT" sz="1200" b="1" err="1">
                          <a:solidFill>
                            <a:srgbClr val="000000"/>
                          </a:solidFill>
                          <a:latin typeface="Calibri"/>
                          <a:ea typeface="Trebuchet MS"/>
                          <a:cs typeface="Trebuchet MS"/>
                          <a:sym typeface="Trebuchet MS"/>
                        </a:rPr>
                        <a:t>your</a:t>
                      </a:r>
                      <a:r>
                        <a:rPr lang="it-IT" sz="1200" b="1">
                          <a:solidFill>
                            <a:srgbClr val="000000"/>
                          </a:solidFill>
                          <a:latin typeface="Calibri"/>
                          <a:ea typeface="Trebuchet MS"/>
                          <a:cs typeface="Trebuchet MS"/>
                          <a:sym typeface="Trebuchet MS"/>
                        </a:rPr>
                        <a:t> survey.</a:t>
                      </a:r>
                      <a:endParaRPr sz="120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8825">
                <a:tc>
                  <a:txBody>
                    <a:bodyPr/>
                    <a:lstStyle/>
                    <a:p>
                      <a:pPr marL="0" marR="0" lvl="0" indent="0" algn="l" rtl="0">
                        <a:lnSpc>
                          <a:spcPct val="115000"/>
                        </a:lnSpc>
                        <a:spcBef>
                          <a:spcPts val="0"/>
                        </a:spcBef>
                        <a:spcAft>
                          <a:spcPts val="0"/>
                        </a:spcAft>
                        <a:buNone/>
                      </a:pPr>
                      <a:r>
                        <a:rPr lang="it-IT" sz="1200" b="1" err="1">
                          <a:solidFill>
                            <a:srgbClr val="000000"/>
                          </a:solidFill>
                          <a:latin typeface="Calibri"/>
                          <a:ea typeface="Trebuchet MS"/>
                          <a:cs typeface="Trebuchet MS"/>
                          <a:sym typeface="Trebuchet MS"/>
                        </a:rPr>
                        <a:t>Publicize</a:t>
                      </a:r>
                      <a:r>
                        <a:rPr lang="it-IT" sz="1200" b="1">
                          <a:solidFill>
                            <a:srgbClr val="000000"/>
                          </a:solidFill>
                          <a:latin typeface="Calibri"/>
                          <a:ea typeface="Trebuchet MS"/>
                          <a:cs typeface="Trebuchet MS"/>
                          <a:sym typeface="Trebuchet MS"/>
                        </a:rPr>
                        <a:t> </a:t>
                      </a:r>
                      <a:r>
                        <a:rPr lang="it-IT" sz="1200" b="1" err="1">
                          <a:solidFill>
                            <a:srgbClr val="000000"/>
                          </a:solidFill>
                          <a:latin typeface="Calibri"/>
                          <a:ea typeface="Trebuchet MS"/>
                          <a:cs typeface="Trebuchet MS"/>
                          <a:sym typeface="Trebuchet MS"/>
                        </a:rPr>
                        <a:t>your</a:t>
                      </a:r>
                      <a:r>
                        <a:rPr lang="it-IT" sz="1200" b="1">
                          <a:solidFill>
                            <a:srgbClr val="000000"/>
                          </a:solidFill>
                          <a:latin typeface="Calibri"/>
                          <a:ea typeface="Trebuchet MS"/>
                          <a:cs typeface="Trebuchet MS"/>
                          <a:sym typeface="Trebuchet MS"/>
                        </a:rPr>
                        <a:t> survey to readers.</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it-IT" sz="1200">
                          <a:solidFill>
                            <a:srgbClr val="000000"/>
                          </a:solidFill>
                          <a:latin typeface="Calibri"/>
                          <a:ea typeface="Trebuchet MS"/>
                          <a:cs typeface="Trebuchet MS"/>
                          <a:sym typeface="Trebuchet MS"/>
                        </a:rPr>
                        <a:t>Once </a:t>
                      </a:r>
                      <a:r>
                        <a:rPr lang="it-IT" sz="1200" err="1">
                          <a:solidFill>
                            <a:srgbClr val="000000"/>
                          </a:solidFill>
                          <a:latin typeface="Calibri"/>
                          <a:ea typeface="Trebuchet MS"/>
                          <a:cs typeface="Trebuchet MS"/>
                          <a:sym typeface="Trebuchet MS"/>
                        </a:rPr>
                        <a:t>your</a:t>
                      </a:r>
                      <a:r>
                        <a:rPr lang="it-IT" sz="1200">
                          <a:solidFill>
                            <a:srgbClr val="000000"/>
                          </a:solidFill>
                          <a:latin typeface="Calibri"/>
                          <a:ea typeface="Trebuchet MS"/>
                          <a:cs typeface="Trebuchet MS"/>
                          <a:sym typeface="Trebuchet MS"/>
                        </a:rPr>
                        <a:t> survey </a:t>
                      </a:r>
                      <a:r>
                        <a:rPr lang="it-IT" sz="1200" err="1">
                          <a:solidFill>
                            <a:srgbClr val="000000"/>
                          </a:solidFill>
                          <a:latin typeface="Calibri"/>
                          <a:ea typeface="Trebuchet MS"/>
                          <a:cs typeface="Trebuchet MS"/>
                          <a:sym typeface="Trebuchet MS"/>
                        </a:rPr>
                        <a:t>is</a:t>
                      </a:r>
                      <a:r>
                        <a:rPr lang="it-IT" sz="1200">
                          <a:solidFill>
                            <a:srgbClr val="000000"/>
                          </a:solidFill>
                          <a:latin typeface="Calibri"/>
                          <a:ea typeface="Trebuchet MS"/>
                          <a:cs typeface="Trebuchet MS"/>
                          <a:sym typeface="Trebuchet MS"/>
                        </a:rPr>
                        <a:t> ready to go, </a:t>
                      </a:r>
                      <a:r>
                        <a:rPr lang="it-IT" sz="1200" err="1">
                          <a:solidFill>
                            <a:srgbClr val="000000"/>
                          </a:solidFill>
                          <a:latin typeface="Calibri"/>
                          <a:ea typeface="Trebuchet MS"/>
                          <a:cs typeface="Trebuchet MS"/>
                          <a:sym typeface="Trebuchet MS"/>
                        </a:rPr>
                        <a:t>get</a:t>
                      </a:r>
                      <a:r>
                        <a:rPr lang="it-IT" sz="1200">
                          <a:solidFill>
                            <a:srgbClr val="000000"/>
                          </a:solidFill>
                          <a:latin typeface="Calibri"/>
                          <a:ea typeface="Trebuchet MS"/>
                          <a:cs typeface="Trebuchet MS"/>
                          <a:sym typeface="Trebuchet MS"/>
                        </a:rPr>
                        <a:t> the word out to </a:t>
                      </a:r>
                      <a:r>
                        <a:rPr lang="it-IT" sz="1200" err="1">
                          <a:solidFill>
                            <a:srgbClr val="000000"/>
                          </a:solidFill>
                          <a:latin typeface="Calibri"/>
                          <a:ea typeface="Trebuchet MS"/>
                          <a:cs typeface="Trebuchet MS"/>
                          <a:sym typeface="Trebuchet MS"/>
                        </a:rPr>
                        <a:t>your</a:t>
                      </a:r>
                      <a:r>
                        <a:rPr lang="it-IT" sz="1200">
                          <a:solidFill>
                            <a:srgbClr val="000000"/>
                          </a:solidFill>
                          <a:latin typeface="Calibri"/>
                          <a:ea typeface="Trebuchet MS"/>
                          <a:cs typeface="Trebuchet MS"/>
                          <a:sym typeface="Trebuchet MS"/>
                        </a:rPr>
                        <a:t> readers by advertising </a:t>
                      </a:r>
                      <a:r>
                        <a:rPr lang="it-IT" sz="1200" err="1">
                          <a:solidFill>
                            <a:srgbClr val="000000"/>
                          </a:solidFill>
                          <a:latin typeface="Calibri"/>
                          <a:ea typeface="Trebuchet MS"/>
                          <a:cs typeface="Trebuchet MS"/>
                          <a:sym typeface="Trebuchet MS"/>
                        </a:rPr>
                        <a:t>it</a:t>
                      </a:r>
                      <a:r>
                        <a:rPr lang="it-IT" sz="1200">
                          <a:solidFill>
                            <a:srgbClr val="000000"/>
                          </a:solidFill>
                          <a:latin typeface="Calibri"/>
                          <a:ea typeface="Trebuchet MS"/>
                          <a:cs typeface="Trebuchet MS"/>
                          <a:sym typeface="Trebuchet MS"/>
                        </a:rPr>
                        <a:t> on</a:t>
                      </a:r>
                      <a:endParaRPr sz="120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Tahoma"/>
                <a:ea typeface="Tahoma"/>
                <a:cs typeface="Tahoma"/>
                <a:sym typeface="Tahoma"/>
              </a:rPr>
              <a:t>3. Analysis </a:t>
            </a:r>
            <a:r>
              <a:rPr lang="it-IT">
                <a:latin typeface="Trebuchet MS"/>
                <a:ea typeface="Trebuchet MS"/>
                <a:cs typeface="Trebuchet MS"/>
                <a:sym typeface="Trebuchet MS"/>
              </a:rPr>
              <a:t>of</a:t>
            </a:r>
            <a:r>
              <a:rPr lang="it-IT">
                <a:latin typeface="Tahoma"/>
                <a:ea typeface="Tahoma"/>
                <a:cs typeface="Tahoma"/>
                <a:sym typeface="Tahoma"/>
              </a:rPr>
              <a:t> demografic  and entrepreneurial context of the area</a:t>
            </a:r>
            <a:endParaRPr/>
          </a:p>
        </p:txBody>
      </p:sp>
      <p:sp>
        <p:nvSpPr>
          <p:cNvPr id="303" name="Google Shape;303;p45"/>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3.5 Tools</a:t>
            </a:r>
            <a:endParaRPr>
              <a:latin typeface="Trebuchet MS"/>
              <a:ea typeface="Trebuchet MS"/>
              <a:cs typeface="Trebuchet MS"/>
              <a:sym typeface="Trebuchet MS"/>
            </a:endParaRPr>
          </a:p>
        </p:txBody>
      </p:sp>
      <p:graphicFrame>
        <p:nvGraphicFramePr>
          <p:cNvPr id="304" name="Google Shape;304;p45"/>
          <p:cNvGraphicFramePr/>
          <p:nvPr>
            <p:extLst>
              <p:ext uri="{D42A27DB-BD31-4B8C-83A1-F6EECF244321}">
                <p14:modId xmlns:p14="http://schemas.microsoft.com/office/powerpoint/2010/main" val="1502215193"/>
              </p:ext>
            </p:extLst>
          </p:nvPr>
        </p:nvGraphicFramePr>
        <p:xfrm>
          <a:off x="654405" y="2128559"/>
          <a:ext cx="8366300" cy="3962268"/>
        </p:xfrm>
        <a:graphic>
          <a:graphicData uri="http://schemas.openxmlformats.org/drawingml/2006/table">
            <a:tbl>
              <a:tblPr>
                <a:noFill/>
                <a:tableStyleId>{ADC1F451-1D95-4ED1-BEC5-CFCC107EDB6E}</a:tableStyleId>
              </a:tblPr>
              <a:tblGrid>
                <a:gridCol w="4183150">
                  <a:extLst>
                    <a:ext uri="{9D8B030D-6E8A-4147-A177-3AD203B41FA5}">
                      <a16:colId xmlns:a16="http://schemas.microsoft.com/office/drawing/2014/main" val="20000"/>
                    </a:ext>
                  </a:extLst>
                </a:gridCol>
                <a:gridCol w="4183150">
                  <a:extLst>
                    <a:ext uri="{9D8B030D-6E8A-4147-A177-3AD203B41FA5}">
                      <a16:colId xmlns:a16="http://schemas.microsoft.com/office/drawing/2014/main" val="20001"/>
                    </a:ext>
                  </a:extLst>
                </a:gridCol>
              </a:tblGrid>
              <a:tr h="127000">
                <a:tc>
                  <a:txBody>
                    <a:bodyPr/>
                    <a:lstStyle/>
                    <a:p>
                      <a:pPr marL="0" marR="0" lvl="0" indent="0" algn="ctr" rtl="0">
                        <a:lnSpc>
                          <a:spcPct val="115000"/>
                        </a:lnSpc>
                        <a:spcBef>
                          <a:spcPts val="0"/>
                        </a:spcBef>
                        <a:spcAft>
                          <a:spcPts val="0"/>
                        </a:spcAft>
                        <a:buNone/>
                      </a:pPr>
                      <a:r>
                        <a:rPr lang="it-IT" sz="1200" b="1" err="1">
                          <a:solidFill>
                            <a:srgbClr val="000000"/>
                          </a:solidFill>
                          <a:latin typeface="Calibri"/>
                          <a:ea typeface="Calibri"/>
                          <a:cs typeface="Calibri"/>
                          <a:sym typeface="Calibri"/>
                        </a:rPr>
                        <a:t>External</a:t>
                      </a:r>
                      <a:r>
                        <a:rPr lang="it-IT" sz="1200" b="1">
                          <a:solidFill>
                            <a:srgbClr val="000000"/>
                          </a:solidFill>
                          <a:latin typeface="Calibri"/>
                          <a:ea typeface="Calibri"/>
                          <a:cs typeface="Calibri"/>
                          <a:sym typeface="Calibri"/>
                        </a:rPr>
                        <a:t> </a:t>
                      </a:r>
                      <a:r>
                        <a:rPr lang="it-IT" sz="1200" b="1" err="1">
                          <a:solidFill>
                            <a:srgbClr val="000000"/>
                          </a:solidFill>
                          <a:latin typeface="Calibri"/>
                          <a:ea typeface="Calibri"/>
                          <a:cs typeface="Calibri"/>
                          <a:sym typeface="Calibri"/>
                        </a:rPr>
                        <a:t>analysis</a:t>
                      </a:r>
                      <a:endParaRPr sz="1200" err="1">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it-IT" sz="1200" b="1" err="1">
                          <a:solidFill>
                            <a:srgbClr val="000000"/>
                          </a:solidFill>
                          <a:latin typeface="Calibri"/>
                          <a:ea typeface="Calibri"/>
                          <a:cs typeface="Calibri"/>
                          <a:sym typeface="Calibri"/>
                        </a:rPr>
                        <a:t>Internal</a:t>
                      </a:r>
                      <a:r>
                        <a:rPr lang="it-IT" sz="1200" b="1">
                          <a:solidFill>
                            <a:srgbClr val="000000"/>
                          </a:solidFill>
                          <a:latin typeface="Calibri"/>
                          <a:ea typeface="Calibri"/>
                          <a:cs typeface="Calibri"/>
                          <a:sym typeface="Calibri"/>
                        </a:rPr>
                        <a:t> </a:t>
                      </a:r>
                      <a:r>
                        <a:rPr lang="it-IT" sz="1200" b="1" err="1">
                          <a:solidFill>
                            <a:srgbClr val="000000"/>
                          </a:solidFill>
                          <a:latin typeface="Calibri"/>
                          <a:ea typeface="Calibri"/>
                          <a:cs typeface="Calibri"/>
                          <a:sym typeface="Calibri"/>
                        </a:rPr>
                        <a:t>analysis</a:t>
                      </a:r>
                      <a:endParaRPr sz="1200" err="1">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6975">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err="1">
                          <a:solidFill>
                            <a:srgbClr val="000000"/>
                          </a:solidFill>
                          <a:latin typeface="Calibri"/>
                          <a:ea typeface="Trebuchet MS"/>
                          <a:cs typeface="Trebuchet MS"/>
                          <a:sym typeface="Trebuchet MS"/>
                        </a:rPr>
                        <a:t>Objective</a:t>
                      </a:r>
                      <a:r>
                        <a:rPr lang="it-IT" sz="1200" b="1">
                          <a:solidFill>
                            <a:srgbClr val="000000"/>
                          </a:solidFill>
                          <a:latin typeface="Calibri"/>
                          <a:ea typeface="Trebuchet MS"/>
                          <a:cs typeface="Trebuchet MS"/>
                          <a:sym typeface="Trebuchet MS"/>
                        </a:rPr>
                        <a:t>:</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Analysing</a:t>
                      </a:r>
                      <a:r>
                        <a:rPr lang="it-IT" sz="1200">
                          <a:solidFill>
                            <a:srgbClr val="000000"/>
                          </a:solidFill>
                          <a:latin typeface="Calibri"/>
                          <a:ea typeface="Trebuchet MS"/>
                          <a:cs typeface="Trebuchet MS"/>
                          <a:sym typeface="Trebuchet MS"/>
                        </a:rPr>
                        <a:t> the </a:t>
                      </a:r>
                      <a:r>
                        <a:rPr lang="it-IT" sz="1200" err="1">
                          <a:solidFill>
                            <a:srgbClr val="000000"/>
                          </a:solidFill>
                          <a:latin typeface="Calibri"/>
                          <a:ea typeface="Trebuchet MS"/>
                          <a:cs typeface="Trebuchet MS"/>
                          <a:sym typeface="Trebuchet MS"/>
                        </a:rPr>
                        <a:t>forces</a:t>
                      </a:r>
                      <a:r>
                        <a:rPr lang="it-IT" sz="1200">
                          <a:solidFill>
                            <a:srgbClr val="000000"/>
                          </a:solidFill>
                          <a:latin typeface="Calibri"/>
                          <a:ea typeface="Trebuchet MS"/>
                          <a:cs typeface="Trebuchet MS"/>
                          <a:sym typeface="Trebuchet MS"/>
                        </a:rPr>
                        <a:t> and dynamics of the </a:t>
                      </a:r>
                      <a:r>
                        <a:rPr lang="it-IT" sz="1200" err="1">
                          <a:solidFill>
                            <a:srgbClr val="000000"/>
                          </a:solidFill>
                          <a:latin typeface="Calibri"/>
                          <a:ea typeface="Trebuchet MS"/>
                          <a:cs typeface="Trebuchet MS"/>
                          <a:sym typeface="Trebuchet MS"/>
                        </a:rPr>
                        <a:t>external</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environment</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err="1">
                          <a:solidFill>
                            <a:srgbClr val="000000"/>
                          </a:solidFill>
                          <a:latin typeface="Calibri"/>
                          <a:ea typeface="Trebuchet MS"/>
                          <a:cs typeface="Trebuchet MS"/>
                          <a:sym typeface="Trebuchet MS"/>
                        </a:rPr>
                        <a:t>Objective</a:t>
                      </a:r>
                      <a:r>
                        <a:rPr lang="it-IT" sz="1200" b="1">
                          <a:solidFill>
                            <a:srgbClr val="000000"/>
                          </a:solidFill>
                          <a:latin typeface="Calibri"/>
                          <a:ea typeface="Trebuchet MS"/>
                          <a:cs typeface="Trebuchet MS"/>
                          <a:sym typeface="Trebuchet MS"/>
                        </a:rPr>
                        <a:t>:</a:t>
                      </a:r>
                      <a:endParaRPr sz="120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it-IT" sz="1200" u="none" strike="noStrike" cap="none" err="1">
                          <a:solidFill>
                            <a:srgbClr val="000000"/>
                          </a:solidFill>
                          <a:latin typeface="Calibri"/>
                          <a:ea typeface="Trebuchet MS"/>
                          <a:cs typeface="Trebuchet MS"/>
                          <a:sym typeface="Trebuchet MS"/>
                        </a:rPr>
                        <a:t>Analysing</a:t>
                      </a:r>
                      <a:r>
                        <a:rPr lang="it-IT" sz="1200" u="none" strike="noStrike" cap="none">
                          <a:solidFill>
                            <a:srgbClr val="000000"/>
                          </a:solidFill>
                          <a:latin typeface="Calibri"/>
                          <a:ea typeface="Trebuchet MS"/>
                          <a:cs typeface="Trebuchet MS"/>
                          <a:sym typeface="Trebuchet MS"/>
                        </a:rPr>
                        <a:t> </a:t>
                      </a:r>
                      <a:r>
                        <a:rPr lang="it-IT" sz="1200" u="none" strike="noStrike" cap="none" err="1">
                          <a:solidFill>
                            <a:srgbClr val="000000"/>
                          </a:solidFill>
                          <a:latin typeface="Calibri"/>
                          <a:ea typeface="Trebuchet MS"/>
                          <a:cs typeface="Trebuchet MS"/>
                          <a:sym typeface="Trebuchet MS"/>
                        </a:rPr>
                        <a:t>internal</a:t>
                      </a:r>
                      <a:r>
                        <a:rPr lang="it-IT" sz="1200" u="none" strike="noStrike" cap="none">
                          <a:solidFill>
                            <a:srgbClr val="000000"/>
                          </a:solidFill>
                          <a:latin typeface="Calibri"/>
                          <a:ea typeface="Trebuchet MS"/>
                          <a:cs typeface="Trebuchet MS"/>
                          <a:sym typeface="Trebuchet MS"/>
                        </a:rPr>
                        <a:t> </a:t>
                      </a:r>
                      <a:r>
                        <a:rPr lang="it-IT" sz="1200" u="none" strike="noStrike" cap="none" err="1">
                          <a:solidFill>
                            <a:srgbClr val="000000"/>
                          </a:solidFill>
                          <a:latin typeface="Calibri"/>
                          <a:ea typeface="Trebuchet MS"/>
                          <a:cs typeface="Trebuchet MS"/>
                          <a:sym typeface="Trebuchet MS"/>
                        </a:rPr>
                        <a:t>distinctive</a:t>
                      </a:r>
                      <a:r>
                        <a:rPr lang="it-IT" sz="1200" u="none" strike="noStrike" cap="none">
                          <a:solidFill>
                            <a:srgbClr val="000000"/>
                          </a:solidFill>
                          <a:latin typeface="Calibri"/>
                          <a:ea typeface="Trebuchet MS"/>
                          <a:cs typeface="Trebuchet MS"/>
                          <a:sym typeface="Trebuchet MS"/>
                        </a:rPr>
                        <a:t> skills and </a:t>
                      </a:r>
                      <a:r>
                        <a:rPr lang="it-IT" sz="1200" u="none" strike="noStrike" cap="none" err="1">
                          <a:solidFill>
                            <a:srgbClr val="000000"/>
                          </a:solidFill>
                          <a:latin typeface="Calibri"/>
                          <a:ea typeface="Trebuchet MS"/>
                          <a:cs typeface="Trebuchet MS"/>
                          <a:sym typeface="Trebuchet MS"/>
                        </a:rPr>
                        <a:t>competencies</a:t>
                      </a:r>
                      <a:endParaRPr sz="1200" u="none" strike="noStrike" cap="none" err="1">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79500">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a:solidFill>
                            <a:srgbClr val="000000"/>
                          </a:solidFill>
                          <a:latin typeface="Calibri"/>
                          <a:ea typeface="Trebuchet MS"/>
                          <a:cs typeface="Trebuchet MS"/>
                          <a:sym typeface="Trebuchet MS"/>
                        </a:rPr>
                        <a:t>Tools:</a:t>
                      </a:r>
                      <a:r>
                        <a:rPr lang="it-IT" sz="1200">
                          <a:solidFill>
                            <a:srgbClr val="000000"/>
                          </a:solidFill>
                          <a:latin typeface="Calibri"/>
                          <a:ea typeface="Trebuchet MS"/>
                          <a:cs typeface="Trebuchet MS"/>
                          <a:sym typeface="Trebuchet MS"/>
                        </a:rPr>
                        <a:t> </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a:solidFill>
                            <a:srgbClr val="000000"/>
                          </a:solidFill>
                          <a:latin typeface="Calibri"/>
                          <a:ea typeface="Trebuchet MS"/>
                          <a:cs typeface="Trebuchet MS"/>
                          <a:sym typeface="Trebuchet MS"/>
                        </a:rPr>
                        <a:t>Macro-</a:t>
                      </a:r>
                      <a:r>
                        <a:rPr lang="it-IT" sz="1200" err="1">
                          <a:solidFill>
                            <a:srgbClr val="000000"/>
                          </a:solidFill>
                          <a:latin typeface="Calibri"/>
                          <a:ea typeface="Trebuchet MS"/>
                          <a:cs typeface="Trebuchet MS"/>
                          <a:sym typeface="Trebuchet MS"/>
                        </a:rPr>
                        <a:t>environmental</a:t>
                      </a:r>
                      <a:r>
                        <a:rPr lang="it-IT" sz="1200">
                          <a:solidFill>
                            <a:srgbClr val="000000"/>
                          </a:solidFill>
                          <a:latin typeface="Calibri"/>
                          <a:ea typeface="Trebuchet MS"/>
                          <a:cs typeface="Trebuchet MS"/>
                          <a:sym typeface="Trebuchet MS"/>
                        </a:rPr>
                        <a:t> </a:t>
                      </a:r>
                      <a:r>
                        <a:rPr lang="it-IT" sz="1200" err="1">
                          <a:solidFill>
                            <a:srgbClr val="000000"/>
                          </a:solidFill>
                          <a:latin typeface="Calibri"/>
                          <a:ea typeface="Trebuchet MS"/>
                          <a:cs typeface="Trebuchet MS"/>
                          <a:sym typeface="Trebuchet MS"/>
                        </a:rPr>
                        <a:t>analysis</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a:solidFill>
                            <a:srgbClr val="000000"/>
                          </a:solidFill>
                          <a:latin typeface="Calibri"/>
                          <a:ea typeface="Trebuchet MS"/>
                          <a:cs typeface="Trebuchet MS"/>
                          <a:sym typeface="Trebuchet MS"/>
                        </a:rPr>
                        <a:t>Tools:</a:t>
                      </a:r>
                      <a:endParaRPr sz="120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it-IT" sz="1200" u="none" strike="noStrike" cap="none">
                          <a:solidFill>
                            <a:srgbClr val="000000"/>
                          </a:solidFill>
                          <a:latin typeface="Calibri"/>
                          <a:ea typeface="Trebuchet MS"/>
                          <a:cs typeface="Trebuchet MS"/>
                          <a:sym typeface="Trebuchet MS"/>
                        </a:rPr>
                        <a:t>Checklists</a:t>
                      </a:r>
                      <a:endParaRPr sz="1200" u="none" strike="noStrike" cap="none">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07800">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err="1">
                          <a:solidFill>
                            <a:srgbClr val="000000"/>
                          </a:solidFill>
                          <a:latin typeface="Calibri"/>
                          <a:ea typeface="Trebuchet MS"/>
                          <a:cs typeface="Trebuchet MS"/>
                          <a:sym typeface="Trebuchet MS"/>
                        </a:rPr>
                        <a:t>Identify</a:t>
                      </a:r>
                      <a:r>
                        <a:rPr lang="it-IT" sz="1200" b="1">
                          <a:solidFill>
                            <a:srgbClr val="000000"/>
                          </a:solidFill>
                          <a:latin typeface="Calibri"/>
                          <a:ea typeface="Trebuchet MS"/>
                          <a:cs typeface="Trebuchet MS"/>
                          <a:sym typeface="Trebuchet MS"/>
                        </a:rPr>
                        <a:t>: </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err="1">
                          <a:solidFill>
                            <a:srgbClr val="000000"/>
                          </a:solidFill>
                          <a:latin typeface="Calibri"/>
                          <a:ea typeface="Trebuchet MS"/>
                          <a:cs typeface="Trebuchet MS"/>
                          <a:sym typeface="Trebuchet MS"/>
                        </a:rPr>
                        <a:t>Opportunities</a:t>
                      </a:r>
                      <a:r>
                        <a:rPr lang="it-IT" sz="1200">
                          <a:solidFill>
                            <a:srgbClr val="000000"/>
                          </a:solidFill>
                          <a:latin typeface="Calibri"/>
                          <a:ea typeface="Trebuchet MS"/>
                          <a:cs typeface="Trebuchet MS"/>
                          <a:sym typeface="Trebuchet MS"/>
                        </a:rPr>
                        <a:t> </a:t>
                      </a: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err="1">
                          <a:solidFill>
                            <a:srgbClr val="000000"/>
                          </a:solidFill>
                          <a:latin typeface="Calibri"/>
                          <a:ea typeface="Trebuchet MS"/>
                          <a:cs typeface="Trebuchet MS"/>
                          <a:sym typeface="Trebuchet MS"/>
                        </a:rPr>
                        <a:t>Threats</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err="1">
                          <a:solidFill>
                            <a:srgbClr val="000000"/>
                          </a:solidFill>
                          <a:latin typeface="Calibri"/>
                          <a:ea typeface="Trebuchet MS"/>
                          <a:cs typeface="Trebuchet MS"/>
                          <a:sym typeface="Trebuchet MS"/>
                        </a:rPr>
                        <a:t>Identify</a:t>
                      </a:r>
                      <a:r>
                        <a:rPr lang="it-IT" sz="1200" b="1">
                          <a:solidFill>
                            <a:srgbClr val="000000"/>
                          </a:solidFill>
                          <a:latin typeface="Calibri"/>
                          <a:ea typeface="Trebuchet MS"/>
                          <a:cs typeface="Trebuchet MS"/>
                          <a:sym typeface="Trebuchet MS"/>
                        </a:rPr>
                        <a:t>:</a:t>
                      </a:r>
                      <a:endParaRPr sz="120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it-IT" sz="1200" u="none" strike="noStrike" cap="none" err="1">
                          <a:solidFill>
                            <a:srgbClr val="000000"/>
                          </a:solidFill>
                          <a:latin typeface="Calibri"/>
                          <a:ea typeface="Trebuchet MS"/>
                          <a:cs typeface="Trebuchet MS"/>
                          <a:sym typeface="Trebuchet MS"/>
                        </a:rPr>
                        <a:t>Strengths</a:t>
                      </a:r>
                      <a:r>
                        <a:rPr lang="it-IT" sz="1200" u="none" strike="noStrike" cap="none">
                          <a:solidFill>
                            <a:srgbClr val="000000"/>
                          </a:solidFill>
                          <a:latin typeface="Calibri"/>
                          <a:ea typeface="Trebuchet MS"/>
                          <a:cs typeface="Trebuchet MS"/>
                          <a:sym typeface="Trebuchet MS"/>
                        </a:rPr>
                        <a:t> </a:t>
                      </a:r>
                      <a:endParaRPr sz="1200" u="none" strike="noStrike" cap="none">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it-IT" sz="1200" u="none" strike="noStrike" cap="none" err="1">
                          <a:solidFill>
                            <a:srgbClr val="000000"/>
                          </a:solidFill>
                          <a:latin typeface="Calibri"/>
                          <a:ea typeface="Trebuchet MS"/>
                          <a:cs typeface="Trebuchet MS"/>
                          <a:sym typeface="Trebuchet MS"/>
                        </a:rPr>
                        <a:t>Weaknesses</a:t>
                      </a:r>
                      <a:endParaRPr sz="1200" u="none" strike="noStrike" cap="none" err="1">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latin typeface="Tahoma"/>
                <a:ea typeface="Tahoma"/>
                <a:cs typeface="Tahoma"/>
                <a:sym typeface="Tahoma"/>
              </a:rPr>
              <a:t>3. Analysis </a:t>
            </a:r>
            <a:r>
              <a:rPr lang="it-IT" dirty="0">
                <a:latin typeface="Trebuchet MS"/>
                <a:ea typeface="Trebuchet MS"/>
                <a:cs typeface="Trebuchet MS"/>
                <a:sym typeface="Trebuchet MS"/>
              </a:rPr>
              <a:t>of</a:t>
            </a:r>
            <a:r>
              <a:rPr lang="it-IT" dirty="0">
                <a:latin typeface="Tahoma"/>
                <a:ea typeface="Tahoma"/>
                <a:cs typeface="Tahoma"/>
                <a:sym typeface="Tahoma"/>
              </a:rPr>
              <a:t> </a:t>
            </a:r>
            <a:r>
              <a:rPr lang="it-IT" dirty="0" err="1">
                <a:latin typeface="Tahoma"/>
                <a:ea typeface="Tahoma"/>
                <a:cs typeface="Tahoma"/>
                <a:sym typeface="Tahoma"/>
              </a:rPr>
              <a:t>demografic</a:t>
            </a:r>
            <a:r>
              <a:rPr lang="it-IT" dirty="0">
                <a:latin typeface="Tahoma"/>
                <a:ea typeface="Tahoma"/>
                <a:cs typeface="Tahoma"/>
                <a:sym typeface="Tahoma"/>
              </a:rPr>
              <a:t>  and </a:t>
            </a:r>
            <a:r>
              <a:rPr lang="it-IT" dirty="0" err="1">
                <a:latin typeface="Tahoma"/>
                <a:ea typeface="Tahoma"/>
                <a:cs typeface="Tahoma"/>
                <a:sym typeface="Tahoma"/>
              </a:rPr>
              <a:t>entrepreneurial</a:t>
            </a:r>
            <a:r>
              <a:rPr lang="it-IT" dirty="0">
                <a:latin typeface="Tahoma"/>
                <a:ea typeface="Tahoma"/>
                <a:cs typeface="Tahoma"/>
                <a:sym typeface="Tahoma"/>
              </a:rPr>
              <a:t> </a:t>
            </a:r>
            <a:r>
              <a:rPr lang="it-IT" dirty="0" err="1">
                <a:latin typeface="Tahoma"/>
                <a:ea typeface="Tahoma"/>
                <a:cs typeface="Tahoma"/>
                <a:sym typeface="Tahoma"/>
              </a:rPr>
              <a:t>context</a:t>
            </a:r>
            <a:r>
              <a:rPr lang="it-IT" dirty="0">
                <a:latin typeface="Tahoma"/>
                <a:ea typeface="Tahoma"/>
                <a:cs typeface="Tahoma"/>
                <a:sym typeface="Tahoma"/>
              </a:rPr>
              <a:t> of the area</a:t>
            </a:r>
            <a:endParaRPr dirty="0"/>
          </a:p>
        </p:txBody>
      </p:sp>
      <p:sp>
        <p:nvSpPr>
          <p:cNvPr id="310" name="Google Shape;310;p46"/>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3.6 Tools</a:t>
            </a:r>
            <a:endParaRPr dirty="0">
              <a:latin typeface="Trebuchet MS"/>
              <a:ea typeface="Trebuchet MS"/>
              <a:cs typeface="Trebuchet MS"/>
              <a:sym typeface="Trebuchet MS"/>
            </a:endParaRPr>
          </a:p>
        </p:txBody>
      </p:sp>
      <p:sp>
        <p:nvSpPr>
          <p:cNvPr id="311" name="Google Shape;311;p46"/>
          <p:cNvSpPr txBox="1"/>
          <p:nvPr/>
        </p:nvSpPr>
        <p:spPr>
          <a:xfrm>
            <a:off x="636998" y="2126750"/>
            <a:ext cx="53733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a:solidFill>
                  <a:schemeClr val="dk1"/>
                </a:solidFill>
                <a:latin typeface="Calibri"/>
                <a:ea typeface="Trebuchet MS"/>
                <a:cs typeface="Trebuchet MS"/>
                <a:sym typeface="Trebuchet MS"/>
              </a:rPr>
              <a:t>Interview to </a:t>
            </a:r>
            <a:r>
              <a:rPr lang="it-IT" sz="1200" b="1" err="1">
                <a:solidFill>
                  <a:schemeClr val="dk1"/>
                </a:solidFill>
                <a:latin typeface="Calibri"/>
                <a:ea typeface="Trebuchet MS"/>
                <a:cs typeface="Trebuchet MS"/>
                <a:sym typeface="Trebuchet MS"/>
              </a:rPr>
              <a:t>local</a:t>
            </a:r>
            <a:r>
              <a:rPr lang="it-IT" sz="1200" b="1">
                <a:solidFill>
                  <a:schemeClr val="dk1"/>
                </a:solidFill>
                <a:latin typeface="Calibri"/>
                <a:ea typeface="Trebuchet MS"/>
                <a:cs typeface="Trebuchet MS"/>
                <a:sym typeface="Trebuchet MS"/>
              </a:rPr>
              <a:t> </a:t>
            </a:r>
            <a:r>
              <a:rPr lang="it-IT" sz="1200" b="1" err="1">
                <a:solidFill>
                  <a:schemeClr val="dk1"/>
                </a:solidFill>
                <a:latin typeface="Calibri"/>
                <a:ea typeface="Trebuchet MS"/>
                <a:cs typeface="Trebuchet MS"/>
                <a:sym typeface="Trebuchet MS"/>
              </a:rPr>
              <a:t>entrepeneurs</a:t>
            </a:r>
            <a:endParaRPr lang="it-IT" sz="1200" b="1">
              <a:solidFill>
                <a:schemeClr val="dk1"/>
              </a:solidFill>
              <a:latin typeface="Calibri"/>
              <a:ea typeface="Trebuchet MS"/>
              <a:cs typeface="Trebuchet MS"/>
            </a:endParaRPr>
          </a:p>
        </p:txBody>
      </p:sp>
      <p:sp>
        <p:nvSpPr>
          <p:cNvPr id="312" name="Google Shape;312;p46"/>
          <p:cNvSpPr txBox="1"/>
          <p:nvPr/>
        </p:nvSpPr>
        <p:spPr>
          <a:xfrm>
            <a:off x="727753" y="2392166"/>
            <a:ext cx="8190216"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err="1">
                <a:solidFill>
                  <a:schemeClr val="dk1"/>
                </a:solidFill>
                <a:latin typeface="Calibri"/>
                <a:ea typeface="Trebuchet MS"/>
                <a:cs typeface="Trebuchet MS"/>
                <a:sym typeface="Trebuchet MS"/>
              </a:rPr>
              <a:t>This</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is</a:t>
            </a:r>
            <a:r>
              <a:rPr lang="it-IT" sz="1200">
                <a:solidFill>
                  <a:schemeClr val="dk1"/>
                </a:solidFill>
                <a:latin typeface="Calibri"/>
                <a:ea typeface="Trebuchet MS"/>
                <a:cs typeface="Trebuchet MS"/>
                <a:sym typeface="Trebuchet MS"/>
              </a:rPr>
              <a:t> a way to know </a:t>
            </a:r>
            <a:r>
              <a:rPr lang="it-IT" sz="1200" err="1">
                <a:solidFill>
                  <a:schemeClr val="dk1"/>
                </a:solidFill>
                <a:latin typeface="Calibri"/>
                <a:ea typeface="Trebuchet MS"/>
                <a:cs typeface="Trebuchet MS"/>
                <a:sym typeface="Trebuchet MS"/>
              </a:rPr>
              <a:t>better</a:t>
            </a:r>
            <a:r>
              <a:rPr lang="it-IT" sz="1200">
                <a:solidFill>
                  <a:schemeClr val="dk1"/>
                </a:solidFill>
                <a:latin typeface="Calibri"/>
                <a:ea typeface="Trebuchet MS"/>
                <a:cs typeface="Trebuchet MS"/>
                <a:sym typeface="Trebuchet MS"/>
              </a:rPr>
              <a:t> the single </a:t>
            </a:r>
            <a:r>
              <a:rPr lang="it-IT" sz="1200" err="1">
                <a:solidFill>
                  <a:schemeClr val="dk1"/>
                </a:solidFill>
                <a:latin typeface="Calibri"/>
                <a:ea typeface="Trebuchet MS"/>
                <a:cs typeface="Trebuchet MS"/>
                <a:sym typeface="Trebuchet MS"/>
              </a:rPr>
              <a:t>experiences</a:t>
            </a:r>
            <a:r>
              <a:rPr lang="it-IT" sz="1200">
                <a:solidFill>
                  <a:schemeClr val="dk1"/>
                </a:solidFill>
                <a:latin typeface="Calibri"/>
                <a:ea typeface="Trebuchet MS"/>
                <a:cs typeface="Trebuchet MS"/>
                <a:sym typeface="Trebuchet MS"/>
              </a:rPr>
              <a:t> of </a:t>
            </a:r>
            <a:r>
              <a:rPr lang="it-IT" sz="1200" err="1">
                <a:solidFill>
                  <a:schemeClr val="dk1"/>
                </a:solidFill>
                <a:latin typeface="Calibri"/>
                <a:ea typeface="Trebuchet MS"/>
                <a:cs typeface="Trebuchet MS"/>
                <a:sym typeface="Trebuchet MS"/>
              </a:rPr>
              <a:t>local</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actors</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you</a:t>
            </a:r>
            <a:r>
              <a:rPr lang="it-IT" sz="1200">
                <a:solidFill>
                  <a:schemeClr val="dk1"/>
                </a:solidFill>
                <a:latin typeface="Calibri"/>
                <a:ea typeface="Trebuchet MS"/>
                <a:cs typeface="Trebuchet MS"/>
                <a:sym typeface="Trebuchet MS"/>
              </a:rPr>
              <a:t> can </a:t>
            </a:r>
            <a:r>
              <a:rPr lang="it-IT" sz="1200" err="1">
                <a:solidFill>
                  <a:schemeClr val="dk1"/>
                </a:solidFill>
                <a:latin typeface="Calibri"/>
                <a:ea typeface="Trebuchet MS"/>
                <a:cs typeface="Trebuchet MS"/>
                <a:sym typeface="Trebuchet MS"/>
              </a:rPr>
              <a:t>ask</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everything</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you</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need</a:t>
            </a:r>
            <a:r>
              <a:rPr lang="it-IT" sz="1200">
                <a:solidFill>
                  <a:schemeClr val="dk1"/>
                </a:solidFill>
                <a:latin typeface="Calibri"/>
                <a:ea typeface="Trebuchet MS"/>
                <a:cs typeface="Trebuchet MS"/>
                <a:sym typeface="Trebuchet MS"/>
              </a:rPr>
              <a:t> to </a:t>
            </a:r>
            <a:r>
              <a:rPr lang="it-IT" sz="1200" err="1">
                <a:solidFill>
                  <a:schemeClr val="dk1"/>
                </a:solidFill>
                <a:latin typeface="Calibri"/>
                <a:ea typeface="Trebuchet MS"/>
                <a:cs typeface="Trebuchet MS"/>
                <a:sym typeface="Trebuchet MS"/>
              </a:rPr>
              <a:t>define</a:t>
            </a:r>
            <a:r>
              <a:rPr lang="it-IT" sz="1200">
                <a:solidFill>
                  <a:schemeClr val="dk1"/>
                </a:solidFill>
                <a:latin typeface="Calibri"/>
                <a:ea typeface="Trebuchet MS"/>
                <a:cs typeface="Trebuchet MS"/>
                <a:sym typeface="Trebuchet MS"/>
              </a:rPr>
              <a:t> the </a:t>
            </a:r>
            <a:r>
              <a:rPr lang="it-IT" sz="1200" err="1">
                <a:solidFill>
                  <a:schemeClr val="dk1"/>
                </a:solidFill>
                <a:latin typeface="Calibri"/>
                <a:ea typeface="Trebuchet MS"/>
                <a:cs typeface="Trebuchet MS"/>
                <a:sym typeface="Trebuchet MS"/>
              </a:rPr>
              <a:t>context</a:t>
            </a:r>
            <a:r>
              <a:rPr lang="it-IT" sz="1200">
                <a:solidFill>
                  <a:schemeClr val="dk1"/>
                </a:solidFill>
                <a:latin typeface="Calibri"/>
                <a:ea typeface="Trebuchet MS"/>
                <a:cs typeface="Trebuchet MS"/>
                <a:sym typeface="Trebuchet MS"/>
              </a:rPr>
              <a:t> in </a:t>
            </a:r>
            <a:r>
              <a:rPr lang="it-IT" sz="1200" err="1">
                <a:solidFill>
                  <a:schemeClr val="dk1"/>
                </a:solidFill>
                <a:latin typeface="Calibri"/>
                <a:ea typeface="Trebuchet MS"/>
                <a:cs typeface="Trebuchet MS"/>
                <a:sym typeface="Trebuchet MS"/>
              </a:rPr>
              <a:t>which</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you</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want</a:t>
            </a:r>
            <a:r>
              <a:rPr lang="it-IT" sz="1200">
                <a:solidFill>
                  <a:schemeClr val="dk1"/>
                </a:solidFill>
                <a:latin typeface="Calibri"/>
                <a:ea typeface="Trebuchet MS"/>
                <a:cs typeface="Trebuchet MS"/>
                <a:sym typeface="Trebuchet MS"/>
              </a:rPr>
              <a:t> to </a:t>
            </a:r>
            <a:r>
              <a:rPr lang="it-IT" sz="1200" err="1">
                <a:solidFill>
                  <a:schemeClr val="dk1"/>
                </a:solidFill>
                <a:latin typeface="Calibri"/>
                <a:ea typeface="Trebuchet MS"/>
                <a:cs typeface="Trebuchet MS"/>
                <a:sym typeface="Trebuchet MS"/>
              </a:rPr>
              <a:t>activate</a:t>
            </a:r>
            <a:r>
              <a:rPr lang="it-IT" sz="1200">
                <a:solidFill>
                  <a:schemeClr val="dk1"/>
                </a:solidFill>
                <a:latin typeface="Calibri"/>
                <a:ea typeface="Trebuchet MS"/>
                <a:cs typeface="Trebuchet MS"/>
                <a:sym typeface="Trebuchet MS"/>
              </a:rPr>
              <a:t> a COT. </a:t>
            </a:r>
            <a:r>
              <a:rPr lang="it-IT" sz="1200" err="1">
                <a:solidFill>
                  <a:schemeClr val="dk1"/>
                </a:solidFill>
                <a:latin typeface="Calibri"/>
                <a:ea typeface="Trebuchet MS"/>
                <a:cs typeface="Trebuchet MS"/>
                <a:sym typeface="Trebuchet MS"/>
              </a:rPr>
              <a:t>Besides</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you</a:t>
            </a:r>
            <a:r>
              <a:rPr lang="it-IT" sz="1200">
                <a:solidFill>
                  <a:schemeClr val="dk1"/>
                </a:solidFill>
                <a:latin typeface="Calibri"/>
                <a:ea typeface="Trebuchet MS"/>
                <a:cs typeface="Trebuchet MS"/>
                <a:sym typeface="Trebuchet MS"/>
              </a:rPr>
              <a:t> can </a:t>
            </a:r>
            <a:r>
              <a:rPr lang="it-IT" sz="1200" err="1">
                <a:solidFill>
                  <a:schemeClr val="dk1"/>
                </a:solidFill>
                <a:latin typeface="Calibri"/>
                <a:ea typeface="Trebuchet MS"/>
                <a:cs typeface="Trebuchet MS"/>
                <a:sym typeface="Trebuchet MS"/>
              </a:rPr>
              <a:t>publish</a:t>
            </a:r>
            <a:r>
              <a:rPr lang="it-IT" sz="1200">
                <a:solidFill>
                  <a:schemeClr val="dk1"/>
                </a:solidFill>
                <a:latin typeface="Calibri"/>
                <a:ea typeface="Trebuchet MS"/>
                <a:cs typeface="Trebuchet MS"/>
                <a:sym typeface="Trebuchet MS"/>
              </a:rPr>
              <a:t> the interviews, and </a:t>
            </a:r>
            <a:r>
              <a:rPr lang="it-IT" sz="1200" err="1">
                <a:solidFill>
                  <a:schemeClr val="dk1"/>
                </a:solidFill>
                <a:latin typeface="Calibri"/>
                <a:ea typeface="Trebuchet MS"/>
                <a:cs typeface="Trebuchet MS"/>
                <a:sym typeface="Trebuchet MS"/>
              </a:rPr>
              <a:t>present</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th</a:t>
            </a:r>
            <a:r>
              <a:rPr lang="it-IT" sz="1200">
                <a:solidFill>
                  <a:schemeClr val="dk1"/>
                </a:solidFill>
                <a:latin typeface="Calibri"/>
                <a:ea typeface="Trebuchet MS"/>
                <a:cs typeface="Trebuchet MS"/>
                <a:sym typeface="Trebuchet MS"/>
              </a:rPr>
              <a:t> opinion leader, stakeholders, </a:t>
            </a:r>
            <a:r>
              <a:rPr lang="it-IT" sz="1200" err="1">
                <a:solidFill>
                  <a:schemeClr val="dk1"/>
                </a:solidFill>
                <a:latin typeface="Calibri"/>
                <a:ea typeface="Trebuchet MS"/>
                <a:cs typeface="Trebuchet MS"/>
                <a:sym typeface="Trebuchet MS"/>
              </a:rPr>
              <a:t>local</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adminitrator</a:t>
            </a:r>
            <a:r>
              <a:rPr lang="it-IT" sz="1200">
                <a:solidFill>
                  <a:schemeClr val="dk1"/>
                </a:solidFill>
                <a:latin typeface="Calibri"/>
                <a:ea typeface="Trebuchet MS"/>
                <a:cs typeface="Trebuchet MS"/>
                <a:sym typeface="Trebuchet MS"/>
              </a:rPr>
              <a:t>, the </a:t>
            </a:r>
            <a:r>
              <a:rPr lang="it-IT" sz="1200" err="1">
                <a:solidFill>
                  <a:schemeClr val="dk1"/>
                </a:solidFill>
                <a:latin typeface="Calibri"/>
                <a:ea typeface="Trebuchet MS"/>
                <a:cs typeface="Trebuchet MS"/>
                <a:sym typeface="Trebuchet MS"/>
              </a:rPr>
              <a:t>real</a:t>
            </a:r>
            <a:r>
              <a:rPr lang="it-IT" sz="1200">
                <a:solidFill>
                  <a:schemeClr val="dk1"/>
                </a:solidFill>
                <a:latin typeface="Calibri"/>
                <a:ea typeface="Trebuchet MS"/>
                <a:cs typeface="Trebuchet MS"/>
                <a:sym typeface="Trebuchet MS"/>
              </a:rPr>
              <a:t> situation of the area.</a:t>
            </a:r>
            <a:endParaRPr lang="it-IT" sz="1200">
              <a:solidFill>
                <a:schemeClr val="dk1"/>
              </a:solidFill>
              <a:latin typeface="Calibri"/>
            </a:endParaRPr>
          </a:p>
          <a:p>
            <a:pPr marL="0" marR="0" lvl="0" indent="0" algn="l" rtl="0">
              <a:spcBef>
                <a:spcPts val="0"/>
              </a:spcBef>
              <a:spcAft>
                <a:spcPts val="0"/>
              </a:spcAft>
              <a:buNone/>
            </a:pPr>
            <a:r>
              <a:rPr lang="it-IT" sz="1200">
                <a:solidFill>
                  <a:schemeClr val="dk1"/>
                </a:solidFill>
                <a:latin typeface="Calibri"/>
                <a:ea typeface="Trebuchet MS"/>
                <a:cs typeface="Trebuchet MS"/>
                <a:sym typeface="Trebuchet MS"/>
              </a:rPr>
              <a:t>Here, </a:t>
            </a:r>
            <a:r>
              <a:rPr lang="it-IT" sz="1200" err="1">
                <a:solidFill>
                  <a:schemeClr val="dk1"/>
                </a:solidFill>
                <a:latin typeface="Calibri"/>
                <a:ea typeface="Trebuchet MS"/>
                <a:cs typeface="Trebuchet MS"/>
                <a:sym typeface="Trebuchet MS"/>
              </a:rPr>
              <a:t>You</a:t>
            </a:r>
            <a:r>
              <a:rPr lang="it-IT" sz="1200">
                <a:solidFill>
                  <a:schemeClr val="dk1"/>
                </a:solidFill>
                <a:latin typeface="Calibri"/>
                <a:ea typeface="Trebuchet MS"/>
                <a:cs typeface="Trebuchet MS"/>
                <a:sym typeface="Trebuchet MS"/>
              </a:rPr>
              <a:t> can </a:t>
            </a:r>
            <a:r>
              <a:rPr lang="it-IT" sz="1200" err="1">
                <a:solidFill>
                  <a:schemeClr val="dk1"/>
                </a:solidFill>
                <a:latin typeface="Calibri"/>
                <a:ea typeface="Trebuchet MS"/>
                <a:cs typeface="Trebuchet MS"/>
                <a:sym typeface="Trebuchet MS"/>
              </a:rPr>
              <a:t>see</a:t>
            </a:r>
            <a:r>
              <a:rPr lang="it-IT" sz="1200">
                <a:solidFill>
                  <a:schemeClr val="dk1"/>
                </a:solidFill>
                <a:latin typeface="Calibri"/>
                <a:ea typeface="Trebuchet MS"/>
                <a:cs typeface="Trebuchet MS"/>
                <a:sym typeface="Trebuchet MS"/>
              </a:rPr>
              <a:t> some </a:t>
            </a:r>
            <a:r>
              <a:rPr lang="it-IT" sz="1200" err="1">
                <a:solidFill>
                  <a:schemeClr val="dk1"/>
                </a:solidFill>
                <a:latin typeface="Calibri"/>
                <a:ea typeface="Trebuchet MS"/>
                <a:cs typeface="Trebuchet MS"/>
                <a:sym typeface="Trebuchet MS"/>
              </a:rPr>
              <a:t>examples</a:t>
            </a:r>
            <a:r>
              <a:rPr lang="it-IT" sz="1200">
                <a:solidFill>
                  <a:schemeClr val="dk1"/>
                </a:solidFill>
                <a:latin typeface="Calibri"/>
                <a:ea typeface="Trebuchet MS"/>
                <a:cs typeface="Trebuchet MS"/>
                <a:sym typeface="Trebuchet MS"/>
              </a:rPr>
              <a:t>:</a:t>
            </a:r>
            <a:endParaRPr sz="1200">
              <a:solidFill>
                <a:schemeClr val="dk1"/>
              </a:solidFill>
              <a:latin typeface="Calibri"/>
            </a:endParaRPr>
          </a:p>
          <a:p>
            <a:pPr marL="0" marR="0" lvl="0" indent="0" algn="l" rtl="0">
              <a:spcBef>
                <a:spcPts val="0"/>
              </a:spcBef>
              <a:spcAft>
                <a:spcPts val="0"/>
              </a:spcAft>
              <a:buNone/>
            </a:pPr>
            <a:endParaRPr sz="1200">
              <a:solidFill>
                <a:schemeClr val="dk1"/>
              </a:solidFill>
              <a:latin typeface="Calibri"/>
              <a:ea typeface="Trebuchet MS"/>
              <a:cs typeface="Trebuchet MS"/>
            </a:endParaRPr>
          </a:p>
          <a:p>
            <a:pPr marL="0" marR="0" lvl="0" indent="0" algn="l" rtl="0">
              <a:spcBef>
                <a:spcPts val="0"/>
              </a:spcBef>
              <a:spcAft>
                <a:spcPts val="0"/>
              </a:spcAft>
              <a:buNone/>
            </a:pPr>
            <a:r>
              <a:rPr lang="it-IT" sz="1200" u="sng">
                <a:solidFill>
                  <a:schemeClr val="dk1"/>
                </a:solidFill>
                <a:latin typeface="Calibri"/>
                <a:ea typeface="Trebuchet MS"/>
                <a:cs typeface="Trebuchet MS"/>
                <a:sym typeface="Trebuchet MS"/>
                <a:hlinkClick r:id="rId3">
                  <a:extLst>
                    <a:ext uri="{A12FA001-AC4F-418D-AE19-62706E023703}">
                      <ahyp:hlinkClr xmlns:ahyp="http://schemas.microsoft.com/office/drawing/2018/hyperlinkcolor" val="tx"/>
                    </a:ext>
                  </a:extLst>
                </a:hlinkClick>
              </a:rPr>
              <a:t>https://www.youtube.com/watch?v=4EtgF8ZG9t8</a:t>
            </a:r>
            <a:r>
              <a:rPr lang="it-IT" sz="1200">
                <a:solidFill>
                  <a:schemeClr val="dk1"/>
                </a:solidFill>
                <a:latin typeface="Calibri"/>
                <a:ea typeface="Trebuchet MS"/>
                <a:cs typeface="Trebuchet MS"/>
                <a:sym typeface="Trebuchet MS"/>
              </a:rPr>
              <a:t> (Valeria and Ivano, small </a:t>
            </a:r>
            <a:r>
              <a:rPr lang="it-IT" sz="1200" err="1">
                <a:solidFill>
                  <a:schemeClr val="dk1"/>
                </a:solidFill>
                <a:latin typeface="Calibri"/>
                <a:ea typeface="Trebuchet MS"/>
                <a:cs typeface="Trebuchet MS"/>
                <a:sym typeface="Trebuchet MS"/>
              </a:rPr>
              <a:t>entrepaneurs</a:t>
            </a:r>
            <a:r>
              <a:rPr lang="it-IT" sz="1200">
                <a:solidFill>
                  <a:schemeClr val="dk1"/>
                </a:solidFill>
                <a:latin typeface="Calibri"/>
                <a:ea typeface="Trebuchet MS"/>
                <a:cs typeface="Trebuchet MS"/>
                <a:sym typeface="Trebuchet MS"/>
              </a:rPr>
              <a:t> of </a:t>
            </a:r>
            <a:r>
              <a:rPr lang="it-IT" sz="1200" err="1">
                <a:solidFill>
                  <a:schemeClr val="dk1"/>
                </a:solidFill>
                <a:latin typeface="Calibri"/>
                <a:ea typeface="Trebuchet MS"/>
                <a:cs typeface="Trebuchet MS"/>
                <a:sym typeface="Trebuchet MS"/>
              </a:rPr>
              <a:t>goji</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berries</a:t>
            </a:r>
            <a:r>
              <a:rPr lang="it-IT" sz="1200">
                <a:solidFill>
                  <a:schemeClr val="dk1"/>
                </a:solidFill>
                <a:latin typeface="Calibri"/>
                <a:ea typeface="Trebuchet MS"/>
                <a:cs typeface="Trebuchet MS"/>
                <a:sym typeface="Trebuchet MS"/>
              </a:rPr>
              <a:t>)</a:t>
            </a:r>
            <a:endParaRPr sz="1200">
              <a:solidFill>
                <a:schemeClr val="dk1"/>
              </a:solidFill>
              <a:latin typeface="Calibri"/>
            </a:endParaRPr>
          </a:p>
          <a:p>
            <a:pPr marL="0" marR="0" lvl="0" indent="0" algn="l" rtl="0">
              <a:spcBef>
                <a:spcPts val="0"/>
              </a:spcBef>
              <a:spcAft>
                <a:spcPts val="0"/>
              </a:spcAft>
              <a:buNone/>
            </a:pPr>
            <a:endParaRPr sz="1200">
              <a:solidFill>
                <a:schemeClr val="dk1"/>
              </a:solidFill>
              <a:latin typeface="Calibri"/>
              <a:ea typeface="Trebuchet MS"/>
              <a:cs typeface="Trebuchet MS"/>
            </a:endParaRPr>
          </a:p>
          <a:p>
            <a:pPr marL="0" marR="0" lvl="0" indent="0" algn="l" rtl="0">
              <a:spcBef>
                <a:spcPts val="0"/>
              </a:spcBef>
              <a:spcAft>
                <a:spcPts val="0"/>
              </a:spcAft>
              <a:buNone/>
            </a:pPr>
            <a:r>
              <a:rPr lang="it-IT" sz="1200" u="sng">
                <a:solidFill>
                  <a:schemeClr val="dk1"/>
                </a:solidFill>
                <a:latin typeface="Calibri"/>
                <a:ea typeface="Trebuchet MS"/>
                <a:cs typeface="Trebuchet MS"/>
                <a:sym typeface="Trebuchet MS"/>
                <a:hlinkClick r:id="rId4">
                  <a:extLst>
                    <a:ext uri="{A12FA001-AC4F-418D-AE19-62706E023703}">
                      <ahyp:hlinkClr xmlns:ahyp="http://schemas.microsoft.com/office/drawing/2018/hyperlinkcolor" val="tx"/>
                    </a:ext>
                  </a:extLst>
                </a:hlinkClick>
              </a:rPr>
              <a:t>https://www.youtube.com/watch?v=YtCfDzyKAPg</a:t>
            </a:r>
            <a:r>
              <a:rPr lang="it-IT" sz="1200">
                <a:solidFill>
                  <a:schemeClr val="dk1"/>
                </a:solidFill>
                <a:latin typeface="Calibri"/>
                <a:ea typeface="Trebuchet MS"/>
                <a:cs typeface="Trebuchet MS"/>
                <a:sym typeface="Trebuchet MS"/>
              </a:rPr>
              <a:t> (Pasquale and Gaetano, small </a:t>
            </a:r>
            <a:r>
              <a:rPr lang="it-IT" sz="1200" err="1">
                <a:solidFill>
                  <a:schemeClr val="dk1"/>
                </a:solidFill>
                <a:latin typeface="Calibri"/>
                <a:ea typeface="Trebuchet MS"/>
                <a:cs typeface="Trebuchet MS"/>
                <a:sym typeface="Trebuchet MS"/>
              </a:rPr>
              <a:t>entrepaneurs</a:t>
            </a:r>
            <a:r>
              <a:rPr lang="it-IT" sz="1200">
                <a:solidFill>
                  <a:schemeClr val="dk1"/>
                </a:solidFill>
                <a:latin typeface="Calibri"/>
                <a:ea typeface="Trebuchet MS"/>
                <a:cs typeface="Trebuchet MS"/>
                <a:sym typeface="Trebuchet MS"/>
              </a:rPr>
              <a:t> of </a:t>
            </a:r>
            <a:r>
              <a:rPr lang="it-IT" sz="1200" err="1">
                <a:solidFill>
                  <a:schemeClr val="dk1"/>
                </a:solidFill>
                <a:latin typeface="Calibri"/>
                <a:ea typeface="Trebuchet MS"/>
                <a:cs typeface="Trebuchet MS"/>
                <a:sym typeface="Trebuchet MS"/>
              </a:rPr>
              <a:t>snails</a:t>
            </a:r>
            <a:r>
              <a:rPr lang="it-IT" sz="1200">
                <a:solidFill>
                  <a:schemeClr val="dk1"/>
                </a:solidFill>
                <a:latin typeface="Calibri"/>
                <a:ea typeface="Trebuchet MS"/>
                <a:cs typeface="Trebuchet MS"/>
                <a:sym typeface="Trebuchet MS"/>
              </a:rPr>
              <a:t>)</a:t>
            </a:r>
            <a:endParaRPr sz="1200">
              <a:solidFill>
                <a:schemeClr val="dk1"/>
              </a:solidFill>
              <a:latin typeface="Calibri"/>
            </a:endParaRPr>
          </a:p>
          <a:p>
            <a:pPr marL="0" marR="0" lvl="0" indent="0" algn="l" rtl="0">
              <a:spcBef>
                <a:spcPts val="0"/>
              </a:spcBef>
              <a:spcAft>
                <a:spcPts val="0"/>
              </a:spcAft>
              <a:buNone/>
            </a:pPr>
            <a:endParaRPr sz="1200">
              <a:solidFill>
                <a:schemeClr val="dk1"/>
              </a:solidFill>
              <a:latin typeface="Calibri"/>
              <a:ea typeface="Trebuchet MS"/>
              <a:cs typeface="Trebuchet MS"/>
            </a:endParaRPr>
          </a:p>
          <a:p>
            <a:pPr marL="0" marR="0" lvl="0" indent="0" algn="l" rtl="0">
              <a:spcBef>
                <a:spcPts val="0"/>
              </a:spcBef>
              <a:spcAft>
                <a:spcPts val="0"/>
              </a:spcAft>
              <a:buNone/>
            </a:pPr>
            <a:r>
              <a:rPr lang="it-IT" sz="1200" u="sng">
                <a:solidFill>
                  <a:schemeClr val="dk1"/>
                </a:solidFill>
                <a:latin typeface="Calibri"/>
                <a:ea typeface="Trebuchet MS"/>
                <a:cs typeface="Trebuchet MS"/>
                <a:sym typeface="Trebuchet MS"/>
                <a:hlinkClick r:id="rId5">
                  <a:extLst>
                    <a:ext uri="{A12FA001-AC4F-418D-AE19-62706E023703}">
                      <ahyp:hlinkClr xmlns:ahyp="http://schemas.microsoft.com/office/drawing/2018/hyperlinkcolor" val="tx"/>
                    </a:ext>
                  </a:extLst>
                </a:hlinkClick>
              </a:rPr>
              <a:t>https://www.youtube.com/watch?v=nA0_OywGC5A</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brothers</a:t>
            </a:r>
            <a:r>
              <a:rPr lang="it-IT" sz="1200">
                <a:solidFill>
                  <a:schemeClr val="dk1"/>
                </a:solidFill>
                <a:latin typeface="Calibri"/>
                <a:ea typeface="Trebuchet MS"/>
                <a:cs typeface="Trebuchet MS"/>
                <a:sym typeface="Trebuchet MS"/>
              </a:rPr>
              <a:t> Antonietta e Pasquale: </a:t>
            </a:r>
            <a:r>
              <a:rPr lang="it-IT" sz="1200" err="1">
                <a:solidFill>
                  <a:schemeClr val="dk1"/>
                </a:solidFill>
                <a:latin typeface="Calibri"/>
                <a:ea typeface="Trebuchet MS"/>
                <a:cs typeface="Trebuchet MS"/>
                <a:sym typeface="Trebuchet MS"/>
              </a:rPr>
              <a:t>they</a:t>
            </a:r>
            <a:r>
              <a:rPr lang="it-IT" sz="1200">
                <a:solidFill>
                  <a:schemeClr val="dk1"/>
                </a:solidFill>
                <a:latin typeface="Calibri"/>
                <a:ea typeface="Trebuchet MS"/>
                <a:cs typeface="Trebuchet MS"/>
                <a:sym typeface="Trebuchet MS"/>
              </a:rPr>
              <a:t> </a:t>
            </a:r>
            <a:r>
              <a:rPr lang="it-IT" sz="1200" err="1">
                <a:solidFill>
                  <a:schemeClr val="dk1"/>
                </a:solidFill>
                <a:latin typeface="Calibri"/>
                <a:ea typeface="Trebuchet MS"/>
                <a:cs typeface="Trebuchet MS"/>
                <a:sym typeface="Trebuchet MS"/>
              </a:rPr>
              <a:t>have</a:t>
            </a:r>
            <a:r>
              <a:rPr lang="it-IT" sz="1200">
                <a:solidFill>
                  <a:schemeClr val="dk1"/>
                </a:solidFill>
                <a:latin typeface="Calibri"/>
                <a:ea typeface="Trebuchet MS"/>
                <a:cs typeface="Trebuchet MS"/>
                <a:sym typeface="Trebuchet MS"/>
              </a:rPr>
              <a:t> a farm of </a:t>
            </a:r>
            <a:r>
              <a:rPr lang="it-IT" sz="1200" err="1">
                <a:solidFill>
                  <a:schemeClr val="dk1"/>
                </a:solidFill>
                <a:latin typeface="Calibri"/>
                <a:ea typeface="Trebuchet MS"/>
                <a:cs typeface="Trebuchet MS"/>
                <a:sym typeface="Trebuchet MS"/>
              </a:rPr>
              <a:t>wine</a:t>
            </a:r>
            <a:r>
              <a:rPr lang="it-IT" sz="1200">
                <a:solidFill>
                  <a:schemeClr val="dk1"/>
                </a:solidFill>
                <a:latin typeface="Calibri"/>
                <a:ea typeface="Trebuchet MS"/>
                <a:cs typeface="Trebuchet MS"/>
                <a:sym typeface="Trebuchet MS"/>
              </a:rPr>
              <a:t>)</a:t>
            </a:r>
            <a:endParaRPr>
              <a:solidFill>
                <a:schemeClr val="dk1"/>
              </a:solidFill>
              <a:latin typeface="Calibri"/>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latin typeface="Tahoma"/>
                <a:ea typeface="Tahoma"/>
                <a:cs typeface="Tahoma"/>
                <a:sym typeface="Tahoma"/>
              </a:rPr>
              <a:t>3. Analysis </a:t>
            </a:r>
            <a:r>
              <a:rPr lang="it-IT" dirty="0">
                <a:latin typeface="Trebuchet MS"/>
                <a:ea typeface="Trebuchet MS"/>
                <a:cs typeface="Trebuchet MS"/>
                <a:sym typeface="Trebuchet MS"/>
              </a:rPr>
              <a:t>of</a:t>
            </a:r>
            <a:r>
              <a:rPr lang="it-IT" dirty="0">
                <a:latin typeface="Tahoma"/>
                <a:ea typeface="Tahoma"/>
                <a:cs typeface="Tahoma"/>
                <a:sym typeface="Tahoma"/>
              </a:rPr>
              <a:t> </a:t>
            </a:r>
            <a:r>
              <a:rPr lang="it-IT" dirty="0" err="1">
                <a:latin typeface="Tahoma"/>
                <a:ea typeface="Tahoma"/>
                <a:cs typeface="Tahoma"/>
                <a:sym typeface="Tahoma"/>
              </a:rPr>
              <a:t>demografic</a:t>
            </a:r>
            <a:r>
              <a:rPr lang="it-IT" dirty="0">
                <a:latin typeface="Tahoma"/>
                <a:ea typeface="Tahoma"/>
                <a:cs typeface="Tahoma"/>
                <a:sym typeface="Tahoma"/>
              </a:rPr>
              <a:t>  and </a:t>
            </a:r>
            <a:r>
              <a:rPr lang="it-IT" dirty="0" err="1">
                <a:latin typeface="Tahoma"/>
                <a:ea typeface="Tahoma"/>
                <a:cs typeface="Tahoma"/>
                <a:sym typeface="Tahoma"/>
              </a:rPr>
              <a:t>entrepreneurial</a:t>
            </a:r>
            <a:r>
              <a:rPr lang="it-IT" dirty="0">
                <a:latin typeface="Tahoma"/>
                <a:ea typeface="Tahoma"/>
                <a:cs typeface="Tahoma"/>
                <a:sym typeface="Tahoma"/>
              </a:rPr>
              <a:t> </a:t>
            </a:r>
            <a:r>
              <a:rPr lang="it-IT" dirty="0" err="1">
                <a:latin typeface="Tahoma"/>
                <a:ea typeface="Tahoma"/>
                <a:cs typeface="Tahoma"/>
                <a:sym typeface="Tahoma"/>
              </a:rPr>
              <a:t>context</a:t>
            </a:r>
            <a:r>
              <a:rPr lang="it-IT" dirty="0">
                <a:latin typeface="Tahoma"/>
                <a:ea typeface="Tahoma"/>
                <a:cs typeface="Tahoma"/>
                <a:sym typeface="Tahoma"/>
              </a:rPr>
              <a:t> of the area</a:t>
            </a:r>
            <a:endParaRPr dirty="0"/>
          </a:p>
        </p:txBody>
      </p:sp>
      <p:sp>
        <p:nvSpPr>
          <p:cNvPr id="318" name="Google Shape;318;p47"/>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indent="0"/>
            <a:r>
              <a:rPr lang="it-IT" dirty="0"/>
              <a:t>3.7 Tools Meetings</a:t>
            </a:r>
            <a:endParaRPr lang="it-IT" dirty="0">
              <a:latin typeface="Trebuchet MS"/>
              <a:ea typeface="Trebuchet MS"/>
              <a:cs typeface="Trebuchet MS"/>
            </a:endParaRPr>
          </a:p>
        </p:txBody>
      </p:sp>
      <p:sp>
        <p:nvSpPr>
          <p:cNvPr id="319" name="Google Shape;319;p47"/>
          <p:cNvSpPr txBox="1"/>
          <p:nvPr/>
        </p:nvSpPr>
        <p:spPr>
          <a:xfrm>
            <a:off x="636998" y="2126750"/>
            <a:ext cx="53733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it-IT" sz="1200" b="1">
              <a:solidFill>
                <a:schemeClr val="dk1"/>
              </a:solidFill>
              <a:latin typeface="Trebuchet MS"/>
              <a:ea typeface="Trebuchet MS"/>
              <a:cs typeface="Trebuchet MS"/>
            </a:endParaRPr>
          </a:p>
        </p:txBody>
      </p:sp>
      <p:sp>
        <p:nvSpPr>
          <p:cNvPr id="320" name="Google Shape;320;p47"/>
          <p:cNvSpPr txBox="1"/>
          <p:nvPr/>
        </p:nvSpPr>
        <p:spPr>
          <a:xfrm>
            <a:off x="595903" y="2484634"/>
            <a:ext cx="113338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rgbClr val="92D050"/>
                </a:solidFill>
                <a:latin typeface="Calibri"/>
                <a:ea typeface="Trebuchet MS"/>
                <a:cs typeface="Trebuchet MS"/>
                <a:sym typeface="Trebuchet MS"/>
              </a:rPr>
              <a:t>How to do meetings:</a:t>
            </a:r>
            <a:endParaRPr lang="it-IT" sz="1600" b="1" dirty="0">
              <a:solidFill>
                <a:srgbClr val="92D050"/>
              </a:solidFill>
              <a:latin typeface="Calibri"/>
            </a:endParaRPr>
          </a:p>
          <a:p>
            <a:pPr marL="0" marR="0" lvl="0" indent="0" algn="l" rtl="0">
              <a:spcBef>
                <a:spcPts val="0"/>
              </a:spcBef>
              <a:spcAft>
                <a:spcPts val="0"/>
              </a:spcAft>
              <a:buNone/>
            </a:pPr>
            <a:endParaRPr sz="1200">
              <a:solidFill>
                <a:schemeClr val="dk1"/>
              </a:solidFill>
              <a:latin typeface="Calibri"/>
              <a:ea typeface="Trebuchet MS"/>
              <a:cs typeface="Trebuchet MS"/>
            </a:endParaRPr>
          </a:p>
          <a:p>
            <a:pPr marL="0" marR="0" lvl="0" indent="0" algn="l" rtl="0">
              <a:spcBef>
                <a:spcPts val="0"/>
              </a:spcBef>
              <a:spcAft>
                <a:spcPts val="0"/>
              </a:spcAft>
              <a:buNone/>
            </a:pPr>
            <a:endParaRPr sz="1200">
              <a:solidFill>
                <a:schemeClr val="dk1"/>
              </a:solidFill>
              <a:latin typeface="Calibri"/>
              <a:ea typeface="Trebuchet MS"/>
              <a:cs typeface="Trebuchet MS"/>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p:txBody>
      </p:sp>
      <p:graphicFrame>
        <p:nvGraphicFramePr>
          <p:cNvPr id="2" name="Diagramma 2">
            <a:extLst>
              <a:ext uri="{FF2B5EF4-FFF2-40B4-BE49-F238E27FC236}">
                <a16:creationId xmlns:a16="http://schemas.microsoft.com/office/drawing/2014/main" id="{51D23EA8-3D22-1A9F-1114-B29D73EFADFF}"/>
              </a:ext>
            </a:extLst>
          </p:cNvPr>
          <p:cNvGraphicFramePr/>
          <p:nvPr>
            <p:extLst>
              <p:ext uri="{D42A27DB-BD31-4B8C-83A1-F6EECF244321}">
                <p14:modId xmlns:p14="http://schemas.microsoft.com/office/powerpoint/2010/main" val="1071541249"/>
              </p:ext>
            </p:extLst>
          </p:nvPr>
        </p:nvGraphicFramePr>
        <p:xfrm>
          <a:off x="1689884" y="2402607"/>
          <a:ext cx="6977294" cy="3818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latin typeface="Tahoma"/>
                <a:ea typeface="Tahoma"/>
                <a:cs typeface="Tahoma"/>
                <a:sym typeface="Tahoma"/>
              </a:rPr>
              <a:t>3. Analysis </a:t>
            </a:r>
            <a:r>
              <a:rPr lang="it-IT" dirty="0">
                <a:latin typeface="Trebuchet MS"/>
                <a:ea typeface="Trebuchet MS"/>
                <a:cs typeface="Trebuchet MS"/>
                <a:sym typeface="Trebuchet MS"/>
              </a:rPr>
              <a:t>of</a:t>
            </a:r>
            <a:r>
              <a:rPr lang="it-IT" dirty="0">
                <a:latin typeface="Tahoma"/>
                <a:ea typeface="Tahoma"/>
                <a:cs typeface="Tahoma"/>
                <a:sym typeface="Tahoma"/>
              </a:rPr>
              <a:t> </a:t>
            </a:r>
            <a:r>
              <a:rPr lang="it-IT" dirty="0" err="1">
                <a:latin typeface="Tahoma"/>
                <a:ea typeface="Tahoma"/>
                <a:cs typeface="Tahoma"/>
                <a:sym typeface="Tahoma"/>
              </a:rPr>
              <a:t>demografic</a:t>
            </a:r>
            <a:r>
              <a:rPr lang="it-IT" dirty="0">
                <a:latin typeface="Tahoma"/>
                <a:ea typeface="Tahoma"/>
                <a:cs typeface="Tahoma"/>
                <a:sym typeface="Tahoma"/>
              </a:rPr>
              <a:t>  and </a:t>
            </a:r>
            <a:r>
              <a:rPr lang="it-IT" dirty="0" err="1">
                <a:latin typeface="Tahoma"/>
                <a:ea typeface="Tahoma"/>
                <a:cs typeface="Tahoma"/>
                <a:sym typeface="Tahoma"/>
              </a:rPr>
              <a:t>entrepreneurial</a:t>
            </a:r>
            <a:r>
              <a:rPr lang="it-IT" dirty="0">
                <a:latin typeface="Tahoma"/>
                <a:ea typeface="Tahoma"/>
                <a:cs typeface="Tahoma"/>
                <a:sym typeface="Tahoma"/>
              </a:rPr>
              <a:t> </a:t>
            </a:r>
            <a:r>
              <a:rPr lang="it-IT" dirty="0" err="1">
                <a:latin typeface="Tahoma"/>
                <a:ea typeface="Tahoma"/>
                <a:cs typeface="Tahoma"/>
                <a:sym typeface="Tahoma"/>
              </a:rPr>
              <a:t>context</a:t>
            </a:r>
            <a:r>
              <a:rPr lang="it-IT" dirty="0">
                <a:latin typeface="Tahoma"/>
                <a:ea typeface="Tahoma"/>
                <a:cs typeface="Tahoma"/>
                <a:sym typeface="Tahoma"/>
              </a:rPr>
              <a:t> of the area</a:t>
            </a:r>
            <a:endParaRPr dirty="0"/>
          </a:p>
        </p:txBody>
      </p:sp>
      <p:sp>
        <p:nvSpPr>
          <p:cNvPr id="326" name="Google Shape;326;p48"/>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3.8 </a:t>
            </a:r>
            <a:r>
              <a:rPr lang="it-IT" b="1" dirty="0" err="1"/>
              <a:t>Environmental</a:t>
            </a:r>
            <a:r>
              <a:rPr lang="it-IT" b="1" dirty="0"/>
              <a:t> </a:t>
            </a:r>
            <a:r>
              <a:rPr lang="it-IT" b="1" dirty="0" err="1"/>
              <a:t>analysis</a:t>
            </a:r>
            <a:r>
              <a:rPr lang="it-IT" b="1" dirty="0"/>
              <a:t> </a:t>
            </a:r>
            <a:r>
              <a:rPr lang="it-IT" b="1" dirty="0" err="1"/>
              <a:t>process</a:t>
            </a:r>
            <a:endParaRPr dirty="0" err="1"/>
          </a:p>
        </p:txBody>
      </p:sp>
      <p:graphicFrame>
        <p:nvGraphicFramePr>
          <p:cNvPr id="327" name="Google Shape;327;p48"/>
          <p:cNvGraphicFramePr/>
          <p:nvPr>
            <p:extLst>
              <p:ext uri="{D42A27DB-BD31-4B8C-83A1-F6EECF244321}">
                <p14:modId xmlns:p14="http://schemas.microsoft.com/office/powerpoint/2010/main" val="4012469514"/>
              </p:ext>
            </p:extLst>
          </p:nvPr>
        </p:nvGraphicFramePr>
        <p:xfrm>
          <a:off x="627247" y="2256710"/>
          <a:ext cx="8527050" cy="4402675"/>
        </p:xfrm>
        <a:graphic>
          <a:graphicData uri="http://schemas.openxmlformats.org/drawingml/2006/table">
            <a:tbl>
              <a:tblPr>
                <a:noFill/>
                <a:tableStyleId>{ADC1F451-1D95-4ED1-BEC5-CFCC107EDB6E}</a:tableStyleId>
              </a:tblPr>
              <a:tblGrid>
                <a:gridCol w="4263525">
                  <a:extLst>
                    <a:ext uri="{9D8B030D-6E8A-4147-A177-3AD203B41FA5}">
                      <a16:colId xmlns:a16="http://schemas.microsoft.com/office/drawing/2014/main" val="20000"/>
                    </a:ext>
                  </a:extLst>
                </a:gridCol>
                <a:gridCol w="4263525">
                  <a:extLst>
                    <a:ext uri="{9D8B030D-6E8A-4147-A177-3AD203B41FA5}">
                      <a16:colId xmlns:a16="http://schemas.microsoft.com/office/drawing/2014/main" val="20001"/>
                    </a:ext>
                  </a:extLst>
                </a:gridCol>
              </a:tblGrid>
              <a:tr h="1136400">
                <a:tc>
                  <a:txBody>
                    <a:body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it-IT" sz="1200" b="1" dirty="0">
                          <a:solidFill>
                            <a:srgbClr val="000000"/>
                          </a:solidFill>
                          <a:latin typeface="Trebuchet MS"/>
                          <a:ea typeface="Trebuchet MS"/>
                          <a:cs typeface="Trebuchet MS"/>
                          <a:sym typeface="Trebuchet MS"/>
                        </a:rPr>
                        <a:t>SCANNING</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Observe</a:t>
                      </a:r>
                      <a:r>
                        <a:rPr lang="it-IT" sz="1200" b="1" dirty="0">
                          <a:solidFill>
                            <a:srgbClr val="000000"/>
                          </a:solidFill>
                          <a:latin typeface="Trebuchet MS"/>
                          <a:ea typeface="Trebuchet MS"/>
                          <a:cs typeface="Trebuchet MS"/>
                          <a:sym typeface="Trebuchet MS"/>
                        </a:rPr>
                        <a:t>" the </a:t>
                      </a:r>
                      <a:r>
                        <a:rPr lang="it-IT" sz="1200" b="1" dirty="0" err="1">
                          <a:solidFill>
                            <a:srgbClr val="000000"/>
                          </a:solidFill>
                          <a:latin typeface="Trebuchet MS"/>
                          <a:ea typeface="Trebuchet MS"/>
                          <a:cs typeface="Trebuchet MS"/>
                          <a:sym typeface="Trebuchet MS"/>
                        </a:rPr>
                        <a:t>external</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environment</a:t>
                      </a:r>
                      <a:r>
                        <a:rPr lang="it-IT" sz="1200" b="1" dirty="0">
                          <a:solidFill>
                            <a:srgbClr val="000000"/>
                          </a:solidFill>
                          <a:latin typeface="Trebuchet MS"/>
                          <a:ea typeface="Trebuchet MS"/>
                          <a:cs typeface="Trebuchet MS"/>
                          <a:sym typeface="Trebuchet MS"/>
                        </a:rPr>
                        <a:t>                          </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Organising</a:t>
                      </a:r>
                      <a:r>
                        <a:rPr lang="it-IT" sz="1200" b="1" dirty="0">
                          <a:solidFill>
                            <a:srgbClr val="000000"/>
                          </a:solidFill>
                          <a:latin typeface="Trebuchet MS"/>
                          <a:ea typeface="Trebuchet MS"/>
                          <a:cs typeface="Trebuchet MS"/>
                          <a:sym typeface="Trebuchet MS"/>
                        </a:rPr>
                        <a:t> information </a:t>
                      </a:r>
                      <a:r>
                        <a:rPr lang="it-IT" sz="1200" b="1" dirty="0" err="1">
                          <a:solidFill>
                            <a:srgbClr val="000000"/>
                          </a:solidFill>
                          <a:latin typeface="Trebuchet MS"/>
                          <a:ea typeface="Trebuchet MS"/>
                          <a:cs typeface="Trebuchet MS"/>
                          <a:sym typeface="Trebuchet MS"/>
                        </a:rPr>
                        <a:t>into</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desired</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categories</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Identify</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problems</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within</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each</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category</a:t>
                      </a:r>
                      <a:endParaRPr sz="1200" dirty="0" err="1">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862200">
                <a:tc>
                  <a:txBody>
                    <a:body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it-IT" sz="1200" b="1" dirty="0">
                          <a:solidFill>
                            <a:srgbClr val="000000"/>
                          </a:solidFill>
                          <a:latin typeface="Trebuchet MS"/>
                          <a:ea typeface="Trebuchet MS"/>
                          <a:cs typeface="Trebuchet MS"/>
                          <a:sym typeface="Trebuchet MS"/>
                        </a:rPr>
                        <a:t>MONITORING</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Observe</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developments</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Determine rates of </a:t>
                      </a:r>
                      <a:r>
                        <a:rPr lang="it-IT" sz="1200" b="1" dirty="0" err="1">
                          <a:solidFill>
                            <a:srgbClr val="000000"/>
                          </a:solidFill>
                          <a:latin typeface="Trebuchet MS"/>
                          <a:ea typeface="Trebuchet MS"/>
                          <a:cs typeface="Trebuchet MS"/>
                          <a:sym typeface="Trebuchet MS"/>
                        </a:rPr>
                        <a:t>change</a:t>
                      </a:r>
                      <a:endParaRPr sz="120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1"/>
                  </a:ext>
                </a:extLst>
              </a:tr>
              <a:tr h="1366725">
                <a:tc>
                  <a:txBody>
                    <a:body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it-IT" sz="1200" b="1" dirty="0">
                          <a:solidFill>
                            <a:srgbClr val="000000"/>
                          </a:solidFill>
                          <a:latin typeface="Trebuchet MS"/>
                          <a:ea typeface="Trebuchet MS"/>
                          <a:cs typeface="Trebuchet MS"/>
                          <a:sym typeface="Trebuchet MS"/>
                        </a:rPr>
                        <a:t>FORECAST</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6F53D"/>
                    </a:solidFill>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Predicting</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developments</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changes</a:t>
                      </a:r>
                      <a:endParaRPr sz="1200" dirty="0" err="1">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Identify</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interrelationships</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between</a:t>
                      </a:r>
                      <a:r>
                        <a:rPr lang="it-IT" sz="1200" b="1" dirty="0">
                          <a:solidFill>
                            <a:srgbClr val="000000"/>
                          </a:solidFill>
                          <a:latin typeface="Trebuchet MS"/>
                          <a:ea typeface="Trebuchet MS"/>
                          <a:cs typeface="Trebuchet MS"/>
                          <a:sym typeface="Trebuchet MS"/>
                        </a:rPr>
                        <a:t> </a:t>
                      </a:r>
                      <a:r>
                        <a:rPr lang="it-IT" sz="1200" b="1" dirty="0" err="1">
                          <a:solidFill>
                            <a:srgbClr val="000000"/>
                          </a:solidFill>
                          <a:latin typeface="Trebuchet MS"/>
                          <a:ea typeface="Trebuchet MS"/>
                          <a:cs typeface="Trebuchet MS"/>
                          <a:sym typeface="Trebuchet MS"/>
                        </a:rPr>
                        <a:t>problems</a:t>
                      </a:r>
                      <a:endParaRPr sz="1200" dirty="0" err="1">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Develop</a:t>
                      </a:r>
                      <a:r>
                        <a:rPr lang="it-IT" sz="1200" b="1" dirty="0">
                          <a:solidFill>
                            <a:srgbClr val="000000"/>
                          </a:solidFill>
                          <a:latin typeface="Trebuchet MS"/>
                          <a:ea typeface="Trebuchet MS"/>
                          <a:cs typeface="Trebuchet MS"/>
                          <a:sym typeface="Trebuchet MS"/>
                        </a:rPr>
                        <a:t> alternative </a:t>
                      </a:r>
                      <a:r>
                        <a:rPr lang="it-IT" sz="1200" b="1" dirty="0" err="1">
                          <a:solidFill>
                            <a:srgbClr val="000000"/>
                          </a:solidFill>
                          <a:latin typeface="Trebuchet MS"/>
                          <a:ea typeface="Trebuchet MS"/>
                          <a:cs typeface="Trebuchet MS"/>
                          <a:sym typeface="Trebuchet MS"/>
                        </a:rPr>
                        <a:t>alternatives</a:t>
                      </a:r>
                      <a:endParaRPr sz="1200" dirty="0" err="1">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6F53D"/>
                    </a:solidFill>
                  </a:tcPr>
                </a:tc>
                <a:extLst>
                  <a:ext uri="{0D108BD9-81ED-4DB2-BD59-A6C34878D82A}">
                    <a16:rowId xmlns:a16="http://schemas.microsoft.com/office/drawing/2014/main" val="10002"/>
                  </a:ext>
                </a:extLst>
              </a:tr>
              <a:tr h="1037350">
                <a:tc>
                  <a:txBody>
                    <a:body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it-IT" sz="1200" b="1" dirty="0">
                          <a:solidFill>
                            <a:srgbClr val="000000"/>
                          </a:solidFill>
                          <a:latin typeface="Trebuchet MS"/>
                          <a:ea typeface="Trebuchet MS"/>
                          <a:cs typeface="Trebuchet MS"/>
                          <a:sym typeface="Trebuchet MS"/>
                        </a:rPr>
                        <a:t>EVALUATION</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Evaluate</a:t>
                      </a:r>
                      <a:r>
                        <a:rPr lang="it-IT" sz="1200" b="1" dirty="0">
                          <a:solidFill>
                            <a:srgbClr val="000000"/>
                          </a:solidFill>
                          <a:latin typeface="Trebuchet MS"/>
                          <a:ea typeface="Trebuchet MS"/>
                          <a:cs typeface="Trebuchet MS"/>
                          <a:sym typeface="Trebuchet MS"/>
                        </a:rPr>
                        <a:t> forecasts</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Identify</a:t>
                      </a:r>
                      <a:r>
                        <a:rPr lang="it-IT" sz="1200" b="1" dirty="0">
                          <a:solidFill>
                            <a:srgbClr val="000000"/>
                          </a:solidFill>
                          <a:latin typeface="Trebuchet MS"/>
                          <a:ea typeface="Trebuchet MS"/>
                          <a:cs typeface="Trebuchet MS"/>
                          <a:sym typeface="Trebuchet MS"/>
                        </a:rPr>
                        <a:t> the </a:t>
                      </a:r>
                      <a:r>
                        <a:rPr lang="it-IT" sz="1200" b="1" dirty="0" err="1">
                          <a:solidFill>
                            <a:srgbClr val="000000"/>
                          </a:solidFill>
                          <a:latin typeface="Trebuchet MS"/>
                          <a:ea typeface="Trebuchet MS"/>
                          <a:cs typeface="Trebuchet MS"/>
                          <a:sym typeface="Trebuchet MS"/>
                        </a:rPr>
                        <a:t>forces</a:t>
                      </a:r>
                      <a:r>
                        <a:rPr lang="it-IT" sz="1200" b="1" dirty="0">
                          <a:solidFill>
                            <a:srgbClr val="000000"/>
                          </a:solidFill>
                          <a:latin typeface="Trebuchet MS"/>
                          <a:ea typeface="Trebuchet MS"/>
                          <a:cs typeface="Trebuchet MS"/>
                          <a:sym typeface="Trebuchet MS"/>
                        </a:rPr>
                        <a:t> to be to be </a:t>
                      </a:r>
                      <a:r>
                        <a:rPr lang="it-IT" sz="1200" b="1" dirty="0" err="1">
                          <a:solidFill>
                            <a:srgbClr val="000000"/>
                          </a:solidFill>
                          <a:latin typeface="Trebuchet MS"/>
                          <a:ea typeface="Trebuchet MS"/>
                          <a:cs typeface="Trebuchet MS"/>
                          <a:sym typeface="Trebuchet MS"/>
                        </a:rPr>
                        <a:t>considered</a:t>
                      </a:r>
                      <a:r>
                        <a:rPr lang="it-IT" sz="1200" b="1" dirty="0">
                          <a:solidFill>
                            <a:srgbClr val="000000"/>
                          </a:solidFill>
                          <a:latin typeface="Trebuchet MS"/>
                          <a:ea typeface="Trebuchet MS"/>
                          <a:cs typeface="Trebuchet MS"/>
                          <a:sym typeface="Trebuchet MS"/>
                        </a:rPr>
                        <a:t> for </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Develop</a:t>
                      </a:r>
                      <a:r>
                        <a:rPr lang="it-IT" sz="1200" b="1" dirty="0">
                          <a:solidFill>
                            <a:srgbClr val="000000"/>
                          </a:solidFill>
                          <a:latin typeface="Trebuchet MS"/>
                          <a:ea typeface="Trebuchet MS"/>
                          <a:cs typeface="Trebuchet MS"/>
                          <a:sym typeface="Trebuchet MS"/>
                        </a:rPr>
                        <a:t> strategies</a:t>
                      </a:r>
                      <a:endParaRPr sz="1200" dirty="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latin typeface="Tahoma"/>
                <a:ea typeface="Tahoma"/>
                <a:cs typeface="Tahoma"/>
                <a:sym typeface="Tahoma"/>
              </a:rPr>
              <a:t>3. Analysis </a:t>
            </a:r>
            <a:r>
              <a:rPr lang="it-IT" dirty="0">
                <a:latin typeface="Trebuchet MS"/>
                <a:ea typeface="Trebuchet MS"/>
                <a:cs typeface="Trebuchet MS"/>
                <a:sym typeface="Trebuchet MS"/>
              </a:rPr>
              <a:t>of</a:t>
            </a:r>
            <a:r>
              <a:rPr lang="it-IT" dirty="0">
                <a:latin typeface="Tahoma"/>
                <a:ea typeface="Tahoma"/>
                <a:cs typeface="Tahoma"/>
                <a:sym typeface="Tahoma"/>
              </a:rPr>
              <a:t> </a:t>
            </a:r>
            <a:r>
              <a:rPr lang="it-IT" dirty="0" err="1">
                <a:latin typeface="Tahoma"/>
                <a:ea typeface="Tahoma"/>
                <a:cs typeface="Tahoma"/>
                <a:sym typeface="Tahoma"/>
              </a:rPr>
              <a:t>demografic</a:t>
            </a:r>
            <a:r>
              <a:rPr lang="it-IT" dirty="0">
                <a:latin typeface="Tahoma"/>
                <a:ea typeface="Tahoma"/>
                <a:cs typeface="Tahoma"/>
                <a:sym typeface="Tahoma"/>
              </a:rPr>
              <a:t>  and </a:t>
            </a:r>
            <a:r>
              <a:rPr lang="it-IT" dirty="0" err="1">
                <a:latin typeface="Tahoma"/>
                <a:ea typeface="Tahoma"/>
                <a:cs typeface="Tahoma"/>
                <a:sym typeface="Tahoma"/>
              </a:rPr>
              <a:t>entrepreneurial</a:t>
            </a:r>
            <a:r>
              <a:rPr lang="it-IT" dirty="0">
                <a:latin typeface="Tahoma"/>
                <a:ea typeface="Tahoma"/>
                <a:cs typeface="Tahoma"/>
                <a:sym typeface="Tahoma"/>
              </a:rPr>
              <a:t> </a:t>
            </a:r>
            <a:r>
              <a:rPr lang="it-IT" dirty="0" err="1">
                <a:latin typeface="Tahoma"/>
                <a:ea typeface="Tahoma"/>
                <a:cs typeface="Tahoma"/>
                <a:sym typeface="Tahoma"/>
              </a:rPr>
              <a:t>context</a:t>
            </a:r>
            <a:r>
              <a:rPr lang="it-IT" dirty="0">
                <a:latin typeface="Tahoma"/>
                <a:ea typeface="Tahoma"/>
                <a:cs typeface="Tahoma"/>
                <a:sym typeface="Tahoma"/>
              </a:rPr>
              <a:t> of the area</a:t>
            </a:r>
            <a:endParaRPr dirty="0"/>
          </a:p>
        </p:txBody>
      </p:sp>
      <p:sp>
        <p:nvSpPr>
          <p:cNvPr id="333" name="Google Shape;333;p49"/>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b="1" dirty="0"/>
              <a:t>3. 9 </a:t>
            </a:r>
            <a:r>
              <a:rPr lang="it-IT" b="1" dirty="0" err="1"/>
              <a:t>Exercise</a:t>
            </a:r>
            <a:r>
              <a:rPr lang="it-IT" b="1" dirty="0"/>
              <a:t> </a:t>
            </a:r>
            <a:r>
              <a:rPr lang="it-IT" b="1" dirty="0" err="1"/>
              <a:t>Try</a:t>
            </a:r>
            <a:r>
              <a:rPr lang="it-IT" b="1" dirty="0"/>
              <a:t> to </a:t>
            </a:r>
            <a:r>
              <a:rPr lang="it-IT" b="1" dirty="0" err="1"/>
              <a:t>answer</a:t>
            </a:r>
            <a:r>
              <a:rPr lang="it-IT" b="1" dirty="0"/>
              <a:t> to following </a:t>
            </a:r>
            <a:r>
              <a:rPr lang="it-IT" b="1" dirty="0" err="1"/>
              <a:t>questions</a:t>
            </a:r>
            <a:r>
              <a:rPr lang="it-IT" b="1" dirty="0"/>
              <a:t> to </a:t>
            </a:r>
            <a:r>
              <a:rPr lang="it-IT" b="1" dirty="0" err="1"/>
              <a:t>define</a:t>
            </a:r>
            <a:r>
              <a:rPr lang="it-IT" b="1" dirty="0"/>
              <a:t> the </a:t>
            </a:r>
            <a:r>
              <a:rPr lang="it-IT" b="1" dirty="0" err="1"/>
              <a:t>context</a:t>
            </a:r>
            <a:r>
              <a:rPr lang="it-IT" b="1" dirty="0"/>
              <a:t> in </a:t>
            </a:r>
            <a:r>
              <a:rPr lang="it-IT" b="1" dirty="0" err="1"/>
              <a:t>wich</a:t>
            </a:r>
            <a:r>
              <a:rPr lang="it-IT" b="1" dirty="0"/>
              <a:t> create a COT</a:t>
            </a:r>
            <a:endParaRPr dirty="0"/>
          </a:p>
          <a:p>
            <a:pPr marL="0" lvl="0" indent="0" algn="l" rtl="0">
              <a:spcBef>
                <a:spcPts val="0"/>
              </a:spcBef>
              <a:spcAft>
                <a:spcPts val="0"/>
              </a:spcAft>
              <a:buClr>
                <a:srgbClr val="008000"/>
              </a:buClr>
              <a:buSzPts val="1600"/>
              <a:buNone/>
            </a:pPr>
            <a:endParaRPr>
              <a:latin typeface="Trebuchet MS"/>
              <a:ea typeface="Trebuchet MS"/>
              <a:cs typeface="Trebuchet MS"/>
              <a:sym typeface="Trebuchet MS"/>
            </a:endParaRPr>
          </a:p>
        </p:txBody>
      </p:sp>
      <p:sp>
        <p:nvSpPr>
          <p:cNvPr id="334" name="Google Shape;334;p49"/>
          <p:cNvSpPr txBox="1">
            <a:spLocks noGrp="1"/>
          </p:cNvSpPr>
          <p:nvPr>
            <p:ph type="body" idx="3"/>
          </p:nvPr>
        </p:nvSpPr>
        <p:spPr>
          <a:xfrm>
            <a:off x="522451" y="2369562"/>
            <a:ext cx="8960595" cy="3960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endParaRPr lang="it-IT" b="1">
              <a:latin typeface="Calibri"/>
            </a:endParaRPr>
          </a:p>
          <a:p>
            <a:pPr marL="0" lvl="0" indent="0" algn="just" rtl="0">
              <a:spcBef>
                <a:spcPts val="0"/>
              </a:spcBef>
              <a:spcAft>
                <a:spcPts val="0"/>
              </a:spcAft>
              <a:buClr>
                <a:schemeClr val="dk1"/>
              </a:buClr>
              <a:buSzPts val="1200"/>
              <a:buNone/>
            </a:pPr>
            <a:r>
              <a:rPr lang="it-IT" b="1" dirty="0">
                <a:latin typeface="Calibri"/>
              </a:rPr>
              <a:t>DEMOGRAPHIC</a:t>
            </a:r>
            <a:r>
              <a:rPr lang="it-IT" dirty="0">
                <a:latin typeface="Calibri"/>
              </a:rPr>
              <a:t>: </a:t>
            </a:r>
            <a:r>
              <a:rPr lang="it-IT" dirty="0" err="1">
                <a:latin typeface="Calibri"/>
              </a:rPr>
              <a:t>which</a:t>
            </a:r>
            <a:r>
              <a:rPr lang="it-IT" dirty="0">
                <a:latin typeface="Calibri"/>
              </a:rPr>
              <a:t> </a:t>
            </a:r>
            <a:r>
              <a:rPr lang="it-IT" dirty="0" err="1">
                <a:latin typeface="Calibri"/>
              </a:rPr>
              <a:t>demographic</a:t>
            </a:r>
            <a:r>
              <a:rPr lang="it-IT" dirty="0">
                <a:latin typeface="Calibri"/>
              </a:rPr>
              <a:t> </a:t>
            </a:r>
            <a:r>
              <a:rPr lang="it-IT" dirty="0" err="1">
                <a:latin typeface="Calibri"/>
              </a:rPr>
              <a:t>phenomena</a:t>
            </a:r>
            <a:r>
              <a:rPr lang="it-IT" dirty="0">
                <a:latin typeface="Calibri"/>
              </a:rPr>
              <a:t> </a:t>
            </a:r>
            <a:r>
              <a:rPr lang="it-IT" dirty="0" err="1">
                <a:latin typeface="Calibri"/>
              </a:rPr>
              <a:t>may</a:t>
            </a:r>
            <a:r>
              <a:rPr lang="it-IT" dirty="0">
                <a:latin typeface="Calibri"/>
              </a:rPr>
              <a:t> </a:t>
            </a:r>
            <a:r>
              <a:rPr lang="it-IT" dirty="0" err="1">
                <a:latin typeface="Calibri"/>
              </a:rPr>
              <a:t>represent</a:t>
            </a:r>
            <a:r>
              <a:rPr lang="it-IT" dirty="0">
                <a:latin typeface="Calibri"/>
              </a:rPr>
              <a:t> </a:t>
            </a:r>
            <a:r>
              <a:rPr lang="it-IT" dirty="0" err="1">
                <a:latin typeface="Calibri"/>
              </a:rPr>
              <a:t>threats</a:t>
            </a:r>
            <a:r>
              <a:rPr lang="it-IT" dirty="0">
                <a:latin typeface="Calibri"/>
              </a:rPr>
              <a:t> and </a:t>
            </a:r>
            <a:r>
              <a:rPr lang="it-IT" dirty="0" err="1">
                <a:latin typeface="Calibri"/>
              </a:rPr>
              <a:t>opportunities</a:t>
            </a:r>
            <a:r>
              <a:rPr lang="it-IT" dirty="0">
                <a:latin typeface="Calibri"/>
              </a:rPr>
              <a:t> for the </a:t>
            </a:r>
            <a:r>
              <a:rPr lang="it-IT" dirty="0" err="1">
                <a:latin typeface="Calibri"/>
              </a:rPr>
              <a:t>organisation</a:t>
            </a:r>
            <a:r>
              <a:rPr lang="it-IT" dirty="0">
                <a:latin typeface="Calibri"/>
              </a:rPr>
              <a:t>? E.g. </a:t>
            </a:r>
            <a:r>
              <a:rPr lang="it-IT" dirty="0" err="1">
                <a:latin typeface="Calibri"/>
              </a:rPr>
              <a:t>You</a:t>
            </a:r>
            <a:r>
              <a:rPr lang="it-IT" dirty="0">
                <a:latin typeface="Calibri"/>
              </a:rPr>
              <a:t> </a:t>
            </a:r>
            <a:r>
              <a:rPr lang="it-IT" dirty="0" err="1">
                <a:latin typeface="Calibri"/>
              </a:rPr>
              <a:t>have</a:t>
            </a:r>
            <a:r>
              <a:rPr lang="it-IT" dirty="0">
                <a:latin typeface="Calibri"/>
              </a:rPr>
              <a:t> to </a:t>
            </a:r>
            <a:r>
              <a:rPr lang="it-IT" dirty="0" err="1">
                <a:latin typeface="Calibri"/>
              </a:rPr>
              <a:t>identify</a:t>
            </a:r>
            <a:r>
              <a:rPr lang="it-IT" dirty="0">
                <a:latin typeface="Calibri"/>
              </a:rPr>
              <a:t> for </a:t>
            </a:r>
            <a:r>
              <a:rPr lang="it-IT" dirty="0" err="1">
                <a:latin typeface="Calibri"/>
              </a:rPr>
              <a:t>example</a:t>
            </a:r>
            <a:r>
              <a:rPr lang="it-IT" dirty="0">
                <a:latin typeface="Calibri"/>
              </a:rPr>
              <a:t> the target group of producers, </a:t>
            </a:r>
            <a:r>
              <a:rPr lang="it-IT" dirty="0" err="1">
                <a:latin typeface="Calibri"/>
              </a:rPr>
              <a:t>if</a:t>
            </a:r>
            <a:r>
              <a:rPr lang="it-IT" dirty="0">
                <a:latin typeface="Calibri"/>
              </a:rPr>
              <a:t> </a:t>
            </a:r>
            <a:r>
              <a:rPr lang="it-IT" dirty="0" err="1">
                <a:latin typeface="Calibri"/>
              </a:rPr>
              <a:t>they</a:t>
            </a:r>
            <a:r>
              <a:rPr lang="it-IT" dirty="0">
                <a:latin typeface="Calibri"/>
              </a:rPr>
              <a:t> are </a:t>
            </a:r>
            <a:r>
              <a:rPr lang="it-IT" dirty="0" err="1">
                <a:latin typeface="Calibri"/>
              </a:rPr>
              <a:t>elderly</a:t>
            </a:r>
            <a:r>
              <a:rPr lang="it-IT" dirty="0">
                <a:latin typeface="Calibri"/>
              </a:rPr>
              <a:t> I </a:t>
            </a:r>
            <a:r>
              <a:rPr lang="it-IT" dirty="0" err="1">
                <a:latin typeface="Calibri"/>
              </a:rPr>
              <a:t>will</a:t>
            </a:r>
            <a:r>
              <a:rPr lang="it-IT" dirty="0">
                <a:latin typeface="Calibri"/>
              </a:rPr>
              <a:t> </a:t>
            </a:r>
            <a:r>
              <a:rPr lang="it-IT" dirty="0" err="1">
                <a:latin typeface="Calibri"/>
              </a:rPr>
              <a:t>have</a:t>
            </a:r>
            <a:r>
              <a:rPr lang="it-IT" dirty="0">
                <a:latin typeface="Calibri"/>
              </a:rPr>
              <a:t> to </a:t>
            </a:r>
            <a:r>
              <a:rPr lang="it-IT" dirty="0" err="1">
                <a:latin typeface="Calibri"/>
              </a:rPr>
              <a:t>have</a:t>
            </a:r>
            <a:r>
              <a:rPr lang="it-IT" dirty="0">
                <a:latin typeface="Calibri"/>
              </a:rPr>
              <a:t> a </a:t>
            </a:r>
            <a:r>
              <a:rPr lang="it-IT" dirty="0" err="1">
                <a:latin typeface="Calibri"/>
              </a:rPr>
              <a:t>specific</a:t>
            </a:r>
            <a:r>
              <a:rPr lang="it-IT" dirty="0">
                <a:latin typeface="Calibri"/>
              </a:rPr>
              <a:t> </a:t>
            </a:r>
            <a:r>
              <a:rPr lang="it-IT" dirty="0" err="1">
                <a:latin typeface="Calibri"/>
              </a:rPr>
              <a:t>type</a:t>
            </a:r>
            <a:r>
              <a:rPr lang="it-IT" dirty="0">
                <a:latin typeface="Calibri"/>
              </a:rPr>
              <a:t> of </a:t>
            </a:r>
            <a:r>
              <a:rPr lang="it-IT" dirty="0" err="1">
                <a:latin typeface="Calibri"/>
              </a:rPr>
              <a:t>communication</a:t>
            </a:r>
            <a:r>
              <a:rPr lang="it-IT" dirty="0">
                <a:latin typeface="Calibri"/>
              </a:rPr>
              <a:t>. The </a:t>
            </a:r>
            <a:r>
              <a:rPr lang="it-IT" dirty="0" err="1">
                <a:latin typeface="Calibri"/>
              </a:rPr>
              <a:t>same</a:t>
            </a:r>
            <a:r>
              <a:rPr lang="it-IT" dirty="0">
                <a:latin typeface="Calibri"/>
              </a:rPr>
              <a:t> </a:t>
            </a:r>
            <a:r>
              <a:rPr lang="it-IT" dirty="0" err="1">
                <a:latin typeface="Calibri"/>
              </a:rPr>
              <a:t>applies</a:t>
            </a:r>
            <a:r>
              <a:rPr lang="it-IT" dirty="0">
                <a:latin typeface="Calibri"/>
              </a:rPr>
              <a:t> to the target audience</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b="1" dirty="0">
                <a:latin typeface="Calibri"/>
              </a:rPr>
              <a:t>ECONOMIC</a:t>
            </a:r>
            <a:r>
              <a:rPr lang="it-IT" dirty="0">
                <a:latin typeface="Calibri"/>
              </a:rPr>
              <a:t>: How </a:t>
            </a:r>
            <a:r>
              <a:rPr lang="it-IT" dirty="0" err="1">
                <a:latin typeface="Calibri"/>
              </a:rPr>
              <a:t>will</a:t>
            </a:r>
            <a:r>
              <a:rPr lang="it-IT" dirty="0">
                <a:latin typeface="Calibri"/>
              </a:rPr>
              <a:t> the </a:t>
            </a:r>
            <a:r>
              <a:rPr lang="it-IT" dirty="0" err="1">
                <a:latin typeface="Calibri"/>
              </a:rPr>
              <a:t>development</a:t>
            </a:r>
            <a:r>
              <a:rPr lang="it-IT" dirty="0">
                <a:latin typeface="Calibri"/>
              </a:rPr>
              <a:t> of </a:t>
            </a:r>
            <a:r>
              <a:rPr lang="it-IT" dirty="0" err="1">
                <a:latin typeface="Calibri"/>
              </a:rPr>
              <a:t>incomes</a:t>
            </a:r>
            <a:r>
              <a:rPr lang="it-IT" dirty="0">
                <a:latin typeface="Calibri"/>
              </a:rPr>
              <a:t>, prices, </a:t>
            </a:r>
            <a:r>
              <a:rPr lang="it-IT" dirty="0" err="1">
                <a:latin typeface="Calibri"/>
              </a:rPr>
              <a:t>savings</a:t>
            </a:r>
            <a:r>
              <a:rPr lang="it-IT" dirty="0">
                <a:latin typeface="Calibri"/>
              </a:rPr>
              <a:t> and credit </a:t>
            </a:r>
            <a:r>
              <a:rPr lang="it-IT" dirty="0" err="1">
                <a:latin typeface="Calibri"/>
              </a:rPr>
              <a:t>affect</a:t>
            </a:r>
            <a:r>
              <a:rPr lang="it-IT" dirty="0">
                <a:latin typeface="Calibri"/>
              </a:rPr>
              <a:t> the COT? </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b="1" dirty="0">
                <a:latin typeface="Calibri"/>
              </a:rPr>
              <a:t>ECOLOGICAL</a:t>
            </a:r>
            <a:r>
              <a:rPr lang="it-IT" dirty="0">
                <a:latin typeface="Calibri"/>
              </a:rPr>
              <a:t>: </a:t>
            </a:r>
            <a:r>
              <a:rPr lang="it-IT" dirty="0" err="1">
                <a:latin typeface="Calibri"/>
              </a:rPr>
              <a:t>natural</a:t>
            </a:r>
            <a:r>
              <a:rPr lang="it-IT" dirty="0">
                <a:latin typeface="Calibri"/>
              </a:rPr>
              <a:t> </a:t>
            </a:r>
            <a:r>
              <a:rPr lang="it-IT" dirty="0" err="1">
                <a:latin typeface="Calibri"/>
              </a:rPr>
              <a:t>resources</a:t>
            </a:r>
            <a:r>
              <a:rPr lang="it-IT" dirty="0">
                <a:latin typeface="Calibri"/>
              </a:rPr>
              <a:t>, </a:t>
            </a:r>
            <a:r>
              <a:rPr lang="it-IT" dirty="0" err="1">
                <a:latin typeface="Calibri"/>
              </a:rPr>
              <a:t>environmental</a:t>
            </a:r>
            <a:r>
              <a:rPr lang="it-IT" dirty="0">
                <a:latin typeface="Calibri"/>
              </a:rPr>
              <a:t> </a:t>
            </a:r>
            <a:r>
              <a:rPr lang="it-IT" dirty="0" err="1">
                <a:latin typeface="Calibri"/>
              </a:rPr>
              <a:t>damage</a:t>
            </a:r>
            <a:r>
              <a:rPr lang="it-IT" dirty="0">
                <a:latin typeface="Calibri"/>
              </a:rPr>
              <a:t>. </a:t>
            </a:r>
            <a:r>
              <a:rPr lang="it-IT" dirty="0" err="1">
                <a:latin typeface="Calibri"/>
              </a:rPr>
              <a:t>What</a:t>
            </a:r>
            <a:r>
              <a:rPr lang="it-IT" dirty="0">
                <a:latin typeface="Calibri"/>
              </a:rPr>
              <a:t> </a:t>
            </a:r>
            <a:r>
              <a:rPr lang="it-IT" dirty="0" err="1">
                <a:latin typeface="Calibri"/>
              </a:rPr>
              <a:t>is</a:t>
            </a:r>
            <a:r>
              <a:rPr lang="it-IT" dirty="0">
                <a:latin typeface="Calibri"/>
              </a:rPr>
              <a:t> the </a:t>
            </a:r>
            <a:r>
              <a:rPr lang="it-IT" dirty="0" err="1">
                <a:latin typeface="Calibri"/>
              </a:rPr>
              <a:t>role</a:t>
            </a:r>
            <a:r>
              <a:rPr lang="it-IT" dirty="0">
                <a:latin typeface="Calibri"/>
              </a:rPr>
              <a:t> of the </a:t>
            </a:r>
            <a:r>
              <a:rPr lang="it-IT" dirty="0" err="1">
                <a:latin typeface="Calibri"/>
              </a:rPr>
              <a:t>organisation</a:t>
            </a:r>
            <a:r>
              <a:rPr lang="it-IT" dirty="0">
                <a:latin typeface="Calibri"/>
              </a:rPr>
              <a:t> in </a:t>
            </a:r>
            <a:r>
              <a:rPr lang="it-IT" dirty="0" err="1">
                <a:latin typeface="Calibri"/>
              </a:rPr>
              <a:t>protecting</a:t>
            </a:r>
            <a:r>
              <a:rPr lang="it-IT" dirty="0">
                <a:latin typeface="Calibri"/>
              </a:rPr>
              <a:t> </a:t>
            </a:r>
            <a:r>
              <a:rPr lang="it-IT" dirty="0" err="1">
                <a:latin typeface="Calibri"/>
              </a:rPr>
              <a:t>against</a:t>
            </a:r>
            <a:r>
              <a:rPr lang="it-IT" dirty="0">
                <a:latin typeface="Calibri"/>
              </a:rPr>
              <a:t> </a:t>
            </a:r>
            <a:r>
              <a:rPr lang="it-IT" dirty="0" err="1">
                <a:latin typeface="Calibri"/>
              </a:rPr>
              <a:t>environmental</a:t>
            </a:r>
            <a:r>
              <a:rPr lang="it-IT" dirty="0">
                <a:latin typeface="Calibri"/>
              </a:rPr>
              <a:t> </a:t>
            </a:r>
            <a:r>
              <a:rPr lang="it-IT" dirty="0" err="1">
                <a:latin typeface="Calibri"/>
              </a:rPr>
              <a:t>damage</a:t>
            </a:r>
            <a:r>
              <a:rPr lang="it-IT" dirty="0">
                <a:latin typeface="Calibri"/>
              </a:rPr>
              <a:t>? </a:t>
            </a:r>
            <a:r>
              <a:rPr lang="it-IT" dirty="0" err="1">
                <a:latin typeface="Calibri"/>
              </a:rPr>
              <a:t>Also</a:t>
            </a:r>
            <a:r>
              <a:rPr lang="it-IT" dirty="0">
                <a:latin typeface="Calibri"/>
              </a:rPr>
              <a:t> on the side of </a:t>
            </a:r>
            <a:r>
              <a:rPr lang="it-IT" dirty="0" err="1">
                <a:latin typeface="Calibri"/>
              </a:rPr>
              <a:t>local</a:t>
            </a:r>
            <a:r>
              <a:rPr lang="it-IT" dirty="0">
                <a:latin typeface="Calibri"/>
              </a:rPr>
              <a:t> producers, working with </a:t>
            </a:r>
            <a:r>
              <a:rPr lang="it-IT" dirty="0" err="1">
                <a:latin typeface="Calibri"/>
              </a:rPr>
              <a:t>those</a:t>
            </a:r>
            <a:r>
              <a:rPr lang="it-IT" dirty="0">
                <a:latin typeface="Calibri"/>
              </a:rPr>
              <a:t> with high standards of </a:t>
            </a:r>
            <a:r>
              <a:rPr lang="it-IT" dirty="0" err="1">
                <a:latin typeface="Calibri"/>
              </a:rPr>
              <a:t>environmental</a:t>
            </a:r>
            <a:r>
              <a:rPr lang="it-IT" dirty="0">
                <a:latin typeface="Calibri"/>
              </a:rPr>
              <a:t> </a:t>
            </a:r>
            <a:r>
              <a:rPr lang="it-IT" dirty="0" err="1">
                <a:latin typeface="Calibri"/>
              </a:rPr>
              <a:t>protection</a:t>
            </a:r>
            <a:r>
              <a:rPr lang="it-IT" dirty="0">
                <a:latin typeface="Calibri"/>
              </a:rPr>
              <a:t> and </a:t>
            </a:r>
            <a:r>
              <a:rPr lang="it-IT" dirty="0" err="1">
                <a:latin typeface="Calibri"/>
              </a:rPr>
              <a:t>continually</a:t>
            </a:r>
            <a:r>
              <a:rPr lang="it-IT" dirty="0">
                <a:latin typeface="Calibri"/>
              </a:rPr>
              <a:t> </a:t>
            </a:r>
            <a:r>
              <a:rPr lang="it-IT" dirty="0" err="1">
                <a:latin typeface="Calibri"/>
              </a:rPr>
              <a:t>raising</a:t>
            </a:r>
            <a:r>
              <a:rPr lang="it-IT" dirty="0">
                <a:latin typeface="Calibri"/>
              </a:rPr>
              <a:t> </a:t>
            </a:r>
            <a:r>
              <a:rPr lang="it-IT" dirty="0" err="1">
                <a:latin typeface="Calibri"/>
              </a:rPr>
              <a:t>their</a:t>
            </a:r>
            <a:r>
              <a:rPr lang="it-IT" dirty="0">
                <a:latin typeface="Calibri"/>
              </a:rPr>
              <a:t> </a:t>
            </a:r>
            <a:r>
              <a:rPr lang="it-IT" dirty="0" err="1">
                <a:latin typeface="Calibri"/>
              </a:rPr>
              <a:t>awareness</a:t>
            </a:r>
            <a:r>
              <a:rPr lang="it-IT" dirty="0">
                <a:latin typeface="Calibri"/>
              </a:rPr>
              <a:t> of </a:t>
            </a:r>
            <a:r>
              <a:rPr lang="it-IT" dirty="0" err="1">
                <a:latin typeface="Calibri"/>
              </a:rPr>
              <a:t>sustainable</a:t>
            </a:r>
            <a:r>
              <a:rPr lang="it-IT" dirty="0">
                <a:latin typeface="Calibri"/>
              </a:rPr>
              <a:t> production</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b="1" dirty="0">
                <a:latin typeface="Calibri"/>
              </a:rPr>
              <a:t>TECHNOLOGICAL</a:t>
            </a:r>
            <a:r>
              <a:rPr lang="it-IT" dirty="0">
                <a:latin typeface="Calibri"/>
              </a:rPr>
              <a:t>: </a:t>
            </a:r>
            <a:r>
              <a:rPr lang="it-IT" dirty="0" err="1">
                <a:latin typeface="Calibri"/>
              </a:rPr>
              <a:t>which</a:t>
            </a:r>
            <a:r>
              <a:rPr lang="it-IT" dirty="0">
                <a:latin typeface="Calibri"/>
              </a:rPr>
              <a:t> </a:t>
            </a:r>
            <a:r>
              <a:rPr lang="it-IT" dirty="0" err="1">
                <a:latin typeface="Calibri"/>
              </a:rPr>
              <a:t>technological</a:t>
            </a:r>
            <a:r>
              <a:rPr lang="it-IT" dirty="0">
                <a:latin typeface="Calibri"/>
              </a:rPr>
              <a:t> </a:t>
            </a:r>
            <a:r>
              <a:rPr lang="it-IT" dirty="0" err="1">
                <a:latin typeface="Calibri"/>
              </a:rPr>
              <a:t>innovations</a:t>
            </a:r>
            <a:r>
              <a:rPr lang="it-IT" dirty="0">
                <a:latin typeface="Calibri"/>
              </a:rPr>
              <a:t> are </a:t>
            </a:r>
            <a:r>
              <a:rPr lang="it-IT" dirty="0" err="1">
                <a:latin typeface="Calibri"/>
              </a:rPr>
              <a:t>relevant</a:t>
            </a:r>
            <a:r>
              <a:rPr lang="it-IT" dirty="0">
                <a:latin typeface="Calibri"/>
              </a:rPr>
              <a:t> for COT services and </a:t>
            </a:r>
            <a:r>
              <a:rPr lang="it-IT" dirty="0" err="1">
                <a:latin typeface="Calibri"/>
              </a:rPr>
              <a:t>processes</a:t>
            </a:r>
            <a:r>
              <a:rPr lang="it-IT" dirty="0">
                <a:latin typeface="Calibri"/>
              </a:rPr>
              <a:t>? (e-commerce, crowdfunding </a:t>
            </a:r>
            <a:r>
              <a:rPr lang="it-IT" dirty="0" err="1">
                <a:latin typeface="Calibri"/>
              </a:rPr>
              <a:t>platforms</a:t>
            </a:r>
            <a:r>
              <a:rPr lang="it-IT" dirty="0">
                <a:latin typeface="Calibri"/>
              </a:rPr>
              <a:t>, </a:t>
            </a:r>
            <a:r>
              <a:rPr lang="it-IT" dirty="0" err="1">
                <a:latin typeface="Calibri"/>
              </a:rPr>
              <a:t>block</a:t>
            </a:r>
            <a:r>
              <a:rPr lang="it-IT" dirty="0">
                <a:latin typeface="Calibri"/>
              </a:rPr>
              <a:t>-chain, etc.)</a:t>
            </a:r>
            <a:endParaRPr dirty="0">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b="1" dirty="0">
                <a:latin typeface="Calibri"/>
              </a:rPr>
              <a:t>POLITICAL</a:t>
            </a:r>
            <a:r>
              <a:rPr lang="it-IT" dirty="0">
                <a:latin typeface="Calibri"/>
              </a:rPr>
              <a:t>: </a:t>
            </a:r>
            <a:r>
              <a:rPr lang="it-IT" dirty="0" err="1">
                <a:latin typeface="Calibri"/>
              </a:rPr>
              <a:t>What</a:t>
            </a:r>
            <a:r>
              <a:rPr lang="it-IT" dirty="0">
                <a:latin typeface="Calibri"/>
              </a:rPr>
              <a:t> are the new </a:t>
            </a:r>
            <a:r>
              <a:rPr lang="it-IT" dirty="0" err="1">
                <a:latin typeface="Calibri"/>
              </a:rPr>
              <a:t>regulations</a:t>
            </a:r>
            <a:r>
              <a:rPr lang="it-IT" dirty="0">
                <a:latin typeface="Calibri"/>
              </a:rPr>
              <a:t> in force? </a:t>
            </a:r>
            <a:r>
              <a:rPr lang="it-IT" dirty="0" err="1">
                <a:latin typeface="Calibri"/>
              </a:rPr>
              <a:t>What</a:t>
            </a:r>
            <a:r>
              <a:rPr lang="it-IT" dirty="0">
                <a:latin typeface="Calibri"/>
              </a:rPr>
              <a:t> are the </a:t>
            </a:r>
            <a:r>
              <a:rPr lang="it-IT" dirty="0" err="1">
                <a:latin typeface="Calibri"/>
              </a:rPr>
              <a:t>most</a:t>
            </a:r>
            <a:r>
              <a:rPr lang="it-IT" dirty="0">
                <a:latin typeface="Calibri"/>
              </a:rPr>
              <a:t> </a:t>
            </a:r>
            <a:r>
              <a:rPr lang="it-IT" dirty="0" err="1">
                <a:latin typeface="Calibri"/>
              </a:rPr>
              <a:t>suitable</a:t>
            </a:r>
            <a:r>
              <a:rPr lang="it-IT" dirty="0">
                <a:latin typeface="Calibri"/>
              </a:rPr>
              <a:t> </a:t>
            </a:r>
            <a:r>
              <a:rPr lang="it-IT" dirty="0" err="1">
                <a:latin typeface="Calibri"/>
              </a:rPr>
              <a:t>legal</a:t>
            </a:r>
            <a:r>
              <a:rPr lang="it-IT" dirty="0">
                <a:latin typeface="Calibri"/>
              </a:rPr>
              <a:t> </a:t>
            </a:r>
            <a:r>
              <a:rPr lang="it-IT" dirty="0" err="1">
                <a:latin typeface="Calibri"/>
              </a:rPr>
              <a:t>forms</a:t>
            </a:r>
            <a:r>
              <a:rPr lang="it-IT" dirty="0">
                <a:latin typeface="Calibri"/>
              </a:rPr>
              <a:t> for </a:t>
            </a:r>
            <a:r>
              <a:rPr lang="it-IT" dirty="0" err="1">
                <a:latin typeface="Calibri"/>
              </a:rPr>
              <a:t>our</a:t>
            </a:r>
            <a:r>
              <a:rPr lang="it-IT" dirty="0">
                <a:latin typeface="Calibri"/>
              </a:rPr>
              <a:t> COT?</a:t>
            </a:r>
            <a:endParaRPr dirty="0">
              <a:latin typeface="Calibri"/>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latin typeface="Tahoma"/>
                <a:ea typeface="Tahoma"/>
                <a:cs typeface="Tahoma"/>
                <a:sym typeface="Tahoma"/>
              </a:rPr>
              <a:t>3. Analysis </a:t>
            </a:r>
            <a:r>
              <a:rPr lang="it-IT" dirty="0">
                <a:latin typeface="Trebuchet MS"/>
                <a:ea typeface="Trebuchet MS"/>
                <a:cs typeface="Trebuchet MS"/>
                <a:sym typeface="Trebuchet MS"/>
              </a:rPr>
              <a:t>of</a:t>
            </a:r>
            <a:r>
              <a:rPr lang="it-IT" dirty="0">
                <a:latin typeface="Tahoma"/>
                <a:ea typeface="Tahoma"/>
                <a:cs typeface="Tahoma"/>
                <a:sym typeface="Tahoma"/>
              </a:rPr>
              <a:t> </a:t>
            </a:r>
            <a:r>
              <a:rPr lang="it-IT" dirty="0" err="1">
                <a:latin typeface="Tahoma"/>
                <a:ea typeface="Tahoma"/>
                <a:cs typeface="Tahoma"/>
                <a:sym typeface="Tahoma"/>
              </a:rPr>
              <a:t>demografic</a:t>
            </a:r>
            <a:r>
              <a:rPr lang="it-IT" dirty="0">
                <a:latin typeface="Tahoma"/>
                <a:ea typeface="Tahoma"/>
                <a:cs typeface="Tahoma"/>
                <a:sym typeface="Tahoma"/>
              </a:rPr>
              <a:t>  and </a:t>
            </a:r>
            <a:r>
              <a:rPr lang="it-IT" dirty="0" err="1">
                <a:latin typeface="Tahoma"/>
                <a:ea typeface="Tahoma"/>
                <a:cs typeface="Tahoma"/>
                <a:sym typeface="Tahoma"/>
              </a:rPr>
              <a:t>entrepreneurial</a:t>
            </a:r>
            <a:r>
              <a:rPr lang="it-IT" dirty="0">
                <a:latin typeface="Tahoma"/>
                <a:ea typeface="Tahoma"/>
                <a:cs typeface="Tahoma"/>
                <a:sym typeface="Tahoma"/>
              </a:rPr>
              <a:t> </a:t>
            </a:r>
            <a:r>
              <a:rPr lang="it-IT" dirty="0" err="1">
                <a:latin typeface="Tahoma"/>
                <a:ea typeface="Tahoma"/>
                <a:cs typeface="Tahoma"/>
                <a:sym typeface="Tahoma"/>
              </a:rPr>
              <a:t>context</a:t>
            </a:r>
            <a:r>
              <a:rPr lang="it-IT" dirty="0">
                <a:latin typeface="Tahoma"/>
                <a:ea typeface="Tahoma"/>
                <a:cs typeface="Tahoma"/>
                <a:sym typeface="Tahoma"/>
              </a:rPr>
              <a:t> of the area</a:t>
            </a:r>
            <a:endParaRPr dirty="0"/>
          </a:p>
        </p:txBody>
      </p:sp>
      <p:sp>
        <p:nvSpPr>
          <p:cNvPr id="340" name="Google Shape;340;p50"/>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b="1" dirty="0"/>
              <a:t>3. 10 </a:t>
            </a:r>
            <a:r>
              <a:rPr lang="it-IT" b="1" dirty="0" err="1"/>
              <a:t>Exercise</a:t>
            </a:r>
            <a:r>
              <a:rPr lang="it-IT" b="1" dirty="0"/>
              <a:t> </a:t>
            </a:r>
            <a:endParaRPr b="1" dirty="0"/>
          </a:p>
          <a:p>
            <a:pPr marL="0" lvl="0" indent="0" algn="l" rtl="0">
              <a:spcBef>
                <a:spcPts val="0"/>
              </a:spcBef>
              <a:spcAft>
                <a:spcPts val="0"/>
              </a:spcAft>
              <a:buClr>
                <a:srgbClr val="008000"/>
              </a:buClr>
              <a:buSzPts val="1600"/>
              <a:buNone/>
            </a:pPr>
            <a:r>
              <a:rPr lang="it-IT" b="1" dirty="0" err="1"/>
              <a:t>Try</a:t>
            </a:r>
            <a:r>
              <a:rPr lang="it-IT" b="1" dirty="0"/>
              <a:t> to </a:t>
            </a:r>
            <a:r>
              <a:rPr lang="it-IT" b="1" dirty="0" err="1"/>
              <a:t>answer</a:t>
            </a:r>
            <a:r>
              <a:rPr lang="it-IT" b="1" dirty="0"/>
              <a:t> to following </a:t>
            </a:r>
            <a:r>
              <a:rPr lang="it-IT" b="1" dirty="0" err="1"/>
              <a:t>questions</a:t>
            </a:r>
            <a:r>
              <a:rPr lang="it-IT" b="1" dirty="0"/>
              <a:t> to </a:t>
            </a:r>
            <a:r>
              <a:rPr lang="it-IT" b="1" dirty="0" err="1"/>
              <a:t>define</a:t>
            </a:r>
            <a:r>
              <a:rPr lang="it-IT" b="1" dirty="0"/>
              <a:t> the </a:t>
            </a:r>
            <a:r>
              <a:rPr lang="it-IT" b="1" dirty="0" err="1"/>
              <a:t>context</a:t>
            </a:r>
            <a:r>
              <a:rPr lang="it-IT" b="1" dirty="0"/>
              <a:t> in </a:t>
            </a:r>
            <a:r>
              <a:rPr lang="it-IT" b="1" dirty="0" err="1"/>
              <a:t>wich</a:t>
            </a:r>
            <a:r>
              <a:rPr lang="it-IT" b="1" dirty="0"/>
              <a:t> create a COT</a:t>
            </a:r>
            <a:endParaRPr dirty="0"/>
          </a:p>
          <a:p>
            <a:pPr marL="0" lvl="0" indent="0" algn="l" rtl="0">
              <a:spcBef>
                <a:spcPts val="0"/>
              </a:spcBef>
              <a:spcAft>
                <a:spcPts val="0"/>
              </a:spcAft>
              <a:buClr>
                <a:srgbClr val="008000"/>
              </a:buClr>
              <a:buSzPts val="1600"/>
              <a:buNone/>
            </a:pPr>
            <a:endParaRPr>
              <a:latin typeface="Trebuchet MS"/>
              <a:ea typeface="Trebuchet MS"/>
              <a:cs typeface="Trebuchet MS"/>
              <a:sym typeface="Trebuchet MS"/>
            </a:endParaRPr>
          </a:p>
        </p:txBody>
      </p:sp>
      <p:sp>
        <p:nvSpPr>
          <p:cNvPr id="341" name="Google Shape;341;p50"/>
          <p:cNvSpPr txBox="1">
            <a:spLocks noGrp="1"/>
          </p:cNvSpPr>
          <p:nvPr>
            <p:ph type="body" idx="3"/>
          </p:nvPr>
        </p:nvSpPr>
        <p:spPr>
          <a:xfrm>
            <a:off x="522451" y="2369562"/>
            <a:ext cx="8960595" cy="3960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endParaRPr lang="it-IT" b="1">
              <a:latin typeface="Calibri"/>
            </a:endParaRPr>
          </a:p>
          <a:p>
            <a:pPr marL="0" lvl="0" indent="0" algn="just" rtl="0">
              <a:spcBef>
                <a:spcPts val="0"/>
              </a:spcBef>
              <a:spcAft>
                <a:spcPts val="0"/>
              </a:spcAft>
              <a:buClr>
                <a:schemeClr val="dk1"/>
              </a:buClr>
              <a:buSzPts val="1200"/>
              <a:buNone/>
            </a:pPr>
            <a:r>
              <a:rPr lang="it-IT" b="1" dirty="0">
                <a:latin typeface="Calibri"/>
              </a:rPr>
              <a:t>SOCIO-CULTURAL</a:t>
            </a:r>
            <a:r>
              <a:rPr lang="it-IT" dirty="0">
                <a:latin typeface="Calibri"/>
              </a:rPr>
              <a:t>: </a:t>
            </a:r>
            <a:r>
              <a:rPr lang="it-IT" dirty="0" err="1">
                <a:latin typeface="Calibri"/>
              </a:rPr>
              <a:t>What</a:t>
            </a:r>
            <a:r>
              <a:rPr lang="it-IT" dirty="0">
                <a:latin typeface="Calibri"/>
              </a:rPr>
              <a:t> are the social groups or </a:t>
            </a:r>
            <a:r>
              <a:rPr lang="it-IT" dirty="0" err="1">
                <a:latin typeface="Calibri"/>
              </a:rPr>
              <a:t>institutional</a:t>
            </a:r>
            <a:r>
              <a:rPr lang="it-IT" dirty="0">
                <a:latin typeface="Calibri"/>
              </a:rPr>
              <a:t> networks with </a:t>
            </a:r>
            <a:r>
              <a:rPr lang="it-IT" dirty="0" err="1">
                <a:latin typeface="Calibri"/>
              </a:rPr>
              <a:t>which</a:t>
            </a:r>
            <a:r>
              <a:rPr lang="it-IT" dirty="0">
                <a:latin typeface="Calibri"/>
              </a:rPr>
              <a:t> to relate? </a:t>
            </a:r>
            <a:r>
              <a:rPr lang="it-IT" dirty="0" err="1">
                <a:latin typeface="Calibri"/>
              </a:rPr>
              <a:t>If</a:t>
            </a:r>
            <a:r>
              <a:rPr lang="it-IT" dirty="0">
                <a:latin typeface="Calibri"/>
              </a:rPr>
              <a:t> </a:t>
            </a:r>
            <a:r>
              <a:rPr lang="it-IT" dirty="0" err="1">
                <a:latin typeface="Calibri"/>
              </a:rPr>
              <a:t>there</a:t>
            </a:r>
            <a:r>
              <a:rPr lang="it-IT" dirty="0">
                <a:latin typeface="Calibri"/>
              </a:rPr>
              <a:t> are </a:t>
            </a:r>
            <a:r>
              <a:rPr lang="it-IT" dirty="0" err="1">
                <a:latin typeface="Calibri"/>
              </a:rPr>
              <a:t>different</a:t>
            </a:r>
            <a:r>
              <a:rPr lang="it-IT" dirty="0">
                <a:latin typeface="Calibri"/>
              </a:rPr>
              <a:t> realities </a:t>
            </a:r>
            <a:r>
              <a:rPr lang="it-IT" dirty="0" err="1">
                <a:latin typeface="Calibri"/>
              </a:rPr>
              <a:t>that</a:t>
            </a:r>
            <a:r>
              <a:rPr lang="it-IT" dirty="0">
                <a:latin typeface="Calibri"/>
              </a:rPr>
              <a:t> work with the </a:t>
            </a:r>
            <a:r>
              <a:rPr lang="it-IT" dirty="0" err="1">
                <a:latin typeface="Calibri"/>
              </a:rPr>
              <a:t>same</a:t>
            </a:r>
            <a:r>
              <a:rPr lang="it-IT" dirty="0">
                <a:latin typeface="Calibri"/>
              </a:rPr>
              <a:t> goal, </a:t>
            </a:r>
            <a:r>
              <a:rPr lang="it-IT" dirty="0" err="1">
                <a:latin typeface="Calibri"/>
              </a:rPr>
              <a:t>it</a:t>
            </a:r>
            <a:r>
              <a:rPr lang="it-IT" dirty="0">
                <a:latin typeface="Calibri"/>
              </a:rPr>
              <a:t> </a:t>
            </a:r>
            <a:r>
              <a:rPr lang="it-IT" dirty="0" err="1">
                <a:latin typeface="Calibri"/>
              </a:rPr>
              <a:t>is</a:t>
            </a:r>
            <a:r>
              <a:rPr lang="it-IT" dirty="0">
                <a:latin typeface="Calibri"/>
              </a:rPr>
              <a:t> </a:t>
            </a:r>
            <a:r>
              <a:rPr lang="it-IT" dirty="0" err="1">
                <a:latin typeface="Calibri"/>
              </a:rPr>
              <a:t>useful</a:t>
            </a:r>
            <a:r>
              <a:rPr lang="it-IT" dirty="0">
                <a:latin typeface="Calibri"/>
              </a:rPr>
              <a:t> to unite </a:t>
            </a:r>
            <a:r>
              <a:rPr lang="it-IT" dirty="0" err="1">
                <a:latin typeface="Calibri"/>
              </a:rPr>
              <a:t>rather</a:t>
            </a:r>
            <a:r>
              <a:rPr lang="it-IT" dirty="0">
                <a:latin typeface="Calibri"/>
              </a:rPr>
              <a:t> </a:t>
            </a:r>
            <a:r>
              <a:rPr lang="it-IT" dirty="0" err="1">
                <a:latin typeface="Calibri"/>
              </a:rPr>
              <a:t>than</a:t>
            </a:r>
            <a:r>
              <a:rPr lang="it-IT" dirty="0">
                <a:latin typeface="Calibri"/>
              </a:rPr>
              <a:t> </a:t>
            </a:r>
            <a:r>
              <a:rPr lang="it-IT" dirty="0" err="1">
                <a:latin typeface="Calibri"/>
              </a:rPr>
              <a:t>remain</a:t>
            </a:r>
            <a:r>
              <a:rPr lang="it-IT" dirty="0">
                <a:latin typeface="Calibri"/>
              </a:rPr>
              <a:t> </a:t>
            </a:r>
            <a:r>
              <a:rPr lang="it-IT" dirty="0" err="1">
                <a:latin typeface="Calibri"/>
              </a:rPr>
              <a:t>divided</a:t>
            </a:r>
            <a:r>
              <a:rPr lang="it-IT" dirty="0">
                <a:latin typeface="Calibri"/>
              </a:rPr>
              <a:t>.</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dirty="0">
                <a:latin typeface="Calibri"/>
              </a:rPr>
              <a:t>How do lifestyles </a:t>
            </a:r>
            <a:r>
              <a:rPr lang="it-IT" dirty="0" err="1">
                <a:latin typeface="Calibri"/>
              </a:rPr>
              <a:t>change</a:t>
            </a:r>
            <a:r>
              <a:rPr lang="it-IT" dirty="0">
                <a:latin typeface="Calibri"/>
              </a:rPr>
              <a:t>? How do </a:t>
            </a:r>
            <a:r>
              <a:rPr lang="it-IT" dirty="0" err="1">
                <a:latin typeface="Calibri"/>
              </a:rPr>
              <a:t>values</a:t>
            </a:r>
            <a:r>
              <a:rPr lang="it-IT" dirty="0">
                <a:latin typeface="Calibri"/>
              </a:rPr>
              <a:t> </a:t>
            </a:r>
            <a:r>
              <a:rPr lang="it-IT" dirty="0" err="1">
                <a:latin typeface="Calibri"/>
              </a:rPr>
              <a:t>change</a:t>
            </a:r>
            <a:r>
              <a:rPr lang="it-IT" dirty="0">
                <a:latin typeface="Calibri"/>
              </a:rPr>
              <a:t>? E.g. </a:t>
            </a:r>
            <a:r>
              <a:rPr lang="it-IT" dirty="0" err="1">
                <a:latin typeface="Calibri"/>
              </a:rPr>
              <a:t>We</a:t>
            </a:r>
            <a:r>
              <a:rPr lang="it-IT" dirty="0">
                <a:latin typeface="Calibri"/>
              </a:rPr>
              <a:t> </a:t>
            </a:r>
            <a:r>
              <a:rPr lang="it-IT" dirty="0" err="1">
                <a:latin typeface="Calibri"/>
              </a:rPr>
              <a:t>expect</a:t>
            </a:r>
            <a:r>
              <a:rPr lang="it-IT" dirty="0">
                <a:latin typeface="Calibri"/>
              </a:rPr>
              <a:t> </a:t>
            </a:r>
            <a:r>
              <a:rPr lang="it-IT" dirty="0" err="1">
                <a:latin typeface="Calibri"/>
              </a:rPr>
              <a:t>that</a:t>
            </a:r>
            <a:r>
              <a:rPr lang="it-IT" dirty="0">
                <a:latin typeface="Calibri"/>
              </a:rPr>
              <a:t> after the pandemic, people </a:t>
            </a:r>
            <a:r>
              <a:rPr lang="it-IT" dirty="0" err="1">
                <a:latin typeface="Calibri"/>
              </a:rPr>
              <a:t>who</a:t>
            </a:r>
            <a:r>
              <a:rPr lang="it-IT" dirty="0">
                <a:latin typeface="Calibri"/>
              </a:rPr>
              <a:t> </a:t>
            </a:r>
            <a:r>
              <a:rPr lang="it-IT" dirty="0" err="1">
                <a:latin typeface="Calibri"/>
              </a:rPr>
              <a:t>were</a:t>
            </a:r>
            <a:r>
              <a:rPr lang="it-IT" dirty="0">
                <a:latin typeface="Calibri"/>
              </a:rPr>
              <a:t> </a:t>
            </a:r>
            <a:r>
              <a:rPr lang="it-IT" dirty="0" err="1">
                <a:latin typeface="Calibri"/>
              </a:rPr>
              <a:t>used</a:t>
            </a:r>
            <a:r>
              <a:rPr lang="it-IT" dirty="0">
                <a:latin typeface="Calibri"/>
              </a:rPr>
              <a:t> to spending </a:t>
            </a:r>
            <a:r>
              <a:rPr lang="it-IT" dirty="0" err="1">
                <a:latin typeface="Calibri"/>
              </a:rPr>
              <a:t>Saturday</a:t>
            </a:r>
            <a:r>
              <a:rPr lang="it-IT" dirty="0">
                <a:latin typeface="Calibri"/>
              </a:rPr>
              <a:t> </a:t>
            </a:r>
            <a:r>
              <a:rPr lang="it-IT" dirty="0" err="1">
                <a:latin typeface="Calibri"/>
              </a:rPr>
              <a:t>afternoons</a:t>
            </a:r>
            <a:r>
              <a:rPr lang="it-IT" dirty="0">
                <a:latin typeface="Calibri"/>
              </a:rPr>
              <a:t> </a:t>
            </a:r>
            <a:r>
              <a:rPr lang="it-IT" dirty="0" err="1">
                <a:latin typeface="Calibri"/>
              </a:rPr>
              <a:t>at</a:t>
            </a:r>
            <a:r>
              <a:rPr lang="it-IT" dirty="0">
                <a:latin typeface="Calibri"/>
              </a:rPr>
              <a:t> the shopping center </a:t>
            </a:r>
            <a:r>
              <a:rPr lang="it-IT" dirty="0" err="1">
                <a:latin typeface="Calibri"/>
              </a:rPr>
              <a:t>will</a:t>
            </a:r>
            <a:r>
              <a:rPr lang="it-IT" dirty="0">
                <a:latin typeface="Calibri"/>
              </a:rPr>
              <a:t> </a:t>
            </a:r>
            <a:r>
              <a:rPr lang="it-IT" dirty="0" err="1">
                <a:latin typeface="Calibri"/>
              </a:rPr>
              <a:t>prefer</a:t>
            </a:r>
            <a:r>
              <a:rPr lang="it-IT" dirty="0">
                <a:latin typeface="Calibri"/>
              </a:rPr>
              <a:t> to go </a:t>
            </a:r>
            <a:r>
              <a:rPr lang="it-IT" dirty="0" err="1">
                <a:latin typeface="Calibri"/>
              </a:rPr>
              <a:t>hiking</a:t>
            </a:r>
            <a:r>
              <a:rPr lang="it-IT" dirty="0">
                <a:latin typeface="Calibri"/>
              </a:rPr>
              <a:t> in the open </a:t>
            </a:r>
            <a:r>
              <a:rPr lang="it-IT" dirty="0" err="1">
                <a:latin typeface="Calibri"/>
              </a:rPr>
              <a:t>countryside</a:t>
            </a:r>
            <a:r>
              <a:rPr lang="it-IT" dirty="0">
                <a:latin typeface="Calibri"/>
              </a:rPr>
              <a:t>.</a:t>
            </a:r>
            <a:endParaRPr dirty="0">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b="1" dirty="0">
                <a:latin typeface="Calibri"/>
              </a:rPr>
              <a:t>PUBLIC</a:t>
            </a:r>
            <a:r>
              <a:rPr lang="it-IT" dirty="0">
                <a:latin typeface="Calibri"/>
              </a:rPr>
              <a:t>: </a:t>
            </a:r>
            <a:r>
              <a:rPr lang="it-IT" dirty="0" err="1">
                <a:latin typeface="Calibri"/>
              </a:rPr>
              <a:t>which</a:t>
            </a:r>
            <a:r>
              <a:rPr lang="it-IT" dirty="0">
                <a:latin typeface="Calibri"/>
              </a:rPr>
              <a:t> </a:t>
            </a:r>
            <a:r>
              <a:rPr lang="it-IT" dirty="0" err="1">
                <a:latin typeface="Calibri"/>
              </a:rPr>
              <a:t>sectors</a:t>
            </a:r>
            <a:r>
              <a:rPr lang="it-IT" dirty="0">
                <a:latin typeface="Calibri"/>
              </a:rPr>
              <a:t> of the public (institutions, government and </a:t>
            </a:r>
            <a:r>
              <a:rPr lang="it-IT" dirty="0" err="1">
                <a:latin typeface="Calibri"/>
              </a:rPr>
              <a:t>local</a:t>
            </a:r>
            <a:r>
              <a:rPr lang="it-IT" dirty="0">
                <a:latin typeface="Calibri"/>
              </a:rPr>
              <a:t> communities) </a:t>
            </a:r>
            <a:r>
              <a:rPr lang="it-IT" dirty="0" err="1">
                <a:latin typeface="Calibri"/>
              </a:rPr>
              <a:t>present</a:t>
            </a:r>
            <a:r>
              <a:rPr lang="it-IT" dirty="0">
                <a:latin typeface="Calibri"/>
              </a:rPr>
              <a:t> </a:t>
            </a:r>
            <a:r>
              <a:rPr lang="it-IT" dirty="0" err="1">
                <a:latin typeface="Calibri"/>
              </a:rPr>
              <a:t>particular</a:t>
            </a:r>
            <a:r>
              <a:rPr lang="it-IT" dirty="0">
                <a:latin typeface="Calibri"/>
              </a:rPr>
              <a:t> </a:t>
            </a:r>
            <a:r>
              <a:rPr lang="it-IT" dirty="0" err="1">
                <a:latin typeface="Calibri"/>
              </a:rPr>
              <a:t>opportunities</a:t>
            </a:r>
            <a:r>
              <a:rPr lang="it-IT" dirty="0">
                <a:latin typeface="Calibri"/>
              </a:rPr>
              <a:t> or </a:t>
            </a:r>
            <a:r>
              <a:rPr lang="it-IT" dirty="0" err="1">
                <a:latin typeface="Calibri"/>
              </a:rPr>
              <a:t>problems</a:t>
            </a:r>
            <a:r>
              <a:rPr lang="it-IT" dirty="0">
                <a:latin typeface="Calibri"/>
              </a:rPr>
              <a:t> for the </a:t>
            </a:r>
            <a:r>
              <a:rPr lang="it-IT" dirty="0" err="1">
                <a:latin typeface="Calibri"/>
              </a:rPr>
              <a:t>organisation</a:t>
            </a:r>
            <a:r>
              <a:rPr lang="it-IT" dirty="0">
                <a:latin typeface="Calibri"/>
              </a:rPr>
              <a:t>?</a:t>
            </a:r>
            <a:endParaRPr dirty="0">
              <a:latin typeface="Calibri"/>
            </a:endParaRPr>
          </a:p>
          <a:p>
            <a:pPr marL="0" lvl="0" indent="0" algn="just" rtl="0">
              <a:spcBef>
                <a:spcPts val="0"/>
              </a:spcBef>
              <a:spcAft>
                <a:spcPts val="0"/>
              </a:spcAft>
              <a:buClr>
                <a:schemeClr val="dk1"/>
              </a:buClr>
              <a:buSzPts val="1200"/>
              <a:buNone/>
            </a:pPr>
            <a:r>
              <a:rPr lang="it-IT" dirty="0" err="1">
                <a:latin typeface="Calibri"/>
              </a:rPr>
              <a:t>What</a:t>
            </a:r>
            <a:r>
              <a:rPr lang="it-IT" dirty="0">
                <a:latin typeface="Calibri"/>
              </a:rPr>
              <a:t> </a:t>
            </a:r>
            <a:r>
              <a:rPr lang="it-IT" dirty="0" err="1">
                <a:latin typeface="Calibri"/>
              </a:rPr>
              <a:t>initiatives</a:t>
            </a:r>
            <a:r>
              <a:rPr lang="it-IT" dirty="0">
                <a:latin typeface="Calibri"/>
              </a:rPr>
              <a:t> </a:t>
            </a:r>
            <a:r>
              <a:rPr lang="it-IT" dirty="0" err="1">
                <a:latin typeface="Calibri"/>
              </a:rPr>
              <a:t>has</a:t>
            </a:r>
            <a:r>
              <a:rPr lang="it-IT" dirty="0">
                <a:latin typeface="Calibri"/>
              </a:rPr>
              <a:t> the </a:t>
            </a:r>
            <a:r>
              <a:rPr lang="it-IT" dirty="0" err="1">
                <a:latin typeface="Calibri"/>
              </a:rPr>
              <a:t>organisation</a:t>
            </a:r>
            <a:r>
              <a:rPr lang="it-IT" dirty="0">
                <a:latin typeface="Calibri"/>
              </a:rPr>
              <a:t> </a:t>
            </a:r>
            <a:r>
              <a:rPr lang="it-IT" dirty="0" err="1">
                <a:latin typeface="Calibri"/>
              </a:rPr>
              <a:t>taken</a:t>
            </a:r>
            <a:r>
              <a:rPr lang="it-IT" dirty="0">
                <a:latin typeface="Calibri"/>
              </a:rPr>
              <a:t> with </a:t>
            </a:r>
            <a:r>
              <a:rPr lang="it-IT" dirty="0" err="1">
                <a:latin typeface="Calibri"/>
              </a:rPr>
              <a:t>regard</a:t>
            </a:r>
            <a:r>
              <a:rPr lang="it-IT" dirty="0">
                <a:latin typeface="Calibri"/>
              </a:rPr>
              <a:t> to the </a:t>
            </a:r>
            <a:r>
              <a:rPr lang="it-IT" dirty="0" err="1">
                <a:latin typeface="Calibri"/>
              </a:rPr>
              <a:t>various</a:t>
            </a:r>
            <a:r>
              <a:rPr lang="it-IT" dirty="0">
                <a:latin typeface="Calibri"/>
              </a:rPr>
              <a:t> </a:t>
            </a:r>
            <a:r>
              <a:rPr lang="it-IT" dirty="0" err="1">
                <a:latin typeface="Calibri"/>
              </a:rPr>
              <a:t>sectors</a:t>
            </a:r>
            <a:r>
              <a:rPr lang="it-IT" dirty="0">
                <a:latin typeface="Calibri"/>
              </a:rPr>
              <a:t> of the public?</a:t>
            </a:r>
            <a:endParaRPr dirty="0">
              <a:latin typeface="Calibri"/>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companies of the area</a:t>
            </a:r>
            <a:endParaRPr dirty="0"/>
          </a:p>
        </p:txBody>
      </p:sp>
      <p:sp>
        <p:nvSpPr>
          <p:cNvPr id="354" name="Google Shape;354;p52"/>
          <p:cNvSpPr txBox="1">
            <a:spLocks noGrp="1"/>
          </p:cNvSpPr>
          <p:nvPr>
            <p:ph type="body" idx="3"/>
          </p:nvPr>
        </p:nvSpPr>
        <p:spPr>
          <a:xfrm>
            <a:off x="543000" y="1909279"/>
            <a:ext cx="8820000" cy="396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Clr>
                <a:schemeClr val="dk1"/>
              </a:buClr>
              <a:buSzPts val="1100"/>
              <a:buFont typeface="Arial"/>
              <a:buNone/>
            </a:pPr>
            <a:r>
              <a:rPr lang="it-IT" b="1" dirty="0" err="1">
                <a:solidFill>
                  <a:schemeClr val="accent3"/>
                </a:solidFill>
                <a:highlight>
                  <a:srgbClr val="FFFFFF"/>
                </a:highlight>
                <a:latin typeface="Calibri"/>
                <a:ea typeface="Arial"/>
                <a:cs typeface="Arial"/>
                <a:sym typeface="Arial"/>
              </a:rPr>
              <a:t>What</a:t>
            </a:r>
            <a:r>
              <a:rPr lang="it-IT" b="1" dirty="0">
                <a:solidFill>
                  <a:schemeClr val="accent3"/>
                </a:solidFill>
                <a:highlight>
                  <a:srgbClr val="FFFFFF"/>
                </a:highlight>
                <a:latin typeface="Calibri"/>
                <a:ea typeface="Arial"/>
                <a:cs typeface="Arial"/>
                <a:sym typeface="Arial"/>
              </a:rPr>
              <a:t> </a:t>
            </a:r>
            <a:r>
              <a:rPr lang="it-IT" b="1" dirty="0" err="1">
                <a:solidFill>
                  <a:schemeClr val="accent3"/>
                </a:solidFill>
                <a:highlight>
                  <a:srgbClr val="FFFFFF"/>
                </a:highlight>
                <a:latin typeface="Calibri"/>
                <a:ea typeface="Arial"/>
                <a:cs typeface="Arial"/>
                <a:sym typeface="Arial"/>
              </a:rPr>
              <a:t>Is</a:t>
            </a:r>
            <a:r>
              <a:rPr lang="it-IT" b="1" dirty="0">
                <a:solidFill>
                  <a:schemeClr val="accent3"/>
                </a:solidFill>
                <a:highlight>
                  <a:srgbClr val="FFFFFF"/>
                </a:highlight>
                <a:latin typeface="Calibri"/>
                <a:ea typeface="Arial"/>
                <a:cs typeface="Arial"/>
                <a:sym typeface="Arial"/>
              </a:rPr>
              <a:t> Financial Performance?</a:t>
            </a:r>
            <a:endParaRPr lang="it-IT" b="1" dirty="0">
              <a:solidFill>
                <a:schemeClr val="accent3"/>
              </a:solidFill>
              <a:highlight>
                <a:srgbClr val="FFFFFF"/>
              </a:highlight>
              <a:latin typeface="Calibri"/>
              <a:ea typeface="Arial"/>
              <a:cs typeface="Arial"/>
            </a:endParaRPr>
          </a:p>
          <a:p>
            <a:pPr marL="0" lvl="0" indent="0" algn="just" rtl="0">
              <a:spcBef>
                <a:spcPts val="400"/>
              </a:spcBef>
              <a:spcAft>
                <a:spcPts val="0"/>
              </a:spcAft>
              <a:buClr>
                <a:schemeClr val="dk1"/>
              </a:buClr>
              <a:buSzPts val="1200"/>
              <a:buNone/>
            </a:pPr>
            <a:r>
              <a:rPr lang="it-IT" dirty="0">
                <a:solidFill>
                  <a:srgbClr val="111111"/>
                </a:solidFill>
                <a:highlight>
                  <a:srgbClr val="FFFFFF"/>
                </a:highlight>
                <a:latin typeface="Calibri"/>
                <a:ea typeface="Arial"/>
                <a:cs typeface="Arial"/>
                <a:sym typeface="Arial"/>
              </a:rPr>
              <a:t>Financial performance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 </a:t>
            </a:r>
            <a:r>
              <a:rPr lang="it-IT" dirty="0" err="1">
                <a:solidFill>
                  <a:srgbClr val="111111"/>
                </a:solidFill>
                <a:highlight>
                  <a:srgbClr val="FFFFFF"/>
                </a:highlight>
                <a:latin typeface="Calibri"/>
                <a:ea typeface="Arial"/>
                <a:cs typeface="Arial"/>
                <a:sym typeface="Arial"/>
              </a:rPr>
              <a:t>subjective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measure</a:t>
            </a:r>
            <a:r>
              <a:rPr lang="it-IT" dirty="0">
                <a:solidFill>
                  <a:srgbClr val="111111"/>
                </a:solidFill>
                <a:highlight>
                  <a:srgbClr val="FFFFFF"/>
                </a:highlight>
                <a:latin typeface="Calibri"/>
                <a:ea typeface="Arial"/>
                <a:cs typeface="Arial"/>
                <a:sym typeface="Arial"/>
              </a:rPr>
              <a:t> of </a:t>
            </a:r>
            <a:r>
              <a:rPr lang="it-IT" dirty="0" err="1">
                <a:solidFill>
                  <a:srgbClr val="111111"/>
                </a:solidFill>
                <a:highlight>
                  <a:srgbClr val="FFFFFF"/>
                </a:highlight>
                <a:latin typeface="Calibri"/>
                <a:ea typeface="Arial"/>
                <a:cs typeface="Arial"/>
                <a:sym typeface="Arial"/>
              </a:rPr>
              <a:t>how</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well</a:t>
            </a:r>
            <a:r>
              <a:rPr lang="it-IT" dirty="0">
                <a:solidFill>
                  <a:srgbClr val="111111"/>
                </a:solidFill>
                <a:highlight>
                  <a:srgbClr val="FFFFFF"/>
                </a:highlight>
                <a:latin typeface="Calibri"/>
                <a:ea typeface="Arial"/>
                <a:cs typeface="Arial"/>
                <a:sym typeface="Arial"/>
              </a:rPr>
              <a:t> a </a:t>
            </a:r>
            <a:r>
              <a:rPr lang="it-IT" dirty="0" err="1">
                <a:solidFill>
                  <a:srgbClr val="111111"/>
                </a:solidFill>
                <a:highlight>
                  <a:srgbClr val="FFFFFF"/>
                </a:highlight>
                <a:latin typeface="Calibri"/>
                <a:ea typeface="Arial"/>
                <a:cs typeface="Arial"/>
                <a:sym typeface="Arial"/>
              </a:rPr>
              <a:t>firm</a:t>
            </a:r>
            <a:r>
              <a:rPr lang="it-IT" dirty="0">
                <a:solidFill>
                  <a:srgbClr val="111111"/>
                </a:solidFill>
                <a:highlight>
                  <a:srgbClr val="FFFFFF"/>
                </a:highlight>
                <a:latin typeface="Calibri"/>
                <a:ea typeface="Arial"/>
                <a:cs typeface="Arial"/>
                <a:sym typeface="Arial"/>
              </a:rPr>
              <a:t> can use assets from </a:t>
            </a:r>
            <a:r>
              <a:rPr lang="it-IT" dirty="0" err="1">
                <a:solidFill>
                  <a:srgbClr val="111111"/>
                </a:solidFill>
                <a:highlight>
                  <a:srgbClr val="FFFFFF"/>
                </a:highlight>
                <a:latin typeface="Calibri"/>
                <a:ea typeface="Arial"/>
                <a:cs typeface="Arial"/>
                <a:sym typeface="Arial"/>
              </a:rPr>
              <a:t>its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primary</a:t>
            </a:r>
            <a:r>
              <a:rPr lang="it-IT" dirty="0">
                <a:solidFill>
                  <a:srgbClr val="111111"/>
                </a:solidFill>
                <a:highlight>
                  <a:srgbClr val="FFFFFF"/>
                </a:highlight>
                <a:latin typeface="Calibri"/>
                <a:ea typeface="Arial"/>
                <a:cs typeface="Arial"/>
                <a:sym typeface="Arial"/>
              </a:rPr>
              <a:t> mode of business and generate </a:t>
            </a:r>
            <a:r>
              <a:rPr lang="it-IT" u="sng" dirty="0">
                <a:solidFill>
                  <a:srgbClr val="2C40D0"/>
                </a:solidFill>
                <a:highlight>
                  <a:srgbClr val="FFFFFF"/>
                </a:highlight>
                <a:latin typeface="Calibri"/>
                <a:ea typeface="Arial"/>
                <a:cs typeface="Arial"/>
                <a:sym typeface="Arial"/>
                <a:hlinkClick r:id="rId3">
                  <a:extLst>
                    <a:ext uri="{A12FA001-AC4F-418D-AE19-62706E023703}">
                      <ahyp:hlinkClr xmlns:ahyp="http://schemas.microsoft.com/office/drawing/2018/hyperlinkcolor" val="tx"/>
                    </a:ext>
                  </a:extLst>
                </a:hlinkClick>
              </a:rPr>
              <a:t>revenues</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term</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also</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used</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as</a:t>
            </a:r>
            <a:r>
              <a:rPr lang="it-IT" dirty="0">
                <a:solidFill>
                  <a:srgbClr val="111111"/>
                </a:solidFill>
                <a:highlight>
                  <a:srgbClr val="FFFFFF"/>
                </a:highlight>
                <a:latin typeface="Calibri"/>
                <a:ea typeface="Arial"/>
                <a:cs typeface="Arial"/>
                <a:sym typeface="Arial"/>
              </a:rPr>
              <a:t> a general </a:t>
            </a:r>
            <a:r>
              <a:rPr lang="it-IT" dirty="0" err="1">
                <a:solidFill>
                  <a:srgbClr val="111111"/>
                </a:solidFill>
                <a:highlight>
                  <a:srgbClr val="FFFFFF"/>
                </a:highlight>
                <a:latin typeface="Calibri"/>
                <a:ea typeface="Arial"/>
                <a:cs typeface="Arial"/>
                <a:sym typeface="Arial"/>
              </a:rPr>
              <a:t>measure</a:t>
            </a:r>
            <a:r>
              <a:rPr lang="it-IT" dirty="0">
                <a:solidFill>
                  <a:srgbClr val="111111"/>
                </a:solidFill>
                <a:highlight>
                  <a:srgbClr val="FFFFFF"/>
                </a:highlight>
                <a:latin typeface="Calibri"/>
                <a:ea typeface="Arial"/>
                <a:cs typeface="Arial"/>
                <a:sym typeface="Arial"/>
              </a:rPr>
              <a:t> of a </a:t>
            </a:r>
            <a:r>
              <a:rPr lang="it-IT" dirty="0" err="1">
                <a:solidFill>
                  <a:srgbClr val="111111"/>
                </a:solidFill>
                <a:highlight>
                  <a:srgbClr val="FFFFFF"/>
                </a:highlight>
                <a:latin typeface="Calibri"/>
                <a:ea typeface="Arial"/>
                <a:cs typeface="Arial"/>
                <a:sym typeface="Arial"/>
              </a:rPr>
              <a:t>firm's</a:t>
            </a:r>
            <a:r>
              <a:rPr lang="it-IT" dirty="0">
                <a:solidFill>
                  <a:srgbClr val="111111"/>
                </a:solidFill>
                <a:highlight>
                  <a:srgbClr val="FFFFFF"/>
                </a:highlight>
                <a:latin typeface="Calibri"/>
                <a:ea typeface="Arial"/>
                <a:cs typeface="Arial"/>
                <a:sym typeface="Arial"/>
              </a:rPr>
              <a:t> overall </a:t>
            </a:r>
            <a:r>
              <a:rPr lang="it-IT" dirty="0" err="1">
                <a:solidFill>
                  <a:srgbClr val="111111"/>
                </a:solidFill>
                <a:highlight>
                  <a:srgbClr val="FFFFFF"/>
                </a:highlight>
                <a:latin typeface="Calibri"/>
                <a:ea typeface="Arial"/>
                <a:cs typeface="Arial"/>
                <a:sym typeface="Arial"/>
              </a:rPr>
              <a:t>financial</a:t>
            </a:r>
            <a:r>
              <a:rPr lang="it-IT" dirty="0">
                <a:solidFill>
                  <a:srgbClr val="111111"/>
                </a:solidFill>
                <a:highlight>
                  <a:srgbClr val="FFFFFF"/>
                </a:highlight>
                <a:latin typeface="Calibri"/>
                <a:ea typeface="Arial"/>
                <a:cs typeface="Arial"/>
                <a:sym typeface="Arial"/>
              </a:rPr>
              <a:t> health over a </a:t>
            </a:r>
            <a:r>
              <a:rPr lang="it-IT" dirty="0" err="1">
                <a:solidFill>
                  <a:srgbClr val="111111"/>
                </a:solidFill>
                <a:highlight>
                  <a:srgbClr val="FFFFFF"/>
                </a:highlight>
                <a:latin typeface="Calibri"/>
                <a:ea typeface="Arial"/>
                <a:cs typeface="Arial"/>
                <a:sym typeface="Arial"/>
              </a:rPr>
              <a:t>given</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period</a:t>
            </a:r>
            <a:r>
              <a:rPr lang="it-IT" dirty="0">
                <a:solidFill>
                  <a:srgbClr val="111111"/>
                </a:solidFill>
                <a:highlight>
                  <a:srgbClr val="FFFFFF"/>
                </a:highlight>
                <a:latin typeface="Calibri"/>
                <a:ea typeface="Arial"/>
                <a:cs typeface="Arial"/>
                <a:sym typeface="Arial"/>
              </a:rPr>
              <a:t>*.</a:t>
            </a: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r>
              <a:rPr lang="it-IT" dirty="0">
                <a:solidFill>
                  <a:srgbClr val="111111"/>
                </a:solidFill>
                <a:highlight>
                  <a:srgbClr val="FFFFFF"/>
                </a:highlight>
                <a:latin typeface="Calibri"/>
                <a:ea typeface="Arial"/>
                <a:cs typeface="Arial"/>
                <a:sym typeface="Arial"/>
              </a:rPr>
              <a:t>Financial </a:t>
            </a:r>
            <a:r>
              <a:rPr lang="it-IT" dirty="0" err="1">
                <a:solidFill>
                  <a:srgbClr val="111111"/>
                </a:solidFill>
                <a:highlight>
                  <a:srgbClr val="FFFFFF"/>
                </a:highlight>
                <a:latin typeface="Calibri"/>
                <a:ea typeface="Arial"/>
                <a:cs typeface="Arial"/>
                <a:sym typeface="Arial"/>
              </a:rPr>
              <a:t>analyses</a:t>
            </a:r>
            <a:r>
              <a:rPr lang="it-IT" dirty="0">
                <a:solidFill>
                  <a:srgbClr val="111111"/>
                </a:solidFill>
                <a:highlight>
                  <a:srgbClr val="FFFFFF"/>
                </a:highlight>
                <a:latin typeface="Calibri"/>
                <a:ea typeface="Arial"/>
                <a:cs typeface="Arial"/>
                <a:sym typeface="Arial"/>
              </a:rPr>
              <a:t> can be </a:t>
            </a:r>
            <a:r>
              <a:rPr lang="it-IT" dirty="0" err="1">
                <a:solidFill>
                  <a:srgbClr val="111111"/>
                </a:solidFill>
                <a:highlight>
                  <a:srgbClr val="FFFFFF"/>
                </a:highlight>
                <a:latin typeface="Calibri"/>
                <a:ea typeface="Arial"/>
                <a:cs typeface="Arial"/>
                <a:sym typeface="Arial"/>
              </a:rPr>
              <a:t>divided</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into</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five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main</a:t>
            </a:r>
            <a:r>
              <a:rPr lang="it-IT" dirty="0">
                <a:solidFill>
                  <a:srgbClr val="111111"/>
                </a:solidFill>
                <a:highlight>
                  <a:srgbClr val="FFFFFF"/>
                </a:highlight>
                <a:latin typeface="Calibri"/>
                <a:ea typeface="Arial"/>
                <a:cs typeface="Arial"/>
                <a:sym typeface="Arial"/>
              </a:rPr>
              <a:t> groups:</a:t>
            </a: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a:solidFill>
                <a:srgbClr val="111111"/>
              </a:solidFill>
              <a:highlight>
                <a:srgbClr val="FFFFFF"/>
              </a:highlight>
              <a:latin typeface="Calibri"/>
              <a:ea typeface="Arial"/>
              <a:cs typeface="Arial"/>
            </a:endParaRPr>
          </a:p>
          <a:p>
            <a:pPr marL="457200" lvl="0" indent="-314325" algn="just" rtl="0">
              <a:spcBef>
                <a:spcPts val="0"/>
              </a:spcBef>
              <a:spcAft>
                <a:spcPts val="0"/>
              </a:spcAft>
              <a:buClr>
                <a:srgbClr val="111111"/>
              </a:buClr>
              <a:buSzPts val="1350"/>
              <a:buFont typeface="Arial"/>
              <a:buAutoNum type="arabicPeriod"/>
            </a:pPr>
            <a:r>
              <a:rPr lang="it-IT" err="1">
                <a:solidFill>
                  <a:srgbClr val="111111"/>
                </a:solidFill>
                <a:highlight>
                  <a:srgbClr val="FFFFFF"/>
                </a:highlight>
                <a:latin typeface="Calibri"/>
                <a:ea typeface="Arial"/>
                <a:cs typeface="Arial"/>
                <a:sym typeface="Arial"/>
              </a:rPr>
              <a:t>Solvability</a:t>
            </a:r>
            <a:endParaRPr>
              <a:solidFill>
                <a:srgbClr val="111111"/>
              </a:solidFill>
              <a:highlight>
                <a:srgbClr val="FFFFFF"/>
              </a:highlight>
              <a:latin typeface="Calibri"/>
              <a:ea typeface="Arial"/>
              <a:cs typeface="Arial"/>
            </a:endParaRPr>
          </a:p>
          <a:p>
            <a:pPr marL="457200" lvl="0" indent="-314325" algn="just" rtl="0">
              <a:spcBef>
                <a:spcPts val="0"/>
              </a:spcBef>
              <a:spcAft>
                <a:spcPts val="0"/>
              </a:spcAft>
              <a:buClr>
                <a:srgbClr val="111111"/>
              </a:buClr>
              <a:buSzPts val="1350"/>
              <a:buFont typeface="Arial"/>
              <a:buAutoNum type="arabicPeriod"/>
            </a:pPr>
            <a:r>
              <a:rPr lang="it-IT" err="1">
                <a:solidFill>
                  <a:srgbClr val="111111"/>
                </a:solidFill>
                <a:highlight>
                  <a:srgbClr val="FFFFFF"/>
                </a:highlight>
                <a:latin typeface="Calibri"/>
                <a:ea typeface="Arial"/>
                <a:cs typeface="Arial"/>
                <a:sym typeface="Arial"/>
              </a:rPr>
              <a:t>Liquidity</a:t>
            </a:r>
            <a:endParaRPr>
              <a:solidFill>
                <a:srgbClr val="111111"/>
              </a:solidFill>
              <a:highlight>
                <a:srgbClr val="FFFFFF"/>
              </a:highlight>
              <a:latin typeface="Calibri"/>
              <a:ea typeface="Arial"/>
              <a:cs typeface="Arial"/>
            </a:endParaRPr>
          </a:p>
          <a:p>
            <a:pPr marL="457200" lvl="0" indent="-314325" algn="just" rtl="0">
              <a:spcBef>
                <a:spcPts val="0"/>
              </a:spcBef>
              <a:spcAft>
                <a:spcPts val="0"/>
              </a:spcAft>
              <a:buClr>
                <a:srgbClr val="111111"/>
              </a:buClr>
              <a:buSzPts val="1350"/>
              <a:buFont typeface="Arial"/>
              <a:buAutoNum type="arabicPeriod"/>
            </a:pPr>
            <a:r>
              <a:rPr lang="it-IT" err="1">
                <a:solidFill>
                  <a:srgbClr val="111111"/>
                </a:solidFill>
                <a:highlight>
                  <a:srgbClr val="FFFFFF"/>
                </a:highlight>
                <a:latin typeface="Calibri"/>
                <a:ea typeface="Arial"/>
                <a:cs typeface="Arial"/>
                <a:sym typeface="Arial"/>
              </a:rPr>
              <a:t>Profitability</a:t>
            </a:r>
            <a:endParaRPr>
              <a:solidFill>
                <a:srgbClr val="111111"/>
              </a:solidFill>
              <a:highlight>
                <a:srgbClr val="FFFFFF"/>
              </a:highlight>
              <a:latin typeface="Calibri"/>
              <a:ea typeface="Arial"/>
              <a:cs typeface="Arial"/>
            </a:endParaRPr>
          </a:p>
          <a:p>
            <a:pPr marL="457200" lvl="0" indent="-314325" algn="just" rtl="0">
              <a:spcBef>
                <a:spcPts val="0"/>
              </a:spcBef>
              <a:spcAft>
                <a:spcPts val="0"/>
              </a:spcAft>
              <a:buClr>
                <a:srgbClr val="111111"/>
              </a:buClr>
              <a:buSzPts val="1350"/>
              <a:buFont typeface="Arial"/>
              <a:buAutoNum type="arabicPeriod"/>
            </a:pPr>
            <a:r>
              <a:rPr lang="it-IT" err="1">
                <a:solidFill>
                  <a:srgbClr val="111111"/>
                </a:solidFill>
                <a:highlight>
                  <a:srgbClr val="FFFFFF"/>
                </a:highlight>
                <a:latin typeface="Calibri"/>
                <a:ea typeface="Arial"/>
                <a:cs typeface="Arial"/>
                <a:sym typeface="Arial"/>
              </a:rPr>
              <a:t>Debt-Servicing</a:t>
            </a:r>
            <a:endParaRPr>
              <a:solidFill>
                <a:srgbClr val="111111"/>
              </a:solidFill>
              <a:highlight>
                <a:srgbClr val="FFFFFF"/>
              </a:highlight>
              <a:latin typeface="Calibri"/>
              <a:ea typeface="Arial"/>
              <a:cs typeface="Arial"/>
            </a:endParaRPr>
          </a:p>
          <a:p>
            <a:pPr marL="457200" lvl="0" indent="-314325" algn="just" rtl="0">
              <a:spcBef>
                <a:spcPts val="0"/>
              </a:spcBef>
              <a:spcAft>
                <a:spcPts val="0"/>
              </a:spcAft>
              <a:buClr>
                <a:srgbClr val="111111"/>
              </a:buClr>
              <a:buSzPts val="1350"/>
              <a:buFont typeface="Arial"/>
              <a:buAutoNum type="arabicPeriod"/>
            </a:pPr>
            <a:r>
              <a:rPr lang="it-IT" err="1">
                <a:solidFill>
                  <a:srgbClr val="111111"/>
                </a:solidFill>
                <a:highlight>
                  <a:srgbClr val="FFFFFF"/>
                </a:highlight>
                <a:latin typeface="Calibri"/>
                <a:ea typeface="Arial"/>
                <a:cs typeface="Arial"/>
                <a:sym typeface="Arial"/>
              </a:rPr>
              <a:t>Efficiency</a:t>
            </a:r>
            <a:endParaRPr err="1">
              <a:solidFill>
                <a:srgbClr val="111111"/>
              </a:solidFill>
              <a:highlight>
                <a:srgbClr val="FFFFFF"/>
              </a:highlight>
              <a:latin typeface="Calibri"/>
              <a:ea typeface="Arial"/>
              <a:cs typeface="Arial"/>
            </a:endParaRPr>
          </a:p>
          <a:p>
            <a:pPr marL="0" lvl="0" indent="0" algn="just" rtl="0">
              <a:spcBef>
                <a:spcPts val="0"/>
              </a:spcBef>
              <a:spcAft>
                <a:spcPts val="0"/>
              </a:spcAft>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r>
              <a:rPr lang="it-IT" sz="1350" dirty="0">
                <a:solidFill>
                  <a:srgbClr val="111111"/>
                </a:solidFill>
                <a:highlight>
                  <a:srgbClr val="FFFFFF"/>
                </a:highlight>
                <a:latin typeface="Arial"/>
                <a:ea typeface="Arial"/>
                <a:cs typeface="Arial"/>
                <a:sym typeface="Arial"/>
              </a:rPr>
              <a:t>*</a:t>
            </a:r>
            <a:r>
              <a:rPr lang="it-IT" sz="850" dirty="0">
                <a:solidFill>
                  <a:srgbClr val="111111"/>
                </a:solidFill>
                <a:highlight>
                  <a:srgbClr val="FFFFFF"/>
                </a:highlight>
                <a:latin typeface="Arial"/>
                <a:ea typeface="Arial"/>
                <a:cs typeface="Arial"/>
                <a:sym typeface="Arial"/>
              </a:rPr>
              <a:t>https://www.investopedia.com/terms/f/financialperformance.asp</a:t>
            </a:r>
            <a:endParaRPr sz="850" dirty="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2d6493dbc9_0_12"/>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companies of the area</a:t>
            </a:r>
            <a:endParaRPr dirty="0"/>
          </a:p>
        </p:txBody>
      </p:sp>
      <p:sp>
        <p:nvSpPr>
          <p:cNvPr id="360" name="Google Shape;360;g12d6493dbc9_0_12"/>
          <p:cNvSpPr txBox="1">
            <a:spLocks noGrp="1"/>
          </p:cNvSpPr>
          <p:nvPr>
            <p:ph type="body" idx="3"/>
          </p:nvPr>
        </p:nvSpPr>
        <p:spPr>
          <a:xfrm>
            <a:off x="543000" y="1804918"/>
            <a:ext cx="8820000" cy="4083098"/>
          </a:xfrm>
          <a:prstGeom prst="rect">
            <a:avLst/>
          </a:prstGeom>
          <a:noFill/>
          <a:ln>
            <a:noFill/>
          </a:ln>
        </p:spPr>
        <p:txBody>
          <a:bodyPr spcFirstLastPara="1" wrap="square" lIns="91425" tIns="45700" rIns="91425" bIns="45700" anchor="t" anchorCtr="0">
            <a:noAutofit/>
          </a:bodyPr>
          <a:lstStyle/>
          <a:p>
            <a:pPr marL="457200" lvl="0" indent="-336550" algn="ctr" rtl="0">
              <a:lnSpc>
                <a:spcPct val="120000"/>
              </a:lnSpc>
              <a:spcBef>
                <a:spcPts val="1800"/>
              </a:spcBef>
              <a:spcAft>
                <a:spcPts val="0"/>
              </a:spcAft>
              <a:buClr>
                <a:srgbClr val="111111"/>
              </a:buClr>
              <a:buSzPts val="1700"/>
              <a:buFont typeface="Arial"/>
              <a:buAutoNum type="arabicPeriod"/>
            </a:pPr>
            <a:r>
              <a:rPr lang="it-IT" sz="1600" b="1" err="1">
                <a:solidFill>
                  <a:srgbClr val="111111"/>
                </a:solidFill>
                <a:highlight>
                  <a:srgbClr val="FFFFFF"/>
                </a:highlight>
                <a:latin typeface="Calibri"/>
                <a:ea typeface="Arial"/>
                <a:cs typeface="Arial"/>
                <a:sym typeface="Arial"/>
              </a:rPr>
              <a:t>Solvability</a:t>
            </a:r>
            <a:endParaRPr lang="it-IT" sz="1600" b="1">
              <a:solidFill>
                <a:srgbClr val="111111"/>
              </a:solidFill>
              <a:highlight>
                <a:srgbClr val="FFFFFF"/>
              </a:highlight>
              <a:latin typeface="Calibri"/>
              <a:ea typeface="Arial"/>
              <a:cs typeface="Arial"/>
            </a:endParaRPr>
          </a:p>
          <a:p>
            <a:pPr marL="0" lvl="0" indent="0" algn="l" rtl="0">
              <a:lnSpc>
                <a:spcPct val="120000"/>
              </a:lnSpc>
              <a:spcBef>
                <a:spcPts val="1800"/>
              </a:spcBef>
              <a:spcAft>
                <a:spcPts val="0"/>
              </a:spcAft>
              <a:buClr>
                <a:schemeClr val="dk1"/>
              </a:buClr>
              <a:buSzPts val="1100"/>
              <a:buNone/>
            </a:pPr>
            <a:r>
              <a:rPr lang="it-IT" dirty="0" err="1">
                <a:solidFill>
                  <a:srgbClr val="111111"/>
                </a:solidFill>
                <a:highlight>
                  <a:srgbClr val="FFFFFF"/>
                </a:highlight>
                <a:latin typeface="Calibri"/>
                <a:ea typeface="Arial"/>
                <a:cs typeface="Arial"/>
                <a:sym typeface="Arial"/>
              </a:rPr>
              <a:t>Solvability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indicates</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extent</a:t>
            </a:r>
            <a:r>
              <a:rPr lang="it-IT" dirty="0">
                <a:solidFill>
                  <a:srgbClr val="111111"/>
                </a:solidFill>
                <a:highlight>
                  <a:srgbClr val="FFFFFF"/>
                </a:highlight>
                <a:latin typeface="Calibri"/>
                <a:ea typeface="Arial"/>
                <a:cs typeface="Arial"/>
                <a:sym typeface="Arial"/>
              </a:rPr>
              <a:t> to </a:t>
            </a:r>
            <a:r>
              <a:rPr lang="it-IT" dirty="0" err="1">
                <a:solidFill>
                  <a:srgbClr val="111111"/>
                </a:solidFill>
                <a:highlight>
                  <a:srgbClr val="FFFFFF"/>
                </a:highlight>
                <a:latin typeface="Calibri"/>
                <a:ea typeface="Arial"/>
                <a:cs typeface="Arial"/>
                <a:sym typeface="Arial"/>
              </a:rPr>
              <a:t>which</a:t>
            </a:r>
            <a:r>
              <a:rPr lang="it-IT" dirty="0">
                <a:solidFill>
                  <a:srgbClr val="111111"/>
                </a:solidFill>
                <a:highlight>
                  <a:srgbClr val="FFFFFF"/>
                </a:highlight>
                <a:latin typeface="Calibri"/>
                <a:ea typeface="Arial"/>
                <a:cs typeface="Arial"/>
                <a:sym typeface="Arial"/>
              </a:rPr>
              <a:t> the assets of a business </a:t>
            </a:r>
            <a:r>
              <a:rPr lang="it-IT" dirty="0" err="1">
                <a:solidFill>
                  <a:srgbClr val="111111"/>
                </a:solidFill>
                <a:highlight>
                  <a:srgbClr val="FFFFFF"/>
                </a:highlight>
                <a:latin typeface="Calibri"/>
                <a:ea typeface="Arial"/>
                <a:cs typeface="Arial"/>
                <a:sym typeface="Arial"/>
              </a:rPr>
              <a:t>exceed</a:t>
            </a:r>
            <a:r>
              <a:rPr lang="it-IT" dirty="0">
                <a:solidFill>
                  <a:srgbClr val="111111"/>
                </a:solidFill>
                <a:highlight>
                  <a:srgbClr val="FFFFFF"/>
                </a:highlight>
                <a:latin typeface="Calibri"/>
                <a:ea typeface="Arial"/>
                <a:cs typeface="Arial"/>
                <a:sym typeface="Arial"/>
              </a:rPr>
              <a:t> the liabilities, and </a:t>
            </a:r>
            <a:r>
              <a:rPr lang="it-IT" dirty="0" err="1">
                <a:solidFill>
                  <a:srgbClr val="111111"/>
                </a:solidFill>
                <a:highlight>
                  <a:srgbClr val="FFFFFF"/>
                </a:highlight>
                <a:latin typeface="Calibri"/>
                <a:ea typeface="Arial"/>
                <a:cs typeface="Arial"/>
                <a:sym typeface="Arial"/>
              </a:rPr>
              <a:t>thus</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ability</a:t>
            </a:r>
            <a:r>
              <a:rPr lang="it-IT" dirty="0">
                <a:solidFill>
                  <a:srgbClr val="111111"/>
                </a:solidFill>
                <a:highlight>
                  <a:srgbClr val="FFFFFF"/>
                </a:highlight>
                <a:latin typeface="Calibri"/>
                <a:ea typeface="Arial"/>
                <a:cs typeface="Arial"/>
                <a:sym typeface="Arial"/>
              </a:rPr>
              <a:t> of the business to </a:t>
            </a:r>
            <a:r>
              <a:rPr lang="it-IT" dirty="0" err="1">
                <a:solidFill>
                  <a:srgbClr val="111111"/>
                </a:solidFill>
                <a:highlight>
                  <a:srgbClr val="FFFFFF"/>
                </a:highlight>
                <a:latin typeface="Calibri"/>
                <a:ea typeface="Arial"/>
                <a:cs typeface="Arial"/>
                <a:sym typeface="Arial"/>
              </a:rPr>
              <a:t>meet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its</a:t>
            </a:r>
            <a:r>
              <a:rPr lang="it-IT" dirty="0">
                <a:solidFill>
                  <a:srgbClr val="111111"/>
                </a:solidFill>
                <a:highlight>
                  <a:srgbClr val="FFFFFF"/>
                </a:highlight>
                <a:latin typeface="Calibri"/>
                <a:ea typeface="Arial"/>
                <a:cs typeface="Arial"/>
                <a:sym typeface="Arial"/>
              </a:rPr>
              <a:t> liabilities </a:t>
            </a:r>
            <a:r>
              <a:rPr lang="it-IT" dirty="0" err="1">
                <a:solidFill>
                  <a:srgbClr val="111111"/>
                </a:solidFill>
                <a:highlight>
                  <a:srgbClr val="FFFFFF"/>
                </a:highlight>
                <a:latin typeface="Calibri"/>
                <a:ea typeface="Arial"/>
                <a:cs typeface="Arial"/>
                <a:sym typeface="Arial"/>
              </a:rPr>
              <a:t>should</a:t>
            </a:r>
            <a:r>
              <a:rPr lang="it-IT" dirty="0">
                <a:solidFill>
                  <a:srgbClr val="111111"/>
                </a:solidFill>
                <a:highlight>
                  <a:srgbClr val="FFFFFF"/>
                </a:highlight>
                <a:latin typeface="Calibri"/>
                <a:ea typeface="Arial"/>
                <a:cs typeface="Arial"/>
                <a:sym typeface="Arial"/>
              </a:rPr>
              <a:t> the activities of the business be </a:t>
            </a:r>
            <a:r>
              <a:rPr lang="it-IT" dirty="0" err="1">
                <a:solidFill>
                  <a:srgbClr val="111111"/>
                </a:solidFill>
                <a:highlight>
                  <a:srgbClr val="FFFFFF"/>
                </a:highlight>
                <a:latin typeface="Calibri"/>
                <a:ea typeface="Arial"/>
                <a:cs typeface="Arial"/>
                <a:sym typeface="Arial"/>
              </a:rPr>
              <a:t>terminated</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Thus</a:t>
            </a:r>
            <a:r>
              <a:rPr lang="it-IT" dirty="0">
                <a:solidFill>
                  <a:srgbClr val="111111"/>
                </a:solidFill>
                <a:highlight>
                  <a:srgbClr val="FFFFFF"/>
                </a:highlight>
                <a:latin typeface="Calibri"/>
                <a:ea typeface="Arial"/>
                <a:cs typeface="Arial"/>
                <a:sym typeface="Arial"/>
              </a:rPr>
              <a:t> in </a:t>
            </a:r>
            <a:r>
              <a:rPr lang="it-IT" dirty="0" err="1">
                <a:solidFill>
                  <a:srgbClr val="111111"/>
                </a:solidFill>
                <a:highlight>
                  <a:srgbClr val="FFFFFF"/>
                </a:highlight>
                <a:latin typeface="Calibri"/>
                <a:ea typeface="Arial"/>
                <a:cs typeface="Arial"/>
                <a:sym typeface="Arial"/>
              </a:rPr>
              <a:t>simple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terms</a:t>
            </a:r>
            <a:r>
              <a:rPr lang="it-IT" dirty="0">
                <a:solidFill>
                  <a:srgbClr val="111111"/>
                </a:solidFill>
                <a:highlight>
                  <a:srgbClr val="FFFFFF"/>
                </a:highlight>
                <a:latin typeface="Calibri"/>
                <a:ea typeface="Arial"/>
                <a:cs typeface="Arial"/>
                <a:sym typeface="Arial"/>
              </a:rPr>
              <a:t> the ratio </a:t>
            </a:r>
            <a:r>
              <a:rPr lang="it-IT" dirty="0" err="1">
                <a:solidFill>
                  <a:srgbClr val="111111"/>
                </a:solidFill>
                <a:highlight>
                  <a:srgbClr val="FFFFFF"/>
                </a:highlight>
                <a:latin typeface="Calibri"/>
                <a:ea typeface="Arial"/>
                <a:cs typeface="Arial"/>
                <a:sym typeface="Arial"/>
              </a:rPr>
              <a:t>indicates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whether</a:t>
            </a:r>
            <a:r>
              <a:rPr lang="it-IT" dirty="0">
                <a:solidFill>
                  <a:srgbClr val="111111"/>
                </a:solidFill>
                <a:highlight>
                  <a:srgbClr val="FFFFFF"/>
                </a:highlight>
                <a:latin typeface="Calibri"/>
                <a:ea typeface="Arial"/>
                <a:cs typeface="Arial"/>
                <a:sym typeface="Arial"/>
              </a:rPr>
              <a:t> the business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solvent</a:t>
            </a:r>
            <a:r>
              <a:rPr lang="it-IT" dirty="0">
                <a:solidFill>
                  <a:srgbClr val="111111"/>
                </a:solidFill>
                <a:highlight>
                  <a:srgbClr val="FFFFFF"/>
                </a:highlight>
                <a:latin typeface="Calibri"/>
                <a:ea typeface="Arial"/>
                <a:cs typeface="Arial"/>
                <a:sym typeface="Arial"/>
              </a:rPr>
              <a:t> or </a:t>
            </a:r>
            <a:r>
              <a:rPr lang="it-IT" dirty="0" err="1">
                <a:solidFill>
                  <a:srgbClr val="111111"/>
                </a:solidFill>
                <a:highlight>
                  <a:srgbClr val="FFFFFF"/>
                </a:highlight>
                <a:latin typeface="Calibri"/>
                <a:ea typeface="Arial"/>
                <a:cs typeface="Arial"/>
                <a:sym typeface="Arial"/>
              </a:rPr>
              <a:t>insolvent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bankrupt</a:t>
            </a:r>
            <a:r>
              <a:rPr lang="it-IT" dirty="0">
                <a:solidFill>
                  <a:srgbClr val="111111"/>
                </a:solidFill>
                <a:highlight>
                  <a:srgbClr val="FFFFFF"/>
                </a:highlight>
                <a:latin typeface="Calibri"/>
                <a:ea typeface="Arial"/>
                <a:cs typeface="Arial"/>
                <a:sym typeface="Arial"/>
              </a:rPr>
              <a:t>). To </a:t>
            </a:r>
            <a:r>
              <a:rPr lang="it-IT" dirty="0" err="1">
                <a:solidFill>
                  <a:srgbClr val="111111"/>
                </a:solidFill>
                <a:highlight>
                  <a:srgbClr val="FFFFFF"/>
                </a:highlight>
                <a:latin typeface="Calibri"/>
                <a:ea typeface="Arial"/>
                <a:cs typeface="Arial"/>
                <a:sym typeface="Arial"/>
              </a:rPr>
              <a:t>calculate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this</a:t>
            </a:r>
            <a:r>
              <a:rPr lang="it-IT" dirty="0">
                <a:solidFill>
                  <a:srgbClr val="111111"/>
                </a:solidFill>
                <a:highlight>
                  <a:srgbClr val="FFFFFF"/>
                </a:highlight>
                <a:latin typeface="Calibri"/>
                <a:ea typeface="Arial"/>
                <a:cs typeface="Arial"/>
                <a:sym typeface="Arial"/>
              </a:rPr>
              <a:t> ratio information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taken</a:t>
            </a:r>
            <a:r>
              <a:rPr lang="it-IT" dirty="0">
                <a:solidFill>
                  <a:srgbClr val="111111"/>
                </a:solidFill>
                <a:highlight>
                  <a:srgbClr val="FFFFFF"/>
                </a:highlight>
                <a:latin typeface="Calibri"/>
                <a:ea typeface="Arial"/>
                <a:cs typeface="Arial"/>
                <a:sym typeface="Arial"/>
              </a:rPr>
              <a:t> from the balance </a:t>
            </a:r>
            <a:r>
              <a:rPr lang="it-IT" dirty="0" err="1">
                <a:solidFill>
                  <a:srgbClr val="111111"/>
                </a:solidFill>
                <a:highlight>
                  <a:srgbClr val="FFFFFF"/>
                </a:highlight>
                <a:latin typeface="Calibri"/>
                <a:ea typeface="Arial"/>
                <a:cs typeface="Arial"/>
                <a:sym typeface="Arial"/>
              </a:rPr>
              <a:t>sheet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namely</a:t>
            </a:r>
            <a:r>
              <a:rPr lang="it-IT" dirty="0">
                <a:solidFill>
                  <a:srgbClr val="111111"/>
                </a:solidFill>
                <a:highlight>
                  <a:srgbClr val="FFFFFF"/>
                </a:highlight>
                <a:latin typeface="Calibri"/>
                <a:ea typeface="Arial"/>
                <a:cs typeface="Arial"/>
                <a:sym typeface="Arial"/>
              </a:rPr>
              <a:t> Total Assets/Total Liabilities.</a:t>
            </a:r>
            <a:endParaRPr>
              <a:solidFill>
                <a:srgbClr val="111111"/>
              </a:solidFill>
              <a:highlight>
                <a:srgbClr val="FFFFFF"/>
              </a:highlight>
              <a:latin typeface="Calibri"/>
              <a:ea typeface="Arial"/>
              <a:cs typeface="Arial"/>
            </a:endParaRPr>
          </a:p>
          <a:p>
            <a:pPr indent="0" algn="ctr">
              <a:lnSpc>
                <a:spcPct val="120000"/>
              </a:lnSpc>
              <a:spcBef>
                <a:spcPts val="1800"/>
              </a:spcBef>
            </a:pPr>
            <a:r>
              <a:rPr lang="it-IT" sz="1600" b="1" i="1" dirty="0">
                <a:solidFill>
                  <a:srgbClr val="111111"/>
                </a:solidFill>
                <a:highlight>
                  <a:srgbClr val="FFFFFF"/>
                </a:highlight>
                <a:latin typeface="Calibri"/>
                <a:cs typeface="Arial"/>
              </a:rPr>
              <a:t>2. </a:t>
            </a:r>
            <a:r>
              <a:rPr lang="it-IT" sz="1600" b="1" dirty="0" err="1">
                <a:solidFill>
                  <a:srgbClr val="111111"/>
                </a:solidFill>
                <a:highlight>
                  <a:srgbClr val="FFFFFF"/>
                </a:highlight>
                <a:latin typeface="Calibri"/>
                <a:cs typeface="Arial"/>
              </a:rPr>
              <a:t>Liquidity</a:t>
            </a:r>
            <a:endParaRPr lang="it-IT" sz="1600" b="1">
              <a:highlight>
                <a:srgbClr val="FFFFFF"/>
              </a:highlight>
              <a:latin typeface="Calibri"/>
              <a:cs typeface="Arial"/>
            </a:endParaRPr>
          </a:p>
          <a:p>
            <a:pPr marL="0" indent="0" algn="l">
              <a:lnSpc>
                <a:spcPct val="120000"/>
              </a:lnSpc>
              <a:spcBef>
                <a:spcPts val="1800"/>
              </a:spcBef>
            </a:pPr>
            <a:r>
              <a:rPr lang="it-IT" dirty="0" err="1">
                <a:solidFill>
                  <a:srgbClr val="111111"/>
                </a:solidFill>
                <a:highlight>
                  <a:srgbClr val="FFFFFF"/>
                </a:highlight>
                <a:latin typeface="Calibri"/>
                <a:cs typeface="Arial"/>
              </a:rPr>
              <a:t>Liquidity</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indicates</a:t>
            </a:r>
            <a:r>
              <a:rPr lang="it-IT" dirty="0">
                <a:solidFill>
                  <a:srgbClr val="111111"/>
                </a:solidFill>
                <a:highlight>
                  <a:srgbClr val="FFFFFF"/>
                </a:highlight>
                <a:latin typeface="Calibri"/>
                <a:cs typeface="Arial"/>
              </a:rPr>
              <a:t> the </a:t>
            </a:r>
            <a:r>
              <a:rPr lang="it-IT" dirty="0" err="1">
                <a:solidFill>
                  <a:srgbClr val="111111"/>
                </a:solidFill>
                <a:highlight>
                  <a:srgbClr val="FFFFFF"/>
                </a:highlight>
                <a:latin typeface="Calibri"/>
                <a:cs typeface="Arial"/>
              </a:rPr>
              <a:t>continued</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ability</a:t>
            </a:r>
            <a:r>
              <a:rPr lang="it-IT" dirty="0">
                <a:solidFill>
                  <a:srgbClr val="111111"/>
                </a:solidFill>
                <a:highlight>
                  <a:srgbClr val="FFFFFF"/>
                </a:highlight>
                <a:latin typeface="Calibri"/>
                <a:cs typeface="Arial"/>
              </a:rPr>
              <a:t> of the business to </a:t>
            </a:r>
            <a:r>
              <a:rPr lang="it-IT" dirty="0" err="1">
                <a:solidFill>
                  <a:srgbClr val="111111"/>
                </a:solidFill>
                <a:highlight>
                  <a:srgbClr val="FFFFFF"/>
                </a:highlight>
                <a:latin typeface="Calibri"/>
                <a:cs typeface="Arial"/>
              </a:rPr>
              <a:t>timeously</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meet</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all</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current</a:t>
            </a:r>
            <a:r>
              <a:rPr lang="it-IT" dirty="0">
                <a:solidFill>
                  <a:srgbClr val="111111"/>
                </a:solidFill>
                <a:highlight>
                  <a:srgbClr val="FFFFFF"/>
                </a:highlight>
                <a:latin typeface="Calibri"/>
                <a:cs typeface="Arial"/>
              </a:rPr>
              <a:t> or short </a:t>
            </a:r>
            <a:r>
              <a:rPr lang="it-IT" dirty="0" err="1">
                <a:solidFill>
                  <a:srgbClr val="111111"/>
                </a:solidFill>
                <a:highlight>
                  <a:srgbClr val="FFFFFF"/>
                </a:highlight>
                <a:latin typeface="Calibri"/>
                <a:cs typeface="Arial"/>
              </a:rPr>
              <a:t>term</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debt</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needed</a:t>
            </a:r>
            <a:r>
              <a:rPr lang="it-IT" dirty="0">
                <a:solidFill>
                  <a:srgbClr val="111111"/>
                </a:solidFill>
                <a:highlight>
                  <a:srgbClr val="FFFFFF"/>
                </a:highlight>
                <a:latin typeface="Calibri"/>
                <a:cs typeface="Arial"/>
              </a:rPr>
              <a:t> to be </a:t>
            </a:r>
            <a:r>
              <a:rPr lang="it-IT" dirty="0" err="1">
                <a:solidFill>
                  <a:srgbClr val="111111"/>
                </a:solidFill>
                <a:highlight>
                  <a:srgbClr val="FFFFFF"/>
                </a:highlight>
                <a:latin typeface="Calibri"/>
                <a:cs typeface="Arial"/>
              </a:rPr>
              <a:t>paid</a:t>
            </a:r>
            <a:r>
              <a:rPr lang="it-IT" dirty="0">
                <a:solidFill>
                  <a:srgbClr val="111111"/>
                </a:solidFill>
                <a:highlight>
                  <a:srgbClr val="FFFFFF"/>
                </a:highlight>
                <a:latin typeface="Calibri"/>
                <a:cs typeface="Arial"/>
              </a:rPr>
              <a:t> to </a:t>
            </a:r>
            <a:r>
              <a:rPr lang="it-IT" dirty="0" err="1">
                <a:solidFill>
                  <a:srgbClr val="111111"/>
                </a:solidFill>
                <a:highlight>
                  <a:srgbClr val="FFFFFF"/>
                </a:highlight>
                <a:latin typeface="Calibri"/>
                <a:cs typeface="Arial"/>
              </a:rPr>
              <a:t>run</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your</a:t>
            </a:r>
            <a:r>
              <a:rPr lang="it-IT" dirty="0">
                <a:solidFill>
                  <a:srgbClr val="111111"/>
                </a:solidFill>
                <a:highlight>
                  <a:srgbClr val="FFFFFF"/>
                </a:highlight>
                <a:latin typeface="Calibri"/>
                <a:cs typeface="Arial"/>
              </a:rPr>
              <a:t> business from day to day. The ratio to be </a:t>
            </a:r>
            <a:r>
              <a:rPr lang="it-IT" dirty="0" err="1">
                <a:solidFill>
                  <a:srgbClr val="111111"/>
                </a:solidFill>
                <a:highlight>
                  <a:srgbClr val="FFFFFF"/>
                </a:highlight>
                <a:latin typeface="Calibri"/>
                <a:cs typeface="Arial"/>
              </a:rPr>
              <a:t>calculated</a:t>
            </a:r>
            <a:r>
              <a:rPr lang="it-IT" dirty="0">
                <a:solidFill>
                  <a:srgbClr val="111111"/>
                </a:solidFill>
                <a:highlight>
                  <a:srgbClr val="FFFFFF"/>
                </a:highlight>
                <a:latin typeface="Calibri"/>
                <a:cs typeface="Arial"/>
              </a:rPr>
              <a:t> to </a:t>
            </a:r>
            <a:r>
              <a:rPr lang="it-IT" dirty="0" err="1">
                <a:solidFill>
                  <a:srgbClr val="111111"/>
                </a:solidFill>
                <a:highlight>
                  <a:srgbClr val="FFFFFF"/>
                </a:highlight>
                <a:latin typeface="Calibri"/>
                <a:cs typeface="Arial"/>
              </a:rPr>
              <a:t>measure</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this</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ability</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is</a:t>
            </a:r>
            <a:r>
              <a:rPr lang="it-IT" dirty="0">
                <a:solidFill>
                  <a:srgbClr val="111111"/>
                </a:solidFill>
                <a:highlight>
                  <a:srgbClr val="FFFFFF"/>
                </a:highlight>
                <a:latin typeface="Calibri"/>
                <a:cs typeface="Arial"/>
              </a:rPr>
              <a:t> the </a:t>
            </a:r>
            <a:r>
              <a:rPr lang="it-IT" dirty="0" err="1">
                <a:solidFill>
                  <a:srgbClr val="111111"/>
                </a:solidFill>
                <a:highlight>
                  <a:srgbClr val="FFFFFF"/>
                </a:highlight>
                <a:latin typeface="Calibri"/>
                <a:cs typeface="Arial"/>
              </a:rPr>
              <a:t>Current</a:t>
            </a:r>
            <a:r>
              <a:rPr lang="it-IT" dirty="0">
                <a:solidFill>
                  <a:srgbClr val="111111"/>
                </a:solidFill>
                <a:highlight>
                  <a:srgbClr val="FFFFFF"/>
                </a:highlight>
                <a:latin typeface="Calibri"/>
                <a:cs typeface="Arial"/>
              </a:rPr>
              <a:t> Ratio. To </a:t>
            </a:r>
            <a:r>
              <a:rPr lang="it-IT" dirty="0" err="1">
                <a:solidFill>
                  <a:srgbClr val="111111"/>
                </a:solidFill>
                <a:highlight>
                  <a:srgbClr val="FFFFFF"/>
                </a:highlight>
                <a:latin typeface="Calibri"/>
                <a:cs typeface="Arial"/>
              </a:rPr>
              <a:t>calculate</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this</a:t>
            </a:r>
            <a:r>
              <a:rPr lang="it-IT" dirty="0">
                <a:solidFill>
                  <a:srgbClr val="111111"/>
                </a:solidFill>
                <a:highlight>
                  <a:srgbClr val="FFFFFF"/>
                </a:highlight>
                <a:latin typeface="Calibri"/>
                <a:cs typeface="Arial"/>
              </a:rPr>
              <a:t> ratio information </a:t>
            </a:r>
            <a:r>
              <a:rPr lang="it-IT" dirty="0" err="1">
                <a:solidFill>
                  <a:srgbClr val="111111"/>
                </a:solidFill>
                <a:highlight>
                  <a:srgbClr val="FFFFFF"/>
                </a:highlight>
                <a:latin typeface="Calibri"/>
                <a:cs typeface="Arial"/>
              </a:rPr>
              <a:t>is</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also</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taken</a:t>
            </a:r>
            <a:r>
              <a:rPr lang="it-IT" dirty="0">
                <a:solidFill>
                  <a:srgbClr val="111111"/>
                </a:solidFill>
                <a:highlight>
                  <a:srgbClr val="FFFFFF"/>
                </a:highlight>
                <a:latin typeface="Calibri"/>
                <a:cs typeface="Arial"/>
              </a:rPr>
              <a:t> from the balance </a:t>
            </a:r>
            <a:r>
              <a:rPr lang="it-IT" dirty="0" err="1">
                <a:solidFill>
                  <a:srgbClr val="111111"/>
                </a:solidFill>
                <a:highlight>
                  <a:srgbClr val="FFFFFF"/>
                </a:highlight>
                <a:latin typeface="Calibri"/>
                <a:cs typeface="Arial"/>
              </a:rPr>
              <a:t>sheet</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namely</a:t>
            </a:r>
            <a:r>
              <a:rPr lang="it-IT" dirty="0">
                <a:solidFill>
                  <a:srgbClr val="111111"/>
                </a:solidFill>
                <a:highlight>
                  <a:srgbClr val="FFFFFF"/>
                </a:highlight>
                <a:latin typeface="Calibri"/>
                <a:cs typeface="Arial"/>
              </a:rPr>
              <a:t> </a:t>
            </a:r>
            <a:r>
              <a:rPr lang="it-IT" dirty="0" err="1">
                <a:solidFill>
                  <a:srgbClr val="111111"/>
                </a:solidFill>
                <a:highlight>
                  <a:srgbClr val="FFFFFF"/>
                </a:highlight>
                <a:latin typeface="Calibri"/>
                <a:cs typeface="Arial"/>
              </a:rPr>
              <a:t>Current</a:t>
            </a:r>
            <a:r>
              <a:rPr lang="it-IT" dirty="0">
                <a:solidFill>
                  <a:srgbClr val="111111"/>
                </a:solidFill>
                <a:highlight>
                  <a:srgbClr val="FFFFFF"/>
                </a:highlight>
                <a:latin typeface="Calibri"/>
                <a:cs typeface="Arial"/>
              </a:rPr>
              <a:t> Assets/</a:t>
            </a:r>
            <a:r>
              <a:rPr lang="it-IT" dirty="0" err="1">
                <a:solidFill>
                  <a:srgbClr val="111111"/>
                </a:solidFill>
                <a:highlight>
                  <a:srgbClr val="FFFFFF"/>
                </a:highlight>
                <a:latin typeface="Calibri"/>
                <a:cs typeface="Arial"/>
              </a:rPr>
              <a:t>Current</a:t>
            </a:r>
            <a:r>
              <a:rPr lang="it-IT" dirty="0">
                <a:solidFill>
                  <a:srgbClr val="111111"/>
                </a:solidFill>
                <a:highlight>
                  <a:srgbClr val="FFFFFF"/>
                </a:highlight>
                <a:latin typeface="Calibri"/>
                <a:cs typeface="Arial"/>
              </a:rPr>
              <a:t> Liabilities.</a:t>
            </a:r>
            <a:endParaRPr lang="it-IT">
              <a:latin typeface="Calibri"/>
            </a:endParaRPr>
          </a:p>
          <a:p>
            <a:pPr indent="0" algn="ctr">
              <a:lnSpc>
                <a:spcPct val="120000"/>
              </a:lnSpc>
              <a:spcBef>
                <a:spcPts val="1800"/>
              </a:spcBef>
            </a:pPr>
            <a:r>
              <a:rPr lang="it-IT" sz="1600" b="1" dirty="0">
                <a:solidFill>
                  <a:srgbClr val="111111"/>
                </a:solidFill>
                <a:latin typeface="Calibri"/>
                <a:ea typeface="Arial"/>
                <a:cs typeface="Arial"/>
              </a:rPr>
              <a:t>3. </a:t>
            </a:r>
            <a:r>
              <a:rPr lang="it-IT" sz="1600" b="1" dirty="0" err="1">
                <a:solidFill>
                  <a:srgbClr val="111111"/>
                </a:solidFill>
                <a:latin typeface="Calibri"/>
                <a:ea typeface="Arial"/>
                <a:cs typeface="Arial"/>
              </a:rPr>
              <a:t>Profitability</a:t>
            </a:r>
            <a:endParaRPr lang="it-IT" sz="1600">
              <a:latin typeface="Calibri"/>
              <a:ea typeface="Arial"/>
              <a:cs typeface="Arial"/>
            </a:endParaRPr>
          </a:p>
          <a:p>
            <a:pPr marL="0" indent="0" algn="l">
              <a:lnSpc>
                <a:spcPct val="120000"/>
              </a:lnSpc>
              <a:spcBef>
                <a:spcPts val="1800"/>
              </a:spcBef>
            </a:pPr>
            <a:r>
              <a:rPr lang="it-IT" dirty="0">
                <a:solidFill>
                  <a:srgbClr val="111111"/>
                </a:solidFill>
                <a:latin typeface="Calibri"/>
                <a:ea typeface="Arial"/>
                <a:cs typeface="Arial"/>
              </a:rPr>
              <a:t>The </a:t>
            </a:r>
            <a:r>
              <a:rPr lang="it-IT" dirty="0" err="1">
                <a:solidFill>
                  <a:srgbClr val="111111"/>
                </a:solidFill>
                <a:latin typeface="Calibri"/>
                <a:ea typeface="Arial"/>
                <a:cs typeface="Arial"/>
              </a:rPr>
              <a:t>Profitability</a:t>
            </a:r>
            <a:r>
              <a:rPr lang="it-IT" dirty="0">
                <a:solidFill>
                  <a:srgbClr val="111111"/>
                </a:solidFill>
                <a:latin typeface="Calibri"/>
                <a:ea typeface="Arial"/>
                <a:cs typeface="Arial"/>
              </a:rPr>
              <a:t> of a farm </a:t>
            </a:r>
            <a:r>
              <a:rPr lang="it-IT" dirty="0" err="1">
                <a:solidFill>
                  <a:srgbClr val="111111"/>
                </a:solidFill>
                <a:latin typeface="Calibri"/>
                <a:ea typeface="Arial"/>
                <a:cs typeface="Arial"/>
              </a:rPr>
              <a:t>is</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calculated</a:t>
            </a:r>
            <a:r>
              <a:rPr lang="it-IT" dirty="0">
                <a:solidFill>
                  <a:srgbClr val="111111"/>
                </a:solidFill>
                <a:latin typeface="Calibri"/>
                <a:ea typeface="Arial"/>
                <a:cs typeface="Arial"/>
              </a:rPr>
              <a:t> by </a:t>
            </a:r>
            <a:r>
              <a:rPr lang="it-IT" dirty="0" err="1">
                <a:solidFill>
                  <a:srgbClr val="111111"/>
                </a:solidFill>
                <a:latin typeface="Calibri"/>
                <a:ea typeface="Arial"/>
                <a:cs typeface="Arial"/>
              </a:rPr>
              <a:t>expressing</a:t>
            </a:r>
            <a:r>
              <a:rPr lang="it-IT" dirty="0">
                <a:solidFill>
                  <a:srgbClr val="111111"/>
                </a:solidFill>
                <a:latin typeface="Calibri"/>
                <a:ea typeface="Arial"/>
                <a:cs typeface="Arial"/>
              </a:rPr>
              <a:t> the Net Farm </a:t>
            </a:r>
            <a:r>
              <a:rPr lang="it-IT" dirty="0" err="1">
                <a:solidFill>
                  <a:srgbClr val="111111"/>
                </a:solidFill>
                <a:latin typeface="Calibri"/>
                <a:ea typeface="Arial"/>
                <a:cs typeface="Arial"/>
              </a:rPr>
              <a:t>Income</a:t>
            </a:r>
            <a:r>
              <a:rPr lang="it-IT" dirty="0">
                <a:solidFill>
                  <a:srgbClr val="111111"/>
                </a:solidFill>
                <a:latin typeface="Calibri"/>
                <a:ea typeface="Arial"/>
                <a:cs typeface="Arial"/>
              </a:rPr>
              <a:t> (NFI) </a:t>
            </a:r>
            <a:r>
              <a:rPr lang="it-IT" dirty="0" err="1">
                <a:solidFill>
                  <a:srgbClr val="111111"/>
                </a:solidFill>
                <a:latin typeface="Calibri"/>
                <a:ea typeface="Arial"/>
                <a:cs typeface="Arial"/>
              </a:rPr>
              <a:t>as</a:t>
            </a:r>
            <a:r>
              <a:rPr lang="it-IT" dirty="0">
                <a:solidFill>
                  <a:srgbClr val="111111"/>
                </a:solidFill>
                <a:latin typeface="Calibri"/>
                <a:ea typeface="Arial"/>
                <a:cs typeface="Arial"/>
              </a:rPr>
              <a:t> a </a:t>
            </a:r>
            <a:r>
              <a:rPr lang="it-IT" dirty="0" err="1">
                <a:solidFill>
                  <a:srgbClr val="111111"/>
                </a:solidFill>
                <a:latin typeface="Calibri"/>
                <a:ea typeface="Arial"/>
                <a:cs typeface="Arial"/>
              </a:rPr>
              <a:t>percentage</a:t>
            </a:r>
            <a:r>
              <a:rPr lang="it-IT" dirty="0">
                <a:solidFill>
                  <a:srgbClr val="111111"/>
                </a:solidFill>
                <a:latin typeface="Calibri"/>
                <a:ea typeface="Arial"/>
                <a:cs typeface="Arial"/>
              </a:rPr>
              <a:t> of the </a:t>
            </a:r>
            <a:r>
              <a:rPr lang="it-IT" dirty="0" err="1">
                <a:solidFill>
                  <a:srgbClr val="111111"/>
                </a:solidFill>
                <a:latin typeface="Calibri"/>
                <a:ea typeface="Arial"/>
                <a:cs typeface="Arial"/>
              </a:rPr>
              <a:t>total</a:t>
            </a:r>
            <a:r>
              <a:rPr lang="it-IT" dirty="0">
                <a:solidFill>
                  <a:srgbClr val="111111"/>
                </a:solidFill>
                <a:latin typeface="Calibri"/>
                <a:ea typeface="Arial"/>
                <a:cs typeface="Arial"/>
              </a:rPr>
              <a:t> capital </a:t>
            </a:r>
            <a:r>
              <a:rPr lang="it-IT" dirty="0" err="1">
                <a:solidFill>
                  <a:srgbClr val="111111"/>
                </a:solidFill>
                <a:latin typeface="Calibri"/>
                <a:ea typeface="Arial"/>
                <a:cs typeface="Arial"/>
              </a:rPr>
              <a:t>employed</a:t>
            </a:r>
            <a:r>
              <a:rPr lang="it-IT" dirty="0">
                <a:solidFill>
                  <a:srgbClr val="111111"/>
                </a:solidFill>
                <a:latin typeface="Calibri"/>
                <a:ea typeface="Arial"/>
                <a:cs typeface="Arial"/>
              </a:rPr>
              <a:t> in the farming business </a:t>
            </a:r>
            <a:r>
              <a:rPr lang="it-IT" dirty="0" err="1">
                <a:solidFill>
                  <a:srgbClr val="111111"/>
                </a:solidFill>
                <a:latin typeface="Calibri"/>
                <a:ea typeface="Arial"/>
                <a:cs typeface="Arial"/>
              </a:rPr>
              <a:t>during</a:t>
            </a:r>
            <a:r>
              <a:rPr lang="it-IT" dirty="0">
                <a:solidFill>
                  <a:srgbClr val="111111"/>
                </a:solidFill>
                <a:latin typeface="Calibri"/>
                <a:ea typeface="Arial"/>
                <a:cs typeface="Arial"/>
              </a:rPr>
              <a:t> a </a:t>
            </a:r>
            <a:r>
              <a:rPr lang="it-IT" dirty="0" err="1">
                <a:solidFill>
                  <a:srgbClr val="111111"/>
                </a:solidFill>
                <a:latin typeface="Calibri"/>
                <a:ea typeface="Arial"/>
                <a:cs typeface="Arial"/>
              </a:rPr>
              <a:t>financial</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period</a:t>
            </a:r>
            <a:r>
              <a:rPr lang="it-IT" dirty="0">
                <a:solidFill>
                  <a:srgbClr val="111111"/>
                </a:solidFill>
                <a:latin typeface="Calibri"/>
                <a:ea typeface="Arial"/>
                <a:cs typeface="Arial"/>
              </a:rPr>
              <a:t>. The information for the NFI </a:t>
            </a:r>
            <a:r>
              <a:rPr lang="it-IT" dirty="0" err="1">
                <a:solidFill>
                  <a:srgbClr val="111111"/>
                </a:solidFill>
                <a:latin typeface="Calibri"/>
                <a:ea typeface="Arial"/>
                <a:cs typeface="Arial"/>
              </a:rPr>
              <a:t>is</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taken</a:t>
            </a:r>
            <a:r>
              <a:rPr lang="it-IT" dirty="0">
                <a:solidFill>
                  <a:srgbClr val="111111"/>
                </a:solidFill>
                <a:latin typeface="Calibri"/>
                <a:ea typeface="Arial"/>
                <a:cs typeface="Arial"/>
              </a:rPr>
              <a:t> from the </a:t>
            </a:r>
            <a:r>
              <a:rPr lang="it-IT" dirty="0" err="1">
                <a:solidFill>
                  <a:srgbClr val="111111"/>
                </a:solidFill>
                <a:latin typeface="Calibri"/>
                <a:ea typeface="Arial"/>
                <a:cs typeface="Arial"/>
              </a:rPr>
              <a:t>income</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statement</a:t>
            </a:r>
            <a:r>
              <a:rPr lang="it-IT" dirty="0">
                <a:solidFill>
                  <a:srgbClr val="111111"/>
                </a:solidFill>
                <a:latin typeface="Calibri"/>
                <a:ea typeface="Arial"/>
                <a:cs typeface="Arial"/>
              </a:rPr>
              <a:t> and the information for the </a:t>
            </a:r>
            <a:r>
              <a:rPr lang="it-IT" dirty="0" err="1">
                <a:solidFill>
                  <a:srgbClr val="111111"/>
                </a:solidFill>
                <a:latin typeface="Calibri"/>
                <a:ea typeface="Arial"/>
                <a:cs typeface="Arial"/>
              </a:rPr>
              <a:t>total</a:t>
            </a:r>
            <a:r>
              <a:rPr lang="it-IT" dirty="0">
                <a:solidFill>
                  <a:srgbClr val="111111"/>
                </a:solidFill>
                <a:latin typeface="Calibri"/>
                <a:ea typeface="Arial"/>
                <a:cs typeface="Arial"/>
              </a:rPr>
              <a:t> capital </a:t>
            </a:r>
            <a:r>
              <a:rPr lang="it-IT" dirty="0" err="1">
                <a:solidFill>
                  <a:srgbClr val="111111"/>
                </a:solidFill>
                <a:latin typeface="Calibri"/>
                <a:ea typeface="Arial"/>
                <a:cs typeface="Arial"/>
              </a:rPr>
              <a:t>employed</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is</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taken</a:t>
            </a:r>
            <a:r>
              <a:rPr lang="it-IT" dirty="0">
                <a:solidFill>
                  <a:srgbClr val="111111"/>
                </a:solidFill>
                <a:latin typeface="Calibri"/>
                <a:ea typeface="Arial"/>
                <a:cs typeface="Arial"/>
              </a:rPr>
              <a:t> from the balance </a:t>
            </a:r>
            <a:r>
              <a:rPr lang="it-IT" dirty="0" err="1">
                <a:solidFill>
                  <a:srgbClr val="111111"/>
                </a:solidFill>
                <a:latin typeface="Calibri"/>
                <a:ea typeface="Arial"/>
                <a:cs typeface="Arial"/>
              </a:rPr>
              <a:t>sheet</a:t>
            </a:r>
            <a:r>
              <a:rPr lang="it-IT" dirty="0">
                <a:solidFill>
                  <a:srgbClr val="111111"/>
                </a:solidFill>
                <a:latin typeface="Calibri"/>
                <a:ea typeface="Arial"/>
                <a:cs typeface="Arial"/>
              </a:rPr>
              <a:t> and the ratio </a:t>
            </a:r>
            <a:r>
              <a:rPr lang="it-IT" dirty="0" err="1">
                <a:solidFill>
                  <a:srgbClr val="111111"/>
                </a:solidFill>
                <a:latin typeface="Calibri"/>
                <a:ea typeface="Arial"/>
                <a:cs typeface="Arial"/>
              </a:rPr>
              <a:t>is</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then</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expressed</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as</a:t>
            </a:r>
            <a:r>
              <a:rPr lang="it-IT" dirty="0">
                <a:solidFill>
                  <a:srgbClr val="111111"/>
                </a:solidFill>
                <a:latin typeface="Calibri"/>
                <a:ea typeface="Arial"/>
                <a:cs typeface="Arial"/>
              </a:rPr>
              <a:t> a </a:t>
            </a:r>
            <a:r>
              <a:rPr lang="it-IT" dirty="0" err="1">
                <a:solidFill>
                  <a:srgbClr val="111111"/>
                </a:solidFill>
                <a:latin typeface="Calibri"/>
                <a:ea typeface="Arial"/>
                <a:cs typeface="Arial"/>
              </a:rPr>
              <a:t>percentage</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It</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is</a:t>
            </a:r>
            <a:r>
              <a:rPr lang="it-IT" dirty="0">
                <a:solidFill>
                  <a:srgbClr val="111111"/>
                </a:solidFill>
                <a:latin typeface="Calibri"/>
                <a:ea typeface="Arial"/>
                <a:cs typeface="Arial"/>
              </a:rPr>
              <a:t> a </a:t>
            </a:r>
            <a:r>
              <a:rPr lang="it-IT" dirty="0" err="1">
                <a:solidFill>
                  <a:srgbClr val="111111"/>
                </a:solidFill>
                <a:latin typeface="Calibri"/>
                <a:ea typeface="Arial"/>
                <a:cs typeface="Arial"/>
              </a:rPr>
              <a:t>fact</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that</a:t>
            </a:r>
            <a:r>
              <a:rPr lang="it-IT" dirty="0">
                <a:solidFill>
                  <a:srgbClr val="111111"/>
                </a:solidFill>
                <a:latin typeface="Calibri"/>
                <a:ea typeface="Arial"/>
                <a:cs typeface="Arial"/>
              </a:rPr>
              <a:t> farming businesses </a:t>
            </a:r>
            <a:r>
              <a:rPr lang="it-IT" dirty="0" err="1">
                <a:solidFill>
                  <a:srgbClr val="111111"/>
                </a:solidFill>
                <a:latin typeface="Calibri"/>
                <a:ea typeface="Arial"/>
                <a:cs typeface="Arial"/>
              </a:rPr>
              <a:t>realises</a:t>
            </a:r>
            <a:r>
              <a:rPr lang="it-IT" dirty="0">
                <a:solidFill>
                  <a:srgbClr val="111111"/>
                </a:solidFill>
                <a:latin typeface="Calibri"/>
                <a:ea typeface="Arial"/>
                <a:cs typeface="Arial"/>
              </a:rPr>
              <a:t> a </a:t>
            </a:r>
            <a:r>
              <a:rPr lang="it-IT" dirty="0" err="1">
                <a:solidFill>
                  <a:srgbClr val="111111"/>
                </a:solidFill>
                <a:latin typeface="Calibri"/>
                <a:ea typeface="Arial"/>
                <a:cs typeface="Arial"/>
              </a:rPr>
              <a:t>rather</a:t>
            </a:r>
            <a:r>
              <a:rPr lang="it-IT" dirty="0">
                <a:solidFill>
                  <a:srgbClr val="111111"/>
                </a:solidFill>
                <a:latin typeface="Calibri"/>
                <a:ea typeface="Arial"/>
                <a:cs typeface="Arial"/>
              </a:rPr>
              <a:t> low </a:t>
            </a:r>
            <a:r>
              <a:rPr lang="it-IT" dirty="0" err="1">
                <a:solidFill>
                  <a:srgbClr val="111111"/>
                </a:solidFill>
                <a:latin typeface="Calibri"/>
                <a:ea typeface="Arial"/>
                <a:cs typeface="Arial"/>
              </a:rPr>
              <a:t>profitability</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It</a:t>
            </a:r>
            <a:r>
              <a:rPr lang="it-IT" dirty="0">
                <a:solidFill>
                  <a:srgbClr val="111111"/>
                </a:solidFill>
                <a:latin typeface="Calibri"/>
                <a:ea typeface="Arial"/>
                <a:cs typeface="Arial"/>
              </a:rPr>
              <a:t> </a:t>
            </a:r>
            <a:r>
              <a:rPr lang="it-IT" dirty="0" err="1">
                <a:solidFill>
                  <a:srgbClr val="111111"/>
                </a:solidFill>
                <a:latin typeface="Calibri"/>
                <a:ea typeface="Arial"/>
                <a:cs typeface="Arial"/>
              </a:rPr>
              <a:t>could</a:t>
            </a:r>
            <a:r>
              <a:rPr lang="it-IT" dirty="0">
                <a:solidFill>
                  <a:srgbClr val="111111"/>
                </a:solidFill>
                <a:latin typeface="Calibri"/>
                <a:ea typeface="Arial"/>
                <a:cs typeface="Arial"/>
              </a:rPr>
              <a:t> be </a:t>
            </a:r>
            <a:r>
              <a:rPr lang="it-IT" dirty="0" err="1">
                <a:solidFill>
                  <a:srgbClr val="111111"/>
                </a:solidFill>
                <a:latin typeface="Calibri"/>
                <a:ea typeface="Arial"/>
                <a:cs typeface="Arial"/>
              </a:rPr>
              <a:t>as</a:t>
            </a:r>
            <a:r>
              <a:rPr lang="it-IT" dirty="0">
                <a:solidFill>
                  <a:srgbClr val="111111"/>
                </a:solidFill>
                <a:latin typeface="Calibri"/>
                <a:ea typeface="Arial"/>
                <a:cs typeface="Arial"/>
              </a:rPr>
              <a:t> low </a:t>
            </a:r>
            <a:r>
              <a:rPr lang="it-IT" dirty="0" err="1">
                <a:solidFill>
                  <a:srgbClr val="111111"/>
                </a:solidFill>
                <a:latin typeface="Calibri"/>
                <a:ea typeface="Arial"/>
                <a:cs typeface="Arial"/>
              </a:rPr>
              <a:t>as</a:t>
            </a:r>
            <a:r>
              <a:rPr lang="it-IT" dirty="0">
                <a:solidFill>
                  <a:srgbClr val="111111"/>
                </a:solidFill>
                <a:latin typeface="Calibri"/>
                <a:ea typeface="Arial"/>
                <a:cs typeface="Arial"/>
              </a:rPr>
              <a:t> 7% </a:t>
            </a:r>
            <a:r>
              <a:rPr lang="it-IT" dirty="0" err="1">
                <a:solidFill>
                  <a:srgbClr val="111111"/>
                </a:solidFill>
                <a:latin typeface="Calibri"/>
                <a:ea typeface="Arial"/>
                <a:cs typeface="Arial"/>
              </a:rPr>
              <a:t>depending</a:t>
            </a:r>
            <a:r>
              <a:rPr lang="it-IT" dirty="0">
                <a:solidFill>
                  <a:srgbClr val="111111"/>
                </a:solidFill>
                <a:latin typeface="Calibri"/>
                <a:ea typeface="Arial"/>
                <a:cs typeface="Arial"/>
              </a:rPr>
              <a:t> on the </a:t>
            </a:r>
            <a:r>
              <a:rPr lang="it-IT" dirty="0" err="1">
                <a:solidFill>
                  <a:srgbClr val="111111"/>
                </a:solidFill>
                <a:latin typeface="Calibri"/>
                <a:ea typeface="Arial"/>
                <a:cs typeface="Arial"/>
              </a:rPr>
              <a:t>type</a:t>
            </a:r>
            <a:r>
              <a:rPr lang="it-IT" dirty="0">
                <a:solidFill>
                  <a:srgbClr val="111111"/>
                </a:solidFill>
                <a:latin typeface="Calibri"/>
                <a:ea typeface="Arial"/>
                <a:cs typeface="Arial"/>
              </a:rPr>
              <a:t> of farming.</a:t>
            </a:r>
            <a:endParaRPr lang="en-US" dirty="0">
              <a:latin typeface="Calibri"/>
              <a:ea typeface="Arial"/>
              <a:cs typeface="Arial"/>
            </a:endParaRPr>
          </a:p>
          <a:p>
            <a:pPr marL="0" lvl="0" indent="0" algn="l">
              <a:lnSpc>
                <a:spcPct val="120000"/>
              </a:lnSpc>
              <a:spcBef>
                <a:spcPts val="1800"/>
              </a:spcBef>
              <a:spcAft>
                <a:spcPts val="0"/>
              </a:spcAft>
              <a:buSzPts val="1200"/>
              <a:buNone/>
            </a:pPr>
            <a:endParaRPr lang="it-IT">
              <a:solidFill>
                <a:srgbClr val="111111"/>
              </a:solidFill>
              <a:highlight>
                <a:srgbClr val="FFFFFF"/>
              </a:highlight>
              <a:latin typeface="Calibri"/>
              <a:ea typeface="Arial"/>
              <a:cs typeface="Arial"/>
            </a:endParaRPr>
          </a:p>
          <a:p>
            <a:pPr marL="0" lvl="0" indent="0" algn="l" rtl="0">
              <a:lnSpc>
                <a:spcPct val="120000"/>
              </a:lnSpc>
              <a:spcBef>
                <a:spcPts val="1800"/>
              </a:spcBef>
              <a:spcAft>
                <a:spcPts val="0"/>
              </a:spcAft>
              <a:buClr>
                <a:schemeClr val="dk1"/>
              </a:buClr>
              <a:buSzPts val="1200"/>
              <a:buNone/>
            </a:pPr>
            <a:endParaRPr lang="it-IT">
              <a:solidFill>
                <a:srgbClr val="111111"/>
              </a:solidFill>
              <a:highlight>
                <a:srgbClr val="FFFFFF"/>
              </a:highlight>
              <a:latin typeface="Calibri"/>
              <a:ea typeface="Arial"/>
              <a:cs typeface="Arial"/>
            </a:endParaRPr>
          </a:p>
          <a:p>
            <a:pPr marL="0" lvl="0" indent="0" algn="l" rtl="0">
              <a:lnSpc>
                <a:spcPct val="120000"/>
              </a:lnSpc>
              <a:spcBef>
                <a:spcPts val="1800"/>
              </a:spcBef>
              <a:spcAft>
                <a:spcPts val="0"/>
              </a:spcAft>
              <a:buClr>
                <a:schemeClr val="dk1"/>
              </a:buClr>
              <a:buSzPts val="1200"/>
              <a:buNone/>
            </a:pPr>
            <a:endParaRPr lang="it-IT">
              <a:solidFill>
                <a:srgbClr val="111111"/>
              </a:solidFill>
              <a:highlight>
                <a:srgbClr val="FFFFFF"/>
              </a:highlight>
              <a:latin typeface="Calibri"/>
              <a:ea typeface="Arial"/>
              <a:cs typeface="Arial"/>
            </a:endParaRPr>
          </a:p>
          <a:p>
            <a:pPr marL="0" lvl="0" indent="0" algn="just" rtl="0">
              <a:spcBef>
                <a:spcPts val="400"/>
              </a:spcBef>
              <a:spcAft>
                <a:spcPts val="0"/>
              </a:spcAft>
              <a:buClr>
                <a:schemeClr val="dk1"/>
              </a:buClr>
              <a:buSzPts val="1200"/>
              <a:buNone/>
            </a:pPr>
            <a:endParaRPr sz="1350">
              <a:solidFill>
                <a:srgbClr val="111111"/>
              </a:solidFill>
              <a:highlight>
                <a:srgbClr val="FFFFFF"/>
              </a:highlight>
              <a:latin typeface="Arial"/>
              <a:ea typeface="Arial"/>
              <a:cs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indent="0"/>
            <a:endParaRPr lang="it-IT" sz="1350">
              <a:solidFill>
                <a:srgbClr val="111111"/>
              </a:solidFill>
              <a:highlight>
                <a:srgbClr val="FFFFFF"/>
              </a:highlight>
              <a:latin typeface="Arial"/>
              <a:ea typeface="Arial"/>
              <a:cs typeface="Arial"/>
            </a:endParaRPr>
          </a:p>
          <a:p>
            <a:pPr marL="0" indent="0"/>
            <a:endParaRPr lang="it-IT" sz="1350">
              <a:solidFill>
                <a:srgbClr val="111111"/>
              </a:solidFill>
              <a:highlight>
                <a:srgbClr val="FFFFFF"/>
              </a:highlight>
              <a:latin typeface="Arial"/>
              <a:ea typeface="Arial"/>
              <a:cs typeface="Arial"/>
            </a:endParaRPr>
          </a:p>
          <a:p>
            <a:pPr marL="0" indent="0"/>
            <a:endParaRPr lang="it-IT" sz="1350">
              <a:solidFill>
                <a:srgbClr val="111111"/>
              </a:solidFill>
              <a:highlight>
                <a:srgbClr val="FFFFFF"/>
              </a:highlight>
              <a:latin typeface="Arial"/>
              <a:ea typeface="Arial"/>
              <a:cs typeface="Arial"/>
            </a:endParaRPr>
          </a:p>
          <a:p>
            <a:pPr marL="0" indent="0"/>
            <a:endParaRPr lang="it-IT" sz="1350">
              <a:solidFill>
                <a:srgbClr val="111111"/>
              </a:solidFill>
              <a:highlight>
                <a:srgbClr val="FFFFFF"/>
              </a:highlight>
              <a:latin typeface="Arial"/>
              <a:ea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2d6493dbc9_0_35"/>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companies of the area</a:t>
            </a:r>
            <a:endParaRPr dirty="0"/>
          </a:p>
        </p:txBody>
      </p:sp>
      <p:sp>
        <p:nvSpPr>
          <p:cNvPr id="378" name="Google Shape;378;g12d6493dbc9_0_35"/>
          <p:cNvSpPr txBox="1">
            <a:spLocks noGrp="1"/>
          </p:cNvSpPr>
          <p:nvPr>
            <p:ph type="body" idx="3"/>
          </p:nvPr>
        </p:nvSpPr>
        <p:spPr>
          <a:xfrm>
            <a:off x="516570" y="2005847"/>
            <a:ext cx="8872860" cy="3765843"/>
          </a:xfrm>
          <a:prstGeom prst="rect">
            <a:avLst/>
          </a:prstGeom>
          <a:noFill/>
          <a:ln>
            <a:noFill/>
          </a:ln>
        </p:spPr>
        <p:txBody>
          <a:bodyPr spcFirstLastPara="1" wrap="square" lIns="91425" tIns="45700" rIns="91425" bIns="45700" anchor="t" anchorCtr="0">
            <a:noAutofit/>
          </a:bodyPr>
          <a:lstStyle/>
          <a:p>
            <a:pPr marL="457200" lvl="0" indent="0" algn="ctr" rtl="0">
              <a:lnSpc>
                <a:spcPct val="120000"/>
              </a:lnSpc>
              <a:spcBef>
                <a:spcPts val="1800"/>
              </a:spcBef>
              <a:spcAft>
                <a:spcPts val="0"/>
              </a:spcAft>
              <a:buNone/>
            </a:pPr>
            <a:r>
              <a:rPr lang="it-IT" sz="1600" b="1" dirty="0">
                <a:solidFill>
                  <a:srgbClr val="111111"/>
                </a:solidFill>
                <a:highlight>
                  <a:srgbClr val="FFFFFF"/>
                </a:highlight>
                <a:latin typeface="Calibri"/>
                <a:ea typeface="Arial"/>
                <a:cs typeface="Arial"/>
                <a:sym typeface="Arial"/>
              </a:rPr>
              <a:t>4. </a:t>
            </a:r>
            <a:r>
              <a:rPr lang="it-IT" sz="1600" b="1" dirty="0" err="1">
                <a:solidFill>
                  <a:srgbClr val="111111"/>
                </a:solidFill>
                <a:highlight>
                  <a:srgbClr val="FFFFFF"/>
                </a:highlight>
                <a:latin typeface="Calibri"/>
                <a:ea typeface="Arial"/>
                <a:cs typeface="Arial"/>
                <a:sym typeface="Arial"/>
              </a:rPr>
              <a:t>Debt-Servicing</a:t>
            </a:r>
            <a:endParaRPr lang="it-IT" sz="1600" b="1">
              <a:solidFill>
                <a:srgbClr val="111111"/>
              </a:solidFill>
              <a:highlight>
                <a:srgbClr val="FFFFFF"/>
              </a:highlight>
              <a:latin typeface="Calibri"/>
              <a:ea typeface="Arial"/>
              <a:cs typeface="Arial"/>
            </a:endParaRPr>
          </a:p>
          <a:p>
            <a:pPr marL="0" lvl="0" indent="0" algn="l" rtl="0">
              <a:lnSpc>
                <a:spcPct val="120000"/>
              </a:lnSpc>
              <a:spcBef>
                <a:spcPts val="1800"/>
              </a:spcBef>
              <a:spcAft>
                <a:spcPts val="0"/>
              </a:spcAft>
              <a:buClr>
                <a:schemeClr val="dk1"/>
              </a:buClr>
              <a:buSzPts val="1100"/>
              <a:buNone/>
            </a:pPr>
            <a:r>
              <a:rPr lang="it-IT" dirty="0" err="1">
                <a:solidFill>
                  <a:srgbClr val="111111"/>
                </a:solidFill>
                <a:highlight>
                  <a:srgbClr val="FFFFFF"/>
                </a:highlight>
                <a:latin typeface="Calibri"/>
                <a:ea typeface="Arial"/>
                <a:cs typeface="Arial"/>
                <a:sym typeface="Arial"/>
              </a:rPr>
              <a:t>Debt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Servicing</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normally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judged</a:t>
            </a:r>
            <a:r>
              <a:rPr lang="it-IT" dirty="0">
                <a:solidFill>
                  <a:srgbClr val="111111"/>
                </a:solidFill>
                <a:highlight>
                  <a:srgbClr val="FFFFFF"/>
                </a:highlight>
                <a:latin typeface="Calibri"/>
                <a:ea typeface="Arial"/>
                <a:cs typeface="Arial"/>
                <a:sym typeface="Arial"/>
              </a:rPr>
              <a:t> by </a:t>
            </a:r>
            <a:r>
              <a:rPr lang="it-IT" dirty="0" err="1">
                <a:solidFill>
                  <a:srgbClr val="111111"/>
                </a:solidFill>
                <a:highlight>
                  <a:srgbClr val="FFFFFF"/>
                </a:highlight>
                <a:latin typeface="Calibri"/>
                <a:ea typeface="Arial"/>
                <a:cs typeface="Arial"/>
                <a:sym typeface="Arial"/>
              </a:rPr>
              <a:t>using</a:t>
            </a:r>
            <a:r>
              <a:rPr lang="it-IT" dirty="0">
                <a:solidFill>
                  <a:srgbClr val="111111"/>
                </a:solidFill>
                <a:highlight>
                  <a:srgbClr val="FFFFFF"/>
                </a:highlight>
                <a:latin typeface="Calibri"/>
                <a:ea typeface="Arial"/>
                <a:cs typeface="Arial"/>
                <a:sym typeface="Arial"/>
              </a:rPr>
              <a:t> the information </a:t>
            </a:r>
            <a:r>
              <a:rPr lang="it-IT" dirty="0" err="1">
                <a:solidFill>
                  <a:srgbClr val="111111"/>
                </a:solidFill>
                <a:highlight>
                  <a:srgbClr val="FFFFFF"/>
                </a:highlight>
                <a:latin typeface="Calibri"/>
                <a:ea typeface="Arial"/>
                <a:cs typeface="Arial"/>
                <a:sym typeface="Arial"/>
              </a:rPr>
              <a:t>as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portrayed</a:t>
            </a:r>
            <a:r>
              <a:rPr lang="it-IT" dirty="0">
                <a:solidFill>
                  <a:srgbClr val="111111"/>
                </a:solidFill>
                <a:highlight>
                  <a:srgbClr val="FFFFFF"/>
                </a:highlight>
                <a:latin typeface="Calibri"/>
                <a:ea typeface="Arial"/>
                <a:cs typeface="Arial"/>
                <a:sym typeface="Arial"/>
              </a:rPr>
              <a:t> in the cash-flow </a:t>
            </a:r>
            <a:r>
              <a:rPr lang="it-IT" dirty="0" err="1">
                <a:solidFill>
                  <a:srgbClr val="111111"/>
                </a:solidFill>
                <a:highlight>
                  <a:srgbClr val="FFFFFF"/>
                </a:highlight>
                <a:latin typeface="Calibri"/>
                <a:ea typeface="Arial"/>
                <a:cs typeface="Arial"/>
                <a:sym typeface="Arial"/>
              </a:rPr>
              <a:t>statement</a:t>
            </a:r>
            <a:r>
              <a:rPr lang="it-IT" dirty="0">
                <a:solidFill>
                  <a:srgbClr val="111111"/>
                </a:solidFill>
                <a:highlight>
                  <a:srgbClr val="FFFFFF"/>
                </a:highlight>
                <a:latin typeface="Calibri"/>
                <a:ea typeface="Arial"/>
                <a:cs typeface="Arial"/>
                <a:sym typeface="Arial"/>
              </a:rPr>
              <a:t>. A </a:t>
            </a:r>
            <a:r>
              <a:rPr lang="it-IT" dirty="0" err="1">
                <a:solidFill>
                  <a:srgbClr val="111111"/>
                </a:solidFill>
                <a:highlight>
                  <a:srgbClr val="FFFFFF"/>
                </a:highlight>
                <a:latin typeface="Calibri"/>
                <a:ea typeface="Arial"/>
                <a:cs typeface="Arial"/>
                <a:sym typeface="Arial"/>
              </a:rPr>
              <a:t>very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important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issue</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when</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applying</a:t>
            </a:r>
            <a:r>
              <a:rPr lang="it-IT" dirty="0">
                <a:solidFill>
                  <a:srgbClr val="111111"/>
                </a:solidFill>
                <a:highlight>
                  <a:srgbClr val="FFFFFF"/>
                </a:highlight>
                <a:latin typeface="Calibri"/>
                <a:ea typeface="Arial"/>
                <a:cs typeface="Arial"/>
                <a:sym typeface="Arial"/>
              </a:rPr>
              <a:t> for credit the </a:t>
            </a:r>
            <a:r>
              <a:rPr lang="it-IT" dirty="0" err="1">
                <a:solidFill>
                  <a:srgbClr val="111111"/>
                </a:solidFill>
                <a:highlight>
                  <a:srgbClr val="FFFFFF"/>
                </a:highlight>
                <a:latin typeface="Calibri"/>
                <a:ea typeface="Arial"/>
                <a:cs typeface="Arial"/>
                <a:sym typeface="Arial"/>
              </a:rPr>
              <a:t>financier</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will</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have</a:t>
            </a:r>
            <a:r>
              <a:rPr lang="it-IT" dirty="0">
                <a:solidFill>
                  <a:srgbClr val="111111"/>
                </a:solidFill>
                <a:highlight>
                  <a:srgbClr val="FFFFFF"/>
                </a:highlight>
                <a:latin typeface="Calibri"/>
                <a:ea typeface="Arial"/>
                <a:cs typeface="Arial"/>
                <a:sym typeface="Arial"/>
              </a:rPr>
              <a:t> a </a:t>
            </a:r>
            <a:r>
              <a:rPr lang="it-IT" dirty="0" err="1">
                <a:solidFill>
                  <a:srgbClr val="111111"/>
                </a:solidFill>
                <a:highlight>
                  <a:srgbClr val="FFFFFF"/>
                </a:highlight>
                <a:latin typeface="Calibri"/>
                <a:ea typeface="Arial"/>
                <a:cs typeface="Arial"/>
                <a:sym typeface="Arial"/>
              </a:rPr>
              <a:t>thorough</a:t>
            </a:r>
            <a:r>
              <a:rPr lang="it-IT" dirty="0">
                <a:solidFill>
                  <a:srgbClr val="111111"/>
                </a:solidFill>
                <a:highlight>
                  <a:srgbClr val="FFFFFF"/>
                </a:highlight>
                <a:latin typeface="Calibri"/>
                <a:ea typeface="Arial"/>
                <a:cs typeface="Arial"/>
                <a:sym typeface="Arial"/>
              </a:rPr>
              <a:t> look </a:t>
            </a:r>
            <a:r>
              <a:rPr lang="it-IT" dirty="0" err="1">
                <a:solidFill>
                  <a:srgbClr val="111111"/>
                </a:solidFill>
                <a:highlight>
                  <a:srgbClr val="FFFFFF"/>
                </a:highlight>
                <a:latin typeface="Calibri"/>
                <a:ea typeface="Arial"/>
                <a:cs typeface="Arial"/>
                <a:sym typeface="Arial"/>
              </a:rPr>
              <a:t>at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your</a:t>
            </a:r>
            <a:r>
              <a:rPr lang="it-IT" dirty="0">
                <a:solidFill>
                  <a:srgbClr val="111111"/>
                </a:solidFill>
                <a:highlight>
                  <a:srgbClr val="FFFFFF"/>
                </a:highlight>
                <a:latin typeface="Calibri"/>
                <a:ea typeface="Arial"/>
                <a:cs typeface="Arial"/>
                <a:sym typeface="Arial"/>
              </a:rPr>
              <a:t> cash-flow </a:t>
            </a:r>
            <a:r>
              <a:rPr lang="it-IT" dirty="0" err="1">
                <a:solidFill>
                  <a:srgbClr val="111111"/>
                </a:solidFill>
                <a:highlight>
                  <a:srgbClr val="FFFFFF"/>
                </a:highlight>
                <a:latin typeface="Calibri"/>
                <a:ea typeface="Arial"/>
                <a:cs typeface="Arial"/>
                <a:sym typeface="Arial"/>
              </a:rPr>
              <a:t>statement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You</a:t>
            </a:r>
            <a:r>
              <a:rPr lang="it-IT" dirty="0">
                <a:solidFill>
                  <a:srgbClr val="111111"/>
                </a:solidFill>
                <a:highlight>
                  <a:srgbClr val="FFFFFF"/>
                </a:highlight>
                <a:latin typeface="Calibri"/>
                <a:ea typeface="Arial"/>
                <a:cs typeface="Arial"/>
                <a:sym typeface="Arial"/>
              </a:rPr>
              <a:t> can </a:t>
            </a:r>
            <a:r>
              <a:rPr lang="it-IT" dirty="0" err="1">
                <a:solidFill>
                  <a:srgbClr val="111111"/>
                </a:solidFill>
                <a:highlight>
                  <a:srgbClr val="FFFFFF"/>
                </a:highlight>
                <a:latin typeface="Calibri"/>
                <a:ea typeface="Arial"/>
                <a:cs typeface="Arial"/>
                <a:sym typeface="Arial"/>
              </a:rPr>
              <a:t>also</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calculate</a:t>
            </a:r>
            <a:r>
              <a:rPr lang="it-IT" dirty="0">
                <a:solidFill>
                  <a:srgbClr val="111111"/>
                </a:solidFill>
                <a:highlight>
                  <a:srgbClr val="FFFFFF"/>
                </a:highlight>
                <a:latin typeface="Calibri"/>
                <a:ea typeface="Arial"/>
                <a:cs typeface="Arial"/>
                <a:sym typeface="Arial"/>
              </a:rPr>
              <a:t> the Cash-flow ratio </a:t>
            </a:r>
            <a:r>
              <a:rPr lang="it-IT" dirty="0" err="1">
                <a:solidFill>
                  <a:srgbClr val="111111"/>
                </a:solidFill>
                <a:highlight>
                  <a:srgbClr val="FFFFFF"/>
                </a:highlight>
                <a:latin typeface="Calibri"/>
                <a:ea typeface="Arial"/>
                <a:cs typeface="Arial"/>
                <a:sym typeface="Arial"/>
              </a:rPr>
              <a:t>being</a:t>
            </a:r>
            <a:r>
              <a:rPr lang="it-IT" dirty="0">
                <a:solidFill>
                  <a:srgbClr val="111111"/>
                </a:solidFill>
                <a:highlight>
                  <a:srgbClr val="FFFFFF"/>
                </a:highlight>
                <a:latin typeface="Calibri"/>
                <a:ea typeface="Arial"/>
                <a:cs typeface="Arial"/>
                <a:sym typeface="Arial"/>
              </a:rPr>
              <a:t> Cash-</a:t>
            </a:r>
            <a:r>
              <a:rPr lang="it-IT" dirty="0" err="1">
                <a:solidFill>
                  <a:srgbClr val="111111"/>
                </a:solidFill>
                <a:highlight>
                  <a:srgbClr val="FFFFFF"/>
                </a:highlight>
                <a:latin typeface="Calibri"/>
                <a:ea typeface="Arial"/>
                <a:cs typeface="Arial"/>
                <a:sym typeface="Arial"/>
              </a:rPr>
              <a:t>income</a:t>
            </a:r>
            <a:r>
              <a:rPr lang="it-IT" dirty="0">
                <a:solidFill>
                  <a:srgbClr val="111111"/>
                </a:solidFill>
                <a:highlight>
                  <a:srgbClr val="FFFFFF"/>
                </a:highlight>
                <a:latin typeface="Calibri"/>
                <a:ea typeface="Arial"/>
                <a:cs typeface="Arial"/>
                <a:sym typeface="Arial"/>
              </a:rPr>
              <a:t>/Cash-</a:t>
            </a:r>
            <a:r>
              <a:rPr lang="it-IT" dirty="0" err="1">
                <a:solidFill>
                  <a:srgbClr val="111111"/>
                </a:solidFill>
                <a:highlight>
                  <a:srgbClr val="FFFFFF"/>
                </a:highlight>
                <a:latin typeface="Calibri"/>
                <a:ea typeface="Arial"/>
                <a:cs typeface="Arial"/>
                <a:sym typeface="Arial"/>
              </a:rPr>
              <a:t>outflow</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using</a:t>
            </a:r>
            <a:r>
              <a:rPr lang="it-IT" dirty="0">
                <a:solidFill>
                  <a:srgbClr val="111111"/>
                </a:solidFill>
                <a:highlight>
                  <a:srgbClr val="FFFFFF"/>
                </a:highlight>
                <a:latin typeface="Calibri"/>
                <a:ea typeface="Arial"/>
                <a:cs typeface="Arial"/>
                <a:sym typeface="Arial"/>
              </a:rPr>
              <a:t> the information from </a:t>
            </a:r>
            <a:r>
              <a:rPr lang="it-IT" dirty="0" err="1">
                <a:solidFill>
                  <a:srgbClr val="111111"/>
                </a:solidFill>
                <a:highlight>
                  <a:srgbClr val="FFFFFF"/>
                </a:highlight>
                <a:latin typeface="Calibri"/>
                <a:ea typeface="Arial"/>
                <a:cs typeface="Arial"/>
                <a:sym typeface="Arial"/>
              </a:rPr>
              <a:t>your</a:t>
            </a:r>
            <a:r>
              <a:rPr lang="it-IT" dirty="0">
                <a:solidFill>
                  <a:srgbClr val="111111"/>
                </a:solidFill>
                <a:highlight>
                  <a:srgbClr val="FFFFFF"/>
                </a:highlight>
                <a:latin typeface="Calibri"/>
                <a:ea typeface="Arial"/>
                <a:cs typeface="Arial"/>
                <a:sym typeface="Arial"/>
              </a:rPr>
              <a:t> cash flow </a:t>
            </a:r>
            <a:r>
              <a:rPr lang="it-IT" dirty="0" err="1">
                <a:solidFill>
                  <a:srgbClr val="111111"/>
                </a:solidFill>
                <a:highlight>
                  <a:srgbClr val="FFFFFF"/>
                </a:highlight>
                <a:latin typeface="Calibri"/>
                <a:ea typeface="Arial"/>
                <a:cs typeface="Arial"/>
                <a:sym typeface="Arial"/>
              </a:rPr>
              <a:t>statement</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expressing</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as</a:t>
            </a:r>
            <a:r>
              <a:rPr lang="it-IT" dirty="0">
                <a:solidFill>
                  <a:srgbClr val="111111"/>
                </a:solidFill>
                <a:highlight>
                  <a:srgbClr val="FFFFFF"/>
                </a:highlight>
                <a:latin typeface="Calibri"/>
                <a:ea typeface="Arial"/>
                <a:cs typeface="Arial"/>
                <a:sym typeface="Arial"/>
              </a:rPr>
              <a:t> a </a:t>
            </a:r>
            <a:r>
              <a:rPr lang="it-IT" dirty="0" err="1">
                <a:solidFill>
                  <a:srgbClr val="111111"/>
                </a:solidFill>
                <a:highlight>
                  <a:srgbClr val="FFFFFF"/>
                </a:highlight>
                <a:latin typeface="Calibri"/>
                <a:ea typeface="Arial"/>
                <a:cs typeface="Arial"/>
                <a:sym typeface="Arial"/>
              </a:rPr>
              <a:t>percentage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Normally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regarded</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that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this</a:t>
            </a:r>
            <a:r>
              <a:rPr lang="it-IT" dirty="0">
                <a:solidFill>
                  <a:srgbClr val="111111"/>
                </a:solidFill>
                <a:highlight>
                  <a:srgbClr val="FFFFFF"/>
                </a:highlight>
                <a:latin typeface="Calibri"/>
                <a:ea typeface="Arial"/>
                <a:cs typeface="Arial"/>
                <a:sym typeface="Arial"/>
              </a:rPr>
              <a:t> ratio </a:t>
            </a:r>
            <a:r>
              <a:rPr lang="it-IT" dirty="0" err="1">
                <a:solidFill>
                  <a:srgbClr val="111111"/>
                </a:solidFill>
                <a:highlight>
                  <a:srgbClr val="FFFFFF"/>
                </a:highlight>
                <a:latin typeface="Calibri"/>
                <a:ea typeface="Arial"/>
                <a:cs typeface="Arial"/>
                <a:sym typeface="Arial"/>
              </a:rPr>
              <a:t>should</a:t>
            </a:r>
            <a:r>
              <a:rPr lang="it-IT" dirty="0">
                <a:solidFill>
                  <a:srgbClr val="111111"/>
                </a:solidFill>
                <a:highlight>
                  <a:srgbClr val="FFFFFF"/>
                </a:highlight>
                <a:latin typeface="Calibri"/>
                <a:ea typeface="Arial"/>
                <a:cs typeface="Arial"/>
                <a:sym typeface="Arial"/>
              </a:rPr>
              <a:t> be 120% and </a:t>
            </a:r>
            <a:r>
              <a:rPr lang="it-IT" dirty="0" err="1">
                <a:solidFill>
                  <a:srgbClr val="111111"/>
                </a:solidFill>
                <a:highlight>
                  <a:srgbClr val="FFFFFF"/>
                </a:highlight>
                <a:latin typeface="Calibri"/>
                <a:ea typeface="Arial"/>
                <a:cs typeface="Arial"/>
                <a:sym typeface="Arial"/>
              </a:rPr>
              <a:t>higher</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indicating</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that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you</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should</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have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enough</a:t>
            </a:r>
            <a:r>
              <a:rPr lang="it-IT" dirty="0">
                <a:solidFill>
                  <a:srgbClr val="111111"/>
                </a:solidFill>
                <a:highlight>
                  <a:srgbClr val="FFFFFF"/>
                </a:highlight>
                <a:latin typeface="Calibri"/>
                <a:ea typeface="Arial"/>
                <a:cs typeface="Arial"/>
                <a:sym typeface="Arial"/>
              </a:rPr>
              <a:t> cash </a:t>
            </a:r>
            <a:r>
              <a:rPr lang="it-IT" dirty="0" err="1">
                <a:solidFill>
                  <a:srgbClr val="111111"/>
                </a:solidFill>
                <a:highlight>
                  <a:srgbClr val="FFFFFF"/>
                </a:highlight>
                <a:latin typeface="Calibri"/>
                <a:ea typeface="Arial"/>
                <a:cs typeface="Arial"/>
                <a:sym typeface="Arial"/>
              </a:rPr>
              <a:t>available</a:t>
            </a:r>
            <a:r>
              <a:rPr lang="it-IT" dirty="0">
                <a:solidFill>
                  <a:srgbClr val="111111"/>
                </a:solidFill>
                <a:highlight>
                  <a:srgbClr val="FFFFFF"/>
                </a:highlight>
                <a:latin typeface="Calibri"/>
                <a:ea typeface="Arial"/>
                <a:cs typeface="Arial"/>
                <a:sym typeface="Arial"/>
              </a:rPr>
              <a:t> to </a:t>
            </a:r>
            <a:r>
              <a:rPr lang="it-IT" dirty="0" err="1">
                <a:solidFill>
                  <a:srgbClr val="111111"/>
                </a:solidFill>
                <a:highlight>
                  <a:srgbClr val="FFFFFF"/>
                </a:highlight>
                <a:latin typeface="Calibri"/>
                <a:ea typeface="Arial"/>
                <a:cs typeface="Arial"/>
                <a:sym typeface="Arial"/>
              </a:rPr>
              <a:t>pay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all</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debt</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all</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other</a:t>
            </a:r>
            <a:r>
              <a:rPr lang="it-IT" dirty="0">
                <a:solidFill>
                  <a:srgbClr val="111111"/>
                </a:solidFill>
                <a:highlight>
                  <a:srgbClr val="FFFFFF"/>
                </a:highlight>
                <a:latin typeface="Calibri"/>
                <a:ea typeface="Arial"/>
                <a:cs typeface="Arial"/>
                <a:sym typeface="Arial"/>
              </a:rPr>
              <a:t> farming </a:t>
            </a:r>
            <a:r>
              <a:rPr lang="it-IT" dirty="0" err="1">
                <a:solidFill>
                  <a:srgbClr val="111111"/>
                </a:solidFill>
                <a:highlight>
                  <a:srgbClr val="FFFFFF"/>
                </a:highlight>
                <a:latin typeface="Calibri"/>
                <a:ea typeface="Arial"/>
                <a:cs typeface="Arial"/>
                <a:sym typeface="Arial"/>
              </a:rPr>
              <a:t>expenses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required</a:t>
            </a:r>
            <a:r>
              <a:rPr lang="it-IT" dirty="0">
                <a:solidFill>
                  <a:srgbClr val="111111"/>
                </a:solidFill>
                <a:highlight>
                  <a:srgbClr val="FFFFFF"/>
                </a:highlight>
                <a:latin typeface="Calibri"/>
                <a:ea typeface="Arial"/>
                <a:cs typeface="Arial"/>
                <a:sym typeface="Arial"/>
              </a:rPr>
              <a:t>.</a:t>
            </a:r>
            <a:endParaRPr>
              <a:solidFill>
                <a:srgbClr val="111111"/>
              </a:solidFill>
              <a:highlight>
                <a:srgbClr val="FFFFFF"/>
              </a:highlight>
              <a:latin typeface="Calibri"/>
              <a:ea typeface="Arial"/>
              <a:cs typeface="Arial"/>
              <a:sym typeface="Arial"/>
            </a:endParaRPr>
          </a:p>
          <a:p>
            <a:pPr indent="0" algn="ctr">
              <a:lnSpc>
                <a:spcPct val="120000"/>
              </a:lnSpc>
              <a:spcBef>
                <a:spcPts val="1800"/>
              </a:spcBef>
            </a:pPr>
            <a:r>
              <a:rPr lang="it-IT" sz="1600" b="1" dirty="0">
                <a:solidFill>
                  <a:srgbClr val="111111"/>
                </a:solidFill>
                <a:highlight>
                  <a:srgbClr val="FFFFFF"/>
                </a:highlight>
                <a:latin typeface="Calibri"/>
                <a:cs typeface="Arial"/>
              </a:rPr>
              <a:t>5. </a:t>
            </a:r>
            <a:r>
              <a:rPr lang="it-IT" sz="1600" b="1" dirty="0" err="1">
                <a:solidFill>
                  <a:srgbClr val="111111"/>
                </a:solidFill>
                <a:highlight>
                  <a:srgbClr val="FFFFFF"/>
                </a:highlight>
                <a:latin typeface="Calibri"/>
                <a:cs typeface="Arial"/>
              </a:rPr>
              <a:t>Efficiency</a:t>
            </a:r>
            <a:endParaRPr lang="it-IT" sz="1600" b="1">
              <a:highlight>
                <a:srgbClr val="FFFFFF"/>
              </a:highlight>
              <a:latin typeface="Calibri"/>
              <a:cs typeface="Arial"/>
            </a:endParaRPr>
          </a:p>
          <a:p>
            <a:pPr marL="0" indent="0" algn="l">
              <a:lnSpc>
                <a:spcPct val="120000"/>
              </a:lnSpc>
              <a:spcBef>
                <a:spcPts val="1800"/>
              </a:spcBef>
            </a:pPr>
            <a:r>
              <a:rPr lang="it-IT" dirty="0">
                <a:solidFill>
                  <a:srgbClr val="111111"/>
                </a:solidFill>
                <a:latin typeface="Calibri"/>
                <a:cs typeface="Arial"/>
              </a:rPr>
              <a:t>Financial </a:t>
            </a:r>
            <a:r>
              <a:rPr lang="it-IT" dirty="0" err="1">
                <a:solidFill>
                  <a:srgbClr val="111111"/>
                </a:solidFill>
                <a:latin typeface="Calibri"/>
                <a:cs typeface="Arial"/>
              </a:rPr>
              <a:t>efficiency</a:t>
            </a:r>
            <a:r>
              <a:rPr lang="it-IT" dirty="0">
                <a:solidFill>
                  <a:srgbClr val="111111"/>
                </a:solidFill>
                <a:latin typeface="Calibri"/>
                <a:cs typeface="Arial"/>
              </a:rPr>
              <a:t> </a:t>
            </a:r>
            <a:r>
              <a:rPr lang="it-IT" dirty="0" err="1">
                <a:solidFill>
                  <a:srgbClr val="111111"/>
                </a:solidFill>
                <a:latin typeface="Calibri"/>
                <a:cs typeface="Arial"/>
              </a:rPr>
              <a:t>evaluates</a:t>
            </a:r>
            <a:r>
              <a:rPr lang="it-IT" dirty="0">
                <a:solidFill>
                  <a:srgbClr val="111111"/>
                </a:solidFill>
                <a:latin typeface="Calibri"/>
                <a:cs typeface="Arial"/>
              </a:rPr>
              <a:t> </a:t>
            </a:r>
            <a:r>
              <a:rPr lang="it-IT" dirty="0" err="1">
                <a:solidFill>
                  <a:srgbClr val="111111"/>
                </a:solidFill>
                <a:latin typeface="Calibri"/>
                <a:cs typeface="Arial"/>
              </a:rPr>
              <a:t>how</a:t>
            </a:r>
            <a:r>
              <a:rPr lang="it-IT" dirty="0">
                <a:solidFill>
                  <a:srgbClr val="111111"/>
                </a:solidFill>
                <a:latin typeface="Calibri"/>
                <a:cs typeface="Arial"/>
              </a:rPr>
              <a:t> </a:t>
            </a:r>
            <a:r>
              <a:rPr lang="it-IT" dirty="0" err="1">
                <a:solidFill>
                  <a:srgbClr val="111111"/>
                </a:solidFill>
                <a:latin typeface="Calibri"/>
                <a:cs typeface="Arial"/>
              </a:rPr>
              <a:t>efficiently</a:t>
            </a:r>
            <a:r>
              <a:rPr lang="it-IT" dirty="0">
                <a:solidFill>
                  <a:srgbClr val="111111"/>
                </a:solidFill>
                <a:latin typeface="Calibri"/>
                <a:cs typeface="Arial"/>
              </a:rPr>
              <a:t> a farm </a:t>
            </a:r>
            <a:r>
              <a:rPr lang="it-IT" dirty="0" err="1">
                <a:solidFill>
                  <a:srgbClr val="111111"/>
                </a:solidFill>
                <a:latin typeface="Calibri"/>
                <a:cs typeface="Arial"/>
              </a:rPr>
              <a:t>uses</a:t>
            </a:r>
            <a:r>
              <a:rPr lang="it-IT" dirty="0">
                <a:solidFill>
                  <a:srgbClr val="111111"/>
                </a:solidFill>
                <a:latin typeface="Calibri"/>
                <a:cs typeface="Arial"/>
              </a:rPr>
              <a:t> </a:t>
            </a:r>
            <a:r>
              <a:rPr lang="it-IT" dirty="0" err="1">
                <a:solidFill>
                  <a:srgbClr val="111111"/>
                </a:solidFill>
                <a:latin typeface="Calibri"/>
                <a:cs typeface="Arial"/>
              </a:rPr>
              <a:t>its</a:t>
            </a:r>
            <a:r>
              <a:rPr lang="it-IT" dirty="0">
                <a:solidFill>
                  <a:srgbClr val="111111"/>
                </a:solidFill>
                <a:latin typeface="Calibri"/>
                <a:cs typeface="Arial"/>
              </a:rPr>
              <a:t> </a:t>
            </a:r>
            <a:r>
              <a:rPr lang="it-IT" dirty="0" err="1">
                <a:solidFill>
                  <a:srgbClr val="111111"/>
                </a:solidFill>
                <a:latin typeface="Calibri"/>
                <a:cs typeface="Arial"/>
              </a:rPr>
              <a:t>productive</a:t>
            </a:r>
            <a:r>
              <a:rPr lang="it-IT" dirty="0">
                <a:solidFill>
                  <a:srgbClr val="111111"/>
                </a:solidFill>
                <a:latin typeface="Calibri"/>
                <a:cs typeface="Arial"/>
              </a:rPr>
              <a:t> </a:t>
            </a:r>
            <a:r>
              <a:rPr lang="it-IT" dirty="0" err="1">
                <a:solidFill>
                  <a:srgbClr val="111111"/>
                </a:solidFill>
                <a:latin typeface="Calibri"/>
                <a:cs typeface="Arial"/>
              </a:rPr>
              <a:t>capacities</a:t>
            </a:r>
            <a:r>
              <a:rPr lang="it-IT" dirty="0">
                <a:solidFill>
                  <a:srgbClr val="111111"/>
                </a:solidFill>
                <a:latin typeface="Calibri"/>
                <a:cs typeface="Arial"/>
              </a:rPr>
              <a:t> (e.g., inputs, overheads, </a:t>
            </a:r>
            <a:r>
              <a:rPr lang="it-IT" dirty="0" err="1">
                <a:solidFill>
                  <a:srgbClr val="111111"/>
                </a:solidFill>
                <a:latin typeface="Calibri"/>
                <a:cs typeface="Arial"/>
              </a:rPr>
              <a:t>finance</a:t>
            </a:r>
            <a:r>
              <a:rPr lang="it-IT" dirty="0">
                <a:solidFill>
                  <a:srgbClr val="111111"/>
                </a:solidFill>
                <a:latin typeface="Calibri"/>
                <a:cs typeface="Arial"/>
              </a:rPr>
              <a:t>, and </a:t>
            </a:r>
            <a:r>
              <a:rPr lang="it-IT" dirty="0" err="1">
                <a:solidFill>
                  <a:srgbClr val="111111"/>
                </a:solidFill>
                <a:latin typeface="Calibri"/>
                <a:cs typeface="Arial"/>
              </a:rPr>
              <a:t>machinery</a:t>
            </a:r>
            <a:r>
              <a:rPr lang="it-IT" dirty="0">
                <a:solidFill>
                  <a:srgbClr val="111111"/>
                </a:solidFill>
                <a:latin typeface="Calibri"/>
                <a:cs typeface="Arial"/>
              </a:rPr>
              <a:t>) to generate revenue. A key </a:t>
            </a:r>
            <a:r>
              <a:rPr lang="it-IT" dirty="0" err="1">
                <a:solidFill>
                  <a:srgbClr val="111111"/>
                </a:solidFill>
                <a:latin typeface="Calibri"/>
                <a:cs typeface="Arial"/>
              </a:rPr>
              <a:t>indicator</a:t>
            </a:r>
            <a:r>
              <a:rPr lang="it-IT" dirty="0">
                <a:solidFill>
                  <a:srgbClr val="111111"/>
                </a:solidFill>
                <a:latin typeface="Calibri"/>
                <a:cs typeface="Arial"/>
              </a:rPr>
              <a:t> of farm </a:t>
            </a:r>
            <a:r>
              <a:rPr lang="it-IT" dirty="0" err="1">
                <a:solidFill>
                  <a:srgbClr val="111111"/>
                </a:solidFill>
                <a:latin typeface="Calibri"/>
                <a:cs typeface="Arial"/>
              </a:rPr>
              <a:t>financial</a:t>
            </a:r>
            <a:r>
              <a:rPr lang="it-IT" dirty="0">
                <a:solidFill>
                  <a:srgbClr val="111111"/>
                </a:solidFill>
                <a:latin typeface="Calibri"/>
                <a:cs typeface="Arial"/>
              </a:rPr>
              <a:t> </a:t>
            </a:r>
            <a:r>
              <a:rPr lang="it-IT" dirty="0" err="1">
                <a:solidFill>
                  <a:srgbClr val="111111"/>
                </a:solidFill>
                <a:latin typeface="Calibri"/>
                <a:cs typeface="Arial"/>
              </a:rPr>
              <a:t>efficiency</a:t>
            </a:r>
            <a:r>
              <a:rPr lang="it-IT" dirty="0">
                <a:solidFill>
                  <a:srgbClr val="111111"/>
                </a:solidFill>
                <a:latin typeface="Calibri"/>
                <a:cs typeface="Arial"/>
              </a:rPr>
              <a:t> </a:t>
            </a:r>
            <a:r>
              <a:rPr lang="it-IT" dirty="0" err="1">
                <a:solidFill>
                  <a:srgbClr val="111111"/>
                </a:solidFill>
                <a:latin typeface="Calibri"/>
                <a:cs typeface="Arial"/>
              </a:rPr>
              <a:t>is</a:t>
            </a:r>
            <a:r>
              <a:rPr lang="it-IT" dirty="0">
                <a:solidFill>
                  <a:srgbClr val="111111"/>
                </a:solidFill>
                <a:latin typeface="Calibri"/>
                <a:cs typeface="Arial"/>
              </a:rPr>
              <a:t> the </a:t>
            </a:r>
            <a:r>
              <a:rPr lang="it-IT" dirty="0" err="1">
                <a:solidFill>
                  <a:srgbClr val="111111"/>
                </a:solidFill>
                <a:latin typeface="Calibri"/>
                <a:cs typeface="Arial"/>
              </a:rPr>
              <a:t>operating</a:t>
            </a:r>
            <a:r>
              <a:rPr lang="it-IT" dirty="0">
                <a:solidFill>
                  <a:srgbClr val="111111"/>
                </a:solidFill>
                <a:latin typeface="Calibri"/>
                <a:cs typeface="Arial"/>
              </a:rPr>
              <a:t> </a:t>
            </a:r>
            <a:r>
              <a:rPr lang="it-IT" dirty="0" err="1">
                <a:solidFill>
                  <a:srgbClr val="111111"/>
                </a:solidFill>
                <a:latin typeface="Calibri"/>
                <a:cs typeface="Arial"/>
              </a:rPr>
              <a:t>expense</a:t>
            </a:r>
            <a:r>
              <a:rPr lang="it-IT" dirty="0">
                <a:solidFill>
                  <a:srgbClr val="111111"/>
                </a:solidFill>
                <a:latin typeface="Calibri"/>
                <a:cs typeface="Arial"/>
              </a:rPr>
              <a:t>-to-revenue ratio. </a:t>
            </a:r>
            <a:r>
              <a:rPr lang="it-IT" dirty="0" err="1">
                <a:solidFill>
                  <a:srgbClr val="111111"/>
                </a:solidFill>
                <a:latin typeface="Calibri"/>
                <a:cs typeface="Arial"/>
              </a:rPr>
              <a:t>This</a:t>
            </a:r>
            <a:r>
              <a:rPr lang="it-IT" dirty="0">
                <a:solidFill>
                  <a:srgbClr val="111111"/>
                </a:solidFill>
                <a:latin typeface="Calibri"/>
                <a:cs typeface="Arial"/>
              </a:rPr>
              <a:t> ratio </a:t>
            </a:r>
            <a:r>
              <a:rPr lang="it-IT" dirty="0" err="1">
                <a:solidFill>
                  <a:srgbClr val="111111"/>
                </a:solidFill>
                <a:latin typeface="Calibri"/>
                <a:cs typeface="Arial"/>
              </a:rPr>
              <a:t>provides</a:t>
            </a:r>
            <a:r>
              <a:rPr lang="it-IT" dirty="0">
                <a:solidFill>
                  <a:srgbClr val="111111"/>
                </a:solidFill>
                <a:latin typeface="Calibri"/>
                <a:cs typeface="Arial"/>
              </a:rPr>
              <a:t> an </a:t>
            </a:r>
            <a:r>
              <a:rPr lang="it-IT" dirty="0" err="1">
                <a:solidFill>
                  <a:srgbClr val="111111"/>
                </a:solidFill>
                <a:latin typeface="Calibri"/>
                <a:cs typeface="Arial"/>
              </a:rPr>
              <a:t>answer</a:t>
            </a:r>
            <a:r>
              <a:rPr lang="it-IT" dirty="0">
                <a:solidFill>
                  <a:srgbClr val="111111"/>
                </a:solidFill>
                <a:latin typeface="Calibri"/>
                <a:cs typeface="Arial"/>
              </a:rPr>
              <a:t> to the </a:t>
            </a:r>
            <a:r>
              <a:rPr lang="it-IT" dirty="0" err="1">
                <a:solidFill>
                  <a:srgbClr val="111111"/>
                </a:solidFill>
                <a:latin typeface="Calibri"/>
                <a:cs typeface="Arial"/>
              </a:rPr>
              <a:t>question</a:t>
            </a:r>
            <a:r>
              <a:rPr lang="it-IT" dirty="0">
                <a:solidFill>
                  <a:srgbClr val="111111"/>
                </a:solidFill>
                <a:latin typeface="Calibri"/>
                <a:cs typeface="Arial"/>
              </a:rPr>
              <a:t> “</a:t>
            </a:r>
            <a:r>
              <a:rPr lang="it-IT" dirty="0" err="1">
                <a:solidFill>
                  <a:srgbClr val="111111"/>
                </a:solidFill>
                <a:latin typeface="Calibri"/>
                <a:cs typeface="Arial"/>
              </a:rPr>
              <a:t>how</a:t>
            </a:r>
            <a:r>
              <a:rPr lang="it-IT" dirty="0">
                <a:solidFill>
                  <a:srgbClr val="111111"/>
                </a:solidFill>
                <a:latin typeface="Calibri"/>
                <a:cs typeface="Arial"/>
              </a:rPr>
              <a:t> </a:t>
            </a:r>
            <a:r>
              <a:rPr lang="it-IT" dirty="0" err="1">
                <a:solidFill>
                  <a:srgbClr val="111111"/>
                </a:solidFill>
                <a:latin typeface="Calibri"/>
                <a:cs typeface="Arial"/>
              </a:rPr>
              <a:t>much</a:t>
            </a:r>
            <a:r>
              <a:rPr lang="it-IT" dirty="0">
                <a:solidFill>
                  <a:srgbClr val="111111"/>
                </a:solidFill>
                <a:latin typeface="Calibri"/>
                <a:cs typeface="Arial"/>
              </a:rPr>
              <a:t> </a:t>
            </a:r>
            <a:r>
              <a:rPr lang="it-IT" dirty="0" err="1">
                <a:solidFill>
                  <a:srgbClr val="111111"/>
                </a:solidFill>
                <a:latin typeface="Calibri"/>
                <a:cs typeface="Arial"/>
              </a:rPr>
              <a:t>does</a:t>
            </a:r>
            <a:r>
              <a:rPr lang="it-IT" dirty="0">
                <a:solidFill>
                  <a:srgbClr val="111111"/>
                </a:solidFill>
                <a:latin typeface="Calibri"/>
                <a:cs typeface="Arial"/>
              </a:rPr>
              <a:t> </a:t>
            </a:r>
            <a:r>
              <a:rPr lang="it-IT" dirty="0" err="1">
                <a:solidFill>
                  <a:srgbClr val="111111"/>
                </a:solidFill>
                <a:latin typeface="Calibri"/>
                <a:cs typeface="Arial"/>
              </a:rPr>
              <a:t>it</a:t>
            </a:r>
            <a:r>
              <a:rPr lang="it-IT" dirty="0">
                <a:solidFill>
                  <a:srgbClr val="111111"/>
                </a:solidFill>
                <a:latin typeface="Calibri"/>
                <a:cs typeface="Arial"/>
              </a:rPr>
              <a:t> cost a farm to generate $1.00 in revenue?” </a:t>
            </a:r>
            <a:r>
              <a:rPr lang="it-IT" dirty="0" err="1">
                <a:solidFill>
                  <a:srgbClr val="111111"/>
                </a:solidFill>
                <a:latin typeface="Calibri"/>
                <a:cs typeface="Arial"/>
              </a:rPr>
              <a:t>It</a:t>
            </a:r>
            <a:r>
              <a:rPr lang="it-IT" dirty="0">
                <a:solidFill>
                  <a:srgbClr val="111111"/>
                </a:solidFill>
                <a:latin typeface="Calibri"/>
                <a:cs typeface="Arial"/>
              </a:rPr>
              <a:t> </a:t>
            </a:r>
            <a:r>
              <a:rPr lang="it-IT" dirty="0" err="1">
                <a:solidFill>
                  <a:srgbClr val="111111"/>
                </a:solidFill>
                <a:latin typeface="Calibri"/>
                <a:cs typeface="Arial"/>
              </a:rPr>
              <a:t>is</a:t>
            </a:r>
            <a:r>
              <a:rPr lang="it-IT" dirty="0">
                <a:solidFill>
                  <a:srgbClr val="111111"/>
                </a:solidFill>
                <a:latin typeface="Calibri"/>
                <a:cs typeface="Arial"/>
              </a:rPr>
              <a:t> </a:t>
            </a:r>
            <a:r>
              <a:rPr lang="it-IT" dirty="0" err="1">
                <a:solidFill>
                  <a:srgbClr val="111111"/>
                </a:solidFill>
                <a:latin typeface="Calibri"/>
                <a:cs typeface="Arial"/>
              </a:rPr>
              <a:t>derived</a:t>
            </a:r>
            <a:r>
              <a:rPr lang="it-IT" dirty="0">
                <a:solidFill>
                  <a:srgbClr val="111111"/>
                </a:solidFill>
                <a:latin typeface="Calibri"/>
                <a:cs typeface="Arial"/>
              </a:rPr>
              <a:t> by </a:t>
            </a:r>
            <a:r>
              <a:rPr lang="it-IT" dirty="0" err="1">
                <a:solidFill>
                  <a:srgbClr val="111111"/>
                </a:solidFill>
                <a:latin typeface="Calibri"/>
                <a:cs typeface="Arial"/>
              </a:rPr>
              <a:t>dividing</a:t>
            </a:r>
            <a:r>
              <a:rPr lang="it-IT" dirty="0">
                <a:solidFill>
                  <a:srgbClr val="111111"/>
                </a:solidFill>
                <a:latin typeface="Calibri"/>
                <a:cs typeface="Arial"/>
              </a:rPr>
              <a:t> </a:t>
            </a:r>
            <a:r>
              <a:rPr lang="it-IT" dirty="0" err="1">
                <a:solidFill>
                  <a:srgbClr val="111111"/>
                </a:solidFill>
                <a:latin typeface="Calibri"/>
                <a:cs typeface="Arial"/>
              </a:rPr>
              <a:t>total</a:t>
            </a:r>
            <a:r>
              <a:rPr lang="it-IT" dirty="0">
                <a:solidFill>
                  <a:srgbClr val="111111"/>
                </a:solidFill>
                <a:latin typeface="Calibri"/>
                <a:cs typeface="Arial"/>
              </a:rPr>
              <a:t> </a:t>
            </a:r>
            <a:r>
              <a:rPr lang="it-IT" dirty="0" err="1">
                <a:solidFill>
                  <a:srgbClr val="111111"/>
                </a:solidFill>
                <a:latin typeface="Calibri"/>
                <a:cs typeface="Arial"/>
              </a:rPr>
              <a:t>operating</a:t>
            </a:r>
            <a:r>
              <a:rPr lang="it-IT" dirty="0">
                <a:solidFill>
                  <a:srgbClr val="111111"/>
                </a:solidFill>
                <a:latin typeface="Calibri"/>
                <a:cs typeface="Arial"/>
              </a:rPr>
              <a:t> </a:t>
            </a:r>
            <a:r>
              <a:rPr lang="it-IT" dirty="0" err="1">
                <a:solidFill>
                  <a:srgbClr val="111111"/>
                </a:solidFill>
                <a:latin typeface="Calibri"/>
                <a:cs typeface="Arial"/>
              </a:rPr>
              <a:t>expenses</a:t>
            </a:r>
            <a:r>
              <a:rPr lang="it-IT" dirty="0">
                <a:solidFill>
                  <a:srgbClr val="111111"/>
                </a:solidFill>
                <a:latin typeface="Calibri"/>
                <a:cs typeface="Arial"/>
              </a:rPr>
              <a:t> (</a:t>
            </a:r>
            <a:r>
              <a:rPr lang="it-IT" dirty="0" err="1">
                <a:solidFill>
                  <a:srgbClr val="111111"/>
                </a:solidFill>
                <a:latin typeface="Calibri"/>
                <a:cs typeface="Arial"/>
              </a:rPr>
              <a:t>excluding</a:t>
            </a:r>
            <a:r>
              <a:rPr lang="it-IT" dirty="0">
                <a:solidFill>
                  <a:srgbClr val="111111"/>
                </a:solidFill>
                <a:latin typeface="Calibri"/>
                <a:cs typeface="Arial"/>
              </a:rPr>
              <a:t> </a:t>
            </a:r>
            <a:r>
              <a:rPr lang="it-IT" dirty="0" err="1">
                <a:solidFill>
                  <a:srgbClr val="111111"/>
                </a:solidFill>
                <a:latin typeface="Calibri"/>
                <a:cs typeface="Arial"/>
              </a:rPr>
              <a:t>interest</a:t>
            </a:r>
            <a:r>
              <a:rPr lang="it-IT" dirty="0">
                <a:solidFill>
                  <a:srgbClr val="111111"/>
                </a:solidFill>
                <a:latin typeface="Calibri"/>
                <a:cs typeface="Arial"/>
              </a:rPr>
              <a:t> costs and </a:t>
            </a:r>
            <a:r>
              <a:rPr lang="it-IT" dirty="0" err="1">
                <a:solidFill>
                  <a:srgbClr val="111111"/>
                </a:solidFill>
                <a:latin typeface="Calibri"/>
                <a:cs typeface="Arial"/>
              </a:rPr>
              <a:t>depreciation</a:t>
            </a:r>
            <a:r>
              <a:rPr lang="it-IT" dirty="0">
                <a:solidFill>
                  <a:srgbClr val="111111"/>
                </a:solidFill>
                <a:latin typeface="Calibri"/>
                <a:cs typeface="Arial"/>
              </a:rPr>
              <a:t>) by </a:t>
            </a:r>
            <a:r>
              <a:rPr lang="it-IT" dirty="0" err="1">
                <a:solidFill>
                  <a:srgbClr val="111111"/>
                </a:solidFill>
                <a:latin typeface="Calibri"/>
                <a:cs typeface="Arial"/>
              </a:rPr>
              <a:t>gross</a:t>
            </a:r>
            <a:r>
              <a:rPr lang="it-IT" dirty="0">
                <a:solidFill>
                  <a:srgbClr val="111111"/>
                </a:solidFill>
                <a:latin typeface="Calibri"/>
                <a:cs typeface="Arial"/>
              </a:rPr>
              <a:t> revenue.</a:t>
            </a:r>
            <a:endParaRPr dirty="0">
              <a:latin typeface="Calibri"/>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 Analysis of territorial vocations of local context</a:t>
            </a:r>
            <a:endParaRPr sz="1800"/>
          </a:p>
        </p:txBody>
      </p:sp>
      <p:sp>
        <p:nvSpPr>
          <p:cNvPr id="83" name="Google Shape;83;p4"/>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1.1 </a:t>
            </a:r>
            <a:r>
              <a:rPr lang="it-IT" b="1"/>
              <a:t>Analysis of </a:t>
            </a:r>
            <a:r>
              <a:rPr lang="it-IT">
                <a:latin typeface="Consolas"/>
                <a:ea typeface="Consolas"/>
                <a:cs typeface="Consolas"/>
                <a:sym typeface="Consolas"/>
              </a:rPr>
              <a:t>strengths and weaknesses</a:t>
            </a:r>
            <a:endParaRPr/>
          </a:p>
        </p:txBody>
      </p:sp>
      <p:sp>
        <p:nvSpPr>
          <p:cNvPr id="84" name="Google Shape;84;p4"/>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endParaRPr>
              <a:latin typeface="Calibri"/>
            </a:endParaRPr>
          </a:p>
          <a:p>
            <a:pPr marL="0" indent="0">
              <a:buSzPts val="2000"/>
            </a:pPr>
            <a:r>
              <a:rPr lang="it-IT" b="1">
                <a:latin typeface="Calibri"/>
              </a:rPr>
              <a:t>SWOT </a:t>
            </a:r>
            <a:r>
              <a:rPr lang="it-IT" err="1">
                <a:latin typeface="Calibri"/>
              </a:rPr>
              <a:t>seems</a:t>
            </a:r>
            <a:r>
              <a:rPr lang="it-IT">
                <a:latin typeface="Calibri"/>
              </a:rPr>
              <a:t> </a:t>
            </a:r>
            <a:r>
              <a:rPr lang="it-IT" err="1">
                <a:latin typeface="Calibri"/>
              </a:rPr>
              <a:t>simple</a:t>
            </a:r>
            <a:r>
              <a:rPr lang="it-IT">
                <a:latin typeface="Calibri"/>
              </a:rPr>
              <a:t>, </a:t>
            </a:r>
            <a:r>
              <a:rPr lang="it-IT" err="1">
                <a:latin typeface="Calibri"/>
              </a:rPr>
              <a:t>but</a:t>
            </a:r>
            <a:r>
              <a:rPr lang="it-IT">
                <a:latin typeface="Calibri"/>
              </a:rPr>
              <a:t>, </a:t>
            </a:r>
            <a:r>
              <a:rPr lang="it-IT" err="1">
                <a:latin typeface="Calibri"/>
              </a:rPr>
              <a:t>if</a:t>
            </a:r>
            <a:r>
              <a:rPr lang="it-IT">
                <a:latin typeface="Calibri"/>
              </a:rPr>
              <a:t> </a:t>
            </a:r>
            <a:r>
              <a:rPr lang="it-IT" err="1">
                <a:latin typeface="Calibri"/>
              </a:rPr>
              <a:t>used</a:t>
            </a:r>
            <a:r>
              <a:rPr lang="it-IT">
                <a:latin typeface="Calibri"/>
              </a:rPr>
              <a:t> </a:t>
            </a:r>
            <a:r>
              <a:rPr lang="it-IT" err="1">
                <a:latin typeface="Calibri"/>
              </a:rPr>
              <a:t>carefully</a:t>
            </a:r>
            <a:r>
              <a:rPr lang="it-IT">
                <a:latin typeface="Calibri"/>
              </a:rPr>
              <a:t> and </a:t>
            </a:r>
            <a:r>
              <a:rPr lang="it-IT" err="1">
                <a:latin typeface="Calibri"/>
              </a:rPr>
              <a:t>collaboratively</a:t>
            </a:r>
            <a:r>
              <a:rPr lang="it-IT">
                <a:latin typeface="Calibri"/>
              </a:rPr>
              <a:t>, </a:t>
            </a:r>
            <a:r>
              <a:rPr lang="it-IT" err="1">
                <a:latin typeface="Calibri"/>
              </a:rPr>
              <a:t>it</a:t>
            </a:r>
            <a:r>
              <a:rPr lang="it-IT">
                <a:latin typeface="Calibri"/>
              </a:rPr>
              <a:t> can be </a:t>
            </a:r>
            <a:r>
              <a:rPr lang="it-IT" err="1">
                <a:latin typeface="Calibri"/>
              </a:rPr>
              <a:t>very</a:t>
            </a:r>
            <a:r>
              <a:rPr lang="it-IT">
                <a:latin typeface="Calibri"/>
              </a:rPr>
              <a:t> </a:t>
            </a:r>
            <a:r>
              <a:rPr lang="it-IT" err="1">
                <a:latin typeface="Calibri"/>
              </a:rPr>
              <a:t>revealing</a:t>
            </a:r>
            <a:r>
              <a:rPr lang="it-IT">
                <a:latin typeface="Calibri"/>
              </a:rPr>
              <a:t>. </a:t>
            </a:r>
          </a:p>
          <a:p>
            <a:pPr marL="807720" indent="0"/>
            <a:endParaRPr lang="it-IT">
              <a:latin typeface="Calibri"/>
            </a:endParaRPr>
          </a:p>
          <a:p>
            <a:pPr marL="0" lvl="0" indent="0" algn="just" rtl="0">
              <a:spcBef>
                <a:spcPts val="0"/>
              </a:spcBef>
              <a:spcAft>
                <a:spcPts val="0"/>
              </a:spcAft>
              <a:buClr>
                <a:schemeClr val="dk1"/>
              </a:buClr>
              <a:buSzPts val="2000"/>
              <a:buNone/>
            </a:pPr>
            <a:r>
              <a:rPr lang="it-IT">
                <a:latin typeface="Calibri"/>
              </a:rPr>
              <a:t>For </a:t>
            </a:r>
            <a:r>
              <a:rPr lang="it-IT" err="1">
                <a:latin typeface="Calibri"/>
              </a:rPr>
              <a:t>example</a:t>
            </a:r>
            <a:r>
              <a:rPr lang="it-IT">
                <a:latin typeface="Calibri"/>
              </a:rPr>
              <a:t>, </a:t>
            </a:r>
            <a:r>
              <a:rPr lang="it-IT" err="1">
                <a:latin typeface="Calibri"/>
              </a:rPr>
              <a:t>you</a:t>
            </a:r>
            <a:r>
              <a:rPr lang="it-IT">
                <a:latin typeface="Calibri"/>
              </a:rPr>
              <a:t> </a:t>
            </a:r>
            <a:r>
              <a:rPr lang="it-IT" err="1">
                <a:latin typeface="Calibri"/>
              </a:rPr>
              <a:t>may</a:t>
            </a:r>
            <a:r>
              <a:rPr lang="it-IT">
                <a:latin typeface="Calibri"/>
              </a:rPr>
              <a:t> be </a:t>
            </a:r>
            <a:r>
              <a:rPr lang="it-IT" err="1">
                <a:latin typeface="Calibri"/>
              </a:rPr>
              <a:t>well</a:t>
            </a:r>
            <a:r>
              <a:rPr lang="it-IT">
                <a:latin typeface="Calibri"/>
              </a:rPr>
              <a:t> </a:t>
            </a:r>
            <a:r>
              <a:rPr lang="it-IT" err="1">
                <a:latin typeface="Calibri"/>
              </a:rPr>
              <a:t>aware</a:t>
            </a:r>
            <a:r>
              <a:rPr lang="it-IT">
                <a:latin typeface="Calibri"/>
              </a:rPr>
              <a:t> of some of </a:t>
            </a:r>
            <a:r>
              <a:rPr lang="it-IT" err="1">
                <a:latin typeface="Calibri"/>
              </a:rPr>
              <a:t>your</a:t>
            </a:r>
            <a:r>
              <a:rPr lang="it-IT">
                <a:latin typeface="Calibri"/>
              </a:rPr>
              <a:t> </a:t>
            </a:r>
            <a:r>
              <a:rPr lang="it-IT" err="1">
                <a:latin typeface="Calibri"/>
              </a:rPr>
              <a:t>organization's</a:t>
            </a:r>
            <a:r>
              <a:rPr lang="it-IT">
                <a:latin typeface="Calibri"/>
              </a:rPr>
              <a:t> </a:t>
            </a:r>
            <a:r>
              <a:rPr lang="it-IT" err="1">
                <a:latin typeface="Calibri"/>
              </a:rPr>
              <a:t>strengths</a:t>
            </a:r>
            <a:r>
              <a:rPr lang="it-IT">
                <a:latin typeface="Calibri"/>
              </a:rPr>
              <a:t>, </a:t>
            </a:r>
            <a:r>
              <a:rPr lang="it-IT" err="1">
                <a:latin typeface="Calibri"/>
              </a:rPr>
              <a:t>but</a:t>
            </a:r>
            <a:r>
              <a:rPr lang="it-IT">
                <a:latin typeface="Calibri"/>
              </a:rPr>
              <a:t> </a:t>
            </a:r>
            <a:r>
              <a:rPr lang="it-IT" err="1">
                <a:latin typeface="Calibri"/>
              </a:rPr>
              <a:t>until</a:t>
            </a:r>
            <a:r>
              <a:rPr lang="it-IT">
                <a:latin typeface="Calibri"/>
              </a:rPr>
              <a:t> </a:t>
            </a:r>
            <a:r>
              <a:rPr lang="it-IT" err="1">
                <a:latin typeface="Calibri"/>
              </a:rPr>
              <a:t>you</a:t>
            </a:r>
            <a:r>
              <a:rPr lang="it-IT">
                <a:latin typeface="Calibri"/>
              </a:rPr>
              <a:t> record </a:t>
            </a:r>
            <a:r>
              <a:rPr lang="it-IT" err="1">
                <a:latin typeface="Calibri"/>
              </a:rPr>
              <a:t>them</a:t>
            </a:r>
            <a:r>
              <a:rPr lang="it-IT">
                <a:latin typeface="Calibri"/>
              </a:rPr>
              <a:t> </a:t>
            </a:r>
            <a:r>
              <a:rPr lang="it-IT" err="1">
                <a:latin typeface="Calibri"/>
              </a:rPr>
              <a:t>alongside</a:t>
            </a:r>
            <a:r>
              <a:rPr lang="it-IT">
                <a:latin typeface="Calibri"/>
              </a:rPr>
              <a:t> </a:t>
            </a:r>
            <a:r>
              <a:rPr lang="it-IT" err="1">
                <a:latin typeface="Calibri"/>
              </a:rPr>
              <a:t>weaknesses</a:t>
            </a:r>
            <a:r>
              <a:rPr lang="it-IT">
                <a:latin typeface="Calibri"/>
              </a:rPr>
              <a:t> and </a:t>
            </a:r>
            <a:r>
              <a:rPr lang="it-IT" err="1">
                <a:latin typeface="Calibri"/>
              </a:rPr>
              <a:t>threats</a:t>
            </a:r>
            <a:r>
              <a:rPr lang="it-IT">
                <a:latin typeface="Calibri"/>
              </a:rPr>
              <a:t> </a:t>
            </a:r>
            <a:r>
              <a:rPr lang="it-IT" err="1">
                <a:latin typeface="Calibri"/>
              </a:rPr>
              <a:t>you</a:t>
            </a:r>
            <a:r>
              <a:rPr lang="it-IT">
                <a:latin typeface="Calibri"/>
              </a:rPr>
              <a:t> </a:t>
            </a:r>
            <a:r>
              <a:rPr lang="it-IT" err="1">
                <a:latin typeface="Calibri"/>
              </a:rPr>
              <a:t>might</a:t>
            </a:r>
            <a:r>
              <a:rPr lang="it-IT">
                <a:latin typeface="Calibri"/>
              </a:rPr>
              <a:t> </a:t>
            </a:r>
            <a:r>
              <a:rPr lang="it-IT" err="1">
                <a:latin typeface="Calibri"/>
              </a:rPr>
              <a:t>not</a:t>
            </a:r>
            <a:r>
              <a:rPr lang="it-IT">
                <a:latin typeface="Calibri"/>
              </a:rPr>
              <a:t> </a:t>
            </a:r>
            <a:r>
              <a:rPr lang="it-IT" err="1">
                <a:latin typeface="Calibri"/>
              </a:rPr>
              <a:t>realize</a:t>
            </a:r>
            <a:r>
              <a:rPr lang="it-IT">
                <a:latin typeface="Calibri"/>
              </a:rPr>
              <a:t> </a:t>
            </a:r>
            <a:r>
              <a:rPr lang="it-IT" err="1">
                <a:latin typeface="Calibri"/>
              </a:rPr>
              <a:t>how</a:t>
            </a:r>
            <a:r>
              <a:rPr lang="it-IT">
                <a:latin typeface="Calibri"/>
              </a:rPr>
              <a:t> </a:t>
            </a:r>
            <a:r>
              <a:rPr lang="it-IT" err="1">
                <a:latin typeface="Calibri"/>
              </a:rPr>
              <a:t>unreliable</a:t>
            </a:r>
            <a:r>
              <a:rPr lang="it-IT">
                <a:latin typeface="Calibri"/>
              </a:rPr>
              <a:t> </a:t>
            </a:r>
            <a:r>
              <a:rPr lang="it-IT" err="1">
                <a:latin typeface="Calibri"/>
              </a:rPr>
              <a:t>those</a:t>
            </a:r>
            <a:r>
              <a:rPr lang="it-IT">
                <a:latin typeface="Calibri"/>
              </a:rPr>
              <a:t> </a:t>
            </a:r>
            <a:r>
              <a:rPr lang="it-IT" err="1">
                <a:latin typeface="Calibri"/>
              </a:rPr>
              <a:t>strengths</a:t>
            </a:r>
            <a:r>
              <a:rPr lang="it-IT">
                <a:latin typeface="Calibri"/>
              </a:rPr>
              <a:t> </a:t>
            </a:r>
            <a:r>
              <a:rPr lang="it-IT" err="1">
                <a:latin typeface="Calibri"/>
              </a:rPr>
              <a:t>actually</a:t>
            </a:r>
            <a:r>
              <a:rPr lang="it-IT">
                <a:latin typeface="Calibri"/>
              </a:rPr>
              <a:t> are. </a:t>
            </a:r>
            <a:endParaRPr>
              <a:latin typeface="Calibri"/>
            </a:endParaRPr>
          </a:p>
          <a:p>
            <a:pPr marL="807720" lvl="0" indent="0" algn="just" rtl="0">
              <a:spcBef>
                <a:spcPts val="0"/>
              </a:spcBef>
              <a:spcAft>
                <a:spcPts val="0"/>
              </a:spcAft>
              <a:buNone/>
            </a:pPr>
            <a:endParaRPr>
              <a:latin typeface="Calibri"/>
            </a:endParaRPr>
          </a:p>
          <a:p>
            <a:pPr marL="807720" lvl="1" indent="-564515" algn="just" rtl="0">
              <a:spcBef>
                <a:spcPts val="0"/>
              </a:spcBef>
              <a:spcAft>
                <a:spcPts val="0"/>
              </a:spcAft>
              <a:buClr>
                <a:schemeClr val="dk1"/>
              </a:buClr>
              <a:buSzPts val="1200"/>
              <a:buChar char="•"/>
            </a:pPr>
            <a:r>
              <a:rPr lang="it-IT" err="1">
                <a:latin typeface="Calibri"/>
              </a:rPr>
              <a:t>Equally</a:t>
            </a:r>
            <a:r>
              <a:rPr lang="it-IT">
                <a:latin typeface="Calibri"/>
              </a:rPr>
              <a:t>, </a:t>
            </a:r>
            <a:r>
              <a:rPr lang="it-IT" err="1">
                <a:latin typeface="Calibri"/>
              </a:rPr>
              <a:t>you</a:t>
            </a:r>
            <a:r>
              <a:rPr lang="it-IT">
                <a:latin typeface="Calibri"/>
              </a:rPr>
              <a:t> </a:t>
            </a:r>
            <a:r>
              <a:rPr lang="it-IT" err="1">
                <a:latin typeface="Calibri"/>
              </a:rPr>
              <a:t>likely</a:t>
            </a:r>
            <a:r>
              <a:rPr lang="it-IT">
                <a:latin typeface="Calibri"/>
              </a:rPr>
              <a:t> </a:t>
            </a:r>
            <a:r>
              <a:rPr lang="it-IT" err="1">
                <a:latin typeface="Calibri"/>
              </a:rPr>
              <a:t>have</a:t>
            </a:r>
            <a:r>
              <a:rPr lang="it-IT">
                <a:latin typeface="Calibri"/>
              </a:rPr>
              <a:t> </a:t>
            </a:r>
            <a:r>
              <a:rPr lang="it-IT" err="1">
                <a:latin typeface="Calibri"/>
              </a:rPr>
              <a:t>reasonable</a:t>
            </a:r>
            <a:r>
              <a:rPr lang="it-IT">
                <a:latin typeface="Calibri"/>
              </a:rPr>
              <a:t> </a:t>
            </a:r>
            <a:r>
              <a:rPr lang="it-IT" err="1">
                <a:latin typeface="Calibri"/>
              </a:rPr>
              <a:t>concerns</a:t>
            </a:r>
            <a:r>
              <a:rPr lang="it-IT">
                <a:latin typeface="Calibri"/>
              </a:rPr>
              <a:t> </a:t>
            </a:r>
            <a:r>
              <a:rPr lang="it-IT" err="1">
                <a:latin typeface="Calibri"/>
              </a:rPr>
              <a:t>about</a:t>
            </a:r>
            <a:r>
              <a:rPr lang="it-IT">
                <a:latin typeface="Calibri"/>
              </a:rPr>
              <a:t> some of </a:t>
            </a:r>
            <a:r>
              <a:rPr lang="it-IT" err="1">
                <a:latin typeface="Calibri"/>
              </a:rPr>
              <a:t>your</a:t>
            </a:r>
            <a:r>
              <a:rPr lang="it-IT">
                <a:latin typeface="Calibri"/>
              </a:rPr>
              <a:t> business </a:t>
            </a:r>
            <a:r>
              <a:rPr lang="it-IT" err="1">
                <a:latin typeface="Calibri"/>
              </a:rPr>
              <a:t>weaknesses</a:t>
            </a:r>
            <a:r>
              <a:rPr lang="it-IT">
                <a:latin typeface="Calibri"/>
              </a:rPr>
              <a:t> </a:t>
            </a:r>
            <a:r>
              <a:rPr lang="it-IT" err="1">
                <a:latin typeface="Calibri"/>
              </a:rPr>
              <a:t>but</a:t>
            </a:r>
            <a:r>
              <a:rPr lang="it-IT">
                <a:latin typeface="Calibri"/>
              </a:rPr>
              <a:t>, by </a:t>
            </a:r>
            <a:r>
              <a:rPr lang="it-IT" err="1">
                <a:latin typeface="Calibri"/>
              </a:rPr>
              <a:t>going</a:t>
            </a:r>
            <a:r>
              <a:rPr lang="it-IT">
                <a:latin typeface="Calibri"/>
              </a:rPr>
              <a:t> </a:t>
            </a:r>
            <a:r>
              <a:rPr lang="it-IT" err="1">
                <a:latin typeface="Calibri"/>
              </a:rPr>
              <a:t>through</a:t>
            </a:r>
            <a:r>
              <a:rPr lang="it-IT">
                <a:latin typeface="Calibri"/>
              </a:rPr>
              <a:t> the </a:t>
            </a:r>
            <a:r>
              <a:rPr lang="it-IT" err="1">
                <a:latin typeface="Calibri"/>
              </a:rPr>
              <a:t>analysis</a:t>
            </a:r>
            <a:r>
              <a:rPr lang="it-IT">
                <a:latin typeface="Calibri"/>
              </a:rPr>
              <a:t> </a:t>
            </a:r>
            <a:r>
              <a:rPr lang="it-IT" err="1">
                <a:latin typeface="Calibri"/>
              </a:rPr>
              <a:t>systematically</a:t>
            </a:r>
            <a:r>
              <a:rPr lang="it-IT">
                <a:latin typeface="Calibri"/>
              </a:rPr>
              <a:t>, </a:t>
            </a:r>
            <a:r>
              <a:rPr lang="it-IT" err="1">
                <a:latin typeface="Calibri"/>
              </a:rPr>
              <a:t>you</a:t>
            </a:r>
            <a:r>
              <a:rPr lang="it-IT">
                <a:latin typeface="Calibri"/>
              </a:rPr>
              <a:t> </a:t>
            </a:r>
            <a:r>
              <a:rPr lang="it-IT" err="1">
                <a:latin typeface="Calibri"/>
              </a:rPr>
              <a:t>could</a:t>
            </a:r>
            <a:r>
              <a:rPr lang="it-IT">
                <a:latin typeface="Calibri"/>
              </a:rPr>
              <a:t> </a:t>
            </a:r>
            <a:r>
              <a:rPr lang="it-IT" err="1">
                <a:latin typeface="Calibri"/>
              </a:rPr>
              <a:t>find</a:t>
            </a:r>
            <a:r>
              <a:rPr lang="it-IT">
                <a:latin typeface="Calibri"/>
              </a:rPr>
              <a:t> an </a:t>
            </a:r>
            <a:r>
              <a:rPr lang="it-IT" err="1">
                <a:latin typeface="Calibri"/>
              </a:rPr>
              <a:t>opportunity</a:t>
            </a:r>
            <a:r>
              <a:rPr lang="it-IT">
                <a:latin typeface="Calibri"/>
              </a:rPr>
              <a:t>, </a:t>
            </a:r>
            <a:r>
              <a:rPr lang="it-IT" err="1">
                <a:latin typeface="Calibri"/>
              </a:rPr>
              <a:t>previously</a:t>
            </a:r>
            <a:r>
              <a:rPr lang="it-IT">
                <a:latin typeface="Calibri"/>
              </a:rPr>
              <a:t> </a:t>
            </a:r>
            <a:r>
              <a:rPr lang="it-IT" err="1">
                <a:latin typeface="Calibri"/>
              </a:rPr>
              <a:t>overlooked</a:t>
            </a:r>
            <a:r>
              <a:rPr lang="it-IT">
                <a:latin typeface="Calibri"/>
              </a:rPr>
              <a:t>, </a:t>
            </a:r>
            <a:r>
              <a:rPr lang="it-IT" err="1">
                <a:latin typeface="Calibri"/>
              </a:rPr>
              <a:t>that</a:t>
            </a:r>
            <a:r>
              <a:rPr lang="it-IT">
                <a:latin typeface="Calibri"/>
              </a:rPr>
              <a:t> </a:t>
            </a:r>
            <a:r>
              <a:rPr lang="it-IT" err="1">
                <a:latin typeface="Calibri"/>
              </a:rPr>
              <a:t>could</a:t>
            </a:r>
            <a:r>
              <a:rPr lang="it-IT">
                <a:latin typeface="Calibri"/>
              </a:rPr>
              <a:t> more </a:t>
            </a:r>
            <a:r>
              <a:rPr lang="it-IT" err="1">
                <a:latin typeface="Calibri"/>
              </a:rPr>
              <a:t>than</a:t>
            </a:r>
            <a:r>
              <a:rPr lang="it-IT">
                <a:latin typeface="Calibri"/>
              </a:rPr>
              <a:t> compensate.</a:t>
            </a:r>
          </a:p>
          <a:p>
            <a:pPr marL="807720" lvl="1" indent="-564515"/>
            <a:endParaRPr lang="it-IT">
              <a:solidFill>
                <a:srgbClr val="000000"/>
              </a:solidFill>
              <a:latin typeface="Calibri"/>
            </a:endParaRPr>
          </a:p>
          <a:p>
            <a:pPr marL="243205" lvl="1" indent="0">
              <a:buNone/>
            </a:pPr>
            <a:endParaRPr lang="it-IT">
              <a:solidFill>
                <a:srgbClr val="92D050"/>
              </a:solidFill>
              <a:latin typeface="Calibri"/>
            </a:endParaRPr>
          </a:p>
          <a:p>
            <a:pPr marL="243205" lvl="1" indent="0">
              <a:buNone/>
            </a:pPr>
            <a:r>
              <a:rPr lang="it-IT" sz="1600" b="1">
                <a:solidFill>
                  <a:srgbClr val="92D050"/>
                </a:solidFill>
                <a:latin typeface="Calibri"/>
              </a:rPr>
              <a:t>How to Write a SWOT Analysis</a:t>
            </a:r>
            <a:endParaRPr lang="it-IT" sz="1600" b="1">
              <a:solidFill>
                <a:srgbClr val="000000"/>
              </a:solidFill>
              <a:latin typeface="Calibri"/>
            </a:endParaRPr>
          </a:p>
          <a:p>
            <a:pPr marL="0" indent="0"/>
            <a:endParaRPr lang="it-IT">
              <a:latin typeface="Calibri"/>
            </a:endParaRPr>
          </a:p>
          <a:p>
            <a:pPr marL="0" indent="0">
              <a:buNone/>
            </a:pPr>
            <a:r>
              <a:rPr lang="it-IT" err="1">
                <a:latin typeface="Calibri"/>
              </a:rPr>
              <a:t>Draw</a:t>
            </a:r>
            <a:r>
              <a:rPr lang="it-IT">
                <a:latin typeface="Calibri"/>
              </a:rPr>
              <a:t> up a </a:t>
            </a:r>
            <a:r>
              <a:rPr lang="it-IT" b="1">
                <a:latin typeface="Calibri"/>
              </a:rPr>
              <a:t>SWOT Analysis</a:t>
            </a:r>
            <a:r>
              <a:rPr lang="it-IT">
                <a:latin typeface="Calibri"/>
              </a:rPr>
              <a:t> </a:t>
            </a:r>
            <a:r>
              <a:rPr lang="it-IT" err="1">
                <a:latin typeface="Calibri"/>
              </a:rPr>
              <a:t>matrix</a:t>
            </a:r>
            <a:r>
              <a:rPr lang="it-IT">
                <a:latin typeface="Calibri"/>
              </a:rPr>
              <a:t>, or use </a:t>
            </a:r>
            <a:r>
              <a:rPr lang="it-IT" err="1">
                <a:latin typeface="Calibri"/>
              </a:rPr>
              <a:t>our</a:t>
            </a:r>
            <a:r>
              <a:rPr lang="it-IT">
                <a:latin typeface="Calibri"/>
              </a:rPr>
              <a:t> free template.</a:t>
            </a:r>
            <a:endParaRPr lang="en-US">
              <a:latin typeface="Calibri"/>
            </a:endParaRPr>
          </a:p>
          <a:p>
            <a:pPr marL="0" indent="0">
              <a:buNone/>
            </a:pPr>
            <a:endParaRPr lang="en-US">
              <a:latin typeface="Calibri"/>
            </a:endParaRPr>
          </a:p>
          <a:p>
            <a:pPr marL="0" indent="0">
              <a:buNone/>
            </a:pPr>
            <a:r>
              <a:rPr lang="it-IT">
                <a:latin typeface="Calibri"/>
              </a:rPr>
              <a:t>A SWOT </a:t>
            </a:r>
            <a:r>
              <a:rPr lang="it-IT" err="1">
                <a:latin typeface="Calibri"/>
              </a:rPr>
              <a:t>matrix</a:t>
            </a:r>
            <a:r>
              <a:rPr lang="it-IT">
                <a:latin typeface="Calibri"/>
              </a:rPr>
              <a:t> </a:t>
            </a:r>
            <a:r>
              <a:rPr lang="it-IT" err="1">
                <a:latin typeface="Calibri"/>
              </a:rPr>
              <a:t>is</a:t>
            </a:r>
            <a:r>
              <a:rPr lang="it-IT">
                <a:latin typeface="Calibri"/>
              </a:rPr>
              <a:t> a 2x2 </a:t>
            </a:r>
            <a:r>
              <a:rPr lang="it-IT" err="1">
                <a:latin typeface="Calibri"/>
              </a:rPr>
              <a:t>grid</a:t>
            </a:r>
            <a:r>
              <a:rPr lang="it-IT">
                <a:latin typeface="Calibri"/>
              </a:rPr>
              <a:t>, with one </a:t>
            </a:r>
            <a:r>
              <a:rPr lang="it-IT" err="1">
                <a:latin typeface="Calibri"/>
              </a:rPr>
              <a:t>square</a:t>
            </a:r>
            <a:r>
              <a:rPr lang="it-IT">
                <a:latin typeface="Calibri"/>
              </a:rPr>
              <a:t> for </a:t>
            </a:r>
            <a:r>
              <a:rPr lang="it-IT" err="1">
                <a:latin typeface="Calibri"/>
              </a:rPr>
              <a:t>each</a:t>
            </a:r>
            <a:r>
              <a:rPr lang="it-IT">
                <a:latin typeface="Calibri"/>
              </a:rPr>
              <a:t> of the </a:t>
            </a:r>
            <a:r>
              <a:rPr lang="it-IT" err="1">
                <a:latin typeface="Calibri"/>
              </a:rPr>
              <a:t>four</a:t>
            </a:r>
            <a:r>
              <a:rPr lang="it-IT">
                <a:latin typeface="Calibri"/>
              </a:rPr>
              <a:t> </a:t>
            </a:r>
            <a:r>
              <a:rPr lang="it-IT" err="1">
                <a:latin typeface="Calibri"/>
              </a:rPr>
              <a:t>aspects</a:t>
            </a:r>
            <a:r>
              <a:rPr lang="it-IT">
                <a:latin typeface="Calibri"/>
              </a:rPr>
              <a:t> of SWOT. (</a:t>
            </a:r>
            <a:r>
              <a:rPr lang="it-IT" b="1">
                <a:latin typeface="Calibri"/>
              </a:rPr>
              <a:t>Figure 1 </a:t>
            </a:r>
            <a:r>
              <a:rPr lang="it-IT">
                <a:latin typeface="Calibri"/>
              </a:rPr>
              <a:t>shows </a:t>
            </a:r>
            <a:r>
              <a:rPr lang="it-IT" err="1">
                <a:latin typeface="Calibri"/>
              </a:rPr>
              <a:t>what</a:t>
            </a:r>
            <a:r>
              <a:rPr lang="it-IT">
                <a:latin typeface="Calibri"/>
              </a:rPr>
              <a:t> </a:t>
            </a:r>
            <a:r>
              <a:rPr lang="it-IT" err="1">
                <a:latin typeface="Calibri"/>
              </a:rPr>
              <a:t>it</a:t>
            </a:r>
            <a:r>
              <a:rPr lang="it-IT">
                <a:latin typeface="Calibri"/>
              </a:rPr>
              <a:t> </a:t>
            </a:r>
            <a:r>
              <a:rPr lang="it-IT" err="1">
                <a:latin typeface="Calibri"/>
              </a:rPr>
              <a:t>should</a:t>
            </a:r>
            <a:r>
              <a:rPr lang="it-IT">
                <a:latin typeface="Calibri"/>
              </a:rPr>
              <a:t> look like.) </a:t>
            </a:r>
            <a:r>
              <a:rPr lang="it-IT" err="1">
                <a:latin typeface="Calibri"/>
              </a:rPr>
              <a:t>Each</a:t>
            </a:r>
            <a:r>
              <a:rPr lang="it-IT">
                <a:latin typeface="Calibri"/>
              </a:rPr>
              <a:t> </a:t>
            </a:r>
            <a:r>
              <a:rPr lang="it-IT" err="1">
                <a:latin typeface="Calibri"/>
              </a:rPr>
              <a:t>section</a:t>
            </a:r>
            <a:r>
              <a:rPr lang="it-IT">
                <a:latin typeface="Calibri"/>
              </a:rPr>
              <a:t> </a:t>
            </a:r>
            <a:r>
              <a:rPr lang="it-IT" err="1">
                <a:latin typeface="Calibri"/>
              </a:rPr>
              <a:t>is</a:t>
            </a:r>
            <a:r>
              <a:rPr lang="it-IT">
                <a:latin typeface="Calibri"/>
              </a:rPr>
              <a:t> </a:t>
            </a:r>
            <a:r>
              <a:rPr lang="it-IT" err="1">
                <a:latin typeface="Calibri"/>
              </a:rPr>
              <a:t>headed</a:t>
            </a:r>
            <a:r>
              <a:rPr lang="it-IT">
                <a:latin typeface="Calibri"/>
              </a:rPr>
              <a:t> by some </a:t>
            </a:r>
            <a:r>
              <a:rPr lang="it-IT" err="1">
                <a:latin typeface="Calibri"/>
              </a:rPr>
              <a:t>questions</a:t>
            </a:r>
            <a:r>
              <a:rPr lang="it-IT">
                <a:latin typeface="Calibri"/>
              </a:rPr>
              <a:t> to </a:t>
            </a:r>
            <a:r>
              <a:rPr lang="it-IT" err="1">
                <a:latin typeface="Calibri"/>
              </a:rPr>
              <a:t>get</a:t>
            </a:r>
            <a:r>
              <a:rPr lang="it-IT">
                <a:latin typeface="Calibri"/>
              </a:rPr>
              <a:t> </a:t>
            </a:r>
            <a:r>
              <a:rPr lang="it-IT" err="1">
                <a:latin typeface="Calibri"/>
              </a:rPr>
              <a:t>your</a:t>
            </a:r>
            <a:r>
              <a:rPr lang="it-IT">
                <a:latin typeface="Calibri"/>
              </a:rPr>
              <a:t> thinking </a:t>
            </a:r>
            <a:r>
              <a:rPr lang="it-IT" err="1">
                <a:latin typeface="Calibri"/>
              </a:rPr>
              <a:t>started</a:t>
            </a:r>
            <a:r>
              <a:rPr lang="it-IT">
                <a:latin typeface="Calibri"/>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2d6493dbc9_0_47"/>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companies of the area</a:t>
            </a:r>
            <a:endParaRPr dirty="0"/>
          </a:p>
        </p:txBody>
      </p:sp>
      <p:sp>
        <p:nvSpPr>
          <p:cNvPr id="390" name="Google Shape;390;g12d6493dbc9_0_47"/>
          <p:cNvSpPr txBox="1">
            <a:spLocks noGrp="1"/>
          </p:cNvSpPr>
          <p:nvPr>
            <p:ph type="body" idx="3"/>
          </p:nvPr>
        </p:nvSpPr>
        <p:spPr>
          <a:xfrm>
            <a:off x="543000" y="1909279"/>
            <a:ext cx="8820000" cy="396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Clr>
                <a:schemeClr val="dk1"/>
              </a:buClr>
              <a:buSzPts val="1100"/>
              <a:buNone/>
            </a:pPr>
            <a:r>
              <a:rPr lang="it-IT" sz="1600" b="1" dirty="0">
                <a:solidFill>
                  <a:srgbClr val="111111"/>
                </a:solidFill>
                <a:highlight>
                  <a:srgbClr val="FFFFFF"/>
                </a:highlight>
                <a:latin typeface="Calibri"/>
                <a:ea typeface="Arial"/>
                <a:cs typeface="Arial"/>
                <a:sym typeface="Arial"/>
              </a:rPr>
              <a:t>Financial Performance of </a:t>
            </a:r>
            <a:r>
              <a:rPr lang="it-IT" sz="1600" b="1" dirty="0" err="1">
                <a:solidFill>
                  <a:srgbClr val="111111"/>
                </a:solidFill>
                <a:highlight>
                  <a:srgbClr val="FFFFFF"/>
                </a:highlight>
                <a:latin typeface="Calibri"/>
                <a:ea typeface="Arial"/>
                <a:cs typeface="Arial"/>
                <a:sym typeface="Arial"/>
              </a:rPr>
              <a:t>Agricultural</a:t>
            </a:r>
            <a:r>
              <a:rPr lang="it-IT" sz="1600" b="1" dirty="0">
                <a:solidFill>
                  <a:srgbClr val="111111"/>
                </a:solidFill>
                <a:highlight>
                  <a:srgbClr val="FFFFFF"/>
                </a:highlight>
                <a:latin typeface="Calibri"/>
                <a:ea typeface="Arial"/>
                <a:cs typeface="Arial"/>
                <a:sym typeface="Arial"/>
              </a:rPr>
              <a:t> Enterprises</a:t>
            </a:r>
            <a:endParaRPr lang="it-IT" sz="1600" b="1">
              <a:solidFill>
                <a:srgbClr val="111111"/>
              </a:solidFill>
              <a:highlight>
                <a:srgbClr val="FFFFFF"/>
              </a:highlight>
              <a:latin typeface="Calibri"/>
              <a:ea typeface="Arial"/>
              <a:cs typeface="Arial"/>
            </a:endParaRPr>
          </a:p>
          <a:p>
            <a:pPr marL="0" lvl="0" indent="0" algn="just" rtl="0">
              <a:spcBef>
                <a:spcPts val="400"/>
              </a:spcBef>
              <a:spcAft>
                <a:spcPts val="0"/>
              </a:spcAft>
              <a:buClr>
                <a:schemeClr val="dk1"/>
              </a:buClr>
              <a:buSzPts val="1100"/>
              <a:buNone/>
            </a:pP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100"/>
              <a:buNone/>
            </a:pPr>
            <a:r>
              <a:rPr lang="it-IT" dirty="0">
                <a:solidFill>
                  <a:srgbClr val="111111"/>
                </a:solidFill>
                <a:highlight>
                  <a:srgbClr val="FFFFFF"/>
                </a:highlight>
                <a:latin typeface="Calibri"/>
                <a:ea typeface="Arial"/>
                <a:cs typeface="Arial"/>
                <a:sym typeface="Arial"/>
              </a:rPr>
              <a:t>In the </a:t>
            </a:r>
            <a:r>
              <a:rPr lang="it-IT" dirty="0" err="1">
                <a:solidFill>
                  <a:srgbClr val="111111"/>
                </a:solidFill>
                <a:highlight>
                  <a:srgbClr val="FFFFFF"/>
                </a:highlight>
                <a:latin typeface="Calibri"/>
                <a:ea typeface="Arial"/>
                <a:cs typeface="Arial"/>
                <a:sym typeface="Arial"/>
              </a:rPr>
              <a:t>agricultural</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sector</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most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often</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we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need</a:t>
            </a:r>
            <a:r>
              <a:rPr lang="it-IT" dirty="0">
                <a:solidFill>
                  <a:srgbClr val="111111"/>
                </a:solidFill>
                <a:highlight>
                  <a:srgbClr val="FFFFFF"/>
                </a:highlight>
                <a:latin typeface="Calibri"/>
                <a:ea typeface="Arial"/>
                <a:cs typeface="Arial"/>
                <a:sym typeface="Arial"/>
              </a:rPr>
              <a:t> to </a:t>
            </a:r>
            <a:r>
              <a:rPr lang="it-IT" dirty="0" err="1">
                <a:solidFill>
                  <a:srgbClr val="111111"/>
                </a:solidFill>
                <a:highlight>
                  <a:srgbClr val="FFFFFF"/>
                </a:highlight>
                <a:latin typeface="Calibri"/>
                <a:ea typeface="Arial"/>
                <a:cs typeface="Arial"/>
                <a:sym typeface="Arial"/>
              </a:rPr>
              <a:t>consider</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economic</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profitability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liquidity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operating</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efficiency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but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also</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noneconomic</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managerial</a:t>
            </a:r>
            <a:r>
              <a:rPr lang="it-IT" dirty="0">
                <a:solidFill>
                  <a:srgbClr val="111111"/>
                </a:solidFill>
                <a:highlight>
                  <a:srgbClr val="FFFFFF"/>
                </a:highlight>
                <a:latin typeface="Calibri"/>
                <a:ea typeface="Arial"/>
                <a:cs typeface="Arial"/>
                <a:sym typeface="Arial"/>
              </a:rPr>
              <a:t> planning and </a:t>
            </a:r>
            <a:r>
              <a:rPr lang="it-IT" dirty="0" err="1">
                <a:solidFill>
                  <a:srgbClr val="111111"/>
                </a:solidFill>
                <a:highlight>
                  <a:srgbClr val="FFFFFF"/>
                </a:highlight>
                <a:latin typeface="Calibri"/>
                <a:ea typeface="Arial"/>
                <a:cs typeface="Arial"/>
                <a:sym typeface="Arial"/>
              </a:rPr>
              <a:t>decision</a:t>
            </a:r>
            <a:r>
              <a:rPr lang="it-IT" dirty="0">
                <a:solidFill>
                  <a:srgbClr val="111111"/>
                </a:solidFill>
                <a:highlight>
                  <a:srgbClr val="FFFFFF"/>
                </a:highlight>
                <a:latin typeface="Calibri"/>
                <a:ea typeface="Arial"/>
                <a:cs typeface="Arial"/>
                <a:sym typeface="Arial"/>
              </a:rPr>
              <a:t> making).</a:t>
            </a: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100"/>
              <a:buFont typeface="Arial"/>
              <a:buNone/>
            </a:pPr>
            <a:endParaRPr>
              <a:solidFill>
                <a:srgbClr val="111111"/>
              </a:solidFill>
              <a:highlight>
                <a:srgbClr val="FFFFFF"/>
              </a:highlight>
              <a:latin typeface="Calibri"/>
              <a:ea typeface="Arial"/>
              <a:cs typeface="Arial"/>
            </a:endParaRPr>
          </a:p>
          <a:p>
            <a:pPr marL="0" indent="0">
              <a:buSzPts val="1100"/>
            </a:pPr>
            <a:r>
              <a:rPr lang="it-IT" dirty="0">
                <a:solidFill>
                  <a:srgbClr val="111111"/>
                </a:solidFill>
                <a:highlight>
                  <a:srgbClr val="FFFFFF"/>
                </a:highlight>
                <a:latin typeface="Calibri"/>
                <a:ea typeface="Arial"/>
                <a:cs typeface="Arial"/>
                <a:sym typeface="Arial"/>
              </a:rPr>
              <a:t>The farm </a:t>
            </a:r>
            <a:r>
              <a:rPr lang="it-IT" dirty="0" err="1">
                <a:solidFill>
                  <a:srgbClr val="111111"/>
                </a:solidFill>
                <a:highlight>
                  <a:srgbClr val="FFFFFF"/>
                </a:highlight>
                <a:latin typeface="Calibri"/>
                <a:ea typeface="Arial"/>
                <a:cs typeface="Arial"/>
                <a:sym typeface="Arial"/>
              </a:rPr>
              <a:t>failure</a:t>
            </a:r>
            <a:r>
              <a:rPr lang="it-IT" dirty="0">
                <a:solidFill>
                  <a:srgbClr val="111111"/>
                </a:solidFill>
                <a:highlight>
                  <a:srgbClr val="FFFFFF"/>
                </a:highlight>
                <a:latin typeface="Calibri"/>
                <a:ea typeface="Arial"/>
                <a:cs typeface="Arial"/>
                <a:sym typeface="Arial"/>
              </a:rPr>
              <a:t> or success can be the </a:t>
            </a:r>
            <a:r>
              <a:rPr lang="it-IT" dirty="0" err="1">
                <a:solidFill>
                  <a:srgbClr val="111111"/>
                </a:solidFill>
                <a:highlight>
                  <a:srgbClr val="FFFFFF"/>
                </a:highlight>
                <a:latin typeface="Calibri"/>
                <a:ea typeface="Arial"/>
                <a:cs typeface="Arial"/>
                <a:sym typeface="Arial"/>
              </a:rPr>
              <a:t>result</a:t>
            </a:r>
            <a:r>
              <a:rPr lang="it-IT" dirty="0">
                <a:solidFill>
                  <a:srgbClr val="111111"/>
                </a:solidFill>
                <a:highlight>
                  <a:srgbClr val="FFFFFF"/>
                </a:highlight>
                <a:latin typeface="Calibri"/>
                <a:ea typeface="Arial"/>
                <a:cs typeface="Arial"/>
                <a:sym typeface="Arial"/>
              </a:rPr>
              <a:t> of the </a:t>
            </a:r>
            <a:r>
              <a:rPr lang="it-IT" dirty="0" err="1">
                <a:solidFill>
                  <a:srgbClr val="111111"/>
                </a:solidFill>
                <a:highlight>
                  <a:srgbClr val="FFFFFF"/>
                </a:highlight>
                <a:latin typeface="Calibri"/>
                <a:ea typeface="Arial"/>
                <a:cs typeface="Arial"/>
                <a:sym typeface="Arial"/>
              </a:rPr>
              <a:t>macroeconomic</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environment</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its</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factors</a:t>
            </a:r>
            <a:r>
              <a:rPr lang="it-IT" dirty="0">
                <a:solidFill>
                  <a:srgbClr val="111111"/>
                </a:solidFill>
                <a:highlight>
                  <a:srgbClr val="FFFFFF"/>
                </a:highlight>
                <a:latin typeface="Calibri"/>
                <a:ea typeface="Arial"/>
                <a:cs typeface="Arial"/>
                <a:sym typeface="Arial"/>
              </a:rPr>
              <a:t> or </a:t>
            </a:r>
            <a:r>
              <a:rPr lang="it-IT" dirty="0" err="1">
                <a:solidFill>
                  <a:srgbClr val="111111"/>
                </a:solidFill>
                <a:highlight>
                  <a:srgbClr val="FFFFFF"/>
                </a:highlight>
                <a:latin typeface="Calibri"/>
                <a:ea typeface="Arial"/>
                <a:cs typeface="Arial"/>
                <a:sym typeface="Arial"/>
              </a:rPr>
              <a:t>unsuccessful</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incorrect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decisions</a:t>
            </a:r>
            <a:r>
              <a:rPr lang="it-IT" dirty="0">
                <a:solidFill>
                  <a:srgbClr val="111111"/>
                </a:solidFill>
                <a:highlight>
                  <a:srgbClr val="FFFFFF"/>
                </a:highlight>
                <a:latin typeface="Calibri"/>
                <a:ea typeface="Arial"/>
                <a:cs typeface="Arial"/>
                <a:sym typeface="Arial"/>
              </a:rPr>
              <a:t> by managers, </a:t>
            </a:r>
            <a:r>
              <a:rPr lang="it-IT" dirty="0" err="1">
                <a:solidFill>
                  <a:srgbClr val="111111"/>
                </a:solidFill>
                <a:highlight>
                  <a:srgbClr val="FFFFFF"/>
                </a:highlight>
                <a:latin typeface="Calibri"/>
                <a:ea typeface="Arial"/>
                <a:cs typeface="Arial"/>
                <a:sym typeface="Arial"/>
              </a:rPr>
              <a:t>but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also</a:t>
            </a:r>
            <a:r>
              <a:rPr lang="it-IT" dirty="0">
                <a:solidFill>
                  <a:srgbClr val="111111"/>
                </a:solidFill>
                <a:highlight>
                  <a:srgbClr val="FFFFFF"/>
                </a:highlight>
                <a:latin typeface="Calibri"/>
                <a:ea typeface="Arial"/>
                <a:cs typeface="Arial"/>
                <a:sym typeface="Arial"/>
              </a:rPr>
              <a:t> the </a:t>
            </a:r>
            <a:r>
              <a:rPr lang="it-IT" dirty="0" err="1">
                <a:solidFill>
                  <a:srgbClr val="111111"/>
                </a:solidFill>
                <a:highlight>
                  <a:srgbClr val="FFFFFF"/>
                </a:highlight>
                <a:latin typeface="Calibri"/>
                <a:ea typeface="Arial"/>
                <a:cs typeface="Arial"/>
                <a:sym typeface="Arial"/>
              </a:rPr>
              <a:t>result</a:t>
            </a:r>
            <a:r>
              <a:rPr lang="it-IT" dirty="0">
                <a:solidFill>
                  <a:srgbClr val="111111"/>
                </a:solidFill>
                <a:highlight>
                  <a:srgbClr val="FFFFFF"/>
                </a:highlight>
                <a:latin typeface="Calibri"/>
                <a:ea typeface="Arial"/>
                <a:cs typeface="Arial"/>
                <a:sym typeface="Arial"/>
              </a:rPr>
              <a:t> of </a:t>
            </a:r>
            <a:r>
              <a:rPr lang="it-IT" dirty="0" err="1">
                <a:solidFill>
                  <a:srgbClr val="111111"/>
                </a:solidFill>
                <a:highlight>
                  <a:srgbClr val="FFFFFF"/>
                </a:highlight>
                <a:latin typeface="Calibri"/>
                <a:ea typeface="Arial"/>
                <a:cs typeface="Arial"/>
                <a:sym typeface="Arial"/>
              </a:rPr>
              <a:t>natural</a:t>
            </a:r>
            <a:r>
              <a:rPr lang="it-IT" dirty="0">
                <a:solidFill>
                  <a:srgbClr val="111111"/>
                </a:solidFill>
                <a:highlight>
                  <a:srgbClr val="FFFFFF"/>
                </a:highlight>
                <a:latin typeface="Calibri"/>
                <a:ea typeface="Arial"/>
                <a:cs typeface="Arial"/>
                <a:sym typeface="Arial"/>
              </a:rPr>
              <a:t> and </a:t>
            </a:r>
            <a:r>
              <a:rPr lang="it-IT" dirty="0" err="1">
                <a:solidFill>
                  <a:srgbClr val="111111"/>
                </a:solidFill>
                <a:highlight>
                  <a:srgbClr val="FFFFFF"/>
                </a:highlight>
                <a:latin typeface="Calibri"/>
                <a:ea typeface="Arial"/>
                <a:cs typeface="Arial"/>
                <a:sym typeface="Arial"/>
              </a:rPr>
              <a:t>climatic</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factors</a:t>
            </a:r>
            <a:r>
              <a:rPr lang="it-IT" dirty="0">
                <a:solidFill>
                  <a:srgbClr val="111111"/>
                </a:solidFill>
                <a:highlight>
                  <a:srgbClr val="FFFFFF"/>
                </a:highlight>
                <a:latin typeface="Calibri"/>
                <a:ea typeface="Arial"/>
                <a:cs typeface="Arial"/>
                <a:sym typeface="Arial"/>
              </a:rPr>
              <a:t>. </a:t>
            </a: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100"/>
              <a:buFont typeface="Arial"/>
              <a:buNone/>
            </a:pPr>
            <a:r>
              <a:rPr lang="it-IT" dirty="0" err="1">
                <a:solidFill>
                  <a:srgbClr val="111111"/>
                </a:solidFill>
                <a:highlight>
                  <a:srgbClr val="FFFFFF"/>
                </a:highlight>
                <a:latin typeface="Calibri"/>
                <a:ea typeface="Arial"/>
                <a:cs typeface="Arial"/>
                <a:sym typeface="Arial"/>
              </a:rPr>
              <a:t>Different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determinants</a:t>
            </a:r>
            <a:r>
              <a:rPr lang="it-IT" dirty="0">
                <a:solidFill>
                  <a:srgbClr val="111111"/>
                </a:solidFill>
                <a:highlight>
                  <a:srgbClr val="FFFFFF"/>
                </a:highlight>
                <a:latin typeface="Calibri"/>
                <a:ea typeface="Arial"/>
                <a:cs typeface="Arial"/>
                <a:sym typeface="Arial"/>
              </a:rPr>
              <a:t> of </a:t>
            </a:r>
            <a:r>
              <a:rPr lang="it-IT" dirty="0" err="1">
                <a:solidFill>
                  <a:srgbClr val="111111"/>
                </a:solidFill>
                <a:highlight>
                  <a:srgbClr val="FFFFFF"/>
                </a:highlight>
                <a:latin typeface="Calibri"/>
                <a:ea typeface="Arial"/>
                <a:cs typeface="Arial"/>
                <a:sym typeface="Arial"/>
              </a:rPr>
              <a:t>financial</a:t>
            </a:r>
            <a:r>
              <a:rPr lang="it-IT" dirty="0">
                <a:solidFill>
                  <a:srgbClr val="111111"/>
                </a:solidFill>
                <a:highlight>
                  <a:srgbClr val="FFFFFF"/>
                </a:highlight>
                <a:latin typeface="Calibri"/>
                <a:ea typeface="Arial"/>
                <a:cs typeface="Arial"/>
                <a:sym typeface="Arial"/>
              </a:rPr>
              <a:t> distress </a:t>
            </a:r>
            <a:r>
              <a:rPr lang="it-IT" dirty="0" err="1">
                <a:solidFill>
                  <a:srgbClr val="111111"/>
                </a:solidFill>
                <a:highlight>
                  <a:srgbClr val="FFFFFF"/>
                </a:highlight>
                <a:latin typeface="Calibri"/>
                <a:ea typeface="Arial"/>
                <a:cs typeface="Arial"/>
                <a:sym typeface="Arial"/>
              </a:rPr>
              <a:t>may</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have</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different</a:t>
            </a:r>
            <a:r>
              <a:rPr lang="it-IT" dirty="0">
                <a:solidFill>
                  <a:srgbClr val="111111"/>
                </a:solidFill>
                <a:highlight>
                  <a:srgbClr val="FFFFFF"/>
                </a:highlight>
                <a:latin typeface="Calibri"/>
                <a:ea typeface="Arial"/>
                <a:cs typeface="Arial"/>
                <a:sym typeface="Arial"/>
              </a:rPr>
              <a:t> </a:t>
            </a:r>
            <a:r>
              <a:rPr lang="it-IT" dirty="0" err="1">
                <a:solidFill>
                  <a:srgbClr val="111111"/>
                </a:solidFill>
                <a:highlight>
                  <a:srgbClr val="FFFFFF"/>
                </a:highlight>
                <a:latin typeface="Calibri"/>
                <a:ea typeface="Arial"/>
                <a:cs typeface="Arial"/>
                <a:sym typeface="Arial"/>
              </a:rPr>
              <a:t>effects</a:t>
            </a:r>
            <a:r>
              <a:rPr lang="it-IT" dirty="0">
                <a:solidFill>
                  <a:srgbClr val="111111"/>
                </a:solidFill>
                <a:highlight>
                  <a:srgbClr val="FFFFFF"/>
                </a:highlight>
                <a:latin typeface="Calibri"/>
                <a:ea typeface="Arial"/>
                <a:cs typeface="Arial"/>
                <a:sym typeface="Arial"/>
              </a:rPr>
              <a:t> on the </a:t>
            </a:r>
            <a:r>
              <a:rPr lang="it-IT" dirty="0" err="1">
                <a:solidFill>
                  <a:srgbClr val="111111"/>
                </a:solidFill>
                <a:highlight>
                  <a:srgbClr val="FFFFFF"/>
                </a:highlight>
                <a:latin typeface="Calibri"/>
                <a:ea typeface="Arial"/>
                <a:cs typeface="Arial"/>
                <a:sym typeface="Arial"/>
              </a:rPr>
              <a:t>financial</a:t>
            </a:r>
            <a:r>
              <a:rPr lang="it-IT" dirty="0">
                <a:solidFill>
                  <a:srgbClr val="111111"/>
                </a:solidFill>
                <a:highlight>
                  <a:srgbClr val="FFFFFF"/>
                </a:highlight>
                <a:latin typeface="Calibri"/>
                <a:ea typeface="Arial"/>
                <a:cs typeface="Arial"/>
                <a:sym typeface="Arial"/>
              </a:rPr>
              <a:t> health and performance of </a:t>
            </a:r>
            <a:r>
              <a:rPr lang="it-IT" dirty="0" err="1">
                <a:solidFill>
                  <a:srgbClr val="111111"/>
                </a:solidFill>
                <a:highlight>
                  <a:srgbClr val="FFFFFF"/>
                </a:highlight>
                <a:latin typeface="Calibri"/>
                <a:ea typeface="Arial"/>
                <a:cs typeface="Arial"/>
                <a:sym typeface="Arial"/>
              </a:rPr>
              <a:t>agricultural</a:t>
            </a:r>
            <a:r>
              <a:rPr lang="it-IT" dirty="0">
                <a:solidFill>
                  <a:srgbClr val="111111"/>
                </a:solidFill>
                <a:highlight>
                  <a:srgbClr val="FFFFFF"/>
                </a:highlight>
                <a:latin typeface="Calibri"/>
                <a:ea typeface="Arial"/>
                <a:cs typeface="Arial"/>
                <a:sym typeface="Arial"/>
              </a:rPr>
              <a:t> holdings.</a:t>
            </a: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a:solidFill>
                <a:srgbClr val="111111"/>
              </a:solidFill>
              <a:highlight>
                <a:srgbClr val="FFFFFF"/>
              </a:highlight>
              <a:latin typeface="Calibri"/>
              <a:ea typeface="Arial"/>
              <a:cs typeface="Arial"/>
            </a:endParaRPr>
          </a:p>
          <a:p>
            <a:pPr marL="0" lvl="0" indent="0" algn="ctr" rtl="0">
              <a:spcBef>
                <a:spcPts val="0"/>
              </a:spcBef>
              <a:spcAft>
                <a:spcPts val="0"/>
              </a:spcAft>
              <a:buClr>
                <a:schemeClr val="dk1"/>
              </a:buClr>
              <a:buSzPts val="1200"/>
              <a:buNone/>
            </a:pPr>
            <a:r>
              <a:rPr lang="it-IT" b="1" dirty="0">
                <a:solidFill>
                  <a:srgbClr val="111111"/>
                </a:solidFill>
                <a:highlight>
                  <a:srgbClr val="FFFFFF"/>
                </a:highlight>
                <a:latin typeface="Calibri"/>
                <a:ea typeface="Arial"/>
                <a:cs typeface="Arial"/>
                <a:sym typeface="Arial"/>
              </a:rPr>
              <a:t>CASE STUDY</a:t>
            </a:r>
            <a:endParaRPr b="1" dirty="0">
              <a:solidFill>
                <a:srgbClr val="111111"/>
              </a:solidFill>
              <a:highlight>
                <a:srgbClr val="FFFFFF"/>
              </a:highlight>
              <a:latin typeface="Calibri"/>
              <a:ea typeface="Arial"/>
              <a:cs typeface="Arial"/>
            </a:endParaRPr>
          </a:p>
          <a:p>
            <a:pPr marL="0" lvl="0" indent="0" algn="ctr" rtl="0">
              <a:spcBef>
                <a:spcPts val="0"/>
              </a:spcBef>
              <a:spcAft>
                <a:spcPts val="0"/>
              </a:spcAft>
              <a:buClr>
                <a:schemeClr val="dk1"/>
              </a:buClr>
              <a:buSzPts val="1200"/>
              <a:buNone/>
            </a:pPr>
            <a:endParaRPr b="1">
              <a:solidFill>
                <a:srgbClr val="111111"/>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r>
              <a:rPr lang="it-IT" u="sng">
                <a:solidFill>
                  <a:schemeClr val="hlink"/>
                </a:solidFill>
                <a:highlight>
                  <a:srgbClr val="FFFFFF"/>
                </a:highlight>
                <a:latin typeface="Calibri"/>
                <a:ea typeface="Arial"/>
                <a:cs typeface="Arial"/>
                <a:sym typeface="Arial"/>
                <a:hlinkClick r:id="rId3">
                  <a:extLst>
                    <a:ext uri="{A12FA001-AC4F-418D-AE19-62706E023703}">
                      <ahyp:hlinkClr xmlns:ahyp="http://schemas.microsoft.com/office/drawing/2018/hyperlinkcolor" val="tx"/>
                    </a:ext>
                  </a:extLst>
                </a:hlinkClick>
              </a:rPr>
              <a:t>Evaluating the Financial Health of Agricultural Enterprises in the Conditions of the Slovak Republic Using Bankruptcy Models</a:t>
            </a:r>
            <a:endParaRPr>
              <a:solidFill>
                <a:schemeClr val="hlink"/>
              </a:solidFill>
              <a:highlight>
                <a:srgbClr val="FFFFFF"/>
              </a:highlight>
              <a:latin typeface="Calibri"/>
              <a:ea typeface="Arial"/>
              <a:cs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a:p>
            <a:pPr marL="0" lvl="0" indent="0" algn="just" rtl="0">
              <a:spcBef>
                <a:spcPts val="0"/>
              </a:spcBef>
              <a:spcAft>
                <a:spcPts val="0"/>
              </a:spcAft>
              <a:buClr>
                <a:schemeClr val="dk1"/>
              </a:buClr>
              <a:buSzPts val="1200"/>
              <a:buNone/>
            </a:pPr>
            <a:endParaRPr sz="1350">
              <a:solidFill>
                <a:srgbClr val="111111"/>
              </a:solidFill>
              <a:highlight>
                <a:srgbClr val="FFFFFF"/>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2d6493dbc9_0_0"/>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area</a:t>
            </a:r>
            <a:endParaRPr dirty="0"/>
          </a:p>
        </p:txBody>
      </p:sp>
      <p:sp>
        <p:nvSpPr>
          <p:cNvPr id="396" name="Google Shape;396;g12d6493dbc9_0_0"/>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4.1 Investment </a:t>
            </a:r>
            <a:r>
              <a:rPr lang="it-IT" dirty="0" err="1"/>
              <a:t>capacity</a:t>
            </a:r>
            <a:r>
              <a:rPr lang="it-IT" dirty="0"/>
              <a:t> in rural </a:t>
            </a:r>
            <a:r>
              <a:rPr lang="it-IT" dirty="0" err="1"/>
              <a:t>areas</a:t>
            </a:r>
            <a:endParaRPr dirty="0" err="1"/>
          </a:p>
        </p:txBody>
      </p:sp>
      <p:sp>
        <p:nvSpPr>
          <p:cNvPr id="397" name="Google Shape;397;g12d6493dbc9_0_0"/>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r>
              <a:rPr lang="it-IT" dirty="0">
                <a:latin typeface="Calibri"/>
              </a:rPr>
              <a:t>Investments in </a:t>
            </a:r>
            <a:r>
              <a:rPr lang="it-IT" dirty="0" err="1">
                <a:latin typeface="Calibri"/>
              </a:rPr>
              <a:t>territorial</a:t>
            </a:r>
            <a:r>
              <a:rPr lang="it-IT" dirty="0">
                <a:latin typeface="Calibri"/>
              </a:rPr>
              <a:t> capital and </a:t>
            </a:r>
            <a:r>
              <a:rPr lang="it-IT" dirty="0" err="1">
                <a:latin typeface="Calibri"/>
              </a:rPr>
              <a:t>regional</a:t>
            </a:r>
            <a:r>
              <a:rPr lang="it-IT" dirty="0">
                <a:latin typeface="Calibri"/>
              </a:rPr>
              <a:t> </a:t>
            </a:r>
            <a:r>
              <a:rPr lang="it-IT" dirty="0" err="1">
                <a:latin typeface="Calibri"/>
              </a:rPr>
              <a:t>capacity</a:t>
            </a:r>
            <a:r>
              <a:rPr lang="it-IT" dirty="0">
                <a:latin typeface="Calibri"/>
              </a:rPr>
              <a:t> building </a:t>
            </a:r>
            <a:r>
              <a:rPr lang="it-IT" dirty="0" err="1">
                <a:latin typeface="Calibri"/>
              </a:rPr>
              <a:t>have</a:t>
            </a:r>
            <a:r>
              <a:rPr lang="it-IT" dirty="0">
                <a:latin typeface="Calibri"/>
              </a:rPr>
              <a:t> </a:t>
            </a:r>
            <a:r>
              <a:rPr lang="it-IT" dirty="0" err="1">
                <a:latin typeface="Calibri"/>
              </a:rPr>
              <a:t>been</a:t>
            </a:r>
            <a:r>
              <a:rPr lang="it-IT" dirty="0">
                <a:latin typeface="Calibri"/>
              </a:rPr>
              <a:t> </a:t>
            </a:r>
            <a:r>
              <a:rPr lang="it-IT" dirty="0" err="1">
                <a:latin typeface="Calibri"/>
              </a:rPr>
              <a:t>considered</a:t>
            </a:r>
            <a:r>
              <a:rPr lang="it-IT" dirty="0">
                <a:latin typeface="Calibri"/>
              </a:rPr>
              <a:t> </a:t>
            </a:r>
            <a:r>
              <a:rPr lang="it-IT" dirty="0" err="1">
                <a:latin typeface="Calibri"/>
              </a:rPr>
              <a:t>as</a:t>
            </a:r>
            <a:r>
              <a:rPr lang="it-IT" dirty="0">
                <a:latin typeface="Calibri"/>
              </a:rPr>
              <a:t> </a:t>
            </a:r>
            <a:r>
              <a:rPr lang="it-IT" dirty="0" err="1">
                <a:latin typeface="Calibri"/>
              </a:rPr>
              <a:t>main</a:t>
            </a:r>
            <a:r>
              <a:rPr lang="it-IT" dirty="0">
                <a:latin typeface="Calibri"/>
              </a:rPr>
              <a:t> </a:t>
            </a:r>
            <a:r>
              <a:rPr lang="it-IT" dirty="0" err="1">
                <a:latin typeface="Calibri"/>
              </a:rPr>
              <a:t>cornerstones</a:t>
            </a:r>
            <a:r>
              <a:rPr lang="it-IT" dirty="0">
                <a:latin typeface="Calibri"/>
              </a:rPr>
              <a:t> of a place-</a:t>
            </a:r>
            <a:r>
              <a:rPr lang="it-IT" dirty="0" err="1">
                <a:latin typeface="Calibri"/>
              </a:rPr>
              <a:t>based</a:t>
            </a:r>
            <a:endParaRPr lang="it-IT">
              <a:latin typeface="Calibri"/>
            </a:endParaRPr>
          </a:p>
          <a:p>
            <a:pPr marL="0" indent="0"/>
            <a:r>
              <a:rPr lang="it-IT" dirty="0" err="1">
                <a:latin typeface="Calibri"/>
              </a:rPr>
              <a:t>approach</a:t>
            </a:r>
            <a:r>
              <a:rPr lang="it-IT" dirty="0">
                <a:latin typeface="Calibri"/>
              </a:rPr>
              <a:t> to rural </a:t>
            </a:r>
            <a:r>
              <a:rPr lang="it-IT" dirty="0" err="1">
                <a:latin typeface="Calibri"/>
              </a:rPr>
              <a:t>development</a:t>
            </a:r>
            <a:r>
              <a:rPr lang="it-IT" dirty="0">
                <a:latin typeface="Calibri"/>
              </a:rPr>
              <a:t> (OECD, 2006). </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200"/>
              <a:buNone/>
            </a:pPr>
            <a:r>
              <a:rPr lang="it-IT" dirty="0">
                <a:latin typeface="Calibri"/>
              </a:rPr>
              <a:t>In </a:t>
            </a:r>
            <a:r>
              <a:rPr lang="it-IT" dirty="0" err="1">
                <a:latin typeface="Calibri"/>
              </a:rPr>
              <a:t>this</a:t>
            </a:r>
            <a:r>
              <a:rPr lang="it-IT" dirty="0">
                <a:latin typeface="Calibri"/>
              </a:rPr>
              <a:t> </a:t>
            </a:r>
            <a:r>
              <a:rPr lang="it-IT" dirty="0" err="1">
                <a:latin typeface="Calibri"/>
              </a:rPr>
              <a:t>section</a:t>
            </a:r>
            <a:r>
              <a:rPr lang="it-IT" dirty="0">
                <a:latin typeface="Calibri"/>
              </a:rPr>
              <a:t> of the Module 1, </a:t>
            </a:r>
            <a:r>
              <a:rPr lang="it-IT" dirty="0" err="1">
                <a:latin typeface="Calibri"/>
              </a:rPr>
              <a:t>we</a:t>
            </a:r>
            <a:r>
              <a:rPr lang="it-IT" dirty="0">
                <a:latin typeface="Calibri"/>
              </a:rPr>
              <a:t> propose a </a:t>
            </a:r>
            <a:r>
              <a:rPr lang="it-IT" dirty="0" err="1">
                <a:latin typeface="Calibri"/>
              </a:rPr>
              <a:t>subdivision</a:t>
            </a:r>
            <a:r>
              <a:rPr lang="it-IT" dirty="0">
                <a:latin typeface="Calibri"/>
              </a:rPr>
              <a:t> of </a:t>
            </a:r>
            <a:r>
              <a:rPr lang="it-IT" b="1" dirty="0">
                <a:latin typeface="Calibri"/>
              </a:rPr>
              <a:t>“</a:t>
            </a:r>
            <a:r>
              <a:rPr lang="it-IT" b="1" dirty="0" err="1">
                <a:latin typeface="Calibri"/>
              </a:rPr>
              <a:t>territorial</a:t>
            </a:r>
            <a:r>
              <a:rPr lang="it-IT" b="1" dirty="0">
                <a:latin typeface="Calibri"/>
              </a:rPr>
              <a:t> capital”</a:t>
            </a:r>
            <a:r>
              <a:rPr lang="it-IT" dirty="0">
                <a:latin typeface="Calibri"/>
              </a:rPr>
              <a:t> and </a:t>
            </a:r>
            <a:r>
              <a:rPr lang="it-IT" b="1" dirty="0">
                <a:latin typeface="Calibri"/>
              </a:rPr>
              <a:t>“</a:t>
            </a:r>
            <a:r>
              <a:rPr lang="it-IT" b="1" dirty="0" err="1">
                <a:latin typeface="Calibri"/>
              </a:rPr>
              <a:t>capacity</a:t>
            </a:r>
            <a:r>
              <a:rPr lang="it-IT" b="1" dirty="0">
                <a:latin typeface="Calibri"/>
              </a:rPr>
              <a:t> building”</a:t>
            </a:r>
            <a:r>
              <a:rPr lang="it-IT" dirty="0">
                <a:latin typeface="Calibri"/>
              </a:rPr>
              <a:t>.</a:t>
            </a:r>
            <a:endParaRPr>
              <a:latin typeface="Calibri"/>
            </a:endParaRPr>
          </a:p>
          <a:p>
            <a:pPr marL="0" lvl="0" indent="0" algn="just" rtl="0">
              <a:spcBef>
                <a:spcPts val="0"/>
              </a:spcBef>
              <a:spcAft>
                <a:spcPts val="0"/>
              </a:spcAft>
              <a:buClr>
                <a:schemeClr val="dk1"/>
              </a:buClr>
              <a:buSzPts val="1200"/>
              <a:buNone/>
            </a:pPr>
            <a:endParaRPr>
              <a:latin typeface="Calibri"/>
            </a:endParaRPr>
          </a:p>
          <a:p>
            <a:pPr marL="0" lvl="0" indent="0" algn="just" rtl="0">
              <a:spcBef>
                <a:spcPts val="0"/>
              </a:spcBef>
              <a:spcAft>
                <a:spcPts val="0"/>
              </a:spcAft>
              <a:buClr>
                <a:schemeClr val="dk1"/>
              </a:buClr>
              <a:buSzPts val="1100"/>
              <a:buNone/>
            </a:pPr>
            <a:r>
              <a:rPr lang="it-IT" i="1" dirty="0" err="1">
                <a:latin typeface="Calibri"/>
              </a:rPr>
              <a:t>Territorial</a:t>
            </a:r>
            <a:r>
              <a:rPr lang="it-IT" i="1" dirty="0">
                <a:latin typeface="Calibri"/>
              </a:rPr>
              <a:t> capital </a:t>
            </a:r>
            <a:r>
              <a:rPr lang="it-IT" dirty="0" err="1">
                <a:latin typeface="Calibri"/>
              </a:rPr>
              <a:t>represents</a:t>
            </a:r>
            <a:r>
              <a:rPr lang="it-IT" dirty="0">
                <a:latin typeface="Calibri"/>
              </a:rPr>
              <a:t> “the </a:t>
            </a:r>
            <a:r>
              <a:rPr lang="it-IT" dirty="0" err="1">
                <a:latin typeface="Calibri"/>
              </a:rPr>
              <a:t>amount</a:t>
            </a:r>
            <a:r>
              <a:rPr lang="it-IT" dirty="0">
                <a:latin typeface="Calibri"/>
              </a:rPr>
              <a:t> and </a:t>
            </a:r>
            <a:r>
              <a:rPr lang="it-IT" dirty="0" err="1">
                <a:latin typeface="Calibri"/>
              </a:rPr>
              <a:t>intertwinement</a:t>
            </a:r>
            <a:r>
              <a:rPr lang="it-IT" dirty="0">
                <a:latin typeface="Calibri"/>
              </a:rPr>
              <a:t> of </a:t>
            </a:r>
            <a:r>
              <a:rPr lang="it-IT" dirty="0" err="1">
                <a:latin typeface="Calibri"/>
              </a:rPr>
              <a:t>different</a:t>
            </a:r>
            <a:r>
              <a:rPr lang="it-IT" dirty="0">
                <a:latin typeface="Calibri"/>
              </a:rPr>
              <a:t> </a:t>
            </a:r>
            <a:r>
              <a:rPr lang="it-IT" dirty="0" err="1">
                <a:latin typeface="Calibri"/>
              </a:rPr>
              <a:t>forms</a:t>
            </a:r>
            <a:r>
              <a:rPr lang="it-IT" dirty="0">
                <a:latin typeface="Calibri"/>
              </a:rPr>
              <a:t> of capital (or </a:t>
            </a:r>
            <a:r>
              <a:rPr lang="it-IT" dirty="0" err="1">
                <a:latin typeface="Calibri"/>
              </a:rPr>
              <a:t>different</a:t>
            </a:r>
            <a:r>
              <a:rPr lang="it-IT" dirty="0">
                <a:latin typeface="Calibri"/>
              </a:rPr>
              <a:t> </a:t>
            </a:r>
            <a:r>
              <a:rPr lang="it-IT" dirty="0" err="1">
                <a:latin typeface="Calibri"/>
              </a:rPr>
              <a:t>resources</a:t>
            </a:r>
            <a:r>
              <a:rPr lang="it-IT" dirty="0">
                <a:latin typeface="Calibri"/>
              </a:rPr>
              <a:t>) </a:t>
            </a:r>
            <a:r>
              <a:rPr lang="it-IT" dirty="0" err="1">
                <a:latin typeface="Calibri"/>
              </a:rPr>
              <a:t>entailed</a:t>
            </a:r>
            <a:r>
              <a:rPr lang="it-IT" dirty="0">
                <a:latin typeface="Calibri"/>
              </a:rPr>
              <a:t> in, </a:t>
            </a:r>
            <a:r>
              <a:rPr lang="it-IT" dirty="0" err="1">
                <a:latin typeface="Calibri"/>
              </a:rPr>
              <a:t>mobilised</a:t>
            </a:r>
            <a:r>
              <a:rPr lang="it-IT" dirty="0">
                <a:latin typeface="Calibri"/>
              </a:rPr>
              <a:t> and </a:t>
            </a:r>
            <a:r>
              <a:rPr lang="it-IT" dirty="0" err="1">
                <a:latin typeface="Calibri"/>
              </a:rPr>
              <a:t>actively</a:t>
            </a:r>
            <a:r>
              <a:rPr lang="it-IT" dirty="0">
                <a:latin typeface="Calibri"/>
              </a:rPr>
              <a:t> </a:t>
            </a:r>
            <a:r>
              <a:rPr lang="it-IT" dirty="0" err="1">
                <a:latin typeface="Calibri"/>
              </a:rPr>
              <a:t>used</a:t>
            </a:r>
            <a:r>
              <a:rPr lang="it-IT" dirty="0">
                <a:latin typeface="Calibri"/>
              </a:rPr>
              <a:t> in (and </a:t>
            </a:r>
            <a:r>
              <a:rPr lang="it-IT" dirty="0" err="1">
                <a:latin typeface="Calibri"/>
              </a:rPr>
              <a:t>reproduced</a:t>
            </a:r>
            <a:r>
              <a:rPr lang="it-IT" dirty="0">
                <a:latin typeface="Calibri"/>
              </a:rPr>
              <a:t> by) the </a:t>
            </a:r>
            <a:r>
              <a:rPr lang="it-IT" dirty="0" err="1">
                <a:latin typeface="Calibri"/>
              </a:rPr>
              <a:t>regional</a:t>
            </a:r>
            <a:r>
              <a:rPr lang="it-IT" dirty="0">
                <a:latin typeface="Calibri"/>
              </a:rPr>
              <a:t> economy and society” (van </a:t>
            </a:r>
            <a:r>
              <a:rPr lang="it-IT" dirty="0" err="1">
                <a:latin typeface="Calibri"/>
              </a:rPr>
              <a:t>der</a:t>
            </a:r>
            <a:r>
              <a:rPr lang="it-IT" dirty="0">
                <a:latin typeface="Calibri"/>
              </a:rPr>
              <a:t> </a:t>
            </a:r>
            <a:r>
              <a:rPr lang="it-IT" dirty="0" err="1">
                <a:latin typeface="Calibri"/>
              </a:rPr>
              <a:t>Ploeg</a:t>
            </a:r>
            <a:r>
              <a:rPr lang="it-IT" dirty="0">
                <a:latin typeface="Calibri"/>
              </a:rPr>
              <a:t> et al., 2009, p. 13).</a:t>
            </a:r>
            <a:endParaRPr>
              <a:latin typeface="Calibri"/>
            </a:endParaRPr>
          </a:p>
          <a:p>
            <a:pPr marL="0" lvl="0" indent="0" algn="just" rtl="0">
              <a:spcBef>
                <a:spcPts val="0"/>
              </a:spcBef>
              <a:spcAft>
                <a:spcPts val="0"/>
              </a:spcAft>
              <a:buClr>
                <a:schemeClr val="dk1"/>
              </a:buClr>
              <a:buSzPts val="1100"/>
              <a:buNone/>
            </a:pPr>
            <a:endParaRPr>
              <a:latin typeface="Calibri"/>
            </a:endParaRPr>
          </a:p>
          <a:p>
            <a:pPr marL="0" lvl="0" indent="0" algn="just" rtl="0">
              <a:spcBef>
                <a:spcPts val="0"/>
              </a:spcBef>
              <a:spcAft>
                <a:spcPts val="0"/>
              </a:spcAft>
              <a:buClr>
                <a:schemeClr val="dk1"/>
              </a:buClr>
              <a:buSzPts val="1100"/>
              <a:buFont typeface="Arial"/>
              <a:buNone/>
            </a:pPr>
            <a:r>
              <a:rPr lang="it-IT" i="1" dirty="0" err="1">
                <a:latin typeface="Calibri"/>
              </a:rPr>
              <a:t>Capacity</a:t>
            </a:r>
            <a:r>
              <a:rPr lang="it-IT" i="1" dirty="0">
                <a:latin typeface="Calibri"/>
              </a:rPr>
              <a:t> Building</a:t>
            </a:r>
            <a:r>
              <a:rPr lang="it-IT" dirty="0">
                <a:latin typeface="Calibri"/>
              </a:rPr>
              <a:t> </a:t>
            </a:r>
            <a:r>
              <a:rPr lang="it-IT" dirty="0" err="1">
                <a:latin typeface="Calibri"/>
              </a:rPr>
              <a:t>is</a:t>
            </a:r>
            <a:r>
              <a:rPr lang="it-IT" dirty="0">
                <a:latin typeface="Calibri"/>
              </a:rPr>
              <a:t> the </a:t>
            </a:r>
            <a:r>
              <a:rPr lang="it-IT" dirty="0" err="1">
                <a:latin typeface="Calibri"/>
              </a:rPr>
              <a:t>ability</a:t>
            </a:r>
            <a:r>
              <a:rPr lang="it-IT" dirty="0">
                <a:latin typeface="Calibri"/>
              </a:rPr>
              <a:t> to </a:t>
            </a:r>
            <a:r>
              <a:rPr lang="it-IT" dirty="0" err="1">
                <a:latin typeface="Calibri"/>
              </a:rPr>
              <a:t>valorise</a:t>
            </a:r>
            <a:r>
              <a:rPr lang="it-IT" dirty="0">
                <a:latin typeface="Calibri"/>
              </a:rPr>
              <a:t> the </a:t>
            </a:r>
            <a:r>
              <a:rPr lang="it-IT" dirty="0" err="1">
                <a:latin typeface="Calibri"/>
              </a:rPr>
              <a:t>local</a:t>
            </a:r>
            <a:r>
              <a:rPr lang="it-IT" dirty="0">
                <a:latin typeface="Calibri"/>
              </a:rPr>
              <a:t> </a:t>
            </a:r>
            <a:r>
              <a:rPr lang="it-IT" dirty="0" err="1">
                <a:latin typeface="Calibri"/>
              </a:rPr>
              <a:t>resources</a:t>
            </a:r>
            <a:r>
              <a:rPr lang="it-IT" dirty="0">
                <a:latin typeface="Calibri"/>
              </a:rPr>
              <a:t>, </a:t>
            </a:r>
            <a:r>
              <a:rPr lang="it-IT" dirty="0" err="1">
                <a:latin typeface="Calibri"/>
              </a:rPr>
              <a:t>such</a:t>
            </a:r>
            <a:r>
              <a:rPr lang="it-IT" dirty="0">
                <a:latin typeface="Calibri"/>
              </a:rPr>
              <a:t> </a:t>
            </a:r>
            <a:r>
              <a:rPr lang="it-IT" dirty="0" err="1">
                <a:latin typeface="Calibri"/>
              </a:rPr>
              <a:t>as</a:t>
            </a:r>
            <a:r>
              <a:rPr lang="it-IT" dirty="0">
                <a:latin typeface="Calibri"/>
              </a:rPr>
              <a:t> </a:t>
            </a:r>
            <a:r>
              <a:rPr lang="it-IT" dirty="0" err="1">
                <a:latin typeface="Calibri"/>
              </a:rPr>
              <a:t>natural</a:t>
            </a:r>
            <a:r>
              <a:rPr lang="it-IT" dirty="0">
                <a:latin typeface="Calibri"/>
              </a:rPr>
              <a:t> </a:t>
            </a:r>
            <a:r>
              <a:rPr lang="it-IT" dirty="0" err="1">
                <a:latin typeface="Calibri"/>
              </a:rPr>
              <a:t>amenities</a:t>
            </a:r>
            <a:r>
              <a:rPr lang="it-IT" dirty="0">
                <a:latin typeface="Calibri"/>
              </a:rPr>
              <a:t>, cultural </a:t>
            </a:r>
            <a:r>
              <a:rPr lang="it-IT" dirty="0" err="1">
                <a:latin typeface="Calibri"/>
              </a:rPr>
              <a:t>heritage</a:t>
            </a:r>
            <a:r>
              <a:rPr lang="it-IT" dirty="0">
                <a:latin typeface="Calibri"/>
              </a:rPr>
              <a:t> or </a:t>
            </a:r>
            <a:r>
              <a:rPr lang="it-IT" dirty="0" err="1">
                <a:latin typeface="Calibri"/>
              </a:rPr>
              <a:t>infrastructural</a:t>
            </a:r>
            <a:r>
              <a:rPr lang="it-IT" dirty="0">
                <a:latin typeface="Calibri"/>
              </a:rPr>
              <a:t> </a:t>
            </a:r>
            <a:r>
              <a:rPr lang="it-IT" dirty="0" err="1">
                <a:latin typeface="Calibri"/>
              </a:rPr>
              <a:t>equipment</a:t>
            </a:r>
            <a:r>
              <a:rPr lang="it-IT" dirty="0">
                <a:latin typeface="Calibri"/>
              </a:rPr>
              <a:t>. The </a:t>
            </a:r>
            <a:r>
              <a:rPr lang="it-IT" dirty="0" err="1">
                <a:latin typeface="Calibri"/>
              </a:rPr>
              <a:t>ability</a:t>
            </a:r>
            <a:r>
              <a:rPr lang="it-IT" dirty="0">
                <a:latin typeface="Calibri"/>
              </a:rPr>
              <a:t> to </a:t>
            </a:r>
            <a:r>
              <a:rPr lang="it-IT" dirty="0" err="1">
                <a:latin typeface="Calibri"/>
              </a:rPr>
              <a:t>effectively</a:t>
            </a:r>
            <a:r>
              <a:rPr lang="it-IT" dirty="0">
                <a:latin typeface="Calibri"/>
              </a:rPr>
              <a:t> and </a:t>
            </a:r>
            <a:r>
              <a:rPr lang="it-IT" dirty="0" err="1">
                <a:latin typeface="Calibri"/>
              </a:rPr>
              <a:t>efficiently</a:t>
            </a:r>
            <a:r>
              <a:rPr lang="it-IT" dirty="0">
                <a:latin typeface="Calibri"/>
              </a:rPr>
              <a:t> exploit </a:t>
            </a:r>
            <a:r>
              <a:rPr lang="it-IT" dirty="0" err="1">
                <a:latin typeface="Calibri"/>
              </a:rPr>
              <a:t>factor</a:t>
            </a:r>
            <a:r>
              <a:rPr lang="it-IT" dirty="0">
                <a:latin typeface="Calibri"/>
              </a:rPr>
              <a:t> </a:t>
            </a:r>
            <a:r>
              <a:rPr lang="it-IT" dirty="0" err="1">
                <a:latin typeface="Calibri"/>
              </a:rPr>
              <a:t>endowments</a:t>
            </a:r>
            <a:r>
              <a:rPr lang="it-IT" dirty="0">
                <a:latin typeface="Calibri"/>
              </a:rPr>
              <a:t> </a:t>
            </a:r>
            <a:r>
              <a:rPr lang="it-IT" dirty="0" err="1">
                <a:latin typeface="Calibri"/>
              </a:rPr>
              <a:t>is</a:t>
            </a:r>
            <a:r>
              <a:rPr lang="it-IT" dirty="0">
                <a:latin typeface="Calibri"/>
              </a:rPr>
              <a:t> decisive in </a:t>
            </a:r>
            <a:r>
              <a:rPr lang="it-IT" dirty="0" err="1">
                <a:latin typeface="Calibri"/>
              </a:rPr>
              <a:t>generating</a:t>
            </a:r>
            <a:r>
              <a:rPr lang="it-IT" dirty="0">
                <a:latin typeface="Calibri"/>
              </a:rPr>
              <a:t> competitive </a:t>
            </a:r>
            <a:r>
              <a:rPr lang="it-IT" dirty="0" err="1">
                <a:latin typeface="Calibri"/>
              </a:rPr>
              <a:t>advantages</a:t>
            </a:r>
            <a:r>
              <a:rPr lang="it-IT" dirty="0">
                <a:latin typeface="Calibri"/>
              </a:rPr>
              <a:t> for the </a:t>
            </a:r>
            <a:r>
              <a:rPr lang="it-IT" dirty="0" err="1">
                <a:latin typeface="Calibri"/>
              </a:rPr>
              <a:t>regions</a:t>
            </a:r>
            <a:r>
              <a:rPr lang="it-IT" dirty="0">
                <a:latin typeface="Calibri"/>
              </a:rPr>
              <a:t>. In </a:t>
            </a:r>
            <a:r>
              <a:rPr lang="it-IT" dirty="0" err="1">
                <a:latin typeface="Calibri"/>
              </a:rPr>
              <a:t>particular</a:t>
            </a:r>
            <a:r>
              <a:rPr lang="it-IT" dirty="0">
                <a:latin typeface="Calibri"/>
              </a:rPr>
              <a:t>, the interaction and </a:t>
            </a:r>
            <a:r>
              <a:rPr lang="it-IT" dirty="0" err="1">
                <a:latin typeface="Calibri"/>
              </a:rPr>
              <a:t>mobilisation</a:t>
            </a:r>
            <a:r>
              <a:rPr lang="it-IT" dirty="0">
                <a:latin typeface="Calibri"/>
              </a:rPr>
              <a:t> of </a:t>
            </a:r>
            <a:r>
              <a:rPr lang="it-IT" dirty="0" err="1">
                <a:latin typeface="Calibri"/>
              </a:rPr>
              <a:t>certain</a:t>
            </a:r>
            <a:r>
              <a:rPr lang="it-IT" dirty="0">
                <a:latin typeface="Calibri"/>
              </a:rPr>
              <a:t> domains of </a:t>
            </a:r>
            <a:r>
              <a:rPr lang="it-IT" dirty="0" err="1">
                <a:latin typeface="Calibri"/>
              </a:rPr>
              <a:t>regional</a:t>
            </a:r>
            <a:r>
              <a:rPr lang="it-IT" dirty="0">
                <a:latin typeface="Calibri"/>
              </a:rPr>
              <a:t> rural </a:t>
            </a:r>
            <a:r>
              <a:rPr lang="it-IT" dirty="0" err="1">
                <a:latin typeface="Calibri"/>
              </a:rPr>
              <a:t>development</a:t>
            </a:r>
            <a:r>
              <a:rPr lang="it-IT" dirty="0">
                <a:latin typeface="Calibri"/>
              </a:rPr>
              <a:t>, </a:t>
            </a:r>
            <a:r>
              <a:rPr lang="it-IT" dirty="0" err="1">
                <a:latin typeface="Calibri"/>
              </a:rPr>
              <a:t>including</a:t>
            </a:r>
            <a:r>
              <a:rPr lang="it-IT" dirty="0">
                <a:latin typeface="Calibri"/>
              </a:rPr>
              <a:t> </a:t>
            </a:r>
            <a:r>
              <a:rPr lang="it-IT" dirty="0" err="1">
                <a:latin typeface="Calibri"/>
              </a:rPr>
              <a:t>innovation</a:t>
            </a:r>
            <a:r>
              <a:rPr lang="it-IT" dirty="0">
                <a:latin typeface="Calibri"/>
              </a:rPr>
              <a:t> (new practices and products), market governance (</a:t>
            </a:r>
            <a:r>
              <a:rPr lang="it-IT" dirty="0" err="1">
                <a:latin typeface="Calibri"/>
              </a:rPr>
              <a:t>institutional</a:t>
            </a:r>
            <a:r>
              <a:rPr lang="it-IT" dirty="0">
                <a:latin typeface="Calibri"/>
              </a:rPr>
              <a:t> </a:t>
            </a:r>
            <a:r>
              <a:rPr lang="it-IT" dirty="0" err="1">
                <a:latin typeface="Calibri"/>
              </a:rPr>
              <a:t>capacity</a:t>
            </a:r>
            <a:r>
              <a:rPr lang="it-IT" dirty="0">
                <a:latin typeface="Calibri"/>
              </a:rPr>
              <a:t> to </a:t>
            </a:r>
            <a:r>
              <a:rPr lang="it-IT" dirty="0" err="1">
                <a:latin typeface="Calibri"/>
              </a:rPr>
              <a:t>interact</a:t>
            </a:r>
            <a:r>
              <a:rPr lang="it-IT" dirty="0">
                <a:latin typeface="Calibri"/>
              </a:rPr>
              <a:t> with markets) and new </a:t>
            </a:r>
            <a:r>
              <a:rPr lang="it-IT" dirty="0" err="1">
                <a:latin typeface="Calibri"/>
              </a:rPr>
              <a:t>institutional</a:t>
            </a:r>
            <a:r>
              <a:rPr lang="it-IT" dirty="0">
                <a:latin typeface="Calibri"/>
              </a:rPr>
              <a:t> </a:t>
            </a:r>
            <a:r>
              <a:rPr lang="it-IT" dirty="0" err="1">
                <a:latin typeface="Calibri"/>
              </a:rPr>
              <a:t>arrangements</a:t>
            </a:r>
            <a:r>
              <a:rPr lang="it-IT" dirty="0">
                <a:latin typeface="Calibri"/>
              </a:rPr>
              <a:t> (</a:t>
            </a:r>
            <a:r>
              <a:rPr lang="it-IT" dirty="0" err="1">
                <a:latin typeface="Calibri"/>
              </a:rPr>
              <a:t>institutional</a:t>
            </a:r>
            <a:r>
              <a:rPr lang="it-IT" dirty="0">
                <a:latin typeface="Calibri"/>
              </a:rPr>
              <a:t> </a:t>
            </a:r>
            <a:r>
              <a:rPr lang="it-IT" dirty="0" err="1">
                <a:latin typeface="Calibri"/>
              </a:rPr>
              <a:t>capacity</a:t>
            </a:r>
            <a:r>
              <a:rPr lang="it-IT" dirty="0">
                <a:latin typeface="Calibri"/>
              </a:rPr>
              <a:t> to support stakeholder </a:t>
            </a:r>
            <a:r>
              <a:rPr lang="it-IT" dirty="0" err="1">
                <a:latin typeface="Calibri"/>
              </a:rPr>
              <a:t>cooperation</a:t>
            </a:r>
            <a:r>
              <a:rPr lang="it-IT" dirty="0">
                <a:latin typeface="Calibri"/>
              </a:rPr>
              <a:t>) are </a:t>
            </a:r>
            <a:r>
              <a:rPr lang="it-IT" dirty="0" err="1">
                <a:latin typeface="Calibri"/>
              </a:rPr>
              <a:t>considered</a:t>
            </a:r>
            <a:r>
              <a:rPr lang="it-IT" dirty="0">
                <a:latin typeface="Calibri"/>
              </a:rPr>
              <a:t> </a:t>
            </a:r>
            <a:r>
              <a:rPr lang="it-IT" dirty="0" err="1">
                <a:latin typeface="Calibri"/>
              </a:rPr>
              <a:t>influential</a:t>
            </a:r>
            <a:r>
              <a:rPr lang="it-IT" dirty="0">
                <a:latin typeface="Calibri"/>
              </a:rPr>
              <a:t> for rural </a:t>
            </a:r>
            <a:r>
              <a:rPr lang="it-IT" dirty="0" err="1">
                <a:latin typeface="Calibri"/>
              </a:rPr>
              <a:t>change</a:t>
            </a:r>
            <a:r>
              <a:rPr lang="it-IT" dirty="0">
                <a:latin typeface="Calibri"/>
              </a:rPr>
              <a:t> in the New Rural </a:t>
            </a:r>
            <a:r>
              <a:rPr lang="it-IT" dirty="0" err="1">
                <a:latin typeface="Calibri"/>
              </a:rPr>
              <a:t>Paradigm</a:t>
            </a:r>
            <a:r>
              <a:rPr lang="it-IT" dirty="0">
                <a:latin typeface="Calibri"/>
              </a:rPr>
              <a:t> (van </a:t>
            </a:r>
            <a:r>
              <a:rPr lang="it-IT" dirty="0" err="1">
                <a:latin typeface="Calibri"/>
              </a:rPr>
              <a:t>der</a:t>
            </a:r>
            <a:r>
              <a:rPr lang="it-IT" dirty="0">
                <a:latin typeface="Calibri"/>
              </a:rPr>
              <a:t> </a:t>
            </a:r>
            <a:r>
              <a:rPr lang="it-IT" dirty="0" err="1">
                <a:latin typeface="Calibri"/>
              </a:rPr>
              <a:t>Ploeg</a:t>
            </a:r>
            <a:r>
              <a:rPr lang="it-IT" dirty="0">
                <a:latin typeface="Calibri"/>
              </a:rPr>
              <a:t> and Marsden, 2009; </a:t>
            </a:r>
            <a:r>
              <a:rPr lang="it-IT" dirty="0" err="1">
                <a:latin typeface="Calibri"/>
              </a:rPr>
              <a:t>Horlings</a:t>
            </a:r>
            <a:r>
              <a:rPr lang="it-IT" dirty="0">
                <a:latin typeface="Calibri"/>
              </a:rPr>
              <a:t> and Marsden, 2012).</a:t>
            </a:r>
            <a:endParaRPr dirty="0">
              <a:latin typeface="Calibri"/>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2ce5c6ecd3_0_3"/>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area</a:t>
            </a:r>
            <a:endParaRPr dirty="0"/>
          </a:p>
        </p:txBody>
      </p:sp>
      <p:sp>
        <p:nvSpPr>
          <p:cNvPr id="403" name="Google Shape;403;g12ce5c6ecd3_0_3"/>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4.1 Investment </a:t>
            </a:r>
            <a:r>
              <a:rPr lang="it-IT" dirty="0" err="1"/>
              <a:t>capacity</a:t>
            </a:r>
            <a:r>
              <a:rPr lang="it-IT" dirty="0"/>
              <a:t> in rural </a:t>
            </a:r>
            <a:r>
              <a:rPr lang="it-IT" dirty="0" err="1"/>
              <a:t>areas</a:t>
            </a:r>
            <a:endParaRPr dirty="0" err="1"/>
          </a:p>
        </p:txBody>
      </p:sp>
      <p:sp>
        <p:nvSpPr>
          <p:cNvPr id="404" name="Google Shape;404;g12ce5c6ecd3_0_3"/>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p>
            <a:pPr marL="0" indent="0">
              <a:buSzPts val="1100"/>
            </a:pPr>
            <a:r>
              <a:rPr lang="it-IT" b="1" dirty="0" err="1">
                <a:latin typeface="Calibri"/>
              </a:rPr>
              <a:t>Territorial</a:t>
            </a:r>
            <a:r>
              <a:rPr lang="it-IT" b="1" dirty="0">
                <a:latin typeface="Calibri"/>
              </a:rPr>
              <a:t> capital</a:t>
            </a:r>
            <a:r>
              <a:rPr lang="it-IT" dirty="0">
                <a:latin typeface="Calibri"/>
              </a:rPr>
              <a:t> </a:t>
            </a:r>
            <a:r>
              <a:rPr lang="it-IT" dirty="0" err="1">
                <a:latin typeface="Calibri"/>
              </a:rPr>
              <a:t>includes</a:t>
            </a:r>
            <a:r>
              <a:rPr lang="it-IT" dirty="0">
                <a:latin typeface="Calibri"/>
              </a:rPr>
              <a:t> </a:t>
            </a:r>
          </a:p>
          <a:p>
            <a:pPr marL="0" lvl="0" indent="0" algn="just" rtl="0">
              <a:spcBef>
                <a:spcPts val="0"/>
              </a:spcBef>
              <a:spcAft>
                <a:spcPts val="0"/>
              </a:spcAft>
              <a:buClr>
                <a:schemeClr val="dk1"/>
              </a:buClr>
              <a:buSzPts val="1100"/>
              <a:buNone/>
            </a:pPr>
            <a:endParaRPr>
              <a:latin typeface="Calibri"/>
            </a:endParaRPr>
          </a:p>
          <a:p>
            <a:pPr marL="457200" lvl="0" indent="-304800" algn="just" rtl="0">
              <a:spcBef>
                <a:spcPts val="0"/>
              </a:spcBef>
              <a:spcAft>
                <a:spcPts val="0"/>
              </a:spcAft>
              <a:buSzPts val="1200"/>
              <a:buAutoNum type="arabicPeriod"/>
            </a:pPr>
            <a:r>
              <a:rPr lang="it-IT" dirty="0" err="1">
                <a:latin typeface="Calibri"/>
              </a:rPr>
              <a:t>physical</a:t>
            </a:r>
            <a:r>
              <a:rPr lang="it-IT" dirty="0">
                <a:latin typeface="Calibri"/>
              </a:rPr>
              <a:t> capital</a:t>
            </a:r>
            <a:endParaRPr>
              <a:latin typeface="Calibri"/>
            </a:endParaRPr>
          </a:p>
          <a:p>
            <a:pPr marL="457200" lvl="0" indent="-304800" algn="just" rtl="0">
              <a:spcBef>
                <a:spcPts val="0"/>
              </a:spcBef>
              <a:spcAft>
                <a:spcPts val="0"/>
              </a:spcAft>
              <a:buSzPts val="1200"/>
              <a:buAutoNum type="arabicPeriod"/>
            </a:pPr>
            <a:r>
              <a:rPr lang="it-IT" dirty="0">
                <a:latin typeface="Calibri"/>
              </a:rPr>
              <a:t>human </a:t>
            </a:r>
            <a:r>
              <a:rPr lang="it-IT" dirty="0" err="1">
                <a:latin typeface="Calibri"/>
              </a:rPr>
              <a:t>resources</a:t>
            </a:r>
            <a:endParaRPr err="1">
              <a:latin typeface="Calibri"/>
            </a:endParaRPr>
          </a:p>
          <a:p>
            <a:pPr marL="457200" lvl="0" indent="-304800" algn="just" rtl="0">
              <a:spcBef>
                <a:spcPts val="0"/>
              </a:spcBef>
              <a:spcAft>
                <a:spcPts val="0"/>
              </a:spcAft>
              <a:buSzPts val="1200"/>
              <a:buAutoNum type="arabicPeriod"/>
            </a:pPr>
            <a:r>
              <a:rPr lang="it-IT" dirty="0" err="1">
                <a:latin typeface="Calibri"/>
              </a:rPr>
              <a:t>natural</a:t>
            </a:r>
            <a:r>
              <a:rPr lang="it-IT" dirty="0">
                <a:latin typeface="Calibri"/>
              </a:rPr>
              <a:t> capital for (rural or </a:t>
            </a:r>
            <a:r>
              <a:rPr lang="it-IT" dirty="0" err="1">
                <a:latin typeface="Calibri"/>
              </a:rPr>
              <a:t>regional</a:t>
            </a:r>
            <a:r>
              <a:rPr lang="it-IT" dirty="0">
                <a:latin typeface="Calibri"/>
              </a:rPr>
              <a:t>) </a:t>
            </a:r>
            <a:r>
              <a:rPr lang="it-IT" dirty="0" err="1">
                <a:latin typeface="Calibri"/>
              </a:rPr>
              <a:t>development</a:t>
            </a:r>
            <a:r>
              <a:rPr lang="it-IT" dirty="0">
                <a:latin typeface="Calibri"/>
              </a:rPr>
              <a:t> and </a:t>
            </a:r>
            <a:r>
              <a:rPr lang="it-IT" dirty="0" err="1">
                <a:latin typeface="Calibri"/>
              </a:rPr>
              <a:t>competitiveness</a:t>
            </a:r>
            <a:r>
              <a:rPr lang="it-IT" dirty="0">
                <a:latin typeface="Calibri"/>
              </a:rPr>
              <a:t>.</a:t>
            </a:r>
            <a:endParaRPr>
              <a:latin typeface="Calibri"/>
            </a:endParaRPr>
          </a:p>
          <a:p>
            <a:pPr marL="0" lvl="0" indent="0" algn="just" rtl="0">
              <a:spcBef>
                <a:spcPts val="0"/>
              </a:spcBef>
              <a:spcAft>
                <a:spcPts val="0"/>
              </a:spcAft>
              <a:buClr>
                <a:schemeClr val="dk1"/>
              </a:buClr>
              <a:buSzPts val="1100"/>
              <a:buNone/>
            </a:pPr>
            <a:endParaRPr>
              <a:latin typeface="Calibri"/>
            </a:endParaRPr>
          </a:p>
          <a:p>
            <a:pPr marL="0" lvl="0" indent="0" algn="just" rtl="0">
              <a:spcBef>
                <a:spcPts val="0"/>
              </a:spcBef>
              <a:spcAft>
                <a:spcPts val="0"/>
              </a:spcAft>
              <a:buClr>
                <a:schemeClr val="dk1"/>
              </a:buClr>
              <a:buSzPts val="1100"/>
              <a:buNone/>
            </a:pPr>
            <a:endParaRPr>
              <a:latin typeface="Calibri"/>
            </a:endParaRPr>
          </a:p>
          <a:p>
            <a:pPr marL="0" lvl="0" indent="0" algn="just" rtl="0">
              <a:spcBef>
                <a:spcPts val="0"/>
              </a:spcBef>
              <a:spcAft>
                <a:spcPts val="0"/>
              </a:spcAft>
              <a:buClr>
                <a:schemeClr val="dk1"/>
              </a:buClr>
              <a:buSzPts val="1100"/>
              <a:buNone/>
            </a:pPr>
            <a:endParaRPr>
              <a:latin typeface="Calibri"/>
            </a:endParaRPr>
          </a:p>
          <a:p>
            <a:pPr marL="0" lvl="0" indent="0" algn="just" rtl="0">
              <a:spcBef>
                <a:spcPts val="0"/>
              </a:spcBef>
              <a:spcAft>
                <a:spcPts val="0"/>
              </a:spcAft>
              <a:buClr>
                <a:schemeClr val="dk1"/>
              </a:buClr>
              <a:buSzPts val="1100"/>
              <a:buNone/>
            </a:pPr>
            <a:r>
              <a:rPr lang="it-IT" dirty="0">
                <a:latin typeface="Calibri"/>
              </a:rPr>
              <a:t>PHYSICAL CAPITAL</a:t>
            </a:r>
            <a:endParaRPr>
              <a:latin typeface="Calibri"/>
            </a:endParaRPr>
          </a:p>
          <a:p>
            <a:pPr marL="0" indent="0">
              <a:buSzPts val="1100"/>
            </a:pPr>
            <a:endParaRPr lang="it-IT">
              <a:latin typeface="Calibri"/>
            </a:endParaRPr>
          </a:p>
          <a:p>
            <a:pPr marL="0" lvl="0" indent="0" algn="just">
              <a:spcBef>
                <a:spcPts val="0"/>
              </a:spcBef>
              <a:spcAft>
                <a:spcPts val="0"/>
              </a:spcAft>
              <a:buSzPts val="1100"/>
              <a:buNone/>
            </a:pPr>
            <a:r>
              <a:rPr lang="it-IT" dirty="0" err="1">
                <a:latin typeface="Calibri"/>
              </a:rPr>
              <a:t>physical</a:t>
            </a:r>
            <a:r>
              <a:rPr lang="it-IT" dirty="0">
                <a:latin typeface="Calibri"/>
              </a:rPr>
              <a:t> capital </a:t>
            </a:r>
            <a:r>
              <a:rPr lang="it-IT" dirty="0" err="1">
                <a:latin typeface="Calibri"/>
              </a:rPr>
              <a:t>is</a:t>
            </a:r>
            <a:r>
              <a:rPr lang="it-IT" dirty="0">
                <a:latin typeface="Calibri"/>
              </a:rPr>
              <a:t> </a:t>
            </a:r>
            <a:r>
              <a:rPr lang="it-IT" dirty="0" err="1">
                <a:latin typeface="Calibri"/>
              </a:rPr>
              <a:t>defined</a:t>
            </a:r>
            <a:r>
              <a:rPr lang="it-IT" dirty="0">
                <a:latin typeface="Calibri"/>
              </a:rPr>
              <a:t> </a:t>
            </a:r>
            <a:r>
              <a:rPr lang="it-IT" dirty="0" err="1">
                <a:latin typeface="Calibri"/>
              </a:rPr>
              <a:t>as</a:t>
            </a:r>
            <a:r>
              <a:rPr lang="it-IT" dirty="0">
                <a:latin typeface="Calibri"/>
              </a:rPr>
              <a:t> the human-made </a:t>
            </a:r>
            <a:r>
              <a:rPr lang="it-IT" dirty="0" err="1">
                <a:latin typeface="Calibri"/>
              </a:rPr>
              <a:t>infrastructure</a:t>
            </a:r>
            <a:r>
              <a:rPr lang="it-IT" dirty="0">
                <a:latin typeface="Calibri"/>
              </a:rPr>
              <a:t>, </a:t>
            </a:r>
            <a:r>
              <a:rPr lang="it-IT" dirty="0" err="1">
                <a:latin typeface="Calibri"/>
              </a:rPr>
              <a:t>which</a:t>
            </a:r>
            <a:r>
              <a:rPr lang="it-IT" dirty="0">
                <a:latin typeface="Calibri"/>
              </a:rPr>
              <a:t> </a:t>
            </a:r>
            <a:r>
              <a:rPr lang="it-IT" dirty="0" err="1">
                <a:latin typeface="Calibri"/>
              </a:rPr>
              <a:t>mainly</a:t>
            </a:r>
            <a:r>
              <a:rPr lang="it-IT" dirty="0">
                <a:latin typeface="Calibri"/>
              </a:rPr>
              <a:t> </a:t>
            </a:r>
            <a:r>
              <a:rPr lang="it-IT" dirty="0" err="1">
                <a:latin typeface="Calibri"/>
              </a:rPr>
              <a:t>encompasses</a:t>
            </a:r>
            <a:r>
              <a:rPr lang="it-IT" dirty="0">
                <a:latin typeface="Calibri"/>
              </a:rPr>
              <a:t> investments in </a:t>
            </a:r>
            <a:r>
              <a:rPr lang="it-IT" dirty="0" err="1">
                <a:latin typeface="Calibri"/>
              </a:rPr>
              <a:t>immovable</a:t>
            </a:r>
            <a:r>
              <a:rPr lang="it-IT" dirty="0">
                <a:latin typeface="Calibri"/>
              </a:rPr>
              <a:t> and </a:t>
            </a:r>
            <a:r>
              <a:rPr lang="it-IT" dirty="0" err="1">
                <a:latin typeface="Calibri"/>
              </a:rPr>
              <a:t>durable</a:t>
            </a:r>
            <a:r>
              <a:rPr lang="it-IT" dirty="0">
                <a:latin typeface="Calibri"/>
              </a:rPr>
              <a:t> production </a:t>
            </a:r>
            <a:r>
              <a:rPr lang="it-IT" dirty="0" err="1">
                <a:latin typeface="Calibri"/>
              </a:rPr>
              <a:t>properties</a:t>
            </a:r>
            <a:r>
              <a:rPr lang="it-IT" dirty="0">
                <a:latin typeface="Calibri"/>
              </a:rPr>
              <a:t> or </a:t>
            </a:r>
            <a:r>
              <a:rPr lang="it-IT" dirty="0" err="1">
                <a:latin typeface="Calibri"/>
              </a:rPr>
              <a:t>built</a:t>
            </a:r>
            <a:r>
              <a:rPr lang="it-IT" dirty="0">
                <a:latin typeface="Calibri"/>
              </a:rPr>
              <a:t>-up </a:t>
            </a:r>
            <a:r>
              <a:rPr lang="it-IT" dirty="0" err="1">
                <a:latin typeface="Calibri"/>
              </a:rPr>
              <a:t>structures</a:t>
            </a:r>
            <a:r>
              <a:rPr lang="it-IT" dirty="0">
                <a:latin typeface="Calibri"/>
              </a:rPr>
              <a:t> like rural housing, </a:t>
            </a:r>
            <a:r>
              <a:rPr lang="it-IT" dirty="0" err="1">
                <a:latin typeface="Calibri"/>
              </a:rPr>
              <a:t>transportation</a:t>
            </a:r>
            <a:r>
              <a:rPr lang="it-IT" dirty="0">
                <a:latin typeface="Calibri"/>
              </a:rPr>
              <a:t> and </a:t>
            </a:r>
            <a:r>
              <a:rPr lang="it-IT" dirty="0" err="1">
                <a:latin typeface="Calibri"/>
              </a:rPr>
              <a:t>communication</a:t>
            </a:r>
            <a:r>
              <a:rPr lang="it-IT" dirty="0">
                <a:latin typeface="Calibri"/>
              </a:rPr>
              <a:t> </a:t>
            </a:r>
            <a:r>
              <a:rPr lang="it-IT" dirty="0" err="1">
                <a:latin typeface="Calibri"/>
              </a:rPr>
              <a:t>infrastructure</a:t>
            </a:r>
            <a:r>
              <a:rPr lang="it-IT" dirty="0">
                <a:latin typeface="Calibri"/>
              </a:rPr>
              <a:t>, </a:t>
            </a:r>
            <a:r>
              <a:rPr lang="it-IT" dirty="0" err="1">
                <a:latin typeface="Calibri"/>
              </a:rPr>
              <a:t>but</a:t>
            </a:r>
            <a:r>
              <a:rPr lang="it-IT" dirty="0">
                <a:latin typeface="Calibri"/>
              </a:rPr>
              <a:t> </a:t>
            </a:r>
            <a:r>
              <a:rPr lang="it-IT" dirty="0" err="1">
                <a:latin typeface="Calibri"/>
              </a:rPr>
              <a:t>also</a:t>
            </a:r>
            <a:r>
              <a:rPr lang="it-IT" dirty="0">
                <a:latin typeface="Calibri"/>
              </a:rPr>
              <a:t> technical facilities for flood </a:t>
            </a:r>
            <a:r>
              <a:rPr lang="it-IT" dirty="0" err="1">
                <a:latin typeface="Calibri"/>
              </a:rPr>
              <a:t>protection</a:t>
            </a:r>
            <a:r>
              <a:rPr lang="it-IT" dirty="0">
                <a:latin typeface="Calibri"/>
              </a:rPr>
              <a:t> or </a:t>
            </a:r>
            <a:r>
              <a:rPr lang="it-IT" dirty="0" err="1">
                <a:latin typeface="Calibri"/>
              </a:rPr>
              <a:t>other</a:t>
            </a:r>
            <a:r>
              <a:rPr lang="it-IT" dirty="0">
                <a:latin typeface="Calibri"/>
              </a:rPr>
              <a:t> </a:t>
            </a:r>
            <a:r>
              <a:rPr lang="it-IT" dirty="0" err="1">
                <a:latin typeface="Calibri"/>
              </a:rPr>
              <a:t>natural</a:t>
            </a:r>
            <a:r>
              <a:rPr lang="it-IT" dirty="0">
                <a:latin typeface="Calibri"/>
              </a:rPr>
              <a:t> </a:t>
            </a:r>
            <a:r>
              <a:rPr lang="it-IT" dirty="0" err="1">
                <a:latin typeface="Calibri"/>
              </a:rPr>
              <a:t>disasters</a:t>
            </a:r>
            <a:r>
              <a:rPr lang="it-IT" dirty="0">
                <a:latin typeface="Calibri"/>
              </a:rPr>
              <a:t> (Vargas, 2010).</a:t>
            </a:r>
            <a:endParaRPr>
              <a:latin typeface="Calibri"/>
            </a:endParaRPr>
          </a:p>
          <a:p>
            <a:pPr marL="0" indent="0">
              <a:buSzPts val="1100"/>
            </a:pPr>
            <a:endParaRPr lang="it-IT">
              <a:latin typeface="Calibri"/>
            </a:endParaRPr>
          </a:p>
          <a:p>
            <a:pPr marL="0" lvl="0" indent="0" algn="just">
              <a:spcBef>
                <a:spcPts val="0"/>
              </a:spcBef>
              <a:spcAft>
                <a:spcPts val="0"/>
              </a:spcAft>
              <a:buSzPts val="1100"/>
              <a:buNone/>
            </a:pPr>
            <a:r>
              <a:rPr lang="it-IT" dirty="0">
                <a:latin typeface="Calibri"/>
              </a:rPr>
              <a:t>Investment in </a:t>
            </a:r>
            <a:r>
              <a:rPr lang="it-IT" dirty="0" err="1">
                <a:latin typeface="Calibri"/>
              </a:rPr>
              <a:t>physical</a:t>
            </a:r>
            <a:r>
              <a:rPr lang="it-IT" dirty="0">
                <a:latin typeface="Calibri"/>
              </a:rPr>
              <a:t> </a:t>
            </a:r>
            <a:r>
              <a:rPr lang="it-IT" dirty="0" err="1">
                <a:latin typeface="Calibri"/>
              </a:rPr>
              <a:t>infrastructure</a:t>
            </a:r>
            <a:r>
              <a:rPr lang="it-IT" dirty="0">
                <a:latin typeface="Calibri"/>
              </a:rPr>
              <a:t> </a:t>
            </a:r>
            <a:r>
              <a:rPr lang="it-IT" dirty="0" err="1">
                <a:latin typeface="Calibri"/>
              </a:rPr>
              <a:t>promotes</a:t>
            </a:r>
            <a:r>
              <a:rPr lang="it-IT" dirty="0">
                <a:latin typeface="Calibri"/>
              </a:rPr>
              <a:t> rural and </a:t>
            </a:r>
            <a:r>
              <a:rPr lang="it-IT" dirty="0" err="1">
                <a:latin typeface="Calibri"/>
              </a:rPr>
              <a:t>regional</a:t>
            </a:r>
            <a:r>
              <a:rPr lang="it-IT" dirty="0">
                <a:latin typeface="Calibri"/>
              </a:rPr>
              <a:t> </a:t>
            </a:r>
            <a:r>
              <a:rPr lang="it-IT" dirty="0" err="1">
                <a:latin typeface="Calibri"/>
              </a:rPr>
              <a:t>development</a:t>
            </a:r>
            <a:r>
              <a:rPr lang="it-IT" dirty="0">
                <a:latin typeface="Calibri"/>
              </a:rPr>
              <a:t> in </a:t>
            </a:r>
            <a:r>
              <a:rPr lang="it-IT" dirty="0" err="1">
                <a:latin typeface="Calibri"/>
              </a:rPr>
              <a:t>different</a:t>
            </a:r>
            <a:r>
              <a:rPr lang="it-IT" dirty="0">
                <a:latin typeface="Calibri"/>
              </a:rPr>
              <a:t> ways. </a:t>
            </a:r>
            <a:r>
              <a:rPr lang="it-IT" dirty="0" err="1">
                <a:latin typeface="Calibri"/>
              </a:rPr>
              <a:t>It</a:t>
            </a:r>
            <a:r>
              <a:rPr lang="it-IT" dirty="0">
                <a:latin typeface="Calibri"/>
              </a:rPr>
              <a:t> can </a:t>
            </a:r>
            <a:r>
              <a:rPr lang="it-IT" dirty="0" err="1">
                <a:latin typeface="Calibri"/>
              </a:rPr>
              <a:t>improve</a:t>
            </a:r>
            <a:r>
              <a:rPr lang="it-IT" dirty="0">
                <a:latin typeface="Calibri"/>
              </a:rPr>
              <a:t> the </a:t>
            </a:r>
            <a:r>
              <a:rPr lang="it-IT" dirty="0" err="1">
                <a:latin typeface="Calibri"/>
              </a:rPr>
              <a:t>basic</a:t>
            </a:r>
            <a:r>
              <a:rPr lang="it-IT" dirty="0">
                <a:latin typeface="Calibri"/>
              </a:rPr>
              <a:t> </a:t>
            </a:r>
            <a:r>
              <a:rPr lang="it-IT" dirty="0" err="1">
                <a:latin typeface="Calibri"/>
              </a:rPr>
              <a:t>infrastructure</a:t>
            </a:r>
            <a:r>
              <a:rPr lang="it-IT" dirty="0">
                <a:latin typeface="Calibri"/>
              </a:rPr>
              <a:t> for rural communities and </a:t>
            </a:r>
            <a:r>
              <a:rPr lang="it-IT" dirty="0" err="1">
                <a:latin typeface="Calibri"/>
              </a:rPr>
              <a:t>agriculture</a:t>
            </a:r>
            <a:r>
              <a:rPr lang="it-IT" dirty="0">
                <a:latin typeface="Calibri"/>
              </a:rPr>
              <a:t>. </a:t>
            </a:r>
            <a:r>
              <a:rPr lang="it-IT" dirty="0" err="1">
                <a:latin typeface="Calibri"/>
              </a:rPr>
              <a:t>It</a:t>
            </a:r>
            <a:r>
              <a:rPr lang="it-IT" dirty="0">
                <a:latin typeface="Calibri"/>
              </a:rPr>
              <a:t> </a:t>
            </a:r>
            <a:r>
              <a:rPr lang="it-IT" dirty="0" err="1">
                <a:latin typeface="Calibri"/>
              </a:rPr>
              <a:t>contributes</a:t>
            </a:r>
            <a:r>
              <a:rPr lang="it-IT" dirty="0">
                <a:latin typeface="Calibri"/>
              </a:rPr>
              <a:t> to </a:t>
            </a:r>
            <a:r>
              <a:rPr lang="it-IT" dirty="0" err="1">
                <a:latin typeface="Calibri"/>
              </a:rPr>
              <a:t>employment</a:t>
            </a:r>
            <a:r>
              <a:rPr lang="it-IT" dirty="0">
                <a:latin typeface="Calibri"/>
              </a:rPr>
              <a:t> and the </a:t>
            </a:r>
            <a:r>
              <a:rPr lang="it-IT" dirty="0" err="1">
                <a:latin typeface="Calibri"/>
              </a:rPr>
              <a:t>productivity</a:t>
            </a:r>
            <a:r>
              <a:rPr lang="it-IT" dirty="0">
                <a:latin typeface="Calibri"/>
              </a:rPr>
              <a:t> of the rural economy </a:t>
            </a:r>
            <a:r>
              <a:rPr lang="it-IT" dirty="0" err="1">
                <a:latin typeface="Calibri"/>
              </a:rPr>
              <a:t>as</a:t>
            </a:r>
            <a:r>
              <a:rPr lang="it-IT" dirty="0">
                <a:latin typeface="Calibri"/>
              </a:rPr>
              <a:t> </a:t>
            </a:r>
            <a:r>
              <a:rPr lang="it-IT" dirty="0" err="1">
                <a:latin typeface="Calibri"/>
              </a:rPr>
              <a:t>well</a:t>
            </a:r>
            <a:r>
              <a:rPr lang="it-IT" dirty="0">
                <a:latin typeface="Calibri"/>
              </a:rPr>
              <a:t> </a:t>
            </a:r>
            <a:r>
              <a:rPr lang="it-IT" dirty="0" err="1">
                <a:latin typeface="Calibri"/>
              </a:rPr>
              <a:t>as</a:t>
            </a:r>
            <a:r>
              <a:rPr lang="it-IT" dirty="0">
                <a:latin typeface="Calibri"/>
              </a:rPr>
              <a:t> to </a:t>
            </a:r>
            <a:r>
              <a:rPr lang="it-IT" dirty="0" err="1">
                <a:latin typeface="Calibri"/>
              </a:rPr>
              <a:t>regional</a:t>
            </a:r>
            <a:r>
              <a:rPr lang="it-IT" dirty="0">
                <a:latin typeface="Calibri"/>
              </a:rPr>
              <a:t> </a:t>
            </a:r>
            <a:r>
              <a:rPr lang="it-IT" dirty="0" err="1">
                <a:latin typeface="Calibri"/>
              </a:rPr>
              <a:t>convergence</a:t>
            </a:r>
            <a:r>
              <a:rPr lang="it-IT" dirty="0">
                <a:latin typeface="Calibri"/>
              </a:rPr>
              <a:t>. </a:t>
            </a:r>
            <a:r>
              <a:rPr lang="it-IT" dirty="0" err="1">
                <a:latin typeface="Calibri"/>
              </a:rPr>
              <a:t>Physical</a:t>
            </a:r>
            <a:r>
              <a:rPr lang="it-IT" dirty="0">
                <a:latin typeface="Calibri"/>
              </a:rPr>
              <a:t> capital </a:t>
            </a:r>
            <a:r>
              <a:rPr lang="it-IT" dirty="0" err="1">
                <a:latin typeface="Calibri"/>
              </a:rPr>
              <a:t>reduces</a:t>
            </a:r>
            <a:r>
              <a:rPr lang="it-IT" dirty="0">
                <a:latin typeface="Calibri"/>
              </a:rPr>
              <a:t> costs for </a:t>
            </a:r>
            <a:r>
              <a:rPr lang="it-IT" dirty="0" err="1">
                <a:latin typeface="Calibri"/>
              </a:rPr>
              <a:t>economic</a:t>
            </a:r>
            <a:r>
              <a:rPr lang="it-IT" dirty="0">
                <a:latin typeface="Calibri"/>
              </a:rPr>
              <a:t> agents to access </a:t>
            </a:r>
            <a:r>
              <a:rPr lang="it-IT" dirty="0" err="1">
                <a:latin typeface="Calibri"/>
              </a:rPr>
              <a:t>urban</a:t>
            </a:r>
            <a:r>
              <a:rPr lang="it-IT" dirty="0">
                <a:latin typeface="Calibri"/>
              </a:rPr>
              <a:t> markets, knowledge (</a:t>
            </a:r>
            <a:r>
              <a:rPr lang="it-IT" dirty="0" err="1">
                <a:latin typeface="Calibri"/>
              </a:rPr>
              <a:t>Lakshmanan</a:t>
            </a:r>
            <a:r>
              <a:rPr lang="it-IT" dirty="0">
                <a:latin typeface="Calibri"/>
              </a:rPr>
              <a:t>, 2011) and the global </a:t>
            </a:r>
            <a:r>
              <a:rPr lang="it-IT" dirty="0" err="1">
                <a:latin typeface="Calibri"/>
              </a:rPr>
              <a:t>economic</a:t>
            </a:r>
            <a:r>
              <a:rPr lang="it-IT" dirty="0">
                <a:latin typeface="Calibri"/>
              </a:rPr>
              <a:t> network (Anderson, 2000). </a:t>
            </a:r>
            <a:r>
              <a:rPr lang="it-IT" dirty="0" err="1">
                <a:latin typeface="Calibri"/>
              </a:rPr>
              <a:t>It</a:t>
            </a:r>
            <a:r>
              <a:rPr lang="it-IT" dirty="0">
                <a:latin typeface="Calibri"/>
              </a:rPr>
              <a:t> </a:t>
            </a:r>
            <a:r>
              <a:rPr lang="it-IT" dirty="0" err="1">
                <a:latin typeface="Calibri"/>
              </a:rPr>
              <a:t>enhances</a:t>
            </a:r>
            <a:r>
              <a:rPr lang="it-IT" dirty="0">
                <a:latin typeface="Calibri"/>
              </a:rPr>
              <a:t> the </a:t>
            </a:r>
            <a:r>
              <a:rPr lang="it-IT" dirty="0" err="1">
                <a:latin typeface="Calibri"/>
              </a:rPr>
              <a:t>interconnectedness</a:t>
            </a:r>
            <a:r>
              <a:rPr lang="it-IT" dirty="0">
                <a:latin typeface="Calibri"/>
              </a:rPr>
              <a:t> of the </a:t>
            </a:r>
            <a:r>
              <a:rPr lang="it-IT" dirty="0" err="1">
                <a:latin typeface="Calibri"/>
              </a:rPr>
              <a:t>individual</a:t>
            </a:r>
            <a:r>
              <a:rPr lang="it-IT" dirty="0">
                <a:latin typeface="Calibri"/>
              </a:rPr>
              <a:t> </a:t>
            </a:r>
            <a:r>
              <a:rPr lang="it-IT" dirty="0" err="1">
                <a:latin typeface="Calibri"/>
              </a:rPr>
              <a:t>economic</a:t>
            </a:r>
            <a:r>
              <a:rPr lang="it-IT" dirty="0">
                <a:latin typeface="Calibri"/>
              </a:rPr>
              <a:t> agents and </a:t>
            </a:r>
            <a:r>
              <a:rPr lang="it-IT" dirty="0" err="1">
                <a:latin typeface="Calibri"/>
              </a:rPr>
              <a:t>generates</a:t>
            </a:r>
            <a:r>
              <a:rPr lang="it-IT" dirty="0">
                <a:latin typeface="Calibri"/>
              </a:rPr>
              <a:t> </a:t>
            </a:r>
            <a:r>
              <a:rPr lang="it-IT" dirty="0" err="1">
                <a:latin typeface="Calibri"/>
              </a:rPr>
              <a:t>economies</a:t>
            </a:r>
            <a:r>
              <a:rPr lang="it-IT" dirty="0">
                <a:latin typeface="Calibri"/>
              </a:rPr>
              <a:t> of scale.</a:t>
            </a:r>
            <a:endParaRPr dirty="0">
              <a:latin typeface="Calibri"/>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2ce5c6ecd3_0_12"/>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area</a:t>
            </a:r>
            <a:endParaRPr dirty="0"/>
          </a:p>
        </p:txBody>
      </p:sp>
      <p:sp>
        <p:nvSpPr>
          <p:cNvPr id="410" name="Google Shape;410;g12ce5c6ecd3_0_12"/>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4.1 Investment </a:t>
            </a:r>
            <a:r>
              <a:rPr lang="it-IT" dirty="0" err="1"/>
              <a:t>capacity</a:t>
            </a:r>
            <a:r>
              <a:rPr lang="it-IT" dirty="0"/>
              <a:t> in rural </a:t>
            </a:r>
            <a:r>
              <a:rPr lang="it-IT" dirty="0" err="1"/>
              <a:t>areas</a:t>
            </a:r>
            <a:endParaRPr dirty="0" err="1"/>
          </a:p>
        </p:txBody>
      </p:sp>
      <p:sp>
        <p:nvSpPr>
          <p:cNvPr id="411" name="Google Shape;411;g12ce5c6ecd3_0_12"/>
          <p:cNvSpPr txBox="1">
            <a:spLocks noGrp="1"/>
          </p:cNvSpPr>
          <p:nvPr>
            <p:ph type="body" idx="3"/>
          </p:nvPr>
        </p:nvSpPr>
        <p:spPr>
          <a:xfrm>
            <a:off x="483653" y="2342773"/>
            <a:ext cx="9116016" cy="379246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None/>
            </a:pPr>
            <a:r>
              <a:rPr lang="it-IT" sz="1600" b="1" dirty="0">
                <a:latin typeface="Calibri"/>
              </a:rPr>
              <a:t>HUMAN RESOURCES</a:t>
            </a:r>
          </a:p>
          <a:p>
            <a:pPr marL="0" indent="0">
              <a:buSzPts val="1100"/>
            </a:pPr>
            <a:endParaRPr lang="it-IT">
              <a:latin typeface="Calibri"/>
            </a:endParaRPr>
          </a:p>
          <a:p>
            <a:pPr marL="0" indent="0">
              <a:buSzPts val="1100"/>
            </a:pPr>
            <a:r>
              <a:rPr lang="it-IT" dirty="0">
                <a:latin typeface="Calibri"/>
              </a:rPr>
              <a:t>Are </a:t>
            </a:r>
            <a:r>
              <a:rPr lang="it-IT" dirty="0" err="1">
                <a:latin typeface="Calibri"/>
              </a:rPr>
              <a:t>meant</a:t>
            </a:r>
            <a:r>
              <a:rPr lang="it-IT" dirty="0">
                <a:latin typeface="Calibri"/>
              </a:rPr>
              <a:t> </a:t>
            </a:r>
            <a:r>
              <a:rPr lang="it-IT" dirty="0" err="1">
                <a:latin typeface="Calibri"/>
              </a:rPr>
              <a:t>as</a:t>
            </a:r>
            <a:r>
              <a:rPr lang="it-IT" dirty="0">
                <a:latin typeface="Calibri"/>
              </a:rPr>
              <a:t> skills and </a:t>
            </a:r>
            <a:r>
              <a:rPr lang="it-IT" dirty="0" err="1">
                <a:latin typeface="Calibri"/>
              </a:rPr>
              <a:t>education</a:t>
            </a:r>
            <a:r>
              <a:rPr lang="it-IT" dirty="0">
                <a:latin typeface="Calibri"/>
              </a:rPr>
              <a:t> of the labour force, cultural and social capital. </a:t>
            </a:r>
            <a:r>
              <a:rPr lang="it-IT" dirty="0" err="1">
                <a:latin typeface="Calibri"/>
              </a:rPr>
              <a:t>When</a:t>
            </a:r>
            <a:r>
              <a:rPr lang="it-IT" dirty="0">
                <a:latin typeface="Calibri"/>
              </a:rPr>
              <a:t> </a:t>
            </a:r>
            <a:r>
              <a:rPr lang="it-IT" dirty="0" err="1">
                <a:latin typeface="Calibri"/>
              </a:rPr>
              <a:t>defined</a:t>
            </a:r>
            <a:r>
              <a:rPr lang="it-IT" dirty="0">
                <a:latin typeface="Calibri"/>
              </a:rPr>
              <a:t> </a:t>
            </a:r>
            <a:r>
              <a:rPr lang="it-IT" dirty="0" err="1">
                <a:latin typeface="Calibri"/>
              </a:rPr>
              <a:t>narrowly</a:t>
            </a:r>
            <a:r>
              <a:rPr lang="it-IT" dirty="0">
                <a:latin typeface="Calibri"/>
              </a:rPr>
              <a:t> </a:t>
            </a:r>
            <a:r>
              <a:rPr lang="it-IT" dirty="0" err="1">
                <a:latin typeface="Calibri"/>
              </a:rPr>
              <a:t>as</a:t>
            </a:r>
            <a:r>
              <a:rPr lang="it-IT" dirty="0">
                <a:latin typeface="Calibri"/>
              </a:rPr>
              <a:t> the </a:t>
            </a:r>
            <a:r>
              <a:rPr lang="it-IT" dirty="0" err="1">
                <a:latin typeface="Calibri"/>
              </a:rPr>
              <a:t>availability</a:t>
            </a:r>
            <a:r>
              <a:rPr lang="it-IT" dirty="0">
                <a:latin typeface="Calibri"/>
              </a:rPr>
              <a:t> of a </a:t>
            </a:r>
            <a:r>
              <a:rPr lang="it-IT" dirty="0" err="1">
                <a:latin typeface="Calibri"/>
              </a:rPr>
              <a:t>skilled</a:t>
            </a:r>
            <a:r>
              <a:rPr lang="it-IT" dirty="0">
                <a:latin typeface="Calibri"/>
              </a:rPr>
              <a:t> labour force (</a:t>
            </a:r>
            <a:r>
              <a:rPr lang="it-IT" dirty="0" err="1">
                <a:latin typeface="Calibri"/>
              </a:rPr>
              <a:t>Gennaioli</a:t>
            </a:r>
            <a:r>
              <a:rPr lang="it-IT" dirty="0">
                <a:latin typeface="Calibri"/>
              </a:rPr>
              <a:t> et al., 2013), human capital </a:t>
            </a:r>
            <a:r>
              <a:rPr lang="it-IT" dirty="0" err="1">
                <a:latin typeface="Calibri"/>
              </a:rPr>
              <a:t>was</a:t>
            </a:r>
            <a:r>
              <a:rPr lang="it-IT" dirty="0">
                <a:latin typeface="Calibri"/>
              </a:rPr>
              <a:t> </a:t>
            </a:r>
            <a:r>
              <a:rPr lang="it-IT" dirty="0" err="1">
                <a:latin typeface="Calibri"/>
              </a:rPr>
              <a:t>found</a:t>
            </a:r>
            <a:r>
              <a:rPr lang="it-IT" dirty="0">
                <a:latin typeface="Calibri"/>
              </a:rPr>
              <a:t> to be a </a:t>
            </a:r>
            <a:r>
              <a:rPr lang="it-IT" dirty="0" err="1">
                <a:latin typeface="Calibri"/>
              </a:rPr>
              <a:t>substantial</a:t>
            </a:r>
            <a:r>
              <a:rPr lang="it-IT" dirty="0">
                <a:latin typeface="Calibri"/>
              </a:rPr>
              <a:t> </a:t>
            </a:r>
            <a:r>
              <a:rPr lang="it-IT" dirty="0" err="1">
                <a:latin typeface="Calibri"/>
              </a:rPr>
              <a:t>factor</a:t>
            </a:r>
            <a:r>
              <a:rPr lang="it-IT" dirty="0">
                <a:latin typeface="Calibri"/>
              </a:rPr>
              <a:t> in </a:t>
            </a:r>
            <a:r>
              <a:rPr lang="it-IT" dirty="0" err="1">
                <a:latin typeface="Calibri"/>
              </a:rPr>
              <a:t>regional</a:t>
            </a:r>
            <a:r>
              <a:rPr lang="it-IT" dirty="0">
                <a:latin typeface="Calibri"/>
              </a:rPr>
              <a:t> </a:t>
            </a:r>
            <a:r>
              <a:rPr lang="it-IT" dirty="0" err="1">
                <a:latin typeface="Calibri"/>
              </a:rPr>
              <a:t>development</a:t>
            </a:r>
            <a:r>
              <a:rPr lang="it-IT" dirty="0">
                <a:latin typeface="Calibri"/>
              </a:rPr>
              <a:t> </a:t>
            </a:r>
            <a:r>
              <a:rPr lang="it-IT" dirty="0" err="1">
                <a:latin typeface="Calibri"/>
              </a:rPr>
              <a:t>as</a:t>
            </a:r>
            <a:r>
              <a:rPr lang="it-IT" dirty="0">
                <a:latin typeface="Calibri"/>
              </a:rPr>
              <a:t> </a:t>
            </a:r>
            <a:r>
              <a:rPr lang="it-IT" dirty="0" err="1">
                <a:latin typeface="Calibri"/>
              </a:rPr>
              <a:t>it</a:t>
            </a:r>
            <a:r>
              <a:rPr lang="it-IT" dirty="0">
                <a:latin typeface="Calibri"/>
              </a:rPr>
              <a:t> </a:t>
            </a:r>
            <a:r>
              <a:rPr lang="it-IT" dirty="0" err="1">
                <a:latin typeface="Calibri"/>
              </a:rPr>
              <a:t>contributes</a:t>
            </a:r>
            <a:r>
              <a:rPr lang="it-IT" dirty="0">
                <a:latin typeface="Calibri"/>
              </a:rPr>
              <a:t> to the </a:t>
            </a:r>
            <a:r>
              <a:rPr lang="it-IT" dirty="0" err="1">
                <a:latin typeface="Calibri"/>
              </a:rPr>
              <a:t>regional</a:t>
            </a:r>
            <a:r>
              <a:rPr lang="it-IT" dirty="0">
                <a:latin typeface="Calibri"/>
              </a:rPr>
              <a:t> knowledge base and supports </a:t>
            </a:r>
            <a:r>
              <a:rPr lang="it-IT" dirty="0" err="1">
                <a:latin typeface="Calibri"/>
              </a:rPr>
              <a:t>innovation</a:t>
            </a:r>
            <a:r>
              <a:rPr lang="it-IT" dirty="0">
                <a:latin typeface="Calibri"/>
              </a:rPr>
              <a:t> </a:t>
            </a:r>
            <a:r>
              <a:rPr lang="it-IT" dirty="0" err="1">
                <a:latin typeface="Calibri"/>
              </a:rPr>
              <a:t>processes</a:t>
            </a:r>
            <a:r>
              <a:rPr lang="it-IT" dirty="0">
                <a:latin typeface="Calibri"/>
              </a:rPr>
              <a:t> (Krugman, 1991), </a:t>
            </a:r>
            <a:r>
              <a:rPr lang="it-IT" dirty="0" err="1">
                <a:latin typeface="Calibri"/>
              </a:rPr>
              <a:t>entrepreneurship</a:t>
            </a:r>
            <a:r>
              <a:rPr lang="it-IT" dirty="0">
                <a:latin typeface="Calibri"/>
              </a:rPr>
              <a:t> and </a:t>
            </a:r>
            <a:r>
              <a:rPr lang="it-IT" dirty="0" err="1">
                <a:latin typeface="Calibri"/>
              </a:rPr>
              <a:t>productivity</a:t>
            </a:r>
            <a:r>
              <a:rPr lang="it-IT" dirty="0">
                <a:latin typeface="Calibri"/>
              </a:rPr>
              <a:t> (</a:t>
            </a:r>
            <a:r>
              <a:rPr lang="it-IT" dirty="0" err="1">
                <a:latin typeface="Calibri"/>
              </a:rPr>
              <a:t>Gennaioli</a:t>
            </a:r>
            <a:r>
              <a:rPr lang="it-IT" dirty="0">
                <a:latin typeface="Calibri"/>
              </a:rPr>
              <a:t> et al., 2013), and </a:t>
            </a:r>
            <a:r>
              <a:rPr lang="it-IT" dirty="0" err="1">
                <a:latin typeface="Calibri"/>
              </a:rPr>
              <a:t>therefore</a:t>
            </a:r>
            <a:r>
              <a:rPr lang="it-IT" dirty="0">
                <a:latin typeface="Calibri"/>
              </a:rPr>
              <a:t> </a:t>
            </a:r>
            <a:r>
              <a:rPr lang="it-IT" dirty="0" err="1">
                <a:latin typeface="Calibri"/>
              </a:rPr>
              <a:t>income</a:t>
            </a:r>
            <a:r>
              <a:rPr lang="it-IT" dirty="0">
                <a:latin typeface="Calibri"/>
              </a:rPr>
              <a:t> generation (Becker, 1964). Given the </a:t>
            </a:r>
            <a:r>
              <a:rPr lang="it-IT" dirty="0" err="1">
                <a:latin typeface="Calibri"/>
              </a:rPr>
              <a:t>emigration</a:t>
            </a:r>
            <a:r>
              <a:rPr lang="it-IT" dirty="0">
                <a:latin typeface="Calibri"/>
              </a:rPr>
              <a:t> and </a:t>
            </a:r>
            <a:r>
              <a:rPr lang="it-IT" dirty="0" err="1">
                <a:latin typeface="Calibri"/>
              </a:rPr>
              <a:t>ageing</a:t>
            </a:r>
            <a:r>
              <a:rPr lang="it-IT" dirty="0">
                <a:latin typeface="Calibri"/>
              </a:rPr>
              <a:t> of </a:t>
            </a:r>
            <a:r>
              <a:rPr lang="it-IT" dirty="0" err="1">
                <a:latin typeface="Calibri"/>
              </a:rPr>
              <a:t>population</a:t>
            </a:r>
            <a:r>
              <a:rPr lang="it-IT" dirty="0">
                <a:latin typeface="Calibri"/>
              </a:rPr>
              <a:t> in the more </a:t>
            </a:r>
            <a:r>
              <a:rPr lang="it-IT" dirty="0" err="1">
                <a:latin typeface="Calibri"/>
              </a:rPr>
              <a:t>peripheral</a:t>
            </a:r>
            <a:r>
              <a:rPr lang="it-IT" dirty="0">
                <a:latin typeface="Calibri"/>
              </a:rPr>
              <a:t> rural </a:t>
            </a:r>
            <a:r>
              <a:rPr lang="it-IT" dirty="0" err="1">
                <a:latin typeface="Calibri"/>
              </a:rPr>
              <a:t>areas</a:t>
            </a:r>
            <a:r>
              <a:rPr lang="it-IT" dirty="0">
                <a:latin typeface="Calibri"/>
              </a:rPr>
              <a:t>, </a:t>
            </a:r>
            <a:r>
              <a:rPr lang="it-IT" dirty="0" err="1">
                <a:latin typeface="Calibri"/>
              </a:rPr>
              <a:t>it</a:t>
            </a:r>
            <a:r>
              <a:rPr lang="it-IT" dirty="0">
                <a:latin typeface="Calibri"/>
              </a:rPr>
              <a:t> </a:t>
            </a:r>
            <a:r>
              <a:rPr lang="it-IT" dirty="0" err="1">
                <a:latin typeface="Calibri"/>
              </a:rPr>
              <a:t>is</a:t>
            </a:r>
            <a:r>
              <a:rPr lang="it-IT" dirty="0">
                <a:latin typeface="Calibri"/>
              </a:rPr>
              <a:t> </a:t>
            </a:r>
            <a:r>
              <a:rPr lang="it-IT" dirty="0" err="1">
                <a:latin typeface="Calibri"/>
              </a:rPr>
              <a:t>also</a:t>
            </a:r>
            <a:r>
              <a:rPr lang="it-IT" dirty="0">
                <a:latin typeface="Calibri"/>
              </a:rPr>
              <a:t> </a:t>
            </a:r>
            <a:r>
              <a:rPr lang="it-IT" dirty="0" err="1">
                <a:latin typeface="Calibri"/>
              </a:rPr>
              <a:t>important</a:t>
            </a:r>
            <a:r>
              <a:rPr lang="it-IT" dirty="0">
                <a:latin typeface="Calibri"/>
              </a:rPr>
              <a:t> to take </a:t>
            </a:r>
            <a:r>
              <a:rPr lang="it-IT" dirty="0" err="1">
                <a:latin typeface="Calibri"/>
              </a:rPr>
              <a:t>into</a:t>
            </a:r>
            <a:r>
              <a:rPr lang="it-IT" dirty="0">
                <a:latin typeface="Calibri"/>
              </a:rPr>
              <a:t> account the </a:t>
            </a:r>
            <a:r>
              <a:rPr lang="it-IT" dirty="0" err="1">
                <a:latin typeface="Calibri"/>
              </a:rPr>
              <a:t>demographic</a:t>
            </a:r>
            <a:r>
              <a:rPr lang="it-IT" dirty="0">
                <a:latin typeface="Calibri"/>
              </a:rPr>
              <a:t> </a:t>
            </a:r>
            <a:r>
              <a:rPr lang="it-IT" dirty="0" err="1">
                <a:latin typeface="Calibri"/>
              </a:rPr>
              <a:t>dimension</a:t>
            </a:r>
            <a:r>
              <a:rPr lang="it-IT" dirty="0">
                <a:latin typeface="Calibri"/>
              </a:rPr>
              <a:t> of human capital. </a:t>
            </a:r>
            <a:endParaRPr lang="it-IT"/>
          </a:p>
          <a:p>
            <a:pPr marL="0" indent="0">
              <a:buSzPts val="1100"/>
            </a:pPr>
            <a:endParaRPr lang="it-IT">
              <a:latin typeface="Calibri"/>
            </a:endParaRPr>
          </a:p>
          <a:p>
            <a:pPr marL="0" indent="0">
              <a:buSzPts val="1100"/>
            </a:pPr>
            <a:r>
              <a:rPr lang="it-IT" dirty="0">
                <a:latin typeface="Calibri"/>
              </a:rPr>
              <a:t>Cultural assets </a:t>
            </a:r>
            <a:r>
              <a:rPr lang="it-IT" dirty="0" err="1">
                <a:latin typeface="Calibri"/>
              </a:rPr>
              <a:t>represent</a:t>
            </a:r>
            <a:r>
              <a:rPr lang="it-IT" dirty="0">
                <a:latin typeface="Calibri"/>
              </a:rPr>
              <a:t> a second </a:t>
            </a:r>
            <a:r>
              <a:rPr lang="it-IT" dirty="0" err="1">
                <a:latin typeface="Calibri"/>
              </a:rPr>
              <a:t>dimension</a:t>
            </a:r>
            <a:r>
              <a:rPr lang="it-IT" dirty="0">
                <a:latin typeface="Calibri"/>
              </a:rPr>
              <a:t> of human capital, </a:t>
            </a:r>
            <a:r>
              <a:rPr lang="it-IT" dirty="0" err="1">
                <a:latin typeface="Calibri"/>
              </a:rPr>
              <a:t>which</a:t>
            </a:r>
            <a:r>
              <a:rPr lang="it-IT" dirty="0">
                <a:latin typeface="Calibri"/>
              </a:rPr>
              <a:t> are </a:t>
            </a:r>
            <a:r>
              <a:rPr lang="it-IT" dirty="0" err="1">
                <a:latin typeface="Calibri"/>
              </a:rPr>
              <a:t>essential</a:t>
            </a:r>
            <a:r>
              <a:rPr lang="it-IT" dirty="0">
                <a:latin typeface="Calibri"/>
              </a:rPr>
              <a:t> to account for the </a:t>
            </a:r>
            <a:r>
              <a:rPr lang="it-IT" dirty="0" err="1">
                <a:latin typeface="Calibri"/>
              </a:rPr>
              <a:t>role</a:t>
            </a:r>
            <a:r>
              <a:rPr lang="it-IT" dirty="0">
                <a:latin typeface="Calibri"/>
              </a:rPr>
              <a:t> of </a:t>
            </a:r>
            <a:r>
              <a:rPr lang="it-IT" dirty="0" err="1">
                <a:latin typeface="Calibri"/>
              </a:rPr>
              <a:t>local</a:t>
            </a:r>
            <a:r>
              <a:rPr lang="it-IT" dirty="0">
                <a:latin typeface="Calibri"/>
              </a:rPr>
              <a:t> </a:t>
            </a:r>
            <a:r>
              <a:rPr lang="it-IT" dirty="0" err="1">
                <a:latin typeface="Calibri"/>
              </a:rPr>
              <a:t>traditions</a:t>
            </a:r>
            <a:r>
              <a:rPr lang="it-IT" dirty="0">
                <a:latin typeface="Calibri"/>
              </a:rPr>
              <a:t> and </a:t>
            </a:r>
            <a:r>
              <a:rPr lang="it-IT" dirty="0" err="1">
                <a:latin typeface="Calibri"/>
              </a:rPr>
              <a:t>identity</a:t>
            </a:r>
            <a:r>
              <a:rPr lang="it-IT" dirty="0">
                <a:latin typeface="Calibri"/>
              </a:rPr>
              <a:t>. In </a:t>
            </a:r>
            <a:r>
              <a:rPr lang="it-IT" dirty="0" err="1">
                <a:latin typeface="Calibri"/>
              </a:rPr>
              <a:t>conjunction</a:t>
            </a:r>
            <a:r>
              <a:rPr lang="it-IT" dirty="0">
                <a:latin typeface="Calibri"/>
              </a:rPr>
              <a:t> with the </a:t>
            </a:r>
            <a:r>
              <a:rPr lang="it-IT" dirty="0" err="1">
                <a:latin typeface="Calibri"/>
              </a:rPr>
              <a:t>local</a:t>
            </a:r>
            <a:r>
              <a:rPr lang="it-IT" dirty="0">
                <a:latin typeface="Calibri"/>
              </a:rPr>
              <a:t> </a:t>
            </a:r>
            <a:r>
              <a:rPr lang="it-IT" dirty="0" err="1">
                <a:latin typeface="Calibri"/>
              </a:rPr>
              <a:t>environment</a:t>
            </a:r>
            <a:r>
              <a:rPr lang="it-IT" dirty="0">
                <a:latin typeface="Calibri"/>
              </a:rPr>
              <a:t>, cultural assets are </a:t>
            </a:r>
            <a:r>
              <a:rPr lang="it-IT" dirty="0" err="1">
                <a:latin typeface="Calibri"/>
              </a:rPr>
              <a:t>important</a:t>
            </a:r>
            <a:r>
              <a:rPr lang="it-IT" dirty="0">
                <a:latin typeface="Calibri"/>
              </a:rPr>
              <a:t> </a:t>
            </a:r>
            <a:r>
              <a:rPr lang="it-IT" dirty="0" err="1">
                <a:latin typeface="Calibri"/>
              </a:rPr>
              <a:t>as</a:t>
            </a:r>
            <a:r>
              <a:rPr lang="it-IT" dirty="0">
                <a:latin typeface="Calibri"/>
              </a:rPr>
              <a:t> </a:t>
            </a:r>
            <a:r>
              <a:rPr lang="it-IT" dirty="0" err="1">
                <a:latin typeface="Calibri"/>
              </a:rPr>
              <a:t>unique</a:t>
            </a:r>
            <a:r>
              <a:rPr lang="it-IT" dirty="0">
                <a:latin typeface="Calibri"/>
              </a:rPr>
              <a:t> selling points (</a:t>
            </a:r>
            <a:r>
              <a:rPr lang="it-IT" dirty="0" err="1">
                <a:latin typeface="Calibri"/>
              </a:rPr>
              <a:t>Dwyer</a:t>
            </a:r>
            <a:r>
              <a:rPr lang="it-IT" dirty="0">
                <a:latin typeface="Calibri"/>
              </a:rPr>
              <a:t> and </a:t>
            </a:r>
            <a:r>
              <a:rPr lang="it-IT" dirty="0" err="1">
                <a:latin typeface="Calibri"/>
              </a:rPr>
              <a:t>Findeis</a:t>
            </a:r>
            <a:r>
              <a:rPr lang="it-IT" dirty="0">
                <a:latin typeface="Calibri"/>
              </a:rPr>
              <a:t>, 2008). Social capital can </a:t>
            </a:r>
            <a:r>
              <a:rPr lang="it-IT" dirty="0" err="1">
                <a:latin typeface="Calibri"/>
              </a:rPr>
              <a:t>stimulate</a:t>
            </a:r>
            <a:r>
              <a:rPr lang="it-IT" dirty="0">
                <a:latin typeface="Calibri"/>
              </a:rPr>
              <a:t> </a:t>
            </a:r>
            <a:r>
              <a:rPr lang="it-IT" dirty="0" err="1">
                <a:latin typeface="Calibri"/>
              </a:rPr>
              <a:t>development</a:t>
            </a:r>
            <a:r>
              <a:rPr lang="it-IT" dirty="0">
                <a:latin typeface="Calibri"/>
              </a:rPr>
              <a:t> and </a:t>
            </a:r>
            <a:r>
              <a:rPr lang="it-IT" dirty="0" err="1">
                <a:latin typeface="Calibri"/>
              </a:rPr>
              <a:t>economic</a:t>
            </a:r>
            <a:r>
              <a:rPr lang="it-IT" dirty="0">
                <a:latin typeface="Calibri"/>
              </a:rPr>
              <a:t> </a:t>
            </a:r>
            <a:r>
              <a:rPr lang="it-IT" dirty="0" err="1">
                <a:latin typeface="Calibri"/>
              </a:rPr>
              <a:t>growth</a:t>
            </a:r>
            <a:r>
              <a:rPr lang="it-IT" dirty="0">
                <a:latin typeface="Calibri"/>
              </a:rPr>
              <a:t> in rural </a:t>
            </a:r>
            <a:r>
              <a:rPr lang="it-IT" dirty="0" err="1">
                <a:latin typeface="Calibri"/>
              </a:rPr>
              <a:t>areas</a:t>
            </a:r>
            <a:r>
              <a:rPr lang="it-IT" dirty="0">
                <a:latin typeface="Calibri"/>
              </a:rPr>
              <a:t> by </a:t>
            </a:r>
            <a:r>
              <a:rPr lang="it-IT" dirty="0" err="1">
                <a:latin typeface="Calibri"/>
              </a:rPr>
              <a:t>reducing</a:t>
            </a:r>
            <a:r>
              <a:rPr lang="it-IT" dirty="0">
                <a:latin typeface="Calibri"/>
              </a:rPr>
              <a:t> information and </a:t>
            </a:r>
            <a:r>
              <a:rPr lang="it-IT" dirty="0" err="1">
                <a:latin typeface="Calibri"/>
              </a:rPr>
              <a:t>transactions</a:t>
            </a:r>
            <a:r>
              <a:rPr lang="it-IT" dirty="0">
                <a:latin typeface="Calibri"/>
              </a:rPr>
              <a:t> costs, </a:t>
            </a:r>
            <a:r>
              <a:rPr lang="it-IT" dirty="0" err="1">
                <a:latin typeface="Calibri"/>
              </a:rPr>
              <a:t>as</a:t>
            </a:r>
            <a:r>
              <a:rPr lang="it-IT" dirty="0">
                <a:latin typeface="Calibri"/>
              </a:rPr>
              <a:t> </a:t>
            </a:r>
            <a:r>
              <a:rPr lang="it-IT" dirty="0" err="1">
                <a:latin typeface="Calibri"/>
              </a:rPr>
              <a:t>well</a:t>
            </a:r>
            <a:r>
              <a:rPr lang="it-IT" dirty="0">
                <a:latin typeface="Calibri"/>
              </a:rPr>
              <a:t> </a:t>
            </a:r>
            <a:r>
              <a:rPr lang="it-IT" dirty="0" err="1">
                <a:latin typeface="Calibri"/>
              </a:rPr>
              <a:t>as</a:t>
            </a:r>
            <a:r>
              <a:rPr lang="it-IT" dirty="0">
                <a:latin typeface="Calibri"/>
              </a:rPr>
              <a:t> </a:t>
            </a:r>
            <a:r>
              <a:rPr lang="it-IT" dirty="0" err="1">
                <a:latin typeface="Calibri"/>
              </a:rPr>
              <a:t>promoting</a:t>
            </a:r>
            <a:r>
              <a:rPr lang="it-IT" dirty="0">
                <a:latin typeface="Calibri"/>
              </a:rPr>
              <a:t> knowledge transfer (Fukuyama, 1995; </a:t>
            </a:r>
            <a:r>
              <a:rPr lang="it-IT" dirty="0" err="1">
                <a:latin typeface="Calibri"/>
              </a:rPr>
              <a:t>Woolcock</a:t>
            </a:r>
            <a:r>
              <a:rPr lang="it-IT" dirty="0">
                <a:latin typeface="Calibri"/>
              </a:rPr>
              <a:t> and Narayan, 2000). </a:t>
            </a:r>
          </a:p>
          <a:p>
            <a:pPr marL="0" indent="0">
              <a:buSzPts val="1100"/>
            </a:pPr>
            <a:endParaRPr lang="it-IT">
              <a:latin typeface="Calibri"/>
            </a:endParaRPr>
          </a:p>
          <a:p>
            <a:pPr marL="0" lvl="0" indent="0" algn="just">
              <a:spcBef>
                <a:spcPts val="0"/>
              </a:spcBef>
              <a:spcAft>
                <a:spcPts val="0"/>
              </a:spcAft>
              <a:buSzPts val="1100"/>
              <a:buNone/>
            </a:pPr>
            <a:r>
              <a:rPr lang="it-IT" dirty="0">
                <a:latin typeface="Calibri"/>
              </a:rPr>
              <a:t>In the EU RDP, support for investments in human and cultural capital </a:t>
            </a:r>
            <a:r>
              <a:rPr lang="it-IT" dirty="0" err="1">
                <a:latin typeface="Calibri"/>
              </a:rPr>
              <a:t>includes</a:t>
            </a:r>
            <a:r>
              <a:rPr lang="it-IT" dirty="0">
                <a:latin typeface="Calibri"/>
              </a:rPr>
              <a:t> a high </a:t>
            </a:r>
            <a:r>
              <a:rPr lang="it-IT" dirty="0" err="1">
                <a:latin typeface="Calibri"/>
              </a:rPr>
              <a:t>diversity</a:t>
            </a:r>
            <a:r>
              <a:rPr lang="it-IT" dirty="0">
                <a:latin typeface="Calibri"/>
              </a:rPr>
              <a:t> of </a:t>
            </a:r>
            <a:r>
              <a:rPr lang="it-IT" dirty="0" err="1">
                <a:latin typeface="Calibri"/>
              </a:rPr>
              <a:t>measures</a:t>
            </a:r>
            <a:r>
              <a:rPr lang="it-IT" dirty="0">
                <a:latin typeface="Calibri"/>
              </a:rPr>
              <a:t> to </a:t>
            </a:r>
            <a:r>
              <a:rPr lang="it-IT" dirty="0" err="1">
                <a:latin typeface="Calibri"/>
              </a:rPr>
              <a:t>maintain</a:t>
            </a:r>
            <a:r>
              <a:rPr lang="it-IT" dirty="0">
                <a:latin typeface="Calibri"/>
              </a:rPr>
              <a:t> a </a:t>
            </a:r>
            <a:r>
              <a:rPr lang="it-IT" dirty="0" err="1">
                <a:latin typeface="Calibri"/>
              </a:rPr>
              <a:t>balanced</a:t>
            </a:r>
            <a:r>
              <a:rPr lang="it-IT" dirty="0">
                <a:latin typeface="Calibri"/>
              </a:rPr>
              <a:t> age </a:t>
            </a:r>
            <a:r>
              <a:rPr lang="it-IT" dirty="0" err="1">
                <a:latin typeface="Calibri"/>
              </a:rPr>
              <a:t>structure</a:t>
            </a:r>
            <a:r>
              <a:rPr lang="it-IT" dirty="0">
                <a:latin typeface="Calibri"/>
              </a:rPr>
              <a:t> in the farming community, to </a:t>
            </a:r>
            <a:r>
              <a:rPr lang="it-IT" dirty="0" err="1">
                <a:latin typeface="Calibri"/>
              </a:rPr>
              <a:t>stabilise</a:t>
            </a:r>
            <a:r>
              <a:rPr lang="it-IT" dirty="0">
                <a:latin typeface="Calibri"/>
              </a:rPr>
              <a:t> the </a:t>
            </a:r>
            <a:r>
              <a:rPr lang="it-IT" dirty="0" err="1">
                <a:latin typeface="Calibri"/>
              </a:rPr>
              <a:t>immigration</a:t>
            </a:r>
            <a:r>
              <a:rPr lang="it-IT" dirty="0">
                <a:latin typeface="Calibri"/>
              </a:rPr>
              <a:t> and </a:t>
            </a:r>
            <a:r>
              <a:rPr lang="it-IT" dirty="0" err="1">
                <a:latin typeface="Calibri"/>
              </a:rPr>
              <a:t>emigration</a:t>
            </a:r>
            <a:r>
              <a:rPr lang="it-IT" dirty="0">
                <a:latin typeface="Calibri"/>
              </a:rPr>
              <a:t> balance to and from rural </a:t>
            </a:r>
            <a:r>
              <a:rPr lang="it-IT" dirty="0" err="1">
                <a:latin typeface="Calibri"/>
              </a:rPr>
              <a:t>areas</a:t>
            </a:r>
            <a:r>
              <a:rPr lang="it-IT" dirty="0">
                <a:latin typeface="Calibri"/>
              </a:rPr>
              <a:t>, training, consulting and information services on the cultural </a:t>
            </a:r>
            <a:r>
              <a:rPr lang="it-IT" dirty="0" err="1">
                <a:latin typeface="Calibri"/>
              </a:rPr>
              <a:t>heritage</a:t>
            </a:r>
            <a:r>
              <a:rPr lang="it-IT" dirty="0">
                <a:latin typeface="Calibri"/>
              </a:rPr>
              <a:t> and the </a:t>
            </a:r>
            <a:r>
              <a:rPr lang="it-IT" dirty="0" err="1">
                <a:latin typeface="Calibri"/>
              </a:rPr>
              <a:t>enhancement</a:t>
            </a:r>
            <a:r>
              <a:rPr lang="it-IT" dirty="0">
                <a:latin typeface="Calibri"/>
              </a:rPr>
              <a:t> of networks in rural </a:t>
            </a:r>
            <a:r>
              <a:rPr lang="it-IT" dirty="0" err="1">
                <a:latin typeface="Calibri"/>
              </a:rPr>
              <a:t>areas</a:t>
            </a:r>
            <a:r>
              <a:rPr lang="it-IT" dirty="0">
                <a:latin typeface="Calibri"/>
              </a:rPr>
              <a:t>.</a:t>
            </a:r>
            <a:endParaRPr dirty="0">
              <a:latin typeface="Calibri"/>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2ce5c6ecd3_0_20"/>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dirty="0"/>
              <a:t>4. Analysis of </a:t>
            </a:r>
            <a:r>
              <a:rPr lang="it-IT" dirty="0" err="1"/>
              <a:t>financial</a:t>
            </a:r>
            <a:r>
              <a:rPr lang="it-IT" dirty="0"/>
              <a:t> performance of the area</a:t>
            </a:r>
            <a:endParaRPr dirty="0"/>
          </a:p>
        </p:txBody>
      </p:sp>
      <p:sp>
        <p:nvSpPr>
          <p:cNvPr id="417" name="Google Shape;417;g12ce5c6ecd3_0_20"/>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dirty="0"/>
              <a:t>4.1 Investment </a:t>
            </a:r>
            <a:r>
              <a:rPr lang="it-IT" dirty="0" err="1"/>
              <a:t>capacity</a:t>
            </a:r>
            <a:r>
              <a:rPr lang="it-IT" dirty="0"/>
              <a:t> in rural </a:t>
            </a:r>
            <a:r>
              <a:rPr lang="it-IT" dirty="0" err="1"/>
              <a:t>areas</a:t>
            </a:r>
            <a:endParaRPr dirty="0" err="1"/>
          </a:p>
        </p:txBody>
      </p:sp>
      <p:sp>
        <p:nvSpPr>
          <p:cNvPr id="418" name="Google Shape;418;g12ce5c6ecd3_0_20"/>
          <p:cNvSpPr txBox="1">
            <a:spLocks noGrp="1"/>
          </p:cNvSpPr>
          <p:nvPr>
            <p:ph type="body" idx="3"/>
          </p:nvPr>
        </p:nvSpPr>
        <p:spPr>
          <a:xfrm>
            <a:off x="494225" y="2554276"/>
            <a:ext cx="9063156" cy="297818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None/>
            </a:pPr>
            <a:r>
              <a:rPr lang="it-IT" b="1" dirty="0">
                <a:latin typeface="Calibri"/>
              </a:rPr>
              <a:t>NATURAL CAPITAL</a:t>
            </a:r>
          </a:p>
          <a:p>
            <a:pPr marL="0" indent="0">
              <a:buSzPts val="1100"/>
            </a:pPr>
            <a:endParaRPr lang="it-IT">
              <a:latin typeface="Calibri"/>
            </a:endParaRPr>
          </a:p>
          <a:p>
            <a:pPr marL="0" indent="0">
              <a:buSzPts val="1100"/>
            </a:pPr>
            <a:r>
              <a:rPr lang="it-IT" dirty="0" err="1">
                <a:latin typeface="Calibri"/>
              </a:rPr>
              <a:t>It</a:t>
            </a:r>
            <a:r>
              <a:rPr lang="it-IT" dirty="0">
                <a:latin typeface="Calibri"/>
              </a:rPr>
              <a:t> </a:t>
            </a:r>
            <a:r>
              <a:rPr lang="it-IT" dirty="0" err="1">
                <a:latin typeface="Calibri"/>
              </a:rPr>
              <a:t>has</a:t>
            </a:r>
            <a:r>
              <a:rPr lang="it-IT" dirty="0">
                <a:latin typeface="Calibri"/>
              </a:rPr>
              <a:t> a </a:t>
            </a:r>
            <a:r>
              <a:rPr lang="it-IT" dirty="0" err="1">
                <a:latin typeface="Calibri"/>
              </a:rPr>
              <a:t>crucial</a:t>
            </a:r>
            <a:r>
              <a:rPr lang="it-IT" dirty="0">
                <a:latin typeface="Calibri"/>
              </a:rPr>
              <a:t> </a:t>
            </a:r>
            <a:r>
              <a:rPr lang="it-IT" dirty="0" err="1">
                <a:latin typeface="Calibri"/>
              </a:rPr>
              <a:t>role</a:t>
            </a:r>
            <a:r>
              <a:rPr lang="it-IT" dirty="0">
                <a:latin typeface="Calibri"/>
              </a:rPr>
              <a:t> in the production of food, </a:t>
            </a:r>
            <a:r>
              <a:rPr lang="it-IT" dirty="0" err="1">
                <a:latin typeface="Calibri"/>
              </a:rPr>
              <a:t>bio</a:t>
            </a:r>
            <a:r>
              <a:rPr lang="it-IT" dirty="0">
                <a:latin typeface="Calibri"/>
              </a:rPr>
              <a:t>-energy, and </a:t>
            </a:r>
            <a:r>
              <a:rPr lang="it-IT" dirty="0" err="1">
                <a:latin typeface="Calibri"/>
              </a:rPr>
              <a:t>extracting</a:t>
            </a:r>
            <a:r>
              <a:rPr lang="it-IT" dirty="0">
                <a:latin typeface="Calibri"/>
              </a:rPr>
              <a:t> </a:t>
            </a:r>
            <a:r>
              <a:rPr lang="it-IT" dirty="0" err="1">
                <a:latin typeface="Calibri"/>
              </a:rPr>
              <a:t>raw</a:t>
            </a:r>
            <a:r>
              <a:rPr lang="it-IT" dirty="0">
                <a:latin typeface="Calibri"/>
              </a:rPr>
              <a:t> </a:t>
            </a:r>
            <a:r>
              <a:rPr lang="it-IT" dirty="0" err="1">
                <a:latin typeface="Calibri"/>
              </a:rPr>
              <a:t>material</a:t>
            </a:r>
            <a:r>
              <a:rPr lang="it-IT" dirty="0">
                <a:latin typeface="Calibri"/>
              </a:rPr>
              <a:t>, </a:t>
            </a:r>
            <a:r>
              <a:rPr lang="it-IT" dirty="0" err="1">
                <a:latin typeface="Calibri"/>
              </a:rPr>
              <a:t>but</a:t>
            </a:r>
            <a:r>
              <a:rPr lang="it-IT" dirty="0">
                <a:latin typeface="Calibri"/>
              </a:rPr>
              <a:t> </a:t>
            </a:r>
            <a:r>
              <a:rPr lang="it-IT" dirty="0" err="1">
                <a:latin typeface="Calibri"/>
              </a:rPr>
              <a:t>also</a:t>
            </a:r>
            <a:r>
              <a:rPr lang="it-IT" dirty="0">
                <a:latin typeface="Calibri"/>
              </a:rPr>
              <a:t> </a:t>
            </a:r>
            <a:r>
              <a:rPr lang="it-IT" dirty="0" err="1">
                <a:latin typeface="Calibri"/>
              </a:rPr>
              <a:t>increasingly</a:t>
            </a:r>
            <a:r>
              <a:rPr lang="it-IT" dirty="0">
                <a:latin typeface="Calibri"/>
              </a:rPr>
              <a:t> for the </a:t>
            </a:r>
            <a:r>
              <a:rPr lang="it-IT" dirty="0" err="1">
                <a:latin typeface="Calibri"/>
              </a:rPr>
              <a:t>provision</a:t>
            </a:r>
            <a:r>
              <a:rPr lang="it-IT" dirty="0">
                <a:latin typeface="Calibri"/>
              </a:rPr>
              <a:t> of </a:t>
            </a:r>
            <a:r>
              <a:rPr lang="it-IT" dirty="0" err="1">
                <a:latin typeface="Calibri"/>
              </a:rPr>
              <a:t>ecosystem</a:t>
            </a:r>
            <a:r>
              <a:rPr lang="it-IT" dirty="0">
                <a:latin typeface="Calibri"/>
              </a:rPr>
              <a:t> services, </a:t>
            </a:r>
            <a:r>
              <a:rPr lang="it-IT" dirty="0" err="1">
                <a:latin typeface="Calibri"/>
              </a:rPr>
              <a:t>such</a:t>
            </a:r>
            <a:r>
              <a:rPr lang="it-IT" dirty="0">
                <a:latin typeface="Calibri"/>
              </a:rPr>
              <a:t> </a:t>
            </a:r>
            <a:r>
              <a:rPr lang="it-IT" dirty="0" err="1">
                <a:latin typeface="Calibri"/>
              </a:rPr>
              <a:t>as</a:t>
            </a:r>
            <a:r>
              <a:rPr lang="it-IT" dirty="0">
                <a:latin typeface="Calibri"/>
              </a:rPr>
              <a:t> carbon </a:t>
            </a:r>
            <a:r>
              <a:rPr lang="it-IT" dirty="0" err="1">
                <a:latin typeface="Calibri"/>
              </a:rPr>
              <a:t>sequestration</a:t>
            </a:r>
            <a:r>
              <a:rPr lang="it-IT" dirty="0">
                <a:latin typeface="Calibri"/>
              </a:rPr>
              <a:t>, habitat </a:t>
            </a:r>
            <a:r>
              <a:rPr lang="it-IT" dirty="0" err="1">
                <a:latin typeface="Calibri"/>
              </a:rPr>
              <a:t>conservation</a:t>
            </a:r>
            <a:r>
              <a:rPr lang="it-IT" dirty="0">
                <a:latin typeface="Calibri"/>
              </a:rPr>
              <a:t> or </a:t>
            </a:r>
            <a:r>
              <a:rPr lang="it-IT" dirty="0" err="1">
                <a:latin typeface="Calibri"/>
              </a:rPr>
              <a:t>recreation</a:t>
            </a:r>
            <a:r>
              <a:rPr lang="it-IT" dirty="0">
                <a:latin typeface="Calibri"/>
              </a:rPr>
              <a:t> (MA, 2005; TEEB, 2010). </a:t>
            </a:r>
            <a:r>
              <a:rPr lang="it-IT" dirty="0" err="1">
                <a:latin typeface="Calibri"/>
              </a:rPr>
              <a:t>Endowment</a:t>
            </a:r>
            <a:r>
              <a:rPr lang="it-IT" dirty="0">
                <a:latin typeface="Calibri"/>
              </a:rPr>
              <a:t>, </a:t>
            </a:r>
            <a:r>
              <a:rPr lang="it-IT" dirty="0" err="1">
                <a:latin typeface="Calibri"/>
              </a:rPr>
              <a:t>maintenance</a:t>
            </a:r>
            <a:r>
              <a:rPr lang="it-IT" dirty="0">
                <a:latin typeface="Calibri"/>
              </a:rPr>
              <a:t> and investments in </a:t>
            </a:r>
            <a:r>
              <a:rPr lang="it-IT" dirty="0" err="1">
                <a:latin typeface="Calibri"/>
              </a:rPr>
              <a:t>natural</a:t>
            </a:r>
            <a:r>
              <a:rPr lang="it-IT" dirty="0">
                <a:latin typeface="Calibri"/>
              </a:rPr>
              <a:t> capital assets are </a:t>
            </a:r>
            <a:r>
              <a:rPr lang="it-IT" dirty="0" err="1">
                <a:latin typeface="Calibri"/>
              </a:rPr>
              <a:t>considered</a:t>
            </a:r>
            <a:r>
              <a:rPr lang="it-IT" dirty="0">
                <a:latin typeface="Calibri"/>
              </a:rPr>
              <a:t> “key </a:t>
            </a:r>
            <a:r>
              <a:rPr lang="it-IT" dirty="0" err="1">
                <a:latin typeface="Calibri"/>
              </a:rPr>
              <a:t>pillars</a:t>
            </a:r>
            <a:r>
              <a:rPr lang="it-IT" dirty="0">
                <a:latin typeface="Calibri"/>
              </a:rPr>
              <a:t> of place-</a:t>
            </a:r>
            <a:r>
              <a:rPr lang="it-IT" dirty="0" err="1">
                <a:latin typeface="Calibri"/>
              </a:rPr>
              <a:t>based</a:t>
            </a:r>
            <a:r>
              <a:rPr lang="it-IT" dirty="0">
                <a:latin typeface="Calibri"/>
              </a:rPr>
              <a:t> policies for rural </a:t>
            </a:r>
            <a:r>
              <a:rPr lang="it-IT" dirty="0" err="1">
                <a:latin typeface="Calibri"/>
              </a:rPr>
              <a:t>development</a:t>
            </a:r>
            <a:r>
              <a:rPr lang="it-IT" dirty="0">
                <a:latin typeface="Calibri"/>
              </a:rPr>
              <a:t>” (OECD, 2006, 14). </a:t>
            </a:r>
          </a:p>
          <a:p>
            <a:pPr marL="0" indent="0">
              <a:buSzPts val="1100"/>
            </a:pPr>
            <a:endParaRPr lang="it-IT">
              <a:latin typeface="Calibri"/>
            </a:endParaRPr>
          </a:p>
          <a:p>
            <a:pPr marL="0" indent="0">
              <a:buSzPts val="1100"/>
            </a:pPr>
            <a:r>
              <a:rPr lang="it-IT" dirty="0" err="1">
                <a:latin typeface="Calibri"/>
              </a:rPr>
              <a:t>They</a:t>
            </a:r>
            <a:r>
              <a:rPr lang="it-IT" dirty="0">
                <a:latin typeface="Calibri"/>
              </a:rPr>
              <a:t> help in “</a:t>
            </a:r>
            <a:r>
              <a:rPr lang="it-IT" dirty="0" err="1">
                <a:latin typeface="Calibri"/>
              </a:rPr>
              <a:t>connecting</a:t>
            </a:r>
            <a:r>
              <a:rPr lang="it-IT" dirty="0">
                <a:latin typeface="Calibri"/>
              </a:rPr>
              <a:t> the </a:t>
            </a:r>
            <a:r>
              <a:rPr lang="it-IT" dirty="0" err="1">
                <a:latin typeface="Calibri"/>
              </a:rPr>
              <a:t>two</a:t>
            </a:r>
            <a:r>
              <a:rPr lang="it-IT" dirty="0">
                <a:latin typeface="Calibri"/>
              </a:rPr>
              <a:t> </a:t>
            </a:r>
            <a:r>
              <a:rPr lang="it-IT" dirty="0" err="1">
                <a:latin typeface="Calibri"/>
              </a:rPr>
              <a:t>other</a:t>
            </a:r>
            <a:r>
              <a:rPr lang="it-IT" dirty="0">
                <a:latin typeface="Calibri"/>
              </a:rPr>
              <a:t> </a:t>
            </a:r>
            <a:r>
              <a:rPr lang="it-IT" dirty="0" err="1">
                <a:latin typeface="Calibri"/>
              </a:rPr>
              <a:t>types</a:t>
            </a:r>
            <a:r>
              <a:rPr lang="it-IT" dirty="0">
                <a:latin typeface="Calibri"/>
              </a:rPr>
              <a:t> of capital to a </a:t>
            </a:r>
            <a:r>
              <a:rPr lang="it-IT" dirty="0" err="1">
                <a:latin typeface="Calibri"/>
              </a:rPr>
              <a:t>specific</a:t>
            </a:r>
            <a:r>
              <a:rPr lang="it-IT" dirty="0">
                <a:latin typeface="Calibri"/>
              </a:rPr>
              <a:t> </a:t>
            </a:r>
            <a:r>
              <a:rPr lang="it-IT" dirty="0" err="1">
                <a:latin typeface="Calibri"/>
              </a:rPr>
              <a:t>geographic</a:t>
            </a:r>
            <a:r>
              <a:rPr lang="it-IT" dirty="0">
                <a:latin typeface="Calibri"/>
              </a:rPr>
              <a:t> setting and </a:t>
            </a:r>
            <a:r>
              <a:rPr lang="it-IT" dirty="0" err="1">
                <a:latin typeface="Calibri"/>
              </a:rPr>
              <a:t>facilitating</a:t>
            </a:r>
            <a:r>
              <a:rPr lang="it-IT" dirty="0">
                <a:latin typeface="Calibri"/>
              </a:rPr>
              <a:t> the </a:t>
            </a:r>
            <a:r>
              <a:rPr lang="it-IT" dirty="0" err="1">
                <a:latin typeface="Calibri"/>
              </a:rPr>
              <a:t>relationship</a:t>
            </a:r>
            <a:r>
              <a:rPr lang="it-IT" dirty="0">
                <a:latin typeface="Calibri"/>
              </a:rPr>
              <a:t> </a:t>
            </a:r>
            <a:r>
              <a:rPr lang="it-IT" dirty="0" err="1">
                <a:latin typeface="Calibri"/>
              </a:rPr>
              <a:t>among</a:t>
            </a:r>
            <a:r>
              <a:rPr lang="it-IT" dirty="0">
                <a:latin typeface="Calibri"/>
              </a:rPr>
              <a:t> people” (Vargas, 2010, 69).</a:t>
            </a:r>
          </a:p>
          <a:p>
            <a:pPr marL="0" indent="0">
              <a:buSzPts val="1100"/>
            </a:pPr>
            <a:endParaRPr lang="it-IT">
              <a:latin typeface="Calibri"/>
            </a:endParaRPr>
          </a:p>
          <a:p>
            <a:pPr marL="0" lvl="0" indent="0" algn="just">
              <a:spcBef>
                <a:spcPts val="0"/>
              </a:spcBef>
              <a:spcAft>
                <a:spcPts val="0"/>
              </a:spcAft>
              <a:buSzPts val="1100"/>
              <a:buNone/>
            </a:pPr>
            <a:r>
              <a:rPr lang="it-IT" dirty="0">
                <a:latin typeface="Calibri"/>
              </a:rPr>
              <a:t>The </a:t>
            </a:r>
            <a:r>
              <a:rPr lang="it-IT" dirty="0" err="1">
                <a:latin typeface="Calibri"/>
              </a:rPr>
              <a:t>attractiveness</a:t>
            </a:r>
            <a:r>
              <a:rPr lang="it-IT" dirty="0">
                <a:latin typeface="Calibri"/>
              </a:rPr>
              <a:t> of </a:t>
            </a:r>
            <a:r>
              <a:rPr lang="it-IT" dirty="0" err="1">
                <a:latin typeface="Calibri"/>
              </a:rPr>
              <a:t>landscapes</a:t>
            </a:r>
            <a:r>
              <a:rPr lang="it-IT" dirty="0">
                <a:latin typeface="Calibri"/>
              </a:rPr>
              <a:t> and </a:t>
            </a:r>
            <a:r>
              <a:rPr lang="it-IT" dirty="0" err="1">
                <a:latin typeface="Calibri"/>
              </a:rPr>
              <a:t>natural</a:t>
            </a:r>
            <a:r>
              <a:rPr lang="it-IT" dirty="0">
                <a:latin typeface="Calibri"/>
              </a:rPr>
              <a:t> </a:t>
            </a:r>
            <a:r>
              <a:rPr lang="it-IT" dirty="0" err="1">
                <a:latin typeface="Calibri"/>
              </a:rPr>
              <a:t>heritage</a:t>
            </a:r>
            <a:r>
              <a:rPr lang="it-IT" dirty="0">
                <a:latin typeface="Calibri"/>
              </a:rPr>
              <a:t> </a:t>
            </a:r>
            <a:r>
              <a:rPr lang="it-IT" dirty="0" err="1">
                <a:latin typeface="Calibri"/>
              </a:rPr>
              <a:t>has</a:t>
            </a:r>
            <a:r>
              <a:rPr lang="it-IT" dirty="0">
                <a:latin typeface="Calibri"/>
              </a:rPr>
              <a:t> </a:t>
            </a:r>
            <a:r>
              <a:rPr lang="it-IT" dirty="0" err="1">
                <a:latin typeface="Calibri"/>
              </a:rPr>
              <a:t>been</a:t>
            </a:r>
            <a:r>
              <a:rPr lang="it-IT" dirty="0">
                <a:latin typeface="Calibri"/>
              </a:rPr>
              <a:t> </a:t>
            </a:r>
            <a:r>
              <a:rPr lang="it-IT" dirty="0" err="1">
                <a:latin typeface="Calibri"/>
              </a:rPr>
              <a:t>found</a:t>
            </a:r>
            <a:r>
              <a:rPr lang="it-IT" dirty="0">
                <a:latin typeface="Calibri"/>
              </a:rPr>
              <a:t> to be the </a:t>
            </a:r>
            <a:r>
              <a:rPr lang="it-IT" dirty="0" err="1">
                <a:latin typeface="Calibri"/>
              </a:rPr>
              <a:t>main</a:t>
            </a:r>
            <a:r>
              <a:rPr lang="it-IT" dirty="0">
                <a:latin typeface="Calibri"/>
              </a:rPr>
              <a:t> driver for </a:t>
            </a:r>
            <a:r>
              <a:rPr lang="it-IT" dirty="0" err="1">
                <a:latin typeface="Calibri"/>
              </a:rPr>
              <a:t>restructuring</a:t>
            </a:r>
            <a:r>
              <a:rPr lang="it-IT" dirty="0">
                <a:latin typeface="Calibri"/>
              </a:rPr>
              <a:t> the rural economy </a:t>
            </a:r>
            <a:r>
              <a:rPr lang="it-IT" dirty="0" err="1">
                <a:latin typeface="Calibri"/>
              </a:rPr>
              <a:t>through</a:t>
            </a:r>
            <a:r>
              <a:rPr lang="it-IT" dirty="0">
                <a:latin typeface="Calibri"/>
              </a:rPr>
              <a:t> </a:t>
            </a:r>
            <a:r>
              <a:rPr lang="it-IT" dirty="0" err="1">
                <a:latin typeface="Calibri"/>
              </a:rPr>
              <a:t>diversification</a:t>
            </a:r>
            <a:r>
              <a:rPr lang="it-IT" dirty="0">
                <a:latin typeface="Calibri"/>
              </a:rPr>
              <a:t> of farming activities, place marketing and </a:t>
            </a:r>
            <a:r>
              <a:rPr lang="it-IT" dirty="0" err="1">
                <a:latin typeface="Calibri"/>
              </a:rPr>
              <a:t>tourism</a:t>
            </a:r>
            <a:r>
              <a:rPr lang="it-IT" dirty="0">
                <a:latin typeface="Calibri"/>
              </a:rPr>
              <a:t> (</a:t>
            </a:r>
            <a:r>
              <a:rPr lang="it-IT" dirty="0" err="1">
                <a:latin typeface="Calibri"/>
              </a:rPr>
              <a:t>Marcouiller</a:t>
            </a:r>
            <a:r>
              <a:rPr lang="it-IT" dirty="0">
                <a:latin typeface="Calibri"/>
              </a:rPr>
              <a:t> et al., 2004; Courtney et al., 2006; Pfeifer et al., 2009; Lange et al., 2013).</a:t>
            </a:r>
            <a:endParaRPr dirty="0">
              <a:latin typeface="Calibri"/>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2ce5c6ecd3_0_27"/>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4. Analysis of financial performance of the area</a:t>
            </a:r>
            <a:endParaRPr/>
          </a:p>
        </p:txBody>
      </p:sp>
      <p:sp>
        <p:nvSpPr>
          <p:cNvPr id="424" name="Google Shape;424;g12ce5c6ecd3_0_27"/>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4.1 Investment capacity in rural areas</a:t>
            </a:r>
            <a:endParaRPr/>
          </a:p>
        </p:txBody>
      </p:sp>
      <p:sp>
        <p:nvSpPr>
          <p:cNvPr id="425" name="Google Shape;425;g12ce5c6ecd3_0_27"/>
          <p:cNvSpPr txBox="1">
            <a:spLocks noGrp="1"/>
          </p:cNvSpPr>
          <p:nvPr>
            <p:ph type="body" idx="3"/>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p>
            <a:pPr marL="0" indent="0">
              <a:buSzPts val="1100"/>
            </a:pPr>
            <a:r>
              <a:rPr lang="it-IT" sz="1400" b="1" err="1">
                <a:latin typeface="Calibri"/>
              </a:rPr>
              <a:t>Capacity</a:t>
            </a:r>
            <a:r>
              <a:rPr lang="it-IT" sz="1400" b="1">
                <a:latin typeface="Calibri"/>
              </a:rPr>
              <a:t> Building</a:t>
            </a:r>
            <a:r>
              <a:rPr lang="it-IT" b="1">
                <a:latin typeface="Calibri"/>
              </a:rPr>
              <a:t> </a:t>
            </a:r>
            <a:r>
              <a:rPr lang="it-IT" err="1">
                <a:latin typeface="Calibri"/>
              </a:rPr>
              <a:t>includes</a:t>
            </a:r>
            <a:r>
              <a:rPr lang="it-IT">
                <a:latin typeface="Calibri"/>
              </a:rPr>
              <a:t> </a:t>
            </a:r>
          </a:p>
          <a:p>
            <a:pPr marL="0" lvl="0" indent="0" algn="just" rtl="0">
              <a:spcBef>
                <a:spcPts val="0"/>
              </a:spcBef>
              <a:spcAft>
                <a:spcPts val="0"/>
              </a:spcAft>
              <a:buClr>
                <a:schemeClr val="dk1"/>
              </a:buClr>
              <a:buSzPts val="1100"/>
              <a:buNone/>
            </a:pPr>
            <a:endParaRPr>
              <a:latin typeface="Calibri"/>
            </a:endParaRPr>
          </a:p>
          <a:p>
            <a:pPr marL="457200" lvl="0" indent="-304800" algn="just" rtl="0">
              <a:spcBef>
                <a:spcPts val="0"/>
              </a:spcBef>
              <a:spcAft>
                <a:spcPts val="0"/>
              </a:spcAft>
              <a:buSzPts val="1200"/>
              <a:buAutoNum type="arabicPeriod"/>
            </a:pPr>
            <a:r>
              <a:rPr lang="it-IT" err="1">
                <a:latin typeface="Calibri"/>
              </a:rPr>
              <a:t>stabilise</a:t>
            </a:r>
            <a:r>
              <a:rPr lang="it-IT">
                <a:latin typeface="Calibri"/>
              </a:rPr>
              <a:t> and support of backward </a:t>
            </a:r>
            <a:r>
              <a:rPr lang="it-IT" err="1">
                <a:latin typeface="Calibri"/>
              </a:rPr>
              <a:t>regions</a:t>
            </a:r>
            <a:endParaRPr err="1">
              <a:latin typeface="Calibri"/>
            </a:endParaRPr>
          </a:p>
          <a:p>
            <a:pPr marL="457200" lvl="0" indent="-304800" algn="just" rtl="0">
              <a:spcBef>
                <a:spcPts val="0"/>
              </a:spcBef>
              <a:spcAft>
                <a:spcPts val="0"/>
              </a:spcAft>
              <a:buSzPts val="1200"/>
              <a:buAutoNum type="arabicPeriod"/>
            </a:pPr>
            <a:r>
              <a:rPr lang="it-IT" err="1">
                <a:latin typeface="Calibri"/>
              </a:rPr>
              <a:t>modernise</a:t>
            </a:r>
            <a:r>
              <a:rPr lang="it-IT">
                <a:latin typeface="Calibri"/>
              </a:rPr>
              <a:t> </a:t>
            </a:r>
            <a:r>
              <a:rPr lang="it-IT" err="1">
                <a:latin typeface="Calibri"/>
              </a:rPr>
              <a:t>agricultural</a:t>
            </a:r>
            <a:r>
              <a:rPr lang="it-IT">
                <a:latin typeface="Calibri"/>
              </a:rPr>
              <a:t> commodity production and </a:t>
            </a:r>
            <a:r>
              <a:rPr lang="it-IT" err="1">
                <a:latin typeface="Calibri"/>
              </a:rPr>
              <a:t>vertical</a:t>
            </a:r>
            <a:r>
              <a:rPr lang="it-IT">
                <a:latin typeface="Calibri"/>
              </a:rPr>
              <a:t> </a:t>
            </a:r>
            <a:r>
              <a:rPr lang="it-IT" err="1">
                <a:latin typeface="Calibri"/>
              </a:rPr>
              <a:t>integration</a:t>
            </a:r>
            <a:r>
              <a:rPr lang="it-IT">
                <a:latin typeface="Calibri"/>
              </a:rPr>
              <a:t> of the </a:t>
            </a:r>
            <a:r>
              <a:rPr lang="it-IT" err="1">
                <a:latin typeface="Calibri"/>
              </a:rPr>
              <a:t>value</a:t>
            </a:r>
            <a:r>
              <a:rPr lang="it-IT">
                <a:latin typeface="Calibri"/>
              </a:rPr>
              <a:t> chain</a:t>
            </a:r>
            <a:endParaRPr>
              <a:latin typeface="Calibri"/>
            </a:endParaRPr>
          </a:p>
          <a:p>
            <a:pPr marL="457200" lvl="0" indent="-304800" algn="just" rtl="0">
              <a:spcBef>
                <a:spcPts val="0"/>
              </a:spcBef>
              <a:spcAft>
                <a:spcPts val="0"/>
              </a:spcAft>
              <a:buSzPts val="1200"/>
              <a:buAutoNum type="arabicPeriod"/>
            </a:pPr>
            <a:r>
              <a:rPr lang="it-IT" err="1">
                <a:latin typeface="Calibri"/>
              </a:rPr>
              <a:t>restructure</a:t>
            </a:r>
            <a:r>
              <a:rPr lang="it-IT">
                <a:latin typeface="Calibri"/>
              </a:rPr>
              <a:t> and </a:t>
            </a:r>
            <a:r>
              <a:rPr lang="it-IT" err="1">
                <a:latin typeface="Calibri"/>
              </a:rPr>
              <a:t>diversify</a:t>
            </a:r>
            <a:r>
              <a:rPr lang="it-IT">
                <a:latin typeface="Calibri"/>
              </a:rPr>
              <a:t> </a:t>
            </a:r>
            <a:r>
              <a:rPr lang="it-IT" err="1">
                <a:latin typeface="Calibri"/>
              </a:rPr>
              <a:t>economic</a:t>
            </a:r>
            <a:r>
              <a:rPr lang="it-IT">
                <a:latin typeface="Calibri"/>
              </a:rPr>
              <a:t> activities in the rural </a:t>
            </a:r>
            <a:r>
              <a:rPr lang="it-IT" err="1">
                <a:latin typeface="Calibri"/>
              </a:rPr>
              <a:t>areas</a:t>
            </a:r>
            <a:r>
              <a:rPr lang="it-IT">
                <a:latin typeface="Calibri"/>
              </a:rPr>
              <a:t> </a:t>
            </a:r>
            <a:r>
              <a:rPr lang="it-IT" err="1">
                <a:latin typeface="Calibri"/>
              </a:rPr>
              <a:t>as</a:t>
            </a:r>
            <a:r>
              <a:rPr lang="it-IT">
                <a:latin typeface="Calibri"/>
              </a:rPr>
              <a:t> a </a:t>
            </a:r>
            <a:r>
              <a:rPr lang="it-IT" err="1">
                <a:latin typeface="Calibri"/>
              </a:rPr>
              <a:t>whole</a:t>
            </a:r>
            <a:r>
              <a:rPr lang="it-IT">
                <a:latin typeface="Calibri"/>
              </a:rPr>
              <a:t> in </a:t>
            </a:r>
            <a:r>
              <a:rPr lang="it-IT" err="1">
                <a:latin typeface="Calibri"/>
              </a:rPr>
              <a:t>conjunction</a:t>
            </a:r>
            <a:r>
              <a:rPr lang="it-IT">
                <a:latin typeface="Calibri"/>
              </a:rPr>
              <a:t> with the </a:t>
            </a:r>
            <a:r>
              <a:rPr lang="it-IT" err="1">
                <a:latin typeface="Calibri"/>
              </a:rPr>
              <a:t>local</a:t>
            </a:r>
            <a:r>
              <a:rPr lang="it-IT">
                <a:latin typeface="Calibri"/>
              </a:rPr>
              <a:t> </a:t>
            </a:r>
            <a:r>
              <a:rPr lang="it-IT" err="1">
                <a:latin typeface="Calibri"/>
              </a:rPr>
              <a:t>environmen</a:t>
            </a:r>
            <a:endParaRPr err="1">
              <a:latin typeface="Calibri"/>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indent="0">
              <a:buSzPts val="1100"/>
            </a:pPr>
            <a:r>
              <a:rPr lang="it-IT" sz="1400" b="1">
                <a:latin typeface="Calibri"/>
              </a:rPr>
              <a:t>STABILISATION </a:t>
            </a:r>
            <a:endParaRPr sz="1400" b="1">
              <a:latin typeface="Calibri"/>
            </a:endParaRPr>
          </a:p>
          <a:p>
            <a:pPr marL="0" indent="0">
              <a:buSzPts val="1100"/>
            </a:pPr>
            <a:r>
              <a:rPr lang="it-IT" err="1">
                <a:latin typeface="Calibri"/>
              </a:rPr>
              <a:t>Stabilisation</a:t>
            </a:r>
            <a:r>
              <a:rPr lang="it-IT">
                <a:latin typeface="Calibri"/>
              </a:rPr>
              <a:t> </a:t>
            </a:r>
            <a:r>
              <a:rPr lang="it-IT" err="1">
                <a:latin typeface="Calibri"/>
              </a:rPr>
              <a:t>measures</a:t>
            </a:r>
            <a:r>
              <a:rPr lang="it-IT">
                <a:latin typeface="Calibri"/>
              </a:rPr>
              <a:t> are </a:t>
            </a:r>
            <a:r>
              <a:rPr lang="it-IT" err="1">
                <a:latin typeface="Calibri"/>
              </a:rPr>
              <a:t>aimed</a:t>
            </a:r>
            <a:r>
              <a:rPr lang="it-IT">
                <a:latin typeface="Calibri"/>
              </a:rPr>
              <a:t> </a:t>
            </a:r>
            <a:r>
              <a:rPr lang="it-IT" err="1">
                <a:latin typeface="Calibri"/>
              </a:rPr>
              <a:t>at</a:t>
            </a:r>
            <a:r>
              <a:rPr lang="it-IT">
                <a:latin typeface="Calibri"/>
              </a:rPr>
              <a:t> </a:t>
            </a:r>
            <a:r>
              <a:rPr lang="it-IT" err="1">
                <a:latin typeface="Calibri"/>
              </a:rPr>
              <a:t>continuing</a:t>
            </a:r>
            <a:r>
              <a:rPr lang="it-IT">
                <a:latin typeface="Calibri"/>
              </a:rPr>
              <a:t> </a:t>
            </a:r>
            <a:r>
              <a:rPr lang="it-IT" err="1">
                <a:latin typeface="Calibri"/>
              </a:rPr>
              <a:t>agricultural</a:t>
            </a:r>
            <a:r>
              <a:rPr lang="it-IT">
                <a:latin typeface="Calibri"/>
              </a:rPr>
              <a:t> and </a:t>
            </a:r>
            <a:r>
              <a:rPr lang="it-IT" err="1">
                <a:latin typeface="Calibri"/>
              </a:rPr>
              <a:t>forestry</a:t>
            </a:r>
            <a:r>
              <a:rPr lang="it-IT">
                <a:latin typeface="Calibri"/>
              </a:rPr>
              <a:t> activities, farm survival and the </a:t>
            </a:r>
            <a:r>
              <a:rPr lang="it-IT" err="1">
                <a:latin typeface="Calibri"/>
              </a:rPr>
              <a:t>maintenance</a:t>
            </a:r>
            <a:r>
              <a:rPr lang="it-IT">
                <a:latin typeface="Calibri"/>
              </a:rPr>
              <a:t> of </a:t>
            </a:r>
            <a:r>
              <a:rPr lang="it-IT" err="1">
                <a:latin typeface="Calibri"/>
              </a:rPr>
              <a:t>population</a:t>
            </a:r>
            <a:r>
              <a:rPr lang="it-IT">
                <a:latin typeface="Calibri"/>
              </a:rPr>
              <a:t> in rural communities </a:t>
            </a:r>
            <a:r>
              <a:rPr lang="it-IT" err="1">
                <a:latin typeface="Calibri"/>
              </a:rPr>
              <a:t>which</a:t>
            </a:r>
            <a:r>
              <a:rPr lang="it-IT">
                <a:latin typeface="Calibri"/>
              </a:rPr>
              <a:t> are </a:t>
            </a:r>
            <a:r>
              <a:rPr lang="it-IT" err="1">
                <a:latin typeface="Calibri"/>
              </a:rPr>
              <a:t>often</a:t>
            </a:r>
            <a:r>
              <a:rPr lang="it-IT">
                <a:latin typeface="Calibri"/>
              </a:rPr>
              <a:t> </a:t>
            </a:r>
            <a:r>
              <a:rPr lang="it-IT" err="1">
                <a:latin typeface="Calibri"/>
              </a:rPr>
              <a:t>highly</a:t>
            </a:r>
            <a:r>
              <a:rPr lang="it-IT">
                <a:latin typeface="Calibri"/>
              </a:rPr>
              <a:t> </a:t>
            </a:r>
            <a:r>
              <a:rPr lang="it-IT" err="1">
                <a:latin typeface="Calibri"/>
              </a:rPr>
              <a:t>dependent</a:t>
            </a:r>
            <a:r>
              <a:rPr lang="it-IT">
                <a:latin typeface="Calibri"/>
              </a:rPr>
              <a:t> on </a:t>
            </a:r>
            <a:r>
              <a:rPr lang="it-IT" err="1">
                <a:latin typeface="Calibri"/>
              </a:rPr>
              <a:t>agricultural</a:t>
            </a:r>
            <a:r>
              <a:rPr lang="it-IT">
                <a:latin typeface="Calibri"/>
              </a:rPr>
              <a:t> activities. </a:t>
            </a:r>
          </a:p>
          <a:p>
            <a:pPr marL="0" indent="0">
              <a:buSzPts val="1100"/>
            </a:pPr>
            <a:endParaRPr lang="it-IT">
              <a:latin typeface="Calibri"/>
            </a:endParaRPr>
          </a:p>
          <a:p>
            <a:pPr marL="0" indent="0">
              <a:buSzPts val="1100"/>
            </a:pPr>
            <a:r>
              <a:rPr lang="it-IT" err="1">
                <a:latin typeface="Calibri"/>
              </a:rPr>
              <a:t>Stabilisation</a:t>
            </a:r>
            <a:r>
              <a:rPr lang="it-IT">
                <a:latin typeface="Calibri"/>
              </a:rPr>
              <a:t> </a:t>
            </a:r>
            <a:r>
              <a:rPr lang="it-IT" err="1">
                <a:latin typeface="Calibri"/>
              </a:rPr>
              <a:t>measures</a:t>
            </a:r>
            <a:r>
              <a:rPr lang="it-IT">
                <a:latin typeface="Calibri"/>
              </a:rPr>
              <a:t> </a:t>
            </a:r>
            <a:r>
              <a:rPr lang="it-IT" err="1">
                <a:latin typeface="Calibri"/>
              </a:rPr>
              <a:t>mainly</a:t>
            </a:r>
            <a:r>
              <a:rPr lang="it-IT">
                <a:latin typeface="Calibri"/>
              </a:rPr>
              <a:t> include support </a:t>
            </a:r>
            <a:r>
              <a:rPr lang="it-IT" err="1">
                <a:latin typeface="Calibri"/>
              </a:rPr>
              <a:t>schemes</a:t>
            </a:r>
            <a:r>
              <a:rPr lang="it-IT">
                <a:latin typeface="Calibri"/>
              </a:rPr>
              <a:t> to </a:t>
            </a:r>
            <a:r>
              <a:rPr lang="it-IT" err="1">
                <a:latin typeface="Calibri"/>
              </a:rPr>
              <a:t>enable</a:t>
            </a:r>
            <a:r>
              <a:rPr lang="it-IT">
                <a:latin typeface="Calibri"/>
              </a:rPr>
              <a:t> the </a:t>
            </a:r>
            <a:r>
              <a:rPr lang="it-IT" err="1">
                <a:latin typeface="Calibri"/>
              </a:rPr>
              <a:t>economic</a:t>
            </a:r>
            <a:r>
              <a:rPr lang="it-IT">
                <a:latin typeface="Calibri"/>
              </a:rPr>
              <a:t> agents </a:t>
            </a:r>
            <a:r>
              <a:rPr lang="it-IT" err="1">
                <a:latin typeface="Calibri"/>
              </a:rPr>
              <a:t>based</a:t>
            </a:r>
            <a:r>
              <a:rPr lang="it-IT">
                <a:latin typeface="Calibri"/>
              </a:rPr>
              <a:t> in </a:t>
            </a:r>
            <a:r>
              <a:rPr lang="it-IT" err="1">
                <a:latin typeface="Calibri"/>
              </a:rPr>
              <a:t>these</a:t>
            </a:r>
            <a:r>
              <a:rPr lang="it-IT">
                <a:latin typeface="Calibri"/>
              </a:rPr>
              <a:t> </a:t>
            </a:r>
            <a:r>
              <a:rPr lang="it-IT" err="1">
                <a:latin typeface="Calibri"/>
              </a:rPr>
              <a:t>areas</a:t>
            </a:r>
            <a:r>
              <a:rPr lang="it-IT">
                <a:latin typeface="Calibri"/>
              </a:rPr>
              <a:t> to </a:t>
            </a:r>
            <a:r>
              <a:rPr lang="it-IT" err="1">
                <a:latin typeface="Calibri"/>
              </a:rPr>
              <a:t>cope</a:t>
            </a:r>
            <a:r>
              <a:rPr lang="it-IT">
                <a:latin typeface="Calibri"/>
              </a:rPr>
              <a:t> with </a:t>
            </a:r>
            <a:r>
              <a:rPr lang="it-IT" err="1">
                <a:latin typeface="Calibri"/>
              </a:rPr>
              <a:t>disadvantaged</a:t>
            </a:r>
            <a:r>
              <a:rPr lang="it-IT">
                <a:latin typeface="Calibri"/>
              </a:rPr>
              <a:t> </a:t>
            </a:r>
            <a:r>
              <a:rPr lang="it-IT" err="1">
                <a:latin typeface="Calibri"/>
              </a:rPr>
              <a:t>conditions</a:t>
            </a:r>
            <a:r>
              <a:rPr lang="it-IT">
                <a:latin typeface="Calibri"/>
              </a:rPr>
              <a:t>, </a:t>
            </a:r>
            <a:r>
              <a:rPr lang="it-IT" err="1">
                <a:latin typeface="Calibri"/>
              </a:rPr>
              <a:t>such</a:t>
            </a:r>
            <a:r>
              <a:rPr lang="it-IT">
                <a:latin typeface="Calibri"/>
              </a:rPr>
              <a:t> </a:t>
            </a:r>
            <a:r>
              <a:rPr lang="it-IT" err="1">
                <a:latin typeface="Calibri"/>
              </a:rPr>
              <a:t>as</a:t>
            </a:r>
            <a:r>
              <a:rPr lang="it-IT">
                <a:latin typeface="Calibri"/>
              </a:rPr>
              <a:t> in </a:t>
            </a:r>
            <a:r>
              <a:rPr lang="it-IT" err="1">
                <a:latin typeface="Calibri"/>
              </a:rPr>
              <a:t>mountainous</a:t>
            </a:r>
            <a:r>
              <a:rPr lang="it-IT">
                <a:latin typeface="Calibri"/>
              </a:rPr>
              <a:t> </a:t>
            </a:r>
            <a:r>
              <a:rPr lang="it-IT" err="1">
                <a:latin typeface="Calibri"/>
              </a:rPr>
              <a:t>regions</a:t>
            </a:r>
            <a:r>
              <a:rPr lang="it-IT">
                <a:latin typeface="Calibri"/>
              </a:rPr>
              <a:t>, </a:t>
            </a:r>
            <a:r>
              <a:rPr lang="it-IT" err="1">
                <a:latin typeface="Calibri"/>
              </a:rPr>
              <a:t>areas</a:t>
            </a:r>
            <a:r>
              <a:rPr lang="it-IT">
                <a:latin typeface="Calibri"/>
              </a:rPr>
              <a:t> with </a:t>
            </a:r>
            <a:r>
              <a:rPr lang="it-IT" err="1">
                <a:latin typeface="Calibri"/>
              </a:rPr>
              <a:t>specific</a:t>
            </a:r>
            <a:r>
              <a:rPr lang="it-IT">
                <a:latin typeface="Calibri"/>
              </a:rPr>
              <a:t> handicaps or </a:t>
            </a:r>
            <a:r>
              <a:rPr lang="it-IT" err="1">
                <a:latin typeface="Calibri"/>
              </a:rPr>
              <a:t>other</a:t>
            </a:r>
            <a:r>
              <a:rPr lang="it-IT">
                <a:latin typeface="Calibri"/>
              </a:rPr>
              <a:t> </a:t>
            </a:r>
            <a:r>
              <a:rPr lang="it-IT" err="1">
                <a:latin typeface="Calibri"/>
              </a:rPr>
              <a:t>less-favoured</a:t>
            </a:r>
            <a:r>
              <a:rPr lang="it-IT">
                <a:latin typeface="Calibri"/>
              </a:rPr>
              <a:t> </a:t>
            </a:r>
            <a:r>
              <a:rPr lang="it-IT" err="1">
                <a:latin typeface="Calibri"/>
              </a:rPr>
              <a:t>areas</a:t>
            </a:r>
            <a:r>
              <a:rPr lang="it-IT">
                <a:latin typeface="Calibri"/>
              </a:rPr>
              <a:t>, </a:t>
            </a:r>
            <a:r>
              <a:rPr lang="it-IT" err="1">
                <a:latin typeface="Calibri"/>
              </a:rPr>
              <a:t>as</a:t>
            </a:r>
            <a:r>
              <a:rPr lang="it-IT">
                <a:latin typeface="Calibri"/>
              </a:rPr>
              <a:t> </a:t>
            </a:r>
            <a:r>
              <a:rPr lang="it-IT" err="1">
                <a:latin typeface="Calibri"/>
              </a:rPr>
              <a:t>defined</a:t>
            </a:r>
            <a:r>
              <a:rPr lang="it-IT">
                <a:latin typeface="Calibri"/>
              </a:rPr>
              <a:t> in </a:t>
            </a:r>
            <a:r>
              <a:rPr lang="it-IT" err="1">
                <a:latin typeface="Calibri"/>
              </a:rPr>
              <a:t>Council</a:t>
            </a:r>
            <a:r>
              <a:rPr lang="it-IT">
                <a:latin typeface="Calibri"/>
              </a:rPr>
              <a:t> </a:t>
            </a:r>
            <a:r>
              <a:rPr lang="it-IT" err="1">
                <a:latin typeface="Calibri"/>
              </a:rPr>
              <a:t>Regulation</a:t>
            </a:r>
            <a:r>
              <a:rPr lang="it-IT">
                <a:latin typeface="Calibri"/>
              </a:rPr>
              <a:t> 1257/1999. </a:t>
            </a:r>
          </a:p>
          <a:p>
            <a:pPr marL="0" indent="0">
              <a:buSzPts val="1100"/>
            </a:pPr>
            <a:endParaRPr lang="it-IT">
              <a:latin typeface="Calibri"/>
            </a:endParaRPr>
          </a:p>
          <a:p>
            <a:pPr marL="0" lvl="0" indent="0" algn="just">
              <a:spcBef>
                <a:spcPts val="0"/>
              </a:spcBef>
              <a:spcAft>
                <a:spcPts val="0"/>
              </a:spcAft>
              <a:buSzPts val="1100"/>
              <a:buNone/>
            </a:pPr>
            <a:r>
              <a:rPr lang="it-IT" err="1">
                <a:latin typeface="Calibri"/>
              </a:rPr>
              <a:t>Stabilisation</a:t>
            </a:r>
            <a:r>
              <a:rPr lang="it-IT">
                <a:latin typeface="Calibri"/>
              </a:rPr>
              <a:t> </a:t>
            </a:r>
            <a:r>
              <a:rPr lang="it-IT" err="1">
                <a:latin typeface="Calibri"/>
              </a:rPr>
              <a:t>also</a:t>
            </a:r>
            <a:r>
              <a:rPr lang="it-IT">
                <a:latin typeface="Calibri"/>
              </a:rPr>
              <a:t> covers support </a:t>
            </a:r>
            <a:r>
              <a:rPr lang="it-IT" err="1">
                <a:latin typeface="Calibri"/>
              </a:rPr>
              <a:t>schemes</a:t>
            </a:r>
            <a:r>
              <a:rPr lang="it-IT">
                <a:latin typeface="Calibri"/>
              </a:rPr>
              <a:t> for agents </a:t>
            </a:r>
            <a:r>
              <a:rPr lang="it-IT" err="1">
                <a:latin typeface="Calibri"/>
              </a:rPr>
              <a:t>subjectto</a:t>
            </a:r>
            <a:r>
              <a:rPr lang="it-IT">
                <a:latin typeface="Calibri"/>
              </a:rPr>
              <a:t> </a:t>
            </a:r>
            <a:r>
              <a:rPr lang="it-IT" err="1">
                <a:latin typeface="Calibri"/>
              </a:rPr>
              <a:t>environmental</a:t>
            </a:r>
            <a:r>
              <a:rPr lang="it-IT">
                <a:latin typeface="Calibri"/>
              </a:rPr>
              <a:t> </a:t>
            </a:r>
            <a:r>
              <a:rPr lang="it-IT" err="1">
                <a:latin typeface="Calibri"/>
              </a:rPr>
              <a:t>legislation</a:t>
            </a:r>
            <a:r>
              <a:rPr lang="it-IT">
                <a:latin typeface="Calibri"/>
              </a:rPr>
              <a:t> </a:t>
            </a:r>
            <a:r>
              <a:rPr lang="it-IT" err="1">
                <a:latin typeface="Calibri"/>
              </a:rPr>
              <a:t>limiting</a:t>
            </a:r>
            <a:r>
              <a:rPr lang="it-IT">
                <a:latin typeface="Calibri"/>
              </a:rPr>
              <a:t> </a:t>
            </a:r>
            <a:r>
              <a:rPr lang="it-IT" err="1">
                <a:latin typeface="Calibri"/>
              </a:rPr>
              <a:t>resource</a:t>
            </a:r>
            <a:r>
              <a:rPr lang="it-IT">
                <a:latin typeface="Calibri"/>
              </a:rPr>
              <a:t> exploitation </a:t>
            </a:r>
            <a:r>
              <a:rPr lang="it-IT" err="1">
                <a:latin typeface="Calibri"/>
              </a:rPr>
              <a:t>through</a:t>
            </a:r>
            <a:r>
              <a:rPr lang="it-IT">
                <a:latin typeface="Calibri"/>
              </a:rPr>
              <a:t> </a:t>
            </a:r>
            <a:r>
              <a:rPr lang="it-IT" err="1">
                <a:latin typeface="Calibri"/>
              </a:rPr>
              <a:t>economic</a:t>
            </a:r>
            <a:r>
              <a:rPr lang="it-IT">
                <a:latin typeface="Calibri"/>
              </a:rPr>
              <a:t> activities or </a:t>
            </a:r>
            <a:r>
              <a:rPr lang="it-IT" err="1">
                <a:latin typeface="Calibri"/>
              </a:rPr>
              <a:t>who</a:t>
            </a:r>
            <a:r>
              <a:rPr lang="it-IT">
                <a:latin typeface="Calibri"/>
              </a:rPr>
              <a:t> </a:t>
            </a:r>
            <a:r>
              <a:rPr lang="it-IT" err="1">
                <a:latin typeface="Calibri"/>
              </a:rPr>
              <a:t>have</a:t>
            </a:r>
            <a:r>
              <a:rPr lang="it-IT">
                <a:latin typeface="Calibri"/>
              </a:rPr>
              <a:t> </a:t>
            </a:r>
            <a:r>
              <a:rPr lang="it-IT" err="1">
                <a:latin typeface="Calibri"/>
              </a:rPr>
              <a:t>difficulties</a:t>
            </a:r>
            <a:r>
              <a:rPr lang="it-IT">
                <a:latin typeface="Calibri"/>
              </a:rPr>
              <a:t> </a:t>
            </a:r>
            <a:r>
              <a:rPr lang="it-IT" err="1">
                <a:latin typeface="Calibri"/>
              </a:rPr>
              <a:t>complying</a:t>
            </a:r>
            <a:r>
              <a:rPr lang="it-IT">
                <a:latin typeface="Calibri"/>
              </a:rPr>
              <a:t> with community standards and </a:t>
            </a:r>
            <a:r>
              <a:rPr lang="it-IT" err="1">
                <a:latin typeface="Calibri"/>
              </a:rPr>
              <a:t>supporting</a:t>
            </a:r>
            <a:r>
              <a:rPr lang="it-IT">
                <a:latin typeface="Calibri"/>
              </a:rPr>
              <a:t> semi-</a:t>
            </a:r>
            <a:r>
              <a:rPr lang="it-IT" err="1">
                <a:latin typeface="Calibri"/>
              </a:rPr>
              <a:t>subsistence</a:t>
            </a:r>
            <a:r>
              <a:rPr lang="it-IT">
                <a:latin typeface="Calibri"/>
              </a:rPr>
              <a:t> farmers.</a:t>
            </a:r>
            <a:endParaRPr>
              <a:latin typeface="Calibri"/>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12ce5c6ecd3_0_36"/>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sz="1600" dirty="0"/>
              <a:t>4. Analysis of </a:t>
            </a:r>
            <a:r>
              <a:rPr lang="it-IT" sz="1600" dirty="0" err="1"/>
              <a:t>financial</a:t>
            </a:r>
            <a:r>
              <a:rPr lang="it-IT" sz="1600" dirty="0"/>
              <a:t> performance of the area</a:t>
            </a:r>
          </a:p>
        </p:txBody>
      </p:sp>
      <p:sp>
        <p:nvSpPr>
          <p:cNvPr id="431" name="Google Shape;431;g12ce5c6ecd3_0_36"/>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a:t>4.1 Investment capacity in rural areas</a:t>
            </a:r>
            <a:endParaRPr/>
          </a:p>
        </p:txBody>
      </p:sp>
      <p:sp>
        <p:nvSpPr>
          <p:cNvPr id="432" name="Google Shape;432;g12ce5c6ecd3_0_36"/>
          <p:cNvSpPr txBox="1">
            <a:spLocks noGrp="1"/>
          </p:cNvSpPr>
          <p:nvPr>
            <p:ph type="body" idx="3"/>
          </p:nvPr>
        </p:nvSpPr>
        <p:spPr>
          <a:xfrm>
            <a:off x="543000" y="2238002"/>
            <a:ext cx="9116017" cy="4063451"/>
          </a:xfrm>
          <a:prstGeom prst="rect">
            <a:avLst/>
          </a:prstGeom>
          <a:noFill/>
          <a:ln>
            <a:noFill/>
          </a:ln>
        </p:spPr>
        <p:txBody>
          <a:bodyPr spcFirstLastPara="1" wrap="square" lIns="91425" tIns="45700" rIns="91425" bIns="45700" anchor="t" anchorCtr="0">
            <a:noAutofit/>
          </a:bodyPr>
          <a:lstStyle/>
          <a:p>
            <a:pPr marL="0" indent="0">
              <a:buSzPts val="1100"/>
            </a:pPr>
            <a:r>
              <a:rPr lang="it-IT" b="1">
                <a:latin typeface="Calibri"/>
              </a:rPr>
              <a:t>MODERNISATION </a:t>
            </a:r>
          </a:p>
          <a:p>
            <a:pPr marL="0" indent="0">
              <a:buSzPts val="1100"/>
            </a:pPr>
            <a:endParaRPr lang="it-IT">
              <a:latin typeface="Calibri"/>
            </a:endParaRPr>
          </a:p>
          <a:p>
            <a:pPr marL="0" lvl="0" indent="0" algn="just">
              <a:spcBef>
                <a:spcPts val="0"/>
              </a:spcBef>
              <a:spcAft>
                <a:spcPts val="0"/>
              </a:spcAft>
              <a:buSzPts val="1100"/>
              <a:buNone/>
            </a:pPr>
            <a:r>
              <a:rPr lang="it-IT" err="1">
                <a:latin typeface="Calibri"/>
              </a:rPr>
              <a:t>Modernisation</a:t>
            </a:r>
            <a:r>
              <a:rPr lang="it-IT">
                <a:latin typeface="Calibri"/>
              </a:rPr>
              <a:t> </a:t>
            </a:r>
            <a:r>
              <a:rPr lang="it-IT" err="1">
                <a:latin typeface="Calibri"/>
              </a:rPr>
              <a:t>is</a:t>
            </a:r>
            <a:r>
              <a:rPr lang="it-IT">
                <a:latin typeface="Calibri"/>
              </a:rPr>
              <a:t> </a:t>
            </a:r>
            <a:r>
              <a:rPr lang="it-IT" err="1">
                <a:latin typeface="Calibri"/>
              </a:rPr>
              <a:t>seen</a:t>
            </a:r>
            <a:r>
              <a:rPr lang="it-IT">
                <a:latin typeface="Calibri"/>
              </a:rPr>
              <a:t> </a:t>
            </a:r>
            <a:r>
              <a:rPr lang="it-IT" err="1">
                <a:latin typeface="Calibri"/>
              </a:rPr>
              <a:t>as</a:t>
            </a:r>
            <a:r>
              <a:rPr lang="it-IT">
                <a:latin typeface="Calibri"/>
              </a:rPr>
              <a:t> a second way to </a:t>
            </a:r>
            <a:r>
              <a:rPr lang="it-IT" err="1">
                <a:latin typeface="Calibri"/>
              </a:rPr>
              <a:t>improve</a:t>
            </a:r>
            <a:r>
              <a:rPr lang="it-IT">
                <a:latin typeface="Calibri"/>
              </a:rPr>
              <a:t> the </a:t>
            </a:r>
            <a:r>
              <a:rPr lang="it-IT" err="1">
                <a:latin typeface="Calibri"/>
              </a:rPr>
              <a:t>valorisation</a:t>
            </a:r>
            <a:r>
              <a:rPr lang="it-IT">
                <a:latin typeface="Calibri"/>
              </a:rPr>
              <a:t> of </a:t>
            </a:r>
            <a:r>
              <a:rPr lang="it-IT" err="1">
                <a:latin typeface="Calibri"/>
              </a:rPr>
              <a:t>territorial</a:t>
            </a:r>
            <a:r>
              <a:rPr lang="it-IT">
                <a:latin typeface="Calibri"/>
              </a:rPr>
              <a:t> capital. RD </a:t>
            </a:r>
            <a:r>
              <a:rPr lang="it-IT" err="1">
                <a:latin typeface="Calibri"/>
              </a:rPr>
              <a:t>measures</a:t>
            </a:r>
            <a:r>
              <a:rPr lang="it-IT">
                <a:latin typeface="Calibri"/>
              </a:rPr>
              <a:t> </a:t>
            </a:r>
            <a:r>
              <a:rPr lang="it-IT" err="1">
                <a:latin typeface="Calibri"/>
              </a:rPr>
              <a:t>focusing</a:t>
            </a:r>
            <a:r>
              <a:rPr lang="it-IT">
                <a:latin typeface="Calibri"/>
              </a:rPr>
              <a:t> on the</a:t>
            </a:r>
            <a:endParaRPr>
              <a:latin typeface="Calibri"/>
            </a:endParaRPr>
          </a:p>
          <a:p>
            <a:pPr marL="0" indent="0">
              <a:buSzPts val="1100"/>
            </a:pPr>
            <a:r>
              <a:rPr lang="it-IT" err="1">
                <a:latin typeface="Calibri"/>
              </a:rPr>
              <a:t>modernisation</a:t>
            </a:r>
            <a:r>
              <a:rPr lang="it-IT">
                <a:latin typeface="Calibri"/>
              </a:rPr>
              <a:t> of </a:t>
            </a:r>
            <a:r>
              <a:rPr lang="it-IT" err="1">
                <a:latin typeface="Calibri"/>
              </a:rPr>
              <a:t>agricultural</a:t>
            </a:r>
            <a:r>
              <a:rPr lang="it-IT">
                <a:latin typeface="Calibri"/>
              </a:rPr>
              <a:t> production </a:t>
            </a:r>
            <a:r>
              <a:rPr lang="it-IT" err="1">
                <a:latin typeface="Calibri"/>
              </a:rPr>
              <a:t>enable</a:t>
            </a:r>
            <a:r>
              <a:rPr lang="it-IT">
                <a:latin typeface="Calibri"/>
              </a:rPr>
              <a:t> rural </a:t>
            </a:r>
            <a:r>
              <a:rPr lang="it-IT" err="1">
                <a:latin typeface="Calibri"/>
              </a:rPr>
              <a:t>economic</a:t>
            </a:r>
            <a:r>
              <a:rPr lang="it-IT">
                <a:latin typeface="Calibri"/>
              </a:rPr>
              <a:t> stakeholders to make </a:t>
            </a:r>
            <a:r>
              <a:rPr lang="it-IT" err="1">
                <a:latin typeface="Calibri"/>
              </a:rPr>
              <a:t>better</a:t>
            </a:r>
            <a:r>
              <a:rPr lang="it-IT">
                <a:latin typeface="Calibri"/>
              </a:rPr>
              <a:t> use of </a:t>
            </a:r>
            <a:r>
              <a:rPr lang="it-IT" err="1">
                <a:latin typeface="Calibri"/>
              </a:rPr>
              <a:t>natural</a:t>
            </a:r>
            <a:r>
              <a:rPr lang="it-IT">
                <a:latin typeface="Calibri"/>
              </a:rPr>
              <a:t> </a:t>
            </a:r>
            <a:r>
              <a:rPr lang="it-IT" err="1">
                <a:latin typeface="Calibri"/>
              </a:rPr>
              <a:t>resources</a:t>
            </a:r>
            <a:r>
              <a:rPr lang="it-IT">
                <a:latin typeface="Calibri"/>
              </a:rPr>
              <a:t> (e.g. </a:t>
            </a:r>
            <a:r>
              <a:rPr lang="it-IT" err="1">
                <a:latin typeface="Calibri"/>
              </a:rPr>
              <a:t>through</a:t>
            </a:r>
            <a:r>
              <a:rPr lang="it-IT">
                <a:latin typeface="Calibri"/>
              </a:rPr>
              <a:t> investments in </a:t>
            </a:r>
            <a:r>
              <a:rPr lang="it-IT" err="1">
                <a:latin typeface="Calibri"/>
              </a:rPr>
              <a:t>machinery</a:t>
            </a:r>
            <a:r>
              <a:rPr lang="it-IT">
                <a:latin typeface="Calibri"/>
              </a:rPr>
              <a:t> </a:t>
            </a:r>
            <a:r>
              <a:rPr lang="it-IT" err="1">
                <a:latin typeface="Calibri"/>
              </a:rPr>
              <a:t>allowing</a:t>
            </a:r>
            <a:r>
              <a:rPr lang="it-IT">
                <a:latin typeface="Calibri"/>
              </a:rPr>
              <a:t> </a:t>
            </a:r>
            <a:r>
              <a:rPr lang="it-IT" err="1">
                <a:latin typeface="Calibri"/>
              </a:rPr>
              <a:t>increases</a:t>
            </a:r>
            <a:r>
              <a:rPr lang="it-IT">
                <a:latin typeface="Calibri"/>
              </a:rPr>
              <a:t> in </a:t>
            </a:r>
            <a:r>
              <a:rPr lang="it-IT" err="1">
                <a:latin typeface="Calibri"/>
              </a:rPr>
              <a:t>productivity</a:t>
            </a:r>
            <a:r>
              <a:rPr lang="it-IT">
                <a:latin typeface="Calibri"/>
              </a:rPr>
              <a:t>) to </a:t>
            </a:r>
            <a:r>
              <a:rPr lang="it-IT" err="1">
                <a:latin typeface="Calibri"/>
              </a:rPr>
              <a:t>establish</a:t>
            </a:r>
            <a:r>
              <a:rPr lang="it-IT">
                <a:latin typeface="Calibri"/>
              </a:rPr>
              <a:t> new </a:t>
            </a:r>
            <a:r>
              <a:rPr lang="it-IT" err="1">
                <a:latin typeface="Calibri"/>
              </a:rPr>
              <a:t>processes</a:t>
            </a:r>
            <a:r>
              <a:rPr lang="it-IT">
                <a:latin typeface="Calibri"/>
              </a:rPr>
              <a:t> or products, </a:t>
            </a:r>
            <a:r>
              <a:rPr lang="it-IT" err="1">
                <a:latin typeface="Calibri"/>
              </a:rPr>
              <a:t>such</a:t>
            </a:r>
            <a:r>
              <a:rPr lang="it-IT">
                <a:latin typeface="Calibri"/>
              </a:rPr>
              <a:t> </a:t>
            </a:r>
            <a:r>
              <a:rPr lang="it-IT" err="1">
                <a:latin typeface="Calibri"/>
              </a:rPr>
              <a:t>as</a:t>
            </a:r>
            <a:r>
              <a:rPr lang="it-IT">
                <a:latin typeface="Calibri"/>
              </a:rPr>
              <a:t> organic or </a:t>
            </a:r>
            <a:r>
              <a:rPr lang="it-IT" err="1">
                <a:latin typeface="Calibri"/>
              </a:rPr>
              <a:t>integrated</a:t>
            </a:r>
            <a:r>
              <a:rPr lang="it-IT">
                <a:latin typeface="Calibri"/>
              </a:rPr>
              <a:t> production, </a:t>
            </a:r>
            <a:r>
              <a:rPr lang="it-IT" err="1">
                <a:latin typeface="Calibri"/>
              </a:rPr>
              <a:t>quality</a:t>
            </a:r>
            <a:r>
              <a:rPr lang="it-IT">
                <a:latin typeface="Calibri"/>
              </a:rPr>
              <a:t> products or products with </a:t>
            </a:r>
            <a:r>
              <a:rPr lang="it-IT" err="1">
                <a:latin typeface="Calibri"/>
              </a:rPr>
              <a:t>protected</a:t>
            </a:r>
            <a:r>
              <a:rPr lang="it-IT">
                <a:latin typeface="Calibri"/>
              </a:rPr>
              <a:t> </a:t>
            </a:r>
            <a:r>
              <a:rPr lang="it-IT" err="1">
                <a:latin typeface="Calibri"/>
              </a:rPr>
              <a:t>designation</a:t>
            </a:r>
            <a:r>
              <a:rPr lang="it-IT">
                <a:latin typeface="Calibri"/>
              </a:rPr>
              <a:t> of </a:t>
            </a:r>
            <a:r>
              <a:rPr lang="it-IT" err="1">
                <a:latin typeface="Calibri"/>
              </a:rPr>
              <a:t>origin</a:t>
            </a:r>
            <a:r>
              <a:rPr lang="it-IT">
                <a:latin typeface="Calibri"/>
              </a:rPr>
              <a:t>. </a:t>
            </a:r>
          </a:p>
          <a:p>
            <a:pPr marL="0" indent="0">
              <a:buSzPts val="1100"/>
            </a:pPr>
            <a:endParaRPr lang="it-IT">
              <a:latin typeface="Calibri"/>
            </a:endParaRPr>
          </a:p>
          <a:p>
            <a:pPr marL="0" lvl="0" indent="0" algn="just">
              <a:spcBef>
                <a:spcPts val="0"/>
              </a:spcBef>
              <a:spcAft>
                <a:spcPts val="0"/>
              </a:spcAft>
              <a:buSzPts val="1100"/>
              <a:buNone/>
            </a:pPr>
            <a:r>
              <a:rPr lang="it-IT" err="1">
                <a:latin typeface="Calibri"/>
              </a:rPr>
              <a:t>It</a:t>
            </a:r>
            <a:r>
              <a:rPr lang="it-IT">
                <a:latin typeface="Calibri"/>
              </a:rPr>
              <a:t> helps to </a:t>
            </a:r>
            <a:r>
              <a:rPr lang="it-IT" err="1">
                <a:latin typeface="Calibri"/>
              </a:rPr>
              <a:t>improve</a:t>
            </a:r>
            <a:r>
              <a:rPr lang="it-IT">
                <a:latin typeface="Calibri"/>
              </a:rPr>
              <a:t> the </a:t>
            </a:r>
            <a:r>
              <a:rPr lang="it-IT" err="1">
                <a:latin typeface="Calibri"/>
              </a:rPr>
              <a:t>vertical</a:t>
            </a:r>
            <a:r>
              <a:rPr lang="it-IT">
                <a:latin typeface="Calibri"/>
              </a:rPr>
              <a:t> </a:t>
            </a:r>
            <a:r>
              <a:rPr lang="it-IT" err="1">
                <a:latin typeface="Calibri"/>
              </a:rPr>
              <a:t>integration</a:t>
            </a:r>
            <a:r>
              <a:rPr lang="it-IT">
                <a:latin typeface="Calibri"/>
              </a:rPr>
              <a:t> of the </a:t>
            </a:r>
            <a:r>
              <a:rPr lang="it-IT" err="1">
                <a:latin typeface="Calibri"/>
              </a:rPr>
              <a:t>agricultural</a:t>
            </a:r>
            <a:r>
              <a:rPr lang="it-IT">
                <a:latin typeface="Calibri"/>
              </a:rPr>
              <a:t> activities and the re-</a:t>
            </a:r>
            <a:r>
              <a:rPr lang="it-IT" err="1">
                <a:latin typeface="Calibri"/>
              </a:rPr>
              <a:t>territorialisation</a:t>
            </a:r>
            <a:r>
              <a:rPr lang="it-IT">
                <a:latin typeface="Calibri"/>
              </a:rPr>
              <a:t> of the </a:t>
            </a:r>
            <a:r>
              <a:rPr lang="it-IT" err="1">
                <a:latin typeface="Calibri"/>
              </a:rPr>
              <a:t>value</a:t>
            </a:r>
            <a:r>
              <a:rPr lang="it-IT">
                <a:latin typeface="Calibri"/>
              </a:rPr>
              <a:t> chain. </a:t>
            </a:r>
            <a:r>
              <a:rPr lang="it-IT" err="1">
                <a:latin typeface="Calibri"/>
              </a:rPr>
              <a:t>Modernisation</a:t>
            </a:r>
            <a:r>
              <a:rPr lang="it-IT">
                <a:latin typeface="Calibri"/>
              </a:rPr>
              <a:t> </a:t>
            </a:r>
            <a:r>
              <a:rPr lang="it-IT" err="1">
                <a:latin typeface="Calibri"/>
              </a:rPr>
              <a:t>aims</a:t>
            </a:r>
            <a:r>
              <a:rPr lang="it-IT">
                <a:latin typeface="Calibri"/>
              </a:rPr>
              <a:t> to </a:t>
            </a:r>
            <a:r>
              <a:rPr lang="it-IT" err="1">
                <a:latin typeface="Calibri"/>
              </a:rPr>
              <a:t>increase</a:t>
            </a:r>
            <a:r>
              <a:rPr lang="it-IT">
                <a:latin typeface="Calibri"/>
              </a:rPr>
              <a:t> </a:t>
            </a:r>
            <a:r>
              <a:rPr lang="it-IT" err="1">
                <a:latin typeface="Calibri"/>
              </a:rPr>
              <a:t>productivity</a:t>
            </a:r>
            <a:r>
              <a:rPr lang="it-IT">
                <a:latin typeface="Calibri"/>
              </a:rPr>
              <a:t> and the </a:t>
            </a:r>
            <a:r>
              <a:rPr lang="it-IT" err="1">
                <a:latin typeface="Calibri"/>
              </a:rPr>
              <a:t>income</a:t>
            </a:r>
            <a:r>
              <a:rPr lang="it-IT">
                <a:latin typeface="Calibri"/>
              </a:rPr>
              <a:t> of the </a:t>
            </a:r>
            <a:r>
              <a:rPr lang="it-IT" err="1">
                <a:latin typeface="Calibri"/>
              </a:rPr>
              <a:t>individual</a:t>
            </a:r>
            <a:r>
              <a:rPr lang="it-IT">
                <a:latin typeface="Calibri"/>
              </a:rPr>
              <a:t> </a:t>
            </a:r>
            <a:r>
              <a:rPr lang="it-IT" err="1">
                <a:latin typeface="Calibri"/>
              </a:rPr>
              <a:t>economic</a:t>
            </a:r>
            <a:r>
              <a:rPr lang="it-IT">
                <a:latin typeface="Calibri"/>
              </a:rPr>
              <a:t> </a:t>
            </a:r>
            <a:r>
              <a:rPr lang="it-IT" err="1">
                <a:latin typeface="Calibri"/>
              </a:rPr>
              <a:t>unit</a:t>
            </a:r>
            <a:r>
              <a:rPr lang="it-IT">
                <a:latin typeface="Calibri"/>
              </a:rPr>
              <a:t>, </a:t>
            </a:r>
            <a:r>
              <a:rPr lang="it-IT" err="1">
                <a:latin typeface="Calibri"/>
              </a:rPr>
              <a:t>but</a:t>
            </a:r>
            <a:r>
              <a:rPr lang="it-IT">
                <a:latin typeface="Calibri"/>
              </a:rPr>
              <a:t> </a:t>
            </a:r>
            <a:r>
              <a:rPr lang="it-IT" err="1">
                <a:latin typeface="Calibri"/>
              </a:rPr>
              <a:t>also</a:t>
            </a:r>
            <a:r>
              <a:rPr lang="it-IT">
                <a:latin typeface="Calibri"/>
              </a:rPr>
              <a:t> to </a:t>
            </a:r>
            <a:r>
              <a:rPr lang="it-IT" err="1">
                <a:latin typeface="Calibri"/>
              </a:rPr>
              <a:t>improve</a:t>
            </a:r>
            <a:r>
              <a:rPr lang="it-IT">
                <a:latin typeface="Calibri"/>
              </a:rPr>
              <a:t> co-</a:t>
            </a:r>
            <a:r>
              <a:rPr lang="it-IT" err="1">
                <a:latin typeface="Calibri"/>
              </a:rPr>
              <a:t>operation</a:t>
            </a:r>
            <a:r>
              <a:rPr lang="it-IT">
                <a:latin typeface="Calibri"/>
              </a:rPr>
              <a:t>.</a:t>
            </a:r>
            <a:endParaRPr>
              <a:latin typeface="Calibri"/>
            </a:endParaRPr>
          </a:p>
          <a:p>
            <a:pPr marL="0" lvl="0" indent="0" algn="just" rtl="0">
              <a:spcBef>
                <a:spcPts val="0"/>
              </a:spcBef>
              <a:spcAft>
                <a:spcPts val="0"/>
              </a:spcAft>
              <a:buClr>
                <a:schemeClr val="dk1"/>
              </a:buClr>
              <a:buSzPts val="1100"/>
              <a:buNone/>
            </a:pPr>
            <a:endParaRPr>
              <a:latin typeface="Calibri"/>
            </a:endParaRPr>
          </a:p>
          <a:p>
            <a:pPr marL="0" indent="0">
              <a:buSzPts val="1100"/>
            </a:pPr>
            <a:r>
              <a:rPr lang="it-IT">
                <a:latin typeface="Calibri"/>
              </a:rPr>
              <a:t>RESTRUCTURING and </a:t>
            </a:r>
            <a:r>
              <a:rPr lang="it-IT" err="1">
                <a:latin typeface="Calibri"/>
              </a:rPr>
              <a:t>broadening</a:t>
            </a:r>
            <a:r>
              <a:rPr lang="it-IT">
                <a:latin typeface="Calibri"/>
              </a:rPr>
              <a:t> of the rural economy </a:t>
            </a:r>
            <a:r>
              <a:rPr lang="it-IT" err="1">
                <a:latin typeface="Calibri"/>
              </a:rPr>
              <a:t>beyond</a:t>
            </a:r>
            <a:r>
              <a:rPr lang="it-IT">
                <a:latin typeface="Calibri"/>
              </a:rPr>
              <a:t> pure commodity production </a:t>
            </a:r>
            <a:r>
              <a:rPr lang="it-IT" err="1">
                <a:latin typeface="Calibri"/>
              </a:rPr>
              <a:t>is</a:t>
            </a:r>
            <a:r>
              <a:rPr lang="it-IT">
                <a:latin typeface="Calibri"/>
              </a:rPr>
              <a:t> </a:t>
            </a:r>
            <a:r>
              <a:rPr lang="it-IT" err="1">
                <a:latin typeface="Calibri"/>
              </a:rPr>
              <a:t>driven</a:t>
            </a:r>
            <a:r>
              <a:rPr lang="it-IT">
                <a:latin typeface="Calibri"/>
              </a:rPr>
              <a:t> by the </a:t>
            </a:r>
            <a:r>
              <a:rPr lang="it-IT" err="1">
                <a:latin typeface="Calibri"/>
              </a:rPr>
              <a:t>need</a:t>
            </a:r>
            <a:r>
              <a:rPr lang="it-IT">
                <a:latin typeface="Calibri"/>
              </a:rPr>
              <a:t> to compensate revenue </a:t>
            </a:r>
            <a:r>
              <a:rPr lang="it-IT" err="1">
                <a:latin typeface="Calibri"/>
              </a:rPr>
              <a:t>reductions</a:t>
            </a:r>
            <a:r>
              <a:rPr lang="it-IT">
                <a:latin typeface="Calibri"/>
              </a:rPr>
              <a:t> from </a:t>
            </a:r>
            <a:r>
              <a:rPr lang="it-IT" err="1">
                <a:latin typeface="Calibri"/>
              </a:rPr>
              <a:t>traditional</a:t>
            </a:r>
            <a:r>
              <a:rPr lang="it-IT">
                <a:latin typeface="Calibri"/>
              </a:rPr>
              <a:t> </a:t>
            </a:r>
            <a:r>
              <a:rPr lang="it-IT" err="1">
                <a:latin typeface="Calibri"/>
              </a:rPr>
              <a:t>agriculture</a:t>
            </a:r>
            <a:r>
              <a:rPr lang="it-IT">
                <a:latin typeface="Calibri"/>
              </a:rPr>
              <a:t> and to generate extra </a:t>
            </a:r>
            <a:r>
              <a:rPr lang="it-IT" err="1">
                <a:latin typeface="Calibri"/>
              </a:rPr>
              <a:t>income</a:t>
            </a:r>
            <a:r>
              <a:rPr lang="it-IT">
                <a:latin typeface="Calibri"/>
              </a:rPr>
              <a:t>. </a:t>
            </a:r>
            <a:r>
              <a:rPr lang="it-IT" err="1">
                <a:latin typeface="Calibri"/>
              </a:rPr>
              <a:t>It</a:t>
            </a:r>
            <a:r>
              <a:rPr lang="it-IT">
                <a:latin typeface="Calibri"/>
              </a:rPr>
              <a:t> </a:t>
            </a:r>
            <a:r>
              <a:rPr lang="it-IT" err="1">
                <a:latin typeface="Calibri"/>
              </a:rPr>
              <a:t>consists</a:t>
            </a:r>
            <a:r>
              <a:rPr lang="it-IT">
                <a:latin typeface="Calibri"/>
              </a:rPr>
              <a:t> of </a:t>
            </a:r>
            <a:r>
              <a:rPr lang="it-IT" err="1">
                <a:latin typeface="Calibri"/>
              </a:rPr>
              <a:t>establishing</a:t>
            </a:r>
            <a:r>
              <a:rPr lang="it-IT">
                <a:latin typeface="Calibri"/>
              </a:rPr>
              <a:t> new activities and new rural </a:t>
            </a:r>
            <a:r>
              <a:rPr lang="it-IT" err="1">
                <a:latin typeface="Calibri"/>
              </a:rPr>
              <a:t>goods</a:t>
            </a:r>
            <a:r>
              <a:rPr lang="it-IT">
                <a:latin typeface="Calibri"/>
              </a:rPr>
              <a:t> and services </a:t>
            </a:r>
            <a:r>
              <a:rPr lang="it-IT" err="1">
                <a:latin typeface="Calibri"/>
              </a:rPr>
              <a:t>demanded</a:t>
            </a:r>
            <a:r>
              <a:rPr lang="it-IT">
                <a:latin typeface="Calibri"/>
              </a:rPr>
              <a:t> by (</a:t>
            </a:r>
            <a:r>
              <a:rPr lang="it-IT" err="1">
                <a:latin typeface="Calibri"/>
              </a:rPr>
              <a:t>urban</a:t>
            </a:r>
            <a:r>
              <a:rPr lang="it-IT">
                <a:latin typeface="Calibri"/>
              </a:rPr>
              <a:t>) society, </a:t>
            </a:r>
            <a:r>
              <a:rPr lang="it-IT" err="1">
                <a:latin typeface="Calibri"/>
              </a:rPr>
              <a:t>such</a:t>
            </a:r>
            <a:r>
              <a:rPr lang="it-IT">
                <a:latin typeface="Calibri"/>
              </a:rPr>
              <a:t> </a:t>
            </a:r>
            <a:r>
              <a:rPr lang="it-IT" err="1">
                <a:latin typeface="Calibri"/>
              </a:rPr>
              <a:t>as</a:t>
            </a:r>
            <a:r>
              <a:rPr lang="it-IT">
                <a:latin typeface="Calibri"/>
              </a:rPr>
              <a:t> the </a:t>
            </a:r>
            <a:r>
              <a:rPr lang="it-IT" err="1">
                <a:latin typeface="Calibri"/>
              </a:rPr>
              <a:t>diversification</a:t>
            </a:r>
            <a:r>
              <a:rPr lang="it-IT">
                <a:latin typeface="Calibri"/>
              </a:rPr>
              <a:t> </a:t>
            </a:r>
            <a:r>
              <a:rPr lang="it-IT" err="1">
                <a:latin typeface="Calibri"/>
              </a:rPr>
              <a:t>into</a:t>
            </a:r>
            <a:r>
              <a:rPr lang="it-IT">
                <a:latin typeface="Calibri"/>
              </a:rPr>
              <a:t> the equine, </a:t>
            </a:r>
            <a:r>
              <a:rPr lang="it-IT" err="1">
                <a:latin typeface="Calibri"/>
              </a:rPr>
              <a:t>tourism</a:t>
            </a:r>
            <a:r>
              <a:rPr lang="it-IT">
                <a:latin typeface="Calibri"/>
              </a:rPr>
              <a:t> (</a:t>
            </a:r>
            <a:r>
              <a:rPr lang="it-IT" err="1">
                <a:latin typeface="Calibri"/>
              </a:rPr>
              <a:t>Hjalager</a:t>
            </a:r>
            <a:r>
              <a:rPr lang="it-IT">
                <a:latin typeface="Calibri"/>
              </a:rPr>
              <a:t>, 1996) or social care </a:t>
            </a:r>
            <a:r>
              <a:rPr lang="it-IT" err="1">
                <a:latin typeface="Calibri"/>
              </a:rPr>
              <a:t>sectors</a:t>
            </a:r>
            <a:r>
              <a:rPr lang="it-IT">
                <a:latin typeface="Calibri"/>
              </a:rPr>
              <a:t> (Di </a:t>
            </a:r>
            <a:r>
              <a:rPr lang="it-IT" err="1">
                <a:latin typeface="Calibri"/>
              </a:rPr>
              <a:t>Iacovo</a:t>
            </a:r>
            <a:r>
              <a:rPr lang="it-IT">
                <a:latin typeface="Calibri"/>
              </a:rPr>
              <a:t> and O’Connor, 2009).</a:t>
            </a:r>
            <a:endParaRPr>
              <a:latin typeface="Calibri"/>
            </a:endParaRPr>
          </a:p>
          <a:p>
            <a:pPr marL="0" lvl="0" indent="0" algn="just" rtl="0">
              <a:spcBef>
                <a:spcPts val="0"/>
              </a:spcBef>
              <a:spcAft>
                <a:spcPts val="0"/>
              </a:spcAft>
              <a:buClr>
                <a:schemeClr val="dk1"/>
              </a:buClr>
              <a:buSzPts val="1100"/>
              <a:buNone/>
            </a:pPr>
            <a:endParaRPr/>
          </a:p>
          <a:p>
            <a:pPr marL="0" indent="0">
              <a:buSzPts val="1100"/>
            </a:pPr>
            <a:endParaRPr lang="it-IT" b="1"/>
          </a:p>
          <a:p>
            <a:pPr marL="0" lvl="0" indent="0" algn="ctr">
              <a:spcBef>
                <a:spcPts val="0"/>
              </a:spcBef>
              <a:spcAft>
                <a:spcPts val="0"/>
              </a:spcAft>
              <a:buSzPts val="1100"/>
              <a:buNone/>
            </a:pPr>
            <a:r>
              <a:rPr lang="it-IT" b="1">
                <a:latin typeface="Calibri"/>
              </a:rPr>
              <a:t>CASE STUDY</a:t>
            </a:r>
            <a:endParaRPr b="1">
              <a:latin typeface="Calibri"/>
            </a:endParaRPr>
          </a:p>
          <a:p>
            <a:pPr marL="0" lvl="0" indent="0" algn="ctr" rtl="0">
              <a:spcBef>
                <a:spcPts val="0"/>
              </a:spcBef>
              <a:spcAft>
                <a:spcPts val="0"/>
              </a:spcAft>
              <a:buNone/>
            </a:pPr>
            <a:endParaRPr b="1"/>
          </a:p>
          <a:p>
            <a:pPr marL="0" lvl="0" indent="0" algn="ctr" rtl="0">
              <a:spcBef>
                <a:spcPts val="0"/>
              </a:spcBef>
              <a:spcAft>
                <a:spcPts val="0"/>
              </a:spcAft>
              <a:buNone/>
            </a:pPr>
            <a:r>
              <a:rPr lang="it-IT" b="1" u="sng">
                <a:solidFill>
                  <a:schemeClr val="hlink"/>
                </a:solidFill>
                <a:hlinkClick r:id="rId3">
                  <a:extLst>
                    <a:ext uri="{A12FA001-AC4F-418D-AE19-62706E023703}">
                      <ahyp:hlinkClr xmlns:ahyp="http://schemas.microsoft.com/office/drawing/2018/hyperlinkcolor" val="tx"/>
                    </a:ext>
                  </a:extLst>
                </a:hlinkClick>
              </a:rPr>
              <a:t>Role of Local Investments in Creating Rural Development in Poland</a:t>
            </a:r>
            <a:endParaRPr b="1">
              <a:solidFill>
                <a:schemeClr val="hlink"/>
              </a:solidFill>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100"/>
              <a:buNone/>
            </a:pPr>
            <a:endParaRPr/>
          </a:p>
          <a:p>
            <a:pPr marL="0" lvl="0" indent="0" algn="just" rtl="0">
              <a:spcBef>
                <a:spcPts val="0"/>
              </a:spcBef>
              <a:spcAft>
                <a:spcPts val="0"/>
              </a:spcAft>
              <a:buClr>
                <a:schemeClr val="dk1"/>
              </a:buClr>
              <a:buSzPts val="1200"/>
              <a:buNone/>
            </a:pPr>
            <a:endParaRPr/>
          </a:p>
          <a:p>
            <a:pPr marL="0" lvl="0" indent="0" algn="just" rtl="0">
              <a:spcBef>
                <a:spcPts val="0"/>
              </a:spcBef>
              <a:spcAft>
                <a:spcPts val="0"/>
              </a:spcAft>
              <a:buClr>
                <a:schemeClr val="dk1"/>
              </a:buClr>
              <a:buSzPts val="12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3"/>
          <p:cNvSpPr txBox="1">
            <a:spLocks noGrp="1"/>
          </p:cNvSpPr>
          <p:nvPr>
            <p:ph type="body" idx="1"/>
          </p:nvPr>
        </p:nvSpPr>
        <p:spPr>
          <a:xfrm>
            <a:off x="543000" y="1260000"/>
            <a:ext cx="8863614" cy="7088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sz="1600" dirty="0"/>
              <a:t>5. C</a:t>
            </a:r>
            <a:r>
              <a:rPr lang="it-IT" sz="1600" dirty="0">
                <a:latin typeface="Trebuchet MS"/>
                <a:ea typeface="Trebuchet MS"/>
                <a:cs typeface="Trebuchet MS"/>
                <a:sym typeface="Trebuchet MS"/>
              </a:rPr>
              <a:t>onstruction of </a:t>
            </a:r>
            <a:r>
              <a:rPr lang="it-IT" sz="1600" dirty="0" err="1">
                <a:latin typeface="Trebuchet MS"/>
                <a:ea typeface="Trebuchet MS"/>
                <a:cs typeface="Trebuchet MS"/>
                <a:sym typeface="Trebuchet MS"/>
              </a:rPr>
              <a:t>scenarios</a:t>
            </a:r>
            <a:r>
              <a:rPr lang="it-IT" sz="1600" dirty="0">
                <a:latin typeface="Trebuchet MS"/>
                <a:ea typeface="Trebuchet MS"/>
                <a:cs typeface="Trebuchet MS"/>
                <a:sym typeface="Trebuchet MS"/>
              </a:rPr>
              <a:t> to </a:t>
            </a:r>
            <a:r>
              <a:rPr lang="it-IT" sz="1600" dirty="0" err="1">
                <a:latin typeface="Trebuchet MS"/>
                <a:ea typeface="Trebuchet MS"/>
                <a:cs typeface="Trebuchet MS"/>
                <a:sym typeface="Trebuchet MS"/>
              </a:rPr>
              <a:t>understand</a:t>
            </a:r>
            <a:r>
              <a:rPr lang="it-IT" sz="1600" dirty="0">
                <a:latin typeface="Trebuchet MS"/>
                <a:ea typeface="Trebuchet MS"/>
                <a:cs typeface="Trebuchet MS"/>
                <a:sym typeface="Trebuchet MS"/>
              </a:rPr>
              <a:t> the </a:t>
            </a:r>
            <a:r>
              <a:rPr lang="it-IT" sz="1600" dirty="0" err="1">
                <a:latin typeface="Trebuchet MS"/>
                <a:ea typeface="Trebuchet MS"/>
                <a:cs typeface="Trebuchet MS"/>
                <a:sym typeface="Trebuchet MS"/>
              </a:rPr>
              <a:t>potentials</a:t>
            </a:r>
            <a:r>
              <a:rPr lang="it-IT" sz="1600" dirty="0">
                <a:latin typeface="Trebuchet MS"/>
                <a:ea typeface="Trebuchet MS"/>
                <a:cs typeface="Trebuchet MS"/>
                <a:sym typeface="Trebuchet MS"/>
              </a:rPr>
              <a:t> of the </a:t>
            </a:r>
            <a:r>
              <a:rPr lang="it-IT" sz="1600" dirty="0" err="1">
                <a:latin typeface="Trebuchet MS"/>
                <a:ea typeface="Trebuchet MS"/>
                <a:cs typeface="Trebuchet MS"/>
                <a:sym typeface="Trebuchet MS"/>
              </a:rPr>
              <a:t>local</a:t>
            </a:r>
            <a:r>
              <a:rPr lang="it-IT" sz="1600" dirty="0">
                <a:latin typeface="Trebuchet MS"/>
                <a:ea typeface="Trebuchet MS"/>
                <a:cs typeface="Trebuchet MS"/>
                <a:sym typeface="Trebuchet MS"/>
              </a:rPr>
              <a:t> area to </a:t>
            </a:r>
            <a:r>
              <a:rPr lang="it-IT" sz="1600" dirty="0" err="1">
                <a:latin typeface="Trebuchet MS"/>
                <a:ea typeface="Trebuchet MS"/>
                <a:cs typeface="Trebuchet MS"/>
                <a:sym typeface="Trebuchet MS"/>
              </a:rPr>
              <a:t>activate</a:t>
            </a:r>
            <a:r>
              <a:rPr lang="it-IT" sz="1600" dirty="0">
                <a:latin typeface="Trebuchet MS"/>
                <a:ea typeface="Trebuchet MS"/>
                <a:cs typeface="Trebuchet MS"/>
                <a:sym typeface="Trebuchet MS"/>
              </a:rPr>
              <a:t> a Center of Taste</a:t>
            </a:r>
            <a:endParaRPr lang="it-IT" sz="1600" dirty="0">
              <a:latin typeface="Trebuchet MS"/>
              <a:ea typeface="Trebuchet MS"/>
              <a:cs typeface="Trebuchet MS"/>
            </a:endParaRPr>
          </a:p>
        </p:txBody>
      </p:sp>
      <p:pic>
        <p:nvPicPr>
          <p:cNvPr id="438" name="Google Shape;438;p53"/>
          <p:cNvPicPr preferRelativeResize="0"/>
          <p:nvPr/>
        </p:nvPicPr>
        <p:blipFill>
          <a:blip r:embed="rId3">
            <a:alphaModFix/>
          </a:blip>
          <a:stretch>
            <a:fillRect/>
          </a:stretch>
        </p:blipFill>
        <p:spPr>
          <a:xfrm>
            <a:off x="2952644" y="2197814"/>
            <a:ext cx="3035098" cy="3171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Google Shape;438;p53">
            <a:extLst>
              <a:ext uri="{FF2B5EF4-FFF2-40B4-BE49-F238E27FC236}">
                <a16:creationId xmlns:a16="http://schemas.microsoft.com/office/drawing/2014/main" id="{5C1CF1A4-D275-B0DD-E37F-B561F34AC988}"/>
              </a:ext>
            </a:extLst>
          </p:cNvPr>
          <p:cNvPicPr preferRelativeResize="0"/>
          <p:nvPr/>
        </p:nvPicPr>
        <p:blipFill>
          <a:blip r:embed="rId3">
            <a:alphaModFix/>
          </a:blip>
          <a:stretch>
            <a:fillRect/>
          </a:stretch>
        </p:blipFill>
        <p:spPr>
          <a:xfrm>
            <a:off x="5842120" y="2268684"/>
            <a:ext cx="2817026" cy="3073574"/>
          </a:xfrm>
          <a:prstGeom prst="rect">
            <a:avLst/>
          </a:prstGeom>
          <a:noFill/>
          <a:ln>
            <a:noFill/>
          </a:ln>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solidFill>
                  <a:schemeClr val="accent3"/>
                </a:solidFill>
              </a:rPr>
              <a:t>Steps for the </a:t>
            </a:r>
            <a:r>
              <a:rPr lang="it-IT" dirty="0" err="1">
                <a:solidFill>
                  <a:schemeClr val="accent3"/>
                </a:solidFill>
              </a:rPr>
              <a:t>understanding</a:t>
            </a:r>
            <a:r>
              <a:rPr lang="it-IT" dirty="0">
                <a:solidFill>
                  <a:schemeClr val="accent3"/>
                </a:solidFill>
              </a:rPr>
              <a:t> of </a:t>
            </a:r>
            <a:r>
              <a:rPr lang="it-IT" dirty="0" err="1">
                <a:solidFill>
                  <a:schemeClr val="accent3"/>
                </a:solidFill>
              </a:rPr>
              <a:t>environement</a:t>
            </a:r>
            <a:r>
              <a:rPr lang="it-IT" dirty="0">
                <a:solidFill>
                  <a:schemeClr val="accent3"/>
                </a:solidFill>
              </a:rPr>
              <a:t> and </a:t>
            </a:r>
            <a:r>
              <a:rPr lang="it-IT" dirty="0" err="1">
                <a:solidFill>
                  <a:schemeClr val="accent3"/>
                </a:solidFill>
              </a:rPr>
              <a:t>implementation</a:t>
            </a:r>
            <a:r>
              <a:rPr lang="it-IT" dirty="0">
                <a:solidFill>
                  <a:schemeClr val="accent3"/>
                </a:solidFill>
              </a:rPr>
              <a:t> of a Center of Taste.</a:t>
            </a: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681625" y="3429461"/>
            <a:ext cx="4333176"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dirty="0" err="1">
                <a:latin typeface="Calibri"/>
              </a:rPr>
              <a:t>We</a:t>
            </a:r>
            <a:r>
              <a:rPr lang="it-IT" sz="1200" dirty="0">
                <a:latin typeface="Calibri"/>
              </a:rPr>
              <a:t> </a:t>
            </a:r>
            <a:r>
              <a:rPr lang="it-IT" sz="1200" dirty="0" err="1">
                <a:latin typeface="Calibri"/>
              </a:rPr>
              <a:t>have</a:t>
            </a:r>
            <a:r>
              <a:rPr lang="it-IT" sz="1200" dirty="0">
                <a:latin typeface="Calibri"/>
              </a:rPr>
              <a:t> come to the </a:t>
            </a:r>
            <a:r>
              <a:rPr lang="it-IT" sz="1200" dirty="0" err="1">
                <a:latin typeface="Calibri"/>
              </a:rPr>
              <a:t>conclusion</a:t>
            </a:r>
            <a:r>
              <a:rPr lang="it-IT" sz="1200" dirty="0">
                <a:latin typeface="Calibri"/>
              </a:rPr>
              <a:t> of </a:t>
            </a:r>
            <a:r>
              <a:rPr lang="it-IT" sz="1200" dirty="0" err="1">
                <a:latin typeface="Calibri"/>
              </a:rPr>
              <a:t>this</a:t>
            </a:r>
            <a:r>
              <a:rPr lang="it-IT" sz="1200" dirty="0">
                <a:latin typeface="Calibri"/>
              </a:rPr>
              <a:t> first training </a:t>
            </a:r>
            <a:r>
              <a:rPr lang="it-IT" sz="1200" dirty="0" err="1">
                <a:latin typeface="Calibri"/>
              </a:rPr>
              <a:t>module</a:t>
            </a:r>
            <a:r>
              <a:rPr lang="it-IT" sz="1200" dirty="0">
                <a:latin typeface="Calibri"/>
              </a:rPr>
              <a:t>. </a:t>
            </a:r>
            <a:endParaRPr lang="it-IT" sz="1200">
              <a:latin typeface="Calibri"/>
            </a:endParaRPr>
          </a:p>
          <a:p>
            <a:endParaRPr lang="it-IT" sz="1200" dirty="0">
              <a:latin typeface="Calibri"/>
            </a:endParaRPr>
          </a:p>
          <a:p>
            <a:r>
              <a:rPr lang="it-IT" sz="1200" dirty="0" err="1">
                <a:latin typeface="Calibri"/>
              </a:rPr>
              <a:t>This</a:t>
            </a:r>
            <a:r>
              <a:rPr lang="it-IT" sz="1200" dirty="0">
                <a:latin typeface="Calibri"/>
              </a:rPr>
              <a:t> last part </a:t>
            </a:r>
            <a:r>
              <a:rPr lang="it-IT" sz="1200" dirty="0" err="1">
                <a:latin typeface="Calibri"/>
              </a:rPr>
              <a:t>will</a:t>
            </a:r>
            <a:r>
              <a:rPr lang="it-IT" sz="1200" dirty="0">
                <a:latin typeface="Calibri"/>
              </a:rPr>
              <a:t> serve </a:t>
            </a:r>
            <a:r>
              <a:rPr lang="it-IT" sz="1200" dirty="0" err="1">
                <a:latin typeface="Calibri"/>
              </a:rPr>
              <a:t>as</a:t>
            </a:r>
            <a:r>
              <a:rPr lang="it-IT" sz="1200" dirty="0">
                <a:latin typeface="Calibri"/>
              </a:rPr>
              <a:t> a </a:t>
            </a:r>
            <a:r>
              <a:rPr lang="it-IT" sz="1200" dirty="0" err="1">
                <a:latin typeface="Calibri"/>
              </a:rPr>
              <a:t>concluding</a:t>
            </a:r>
            <a:r>
              <a:rPr lang="it-IT" sz="1200" dirty="0">
                <a:latin typeface="Calibri"/>
              </a:rPr>
              <a:t> </a:t>
            </a:r>
            <a:r>
              <a:rPr lang="it-IT" sz="1200" dirty="0" err="1">
                <a:latin typeface="Calibri"/>
              </a:rPr>
              <a:t>chapter</a:t>
            </a:r>
            <a:r>
              <a:rPr lang="it-IT" sz="1200" dirty="0">
                <a:latin typeface="Calibri"/>
              </a:rPr>
              <a:t> to </a:t>
            </a:r>
            <a:r>
              <a:rPr lang="it-IT" sz="1200" dirty="0" err="1">
                <a:latin typeface="Calibri"/>
              </a:rPr>
              <a:t>summarise</a:t>
            </a:r>
            <a:r>
              <a:rPr lang="it-IT" sz="1200" dirty="0">
                <a:latin typeface="Calibri"/>
              </a:rPr>
              <a:t> </a:t>
            </a:r>
            <a:r>
              <a:rPr lang="it-IT" sz="1200" dirty="0" err="1">
                <a:latin typeface="Calibri"/>
              </a:rPr>
              <a:t>all</a:t>
            </a:r>
            <a:r>
              <a:rPr lang="it-IT" sz="1200" dirty="0">
                <a:latin typeface="Calibri"/>
              </a:rPr>
              <a:t> the steps </a:t>
            </a:r>
            <a:r>
              <a:rPr lang="it-IT" sz="1200" dirty="0" err="1">
                <a:latin typeface="Calibri"/>
              </a:rPr>
              <a:t>necessary</a:t>
            </a:r>
            <a:r>
              <a:rPr lang="it-IT" sz="1200" dirty="0">
                <a:latin typeface="Calibri"/>
              </a:rPr>
              <a:t> to </a:t>
            </a:r>
            <a:r>
              <a:rPr lang="it-IT" sz="1200" dirty="0" err="1">
                <a:latin typeface="Calibri"/>
              </a:rPr>
              <a:t>have</a:t>
            </a:r>
            <a:r>
              <a:rPr lang="it-IT" sz="1200" dirty="0">
                <a:latin typeface="Calibri"/>
              </a:rPr>
              <a:t> a precise and </a:t>
            </a:r>
            <a:r>
              <a:rPr lang="it-IT" sz="1200" dirty="0" err="1">
                <a:latin typeface="Calibri"/>
              </a:rPr>
              <a:t>careful</a:t>
            </a:r>
            <a:r>
              <a:rPr lang="it-IT" sz="1200" dirty="0">
                <a:latin typeface="Calibri"/>
              </a:rPr>
              <a:t> </a:t>
            </a:r>
            <a:r>
              <a:rPr lang="it-IT" sz="1200" dirty="0" err="1">
                <a:latin typeface="Calibri"/>
              </a:rPr>
              <a:t>understanding</a:t>
            </a:r>
            <a:r>
              <a:rPr lang="it-IT" sz="1200" dirty="0">
                <a:latin typeface="Calibri"/>
              </a:rPr>
              <a:t> of the </a:t>
            </a:r>
            <a:r>
              <a:rPr lang="it-IT" sz="1200" dirty="0" err="1">
                <a:latin typeface="Calibri"/>
              </a:rPr>
              <a:t>territory</a:t>
            </a:r>
            <a:r>
              <a:rPr lang="it-IT" sz="1200" dirty="0">
                <a:latin typeface="Calibri"/>
              </a:rPr>
              <a:t> in </a:t>
            </a:r>
            <a:r>
              <a:rPr lang="it-IT" sz="1200" dirty="0" err="1">
                <a:latin typeface="Calibri"/>
              </a:rPr>
              <a:t>which</a:t>
            </a:r>
            <a:r>
              <a:rPr lang="it-IT" sz="1200" dirty="0">
                <a:latin typeface="Calibri"/>
              </a:rPr>
              <a:t> to set up a Centre of Taste.</a:t>
            </a:r>
            <a:r>
              <a:rPr lang="it-IT" dirty="0"/>
              <a:t> </a:t>
            </a:r>
          </a:p>
          <a:p>
            <a:endParaRPr lang="it-IT" sz="1200" dirty="0">
              <a:latin typeface="Calibri"/>
            </a:endParaRPr>
          </a:p>
          <a:p>
            <a:pPr marL="228600" indent="-228600">
              <a:buAutoNum type="arabicPeriod"/>
            </a:pPr>
            <a:endParaRPr lang="it-IT" sz="1200" dirty="0">
              <a:latin typeface="Calibri"/>
            </a:endParaRPr>
          </a:p>
        </p:txBody>
      </p:sp>
    </p:spTree>
    <p:extLst>
      <p:ext uri="{BB962C8B-B14F-4D97-AF65-F5344CB8AC3E}">
        <p14:creationId xmlns:p14="http://schemas.microsoft.com/office/powerpoint/2010/main" val="605724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solidFill>
                  <a:schemeClr val="accent3"/>
                </a:solidFill>
              </a:rPr>
              <a:t>1. </a:t>
            </a:r>
            <a:r>
              <a:rPr lang="it-IT" dirty="0" err="1">
                <a:solidFill>
                  <a:schemeClr val="accent3"/>
                </a:solidFill>
              </a:rPr>
              <a:t>Getting</a:t>
            </a:r>
            <a:r>
              <a:rPr lang="it-IT" dirty="0">
                <a:solidFill>
                  <a:schemeClr val="accent3"/>
                </a:solidFill>
              </a:rPr>
              <a:t> </a:t>
            </a:r>
            <a:r>
              <a:rPr lang="it-IT" dirty="0" err="1">
                <a:solidFill>
                  <a:schemeClr val="accent3"/>
                </a:solidFill>
              </a:rPr>
              <a:t>started</a:t>
            </a:r>
            <a:r>
              <a:rPr lang="it-IT" dirty="0">
                <a:solidFill>
                  <a:schemeClr val="accent3"/>
                </a:solidFill>
              </a:rPr>
              <a:t> </a:t>
            </a: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299996" y="2268290"/>
            <a:ext cx="532541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dirty="0">
                <a:latin typeface="Calibri"/>
              </a:rPr>
              <a:t>The first point in the roadmap for the </a:t>
            </a:r>
            <a:r>
              <a:rPr lang="it-IT" sz="1200" dirty="0" err="1">
                <a:latin typeface="Calibri"/>
              </a:rPr>
              <a:t>creation</a:t>
            </a:r>
            <a:r>
              <a:rPr lang="it-IT" sz="1200" dirty="0">
                <a:latin typeface="Calibri"/>
              </a:rPr>
              <a:t> of a Centre of Taste </a:t>
            </a:r>
            <a:r>
              <a:rPr lang="it-IT" sz="1200" dirty="0" err="1">
                <a:latin typeface="Calibri"/>
              </a:rPr>
              <a:t>is</a:t>
            </a:r>
            <a:r>
              <a:rPr lang="it-IT" sz="1200" dirty="0">
                <a:latin typeface="Calibri"/>
              </a:rPr>
              <a:t> to </a:t>
            </a:r>
            <a:r>
              <a:rPr lang="it-IT" sz="1200" dirty="0" err="1">
                <a:latin typeface="Calibri"/>
              </a:rPr>
              <a:t>observe</a:t>
            </a:r>
            <a:r>
              <a:rPr lang="it-IT" sz="1200" dirty="0">
                <a:latin typeface="Calibri"/>
              </a:rPr>
              <a:t> and </a:t>
            </a:r>
            <a:r>
              <a:rPr lang="it-IT" sz="1200" dirty="0" err="1">
                <a:latin typeface="Calibri"/>
              </a:rPr>
              <a:t>understand</a:t>
            </a:r>
            <a:r>
              <a:rPr lang="it-IT" sz="1200" dirty="0">
                <a:latin typeface="Calibri"/>
              </a:rPr>
              <a:t> the socio-cultural </a:t>
            </a:r>
            <a:r>
              <a:rPr lang="it-IT" sz="1200" dirty="0" err="1">
                <a:latin typeface="Calibri"/>
              </a:rPr>
              <a:t>specificities</a:t>
            </a:r>
            <a:r>
              <a:rPr lang="it-IT" sz="1200" dirty="0">
                <a:latin typeface="Calibri"/>
              </a:rPr>
              <a:t> of the target </a:t>
            </a:r>
            <a:r>
              <a:rPr lang="it-IT" sz="1200" dirty="0" err="1">
                <a:latin typeface="Calibri"/>
              </a:rPr>
              <a:t>territory</a:t>
            </a:r>
            <a:r>
              <a:rPr lang="it-IT" sz="1200" dirty="0">
                <a:latin typeface="Calibri"/>
              </a:rPr>
              <a:t>. </a:t>
            </a:r>
            <a:r>
              <a:rPr lang="it-IT" sz="1200" dirty="0" err="1">
                <a:latin typeface="Calibri"/>
              </a:rPr>
              <a:t>This</a:t>
            </a:r>
            <a:r>
              <a:rPr lang="it-IT" sz="1200" dirty="0">
                <a:latin typeface="Calibri"/>
              </a:rPr>
              <a:t> point </a:t>
            </a:r>
            <a:r>
              <a:rPr lang="it-IT" sz="1200" dirty="0" err="1">
                <a:latin typeface="Calibri"/>
              </a:rPr>
              <a:t>is</a:t>
            </a:r>
            <a:r>
              <a:rPr lang="it-IT" sz="1200" dirty="0">
                <a:latin typeface="Calibri"/>
              </a:rPr>
              <a:t> </a:t>
            </a:r>
            <a:r>
              <a:rPr lang="it-IT" sz="1200" dirty="0" err="1">
                <a:latin typeface="Calibri"/>
              </a:rPr>
              <a:t>done</a:t>
            </a:r>
            <a:r>
              <a:rPr lang="it-IT" sz="1200" dirty="0">
                <a:latin typeface="Calibri"/>
              </a:rPr>
              <a:t> </a:t>
            </a:r>
            <a:r>
              <a:rPr lang="it-IT" sz="1200" dirty="0" err="1">
                <a:latin typeface="Calibri"/>
              </a:rPr>
              <a:t>through</a:t>
            </a:r>
            <a:r>
              <a:rPr lang="it-IT" sz="1200" dirty="0">
                <a:latin typeface="Calibri"/>
              </a:rPr>
              <a:t> the </a:t>
            </a:r>
            <a:r>
              <a:rPr lang="it-IT" sz="1200" dirty="0" err="1">
                <a:latin typeface="Calibri"/>
              </a:rPr>
              <a:t>involvement</a:t>
            </a:r>
            <a:r>
              <a:rPr lang="it-IT" sz="1200" dirty="0">
                <a:latin typeface="Calibri"/>
              </a:rPr>
              <a:t> of the </a:t>
            </a:r>
            <a:r>
              <a:rPr lang="it-IT" sz="1200" dirty="0" err="1">
                <a:latin typeface="Calibri"/>
              </a:rPr>
              <a:t>main</a:t>
            </a:r>
            <a:r>
              <a:rPr lang="it-IT" sz="1200" dirty="0">
                <a:latin typeface="Calibri"/>
              </a:rPr>
              <a:t> </a:t>
            </a:r>
            <a:r>
              <a:rPr lang="it-IT" sz="1200" dirty="0" err="1">
                <a:latin typeface="Calibri"/>
              </a:rPr>
              <a:t>local</a:t>
            </a:r>
            <a:r>
              <a:rPr lang="it-IT" sz="1200" dirty="0">
                <a:latin typeface="Calibri"/>
              </a:rPr>
              <a:t> stakeholders and </a:t>
            </a:r>
            <a:r>
              <a:rPr lang="it-IT" sz="1200" dirty="0" err="1">
                <a:latin typeface="Calibri"/>
              </a:rPr>
              <a:t>actors</a:t>
            </a:r>
            <a:r>
              <a:rPr lang="it-IT" sz="1200" dirty="0">
                <a:latin typeface="Calibri"/>
              </a:rPr>
              <a:t>. </a:t>
            </a:r>
          </a:p>
          <a:p>
            <a:endParaRPr lang="it-IT" sz="1200" dirty="0"/>
          </a:p>
          <a:p>
            <a:r>
              <a:rPr lang="it-IT" sz="1200" b="1" dirty="0">
                <a:latin typeface="Calibri"/>
              </a:rPr>
              <a:t>From </a:t>
            </a:r>
            <a:r>
              <a:rPr lang="it-IT" sz="1200" b="1" dirty="0" err="1">
                <a:latin typeface="Calibri"/>
              </a:rPr>
              <a:t>this</a:t>
            </a:r>
            <a:r>
              <a:rPr lang="it-IT" sz="1200" b="1" dirty="0">
                <a:latin typeface="Calibri"/>
              </a:rPr>
              <a:t> first </a:t>
            </a:r>
            <a:r>
              <a:rPr lang="it-IT" sz="1200" b="1" dirty="0" err="1">
                <a:latin typeface="Calibri"/>
              </a:rPr>
              <a:t>all</a:t>
            </a:r>
            <a:r>
              <a:rPr lang="it-IT" sz="1200" b="1" dirty="0">
                <a:latin typeface="Calibri"/>
              </a:rPr>
              <a:t> the </a:t>
            </a:r>
            <a:r>
              <a:rPr lang="it-IT" sz="1200" b="1" dirty="0" err="1">
                <a:latin typeface="Calibri"/>
              </a:rPr>
              <a:t>other</a:t>
            </a:r>
            <a:r>
              <a:rPr lang="it-IT" sz="1200" b="1" dirty="0">
                <a:latin typeface="Calibri"/>
              </a:rPr>
              <a:t> steps follow: </a:t>
            </a:r>
            <a:endParaRPr lang="it-IT" sz="1200" dirty="0">
              <a:latin typeface="Calibri"/>
            </a:endParaRPr>
          </a:p>
          <a:p>
            <a:endParaRPr lang="it-IT" sz="1200" dirty="0">
              <a:latin typeface="Calibri"/>
            </a:endParaRPr>
          </a:p>
          <a:p>
            <a:pPr marL="228600" indent="-228600">
              <a:buAutoNum type="arabicPeriod"/>
            </a:pPr>
            <a:r>
              <a:rPr lang="it-IT" sz="1200" dirty="0" err="1">
                <a:latin typeface="Calibri"/>
              </a:rPr>
              <a:t>Environmental</a:t>
            </a:r>
            <a:r>
              <a:rPr lang="it-IT" sz="1200" dirty="0">
                <a:latin typeface="Calibri"/>
              </a:rPr>
              <a:t> </a:t>
            </a:r>
            <a:r>
              <a:rPr lang="it-IT" sz="1200" dirty="0" err="1">
                <a:latin typeface="Calibri"/>
              </a:rPr>
              <a:t>scan</a:t>
            </a:r>
            <a:r>
              <a:rPr lang="it-IT" sz="1200" dirty="0">
                <a:latin typeface="Calibri"/>
              </a:rPr>
              <a:t> </a:t>
            </a:r>
            <a:endParaRPr lang="en-US" sz="1200" dirty="0">
              <a:latin typeface="Calibri"/>
            </a:endParaRPr>
          </a:p>
          <a:p>
            <a:pPr marL="228600" indent="-228600">
              <a:buAutoNum type="arabicPeriod"/>
            </a:pPr>
            <a:r>
              <a:rPr lang="it-IT" sz="1200" dirty="0">
                <a:latin typeface="Calibri"/>
              </a:rPr>
              <a:t>SWOT </a:t>
            </a:r>
            <a:r>
              <a:rPr lang="it-IT" sz="1200" dirty="0" err="1">
                <a:latin typeface="Calibri"/>
              </a:rPr>
              <a:t>analysis</a:t>
            </a:r>
            <a:r>
              <a:rPr lang="it-IT" sz="1200" dirty="0">
                <a:latin typeface="Calibri"/>
              </a:rPr>
              <a:t> </a:t>
            </a:r>
            <a:endParaRPr lang="en-US" sz="1200" dirty="0">
              <a:latin typeface="Calibri"/>
            </a:endParaRPr>
          </a:p>
          <a:p>
            <a:pPr marL="228600" indent="-228600">
              <a:buAutoNum type="arabicPeriod"/>
            </a:pPr>
            <a:r>
              <a:rPr lang="it-IT" sz="1200" dirty="0">
                <a:latin typeface="Calibri"/>
              </a:rPr>
              <a:t>Vision, mission and </a:t>
            </a:r>
            <a:r>
              <a:rPr lang="it-IT" sz="1200" dirty="0" err="1">
                <a:latin typeface="Calibri"/>
              </a:rPr>
              <a:t>strategic</a:t>
            </a:r>
            <a:r>
              <a:rPr lang="it-IT" sz="1200" dirty="0">
                <a:latin typeface="Calibri"/>
              </a:rPr>
              <a:t> goals </a:t>
            </a:r>
            <a:endParaRPr lang="en-US" sz="1200" dirty="0">
              <a:latin typeface="Calibri"/>
            </a:endParaRPr>
          </a:p>
          <a:p>
            <a:pPr marL="228600" indent="-228600">
              <a:buAutoNum type="arabicPeriod"/>
            </a:pPr>
            <a:r>
              <a:rPr lang="it-IT" sz="1200" dirty="0" err="1">
                <a:latin typeface="Calibri"/>
              </a:rPr>
              <a:t>Objectives</a:t>
            </a:r>
            <a:r>
              <a:rPr lang="it-IT" sz="1200" dirty="0">
                <a:latin typeface="Calibri"/>
              </a:rPr>
              <a:t>, tasks and </a:t>
            </a:r>
            <a:r>
              <a:rPr lang="it-IT" sz="1200" dirty="0" err="1">
                <a:latin typeface="Calibri"/>
              </a:rPr>
              <a:t>metrics</a:t>
            </a:r>
            <a:r>
              <a:rPr lang="it-IT" sz="1200" dirty="0">
                <a:latin typeface="Calibri"/>
              </a:rPr>
              <a:t> </a:t>
            </a:r>
            <a:endParaRPr lang="en-US" sz="1200" dirty="0">
              <a:latin typeface="Calibri"/>
            </a:endParaRPr>
          </a:p>
          <a:p>
            <a:pPr marL="228600" indent="-228600">
              <a:buAutoNum type="arabicPeriod"/>
            </a:pPr>
            <a:r>
              <a:rPr lang="it-IT" sz="1200" dirty="0" err="1">
                <a:latin typeface="Calibri"/>
              </a:rPr>
              <a:t>Implementation</a:t>
            </a:r>
            <a:r>
              <a:rPr lang="it-IT" sz="1200" dirty="0">
                <a:latin typeface="Calibri"/>
              </a:rPr>
              <a:t> and </a:t>
            </a:r>
            <a:r>
              <a:rPr lang="it-IT" sz="1200" dirty="0" err="1">
                <a:latin typeface="Calibri"/>
              </a:rPr>
              <a:t>alignment</a:t>
            </a:r>
            <a:r>
              <a:rPr lang="it-IT" sz="1200" dirty="0">
                <a:latin typeface="Calibri"/>
              </a:rPr>
              <a:t> </a:t>
            </a:r>
            <a:endParaRPr lang="it-IT" dirty="0">
              <a:latin typeface="Calibri"/>
            </a:endParaRPr>
          </a:p>
          <a:p>
            <a:pPr marL="228600" indent="-228600">
              <a:buAutoNum type="arabicPeriod"/>
            </a:pPr>
            <a:endParaRPr lang="it-IT" sz="1200" dirty="0">
              <a:latin typeface="Calibri"/>
            </a:endParaRPr>
          </a:p>
          <a:p>
            <a:pPr>
              <a:buChar char="•"/>
            </a:pPr>
            <a:r>
              <a:rPr lang="it-IT" sz="1200" dirty="0">
                <a:latin typeface="Calibri"/>
              </a:rPr>
              <a:t>   In the </a:t>
            </a:r>
            <a:r>
              <a:rPr lang="it-IT" sz="1200" dirty="0" err="1">
                <a:latin typeface="Calibri"/>
              </a:rPr>
              <a:t>previous</a:t>
            </a:r>
            <a:r>
              <a:rPr lang="it-IT" sz="1200" dirty="0">
                <a:latin typeface="Calibri"/>
              </a:rPr>
              <a:t> </a:t>
            </a:r>
            <a:r>
              <a:rPr lang="it-IT" sz="1200" dirty="0" err="1">
                <a:latin typeface="Calibri"/>
              </a:rPr>
              <a:t>paragraphs</a:t>
            </a:r>
            <a:r>
              <a:rPr lang="it-IT" sz="1200" dirty="0">
                <a:latin typeface="Calibri"/>
              </a:rPr>
              <a:t> </a:t>
            </a:r>
            <a:r>
              <a:rPr lang="it-IT" sz="1200" dirty="0" err="1">
                <a:latin typeface="Calibri"/>
              </a:rPr>
              <a:t>we</a:t>
            </a:r>
            <a:r>
              <a:rPr lang="it-IT" sz="1200" dirty="0">
                <a:latin typeface="Calibri"/>
              </a:rPr>
              <a:t> </a:t>
            </a:r>
            <a:r>
              <a:rPr lang="it-IT" sz="1200" dirty="0" err="1">
                <a:latin typeface="Calibri"/>
              </a:rPr>
              <a:t>have</a:t>
            </a:r>
            <a:r>
              <a:rPr lang="it-IT" sz="1200" dirty="0">
                <a:latin typeface="Calibri"/>
              </a:rPr>
              <a:t> </a:t>
            </a:r>
            <a:r>
              <a:rPr lang="it-IT" sz="1200" dirty="0" err="1">
                <a:latin typeface="Calibri"/>
              </a:rPr>
              <a:t>seen</a:t>
            </a:r>
            <a:r>
              <a:rPr lang="it-IT" sz="1200" dirty="0">
                <a:latin typeface="Calibri"/>
              </a:rPr>
              <a:t> and </a:t>
            </a:r>
            <a:r>
              <a:rPr lang="it-IT" sz="1200" dirty="0" err="1">
                <a:latin typeface="Calibri"/>
              </a:rPr>
              <a:t>understood</a:t>
            </a:r>
            <a:r>
              <a:rPr lang="it-IT" sz="1200" dirty="0">
                <a:latin typeface="Calibri"/>
              </a:rPr>
              <a:t> the steps and tools needed to carry out the strategic planning process, in this last paragraph we focus on two important aspects of any business activity, social project, etc. that mark the long-term strategy of the project itself: </a:t>
            </a:r>
          </a:p>
          <a:p>
            <a:endParaRPr lang="it-IT" sz="1200" dirty="0">
              <a:latin typeface="Calibri"/>
            </a:endParaRPr>
          </a:p>
          <a:p>
            <a:pPr marL="228600" indent="-228600">
              <a:buAutoNum type="arabicPeriod"/>
            </a:pPr>
            <a:r>
              <a:rPr lang="it-IT" sz="1200" dirty="0">
                <a:latin typeface="Calibri"/>
              </a:rPr>
              <a:t>Vision, mission and strategic goals</a:t>
            </a:r>
          </a:p>
          <a:p>
            <a:pPr marL="228600" indent="-228600">
              <a:buAutoNum type="arabicPeriod"/>
            </a:pPr>
            <a:r>
              <a:rPr lang="it-IT" sz="1200" dirty="0" err="1">
                <a:latin typeface="Calibri"/>
              </a:rPr>
              <a:t>Objectives</a:t>
            </a:r>
            <a:r>
              <a:rPr lang="it-IT" sz="1200" dirty="0">
                <a:latin typeface="Calibri"/>
              </a:rPr>
              <a:t>, tasks and </a:t>
            </a:r>
            <a:r>
              <a:rPr lang="it-IT" sz="1200" dirty="0" err="1">
                <a:latin typeface="Calibri"/>
              </a:rPr>
              <a:t>metrics</a:t>
            </a:r>
            <a:r>
              <a:rPr lang="it-IT" sz="1200" dirty="0">
                <a:latin typeface="Calibri"/>
              </a:rPr>
              <a:t> </a:t>
            </a:r>
            <a:endParaRPr lang="it-IT" dirty="0"/>
          </a:p>
        </p:txBody>
      </p:sp>
      <p:pic>
        <p:nvPicPr>
          <p:cNvPr id="5" name="Immagine 5" descr="Lampadine vintage con una accesa">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5778493" y="2659912"/>
            <a:ext cx="3501006" cy="2323194"/>
          </a:xfrm>
          <a:prstGeom prst="rect">
            <a:avLst/>
          </a:prstGeom>
        </p:spPr>
      </p:pic>
    </p:spTree>
    <p:extLst>
      <p:ext uri="{BB962C8B-B14F-4D97-AF65-F5344CB8AC3E}">
        <p14:creationId xmlns:p14="http://schemas.microsoft.com/office/powerpoint/2010/main" val="318956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1"/>
          </p:nvPr>
        </p:nvSpPr>
        <p:spPr>
          <a:xfrm>
            <a:off x="347791" y="664099"/>
            <a:ext cx="8820000" cy="36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8000"/>
              </a:buClr>
              <a:buSzPts val="1800"/>
              <a:buNone/>
            </a:pPr>
            <a:r>
              <a:rPr lang="it-IT"/>
              <a:t>(Fig.1) SWOT ANALYSIS TEMPLATE </a:t>
            </a:r>
            <a:endParaRPr/>
          </a:p>
        </p:txBody>
      </p:sp>
      <p:graphicFrame>
        <p:nvGraphicFramePr>
          <p:cNvPr id="97" name="Google Shape;97;p6"/>
          <p:cNvGraphicFramePr/>
          <p:nvPr/>
        </p:nvGraphicFramePr>
        <p:xfrm>
          <a:off x="737386" y="1169882"/>
          <a:ext cx="6891450" cy="5852200"/>
        </p:xfrm>
        <a:graphic>
          <a:graphicData uri="http://schemas.openxmlformats.org/drawingml/2006/table">
            <a:tbl>
              <a:tblPr firstRow="1" bandRow="1">
                <a:gradFill>
                  <a:gsLst>
                    <a:gs pos="0">
                      <a:srgbClr val="DAFEA4"/>
                    </a:gs>
                    <a:gs pos="35000">
                      <a:srgbClr val="E3FEBF"/>
                    </a:gs>
                    <a:gs pos="100000">
                      <a:srgbClr val="F4FEE6"/>
                    </a:gs>
                  </a:gsLst>
                  <a:lin ang="16200000" scaled="0"/>
                </a:gradFill>
                <a:tableStyleId>{D23FF16D-11D2-4C03-839C-79305112D1A9}</a:tableStyleId>
              </a:tblPr>
              <a:tblGrid>
                <a:gridCol w="3445725">
                  <a:extLst>
                    <a:ext uri="{9D8B030D-6E8A-4147-A177-3AD203B41FA5}">
                      <a16:colId xmlns:a16="http://schemas.microsoft.com/office/drawing/2014/main" val="20000"/>
                    </a:ext>
                  </a:extLst>
                </a:gridCol>
                <a:gridCol w="3445725">
                  <a:extLst>
                    <a:ext uri="{9D8B030D-6E8A-4147-A177-3AD203B41FA5}">
                      <a16:colId xmlns:a16="http://schemas.microsoft.com/office/drawing/2014/main" val="20001"/>
                    </a:ext>
                  </a:extLst>
                </a:gridCol>
              </a:tblGrid>
              <a:tr h="326400">
                <a:tc>
                  <a:txBody>
                    <a:bodyPr/>
                    <a:lstStyle/>
                    <a:p>
                      <a:pPr marL="0" marR="0" lvl="0" indent="0" algn="ctr" rtl="0">
                        <a:spcBef>
                          <a:spcPts val="0"/>
                        </a:spcBef>
                        <a:spcAft>
                          <a:spcPts val="0"/>
                        </a:spcAft>
                        <a:buNone/>
                      </a:pPr>
                      <a:r>
                        <a:rPr lang="it-IT" sz="1800" u="none" strike="noStrike" cap="none">
                          <a:solidFill>
                            <a:schemeClr val="dk1"/>
                          </a:solidFill>
                        </a:rPr>
                        <a:t>STRENGHTS</a:t>
                      </a:r>
                      <a:r>
                        <a:rPr lang="it-IT" sz="1800" u="none" strike="noStrike" cap="none"/>
                        <a:t> </a:t>
                      </a:r>
                      <a:endParaRPr/>
                    </a:p>
                  </a:txBody>
                  <a:tcPr marL="91450" marR="91450" marT="45725" marB="45725">
                    <a:solidFill>
                      <a:srgbClr val="00B0F0"/>
                    </a:solidFill>
                  </a:tcPr>
                </a:tc>
                <a:tc>
                  <a:txBody>
                    <a:bodyPr/>
                    <a:lstStyle/>
                    <a:p>
                      <a:pPr marL="0" marR="0" lvl="0" indent="0" algn="ctr" rtl="0">
                        <a:spcBef>
                          <a:spcPts val="0"/>
                        </a:spcBef>
                        <a:spcAft>
                          <a:spcPts val="0"/>
                        </a:spcAft>
                        <a:buNone/>
                      </a:pPr>
                      <a:r>
                        <a:rPr lang="it-IT" sz="1800" u="none" strike="noStrike" cap="none">
                          <a:solidFill>
                            <a:schemeClr val="dk1"/>
                          </a:solidFill>
                        </a:rPr>
                        <a:t>WEAKNESSES </a:t>
                      </a:r>
                      <a:endParaRPr/>
                    </a:p>
                  </a:txBody>
                  <a:tcPr marL="91450" marR="91450" marT="45725" marB="45725">
                    <a:solidFill>
                      <a:srgbClr val="FFC000"/>
                    </a:solidFill>
                  </a:tcPr>
                </a:tc>
                <a:extLst>
                  <a:ext uri="{0D108BD9-81ED-4DB2-BD59-A6C34878D82A}">
                    <a16:rowId xmlns:a16="http://schemas.microsoft.com/office/drawing/2014/main" val="10000"/>
                  </a:ext>
                </a:extLst>
              </a:tr>
              <a:tr h="2284675">
                <a:tc>
                  <a:txBody>
                    <a:bodyPr/>
                    <a:lstStyle/>
                    <a:p>
                      <a:pPr marL="342900" marR="0" lvl="0" indent="-342900" algn="l" rtl="0">
                        <a:spcBef>
                          <a:spcPts val="0"/>
                        </a:spcBef>
                        <a:spcAft>
                          <a:spcPts val="0"/>
                        </a:spcAft>
                        <a:buClr>
                          <a:schemeClr val="dk1"/>
                        </a:buClr>
                        <a:buSzPts val="1800"/>
                        <a:buFont typeface="Trebuchet MS"/>
                        <a:buAutoNum type="arabicPeriod"/>
                      </a:pPr>
                      <a:r>
                        <a:rPr lang="it-IT" sz="1800" b="0" i="0" u="none" strike="noStrike" cap="none">
                          <a:solidFill>
                            <a:schemeClr val="dk1"/>
                          </a:solidFill>
                          <a:latin typeface="Trebuchet MS"/>
                          <a:ea typeface="Trebuchet MS"/>
                          <a:cs typeface="Trebuchet MS"/>
                          <a:sym typeface="Trebuchet MS"/>
                        </a:rPr>
                        <a:t>Innovative product/service </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cap="none">
                          <a:solidFill>
                            <a:schemeClr val="dk1"/>
                          </a:solidFill>
                          <a:latin typeface="Trebuchet MS"/>
                          <a:ea typeface="Trebuchet MS"/>
                          <a:cs typeface="Trebuchet MS"/>
                          <a:sym typeface="Trebuchet MS"/>
                        </a:rPr>
                        <a:t>Simple to scale up</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cap="none">
                          <a:solidFill>
                            <a:schemeClr val="dk1"/>
                          </a:solidFill>
                          <a:latin typeface="Trebuchet MS"/>
                          <a:ea typeface="Trebuchet MS"/>
                          <a:cs typeface="Trebuchet MS"/>
                          <a:sym typeface="Trebuchet MS"/>
                        </a:rPr>
                        <a:t>Wide presence on the territory</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cap="none">
                          <a:solidFill>
                            <a:schemeClr val="dk1"/>
                          </a:solidFill>
                          <a:latin typeface="Trebuchet MS"/>
                          <a:ea typeface="Trebuchet MS"/>
                          <a:cs typeface="Trebuchet MS"/>
                          <a:sym typeface="Trebuchet MS"/>
                        </a:rPr>
                        <a:t>Unique technical or professional skills your business possesses </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cap="none">
                          <a:solidFill>
                            <a:schemeClr val="dk1"/>
                          </a:solidFill>
                          <a:latin typeface="Trebuchet MS"/>
                          <a:ea typeface="Trebuchet MS"/>
                          <a:cs typeface="Trebuchet MS"/>
                          <a:sym typeface="Trebuchet MS"/>
                        </a:rPr>
                        <a:t>Shared mission</a:t>
                      </a:r>
                      <a:endParaRPr/>
                    </a:p>
                    <a:p>
                      <a:pPr marL="0" marR="0" lvl="0" indent="0" algn="l" rtl="0">
                        <a:spcBef>
                          <a:spcPts val="0"/>
                        </a:spcBef>
                        <a:spcAft>
                          <a:spcPts val="0"/>
                        </a:spcAft>
                        <a:buNone/>
                      </a:pPr>
                      <a:endParaRPr sz="1800"/>
                    </a:p>
                  </a:txBody>
                  <a:tcPr marL="91450" marR="91450" marT="45725" marB="45725">
                    <a:solidFill>
                      <a:schemeClr val="lt1">
                        <a:alpha val="40000"/>
                      </a:schemeClr>
                    </a:solidFill>
                  </a:tcPr>
                </a:tc>
                <a:tc>
                  <a:txBody>
                    <a:bodyPr/>
                    <a:lstStyle/>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What are your weaknesses according to your internal assessments?</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Improvement areas where you should focus upon.</a:t>
                      </a:r>
                      <a:endParaRPr/>
                    </a:p>
                    <a:p>
                      <a:pPr marL="0" marR="0" lvl="0" indent="0" algn="l" rtl="0">
                        <a:spcBef>
                          <a:spcPts val="0"/>
                        </a:spcBef>
                        <a:spcAft>
                          <a:spcPts val="0"/>
                        </a:spcAft>
                        <a:buNone/>
                      </a:pPr>
                      <a:endParaRPr sz="1800"/>
                    </a:p>
                  </a:txBody>
                  <a:tcPr marL="91450" marR="91450" marT="45725" marB="45725">
                    <a:solidFill>
                      <a:schemeClr val="lt1">
                        <a:alpha val="40000"/>
                      </a:schemeClr>
                    </a:solidFill>
                  </a:tcPr>
                </a:tc>
                <a:extLst>
                  <a:ext uri="{0D108BD9-81ED-4DB2-BD59-A6C34878D82A}">
                    <a16:rowId xmlns:a16="http://schemas.microsoft.com/office/drawing/2014/main" val="10001"/>
                  </a:ext>
                </a:extLst>
              </a:tr>
              <a:tr h="326400">
                <a:tc>
                  <a:txBody>
                    <a:bodyPr/>
                    <a:lstStyle/>
                    <a:p>
                      <a:pPr marL="0" marR="0" lvl="0" indent="0" algn="ctr" rtl="0">
                        <a:spcBef>
                          <a:spcPts val="0"/>
                        </a:spcBef>
                        <a:spcAft>
                          <a:spcPts val="0"/>
                        </a:spcAft>
                        <a:buNone/>
                      </a:pPr>
                      <a:r>
                        <a:rPr lang="it-IT" sz="1800" b="1"/>
                        <a:t>OPPORTUNITIES</a:t>
                      </a:r>
                      <a:r>
                        <a:rPr lang="it-IT" sz="1800"/>
                        <a:t> </a:t>
                      </a:r>
                      <a:endParaRPr/>
                    </a:p>
                  </a:txBody>
                  <a:tcPr marL="91450" marR="91450" marT="45725" marB="45725">
                    <a:solidFill>
                      <a:srgbClr val="92D050"/>
                    </a:solidFill>
                  </a:tcPr>
                </a:tc>
                <a:tc>
                  <a:txBody>
                    <a:bodyPr/>
                    <a:lstStyle/>
                    <a:p>
                      <a:pPr marL="0" marR="0" lvl="0" indent="0" algn="ctr" rtl="0">
                        <a:spcBef>
                          <a:spcPts val="0"/>
                        </a:spcBef>
                        <a:spcAft>
                          <a:spcPts val="0"/>
                        </a:spcAft>
                        <a:buNone/>
                      </a:pPr>
                      <a:r>
                        <a:rPr lang="it-IT" sz="1800" b="1"/>
                        <a:t>THREATS</a:t>
                      </a:r>
                      <a:r>
                        <a:rPr lang="it-IT" sz="1800"/>
                        <a:t> </a:t>
                      </a:r>
                      <a:endParaRPr/>
                    </a:p>
                  </a:txBody>
                  <a:tcPr marL="91450" marR="91450" marT="45725" marB="45725">
                    <a:solidFill>
                      <a:srgbClr val="FF0000"/>
                    </a:solidFill>
                  </a:tcPr>
                </a:tc>
                <a:extLst>
                  <a:ext uri="{0D108BD9-81ED-4DB2-BD59-A6C34878D82A}">
                    <a16:rowId xmlns:a16="http://schemas.microsoft.com/office/drawing/2014/main" val="10002"/>
                  </a:ext>
                </a:extLst>
              </a:tr>
              <a:tr h="2039900">
                <a:tc>
                  <a:txBody>
                    <a:bodyPr/>
                    <a:lstStyle/>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The unique features you can provide to your potential clients/stakeholders </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institutional benefits, political advantages, tax deductions, etc..</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change in user sensitivity</a:t>
                      </a:r>
                      <a:endParaRPr/>
                    </a:p>
                    <a:p>
                      <a:pPr marL="0" marR="0" lvl="0" indent="0" algn="l" rtl="0">
                        <a:spcBef>
                          <a:spcPts val="0"/>
                        </a:spcBef>
                        <a:spcAft>
                          <a:spcPts val="0"/>
                        </a:spcAft>
                        <a:buNone/>
                      </a:pPr>
                      <a:endParaRPr sz="1800"/>
                    </a:p>
                  </a:txBody>
                  <a:tcPr marL="91450" marR="91450" marT="45725" marB="45725">
                    <a:solidFill>
                      <a:schemeClr val="lt1">
                        <a:alpha val="40000"/>
                      </a:schemeClr>
                    </a:solidFill>
                  </a:tcPr>
                </a:tc>
                <a:tc>
                  <a:txBody>
                    <a:bodyPr/>
                    <a:lstStyle/>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The absence or lack of any features in your product or service.</a:t>
                      </a:r>
                      <a:endParaRPr/>
                    </a:p>
                    <a:p>
                      <a:pPr marL="342900" marR="0" lvl="0" indent="-342900" algn="l" rtl="0">
                        <a:spcBef>
                          <a:spcPts val="0"/>
                        </a:spcBef>
                        <a:spcAft>
                          <a:spcPts val="0"/>
                        </a:spcAft>
                        <a:buClr>
                          <a:schemeClr val="dk1"/>
                        </a:buClr>
                        <a:buSzPts val="1800"/>
                        <a:buFont typeface="Trebuchet MS"/>
                        <a:buAutoNum type="arabicPeriod"/>
                      </a:pPr>
                      <a:r>
                        <a:rPr lang="it-IT" sz="1800" b="0" i="0" u="none" strike="noStrike">
                          <a:solidFill>
                            <a:schemeClr val="dk1"/>
                          </a:solidFill>
                          <a:latin typeface="Trebuchet MS"/>
                          <a:ea typeface="Trebuchet MS"/>
                          <a:cs typeface="Trebuchet MS"/>
                          <a:sym typeface="Trebuchet MS"/>
                        </a:rPr>
                        <a:t>The absence of adequate financial resources to support the various business opportunities.</a:t>
                      </a:r>
                      <a:endParaRPr/>
                    </a:p>
                    <a:p>
                      <a:pPr marL="0" marR="0" lvl="0" indent="0" algn="l" rtl="0">
                        <a:spcBef>
                          <a:spcPts val="0"/>
                        </a:spcBef>
                        <a:spcAft>
                          <a:spcPts val="0"/>
                        </a:spcAft>
                        <a:buNone/>
                      </a:pPr>
                      <a:endParaRPr sz="1800"/>
                    </a:p>
                  </a:txBody>
                  <a:tcPr marL="91450" marR="91450" marT="45725" marB="45725">
                    <a:solidFill>
                      <a:schemeClr val="lt1">
                        <a:alpha val="4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descr="Immagine che contiene testo, segnale&#10;&#10;Descrizione generata automaticamente">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4829873" y="3688686"/>
            <a:ext cx="4907581" cy="1421364"/>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Vision, mission and </a:t>
            </a:r>
            <a:r>
              <a:rPr lang="it-IT" b="1" dirty="0" err="1">
                <a:solidFill>
                  <a:schemeClr val="accent3"/>
                </a:solidFill>
                <a:latin typeface="Calibri"/>
              </a:rPr>
              <a:t>strategic</a:t>
            </a:r>
            <a:r>
              <a:rPr lang="it-IT" b="1" dirty="0">
                <a:solidFill>
                  <a:schemeClr val="accent3"/>
                </a:solidFill>
                <a:latin typeface="Calibri"/>
              </a:rPr>
              <a:t> goals</a:t>
            </a:r>
            <a:endParaRPr lang="en-US" b="1">
              <a:solidFill>
                <a:schemeClr val="accent3"/>
              </a:solidFill>
              <a:latin typeface="Calibri"/>
            </a:endParaRP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8978146"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dirty="0" err="1">
                <a:latin typeface="Calibri"/>
              </a:rPr>
              <a:t>Every</a:t>
            </a:r>
            <a:r>
              <a:rPr lang="it-IT" sz="1200" dirty="0">
                <a:latin typeface="Calibri"/>
              </a:rPr>
              <a:t> </a:t>
            </a:r>
            <a:r>
              <a:rPr lang="it-IT" sz="1200" dirty="0" err="1">
                <a:latin typeface="Calibri"/>
              </a:rPr>
              <a:t>organisation</a:t>
            </a:r>
            <a:r>
              <a:rPr lang="it-IT" sz="1200" dirty="0">
                <a:latin typeface="Calibri"/>
              </a:rPr>
              <a:t> </a:t>
            </a:r>
            <a:r>
              <a:rPr lang="it-IT" sz="1200" dirty="0" err="1">
                <a:latin typeface="Calibri"/>
              </a:rPr>
              <a:t>needs</a:t>
            </a:r>
            <a:r>
              <a:rPr lang="it-IT" sz="1200" dirty="0">
                <a:latin typeface="Calibri"/>
              </a:rPr>
              <a:t> a clear vision, mission, goals and long-</a:t>
            </a:r>
            <a:r>
              <a:rPr lang="it-IT" sz="1200" dirty="0" err="1">
                <a:latin typeface="Calibri"/>
              </a:rPr>
              <a:t>term</a:t>
            </a:r>
            <a:r>
              <a:rPr lang="it-IT" sz="1200" dirty="0">
                <a:latin typeface="Calibri"/>
              </a:rPr>
              <a:t> strategies to make </a:t>
            </a:r>
            <a:r>
              <a:rPr lang="it-IT" sz="1200" dirty="0" err="1">
                <a:latin typeface="Calibri"/>
              </a:rPr>
              <a:t>its</a:t>
            </a:r>
            <a:r>
              <a:rPr lang="it-IT" sz="1200" dirty="0">
                <a:latin typeface="Calibri"/>
              </a:rPr>
              <a:t> activity a </a:t>
            </a:r>
            <a:r>
              <a:rPr lang="it-IT" sz="1200" dirty="0" err="1">
                <a:latin typeface="Calibri"/>
              </a:rPr>
              <a:t>movement</a:t>
            </a:r>
            <a:r>
              <a:rPr lang="it-IT" sz="1200" dirty="0">
                <a:latin typeface="Calibri"/>
              </a:rPr>
              <a:t>. </a:t>
            </a:r>
            <a:r>
              <a:rPr lang="it-IT" sz="1200" dirty="0" err="1">
                <a:latin typeface="Calibri"/>
              </a:rPr>
              <a:t>These</a:t>
            </a:r>
            <a:r>
              <a:rPr lang="it-IT" sz="1200" dirty="0">
                <a:latin typeface="Calibri"/>
              </a:rPr>
              <a:t> </a:t>
            </a:r>
            <a:r>
              <a:rPr lang="it-IT" sz="1200" dirty="0" err="1">
                <a:latin typeface="Calibri"/>
              </a:rPr>
              <a:t>statements</a:t>
            </a:r>
            <a:r>
              <a:rPr lang="it-IT" sz="1200" dirty="0">
                <a:latin typeface="Calibri"/>
              </a:rPr>
              <a:t> help </a:t>
            </a:r>
            <a:r>
              <a:rPr lang="it-IT" sz="1200" dirty="0" err="1">
                <a:latin typeface="Calibri"/>
              </a:rPr>
              <a:t>outline</a:t>
            </a:r>
            <a:r>
              <a:rPr lang="it-IT" sz="1200" dirty="0">
                <a:latin typeface="Calibri"/>
              </a:rPr>
              <a:t> the future of the </a:t>
            </a:r>
            <a:r>
              <a:rPr lang="it-IT" sz="1200" dirty="0" err="1">
                <a:latin typeface="Calibri"/>
              </a:rPr>
              <a:t>organisation</a:t>
            </a:r>
            <a:r>
              <a:rPr lang="it-IT" sz="1200" dirty="0">
                <a:latin typeface="Calibri"/>
              </a:rPr>
              <a:t>. </a:t>
            </a:r>
            <a:r>
              <a:rPr lang="it-IT" sz="1200" dirty="0" err="1">
                <a:latin typeface="Calibri"/>
              </a:rPr>
              <a:t>Furthermore</a:t>
            </a:r>
            <a:r>
              <a:rPr lang="it-IT" sz="1200" dirty="0">
                <a:latin typeface="Calibri"/>
              </a:rPr>
              <a:t>, </a:t>
            </a:r>
            <a:r>
              <a:rPr lang="it-IT" sz="1200" dirty="0" err="1">
                <a:latin typeface="Calibri"/>
              </a:rPr>
              <a:t>they</a:t>
            </a:r>
            <a:r>
              <a:rPr lang="it-IT" sz="1200" dirty="0">
                <a:latin typeface="Calibri"/>
              </a:rPr>
              <a:t> create a </a:t>
            </a:r>
            <a:r>
              <a:rPr lang="it-IT" sz="1200" dirty="0" err="1">
                <a:latin typeface="Calibri"/>
              </a:rPr>
              <a:t>mental</a:t>
            </a:r>
            <a:r>
              <a:rPr lang="it-IT" sz="1200" dirty="0">
                <a:latin typeface="Calibri"/>
              </a:rPr>
              <a:t> image of the </a:t>
            </a:r>
            <a:r>
              <a:rPr lang="it-IT" sz="1200" dirty="0" err="1">
                <a:latin typeface="Calibri"/>
              </a:rPr>
              <a:t>organisation</a:t>
            </a:r>
            <a:r>
              <a:rPr lang="it-IT" sz="1200" dirty="0">
                <a:latin typeface="Calibri"/>
              </a:rPr>
              <a:t> </a:t>
            </a:r>
            <a:r>
              <a:rPr lang="it-IT" sz="1200" dirty="0" err="1">
                <a:latin typeface="Calibri"/>
              </a:rPr>
              <a:t>both</a:t>
            </a:r>
            <a:r>
              <a:rPr lang="it-IT" sz="1200" dirty="0">
                <a:latin typeface="Calibri"/>
              </a:rPr>
              <a:t> inside and </a:t>
            </a:r>
            <a:r>
              <a:rPr lang="it-IT" sz="1200" dirty="0" err="1">
                <a:latin typeface="Calibri"/>
              </a:rPr>
              <a:t>outside</a:t>
            </a:r>
            <a:r>
              <a:rPr lang="it-IT" sz="1200" dirty="0">
                <a:latin typeface="Calibri"/>
              </a:rPr>
              <a:t> </a:t>
            </a:r>
            <a:r>
              <a:rPr lang="it-IT" sz="1200" dirty="0" err="1">
                <a:latin typeface="Calibri"/>
              </a:rPr>
              <a:t>it</a:t>
            </a:r>
            <a:r>
              <a:rPr lang="it-IT" sz="1200" dirty="0">
                <a:latin typeface="Calibri"/>
              </a:rPr>
              <a:t>. </a:t>
            </a:r>
            <a:r>
              <a:rPr lang="it-IT" sz="1200" dirty="0" err="1">
                <a:latin typeface="Calibri"/>
              </a:rPr>
              <a:t>often</a:t>
            </a:r>
            <a:r>
              <a:rPr lang="it-IT" sz="1200" dirty="0">
                <a:latin typeface="Calibri"/>
              </a:rPr>
              <a:t> </a:t>
            </a:r>
            <a:r>
              <a:rPr lang="it-IT" sz="1200" dirty="0" err="1">
                <a:latin typeface="Calibri"/>
              </a:rPr>
              <a:t>these</a:t>
            </a:r>
            <a:r>
              <a:rPr lang="it-IT" sz="1200" dirty="0">
                <a:latin typeface="Calibri"/>
              </a:rPr>
              <a:t> </a:t>
            </a:r>
            <a:r>
              <a:rPr lang="it-IT" sz="1200" dirty="0" err="1">
                <a:latin typeface="Calibri"/>
              </a:rPr>
              <a:t>terms</a:t>
            </a:r>
            <a:r>
              <a:rPr lang="it-IT" sz="1200" dirty="0">
                <a:latin typeface="Calibri"/>
              </a:rPr>
              <a:t> are </a:t>
            </a:r>
            <a:r>
              <a:rPr lang="it-IT" sz="1200" dirty="0" err="1">
                <a:latin typeface="Calibri"/>
              </a:rPr>
              <a:t>used</a:t>
            </a:r>
            <a:r>
              <a:rPr lang="it-IT" sz="1200" dirty="0">
                <a:latin typeface="Calibri"/>
              </a:rPr>
              <a:t> </a:t>
            </a:r>
            <a:r>
              <a:rPr lang="it-IT" sz="1200" dirty="0" err="1">
                <a:latin typeface="Calibri"/>
              </a:rPr>
              <a:t>interchangeably</a:t>
            </a:r>
            <a:r>
              <a:rPr lang="it-IT" sz="1200" dirty="0">
                <a:latin typeface="Calibri"/>
              </a:rPr>
              <a:t>, </a:t>
            </a:r>
            <a:r>
              <a:rPr lang="it-IT" sz="1200" dirty="0" err="1">
                <a:latin typeface="Calibri"/>
              </a:rPr>
              <a:t>confusing</a:t>
            </a:r>
            <a:r>
              <a:rPr lang="it-IT" sz="1200" dirty="0">
                <a:latin typeface="Calibri"/>
              </a:rPr>
              <a:t> </a:t>
            </a:r>
            <a:r>
              <a:rPr lang="it-IT" sz="1200" dirty="0" err="1">
                <a:latin typeface="Calibri"/>
              </a:rPr>
              <a:t>meanings</a:t>
            </a:r>
            <a:r>
              <a:rPr lang="it-IT" sz="1200" dirty="0">
                <a:latin typeface="Calibri"/>
              </a:rPr>
              <a:t> and </a:t>
            </a:r>
            <a:r>
              <a:rPr lang="it-IT" sz="1200" dirty="0" err="1">
                <a:latin typeface="Calibri"/>
              </a:rPr>
              <a:t>creating</a:t>
            </a:r>
            <a:r>
              <a:rPr lang="it-IT" sz="1200" dirty="0">
                <a:latin typeface="Calibri"/>
              </a:rPr>
              <a:t> </a:t>
            </a:r>
            <a:r>
              <a:rPr lang="it-IT" sz="1200" dirty="0" err="1">
                <a:latin typeface="Calibri"/>
              </a:rPr>
              <a:t>confusion</a:t>
            </a:r>
            <a:r>
              <a:rPr lang="it-IT" sz="1200" dirty="0">
                <a:latin typeface="Calibri"/>
              </a:rPr>
              <a:t>. </a:t>
            </a:r>
          </a:p>
          <a:p>
            <a:r>
              <a:rPr lang="it-IT" sz="1200" dirty="0">
                <a:latin typeface="Calibri"/>
              </a:rPr>
              <a:t>Vision, Mission, Goals, Strategies and </a:t>
            </a:r>
            <a:r>
              <a:rPr lang="it-IT" sz="1200" dirty="0" err="1">
                <a:latin typeface="Calibri"/>
              </a:rPr>
              <a:t>Tactics</a:t>
            </a:r>
            <a:r>
              <a:rPr lang="it-IT" sz="1200" dirty="0">
                <a:latin typeface="Calibri"/>
              </a:rPr>
              <a:t> - are </a:t>
            </a:r>
            <a:r>
              <a:rPr lang="it-IT" sz="1200" dirty="0" err="1">
                <a:latin typeface="Calibri"/>
              </a:rPr>
              <a:t>fundamental</a:t>
            </a:r>
            <a:r>
              <a:rPr lang="it-IT" sz="1200" dirty="0">
                <a:latin typeface="Calibri"/>
              </a:rPr>
              <a:t> </a:t>
            </a:r>
            <a:r>
              <a:rPr lang="it-IT" sz="1200" dirty="0" err="1">
                <a:latin typeface="Calibri"/>
              </a:rPr>
              <a:t>parameters</a:t>
            </a:r>
            <a:r>
              <a:rPr lang="it-IT" sz="1200" dirty="0">
                <a:latin typeface="Calibri"/>
              </a:rPr>
              <a:t> </a:t>
            </a:r>
            <a:r>
              <a:rPr lang="it-IT" sz="1200" dirty="0" err="1">
                <a:latin typeface="Calibri"/>
              </a:rPr>
              <a:t>that</a:t>
            </a:r>
            <a:r>
              <a:rPr lang="it-IT" sz="1200" dirty="0">
                <a:latin typeface="Calibri"/>
              </a:rPr>
              <a:t> </a:t>
            </a:r>
            <a:r>
              <a:rPr lang="it-IT" sz="1200" dirty="0" err="1">
                <a:latin typeface="Calibri"/>
              </a:rPr>
              <a:t>characterise</a:t>
            </a:r>
            <a:r>
              <a:rPr lang="it-IT" sz="1200" dirty="0">
                <a:latin typeface="Calibri"/>
              </a:rPr>
              <a:t> the long-</a:t>
            </a:r>
            <a:r>
              <a:rPr lang="it-IT" sz="1200" dirty="0" err="1">
                <a:latin typeface="Calibri"/>
              </a:rPr>
              <a:t>term</a:t>
            </a:r>
            <a:r>
              <a:rPr lang="it-IT" sz="1200" dirty="0">
                <a:latin typeface="Calibri"/>
              </a:rPr>
              <a:t> actions of the company. </a:t>
            </a:r>
          </a:p>
          <a:p>
            <a:endParaRPr lang="it-IT" sz="1200" dirty="0">
              <a:latin typeface="Calibri"/>
            </a:endParaRPr>
          </a:p>
          <a:p>
            <a:pPr marL="228600" indent="-228600">
              <a:buAutoNum type="arabicPeriod"/>
            </a:pPr>
            <a:r>
              <a:rPr lang="it-IT" sz="1200" b="1" dirty="0" err="1">
                <a:latin typeface="Calibri"/>
              </a:rPr>
              <a:t>What</a:t>
            </a:r>
            <a:r>
              <a:rPr lang="it-IT" sz="1200" b="1" dirty="0">
                <a:latin typeface="Calibri"/>
              </a:rPr>
              <a:t> </a:t>
            </a:r>
            <a:r>
              <a:rPr lang="it-IT" sz="1200" b="1" dirty="0" err="1">
                <a:latin typeface="Calibri"/>
              </a:rPr>
              <a:t>organisations</a:t>
            </a:r>
            <a:r>
              <a:rPr lang="it-IT" sz="1200" b="1" dirty="0">
                <a:latin typeface="Calibri"/>
              </a:rPr>
              <a:t> </a:t>
            </a:r>
            <a:r>
              <a:rPr lang="it-IT" sz="1200" b="1" dirty="0" err="1">
                <a:latin typeface="Calibri"/>
              </a:rPr>
              <a:t>want</a:t>
            </a:r>
            <a:r>
              <a:rPr lang="it-IT" sz="1200" b="1" dirty="0">
                <a:latin typeface="Calibri"/>
              </a:rPr>
              <a:t> to </a:t>
            </a:r>
            <a:r>
              <a:rPr lang="it-IT" sz="1200" b="1" dirty="0" err="1">
                <a:latin typeface="Calibri"/>
              </a:rPr>
              <a:t>achieve</a:t>
            </a:r>
            <a:r>
              <a:rPr lang="it-IT" sz="1200" b="1" dirty="0">
                <a:latin typeface="Calibri"/>
              </a:rPr>
              <a:t> -</a:t>
            </a:r>
            <a:r>
              <a:rPr lang="it-IT" sz="1200" dirty="0">
                <a:latin typeface="Calibri"/>
              </a:rPr>
              <a:t> </a:t>
            </a:r>
            <a:r>
              <a:rPr lang="it-IT" sz="1200" dirty="0" err="1">
                <a:latin typeface="Calibri"/>
              </a:rPr>
              <a:t>reflected</a:t>
            </a:r>
            <a:r>
              <a:rPr lang="it-IT" sz="1200" dirty="0">
                <a:latin typeface="Calibri"/>
              </a:rPr>
              <a:t> by the companies' Vision, Mission and Goals.</a:t>
            </a:r>
          </a:p>
          <a:p>
            <a:pPr marL="228600" indent="-228600">
              <a:buAutoNum type="arabicPeriod"/>
            </a:pPr>
            <a:r>
              <a:rPr lang="it-IT" sz="1200" b="1" dirty="0">
                <a:latin typeface="Calibri"/>
              </a:rPr>
              <a:t>And </a:t>
            </a:r>
            <a:r>
              <a:rPr lang="it-IT" sz="1200" b="1" dirty="0" err="1">
                <a:latin typeface="Calibri"/>
              </a:rPr>
              <a:t>how</a:t>
            </a:r>
            <a:r>
              <a:rPr lang="it-IT" sz="1200" b="1" dirty="0">
                <a:latin typeface="Calibri"/>
              </a:rPr>
              <a:t> the '</a:t>
            </a:r>
            <a:r>
              <a:rPr lang="it-IT" sz="1200" b="1" dirty="0" err="1">
                <a:latin typeface="Calibri"/>
              </a:rPr>
              <a:t>what</a:t>
            </a:r>
            <a:r>
              <a:rPr lang="it-IT" sz="1200" b="1" dirty="0">
                <a:latin typeface="Calibri"/>
              </a:rPr>
              <a:t>' </a:t>
            </a:r>
            <a:r>
              <a:rPr lang="it-IT" sz="1200" b="1" dirty="0" err="1">
                <a:latin typeface="Calibri"/>
              </a:rPr>
              <a:t>is</a:t>
            </a:r>
            <a:r>
              <a:rPr lang="it-IT" sz="1200" b="1" dirty="0">
                <a:latin typeface="Calibri"/>
              </a:rPr>
              <a:t> to be </a:t>
            </a:r>
            <a:r>
              <a:rPr lang="it-IT" sz="1200" b="1" dirty="0" err="1">
                <a:latin typeface="Calibri"/>
              </a:rPr>
              <a:t>achieved</a:t>
            </a:r>
            <a:r>
              <a:rPr lang="it-IT" sz="1200" b="1" dirty="0">
                <a:latin typeface="Calibri"/>
              </a:rPr>
              <a:t> </a:t>
            </a:r>
            <a:r>
              <a:rPr lang="it-IT" sz="1200" dirty="0">
                <a:latin typeface="Calibri"/>
              </a:rPr>
              <a:t>- </a:t>
            </a:r>
            <a:r>
              <a:rPr lang="it-IT" sz="1200" dirty="0" err="1">
                <a:latin typeface="Calibri"/>
              </a:rPr>
              <a:t>reflected</a:t>
            </a:r>
            <a:r>
              <a:rPr lang="it-IT" sz="1200" dirty="0">
                <a:latin typeface="Calibri"/>
              </a:rPr>
              <a:t> by the Strategies and </a:t>
            </a:r>
            <a:r>
              <a:rPr lang="it-IT" sz="1200" dirty="0" err="1">
                <a:latin typeface="Calibri"/>
              </a:rPr>
              <a:t>Tactics</a:t>
            </a:r>
            <a:r>
              <a:rPr lang="it-IT" sz="1200" dirty="0">
                <a:latin typeface="Calibri"/>
              </a:rPr>
              <a:t>. </a:t>
            </a:r>
            <a:r>
              <a:rPr lang="it-IT" sz="1200" dirty="0" err="1">
                <a:latin typeface="Calibri"/>
              </a:rPr>
              <a:t>These</a:t>
            </a:r>
            <a:r>
              <a:rPr lang="it-IT" sz="1200" dirty="0">
                <a:latin typeface="Calibri"/>
              </a:rPr>
              <a:t> are long-</a:t>
            </a:r>
            <a:r>
              <a:rPr lang="it-IT" sz="1200" dirty="0" err="1">
                <a:latin typeface="Calibri"/>
              </a:rPr>
              <a:t>term</a:t>
            </a:r>
            <a:r>
              <a:rPr lang="it-IT" sz="1200" dirty="0">
                <a:latin typeface="Calibri"/>
              </a:rPr>
              <a:t> and short-</a:t>
            </a:r>
            <a:r>
              <a:rPr lang="it-IT" sz="1200" dirty="0" err="1">
                <a:latin typeface="Calibri"/>
              </a:rPr>
              <a:t>term</a:t>
            </a:r>
            <a:r>
              <a:rPr lang="it-IT" sz="1200" dirty="0">
                <a:latin typeface="Calibri"/>
              </a:rPr>
              <a:t> </a:t>
            </a:r>
            <a:r>
              <a:rPr lang="it-IT" sz="1200" dirty="0" err="1">
                <a:latin typeface="Calibri"/>
              </a:rPr>
              <a:t>implementation</a:t>
            </a:r>
            <a:r>
              <a:rPr lang="it-IT" sz="1200" dirty="0">
                <a:latin typeface="Calibri"/>
              </a:rPr>
              <a:t> plans, </a:t>
            </a:r>
            <a:r>
              <a:rPr lang="it-IT" sz="1200" dirty="0" err="1">
                <a:latin typeface="Calibri"/>
              </a:rPr>
              <a:t>respectively</a:t>
            </a:r>
            <a:r>
              <a:rPr lang="it-IT" sz="1200" dirty="0">
                <a:latin typeface="Calibri"/>
              </a:rPr>
              <a:t>.</a:t>
            </a:r>
          </a:p>
          <a:p>
            <a:endParaRPr lang="it-IT" sz="1200" dirty="0">
              <a:latin typeface="Calibri"/>
            </a:endParaRPr>
          </a:p>
          <a:p>
            <a:pPr marL="171450" indent="-171450">
              <a:buChar char="•"/>
            </a:pPr>
            <a:r>
              <a:rPr lang="it-IT" sz="1200" dirty="0" err="1">
                <a:latin typeface="Calibri"/>
              </a:rPr>
              <a:t>Organisations</a:t>
            </a:r>
            <a:r>
              <a:rPr lang="it-IT" sz="1200" dirty="0">
                <a:latin typeface="Calibri"/>
              </a:rPr>
              <a:t> gain </a:t>
            </a:r>
            <a:r>
              <a:rPr lang="it-IT" sz="1200" dirty="0" err="1">
                <a:latin typeface="Calibri"/>
              </a:rPr>
              <a:t>real</a:t>
            </a:r>
            <a:r>
              <a:rPr lang="it-IT" sz="1200" dirty="0">
                <a:latin typeface="Calibri"/>
              </a:rPr>
              <a:t> </a:t>
            </a:r>
            <a:r>
              <a:rPr lang="it-IT" sz="1200" dirty="0" err="1">
                <a:latin typeface="Calibri"/>
              </a:rPr>
              <a:t>strength</a:t>
            </a:r>
            <a:r>
              <a:rPr lang="it-IT" sz="1200" dirty="0">
                <a:latin typeface="Calibri"/>
              </a:rPr>
              <a:t> </a:t>
            </a:r>
            <a:r>
              <a:rPr lang="it-IT" sz="1200" dirty="0" err="1">
                <a:latin typeface="Calibri"/>
              </a:rPr>
              <a:t>when</a:t>
            </a:r>
            <a:r>
              <a:rPr lang="it-IT" sz="1200" dirty="0">
                <a:latin typeface="Calibri"/>
              </a:rPr>
              <a:t> </a:t>
            </a:r>
            <a:r>
              <a:rPr lang="it-IT" sz="1200" dirty="0" err="1">
                <a:latin typeface="Calibri"/>
              </a:rPr>
              <a:t>these</a:t>
            </a:r>
            <a:r>
              <a:rPr lang="it-IT" sz="1200" dirty="0">
                <a:latin typeface="Calibri"/>
              </a:rPr>
              <a:t> </a:t>
            </a:r>
            <a:r>
              <a:rPr lang="it-IT" sz="1200" dirty="0" err="1">
                <a:latin typeface="Calibri"/>
              </a:rPr>
              <a:t>statements</a:t>
            </a:r>
            <a:r>
              <a:rPr lang="it-IT" sz="1200" dirty="0">
                <a:latin typeface="Calibri"/>
              </a:rPr>
              <a:t> show:</a:t>
            </a:r>
          </a:p>
          <a:p>
            <a:endParaRPr lang="it-IT" sz="1200" dirty="0">
              <a:latin typeface="Calibri"/>
            </a:endParaRPr>
          </a:p>
          <a:p>
            <a:pPr marL="228600" indent="-228600">
              <a:buAutoNum type="arabicPeriod"/>
            </a:pPr>
            <a:r>
              <a:rPr lang="it-IT" sz="1200" dirty="0" err="1">
                <a:latin typeface="Calibri"/>
              </a:rPr>
              <a:t>Clarity</a:t>
            </a:r>
            <a:r>
              <a:rPr lang="it-IT" sz="1200" dirty="0">
                <a:latin typeface="Calibri"/>
              </a:rPr>
              <a:t>,</a:t>
            </a:r>
          </a:p>
          <a:p>
            <a:pPr marL="228600" indent="-228600">
              <a:buAutoNum type="arabicPeriod"/>
            </a:pPr>
            <a:r>
              <a:rPr lang="it-IT" sz="1200" dirty="0" err="1">
                <a:latin typeface="Calibri"/>
              </a:rPr>
              <a:t>completeness</a:t>
            </a:r>
            <a:r>
              <a:rPr lang="it-IT" sz="1200" dirty="0">
                <a:latin typeface="Calibri"/>
              </a:rPr>
              <a:t> and are </a:t>
            </a:r>
            <a:r>
              <a:rPr lang="it-IT" sz="1200" dirty="0" err="1">
                <a:latin typeface="Calibri"/>
              </a:rPr>
              <a:t>consistent</a:t>
            </a:r>
            <a:r>
              <a:rPr lang="it-IT" sz="1200" dirty="0">
                <a:latin typeface="Calibri"/>
              </a:rPr>
              <a:t> with </a:t>
            </a:r>
            <a:r>
              <a:rPr lang="it-IT" sz="1200" dirty="0" err="1">
                <a:latin typeface="Calibri"/>
              </a:rPr>
              <a:t>each</a:t>
            </a:r>
            <a:r>
              <a:rPr lang="it-IT" sz="1200" dirty="0">
                <a:latin typeface="Calibri"/>
              </a:rPr>
              <a:t> </a:t>
            </a:r>
            <a:r>
              <a:rPr lang="it-IT" sz="1200" dirty="0" err="1">
                <a:latin typeface="Calibri"/>
              </a:rPr>
              <a:t>other</a:t>
            </a:r>
            <a:r>
              <a:rPr lang="it-IT" sz="1200" dirty="0">
                <a:latin typeface="Calibri"/>
              </a:rPr>
              <a:t>.</a:t>
            </a:r>
            <a:endParaRPr lang="it-IT" dirty="0">
              <a:latin typeface="Calibri"/>
            </a:endParaRPr>
          </a:p>
        </p:txBody>
      </p:sp>
    </p:spTree>
    <p:extLst>
      <p:ext uri="{BB962C8B-B14F-4D97-AF65-F5344CB8AC3E}">
        <p14:creationId xmlns:p14="http://schemas.microsoft.com/office/powerpoint/2010/main" val="201520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87203" y="1949413"/>
            <a:ext cx="1544383" cy="1683517"/>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VISION</a:t>
            </a: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647029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 </a:t>
            </a:r>
            <a:r>
              <a:rPr lang="en-US" sz="1200" b="1" dirty="0"/>
              <a:t>vision</a:t>
            </a:r>
            <a:r>
              <a:rPr lang="en-US" sz="1200" dirty="0"/>
              <a:t> is a Big Picture of “What” the organization wants to achieve in Future. It should inspire people in the organization. It excites people to be part of “What.” And, also motivate to put their energy and time to achieve the future. </a:t>
            </a:r>
          </a:p>
          <a:p>
            <a:endParaRPr lang="en-US" sz="1200" dirty="0"/>
          </a:p>
          <a:p>
            <a:r>
              <a:rPr lang="en-US" sz="1200" dirty="0"/>
              <a:t>How do you write a good vision statement? What does a vision stamen include? Let’s take an example of an agriculture business:</a:t>
            </a:r>
            <a:br>
              <a:rPr lang="en-US" sz="1200" dirty="0"/>
            </a:br>
            <a:endParaRPr lang="en-US" sz="1200" dirty="0"/>
          </a:p>
          <a:p>
            <a:pPr marL="171450" indent="-171450">
              <a:buChar char="•"/>
            </a:pPr>
            <a:r>
              <a:rPr lang="en-US" sz="1200" dirty="0"/>
              <a:t>“A Vibrant Economy is driven by value-added agriculture” Here the Vibrant Economy has the ability to inspire the people involved in this agricultural business. A good vision statement inspires to create a movement. It describes the desired outcome to invoke a mental image of the organization.</a:t>
            </a:r>
            <a:br>
              <a:rPr lang="en-US" sz="1200" dirty="0"/>
            </a:br>
            <a:endParaRPr lang="en-US" sz="1200" dirty="0"/>
          </a:p>
          <a:p>
            <a:pPr marL="342900" indent="-342900">
              <a:buAutoNum type="arabicPeriod"/>
            </a:pPr>
            <a:endParaRPr lang="en-US" sz="1200" dirty="0"/>
          </a:p>
          <a:p>
            <a:endParaRPr lang="it-IT" sz="1200" dirty="0">
              <a:latin typeface="Calibri"/>
            </a:endParaRPr>
          </a:p>
        </p:txBody>
      </p:sp>
    </p:spTree>
    <p:extLst>
      <p:ext uri="{BB962C8B-B14F-4D97-AF65-F5344CB8AC3E}">
        <p14:creationId xmlns:p14="http://schemas.microsoft.com/office/powerpoint/2010/main" val="1843765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99759" y="1949413"/>
            <a:ext cx="1519271" cy="1683517"/>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MISSION</a:t>
            </a: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6862831"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rPr>
              <a:t>A </a:t>
            </a:r>
            <a:r>
              <a:rPr lang="en-US" sz="1200" b="1" dirty="0">
                <a:latin typeface="Calibri"/>
              </a:rPr>
              <a:t>mission </a:t>
            </a:r>
            <a:r>
              <a:rPr lang="en-US" sz="1200" dirty="0">
                <a:latin typeface="Calibri"/>
              </a:rPr>
              <a:t>is about what the </a:t>
            </a:r>
            <a:r>
              <a:rPr lang="en-US" sz="1200" dirty="0" err="1">
                <a:latin typeface="Calibri"/>
              </a:rPr>
              <a:t>organisation</a:t>
            </a:r>
            <a:r>
              <a:rPr lang="en-US" sz="1200" dirty="0">
                <a:latin typeface="Calibri"/>
              </a:rPr>
              <a:t> does to achieve the vision.  The mission is an </a:t>
            </a:r>
            <a:r>
              <a:rPr lang="en-US" sz="1200" b="1" dirty="0">
                <a:latin typeface="Calibri"/>
              </a:rPr>
              <a:t>action statement to </a:t>
            </a:r>
            <a:r>
              <a:rPr lang="en-US" sz="1200" b="1" dirty="0" err="1">
                <a:latin typeface="Calibri"/>
              </a:rPr>
              <a:t>realise</a:t>
            </a:r>
            <a:r>
              <a:rPr lang="en-US" sz="1200" b="1" dirty="0">
                <a:latin typeface="Calibri"/>
              </a:rPr>
              <a:t> the vision.</a:t>
            </a:r>
            <a:r>
              <a:rPr lang="en-US" sz="1200" dirty="0">
                <a:latin typeface="Calibri"/>
              </a:rPr>
              <a:t> It provides a clear focus on what an </a:t>
            </a:r>
            <a:r>
              <a:rPr lang="en-US" sz="1200" dirty="0" err="1">
                <a:latin typeface="Calibri"/>
              </a:rPr>
              <a:t>organisation</a:t>
            </a:r>
            <a:r>
              <a:rPr lang="en-US" sz="1200" dirty="0">
                <a:latin typeface="Calibri"/>
              </a:rPr>
              <a:t> does and what it does not do.</a:t>
            </a:r>
            <a:endParaRPr lang="it-IT" sz="1200">
              <a:latin typeface="Calibri"/>
            </a:endParaRPr>
          </a:p>
          <a:p>
            <a:endParaRPr lang="en-US" sz="1200" dirty="0">
              <a:latin typeface="Calibri"/>
            </a:endParaRPr>
          </a:p>
          <a:p>
            <a:r>
              <a:rPr lang="en-US" sz="1200" dirty="0">
                <a:latin typeface="Calibri"/>
              </a:rPr>
              <a:t>What should a mission statement include? How do you think a good mission statement would fit with the vision statement above?</a:t>
            </a:r>
          </a:p>
          <a:p>
            <a:endParaRPr lang="en-US" sz="1200" dirty="0">
              <a:latin typeface="Calibri"/>
            </a:endParaRPr>
          </a:p>
          <a:p>
            <a:r>
              <a:rPr lang="en-US" sz="1200" dirty="0">
                <a:latin typeface="Calibri"/>
              </a:rPr>
              <a:t>Let us continue with the example of the agriculture project:</a:t>
            </a:r>
          </a:p>
          <a:p>
            <a:endParaRPr lang="en-US" sz="1200" dirty="0">
              <a:latin typeface="Calibri"/>
            </a:endParaRPr>
          </a:p>
          <a:p>
            <a:r>
              <a:rPr lang="en-US" sz="1200" b="1" i="1" dirty="0">
                <a:latin typeface="Calibri"/>
              </a:rPr>
              <a:t>"Create and facilitate the development of value-added agriculture".</a:t>
            </a:r>
          </a:p>
          <a:p>
            <a:endParaRPr lang="en-US" sz="1200" dirty="0">
              <a:latin typeface="Calibri"/>
            </a:endParaRPr>
          </a:p>
          <a:p>
            <a:r>
              <a:rPr lang="en-US" sz="1200" dirty="0">
                <a:latin typeface="Calibri"/>
              </a:rPr>
              <a:t>In this case 'Create and facilitate' are two clear areas of focus. The </a:t>
            </a:r>
            <a:r>
              <a:rPr lang="en-US" sz="1200" dirty="0" err="1">
                <a:latin typeface="Calibri"/>
              </a:rPr>
              <a:t>organisation</a:t>
            </a:r>
            <a:r>
              <a:rPr lang="en-US" sz="1200" dirty="0">
                <a:latin typeface="Calibri"/>
              </a:rPr>
              <a:t> has invested its energy in these two areas. The </a:t>
            </a:r>
            <a:r>
              <a:rPr lang="en-US" sz="1200" dirty="0" err="1">
                <a:latin typeface="Calibri"/>
              </a:rPr>
              <a:t>organisation</a:t>
            </a:r>
            <a:r>
              <a:rPr lang="en-US" sz="1200" dirty="0">
                <a:latin typeface="Calibri"/>
              </a:rPr>
              <a:t> strives to develop (create) and facilitate (facilitate) agricultural activity. And, for everything that is not mentioned here, the </a:t>
            </a:r>
            <a:r>
              <a:rPr lang="en-US" sz="1200" dirty="0" err="1">
                <a:latin typeface="Calibri"/>
              </a:rPr>
              <a:t>organisation</a:t>
            </a:r>
            <a:r>
              <a:rPr lang="en-US" sz="1200" dirty="0">
                <a:latin typeface="Calibri"/>
              </a:rPr>
              <a:t> is not involved.  This is a clear indication of what the </a:t>
            </a:r>
            <a:r>
              <a:rPr lang="en-US" sz="1200" dirty="0" err="1">
                <a:latin typeface="Calibri"/>
              </a:rPr>
              <a:t>organisation</a:t>
            </a:r>
            <a:r>
              <a:rPr lang="en-US" sz="1200" dirty="0">
                <a:latin typeface="Calibri"/>
              </a:rPr>
              <a:t> does and what it does not do.</a:t>
            </a:r>
            <a:br>
              <a:rPr lang="en-US" sz="1200" dirty="0">
                <a:latin typeface="Calibri"/>
              </a:rPr>
            </a:br>
            <a:endParaRPr lang="en-US" sz="1200">
              <a:latin typeface="Calibri"/>
            </a:endParaRPr>
          </a:p>
          <a:p>
            <a:pPr marL="342900" indent="-342900">
              <a:buAutoNum type="arabicPeriod"/>
            </a:pPr>
            <a:endParaRPr lang="en-US" sz="1200" dirty="0">
              <a:latin typeface="Calibri"/>
            </a:endParaRPr>
          </a:p>
          <a:p>
            <a:endParaRPr lang="it-IT" sz="1200" dirty="0">
              <a:latin typeface="Calibri"/>
            </a:endParaRPr>
          </a:p>
        </p:txBody>
      </p:sp>
    </p:spTree>
    <p:extLst>
      <p:ext uri="{BB962C8B-B14F-4D97-AF65-F5344CB8AC3E}">
        <p14:creationId xmlns:p14="http://schemas.microsoft.com/office/powerpoint/2010/main" val="4261708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99759" y="1960316"/>
            <a:ext cx="1519271" cy="1683517"/>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MISSION</a:t>
            </a: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69173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rPr>
              <a:t>Let’s see the following </a:t>
            </a:r>
            <a:r>
              <a:rPr lang="en-US" sz="1200" b="1" dirty="0">
                <a:latin typeface="Calibri"/>
              </a:rPr>
              <a:t>characteristics of a good mission statement:</a:t>
            </a:r>
            <a:endParaRPr lang="it-IT" sz="1200" b="1">
              <a:latin typeface="Calibri"/>
            </a:endParaRPr>
          </a:p>
          <a:p>
            <a:endParaRPr lang="en-US" sz="1200" dirty="0">
              <a:latin typeface="Calibri"/>
            </a:endParaRPr>
          </a:p>
          <a:p>
            <a:pPr marL="285750" indent="-285750">
              <a:buChar char="•"/>
            </a:pPr>
            <a:r>
              <a:rPr lang="en-US" sz="1200" dirty="0">
                <a:latin typeface="Calibri"/>
              </a:rPr>
              <a:t>Short: The mission statement should be easy to remember.  Each person in organizations should be aware of the mission statement to use in context with the work he/she does.</a:t>
            </a:r>
          </a:p>
          <a:p>
            <a:pPr marL="285750" indent="-285750">
              <a:buChar char="•"/>
            </a:pPr>
            <a:r>
              <a:rPr lang="en-US" sz="1200" dirty="0">
                <a:latin typeface="Calibri"/>
              </a:rPr>
              <a:t>Simple: Mission statement language should be of everyday life. We do not use words like stakeholder values, financial goals, and best practices in daily life. For example, a mission statement – “Help people in achieving work using best practices.” How many people dream about best practices? The answer is very few; do you believe, people talk in such a language. The answer is ‘NO.’</a:t>
            </a:r>
          </a:p>
          <a:p>
            <a:pPr marL="285750" indent="-285750">
              <a:buChar char="•"/>
            </a:pPr>
            <a:r>
              <a:rPr lang="en-US" sz="1200" dirty="0">
                <a:latin typeface="Calibri"/>
              </a:rPr>
              <a:t>Operative: A mission statement should provide a clear direction. It should focus on what an organization does.  It also gives a clear route about initiative and resource allocation.</a:t>
            </a:r>
          </a:p>
          <a:p>
            <a:endParaRPr lang="en-US" sz="1200" dirty="0">
              <a:latin typeface="Calibri"/>
            </a:endParaRPr>
          </a:p>
          <a:p>
            <a:r>
              <a:rPr lang="en-US" sz="1200" dirty="0">
                <a:latin typeface="Calibri"/>
              </a:rPr>
              <a:t>So, what kinds of resources needed for the mission statement mentioned above for the agriculture business?</a:t>
            </a:r>
            <a:endParaRPr lang="en-US"/>
          </a:p>
          <a:p>
            <a:pPr marL="285750" indent="-285750">
              <a:buChar char="•"/>
            </a:pPr>
            <a:r>
              <a:rPr lang="en-US" sz="1200" dirty="0">
                <a:latin typeface="Calibri"/>
              </a:rPr>
              <a:t>Probably SME, who can provide their services for the development and facilitation of the agriculture business.</a:t>
            </a:r>
          </a:p>
          <a:p>
            <a:pPr marL="285750" indent="-285750">
              <a:buChar char="•"/>
            </a:pPr>
            <a:r>
              <a:rPr lang="en-US" sz="1200" dirty="0">
                <a:latin typeface="Calibri"/>
              </a:rPr>
              <a:t>And farmers involved for the financial support in the venture.</a:t>
            </a:r>
          </a:p>
          <a:p>
            <a:br>
              <a:rPr lang="en-US" sz="1200" dirty="0">
                <a:latin typeface="Calibri"/>
              </a:rPr>
            </a:br>
            <a:endParaRPr lang="en-US" sz="1200">
              <a:latin typeface="Calibri"/>
            </a:endParaRPr>
          </a:p>
          <a:p>
            <a:pPr marL="342900" indent="-342900">
              <a:buAutoNum type="arabicPeriod"/>
            </a:pPr>
            <a:endParaRPr lang="en-US" sz="1200" dirty="0">
              <a:latin typeface="Calibri"/>
            </a:endParaRPr>
          </a:p>
          <a:p>
            <a:endParaRPr lang="it-IT" sz="1200" dirty="0">
              <a:latin typeface="Calibri"/>
            </a:endParaRPr>
          </a:p>
        </p:txBody>
      </p:sp>
    </p:spTree>
    <p:extLst>
      <p:ext uri="{BB962C8B-B14F-4D97-AF65-F5344CB8AC3E}">
        <p14:creationId xmlns:p14="http://schemas.microsoft.com/office/powerpoint/2010/main" val="1135546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97691" y="1960316"/>
            <a:ext cx="1414371" cy="1825256"/>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STRATEGY </a:t>
            </a: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7059097" cy="4549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rPr>
              <a:t>Strategies are </a:t>
            </a:r>
            <a:r>
              <a:rPr lang="en-US" sz="1200" b="1" dirty="0">
                <a:latin typeface="Calibri"/>
              </a:rPr>
              <a:t>long term implementation plans to achieve the goals and objectives.</a:t>
            </a:r>
            <a:r>
              <a:rPr lang="en-US" sz="1200" dirty="0">
                <a:latin typeface="Calibri"/>
              </a:rPr>
              <a:t> These statements define how you can succeed in achieving your mission and stay along in the completion.  Strategies are likely to be defined following a </a:t>
            </a:r>
            <a:r>
              <a:rPr lang="en-US" sz="1200" b="1" dirty="0">
                <a:latin typeface="Calibri"/>
              </a:rPr>
              <a:t>SWOT </a:t>
            </a:r>
            <a:r>
              <a:rPr lang="en-US" sz="1200" dirty="0">
                <a:latin typeface="Calibri"/>
              </a:rPr>
              <a:t>analysis as both external and internal environment assessment is needed as an input to develop strategies.</a:t>
            </a:r>
            <a:endParaRPr lang="it-IT" sz="1200">
              <a:latin typeface="Calibri"/>
            </a:endParaRPr>
          </a:p>
          <a:p>
            <a:endParaRPr lang="en-US" sz="1200" dirty="0">
              <a:latin typeface="Calibri"/>
            </a:endParaRPr>
          </a:p>
          <a:p>
            <a:r>
              <a:rPr lang="en-US" sz="1200" dirty="0">
                <a:latin typeface="Calibri"/>
              </a:rPr>
              <a:t>How do you write an organizational strategy? Strategic options may include:</a:t>
            </a:r>
            <a:endParaRPr lang="en-US" sz="1200">
              <a:latin typeface="Calibri"/>
            </a:endParaRPr>
          </a:p>
          <a:p>
            <a:endParaRPr lang="en-US" sz="1200" dirty="0">
              <a:latin typeface="Calibri"/>
            </a:endParaRPr>
          </a:p>
          <a:p>
            <a:pPr marL="285750" indent="-285750">
              <a:buChar char="•"/>
            </a:pPr>
            <a:r>
              <a:rPr lang="en-US" sz="1200" dirty="0">
                <a:latin typeface="Calibri"/>
              </a:rPr>
              <a:t>The development of market or product or</a:t>
            </a:r>
            <a:endParaRPr lang="en-US" sz="1200">
              <a:latin typeface="Calibri"/>
            </a:endParaRPr>
          </a:p>
          <a:p>
            <a:pPr marL="285750" indent="-285750">
              <a:buChar char="•"/>
            </a:pPr>
            <a:r>
              <a:rPr lang="en-US" sz="1200" dirty="0">
                <a:latin typeface="Calibri"/>
              </a:rPr>
              <a:t>In some diversified cases, both the market and product development.</a:t>
            </a:r>
            <a:endParaRPr lang="en-US" sz="1200">
              <a:latin typeface="Calibri"/>
            </a:endParaRPr>
          </a:p>
          <a:p>
            <a:endParaRPr lang="en-US" sz="1200">
              <a:latin typeface="Calibri"/>
            </a:endParaRPr>
          </a:p>
          <a:p>
            <a:r>
              <a:rPr lang="en-US" sz="1200" dirty="0">
                <a:latin typeface="Calibri"/>
              </a:rPr>
              <a:t>Example strategic options like:</a:t>
            </a:r>
          </a:p>
          <a:p>
            <a:pPr marL="285750" indent="-285750">
              <a:buChar char="•"/>
            </a:pPr>
            <a:r>
              <a:rPr lang="en-US" sz="1200" dirty="0">
                <a:latin typeface="Calibri"/>
              </a:rPr>
              <a:t>Increase Market (sale in customers),</a:t>
            </a:r>
            <a:endParaRPr lang="en-US" sz="1200">
              <a:latin typeface="Calibri"/>
            </a:endParaRPr>
          </a:p>
          <a:p>
            <a:pPr marL="285750" indent="-285750">
              <a:buChar char="•"/>
            </a:pPr>
            <a:r>
              <a:rPr lang="en-US" sz="1200" dirty="0">
                <a:latin typeface="Calibri"/>
              </a:rPr>
              <a:t>New Product (like product enhancement, product line extension, and products at different quality levels) and</a:t>
            </a:r>
            <a:endParaRPr lang="en-US" sz="1200">
              <a:latin typeface="Calibri"/>
            </a:endParaRPr>
          </a:p>
          <a:p>
            <a:pPr marL="285750" indent="-285750">
              <a:buChar char="•"/>
            </a:pPr>
            <a:r>
              <a:rPr lang="en-US" sz="1200" dirty="0">
                <a:latin typeface="Calibri"/>
              </a:rPr>
              <a:t>New distribution channel</a:t>
            </a:r>
            <a:endParaRPr lang="en-US" dirty="0">
              <a:latin typeface="Calibri"/>
            </a:endParaRPr>
          </a:p>
          <a:p>
            <a:endParaRPr lang="en-US" sz="1200" dirty="0">
              <a:latin typeface="Calibri"/>
            </a:endParaRPr>
          </a:p>
          <a:p>
            <a:r>
              <a:rPr lang="en-US" sz="1200" dirty="0">
                <a:latin typeface="Calibri"/>
              </a:rPr>
              <a:t>These are examples of strategies to achieve goals and objectives.</a:t>
            </a:r>
            <a:br>
              <a:rPr lang="en-US" sz="1200" dirty="0">
                <a:latin typeface="Calibri"/>
              </a:rPr>
            </a:br>
            <a:r>
              <a:rPr lang="en-US" sz="1200" dirty="0">
                <a:latin typeface="Calibri"/>
              </a:rPr>
              <a:t>A strategy like- design social media promotion for the next year can be identified for the above-mentioned objectives. We can define one or many strategies for a combination of goals and objectives.</a:t>
            </a:r>
            <a:endParaRPr lang="en-US" sz="1200">
              <a:latin typeface="Calibri"/>
            </a:endParaRPr>
          </a:p>
          <a:p>
            <a:pPr>
              <a:buFont typeface="Arial,Sans-Serif"/>
              <a:buChar char="•"/>
            </a:pPr>
            <a:endParaRPr lang="en-US"/>
          </a:p>
          <a:p>
            <a:br>
              <a:rPr lang="en-US" sz="1200" dirty="0">
                <a:latin typeface="Calibri"/>
              </a:rPr>
            </a:br>
            <a:endParaRPr lang="en-US" sz="1200">
              <a:latin typeface="Calibri"/>
            </a:endParaRPr>
          </a:p>
          <a:p>
            <a:pPr marL="342900" indent="-342900">
              <a:buAutoNum type="arabicPeriod"/>
            </a:pPr>
            <a:endParaRPr lang="en-US" sz="1200" dirty="0">
              <a:latin typeface="Calibri"/>
            </a:endParaRPr>
          </a:p>
          <a:p>
            <a:endParaRPr lang="it-IT" sz="1200" dirty="0">
              <a:latin typeface="Calibri"/>
            </a:endParaRPr>
          </a:p>
        </p:txBody>
      </p:sp>
    </p:spTree>
    <p:extLst>
      <p:ext uri="{BB962C8B-B14F-4D97-AF65-F5344CB8AC3E}">
        <p14:creationId xmlns:p14="http://schemas.microsoft.com/office/powerpoint/2010/main" val="1445219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97691" y="2171803"/>
            <a:ext cx="1414371" cy="1402282"/>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GOALS &amp; OBJECTIVES:</a:t>
            </a:r>
          </a:p>
          <a:p>
            <a:endParaRPr lang="it-IT" b="1" dirty="0">
              <a:solidFill>
                <a:schemeClr val="accent3"/>
              </a:solidFill>
            </a:endParaRP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721174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alibri"/>
              </a:rPr>
              <a:t>Goals </a:t>
            </a:r>
            <a:r>
              <a:rPr lang="en-US" sz="1200" dirty="0">
                <a:latin typeface="Calibri"/>
              </a:rPr>
              <a:t>are statements of steps to achieve the vision.  Goals describe what you want to achieve with your efforts.</a:t>
            </a:r>
            <a:endParaRPr lang="it-IT" sz="1200">
              <a:latin typeface="Calibri"/>
            </a:endParaRPr>
          </a:p>
          <a:p>
            <a:endParaRPr lang="en-US" sz="1200" dirty="0">
              <a:latin typeface="Calibri"/>
            </a:endParaRPr>
          </a:p>
          <a:p>
            <a:r>
              <a:rPr lang="en-US" sz="1200" dirty="0">
                <a:latin typeface="Calibri"/>
              </a:rPr>
              <a:t>An </a:t>
            </a:r>
            <a:r>
              <a:rPr lang="en-US" sz="1200" b="1" dirty="0">
                <a:latin typeface="Calibri"/>
              </a:rPr>
              <a:t>objective</a:t>
            </a:r>
            <a:r>
              <a:rPr lang="en-US" sz="1200" dirty="0">
                <a:latin typeface="Calibri"/>
              </a:rPr>
              <a:t>, on the other hand, is a statement of </a:t>
            </a:r>
            <a:r>
              <a:rPr lang="en-US" sz="1200" b="1" dirty="0">
                <a:latin typeface="Calibri"/>
              </a:rPr>
              <a:t>how long it will take to achieve the goals</a:t>
            </a:r>
            <a:r>
              <a:rPr lang="en-US" sz="1200" dirty="0">
                <a:latin typeface="Calibri"/>
              </a:rPr>
              <a:t>. We have defined them in measurable terms.</a:t>
            </a:r>
          </a:p>
          <a:p>
            <a:endParaRPr lang="en-US" sz="1200" dirty="0">
              <a:latin typeface="Calibri"/>
            </a:endParaRPr>
          </a:p>
          <a:p>
            <a:r>
              <a:rPr lang="en-US" sz="1200" dirty="0">
                <a:latin typeface="Calibri"/>
              </a:rPr>
              <a:t>The objectives for the Center of Taste vision above can be defined as, but not limited to, the following:</a:t>
            </a:r>
            <a:endParaRPr lang="en-US" dirty="0"/>
          </a:p>
          <a:p>
            <a:endParaRPr lang="en-US" sz="1200" dirty="0">
              <a:latin typeface="Calibri"/>
            </a:endParaRPr>
          </a:p>
          <a:p>
            <a:pPr marL="171450" indent="-171450">
              <a:buChar char="•"/>
            </a:pPr>
            <a:r>
              <a:rPr lang="en-US" sz="1200" dirty="0">
                <a:latin typeface="Calibri"/>
              </a:rPr>
              <a:t>Improve profitability</a:t>
            </a:r>
          </a:p>
          <a:p>
            <a:pPr marL="171450" indent="-171450">
              <a:buChar char="•"/>
            </a:pPr>
            <a:r>
              <a:rPr lang="en-US" sz="1200" dirty="0">
                <a:latin typeface="Calibri"/>
              </a:rPr>
              <a:t>Increase volume</a:t>
            </a:r>
          </a:p>
          <a:p>
            <a:pPr marL="171450" indent="-171450">
              <a:buChar char="•"/>
            </a:pPr>
            <a:r>
              <a:rPr lang="en-US" sz="1200" dirty="0">
                <a:latin typeface="Calibri"/>
              </a:rPr>
              <a:t>Ensuring stability</a:t>
            </a:r>
          </a:p>
          <a:p>
            <a:endParaRPr lang="en-US" sz="1200" dirty="0">
              <a:latin typeface="Calibri"/>
            </a:endParaRPr>
          </a:p>
          <a:p>
            <a:r>
              <a:rPr lang="en-US" sz="1200" dirty="0">
                <a:latin typeface="Calibri"/>
              </a:rPr>
              <a:t>One objective is a broad definition, saying 'improve profitability'.  It lacks specificity and is defined in broad, general terms. Targets, on the other hand, are quite specific and further define the objective. To continue with the example of 'profitability', targets can be defined as a series of Key </a:t>
            </a:r>
            <a:r>
              <a:rPr lang="en-US" sz="1200" dirty="0" err="1">
                <a:latin typeface="Calibri"/>
              </a:rPr>
              <a:t>Performace</a:t>
            </a:r>
            <a:r>
              <a:rPr lang="en-US" sz="1200" dirty="0">
                <a:latin typeface="Calibri"/>
              </a:rPr>
              <a:t> Indicators - </a:t>
            </a:r>
            <a:r>
              <a:rPr lang="en-US" sz="1200" b="1" dirty="0">
                <a:latin typeface="Calibri"/>
              </a:rPr>
              <a:t>KPIs</a:t>
            </a:r>
            <a:r>
              <a:rPr lang="en-US" sz="1200" dirty="0">
                <a:latin typeface="Calibri"/>
              </a:rPr>
              <a:t>:</a:t>
            </a:r>
          </a:p>
          <a:p>
            <a:endParaRPr lang="en-US" sz="1200" dirty="0">
              <a:latin typeface="Calibri"/>
            </a:endParaRPr>
          </a:p>
          <a:p>
            <a:r>
              <a:rPr lang="en-US" sz="1200" dirty="0">
                <a:latin typeface="Calibri"/>
              </a:rPr>
              <a:t>15k€ net profit as a percentage of sales in a year</a:t>
            </a:r>
          </a:p>
          <a:p>
            <a:endParaRPr lang="en-US" sz="1200" dirty="0">
              <a:latin typeface="Calibri"/>
            </a:endParaRPr>
          </a:p>
          <a:p>
            <a:r>
              <a:rPr lang="en-US" sz="1200" dirty="0">
                <a:latin typeface="Calibri"/>
              </a:rPr>
              <a:t>10k€ net profit as a % of investment in a year.</a:t>
            </a:r>
          </a:p>
          <a:p>
            <a:pPr>
              <a:buFont typeface="Arial,Sans-Serif"/>
              <a:buChar char="•"/>
            </a:pPr>
            <a:endParaRPr lang="en-US"/>
          </a:p>
          <a:p>
            <a:br>
              <a:rPr lang="en-US" sz="1200" dirty="0">
                <a:latin typeface="Calibri"/>
              </a:rPr>
            </a:br>
            <a:endParaRPr lang="en-US" sz="1200">
              <a:latin typeface="Calibri"/>
            </a:endParaRPr>
          </a:p>
          <a:p>
            <a:pPr marL="342900" indent="-342900">
              <a:buAutoNum type="arabicPeriod"/>
            </a:pPr>
            <a:endParaRPr lang="en-US" sz="1200" dirty="0">
              <a:latin typeface="Calibri"/>
            </a:endParaRPr>
          </a:p>
          <a:p>
            <a:endParaRPr lang="it-IT" sz="1200" dirty="0">
              <a:latin typeface="Calibri"/>
            </a:endParaRPr>
          </a:p>
        </p:txBody>
      </p:sp>
    </p:spTree>
    <p:extLst>
      <p:ext uri="{BB962C8B-B14F-4D97-AF65-F5344CB8AC3E}">
        <p14:creationId xmlns:p14="http://schemas.microsoft.com/office/powerpoint/2010/main" val="4055528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5" name="Immagine 5">
            <a:extLst>
              <a:ext uri="{FF2B5EF4-FFF2-40B4-BE49-F238E27FC236}">
                <a16:creationId xmlns:a16="http://schemas.microsoft.com/office/drawing/2014/main" id="{11678CD4-2B8E-AB93-00C0-60349BB97C27}"/>
              </a:ext>
            </a:extLst>
          </p:cNvPr>
          <p:cNvPicPr>
            <a:picLocks noChangeAspect="1"/>
          </p:cNvPicPr>
          <p:nvPr/>
        </p:nvPicPr>
        <p:blipFill>
          <a:blip r:embed="rId3"/>
          <a:stretch>
            <a:fillRect/>
          </a:stretch>
        </p:blipFill>
        <p:spPr>
          <a:xfrm>
            <a:off x="7797691" y="2171803"/>
            <a:ext cx="1414371" cy="1402282"/>
          </a:xfrm>
          <a:prstGeom prst="rect">
            <a:avLst/>
          </a:prstGeom>
        </p:spPr>
      </p:pic>
      <p:sp>
        <p:nvSpPr>
          <p:cNvPr id="437" name="Google Shape;437;p53"/>
          <p:cNvSpPr txBox="1">
            <a:spLocks noGrp="1"/>
          </p:cNvSpPr>
          <p:nvPr>
            <p:ph type="body" idx="1"/>
          </p:nvPr>
        </p:nvSpPr>
        <p:spPr>
          <a:xfrm>
            <a:off x="183550" y="1238850"/>
            <a:ext cx="9412034" cy="560928"/>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8000"/>
              </a:buClr>
              <a:buSzPts val="1800"/>
              <a:buNone/>
            </a:pPr>
            <a:r>
              <a:rPr lang="it-IT" sz="1400" dirty="0"/>
              <a:t>5. </a:t>
            </a:r>
            <a:r>
              <a:rPr lang="it-IT" dirty="0">
                <a:latin typeface="Calibri"/>
              </a:rPr>
              <a:t>C</a:t>
            </a:r>
            <a:r>
              <a:rPr lang="it-IT" dirty="0">
                <a:latin typeface="Calibri"/>
                <a:ea typeface="Trebuchet MS"/>
                <a:cs typeface="Trebuchet MS"/>
                <a:sym typeface="Trebuchet MS"/>
              </a:rPr>
              <a:t>onstruction of </a:t>
            </a:r>
            <a:r>
              <a:rPr lang="it-IT" dirty="0" err="1">
                <a:latin typeface="Calibri"/>
                <a:ea typeface="Trebuchet MS"/>
                <a:cs typeface="Trebuchet MS"/>
                <a:sym typeface="Trebuchet MS"/>
              </a:rPr>
              <a:t>scenarios</a:t>
            </a:r>
            <a:r>
              <a:rPr lang="it-IT" dirty="0">
                <a:latin typeface="Calibri"/>
                <a:ea typeface="Trebuchet MS"/>
                <a:cs typeface="Trebuchet MS"/>
                <a:sym typeface="Trebuchet MS"/>
              </a:rPr>
              <a:t> to </a:t>
            </a:r>
            <a:r>
              <a:rPr lang="it-IT" dirty="0" err="1">
                <a:latin typeface="Calibri"/>
                <a:ea typeface="Trebuchet MS"/>
                <a:cs typeface="Trebuchet MS"/>
                <a:sym typeface="Trebuchet MS"/>
              </a:rPr>
              <a:t>understand</a:t>
            </a:r>
            <a:r>
              <a:rPr lang="it-IT" dirty="0">
                <a:latin typeface="Calibri"/>
                <a:ea typeface="Trebuchet MS"/>
                <a:cs typeface="Trebuchet MS"/>
                <a:sym typeface="Trebuchet MS"/>
              </a:rPr>
              <a:t> the </a:t>
            </a:r>
            <a:r>
              <a:rPr lang="it-IT" dirty="0" err="1">
                <a:latin typeface="Calibri"/>
                <a:ea typeface="Trebuchet MS"/>
                <a:cs typeface="Trebuchet MS"/>
                <a:sym typeface="Trebuchet MS"/>
              </a:rPr>
              <a:t>potentials</a:t>
            </a:r>
            <a:r>
              <a:rPr lang="it-IT" dirty="0">
                <a:latin typeface="Calibri"/>
                <a:ea typeface="Trebuchet MS"/>
                <a:cs typeface="Trebuchet MS"/>
                <a:sym typeface="Trebuchet MS"/>
              </a:rPr>
              <a:t> of the </a:t>
            </a:r>
            <a:r>
              <a:rPr lang="it-IT" dirty="0" err="1">
                <a:latin typeface="Calibri"/>
                <a:ea typeface="Trebuchet MS"/>
                <a:cs typeface="Trebuchet MS"/>
                <a:sym typeface="Trebuchet MS"/>
              </a:rPr>
              <a:t>local</a:t>
            </a:r>
            <a:r>
              <a:rPr lang="it-IT" dirty="0">
                <a:latin typeface="Calibri"/>
                <a:ea typeface="Trebuchet MS"/>
                <a:cs typeface="Trebuchet MS"/>
                <a:sym typeface="Trebuchet MS"/>
              </a:rPr>
              <a:t> area to </a:t>
            </a:r>
            <a:r>
              <a:rPr lang="it-IT" dirty="0" err="1">
                <a:latin typeface="Calibri"/>
                <a:ea typeface="Trebuchet MS"/>
                <a:cs typeface="Trebuchet MS"/>
                <a:sym typeface="Trebuchet MS"/>
              </a:rPr>
              <a:t>activate</a:t>
            </a:r>
            <a:r>
              <a:rPr lang="it-IT" dirty="0">
                <a:latin typeface="Calibri"/>
                <a:ea typeface="Trebuchet MS"/>
                <a:cs typeface="Trebuchet MS"/>
                <a:sym typeface="Trebuchet MS"/>
              </a:rPr>
              <a:t> a Center of Taste</a:t>
            </a:r>
            <a:endParaRPr lang="it-IT" sz="1400">
              <a:ea typeface="Trebuchet MS"/>
              <a:cs typeface="Trebuchet MS"/>
            </a:endParaRPr>
          </a:p>
        </p:txBody>
      </p:sp>
      <p:sp>
        <p:nvSpPr>
          <p:cNvPr id="2" name="CasellaDiTesto 1">
            <a:extLst>
              <a:ext uri="{FF2B5EF4-FFF2-40B4-BE49-F238E27FC236}">
                <a16:creationId xmlns:a16="http://schemas.microsoft.com/office/drawing/2014/main" id="{9B248EFD-7C21-79D0-EEB3-D1478BA85F59}"/>
              </a:ext>
            </a:extLst>
          </p:cNvPr>
          <p:cNvSpPr txBox="1"/>
          <p:nvPr/>
        </p:nvSpPr>
        <p:spPr>
          <a:xfrm>
            <a:off x="496584" y="1880979"/>
            <a:ext cx="87827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chemeClr val="accent3"/>
                </a:solidFill>
                <a:latin typeface="Calibri"/>
              </a:rPr>
              <a:t>1. GOALS &amp; OBJECTIVES:</a:t>
            </a:r>
          </a:p>
          <a:p>
            <a:endParaRPr lang="it-IT" b="1" dirty="0">
              <a:solidFill>
                <a:schemeClr val="accent3"/>
              </a:solidFill>
            </a:endParaRPr>
          </a:p>
          <a:p>
            <a:endParaRPr lang="it-IT" dirty="0">
              <a:solidFill>
                <a:schemeClr val="accent3"/>
              </a:solidFill>
            </a:endParaRPr>
          </a:p>
        </p:txBody>
      </p:sp>
      <p:sp>
        <p:nvSpPr>
          <p:cNvPr id="3" name="CasellaDiTesto 2">
            <a:extLst>
              <a:ext uri="{FF2B5EF4-FFF2-40B4-BE49-F238E27FC236}">
                <a16:creationId xmlns:a16="http://schemas.microsoft.com/office/drawing/2014/main" id="{B86EBA4E-A7FC-0037-C28E-6D5A0CA599BA}"/>
              </a:ext>
            </a:extLst>
          </p:cNvPr>
          <p:cNvSpPr txBox="1"/>
          <p:nvPr/>
        </p:nvSpPr>
        <p:spPr>
          <a:xfrm>
            <a:off x="496263" y="2311902"/>
            <a:ext cx="721174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alibri"/>
              </a:rPr>
              <a:t>How do you set a good objective. What are the smart objectives used for? Well, while explaining, objectives a </a:t>
            </a:r>
            <a:r>
              <a:rPr lang="en-US" sz="1200" b="1" dirty="0">
                <a:latin typeface="Calibri"/>
              </a:rPr>
              <a:t>SMART </a:t>
            </a:r>
            <a:r>
              <a:rPr lang="en-US" sz="1200" dirty="0">
                <a:latin typeface="Calibri"/>
              </a:rPr>
              <a:t>acronym is commonly used:</a:t>
            </a:r>
            <a:endParaRPr lang="it-IT" sz="1200">
              <a:latin typeface="Calibri"/>
            </a:endParaRPr>
          </a:p>
          <a:p>
            <a:endParaRPr lang="en-US" sz="1200" dirty="0">
              <a:latin typeface="Calibri"/>
            </a:endParaRPr>
          </a:p>
          <a:p>
            <a:pPr marL="285750" indent="-285750">
              <a:buChar char="•"/>
            </a:pPr>
            <a:r>
              <a:rPr lang="en-US" sz="1200" b="1" dirty="0">
                <a:latin typeface="Calibri"/>
              </a:rPr>
              <a:t>Specific</a:t>
            </a:r>
            <a:r>
              <a:rPr lang="en-US" sz="1200" dirty="0">
                <a:latin typeface="Calibri"/>
              </a:rPr>
              <a:t>: It is entirely job-related. In the above example, “sales” and “investment” are related to the job.</a:t>
            </a:r>
          </a:p>
          <a:p>
            <a:pPr marL="285750" indent="-285750">
              <a:buChar char="•"/>
            </a:pPr>
            <a:r>
              <a:rPr lang="en-US" sz="1200" b="1" dirty="0">
                <a:latin typeface="Calibri"/>
              </a:rPr>
              <a:t>Measurable</a:t>
            </a:r>
            <a:r>
              <a:rPr lang="en-US" sz="1200" dirty="0">
                <a:latin typeface="Calibri"/>
              </a:rPr>
              <a:t>: Objectives are always defined in measurable terms. We can measure the above objectives using a target of 10k€ and 15k€ profit.</a:t>
            </a:r>
          </a:p>
          <a:p>
            <a:pPr marL="285750" indent="-285750">
              <a:buChar char="•"/>
            </a:pPr>
            <a:r>
              <a:rPr lang="en-US" sz="1200" b="1" dirty="0">
                <a:latin typeface="Calibri"/>
              </a:rPr>
              <a:t>Attainable</a:t>
            </a:r>
            <a:r>
              <a:rPr lang="en-US" sz="1200" dirty="0">
                <a:latin typeface="Calibri"/>
              </a:rPr>
              <a:t>: Objectives should be attainable within the provided environment and resources. Organizations need to analyze what is required to achieve defined objectives and need to need to make sure it continuously.</a:t>
            </a:r>
          </a:p>
          <a:p>
            <a:pPr marL="285750" indent="-285750">
              <a:buChar char="•"/>
            </a:pPr>
            <a:r>
              <a:rPr lang="en-US" sz="1200" b="1" dirty="0">
                <a:latin typeface="Calibri"/>
              </a:rPr>
              <a:t>Relevant</a:t>
            </a:r>
            <a:r>
              <a:rPr lang="en-US" sz="1200" dirty="0">
                <a:latin typeface="Calibri"/>
              </a:rPr>
              <a:t>:  Objectives should be aligned with goals. These goals are further aligned with the mission and vision of the organization.</a:t>
            </a:r>
          </a:p>
          <a:p>
            <a:pPr marL="285750" indent="-285750">
              <a:buChar char="•"/>
            </a:pPr>
            <a:r>
              <a:rPr lang="en-US" sz="1200" b="1" dirty="0">
                <a:latin typeface="Calibri"/>
              </a:rPr>
              <a:t>Time-Bounded</a:t>
            </a:r>
            <a:r>
              <a:rPr lang="en-US" sz="1200" dirty="0">
                <a:latin typeface="Calibri"/>
              </a:rPr>
              <a:t>: Objectives should be achievable within the provided time period and in our example, we identified time ‘a year’.</a:t>
            </a:r>
          </a:p>
          <a:p>
            <a:endParaRPr lang="en-US" sz="1200" dirty="0">
              <a:latin typeface="Calibri"/>
            </a:endParaRPr>
          </a:p>
          <a:p>
            <a:pPr>
              <a:buFont typeface="Arial,Sans-Serif"/>
              <a:buChar char="•"/>
            </a:pPr>
            <a:endParaRPr lang="en-US"/>
          </a:p>
          <a:p>
            <a:br>
              <a:rPr lang="en-US" sz="1200" dirty="0">
                <a:latin typeface="Calibri"/>
              </a:rPr>
            </a:br>
            <a:endParaRPr lang="en-US" sz="1200">
              <a:latin typeface="Calibri"/>
            </a:endParaRPr>
          </a:p>
          <a:p>
            <a:pPr marL="342900" indent="-342900">
              <a:buAutoNum type="arabicPeriod"/>
            </a:pPr>
            <a:endParaRPr lang="en-US" sz="1200" dirty="0">
              <a:latin typeface="Calibri"/>
            </a:endParaRPr>
          </a:p>
          <a:p>
            <a:endParaRPr lang="it-IT" sz="1200" dirty="0">
              <a:latin typeface="Calibri"/>
            </a:endParaRPr>
          </a:p>
        </p:txBody>
      </p:sp>
    </p:spTree>
    <p:extLst>
      <p:ext uri="{BB962C8B-B14F-4D97-AF65-F5344CB8AC3E}">
        <p14:creationId xmlns:p14="http://schemas.microsoft.com/office/powerpoint/2010/main" val="2349263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r>
              <a:rPr lang="it-IT" dirty="0">
                <a:ea typeface="Tahoma"/>
                <a:cs typeface="Tahoma"/>
                <a:sym typeface="Tahoma"/>
              </a:rPr>
              <a:t>5. Construction </a:t>
            </a:r>
            <a:r>
              <a:rPr lang="it-IT" dirty="0">
                <a:latin typeface="Trebuchet MS"/>
                <a:ea typeface="Trebuchet MS"/>
                <a:cs typeface="Trebuchet MS"/>
                <a:sym typeface="Trebuchet MS"/>
              </a:rPr>
              <a:t>of</a:t>
            </a:r>
            <a:r>
              <a:rPr lang="it-IT" dirty="0">
                <a:ea typeface="Tahoma"/>
                <a:cs typeface="Tahoma"/>
                <a:sym typeface="Tahoma"/>
              </a:rPr>
              <a:t> </a:t>
            </a:r>
            <a:r>
              <a:rPr lang="it-IT" dirty="0" err="1">
                <a:ea typeface="Tahoma"/>
                <a:cs typeface="Tahoma"/>
                <a:sym typeface="Tahoma"/>
              </a:rPr>
              <a:t>scenarios</a:t>
            </a:r>
            <a:r>
              <a:rPr lang="it-IT" dirty="0">
                <a:ea typeface="Tahoma"/>
                <a:cs typeface="Tahoma"/>
                <a:sym typeface="Tahoma"/>
              </a:rPr>
              <a:t> to </a:t>
            </a:r>
            <a:r>
              <a:rPr lang="it-IT" dirty="0" err="1">
                <a:ea typeface="Tahoma"/>
                <a:cs typeface="Tahoma"/>
                <a:sym typeface="Tahoma"/>
              </a:rPr>
              <a:t>understand</a:t>
            </a:r>
            <a:r>
              <a:rPr lang="it-IT" dirty="0">
                <a:ea typeface="Tahoma"/>
                <a:cs typeface="Tahoma"/>
                <a:sym typeface="Tahoma"/>
              </a:rPr>
              <a:t> the </a:t>
            </a:r>
            <a:r>
              <a:rPr lang="it-IT" dirty="0" err="1">
                <a:ea typeface="Tahoma"/>
                <a:cs typeface="Tahoma"/>
                <a:sym typeface="Tahoma"/>
              </a:rPr>
              <a:t>potentials</a:t>
            </a:r>
            <a:r>
              <a:rPr lang="it-IT" dirty="0">
                <a:ea typeface="Tahoma"/>
                <a:cs typeface="Tahoma"/>
                <a:sym typeface="Tahoma"/>
              </a:rPr>
              <a:t> of the </a:t>
            </a:r>
            <a:r>
              <a:rPr lang="it-IT" dirty="0" err="1">
                <a:ea typeface="Tahoma"/>
                <a:cs typeface="Tahoma"/>
                <a:sym typeface="Tahoma"/>
              </a:rPr>
              <a:t>local</a:t>
            </a:r>
            <a:r>
              <a:rPr lang="it-IT" dirty="0">
                <a:ea typeface="Tahoma"/>
                <a:cs typeface="Tahoma"/>
                <a:sym typeface="Tahoma"/>
              </a:rPr>
              <a:t> area to </a:t>
            </a:r>
            <a:r>
              <a:rPr lang="it-IT" dirty="0" err="1">
                <a:ea typeface="Tahoma"/>
                <a:cs typeface="Tahoma"/>
                <a:sym typeface="Tahoma"/>
              </a:rPr>
              <a:t>activate</a:t>
            </a:r>
            <a:r>
              <a:rPr lang="it-IT" dirty="0">
                <a:ea typeface="Tahoma"/>
                <a:cs typeface="Tahoma"/>
                <a:sym typeface="Tahoma"/>
              </a:rPr>
              <a:t> a Center of Taste</a:t>
            </a:r>
            <a:endParaRPr lang="it-IT" b="0" dirty="0">
              <a:ea typeface="Tahoma"/>
              <a:cs typeface="Tahoma"/>
              <a:sym typeface="Tahoma"/>
            </a:endParaRPr>
          </a:p>
          <a:p>
            <a:pPr marL="0" lvl="0" indent="0" algn="l">
              <a:spcBef>
                <a:spcPts val="0"/>
              </a:spcBef>
              <a:spcAft>
                <a:spcPts val="0"/>
              </a:spcAft>
              <a:buNone/>
            </a:pPr>
            <a:endParaRPr lang="it-IT" b="0"/>
          </a:p>
        </p:txBody>
      </p:sp>
      <p:sp>
        <p:nvSpPr>
          <p:cNvPr id="340" name="Google Shape;340;p50"/>
          <p:cNvSpPr txBox="1">
            <a:spLocks noGrp="1"/>
          </p:cNvSpPr>
          <p:nvPr>
            <p:ph type="body" idx="2"/>
          </p:nvPr>
        </p:nvSpPr>
        <p:spPr>
          <a:xfrm>
            <a:off x="543000" y="2054135"/>
            <a:ext cx="8972651" cy="796120"/>
          </a:xfrm>
          <a:prstGeom prst="rect">
            <a:avLst/>
          </a:prstGeom>
          <a:noFill/>
          <a:ln>
            <a:noFill/>
          </a:ln>
        </p:spPr>
        <p:txBody>
          <a:bodyPr spcFirstLastPara="1" wrap="square" lIns="91425" tIns="45700" rIns="91425" bIns="45700" anchor="t" anchorCtr="0">
            <a:noAutofit/>
          </a:bodyPr>
          <a:lstStyle/>
          <a:p>
            <a:pPr marL="0" indent="0"/>
            <a:r>
              <a:rPr lang="it-IT" b="1" dirty="0"/>
              <a:t>5. 11 </a:t>
            </a:r>
            <a:r>
              <a:rPr lang="it-IT" b="1" dirty="0" err="1"/>
              <a:t>Exercise</a:t>
            </a:r>
            <a:r>
              <a:rPr lang="it-IT" b="1" dirty="0"/>
              <a:t> </a:t>
            </a:r>
            <a:endParaRPr lang="it-IT" b="1"/>
          </a:p>
          <a:p>
            <a:pPr marL="0" lvl="0" indent="0" algn="l" rtl="0">
              <a:spcBef>
                <a:spcPts val="0"/>
              </a:spcBef>
              <a:spcAft>
                <a:spcPts val="0"/>
              </a:spcAft>
              <a:buClr>
                <a:srgbClr val="008000"/>
              </a:buClr>
              <a:buSzPts val="1600"/>
              <a:buNone/>
            </a:pPr>
            <a:endParaRPr lang="it-IT" b="1" dirty="0"/>
          </a:p>
          <a:p>
            <a:pPr marL="0" indent="0"/>
            <a:r>
              <a:rPr lang="it-IT" b="1" dirty="0" err="1"/>
              <a:t>Try</a:t>
            </a:r>
            <a:r>
              <a:rPr lang="it-IT" b="1" dirty="0"/>
              <a:t> to </a:t>
            </a:r>
            <a:r>
              <a:rPr lang="it-IT" b="1" dirty="0" err="1"/>
              <a:t>creat</a:t>
            </a:r>
            <a:r>
              <a:rPr lang="it-IT" b="1" dirty="0"/>
              <a:t> a draft </a:t>
            </a:r>
            <a:r>
              <a:rPr lang="it-IT" b="1" dirty="0" err="1"/>
              <a:t>version</a:t>
            </a:r>
            <a:r>
              <a:rPr lang="it-IT" b="1" dirty="0"/>
              <a:t> on the Mission and Vision of </a:t>
            </a:r>
            <a:r>
              <a:rPr lang="it-IT" b="1" dirty="0" err="1"/>
              <a:t>your</a:t>
            </a:r>
            <a:r>
              <a:rPr lang="it-IT" b="1" dirty="0"/>
              <a:t> </a:t>
            </a:r>
            <a:r>
              <a:rPr lang="it-IT" b="1" dirty="0" err="1"/>
              <a:t>ideal</a:t>
            </a:r>
            <a:r>
              <a:rPr lang="it-IT" b="1" dirty="0"/>
              <a:t> Center of Taste </a:t>
            </a:r>
            <a:endParaRPr lang="it-IT" b="1" dirty="0">
              <a:latin typeface="Trebuchet MS"/>
              <a:ea typeface="Trebuchet MS"/>
              <a:cs typeface="Trebuchet MS"/>
            </a:endParaRPr>
          </a:p>
          <a:p>
            <a:pPr marL="0" indent="0"/>
            <a:endParaRPr lang="it-IT"/>
          </a:p>
        </p:txBody>
      </p:sp>
      <p:sp>
        <p:nvSpPr>
          <p:cNvPr id="341" name="Google Shape;341;p50"/>
          <p:cNvSpPr txBox="1">
            <a:spLocks noGrp="1"/>
          </p:cNvSpPr>
          <p:nvPr>
            <p:ph type="body" idx="3"/>
          </p:nvPr>
        </p:nvSpPr>
        <p:spPr>
          <a:xfrm>
            <a:off x="473384" y="2980131"/>
            <a:ext cx="8960595" cy="306595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None/>
            </a:pPr>
            <a:endParaRPr lang="it-IT" b="1">
              <a:latin typeface="Calibri"/>
            </a:endParaRPr>
          </a:p>
          <a:p>
            <a:pPr marL="0" lvl="0" indent="0" algn="just">
              <a:spcBef>
                <a:spcPts val="0"/>
              </a:spcBef>
              <a:spcAft>
                <a:spcPts val="0"/>
              </a:spcAft>
              <a:buSzPts val="1200"/>
              <a:buNone/>
            </a:pPr>
            <a:endParaRPr lang="it-IT" b="1" dirty="0">
              <a:latin typeface="Calibri"/>
            </a:endParaRPr>
          </a:p>
          <a:p>
            <a:pPr marL="0" indent="0"/>
            <a:r>
              <a:rPr lang="it-IT" b="1" dirty="0">
                <a:latin typeface="Calibri"/>
              </a:rPr>
              <a:t>MISSION: </a:t>
            </a:r>
          </a:p>
          <a:p>
            <a:pPr marL="0" lvl="0" indent="0" algn="just">
              <a:spcBef>
                <a:spcPts val="0"/>
              </a:spcBef>
              <a:spcAft>
                <a:spcPts val="0"/>
              </a:spcAft>
              <a:buSzPts val="1200"/>
              <a:buNone/>
            </a:pPr>
            <a:endParaRPr lang="it-IT" b="1" dirty="0">
              <a:latin typeface="Calibri"/>
            </a:endParaRPr>
          </a:p>
          <a:p>
            <a:pPr marL="0" lvl="0" indent="0" algn="just">
              <a:spcBef>
                <a:spcPts val="0"/>
              </a:spcBef>
              <a:spcAft>
                <a:spcPts val="0"/>
              </a:spcAft>
              <a:buSzPts val="1200"/>
              <a:buNone/>
            </a:pPr>
            <a:endParaRPr lang="it-IT" b="1" dirty="0">
              <a:latin typeface="Calibri"/>
            </a:endParaRPr>
          </a:p>
          <a:p>
            <a:pPr marL="0" indent="0"/>
            <a:endParaRPr lang="it-IT" b="1" dirty="0">
              <a:latin typeface="Calibri"/>
            </a:endParaRPr>
          </a:p>
          <a:p>
            <a:pPr marL="0" indent="0"/>
            <a:endParaRPr lang="it-IT" b="1" dirty="0">
              <a:latin typeface="Calibri"/>
            </a:endParaRPr>
          </a:p>
          <a:p>
            <a:pPr marL="0" indent="0"/>
            <a:endParaRPr lang="it-IT" b="1" dirty="0">
              <a:latin typeface="Calibri"/>
            </a:endParaRPr>
          </a:p>
          <a:p>
            <a:pPr marL="0" indent="0"/>
            <a:endParaRPr lang="it-IT" b="1" dirty="0">
              <a:latin typeface="Calibri"/>
            </a:endParaRPr>
          </a:p>
          <a:p>
            <a:pPr marL="0" indent="0"/>
            <a:r>
              <a:rPr lang="it-IT" b="1" dirty="0">
                <a:latin typeface="Calibri"/>
              </a:rPr>
              <a:t>VISION: </a:t>
            </a:r>
            <a:endParaRPr lang="it-IT" dirty="0"/>
          </a:p>
          <a:p>
            <a:pPr marL="0" indent="0"/>
            <a:endParaRPr lang="it-IT" dirty="0">
              <a:latin typeface="Calibri"/>
            </a:endParaRPr>
          </a:p>
          <a:p>
            <a:pPr marL="0" indent="0"/>
            <a:endParaRPr lang="it-IT"/>
          </a:p>
          <a:p>
            <a:pPr marL="0" indent="0"/>
            <a:endParaRPr lang="it-IT"/>
          </a:p>
          <a:p>
            <a:pPr marL="0" indent="0"/>
            <a:endParaRPr lang="it-IT"/>
          </a:p>
        </p:txBody>
      </p:sp>
    </p:spTree>
    <p:extLst>
      <p:ext uri="{BB962C8B-B14F-4D97-AF65-F5344CB8AC3E}">
        <p14:creationId xmlns:p14="http://schemas.microsoft.com/office/powerpoint/2010/main" val="162420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latin typeface="Calibri"/>
              </a:rPr>
              <a:t>1.2 How to Do a SWOT Analysis</a:t>
            </a:r>
          </a:p>
        </p:txBody>
      </p:sp>
      <p:sp>
        <p:nvSpPr>
          <p:cNvPr id="103" name="Google Shape;103;p7"/>
          <p:cNvSpPr txBox="1">
            <a:spLocks noGrp="1"/>
          </p:cNvSpPr>
          <p:nvPr>
            <p:ph type="body" idx="3"/>
          </p:nvPr>
        </p:nvSpPr>
        <p:spPr>
          <a:xfrm>
            <a:off x="543000" y="1945799"/>
            <a:ext cx="9114600" cy="416499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a:p>
            <a:pPr marL="0" lvl="0" indent="0" algn="just" rtl="0">
              <a:spcBef>
                <a:spcPts val="0"/>
              </a:spcBef>
              <a:spcAft>
                <a:spcPts val="0"/>
              </a:spcAft>
              <a:buNone/>
            </a:pPr>
            <a:endParaRPr>
              <a:latin typeface="Calibri"/>
            </a:endParaRPr>
          </a:p>
          <a:p>
            <a:pPr marL="0" indent="50800">
              <a:buFont typeface="Arial"/>
              <a:buChar char="•"/>
            </a:pPr>
            <a:r>
              <a:rPr lang="it-IT" err="1">
                <a:latin typeface="Calibri"/>
              </a:rPr>
              <a:t>As</a:t>
            </a:r>
            <a:r>
              <a:rPr lang="it-IT">
                <a:latin typeface="Calibri"/>
              </a:rPr>
              <a:t> </a:t>
            </a:r>
            <a:r>
              <a:rPr lang="it-IT" err="1">
                <a:latin typeface="Calibri"/>
              </a:rPr>
              <a:t>we</a:t>
            </a:r>
            <a:r>
              <a:rPr lang="it-IT">
                <a:latin typeface="Calibri"/>
              </a:rPr>
              <a:t> </a:t>
            </a:r>
            <a:r>
              <a:rPr lang="it-IT" err="1">
                <a:latin typeface="Calibri"/>
              </a:rPr>
              <a:t>mentioned</a:t>
            </a:r>
            <a:r>
              <a:rPr lang="it-IT">
                <a:latin typeface="Calibri"/>
              </a:rPr>
              <a:t> </a:t>
            </a:r>
            <a:r>
              <a:rPr lang="it-IT" err="1">
                <a:latin typeface="Calibri"/>
              </a:rPr>
              <a:t>at</a:t>
            </a:r>
            <a:r>
              <a:rPr lang="it-IT">
                <a:latin typeface="Calibri"/>
              </a:rPr>
              <a:t> the </a:t>
            </a:r>
            <a:r>
              <a:rPr lang="it-IT" err="1">
                <a:latin typeface="Calibri"/>
              </a:rPr>
              <a:t>beginning</a:t>
            </a:r>
            <a:r>
              <a:rPr lang="it-IT">
                <a:latin typeface="Calibri"/>
              </a:rPr>
              <a:t> of </a:t>
            </a:r>
            <a:r>
              <a:rPr lang="it-IT" err="1">
                <a:latin typeface="Calibri"/>
              </a:rPr>
              <a:t>this</a:t>
            </a:r>
            <a:r>
              <a:rPr lang="it-IT">
                <a:latin typeface="Calibri"/>
              </a:rPr>
              <a:t> </a:t>
            </a:r>
            <a:r>
              <a:rPr lang="it-IT" err="1">
                <a:latin typeface="Calibri"/>
              </a:rPr>
              <a:t>module</a:t>
            </a:r>
            <a:r>
              <a:rPr lang="it-IT">
                <a:latin typeface="Calibri"/>
              </a:rPr>
              <a:t>, a Centre of Taste </a:t>
            </a:r>
            <a:r>
              <a:rPr lang="it-IT" err="1">
                <a:latin typeface="Calibri"/>
              </a:rPr>
              <a:t>is</a:t>
            </a:r>
            <a:r>
              <a:rPr lang="it-IT">
                <a:latin typeface="Calibri"/>
              </a:rPr>
              <a:t> a </a:t>
            </a:r>
            <a:r>
              <a:rPr lang="it-IT" err="1">
                <a:latin typeface="Calibri"/>
              </a:rPr>
              <a:t>particular</a:t>
            </a:r>
            <a:r>
              <a:rPr lang="it-IT">
                <a:latin typeface="Calibri"/>
              </a:rPr>
              <a:t> activity. </a:t>
            </a: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0" algn="just" rtl="0">
              <a:spcBef>
                <a:spcPts val="0"/>
              </a:spcBef>
              <a:spcAft>
                <a:spcPts val="0"/>
              </a:spcAft>
              <a:buClr>
                <a:schemeClr val="dk1"/>
              </a:buClr>
              <a:buSzPts val="2000"/>
              <a:buNone/>
            </a:pPr>
            <a:endParaRPr>
              <a:latin typeface="Calibri"/>
            </a:endParaRPr>
          </a:p>
          <a:p>
            <a:pPr marL="0" lvl="0" indent="50800" algn="just" rtl="0">
              <a:spcBef>
                <a:spcPts val="0"/>
              </a:spcBef>
              <a:spcAft>
                <a:spcPts val="0"/>
              </a:spcAft>
              <a:buClr>
                <a:schemeClr val="dk1"/>
              </a:buClr>
              <a:buSzPts val="1200"/>
              <a:buFont typeface="Noto Sans Symbols"/>
              <a:buChar char="⮚"/>
            </a:pPr>
            <a:r>
              <a:rPr lang="it-IT" err="1">
                <a:latin typeface="Calibri"/>
              </a:rPr>
              <a:t>It</a:t>
            </a:r>
            <a:r>
              <a:rPr lang="it-IT">
                <a:latin typeface="Calibri"/>
              </a:rPr>
              <a:t> </a:t>
            </a:r>
            <a:r>
              <a:rPr lang="it-IT" err="1">
                <a:latin typeface="Calibri"/>
              </a:rPr>
              <a:t>reflects</a:t>
            </a:r>
            <a:r>
              <a:rPr lang="it-IT">
                <a:latin typeface="Calibri"/>
              </a:rPr>
              <a:t> the agro-</a:t>
            </a:r>
            <a:r>
              <a:rPr lang="it-IT" err="1">
                <a:latin typeface="Calibri"/>
              </a:rPr>
              <a:t>economic</a:t>
            </a:r>
            <a:r>
              <a:rPr lang="it-IT">
                <a:latin typeface="Calibri"/>
              </a:rPr>
              <a:t> </a:t>
            </a:r>
            <a:r>
              <a:rPr lang="it-IT" err="1">
                <a:latin typeface="Calibri"/>
              </a:rPr>
              <a:t>vocations</a:t>
            </a:r>
            <a:r>
              <a:rPr lang="it-IT">
                <a:latin typeface="Calibri"/>
              </a:rPr>
              <a:t> of the area in </a:t>
            </a:r>
            <a:r>
              <a:rPr lang="it-IT" err="1">
                <a:latin typeface="Calibri"/>
              </a:rPr>
              <a:t>question</a:t>
            </a:r>
            <a:r>
              <a:rPr lang="it-IT">
                <a:latin typeface="Calibri"/>
              </a:rPr>
              <a:t> and </a:t>
            </a:r>
            <a:r>
              <a:rPr lang="it-IT" err="1">
                <a:latin typeface="Calibri"/>
              </a:rPr>
              <a:t>therefore</a:t>
            </a:r>
            <a:r>
              <a:rPr lang="it-IT">
                <a:latin typeface="Calibri"/>
              </a:rPr>
              <a:t> </a:t>
            </a:r>
            <a:r>
              <a:rPr lang="it-IT" err="1">
                <a:latin typeface="Calibri"/>
              </a:rPr>
              <a:t>reflects</a:t>
            </a:r>
            <a:r>
              <a:rPr lang="it-IT">
                <a:latin typeface="Calibri"/>
              </a:rPr>
              <a:t> the socio-cultural and </a:t>
            </a:r>
            <a:r>
              <a:rPr lang="it-IT" err="1">
                <a:latin typeface="Calibri"/>
              </a:rPr>
              <a:t>economic</a:t>
            </a:r>
            <a:r>
              <a:rPr lang="it-IT">
                <a:latin typeface="Calibri"/>
              </a:rPr>
              <a:t> </a:t>
            </a:r>
            <a:r>
              <a:rPr lang="it-IT" err="1">
                <a:latin typeface="Calibri"/>
              </a:rPr>
              <a:t>aspect</a:t>
            </a:r>
            <a:r>
              <a:rPr lang="it-IT">
                <a:latin typeface="Calibri"/>
              </a:rPr>
              <a:t> of the community.</a:t>
            </a:r>
            <a:endParaRPr>
              <a:latin typeface="Calibri"/>
            </a:endParaRPr>
          </a:p>
          <a:p>
            <a:pPr marL="0" lvl="0" indent="0" algn="just" rtl="0">
              <a:spcBef>
                <a:spcPts val="0"/>
              </a:spcBef>
              <a:spcAft>
                <a:spcPts val="0"/>
              </a:spcAft>
              <a:buNone/>
            </a:pPr>
            <a:endParaRPr>
              <a:latin typeface="Calibri"/>
            </a:endParaRPr>
          </a:p>
          <a:p>
            <a:pPr marL="0" lvl="0" indent="0" algn="just" rtl="0">
              <a:spcBef>
                <a:spcPts val="0"/>
              </a:spcBef>
              <a:spcAft>
                <a:spcPts val="0"/>
              </a:spcAft>
              <a:buNone/>
            </a:pPr>
            <a:endParaRPr>
              <a:latin typeface="Calibri"/>
            </a:endParaRPr>
          </a:p>
          <a:p>
            <a:pPr marL="0" lvl="0" indent="50800" algn="just" rtl="0">
              <a:spcBef>
                <a:spcPts val="0"/>
              </a:spcBef>
              <a:spcAft>
                <a:spcPts val="0"/>
              </a:spcAft>
              <a:buClr>
                <a:schemeClr val="dk1"/>
              </a:buClr>
              <a:buSzPts val="1200"/>
              <a:buFont typeface="Noto Sans Symbols"/>
              <a:buChar char="⮚"/>
            </a:pPr>
            <a:r>
              <a:rPr lang="it-IT" err="1">
                <a:latin typeface="Calibri"/>
              </a:rPr>
              <a:t>It</a:t>
            </a:r>
            <a:r>
              <a:rPr lang="it-IT">
                <a:latin typeface="Calibri"/>
              </a:rPr>
              <a:t> </a:t>
            </a:r>
            <a:r>
              <a:rPr lang="it-IT" err="1">
                <a:latin typeface="Calibri"/>
              </a:rPr>
              <a:t>is</a:t>
            </a:r>
            <a:r>
              <a:rPr lang="it-IT">
                <a:latin typeface="Calibri"/>
              </a:rPr>
              <a:t> </a:t>
            </a:r>
            <a:r>
              <a:rPr lang="it-IT" err="1">
                <a:latin typeface="Calibri"/>
              </a:rPr>
              <a:t>therefore</a:t>
            </a:r>
            <a:r>
              <a:rPr lang="it-IT">
                <a:latin typeface="Calibri"/>
              </a:rPr>
              <a:t> </a:t>
            </a:r>
            <a:r>
              <a:rPr lang="it-IT" err="1">
                <a:latin typeface="Calibri"/>
              </a:rPr>
              <a:t>fundamental</a:t>
            </a:r>
            <a:r>
              <a:rPr lang="it-IT">
                <a:latin typeface="Calibri"/>
              </a:rPr>
              <a:t> to involve the </a:t>
            </a:r>
            <a:r>
              <a:rPr lang="it-IT" err="1">
                <a:latin typeface="Calibri"/>
              </a:rPr>
              <a:t>main</a:t>
            </a:r>
            <a:r>
              <a:rPr lang="it-IT">
                <a:latin typeface="Calibri"/>
              </a:rPr>
              <a:t> </a:t>
            </a:r>
            <a:r>
              <a:rPr lang="it-IT" err="1">
                <a:latin typeface="Calibri"/>
              </a:rPr>
              <a:t>socio-economic</a:t>
            </a:r>
            <a:r>
              <a:rPr lang="it-IT">
                <a:latin typeface="Calibri"/>
              </a:rPr>
              <a:t> </a:t>
            </a:r>
            <a:r>
              <a:rPr lang="it-IT" err="1">
                <a:latin typeface="Calibri"/>
              </a:rPr>
              <a:t>actors</a:t>
            </a:r>
            <a:r>
              <a:rPr lang="it-IT">
                <a:latin typeface="Calibri"/>
              </a:rPr>
              <a:t> of the </a:t>
            </a:r>
            <a:r>
              <a:rPr lang="it-IT" err="1">
                <a:latin typeface="Calibri"/>
              </a:rPr>
              <a:t>territory</a:t>
            </a:r>
            <a:r>
              <a:rPr lang="it-IT">
                <a:latin typeface="Calibri"/>
              </a:rPr>
              <a:t> and </a:t>
            </a:r>
            <a:r>
              <a:rPr lang="it-IT" err="1">
                <a:latin typeface="Calibri"/>
              </a:rPr>
              <a:t>all</a:t>
            </a:r>
            <a:r>
              <a:rPr lang="it-IT">
                <a:latin typeface="Calibri"/>
              </a:rPr>
              <a:t> the stakeholders </a:t>
            </a:r>
            <a:r>
              <a:rPr lang="it-IT" err="1">
                <a:latin typeface="Calibri"/>
              </a:rPr>
              <a:t>as</a:t>
            </a:r>
            <a:r>
              <a:rPr lang="it-IT">
                <a:latin typeface="Calibri"/>
              </a:rPr>
              <a:t> </a:t>
            </a:r>
            <a:r>
              <a:rPr lang="it-IT" err="1">
                <a:latin typeface="Calibri"/>
              </a:rPr>
              <a:t>widely</a:t>
            </a:r>
            <a:r>
              <a:rPr lang="it-IT">
                <a:latin typeface="Calibri"/>
              </a:rPr>
              <a:t> </a:t>
            </a:r>
            <a:r>
              <a:rPr lang="it-IT" err="1">
                <a:latin typeface="Calibri"/>
              </a:rPr>
              <a:t>as</a:t>
            </a:r>
            <a:r>
              <a:rPr lang="it-IT">
                <a:latin typeface="Calibri"/>
              </a:rPr>
              <a:t> </a:t>
            </a:r>
            <a:r>
              <a:rPr lang="it-IT" err="1">
                <a:latin typeface="Calibri"/>
              </a:rPr>
              <a:t>possible</a:t>
            </a:r>
            <a:r>
              <a:rPr lang="it-IT">
                <a:latin typeface="Calibri"/>
              </a:rPr>
              <a:t>, in order to make COT the </a:t>
            </a:r>
            <a:r>
              <a:rPr lang="it-IT" err="1">
                <a:latin typeface="Calibri"/>
              </a:rPr>
              <a:t>most</a:t>
            </a:r>
            <a:r>
              <a:rPr lang="it-IT">
                <a:latin typeface="Calibri"/>
              </a:rPr>
              <a:t> </a:t>
            </a:r>
            <a:r>
              <a:rPr lang="it-IT" err="1">
                <a:latin typeface="Calibri"/>
              </a:rPr>
              <a:t>collective</a:t>
            </a:r>
            <a:r>
              <a:rPr lang="it-IT">
                <a:latin typeface="Calibri"/>
              </a:rPr>
              <a:t> work </a:t>
            </a:r>
            <a:r>
              <a:rPr lang="it-IT" err="1">
                <a:latin typeface="Calibri"/>
              </a:rPr>
              <a:t>possible</a:t>
            </a:r>
            <a:r>
              <a:rPr lang="it-IT">
                <a:latin typeface="Calibri"/>
              </a:rPr>
              <a:t>, </a:t>
            </a:r>
            <a:r>
              <a:rPr lang="it-IT" err="1">
                <a:latin typeface="Calibri"/>
              </a:rPr>
              <a:t>taking</a:t>
            </a:r>
            <a:r>
              <a:rPr lang="it-IT">
                <a:latin typeface="Calibri"/>
              </a:rPr>
              <a:t> </a:t>
            </a:r>
            <a:r>
              <a:rPr lang="it-IT" err="1">
                <a:latin typeface="Calibri"/>
              </a:rPr>
              <a:t>into</a:t>
            </a:r>
            <a:r>
              <a:rPr lang="it-IT">
                <a:latin typeface="Calibri"/>
              </a:rPr>
              <a:t> account the </a:t>
            </a:r>
            <a:r>
              <a:rPr lang="it-IT" err="1">
                <a:latin typeface="Calibri"/>
              </a:rPr>
              <a:t>needs</a:t>
            </a:r>
            <a:r>
              <a:rPr lang="it-IT">
                <a:latin typeface="Calibri"/>
              </a:rPr>
              <a:t> and </a:t>
            </a:r>
            <a:r>
              <a:rPr lang="it-IT" err="1">
                <a:latin typeface="Calibri"/>
              </a:rPr>
              <a:t>requirements</a:t>
            </a:r>
            <a:r>
              <a:rPr lang="it-IT">
                <a:latin typeface="Calibri"/>
              </a:rPr>
              <a:t> of </a:t>
            </a:r>
            <a:r>
              <a:rPr lang="it-IT" err="1">
                <a:latin typeface="Calibri"/>
              </a:rPr>
              <a:t>each</a:t>
            </a:r>
            <a:r>
              <a:rPr lang="it-IT">
                <a:latin typeface="Calibri"/>
              </a:rPr>
              <a:t> one, and on the </a:t>
            </a:r>
            <a:r>
              <a:rPr lang="it-IT" err="1">
                <a:latin typeface="Calibri"/>
              </a:rPr>
              <a:t>basis</a:t>
            </a:r>
            <a:r>
              <a:rPr lang="it-IT">
                <a:latin typeface="Calibri"/>
              </a:rPr>
              <a:t> of </a:t>
            </a:r>
            <a:r>
              <a:rPr lang="it-IT" err="1">
                <a:latin typeface="Calibri"/>
              </a:rPr>
              <a:t>these</a:t>
            </a:r>
            <a:r>
              <a:rPr lang="it-IT">
                <a:latin typeface="Calibri"/>
              </a:rPr>
              <a:t> to </a:t>
            </a:r>
            <a:r>
              <a:rPr lang="it-IT" err="1">
                <a:latin typeface="Calibri"/>
              </a:rPr>
              <a:t>construct</a:t>
            </a:r>
            <a:r>
              <a:rPr lang="it-IT">
                <a:latin typeface="Calibri"/>
              </a:rPr>
              <a:t> the </a:t>
            </a:r>
            <a:r>
              <a:rPr lang="it-IT" err="1">
                <a:latin typeface="Calibri"/>
              </a:rPr>
              <a:t>most</a:t>
            </a:r>
            <a:r>
              <a:rPr lang="it-IT">
                <a:latin typeface="Calibri"/>
              </a:rPr>
              <a:t> </a:t>
            </a:r>
            <a:r>
              <a:rPr lang="it-IT" err="1">
                <a:latin typeface="Calibri"/>
              </a:rPr>
              <a:t>suitable</a:t>
            </a:r>
            <a:r>
              <a:rPr lang="it-IT">
                <a:latin typeface="Calibri"/>
              </a:rPr>
              <a:t> </a:t>
            </a:r>
            <a:r>
              <a:rPr lang="it-IT" err="1">
                <a:latin typeface="Calibri"/>
              </a:rPr>
              <a:t>type</a:t>
            </a:r>
            <a:r>
              <a:rPr lang="it-IT">
                <a:latin typeface="Calibri"/>
              </a:rPr>
              <a:t> of COT.</a:t>
            </a:r>
          </a:p>
          <a:p>
            <a:pPr marL="0" indent="0"/>
            <a:endParaRPr lang="it-IT">
              <a:latin typeface="Calibri"/>
            </a:endParaRPr>
          </a:p>
          <a:p>
            <a:pPr marL="342900" indent="-292100">
              <a:buFont typeface="Noto Sans Symbols,Sans-Serif"/>
              <a:buChar char="⮚"/>
            </a:pPr>
            <a:r>
              <a:rPr lang="it-IT" err="1">
                <a:latin typeface="Calibri"/>
              </a:rPr>
              <a:t>Avoid</a:t>
            </a:r>
            <a:r>
              <a:rPr lang="it-IT">
                <a:latin typeface="Calibri"/>
              </a:rPr>
              <a:t> </a:t>
            </a:r>
            <a:r>
              <a:rPr lang="it-IT" err="1">
                <a:latin typeface="Calibri"/>
              </a:rPr>
              <a:t>relying</a:t>
            </a:r>
            <a:r>
              <a:rPr lang="it-IT">
                <a:latin typeface="Calibri"/>
              </a:rPr>
              <a:t> on </a:t>
            </a:r>
            <a:r>
              <a:rPr lang="it-IT" err="1">
                <a:latin typeface="Calibri"/>
              </a:rPr>
              <a:t>your</a:t>
            </a:r>
            <a:r>
              <a:rPr lang="it-IT">
                <a:latin typeface="Calibri"/>
              </a:rPr>
              <a:t> </a:t>
            </a:r>
            <a:r>
              <a:rPr lang="it-IT" err="1">
                <a:latin typeface="Calibri"/>
              </a:rPr>
              <a:t>own</a:t>
            </a:r>
            <a:r>
              <a:rPr lang="it-IT">
                <a:latin typeface="Calibri"/>
              </a:rPr>
              <a:t> </a:t>
            </a:r>
            <a:r>
              <a:rPr lang="it-IT" err="1">
                <a:latin typeface="Calibri"/>
              </a:rPr>
              <a:t>partial</a:t>
            </a:r>
            <a:r>
              <a:rPr lang="it-IT">
                <a:latin typeface="Calibri"/>
              </a:rPr>
              <a:t> </a:t>
            </a:r>
            <a:r>
              <a:rPr lang="it-IT" err="1">
                <a:latin typeface="Calibri"/>
              </a:rPr>
              <a:t>understanding</a:t>
            </a:r>
            <a:r>
              <a:rPr lang="it-IT">
                <a:latin typeface="Calibri"/>
              </a:rPr>
              <a:t> of the </a:t>
            </a:r>
            <a:r>
              <a:rPr lang="it-IT" err="1">
                <a:latin typeface="Calibri"/>
              </a:rPr>
              <a:t>territory</a:t>
            </a:r>
            <a:r>
              <a:rPr lang="it-IT">
                <a:latin typeface="Calibri"/>
              </a:rPr>
              <a:t>, communities and </a:t>
            </a:r>
            <a:r>
              <a:rPr lang="it-IT" err="1">
                <a:latin typeface="Calibri"/>
              </a:rPr>
              <a:t>their</a:t>
            </a:r>
            <a:r>
              <a:rPr lang="it-IT">
                <a:latin typeface="Calibri"/>
              </a:rPr>
              <a:t> dynamics. Your </a:t>
            </a:r>
            <a:r>
              <a:rPr lang="it-IT" err="1">
                <a:latin typeface="Calibri"/>
              </a:rPr>
              <a:t>assumptions</a:t>
            </a:r>
            <a:r>
              <a:rPr lang="it-IT">
                <a:latin typeface="Calibri"/>
              </a:rPr>
              <a:t> </a:t>
            </a:r>
            <a:r>
              <a:rPr lang="it-IT" err="1">
                <a:latin typeface="Calibri"/>
              </a:rPr>
              <a:t>may</a:t>
            </a:r>
            <a:r>
              <a:rPr lang="it-IT">
                <a:latin typeface="Calibri"/>
              </a:rPr>
              <a:t> be </a:t>
            </a:r>
            <a:r>
              <a:rPr lang="it-IT" err="1">
                <a:latin typeface="Calibri"/>
              </a:rPr>
              <a:t>wrong</a:t>
            </a:r>
            <a:r>
              <a:rPr lang="it-IT">
                <a:latin typeface="Calibri"/>
              </a:rPr>
              <a:t>. </a:t>
            </a:r>
            <a:r>
              <a:rPr lang="it-IT" err="1">
                <a:latin typeface="Calibri"/>
              </a:rPr>
              <a:t>Instead</a:t>
            </a:r>
            <a:r>
              <a:rPr lang="it-IT">
                <a:latin typeface="Calibri"/>
              </a:rPr>
              <a:t>, </a:t>
            </a:r>
            <a:r>
              <a:rPr lang="it-IT" err="1">
                <a:latin typeface="Calibri"/>
              </a:rPr>
              <a:t>assemble</a:t>
            </a:r>
            <a:r>
              <a:rPr lang="it-IT">
                <a:latin typeface="Calibri"/>
              </a:rPr>
              <a:t> a team of people from a range of </a:t>
            </a:r>
            <a:r>
              <a:rPr lang="it-IT" err="1">
                <a:latin typeface="Calibri"/>
              </a:rPr>
              <a:t>functions</a:t>
            </a:r>
            <a:r>
              <a:rPr lang="it-IT">
                <a:latin typeface="Calibri"/>
              </a:rPr>
              <a:t> and </a:t>
            </a:r>
            <a:r>
              <a:rPr lang="it-IT" err="1">
                <a:latin typeface="Calibri"/>
              </a:rPr>
              <a:t>levels</a:t>
            </a:r>
            <a:r>
              <a:rPr lang="it-IT">
                <a:latin typeface="Calibri"/>
              </a:rPr>
              <a:t> to build an </a:t>
            </a:r>
            <a:r>
              <a:rPr lang="it-IT" err="1">
                <a:latin typeface="Calibri"/>
              </a:rPr>
              <a:t>extensive</a:t>
            </a:r>
            <a:r>
              <a:rPr lang="it-IT">
                <a:latin typeface="Calibri"/>
              </a:rPr>
              <a:t> and </a:t>
            </a:r>
            <a:r>
              <a:rPr lang="it-IT" err="1">
                <a:latin typeface="Calibri"/>
              </a:rPr>
              <a:t>insightful</a:t>
            </a:r>
            <a:r>
              <a:rPr lang="it-IT">
                <a:latin typeface="Calibri"/>
              </a:rPr>
              <a:t> list of </a:t>
            </a:r>
            <a:r>
              <a:rPr lang="it-IT" err="1">
                <a:latin typeface="Calibri"/>
              </a:rPr>
              <a:t>observations</a:t>
            </a:r>
            <a:r>
              <a:rPr lang="it-IT">
                <a:latin typeface="Calibri"/>
              </a:rPr>
              <a:t>.</a:t>
            </a:r>
            <a:endParaRPr lang="en-US">
              <a:latin typeface="Calibri"/>
            </a:endParaRPr>
          </a:p>
          <a:p>
            <a:pPr marL="0" indent="0"/>
            <a:endParaRPr lang="it-IT">
              <a:latin typeface="Calibri"/>
            </a:endParaRPr>
          </a:p>
          <a:p>
            <a:pPr marL="342900" indent="-292100">
              <a:buFont typeface="Noto Sans Symbols,Sans-Serif"/>
              <a:buChar char="✔"/>
            </a:pPr>
            <a:r>
              <a:rPr lang="it-IT" err="1">
                <a:latin typeface="Calibri"/>
              </a:rPr>
              <a:t>Then</a:t>
            </a:r>
            <a:r>
              <a:rPr lang="it-IT">
                <a:latin typeface="Calibri"/>
              </a:rPr>
              <a:t>, </a:t>
            </a:r>
            <a:r>
              <a:rPr lang="it-IT" err="1">
                <a:latin typeface="Calibri"/>
              </a:rPr>
              <a:t>each</a:t>
            </a:r>
            <a:r>
              <a:rPr lang="it-IT">
                <a:latin typeface="Calibri"/>
              </a:rPr>
              <a:t> time </a:t>
            </a:r>
            <a:r>
              <a:rPr lang="it-IT" err="1">
                <a:latin typeface="Calibri"/>
              </a:rPr>
              <a:t>you</a:t>
            </a:r>
            <a:r>
              <a:rPr lang="it-IT">
                <a:latin typeface="Calibri"/>
              </a:rPr>
              <a:t> </a:t>
            </a:r>
            <a:r>
              <a:rPr lang="it-IT" err="1">
                <a:latin typeface="Calibri"/>
              </a:rPr>
              <a:t>identify</a:t>
            </a:r>
            <a:r>
              <a:rPr lang="it-IT">
                <a:latin typeface="Calibri"/>
              </a:rPr>
              <a:t> a </a:t>
            </a:r>
            <a:r>
              <a:rPr lang="it-IT" err="1">
                <a:latin typeface="Calibri"/>
              </a:rPr>
              <a:t>Strength</a:t>
            </a:r>
            <a:r>
              <a:rPr lang="it-IT">
                <a:latin typeface="Calibri"/>
              </a:rPr>
              <a:t>, </a:t>
            </a:r>
            <a:r>
              <a:rPr lang="it-IT" err="1">
                <a:latin typeface="Calibri"/>
              </a:rPr>
              <a:t>Weakness</a:t>
            </a:r>
            <a:r>
              <a:rPr lang="it-IT">
                <a:latin typeface="Calibri"/>
              </a:rPr>
              <a:t>, </a:t>
            </a:r>
            <a:r>
              <a:rPr lang="it-IT" err="1">
                <a:latin typeface="Calibri"/>
              </a:rPr>
              <a:t>Opportunity</a:t>
            </a:r>
            <a:r>
              <a:rPr lang="it-IT">
                <a:latin typeface="Calibri"/>
              </a:rPr>
              <a:t> or </a:t>
            </a:r>
            <a:r>
              <a:rPr lang="it-IT" err="1">
                <a:latin typeface="Calibri"/>
              </a:rPr>
              <a:t>Threat</a:t>
            </a:r>
            <a:r>
              <a:rPr lang="it-IT">
                <a:latin typeface="Calibri"/>
              </a:rPr>
              <a:t>, </a:t>
            </a:r>
            <a:r>
              <a:rPr lang="it-IT" err="1">
                <a:latin typeface="Calibri"/>
              </a:rPr>
              <a:t>write</a:t>
            </a:r>
            <a:r>
              <a:rPr lang="it-IT">
                <a:latin typeface="Calibri"/>
              </a:rPr>
              <a:t> </a:t>
            </a:r>
            <a:r>
              <a:rPr lang="it-IT" err="1">
                <a:latin typeface="Calibri"/>
              </a:rPr>
              <a:t>it</a:t>
            </a:r>
            <a:r>
              <a:rPr lang="it-IT">
                <a:latin typeface="Calibri"/>
              </a:rPr>
              <a:t> in the </a:t>
            </a:r>
            <a:r>
              <a:rPr lang="it-IT" err="1">
                <a:latin typeface="Calibri"/>
              </a:rPr>
              <a:t>relevant</a:t>
            </a:r>
            <a:r>
              <a:rPr lang="it-IT">
                <a:latin typeface="Calibri"/>
              </a:rPr>
              <a:t> part of the SWOT </a:t>
            </a:r>
            <a:r>
              <a:rPr lang="it-IT" err="1">
                <a:latin typeface="Calibri"/>
              </a:rPr>
              <a:t>analysis</a:t>
            </a:r>
            <a:r>
              <a:rPr lang="it-IT">
                <a:latin typeface="Calibri"/>
              </a:rPr>
              <a:t> </a:t>
            </a:r>
            <a:r>
              <a:rPr lang="it-IT" err="1">
                <a:latin typeface="Calibri"/>
              </a:rPr>
              <a:t>grid</a:t>
            </a:r>
            <a:r>
              <a:rPr lang="it-IT">
                <a:latin typeface="Calibri"/>
              </a:rPr>
              <a:t> for </a:t>
            </a:r>
            <a:r>
              <a:rPr lang="it-IT" err="1">
                <a:latin typeface="Calibri"/>
              </a:rPr>
              <a:t>all</a:t>
            </a:r>
            <a:r>
              <a:rPr lang="it-IT">
                <a:latin typeface="Calibri"/>
              </a:rPr>
              <a:t> to </a:t>
            </a:r>
            <a:r>
              <a:rPr lang="it-IT" err="1">
                <a:latin typeface="Calibri"/>
              </a:rPr>
              <a:t>see</a:t>
            </a:r>
            <a:r>
              <a:rPr lang="it-IT">
                <a:latin typeface="Calibri"/>
              </a:rPr>
              <a:t>.</a:t>
            </a:r>
            <a:endParaRPr lang="en-US">
              <a:latin typeface="Calibri"/>
            </a:endParaRPr>
          </a:p>
          <a:p>
            <a:pPr marL="0" indent="0"/>
            <a:endParaRPr lang="it-IT">
              <a:latin typeface="Calibri"/>
            </a:endParaRPr>
          </a:p>
          <a:p>
            <a:pPr marL="342900" indent="-292100">
              <a:buFont typeface="Noto Sans Symbols,Sans-Serif"/>
              <a:buChar char="✔"/>
            </a:pPr>
            <a:r>
              <a:rPr lang="it-IT">
                <a:latin typeface="Calibri"/>
              </a:rPr>
              <a:t>Look </a:t>
            </a:r>
            <a:r>
              <a:rPr lang="it-IT" err="1">
                <a:latin typeface="Calibri"/>
              </a:rPr>
              <a:t>at</a:t>
            </a:r>
            <a:r>
              <a:rPr lang="it-IT">
                <a:latin typeface="Calibri"/>
              </a:rPr>
              <a:t> </a:t>
            </a:r>
            <a:r>
              <a:rPr lang="it-IT" err="1">
                <a:latin typeface="Calibri"/>
              </a:rPr>
              <a:t>each</a:t>
            </a:r>
            <a:r>
              <a:rPr lang="it-IT">
                <a:latin typeface="Calibri"/>
              </a:rPr>
              <a:t> area in more </a:t>
            </a:r>
            <a:r>
              <a:rPr lang="it-IT" err="1">
                <a:latin typeface="Calibri"/>
              </a:rPr>
              <a:t>detail</a:t>
            </a:r>
            <a:r>
              <a:rPr lang="it-IT">
                <a:latin typeface="Calibri"/>
              </a:rPr>
              <a:t> and </a:t>
            </a:r>
            <a:r>
              <a:rPr lang="it-IT" err="1">
                <a:latin typeface="Calibri"/>
              </a:rPr>
              <a:t>consider</a:t>
            </a:r>
            <a:r>
              <a:rPr lang="it-IT">
                <a:latin typeface="Calibri"/>
              </a:rPr>
              <a:t> </a:t>
            </a:r>
            <a:r>
              <a:rPr lang="it-IT" err="1">
                <a:latin typeface="Calibri"/>
              </a:rPr>
              <a:t>what</a:t>
            </a:r>
            <a:r>
              <a:rPr lang="it-IT">
                <a:latin typeface="Calibri"/>
              </a:rPr>
              <a:t> </a:t>
            </a:r>
            <a:r>
              <a:rPr lang="it-IT" err="1">
                <a:latin typeface="Calibri"/>
              </a:rPr>
              <a:t>fits</a:t>
            </a:r>
            <a:r>
              <a:rPr lang="it-IT">
                <a:latin typeface="Calibri"/>
              </a:rPr>
              <a:t> </a:t>
            </a:r>
            <a:r>
              <a:rPr lang="it-IT" err="1">
                <a:latin typeface="Calibri"/>
              </a:rPr>
              <a:t>where</a:t>
            </a:r>
            <a:r>
              <a:rPr lang="it-IT">
                <a:latin typeface="Calibri"/>
              </a:rPr>
              <a:t>, and </a:t>
            </a:r>
            <a:r>
              <a:rPr lang="it-IT" err="1">
                <a:latin typeface="Calibri"/>
              </a:rPr>
              <a:t>what</a:t>
            </a:r>
            <a:r>
              <a:rPr lang="it-IT">
                <a:latin typeface="Calibri"/>
              </a:rPr>
              <a:t> </a:t>
            </a:r>
            <a:r>
              <a:rPr lang="it-IT" err="1">
                <a:latin typeface="Calibri"/>
              </a:rPr>
              <a:t>questions</a:t>
            </a:r>
            <a:r>
              <a:rPr lang="it-IT">
                <a:latin typeface="Calibri"/>
              </a:rPr>
              <a:t> </a:t>
            </a:r>
            <a:r>
              <a:rPr lang="it-IT" err="1">
                <a:latin typeface="Calibri"/>
              </a:rPr>
              <a:t>you</a:t>
            </a:r>
            <a:r>
              <a:rPr lang="it-IT">
                <a:latin typeface="Calibri"/>
              </a:rPr>
              <a:t> </a:t>
            </a:r>
            <a:r>
              <a:rPr lang="it-IT" err="1">
                <a:latin typeface="Calibri"/>
              </a:rPr>
              <a:t>might</a:t>
            </a:r>
            <a:r>
              <a:rPr lang="it-IT">
                <a:latin typeface="Calibri"/>
              </a:rPr>
              <a:t> </a:t>
            </a:r>
            <a:r>
              <a:rPr lang="it-IT" err="1">
                <a:latin typeface="Calibri"/>
              </a:rPr>
              <a:t>ask</a:t>
            </a:r>
            <a:r>
              <a:rPr lang="it-IT">
                <a:latin typeface="Calibri"/>
              </a:rPr>
              <a:t> </a:t>
            </a:r>
            <a:r>
              <a:rPr lang="it-IT" err="1">
                <a:latin typeface="Calibri"/>
              </a:rPr>
              <a:t>as</a:t>
            </a:r>
            <a:r>
              <a:rPr lang="it-IT">
                <a:latin typeface="Calibri"/>
              </a:rPr>
              <a:t> part of </a:t>
            </a:r>
            <a:r>
              <a:rPr lang="it-IT" err="1">
                <a:latin typeface="Calibri"/>
              </a:rPr>
              <a:t>your</a:t>
            </a:r>
            <a:r>
              <a:rPr lang="it-IT">
                <a:latin typeface="Calibri"/>
              </a:rPr>
              <a:t> data </a:t>
            </a:r>
            <a:r>
              <a:rPr lang="it-IT" err="1">
                <a:latin typeface="Calibri"/>
              </a:rPr>
              <a:t>collection</a:t>
            </a:r>
            <a:r>
              <a:rPr lang="it-IT">
                <a:latin typeface="Calibri"/>
              </a:rPr>
              <a:t>.</a:t>
            </a:r>
          </a:p>
          <a:p>
            <a:pPr marL="0" indent="0">
              <a:buFont typeface="Noto Sans Symbols"/>
            </a:pP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body" idx="1"/>
          </p:nvPr>
        </p:nvSpPr>
        <p:spPr>
          <a:xfrm>
            <a:off x="543000" y="126000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1.2 How to Do a SWOT Analysis</a:t>
            </a:r>
            <a:endParaRPr/>
          </a:p>
        </p:txBody>
      </p:sp>
      <p:sp>
        <p:nvSpPr>
          <p:cNvPr id="115" name="Google Shape;115;p9"/>
          <p:cNvSpPr txBox="1">
            <a:spLocks noGrp="1"/>
          </p:cNvSpPr>
          <p:nvPr>
            <p:ph type="body" idx="2"/>
          </p:nvPr>
        </p:nvSpPr>
        <p:spPr>
          <a:xfrm>
            <a:off x="543000" y="1710690"/>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sz="1600"/>
              <a:t>STRENGTHS</a:t>
            </a: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p:txBody>
      </p:sp>
      <p:sp>
        <p:nvSpPr>
          <p:cNvPr id="116" name="Google Shape;116;p9"/>
          <p:cNvSpPr txBox="1">
            <a:spLocks noGrp="1"/>
          </p:cNvSpPr>
          <p:nvPr>
            <p:ph type="body" idx="3"/>
          </p:nvPr>
        </p:nvSpPr>
        <p:spPr>
          <a:xfrm>
            <a:off x="543000" y="2100627"/>
            <a:ext cx="9114708" cy="4185351"/>
          </a:xfrm>
          <a:prstGeom prst="rect">
            <a:avLst/>
          </a:prstGeom>
          <a:noFill/>
          <a:ln>
            <a:noFill/>
          </a:ln>
        </p:spPr>
        <p:txBody>
          <a:bodyPr spcFirstLastPara="1" wrap="square" lIns="91425" tIns="45700" rIns="91425" bIns="45700" anchor="t" anchorCtr="0">
            <a:noAutofit/>
          </a:bodyPr>
          <a:lstStyle/>
          <a:p>
            <a:pPr marL="0" indent="0">
              <a:buSzPts val="2000"/>
            </a:pPr>
            <a:endParaRPr lang="it-IT" b="1">
              <a:latin typeface="Calibri"/>
            </a:endParaRPr>
          </a:p>
          <a:p>
            <a:pPr marL="0" lvl="0" indent="0" algn="just">
              <a:spcBef>
                <a:spcPts val="0"/>
              </a:spcBef>
              <a:spcAft>
                <a:spcPts val="0"/>
              </a:spcAft>
              <a:buSzPts val="2000"/>
              <a:buNone/>
            </a:pPr>
            <a:r>
              <a:rPr lang="it-IT" b="1" err="1">
                <a:latin typeface="Calibri"/>
              </a:rPr>
              <a:t>Strengths</a:t>
            </a:r>
            <a:r>
              <a:rPr lang="it-IT" b="1">
                <a:latin typeface="Calibri"/>
              </a:rPr>
              <a:t> </a:t>
            </a:r>
            <a:r>
              <a:rPr lang="it-IT">
                <a:latin typeface="Calibri"/>
              </a:rPr>
              <a:t>are </a:t>
            </a:r>
            <a:r>
              <a:rPr lang="it-IT" err="1">
                <a:latin typeface="Calibri"/>
              </a:rPr>
              <a:t>things</a:t>
            </a:r>
            <a:r>
              <a:rPr lang="it-IT">
                <a:latin typeface="Calibri"/>
              </a:rPr>
              <a:t> </a:t>
            </a:r>
            <a:r>
              <a:rPr lang="it-IT" err="1">
                <a:latin typeface="Calibri"/>
              </a:rPr>
              <a:t>that</a:t>
            </a:r>
            <a:r>
              <a:rPr lang="it-IT">
                <a:latin typeface="Calibri"/>
              </a:rPr>
              <a:t> </a:t>
            </a:r>
            <a:r>
              <a:rPr lang="it-IT" b="1" err="1">
                <a:latin typeface="Calibri"/>
              </a:rPr>
              <a:t>your</a:t>
            </a:r>
            <a:r>
              <a:rPr lang="it-IT" b="1">
                <a:latin typeface="Calibri"/>
              </a:rPr>
              <a:t> </a:t>
            </a:r>
            <a:r>
              <a:rPr lang="it-IT" b="1" err="1">
                <a:latin typeface="Calibri"/>
              </a:rPr>
              <a:t>organisation</a:t>
            </a:r>
            <a:r>
              <a:rPr lang="it-IT" b="1">
                <a:latin typeface="Calibri"/>
              </a:rPr>
              <a:t> </a:t>
            </a:r>
            <a:r>
              <a:rPr lang="it-IT" b="1" err="1">
                <a:latin typeface="Calibri"/>
              </a:rPr>
              <a:t>does</a:t>
            </a:r>
            <a:r>
              <a:rPr lang="it-IT" b="1">
                <a:latin typeface="Calibri"/>
              </a:rPr>
              <a:t> </a:t>
            </a:r>
            <a:r>
              <a:rPr lang="it-IT" b="1" err="1">
                <a:latin typeface="Calibri"/>
              </a:rPr>
              <a:t>particularly</a:t>
            </a:r>
            <a:r>
              <a:rPr lang="it-IT" b="1">
                <a:latin typeface="Calibri"/>
              </a:rPr>
              <a:t> </a:t>
            </a:r>
            <a:r>
              <a:rPr lang="it-IT" b="1" err="1">
                <a:latin typeface="Calibri"/>
              </a:rPr>
              <a:t>well</a:t>
            </a:r>
            <a:r>
              <a:rPr lang="it-IT">
                <a:latin typeface="Calibri"/>
              </a:rPr>
              <a:t>, or in a way </a:t>
            </a:r>
            <a:r>
              <a:rPr lang="it-IT" err="1">
                <a:latin typeface="Calibri"/>
              </a:rPr>
              <a:t>that</a:t>
            </a:r>
            <a:r>
              <a:rPr lang="it-IT">
                <a:latin typeface="Calibri"/>
              </a:rPr>
              <a:t> </a:t>
            </a:r>
            <a:r>
              <a:rPr lang="it-IT" b="1" err="1">
                <a:latin typeface="Calibri"/>
              </a:rPr>
              <a:t>distinguishes</a:t>
            </a:r>
            <a:r>
              <a:rPr lang="it-IT" b="1">
                <a:latin typeface="Calibri"/>
              </a:rPr>
              <a:t> </a:t>
            </a:r>
            <a:r>
              <a:rPr lang="it-IT" b="1" err="1">
                <a:latin typeface="Calibri"/>
              </a:rPr>
              <a:t>it</a:t>
            </a:r>
            <a:r>
              <a:rPr lang="it-IT" b="1">
                <a:latin typeface="Calibri"/>
              </a:rPr>
              <a:t> from </a:t>
            </a:r>
            <a:r>
              <a:rPr lang="it-IT" b="1" err="1">
                <a:latin typeface="Calibri"/>
              </a:rPr>
              <a:t>its</a:t>
            </a:r>
            <a:r>
              <a:rPr lang="it-IT" b="1">
                <a:latin typeface="Calibri"/>
              </a:rPr>
              <a:t> competitors</a:t>
            </a:r>
            <a:r>
              <a:rPr lang="it-IT">
                <a:latin typeface="Calibri"/>
              </a:rPr>
              <a:t>.</a:t>
            </a:r>
          </a:p>
          <a:p>
            <a:pPr marL="0" indent="0">
              <a:buSzPts val="2000"/>
            </a:pPr>
            <a:endParaRPr lang="it-IT">
              <a:latin typeface="Calibri"/>
            </a:endParaRPr>
          </a:p>
          <a:p>
            <a:pPr marL="0" lvl="0" indent="0" algn="just" rtl="0">
              <a:spcBef>
                <a:spcPts val="0"/>
              </a:spcBef>
              <a:spcAft>
                <a:spcPts val="0"/>
              </a:spcAft>
              <a:buClr>
                <a:schemeClr val="dk1"/>
              </a:buClr>
              <a:buSzPts val="2000"/>
              <a:buNone/>
            </a:pPr>
            <a:r>
              <a:rPr lang="it-IT" err="1">
                <a:latin typeface="Calibri"/>
              </a:rPr>
              <a:t>Think</a:t>
            </a:r>
            <a:r>
              <a:rPr lang="it-IT">
                <a:latin typeface="Calibri"/>
              </a:rPr>
              <a:t> </a:t>
            </a:r>
            <a:r>
              <a:rPr lang="it-IT" err="1">
                <a:latin typeface="Calibri"/>
              </a:rPr>
              <a:t>about</a:t>
            </a:r>
            <a:r>
              <a:rPr lang="it-IT">
                <a:latin typeface="Calibri"/>
              </a:rPr>
              <a:t> the </a:t>
            </a:r>
            <a:r>
              <a:rPr lang="it-IT" err="1">
                <a:latin typeface="Calibri"/>
              </a:rPr>
              <a:t>advantages</a:t>
            </a:r>
            <a:r>
              <a:rPr lang="it-IT">
                <a:latin typeface="Calibri"/>
              </a:rPr>
              <a:t> </a:t>
            </a:r>
            <a:r>
              <a:rPr lang="it-IT" err="1">
                <a:latin typeface="Calibri"/>
              </a:rPr>
              <a:t>your</a:t>
            </a:r>
            <a:r>
              <a:rPr lang="it-IT">
                <a:latin typeface="Calibri"/>
              </a:rPr>
              <a:t> </a:t>
            </a:r>
            <a:r>
              <a:rPr lang="it-IT" err="1">
                <a:latin typeface="Calibri"/>
              </a:rPr>
              <a:t>organisation</a:t>
            </a:r>
            <a:r>
              <a:rPr lang="it-IT">
                <a:latin typeface="Calibri"/>
              </a:rPr>
              <a:t> </a:t>
            </a:r>
            <a:r>
              <a:rPr lang="it-IT" err="1">
                <a:latin typeface="Calibri"/>
              </a:rPr>
              <a:t>has</a:t>
            </a:r>
            <a:r>
              <a:rPr lang="it-IT">
                <a:latin typeface="Calibri"/>
              </a:rPr>
              <a:t> over </a:t>
            </a:r>
            <a:r>
              <a:rPr lang="it-IT" err="1">
                <a:latin typeface="Calibri"/>
              </a:rPr>
              <a:t>other</a:t>
            </a:r>
            <a:r>
              <a:rPr lang="it-IT">
                <a:latin typeface="Calibri"/>
              </a:rPr>
              <a:t> </a:t>
            </a:r>
            <a:r>
              <a:rPr lang="it-IT" err="1">
                <a:latin typeface="Calibri"/>
              </a:rPr>
              <a:t>organisations</a:t>
            </a:r>
            <a:r>
              <a:rPr lang="it-IT">
                <a:latin typeface="Calibri"/>
              </a:rPr>
              <a:t>. </a:t>
            </a:r>
            <a:endParaRPr>
              <a:latin typeface="Calibri"/>
            </a:endParaRPr>
          </a:p>
          <a:p>
            <a:pPr marL="342900" lvl="0" indent="-215900" algn="just" rtl="0">
              <a:spcBef>
                <a:spcPts val="0"/>
              </a:spcBef>
              <a:spcAft>
                <a:spcPts val="0"/>
              </a:spcAft>
              <a:buClr>
                <a:schemeClr val="dk1"/>
              </a:buClr>
              <a:buSzPts val="2000"/>
              <a:buFont typeface="Noto Sans Symbols"/>
              <a:buNone/>
            </a:pPr>
            <a:endParaRPr>
              <a:latin typeface="Calibri"/>
            </a:endParaRPr>
          </a:p>
          <a:p>
            <a:pPr marL="342900" indent="-292100">
              <a:buFont typeface="Noto Sans Symbols"/>
              <a:buChar char="✔"/>
            </a:pPr>
            <a:r>
              <a:rPr lang="it-IT" err="1">
                <a:latin typeface="Calibri"/>
              </a:rPr>
              <a:t>This</a:t>
            </a:r>
            <a:r>
              <a:rPr lang="it-IT">
                <a:latin typeface="Calibri"/>
              </a:rPr>
              <a:t> </a:t>
            </a:r>
            <a:r>
              <a:rPr lang="it-IT" err="1">
                <a:latin typeface="Calibri"/>
              </a:rPr>
              <a:t>might</a:t>
            </a:r>
            <a:r>
              <a:rPr lang="it-IT">
                <a:latin typeface="Calibri"/>
              </a:rPr>
              <a:t> be the </a:t>
            </a:r>
            <a:r>
              <a:rPr lang="it-IT" err="1">
                <a:latin typeface="Calibri"/>
              </a:rPr>
              <a:t>motivation</a:t>
            </a:r>
            <a:r>
              <a:rPr lang="it-IT">
                <a:latin typeface="Calibri"/>
              </a:rPr>
              <a:t> of </a:t>
            </a:r>
            <a:r>
              <a:rPr lang="it-IT" err="1">
                <a:latin typeface="Calibri"/>
              </a:rPr>
              <a:t>your</a:t>
            </a:r>
            <a:r>
              <a:rPr lang="it-IT">
                <a:latin typeface="Calibri"/>
              </a:rPr>
              <a:t> staff, access to </a:t>
            </a:r>
            <a:r>
              <a:rPr lang="it-IT" err="1">
                <a:latin typeface="Calibri"/>
              </a:rPr>
              <a:t>certain</a:t>
            </a:r>
            <a:r>
              <a:rPr lang="it-IT">
                <a:latin typeface="Calibri"/>
              </a:rPr>
              <a:t> </a:t>
            </a:r>
            <a:r>
              <a:rPr lang="it-IT" err="1">
                <a:latin typeface="Calibri"/>
              </a:rPr>
              <a:t>materials</a:t>
            </a:r>
            <a:r>
              <a:rPr lang="it-IT">
                <a:latin typeface="Calibri"/>
              </a:rPr>
              <a:t> or a strong set of production </a:t>
            </a:r>
            <a:r>
              <a:rPr lang="it-IT" err="1">
                <a:latin typeface="Calibri"/>
              </a:rPr>
              <a:t>processes</a:t>
            </a:r>
            <a:r>
              <a:rPr lang="it-IT">
                <a:latin typeface="Calibri"/>
              </a:rPr>
              <a:t>. </a:t>
            </a:r>
            <a:endParaRPr>
              <a:latin typeface="Calibri"/>
            </a:endParaRPr>
          </a:p>
          <a:p>
            <a:pPr marL="0" lvl="0" indent="0" algn="just" rtl="0">
              <a:spcBef>
                <a:spcPts val="0"/>
              </a:spcBef>
              <a:spcAft>
                <a:spcPts val="0"/>
              </a:spcAft>
              <a:buNone/>
            </a:pPr>
            <a:endParaRPr>
              <a:latin typeface="Calibri"/>
            </a:endParaRPr>
          </a:p>
          <a:p>
            <a:pPr marL="342900" lvl="0" indent="-292100" algn="just" rtl="0">
              <a:spcBef>
                <a:spcPts val="0"/>
              </a:spcBef>
              <a:spcAft>
                <a:spcPts val="0"/>
              </a:spcAft>
              <a:buClr>
                <a:schemeClr val="dk1"/>
              </a:buClr>
              <a:buSzPts val="1200"/>
              <a:buFont typeface="Noto Sans Symbols"/>
              <a:buChar char="✔"/>
            </a:pPr>
            <a:r>
              <a:rPr lang="it-IT" err="1">
                <a:latin typeface="Calibri"/>
              </a:rPr>
              <a:t>This</a:t>
            </a:r>
            <a:r>
              <a:rPr lang="it-IT">
                <a:latin typeface="Calibri"/>
              </a:rPr>
              <a:t> </a:t>
            </a:r>
            <a:r>
              <a:rPr lang="it-IT" err="1">
                <a:latin typeface="Calibri"/>
              </a:rPr>
              <a:t>also</a:t>
            </a:r>
            <a:r>
              <a:rPr lang="it-IT">
                <a:latin typeface="Calibri"/>
              </a:rPr>
              <a:t> </a:t>
            </a:r>
            <a:r>
              <a:rPr lang="it-IT" err="1">
                <a:latin typeface="Calibri"/>
              </a:rPr>
              <a:t>includes</a:t>
            </a:r>
            <a:r>
              <a:rPr lang="it-IT">
                <a:latin typeface="Calibri"/>
              </a:rPr>
              <a:t> the </a:t>
            </a:r>
            <a:r>
              <a:rPr lang="it-IT" err="1">
                <a:latin typeface="Calibri"/>
              </a:rPr>
              <a:t>strength</a:t>
            </a:r>
            <a:r>
              <a:rPr lang="it-IT">
                <a:latin typeface="Calibri"/>
              </a:rPr>
              <a:t> and </a:t>
            </a:r>
            <a:r>
              <a:rPr lang="it-IT" b="1">
                <a:latin typeface="Calibri"/>
              </a:rPr>
              <a:t>market </a:t>
            </a:r>
            <a:r>
              <a:rPr lang="it-IT" b="1" err="1">
                <a:latin typeface="Calibri"/>
              </a:rPr>
              <a:t>attractiveness</a:t>
            </a:r>
            <a:r>
              <a:rPr lang="it-IT" b="1">
                <a:latin typeface="Calibri"/>
              </a:rPr>
              <a:t> of </a:t>
            </a:r>
            <a:r>
              <a:rPr lang="it-IT" b="1" err="1">
                <a:latin typeface="Calibri"/>
              </a:rPr>
              <a:t>local</a:t>
            </a:r>
            <a:r>
              <a:rPr lang="it-IT" b="1">
                <a:latin typeface="Calibri"/>
              </a:rPr>
              <a:t> </a:t>
            </a:r>
            <a:r>
              <a:rPr lang="it-IT" b="1" err="1">
                <a:latin typeface="Calibri"/>
              </a:rPr>
              <a:t>quality</a:t>
            </a:r>
            <a:r>
              <a:rPr lang="it-IT" b="1">
                <a:latin typeface="Calibri"/>
              </a:rPr>
              <a:t> food products,</a:t>
            </a:r>
            <a:r>
              <a:rPr lang="it-IT">
                <a:latin typeface="Calibri"/>
              </a:rPr>
              <a:t> </a:t>
            </a:r>
            <a:r>
              <a:rPr lang="it-IT" err="1">
                <a:latin typeface="Calibri"/>
              </a:rPr>
              <a:t>which</a:t>
            </a:r>
            <a:r>
              <a:rPr lang="it-IT">
                <a:latin typeface="Calibri"/>
              </a:rPr>
              <a:t> can </a:t>
            </a:r>
            <a:r>
              <a:rPr lang="it-IT" err="1">
                <a:latin typeface="Calibri"/>
              </a:rPr>
              <a:t>have</a:t>
            </a:r>
            <a:r>
              <a:rPr lang="it-IT">
                <a:latin typeface="Calibri"/>
              </a:rPr>
              <a:t> a </a:t>
            </a:r>
            <a:r>
              <a:rPr lang="it-IT" b="1">
                <a:latin typeface="Calibri"/>
              </a:rPr>
              <a:t>competitive </a:t>
            </a:r>
            <a:r>
              <a:rPr lang="it-IT" b="1" err="1">
                <a:latin typeface="Calibri"/>
              </a:rPr>
              <a:t>advantage</a:t>
            </a:r>
            <a:r>
              <a:rPr lang="it-IT">
                <a:latin typeface="Calibri"/>
              </a:rPr>
              <a:t> over </a:t>
            </a:r>
            <a:r>
              <a:rPr lang="it-IT" err="1">
                <a:latin typeface="Calibri"/>
              </a:rPr>
              <a:t>perhaps</a:t>
            </a:r>
            <a:r>
              <a:rPr lang="it-IT">
                <a:latin typeface="Calibri"/>
              </a:rPr>
              <a:t> a large business </a:t>
            </a:r>
            <a:r>
              <a:rPr lang="it-IT" err="1">
                <a:latin typeface="Calibri"/>
              </a:rPr>
              <a:t>that</a:t>
            </a:r>
            <a:r>
              <a:rPr lang="it-IT">
                <a:latin typeface="Calibri"/>
              </a:rPr>
              <a:t> makes the </a:t>
            </a:r>
            <a:r>
              <a:rPr lang="it-IT" err="1">
                <a:latin typeface="Calibri"/>
              </a:rPr>
              <a:t>same</a:t>
            </a:r>
            <a:r>
              <a:rPr lang="it-IT">
                <a:latin typeface="Calibri"/>
              </a:rPr>
              <a:t> </a:t>
            </a:r>
            <a:r>
              <a:rPr lang="it-IT" err="1">
                <a:latin typeface="Calibri"/>
              </a:rPr>
              <a:t>typical</a:t>
            </a:r>
            <a:r>
              <a:rPr lang="it-IT">
                <a:latin typeface="Calibri"/>
              </a:rPr>
              <a:t> </a:t>
            </a:r>
            <a:r>
              <a:rPr lang="it-IT" err="1">
                <a:latin typeface="Calibri"/>
              </a:rPr>
              <a:t>local</a:t>
            </a:r>
            <a:r>
              <a:rPr lang="it-IT">
                <a:latin typeface="Calibri"/>
              </a:rPr>
              <a:t> product </a:t>
            </a:r>
            <a:r>
              <a:rPr lang="it-IT" err="1">
                <a:latin typeface="Calibri"/>
              </a:rPr>
              <a:t>but</a:t>
            </a:r>
            <a:r>
              <a:rPr lang="it-IT">
                <a:latin typeface="Calibri"/>
              </a:rPr>
              <a:t> </a:t>
            </a:r>
            <a:r>
              <a:rPr lang="it-IT" err="1">
                <a:latin typeface="Calibri"/>
              </a:rPr>
              <a:t>at</a:t>
            </a:r>
            <a:r>
              <a:rPr lang="it-IT">
                <a:latin typeface="Calibri"/>
              </a:rPr>
              <a:t> an industrial </a:t>
            </a:r>
            <a:r>
              <a:rPr lang="it-IT" err="1">
                <a:latin typeface="Calibri"/>
              </a:rPr>
              <a:t>level</a:t>
            </a:r>
            <a:r>
              <a:rPr lang="it-IT">
                <a:latin typeface="Calibri"/>
              </a:rPr>
              <a:t>, </a:t>
            </a:r>
            <a:r>
              <a:rPr lang="it-IT" err="1">
                <a:latin typeface="Calibri"/>
              </a:rPr>
              <a:t>taking</a:t>
            </a:r>
            <a:r>
              <a:rPr lang="it-IT">
                <a:latin typeface="Calibri"/>
              </a:rPr>
              <a:t> </a:t>
            </a:r>
            <a:r>
              <a:rPr lang="it-IT" err="1">
                <a:latin typeface="Calibri"/>
              </a:rPr>
              <a:t>away</a:t>
            </a:r>
            <a:r>
              <a:rPr lang="it-IT">
                <a:latin typeface="Calibri"/>
              </a:rPr>
              <a:t> </a:t>
            </a:r>
            <a:r>
              <a:rPr lang="it-IT" err="1">
                <a:latin typeface="Calibri"/>
              </a:rPr>
              <a:t>all</a:t>
            </a:r>
            <a:r>
              <a:rPr lang="it-IT">
                <a:latin typeface="Calibri"/>
              </a:rPr>
              <a:t> the </a:t>
            </a:r>
            <a:r>
              <a:rPr lang="it-IT" err="1">
                <a:latin typeface="Calibri"/>
              </a:rPr>
              <a:t>added</a:t>
            </a:r>
            <a:r>
              <a:rPr lang="it-IT">
                <a:latin typeface="Calibri"/>
              </a:rPr>
              <a:t> </a:t>
            </a:r>
            <a:r>
              <a:rPr lang="it-IT" err="1">
                <a:latin typeface="Calibri"/>
              </a:rPr>
              <a:t>value</a:t>
            </a:r>
            <a:r>
              <a:rPr lang="it-IT">
                <a:latin typeface="Calibri"/>
              </a:rPr>
              <a:t> of the </a:t>
            </a:r>
            <a:r>
              <a:rPr lang="it-IT" err="1">
                <a:latin typeface="Calibri"/>
              </a:rPr>
              <a:t>craftsmanship</a:t>
            </a:r>
            <a:r>
              <a:rPr lang="it-IT">
                <a:latin typeface="Calibri"/>
              </a:rPr>
              <a:t> of </a:t>
            </a:r>
            <a:r>
              <a:rPr lang="it-IT" err="1">
                <a:latin typeface="Calibri"/>
              </a:rPr>
              <a:t>local</a:t>
            </a:r>
            <a:r>
              <a:rPr lang="it-IT">
                <a:latin typeface="Calibri"/>
              </a:rPr>
              <a:t> production. (</a:t>
            </a:r>
            <a:r>
              <a:rPr lang="it-IT" err="1">
                <a:latin typeface="Calibri"/>
              </a:rPr>
              <a:t>There</a:t>
            </a:r>
            <a:r>
              <a:rPr lang="it-IT">
                <a:latin typeface="Calibri"/>
              </a:rPr>
              <a:t> are </a:t>
            </a:r>
            <a:r>
              <a:rPr lang="it-IT" err="1">
                <a:latin typeface="Calibri"/>
              </a:rPr>
              <a:t>many</a:t>
            </a:r>
            <a:r>
              <a:rPr lang="it-IT">
                <a:latin typeface="Calibri"/>
              </a:rPr>
              <a:t> </a:t>
            </a:r>
            <a:r>
              <a:rPr lang="it-IT" err="1">
                <a:latin typeface="Calibri"/>
              </a:rPr>
              <a:t>examples</a:t>
            </a:r>
            <a:r>
              <a:rPr lang="it-IT">
                <a:latin typeface="Calibri"/>
              </a:rPr>
              <a:t> of </a:t>
            </a:r>
            <a:r>
              <a:rPr lang="it-IT" err="1">
                <a:latin typeface="Calibri"/>
              </a:rPr>
              <a:t>this</a:t>
            </a:r>
            <a:r>
              <a:rPr lang="it-IT">
                <a:latin typeface="Calibri"/>
              </a:rPr>
              <a:t> in the agri-food </a:t>
            </a:r>
            <a:r>
              <a:rPr lang="it-IT" err="1">
                <a:latin typeface="Calibri"/>
              </a:rPr>
              <a:t>sector</a:t>
            </a:r>
            <a:r>
              <a:rPr lang="it-IT">
                <a:latin typeface="Calibri"/>
              </a:rPr>
              <a:t>).</a:t>
            </a:r>
          </a:p>
          <a:p>
            <a:pPr marL="50800" lvl="0" indent="0" algn="just">
              <a:spcBef>
                <a:spcPts val="0"/>
              </a:spcBef>
              <a:spcAft>
                <a:spcPts val="0"/>
              </a:spcAft>
              <a:buClr>
                <a:schemeClr val="dk1"/>
              </a:buClr>
            </a:pPr>
            <a:endParaRPr lang="it-IT">
              <a:latin typeface="Calibri"/>
            </a:endParaRPr>
          </a:p>
          <a:p>
            <a:pPr marL="0" indent="0"/>
            <a:r>
              <a:rPr lang="it-IT">
                <a:latin typeface="Calibri"/>
              </a:rPr>
              <a:t>Your </a:t>
            </a:r>
            <a:r>
              <a:rPr lang="it-IT" b="1" err="1">
                <a:latin typeface="Calibri"/>
              </a:rPr>
              <a:t>strengths</a:t>
            </a:r>
            <a:r>
              <a:rPr lang="it-IT" b="1">
                <a:latin typeface="Calibri"/>
              </a:rPr>
              <a:t> </a:t>
            </a:r>
            <a:r>
              <a:rPr lang="it-IT">
                <a:latin typeface="Calibri"/>
              </a:rPr>
              <a:t>are part and </a:t>
            </a:r>
            <a:r>
              <a:rPr lang="it-IT" err="1">
                <a:latin typeface="Calibri"/>
              </a:rPr>
              <a:t>parcel</a:t>
            </a:r>
            <a:r>
              <a:rPr lang="it-IT">
                <a:latin typeface="Calibri"/>
              </a:rPr>
              <a:t> of </a:t>
            </a:r>
            <a:r>
              <a:rPr lang="it-IT" err="1">
                <a:latin typeface="Calibri"/>
              </a:rPr>
              <a:t>your</a:t>
            </a:r>
            <a:r>
              <a:rPr lang="it-IT">
                <a:latin typeface="Calibri"/>
              </a:rPr>
              <a:t> </a:t>
            </a:r>
            <a:r>
              <a:rPr lang="it-IT" err="1">
                <a:latin typeface="Calibri"/>
              </a:rPr>
              <a:t>organisation</a:t>
            </a:r>
            <a:r>
              <a:rPr lang="it-IT">
                <a:latin typeface="Calibri"/>
              </a:rPr>
              <a:t>, </a:t>
            </a:r>
            <a:r>
              <a:rPr lang="it-IT" err="1">
                <a:latin typeface="Calibri"/>
              </a:rPr>
              <a:t>territory</a:t>
            </a:r>
            <a:r>
              <a:rPr lang="it-IT">
                <a:latin typeface="Calibri"/>
              </a:rPr>
              <a:t> and community, so </a:t>
            </a:r>
            <a:r>
              <a:rPr lang="it-IT" err="1">
                <a:latin typeface="Calibri"/>
              </a:rPr>
              <a:t>think</a:t>
            </a:r>
            <a:r>
              <a:rPr lang="it-IT">
                <a:latin typeface="Calibri"/>
              </a:rPr>
              <a:t> </a:t>
            </a:r>
            <a:r>
              <a:rPr lang="it-IT" err="1">
                <a:latin typeface="Calibri"/>
              </a:rPr>
              <a:t>about</a:t>
            </a:r>
            <a:r>
              <a:rPr lang="it-IT">
                <a:latin typeface="Calibri"/>
              </a:rPr>
              <a:t> </a:t>
            </a:r>
            <a:r>
              <a:rPr lang="it-IT" err="1">
                <a:latin typeface="Calibri"/>
              </a:rPr>
              <a:t>what</a:t>
            </a:r>
            <a:r>
              <a:rPr lang="it-IT">
                <a:latin typeface="Calibri"/>
              </a:rPr>
              <a:t> makes </a:t>
            </a:r>
            <a:r>
              <a:rPr lang="it-IT" err="1">
                <a:latin typeface="Calibri"/>
              </a:rPr>
              <a:t>you</a:t>
            </a:r>
            <a:r>
              <a:rPr lang="it-IT">
                <a:latin typeface="Calibri"/>
              </a:rPr>
              <a:t> "</a:t>
            </a:r>
            <a:r>
              <a:rPr lang="it-IT" err="1">
                <a:latin typeface="Calibri"/>
              </a:rPr>
              <a:t>tick</a:t>
            </a:r>
            <a:r>
              <a:rPr lang="it-IT">
                <a:latin typeface="Calibri"/>
              </a:rPr>
              <a:t>". </a:t>
            </a:r>
            <a:endParaRPr lang="en-US">
              <a:latin typeface="Calibri"/>
            </a:endParaRPr>
          </a:p>
          <a:p>
            <a:pPr marL="0" indent="0"/>
            <a:endParaRPr lang="en-US">
              <a:latin typeface="Calibri"/>
            </a:endParaRPr>
          </a:p>
          <a:p>
            <a:pPr marL="342900" indent="-292100">
              <a:buFont typeface="Noto Sans Symbols,Sans-Serif"/>
              <a:buChar char="⮚"/>
            </a:pPr>
            <a:r>
              <a:rPr lang="it-IT" err="1">
                <a:latin typeface="Calibri"/>
              </a:rPr>
              <a:t>What</a:t>
            </a:r>
            <a:r>
              <a:rPr lang="it-IT">
                <a:latin typeface="Calibri"/>
              </a:rPr>
              <a:t> do </a:t>
            </a:r>
            <a:r>
              <a:rPr lang="it-IT" err="1">
                <a:latin typeface="Calibri"/>
              </a:rPr>
              <a:t>you</a:t>
            </a:r>
            <a:r>
              <a:rPr lang="it-IT">
                <a:latin typeface="Calibri"/>
              </a:rPr>
              <a:t> do </a:t>
            </a:r>
            <a:r>
              <a:rPr lang="it-IT" err="1">
                <a:latin typeface="Calibri"/>
              </a:rPr>
              <a:t>better</a:t>
            </a:r>
            <a:r>
              <a:rPr lang="it-IT">
                <a:latin typeface="Calibri"/>
              </a:rPr>
              <a:t> </a:t>
            </a:r>
            <a:r>
              <a:rPr lang="it-IT" err="1">
                <a:latin typeface="Calibri"/>
              </a:rPr>
              <a:t>than</a:t>
            </a:r>
            <a:r>
              <a:rPr lang="it-IT">
                <a:latin typeface="Calibri"/>
              </a:rPr>
              <a:t> </a:t>
            </a:r>
            <a:r>
              <a:rPr lang="it-IT" err="1">
                <a:latin typeface="Calibri"/>
              </a:rPr>
              <a:t>anyone</a:t>
            </a:r>
            <a:r>
              <a:rPr lang="it-IT">
                <a:latin typeface="Calibri"/>
              </a:rPr>
              <a:t> else? </a:t>
            </a:r>
            <a:endParaRPr lang="en-US">
              <a:latin typeface="Calibri"/>
            </a:endParaRPr>
          </a:p>
          <a:p>
            <a:pPr marL="0" indent="0"/>
            <a:endParaRPr lang="en-US">
              <a:latin typeface="Calibri"/>
            </a:endParaRPr>
          </a:p>
          <a:p>
            <a:pPr marL="342900" indent="-292100">
              <a:buFont typeface="Noto Sans Symbols,Sans-Serif"/>
              <a:buChar char="⮚"/>
            </a:pPr>
            <a:r>
              <a:rPr lang="it-IT" err="1">
                <a:latin typeface="Calibri"/>
              </a:rPr>
              <a:t>What</a:t>
            </a:r>
            <a:r>
              <a:rPr lang="it-IT">
                <a:latin typeface="Calibri"/>
              </a:rPr>
              <a:t> </a:t>
            </a:r>
            <a:r>
              <a:rPr lang="it-IT" err="1">
                <a:latin typeface="Calibri"/>
              </a:rPr>
              <a:t>values</a:t>
            </a:r>
            <a:r>
              <a:rPr lang="it-IT">
                <a:latin typeface="Calibri"/>
              </a:rPr>
              <a:t> drive </a:t>
            </a:r>
            <a:r>
              <a:rPr lang="it-IT" err="1">
                <a:latin typeface="Calibri"/>
              </a:rPr>
              <a:t>your</a:t>
            </a:r>
            <a:r>
              <a:rPr lang="it-IT">
                <a:latin typeface="Calibri"/>
              </a:rPr>
              <a:t> business?</a:t>
            </a:r>
            <a:endParaRPr lang="en-US">
              <a:latin typeface="Calibri"/>
            </a:endParaRPr>
          </a:p>
          <a:p>
            <a:pPr marL="0" indent="0"/>
            <a:endParaRPr lang="en-US">
              <a:latin typeface="Calibri"/>
            </a:endParaRPr>
          </a:p>
          <a:p>
            <a:pPr marL="342900" indent="-292100">
              <a:buFont typeface="Noto Sans Symbols,Sans-Serif"/>
              <a:buChar char="⮚"/>
            </a:pPr>
            <a:r>
              <a:rPr lang="it-IT" err="1">
                <a:latin typeface="Calibri"/>
              </a:rPr>
              <a:t>What</a:t>
            </a:r>
            <a:r>
              <a:rPr lang="it-IT">
                <a:latin typeface="Calibri"/>
              </a:rPr>
              <a:t> </a:t>
            </a:r>
            <a:r>
              <a:rPr lang="it-IT" err="1">
                <a:latin typeface="Calibri"/>
              </a:rPr>
              <a:t>unique</a:t>
            </a:r>
            <a:r>
              <a:rPr lang="it-IT">
                <a:latin typeface="Calibri"/>
              </a:rPr>
              <a:t> </a:t>
            </a:r>
            <a:r>
              <a:rPr lang="it-IT" err="1">
                <a:latin typeface="Calibri"/>
              </a:rPr>
              <a:t>resources</a:t>
            </a:r>
            <a:r>
              <a:rPr lang="it-IT">
                <a:latin typeface="Calibri"/>
              </a:rPr>
              <a:t> can </a:t>
            </a:r>
            <a:r>
              <a:rPr lang="it-IT" err="1">
                <a:latin typeface="Calibri"/>
              </a:rPr>
              <a:t>you</a:t>
            </a:r>
            <a:r>
              <a:rPr lang="it-IT">
                <a:latin typeface="Calibri"/>
              </a:rPr>
              <a:t> </a:t>
            </a:r>
            <a:r>
              <a:rPr lang="it-IT" err="1">
                <a:latin typeface="Calibri"/>
              </a:rPr>
              <a:t>draw</a:t>
            </a:r>
            <a:r>
              <a:rPr lang="it-IT">
                <a:latin typeface="Calibri"/>
              </a:rPr>
              <a:t> on </a:t>
            </a:r>
            <a:r>
              <a:rPr lang="it-IT" err="1">
                <a:latin typeface="Calibri"/>
              </a:rPr>
              <a:t>that</a:t>
            </a:r>
            <a:r>
              <a:rPr lang="it-IT">
                <a:latin typeface="Calibri"/>
              </a:rPr>
              <a:t> </a:t>
            </a:r>
            <a:r>
              <a:rPr lang="it-IT" err="1">
                <a:latin typeface="Calibri"/>
              </a:rPr>
              <a:t>others</a:t>
            </a:r>
            <a:r>
              <a:rPr lang="it-IT">
                <a:latin typeface="Calibri"/>
              </a:rPr>
              <a:t> </a:t>
            </a:r>
            <a:r>
              <a:rPr lang="it-IT" err="1">
                <a:latin typeface="Calibri"/>
              </a:rPr>
              <a:t>can’t</a:t>
            </a:r>
            <a:r>
              <a:rPr lang="it-IT">
                <a:latin typeface="Calibri"/>
              </a:rPr>
              <a:t>?</a:t>
            </a:r>
            <a:endParaRPr lang="en-US">
              <a:latin typeface="Calibri"/>
            </a:endParaRPr>
          </a:p>
          <a:p>
            <a:pPr marL="0" indent="0"/>
            <a:endParaRPr lang="en-US">
              <a:latin typeface="Calibri"/>
            </a:endParaRPr>
          </a:p>
          <a:p>
            <a:pPr marL="342900" indent="-292100">
              <a:buFont typeface="Noto Sans Symbols,Sans-Serif"/>
              <a:buChar char="⮚"/>
            </a:pPr>
            <a:r>
              <a:rPr lang="it-IT" err="1">
                <a:latin typeface="Calibri"/>
              </a:rPr>
              <a:t>Identify</a:t>
            </a:r>
            <a:r>
              <a:rPr lang="it-IT">
                <a:latin typeface="Calibri"/>
              </a:rPr>
              <a:t> and </a:t>
            </a:r>
            <a:r>
              <a:rPr lang="it-IT" err="1">
                <a:latin typeface="Calibri"/>
              </a:rPr>
              <a:t>analyse</a:t>
            </a:r>
            <a:r>
              <a:rPr lang="it-IT">
                <a:latin typeface="Calibri"/>
              </a:rPr>
              <a:t> </a:t>
            </a:r>
            <a:r>
              <a:rPr lang="it-IT" err="1">
                <a:latin typeface="Calibri"/>
              </a:rPr>
              <a:t>your</a:t>
            </a:r>
            <a:r>
              <a:rPr lang="it-IT">
                <a:latin typeface="Calibri"/>
              </a:rPr>
              <a:t> </a:t>
            </a:r>
            <a:r>
              <a:rPr lang="it-IT" err="1">
                <a:latin typeface="Calibri"/>
              </a:rPr>
              <a:t>organisation's</a:t>
            </a:r>
            <a:r>
              <a:rPr lang="it-IT">
                <a:latin typeface="Calibri"/>
              </a:rPr>
              <a:t> </a:t>
            </a:r>
            <a:r>
              <a:rPr lang="it-IT" err="1">
                <a:latin typeface="Calibri"/>
              </a:rPr>
              <a:t>Unique</a:t>
            </a:r>
            <a:r>
              <a:rPr lang="it-IT">
                <a:latin typeface="Calibri"/>
              </a:rPr>
              <a:t> Selling </a:t>
            </a:r>
            <a:r>
              <a:rPr lang="it-IT" err="1">
                <a:latin typeface="Calibri"/>
              </a:rPr>
              <a:t>Proposition</a:t>
            </a:r>
            <a:r>
              <a:rPr lang="it-IT">
                <a:latin typeface="Calibri"/>
              </a:rPr>
              <a:t> (USP) and </a:t>
            </a:r>
            <a:r>
              <a:rPr lang="it-IT" err="1">
                <a:latin typeface="Calibri"/>
              </a:rPr>
              <a:t>add</a:t>
            </a:r>
            <a:r>
              <a:rPr lang="it-IT">
                <a:latin typeface="Calibri"/>
              </a:rPr>
              <a:t> </a:t>
            </a:r>
            <a:r>
              <a:rPr lang="it-IT" err="1">
                <a:latin typeface="Calibri"/>
              </a:rPr>
              <a:t>it</a:t>
            </a:r>
            <a:r>
              <a:rPr lang="it-IT">
                <a:latin typeface="Calibri"/>
              </a:rPr>
              <a:t> to the </a:t>
            </a:r>
            <a:r>
              <a:rPr lang="it-IT" err="1">
                <a:latin typeface="Calibri"/>
              </a:rPr>
              <a:t>Strengths</a:t>
            </a:r>
            <a:r>
              <a:rPr lang="it-IT">
                <a:latin typeface="Calibri"/>
              </a:rPr>
              <a:t> </a:t>
            </a:r>
            <a:r>
              <a:rPr lang="it-IT" err="1">
                <a:latin typeface="Calibri"/>
              </a:rPr>
              <a:t>section</a:t>
            </a:r>
            <a:r>
              <a:rPr lang="it-IT">
                <a:latin typeface="Calibri"/>
              </a:rPr>
              <a:t>.</a:t>
            </a:r>
          </a:p>
          <a:p>
            <a:pPr marL="50800" indent="0">
              <a:buFont typeface="Noto Sans Symbols"/>
            </a:pPr>
            <a:endParaRPr lang="it-IT">
              <a:latin typeface="Calibri"/>
            </a:endParaRPr>
          </a:p>
          <a:p>
            <a:pPr marL="0" indent="0">
              <a:buSzPts val="2000"/>
            </a:pPr>
            <a:endParaRPr lang="it-IT"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body" idx="1"/>
          </p:nvPr>
        </p:nvSpPr>
        <p:spPr>
          <a:xfrm>
            <a:off x="543000" y="992872"/>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1.2 How to Do a SWOT Analysis</a:t>
            </a:r>
            <a:endParaRPr/>
          </a:p>
        </p:txBody>
      </p:sp>
      <p:sp>
        <p:nvSpPr>
          <p:cNvPr id="129" name="Google Shape;129;p11"/>
          <p:cNvSpPr txBox="1">
            <a:spLocks noGrp="1"/>
          </p:cNvSpPr>
          <p:nvPr>
            <p:ph type="body" idx="2"/>
          </p:nvPr>
        </p:nvSpPr>
        <p:spPr>
          <a:xfrm>
            <a:off x="543000" y="1398475"/>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sz="1600"/>
              <a:t>STRENGTHS</a:t>
            </a: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p:txBody>
      </p:sp>
      <p:sp>
        <p:nvSpPr>
          <p:cNvPr id="130" name="Google Shape;130;p11"/>
          <p:cNvSpPr txBox="1">
            <a:spLocks noGrp="1"/>
          </p:cNvSpPr>
          <p:nvPr>
            <p:ph type="body" idx="3"/>
          </p:nvPr>
        </p:nvSpPr>
        <p:spPr>
          <a:xfrm>
            <a:off x="160050" y="2316826"/>
            <a:ext cx="9585900" cy="2763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a:p>
          <a:p>
            <a:pPr marL="0" lvl="0" indent="0" algn="just" rtl="0">
              <a:spcBef>
                <a:spcPts val="0"/>
              </a:spcBef>
              <a:spcAft>
                <a:spcPts val="0"/>
              </a:spcAft>
              <a:buClr>
                <a:schemeClr val="dk1"/>
              </a:buClr>
              <a:buSzPts val="2000"/>
              <a:buNone/>
            </a:pPr>
            <a:r>
              <a:rPr lang="it-IT"/>
              <a:t>Then reverse the perspective and ask yourself what your competitors might see as your strengths. </a:t>
            </a:r>
            <a:endParaRPr/>
          </a:p>
          <a:p>
            <a:pPr marL="0" lvl="0" indent="0" algn="just" rtl="0">
              <a:spcBef>
                <a:spcPts val="0"/>
              </a:spcBef>
              <a:spcAft>
                <a:spcPts val="0"/>
              </a:spcAft>
              <a:buClr>
                <a:schemeClr val="dk1"/>
              </a:buClr>
              <a:buSzPts val="2000"/>
              <a:buNone/>
            </a:pPr>
            <a:endParaRPr/>
          </a:p>
          <a:p>
            <a:pPr marL="342900" lvl="0" indent="-292100" algn="just" rtl="0">
              <a:spcBef>
                <a:spcPts val="0"/>
              </a:spcBef>
              <a:spcAft>
                <a:spcPts val="0"/>
              </a:spcAft>
              <a:buClr>
                <a:schemeClr val="dk1"/>
              </a:buClr>
              <a:buSzPts val="1200"/>
              <a:buFont typeface="Noto Sans Symbols"/>
              <a:buChar char="⮚"/>
            </a:pPr>
            <a:r>
              <a:rPr lang="it-IT"/>
              <a:t>What factors make you get the sale before them? </a:t>
            </a:r>
            <a:endParaRPr/>
          </a:p>
          <a:p>
            <a:pPr marL="0" lvl="0" indent="0" algn="just" rtl="0">
              <a:spcBef>
                <a:spcPts val="0"/>
              </a:spcBef>
              <a:spcAft>
                <a:spcPts val="0"/>
              </a:spcAft>
              <a:buClr>
                <a:schemeClr val="dk1"/>
              </a:buClr>
              <a:buSzPts val="2000"/>
              <a:buNone/>
            </a:pPr>
            <a:endParaRPr/>
          </a:p>
          <a:p>
            <a:pPr marL="342900" lvl="0" indent="-292100" algn="just" rtl="0">
              <a:spcBef>
                <a:spcPts val="0"/>
              </a:spcBef>
              <a:spcAft>
                <a:spcPts val="0"/>
              </a:spcAft>
              <a:buClr>
                <a:schemeClr val="dk1"/>
              </a:buClr>
              <a:buSzPts val="1200"/>
              <a:buFont typeface="Noto Sans Symbols"/>
              <a:buChar char="❖"/>
            </a:pPr>
            <a:r>
              <a:rPr lang="it-IT" i="1" u="sng"/>
              <a:t>eg. Increasing trend of consumers preferring natural and local things, and wanting to visit places of production which then also becomes a tourist attraction.</a:t>
            </a:r>
            <a:endParaRPr/>
          </a:p>
          <a:p>
            <a:pPr marL="0" lvl="0" indent="0" algn="just" rtl="0">
              <a:spcBef>
                <a:spcPts val="0"/>
              </a:spcBef>
              <a:spcAft>
                <a:spcPts val="0"/>
              </a:spcAft>
              <a:buClr>
                <a:schemeClr val="dk1"/>
              </a:buClr>
              <a:buSzPts val="2000"/>
              <a:buNone/>
            </a:pPr>
            <a:endParaRPr i="1" u="sng"/>
          </a:p>
          <a:p>
            <a:pPr marL="0" lvl="0" indent="0" algn="just" rtl="0">
              <a:spcBef>
                <a:spcPts val="0"/>
              </a:spcBef>
              <a:spcAft>
                <a:spcPts val="0"/>
              </a:spcAft>
              <a:buClr>
                <a:schemeClr val="dk1"/>
              </a:buClr>
              <a:buSzPts val="2000"/>
              <a:buNone/>
            </a:pPr>
            <a:r>
              <a:rPr lang="it-IT"/>
              <a:t>Remember that any aspect of your organisation is only a strength if it brings you a clear advantage.</a:t>
            </a:r>
            <a:endParaRPr/>
          </a:p>
          <a:p>
            <a:pPr marL="0" lvl="0" indent="0" algn="just" rtl="0">
              <a:spcBef>
                <a:spcPts val="0"/>
              </a:spcBef>
              <a:spcAft>
                <a:spcPts val="0"/>
              </a:spcAft>
              <a:buClr>
                <a:schemeClr val="dk1"/>
              </a:buClr>
              <a:buSzPts val="2000"/>
              <a:buNone/>
            </a:pPr>
            <a:endParaRPr/>
          </a:p>
          <a:p>
            <a:pPr marL="342900" lvl="0" indent="-292100" algn="just" rtl="0">
              <a:spcBef>
                <a:spcPts val="0"/>
              </a:spcBef>
              <a:spcAft>
                <a:spcPts val="0"/>
              </a:spcAft>
              <a:buClr>
                <a:schemeClr val="dk1"/>
              </a:buClr>
              <a:buSzPts val="1200"/>
              <a:buFont typeface="Noto Sans Symbols"/>
              <a:buChar char="❖"/>
            </a:pPr>
            <a:r>
              <a:rPr lang="it-IT" i="1" u="sng"/>
              <a:t>e.g.if all your competitors supply high quality products, then a high quality production process is not a strength in your market: it is a necessity.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body" idx="1"/>
          </p:nvPr>
        </p:nvSpPr>
        <p:spPr>
          <a:xfrm>
            <a:off x="543000" y="1301097"/>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800"/>
              <a:buNone/>
            </a:pPr>
            <a:r>
              <a:rPr lang="it-IT"/>
              <a:t>1.2 How to Do a SWOT Analysis</a:t>
            </a:r>
            <a:endParaRPr/>
          </a:p>
        </p:txBody>
      </p:sp>
      <p:sp>
        <p:nvSpPr>
          <p:cNvPr id="136" name="Google Shape;136;p12"/>
          <p:cNvSpPr txBox="1">
            <a:spLocks noGrp="1"/>
          </p:cNvSpPr>
          <p:nvPr>
            <p:ph type="body" idx="2"/>
          </p:nvPr>
        </p:nvSpPr>
        <p:spPr>
          <a:xfrm>
            <a:off x="543000" y="1758475"/>
            <a:ext cx="8820000" cy="36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8000"/>
              </a:buClr>
              <a:buSzPts val="1600"/>
              <a:buNone/>
            </a:pPr>
            <a:r>
              <a:rPr lang="it-IT" sz="1600"/>
              <a:t>Opportunities</a:t>
            </a: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a:p>
            <a:pPr marL="0" lvl="0" indent="0" algn="l" rtl="0">
              <a:spcBef>
                <a:spcPts val="0"/>
              </a:spcBef>
              <a:spcAft>
                <a:spcPts val="0"/>
              </a:spcAft>
              <a:buClr>
                <a:srgbClr val="008000"/>
              </a:buClr>
              <a:buSzPts val="1600"/>
              <a:buNone/>
            </a:pPr>
            <a:endParaRPr/>
          </a:p>
        </p:txBody>
      </p:sp>
      <p:sp>
        <p:nvSpPr>
          <p:cNvPr id="137" name="Google Shape;137;p12"/>
          <p:cNvSpPr txBox="1">
            <a:spLocks noGrp="1"/>
          </p:cNvSpPr>
          <p:nvPr>
            <p:ph type="body" idx="3"/>
          </p:nvPr>
        </p:nvSpPr>
        <p:spPr>
          <a:xfrm>
            <a:off x="160050" y="2022350"/>
            <a:ext cx="9585900" cy="4034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lang="it-IT" sz="2000">
              <a:latin typeface="Calibri"/>
            </a:endParaRPr>
          </a:p>
          <a:p>
            <a:pPr marL="0" lvl="0" indent="0" algn="just" rtl="0">
              <a:spcBef>
                <a:spcPts val="0"/>
              </a:spcBef>
              <a:spcAft>
                <a:spcPts val="0"/>
              </a:spcAft>
              <a:buClr>
                <a:schemeClr val="dk1"/>
              </a:buClr>
              <a:buSzPts val="2000"/>
              <a:buNone/>
            </a:pPr>
            <a:r>
              <a:rPr lang="it-IT" err="1">
                <a:latin typeface="Calibri"/>
              </a:rPr>
              <a:t>Opportunities</a:t>
            </a:r>
            <a:r>
              <a:rPr lang="it-IT">
                <a:latin typeface="Calibri"/>
              </a:rPr>
              <a:t> are openings or </a:t>
            </a:r>
            <a:r>
              <a:rPr lang="it-IT" err="1">
                <a:latin typeface="Calibri"/>
              </a:rPr>
              <a:t>possibilities</a:t>
            </a:r>
            <a:r>
              <a:rPr lang="it-IT">
                <a:latin typeface="Calibri"/>
              </a:rPr>
              <a:t> for </a:t>
            </a:r>
            <a:r>
              <a:rPr lang="it-IT" err="1">
                <a:latin typeface="Calibri"/>
              </a:rPr>
              <a:t>something</a:t>
            </a:r>
            <a:r>
              <a:rPr lang="it-IT">
                <a:latin typeface="Calibri"/>
              </a:rPr>
              <a:t> positive to </a:t>
            </a:r>
            <a:r>
              <a:rPr lang="it-IT" err="1">
                <a:latin typeface="Calibri"/>
              </a:rPr>
              <a:t>happen</a:t>
            </a:r>
            <a:r>
              <a:rPr lang="it-IT">
                <a:latin typeface="Calibri"/>
              </a:rPr>
              <a:t>, </a:t>
            </a:r>
            <a:r>
              <a:rPr lang="it-IT" err="1">
                <a:latin typeface="Calibri"/>
              </a:rPr>
              <a:t>but</a:t>
            </a:r>
            <a:r>
              <a:rPr lang="it-IT">
                <a:latin typeface="Calibri"/>
              </a:rPr>
              <a:t> </a:t>
            </a:r>
            <a:r>
              <a:rPr lang="it-IT" err="1">
                <a:latin typeface="Calibri"/>
              </a:rPr>
              <a:t>you</a:t>
            </a:r>
            <a:r>
              <a:rPr lang="it-IT">
                <a:latin typeface="Calibri"/>
              </a:rPr>
              <a:t> </a:t>
            </a:r>
            <a:r>
              <a:rPr lang="it-IT" err="1">
                <a:latin typeface="Calibri"/>
              </a:rPr>
              <a:t>will</a:t>
            </a:r>
            <a:r>
              <a:rPr lang="it-IT">
                <a:latin typeface="Calibri"/>
              </a:rPr>
              <a:t> </a:t>
            </a:r>
            <a:r>
              <a:rPr lang="it-IT" err="1">
                <a:latin typeface="Calibri"/>
              </a:rPr>
              <a:t>have</a:t>
            </a:r>
            <a:r>
              <a:rPr lang="it-IT">
                <a:latin typeface="Calibri"/>
              </a:rPr>
              <a:t> to claim </a:t>
            </a:r>
            <a:r>
              <a:rPr lang="it-IT" err="1">
                <a:latin typeface="Calibri"/>
              </a:rPr>
              <a:t>them</a:t>
            </a:r>
            <a:r>
              <a:rPr lang="it-IT">
                <a:latin typeface="Calibri"/>
              </a:rPr>
              <a:t> for </a:t>
            </a:r>
            <a:r>
              <a:rPr lang="it-IT" err="1">
                <a:latin typeface="Calibri"/>
              </a:rPr>
              <a:t>yourself</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457200" lvl="0" indent="-406400" algn="just" rtl="0">
              <a:spcBef>
                <a:spcPts val="0"/>
              </a:spcBef>
              <a:spcAft>
                <a:spcPts val="0"/>
              </a:spcAft>
              <a:buClr>
                <a:schemeClr val="dk1"/>
              </a:buClr>
              <a:buSzPts val="1200"/>
              <a:buFont typeface="Noto Sans Symbols"/>
              <a:buChar char="⮚"/>
            </a:pPr>
            <a:r>
              <a:rPr lang="it-IT" err="1">
                <a:latin typeface="Calibri"/>
              </a:rPr>
              <a:t>They</a:t>
            </a:r>
            <a:r>
              <a:rPr lang="it-IT">
                <a:latin typeface="Calibri"/>
              </a:rPr>
              <a:t> </a:t>
            </a:r>
            <a:r>
              <a:rPr lang="it-IT" err="1">
                <a:latin typeface="Calibri"/>
              </a:rPr>
              <a:t>usually</a:t>
            </a:r>
            <a:r>
              <a:rPr lang="it-IT">
                <a:latin typeface="Calibri"/>
              </a:rPr>
              <a:t> </a:t>
            </a:r>
            <a:r>
              <a:rPr lang="it-IT" err="1">
                <a:latin typeface="Calibri"/>
              </a:rPr>
              <a:t>arise</a:t>
            </a:r>
            <a:r>
              <a:rPr lang="it-IT">
                <a:latin typeface="Calibri"/>
              </a:rPr>
              <a:t> from situations </a:t>
            </a:r>
            <a:r>
              <a:rPr lang="it-IT" err="1">
                <a:latin typeface="Calibri"/>
              </a:rPr>
              <a:t>outside</a:t>
            </a:r>
            <a:r>
              <a:rPr lang="it-IT">
                <a:latin typeface="Calibri"/>
              </a:rPr>
              <a:t> </a:t>
            </a:r>
            <a:r>
              <a:rPr lang="it-IT" err="1">
                <a:latin typeface="Calibri"/>
              </a:rPr>
              <a:t>your</a:t>
            </a:r>
            <a:r>
              <a:rPr lang="it-IT">
                <a:latin typeface="Calibri"/>
              </a:rPr>
              <a:t> </a:t>
            </a:r>
            <a:r>
              <a:rPr lang="it-IT" err="1">
                <a:latin typeface="Calibri"/>
              </a:rPr>
              <a:t>organisation</a:t>
            </a:r>
            <a:r>
              <a:rPr lang="it-IT">
                <a:latin typeface="Calibri"/>
              </a:rPr>
              <a:t> and </a:t>
            </a:r>
            <a:r>
              <a:rPr lang="it-IT" err="1">
                <a:latin typeface="Calibri"/>
              </a:rPr>
              <a:t>require</a:t>
            </a:r>
            <a:r>
              <a:rPr lang="it-IT">
                <a:latin typeface="Calibri"/>
              </a:rPr>
              <a:t> an </a:t>
            </a:r>
            <a:r>
              <a:rPr lang="it-IT" err="1">
                <a:latin typeface="Calibri"/>
              </a:rPr>
              <a:t>eye</a:t>
            </a:r>
            <a:r>
              <a:rPr lang="it-IT">
                <a:latin typeface="Calibri"/>
              </a:rPr>
              <a:t> to </a:t>
            </a:r>
            <a:r>
              <a:rPr lang="it-IT" err="1">
                <a:latin typeface="Calibri"/>
              </a:rPr>
              <a:t>what</a:t>
            </a:r>
            <a:r>
              <a:rPr lang="it-IT">
                <a:latin typeface="Calibri"/>
              </a:rPr>
              <a:t> </a:t>
            </a:r>
            <a:r>
              <a:rPr lang="it-IT" err="1">
                <a:latin typeface="Calibri"/>
              </a:rPr>
              <a:t>might</a:t>
            </a:r>
            <a:r>
              <a:rPr lang="it-IT">
                <a:latin typeface="Calibri"/>
              </a:rPr>
              <a:t> </a:t>
            </a:r>
            <a:r>
              <a:rPr lang="it-IT" err="1">
                <a:latin typeface="Calibri"/>
              </a:rPr>
              <a:t>happen</a:t>
            </a:r>
            <a:r>
              <a:rPr lang="it-IT">
                <a:latin typeface="Calibri"/>
              </a:rPr>
              <a:t> in the future.</a:t>
            </a:r>
            <a:endParaRPr>
              <a:latin typeface="Calibri"/>
            </a:endParaRPr>
          </a:p>
          <a:p>
            <a:pPr marL="0" indent="0"/>
            <a:endParaRPr lang="it-IT">
              <a:latin typeface="Calibri"/>
            </a:endParaRPr>
          </a:p>
          <a:p>
            <a:pPr marL="0" lvl="0" indent="0" algn="just" rtl="0">
              <a:spcBef>
                <a:spcPts val="0"/>
              </a:spcBef>
              <a:spcAft>
                <a:spcPts val="0"/>
              </a:spcAft>
              <a:buNone/>
            </a:pPr>
            <a:r>
              <a:rPr lang="it-IT" err="1">
                <a:latin typeface="Calibri"/>
              </a:rPr>
              <a:t>They</a:t>
            </a:r>
            <a:r>
              <a:rPr lang="it-IT">
                <a:latin typeface="Calibri"/>
              </a:rPr>
              <a:t> </a:t>
            </a:r>
            <a:r>
              <a:rPr lang="it-IT" err="1">
                <a:latin typeface="Calibri"/>
              </a:rPr>
              <a:t>might</a:t>
            </a:r>
            <a:r>
              <a:rPr lang="it-IT">
                <a:latin typeface="Calibri"/>
              </a:rPr>
              <a:t> </a:t>
            </a:r>
            <a:r>
              <a:rPr lang="it-IT" err="1">
                <a:latin typeface="Calibri"/>
              </a:rPr>
              <a:t>arise</a:t>
            </a:r>
            <a:r>
              <a:rPr lang="it-IT">
                <a:latin typeface="Calibri"/>
              </a:rPr>
              <a:t> </a:t>
            </a:r>
            <a:r>
              <a:rPr lang="it-IT" err="1">
                <a:latin typeface="Calibri"/>
              </a:rPr>
              <a:t>as</a:t>
            </a:r>
            <a:r>
              <a:rPr lang="it-IT">
                <a:latin typeface="Calibri"/>
              </a:rPr>
              <a:t> </a:t>
            </a:r>
            <a:r>
              <a:rPr lang="it-IT" err="1">
                <a:latin typeface="Calibri"/>
              </a:rPr>
              <a:t>developments</a:t>
            </a:r>
            <a:r>
              <a:rPr lang="it-IT">
                <a:latin typeface="Calibri"/>
              </a:rPr>
              <a:t> in the market </a:t>
            </a:r>
            <a:r>
              <a:rPr lang="it-IT" err="1">
                <a:latin typeface="Calibri"/>
              </a:rPr>
              <a:t>you</a:t>
            </a:r>
            <a:r>
              <a:rPr lang="it-IT">
                <a:latin typeface="Calibri"/>
              </a:rPr>
              <a:t> serve or in the </a:t>
            </a:r>
            <a:r>
              <a:rPr lang="it-IT" err="1">
                <a:latin typeface="Calibri"/>
              </a:rPr>
              <a:t>technology</a:t>
            </a:r>
            <a:r>
              <a:rPr lang="it-IT">
                <a:latin typeface="Calibri"/>
              </a:rPr>
              <a:t> </a:t>
            </a:r>
            <a:r>
              <a:rPr lang="it-IT" err="1">
                <a:latin typeface="Calibri"/>
              </a:rPr>
              <a:t>you</a:t>
            </a:r>
            <a:r>
              <a:rPr lang="it-IT">
                <a:latin typeface="Calibri"/>
              </a:rPr>
              <a:t> use. </a:t>
            </a:r>
            <a:endParaRPr>
              <a:latin typeface="Calibri"/>
            </a:endParaRPr>
          </a:p>
          <a:p>
            <a:pPr marL="0" lvl="0" indent="0" algn="just" rtl="0">
              <a:spcBef>
                <a:spcPts val="0"/>
              </a:spcBef>
              <a:spcAft>
                <a:spcPts val="0"/>
              </a:spcAft>
              <a:buNone/>
            </a:pPr>
            <a:endParaRPr>
              <a:latin typeface="Calibri"/>
            </a:endParaRPr>
          </a:p>
          <a:p>
            <a:pPr marL="457200" lvl="0" indent="-406400" algn="just" rtl="0">
              <a:spcBef>
                <a:spcPts val="0"/>
              </a:spcBef>
              <a:spcAft>
                <a:spcPts val="0"/>
              </a:spcAft>
              <a:buClr>
                <a:schemeClr val="dk1"/>
              </a:buClr>
              <a:buSzPts val="1200"/>
              <a:buFont typeface="Noto Sans Symbols"/>
              <a:buChar char="⮚"/>
            </a:pPr>
            <a:r>
              <a:rPr lang="it-IT" err="1">
                <a:latin typeface="Calibri"/>
              </a:rPr>
              <a:t>Being</a:t>
            </a:r>
            <a:r>
              <a:rPr lang="it-IT">
                <a:latin typeface="Calibri"/>
              </a:rPr>
              <a:t> </a:t>
            </a:r>
            <a:r>
              <a:rPr lang="it-IT" err="1">
                <a:latin typeface="Calibri"/>
              </a:rPr>
              <a:t>able</a:t>
            </a:r>
            <a:r>
              <a:rPr lang="it-IT">
                <a:latin typeface="Calibri"/>
              </a:rPr>
              <a:t> to </a:t>
            </a:r>
            <a:r>
              <a:rPr lang="it-IT" err="1">
                <a:latin typeface="Calibri"/>
              </a:rPr>
              <a:t>identify</a:t>
            </a:r>
            <a:r>
              <a:rPr lang="it-IT">
                <a:latin typeface="Calibri"/>
              </a:rPr>
              <a:t> and exploit </a:t>
            </a:r>
            <a:r>
              <a:rPr lang="it-IT" err="1">
                <a:latin typeface="Calibri"/>
              </a:rPr>
              <a:t>opportunities</a:t>
            </a:r>
            <a:r>
              <a:rPr lang="it-IT">
                <a:latin typeface="Calibri"/>
              </a:rPr>
              <a:t> can make a </a:t>
            </a:r>
            <a:r>
              <a:rPr lang="it-IT" err="1">
                <a:latin typeface="Calibri"/>
              </a:rPr>
              <a:t>huge</a:t>
            </a:r>
            <a:r>
              <a:rPr lang="it-IT">
                <a:latin typeface="Calibri"/>
              </a:rPr>
              <a:t> </a:t>
            </a:r>
            <a:r>
              <a:rPr lang="it-IT" err="1">
                <a:latin typeface="Calibri"/>
              </a:rPr>
              <a:t>difference</a:t>
            </a:r>
            <a:r>
              <a:rPr lang="it-IT">
                <a:latin typeface="Calibri"/>
              </a:rPr>
              <a:t> to </a:t>
            </a:r>
            <a:r>
              <a:rPr lang="it-IT" err="1">
                <a:latin typeface="Calibri"/>
              </a:rPr>
              <a:t>your</a:t>
            </a:r>
            <a:r>
              <a:rPr lang="it-IT">
                <a:latin typeface="Calibri"/>
              </a:rPr>
              <a:t> </a:t>
            </a:r>
            <a:r>
              <a:rPr lang="it-IT" err="1">
                <a:latin typeface="Calibri"/>
              </a:rPr>
              <a:t>organisation's</a:t>
            </a:r>
            <a:r>
              <a:rPr lang="it-IT">
                <a:latin typeface="Calibri"/>
              </a:rPr>
              <a:t> </a:t>
            </a:r>
            <a:r>
              <a:rPr lang="it-IT" err="1">
                <a:latin typeface="Calibri"/>
              </a:rPr>
              <a:t>ability</a:t>
            </a:r>
            <a:r>
              <a:rPr lang="it-IT">
                <a:latin typeface="Calibri"/>
              </a:rPr>
              <a:t> to compete and take the lead in </a:t>
            </a:r>
            <a:r>
              <a:rPr lang="it-IT" err="1">
                <a:latin typeface="Calibri"/>
              </a:rPr>
              <a:t>its</a:t>
            </a:r>
            <a:r>
              <a:rPr lang="it-IT">
                <a:latin typeface="Calibri"/>
              </a:rPr>
              <a:t> market.</a:t>
            </a:r>
            <a:endParaRPr>
              <a:latin typeface="Calibri"/>
            </a:endParaRPr>
          </a:p>
          <a:p>
            <a:pPr marL="0" lvl="0" indent="0" algn="just" rtl="0">
              <a:spcBef>
                <a:spcPts val="0"/>
              </a:spcBef>
              <a:spcAft>
                <a:spcPts val="0"/>
              </a:spcAft>
              <a:buClr>
                <a:schemeClr val="dk1"/>
              </a:buClr>
              <a:buSzPts val="2000"/>
              <a:buNone/>
            </a:pPr>
            <a:endParaRPr sz="2000">
              <a:latin typeface="Calibri"/>
            </a:endParaRPr>
          </a:p>
          <a:p>
            <a:pPr marL="0" lvl="0" indent="0" algn="just" rtl="0">
              <a:spcBef>
                <a:spcPts val="0"/>
              </a:spcBef>
              <a:spcAft>
                <a:spcPts val="0"/>
              </a:spcAft>
              <a:buClr>
                <a:schemeClr val="dk1"/>
              </a:buClr>
              <a:buSzPts val="2000"/>
              <a:buNone/>
            </a:pPr>
            <a:r>
              <a:rPr lang="it-IT" err="1">
                <a:latin typeface="Calibri"/>
              </a:rPr>
              <a:t>Think</a:t>
            </a:r>
            <a:r>
              <a:rPr lang="it-IT">
                <a:latin typeface="Calibri"/>
              </a:rPr>
              <a:t> of good </a:t>
            </a:r>
            <a:r>
              <a:rPr lang="it-IT" err="1">
                <a:latin typeface="Calibri"/>
              </a:rPr>
              <a:t>opportunities</a:t>
            </a:r>
            <a:r>
              <a:rPr lang="it-IT">
                <a:latin typeface="Calibri"/>
              </a:rPr>
              <a:t> </a:t>
            </a:r>
            <a:r>
              <a:rPr lang="it-IT" err="1">
                <a:latin typeface="Calibri"/>
              </a:rPr>
              <a:t>that</a:t>
            </a:r>
            <a:r>
              <a:rPr lang="it-IT">
                <a:latin typeface="Calibri"/>
              </a:rPr>
              <a:t> </a:t>
            </a:r>
            <a:r>
              <a:rPr lang="it-IT" err="1">
                <a:latin typeface="Calibri"/>
              </a:rPr>
              <a:t>you</a:t>
            </a:r>
            <a:r>
              <a:rPr lang="it-IT">
                <a:latin typeface="Calibri"/>
              </a:rPr>
              <a:t> can exploit </a:t>
            </a:r>
            <a:r>
              <a:rPr lang="it-IT" err="1">
                <a:latin typeface="Calibri"/>
              </a:rPr>
              <a:t>immediately</a:t>
            </a:r>
            <a:r>
              <a:rPr lang="it-IT">
                <a:latin typeface="Calibri"/>
              </a:rPr>
              <a:t>. </a:t>
            </a:r>
            <a:r>
              <a:rPr lang="it-IT" err="1">
                <a:latin typeface="Calibri"/>
              </a:rPr>
              <a:t>They</a:t>
            </a:r>
            <a:r>
              <a:rPr lang="it-IT">
                <a:latin typeface="Calibri"/>
              </a:rPr>
              <a:t> </a:t>
            </a:r>
            <a:r>
              <a:rPr lang="it-IT" err="1">
                <a:latin typeface="Calibri"/>
              </a:rPr>
              <a:t>don't</a:t>
            </a:r>
            <a:r>
              <a:rPr lang="it-IT">
                <a:latin typeface="Calibri"/>
              </a:rPr>
              <a:t> </a:t>
            </a:r>
            <a:r>
              <a:rPr lang="it-IT" err="1">
                <a:latin typeface="Calibri"/>
              </a:rPr>
              <a:t>have</a:t>
            </a:r>
            <a:r>
              <a:rPr lang="it-IT">
                <a:latin typeface="Calibri"/>
              </a:rPr>
              <a:t> to be game-</a:t>
            </a:r>
            <a:r>
              <a:rPr lang="it-IT" err="1">
                <a:latin typeface="Calibri"/>
              </a:rPr>
              <a:t>changers</a:t>
            </a:r>
            <a:r>
              <a:rPr lang="it-IT">
                <a:latin typeface="Calibri"/>
              </a:rPr>
              <a:t>: </a:t>
            </a:r>
            <a:r>
              <a:rPr lang="it-IT" err="1">
                <a:latin typeface="Calibri"/>
              </a:rPr>
              <a:t>even</a:t>
            </a:r>
            <a:r>
              <a:rPr lang="it-IT">
                <a:latin typeface="Calibri"/>
              </a:rPr>
              <a:t> small </a:t>
            </a:r>
            <a:r>
              <a:rPr lang="it-IT" err="1">
                <a:latin typeface="Calibri"/>
              </a:rPr>
              <a:t>advantages</a:t>
            </a:r>
            <a:r>
              <a:rPr lang="it-IT">
                <a:latin typeface="Calibri"/>
              </a:rPr>
              <a:t> can </a:t>
            </a:r>
            <a:r>
              <a:rPr lang="it-IT" err="1">
                <a:latin typeface="Calibri"/>
              </a:rPr>
              <a:t>increase</a:t>
            </a:r>
            <a:r>
              <a:rPr lang="it-IT">
                <a:latin typeface="Calibri"/>
              </a:rPr>
              <a:t> </a:t>
            </a:r>
            <a:r>
              <a:rPr lang="it-IT" err="1">
                <a:latin typeface="Calibri"/>
              </a:rPr>
              <a:t>your</a:t>
            </a:r>
            <a:r>
              <a:rPr lang="it-IT">
                <a:latin typeface="Calibri"/>
              </a:rPr>
              <a:t> </a:t>
            </a:r>
            <a:r>
              <a:rPr lang="it-IT" err="1">
                <a:latin typeface="Calibri"/>
              </a:rPr>
              <a:t>organisation's</a:t>
            </a:r>
            <a:r>
              <a:rPr lang="it-IT">
                <a:latin typeface="Calibri"/>
              </a:rPr>
              <a:t> </a:t>
            </a:r>
            <a:r>
              <a:rPr lang="it-IT" err="1">
                <a:latin typeface="Calibri"/>
              </a:rPr>
              <a:t>competitiveness</a:t>
            </a:r>
            <a:r>
              <a:rPr lang="it-IT">
                <a:latin typeface="Calibri"/>
              </a:rPr>
              <a:t>.</a:t>
            </a:r>
            <a:endParaRPr>
              <a:latin typeface="Calibri"/>
            </a:endParaRPr>
          </a:p>
          <a:p>
            <a:pPr marL="0" lvl="0" indent="0" algn="just" rtl="0">
              <a:spcBef>
                <a:spcPts val="0"/>
              </a:spcBef>
              <a:spcAft>
                <a:spcPts val="0"/>
              </a:spcAft>
              <a:buClr>
                <a:schemeClr val="dk1"/>
              </a:buClr>
              <a:buSzPts val="2000"/>
              <a:buNone/>
            </a:pPr>
            <a:endParaRPr>
              <a:latin typeface="Calibri"/>
            </a:endParaRPr>
          </a:p>
          <a:p>
            <a:pPr marL="342900" lvl="0" indent="-292100" algn="just" rtl="0">
              <a:spcBef>
                <a:spcPts val="0"/>
              </a:spcBef>
              <a:spcAft>
                <a:spcPts val="0"/>
              </a:spcAft>
              <a:buSzPts val="1200"/>
              <a:buFont typeface="Noto Sans Symbols"/>
              <a:buChar char="✔"/>
            </a:pPr>
            <a:r>
              <a:rPr lang="it-IT" err="1">
                <a:latin typeface="Calibri"/>
              </a:rPr>
              <a:t>What</a:t>
            </a:r>
            <a:r>
              <a:rPr lang="it-IT">
                <a:latin typeface="Calibri"/>
              </a:rPr>
              <a:t> </a:t>
            </a:r>
            <a:r>
              <a:rPr lang="it-IT" err="1">
                <a:latin typeface="Calibri"/>
              </a:rPr>
              <a:t>interesting</a:t>
            </a:r>
            <a:r>
              <a:rPr lang="it-IT">
                <a:latin typeface="Calibri"/>
              </a:rPr>
              <a:t> market trends are </a:t>
            </a:r>
            <a:r>
              <a:rPr lang="it-IT" err="1">
                <a:latin typeface="Calibri"/>
              </a:rPr>
              <a:t>you</a:t>
            </a:r>
            <a:r>
              <a:rPr lang="it-IT">
                <a:latin typeface="Calibri"/>
              </a:rPr>
              <a:t> </a:t>
            </a:r>
            <a:r>
              <a:rPr lang="it-IT" err="1">
                <a:latin typeface="Calibri"/>
              </a:rPr>
              <a:t>aware</a:t>
            </a:r>
            <a:r>
              <a:rPr lang="it-IT">
                <a:latin typeface="Calibri"/>
              </a:rPr>
              <a:t> of, big or small, </a:t>
            </a:r>
            <a:r>
              <a:rPr lang="it-IT" err="1">
                <a:latin typeface="Calibri"/>
              </a:rPr>
              <a:t>that</a:t>
            </a:r>
            <a:r>
              <a:rPr lang="it-IT">
                <a:latin typeface="Calibri"/>
              </a:rPr>
              <a:t> </a:t>
            </a:r>
            <a:r>
              <a:rPr lang="it-IT" err="1">
                <a:latin typeface="Calibri"/>
              </a:rPr>
              <a:t>could</a:t>
            </a:r>
            <a:r>
              <a:rPr lang="it-IT">
                <a:latin typeface="Calibri"/>
              </a:rPr>
              <a:t> </a:t>
            </a:r>
            <a:r>
              <a:rPr lang="it-IT" err="1">
                <a:latin typeface="Calibri"/>
              </a:rPr>
              <a:t>have</a:t>
            </a:r>
            <a:r>
              <a:rPr lang="it-IT">
                <a:latin typeface="Calibri"/>
              </a:rPr>
              <a:t> an impact?</a:t>
            </a:r>
            <a:endParaRPr>
              <a:latin typeface="Calibri"/>
            </a:endParaRPr>
          </a:p>
          <a:p>
            <a:pPr marL="342900" lvl="0" indent="-215900" algn="just" rtl="0">
              <a:spcBef>
                <a:spcPts val="0"/>
              </a:spcBef>
              <a:spcAft>
                <a:spcPts val="0"/>
              </a:spcAft>
              <a:buClr>
                <a:schemeClr val="dk1"/>
              </a:buClr>
              <a:buSzPts val="2000"/>
              <a:buFont typeface="Noto Sans Symbols"/>
              <a:buNone/>
            </a:pPr>
            <a:endParaRPr>
              <a:latin typeface="Calibri"/>
            </a:endParaRPr>
          </a:p>
          <a:p>
            <a:pPr marL="0" lvl="0" indent="0" algn="just" rtl="0">
              <a:spcBef>
                <a:spcPts val="0"/>
              </a:spcBef>
              <a:spcAft>
                <a:spcPts val="0"/>
              </a:spcAft>
              <a:buClr>
                <a:schemeClr val="dk1"/>
              </a:buClr>
              <a:buSzPts val="1800"/>
              <a:buFont typeface="Arial"/>
              <a:buNone/>
            </a:pPr>
            <a:r>
              <a:rPr lang="it-IT" i="1" u="sng">
                <a:latin typeface="Calibri"/>
              </a:rPr>
              <a:t>N.B. </a:t>
            </a:r>
            <a:r>
              <a:rPr lang="it-IT" i="1" u="sng" err="1">
                <a:latin typeface="Calibri"/>
              </a:rPr>
              <a:t>this</a:t>
            </a:r>
            <a:r>
              <a:rPr lang="it-IT" i="1" u="sng">
                <a:latin typeface="Calibri"/>
              </a:rPr>
              <a:t> </a:t>
            </a:r>
            <a:r>
              <a:rPr lang="it-IT" i="1" u="sng" err="1">
                <a:latin typeface="Calibri"/>
              </a:rPr>
              <a:t>is</a:t>
            </a:r>
            <a:r>
              <a:rPr lang="it-IT" i="1" u="sng">
                <a:latin typeface="Calibri"/>
              </a:rPr>
              <a:t> </a:t>
            </a:r>
            <a:r>
              <a:rPr lang="it-IT" i="1" u="sng" err="1">
                <a:latin typeface="Calibri"/>
              </a:rPr>
              <a:t>also</a:t>
            </a:r>
            <a:r>
              <a:rPr lang="it-IT" i="1" u="sng">
                <a:latin typeface="Calibri"/>
              </a:rPr>
              <a:t> </a:t>
            </a:r>
            <a:r>
              <a:rPr lang="it-IT" i="1" u="sng" err="1">
                <a:latin typeface="Calibri"/>
              </a:rPr>
              <a:t>related</a:t>
            </a:r>
            <a:r>
              <a:rPr lang="it-IT" i="1" u="sng">
                <a:latin typeface="Calibri"/>
              </a:rPr>
              <a:t> to the </a:t>
            </a:r>
            <a:r>
              <a:rPr lang="it-IT" i="1" u="sng" err="1">
                <a:latin typeface="Calibri"/>
              </a:rPr>
              <a:t>type</a:t>
            </a:r>
            <a:r>
              <a:rPr lang="it-IT" i="1" u="sng">
                <a:latin typeface="Calibri"/>
              </a:rPr>
              <a:t> of Center of Taste </a:t>
            </a:r>
            <a:r>
              <a:rPr lang="it-IT" i="1" u="sng" err="1">
                <a:latin typeface="Calibri"/>
              </a:rPr>
              <a:t>you</a:t>
            </a:r>
            <a:r>
              <a:rPr lang="it-IT" i="1" u="sng">
                <a:latin typeface="Calibri"/>
              </a:rPr>
              <a:t> </a:t>
            </a:r>
            <a:r>
              <a:rPr lang="it-IT" i="1" u="sng" err="1">
                <a:latin typeface="Calibri"/>
              </a:rPr>
              <a:t>want</a:t>
            </a:r>
            <a:r>
              <a:rPr lang="it-IT" i="1" u="sng">
                <a:latin typeface="Calibri"/>
              </a:rPr>
              <a:t> to create, </a:t>
            </a:r>
            <a:r>
              <a:rPr lang="it-IT" i="1" u="sng" err="1">
                <a:latin typeface="Calibri"/>
              </a:rPr>
              <a:t>whether</a:t>
            </a:r>
            <a:r>
              <a:rPr lang="it-IT" i="1" u="sng">
                <a:latin typeface="Calibri"/>
              </a:rPr>
              <a:t> </a:t>
            </a:r>
            <a:r>
              <a:rPr lang="it-IT" i="1" u="sng" err="1">
                <a:latin typeface="Calibri"/>
              </a:rPr>
              <a:t>it</a:t>
            </a:r>
            <a:r>
              <a:rPr lang="it-IT" i="1" u="sng">
                <a:latin typeface="Calibri"/>
              </a:rPr>
              <a:t> </a:t>
            </a:r>
            <a:r>
              <a:rPr lang="it-IT" i="1" u="sng" err="1">
                <a:latin typeface="Calibri"/>
              </a:rPr>
              <a:t>is</a:t>
            </a:r>
            <a:r>
              <a:rPr lang="it-IT" i="1" u="sng">
                <a:latin typeface="Calibri"/>
              </a:rPr>
              <a:t> a place to </a:t>
            </a:r>
            <a:r>
              <a:rPr lang="it-IT" i="1" u="sng" err="1">
                <a:latin typeface="Calibri"/>
              </a:rPr>
              <a:t>attract</a:t>
            </a:r>
            <a:r>
              <a:rPr lang="it-IT" i="1" u="sng">
                <a:latin typeface="Calibri"/>
              </a:rPr>
              <a:t> </a:t>
            </a:r>
            <a:r>
              <a:rPr lang="it-IT" i="1" u="sng" err="1">
                <a:latin typeface="Calibri"/>
              </a:rPr>
              <a:t>tourists</a:t>
            </a:r>
            <a:r>
              <a:rPr lang="it-IT" i="1" u="sng">
                <a:latin typeface="Calibri"/>
              </a:rPr>
              <a:t> and showcase </a:t>
            </a:r>
            <a:r>
              <a:rPr lang="it-IT" i="1" u="sng" err="1">
                <a:latin typeface="Calibri"/>
              </a:rPr>
              <a:t>local</a:t>
            </a:r>
            <a:r>
              <a:rPr lang="it-IT" i="1" u="sng">
                <a:latin typeface="Calibri"/>
              </a:rPr>
              <a:t> products or a place </a:t>
            </a:r>
            <a:r>
              <a:rPr lang="it-IT" i="1" u="sng" err="1">
                <a:latin typeface="Calibri"/>
              </a:rPr>
              <a:t>where</a:t>
            </a:r>
            <a:r>
              <a:rPr lang="it-IT" i="1" u="sng">
                <a:latin typeface="Calibri"/>
              </a:rPr>
              <a:t> </a:t>
            </a:r>
            <a:r>
              <a:rPr lang="it-IT" i="1" u="sng" err="1">
                <a:latin typeface="Calibri"/>
              </a:rPr>
              <a:t>local</a:t>
            </a:r>
            <a:r>
              <a:rPr lang="it-IT" i="1" u="sng">
                <a:latin typeface="Calibri"/>
              </a:rPr>
              <a:t> producers join </a:t>
            </a:r>
            <a:r>
              <a:rPr lang="it-IT" i="1" u="sng" err="1">
                <a:latin typeface="Calibri"/>
              </a:rPr>
              <a:t>together</a:t>
            </a:r>
            <a:r>
              <a:rPr lang="it-IT" i="1" u="sng">
                <a:latin typeface="Calibri"/>
              </a:rPr>
              <a:t> </a:t>
            </a:r>
            <a:r>
              <a:rPr lang="it-IT" i="1" u="sng" err="1">
                <a:latin typeface="Calibri"/>
              </a:rPr>
              <a:t>also</a:t>
            </a:r>
            <a:r>
              <a:rPr lang="it-IT" i="1" u="sng">
                <a:latin typeface="Calibri"/>
              </a:rPr>
              <a:t> to </a:t>
            </a:r>
            <a:r>
              <a:rPr lang="it-IT" i="1" u="sng" err="1">
                <a:latin typeface="Calibri"/>
              </a:rPr>
              <a:t>get</a:t>
            </a:r>
            <a:r>
              <a:rPr lang="it-IT" i="1" u="sng">
                <a:latin typeface="Calibri"/>
              </a:rPr>
              <a:t> more </a:t>
            </a:r>
            <a:r>
              <a:rPr lang="it-IT" i="1" u="sng" err="1">
                <a:latin typeface="Calibri"/>
              </a:rPr>
              <a:t>opportunities</a:t>
            </a:r>
            <a:r>
              <a:rPr lang="it-IT" i="1" u="sng">
                <a:latin typeface="Calibri"/>
              </a:rPr>
              <a:t> in the market or </a:t>
            </a:r>
            <a:r>
              <a:rPr lang="it-IT" i="1" u="sng" err="1">
                <a:latin typeface="Calibri"/>
              </a:rPr>
              <a:t>maybe</a:t>
            </a:r>
            <a:r>
              <a:rPr lang="it-IT" i="1" u="sng">
                <a:latin typeface="Calibri"/>
              </a:rPr>
              <a:t> </a:t>
            </a:r>
            <a:r>
              <a:rPr lang="it-IT" i="1" u="sng" err="1">
                <a:latin typeface="Calibri"/>
              </a:rPr>
              <a:t>both</a:t>
            </a:r>
            <a:r>
              <a:rPr lang="it-IT" i="1" u="sng">
                <a:latin typeface="Calibri"/>
              </a:rPr>
              <a:t>…</a:t>
            </a:r>
            <a:endParaRPr>
              <a:latin typeface="Calibri"/>
            </a:endParaRPr>
          </a:p>
          <a:p>
            <a:pPr marL="0" lvl="0" indent="0" algn="just" rtl="0">
              <a:spcBef>
                <a:spcPts val="0"/>
              </a:spcBef>
              <a:spcAft>
                <a:spcPts val="0"/>
              </a:spcAft>
              <a:buClr>
                <a:schemeClr val="dk1"/>
              </a:buClr>
              <a:buSzPts val="1800"/>
              <a:buFont typeface="Arial"/>
              <a:buNone/>
            </a:pPr>
            <a:endParaRPr i="1" u="sng">
              <a:latin typeface="Calibri"/>
            </a:endParaRPr>
          </a:p>
          <a:p>
            <a:pPr marL="285750" lvl="0" indent="-234950" algn="just" rtl="0">
              <a:spcBef>
                <a:spcPts val="0"/>
              </a:spcBef>
              <a:spcAft>
                <a:spcPts val="0"/>
              </a:spcAft>
              <a:buSzPts val="1200"/>
              <a:buFont typeface="Noto Sans Symbols"/>
              <a:buChar char="⮚"/>
            </a:pPr>
            <a:r>
              <a:rPr lang="it-IT" err="1">
                <a:latin typeface="Calibri"/>
              </a:rPr>
              <a:t>You</a:t>
            </a:r>
            <a:r>
              <a:rPr lang="it-IT">
                <a:latin typeface="Calibri"/>
              </a:rPr>
              <a:t> </a:t>
            </a:r>
            <a:r>
              <a:rPr lang="it-IT" err="1">
                <a:latin typeface="Calibri"/>
              </a:rPr>
              <a:t>should</a:t>
            </a:r>
            <a:r>
              <a:rPr lang="it-IT">
                <a:latin typeface="Calibri"/>
              </a:rPr>
              <a:t> </a:t>
            </a:r>
            <a:r>
              <a:rPr lang="it-IT" err="1">
                <a:latin typeface="Calibri"/>
              </a:rPr>
              <a:t>also</a:t>
            </a:r>
            <a:r>
              <a:rPr lang="it-IT">
                <a:latin typeface="Calibri"/>
              </a:rPr>
              <a:t> </a:t>
            </a:r>
            <a:r>
              <a:rPr lang="it-IT" err="1">
                <a:latin typeface="Calibri"/>
              </a:rPr>
              <a:t>pay</a:t>
            </a:r>
            <a:r>
              <a:rPr lang="it-IT">
                <a:latin typeface="Calibri"/>
              </a:rPr>
              <a:t> </a:t>
            </a:r>
            <a:r>
              <a:rPr lang="it-IT" err="1">
                <a:latin typeface="Calibri"/>
              </a:rPr>
              <a:t>attention</a:t>
            </a:r>
            <a:r>
              <a:rPr lang="it-IT">
                <a:latin typeface="Calibri"/>
              </a:rPr>
              <a:t> to </a:t>
            </a:r>
            <a:r>
              <a:rPr lang="it-IT" err="1">
                <a:latin typeface="Calibri"/>
              </a:rPr>
              <a:t>changes</a:t>
            </a:r>
            <a:r>
              <a:rPr lang="it-IT">
                <a:latin typeface="Calibri"/>
              </a:rPr>
              <a:t> in government policy </a:t>
            </a:r>
            <a:r>
              <a:rPr lang="it-IT" err="1">
                <a:latin typeface="Calibri"/>
              </a:rPr>
              <a:t>related</a:t>
            </a:r>
            <a:r>
              <a:rPr lang="it-IT">
                <a:latin typeface="Calibri"/>
              </a:rPr>
              <a:t> to </a:t>
            </a:r>
            <a:r>
              <a:rPr lang="it-IT" err="1">
                <a:latin typeface="Calibri"/>
              </a:rPr>
              <a:t>your</a:t>
            </a:r>
            <a:r>
              <a:rPr lang="it-IT">
                <a:latin typeface="Calibri"/>
              </a:rPr>
              <a:t> field. And </a:t>
            </a:r>
            <a:r>
              <a:rPr lang="it-IT" err="1">
                <a:latin typeface="Calibri"/>
              </a:rPr>
              <a:t>changes</a:t>
            </a:r>
            <a:r>
              <a:rPr lang="it-IT">
                <a:latin typeface="Calibri"/>
              </a:rPr>
              <a:t> in social patterns, </a:t>
            </a:r>
            <a:r>
              <a:rPr lang="it-IT" err="1">
                <a:latin typeface="Calibri"/>
              </a:rPr>
              <a:t>population</a:t>
            </a:r>
            <a:r>
              <a:rPr lang="it-IT">
                <a:latin typeface="Calibri"/>
              </a:rPr>
              <a:t> </a:t>
            </a:r>
            <a:r>
              <a:rPr lang="it-IT" err="1">
                <a:latin typeface="Calibri"/>
              </a:rPr>
              <a:t>profiles</a:t>
            </a:r>
            <a:r>
              <a:rPr lang="it-IT">
                <a:latin typeface="Calibri"/>
              </a:rPr>
              <a:t> and lifestyles </a:t>
            </a:r>
            <a:r>
              <a:rPr lang="it-IT" err="1">
                <a:latin typeface="Calibri"/>
              </a:rPr>
              <a:t>may</a:t>
            </a:r>
            <a:r>
              <a:rPr lang="it-IT">
                <a:latin typeface="Calibri"/>
              </a:rPr>
              <a:t> </a:t>
            </a:r>
            <a:r>
              <a:rPr lang="it-IT" err="1">
                <a:latin typeface="Calibri"/>
              </a:rPr>
              <a:t>offer</a:t>
            </a:r>
            <a:r>
              <a:rPr lang="it-IT">
                <a:latin typeface="Calibri"/>
              </a:rPr>
              <a:t> </a:t>
            </a:r>
            <a:r>
              <a:rPr lang="it-IT" err="1">
                <a:latin typeface="Calibri"/>
              </a:rPr>
              <a:t>interesting</a:t>
            </a:r>
            <a:r>
              <a:rPr lang="it-IT">
                <a:latin typeface="Calibri"/>
              </a:rPr>
              <a:t> </a:t>
            </a:r>
            <a:r>
              <a:rPr lang="it-IT" err="1">
                <a:latin typeface="Calibri"/>
              </a:rPr>
              <a:t>opportunities</a:t>
            </a:r>
            <a:r>
              <a:rPr lang="it-IT">
                <a:latin typeface="Calibri"/>
              </a:rPr>
              <a:t>.</a:t>
            </a:r>
            <a:endParaRPr sz="2000">
              <a:latin typeface="Calibri"/>
            </a:endParaRPr>
          </a:p>
          <a:p>
            <a:pPr marL="0" lvl="0" indent="0" algn="just" rtl="0">
              <a:spcBef>
                <a:spcPts val="0"/>
              </a:spcBef>
              <a:spcAft>
                <a:spcPts val="0"/>
              </a:spcAft>
              <a:buClr>
                <a:schemeClr val="dk1"/>
              </a:buClr>
              <a:buSzPts val="2000"/>
              <a:buNone/>
            </a:pPr>
            <a:endParaRPr sz="2000"/>
          </a:p>
        </p:txBody>
      </p:sp>
    </p:spTree>
  </p:cSld>
  <p:clrMapOvr>
    <a:masterClrMapping/>
  </p:clrMapOvr>
</p:sld>
</file>

<file path=ppt/theme/theme1.xml><?xml version="1.0" encoding="utf-8"?>
<a:theme xmlns:a="http://schemas.openxmlformats.org/drawingml/2006/main" name="URESA biomass temlate">
  <a:themeElements>
    <a:clrScheme name="Niestandardowy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F3B80D-2D2A-44F3-AEE8-03EAE6645279}">
  <ds:schemaRefs>
    <ds:schemaRef ds:uri="ebb57fef-aa04-4b64-85cb-dbd122f3ef38"/>
    <ds:schemaRef ds:uri="f5d98e21-7858-42b8-a513-89b049052d4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9C839D2-636E-450F-A7C2-98F7DE88B75A}">
  <ds:schemaRefs>
    <ds:schemaRef ds:uri="http://schemas.microsoft.com/sharepoint/v3/contenttype/forms"/>
  </ds:schemaRefs>
</ds:datastoreItem>
</file>

<file path=customXml/itemProps3.xml><?xml version="1.0" encoding="utf-8"?>
<ds:datastoreItem xmlns:ds="http://schemas.openxmlformats.org/officeDocument/2006/customXml" ds:itemID="{71D8435D-6423-450E-A725-910153ED6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98e21-7858-42b8-a513-89b049052d4e"/>
    <ds:schemaRef ds:uri="ebb57fef-aa04-4b64-85cb-dbd122f3e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(21x29,7 cm)</PresentationFormat>
  <Slides>57</Slides>
  <Notes>57</Notes>
  <HiddenSlides>0</HiddenSlide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URESA biomass temlate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 Pal</dc:creator>
  <cp:revision>264</cp:revision>
  <dcterms:created xsi:type="dcterms:W3CDTF">2018-03-25T08:55:28Z</dcterms:created>
  <dcterms:modified xsi:type="dcterms:W3CDTF">2022-11-10T12:56:16Z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