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0343CA7-59B1-4D9E-A675-EC41815FA2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7E94A9-FD78-4768-AEC3-F42322BC8C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13CB8-FD74-4275-B877-E4B6454DCB38}" type="datetimeFigureOut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E17532-0A32-45D7-8DE3-7EA77B8F38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5D6A7B-226C-4841-BDD8-BAA08270FF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A5269-BEEF-4F01-BC83-6FB08D8287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205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4F375-1353-4F82-97CA-A7E7EED9917C}" type="datetimeFigureOut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C157D-A0FC-408F-801F-0059BBE46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95480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34980-6677-4AB4-B5F5-FCE8E4F0C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550F82-BFCD-48C6-8E68-C74F4D657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D4C381-D3D2-4835-AD24-1AF635C2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2379-A49F-41F9-9E1F-E5D98A4828A2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6F9ED-071F-4AA7-B5C8-D3A63DE9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12772-A762-4A8B-BF24-DA4DB42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47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CF867-D9C8-4150-B17A-EB632DFC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CF5547-57C6-4A2A-B742-556646F44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C6C1B4-46DB-4400-8D33-C4D09CEF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0F25-BD54-48CD-B877-EC73E6648FE2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866621-8B9E-4B11-82E3-CAFEF41F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FB6FE-80E1-4157-A3F7-846BBB6C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94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9AC820B-4A51-402B-A22D-B3E441802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547BB6-CEE2-41E9-838C-37A52219E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B05CDB-522F-4D77-A262-66EDA47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F7994-7ECE-4314-80F4-B4C4E3A0AF87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F9B6D1-D3F5-4308-97A1-59B06392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C88F66-89C9-4AAF-8D3D-83601645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00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BC485-E951-4FE7-B85E-7D8AFCA0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BB4F6-2C77-41EB-B42D-DB69F912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0113C6-D060-43B6-9321-8622FF51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3144-3EAA-41D4-BC4B-86E6BE6D035A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8F95AB-BF06-476D-908A-67BD67E9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F583BC-8477-48D0-84A9-3D34E0A1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19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DDA0C-A50C-4305-A45E-F0261841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484676-DCBE-47AA-9A6B-83765B2FB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0324F7-A641-4CB8-B8C2-93412211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93D3-48E0-4230-AAE3-BAC0B524BB65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9D54C6-7D7D-4639-96FE-4A207976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D7DE10-AF17-46EE-A45E-FB208298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47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092A1-B8AA-4251-A0A7-2842B6D4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27D3F-CD62-4F96-9583-C9A9FB159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680B10-0F0B-496F-BD72-3A4CBF97C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FB0F44-81A8-41D2-87EB-47AA7F25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ECE7-AEB7-4F12-8389-97E21B6B974B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6D24D3-9D0B-4777-B850-D028F807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C632AD-4AE1-43E4-92E8-A735BF6C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78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F3463-D4E4-44BA-8D57-66259A25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D1CF4A-3B26-46DE-B068-BC06F338D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2DF38B-A573-4E94-BBBB-2D99F773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B4313E-A824-413A-9D6D-2F9234DBB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40BA33-AEA1-4EB7-BB3A-1CCD1C1A3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F68090-623D-4CD8-8AB8-B2EA06D4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CD5C-423F-41EB-A344-16980BF86F69}" type="datetime1">
              <a:rPr lang="cs-CZ" smtClean="0"/>
              <a:t>03.01.2023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798C801-E313-493F-A117-E046311A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5B2C5ED-DC74-4D3B-9C1F-2EA82201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57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2C7BF-7D6B-4503-B533-8B7DE681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20CB48-CAC6-4C1B-B81A-557E2476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CE06-4CF1-4811-88D7-21A0E948D0C2}" type="datetime1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B1EFF7-B20A-4337-BC8E-0ED2B26E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689E33-78C0-43D4-9082-288FE00D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78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5D1167-4443-45AA-946F-46F7B93C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A06C-3CEE-4FEC-82DA-BB2A21C297EF}" type="datetime1">
              <a:rPr lang="cs-CZ" smtClean="0"/>
              <a:t>03.01.2023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0456AA-E2C8-4683-AA78-AE9EBE8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5E6FA3-9A79-419E-B740-B95AA772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2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56498-F57F-4AE4-B431-DD3BC812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23243-E53B-4031-A68D-2314920D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24E992-3A26-4B91-8B60-229A35384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DE0928-C72C-4519-9095-226D916E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B4D-6860-47EC-91E6-A54911E5E036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279E09-2A34-4770-8633-FAD198AD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0A133A-DE4D-449C-BAA6-C7A7788B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19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A5D40-E5A0-4D39-8E79-39E45486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C58DD1C-515B-497D-A70A-659711718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9C1078-5091-44DE-A2F7-DD399B5CD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43D332-FDA3-49D1-A5C1-FD0E4DF6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93B9-17C6-4991-ACCE-843B5111EE8C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EE9932-5B5C-430E-9232-3B52A4EA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DC03CF-CC4F-436D-AECB-17F4DF22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54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2595B94-3DD7-44E8-8BFA-5568A131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766C40-CA86-48C9-9718-696D482AB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3F8B1-9C1D-4370-A02C-6D11287F5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DA52-6E42-467B-891F-F687EA330333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929198-FCE4-4AD7-8674-6AA3551F8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245721-088B-4D59-924A-936AA85E0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B3453-50FB-4F84-A2BC-F5B9BC87F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A1087-6A1D-4B89-AE66-7024DB101C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Modul 6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F388A6-4F62-4BA6-B547-7B932C0A6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Prodej ze dvora</a:t>
            </a:r>
          </a:p>
        </p:txBody>
      </p:sp>
      <p:pic>
        <p:nvPicPr>
          <p:cNvPr id="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A63E459-A014-4CAD-83D7-E596F2A9B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88" y="190839"/>
            <a:ext cx="2897822" cy="1770973"/>
          </a:xfrm>
          <a:prstGeom prst="rect">
            <a:avLst/>
          </a:prstGeom>
        </p:spPr>
      </p:pic>
      <p:pic>
        <p:nvPicPr>
          <p:cNvPr id="5" name="image12.jpg">
            <a:extLst>
              <a:ext uri="{FF2B5EF4-FFF2-40B4-BE49-F238E27FC236}">
                <a16:creationId xmlns:a16="http://schemas.microsoft.com/office/drawing/2014/main" id="{F966F18C-3FD7-43A4-941B-A92771045A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4065" y="5051054"/>
            <a:ext cx="3003869" cy="795971"/>
          </a:xfrm>
          <a:prstGeom prst="rect">
            <a:avLst/>
          </a:prstGeom>
          <a:ln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E9ECF08-46A5-468B-95DD-F4E0D925F3A9}"/>
              </a:ext>
            </a:extLst>
          </p:cNvPr>
          <p:cNvSpPr txBox="1"/>
          <p:nvPr/>
        </p:nvSpPr>
        <p:spPr>
          <a:xfrm>
            <a:off x="2932590" y="62096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4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10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5AD72F2A-3FC7-49B8-8783-1B4D9BC03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5076" y="1959202"/>
            <a:ext cx="5708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FD5B3B-03A3-4CD2-86EA-705D84B6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2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17" name="Zástupný text 1">
            <a:extLst>
              <a:ext uri="{FF2B5EF4-FFF2-40B4-BE49-F238E27FC236}">
                <a16:creationId xmlns:a16="http://schemas.microsoft.com/office/drawing/2014/main" id="{35C0D7F6-BDE7-4E6E-A7A4-B0CFEC6F9FE7}"/>
              </a:ext>
            </a:extLst>
          </p:cNvPr>
          <p:cNvSpPr txBox="1">
            <a:spLocks/>
          </p:cNvSpPr>
          <p:nvPr/>
        </p:nvSpPr>
        <p:spPr>
          <a:xfrm>
            <a:off x="1049026" y="1913392"/>
            <a:ext cx="8820000" cy="360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Prodej ze dvora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D2526E25-38E3-477E-8A8B-BC23B9E5995B}"/>
              </a:ext>
            </a:extLst>
          </p:cNvPr>
          <p:cNvSpPr txBox="1">
            <a:spLocks/>
          </p:cNvSpPr>
          <p:nvPr/>
        </p:nvSpPr>
        <p:spPr>
          <a:xfrm>
            <a:off x="1049026" y="2364082"/>
            <a:ext cx="8820000" cy="360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600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6.1. Význam prodeje ze dvora, regionální produkty</a:t>
            </a: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Zástupný text 3">
            <a:extLst>
              <a:ext uri="{FF2B5EF4-FFF2-40B4-BE49-F238E27FC236}">
                <a16:creationId xmlns:a16="http://schemas.microsoft.com/office/drawing/2014/main" id="{BE574C59-26B9-4F85-9DCA-D36CDF652BE2}"/>
              </a:ext>
            </a:extLst>
          </p:cNvPr>
          <p:cNvSpPr txBox="1">
            <a:spLocks/>
          </p:cNvSpPr>
          <p:nvPr/>
        </p:nvSpPr>
        <p:spPr>
          <a:xfrm>
            <a:off x="1049026" y="2814772"/>
            <a:ext cx="8820000" cy="3960000"/>
          </a:xfrm>
          <a:prstGeom prst="rect">
            <a:avLst/>
          </a:prstGeom>
        </p:spPr>
        <p:txBody>
          <a:bodyPr/>
          <a:lstStyle>
            <a:lvl1pPr marL="0" indent="0" algn="just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180000" algn="just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180000" algn="just" rtl="0" eaLnBrk="1" fontAlgn="base" hangingPunct="1">
              <a:spcBef>
                <a:spcPts val="0"/>
              </a:spcBef>
              <a:spcAft>
                <a:spcPct val="0"/>
              </a:spcAft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0000" indent="-180000" algn="just" rtl="0" eaLnBrk="1" fontAlgn="base" hangingPunct="1">
              <a:spcBef>
                <a:spcPts val="0"/>
              </a:spcBef>
              <a:spcAft>
                <a:spcPct val="0"/>
              </a:spcAft>
              <a:buFont typeface="Trebuchet MS" panose="020B0603020202020204" pitchFamily="34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Poslední roky ukazují, že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zdánlivě neotřesitelná pozice globalizace ve světovém obchodě je narušena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. Problémy, které vedou ke zdražování prakticky všeho souvisí s interkontinentální dopravou, s válkou na Ukrajině, zvyšujícími se cenami energií, neúměrným drancováním přírodních zdrojů, ještě katalyzuje virová pandemie. To, co se před nedávnem zdálo stabilní a neměnné je dnes variabilní a mnohdy i nejisté. Nejen evropské, ale i další země,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začínají podporovat domácí výrobce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kteří byli mnohdy na okraji zájmu, protože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paradoxně bylo levnější komoditu dovézt z druhého konce světa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Menší podpora globálního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	     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Větší  akcent na regionální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9CCECF9-5F7F-4494-8453-B899600A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48" y="3672585"/>
            <a:ext cx="3982841" cy="25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3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6DF46ED3-AF9C-4786-95E4-BABF49F92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4934" cy="4351338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Marketingové a propagační kampaně, ve velké míře podporované státními orgány, začínají spotřebitele přeorientovávat na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regionální produkty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. To se projevuje zejména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propagací značek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, které může producent na svoje zboží za určitých, předem daných podmínek, obdržet. Trend se projevuje nejen v jedno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tlivých státech, ale i na úrovni Evropské unie. Účelem těchto opatření je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podpora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krátkých dodavatelských řetězců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 a cirkulární ekonomiky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7E99E24-1939-47A1-AB9F-5FA65F757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099" y="1933499"/>
            <a:ext cx="4212701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4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0039D0-418D-494F-8007-0C9A003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1252" cy="4351338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Krátké dodavatelské řetězce (KDŘ) </a:t>
            </a: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lze definovat jako alternativní způsoby prodeje,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které snižují vzdálenost </a:t>
            </a:r>
            <a:b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z pole na stůl </a:t>
            </a: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 přivádí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producenty blíže </a:t>
            </a:r>
            <a:b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ke konzumentům. Zároveň se posiluje význam místní komunity.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Mezi tyto formy lze zařadit: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farmářské trhy a tržiště,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bedýnkový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prodej,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přímý prodej ze dvora / farmy </a:t>
            </a: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aj.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Tyto formy dodavatelsko-odběratelských vztahů mají příznivé dopady v oblasti environmentální, ekonomické, sociální i v oblasti zdraví a blahobytu </a:t>
            </a:r>
            <a:b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cs-CZ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 přispívají k udržitelnosti těchto systémů.</a:t>
            </a: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06879B1-3681-4FBF-984D-6B881F716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92" y="1913392"/>
            <a:ext cx="488941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9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5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0039D0-418D-494F-8007-0C9A003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Prodej ze dvora lze vysvětlit jako: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přímé dodávání malého množství produktů v místě výroby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2E1532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prodej na tržnicích a tržištích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2E1532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dodávání do místní maloobchodní prodejny,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která dodává produkty konečnému spotřebiteli (za místní maloobchodní prodejnu považujeme prodejnu 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2E153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s odpovídajícím sortimentem živočišných produktů, která je z obcí s podobnou maloobchodní prodejnou, nejblíže hospodářství chovatele).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2E1532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B2ACDE-A22A-4C0B-8510-9E8DE269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06" y="1825625"/>
            <a:ext cx="4224894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6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0039D0-418D-494F-8007-0C9A003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39827" cy="4351338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Specifické podmínky pro prodej ze dvora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Prodej potravin ze dvora je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upravován vnitrostátním právem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může být nad rámec  společného jádra potravinové hygieny ovlivněn řadou norem z dosti rozličných odvětví. Protože zdroje týkající se jednotlivých národních úprav 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 této souvislosti vyzdvihují pravidla různého charakteru, jsou některá tato zvláštní pravidla v případě jednotlivých zemí vyzdvižena.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6CE723-AD1A-491E-ABB9-14B6CEE1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975" y="1838095"/>
            <a:ext cx="4224894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7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852C3C63-A392-466E-BC99-AA5451C7D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7893" y="1782308"/>
            <a:ext cx="6590866" cy="47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0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8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0039D0-418D-494F-8007-0C9A003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0344" cy="4351338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Ve většině států dochází při prodeji ze dvora k uplatnění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výjimky z unijního nařízení o hygieně potravin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Výrobce je odpovědný za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bezpečnost a kvalitu potravin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uváděných na trh a jejich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řádné značení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menší ovocné sady zaznamenávají pokrok v pěstebních technologiích (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Česká republika)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53F5A14-E60B-4C45-890B-208014865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27" y="3122763"/>
            <a:ext cx="2697353" cy="233955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DB9BEC6-824D-4F21-867F-C222E969F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924" y="1732906"/>
            <a:ext cx="4224894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7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731-1576-4023-849F-8D0F97D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77F40C-6544-4153-8B40-EF20CD5F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Číslo projektu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2020-1-SK01-KA202-078207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F5AB4-94D6-4489-A933-6E18140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3453-50FB-4F84-A2BC-F5B9BC87FA5A}" type="slidenum">
              <a:rPr lang="cs-CZ" smtClean="0"/>
              <a:t>9</a:t>
            </a:fld>
            <a:endParaRPr lang="cs-CZ"/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F7A851-418C-4462-8129-B9984041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8" y="142419"/>
            <a:ext cx="2897822" cy="1770973"/>
          </a:xfrm>
          <a:prstGeom prst="rect">
            <a:avLst/>
          </a:prstGeom>
        </p:spPr>
      </p:pic>
      <p:pic>
        <p:nvPicPr>
          <p:cNvPr id="7" name="image12.jpg">
            <a:extLst>
              <a:ext uri="{FF2B5EF4-FFF2-40B4-BE49-F238E27FC236}">
                <a16:creationId xmlns:a16="http://schemas.microsoft.com/office/drawing/2014/main" id="{B9FB1F4F-2A88-4950-9424-FCEE8A61B2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1037"/>
            <a:ext cx="3003869" cy="795971"/>
          </a:xfrm>
          <a:prstGeom prst="rect">
            <a:avLst/>
          </a:prstGeom>
          <a:ln/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0039D0-418D-494F-8007-0C9A0033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AF165CD9-92AE-44B3-87FD-8049FE75C707}"/>
              </a:ext>
            </a:extLst>
          </p:cNvPr>
          <p:cNvSpPr txBox="1">
            <a:spLocks/>
          </p:cNvSpPr>
          <p:nvPr/>
        </p:nvSpPr>
        <p:spPr>
          <a:xfrm>
            <a:off x="1613602" y="1956725"/>
            <a:ext cx="4410000" cy="4860000"/>
          </a:xfrm>
          <a:prstGeom prst="rect">
            <a:avLst/>
          </a:prstGeom>
        </p:spPr>
        <p:txBody>
          <a:bodyPr/>
          <a:lstStyle>
            <a:lvl1pPr marL="0" indent="0" algn="just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Prodej ze dvora – malá zahrada může poskytnout pestrou celoroční nabídku zeleniny a bylinek (Zahrada U malíře – ČR)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D748A473-F0E2-46F0-82E1-C936756AC1A5}"/>
              </a:ext>
            </a:extLst>
          </p:cNvPr>
          <p:cNvSpPr txBox="1">
            <a:spLocks/>
          </p:cNvSpPr>
          <p:nvPr/>
        </p:nvSpPr>
        <p:spPr>
          <a:xfrm>
            <a:off x="6329299" y="6176963"/>
            <a:ext cx="4212000" cy="50482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Občerstvení na farmě ze sezónních surovin (SRN)</a:t>
            </a:r>
          </a:p>
        </p:txBody>
      </p:sp>
      <p:pic>
        <p:nvPicPr>
          <p:cNvPr id="15" name="Zástupný symbol obrázku 7" descr="Obsah obrázku jídlo, několik, různorodost, uspořádáno&#10;&#10;Popis byl vytvořen automaticky">
            <a:extLst>
              <a:ext uri="{FF2B5EF4-FFF2-40B4-BE49-F238E27FC236}">
                <a16:creationId xmlns:a16="http://schemas.microsoft.com/office/drawing/2014/main" id="{A9757727-D632-4A96-A4AD-E6214654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1853"/>
          <a:stretch>
            <a:fillRect/>
          </a:stretch>
        </p:blipFill>
        <p:spPr>
          <a:xfrm>
            <a:off x="6349978" y="1956725"/>
            <a:ext cx="4212000" cy="41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C5B3778-EBAB-4AAB-9C54-826C48393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51" y="1957182"/>
            <a:ext cx="4212701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8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15528D5E10BA49B6643C35E826D0AA" ma:contentTypeVersion="17" ma:contentTypeDescription="Vytvoří nový dokument" ma:contentTypeScope="" ma:versionID="fcad38f92428f1399907585f969aa42e">
  <xsd:schema xmlns:xsd="http://www.w3.org/2001/XMLSchema" xmlns:xs="http://www.w3.org/2001/XMLSchema" xmlns:p="http://schemas.microsoft.com/office/2006/metadata/properties" xmlns:ns2="f5d98e21-7858-42b8-a513-89b049052d4e" xmlns:ns3="ebb57fef-aa04-4b64-85cb-dbd122f3ef38" targetNamespace="http://schemas.microsoft.com/office/2006/metadata/properties" ma:root="true" ma:fieldsID="862d6d2d627f1411e1f6b9c9c492d602" ns2:_="" ns3:_="">
    <xsd:import namespace="f5d98e21-7858-42b8-a513-89b049052d4e"/>
    <xsd:import namespace="ebb57fef-aa04-4b64-85cb-dbd122f3ef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8e21-7858-42b8-a513-89b049052d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6104055d-a7a1-4227-823d-893947fae5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57fef-aa04-4b64-85cb-dbd122f3ef3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7a2fb5e-3e71-46c2-8cfb-b18f0a1e2fa7}" ma:internalName="TaxCatchAll" ma:showField="CatchAllData" ma:web="ebb57fef-aa04-4b64-85cb-dbd122f3ef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d98e21-7858-42b8-a513-89b049052d4e">
      <Terms xmlns="http://schemas.microsoft.com/office/infopath/2007/PartnerControls"/>
    </lcf76f155ced4ddcb4097134ff3c332f>
    <TaxCatchAll xmlns="ebb57fef-aa04-4b64-85cb-dbd122f3ef38" xsi:nil="true"/>
  </documentManagement>
</p:properties>
</file>

<file path=customXml/itemProps1.xml><?xml version="1.0" encoding="utf-8"?>
<ds:datastoreItem xmlns:ds="http://schemas.openxmlformats.org/officeDocument/2006/customXml" ds:itemID="{D5F53927-C047-4090-9B2D-B1E8EBED7403}"/>
</file>

<file path=customXml/itemProps2.xml><?xml version="1.0" encoding="utf-8"?>
<ds:datastoreItem xmlns:ds="http://schemas.openxmlformats.org/officeDocument/2006/customXml" ds:itemID="{B9869134-B093-4D62-83B1-49C7E2C8FDEF}"/>
</file>

<file path=customXml/itemProps3.xml><?xml version="1.0" encoding="utf-8"?>
<ds:datastoreItem xmlns:ds="http://schemas.openxmlformats.org/officeDocument/2006/customXml" ds:itemID="{4DE466C0-2B2C-4066-A7C5-85BB98F022FC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528</Words>
  <Application>Microsoft Office PowerPoint</Application>
  <PresentationFormat>Širokoúhlá obrazovka</PresentationFormat>
  <Paragraphs>106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Trebuchet MS</vt:lpstr>
      <vt:lpstr>Motiv Office</vt:lpstr>
      <vt:lpstr>Modul 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6</dc:title>
  <dc:creator>Kánská Eva</dc:creator>
  <cp:lastModifiedBy>Kánská Eva</cp:lastModifiedBy>
  <cp:revision>1</cp:revision>
  <dcterms:created xsi:type="dcterms:W3CDTF">2023-01-03T08:47:02Z</dcterms:created>
  <dcterms:modified xsi:type="dcterms:W3CDTF">2023-01-03T09:14:21Z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0x0101006215528D5E10BA49B6643C35E826D0AA</vt:lpwstr>
  </property>
</Properties>
</file>