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15"/>
  </p:notesMasterIdLst>
  <p:handoutMasterIdLst>
    <p:handoutMasterId r:id="rId16"/>
  </p:handoutMasterIdLst>
  <p:sldIdLst>
    <p:sldId id="311" r:id="rId5"/>
    <p:sldId id="309" r:id="rId6"/>
    <p:sldId id="304" r:id="rId7"/>
    <p:sldId id="298" r:id="rId8"/>
    <p:sldId id="292" r:id="rId9"/>
    <p:sldId id="306" r:id="rId10"/>
    <p:sldId id="295" r:id="rId11"/>
    <p:sldId id="302" r:id="rId12"/>
    <p:sldId id="303" r:id="rId13"/>
    <p:sldId id="310" r:id="rId14"/>
  </p:sldIdLst>
  <p:sldSz cx="9906000" cy="6858000" type="A4"/>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78D76B"/>
    <a:srgbClr val="47C836"/>
    <a:srgbClr val="33CCFF"/>
    <a:srgbClr val="66CCFF"/>
    <a:srgbClr val="66FF99"/>
    <a:srgbClr val="CCFF33"/>
    <a:srgbClr val="70AC2E"/>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083" autoAdjust="0"/>
  </p:normalViewPr>
  <p:slideViewPr>
    <p:cSldViewPr snapToGrid="0">
      <p:cViewPr varScale="1">
        <p:scale>
          <a:sx n="76" d="100"/>
          <a:sy n="76" d="100"/>
        </p:scale>
        <p:origin x="1459" y="58"/>
      </p:cViewPr>
      <p:guideLst>
        <p:guide orient="horz" pos="2160"/>
        <p:guide pos="3120"/>
      </p:guideLst>
    </p:cSldViewPr>
  </p:slideViewPr>
  <p:notesTextViewPr>
    <p:cViewPr>
      <p:scale>
        <a:sx n="1" d="1"/>
        <a:sy n="1" d="1"/>
      </p:scale>
      <p:origin x="0" y="0"/>
    </p:cViewPr>
  </p:notesTextViewPr>
  <p:notesViewPr>
    <p:cSldViewPr snapToGrid="0">
      <p:cViewPr varScale="1">
        <p:scale>
          <a:sx n="65" d="100"/>
          <a:sy n="65" d="100"/>
        </p:scale>
        <p:origin x="-3130" y="-77"/>
      </p:cViewPr>
      <p:guideLst>
        <p:guide orient="horz" pos="2880"/>
        <p:guide pos="2160"/>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pl-PL"/>
          </a:p>
        </p:txBody>
      </p:sp>
      <p:sp>
        <p:nvSpPr>
          <p:cNvPr id="3" name="Symbol zastępczy dat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4FCF0096-DD09-4F94-B125-D2F10671D3CC}" type="datetimeFigureOut">
              <a:rPr lang="pl-PL"/>
              <a:pPr>
                <a:defRPr/>
              </a:pPr>
              <a:t>14.12.2022</a:t>
            </a:fld>
            <a:endParaRPr lang="pl-PL"/>
          </a:p>
        </p:txBody>
      </p:sp>
      <p:sp>
        <p:nvSpPr>
          <p:cNvPr id="4" name="Symbol zastępczy stop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pl-PL"/>
          </a:p>
        </p:txBody>
      </p:sp>
      <p:sp>
        <p:nvSpPr>
          <p:cNvPr id="5" name="Symbol zastępczy numeru slajd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E5111B9C-89B8-4F29-A3B3-FDA73E31F16E}" type="slidenum">
              <a:rPr lang="pl-PL"/>
              <a:pPr>
                <a:defRPr/>
              </a:pPr>
              <a:t>‹#›</a:t>
            </a:fld>
            <a:endParaRPr lang="pl-PL"/>
          </a:p>
        </p:txBody>
      </p:sp>
    </p:spTree>
    <p:extLst>
      <p:ext uri="{BB962C8B-B14F-4D97-AF65-F5344CB8AC3E}">
        <p14:creationId xmlns:p14="http://schemas.microsoft.com/office/powerpoint/2010/main" val="450505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FCEE0EE-A52D-46AF-A07C-3EEC64895839}" type="datetimeFigureOut">
              <a:rPr lang="pl-PL"/>
              <a:pPr>
                <a:defRPr/>
              </a:pPr>
              <a:t>14.12.2022</a:t>
            </a:fld>
            <a:endParaRPr lang="pl-PL"/>
          </a:p>
        </p:txBody>
      </p:sp>
      <p:sp>
        <p:nvSpPr>
          <p:cNvPr id="4" name="Symbol zastępczy obrazu slajdu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FA41F5C-4A6D-432A-B932-774DE37C8E42}" type="slidenum">
              <a:rPr lang="pl-PL"/>
              <a:pPr>
                <a:defRPr/>
              </a:pPr>
              <a:t>‹#›</a:t>
            </a:fld>
            <a:endParaRPr lang="pl-PL"/>
          </a:p>
        </p:txBody>
      </p:sp>
    </p:spTree>
    <p:extLst>
      <p:ext uri="{BB962C8B-B14F-4D97-AF65-F5344CB8AC3E}">
        <p14:creationId xmlns:p14="http://schemas.microsoft.com/office/powerpoint/2010/main" val="41629260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00B050"/>
                </a:solidFill>
                <a:effectLst/>
                <a:ea typeface="Calibri" panose="020F0502020204030204" pitchFamily="34" charset="0"/>
                <a:cs typeface="Times New Roman" panose="02020603050405020304" pitchFamily="18" charset="0"/>
              </a:rPr>
              <a:t>The module deals with the explanation of what is understood as sales from the yard, especially in animal production, how sales from the yard are important for consumers and sellers. The importance of regional products and their support in the Czech Republic and selected EU countries.</a:t>
            </a:r>
            <a:endParaRPr lang="cs-CZ" dirty="0"/>
          </a:p>
        </p:txBody>
      </p:sp>
      <p:sp>
        <p:nvSpPr>
          <p:cNvPr id="4" name="Zástupný symbol pro číslo snímku 3"/>
          <p:cNvSpPr>
            <a:spLocks noGrp="1"/>
          </p:cNvSpPr>
          <p:nvPr>
            <p:ph type="sldNum" sz="quarter" idx="5"/>
          </p:nvPr>
        </p:nvSpPr>
        <p:spPr/>
        <p:txBody>
          <a:bodyPr/>
          <a:lstStyle/>
          <a:p>
            <a:pPr>
              <a:defRPr/>
            </a:pPr>
            <a:fld id="{BFA41F5C-4A6D-432A-B932-774DE37C8E42}" type="slidenum">
              <a:rPr lang="pl-PL" smtClean="0"/>
              <a:pPr>
                <a:defRPr/>
              </a:pPr>
              <a:t>2</a:t>
            </a:fld>
            <a:endParaRPr lang="pl-PL"/>
          </a:p>
        </p:txBody>
      </p:sp>
    </p:spTree>
    <p:extLst>
      <p:ext uri="{BB962C8B-B14F-4D97-AF65-F5344CB8AC3E}">
        <p14:creationId xmlns:p14="http://schemas.microsoft.com/office/powerpoint/2010/main" val="3479341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effectLst/>
                <a:ea typeface="Calibri" panose="020F0502020204030204" pitchFamily="34" charset="0"/>
                <a:cs typeface="Calibri" panose="020F0502020204030204" pitchFamily="34" charset="0"/>
              </a:rPr>
              <a:t>The leaflet of the Ministry of Agriculture of the Czech Republic (2017) states that short supply chains are a form of supplier-customer relations that emphasize the importance of regional foods, their use in catering facilities, gastronomy in general, local business and tourism. Their meaning is based on bonds between producers, consumers, chefs, schools, local authorities and associations, which together create a strong local community.</a:t>
            </a:r>
            <a:endParaRPr lang="cs-CZ" dirty="0"/>
          </a:p>
        </p:txBody>
      </p:sp>
      <p:sp>
        <p:nvSpPr>
          <p:cNvPr id="4" name="Zástupný symbol pro číslo snímku 3"/>
          <p:cNvSpPr>
            <a:spLocks noGrp="1"/>
          </p:cNvSpPr>
          <p:nvPr>
            <p:ph type="sldNum" sz="quarter" idx="5"/>
          </p:nvPr>
        </p:nvSpPr>
        <p:spPr/>
        <p:txBody>
          <a:bodyPr/>
          <a:lstStyle/>
          <a:p>
            <a:pPr>
              <a:defRPr/>
            </a:pPr>
            <a:fld id="{BFA41F5C-4A6D-432A-B932-774DE37C8E42}" type="slidenum">
              <a:rPr lang="pl-PL" smtClean="0"/>
              <a:pPr>
                <a:defRPr/>
              </a:pPr>
              <a:t>4</a:t>
            </a:fld>
            <a:endParaRPr lang="pl-PL"/>
          </a:p>
        </p:txBody>
      </p:sp>
    </p:spTree>
    <p:extLst>
      <p:ext uri="{BB962C8B-B14F-4D97-AF65-F5344CB8AC3E}">
        <p14:creationId xmlns:p14="http://schemas.microsoft.com/office/powerpoint/2010/main" val="706461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lnSpc>
                <a:spcPct val="107000"/>
              </a:lnSpc>
              <a:spcAft>
                <a:spcPts val="800"/>
              </a:spcAft>
            </a:pPr>
            <a:r>
              <a:rPr lang="en-US" b="1" i="0" dirty="0">
                <a:solidFill>
                  <a:srgbClr val="000000"/>
                </a:solidFill>
                <a:effectLst/>
                <a:latin typeface="Roboto" panose="02000000000000000000" pitchFamily="2" charset="0"/>
              </a:rPr>
              <a:t>Czech Republic - </a:t>
            </a:r>
            <a:r>
              <a:rPr lang="en-US" b="0" i="0" dirty="0">
                <a:solidFill>
                  <a:srgbClr val="000000"/>
                </a:solidFill>
                <a:effectLst/>
                <a:latin typeface="Roboto" panose="02000000000000000000" pitchFamily="2" charset="0"/>
              </a:rPr>
              <a:t>Sales from the yard means the direct sale of a small amount of unprocessed primary products to the final consumer or to a local retailer (e.g. fresh unpacked poultry meat). These sales are covered by the derogation provided for in European Union regulations [see Article 1 (2) (a)]. (c) of Regulation (EC) No 852/2004, Article 1 (3) (a) c) of Regulation EC No. 853/2004], • this area is regulated by national legislation (provisions of Section 27a of Act No. 166/1999 Coll., on veterinary care). </a:t>
            </a:r>
          </a:p>
          <a:p>
            <a:pPr algn="just">
              <a:lnSpc>
                <a:spcPct val="107000"/>
              </a:lnSpc>
              <a:spcAft>
                <a:spcPts val="800"/>
              </a:spcAft>
            </a:pPr>
            <a:r>
              <a:rPr lang="en-US" b="1" i="0" dirty="0">
                <a:solidFill>
                  <a:srgbClr val="000000"/>
                </a:solidFill>
                <a:effectLst/>
                <a:latin typeface="Roboto" panose="02000000000000000000" pitchFamily="2" charset="0"/>
              </a:rPr>
              <a:t>Slovakia - </a:t>
            </a:r>
            <a:r>
              <a:rPr lang="en-US" b="0" i="0" dirty="0">
                <a:solidFill>
                  <a:srgbClr val="000000"/>
                </a:solidFill>
                <a:effectLst/>
                <a:latin typeface="Roboto" panose="02000000000000000000" pitchFamily="2" charset="0"/>
              </a:rPr>
              <a:t>Act No. 152/1995 Coll., On Foodstuffs (Food Act - hereinafter referred to as the “Food Act”), which lays down certain general rules concerning the hygiene and labeling of foodstuffs sold from of the Court, and Act No. 39/2007 Coll., on Veterinary Care (Act on Veterinary Care - hereinafter referred to as the “Veterinary Care Act”), which lays down special rules for food of animal origin. According to § 3 par. e) of Act No. 455/1991 Coll., the Trade Licensing Act (Trade Licensing Act).</a:t>
            </a:r>
            <a:endParaRPr lang="cs-CZ" dirty="0">
              <a:effectLst/>
              <a:ea typeface="Calibri Light" panose="020F0302020204030204" pitchFamily="34" charset="0"/>
            </a:endParaRPr>
          </a:p>
          <a:p>
            <a:endParaRPr lang="cs-CZ" sz="1200" dirty="0">
              <a:effectLst/>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5"/>
          </p:nvPr>
        </p:nvSpPr>
        <p:spPr/>
        <p:txBody>
          <a:bodyPr/>
          <a:lstStyle/>
          <a:p>
            <a:pPr>
              <a:defRPr/>
            </a:pPr>
            <a:fld id="{BFA41F5C-4A6D-432A-B932-774DE37C8E42}" type="slidenum">
              <a:rPr lang="pl-PL" smtClean="0"/>
              <a:pPr>
                <a:defRPr/>
              </a:pPr>
              <a:t>8</a:t>
            </a:fld>
            <a:endParaRPr lang="pl-PL"/>
          </a:p>
        </p:txBody>
      </p:sp>
    </p:spTree>
    <p:extLst>
      <p:ext uri="{BB962C8B-B14F-4D97-AF65-F5344CB8AC3E}">
        <p14:creationId xmlns:p14="http://schemas.microsoft.com/office/powerpoint/2010/main" val="1890443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74295" algn="just">
              <a:spcBef>
                <a:spcPts val="590"/>
              </a:spcBef>
            </a:pPr>
            <a:r>
              <a:rPr lang="en-US" b="1" i="0" dirty="0">
                <a:solidFill>
                  <a:srgbClr val="000000"/>
                </a:solidFill>
                <a:effectLst/>
                <a:latin typeface="Roboto" panose="02000000000000000000" pitchFamily="2" charset="0"/>
              </a:rPr>
              <a:t>Hungary - </a:t>
            </a:r>
            <a:r>
              <a:rPr lang="en-US" b="0" i="0" dirty="0">
                <a:solidFill>
                  <a:srgbClr val="000000"/>
                </a:solidFill>
                <a:effectLst/>
                <a:latin typeface="Roboto" panose="02000000000000000000" pitchFamily="2" charset="0"/>
              </a:rPr>
              <a:t>A producer who benefits from the exemptions from the EU Food Hygiene Regulation is responsible for the safety and quality of the food placed on the market (§ 3 (1) of Regulation 52/2010). The sale of food in accordance with Regulation No. 52/2010 may also take place at the residence of the producer, or the residence of his spouse, same-sex partner, adult child, sibling, parent or grandparent (§ 3 paragraph 2 of Regulation No. 52/2010) . The processing / production of food sold from the yard may also take place outside facilities where animals are bred or plants are grown, if the conditions do not allow such a procedure (Section 3 (3) of Regulation No. 52/2010). </a:t>
            </a:r>
          </a:p>
          <a:p>
            <a:pPr marL="74295" algn="just">
              <a:spcBef>
                <a:spcPts val="590"/>
              </a:spcBef>
            </a:pPr>
            <a:r>
              <a:rPr lang="en-US" b="1" i="0" dirty="0">
                <a:solidFill>
                  <a:srgbClr val="000000"/>
                </a:solidFill>
                <a:effectLst/>
                <a:latin typeface="Roboto" panose="02000000000000000000" pitchFamily="2" charset="0"/>
              </a:rPr>
              <a:t>Poland - </a:t>
            </a:r>
            <a:r>
              <a:rPr lang="en-US" b="0" i="0" dirty="0">
                <a:solidFill>
                  <a:srgbClr val="000000"/>
                </a:solidFill>
                <a:effectLst/>
                <a:latin typeface="Roboto" panose="02000000000000000000" pitchFamily="2" charset="0"/>
              </a:rPr>
              <a:t>Polish Law on Food Safety and Nutrition (</a:t>
            </a:r>
            <a:r>
              <a:rPr lang="en-US" b="0" i="0" dirty="0" err="1">
                <a:solidFill>
                  <a:srgbClr val="000000"/>
                </a:solidFill>
                <a:effectLst/>
                <a:latin typeface="Roboto" panose="02000000000000000000" pitchFamily="2" charset="0"/>
              </a:rPr>
              <a:t>ustawa</a:t>
            </a:r>
            <a:r>
              <a:rPr lang="en-US" b="0" i="0" dirty="0">
                <a:solidFill>
                  <a:srgbClr val="000000"/>
                </a:solidFill>
                <a:effectLst/>
                <a:latin typeface="Roboto" panose="02000000000000000000" pitchFamily="2" charset="0"/>
              </a:rPr>
              <a:t> o </a:t>
            </a:r>
            <a:r>
              <a:rPr lang="en-US" b="0" i="0" dirty="0" err="1">
                <a:solidFill>
                  <a:srgbClr val="000000"/>
                </a:solidFill>
                <a:effectLst/>
                <a:latin typeface="Roboto" panose="02000000000000000000" pitchFamily="2" charset="0"/>
              </a:rPr>
              <a:t>bezpieczeństwie</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żywności</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i</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żywienia</a:t>
            </a:r>
            <a:r>
              <a:rPr lang="en-US" b="0" i="0" dirty="0">
                <a:solidFill>
                  <a:srgbClr val="000000"/>
                </a:solidFill>
                <a:effectLst/>
                <a:latin typeface="Roboto" panose="02000000000000000000" pitchFamily="2" charset="0"/>
              </a:rPr>
              <a:t> - hereinafter '</a:t>
            </a:r>
            <a:r>
              <a:rPr lang="en-US" b="0" i="0" dirty="0" err="1">
                <a:solidFill>
                  <a:srgbClr val="000000"/>
                </a:solidFill>
                <a:effectLst/>
                <a:latin typeface="Roboto" panose="02000000000000000000" pitchFamily="2" charset="0"/>
              </a:rPr>
              <a:t>b.z.z</a:t>
            </a:r>
            <a:r>
              <a:rPr lang="en-US" b="0" i="0" dirty="0">
                <a:solidFill>
                  <a:srgbClr val="000000"/>
                </a:solidFill>
                <a:effectLst/>
                <a:latin typeface="Roboto" panose="02000000000000000000" pitchFamily="2" charset="0"/>
              </a:rPr>
              <a:t>.') defines direct sales (</a:t>
            </a:r>
            <a:r>
              <a:rPr lang="en-US" b="0" i="0" dirty="0" err="1">
                <a:solidFill>
                  <a:srgbClr val="000000"/>
                </a:solidFill>
                <a:effectLst/>
                <a:latin typeface="Roboto" panose="02000000000000000000" pitchFamily="2" charset="0"/>
              </a:rPr>
              <a:t>dostawy</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bezpośrednie</a:t>
            </a:r>
            <a:r>
              <a:rPr lang="en-US" b="0" i="0" dirty="0">
                <a:solidFill>
                  <a:srgbClr val="000000"/>
                </a:solidFill>
                <a:effectLst/>
                <a:latin typeface="Roboto" panose="02000000000000000000" pitchFamily="2" charset="0"/>
              </a:rPr>
              <a:t>) in Article 3 (1) (10) by reference to the exemption for sale from the court under Article 1. paragraph 2 (a) (c) the Food Hygiene Regulation. Direct sales in this sense are not subject to the generally required permit in </a:t>
            </a:r>
            <a:r>
              <a:rPr lang="en-US" b="0" i="0" dirty="0" err="1">
                <a:solidFill>
                  <a:srgbClr val="000000"/>
                </a:solidFill>
                <a:effectLst/>
                <a:latin typeface="Roboto" panose="02000000000000000000" pitchFamily="2" charset="0"/>
              </a:rPr>
              <a:t>b.z.z</a:t>
            </a:r>
            <a:r>
              <a:rPr lang="en-US" b="0" i="0" dirty="0">
                <a:solidFill>
                  <a:srgbClr val="000000"/>
                </a:solidFill>
                <a:effectLst/>
                <a:latin typeface="Roboto" panose="02000000000000000000" pitchFamily="2" charset="0"/>
              </a:rPr>
              <a:t>. (Article 63 (2) (1) of the Code). However, farmers are also obliged to comply with the principles of good hygiene practices for direct sales (Article 68 (1) of the Code).</a:t>
            </a:r>
            <a:endParaRPr lang="cs-CZ" dirty="0">
              <a:effectLst/>
              <a:ea typeface="Calibri Light" panose="020F0302020204030204" pitchFamily="34" charset="0"/>
            </a:endParaRPr>
          </a:p>
          <a:p>
            <a:pPr marL="74295" algn="just">
              <a:spcBef>
                <a:spcPts val="590"/>
              </a:spcBef>
            </a:pPr>
            <a:endParaRPr lang="cs-CZ" sz="1200" dirty="0">
              <a:effectLst/>
              <a:ea typeface="Calibri Light" panose="020F0302020204030204" pitchFamily="34" charset="0"/>
            </a:endParaRPr>
          </a:p>
          <a:p>
            <a:endParaRPr lang="cs-CZ" dirty="0"/>
          </a:p>
        </p:txBody>
      </p:sp>
      <p:sp>
        <p:nvSpPr>
          <p:cNvPr id="4" name="Zástupný symbol pro číslo snímku 3"/>
          <p:cNvSpPr>
            <a:spLocks noGrp="1"/>
          </p:cNvSpPr>
          <p:nvPr>
            <p:ph type="sldNum" sz="quarter" idx="5"/>
          </p:nvPr>
        </p:nvSpPr>
        <p:spPr/>
        <p:txBody>
          <a:bodyPr/>
          <a:lstStyle/>
          <a:p>
            <a:pPr>
              <a:defRPr/>
            </a:pPr>
            <a:fld id="{BFA41F5C-4A6D-432A-B932-774DE37C8E42}" type="slidenum">
              <a:rPr lang="pl-PL" smtClean="0"/>
              <a:pPr>
                <a:defRPr/>
              </a:pPr>
              <a:t>9</a:t>
            </a:fld>
            <a:endParaRPr lang="pl-PL"/>
          </a:p>
        </p:txBody>
      </p:sp>
    </p:spTree>
    <p:extLst>
      <p:ext uri="{BB962C8B-B14F-4D97-AF65-F5344CB8AC3E}">
        <p14:creationId xmlns:p14="http://schemas.microsoft.com/office/powerpoint/2010/main" val="2267759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D0D8356-E22E-6510-AFB9-D44FEDD73B2A}"/>
              </a:ext>
            </a:extLst>
          </p:cNvPr>
          <p:cNvSpPr>
            <a:spLocks noGrp="1"/>
          </p:cNvSpPr>
          <p:nvPr>
            <p:ph type="ctrTitle"/>
          </p:nvPr>
        </p:nvSpPr>
        <p:spPr>
          <a:xfrm>
            <a:off x="1238250" y="1122363"/>
            <a:ext cx="7429500" cy="2387600"/>
          </a:xfrm>
        </p:spPr>
        <p:txBody>
          <a:bodyPr anchor="b"/>
          <a:lstStyle>
            <a:lvl1pPr algn="ctr">
              <a:defRPr sz="4875"/>
            </a:lvl1pPr>
          </a:lstStyle>
          <a:p>
            <a:r>
              <a:rPr lang="pl-PL"/>
              <a:t>Kliknij, aby edytować styl</a:t>
            </a:r>
          </a:p>
        </p:txBody>
      </p:sp>
      <p:sp>
        <p:nvSpPr>
          <p:cNvPr id="3" name="Podtytuł 2">
            <a:extLst>
              <a:ext uri="{FF2B5EF4-FFF2-40B4-BE49-F238E27FC236}">
                <a16:creationId xmlns:a16="http://schemas.microsoft.com/office/drawing/2014/main" id="{F2494C53-5550-38DC-E1D1-F3398A8121BC}"/>
              </a:ext>
            </a:extLst>
          </p:cNvPr>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pl-PL"/>
              <a:t>Kliknij, aby edytować styl wzorca podtytułu</a:t>
            </a:r>
          </a:p>
        </p:txBody>
      </p:sp>
      <p:sp>
        <p:nvSpPr>
          <p:cNvPr id="4" name="Symbol zastępczy daty 3">
            <a:extLst>
              <a:ext uri="{FF2B5EF4-FFF2-40B4-BE49-F238E27FC236}">
                <a16:creationId xmlns:a16="http://schemas.microsoft.com/office/drawing/2014/main" id="{9A3DB75E-C450-C49F-4E47-5B2F0296237C}"/>
              </a:ext>
            </a:extLst>
          </p:cNvPr>
          <p:cNvSpPr>
            <a:spLocks noGrp="1"/>
          </p:cNvSpPr>
          <p:nvPr>
            <p:ph type="dt" sz="half" idx="10"/>
          </p:nvPr>
        </p:nvSpPr>
        <p:spPr/>
        <p:txBody>
          <a:bodyPr/>
          <a:lstStyle/>
          <a:p>
            <a:fld id="{1A42F510-D65D-4A55-B5E9-169D17C3F59F}" type="datetimeFigureOut">
              <a:rPr lang="pl-PL" smtClean="0"/>
              <a:t>14.12.2022</a:t>
            </a:fld>
            <a:endParaRPr lang="pl-PL"/>
          </a:p>
        </p:txBody>
      </p:sp>
      <p:sp>
        <p:nvSpPr>
          <p:cNvPr id="5" name="Symbol zastępczy stopki 4">
            <a:extLst>
              <a:ext uri="{FF2B5EF4-FFF2-40B4-BE49-F238E27FC236}">
                <a16:creationId xmlns:a16="http://schemas.microsoft.com/office/drawing/2014/main" id="{0EB1C639-5713-96F8-9356-9708917AAAF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98FE9732-4B91-1C4D-19B7-4E69352C47B7}"/>
              </a:ext>
            </a:extLst>
          </p:cNvPr>
          <p:cNvSpPr>
            <a:spLocks noGrp="1"/>
          </p:cNvSpPr>
          <p:nvPr>
            <p:ph type="sldNum" sz="quarter" idx="12"/>
          </p:nvPr>
        </p:nvSpPr>
        <p:spPr/>
        <p:txBody>
          <a:bodyPr/>
          <a:lstStyle/>
          <a:p>
            <a:fld id="{9093223B-9F73-4094-9070-307567588F14}" type="slidenum">
              <a:rPr lang="pl-PL" smtClean="0"/>
              <a:t>‹#›</a:t>
            </a:fld>
            <a:endParaRPr lang="pl-PL"/>
          </a:p>
        </p:txBody>
      </p:sp>
    </p:spTree>
    <p:extLst>
      <p:ext uri="{BB962C8B-B14F-4D97-AF65-F5344CB8AC3E}">
        <p14:creationId xmlns:p14="http://schemas.microsoft.com/office/powerpoint/2010/main" val="2405889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EF69B13-712B-4FD9-4D23-E3C9B86EC78B}"/>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2BF4AACA-BEF0-41B1-B494-846125919B5E}"/>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0052AD56-2481-DF61-6BE0-25688C2AF6FB}"/>
              </a:ext>
            </a:extLst>
          </p:cNvPr>
          <p:cNvSpPr>
            <a:spLocks noGrp="1"/>
          </p:cNvSpPr>
          <p:nvPr>
            <p:ph type="dt" sz="half" idx="10"/>
          </p:nvPr>
        </p:nvSpPr>
        <p:spPr/>
        <p:txBody>
          <a:bodyPr/>
          <a:lstStyle/>
          <a:p>
            <a:fld id="{1A42F510-D65D-4A55-B5E9-169D17C3F59F}" type="datetimeFigureOut">
              <a:rPr lang="pl-PL" smtClean="0"/>
              <a:t>14.12.2022</a:t>
            </a:fld>
            <a:endParaRPr lang="pl-PL"/>
          </a:p>
        </p:txBody>
      </p:sp>
      <p:sp>
        <p:nvSpPr>
          <p:cNvPr id="5" name="Symbol zastępczy stopki 4">
            <a:extLst>
              <a:ext uri="{FF2B5EF4-FFF2-40B4-BE49-F238E27FC236}">
                <a16:creationId xmlns:a16="http://schemas.microsoft.com/office/drawing/2014/main" id="{47361455-4775-1DAA-6773-972F45328B2F}"/>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90022CBA-AE54-90FF-7F53-7CB7289C109F}"/>
              </a:ext>
            </a:extLst>
          </p:cNvPr>
          <p:cNvSpPr>
            <a:spLocks noGrp="1"/>
          </p:cNvSpPr>
          <p:nvPr>
            <p:ph type="sldNum" sz="quarter" idx="12"/>
          </p:nvPr>
        </p:nvSpPr>
        <p:spPr/>
        <p:txBody>
          <a:bodyPr/>
          <a:lstStyle/>
          <a:p>
            <a:fld id="{9093223B-9F73-4094-9070-307567588F14}" type="slidenum">
              <a:rPr lang="pl-PL" smtClean="0"/>
              <a:t>‹#›</a:t>
            </a:fld>
            <a:endParaRPr lang="pl-PL"/>
          </a:p>
        </p:txBody>
      </p:sp>
    </p:spTree>
    <p:extLst>
      <p:ext uri="{BB962C8B-B14F-4D97-AF65-F5344CB8AC3E}">
        <p14:creationId xmlns:p14="http://schemas.microsoft.com/office/powerpoint/2010/main" val="1668540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D017726B-3706-BF4E-A70C-4758531F1636}"/>
              </a:ext>
            </a:extLst>
          </p:cNvPr>
          <p:cNvSpPr>
            <a:spLocks noGrp="1"/>
          </p:cNvSpPr>
          <p:nvPr>
            <p:ph type="title" orient="vert"/>
          </p:nvPr>
        </p:nvSpPr>
        <p:spPr>
          <a:xfrm>
            <a:off x="7088981" y="365125"/>
            <a:ext cx="2135981"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F4925974-8F6A-3825-C3D4-BD5D1DA7050F}"/>
              </a:ext>
            </a:extLst>
          </p:cNvPr>
          <p:cNvSpPr>
            <a:spLocks noGrp="1"/>
          </p:cNvSpPr>
          <p:nvPr>
            <p:ph type="body" orient="vert" idx="1"/>
          </p:nvPr>
        </p:nvSpPr>
        <p:spPr>
          <a:xfrm>
            <a:off x="681037" y="365125"/>
            <a:ext cx="6284119"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1EE47DD9-E9DA-0C1D-7C54-0E6D3A6454BD}"/>
              </a:ext>
            </a:extLst>
          </p:cNvPr>
          <p:cNvSpPr>
            <a:spLocks noGrp="1"/>
          </p:cNvSpPr>
          <p:nvPr>
            <p:ph type="dt" sz="half" idx="10"/>
          </p:nvPr>
        </p:nvSpPr>
        <p:spPr/>
        <p:txBody>
          <a:bodyPr/>
          <a:lstStyle/>
          <a:p>
            <a:fld id="{1A42F510-D65D-4A55-B5E9-169D17C3F59F}" type="datetimeFigureOut">
              <a:rPr lang="pl-PL" smtClean="0"/>
              <a:t>14.12.2022</a:t>
            </a:fld>
            <a:endParaRPr lang="pl-PL"/>
          </a:p>
        </p:txBody>
      </p:sp>
      <p:sp>
        <p:nvSpPr>
          <p:cNvPr id="5" name="Symbol zastępczy stopki 4">
            <a:extLst>
              <a:ext uri="{FF2B5EF4-FFF2-40B4-BE49-F238E27FC236}">
                <a16:creationId xmlns:a16="http://schemas.microsoft.com/office/drawing/2014/main" id="{A8FCE5DD-BC3B-9E2E-3E49-C540E8B4CFB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29EDFA07-19B3-D8BD-2CF2-C0DBDB6ABD61}"/>
              </a:ext>
            </a:extLst>
          </p:cNvPr>
          <p:cNvSpPr>
            <a:spLocks noGrp="1"/>
          </p:cNvSpPr>
          <p:nvPr>
            <p:ph type="sldNum" sz="quarter" idx="12"/>
          </p:nvPr>
        </p:nvSpPr>
        <p:spPr/>
        <p:txBody>
          <a:bodyPr/>
          <a:lstStyle/>
          <a:p>
            <a:fld id="{9093223B-9F73-4094-9070-307567588F14}" type="slidenum">
              <a:rPr lang="pl-PL" smtClean="0"/>
              <a:t>‹#›</a:t>
            </a:fld>
            <a:endParaRPr lang="pl-PL"/>
          </a:p>
        </p:txBody>
      </p:sp>
    </p:spTree>
    <p:extLst>
      <p:ext uri="{BB962C8B-B14F-4D97-AF65-F5344CB8AC3E}">
        <p14:creationId xmlns:p14="http://schemas.microsoft.com/office/powerpoint/2010/main" val="211852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URESA empty slide">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Obraz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1763508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URESA chapter title + text slide">
    <p:spTree>
      <p:nvGrpSpPr>
        <p:cNvPr id="1" name=""/>
        <p:cNvGrpSpPr/>
        <p:nvPr/>
      </p:nvGrpSpPr>
      <p:grpSpPr>
        <a:xfrm>
          <a:off x="0" y="0"/>
          <a:ext cx="0" cy="0"/>
          <a:chOff x="0" y="0"/>
          <a:chExt cx="0" cy="0"/>
        </a:xfrm>
      </p:grpSpPr>
      <p:sp>
        <p:nvSpPr>
          <p:cNvPr id="19" name="Symbol zastępczy tekstu 18"/>
          <p:cNvSpPr>
            <a:spLocks noGrp="1"/>
          </p:cNvSpPr>
          <p:nvPr>
            <p:ph type="body" sz="quarter" idx="12" hasCustomPrompt="1"/>
          </p:nvPr>
        </p:nvSpPr>
        <p:spPr>
          <a:xfrm>
            <a:off x="543000" y="1260000"/>
            <a:ext cx="8820000" cy="360000"/>
          </a:xfrm>
          <a:prstGeom prst="rect">
            <a:avLst/>
          </a:prstGeom>
        </p:spPr>
        <p:txBody>
          <a:bodyPr/>
          <a:lstStyle>
            <a:lvl1pPr marL="0" indent="0">
              <a:spcBef>
                <a:spcPts val="0"/>
              </a:spcBef>
              <a:buNone/>
              <a:defRPr sz="1800" b="1" baseline="0">
                <a:solidFill>
                  <a:srgbClr val="008000"/>
                </a:solidFill>
              </a:defRPr>
            </a:lvl1pPr>
          </a:lstStyle>
          <a:p>
            <a:pPr lvl="0"/>
            <a:r>
              <a:rPr lang="pl-PL" dirty="0"/>
              <a:t>1. </a:t>
            </a:r>
            <a:r>
              <a:rPr lang="pl-PL" dirty="0" err="1"/>
              <a:t>Title</a:t>
            </a:r>
            <a:r>
              <a:rPr lang="pl-PL" dirty="0"/>
              <a:t> of the </a:t>
            </a:r>
            <a:r>
              <a:rPr lang="pl-PL" dirty="0" err="1"/>
              <a:t>chapter</a:t>
            </a:r>
            <a:r>
              <a:rPr lang="pl-PL" dirty="0"/>
              <a:t> (</a:t>
            </a:r>
            <a:r>
              <a:rPr lang="pl-PL" dirty="0" err="1"/>
              <a:t>Trebuchet</a:t>
            </a:r>
            <a:r>
              <a:rPr lang="pl-PL" dirty="0"/>
              <a:t> MS Font, 18 p., </a:t>
            </a:r>
            <a:r>
              <a:rPr lang="pl-PL" dirty="0" err="1"/>
              <a:t>bold</a:t>
            </a:r>
            <a:r>
              <a:rPr lang="pl-PL" dirty="0"/>
              <a:t>)</a:t>
            </a:r>
          </a:p>
        </p:txBody>
      </p:sp>
      <p:sp>
        <p:nvSpPr>
          <p:cNvPr id="21" name="Symbol zastępczy tekstu 18"/>
          <p:cNvSpPr>
            <a:spLocks noGrp="1"/>
          </p:cNvSpPr>
          <p:nvPr>
            <p:ph type="body" sz="quarter" idx="13" hasCustomPrompt="1"/>
          </p:nvPr>
        </p:nvSpPr>
        <p:spPr>
          <a:xfrm>
            <a:off x="543000" y="1710690"/>
            <a:ext cx="8820000" cy="360000"/>
          </a:xfrm>
          <a:prstGeom prst="rect">
            <a:avLst/>
          </a:prstGeom>
        </p:spPr>
        <p:txBody>
          <a:bodyPr/>
          <a:lstStyle>
            <a:lvl1pPr marL="0" indent="0">
              <a:spcBef>
                <a:spcPts val="0"/>
              </a:spcBef>
              <a:buNone/>
              <a:defRPr sz="1600" baseline="0">
                <a:solidFill>
                  <a:srgbClr val="008000"/>
                </a:solidFill>
              </a:defRPr>
            </a:lvl1pPr>
          </a:lstStyle>
          <a:p>
            <a:pPr lvl="0"/>
            <a:r>
              <a:rPr lang="pl-PL" dirty="0"/>
              <a:t>1.1. </a:t>
            </a:r>
            <a:r>
              <a:rPr lang="pl-PL" dirty="0" err="1"/>
              <a:t>Title</a:t>
            </a:r>
            <a:r>
              <a:rPr lang="pl-PL" dirty="0"/>
              <a:t> of the </a:t>
            </a:r>
            <a:r>
              <a:rPr lang="pl-PL" dirty="0" err="1"/>
              <a:t>sub-chapter</a:t>
            </a:r>
            <a:r>
              <a:rPr lang="pl-PL" dirty="0"/>
              <a:t> (</a:t>
            </a:r>
            <a:r>
              <a:rPr lang="pl-PL" dirty="0" err="1"/>
              <a:t>Trebuchet</a:t>
            </a:r>
            <a:r>
              <a:rPr lang="pl-PL" dirty="0"/>
              <a:t> MS Font, 16 p.)</a:t>
            </a:r>
          </a:p>
        </p:txBody>
      </p:sp>
      <p:sp>
        <p:nvSpPr>
          <p:cNvPr id="22" name="Symbol zastępczy tekstu 18"/>
          <p:cNvSpPr>
            <a:spLocks noGrp="1"/>
          </p:cNvSpPr>
          <p:nvPr>
            <p:ph type="body" sz="quarter" idx="14" hasCustomPrompt="1"/>
          </p:nvPr>
        </p:nvSpPr>
        <p:spPr>
          <a:xfrm>
            <a:off x="543000" y="2164079"/>
            <a:ext cx="8820000" cy="3960000"/>
          </a:xfrm>
          <a:prstGeom prst="rect">
            <a:avLst/>
          </a:prstGeom>
        </p:spPr>
        <p:txBody>
          <a:bodyPr/>
          <a:lstStyle>
            <a:lvl1pPr marL="0" indent="0" algn="just">
              <a:spcBef>
                <a:spcPts val="0"/>
              </a:spcBef>
              <a:buNone/>
              <a:defRPr sz="1200" baseline="0">
                <a:solidFill>
                  <a:schemeClr val="tx1"/>
                </a:solidFill>
              </a:defRPr>
            </a:lvl1pPr>
            <a:lvl2pPr marL="808038" indent="-180000" algn="just">
              <a:spcBef>
                <a:spcPts val="0"/>
              </a:spcBef>
              <a:buFont typeface="Arial" panose="020B0604020202020204" pitchFamily="34" charset="0"/>
              <a:buChar char="•"/>
              <a:defRPr lang="pl-PL" sz="1200" kern="1200" baseline="0" dirty="0">
                <a:solidFill>
                  <a:schemeClr val="tx1"/>
                </a:solidFill>
                <a:latin typeface="+mn-lt"/>
                <a:ea typeface="+mn-ea"/>
                <a:cs typeface="+mn-cs"/>
              </a:defRPr>
            </a:lvl2pPr>
            <a:lvl3pPr marL="1170000" indent="-180000" algn="just">
              <a:spcBef>
                <a:spcPts val="0"/>
              </a:spcBef>
              <a:buFont typeface="Trebuchet MS" panose="020B0603020202020204" pitchFamily="34" charset="0"/>
              <a:buChar char="—"/>
              <a:defRPr sz="1200"/>
            </a:lvl3pPr>
            <a:lvl4pPr marL="1530000" indent="-180000" algn="just">
              <a:spcBef>
                <a:spcPts val="0"/>
              </a:spcBef>
              <a:buFont typeface="Trebuchet MS" panose="020B0603020202020204" pitchFamily="34" charset="0"/>
              <a:buChar char="›"/>
              <a:defRPr sz="1200"/>
            </a:lvl4pPr>
          </a:lstStyle>
          <a:p>
            <a:pPr lvl="0"/>
            <a:r>
              <a:rPr lang="pl-PL" dirty="0"/>
              <a:t>Block of </a:t>
            </a:r>
            <a:r>
              <a:rPr lang="pl-PL" dirty="0" err="1"/>
              <a:t>text</a:t>
            </a:r>
            <a:r>
              <a:rPr lang="pl-PL" dirty="0"/>
              <a:t> (</a:t>
            </a:r>
            <a:r>
              <a:rPr lang="pl-PL" dirty="0" err="1"/>
              <a:t>Trebuchet</a:t>
            </a:r>
            <a:r>
              <a:rPr lang="pl-PL" dirty="0"/>
              <a:t> MS Font, 12 p.)</a:t>
            </a:r>
          </a:p>
          <a:p>
            <a:pPr lvl="1"/>
            <a:endParaRPr lang="pl-PL" dirty="0"/>
          </a:p>
          <a:p>
            <a:pPr lvl="2"/>
            <a:endParaRPr lang="pl-PL" dirty="0"/>
          </a:p>
          <a:p>
            <a:pPr lvl="3"/>
            <a:endParaRPr lang="pl-PL" dirty="0"/>
          </a:p>
          <a:p>
            <a:pPr lvl="0"/>
            <a:endParaRPr lang="pl-PL" dirty="0"/>
          </a:p>
          <a:p>
            <a:pPr lvl="0"/>
            <a:endParaRPr lang="pl-PL" dirty="0"/>
          </a:p>
          <a:p>
            <a:pPr lvl="1"/>
            <a:endParaRPr lang="pl-PL" sz="1200" kern="1200" baseline="0" dirty="0">
              <a:solidFill>
                <a:schemeClr val="tx1"/>
              </a:solidFill>
              <a:latin typeface="+mn-lt"/>
              <a:ea typeface="+mn-ea"/>
              <a:cs typeface="+mn-cs"/>
            </a:endParaRPr>
          </a:p>
          <a:p>
            <a:pPr lvl="2"/>
            <a:endParaRPr lang="pl-PL" sz="1200" kern="1200" baseline="0" dirty="0">
              <a:solidFill>
                <a:schemeClr val="tx1"/>
              </a:solidFill>
              <a:latin typeface="+mn-lt"/>
              <a:ea typeface="+mn-ea"/>
              <a:cs typeface="+mn-cs"/>
            </a:endParaRPr>
          </a:p>
          <a:p>
            <a:pPr lvl="3"/>
            <a:endParaRPr lang="pl-PL" sz="1200" kern="1200" baseline="0" dirty="0">
              <a:solidFill>
                <a:schemeClr val="tx1"/>
              </a:solidFill>
              <a:latin typeface="+mn-lt"/>
              <a:ea typeface="+mn-ea"/>
              <a:cs typeface="+mn-cs"/>
            </a:endParaRPr>
          </a:p>
          <a:p>
            <a:pPr lvl="0"/>
            <a:endParaRPr lang="pl-PL" sz="1200" kern="1200" baseline="0" dirty="0">
              <a:solidFill>
                <a:schemeClr val="tx1"/>
              </a:solidFill>
              <a:latin typeface="+mn-lt"/>
              <a:ea typeface="+mn-ea"/>
              <a:cs typeface="+mn-cs"/>
            </a:endParaRPr>
          </a:p>
          <a:p>
            <a:pPr lvl="0"/>
            <a:endParaRPr lang="pl-PL" sz="1200" kern="1200" baseline="0" dirty="0">
              <a:solidFill>
                <a:schemeClr val="tx1"/>
              </a:solidFill>
              <a:latin typeface="+mn-lt"/>
              <a:ea typeface="+mn-ea"/>
              <a:cs typeface="+mn-cs"/>
            </a:endParaRPr>
          </a:p>
          <a:p>
            <a:pPr lvl="0"/>
            <a:endParaRPr lang="pl-PL" sz="1200" kern="1200" baseline="0" dirty="0">
              <a:solidFill>
                <a:schemeClr val="tx1"/>
              </a:solidFill>
              <a:latin typeface="+mn-lt"/>
              <a:ea typeface="+mn-ea"/>
              <a:cs typeface="+mn-cs"/>
            </a:endParaRPr>
          </a:p>
          <a:p>
            <a:pPr lvl="2"/>
            <a:endParaRPr lang="pl-PL" dirty="0"/>
          </a:p>
          <a:p>
            <a:pPr lvl="3"/>
            <a:endParaRPr lang="pl-PL" dirty="0"/>
          </a:p>
          <a:p>
            <a:pPr lvl="0"/>
            <a:endParaRPr lang="pl-PL" dirty="0"/>
          </a:p>
          <a:p>
            <a:pPr lvl="1"/>
            <a:endParaRPr lang="pl-PL" dirty="0"/>
          </a:p>
          <a:p>
            <a:pPr lvl="2"/>
            <a:endParaRPr lang="pl-PL" dirty="0"/>
          </a:p>
          <a:p>
            <a:pPr lvl="3"/>
            <a:endParaRPr lang="pl-PL" dirty="0"/>
          </a:p>
        </p:txBody>
      </p:sp>
      <p:pic>
        <p:nvPicPr>
          <p:cNvPr id="1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1967657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URESA text + image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441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sp>
        <p:nvSpPr>
          <p:cNvPr id="3" name="Symbol zastępczy obrazu 2"/>
          <p:cNvSpPr>
            <a:spLocks noGrp="1"/>
          </p:cNvSpPr>
          <p:nvPr>
            <p:ph type="pic" sz="quarter" idx="15" hasCustomPrompt="1"/>
          </p:nvPr>
        </p:nvSpPr>
        <p:spPr>
          <a:xfrm>
            <a:off x="5133975" y="1260000"/>
            <a:ext cx="4212000" cy="4140000"/>
          </a:xfrm>
          <a:prstGeom prst="rect">
            <a:avLst/>
          </a:prstGeom>
        </p:spPr>
        <p:txBody>
          <a:bodyPr/>
          <a:lstStyle>
            <a:lvl1pPr marL="0" indent="0">
              <a:buNone/>
              <a:defRPr sz="1800"/>
            </a:lvl1pPr>
          </a:lstStyle>
          <a:p>
            <a:r>
              <a:rPr lang="pl-PL" dirty="0" err="1"/>
              <a:t>Click</a:t>
            </a:r>
            <a:r>
              <a:rPr lang="pl-PL" dirty="0"/>
              <a:t> to </a:t>
            </a:r>
            <a:r>
              <a:rPr lang="pl-PL" dirty="0" err="1"/>
              <a:t>add</a:t>
            </a:r>
            <a:r>
              <a:rPr lang="pl-PL" dirty="0"/>
              <a:t> </a:t>
            </a:r>
            <a:r>
              <a:rPr lang="pl-PL" dirty="0" err="1"/>
              <a:t>picture</a:t>
            </a:r>
            <a:endParaRPr lang="pl-PL" dirty="0"/>
          </a:p>
        </p:txBody>
      </p:sp>
      <p:sp>
        <p:nvSpPr>
          <p:cNvPr id="11" name="Symbol zastępczy tekstu 18"/>
          <p:cNvSpPr>
            <a:spLocks noGrp="1"/>
          </p:cNvSpPr>
          <p:nvPr>
            <p:ph type="body" sz="quarter" idx="16" hasCustomPrompt="1"/>
          </p:nvPr>
        </p:nvSpPr>
        <p:spPr>
          <a:xfrm>
            <a:off x="5143500" y="5572124"/>
            <a:ext cx="4212000" cy="504825"/>
          </a:xfrm>
          <a:prstGeom prst="rect">
            <a:avLst/>
          </a:prstGeom>
        </p:spPr>
        <p:txBody>
          <a:bodyPr/>
          <a:lstStyle>
            <a:lvl1pPr marL="0" indent="0" algn="ctr">
              <a:spcBef>
                <a:spcPts val="0"/>
              </a:spcBef>
              <a:buNone/>
              <a:defRPr sz="1000" baseline="0">
                <a:solidFill>
                  <a:schemeClr val="tx1"/>
                </a:solidFill>
              </a:defRPr>
            </a:lvl1pPr>
          </a:lstStyle>
          <a:p>
            <a:pPr lvl="0"/>
            <a:r>
              <a:rPr lang="pl-PL" dirty="0"/>
              <a:t>1. Image </a:t>
            </a:r>
            <a:r>
              <a:rPr lang="pl-PL" dirty="0" err="1"/>
              <a:t>title</a:t>
            </a:r>
            <a:r>
              <a:rPr lang="pl-PL" dirty="0"/>
              <a:t> (</a:t>
            </a:r>
            <a:r>
              <a:rPr lang="pl-PL" dirty="0" err="1"/>
              <a:t>Trebuchet</a:t>
            </a:r>
            <a:r>
              <a:rPr lang="pl-PL" dirty="0"/>
              <a:t> MS Font, 10 p.)</a:t>
            </a:r>
          </a:p>
        </p:txBody>
      </p:sp>
      <p:pic>
        <p:nvPicPr>
          <p:cNvPr id="10"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3702343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URESA text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882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2025693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RESA title slide">
    <p:spTree>
      <p:nvGrpSpPr>
        <p:cNvPr id="1" name=""/>
        <p:cNvGrpSpPr/>
        <p:nvPr/>
      </p:nvGrpSpPr>
      <p:grpSpPr>
        <a:xfrm>
          <a:off x="0" y="0"/>
          <a:ext cx="0" cy="0"/>
          <a:chOff x="0" y="0"/>
          <a:chExt cx="0" cy="0"/>
        </a:xfrm>
      </p:grpSpPr>
      <p:pic>
        <p:nvPicPr>
          <p:cNvPr id="8"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76873" y="5044044"/>
            <a:ext cx="3755744" cy="860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rostokąt 2"/>
          <p:cNvSpPr/>
          <p:nvPr userDrawn="1"/>
        </p:nvSpPr>
        <p:spPr>
          <a:xfrm>
            <a:off x="522514" y="2360182"/>
            <a:ext cx="8621486" cy="1908215"/>
          </a:xfrm>
          <a:prstGeom prst="rect">
            <a:avLst/>
          </a:prstGeom>
        </p:spPr>
        <p:txBody>
          <a:bodyPr wrap="square">
            <a:spAutoFit/>
          </a:bodyPr>
          <a:lstStyle/>
          <a:p>
            <a:pPr algn="ctr"/>
            <a:r>
              <a:rPr lang="en-US" sz="1800" b="0" dirty="0">
                <a:solidFill>
                  <a:srgbClr val="003300"/>
                </a:solidFill>
                <a:ea typeface="Calibri"/>
                <a:cs typeface="Calibri"/>
              </a:rPr>
              <a:t>Activating agricultural and tourism specializations through Center of Taste </a:t>
            </a:r>
          </a:p>
          <a:p>
            <a:pPr algn="ctr"/>
            <a:br>
              <a:rPr lang="el-GR" sz="1400" dirty="0">
                <a:ea typeface="Calibri"/>
                <a:cs typeface="Times New Roman"/>
              </a:rPr>
            </a:br>
            <a:endParaRPr lang="pl-PL" sz="1400" dirty="0">
              <a:ea typeface="Calibri"/>
              <a:cs typeface="Times New Roman"/>
            </a:endParaRPr>
          </a:p>
          <a:p>
            <a:pPr algn="ctr"/>
            <a:r>
              <a:rPr lang="pl-PL" sz="2400" b="1" dirty="0">
                <a:solidFill>
                  <a:srgbClr val="003300"/>
                </a:solidFill>
                <a:effectLst>
                  <a:outerShdw blurRad="38100" dist="38100" dir="2700000" algn="tl">
                    <a:srgbClr val="000000">
                      <a:alpha val="43137"/>
                    </a:srgbClr>
                  </a:outerShdw>
                </a:effectLst>
              </a:rPr>
              <a:t>Module 6</a:t>
            </a:r>
          </a:p>
          <a:p>
            <a:pPr algn="ctr"/>
            <a:endParaRPr lang="pl-PL" sz="2400" b="1" dirty="0">
              <a:solidFill>
                <a:srgbClr val="003300"/>
              </a:solidFill>
              <a:effectLst>
                <a:outerShdw blurRad="38100" dist="38100" dir="2700000" algn="tl">
                  <a:srgbClr val="000000">
                    <a:alpha val="43137"/>
                  </a:srgbClr>
                </a:outerShdw>
              </a:effectLst>
            </a:endParaRPr>
          </a:p>
          <a:p>
            <a:pPr algn="ctr"/>
            <a:r>
              <a:rPr lang="en-US" sz="2400" b="1" dirty="0">
                <a:solidFill>
                  <a:srgbClr val="003300"/>
                </a:solidFill>
                <a:effectLst>
                  <a:outerShdw blurRad="38100" dist="38100" dir="2700000" algn="tl">
                    <a:srgbClr val="000000">
                      <a:alpha val="43137"/>
                    </a:srgbClr>
                  </a:outerShdw>
                </a:effectLst>
              </a:rPr>
              <a:t>Sales from the Yard (farm)</a:t>
            </a:r>
            <a:endParaRPr lang="pl-PL" sz="2400" b="1" dirty="0">
              <a:solidFill>
                <a:srgbClr val="003300"/>
              </a:solidFill>
              <a:effectLst>
                <a:outerShdw blurRad="38100" dist="38100" dir="2700000" algn="tl">
                  <a:srgbClr val="000000">
                    <a:alpha val="43137"/>
                  </a:srgbClr>
                </a:outerShdw>
              </a:effectLst>
            </a:endParaRPr>
          </a:p>
        </p:txBody>
      </p:sp>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30389" y="493794"/>
            <a:ext cx="2602275" cy="1589194"/>
          </a:xfrm>
          <a:prstGeom prst="rect">
            <a:avLst/>
          </a:prstGeom>
        </p:spPr>
      </p:pic>
    </p:spTree>
    <p:extLst>
      <p:ext uri="{BB962C8B-B14F-4D97-AF65-F5344CB8AC3E}">
        <p14:creationId xmlns:p14="http://schemas.microsoft.com/office/powerpoint/2010/main" val="2289770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URESA versatile slide">
    <p:spTree>
      <p:nvGrpSpPr>
        <p:cNvPr id="1" name=""/>
        <p:cNvGrpSpPr/>
        <p:nvPr/>
      </p:nvGrpSpPr>
      <p:grpSpPr>
        <a:xfrm>
          <a:off x="0" y="0"/>
          <a:ext cx="0" cy="0"/>
          <a:chOff x="0" y="0"/>
          <a:chExt cx="0" cy="0"/>
        </a:xfrm>
      </p:grpSpPr>
      <p:sp>
        <p:nvSpPr>
          <p:cNvPr id="3" name="Symbol zastępczy zawartości 2"/>
          <p:cNvSpPr>
            <a:spLocks noGrp="1"/>
          </p:cNvSpPr>
          <p:nvPr>
            <p:ph sz="quarter" idx="11" hasCustomPrompt="1"/>
          </p:nvPr>
        </p:nvSpPr>
        <p:spPr>
          <a:xfrm>
            <a:off x="543000" y="1260000"/>
            <a:ext cx="8820000" cy="4860000"/>
          </a:xfrm>
          <a:prstGeom prst="rect">
            <a:avLst/>
          </a:prstGeom>
        </p:spPr>
        <p:txBody>
          <a:bodyPr/>
          <a:lstStyle>
            <a:lvl1pPr marL="0" indent="0" algn="just">
              <a:spcBef>
                <a:spcPts val="0"/>
              </a:spcBef>
              <a:buNone/>
              <a:defRPr sz="1200" baseline="0"/>
            </a:lvl1pPr>
            <a:lvl2pPr marL="808038" indent="-180000" algn="just">
              <a:spcBef>
                <a:spcPts val="0"/>
              </a:spcBef>
              <a:buFont typeface="Arial" panose="020B0604020202020204" pitchFamily="34" charset="0"/>
              <a:buChar char="•"/>
              <a:defRPr sz="1200" baseline="0"/>
            </a:lvl2pPr>
            <a:lvl3pPr marL="1170000" indent="-180000" algn="just">
              <a:spcBef>
                <a:spcPts val="0"/>
              </a:spcBef>
              <a:buFont typeface="Trebuchet MS" panose="020B0603020202020204" pitchFamily="34" charset="0"/>
              <a:buChar char="—"/>
              <a:defRPr sz="1200"/>
            </a:lvl3pPr>
            <a:lvl4pPr marL="1530000" indent="-180000" algn="just">
              <a:spcBef>
                <a:spcPts val="0"/>
              </a:spcBef>
              <a:buFont typeface="Trebuchet MS" panose="020B0603020202020204" pitchFamily="34" charset="0"/>
              <a:buChar char="›"/>
              <a:defRPr sz="1200"/>
            </a:lvl4pPr>
            <a:lvl5pPr marL="1828800" indent="0">
              <a:buNone/>
              <a:defRPr sz="1200"/>
            </a:lvl5pPr>
          </a:lstStyle>
          <a:p>
            <a:pPr lvl="0"/>
            <a:r>
              <a:rPr lang="pl-PL" dirty="0"/>
              <a:t>Basic </a:t>
            </a:r>
            <a:r>
              <a:rPr lang="pl-PL" dirty="0" err="1"/>
              <a:t>level</a:t>
            </a:r>
            <a:r>
              <a:rPr lang="pl-PL" dirty="0"/>
              <a:t> of the </a:t>
            </a:r>
            <a:r>
              <a:rPr lang="pl-PL" dirty="0" err="1"/>
              <a:t>text</a:t>
            </a:r>
            <a:endParaRPr lang="pl-PL" dirty="0"/>
          </a:p>
          <a:p>
            <a:pPr lvl="1"/>
            <a:r>
              <a:rPr lang="pl-PL" dirty="0"/>
              <a:t>Second </a:t>
            </a:r>
            <a:r>
              <a:rPr lang="pl-PL" dirty="0" err="1"/>
              <a:t>level</a:t>
            </a:r>
            <a:endParaRPr lang="pl-PL" dirty="0"/>
          </a:p>
          <a:p>
            <a:pPr lvl="2"/>
            <a:r>
              <a:rPr lang="pl-PL" dirty="0"/>
              <a:t>Third </a:t>
            </a:r>
            <a:r>
              <a:rPr lang="pl-PL" dirty="0" err="1"/>
              <a:t>level</a:t>
            </a:r>
            <a:endParaRPr lang="pl-PL" dirty="0"/>
          </a:p>
          <a:p>
            <a:pPr lvl="3"/>
            <a:r>
              <a:rPr lang="pl-PL" dirty="0" err="1"/>
              <a:t>Fourth</a:t>
            </a:r>
            <a:r>
              <a:rPr lang="pl-PL" dirty="0"/>
              <a:t> </a:t>
            </a:r>
            <a:r>
              <a:rPr lang="pl-PL" dirty="0" err="1"/>
              <a:t>level</a:t>
            </a:r>
            <a:endParaRPr lang="pl-PL" dirty="0"/>
          </a:p>
          <a:p>
            <a:pPr lvl="1"/>
            <a:endParaRPr lang="pl-PL" dirty="0"/>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2910406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URESA versatile 2 slide">
    <p:spTree>
      <p:nvGrpSpPr>
        <p:cNvPr id="1" name=""/>
        <p:cNvGrpSpPr/>
        <p:nvPr/>
      </p:nvGrpSpPr>
      <p:grpSpPr>
        <a:xfrm>
          <a:off x="0" y="0"/>
          <a:ext cx="0" cy="0"/>
          <a:chOff x="0" y="0"/>
          <a:chExt cx="0" cy="0"/>
        </a:xfrm>
      </p:grpSpPr>
      <p:sp>
        <p:nvSpPr>
          <p:cNvPr id="3" name="Symbol zastępczy zawartości 2"/>
          <p:cNvSpPr>
            <a:spLocks noGrp="1"/>
          </p:cNvSpPr>
          <p:nvPr>
            <p:ph sz="quarter" idx="11" hasCustomPrompt="1"/>
          </p:nvPr>
        </p:nvSpPr>
        <p:spPr>
          <a:xfrm>
            <a:off x="543000" y="1260000"/>
            <a:ext cx="8820000" cy="4860000"/>
          </a:xfrm>
          <a:prstGeom prst="rect">
            <a:avLst/>
          </a:prstGeom>
        </p:spPr>
        <p:txBody>
          <a:bodyPr/>
          <a:lstStyle>
            <a:lvl1pPr marL="0" indent="0" algn="just">
              <a:spcBef>
                <a:spcPts val="0"/>
              </a:spcBef>
              <a:buNone/>
              <a:defRPr sz="1200"/>
            </a:lvl1pPr>
            <a:lvl2pPr marL="808038" indent="-180000" algn="just">
              <a:spcBef>
                <a:spcPts val="0"/>
              </a:spcBef>
              <a:buFont typeface="+mj-lt"/>
              <a:buAutoNum type="arabicPeriod"/>
              <a:defRPr sz="1200" baseline="0"/>
            </a:lvl2pPr>
            <a:lvl3pPr marL="1170000" indent="-180000" algn="just">
              <a:spcBef>
                <a:spcPts val="0"/>
              </a:spcBef>
              <a:buFont typeface="+mj-lt"/>
              <a:buAutoNum type="alphaLcParenR"/>
              <a:defRPr sz="1200"/>
            </a:lvl3pPr>
            <a:lvl4pPr marL="1530000" indent="-180000" algn="just">
              <a:spcBef>
                <a:spcPts val="0"/>
              </a:spcBef>
              <a:buFont typeface="+mj-lt"/>
              <a:buAutoNum type="romanLcPeriod"/>
              <a:defRPr sz="1200" baseline="0"/>
            </a:lvl4pPr>
            <a:lvl5pPr>
              <a:defRPr sz="1200"/>
            </a:lvl5pPr>
          </a:lstStyle>
          <a:p>
            <a:pPr lvl="0"/>
            <a:r>
              <a:rPr lang="pl-PL" dirty="0"/>
              <a:t>Basic </a:t>
            </a:r>
            <a:r>
              <a:rPr lang="pl-PL" dirty="0" err="1"/>
              <a:t>level</a:t>
            </a:r>
            <a:r>
              <a:rPr lang="pl-PL" dirty="0"/>
              <a:t> of the </a:t>
            </a:r>
            <a:r>
              <a:rPr lang="pl-PL" dirty="0" err="1"/>
              <a:t>text</a:t>
            </a:r>
            <a:endParaRPr lang="pl-PL" dirty="0"/>
          </a:p>
          <a:p>
            <a:pPr lvl="1"/>
            <a:r>
              <a:rPr lang="pl-PL" dirty="0"/>
              <a:t>Second </a:t>
            </a:r>
            <a:r>
              <a:rPr lang="pl-PL" dirty="0" err="1"/>
              <a:t>level</a:t>
            </a:r>
            <a:endParaRPr lang="pl-PL" dirty="0"/>
          </a:p>
          <a:p>
            <a:pPr lvl="2"/>
            <a:r>
              <a:rPr lang="pl-PL" dirty="0"/>
              <a:t>Third </a:t>
            </a:r>
            <a:r>
              <a:rPr lang="pl-PL" dirty="0" err="1"/>
              <a:t>level</a:t>
            </a:r>
            <a:endParaRPr lang="pl-PL" dirty="0"/>
          </a:p>
          <a:p>
            <a:pPr lvl="3"/>
            <a:r>
              <a:rPr lang="pl-PL" dirty="0" err="1"/>
              <a:t>Fourth</a:t>
            </a:r>
            <a:r>
              <a:rPr lang="pl-PL" dirty="0"/>
              <a:t> </a:t>
            </a:r>
            <a:r>
              <a:rPr lang="pl-PL" dirty="0" err="1"/>
              <a:t>level</a:t>
            </a:r>
            <a:endParaRPr lang="pl-PL" dirty="0"/>
          </a:p>
          <a:p>
            <a:pPr lvl="3"/>
            <a:endParaRPr lang="pl-PL" dirty="0"/>
          </a:p>
          <a:p>
            <a:pPr lvl="1"/>
            <a:endParaRPr lang="pl-PL" dirty="0"/>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1581568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URESA text + image + interactive content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441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sp>
        <p:nvSpPr>
          <p:cNvPr id="3" name="Symbol zastępczy obrazu 2"/>
          <p:cNvSpPr>
            <a:spLocks noGrp="1"/>
          </p:cNvSpPr>
          <p:nvPr>
            <p:ph type="pic" sz="quarter" idx="15" hasCustomPrompt="1"/>
          </p:nvPr>
        </p:nvSpPr>
        <p:spPr>
          <a:xfrm>
            <a:off x="5133975" y="1260000"/>
            <a:ext cx="4212000" cy="4140000"/>
          </a:xfrm>
          <a:prstGeom prst="rect">
            <a:avLst/>
          </a:prstGeom>
        </p:spPr>
        <p:txBody>
          <a:bodyPr/>
          <a:lstStyle>
            <a:lvl1pPr marL="0" indent="0">
              <a:buNone/>
              <a:defRPr sz="1800"/>
            </a:lvl1pPr>
          </a:lstStyle>
          <a:p>
            <a:r>
              <a:rPr lang="pl-PL" dirty="0" err="1"/>
              <a:t>Click</a:t>
            </a:r>
            <a:r>
              <a:rPr lang="pl-PL" dirty="0"/>
              <a:t> to </a:t>
            </a:r>
            <a:r>
              <a:rPr lang="pl-PL" dirty="0" err="1"/>
              <a:t>add</a:t>
            </a:r>
            <a:r>
              <a:rPr lang="pl-PL" dirty="0"/>
              <a:t> </a:t>
            </a:r>
            <a:r>
              <a:rPr lang="pl-PL" dirty="0" err="1"/>
              <a:t>picture</a:t>
            </a:r>
            <a:endParaRPr lang="pl-PL" dirty="0"/>
          </a:p>
        </p:txBody>
      </p:sp>
      <p:sp>
        <p:nvSpPr>
          <p:cNvPr id="11" name="Symbol zastępczy tekstu 18"/>
          <p:cNvSpPr>
            <a:spLocks noGrp="1"/>
          </p:cNvSpPr>
          <p:nvPr>
            <p:ph type="body" sz="quarter" idx="16" hasCustomPrompt="1"/>
          </p:nvPr>
        </p:nvSpPr>
        <p:spPr>
          <a:xfrm>
            <a:off x="5143500" y="5572124"/>
            <a:ext cx="4212000" cy="504825"/>
          </a:xfrm>
          <a:prstGeom prst="rect">
            <a:avLst/>
          </a:prstGeom>
        </p:spPr>
        <p:txBody>
          <a:bodyPr/>
          <a:lstStyle>
            <a:lvl1pPr marL="0" indent="0" algn="ctr">
              <a:spcBef>
                <a:spcPts val="0"/>
              </a:spcBef>
              <a:buNone/>
              <a:defRPr sz="1000" baseline="0">
                <a:solidFill>
                  <a:schemeClr val="tx1"/>
                </a:solidFill>
              </a:defRPr>
            </a:lvl1pPr>
          </a:lstStyle>
          <a:p>
            <a:pPr lvl="0"/>
            <a:r>
              <a:rPr lang="pl-PL" dirty="0"/>
              <a:t>1. Image </a:t>
            </a:r>
            <a:r>
              <a:rPr lang="pl-PL" dirty="0" err="1"/>
              <a:t>title</a:t>
            </a:r>
            <a:r>
              <a:rPr lang="pl-PL" dirty="0"/>
              <a:t> (</a:t>
            </a:r>
            <a:r>
              <a:rPr lang="pl-PL" dirty="0" err="1"/>
              <a:t>Trebuchet</a:t>
            </a:r>
            <a:r>
              <a:rPr lang="pl-PL" dirty="0"/>
              <a:t> MS Font, 10 p.)</a:t>
            </a:r>
          </a:p>
        </p:txBody>
      </p:sp>
      <p:sp>
        <p:nvSpPr>
          <p:cNvPr id="7" name="Symbol zastępczy zawartości 6"/>
          <p:cNvSpPr>
            <a:spLocks noGrp="1"/>
          </p:cNvSpPr>
          <p:nvPr>
            <p:ph sz="quarter" idx="17" hasCustomPrompt="1"/>
          </p:nvPr>
        </p:nvSpPr>
        <p:spPr>
          <a:xfrm>
            <a:off x="2689225" y="2011363"/>
            <a:ext cx="3600000" cy="3600000"/>
          </a:xfrm>
          <a:prstGeom prst="roundRect">
            <a:avLst>
              <a:gd name="adj" fmla="val 5025"/>
            </a:avLst>
          </a:prstGeom>
          <a:solidFill>
            <a:schemeClr val="accent5">
              <a:lumMod val="20000"/>
              <a:lumOff val="80000"/>
            </a:schemeClr>
          </a:solidFill>
          <a:ln w="38100" cap="rnd" cmpd="sng">
            <a:solidFill>
              <a:schemeClr val="accent5">
                <a:lumMod val="40000"/>
                <a:lumOff val="60000"/>
              </a:schemeClr>
            </a:solidFill>
            <a:prstDash val="solid"/>
          </a:ln>
          <a:effectLst>
            <a:outerShdw blurRad="127000" dist="101600" dir="2700000" algn="tl" rotWithShape="0">
              <a:prstClr val="black">
                <a:alpha val="35000"/>
              </a:prstClr>
            </a:outerShdw>
          </a:effectLst>
        </p:spPr>
        <p:txBody>
          <a:bodyPr>
            <a:noAutofit/>
          </a:bodyPr>
          <a:lstStyle>
            <a:lvl1pPr marL="0" indent="0" algn="just">
              <a:spcBef>
                <a:spcPts val="0"/>
              </a:spcBef>
              <a:buNone/>
              <a:defRPr sz="1200" baseline="0"/>
            </a:lvl1pPr>
            <a:lvl5pPr marL="1828800" indent="0">
              <a:buNone/>
              <a:defRPr baseline="0"/>
            </a:lvl5pPr>
          </a:lstStyle>
          <a:p>
            <a:pPr lvl="0"/>
            <a:r>
              <a:rPr lang="pl-PL" dirty="0" err="1"/>
              <a:t>Additional</a:t>
            </a:r>
            <a:r>
              <a:rPr lang="pl-PL" dirty="0"/>
              <a:t> info (</a:t>
            </a:r>
            <a:r>
              <a:rPr lang="pl-PL" dirty="0" err="1"/>
              <a:t>text</a:t>
            </a:r>
            <a:r>
              <a:rPr lang="pl-PL" dirty="0"/>
              <a:t>, </a:t>
            </a:r>
            <a:r>
              <a:rPr lang="pl-PL" dirty="0" err="1"/>
              <a:t>picture</a:t>
            </a:r>
            <a:r>
              <a:rPr lang="pl-PL" dirty="0"/>
              <a:t>, multimedia), </a:t>
            </a:r>
            <a:r>
              <a:rPr lang="pl-PL" dirty="0" err="1"/>
              <a:t>visible</a:t>
            </a:r>
            <a:r>
              <a:rPr lang="pl-PL" dirty="0"/>
              <a:t> </a:t>
            </a:r>
            <a:r>
              <a:rPr lang="pl-PL" dirty="0" err="1"/>
              <a:t>when</a:t>
            </a:r>
            <a:r>
              <a:rPr lang="pl-PL" dirty="0"/>
              <a:t> the </a:t>
            </a:r>
            <a:r>
              <a:rPr lang="pl-PL" dirty="0" err="1"/>
              <a:t>cursor</a:t>
            </a:r>
            <a:r>
              <a:rPr lang="pl-PL" dirty="0"/>
              <a:t> </a:t>
            </a:r>
            <a:r>
              <a:rPr lang="pl-PL" dirty="0" err="1"/>
              <a:t>is</a:t>
            </a:r>
            <a:r>
              <a:rPr lang="pl-PL" dirty="0"/>
              <a:t> </a:t>
            </a:r>
            <a:r>
              <a:rPr lang="pl-PL" dirty="0" err="1"/>
              <a:t>over</a:t>
            </a:r>
            <a:r>
              <a:rPr lang="pl-PL" dirty="0"/>
              <a:t> the </a:t>
            </a:r>
            <a:r>
              <a:rPr lang="pl-PL" dirty="0" err="1"/>
              <a:t>source</a:t>
            </a:r>
            <a:r>
              <a:rPr lang="pl-PL" dirty="0"/>
              <a:t> </a:t>
            </a:r>
            <a:r>
              <a:rPr lang="pl-PL" dirty="0" err="1"/>
              <a:t>text</a:t>
            </a:r>
            <a:r>
              <a:rPr lang="pl-PL" dirty="0"/>
              <a:t> </a:t>
            </a:r>
            <a:r>
              <a:rPr lang="pl-PL" dirty="0" err="1"/>
              <a:t>or</a:t>
            </a:r>
            <a:r>
              <a:rPr lang="pl-PL" dirty="0"/>
              <a:t> </a:t>
            </a:r>
            <a:r>
              <a:rPr lang="pl-PL" dirty="0" err="1"/>
              <a:t>picture</a:t>
            </a:r>
            <a:r>
              <a:rPr lang="pl-PL" dirty="0"/>
              <a:t>. </a:t>
            </a:r>
            <a:r>
              <a:rPr lang="pl-PL" dirty="0" err="1"/>
              <a:t>Trebuchet</a:t>
            </a:r>
            <a:r>
              <a:rPr lang="pl-PL" dirty="0"/>
              <a:t> MS p.12 </a:t>
            </a:r>
          </a:p>
        </p:txBody>
      </p:sp>
      <p:pic>
        <p:nvPicPr>
          <p:cNvPr id="12"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Obraz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947098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17D81E8-4718-AC58-BB87-085110B4567E}"/>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18C0F2B5-3B79-7897-C38B-B2871BD0F4A2}"/>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A835F63-69AE-CA1C-9DDB-1A0126F68D3B}"/>
              </a:ext>
            </a:extLst>
          </p:cNvPr>
          <p:cNvSpPr>
            <a:spLocks noGrp="1"/>
          </p:cNvSpPr>
          <p:nvPr>
            <p:ph type="dt" sz="half" idx="10"/>
          </p:nvPr>
        </p:nvSpPr>
        <p:spPr/>
        <p:txBody>
          <a:bodyPr/>
          <a:lstStyle/>
          <a:p>
            <a:fld id="{1A42F510-D65D-4A55-B5E9-169D17C3F59F}" type="datetimeFigureOut">
              <a:rPr lang="pl-PL" smtClean="0"/>
              <a:t>14.12.2022</a:t>
            </a:fld>
            <a:endParaRPr lang="pl-PL"/>
          </a:p>
        </p:txBody>
      </p:sp>
      <p:sp>
        <p:nvSpPr>
          <p:cNvPr id="5" name="Symbol zastępczy stopki 4">
            <a:extLst>
              <a:ext uri="{FF2B5EF4-FFF2-40B4-BE49-F238E27FC236}">
                <a16:creationId xmlns:a16="http://schemas.microsoft.com/office/drawing/2014/main" id="{A09E3B7E-7BA4-604A-CF18-AB9E90E0E521}"/>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D0DDB1CE-157B-7B68-C4BC-64ECF34228E6}"/>
              </a:ext>
            </a:extLst>
          </p:cNvPr>
          <p:cNvSpPr>
            <a:spLocks noGrp="1"/>
          </p:cNvSpPr>
          <p:nvPr>
            <p:ph type="sldNum" sz="quarter" idx="12"/>
          </p:nvPr>
        </p:nvSpPr>
        <p:spPr/>
        <p:txBody>
          <a:bodyPr/>
          <a:lstStyle/>
          <a:p>
            <a:fld id="{9093223B-9F73-4094-9070-307567588F14}" type="slidenum">
              <a:rPr lang="pl-PL" smtClean="0"/>
              <a:t>‹#›</a:t>
            </a:fld>
            <a:endParaRPr lang="pl-PL"/>
          </a:p>
        </p:txBody>
      </p:sp>
    </p:spTree>
    <p:extLst>
      <p:ext uri="{BB962C8B-B14F-4D97-AF65-F5344CB8AC3E}">
        <p14:creationId xmlns:p14="http://schemas.microsoft.com/office/powerpoint/2010/main" val="42615756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URESA multimedia slide">
    <p:spTree>
      <p:nvGrpSpPr>
        <p:cNvPr id="1" name=""/>
        <p:cNvGrpSpPr/>
        <p:nvPr/>
      </p:nvGrpSpPr>
      <p:grpSpPr>
        <a:xfrm>
          <a:off x="0" y="0"/>
          <a:ext cx="0" cy="0"/>
          <a:chOff x="0" y="0"/>
          <a:chExt cx="0" cy="0"/>
        </a:xfrm>
      </p:grpSpPr>
      <p:sp>
        <p:nvSpPr>
          <p:cNvPr id="11" name="Symbol zastępczy tekstu 18"/>
          <p:cNvSpPr>
            <a:spLocks noGrp="1"/>
          </p:cNvSpPr>
          <p:nvPr>
            <p:ph type="body" sz="quarter" idx="16" hasCustomPrompt="1"/>
          </p:nvPr>
        </p:nvSpPr>
        <p:spPr>
          <a:xfrm>
            <a:off x="2847000" y="5838825"/>
            <a:ext cx="4212000" cy="396000"/>
          </a:xfrm>
          <a:prstGeom prst="rect">
            <a:avLst/>
          </a:prstGeom>
        </p:spPr>
        <p:txBody>
          <a:bodyPr/>
          <a:lstStyle>
            <a:lvl1pPr marL="0" indent="0" algn="ctr">
              <a:spcBef>
                <a:spcPts val="0"/>
              </a:spcBef>
              <a:buNone/>
              <a:defRPr sz="1050" baseline="0">
                <a:solidFill>
                  <a:schemeClr val="tx1"/>
                </a:solidFill>
              </a:defRPr>
            </a:lvl1pPr>
          </a:lstStyle>
          <a:p>
            <a:pPr lvl="0"/>
            <a:r>
              <a:rPr lang="pl-PL" dirty="0"/>
              <a:t>Multimedia </a:t>
            </a:r>
            <a:r>
              <a:rPr lang="pl-PL" dirty="0" err="1"/>
              <a:t>title</a:t>
            </a:r>
            <a:r>
              <a:rPr lang="pl-PL" dirty="0"/>
              <a:t> (</a:t>
            </a:r>
            <a:r>
              <a:rPr lang="pl-PL" dirty="0" err="1"/>
              <a:t>Trebuchet</a:t>
            </a:r>
            <a:r>
              <a:rPr lang="pl-PL" dirty="0"/>
              <a:t> MS Font, 10 p.)</a:t>
            </a:r>
          </a:p>
        </p:txBody>
      </p:sp>
      <p:sp>
        <p:nvSpPr>
          <p:cNvPr id="4" name="Symbol zastępczy obiektu multimediów 3"/>
          <p:cNvSpPr>
            <a:spLocks noGrp="1"/>
          </p:cNvSpPr>
          <p:nvPr>
            <p:ph type="media" sz="quarter" idx="17" hasCustomPrompt="1"/>
          </p:nvPr>
        </p:nvSpPr>
        <p:spPr>
          <a:xfrm>
            <a:off x="543000" y="1260000"/>
            <a:ext cx="8820000" cy="4500000"/>
          </a:xfrm>
          <a:prstGeom prst="rect">
            <a:avLst/>
          </a:prstGeom>
        </p:spPr>
        <p:txBody>
          <a:bodyPr/>
          <a:lstStyle>
            <a:lvl1pPr marL="0" indent="0">
              <a:buNone/>
              <a:defRPr sz="1800"/>
            </a:lvl1pPr>
          </a:lstStyle>
          <a:p>
            <a:r>
              <a:rPr lang="pl-PL" dirty="0" err="1"/>
              <a:t>Click</a:t>
            </a:r>
            <a:r>
              <a:rPr lang="pl-PL" dirty="0"/>
              <a:t> to </a:t>
            </a:r>
            <a:r>
              <a:rPr lang="pl-PL" dirty="0" err="1"/>
              <a:t>add</a:t>
            </a:r>
            <a:r>
              <a:rPr lang="pl-PL" dirty="0"/>
              <a:t> multimedia</a:t>
            </a:r>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Obraz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954629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URESA text + multimedia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441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sp>
        <p:nvSpPr>
          <p:cNvPr id="11" name="Symbol zastępczy tekstu 18"/>
          <p:cNvSpPr>
            <a:spLocks noGrp="1"/>
          </p:cNvSpPr>
          <p:nvPr>
            <p:ph type="body" sz="quarter" idx="16" hasCustomPrompt="1"/>
          </p:nvPr>
        </p:nvSpPr>
        <p:spPr>
          <a:xfrm>
            <a:off x="5143500" y="5572124"/>
            <a:ext cx="4212000" cy="504825"/>
          </a:xfrm>
          <a:prstGeom prst="rect">
            <a:avLst/>
          </a:prstGeom>
        </p:spPr>
        <p:txBody>
          <a:bodyPr/>
          <a:lstStyle>
            <a:lvl1pPr marL="0" indent="0" algn="ctr">
              <a:spcBef>
                <a:spcPts val="0"/>
              </a:spcBef>
              <a:buNone/>
              <a:defRPr sz="1000" baseline="0">
                <a:solidFill>
                  <a:schemeClr val="tx1"/>
                </a:solidFill>
              </a:defRPr>
            </a:lvl1pPr>
          </a:lstStyle>
          <a:p>
            <a:pPr lvl="0"/>
            <a:r>
              <a:rPr lang="pl-PL" dirty="0"/>
              <a:t>Multimedia </a:t>
            </a:r>
            <a:r>
              <a:rPr lang="pl-PL" dirty="0" err="1"/>
              <a:t>title</a:t>
            </a:r>
            <a:r>
              <a:rPr lang="pl-PL" dirty="0"/>
              <a:t> (</a:t>
            </a:r>
            <a:r>
              <a:rPr lang="pl-PL" dirty="0" err="1"/>
              <a:t>Trebuchet</a:t>
            </a:r>
            <a:r>
              <a:rPr lang="pl-PL" dirty="0"/>
              <a:t> MS Font, 10 p.)</a:t>
            </a:r>
          </a:p>
        </p:txBody>
      </p:sp>
      <p:sp>
        <p:nvSpPr>
          <p:cNvPr id="4" name="Symbol zastępczy obiektu multimediów 3"/>
          <p:cNvSpPr>
            <a:spLocks noGrp="1"/>
          </p:cNvSpPr>
          <p:nvPr>
            <p:ph type="media" sz="quarter" idx="17" hasCustomPrompt="1"/>
          </p:nvPr>
        </p:nvSpPr>
        <p:spPr>
          <a:xfrm>
            <a:off x="5143500" y="1260000"/>
            <a:ext cx="4212000" cy="4140000"/>
          </a:xfrm>
          <a:prstGeom prst="rect">
            <a:avLst/>
          </a:prstGeom>
        </p:spPr>
        <p:txBody>
          <a:bodyPr/>
          <a:lstStyle>
            <a:lvl1pPr marL="0" indent="0">
              <a:buNone/>
              <a:defRPr sz="1800" baseline="0"/>
            </a:lvl1pPr>
          </a:lstStyle>
          <a:p>
            <a:r>
              <a:rPr lang="pl-PL" dirty="0" err="1"/>
              <a:t>Click</a:t>
            </a:r>
            <a:r>
              <a:rPr lang="pl-PL" dirty="0"/>
              <a:t> to </a:t>
            </a:r>
            <a:r>
              <a:rPr lang="pl-PL" dirty="0" err="1"/>
              <a:t>add</a:t>
            </a:r>
            <a:r>
              <a:rPr lang="pl-PL" dirty="0"/>
              <a:t> multimedia</a:t>
            </a:r>
          </a:p>
        </p:txBody>
      </p:sp>
      <p:pic>
        <p:nvPicPr>
          <p:cNvPr id="10"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3542823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CFF2D28-B8E7-E360-13E7-1623EF958897}"/>
              </a:ext>
            </a:extLst>
          </p:cNvPr>
          <p:cNvSpPr>
            <a:spLocks noGrp="1"/>
          </p:cNvSpPr>
          <p:nvPr>
            <p:ph type="title"/>
          </p:nvPr>
        </p:nvSpPr>
        <p:spPr>
          <a:xfrm>
            <a:off x="675878" y="1709739"/>
            <a:ext cx="8543925" cy="2852737"/>
          </a:xfrm>
        </p:spPr>
        <p:txBody>
          <a:bodyPr anchor="b"/>
          <a:lstStyle>
            <a:lvl1pPr>
              <a:defRPr sz="4875"/>
            </a:lvl1pPr>
          </a:lstStyle>
          <a:p>
            <a:r>
              <a:rPr lang="pl-PL"/>
              <a:t>Kliknij, aby edytować styl</a:t>
            </a:r>
          </a:p>
        </p:txBody>
      </p:sp>
      <p:sp>
        <p:nvSpPr>
          <p:cNvPr id="3" name="Symbol zastępczy tekstu 2">
            <a:extLst>
              <a:ext uri="{FF2B5EF4-FFF2-40B4-BE49-F238E27FC236}">
                <a16:creationId xmlns:a16="http://schemas.microsoft.com/office/drawing/2014/main" id="{7CC88B5D-05C6-4E4F-932B-AED8C197B2B1}"/>
              </a:ext>
            </a:extLst>
          </p:cNvPr>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95FF0758-C4B2-1651-DE10-769F4D5BAF22}"/>
              </a:ext>
            </a:extLst>
          </p:cNvPr>
          <p:cNvSpPr>
            <a:spLocks noGrp="1"/>
          </p:cNvSpPr>
          <p:nvPr>
            <p:ph type="dt" sz="half" idx="10"/>
          </p:nvPr>
        </p:nvSpPr>
        <p:spPr/>
        <p:txBody>
          <a:bodyPr/>
          <a:lstStyle/>
          <a:p>
            <a:fld id="{1A42F510-D65D-4A55-B5E9-169D17C3F59F}" type="datetimeFigureOut">
              <a:rPr lang="pl-PL" smtClean="0"/>
              <a:t>14.12.2022</a:t>
            </a:fld>
            <a:endParaRPr lang="pl-PL"/>
          </a:p>
        </p:txBody>
      </p:sp>
      <p:sp>
        <p:nvSpPr>
          <p:cNvPr id="5" name="Symbol zastępczy stopki 4">
            <a:extLst>
              <a:ext uri="{FF2B5EF4-FFF2-40B4-BE49-F238E27FC236}">
                <a16:creationId xmlns:a16="http://schemas.microsoft.com/office/drawing/2014/main" id="{589C0537-3CB6-1E1E-0738-8DBD4B181C9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BF457E22-F758-D8E3-2B09-E19D7867C0E5}"/>
              </a:ext>
            </a:extLst>
          </p:cNvPr>
          <p:cNvSpPr>
            <a:spLocks noGrp="1"/>
          </p:cNvSpPr>
          <p:nvPr>
            <p:ph type="sldNum" sz="quarter" idx="12"/>
          </p:nvPr>
        </p:nvSpPr>
        <p:spPr/>
        <p:txBody>
          <a:bodyPr/>
          <a:lstStyle/>
          <a:p>
            <a:fld id="{9093223B-9F73-4094-9070-307567588F14}" type="slidenum">
              <a:rPr lang="pl-PL" smtClean="0"/>
              <a:t>‹#›</a:t>
            </a:fld>
            <a:endParaRPr lang="pl-PL"/>
          </a:p>
        </p:txBody>
      </p:sp>
    </p:spTree>
    <p:extLst>
      <p:ext uri="{BB962C8B-B14F-4D97-AF65-F5344CB8AC3E}">
        <p14:creationId xmlns:p14="http://schemas.microsoft.com/office/powerpoint/2010/main" val="2228711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340987D-E7DF-BEBE-1CE7-A48B8A9DFC2B}"/>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8985FBAE-1DBB-4207-77D0-FE7EFC5A9CA3}"/>
              </a:ext>
            </a:extLst>
          </p:cNvPr>
          <p:cNvSpPr>
            <a:spLocks noGrp="1"/>
          </p:cNvSpPr>
          <p:nvPr>
            <p:ph sz="half" idx="1"/>
          </p:nvPr>
        </p:nvSpPr>
        <p:spPr>
          <a:xfrm>
            <a:off x="681038" y="1825625"/>
            <a:ext cx="421005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1A862634-083A-3368-556B-C6EC53DA9DCC}"/>
              </a:ext>
            </a:extLst>
          </p:cNvPr>
          <p:cNvSpPr>
            <a:spLocks noGrp="1"/>
          </p:cNvSpPr>
          <p:nvPr>
            <p:ph sz="half" idx="2"/>
          </p:nvPr>
        </p:nvSpPr>
        <p:spPr>
          <a:xfrm>
            <a:off x="5014913" y="1825625"/>
            <a:ext cx="421005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E19A8577-D092-24C4-64AB-D493B9890833}"/>
              </a:ext>
            </a:extLst>
          </p:cNvPr>
          <p:cNvSpPr>
            <a:spLocks noGrp="1"/>
          </p:cNvSpPr>
          <p:nvPr>
            <p:ph type="dt" sz="half" idx="10"/>
          </p:nvPr>
        </p:nvSpPr>
        <p:spPr/>
        <p:txBody>
          <a:bodyPr/>
          <a:lstStyle/>
          <a:p>
            <a:fld id="{1A42F510-D65D-4A55-B5E9-169D17C3F59F}" type="datetimeFigureOut">
              <a:rPr lang="pl-PL" smtClean="0"/>
              <a:t>14.12.2022</a:t>
            </a:fld>
            <a:endParaRPr lang="pl-PL"/>
          </a:p>
        </p:txBody>
      </p:sp>
      <p:sp>
        <p:nvSpPr>
          <p:cNvPr id="6" name="Symbol zastępczy stopki 5">
            <a:extLst>
              <a:ext uri="{FF2B5EF4-FFF2-40B4-BE49-F238E27FC236}">
                <a16:creationId xmlns:a16="http://schemas.microsoft.com/office/drawing/2014/main" id="{8EE238DA-6081-E7AE-8D2C-65992A6FD9F1}"/>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53B64D9D-AA2A-3288-BE75-624B15AF469B}"/>
              </a:ext>
            </a:extLst>
          </p:cNvPr>
          <p:cNvSpPr>
            <a:spLocks noGrp="1"/>
          </p:cNvSpPr>
          <p:nvPr>
            <p:ph type="sldNum" sz="quarter" idx="12"/>
          </p:nvPr>
        </p:nvSpPr>
        <p:spPr/>
        <p:txBody>
          <a:bodyPr/>
          <a:lstStyle/>
          <a:p>
            <a:fld id="{9093223B-9F73-4094-9070-307567588F14}" type="slidenum">
              <a:rPr lang="pl-PL" smtClean="0"/>
              <a:t>‹#›</a:t>
            </a:fld>
            <a:endParaRPr lang="pl-PL"/>
          </a:p>
        </p:txBody>
      </p:sp>
    </p:spTree>
    <p:extLst>
      <p:ext uri="{BB962C8B-B14F-4D97-AF65-F5344CB8AC3E}">
        <p14:creationId xmlns:p14="http://schemas.microsoft.com/office/powerpoint/2010/main" val="217517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9D1DB85-359D-5501-CD5F-47466AFEFB72}"/>
              </a:ext>
            </a:extLst>
          </p:cNvPr>
          <p:cNvSpPr>
            <a:spLocks noGrp="1"/>
          </p:cNvSpPr>
          <p:nvPr>
            <p:ph type="title"/>
          </p:nvPr>
        </p:nvSpPr>
        <p:spPr>
          <a:xfrm>
            <a:off x="682328" y="365126"/>
            <a:ext cx="8543925"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F8DF782A-1EE4-BD83-F260-437D415EC307}"/>
              </a:ext>
            </a:extLst>
          </p:cNvPr>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2ED52BBB-DA7B-955D-6ED2-30DC90287876}"/>
              </a:ext>
            </a:extLst>
          </p:cNvPr>
          <p:cNvSpPr>
            <a:spLocks noGrp="1"/>
          </p:cNvSpPr>
          <p:nvPr>
            <p:ph sz="half" idx="2"/>
          </p:nvPr>
        </p:nvSpPr>
        <p:spPr>
          <a:xfrm>
            <a:off x="682328" y="2505075"/>
            <a:ext cx="4190702"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B14DCC25-E8F1-6C69-D76A-A9549F32D3E7}"/>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07F4A195-7283-CF36-5E03-C4D33763BE1A}"/>
              </a:ext>
            </a:extLst>
          </p:cNvPr>
          <p:cNvSpPr>
            <a:spLocks noGrp="1"/>
          </p:cNvSpPr>
          <p:nvPr>
            <p:ph sz="quarter" idx="4"/>
          </p:nvPr>
        </p:nvSpPr>
        <p:spPr>
          <a:xfrm>
            <a:off x="5014913" y="2505075"/>
            <a:ext cx="4211340"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AD6ADEFA-18D8-A86C-CB5A-487F2AFA4EDC}"/>
              </a:ext>
            </a:extLst>
          </p:cNvPr>
          <p:cNvSpPr>
            <a:spLocks noGrp="1"/>
          </p:cNvSpPr>
          <p:nvPr>
            <p:ph type="dt" sz="half" idx="10"/>
          </p:nvPr>
        </p:nvSpPr>
        <p:spPr/>
        <p:txBody>
          <a:bodyPr/>
          <a:lstStyle/>
          <a:p>
            <a:fld id="{1A42F510-D65D-4A55-B5E9-169D17C3F59F}" type="datetimeFigureOut">
              <a:rPr lang="pl-PL" smtClean="0"/>
              <a:t>14.12.2022</a:t>
            </a:fld>
            <a:endParaRPr lang="pl-PL"/>
          </a:p>
        </p:txBody>
      </p:sp>
      <p:sp>
        <p:nvSpPr>
          <p:cNvPr id="8" name="Symbol zastępczy stopki 7">
            <a:extLst>
              <a:ext uri="{FF2B5EF4-FFF2-40B4-BE49-F238E27FC236}">
                <a16:creationId xmlns:a16="http://schemas.microsoft.com/office/drawing/2014/main" id="{59003543-A13E-F412-22C3-AD3AD2865118}"/>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CA4A29D2-1DA0-F11B-FF62-69DD311CFB5B}"/>
              </a:ext>
            </a:extLst>
          </p:cNvPr>
          <p:cNvSpPr>
            <a:spLocks noGrp="1"/>
          </p:cNvSpPr>
          <p:nvPr>
            <p:ph type="sldNum" sz="quarter" idx="12"/>
          </p:nvPr>
        </p:nvSpPr>
        <p:spPr/>
        <p:txBody>
          <a:bodyPr/>
          <a:lstStyle/>
          <a:p>
            <a:fld id="{9093223B-9F73-4094-9070-307567588F14}" type="slidenum">
              <a:rPr lang="pl-PL" smtClean="0"/>
              <a:t>‹#›</a:t>
            </a:fld>
            <a:endParaRPr lang="pl-PL"/>
          </a:p>
        </p:txBody>
      </p:sp>
    </p:spTree>
    <p:extLst>
      <p:ext uri="{BB962C8B-B14F-4D97-AF65-F5344CB8AC3E}">
        <p14:creationId xmlns:p14="http://schemas.microsoft.com/office/powerpoint/2010/main" val="1483197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C4D770D-C37D-FD1D-BC3C-9B164568586E}"/>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4E602F31-BAAF-41EB-ED63-B47FF0863F39}"/>
              </a:ext>
            </a:extLst>
          </p:cNvPr>
          <p:cNvSpPr>
            <a:spLocks noGrp="1"/>
          </p:cNvSpPr>
          <p:nvPr>
            <p:ph type="dt" sz="half" idx="10"/>
          </p:nvPr>
        </p:nvSpPr>
        <p:spPr/>
        <p:txBody>
          <a:bodyPr/>
          <a:lstStyle/>
          <a:p>
            <a:fld id="{1A42F510-D65D-4A55-B5E9-169D17C3F59F}" type="datetimeFigureOut">
              <a:rPr lang="pl-PL" smtClean="0"/>
              <a:t>14.12.2022</a:t>
            </a:fld>
            <a:endParaRPr lang="pl-PL"/>
          </a:p>
        </p:txBody>
      </p:sp>
      <p:sp>
        <p:nvSpPr>
          <p:cNvPr id="4" name="Symbol zastępczy stopki 3">
            <a:extLst>
              <a:ext uri="{FF2B5EF4-FFF2-40B4-BE49-F238E27FC236}">
                <a16:creationId xmlns:a16="http://schemas.microsoft.com/office/drawing/2014/main" id="{E0308944-A9B8-72CD-6114-F71CE48F93CF}"/>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9AB01585-76B5-D82D-2130-932CBE80761D}"/>
              </a:ext>
            </a:extLst>
          </p:cNvPr>
          <p:cNvSpPr>
            <a:spLocks noGrp="1"/>
          </p:cNvSpPr>
          <p:nvPr>
            <p:ph type="sldNum" sz="quarter" idx="12"/>
          </p:nvPr>
        </p:nvSpPr>
        <p:spPr/>
        <p:txBody>
          <a:bodyPr/>
          <a:lstStyle/>
          <a:p>
            <a:fld id="{9093223B-9F73-4094-9070-307567588F14}" type="slidenum">
              <a:rPr lang="pl-PL" smtClean="0"/>
              <a:t>‹#›</a:t>
            </a:fld>
            <a:endParaRPr lang="pl-PL"/>
          </a:p>
        </p:txBody>
      </p:sp>
    </p:spTree>
    <p:extLst>
      <p:ext uri="{BB962C8B-B14F-4D97-AF65-F5344CB8AC3E}">
        <p14:creationId xmlns:p14="http://schemas.microsoft.com/office/powerpoint/2010/main" val="2488169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C66FFD70-4F83-50EB-B476-002116283E2A}"/>
              </a:ext>
            </a:extLst>
          </p:cNvPr>
          <p:cNvSpPr>
            <a:spLocks noGrp="1"/>
          </p:cNvSpPr>
          <p:nvPr>
            <p:ph type="dt" sz="half" idx="10"/>
          </p:nvPr>
        </p:nvSpPr>
        <p:spPr/>
        <p:txBody>
          <a:bodyPr/>
          <a:lstStyle/>
          <a:p>
            <a:fld id="{1A42F510-D65D-4A55-B5E9-169D17C3F59F}" type="datetimeFigureOut">
              <a:rPr lang="pl-PL" smtClean="0"/>
              <a:t>14.12.2022</a:t>
            </a:fld>
            <a:endParaRPr lang="pl-PL"/>
          </a:p>
        </p:txBody>
      </p:sp>
      <p:sp>
        <p:nvSpPr>
          <p:cNvPr id="3" name="Symbol zastępczy stopki 2">
            <a:extLst>
              <a:ext uri="{FF2B5EF4-FFF2-40B4-BE49-F238E27FC236}">
                <a16:creationId xmlns:a16="http://schemas.microsoft.com/office/drawing/2014/main" id="{DB3F625E-41E6-72DE-C00C-8CA577225800}"/>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DF75C2E7-B750-3C03-48BE-CBA17EC32549}"/>
              </a:ext>
            </a:extLst>
          </p:cNvPr>
          <p:cNvSpPr>
            <a:spLocks noGrp="1"/>
          </p:cNvSpPr>
          <p:nvPr>
            <p:ph type="sldNum" sz="quarter" idx="12"/>
          </p:nvPr>
        </p:nvSpPr>
        <p:spPr/>
        <p:txBody>
          <a:bodyPr/>
          <a:lstStyle/>
          <a:p>
            <a:fld id="{9093223B-9F73-4094-9070-307567588F14}" type="slidenum">
              <a:rPr lang="pl-PL" smtClean="0"/>
              <a:t>‹#›</a:t>
            </a:fld>
            <a:endParaRPr lang="pl-PL"/>
          </a:p>
        </p:txBody>
      </p:sp>
    </p:spTree>
    <p:extLst>
      <p:ext uri="{BB962C8B-B14F-4D97-AF65-F5344CB8AC3E}">
        <p14:creationId xmlns:p14="http://schemas.microsoft.com/office/powerpoint/2010/main" val="45735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5F4564D-F5A3-71CF-945E-53250A65D62A}"/>
              </a:ext>
            </a:extLst>
          </p:cNvPr>
          <p:cNvSpPr>
            <a:spLocks noGrp="1"/>
          </p:cNvSpPr>
          <p:nvPr>
            <p:ph type="title"/>
          </p:nvPr>
        </p:nvSpPr>
        <p:spPr>
          <a:xfrm>
            <a:off x="682328" y="457200"/>
            <a:ext cx="3194943" cy="1600200"/>
          </a:xfrm>
        </p:spPr>
        <p:txBody>
          <a:bodyPr anchor="b"/>
          <a:lstStyle>
            <a:lvl1pPr>
              <a:defRPr sz="2600"/>
            </a:lvl1pPr>
          </a:lstStyle>
          <a:p>
            <a:r>
              <a:rPr lang="pl-PL"/>
              <a:t>Kliknij, aby edytować styl</a:t>
            </a:r>
          </a:p>
        </p:txBody>
      </p:sp>
      <p:sp>
        <p:nvSpPr>
          <p:cNvPr id="3" name="Symbol zastępczy zawartości 2">
            <a:extLst>
              <a:ext uri="{FF2B5EF4-FFF2-40B4-BE49-F238E27FC236}">
                <a16:creationId xmlns:a16="http://schemas.microsoft.com/office/drawing/2014/main" id="{610D7316-6059-AFB8-431E-CFBA99892609}"/>
              </a:ext>
            </a:extLst>
          </p:cNvPr>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5B586FE9-B11C-19D4-F919-A4BCFEBD954D}"/>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FEB264A7-B38A-769A-C9FF-2F510F9910F6}"/>
              </a:ext>
            </a:extLst>
          </p:cNvPr>
          <p:cNvSpPr>
            <a:spLocks noGrp="1"/>
          </p:cNvSpPr>
          <p:nvPr>
            <p:ph type="dt" sz="half" idx="10"/>
          </p:nvPr>
        </p:nvSpPr>
        <p:spPr/>
        <p:txBody>
          <a:bodyPr/>
          <a:lstStyle/>
          <a:p>
            <a:fld id="{1A42F510-D65D-4A55-B5E9-169D17C3F59F}" type="datetimeFigureOut">
              <a:rPr lang="pl-PL" smtClean="0"/>
              <a:t>14.12.2022</a:t>
            </a:fld>
            <a:endParaRPr lang="pl-PL"/>
          </a:p>
        </p:txBody>
      </p:sp>
      <p:sp>
        <p:nvSpPr>
          <p:cNvPr id="6" name="Symbol zastępczy stopki 5">
            <a:extLst>
              <a:ext uri="{FF2B5EF4-FFF2-40B4-BE49-F238E27FC236}">
                <a16:creationId xmlns:a16="http://schemas.microsoft.com/office/drawing/2014/main" id="{AD1B84BD-8A81-2D4D-8347-DD6F60508AE4}"/>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CDD1585E-0422-374F-4AC4-E9A20A07BD06}"/>
              </a:ext>
            </a:extLst>
          </p:cNvPr>
          <p:cNvSpPr>
            <a:spLocks noGrp="1"/>
          </p:cNvSpPr>
          <p:nvPr>
            <p:ph type="sldNum" sz="quarter" idx="12"/>
          </p:nvPr>
        </p:nvSpPr>
        <p:spPr/>
        <p:txBody>
          <a:bodyPr/>
          <a:lstStyle/>
          <a:p>
            <a:fld id="{9093223B-9F73-4094-9070-307567588F14}" type="slidenum">
              <a:rPr lang="pl-PL" smtClean="0"/>
              <a:t>‹#›</a:t>
            </a:fld>
            <a:endParaRPr lang="pl-PL"/>
          </a:p>
        </p:txBody>
      </p:sp>
    </p:spTree>
    <p:extLst>
      <p:ext uri="{BB962C8B-B14F-4D97-AF65-F5344CB8AC3E}">
        <p14:creationId xmlns:p14="http://schemas.microsoft.com/office/powerpoint/2010/main" val="1781844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A3A6A7F-F045-29F3-E5FD-EABA1475D526}"/>
              </a:ext>
            </a:extLst>
          </p:cNvPr>
          <p:cNvSpPr>
            <a:spLocks noGrp="1"/>
          </p:cNvSpPr>
          <p:nvPr>
            <p:ph type="title"/>
          </p:nvPr>
        </p:nvSpPr>
        <p:spPr>
          <a:xfrm>
            <a:off x="682328" y="457200"/>
            <a:ext cx="3194943" cy="1600200"/>
          </a:xfrm>
        </p:spPr>
        <p:txBody>
          <a:bodyPr anchor="b"/>
          <a:lstStyle>
            <a:lvl1pPr>
              <a:defRPr sz="2600"/>
            </a:lvl1pPr>
          </a:lstStyle>
          <a:p>
            <a:r>
              <a:rPr lang="pl-PL"/>
              <a:t>Kliknij, aby edytować styl</a:t>
            </a:r>
          </a:p>
        </p:txBody>
      </p:sp>
      <p:sp>
        <p:nvSpPr>
          <p:cNvPr id="3" name="Symbol zastępczy obrazu 2">
            <a:extLst>
              <a:ext uri="{FF2B5EF4-FFF2-40B4-BE49-F238E27FC236}">
                <a16:creationId xmlns:a16="http://schemas.microsoft.com/office/drawing/2014/main" id="{B04D19D0-B26C-5642-199B-476EF48E9E8F}"/>
              </a:ext>
            </a:extLst>
          </p:cNvPr>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pl-PL"/>
          </a:p>
        </p:txBody>
      </p:sp>
      <p:sp>
        <p:nvSpPr>
          <p:cNvPr id="4" name="Symbol zastępczy tekstu 3">
            <a:extLst>
              <a:ext uri="{FF2B5EF4-FFF2-40B4-BE49-F238E27FC236}">
                <a16:creationId xmlns:a16="http://schemas.microsoft.com/office/drawing/2014/main" id="{5AF8B905-C0A1-C1E3-554B-4BBBC07B7BC8}"/>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E96DBB39-AADD-0A0D-C4C2-BF5FA90D3F8D}"/>
              </a:ext>
            </a:extLst>
          </p:cNvPr>
          <p:cNvSpPr>
            <a:spLocks noGrp="1"/>
          </p:cNvSpPr>
          <p:nvPr>
            <p:ph type="dt" sz="half" idx="10"/>
          </p:nvPr>
        </p:nvSpPr>
        <p:spPr/>
        <p:txBody>
          <a:bodyPr/>
          <a:lstStyle/>
          <a:p>
            <a:fld id="{1A42F510-D65D-4A55-B5E9-169D17C3F59F}" type="datetimeFigureOut">
              <a:rPr lang="pl-PL" smtClean="0"/>
              <a:t>14.12.2022</a:t>
            </a:fld>
            <a:endParaRPr lang="pl-PL"/>
          </a:p>
        </p:txBody>
      </p:sp>
      <p:sp>
        <p:nvSpPr>
          <p:cNvPr id="6" name="Symbol zastępczy stopki 5">
            <a:extLst>
              <a:ext uri="{FF2B5EF4-FFF2-40B4-BE49-F238E27FC236}">
                <a16:creationId xmlns:a16="http://schemas.microsoft.com/office/drawing/2014/main" id="{4A3F30FB-95B7-AC5A-90A6-1E724AE55279}"/>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15C9B600-CD7A-FA18-F9CB-60AD487946FF}"/>
              </a:ext>
            </a:extLst>
          </p:cNvPr>
          <p:cNvSpPr>
            <a:spLocks noGrp="1"/>
          </p:cNvSpPr>
          <p:nvPr>
            <p:ph type="sldNum" sz="quarter" idx="12"/>
          </p:nvPr>
        </p:nvSpPr>
        <p:spPr/>
        <p:txBody>
          <a:bodyPr/>
          <a:lstStyle/>
          <a:p>
            <a:fld id="{9093223B-9F73-4094-9070-307567588F14}" type="slidenum">
              <a:rPr lang="pl-PL" smtClean="0"/>
              <a:t>‹#›</a:t>
            </a:fld>
            <a:endParaRPr lang="pl-PL"/>
          </a:p>
        </p:txBody>
      </p:sp>
    </p:spTree>
    <p:extLst>
      <p:ext uri="{BB962C8B-B14F-4D97-AF65-F5344CB8AC3E}">
        <p14:creationId xmlns:p14="http://schemas.microsoft.com/office/powerpoint/2010/main" val="1128064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5D860A6B-433F-9A5A-EBEB-44486A8D3557}"/>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3BE06241-EB4A-878A-DFD3-546A239C90F3}"/>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6CB0AB6F-35CB-E656-49B0-B817CC84EE59}"/>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1A42F510-D65D-4A55-B5E9-169D17C3F59F}" type="datetimeFigureOut">
              <a:rPr lang="pl-PL" smtClean="0"/>
              <a:t>14.12.2022</a:t>
            </a:fld>
            <a:endParaRPr lang="pl-PL"/>
          </a:p>
        </p:txBody>
      </p:sp>
      <p:sp>
        <p:nvSpPr>
          <p:cNvPr id="5" name="Symbol zastępczy stopki 4">
            <a:extLst>
              <a:ext uri="{FF2B5EF4-FFF2-40B4-BE49-F238E27FC236}">
                <a16:creationId xmlns:a16="http://schemas.microsoft.com/office/drawing/2014/main" id="{8073D694-B9F3-79C4-E368-4461E74BF250}"/>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8CCBB172-4528-5AC2-11C8-C6027880A2CA}"/>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9093223B-9F73-4094-9070-307567588F14}" type="slidenum">
              <a:rPr lang="pl-PL" smtClean="0"/>
              <a:t>‹#›</a:t>
            </a:fld>
            <a:endParaRPr lang="pl-PL"/>
          </a:p>
        </p:txBody>
      </p:sp>
      <p:sp>
        <p:nvSpPr>
          <p:cNvPr id="7" name="Prostokąt 6">
            <a:extLst>
              <a:ext uri="{FF2B5EF4-FFF2-40B4-BE49-F238E27FC236}">
                <a16:creationId xmlns:a16="http://schemas.microsoft.com/office/drawing/2014/main" id="{044E7548-712F-FF2A-F466-D173795FE415}"/>
              </a:ext>
            </a:extLst>
          </p:cNvPr>
          <p:cNvSpPr/>
          <p:nvPr userDrawn="1"/>
        </p:nvSpPr>
        <p:spPr>
          <a:xfrm>
            <a:off x="3424415" y="6494168"/>
            <a:ext cx="3247171" cy="276999"/>
          </a:xfrm>
          <a:prstGeom prst="rect">
            <a:avLst/>
          </a:prstGeom>
        </p:spPr>
        <p:txBody>
          <a:bodyPr wrap="none">
            <a:spAutoFit/>
          </a:bodyPr>
          <a:lstStyle/>
          <a:p>
            <a:pPr algn="ctr"/>
            <a:r>
              <a:rPr lang="en-GB" sz="1200" i="0" dirty="0">
                <a:ea typeface="Calibri"/>
                <a:cs typeface="Times New Roman"/>
              </a:rPr>
              <a:t>Project Number: 2020-1-SK01-KA202-078207</a:t>
            </a:r>
          </a:p>
        </p:txBody>
      </p:sp>
    </p:spTree>
    <p:extLst>
      <p:ext uri="{BB962C8B-B14F-4D97-AF65-F5344CB8AC3E}">
        <p14:creationId xmlns:p14="http://schemas.microsoft.com/office/powerpoint/2010/main" val="225615749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54" r:id="rId16"/>
    <p:sldLayoutId id="2147483660" r:id="rId17"/>
    <p:sldLayoutId id="2147483661" r:id="rId18"/>
    <p:sldLayoutId id="2147483659" r:id="rId19"/>
    <p:sldLayoutId id="2147483657" r:id="rId20"/>
    <p:sldLayoutId id="2147483658" r:id="rId21"/>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pl-PL"/>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253639CA-CCCD-0814-CC4B-893F2E11A74F}"/>
              </a:ext>
            </a:extLst>
          </p:cNvPr>
          <p:cNvSpPr txBox="1"/>
          <p:nvPr/>
        </p:nvSpPr>
        <p:spPr>
          <a:xfrm>
            <a:off x="3632480" y="2121430"/>
            <a:ext cx="4953836" cy="769441"/>
          </a:xfrm>
          <a:prstGeom prst="rect">
            <a:avLst/>
          </a:prstGeom>
          <a:noFill/>
        </p:spPr>
        <p:txBody>
          <a:bodyPr wrap="square">
            <a:spAutoFit/>
          </a:bodyPr>
          <a:lstStyle/>
          <a:p>
            <a:r>
              <a:rPr lang="pl-PL" sz="4400" dirty="0"/>
              <a:t> MODUŁ 6 </a:t>
            </a:r>
          </a:p>
        </p:txBody>
      </p:sp>
      <p:sp>
        <p:nvSpPr>
          <p:cNvPr id="5" name="pole tekstowe 4">
            <a:extLst>
              <a:ext uri="{FF2B5EF4-FFF2-40B4-BE49-F238E27FC236}">
                <a16:creationId xmlns:a16="http://schemas.microsoft.com/office/drawing/2014/main" id="{75A0C108-8EB5-1E26-6A42-CDDBA32AF25A}"/>
              </a:ext>
            </a:extLst>
          </p:cNvPr>
          <p:cNvSpPr txBox="1"/>
          <p:nvPr/>
        </p:nvSpPr>
        <p:spPr>
          <a:xfrm>
            <a:off x="2718078" y="3429000"/>
            <a:ext cx="5571811" cy="584775"/>
          </a:xfrm>
          <a:prstGeom prst="rect">
            <a:avLst/>
          </a:prstGeom>
          <a:noFill/>
        </p:spPr>
        <p:txBody>
          <a:bodyPr wrap="square">
            <a:spAutoFit/>
          </a:bodyPr>
          <a:lstStyle/>
          <a:p>
            <a:r>
              <a:rPr lang="pl-PL" sz="3200" b="1" dirty="0">
                <a:solidFill>
                  <a:schemeClr val="tx1">
                    <a:tint val="75000"/>
                  </a:schemeClr>
                </a:solidFill>
                <a:latin typeface="+mn-lt"/>
                <a:cs typeface="+mn-cs"/>
              </a:rPr>
              <a:t>Sprzedaż prosto z ogródka</a:t>
            </a:r>
            <a:endParaRPr lang="pl-PL" sz="3200" dirty="0"/>
          </a:p>
        </p:txBody>
      </p:sp>
    </p:spTree>
    <p:extLst>
      <p:ext uri="{BB962C8B-B14F-4D97-AF65-F5344CB8AC3E}">
        <p14:creationId xmlns:p14="http://schemas.microsoft.com/office/powerpoint/2010/main" val="489476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4"/>
          </p:nvPr>
        </p:nvSpPr>
        <p:spPr/>
        <p:txBody>
          <a:bodyPr/>
          <a:lstStyle/>
          <a:p>
            <a:endParaRPr lang="cs-CZ" dirty="0">
              <a:ea typeface="Calibri" panose="020F0502020204030204" pitchFamily="34" charset="0"/>
              <a:cs typeface="Calibri" panose="020F0502020204030204" pitchFamily="34" charset="0"/>
            </a:endParaRPr>
          </a:p>
          <a:p>
            <a:pPr algn="ctr"/>
            <a:r>
              <a:rPr lang="cs-CZ" sz="1200" dirty="0">
                <a:effectLst/>
                <a:ea typeface="Calibri" panose="020F0502020204030204" pitchFamily="34" charset="0"/>
                <a:cs typeface="Calibri" panose="020F0502020204030204" pitchFamily="34" charset="0"/>
              </a:rPr>
              <a:t>. </a:t>
            </a:r>
            <a:endParaRPr lang="cs-CZ" sz="1200" dirty="0">
              <a:effectLst/>
              <a:ea typeface="Calibri" panose="020F0502020204030204" pitchFamily="34" charset="0"/>
              <a:cs typeface="Times New Roman" panose="02020603050405020304" pitchFamily="18" charset="0"/>
            </a:endParaRPr>
          </a:p>
          <a:p>
            <a:endParaRPr lang="pl-PL" dirty="0"/>
          </a:p>
        </p:txBody>
      </p:sp>
      <p:sp>
        <p:nvSpPr>
          <p:cNvPr id="5" name="Symbol zastępczy tekstu 4"/>
          <p:cNvSpPr>
            <a:spLocks noGrp="1"/>
          </p:cNvSpPr>
          <p:nvPr>
            <p:ph type="body" sz="quarter" idx="16"/>
          </p:nvPr>
        </p:nvSpPr>
        <p:spPr>
          <a:xfrm>
            <a:off x="1014046" y="5630706"/>
            <a:ext cx="7877907" cy="513183"/>
          </a:xfrm>
        </p:spPr>
        <p:txBody>
          <a:bodyPr>
            <a:noAutofit/>
          </a:bodyPr>
          <a:lstStyle/>
          <a:p>
            <a:pPr algn="just"/>
            <a:r>
              <a:rPr lang="pl-PL" sz="1400" dirty="0"/>
              <a:t>Przedsiębiorstwa społeczne często korzystają z wyprzedaży we własnych sklepach i uświadamiają społeczności lokalnej zakres swojej, często zajęciowej, działalności (</a:t>
            </a:r>
            <a:r>
              <a:rPr lang="pl-PL" sz="1400" dirty="0" err="1"/>
              <a:t>Domov</a:t>
            </a:r>
            <a:r>
              <a:rPr lang="pl-PL" sz="1400" dirty="0"/>
              <a:t> </a:t>
            </a:r>
            <a:r>
              <a:rPr lang="pl-PL" sz="1400" dirty="0" err="1"/>
              <a:t>sv</a:t>
            </a:r>
            <a:r>
              <a:rPr lang="pl-PL" sz="1400" dirty="0"/>
              <a:t>. </a:t>
            </a:r>
            <a:r>
              <a:rPr lang="pl-PL" sz="1400" dirty="0" err="1"/>
              <a:t>Anežky</a:t>
            </a:r>
            <a:r>
              <a:rPr lang="pl-PL" sz="1400" dirty="0"/>
              <a:t>, </a:t>
            </a:r>
            <a:r>
              <a:rPr lang="pl-PL" sz="1400" dirty="0" err="1"/>
              <a:t>Týn</a:t>
            </a:r>
            <a:r>
              <a:rPr lang="pl-PL" sz="1400" dirty="0"/>
              <a:t> nad </a:t>
            </a:r>
            <a:r>
              <a:rPr lang="pl-PL" sz="1400" dirty="0" err="1"/>
              <a:t>Vltavou</a:t>
            </a:r>
            <a:r>
              <a:rPr lang="pl-PL" sz="1400" dirty="0"/>
              <a:t>, ČR)</a:t>
            </a:r>
          </a:p>
        </p:txBody>
      </p:sp>
      <p:pic>
        <p:nvPicPr>
          <p:cNvPr id="3" name="Obrázek 2">
            <a:extLst>
              <a:ext uri="{FF2B5EF4-FFF2-40B4-BE49-F238E27FC236}">
                <a16:creationId xmlns:a16="http://schemas.microsoft.com/office/drawing/2014/main" id="{D83A93DC-0B2A-4B86-94AE-7D70F6A127A6}"/>
              </a:ext>
            </a:extLst>
          </p:cNvPr>
          <p:cNvPicPr>
            <a:picLocks noChangeAspect="1"/>
          </p:cNvPicPr>
          <p:nvPr/>
        </p:nvPicPr>
        <p:blipFill>
          <a:blip r:embed="rId2"/>
          <a:stretch>
            <a:fillRect/>
          </a:stretch>
        </p:blipFill>
        <p:spPr>
          <a:xfrm>
            <a:off x="1908668" y="982032"/>
            <a:ext cx="5951814" cy="4431159"/>
          </a:xfrm>
          <a:prstGeom prst="rect">
            <a:avLst/>
          </a:prstGeom>
        </p:spPr>
      </p:pic>
    </p:spTree>
    <p:extLst>
      <p:ext uri="{BB962C8B-B14F-4D97-AF65-F5344CB8AC3E}">
        <p14:creationId xmlns:p14="http://schemas.microsoft.com/office/powerpoint/2010/main" val="3457826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28491084-CA80-444D-BA02-3CD255E3C0D5}"/>
              </a:ext>
            </a:extLst>
          </p:cNvPr>
          <p:cNvSpPr>
            <a:spLocks noGrp="1"/>
          </p:cNvSpPr>
          <p:nvPr>
            <p:ph type="body" sz="quarter" idx="12"/>
          </p:nvPr>
        </p:nvSpPr>
        <p:spPr/>
        <p:txBody>
          <a:bodyPr/>
          <a:lstStyle/>
          <a:p>
            <a:r>
              <a:rPr lang="cs-CZ" sz="1800" b="1" dirty="0">
                <a:effectLst/>
                <a:latin typeface="Calibri" panose="020F0502020204030204" pitchFamily="34" charset="0"/>
                <a:ea typeface="Calibri" panose="020F0502020204030204" pitchFamily="34" charset="0"/>
                <a:cs typeface="Times New Roman" panose="02020603050405020304" pitchFamily="18" charset="0"/>
              </a:rPr>
              <a:t>6. </a:t>
            </a:r>
            <a:r>
              <a:rPr lang="pl-PL" sz="1800" b="1" dirty="0">
                <a:effectLst/>
                <a:latin typeface="Calibri" panose="020F0502020204030204" pitchFamily="34" charset="0"/>
                <a:ea typeface="Calibri" panose="020F0502020204030204" pitchFamily="34" charset="0"/>
                <a:cs typeface="Times New Roman" panose="02020603050405020304" pitchFamily="18" charset="0"/>
              </a:rPr>
              <a:t>Sprzedaż prosto z podwórka (gospodarstwa)</a:t>
            </a:r>
            <a:endParaRPr lang="cs-CZ" dirty="0"/>
          </a:p>
        </p:txBody>
      </p:sp>
      <p:sp>
        <p:nvSpPr>
          <p:cNvPr id="3" name="Zástupný text 2">
            <a:extLst>
              <a:ext uri="{FF2B5EF4-FFF2-40B4-BE49-F238E27FC236}">
                <a16:creationId xmlns:a16="http://schemas.microsoft.com/office/drawing/2014/main" id="{DB5086A3-FE6E-4BDD-AACD-5963B0404667}"/>
              </a:ext>
            </a:extLst>
          </p:cNvPr>
          <p:cNvSpPr>
            <a:spLocks noGrp="1"/>
          </p:cNvSpPr>
          <p:nvPr>
            <p:ph type="body" sz="quarter" idx="13"/>
          </p:nvPr>
        </p:nvSpPr>
        <p:spPr/>
        <p:txBody>
          <a:bodyPr/>
          <a:lstStyle/>
          <a:p>
            <a:r>
              <a:rPr lang="cs-CZ" sz="1600" b="1" dirty="0">
                <a:effectLst/>
                <a:latin typeface="Calibri" panose="020F0502020204030204" pitchFamily="34" charset="0"/>
                <a:ea typeface="Calibri" panose="020F0502020204030204" pitchFamily="34" charset="0"/>
                <a:cs typeface="Times New Roman" panose="02020603050405020304" pitchFamily="18" charset="0"/>
              </a:rPr>
              <a:t>6.1. </a:t>
            </a:r>
            <a:r>
              <a:rPr lang="pl-PL" b="1" dirty="0">
                <a:latin typeface="Calibri" panose="020F0502020204030204" pitchFamily="34" charset="0"/>
                <a:ea typeface="Calibri" panose="020F0502020204030204" pitchFamily="34" charset="0"/>
                <a:cs typeface="Times New Roman" panose="02020603050405020304" pitchFamily="18" charset="0"/>
              </a:rPr>
              <a:t>Przeniesienie</a:t>
            </a:r>
            <a:r>
              <a:rPr lang="pl-PL" sz="1600" b="1" dirty="0">
                <a:effectLst/>
                <a:latin typeface="Calibri" panose="020F0502020204030204" pitchFamily="34" charset="0"/>
                <a:ea typeface="Calibri" panose="020F0502020204030204" pitchFamily="34" charset="0"/>
                <a:cs typeface="Times New Roman" panose="02020603050405020304" pitchFamily="18" charset="0"/>
              </a:rPr>
              <a:t> sprzedaży z podwórka, produkty regionalne</a:t>
            </a:r>
          </a:p>
          <a:p>
            <a:endParaRPr lang="cs-CZ" dirty="0"/>
          </a:p>
        </p:txBody>
      </p:sp>
      <p:sp>
        <p:nvSpPr>
          <p:cNvPr id="4" name="Zástupný text 3">
            <a:extLst>
              <a:ext uri="{FF2B5EF4-FFF2-40B4-BE49-F238E27FC236}">
                <a16:creationId xmlns:a16="http://schemas.microsoft.com/office/drawing/2014/main" id="{27642A84-7C7F-460F-A229-263E49A9EC32}"/>
              </a:ext>
            </a:extLst>
          </p:cNvPr>
          <p:cNvSpPr>
            <a:spLocks noGrp="1"/>
          </p:cNvSpPr>
          <p:nvPr>
            <p:ph type="body" sz="quarter" idx="14"/>
          </p:nvPr>
        </p:nvSpPr>
        <p:spPr>
          <a:xfrm>
            <a:off x="543000" y="2161380"/>
            <a:ext cx="8820000" cy="3960000"/>
          </a:xfrm>
        </p:spPr>
        <p:txBody>
          <a:bodyPr/>
          <a:lstStyle/>
          <a:p>
            <a:r>
              <a:rPr lang="pl-PL" sz="1600" dirty="0"/>
              <a:t>Ostatnie lata pokazały, że pozornie niezachwiana pozycja globalizacji w światowym handlu jest podważana. Problemy, które prowadzą do wzrostu cen praktycznie wszystkiego, związane są z transportem międzykontynentalnym, wojną na Ukrainie, rosnącymi cenami energii, nieproporcjonalną rabunkową eksploatacją zasobów naturalnych, a ich katalizatorem była także pandemia wirusowa. To, co jeszcze niedawno wydawało się stabilne i niezmienne, teraz jest zmienne i często niepewne. Nie tylko Europa, ale i inne kraje zaczynają wspierać rodzimych producentów, którzy często byli na marginesie zainteresowania, bo paradoksalnie taniej było sprowadzić towar z drugiego końca świata.</a:t>
            </a:r>
          </a:p>
          <a:p>
            <a:endParaRPr lang="en-US" dirty="0"/>
          </a:p>
          <a:p>
            <a:endParaRPr lang="cs-CZ" dirty="0"/>
          </a:p>
          <a:p>
            <a:endParaRPr lang="cs-CZ" dirty="0"/>
          </a:p>
          <a:p>
            <a:r>
              <a:rPr lang="pl-PL" sz="1800" dirty="0"/>
              <a:t>Mniejsze wsparcie dla globalnych marek</a:t>
            </a:r>
          </a:p>
          <a:p>
            <a:endParaRPr lang="cs-CZ" sz="1800" dirty="0"/>
          </a:p>
          <a:p>
            <a:r>
              <a:rPr lang="cs-CZ" sz="1800" dirty="0"/>
              <a:t>	     X</a:t>
            </a:r>
          </a:p>
          <a:p>
            <a:endParaRPr lang="cs-CZ" sz="1800" dirty="0"/>
          </a:p>
          <a:p>
            <a:r>
              <a:rPr lang="pl-PL" sz="1800" dirty="0"/>
              <a:t>Większy nacisk na regionalne marki</a:t>
            </a:r>
          </a:p>
          <a:p>
            <a:endParaRPr lang="cs-CZ" sz="1800" dirty="0"/>
          </a:p>
        </p:txBody>
      </p:sp>
      <p:pic>
        <p:nvPicPr>
          <p:cNvPr id="5" name="Obrázek 4">
            <a:extLst>
              <a:ext uri="{FF2B5EF4-FFF2-40B4-BE49-F238E27FC236}">
                <a16:creationId xmlns:a16="http://schemas.microsoft.com/office/drawing/2014/main" id="{85826EFB-5DE5-46DA-898D-02A3CCC15EF6}"/>
              </a:ext>
            </a:extLst>
          </p:cNvPr>
          <p:cNvPicPr>
            <a:picLocks noChangeAspect="1"/>
          </p:cNvPicPr>
          <p:nvPr/>
        </p:nvPicPr>
        <p:blipFill>
          <a:blip r:embed="rId3"/>
          <a:stretch>
            <a:fillRect/>
          </a:stretch>
        </p:blipFill>
        <p:spPr>
          <a:xfrm>
            <a:off x="5859125" y="4039438"/>
            <a:ext cx="3503875" cy="2626868"/>
          </a:xfrm>
          <a:prstGeom prst="rect">
            <a:avLst/>
          </a:prstGeom>
        </p:spPr>
      </p:pic>
    </p:spTree>
    <p:extLst>
      <p:ext uri="{BB962C8B-B14F-4D97-AF65-F5344CB8AC3E}">
        <p14:creationId xmlns:p14="http://schemas.microsoft.com/office/powerpoint/2010/main" val="4005866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4"/>
          </p:nvPr>
        </p:nvSpPr>
        <p:spPr/>
        <p:txBody>
          <a:bodyPr/>
          <a:lstStyle/>
          <a:p>
            <a:r>
              <a:rPr lang="pl-PL" sz="1600" dirty="0">
                <a:effectLst/>
                <a:ea typeface="Calibri" panose="020F0502020204030204" pitchFamily="34" charset="0"/>
                <a:cs typeface="Times New Roman" panose="02020603050405020304" pitchFamily="18" charset="0"/>
              </a:rPr>
              <a:t>Kampanie marketingowe i promocyjne, w dużej mierze wspierane przez władze publiczne, zaczynają przekierowywać konsumentów na produkty regionalne. Przejawia się to w szczególności w promocji marek, które producent może uzyskać dla swoich towarów na pewnych, z góry określonych warunkach. Trend ten znajduje odzwierciedlenie nie tylko w poszczególnych krajach, ale również na poziomie Unii Europejskiej. Celem tych działań jest:</a:t>
            </a:r>
          </a:p>
          <a:p>
            <a:endParaRPr lang="pl-PL" sz="1200" dirty="0">
              <a:effectLst/>
              <a:ea typeface="Calibri" panose="020F0502020204030204" pitchFamily="34" charset="0"/>
              <a:cs typeface="Times New Roman" panose="02020603050405020304" pitchFamily="18" charset="0"/>
            </a:endParaRPr>
          </a:p>
          <a:p>
            <a:endParaRPr lang="en-US" sz="1200" dirty="0">
              <a:effectLst/>
              <a:ea typeface="Calibri" panose="020F0502020204030204" pitchFamily="34" charset="0"/>
              <a:cs typeface="Times New Roman" panose="02020603050405020304" pitchFamily="18" charset="0"/>
            </a:endParaRPr>
          </a:p>
          <a:p>
            <a:endParaRPr lang="en-US" sz="1200" dirty="0">
              <a:effectLst/>
              <a:ea typeface="Calibri" panose="020F0502020204030204" pitchFamily="34" charset="0"/>
              <a:cs typeface="Times New Roman" panose="02020603050405020304" pitchFamily="18" charset="0"/>
            </a:endParaRPr>
          </a:p>
          <a:p>
            <a:pPr algn="ctr"/>
            <a:r>
              <a:rPr lang="en-US" sz="2000" b="1" dirty="0">
                <a:effectLst/>
                <a:ea typeface="Calibri" panose="020F0502020204030204" pitchFamily="34" charset="0"/>
                <a:cs typeface="Times New Roman" panose="02020603050405020304" pitchFamily="18" charset="0"/>
              </a:rPr>
              <a:t>  </a:t>
            </a:r>
            <a:r>
              <a:rPr lang="pl-PL" sz="2000" b="1" dirty="0">
                <a:ea typeface="Calibri" panose="020F0502020204030204" pitchFamily="34" charset="0"/>
                <a:cs typeface="Times New Roman" panose="02020603050405020304" pitchFamily="18" charset="0"/>
              </a:rPr>
              <a:t>wsparcie</a:t>
            </a:r>
            <a:endParaRPr lang="en-US" sz="2000" b="1" dirty="0">
              <a:effectLst/>
              <a:ea typeface="Calibri" panose="020F0502020204030204" pitchFamily="34" charset="0"/>
              <a:cs typeface="Times New Roman" panose="02020603050405020304" pitchFamily="18" charset="0"/>
            </a:endParaRPr>
          </a:p>
          <a:p>
            <a:pPr algn="ctr"/>
            <a:r>
              <a:rPr lang="en-US" sz="2000" b="1" dirty="0">
                <a:effectLst/>
                <a:ea typeface="Calibri" panose="020F0502020204030204" pitchFamily="34" charset="0"/>
                <a:cs typeface="Times New Roman" panose="02020603050405020304" pitchFamily="18" charset="0"/>
              </a:rPr>
              <a:t> </a:t>
            </a:r>
          </a:p>
          <a:p>
            <a:pPr algn="ctr"/>
            <a:r>
              <a:rPr lang="en-US" sz="2000" b="1" dirty="0" err="1">
                <a:effectLst/>
                <a:ea typeface="Calibri" panose="020F0502020204030204" pitchFamily="34" charset="0"/>
                <a:cs typeface="Times New Roman" panose="02020603050405020304" pitchFamily="18" charset="0"/>
              </a:rPr>
              <a:t>krótkie</a:t>
            </a:r>
            <a:r>
              <a:rPr lang="en-US" sz="2000" b="1" dirty="0">
                <a:effectLst/>
                <a:ea typeface="Calibri" panose="020F0502020204030204" pitchFamily="34" charset="0"/>
                <a:cs typeface="Times New Roman" panose="02020603050405020304" pitchFamily="18" charset="0"/>
              </a:rPr>
              <a:t> </a:t>
            </a:r>
            <a:r>
              <a:rPr lang="en-US" sz="2000" b="1" dirty="0" err="1">
                <a:effectLst/>
                <a:ea typeface="Calibri" panose="020F0502020204030204" pitchFamily="34" charset="0"/>
                <a:cs typeface="Times New Roman" panose="02020603050405020304" pitchFamily="18" charset="0"/>
              </a:rPr>
              <a:t>łańcuchy</a:t>
            </a:r>
            <a:r>
              <a:rPr lang="en-US" sz="2000" b="1" dirty="0">
                <a:effectLst/>
                <a:ea typeface="Calibri" panose="020F0502020204030204" pitchFamily="34" charset="0"/>
                <a:cs typeface="Times New Roman" panose="02020603050405020304" pitchFamily="18" charset="0"/>
              </a:rPr>
              <a:t> </a:t>
            </a:r>
            <a:r>
              <a:rPr lang="en-US" sz="2000" b="1" dirty="0" err="1">
                <a:effectLst/>
                <a:ea typeface="Calibri" panose="020F0502020204030204" pitchFamily="34" charset="0"/>
                <a:cs typeface="Times New Roman" panose="02020603050405020304" pitchFamily="18" charset="0"/>
              </a:rPr>
              <a:t>dostaw</a:t>
            </a:r>
            <a:r>
              <a:rPr lang="en-US" sz="2000" b="1" dirty="0">
                <a:effectLst/>
                <a:ea typeface="Calibri" panose="020F0502020204030204" pitchFamily="34" charset="0"/>
                <a:cs typeface="Times New Roman" panose="02020603050405020304" pitchFamily="18" charset="0"/>
              </a:rPr>
              <a:t> </a:t>
            </a:r>
            <a:r>
              <a:rPr lang="en-US" sz="2000" b="1" dirty="0" err="1">
                <a:effectLst/>
                <a:ea typeface="Calibri" panose="020F0502020204030204" pitchFamily="34" charset="0"/>
                <a:cs typeface="Times New Roman" panose="02020603050405020304" pitchFamily="18" charset="0"/>
              </a:rPr>
              <a:t>żywności</a:t>
            </a:r>
            <a:endParaRPr lang="pl-PL" sz="2000" b="1" dirty="0">
              <a:effectLst/>
              <a:ea typeface="Calibri" panose="020F0502020204030204" pitchFamily="34" charset="0"/>
              <a:cs typeface="Times New Roman" panose="02020603050405020304" pitchFamily="18" charset="0"/>
            </a:endParaRPr>
          </a:p>
          <a:p>
            <a:pPr algn="ctr"/>
            <a:endParaRPr lang="pl-PL" sz="2000" b="1" dirty="0">
              <a:ea typeface="Calibri" panose="020F0502020204030204" pitchFamily="34" charset="0"/>
              <a:cs typeface="Times New Roman" panose="02020603050405020304" pitchFamily="18" charset="0"/>
            </a:endParaRPr>
          </a:p>
          <a:p>
            <a:pPr algn="ctr"/>
            <a:r>
              <a:rPr lang="pl-PL" sz="2000" b="1" dirty="0">
                <a:effectLst/>
                <a:ea typeface="Calibri" panose="020F0502020204030204" pitchFamily="34" charset="0"/>
                <a:cs typeface="Times New Roman" panose="02020603050405020304" pitchFamily="18" charset="0"/>
              </a:rPr>
              <a:t>i ekonomia </a:t>
            </a:r>
            <a:r>
              <a:rPr lang="pl-PL" sz="2000" b="1" dirty="0">
                <a:ea typeface="Calibri" panose="020F0502020204030204" pitchFamily="34" charset="0"/>
                <a:cs typeface="Times New Roman" panose="02020603050405020304" pitchFamily="18" charset="0"/>
              </a:rPr>
              <a:t>cyrkularna</a:t>
            </a:r>
            <a:r>
              <a:rPr lang="pl-PL" sz="2000" b="1" dirty="0">
                <a:effectLst/>
                <a:ea typeface="Calibri" panose="020F0502020204030204" pitchFamily="34" charset="0"/>
                <a:cs typeface="Times New Roman" panose="02020603050405020304" pitchFamily="18" charset="0"/>
              </a:rPr>
              <a:t> </a:t>
            </a:r>
            <a:endParaRPr lang="en-US" sz="2000" b="1" dirty="0">
              <a:effectLst/>
              <a:ea typeface="Calibri" panose="020F0502020204030204" pitchFamily="34" charset="0"/>
              <a:cs typeface="Times New Roman" panose="02020603050405020304" pitchFamily="18" charset="0"/>
            </a:endParaRPr>
          </a:p>
        </p:txBody>
      </p:sp>
      <p:pic>
        <p:nvPicPr>
          <p:cNvPr id="7" name="Zástupný symbol obrázku 6" descr="Obsah obrázku okno, stůl, interiér, restaurace&#10;&#10;Popis byl vytvořen automaticky">
            <a:extLst>
              <a:ext uri="{FF2B5EF4-FFF2-40B4-BE49-F238E27FC236}">
                <a16:creationId xmlns:a16="http://schemas.microsoft.com/office/drawing/2014/main" id="{286E6419-9624-43D3-91B5-84C886C099E9}"/>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1853" r="11853"/>
          <a:stretch>
            <a:fillRect/>
          </a:stretch>
        </p:blipFill>
        <p:spPr/>
      </p:pic>
      <p:sp>
        <p:nvSpPr>
          <p:cNvPr id="5" name="Symbol zastępczy tekstu 4"/>
          <p:cNvSpPr>
            <a:spLocks noGrp="1"/>
          </p:cNvSpPr>
          <p:nvPr>
            <p:ph type="body" sz="quarter" idx="16"/>
          </p:nvPr>
        </p:nvSpPr>
        <p:spPr/>
        <p:txBody>
          <a:bodyPr/>
          <a:lstStyle/>
          <a:p>
            <a:r>
              <a:rPr lang="en-US" dirty="0"/>
              <a:t>EU-funded projects to promote regional products in the regions</a:t>
            </a:r>
            <a:endParaRPr lang="pl-PL" dirty="0"/>
          </a:p>
        </p:txBody>
      </p:sp>
    </p:spTree>
    <p:extLst>
      <p:ext uri="{BB962C8B-B14F-4D97-AF65-F5344CB8AC3E}">
        <p14:creationId xmlns:p14="http://schemas.microsoft.com/office/powerpoint/2010/main" val="3839630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4"/>
          </p:nvPr>
        </p:nvSpPr>
        <p:spPr>
          <a:xfrm>
            <a:off x="409749" y="1530588"/>
            <a:ext cx="4410000" cy="4860000"/>
          </a:xfrm>
        </p:spPr>
        <p:txBody>
          <a:bodyPr>
            <a:normAutofit/>
          </a:bodyPr>
          <a:lstStyle/>
          <a:p>
            <a:endParaRPr lang="pl-PL" sz="1500" dirty="0"/>
          </a:p>
          <a:p>
            <a:r>
              <a:rPr lang="pl-PL" sz="1500" dirty="0"/>
              <a:t>Krótkie łańcuchy dostaw żywności (SFSC) można zdefiniować jako alternatywne metody sprzedaży, które zmniejszają odległość od pola do stołu i zbliżają producentów do konsumentów. Jednocześnie rośnie znaczenie społeczności lokalnej.</a:t>
            </a:r>
          </a:p>
          <a:p>
            <a:endParaRPr lang="pl-PL" sz="1500" dirty="0"/>
          </a:p>
          <a:p>
            <a:r>
              <a:rPr lang="pl-PL" sz="1500" dirty="0"/>
              <a:t>Do form tych należą:</a:t>
            </a:r>
          </a:p>
          <a:p>
            <a:endParaRPr lang="pl-PL" sz="1500" dirty="0"/>
          </a:p>
          <a:p>
            <a:pPr marL="171450" indent="-171450">
              <a:buFont typeface="Arial" panose="020B0604020202020204" pitchFamily="34" charset="0"/>
              <a:buChar char="•"/>
            </a:pPr>
            <a:r>
              <a:rPr lang="pl-PL" sz="1500" b="1" dirty="0"/>
              <a:t>  rynki i targowiska rolników,</a:t>
            </a:r>
          </a:p>
          <a:p>
            <a:endParaRPr lang="pl-PL" sz="1500" b="1" dirty="0"/>
          </a:p>
          <a:p>
            <a:pPr marL="171450" indent="-171450">
              <a:buFont typeface="Arial" panose="020B0604020202020204" pitchFamily="34" charset="0"/>
              <a:buChar char="•"/>
            </a:pPr>
            <a:r>
              <a:rPr lang="pl-PL" sz="1500" b="1" dirty="0"/>
              <a:t>  sprzedaż pudełkowa,</a:t>
            </a:r>
          </a:p>
          <a:p>
            <a:endParaRPr lang="pl-PL" sz="1500" b="1" dirty="0"/>
          </a:p>
          <a:p>
            <a:pPr marL="171450" indent="-171450">
              <a:buFont typeface="Arial" panose="020B0604020202020204" pitchFamily="34" charset="0"/>
              <a:buChar char="•"/>
            </a:pPr>
            <a:r>
              <a:rPr lang="pl-PL" sz="1500" b="1" dirty="0"/>
              <a:t>  sprzedaż bezpośrednia z podwórka / gospodarstwa itp.</a:t>
            </a:r>
          </a:p>
          <a:p>
            <a:endParaRPr lang="pl-PL" sz="1500" dirty="0"/>
          </a:p>
          <a:p>
            <a:r>
              <a:rPr lang="pl-PL" sz="1500" dirty="0"/>
              <a:t>Te formy relacji dostawca-odbiorca mają pozytywny wpływ na środowisko, gospodarkę, społeczeństwo, zdrowie i dobrobyt oraz przyczyniają się do trwałości tych systemów.</a:t>
            </a:r>
          </a:p>
          <a:p>
            <a:endParaRPr lang="pl-PL" sz="1500" dirty="0"/>
          </a:p>
        </p:txBody>
      </p:sp>
      <p:sp>
        <p:nvSpPr>
          <p:cNvPr id="5" name="Zástupný text 4">
            <a:extLst>
              <a:ext uri="{FF2B5EF4-FFF2-40B4-BE49-F238E27FC236}">
                <a16:creationId xmlns:a16="http://schemas.microsoft.com/office/drawing/2014/main" id="{B002A812-1494-467E-9BAE-3BF1411B8B0A}"/>
              </a:ext>
            </a:extLst>
          </p:cNvPr>
          <p:cNvSpPr>
            <a:spLocks noGrp="1"/>
          </p:cNvSpPr>
          <p:nvPr>
            <p:ph type="body" sz="quarter" idx="16"/>
          </p:nvPr>
        </p:nvSpPr>
        <p:spPr>
          <a:xfrm>
            <a:off x="4609322" y="5859625"/>
            <a:ext cx="4739951" cy="354564"/>
          </a:xfrm>
        </p:spPr>
        <p:txBody>
          <a:bodyPr/>
          <a:lstStyle/>
          <a:p>
            <a:r>
              <a:rPr lang="en-US" dirty="0"/>
              <a:t>Each country has specific varieties of fruit (Gardening Exhibition - Czech Republic)</a:t>
            </a:r>
            <a:endParaRPr lang="cs-CZ" dirty="0"/>
          </a:p>
        </p:txBody>
      </p:sp>
      <p:pic>
        <p:nvPicPr>
          <p:cNvPr id="4" name="Obrázek 3" descr="Obsah obrázku jídlo, ovoce, zelenina, nastavit&#10;&#10;Popis byl vytvořen automaticky">
            <a:extLst>
              <a:ext uri="{FF2B5EF4-FFF2-40B4-BE49-F238E27FC236}">
                <a16:creationId xmlns:a16="http://schemas.microsoft.com/office/drawing/2014/main" id="{4D3A2066-70DD-4864-9B18-C00A937168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3975" y="1896765"/>
            <a:ext cx="4663168" cy="3863235"/>
          </a:xfrm>
          <a:prstGeom prst="rect">
            <a:avLst/>
          </a:prstGeom>
        </p:spPr>
      </p:pic>
    </p:spTree>
    <p:extLst>
      <p:ext uri="{BB962C8B-B14F-4D97-AF65-F5344CB8AC3E}">
        <p14:creationId xmlns:p14="http://schemas.microsoft.com/office/powerpoint/2010/main" val="3199334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4"/>
          </p:nvPr>
        </p:nvSpPr>
        <p:spPr>
          <a:xfrm>
            <a:off x="352501" y="1263956"/>
            <a:ext cx="4410000" cy="4860000"/>
          </a:xfrm>
        </p:spPr>
        <p:txBody>
          <a:bodyPr>
            <a:normAutofit/>
          </a:bodyPr>
          <a:lstStyle/>
          <a:p>
            <a:pPr algn="just">
              <a:lnSpc>
                <a:spcPct val="107000"/>
              </a:lnSpc>
              <a:spcAft>
                <a:spcPts val="800"/>
              </a:spcAft>
            </a:pPr>
            <a:r>
              <a:rPr lang="pl-PL" sz="1800" dirty="0"/>
              <a:t>Sprzedaż z podwórka można określić jako:</a:t>
            </a:r>
          </a:p>
          <a:p>
            <a:pPr algn="just">
              <a:lnSpc>
                <a:spcPct val="107000"/>
              </a:lnSpc>
              <a:spcAft>
                <a:spcPts val="800"/>
              </a:spcAft>
            </a:pPr>
            <a:endParaRPr lang="pl-PL" sz="1800" dirty="0"/>
          </a:p>
          <a:p>
            <a:pPr marL="171450" indent="-171450" algn="just">
              <a:lnSpc>
                <a:spcPct val="107000"/>
              </a:lnSpc>
              <a:spcAft>
                <a:spcPts val="800"/>
              </a:spcAft>
              <a:buFont typeface="Arial" panose="020B0604020202020204" pitchFamily="34" charset="0"/>
              <a:buChar char="•"/>
            </a:pPr>
            <a:r>
              <a:rPr lang="pl-PL" sz="1800" dirty="0"/>
              <a:t>bezpośrednią sprzedaż małych ilości produktów w miejscu produkcji</a:t>
            </a:r>
          </a:p>
          <a:p>
            <a:pPr marL="171450" indent="-171450" algn="just">
              <a:lnSpc>
                <a:spcPct val="107000"/>
              </a:lnSpc>
              <a:spcAft>
                <a:spcPts val="800"/>
              </a:spcAft>
              <a:buFont typeface="Arial" panose="020B0604020202020204" pitchFamily="34" charset="0"/>
              <a:buChar char="•"/>
            </a:pPr>
            <a:r>
              <a:rPr lang="pl-PL" sz="1800" dirty="0"/>
              <a:t>sprzedaż na rynkach i targowiskach</a:t>
            </a:r>
          </a:p>
          <a:p>
            <a:pPr marL="171450" indent="-171450" algn="just">
              <a:lnSpc>
                <a:spcPct val="107000"/>
              </a:lnSpc>
              <a:spcAft>
                <a:spcPts val="800"/>
              </a:spcAft>
              <a:buFont typeface="Arial" panose="020B0604020202020204" pitchFamily="34" charset="0"/>
              <a:buChar char="•"/>
            </a:pPr>
            <a:r>
              <a:rPr lang="pl-PL" sz="1800" dirty="0"/>
              <a:t>dostawę do lokalnego sklepu detalicznego, który dostarcza produkty do konsumenta (za lokalny sklep detaliczny uważa się sklep z odpowiednim asortymentem produktów, położonych najbliżej gospodarstwa hodowcy).</a:t>
            </a:r>
          </a:p>
          <a:p>
            <a:pPr algn="just">
              <a:lnSpc>
                <a:spcPct val="107000"/>
              </a:lnSpc>
              <a:spcAft>
                <a:spcPts val="800"/>
              </a:spcAft>
            </a:pPr>
            <a:endParaRPr lang="pl-PL" sz="1800" dirty="0"/>
          </a:p>
        </p:txBody>
      </p:sp>
      <p:pic>
        <p:nvPicPr>
          <p:cNvPr id="8" name="Zástupný symbol obrázku 7" descr="Obsah obrázku osoba, žena, exteriér&#10;&#10;Popis byl vytvořen automaticky">
            <a:extLst>
              <a:ext uri="{FF2B5EF4-FFF2-40B4-BE49-F238E27FC236}">
                <a16:creationId xmlns:a16="http://schemas.microsoft.com/office/drawing/2014/main" id="{667652E8-C634-4063-8AF0-46C1A40043A5}"/>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13136" b="13136"/>
          <a:stretch>
            <a:fillRect/>
          </a:stretch>
        </p:blipFill>
        <p:spPr/>
      </p:pic>
      <p:sp>
        <p:nvSpPr>
          <p:cNvPr id="5" name="Symbol zastępczy tekstu 4"/>
          <p:cNvSpPr>
            <a:spLocks noGrp="1"/>
          </p:cNvSpPr>
          <p:nvPr>
            <p:ph type="body" sz="quarter" idx="16"/>
          </p:nvPr>
        </p:nvSpPr>
        <p:spPr/>
        <p:txBody>
          <a:bodyPr/>
          <a:lstStyle/>
          <a:p>
            <a:r>
              <a:rPr lang="en-US" dirty="0"/>
              <a:t>Sale from the yard - herbal soaps (</a:t>
            </a:r>
            <a:r>
              <a:rPr lang="en-US" dirty="0" err="1"/>
              <a:t>Zahrada</a:t>
            </a:r>
            <a:r>
              <a:rPr lang="en-US" dirty="0"/>
              <a:t> U </a:t>
            </a:r>
            <a:r>
              <a:rPr lang="en-US" dirty="0" err="1"/>
              <a:t>malíře</a:t>
            </a:r>
            <a:r>
              <a:rPr lang="en-US" dirty="0"/>
              <a:t> - Czech Republic)</a:t>
            </a:r>
            <a:endParaRPr lang="pl-PL" dirty="0"/>
          </a:p>
        </p:txBody>
      </p:sp>
    </p:spTree>
    <p:extLst>
      <p:ext uri="{BB962C8B-B14F-4D97-AF65-F5344CB8AC3E}">
        <p14:creationId xmlns:p14="http://schemas.microsoft.com/office/powerpoint/2010/main" val="2932933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0D26A695-6199-4218-8605-F7484CD5E11A}"/>
              </a:ext>
            </a:extLst>
          </p:cNvPr>
          <p:cNvSpPr>
            <a:spLocks noGrp="1"/>
          </p:cNvSpPr>
          <p:nvPr>
            <p:ph type="body" sz="quarter" idx="14"/>
          </p:nvPr>
        </p:nvSpPr>
        <p:spPr>
          <a:xfrm>
            <a:off x="352501" y="1284053"/>
            <a:ext cx="4410000" cy="4860000"/>
          </a:xfrm>
        </p:spPr>
        <p:txBody>
          <a:bodyPr>
            <a:normAutofit/>
          </a:bodyPr>
          <a:lstStyle/>
          <a:p>
            <a:r>
              <a:rPr lang="pl-PL" sz="1800" dirty="0"/>
              <a:t>Szczególne warunki sprzedaży prosto z podwórka</a:t>
            </a:r>
          </a:p>
          <a:p>
            <a:endParaRPr lang="pl-PL" sz="1800" dirty="0"/>
          </a:p>
          <a:p>
            <a:endParaRPr lang="pl-PL" sz="1800" dirty="0"/>
          </a:p>
          <a:p>
            <a:r>
              <a:rPr lang="pl-PL" sz="1800" dirty="0"/>
              <a:t>Sprzedaż żywności z podwórka jest regulowana przez prawo krajowe i poza wspólnym rdzeniem, jakim jest higiena żywności, może na nią wpływać szereg norm z różnych sektorów. Ponieważ zasoby poszczególnych przepisów krajowych podkreślają zasady o różnym charakterze w tym kontekście, niektóre z tych przepisów specyficznych dla danego kraju zostały wyróżnione.</a:t>
            </a:r>
          </a:p>
          <a:p>
            <a:endParaRPr lang="cs-CZ" sz="1800" dirty="0"/>
          </a:p>
        </p:txBody>
      </p:sp>
      <p:pic>
        <p:nvPicPr>
          <p:cNvPr id="6" name="Zástupný symbol obrázku 5" descr="Obsah obrázku jídlo, kuchyně, osoba, interiér&#10;&#10;Popis byl vytvořen automaticky">
            <a:extLst>
              <a:ext uri="{FF2B5EF4-FFF2-40B4-BE49-F238E27FC236}">
                <a16:creationId xmlns:a16="http://schemas.microsoft.com/office/drawing/2014/main" id="{07E26E3B-5D55-4132-A51E-C30EFADF6830}"/>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1853" r="11853"/>
          <a:stretch>
            <a:fillRect/>
          </a:stretch>
        </p:blipFill>
        <p:spPr/>
      </p:pic>
      <p:sp>
        <p:nvSpPr>
          <p:cNvPr id="4" name="Zástupný text 3">
            <a:extLst>
              <a:ext uri="{FF2B5EF4-FFF2-40B4-BE49-F238E27FC236}">
                <a16:creationId xmlns:a16="http://schemas.microsoft.com/office/drawing/2014/main" id="{71A02DC4-21C2-41E8-A0B1-A32D86C3F7D8}"/>
              </a:ext>
            </a:extLst>
          </p:cNvPr>
          <p:cNvSpPr>
            <a:spLocks noGrp="1"/>
          </p:cNvSpPr>
          <p:nvPr>
            <p:ph type="body" sz="quarter" idx="16"/>
          </p:nvPr>
        </p:nvSpPr>
        <p:spPr/>
        <p:txBody>
          <a:bodyPr/>
          <a:lstStyle/>
          <a:p>
            <a:r>
              <a:rPr lang="en-US" dirty="0"/>
              <a:t>Sale from the yard - apricot processing</a:t>
            </a:r>
            <a:endParaRPr lang="cs-CZ" dirty="0"/>
          </a:p>
        </p:txBody>
      </p:sp>
    </p:spTree>
    <p:extLst>
      <p:ext uri="{BB962C8B-B14F-4D97-AF65-F5344CB8AC3E}">
        <p14:creationId xmlns:p14="http://schemas.microsoft.com/office/powerpoint/2010/main" val="1074499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ulka 2">
            <a:extLst>
              <a:ext uri="{FF2B5EF4-FFF2-40B4-BE49-F238E27FC236}">
                <a16:creationId xmlns:a16="http://schemas.microsoft.com/office/drawing/2014/main" id="{0D288849-A462-4503-AEF3-46915D48BFBB}"/>
              </a:ext>
            </a:extLst>
          </p:cNvPr>
          <p:cNvGraphicFramePr>
            <a:graphicFrameLocks noGrp="1"/>
          </p:cNvGraphicFramePr>
          <p:nvPr>
            <p:extLst>
              <p:ext uri="{D42A27DB-BD31-4B8C-83A1-F6EECF244321}">
                <p14:modId xmlns:p14="http://schemas.microsoft.com/office/powerpoint/2010/main" val="140755528"/>
              </p:ext>
            </p:extLst>
          </p:nvPr>
        </p:nvGraphicFramePr>
        <p:xfrm>
          <a:off x="2019369" y="152658"/>
          <a:ext cx="5867261" cy="6517070"/>
        </p:xfrm>
        <a:graphic>
          <a:graphicData uri="http://schemas.openxmlformats.org/drawingml/2006/table">
            <a:tbl>
              <a:tblPr firstRow="1" firstCol="1" lastRow="1" lastCol="1" bandRow="1" bandCol="1">
                <a:tableStyleId>{5C22544A-7EE6-4342-B048-85BDC9FD1C3A}</a:tableStyleId>
              </a:tblPr>
              <a:tblGrid>
                <a:gridCol w="1464932">
                  <a:extLst>
                    <a:ext uri="{9D8B030D-6E8A-4147-A177-3AD203B41FA5}">
                      <a16:colId xmlns:a16="http://schemas.microsoft.com/office/drawing/2014/main" val="2570761119"/>
                    </a:ext>
                  </a:extLst>
                </a:gridCol>
                <a:gridCol w="2090432">
                  <a:extLst>
                    <a:ext uri="{9D8B030D-6E8A-4147-A177-3AD203B41FA5}">
                      <a16:colId xmlns:a16="http://schemas.microsoft.com/office/drawing/2014/main" val="4056986736"/>
                    </a:ext>
                  </a:extLst>
                </a:gridCol>
                <a:gridCol w="2311897">
                  <a:extLst>
                    <a:ext uri="{9D8B030D-6E8A-4147-A177-3AD203B41FA5}">
                      <a16:colId xmlns:a16="http://schemas.microsoft.com/office/drawing/2014/main" val="1973527637"/>
                    </a:ext>
                  </a:extLst>
                </a:gridCol>
              </a:tblGrid>
              <a:tr h="1219443">
                <a:tc>
                  <a:txBody>
                    <a:bodyPr/>
                    <a:lstStyle/>
                    <a:p>
                      <a:pPr marL="76200" marR="67310" algn="just">
                        <a:spcBef>
                          <a:spcPts val="595"/>
                        </a:spcBef>
                        <a:spcAft>
                          <a:spcPts val="0"/>
                        </a:spcAft>
                      </a:pPr>
                      <a:r>
                        <a:rPr lang="pl-PL" sz="1300" dirty="0">
                          <a:effectLst/>
                          <a:latin typeface="+mn-lt"/>
                          <a:ea typeface="Calibri Light" panose="020F0302020204030204" pitchFamily="34" charset="0"/>
                          <a:cs typeface="Calibri" panose="020F0502020204030204" pitchFamily="34" charset="0"/>
                        </a:rPr>
                        <a:t>Kraj</a:t>
                      </a:r>
                      <a:endParaRPr lang="cs-CZ" sz="1300" dirty="0">
                        <a:effectLst/>
                        <a:latin typeface="+mn-lt"/>
                        <a:ea typeface="Calibri Light" panose="020F0302020204030204" pitchFamily="34" charset="0"/>
                        <a:cs typeface="Calibri" panose="020F0502020204030204" pitchFamily="34" charset="0"/>
                      </a:endParaRPr>
                    </a:p>
                  </a:txBody>
                  <a:tcPr marL="0" marR="0" marT="0" marB="0">
                    <a:solidFill>
                      <a:schemeClr val="accent4"/>
                    </a:solidFill>
                  </a:tcPr>
                </a:tc>
                <a:tc>
                  <a:txBody>
                    <a:bodyPr/>
                    <a:lstStyle/>
                    <a:p>
                      <a:pPr marL="83820" marR="80645" indent="-635" algn="just">
                        <a:spcBef>
                          <a:spcPts val="595"/>
                        </a:spcBef>
                        <a:spcAft>
                          <a:spcPts val="0"/>
                        </a:spcAft>
                      </a:pPr>
                      <a:r>
                        <a:rPr lang="pl-PL" sz="1300" dirty="0">
                          <a:effectLst/>
                          <a:latin typeface="+mn-lt"/>
                          <a:ea typeface="Calibri Light" panose="020F0302020204030204" pitchFamily="34" charset="0"/>
                          <a:cs typeface="Calibri" panose="020F0502020204030204" pitchFamily="34" charset="0"/>
                        </a:rPr>
                        <a:t>Definicja "lokalnych" punktów sprzedaży detalicznej, dla celów zwolnienia od podatku sprzedaży z podwórka</a:t>
                      </a:r>
                    </a:p>
                    <a:p>
                      <a:pPr marL="83820" marR="80645" indent="-635" algn="just">
                        <a:spcBef>
                          <a:spcPts val="595"/>
                        </a:spcBef>
                        <a:spcAft>
                          <a:spcPts val="0"/>
                        </a:spcAft>
                      </a:pPr>
                      <a:endParaRPr lang="cs-CZ" sz="1300" dirty="0">
                        <a:effectLst/>
                        <a:latin typeface="+mn-lt"/>
                        <a:ea typeface="Calibri Light" panose="020F0302020204030204" pitchFamily="34" charset="0"/>
                        <a:cs typeface="Calibri" panose="020F0502020204030204" pitchFamily="34" charset="0"/>
                      </a:endParaRPr>
                    </a:p>
                  </a:txBody>
                  <a:tcPr marL="0" marR="0" marT="0" marB="0">
                    <a:solidFill>
                      <a:schemeClr val="accent4"/>
                    </a:solidFill>
                  </a:tcPr>
                </a:tc>
                <a:tc>
                  <a:txBody>
                    <a:bodyPr/>
                    <a:lstStyle/>
                    <a:p>
                      <a:pPr marL="662940" marR="42545" indent="-563880" algn="just">
                        <a:spcBef>
                          <a:spcPts val="595"/>
                        </a:spcBef>
                        <a:spcAft>
                          <a:spcPts val="0"/>
                        </a:spcAft>
                      </a:pPr>
                      <a:r>
                        <a:rPr lang="pl-PL" sz="1400" dirty="0">
                          <a:effectLst/>
                          <a:latin typeface="+mn-lt"/>
                          <a:ea typeface="Calibri Light" panose="020F0302020204030204" pitchFamily="34" charset="0"/>
                          <a:cs typeface="Calibri" panose="020F0502020204030204" pitchFamily="34" charset="0"/>
                        </a:rPr>
                        <a:t>Kilka nietypowych zasad dotyczących sprzedaży z podwórka</a:t>
                      </a:r>
                    </a:p>
                    <a:p>
                      <a:pPr marL="662940" marR="42545" indent="-563880" algn="just">
                        <a:spcBef>
                          <a:spcPts val="595"/>
                        </a:spcBef>
                        <a:spcAft>
                          <a:spcPts val="0"/>
                        </a:spcAft>
                      </a:pPr>
                      <a:endParaRPr lang="cs-CZ" sz="1300" dirty="0">
                        <a:effectLst/>
                        <a:latin typeface="+mn-lt"/>
                        <a:ea typeface="Calibri Light" panose="020F0302020204030204" pitchFamily="34" charset="0"/>
                        <a:cs typeface="Calibri" panose="020F0502020204030204" pitchFamily="34" charset="0"/>
                      </a:endParaRPr>
                    </a:p>
                  </a:txBody>
                  <a:tcPr marL="0" marR="0" marT="0" marB="0">
                    <a:solidFill>
                      <a:schemeClr val="accent4"/>
                    </a:solidFill>
                  </a:tcPr>
                </a:tc>
                <a:extLst>
                  <a:ext uri="{0D108BD9-81ED-4DB2-BD59-A6C34878D82A}">
                    <a16:rowId xmlns:a16="http://schemas.microsoft.com/office/drawing/2014/main" val="3488830716"/>
                  </a:ext>
                </a:extLst>
              </a:tr>
              <a:tr h="259163">
                <a:tc>
                  <a:txBody>
                    <a:bodyPr/>
                    <a:lstStyle/>
                    <a:p>
                      <a:pPr marL="76200" marR="69850" algn="just">
                        <a:spcBef>
                          <a:spcPts val="605"/>
                        </a:spcBef>
                        <a:spcAft>
                          <a:spcPts val="0"/>
                        </a:spcAft>
                      </a:pPr>
                      <a:r>
                        <a:rPr lang="en-US" sz="1300" dirty="0">
                          <a:effectLst/>
                          <a:latin typeface="+mn-lt"/>
                          <a:cs typeface="Calibri" panose="020F0502020204030204" pitchFamily="34" charset="0"/>
                        </a:rPr>
                        <a:t>Czech</a:t>
                      </a:r>
                      <a:r>
                        <a:rPr lang="pl-PL" sz="1300" dirty="0">
                          <a:effectLst/>
                          <a:latin typeface="+mn-lt"/>
                          <a:cs typeface="Calibri" panose="020F0502020204030204" pitchFamily="34" charset="0"/>
                        </a:rPr>
                        <a:t>y</a:t>
                      </a:r>
                      <a:endParaRPr lang="cs-CZ" sz="1300" dirty="0">
                        <a:effectLst/>
                        <a:latin typeface="+mn-lt"/>
                        <a:ea typeface="Calibri Light" panose="020F0302020204030204" pitchFamily="34" charset="0"/>
                        <a:cs typeface="Calibri" panose="020F0502020204030204" pitchFamily="34" charset="0"/>
                      </a:endParaRPr>
                    </a:p>
                  </a:txBody>
                  <a:tcPr marL="0" marR="0" marT="0" marB="0" anchor="ctr">
                    <a:solidFill>
                      <a:schemeClr val="tx2">
                        <a:lumMod val="75000"/>
                      </a:schemeClr>
                    </a:solidFill>
                  </a:tcPr>
                </a:tc>
                <a:tc>
                  <a:txBody>
                    <a:bodyPr/>
                    <a:lstStyle/>
                    <a:p>
                      <a:pPr marL="91440" marR="313055" algn="just">
                        <a:spcBef>
                          <a:spcPts val="605"/>
                        </a:spcBef>
                        <a:spcAft>
                          <a:spcPts val="0"/>
                        </a:spcAft>
                      </a:pPr>
                      <a:r>
                        <a:rPr lang="pl-PL" sz="1300" dirty="0">
                          <a:solidFill>
                            <a:schemeClr val="bg1"/>
                          </a:solidFill>
                          <a:effectLst/>
                          <a:latin typeface="+mn-lt"/>
                          <a:cs typeface="Calibri" panose="020F0502020204030204" pitchFamily="34" charset="0"/>
                        </a:rPr>
                        <a:t>Całe </a:t>
                      </a:r>
                      <a:r>
                        <a:rPr lang="en-US" sz="1300" dirty="0">
                          <a:solidFill>
                            <a:schemeClr val="bg1"/>
                          </a:solidFill>
                          <a:effectLst/>
                          <a:latin typeface="+mn-lt"/>
                          <a:cs typeface="Calibri" panose="020F0502020204030204" pitchFamily="34" charset="0"/>
                        </a:rPr>
                        <a:t>Czech</a:t>
                      </a:r>
                      <a:r>
                        <a:rPr lang="pl-PL" sz="1300" dirty="0">
                          <a:solidFill>
                            <a:schemeClr val="bg1"/>
                          </a:solidFill>
                          <a:effectLst/>
                          <a:latin typeface="+mn-lt"/>
                          <a:cs typeface="Calibri" panose="020F0502020204030204" pitchFamily="34" charset="0"/>
                        </a:rPr>
                        <a:t>y</a:t>
                      </a:r>
                      <a:endParaRPr lang="cs-CZ" sz="1300" dirty="0">
                        <a:solidFill>
                          <a:schemeClr val="bg1"/>
                        </a:solidFill>
                        <a:effectLst/>
                        <a:latin typeface="+mn-lt"/>
                        <a:ea typeface="+mn-ea"/>
                        <a:cs typeface="Calibri" panose="020F0502020204030204" pitchFamily="34" charset="0"/>
                      </a:endParaRPr>
                    </a:p>
                  </a:txBody>
                  <a:tcPr marL="0" marR="0" marT="0" marB="0" anchor="ctr">
                    <a:solidFill>
                      <a:schemeClr val="tx2">
                        <a:lumMod val="75000"/>
                      </a:schemeClr>
                    </a:solidFill>
                  </a:tcPr>
                </a:tc>
                <a:tc>
                  <a:txBody>
                    <a:bodyPr/>
                    <a:lstStyle/>
                    <a:p>
                      <a:pPr algn="just"/>
                      <a:r>
                        <a:rPr lang="cs-CZ" sz="1300" dirty="0">
                          <a:effectLst/>
                          <a:latin typeface="+mn-lt"/>
                          <a:cs typeface="Calibri" panose="020F0502020204030204" pitchFamily="34" charset="0"/>
                        </a:rPr>
                        <a:t> </a:t>
                      </a:r>
                      <a:endParaRPr lang="cs-CZ" sz="1300" dirty="0">
                        <a:effectLst/>
                        <a:latin typeface="+mn-lt"/>
                        <a:ea typeface="Calibri Light" panose="020F0302020204030204" pitchFamily="34" charset="0"/>
                        <a:cs typeface="Calibri" panose="020F0502020204030204" pitchFamily="34" charset="0"/>
                      </a:endParaRPr>
                    </a:p>
                  </a:txBody>
                  <a:tcPr marL="0" marR="0" marT="0" marB="0" anchor="ctr">
                    <a:solidFill>
                      <a:schemeClr val="tx2">
                        <a:lumMod val="75000"/>
                      </a:schemeClr>
                    </a:solidFill>
                  </a:tcPr>
                </a:tc>
                <a:extLst>
                  <a:ext uri="{0D108BD9-81ED-4DB2-BD59-A6C34878D82A}">
                    <a16:rowId xmlns:a16="http://schemas.microsoft.com/office/drawing/2014/main" val="660218527"/>
                  </a:ext>
                </a:extLst>
              </a:tr>
              <a:tr h="257289">
                <a:tc>
                  <a:txBody>
                    <a:bodyPr/>
                    <a:lstStyle/>
                    <a:p>
                      <a:pPr marL="74930" marR="70485" algn="just">
                        <a:spcBef>
                          <a:spcPts val="595"/>
                        </a:spcBef>
                        <a:spcAft>
                          <a:spcPts val="0"/>
                        </a:spcAft>
                      </a:pPr>
                      <a:r>
                        <a:rPr lang="en-US" sz="1300" dirty="0">
                          <a:effectLst/>
                          <a:latin typeface="+mn-lt"/>
                          <a:cs typeface="Calibri" panose="020F0502020204030204" pitchFamily="34" charset="0"/>
                        </a:rPr>
                        <a:t>S</a:t>
                      </a:r>
                      <a:r>
                        <a:rPr lang="pl-PL" sz="1300" dirty="0" err="1">
                          <a:effectLst/>
                          <a:latin typeface="+mn-lt"/>
                          <a:cs typeface="Calibri" panose="020F0502020204030204" pitchFamily="34" charset="0"/>
                        </a:rPr>
                        <a:t>łowacja</a:t>
                      </a:r>
                      <a:endParaRPr lang="cs-CZ" sz="1300" dirty="0">
                        <a:effectLst/>
                        <a:latin typeface="+mn-lt"/>
                        <a:ea typeface="Calibri Light" panose="020F0302020204030204" pitchFamily="34" charset="0"/>
                        <a:cs typeface="Calibri" panose="020F0502020204030204" pitchFamily="34" charset="0"/>
                      </a:endParaRPr>
                    </a:p>
                  </a:txBody>
                  <a:tcPr marL="0" marR="0" marT="0" marB="0" anchor="ctr">
                    <a:solidFill>
                      <a:schemeClr val="tx2">
                        <a:lumMod val="75000"/>
                      </a:schemeClr>
                    </a:solidFill>
                  </a:tcPr>
                </a:tc>
                <a:tc>
                  <a:txBody>
                    <a:bodyPr/>
                    <a:lstStyle/>
                    <a:p>
                      <a:pPr marL="91440" marR="313055" algn="just">
                        <a:spcBef>
                          <a:spcPts val="595"/>
                        </a:spcBef>
                        <a:spcAft>
                          <a:spcPts val="0"/>
                        </a:spcAft>
                      </a:pPr>
                      <a:r>
                        <a:rPr lang="pl-PL" sz="1300" dirty="0">
                          <a:solidFill>
                            <a:schemeClr val="bg1"/>
                          </a:solidFill>
                          <a:effectLst/>
                          <a:latin typeface="+mn-lt"/>
                          <a:cs typeface="Calibri" panose="020F0502020204030204" pitchFamily="34" charset="0"/>
                        </a:rPr>
                        <a:t>Cała </a:t>
                      </a:r>
                      <a:r>
                        <a:rPr lang="en-US" sz="1300" dirty="0">
                          <a:solidFill>
                            <a:schemeClr val="bg1"/>
                          </a:solidFill>
                          <a:effectLst/>
                          <a:latin typeface="+mn-lt"/>
                          <a:cs typeface="Calibri" panose="020F0502020204030204" pitchFamily="34" charset="0"/>
                        </a:rPr>
                        <a:t>S</a:t>
                      </a:r>
                      <a:r>
                        <a:rPr lang="pl-PL" sz="1300" dirty="0" err="1">
                          <a:solidFill>
                            <a:schemeClr val="bg1"/>
                          </a:solidFill>
                          <a:effectLst/>
                          <a:latin typeface="+mn-lt"/>
                          <a:cs typeface="Calibri" panose="020F0502020204030204" pitchFamily="34" charset="0"/>
                        </a:rPr>
                        <a:t>łowacja</a:t>
                      </a:r>
                      <a:endParaRPr lang="cs-CZ" sz="1300" dirty="0">
                        <a:solidFill>
                          <a:schemeClr val="bg1"/>
                        </a:solidFill>
                        <a:effectLst/>
                        <a:latin typeface="+mn-lt"/>
                        <a:ea typeface="+mn-ea"/>
                        <a:cs typeface="Calibri" panose="020F0502020204030204" pitchFamily="34" charset="0"/>
                      </a:endParaRPr>
                    </a:p>
                  </a:txBody>
                  <a:tcPr marL="0" marR="0" marT="0" marB="0" anchor="ctr">
                    <a:solidFill>
                      <a:schemeClr val="tx2">
                        <a:lumMod val="75000"/>
                      </a:schemeClr>
                    </a:solidFill>
                  </a:tcPr>
                </a:tc>
                <a:tc>
                  <a:txBody>
                    <a:bodyPr/>
                    <a:lstStyle/>
                    <a:p>
                      <a:pPr marL="91440" marR="83820" indent="0" algn="just" defTabSz="914400" rtl="0" eaLnBrk="1" latinLnBrk="0" hangingPunct="1">
                        <a:spcBef>
                          <a:spcPts val="595"/>
                        </a:spcBef>
                        <a:spcAft>
                          <a:spcPts val="0"/>
                        </a:spcAft>
                      </a:pPr>
                      <a:r>
                        <a:rPr lang="cs-CZ" sz="1300" b="1" kern="1200" dirty="0">
                          <a:solidFill>
                            <a:schemeClr val="lt1"/>
                          </a:solidFill>
                          <a:effectLst/>
                          <a:latin typeface="+mn-lt"/>
                          <a:ea typeface="+mn-ea"/>
                          <a:cs typeface="Calibri" panose="020F0502020204030204" pitchFamily="34" charset="0"/>
                        </a:rPr>
                        <a:t> </a:t>
                      </a:r>
                    </a:p>
                  </a:txBody>
                  <a:tcPr marL="0" marR="0" marT="0" marB="0" anchor="ctr">
                    <a:solidFill>
                      <a:schemeClr val="tx2">
                        <a:lumMod val="75000"/>
                      </a:schemeClr>
                    </a:solidFill>
                  </a:tcPr>
                </a:tc>
                <a:extLst>
                  <a:ext uri="{0D108BD9-81ED-4DB2-BD59-A6C34878D82A}">
                    <a16:rowId xmlns:a16="http://schemas.microsoft.com/office/drawing/2014/main" val="352120864"/>
                  </a:ext>
                </a:extLst>
              </a:tr>
              <a:tr h="954986">
                <a:tc>
                  <a:txBody>
                    <a:bodyPr/>
                    <a:lstStyle/>
                    <a:p>
                      <a:pPr marL="76200" marR="69850" algn="just">
                        <a:spcBef>
                          <a:spcPts val="595"/>
                        </a:spcBef>
                        <a:spcAft>
                          <a:spcPts val="0"/>
                        </a:spcAft>
                      </a:pPr>
                      <a:r>
                        <a:rPr lang="pl-PL" sz="1300" dirty="0">
                          <a:effectLst/>
                          <a:latin typeface="+mn-lt"/>
                          <a:ea typeface="Calibri Light" panose="020F0302020204030204" pitchFamily="34" charset="0"/>
                          <a:cs typeface="Calibri" panose="020F0502020204030204" pitchFamily="34" charset="0"/>
                        </a:rPr>
                        <a:t>Niemcy</a:t>
                      </a:r>
                      <a:endParaRPr lang="cs-CZ" sz="1300" dirty="0">
                        <a:effectLst/>
                        <a:latin typeface="+mn-lt"/>
                        <a:ea typeface="Calibri Light" panose="020F0302020204030204" pitchFamily="34" charset="0"/>
                        <a:cs typeface="Calibri" panose="020F0502020204030204" pitchFamily="34" charset="0"/>
                      </a:endParaRPr>
                    </a:p>
                  </a:txBody>
                  <a:tcPr marL="0" marR="0" marT="0" marB="0" anchor="ctr">
                    <a:solidFill>
                      <a:schemeClr val="tx2">
                        <a:lumMod val="75000"/>
                      </a:schemeClr>
                    </a:solidFill>
                  </a:tcPr>
                </a:tc>
                <a:tc>
                  <a:txBody>
                    <a:bodyPr/>
                    <a:lstStyle/>
                    <a:p>
                      <a:pPr marL="91440" marR="313055" algn="just" defTabSz="914400" rtl="0" eaLnBrk="1" latinLnBrk="0" hangingPunct="1">
                        <a:spcBef>
                          <a:spcPts val="605"/>
                        </a:spcBef>
                        <a:spcAft>
                          <a:spcPts val="0"/>
                        </a:spcAft>
                      </a:pPr>
                      <a:r>
                        <a:rPr lang="pl-PL" sz="1300" kern="1200" dirty="0">
                          <a:solidFill>
                            <a:schemeClr val="bg1"/>
                          </a:solidFill>
                          <a:effectLst/>
                          <a:latin typeface="+mn-lt"/>
                          <a:ea typeface="+mn-ea"/>
                          <a:cs typeface="Calibri" panose="020F0502020204030204" pitchFamily="34" charset="0"/>
                        </a:rPr>
                        <a:t>promień 100 km w przypadku zwierząt upolowanych, w pozostałych przypadkach bez ograniczeń</a:t>
                      </a:r>
                    </a:p>
                  </a:txBody>
                  <a:tcPr marL="0" marR="0" marT="0" marB="0" anchor="ctr">
                    <a:solidFill>
                      <a:schemeClr val="tx2">
                        <a:lumMod val="75000"/>
                      </a:schemeClr>
                    </a:solidFill>
                  </a:tcPr>
                </a:tc>
                <a:tc>
                  <a:txBody>
                    <a:bodyPr/>
                    <a:lstStyle/>
                    <a:p>
                      <a:pPr marL="91440" marR="83820" indent="0" algn="just" defTabSz="914400" rtl="0" eaLnBrk="1" latinLnBrk="0" hangingPunct="1">
                        <a:spcBef>
                          <a:spcPts val="595"/>
                        </a:spcBef>
                        <a:spcAft>
                          <a:spcPts val="0"/>
                        </a:spcAft>
                      </a:pPr>
                      <a:r>
                        <a:rPr lang="pl-PL" sz="1300" b="1" kern="1200" dirty="0">
                          <a:solidFill>
                            <a:schemeClr val="lt1"/>
                          </a:solidFill>
                          <a:effectLst/>
                          <a:latin typeface="+mn-lt"/>
                          <a:ea typeface="+mn-ea"/>
                          <a:cs typeface="Calibri" panose="020F0502020204030204" pitchFamily="34" charset="0"/>
                        </a:rPr>
                        <a:t>Wyjątki od zakazu otwierania sklepów w niedziele i święta zależą od przepisów krajowych</a:t>
                      </a:r>
                    </a:p>
                    <a:p>
                      <a:pPr marL="91440" marR="83820" indent="0" algn="just" defTabSz="914400" rtl="0" eaLnBrk="1" latinLnBrk="0" hangingPunct="1">
                        <a:spcBef>
                          <a:spcPts val="595"/>
                        </a:spcBef>
                        <a:spcAft>
                          <a:spcPts val="0"/>
                        </a:spcAft>
                      </a:pPr>
                      <a:endParaRPr lang="cs-CZ" sz="1300" b="1" kern="1200" dirty="0">
                        <a:solidFill>
                          <a:schemeClr val="lt1"/>
                        </a:solidFill>
                        <a:effectLst/>
                        <a:latin typeface="+mn-lt"/>
                        <a:ea typeface="+mn-ea"/>
                        <a:cs typeface="Calibri" panose="020F0502020204030204" pitchFamily="34" charset="0"/>
                      </a:endParaRPr>
                    </a:p>
                  </a:txBody>
                  <a:tcPr marL="0" marR="0" marT="0" marB="0" anchor="ctr">
                    <a:solidFill>
                      <a:schemeClr val="tx2">
                        <a:lumMod val="75000"/>
                      </a:schemeClr>
                    </a:solidFill>
                  </a:tcPr>
                </a:tc>
                <a:extLst>
                  <a:ext uri="{0D108BD9-81ED-4DB2-BD59-A6C34878D82A}">
                    <a16:rowId xmlns:a16="http://schemas.microsoft.com/office/drawing/2014/main" val="3744285200"/>
                  </a:ext>
                </a:extLst>
              </a:tr>
              <a:tr h="572991">
                <a:tc>
                  <a:txBody>
                    <a:bodyPr/>
                    <a:lstStyle/>
                    <a:p>
                      <a:pPr marL="76200" marR="68580" algn="just">
                        <a:spcBef>
                          <a:spcPts val="595"/>
                        </a:spcBef>
                        <a:spcAft>
                          <a:spcPts val="0"/>
                        </a:spcAft>
                      </a:pPr>
                      <a:r>
                        <a:rPr lang="en-US" sz="1300" dirty="0">
                          <a:effectLst/>
                          <a:latin typeface="+mn-lt"/>
                          <a:cs typeface="Calibri" panose="020F0502020204030204" pitchFamily="34" charset="0"/>
                        </a:rPr>
                        <a:t>Austria</a:t>
                      </a:r>
                      <a:endParaRPr lang="cs-CZ" sz="1300" dirty="0">
                        <a:effectLst/>
                        <a:latin typeface="+mn-lt"/>
                        <a:ea typeface="Calibri Light" panose="020F0302020204030204" pitchFamily="34" charset="0"/>
                        <a:cs typeface="Calibri" panose="020F0502020204030204" pitchFamily="34" charset="0"/>
                      </a:endParaRPr>
                    </a:p>
                  </a:txBody>
                  <a:tcPr marL="0" marR="0" marT="0" marB="0" anchor="ctr">
                    <a:solidFill>
                      <a:schemeClr val="tx2">
                        <a:lumMod val="75000"/>
                      </a:schemeClr>
                    </a:solidFill>
                  </a:tcPr>
                </a:tc>
                <a:tc>
                  <a:txBody>
                    <a:bodyPr/>
                    <a:lstStyle/>
                    <a:p>
                      <a:pPr marL="91440" marR="313055" algn="just" defTabSz="914400" rtl="0" eaLnBrk="1" latinLnBrk="0" hangingPunct="1">
                        <a:spcBef>
                          <a:spcPts val="605"/>
                        </a:spcBef>
                        <a:spcAft>
                          <a:spcPts val="0"/>
                        </a:spcAft>
                      </a:pPr>
                      <a:r>
                        <a:rPr lang="cs-CZ" sz="1300" kern="1200" dirty="0">
                          <a:solidFill>
                            <a:schemeClr val="bg1"/>
                          </a:solidFill>
                          <a:effectLst/>
                          <a:latin typeface="+mn-lt"/>
                          <a:ea typeface="+mn-ea"/>
                          <a:cs typeface="Calibri" panose="020F0502020204030204" pitchFamily="34" charset="0"/>
                        </a:rPr>
                        <a:t>brak ograniczeń</a:t>
                      </a:r>
                    </a:p>
                    <a:p>
                      <a:pPr marL="91440" marR="313055" algn="just" defTabSz="914400" rtl="0" eaLnBrk="1" latinLnBrk="0" hangingPunct="1">
                        <a:spcBef>
                          <a:spcPts val="605"/>
                        </a:spcBef>
                        <a:spcAft>
                          <a:spcPts val="0"/>
                        </a:spcAft>
                      </a:pPr>
                      <a:endParaRPr lang="cs-CZ" sz="1300" kern="1200" dirty="0">
                        <a:solidFill>
                          <a:schemeClr val="bg1"/>
                        </a:solidFill>
                        <a:effectLst/>
                        <a:latin typeface="+mn-lt"/>
                        <a:ea typeface="+mn-ea"/>
                        <a:cs typeface="Calibri" panose="020F0502020204030204" pitchFamily="34" charset="0"/>
                      </a:endParaRPr>
                    </a:p>
                  </a:txBody>
                  <a:tcPr marL="0" marR="0" marT="0" marB="0" anchor="ctr">
                    <a:solidFill>
                      <a:schemeClr val="tx2">
                        <a:lumMod val="75000"/>
                      </a:schemeClr>
                    </a:solidFill>
                  </a:tcPr>
                </a:tc>
                <a:tc>
                  <a:txBody>
                    <a:bodyPr/>
                    <a:lstStyle/>
                    <a:p>
                      <a:pPr marL="91440" marR="83820" indent="0" algn="just">
                        <a:spcBef>
                          <a:spcPts val="595"/>
                        </a:spcBef>
                        <a:spcAft>
                          <a:spcPts val="0"/>
                        </a:spcAft>
                      </a:pPr>
                      <a:r>
                        <a:rPr lang="pl-PL" sz="1300" dirty="0">
                          <a:effectLst/>
                          <a:latin typeface="+mn-lt"/>
                          <a:ea typeface="Calibri Light" panose="020F0302020204030204" pitchFamily="34" charset="0"/>
                          <a:cs typeface="Calibri" panose="020F0502020204030204" pitchFamily="34" charset="0"/>
                        </a:rPr>
                        <a:t>Sprzedaż wewnętrzna produktów jest ograniczona do wymienionych towarów</a:t>
                      </a:r>
                    </a:p>
                  </a:txBody>
                  <a:tcPr marL="0" marR="0" marT="0" marB="0" anchor="ctr">
                    <a:solidFill>
                      <a:schemeClr val="tx2">
                        <a:lumMod val="75000"/>
                      </a:schemeClr>
                    </a:solidFill>
                  </a:tcPr>
                </a:tc>
                <a:extLst>
                  <a:ext uri="{0D108BD9-81ED-4DB2-BD59-A6C34878D82A}">
                    <a16:rowId xmlns:a16="http://schemas.microsoft.com/office/drawing/2014/main" val="3592786191"/>
                  </a:ext>
                </a:extLst>
              </a:tr>
              <a:tr h="626334">
                <a:tc>
                  <a:txBody>
                    <a:bodyPr/>
                    <a:lstStyle/>
                    <a:p>
                      <a:pPr marL="76200" marR="69850" algn="just">
                        <a:spcBef>
                          <a:spcPts val="595"/>
                        </a:spcBef>
                        <a:spcAft>
                          <a:spcPts val="0"/>
                        </a:spcAft>
                      </a:pPr>
                      <a:r>
                        <a:rPr lang="en-US" sz="1300" dirty="0">
                          <a:effectLst/>
                          <a:latin typeface="+mn-lt"/>
                          <a:cs typeface="Calibri" panose="020F0502020204030204" pitchFamily="34" charset="0"/>
                        </a:rPr>
                        <a:t>Pol</a:t>
                      </a:r>
                      <a:r>
                        <a:rPr lang="pl-PL" sz="1300" dirty="0">
                          <a:effectLst/>
                          <a:latin typeface="+mn-lt"/>
                          <a:cs typeface="Calibri" panose="020F0502020204030204" pitchFamily="34" charset="0"/>
                        </a:rPr>
                        <a:t>ska</a:t>
                      </a:r>
                      <a:endParaRPr lang="cs-CZ" sz="1300" dirty="0">
                        <a:effectLst/>
                        <a:latin typeface="+mn-lt"/>
                        <a:ea typeface="Calibri Light" panose="020F0302020204030204" pitchFamily="34" charset="0"/>
                        <a:cs typeface="Calibri" panose="020F0502020204030204" pitchFamily="34" charset="0"/>
                      </a:endParaRPr>
                    </a:p>
                  </a:txBody>
                  <a:tcPr marL="0" marR="0" marT="0" marB="0" anchor="ctr">
                    <a:solidFill>
                      <a:schemeClr val="tx2">
                        <a:lumMod val="75000"/>
                      </a:schemeClr>
                    </a:solidFill>
                  </a:tcPr>
                </a:tc>
                <a:tc>
                  <a:txBody>
                    <a:bodyPr/>
                    <a:lstStyle/>
                    <a:p>
                      <a:pPr marL="91440" marR="313055" lvl="0" indent="0" algn="just" defTabSz="914400" rtl="0" eaLnBrk="1" latinLnBrk="0" hangingPunct="1">
                        <a:spcBef>
                          <a:spcPts val="605"/>
                        </a:spcBef>
                        <a:spcAft>
                          <a:spcPts val="0"/>
                        </a:spcAft>
                      </a:pPr>
                      <a:r>
                        <a:rPr lang="pl-PL" sz="1300" kern="1200" dirty="0">
                          <a:solidFill>
                            <a:schemeClr val="bg1"/>
                          </a:solidFill>
                          <a:effectLst/>
                          <a:latin typeface="+mn-lt"/>
                          <a:ea typeface="+mn-ea"/>
                          <a:cs typeface="Calibri" panose="020F0502020204030204" pitchFamily="34" charset="0"/>
                        </a:rPr>
                        <a:t>Województwa macierzyste i województwa sąsiednie</a:t>
                      </a:r>
                    </a:p>
                  </a:txBody>
                  <a:tcPr marL="0" marR="0" marT="0" marB="0" anchor="ctr">
                    <a:solidFill>
                      <a:schemeClr val="tx2">
                        <a:lumMod val="75000"/>
                      </a:schemeClr>
                    </a:solidFill>
                  </a:tcPr>
                </a:tc>
                <a:tc>
                  <a:txBody>
                    <a:bodyPr/>
                    <a:lstStyle/>
                    <a:p>
                      <a:pPr marL="91440" marR="63500" algn="just">
                        <a:spcBef>
                          <a:spcPts val="595"/>
                        </a:spcBef>
                        <a:spcAft>
                          <a:spcPts val="0"/>
                        </a:spcAft>
                      </a:pPr>
                      <a:r>
                        <a:rPr lang="pl-PL" sz="1300" dirty="0">
                          <a:effectLst/>
                          <a:latin typeface="+mn-lt"/>
                          <a:ea typeface="Calibri Light" panose="020F0302020204030204" pitchFamily="34" charset="0"/>
                          <a:cs typeface="Calibri" panose="020F0502020204030204" pitchFamily="34" charset="0"/>
                        </a:rPr>
                        <a:t>Specjalny system podatku dochodowego od sprzedaży bezpośredniej produktów spożywczych</a:t>
                      </a:r>
                    </a:p>
                  </a:txBody>
                  <a:tcPr marL="0" marR="0" marT="0" marB="0" anchor="ctr">
                    <a:solidFill>
                      <a:schemeClr val="tx2">
                        <a:lumMod val="75000"/>
                      </a:schemeClr>
                    </a:solidFill>
                  </a:tcPr>
                </a:tc>
                <a:extLst>
                  <a:ext uri="{0D108BD9-81ED-4DB2-BD59-A6C34878D82A}">
                    <a16:rowId xmlns:a16="http://schemas.microsoft.com/office/drawing/2014/main" val="1362330521"/>
                  </a:ext>
                </a:extLst>
              </a:tr>
              <a:tr h="257289">
                <a:tc>
                  <a:txBody>
                    <a:bodyPr/>
                    <a:lstStyle/>
                    <a:p>
                      <a:pPr marL="75565" marR="70485" algn="just">
                        <a:spcBef>
                          <a:spcPts val="595"/>
                        </a:spcBef>
                        <a:spcAft>
                          <a:spcPts val="0"/>
                        </a:spcAft>
                      </a:pPr>
                      <a:r>
                        <a:rPr lang="cs-CZ" sz="1300" dirty="0">
                          <a:effectLst/>
                          <a:latin typeface="+mn-lt"/>
                          <a:cs typeface="Calibri" panose="020F0502020204030204" pitchFamily="34" charset="0"/>
                        </a:rPr>
                        <a:t>Francja</a:t>
                      </a:r>
                      <a:endParaRPr lang="cs-CZ" sz="1300" dirty="0">
                        <a:effectLst/>
                        <a:latin typeface="+mn-lt"/>
                        <a:ea typeface="Calibri Light" panose="020F0302020204030204" pitchFamily="34" charset="0"/>
                        <a:cs typeface="Calibri" panose="020F0502020204030204" pitchFamily="34" charset="0"/>
                      </a:endParaRPr>
                    </a:p>
                  </a:txBody>
                  <a:tcPr marL="0" marR="0" marT="0" marB="0" anchor="ctr">
                    <a:solidFill>
                      <a:schemeClr val="tx2">
                        <a:lumMod val="75000"/>
                      </a:schemeClr>
                    </a:solidFill>
                  </a:tcPr>
                </a:tc>
                <a:tc>
                  <a:txBody>
                    <a:bodyPr/>
                    <a:lstStyle/>
                    <a:p>
                      <a:pPr marL="91440" marR="313055" algn="just" defTabSz="914400" rtl="0" eaLnBrk="1" latinLnBrk="0" hangingPunct="1">
                        <a:spcBef>
                          <a:spcPts val="605"/>
                        </a:spcBef>
                        <a:spcAft>
                          <a:spcPts val="0"/>
                        </a:spcAft>
                      </a:pPr>
                      <a:r>
                        <a:rPr lang="cs-CZ" sz="1300" kern="1200" dirty="0">
                          <a:solidFill>
                            <a:schemeClr val="bg1"/>
                          </a:solidFill>
                          <a:effectLst/>
                          <a:latin typeface="+mn-lt"/>
                          <a:ea typeface="+mn-ea"/>
                          <a:cs typeface="Calibri" panose="020F0502020204030204" pitchFamily="34" charset="0"/>
                        </a:rPr>
                        <a:t>Promień 80 km</a:t>
                      </a:r>
                    </a:p>
                  </a:txBody>
                  <a:tcPr marL="0" marR="0" marT="0" marB="0" anchor="ctr">
                    <a:solidFill>
                      <a:schemeClr val="tx2">
                        <a:lumMod val="75000"/>
                      </a:schemeClr>
                    </a:solidFill>
                  </a:tcPr>
                </a:tc>
                <a:tc>
                  <a:txBody>
                    <a:bodyPr/>
                    <a:lstStyle/>
                    <a:p>
                      <a:pPr marL="91440" marR="83820" indent="0" algn="just" defTabSz="914400" rtl="0" eaLnBrk="1" latinLnBrk="0" hangingPunct="1">
                        <a:spcBef>
                          <a:spcPts val="595"/>
                        </a:spcBef>
                        <a:spcAft>
                          <a:spcPts val="0"/>
                        </a:spcAft>
                      </a:pPr>
                      <a:r>
                        <a:rPr lang="cs-CZ" sz="1300" b="1" kern="1200" dirty="0">
                          <a:solidFill>
                            <a:schemeClr val="lt1"/>
                          </a:solidFill>
                          <a:effectLst/>
                          <a:latin typeface="+mn-lt"/>
                          <a:ea typeface="+mn-ea"/>
                          <a:cs typeface="Calibri" panose="020F0502020204030204" pitchFamily="34" charset="0"/>
                        </a:rPr>
                        <a:t> </a:t>
                      </a:r>
                    </a:p>
                  </a:txBody>
                  <a:tcPr marL="0" marR="0" marT="0" marB="0" anchor="ctr">
                    <a:solidFill>
                      <a:schemeClr val="tx2">
                        <a:lumMod val="75000"/>
                      </a:schemeClr>
                    </a:solidFill>
                  </a:tcPr>
                </a:tc>
                <a:extLst>
                  <a:ext uri="{0D108BD9-81ED-4DB2-BD59-A6C34878D82A}">
                    <a16:rowId xmlns:a16="http://schemas.microsoft.com/office/drawing/2014/main" val="1347612695"/>
                  </a:ext>
                </a:extLst>
              </a:tr>
              <a:tr h="1145983">
                <a:tc>
                  <a:txBody>
                    <a:bodyPr/>
                    <a:lstStyle/>
                    <a:p>
                      <a:pPr marL="76200" marR="69850" algn="just">
                        <a:spcBef>
                          <a:spcPts val="595"/>
                        </a:spcBef>
                        <a:spcAft>
                          <a:spcPts val="0"/>
                        </a:spcAft>
                      </a:pPr>
                      <a:r>
                        <a:rPr lang="pl-PL" sz="1300" dirty="0">
                          <a:effectLst/>
                          <a:latin typeface="+mn-lt"/>
                          <a:ea typeface="Calibri Light" panose="020F0302020204030204" pitchFamily="34" charset="0"/>
                          <a:cs typeface="Calibri" panose="020F0502020204030204" pitchFamily="34" charset="0"/>
                        </a:rPr>
                        <a:t>Węgry</a:t>
                      </a:r>
                      <a:endParaRPr lang="cs-CZ" sz="1300" dirty="0">
                        <a:effectLst/>
                        <a:latin typeface="+mn-lt"/>
                        <a:ea typeface="Calibri Light" panose="020F0302020204030204" pitchFamily="34" charset="0"/>
                        <a:cs typeface="Calibri" panose="020F0502020204030204" pitchFamily="34" charset="0"/>
                      </a:endParaRPr>
                    </a:p>
                  </a:txBody>
                  <a:tcPr marL="0" marR="0" marT="0" marB="0" anchor="ctr">
                    <a:solidFill>
                      <a:schemeClr val="tx2">
                        <a:lumMod val="75000"/>
                      </a:schemeClr>
                    </a:solidFill>
                  </a:tcPr>
                </a:tc>
                <a:tc>
                  <a:txBody>
                    <a:bodyPr/>
                    <a:lstStyle/>
                    <a:p>
                      <a:pPr marL="91440" marR="313055" indent="0" algn="just" defTabSz="914400" rtl="0" eaLnBrk="1" latinLnBrk="0" hangingPunct="1">
                        <a:spcBef>
                          <a:spcPts val="605"/>
                        </a:spcBef>
                        <a:spcAft>
                          <a:spcPts val="0"/>
                        </a:spcAft>
                      </a:pPr>
                      <a:r>
                        <a:rPr lang="pl-PL" sz="1300" kern="1200" dirty="0">
                          <a:solidFill>
                            <a:schemeClr val="bg1"/>
                          </a:solidFill>
                          <a:effectLst/>
                          <a:latin typeface="+mn-lt"/>
                          <a:ea typeface="+mn-ea"/>
                          <a:cs typeface="Calibri" panose="020F0502020204030204" pitchFamily="34" charset="0"/>
                        </a:rPr>
                        <a:t>Region pochodzenia lub promień 40 km</a:t>
                      </a:r>
                    </a:p>
                    <a:p>
                      <a:pPr marL="91440" marR="313055" indent="0" algn="just" defTabSz="914400" rtl="0" eaLnBrk="1" latinLnBrk="0" hangingPunct="1">
                        <a:spcBef>
                          <a:spcPts val="605"/>
                        </a:spcBef>
                        <a:spcAft>
                          <a:spcPts val="0"/>
                        </a:spcAft>
                      </a:pPr>
                      <a:endParaRPr lang="cs-CZ" sz="1300" kern="1200" dirty="0">
                        <a:solidFill>
                          <a:schemeClr val="bg1"/>
                        </a:solidFill>
                        <a:effectLst/>
                        <a:latin typeface="+mn-lt"/>
                        <a:ea typeface="+mn-ea"/>
                        <a:cs typeface="Calibri" panose="020F0502020204030204" pitchFamily="34" charset="0"/>
                      </a:endParaRPr>
                    </a:p>
                  </a:txBody>
                  <a:tcPr marL="0" marR="0" marT="0" marB="0" anchor="ctr">
                    <a:solidFill>
                      <a:schemeClr val="tx2">
                        <a:lumMod val="75000"/>
                      </a:schemeClr>
                    </a:solidFill>
                  </a:tcPr>
                </a:tc>
                <a:tc>
                  <a:txBody>
                    <a:bodyPr/>
                    <a:lstStyle/>
                    <a:p>
                      <a:pPr marL="91440" marR="83820" indent="0" algn="just" defTabSz="914400" rtl="0" eaLnBrk="1" latinLnBrk="0" hangingPunct="1">
                        <a:spcBef>
                          <a:spcPts val="595"/>
                        </a:spcBef>
                        <a:spcAft>
                          <a:spcPts val="0"/>
                        </a:spcAft>
                      </a:pPr>
                      <a:r>
                        <a:rPr lang="pl-PL" sz="1300" b="1" kern="1200" dirty="0">
                          <a:solidFill>
                            <a:schemeClr val="lt1"/>
                          </a:solidFill>
                          <a:effectLst/>
                          <a:latin typeface="+mn-lt"/>
                          <a:ea typeface="+mn-ea"/>
                          <a:cs typeface="Calibri" panose="020F0502020204030204" pitchFamily="34" charset="0"/>
                        </a:rPr>
                        <a:t>Instytut tzw. "stołów wiejskich dla gości" umożliwiający sprzedaż w systemie, określonej części produktów nie będących własnością</a:t>
                      </a:r>
                    </a:p>
                  </a:txBody>
                  <a:tcPr marL="0" marR="0" marT="0" marB="0" anchor="ctr">
                    <a:solidFill>
                      <a:schemeClr val="tx2">
                        <a:lumMod val="75000"/>
                      </a:schemeClr>
                    </a:solidFill>
                  </a:tcPr>
                </a:tc>
                <a:extLst>
                  <a:ext uri="{0D108BD9-81ED-4DB2-BD59-A6C34878D82A}">
                    <a16:rowId xmlns:a16="http://schemas.microsoft.com/office/drawing/2014/main" val="2410666624"/>
                  </a:ext>
                </a:extLst>
              </a:tr>
              <a:tr h="954986">
                <a:tc>
                  <a:txBody>
                    <a:bodyPr/>
                    <a:lstStyle/>
                    <a:p>
                      <a:pPr marL="75565" marR="70485" algn="just">
                        <a:spcBef>
                          <a:spcPts val="595"/>
                        </a:spcBef>
                        <a:spcAft>
                          <a:spcPts val="0"/>
                        </a:spcAft>
                      </a:pPr>
                      <a:r>
                        <a:rPr lang="pl-PL" sz="1300" dirty="0">
                          <a:effectLst/>
                          <a:latin typeface="+mn-lt"/>
                          <a:cs typeface="Calibri" panose="020F0502020204030204" pitchFamily="34" charset="0"/>
                        </a:rPr>
                        <a:t>Włochy</a:t>
                      </a:r>
                      <a:endParaRPr lang="cs-CZ" sz="1300" dirty="0">
                        <a:effectLst/>
                        <a:latin typeface="+mn-lt"/>
                        <a:cs typeface="Calibri" panose="020F0502020204030204" pitchFamily="34" charset="0"/>
                      </a:endParaRPr>
                    </a:p>
                    <a:p>
                      <a:pPr marL="76200" marR="70485" algn="just">
                        <a:spcBef>
                          <a:spcPts val="600"/>
                        </a:spcBef>
                        <a:spcAft>
                          <a:spcPts val="0"/>
                        </a:spcAft>
                      </a:pPr>
                      <a:r>
                        <a:rPr lang="cs-CZ" sz="1300" dirty="0">
                          <a:effectLst/>
                          <a:latin typeface="+mn-lt"/>
                          <a:cs typeface="Calibri" panose="020F0502020204030204" pitchFamily="34" charset="0"/>
                        </a:rPr>
                        <a:t>(</a:t>
                      </a:r>
                      <a:r>
                        <a:rPr lang="cs-CZ" sz="1300" dirty="0" err="1">
                          <a:effectLst/>
                          <a:latin typeface="+mn-lt"/>
                          <a:cs typeface="Calibri" panose="020F0502020204030204" pitchFamily="34" charset="0"/>
                        </a:rPr>
                        <a:t>Friuli-Venezia</a:t>
                      </a:r>
                      <a:r>
                        <a:rPr lang="cs-CZ" sz="1300" dirty="0">
                          <a:effectLst/>
                          <a:latin typeface="+mn-lt"/>
                          <a:cs typeface="Calibri" panose="020F0502020204030204" pitchFamily="34" charset="0"/>
                        </a:rPr>
                        <a:t> Giulia)</a:t>
                      </a:r>
                      <a:endParaRPr lang="cs-CZ" sz="1300" dirty="0">
                        <a:effectLst/>
                        <a:latin typeface="+mn-lt"/>
                        <a:ea typeface="Calibri Light" panose="020F0302020204030204" pitchFamily="34" charset="0"/>
                        <a:cs typeface="Calibri" panose="020F0502020204030204" pitchFamily="34" charset="0"/>
                      </a:endParaRPr>
                    </a:p>
                  </a:txBody>
                  <a:tcPr marL="0" marR="0" marT="0" marB="0" anchor="ctr">
                    <a:solidFill>
                      <a:schemeClr val="tx2">
                        <a:lumMod val="75000"/>
                      </a:schemeClr>
                    </a:solidFill>
                  </a:tcPr>
                </a:tc>
                <a:tc>
                  <a:txBody>
                    <a:bodyPr/>
                    <a:lstStyle/>
                    <a:p>
                      <a:pPr marL="91440" marR="313055" indent="0" algn="just" defTabSz="914400" rtl="0" eaLnBrk="1" latinLnBrk="0" hangingPunct="1">
                        <a:spcBef>
                          <a:spcPts val="605"/>
                        </a:spcBef>
                        <a:spcAft>
                          <a:spcPts val="0"/>
                        </a:spcAft>
                      </a:pPr>
                      <a:r>
                        <a:rPr lang="cs-CZ" sz="1300" kern="1200" dirty="0">
                          <a:solidFill>
                            <a:schemeClr val="bg1"/>
                          </a:solidFill>
                          <a:effectLst/>
                          <a:latin typeface="+mn-lt"/>
                          <a:ea typeface="+mn-ea"/>
                          <a:cs typeface="Calibri" panose="020F0502020204030204" pitchFamily="34" charset="0"/>
                        </a:rPr>
                        <a:t>Prowincje macierzyste i sąsiednie</a:t>
                      </a:r>
                    </a:p>
                    <a:p>
                      <a:pPr marL="91440" marR="313055" indent="0" algn="just" defTabSz="914400" rtl="0" eaLnBrk="1" latinLnBrk="0" hangingPunct="1">
                        <a:spcBef>
                          <a:spcPts val="605"/>
                        </a:spcBef>
                        <a:spcAft>
                          <a:spcPts val="0"/>
                        </a:spcAft>
                      </a:pPr>
                      <a:endParaRPr lang="cs-CZ" sz="1300" kern="1200" dirty="0">
                        <a:solidFill>
                          <a:schemeClr val="bg1"/>
                        </a:solidFill>
                        <a:effectLst/>
                        <a:latin typeface="+mn-lt"/>
                        <a:ea typeface="+mn-ea"/>
                        <a:cs typeface="Calibri" panose="020F0502020204030204" pitchFamily="34" charset="0"/>
                      </a:endParaRPr>
                    </a:p>
                  </a:txBody>
                  <a:tcPr marL="0" marR="0" marT="0" marB="0" anchor="ctr">
                    <a:solidFill>
                      <a:schemeClr val="tx2">
                        <a:lumMod val="75000"/>
                      </a:schemeClr>
                    </a:solidFill>
                  </a:tcPr>
                </a:tc>
                <a:tc>
                  <a:txBody>
                    <a:bodyPr/>
                    <a:lstStyle/>
                    <a:p>
                      <a:pPr marL="91440" marR="83820" indent="0" algn="just" defTabSz="914400" rtl="0" eaLnBrk="1" latinLnBrk="0" hangingPunct="1">
                        <a:spcBef>
                          <a:spcPts val="595"/>
                        </a:spcBef>
                        <a:spcAft>
                          <a:spcPts val="0"/>
                        </a:spcAft>
                      </a:pPr>
                      <a:r>
                        <a:rPr lang="pl-PL" sz="1300" b="1" kern="1200" dirty="0">
                          <a:solidFill>
                            <a:schemeClr val="lt1"/>
                          </a:solidFill>
                          <a:effectLst/>
                          <a:latin typeface="+mn-lt"/>
                          <a:ea typeface="+mn-ea"/>
                          <a:cs typeface="Calibri" panose="020F0502020204030204" pitchFamily="34" charset="0"/>
                        </a:rPr>
                        <a:t>Rozpoczęcie działalności uzależnione jest od uprzedniej zgody zakładu w zakresie standardów higieny</a:t>
                      </a:r>
                    </a:p>
                  </a:txBody>
                  <a:tcPr marL="0" marR="0" marT="0" marB="0" anchor="ctr">
                    <a:solidFill>
                      <a:schemeClr val="tx2">
                        <a:lumMod val="75000"/>
                      </a:schemeClr>
                    </a:solidFill>
                  </a:tcPr>
                </a:tc>
                <a:extLst>
                  <a:ext uri="{0D108BD9-81ED-4DB2-BD59-A6C34878D82A}">
                    <a16:rowId xmlns:a16="http://schemas.microsoft.com/office/drawing/2014/main" val="2279363121"/>
                  </a:ext>
                </a:extLst>
              </a:tr>
            </a:tbl>
          </a:graphicData>
        </a:graphic>
      </p:graphicFrame>
    </p:spTree>
    <p:extLst>
      <p:ext uri="{BB962C8B-B14F-4D97-AF65-F5344CB8AC3E}">
        <p14:creationId xmlns:p14="http://schemas.microsoft.com/office/powerpoint/2010/main" val="1268364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4"/>
          </p:nvPr>
        </p:nvSpPr>
        <p:spPr/>
        <p:txBody>
          <a:bodyPr>
            <a:noAutofit/>
          </a:bodyPr>
          <a:lstStyle/>
          <a:p>
            <a:endParaRPr lang="cs-CZ" sz="1600" b="1" dirty="0">
              <a:effectLst/>
              <a:ea typeface="Calibri" panose="020F0502020204030204" pitchFamily="34" charset="0"/>
              <a:cs typeface="Times New Roman" panose="02020603050405020304" pitchFamily="18" charset="0"/>
            </a:endParaRPr>
          </a:p>
          <a:p>
            <a:r>
              <a:rPr lang="pl-PL" sz="1600" b="1" dirty="0">
                <a:ea typeface="Calibri" panose="020F0502020204030204" pitchFamily="34" charset="0"/>
                <a:cs typeface="Times New Roman" panose="02020603050405020304" pitchFamily="18" charset="0"/>
              </a:rPr>
              <a:t>W większości krajów sprzedaż z podwórka wykorzystuje</a:t>
            </a:r>
          </a:p>
          <a:p>
            <a:r>
              <a:rPr lang="pl-PL" sz="1600" b="1" dirty="0">
                <a:ea typeface="Calibri" panose="020F0502020204030204" pitchFamily="34" charset="0"/>
                <a:cs typeface="Times New Roman" panose="02020603050405020304" pitchFamily="18" charset="0"/>
              </a:rPr>
              <a:t>zwolnienia z unijnego rozporządzenia o higienie żywności</a:t>
            </a:r>
          </a:p>
          <a:p>
            <a:endParaRPr lang="pl-PL" sz="1600" b="1" dirty="0">
              <a:ea typeface="Calibri" panose="020F0502020204030204" pitchFamily="34" charset="0"/>
              <a:cs typeface="Times New Roman" panose="02020603050405020304" pitchFamily="18" charset="0"/>
            </a:endParaRPr>
          </a:p>
          <a:p>
            <a:r>
              <a:rPr lang="pl-PL" sz="1600" b="1" dirty="0">
                <a:ea typeface="Calibri" panose="020F0502020204030204" pitchFamily="34" charset="0"/>
                <a:cs typeface="Times New Roman" panose="02020603050405020304" pitchFamily="18" charset="0"/>
              </a:rPr>
              <a:t>Producent jest odpowiedzialny za bezpieczeństwo i jakość wprowadzanej na rynek żywności oraz jej właściwe oznakowanie.</a:t>
            </a:r>
          </a:p>
          <a:p>
            <a:endParaRPr lang="pl-PL" sz="1600" b="1" dirty="0">
              <a:ea typeface="Calibri" panose="020F0502020204030204" pitchFamily="34" charset="0"/>
              <a:cs typeface="Times New Roman" panose="02020603050405020304" pitchFamily="18" charset="0"/>
            </a:endParaRPr>
          </a:p>
          <a:p>
            <a:endParaRPr lang="pl-PL" sz="1600" b="1" dirty="0">
              <a:ea typeface="Calibri" panose="020F0502020204030204" pitchFamily="34" charset="0"/>
              <a:cs typeface="Times New Roman" panose="02020603050405020304" pitchFamily="18" charset="0"/>
            </a:endParaRPr>
          </a:p>
          <a:p>
            <a:endParaRPr lang="pl-PL" sz="1600" b="1" dirty="0">
              <a:ea typeface="Calibri" panose="020F0502020204030204" pitchFamily="34" charset="0"/>
              <a:cs typeface="Times New Roman" panose="02020603050405020304" pitchFamily="18" charset="0"/>
            </a:endParaRPr>
          </a:p>
          <a:p>
            <a:endParaRPr lang="cs-CZ" sz="1600" b="1" dirty="0">
              <a:ea typeface="Calibri" panose="020F0502020204030204" pitchFamily="34" charset="0"/>
              <a:cs typeface="Times New Roman" panose="02020603050405020304" pitchFamily="18" charset="0"/>
            </a:endParaRPr>
          </a:p>
          <a:p>
            <a:endParaRPr lang="cs-CZ" sz="1600" b="1" dirty="0">
              <a:ea typeface="Calibri" panose="020F0502020204030204" pitchFamily="34" charset="0"/>
              <a:cs typeface="Times New Roman" panose="02020603050405020304" pitchFamily="18" charset="0"/>
            </a:endParaRPr>
          </a:p>
          <a:p>
            <a:endParaRPr lang="cs-CZ" sz="1600" b="1" dirty="0">
              <a:ea typeface="Calibri" panose="020F0502020204030204" pitchFamily="34" charset="0"/>
              <a:cs typeface="Times New Roman" panose="02020603050405020304" pitchFamily="18" charset="0"/>
            </a:endParaRPr>
          </a:p>
          <a:p>
            <a:endParaRPr lang="cs-CZ" sz="1600" b="1" dirty="0">
              <a:ea typeface="Calibri" panose="020F0502020204030204" pitchFamily="34" charset="0"/>
              <a:cs typeface="Times New Roman" panose="02020603050405020304" pitchFamily="18" charset="0"/>
            </a:endParaRPr>
          </a:p>
          <a:p>
            <a:endParaRPr lang="cs-CZ" sz="1600" b="1" dirty="0">
              <a:ea typeface="Calibri" panose="020F0502020204030204" pitchFamily="34" charset="0"/>
              <a:cs typeface="Times New Roman" panose="02020603050405020304" pitchFamily="18" charset="0"/>
            </a:endParaRPr>
          </a:p>
          <a:p>
            <a:endParaRPr lang="cs-CZ" sz="1600" b="1" dirty="0">
              <a:ea typeface="Calibri" panose="020F0502020204030204" pitchFamily="34" charset="0"/>
              <a:cs typeface="Times New Roman" panose="02020603050405020304" pitchFamily="18" charset="0"/>
            </a:endParaRPr>
          </a:p>
          <a:p>
            <a:endParaRPr lang="cs-CZ" sz="1600" b="1" dirty="0">
              <a:ea typeface="Calibri" panose="020F0502020204030204" pitchFamily="34" charset="0"/>
              <a:cs typeface="Times New Roman" panose="02020603050405020304" pitchFamily="18" charset="0"/>
            </a:endParaRPr>
          </a:p>
          <a:p>
            <a:endParaRPr lang="cs-CZ" sz="1600" b="1" dirty="0">
              <a:ea typeface="Calibri" panose="020F0502020204030204" pitchFamily="34" charset="0"/>
              <a:cs typeface="Times New Roman" panose="02020603050405020304" pitchFamily="18" charset="0"/>
            </a:endParaRPr>
          </a:p>
          <a:p>
            <a:endParaRPr lang="cs-CZ" sz="1600" b="1" dirty="0">
              <a:effectLst/>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pl-PL" sz="1600" dirty="0"/>
              <a:t>Nawet mniejsze sady czynią postępy w zakresie technologii uprawy (</a:t>
            </a:r>
            <a:r>
              <a:rPr lang="pl-PL" sz="1600" dirty="0" err="1"/>
              <a:t>Česká</a:t>
            </a:r>
            <a:r>
              <a:rPr lang="pl-PL" sz="1600" dirty="0"/>
              <a:t> republika)</a:t>
            </a:r>
          </a:p>
          <a:p>
            <a:pPr marL="171450" indent="-171450">
              <a:buFont typeface="Arial" panose="020B0604020202020204" pitchFamily="34" charset="0"/>
              <a:buChar char="•"/>
            </a:pPr>
            <a:endParaRPr lang="pl-PL" sz="1600" dirty="0"/>
          </a:p>
        </p:txBody>
      </p:sp>
      <p:pic>
        <p:nvPicPr>
          <p:cNvPr id="12" name="Zástupný symbol obrázku 11" descr="Obsah obrázku text, interiér, kuchyňské spotřebiče&#10;&#10;Popis byl vytvořen automaticky">
            <a:extLst>
              <a:ext uri="{FF2B5EF4-FFF2-40B4-BE49-F238E27FC236}">
                <a16:creationId xmlns:a16="http://schemas.microsoft.com/office/drawing/2014/main" id="{EB05FFFA-6022-4754-AB5E-30B0905FBC80}"/>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t="17296" b="17296"/>
          <a:stretch/>
        </p:blipFill>
        <p:spPr>
          <a:xfrm>
            <a:off x="5133975" y="1260000"/>
            <a:ext cx="4084670" cy="4140000"/>
          </a:xfrm>
        </p:spPr>
      </p:pic>
      <p:sp>
        <p:nvSpPr>
          <p:cNvPr id="5" name="Symbol zastępczy tekstu 4"/>
          <p:cNvSpPr>
            <a:spLocks noGrp="1"/>
          </p:cNvSpPr>
          <p:nvPr>
            <p:ph type="body" sz="quarter" idx="16"/>
          </p:nvPr>
        </p:nvSpPr>
        <p:spPr>
          <a:xfrm>
            <a:off x="5151000" y="5768559"/>
            <a:ext cx="4212000" cy="504825"/>
          </a:xfrm>
        </p:spPr>
        <p:txBody>
          <a:bodyPr>
            <a:noAutofit/>
          </a:bodyPr>
          <a:lstStyle/>
          <a:p>
            <a:r>
              <a:rPr lang="pl-PL" sz="1400" dirty="0"/>
              <a:t>Automat na farmie - sprzedaż produktów mlecznych 24 godziny na dobę, 7 dni w tygodniu (Farma mleczna </a:t>
            </a:r>
            <a:r>
              <a:rPr lang="pl-PL" sz="1400" dirty="0" err="1"/>
              <a:t>Boubín</a:t>
            </a:r>
            <a:r>
              <a:rPr lang="pl-PL" sz="1400" dirty="0"/>
              <a:t>, Republika Czeska)</a:t>
            </a:r>
          </a:p>
          <a:p>
            <a:endParaRPr lang="pl-PL" sz="1400" dirty="0"/>
          </a:p>
        </p:txBody>
      </p:sp>
      <p:pic>
        <p:nvPicPr>
          <p:cNvPr id="3" name="Obrázek 2">
            <a:extLst>
              <a:ext uri="{FF2B5EF4-FFF2-40B4-BE49-F238E27FC236}">
                <a16:creationId xmlns:a16="http://schemas.microsoft.com/office/drawing/2014/main" id="{DE57DBA0-459C-4F3B-8DC9-B69C496CF056}"/>
              </a:ext>
            </a:extLst>
          </p:cNvPr>
          <p:cNvPicPr>
            <a:picLocks noChangeAspect="1"/>
          </p:cNvPicPr>
          <p:nvPr/>
        </p:nvPicPr>
        <p:blipFill>
          <a:blip r:embed="rId4"/>
          <a:stretch>
            <a:fillRect/>
          </a:stretch>
        </p:blipFill>
        <p:spPr>
          <a:xfrm>
            <a:off x="992696" y="3429000"/>
            <a:ext cx="2697353" cy="2339559"/>
          </a:xfrm>
          <a:prstGeom prst="rect">
            <a:avLst/>
          </a:prstGeom>
        </p:spPr>
      </p:pic>
    </p:spTree>
    <p:extLst>
      <p:ext uri="{BB962C8B-B14F-4D97-AF65-F5344CB8AC3E}">
        <p14:creationId xmlns:p14="http://schemas.microsoft.com/office/powerpoint/2010/main" val="1912397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4"/>
          </p:nvPr>
        </p:nvSpPr>
        <p:spPr>
          <a:xfrm>
            <a:off x="407124" y="1216949"/>
            <a:ext cx="4410000" cy="4860000"/>
          </a:xfrm>
        </p:spPr>
        <p:txBody>
          <a:bodyPr>
            <a:noAutofit/>
          </a:bodyPr>
          <a:lstStyle/>
          <a:p>
            <a:endParaRPr lang="pl-PL" sz="1600" dirty="0"/>
          </a:p>
          <a:p>
            <a:endParaRPr lang="pl-PL" sz="1600" dirty="0"/>
          </a:p>
          <a:p>
            <a:endParaRPr lang="pl-PL" sz="1600" dirty="0"/>
          </a:p>
          <a:p>
            <a:endParaRPr lang="pl-PL" sz="1600" dirty="0"/>
          </a:p>
          <a:p>
            <a:endParaRPr lang="pl-PL" sz="1600" dirty="0"/>
          </a:p>
          <a:p>
            <a:endParaRPr lang="pl-PL" sz="1600" dirty="0"/>
          </a:p>
          <a:p>
            <a:endParaRPr lang="pl-PL" sz="1600" dirty="0"/>
          </a:p>
          <a:p>
            <a:endParaRPr lang="pl-PL" sz="1600" dirty="0"/>
          </a:p>
          <a:p>
            <a:endParaRPr lang="pl-PL" sz="1600" dirty="0"/>
          </a:p>
          <a:p>
            <a:endParaRPr lang="pl-PL" sz="1600" dirty="0"/>
          </a:p>
          <a:p>
            <a:endParaRPr lang="pl-PL" sz="1600" dirty="0"/>
          </a:p>
          <a:p>
            <a:endParaRPr lang="pl-PL" sz="1600" dirty="0"/>
          </a:p>
          <a:p>
            <a:endParaRPr lang="pl-PL" sz="1600" dirty="0"/>
          </a:p>
          <a:p>
            <a:endParaRPr lang="pl-PL" sz="1600" dirty="0"/>
          </a:p>
          <a:p>
            <a:endParaRPr lang="pl-PL" sz="1600" dirty="0"/>
          </a:p>
          <a:p>
            <a:endParaRPr lang="pl-PL" sz="1600" dirty="0"/>
          </a:p>
          <a:p>
            <a:endParaRPr lang="pl-PL" sz="1600" dirty="0"/>
          </a:p>
          <a:p>
            <a:endParaRPr lang="pl-PL" sz="1600" dirty="0"/>
          </a:p>
          <a:p>
            <a:endParaRPr lang="pl-PL" sz="1600" dirty="0"/>
          </a:p>
          <a:p>
            <a:endParaRPr lang="pl-PL" sz="1600" dirty="0"/>
          </a:p>
          <a:p>
            <a:r>
              <a:rPr lang="pl-PL" sz="1600" dirty="0"/>
              <a:t>Sprzedaż z podwórka - mały ogródek może zapewnić zróżnicowaną całoroczną ofertę warzyw i ziół (</a:t>
            </a:r>
            <a:r>
              <a:rPr lang="pl-PL" sz="1600" dirty="0" err="1"/>
              <a:t>Zahrada</a:t>
            </a:r>
            <a:r>
              <a:rPr lang="pl-PL" sz="1600" dirty="0"/>
              <a:t> U </a:t>
            </a:r>
            <a:r>
              <a:rPr lang="pl-PL" sz="1600" dirty="0" err="1"/>
              <a:t>malíře</a:t>
            </a:r>
            <a:r>
              <a:rPr lang="pl-PL" sz="1600" dirty="0"/>
              <a:t> - ČR)</a:t>
            </a:r>
          </a:p>
          <a:p>
            <a:endParaRPr lang="pl-PL" sz="1600" dirty="0"/>
          </a:p>
        </p:txBody>
      </p:sp>
      <p:pic>
        <p:nvPicPr>
          <p:cNvPr id="8" name="Zástupný symbol obrázku 7" descr="Obsah obrázku jídlo, několik, různorodost, uspořádáno&#10;&#10;Popis byl vytvořen automaticky">
            <a:extLst>
              <a:ext uri="{FF2B5EF4-FFF2-40B4-BE49-F238E27FC236}">
                <a16:creationId xmlns:a16="http://schemas.microsoft.com/office/drawing/2014/main" id="{D6D12BD3-EF3F-4EE4-9E90-DF7CFCD77D0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1853" r="11853"/>
          <a:stretch>
            <a:fillRect/>
          </a:stretch>
        </p:blipFill>
        <p:spPr>
          <a:xfrm>
            <a:off x="5143500" y="1216949"/>
            <a:ext cx="4212000" cy="4140000"/>
          </a:xfrm>
        </p:spPr>
      </p:pic>
      <p:sp>
        <p:nvSpPr>
          <p:cNvPr id="5" name="Symbol zastępczy tekstu 4"/>
          <p:cNvSpPr>
            <a:spLocks noGrp="1"/>
          </p:cNvSpPr>
          <p:nvPr>
            <p:ph type="body" sz="quarter" idx="16"/>
          </p:nvPr>
        </p:nvSpPr>
        <p:spPr/>
        <p:txBody>
          <a:bodyPr>
            <a:noAutofit/>
          </a:bodyPr>
          <a:lstStyle/>
          <a:p>
            <a:r>
              <a:rPr lang="pl-PL" sz="1600" dirty="0"/>
              <a:t>Przekąski w gospodarstwie z sezonowych składników (SRN)</a:t>
            </a:r>
          </a:p>
          <a:p>
            <a:endParaRPr lang="pl-PL" sz="1600" dirty="0"/>
          </a:p>
        </p:txBody>
      </p:sp>
      <p:pic>
        <p:nvPicPr>
          <p:cNvPr id="3" name="Obrázek 2">
            <a:extLst>
              <a:ext uri="{FF2B5EF4-FFF2-40B4-BE49-F238E27FC236}">
                <a16:creationId xmlns:a16="http://schemas.microsoft.com/office/drawing/2014/main" id="{06E0F9EE-EC34-4CF2-92EB-B2CBD117D01F}"/>
              </a:ext>
            </a:extLst>
          </p:cNvPr>
          <p:cNvPicPr>
            <a:picLocks noChangeAspect="1"/>
          </p:cNvPicPr>
          <p:nvPr/>
        </p:nvPicPr>
        <p:blipFill>
          <a:blip r:embed="rId4"/>
          <a:stretch>
            <a:fillRect/>
          </a:stretch>
        </p:blipFill>
        <p:spPr>
          <a:xfrm>
            <a:off x="505773" y="1216949"/>
            <a:ext cx="4212701" cy="4139543"/>
          </a:xfrm>
          <a:prstGeom prst="rect">
            <a:avLst/>
          </a:prstGeom>
        </p:spPr>
      </p:pic>
    </p:spTree>
    <p:extLst>
      <p:ext uri="{BB962C8B-B14F-4D97-AF65-F5344CB8AC3E}">
        <p14:creationId xmlns:p14="http://schemas.microsoft.com/office/powerpoint/2010/main" val="2143321511"/>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5d98e21-7858-42b8-a513-89b049052d4e">
      <Terms xmlns="http://schemas.microsoft.com/office/infopath/2007/PartnerControls"/>
    </lcf76f155ced4ddcb4097134ff3c332f>
    <TaxCatchAll xmlns="ebb57fef-aa04-4b64-85cb-dbd122f3ef3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6215528D5E10BA49B6643C35E826D0AA" ma:contentTypeVersion="17" ma:contentTypeDescription="Utwórz nowy dokument." ma:contentTypeScope="" ma:versionID="6655694e06754180245da2f81e741a02">
  <xsd:schema xmlns:xsd="http://www.w3.org/2001/XMLSchema" xmlns:xs="http://www.w3.org/2001/XMLSchema" xmlns:p="http://schemas.microsoft.com/office/2006/metadata/properties" xmlns:ns2="f5d98e21-7858-42b8-a513-89b049052d4e" xmlns:ns3="ebb57fef-aa04-4b64-85cb-dbd122f3ef38" targetNamespace="http://schemas.microsoft.com/office/2006/metadata/properties" ma:root="true" ma:fieldsID="81c12da9740d80a3f724ce83424fc0df" ns2:_="" ns3:_="">
    <xsd:import namespace="f5d98e21-7858-42b8-a513-89b049052d4e"/>
    <xsd:import namespace="ebb57fef-aa04-4b64-85cb-dbd122f3ef38"/>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3:SharedWithUsers" minOccurs="0"/>
                <xsd:element ref="ns3:SharedWithDetail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d98e21-7858-42b8-a513-89b049052d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Tagi obrazów" ma:readOnly="false" ma:fieldId="{5cf76f15-5ced-4ddc-b409-7134ff3c332f}" ma:taxonomyMulti="true" ma:sspId="6104055d-a7a1-4227-823d-893947fae55f"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b57fef-aa04-4b64-85cb-dbd122f3ef3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17a2fb5e-3e71-46c2-8cfb-b18f0a1e2fa7}" ma:internalName="TaxCatchAll" ma:showField="CatchAllData" ma:web="ebb57fef-aa04-4b64-85cb-dbd122f3ef3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AB9626-5EE3-4BBF-AF70-34F8E5FA65B0}">
  <ds:schemaRefs>
    <ds:schemaRef ds:uri="http://schemas.microsoft.com/sharepoint/v3/contenttype/forms"/>
  </ds:schemaRefs>
</ds:datastoreItem>
</file>

<file path=customXml/itemProps2.xml><?xml version="1.0" encoding="utf-8"?>
<ds:datastoreItem xmlns:ds="http://schemas.openxmlformats.org/officeDocument/2006/customXml" ds:itemID="{FFFF4626-E405-4F68-936F-AB00F34E8140}">
  <ds:schemaRefs>
    <ds:schemaRef ds:uri="http://schemas.microsoft.com/office/2006/metadata/properties"/>
    <ds:schemaRef ds:uri="http://schemas.microsoft.com/office/infopath/2007/PartnerControls"/>
    <ds:schemaRef ds:uri="f5d98e21-7858-42b8-a513-89b049052d4e"/>
    <ds:schemaRef ds:uri="ebb57fef-aa04-4b64-85cb-dbd122f3ef38"/>
  </ds:schemaRefs>
</ds:datastoreItem>
</file>

<file path=customXml/itemProps3.xml><?xml version="1.0" encoding="utf-8"?>
<ds:datastoreItem xmlns:ds="http://schemas.openxmlformats.org/officeDocument/2006/customXml" ds:itemID="{38E0D8D0-4A88-4AF5-8C2A-BC519E9079A5}"/>
</file>

<file path=docProps/app.xml><?xml version="1.0" encoding="utf-8"?>
<Properties xmlns="http://schemas.openxmlformats.org/officeDocument/2006/extended-properties" xmlns:vt="http://schemas.openxmlformats.org/officeDocument/2006/docPropsVTypes">
  <Template/>
  <TotalTime>1998</TotalTime>
  <Words>1334</Words>
  <Application>Microsoft Office PowerPoint</Application>
  <PresentationFormat>Papier A4 (210x297 mm)</PresentationFormat>
  <Paragraphs>129</Paragraphs>
  <Slides>10</Slides>
  <Notes>4</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10</vt:i4>
      </vt:variant>
    </vt:vector>
  </HeadingPairs>
  <TitlesOfParts>
    <vt:vector size="16" baseType="lpstr">
      <vt:lpstr>Arial</vt:lpstr>
      <vt:lpstr>Calibri</vt:lpstr>
      <vt:lpstr>Calibri Light</vt:lpstr>
      <vt:lpstr>Roboto</vt:lpstr>
      <vt:lpstr>Trebuchet MS</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Krzy Pal</dc:creator>
  <cp:lastModifiedBy>Antoni Kierka</cp:lastModifiedBy>
  <cp:revision>135</cp:revision>
  <dcterms:created xsi:type="dcterms:W3CDTF">2018-03-25T08:55:28Z</dcterms:created>
  <dcterms:modified xsi:type="dcterms:W3CDTF">2022-12-14T17:51:23Z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0x0101006215528D5E10BA49B6643C35E826D0AA</vt:lpwstr>
  </property>
</Properties>
</file>