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0343CA7-59B1-4D9E-A675-EC41815FA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7E94A9-FD78-4768-AEC3-F42322BC8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3CB8-FD74-4275-B877-E4B6454DCB38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E17532-0A32-45D7-8DE3-7EA77B8F38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5D6A7B-226C-4841-BDD8-BAA08270FF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5269-BEEF-4F01-BC83-6FB08D8287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0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4F375-1353-4F82-97CA-A7E7EED9917C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157D-A0FC-408F-801F-0059BBE46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548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34980-6677-4AB4-B5F5-FCE8E4F0C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550F82-BFCD-48C6-8E68-C74F4D65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D4C381-D3D2-4835-AD24-1AF635C2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2379-A49F-41F9-9E1F-E5D98A4828A2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6F9ED-071F-4AA7-B5C8-D3A63DE9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12772-A762-4A8B-BF24-DA4DB42D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CF867-D9C8-4150-B17A-EB632DFC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CF5547-57C6-4A2A-B742-556646F4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C6C1B4-46DB-4400-8D33-C4D09CEF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F25-BD54-48CD-B877-EC73E6648FE2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66621-8B9E-4B11-82E3-CAFEF41F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FB6FE-80E1-4157-A3F7-846BBB6C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4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820B-4A51-402B-A22D-B3E441802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547BB6-CEE2-41E9-838C-37A52219E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05CDB-522F-4D77-A262-66EDA47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7994-7ECE-4314-80F4-B4C4E3A0AF87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9B6D1-D3F5-4308-97A1-59B06392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88F66-89C9-4AAF-8D3D-83601645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BC485-E951-4FE7-B85E-7D8AFCA0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BB4F6-2C77-41EB-B42D-DB69F912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0113C6-D060-43B6-9321-8622FF51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144-3EAA-41D4-BC4B-86E6BE6D035A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F95AB-BF06-476D-908A-67BD67E9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583BC-8477-48D0-84A9-3D34E0A1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1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DDA0C-A50C-4305-A45E-F0261841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484676-DCBE-47AA-9A6B-83765B2F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324F7-A641-4CB8-B8C2-93412211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3D3-48E0-4230-AAE3-BAC0B524BB65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9D54C6-7D7D-4639-96FE-4A207976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7DE10-AF17-46EE-A45E-FB208298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7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092A1-B8AA-4251-A0A7-2842B6D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27D3F-CD62-4F96-9583-C9A9FB159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680B10-0F0B-496F-BD72-3A4CBF97C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FB0F44-81A8-41D2-87EB-47AA7F25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ECE7-AEB7-4F12-8389-97E21B6B974B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6D24D3-9D0B-4777-B850-D028F807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C632AD-4AE1-43E4-92E8-A735BF6C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F3463-D4E4-44BA-8D57-66259A25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1CF4A-3B26-46DE-B068-BC06F338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DF38B-A573-4E94-BBBB-2D99F773F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B4313E-A824-413A-9D6D-2F9234DBB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40BA33-AEA1-4EB7-BB3A-1CCD1C1A3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F68090-623D-4CD8-8AB8-B2EA06D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CD5C-423F-41EB-A344-16980BF86F69}" type="datetime1">
              <a:rPr lang="cs-CZ" smtClean="0"/>
              <a:t>03.01.2023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98C801-E313-493F-A117-E046311A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B2C5ED-DC74-4D3B-9C1F-2EA8220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5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2C7BF-7D6B-4503-B533-8B7DE681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20CB48-CAC6-4C1B-B81A-557E2476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CE06-4CF1-4811-88D7-21A0E948D0C2}" type="datetime1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B1EFF7-B20A-4337-BC8E-0ED2B26E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689E33-78C0-43D4-9082-288FE00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8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5D1167-4443-45AA-946F-46F7B93C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06C-3CEE-4FEC-82DA-BB2A21C297EF}" type="datetime1">
              <a:rPr lang="cs-CZ" smtClean="0"/>
              <a:t>03.01.2023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0456AA-E2C8-4683-AA78-AE9EBE8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5E6FA3-9A79-419E-B740-B95AA77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56498-F57F-4AE4-B431-DD3BC812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23243-E53B-4031-A68D-2314920D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24E992-3A26-4B91-8B60-229A35384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DE0928-C72C-4519-9095-226D916E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4D-6860-47EC-91E6-A54911E5E036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279E09-2A34-4770-8633-FAD198AD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0A133A-DE4D-449C-BAA6-C7A7788B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1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A5D40-E5A0-4D39-8E79-39E45486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58DD1C-515B-497D-A70A-659711718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9C1078-5091-44DE-A2F7-DD399B5C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43D332-FDA3-49D1-A5C1-FD0E4DF6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93B9-17C6-4991-ACCE-843B5111EE8C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EE9932-5B5C-430E-9232-3B52A4EA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DC03CF-CC4F-436D-AECB-17F4DF22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595B94-3DD7-44E8-8BFA-5568A13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766C40-CA86-48C9-9718-696D482AB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3F8B1-9C1D-4370-A02C-6D11287F5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DA52-6E42-467B-891F-F687EA330333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929198-FCE4-4AD7-8674-6AA3551F8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45721-088B-4D59-924A-936AA85E0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ur-lex.europa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predajzdvora.s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njt.hu/cgi_bin/njt_doc.cgi?docid=131741.3425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mindigfinom.hu/cs/vesnicky-stl-pre-hos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A1087-6A1D-4B89-AE66-7024DB101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Modul 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F388A6-4F62-4BA6-B547-7B932C0A6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Prodej ze dvora</a:t>
            </a:r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A63E459-A014-4CAD-83D7-E596F2A9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88" y="190839"/>
            <a:ext cx="2897822" cy="1770973"/>
          </a:xfrm>
          <a:prstGeom prst="rect">
            <a:avLst/>
          </a:prstGeom>
        </p:spPr>
      </p:pic>
      <p:pic>
        <p:nvPicPr>
          <p:cNvPr id="5" name="image12.jpg">
            <a:extLst>
              <a:ext uri="{FF2B5EF4-FFF2-40B4-BE49-F238E27FC236}">
                <a16:creationId xmlns:a16="http://schemas.microsoft.com/office/drawing/2014/main" id="{F966F18C-3FD7-43A4-941B-A92771045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065" y="5051054"/>
            <a:ext cx="3003869" cy="795971"/>
          </a:xfrm>
          <a:prstGeom prst="rect">
            <a:avLst/>
          </a:prstGeom>
          <a:ln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9ECF08-46A5-468B-95DD-F4E0D925F3A9}"/>
              </a:ext>
            </a:extLst>
          </p:cNvPr>
          <p:cNvSpPr txBox="1"/>
          <p:nvPr/>
        </p:nvSpPr>
        <p:spPr>
          <a:xfrm>
            <a:off x="2932590" y="6209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10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B5D07F7-1EA0-46B3-AC86-9ADCC235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1870" cy="4351338"/>
          </a:xfrm>
        </p:spPr>
        <p:txBody>
          <a:bodyPr/>
          <a:lstStyle/>
          <a:p>
            <a:pPr marL="4572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6.2.5. Polsko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Současná úprava zemědělského prodeje ze dvora byla zavedena najednou skrze komplexní novelu, regulace prodeje ze dvora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 Polsku je tedy relativně</a:t>
            </a:r>
            <a:r>
              <a:rPr kumimoji="0" lang="cs-CZ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důsledná, a to včetně danění prodaných produktů. </a:t>
            </a:r>
          </a:p>
          <a:p>
            <a:endParaRPr lang="cs-CZ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D3A7A57C-DC02-42F9-BA5D-D1367C9F2232}"/>
              </a:ext>
            </a:extLst>
          </p:cNvPr>
          <p:cNvSpPr txBox="1">
            <a:spLocks/>
          </p:cNvSpPr>
          <p:nvPr/>
        </p:nvSpPr>
        <p:spPr>
          <a:xfrm>
            <a:off x="6971932" y="5515544"/>
            <a:ext cx="4212000" cy="3783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Zimolez kamčatský pro produkci marmelád ze dvora –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Grabyszice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Gorne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(PL)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A09E28A-AAF9-498B-AE75-5C61C3C2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71" y="2026172"/>
            <a:ext cx="4445855" cy="34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11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B5D07F7-1EA0-46B3-AC86-9ADCC235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8E231C-9390-480F-91C6-362E008A2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/>
        </p:blipFill>
        <p:spPr bwMode="auto">
          <a:xfrm>
            <a:off x="1856485" y="1977739"/>
            <a:ext cx="3971168" cy="39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ástupný symbol obrázku 5" descr="Obsah obrázku text, interiér, strop, osoba&#10;&#10;Popis byl vytvořen automaticky">
            <a:extLst>
              <a:ext uri="{FF2B5EF4-FFF2-40B4-BE49-F238E27FC236}">
                <a16:creationId xmlns:a16="http://schemas.microsoft.com/office/drawing/2014/main" id="{EDFCA52D-6530-45C6-A01A-FAB9039FC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6211764" y="1977739"/>
            <a:ext cx="3971706" cy="3903813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1951143-D3EA-461A-BDFD-53FCE0BA73D5}"/>
              </a:ext>
            </a:extLst>
          </p:cNvPr>
          <p:cNvSpPr txBox="1"/>
          <p:nvPr/>
        </p:nvSpPr>
        <p:spPr>
          <a:xfrm>
            <a:off x="2335387" y="5988735"/>
            <a:ext cx="301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000" dirty="0">
                <a:solidFill>
                  <a:prstClr val="black"/>
                </a:solidFill>
                <a:cs typeface="Calibri" panose="020F0502020204030204" pitchFamily="34" charset="0"/>
              </a:rPr>
              <a:t>V</a:t>
            </a:r>
            <a:r>
              <a:rPr lang="pt-BR" sz="1000" dirty="0">
                <a:solidFill>
                  <a:prstClr val="black"/>
                </a:solidFill>
                <a:cs typeface="Calibri" panose="020F0502020204030204" pitchFamily="34" charset="0"/>
              </a:rPr>
              <a:t>ýrobky z</a:t>
            </a:r>
            <a:r>
              <a:rPr lang="cs-CZ" sz="1000" dirty="0">
                <a:solidFill>
                  <a:prstClr val="black"/>
                </a:solidFill>
                <a:cs typeface="Calibri" panose="020F0502020204030204" pitchFamily="34" charset="0"/>
              </a:rPr>
              <a:t> lokálních</a:t>
            </a:r>
            <a:r>
              <a:rPr lang="pt-BR" sz="1000" dirty="0">
                <a:solidFill>
                  <a:prstClr val="black"/>
                </a:solidFill>
                <a:cs typeface="Calibri" panose="020F0502020204030204" pitchFamily="34" charset="0"/>
              </a:rPr>
              <a:t> farem - Itálie (Bologna)</a:t>
            </a:r>
            <a:endParaRPr lang="cs-CZ" sz="1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EBB9B7-8402-43CB-BDDF-3A0468F563E8}"/>
              </a:ext>
            </a:extLst>
          </p:cNvPr>
          <p:cNvSpPr txBox="1"/>
          <p:nvPr/>
        </p:nvSpPr>
        <p:spPr>
          <a:xfrm>
            <a:off x="6625257" y="5911790"/>
            <a:ext cx="334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Konzorcia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mezinárodních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projektů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pracují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i na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řešení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úkolů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pro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drobné</a:t>
            </a:r>
            <a:r>
              <a:rPr lang="pl-PL" sz="10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prstClr val="black"/>
                </a:solidFill>
                <a:cs typeface="Calibri" panose="020F0502020204030204" pitchFamily="34" charset="0"/>
              </a:rPr>
              <a:t>zemědělce</a:t>
            </a:r>
            <a:endParaRPr lang="pl-PL" sz="1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7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D5B3B-03A3-4CD2-86EA-705D84B6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2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7" name="Zástupný text 1">
            <a:extLst>
              <a:ext uri="{FF2B5EF4-FFF2-40B4-BE49-F238E27FC236}">
                <a16:creationId xmlns:a16="http://schemas.microsoft.com/office/drawing/2014/main" id="{35C0D7F6-BDE7-4E6E-A7A4-B0CFEC6F9FE7}"/>
              </a:ext>
            </a:extLst>
          </p:cNvPr>
          <p:cNvSpPr txBox="1">
            <a:spLocks/>
          </p:cNvSpPr>
          <p:nvPr/>
        </p:nvSpPr>
        <p:spPr>
          <a:xfrm>
            <a:off x="1049026" y="1913392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Prodej ze dvora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D2526E25-38E3-477E-8A8B-BC23B9E5995B}"/>
              </a:ext>
            </a:extLst>
          </p:cNvPr>
          <p:cNvSpPr txBox="1">
            <a:spLocks/>
          </p:cNvSpPr>
          <p:nvPr/>
        </p:nvSpPr>
        <p:spPr>
          <a:xfrm>
            <a:off x="1049026" y="2364082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6.2. Prodej ze dvora - podmínky, legislativa, dozorové orgány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BE574C59-26B9-4F85-9DCA-D36CDF652BE2}"/>
              </a:ext>
            </a:extLst>
          </p:cNvPr>
          <p:cNvSpPr txBox="1">
            <a:spLocks/>
          </p:cNvSpPr>
          <p:nvPr/>
        </p:nvSpPr>
        <p:spPr>
          <a:xfrm>
            <a:off x="1049026" y="2814772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1" name="Obrázek 20" descr="Obsah obrázku tráva, exteriér, obloha, pole&#10;&#10;Popis byl vytvořen automaticky">
            <a:extLst>
              <a:ext uri="{FF2B5EF4-FFF2-40B4-BE49-F238E27FC236}">
                <a16:creationId xmlns:a16="http://schemas.microsoft.com/office/drawing/2014/main" id="{498E0D33-419F-4BE3-8590-DAE76484E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98" y="2732948"/>
            <a:ext cx="4831203" cy="36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3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6DF46ED3-AF9C-4786-95E4-BABF49F9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4934" cy="4351338"/>
          </a:xfrm>
        </p:spPr>
        <p:txBody>
          <a:bodyPr/>
          <a:lstStyle/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6.2.1. Obecná legislativa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Veškerou legislativu EU týkající se zemědělských komodit a potravin lze najít na portálu </a:t>
            </a:r>
            <a:r>
              <a:rPr kumimoji="0" lang="cs-CZ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https://eur-lex.europa.eu/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 ve kterém je možno hledat v jednotlivých jazycích členských zemí Unie. Vše je vázáno na právo jednotlivých členských států.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Evropské právní normy týkající se prodeje potravin: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Nařízení EU č. 1169/2011 o poskytování informací potravinách spotřebitelům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Nařízení EU č. 1308/2013 o společné organizaci trhu se zemědělskými produkty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Nařízení EU č. 852/2004 o hygieně potravin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Nařízení EU č. 853/2004 o hygieně živočišných potravin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Nařízení EU č. 854/2004 o úředních kontrolách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Nařízení EU č. 178/2002 o bezpečnosti potravin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000B463-EE43-4699-9A98-64F58FE86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906" y="2041743"/>
            <a:ext cx="4224894" cy="45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4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43425" cy="4351338"/>
          </a:xfrm>
        </p:spPr>
        <p:txBody>
          <a:bodyPr/>
          <a:lstStyle/>
          <a:p>
            <a:pPr marL="457200" marR="336550" lvl="0" indent="0" algn="just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Výjimka pro prodej potravin ze dvora</a:t>
            </a:r>
          </a:p>
          <a:p>
            <a:pPr marL="457200" marR="336550" lvl="0" indent="0" algn="just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 </a:t>
            </a:r>
          </a:p>
          <a:p>
            <a:pPr marL="457200" marR="336550" lvl="0" indent="0" algn="just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 Podle čl. 1 odst. 2 písm. c) nařízení o hygieně potravin, resp. čl. 1 odst. 3 písm. c) nařízení o hygieně potravin živočišného původu stanoví, že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se 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nařízení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nevztahují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</a:b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na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případy, kdy výrobce 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přímo dodává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malá 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množství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výrobků z 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prvovýroby konečnému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spotřebiteli 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nebo místnímu maloobchodu,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který je 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přímo dodává konečnému</a:t>
            </a:r>
            <a:r>
              <a:rPr kumimoji="0" lang="cs-CZ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spotřebiteli.</a:t>
            </a:r>
          </a:p>
          <a:p>
            <a:pPr marL="457200" marR="336550" lvl="0" indent="0" algn="just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 Light" panose="020F0302020204030204" pitchFamily="34" charset="0"/>
              <a:cs typeface="+mn-cs"/>
            </a:endParaRPr>
          </a:p>
          <a:p>
            <a:pPr marL="457200" marR="336550" lvl="0" indent="0" algn="just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Členské státy stanoví pravidla pro tuto činnost, která mají zajistit dosažení cílů obou nařízení.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Výjimky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 z působnosti přímo použitelných předpisů EU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 Light" panose="020F0302020204030204" pitchFamily="34" charset="0"/>
                <a:cs typeface="+mn-cs"/>
              </a:rPr>
              <a:t>musí sledovat stejné cíle, jako uvedené předpisy.</a:t>
            </a:r>
          </a:p>
          <a:p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E40BD7A-D9CF-4999-B104-C322E0F8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206" y="1913392"/>
            <a:ext cx="4224894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5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6.2.2. Česká republika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prodávající</a:t>
            </a: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potraviny</a:t>
            </a: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kumimoji="0" lang="cs-CZ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dvora</a:t>
            </a: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zpravidla nebude potřebovat živnost.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To nevylučuje jiné</a:t>
            </a:r>
            <a:r>
              <a:rPr kumimoji="0" lang="cs-CZ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druhy</a:t>
            </a: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registrace.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Zemědělští</a:t>
            </a:r>
            <a:r>
              <a:rPr kumimoji="0" lang="cs-CZ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podnikatelé</a:t>
            </a:r>
            <a:r>
              <a:rPr kumimoji="0" lang="cs-CZ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jsou</a:t>
            </a:r>
            <a:r>
              <a:rPr kumimoji="0" lang="cs-CZ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obecně</a:t>
            </a:r>
            <a:r>
              <a:rPr kumimoji="0" lang="cs-CZ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evidováni na základě zemědělského zákona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7BFD6D9-76CB-4A12-ACC3-BE1994EB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53" y="1956481"/>
            <a:ext cx="4224894" cy="45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6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2891" cy="4351338"/>
          </a:xfrm>
        </p:spPr>
        <p:txBody>
          <a:bodyPr/>
          <a:lstStyle/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Konkrétní regulace v České republice: 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Problematika prodeje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živočišných</a:t>
            </a:r>
            <a:r>
              <a:rPr kumimoji="0" lang="cs-CZ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produktů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ze dvora je v České republice ošetřena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veterinárním zákonem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cs-CZ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případě</a:t>
            </a:r>
            <a:r>
              <a:rPr kumimoji="0" lang="cs-CZ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jiných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potravin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 postupuje dle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zákona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potravinách</a:t>
            </a:r>
            <a:r>
              <a:rPr kumimoji="0" lang="cs-CZ" sz="1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 tabákových výrobcích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a o změně a doplnění některých souvisejících zákonů. Toto ustanovení zmocňuje Ministerstvo zemědělství k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úpravě požadavků na potraviny rostlinného původu, zacházení  s nimi  a  jejich  prodej  „ze  dvora“  skrze  vyhlášku.</a:t>
            </a: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652CD08-07B9-4854-8FC4-CA75B89AC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990" y="2041744"/>
            <a:ext cx="4224894" cy="46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7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8614CE55-10AA-438E-919A-080B93F2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E1532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6.2.3. Slovensko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Platí obdobná legislativa jako v České republice.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Orgány státní správy ve věci úřední kontroly potravin podle zákona 152/1995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Z.z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. (Zákon o potravinách) jsou: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ministerstvo zdravotnictví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orgány veřejného zdravotnictví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státní veterinární a potravinová správa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regionální veterinární a potravinové správy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https://www.predajzdvora.sk/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</a:p>
          <a:p>
            <a:endParaRPr lang="cs-CZ" dirty="0"/>
          </a:p>
        </p:txBody>
      </p:sp>
      <p:pic>
        <p:nvPicPr>
          <p:cNvPr id="15" name="Zástupný symbol obrázku 7">
            <a:extLst>
              <a:ext uri="{FF2B5EF4-FFF2-40B4-BE49-F238E27FC236}">
                <a16:creationId xmlns:a16="http://schemas.microsoft.com/office/drawing/2014/main" id="{465D87E8-013E-4350-803F-53C1EFA7C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r="23973"/>
          <a:stretch>
            <a:fillRect/>
          </a:stretch>
        </p:blipFill>
        <p:spPr>
          <a:xfrm>
            <a:off x="7141800" y="1953519"/>
            <a:ext cx="4212000" cy="4028181"/>
          </a:xfrm>
          <a:prstGeom prst="rect">
            <a:avLst/>
          </a:prstGeom>
        </p:spPr>
      </p:pic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386DDAAC-F858-44DC-AB8A-B8EC8F0E5D59}"/>
              </a:ext>
            </a:extLst>
          </p:cNvPr>
          <p:cNvSpPr txBox="1">
            <a:spLocks/>
          </p:cNvSpPr>
          <p:nvPr/>
        </p:nvSpPr>
        <p:spPr>
          <a:xfrm>
            <a:off x="7362825" y="6021827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Predaj z dvora - Predaj z dvora</a:t>
            </a: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8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2083" cy="4351338"/>
          </a:xfrm>
        </p:spPr>
        <p:txBody>
          <a:bodyPr/>
          <a:lstStyle/>
          <a:p>
            <a:pPr marL="4572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6.2.4. Maďarsko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 Maďarsku problematiku prodeje potravin ze dvora upravuje zejména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nařízení Ministerstva zemědělství č. 52/2010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, o podmínkách výroby a prodeje potravin malými výrobci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Toto nařízení také určuje množství pro účely prodeje ze  dvora, stanovuje podmínky  odbytu potravin místnímu maloobchodu i pravidla pro „vesnické  stoly  pro  hosty“. 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12E6CC6-6F96-40A1-84F0-D80AF0045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809" y="1972482"/>
            <a:ext cx="4230991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9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0546" cy="4351338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Výrobcům umožněno provozovat 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„vesnické  stoly  pro  hosty“  (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falusi</a:t>
            </a: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cs-CZ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vendégasztal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jakožto  maloobchodní  činnost  ve smyslu  unijního  práva,  kde  mohou  nabízet  i  další  potraviny,  které  nevyprodukovali, pokud dodrží předepsané množstevní limity (§ 4 odst. 3 nařízení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č. 52/2010), respektive dodávat ve stejném regionu či rádiu 40 km zboží kupci, který si je vyžádal (§ 4 odst. 4 nařízení č.</a:t>
            </a:r>
            <a:r>
              <a:rPr kumimoji="0" lang="cs-CZ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52/2010).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Mindigfinom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 (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Bökfürdő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 -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Bő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) - Vesnický stůl pro hosty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Prodej ze dvora – malá zahrada může poskytnout pestrou celoroční nabídku zeleniny a bylinek (Zahrada U malíře – ČR)</a:t>
            </a:r>
          </a:p>
          <a:p>
            <a:endParaRPr lang="cs-CZ" dirty="0"/>
          </a:p>
        </p:txBody>
      </p:sp>
      <p:sp>
        <p:nvSpPr>
          <p:cNvPr id="13" name="Symbol zastępczy tekstu 1">
            <a:extLst>
              <a:ext uri="{FF2B5EF4-FFF2-40B4-BE49-F238E27FC236}">
                <a16:creationId xmlns:a16="http://schemas.microsoft.com/office/drawing/2014/main" id="{AF165CD9-92AE-44B3-87FD-8049FE75C707}"/>
              </a:ext>
            </a:extLst>
          </p:cNvPr>
          <p:cNvSpPr txBox="1">
            <a:spLocks/>
          </p:cNvSpPr>
          <p:nvPr/>
        </p:nvSpPr>
        <p:spPr>
          <a:xfrm>
            <a:off x="1613602" y="896645"/>
            <a:ext cx="4410000" cy="4856085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CC940BF-3AD1-43E9-9E9A-66BB402D9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754" y="4056695"/>
            <a:ext cx="2190750" cy="2085975"/>
          </a:xfrm>
          <a:prstGeom prst="rect">
            <a:avLst/>
          </a:prstGeom>
        </p:spPr>
      </p:pic>
      <p:sp>
        <p:nvSpPr>
          <p:cNvPr id="18" name="Zástupný text 3">
            <a:extLst>
              <a:ext uri="{FF2B5EF4-FFF2-40B4-BE49-F238E27FC236}">
                <a16:creationId xmlns:a16="http://schemas.microsoft.com/office/drawing/2014/main" id="{75FF0611-1344-41F3-B303-0B915B60E782}"/>
              </a:ext>
            </a:extLst>
          </p:cNvPr>
          <p:cNvSpPr txBox="1">
            <a:spLocks/>
          </p:cNvSpPr>
          <p:nvPr/>
        </p:nvSpPr>
        <p:spPr>
          <a:xfrm>
            <a:off x="6527299" y="5323401"/>
            <a:ext cx="4212000" cy="50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000" dirty="0"/>
              <a:t>Nabídka „vesnického stolu“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1D866F5-A0DD-4494-9510-715F7B02B0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99" y="2082743"/>
            <a:ext cx="4833258" cy="30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Vytvoří nový dokument" ma:contentTypeScope="" ma:versionID="fcad38f92428f1399907585f969aa42e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862d6d2d627f1411e1f6b9c9c492d602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65197D2D-1234-45B3-9032-2728028EFF05}"/>
</file>

<file path=customXml/itemProps2.xml><?xml version="1.0" encoding="utf-8"?>
<ds:datastoreItem xmlns:ds="http://schemas.openxmlformats.org/officeDocument/2006/customXml" ds:itemID="{B185C457-D568-4AFF-A015-4CB8C246003B}"/>
</file>

<file path=customXml/itemProps3.xml><?xml version="1.0" encoding="utf-8"?>
<ds:datastoreItem xmlns:ds="http://schemas.openxmlformats.org/officeDocument/2006/customXml" ds:itemID="{E6333B85-3DF9-4F8D-9407-2E76EE059AB5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686</Words>
  <Application>Microsoft Office PowerPoint</Application>
  <PresentationFormat>Širokoúhlá obrazovka</PresentationFormat>
  <Paragraphs>107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Trebuchet MS</vt:lpstr>
      <vt:lpstr>Motiv Office</vt:lpstr>
      <vt:lpstr>Modul 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6</dc:title>
  <dc:creator>Kánská Eva</dc:creator>
  <cp:lastModifiedBy>Kánská Eva</cp:lastModifiedBy>
  <cp:revision>2</cp:revision>
  <dcterms:created xsi:type="dcterms:W3CDTF">2023-01-03T08:47:02Z</dcterms:created>
  <dcterms:modified xsi:type="dcterms:W3CDTF">2023-01-03T09:32:57Z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