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6"/>
  </p:notesMasterIdLst>
  <p:handoutMasterIdLst>
    <p:handoutMasterId r:id="rId17"/>
  </p:handoutMasterIdLst>
  <p:sldIdLst>
    <p:sldId id="313" r:id="rId5"/>
    <p:sldId id="285" r:id="rId6"/>
    <p:sldId id="303" r:id="rId7"/>
    <p:sldId id="304" r:id="rId8"/>
    <p:sldId id="305" r:id="rId9"/>
    <p:sldId id="306" r:id="rId10"/>
    <p:sldId id="309" r:id="rId11"/>
    <p:sldId id="308" r:id="rId12"/>
    <p:sldId id="311" r:id="rId13"/>
    <p:sldId id="307" r:id="rId14"/>
    <p:sldId id="312" r:id="rId15"/>
  </p:sldIdLst>
  <p:sldSz cx="9906000" cy="6858000" type="A4"/>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78D76B"/>
    <a:srgbClr val="47C836"/>
    <a:srgbClr val="33CCFF"/>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86" autoAdjust="0"/>
  </p:normalViewPr>
  <p:slideViewPr>
    <p:cSldViewPr snapToGrid="0">
      <p:cViewPr varScale="1">
        <p:scale>
          <a:sx n="72" d="100"/>
          <a:sy n="72" d="100"/>
        </p:scale>
        <p:origin x="1589" y="53"/>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14.12.2022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14.12.2022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The module describes the conditions under which sales from the yard can be made in the Czech Republic and selected countries of the European Union. An overview of legislative standards valid in the Czech Republic and their connection to EU law. Hygiene and veterinary regulations. State authorities supervising the sale from the yard.</a:t>
            </a:r>
            <a:endParaRPr lang="cs-CZ" dirty="0">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342818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From the point of view of the general legal framework for business, a person selling food from the court will </a:t>
            </a:r>
            <a:r>
              <a:rPr lang="en-US" b="1" i="0" dirty="0">
                <a:solidFill>
                  <a:srgbClr val="000000"/>
                </a:solidFill>
                <a:effectLst/>
                <a:latin typeface="Roboto" panose="02000000000000000000" pitchFamily="2" charset="0"/>
              </a:rPr>
              <a:t>usually not need a trade certificate</a:t>
            </a:r>
            <a:r>
              <a:rPr lang="en-US" b="0" i="0" dirty="0">
                <a:solidFill>
                  <a:srgbClr val="000000"/>
                </a:solidFill>
                <a:effectLst/>
                <a:latin typeface="Roboto" panose="02000000000000000000" pitchFamily="2" charset="0"/>
              </a:rPr>
              <a:t> (cf. § 3 paragraph 3 letter e) of Act No. 455/1991 Coll., Trade Licensing Act), but this does not exclude other types of registration. Agricultural entrepreneurs are generally registered on the basis of § 2f of Act No. 252/1997 Coll., The Agricultural Act, registration under § 2e paragraph 2 of this Act is not subject to, inter alia, a natural person who sells unprocessed plant and animal products (it is therefore primary production, which are also narrower in some cases relevant to sales from the yard).</a:t>
            </a:r>
            <a:endParaRPr lang="cs-CZ" dirty="0">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5</a:t>
            </a:fld>
            <a:endParaRPr lang="pl-PL"/>
          </a:p>
        </p:txBody>
      </p:sp>
    </p:spTree>
    <p:extLst>
      <p:ext uri="{BB962C8B-B14F-4D97-AF65-F5344CB8AC3E}">
        <p14:creationId xmlns:p14="http://schemas.microsoft.com/office/powerpoint/2010/main" val="104735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b="0" i="0" dirty="0">
                <a:solidFill>
                  <a:srgbClr val="000000"/>
                </a:solidFill>
                <a:effectLst/>
                <a:latin typeface="Roboto" panose="02000000000000000000" pitchFamily="2" charset="0"/>
              </a:rPr>
              <a:t>Specific regulations in the Czech Republic: the issue of sale from the court is dealt with especially in the case of the sale of animal products, namely by Act No. 166/1999 Coll., On Veterinary Care and on Amendments to Certain Regulations (hereinafter the "Veterinary Act"). The space for treatment of a similar type in the case of other foods is also provided by § 18 par. d) of Act No. 110/1997 Coll., on Food and Tobacco Products and on Amendments to Certain Related Acts. This provision empowers the Ministry of Agriculture to regulate the requirements for foodstuffs of plant origin, their handling and their sale "from the yard" through a decree.</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6</a:t>
            </a:fld>
            <a:endParaRPr lang="pl-PL"/>
          </a:p>
        </p:txBody>
      </p:sp>
    </p:spTree>
    <p:extLst>
      <p:ext uri="{BB962C8B-B14F-4D97-AF65-F5344CB8AC3E}">
        <p14:creationId xmlns:p14="http://schemas.microsoft.com/office/powerpoint/2010/main" val="49033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Roboto" panose="02000000000000000000" pitchFamily="2" charset="0"/>
              </a:rPr>
              <a:t>In Hungary, the issue of food sales from the yard is regulated mainly by Regulation No. 52/2010 of the Ministry of Agriculture, on the conditions for the production and sale of food by small producers (hereinafter referred to as Regulation No. 52 / EC). 2010). </a:t>
            </a:r>
            <a:r>
              <a:rPr lang="en-US" b="1" i="0" dirty="0">
                <a:solidFill>
                  <a:srgbClr val="000000"/>
                </a:solidFill>
                <a:effectLst/>
                <a:latin typeface="Roboto" panose="02000000000000000000" pitchFamily="2" charset="0"/>
              </a:rPr>
              <a:t>Quantities considered small for sale from the yard are defined in Annex I to Regulation No 52/2010</a:t>
            </a:r>
            <a:r>
              <a:rPr lang="en-US" b="0" i="0" dirty="0">
                <a:solidFill>
                  <a:srgbClr val="000000"/>
                </a:solidFill>
                <a:effectLst/>
                <a:latin typeface="Roboto" panose="02000000000000000000" pitchFamily="2" charset="0"/>
              </a:rPr>
              <a:t>. The sale of food to a local retailer is then considered to be the sale of food to a retail </a:t>
            </a:r>
            <a:r>
              <a:rPr lang="en-US" b="1" i="0" dirty="0">
                <a:solidFill>
                  <a:srgbClr val="000000"/>
                </a:solidFill>
                <a:effectLst/>
                <a:latin typeface="Roboto" panose="02000000000000000000" pitchFamily="2" charset="0"/>
              </a:rPr>
              <a:t>store located in the same region </a:t>
            </a:r>
            <a:r>
              <a:rPr lang="en-US" b="0" i="0" dirty="0">
                <a:solidFill>
                  <a:srgbClr val="000000"/>
                </a:solidFill>
                <a:effectLst/>
                <a:latin typeface="Roboto" panose="02000000000000000000" pitchFamily="2" charset="0"/>
              </a:rPr>
              <a:t>or at a </a:t>
            </a:r>
            <a:r>
              <a:rPr lang="en-US" b="1" i="0" dirty="0">
                <a:solidFill>
                  <a:srgbClr val="000000"/>
                </a:solidFill>
                <a:effectLst/>
                <a:latin typeface="Roboto" panose="02000000000000000000" pitchFamily="2" charset="0"/>
              </a:rPr>
              <a:t>maximum distance of 40 km </a:t>
            </a:r>
            <a:r>
              <a:rPr lang="en-US" b="0" i="0" dirty="0">
                <a:solidFill>
                  <a:srgbClr val="000000"/>
                </a:solidFill>
                <a:effectLst/>
                <a:latin typeface="Roboto" panose="02000000000000000000" pitchFamily="2" charset="0"/>
              </a:rPr>
              <a:t>from the farmer (§ 1 of Regulation No. 52/2010). However, producers are also allowed to operate "</a:t>
            </a:r>
            <a:r>
              <a:rPr lang="en-US" b="1" i="0" dirty="0">
                <a:solidFill>
                  <a:srgbClr val="000000"/>
                </a:solidFill>
                <a:effectLst/>
                <a:latin typeface="Roboto" panose="02000000000000000000" pitchFamily="2" charset="0"/>
              </a:rPr>
              <a:t>village tables for guests</a:t>
            </a:r>
            <a:r>
              <a:rPr lang="en-US" b="0" i="0" dirty="0">
                <a:solidFill>
                  <a:srgbClr val="000000"/>
                </a:solidFill>
                <a:effectLst/>
                <a:latin typeface="Roboto" panose="02000000000000000000" pitchFamily="2" charset="0"/>
              </a:rPr>
              <a:t>".</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8</a:t>
            </a:fld>
            <a:endParaRPr lang="pl-PL"/>
          </a:p>
        </p:txBody>
      </p:sp>
    </p:spTree>
    <p:extLst>
      <p:ext uri="{BB962C8B-B14F-4D97-AF65-F5344CB8AC3E}">
        <p14:creationId xmlns:p14="http://schemas.microsoft.com/office/powerpoint/2010/main" val="68012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just">
              <a:lnSpc>
                <a:spcPct val="107000"/>
              </a:lnSpc>
              <a:spcAft>
                <a:spcPts val="800"/>
              </a:spcAft>
            </a:pPr>
            <a:r>
              <a:rPr lang="en-US" dirty="0">
                <a:effectLst/>
                <a:latin typeface="Trebuchet MS" panose="020B0603020202020204" pitchFamily="34" charset="0"/>
                <a:ea typeface="Calibri" panose="020F0502020204030204" pitchFamily="34" charset="0"/>
                <a:cs typeface="Calibri" panose="020F0502020204030204" pitchFamily="34" charset="0"/>
              </a:rPr>
              <a:t>Poland - Act of 16 November 2016 (</a:t>
            </a:r>
            <a:r>
              <a:rPr lang="en-US" dirty="0" err="1">
                <a:effectLst/>
                <a:latin typeface="Trebuchet MS" panose="020B0603020202020204" pitchFamily="34" charset="0"/>
                <a:ea typeface="Calibri" panose="020F0502020204030204" pitchFamily="34" charset="0"/>
                <a:cs typeface="Calibri" panose="020F0502020204030204" pitchFamily="34" charset="0"/>
              </a:rPr>
              <a:t>Dz.U</a:t>
            </a:r>
            <a:r>
              <a:rPr lang="en-US" dirty="0">
                <a:effectLst/>
                <a:latin typeface="Trebuchet MS" panose="020B0603020202020204" pitchFamily="34" charset="0"/>
                <a:ea typeface="Calibri" panose="020F0502020204030204" pitchFamily="34" charset="0"/>
                <a:cs typeface="Calibri" panose="020F0502020204030204" pitchFamily="34" charset="0"/>
              </a:rPr>
              <a:t>. 2016 pos. 1961) with effect from 1 January 2017.</a:t>
            </a:r>
          </a:p>
          <a:p>
            <a:pPr marL="228600" algn="just">
              <a:lnSpc>
                <a:spcPct val="107000"/>
              </a:lnSpc>
              <a:spcAft>
                <a:spcPts val="800"/>
              </a:spcAft>
            </a:pPr>
            <a:r>
              <a:rPr lang="en-US" dirty="0">
                <a:effectLst/>
                <a:latin typeface="Trebuchet MS" panose="020B0603020202020204" pitchFamily="34" charset="0"/>
                <a:ea typeface="Calibri" panose="020F0502020204030204" pitchFamily="34" charset="0"/>
                <a:cs typeface="Calibri" panose="020F0502020204030204" pitchFamily="34" charset="0"/>
              </a:rPr>
              <a:t>Farmers selling their products directly from the court are primarily subject to a special tax regime under the Polish Personal Income Tax Act (</a:t>
            </a:r>
            <a:r>
              <a:rPr lang="en-US" dirty="0" err="1">
                <a:effectLst/>
                <a:latin typeface="Trebuchet MS" panose="020B0603020202020204" pitchFamily="34" charset="0"/>
                <a:ea typeface="Calibri" panose="020F0502020204030204" pitchFamily="34" charset="0"/>
                <a:cs typeface="Calibri" panose="020F0502020204030204" pitchFamily="34" charset="0"/>
              </a:rPr>
              <a:t>ustawa</a:t>
            </a:r>
            <a:r>
              <a:rPr lang="en-US" dirty="0">
                <a:effectLst/>
                <a:latin typeface="Trebuchet MS" panose="020B0603020202020204" pitchFamily="34" charset="0"/>
                <a:ea typeface="Calibri" panose="020F0502020204030204" pitchFamily="34" charset="0"/>
                <a:cs typeface="Calibri" panose="020F0502020204030204" pitchFamily="34" charset="0"/>
              </a:rPr>
              <a:t> o </a:t>
            </a:r>
            <a:r>
              <a:rPr lang="en-US" dirty="0" err="1">
                <a:effectLst/>
                <a:latin typeface="Trebuchet MS" panose="020B0603020202020204" pitchFamily="34" charset="0"/>
                <a:ea typeface="Calibri" panose="020F0502020204030204" pitchFamily="34" charset="0"/>
                <a:cs typeface="Calibri" panose="020F0502020204030204" pitchFamily="34" charset="0"/>
              </a:rPr>
              <a:t>podatku</a:t>
            </a:r>
            <a:r>
              <a:rPr lang="en-US" dirty="0">
                <a:effectLst/>
                <a:latin typeface="Trebuchet MS" panose="020B0603020202020204" pitchFamily="34" charset="0"/>
                <a:ea typeface="Calibri" panose="020F0502020204030204" pitchFamily="34" charset="0"/>
                <a:cs typeface="Calibri" panose="020F0502020204030204" pitchFamily="34" charset="0"/>
              </a:rPr>
              <a:t> </a:t>
            </a:r>
            <a:r>
              <a:rPr lang="en-US" dirty="0" err="1">
                <a:effectLst/>
                <a:latin typeface="Trebuchet MS" panose="020B0603020202020204" pitchFamily="34" charset="0"/>
                <a:ea typeface="Calibri" panose="020F0502020204030204" pitchFamily="34" charset="0"/>
                <a:cs typeface="Calibri" panose="020F0502020204030204" pitchFamily="34" charset="0"/>
              </a:rPr>
              <a:t>dochodowym</a:t>
            </a:r>
            <a:r>
              <a:rPr lang="en-US" dirty="0">
                <a:effectLst/>
                <a:latin typeface="Trebuchet MS" panose="020B0603020202020204" pitchFamily="34" charset="0"/>
                <a:ea typeface="Calibri" panose="020F0502020204030204" pitchFamily="34" charset="0"/>
                <a:cs typeface="Calibri" panose="020F0502020204030204" pitchFamily="34" charset="0"/>
              </a:rPr>
              <a:t> od </a:t>
            </a:r>
            <a:r>
              <a:rPr lang="en-US" dirty="0" err="1">
                <a:effectLst/>
                <a:latin typeface="Trebuchet MS" panose="020B0603020202020204" pitchFamily="34" charset="0"/>
                <a:ea typeface="Calibri" panose="020F0502020204030204" pitchFamily="34" charset="0"/>
                <a:cs typeface="Calibri" panose="020F0502020204030204" pitchFamily="34" charset="0"/>
              </a:rPr>
              <a:t>osób</a:t>
            </a:r>
            <a:r>
              <a:rPr lang="en-US" dirty="0">
                <a:effectLst/>
                <a:latin typeface="Trebuchet MS" panose="020B0603020202020204" pitchFamily="34" charset="0"/>
                <a:ea typeface="Calibri" panose="020F0502020204030204" pitchFamily="34" charset="0"/>
                <a:cs typeface="Calibri" panose="020F0502020204030204" pitchFamily="34" charset="0"/>
              </a:rPr>
              <a:t> </a:t>
            </a:r>
            <a:r>
              <a:rPr lang="en-US" dirty="0" err="1">
                <a:effectLst/>
                <a:latin typeface="Trebuchet MS" panose="020B0603020202020204" pitchFamily="34" charset="0"/>
                <a:ea typeface="Calibri" panose="020F0502020204030204" pitchFamily="34" charset="0"/>
                <a:cs typeface="Calibri" panose="020F0502020204030204" pitchFamily="34" charset="0"/>
              </a:rPr>
              <a:t>fizycznych</a:t>
            </a:r>
            <a:r>
              <a:rPr lang="en-US" dirty="0">
                <a:effectLst/>
                <a:latin typeface="Trebuchet MS" panose="020B0603020202020204" pitchFamily="34" charset="0"/>
                <a:ea typeface="Calibri" panose="020F0502020204030204" pitchFamily="34" charset="0"/>
                <a:cs typeface="Calibri" panose="020F0502020204030204" pitchFamily="34" charset="0"/>
              </a:rPr>
              <a:t> - hereinafter "</a:t>
            </a:r>
            <a:r>
              <a:rPr lang="en-US" dirty="0" err="1">
                <a:effectLst/>
                <a:latin typeface="Trebuchet MS" panose="020B0603020202020204" pitchFamily="34" charset="0"/>
                <a:ea typeface="Calibri" panose="020F0502020204030204" pitchFamily="34" charset="0"/>
                <a:cs typeface="Calibri" panose="020F0502020204030204" pitchFamily="34" charset="0"/>
              </a:rPr>
              <a:t>p.d.o.f</a:t>
            </a:r>
            <a:r>
              <a:rPr lang="en-US" dirty="0">
                <a:effectLst/>
                <a:latin typeface="Trebuchet MS" panose="020B0603020202020204" pitchFamily="34" charset="0"/>
                <a:ea typeface="Calibri" panose="020F0502020204030204" pitchFamily="34" charset="0"/>
                <a:cs typeface="Calibri" panose="020F0502020204030204" pitchFamily="34" charset="0"/>
              </a:rPr>
              <a:t>.").</a:t>
            </a:r>
          </a:p>
          <a:p>
            <a:pPr marL="228600" algn="just">
              <a:lnSpc>
                <a:spcPct val="107000"/>
              </a:lnSpc>
              <a:spcAft>
                <a:spcPts val="800"/>
              </a:spcAft>
            </a:pPr>
            <a:r>
              <a:rPr lang="en-US" dirty="0">
                <a:effectLst/>
                <a:latin typeface="Trebuchet MS" panose="020B0603020202020204" pitchFamily="34" charset="0"/>
                <a:ea typeface="Calibri" panose="020F0502020204030204" pitchFamily="34" charset="0"/>
                <a:cs typeface="Calibri" panose="020F0502020204030204" pitchFamily="34" charset="0"/>
              </a:rPr>
              <a:t>Income from this activity up to PLN 40,000 per year is exempt from personal income tax (Article 21 (1) (71a) (</a:t>
            </a:r>
            <a:r>
              <a:rPr lang="en-US" dirty="0" err="1">
                <a:effectLst/>
                <a:latin typeface="Trebuchet MS" panose="020B0603020202020204" pitchFamily="34" charset="0"/>
                <a:ea typeface="Calibri" panose="020F0502020204030204" pitchFamily="34" charset="0"/>
                <a:cs typeface="Calibri" panose="020F0502020204030204" pitchFamily="34" charset="0"/>
              </a:rPr>
              <a:t>p.d.o.f</a:t>
            </a:r>
            <a:r>
              <a:rPr lang="en-US" dirty="0">
                <a:effectLst/>
                <a:latin typeface="Trebuchet MS" panose="020B0603020202020204" pitchFamily="34" charset="0"/>
                <a:ea typeface="Calibri" panose="020F0502020204030204" pitchFamily="34" charset="0"/>
                <a:cs typeface="Calibri" panose="020F0502020204030204" pitchFamily="34" charset="0"/>
              </a:rPr>
              <a:t>.). Pursuant to Article 6 (1) (1) of the Polish Trade Licensing Act (</a:t>
            </a:r>
            <a:r>
              <a:rPr lang="en-US" dirty="0" err="1">
                <a:effectLst/>
                <a:latin typeface="Trebuchet MS" panose="020B0603020202020204" pitchFamily="34" charset="0"/>
                <a:ea typeface="Calibri" panose="020F0502020204030204" pitchFamily="34" charset="0"/>
                <a:cs typeface="Calibri" panose="020F0502020204030204" pitchFamily="34" charset="0"/>
              </a:rPr>
              <a:t>Prawo</a:t>
            </a:r>
            <a:r>
              <a:rPr lang="en-US" dirty="0">
                <a:effectLst/>
                <a:latin typeface="Trebuchet MS" panose="020B0603020202020204" pitchFamily="34" charset="0"/>
                <a:ea typeface="Calibri" panose="020F0502020204030204" pitchFamily="34" charset="0"/>
                <a:cs typeface="Calibri" panose="020F0502020204030204" pitchFamily="34" charset="0"/>
              </a:rPr>
              <a:t> </a:t>
            </a:r>
            <a:r>
              <a:rPr lang="en-US" dirty="0" err="1">
                <a:effectLst/>
                <a:latin typeface="Trebuchet MS" panose="020B0603020202020204" pitchFamily="34" charset="0"/>
                <a:ea typeface="Calibri" panose="020F0502020204030204" pitchFamily="34" charset="0"/>
                <a:cs typeface="Calibri" panose="020F0502020204030204" pitchFamily="34" charset="0"/>
              </a:rPr>
              <a:t>przedsiębiorców</a:t>
            </a:r>
            <a:r>
              <a:rPr lang="en-US" dirty="0">
                <a:effectLst/>
                <a:latin typeface="Trebuchet MS" panose="020B0603020202020204" pitchFamily="34" charset="0"/>
                <a:ea typeface="Calibri" panose="020F0502020204030204" pitchFamily="34" charset="0"/>
                <a:cs typeface="Calibri" panose="020F0502020204030204" pitchFamily="34" charset="0"/>
              </a:rPr>
              <a:t> - '</a:t>
            </a:r>
            <a:r>
              <a:rPr lang="en-US" dirty="0" err="1">
                <a:effectLst/>
                <a:latin typeface="Trebuchet MS" panose="020B0603020202020204" pitchFamily="34" charset="0"/>
                <a:ea typeface="Calibri" panose="020F0502020204030204" pitchFamily="34" charset="0"/>
                <a:cs typeface="Calibri" panose="020F0502020204030204" pitchFamily="34" charset="0"/>
              </a:rPr>
              <a:t>p.b.</a:t>
            </a:r>
            <a:r>
              <a:rPr lang="en-US" dirty="0">
                <a:effectLst/>
                <a:latin typeface="Trebuchet MS" panose="020B0603020202020204" pitchFamily="34" charset="0"/>
                <a:ea typeface="Calibri" panose="020F0502020204030204" pitchFamily="34" charset="0"/>
                <a:cs typeface="Calibri" panose="020F0502020204030204" pitchFamily="34" charset="0"/>
              </a:rPr>
              <a:t>'), </a:t>
            </a:r>
            <a:r>
              <a:rPr lang="en-US" dirty="0" err="1">
                <a:effectLst/>
                <a:latin typeface="Trebuchet MS" panose="020B0603020202020204" pitchFamily="34" charset="0"/>
                <a:ea typeface="Calibri" panose="020F0502020204030204" pitchFamily="34" charset="0"/>
                <a:cs typeface="Calibri" panose="020F0502020204030204" pitchFamily="34" charset="0"/>
              </a:rPr>
              <a:t>P.b.</a:t>
            </a:r>
            <a:r>
              <a:rPr lang="en-US" dirty="0">
                <a:effectLst/>
                <a:latin typeface="Trebuchet MS" panose="020B0603020202020204" pitchFamily="34" charset="0"/>
                <a:ea typeface="Calibri" panose="020F0502020204030204" pitchFamily="34" charset="0"/>
                <a:cs typeface="Calibri" panose="020F0502020204030204" pitchFamily="34" charset="0"/>
              </a:rPr>
              <a:t> does not apply, inter alia, to agricultural production in the field of animal husbandry and cereals or inland fishing.</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10</a:t>
            </a:fld>
            <a:endParaRPr lang="pl-PL"/>
          </a:p>
        </p:txBody>
      </p:sp>
    </p:spTree>
    <p:extLst>
      <p:ext uri="{BB962C8B-B14F-4D97-AF65-F5344CB8AC3E}">
        <p14:creationId xmlns:p14="http://schemas.microsoft.com/office/powerpoint/2010/main" val="215703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3B9E95-2D6D-7F59-D136-5080F002ABB4}"/>
              </a:ext>
            </a:extLst>
          </p:cNvPr>
          <p:cNvSpPr>
            <a:spLocks noGrp="1"/>
          </p:cNvSpPr>
          <p:nvPr>
            <p:ph type="ctrTitle"/>
          </p:nvPr>
        </p:nvSpPr>
        <p:spPr>
          <a:xfrm>
            <a:off x="1238250" y="1122363"/>
            <a:ext cx="7429500" cy="2387600"/>
          </a:xfrm>
        </p:spPr>
        <p:txBody>
          <a:bodyPr anchor="b"/>
          <a:lstStyle>
            <a:lvl1pPr algn="ctr">
              <a:defRPr sz="4875"/>
            </a:lvl1pPr>
          </a:lstStyle>
          <a:p>
            <a:r>
              <a:rPr lang="pl-PL"/>
              <a:t>Kliknij, aby edytować styl</a:t>
            </a:r>
          </a:p>
        </p:txBody>
      </p:sp>
      <p:sp>
        <p:nvSpPr>
          <p:cNvPr id="3" name="Podtytuł 2">
            <a:extLst>
              <a:ext uri="{FF2B5EF4-FFF2-40B4-BE49-F238E27FC236}">
                <a16:creationId xmlns:a16="http://schemas.microsoft.com/office/drawing/2014/main" id="{A03A3D4B-51CD-1CF2-EE36-97A9624B4C15}"/>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92D83E4-5F87-C587-03B9-60AE1A46FBBF}"/>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5" name="Symbol zastępczy stopki 4">
            <a:extLst>
              <a:ext uri="{FF2B5EF4-FFF2-40B4-BE49-F238E27FC236}">
                <a16:creationId xmlns:a16="http://schemas.microsoft.com/office/drawing/2014/main" id="{1C6EE2CF-72A2-8062-3311-12D5B204725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70B9663-FD25-A664-D7A4-04661C7DAB54}"/>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137526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C11032-10C1-CA39-6EFC-E6B5FF84A11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DAABBE0-F2A4-3E3F-12E9-1D24672A17D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02D48BB-C6E5-6351-6870-D79CC7CCF14F}"/>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5" name="Symbol zastępczy stopki 4">
            <a:extLst>
              <a:ext uri="{FF2B5EF4-FFF2-40B4-BE49-F238E27FC236}">
                <a16:creationId xmlns:a16="http://schemas.microsoft.com/office/drawing/2014/main" id="{EEE3CC66-DC94-1457-AA05-8445986B282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FD2DC0B-E773-712E-0AD4-EC184486E8B6}"/>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95918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7506DB6-8662-4950-D16F-4907D65D3AD1}"/>
              </a:ext>
            </a:extLst>
          </p:cNvPr>
          <p:cNvSpPr>
            <a:spLocks noGrp="1"/>
          </p:cNvSpPr>
          <p:nvPr>
            <p:ph type="title" orient="vert"/>
          </p:nvPr>
        </p:nvSpPr>
        <p:spPr>
          <a:xfrm>
            <a:off x="7088981" y="365125"/>
            <a:ext cx="2135981"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3901D31-A904-D971-1FB4-2C1256D3B39F}"/>
              </a:ext>
            </a:extLst>
          </p:cNvPr>
          <p:cNvSpPr>
            <a:spLocks noGrp="1"/>
          </p:cNvSpPr>
          <p:nvPr>
            <p:ph type="body" orient="vert" idx="1"/>
          </p:nvPr>
        </p:nvSpPr>
        <p:spPr>
          <a:xfrm>
            <a:off x="681037" y="365125"/>
            <a:ext cx="6284119"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EA0E9DE-AE38-2108-3A3D-728AD80A0D9E}"/>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5" name="Symbol zastępczy stopki 4">
            <a:extLst>
              <a:ext uri="{FF2B5EF4-FFF2-40B4-BE49-F238E27FC236}">
                <a16:creationId xmlns:a16="http://schemas.microsoft.com/office/drawing/2014/main" id="{054D7C07-4BE2-BEB0-E8B7-03E16A314C3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2C4A3C7-0ADF-B636-F311-BE31C9CB90E0}"/>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350318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69143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455287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16845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D0E8B7-6864-C282-A96F-BC71A61F21C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34DBA6C-0EFE-3B80-DC84-28FF61831575}"/>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1B94E0C-5671-0E4F-83AD-759D27211E32}"/>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5" name="Symbol zastępczy stopki 4">
            <a:extLst>
              <a:ext uri="{FF2B5EF4-FFF2-40B4-BE49-F238E27FC236}">
                <a16:creationId xmlns:a16="http://schemas.microsoft.com/office/drawing/2014/main" id="{39ACCB2A-06BA-5433-A93C-258206A1D6A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1FFD632-8C7C-5838-8084-B16B3F0B410E}"/>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606048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FCFBE-3546-5C15-8B65-4A4AF6422D7E}"/>
              </a:ext>
            </a:extLst>
          </p:cNvPr>
          <p:cNvSpPr>
            <a:spLocks noGrp="1"/>
          </p:cNvSpPr>
          <p:nvPr>
            <p:ph type="title"/>
          </p:nvPr>
        </p:nvSpPr>
        <p:spPr>
          <a:xfrm>
            <a:off x="675878" y="1709739"/>
            <a:ext cx="8543925" cy="2852737"/>
          </a:xfrm>
        </p:spPr>
        <p:txBody>
          <a:bodyPr anchor="b"/>
          <a:lstStyle>
            <a:lvl1pPr>
              <a:defRPr sz="4875"/>
            </a:lvl1pPr>
          </a:lstStyle>
          <a:p>
            <a:r>
              <a:rPr lang="pl-PL"/>
              <a:t>Kliknij, aby edytować styl</a:t>
            </a:r>
          </a:p>
        </p:txBody>
      </p:sp>
      <p:sp>
        <p:nvSpPr>
          <p:cNvPr id="3" name="Symbol zastępczy tekstu 2">
            <a:extLst>
              <a:ext uri="{FF2B5EF4-FFF2-40B4-BE49-F238E27FC236}">
                <a16:creationId xmlns:a16="http://schemas.microsoft.com/office/drawing/2014/main" id="{FA9748FD-23F9-9428-CFF8-1F81A47928B1}"/>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78F1674-48C5-74E9-8247-8B77A5292EB5}"/>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5" name="Symbol zastępczy stopki 4">
            <a:extLst>
              <a:ext uri="{FF2B5EF4-FFF2-40B4-BE49-F238E27FC236}">
                <a16:creationId xmlns:a16="http://schemas.microsoft.com/office/drawing/2014/main" id="{5FE54922-139A-F82E-1E59-6BD9BE69D5C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CAF1EDE-6A2E-2CA6-3F1C-73CDD2E2AB81}"/>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103038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FCD933-EB3F-C8A7-2406-A69B5A76E6D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F9583C-CF13-FCCE-7B70-3C0CF607FF99}"/>
              </a:ext>
            </a:extLst>
          </p:cNvPr>
          <p:cNvSpPr>
            <a:spLocks noGrp="1"/>
          </p:cNvSpPr>
          <p:nvPr>
            <p:ph sz="half" idx="1"/>
          </p:nvPr>
        </p:nvSpPr>
        <p:spPr>
          <a:xfrm>
            <a:off x="681038"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4B6370A-A1A9-EE49-7E64-1AB66D404425}"/>
              </a:ext>
            </a:extLst>
          </p:cNvPr>
          <p:cNvSpPr>
            <a:spLocks noGrp="1"/>
          </p:cNvSpPr>
          <p:nvPr>
            <p:ph sz="half" idx="2"/>
          </p:nvPr>
        </p:nvSpPr>
        <p:spPr>
          <a:xfrm>
            <a:off x="5014913"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D5B66AF-872A-0909-78A9-F89B93A8F0B2}"/>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6" name="Symbol zastępczy stopki 5">
            <a:extLst>
              <a:ext uri="{FF2B5EF4-FFF2-40B4-BE49-F238E27FC236}">
                <a16:creationId xmlns:a16="http://schemas.microsoft.com/office/drawing/2014/main" id="{3E88B4A7-D91D-EDE9-5528-AB3AE8C5F42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36B8F65-442E-AE06-FFF2-1C7240CE19B8}"/>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133971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031A9B-0222-2AE3-21DA-1A1F5B7017BC}"/>
              </a:ext>
            </a:extLst>
          </p:cNvPr>
          <p:cNvSpPr>
            <a:spLocks noGrp="1"/>
          </p:cNvSpPr>
          <p:nvPr>
            <p:ph type="title"/>
          </p:nvPr>
        </p:nvSpPr>
        <p:spPr>
          <a:xfrm>
            <a:off x="682328" y="365126"/>
            <a:ext cx="8543925"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BB971C5-4687-C893-6D15-564EB26A206C}"/>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64C9B60-0734-53F3-FE27-413399544238}"/>
              </a:ext>
            </a:extLst>
          </p:cNvPr>
          <p:cNvSpPr>
            <a:spLocks noGrp="1"/>
          </p:cNvSpPr>
          <p:nvPr>
            <p:ph sz="half" idx="2"/>
          </p:nvPr>
        </p:nvSpPr>
        <p:spPr>
          <a:xfrm>
            <a:off x="682328" y="2505075"/>
            <a:ext cx="4190702"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DAB3F55-1FB6-4E64-15C7-73A65987AF45}"/>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C598834-A708-9E9A-C1D8-4F533839D768}"/>
              </a:ext>
            </a:extLst>
          </p:cNvPr>
          <p:cNvSpPr>
            <a:spLocks noGrp="1"/>
          </p:cNvSpPr>
          <p:nvPr>
            <p:ph sz="quarter" idx="4"/>
          </p:nvPr>
        </p:nvSpPr>
        <p:spPr>
          <a:xfrm>
            <a:off x="5014913" y="2505075"/>
            <a:ext cx="4211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0CD4FF8-8AAB-1423-1F5B-2CAD18B551A2}"/>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8" name="Symbol zastępczy stopki 7">
            <a:extLst>
              <a:ext uri="{FF2B5EF4-FFF2-40B4-BE49-F238E27FC236}">
                <a16:creationId xmlns:a16="http://schemas.microsoft.com/office/drawing/2014/main" id="{ADAF992D-5DC1-CDF0-C042-FFBD879A257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15B83FE-2258-4EE8-FB0C-A37DE14A4074}"/>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323904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97E645-70C8-8D22-EA63-1BCE0366D59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9F32CD-3D43-64F9-3B1B-1AE0EA7D4DD0}"/>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4" name="Symbol zastępczy stopki 3">
            <a:extLst>
              <a:ext uri="{FF2B5EF4-FFF2-40B4-BE49-F238E27FC236}">
                <a16:creationId xmlns:a16="http://schemas.microsoft.com/office/drawing/2014/main" id="{3A0156C7-BF00-CF79-FE92-7EDD78FEE66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22BB959-FE39-04E6-2E1A-55839352717A}"/>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397943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069906D-B69B-6AB7-67D1-3B93DF81F352}"/>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3" name="Symbol zastępczy stopki 2">
            <a:extLst>
              <a:ext uri="{FF2B5EF4-FFF2-40B4-BE49-F238E27FC236}">
                <a16:creationId xmlns:a16="http://schemas.microsoft.com/office/drawing/2014/main" id="{29A5F474-B3C4-37F9-0EDA-A388A2741791}"/>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53718D5-135F-DAB4-BF09-82B130250DE8}"/>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97390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5A434B-5599-E04B-8780-7C4282A46938}"/>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zawartości 2">
            <a:extLst>
              <a:ext uri="{FF2B5EF4-FFF2-40B4-BE49-F238E27FC236}">
                <a16:creationId xmlns:a16="http://schemas.microsoft.com/office/drawing/2014/main" id="{5D12D0E4-8964-7B1B-4513-31443D566028}"/>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E08592B-D91C-4617-A809-794B8D9BF059}"/>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652D34C-194A-0AA5-3233-2E85E853FDE7}"/>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6" name="Symbol zastępczy stopki 5">
            <a:extLst>
              <a:ext uri="{FF2B5EF4-FFF2-40B4-BE49-F238E27FC236}">
                <a16:creationId xmlns:a16="http://schemas.microsoft.com/office/drawing/2014/main" id="{DEBB9BFA-9076-1EC0-F804-38E1021B3D1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965BFC4-1EC7-0EFA-F677-8432852F18AF}"/>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133821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7233DB-83FF-B216-8B06-96E8F399B199}"/>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obrazu 2">
            <a:extLst>
              <a:ext uri="{FF2B5EF4-FFF2-40B4-BE49-F238E27FC236}">
                <a16:creationId xmlns:a16="http://schemas.microsoft.com/office/drawing/2014/main" id="{70BAA043-20B5-0894-3C6B-067F71BA021B}"/>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pl-PL"/>
          </a:p>
        </p:txBody>
      </p:sp>
      <p:sp>
        <p:nvSpPr>
          <p:cNvPr id="4" name="Symbol zastępczy tekstu 3">
            <a:extLst>
              <a:ext uri="{FF2B5EF4-FFF2-40B4-BE49-F238E27FC236}">
                <a16:creationId xmlns:a16="http://schemas.microsoft.com/office/drawing/2014/main" id="{386B70BB-3B36-2A14-868E-0C2247C3600B}"/>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FEFF9E3-79A6-EFA2-A9B0-A38C1D944312}"/>
              </a:ext>
            </a:extLst>
          </p:cNvPr>
          <p:cNvSpPr>
            <a:spLocks noGrp="1"/>
          </p:cNvSpPr>
          <p:nvPr>
            <p:ph type="dt" sz="half" idx="10"/>
          </p:nvPr>
        </p:nvSpPr>
        <p:spPr/>
        <p:txBody>
          <a:bodyPr/>
          <a:lstStyle/>
          <a:p>
            <a:fld id="{33DF4D55-FAD9-4DC2-A884-713DC3768A57}" type="datetimeFigureOut">
              <a:rPr lang="pl-PL" smtClean="0"/>
              <a:t>14.12.2022</a:t>
            </a:fld>
            <a:endParaRPr lang="pl-PL"/>
          </a:p>
        </p:txBody>
      </p:sp>
      <p:sp>
        <p:nvSpPr>
          <p:cNvPr id="6" name="Symbol zastępczy stopki 5">
            <a:extLst>
              <a:ext uri="{FF2B5EF4-FFF2-40B4-BE49-F238E27FC236}">
                <a16:creationId xmlns:a16="http://schemas.microsoft.com/office/drawing/2014/main" id="{1E3EF290-F92D-55EC-793C-E845C01A990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E14EB9E-C14D-A377-5FE3-66D8CC1D8A79}"/>
              </a:ext>
            </a:extLst>
          </p:cNvPr>
          <p:cNvSpPr>
            <a:spLocks noGrp="1"/>
          </p:cNvSpPr>
          <p:nvPr>
            <p:ph type="sldNum" sz="quarter" idx="12"/>
          </p:nvPr>
        </p:nvSpPr>
        <p:spPr/>
        <p:txBody>
          <a:bodyPr/>
          <a:lstStyle/>
          <a:p>
            <a:fld id="{43CC3D1E-AD47-4BED-ABCE-85862468E46D}" type="slidenum">
              <a:rPr lang="pl-PL" smtClean="0"/>
              <a:t>‹#›</a:t>
            </a:fld>
            <a:endParaRPr lang="pl-PL"/>
          </a:p>
        </p:txBody>
      </p:sp>
    </p:spTree>
    <p:extLst>
      <p:ext uri="{BB962C8B-B14F-4D97-AF65-F5344CB8AC3E}">
        <p14:creationId xmlns:p14="http://schemas.microsoft.com/office/powerpoint/2010/main" val="88083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5BB202D-3764-2C2F-1B3F-A9CC299FEB8D}"/>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B1BFC9F-39B0-06DD-6E32-2F0601D286D1}"/>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03192C9-972D-2715-C792-25A4EAB9BF04}"/>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33DF4D55-FAD9-4DC2-A884-713DC3768A57}" type="datetimeFigureOut">
              <a:rPr lang="pl-PL" smtClean="0"/>
              <a:t>14.12.2022</a:t>
            </a:fld>
            <a:endParaRPr lang="pl-PL"/>
          </a:p>
        </p:txBody>
      </p:sp>
      <p:sp>
        <p:nvSpPr>
          <p:cNvPr id="5" name="Symbol zastępczy stopki 4">
            <a:extLst>
              <a:ext uri="{FF2B5EF4-FFF2-40B4-BE49-F238E27FC236}">
                <a16:creationId xmlns:a16="http://schemas.microsoft.com/office/drawing/2014/main" id="{DC024B15-66E8-2B24-78A7-1FCDDB69342B}"/>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9E51BEF-A4A9-1B2C-57F8-424E800BF410}"/>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43CC3D1E-AD47-4BED-ABCE-85862468E46D}" type="slidenum">
              <a:rPr lang="pl-PL" smtClean="0"/>
              <a:t>‹#›</a:t>
            </a:fld>
            <a:endParaRPr lang="pl-PL"/>
          </a:p>
        </p:txBody>
      </p:sp>
      <p:sp>
        <p:nvSpPr>
          <p:cNvPr id="7" name="Prostokąt 6">
            <a:extLst>
              <a:ext uri="{FF2B5EF4-FFF2-40B4-BE49-F238E27FC236}">
                <a16:creationId xmlns:a16="http://schemas.microsoft.com/office/drawing/2014/main" id="{CF3D18DF-87FD-7EAE-E606-82616574AC2F}"/>
              </a:ext>
            </a:extLst>
          </p:cNvPr>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extLst>
      <p:ext uri="{BB962C8B-B14F-4D97-AF65-F5344CB8AC3E}">
        <p14:creationId xmlns:p14="http://schemas.microsoft.com/office/powerpoint/2010/main" val="32091205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 id="2147483677" r:id="rId14"/>
    <p:sldLayoutId id="2147483655" r:id="rId15"/>
    <p:sldLayoutId id="2147483660" r:id="rId16"/>
    <p:sldLayoutId id="2147483659" r:id="rId17"/>
    <p:sldLayoutId id="2147483657" r:id="rId18"/>
    <p:sldLayoutId id="2147483658" r:id="rId19"/>
    <p:sldLayoutId id="2147483653" r:id="rId20"/>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pl-PL"/>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predajzdvora.sk/"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indigfinom.hu/cs/vesnicky-stl-pre-hosty"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1A38EED-D3F8-072C-F667-D055379D1B7F}"/>
              </a:ext>
            </a:extLst>
          </p:cNvPr>
          <p:cNvSpPr txBox="1"/>
          <p:nvPr/>
        </p:nvSpPr>
        <p:spPr>
          <a:xfrm>
            <a:off x="3632480" y="2121430"/>
            <a:ext cx="4953836" cy="769441"/>
          </a:xfrm>
          <a:prstGeom prst="rect">
            <a:avLst/>
          </a:prstGeom>
          <a:noFill/>
        </p:spPr>
        <p:txBody>
          <a:bodyPr wrap="square">
            <a:spAutoFit/>
          </a:bodyPr>
          <a:lstStyle/>
          <a:p>
            <a:r>
              <a:rPr lang="pl-PL" sz="4400" dirty="0"/>
              <a:t> MODUŁ 6 </a:t>
            </a:r>
          </a:p>
        </p:txBody>
      </p:sp>
      <p:sp>
        <p:nvSpPr>
          <p:cNvPr id="3" name="pole tekstowe 2">
            <a:extLst>
              <a:ext uri="{FF2B5EF4-FFF2-40B4-BE49-F238E27FC236}">
                <a16:creationId xmlns:a16="http://schemas.microsoft.com/office/drawing/2014/main" id="{4757DD94-7DE8-03CF-8BCA-93383844BD84}"/>
              </a:ext>
            </a:extLst>
          </p:cNvPr>
          <p:cNvSpPr txBox="1"/>
          <p:nvPr/>
        </p:nvSpPr>
        <p:spPr>
          <a:xfrm>
            <a:off x="2718078" y="3429000"/>
            <a:ext cx="5571811" cy="584775"/>
          </a:xfrm>
          <a:prstGeom prst="rect">
            <a:avLst/>
          </a:prstGeom>
          <a:noFill/>
        </p:spPr>
        <p:txBody>
          <a:bodyPr wrap="square">
            <a:spAutoFit/>
          </a:bodyPr>
          <a:lstStyle/>
          <a:p>
            <a:r>
              <a:rPr lang="pl-PL" sz="3200" b="1" dirty="0">
                <a:solidFill>
                  <a:schemeClr val="tx1">
                    <a:tint val="75000"/>
                  </a:schemeClr>
                </a:solidFill>
                <a:latin typeface="+mn-lt"/>
                <a:cs typeface="+mn-cs"/>
              </a:rPr>
              <a:t>Sprzedaż prosto z ogródka</a:t>
            </a:r>
            <a:endParaRPr lang="pl-PL" sz="3200" dirty="0"/>
          </a:p>
        </p:txBody>
      </p:sp>
    </p:spTree>
    <p:extLst>
      <p:ext uri="{BB962C8B-B14F-4D97-AF65-F5344CB8AC3E}">
        <p14:creationId xmlns:p14="http://schemas.microsoft.com/office/powerpoint/2010/main" val="37173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F528E00-867A-4976-8059-FB87C01FDB33}"/>
              </a:ext>
            </a:extLst>
          </p:cNvPr>
          <p:cNvSpPr>
            <a:spLocks noGrp="1"/>
          </p:cNvSpPr>
          <p:nvPr>
            <p:ph type="body" sz="quarter" idx="14"/>
          </p:nvPr>
        </p:nvSpPr>
        <p:spPr>
          <a:xfrm>
            <a:off x="138963" y="1458001"/>
            <a:ext cx="4410000" cy="4860000"/>
          </a:xfrm>
        </p:spPr>
        <p:txBody>
          <a:bodyPr/>
          <a:lstStyle/>
          <a:p>
            <a:pPr marL="457200" algn="just">
              <a:lnSpc>
                <a:spcPct val="107000"/>
              </a:lnSpc>
              <a:spcAft>
                <a:spcPts val="800"/>
              </a:spcAft>
            </a:pPr>
            <a:r>
              <a:rPr lang="cs-CZ" sz="1800" b="1" dirty="0">
                <a:solidFill>
                  <a:srgbClr val="000000"/>
                </a:solidFill>
                <a:effectLst/>
                <a:latin typeface="+mj-lt"/>
                <a:ea typeface="Calibri" panose="020F0502020204030204" pitchFamily="34" charset="0"/>
                <a:cs typeface="Times New Roman" panose="02020603050405020304" pitchFamily="18" charset="0"/>
              </a:rPr>
              <a:t>6.2.5. </a:t>
            </a:r>
            <a:r>
              <a:rPr lang="en-US" sz="1800" b="1" dirty="0">
                <a:solidFill>
                  <a:srgbClr val="000000"/>
                </a:solidFill>
                <a:effectLst/>
                <a:latin typeface="+mj-lt"/>
                <a:ea typeface="Calibri" panose="020F0502020204030204" pitchFamily="34" charset="0"/>
                <a:cs typeface="Times New Roman" panose="02020603050405020304" pitchFamily="18" charset="0"/>
              </a:rPr>
              <a:t>Poland</a:t>
            </a:r>
            <a:endParaRPr lang="pl-PL" sz="1800" b="1" dirty="0">
              <a:solidFill>
                <a:srgbClr val="000000"/>
              </a:solidFill>
              <a:effectLst/>
              <a:latin typeface="+mj-lt"/>
              <a:ea typeface="Calibri" panose="020F0502020204030204" pitchFamily="34" charset="0"/>
              <a:cs typeface="Times New Roman" panose="02020603050405020304" pitchFamily="18" charset="0"/>
            </a:endParaRPr>
          </a:p>
          <a:p>
            <a:pPr marL="457200" algn="just">
              <a:lnSpc>
                <a:spcPct val="107000"/>
              </a:lnSpc>
              <a:spcAft>
                <a:spcPts val="800"/>
              </a:spcAft>
            </a:pPr>
            <a:endParaRPr lang="pl-PL" sz="1800" b="1" dirty="0">
              <a:solidFill>
                <a:srgbClr val="000000"/>
              </a:solidFill>
              <a:latin typeface="+mj-lt"/>
              <a:ea typeface="Calibri" panose="020F0502020204030204" pitchFamily="34" charset="0"/>
              <a:cs typeface="Times New Roman" panose="02020603050405020304" pitchFamily="18" charset="0"/>
            </a:endParaRPr>
          </a:p>
          <a:p>
            <a:pPr marL="457200" algn="just">
              <a:lnSpc>
                <a:spcPct val="107000"/>
              </a:lnSpc>
              <a:spcAft>
                <a:spcPts val="800"/>
              </a:spcAft>
            </a:pPr>
            <a:r>
              <a:rPr lang="pl-PL" sz="1600" b="1" dirty="0">
                <a:solidFill>
                  <a:srgbClr val="000000"/>
                </a:solidFill>
                <a:effectLst/>
                <a:latin typeface="+mj-lt"/>
                <a:ea typeface="Calibri" panose="020F0502020204030204" pitchFamily="34" charset="0"/>
                <a:cs typeface="Times New Roman" panose="02020603050405020304" pitchFamily="18" charset="0"/>
              </a:rPr>
              <a:t>Obecna regulacja sprzedaży rolnej z podwórka została wprowadzona od razu poprzez kompleksową nowelizację, zatem regulacja sprzedaży z podwórka w Polsce jest stosunkowo spójna, w tym w zakresie opodatkowania sprzedawanych produktów.</a:t>
            </a:r>
          </a:p>
          <a:p>
            <a:pPr marL="457200" algn="just">
              <a:lnSpc>
                <a:spcPct val="107000"/>
              </a:lnSpc>
              <a:spcAft>
                <a:spcPts val="800"/>
              </a:spcAft>
            </a:pPr>
            <a:endParaRPr lang="cs-CZ" sz="1800" b="1" dirty="0">
              <a:solidFill>
                <a:srgbClr val="000000"/>
              </a:solidFill>
              <a:effectLst/>
              <a:latin typeface="+mj-lt"/>
              <a:ea typeface="Calibri" panose="020F0502020204030204" pitchFamily="34" charset="0"/>
              <a:cs typeface="Times New Roman" panose="02020603050405020304" pitchFamily="18" charset="0"/>
            </a:endParaRPr>
          </a:p>
        </p:txBody>
      </p:sp>
      <p:sp>
        <p:nvSpPr>
          <p:cNvPr id="4" name="Zástupný text 3">
            <a:extLst>
              <a:ext uri="{FF2B5EF4-FFF2-40B4-BE49-F238E27FC236}">
                <a16:creationId xmlns:a16="http://schemas.microsoft.com/office/drawing/2014/main" id="{13DF59BD-5277-4630-8F14-E783741C359D}"/>
              </a:ext>
            </a:extLst>
          </p:cNvPr>
          <p:cNvSpPr>
            <a:spLocks noGrp="1"/>
          </p:cNvSpPr>
          <p:nvPr>
            <p:ph type="body" sz="quarter" idx="16"/>
          </p:nvPr>
        </p:nvSpPr>
        <p:spPr>
          <a:xfrm>
            <a:off x="5143500" y="5219631"/>
            <a:ext cx="4212000" cy="378370"/>
          </a:xfrm>
        </p:spPr>
        <p:txBody>
          <a:bodyPr>
            <a:noAutofit/>
          </a:bodyPr>
          <a:lstStyle/>
          <a:p>
            <a:r>
              <a:rPr lang="pl-PL" sz="1600" dirty="0"/>
              <a:t>Wiciokrzew kamczacki do produkcji dżemów podwórkowych - </a:t>
            </a:r>
            <a:r>
              <a:rPr lang="pl-PL" sz="1600" dirty="0" err="1"/>
              <a:t>Grabyszice</a:t>
            </a:r>
            <a:r>
              <a:rPr lang="pl-PL" sz="1600" dirty="0"/>
              <a:t> Górne (PL)</a:t>
            </a:r>
          </a:p>
          <a:p>
            <a:endParaRPr lang="cs-CZ" sz="1600" dirty="0"/>
          </a:p>
        </p:txBody>
      </p:sp>
      <p:pic>
        <p:nvPicPr>
          <p:cNvPr id="5" name="Obrázek 4">
            <a:extLst>
              <a:ext uri="{FF2B5EF4-FFF2-40B4-BE49-F238E27FC236}">
                <a16:creationId xmlns:a16="http://schemas.microsoft.com/office/drawing/2014/main" id="{1445F6EA-D9AB-4EFC-B7B5-BC7B1F5FC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678" y="1458001"/>
            <a:ext cx="4445855" cy="3405306"/>
          </a:xfrm>
          <a:prstGeom prst="rect">
            <a:avLst/>
          </a:prstGeom>
        </p:spPr>
      </p:pic>
    </p:spTree>
    <p:extLst>
      <p:ext uri="{BB962C8B-B14F-4D97-AF65-F5344CB8AC3E}">
        <p14:creationId xmlns:p14="http://schemas.microsoft.com/office/powerpoint/2010/main" val="103404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C0D24F3-DAAA-4B5C-A5CA-8ED4DC3C65E7}"/>
              </a:ext>
            </a:extLst>
          </p:cNvPr>
          <p:cNvPicPr>
            <a:picLocks noGrp="1" noChangeAspect="1" noChangeArrowheads="1"/>
          </p:cNvPicPr>
          <p:nvPr>
            <p:ph sz="quarter" idx="11"/>
          </p:nvPr>
        </p:nvPicPr>
        <p:blipFill rotWithShape="1">
          <a:blip r:embed="rId2">
            <a:extLst>
              <a:ext uri="{28A0092B-C50C-407E-A947-70E740481C1C}">
                <a14:useLocalDpi xmlns:a14="http://schemas.microsoft.com/office/drawing/2010/main" val="0"/>
              </a:ext>
            </a:extLst>
          </a:blip>
          <a:srcRect l="11853" r="11853"/>
          <a:stretch/>
        </p:blipFill>
        <p:spPr bwMode="auto">
          <a:xfrm>
            <a:off x="604721" y="1496186"/>
            <a:ext cx="3971168" cy="3903814"/>
          </a:xfrm>
          <a:prstGeom prst="rect">
            <a:avLst/>
          </a:prstGeom>
          <a:noFill/>
          <a:extLst>
            <a:ext uri="{909E8E84-426E-40DD-AFC4-6F175D3DCCD1}">
              <a14:hiddenFill xmlns:a14="http://schemas.microsoft.com/office/drawing/2010/main">
                <a:solidFill>
                  <a:srgbClr val="FFFFFF"/>
                </a:solidFill>
              </a14:hiddenFill>
            </a:ext>
          </a:extLst>
        </p:spPr>
      </p:pic>
      <p:pic>
        <p:nvPicPr>
          <p:cNvPr id="4" name="Zástupný symbol obrázku 5" descr="Obsah obrázku text, interiér, strop, osoba&#10;&#10;Popis byl vytvořen automaticky">
            <a:extLst>
              <a:ext uri="{FF2B5EF4-FFF2-40B4-BE49-F238E27FC236}">
                <a16:creationId xmlns:a16="http://schemas.microsoft.com/office/drawing/2014/main" id="{7DD7325D-17DA-46C8-A5C8-887013E0248F}"/>
              </a:ext>
            </a:extLst>
          </p:cNvPr>
          <p:cNvPicPr>
            <a:picLocks noChangeAspect="1"/>
          </p:cNvPicPr>
          <p:nvPr/>
        </p:nvPicPr>
        <p:blipFill>
          <a:blip r:embed="rId3">
            <a:extLst>
              <a:ext uri="{28A0092B-C50C-407E-A947-70E740481C1C}">
                <a14:useLocalDpi xmlns:a14="http://schemas.microsoft.com/office/drawing/2010/main" val="0"/>
              </a:ext>
            </a:extLst>
          </a:blip>
          <a:srcRect l="11853" r="11853"/>
          <a:stretch>
            <a:fillRect/>
          </a:stretch>
        </p:blipFill>
        <p:spPr>
          <a:xfrm>
            <a:off x="4960000" y="1496186"/>
            <a:ext cx="3971706" cy="3903813"/>
          </a:xfrm>
          <a:prstGeom prst="rect">
            <a:avLst/>
          </a:prstGeom>
        </p:spPr>
      </p:pic>
      <p:sp>
        <p:nvSpPr>
          <p:cNvPr id="5" name="TextovéPole 4">
            <a:extLst>
              <a:ext uri="{FF2B5EF4-FFF2-40B4-BE49-F238E27FC236}">
                <a16:creationId xmlns:a16="http://schemas.microsoft.com/office/drawing/2014/main" id="{5F6BAFA2-C9BE-4E88-85F5-D76EF9998384}"/>
              </a:ext>
            </a:extLst>
          </p:cNvPr>
          <p:cNvSpPr txBox="1"/>
          <p:nvPr/>
        </p:nvSpPr>
        <p:spPr>
          <a:xfrm>
            <a:off x="1145969" y="5661071"/>
            <a:ext cx="3013363" cy="830997"/>
          </a:xfrm>
          <a:prstGeom prst="rect">
            <a:avLst/>
          </a:prstGeom>
          <a:noFill/>
        </p:spPr>
        <p:txBody>
          <a:bodyPr wrap="square" rtlCol="0">
            <a:spAutoFit/>
          </a:bodyPr>
          <a:lstStyle/>
          <a:p>
            <a:r>
              <a:rPr lang="pl-PL" sz="1600" dirty="0"/>
              <a:t>Produkty z lokalnych gospodarstw - Włochy (Bolonia)</a:t>
            </a:r>
          </a:p>
          <a:p>
            <a:endParaRPr lang="cs-CZ" sz="1600" dirty="0"/>
          </a:p>
        </p:txBody>
      </p:sp>
      <p:sp>
        <p:nvSpPr>
          <p:cNvPr id="6" name="TextovéPole 5">
            <a:extLst>
              <a:ext uri="{FF2B5EF4-FFF2-40B4-BE49-F238E27FC236}">
                <a16:creationId xmlns:a16="http://schemas.microsoft.com/office/drawing/2014/main" id="{BD79D43F-6909-4CE5-858E-15699F5544F5}"/>
              </a:ext>
            </a:extLst>
          </p:cNvPr>
          <p:cNvSpPr txBox="1"/>
          <p:nvPr/>
        </p:nvSpPr>
        <p:spPr>
          <a:xfrm>
            <a:off x="5262861" y="5537960"/>
            <a:ext cx="3668845" cy="1077218"/>
          </a:xfrm>
          <a:prstGeom prst="rect">
            <a:avLst/>
          </a:prstGeom>
          <a:noFill/>
        </p:spPr>
        <p:txBody>
          <a:bodyPr wrap="square" rtlCol="0">
            <a:spAutoFit/>
          </a:bodyPr>
          <a:lstStyle/>
          <a:p>
            <a:r>
              <a:rPr lang="pl-PL" sz="1600" dirty="0"/>
              <a:t>Konsorcja międzynarodowych projektów pracują również nad rozwiązywaniem zadań dla drobnych rolników</a:t>
            </a:r>
          </a:p>
          <a:p>
            <a:endParaRPr lang="pl-PL" sz="1600" dirty="0"/>
          </a:p>
        </p:txBody>
      </p:sp>
    </p:spTree>
    <p:extLst>
      <p:ext uri="{BB962C8B-B14F-4D97-AF65-F5344CB8AC3E}">
        <p14:creationId xmlns:p14="http://schemas.microsoft.com/office/powerpoint/2010/main" val="229172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r>
              <a:rPr lang="cs-CZ" sz="1800" b="1" dirty="0">
                <a:effectLst/>
                <a:latin typeface="Calibri" panose="020F0502020204030204" pitchFamily="34" charset="0"/>
                <a:ea typeface="Calibri" panose="020F0502020204030204" pitchFamily="34" charset="0"/>
                <a:cs typeface="Times New Roman" panose="02020603050405020304" pitchFamily="18" charset="0"/>
              </a:rPr>
              <a:t>6.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Sprzedaż prosto z podwórka (gospodarstwa)</a:t>
            </a:r>
            <a:endParaRPr lang="cs-CZ" dirty="0"/>
          </a:p>
          <a:p>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r>
              <a:rPr lang="pl-PL" b="1" dirty="0"/>
              <a:t>6.2. Sprzedaż z podwórka - zasady, przepisy, nadzór administracyjny</a:t>
            </a:r>
          </a:p>
          <a:p>
            <a:endParaRPr lang="pl-PL" b="1" dirty="0"/>
          </a:p>
          <a:p>
            <a:endParaRPr lang="pl-PL" b="1" dirty="0"/>
          </a:p>
          <a:p>
            <a:endParaRPr lang="cs-CZ" b="1"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a:xfrm>
            <a:off x="1502228" y="2133072"/>
            <a:ext cx="6699379" cy="4257517"/>
          </a:xfrm>
        </p:spPr>
        <p:txBody>
          <a:bodyPr/>
          <a:lstStyle/>
          <a:p>
            <a:endParaRPr lang="cs-CZ" dirty="0"/>
          </a:p>
        </p:txBody>
      </p:sp>
      <p:pic>
        <p:nvPicPr>
          <p:cNvPr id="10" name="Obrázek 9" descr="Obsah obrázku tráva, exteriér, obloha, pole&#10;&#10;Popis byl vytvořen automaticky">
            <a:extLst>
              <a:ext uri="{FF2B5EF4-FFF2-40B4-BE49-F238E27FC236}">
                <a16:creationId xmlns:a16="http://schemas.microsoft.com/office/drawing/2014/main" id="{C611E88E-F9D5-4421-A7A9-85F64FD0D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204" y="2133072"/>
            <a:ext cx="5676691" cy="4257518"/>
          </a:xfrm>
          <a:prstGeom prst="rect">
            <a:avLst/>
          </a:prstGeom>
        </p:spPr>
      </p:pic>
    </p:spTree>
    <p:extLst>
      <p:ext uri="{BB962C8B-B14F-4D97-AF65-F5344CB8AC3E}">
        <p14:creationId xmlns:p14="http://schemas.microsoft.com/office/powerpoint/2010/main" val="106270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E067CF20-DB8B-43E2-BDB9-03FC88C3B9C6}"/>
              </a:ext>
            </a:extLst>
          </p:cNvPr>
          <p:cNvSpPr>
            <a:spLocks noGrp="1"/>
          </p:cNvSpPr>
          <p:nvPr>
            <p:ph type="body" sz="quarter" idx="14"/>
          </p:nvPr>
        </p:nvSpPr>
        <p:spPr>
          <a:xfrm>
            <a:off x="362026" y="1286623"/>
            <a:ext cx="4410000" cy="4860000"/>
          </a:xfrm>
        </p:spPr>
        <p:txBody>
          <a:bodyPr>
            <a:normAutofit fontScale="85000" lnSpcReduction="20000"/>
          </a:bodyPr>
          <a:lstStyle/>
          <a:p>
            <a:pPr marL="228600" algn="just">
              <a:lnSpc>
                <a:spcPct val="107000"/>
              </a:lnSpc>
              <a:spcAft>
                <a:spcPts val="800"/>
              </a:spcAft>
            </a:pPr>
            <a:r>
              <a:rPr lang="cs-CZ" sz="2400" b="1" dirty="0">
                <a:solidFill>
                  <a:srgbClr val="3B3B3B"/>
                </a:solidFill>
                <a:latin typeface="+mj-lt"/>
                <a:ea typeface="Calibri" panose="020F0502020204030204" pitchFamily="34" charset="0"/>
                <a:cs typeface="Calibri" panose="020F0502020204030204" pitchFamily="34" charset="0"/>
              </a:rPr>
              <a:t>6.2.1. Przepisy ogólne</a:t>
            </a:r>
            <a:endParaRPr lang="pl-PL" sz="24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endParaRPr>
          </a:p>
          <a:p>
            <a:pPr marL="228600" algn="just">
              <a:lnSpc>
                <a:spcPct val="107000"/>
              </a:lnSpc>
              <a:spcAft>
                <a:spcPts val="800"/>
              </a:spcAft>
            </a:pPr>
            <a:endParaRPr lang="pl-PL" dirty="0">
              <a:solidFill>
                <a:srgbClr val="3B3B3B"/>
              </a:solidFill>
              <a:latin typeface="Trebuchet MS" panose="020B0603020202020204" pitchFamily="34" charset="0"/>
              <a:ea typeface="Calibri" panose="020F0502020204030204" pitchFamily="34" charset="0"/>
              <a:cs typeface="Calibri" panose="020F0502020204030204" pitchFamily="34" charset="0"/>
            </a:endParaRPr>
          </a:p>
          <a:p>
            <a:pPr marL="228600" algn="just">
              <a:lnSpc>
                <a:spcPct val="107000"/>
              </a:lnSpc>
              <a:spcAft>
                <a:spcPts val="800"/>
              </a:spcAft>
            </a:pPr>
            <a:r>
              <a:rPr lang="pl-PL" sz="15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Wszystkie przepisy unijne dotyczące towarów rolnych i żywności można znaleźć na portalu https://eur-lex.europa.eu/, w którym możliwe jest wyszukiwanie w poszczególnych językach państw członkowskich Unii. Wszystko podlega prawu każdego państwa członkowskiego. Przepisy europejskie dotyczące sprzedaży żywności:</a:t>
            </a:r>
          </a:p>
          <a:p>
            <a:pPr marL="228600" algn="just">
              <a:lnSpc>
                <a:spcPct val="107000"/>
              </a:lnSpc>
              <a:spcAft>
                <a:spcPts val="800"/>
              </a:spcAft>
            </a:pPr>
            <a:r>
              <a:rPr lang="pl-PL" sz="15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Rozporządzenie UE nr 1169/2011 w sprawie przekazywania konsumentom informacji na temat żywności.</a:t>
            </a:r>
          </a:p>
          <a:p>
            <a:pPr marL="228600" algn="just">
              <a:lnSpc>
                <a:spcPct val="107000"/>
              </a:lnSpc>
              <a:spcAft>
                <a:spcPts val="800"/>
              </a:spcAft>
            </a:pPr>
            <a:r>
              <a:rPr lang="pl-PL" sz="15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Rozporządzenie UE nr 1308/2013 w sprawie wspólnej organizacji rynku produktów rolnych</a:t>
            </a:r>
          </a:p>
          <a:p>
            <a:pPr marL="228600" algn="just">
              <a:lnSpc>
                <a:spcPct val="107000"/>
              </a:lnSpc>
              <a:spcAft>
                <a:spcPts val="800"/>
              </a:spcAft>
            </a:pPr>
            <a:r>
              <a:rPr lang="pl-PL" sz="15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Rozporządzenie UE nr 852/2004 w sprawie higieny żywności</a:t>
            </a:r>
          </a:p>
          <a:p>
            <a:pPr marL="228600" algn="just">
              <a:lnSpc>
                <a:spcPct val="107000"/>
              </a:lnSpc>
              <a:spcAft>
                <a:spcPts val="800"/>
              </a:spcAft>
            </a:pPr>
            <a:r>
              <a:rPr lang="pl-PL" sz="15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Rozporządzenie UE nr 853/2004 w sprawie higieny żywności pochodzenia zwierzęcego</a:t>
            </a:r>
          </a:p>
          <a:p>
            <a:pPr marL="228600" algn="just">
              <a:lnSpc>
                <a:spcPct val="107000"/>
              </a:lnSpc>
              <a:spcAft>
                <a:spcPts val="800"/>
              </a:spcAft>
            </a:pPr>
            <a:r>
              <a:rPr lang="pl-PL" sz="15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Rozporządzenie UE nr 854/2004 w sprawie kontroli urzędowych</a:t>
            </a:r>
          </a:p>
          <a:p>
            <a:pPr marL="228600" algn="just">
              <a:lnSpc>
                <a:spcPct val="107000"/>
              </a:lnSpc>
              <a:spcAft>
                <a:spcPts val="800"/>
              </a:spcAft>
            </a:pPr>
            <a:r>
              <a:rPr lang="pl-PL" sz="15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rPr>
              <a:t>Rozporządzenie UE nr 178/2002 w sprawie bezpieczeństwa żywności</a:t>
            </a:r>
            <a:endParaRPr lang="cs-CZ" sz="1500" dirty="0">
              <a:solidFill>
                <a:srgbClr val="3B3B3B"/>
              </a:solidFill>
              <a:effectLst/>
              <a:latin typeface="Trebuchet MS" panose="020B0603020202020204" pitchFamily="34" charset="0"/>
              <a:ea typeface="Calibri" panose="020F0502020204030204" pitchFamily="34" charset="0"/>
              <a:cs typeface="Calibri" panose="020F0502020204030204" pitchFamily="34" charset="0"/>
            </a:endParaRPr>
          </a:p>
        </p:txBody>
      </p:sp>
      <p:pic>
        <p:nvPicPr>
          <p:cNvPr id="6" name="Zástupný symbol obrázku 5" descr="Obsah obrázku stůl, patro, interiér, strop&#10;&#10;Popis byl vytvořen automaticky">
            <a:extLst>
              <a:ext uri="{FF2B5EF4-FFF2-40B4-BE49-F238E27FC236}">
                <a16:creationId xmlns:a16="http://schemas.microsoft.com/office/drawing/2014/main" id="{CB05D6F3-DBC3-470B-9A47-00C1E37F81F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91F92C6F-13AF-4ADF-9509-C2E9D64D8CAF}"/>
              </a:ext>
            </a:extLst>
          </p:cNvPr>
          <p:cNvSpPr>
            <a:spLocks noGrp="1"/>
          </p:cNvSpPr>
          <p:nvPr>
            <p:ph type="body" sz="quarter" idx="16"/>
          </p:nvPr>
        </p:nvSpPr>
        <p:spPr/>
        <p:txBody>
          <a:bodyPr>
            <a:normAutofit/>
          </a:bodyPr>
          <a:lstStyle/>
          <a:p>
            <a:r>
              <a:rPr lang="pl-PL" sz="1400" dirty="0"/>
              <a:t>Wiele gospodarstw może zaoferować przestrzenie społeczne</a:t>
            </a:r>
          </a:p>
          <a:p>
            <a:endParaRPr lang="cs-CZ" sz="1400" dirty="0"/>
          </a:p>
        </p:txBody>
      </p:sp>
    </p:spTree>
    <p:extLst>
      <p:ext uri="{BB962C8B-B14F-4D97-AF65-F5344CB8AC3E}">
        <p14:creationId xmlns:p14="http://schemas.microsoft.com/office/powerpoint/2010/main" val="66871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78FE9E9-7CD4-47B2-BB7B-FAEF5EE9D3DF}"/>
              </a:ext>
            </a:extLst>
          </p:cNvPr>
          <p:cNvSpPr>
            <a:spLocks noGrp="1"/>
          </p:cNvSpPr>
          <p:nvPr>
            <p:ph type="body" sz="quarter" idx="14"/>
          </p:nvPr>
        </p:nvSpPr>
        <p:spPr/>
        <p:txBody>
          <a:bodyPr>
            <a:noAutofit/>
          </a:bodyPr>
          <a:lstStyle/>
          <a:p>
            <a:pPr marL="457200" marR="336550" algn="just">
              <a:spcBef>
                <a:spcPts val="580"/>
              </a:spcBef>
              <a:spcAft>
                <a:spcPts val="0"/>
              </a:spcAft>
            </a:pPr>
            <a:r>
              <a:rPr lang="pl-PL" sz="1600" dirty="0"/>
              <a:t>Wyjątek dotyczący sprzedaży żywności z podwórka</a:t>
            </a:r>
          </a:p>
          <a:p>
            <a:pPr marL="457200" marR="336550" algn="just">
              <a:spcBef>
                <a:spcPts val="580"/>
              </a:spcBef>
              <a:spcAft>
                <a:spcPts val="0"/>
              </a:spcAft>
            </a:pPr>
            <a:r>
              <a:rPr lang="pl-PL" sz="1600" dirty="0"/>
              <a:t> </a:t>
            </a:r>
          </a:p>
          <a:p>
            <a:pPr marL="457200" marR="336550" algn="just">
              <a:spcBef>
                <a:spcPts val="580"/>
              </a:spcBef>
              <a:spcAft>
                <a:spcPts val="0"/>
              </a:spcAft>
            </a:pPr>
            <a:r>
              <a:rPr lang="pl-PL" sz="1600" dirty="0"/>
              <a:t>Zgodnie z art. 1 ust. 2 lit. a) c) rozporządzenia w sprawie higieny żywności, </a:t>
            </a:r>
            <a:r>
              <a:rPr lang="pl-PL" sz="1600" dirty="0" err="1"/>
              <a:t>resp</a:t>
            </a:r>
            <a:r>
              <a:rPr lang="pl-PL" sz="1600" dirty="0"/>
              <a:t>. art. 1 ust. 3 lit. a) c) rozporządzenia w sprawie higieny żywności pochodzenia zwierzęcego stanowi, że rozporządzenie nie ma zastosowania do przypadków, w których producent bezpośrednio dostarcza małe ilości produktów podstawowych konsumentowi końcowemu lub lokalnemu detaliście, który dostarcza je bezpośrednio konsumentowi końcowemu.</a:t>
            </a:r>
          </a:p>
          <a:p>
            <a:pPr marL="457200" marR="336550" algn="just">
              <a:spcBef>
                <a:spcPts val="580"/>
              </a:spcBef>
              <a:spcAft>
                <a:spcPts val="0"/>
              </a:spcAft>
            </a:pPr>
            <a:endParaRPr lang="pl-PL" sz="1600" dirty="0"/>
          </a:p>
          <a:p>
            <a:pPr marL="457200" marR="336550" algn="just">
              <a:spcBef>
                <a:spcPts val="580"/>
              </a:spcBef>
              <a:spcAft>
                <a:spcPts val="0"/>
              </a:spcAft>
            </a:pPr>
            <a:r>
              <a:rPr lang="pl-PL" sz="1600" dirty="0"/>
              <a:t>Państwa członkowskie określają zasady tej działalności, aby zapewnić realizację celów obu rozporządzeń. Wyjątki od zakresu bezpośrednio stosowanych przepisów UE muszą realizować te same cele, co te przepisy.</a:t>
            </a:r>
          </a:p>
          <a:p>
            <a:pPr marL="457200" marR="336550" algn="just">
              <a:spcBef>
                <a:spcPts val="580"/>
              </a:spcBef>
              <a:spcAft>
                <a:spcPts val="0"/>
              </a:spcAft>
            </a:pPr>
            <a:endParaRPr lang="cs-CZ" sz="1600" dirty="0"/>
          </a:p>
        </p:txBody>
      </p:sp>
      <p:pic>
        <p:nvPicPr>
          <p:cNvPr id="14" name="Zástupný symbol obrázku 13" descr="Obsah obrázku patro, oranžová, nábytek&#10;&#10;Popis byl vytvořen automaticky">
            <a:extLst>
              <a:ext uri="{FF2B5EF4-FFF2-40B4-BE49-F238E27FC236}">
                <a16:creationId xmlns:a16="http://schemas.microsoft.com/office/drawing/2014/main" id="{7250DF59-E507-47CB-ACDC-99FCAA33656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080DCF48-4A22-4BBD-8BAE-4EE4D97A40BA}"/>
              </a:ext>
            </a:extLst>
          </p:cNvPr>
          <p:cNvSpPr>
            <a:spLocks noGrp="1"/>
          </p:cNvSpPr>
          <p:nvPr>
            <p:ph type="body" sz="quarter" idx="16"/>
          </p:nvPr>
        </p:nvSpPr>
        <p:spPr>
          <a:xfrm>
            <a:off x="5151000" y="5867587"/>
            <a:ext cx="4212000" cy="504825"/>
          </a:xfrm>
        </p:spPr>
        <p:txBody>
          <a:bodyPr>
            <a:noAutofit/>
          </a:bodyPr>
          <a:lstStyle/>
          <a:p>
            <a:r>
              <a:rPr lang="pl-PL" sz="1600" dirty="0"/>
              <a:t>Oryginalne budynki gospodarcze zyskują nowe funkcje</a:t>
            </a:r>
          </a:p>
          <a:p>
            <a:endParaRPr lang="cs-CZ" sz="1600" dirty="0"/>
          </a:p>
        </p:txBody>
      </p:sp>
    </p:spTree>
    <p:extLst>
      <p:ext uri="{BB962C8B-B14F-4D97-AF65-F5344CB8AC3E}">
        <p14:creationId xmlns:p14="http://schemas.microsoft.com/office/powerpoint/2010/main" val="388141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1AFF3D5-DCBE-4794-84CE-870FFD75CA70}"/>
              </a:ext>
            </a:extLst>
          </p:cNvPr>
          <p:cNvSpPr>
            <a:spLocks noGrp="1"/>
          </p:cNvSpPr>
          <p:nvPr>
            <p:ph type="body" sz="quarter" idx="14"/>
          </p:nvPr>
        </p:nvSpPr>
        <p:spPr/>
        <p:txBody>
          <a:bodyPr/>
          <a:lstStyle/>
          <a:p>
            <a:r>
              <a:rPr lang="cs-CZ" sz="1800" b="1" dirty="0">
                <a:latin typeface="Trebuchet MS" panose="020B0603020202020204" pitchFamily="34" charset="0"/>
                <a:ea typeface="Calibri" panose="020F0502020204030204" pitchFamily="34" charset="0"/>
                <a:cs typeface="Times New Roman" panose="02020603050405020304" pitchFamily="18" charset="0"/>
              </a:rPr>
              <a:t>6</a:t>
            </a:r>
            <a:r>
              <a:rPr lang="cs-CZ" sz="1800" b="1" dirty="0">
                <a:effectLst/>
                <a:latin typeface="Trebuchet MS" panose="020B0603020202020204" pitchFamily="34" charset="0"/>
                <a:ea typeface="Calibri" panose="020F0502020204030204" pitchFamily="34" charset="0"/>
                <a:cs typeface="Times New Roman" panose="02020603050405020304" pitchFamily="18" charset="0"/>
              </a:rPr>
              <a:t>.2.2. </a:t>
            </a:r>
            <a:r>
              <a:rPr lang="en-US" sz="1800" b="1" dirty="0">
                <a:effectLst/>
                <a:latin typeface="Trebuchet MS" panose="020B0603020202020204" pitchFamily="34" charset="0"/>
                <a:ea typeface="Calibri" panose="020F0502020204030204" pitchFamily="34" charset="0"/>
                <a:cs typeface="Times New Roman" panose="02020603050405020304" pitchFamily="18" charset="0"/>
              </a:rPr>
              <a:t>Czech</a:t>
            </a:r>
            <a:r>
              <a:rPr lang="pl-PL" sz="1800" b="1" dirty="0">
                <a:effectLst/>
                <a:latin typeface="Trebuchet MS" panose="020B0603020202020204" pitchFamily="34" charset="0"/>
                <a:ea typeface="Calibri" panose="020F0502020204030204" pitchFamily="34" charset="0"/>
                <a:cs typeface="Times New Roman" panose="02020603050405020304" pitchFamily="18" charset="0"/>
              </a:rPr>
              <a:t>y</a:t>
            </a:r>
            <a:endParaRPr lang="cs-CZ" sz="18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endParaRPr lang="cs-CZ"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endParaRPr lang="cs-CZ"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r>
              <a:rPr lang="pl-PL" sz="16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Osoba sprzedająca żywność z podwórka najprawdopodobniej nie będzie potrzebowała certyfikatu handlowego. Nie wyklucza to jednak innych rodzajów rejestracji.</a:t>
            </a:r>
          </a:p>
          <a:p>
            <a:endParaRPr lang="pl-PL" sz="16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r>
              <a:rPr lang="pl-PL" sz="16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Przedsiębiorcy rolni są z reguły rejestrowani na podstawie ustawy o rolnictwie. </a:t>
            </a:r>
          </a:p>
          <a:p>
            <a:endParaRPr lang="cs-CZ"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Zástupný symbol obrázku 5" descr="Obsah obrázku text, interiér, obchod, několik&#10;&#10;Popis byl vytvořen automaticky">
            <a:extLst>
              <a:ext uri="{FF2B5EF4-FFF2-40B4-BE49-F238E27FC236}">
                <a16:creationId xmlns:a16="http://schemas.microsoft.com/office/drawing/2014/main" id="{D68C881D-BEFC-4449-8D2E-0212A29689C8}"/>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069D29EB-B98A-4CAA-96D2-686B451A9738}"/>
              </a:ext>
            </a:extLst>
          </p:cNvPr>
          <p:cNvSpPr>
            <a:spLocks noGrp="1"/>
          </p:cNvSpPr>
          <p:nvPr>
            <p:ph type="body" sz="quarter" idx="16"/>
          </p:nvPr>
        </p:nvSpPr>
        <p:spPr/>
        <p:txBody>
          <a:bodyPr>
            <a:noAutofit/>
          </a:bodyPr>
          <a:lstStyle/>
          <a:p>
            <a:r>
              <a:rPr lang="pl-PL" sz="1800" dirty="0"/>
              <a:t>Konserwacja termiczna jest popularną formą przechowywania owoców sezonowych. </a:t>
            </a:r>
          </a:p>
          <a:p>
            <a:endParaRPr lang="cs-CZ" sz="1800" dirty="0"/>
          </a:p>
        </p:txBody>
      </p:sp>
    </p:spTree>
    <p:extLst>
      <p:ext uri="{BB962C8B-B14F-4D97-AF65-F5344CB8AC3E}">
        <p14:creationId xmlns:p14="http://schemas.microsoft.com/office/powerpoint/2010/main" val="132860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54BBCBE-C8E6-4301-89B9-C97432087BD7}"/>
              </a:ext>
            </a:extLst>
          </p:cNvPr>
          <p:cNvSpPr>
            <a:spLocks noGrp="1"/>
          </p:cNvSpPr>
          <p:nvPr>
            <p:ph type="body" sz="quarter" idx="14"/>
          </p:nvPr>
        </p:nvSpPr>
        <p:spPr>
          <a:xfrm>
            <a:off x="352501" y="1366325"/>
            <a:ext cx="4410000" cy="4860000"/>
          </a:xfrm>
        </p:spPr>
        <p:txBody>
          <a:bodyPr>
            <a:normAutofit/>
          </a:bodyPr>
          <a:lstStyle/>
          <a:p>
            <a:endParaRPr lang="pl-PL" sz="1800" dirty="0"/>
          </a:p>
          <a:p>
            <a:r>
              <a:rPr lang="pl-PL" sz="1800" dirty="0"/>
              <a:t>Przepisy szczegółowe w Republice Czeskiej:</a:t>
            </a:r>
          </a:p>
          <a:p>
            <a:r>
              <a:rPr lang="pl-PL" sz="1800" dirty="0"/>
              <a:t>Kwestię sprzedaży produktów zwierzęcych z podwórka reguluje w Republice Czeskiej ustawa o weterynarii.</a:t>
            </a:r>
          </a:p>
          <a:p>
            <a:endParaRPr lang="pl-PL" sz="1800" dirty="0"/>
          </a:p>
          <a:p>
            <a:r>
              <a:rPr lang="pl-PL" sz="1800" dirty="0"/>
              <a:t>W przypadku innych środków spożywczych postępowanie jest zgodne z ustawą o produktach spożywczych i tytoniowych oraz o zmianie niektórych ustaw powiązanych. Przepis ten upoważnia Ministerstwo Rolnictwa do uregulowania w drodze rozporządzenia wymogów dotyczących środków spożywczych pochodzenia roślinnego, ich obróbki i sprzedaży "z podwórka". </a:t>
            </a:r>
          </a:p>
          <a:p>
            <a:endParaRPr lang="pl-PL" sz="1800" dirty="0"/>
          </a:p>
          <a:p>
            <a:endParaRPr lang="cs-CZ" sz="1800" dirty="0"/>
          </a:p>
        </p:txBody>
      </p:sp>
      <p:pic>
        <p:nvPicPr>
          <p:cNvPr id="6" name="Zástupný symbol obrázku 5" descr="Obsah obrázku tráva, obloha, exteriér, kráva&#10;&#10;Popis byl vytvořen automaticky">
            <a:extLst>
              <a:ext uri="{FF2B5EF4-FFF2-40B4-BE49-F238E27FC236}">
                <a16:creationId xmlns:a16="http://schemas.microsoft.com/office/drawing/2014/main" id="{B383FC3F-F5AB-427E-B979-01294E724006}"/>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F4C20F6E-6B82-4D21-A322-BD282A27B553}"/>
              </a:ext>
            </a:extLst>
          </p:cNvPr>
          <p:cNvSpPr>
            <a:spLocks noGrp="1"/>
          </p:cNvSpPr>
          <p:nvPr>
            <p:ph type="body" sz="quarter" idx="16"/>
          </p:nvPr>
        </p:nvSpPr>
        <p:spPr/>
        <p:txBody>
          <a:bodyPr/>
          <a:lstStyle/>
          <a:p>
            <a:r>
              <a:rPr lang="en-US" dirty="0"/>
              <a:t>Many farms allow visitors to get acquainted with different breeds of livestock</a:t>
            </a:r>
            <a:endParaRPr lang="cs-CZ" dirty="0"/>
          </a:p>
        </p:txBody>
      </p:sp>
    </p:spTree>
    <p:extLst>
      <p:ext uri="{BB962C8B-B14F-4D97-AF65-F5344CB8AC3E}">
        <p14:creationId xmlns:p14="http://schemas.microsoft.com/office/powerpoint/2010/main" val="26814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6633E98-23A2-4D18-BCAB-FEFF54B46F84}"/>
              </a:ext>
            </a:extLst>
          </p:cNvPr>
          <p:cNvSpPr>
            <a:spLocks noGrp="1"/>
          </p:cNvSpPr>
          <p:nvPr>
            <p:ph type="body" sz="quarter" idx="14"/>
          </p:nvPr>
        </p:nvSpPr>
        <p:spPr>
          <a:xfrm>
            <a:off x="224023" y="1260000"/>
            <a:ext cx="4410000" cy="4860000"/>
          </a:xfrm>
        </p:spPr>
        <p:txBody>
          <a:bodyPr>
            <a:normAutofit lnSpcReduction="10000"/>
          </a:bodyPr>
          <a:lstStyle/>
          <a:p>
            <a:pPr algn="just">
              <a:lnSpc>
                <a:spcPct val="107000"/>
              </a:lnSpc>
              <a:spcAft>
                <a:spcPts val="800"/>
              </a:spcAft>
            </a:pPr>
            <a:r>
              <a:rPr lang="cs-CZ" sz="1800" b="1" dirty="0">
                <a:solidFill>
                  <a:srgbClr val="2E1532"/>
                </a:solidFill>
                <a:effectLst/>
                <a:latin typeface="Trebuchet MS" panose="020B0603020202020204" pitchFamily="34" charset="0"/>
                <a:ea typeface="Times New Roman" panose="02020603050405020304" pitchFamily="18" charset="0"/>
                <a:cs typeface="Calibri" panose="020F0502020204030204" pitchFamily="34" charset="0"/>
              </a:rPr>
              <a:t>6.2.3. </a:t>
            </a:r>
            <a:r>
              <a:rPr lang="en-US" sz="1800" b="1" dirty="0">
                <a:solidFill>
                  <a:srgbClr val="2E1532"/>
                </a:solidFill>
                <a:effectLst/>
                <a:latin typeface="Trebuchet MS" panose="020B0603020202020204" pitchFamily="34" charset="0"/>
                <a:ea typeface="Times New Roman" panose="02020603050405020304" pitchFamily="18" charset="0"/>
                <a:cs typeface="Calibri" panose="020F0502020204030204" pitchFamily="34" charset="0"/>
              </a:rPr>
              <a:t>S</a:t>
            </a:r>
            <a:r>
              <a:rPr lang="pl-PL" sz="1800" b="1" dirty="0" err="1">
                <a:solidFill>
                  <a:srgbClr val="2E1532"/>
                </a:solidFill>
                <a:effectLst/>
                <a:latin typeface="Trebuchet MS" panose="020B0603020202020204" pitchFamily="34" charset="0"/>
                <a:ea typeface="Times New Roman" panose="02020603050405020304" pitchFamily="18" charset="0"/>
                <a:cs typeface="Calibri" panose="020F0502020204030204" pitchFamily="34" charset="0"/>
              </a:rPr>
              <a:t>łowacja</a:t>
            </a:r>
            <a:endParaRPr lang="cs-CZ" sz="1800" b="1" dirty="0">
              <a:solidFill>
                <a:srgbClr val="2E1532"/>
              </a:solidFill>
              <a:effectLst/>
              <a:latin typeface="Trebuchet MS" panose="020B0603020202020204" pitchFamily="34" charset="0"/>
              <a:ea typeface="Times New Roman" panose="02020603050405020304" pitchFamily="18" charset="0"/>
              <a:cs typeface="Calibri" panose="020F0502020204030204" pitchFamily="34" charset="0"/>
            </a:endParaRPr>
          </a:p>
          <a:p>
            <a:pPr algn="just">
              <a:lnSpc>
                <a:spcPct val="107000"/>
              </a:lnSpc>
              <a:spcAft>
                <a:spcPts val="800"/>
              </a:spcAft>
            </a:pPr>
            <a:endParaRPr lang="cs-CZ" sz="1200" dirty="0">
              <a:effectLst/>
              <a:latin typeface="Trebuchet MS" panose="020B06030202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pl-PL" sz="1600" dirty="0">
                <a:solidFill>
                  <a:srgbClr val="3B3B3B"/>
                </a:solidFill>
                <a:latin typeface="Trebuchet MS" panose="020B0603020202020204" pitchFamily="34" charset="0"/>
                <a:ea typeface="Calibri" panose="020F0502020204030204" pitchFamily="34" charset="0"/>
                <a:cs typeface="Calibri" panose="020F0502020204030204" pitchFamily="34" charset="0"/>
              </a:rPr>
              <a:t>Obowiązują podobne przepisy jak w Republice Czeskiej.</a:t>
            </a:r>
          </a:p>
          <a:p>
            <a:pPr marL="228600" algn="just">
              <a:lnSpc>
                <a:spcPct val="107000"/>
              </a:lnSpc>
              <a:spcAft>
                <a:spcPts val="800"/>
              </a:spcAft>
            </a:pPr>
            <a:r>
              <a:rPr lang="pl-PL" sz="1600" dirty="0">
                <a:solidFill>
                  <a:srgbClr val="3B3B3B"/>
                </a:solidFill>
                <a:latin typeface="Trebuchet MS" panose="020B0603020202020204" pitchFamily="34" charset="0"/>
                <a:ea typeface="Calibri" panose="020F0502020204030204" pitchFamily="34" charset="0"/>
                <a:cs typeface="Calibri" panose="020F0502020204030204" pitchFamily="34" charset="0"/>
              </a:rPr>
              <a:t>Organami administracji państwowej w sprawie urzędowej kontroli żywności zgodnie z ustawą 152/1995 </a:t>
            </a:r>
            <a:r>
              <a:rPr lang="pl-PL" sz="1600" dirty="0" err="1">
                <a:solidFill>
                  <a:srgbClr val="3B3B3B"/>
                </a:solidFill>
                <a:latin typeface="Trebuchet MS" panose="020B0603020202020204" pitchFamily="34" charset="0"/>
                <a:ea typeface="Calibri" panose="020F0502020204030204" pitchFamily="34" charset="0"/>
                <a:cs typeface="Calibri" panose="020F0502020204030204" pitchFamily="34" charset="0"/>
              </a:rPr>
              <a:t>Coll</a:t>
            </a:r>
            <a:r>
              <a:rPr lang="pl-PL" sz="1600" dirty="0">
                <a:solidFill>
                  <a:srgbClr val="3B3B3B"/>
                </a:solidFill>
                <a:latin typeface="Trebuchet MS" panose="020B0603020202020204" pitchFamily="34" charset="0"/>
                <a:ea typeface="Calibri" panose="020F0502020204030204" pitchFamily="34" charset="0"/>
                <a:cs typeface="Calibri" panose="020F0502020204030204" pitchFamily="34" charset="0"/>
              </a:rPr>
              <a:t>. (ustawa o żywności) są:</a:t>
            </a:r>
          </a:p>
          <a:p>
            <a:pPr marL="457200" indent="-228600" algn="just">
              <a:lnSpc>
                <a:spcPct val="107000"/>
              </a:lnSpc>
              <a:spcAft>
                <a:spcPts val="800"/>
              </a:spcAft>
              <a:buFont typeface="+mj-lt"/>
              <a:buAutoNum type="alphaLcParenR"/>
            </a:pPr>
            <a:r>
              <a:rPr lang="pl-PL" sz="1600" dirty="0">
                <a:solidFill>
                  <a:srgbClr val="3B3B3B"/>
                </a:solidFill>
                <a:latin typeface="Trebuchet MS" panose="020B0603020202020204" pitchFamily="34" charset="0"/>
                <a:ea typeface="Calibri" panose="020F0502020204030204" pitchFamily="34" charset="0"/>
                <a:cs typeface="Calibri" panose="020F0502020204030204" pitchFamily="34" charset="0"/>
              </a:rPr>
              <a:t>Ministerstwo Zdrowia</a:t>
            </a:r>
          </a:p>
          <a:p>
            <a:pPr marL="457200" indent="-228600" algn="just">
              <a:lnSpc>
                <a:spcPct val="107000"/>
              </a:lnSpc>
              <a:spcAft>
                <a:spcPts val="800"/>
              </a:spcAft>
              <a:buFont typeface="+mj-lt"/>
              <a:buAutoNum type="alphaLcParenR"/>
            </a:pPr>
            <a:r>
              <a:rPr lang="pl-PL" sz="1600" dirty="0">
                <a:solidFill>
                  <a:srgbClr val="3B3B3B"/>
                </a:solidFill>
                <a:latin typeface="Trebuchet MS" panose="020B0603020202020204" pitchFamily="34" charset="0"/>
                <a:ea typeface="Calibri" panose="020F0502020204030204" pitchFamily="34" charset="0"/>
                <a:cs typeface="Calibri" panose="020F0502020204030204" pitchFamily="34" charset="0"/>
              </a:rPr>
              <a:t>organy zdrowia publicznego</a:t>
            </a:r>
          </a:p>
          <a:p>
            <a:pPr marL="457200" indent="-228600" algn="just">
              <a:lnSpc>
                <a:spcPct val="107000"/>
              </a:lnSpc>
              <a:spcAft>
                <a:spcPts val="800"/>
              </a:spcAft>
              <a:buFont typeface="+mj-lt"/>
              <a:buAutoNum type="alphaLcParenR"/>
            </a:pPr>
            <a:r>
              <a:rPr lang="pl-PL" sz="1600" dirty="0">
                <a:solidFill>
                  <a:srgbClr val="3B3B3B"/>
                </a:solidFill>
                <a:latin typeface="Trebuchet MS" panose="020B0603020202020204" pitchFamily="34" charset="0"/>
                <a:ea typeface="Calibri" panose="020F0502020204030204" pitchFamily="34" charset="0"/>
                <a:cs typeface="Calibri" panose="020F0502020204030204" pitchFamily="34" charset="0"/>
              </a:rPr>
              <a:t>państwowa administracja weterynaryjna i żywnościowa</a:t>
            </a:r>
          </a:p>
          <a:p>
            <a:pPr marL="457200" indent="-228600" algn="just">
              <a:lnSpc>
                <a:spcPct val="107000"/>
              </a:lnSpc>
              <a:spcAft>
                <a:spcPts val="800"/>
              </a:spcAft>
              <a:buFont typeface="+mj-lt"/>
              <a:buAutoNum type="alphaLcParenR"/>
            </a:pPr>
            <a:r>
              <a:rPr lang="pl-PL" sz="1600" dirty="0">
                <a:solidFill>
                  <a:srgbClr val="3B3B3B"/>
                </a:solidFill>
                <a:latin typeface="Trebuchet MS" panose="020B0603020202020204" pitchFamily="34" charset="0"/>
                <a:ea typeface="Calibri" panose="020F0502020204030204" pitchFamily="34" charset="0"/>
                <a:cs typeface="Calibri" panose="020F0502020204030204" pitchFamily="34" charset="0"/>
              </a:rPr>
              <a:t>regionalne organy administracji weterynaryjnej i żywnościowej</a:t>
            </a:r>
          </a:p>
          <a:p>
            <a:pPr marL="457200" indent="-228600" algn="just">
              <a:lnSpc>
                <a:spcPct val="107000"/>
              </a:lnSpc>
              <a:spcAft>
                <a:spcPts val="800"/>
              </a:spcAft>
              <a:buFont typeface="+mj-lt"/>
              <a:buAutoNum type="alphaLcParenR"/>
            </a:pPr>
            <a:endParaRPr lang="cs-CZ" sz="1600" dirty="0">
              <a:solidFill>
                <a:srgbClr val="3B3B3B"/>
              </a:solidFill>
              <a:latin typeface="Trebuchet MS" panose="020B0603020202020204" pitchFamily="34" charset="0"/>
              <a:ea typeface="Calibri" panose="020F0502020204030204" pitchFamily="34" charset="0"/>
              <a:cs typeface="Calibri" panose="020F0502020204030204" pitchFamily="34" charset="0"/>
            </a:endParaRPr>
          </a:p>
          <a:p>
            <a:r>
              <a:rPr lang="cs-CZ" sz="1600" dirty="0">
                <a:hlinkClick r:id="rId2"/>
              </a:rPr>
              <a:t>https://www.predajzdvora.sk/</a:t>
            </a:r>
            <a:r>
              <a:rPr lang="cs-CZ" sz="1600" dirty="0"/>
              <a:t>  </a:t>
            </a:r>
          </a:p>
        </p:txBody>
      </p:sp>
      <p:pic>
        <p:nvPicPr>
          <p:cNvPr id="8" name="Zástupný symbol obrázku 7">
            <a:extLst>
              <a:ext uri="{FF2B5EF4-FFF2-40B4-BE49-F238E27FC236}">
                <a16:creationId xmlns:a16="http://schemas.microsoft.com/office/drawing/2014/main" id="{4450CBDA-BD89-4C6C-907E-484CE7E7E34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3973" r="23973"/>
          <a:stretch>
            <a:fillRect/>
          </a:stretch>
        </p:blipFill>
        <p:spPr/>
      </p:pic>
      <p:sp>
        <p:nvSpPr>
          <p:cNvPr id="4" name="Zástupný text 3">
            <a:extLst>
              <a:ext uri="{FF2B5EF4-FFF2-40B4-BE49-F238E27FC236}">
                <a16:creationId xmlns:a16="http://schemas.microsoft.com/office/drawing/2014/main" id="{C5A8A588-6254-45BA-9C27-4D930FEDB867}"/>
              </a:ext>
            </a:extLst>
          </p:cNvPr>
          <p:cNvSpPr>
            <a:spLocks noGrp="1"/>
          </p:cNvSpPr>
          <p:nvPr>
            <p:ph type="body" sz="quarter" idx="16"/>
          </p:nvPr>
        </p:nvSpPr>
        <p:spPr/>
        <p:txBody>
          <a:bodyPr/>
          <a:lstStyle/>
          <a:p>
            <a:r>
              <a:rPr lang="en-US" dirty="0">
                <a:hlinkClick r:id="rId2"/>
              </a:rPr>
              <a:t>Sale from the yard</a:t>
            </a:r>
            <a:r>
              <a:rPr lang="pl-PL" dirty="0">
                <a:hlinkClick r:id="rId2"/>
              </a:rPr>
              <a:t> - Predaj z dvora</a:t>
            </a:r>
            <a:endParaRPr lang="cs-CZ" sz="10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27205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9CB8E51-60E4-413F-AA16-82D726A14A42}"/>
              </a:ext>
            </a:extLst>
          </p:cNvPr>
          <p:cNvSpPr>
            <a:spLocks noGrp="1"/>
          </p:cNvSpPr>
          <p:nvPr>
            <p:ph type="body" sz="quarter" idx="14"/>
          </p:nvPr>
        </p:nvSpPr>
        <p:spPr>
          <a:xfrm>
            <a:off x="543000" y="1260000"/>
            <a:ext cx="4229026" cy="4860000"/>
          </a:xfrm>
        </p:spPr>
        <p:txBody>
          <a:bodyPr/>
          <a:lstStyle/>
          <a:p>
            <a:pPr marL="457200" algn="just">
              <a:lnSpc>
                <a:spcPct val="107000"/>
              </a:lnSpc>
              <a:spcAft>
                <a:spcPts val="800"/>
              </a:spcAft>
            </a:pPr>
            <a:r>
              <a:rPr lang="cs-CZ" sz="18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6.2.4. </a:t>
            </a:r>
            <a:r>
              <a:rPr lang="pl-PL" sz="1800" b="1"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Węgry</a:t>
            </a:r>
            <a:endParaRPr lang="cs-CZ" sz="18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cs-CZ" dirty="0">
              <a:effectLst/>
              <a:latin typeface="Trebuchet MS" panose="020B0603020202020204" pitchFamily="34" charset="0"/>
              <a:ea typeface="Calibri" panose="020F0502020204030204" pitchFamily="34" charset="0"/>
              <a:cs typeface="Calibri" panose="020F0502020204030204" pitchFamily="34" charset="0"/>
            </a:endParaRPr>
          </a:p>
          <a:p>
            <a:endParaRPr lang="cs-CZ" dirty="0">
              <a:latin typeface="Trebuchet MS" panose="020B0603020202020204" pitchFamily="34" charset="0"/>
              <a:ea typeface="Calibri" panose="020F0502020204030204" pitchFamily="34" charset="0"/>
              <a:cs typeface="Calibri" panose="020F0502020204030204" pitchFamily="34" charset="0"/>
            </a:endParaRPr>
          </a:p>
          <a:p>
            <a:r>
              <a:rPr lang="pl-PL" sz="1600" dirty="0">
                <a:effectLst/>
                <a:latin typeface="Trebuchet MS" panose="020B0603020202020204" pitchFamily="34" charset="0"/>
                <a:ea typeface="Calibri" panose="020F0502020204030204" pitchFamily="34" charset="0"/>
                <a:cs typeface="Calibri" panose="020F0502020204030204" pitchFamily="34" charset="0"/>
              </a:rPr>
              <a:t>Na Węgrzech kwestię sprzedaży żywności z podwórka reguluje w szczególności rozporządzenie nr 52/2010 Ministerstwa Rolnictwa, dotyczące warunków produkcji i sprzedaży żywności przez małych producentów.</a:t>
            </a:r>
          </a:p>
          <a:p>
            <a:endParaRPr lang="pl-PL" sz="1600" dirty="0">
              <a:effectLst/>
              <a:latin typeface="Trebuchet MS" panose="020B0603020202020204" pitchFamily="34" charset="0"/>
              <a:ea typeface="Calibri" panose="020F0502020204030204" pitchFamily="34" charset="0"/>
              <a:cs typeface="Calibri" panose="020F0502020204030204" pitchFamily="34" charset="0"/>
            </a:endParaRPr>
          </a:p>
          <a:p>
            <a:r>
              <a:rPr lang="pl-PL" sz="1600" dirty="0">
                <a:effectLst/>
                <a:latin typeface="Trebuchet MS" panose="020B0603020202020204" pitchFamily="34" charset="0"/>
                <a:ea typeface="Calibri" panose="020F0502020204030204" pitchFamily="34" charset="0"/>
                <a:cs typeface="Calibri" panose="020F0502020204030204" pitchFamily="34" charset="0"/>
              </a:rPr>
              <a:t>Rozporządzenie to określa również ilości przeznaczone do sprzedaży z podwórka, określa warunki sprzedaży żywności lokalnym sprzedawcom detalicznym oraz zasady dotyczące "wiejskich stołów gościnnych".</a:t>
            </a:r>
          </a:p>
          <a:p>
            <a:endParaRPr lang="cs-CZ" dirty="0">
              <a:effectLst/>
              <a:latin typeface="Trebuchet MS" panose="020B0603020202020204" pitchFamily="34" charset="0"/>
              <a:ea typeface="Calibri" panose="020F0502020204030204" pitchFamily="34" charset="0"/>
              <a:cs typeface="Calibri" panose="020F0502020204030204" pitchFamily="34" charset="0"/>
            </a:endParaRPr>
          </a:p>
        </p:txBody>
      </p:sp>
      <p:pic>
        <p:nvPicPr>
          <p:cNvPr id="8" name="Zástupný symbol obrázku 7" descr="Obsah obrázku kráva, tráva, exteriér, pole&#10;&#10;Popis byl vytvořen automaticky">
            <a:extLst>
              <a:ext uri="{FF2B5EF4-FFF2-40B4-BE49-F238E27FC236}">
                <a16:creationId xmlns:a16="http://schemas.microsoft.com/office/drawing/2014/main" id="{04B2E646-2C27-4C12-8185-C326225F6F6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945" r="15945"/>
          <a:stretch>
            <a:fillRect/>
          </a:stretch>
        </p:blipFill>
        <p:spPr/>
      </p:pic>
      <p:sp>
        <p:nvSpPr>
          <p:cNvPr id="4" name="Zástupný text 3">
            <a:extLst>
              <a:ext uri="{FF2B5EF4-FFF2-40B4-BE49-F238E27FC236}">
                <a16:creationId xmlns:a16="http://schemas.microsoft.com/office/drawing/2014/main" id="{FCA024F1-6FC0-40AC-B4B2-BAC851479A53}"/>
              </a:ext>
            </a:extLst>
          </p:cNvPr>
          <p:cNvSpPr>
            <a:spLocks noGrp="1"/>
          </p:cNvSpPr>
          <p:nvPr>
            <p:ph type="body" sz="quarter" idx="16"/>
          </p:nvPr>
        </p:nvSpPr>
        <p:spPr/>
        <p:txBody>
          <a:bodyPr>
            <a:noAutofit/>
          </a:bodyPr>
          <a:lstStyle/>
          <a:p>
            <a:r>
              <a:rPr lang="pl-PL" sz="1800" dirty="0"/>
              <a:t>Imponujące węgierskie bydło stepowe - atrakcyjna rasa lokalna</a:t>
            </a:r>
          </a:p>
          <a:p>
            <a:endParaRPr lang="cs-CZ" sz="1800" dirty="0"/>
          </a:p>
        </p:txBody>
      </p:sp>
    </p:spTree>
    <p:extLst>
      <p:ext uri="{BB962C8B-B14F-4D97-AF65-F5344CB8AC3E}">
        <p14:creationId xmlns:p14="http://schemas.microsoft.com/office/powerpoint/2010/main" val="18579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C27EA9AB-F35F-41F5-AAA4-C39825D6490E}"/>
              </a:ext>
            </a:extLst>
          </p:cNvPr>
          <p:cNvSpPr>
            <a:spLocks noGrp="1"/>
          </p:cNvSpPr>
          <p:nvPr>
            <p:ph type="body" sz="quarter" idx="14"/>
          </p:nvPr>
        </p:nvSpPr>
        <p:spPr>
          <a:xfrm>
            <a:off x="298451" y="1355693"/>
            <a:ext cx="4410000" cy="4860000"/>
          </a:xfrm>
        </p:spPr>
        <p:txBody>
          <a:bodyPr>
            <a:normAutofit/>
          </a:bodyPr>
          <a:lstStyle/>
          <a:p>
            <a:r>
              <a:rPr lang="pl-PL" sz="1800" dirty="0"/>
              <a:t>Producenci mają prawo do prowadzenia "wiejskich stołów gościnnych" (</a:t>
            </a:r>
            <a:r>
              <a:rPr lang="pl-PL" sz="1800" dirty="0" err="1"/>
              <a:t>falusi</a:t>
            </a:r>
            <a:r>
              <a:rPr lang="pl-PL" sz="1800" dirty="0"/>
              <a:t> </a:t>
            </a:r>
            <a:r>
              <a:rPr lang="pl-PL" sz="1800" dirty="0" err="1"/>
              <a:t>vendégasztal</a:t>
            </a:r>
            <a:r>
              <a:rPr lang="pl-PL" sz="1800" dirty="0"/>
              <a:t>) jako działalności detalicznej w rozumieniu prawa unijnego, gdzie mogą oferować również inną żywność, której nie wyprodukowali, jeśli spełnia ona określone limity ilościowe (§ 4 ust. 3 rozporządzenia nr 52/2010), odpowiednio do dostarczania towarów w tym samym regionie lub w promieniu 40 km do nabywcy, który się o nie zwrócił (§ 4 ust. 4 rozporządzenia nr 52/2010).</a:t>
            </a:r>
          </a:p>
          <a:p>
            <a:endParaRPr lang="cs-CZ" sz="1800" dirty="0"/>
          </a:p>
          <a:p>
            <a:r>
              <a:rPr lang="cs-CZ" sz="1800" dirty="0" err="1">
                <a:hlinkClick r:id="rId2"/>
              </a:rPr>
              <a:t>Mindigfinom</a:t>
            </a:r>
            <a:r>
              <a:rPr lang="cs-CZ" sz="1800" dirty="0">
                <a:hlinkClick r:id="rId2"/>
              </a:rPr>
              <a:t> (</a:t>
            </a:r>
            <a:r>
              <a:rPr lang="cs-CZ" sz="1800" dirty="0" err="1">
                <a:hlinkClick r:id="rId2"/>
              </a:rPr>
              <a:t>Bökfürdő</a:t>
            </a:r>
            <a:r>
              <a:rPr lang="cs-CZ" sz="1800" dirty="0">
                <a:hlinkClick r:id="rId2"/>
              </a:rPr>
              <a:t> - </a:t>
            </a:r>
            <a:r>
              <a:rPr lang="cs-CZ" sz="1800" dirty="0" err="1">
                <a:hlinkClick r:id="rId2"/>
              </a:rPr>
              <a:t>Bő</a:t>
            </a:r>
            <a:r>
              <a:rPr lang="cs-CZ" sz="1800" dirty="0">
                <a:hlinkClick r:id="rId2"/>
              </a:rPr>
              <a:t>) - </a:t>
            </a:r>
            <a:r>
              <a:rPr lang="en-US" sz="1800" dirty="0">
                <a:hlinkClick r:id="rId2"/>
              </a:rPr>
              <a:t>Village Guest Table</a:t>
            </a:r>
            <a:endParaRPr lang="cs-CZ" sz="1800" dirty="0"/>
          </a:p>
        </p:txBody>
      </p:sp>
      <p:sp>
        <p:nvSpPr>
          <p:cNvPr id="4" name="Zástupný text 3">
            <a:extLst>
              <a:ext uri="{FF2B5EF4-FFF2-40B4-BE49-F238E27FC236}">
                <a16:creationId xmlns:a16="http://schemas.microsoft.com/office/drawing/2014/main" id="{70162781-2ACA-466A-BCFB-70C4C9AB68E3}"/>
              </a:ext>
            </a:extLst>
          </p:cNvPr>
          <p:cNvSpPr>
            <a:spLocks noGrp="1"/>
          </p:cNvSpPr>
          <p:nvPr>
            <p:ph type="body" sz="quarter" idx="16"/>
          </p:nvPr>
        </p:nvSpPr>
        <p:spPr/>
        <p:txBody>
          <a:bodyPr>
            <a:normAutofit/>
          </a:bodyPr>
          <a:lstStyle/>
          <a:p>
            <a:r>
              <a:rPr lang="en-US" sz="1400" dirty="0"/>
              <a:t>Offer of "village guest table"</a:t>
            </a:r>
            <a:endParaRPr lang="cs-CZ" sz="1400" dirty="0"/>
          </a:p>
        </p:txBody>
      </p:sp>
      <p:pic>
        <p:nvPicPr>
          <p:cNvPr id="3" name="Obrázek 2">
            <a:extLst>
              <a:ext uri="{FF2B5EF4-FFF2-40B4-BE49-F238E27FC236}">
                <a16:creationId xmlns:a16="http://schemas.microsoft.com/office/drawing/2014/main" id="{89B7FFFC-5571-4DB7-A105-1C085772093A}"/>
              </a:ext>
            </a:extLst>
          </p:cNvPr>
          <p:cNvPicPr>
            <a:picLocks noChangeAspect="1"/>
          </p:cNvPicPr>
          <p:nvPr/>
        </p:nvPicPr>
        <p:blipFill>
          <a:blip r:embed="rId3"/>
          <a:stretch>
            <a:fillRect/>
          </a:stretch>
        </p:blipFill>
        <p:spPr>
          <a:xfrm>
            <a:off x="2857500" y="4748423"/>
            <a:ext cx="2190750" cy="2085975"/>
          </a:xfrm>
          <a:prstGeom prst="rect">
            <a:avLst/>
          </a:prstGeom>
        </p:spPr>
      </p:pic>
      <p:pic>
        <p:nvPicPr>
          <p:cNvPr id="7" name="Obrázek 6">
            <a:extLst>
              <a:ext uri="{FF2B5EF4-FFF2-40B4-BE49-F238E27FC236}">
                <a16:creationId xmlns:a16="http://schemas.microsoft.com/office/drawing/2014/main" id="{E30010EA-F18A-4277-8AAF-8E2F43445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898342"/>
            <a:ext cx="4833258" cy="3061315"/>
          </a:xfrm>
          <a:prstGeom prst="rect">
            <a:avLst/>
          </a:prstGeom>
        </p:spPr>
      </p:pic>
    </p:spTree>
    <p:extLst>
      <p:ext uri="{BB962C8B-B14F-4D97-AF65-F5344CB8AC3E}">
        <p14:creationId xmlns:p14="http://schemas.microsoft.com/office/powerpoint/2010/main" val="419267187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Utwórz nowy dokument." ma:contentTypeScope="" ma:versionID="6655694e06754180245da2f81e741a02">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1c12da9740d80a3f724ce83424fc0df"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Tagi obrazów"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B0A724C4-8939-4ED4-B51B-8659CAD995F2}">
  <ds:schemaRefs>
    <ds:schemaRef ds:uri="http://schemas.microsoft.com/sharepoint/v3/contenttype/forms"/>
  </ds:schemaRefs>
</ds:datastoreItem>
</file>

<file path=customXml/itemProps2.xml><?xml version="1.0" encoding="utf-8"?>
<ds:datastoreItem xmlns:ds="http://schemas.openxmlformats.org/officeDocument/2006/customXml" ds:itemID="{4C868B6A-D118-4728-BB0A-35FB14E326DB}"/>
</file>

<file path=customXml/itemProps3.xml><?xml version="1.0" encoding="utf-8"?>
<ds:datastoreItem xmlns:ds="http://schemas.openxmlformats.org/officeDocument/2006/customXml" ds:itemID="{73BE4D8D-535C-47C7-9E3E-22DE6E07228E}">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docProps/app.xml><?xml version="1.0" encoding="utf-8"?>
<Properties xmlns="http://schemas.openxmlformats.org/officeDocument/2006/extended-properties" xmlns:vt="http://schemas.openxmlformats.org/officeDocument/2006/docPropsVTypes">
  <Template/>
  <TotalTime>2702</TotalTime>
  <Words>1269</Words>
  <Application>Microsoft Office PowerPoint</Application>
  <PresentationFormat>Papier A4 (210x297 mm)</PresentationFormat>
  <Paragraphs>75</Paragraphs>
  <Slides>11</Slides>
  <Notes>5</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11</vt:i4>
      </vt:variant>
    </vt:vector>
  </HeadingPairs>
  <TitlesOfParts>
    <vt:vector size="17" baseType="lpstr">
      <vt:lpstr>Arial</vt:lpstr>
      <vt:lpstr>Calibri</vt:lpstr>
      <vt:lpstr>Calibri Light</vt:lpstr>
      <vt:lpstr>Roboto</vt:lpstr>
      <vt:lpstr>Trebuchet MS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Antoni Kierka</cp:lastModifiedBy>
  <cp:revision>126</cp:revision>
  <dcterms:created xsi:type="dcterms:W3CDTF">2018-03-25T08:55:28Z</dcterms:created>
  <dcterms:modified xsi:type="dcterms:W3CDTF">2022-12-14T18:10:03Z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