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343CA7-59B1-4D9E-A675-EC41815FA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7E94A9-FD78-4768-AEC3-F42322BC8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3CB8-FD74-4275-B877-E4B6454DCB38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E17532-0A32-45D7-8DE3-7EA77B8F38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D6A7B-226C-4841-BDD8-BAA08270FF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5269-BEEF-4F01-BC83-6FB08D8287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0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F375-1353-4F82-97CA-A7E7EED9917C}" type="datetimeFigureOut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157D-A0FC-408F-801F-0059BBE467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548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34980-6677-4AB4-B5F5-FCE8E4F0C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550F82-BFCD-48C6-8E68-C74F4D65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D4C381-D3D2-4835-AD24-1AF635C2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2379-A49F-41F9-9E1F-E5D98A4828A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76F9ED-071F-4AA7-B5C8-D3A63DE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12772-A762-4A8B-BF24-DA4DB42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CF867-D9C8-4150-B17A-EB632DFC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CF5547-57C6-4A2A-B742-556646F44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6C1B4-46DB-4400-8D33-C4D09CEF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F25-BD54-48CD-B877-EC73E6648FE2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866621-8B9E-4B11-82E3-CAFEF41F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6FB6FE-80E1-4157-A3F7-846BBB6C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4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820B-4A51-402B-A22D-B3E441802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547BB6-CEE2-41E9-838C-37A52219E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B05CDB-522F-4D77-A262-66EDA47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7994-7ECE-4314-80F4-B4C4E3A0AF87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9B6D1-D3F5-4308-97A1-59B06392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88F66-89C9-4AAF-8D3D-83601645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BC485-E951-4FE7-B85E-7D8AFCA0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BB4F6-2C77-41EB-B42D-DB69F912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0113C6-D060-43B6-9321-8622FF51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3144-3EAA-41D4-BC4B-86E6BE6D035A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F95AB-BF06-476D-908A-67BD67E9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F583BC-8477-48D0-84A9-3D34E0A1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19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DDA0C-A50C-4305-A45E-F0261841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484676-DCBE-47AA-9A6B-83765B2FB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324F7-A641-4CB8-B8C2-93412211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993D3-48E0-4230-AAE3-BAC0B524BB65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D54C6-7D7D-4639-96FE-4A207976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7DE10-AF17-46EE-A45E-FB208298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47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92A1-B8AA-4251-A0A7-2842B6D4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27D3F-CD62-4F96-9583-C9A9FB159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680B10-0F0B-496F-BD72-3A4CBF97C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FB0F44-81A8-41D2-87EB-47AA7F25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ECE7-AEB7-4F12-8389-97E21B6B974B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6D24D3-9D0B-4777-B850-D028F807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C632AD-4AE1-43E4-92E8-A735BF6C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F3463-D4E4-44BA-8D57-66259A25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1CF4A-3B26-46DE-B068-BC06F338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2DF38B-A573-4E94-BBBB-2D99F773F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B4313E-A824-413A-9D6D-2F9234DB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40BA33-AEA1-4EB7-BB3A-1CCD1C1A3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F68090-623D-4CD8-8AB8-B2EA06D4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CD5C-423F-41EB-A344-16980BF86F69}" type="datetime1">
              <a:rPr lang="cs-CZ" smtClean="0"/>
              <a:t>03.01.2023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98C801-E313-493F-A117-E046311A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B2C5ED-DC74-4D3B-9C1F-2EA8220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57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2C7BF-7D6B-4503-B533-8B7DE681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20CB48-CAC6-4C1B-B81A-557E2476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CE06-4CF1-4811-88D7-21A0E948D0C2}" type="datetime1">
              <a:rPr lang="cs-CZ" smtClean="0"/>
              <a:t>03.01.2023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B1EFF7-B20A-4337-BC8E-0ED2B26E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689E33-78C0-43D4-9082-288FE00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8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5D1167-4443-45AA-946F-46F7B93C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A06C-3CEE-4FEC-82DA-BB2A21C297EF}" type="datetime1">
              <a:rPr lang="cs-CZ" smtClean="0"/>
              <a:t>03.01.2023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0456AA-E2C8-4683-AA78-AE9EBE87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5E6FA3-9A79-419E-B740-B95AA77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56498-F57F-4AE4-B431-DD3BC812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23243-E53B-4031-A68D-2314920D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4E992-3A26-4B91-8B60-229A35384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DE0928-C72C-4519-9095-226D916E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4D-6860-47EC-91E6-A54911E5E036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279E09-2A34-4770-8633-FAD198AD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0A133A-DE4D-449C-BAA6-C7A7788B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1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A5D40-E5A0-4D39-8E79-39E45486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58DD1C-515B-497D-A70A-659711718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9C1078-5091-44DE-A2F7-DD399B5CD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43D332-FDA3-49D1-A5C1-FD0E4DF6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93B9-17C6-4991-ACCE-843B5111EE8C}" type="datetime1">
              <a:rPr lang="cs-CZ" smtClean="0"/>
              <a:t>03.01.2023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EE9932-5B5C-430E-9232-3B52A4E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DC03CF-CC4F-436D-AECB-17F4DF22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595B94-3DD7-44E8-8BFA-5568A13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766C40-CA86-48C9-9718-696D482AB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3F8B1-9C1D-4370-A02C-6D11287F5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DA52-6E42-467B-891F-F687EA330333}" type="datetime1">
              <a:rPr lang="cs-CZ" smtClean="0"/>
              <a:t>03.01.2023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929198-FCE4-4AD7-8674-6AA3551F8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5721-088B-4D59-924A-936AA85E0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3453-50FB-4F84-A2BC-F5B9BC87F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A1087-6A1D-4B89-AE66-7024DB101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n-lt"/>
              </a:rPr>
              <a:t>Modul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F388A6-4F62-4BA6-B547-7B932C0A6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Prodej ze dvora</a:t>
            </a: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A63E459-A014-4CAD-83D7-E596F2A9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88" y="190839"/>
            <a:ext cx="2897822" cy="1770973"/>
          </a:xfrm>
          <a:prstGeom prst="rect">
            <a:avLst/>
          </a:prstGeom>
        </p:spPr>
      </p:pic>
      <p:pic>
        <p:nvPicPr>
          <p:cNvPr id="5" name="image12.jpg">
            <a:extLst>
              <a:ext uri="{FF2B5EF4-FFF2-40B4-BE49-F238E27FC236}">
                <a16:creationId xmlns:a16="http://schemas.microsoft.com/office/drawing/2014/main" id="{F966F18C-3FD7-43A4-941B-A92771045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065" y="5051054"/>
            <a:ext cx="3003869" cy="795971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9ECF08-46A5-468B-95DD-F4E0D925F3A9}"/>
              </a:ext>
            </a:extLst>
          </p:cNvPr>
          <p:cNvSpPr txBox="1"/>
          <p:nvPr/>
        </p:nvSpPr>
        <p:spPr>
          <a:xfrm>
            <a:off x="2932590" y="6209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D5B3B-03A3-4CD2-86EA-705D84B6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2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7" name="Zástupný text 1">
            <a:extLst>
              <a:ext uri="{FF2B5EF4-FFF2-40B4-BE49-F238E27FC236}">
                <a16:creationId xmlns:a16="http://schemas.microsoft.com/office/drawing/2014/main" id="{35C0D7F6-BDE7-4E6E-A7A4-B0CFEC6F9FE7}"/>
              </a:ext>
            </a:extLst>
          </p:cNvPr>
          <p:cNvSpPr txBox="1">
            <a:spLocks/>
          </p:cNvSpPr>
          <p:nvPr/>
        </p:nvSpPr>
        <p:spPr>
          <a:xfrm>
            <a:off x="1049026" y="1913392"/>
            <a:ext cx="8820000" cy="360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800" b="1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Prodej ze dvora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BE574C59-26B9-4F85-9DCA-D36CDF652BE2}"/>
              </a:ext>
            </a:extLst>
          </p:cNvPr>
          <p:cNvSpPr txBox="1">
            <a:spLocks/>
          </p:cNvSpPr>
          <p:nvPr/>
        </p:nvSpPr>
        <p:spPr>
          <a:xfrm>
            <a:off x="1049026" y="2814772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Trebuchet MS" panose="020B0603020202020204" pitchFamily="34" charset="0"/>
              <a:buChar char="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Zástupný text 2">
            <a:extLst>
              <a:ext uri="{FF2B5EF4-FFF2-40B4-BE49-F238E27FC236}">
                <a16:creationId xmlns:a16="http://schemas.microsoft.com/office/drawing/2014/main" id="{C4874EE7-72E8-4A09-B398-12C62EA26BC7}"/>
              </a:ext>
            </a:extLst>
          </p:cNvPr>
          <p:cNvSpPr txBox="1">
            <a:spLocks/>
          </p:cNvSpPr>
          <p:nvPr/>
        </p:nvSpPr>
        <p:spPr>
          <a:xfrm>
            <a:off x="1049026" y="2229303"/>
            <a:ext cx="8325714" cy="2912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kern="120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6.3. Živočišné produkty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6308EAE3-137D-4C6E-85CC-83C42B31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208" y="2720805"/>
            <a:ext cx="5543192" cy="34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6DF46ED3-AF9C-4786-95E4-BABF49F9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4934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3" name="Zástupný text 1">
            <a:extLst>
              <a:ext uri="{FF2B5EF4-FFF2-40B4-BE49-F238E27FC236}">
                <a16:creationId xmlns:a16="http://schemas.microsoft.com/office/drawing/2014/main" id="{DA1539C4-3838-4E13-8B18-1E24FB894B6F}"/>
              </a:ext>
            </a:extLst>
          </p:cNvPr>
          <p:cNvSpPr txBox="1">
            <a:spLocks/>
          </p:cNvSpPr>
          <p:nvPr/>
        </p:nvSpPr>
        <p:spPr>
          <a:xfrm>
            <a:off x="838201" y="1913392"/>
            <a:ext cx="4594934" cy="4860000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6.3.1. Obecná legislativa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Obecně platí, že pro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živočišné výrobky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jsou dozorovými orgány dány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tvrdší podmínky pro prodej ze dvora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než pro produkty rostlinné výroby. Je to logicky dáno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charakterem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živočišných produktů, jejich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omezenou skladovatelností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větším nebezpečím přenosu parazitů a nákaz na člověka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V České republice v rámci Celostátní sítě pro venkov zpracovali Váňa a kol. (2018) obecná schémata povinností zpracovatelů masa, mléka, vajec která jsou s drobnými modifikacemi použitelná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 pro další země EU.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Zástupný text 3">
            <a:extLst>
              <a:ext uri="{FF2B5EF4-FFF2-40B4-BE49-F238E27FC236}">
                <a16:creationId xmlns:a16="http://schemas.microsoft.com/office/drawing/2014/main" id="{2D88B5A8-6F91-4B78-93C7-E6A80A2D4705}"/>
              </a:ext>
            </a:extLst>
          </p:cNvPr>
          <p:cNvSpPr txBox="1">
            <a:spLocks/>
          </p:cNvSpPr>
          <p:nvPr/>
        </p:nvSpPr>
        <p:spPr>
          <a:xfrm>
            <a:off x="6172662" y="6074229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Spokojené tele je základním předpokladem úspěšnosti chovu </a:t>
            </a:r>
            <a:b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 budoucí kvalitní masné a mléčné produkce (Farma Boubín, ČR) </a:t>
            </a:r>
          </a:p>
        </p:txBody>
      </p:sp>
      <p:pic>
        <p:nvPicPr>
          <p:cNvPr id="25" name="Zástupný symbol obrázku 10" descr="Obsah obrázku kráva, savci, hnědá, hovězí dobytek&#10;&#10;Popis byl vytvořen automaticky">
            <a:extLst>
              <a:ext uri="{FF2B5EF4-FFF2-40B4-BE49-F238E27FC236}">
                <a16:creationId xmlns:a16="http://schemas.microsoft.com/office/drawing/2014/main" id="{2BCCA5C5-C381-4EE2-BF16-72D7D8865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804"/>
          <a:stretch>
            <a:fillRect/>
          </a:stretch>
        </p:blipFill>
        <p:spPr>
          <a:xfrm>
            <a:off x="6172662" y="1913392"/>
            <a:ext cx="4212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4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43425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8" name="Zástupný obsah 3">
            <a:extLst>
              <a:ext uri="{FF2B5EF4-FFF2-40B4-BE49-F238E27FC236}">
                <a16:creationId xmlns:a16="http://schemas.microsoft.com/office/drawing/2014/main" id="{0DC43980-4F48-4F18-82B7-FABC37067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6636" y="1913393"/>
            <a:ext cx="8744375" cy="4442958"/>
          </a:xfrm>
          <a:prstGeom prst="rect">
            <a:avLst/>
          </a:prstGeom>
          <a:noFill/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B5B1A3B0-8044-403F-A400-635FF6D02AC0}"/>
              </a:ext>
            </a:extLst>
          </p:cNvPr>
          <p:cNvSpPr txBox="1"/>
          <p:nvPr/>
        </p:nvSpPr>
        <p:spPr>
          <a:xfrm>
            <a:off x="1005462" y="1657842"/>
            <a:ext cx="9621078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cs-CZ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6.3.1.1. Prodej a zpracování masa 		Zdroj: Váňa a kol. (2018)</a:t>
            </a:r>
          </a:p>
        </p:txBody>
      </p:sp>
    </p:spTree>
    <p:extLst>
      <p:ext uri="{BB962C8B-B14F-4D97-AF65-F5344CB8AC3E}">
        <p14:creationId xmlns:p14="http://schemas.microsoft.com/office/powerpoint/2010/main" val="211009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5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D5947DB1-5BD5-4217-9D63-688747767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39" y="1656395"/>
            <a:ext cx="8498561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519"/>
            <a:ext cx="4114800" cy="365125"/>
          </a:xfrm>
        </p:spPr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6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2891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4FABB47-358D-4CB6-AD49-EC4196444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3" y="1792920"/>
            <a:ext cx="7971413" cy="434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ástupný obsah 7">
            <a:extLst>
              <a:ext uri="{FF2B5EF4-FFF2-40B4-BE49-F238E27FC236}">
                <a16:creationId xmlns:a16="http://schemas.microsoft.com/office/drawing/2014/main" id="{5A1A75B0-884B-406D-9757-39CD0403FE60}"/>
              </a:ext>
            </a:extLst>
          </p:cNvPr>
          <p:cNvSpPr txBox="1">
            <a:spLocks/>
          </p:cNvSpPr>
          <p:nvPr/>
        </p:nvSpPr>
        <p:spPr>
          <a:xfrm>
            <a:off x="1009803" y="1527195"/>
            <a:ext cx="8820000" cy="4597531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+mj-lt"/>
              <a:buAutoNum type="alphaLcParenR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0000" indent="-180000" algn="just" rtl="0" eaLnBrk="1" fontAlgn="base" hangingPunct="1">
              <a:spcBef>
                <a:spcPts val="0"/>
              </a:spcBef>
              <a:spcAft>
                <a:spcPct val="0"/>
              </a:spcAft>
              <a:buFont typeface="+mj-lt"/>
              <a:buAutoNum type="romanLcPeriod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6.3.1.2. Prodej a zpracování mléka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A141B57-E153-4E1C-8905-530D1D9AD65C}"/>
              </a:ext>
            </a:extLst>
          </p:cNvPr>
          <p:cNvSpPr txBox="1"/>
          <p:nvPr/>
        </p:nvSpPr>
        <p:spPr>
          <a:xfrm>
            <a:off x="5291091" y="6206597"/>
            <a:ext cx="469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Prodej a zpracování mléka  	Zdroj: Váňa a kol. (2018)</a:t>
            </a:r>
          </a:p>
        </p:txBody>
      </p:sp>
    </p:spTree>
    <p:extLst>
      <p:ext uri="{BB962C8B-B14F-4D97-AF65-F5344CB8AC3E}">
        <p14:creationId xmlns:p14="http://schemas.microsoft.com/office/powerpoint/2010/main" val="218834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7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B81002D-569A-435D-B693-D15B3E466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2077"/>
            <a:ext cx="8758561" cy="342488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2" name="Zástupný obsah 4">
            <a:extLst>
              <a:ext uri="{FF2B5EF4-FFF2-40B4-BE49-F238E27FC236}">
                <a16:creationId xmlns:a16="http://schemas.microsoft.com/office/drawing/2014/main" id="{B5C5A65B-9C27-435F-88B8-7CAD89DFB5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" r="21"/>
          <a:stretch/>
        </p:blipFill>
        <p:spPr>
          <a:xfrm>
            <a:off x="550500" y="1656396"/>
            <a:ext cx="5569106" cy="4702373"/>
          </a:xfrm>
          <a:prstGeom prst="rect">
            <a:avLst/>
          </a:prstGeom>
        </p:spPr>
      </p:pic>
      <p:sp>
        <p:nvSpPr>
          <p:cNvPr id="23" name="Zástupný text 6">
            <a:extLst>
              <a:ext uri="{FF2B5EF4-FFF2-40B4-BE49-F238E27FC236}">
                <a16:creationId xmlns:a16="http://schemas.microsoft.com/office/drawing/2014/main" id="{5A572913-C882-4849-A3B8-C01631F44F59}"/>
              </a:ext>
            </a:extLst>
          </p:cNvPr>
          <p:cNvSpPr txBox="1">
            <a:spLocks/>
          </p:cNvSpPr>
          <p:nvPr/>
        </p:nvSpPr>
        <p:spPr>
          <a:xfrm>
            <a:off x="5954533" y="4100623"/>
            <a:ext cx="4212000" cy="465578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Řemeslná výroba másla v tradičních dřevěných formách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0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2083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2" name="Zástupný obsah 3">
            <a:extLst>
              <a:ext uri="{FF2B5EF4-FFF2-40B4-BE49-F238E27FC236}">
                <a16:creationId xmlns:a16="http://schemas.microsoft.com/office/drawing/2014/main" id="{1016E22D-C234-4C60-B128-F80FD7A83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77" y="1754007"/>
            <a:ext cx="6580593" cy="4688675"/>
          </a:xfrm>
          <a:prstGeom prst="rect">
            <a:avLst/>
          </a:prstGeom>
          <a:noFill/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AEBB3813-513C-44FA-9219-421B90CC6B7D}"/>
              </a:ext>
            </a:extLst>
          </p:cNvPr>
          <p:cNvSpPr txBox="1"/>
          <p:nvPr/>
        </p:nvSpPr>
        <p:spPr>
          <a:xfrm>
            <a:off x="2297078" y="1477008"/>
            <a:ext cx="5393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6.3.1.3. Prodej a zpracování vajec	Zdroj: Váňa a kol. (2018)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prstClr val="black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7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D3731-1576-4023-849F-8D0F97D9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77F40C-6544-4153-8B40-EF20CD5F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Číslo projektu</a:t>
            </a:r>
            <a:r>
              <a:rPr lang="en-GB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2020-1-SK01-KA202-078207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AF5AB4-94D6-4489-A933-6E18140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3453-50FB-4F84-A2BC-F5B9BC87FA5A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0F7A851-418C-4462-8129-B9984041B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8" y="142419"/>
            <a:ext cx="2897822" cy="1770973"/>
          </a:xfrm>
          <a:prstGeom prst="rect">
            <a:avLst/>
          </a:prstGeom>
        </p:spPr>
      </p:pic>
      <p:pic>
        <p:nvPicPr>
          <p:cNvPr id="7" name="image12.jpg">
            <a:extLst>
              <a:ext uri="{FF2B5EF4-FFF2-40B4-BE49-F238E27FC236}">
                <a16:creationId xmlns:a16="http://schemas.microsoft.com/office/drawing/2014/main" id="{B9FB1F4F-2A88-4950-9424-FCEE8A61B2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1037"/>
            <a:ext cx="3003869" cy="795971"/>
          </a:xfrm>
          <a:prstGeom prst="rect">
            <a:avLst/>
          </a:prstGeom>
          <a:ln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E0039D0-418D-494F-8007-0C9A0033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0546" cy="435133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Symbol zastępczy tekstu 1">
            <a:extLst>
              <a:ext uri="{FF2B5EF4-FFF2-40B4-BE49-F238E27FC236}">
                <a16:creationId xmlns:a16="http://schemas.microsoft.com/office/drawing/2014/main" id="{AF165CD9-92AE-44B3-87FD-8049FE75C707}"/>
              </a:ext>
            </a:extLst>
          </p:cNvPr>
          <p:cNvSpPr txBox="1">
            <a:spLocks/>
          </p:cNvSpPr>
          <p:nvPr/>
        </p:nvSpPr>
        <p:spPr>
          <a:xfrm>
            <a:off x="1613602" y="896645"/>
            <a:ext cx="4410000" cy="4856085"/>
          </a:xfrm>
          <a:prstGeom prst="rect">
            <a:avLst/>
          </a:prstGeom>
        </p:spPr>
        <p:txBody>
          <a:bodyPr/>
          <a:lstStyle>
            <a:lvl1pPr marL="0" indent="0" algn="just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0" name="Zástupný obsah 3" descr="Obsah obrázku tráva, exteriér, pole, savci&#10;&#10;Popis byl vytvořen automaticky">
            <a:extLst>
              <a:ext uri="{FF2B5EF4-FFF2-40B4-BE49-F238E27FC236}">
                <a16:creationId xmlns:a16="http://schemas.microsoft.com/office/drawing/2014/main" id="{78A576E6-9379-4082-9DD8-08CED3236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0246"/>
          <a:stretch/>
        </p:blipFill>
        <p:spPr>
          <a:xfrm>
            <a:off x="1748127" y="1923973"/>
            <a:ext cx="8043944" cy="4432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438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Vytvoří nový dokument" ma:contentTypeScope="" ma:versionID="fcad38f92428f1399907585f969aa42e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62d6d2d627f1411e1f6b9c9c492d602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377AB8F9-5107-4AFE-B338-F0D03B80D1DB}"/>
</file>

<file path=customXml/itemProps2.xml><?xml version="1.0" encoding="utf-8"?>
<ds:datastoreItem xmlns:ds="http://schemas.openxmlformats.org/officeDocument/2006/customXml" ds:itemID="{FC09DAD5-942A-4B99-ADAA-5EC012F56E07}"/>
</file>

<file path=customXml/itemProps3.xml><?xml version="1.0" encoding="utf-8"?>
<ds:datastoreItem xmlns:ds="http://schemas.openxmlformats.org/officeDocument/2006/customXml" ds:itemID="{888B6366-2470-485F-B7CF-28E959E39CA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226</Words>
  <Application>Microsoft Office PowerPoint</Application>
  <PresentationFormat>Širokoúhlá obrazovka</PresentationFormat>
  <Paragraphs>61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Motiv Office</vt:lpstr>
      <vt:lpstr>Modul 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6</dc:title>
  <dc:creator>Kánská Eva</dc:creator>
  <cp:lastModifiedBy>Kánská Eva</cp:lastModifiedBy>
  <cp:revision>3</cp:revision>
  <dcterms:created xsi:type="dcterms:W3CDTF">2023-01-03T08:47:02Z</dcterms:created>
  <dcterms:modified xsi:type="dcterms:W3CDTF">2023-01-03T09:39:59Z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