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338" r:id="rId5"/>
    <p:sldId id="285" r:id="rId6"/>
    <p:sldId id="304" r:id="rId7"/>
    <p:sldId id="324" r:id="rId8"/>
    <p:sldId id="306" r:id="rId9"/>
    <p:sldId id="325" r:id="rId10"/>
    <p:sldId id="336" r:id="rId11"/>
    <p:sldId id="323" r:id="rId12"/>
    <p:sldId id="337" r:id="rId13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na Šašková" initials="RŠ" lastIdx="1" clrIdx="0">
    <p:extLst>
      <p:ext uri="{19B8F6BF-5375-455C-9EA6-DF929625EA0E}">
        <p15:presenceInfo xmlns:p15="http://schemas.microsoft.com/office/powerpoint/2012/main" userId="e9b4df4f3acff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2" autoAdjust="0"/>
  </p:normalViewPr>
  <p:slideViewPr>
    <p:cSldViewPr snapToGrid="0">
      <p:cViewPr varScale="1">
        <p:scale>
          <a:sx n="71" d="100"/>
          <a:sy n="71" d="100"/>
        </p:scale>
        <p:origin x="1618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14.12.2022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14.12.2022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module focuses on the main animal commodities that are sold from the yard. Quantity, place and other conditions of sale.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about: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Fresh poultry meat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Fresh rabbit meat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Unwrapped fresh eggs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Bee products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Raw untreated milk and raw cream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 fish and other aquaculture products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2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B48812-7812-A41C-77EB-35B168CCD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D03848-2E05-11E8-6FB8-C17DD354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2605C6-5851-9D24-B710-88B29BF4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FEBBA5-E0F0-CB77-0F0E-4464F15A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B00EC4-10F6-1605-69EB-65F91A4D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66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E39E3-8B8E-B202-8E12-28D9A9C8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6422FC-E83E-9305-A1DF-54C4010B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D70BF4-66C5-C33E-E6E9-66F187C7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26C27A-F31D-CD12-28CC-14B39FB1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2F5AAC-B580-B85E-ABC1-CE066B72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24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52A3A98-380D-F574-8DF4-D12BE72C0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276CF6-06B4-E988-7D54-C4DE464F6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835104-7DC9-7129-4237-1491C9F9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57C573-1D48-2D15-E6BC-62A9963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E059AA-A0D2-45B8-5BE7-6F5FCF60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21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C281F-C2CA-21CD-DA91-2D0489D0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E9CA4-E7EA-71F8-5837-A60F02FD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CB81C1-4397-A521-80CC-83A5122E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9460EB-A445-99FE-7D0A-015E46CE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8DF688-AD14-C5B0-96D2-C7442D5B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21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CB287-964F-A0A2-D8D9-767799B4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862E07-AAA9-1489-37A9-A07F6458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94102A-5EA2-6120-9C0A-073E1B00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6F302D-FB3E-9021-BCB4-611C7F8E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07823E-72EF-9982-9BC4-30EE545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37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C2B26-D039-4256-FEA1-FD394F45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C5E9C8-26C3-09D6-9CF7-A0E08DF10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4F8608-F292-9C91-2F8F-0B568C55B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AFC0D0-8B2E-74AE-C576-ABB4E98D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3D4907-CA4E-7F3D-E87E-E6DFD509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08FF45-23ED-B956-10EB-E0DF5E60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95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AEB7B-5D24-DA8C-7706-E0B7BE9A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D00D90-EF2A-5CD5-A41B-7F3823BC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DFB0FF-B0F4-7CC7-25F9-4C24247CF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CF7156-F907-88D6-5B0D-8AE081A1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9D733F-D9C8-98FF-5A40-58844A741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8B4D54-9153-756E-7901-09A47460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7FC38C6-0842-3DCE-1C50-20399A2F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14B291D-A7E0-C362-EAE1-0521E8D5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53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4A3ECB-9BC3-C708-6F44-54FF25F2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97EF1C-6F45-DB8B-45BC-ED1C21F7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BFC866D-1A8D-8EBE-1DAB-FD75E1BE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D3D1EC-10DB-3134-6C42-84923F47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6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D754279-EFC5-150A-E732-20C13A4B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DE726C8-1DDD-554D-4D5A-F52630BF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599A8-53ED-14D6-AEC6-19757212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7F350-D77C-FD06-9719-5237D142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68CA04-2BFC-34E0-F496-C8DA38D0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4BB1CC-1DD1-1F6B-0157-B53C0EE6E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40C81F-38A8-E709-7B0D-FC79CC56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5C32D9-F2F6-B6CD-4168-EBA5B6D5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62C8E7-28A1-9D3D-44CB-95A311AD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4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84554-4366-1582-B31C-65CB46FB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FDF31B6-B04C-F62A-BE2A-713545819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7F11DE-B497-F117-EEF2-BD07D083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1A1592-B7BC-1F45-7FF8-1A4D6754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203501-7659-8A8D-9AC1-0012F14F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0D6BDF-3771-A2A3-6D30-F5DE36F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9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E7263F0-E1F0-8902-87A6-49F01886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ED5E3D-9418-F7D0-9EB2-35A611473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727CF2-6487-CC34-FEC1-4FD77F7A4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CAE2-1DB7-4AB6-A842-92A16D36B505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8FD836-6F02-37A6-AD74-9D85F96B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DAD3D6-C780-9908-E18F-28D68EF98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494E-B9FF-4DF7-9F1B-D6BE1C2253C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A0BF2E7-95D7-80DD-4D36-8BE7A5A428D9}"/>
              </a:ext>
            </a:extLst>
          </p:cNvPr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  <p:extLst>
      <p:ext uri="{BB962C8B-B14F-4D97-AF65-F5344CB8AC3E}">
        <p14:creationId xmlns:p14="http://schemas.microsoft.com/office/powerpoint/2010/main" val="10074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55" r:id="rId16"/>
    <p:sldLayoutId id="2147483659" r:id="rId17"/>
    <p:sldLayoutId id="2147483657" r:id="rId18"/>
    <p:sldLayoutId id="2147483658" r:id="rId19"/>
    <p:sldLayoutId id="2147483653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E4D65E2-2B53-B9B5-7A0D-6FB0D864367A}"/>
              </a:ext>
            </a:extLst>
          </p:cNvPr>
          <p:cNvSpPr txBox="1"/>
          <p:nvPr/>
        </p:nvSpPr>
        <p:spPr>
          <a:xfrm>
            <a:off x="3638774" y="1644134"/>
            <a:ext cx="4953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/>
              <a:t> MODUŁ 6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1EC878-BBD6-E44B-F011-531910A59E26}"/>
              </a:ext>
            </a:extLst>
          </p:cNvPr>
          <p:cNvSpPr txBox="1"/>
          <p:nvPr/>
        </p:nvSpPr>
        <p:spPr>
          <a:xfrm>
            <a:off x="2810435" y="3351765"/>
            <a:ext cx="4953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Sprzedaż prosto z ogródka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4543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Sprzedaż prosto z podwórka (gospodarstwa)</a:t>
            </a:r>
            <a:endParaRPr lang="cs-CZ" dirty="0"/>
          </a:p>
          <a:p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.3. </a:t>
            </a:r>
            <a:r>
              <a:rPr lang="pl-PL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Produkty zwierzęce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9852" y="3275045"/>
            <a:ext cx="4795935" cy="35829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4AE2CA-0C4D-44E7-9D89-E1FDCC4A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82" y="2202191"/>
            <a:ext cx="5697636" cy="42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059" y="1261355"/>
            <a:ext cx="4410000" cy="4860000"/>
          </a:xfrm>
        </p:spPr>
        <p:txBody>
          <a:bodyPr>
            <a:normAutofit lnSpcReduction="1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6.3.1. Przepisy ogólne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Ogólnie rzecz biorąc, organy nadzoru podlegają bardziej rygorystycznym warunkom sprzedaży z podwórka niż w przypadku produktów roślinnych. Wynika to logicznie z charakteru produktów zwierzęcych, ich ograniczonego okresu przydatności do spożycia oraz większego ryzyka przeniesienia pasożytów i chorób na ludzi.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1600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W Czechach, zgodnie z </a:t>
            </a:r>
            <a:r>
              <a:rPr lang="pl-PL" sz="1600" dirty="0" err="1"/>
              <a:t>Nationwide</a:t>
            </a:r>
            <a:r>
              <a:rPr lang="pl-PL" sz="1600" dirty="0"/>
              <a:t> </a:t>
            </a:r>
            <a:r>
              <a:rPr lang="pl-PL" sz="1600" dirty="0" err="1"/>
              <a:t>rural</a:t>
            </a:r>
            <a:r>
              <a:rPr lang="pl-PL" sz="1600" dirty="0"/>
              <a:t> networks, </a:t>
            </a:r>
            <a:r>
              <a:rPr lang="pl-PL" sz="1600" dirty="0" err="1"/>
              <a:t>Váňa</a:t>
            </a:r>
            <a:r>
              <a:rPr lang="pl-PL" sz="1600" dirty="0"/>
              <a:t> i in. (2018) nakreślają ogólne schematy obowiązków dla przetwórców mięsa, mleka, jaj. Są one, z niewielkimi modyfikacjami, stosowane również w innych krajach UE.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pic>
        <p:nvPicPr>
          <p:cNvPr id="11" name="Zástupný symbol obrázku 10" descr="Obsah obrázku kráva, savci, hnědá, hovězí dobytek&#10;&#10;Popis byl vytvořen automaticky">
            <a:extLst>
              <a:ext uri="{FF2B5EF4-FFF2-40B4-BE49-F238E27FC236}">
                <a16:creationId xmlns:a16="http://schemas.microsoft.com/office/drawing/2014/main" id="{E36954BC-816B-4BF1-BE89-CB9154000F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804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pl-PL" sz="1400" dirty="0"/>
              <a:t>Zadowolone cielę jest podstawowym warunkiem udanej hodowli i przyszłej wysokiej jakości produkcji mięsa i mleka (Farma </a:t>
            </a:r>
            <a:r>
              <a:rPr lang="pl-PL" sz="1400" dirty="0" err="1"/>
              <a:t>Boubín</a:t>
            </a:r>
            <a:r>
              <a:rPr lang="pl-PL" sz="1400" dirty="0"/>
              <a:t>, Republika Czeska)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A5C9F8-C791-4AD2-95AF-A040D2EDAE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72640" y="2131507"/>
            <a:ext cx="5760720" cy="3117273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87BEA1-A824-473A-9E32-2DE6A5301CD3}"/>
              </a:ext>
            </a:extLst>
          </p:cNvPr>
          <p:cNvSpPr txBox="1"/>
          <p:nvPr/>
        </p:nvSpPr>
        <p:spPr>
          <a:xfrm>
            <a:off x="142461" y="1252648"/>
            <a:ext cx="9621078" cy="71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6.3.1.1. Sprzedaż i przetwarzanie mięsa	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</p:txBody>
      </p:sp>
    </p:spTree>
    <p:extLst>
      <p:ext uri="{BB962C8B-B14F-4D97-AF65-F5344CB8AC3E}">
        <p14:creationId xmlns:p14="http://schemas.microsoft.com/office/powerpoint/2010/main" val="27628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symbol obrázku 5" descr="Obsah obrázku tráva, obloha, exteriér, kráva&#10;&#10;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2297927" y="1112916"/>
            <a:ext cx="4977516" cy="445920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000" y="5755504"/>
            <a:ext cx="8496759" cy="504825"/>
          </a:xfrm>
        </p:spPr>
        <p:txBody>
          <a:bodyPr>
            <a:noAutofit/>
          </a:bodyPr>
          <a:lstStyle/>
          <a:p>
            <a:r>
              <a:rPr lang="pl-PL" sz="1800" dirty="0"/>
              <a:t>Wiele gospodarstw umożliwia zwiedzającym zapoznanie się z różnymi rasami zwierząt gospodarskich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CC1B69-A26C-4678-928B-B71436DFD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1659494"/>
            <a:ext cx="7971413" cy="4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772094D-F965-499B-8C62-9CE0F6765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6.3.1.2. Sprzedaż i przetwarzanie mleka</a:t>
            </a:r>
          </a:p>
          <a:p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514CEC-2B04-4E0A-9C1B-63E906F85986}"/>
              </a:ext>
            </a:extLst>
          </p:cNvPr>
          <p:cNvSpPr txBox="1"/>
          <p:nvPr/>
        </p:nvSpPr>
        <p:spPr>
          <a:xfrm>
            <a:off x="4746928" y="6250494"/>
            <a:ext cx="469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Prodej a zpracování mléka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Zdroj: Váňa a kol. (2018)</a:t>
            </a:r>
          </a:p>
        </p:txBody>
      </p:sp>
    </p:spTree>
    <p:extLst>
      <p:ext uri="{BB962C8B-B14F-4D97-AF65-F5344CB8AC3E}">
        <p14:creationId xmlns:p14="http://schemas.microsoft.com/office/powerpoint/2010/main" val="4932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4F7DF1-319E-4465-80D0-CFB921DF5E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" r="21"/>
          <a:stretch/>
        </p:blipFill>
        <p:spPr>
          <a:xfrm>
            <a:off x="414393" y="1323191"/>
            <a:ext cx="5464836" cy="5003305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E064FA6-82E9-4561-B02B-712CA337A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3168" y="3572430"/>
            <a:ext cx="4212000" cy="504825"/>
          </a:xfrm>
        </p:spPr>
        <p:txBody>
          <a:bodyPr>
            <a:noAutofit/>
          </a:bodyPr>
          <a:lstStyle/>
          <a:p>
            <a:r>
              <a:rPr lang="pl-PL" sz="1800" dirty="0"/>
              <a:t>Ręczna produkcja masła w tradycyjnych drewnianych formach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193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46D6FD-34D6-446D-8F7A-896F4DBDA5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2038575"/>
            <a:ext cx="5760720" cy="4106487"/>
          </a:xfr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5F8C7D3-A739-498F-885F-49E135286B11}"/>
              </a:ext>
            </a:extLst>
          </p:cNvPr>
          <p:cNvSpPr txBox="1"/>
          <p:nvPr/>
        </p:nvSpPr>
        <p:spPr>
          <a:xfrm>
            <a:off x="1058382" y="1114613"/>
            <a:ext cx="559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6.3.1.3. Sprzedaż i przetwarzanie jaj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Váňa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ráva, exteriér, pole, savci&#10;&#10;Popis byl vytvořen automaticky">
            <a:extLst>
              <a:ext uri="{FF2B5EF4-FFF2-40B4-BE49-F238E27FC236}">
                <a16:creationId xmlns:a16="http://schemas.microsoft.com/office/drawing/2014/main" id="{2ACAF46C-74A2-421D-BF4B-A5476FAF72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13441" y="1260475"/>
            <a:ext cx="6479117" cy="4859338"/>
          </a:xfrm>
          <a:noFill/>
        </p:spPr>
      </p:pic>
    </p:spTree>
    <p:extLst>
      <p:ext uri="{BB962C8B-B14F-4D97-AF65-F5344CB8AC3E}">
        <p14:creationId xmlns:p14="http://schemas.microsoft.com/office/powerpoint/2010/main" val="2725019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Utwórz nowy dokument." ma:contentTypeScope="" ma:versionID="6655694e06754180245da2f81e741a02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1c12da9740d80a3f724ce83424fc0df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68FE7342-8A34-4379-8904-EBBB33542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90B28-B9E6-4C27-A909-87B0A69ACC63}"/>
</file>

<file path=customXml/itemProps3.xml><?xml version="1.0" encoding="utf-8"?>
<ds:datastoreItem xmlns:ds="http://schemas.openxmlformats.org/officeDocument/2006/customXml" ds:itemID="{746F707D-2E1B-4EAA-913E-19948BC79B47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256</Words>
  <Application>Microsoft Office PowerPoint</Application>
  <PresentationFormat>Papier A4 (210x297 mm)</PresentationFormat>
  <Paragraphs>29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Antoni Kierka</cp:lastModifiedBy>
  <cp:revision>149</cp:revision>
  <dcterms:created xsi:type="dcterms:W3CDTF">2018-03-25T08:55:28Z</dcterms:created>
  <dcterms:modified xsi:type="dcterms:W3CDTF">2022-12-14T18:17:18Z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