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1" r:id="rId6"/>
    <p:sldId id="263" r:id="rId7"/>
    <p:sldId id="260" r:id="rId8"/>
    <p:sldId id="264" r:id="rId9"/>
    <p:sldId id="265" r:id="rId10"/>
    <p:sldId id="268" r:id="rId11"/>
    <p:sldId id="269" r:id="rId12"/>
    <p:sldId id="267" r:id="rId13"/>
    <p:sldId id="270" r:id="rId14"/>
    <p:sldId id="266" r:id="rId15"/>
    <p:sldId id="271"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86"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0343CA7-59B1-4D9E-A675-EC41815FA2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07E94A9-FD78-4768-AEC3-F42322BC8C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D13CB8-FD74-4275-B877-E4B6454DCB38}" type="datetimeFigureOut">
              <a:rPr lang="cs-CZ" smtClean="0"/>
              <a:t>03.01.2023</a:t>
            </a:fld>
            <a:endParaRPr lang="cs-CZ"/>
          </a:p>
        </p:txBody>
      </p:sp>
      <p:sp>
        <p:nvSpPr>
          <p:cNvPr id="4" name="Zástupný symbol pro zápatí 3">
            <a:extLst>
              <a:ext uri="{FF2B5EF4-FFF2-40B4-BE49-F238E27FC236}">
                <a16:creationId xmlns:a16="http://schemas.microsoft.com/office/drawing/2014/main" id="{6FE17532-0A32-45D7-8DE3-7EA77B8F38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75D6A7B-226C-4841-BDD8-BAA08270FF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A5269-BEEF-4F01-BC83-6FB08D8287F7}" type="slidenum">
              <a:rPr lang="cs-CZ" smtClean="0"/>
              <a:t>‹#›</a:t>
            </a:fld>
            <a:endParaRPr lang="cs-CZ"/>
          </a:p>
        </p:txBody>
      </p:sp>
    </p:spTree>
    <p:extLst>
      <p:ext uri="{BB962C8B-B14F-4D97-AF65-F5344CB8AC3E}">
        <p14:creationId xmlns:p14="http://schemas.microsoft.com/office/powerpoint/2010/main" val="266420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4F375-1353-4F82-97CA-A7E7EED9917C}" type="datetimeFigureOut">
              <a:rPr lang="cs-CZ" smtClean="0"/>
              <a:t>03.01.2023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C157D-A0FC-408F-801F-0059BBE4674D}" type="slidenum">
              <a:rPr lang="cs-CZ" smtClean="0"/>
              <a:t>‹#›</a:t>
            </a:fld>
            <a:endParaRPr lang="cs-CZ"/>
          </a:p>
        </p:txBody>
      </p:sp>
    </p:spTree>
    <p:extLst>
      <p:ext uri="{BB962C8B-B14F-4D97-AF65-F5344CB8AC3E}">
        <p14:creationId xmlns:p14="http://schemas.microsoft.com/office/powerpoint/2010/main" val="23349548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34980-6677-4AB4-B5F5-FCE8E4F0C03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5550F82-BFCD-48C6-8E68-C74F4D657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9D4C381-D3D2-4835-AD24-1AF635C24EEF}"/>
              </a:ext>
            </a:extLst>
          </p:cNvPr>
          <p:cNvSpPr>
            <a:spLocks noGrp="1"/>
          </p:cNvSpPr>
          <p:nvPr>
            <p:ph type="dt" sz="half" idx="10"/>
          </p:nvPr>
        </p:nvSpPr>
        <p:spPr/>
        <p:txBody>
          <a:bodyPr/>
          <a:lstStyle/>
          <a:p>
            <a:fld id="{89502379-A49F-41F9-9E1F-E5D98A4828A2}" type="datetime1">
              <a:rPr lang="cs-CZ" smtClean="0"/>
              <a:t>03.01.2023</a:t>
            </a:fld>
            <a:endParaRPr lang="cs-CZ"/>
          </a:p>
        </p:txBody>
      </p:sp>
      <p:sp>
        <p:nvSpPr>
          <p:cNvPr id="5" name="Zástupný symbol pro zápatí 4">
            <a:extLst>
              <a:ext uri="{FF2B5EF4-FFF2-40B4-BE49-F238E27FC236}">
                <a16:creationId xmlns:a16="http://schemas.microsoft.com/office/drawing/2014/main" id="{3D76F9ED-071F-4AA7-B5C8-D3A63DE933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812772-A762-4A8B-BF24-DA4DB42D169C}"/>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98647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BCF867-D9C8-4150-B17A-EB632DFC477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7CF5547-57C6-4A2A-B742-556646F4429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CC6C1B4-46DB-4400-8D33-C4D09CEF3199}"/>
              </a:ext>
            </a:extLst>
          </p:cNvPr>
          <p:cNvSpPr>
            <a:spLocks noGrp="1"/>
          </p:cNvSpPr>
          <p:nvPr>
            <p:ph type="dt" sz="half" idx="10"/>
          </p:nvPr>
        </p:nvSpPr>
        <p:spPr/>
        <p:txBody>
          <a:bodyPr/>
          <a:lstStyle/>
          <a:p>
            <a:fld id="{DF380F25-BD54-48CD-B877-EC73E6648FE2}" type="datetime1">
              <a:rPr lang="cs-CZ" smtClean="0"/>
              <a:t>03.01.2023</a:t>
            </a:fld>
            <a:endParaRPr lang="cs-CZ"/>
          </a:p>
        </p:txBody>
      </p:sp>
      <p:sp>
        <p:nvSpPr>
          <p:cNvPr id="5" name="Zástupný symbol pro zápatí 4">
            <a:extLst>
              <a:ext uri="{FF2B5EF4-FFF2-40B4-BE49-F238E27FC236}">
                <a16:creationId xmlns:a16="http://schemas.microsoft.com/office/drawing/2014/main" id="{B8866621-8B9E-4B11-82E3-CAFEF41FD8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6FB6FE-80E1-4157-A3F7-846BBB6C5E16}"/>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7589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9AC820B-4A51-402B-A22D-B3E441802F4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0547BB6-CEE2-41E9-838C-37A52219EF3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AB05CDB-522F-4D77-A262-66EDA479C888}"/>
              </a:ext>
            </a:extLst>
          </p:cNvPr>
          <p:cNvSpPr>
            <a:spLocks noGrp="1"/>
          </p:cNvSpPr>
          <p:nvPr>
            <p:ph type="dt" sz="half" idx="10"/>
          </p:nvPr>
        </p:nvSpPr>
        <p:spPr/>
        <p:txBody>
          <a:bodyPr/>
          <a:lstStyle/>
          <a:p>
            <a:fld id="{6C8F7994-7ECE-4314-80F4-B4C4E3A0AF87}" type="datetime1">
              <a:rPr lang="cs-CZ" smtClean="0"/>
              <a:t>03.01.2023</a:t>
            </a:fld>
            <a:endParaRPr lang="cs-CZ"/>
          </a:p>
        </p:txBody>
      </p:sp>
      <p:sp>
        <p:nvSpPr>
          <p:cNvPr id="5" name="Zástupný symbol pro zápatí 4">
            <a:extLst>
              <a:ext uri="{FF2B5EF4-FFF2-40B4-BE49-F238E27FC236}">
                <a16:creationId xmlns:a16="http://schemas.microsoft.com/office/drawing/2014/main" id="{C8F9B6D1-D3F5-4308-97A1-59B063921F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C88F66-89C9-4AAF-8D3D-8360164574E3}"/>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81500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2BC485-E951-4FE7-B85E-7D8AFCA08AB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ABB4F6-2C77-41EB-B42D-DB69F912D26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0113C6-D060-43B6-9321-8622FF51C66A}"/>
              </a:ext>
            </a:extLst>
          </p:cNvPr>
          <p:cNvSpPr>
            <a:spLocks noGrp="1"/>
          </p:cNvSpPr>
          <p:nvPr>
            <p:ph type="dt" sz="half" idx="10"/>
          </p:nvPr>
        </p:nvSpPr>
        <p:spPr/>
        <p:txBody>
          <a:bodyPr/>
          <a:lstStyle/>
          <a:p>
            <a:fld id="{5C513144-3EAA-41D4-BC4B-86E6BE6D035A}" type="datetime1">
              <a:rPr lang="cs-CZ" smtClean="0"/>
              <a:t>03.01.2023</a:t>
            </a:fld>
            <a:endParaRPr lang="cs-CZ"/>
          </a:p>
        </p:txBody>
      </p:sp>
      <p:sp>
        <p:nvSpPr>
          <p:cNvPr id="5" name="Zástupný symbol pro zápatí 4">
            <a:extLst>
              <a:ext uri="{FF2B5EF4-FFF2-40B4-BE49-F238E27FC236}">
                <a16:creationId xmlns:a16="http://schemas.microsoft.com/office/drawing/2014/main" id="{A78F95AB-BF06-476D-908A-67BD67E963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583BC-8477-48D0-84A9-3D34E0A19D1C}"/>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404019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DDA0C-A50C-4305-A45E-F02618410C8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484676-DCBE-47AA-9A6B-83765B2FB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40324F7-A641-4CB8-B8C2-93412211DCD5}"/>
              </a:ext>
            </a:extLst>
          </p:cNvPr>
          <p:cNvSpPr>
            <a:spLocks noGrp="1"/>
          </p:cNvSpPr>
          <p:nvPr>
            <p:ph type="dt" sz="half" idx="10"/>
          </p:nvPr>
        </p:nvSpPr>
        <p:spPr/>
        <p:txBody>
          <a:bodyPr/>
          <a:lstStyle/>
          <a:p>
            <a:fld id="{0ED993D3-48E0-4230-AAE3-BAC0B524BB65}" type="datetime1">
              <a:rPr lang="cs-CZ" smtClean="0"/>
              <a:t>03.01.2023</a:t>
            </a:fld>
            <a:endParaRPr lang="cs-CZ"/>
          </a:p>
        </p:txBody>
      </p:sp>
      <p:sp>
        <p:nvSpPr>
          <p:cNvPr id="5" name="Zástupný symbol pro zápatí 4">
            <a:extLst>
              <a:ext uri="{FF2B5EF4-FFF2-40B4-BE49-F238E27FC236}">
                <a16:creationId xmlns:a16="http://schemas.microsoft.com/office/drawing/2014/main" id="{179D54C6-7D7D-4639-96FE-4A2079760A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D7DE10-AF17-46EE-A45E-FB208298EFA2}"/>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72647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092A1-B8AA-4251-A0A7-2842B6D4136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D27D3F-CD62-4F96-9583-C9A9FB159E9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2680B10-0F0B-496F-BD72-3A4CBF97C04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7FB0F44-81A8-41D2-87EB-47AA7F253736}"/>
              </a:ext>
            </a:extLst>
          </p:cNvPr>
          <p:cNvSpPr>
            <a:spLocks noGrp="1"/>
          </p:cNvSpPr>
          <p:nvPr>
            <p:ph type="dt" sz="half" idx="10"/>
          </p:nvPr>
        </p:nvSpPr>
        <p:spPr/>
        <p:txBody>
          <a:bodyPr/>
          <a:lstStyle/>
          <a:p>
            <a:fld id="{5BDEECE7-AEB7-4F12-8389-97E21B6B974B}" type="datetime1">
              <a:rPr lang="cs-CZ" smtClean="0"/>
              <a:t>03.01.2023</a:t>
            </a:fld>
            <a:endParaRPr lang="cs-CZ"/>
          </a:p>
        </p:txBody>
      </p:sp>
      <p:sp>
        <p:nvSpPr>
          <p:cNvPr id="6" name="Zástupný symbol pro zápatí 5">
            <a:extLst>
              <a:ext uri="{FF2B5EF4-FFF2-40B4-BE49-F238E27FC236}">
                <a16:creationId xmlns:a16="http://schemas.microsoft.com/office/drawing/2014/main" id="{D26D24D3-9D0B-4777-B850-D028F8073E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C632AD-4AE1-43E4-92E8-A735BF6C95B8}"/>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3257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F3463-D4E4-44BA-8D57-66259A25F9A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AD1CF4A-3B26-46DE-B068-BC06F338D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52DF38B-A573-4E94-BBBB-2D99F773FB6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7B4313E-A824-413A-9D6D-2F9234DBB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140BA33-AEA1-4EB7-BB3A-1CCD1C1A30E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F68090-623D-4CD8-8AB8-B2EA06D48DD8}"/>
              </a:ext>
            </a:extLst>
          </p:cNvPr>
          <p:cNvSpPr>
            <a:spLocks noGrp="1"/>
          </p:cNvSpPr>
          <p:nvPr>
            <p:ph type="dt" sz="half" idx="10"/>
          </p:nvPr>
        </p:nvSpPr>
        <p:spPr/>
        <p:txBody>
          <a:bodyPr/>
          <a:lstStyle/>
          <a:p>
            <a:fld id="{7BFBCD5C-423F-41EB-A344-16980BF86F69}" type="datetime1">
              <a:rPr lang="cs-CZ" smtClean="0"/>
              <a:t>03.01.2023</a:t>
            </a:fld>
            <a:endParaRPr lang="cs-CZ"/>
          </a:p>
        </p:txBody>
      </p:sp>
      <p:sp>
        <p:nvSpPr>
          <p:cNvPr id="8" name="Zástupný symbol pro zápatí 7">
            <a:extLst>
              <a:ext uri="{FF2B5EF4-FFF2-40B4-BE49-F238E27FC236}">
                <a16:creationId xmlns:a16="http://schemas.microsoft.com/office/drawing/2014/main" id="{4798C801-E313-493F-A117-E046311A2FD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5B2C5ED-DC74-4D3B-9C1F-2EA82201167B}"/>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92257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2C7BF-7D6B-4503-B533-8B7DE6819D5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320CB48-CAC6-4C1B-B81A-557E247659F6}"/>
              </a:ext>
            </a:extLst>
          </p:cNvPr>
          <p:cNvSpPr>
            <a:spLocks noGrp="1"/>
          </p:cNvSpPr>
          <p:nvPr>
            <p:ph type="dt" sz="half" idx="10"/>
          </p:nvPr>
        </p:nvSpPr>
        <p:spPr/>
        <p:txBody>
          <a:bodyPr/>
          <a:lstStyle/>
          <a:p>
            <a:fld id="{188ECE06-4CF1-4811-88D7-21A0E948D0C2}" type="datetime1">
              <a:rPr lang="cs-CZ" smtClean="0"/>
              <a:t>03.01.2023</a:t>
            </a:fld>
            <a:endParaRPr lang="cs-CZ"/>
          </a:p>
        </p:txBody>
      </p:sp>
      <p:sp>
        <p:nvSpPr>
          <p:cNvPr id="4" name="Zástupný symbol pro zápatí 3">
            <a:extLst>
              <a:ext uri="{FF2B5EF4-FFF2-40B4-BE49-F238E27FC236}">
                <a16:creationId xmlns:a16="http://schemas.microsoft.com/office/drawing/2014/main" id="{93B1EFF7-B20A-4337-BC8E-0ED2B26E4A3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7689E33-78C0-43D4-9082-288FE00D39B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7037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D5D1167-4443-45AA-946F-46F7B93C36A7}"/>
              </a:ext>
            </a:extLst>
          </p:cNvPr>
          <p:cNvSpPr>
            <a:spLocks noGrp="1"/>
          </p:cNvSpPr>
          <p:nvPr>
            <p:ph type="dt" sz="half" idx="10"/>
          </p:nvPr>
        </p:nvSpPr>
        <p:spPr/>
        <p:txBody>
          <a:bodyPr/>
          <a:lstStyle/>
          <a:p>
            <a:fld id="{FE69A06C-3CEE-4FEC-82DA-BB2A21C297EF}" type="datetime1">
              <a:rPr lang="cs-CZ" smtClean="0"/>
              <a:t>03.01.2023</a:t>
            </a:fld>
            <a:endParaRPr lang="cs-CZ"/>
          </a:p>
        </p:txBody>
      </p:sp>
      <p:sp>
        <p:nvSpPr>
          <p:cNvPr id="3" name="Zástupný symbol pro zápatí 2">
            <a:extLst>
              <a:ext uri="{FF2B5EF4-FFF2-40B4-BE49-F238E27FC236}">
                <a16:creationId xmlns:a16="http://schemas.microsoft.com/office/drawing/2014/main" id="{E50456AA-E2C8-4683-AA78-AE9EBE8737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05E6FA3-9A79-419E-B740-B95AA772157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29672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56498-F57F-4AE4-B431-DD3BC812C6D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1F23243-E53B-4031-A68D-2314920D8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B24E992-3A26-4B91-8B60-229A3538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DE0928-C72C-4519-9095-226D916E0B37}"/>
              </a:ext>
            </a:extLst>
          </p:cNvPr>
          <p:cNvSpPr>
            <a:spLocks noGrp="1"/>
          </p:cNvSpPr>
          <p:nvPr>
            <p:ph type="dt" sz="half" idx="10"/>
          </p:nvPr>
        </p:nvSpPr>
        <p:spPr/>
        <p:txBody>
          <a:bodyPr/>
          <a:lstStyle/>
          <a:p>
            <a:fld id="{12D03B4D-6860-47EC-91E6-A54911E5E036}" type="datetime1">
              <a:rPr lang="cs-CZ" smtClean="0"/>
              <a:t>03.01.2023</a:t>
            </a:fld>
            <a:endParaRPr lang="cs-CZ"/>
          </a:p>
        </p:txBody>
      </p:sp>
      <p:sp>
        <p:nvSpPr>
          <p:cNvPr id="6" name="Zástupný symbol pro zápatí 5">
            <a:extLst>
              <a:ext uri="{FF2B5EF4-FFF2-40B4-BE49-F238E27FC236}">
                <a16:creationId xmlns:a16="http://schemas.microsoft.com/office/drawing/2014/main" id="{AB279E09-2A34-4770-8633-FAD198AD132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A0A133A-DE4D-449C-BAA6-C7A7788BA0E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58819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A5D40-E5A0-4D39-8E79-39E45486C9B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C58DD1C-515B-497D-A70A-659711718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9C1078-5091-44DE-A2F7-DD399B5CD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D43D332-FDA3-49D1-A5C1-FD0E4DF6983A}"/>
              </a:ext>
            </a:extLst>
          </p:cNvPr>
          <p:cNvSpPr>
            <a:spLocks noGrp="1"/>
          </p:cNvSpPr>
          <p:nvPr>
            <p:ph type="dt" sz="half" idx="10"/>
          </p:nvPr>
        </p:nvSpPr>
        <p:spPr/>
        <p:txBody>
          <a:bodyPr/>
          <a:lstStyle/>
          <a:p>
            <a:fld id="{2D2993B9-17C6-4991-ACCE-843B5111EE8C}" type="datetime1">
              <a:rPr lang="cs-CZ" smtClean="0"/>
              <a:t>03.01.2023</a:t>
            </a:fld>
            <a:endParaRPr lang="cs-CZ"/>
          </a:p>
        </p:txBody>
      </p:sp>
      <p:sp>
        <p:nvSpPr>
          <p:cNvPr id="6" name="Zástupný symbol pro zápatí 5">
            <a:extLst>
              <a:ext uri="{FF2B5EF4-FFF2-40B4-BE49-F238E27FC236}">
                <a16:creationId xmlns:a16="http://schemas.microsoft.com/office/drawing/2014/main" id="{86EE9932-5B5C-430E-9232-3B52A4EADAB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DC03CF-CC4F-436D-AECB-17F4DF228761}"/>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66254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595B94-3DD7-44E8-8BFA-5568A1315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B766C40-CA86-48C9-9718-696D482AB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93F8B1-9C1D-4370-A02C-6D11287F5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6DA52-6E42-467B-891F-F687EA330333}" type="datetime1">
              <a:rPr lang="cs-CZ" smtClean="0"/>
              <a:t>03.01.2023</a:t>
            </a:fld>
            <a:endParaRPr lang="cs-CZ"/>
          </a:p>
        </p:txBody>
      </p:sp>
      <p:sp>
        <p:nvSpPr>
          <p:cNvPr id="5" name="Zástupný symbol pro zápatí 4">
            <a:extLst>
              <a:ext uri="{FF2B5EF4-FFF2-40B4-BE49-F238E27FC236}">
                <a16:creationId xmlns:a16="http://schemas.microsoft.com/office/drawing/2014/main" id="{86929198-FCE4-4AD7-8674-6AA3551F8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E245721-088B-4D59-924A-936AA85E0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3453-50FB-4F84-A2BC-F5B9BC87FA5A}" type="slidenum">
              <a:rPr lang="cs-CZ" smtClean="0"/>
              <a:t>‹#›</a:t>
            </a:fld>
            <a:endParaRPr lang="cs-CZ"/>
          </a:p>
        </p:txBody>
      </p:sp>
    </p:spTree>
    <p:extLst>
      <p:ext uri="{BB962C8B-B14F-4D97-AF65-F5344CB8AC3E}">
        <p14:creationId xmlns:p14="http://schemas.microsoft.com/office/powerpoint/2010/main" val="9230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zakonypreludi.sk/zz/2011-35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A1087-6A1D-4B89-AE66-7024DB101C6F}"/>
              </a:ext>
            </a:extLst>
          </p:cNvPr>
          <p:cNvSpPr>
            <a:spLocks noGrp="1"/>
          </p:cNvSpPr>
          <p:nvPr>
            <p:ph type="ctrTitle"/>
          </p:nvPr>
        </p:nvSpPr>
        <p:spPr/>
        <p:txBody>
          <a:bodyPr>
            <a:normAutofit/>
          </a:bodyPr>
          <a:lstStyle/>
          <a:p>
            <a:r>
              <a:rPr lang="cs-CZ" sz="4400" dirty="0">
                <a:latin typeface="+mn-lt"/>
              </a:rPr>
              <a:t>Modul 6</a:t>
            </a:r>
          </a:p>
        </p:txBody>
      </p:sp>
      <p:sp>
        <p:nvSpPr>
          <p:cNvPr id="3" name="Podnadpis 2">
            <a:extLst>
              <a:ext uri="{FF2B5EF4-FFF2-40B4-BE49-F238E27FC236}">
                <a16:creationId xmlns:a16="http://schemas.microsoft.com/office/drawing/2014/main" id="{ACF388A6-4F62-4BA6-B547-7B932C0A6B94}"/>
              </a:ext>
            </a:extLst>
          </p:cNvPr>
          <p:cNvSpPr>
            <a:spLocks noGrp="1"/>
          </p:cNvSpPr>
          <p:nvPr>
            <p:ph type="subTitle" idx="1"/>
          </p:nvPr>
        </p:nvSpPr>
        <p:spPr/>
        <p:txBody>
          <a:bodyPr>
            <a:normAutofit/>
          </a:bodyPr>
          <a:lstStyle/>
          <a:p>
            <a:r>
              <a:rPr lang="cs-CZ" sz="6000" b="1" dirty="0"/>
              <a:t>Prodej ze dvora</a:t>
            </a:r>
          </a:p>
        </p:txBody>
      </p:sp>
      <p:pic>
        <p:nvPicPr>
          <p:cNvPr id="4" name="Picture 2" descr="Logo, company name&#10;&#10;Description automatically generated">
            <a:extLst>
              <a:ext uri="{FF2B5EF4-FFF2-40B4-BE49-F238E27FC236}">
                <a16:creationId xmlns:a16="http://schemas.microsoft.com/office/drawing/2014/main" id="{3A63E459-A014-4CAD-83D7-E596F2A9B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088" y="190839"/>
            <a:ext cx="2897822" cy="1770973"/>
          </a:xfrm>
          <a:prstGeom prst="rect">
            <a:avLst/>
          </a:prstGeom>
        </p:spPr>
      </p:pic>
      <p:pic>
        <p:nvPicPr>
          <p:cNvPr id="5" name="image12.jpg">
            <a:extLst>
              <a:ext uri="{FF2B5EF4-FFF2-40B4-BE49-F238E27FC236}">
                <a16:creationId xmlns:a16="http://schemas.microsoft.com/office/drawing/2014/main" id="{F966F18C-3FD7-43A4-941B-A92771045A42}"/>
              </a:ext>
            </a:extLst>
          </p:cNvPr>
          <p:cNvPicPr/>
          <p:nvPr/>
        </p:nvPicPr>
        <p:blipFill>
          <a:blip r:embed="rId3">
            <a:extLst>
              <a:ext uri="{28A0092B-C50C-407E-A947-70E740481C1C}">
                <a14:useLocalDpi xmlns:a14="http://schemas.microsoft.com/office/drawing/2010/main" val="0"/>
              </a:ext>
            </a:extLst>
          </a:blip>
          <a:srcRect/>
          <a:stretch>
            <a:fillRect/>
          </a:stretch>
        </p:blipFill>
        <p:spPr>
          <a:xfrm>
            <a:off x="4594065" y="5051054"/>
            <a:ext cx="3003869" cy="795971"/>
          </a:xfrm>
          <a:prstGeom prst="rect">
            <a:avLst/>
          </a:prstGeom>
          <a:ln/>
        </p:spPr>
      </p:pic>
      <p:sp>
        <p:nvSpPr>
          <p:cNvPr id="7" name="TextovéPole 6">
            <a:extLst>
              <a:ext uri="{FF2B5EF4-FFF2-40B4-BE49-F238E27FC236}">
                <a16:creationId xmlns:a16="http://schemas.microsoft.com/office/drawing/2014/main" id="{0E9ECF08-46A5-468B-95DD-F4E0D925F3A9}"/>
              </a:ext>
            </a:extLst>
          </p:cNvPr>
          <p:cNvSpPr txBox="1"/>
          <p:nvPr/>
        </p:nvSpPr>
        <p:spPr>
          <a:xfrm>
            <a:off x="2932590" y="6209666"/>
            <a:ext cx="6096000" cy="369332"/>
          </a:xfrm>
          <a:prstGeom prst="rect">
            <a:avLst/>
          </a:prstGeom>
          <a:noFill/>
        </p:spPr>
        <p:txBody>
          <a:bodyPr wrap="square">
            <a:spAutoFit/>
          </a:bodyPr>
          <a:lstStyle/>
          <a:p>
            <a:pPr algn="ctr"/>
            <a:r>
              <a:rPr lang="cs-CZ" sz="1800" b="1" dirty="0">
                <a:effectLst/>
                <a:latin typeface="Calibri" panose="020F0502020204030204" pitchFamily="34" charset="0"/>
                <a:ea typeface="Times New Roman" panose="02020603050405020304" pitchFamily="18" charset="0"/>
              </a:rPr>
              <a:t>Číslo projektu</a:t>
            </a:r>
            <a:r>
              <a:rPr lang="en-GB" sz="1800" b="1" dirty="0">
                <a:effectLst/>
                <a:latin typeface="Calibri" panose="020F0502020204030204" pitchFamily="34" charset="0"/>
                <a:ea typeface="Times New Roman" panose="02020603050405020304" pitchFamily="18" charset="0"/>
              </a:rPr>
              <a:t>: 2020-1-SK01-KA202-078207</a:t>
            </a:r>
            <a:endParaRPr lang="cs-CZ"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414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10</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0" name="Zástupný text 1">
            <a:extLst>
              <a:ext uri="{FF2B5EF4-FFF2-40B4-BE49-F238E27FC236}">
                <a16:creationId xmlns:a16="http://schemas.microsoft.com/office/drawing/2014/main" id="{424663A1-4CA7-4B01-86DF-DEF64A5F0782}"/>
              </a:ext>
            </a:extLst>
          </p:cNvPr>
          <p:cNvSpPr txBox="1">
            <a:spLocks/>
          </p:cNvSpPr>
          <p:nvPr/>
        </p:nvSpPr>
        <p:spPr>
          <a:xfrm>
            <a:off x="838200" y="2081591"/>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Včelí produkty</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Za malé množství medu, určeného k prodeji chovatelem v domácnosti chovatele, hospodářství chovatele, v tržnici nebo na tržišti přímo spotřebiteli pro spotřebu v jeho domácnosti, anebo k dodání medu chovatelem do maloobchodní prodejny, se považuje množství nepřevyšující 2 tuny ročně. Med je určen ke spotřebě v domácnosti konečného spotřebitele.</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1" name="Zástupný symbol obrázku 5" descr="Obsah obrázku dřevěné, staré, dřevo, nábytek&#10;&#10;Popis byl vytvořen automaticky">
            <a:extLst>
              <a:ext uri="{FF2B5EF4-FFF2-40B4-BE49-F238E27FC236}">
                <a16:creationId xmlns:a16="http://schemas.microsoft.com/office/drawing/2014/main" id="{F77B0AC4-C0C9-446A-981B-634BC8276A31}"/>
              </a:ext>
            </a:extLst>
          </p:cNvPr>
          <p:cNvPicPr>
            <a:picLocks noChangeAspect="1"/>
          </p:cNvPicPr>
          <p:nvPr/>
        </p:nvPicPr>
        <p:blipFill>
          <a:blip r:embed="rId4">
            <a:extLst>
              <a:ext uri="{28A0092B-C50C-407E-A947-70E740481C1C}">
                <a14:useLocalDpi xmlns:a14="http://schemas.microsoft.com/office/drawing/2010/main" val="0"/>
              </a:ext>
            </a:extLst>
          </a:blip>
          <a:srcRect l="11853" r="11853"/>
          <a:stretch>
            <a:fillRect/>
          </a:stretch>
        </p:blipFill>
        <p:spPr>
          <a:xfrm>
            <a:off x="6943802" y="1993646"/>
            <a:ext cx="4212000" cy="4140000"/>
          </a:xfrm>
          <a:prstGeom prst="rect">
            <a:avLst/>
          </a:prstGeom>
        </p:spPr>
      </p:pic>
    </p:spTree>
    <p:extLst>
      <p:ext uri="{BB962C8B-B14F-4D97-AF65-F5344CB8AC3E}">
        <p14:creationId xmlns:p14="http://schemas.microsoft.com/office/powerpoint/2010/main" val="121953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11</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0" name="Zástupný text 1">
            <a:extLst>
              <a:ext uri="{FF2B5EF4-FFF2-40B4-BE49-F238E27FC236}">
                <a16:creationId xmlns:a16="http://schemas.microsoft.com/office/drawing/2014/main" id="{765F5B75-5813-4C87-9090-EE2D26053952}"/>
              </a:ext>
            </a:extLst>
          </p:cNvPr>
          <p:cNvSpPr txBox="1">
            <a:spLocks/>
          </p:cNvSpPr>
          <p:nvPr/>
        </p:nvSpPr>
        <p:spPr>
          <a:xfrm>
            <a:off x="838200" y="199573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dirty="0">
                <a:ln>
                  <a:noFill/>
                </a:ln>
                <a:solidFill>
                  <a:srgbClr val="000000"/>
                </a:solidFill>
                <a:effectLst/>
                <a:uLnTx/>
                <a:uFillTx/>
                <a:latin typeface="Trebuchet MS"/>
                <a:ea typeface="Calibri" panose="020F0502020204030204" pitchFamily="34" charset="0"/>
                <a:cs typeface="Times New Roman" panose="02020603050405020304" pitchFamily="18" charset="0"/>
              </a:rPr>
              <a:t>6.4.2.2. Slovensko</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Otázky prodeje potravin živočišného původu upravuje blíže zákon o veterinární péči. Prvovýrobci, kteří prodávají prvotní produkty živočišného původu přímo konečným spotřebitelům nebo místním maloobchodům, jsou povinni požádat územně příslušnou regionální a potravinovou správu o registraci každé provozovny, kterou ovládají (§ 40 odst. 1 a 3 zákona o veterinární péči). Zvláštní hygienická pravidla prodeje potravin ze dvora pak stanoví opět nařízení č. 360/2011 Z. z. a </a:t>
            </a:r>
            <a:r>
              <a:rPr kumimoji="0" lang="cs-CZ" sz="1200" b="0" i="0" u="none" strike="noStrike" kern="1200" cap="none" spc="0" normalizeH="0" baseline="0" noProof="0" dirty="0">
                <a:ln>
                  <a:noFill/>
                </a:ln>
                <a:solidFill>
                  <a:srgbClr val="0563C1"/>
                </a:solidFill>
                <a:effectLst/>
                <a:uLnTx/>
                <a:uFillTx/>
                <a:latin typeface="Trebuchet MS"/>
                <a:ea typeface="Calibri" panose="020F0502020204030204" pitchFamily="34" charset="0"/>
                <a:cs typeface="Calibri" panose="020F0502020204030204" pitchFamily="34" charset="0"/>
                <a:hlinkClick r:id="rId4"/>
              </a:rPr>
              <a:t>nařízení vlády Slovenské republiky č. 359/2011 Z. z.</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Na rozdíl od prvovýroby neživočišných produktů je úprava prodeje potravin živočišného původu značně rozdrobená podle druhu jednotlivých komodit podléhajících úpravě.</a:t>
            </a: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1" name="Zástupný symbol obrázku 5" descr="Obsah obrázku dřevěné, kráva, savci, exteriér&#10;&#10;Popis byl vytvořen automaticky">
            <a:extLst>
              <a:ext uri="{FF2B5EF4-FFF2-40B4-BE49-F238E27FC236}">
                <a16:creationId xmlns:a16="http://schemas.microsoft.com/office/drawing/2014/main" id="{5CCFDF0D-8193-4976-9FB3-CC3CEA42D326}"/>
              </a:ext>
            </a:extLst>
          </p:cNvPr>
          <p:cNvPicPr>
            <a:picLocks noChangeAspect="1"/>
          </p:cNvPicPr>
          <p:nvPr/>
        </p:nvPicPr>
        <p:blipFill>
          <a:blip r:embed="rId5">
            <a:extLst>
              <a:ext uri="{28A0092B-C50C-407E-A947-70E740481C1C}">
                <a14:useLocalDpi xmlns:a14="http://schemas.microsoft.com/office/drawing/2010/main" val="0"/>
              </a:ext>
            </a:extLst>
          </a:blip>
          <a:srcRect l="11853" r="11853"/>
          <a:stretch>
            <a:fillRect/>
          </a:stretch>
        </p:blipFill>
        <p:spPr>
          <a:xfrm>
            <a:off x="7062167" y="1995730"/>
            <a:ext cx="4212000" cy="4140000"/>
          </a:xfrm>
          <a:prstGeom prst="rect">
            <a:avLst/>
          </a:prstGeom>
        </p:spPr>
      </p:pic>
    </p:spTree>
    <p:extLst>
      <p:ext uri="{BB962C8B-B14F-4D97-AF65-F5344CB8AC3E}">
        <p14:creationId xmlns:p14="http://schemas.microsoft.com/office/powerpoint/2010/main" val="408613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12</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0" name="Zástupný text 6">
            <a:extLst>
              <a:ext uri="{FF2B5EF4-FFF2-40B4-BE49-F238E27FC236}">
                <a16:creationId xmlns:a16="http://schemas.microsoft.com/office/drawing/2014/main" id="{02F2890D-34B2-46D4-8D90-E289763F3DF1}"/>
              </a:ext>
            </a:extLst>
          </p:cNvPr>
          <p:cNvSpPr txBox="1">
            <a:spLocks/>
          </p:cNvSpPr>
          <p:nvPr/>
        </p:nvSpPr>
        <p:spPr>
          <a:xfrm>
            <a:off x="838200" y="2053621"/>
            <a:ext cx="4410075" cy="3545714"/>
          </a:xfrm>
          <a:prstGeom prst="rect">
            <a:avLst/>
          </a:prstGeom>
          <a:noFill/>
        </p:spPr>
        <p:txBody>
          <a:bodyPr wrap="square">
            <a:spAutoFit/>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a:lnSpc>
                <a:spcPct val="107000"/>
              </a:lnSpc>
              <a:spcAft>
                <a:spcPts val="800"/>
              </a:spcAft>
            </a:pPr>
            <a:r>
              <a:rPr lang="cs-CZ" dirty="0">
                <a:ea typeface="Calibri" panose="020F0502020204030204" pitchFamily="34" charset="0"/>
                <a:cs typeface="Calibri" panose="020F0502020204030204" pitchFamily="34" charset="0"/>
              </a:rPr>
              <a:t>Nařízení č. 360/2011 Z. z. vymezuje malá množství potravin, která lze prodávat ze dvora, i pro potraviny neživočišného původu a relativně podrobně se zabývá prodejem mléka. Například syrové mléko je třeba pro účely prodeje ze dvora skladovat v teplotě mezi 4 °C a 8 °C. Za těchto okolností může mít datum spotřeby určené maximálně po dobu 48 hodin od nadojení. Nevychlazené  syrové  mléko  je  však  třeba  prodat  nejpozději do 2 hodin od nadojení (§ 4 odst. 12 a 13 nařízení č. 360/2011 Z.</a:t>
            </a:r>
            <a:r>
              <a:rPr lang="cs-CZ" spc="-2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z.).</a:t>
            </a:r>
            <a:endParaRPr lang="cs-CZ" dirty="0">
              <a:ea typeface="Calibri" panose="020F0502020204030204" pitchFamily="34" charset="0"/>
              <a:cs typeface="Times New Roman" panose="02020603050405020304" pitchFamily="18" charset="0"/>
            </a:endParaRPr>
          </a:p>
          <a:p>
            <a:pPr marL="228600">
              <a:lnSpc>
                <a:spcPct val="107000"/>
              </a:lnSpc>
              <a:spcAft>
                <a:spcPts val="800"/>
              </a:spcAft>
            </a:pPr>
            <a:r>
              <a:rPr lang="cs-CZ" dirty="0">
                <a:ea typeface="Calibri" panose="020F0502020204030204" pitchFamily="34" charset="0"/>
                <a:cs typeface="Calibri" panose="020F0502020204030204" pitchFamily="34" charset="0"/>
              </a:rPr>
              <a:t>Obdobným</a:t>
            </a:r>
            <a:r>
              <a:rPr lang="cs-CZ" spc="-6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způsobem</a:t>
            </a:r>
            <a:r>
              <a:rPr lang="cs-CZ" spc="-5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vymezuje</a:t>
            </a:r>
            <a:r>
              <a:rPr lang="cs-CZ" spc="-6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nařízení</a:t>
            </a:r>
            <a:r>
              <a:rPr lang="cs-CZ" spc="-5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č.</a:t>
            </a:r>
            <a:r>
              <a:rPr lang="cs-CZ" spc="-2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359/2011 Z.</a:t>
            </a:r>
            <a:r>
              <a:rPr lang="cs-CZ" spc="-1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z.</a:t>
            </a:r>
            <a:r>
              <a:rPr lang="cs-CZ" spc="-5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v</a:t>
            </a:r>
            <a:r>
              <a:rPr lang="cs-CZ" spc="-5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a:t>
            </a:r>
            <a:r>
              <a:rPr lang="cs-CZ" spc="-1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7</a:t>
            </a:r>
            <a:r>
              <a:rPr lang="cs-CZ" spc="-5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pojem</a:t>
            </a:r>
            <a:r>
              <a:rPr lang="cs-CZ" spc="-5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malého</a:t>
            </a:r>
            <a:r>
              <a:rPr lang="cs-CZ" spc="-5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množství</a:t>
            </a:r>
            <a:r>
              <a:rPr lang="cs-CZ" spc="-50"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drůbežího a králičího masa </a:t>
            </a:r>
            <a:br>
              <a:rPr lang="cs-CZ" dirty="0">
                <a:ea typeface="Calibri" panose="020F0502020204030204" pitchFamily="34" charset="0"/>
                <a:cs typeface="Calibri" panose="020F0502020204030204" pitchFamily="34" charset="0"/>
              </a:rPr>
            </a:br>
            <a:r>
              <a:rPr lang="cs-CZ" dirty="0">
                <a:ea typeface="Calibri" panose="020F0502020204030204" pitchFamily="34" charset="0"/>
                <a:cs typeface="Calibri" panose="020F0502020204030204" pitchFamily="34" charset="0"/>
              </a:rPr>
              <a:t>z prvovýroby. § 8 nařízení č. 359/2011 Z. z. pak upravuje hygienické požadavky na prodej malého množství drůbežího </a:t>
            </a:r>
            <a:br>
              <a:rPr lang="cs-CZ" dirty="0">
                <a:ea typeface="Calibri" panose="020F0502020204030204" pitchFamily="34" charset="0"/>
                <a:cs typeface="Calibri" panose="020F0502020204030204" pitchFamily="34" charset="0"/>
              </a:rPr>
            </a:br>
            <a:r>
              <a:rPr lang="cs-CZ" dirty="0">
                <a:ea typeface="Calibri" panose="020F0502020204030204" pitchFamily="34" charset="0"/>
                <a:cs typeface="Calibri" panose="020F0502020204030204" pitchFamily="34" charset="0"/>
              </a:rPr>
              <a:t>a králičího masa. Aby šlo skutečně o prvovýrobu, musí však jít pouze o omráčená a vykrvácením usmrcená zvířata, která jsou základním způsobem zpracovávána, uchovávána a nabízena </a:t>
            </a:r>
            <a:br>
              <a:rPr lang="cs-CZ" dirty="0">
                <a:ea typeface="Calibri" panose="020F0502020204030204" pitchFamily="34" charset="0"/>
                <a:cs typeface="Calibri" panose="020F0502020204030204" pitchFamily="34" charset="0"/>
              </a:rPr>
            </a:br>
            <a:r>
              <a:rPr lang="cs-CZ" dirty="0">
                <a:ea typeface="Calibri" panose="020F0502020204030204" pitchFamily="34" charset="0"/>
                <a:cs typeface="Calibri" panose="020F0502020204030204" pitchFamily="34" charset="0"/>
              </a:rPr>
              <a:t>k prodeji (§ 8 odst. 3 a 4 nařízení č. 359/2011 Z.</a:t>
            </a:r>
            <a:r>
              <a:rPr lang="cs-CZ" spc="-65" dirty="0">
                <a:ea typeface="Calibri" panose="020F0502020204030204" pitchFamily="34" charset="0"/>
                <a:cs typeface="Calibri" panose="020F0502020204030204" pitchFamily="34" charset="0"/>
              </a:rPr>
              <a:t> </a:t>
            </a:r>
            <a:r>
              <a:rPr lang="cs-CZ" dirty="0">
                <a:ea typeface="Calibri" panose="020F0502020204030204" pitchFamily="34" charset="0"/>
                <a:cs typeface="Calibri" panose="020F0502020204030204" pitchFamily="34" charset="0"/>
              </a:rPr>
              <a:t>z.).</a:t>
            </a:r>
            <a:endParaRPr lang="cs-CZ" dirty="0">
              <a:ea typeface="Calibri" panose="020F0502020204030204" pitchFamily="34" charset="0"/>
              <a:cs typeface="Times New Roman" panose="02020603050405020304" pitchFamily="18" charset="0"/>
            </a:endParaRPr>
          </a:p>
        </p:txBody>
      </p:sp>
      <p:pic>
        <p:nvPicPr>
          <p:cNvPr id="11" name="Zástupný symbol obrázku 11" descr="Obsah obrázku osoba, interiér, muž, příprava&#10;&#10;Popis byl vytvořen automaticky">
            <a:extLst>
              <a:ext uri="{FF2B5EF4-FFF2-40B4-BE49-F238E27FC236}">
                <a16:creationId xmlns:a16="http://schemas.microsoft.com/office/drawing/2014/main" id="{C8BE8225-253F-4743-8296-186BB39E5664}"/>
              </a:ext>
            </a:extLst>
          </p:cNvPr>
          <p:cNvPicPr>
            <a:picLocks noChangeAspect="1"/>
          </p:cNvPicPr>
          <p:nvPr/>
        </p:nvPicPr>
        <p:blipFill>
          <a:blip r:embed="rId4" cstate="print">
            <a:extLst>
              <a:ext uri="{28A0092B-C50C-407E-A947-70E740481C1C}">
                <a14:useLocalDpi xmlns:a14="http://schemas.microsoft.com/office/drawing/2010/main" val="0"/>
              </a:ext>
            </a:extLst>
          </a:blip>
          <a:srcRect t="13136" b="13136"/>
          <a:stretch>
            <a:fillRect/>
          </a:stretch>
        </p:blipFill>
        <p:spPr>
          <a:xfrm>
            <a:off x="7289257" y="1953519"/>
            <a:ext cx="4212000" cy="4140000"/>
          </a:xfrm>
          <a:prstGeom prst="rect">
            <a:avLst/>
          </a:prstGeom>
        </p:spPr>
      </p:pic>
    </p:spTree>
    <p:extLst>
      <p:ext uri="{BB962C8B-B14F-4D97-AF65-F5344CB8AC3E}">
        <p14:creationId xmlns:p14="http://schemas.microsoft.com/office/powerpoint/2010/main" val="381825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13</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1" name="Zástupný text 1">
            <a:extLst>
              <a:ext uri="{FF2B5EF4-FFF2-40B4-BE49-F238E27FC236}">
                <a16:creationId xmlns:a16="http://schemas.microsoft.com/office/drawing/2014/main" id="{7A20E940-DA01-4F31-8874-754973496074}"/>
              </a:ext>
            </a:extLst>
          </p:cNvPr>
          <p:cNvSpPr txBox="1">
            <a:spLocks/>
          </p:cNvSpPr>
          <p:nvPr/>
        </p:nvSpPr>
        <p:spPr>
          <a:xfrm>
            <a:off x="628540" y="1816223"/>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rPr>
              <a:t>6.4.2.3. Maďarsko</a:t>
            </a:r>
            <a:endParaRPr kumimoji="0" lang="cs-CZ" sz="1200" b="0" i="0" u="none" strike="noStrike" kern="1200" cap="none" spc="0" normalizeH="0" baseline="0" noProof="0">
              <a:ln>
                <a:noFill/>
              </a:ln>
              <a:solidFill>
                <a:sysClr val="windowText" lastClr="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Výrobci ostatních produktů živočišného původu jsou podrobeni přísnějším pravidlům, a mohou prodávat své produkty pouze ve vzdálenosti  nepřesahující  40 km od jejich zařízení (§ 4 odst. 2 nařízení č. 52/2010). Výrobci produktů živočišného jsou rovněž povinni se registrovat při územně příslušném okresním úřadu odpovědném za bezpečí potravinového řetězce a veterinární péči (§ 5 odst. 1 nařízení č. 52/2010). Výrobci bude v této souvislosti přiděleno registrační číslo (§ 5 odst. 3 nařízení č. 52/2010). Produkty živočišného původu mohou být podle nařízení č. 52/2010 uváděny na trh pouze tehdy, pokud stádo původu splňuje požadavky maďarského veterinárního práva (§ 5 odst. 4 nařízení č. 52/2010) a mohou v souvislosti se svou registrací podléhat kontrolám (§ 5 odst. 7 nařízení č.</a:t>
            </a:r>
            <a:r>
              <a:rPr kumimoji="0" lang="cs-CZ" sz="1200" b="0" i="0" u="none" strike="noStrike" kern="1200" cap="none" spc="1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52/2010).</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Co se týče potravin vyráběných z původního produktu, výrobce je povinen připravit přehled identifikující výrobce jako takového, místo výroby produktu, jeho název, seznam použitých ingrediencí, datum spotřeby a teplotu skladování  (§ 6 odst. 1 nařízení č. 52/2010). Tento požadavek se ale  nevztahuje na provoz vesnických stolů pro hosty (§ 6 odst. 2 nařízení č.</a:t>
            </a:r>
            <a:r>
              <a:rPr kumimoji="0" lang="cs-CZ" sz="1200" b="0" i="0" u="none" strike="noStrike" kern="1200" cap="none" spc="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52/2010).</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2" name="Zástupný text 3">
            <a:extLst>
              <a:ext uri="{FF2B5EF4-FFF2-40B4-BE49-F238E27FC236}">
                <a16:creationId xmlns:a16="http://schemas.microsoft.com/office/drawing/2014/main" id="{5FFF2F8B-2972-4631-AA70-75110485DA1D}"/>
              </a:ext>
            </a:extLst>
          </p:cNvPr>
          <p:cNvSpPr txBox="1">
            <a:spLocks/>
          </p:cNvSpPr>
          <p:nvPr/>
        </p:nvSpPr>
        <p:spPr>
          <a:xfrm>
            <a:off x="6366760" y="6133646"/>
            <a:ext cx="4212000" cy="504825"/>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rPr>
              <a:t>Impozantní  maďarský stepní skot –atraktivní lokální plemeno</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4" name="Zástupný symbol obrázku 7" descr="Obsah obrázku kráva, tráva, exteriér, pole&#10;&#10;Popis byl vytvořen automaticky">
            <a:extLst>
              <a:ext uri="{FF2B5EF4-FFF2-40B4-BE49-F238E27FC236}">
                <a16:creationId xmlns:a16="http://schemas.microsoft.com/office/drawing/2014/main" id="{BAEC6100-4B3B-4ED1-BA5A-04640CD94722}"/>
              </a:ext>
            </a:extLst>
          </p:cNvPr>
          <p:cNvPicPr>
            <a:picLocks noChangeAspect="1"/>
          </p:cNvPicPr>
          <p:nvPr/>
        </p:nvPicPr>
        <p:blipFill>
          <a:blip r:embed="rId4" cstate="print">
            <a:extLst>
              <a:ext uri="{28A0092B-C50C-407E-A947-70E740481C1C}">
                <a14:useLocalDpi xmlns:a14="http://schemas.microsoft.com/office/drawing/2010/main" val="0"/>
              </a:ext>
            </a:extLst>
          </a:blip>
          <a:srcRect l="14601" r="14601"/>
          <a:stretch>
            <a:fillRect/>
          </a:stretch>
        </p:blipFill>
        <p:spPr>
          <a:xfrm>
            <a:off x="6366760" y="1914340"/>
            <a:ext cx="4211638" cy="4140200"/>
          </a:xfrm>
          <a:prstGeom prst="rect">
            <a:avLst/>
          </a:prstGeom>
        </p:spPr>
      </p:pic>
    </p:spTree>
    <p:extLst>
      <p:ext uri="{BB962C8B-B14F-4D97-AF65-F5344CB8AC3E}">
        <p14:creationId xmlns:p14="http://schemas.microsoft.com/office/powerpoint/2010/main" val="30773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14</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14733" y="572426"/>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1" name="Zástupný text 1">
            <a:extLst>
              <a:ext uri="{FF2B5EF4-FFF2-40B4-BE49-F238E27FC236}">
                <a16:creationId xmlns:a16="http://schemas.microsoft.com/office/drawing/2014/main" id="{6E33E669-B4F8-4652-BD5A-4FE0469A6A06}"/>
              </a:ext>
            </a:extLst>
          </p:cNvPr>
          <p:cNvSpPr txBox="1">
            <a:spLocks/>
          </p:cNvSpPr>
          <p:nvPr/>
        </p:nvSpPr>
        <p:spPr>
          <a:xfrm>
            <a:off x="814733" y="190755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6.4.2.4</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Polsko</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Některá  zvláštní  pravidla   týkající   se   potravin   živočišného   původu   stanoví   polský   zákon  o produktech  živočišného  původu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ustawa</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o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produktach</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pochodzenia</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zwierzęcego</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dále</a:t>
            </a:r>
            <a:r>
              <a:rPr kumimoji="0" lang="cs-CZ" sz="1200" b="0" i="0" u="none" strike="noStrike" kern="1200" cap="none" spc="4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jen „</a:t>
            </a:r>
            <a:r>
              <a:rPr kumimoji="0" lang="cs-CZ" sz="1200" b="0" i="0"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p.p.z</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a:t>
            </a:r>
            <a:r>
              <a:rPr kumimoji="0" lang="cs-CZ" sz="1200" b="0" i="0" u="none" strike="noStrike" kern="1200" cap="none" spc="-8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Podnik</a:t>
            </a:r>
            <a:r>
              <a:rPr kumimoji="0" lang="cs-CZ" sz="1200" b="0" i="0" u="none" strike="noStrike" kern="1200" cap="none" spc="-7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provozující</a:t>
            </a:r>
            <a:r>
              <a:rPr kumimoji="0" lang="cs-CZ" sz="1200" b="0" i="0" u="none" strike="noStrike" kern="1200" cap="none" spc="-8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bezprostřední</a:t>
            </a:r>
            <a:r>
              <a:rPr kumimoji="0" lang="cs-CZ" sz="1200" b="0" i="0" u="none" strike="noStrike" kern="1200" cap="none" spc="-7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odbyt</a:t>
            </a:r>
            <a:r>
              <a:rPr kumimoji="0" lang="cs-CZ" sz="1200" b="0" i="0" u="none" strike="noStrike" kern="1200" cap="none" spc="-7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ve</a:t>
            </a:r>
            <a:r>
              <a:rPr kumimoji="0" lang="cs-CZ" sz="1200" b="0" i="0" u="none" strike="noStrike" kern="1200" cap="none" spc="-8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smyslu</a:t>
            </a:r>
            <a:r>
              <a:rPr kumimoji="0" lang="cs-CZ" sz="1200" b="0" i="0" u="none" strike="noStrike" kern="1200" cap="none" spc="-7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p.p.z</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a:t>
            </a:r>
            <a:r>
              <a:rPr kumimoji="0" lang="cs-CZ" sz="1200" b="0" i="0" u="none" strike="noStrike" kern="1200" cap="none" spc="-8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již</a:t>
            </a:r>
            <a:r>
              <a:rPr kumimoji="0" lang="cs-CZ" sz="1200" b="0" i="0" u="none" strike="noStrike" kern="1200" cap="none" spc="-8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podléhá</a:t>
            </a:r>
            <a:r>
              <a:rPr kumimoji="0" lang="cs-CZ" sz="1200" b="0" i="0" u="none" strike="noStrike" kern="1200" cap="none" spc="-6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registraci</a:t>
            </a:r>
            <a:r>
              <a:rPr kumimoji="0" lang="cs-CZ" sz="1200" b="0" i="0" u="none" strike="noStrike" kern="1200" cap="none" spc="-8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u</a:t>
            </a:r>
            <a:r>
              <a:rPr kumimoji="0" lang="cs-CZ" sz="1200" b="0" i="0" u="none" strike="noStrike" kern="1200" cap="none" spc="-7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veterináře odpovědného ze příslušnou </a:t>
            </a:r>
            <a:r>
              <a:rPr kumimoji="0" lang="cs-CZ" sz="1200" b="0" i="0"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povětu</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powiat</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obdoba českých okresů) podle čl. 20 odst. 1 </a:t>
            </a:r>
            <a:r>
              <a:rPr kumimoji="0" lang="cs-CZ" sz="1200" b="0" i="0"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p.p.z</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Čl. 12 </a:t>
            </a:r>
            <a:r>
              <a:rPr kumimoji="0" lang="cs-CZ" sz="1200" b="0" i="0"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p.p.z</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obsahuje zmocnění pro ministra zemědělství k vydání nařízení k upravení podmínek odbytu </a:t>
            </a:r>
            <a:r>
              <a:rPr kumimoji="0" lang="cs-CZ" sz="1200" b="0" i="0" u="none" strike="noStrike" kern="1200" cap="none" spc="6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a:t>
            </a:r>
            <a:r>
              <a:rPr kumimoji="0" lang="cs-CZ" sz="1200" b="0" i="0" u="none" strike="noStrike" kern="1200" cap="none" spc="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případech </a:t>
            </a:r>
            <a:r>
              <a:rPr kumimoji="0" lang="cs-CZ" sz="1200" b="0" i="0" u="none" strike="noStrike" kern="1200" cap="none" spc="5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vyňatých </a:t>
            </a:r>
            <a:r>
              <a:rPr kumimoji="0" lang="cs-CZ" sz="1200" b="0" i="0" u="none" strike="noStrike" kern="1200" cap="none" spc="7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z působnosti </a:t>
            </a:r>
            <a:r>
              <a:rPr kumimoji="0" lang="cs-CZ" sz="1200" b="0" i="0" u="none" strike="noStrike" kern="1200" cap="none" spc="5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nařízení </a:t>
            </a:r>
            <a:r>
              <a:rPr kumimoji="0" lang="cs-CZ" sz="1200" b="0" i="0" u="none" strike="noStrike" kern="1200" cap="none" spc="7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 </a:t>
            </a:r>
            <a:r>
              <a:rPr kumimoji="0" lang="cs-CZ" sz="1200" b="0" i="0" u="none" strike="noStrike" kern="1200" cap="none" spc="6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hygieně </a:t>
            </a:r>
            <a:r>
              <a:rPr kumimoji="0" lang="cs-CZ" sz="1200" b="0" i="0" u="none" strike="noStrike" kern="1200" cap="none" spc="6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potravin </a:t>
            </a:r>
            <a:r>
              <a:rPr kumimoji="0" lang="cs-CZ" sz="1200" b="0" i="0" u="none" strike="noStrike" kern="1200" cap="none" spc="5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živočišného </a:t>
            </a:r>
            <a:r>
              <a:rPr kumimoji="0" lang="cs-CZ" sz="1200" b="0" i="0" u="none" strike="noStrike" kern="1200" cap="none" spc="7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původu.</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K tomuto účelu bylo vydáno nařízení ministra zemědělství o veterinárních požadavcích při výrobě produktů živočišného původu určených k přímému odbytu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rozporządzenie</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ministra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rolnictwa</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i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rozwoju</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wsi</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w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sprawie</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wymagań</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weterynaryjnych</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przy</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produkcji</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produktów</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pochodzenia</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zwierzęcego</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przeznaczonych</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do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sprzedaży</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1" u="none" strike="noStrike" kern="1200" cap="none" spc="0" normalizeH="0" baseline="0" noProof="0" dirty="0" err="1">
                <a:ln>
                  <a:noFill/>
                </a:ln>
                <a:solidFill>
                  <a:sysClr val="windowText" lastClr="000000"/>
                </a:solidFill>
                <a:effectLst/>
                <a:uLnTx/>
                <a:uFillTx/>
                <a:latin typeface="Trebuchet MS"/>
                <a:ea typeface="Calibri" panose="020F0502020204030204" pitchFamily="34" charset="0"/>
                <a:cs typeface="Calibri" panose="020F0502020204030204" pitchFamily="34" charset="0"/>
              </a:rPr>
              <a:t>bezpośredniej</a:t>
            </a:r>
            <a:r>
              <a:rPr kumimoji="0" lang="cs-CZ" sz="1200" b="0" i="1"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dále též </a:t>
            </a:r>
            <a:r>
              <a:rPr kumimoji="0" lang="cs-CZ" sz="1200" b="0" i="0" u="none" strike="noStrike" kern="1200" cap="none" spc="-1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„nařízení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 </a:t>
            </a:r>
            <a:r>
              <a:rPr kumimoji="0" lang="cs-CZ" sz="1200" b="0" i="0" u="none" strike="noStrike" kern="1200" cap="none" spc="-1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přímém </a:t>
            </a:r>
            <a:r>
              <a:rPr kumimoji="0" lang="cs-CZ" sz="1200" b="0" i="0" u="none" strike="noStrike" kern="1200" cap="none" spc="-1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odbytu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živočišných produktů“). § 3 tohoto nařízení stanoví množstevní limity jednotlivých produktů živočišného</a:t>
            </a:r>
            <a:r>
              <a:rPr kumimoji="0" lang="cs-CZ" sz="1200" b="0" i="0" u="none" strike="noStrike" kern="1200" cap="none" spc="5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původu,</a:t>
            </a:r>
            <a:r>
              <a:rPr kumimoji="0" lang="cs-CZ" sz="1200" b="0" i="0" u="none" strike="noStrike" kern="1200" cap="none" spc="4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do</a:t>
            </a:r>
            <a:r>
              <a:rPr kumimoji="0" lang="cs-CZ" sz="1200" b="0" i="0" u="none" strike="noStrike" kern="1200" cap="none" spc="4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kterých</a:t>
            </a:r>
            <a:r>
              <a:rPr kumimoji="0" lang="cs-CZ" sz="1200" b="0" i="0" u="none" strike="noStrike" kern="1200" cap="none" spc="5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jde</a:t>
            </a:r>
            <a:r>
              <a:rPr kumimoji="0" lang="cs-CZ" sz="1200" b="0"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a:t>
            </a:r>
            <a:r>
              <a:rPr kumimoji="0" lang="cs-CZ" sz="1200" b="0" i="0" u="none" strike="noStrike" kern="1200" cap="none" spc="4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malá</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množství,</a:t>
            </a:r>
            <a:r>
              <a:rPr kumimoji="0" lang="cs-CZ" sz="1200" b="0" i="0" u="none" strike="noStrike" kern="1200" cap="none" spc="4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která</a:t>
            </a:r>
            <a:r>
              <a:rPr kumimoji="0" lang="cs-CZ" sz="1200" b="0" i="0" u="none" strike="noStrike" kern="1200" cap="none" spc="5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se</a:t>
            </a:r>
            <a:r>
              <a:rPr kumimoji="0" lang="cs-CZ" sz="1200" b="0" i="0" u="none" strike="noStrike" kern="1200" cap="none" spc="4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nařízení</a:t>
            </a:r>
            <a:r>
              <a:rPr kumimoji="0" lang="cs-CZ" sz="1200" b="0" i="0" u="none" strike="noStrike" kern="1200" cap="none" spc="5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vztahuje.</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2" name="Zástupný text 3">
            <a:extLst>
              <a:ext uri="{FF2B5EF4-FFF2-40B4-BE49-F238E27FC236}">
                <a16:creationId xmlns:a16="http://schemas.microsoft.com/office/drawing/2014/main" id="{BA2CFF6D-B0F8-4CD7-9AE9-836A27479EC4}"/>
              </a:ext>
            </a:extLst>
          </p:cNvPr>
          <p:cNvSpPr txBox="1">
            <a:spLocks/>
          </p:cNvSpPr>
          <p:nvPr/>
        </p:nvSpPr>
        <p:spPr>
          <a:xfrm>
            <a:off x="6792781" y="6133646"/>
            <a:ext cx="4212000" cy="504825"/>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rPr>
              <a:t>Zimolez kamčatský pro produkci marmelád ze dvora – </a:t>
            </a:r>
            <a:r>
              <a:rPr kumimoji="0" lang="cs-CZ" sz="1000" b="0" i="0" u="none" strike="noStrike" kern="1200" cap="none" spc="0" normalizeH="0" baseline="0" noProof="0" dirty="0" err="1">
                <a:ln>
                  <a:noFill/>
                </a:ln>
                <a:solidFill>
                  <a:sysClr val="windowText" lastClr="000000"/>
                </a:solidFill>
                <a:effectLst/>
                <a:uLnTx/>
                <a:uFillTx/>
                <a:latin typeface="Trebuchet MS"/>
                <a:ea typeface="+mn-ea"/>
                <a:cs typeface="+mn-cs"/>
              </a:rPr>
              <a:t>Grabyszice</a:t>
            </a:r>
            <a:r>
              <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rPr>
              <a:t> </a:t>
            </a:r>
            <a:r>
              <a:rPr kumimoji="0" lang="cs-CZ" sz="1000" b="0" i="0" u="none" strike="noStrike" kern="1200" cap="none" spc="0" normalizeH="0" baseline="0" noProof="0" dirty="0" err="1">
                <a:ln>
                  <a:noFill/>
                </a:ln>
                <a:solidFill>
                  <a:sysClr val="windowText" lastClr="000000"/>
                </a:solidFill>
                <a:effectLst/>
                <a:uLnTx/>
                <a:uFillTx/>
                <a:latin typeface="Trebuchet MS"/>
                <a:ea typeface="+mn-ea"/>
                <a:cs typeface="+mn-cs"/>
              </a:rPr>
              <a:t>Gorne</a:t>
            </a: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4" name="Zástupný symbol obrázku 4">
            <a:extLst>
              <a:ext uri="{FF2B5EF4-FFF2-40B4-BE49-F238E27FC236}">
                <a16:creationId xmlns:a16="http://schemas.microsoft.com/office/drawing/2014/main" id="{3BD891F9-70D2-4B28-BA0B-6E1FC18F595B}"/>
              </a:ext>
            </a:extLst>
          </p:cNvPr>
          <p:cNvPicPr>
            <a:picLocks noChangeAspect="1"/>
          </p:cNvPicPr>
          <p:nvPr/>
        </p:nvPicPr>
        <p:blipFill>
          <a:blip r:embed="rId4">
            <a:extLst>
              <a:ext uri="{28A0092B-C50C-407E-A947-70E740481C1C}">
                <a14:useLocalDpi xmlns:a14="http://schemas.microsoft.com/office/drawing/2010/main" val="0"/>
              </a:ext>
            </a:extLst>
          </a:blip>
          <a:srcRect l="11853" r="11853"/>
          <a:stretch>
            <a:fillRect/>
          </a:stretch>
        </p:blipFill>
        <p:spPr>
          <a:xfrm>
            <a:off x="6822471" y="1936749"/>
            <a:ext cx="4211638" cy="4140200"/>
          </a:xfrm>
          <a:prstGeom prst="rect">
            <a:avLst/>
          </a:prstGeom>
        </p:spPr>
      </p:pic>
    </p:spTree>
    <p:extLst>
      <p:ext uri="{BB962C8B-B14F-4D97-AF65-F5344CB8AC3E}">
        <p14:creationId xmlns:p14="http://schemas.microsoft.com/office/powerpoint/2010/main" val="306333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15</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0" name="Zástupný text 1">
            <a:extLst>
              <a:ext uri="{FF2B5EF4-FFF2-40B4-BE49-F238E27FC236}">
                <a16:creationId xmlns:a16="http://schemas.microsoft.com/office/drawing/2014/main" id="{9BEDA5B6-CD7F-450D-B112-FD980235C26C}"/>
              </a:ext>
            </a:extLst>
          </p:cNvPr>
          <p:cNvSpPr txBox="1">
            <a:spLocks/>
          </p:cNvSpPr>
          <p:nvPr/>
        </p:nvSpPr>
        <p:spPr>
          <a:xfrm>
            <a:off x="573014" y="1921314"/>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6 pak upravuje maximální týdenní objem výroby pro účely přímého odbytu živočišných produktů.</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V</a:t>
            </a:r>
            <a:r>
              <a:rPr kumimoji="0" lang="cs-CZ" sz="1200" b="0" i="0" u="none" strike="noStrike" kern="1200" cap="none" spc="-7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a:t>
            </a:r>
            <a:r>
              <a:rPr kumimoji="0" lang="cs-CZ" sz="1200" b="0" i="0" u="none" strike="noStrike" kern="1200" cap="none" spc="-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4</a:t>
            </a:r>
            <a:r>
              <a:rPr kumimoji="0" lang="cs-CZ" sz="1200" b="0" i="0" u="none" strike="noStrike" kern="1200" cap="none" spc="-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nařízení</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potom</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určuje</a:t>
            </a:r>
            <a:r>
              <a:rPr kumimoji="0" lang="cs-CZ" sz="1200" b="0" i="0" u="none" strike="noStrike" kern="1200" cap="none" spc="-6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konkrétní</a:t>
            </a:r>
            <a:r>
              <a:rPr kumimoji="0" lang="cs-CZ" sz="1200" b="0" i="0" u="none" strike="noStrike" kern="1200" cap="none" spc="-6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způsoby</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přímého</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odbytu</a:t>
            </a:r>
            <a:r>
              <a:rPr kumimoji="0" lang="cs-CZ" sz="1200" b="0" i="0" u="none" strike="noStrike" kern="1200" cap="none" spc="-65"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přípustné</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a:t>
            </a:r>
            <a:r>
              <a:rPr kumimoji="0" lang="cs-CZ" sz="1200" b="0" i="0" u="none" strike="noStrike" kern="1200" cap="none" spc="-7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jednotlivé typy produktů (prodej přímo spotřebiteli v místě výroby, na trhu, z pojízdných a dočasných prodejních míst, popřípadě do maloobchodu). K přímému odbytu může podle nařízení o přímém odbytu živočišných produktů docházet na území vojvodství, kde dochází k výrobě produktů, popř. na území sousedních vojvodství, pokud o místě, době a časovém rozmezí takového prodeje uvědomí místně příslušného veterináře (§ 5 odst. 1 a</a:t>
            </a:r>
            <a:r>
              <a:rPr kumimoji="0" lang="cs-CZ" sz="1200" b="0" i="0" u="none" strike="noStrike" kern="1200" cap="none" spc="-1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2).</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 7 nařízení stanoví  relativně  podrobné  obecné  podmínky  pro  prostory,  ve  kterých  dochází  k přímému odbytu masa a drobů, které zahrnují mj. požadavky na čistotu, řádnou ventilaci, izolované prostory pro čištění a dezinfekci nástrojů apod. Nařízení se obecně ve zbytku zabývá relativně podrobnými požadavky na nakládání s jednotlivými potravinářskými produkty živočišného původu.</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1" name="Zástupný symbol obrázku 9" descr="Obsah obrázku stůl, interiér, talíř, jídlo&#10;&#10;Popis byl vytvořen automaticky">
            <a:extLst>
              <a:ext uri="{FF2B5EF4-FFF2-40B4-BE49-F238E27FC236}">
                <a16:creationId xmlns:a16="http://schemas.microsoft.com/office/drawing/2014/main" id="{FCB71F1A-CF88-4A89-8689-DFEBD6C410D1}"/>
              </a:ext>
            </a:extLst>
          </p:cNvPr>
          <p:cNvPicPr>
            <a:picLocks noChangeAspect="1"/>
          </p:cNvPicPr>
          <p:nvPr/>
        </p:nvPicPr>
        <p:blipFill>
          <a:blip r:embed="rId4">
            <a:extLst>
              <a:ext uri="{28A0092B-C50C-407E-A947-70E740481C1C}">
                <a14:useLocalDpi xmlns:a14="http://schemas.microsoft.com/office/drawing/2010/main" val="0"/>
              </a:ext>
            </a:extLst>
          </a:blip>
          <a:srcRect l="11853" r="11853"/>
          <a:stretch>
            <a:fillRect/>
          </a:stretch>
        </p:blipFill>
        <p:spPr>
          <a:xfrm>
            <a:off x="6799004" y="2064871"/>
            <a:ext cx="4212000" cy="4140000"/>
          </a:xfrm>
          <a:prstGeom prst="rect">
            <a:avLst/>
          </a:prstGeom>
        </p:spPr>
      </p:pic>
    </p:spTree>
    <p:extLst>
      <p:ext uri="{BB962C8B-B14F-4D97-AF65-F5344CB8AC3E}">
        <p14:creationId xmlns:p14="http://schemas.microsoft.com/office/powerpoint/2010/main" val="420266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CFD5B3B-03A3-4CD2-86EA-705D84B6D455}"/>
              </a:ext>
            </a:extLst>
          </p:cNvPr>
          <p:cNvSpPr>
            <a:spLocks noGrp="1"/>
          </p:cNvSpPr>
          <p:nvPr>
            <p:ph idx="1"/>
          </p:nvPr>
        </p:nvSpPr>
        <p:spPr/>
        <p:txBody>
          <a:bodyPr/>
          <a:lstStyle/>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2</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7" name="Zástupný text 1">
            <a:extLst>
              <a:ext uri="{FF2B5EF4-FFF2-40B4-BE49-F238E27FC236}">
                <a16:creationId xmlns:a16="http://schemas.microsoft.com/office/drawing/2014/main" id="{35C0D7F6-BDE7-4E6E-A7A4-B0CFEC6F9FE7}"/>
              </a:ext>
            </a:extLst>
          </p:cNvPr>
          <p:cNvSpPr txBox="1">
            <a:spLocks/>
          </p:cNvSpPr>
          <p:nvPr/>
        </p:nvSpPr>
        <p:spPr>
          <a:xfrm>
            <a:off x="1049026" y="1913392"/>
            <a:ext cx="8820000" cy="360000"/>
          </a:xfrm>
          <a:prstGeom prst="rect">
            <a:avLst/>
          </a:prstGeom>
        </p:spPr>
        <p:txBody>
          <a:bodyPr/>
          <a:lstStyle>
            <a:lvl1pPr marL="0" indent="0" algn="l" rtl="0" eaLnBrk="1" fontAlgn="base" hangingPunct="1">
              <a:spcBef>
                <a:spcPts val="0"/>
              </a:spcBef>
              <a:spcAft>
                <a:spcPct val="0"/>
              </a:spcAft>
              <a:buFont typeface="Arial" charset="0"/>
              <a:buNone/>
              <a:defRPr sz="1800" b="1"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rPr>
              <a:t>6. </a:t>
            </a:r>
            <a:r>
              <a:rPr lang="cs-CZ" dirty="0">
                <a:latin typeface="Calibri" panose="020F0502020204030204" pitchFamily="34" charset="0"/>
                <a:ea typeface="Calibri" panose="020F0502020204030204" pitchFamily="34" charset="0"/>
                <a:cs typeface="Times New Roman" panose="02020603050405020304" pitchFamily="18" charset="0"/>
              </a:rPr>
              <a:t>Prodej ze dvora</a:t>
            </a:r>
            <a:endParaRPr kumimoji="0" lang="cs-CZ" sz="1800" b="1" i="0" u="none" strike="noStrike" kern="1200" cap="none" spc="0" normalizeH="0" baseline="0" noProof="0" dirty="0">
              <a:ln>
                <a:noFill/>
              </a:ln>
              <a:solidFill>
                <a:srgbClr val="008000"/>
              </a:solidFill>
              <a:effectLst/>
              <a:uLnTx/>
              <a:uFillTx/>
              <a:latin typeface="Trebuchet MS"/>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1" i="0" u="none" strike="noStrike" kern="1200" cap="none" spc="0" normalizeH="0" baseline="0" noProof="0" dirty="0">
              <a:ln>
                <a:noFill/>
              </a:ln>
              <a:solidFill>
                <a:srgbClr val="008000"/>
              </a:solidFill>
              <a:effectLst/>
              <a:uLnTx/>
              <a:uFillTx/>
              <a:latin typeface="Trebuchet MS"/>
              <a:ea typeface="+mn-ea"/>
              <a:cs typeface="+mn-cs"/>
            </a:endParaRPr>
          </a:p>
        </p:txBody>
      </p:sp>
      <p:sp>
        <p:nvSpPr>
          <p:cNvPr id="19" name="Zástupný text 3">
            <a:extLst>
              <a:ext uri="{FF2B5EF4-FFF2-40B4-BE49-F238E27FC236}">
                <a16:creationId xmlns:a16="http://schemas.microsoft.com/office/drawing/2014/main" id="{BE574C59-26B9-4F85-9DCA-D36CDF652BE2}"/>
              </a:ext>
            </a:extLst>
          </p:cNvPr>
          <p:cNvSpPr txBox="1">
            <a:spLocks/>
          </p:cNvSpPr>
          <p:nvPr/>
        </p:nvSpPr>
        <p:spPr>
          <a:xfrm>
            <a:off x="1049026" y="2814772"/>
            <a:ext cx="8820000" cy="39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808038" indent="-180000" algn="just" rtl="0" eaLnBrk="1" fontAlgn="base" hangingPunct="1">
              <a:spcBef>
                <a:spcPts val="0"/>
              </a:spcBef>
              <a:spcAft>
                <a:spcPct val="0"/>
              </a:spcAft>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3pPr>
            <a:lvl4pPr marL="153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dirty="0">
              <a:ln>
                <a:noFill/>
              </a:ln>
              <a:solidFill>
                <a:sysClr val="windowText" lastClr="000000"/>
              </a:solidFill>
              <a:effectLst/>
              <a:uLnTx/>
              <a:uFillTx/>
              <a:ea typeface="+mn-ea"/>
              <a:cs typeface="+mn-cs"/>
            </a:endParaRPr>
          </a:p>
        </p:txBody>
      </p:sp>
      <p:sp>
        <p:nvSpPr>
          <p:cNvPr id="24" name="Zástupný text 2">
            <a:extLst>
              <a:ext uri="{FF2B5EF4-FFF2-40B4-BE49-F238E27FC236}">
                <a16:creationId xmlns:a16="http://schemas.microsoft.com/office/drawing/2014/main" id="{C4874EE7-72E8-4A09-B398-12C62EA26BC7}"/>
              </a:ext>
            </a:extLst>
          </p:cNvPr>
          <p:cNvSpPr txBox="1">
            <a:spLocks/>
          </p:cNvSpPr>
          <p:nvPr/>
        </p:nvSpPr>
        <p:spPr>
          <a:xfrm>
            <a:off x="1049026" y="2229303"/>
            <a:ext cx="8325714" cy="291257"/>
          </a:xfrm>
          <a:prstGeom prst="rect">
            <a:avLst/>
          </a:prstGeom>
        </p:spPr>
        <p:txBody>
          <a:bodyPr/>
          <a:lstStyle>
            <a:lvl1pPr marL="0" indent="0" algn="l" rtl="0" eaLnBrk="1" fontAlgn="base" hangingPunct="1">
              <a:spcBef>
                <a:spcPts val="0"/>
              </a:spcBef>
              <a:spcAft>
                <a:spcPct val="0"/>
              </a:spcAft>
              <a:buFont typeface="Arial" charset="0"/>
              <a:buNone/>
              <a:defRPr sz="1600"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rgbClr val="008000"/>
                </a:solidFill>
                <a:effectLst/>
                <a:uLnTx/>
                <a:uFillTx/>
                <a:ea typeface="Calibri" panose="020F0502020204030204" pitchFamily="34" charset="0"/>
                <a:cs typeface="Times New Roman" panose="02020603050405020304" pitchFamily="18" charset="0"/>
              </a:rPr>
              <a:t>6.4. Živočišné produkty - podmínky prodeje ze dvora ve vybraných státech EU</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dirty="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600" b="0" i="0" u="none" strike="noStrike" kern="1200" cap="none" spc="0" normalizeH="0" baseline="0" noProof="0" dirty="0">
              <a:ln>
                <a:noFill/>
              </a:ln>
              <a:solidFill>
                <a:srgbClr val="008000"/>
              </a:solidFill>
              <a:effectLst/>
              <a:uLnTx/>
              <a:uFillTx/>
              <a:latin typeface="Trebuchet MS"/>
              <a:ea typeface="+mn-ea"/>
              <a:cs typeface="+mn-cs"/>
            </a:endParaRPr>
          </a:p>
        </p:txBody>
      </p:sp>
      <p:pic>
        <p:nvPicPr>
          <p:cNvPr id="26" name="Obrázek 25">
            <a:extLst>
              <a:ext uri="{FF2B5EF4-FFF2-40B4-BE49-F238E27FC236}">
                <a16:creationId xmlns:a16="http://schemas.microsoft.com/office/drawing/2014/main" id="{28B55E50-A673-41A8-9914-06CC126984FB}"/>
              </a:ext>
            </a:extLst>
          </p:cNvPr>
          <p:cNvPicPr>
            <a:picLocks noChangeAspect="1"/>
          </p:cNvPicPr>
          <p:nvPr/>
        </p:nvPicPr>
        <p:blipFill>
          <a:blip r:embed="rId4"/>
          <a:stretch>
            <a:fillRect/>
          </a:stretch>
        </p:blipFill>
        <p:spPr>
          <a:xfrm>
            <a:off x="4373380" y="2699947"/>
            <a:ext cx="3445239" cy="3385409"/>
          </a:xfrm>
          <a:prstGeom prst="rect">
            <a:avLst/>
          </a:prstGeom>
        </p:spPr>
      </p:pic>
    </p:spTree>
    <p:extLst>
      <p:ext uri="{BB962C8B-B14F-4D97-AF65-F5344CB8AC3E}">
        <p14:creationId xmlns:p14="http://schemas.microsoft.com/office/powerpoint/2010/main" val="295349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3</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Zástupný obsah 12">
            <a:extLst>
              <a:ext uri="{FF2B5EF4-FFF2-40B4-BE49-F238E27FC236}">
                <a16:creationId xmlns:a16="http://schemas.microsoft.com/office/drawing/2014/main" id="{6DF46ED3-AF9C-4786-95E4-BABF49F92227}"/>
              </a:ext>
            </a:extLst>
          </p:cNvPr>
          <p:cNvSpPr>
            <a:spLocks noGrp="1"/>
          </p:cNvSpPr>
          <p:nvPr>
            <p:ph idx="1"/>
          </p:nvPr>
        </p:nvSpPr>
        <p:spPr>
          <a:xfrm>
            <a:off x="838200" y="1825625"/>
            <a:ext cx="4594934" cy="4351338"/>
          </a:xfrm>
        </p:spPr>
        <p:txBody>
          <a:bodyPr/>
          <a:lstStyle/>
          <a:p>
            <a:endParaRPr lang="cs-CZ" dirty="0"/>
          </a:p>
        </p:txBody>
      </p:sp>
      <p:sp>
        <p:nvSpPr>
          <p:cNvPr id="23" name="Zástupný text 1">
            <a:extLst>
              <a:ext uri="{FF2B5EF4-FFF2-40B4-BE49-F238E27FC236}">
                <a16:creationId xmlns:a16="http://schemas.microsoft.com/office/drawing/2014/main" id="{DA1539C4-3838-4E13-8B18-1E24FB894B6F}"/>
              </a:ext>
            </a:extLst>
          </p:cNvPr>
          <p:cNvSpPr txBox="1">
            <a:spLocks/>
          </p:cNvSpPr>
          <p:nvPr/>
        </p:nvSpPr>
        <p:spPr>
          <a:xfrm>
            <a:off x="838201" y="1913392"/>
            <a:ext cx="4594934"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9" name="Zástupný text 1">
            <a:extLst>
              <a:ext uri="{FF2B5EF4-FFF2-40B4-BE49-F238E27FC236}">
                <a16:creationId xmlns:a16="http://schemas.microsoft.com/office/drawing/2014/main" id="{5060DD63-61AA-497E-89C1-30394B959A8B}"/>
              </a:ext>
            </a:extLst>
          </p:cNvPr>
          <p:cNvSpPr txBox="1">
            <a:spLocks/>
          </p:cNvSpPr>
          <p:nvPr/>
        </p:nvSpPr>
        <p:spPr>
          <a:xfrm>
            <a:off x="1244068" y="1975178"/>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800" b="1" i="0" u="none" strike="noStrike" kern="1200" cap="none" spc="0" normalizeH="0" baseline="0" noProof="0" dirty="0">
                <a:ln>
                  <a:noFill/>
                </a:ln>
                <a:solidFill>
                  <a:srgbClr val="3B3B3B"/>
                </a:solidFill>
                <a:effectLst/>
                <a:uLnTx/>
                <a:uFillTx/>
                <a:latin typeface="Calibri" panose="020F0502020204030204" pitchFamily="34" charset="0"/>
                <a:ea typeface="Calibri" panose="020F0502020204030204" pitchFamily="34" charset="0"/>
                <a:cs typeface="Calibri" panose="020F0502020204030204" pitchFamily="34" charset="0"/>
              </a:rPr>
              <a:t>6.4.1. Obecná legislativa</a:t>
            </a:r>
          </a:p>
          <a:p>
            <a:pPr marL="4572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Ve srovnávací studii č. 5.395 Parlamentního institutu (2020) se uvádí, že prodejem potravin živočišného původu ze dvora se v České republice zabývá zejména § 27a veterinárního zákona, ten umožňuje v malých množstvích prodávat menší živá zvířata, čerstvé maso z těchto menších zvířat, nebalená čerstvá vejce z vlastního hospodářství, med a jiné včelí produkty a, se souhlasem krajské veterinární správy při splnění zvláštních hygienických podmínek, syrové mléko a syrovou smetanu. Toto ustanovení umožňuje prodej potravin v mírnějším režimu, například bez potřeby schválení nebo registrace v souladu s veterinárním zákonem.5 V závislosti na typu zemědělského produktu může jít o přímý prodej spotřebitelů ve vlastním hospodářství, v tržnici nebo na tržišti, popřípadě do místního maloobchodu (§ 27a odst. 1 veterinárního zákona). Maloobchodem se pro účely tohoto pravidla myslí maloobchod ve smyslu čl. 3 odst. 7 obecného nařízení, pokud se nachází v České republice a dodává produkty přímo spotřebiteli (§ 27a odst. 2 veterinárního zákona).</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30" name="Zástupný text 3">
            <a:extLst>
              <a:ext uri="{FF2B5EF4-FFF2-40B4-BE49-F238E27FC236}">
                <a16:creationId xmlns:a16="http://schemas.microsoft.com/office/drawing/2014/main" id="{FDB1BB55-CC21-47E4-BEFE-0C4CF0AA791E}"/>
              </a:ext>
            </a:extLst>
          </p:cNvPr>
          <p:cNvSpPr txBox="1">
            <a:spLocks/>
          </p:cNvSpPr>
          <p:nvPr/>
        </p:nvSpPr>
        <p:spPr>
          <a:xfrm>
            <a:off x="5835043" y="6168382"/>
            <a:ext cx="4212000" cy="504825"/>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atin typeface="Calibri" panose="020F0502020204030204" pitchFamily="34" charset="0"/>
                <a:cs typeface="Calibri" panose="020F0502020204030204" pitchFamily="34" charset="0"/>
              </a:rPr>
              <a:t>I malé farmy využívají moderní techniku</a:t>
            </a:r>
            <a:endParaRPr lang="cs-CZ" dirty="0">
              <a:latin typeface="Calibri" panose="020F0502020204030204" pitchFamily="34" charset="0"/>
              <a:cs typeface="Calibri" panose="020F0502020204030204" pitchFamily="34" charset="0"/>
            </a:endParaRPr>
          </a:p>
        </p:txBody>
      </p:sp>
      <p:pic>
        <p:nvPicPr>
          <p:cNvPr id="31" name="Zástupný symbol obrázku 7" descr="Obsah obrázku exteriér, obloha, nákladní auto, tráva&#10;&#10;Popis byl vytvořen automaticky">
            <a:extLst>
              <a:ext uri="{FF2B5EF4-FFF2-40B4-BE49-F238E27FC236}">
                <a16:creationId xmlns:a16="http://schemas.microsoft.com/office/drawing/2014/main" id="{30EE48B3-E534-40C2-8823-009368C4BA95}"/>
              </a:ext>
            </a:extLst>
          </p:cNvPr>
          <p:cNvPicPr>
            <a:picLocks noChangeAspect="1"/>
          </p:cNvPicPr>
          <p:nvPr/>
        </p:nvPicPr>
        <p:blipFill>
          <a:blip r:embed="rId4">
            <a:extLst>
              <a:ext uri="{28A0092B-C50C-407E-A947-70E740481C1C}">
                <a14:useLocalDpi xmlns:a14="http://schemas.microsoft.com/office/drawing/2010/main" val="0"/>
              </a:ext>
            </a:extLst>
          </a:blip>
          <a:srcRect l="4587" r="4587"/>
          <a:stretch>
            <a:fillRect/>
          </a:stretch>
        </p:blipFill>
        <p:spPr>
          <a:xfrm>
            <a:off x="5835043" y="1975178"/>
            <a:ext cx="4212000" cy="4140000"/>
          </a:xfrm>
          <a:prstGeom prst="rect">
            <a:avLst/>
          </a:prstGeom>
        </p:spPr>
      </p:pic>
    </p:spTree>
    <p:extLst>
      <p:ext uri="{BB962C8B-B14F-4D97-AF65-F5344CB8AC3E}">
        <p14:creationId xmlns:p14="http://schemas.microsoft.com/office/powerpoint/2010/main" val="402845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4</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3" name="Zástupný text 1">
            <a:extLst>
              <a:ext uri="{FF2B5EF4-FFF2-40B4-BE49-F238E27FC236}">
                <a16:creationId xmlns:a16="http://schemas.microsoft.com/office/drawing/2014/main" id="{A5281C4F-4D48-4BEA-8BF5-48672FAE1BCA}"/>
              </a:ext>
            </a:extLst>
          </p:cNvPr>
          <p:cNvSpPr txBox="1">
            <a:spLocks/>
          </p:cNvSpPr>
          <p:nvPr/>
        </p:nvSpPr>
        <p:spPr>
          <a:xfrm>
            <a:off x="838200" y="1922794"/>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6.4.2. Podmínky prodeje ve vybraných státech EU</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4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6.4.2.1. Česká republika</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Zákon 166/1999 Sb., o veterinární péči (ustanovení § 27a) </a:t>
            </a:r>
            <a:b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 vyhláška č. 289/2007 Sb., o veterinárních a hygienických požadavcích na živočišné produkty, které nejsou upraveny přímo použitelnými předpisy Evropských společenství.</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V této vyhlášce jsou stanoveny podmínky distribuce malých množství produktů pocházejících z hospodářství chovatele.</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 jednotlivé kategorie produktů jsou stanoveny následující podmínky:</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4" name="Zástupný symbol obrázku 5" descr="Obsah obrázku tráva, exteriér, pole, obloha&#10;&#10;Popis byl vytvořen automaticky">
            <a:extLst>
              <a:ext uri="{FF2B5EF4-FFF2-40B4-BE49-F238E27FC236}">
                <a16:creationId xmlns:a16="http://schemas.microsoft.com/office/drawing/2014/main" id="{CD67CFAF-8FB3-4F9F-AA28-095D215B3BE2}"/>
              </a:ext>
            </a:extLst>
          </p:cNvPr>
          <p:cNvPicPr>
            <a:picLocks noChangeAspect="1"/>
          </p:cNvPicPr>
          <p:nvPr/>
        </p:nvPicPr>
        <p:blipFill>
          <a:blip r:embed="rId4">
            <a:extLst>
              <a:ext uri="{28A0092B-C50C-407E-A947-70E740481C1C}">
                <a14:useLocalDpi xmlns:a14="http://schemas.microsoft.com/office/drawing/2010/main" val="0"/>
              </a:ext>
            </a:extLst>
          </a:blip>
          <a:srcRect l="15628" r="15628"/>
          <a:stretch>
            <a:fillRect/>
          </a:stretch>
        </p:blipFill>
        <p:spPr>
          <a:xfrm>
            <a:off x="5799800" y="1998000"/>
            <a:ext cx="4212000" cy="4140000"/>
          </a:xfrm>
          <a:prstGeom prst="rect">
            <a:avLst/>
          </a:prstGeom>
        </p:spPr>
      </p:pic>
      <p:sp>
        <p:nvSpPr>
          <p:cNvPr id="25" name="Zástupný text 3">
            <a:extLst>
              <a:ext uri="{FF2B5EF4-FFF2-40B4-BE49-F238E27FC236}">
                <a16:creationId xmlns:a16="http://schemas.microsoft.com/office/drawing/2014/main" id="{A845E230-5EF0-46BF-B86F-463DAD8CF213}"/>
              </a:ext>
            </a:extLst>
          </p:cNvPr>
          <p:cNvSpPr txBox="1">
            <a:spLocks/>
          </p:cNvSpPr>
          <p:nvPr/>
        </p:nvSpPr>
        <p:spPr>
          <a:xfrm>
            <a:off x="5821254" y="6186850"/>
            <a:ext cx="4212000" cy="504825"/>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0">
                <a:latin typeface="Calibri" panose="020F0502020204030204" pitchFamily="34" charset="0"/>
                <a:cs typeface="Calibri" panose="020F0502020204030204" pitchFamily="34" charset="0"/>
              </a:rPr>
              <a:t>Haly pro výkrm kuřecích brojlerů, ČR</a:t>
            </a:r>
          </a:p>
        </p:txBody>
      </p:sp>
    </p:spTree>
    <p:extLst>
      <p:ext uri="{BB962C8B-B14F-4D97-AF65-F5344CB8AC3E}">
        <p14:creationId xmlns:p14="http://schemas.microsoft.com/office/powerpoint/2010/main" val="211009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5</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9" name="Zástupný text 1">
            <a:extLst>
              <a:ext uri="{FF2B5EF4-FFF2-40B4-BE49-F238E27FC236}">
                <a16:creationId xmlns:a16="http://schemas.microsoft.com/office/drawing/2014/main" id="{8910A2FE-DFAB-406D-B494-08C4C8A6F7C7}"/>
              </a:ext>
            </a:extLst>
          </p:cNvPr>
          <p:cNvSpPr txBox="1">
            <a:spLocks/>
          </p:cNvSpPr>
          <p:nvPr/>
        </p:nvSpPr>
        <p:spPr>
          <a:xfrm>
            <a:off x="1124026" y="199800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Čerstvé drůbeží maso</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Maximální roční produkce živých zvířat 2000 ks krůt, hus nebo kachen, nebo 10000 ks ostatní drůbeže.</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Za malé množství, které je možno prodat konečnému spotřebiteli v hospodářství, nejbližším tržišti nebo tržnici či v místním maloobchodě je považováno neporcované maso z nejvýše 10 kusů krůt, 35 kusů hus, 35 kusů kachen a 35 kusů ostatní drůbeže prodávaných nebo dodávaných v průběhu jednoho týdne. Maso nesmí být dále distribuováno a je určeno po tepelné úpravě ke spotřebě v domácnosti spotřebitele.</a:t>
            </a:r>
          </a:p>
          <a:p>
            <a:pPr marL="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Čerstvé králičí maso</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Chovatel, který chová králíky v malém, může prodávat nebo dodávat neporcované čerstvé králičí maso v malých množstvích za podobných podmínek jako čerstvé drůbeží maso, tj. nejvýše 35 ks týdně.</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0" name="Zástupný symbol obrázku 9" descr="Obsah obrázku gril, horké, pečené, regál&#10;&#10;Popis byl vytvořen automaticky">
            <a:extLst>
              <a:ext uri="{FF2B5EF4-FFF2-40B4-BE49-F238E27FC236}">
                <a16:creationId xmlns:a16="http://schemas.microsoft.com/office/drawing/2014/main" id="{A3D7F47E-ACEA-46AD-8273-6E041D311C9D}"/>
              </a:ext>
            </a:extLst>
          </p:cNvPr>
          <p:cNvPicPr>
            <a:picLocks noChangeAspect="1"/>
          </p:cNvPicPr>
          <p:nvPr/>
        </p:nvPicPr>
        <p:blipFill>
          <a:blip r:embed="rId4">
            <a:extLst>
              <a:ext uri="{28A0092B-C50C-407E-A947-70E740481C1C}">
                <a14:useLocalDpi xmlns:a14="http://schemas.microsoft.com/office/drawing/2010/main" val="0"/>
              </a:ext>
            </a:extLst>
          </a:blip>
          <a:srcRect l="17324" r="17324"/>
          <a:stretch>
            <a:fillRect/>
          </a:stretch>
        </p:blipFill>
        <p:spPr>
          <a:xfrm rot="16200000">
            <a:off x="5751514" y="1961963"/>
            <a:ext cx="4140200" cy="4213225"/>
          </a:xfrm>
          <a:prstGeom prst="rect">
            <a:avLst/>
          </a:prstGeom>
        </p:spPr>
      </p:pic>
    </p:spTree>
    <p:extLst>
      <p:ext uri="{BB962C8B-B14F-4D97-AF65-F5344CB8AC3E}">
        <p14:creationId xmlns:p14="http://schemas.microsoft.com/office/powerpoint/2010/main" val="320598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a:xfrm>
            <a:off x="4038600" y="6414519"/>
            <a:ext cx="4114800" cy="365125"/>
          </a:xfrm>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6</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2" name="Zástupný text 1">
            <a:extLst>
              <a:ext uri="{FF2B5EF4-FFF2-40B4-BE49-F238E27FC236}">
                <a16:creationId xmlns:a16="http://schemas.microsoft.com/office/drawing/2014/main" id="{D6326DA3-E434-40B8-89B9-24564D78CAAE}"/>
              </a:ext>
            </a:extLst>
          </p:cNvPr>
          <p:cNvSpPr txBox="1">
            <a:spLocks/>
          </p:cNvSpPr>
          <p:nvPr/>
        </p:nvSpPr>
        <p:spPr>
          <a:xfrm>
            <a:off x="838200" y="179292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Zvěřina</a:t>
            </a:r>
            <a:endPar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Uživatel honitby nebo účastník lovu může prodávat nebo dodávat ulovenou volně žijící zvěř v kůži nebo peří, v malých množstvích přímo konečnému spotřebiteli, nebo do maloobchodní prodejny, nebo do maloobchodního místa určeného pro zacházení se zvěřinou, případně na nejbližší tržiště nebo tržnici v případě drobné zvěře, která ji prodává přímo konečnému spotřebiteli.</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Za malé množství zvěře, určené k prodeji (dodání) se považuje 5 kusů velké volně žijící zvěře a 35 kusů drobné volně žijící zvěře za týden, nejvýše však 50 % uživatelem honitby odlovené zvěře v jedné honitbě za rok, přičemž těchto 50 % nesmí překročit 120 kusů velké volně žijící zvěře a 400 kusů drobné volně žijící zvěře. Zvěř nesmí být dále distribuována a je určena po tepelné úpravě ke spotřebě v domácnosti spotřebitele.</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Obecně se na případné porážky jelenovitých zvířat vztahují stejné podmínky jako na porážky skotu mladšího 72 měsíců.</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3" name="Zástupný symbol obrázku 5" descr="Obsah obrázku tráva, exteriér, strom, pole&#10;&#10;Popis byl vytvořen automaticky">
            <a:extLst>
              <a:ext uri="{FF2B5EF4-FFF2-40B4-BE49-F238E27FC236}">
                <a16:creationId xmlns:a16="http://schemas.microsoft.com/office/drawing/2014/main" id="{0AA7DAA9-F451-46D5-883A-1B8D6F466C8C}"/>
              </a:ext>
            </a:extLst>
          </p:cNvPr>
          <p:cNvPicPr>
            <a:picLocks noChangeAspect="1"/>
          </p:cNvPicPr>
          <p:nvPr/>
        </p:nvPicPr>
        <p:blipFill>
          <a:blip r:embed="rId4">
            <a:extLst>
              <a:ext uri="{28A0092B-C50C-407E-A947-70E740481C1C}">
                <a14:useLocalDpi xmlns:a14="http://schemas.microsoft.com/office/drawing/2010/main" val="0"/>
              </a:ext>
            </a:extLst>
          </a:blip>
          <a:srcRect l="11853" r="11853"/>
          <a:stretch>
            <a:fillRect/>
          </a:stretch>
        </p:blipFill>
        <p:spPr>
          <a:xfrm>
            <a:off x="6838950" y="1975551"/>
            <a:ext cx="4212000" cy="4140000"/>
          </a:xfrm>
          <a:prstGeom prst="rect">
            <a:avLst/>
          </a:prstGeom>
        </p:spPr>
      </p:pic>
    </p:spTree>
    <p:extLst>
      <p:ext uri="{BB962C8B-B14F-4D97-AF65-F5344CB8AC3E}">
        <p14:creationId xmlns:p14="http://schemas.microsoft.com/office/powerpoint/2010/main" val="218834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7</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6" name="Zástupný text 1">
            <a:extLst>
              <a:ext uri="{FF2B5EF4-FFF2-40B4-BE49-F238E27FC236}">
                <a16:creationId xmlns:a16="http://schemas.microsoft.com/office/drawing/2014/main" id="{4E4F8904-B917-42A5-8540-53020729D98E}"/>
              </a:ext>
            </a:extLst>
          </p:cNvPr>
          <p:cNvSpPr txBox="1">
            <a:spLocks/>
          </p:cNvSpPr>
          <p:nvPr/>
        </p:nvSpPr>
        <p:spPr>
          <a:xfrm>
            <a:off x="760686" y="1986957"/>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Ryby</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Chovatel může živé ryby nebo jiné živočichy pocházející z akvakultury prodávat v malých množstvích přímo spotřebiteli ve svém hospodářství, nebo uvádět čerstvé produkty rybolovu na trh při poskytování stravovacích služeb v místě hospodářství</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 Za malé množství živých ryb nebo jiných živočichů pocházejících z akvakultury se považuje takové množství živých ryb nebo jiných živočichů pocházejících z akvakultury, které odpovídá obvyklé denní spotřebě těchto živých ryb nebo jiných živočichů pocházejících z akvakultury v domácnosti daného spotřebitele.</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7" name="Zástupný symbol obrázku 17" descr="Obsah obrázku obloha, exteriér, strom, příroda&#10;&#10;Popis byl vytvořen automaticky">
            <a:extLst>
              <a:ext uri="{FF2B5EF4-FFF2-40B4-BE49-F238E27FC236}">
                <a16:creationId xmlns:a16="http://schemas.microsoft.com/office/drawing/2014/main" id="{633E81F3-81A2-410F-A92F-2D0D90F561FE}"/>
              </a:ext>
            </a:extLst>
          </p:cNvPr>
          <p:cNvPicPr>
            <a:picLocks noChangeAspect="1"/>
          </p:cNvPicPr>
          <p:nvPr/>
        </p:nvPicPr>
        <p:blipFill>
          <a:blip r:embed="rId4">
            <a:extLst>
              <a:ext uri="{28A0092B-C50C-407E-A947-70E740481C1C}">
                <a14:useLocalDpi xmlns:a14="http://schemas.microsoft.com/office/drawing/2010/main" val="0"/>
              </a:ext>
            </a:extLst>
          </a:blip>
          <a:srcRect t="13264" b="13264"/>
          <a:stretch>
            <a:fillRect/>
          </a:stretch>
        </p:blipFill>
        <p:spPr>
          <a:xfrm>
            <a:off x="6047400" y="2036963"/>
            <a:ext cx="4212000" cy="4140000"/>
          </a:xfrm>
          <a:prstGeom prst="rect">
            <a:avLst/>
          </a:prstGeom>
        </p:spPr>
      </p:pic>
    </p:spTree>
    <p:extLst>
      <p:ext uri="{BB962C8B-B14F-4D97-AF65-F5344CB8AC3E}">
        <p14:creationId xmlns:p14="http://schemas.microsoft.com/office/powerpoint/2010/main" val="338060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8</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6" name="Zástupný text 1">
            <a:extLst>
              <a:ext uri="{FF2B5EF4-FFF2-40B4-BE49-F238E27FC236}">
                <a16:creationId xmlns:a16="http://schemas.microsoft.com/office/drawing/2014/main" id="{C4AEF302-12D8-46D4-B802-A4A1E6DB17DE}"/>
              </a:ext>
            </a:extLst>
          </p:cNvPr>
          <p:cNvSpPr txBox="1">
            <a:spLocks/>
          </p:cNvSpPr>
          <p:nvPr/>
        </p:nvSpPr>
        <p:spPr>
          <a:xfrm>
            <a:off x="791817" y="179292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Syrové mléko</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Syrové mléko a syrová smetana nesmí být uváděny do oběhu k přímé lidské spotřebě s výjimkou jejich prodeje v místě výroby přímo konečnému spotřebiteli nebo prostřednictvím prodejního automatu přímo spotřebiteli pro spotřebu v jeho domácnosti, a to v malých množstvích (přímý prodej syrového mléka").</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Za malé množství syrového mléka a syrové smetany, určeného k přímému prodeji jednomu konečnému spotřebiteli, se považuje takové množství tohoto mléka, které odpovídá obvyklé denní </a:t>
            </a: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potřebě tohoto mléka v domácnosti daného spotřebitele.</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7" name="Zástupný symbol obrázku 9" descr="Obsah obrázku text, interiér, oranžová, snídaně&#10;&#10;Popis byl vytvořen automaticky">
            <a:extLst>
              <a:ext uri="{FF2B5EF4-FFF2-40B4-BE49-F238E27FC236}">
                <a16:creationId xmlns:a16="http://schemas.microsoft.com/office/drawing/2014/main" id="{CA35874B-0EFD-476F-A582-1D6778BA48D6}"/>
              </a:ext>
            </a:extLst>
          </p:cNvPr>
          <p:cNvPicPr>
            <a:picLocks noChangeAspect="1"/>
          </p:cNvPicPr>
          <p:nvPr/>
        </p:nvPicPr>
        <p:blipFill>
          <a:blip r:embed="rId4">
            <a:extLst>
              <a:ext uri="{28A0092B-C50C-407E-A947-70E740481C1C}">
                <a14:useLocalDpi xmlns:a14="http://schemas.microsoft.com/office/drawing/2010/main" val="0"/>
              </a:ext>
            </a:extLst>
          </a:blip>
          <a:srcRect l="16071" r="16071"/>
          <a:stretch>
            <a:fillRect/>
          </a:stretch>
        </p:blipFill>
        <p:spPr>
          <a:xfrm>
            <a:off x="6853784" y="1993646"/>
            <a:ext cx="4212000" cy="4140000"/>
          </a:xfrm>
          <a:prstGeom prst="rect">
            <a:avLst/>
          </a:prstGeom>
        </p:spPr>
      </p:pic>
    </p:spTree>
    <p:extLst>
      <p:ext uri="{BB962C8B-B14F-4D97-AF65-F5344CB8AC3E}">
        <p14:creationId xmlns:p14="http://schemas.microsoft.com/office/powerpoint/2010/main" val="93517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9</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3" name="Zástupný text 1">
            <a:extLst>
              <a:ext uri="{FF2B5EF4-FFF2-40B4-BE49-F238E27FC236}">
                <a16:creationId xmlns:a16="http://schemas.microsoft.com/office/drawing/2014/main" id="{738E3D6B-AA12-4C65-8B2B-D9282BEA7829}"/>
              </a:ext>
            </a:extLst>
          </p:cNvPr>
          <p:cNvSpPr txBox="1">
            <a:spLocks/>
          </p:cNvSpPr>
          <p:nvPr/>
        </p:nvSpPr>
        <p:spPr>
          <a:xfrm>
            <a:off x="838200" y="1995730"/>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Čerstvá vejce</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Čerstvá vejce, která jsou předmětem přímého prodeje chovatelem konečnému spotřebiteli, a to v malých množstvích v jeho vlastním hospodářství, v tržnici nebo na tržišti, nebo dodávaná do místního maloobchodu, nesmí být dále uváděna do oběhu.</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Za malé množství čerstvých vajec prodávaných přímo konečnému spotřebiteli (v hospodářství nebo na trhu nebo tržnici) se považuje nejvýše 60 vajec jednomu konečnému spotřebiteli, za malé množství čerstvých vajec, která mohou být předmětem jedné dodávky těchto vajec chovatelem do maloobchodní prodejny, se považuje nejvýše 600 vajec/týden.</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4" name="Zástupný symbol obrázku 9" descr="Obsah obrázku jídlo, stůl, talíř, interiér&#10;&#10;Popis byl vytvořen automaticky">
            <a:extLst>
              <a:ext uri="{FF2B5EF4-FFF2-40B4-BE49-F238E27FC236}">
                <a16:creationId xmlns:a16="http://schemas.microsoft.com/office/drawing/2014/main" id="{001B7903-75E3-49A6-B6CC-827343ADFFCA}"/>
              </a:ext>
            </a:extLst>
          </p:cNvPr>
          <p:cNvPicPr>
            <a:picLocks noChangeAspect="1"/>
          </p:cNvPicPr>
          <p:nvPr/>
        </p:nvPicPr>
        <p:blipFill>
          <a:blip r:embed="rId4">
            <a:extLst>
              <a:ext uri="{28A0092B-C50C-407E-A947-70E740481C1C}">
                <a14:useLocalDpi xmlns:a14="http://schemas.microsoft.com/office/drawing/2010/main" val="0"/>
              </a:ext>
            </a:extLst>
          </a:blip>
          <a:srcRect t="13136" b="13136"/>
          <a:stretch>
            <a:fillRect/>
          </a:stretch>
        </p:blipFill>
        <p:spPr>
          <a:xfrm>
            <a:off x="6943802" y="1995730"/>
            <a:ext cx="4212000" cy="4140000"/>
          </a:xfrm>
          <a:prstGeom prst="rect">
            <a:avLst/>
          </a:prstGeom>
        </p:spPr>
      </p:pic>
    </p:spTree>
    <p:extLst>
      <p:ext uri="{BB962C8B-B14F-4D97-AF65-F5344CB8AC3E}">
        <p14:creationId xmlns:p14="http://schemas.microsoft.com/office/powerpoint/2010/main" val="7754380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8720D71B-BE58-4C54-9CCF-A479C6B5E8E4}"/>
</file>

<file path=customXml/itemProps2.xml><?xml version="1.0" encoding="utf-8"?>
<ds:datastoreItem xmlns:ds="http://schemas.openxmlformats.org/officeDocument/2006/customXml" ds:itemID="{3E2C1E0F-52E9-457D-887E-2A6CE0256D5D}"/>
</file>

<file path=customXml/itemProps3.xml><?xml version="1.0" encoding="utf-8"?>
<ds:datastoreItem xmlns:ds="http://schemas.openxmlformats.org/officeDocument/2006/customXml" ds:itemID="{2EEA549E-DB97-4D9A-A704-AB61DBBCA8ED}"/>
</file>

<file path=docProps/app.xml><?xml version="1.0" encoding="utf-8"?>
<Properties xmlns="http://schemas.openxmlformats.org/officeDocument/2006/extended-properties" xmlns:vt="http://schemas.openxmlformats.org/officeDocument/2006/docPropsVTypes">
  <TotalTime>62</TotalTime>
  <Words>1834</Words>
  <Application>Microsoft Office PowerPoint</Application>
  <PresentationFormat>Širokoúhlá obrazovka</PresentationFormat>
  <Paragraphs>236</Paragraphs>
  <Slides>15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Calibri</vt:lpstr>
      <vt:lpstr>Calibri Light</vt:lpstr>
      <vt:lpstr>Times New Roman</vt:lpstr>
      <vt:lpstr>Trebuchet MS</vt:lpstr>
      <vt:lpstr>Motiv Office</vt:lpstr>
      <vt:lpstr>Modul 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6</dc:title>
  <dc:creator>Kánská Eva</dc:creator>
  <cp:lastModifiedBy>Kánská Eva</cp:lastModifiedBy>
  <cp:revision>4</cp:revision>
  <dcterms:created xsi:type="dcterms:W3CDTF">2023-01-03T08:47:02Z</dcterms:created>
  <dcterms:modified xsi:type="dcterms:W3CDTF">2023-01-03T09:49:57Z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