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notesMasterIdLst>
    <p:notesMasterId r:id="rId20"/>
  </p:notesMasterIdLst>
  <p:handoutMasterIdLst>
    <p:handoutMasterId r:id="rId21"/>
  </p:handoutMasterIdLst>
  <p:sldIdLst>
    <p:sldId id="341" r:id="rId5"/>
    <p:sldId id="285" r:id="rId6"/>
    <p:sldId id="329" r:id="rId7"/>
    <p:sldId id="330" r:id="rId8"/>
    <p:sldId id="331" r:id="rId9"/>
    <p:sldId id="334" r:id="rId10"/>
    <p:sldId id="332" r:id="rId11"/>
    <p:sldId id="333" r:id="rId12"/>
    <p:sldId id="335" r:id="rId13"/>
    <p:sldId id="337" r:id="rId14"/>
    <p:sldId id="338" r:id="rId15"/>
    <p:sldId id="339" r:id="rId16"/>
    <p:sldId id="328" r:id="rId17"/>
    <p:sldId id="326" r:id="rId18"/>
    <p:sldId id="340" r:id="rId19"/>
  </p:sldIdLst>
  <p:sldSz cx="9906000" cy="6858000" type="A4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dana Šašková" initials="RŠ" lastIdx="1" clrIdx="0">
    <p:extLst>
      <p:ext uri="{19B8F6BF-5375-455C-9EA6-DF929625EA0E}">
        <p15:presenceInfo xmlns:p15="http://schemas.microsoft.com/office/powerpoint/2012/main" userId="e9b4df4f3acffa3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78D76B"/>
    <a:srgbClr val="47C836"/>
    <a:srgbClr val="33CCFF"/>
    <a:srgbClr val="66CCFF"/>
    <a:srgbClr val="66FF99"/>
    <a:srgbClr val="CCFF33"/>
    <a:srgbClr val="70AC2E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239" autoAdjust="0"/>
  </p:normalViewPr>
  <p:slideViewPr>
    <p:cSldViewPr snapToGrid="0">
      <p:cViewPr varScale="1">
        <p:scale>
          <a:sx n="73" d="100"/>
          <a:sy n="73" d="100"/>
        </p:scale>
        <p:origin x="1565" y="53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-3130" y="-77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FCF0096-DD09-4F94-B125-D2F10671D3CC}" type="datetimeFigureOut">
              <a:rPr lang="pl-PL"/>
              <a:pPr>
                <a:defRPr/>
              </a:pPr>
              <a:t>14.12.2022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5111B9C-89B8-4F29-A3B3-FDA73E31F16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0505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FCEE0EE-A52D-46AF-A07C-3EEC64895839}" type="datetimeFigureOut">
              <a:rPr lang="pl-PL"/>
              <a:pPr>
                <a:defRPr/>
              </a:pPr>
              <a:t>14.12.2022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FA41F5C-4A6D-432A-B932-774DE37C8E4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2926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The module focuses on the main animal commodities that are sold from the yard. Quantity, place and other conditions of sale. 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It is about: </a:t>
            </a:r>
          </a:p>
          <a:p>
            <a:pPr marL="4000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Fresh poultry meat </a:t>
            </a:r>
          </a:p>
          <a:p>
            <a:pPr marL="4000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Fresh rabbit meat </a:t>
            </a:r>
          </a:p>
          <a:p>
            <a:pPr marL="4000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Unwrapped fresh eggs </a:t>
            </a:r>
          </a:p>
          <a:p>
            <a:pPr marL="4000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Bee products </a:t>
            </a:r>
          </a:p>
          <a:p>
            <a:pPr marL="4000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Raw untreated milk and raw cream </a:t>
            </a:r>
          </a:p>
          <a:p>
            <a:pPr marL="4000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Live fish and other aquaculture products </a:t>
            </a:r>
          </a:p>
          <a:p>
            <a:pPr marL="4000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Game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A41F5C-4A6D-432A-B932-774DE37C8E42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2127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39BEC1-3186-4513-FC5A-6912E1371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83AD28B-D991-2A1F-87C6-2C7AF4179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9BFA075-6407-CEA6-4602-5FCCA1B29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B49D-DC2B-4BEE-A189-33591B946186}" type="datetimeFigureOut">
              <a:rPr lang="pl-PL" smtClean="0"/>
              <a:t>14.12.2022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28543A1-4F70-C563-D4A6-F1CA71F4F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B7A1EAB-571C-0116-6DD5-171EEB937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098E1-BA32-4E1D-8CF8-C748F20870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5323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FC8BF4-57C0-E44F-23AD-232E8D43E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27A55C9-C1B2-066F-8408-3E8CF408B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B5B9E08-B48B-119C-0519-701445AE2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B49D-DC2B-4BEE-A189-33591B946186}" type="datetimeFigureOut">
              <a:rPr lang="pl-PL" smtClean="0"/>
              <a:t>14.12.2022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750D8C1-2FF0-56B9-ED17-3071F97F9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FBAF6AB-39C3-08D6-1621-000118AE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098E1-BA32-4E1D-8CF8-C748F20870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0838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E9F0089-85C3-1D55-AF1E-2A924EACB3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7D75A35-E1F2-7254-E8E6-E27D1B828D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BF6B41B-75D7-46CE-9C4C-D51F07312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B49D-DC2B-4BEE-A189-33591B946186}" type="datetimeFigureOut">
              <a:rPr lang="pl-PL" smtClean="0"/>
              <a:t>14.12.2022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E3F3A40-1EF2-6244-CB24-1601BB44F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325367C-9CB6-47E0-EB27-9327A3B3D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098E1-BA32-4E1D-8CF8-C748F20870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8541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RESA chapter title +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ymbol zastępczy tekstu 18"/>
          <p:cNvSpPr>
            <a:spLocks noGrp="1"/>
          </p:cNvSpPr>
          <p:nvPr>
            <p:ph type="body" sz="quarter" idx="12" hasCustomPrompt="1"/>
          </p:nvPr>
        </p:nvSpPr>
        <p:spPr>
          <a:xfrm>
            <a:off x="543000" y="1260000"/>
            <a:ext cx="8820000" cy="36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pl-PL" dirty="0"/>
              <a:t>1. </a:t>
            </a:r>
            <a:r>
              <a:rPr lang="pl-PL" dirty="0" err="1"/>
              <a:t>Title</a:t>
            </a:r>
            <a:r>
              <a:rPr lang="pl-PL" dirty="0"/>
              <a:t> of the </a:t>
            </a:r>
            <a:r>
              <a:rPr lang="pl-PL" dirty="0" err="1"/>
              <a:t>chapter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18 p., </a:t>
            </a:r>
            <a:r>
              <a:rPr lang="pl-PL" dirty="0" err="1"/>
              <a:t>bold</a:t>
            </a:r>
            <a:r>
              <a:rPr lang="pl-PL" dirty="0"/>
              <a:t>)</a:t>
            </a:r>
          </a:p>
        </p:txBody>
      </p:sp>
      <p:sp>
        <p:nvSpPr>
          <p:cNvPr id="21" name="Symbol zastępczy tekstu 18"/>
          <p:cNvSpPr>
            <a:spLocks noGrp="1"/>
          </p:cNvSpPr>
          <p:nvPr>
            <p:ph type="body" sz="quarter" idx="13" hasCustomPrompt="1"/>
          </p:nvPr>
        </p:nvSpPr>
        <p:spPr>
          <a:xfrm>
            <a:off x="543000" y="1710690"/>
            <a:ext cx="8820000" cy="36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pl-PL" dirty="0"/>
              <a:t>1.1. </a:t>
            </a:r>
            <a:r>
              <a:rPr lang="pl-PL" dirty="0" err="1"/>
              <a:t>Title</a:t>
            </a:r>
            <a:r>
              <a:rPr lang="pl-PL" dirty="0"/>
              <a:t> of the </a:t>
            </a:r>
            <a:r>
              <a:rPr lang="pl-PL" dirty="0" err="1"/>
              <a:t>sub-chapter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16 p.)</a:t>
            </a:r>
          </a:p>
        </p:txBody>
      </p:sp>
      <p:sp>
        <p:nvSpPr>
          <p:cNvPr id="22" name="Symbol zastępczy tekstu 18"/>
          <p:cNvSpPr>
            <a:spLocks noGrp="1"/>
          </p:cNvSpPr>
          <p:nvPr>
            <p:ph type="body" sz="quarter" idx="14" hasCustomPrompt="1"/>
          </p:nvPr>
        </p:nvSpPr>
        <p:spPr>
          <a:xfrm>
            <a:off x="543000" y="2164079"/>
            <a:ext cx="8820000" cy="39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</a:defRPr>
            </a:lvl1pPr>
            <a:lvl2pPr marL="808038" indent="-180000" algn="just">
              <a:spcBef>
                <a:spcPts val="0"/>
              </a:spcBef>
              <a:buFont typeface="Arial" panose="020B0604020202020204" pitchFamily="34" charset="0"/>
              <a:buChar char="•"/>
              <a:defRPr lang="pl-P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0000" indent="-180000" algn="just">
              <a:spcBef>
                <a:spcPts val="0"/>
              </a:spcBef>
              <a:buFont typeface="Trebuchet MS" panose="020B0603020202020204" pitchFamily="34" charset="0"/>
              <a:buChar char="—"/>
              <a:defRPr sz="1200"/>
            </a:lvl3pPr>
            <a:lvl4pPr marL="1530000" indent="-180000" algn="just">
              <a:spcBef>
                <a:spcPts val="0"/>
              </a:spcBef>
              <a:buFont typeface="Trebuchet MS" panose="020B0603020202020204" pitchFamily="34" charset="0"/>
              <a:buChar char="›"/>
              <a:defRPr sz="1200"/>
            </a:lvl4pPr>
          </a:lstStyle>
          <a:p>
            <a:pPr lvl="0"/>
            <a:r>
              <a:rPr lang="pl-PL" dirty="0"/>
              <a:t>Block of </a:t>
            </a:r>
            <a:r>
              <a:rPr lang="pl-PL" dirty="0" err="1"/>
              <a:t>text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12 p.)</a:t>
            </a:r>
          </a:p>
          <a:p>
            <a:pPr lvl="1"/>
            <a:endParaRPr lang="pl-PL" dirty="0"/>
          </a:p>
          <a:p>
            <a:pPr lvl="2"/>
            <a:endParaRPr lang="pl-PL" dirty="0"/>
          </a:p>
          <a:p>
            <a:pPr lvl="3"/>
            <a:endParaRPr lang="pl-PL" dirty="0"/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lvl="1"/>
            <a:endParaRPr lang="pl-P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2"/>
            <a:endParaRPr lang="pl-P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3"/>
            <a:endParaRPr lang="pl-P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pl-P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pl-P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pl-P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2"/>
            <a:endParaRPr lang="pl-PL" dirty="0"/>
          </a:p>
          <a:p>
            <a:pPr lvl="3"/>
            <a:endParaRPr lang="pl-PL" dirty="0"/>
          </a:p>
          <a:p>
            <a:pPr lvl="0"/>
            <a:endParaRPr lang="pl-PL" dirty="0"/>
          </a:p>
          <a:p>
            <a:pPr lvl="1"/>
            <a:endParaRPr lang="pl-PL" dirty="0"/>
          </a:p>
          <a:p>
            <a:pPr lvl="2"/>
            <a:endParaRPr lang="pl-PL" dirty="0"/>
          </a:p>
          <a:p>
            <a:pPr lvl="3"/>
            <a:endParaRPr lang="pl-PL" dirty="0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58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URESA text +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18"/>
          <p:cNvSpPr>
            <a:spLocks noGrp="1"/>
          </p:cNvSpPr>
          <p:nvPr>
            <p:ph type="body" sz="quarter" idx="14" hasCustomPrompt="1"/>
          </p:nvPr>
        </p:nvSpPr>
        <p:spPr>
          <a:xfrm>
            <a:off x="543000" y="1260000"/>
            <a:ext cx="4410000" cy="48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Block of </a:t>
            </a:r>
            <a:r>
              <a:rPr lang="pl-PL" dirty="0" err="1"/>
              <a:t>text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12 p.)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15" hasCustomPrompt="1"/>
          </p:nvPr>
        </p:nvSpPr>
        <p:spPr>
          <a:xfrm>
            <a:off x="5133975" y="1260000"/>
            <a:ext cx="4212000" cy="41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add</a:t>
            </a:r>
            <a:r>
              <a:rPr lang="pl-PL" dirty="0"/>
              <a:t> </a:t>
            </a:r>
            <a:r>
              <a:rPr lang="pl-PL" dirty="0" err="1"/>
              <a:t>picture</a:t>
            </a:r>
            <a:endParaRPr lang="pl-PL" dirty="0"/>
          </a:p>
        </p:txBody>
      </p:sp>
      <p:sp>
        <p:nvSpPr>
          <p:cNvPr id="11" name="Symbol zastępczy tekstu 18"/>
          <p:cNvSpPr>
            <a:spLocks noGrp="1"/>
          </p:cNvSpPr>
          <p:nvPr>
            <p:ph type="body" sz="quarter" idx="16" hasCustomPrompt="1"/>
          </p:nvPr>
        </p:nvSpPr>
        <p:spPr>
          <a:xfrm>
            <a:off x="5143500" y="5572124"/>
            <a:ext cx="4212000" cy="50482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1. Image </a:t>
            </a:r>
            <a:r>
              <a:rPr lang="pl-PL" dirty="0" err="1"/>
              <a:t>title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10 p.)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56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RESA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18"/>
          <p:cNvSpPr>
            <a:spLocks noGrp="1"/>
          </p:cNvSpPr>
          <p:nvPr>
            <p:ph type="body" sz="quarter" idx="14" hasCustomPrompt="1"/>
          </p:nvPr>
        </p:nvSpPr>
        <p:spPr>
          <a:xfrm>
            <a:off x="543000" y="1260000"/>
            <a:ext cx="8820000" cy="48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Block of </a:t>
            </a:r>
            <a:r>
              <a:rPr lang="pl-PL" dirty="0" err="1"/>
              <a:t>text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12 p.)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30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RESA versati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1" hasCustomPrompt="1"/>
          </p:nvPr>
        </p:nvSpPr>
        <p:spPr>
          <a:xfrm>
            <a:off x="543000" y="1260000"/>
            <a:ext cx="8820000" cy="48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 baseline="0"/>
            </a:lvl1pPr>
            <a:lvl2pPr marL="808038" indent="-180000" algn="just">
              <a:spcBef>
                <a:spcPts val="0"/>
              </a:spcBef>
              <a:buFont typeface="Arial" panose="020B0604020202020204" pitchFamily="34" charset="0"/>
              <a:buChar char="•"/>
              <a:defRPr sz="1200" baseline="0"/>
            </a:lvl2pPr>
            <a:lvl3pPr marL="1170000" indent="-180000" algn="just">
              <a:spcBef>
                <a:spcPts val="0"/>
              </a:spcBef>
              <a:buFont typeface="Trebuchet MS" panose="020B0603020202020204" pitchFamily="34" charset="0"/>
              <a:buChar char="—"/>
              <a:defRPr sz="1200"/>
            </a:lvl3pPr>
            <a:lvl4pPr marL="1530000" indent="-180000" algn="just">
              <a:spcBef>
                <a:spcPts val="0"/>
              </a:spcBef>
              <a:buFont typeface="Trebuchet MS" panose="020B0603020202020204" pitchFamily="34" charset="0"/>
              <a:buChar char="›"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pl-PL" dirty="0"/>
              <a:t>Basic </a:t>
            </a:r>
            <a:r>
              <a:rPr lang="pl-PL" dirty="0" err="1"/>
              <a:t>level</a:t>
            </a:r>
            <a:r>
              <a:rPr lang="pl-PL" dirty="0"/>
              <a:t> of the </a:t>
            </a:r>
            <a:r>
              <a:rPr lang="pl-PL" dirty="0" err="1"/>
              <a:t>text</a:t>
            </a:r>
            <a:endParaRPr lang="pl-PL" dirty="0"/>
          </a:p>
          <a:p>
            <a:pPr lvl="1"/>
            <a:r>
              <a:rPr lang="pl-PL" dirty="0"/>
              <a:t>Second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1"/>
            <a:endParaRPr lang="pl-PL" dirty="0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06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RESA versatile 2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1" hasCustomPrompt="1"/>
          </p:nvPr>
        </p:nvSpPr>
        <p:spPr>
          <a:xfrm>
            <a:off x="543000" y="1260000"/>
            <a:ext cx="8820000" cy="48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/>
            </a:lvl1pPr>
            <a:lvl2pPr marL="808038" indent="-180000" algn="just">
              <a:spcBef>
                <a:spcPts val="0"/>
              </a:spcBef>
              <a:buFont typeface="+mj-lt"/>
              <a:buAutoNum type="arabicPeriod"/>
              <a:defRPr sz="1200" baseline="0"/>
            </a:lvl2pPr>
            <a:lvl3pPr marL="1170000" indent="-180000" algn="just">
              <a:spcBef>
                <a:spcPts val="0"/>
              </a:spcBef>
              <a:buFont typeface="+mj-lt"/>
              <a:buAutoNum type="alphaLcParenR"/>
              <a:defRPr sz="1200"/>
            </a:lvl3pPr>
            <a:lvl4pPr marL="1530000" indent="-180000" algn="just">
              <a:spcBef>
                <a:spcPts val="0"/>
              </a:spcBef>
              <a:buFont typeface="+mj-lt"/>
              <a:buAutoNum type="romanLcPeriod"/>
              <a:defRPr sz="1200" baseline="0"/>
            </a:lvl4pPr>
            <a:lvl5pPr>
              <a:defRPr sz="1200"/>
            </a:lvl5pPr>
          </a:lstStyle>
          <a:p>
            <a:pPr lvl="0"/>
            <a:r>
              <a:rPr lang="pl-PL" dirty="0"/>
              <a:t>Basic </a:t>
            </a:r>
            <a:r>
              <a:rPr lang="pl-PL" dirty="0" err="1"/>
              <a:t>level</a:t>
            </a:r>
            <a:r>
              <a:rPr lang="pl-PL" dirty="0"/>
              <a:t> of the </a:t>
            </a:r>
            <a:r>
              <a:rPr lang="pl-PL" dirty="0" err="1"/>
              <a:t>text</a:t>
            </a:r>
            <a:endParaRPr lang="pl-PL" dirty="0"/>
          </a:p>
          <a:p>
            <a:pPr lvl="1"/>
            <a:r>
              <a:rPr lang="pl-PL" dirty="0"/>
              <a:t>Second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3"/>
            <a:endParaRPr lang="pl-PL" dirty="0"/>
          </a:p>
          <a:p>
            <a:pPr lvl="1"/>
            <a:endParaRPr lang="pl-PL" dirty="0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68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RESA text + image + interactiv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18"/>
          <p:cNvSpPr>
            <a:spLocks noGrp="1"/>
          </p:cNvSpPr>
          <p:nvPr>
            <p:ph type="body" sz="quarter" idx="14" hasCustomPrompt="1"/>
          </p:nvPr>
        </p:nvSpPr>
        <p:spPr>
          <a:xfrm>
            <a:off x="543000" y="1260000"/>
            <a:ext cx="4410000" cy="48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Block of </a:t>
            </a:r>
            <a:r>
              <a:rPr lang="pl-PL" dirty="0" err="1"/>
              <a:t>text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12 p.)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15" hasCustomPrompt="1"/>
          </p:nvPr>
        </p:nvSpPr>
        <p:spPr>
          <a:xfrm>
            <a:off x="5133975" y="1260000"/>
            <a:ext cx="4212000" cy="41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add</a:t>
            </a:r>
            <a:r>
              <a:rPr lang="pl-PL" dirty="0"/>
              <a:t> </a:t>
            </a:r>
            <a:r>
              <a:rPr lang="pl-PL" dirty="0" err="1"/>
              <a:t>picture</a:t>
            </a:r>
            <a:endParaRPr lang="pl-PL" dirty="0"/>
          </a:p>
        </p:txBody>
      </p:sp>
      <p:sp>
        <p:nvSpPr>
          <p:cNvPr id="11" name="Symbol zastępczy tekstu 18"/>
          <p:cNvSpPr>
            <a:spLocks noGrp="1"/>
          </p:cNvSpPr>
          <p:nvPr>
            <p:ph type="body" sz="quarter" idx="16" hasCustomPrompt="1"/>
          </p:nvPr>
        </p:nvSpPr>
        <p:spPr>
          <a:xfrm>
            <a:off x="5143500" y="5572124"/>
            <a:ext cx="4212000" cy="50482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1. Image </a:t>
            </a:r>
            <a:r>
              <a:rPr lang="pl-PL" dirty="0" err="1"/>
              <a:t>title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10 p.)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17" hasCustomPrompt="1"/>
          </p:nvPr>
        </p:nvSpPr>
        <p:spPr>
          <a:xfrm>
            <a:off x="2689225" y="2011363"/>
            <a:ext cx="3600000" cy="3600000"/>
          </a:xfrm>
          <a:prstGeom prst="roundRect">
            <a:avLst>
              <a:gd name="adj" fmla="val 5025"/>
            </a:avLst>
          </a:prstGeom>
          <a:solidFill>
            <a:schemeClr val="accent5">
              <a:lumMod val="20000"/>
              <a:lumOff val="80000"/>
            </a:schemeClr>
          </a:solidFill>
          <a:ln w="38100" cap="rnd" cmpd="sng">
            <a:solidFill>
              <a:schemeClr val="accent5">
                <a:lumMod val="40000"/>
                <a:lumOff val="60000"/>
              </a:schemeClr>
            </a:solidFill>
            <a:prstDash val="solid"/>
          </a:ln>
          <a:effectLst>
            <a:outerShdw blurRad="127000" dist="101600" dir="2700000" algn="tl" rotWithShape="0">
              <a:prstClr val="black">
                <a:alpha val="35000"/>
              </a:prstClr>
            </a:outerShdw>
          </a:effectLst>
        </p:spPr>
        <p:txBody>
          <a:bodyPr>
            <a:noAutofit/>
          </a:bodyPr>
          <a:lstStyle>
            <a:lvl1pPr marL="0" indent="0" algn="just">
              <a:spcBef>
                <a:spcPts val="0"/>
              </a:spcBef>
              <a:buNone/>
              <a:defRPr sz="1200" baseline="0"/>
            </a:lvl1pPr>
            <a:lvl5pPr marL="1828800" indent="0">
              <a:buNone/>
              <a:defRPr baseline="0"/>
            </a:lvl5pPr>
          </a:lstStyle>
          <a:p>
            <a:pPr lvl="0"/>
            <a:r>
              <a:rPr lang="pl-PL" dirty="0" err="1"/>
              <a:t>Additional</a:t>
            </a:r>
            <a:r>
              <a:rPr lang="pl-PL" dirty="0"/>
              <a:t> info (</a:t>
            </a:r>
            <a:r>
              <a:rPr lang="pl-PL" dirty="0" err="1"/>
              <a:t>text</a:t>
            </a:r>
            <a:r>
              <a:rPr lang="pl-PL" dirty="0"/>
              <a:t>, </a:t>
            </a:r>
            <a:r>
              <a:rPr lang="pl-PL" dirty="0" err="1"/>
              <a:t>picture</a:t>
            </a:r>
            <a:r>
              <a:rPr lang="pl-PL" dirty="0"/>
              <a:t>, multimedia), </a:t>
            </a:r>
            <a:r>
              <a:rPr lang="pl-PL" dirty="0" err="1"/>
              <a:t>visible</a:t>
            </a:r>
            <a:r>
              <a:rPr lang="pl-PL" dirty="0"/>
              <a:t> </a:t>
            </a:r>
            <a:r>
              <a:rPr lang="pl-PL" dirty="0" err="1"/>
              <a:t>when</a:t>
            </a:r>
            <a:r>
              <a:rPr lang="pl-PL" dirty="0"/>
              <a:t> the </a:t>
            </a:r>
            <a:r>
              <a:rPr lang="pl-PL" dirty="0" err="1"/>
              <a:t>cursor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over</a:t>
            </a:r>
            <a:r>
              <a:rPr lang="pl-PL" dirty="0"/>
              <a:t> the </a:t>
            </a:r>
            <a:r>
              <a:rPr lang="pl-PL" dirty="0" err="1"/>
              <a:t>source</a:t>
            </a:r>
            <a:r>
              <a:rPr lang="pl-PL" dirty="0"/>
              <a:t>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picture</a:t>
            </a:r>
            <a:r>
              <a:rPr lang="pl-PL" dirty="0"/>
              <a:t>. </a:t>
            </a:r>
            <a:r>
              <a:rPr lang="pl-PL" dirty="0" err="1"/>
              <a:t>Trebuchet</a:t>
            </a:r>
            <a:r>
              <a:rPr lang="pl-PL" dirty="0"/>
              <a:t> MS p.12 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98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RESA multimedi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tekstu 18"/>
          <p:cNvSpPr>
            <a:spLocks noGrp="1"/>
          </p:cNvSpPr>
          <p:nvPr>
            <p:ph type="body" sz="quarter" idx="16" hasCustomPrompt="1"/>
          </p:nvPr>
        </p:nvSpPr>
        <p:spPr>
          <a:xfrm>
            <a:off x="2847000" y="5838825"/>
            <a:ext cx="4212000" cy="396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0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Multimedia </a:t>
            </a:r>
            <a:r>
              <a:rPr lang="pl-PL" dirty="0" err="1"/>
              <a:t>title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10 p.)</a:t>
            </a:r>
          </a:p>
        </p:txBody>
      </p:sp>
      <p:sp>
        <p:nvSpPr>
          <p:cNvPr id="4" name="Symbol zastępczy obiektu multimediów 3"/>
          <p:cNvSpPr>
            <a:spLocks noGrp="1"/>
          </p:cNvSpPr>
          <p:nvPr>
            <p:ph type="media" sz="quarter" idx="17" hasCustomPrompt="1"/>
          </p:nvPr>
        </p:nvSpPr>
        <p:spPr>
          <a:xfrm>
            <a:off x="543000" y="1260000"/>
            <a:ext cx="8820000" cy="45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add</a:t>
            </a:r>
            <a:r>
              <a:rPr lang="pl-PL" dirty="0"/>
              <a:t> multimedia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29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RESA text + multimedi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18"/>
          <p:cNvSpPr>
            <a:spLocks noGrp="1"/>
          </p:cNvSpPr>
          <p:nvPr>
            <p:ph type="body" sz="quarter" idx="14" hasCustomPrompt="1"/>
          </p:nvPr>
        </p:nvSpPr>
        <p:spPr>
          <a:xfrm>
            <a:off x="543000" y="1260000"/>
            <a:ext cx="4410000" cy="48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Block of </a:t>
            </a:r>
            <a:r>
              <a:rPr lang="pl-PL" dirty="0" err="1"/>
              <a:t>text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12 p.)</a:t>
            </a:r>
          </a:p>
        </p:txBody>
      </p:sp>
      <p:sp>
        <p:nvSpPr>
          <p:cNvPr id="11" name="Symbol zastępczy tekstu 18"/>
          <p:cNvSpPr>
            <a:spLocks noGrp="1"/>
          </p:cNvSpPr>
          <p:nvPr>
            <p:ph type="body" sz="quarter" idx="16" hasCustomPrompt="1"/>
          </p:nvPr>
        </p:nvSpPr>
        <p:spPr>
          <a:xfrm>
            <a:off x="5143500" y="5572124"/>
            <a:ext cx="4212000" cy="50482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Multimedia </a:t>
            </a:r>
            <a:r>
              <a:rPr lang="pl-PL" dirty="0" err="1"/>
              <a:t>title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10 p.)</a:t>
            </a:r>
          </a:p>
        </p:txBody>
      </p:sp>
      <p:sp>
        <p:nvSpPr>
          <p:cNvPr id="4" name="Symbol zastępczy obiektu multimediów 3"/>
          <p:cNvSpPr>
            <a:spLocks noGrp="1"/>
          </p:cNvSpPr>
          <p:nvPr>
            <p:ph type="media" sz="quarter" idx="17" hasCustomPrompt="1"/>
          </p:nvPr>
        </p:nvSpPr>
        <p:spPr>
          <a:xfrm>
            <a:off x="5143500" y="1260000"/>
            <a:ext cx="4212000" cy="41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add</a:t>
            </a:r>
            <a:r>
              <a:rPr lang="pl-PL" dirty="0"/>
              <a:t> multimedia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2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993236-7049-6F71-CD9F-AD737C79A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6E697E-10C9-1115-4CAA-91E65567B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F86D986-4B6A-7478-E56D-0A6C75869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B49D-DC2B-4BEE-A189-33591B946186}" type="datetimeFigureOut">
              <a:rPr lang="pl-PL" smtClean="0"/>
              <a:t>14.12.2022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4340C40-296D-B717-F3A7-9F7522682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3FFB371-2154-C111-08F8-F1798C0A8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098E1-BA32-4E1D-8CF8-C748F20870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60814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ESA 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az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8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6464E8-B88E-3DEE-A6E1-292F43A00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94FFB33-AFB3-EBB4-5518-21580CCAA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0BB94DE-AD7E-1E7B-DA52-2AAB193E5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B49D-DC2B-4BEE-A189-33591B946186}" type="datetimeFigureOut">
              <a:rPr lang="pl-PL" smtClean="0"/>
              <a:t>14.12.2022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3551C39-4989-1A6A-4CEB-BF4A251D7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E2517F2-56AD-AC2E-C2C1-C1B6A38FF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098E1-BA32-4E1D-8CF8-C748F20870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997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8E9649-BF3F-DCC8-3387-204BA076E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EDC120-8ECF-DDF1-32FE-1D9E2B24F9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5C96EFF-8921-B8B7-E2C6-79450737C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AFDE111-449A-48CF-25B2-AD10200D8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B49D-DC2B-4BEE-A189-33591B946186}" type="datetimeFigureOut">
              <a:rPr lang="pl-PL" smtClean="0"/>
              <a:t>14.12.2022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4036141-F176-FA35-C2CC-CB8024A9F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198AF24-BC71-8F62-CAF9-E459798D2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098E1-BA32-4E1D-8CF8-C748F20870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346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343697-CB3D-8226-A464-DC2652316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A076CCD-9C34-9B7A-CE9D-BCD4748AD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6B7C1AC-D25B-DB00-8095-72BE96AD8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54F2FB0-C427-95B7-BD3F-8FE4CB4F50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2DE0675-E44F-BD0D-22D4-517033E9F3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AF3B4E3-AF0E-E697-B899-4C3C573DE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B49D-DC2B-4BEE-A189-33591B946186}" type="datetimeFigureOut">
              <a:rPr lang="pl-PL" smtClean="0"/>
              <a:t>14.12.2022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BBE757E-8425-3E4C-7EB3-77F157F6B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7FC990A-DB69-4D81-AF31-76AE861DF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098E1-BA32-4E1D-8CF8-C748F20870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852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D633AC-A67C-AA7F-870F-FAEFB0E50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BE69E9C-D57C-BC06-0E4D-0400DE338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B49D-DC2B-4BEE-A189-33591B946186}" type="datetimeFigureOut">
              <a:rPr lang="pl-PL" smtClean="0"/>
              <a:t>14.12.2022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0C66C77-7477-3F3A-DD36-1806AC9D9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8B3AB17-7338-1771-8818-7C9096B75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098E1-BA32-4E1D-8CF8-C748F20870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5763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11FB888-E9B3-DDE3-0E62-F139D7C78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B49D-DC2B-4BEE-A189-33591B946186}" type="datetimeFigureOut">
              <a:rPr lang="pl-PL" smtClean="0"/>
              <a:t>14.12.2022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8A0960F-D42B-425C-612C-CCF4E7719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EB5332E-F4AC-063C-41A0-D438D2704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098E1-BA32-4E1D-8CF8-C748F20870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8386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812CB5-8F05-6C85-A956-B9F3E5284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A44332-9920-F681-D415-0FE3B40AD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40C44AD-314C-1BC2-53AE-C7B20C1D7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423C0B7-3D39-40A8-AFD2-38051CF66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B49D-DC2B-4BEE-A189-33591B946186}" type="datetimeFigureOut">
              <a:rPr lang="pl-PL" smtClean="0"/>
              <a:t>14.12.2022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BBA9642-166D-54D5-DDF4-70E4F3641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6C55696-E13C-8646-49AD-5004D9226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098E1-BA32-4E1D-8CF8-C748F20870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302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A38EF3-0203-7487-C571-32A42EDF1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30C6E8C-D214-F62B-8CEA-874F38F36E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01325FE-A7AD-CE0E-3D53-54FB46432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1DFBDB1-3514-7B38-02B0-CDC451E46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B49D-DC2B-4BEE-A189-33591B946186}" type="datetimeFigureOut">
              <a:rPr lang="pl-PL" smtClean="0"/>
              <a:t>14.12.2022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ADC9B06-CCFF-6448-C025-679C0230F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7BAC82F-F422-F6B2-46CB-99144B6BF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098E1-BA32-4E1D-8CF8-C748F20870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9842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37F6D5B-69F9-8E53-0E9C-82556C538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1D11C18-B6A6-9BB9-DAAC-28EE7FCBC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811F091-7381-9241-C383-8E30D92FDB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2B49D-DC2B-4BEE-A189-33591B946186}" type="datetimeFigureOut">
              <a:rPr lang="pl-PL" smtClean="0"/>
              <a:t>14.12.2022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2040F72-C01E-5DC0-C9DE-142634BC47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8ED6AC4-F957-3638-DC30-AB07555FF6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098E1-BA32-4E1D-8CF8-C748F2087094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143A4C94-9C71-F4A6-0598-4A9067176DA4}"/>
              </a:ext>
            </a:extLst>
          </p:cNvPr>
          <p:cNvSpPr/>
          <p:nvPr userDrawn="1"/>
        </p:nvSpPr>
        <p:spPr>
          <a:xfrm>
            <a:off x="3424415" y="6494168"/>
            <a:ext cx="32471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i="0" dirty="0">
                <a:ea typeface="Calibri"/>
                <a:cs typeface="Times New Roman"/>
              </a:rPr>
              <a:t>Project Number: 2020-1-SK01-KA202-078207</a:t>
            </a:r>
          </a:p>
        </p:txBody>
      </p:sp>
    </p:spTree>
    <p:extLst>
      <p:ext uri="{BB962C8B-B14F-4D97-AF65-F5344CB8AC3E}">
        <p14:creationId xmlns:p14="http://schemas.microsoft.com/office/powerpoint/2010/main" val="3201829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  <p:sldLayoutId id="2147483676" r:id="rId13"/>
    <p:sldLayoutId id="2147483655" r:id="rId14"/>
    <p:sldLayoutId id="2147483660" r:id="rId15"/>
    <p:sldLayoutId id="2147483661" r:id="rId16"/>
    <p:sldLayoutId id="2147483659" r:id="rId17"/>
    <p:sldLayoutId id="2147483657" r:id="rId18"/>
    <p:sldLayoutId id="2147483658" r:id="rId19"/>
    <p:sldLayoutId id="2147483653" r:id="rId20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83C1E157-07A1-4CF1-8888-109C920443F6}"/>
              </a:ext>
            </a:extLst>
          </p:cNvPr>
          <p:cNvSpPr txBox="1"/>
          <p:nvPr/>
        </p:nvSpPr>
        <p:spPr>
          <a:xfrm>
            <a:off x="3591911" y="1964700"/>
            <a:ext cx="49556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400" dirty="0"/>
              <a:t> MODUŁ 6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A94AB77-1178-A093-C6BF-9A70747A5A9B}"/>
              </a:ext>
            </a:extLst>
          </p:cNvPr>
          <p:cNvSpPr txBox="1"/>
          <p:nvPr/>
        </p:nvSpPr>
        <p:spPr>
          <a:xfrm>
            <a:off x="2698531" y="3310023"/>
            <a:ext cx="49556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Sprzedaż prosto z ogródka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775440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8D52477A-F469-4A93-86D0-CB3754DDAB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2026" y="1216949"/>
            <a:ext cx="4410000" cy="4860000"/>
          </a:xfrm>
        </p:spPr>
        <p:txBody>
          <a:bodyPr/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pl-PL" sz="2000" b="1" dirty="0"/>
              <a:t>Produkty pszczele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pl-PL" sz="2000" b="1" dirty="0"/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pl-PL" sz="1600" dirty="0"/>
              <a:t>Za niewielką ilość nieprzekraczającą 2 ton rocznie uważa się miód przeznaczony do sprzedaży przez rolnika w gospodarstwie domowym rolnika, na rynku lub na targowisku bezpośrednio konsumentowi do spożycia w jego gospodarstwie domowym lub do dostarczenia przez rolnika do sklepu detalicznego. Miód jest przeznaczony do spożycia w gospodarstwie domowym konsumenta końcowego.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cs-CZ" dirty="0"/>
          </a:p>
        </p:txBody>
      </p:sp>
      <p:pic>
        <p:nvPicPr>
          <p:cNvPr id="6" name="Zástupný symbol obrázku 5" descr="Obsah obrázku dřevěné, staré, dřevo, nábytek&#10;&#10;Popis byl vytvořen automaticky">
            <a:extLst>
              <a:ext uri="{FF2B5EF4-FFF2-40B4-BE49-F238E27FC236}">
                <a16:creationId xmlns:a16="http://schemas.microsoft.com/office/drawing/2014/main" id="{A1F3FF7A-C7E2-4DE6-B4EA-29D5B88AEE6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3" r="118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478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892E75E7-9085-4DE4-899C-248028C93F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 sz="12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6.4.2.2. </a:t>
            </a:r>
            <a:r>
              <a:rPr lang="en-US" sz="20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pl-PL" sz="2000" b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łowacja</a:t>
            </a:r>
            <a:endParaRPr lang="pl-PL" sz="2000" b="1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200" b="1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600" dirty="0">
                <a:ea typeface="Calibri" panose="020F0502020204030204" pitchFamily="34" charset="0"/>
                <a:cs typeface="Calibri" panose="020F0502020204030204" pitchFamily="34" charset="0"/>
              </a:rPr>
              <a:t>Sprzedaż żywności pochodzenia zwierzęcego reguluje bardziej szczegółowo ustawa o opiece weterynaryjnej. Producenci pierwotni, którzy sprzedają produkty pierwotne pochodzenia zwierzęcego bezpośrednio konsumentom końcowym lub lokalnym detalistom, są zobowiązani do złożenia wniosku do właściwego terytorialnie organu administracji regionalnej i żywnościowej o rejestrację każdego kontrolowanego przez siebie zakładu (§ 40 ust. 1 i 3 ustawy o opiece weterynaryjnej). Specjalne zasady higieniczne dotyczące sprzedaży żywności z dworu są ponownie określone w rozporządzeniu nr 360/2011 Dz.U., I rozporządzenie rządu Republiki Słowackiej nr 359/2011 Dz.U., W przeciwieństwie do produkcji podstawowej produktów niezwierzęcych poszczególne towary podlegają dostosowaniu.</a:t>
            </a:r>
          </a:p>
          <a:p>
            <a:endParaRPr lang="cs-CZ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Zástupný symbol obrázku 5" descr="Obsah obrázku dřevěné, kráva, savci, exteriér&#10;&#10;Popis byl vytvořen automaticky">
            <a:extLst>
              <a:ext uri="{FF2B5EF4-FFF2-40B4-BE49-F238E27FC236}">
                <a16:creationId xmlns:a16="http://schemas.microsoft.com/office/drawing/2014/main" id="{ECE85542-7BB7-434C-AEC9-73EBF94D4CB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3" r="118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4798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A9E9A902-BB07-4994-8201-8254F4970E77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180977" y="987207"/>
            <a:ext cx="4772023" cy="6214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l-PL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Rozporządzenie nr 360/2011 Dz.U., określa niewielkie ilości żywności, które można sprzedawać z podwórka, również w przypadku żywności pochodzenia niezwierzęcego i stosunkowo szczegółowo zajmuje się sprzedażą mleka. Na przykład mleko do sprzedaży z podwórka powinno być przechowywane w temperaturze od 4°C do 8°C. W tej sytuacji termin przydatności do spożycia może być określony na maksymalnie 48 godzin po udoju. Natomiast niechłodzone mleko musi być sprzedawane nie później niż 2 godziny po udoju (§ 4, ust. 12 i 13 rozporządzenia nr 360/2011 Dz.U.).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l-PL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 podobny sposób rozporządzenie nr 359/2011 Dz.U. w sekcji 7 definiuje pojęcie małych ilości mięsa drobiowego i króliczego z produkcji podstawowej. W sekcji 8 rozporządzenia nr 359/2011 Sb. uregulowano następnie wymogi higieniczne dotyczące sprzedaży małych ilości mięsa drobiowego i króliczego. Aby jednak były one rzeczywiście z produkcji pierwotnej, muszą to być tylko zwierzęta ogłuszone i wykrwawione, które są przetwarzane, przechowywane i oferowane do sprzedaży w zwykły sposób (§ 8 ust. 3 i 4 rozporządzenia nr 359/2011 Dz.U.).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endParaRPr lang="cs-CZ" sz="15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Zástupný symbol obrázku 11" descr="Obsah obrázku osoba, interiér, muž, příprava&#10;&#10;Popis byl vytvořen automaticky">
            <a:extLst>
              <a:ext uri="{FF2B5EF4-FFF2-40B4-BE49-F238E27FC236}">
                <a16:creationId xmlns:a16="http://schemas.microsoft.com/office/drawing/2014/main" id="{5F9C62FA-58BF-426F-8C31-C79D81ACE70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8" b="130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35526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6297CA69-FA70-474A-9860-4B926DAE01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362" y="1030530"/>
            <a:ext cx="4887638" cy="5559455"/>
          </a:xfrm>
        </p:spPr>
        <p:txBody>
          <a:bodyPr>
            <a:normAutofit fontScale="55000" lnSpcReduction="20000"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cs-CZ" sz="3600" b="1" dirty="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6.4.2.3. </a:t>
            </a:r>
            <a:r>
              <a:rPr lang="pl-PL" sz="3600" b="1" dirty="0">
                <a:solidFill>
                  <a:srgbClr val="00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Węgry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pl-PL" sz="1200" b="1" dirty="0">
              <a:solidFill>
                <a:srgbClr val="00000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Producenci pozostałych produktów pochodzenia zwierzęcego podlegają bardziej rygorystycznym zasadom i mogą sprzedawać swoje produkty wyłącznie w odległości nieprzekraczającej 40 km od swojego zakładu (paragraf 4 ust. 2 rozporządzenia nr 52/2010). Producenci produktów pochodzenia zwierzęcego są również zobowiązani do rejestracji we właściwym terytorialnie starostwie powiatowym odpowiedzialnym za bezpieczeństwo łańcucha żywnościowego i opiekę weterynaryjną (sekcja 5 ust. 1 rozporządzenia nr 52/2010). W związku z tym producentowi zostanie nadany numer rejestracyjny (sekcja 5, ust. 3 rozporządzenia nr 52/2010). Produkty pochodzenia zwierzęcego mogą być wprowadzane do obrotu na podstawie rozporządzenia nr 52/2010 tylko wtedy, gdy stado pochodzenia spełnia wymogi węgierskiego prawa weterynaryjnego (sekcja 5, ust. 4 rozporządzenia nr 52/2010) i mogą podlegać kontroli w związku z ich rejestracją (sekcja 5, ust. 7 rozporządzenia nr 52/2010).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 odniesieniu do żywności wyprodukowanej z produktu oryginalnego, producent jest zobowiązany do przygotowania zestawienia identyfikującego producenta jako takiego, miejsce produkcji produktu, jego nazwę, wykaz użytych składników, datę ważności i temperaturę przechowywania (sekcja 6, ust. 1 rozporządzenia nr 52/2010). Wymóg ten nie dotyczy jednak funkcjonowania stołów wiejskich dla gości (sekcja 6, ust. 2 rozporządzenia nr 52/2010).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pl-PL" sz="1200" b="1" dirty="0">
              <a:solidFill>
                <a:srgbClr val="00000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cs-CZ" sz="12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Zástupný symbol obrázku 7" descr="Obsah obrázku kráva, tráva, exteriér, pole&#10;&#10;Popis byl vytvořen automaticky">
            <a:extLst>
              <a:ext uri="{FF2B5EF4-FFF2-40B4-BE49-F238E27FC236}">
                <a16:creationId xmlns:a16="http://schemas.microsoft.com/office/drawing/2014/main" id="{E0D3E00D-40AA-4BA2-8C28-83BE56500A2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1" r="14601"/>
          <a:stretch>
            <a:fillRect/>
          </a:stretch>
        </p:blipFill>
        <p:spPr/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2B4A417-648B-42EE-8496-828588DB13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pl-PL" sz="1400" dirty="0"/>
              <a:t>Imponujące węgierskie bydło stepowe - atrakcyjna rasa lokalna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497400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7DF08C6B-6CF6-41BD-B4AC-AB2ACA5C72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9698" y="1206207"/>
            <a:ext cx="4753302" cy="5503407"/>
          </a:xfrm>
        </p:spPr>
        <p:txBody>
          <a:bodyPr>
            <a:normAutofit lnSpcReduction="10000"/>
          </a:bodyPr>
          <a:lstStyle/>
          <a:p>
            <a:r>
              <a:rPr lang="cs-CZ" sz="2000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6.4.2.4</a:t>
            </a:r>
            <a:r>
              <a:rPr lang="cs-CZ" sz="2000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Pol</a:t>
            </a:r>
            <a:r>
              <a:rPr lang="pl-PL" sz="2000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ska </a:t>
            </a:r>
            <a:endParaRPr lang="cs-CZ" sz="2000" b="1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Pewne szczególne zasady dotyczące środków spożywczych pochodzenia zwierzęcego określa polska ustawa o produktach pochodzenia zwierzęcego - zwana dalej "</a:t>
            </a:r>
            <a:r>
              <a:rPr lang="pl-PL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p.p.z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.". Firma prowadząca sprzedaż natychmiastową w rozumieniu </a:t>
            </a:r>
            <a:r>
              <a:rPr lang="pl-PL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p.p.z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podlega już rejestracji u lekarza weterynarii właściwego dla danej reputacji (powiat - podobnie jak czeskie powiaty) zgodnie z art. 20 ust. 1 </a:t>
            </a:r>
            <a:r>
              <a:rPr lang="pl-PL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p.p.z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Art. 12 </a:t>
            </a:r>
            <a:r>
              <a:rPr lang="pl-PL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p.p.z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zawiera upoważnienie dla ministra rolnictwa do wydania rozporządzenia regulującego warunki sprzedaży w przypadkach wyłączonych z zakresu obowiązywania rozporządzenia w sprawie higieny środków spożywczych pochodzenia zwierzęcego.</a:t>
            </a:r>
          </a:p>
          <a:p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tym celu zostało wydane rozporządzenie Ministra Rolnictwa w sprawie wymagań dotyczących zdrowia zwierząt przy produkcji produktów pochodzenia zwierzęcego przeznaczonych do obrotu bezpośredniego "). </a:t>
            </a:r>
          </a:p>
          <a:p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rozdziale 3 tego rozporządzenia określono limity ilościowe dla poszczególnych produktów pochodzenia zwierzęcego, do których stosuje się małe ilości objęte rozporządzeniem.</a:t>
            </a:r>
          </a:p>
          <a:p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Zástupný symbol obrázku 4">
            <a:extLst>
              <a:ext uri="{FF2B5EF4-FFF2-40B4-BE49-F238E27FC236}">
                <a16:creationId xmlns:a16="http://schemas.microsoft.com/office/drawing/2014/main" id="{53801925-CA1E-4857-A73F-A328FCA9F57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3" r="1185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5097E2B-2988-4678-93C7-AAD9F0D716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pl-PL" sz="1400" dirty="0"/>
              <a:t>Wiciokrzew kamczacki do produkcji dżemów podwórkowych - Grabiszyce Górne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672490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DCF8C3FD-CCBC-4F2C-83B1-FBDAFD7EF2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7180" y="955200"/>
            <a:ext cx="4604846" cy="5308966"/>
          </a:xfrm>
        </p:spPr>
        <p:txBody>
          <a:bodyPr>
            <a:noAutofit/>
          </a:bodyPr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l-PL" sz="1400" dirty="0"/>
              <a:t>Następnie w § 6 uregulowano maksymalną tygodniową wielkość produkcji na potrzeby sprzedaży bezpośredniej produktów pochodzenia zwierzęcego. Następnie w § 4 rozporządzenie określa szczegółowe metody sprzedaży bezpośredniej dopuszczalne dla poszczególnych rodzajów produktów (sprzedaż bezpośrednio konsumentom w miejscu produkcji, na rynku, z ruchomych i tymczasowych punktów sprzedaży lub do sprzedaży detalicznej). Zgodnie z rozporządzeniem w sprawie sprzedaży bezpośredniej produktów pochodzenia zwierzęcego, sprzedaż bezpośrednia może odbywać się na terenie województwa, w którym produkty są wytwarzane, lub na terenie województw sąsiednich, jeżeli poinformuje właściwego miejscowo lekarza weterynarii o miejscu, terminie i ramach czasowych takiej sprzedaży (§ 5 ust. 1 i 2).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l-PL" sz="1400" dirty="0"/>
              <a:t>W § 7 rozporządzenia określono stosunkowo szczegółowe ogólne warunki dotyczące pomieszczeń, w których prowadzona jest bezpośrednia sprzedaż mięsa i podrobów, które obejmują m.in. wymagania dotyczące czystości, właściwej wentylacji, wydzielonych miejsc do mycia i dezynfekcji narzędzi itp. W rozporządzeniu ogólnie omówiono stosunkowo szczegółowe wymagania. dotyczące postępowania z poszczególnymi produktami spożywczymi pochodzenia zwierzęcego.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endParaRPr lang="cs-CZ" sz="1400" dirty="0"/>
          </a:p>
        </p:txBody>
      </p:sp>
      <p:pic>
        <p:nvPicPr>
          <p:cNvPr id="10" name="Zástupný symbol obrázku 9" descr="Obsah obrázku stůl, interiér, talíř, jídlo&#10;&#10;Popis byl vytvořen automaticky">
            <a:extLst>
              <a:ext uri="{FF2B5EF4-FFF2-40B4-BE49-F238E27FC236}">
                <a16:creationId xmlns:a16="http://schemas.microsoft.com/office/drawing/2014/main" id="{DBA5BEFD-C3EF-4D25-A787-706ED8BBD91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3" r="118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09182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D8C6E59C-AFB0-4DBA-81B5-57D91F260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000" y="1257301"/>
            <a:ext cx="8820000" cy="360000"/>
          </a:xfrm>
        </p:spPr>
        <p:txBody>
          <a:bodyPr/>
          <a:lstStyle/>
          <a:p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Sprzedaż prosto z podwórka (gospodarstwa)</a:t>
            </a:r>
            <a:endParaRPr lang="cs-CZ" dirty="0"/>
          </a:p>
          <a:p>
            <a:endParaRPr lang="cs-CZ" dirty="0">
              <a:latin typeface="+mj-lt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B5FFDA0-7C24-445E-9F2B-72DFF0EF32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pl-PL" sz="1800" dirty="0"/>
              <a:t>6.4. Produkty zwierzęce - warunki sprzedaży z podwórka w wybranych krajach UE</a:t>
            </a:r>
          </a:p>
          <a:p>
            <a:endParaRPr lang="pl-PL" sz="1800" dirty="0"/>
          </a:p>
          <a:p>
            <a:endParaRPr lang="pl-PL" sz="1800" dirty="0"/>
          </a:p>
          <a:p>
            <a:endParaRPr lang="cs-CZ" sz="1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91C0B2E-30A0-468B-9E72-17DE9F19A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821" y="2202191"/>
            <a:ext cx="4212701" cy="4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07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CD663235-B7FD-4CB1-8682-ECDEA5E6CA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124" y="1154897"/>
            <a:ext cx="4826876" cy="5598000"/>
          </a:xfrm>
        </p:spPr>
        <p:txBody>
          <a:bodyPr>
            <a:noAutofit/>
          </a:bodyPr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cs-CZ" sz="2000" b="1" dirty="0">
                <a:solidFill>
                  <a:srgbClr val="3B3B3B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6.4.1. Przepisy ogólne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solidFill>
                  <a:srgbClr val="3B3B3B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W opracowaniu porównawczym nr 5.395 Instytutu Parlamentarnego (2020) stwierdzono, że sprzedaż środków spożywczych pochodzenia zwierzęcego w Republice Czeskiej reguluje przede wszystkim § 27a ustawy weterynaryjnej, który zezwala na sprzedaż mniejszych żywych zwierząt w niewielkich ilościach, świeżego mięsa z tych mniejszych zwierząt. świeżych jaj z własnego gospodarstwa, miodu i innych produktów pszczelich oraz, za zgodą regionalnej administracji weterynaryjnej, z zastrzeżeniem specjalnych warunków higienicznych, mleka i śmietany. Przepis ten pozwala na sprzedaż żywności w sposób bardziej łagodny, np. bez konieczności uzyskania zgody lub rejestracji zgodnie z prawem weterynaryjnym. W zależności od rodzaju produktu rolnego może to być sprzedaż bezpośrednia konsumentom we własnym gospodarstwie rolnym, na targowisku lub rynku, albo do lokalnego punktu sprzedaży detalicznej (art. 27a ust. 1 ustawy weterynaryjnej). Dla celów tego przepisu, sprzedaż detaliczna oznacza sprzedaż detaliczną w rozumieniu art. 3 (7) rozporządzenia ogólnego, jeżeli znajduje się w Republice Czeskiej i dostarcza produkty bezpośrednio do konsumenta (sekcja 27a (2) ustawy weterynaryjnej).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endParaRPr lang="cs-CZ" sz="1400" b="1" dirty="0">
              <a:solidFill>
                <a:srgbClr val="3B3B3B"/>
              </a:solidFill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Zástupný symbol obrázku 7" descr="Obsah obrázku exteriér, obloha, nákladní auto, tráva&#10;&#10;Popis byl vytvořen automaticky">
            <a:extLst>
              <a:ext uri="{FF2B5EF4-FFF2-40B4-BE49-F238E27FC236}">
                <a16:creationId xmlns:a16="http://schemas.microsoft.com/office/drawing/2014/main" id="{83B6F3D6-469C-4F81-AED2-2E7A925078A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" r="4587"/>
          <a:stretch>
            <a:fillRect/>
          </a:stretch>
        </p:blipFill>
        <p:spPr/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FA58B91-8253-41D9-8DE5-1B51D0417B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pl-PL" sz="1400" dirty="0"/>
              <a:t>Nawet małe gospodarstwa wykorzystują nowoczesne technologie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141894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6C5231D9-EB51-47B6-8BCE-10357B4085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1565" y="1215708"/>
            <a:ext cx="4410000" cy="4860000"/>
          </a:xfrm>
        </p:spPr>
        <p:txBody>
          <a:bodyPr>
            <a:normAutofit lnSpcReduction="10000"/>
          </a:bodyPr>
          <a:lstStyle/>
          <a:p>
            <a:r>
              <a:rPr lang="cs-CZ" sz="1800" b="1" dirty="0">
                <a:latin typeface="+mj-lt"/>
              </a:rPr>
              <a:t>6.4.2. </a:t>
            </a:r>
            <a:r>
              <a:rPr lang="pl-PL" sz="1800" b="1" dirty="0">
                <a:latin typeface="+mj-lt"/>
              </a:rPr>
              <a:t>Warunki sprzedaży w wybranych krajach UE</a:t>
            </a:r>
          </a:p>
          <a:p>
            <a:endParaRPr lang="cs-CZ" dirty="0"/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6.4.2.1. 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Czech</a:t>
            </a:r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endParaRPr lang="pl-PL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Ustawa 166/1999 Dz.U., O opiece weterynaryjnej (przepisy § 27a) oraz dekret nr 289/2007 Dz.U., O wymaganiach weterynaryjnych i higienicznych dla produktów zwierzęcych, które nie są regulowane przez bezpośrednio stosowane przepisy Wspólnot Europejskich.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Niniejszy dekret określa warunki dystrybucji małych ilości produktów pochodzących z gospodarstwa rolnika.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l-PL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Dla poszczególnych kategorii produktów ustalono następujące warunki: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endParaRPr lang="cs-CZ" sz="1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Zástupný symbol obrázku 5" descr="Obsah obrázku tráva, exteriér, pole, obloha&#10;&#10;Popis byl vytvořen automaticky">
            <a:extLst>
              <a:ext uri="{FF2B5EF4-FFF2-40B4-BE49-F238E27FC236}">
                <a16:creationId xmlns:a16="http://schemas.microsoft.com/office/drawing/2014/main" id="{7F580863-1D3E-4A0E-8A4D-9276255B62A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8" r="15628"/>
          <a:stretch>
            <a:fillRect/>
          </a:stretch>
        </p:blipFill>
        <p:spPr/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EC9D67C-2CC6-47DA-9935-8FB9F8AA81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dirty="0"/>
              <a:t>Hale dla brojlerów kurzych, Republika Czeska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5765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CF629249-DA18-4D9E-8E0E-55260FE2E5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0242" y="1175917"/>
            <a:ext cx="4410000" cy="4860000"/>
          </a:xfrm>
        </p:spPr>
        <p:txBody>
          <a:bodyPr>
            <a:no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/>
              <a:t>Świeże mięso drobiowe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pl-PL" sz="1500" dirty="0"/>
              <a:t>Maksymalna roczna produkcja żywych zwierząt 2000 indyków, gęsi lub kaczek, lub 10000 sztuk innego drobiu.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pl-PL" sz="1500" dirty="0"/>
              <a:t>Niesortowane mięso do 10 indyków, 35 gęsi, 35 kaczek i 35 sztuk innego drobiu sprzedawane lub dostarczane w ciągu jednego tygodnia jest uważane za małą ilość, która może być sprzedana konsumentowi końcowemu w gospodarstwie, na najbliższym targu lub rynku lub lokalnemu punktowi sprzedaży detalicznej. Mięso nie może być dalej dystrybuowane i jest przeznaczone do spożycia w gospodarstwie domowym konsumenta po obróbce termicznej.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pl-PL" sz="1800" b="1" dirty="0"/>
              <a:t>Świeże mięso królicze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pl-PL" sz="1500" dirty="0"/>
              <a:t>Rolnik utrzymujący króliki w małych ilościach może sprzedawać lub dostarczać świeże mięso królicze bez plastrów w małych ilościach na podobnych warunkach jak świeże mięso drobiowe, tj. maksymalnie 35 sztuk tygodniowo.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cs-CZ" sz="1500" dirty="0"/>
          </a:p>
        </p:txBody>
      </p:sp>
      <p:pic>
        <p:nvPicPr>
          <p:cNvPr id="10" name="Zástupný symbol obrázku 9" descr="Obsah obrázku gril, horké, pečené, regál&#10;&#10;Popis byl vytvořen automaticky">
            <a:extLst>
              <a:ext uri="{FF2B5EF4-FFF2-40B4-BE49-F238E27FC236}">
                <a16:creationId xmlns:a16="http://schemas.microsoft.com/office/drawing/2014/main" id="{C759E27D-F74A-4E8F-983B-83B9D7449FE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4" r="161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3054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3F18FCC6-711F-4FFE-B3F0-44B9887740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2026" y="999000"/>
            <a:ext cx="4410000" cy="4860000"/>
          </a:xfrm>
        </p:spPr>
        <p:txBody>
          <a:bodyPr>
            <a:no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pl-PL" sz="2000" b="1" dirty="0"/>
              <a:t>Gra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pl-PL" sz="1500" dirty="0"/>
              <a:t>Myśliwy może sprzedać lub dostarczyć złowioną zwierzynę łowną w skórze lub piórach, w niewielkiej ilości bezpośrednio konsumentowi końcowemu, do sklepu detalicznego, do miejsca sprzedaży detalicznej przeznaczonego do obróbki </a:t>
            </a:r>
            <a:r>
              <a:rPr lang="pl-PL" sz="1500" dirty="0" err="1"/>
              <a:t>zwierzyny,do</a:t>
            </a:r>
            <a:r>
              <a:rPr lang="pl-PL" sz="1500" dirty="0"/>
              <a:t> najbliższego targu lub rynku drobnej zwierzyny, który sprzedaje ją bezpośrednio konsumentowi końcowemu.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pl-PL" sz="1500" dirty="0"/>
              <a:t>Za niewielką ilość zwierzyny przeznaczonej do sprzedaży (dostawy) uważa się 5 sztuk zwierzyny grubej i 35 sztuk zwierzyny drobnej tygodniowo, jednak nie więcej niż 50% zwierzyny upolowanej w jednym łowisku w ciągu roku, przy czym te 50% nie może przekroczyć 120 sztuk zwierzyny grubej i 400 sztuk zwierzyny drobnej. Dziczyzna nie może być dalej rozprowadzana i jest przeznaczona do spożycia w gospodarstwie domowym konsumenta po obróbce termicznej.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pl-PL" sz="1500" dirty="0"/>
              <a:t>Ogólnie rzecz biorąc, każdy ubój jeleniowatych podlega tym samym warunkom, co ubój bydła w wieku poniżej 72 miesięcy.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cs-CZ" sz="1500" dirty="0"/>
          </a:p>
        </p:txBody>
      </p:sp>
      <p:pic>
        <p:nvPicPr>
          <p:cNvPr id="6" name="Zástupný symbol obrázku 5" descr="Obsah obrázku tráva, exteriér, strom, pole&#10;&#10;Popis byl vytvořen automaticky">
            <a:extLst>
              <a:ext uri="{FF2B5EF4-FFF2-40B4-BE49-F238E27FC236}">
                <a16:creationId xmlns:a16="http://schemas.microsoft.com/office/drawing/2014/main" id="{BABEE4EE-49A3-4024-91EB-6CC4F5B519B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3" r="118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44386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7192C2C9-F0C7-49C5-9BDD-408527A800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7689" y="1260000"/>
            <a:ext cx="4410000" cy="4860000"/>
          </a:xfrm>
        </p:spPr>
        <p:txBody>
          <a:bodyPr/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l-PL" sz="2200" b="1" dirty="0"/>
              <a:t>Ryby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endParaRPr lang="pl-PL" sz="2200" b="1" dirty="0"/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l-PL" sz="1600" dirty="0"/>
              <a:t>Rolnik może sprzedawać żywe ryby lub inne zwierzęta bezpośrednio w małych ilościach konsumentom w swoim gospodarstwie lub wprowadzać do obrotu świeże produkty rybołówstwa, świadcząc jednocześnie usługi gastronomiczne na miejscu.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pl-PL" sz="1600" dirty="0"/>
              <a:t>Za niewielką ilość żywych ryb lub innych zwierząt uznaje się ilość odpowiadającą normalnemu dziennemu spożyciu tych zwierząt w gospodarstwie domowym konsumenta.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endParaRPr lang="cs-CZ" dirty="0"/>
          </a:p>
        </p:txBody>
      </p:sp>
      <p:pic>
        <p:nvPicPr>
          <p:cNvPr id="18" name="Zástupný symbol obrázku 17" descr="Obsah obrázku obloha, exteriér, strom, příroda&#10;&#10;Popis byl vytvořen automaticky">
            <a:extLst>
              <a:ext uri="{FF2B5EF4-FFF2-40B4-BE49-F238E27FC236}">
                <a16:creationId xmlns:a16="http://schemas.microsoft.com/office/drawing/2014/main" id="{D121BD1F-52BB-4ABF-ADA5-E1C1C078CAD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4" b="132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41415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CCDED5C5-D68B-4BF4-8A98-72120489E3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7897" y="1268259"/>
            <a:ext cx="4410000" cy="4860000"/>
          </a:xfrm>
        </p:spPr>
        <p:txBody>
          <a:bodyPr/>
          <a:lstStyle/>
          <a:p>
            <a:r>
              <a:rPr lang="pl-PL" sz="2000" b="1" dirty="0"/>
              <a:t>Mleko</a:t>
            </a:r>
          </a:p>
          <a:p>
            <a:endParaRPr lang="pl-PL" sz="2000" b="1" dirty="0"/>
          </a:p>
          <a:p>
            <a:endParaRPr lang="pl-PL" dirty="0"/>
          </a:p>
          <a:p>
            <a:r>
              <a:rPr lang="pl-PL" sz="1600" dirty="0"/>
              <a:t>Mleko i śmietana nie mogą być wprowadzane do obrotu w celu bezpośredniego spożycia przez ludzi, z wyjątkiem ich sprzedaży w miejscu produkcji bezpośrednio konsumentowi końcowemu lub poprzez automat sprzedający w celu spożycia w jego gospodarstwie domowym, w małych ilościach (sprzedaż bezpośrednia mleka).</a:t>
            </a:r>
          </a:p>
          <a:p>
            <a:endParaRPr lang="pl-PL" sz="1600" dirty="0"/>
          </a:p>
          <a:p>
            <a:r>
              <a:rPr lang="pl-PL" sz="1600" dirty="0"/>
              <a:t>Za niewielką ilość mleka i śmietany przeznaczoną do bezpośredniej sprzedaży jednemu konsumentowi końcowemu uznaje się ilość, która odpowiada normalnemu dziennemu zapotrzebowaniu na to mleko w gospodarstwie domowym tego konsumenta.</a:t>
            </a:r>
            <a:endParaRPr lang="cs-CZ" sz="1600" dirty="0"/>
          </a:p>
        </p:txBody>
      </p:sp>
      <p:pic>
        <p:nvPicPr>
          <p:cNvPr id="10" name="Zástupný symbol obrázku 9" descr="Obsah obrázku text, interiér, oranžová, snídaně&#10;&#10;Popis byl vytvořen automaticky">
            <a:extLst>
              <a:ext uri="{FF2B5EF4-FFF2-40B4-BE49-F238E27FC236}">
                <a16:creationId xmlns:a16="http://schemas.microsoft.com/office/drawing/2014/main" id="{F7068036-81AB-445E-92EB-36916A03C24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1" r="16071"/>
          <a:stretch>
            <a:fillRect/>
          </a:stretch>
        </p:blipFill>
        <p:spPr/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F90E9D1-8054-40AE-85B5-146CCB7C35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6193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0674A242-1554-4489-80D8-FD01EECDDF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pl-PL" sz="2000" dirty="0"/>
              <a:t>Świeże jaja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pl-PL" sz="2000" dirty="0"/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pl-PL" sz="1600" dirty="0"/>
              <a:t>Świeże jaja, które są przedmiotem bezpośredniej sprzedaży przez hodowcę konsumentowi końcowemu, w małych ilościach na terenie własnego gospodarstwa, na rynku lub na targu, lub dostarczane do lokalnego punktu sprzedaży detalicznej, nie mogą być dalej wprowadzane do obrotu.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pl-PL" sz="1600" dirty="0"/>
              <a:t>Za małą ilość świeżych jaj sprzedawanych, uważa się 60 jaj na jednego konsumenta końcowego. Maksymalna ilość 600 jaj jest uważana za małą ilość świeżych jaj, które mogą być dostarczane raz w tygodniu do lokalnego sklepu.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cs-CZ" dirty="0"/>
          </a:p>
        </p:txBody>
      </p:sp>
      <p:pic>
        <p:nvPicPr>
          <p:cNvPr id="10" name="Zástupný symbol obrázku 9" descr="Obsah obrázku jídlo, stůl, talíř, interiér&#10;&#10;Popis byl vytvořen automaticky">
            <a:extLst>
              <a:ext uri="{FF2B5EF4-FFF2-40B4-BE49-F238E27FC236}">
                <a16:creationId xmlns:a16="http://schemas.microsoft.com/office/drawing/2014/main" id="{8BF495FC-EB86-4B64-BB71-16E97B8B019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6" b="131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50879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215528D5E10BA49B6643C35E826D0AA" ma:contentTypeVersion="17" ma:contentTypeDescription="Utwórz nowy dokument." ma:contentTypeScope="" ma:versionID="6655694e06754180245da2f81e741a02">
  <xsd:schema xmlns:xsd="http://www.w3.org/2001/XMLSchema" xmlns:xs="http://www.w3.org/2001/XMLSchema" xmlns:p="http://schemas.microsoft.com/office/2006/metadata/properties" xmlns:ns2="f5d98e21-7858-42b8-a513-89b049052d4e" xmlns:ns3="ebb57fef-aa04-4b64-85cb-dbd122f3ef38" targetNamespace="http://schemas.microsoft.com/office/2006/metadata/properties" ma:root="true" ma:fieldsID="81c12da9740d80a3f724ce83424fc0df" ns2:_="" ns3:_="">
    <xsd:import namespace="f5d98e21-7858-42b8-a513-89b049052d4e"/>
    <xsd:import namespace="ebb57fef-aa04-4b64-85cb-dbd122f3ef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d98e21-7858-42b8-a513-89b049052d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Tagi obrazów" ma:readOnly="false" ma:fieldId="{5cf76f15-5ced-4ddc-b409-7134ff3c332f}" ma:taxonomyMulti="true" ma:sspId="6104055d-a7a1-4227-823d-893947fae5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57fef-aa04-4b64-85cb-dbd122f3ef38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17a2fb5e-3e71-46c2-8cfb-b18f0a1e2fa7}" ma:internalName="TaxCatchAll" ma:showField="CatchAllData" ma:web="ebb57fef-aa04-4b64-85cb-dbd122f3ef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5d98e21-7858-42b8-a513-89b049052d4e">
      <Terms xmlns="http://schemas.microsoft.com/office/infopath/2007/PartnerControls"/>
    </lcf76f155ced4ddcb4097134ff3c332f>
    <TaxCatchAll xmlns="ebb57fef-aa04-4b64-85cb-dbd122f3ef38" xsi:nil="true"/>
  </documentManagement>
</p:properties>
</file>

<file path=customXml/itemProps1.xml><?xml version="1.0" encoding="utf-8"?>
<ds:datastoreItem xmlns:ds="http://schemas.openxmlformats.org/officeDocument/2006/customXml" ds:itemID="{D5EFCBCC-592F-420F-AB34-576B4E8E69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BEF95D-8052-40E3-A315-077312526DAA}"/>
</file>

<file path=customXml/itemProps3.xml><?xml version="1.0" encoding="utf-8"?>
<ds:datastoreItem xmlns:ds="http://schemas.openxmlformats.org/officeDocument/2006/customXml" ds:itemID="{59C5E606-17AE-4F23-AEF4-71EAAB3DAEA8}">
  <ds:schemaRefs>
    <ds:schemaRef ds:uri="http://schemas.microsoft.com/office/2006/metadata/properties"/>
    <ds:schemaRef ds:uri="http://schemas.microsoft.com/office/infopath/2007/PartnerControls"/>
    <ds:schemaRef ds:uri="f5d98e21-7858-42b8-a513-89b049052d4e"/>
    <ds:schemaRef ds:uri="ebb57fef-aa04-4b64-85cb-dbd122f3ef3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3742</TotalTime>
  <Words>1742</Words>
  <Application>Microsoft Office PowerPoint</Application>
  <PresentationFormat>Papier A4 (210x297 mm)</PresentationFormat>
  <Paragraphs>73</Paragraphs>
  <Slides>15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Roboto</vt:lpstr>
      <vt:lpstr>Trebuchet MS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Krzy Pal</dc:creator>
  <cp:lastModifiedBy>Antoni Kierka</cp:lastModifiedBy>
  <cp:revision>158</cp:revision>
  <dcterms:created xsi:type="dcterms:W3CDTF">2018-03-25T08:55:28Z</dcterms:created>
  <dcterms:modified xsi:type="dcterms:W3CDTF">2022-12-15T07:37:43Z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0x0101006215528D5E10BA49B6643C35E826D0AA</vt:lpwstr>
  </property>
</Properties>
</file>