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1" r:id="rId6"/>
    <p:sldId id="263" r:id="rId7"/>
    <p:sldId id="260" r:id="rId8"/>
    <p:sldId id="264" r:id="rId9"/>
    <p:sldId id="265" r:id="rId10"/>
    <p:sldId id="268" r:id="rId11"/>
    <p:sldId id="269" r:id="rId12"/>
    <p:sldId id="267" r:id="rId13"/>
    <p:sldId id="270" r:id="rId14"/>
    <p:sldId id="266"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91"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0343CA7-59B1-4D9E-A675-EC41815FA2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07E94A9-FD78-4768-AEC3-F42322BC8C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D13CB8-FD74-4275-B877-E4B6454DCB38}" type="datetimeFigureOut">
              <a:rPr lang="cs-CZ" smtClean="0"/>
              <a:t>03.01.2023</a:t>
            </a:fld>
            <a:endParaRPr lang="cs-CZ"/>
          </a:p>
        </p:txBody>
      </p:sp>
      <p:sp>
        <p:nvSpPr>
          <p:cNvPr id="4" name="Zástupný symbol pro zápatí 3">
            <a:extLst>
              <a:ext uri="{FF2B5EF4-FFF2-40B4-BE49-F238E27FC236}">
                <a16:creationId xmlns:a16="http://schemas.microsoft.com/office/drawing/2014/main" id="{6FE17532-0A32-45D7-8DE3-7EA77B8F38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75D6A7B-226C-4841-BDD8-BAA08270FF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A5269-BEEF-4F01-BC83-6FB08D8287F7}" type="slidenum">
              <a:rPr lang="cs-CZ" smtClean="0"/>
              <a:t>‹#›</a:t>
            </a:fld>
            <a:endParaRPr lang="cs-CZ"/>
          </a:p>
        </p:txBody>
      </p:sp>
    </p:spTree>
    <p:extLst>
      <p:ext uri="{BB962C8B-B14F-4D97-AF65-F5344CB8AC3E}">
        <p14:creationId xmlns:p14="http://schemas.microsoft.com/office/powerpoint/2010/main" val="266420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4F375-1353-4F82-97CA-A7E7EED9917C}" type="datetimeFigureOut">
              <a:rPr lang="cs-CZ" smtClean="0"/>
              <a:t>03.01.2023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C157D-A0FC-408F-801F-0059BBE4674D}" type="slidenum">
              <a:rPr lang="cs-CZ" smtClean="0"/>
              <a:t>‹#›</a:t>
            </a:fld>
            <a:endParaRPr lang="cs-CZ"/>
          </a:p>
        </p:txBody>
      </p:sp>
    </p:spTree>
    <p:extLst>
      <p:ext uri="{BB962C8B-B14F-4D97-AF65-F5344CB8AC3E}">
        <p14:creationId xmlns:p14="http://schemas.microsoft.com/office/powerpoint/2010/main" val="23349548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34980-6677-4AB4-B5F5-FCE8E4F0C03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5550F82-BFCD-48C6-8E68-C74F4D657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9D4C381-D3D2-4835-AD24-1AF635C24EEF}"/>
              </a:ext>
            </a:extLst>
          </p:cNvPr>
          <p:cNvSpPr>
            <a:spLocks noGrp="1"/>
          </p:cNvSpPr>
          <p:nvPr>
            <p:ph type="dt" sz="half" idx="10"/>
          </p:nvPr>
        </p:nvSpPr>
        <p:spPr/>
        <p:txBody>
          <a:bodyPr/>
          <a:lstStyle/>
          <a:p>
            <a:fld id="{89502379-A49F-41F9-9E1F-E5D98A4828A2}" type="datetime1">
              <a:rPr lang="cs-CZ" smtClean="0"/>
              <a:t>03.01.2023</a:t>
            </a:fld>
            <a:endParaRPr lang="cs-CZ"/>
          </a:p>
        </p:txBody>
      </p:sp>
      <p:sp>
        <p:nvSpPr>
          <p:cNvPr id="5" name="Zástupný symbol pro zápatí 4">
            <a:extLst>
              <a:ext uri="{FF2B5EF4-FFF2-40B4-BE49-F238E27FC236}">
                <a16:creationId xmlns:a16="http://schemas.microsoft.com/office/drawing/2014/main" id="{3D76F9ED-071F-4AA7-B5C8-D3A63DE933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812772-A762-4A8B-BF24-DA4DB42D169C}"/>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98647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BCF867-D9C8-4150-B17A-EB632DFC477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7CF5547-57C6-4A2A-B742-556646F4429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CC6C1B4-46DB-4400-8D33-C4D09CEF3199}"/>
              </a:ext>
            </a:extLst>
          </p:cNvPr>
          <p:cNvSpPr>
            <a:spLocks noGrp="1"/>
          </p:cNvSpPr>
          <p:nvPr>
            <p:ph type="dt" sz="half" idx="10"/>
          </p:nvPr>
        </p:nvSpPr>
        <p:spPr/>
        <p:txBody>
          <a:bodyPr/>
          <a:lstStyle/>
          <a:p>
            <a:fld id="{DF380F25-BD54-48CD-B877-EC73E6648FE2}" type="datetime1">
              <a:rPr lang="cs-CZ" smtClean="0"/>
              <a:t>03.01.2023</a:t>
            </a:fld>
            <a:endParaRPr lang="cs-CZ"/>
          </a:p>
        </p:txBody>
      </p:sp>
      <p:sp>
        <p:nvSpPr>
          <p:cNvPr id="5" name="Zástupný symbol pro zápatí 4">
            <a:extLst>
              <a:ext uri="{FF2B5EF4-FFF2-40B4-BE49-F238E27FC236}">
                <a16:creationId xmlns:a16="http://schemas.microsoft.com/office/drawing/2014/main" id="{B8866621-8B9E-4B11-82E3-CAFEF41FD8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C6FB6FE-80E1-4157-A3F7-846BBB6C5E16}"/>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37589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9AC820B-4A51-402B-A22D-B3E441802F4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0547BB6-CEE2-41E9-838C-37A52219EF3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AB05CDB-522F-4D77-A262-66EDA479C888}"/>
              </a:ext>
            </a:extLst>
          </p:cNvPr>
          <p:cNvSpPr>
            <a:spLocks noGrp="1"/>
          </p:cNvSpPr>
          <p:nvPr>
            <p:ph type="dt" sz="half" idx="10"/>
          </p:nvPr>
        </p:nvSpPr>
        <p:spPr/>
        <p:txBody>
          <a:bodyPr/>
          <a:lstStyle/>
          <a:p>
            <a:fld id="{6C8F7994-7ECE-4314-80F4-B4C4E3A0AF87}" type="datetime1">
              <a:rPr lang="cs-CZ" smtClean="0"/>
              <a:t>03.01.2023</a:t>
            </a:fld>
            <a:endParaRPr lang="cs-CZ"/>
          </a:p>
        </p:txBody>
      </p:sp>
      <p:sp>
        <p:nvSpPr>
          <p:cNvPr id="5" name="Zástupný symbol pro zápatí 4">
            <a:extLst>
              <a:ext uri="{FF2B5EF4-FFF2-40B4-BE49-F238E27FC236}">
                <a16:creationId xmlns:a16="http://schemas.microsoft.com/office/drawing/2014/main" id="{C8F9B6D1-D3F5-4308-97A1-59B063921F9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C88F66-89C9-4AAF-8D3D-8360164574E3}"/>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81500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2BC485-E951-4FE7-B85E-7D8AFCA08AB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9ABB4F6-2C77-41EB-B42D-DB69F912D26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0113C6-D060-43B6-9321-8622FF51C66A}"/>
              </a:ext>
            </a:extLst>
          </p:cNvPr>
          <p:cNvSpPr>
            <a:spLocks noGrp="1"/>
          </p:cNvSpPr>
          <p:nvPr>
            <p:ph type="dt" sz="half" idx="10"/>
          </p:nvPr>
        </p:nvSpPr>
        <p:spPr/>
        <p:txBody>
          <a:bodyPr/>
          <a:lstStyle/>
          <a:p>
            <a:fld id="{5C513144-3EAA-41D4-BC4B-86E6BE6D035A}" type="datetime1">
              <a:rPr lang="cs-CZ" smtClean="0"/>
              <a:t>03.01.2023</a:t>
            </a:fld>
            <a:endParaRPr lang="cs-CZ"/>
          </a:p>
        </p:txBody>
      </p:sp>
      <p:sp>
        <p:nvSpPr>
          <p:cNvPr id="5" name="Zástupný symbol pro zápatí 4">
            <a:extLst>
              <a:ext uri="{FF2B5EF4-FFF2-40B4-BE49-F238E27FC236}">
                <a16:creationId xmlns:a16="http://schemas.microsoft.com/office/drawing/2014/main" id="{A78F95AB-BF06-476D-908A-67BD67E963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F583BC-8477-48D0-84A9-3D34E0A19D1C}"/>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404019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DDA0C-A50C-4305-A45E-F02618410C8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1484676-DCBE-47AA-9A6B-83765B2FB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40324F7-A641-4CB8-B8C2-93412211DCD5}"/>
              </a:ext>
            </a:extLst>
          </p:cNvPr>
          <p:cNvSpPr>
            <a:spLocks noGrp="1"/>
          </p:cNvSpPr>
          <p:nvPr>
            <p:ph type="dt" sz="half" idx="10"/>
          </p:nvPr>
        </p:nvSpPr>
        <p:spPr/>
        <p:txBody>
          <a:bodyPr/>
          <a:lstStyle/>
          <a:p>
            <a:fld id="{0ED993D3-48E0-4230-AAE3-BAC0B524BB65}" type="datetime1">
              <a:rPr lang="cs-CZ" smtClean="0"/>
              <a:t>03.01.2023</a:t>
            </a:fld>
            <a:endParaRPr lang="cs-CZ"/>
          </a:p>
        </p:txBody>
      </p:sp>
      <p:sp>
        <p:nvSpPr>
          <p:cNvPr id="5" name="Zástupný symbol pro zápatí 4">
            <a:extLst>
              <a:ext uri="{FF2B5EF4-FFF2-40B4-BE49-F238E27FC236}">
                <a16:creationId xmlns:a16="http://schemas.microsoft.com/office/drawing/2014/main" id="{179D54C6-7D7D-4639-96FE-4A2079760A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D7DE10-AF17-46EE-A45E-FB208298EFA2}"/>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72647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1092A1-B8AA-4251-A0A7-2842B6D4136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6D27D3F-CD62-4F96-9583-C9A9FB159E9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2680B10-0F0B-496F-BD72-3A4CBF97C04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7FB0F44-81A8-41D2-87EB-47AA7F253736}"/>
              </a:ext>
            </a:extLst>
          </p:cNvPr>
          <p:cNvSpPr>
            <a:spLocks noGrp="1"/>
          </p:cNvSpPr>
          <p:nvPr>
            <p:ph type="dt" sz="half" idx="10"/>
          </p:nvPr>
        </p:nvSpPr>
        <p:spPr/>
        <p:txBody>
          <a:bodyPr/>
          <a:lstStyle/>
          <a:p>
            <a:fld id="{5BDEECE7-AEB7-4F12-8389-97E21B6B974B}" type="datetime1">
              <a:rPr lang="cs-CZ" smtClean="0"/>
              <a:t>03.01.2023</a:t>
            </a:fld>
            <a:endParaRPr lang="cs-CZ"/>
          </a:p>
        </p:txBody>
      </p:sp>
      <p:sp>
        <p:nvSpPr>
          <p:cNvPr id="6" name="Zástupný symbol pro zápatí 5">
            <a:extLst>
              <a:ext uri="{FF2B5EF4-FFF2-40B4-BE49-F238E27FC236}">
                <a16:creationId xmlns:a16="http://schemas.microsoft.com/office/drawing/2014/main" id="{D26D24D3-9D0B-4777-B850-D028F8073E8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CC632AD-4AE1-43E4-92E8-A735BF6C95B8}"/>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3257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F3463-D4E4-44BA-8D57-66259A25F9A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AD1CF4A-3B26-46DE-B068-BC06F338D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52DF38B-A573-4E94-BBBB-2D99F773FB6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7B4313E-A824-413A-9D6D-2F9234DBB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140BA33-AEA1-4EB7-BB3A-1CCD1C1A30E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0F68090-623D-4CD8-8AB8-B2EA06D48DD8}"/>
              </a:ext>
            </a:extLst>
          </p:cNvPr>
          <p:cNvSpPr>
            <a:spLocks noGrp="1"/>
          </p:cNvSpPr>
          <p:nvPr>
            <p:ph type="dt" sz="half" idx="10"/>
          </p:nvPr>
        </p:nvSpPr>
        <p:spPr/>
        <p:txBody>
          <a:bodyPr/>
          <a:lstStyle/>
          <a:p>
            <a:fld id="{7BFBCD5C-423F-41EB-A344-16980BF86F69}" type="datetime1">
              <a:rPr lang="cs-CZ" smtClean="0"/>
              <a:t>03.01.2023</a:t>
            </a:fld>
            <a:endParaRPr lang="cs-CZ"/>
          </a:p>
        </p:txBody>
      </p:sp>
      <p:sp>
        <p:nvSpPr>
          <p:cNvPr id="8" name="Zástupný symbol pro zápatí 7">
            <a:extLst>
              <a:ext uri="{FF2B5EF4-FFF2-40B4-BE49-F238E27FC236}">
                <a16:creationId xmlns:a16="http://schemas.microsoft.com/office/drawing/2014/main" id="{4798C801-E313-493F-A117-E046311A2FD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5B2C5ED-DC74-4D3B-9C1F-2EA82201167B}"/>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92257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2C7BF-7D6B-4503-B533-8B7DE6819D5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320CB48-CAC6-4C1B-B81A-557E247659F6}"/>
              </a:ext>
            </a:extLst>
          </p:cNvPr>
          <p:cNvSpPr>
            <a:spLocks noGrp="1"/>
          </p:cNvSpPr>
          <p:nvPr>
            <p:ph type="dt" sz="half" idx="10"/>
          </p:nvPr>
        </p:nvSpPr>
        <p:spPr/>
        <p:txBody>
          <a:bodyPr/>
          <a:lstStyle/>
          <a:p>
            <a:fld id="{188ECE06-4CF1-4811-88D7-21A0E948D0C2}" type="datetime1">
              <a:rPr lang="cs-CZ" smtClean="0"/>
              <a:t>03.01.2023</a:t>
            </a:fld>
            <a:endParaRPr lang="cs-CZ"/>
          </a:p>
        </p:txBody>
      </p:sp>
      <p:sp>
        <p:nvSpPr>
          <p:cNvPr id="4" name="Zástupný symbol pro zápatí 3">
            <a:extLst>
              <a:ext uri="{FF2B5EF4-FFF2-40B4-BE49-F238E27FC236}">
                <a16:creationId xmlns:a16="http://schemas.microsoft.com/office/drawing/2014/main" id="{93B1EFF7-B20A-4337-BC8E-0ED2B26E4A3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7689E33-78C0-43D4-9082-288FE00D39B0}"/>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37037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D5D1167-4443-45AA-946F-46F7B93C36A7}"/>
              </a:ext>
            </a:extLst>
          </p:cNvPr>
          <p:cNvSpPr>
            <a:spLocks noGrp="1"/>
          </p:cNvSpPr>
          <p:nvPr>
            <p:ph type="dt" sz="half" idx="10"/>
          </p:nvPr>
        </p:nvSpPr>
        <p:spPr/>
        <p:txBody>
          <a:bodyPr/>
          <a:lstStyle/>
          <a:p>
            <a:fld id="{FE69A06C-3CEE-4FEC-82DA-BB2A21C297EF}" type="datetime1">
              <a:rPr lang="cs-CZ" smtClean="0"/>
              <a:t>03.01.2023</a:t>
            </a:fld>
            <a:endParaRPr lang="cs-CZ"/>
          </a:p>
        </p:txBody>
      </p:sp>
      <p:sp>
        <p:nvSpPr>
          <p:cNvPr id="3" name="Zástupný symbol pro zápatí 2">
            <a:extLst>
              <a:ext uri="{FF2B5EF4-FFF2-40B4-BE49-F238E27FC236}">
                <a16:creationId xmlns:a16="http://schemas.microsoft.com/office/drawing/2014/main" id="{E50456AA-E2C8-4683-AA78-AE9EBE87379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05E6FA3-9A79-419E-B740-B95AA7721570}"/>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29672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56498-F57F-4AE4-B431-DD3BC812C6D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1F23243-E53B-4031-A68D-2314920D8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B24E992-3A26-4B91-8B60-229A35384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DE0928-C72C-4519-9095-226D916E0B37}"/>
              </a:ext>
            </a:extLst>
          </p:cNvPr>
          <p:cNvSpPr>
            <a:spLocks noGrp="1"/>
          </p:cNvSpPr>
          <p:nvPr>
            <p:ph type="dt" sz="half" idx="10"/>
          </p:nvPr>
        </p:nvSpPr>
        <p:spPr/>
        <p:txBody>
          <a:bodyPr/>
          <a:lstStyle/>
          <a:p>
            <a:fld id="{12D03B4D-6860-47EC-91E6-A54911E5E036}" type="datetime1">
              <a:rPr lang="cs-CZ" smtClean="0"/>
              <a:t>03.01.2023</a:t>
            </a:fld>
            <a:endParaRPr lang="cs-CZ"/>
          </a:p>
        </p:txBody>
      </p:sp>
      <p:sp>
        <p:nvSpPr>
          <p:cNvPr id="6" name="Zástupný symbol pro zápatí 5">
            <a:extLst>
              <a:ext uri="{FF2B5EF4-FFF2-40B4-BE49-F238E27FC236}">
                <a16:creationId xmlns:a16="http://schemas.microsoft.com/office/drawing/2014/main" id="{AB279E09-2A34-4770-8633-FAD198AD132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A0A133A-DE4D-449C-BAA6-C7A7788BA0E0}"/>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58819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A5D40-E5A0-4D39-8E79-39E45486C9B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C58DD1C-515B-497D-A70A-659711718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9C1078-5091-44DE-A2F7-DD399B5CD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D43D332-FDA3-49D1-A5C1-FD0E4DF6983A}"/>
              </a:ext>
            </a:extLst>
          </p:cNvPr>
          <p:cNvSpPr>
            <a:spLocks noGrp="1"/>
          </p:cNvSpPr>
          <p:nvPr>
            <p:ph type="dt" sz="half" idx="10"/>
          </p:nvPr>
        </p:nvSpPr>
        <p:spPr/>
        <p:txBody>
          <a:bodyPr/>
          <a:lstStyle/>
          <a:p>
            <a:fld id="{2D2993B9-17C6-4991-ACCE-843B5111EE8C}" type="datetime1">
              <a:rPr lang="cs-CZ" smtClean="0"/>
              <a:t>03.01.2023</a:t>
            </a:fld>
            <a:endParaRPr lang="cs-CZ"/>
          </a:p>
        </p:txBody>
      </p:sp>
      <p:sp>
        <p:nvSpPr>
          <p:cNvPr id="6" name="Zástupný symbol pro zápatí 5">
            <a:extLst>
              <a:ext uri="{FF2B5EF4-FFF2-40B4-BE49-F238E27FC236}">
                <a16:creationId xmlns:a16="http://schemas.microsoft.com/office/drawing/2014/main" id="{86EE9932-5B5C-430E-9232-3B52A4EADAB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DC03CF-CC4F-436D-AECB-17F4DF228761}"/>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366254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595B94-3DD7-44E8-8BFA-5568A1315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B766C40-CA86-48C9-9718-696D482AB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93F8B1-9C1D-4370-A02C-6D11287F5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6DA52-6E42-467B-891F-F687EA330333}" type="datetime1">
              <a:rPr lang="cs-CZ" smtClean="0"/>
              <a:t>03.01.2023</a:t>
            </a:fld>
            <a:endParaRPr lang="cs-CZ"/>
          </a:p>
        </p:txBody>
      </p:sp>
      <p:sp>
        <p:nvSpPr>
          <p:cNvPr id="5" name="Zástupný symbol pro zápatí 4">
            <a:extLst>
              <a:ext uri="{FF2B5EF4-FFF2-40B4-BE49-F238E27FC236}">
                <a16:creationId xmlns:a16="http://schemas.microsoft.com/office/drawing/2014/main" id="{86929198-FCE4-4AD7-8674-6AA3551F8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E245721-088B-4D59-924A-936AA85E0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B3453-50FB-4F84-A2BC-F5B9BC87FA5A}" type="slidenum">
              <a:rPr lang="cs-CZ" smtClean="0"/>
              <a:t>‹#›</a:t>
            </a:fld>
            <a:endParaRPr lang="cs-CZ"/>
          </a:p>
        </p:txBody>
      </p:sp>
    </p:spTree>
    <p:extLst>
      <p:ext uri="{BB962C8B-B14F-4D97-AF65-F5344CB8AC3E}">
        <p14:creationId xmlns:p14="http://schemas.microsoft.com/office/powerpoint/2010/main" val="9230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hyperlink" Target="https://ec.europa.eu/trade/policy/accessing-markets/intellectual-property/geographical-indications/" TargetMode="External"/><Relationship Id="rId3" Type="http://schemas.openxmlformats.org/officeDocument/2006/relationships/image" Target="../media/image2.jpg"/><Relationship Id="rId7" Type="http://schemas.openxmlformats.org/officeDocument/2006/relationships/hyperlink" Target="https://www.tmdn.org/giview/"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c.europa.eu/info/files/eambrosia-traditional-terms-url_en" TargetMode="External"/><Relationship Id="rId5" Type="http://schemas.openxmlformats.org/officeDocument/2006/relationships/hyperlink" Target="https://ec.europa.eu/info/e-ambrosia-database_en" TargetMode="External"/><Relationship Id="rId4" Type="http://schemas.openxmlformats.org/officeDocument/2006/relationships/hyperlink" Target="https://ec.europa.eu/info/food-farming-fisheries/food-safety-and-quality/certification/quality-labels/quality-products-registers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A1087-6A1D-4B89-AE66-7024DB101C6F}"/>
              </a:ext>
            </a:extLst>
          </p:cNvPr>
          <p:cNvSpPr>
            <a:spLocks noGrp="1"/>
          </p:cNvSpPr>
          <p:nvPr>
            <p:ph type="ctrTitle"/>
          </p:nvPr>
        </p:nvSpPr>
        <p:spPr/>
        <p:txBody>
          <a:bodyPr>
            <a:normAutofit/>
          </a:bodyPr>
          <a:lstStyle/>
          <a:p>
            <a:r>
              <a:rPr lang="cs-CZ" sz="4400" dirty="0">
                <a:latin typeface="+mn-lt"/>
              </a:rPr>
              <a:t>Modul 6</a:t>
            </a:r>
          </a:p>
        </p:txBody>
      </p:sp>
      <p:sp>
        <p:nvSpPr>
          <p:cNvPr id="3" name="Podnadpis 2">
            <a:extLst>
              <a:ext uri="{FF2B5EF4-FFF2-40B4-BE49-F238E27FC236}">
                <a16:creationId xmlns:a16="http://schemas.microsoft.com/office/drawing/2014/main" id="{ACF388A6-4F62-4BA6-B547-7B932C0A6B94}"/>
              </a:ext>
            </a:extLst>
          </p:cNvPr>
          <p:cNvSpPr>
            <a:spLocks noGrp="1"/>
          </p:cNvSpPr>
          <p:nvPr>
            <p:ph type="subTitle" idx="1"/>
          </p:nvPr>
        </p:nvSpPr>
        <p:spPr/>
        <p:txBody>
          <a:bodyPr>
            <a:normAutofit/>
          </a:bodyPr>
          <a:lstStyle/>
          <a:p>
            <a:r>
              <a:rPr lang="cs-CZ" sz="6000" b="1" dirty="0"/>
              <a:t>Prodej ze dvora</a:t>
            </a:r>
          </a:p>
        </p:txBody>
      </p:sp>
      <p:pic>
        <p:nvPicPr>
          <p:cNvPr id="4" name="Picture 2" descr="Logo, company name&#10;&#10;Description automatically generated">
            <a:extLst>
              <a:ext uri="{FF2B5EF4-FFF2-40B4-BE49-F238E27FC236}">
                <a16:creationId xmlns:a16="http://schemas.microsoft.com/office/drawing/2014/main" id="{3A63E459-A014-4CAD-83D7-E596F2A9B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088" y="190839"/>
            <a:ext cx="2897822" cy="1770973"/>
          </a:xfrm>
          <a:prstGeom prst="rect">
            <a:avLst/>
          </a:prstGeom>
        </p:spPr>
      </p:pic>
      <p:pic>
        <p:nvPicPr>
          <p:cNvPr id="5" name="image12.jpg">
            <a:extLst>
              <a:ext uri="{FF2B5EF4-FFF2-40B4-BE49-F238E27FC236}">
                <a16:creationId xmlns:a16="http://schemas.microsoft.com/office/drawing/2014/main" id="{F966F18C-3FD7-43A4-941B-A92771045A42}"/>
              </a:ext>
            </a:extLst>
          </p:cNvPr>
          <p:cNvPicPr/>
          <p:nvPr/>
        </p:nvPicPr>
        <p:blipFill>
          <a:blip r:embed="rId3">
            <a:extLst>
              <a:ext uri="{28A0092B-C50C-407E-A947-70E740481C1C}">
                <a14:useLocalDpi xmlns:a14="http://schemas.microsoft.com/office/drawing/2010/main" val="0"/>
              </a:ext>
            </a:extLst>
          </a:blip>
          <a:srcRect/>
          <a:stretch>
            <a:fillRect/>
          </a:stretch>
        </p:blipFill>
        <p:spPr>
          <a:xfrm>
            <a:off x="4594065" y="5051054"/>
            <a:ext cx="3003869" cy="795971"/>
          </a:xfrm>
          <a:prstGeom prst="rect">
            <a:avLst/>
          </a:prstGeom>
          <a:ln/>
        </p:spPr>
      </p:pic>
      <p:sp>
        <p:nvSpPr>
          <p:cNvPr id="7" name="TextovéPole 6">
            <a:extLst>
              <a:ext uri="{FF2B5EF4-FFF2-40B4-BE49-F238E27FC236}">
                <a16:creationId xmlns:a16="http://schemas.microsoft.com/office/drawing/2014/main" id="{0E9ECF08-46A5-468B-95DD-F4E0D925F3A9}"/>
              </a:ext>
            </a:extLst>
          </p:cNvPr>
          <p:cNvSpPr txBox="1"/>
          <p:nvPr/>
        </p:nvSpPr>
        <p:spPr>
          <a:xfrm>
            <a:off x="2932590" y="6209666"/>
            <a:ext cx="6096000" cy="369332"/>
          </a:xfrm>
          <a:prstGeom prst="rect">
            <a:avLst/>
          </a:prstGeom>
          <a:noFill/>
        </p:spPr>
        <p:txBody>
          <a:bodyPr wrap="square">
            <a:spAutoFit/>
          </a:bodyPr>
          <a:lstStyle/>
          <a:p>
            <a:pPr algn="ctr"/>
            <a:r>
              <a:rPr lang="cs-CZ" sz="1800" b="1" dirty="0">
                <a:effectLst/>
                <a:latin typeface="Calibri" panose="020F0502020204030204" pitchFamily="34" charset="0"/>
                <a:ea typeface="Times New Roman" panose="02020603050405020304" pitchFamily="18" charset="0"/>
              </a:rPr>
              <a:t>Číslo projektu</a:t>
            </a:r>
            <a:r>
              <a:rPr lang="en-GB" sz="1800" b="1" dirty="0">
                <a:effectLst/>
                <a:latin typeface="Calibri" panose="020F0502020204030204" pitchFamily="34" charset="0"/>
                <a:ea typeface="Times New Roman" panose="02020603050405020304" pitchFamily="18" charset="0"/>
              </a:rPr>
              <a:t>: 2020-1-SK01-KA202-078207</a:t>
            </a:r>
            <a:endParaRPr lang="cs-CZ"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414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10</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6" name="Zástupný text 1">
            <a:extLst>
              <a:ext uri="{FF2B5EF4-FFF2-40B4-BE49-F238E27FC236}">
                <a16:creationId xmlns:a16="http://schemas.microsoft.com/office/drawing/2014/main" id="{0EA33B14-5FCF-4440-AC72-912800BE8E93}"/>
              </a:ext>
            </a:extLst>
          </p:cNvPr>
          <p:cNvSpPr txBox="1">
            <a:spLocks/>
          </p:cNvSpPr>
          <p:nvPr/>
        </p:nvSpPr>
        <p:spPr>
          <a:xfrm>
            <a:off x="628721" y="1913392"/>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Chráněné zeměpisné označení (CHZO)</a:t>
            </a:r>
            <a:r>
              <a:rPr kumimoji="0" lang="cs-CZ" sz="1200" b="0"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 je označení výjimečného zemědělského produktu nebo potraviny z daného regionu či místa.</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 U zeměpisného označení je postačující, aby pouze některá fáze výroby (výroba, zpracováni nebo příprava) potraviny nebo zemědělského výrobku proběhla ve vymezeném území. Název regionu, určitého místa nebo ve výjimečných případech země, používaný k označení zboží pocházejícího z tohoto území, jestliže toto zboží má určitou kvalitu, pověst nebo jiné vlastnosti, které lze přičíst tomuto zeměpisnému původu, a jestliže výroba nebo zpracování anebo příprava takového zboží probíhá ve vymezeném území.</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7" name="Zástupný text 3">
            <a:extLst>
              <a:ext uri="{FF2B5EF4-FFF2-40B4-BE49-F238E27FC236}">
                <a16:creationId xmlns:a16="http://schemas.microsoft.com/office/drawing/2014/main" id="{50DB6F9C-3BBC-429A-9469-20B9732CC420}"/>
              </a:ext>
            </a:extLst>
          </p:cNvPr>
          <p:cNvSpPr txBox="1">
            <a:spLocks/>
          </p:cNvSpPr>
          <p:nvPr/>
        </p:nvSpPr>
        <p:spPr>
          <a:xfrm>
            <a:off x="6509019" y="5362552"/>
            <a:ext cx="2419366" cy="403167"/>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Logo Chráněné zeměpisné označení</a:t>
            </a: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8" name="Zástupný symbol obrázku 4">
            <a:extLst>
              <a:ext uri="{FF2B5EF4-FFF2-40B4-BE49-F238E27FC236}">
                <a16:creationId xmlns:a16="http://schemas.microsoft.com/office/drawing/2014/main" id="{2F8B0613-2D5B-489B-8D57-14B35E5DA9C9}"/>
              </a:ext>
            </a:extLst>
          </p:cNvPr>
          <p:cNvPicPr>
            <a:picLocks noChangeAspect="1"/>
          </p:cNvPicPr>
          <p:nvPr/>
        </p:nvPicPr>
        <p:blipFill>
          <a:blip r:embed="rId4"/>
          <a:srcRect t="848" b="848"/>
          <a:stretch>
            <a:fillRect/>
          </a:stretch>
        </p:blipFill>
        <p:spPr>
          <a:xfrm>
            <a:off x="6067421" y="1913392"/>
            <a:ext cx="3373438" cy="3316218"/>
          </a:xfrm>
          <a:prstGeom prst="rect">
            <a:avLst/>
          </a:prstGeom>
        </p:spPr>
      </p:pic>
    </p:spTree>
    <p:extLst>
      <p:ext uri="{BB962C8B-B14F-4D97-AF65-F5344CB8AC3E}">
        <p14:creationId xmlns:p14="http://schemas.microsoft.com/office/powerpoint/2010/main" val="121953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11</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8" name="Zástupný text 1">
            <a:extLst>
              <a:ext uri="{FF2B5EF4-FFF2-40B4-BE49-F238E27FC236}">
                <a16:creationId xmlns:a16="http://schemas.microsoft.com/office/drawing/2014/main" id="{AEDC48E6-366D-48C8-A3CA-268EDBB2A04E}"/>
              </a:ext>
            </a:extLst>
          </p:cNvPr>
          <p:cNvSpPr txBox="1">
            <a:spLocks/>
          </p:cNvSpPr>
          <p:nvPr/>
        </p:nvSpPr>
        <p:spPr>
          <a:xfrm>
            <a:off x="728701" y="1690688"/>
            <a:ext cx="5705400" cy="517128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Potraviny a zemědělské produkty, které jsou vyráběny tradičními metodami více než 30 let, je možno chránit jako </a:t>
            </a:r>
            <a:r>
              <a:rPr kumimoji="0" lang="cs-CZ" sz="1200" b="1"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„zaručené tradiční speciality“ </a:t>
            </a:r>
            <a:r>
              <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(ZTS). </a:t>
            </a:r>
            <a:r>
              <a:rPr kumimoji="0" lang="cs-CZ" sz="1200" b="0"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Termínem </a:t>
            </a:r>
            <a:r>
              <a:rPr kumimoji="0" lang="cs-CZ" sz="1200" b="1"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„tradiční“</a:t>
            </a:r>
            <a:r>
              <a:rPr kumimoji="0" lang="cs-CZ" sz="1200" b="0"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 se dle uvedeného nařízení rozumí prokázané používání na trhu Společenství po období, které vykazuje předávání mezi generacemi. Toto období by se mělo rovnat časovému úseku obecně připisovanému jedné lidské generaci, tedy nejméně zmiňovaných </a:t>
            </a:r>
            <a:r>
              <a:rPr kumimoji="0" lang="cs-CZ" sz="1200" b="1"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30 let</a:t>
            </a:r>
            <a:r>
              <a:rPr kumimoji="0" lang="cs-CZ" sz="1200" b="0" i="0" u="none" strike="noStrike" kern="1200" cap="none" spc="0" normalizeH="0" baseline="0" noProof="0">
                <a:ln>
                  <a:noFill/>
                </a:ln>
                <a:solidFill>
                  <a:srgbClr val="333333"/>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Na rozdíl od výrobků s chráněným zeměpisným označením nebo chráněným označením původu není jejich výroba nebo příprava vázána na zeměpisnou oblast. Mohou se tedy vyrábět kdekoliv při splnění podmínek technologie výroby (tzv. specializace). Při zápisu českého výrobku lze tentýž výrobek vyrábět jiným výrobcem v jiném kraji, či dokonce v jiné členské zemi. </a:t>
            </a:r>
            <a:r>
              <a:rPr kumimoji="0" lang="cs-CZ" sz="1200" b="0" i="0" u="none" strike="noStrike" kern="1200" cap="none" spc="0" normalizeH="0" baseline="0" noProof="0">
                <a:ln>
                  <a:noFill/>
                </a:ln>
                <a:solidFill>
                  <a:srgbClr val="404040"/>
                </a:solidFill>
                <a:effectLst/>
                <a:uLnTx/>
                <a:uFillTx/>
                <a:latin typeface="Trebuchet MS"/>
                <a:ea typeface="Calibri" panose="020F0502020204030204" pitchFamily="34" charset="0"/>
                <a:cs typeface="Calibri" panose="020F0502020204030204" pitchFamily="34" charset="0"/>
              </a:rPr>
              <a:t>Zaručená tradiční specialita zdůrazňuje tradiční aspekty, jako je způsob výroby produktu nebo jeho složení, aniž by byla spojena s konkrétní zeměpisnou oblastí. Název výrobku, který je registrován jako ZTS, jej chrání před paděláním a zneužitím.</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V zájmu řádného fungování vnitřního trhu v oblasti potravin jsou proto nařízením </a:t>
            </a:r>
            <a:r>
              <a:rPr kumimoji="0" lang="cs-CZ" sz="1200" b="1"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Evropského Parlamentu a Rady (EU) č. 1151/2012 o režimech jakosti zemědělských produktů</a:t>
            </a:r>
            <a:r>
              <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 </a:t>
            </a:r>
            <a:r>
              <a:rPr kumimoji="0" lang="cs-CZ" sz="1200" b="1"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a potravin </a:t>
            </a:r>
            <a:r>
              <a:rPr kumimoji="0" lang="cs-CZ" sz="1200" b="0" i="0" u="none" strike="noStrike" kern="1200" cap="none" spc="0" normalizeH="0" baseline="0" noProof="0">
                <a:ln>
                  <a:noFill/>
                </a:ln>
                <a:solidFill>
                  <a:srgbClr val="333333"/>
                </a:solidFill>
                <a:effectLst/>
                <a:uLnTx/>
                <a:uFillTx/>
                <a:latin typeface="Trebuchet MS"/>
                <a:ea typeface="Times New Roman" panose="02020603050405020304" pitchFamily="18" charset="0"/>
                <a:cs typeface="Calibri" panose="020F0502020204030204" pitchFamily="34" charset="0"/>
              </a:rPr>
              <a:t>poskytovány hospodářským subjektům a producentům potravin právní nástroje, které jim umožňují zvyšovat tržní hodnotu těchto produktů a zároveň je chrání proti nekalým praktikám. Každý producent, který je evidován v oficiálním rejstříku EU, má proto možnost používat na svých produktech zapsaný název společně se zmínkou „zaručená tradiční specialita“ a s patřičným logem.</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9" name="Zástupný text 3">
            <a:extLst>
              <a:ext uri="{FF2B5EF4-FFF2-40B4-BE49-F238E27FC236}">
                <a16:creationId xmlns:a16="http://schemas.microsoft.com/office/drawing/2014/main" id="{1BD59AAB-5654-45C4-A92C-0B65F926FB86}"/>
              </a:ext>
            </a:extLst>
          </p:cNvPr>
          <p:cNvSpPr txBox="1">
            <a:spLocks/>
          </p:cNvSpPr>
          <p:nvPr/>
        </p:nvSpPr>
        <p:spPr>
          <a:xfrm>
            <a:off x="6867044" y="4462808"/>
            <a:ext cx="2520360" cy="245313"/>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a:ln>
                  <a:noFill/>
                </a:ln>
                <a:solidFill>
                  <a:srgbClr val="404040"/>
                </a:solidFill>
                <a:effectLst/>
                <a:uLnTx/>
                <a:uFillTx/>
                <a:latin typeface="Trebuchet MS"/>
                <a:ea typeface="Calibri" panose="020F0502020204030204" pitchFamily="34" charset="0"/>
                <a:cs typeface="Calibri" panose="020F0502020204030204" pitchFamily="34" charset="0"/>
              </a:rPr>
              <a:t>Logo Zaručená tradiční specialita</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a:ln>
                <a:noFill/>
              </a:ln>
              <a:solidFill>
                <a:srgbClr val="404040"/>
              </a:solidFill>
              <a:effectLst/>
              <a:uLnTx/>
              <a:uFillTx/>
              <a:latin typeface="Trebuchet MS"/>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0" name="Zástupný symbol obrázku 4">
            <a:extLst>
              <a:ext uri="{FF2B5EF4-FFF2-40B4-BE49-F238E27FC236}">
                <a16:creationId xmlns:a16="http://schemas.microsoft.com/office/drawing/2014/main" id="{16E727E2-130A-41A5-A393-C334B7797970}"/>
              </a:ext>
            </a:extLst>
          </p:cNvPr>
          <p:cNvPicPr>
            <a:picLocks noChangeAspect="1"/>
          </p:cNvPicPr>
          <p:nvPr/>
        </p:nvPicPr>
        <p:blipFill>
          <a:blip r:embed="rId4"/>
          <a:srcRect t="848" b="848"/>
          <a:stretch>
            <a:fillRect/>
          </a:stretch>
        </p:blipFill>
        <p:spPr>
          <a:xfrm>
            <a:off x="6713247" y="1754332"/>
            <a:ext cx="2827954" cy="2708476"/>
          </a:xfrm>
          <a:prstGeom prst="rect">
            <a:avLst/>
          </a:prstGeom>
        </p:spPr>
      </p:pic>
      <p:pic>
        <p:nvPicPr>
          <p:cNvPr id="21" name="Obrázek 20">
            <a:extLst>
              <a:ext uri="{FF2B5EF4-FFF2-40B4-BE49-F238E27FC236}">
                <a16:creationId xmlns:a16="http://schemas.microsoft.com/office/drawing/2014/main" id="{3AB93A7D-15CE-4988-9CEB-5A1246E09A78}"/>
              </a:ext>
            </a:extLst>
          </p:cNvPr>
          <p:cNvPicPr>
            <a:picLocks noChangeAspect="1"/>
          </p:cNvPicPr>
          <p:nvPr/>
        </p:nvPicPr>
        <p:blipFill>
          <a:blip r:embed="rId5"/>
          <a:stretch>
            <a:fillRect/>
          </a:stretch>
        </p:blipFill>
        <p:spPr>
          <a:xfrm>
            <a:off x="9816398" y="3233085"/>
            <a:ext cx="1524000" cy="2026276"/>
          </a:xfrm>
          <a:prstGeom prst="rect">
            <a:avLst/>
          </a:prstGeom>
        </p:spPr>
      </p:pic>
      <p:sp>
        <p:nvSpPr>
          <p:cNvPr id="22" name="TextovéPole 21">
            <a:extLst>
              <a:ext uri="{FF2B5EF4-FFF2-40B4-BE49-F238E27FC236}">
                <a16:creationId xmlns:a16="http://schemas.microsoft.com/office/drawing/2014/main" id="{6226BCF0-6C62-44AA-936F-BB1FDEC89067}"/>
              </a:ext>
            </a:extLst>
          </p:cNvPr>
          <p:cNvSpPr txBox="1"/>
          <p:nvPr/>
        </p:nvSpPr>
        <p:spPr>
          <a:xfrm>
            <a:off x="9541201" y="5298170"/>
            <a:ext cx="2478785" cy="400110"/>
          </a:xfrm>
          <a:prstGeom prst="rect">
            <a:avLst/>
          </a:prstGeom>
          <a:noFill/>
        </p:spPr>
        <p:txBody>
          <a:bodyPr wrap="square" rtlCol="0">
            <a:spAutoFit/>
          </a:bodyPr>
          <a:lstStyle/>
          <a:p>
            <a:pPr fontAlgn="base">
              <a:spcBef>
                <a:spcPct val="0"/>
              </a:spcBef>
              <a:spcAft>
                <a:spcPct val="0"/>
              </a:spcAft>
            </a:pPr>
            <a:r>
              <a:rPr lang="cs-CZ" sz="1000" dirty="0">
                <a:solidFill>
                  <a:srgbClr val="404040"/>
                </a:solidFill>
                <a:latin typeface="Trebuchet MS" pitchFamily="34" charset="0"/>
                <a:ea typeface="Calibri" panose="020F0502020204030204" pitchFamily="34" charset="0"/>
                <a:cs typeface="Calibri" panose="020F0502020204030204" pitchFamily="34" charset="0"/>
              </a:rPr>
              <a:t>Oblíbené  slovenské spišské párky</a:t>
            </a:r>
            <a:br>
              <a:rPr lang="cs-CZ" sz="1000" dirty="0">
                <a:solidFill>
                  <a:srgbClr val="404040"/>
                </a:solidFill>
                <a:latin typeface="Trebuchet MS" pitchFamily="34" charset="0"/>
                <a:ea typeface="Calibri" panose="020F0502020204030204" pitchFamily="34" charset="0"/>
                <a:cs typeface="Calibri" panose="020F0502020204030204" pitchFamily="34" charset="0"/>
              </a:rPr>
            </a:br>
            <a:r>
              <a:rPr lang="cs-CZ" sz="1000" dirty="0">
                <a:solidFill>
                  <a:srgbClr val="404040"/>
                </a:solidFill>
                <a:latin typeface="Trebuchet MS" pitchFamily="34" charset="0"/>
                <a:ea typeface="Calibri" panose="020F0502020204030204" pitchFamily="34" charset="0"/>
                <a:cs typeface="Calibri" panose="020F0502020204030204" pitchFamily="34" charset="0"/>
              </a:rPr>
              <a:t>s uděleným chráněným označením</a:t>
            </a:r>
            <a:endParaRPr lang="cs-CZ" sz="1000" dirty="0">
              <a:solidFill>
                <a:prstClr val="black"/>
              </a:solidFill>
              <a:latin typeface="Trebuchet MS"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13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12</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2" name="Obrázek 11" descr="Obsah obrázku text&#10;&#10;Popis byl vytvořen automaticky">
            <a:extLst>
              <a:ext uri="{FF2B5EF4-FFF2-40B4-BE49-F238E27FC236}">
                <a16:creationId xmlns:a16="http://schemas.microsoft.com/office/drawing/2014/main" id="{E45B437D-5234-4A11-A879-EC498FE00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6543">
            <a:off x="2952487" y="1508352"/>
            <a:ext cx="2671258" cy="3364556"/>
          </a:xfrm>
          <a:prstGeom prst="rect">
            <a:avLst/>
          </a:prstGeom>
        </p:spPr>
      </p:pic>
      <p:pic>
        <p:nvPicPr>
          <p:cNvPr id="14" name="Obrázek 13" descr="Obsah obrázku text&#10;&#10;Popis byl vytvořen automaticky">
            <a:extLst>
              <a:ext uri="{FF2B5EF4-FFF2-40B4-BE49-F238E27FC236}">
                <a16:creationId xmlns:a16="http://schemas.microsoft.com/office/drawing/2014/main" id="{D7F2B31D-B92A-48BC-B81B-2A0EBED5F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86802">
            <a:off x="666349" y="2395380"/>
            <a:ext cx="2654751" cy="3179409"/>
          </a:xfrm>
          <a:prstGeom prst="rect">
            <a:avLst/>
          </a:prstGeom>
        </p:spPr>
      </p:pic>
      <p:pic>
        <p:nvPicPr>
          <p:cNvPr id="15" name="Obrázek 14" descr="Obsah obrázku text&#10;&#10;Popis byl vytvořen automaticky">
            <a:extLst>
              <a:ext uri="{FF2B5EF4-FFF2-40B4-BE49-F238E27FC236}">
                <a16:creationId xmlns:a16="http://schemas.microsoft.com/office/drawing/2014/main" id="{42D71E9D-29D0-44A3-B1D3-32FF179F4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52501">
            <a:off x="7424470" y="2851336"/>
            <a:ext cx="2304530" cy="2902648"/>
          </a:xfrm>
          <a:prstGeom prst="rect">
            <a:avLst/>
          </a:prstGeom>
        </p:spPr>
      </p:pic>
      <p:pic>
        <p:nvPicPr>
          <p:cNvPr id="16" name="Obrázek 15" descr="Obsah obrázku text&#10;&#10;Popis byl vytvořen automaticky">
            <a:extLst>
              <a:ext uri="{FF2B5EF4-FFF2-40B4-BE49-F238E27FC236}">
                <a16:creationId xmlns:a16="http://schemas.microsoft.com/office/drawing/2014/main" id="{93742306-8961-44E1-869F-3F4150DA3C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8352" y="3750576"/>
            <a:ext cx="2068830" cy="2605774"/>
          </a:xfrm>
          <a:prstGeom prst="rect">
            <a:avLst/>
          </a:prstGeom>
        </p:spPr>
      </p:pic>
      <p:pic>
        <p:nvPicPr>
          <p:cNvPr id="17" name="Obrázek 16" descr="Obsah obrázku text&#10;&#10;Popis byl vytvořen automaticky">
            <a:extLst>
              <a:ext uri="{FF2B5EF4-FFF2-40B4-BE49-F238E27FC236}">
                <a16:creationId xmlns:a16="http://schemas.microsoft.com/office/drawing/2014/main" id="{7D0C523D-BC46-4D5D-8129-F39957ACC9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11597">
            <a:off x="5800512" y="1214793"/>
            <a:ext cx="1983624" cy="2498454"/>
          </a:xfrm>
          <a:prstGeom prst="rect">
            <a:avLst/>
          </a:prstGeom>
        </p:spPr>
      </p:pic>
    </p:spTree>
    <p:extLst>
      <p:ext uri="{BB962C8B-B14F-4D97-AF65-F5344CB8AC3E}">
        <p14:creationId xmlns:p14="http://schemas.microsoft.com/office/powerpoint/2010/main" val="381825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13</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17" name="Symbol zastępczy tekstu 1">
            <a:extLst>
              <a:ext uri="{FF2B5EF4-FFF2-40B4-BE49-F238E27FC236}">
                <a16:creationId xmlns:a16="http://schemas.microsoft.com/office/drawing/2014/main" id="{E46FF159-AC89-4C9D-92B8-87E50AD31FDF}"/>
              </a:ext>
            </a:extLst>
          </p:cNvPr>
          <p:cNvSpPr txBox="1">
            <a:spLocks/>
          </p:cNvSpPr>
          <p:nvPr/>
        </p:nvSpPr>
        <p:spPr>
          <a:xfrm>
            <a:off x="838200" y="1906296"/>
            <a:ext cx="882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Evropská unie v současné době chrání téměř 3 400 názvů zemědělsko-potravinářských produktů, včetně zemědělských produktů a potravin, které zahrnují také produkty rybolovu a akvakultury; vína, lihoviny a aromatizované vinné výrobky – v rámci režimů jakosti EU.</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Hlavními cíli systémů zeměpisných označení a ZTS jsou</a:t>
            </a: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ct val="0"/>
              </a:spcAft>
              <a:buClrTx/>
              <a:buSzPts val="1000"/>
              <a:buFont typeface="Symbol" panose="05050102010706020507" pitchFamily="18" charset="2"/>
              <a:buChar char=""/>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zajistit ochranu názvů konkrétních produktů a tradičních výrobních metod, včetně ochrany práv duševního vlastnictví;</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zabezpečit integritu vnitřního trhu;</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dosáhnout spravedlivé hospodářské soutěže pro zemědělce a producenty;</a:t>
            </a:r>
            <a:endPar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poskytovat zemědělcům a producentům spravedlivou návratnost;</a:t>
            </a:r>
            <a:endPar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poskytovat spotřebitelům jasné a spolehlivé informace o výrobku;</a:t>
            </a:r>
            <a:endPar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vytvořit konkurenční prostředí s rovnými podmínkami</a:t>
            </a:r>
          </a:p>
          <a:p>
            <a:pPr marR="0" lvl="0" algn="l" defTabSz="914400" rtl="0" eaLnBrk="1" fontAlgn="base" latinLnBrk="0" hangingPunct="1">
              <a:lnSpc>
                <a:spcPct val="107000"/>
              </a:lnSpc>
              <a:spcBef>
                <a:spcPts val="0"/>
              </a:spcBef>
              <a:spcAft>
                <a:spcPts val="800"/>
              </a:spcAft>
              <a:buClrTx/>
              <a:buSzPts val="1000"/>
              <a:tabLst>
                <a:tab pos="457200" algn="l"/>
              </a:tabLst>
              <a:defRPr/>
            </a:pP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pro producenty ve venkovských oblastech.</a:t>
            </a:r>
            <a:endPar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18" name="Obrázek 17">
            <a:extLst>
              <a:ext uri="{FF2B5EF4-FFF2-40B4-BE49-F238E27FC236}">
                <a16:creationId xmlns:a16="http://schemas.microsoft.com/office/drawing/2014/main" id="{260D6185-CF73-492C-B26A-704EFC038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337" y="3429000"/>
            <a:ext cx="4637202" cy="2619553"/>
          </a:xfrm>
          <a:prstGeom prst="rect">
            <a:avLst/>
          </a:prstGeom>
        </p:spPr>
      </p:pic>
    </p:spTree>
    <p:extLst>
      <p:ext uri="{BB962C8B-B14F-4D97-AF65-F5344CB8AC3E}">
        <p14:creationId xmlns:p14="http://schemas.microsoft.com/office/powerpoint/2010/main" val="307734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14</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14733" y="572426"/>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21" name="Zástupný text 1">
            <a:extLst>
              <a:ext uri="{FF2B5EF4-FFF2-40B4-BE49-F238E27FC236}">
                <a16:creationId xmlns:a16="http://schemas.microsoft.com/office/drawing/2014/main" id="{2386692A-03ED-4657-9770-EDBF1C22C3DD}"/>
              </a:ext>
            </a:extLst>
          </p:cNvPr>
          <p:cNvSpPr txBox="1">
            <a:spLocks/>
          </p:cNvSpPr>
          <p:nvPr/>
        </p:nvSpPr>
        <p:spPr>
          <a:xfrm>
            <a:off x="681794" y="1748315"/>
            <a:ext cx="4389120" cy="474456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8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6.5.3. Ochranné značení v České republice</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8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Jednotlivé země mají i svá vlastní národní ochranná značení.</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altLang="cs-CZ" sz="1200" b="0" i="0" u="none" strike="noStrike" kern="1200" cap="none" spc="0" normalizeH="0" baseline="0" noProof="0">
                <a:ln>
                  <a:noFill/>
                </a:ln>
                <a:solidFill>
                  <a:srgbClr val="404040"/>
                </a:solidFill>
                <a:effectLst/>
                <a:uLnTx/>
                <a:uFillTx/>
                <a:latin typeface="Trebuchet MS"/>
                <a:ea typeface="Times New Roman" panose="02020603050405020304" pitchFamily="18" charset="0"/>
                <a:cs typeface="Calibri" panose="020F0502020204030204" pitchFamily="34" charset="0"/>
              </a:rPr>
              <a:t>V České republice jsou kromě celé řady neoficiálních označení potravin a zemědělských komodit spravovaných různými převážně neziskovými organizacemi k </a:t>
            </a:r>
            <a:r>
              <a:rPr kumimoji="0" lang="cs-CZ" altLang="cs-CZ" sz="1200" b="0" i="0" u="none" strike="noStrike" kern="1200" cap="none" spc="0" normalizeH="0" baseline="0" noProof="0">
                <a:ln>
                  <a:noFill/>
                </a:ln>
                <a:solidFill>
                  <a:srgbClr val="000000"/>
                </a:solidFill>
                <a:effectLst/>
                <a:uLnTx/>
                <a:uFillTx/>
                <a:latin typeface="Trebuchet MS"/>
                <a:ea typeface="Times New Roman" panose="02020603050405020304" pitchFamily="18" charset="0"/>
                <a:cs typeface="Calibri" panose="020F0502020204030204" pitchFamily="34" charset="0"/>
              </a:rPr>
              <a:t>dispozici</a:t>
            </a:r>
            <a:r>
              <a:rPr kumimoji="0" lang="cs-CZ" altLang="cs-CZ" sz="1200" b="0" i="0" u="none" strike="noStrike" kern="1200" cap="none" spc="0" normalizeH="0" baseline="0" noProof="0">
                <a:ln>
                  <a:noFill/>
                </a:ln>
                <a:solidFill>
                  <a:srgbClr val="404040"/>
                </a:solidFill>
                <a:effectLst/>
                <a:uLnTx/>
                <a:uFillTx/>
                <a:latin typeface="Trebuchet MS"/>
                <a:ea typeface="Times New Roman" panose="02020603050405020304" pitchFamily="18" charset="0"/>
                <a:cs typeface="Calibri" panose="020F0502020204030204" pitchFamily="34" charset="0"/>
              </a:rPr>
              <a:t> označení spravovaná Ministerstvem zemědělství České republiky.</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22" name="Zástupný text 3">
            <a:extLst>
              <a:ext uri="{FF2B5EF4-FFF2-40B4-BE49-F238E27FC236}">
                <a16:creationId xmlns:a16="http://schemas.microsoft.com/office/drawing/2014/main" id="{993E8509-2B33-4E3D-B380-A853EB538C94}"/>
              </a:ext>
            </a:extLst>
          </p:cNvPr>
          <p:cNvSpPr txBox="1">
            <a:spLocks/>
          </p:cNvSpPr>
          <p:nvPr/>
        </p:nvSpPr>
        <p:spPr>
          <a:xfrm>
            <a:off x="5472232" y="3924249"/>
            <a:ext cx="3154681" cy="2360001"/>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Logo KLASA</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r>
              <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Logo Regionální potravina</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3" name="Zástupný symbol obrázku 4">
            <a:extLst>
              <a:ext uri="{FF2B5EF4-FFF2-40B4-BE49-F238E27FC236}">
                <a16:creationId xmlns:a16="http://schemas.microsoft.com/office/drawing/2014/main" id="{BFC97852-6D1C-48DB-914B-71E5192BB1A7}"/>
              </a:ext>
            </a:extLst>
          </p:cNvPr>
          <p:cNvPicPr>
            <a:picLocks noChangeAspect="1"/>
          </p:cNvPicPr>
          <p:nvPr/>
        </p:nvPicPr>
        <p:blipFill>
          <a:blip r:embed="rId4"/>
          <a:srcRect t="848" b="848"/>
          <a:stretch>
            <a:fillRect/>
          </a:stretch>
        </p:blipFill>
        <p:spPr>
          <a:xfrm>
            <a:off x="6206656" y="2193247"/>
            <a:ext cx="1660798" cy="1632627"/>
          </a:xfrm>
          <a:prstGeom prst="rect">
            <a:avLst/>
          </a:prstGeom>
        </p:spPr>
      </p:pic>
      <p:pic>
        <p:nvPicPr>
          <p:cNvPr id="24" name="Obrázek 23">
            <a:extLst>
              <a:ext uri="{FF2B5EF4-FFF2-40B4-BE49-F238E27FC236}">
                <a16:creationId xmlns:a16="http://schemas.microsoft.com/office/drawing/2014/main" id="{22793B0B-A8E9-4E5C-99D7-3ECEFDF96E2C}"/>
              </a:ext>
            </a:extLst>
          </p:cNvPr>
          <p:cNvPicPr>
            <a:picLocks noChangeAspect="1"/>
          </p:cNvPicPr>
          <p:nvPr/>
        </p:nvPicPr>
        <p:blipFill>
          <a:blip r:embed="rId5"/>
          <a:stretch>
            <a:fillRect/>
          </a:stretch>
        </p:blipFill>
        <p:spPr>
          <a:xfrm>
            <a:off x="9059293" y="2805827"/>
            <a:ext cx="1353429" cy="1329043"/>
          </a:xfrm>
          <a:prstGeom prst="rect">
            <a:avLst/>
          </a:prstGeom>
        </p:spPr>
      </p:pic>
      <p:sp>
        <p:nvSpPr>
          <p:cNvPr id="25" name="TextovéPole 24">
            <a:extLst>
              <a:ext uri="{FF2B5EF4-FFF2-40B4-BE49-F238E27FC236}">
                <a16:creationId xmlns:a16="http://schemas.microsoft.com/office/drawing/2014/main" id="{4A3E97C7-1FE2-42AA-93E7-C5356F7FDDF7}"/>
              </a:ext>
            </a:extLst>
          </p:cNvPr>
          <p:cNvSpPr txBox="1"/>
          <p:nvPr/>
        </p:nvSpPr>
        <p:spPr>
          <a:xfrm>
            <a:off x="8265347" y="4134870"/>
            <a:ext cx="2941320" cy="246221"/>
          </a:xfrm>
          <a:prstGeom prst="rect">
            <a:avLst/>
          </a:prstGeom>
          <a:noFill/>
        </p:spPr>
        <p:txBody>
          <a:bodyPr wrap="square">
            <a:spAutoFit/>
          </a:bodyPr>
          <a:lstStyle/>
          <a:p>
            <a:pPr algn="ctr" fontAlgn="base">
              <a:spcAft>
                <a:spcPct val="0"/>
              </a:spcAft>
              <a:defRPr/>
            </a:pPr>
            <a:r>
              <a:rPr lang="cs-CZ" altLang="cs-CZ" sz="1000" dirty="0">
                <a:solidFill>
                  <a:prstClr val="black"/>
                </a:solidFill>
                <a:latin typeface="Trebuchet MS"/>
                <a:ea typeface="Calibri" panose="020F0502020204030204" pitchFamily="34" charset="0"/>
                <a:cs typeface="Calibri" panose="020F0502020204030204" pitchFamily="34" charset="0"/>
              </a:rPr>
              <a:t>Logo Česká potravina</a:t>
            </a:r>
            <a:endParaRPr lang="cs-CZ" sz="1000" dirty="0">
              <a:solidFill>
                <a:prstClr val="black"/>
              </a:solidFill>
              <a:latin typeface="Trebuchet MS"/>
              <a:cs typeface="Arial" charset="0"/>
            </a:endParaRPr>
          </a:p>
        </p:txBody>
      </p:sp>
      <p:pic>
        <p:nvPicPr>
          <p:cNvPr id="26" name="Obrázek 25">
            <a:extLst>
              <a:ext uri="{FF2B5EF4-FFF2-40B4-BE49-F238E27FC236}">
                <a16:creationId xmlns:a16="http://schemas.microsoft.com/office/drawing/2014/main" id="{3D179864-93B7-4163-9CC1-0D60783C5066}"/>
              </a:ext>
            </a:extLst>
          </p:cNvPr>
          <p:cNvPicPr>
            <a:picLocks noChangeAspect="1"/>
          </p:cNvPicPr>
          <p:nvPr/>
        </p:nvPicPr>
        <p:blipFill>
          <a:blip r:embed="rId6"/>
          <a:stretch>
            <a:fillRect/>
          </a:stretch>
        </p:blipFill>
        <p:spPr>
          <a:xfrm>
            <a:off x="6367167" y="4346374"/>
            <a:ext cx="1554615" cy="1530229"/>
          </a:xfrm>
          <a:prstGeom prst="rect">
            <a:avLst/>
          </a:prstGeom>
        </p:spPr>
      </p:pic>
    </p:spTree>
    <p:extLst>
      <p:ext uri="{BB962C8B-B14F-4D97-AF65-F5344CB8AC3E}">
        <p14:creationId xmlns:p14="http://schemas.microsoft.com/office/powerpoint/2010/main" val="306333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CFD5B3B-03A3-4CD2-86EA-705D84B6D455}"/>
              </a:ext>
            </a:extLst>
          </p:cNvPr>
          <p:cNvSpPr>
            <a:spLocks noGrp="1"/>
          </p:cNvSpPr>
          <p:nvPr>
            <p:ph idx="1"/>
          </p:nvPr>
        </p:nvSpPr>
        <p:spPr/>
        <p:txBody>
          <a:bodyPr/>
          <a:lstStyle/>
          <a:p>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2</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7" name="Zástupný text 1">
            <a:extLst>
              <a:ext uri="{FF2B5EF4-FFF2-40B4-BE49-F238E27FC236}">
                <a16:creationId xmlns:a16="http://schemas.microsoft.com/office/drawing/2014/main" id="{35C0D7F6-BDE7-4E6E-A7A4-B0CFEC6F9FE7}"/>
              </a:ext>
            </a:extLst>
          </p:cNvPr>
          <p:cNvSpPr txBox="1">
            <a:spLocks/>
          </p:cNvSpPr>
          <p:nvPr/>
        </p:nvSpPr>
        <p:spPr>
          <a:xfrm>
            <a:off x="1049026" y="1913392"/>
            <a:ext cx="8820000" cy="360000"/>
          </a:xfrm>
          <a:prstGeom prst="rect">
            <a:avLst/>
          </a:prstGeom>
        </p:spPr>
        <p:txBody>
          <a:bodyPr/>
          <a:lstStyle>
            <a:lvl1pPr marL="0" indent="0" algn="l" rtl="0" eaLnBrk="1" fontAlgn="base" hangingPunct="1">
              <a:spcBef>
                <a:spcPts val="0"/>
              </a:spcBef>
              <a:spcAft>
                <a:spcPct val="0"/>
              </a:spcAft>
              <a:buFont typeface="Arial" charset="0"/>
              <a:buNone/>
              <a:defRPr sz="1800" b="1" kern="1200" baseline="0">
                <a:solidFill>
                  <a:srgbClr val="008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dirty="0">
                <a:ln>
                  <a:noFill/>
                </a:ln>
                <a:solidFill>
                  <a:srgbClr val="008000"/>
                </a:solidFill>
                <a:effectLst/>
                <a:uLnTx/>
                <a:uFillTx/>
                <a:latin typeface="Calibri" panose="020F0502020204030204" pitchFamily="34" charset="0"/>
                <a:ea typeface="Calibri" panose="020F0502020204030204" pitchFamily="34" charset="0"/>
                <a:cs typeface="Times New Roman" panose="02020603050405020304" pitchFamily="18" charset="0"/>
              </a:rPr>
              <a:t>6. </a:t>
            </a:r>
            <a:r>
              <a:rPr lang="cs-CZ" dirty="0">
                <a:latin typeface="Calibri" panose="020F0502020204030204" pitchFamily="34" charset="0"/>
                <a:ea typeface="Calibri" panose="020F0502020204030204" pitchFamily="34" charset="0"/>
                <a:cs typeface="Times New Roman" panose="02020603050405020304" pitchFamily="18" charset="0"/>
              </a:rPr>
              <a:t>Prodej ze dvora</a:t>
            </a:r>
            <a:endParaRPr kumimoji="0" lang="cs-CZ" sz="1800" b="1" i="0" u="none" strike="noStrike" kern="1200" cap="none" spc="0" normalizeH="0" baseline="0" noProof="0" dirty="0">
              <a:ln>
                <a:noFill/>
              </a:ln>
              <a:solidFill>
                <a:srgbClr val="008000"/>
              </a:solidFill>
              <a:effectLst/>
              <a:uLnTx/>
              <a:uFillTx/>
              <a:latin typeface="Trebuchet MS"/>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800" b="1" i="0" u="none" strike="noStrike" kern="1200" cap="none" spc="0" normalizeH="0" baseline="0" noProof="0" dirty="0">
              <a:ln>
                <a:noFill/>
              </a:ln>
              <a:solidFill>
                <a:srgbClr val="008000"/>
              </a:solidFill>
              <a:effectLst/>
              <a:uLnTx/>
              <a:uFillTx/>
              <a:latin typeface="Trebuchet MS"/>
              <a:ea typeface="+mn-ea"/>
              <a:cs typeface="+mn-cs"/>
            </a:endParaRPr>
          </a:p>
        </p:txBody>
      </p:sp>
      <p:sp>
        <p:nvSpPr>
          <p:cNvPr id="19" name="Zástupný text 3">
            <a:extLst>
              <a:ext uri="{FF2B5EF4-FFF2-40B4-BE49-F238E27FC236}">
                <a16:creationId xmlns:a16="http://schemas.microsoft.com/office/drawing/2014/main" id="{BE574C59-26B9-4F85-9DCA-D36CDF652BE2}"/>
              </a:ext>
            </a:extLst>
          </p:cNvPr>
          <p:cNvSpPr txBox="1">
            <a:spLocks/>
          </p:cNvSpPr>
          <p:nvPr/>
        </p:nvSpPr>
        <p:spPr>
          <a:xfrm>
            <a:off x="1049026" y="2814772"/>
            <a:ext cx="8820000" cy="39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808038" indent="-180000" algn="just" rtl="0" eaLnBrk="1" fontAlgn="base" hangingPunct="1">
              <a:spcBef>
                <a:spcPts val="0"/>
              </a:spcBef>
              <a:spcAft>
                <a:spcPct val="0"/>
              </a:spcAft>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3pPr>
            <a:lvl4pPr marL="153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dirty="0">
              <a:ln>
                <a:noFill/>
              </a:ln>
              <a:solidFill>
                <a:sysClr val="windowText" lastClr="000000"/>
              </a:solidFill>
              <a:effectLst/>
              <a:uLnTx/>
              <a:uFillTx/>
              <a:ea typeface="+mn-ea"/>
              <a:cs typeface="+mn-cs"/>
            </a:endParaRPr>
          </a:p>
        </p:txBody>
      </p:sp>
      <p:sp>
        <p:nvSpPr>
          <p:cNvPr id="30" name="Zástupný text 2">
            <a:extLst>
              <a:ext uri="{FF2B5EF4-FFF2-40B4-BE49-F238E27FC236}">
                <a16:creationId xmlns:a16="http://schemas.microsoft.com/office/drawing/2014/main" id="{5AE872C6-FA41-495B-9C48-B806FAF5895B}"/>
              </a:ext>
            </a:extLst>
          </p:cNvPr>
          <p:cNvSpPr txBox="1">
            <a:spLocks/>
          </p:cNvSpPr>
          <p:nvPr/>
        </p:nvSpPr>
        <p:spPr>
          <a:xfrm>
            <a:off x="1049026" y="2164948"/>
            <a:ext cx="8820000" cy="735330"/>
          </a:xfrm>
          <a:prstGeom prst="rect">
            <a:avLst/>
          </a:prstGeom>
        </p:spPr>
        <p:txBody>
          <a:bodyPr/>
          <a:lstStyle>
            <a:lvl1pPr marL="0" indent="0" algn="l" rtl="0" eaLnBrk="1" fontAlgn="base" hangingPunct="1">
              <a:spcBef>
                <a:spcPts val="0"/>
              </a:spcBef>
              <a:spcAft>
                <a:spcPct val="0"/>
              </a:spcAft>
              <a:buFont typeface="Arial" charset="0"/>
              <a:buNone/>
              <a:defRPr sz="1600" kern="1200" baseline="0">
                <a:solidFill>
                  <a:srgbClr val="008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dirty="0">
                <a:ln>
                  <a:noFill/>
                </a:ln>
                <a:solidFill>
                  <a:schemeClr val="accent6">
                    <a:lumMod val="75000"/>
                  </a:schemeClr>
                </a:solidFill>
                <a:effectLst/>
                <a:uLnTx/>
                <a:uFillTx/>
                <a:latin typeface="Trebuchet MS"/>
                <a:ea typeface="Calibri" panose="020F0502020204030204" pitchFamily="34" charset="0"/>
                <a:cs typeface="Times New Roman" panose="02020603050405020304" pitchFamily="18" charset="0"/>
              </a:rPr>
              <a:t>6.5.1 </a:t>
            </a:r>
            <a:r>
              <a:rPr kumimoji="0" lang="cs-CZ" sz="1800" b="1" i="0" u="none" strike="noStrike" kern="1200" cap="none" spc="0" normalizeH="0" baseline="0" noProof="0" dirty="0">
                <a:ln>
                  <a:noFill/>
                </a:ln>
                <a:solidFill>
                  <a:schemeClr val="accent6">
                    <a:lumMod val="75000"/>
                  </a:schemeClr>
                </a:solidFill>
                <a:effectLst/>
                <a:uLnTx/>
                <a:uFillTx/>
                <a:latin typeface="Trebuchet MS"/>
                <a:ea typeface="Calibri" panose="020F0502020204030204" pitchFamily="34" charset="0"/>
                <a:cs typeface="Calibri" panose="020F0502020204030204" pitchFamily="34" charset="0"/>
              </a:rPr>
              <a:t>Rostlinné produkty</a:t>
            </a:r>
            <a:endParaRPr kumimoji="0" lang="cs-CZ" sz="1800" b="0" i="0" u="none" strike="noStrike" kern="1200" cap="none" spc="0" normalizeH="0" baseline="0" noProof="0" dirty="0">
              <a:ln>
                <a:noFill/>
              </a:ln>
              <a:solidFill>
                <a:schemeClr val="accent6">
                  <a:lumMod val="75000"/>
                </a:schemeClr>
              </a:solidFill>
              <a:effectLst/>
              <a:uLnTx/>
              <a:uFillTx/>
              <a:latin typeface="Trebuchet MS"/>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dirty="0">
                <a:ln>
                  <a:noFill/>
                </a:ln>
                <a:solidFill>
                  <a:schemeClr val="accent6">
                    <a:lumMod val="75000"/>
                  </a:schemeClr>
                </a:solidFill>
                <a:effectLst/>
                <a:uLnTx/>
                <a:uFillTx/>
                <a:latin typeface="Trebuchet MS"/>
                <a:ea typeface="Calibri" panose="020F0502020204030204" pitchFamily="34" charset="0"/>
                <a:cs typeface="Times New Roman" panose="02020603050405020304" pitchFamily="18" charset="0"/>
              </a:rPr>
              <a:t>6.5.2 </a:t>
            </a:r>
            <a:r>
              <a:rPr kumimoji="0" lang="cs-CZ" sz="1800" b="1" i="0" u="none" strike="noStrike" kern="1200" cap="none" spc="0" normalizeH="0" baseline="0" noProof="0" dirty="0">
                <a:ln>
                  <a:noFill/>
                </a:ln>
                <a:solidFill>
                  <a:schemeClr val="accent6">
                    <a:lumMod val="75000"/>
                  </a:schemeClr>
                </a:solidFill>
                <a:effectLst/>
                <a:uLnTx/>
                <a:uFillTx/>
                <a:latin typeface="Trebuchet MS"/>
                <a:ea typeface="Calibri" panose="020F0502020204030204" pitchFamily="34" charset="0"/>
                <a:cs typeface="Calibri" panose="020F0502020204030204" pitchFamily="34" charset="0"/>
              </a:rPr>
              <a:t>Ochranné značení regionálních produktů v EU</a:t>
            </a:r>
            <a:endParaRPr kumimoji="0" lang="cs-CZ" sz="18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dirty="0">
              <a:ln>
                <a:noFill/>
              </a:ln>
              <a:solidFill>
                <a:srgbClr val="008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600" b="0" i="0" u="none" strike="noStrike" kern="1200" cap="none" spc="0" normalizeH="0" baseline="0" noProof="0" dirty="0">
              <a:ln>
                <a:noFill/>
              </a:ln>
              <a:solidFill>
                <a:srgbClr val="008000"/>
              </a:solidFill>
              <a:effectLst/>
              <a:uLnTx/>
              <a:uFillTx/>
              <a:latin typeface="Trebuchet MS"/>
              <a:ea typeface="+mn-ea"/>
              <a:cs typeface="+mn-cs"/>
            </a:endParaRPr>
          </a:p>
        </p:txBody>
      </p:sp>
      <p:pic>
        <p:nvPicPr>
          <p:cNvPr id="31" name="Obrázek 30">
            <a:extLst>
              <a:ext uri="{FF2B5EF4-FFF2-40B4-BE49-F238E27FC236}">
                <a16:creationId xmlns:a16="http://schemas.microsoft.com/office/drawing/2014/main" id="{7595A14D-C4B6-472C-9FA2-A8ECCFF91B4A}"/>
              </a:ext>
            </a:extLst>
          </p:cNvPr>
          <p:cNvPicPr>
            <a:picLocks noChangeAspect="1"/>
          </p:cNvPicPr>
          <p:nvPr/>
        </p:nvPicPr>
        <p:blipFill>
          <a:blip r:embed="rId4"/>
          <a:stretch>
            <a:fillRect/>
          </a:stretch>
        </p:blipFill>
        <p:spPr>
          <a:xfrm>
            <a:off x="3131038" y="3263556"/>
            <a:ext cx="4655976" cy="3092794"/>
          </a:xfrm>
          <a:prstGeom prst="rect">
            <a:avLst/>
          </a:prstGeom>
        </p:spPr>
      </p:pic>
      <p:sp>
        <p:nvSpPr>
          <p:cNvPr id="32" name="Zástupný text 3">
            <a:extLst>
              <a:ext uri="{FF2B5EF4-FFF2-40B4-BE49-F238E27FC236}">
                <a16:creationId xmlns:a16="http://schemas.microsoft.com/office/drawing/2014/main" id="{DE07FB4A-B906-4005-BF1B-72DEB3C4D6C0}"/>
              </a:ext>
            </a:extLst>
          </p:cNvPr>
          <p:cNvSpPr txBox="1">
            <a:spLocks/>
          </p:cNvSpPr>
          <p:nvPr/>
        </p:nvSpPr>
        <p:spPr>
          <a:xfrm>
            <a:off x="1851660" y="2550051"/>
            <a:ext cx="6758940" cy="370332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808038" indent="-180000" algn="just" rtl="0" eaLnBrk="1" fontAlgn="base" hangingPunct="1">
              <a:spcBef>
                <a:spcPts val="0"/>
              </a:spcBef>
              <a:spcAft>
                <a:spcPct val="0"/>
              </a:spcAft>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3pPr>
            <a:lvl4pPr marL="153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Z hlediska prodeje ze dvora je prodej rostlinných produktů jednodušší než prodej živočišných.</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Tree>
    <p:extLst>
      <p:ext uri="{BB962C8B-B14F-4D97-AF65-F5344CB8AC3E}">
        <p14:creationId xmlns:p14="http://schemas.microsoft.com/office/powerpoint/2010/main" val="295349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3</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3" name="Zástupný text 1">
            <a:extLst>
              <a:ext uri="{FF2B5EF4-FFF2-40B4-BE49-F238E27FC236}">
                <a16:creationId xmlns:a16="http://schemas.microsoft.com/office/drawing/2014/main" id="{DA1539C4-3838-4E13-8B18-1E24FB894B6F}"/>
              </a:ext>
            </a:extLst>
          </p:cNvPr>
          <p:cNvSpPr txBox="1">
            <a:spLocks/>
          </p:cNvSpPr>
          <p:nvPr/>
        </p:nvSpPr>
        <p:spPr>
          <a:xfrm>
            <a:off x="838201" y="1913392"/>
            <a:ext cx="4594934"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35" name="Zástupný text 1">
            <a:extLst>
              <a:ext uri="{FF2B5EF4-FFF2-40B4-BE49-F238E27FC236}">
                <a16:creationId xmlns:a16="http://schemas.microsoft.com/office/drawing/2014/main" id="{A9EF1377-C014-4FF2-80FE-512E2EB19EC9}"/>
              </a:ext>
            </a:extLst>
          </p:cNvPr>
          <p:cNvSpPr txBox="1">
            <a:spLocks/>
          </p:cNvSpPr>
          <p:nvPr/>
        </p:nvSpPr>
        <p:spPr>
          <a:xfrm>
            <a:off x="1007883" y="1913392"/>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6.5.1. Podmínky prodeje rostlinných produktů  </a:t>
            </a:r>
            <a:b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b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ve vybraných státech EU</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1"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Česká republika</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Pro prodej přebytků ze zahrady není potřeba mít živnostenské oprávnění, pokud se ovšem nejedná o soustavnou činnost. </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Prodej ze dvora se může z hlediska daňové legislativy vztahovat na </a:t>
            </a:r>
            <a:r>
              <a:rPr kumimoji="0" lang="cs-CZ" sz="1200" b="1"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nepotravinářské produkty rostlinné produkce</a:t>
            </a:r>
            <a:r>
              <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 jako jsou například </a:t>
            </a:r>
            <a:r>
              <a:rPr kumimoji="0" lang="cs-CZ" sz="1200" b="1"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květiny</a:t>
            </a:r>
            <a:r>
              <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 Prodej ze dvora může být zajímavý i pro zájmové producenty speciálních nebo netradičních plodin jako je například rakytník.</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 </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1" i="0" u="none" strike="noStrike" kern="1200" cap="none" spc="0" normalizeH="0" baseline="0" noProof="0" dirty="0">
                <a:ln>
                  <a:noFill/>
                </a:ln>
                <a:solidFill>
                  <a:srgbClr val="000000"/>
                </a:solidFill>
                <a:effectLst/>
                <a:uLnTx/>
                <a:uFillTx/>
                <a:latin typeface="Trebuchet MS"/>
                <a:ea typeface="Calibri" panose="020F0502020204030204" pitchFamily="34" charset="0"/>
                <a:cs typeface="Calibri" panose="020F0502020204030204" pitchFamily="34" charset="0"/>
              </a:rPr>
              <a:t>Slovensko</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Úprava  prodeje  potravin  neživočišného  původu  zákonem  o  potravinách je relativně</a:t>
            </a:r>
            <a:r>
              <a:rPr kumimoji="0" lang="cs-CZ" sz="1200" b="0" i="0" u="none" strike="noStrike" kern="1200" cap="none" spc="8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stručná. Výrobci malých množství potravin, kteří své výrobky prodávají  přímo  konečnému  spotřebiteli  nebo  je   dodávají  do   maloobchodní provozovny na slovenském území, nemusí výrobky označovat údajem o výživové hodnotě (§ 9 odst. 4 zákona </a:t>
            </a:r>
            <a:b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b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 potravinách). </a:t>
            </a:r>
            <a:endParaRPr kumimoji="0" lang="cs-CZ" sz="1200" b="1"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1"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1"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1"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36" name="Zástupný symbol obrázku 5" descr="Obsah obrázku tráva, exteriér, pole, obloha&#10;&#10;Popis byl vytvořen automaticky">
            <a:extLst>
              <a:ext uri="{FF2B5EF4-FFF2-40B4-BE49-F238E27FC236}">
                <a16:creationId xmlns:a16="http://schemas.microsoft.com/office/drawing/2014/main" id="{A60CDA79-819D-4DDF-BB0B-AAFC3F131F57}"/>
              </a:ext>
            </a:extLst>
          </p:cNvPr>
          <p:cNvPicPr>
            <a:picLocks noChangeAspect="1"/>
          </p:cNvPicPr>
          <p:nvPr/>
        </p:nvPicPr>
        <p:blipFill>
          <a:blip r:embed="rId4">
            <a:extLst>
              <a:ext uri="{28A0092B-C50C-407E-A947-70E740481C1C}">
                <a14:useLocalDpi xmlns:a14="http://schemas.microsoft.com/office/drawing/2010/main" val="0"/>
              </a:ext>
            </a:extLst>
          </a:blip>
          <a:srcRect l="16174" r="16174"/>
          <a:stretch>
            <a:fillRect/>
          </a:stretch>
        </p:blipFill>
        <p:spPr>
          <a:xfrm>
            <a:off x="5591358" y="1956443"/>
            <a:ext cx="4212000" cy="4140000"/>
          </a:xfrm>
          <a:prstGeom prst="rect">
            <a:avLst/>
          </a:prstGeom>
        </p:spPr>
      </p:pic>
      <p:sp>
        <p:nvSpPr>
          <p:cNvPr id="37" name="Zástupný text 3">
            <a:extLst>
              <a:ext uri="{FF2B5EF4-FFF2-40B4-BE49-F238E27FC236}">
                <a16:creationId xmlns:a16="http://schemas.microsoft.com/office/drawing/2014/main" id="{AD4347ED-40F6-4CB1-9B10-05572656CC1B}"/>
              </a:ext>
            </a:extLst>
          </p:cNvPr>
          <p:cNvSpPr txBox="1">
            <a:spLocks/>
          </p:cNvSpPr>
          <p:nvPr/>
        </p:nvSpPr>
        <p:spPr>
          <a:xfrm>
            <a:off x="5602817" y="6133646"/>
            <a:ext cx="4212000" cy="504825"/>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rPr>
              <a:t>Modrý potravinářský mák je v ČR nedílnou součástí jídelníčku</a:t>
            </a:r>
          </a:p>
        </p:txBody>
      </p:sp>
    </p:spTree>
    <p:extLst>
      <p:ext uri="{BB962C8B-B14F-4D97-AF65-F5344CB8AC3E}">
        <p14:creationId xmlns:p14="http://schemas.microsoft.com/office/powerpoint/2010/main" val="402845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4</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31" name="Zástupný text 1">
            <a:extLst>
              <a:ext uri="{FF2B5EF4-FFF2-40B4-BE49-F238E27FC236}">
                <a16:creationId xmlns:a16="http://schemas.microsoft.com/office/drawing/2014/main" id="{DE74A4D7-BF8B-42E7-B06C-75F91E33E5B1}"/>
              </a:ext>
            </a:extLst>
          </p:cNvPr>
          <p:cNvSpPr txBox="1">
            <a:spLocks/>
          </p:cNvSpPr>
          <p:nvPr/>
        </p:nvSpPr>
        <p:spPr>
          <a:xfrm>
            <a:off x="838200" y="1845598"/>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Maďarsko</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Výrobci produktů neživočišného původu, medu, jiných včelařských produktů nebo živých ryb mohou specificky prodávat zboží na všech trzích a ve všech tržnicích, </a:t>
            </a:r>
            <a:b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b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při prodejních akcích a v</a:t>
            </a:r>
            <a:r>
              <a:rPr kumimoji="0" lang="cs-CZ" sz="1200" b="0" i="0" u="none" strike="noStrike" kern="1200" cap="none" spc="-1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povolených</a:t>
            </a:r>
            <a:r>
              <a:rPr kumimoji="0" lang="cs-CZ" sz="1200" b="0" i="0" u="none" strike="noStrike" kern="1200" cap="none" spc="-3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dočasných</a:t>
            </a:r>
            <a:r>
              <a:rPr kumimoji="0" lang="cs-CZ" sz="1200" b="0" i="0" u="none" strike="noStrike" kern="1200" cap="none" spc="-4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prodejních</a:t>
            </a:r>
            <a:r>
              <a:rPr kumimoji="0" lang="cs-CZ" sz="1200" b="0"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místech</a:t>
            </a:r>
            <a:r>
              <a:rPr kumimoji="0" lang="cs-CZ" sz="1200" b="0" i="0" u="none" strike="noStrike" kern="1200" cap="none" spc="-3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a:t>
            </a:r>
            <a:r>
              <a:rPr kumimoji="0" lang="cs-CZ" sz="1200" b="0" i="0" u="none" strike="noStrike" kern="1200" cap="none" spc="-4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maďarském</a:t>
            </a:r>
            <a:r>
              <a:rPr kumimoji="0" lang="cs-CZ" sz="1200" b="0" i="0" u="none" strike="noStrike" kern="1200" cap="none" spc="-4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území</a:t>
            </a:r>
            <a:r>
              <a:rPr kumimoji="0" lang="cs-CZ" sz="1200" b="0" i="0" u="none" strike="noStrike" kern="1200" cap="none" spc="-3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a</a:t>
            </a:r>
            <a:r>
              <a:rPr kumimoji="0" lang="cs-CZ" sz="1200" b="0" i="0" u="none" strike="noStrike" kern="1200" cap="none" spc="-3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maloobchodům</a:t>
            </a:r>
            <a:r>
              <a:rPr kumimoji="0" lang="cs-CZ" sz="1200" b="0" i="0" u="none" strike="noStrike" kern="1200" cap="none" spc="-3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nacházejícím se ve stejném regionu nebo ve vzdálenosti do 40 km od výrobcova zařízení (§ 4 odst. 1 nařízení  </a:t>
            </a:r>
            <a:b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b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č.</a:t>
            </a:r>
            <a:r>
              <a:rPr kumimoji="0" lang="cs-CZ" sz="1200" b="0" i="0" u="none" strike="noStrike" kern="1200" cap="none" spc="-5"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52/2010).</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1"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Polsko</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Polsko nemá pro prodej ze dvora žádnou zvláštní legislativu a vše je řešeno zákonem o bezpečnosti potravin a výživě. Polské právo v oblasti hygieny potravin přímo navazuje na výjimku pro pravidla hygieny potravin ze dvora podle nařízení o hygieně potravin a nařízení </a:t>
            </a:r>
            <a:b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b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o hygieně potravin živočišného původu.</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32" name="Zástupný symbol obrázku 5" descr="Obsah obrázku tráva, exteriér, seno, koště&#10;&#10;Popis byl vytvořen automaticky">
            <a:extLst>
              <a:ext uri="{FF2B5EF4-FFF2-40B4-BE49-F238E27FC236}">
                <a16:creationId xmlns:a16="http://schemas.microsoft.com/office/drawing/2014/main" id="{37F3E189-474F-49AC-98F9-1411F82E6F69}"/>
              </a:ext>
            </a:extLst>
          </p:cNvPr>
          <p:cNvPicPr>
            <a:picLocks noChangeAspect="1"/>
          </p:cNvPicPr>
          <p:nvPr/>
        </p:nvPicPr>
        <p:blipFill>
          <a:blip r:embed="rId4" cstate="print">
            <a:extLst>
              <a:ext uri="{28A0092B-C50C-407E-A947-70E740481C1C}">
                <a14:useLocalDpi xmlns:a14="http://schemas.microsoft.com/office/drawing/2010/main" val="0"/>
              </a:ext>
            </a:extLst>
          </a:blip>
          <a:srcRect l="16907" r="16907"/>
          <a:stretch>
            <a:fillRect/>
          </a:stretch>
        </p:blipFill>
        <p:spPr>
          <a:xfrm>
            <a:off x="5591099" y="1845598"/>
            <a:ext cx="2647995" cy="2602730"/>
          </a:xfrm>
          <a:prstGeom prst="rect">
            <a:avLst/>
          </a:prstGeom>
        </p:spPr>
      </p:pic>
      <p:sp>
        <p:nvSpPr>
          <p:cNvPr id="33" name="Zástupný text 3">
            <a:extLst>
              <a:ext uri="{FF2B5EF4-FFF2-40B4-BE49-F238E27FC236}">
                <a16:creationId xmlns:a16="http://schemas.microsoft.com/office/drawing/2014/main" id="{6738CBA7-BD03-4A01-A821-A73CB91BBD5C}"/>
              </a:ext>
            </a:extLst>
          </p:cNvPr>
          <p:cNvSpPr txBox="1">
            <a:spLocks/>
          </p:cNvSpPr>
          <p:nvPr/>
        </p:nvSpPr>
        <p:spPr>
          <a:xfrm>
            <a:off x="5385360" y="4511802"/>
            <a:ext cx="3232958" cy="369333"/>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a:ln>
                  <a:noFill/>
                </a:ln>
                <a:solidFill>
                  <a:sysClr val="windowText" lastClr="000000"/>
                </a:solidFill>
                <a:effectLst/>
                <a:uLnTx/>
                <a:uFillTx/>
                <a:latin typeface="Trebuchet MS"/>
                <a:ea typeface="+mn-ea"/>
                <a:cs typeface="+mn-cs"/>
              </a:rPr>
              <a:t>Maďarští venkované  při sklizni rákosu na řemeslné výrobky</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a:ln>
                <a:noFill/>
              </a:ln>
              <a:solidFill>
                <a:sysClr val="windowText" lastClr="000000"/>
              </a:solidFill>
              <a:effectLst/>
              <a:uLnTx/>
              <a:uFillTx/>
              <a:latin typeface="Trebuchet MS"/>
              <a:ea typeface="+mn-ea"/>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34" name="Obrázek 33">
            <a:extLst>
              <a:ext uri="{FF2B5EF4-FFF2-40B4-BE49-F238E27FC236}">
                <a16:creationId xmlns:a16="http://schemas.microsoft.com/office/drawing/2014/main" id="{FC277209-2648-4594-903B-996B49CA1BF9}"/>
              </a:ext>
            </a:extLst>
          </p:cNvPr>
          <p:cNvPicPr>
            <a:picLocks noChangeAspect="1"/>
          </p:cNvPicPr>
          <p:nvPr/>
        </p:nvPicPr>
        <p:blipFill>
          <a:blip r:embed="rId5"/>
          <a:stretch>
            <a:fillRect/>
          </a:stretch>
        </p:blipFill>
        <p:spPr>
          <a:xfrm>
            <a:off x="9394829" y="2339659"/>
            <a:ext cx="1550090" cy="1523171"/>
          </a:xfrm>
          <a:prstGeom prst="rect">
            <a:avLst/>
          </a:prstGeom>
        </p:spPr>
      </p:pic>
      <p:sp>
        <p:nvSpPr>
          <p:cNvPr id="35" name="TextovéPole 34">
            <a:extLst>
              <a:ext uri="{FF2B5EF4-FFF2-40B4-BE49-F238E27FC236}">
                <a16:creationId xmlns:a16="http://schemas.microsoft.com/office/drawing/2014/main" id="{48323C6E-B05A-46C9-972F-71203C9EB30F}"/>
              </a:ext>
            </a:extLst>
          </p:cNvPr>
          <p:cNvSpPr txBox="1"/>
          <p:nvPr/>
        </p:nvSpPr>
        <p:spPr>
          <a:xfrm>
            <a:off x="9460817" y="3934816"/>
            <a:ext cx="1550090" cy="400110"/>
          </a:xfrm>
          <a:prstGeom prst="rect">
            <a:avLst/>
          </a:prstGeom>
          <a:noFill/>
        </p:spPr>
        <p:txBody>
          <a:bodyPr wrap="square" rtlCol="0">
            <a:spAutoFit/>
          </a:bodyPr>
          <a:lstStyle/>
          <a:p>
            <a:pPr fontAlgn="base">
              <a:spcBef>
                <a:spcPct val="0"/>
              </a:spcBef>
              <a:spcAft>
                <a:spcPct val="0"/>
              </a:spcAft>
            </a:pPr>
            <a:r>
              <a:rPr lang="cs-CZ" sz="1000" dirty="0">
                <a:solidFill>
                  <a:prstClr val="black"/>
                </a:solidFill>
                <a:latin typeface="Trebuchet MS" pitchFamily="34" charset="0"/>
                <a:cs typeface="Arial" charset="0"/>
              </a:rPr>
              <a:t>Podzimní dekorační set s okrasnými tykvemi</a:t>
            </a:r>
          </a:p>
        </p:txBody>
      </p:sp>
    </p:spTree>
    <p:extLst>
      <p:ext uri="{BB962C8B-B14F-4D97-AF65-F5344CB8AC3E}">
        <p14:creationId xmlns:p14="http://schemas.microsoft.com/office/powerpoint/2010/main" val="211009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5</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5" name="Zástupný text 1">
            <a:extLst>
              <a:ext uri="{FF2B5EF4-FFF2-40B4-BE49-F238E27FC236}">
                <a16:creationId xmlns:a16="http://schemas.microsoft.com/office/drawing/2014/main" id="{A43C4EB3-B6E3-4363-BC4C-30F05BC9B5F6}"/>
              </a:ext>
            </a:extLst>
          </p:cNvPr>
          <p:cNvSpPr txBox="1">
            <a:spLocks/>
          </p:cNvSpPr>
          <p:nvPr/>
        </p:nvSpPr>
        <p:spPr>
          <a:xfrm>
            <a:off x="838200" y="1755414"/>
            <a:ext cx="8820000" cy="360000"/>
          </a:xfrm>
          <a:prstGeom prst="rect">
            <a:avLst/>
          </a:prstGeom>
        </p:spPr>
        <p:txBody>
          <a:bodyPr/>
          <a:lstStyle>
            <a:lvl1pPr marL="0" indent="0" algn="l" rtl="0" eaLnBrk="1" fontAlgn="base" hangingPunct="1">
              <a:spcBef>
                <a:spcPts val="0"/>
              </a:spcBef>
              <a:spcAft>
                <a:spcPct val="0"/>
              </a:spcAft>
              <a:buFont typeface="Arial" charset="0"/>
              <a:buNone/>
              <a:defRPr sz="1800" b="1" kern="1200" baseline="0">
                <a:solidFill>
                  <a:srgbClr val="008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a:ln>
                  <a:noFill/>
                </a:ln>
                <a:solidFill>
                  <a:srgbClr val="008000"/>
                </a:solidFill>
                <a:effectLst/>
                <a:uLnTx/>
                <a:uFillTx/>
                <a:latin typeface="Trebuchet MS"/>
                <a:ea typeface="Calibri" panose="020F0502020204030204" pitchFamily="34" charset="0"/>
                <a:cs typeface="Times New Roman" panose="02020603050405020304" pitchFamily="18" charset="0"/>
              </a:rPr>
              <a:t>6. Sales from the Yard (Farm)</a:t>
            </a:r>
            <a:endParaRPr kumimoji="0" lang="cs-CZ" sz="1800" b="1" i="0" u="none" strike="noStrike" kern="1200" cap="none" spc="0" normalizeH="0" baseline="0" noProof="0" dirty="0">
              <a:ln>
                <a:noFill/>
              </a:ln>
              <a:solidFill>
                <a:srgbClr val="008000"/>
              </a:solidFill>
              <a:effectLst/>
              <a:uLnTx/>
              <a:uFillTx/>
              <a:latin typeface="Trebuchet MS"/>
              <a:ea typeface="+mn-ea"/>
              <a:cs typeface="+mn-cs"/>
            </a:endParaRPr>
          </a:p>
        </p:txBody>
      </p:sp>
      <p:sp>
        <p:nvSpPr>
          <p:cNvPr id="26" name="Zástupný text 2">
            <a:extLst>
              <a:ext uri="{FF2B5EF4-FFF2-40B4-BE49-F238E27FC236}">
                <a16:creationId xmlns:a16="http://schemas.microsoft.com/office/drawing/2014/main" id="{73987019-8F7E-4B7F-B814-2E65D09F4FE0}"/>
              </a:ext>
            </a:extLst>
          </p:cNvPr>
          <p:cNvSpPr txBox="1">
            <a:spLocks/>
          </p:cNvSpPr>
          <p:nvPr/>
        </p:nvSpPr>
        <p:spPr>
          <a:xfrm>
            <a:off x="838200" y="2208803"/>
            <a:ext cx="8820000" cy="360000"/>
          </a:xfrm>
          <a:prstGeom prst="rect">
            <a:avLst/>
          </a:prstGeom>
        </p:spPr>
        <p:txBody>
          <a:bodyPr/>
          <a:lstStyle>
            <a:lvl1pPr marL="0" indent="0" algn="l" rtl="0" eaLnBrk="1" fontAlgn="base" hangingPunct="1">
              <a:spcBef>
                <a:spcPts val="0"/>
              </a:spcBef>
              <a:spcAft>
                <a:spcPct val="0"/>
              </a:spcAft>
              <a:buFont typeface="Arial" charset="0"/>
              <a:buNone/>
              <a:defRPr sz="1600" kern="1200" baseline="0">
                <a:solidFill>
                  <a:srgbClr val="008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cs-CZ" sz="18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6.5.2. O</a:t>
            </a:r>
            <a:r>
              <a:rPr kumimoji="0" lang="cs-CZ" sz="18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rPr>
              <a:t>chranné značení regionálních produktů v EU</a:t>
            </a:r>
            <a:endParaRPr kumimoji="0" lang="cs-CZ" sz="18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a:ln>
                <a:noFill/>
              </a:ln>
              <a:solidFill>
                <a:srgbClr val="008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800" b="0" i="0" u="none" strike="noStrike" kern="1200" cap="none" spc="0" normalizeH="0" baseline="0" noProof="0">
              <a:ln>
                <a:noFill/>
              </a:ln>
              <a:solidFill>
                <a:srgbClr val="008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cs-CZ" sz="1600" b="0" i="0" u="none" strike="noStrike" kern="1200" cap="none" spc="0" normalizeH="0" baseline="0" noProof="0" dirty="0">
              <a:ln>
                <a:noFill/>
              </a:ln>
              <a:solidFill>
                <a:srgbClr val="008000"/>
              </a:solidFill>
              <a:effectLst/>
              <a:uLnTx/>
              <a:uFillTx/>
              <a:latin typeface="Trebuchet MS"/>
              <a:ea typeface="+mn-ea"/>
              <a:cs typeface="+mn-cs"/>
            </a:endParaRPr>
          </a:p>
        </p:txBody>
      </p:sp>
      <p:sp>
        <p:nvSpPr>
          <p:cNvPr id="27" name="Zástupný text 3">
            <a:extLst>
              <a:ext uri="{FF2B5EF4-FFF2-40B4-BE49-F238E27FC236}">
                <a16:creationId xmlns:a16="http://schemas.microsoft.com/office/drawing/2014/main" id="{5D7989DA-1486-4DDA-82DE-3574A7ED02EE}"/>
              </a:ext>
            </a:extLst>
          </p:cNvPr>
          <p:cNvSpPr txBox="1">
            <a:spLocks/>
          </p:cNvSpPr>
          <p:nvPr/>
        </p:nvSpPr>
        <p:spPr>
          <a:xfrm>
            <a:off x="838200" y="2662192"/>
            <a:ext cx="8820000" cy="39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808038" indent="-180000" algn="just" rtl="0" eaLnBrk="1" fontAlgn="base" hangingPunct="1">
              <a:spcBef>
                <a:spcPts val="0"/>
              </a:spcBef>
              <a:spcAft>
                <a:spcPct val="0"/>
              </a:spcAft>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3pPr>
            <a:lvl4pPr marL="1530000" indent="-180000" algn="just" rtl="0" eaLnBrk="1" fontAlgn="base" hangingPunct="1">
              <a:spcBef>
                <a:spcPts val="0"/>
              </a:spcBef>
              <a:spcAft>
                <a:spcPct val="0"/>
              </a:spcAft>
              <a:buFont typeface="Trebuchet MS" panose="020B0603020202020204" pitchFamily="34" charset="0"/>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a:ln>
                  <a:noFill/>
                </a:ln>
                <a:solidFill>
                  <a:srgbClr val="3B3B3B"/>
                </a:solidFill>
                <a:effectLst/>
                <a:uLnTx/>
                <a:uFillTx/>
                <a:latin typeface="Trebuchet MS"/>
                <a:ea typeface="Calibri" panose="020F0502020204030204" pitchFamily="34" charset="0"/>
                <a:cs typeface="Calibri" panose="020F0502020204030204" pitchFamily="34" charset="0"/>
              </a:rPr>
              <a:t>V rámci světového obchodu jsou regionální výrobky chráněny právními dohodami a akty, které umožňují využívat celou řadu pro spotřebitele srozumitelných ochranných označení.</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800" b="0" i="0" u="none" strike="noStrike" kern="1200" cap="none" spc="0" normalizeH="0" baseline="0" noProof="0">
                <a:ln>
                  <a:noFill/>
                </a:ln>
                <a:solidFill>
                  <a:srgbClr val="3B3B3B"/>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8" name="Obrázek 27" descr="Obsah obrázku obloha, exteriér, tráva, pole&#10;&#10;Popis byl vytvořen automaticky">
            <a:extLst>
              <a:ext uri="{FF2B5EF4-FFF2-40B4-BE49-F238E27FC236}">
                <a16:creationId xmlns:a16="http://schemas.microsoft.com/office/drawing/2014/main" id="{4B51F0BF-CA4A-49CD-B517-F84AF4D0A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433" y="2960816"/>
            <a:ext cx="4387370" cy="3290527"/>
          </a:xfrm>
          <a:prstGeom prst="rect">
            <a:avLst/>
          </a:prstGeom>
        </p:spPr>
      </p:pic>
    </p:spTree>
    <p:extLst>
      <p:ext uri="{BB962C8B-B14F-4D97-AF65-F5344CB8AC3E}">
        <p14:creationId xmlns:p14="http://schemas.microsoft.com/office/powerpoint/2010/main" val="320598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a:xfrm>
            <a:off x="4038600" y="6414519"/>
            <a:ext cx="4114800" cy="365125"/>
          </a:xfrm>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6</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27" name="Zástupný text 1">
            <a:extLst>
              <a:ext uri="{FF2B5EF4-FFF2-40B4-BE49-F238E27FC236}">
                <a16:creationId xmlns:a16="http://schemas.microsoft.com/office/drawing/2014/main" id="{8AF17F9C-914D-4A98-A9D1-3BBC36506F77}"/>
              </a:ext>
            </a:extLst>
          </p:cNvPr>
          <p:cNvSpPr txBox="1">
            <a:spLocks/>
          </p:cNvSpPr>
          <p:nvPr/>
        </p:nvSpPr>
        <p:spPr>
          <a:xfrm>
            <a:off x="1577478" y="1621598"/>
            <a:ext cx="8576523" cy="4402246"/>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endParaRPr kumimoji="0" lang="cs-CZ" sz="1200" b="0" i="0" u="none" strike="noStrike" kern="1200" cap="none" spc="0" normalizeH="0" baseline="0" noProof="0" dirty="0">
              <a:ln>
                <a:noFill/>
              </a:ln>
              <a:solidFill>
                <a:srgbClr val="3B3B3B"/>
              </a:solidFill>
              <a:effectLst/>
              <a:uLnTx/>
              <a:uFillTx/>
              <a:latin typeface="Trebuchet MS"/>
              <a:ea typeface="Calibri" panose="020F0502020204030204" pitchFamily="34" charset="0"/>
              <a:cs typeface="Calibri" panose="020F0502020204030204" pitchFamily="34"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Ženevský akt je mnohostranná smlouva o ochraně zeměpisných označení (označení původu a zeměpisných označení) spravovaná Světovou organizací duševního vlastnictví.</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rgbClr val="3B3B3B"/>
                </a:solidFill>
                <a:effectLst/>
                <a:uLnTx/>
                <a:uFillTx/>
                <a:latin typeface="Trebuchet MS"/>
                <a:ea typeface="Calibri" panose="020F0502020204030204" pitchFamily="34" charset="0"/>
                <a:cs typeface="Calibri" panose="020F0502020204030204" pitchFamily="34" charset="0"/>
              </a:rPr>
              <a:t>Ženevský akt aktualizuje a rozšiřuje stávající systém mezinárodního zápisu chránící názvy, které identifikují zeměpisný původ výrobků na základě Lisabonské dohody o ochraně označení původu a jejich mezinárodním zápisu z roku 1958.</a:t>
            </a: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rgbClr val="3B3B3B"/>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rgbClr val="3B3B3B"/>
                </a:solidFill>
                <a:effectLst/>
                <a:uLnTx/>
                <a:uFillTx/>
                <a:latin typeface="Trebuchet MS"/>
                <a:ea typeface="Calibri" panose="020F0502020204030204" pitchFamily="34" charset="0"/>
                <a:cs typeface="+mn-cs"/>
              </a:rPr>
              <a:t>Lisabonská dohoda a Ženevský akt Lisabonské dohody společně tvoří Lisabonský systém a nabízejí komplexnější </a:t>
            </a:r>
            <a:br>
              <a:rPr kumimoji="0" lang="cs-CZ" sz="1200" b="0" i="0" u="none" strike="noStrike" kern="1200" cap="none" spc="0" normalizeH="0" baseline="0" noProof="0" dirty="0">
                <a:ln>
                  <a:noFill/>
                </a:ln>
                <a:solidFill>
                  <a:srgbClr val="3B3B3B"/>
                </a:solidFill>
                <a:effectLst/>
                <a:uLnTx/>
                <a:uFillTx/>
                <a:latin typeface="Trebuchet MS"/>
                <a:ea typeface="Calibri" panose="020F0502020204030204" pitchFamily="34" charset="0"/>
                <a:cs typeface="+mn-cs"/>
              </a:rPr>
            </a:br>
            <a:r>
              <a:rPr kumimoji="0" lang="cs-CZ" sz="1200" b="0" i="0" u="none" strike="noStrike" kern="1200" cap="none" spc="0" normalizeH="0" baseline="0" noProof="0" dirty="0">
                <a:ln>
                  <a:noFill/>
                </a:ln>
                <a:solidFill>
                  <a:srgbClr val="3B3B3B"/>
                </a:solidFill>
                <a:effectLst/>
                <a:uLnTx/>
                <a:uFillTx/>
                <a:latin typeface="Trebuchet MS"/>
                <a:ea typeface="Calibri" panose="020F0502020204030204" pitchFamily="34" charset="0"/>
                <a:cs typeface="+mn-cs"/>
              </a:rPr>
              <a:t>a účinnější mezinárodní ochranu názvů kvalitních výrobků založených na původu.</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rPr>
              <a:t>Parmská šunka – italský produkt s chráněným označením původu          Chráněné zeměpisné označení maďarské klobásy 							</a:t>
            </a:r>
            <a:r>
              <a:rPr kumimoji="0" lang="cs-CZ" sz="1200" b="0" i="0" u="none" strike="noStrike" kern="1200" cap="none" spc="0" normalizeH="0" baseline="0" noProof="0" dirty="0" err="1">
                <a:ln>
                  <a:noFill/>
                </a:ln>
                <a:solidFill>
                  <a:sysClr val="windowText" lastClr="000000"/>
                </a:solidFill>
                <a:effectLst/>
                <a:uLnTx/>
                <a:uFillTx/>
                <a:latin typeface="Trebuchet MS"/>
                <a:ea typeface="+mn-ea"/>
                <a:cs typeface="+mn-cs"/>
              </a:rPr>
              <a:t>Gyulai</a:t>
            </a:r>
            <a:r>
              <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rPr>
              <a:t> </a:t>
            </a:r>
            <a:r>
              <a:rPr kumimoji="0" lang="cs-CZ" sz="1200" b="0" i="0" u="none" strike="noStrike" kern="1200" cap="none" spc="0" normalizeH="0" baseline="0" noProof="0" dirty="0" err="1">
                <a:ln>
                  <a:noFill/>
                </a:ln>
                <a:solidFill>
                  <a:sysClr val="windowText" lastClr="000000"/>
                </a:solidFill>
                <a:effectLst/>
                <a:uLnTx/>
                <a:uFillTx/>
                <a:latin typeface="Trebuchet MS"/>
                <a:ea typeface="+mn-ea"/>
                <a:cs typeface="+mn-cs"/>
              </a:rPr>
              <a:t>kolbász</a:t>
            </a: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28" name="Obrázek 27">
            <a:extLst>
              <a:ext uri="{FF2B5EF4-FFF2-40B4-BE49-F238E27FC236}">
                <a16:creationId xmlns:a16="http://schemas.microsoft.com/office/drawing/2014/main" id="{0890FFD2-EAED-4AE5-B1F5-1297D592D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608" y="3429000"/>
            <a:ext cx="3853694" cy="2204169"/>
          </a:xfrm>
          <a:prstGeom prst="rect">
            <a:avLst/>
          </a:prstGeom>
        </p:spPr>
      </p:pic>
      <p:pic>
        <p:nvPicPr>
          <p:cNvPr id="29" name="Obrázek 28">
            <a:extLst>
              <a:ext uri="{FF2B5EF4-FFF2-40B4-BE49-F238E27FC236}">
                <a16:creationId xmlns:a16="http://schemas.microsoft.com/office/drawing/2014/main" id="{B1226B4D-AF2E-495B-B44F-AD0D598F80A4}"/>
              </a:ext>
            </a:extLst>
          </p:cNvPr>
          <p:cNvPicPr>
            <a:picLocks noChangeAspect="1"/>
          </p:cNvPicPr>
          <p:nvPr/>
        </p:nvPicPr>
        <p:blipFill>
          <a:blip r:embed="rId5"/>
          <a:stretch>
            <a:fillRect/>
          </a:stretch>
        </p:blipFill>
        <p:spPr>
          <a:xfrm>
            <a:off x="5748131" y="3429000"/>
            <a:ext cx="4405870" cy="2044624"/>
          </a:xfrm>
          <a:prstGeom prst="rect">
            <a:avLst/>
          </a:prstGeom>
        </p:spPr>
      </p:pic>
    </p:spTree>
    <p:extLst>
      <p:ext uri="{BB962C8B-B14F-4D97-AF65-F5344CB8AC3E}">
        <p14:creationId xmlns:p14="http://schemas.microsoft.com/office/powerpoint/2010/main" val="218834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7</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32" name="Symbol zastępczy tekstu 1">
            <a:extLst>
              <a:ext uri="{FF2B5EF4-FFF2-40B4-BE49-F238E27FC236}">
                <a16:creationId xmlns:a16="http://schemas.microsoft.com/office/drawing/2014/main" id="{F1450302-535B-479F-9C5C-3286F448723B}"/>
              </a:ext>
            </a:extLst>
          </p:cNvPr>
          <p:cNvSpPr txBox="1">
            <a:spLocks/>
          </p:cNvSpPr>
          <p:nvPr/>
        </p:nvSpPr>
        <p:spPr>
          <a:xfrm>
            <a:off x="1601114" y="1913392"/>
            <a:ext cx="882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Na evropské úrovni je tedy možno regionální výrobek chránit několika označeními a logy. </a:t>
            </a: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Cílem politiky jakosti EU je chránit názvy konkrétních produktů s cílem podpořit jejich jedinečné vlastnosti spojené s jejich zeměpisným původem </a:t>
            </a:r>
            <a:b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b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a tradičním know-how.</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Názvům výrobků lze udělit "zeměpisné označení", pokud mají konkrétní vazbu na místo, kde jsou vyrobeny. Rozpoznávání zeměpisných označení umožňuje spotřebitelům důvěřovat kvalitním výrobkům a rozlišovat je a zároveň pomáhá výrobcům lépe uvádět své výrobky na trh.</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228600" marR="0" lvl="0" indent="0" algn="just" defTabSz="914400" rtl="0" eaLnBrk="1" fontAlgn="base" latinLnBrk="0" hangingPunct="1">
              <a:lnSpc>
                <a:spcPct val="107000"/>
              </a:lnSpc>
              <a:spcBef>
                <a:spcPts val="0"/>
              </a:spcBef>
              <a:spcAft>
                <a:spcPts val="800"/>
              </a:spcAft>
              <a:buClrTx/>
              <a:buSzTx/>
              <a:buFont typeface="Arial" charset="0"/>
              <a:buNone/>
              <a:tabLst/>
              <a:defRPr/>
            </a:pP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Výrobky, které jsou zvažovány nebo jim bylo uděleno uznání GI, jsou uvedeny v </a:t>
            </a:r>
            <a:r>
              <a:rPr kumimoji="0" lang="cs-CZ" sz="1200" b="0" i="0" u="sng" strike="noStrike" kern="1200" cap="none" spc="0" normalizeH="0" baseline="0" noProof="0" dirty="0">
                <a:ln>
                  <a:noFill/>
                </a:ln>
                <a:solidFill>
                  <a:srgbClr val="0000FF"/>
                </a:solidFill>
                <a:effectLst/>
                <a:uLnTx/>
                <a:uFillTx/>
                <a:latin typeface="Trebuchet MS"/>
                <a:ea typeface="Calibri" panose="020F0502020204030204" pitchFamily="34" charset="0"/>
                <a:cs typeface="Calibri" panose="020F0502020204030204" pitchFamily="34" charset="0"/>
                <a:hlinkClick r:id="rId4"/>
              </a:rPr>
              <a:t>registrech kvalitních výrobků.</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a:t>
            </a: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Rejstříky rovněž obsahují informace o zeměpisných a výrobních specifikacích každého produktu. Názvy produktů, které buď požádaly o to, aby se staly </a:t>
            </a:r>
            <a:r>
              <a:rPr kumimoji="0" lang="cs-CZ" sz="1200" b="1"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zeměpisným označením </a:t>
            </a: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(GI) nebo </a:t>
            </a:r>
            <a:r>
              <a:rPr kumimoji="0" lang="cs-CZ" sz="1200" b="1"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zaručenou tradiční specialitou </a:t>
            </a: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(ZTS), nebo které jsou nyní registrovány jako </a:t>
            </a:r>
            <a:r>
              <a:rPr kumimoji="0" lang="cs-CZ" sz="1200" b="1"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zeměpisné označení </a:t>
            </a: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nebo ZTS, jsou uvedeny v těchto rejstřících:</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cs-CZ" sz="1200" b="0" i="0" u="sng" strike="noStrike" kern="1200" cap="none" spc="0" normalizeH="0" baseline="0" noProof="0" dirty="0" err="1">
                <a:ln>
                  <a:noFill/>
                </a:ln>
                <a:solidFill>
                  <a:srgbClr val="000000"/>
                </a:solidFill>
                <a:effectLst/>
                <a:uLnTx/>
                <a:uFillTx/>
                <a:latin typeface="Trebuchet MS"/>
                <a:ea typeface="Times New Roman" panose="02020603050405020304" pitchFamily="18" charset="0"/>
                <a:cs typeface="Calibri" panose="020F0502020204030204" pitchFamily="34" charset="0"/>
                <a:hlinkClick r:id="rId5"/>
              </a:rPr>
              <a:t>eAmbrosia</a:t>
            </a: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 pro potraviny a zemědělské produkty, víno, lihoviny a aromatizované víno (zákonné registrační údaje);</a:t>
            </a: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08940" algn="l"/>
              </a:tabLst>
              <a:defRPr/>
            </a:pPr>
            <a:r>
              <a:rPr kumimoji="0" lang="cs-CZ" sz="1200" b="0" i="0" u="sng" strike="noStrike" kern="1200" cap="none" spc="0" normalizeH="0" baseline="0" noProof="0" dirty="0">
                <a:ln>
                  <a:noFill/>
                </a:ln>
                <a:solidFill>
                  <a:srgbClr val="000000"/>
                </a:solidFill>
                <a:effectLst/>
                <a:uLnTx/>
                <a:uFillTx/>
                <a:latin typeface="Trebuchet MS"/>
                <a:ea typeface="Times New Roman" panose="02020603050405020304" pitchFamily="18" charset="0"/>
                <a:cs typeface="Calibri" panose="020F0502020204030204" pitchFamily="34" charset="0"/>
                <a:hlinkClick r:id="rId6"/>
              </a:rPr>
              <a:t>Tradiční výrazy chráněné v Evropské unii pro víno</a:t>
            </a:r>
            <a:r>
              <a:rPr kumimoji="0" lang="cs-CZ" sz="1200" b="0" i="0" u="none" strike="noStrike" kern="1200" cap="none" spc="0" normalizeH="0" baseline="0" noProof="0" dirty="0">
                <a:ln>
                  <a:noFill/>
                </a:ln>
                <a:solidFill>
                  <a:srgbClr val="000000"/>
                </a:solidFill>
                <a:effectLst/>
                <a:uLnTx/>
                <a:uFillTx/>
                <a:latin typeface="Trebuchet MS"/>
                <a:ea typeface="Times New Roman" panose="02020603050405020304" pitchFamily="18" charset="0"/>
                <a:cs typeface="Calibri" panose="020F0502020204030204" pitchFamily="34" charset="0"/>
              </a:rPr>
              <a:t>;</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08940" algn="l"/>
              </a:tabLst>
              <a:defRPr/>
            </a:pPr>
            <a:r>
              <a:rPr kumimoji="0" lang="cs-CZ" sz="1200" b="0" i="0" u="none" strike="noStrike" kern="1200" cap="none" spc="0" normalizeH="0" baseline="0" noProof="0" dirty="0">
                <a:ln>
                  <a:noFill/>
                </a:ln>
                <a:solidFill>
                  <a:srgbClr val="000000"/>
                </a:solidFill>
                <a:effectLst/>
                <a:uLnTx/>
                <a:uFillTx/>
                <a:latin typeface="Trebuchet MS"/>
                <a:ea typeface="Times New Roman" panose="02020603050405020304" pitchFamily="18" charset="0"/>
                <a:cs typeface="Calibri" panose="020F0502020204030204" pitchFamily="34" charset="0"/>
                <a:hlinkClick r:id="rId7"/>
              </a:rPr>
              <a:t>Moderátor</a:t>
            </a: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 (</a:t>
            </a:r>
            <a:r>
              <a:rPr kumimoji="0" lang="cs-CZ" sz="1200" b="0" i="0" u="none" strike="noStrike" kern="1200" cap="none" spc="0" normalizeH="0" baseline="0" noProof="0" dirty="0" err="1">
                <a:ln>
                  <a:noFill/>
                </a:ln>
                <a:solidFill>
                  <a:srgbClr val="404040"/>
                </a:solidFill>
                <a:effectLst/>
                <a:uLnTx/>
                <a:uFillTx/>
                <a:latin typeface="Trebuchet MS"/>
                <a:ea typeface="Times New Roman" panose="02020603050405020304" pitchFamily="18" charset="0"/>
                <a:cs typeface="Calibri" panose="020F0502020204030204" pitchFamily="34" charset="0"/>
              </a:rPr>
              <a:t>GLview</a:t>
            </a:r>
            <a:r>
              <a:rPr kumimoji="0" lang="cs-CZ" sz="1200" b="0" i="0" u="none" strike="noStrike" kern="1200" cap="none" spc="0" normalizeH="0" baseline="0" noProof="0" dirty="0">
                <a:ln>
                  <a:noFill/>
                </a:ln>
                <a:solidFill>
                  <a:srgbClr val="404040"/>
                </a:solidFill>
                <a:effectLst/>
                <a:uLnTx/>
                <a:uFillTx/>
                <a:latin typeface="Trebuchet MS"/>
                <a:ea typeface="Times New Roman" panose="02020603050405020304" pitchFamily="18" charset="0"/>
                <a:cs typeface="Calibri" panose="020F0502020204030204" pitchFamily="34" charset="0"/>
              </a:rPr>
              <a:t>) pro všechna zeměpisná označení chráněná na úrovni Evropské unie.</a:t>
            </a:r>
            <a:endPar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Calibri" panose="020F0502020204030204" pitchFamily="34" charset="0"/>
              </a:rPr>
              <a:t>Zeměpisná označení, která jsou uznávána jako duševní vlastnictví, hrají stále důležitější úlohu v </a:t>
            </a:r>
            <a:r>
              <a:rPr kumimoji="0" lang="cs-CZ" sz="1200" b="0" i="0" u="sng" strike="noStrike" kern="1200" cap="none" spc="0" normalizeH="0" baseline="0" noProof="0" dirty="0">
                <a:ln>
                  <a:noFill/>
                </a:ln>
                <a:solidFill>
                  <a:srgbClr val="0000FF"/>
                </a:solidFill>
                <a:effectLst/>
                <a:uLnTx/>
                <a:uFillTx/>
                <a:latin typeface="Trebuchet MS"/>
                <a:ea typeface="Calibri" panose="020F0502020204030204" pitchFamily="34" charset="0"/>
                <a:cs typeface="Calibri" panose="020F0502020204030204" pitchFamily="34" charset="0"/>
                <a:hlinkClick r:id="rId8"/>
              </a:rPr>
              <a:t>obchodních jednáních mezi EU a dalšími zeměmi.</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Calibri" panose="020F0502020204030204" pitchFamily="34" charset="0"/>
              </a:rPr>
              <a:t> Celá řada výrobků ze zemí mimo Evropskou unii je chráněna bilaterálními dohodami. Toto vše je možno nalézt v rejstříku </a:t>
            </a:r>
            <a:r>
              <a:rPr kumimoji="0" lang="cs-CZ" sz="1200" b="0" i="0" u="sng" strike="noStrike" kern="1200" cap="none" spc="0" normalizeH="0" baseline="0" noProof="0" dirty="0">
                <a:ln>
                  <a:noFill/>
                </a:ln>
                <a:solidFill>
                  <a:srgbClr val="0000FF"/>
                </a:solidFill>
                <a:effectLst/>
                <a:uLnTx/>
                <a:uFillTx/>
                <a:latin typeface="Trebuchet MS"/>
                <a:ea typeface="Calibri" panose="020F0502020204030204" pitchFamily="34" charset="0"/>
                <a:cs typeface="Times New Roman" panose="02020603050405020304" pitchFamily="18" charset="0"/>
                <a:hlinkClick r:id="rId7"/>
              </a:rPr>
              <a:t>Moderátor (tmdn.org)</a:t>
            </a:r>
            <a:r>
              <a:rPr kumimoji="0" lang="cs-CZ" sz="1200" b="0" i="0" u="none" strike="noStrike" kern="1200" cap="none" spc="0" normalizeH="0" baseline="0" noProof="0" dirty="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mn-cs"/>
              </a:rPr>
              <a:t>Jiné režimy jakosti EU kladou důraz na tradiční výrobní proces nebo produkty vyrobené v obtížných přírodních oblastech, jako jsou hory nebo ostrovy.</a:t>
            </a: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342900" marR="0" lvl="0" indent="-342900" algn="just"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kumimoji="0" lang="cs-CZ" sz="12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Tree>
    <p:extLst>
      <p:ext uri="{BB962C8B-B14F-4D97-AF65-F5344CB8AC3E}">
        <p14:creationId xmlns:p14="http://schemas.microsoft.com/office/powerpoint/2010/main" val="338060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8</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pic>
        <p:nvPicPr>
          <p:cNvPr id="28" name="Obrázek 9">
            <a:extLst>
              <a:ext uri="{FF2B5EF4-FFF2-40B4-BE49-F238E27FC236}">
                <a16:creationId xmlns:a16="http://schemas.microsoft.com/office/drawing/2014/main" id="{6A99DEDB-B5D0-4429-B6EC-497E7F49D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016" y="1902299"/>
            <a:ext cx="4769331" cy="2510640"/>
          </a:xfrm>
          <a:prstGeom prst="rect">
            <a:avLst/>
          </a:prstGeom>
          <a:noFill/>
          <a:extLst>
            <a:ext uri="{909E8E84-426E-40DD-AFC4-6F175D3DCCD1}">
              <a14:hiddenFill xmlns:a14="http://schemas.microsoft.com/office/drawing/2010/main">
                <a:solidFill>
                  <a:srgbClr val="FFFFFF"/>
                </a:solidFill>
              </a14:hiddenFill>
            </a:ext>
          </a:extLst>
        </p:spPr>
      </p:pic>
      <p:pic>
        <p:nvPicPr>
          <p:cNvPr id="29" name="Obrázek 28">
            <a:extLst>
              <a:ext uri="{FF2B5EF4-FFF2-40B4-BE49-F238E27FC236}">
                <a16:creationId xmlns:a16="http://schemas.microsoft.com/office/drawing/2014/main" id="{64A741F8-1A2C-457A-88CF-4EA97786A459}"/>
              </a:ext>
            </a:extLst>
          </p:cNvPr>
          <p:cNvPicPr>
            <a:picLocks noChangeAspect="1"/>
          </p:cNvPicPr>
          <p:nvPr/>
        </p:nvPicPr>
        <p:blipFill>
          <a:blip r:embed="rId5"/>
          <a:stretch>
            <a:fillRect/>
          </a:stretch>
        </p:blipFill>
        <p:spPr>
          <a:xfrm>
            <a:off x="6587639" y="2251710"/>
            <a:ext cx="4190354" cy="2354580"/>
          </a:xfrm>
          <a:prstGeom prst="rect">
            <a:avLst/>
          </a:prstGeom>
        </p:spPr>
      </p:pic>
      <p:sp>
        <p:nvSpPr>
          <p:cNvPr id="35" name="TextovéPole 34">
            <a:extLst>
              <a:ext uri="{FF2B5EF4-FFF2-40B4-BE49-F238E27FC236}">
                <a16:creationId xmlns:a16="http://schemas.microsoft.com/office/drawing/2014/main" id="{162896A8-37DA-4D7E-9F56-63042252DDA9}"/>
              </a:ext>
            </a:extLst>
          </p:cNvPr>
          <p:cNvSpPr txBox="1"/>
          <p:nvPr/>
        </p:nvSpPr>
        <p:spPr>
          <a:xfrm>
            <a:off x="3887772" y="4690905"/>
            <a:ext cx="6094428"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Trebuchet MS"/>
                <a:ea typeface="+mn-ea"/>
                <a:cs typeface="Arial" charset="0"/>
              </a:rPr>
              <a:t>				Moderátor – snímek obrazovky </a:t>
            </a:r>
          </a:p>
        </p:txBody>
      </p:sp>
      <p:sp>
        <p:nvSpPr>
          <p:cNvPr id="39" name="TextovéPole 38">
            <a:extLst>
              <a:ext uri="{FF2B5EF4-FFF2-40B4-BE49-F238E27FC236}">
                <a16:creationId xmlns:a16="http://schemas.microsoft.com/office/drawing/2014/main" id="{B5557EE5-72B8-4E94-911C-B08710C1BE4F}"/>
              </a:ext>
            </a:extLst>
          </p:cNvPr>
          <p:cNvSpPr txBox="1"/>
          <p:nvPr/>
        </p:nvSpPr>
        <p:spPr>
          <a:xfrm>
            <a:off x="2132815" y="4424338"/>
            <a:ext cx="6094428"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404040"/>
                </a:solidFill>
                <a:effectLst/>
                <a:uLnTx/>
                <a:uFillTx/>
                <a:latin typeface="Trebuchet MS"/>
                <a:ea typeface="Calibri" panose="020F0502020204030204" pitchFamily="34" charset="0"/>
                <a:cs typeface="Arial" charset="0"/>
              </a:rPr>
              <a:t>eAmbrosia</a:t>
            </a:r>
            <a:r>
              <a:rPr kumimoji="0" lang="cs-CZ" sz="10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Arial" charset="0"/>
              </a:rPr>
              <a:t> – </a:t>
            </a:r>
            <a:r>
              <a:rPr kumimoji="0" lang="cs-CZ" sz="1000" b="0" i="0" u="none" strike="noStrike" kern="1200" cap="none" spc="0" normalizeH="0" baseline="0" noProof="0" dirty="0">
                <a:ln>
                  <a:noFill/>
                </a:ln>
                <a:solidFill>
                  <a:prstClr val="black"/>
                </a:solidFill>
                <a:effectLst/>
                <a:uLnTx/>
                <a:uFillTx/>
                <a:latin typeface="Trebuchet MS"/>
                <a:ea typeface="+mn-ea"/>
                <a:cs typeface="Arial" charset="0"/>
              </a:rPr>
              <a:t>snímek</a:t>
            </a:r>
            <a:r>
              <a:rPr kumimoji="0" lang="cs-CZ" sz="1000" b="0" i="0" u="none" strike="noStrike" kern="1200" cap="none" spc="0" normalizeH="0" baseline="0" noProof="0" dirty="0">
                <a:ln>
                  <a:noFill/>
                </a:ln>
                <a:solidFill>
                  <a:srgbClr val="404040"/>
                </a:solidFill>
                <a:effectLst/>
                <a:uLnTx/>
                <a:uFillTx/>
                <a:latin typeface="Trebuchet MS"/>
                <a:ea typeface="Calibri" panose="020F0502020204030204" pitchFamily="34" charset="0"/>
                <a:cs typeface="Arial" charset="0"/>
              </a:rPr>
              <a:t> obrazovky</a:t>
            </a:r>
          </a:p>
        </p:txBody>
      </p:sp>
    </p:spTree>
    <p:extLst>
      <p:ext uri="{BB962C8B-B14F-4D97-AF65-F5344CB8AC3E}">
        <p14:creationId xmlns:p14="http://schemas.microsoft.com/office/powerpoint/2010/main" val="93517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3731-1576-4023-849F-8D0F97D9C62C}"/>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6A77F40C-6544-4153-8B40-EF20CD5F9317}"/>
              </a:ext>
            </a:extLst>
          </p:cNvPr>
          <p:cNvSpPr>
            <a:spLocks noGrp="1"/>
          </p:cNvSpPr>
          <p:nvPr>
            <p:ph type="ftr" sz="quarter" idx="11"/>
          </p:nvPr>
        </p:nvSpPr>
        <p:spPr/>
        <p:txBody>
          <a:bodyPr/>
          <a:lstStyle/>
          <a:p>
            <a:endParaRPr lang="cs-CZ" sz="1200" b="1" dirty="0">
              <a:effectLst/>
              <a:latin typeface="Calibri" panose="020F0502020204030204" pitchFamily="34" charset="0"/>
              <a:ea typeface="Times New Roman" panose="02020603050405020304" pitchFamily="18" charset="0"/>
            </a:endParaRPr>
          </a:p>
          <a:p>
            <a:r>
              <a:rPr lang="cs-CZ" sz="1200" b="1" dirty="0">
                <a:effectLst/>
                <a:latin typeface="Calibri" panose="020F0502020204030204" pitchFamily="34" charset="0"/>
                <a:ea typeface="Times New Roman" panose="02020603050405020304" pitchFamily="18" charset="0"/>
              </a:rPr>
              <a:t>Číslo projektu</a:t>
            </a:r>
            <a:r>
              <a:rPr lang="en-GB" sz="1200" b="1" dirty="0">
                <a:effectLst/>
                <a:latin typeface="Calibri" panose="020F0502020204030204" pitchFamily="34" charset="0"/>
                <a:ea typeface="Times New Roman" panose="02020603050405020304" pitchFamily="18" charset="0"/>
              </a:rPr>
              <a:t>: 2020-1-SK01-KA202-078207</a:t>
            </a:r>
            <a:endParaRPr lang="cs-CZ" sz="1100" dirty="0">
              <a:effectLst/>
              <a:latin typeface="Times New Roman" panose="02020603050405020304" pitchFamily="18" charset="0"/>
              <a:ea typeface="Times New Roman" panose="02020603050405020304" pitchFamily="18" charset="0"/>
            </a:endParaRPr>
          </a:p>
          <a:p>
            <a:endParaRPr lang="cs-CZ" dirty="0"/>
          </a:p>
        </p:txBody>
      </p:sp>
      <p:sp>
        <p:nvSpPr>
          <p:cNvPr id="5" name="Zástupný symbol pro číslo snímku 4">
            <a:extLst>
              <a:ext uri="{FF2B5EF4-FFF2-40B4-BE49-F238E27FC236}">
                <a16:creationId xmlns:a16="http://schemas.microsoft.com/office/drawing/2014/main" id="{3EAF5AB4-94D6-4489-A933-6E181408B39C}"/>
              </a:ext>
            </a:extLst>
          </p:cNvPr>
          <p:cNvSpPr>
            <a:spLocks noGrp="1"/>
          </p:cNvSpPr>
          <p:nvPr>
            <p:ph type="sldNum" sz="quarter" idx="12"/>
          </p:nvPr>
        </p:nvSpPr>
        <p:spPr/>
        <p:txBody>
          <a:bodyPr/>
          <a:lstStyle/>
          <a:p>
            <a:fld id="{67EB3453-50FB-4F84-A2BC-F5B9BC87FA5A}" type="slidenum">
              <a:rPr lang="cs-CZ" smtClean="0"/>
              <a:t>9</a:t>
            </a:fld>
            <a:endParaRPr lang="cs-CZ"/>
          </a:p>
        </p:txBody>
      </p:sp>
      <p:pic>
        <p:nvPicPr>
          <p:cNvPr id="6" name="Picture 2" descr="Logo, company name&#10;&#10;Description automatically generated">
            <a:extLst>
              <a:ext uri="{FF2B5EF4-FFF2-40B4-BE49-F238E27FC236}">
                <a16:creationId xmlns:a16="http://schemas.microsoft.com/office/drawing/2014/main" id="{90F7A851-418C-4462-8129-B9984041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978" y="142419"/>
            <a:ext cx="2897822" cy="1770973"/>
          </a:xfrm>
          <a:prstGeom prst="rect">
            <a:avLst/>
          </a:prstGeom>
        </p:spPr>
      </p:pic>
      <p:pic>
        <p:nvPicPr>
          <p:cNvPr id="7" name="image12.jpg">
            <a:extLst>
              <a:ext uri="{FF2B5EF4-FFF2-40B4-BE49-F238E27FC236}">
                <a16:creationId xmlns:a16="http://schemas.microsoft.com/office/drawing/2014/main" id="{B9FB1F4F-2A88-4950-9424-FCEE8A61B29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8200" y="681037"/>
            <a:ext cx="3003869" cy="795971"/>
          </a:xfrm>
          <a:prstGeom prst="rect">
            <a:avLst/>
          </a:prstGeom>
          <a:ln/>
        </p:spPr>
      </p:pic>
      <p:sp>
        <p:nvSpPr>
          <p:cNvPr id="13" name="Symbol zastępczy tekstu 1">
            <a:extLst>
              <a:ext uri="{FF2B5EF4-FFF2-40B4-BE49-F238E27FC236}">
                <a16:creationId xmlns:a16="http://schemas.microsoft.com/office/drawing/2014/main" id="{AF165CD9-92AE-44B3-87FD-8049FE75C707}"/>
              </a:ext>
            </a:extLst>
          </p:cNvPr>
          <p:cNvSpPr txBox="1">
            <a:spLocks/>
          </p:cNvSpPr>
          <p:nvPr/>
        </p:nvSpPr>
        <p:spPr>
          <a:xfrm>
            <a:off x="1613602" y="896645"/>
            <a:ext cx="4410000" cy="4856085"/>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pl-PL"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28" name="Zástupný text 1">
            <a:extLst>
              <a:ext uri="{FF2B5EF4-FFF2-40B4-BE49-F238E27FC236}">
                <a16:creationId xmlns:a16="http://schemas.microsoft.com/office/drawing/2014/main" id="{FABF41AC-2D67-49D8-A9AD-C8186D4F3CB9}"/>
              </a:ext>
            </a:extLst>
          </p:cNvPr>
          <p:cNvSpPr txBox="1">
            <a:spLocks/>
          </p:cNvSpPr>
          <p:nvPr/>
        </p:nvSpPr>
        <p:spPr>
          <a:xfrm>
            <a:off x="957780" y="1913392"/>
            <a:ext cx="4410000" cy="4860000"/>
          </a:xfrm>
          <a:prstGeom prst="rect">
            <a:avLst/>
          </a:prstGeom>
        </p:spPr>
        <p:txBody>
          <a:bodyPr/>
          <a:lstStyle>
            <a:lvl1pPr marL="0" indent="0" algn="just" rtl="0" eaLnBrk="1" fontAlgn="base" hangingPunct="1">
              <a:spcBef>
                <a:spcPts val="0"/>
              </a:spcBef>
              <a:spcAft>
                <a:spcPct val="0"/>
              </a:spcAft>
              <a:buFont typeface="Arial" charset="0"/>
              <a:buNone/>
              <a:defRPr sz="12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Označením a logem </a:t>
            </a:r>
            <a:r>
              <a:rPr kumimoji="0" lang="cs-CZ" sz="1200" b="1"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rPr>
              <a:t>Chráněné označením původu (</a:t>
            </a:r>
            <a:r>
              <a:rPr kumimoji="0" lang="cs-CZ" sz="1200" b="1" i="0" u="none" strike="noStrike" kern="1200" cap="none" spc="0" normalizeH="0" baseline="0" noProof="0">
                <a:ln>
                  <a:noFill/>
                </a:ln>
                <a:solidFill>
                  <a:srgbClr val="333333"/>
                </a:solidFill>
                <a:effectLst/>
                <a:uLnTx/>
                <a:uFillTx/>
                <a:latin typeface="Trebuchet MS"/>
                <a:ea typeface="Calibri" panose="020F0502020204030204" pitchFamily="34" charset="0"/>
                <a:cs typeface="Times New Roman" panose="02020603050405020304" pitchFamily="18" charset="0"/>
              </a:rPr>
              <a:t>CHOP) </a:t>
            </a:r>
            <a:r>
              <a:rPr kumimoji="0" lang="cs-CZ" sz="1200" b="0" i="0" u="none" strike="noStrike" kern="1200" cap="none" spc="0" normalizeH="0" baseline="0" noProof="0">
                <a:ln>
                  <a:noFill/>
                </a:ln>
                <a:solidFill>
                  <a:srgbClr val="333333"/>
                </a:solidFill>
                <a:effectLst/>
                <a:uLnTx/>
                <a:uFillTx/>
                <a:latin typeface="Trebuchet MS"/>
                <a:ea typeface="Calibri" panose="020F0502020204030204" pitchFamily="34" charset="0"/>
                <a:cs typeface="Times New Roman" panose="02020603050405020304" pitchFamily="18" charset="0"/>
              </a:rPr>
              <a:t>je označení výjimečného zemědělského produktu nebo potraviny z daného regionu či místa, jejichž jakost nebo vlastnosti jsou dány zvláštním zeměpisným prostředím.</a:t>
            </a: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cs-CZ" sz="1200" b="0" i="0" u="none" strike="noStrike" kern="1200" cap="none" spc="0" normalizeH="0" baseline="0" noProof="0">
                <a:ln>
                  <a:noFill/>
                </a:ln>
                <a:solidFill>
                  <a:srgbClr val="404040"/>
                </a:solidFill>
                <a:effectLst/>
                <a:uLnTx/>
                <a:uFillTx/>
                <a:latin typeface="Trebuchet MS"/>
                <a:ea typeface="Times New Roman" panose="02020603050405020304" pitchFamily="18" charset="0"/>
                <a:cs typeface="+mn-cs"/>
              </a:rPr>
              <a:t>Chráněnými produkty jsou potraviny, zemědělské komodity a vína. Jejich každá část výrobního, zpracovatelského a přípravného procesu musí probíhat v konkrétním regionu. U vín to znamená, že hrozny musí pocházet výhradně ze zeměpisné oblasti, kde se víno vyrábí. Označují se povinně potraviny a zemědělské komodity a nepovinně víno.</a:t>
            </a:r>
            <a:endParaRPr kumimoji="0" lang="cs-CZ" sz="1200" b="0" i="0" u="none" strike="noStrike" kern="1200" cap="none" spc="0" normalizeH="0" baseline="0" noProof="0">
              <a:ln>
                <a:noFill/>
              </a:ln>
              <a:solidFill>
                <a:sysClr val="windowText" lastClr="000000"/>
              </a:solidFill>
              <a:effectLst/>
              <a:uLnTx/>
              <a:uFillTx/>
              <a:latin typeface="Trebuchet MS"/>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endParaRPr kumimoji="0" lang="cs-CZ" sz="1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
        <p:nvSpPr>
          <p:cNvPr id="29" name="Zástupný text 3">
            <a:extLst>
              <a:ext uri="{FF2B5EF4-FFF2-40B4-BE49-F238E27FC236}">
                <a16:creationId xmlns:a16="http://schemas.microsoft.com/office/drawing/2014/main" id="{49C17E76-67F5-49D4-ACA2-AF578B416B7B}"/>
              </a:ext>
            </a:extLst>
          </p:cNvPr>
          <p:cNvSpPr txBox="1">
            <a:spLocks/>
          </p:cNvSpPr>
          <p:nvPr/>
        </p:nvSpPr>
        <p:spPr>
          <a:xfrm>
            <a:off x="6655560" y="5659733"/>
            <a:ext cx="2404456" cy="365760"/>
          </a:xfrm>
          <a:prstGeom prst="rect">
            <a:avLst/>
          </a:prstGeom>
        </p:spPr>
        <p:txBody>
          <a:bodyPr/>
          <a:lstStyle>
            <a:lvl1pPr marL="0" indent="0" algn="ctr" rtl="0" eaLnBrk="1" fontAlgn="base" hangingPunct="1">
              <a:spcBef>
                <a:spcPts val="0"/>
              </a:spcBef>
              <a:spcAft>
                <a:spcPct val="0"/>
              </a:spcAft>
              <a:buFont typeface="Arial" charset="0"/>
              <a:buNone/>
              <a:defRPr sz="1000" kern="12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cs-CZ" sz="1000" b="0" i="0" u="none" strike="noStrike" kern="1200" cap="none" spc="0" normalizeH="0" baseline="0" noProof="0">
                <a:ln>
                  <a:noFill/>
                </a:ln>
                <a:solidFill>
                  <a:srgbClr val="333333"/>
                </a:solidFill>
                <a:effectLst/>
                <a:uLnTx/>
                <a:uFillTx/>
                <a:latin typeface="Trebuchet MS"/>
                <a:ea typeface="Calibri" panose="020F0502020204030204" pitchFamily="34" charset="0"/>
                <a:cs typeface="Times New Roman" panose="02020603050405020304" pitchFamily="18" charset="0"/>
              </a:rPr>
              <a:t>Logo Chráněné označení původu</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cs-CZ" sz="10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pic>
        <p:nvPicPr>
          <p:cNvPr id="30" name="Zástupný symbol obrázku 4">
            <a:extLst>
              <a:ext uri="{FF2B5EF4-FFF2-40B4-BE49-F238E27FC236}">
                <a16:creationId xmlns:a16="http://schemas.microsoft.com/office/drawing/2014/main" id="{E987DBE1-467D-44E8-8A41-CDC7218F21DA}"/>
              </a:ext>
            </a:extLst>
          </p:cNvPr>
          <p:cNvPicPr>
            <a:picLocks noChangeAspect="1"/>
          </p:cNvPicPr>
          <p:nvPr/>
        </p:nvPicPr>
        <p:blipFill>
          <a:blip r:embed="rId4"/>
          <a:srcRect t="848" b="848"/>
          <a:stretch>
            <a:fillRect/>
          </a:stretch>
        </p:blipFill>
        <p:spPr>
          <a:xfrm>
            <a:off x="6030719" y="1979271"/>
            <a:ext cx="3663139" cy="3601005"/>
          </a:xfrm>
          <a:prstGeom prst="rect">
            <a:avLst/>
          </a:prstGeom>
        </p:spPr>
      </p:pic>
    </p:spTree>
    <p:extLst>
      <p:ext uri="{BB962C8B-B14F-4D97-AF65-F5344CB8AC3E}">
        <p14:creationId xmlns:p14="http://schemas.microsoft.com/office/powerpoint/2010/main" val="7754380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F93EA808-105D-413E-829F-EABED8CFE51A}"/>
</file>

<file path=customXml/itemProps2.xml><?xml version="1.0" encoding="utf-8"?>
<ds:datastoreItem xmlns:ds="http://schemas.openxmlformats.org/officeDocument/2006/customXml" ds:itemID="{68F121C1-4894-467B-8807-15BCE5BC94D0}"/>
</file>

<file path=customXml/itemProps3.xml><?xml version="1.0" encoding="utf-8"?>
<ds:datastoreItem xmlns:ds="http://schemas.openxmlformats.org/officeDocument/2006/customXml" ds:itemID="{2A174B6C-BE53-4F1D-8FC1-E565620E241F}"/>
</file>

<file path=docProps/app.xml><?xml version="1.0" encoding="utf-8"?>
<Properties xmlns="http://schemas.openxmlformats.org/officeDocument/2006/extended-properties" xmlns:vt="http://schemas.openxmlformats.org/officeDocument/2006/docPropsVTypes">
  <TotalTime>83</TotalTime>
  <Words>1417</Words>
  <Application>Microsoft Office PowerPoint</Application>
  <PresentationFormat>Širokoúhlá obrazovka</PresentationFormat>
  <Paragraphs>268</Paragraphs>
  <Slides>14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vt:i4>
      </vt:variant>
    </vt:vector>
  </HeadingPairs>
  <TitlesOfParts>
    <vt:vector size="21" baseType="lpstr">
      <vt:lpstr>Arial</vt:lpstr>
      <vt:lpstr>Calibri</vt:lpstr>
      <vt:lpstr>Calibri Light</vt:lpstr>
      <vt:lpstr>Symbol</vt:lpstr>
      <vt:lpstr>Times New Roman</vt:lpstr>
      <vt:lpstr>Trebuchet MS</vt:lpstr>
      <vt:lpstr>Motiv Office</vt:lpstr>
      <vt:lpstr>Modul 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6</dc:title>
  <dc:creator>Kánská Eva</dc:creator>
  <cp:lastModifiedBy>Kánská Eva</cp:lastModifiedBy>
  <cp:revision>5</cp:revision>
  <dcterms:created xsi:type="dcterms:W3CDTF">2023-01-03T08:47:02Z</dcterms:created>
  <dcterms:modified xsi:type="dcterms:W3CDTF">2023-01-03T10:10:45Z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