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9"/>
  </p:notesMasterIdLst>
  <p:handoutMasterIdLst>
    <p:handoutMasterId r:id="rId20"/>
  </p:handoutMasterIdLst>
  <p:sldIdLst>
    <p:sldId id="338" r:id="rId5"/>
    <p:sldId id="324" r:id="rId6"/>
    <p:sldId id="326" r:id="rId7"/>
    <p:sldId id="330" r:id="rId8"/>
    <p:sldId id="300" r:id="rId9"/>
    <p:sldId id="322" r:id="rId10"/>
    <p:sldId id="301" r:id="rId11"/>
    <p:sldId id="321" r:id="rId12"/>
    <p:sldId id="313" r:id="rId13"/>
    <p:sldId id="312" r:id="rId14"/>
    <p:sldId id="315" r:id="rId15"/>
    <p:sldId id="337" r:id="rId16"/>
    <p:sldId id="299" r:id="rId17"/>
    <p:sldId id="317" r:id="rId18"/>
  </p:sldIdLst>
  <p:sldSz cx="9906000" cy="6858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2"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82" autoAdjust="0"/>
  </p:normalViewPr>
  <p:slideViewPr>
    <p:cSldViewPr snapToGrid="0">
      <p:cViewPr varScale="1">
        <p:scale>
          <a:sx n="71" d="100"/>
          <a:sy n="71" d="100"/>
        </p:scale>
        <p:origin x="1618" y="5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7T21:59:44.217" idx="1">
    <p:pos x="379" y="1444"/>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7T22:46:39.689"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15.12.2022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15.12.2022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The module deals with the possible sale of crop products on farms. In addition to agricultural commodities and their products, additional sales of flowers are also mentioned. Focus on the production of non-traditional crops and products from them (sea buckthorn).</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19937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00"/>
                </a:solidFill>
                <a:effectLst/>
                <a:latin typeface="Roboto" panose="02000000000000000000" pitchFamily="2" charset="0"/>
              </a:rPr>
              <a:t>The condition of consistency is fulfilled if it is sold regularly throughout the year, which means that, for example, in the spring it starts with planting and sprouts are sold throughout the year as they grow. However, if, for example, surpluses of kohlrabi, cauliflower or cucumber are offered during the summer, this is not a continuous, independent and profit-making activity. Here, it is good to consult your activity at the trade license office, because regular sales every week, for example on the farmers' market, already fulfill a continuous activity in order to make a profit. It follows that, from tax point of view, sales from the yard may relate to non-food crop products, such as flowers. Sales from the yard can also be interesting for interested producers of special or non-traditional crops such as sea buckthorn. The Ministry of Agriculture of the Czech Republic, together with a draft law introducing the relevant empowering provision, prepared in 2013 a working version of a brief decree on hygienic requirements for foodstuffs of plant origin intended for direct sale and supply of small quantities, but this was not issued in this form. </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Slovakia - a producer of small quantities of food is considered to be a producer who employs a maximum of 15 people who produce food in an employment or similar legal relationship, and their annual turnover does not exceed EUR 700,000. For the purposes of Section 9, Paragraph 4 of the Food Act, a producer who sells less than the specified commodities per year than stipulated in the Regulation of the Government of the Slovak Republic No. 360/2011 Coll. In the case of direct distribution of small quantities of primary products of plant origin, their safety, quality and nutritional value must be maintained (Section 7 (1) of Regulation No. 360/2011 Coll.). Producers are also obliged to keep records of the date, type and quantity of (1.) cultivated products of plant origin, (2.) products delivered to the final consumer directly on the farm or at the local market and (3.) products delivered to the local retail, including identification of their customer (§ 7 paragraph 3 of Regulation No. 360/2011 Coll.). Finally, the producer must ensure that the delivered vegetables and fruits are whole, healthy, clean, free of pests or damage from pulp-attacking pests, excessive surface moisture or foreign smell or taste (Section 7 (4) of Regulation No. 360/2011 Coll. ).</a:t>
            </a:r>
            <a:endParaRPr lang="cs-CZ" sz="1200" dirty="0">
              <a:effectLst/>
              <a:ea typeface="Calibri" panose="020F0502020204030204" pitchFamily="34" charset="0"/>
              <a:cs typeface="Times New Roman" panose="02020603050405020304" pitchFamily="18" charset="0"/>
            </a:endParaRPr>
          </a:p>
          <a:p>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3</a:t>
            </a:fld>
            <a:endParaRPr lang="pl-PL"/>
          </a:p>
        </p:txBody>
      </p:sp>
    </p:spTree>
    <p:extLst>
      <p:ext uri="{BB962C8B-B14F-4D97-AF65-F5344CB8AC3E}">
        <p14:creationId xmlns:p14="http://schemas.microsoft.com/office/powerpoint/2010/main" val="369015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150200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The Geneva Act updates and extends the existing system of international registration protecting names that identify the geographical origin of products under the 1958 Lisbon Agreement on the Protection of Designations of Origin and their International Registration. The Lisbon Agreement only applies to designations of origin, products which have a particularly strong link to their place of origin. The Geneva Act extends this protection to geographical indications in order to take better account of existing national or regional protection systems in relation to quality characteristics based on origin. In addition, it introduces maximum flexibility as to how the standard of protection of the law can be implemented (</a:t>
            </a:r>
            <a:r>
              <a:rPr lang="en-US" b="0" i="0" dirty="0" err="1">
                <a:solidFill>
                  <a:srgbClr val="000000"/>
                </a:solidFill>
                <a:effectLst/>
                <a:latin typeface="Roboto" panose="02000000000000000000" pitchFamily="2" charset="0"/>
              </a:rPr>
              <a:t>ie</a:t>
            </a:r>
            <a:r>
              <a:rPr lang="en-US" b="0" i="0" dirty="0">
                <a:solidFill>
                  <a:srgbClr val="000000"/>
                </a:solidFill>
                <a:effectLst/>
                <a:latin typeface="Roboto" panose="02000000000000000000" pitchFamily="2" charset="0"/>
              </a:rPr>
              <a:t> through a specific designation of origin or geographical indication system or through a trademark system). The Geneva Act also allows certain intergovernmental organizations to join this labeling method, making the international protection system more inclusive. The Lisbon Agreement and the Geneva Act of the Lisbon Agreement together form the Lisbon system and offer more comprehensive and effective international protection for quality product names based on origin. On 26 November 2019, the European Union approved an instrument of accession to the Geneva Act. The EU's accession to the Geneva Act entered into force on 26 February 2020. As the Union was the fifth member to accede to the Geneva Act, the Geneva Act entered into force on the same day. Membership of the Geneva Act enables products protected by EU designations of origin (PDOs and PGIs) to obtain a high level of protection from other signatories to the Geneva Act. The following countries and unions have now acceded to the Geneva Act: Albania, Cambodia, the Democratic People's Republic of Korea, the European Union, France, Hungary, the Lao People's Democratic Republic, Oman, Samoa.</a:t>
            </a:r>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6</a:t>
            </a:fld>
            <a:endParaRPr lang="pl-PL"/>
          </a:p>
        </p:txBody>
      </p:sp>
    </p:spTree>
    <p:extLst>
      <p:ext uri="{BB962C8B-B14F-4D97-AF65-F5344CB8AC3E}">
        <p14:creationId xmlns:p14="http://schemas.microsoft.com/office/powerpoint/2010/main" val="85456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As stated on the website of the Ministry of Agriculture of the Czech Republic, PDOs may bear those agricultural products or foodstuffs which come from a certain territory (region, place or in exceptional cases a country) for which the quality or characteristics of products or foodstuffs are exclusively or predominantly given the specific geographical environment with its characteristic natural and human factors, and if the production, processing and preparation of such goods take place in the defined territory.</a:t>
            </a:r>
            <a:endParaRPr lang="cs-CZ" sz="1200" dirty="0">
              <a:effectLst/>
              <a:ea typeface="Calibri" panose="020F0502020204030204" pitchFamily="34" charset="0"/>
              <a:cs typeface="Calibri" panose="020F0502020204030204" pitchFamily="34"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719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13</a:t>
            </a:fld>
            <a:endParaRPr lang="pl-PL"/>
          </a:p>
        </p:txBody>
      </p:sp>
    </p:spTree>
    <p:extLst>
      <p:ext uri="{BB962C8B-B14F-4D97-AF65-F5344CB8AC3E}">
        <p14:creationId xmlns:p14="http://schemas.microsoft.com/office/powerpoint/2010/main" val="24346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The KLASA brand has been awarded by the Minister of Agriculture in the Czech Republic since 2003. The "KLASA" brand is lent to products for 3 years and is awarded to a manufacturer who meets the conditions for the "KLASA" brand and demonstrates exceptional quality characteristics that increase product value and its uniqueness in relation to common products on the market. The priority of the "KLASA" brand is to offer consumers quality food that has exceptional quality characteristics that increase its added value and guarantee its uniqueness in relation to common products available on the market. Markers referring to the origin of food with a logo that is identical to the Czech flag and bears the inscription "Czech food" or just the words "Czech food", food producers can voluntarily label their products, if they meet two basic conditions, it is a place of production in the Czech Republic and a specified proportion of Czech raw materials. The Regional Food brand is awarded by the Ministry of Agriculture to the highest quality agricultural and food products, which will win regional competitions. The product must be produced on the territory of the region in which the award was granted and from the raw materials of the area.</a:t>
            </a:r>
            <a:endParaRPr kumimoji="0" lang="cs-CZ" altLang="cs-CZ" b="0" i="0" u="none" strike="noStrike" cap="none" normalizeH="0" baseline="0" dirty="0">
              <a:ln>
                <a:noFill/>
              </a:ln>
              <a:solidFill>
                <a:schemeClr val="tx1"/>
              </a:solidFill>
              <a:effectLst/>
              <a:cs typeface="Calibri" panose="020F0502020204030204" pitchFamily="34" charset="0"/>
            </a:endParaRPr>
          </a:p>
          <a:p>
            <a:pPr marL="228600" algn="just">
              <a:lnSpc>
                <a:spcPct val="107000"/>
              </a:lnSpc>
              <a:spcAft>
                <a:spcPts val="800"/>
              </a:spcAft>
            </a:pPr>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14</a:t>
            </a:fld>
            <a:endParaRPr lang="pl-PL"/>
          </a:p>
        </p:txBody>
      </p:sp>
    </p:spTree>
    <p:extLst>
      <p:ext uri="{BB962C8B-B14F-4D97-AF65-F5344CB8AC3E}">
        <p14:creationId xmlns:p14="http://schemas.microsoft.com/office/powerpoint/2010/main" val="247347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0B7982-EE94-31EA-2DFB-A2FCB0E6807B}"/>
              </a:ext>
            </a:extLst>
          </p:cNvPr>
          <p:cNvSpPr>
            <a:spLocks noGrp="1"/>
          </p:cNvSpPr>
          <p:nvPr>
            <p:ph type="ctrTitle"/>
          </p:nvPr>
        </p:nvSpPr>
        <p:spPr>
          <a:xfrm>
            <a:off x="1238250" y="1122363"/>
            <a:ext cx="7429500" cy="2387600"/>
          </a:xfrm>
        </p:spPr>
        <p:txBody>
          <a:bodyPr anchor="b"/>
          <a:lstStyle>
            <a:lvl1pPr algn="ctr">
              <a:defRPr sz="4875"/>
            </a:lvl1pPr>
          </a:lstStyle>
          <a:p>
            <a:r>
              <a:rPr lang="pl-PL"/>
              <a:t>Kliknij, aby edytować styl</a:t>
            </a:r>
          </a:p>
        </p:txBody>
      </p:sp>
      <p:sp>
        <p:nvSpPr>
          <p:cNvPr id="3" name="Podtytuł 2">
            <a:extLst>
              <a:ext uri="{FF2B5EF4-FFF2-40B4-BE49-F238E27FC236}">
                <a16:creationId xmlns:a16="http://schemas.microsoft.com/office/drawing/2014/main" id="{B98FC8B9-1750-F561-336D-92332C221514}"/>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9FD93AD-369C-1568-4112-41467E2338A1}"/>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33DF20A9-8F6D-288C-18B8-06EB89A58DA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C9AC8E4-D454-7F10-6C71-36ED62175E97}"/>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426171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2D3088-4F44-B5F1-84D0-CE2A1500456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C23EF50-A10A-2F82-C857-8F2FD1C6EA6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EFD6904-3410-DB9C-4DE6-57E7BF1551C5}"/>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5760E96B-9B29-9612-5F54-C10750CB1CB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C966749-ECA4-89C4-3732-646897DB43A5}"/>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105099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E78D11E-24FA-5787-D310-95810417CA81}"/>
              </a:ext>
            </a:extLst>
          </p:cNvPr>
          <p:cNvSpPr>
            <a:spLocks noGrp="1"/>
          </p:cNvSpPr>
          <p:nvPr>
            <p:ph type="title" orient="vert"/>
          </p:nvPr>
        </p:nvSpPr>
        <p:spPr>
          <a:xfrm>
            <a:off x="7088981" y="365125"/>
            <a:ext cx="2135981"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B9E148F-F5C4-5FC7-CD06-B63F032E6EE2}"/>
              </a:ext>
            </a:extLst>
          </p:cNvPr>
          <p:cNvSpPr>
            <a:spLocks noGrp="1"/>
          </p:cNvSpPr>
          <p:nvPr>
            <p:ph type="body" orient="vert" idx="1"/>
          </p:nvPr>
        </p:nvSpPr>
        <p:spPr>
          <a:xfrm>
            <a:off x="681037" y="365125"/>
            <a:ext cx="6284119"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AA48412-7346-12E9-7875-6D4AE08BD5A7}"/>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B3A93B5F-AB38-17C3-2DF1-8F36EB73CEE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87B04E6-3247-AB31-093C-479668D36771}"/>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326542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98508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423876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7080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60751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E6DD4B-AA3A-805A-1DD0-E77B16C1E9C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F39C335-CE1B-16FA-577B-C3C75E30EC7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441138E-736E-78BE-65A8-B988A71A321A}"/>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D7D2C7D3-A9CE-F7EA-2545-38848DCF130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8B9101F-2775-4E86-7E58-AA1FD6E90AE6}"/>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934456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0B0A47-727A-06B9-E070-60D6A9983394}"/>
              </a:ext>
            </a:extLst>
          </p:cNvPr>
          <p:cNvSpPr>
            <a:spLocks noGrp="1"/>
          </p:cNvSpPr>
          <p:nvPr>
            <p:ph type="title"/>
          </p:nvPr>
        </p:nvSpPr>
        <p:spPr>
          <a:xfrm>
            <a:off x="675878" y="1709739"/>
            <a:ext cx="8543925" cy="2852737"/>
          </a:xfrm>
        </p:spPr>
        <p:txBody>
          <a:bodyPr anchor="b"/>
          <a:lstStyle>
            <a:lvl1pPr>
              <a:defRPr sz="4875"/>
            </a:lvl1pPr>
          </a:lstStyle>
          <a:p>
            <a:r>
              <a:rPr lang="pl-PL"/>
              <a:t>Kliknij, aby edytować styl</a:t>
            </a:r>
          </a:p>
        </p:txBody>
      </p:sp>
      <p:sp>
        <p:nvSpPr>
          <p:cNvPr id="3" name="Symbol zastępczy tekstu 2">
            <a:extLst>
              <a:ext uri="{FF2B5EF4-FFF2-40B4-BE49-F238E27FC236}">
                <a16:creationId xmlns:a16="http://schemas.microsoft.com/office/drawing/2014/main" id="{D1B07FC5-44CE-E0FF-4835-E993D0D4DCC8}"/>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05411CD-A784-24B3-2B58-70B767BEAD0A}"/>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06DFEB8C-014B-7E2D-C34F-CEB19D8A3FB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F49320-1E7C-B94F-5E97-376AF12C4251}"/>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383865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E08035-B55C-BBA9-4CB4-9BCAFF91942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89D004F-B549-6699-0408-5464A7BA90FB}"/>
              </a:ext>
            </a:extLst>
          </p:cNvPr>
          <p:cNvSpPr>
            <a:spLocks noGrp="1"/>
          </p:cNvSpPr>
          <p:nvPr>
            <p:ph sz="half" idx="1"/>
          </p:nvPr>
        </p:nvSpPr>
        <p:spPr>
          <a:xfrm>
            <a:off x="681038"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202C540-3FE8-E40F-8A7C-098242EEB1E3}"/>
              </a:ext>
            </a:extLst>
          </p:cNvPr>
          <p:cNvSpPr>
            <a:spLocks noGrp="1"/>
          </p:cNvSpPr>
          <p:nvPr>
            <p:ph sz="half" idx="2"/>
          </p:nvPr>
        </p:nvSpPr>
        <p:spPr>
          <a:xfrm>
            <a:off x="5014913"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5F87AA1-5FDA-A32C-36D6-ED9DDEE9B217}"/>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6" name="Symbol zastępczy stopki 5">
            <a:extLst>
              <a:ext uri="{FF2B5EF4-FFF2-40B4-BE49-F238E27FC236}">
                <a16:creationId xmlns:a16="http://schemas.microsoft.com/office/drawing/2014/main" id="{BCC24356-9962-90A5-8BA7-B15F3F476C7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2F0A348-C070-8D86-53F3-156FA321CB61}"/>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268965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6B2241-D5C7-9EA8-D05F-9A3FA4B78337}"/>
              </a:ext>
            </a:extLst>
          </p:cNvPr>
          <p:cNvSpPr>
            <a:spLocks noGrp="1"/>
          </p:cNvSpPr>
          <p:nvPr>
            <p:ph type="title"/>
          </p:nvPr>
        </p:nvSpPr>
        <p:spPr>
          <a:xfrm>
            <a:off x="682328" y="365126"/>
            <a:ext cx="85439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6FE2083-B76D-B623-B53F-52E53B4E1C54}"/>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7797BE8-4E23-6DAB-2B9B-5DAE043C713E}"/>
              </a:ext>
            </a:extLst>
          </p:cNvPr>
          <p:cNvSpPr>
            <a:spLocks noGrp="1"/>
          </p:cNvSpPr>
          <p:nvPr>
            <p:ph sz="half" idx="2"/>
          </p:nvPr>
        </p:nvSpPr>
        <p:spPr>
          <a:xfrm>
            <a:off x="682328" y="2505075"/>
            <a:ext cx="4190702"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7975B1B-E19A-81E6-5AA4-D521D10C1AD7}"/>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91B0E6F-0AFA-20F7-9FED-5A4A77BEC9BA}"/>
              </a:ext>
            </a:extLst>
          </p:cNvPr>
          <p:cNvSpPr>
            <a:spLocks noGrp="1"/>
          </p:cNvSpPr>
          <p:nvPr>
            <p:ph sz="quarter" idx="4"/>
          </p:nvPr>
        </p:nvSpPr>
        <p:spPr>
          <a:xfrm>
            <a:off x="5014913" y="2505075"/>
            <a:ext cx="4211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14A5200-6579-6864-4E37-265A5D5523BC}"/>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8" name="Symbol zastępczy stopki 7">
            <a:extLst>
              <a:ext uri="{FF2B5EF4-FFF2-40B4-BE49-F238E27FC236}">
                <a16:creationId xmlns:a16="http://schemas.microsoft.com/office/drawing/2014/main" id="{25DAF87A-35B7-B7D5-8F3B-BC9CEC6F39F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9B188A30-6AFC-801C-04C4-B1EA2B22A7D0}"/>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385874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D091E8-6BDA-3D05-026B-2CCFEEDC0EC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E1E13D7-B8B8-F516-C020-87DCD849890D}"/>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4" name="Symbol zastępczy stopki 3">
            <a:extLst>
              <a:ext uri="{FF2B5EF4-FFF2-40B4-BE49-F238E27FC236}">
                <a16:creationId xmlns:a16="http://schemas.microsoft.com/office/drawing/2014/main" id="{23860A65-7A2E-82BD-83E5-A8671777F46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A5CD311-06ED-9CEF-1FCA-3C7CB02954D4}"/>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252922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6E8BEB4-998B-5062-027E-1A43B47315DD}"/>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3" name="Symbol zastępczy stopki 2">
            <a:extLst>
              <a:ext uri="{FF2B5EF4-FFF2-40B4-BE49-F238E27FC236}">
                <a16:creationId xmlns:a16="http://schemas.microsoft.com/office/drawing/2014/main" id="{ECA11DFB-2A0B-4BB8-0BCC-8FF70466696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F6B36F4C-A6F0-7F62-146A-F5212E479F56}"/>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288888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D050E6-8C40-DD5B-48AC-A94D9FD9D4E0}"/>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zawartości 2">
            <a:extLst>
              <a:ext uri="{FF2B5EF4-FFF2-40B4-BE49-F238E27FC236}">
                <a16:creationId xmlns:a16="http://schemas.microsoft.com/office/drawing/2014/main" id="{623950E4-0C67-D9D6-8FD0-CBAD998C2688}"/>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905B9C4-BDB1-A3ED-2552-0FD8B08DD8C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DBFD26D-8C7E-3C8E-0B1F-8E678F8E428E}"/>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6" name="Symbol zastępczy stopki 5">
            <a:extLst>
              <a:ext uri="{FF2B5EF4-FFF2-40B4-BE49-F238E27FC236}">
                <a16:creationId xmlns:a16="http://schemas.microsoft.com/office/drawing/2014/main" id="{4D64F861-39B9-A25C-913C-37C8FD236E3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5894456-005F-925D-FF81-3922B6057B63}"/>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215694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D6E8F-4A28-EDD2-658E-6A0C28E50A80}"/>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obrazu 2">
            <a:extLst>
              <a:ext uri="{FF2B5EF4-FFF2-40B4-BE49-F238E27FC236}">
                <a16:creationId xmlns:a16="http://schemas.microsoft.com/office/drawing/2014/main" id="{C0D26343-7CF5-3F1B-F1F2-EADB97C0E580}"/>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pl-PL"/>
          </a:p>
        </p:txBody>
      </p:sp>
      <p:sp>
        <p:nvSpPr>
          <p:cNvPr id="4" name="Symbol zastępczy tekstu 3">
            <a:extLst>
              <a:ext uri="{FF2B5EF4-FFF2-40B4-BE49-F238E27FC236}">
                <a16:creationId xmlns:a16="http://schemas.microsoft.com/office/drawing/2014/main" id="{7C18D295-36D5-8E24-7D4A-DBEBA6F96D7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15AEF5B-FD10-B703-1451-D6FFCF955C7F}"/>
              </a:ext>
            </a:extLst>
          </p:cNvPr>
          <p:cNvSpPr>
            <a:spLocks noGrp="1"/>
          </p:cNvSpPr>
          <p:nvPr>
            <p:ph type="dt" sz="half" idx="10"/>
          </p:nvPr>
        </p:nvSpPr>
        <p:spPr/>
        <p:txBody>
          <a:bodyPr/>
          <a:lstStyle/>
          <a:p>
            <a:fld id="{70053D8E-D5A3-4B18-BD9B-53E4DAB6F8BA}" type="datetimeFigureOut">
              <a:rPr lang="pl-PL" smtClean="0"/>
              <a:t>15.12.2022</a:t>
            </a:fld>
            <a:endParaRPr lang="pl-PL"/>
          </a:p>
        </p:txBody>
      </p:sp>
      <p:sp>
        <p:nvSpPr>
          <p:cNvPr id="6" name="Symbol zastępczy stopki 5">
            <a:extLst>
              <a:ext uri="{FF2B5EF4-FFF2-40B4-BE49-F238E27FC236}">
                <a16:creationId xmlns:a16="http://schemas.microsoft.com/office/drawing/2014/main" id="{E80E5DF9-63E2-B2D8-B36A-885C4B27BAE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74AAD4F-A0CE-9619-8149-DFD59F97D583}"/>
              </a:ext>
            </a:extLst>
          </p:cNvPr>
          <p:cNvSpPr>
            <a:spLocks noGrp="1"/>
          </p:cNvSpPr>
          <p:nvPr>
            <p:ph type="sldNum" sz="quarter" idx="12"/>
          </p:nvPr>
        </p:nvSpPr>
        <p:spPr/>
        <p:txBody>
          <a:bodyPr/>
          <a:lstStyle/>
          <a:p>
            <a:fld id="{B58F8BB1-43BE-4489-A92F-83A4403B77C0}" type="slidenum">
              <a:rPr lang="pl-PL" smtClean="0"/>
              <a:t>‹#›</a:t>
            </a:fld>
            <a:endParaRPr lang="pl-PL"/>
          </a:p>
        </p:txBody>
      </p:sp>
    </p:spTree>
    <p:extLst>
      <p:ext uri="{BB962C8B-B14F-4D97-AF65-F5344CB8AC3E}">
        <p14:creationId xmlns:p14="http://schemas.microsoft.com/office/powerpoint/2010/main" val="349618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0CE7814-C429-919D-7E08-1309DEF445BC}"/>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C7F5017-A58C-A742-C955-12871EF4C227}"/>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F9C2C8-F53F-580B-0FF0-F5885DFE56CB}"/>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70053D8E-D5A3-4B18-BD9B-53E4DAB6F8BA}" type="datetimeFigureOut">
              <a:rPr lang="pl-PL" smtClean="0"/>
              <a:t>15.12.2022</a:t>
            </a:fld>
            <a:endParaRPr lang="pl-PL"/>
          </a:p>
        </p:txBody>
      </p:sp>
      <p:sp>
        <p:nvSpPr>
          <p:cNvPr id="5" name="Symbol zastępczy stopki 4">
            <a:extLst>
              <a:ext uri="{FF2B5EF4-FFF2-40B4-BE49-F238E27FC236}">
                <a16:creationId xmlns:a16="http://schemas.microsoft.com/office/drawing/2014/main" id="{1F5B055B-6715-ED2F-22DA-EE7F3B20232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47719F2-0C94-9828-2599-789234229759}"/>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58F8BB1-43BE-4489-A92F-83A4403B77C0}" type="slidenum">
              <a:rPr lang="pl-PL" smtClean="0"/>
              <a:t>‹#›</a:t>
            </a:fld>
            <a:endParaRPr lang="pl-PL"/>
          </a:p>
        </p:txBody>
      </p:sp>
      <p:sp>
        <p:nvSpPr>
          <p:cNvPr id="7" name="Prostokąt 6">
            <a:extLst>
              <a:ext uri="{FF2B5EF4-FFF2-40B4-BE49-F238E27FC236}">
                <a16:creationId xmlns:a16="http://schemas.microsoft.com/office/drawing/2014/main" id="{00E7F17B-5259-B315-41E8-95570394D1C4}"/>
              </a:ext>
            </a:extLst>
          </p:cNvPr>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extLst>
      <p:ext uri="{BB962C8B-B14F-4D97-AF65-F5344CB8AC3E}">
        <p14:creationId xmlns:p14="http://schemas.microsoft.com/office/powerpoint/2010/main" val="34719713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 id="2147483678" r:id="rId15"/>
    <p:sldLayoutId id="2147483660" r:id="rId16"/>
    <p:sldLayoutId id="2147483661" r:id="rId17"/>
    <p:sldLayoutId id="2147483659" r:id="rId18"/>
    <p:sldLayoutId id="2147483657" r:id="rId19"/>
    <p:sldLayoutId id="2147483658" r:id="rId20"/>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pl-PL"/>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222786E-1D22-AA11-C235-639D0471E154}"/>
              </a:ext>
            </a:extLst>
          </p:cNvPr>
          <p:cNvSpPr txBox="1"/>
          <p:nvPr/>
        </p:nvSpPr>
        <p:spPr>
          <a:xfrm>
            <a:off x="3660289" y="1880802"/>
            <a:ext cx="4953896" cy="769441"/>
          </a:xfrm>
          <a:prstGeom prst="rect">
            <a:avLst/>
          </a:prstGeom>
          <a:noFill/>
        </p:spPr>
        <p:txBody>
          <a:bodyPr wrap="square">
            <a:spAutoFit/>
          </a:bodyPr>
          <a:lstStyle/>
          <a:p>
            <a:r>
              <a:rPr lang="pl-PL" sz="4400" dirty="0"/>
              <a:t> MODUŁ 6 </a:t>
            </a:r>
          </a:p>
        </p:txBody>
      </p:sp>
      <p:sp>
        <p:nvSpPr>
          <p:cNvPr id="5" name="pole tekstowe 4">
            <a:extLst>
              <a:ext uri="{FF2B5EF4-FFF2-40B4-BE49-F238E27FC236}">
                <a16:creationId xmlns:a16="http://schemas.microsoft.com/office/drawing/2014/main" id="{E526E1D5-E380-BB88-054E-E07D11D2C710}"/>
              </a:ext>
            </a:extLst>
          </p:cNvPr>
          <p:cNvSpPr txBox="1"/>
          <p:nvPr/>
        </p:nvSpPr>
        <p:spPr>
          <a:xfrm>
            <a:off x="2799677" y="3333084"/>
            <a:ext cx="4953896" cy="584775"/>
          </a:xfrm>
          <a:prstGeom prst="rect">
            <a:avLst/>
          </a:prstGeom>
          <a:noFill/>
        </p:spPr>
        <p:txBody>
          <a:bodyPr wrap="square">
            <a:spAutoFit/>
          </a:bodyPr>
          <a:lstStyle/>
          <a:p>
            <a:r>
              <a:rPr lang="pl-PL" sz="3200" b="1" dirty="0">
                <a:solidFill>
                  <a:schemeClr val="tx1">
                    <a:tint val="75000"/>
                  </a:schemeClr>
                </a:solidFill>
                <a:latin typeface="+mn-lt"/>
                <a:cs typeface="+mn-cs"/>
              </a:rPr>
              <a:t>Sprzedaż prosto z ogródka</a:t>
            </a:r>
            <a:endParaRPr lang="pl-PL" sz="3200" dirty="0"/>
          </a:p>
        </p:txBody>
      </p:sp>
    </p:spTree>
    <p:extLst>
      <p:ext uri="{BB962C8B-B14F-4D97-AF65-F5344CB8AC3E}">
        <p14:creationId xmlns:p14="http://schemas.microsoft.com/office/powerpoint/2010/main" val="66863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22FCE-326F-409E-A63F-124F9E8635B0}"/>
              </a:ext>
            </a:extLst>
          </p:cNvPr>
          <p:cNvSpPr>
            <a:spLocks noGrp="1"/>
          </p:cNvSpPr>
          <p:nvPr>
            <p:ph type="body" sz="quarter" idx="14"/>
          </p:nvPr>
        </p:nvSpPr>
        <p:spPr>
          <a:xfrm>
            <a:off x="543000" y="1260000"/>
            <a:ext cx="4889612" cy="4860000"/>
          </a:xfrm>
        </p:spPr>
        <p:txBody>
          <a:bodyPr>
            <a:noAutofit/>
          </a:bodyPr>
          <a:lstStyle/>
          <a:p>
            <a:pPr marL="228600" algn="just">
              <a:lnSpc>
                <a:spcPct val="107000"/>
              </a:lnSpc>
              <a:spcAft>
                <a:spcPts val="800"/>
              </a:spcAft>
            </a:pPr>
            <a:r>
              <a:rPr lang="pl-PL" sz="1800" dirty="0"/>
              <a:t>Chronione oznaczenie geograficzne (</a:t>
            </a:r>
            <a:r>
              <a:rPr lang="pl-PL" sz="1800" dirty="0" err="1"/>
              <a:t>ChOG</a:t>
            </a:r>
            <a:r>
              <a:rPr lang="pl-PL" sz="1800" dirty="0"/>
              <a:t>) to oznaczenie wyjątkowego produktu rolnego lub środka spożywczego pochodzącego z danego regionu lub miejsca.</a:t>
            </a:r>
          </a:p>
          <a:p>
            <a:pPr marL="228600" algn="just">
              <a:lnSpc>
                <a:spcPct val="107000"/>
              </a:lnSpc>
              <a:spcAft>
                <a:spcPts val="800"/>
              </a:spcAft>
            </a:pPr>
            <a:r>
              <a:rPr lang="pl-PL" sz="1800" dirty="0"/>
              <a:t>W przypadku oznaczenia geograficznego wystarczy, że tylko niektóre etapy produkcji (wytwarzania, przetwarzania lub przygotowania) żywności lub produktu rolnego odbywają się na określonym obszarze. Nazwa regionu, określonego miejsca lub, w wyjątkowych przypadkach, kraju, używana do opisu towarów pochodzących z tego terytorium, jeżeli towary te mają określoną jakość, renomę lub inne cechy przypisywane temu pochodzeniu geograficznemu i jeżeli produkcja lub przetwarzanie lub przygotowanie takich towarów odbywa się na określonym terytorium.</a:t>
            </a:r>
          </a:p>
          <a:p>
            <a:pPr marL="228600" algn="just">
              <a:lnSpc>
                <a:spcPct val="107000"/>
              </a:lnSpc>
              <a:spcAft>
                <a:spcPts val="800"/>
              </a:spcAft>
            </a:pPr>
            <a:endParaRPr lang="cs-CZ" sz="1800" dirty="0"/>
          </a:p>
        </p:txBody>
      </p:sp>
      <p:pic>
        <p:nvPicPr>
          <p:cNvPr id="5" name="Zástupný symbol obrázku 4">
            <a:extLst>
              <a:ext uri="{FF2B5EF4-FFF2-40B4-BE49-F238E27FC236}">
                <a16:creationId xmlns:a16="http://schemas.microsoft.com/office/drawing/2014/main" id="{8FB5B8B6-B946-46E9-92A9-688EBE5361A8}"/>
              </a:ext>
            </a:extLst>
          </p:cNvPr>
          <p:cNvPicPr>
            <a:picLocks noGrp="1" noChangeAspect="1"/>
          </p:cNvPicPr>
          <p:nvPr>
            <p:ph type="pic" sz="quarter" idx="15"/>
          </p:nvPr>
        </p:nvPicPr>
        <p:blipFill>
          <a:blip r:embed="rId2"/>
          <a:srcRect t="848" b="848"/>
          <a:stretch>
            <a:fillRect/>
          </a:stretch>
        </p:blipFill>
        <p:spPr>
          <a:xfrm>
            <a:off x="5981700" y="1260000"/>
            <a:ext cx="3373438" cy="3316218"/>
          </a:xfrm>
          <a:prstGeom prst="rect">
            <a:avLst/>
          </a:prstGeom>
        </p:spPr>
      </p:pic>
      <p:sp>
        <p:nvSpPr>
          <p:cNvPr id="4" name="Zástupný text 3">
            <a:extLst>
              <a:ext uri="{FF2B5EF4-FFF2-40B4-BE49-F238E27FC236}">
                <a16:creationId xmlns:a16="http://schemas.microsoft.com/office/drawing/2014/main" id="{2523E737-9779-4CEE-ABBB-F47195C01F60}"/>
              </a:ext>
            </a:extLst>
          </p:cNvPr>
          <p:cNvSpPr>
            <a:spLocks noGrp="1"/>
          </p:cNvSpPr>
          <p:nvPr>
            <p:ph type="body" sz="quarter" idx="16"/>
          </p:nvPr>
        </p:nvSpPr>
        <p:spPr>
          <a:xfrm>
            <a:off x="6423298" y="4709160"/>
            <a:ext cx="2419366" cy="403167"/>
          </a:xfrm>
        </p:spPr>
        <p:txBody>
          <a:bodyPr/>
          <a:lstStyle/>
          <a:p>
            <a:r>
              <a:rPr lang="cs-CZ" sz="1000" dirty="0" err="1">
                <a:solidFill>
                  <a:srgbClr val="333333"/>
                </a:solidFill>
                <a:effectLst/>
                <a:ea typeface="Times New Roman" panose="02020603050405020304" pitchFamily="18" charset="0"/>
                <a:cs typeface="Calibri" panose="020F0502020204030204" pitchFamily="34" charset="0"/>
              </a:rPr>
              <a:t>Protected</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geographical</a:t>
            </a:r>
            <a:r>
              <a:rPr lang="cs-CZ" sz="1000" dirty="0">
                <a:solidFill>
                  <a:srgbClr val="333333"/>
                </a:solidFill>
                <a:effectLst/>
                <a:ea typeface="Times New Roman" panose="02020603050405020304" pitchFamily="18" charset="0"/>
                <a:cs typeface="Calibri" panose="020F0502020204030204" pitchFamily="34" charset="0"/>
              </a:rPr>
              <a:t> </a:t>
            </a:r>
            <a:r>
              <a:rPr lang="cs-CZ" sz="1000" dirty="0" err="1">
                <a:solidFill>
                  <a:srgbClr val="333333"/>
                </a:solidFill>
                <a:effectLst/>
                <a:ea typeface="Times New Roman" panose="02020603050405020304" pitchFamily="18" charset="0"/>
                <a:cs typeface="Calibri" panose="020F0502020204030204" pitchFamily="34" charset="0"/>
              </a:rPr>
              <a:t>indication</a:t>
            </a:r>
            <a:r>
              <a:rPr lang="cs-CZ" sz="1000" dirty="0">
                <a:solidFill>
                  <a:srgbClr val="333333"/>
                </a:solidFill>
                <a:effectLst/>
                <a:ea typeface="Times New Roman" panose="02020603050405020304" pitchFamily="18" charset="0"/>
                <a:cs typeface="Calibri" panose="020F0502020204030204" pitchFamily="34" charset="0"/>
              </a:rPr>
              <a:t> logo</a:t>
            </a:r>
            <a:endParaRPr lang="cs-CZ" dirty="0"/>
          </a:p>
        </p:txBody>
      </p:sp>
    </p:spTree>
    <p:extLst>
      <p:ext uri="{BB962C8B-B14F-4D97-AF65-F5344CB8AC3E}">
        <p14:creationId xmlns:p14="http://schemas.microsoft.com/office/powerpoint/2010/main" val="29412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6BC5C8-E91F-4DB3-8CA2-C4D1A824E8F5}"/>
              </a:ext>
            </a:extLst>
          </p:cNvPr>
          <p:cNvSpPr>
            <a:spLocks noGrp="1"/>
          </p:cNvSpPr>
          <p:nvPr>
            <p:ph type="body" sz="quarter" idx="14"/>
          </p:nvPr>
        </p:nvSpPr>
        <p:spPr>
          <a:xfrm>
            <a:off x="134208" y="946673"/>
            <a:ext cx="6844243" cy="5484607"/>
          </a:xfrm>
        </p:spPr>
        <p:txBody>
          <a:bodyPr>
            <a:noAutofit/>
          </a:bodyPr>
          <a:lstStyle/>
          <a:p>
            <a:r>
              <a:rPr lang="pl-PL" sz="1500" dirty="0"/>
              <a:t>Produkty spożywcze i rolne, które są wytwarzane tradycyjnymi metodami od ponad 30 lat, mogą być chronione jako "gwarantowane tradycyjne specjalności" (GTS). Zgodnie z tym rozporządzeniem termin "tradycyjny" oznacza udowodnione użycie na rynku wspólnotowym po okresie transmisji międzypokoleniowej. Okres ten powinien być równy okresowi czasu, jaki zwykle przypisuje się jednemu pokoleniu ludzkiemu, czyli co najmniej wspomnianym 30 latom. W przeciwieństwie do produktów posiadających chronione oznaczenie geograficzne lub chronioną nazwę pochodzenia, ich produkcja lub przygotowanie nie są związane z obszarem geograficznym. Mogą być zatem produkowane wszędzie, jeśli spełnione są warunki dotyczące technologii produkcji (tzw. specjalizacji). Przy rejestracji czeskiego produktu ten sam produkt może być wytwarzany przez innego producenta w innym regionie, a nawet w innym państwie członkowskim. Gwarantowana tradycyjna specjalność podkreśla tradycyjne aspekty, takie jak sposób wytwarzania produktu lub jego skład, bez powiązania z konkretnym obszarem geograficznym. Nazwa produktu, która jest zarejestrowana jako GTS, chroni go przed podrabianiem i nadużywaniem.</a:t>
            </a:r>
          </a:p>
          <a:p>
            <a:endParaRPr lang="pl-PL" sz="1500" dirty="0"/>
          </a:p>
          <a:p>
            <a:endParaRPr lang="pl-PL" sz="1500" dirty="0"/>
          </a:p>
          <a:p>
            <a:r>
              <a:rPr lang="pl-PL" sz="1500" dirty="0"/>
              <a:t>W związku z powyższym, w interesie prawidłowego funkcjonowania rynku wewnętrznego środków spożywczych, rozporządzenie Parlamentu Europejskiego i Rady (UE) nr 1151/2012 w sprawie systemów jakości produktów rolnych i środków spożywczych zapewnia podmiotom prawnym i producentom żywności instrumenty prawne umożliwiające im zwiększenie wartości rynkowej. chroni ich przed nieuczciwymi praktykami. Dlatego każdy producent wpisany do oficjalnego rejestru UE ma możliwość używania na swoich produktach zarejestrowanej nazwy wraz z dopiskiem "gwarantowana tradycyjna specjalność" i odpowiednim logo.</a:t>
            </a:r>
          </a:p>
          <a:p>
            <a:endParaRPr lang="cs-CZ" sz="1500" dirty="0"/>
          </a:p>
        </p:txBody>
      </p:sp>
      <p:pic>
        <p:nvPicPr>
          <p:cNvPr id="5" name="Zástupný symbol obrázku 4">
            <a:extLst>
              <a:ext uri="{FF2B5EF4-FFF2-40B4-BE49-F238E27FC236}">
                <a16:creationId xmlns:a16="http://schemas.microsoft.com/office/drawing/2014/main" id="{6FD1AB9E-4EAF-498A-8CB7-BFDC7FA05127}"/>
              </a:ext>
            </a:extLst>
          </p:cNvPr>
          <p:cNvPicPr>
            <a:picLocks noGrp="1" noChangeAspect="1"/>
          </p:cNvPicPr>
          <p:nvPr>
            <p:ph type="pic" sz="quarter" idx="15"/>
          </p:nvPr>
        </p:nvPicPr>
        <p:blipFill>
          <a:blip r:embed="rId2"/>
          <a:srcRect t="848" b="848"/>
          <a:stretch>
            <a:fillRect/>
          </a:stretch>
        </p:blipFill>
        <p:spPr>
          <a:xfrm>
            <a:off x="6979372" y="1323644"/>
            <a:ext cx="2827954" cy="2708476"/>
          </a:xfrm>
          <a:prstGeom prst="rect">
            <a:avLst/>
          </a:prstGeom>
        </p:spPr>
      </p:pic>
      <p:sp>
        <p:nvSpPr>
          <p:cNvPr id="4" name="Zástupný text 3">
            <a:extLst>
              <a:ext uri="{FF2B5EF4-FFF2-40B4-BE49-F238E27FC236}">
                <a16:creationId xmlns:a16="http://schemas.microsoft.com/office/drawing/2014/main" id="{1E69E4D6-81C0-48FF-93C5-7FACF46FBF62}"/>
              </a:ext>
            </a:extLst>
          </p:cNvPr>
          <p:cNvSpPr>
            <a:spLocks noGrp="1"/>
          </p:cNvSpPr>
          <p:nvPr>
            <p:ph type="body" sz="quarter" idx="16"/>
          </p:nvPr>
        </p:nvSpPr>
        <p:spPr>
          <a:xfrm>
            <a:off x="6681343" y="4032120"/>
            <a:ext cx="2520360" cy="245313"/>
          </a:xfrm>
        </p:spPr>
        <p:txBody>
          <a:bodyPr/>
          <a:lstStyle/>
          <a:p>
            <a:r>
              <a:rPr lang="en-US" sz="1000" dirty="0">
                <a:solidFill>
                  <a:srgbClr val="404040"/>
                </a:solidFill>
                <a:effectLst/>
                <a:ea typeface="Calibri" panose="020F0502020204030204" pitchFamily="34" charset="0"/>
                <a:cs typeface="Calibri" panose="020F0502020204030204" pitchFamily="34" charset="0"/>
              </a:rPr>
              <a:t>T</a:t>
            </a:r>
            <a:r>
              <a:rPr lang="cs-CZ" sz="1000" dirty="0" err="1">
                <a:solidFill>
                  <a:srgbClr val="404040"/>
                </a:solidFill>
                <a:effectLst/>
                <a:ea typeface="Calibri" panose="020F0502020204030204" pitchFamily="34" charset="0"/>
                <a:cs typeface="Calibri" panose="020F0502020204030204" pitchFamily="34" charset="0"/>
              </a:rPr>
              <a:t>raditional</a:t>
            </a:r>
            <a:r>
              <a:rPr lang="cs-CZ" sz="1000" dirty="0">
                <a:solidFill>
                  <a:srgbClr val="404040"/>
                </a:solidFill>
                <a:effectLst/>
                <a:ea typeface="Calibri" panose="020F0502020204030204" pitchFamily="34" charset="0"/>
                <a:cs typeface="Calibri" panose="020F0502020204030204" pitchFamily="34" charset="0"/>
              </a:rPr>
              <a:t> </a:t>
            </a:r>
            <a:r>
              <a:rPr lang="cs-CZ" sz="1000" dirty="0" err="1">
                <a:solidFill>
                  <a:srgbClr val="404040"/>
                </a:solidFill>
                <a:effectLst/>
                <a:ea typeface="Calibri" panose="020F0502020204030204" pitchFamily="34" charset="0"/>
                <a:cs typeface="Calibri" panose="020F0502020204030204" pitchFamily="34" charset="0"/>
              </a:rPr>
              <a:t>specialty</a:t>
            </a:r>
            <a:r>
              <a:rPr lang="cs-CZ" sz="1000" dirty="0">
                <a:solidFill>
                  <a:srgbClr val="404040"/>
                </a:solidFill>
                <a:effectLst/>
                <a:ea typeface="Calibri" panose="020F0502020204030204" pitchFamily="34" charset="0"/>
                <a:cs typeface="Calibri" panose="020F0502020204030204" pitchFamily="34" charset="0"/>
              </a:rPr>
              <a:t> </a:t>
            </a:r>
            <a:r>
              <a:rPr lang="en-US" sz="1000" dirty="0">
                <a:solidFill>
                  <a:srgbClr val="404040"/>
                </a:solidFill>
                <a:effectLst/>
                <a:ea typeface="Calibri" panose="020F0502020204030204" pitchFamily="34" charset="0"/>
                <a:cs typeface="Calibri" panose="020F0502020204030204" pitchFamily="34" charset="0"/>
              </a:rPr>
              <a:t>guaranteed </a:t>
            </a:r>
            <a:r>
              <a:rPr lang="cs-CZ" sz="1000" dirty="0">
                <a:solidFill>
                  <a:srgbClr val="404040"/>
                </a:solidFill>
                <a:effectLst/>
                <a:ea typeface="Calibri" panose="020F0502020204030204" pitchFamily="34" charset="0"/>
                <a:cs typeface="Calibri" panose="020F0502020204030204" pitchFamily="34" charset="0"/>
              </a:rPr>
              <a:t>logo</a:t>
            </a:r>
            <a:endParaRPr lang="cs-CZ" dirty="0">
              <a:solidFill>
                <a:srgbClr val="404040"/>
              </a:solidFill>
              <a:ea typeface="Calibri" panose="020F0502020204030204" pitchFamily="34" charset="0"/>
              <a:cs typeface="Calibri" panose="020F0502020204030204" pitchFamily="34" charset="0"/>
            </a:endParaRPr>
          </a:p>
          <a:p>
            <a:endParaRPr lang="cs-CZ" dirty="0"/>
          </a:p>
        </p:txBody>
      </p:sp>
      <p:pic>
        <p:nvPicPr>
          <p:cNvPr id="3" name="Obrázek 2">
            <a:extLst>
              <a:ext uri="{FF2B5EF4-FFF2-40B4-BE49-F238E27FC236}">
                <a16:creationId xmlns:a16="http://schemas.microsoft.com/office/drawing/2014/main" id="{EE63C225-6A14-43EB-81CB-DD80785851C5}"/>
              </a:ext>
            </a:extLst>
          </p:cNvPr>
          <p:cNvPicPr>
            <a:picLocks noChangeAspect="1"/>
          </p:cNvPicPr>
          <p:nvPr/>
        </p:nvPicPr>
        <p:blipFill>
          <a:blip r:embed="rId3"/>
          <a:stretch>
            <a:fillRect/>
          </a:stretch>
        </p:blipFill>
        <p:spPr>
          <a:xfrm>
            <a:off x="7387243" y="4333009"/>
            <a:ext cx="1524000" cy="2026276"/>
          </a:xfrm>
          <a:prstGeom prst="rect">
            <a:avLst/>
          </a:prstGeom>
        </p:spPr>
      </p:pic>
      <p:sp>
        <p:nvSpPr>
          <p:cNvPr id="6" name="TextovéPole 5">
            <a:extLst>
              <a:ext uri="{FF2B5EF4-FFF2-40B4-BE49-F238E27FC236}">
                <a16:creationId xmlns:a16="http://schemas.microsoft.com/office/drawing/2014/main" id="{B8ADAE23-5FC1-4EB9-BDF4-B15CFFEDCD8D}"/>
              </a:ext>
            </a:extLst>
          </p:cNvPr>
          <p:cNvSpPr txBox="1"/>
          <p:nvPr/>
        </p:nvSpPr>
        <p:spPr>
          <a:xfrm>
            <a:off x="7024254" y="6359285"/>
            <a:ext cx="2478785" cy="646331"/>
          </a:xfrm>
          <a:prstGeom prst="rect">
            <a:avLst/>
          </a:prstGeom>
          <a:noFill/>
        </p:spPr>
        <p:txBody>
          <a:bodyPr wrap="square" rtlCol="0">
            <a:spAutoFit/>
          </a:bodyPr>
          <a:lstStyle/>
          <a:p>
            <a:r>
              <a:rPr lang="pl-PL" sz="1200" dirty="0">
                <a:effectLst/>
                <a:ea typeface="Calibri" panose="020F0502020204030204" pitchFamily="34" charset="0"/>
                <a:cs typeface="Times New Roman" panose="02020603050405020304" pitchFamily="18" charset="0"/>
              </a:rPr>
              <a:t>Popularne słowackie kiełbasy spiskie z przyznaną chronioną nazwą</a:t>
            </a:r>
          </a:p>
          <a:p>
            <a:endParaRPr lang="cs-CZ"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1F5D9389-165B-4891-BF4D-080A4359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6543">
            <a:off x="2577311" y="1184562"/>
            <a:ext cx="2671258" cy="3778133"/>
          </a:xfrm>
          <a:prstGeom prst="rect">
            <a:avLst/>
          </a:prstGeom>
        </p:spPr>
      </p:pic>
      <p:pic>
        <p:nvPicPr>
          <p:cNvPr id="5" name="Obrázek 4" descr="Obsah obrázku text&#10;&#10;Popis byl vytvořen automaticky">
            <a:extLst>
              <a:ext uri="{FF2B5EF4-FFF2-40B4-BE49-F238E27FC236}">
                <a16:creationId xmlns:a16="http://schemas.microsoft.com/office/drawing/2014/main" id="{E2CC11F0-3AB9-484F-A802-AF4EC223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6802">
            <a:off x="295668" y="2070703"/>
            <a:ext cx="2654751" cy="3570227"/>
          </a:xfrm>
          <a:prstGeom prst="rect">
            <a:avLst/>
          </a:prstGeom>
        </p:spPr>
      </p:pic>
      <p:pic>
        <p:nvPicPr>
          <p:cNvPr id="7" name="Obrázek 6" descr="Obsah obrázku text&#10;&#10;Popis byl vytvořen automaticky">
            <a:extLst>
              <a:ext uri="{FF2B5EF4-FFF2-40B4-BE49-F238E27FC236}">
                <a16:creationId xmlns:a16="http://schemas.microsoft.com/office/drawing/2014/main" id="{7944F186-8681-475A-91CE-5CD669EC4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2501">
            <a:off x="7057604" y="2525559"/>
            <a:ext cx="2304530" cy="3259446"/>
          </a:xfrm>
          <a:prstGeom prst="rect">
            <a:avLst/>
          </a:prstGeom>
        </p:spPr>
      </p:pic>
      <p:pic>
        <p:nvPicPr>
          <p:cNvPr id="9" name="Obrázek 8" descr="Obsah obrázku text&#10;&#10;Popis byl vytvořen automaticky">
            <a:extLst>
              <a:ext uri="{FF2B5EF4-FFF2-40B4-BE49-F238E27FC236}">
                <a16:creationId xmlns:a16="http://schemas.microsoft.com/office/drawing/2014/main" id="{5800A0D0-8D26-4CF1-A6F0-2B7901259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29000"/>
            <a:ext cx="2068830" cy="2926080"/>
          </a:xfrm>
          <a:prstGeom prst="rect">
            <a:avLst/>
          </a:prstGeom>
        </p:spPr>
      </p:pic>
      <p:pic>
        <p:nvPicPr>
          <p:cNvPr id="11" name="Obrázek 10" descr="Obsah obrázku text&#10;&#10;Popis byl vytvořen automaticky">
            <a:extLst>
              <a:ext uri="{FF2B5EF4-FFF2-40B4-BE49-F238E27FC236}">
                <a16:creationId xmlns:a16="http://schemas.microsoft.com/office/drawing/2014/main" id="{F425C452-CE23-4D84-8F82-E340CBA16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1597">
            <a:off x="5376819" y="892117"/>
            <a:ext cx="1983624" cy="2805568"/>
          </a:xfrm>
          <a:prstGeom prst="rect">
            <a:avLst/>
          </a:prstGeom>
        </p:spPr>
      </p:pic>
    </p:spTree>
    <p:extLst>
      <p:ext uri="{BB962C8B-B14F-4D97-AF65-F5344CB8AC3E}">
        <p14:creationId xmlns:p14="http://schemas.microsoft.com/office/powerpoint/2010/main" val="112828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43000" y="1231682"/>
            <a:ext cx="8820000" cy="4860000"/>
          </a:xfrm>
        </p:spPr>
        <p:txBody>
          <a:bodyPr>
            <a:normAutofit/>
          </a:bodyPr>
          <a:lstStyle/>
          <a:p>
            <a:r>
              <a:rPr lang="pl-PL" sz="1600" dirty="0"/>
              <a:t>Unia Europejska chroni obecnie prawie 3400 nazw produktów rolno-spożywczych, w tym produktów rolnych i spożywczych, do których zalicza się również produkty rybołówstwa i akwakultury; win, napojów spirytusowych i aromatyzowanych produktów winiarskich - w ramach unijnych systemów jakości.</a:t>
            </a:r>
          </a:p>
          <a:p>
            <a:r>
              <a:rPr lang="pl-PL" sz="1600" b="1" dirty="0"/>
              <a:t>Głównymi celami systemów oznaczeń geograficznych i GTS są:</a:t>
            </a:r>
          </a:p>
          <a:p>
            <a:endParaRPr lang="pl-PL" sz="1600" b="1" dirty="0"/>
          </a:p>
          <a:p>
            <a:pPr marL="285750" indent="-285750">
              <a:buFont typeface="Arial" panose="020B0604020202020204" pitchFamily="34" charset="0"/>
              <a:buChar char="•"/>
            </a:pPr>
            <a:r>
              <a:rPr lang="pl-PL" sz="1600" dirty="0"/>
              <a:t>zapewnienie ochrony specyficznych nazw produktów i tradycyjnych metod produkcji, w tym ochrony praw własności intelektualnej;</a:t>
            </a:r>
          </a:p>
          <a:p>
            <a:pPr marL="285750" indent="-285750">
              <a:buFont typeface="Arial" panose="020B0604020202020204" pitchFamily="34" charset="0"/>
              <a:buChar char="•"/>
            </a:pPr>
            <a:r>
              <a:rPr lang="pl-PL" sz="1600" dirty="0"/>
              <a:t>zapewnienie integralności rynku wewnętrznego</a:t>
            </a:r>
          </a:p>
          <a:p>
            <a:pPr marL="285750" indent="-285750">
              <a:buFont typeface="Arial" panose="020B0604020202020204" pitchFamily="34" charset="0"/>
              <a:buChar char="•"/>
            </a:pPr>
            <a:r>
              <a:rPr lang="pl-PL" sz="1600" dirty="0"/>
              <a:t>osiągnięcie uczciwej konkurencji dla rolników i producentów</a:t>
            </a:r>
          </a:p>
          <a:p>
            <a:pPr marL="285750" indent="-285750">
              <a:buFont typeface="Arial" panose="020B0604020202020204" pitchFamily="34" charset="0"/>
              <a:buChar char="•"/>
            </a:pPr>
            <a:r>
              <a:rPr lang="pl-PL" sz="1600" dirty="0"/>
              <a:t>zapewnić rolnikom i producentom godziwy zysk;</a:t>
            </a:r>
          </a:p>
          <a:p>
            <a:pPr marL="285750" indent="-285750">
              <a:buFont typeface="Arial" panose="020B0604020202020204" pitchFamily="34" charset="0"/>
              <a:buChar char="•"/>
            </a:pPr>
            <a:r>
              <a:rPr lang="pl-PL" sz="1600" dirty="0"/>
              <a:t>zapewnienie konsumentom jasnych i wiarygodnych informacji o produktach;</a:t>
            </a:r>
          </a:p>
          <a:p>
            <a:pPr marL="285750" indent="-285750">
              <a:buFont typeface="Arial" panose="020B0604020202020204" pitchFamily="34" charset="0"/>
              <a:buChar char="•"/>
            </a:pPr>
            <a:r>
              <a:rPr lang="pl-PL" sz="1600" dirty="0"/>
              <a:t>stworzenie konkurencyjnego środowiska z równymi szansami dla producentów na obszarach wiejskich.</a:t>
            </a:r>
          </a:p>
        </p:txBody>
      </p:sp>
      <p:pic>
        <p:nvPicPr>
          <p:cNvPr id="6" name="Obrázek 5">
            <a:extLst>
              <a:ext uri="{FF2B5EF4-FFF2-40B4-BE49-F238E27FC236}">
                <a16:creationId xmlns:a16="http://schemas.microsoft.com/office/drawing/2014/main" id="{07C04BF3-80E8-49ED-BCD9-5AAC6E91A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484" y="4096047"/>
            <a:ext cx="4351032" cy="2457896"/>
          </a:xfrm>
          <a:prstGeom prst="rect">
            <a:avLst/>
          </a:prstGeom>
        </p:spPr>
      </p:pic>
    </p:spTree>
    <p:extLst>
      <p:ext uri="{BB962C8B-B14F-4D97-AF65-F5344CB8AC3E}">
        <p14:creationId xmlns:p14="http://schemas.microsoft.com/office/powerpoint/2010/main" val="25517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48180E-591B-4958-8ACD-4884B8DE6EDD}"/>
              </a:ext>
            </a:extLst>
          </p:cNvPr>
          <p:cNvSpPr>
            <a:spLocks noGrp="1"/>
          </p:cNvSpPr>
          <p:nvPr>
            <p:ph type="body" sz="quarter" idx="14"/>
          </p:nvPr>
        </p:nvSpPr>
        <p:spPr>
          <a:xfrm>
            <a:off x="662940" y="1260001"/>
            <a:ext cx="4389120" cy="4744560"/>
          </a:xfrm>
        </p:spPr>
        <p:txBody>
          <a:bodyPr/>
          <a:lstStyle/>
          <a:p>
            <a:pPr marL="228600" algn="just">
              <a:lnSpc>
                <a:spcPct val="107000"/>
              </a:lnSpc>
              <a:spcAft>
                <a:spcPts val="800"/>
              </a:spcAft>
            </a:pPr>
            <a:r>
              <a:rPr lang="cs-CZ" sz="1800" b="1" dirty="0">
                <a:effectLst/>
                <a:ea typeface="Calibri" panose="020F0502020204030204" pitchFamily="34" charset="0"/>
                <a:cs typeface="Calibri" panose="020F0502020204030204" pitchFamily="34" charset="0"/>
              </a:rPr>
              <a:t>6.5.3. </a:t>
            </a:r>
            <a:r>
              <a:rPr lang="pl-PL" sz="1800" b="1" dirty="0">
                <a:effectLst/>
                <a:ea typeface="Calibri" panose="020F0502020204030204" pitchFamily="34" charset="0"/>
                <a:cs typeface="Calibri" panose="020F0502020204030204" pitchFamily="34" charset="0"/>
              </a:rPr>
              <a:t>Oznakowanie ochronne w Republice Czeskiej</a:t>
            </a:r>
          </a:p>
          <a:p>
            <a:pPr marL="228600" algn="just">
              <a:lnSpc>
                <a:spcPct val="107000"/>
              </a:lnSpc>
              <a:spcAft>
                <a:spcPts val="800"/>
              </a:spcAft>
            </a:pPr>
            <a:endParaRPr lang="cs-CZ" sz="1800" b="1" dirty="0">
              <a:ea typeface="Calibri" panose="020F0502020204030204" pitchFamily="34" charset="0"/>
              <a:cs typeface="Calibri" panose="020F0502020204030204" pitchFamily="34" charset="0"/>
            </a:endParaRPr>
          </a:p>
          <a:p>
            <a:pPr marL="228600" algn="just">
              <a:lnSpc>
                <a:spcPct val="107000"/>
              </a:lnSpc>
              <a:spcAft>
                <a:spcPts val="800"/>
              </a:spcAft>
            </a:pPr>
            <a:r>
              <a:rPr lang="pl-PL" sz="1800" dirty="0">
                <a:ea typeface="Calibri" panose="020F0502020204030204" pitchFamily="34" charset="0"/>
                <a:cs typeface="Calibri" panose="020F0502020204030204" pitchFamily="34" charset="0"/>
              </a:rPr>
              <a:t>Każdy kraj ma również swoje własne krajowe znaki towarowe.</a:t>
            </a:r>
          </a:p>
          <a:p>
            <a:pPr marL="228600" algn="just">
              <a:lnSpc>
                <a:spcPct val="107000"/>
              </a:lnSpc>
              <a:spcAft>
                <a:spcPts val="800"/>
              </a:spcAft>
            </a:pPr>
            <a:r>
              <a:rPr lang="pl-PL" sz="1800" dirty="0">
                <a:ea typeface="Calibri" panose="020F0502020204030204" pitchFamily="34" charset="0"/>
                <a:cs typeface="Calibri" panose="020F0502020204030204" pitchFamily="34" charset="0"/>
              </a:rPr>
              <a:t>W Republice Czeskiej, oprócz szeregu nieoficjalnych oznaczeń żywności i towarów rolnych zarządzanych przez różne, w większości niekomercyjne organizacje, dostępne są oznaczenia administrowane przez Ministerstwo Rolnictwa Republiki Czeskiej.</a:t>
            </a:r>
          </a:p>
          <a:p>
            <a:pPr marL="228600" algn="just">
              <a:lnSpc>
                <a:spcPct val="107000"/>
              </a:lnSpc>
              <a:spcAft>
                <a:spcPts val="800"/>
              </a:spcAft>
            </a:pPr>
            <a:endParaRPr lang="cs-CZ" sz="1800" b="1" dirty="0">
              <a:ea typeface="Calibri" panose="020F0502020204030204" pitchFamily="34" charset="0"/>
              <a:cs typeface="Calibri" panose="020F0502020204030204" pitchFamily="34" charset="0"/>
            </a:endParaRPr>
          </a:p>
        </p:txBody>
      </p:sp>
      <p:pic>
        <p:nvPicPr>
          <p:cNvPr id="5" name="Zástupný symbol obrázku 4">
            <a:extLst>
              <a:ext uri="{FF2B5EF4-FFF2-40B4-BE49-F238E27FC236}">
                <a16:creationId xmlns:a16="http://schemas.microsoft.com/office/drawing/2014/main" id="{75A5E97E-6AC7-4367-9FD1-F228EA7282C7}"/>
              </a:ext>
            </a:extLst>
          </p:cNvPr>
          <p:cNvPicPr>
            <a:picLocks noGrp="1" noChangeAspect="1"/>
          </p:cNvPicPr>
          <p:nvPr>
            <p:ph type="pic" sz="quarter" idx="15"/>
          </p:nvPr>
        </p:nvPicPr>
        <p:blipFill>
          <a:blip r:embed="rId3"/>
          <a:srcRect t="848" b="848"/>
          <a:stretch>
            <a:fillRect/>
          </a:stretch>
        </p:blipFill>
        <p:spPr>
          <a:xfrm>
            <a:off x="6187802" y="1704933"/>
            <a:ext cx="1660798" cy="1632627"/>
          </a:xfrm>
          <a:prstGeom prst="rect">
            <a:avLst/>
          </a:prstGeom>
        </p:spPr>
      </p:pic>
      <p:sp>
        <p:nvSpPr>
          <p:cNvPr id="4" name="Zástupný text 3">
            <a:extLst>
              <a:ext uri="{FF2B5EF4-FFF2-40B4-BE49-F238E27FC236}">
                <a16:creationId xmlns:a16="http://schemas.microsoft.com/office/drawing/2014/main" id="{DAF3732B-A33B-44D5-9B8C-FA6DC16980F6}"/>
              </a:ext>
            </a:extLst>
          </p:cNvPr>
          <p:cNvSpPr>
            <a:spLocks noGrp="1"/>
          </p:cNvSpPr>
          <p:nvPr>
            <p:ph type="body" sz="quarter" idx="16"/>
          </p:nvPr>
        </p:nvSpPr>
        <p:spPr>
          <a:xfrm>
            <a:off x="5052060" y="3429000"/>
            <a:ext cx="3154681" cy="3093719"/>
          </a:xfrm>
        </p:spPr>
        <p:txBody>
          <a:bodyPr/>
          <a:lstStyle/>
          <a:p>
            <a:r>
              <a:rPr lang="cs-CZ" sz="1000" dirty="0">
                <a:effectLst/>
                <a:ea typeface="Calibri" panose="020F0502020204030204" pitchFamily="34" charset="0"/>
                <a:cs typeface="Times New Roman" panose="02020603050405020304" pitchFamily="18" charset="0"/>
              </a:rPr>
              <a:t>KLASA</a:t>
            </a:r>
            <a:r>
              <a:rPr lang="en-US" sz="1000" dirty="0">
                <a:effectLst/>
                <a:ea typeface="Calibri" panose="020F0502020204030204" pitchFamily="34" charset="0"/>
                <a:cs typeface="Times New Roman" panose="02020603050405020304" pitchFamily="18" charset="0"/>
              </a:rPr>
              <a:t> logo</a:t>
            </a:r>
            <a:endParaRPr lang="cs-CZ" sz="1000" dirty="0">
              <a:effectLst/>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dirty="0">
              <a:ea typeface="Calibri" panose="020F0502020204030204" pitchFamily="34" charset="0"/>
              <a:cs typeface="Times New Roman" panose="02020603050405020304" pitchFamily="18" charset="0"/>
            </a:endParaRPr>
          </a:p>
          <a:p>
            <a:endParaRPr lang="cs-CZ" sz="1000" dirty="0">
              <a:effectLst/>
              <a:ea typeface="Calibri" panose="020F0502020204030204" pitchFamily="34" charset="0"/>
              <a:cs typeface="Times New Roman" panose="02020603050405020304" pitchFamily="18" charset="0"/>
            </a:endParaRPr>
          </a:p>
          <a:p>
            <a:r>
              <a:rPr lang="en-US" sz="1000" dirty="0">
                <a:effectLst/>
                <a:ea typeface="Calibri" panose="020F0502020204030204" pitchFamily="34" charset="0"/>
                <a:cs typeface="Times New Roman" panose="02020603050405020304" pitchFamily="18" charset="0"/>
              </a:rPr>
              <a:t>Regional food logo</a:t>
            </a:r>
            <a:endParaRPr lang="cs-CZ" sz="1000" dirty="0">
              <a:effectLst/>
              <a:ea typeface="Calibri" panose="020F0502020204030204" pitchFamily="34" charset="0"/>
              <a:cs typeface="Times New Roman" panose="02020603050405020304" pitchFamily="18" charset="0"/>
            </a:endParaRPr>
          </a:p>
          <a:p>
            <a:endParaRPr lang="cs-CZ" dirty="0"/>
          </a:p>
        </p:txBody>
      </p:sp>
      <p:pic>
        <p:nvPicPr>
          <p:cNvPr id="3" name="Obrázek 2">
            <a:extLst>
              <a:ext uri="{FF2B5EF4-FFF2-40B4-BE49-F238E27FC236}">
                <a16:creationId xmlns:a16="http://schemas.microsoft.com/office/drawing/2014/main" id="{7C7A73CC-63FB-44E6-B627-97331B33C256}"/>
              </a:ext>
            </a:extLst>
          </p:cNvPr>
          <p:cNvPicPr>
            <a:picLocks noChangeAspect="1"/>
          </p:cNvPicPr>
          <p:nvPr/>
        </p:nvPicPr>
        <p:blipFill>
          <a:blip r:embed="rId4"/>
          <a:stretch>
            <a:fillRect/>
          </a:stretch>
        </p:blipFill>
        <p:spPr>
          <a:xfrm>
            <a:off x="8221100" y="3337560"/>
            <a:ext cx="1353429" cy="1329043"/>
          </a:xfrm>
          <a:prstGeom prst="rect">
            <a:avLst/>
          </a:prstGeom>
        </p:spPr>
      </p:pic>
      <p:sp>
        <p:nvSpPr>
          <p:cNvPr id="7" name="TextovéPole 6">
            <a:extLst>
              <a:ext uri="{FF2B5EF4-FFF2-40B4-BE49-F238E27FC236}">
                <a16:creationId xmlns:a16="http://schemas.microsoft.com/office/drawing/2014/main" id="{C3023535-927F-4036-9608-F6A33B6B6586}"/>
              </a:ext>
            </a:extLst>
          </p:cNvPr>
          <p:cNvSpPr txBox="1"/>
          <p:nvPr/>
        </p:nvSpPr>
        <p:spPr>
          <a:xfrm>
            <a:off x="7427154" y="4975859"/>
            <a:ext cx="2941320" cy="246221"/>
          </a:xfrm>
          <a:prstGeom prst="rect">
            <a:avLst/>
          </a:prstGeom>
          <a:noFill/>
        </p:spPr>
        <p:txBody>
          <a:bodyPr wrap="square">
            <a:spAutoFit/>
          </a:bodyPr>
          <a:lstStyle/>
          <a:p>
            <a:pPr lvl="0" algn="ctr">
              <a:spcBef>
                <a:spcPts val="0"/>
              </a:spcBef>
              <a:defRPr/>
            </a:pPr>
            <a:r>
              <a:rPr kumimoji="0" lang="en-US" altLang="cs-CZ" sz="1000" b="0" i="0" u="none" strike="noStrike" kern="1200" cap="none" spc="0" normalizeH="0" baseline="0" noProof="0" dirty="0">
                <a:ln>
                  <a:noFill/>
                </a:ln>
                <a:solidFill>
                  <a:prstClr val="black"/>
                </a:solidFill>
                <a:effectLst/>
                <a:uLnTx/>
                <a:uFillTx/>
                <a:latin typeface="Trebuchet MS"/>
                <a:ea typeface="Calibri" panose="020F0502020204030204" pitchFamily="34" charset="0"/>
                <a:cs typeface="Calibri" panose="020F0502020204030204" pitchFamily="34" charset="0"/>
              </a:rPr>
              <a:t>Czech food logo</a:t>
            </a:r>
            <a:endParaRPr kumimoji="0" lang="cs-CZ" sz="10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8" name="Obrázek 7">
            <a:extLst>
              <a:ext uri="{FF2B5EF4-FFF2-40B4-BE49-F238E27FC236}">
                <a16:creationId xmlns:a16="http://schemas.microsoft.com/office/drawing/2014/main" id="{70416B65-FC1D-466F-B826-85DD5F74D802}"/>
              </a:ext>
            </a:extLst>
          </p:cNvPr>
          <p:cNvPicPr>
            <a:picLocks noChangeAspect="1"/>
          </p:cNvPicPr>
          <p:nvPr/>
        </p:nvPicPr>
        <p:blipFill>
          <a:blip r:embed="rId5"/>
          <a:stretch>
            <a:fillRect/>
          </a:stretch>
        </p:blipFill>
        <p:spPr>
          <a:xfrm>
            <a:off x="5642407" y="4387951"/>
            <a:ext cx="1554615" cy="1530229"/>
          </a:xfrm>
          <a:prstGeom prst="rect">
            <a:avLst/>
          </a:prstGeom>
        </p:spPr>
      </p:pic>
    </p:spTree>
    <p:extLst>
      <p:ext uri="{BB962C8B-B14F-4D97-AF65-F5344CB8AC3E}">
        <p14:creationId xmlns:p14="http://schemas.microsoft.com/office/powerpoint/2010/main" val="38951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Sprzedaż prosto z podwórka (gospodarstwa)</a:t>
            </a:r>
            <a:endParaRPr lang="cs-CZ" dirty="0"/>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a:xfrm>
            <a:off x="543000" y="1710690"/>
            <a:ext cx="8820000" cy="735330"/>
          </a:xfrm>
        </p:spPr>
        <p:txBody>
          <a:bodyPr/>
          <a:lstStyle/>
          <a:p>
            <a:r>
              <a:rPr lang="cs-CZ" sz="1800" b="1" dirty="0">
                <a:latin typeface="+mj-lt"/>
                <a:ea typeface="Calibri" panose="020F0502020204030204" pitchFamily="34" charset="0"/>
                <a:cs typeface="Times New Roman" panose="02020603050405020304" pitchFamily="18" charset="0"/>
              </a:rPr>
              <a:t>6.5.1</a:t>
            </a:r>
            <a:r>
              <a:rPr lang="cs-CZ" sz="1800" b="1" dirty="0">
                <a:effectLst/>
                <a:latin typeface="+mj-lt"/>
                <a:ea typeface="Calibri" panose="020F0502020204030204" pitchFamily="34" charset="0"/>
                <a:cs typeface="Times New Roman" panose="02020603050405020304" pitchFamily="18" charset="0"/>
              </a:rPr>
              <a:t> </a:t>
            </a:r>
            <a:r>
              <a:rPr lang="cs-CZ" sz="1800" b="1" dirty="0">
                <a:solidFill>
                  <a:srgbClr val="3B3B3B"/>
                </a:solidFill>
                <a:effectLst/>
                <a:latin typeface="+mj-lt"/>
                <a:ea typeface="Calibri" panose="020F0502020204030204" pitchFamily="34" charset="0"/>
                <a:cs typeface="Calibri" panose="020F0502020204030204" pitchFamily="34" charset="0"/>
              </a:rPr>
              <a:t>Produkty roślinne</a:t>
            </a:r>
            <a:endParaRPr lang="cs-CZ" sz="1800" dirty="0">
              <a:solidFill>
                <a:srgbClr val="3B3B3B"/>
              </a:solidFill>
              <a:latin typeface="+mj-lt"/>
              <a:ea typeface="Calibri" panose="020F0502020204030204" pitchFamily="34" charset="0"/>
              <a:cs typeface="Times New Roman" panose="02020603050405020304" pitchFamily="18" charset="0"/>
            </a:endParaRPr>
          </a:p>
          <a:p>
            <a:r>
              <a:rPr lang="cs-CZ" sz="1800" b="1" dirty="0">
                <a:latin typeface="+mj-lt"/>
                <a:ea typeface="Calibri" panose="020F0502020204030204" pitchFamily="34" charset="0"/>
                <a:cs typeface="Times New Roman" panose="02020603050405020304" pitchFamily="18" charset="0"/>
              </a:rPr>
              <a:t>6.5.2 </a:t>
            </a:r>
            <a:r>
              <a:rPr lang="pl-PL" sz="1800" b="1" dirty="0">
                <a:solidFill>
                  <a:schemeClr val="tx1"/>
                </a:solidFill>
                <a:latin typeface="+mj-lt"/>
                <a:ea typeface="Calibri" panose="020F0502020204030204" pitchFamily="34" charset="0"/>
                <a:cs typeface="Times New Roman" panose="02020603050405020304" pitchFamily="18" charset="0"/>
              </a:rPr>
              <a:t>Ochronne oznakowanie produktów regionalnych w UE</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287780" y="2446020"/>
            <a:ext cx="6758940" cy="3703320"/>
          </a:xfrm>
        </p:spPr>
        <p:txBody>
          <a:bodyPr>
            <a:normAutofit/>
          </a:bodyPr>
          <a:lstStyle/>
          <a:p>
            <a:r>
              <a:rPr lang="pl-PL" sz="1600" dirty="0">
                <a:solidFill>
                  <a:srgbClr val="000000"/>
                </a:solidFill>
                <a:ea typeface="Calibri" panose="020F0502020204030204" pitchFamily="34" charset="0"/>
                <a:cs typeface="Calibri" panose="020F0502020204030204" pitchFamily="34" charset="0"/>
              </a:rPr>
              <a:t>Jeśli chodzi o sprzedaż z podwórka, to sprzedaż produktów roślinnych jest łatwiejsza niż sprzedaż produktów zwierzęcych.</a:t>
            </a:r>
          </a:p>
          <a:p>
            <a:endParaRPr lang="cs-CZ" sz="1600" dirty="0">
              <a:solidFill>
                <a:srgbClr val="000000"/>
              </a:solidFill>
              <a:ea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CA1911ED-B560-4B2E-9B91-FD764C8257DC}"/>
              </a:ext>
            </a:extLst>
          </p:cNvPr>
          <p:cNvPicPr>
            <a:picLocks noChangeAspect="1"/>
          </p:cNvPicPr>
          <p:nvPr/>
        </p:nvPicPr>
        <p:blipFill>
          <a:blip r:embed="rId3"/>
          <a:stretch>
            <a:fillRect/>
          </a:stretch>
        </p:blipFill>
        <p:spPr>
          <a:xfrm>
            <a:off x="1996751" y="3179504"/>
            <a:ext cx="4655976" cy="3092794"/>
          </a:xfrm>
          <a:prstGeom prst="rect">
            <a:avLst/>
          </a:prstGeom>
        </p:spPr>
      </p:pic>
    </p:spTree>
    <p:extLst>
      <p:ext uri="{BB962C8B-B14F-4D97-AF65-F5344CB8AC3E}">
        <p14:creationId xmlns:p14="http://schemas.microsoft.com/office/powerpoint/2010/main" val="70675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2909A94-A8D2-4A5F-BAFF-8F5411071E2E}"/>
              </a:ext>
            </a:extLst>
          </p:cNvPr>
          <p:cNvSpPr>
            <a:spLocks noGrp="1"/>
          </p:cNvSpPr>
          <p:nvPr>
            <p:ph type="body" sz="quarter" idx="14"/>
          </p:nvPr>
        </p:nvSpPr>
        <p:spPr>
          <a:xfrm>
            <a:off x="311972" y="1216949"/>
            <a:ext cx="4648528" cy="5280670"/>
          </a:xfrm>
        </p:spPr>
        <p:txBody>
          <a:bodyPr>
            <a:normAutofit lnSpcReduction="10000"/>
          </a:bodyPr>
          <a:lstStyle/>
          <a:p>
            <a:r>
              <a:rPr lang="pl-PL" sz="2000" b="1" dirty="0"/>
              <a:t>6.5.1. Warunki sprzedaży produktów roślinnych w wybranych krajach UE</a:t>
            </a:r>
          </a:p>
          <a:p>
            <a:endParaRPr lang="pl-PL" dirty="0"/>
          </a:p>
          <a:p>
            <a:r>
              <a:rPr lang="pl-PL" sz="1600" b="1" dirty="0"/>
              <a:t>Czechy</a:t>
            </a:r>
          </a:p>
          <a:p>
            <a:endParaRPr lang="pl-PL" sz="1600" b="1" dirty="0"/>
          </a:p>
          <a:p>
            <a:r>
              <a:rPr lang="pl-PL" sz="1600" dirty="0"/>
              <a:t>Do sprzedaży nadwyżek z ogrodu nie jest konieczne posiadanie licencji handlowej, chyba że jest to działalność ciągła.</a:t>
            </a:r>
          </a:p>
          <a:p>
            <a:r>
              <a:rPr lang="pl-PL" sz="1600" dirty="0"/>
              <a:t>Z podatkowego punktu widzenia sprzedaż z podwórka może dotyczyć produktów roślinnych innych niż spożywcze, np. kwiatów. Sprzedaż z podwórka może być również interesująca dla producentów specjalnych lub nietradycyjnych upraw, takich jak rokitnik.</a:t>
            </a:r>
          </a:p>
          <a:p>
            <a:r>
              <a:rPr lang="pl-PL" sz="1600" dirty="0"/>
              <a:t> </a:t>
            </a:r>
            <a:endParaRPr lang="pl-PL" sz="1600" b="1" dirty="0"/>
          </a:p>
          <a:p>
            <a:r>
              <a:rPr lang="pl-PL" sz="1600" b="1" dirty="0"/>
              <a:t>Słowacja</a:t>
            </a:r>
          </a:p>
          <a:p>
            <a:endParaRPr lang="pl-PL" sz="1600" b="1" dirty="0"/>
          </a:p>
          <a:p>
            <a:r>
              <a:rPr lang="pl-PL" sz="1600" dirty="0"/>
              <a:t>Regulacja sprzedaży żywności pochodzenia niezwierzęcego przez ustawę o żywności jest stosunkowo krótka. Producenci małych ilości żywności, którzy sprzedają swoje produkty bezpośrednio konsumentowi końcowemu lub dostarczają je do zakładu detalicznego na Słowacji, nie muszą etykietować produktów informacjami o wartości odżywczej (§ 9 ust. 4 ustawy o żywności). </a:t>
            </a:r>
          </a:p>
          <a:p>
            <a:endParaRPr lang="pl-PL" dirty="0"/>
          </a:p>
          <a:p>
            <a:endParaRPr lang="pl-PL" dirty="0"/>
          </a:p>
          <a:p>
            <a:endParaRPr lang="pl-PL" dirty="0"/>
          </a:p>
          <a:p>
            <a:endParaRPr lang="pl-PL" dirty="0"/>
          </a:p>
          <a:p>
            <a:endParaRPr lang="cs-CZ" dirty="0"/>
          </a:p>
        </p:txBody>
      </p:sp>
      <p:pic>
        <p:nvPicPr>
          <p:cNvPr id="6" name="Zástupný symbol obrázku 5" descr="Obsah obrázku tráva, exteriér, pole, obloha&#10;&#10;Popis byl vytvořen automaticky">
            <a:extLst>
              <a:ext uri="{FF2B5EF4-FFF2-40B4-BE49-F238E27FC236}">
                <a16:creationId xmlns:a16="http://schemas.microsoft.com/office/drawing/2014/main" id="{7462BB91-00F5-4E76-9035-F47AE52CC6D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74" r="16174"/>
          <a:stretch>
            <a:fillRect/>
          </a:stretch>
        </p:blipFill>
        <p:spPr/>
      </p:pic>
      <p:sp>
        <p:nvSpPr>
          <p:cNvPr id="4" name="Zástupný text 3">
            <a:extLst>
              <a:ext uri="{FF2B5EF4-FFF2-40B4-BE49-F238E27FC236}">
                <a16:creationId xmlns:a16="http://schemas.microsoft.com/office/drawing/2014/main" id="{2F2147CC-90DD-4E3A-8B04-8222671234B6}"/>
              </a:ext>
            </a:extLst>
          </p:cNvPr>
          <p:cNvSpPr>
            <a:spLocks noGrp="1"/>
          </p:cNvSpPr>
          <p:nvPr>
            <p:ph type="body" sz="quarter" idx="16"/>
          </p:nvPr>
        </p:nvSpPr>
        <p:spPr/>
        <p:txBody>
          <a:bodyPr>
            <a:normAutofit/>
          </a:bodyPr>
          <a:lstStyle/>
          <a:p>
            <a:r>
              <a:rPr lang="pl-PL" sz="1400" dirty="0"/>
              <a:t>Mak spożywczy jest nieodłącznym elementem diety w Czechach</a:t>
            </a:r>
          </a:p>
          <a:p>
            <a:endParaRPr lang="cs-CZ" sz="1400" dirty="0"/>
          </a:p>
        </p:txBody>
      </p:sp>
    </p:spTree>
    <p:extLst>
      <p:ext uri="{BB962C8B-B14F-4D97-AF65-F5344CB8AC3E}">
        <p14:creationId xmlns:p14="http://schemas.microsoft.com/office/powerpoint/2010/main" val="366809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E7E175D-0FCB-4C39-849B-B59595007EA1}"/>
              </a:ext>
            </a:extLst>
          </p:cNvPr>
          <p:cNvSpPr>
            <a:spLocks noGrp="1"/>
          </p:cNvSpPr>
          <p:nvPr>
            <p:ph type="body" sz="quarter" idx="14"/>
          </p:nvPr>
        </p:nvSpPr>
        <p:spPr>
          <a:xfrm>
            <a:off x="405840" y="1260000"/>
            <a:ext cx="4768587" cy="5259134"/>
          </a:xfrm>
        </p:spPr>
        <p:txBody>
          <a:bodyPr>
            <a:normAutofit/>
          </a:bodyPr>
          <a:lstStyle/>
          <a:p>
            <a:r>
              <a:rPr lang="pl-PL" sz="1600" b="1" dirty="0"/>
              <a:t>Węgry</a:t>
            </a:r>
          </a:p>
          <a:p>
            <a:endParaRPr lang="pl-PL" sz="1600" b="1" dirty="0"/>
          </a:p>
          <a:p>
            <a:r>
              <a:rPr lang="pl-PL" sz="1600" dirty="0"/>
              <a:t>Producenci produktów pochodzenia niezwierzęcego, miodu, innych produktów pszczelarskich lub żywych ryb mogą w szczególności sprzedawać towary na wszystkich rynkach i targowiskach, na imprezach sprzedażowych i w autoryzowanych tymczasowych punktach sprzedaży na Węgrzech oraz do punktów sprzedaży detalicznej znajdujących się w tym samym regionie lub w odległości do 40 km od producenta sprzętu (sekcja 4, ust. 1 rozporządzenia nr 52/2010).</a:t>
            </a:r>
          </a:p>
          <a:p>
            <a:endParaRPr lang="pl-PL" sz="1600" dirty="0"/>
          </a:p>
          <a:p>
            <a:r>
              <a:rPr lang="pl-PL" sz="1600" b="1" dirty="0"/>
              <a:t>Polska</a:t>
            </a:r>
          </a:p>
          <a:p>
            <a:endParaRPr lang="pl-PL" sz="1600" b="1" dirty="0"/>
          </a:p>
          <a:p>
            <a:r>
              <a:rPr lang="pl-PL" sz="1600" dirty="0"/>
              <a:t>Polska nie ma specjalnych przepisów dotyczących sprzedaży z podwórka, a wszystkim zajmuje się ustawa o bezpieczeństwie żywności i żywienia. Polskie prawo dotyczące higieny żywności jest bezpośrednim następstwem przyjętego przez Trybunał wyjątku od zasad higieny żywności wynikających z rozporządzenia o higienie żywności i rozporządzenia o higienie żywności dla zwierząt.</a:t>
            </a:r>
          </a:p>
          <a:p>
            <a:endParaRPr lang="pl-PL" sz="1600" dirty="0"/>
          </a:p>
          <a:p>
            <a:endParaRPr lang="cs-CZ" sz="1600" dirty="0"/>
          </a:p>
        </p:txBody>
      </p:sp>
      <p:pic>
        <p:nvPicPr>
          <p:cNvPr id="6" name="Zástupný symbol obrázku 5" descr="Obsah obrázku tráva, exteriér, seno, koště&#10;&#10;Popis byl vytvořen automaticky">
            <a:extLst>
              <a:ext uri="{FF2B5EF4-FFF2-40B4-BE49-F238E27FC236}">
                <a16:creationId xmlns:a16="http://schemas.microsoft.com/office/drawing/2014/main" id="{DF31A8DB-609A-47BA-B756-F91EEA79184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6907" r="16907"/>
          <a:stretch>
            <a:fillRect/>
          </a:stretch>
        </p:blipFill>
        <p:spPr>
          <a:xfrm>
            <a:off x="6446751" y="1010562"/>
            <a:ext cx="2647995" cy="2602730"/>
          </a:xfrm>
        </p:spPr>
      </p:pic>
      <p:sp>
        <p:nvSpPr>
          <p:cNvPr id="4" name="Zástupný text 3">
            <a:extLst>
              <a:ext uri="{FF2B5EF4-FFF2-40B4-BE49-F238E27FC236}">
                <a16:creationId xmlns:a16="http://schemas.microsoft.com/office/drawing/2014/main" id="{3FAE974B-0AF0-4F54-AF64-C057AEF5A09E}"/>
              </a:ext>
            </a:extLst>
          </p:cNvPr>
          <p:cNvSpPr>
            <a:spLocks noGrp="1"/>
          </p:cNvSpPr>
          <p:nvPr>
            <p:ph type="body" sz="quarter" idx="16"/>
          </p:nvPr>
        </p:nvSpPr>
        <p:spPr>
          <a:xfrm>
            <a:off x="6154269" y="3801485"/>
            <a:ext cx="3232958" cy="369333"/>
          </a:xfrm>
        </p:spPr>
        <p:txBody>
          <a:bodyPr>
            <a:noAutofit/>
          </a:bodyPr>
          <a:lstStyle/>
          <a:p>
            <a:r>
              <a:rPr lang="pl-PL" sz="1400" dirty="0"/>
              <a:t>Węgierscy rolnicy zbierają trzcinę na wyroby rzemieślnicze</a:t>
            </a:r>
          </a:p>
          <a:p>
            <a:endParaRPr lang="pl-PL" sz="1400" dirty="0"/>
          </a:p>
          <a:p>
            <a:endParaRPr lang="cs-CZ" sz="1400" dirty="0"/>
          </a:p>
        </p:txBody>
      </p:sp>
      <p:pic>
        <p:nvPicPr>
          <p:cNvPr id="3" name="Obrázek 2">
            <a:extLst>
              <a:ext uri="{FF2B5EF4-FFF2-40B4-BE49-F238E27FC236}">
                <a16:creationId xmlns:a16="http://schemas.microsoft.com/office/drawing/2014/main" id="{4A1ADD3A-5AC3-443E-A0C6-6F30546FDEA1}"/>
              </a:ext>
            </a:extLst>
          </p:cNvPr>
          <p:cNvPicPr>
            <a:picLocks noChangeAspect="1"/>
          </p:cNvPicPr>
          <p:nvPr/>
        </p:nvPicPr>
        <p:blipFill>
          <a:blip r:embed="rId4"/>
          <a:stretch>
            <a:fillRect/>
          </a:stretch>
        </p:blipFill>
        <p:spPr>
          <a:xfrm>
            <a:off x="6929024" y="4359011"/>
            <a:ext cx="1870731" cy="1838244"/>
          </a:xfrm>
          <a:prstGeom prst="rect">
            <a:avLst/>
          </a:prstGeom>
        </p:spPr>
      </p:pic>
      <p:sp>
        <p:nvSpPr>
          <p:cNvPr id="9" name="TextovéPole 8">
            <a:extLst>
              <a:ext uri="{FF2B5EF4-FFF2-40B4-BE49-F238E27FC236}">
                <a16:creationId xmlns:a16="http://schemas.microsoft.com/office/drawing/2014/main" id="{F283D7FF-5299-4799-A787-30CBA6F01223}"/>
              </a:ext>
            </a:extLst>
          </p:cNvPr>
          <p:cNvSpPr txBox="1"/>
          <p:nvPr/>
        </p:nvSpPr>
        <p:spPr>
          <a:xfrm>
            <a:off x="6494989" y="6275220"/>
            <a:ext cx="2738800" cy="738664"/>
          </a:xfrm>
          <a:prstGeom prst="rect">
            <a:avLst/>
          </a:prstGeom>
          <a:noFill/>
        </p:spPr>
        <p:txBody>
          <a:bodyPr wrap="square" rtlCol="0">
            <a:spAutoFit/>
          </a:bodyPr>
          <a:lstStyle/>
          <a:p>
            <a:pPr algn="ctr"/>
            <a:r>
              <a:rPr lang="pl-PL" sz="1400" dirty="0"/>
              <a:t>Jesienny zestaw dekoracyjny z ozdobnymi dyniami</a:t>
            </a:r>
          </a:p>
          <a:p>
            <a:pPr algn="ctr"/>
            <a:endParaRPr lang="cs-CZ" sz="1400" dirty="0"/>
          </a:p>
        </p:txBody>
      </p:sp>
    </p:spTree>
    <p:extLst>
      <p:ext uri="{BB962C8B-B14F-4D97-AF65-F5344CB8AC3E}">
        <p14:creationId xmlns:p14="http://schemas.microsoft.com/office/powerpoint/2010/main" val="30929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Sprzedaż prosto z podwórka (gospodarstwa)</a:t>
            </a:r>
            <a:endParaRPr lang="cs-CZ" dirty="0"/>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normAutofit/>
          </a:bodyPr>
          <a:lstStyle/>
          <a:p>
            <a:r>
              <a:rPr lang="pl-PL" sz="1800" dirty="0">
                <a:solidFill>
                  <a:schemeClr val="tx1"/>
                </a:solidFill>
              </a:rPr>
              <a:t>6.5.2. Oznakowanie ochronne produktów regionalnych w UE</a:t>
            </a:r>
          </a:p>
          <a:p>
            <a:endParaRPr lang="pl-PL" sz="1800" dirty="0">
              <a:solidFill>
                <a:schemeClr val="tx1"/>
              </a:solidFill>
            </a:endParaRPr>
          </a:p>
          <a:p>
            <a:endParaRPr lang="pl-PL" sz="1800" dirty="0">
              <a:solidFill>
                <a:schemeClr val="tx1"/>
              </a:solidFill>
            </a:endParaRPr>
          </a:p>
          <a:p>
            <a:endParaRPr lang="pl-PL" sz="1800" dirty="0">
              <a:solidFill>
                <a:schemeClr val="tx1"/>
              </a:solidFill>
            </a:endParaRPr>
          </a:p>
          <a:p>
            <a:endParaRPr lang="cs-CZ" sz="1800" dirty="0">
              <a:solidFill>
                <a:schemeClr val="tx1"/>
              </a:solidFill>
            </a:endParaRPr>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normAutofit/>
          </a:bodyPr>
          <a:lstStyle/>
          <a:p>
            <a:pPr marL="228600" algn="just">
              <a:lnSpc>
                <a:spcPct val="107000"/>
              </a:lnSpc>
              <a:spcAft>
                <a:spcPts val="800"/>
              </a:spcAft>
            </a:pPr>
            <a:r>
              <a:rPr lang="pl-PL" sz="1600" dirty="0"/>
              <a:t>W ramach handlu światowego produkty regionalne są chronione umowami i aktami prawnymi, które umożliwiają stosowanie szerokiej gamy przyjaznych konsumentom znaków towarowych. </a:t>
            </a:r>
          </a:p>
          <a:p>
            <a:pPr marL="228600" algn="just">
              <a:lnSpc>
                <a:spcPct val="107000"/>
              </a:lnSpc>
              <a:spcAft>
                <a:spcPts val="800"/>
              </a:spcAft>
            </a:pPr>
            <a:endParaRPr lang="cs-CZ" sz="1600" dirty="0"/>
          </a:p>
        </p:txBody>
      </p:sp>
      <p:pic>
        <p:nvPicPr>
          <p:cNvPr id="6" name="Obrázek 5" descr="Obsah obrázku obloha, exteriér, tráva, pole&#10;&#10;Popis byl vytvořen automaticky">
            <a:extLst>
              <a:ext uri="{FF2B5EF4-FFF2-40B4-BE49-F238E27FC236}">
                <a16:creationId xmlns:a16="http://schemas.microsoft.com/office/drawing/2014/main" id="{05B1E2A3-89D8-42FE-8E43-2DAF80D8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032" y="2953443"/>
            <a:ext cx="4681935" cy="3511451"/>
          </a:xfrm>
          <a:prstGeom prst="rect">
            <a:avLst/>
          </a:prstGeom>
        </p:spPr>
      </p:pic>
    </p:spTree>
    <p:extLst>
      <p:ext uri="{BB962C8B-B14F-4D97-AF65-F5344CB8AC3E}">
        <p14:creationId xmlns:p14="http://schemas.microsoft.com/office/powerpoint/2010/main" val="380731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741573" y="1186522"/>
            <a:ext cx="8576523" cy="4402246"/>
          </a:xfrm>
        </p:spPr>
        <p:txBody>
          <a:bodyPr>
            <a:normAutofit/>
          </a:bodyPr>
          <a:lstStyle/>
          <a:p>
            <a:pPr marL="228600">
              <a:lnSpc>
                <a:spcPct val="107000"/>
              </a:lnSpc>
              <a:spcAft>
                <a:spcPts val="800"/>
              </a:spcAft>
            </a:pPr>
            <a:r>
              <a:rPr lang="pl-PL" sz="1400" dirty="0"/>
              <a:t>Akt genewski jest wielostronnym traktatem o ochronie oznaczeń geograficznych (nazw pochodzenia i oznaczeń geograficznych) administrowanym przez Światową Organizację Własności Intelektualnej.</a:t>
            </a:r>
          </a:p>
          <a:p>
            <a:pPr marL="228600">
              <a:lnSpc>
                <a:spcPct val="107000"/>
              </a:lnSpc>
              <a:spcAft>
                <a:spcPts val="800"/>
              </a:spcAft>
            </a:pPr>
            <a:r>
              <a:rPr lang="pl-PL" sz="1400" dirty="0"/>
              <a:t>Akt genewski aktualizuje i rozszerza istniejący system rejestracji międzynarodowej chroniącej nazwy określające pochodzenie geograficzne produktów na mocy Porozumienia lizbońskiego z 1958 r. w sprawie ochrony nazw pochodzenia i ich międzynarodowej rejestracji.</a:t>
            </a:r>
          </a:p>
          <a:p>
            <a:pPr marL="228600">
              <a:lnSpc>
                <a:spcPct val="107000"/>
              </a:lnSpc>
              <a:spcAft>
                <a:spcPts val="800"/>
              </a:spcAft>
            </a:pPr>
            <a:r>
              <a:rPr lang="pl-PL" sz="1400" dirty="0"/>
              <a:t>Porozumienie lizbońskie i Akt genewski Porozumienia lizbońskiego tworzą razem system lizboński i oferują bardziej wszechstronną i skuteczną międzynarodową ochronę nazw produktów wysokiej jakości opartych na pochodzeniu.</a:t>
            </a:r>
          </a:p>
        </p:txBody>
      </p:sp>
      <p:pic>
        <p:nvPicPr>
          <p:cNvPr id="8" name="Obrázek 7">
            <a:extLst>
              <a:ext uri="{FF2B5EF4-FFF2-40B4-BE49-F238E27FC236}">
                <a16:creationId xmlns:a16="http://schemas.microsoft.com/office/drawing/2014/main" id="{0110AA9E-19FC-4E6A-9238-41F630319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 y="3325720"/>
            <a:ext cx="3853694" cy="2204169"/>
          </a:xfrm>
          <a:prstGeom prst="rect">
            <a:avLst/>
          </a:prstGeom>
        </p:spPr>
      </p:pic>
      <p:pic>
        <p:nvPicPr>
          <p:cNvPr id="3" name="Obrázek 2">
            <a:extLst>
              <a:ext uri="{FF2B5EF4-FFF2-40B4-BE49-F238E27FC236}">
                <a16:creationId xmlns:a16="http://schemas.microsoft.com/office/drawing/2014/main" id="{C441328A-1EBE-4204-AF89-111ADC76BD03}"/>
              </a:ext>
            </a:extLst>
          </p:cNvPr>
          <p:cNvPicPr>
            <a:picLocks noChangeAspect="1"/>
          </p:cNvPicPr>
          <p:nvPr/>
        </p:nvPicPr>
        <p:blipFill>
          <a:blip r:embed="rId4"/>
          <a:stretch>
            <a:fillRect/>
          </a:stretch>
        </p:blipFill>
        <p:spPr>
          <a:xfrm>
            <a:off x="4953000" y="3380384"/>
            <a:ext cx="4405870" cy="2044624"/>
          </a:xfrm>
          <a:prstGeom prst="rect">
            <a:avLst/>
          </a:prstGeom>
        </p:spPr>
      </p:pic>
      <p:sp>
        <p:nvSpPr>
          <p:cNvPr id="4" name="TextBox 3">
            <a:extLst>
              <a:ext uri="{FF2B5EF4-FFF2-40B4-BE49-F238E27FC236}">
                <a16:creationId xmlns:a16="http://schemas.microsoft.com/office/drawing/2014/main" id="{A4973C20-DB76-43E1-B473-13FB144BFF36}"/>
              </a:ext>
            </a:extLst>
          </p:cNvPr>
          <p:cNvSpPr txBox="1"/>
          <p:nvPr/>
        </p:nvSpPr>
        <p:spPr>
          <a:xfrm>
            <a:off x="5954356" y="5854071"/>
            <a:ext cx="2739135" cy="646331"/>
          </a:xfrm>
          <a:prstGeom prst="rect">
            <a:avLst/>
          </a:prstGeom>
          <a:noFill/>
        </p:spPr>
        <p:txBody>
          <a:bodyPr wrap="square" rtlCol="0">
            <a:spAutoFit/>
          </a:bodyPr>
          <a:lstStyle/>
          <a:p>
            <a:r>
              <a:rPr lang="pl-PL" sz="1200" dirty="0"/>
              <a:t>Chronione oznaczenie geograficzne węgierskiej kiełbasy </a:t>
            </a:r>
            <a:r>
              <a:rPr lang="pl-PL" sz="1200" dirty="0" err="1"/>
              <a:t>Gyulai</a:t>
            </a:r>
            <a:r>
              <a:rPr lang="pl-PL" sz="1200" dirty="0"/>
              <a:t> </a:t>
            </a:r>
            <a:r>
              <a:rPr lang="pl-PL" sz="1200" dirty="0" err="1"/>
              <a:t>kolbász</a:t>
            </a:r>
            <a:endParaRPr lang="pl-PL" sz="1200" dirty="0"/>
          </a:p>
          <a:p>
            <a:endParaRPr lang="en-US" sz="1200" dirty="0"/>
          </a:p>
        </p:txBody>
      </p:sp>
      <p:sp>
        <p:nvSpPr>
          <p:cNvPr id="6" name="TextBox 5">
            <a:extLst>
              <a:ext uri="{FF2B5EF4-FFF2-40B4-BE49-F238E27FC236}">
                <a16:creationId xmlns:a16="http://schemas.microsoft.com/office/drawing/2014/main" id="{2D8DB8C5-B431-4062-97C7-866B60C65CE8}"/>
              </a:ext>
            </a:extLst>
          </p:cNvPr>
          <p:cNvSpPr txBox="1"/>
          <p:nvPr/>
        </p:nvSpPr>
        <p:spPr>
          <a:xfrm>
            <a:off x="1075765" y="5854071"/>
            <a:ext cx="3030931" cy="738664"/>
          </a:xfrm>
          <a:prstGeom prst="rect">
            <a:avLst/>
          </a:prstGeom>
          <a:noFill/>
        </p:spPr>
        <p:txBody>
          <a:bodyPr wrap="square" rtlCol="0">
            <a:spAutoFit/>
          </a:bodyPr>
          <a:lstStyle/>
          <a:p>
            <a:r>
              <a:rPr lang="pl-PL" sz="1400" dirty="0"/>
              <a:t>Szynka parmeńska - włoski produkt o chronionej nazwie pochodzenia</a:t>
            </a:r>
          </a:p>
          <a:p>
            <a:endParaRPr lang="en-US" sz="1400" dirty="0"/>
          </a:p>
        </p:txBody>
      </p:sp>
    </p:spTree>
    <p:extLst>
      <p:ext uri="{BB962C8B-B14F-4D97-AF65-F5344CB8AC3E}">
        <p14:creationId xmlns:p14="http://schemas.microsoft.com/office/powerpoint/2010/main" val="28875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43000" y="999000"/>
            <a:ext cx="8820000" cy="4860000"/>
          </a:xfrm>
        </p:spPr>
        <p:txBody>
          <a:bodyPr>
            <a:noAutofit/>
          </a:bodyPr>
          <a:lstStyle/>
          <a:p>
            <a:r>
              <a:rPr lang="pl-PL" sz="1600" dirty="0"/>
              <a:t>W związku z tym na szczeblu europejskim produkt regionalny może być chroniony przez kilka etykiet i logo. Celem polityki jakości UE jest ochrona nazw konkretnych produktów, aby promować ich wyjątkowe cechy związane z pochodzeniem geograficznym i tradycyjnym know-how.</a:t>
            </a:r>
          </a:p>
          <a:p>
            <a:r>
              <a:rPr lang="pl-PL" sz="1600" dirty="0"/>
              <a:t>Nazwy produktów mogą otrzymać "oznaczenie geograficzne", jeśli mają konkretny związek z miejscem, w którym są produkowane. Uznanie oznaczeń geograficznych pozwala konsumentom zaufać produktom wysokiej jakości i odróżnić je od siebie, a jednocześnie pomaga producentom lepiej sprzedawać swoje produkty.</a:t>
            </a:r>
          </a:p>
          <a:p>
            <a:r>
              <a:rPr lang="pl-PL" sz="1600" dirty="0"/>
              <a:t>Produkty, w stosunku do których rozważa się lub przyznaje uznanie oznaczenia geograficznego, są wpisywane do rejestrów produktów wysokiej jakości. Rejestry te zawierają również informacje na temat specyfikacji geograficznej i produkcyjnej każdego produktu. Nazwy produktów, które złożyły wniosek o przyznanie oznaczenia geograficznego (GI) lub gwarantowanej tradycyjnej specjalności (TSG) lub które są obecnie zarejestrowane jako oznaczenie geograficzne lub TSG, znajdują się w następujących rejestrach:</a:t>
            </a:r>
          </a:p>
          <a:p>
            <a:pPr marL="285750" indent="-285750">
              <a:buFont typeface="Arial" panose="020B0604020202020204" pitchFamily="34" charset="0"/>
              <a:buChar char="•"/>
            </a:pPr>
            <a:r>
              <a:rPr lang="pl-PL" sz="1600" dirty="0" err="1"/>
              <a:t>eAmbrosia</a:t>
            </a:r>
            <a:r>
              <a:rPr lang="pl-PL" sz="1600" dirty="0"/>
              <a:t> dla produktów spożywczych i rolnych, wina, napojów spirytusowych i wina aromatyzowanego (rejestracja prawna);</a:t>
            </a:r>
          </a:p>
          <a:p>
            <a:pPr marL="285750" indent="-285750">
              <a:buFont typeface="Arial" panose="020B0604020202020204" pitchFamily="34" charset="0"/>
              <a:buChar char="•"/>
            </a:pPr>
            <a:r>
              <a:rPr lang="pl-PL" sz="1600" dirty="0"/>
              <a:t>Tradycyjne określenia chronione w Unii Europejskiej dla wina;</a:t>
            </a:r>
          </a:p>
          <a:p>
            <a:pPr marL="285750" indent="-285750">
              <a:buFont typeface="Arial" panose="020B0604020202020204" pitchFamily="34" charset="0"/>
              <a:buChar char="•"/>
            </a:pPr>
            <a:r>
              <a:rPr lang="pl-PL" sz="1600" dirty="0"/>
              <a:t>Moderator (</a:t>
            </a:r>
            <a:r>
              <a:rPr lang="pl-PL" sz="1600" dirty="0" err="1"/>
              <a:t>GLview</a:t>
            </a:r>
            <a:r>
              <a:rPr lang="pl-PL" sz="1600" dirty="0"/>
              <a:t>) dla wszystkich oznaczeń geograficznych chronionych na poziomie Unii Europejskiej.</a:t>
            </a:r>
          </a:p>
          <a:p>
            <a:endParaRPr lang="pl-PL" sz="1600" dirty="0"/>
          </a:p>
          <a:p>
            <a:r>
              <a:rPr lang="pl-PL" sz="1600" dirty="0"/>
              <a:t>Oznaczenia geograficzne, które są uznawane za własność intelektualną, odgrywają coraz większą rolę w negocjacjach handlowych między UE a innymi krajami. Wiele produktów spoza Unii Europejskiej jest chronionych na podstawie umów dwustronnych. Wszystko to można znaleźć w indeksie Moderatora (tmdn.org).</a:t>
            </a:r>
          </a:p>
          <a:p>
            <a:endParaRPr lang="pl-PL" sz="1600" dirty="0"/>
          </a:p>
          <a:p>
            <a:r>
              <a:rPr lang="pl-PL" sz="1600" dirty="0"/>
              <a:t>Inne unijne systemy jakości podkreślają tradycyjne procesy produkcyjne lub produkty pochodzące z trudnych obszarów naturalnych, takich jak góry czy wyspy.</a:t>
            </a:r>
          </a:p>
          <a:p>
            <a:endParaRPr lang="pl-PL" sz="1600" dirty="0"/>
          </a:p>
          <a:p>
            <a:endParaRPr lang="pl-PL" sz="1600" dirty="0"/>
          </a:p>
          <a:p>
            <a:endParaRPr lang="pl-PL" sz="1600" dirty="0"/>
          </a:p>
        </p:txBody>
      </p:sp>
    </p:spTree>
    <p:extLst>
      <p:ext uri="{BB962C8B-B14F-4D97-AF65-F5344CB8AC3E}">
        <p14:creationId xmlns:p14="http://schemas.microsoft.com/office/powerpoint/2010/main" val="173469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A8B06BC0-95E3-41B8-A7AA-19B46FFD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1103026"/>
            <a:ext cx="4769331" cy="251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7FE42658-E588-4F1E-BA9E-A7350F21723B}"/>
              </a:ext>
            </a:extLst>
          </p:cNvPr>
          <p:cNvSpPr txBox="1"/>
          <p:nvPr/>
        </p:nvSpPr>
        <p:spPr>
          <a:xfrm>
            <a:off x="644589" y="3687567"/>
            <a:ext cx="7127811" cy="2708434"/>
          </a:xfrm>
          <a:prstGeom prst="rect">
            <a:avLst/>
          </a:prstGeom>
          <a:noFill/>
        </p:spPr>
        <p:txBody>
          <a:bodyPr wrap="square" rtlCol="0">
            <a:spAutoFit/>
          </a:bodyPr>
          <a:lstStyle/>
          <a:p>
            <a:r>
              <a:rPr lang="cs-CZ" sz="1000" dirty="0">
                <a:solidFill>
                  <a:srgbClr val="404040"/>
                </a:solidFill>
                <a:effectLst/>
                <a:latin typeface="+mn-lt"/>
                <a:ea typeface="Calibri" panose="020F0502020204030204" pitchFamily="34" charset="0"/>
              </a:rPr>
              <a:t>eAmbrosia – </a:t>
            </a:r>
            <a:r>
              <a:rPr lang="en-US" sz="1000" dirty="0">
                <a:latin typeface="+mn-lt"/>
              </a:rPr>
              <a:t>screen capture</a:t>
            </a:r>
            <a:endParaRPr lang="cs-CZ" sz="1000" dirty="0">
              <a:solidFill>
                <a:srgbClr val="404040"/>
              </a:solidFill>
              <a:effectLst/>
              <a:latin typeface="+mn-lt"/>
              <a:ea typeface="Calibri" panose="020F0502020204030204" pitchFamily="34" charset="0"/>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endParaRPr lang="cs-CZ" sz="1000" dirty="0">
              <a:solidFill>
                <a:srgbClr val="404040"/>
              </a:solidFill>
              <a:latin typeface="+mn-lt"/>
            </a:endParaRPr>
          </a:p>
          <a:p>
            <a:r>
              <a:rPr lang="cs-CZ" sz="1000" dirty="0">
                <a:latin typeface="+mn-lt"/>
              </a:rPr>
              <a:t>					Moder</a:t>
            </a:r>
            <a:r>
              <a:rPr lang="en-US" sz="1000" dirty="0">
                <a:latin typeface="+mn-lt"/>
              </a:rPr>
              <a:t>a</a:t>
            </a:r>
            <a:r>
              <a:rPr lang="cs-CZ" sz="1000" dirty="0">
                <a:latin typeface="+mn-lt"/>
              </a:rPr>
              <a:t>tor – </a:t>
            </a:r>
            <a:r>
              <a:rPr lang="en-US" sz="1000" dirty="0">
                <a:latin typeface="+mn-lt"/>
              </a:rPr>
              <a:t>screen capture</a:t>
            </a:r>
            <a:endParaRPr lang="cs-CZ" sz="1000" dirty="0">
              <a:latin typeface="+mn-lt"/>
            </a:endParaRPr>
          </a:p>
        </p:txBody>
      </p:sp>
      <p:pic>
        <p:nvPicPr>
          <p:cNvPr id="4" name="Obrázek 3">
            <a:extLst>
              <a:ext uri="{FF2B5EF4-FFF2-40B4-BE49-F238E27FC236}">
                <a16:creationId xmlns:a16="http://schemas.microsoft.com/office/drawing/2014/main" id="{75E8D1F8-F765-40BD-85B8-DA3A793DBB0F}"/>
              </a:ext>
            </a:extLst>
          </p:cNvPr>
          <p:cNvPicPr>
            <a:picLocks noChangeAspect="1"/>
          </p:cNvPicPr>
          <p:nvPr/>
        </p:nvPicPr>
        <p:blipFill>
          <a:blip r:embed="rId3"/>
          <a:stretch>
            <a:fillRect/>
          </a:stretch>
        </p:blipFill>
        <p:spPr>
          <a:xfrm>
            <a:off x="5136526" y="3561728"/>
            <a:ext cx="4190354" cy="2354580"/>
          </a:xfrm>
          <a:prstGeom prst="rect">
            <a:avLst/>
          </a:prstGeom>
        </p:spPr>
      </p:pic>
    </p:spTree>
    <p:extLst>
      <p:ext uri="{BB962C8B-B14F-4D97-AF65-F5344CB8AC3E}">
        <p14:creationId xmlns:p14="http://schemas.microsoft.com/office/powerpoint/2010/main" val="203239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585F04C-53D9-4388-9E41-6148E7E658C7}"/>
              </a:ext>
            </a:extLst>
          </p:cNvPr>
          <p:cNvSpPr>
            <a:spLocks noGrp="1"/>
          </p:cNvSpPr>
          <p:nvPr>
            <p:ph type="body" sz="quarter" idx="14"/>
          </p:nvPr>
        </p:nvSpPr>
        <p:spPr/>
        <p:txBody>
          <a:bodyPr>
            <a:normAutofit/>
          </a:bodyPr>
          <a:lstStyle/>
          <a:p>
            <a:r>
              <a:rPr lang="pl-PL" sz="1800" dirty="0"/>
              <a:t>Oznaczenie i logo Chroniona nazwa pochodzenia (</a:t>
            </a:r>
            <a:r>
              <a:rPr lang="pl-PL" sz="1800" dirty="0" err="1"/>
              <a:t>ChNP</a:t>
            </a:r>
            <a:r>
              <a:rPr lang="pl-PL" sz="1800" dirty="0"/>
              <a:t>) to oznaczenie wyjątkowego produktu rolnego lub środka spożywczego pochodzącego z danego regionu lub miejsca, którego jakość lub cechy charakterystyczne są uwarunkowane specyficznym środowiskiem geograficznym.</a:t>
            </a:r>
          </a:p>
          <a:p>
            <a:endParaRPr lang="pl-PL" sz="1800" dirty="0"/>
          </a:p>
          <a:p>
            <a:r>
              <a:rPr lang="pl-PL" sz="1800" dirty="0"/>
              <a:t>Produkty chronione to żywność, artykuły rolne i wina. Każda część procesu produkcji, przetwarzania i przygotowania musi odbywać się w określonym regionie. W przypadku win oznacza to, że winogrona muszą pochodzić wyłącznie z obszaru geograficznego, w którym wino jest produkowane. Oznaczenie dla żywności i artykułów rolnych jest obowiązkowe, natomiast dla win jest ono jedynie opcjonalne.</a:t>
            </a:r>
          </a:p>
          <a:p>
            <a:endParaRPr lang="pl-PL" sz="1800" dirty="0"/>
          </a:p>
          <a:p>
            <a:endParaRPr lang="cs-CZ" sz="1800" dirty="0"/>
          </a:p>
        </p:txBody>
      </p:sp>
      <p:pic>
        <p:nvPicPr>
          <p:cNvPr id="5" name="Zástupný symbol obrázku 4">
            <a:extLst>
              <a:ext uri="{FF2B5EF4-FFF2-40B4-BE49-F238E27FC236}">
                <a16:creationId xmlns:a16="http://schemas.microsoft.com/office/drawing/2014/main" id="{CF50C2C6-0542-4DD0-B20A-AEC0203DA91A}"/>
              </a:ext>
            </a:extLst>
          </p:cNvPr>
          <p:cNvPicPr>
            <a:picLocks noGrp="1" noChangeAspect="1"/>
          </p:cNvPicPr>
          <p:nvPr>
            <p:ph type="pic" sz="quarter" idx="15"/>
          </p:nvPr>
        </p:nvPicPr>
        <p:blipFill>
          <a:blip r:embed="rId3"/>
          <a:srcRect t="848" b="848"/>
          <a:stretch>
            <a:fillRect/>
          </a:stretch>
        </p:blipFill>
        <p:spPr>
          <a:xfrm>
            <a:off x="5615939" y="1325879"/>
            <a:ext cx="3663139" cy="3601005"/>
          </a:xfrm>
          <a:prstGeom prst="rect">
            <a:avLst/>
          </a:prstGeom>
        </p:spPr>
      </p:pic>
      <p:sp>
        <p:nvSpPr>
          <p:cNvPr id="4" name="Zástupný text 3">
            <a:extLst>
              <a:ext uri="{FF2B5EF4-FFF2-40B4-BE49-F238E27FC236}">
                <a16:creationId xmlns:a16="http://schemas.microsoft.com/office/drawing/2014/main" id="{4593F3FF-1153-4FB0-A76B-49003A6540FA}"/>
              </a:ext>
            </a:extLst>
          </p:cNvPr>
          <p:cNvSpPr>
            <a:spLocks noGrp="1"/>
          </p:cNvSpPr>
          <p:nvPr>
            <p:ph type="body" sz="quarter" idx="16"/>
          </p:nvPr>
        </p:nvSpPr>
        <p:spPr>
          <a:xfrm>
            <a:off x="6240780" y="5006341"/>
            <a:ext cx="2404456" cy="365760"/>
          </a:xfrm>
        </p:spPr>
        <p:txBody>
          <a:bodyPr/>
          <a:lstStyle/>
          <a:p>
            <a:r>
              <a:rPr lang="en-US" sz="1000" dirty="0">
                <a:solidFill>
                  <a:srgbClr val="333333"/>
                </a:solidFill>
                <a:effectLst/>
                <a:ea typeface="Calibri" panose="020F0502020204030204" pitchFamily="34" charset="0"/>
                <a:cs typeface="Times New Roman" panose="02020603050405020304" pitchFamily="18" charset="0"/>
              </a:rPr>
              <a:t>Protected Designation of Origin logo</a:t>
            </a:r>
            <a:endParaRPr lang="cs-CZ" dirty="0"/>
          </a:p>
        </p:txBody>
      </p:sp>
    </p:spTree>
    <p:extLst>
      <p:ext uri="{BB962C8B-B14F-4D97-AF65-F5344CB8AC3E}">
        <p14:creationId xmlns:p14="http://schemas.microsoft.com/office/powerpoint/2010/main" val="21881881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Utwórz nowy dokument." ma:contentTypeScope="" ma:versionID="6655694e06754180245da2f81e741a02">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1c12da9740d80a3f724ce83424fc0df"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i obrazów"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FBB38F-B259-43B6-B872-4E6C3C339374}">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053DD637-984F-4990-931D-36138CB2CAA7}">
  <ds:schemaRefs>
    <ds:schemaRef ds:uri="http://schemas.microsoft.com/sharepoint/v3/contenttype/forms"/>
  </ds:schemaRefs>
</ds:datastoreItem>
</file>

<file path=customXml/itemProps3.xml><?xml version="1.0" encoding="utf-8"?>
<ds:datastoreItem xmlns:ds="http://schemas.openxmlformats.org/officeDocument/2006/customXml" ds:itemID="{35BBAE1B-002B-4C4C-9488-1D2EF00F4D52}"/>
</file>

<file path=docProps/app.xml><?xml version="1.0" encoding="utf-8"?>
<Properties xmlns="http://schemas.openxmlformats.org/officeDocument/2006/extended-properties" xmlns:vt="http://schemas.openxmlformats.org/officeDocument/2006/docPropsVTypes">
  <Template/>
  <TotalTime>2555</TotalTime>
  <Words>2501</Words>
  <Application>Microsoft Office PowerPoint</Application>
  <PresentationFormat>Papier A4 (210x297 mm)</PresentationFormat>
  <Paragraphs>126</Paragraphs>
  <Slides>14</Slides>
  <Notes>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Calibri</vt:lpstr>
      <vt:lpstr>Calibri Light</vt:lpstr>
      <vt:lpstr>Roboto</vt:lpstr>
      <vt:lpstr>Trebuchet MS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Antoni Kierka</cp:lastModifiedBy>
  <cp:revision>137</cp:revision>
  <dcterms:created xsi:type="dcterms:W3CDTF">2018-03-25T08:55:28Z</dcterms:created>
  <dcterms:modified xsi:type="dcterms:W3CDTF">2022-12-15T08:30:35Z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