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58" r:id="rId4"/>
    <p:sldId id="259" r:id="rId5"/>
    <p:sldId id="261" r:id="rId6"/>
    <p:sldId id="263" r:id="rId7"/>
    <p:sldId id="260" r:id="rId8"/>
    <p:sldId id="264" r:id="rId9"/>
    <p:sldId id="265" r:id="rId10"/>
    <p:sldId id="268" r:id="rId11"/>
    <p:sldId id="269" r:id="rId1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91" y="16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B0343CA7-59B1-4D9E-A675-EC41815FA24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907E94A9-FD78-4768-AEC3-F42322BC8C8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D13CB8-FD74-4275-B877-E4B6454DCB38}" type="datetimeFigureOut">
              <a:rPr lang="cs-CZ" smtClean="0"/>
              <a:t>03.01.2023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FE17532-0A32-45D7-8DE3-7EA77B8F389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75D6A7B-226C-4841-BDD8-BAA08270FF2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AA5269-BEEF-4F01-BC83-6FB08D8287F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420526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34F375-1353-4F82-97CA-A7E7EED9917C}" type="datetimeFigureOut">
              <a:rPr lang="cs-CZ" smtClean="0"/>
              <a:t>03.01.2023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3C157D-A0FC-408F-801F-0059BBE467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4954804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4434980-6677-4AB4-B5F5-FCE8E4F0C0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5550F82-BFCD-48C6-8E68-C74F4D6577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9D4C381-D3D2-4835-AD24-1AF635C24E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02379-A49F-41F9-9E1F-E5D98A4828A2}" type="datetime1">
              <a:rPr lang="cs-CZ" smtClean="0"/>
              <a:t>03.01.2023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D76F9ED-071F-4AA7-B5C8-D3A63DE93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8812772-A762-4A8B-BF24-DA4DB42D1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B3453-50FB-4F84-A2BC-F5B9BC87FA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6478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9BCF867-D9C8-4150-B17A-EB632DFC47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A7CF5547-57C6-4A2A-B742-556646F442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CC6C1B4-46DB-4400-8D33-C4D09CEF31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80F25-BD54-48CD-B877-EC73E6648FE2}" type="datetime1">
              <a:rPr lang="cs-CZ" smtClean="0"/>
              <a:t>03.01.2023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8866621-8B9E-4B11-82E3-CAFEF41FD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C6FB6FE-80E1-4157-A3F7-846BBB6C5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B3453-50FB-4F84-A2BC-F5B9BC87FA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8944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F9AC820B-4A51-402B-A22D-B3E441802F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80547BB6-CEE2-41E9-838C-37A52219EF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AB05CDB-522F-4D77-A262-66EDA479C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F7994-7ECE-4314-80F4-B4C4E3A0AF87}" type="datetime1">
              <a:rPr lang="cs-CZ" smtClean="0"/>
              <a:t>03.01.2023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8F9B6D1-D3F5-4308-97A1-59B063921F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AC88F66-89C9-4AAF-8D3D-836016457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B3453-50FB-4F84-A2BC-F5B9BC87FA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5007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E2BC485-E951-4FE7-B85E-7D8AFCA08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9ABB4F6-2C77-41EB-B42D-DB69F912D2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20113C6-D060-43B6-9321-8622FF51C6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13144-3EAA-41D4-BC4B-86E6BE6D035A}" type="datetime1">
              <a:rPr lang="cs-CZ" smtClean="0"/>
              <a:t>03.01.2023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78F95AB-BF06-476D-908A-67BD67E96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3F583BC-8477-48D0-84A9-3D34E0A19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B3453-50FB-4F84-A2BC-F5B9BC87FA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0197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5DDA0C-A50C-4305-A45E-F02618410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1484676-DCBE-47AA-9A6B-83765B2FB1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40324F7-A641-4CB8-B8C2-93412211DC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993D3-48E0-4230-AAE3-BAC0B524BB65}" type="datetime1">
              <a:rPr lang="cs-CZ" smtClean="0"/>
              <a:t>03.01.2023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79D54C6-7D7D-4639-96FE-4A2079760A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BD7DE10-AF17-46EE-A45E-FB208298E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B3453-50FB-4F84-A2BC-F5B9BC87FA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6472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91092A1-B8AA-4251-A0A7-2842B6D41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6D27D3F-CD62-4F96-9583-C9A9FB159E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82680B10-0F0B-496F-BD72-3A4CBF97C0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7FB0F44-81A8-41D2-87EB-47AA7F2537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EECE7-AEB7-4F12-8389-97E21B6B974B}" type="datetime1">
              <a:rPr lang="cs-CZ" smtClean="0"/>
              <a:t>03.01.2023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26D24D3-9D0B-4777-B850-D028F8073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CC632AD-4AE1-43E4-92E8-A735BF6C9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B3453-50FB-4F84-A2BC-F5B9BC87FA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5783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64F3463-D4E4-44BA-8D57-66259A25F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AD1CF4A-3B26-46DE-B068-BC06F338D7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52DF38B-A573-4E94-BBBB-2D99F773FB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A7B4313E-A824-413A-9D6D-2F9234DBBD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0140BA33-AEA1-4EB7-BB3A-1CCD1C1A30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40F68090-623D-4CD8-8AB8-B2EA06D48D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BCD5C-423F-41EB-A344-16980BF86F69}" type="datetime1">
              <a:rPr lang="cs-CZ" smtClean="0"/>
              <a:t>03.01.2023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4798C801-E313-493F-A117-E046311A2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35B2C5ED-DC74-4D3B-9C1F-2EA822011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B3453-50FB-4F84-A2BC-F5B9BC87FA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2572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1E2C7BF-7D6B-4503-B533-8B7DE6819D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B320CB48-CAC6-4C1B-B81A-557E24765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ECE06-4CF1-4811-88D7-21A0E948D0C2}" type="datetime1">
              <a:rPr lang="cs-CZ" smtClean="0"/>
              <a:t>03.01.2023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93B1EFF7-B20A-4337-BC8E-0ED2B26E4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C7689E33-78C0-43D4-9082-288FE00D3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B3453-50FB-4F84-A2BC-F5B9BC87FA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3780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3D5D1167-4443-45AA-946F-46F7B93C36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9A06C-3CEE-4FEC-82DA-BB2A21C297EF}" type="datetime1">
              <a:rPr lang="cs-CZ" smtClean="0"/>
              <a:t>03.01.2023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E50456AA-E2C8-4683-AA78-AE9EBE8737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05E6FA3-9A79-419E-B740-B95AA7721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B3453-50FB-4F84-A2BC-F5B9BC87FA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721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8A56498-F57F-4AE4-B431-DD3BC812C6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1F23243-E53B-4031-A68D-2314920D85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DB24E992-3A26-4B91-8B60-229A353840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5DE0928-C72C-4519-9095-226D916E0B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03B4D-6860-47EC-91E6-A54911E5E036}" type="datetime1">
              <a:rPr lang="cs-CZ" smtClean="0"/>
              <a:t>03.01.2023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B279E09-2A34-4770-8633-FAD198AD1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A0A133A-DE4D-449C-BAA6-C7A7788BA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B3453-50FB-4F84-A2BC-F5B9BC87FA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8196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4A5D40-E5A0-4D39-8E79-39E45486C9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0C58DD1C-515B-497D-A70A-659711718F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D9C1078-5091-44DE-A2F7-DD399B5CD5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D43D332-FDA3-49D1-A5C1-FD0E4DF698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993B9-17C6-4991-ACCE-843B5111EE8C}" type="datetime1">
              <a:rPr lang="cs-CZ" smtClean="0"/>
              <a:t>03.01.2023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6EE9932-5B5C-430E-9232-3B52A4EAD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EDC03CF-CC4F-436D-AECB-17F4DF228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B3453-50FB-4F84-A2BC-F5B9BC87FA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2544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D2595B94-3DD7-44E8-8BFA-5568A1315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B766C40-CA86-48C9-9718-696D482ABB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E93F8B1-9C1D-4370-A02C-6D11287F52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E6DA52-6E42-467B-891F-F687EA330333}" type="datetime1">
              <a:rPr lang="cs-CZ" smtClean="0"/>
              <a:t>03.01.2023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6929198-FCE4-4AD7-8674-6AA3551F8F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E245721-088B-4D59-924A-936AA85E0B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EB3453-50FB-4F84-A2BC-F5B9BC87FA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307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incen.cz/" TargetMode="Externa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nazeleno.cz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hyperlink" Target="http://www.liverur.eu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3A1087-6A1D-4B89-AE66-7024DB101C6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4400" dirty="0">
                <a:latin typeface="+mn-lt"/>
              </a:rPr>
              <a:t>Modul 6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CF388A6-4F62-4BA6-B547-7B932C0A6B9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sz="6000" b="1" dirty="0"/>
              <a:t>Prodej ze dvora</a:t>
            </a:r>
          </a:p>
        </p:txBody>
      </p:sp>
      <p:pic>
        <p:nvPicPr>
          <p:cNvPr id="4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3A63E459-A014-4CAD-83D7-E596F2A9B5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7088" y="190839"/>
            <a:ext cx="2897822" cy="1770973"/>
          </a:xfrm>
          <a:prstGeom prst="rect">
            <a:avLst/>
          </a:prstGeom>
        </p:spPr>
      </p:pic>
      <p:pic>
        <p:nvPicPr>
          <p:cNvPr id="5" name="image12.jpg">
            <a:extLst>
              <a:ext uri="{FF2B5EF4-FFF2-40B4-BE49-F238E27FC236}">
                <a16:creationId xmlns:a16="http://schemas.microsoft.com/office/drawing/2014/main" id="{F966F18C-3FD7-43A4-941B-A92771045A4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94065" y="5051054"/>
            <a:ext cx="3003869" cy="795971"/>
          </a:xfrm>
          <a:prstGeom prst="rect">
            <a:avLst/>
          </a:prstGeom>
          <a:ln/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0E9ECF08-46A5-468B-95DD-F4E0D925F3A9}"/>
              </a:ext>
            </a:extLst>
          </p:cNvPr>
          <p:cNvSpPr txBox="1"/>
          <p:nvPr/>
        </p:nvSpPr>
        <p:spPr>
          <a:xfrm>
            <a:off x="2932590" y="6209666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Číslo projektu</a:t>
            </a:r>
            <a:r>
              <a:rPr lang="en-GB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: 2020-1-SK01-KA202-078207</a:t>
            </a:r>
            <a:endParaRPr lang="cs-CZ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41419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28D3731-1576-4023-849F-8D0F97D9C6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A77F40C-6544-4153-8B40-EF20CD5F9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sz="1200" b="1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r>
              <a:rPr lang="cs-CZ" sz="1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Číslo projektu</a:t>
            </a:r>
            <a:r>
              <a:rPr lang="en-GB" sz="1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: 2020-1-SK01-KA202-078207</a:t>
            </a:r>
            <a:endParaRPr lang="cs-CZ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3EAF5AB4-94D6-4489-A933-6E181408B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B3453-50FB-4F84-A2BC-F5B9BC87FA5A}" type="slidenum">
              <a:rPr lang="cs-CZ" smtClean="0"/>
              <a:t>10</a:t>
            </a:fld>
            <a:endParaRPr lang="cs-CZ"/>
          </a:p>
        </p:txBody>
      </p:sp>
      <p:pic>
        <p:nvPicPr>
          <p:cNvPr id="6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90F7A851-418C-4462-8129-B9984041BA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5978" y="142419"/>
            <a:ext cx="2897822" cy="1770973"/>
          </a:xfrm>
          <a:prstGeom prst="rect">
            <a:avLst/>
          </a:prstGeom>
        </p:spPr>
      </p:pic>
      <p:pic>
        <p:nvPicPr>
          <p:cNvPr id="7" name="image12.jpg">
            <a:extLst>
              <a:ext uri="{FF2B5EF4-FFF2-40B4-BE49-F238E27FC236}">
                <a16:creationId xmlns:a16="http://schemas.microsoft.com/office/drawing/2014/main" id="{B9FB1F4F-2A88-4950-9424-FCEE8A61B290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681037"/>
            <a:ext cx="3003869" cy="795971"/>
          </a:xfrm>
          <a:prstGeom prst="rect">
            <a:avLst/>
          </a:prstGeom>
          <a:ln/>
        </p:spPr>
      </p:pic>
      <p:sp>
        <p:nvSpPr>
          <p:cNvPr id="13" name="Symbol zastępczy tekstu 1">
            <a:extLst>
              <a:ext uri="{FF2B5EF4-FFF2-40B4-BE49-F238E27FC236}">
                <a16:creationId xmlns:a16="http://schemas.microsoft.com/office/drawing/2014/main" id="{AF165CD9-92AE-44B3-87FD-8049FE75C707}"/>
              </a:ext>
            </a:extLst>
          </p:cNvPr>
          <p:cNvSpPr txBox="1">
            <a:spLocks/>
          </p:cNvSpPr>
          <p:nvPr/>
        </p:nvSpPr>
        <p:spPr>
          <a:xfrm>
            <a:off x="1613602" y="896645"/>
            <a:ext cx="4410000" cy="4856085"/>
          </a:xfrm>
          <a:prstGeom prst="rect">
            <a:avLst/>
          </a:prstGeom>
        </p:spPr>
        <p:txBody>
          <a:bodyPr/>
          <a:lstStyle>
            <a:lvl1pPr marL="0" indent="0" algn="just" rtl="0" eaLnBrk="1" fontAlgn="base" hangingPunct="1">
              <a:spcBef>
                <a:spcPts val="0"/>
              </a:spcBef>
              <a:spcAft>
                <a:spcPct val="0"/>
              </a:spcAft>
              <a:buFont typeface="Arial" charset="0"/>
              <a:buNone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E817DD24-2500-4CB6-9B01-41081DD40DFC}"/>
              </a:ext>
            </a:extLst>
          </p:cNvPr>
          <p:cNvSpPr txBox="1"/>
          <p:nvPr/>
        </p:nvSpPr>
        <p:spPr>
          <a:xfrm>
            <a:off x="904973" y="1773456"/>
            <a:ext cx="103789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cs-CZ" sz="1200" dirty="0">
                <a:solidFill>
                  <a:srgbClr val="000000"/>
                </a:solidFill>
                <a:latin typeface="Trebuchet MS"/>
                <a:ea typeface="Calibri" panose="020F0502020204030204" pitchFamily="34" charset="0"/>
                <a:cs typeface="Calibri" panose="020F0502020204030204" pitchFamily="34" charset="0"/>
              </a:rPr>
              <a:t>V České republice vznikl v rámci řešení této problematiky v jihozápadních Čechách pilotní  elektronický obchod s regionálními produkty, který kromě výrobků jednotlivých místních farmářů nabízí i celou řadu dalších informací o území. Autoři e-shopu Úhlava, o.p.s., </a:t>
            </a:r>
            <a:r>
              <a:rPr lang="cs-CZ" sz="1200" dirty="0" err="1">
                <a:solidFill>
                  <a:srgbClr val="000000"/>
                </a:solidFill>
                <a:latin typeface="Trebuchet MS"/>
                <a:ea typeface="Calibri" panose="020F0502020204030204" pitchFamily="34" charset="0"/>
                <a:cs typeface="Calibri" panose="020F0502020204030204" pitchFamily="34" charset="0"/>
              </a:rPr>
              <a:t>WirelessInfo</a:t>
            </a:r>
            <a:r>
              <a:rPr lang="cs-CZ" sz="1200" dirty="0">
                <a:solidFill>
                  <a:srgbClr val="000000"/>
                </a:solidFill>
                <a:latin typeface="Trebuchet MS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cs-CZ" sz="1200" dirty="0">
                <a:solidFill>
                  <a:srgbClr val="000000"/>
                </a:solidFill>
                <a:latin typeface="Trebuchet MS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cs-CZ" sz="1200" dirty="0">
                <a:solidFill>
                  <a:srgbClr val="000000"/>
                </a:solidFill>
                <a:latin typeface="Trebuchet MS"/>
                <a:ea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cs-CZ" sz="1200" dirty="0" err="1">
                <a:solidFill>
                  <a:srgbClr val="000000"/>
                </a:solidFill>
                <a:latin typeface="Trebuchet MS"/>
                <a:ea typeface="Calibri" panose="020F0502020204030204" pitchFamily="34" charset="0"/>
                <a:cs typeface="Calibri" panose="020F0502020204030204" pitchFamily="34" charset="0"/>
              </a:rPr>
              <a:t>Šumavaprodukt</a:t>
            </a:r>
            <a:r>
              <a:rPr lang="cs-CZ" sz="1200" dirty="0">
                <a:solidFill>
                  <a:srgbClr val="000000"/>
                </a:solidFill>
                <a:latin typeface="Trebuchet MS"/>
                <a:ea typeface="Calibri" panose="020F0502020204030204" pitchFamily="34" charset="0"/>
                <a:cs typeface="Calibri" panose="020F0502020204030204" pitchFamily="34" charset="0"/>
              </a:rPr>
              <a:t>, s.r.o.</a:t>
            </a:r>
            <a:r>
              <a:rPr lang="cs-CZ" sz="1200" dirty="0">
                <a:solidFill>
                  <a:srgbClr val="7A7A7A"/>
                </a:solidFill>
                <a:latin typeface="Trebuchet MS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200" dirty="0">
                <a:solidFill>
                  <a:prstClr val="black"/>
                </a:solidFill>
                <a:latin typeface="Trebuchet MS"/>
                <a:ea typeface="Calibri" panose="020F0502020204030204" pitchFamily="34" charset="0"/>
                <a:cs typeface="Times New Roman" panose="02020603050405020304" pitchFamily="18" charset="0"/>
              </a:rPr>
              <a:t>si při </a:t>
            </a:r>
            <a:r>
              <a:rPr lang="cs-CZ" sz="1200" dirty="0">
                <a:solidFill>
                  <a:srgbClr val="000000"/>
                </a:solidFill>
                <a:latin typeface="Trebuchet MS"/>
                <a:ea typeface="Calibri" panose="020F0502020204030204" pitchFamily="34" charset="0"/>
                <a:cs typeface="Calibri" panose="020F0502020204030204" pitchFamily="34" charset="0"/>
              </a:rPr>
              <a:t>založení </a:t>
            </a:r>
            <a:r>
              <a:rPr lang="cs-CZ" sz="1200" dirty="0" err="1">
                <a:solidFill>
                  <a:srgbClr val="000000"/>
                </a:solidFill>
                <a:latin typeface="Trebuchet MS"/>
                <a:ea typeface="Calibri" panose="020F0502020204030204" pitchFamily="34" charset="0"/>
                <a:cs typeface="Calibri" panose="020F0502020204030204" pitchFamily="34" charset="0"/>
              </a:rPr>
              <a:t>LivingLabu</a:t>
            </a:r>
            <a:r>
              <a:rPr lang="cs-CZ" sz="1200" dirty="0">
                <a:solidFill>
                  <a:srgbClr val="000000"/>
                </a:solidFill>
                <a:latin typeface="Trebuchet MS"/>
                <a:ea typeface="Calibri" panose="020F0502020204030204" pitchFamily="34" charset="0"/>
                <a:cs typeface="Calibri" panose="020F0502020204030204" pitchFamily="34" charset="0"/>
              </a:rPr>
              <a:t> Pošumaví za jeden z důležitých úkolů stanovili zavedení digitální platformy pro podporu drobného prodeje regionálních produktů.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cs-CZ" sz="1200" dirty="0">
              <a:solidFill>
                <a:srgbClr val="000000"/>
              </a:solidFill>
              <a:latin typeface="Trebuchet MS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200" dirty="0">
                <a:solidFill>
                  <a:srgbClr val="000000"/>
                </a:solidFill>
                <a:latin typeface="Trebuchet MS"/>
                <a:ea typeface="Calibri" panose="020F0502020204030204" pitchFamily="34" charset="0"/>
                <a:cs typeface="Calibri" panose="020F0502020204030204" pitchFamily="34" charset="0"/>
              </a:rPr>
              <a:t>V prvním kroku to byla především </a:t>
            </a:r>
            <a:r>
              <a:rPr lang="cs-CZ" sz="1200" b="1" dirty="0">
                <a:solidFill>
                  <a:srgbClr val="000000"/>
                </a:solidFill>
                <a:latin typeface="Trebuchet MS"/>
                <a:ea typeface="Calibri" panose="020F0502020204030204" pitchFamily="34" charset="0"/>
                <a:cs typeface="Calibri" panose="020F0502020204030204" pitchFamily="34" charset="0"/>
              </a:rPr>
              <a:t>nabídka produkce místních malých firem spotřebitelům v regionu</a:t>
            </a:r>
            <a:r>
              <a:rPr lang="cs-CZ" sz="1200" dirty="0">
                <a:solidFill>
                  <a:srgbClr val="000000"/>
                </a:solidFill>
                <a:latin typeface="Trebuchet MS"/>
                <a:ea typeface="Calibri" panose="020F0502020204030204" pitchFamily="34" charset="0"/>
                <a:cs typeface="Calibri" panose="020F0502020204030204" pitchFamily="34" charset="0"/>
              </a:rPr>
              <a:t> i s dovážkou až domů.</a:t>
            </a:r>
            <a:endParaRPr lang="cs-CZ" sz="1200" dirty="0">
              <a:solidFill>
                <a:prstClr val="black"/>
              </a:solidFill>
              <a:latin typeface="Trebuchet MS"/>
              <a:cs typeface="Arial" charset="0"/>
            </a:endParaRPr>
          </a:p>
        </p:txBody>
      </p:sp>
      <p:pic>
        <p:nvPicPr>
          <p:cNvPr id="23" name="Obrázek 22">
            <a:extLst>
              <a:ext uri="{FF2B5EF4-FFF2-40B4-BE49-F238E27FC236}">
                <a16:creationId xmlns:a16="http://schemas.microsoft.com/office/drawing/2014/main" id="{4B429DE4-9F16-4971-ADB9-ACEB9E26F9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5411" y="2973785"/>
            <a:ext cx="6097764" cy="3020539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TextovéPole 23">
            <a:extLst>
              <a:ext uri="{FF2B5EF4-FFF2-40B4-BE49-F238E27FC236}">
                <a16:creationId xmlns:a16="http://schemas.microsoft.com/office/drawing/2014/main" id="{2291E354-D92E-45F4-B2CC-ACBED1BB5517}"/>
              </a:ext>
            </a:extLst>
          </p:cNvPr>
          <p:cNvSpPr txBox="1"/>
          <p:nvPr/>
        </p:nvSpPr>
        <p:spPr>
          <a:xfrm>
            <a:off x="4881118" y="6065422"/>
            <a:ext cx="404231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800" dirty="0">
                <a:solidFill>
                  <a:prstClr val="black"/>
                </a:solidFill>
                <a:latin typeface="Trebuchet MS" pitchFamily="34" charset="0"/>
                <a:cs typeface="Arial" charset="0"/>
              </a:rPr>
              <a:t>Eshop s regionálními potravinami</a:t>
            </a:r>
          </a:p>
        </p:txBody>
      </p:sp>
    </p:spTree>
    <p:extLst>
      <p:ext uri="{BB962C8B-B14F-4D97-AF65-F5344CB8AC3E}">
        <p14:creationId xmlns:p14="http://schemas.microsoft.com/office/powerpoint/2010/main" val="12195371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28D3731-1576-4023-849F-8D0F97D9C6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A77F40C-6544-4153-8B40-EF20CD5F9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sz="1200" b="1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r>
              <a:rPr lang="cs-CZ" sz="1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Číslo projektu</a:t>
            </a:r>
            <a:r>
              <a:rPr lang="en-GB" sz="1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: 2020-1-SK01-KA202-078207</a:t>
            </a:r>
            <a:endParaRPr lang="cs-CZ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3EAF5AB4-94D6-4489-A933-6E181408B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B3453-50FB-4F84-A2BC-F5B9BC87FA5A}" type="slidenum">
              <a:rPr lang="cs-CZ" smtClean="0"/>
              <a:t>11</a:t>
            </a:fld>
            <a:endParaRPr lang="cs-CZ"/>
          </a:p>
        </p:txBody>
      </p:sp>
      <p:pic>
        <p:nvPicPr>
          <p:cNvPr id="6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90F7A851-418C-4462-8129-B9984041BA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5978" y="142419"/>
            <a:ext cx="2897822" cy="1770973"/>
          </a:xfrm>
          <a:prstGeom prst="rect">
            <a:avLst/>
          </a:prstGeom>
        </p:spPr>
      </p:pic>
      <p:pic>
        <p:nvPicPr>
          <p:cNvPr id="7" name="image12.jpg">
            <a:extLst>
              <a:ext uri="{FF2B5EF4-FFF2-40B4-BE49-F238E27FC236}">
                <a16:creationId xmlns:a16="http://schemas.microsoft.com/office/drawing/2014/main" id="{B9FB1F4F-2A88-4950-9424-FCEE8A61B290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681037"/>
            <a:ext cx="3003869" cy="795971"/>
          </a:xfrm>
          <a:prstGeom prst="rect">
            <a:avLst/>
          </a:prstGeom>
          <a:ln/>
        </p:spPr>
      </p:pic>
      <p:sp>
        <p:nvSpPr>
          <p:cNvPr id="13" name="Symbol zastępczy tekstu 1">
            <a:extLst>
              <a:ext uri="{FF2B5EF4-FFF2-40B4-BE49-F238E27FC236}">
                <a16:creationId xmlns:a16="http://schemas.microsoft.com/office/drawing/2014/main" id="{AF165CD9-92AE-44B3-87FD-8049FE75C707}"/>
              </a:ext>
            </a:extLst>
          </p:cNvPr>
          <p:cNvSpPr txBox="1">
            <a:spLocks/>
          </p:cNvSpPr>
          <p:nvPr/>
        </p:nvSpPr>
        <p:spPr>
          <a:xfrm>
            <a:off x="1613602" y="896645"/>
            <a:ext cx="4410000" cy="4856085"/>
          </a:xfrm>
          <a:prstGeom prst="rect">
            <a:avLst/>
          </a:prstGeom>
        </p:spPr>
        <p:txBody>
          <a:bodyPr/>
          <a:lstStyle>
            <a:lvl1pPr marL="0" indent="0" algn="just" rtl="0" eaLnBrk="1" fontAlgn="base" hangingPunct="1">
              <a:spcBef>
                <a:spcPts val="0"/>
              </a:spcBef>
              <a:spcAft>
                <a:spcPct val="0"/>
              </a:spcAft>
              <a:buFont typeface="Arial" charset="0"/>
              <a:buNone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6" name="TextovéPole 25">
            <a:extLst>
              <a:ext uri="{FF2B5EF4-FFF2-40B4-BE49-F238E27FC236}">
                <a16:creationId xmlns:a16="http://schemas.microsoft.com/office/drawing/2014/main" id="{1CD3088A-0131-4982-8564-0EBE3094860B}"/>
              </a:ext>
            </a:extLst>
          </p:cNvPr>
          <p:cNvSpPr txBox="1"/>
          <p:nvPr/>
        </p:nvSpPr>
        <p:spPr>
          <a:xfrm>
            <a:off x="2051310" y="1844747"/>
            <a:ext cx="69723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cs-CZ" sz="1200" dirty="0">
                <a:solidFill>
                  <a:srgbClr val="000000"/>
                </a:solidFill>
                <a:latin typeface="Trebuchet MS"/>
                <a:ea typeface="Calibri" panose="020F0502020204030204" pitchFamily="34" charset="0"/>
                <a:cs typeface="Calibri" panose="020F0502020204030204" pitchFamily="34" charset="0"/>
              </a:rPr>
              <a:t>Postupně se dařilo plnit další důležité cíle, které se logicky objevovaly propojením jednotlivých partnerů v „živé laboratoři“ - </a:t>
            </a:r>
            <a:r>
              <a:rPr lang="cs-CZ" sz="1200" dirty="0" err="1">
                <a:solidFill>
                  <a:srgbClr val="000000"/>
                </a:solidFill>
                <a:latin typeface="Trebuchet MS"/>
                <a:ea typeface="Calibri" panose="020F0502020204030204" pitchFamily="34" charset="0"/>
                <a:cs typeface="Calibri" panose="020F0502020204030204" pitchFamily="34" charset="0"/>
              </a:rPr>
              <a:t>LivingLabu</a:t>
            </a:r>
            <a:r>
              <a:rPr lang="cs-CZ" sz="1200" dirty="0">
                <a:solidFill>
                  <a:srgbClr val="000000"/>
                </a:solidFill>
                <a:latin typeface="Trebuchet MS"/>
                <a:ea typeface="Calibri" panose="020F0502020204030204" pitchFamily="34" charset="0"/>
                <a:cs typeface="Calibri" panose="020F0502020204030204" pitchFamily="34" charset="0"/>
              </a:rPr>
              <a:t>. V rámci digitální platformy se postupně doplňují, rozšiřují a aktualizují </a:t>
            </a:r>
            <a:r>
              <a:rPr lang="cs-CZ" sz="1200" b="1" dirty="0">
                <a:solidFill>
                  <a:srgbClr val="000000"/>
                </a:solidFill>
                <a:latin typeface="Trebuchet MS"/>
                <a:ea typeface="Calibri" panose="020F0502020204030204" pitchFamily="34" charset="0"/>
                <a:cs typeface="Calibri" panose="020F0502020204030204" pitchFamily="34" charset="0"/>
              </a:rPr>
              <a:t>informace o jednotlivých dodavatelích</a:t>
            </a:r>
            <a:r>
              <a:rPr lang="cs-CZ" sz="1200" dirty="0">
                <a:solidFill>
                  <a:srgbClr val="000000"/>
                </a:solidFill>
                <a:latin typeface="Trebuchet MS"/>
                <a:ea typeface="Calibri" panose="020F0502020204030204" pitchFamily="34" charset="0"/>
                <a:cs typeface="Calibri" panose="020F0502020204030204" pitchFamily="34" charset="0"/>
              </a:rPr>
              <a:t>, ať již zemědělských podnicích, tak i menších potravinářských firmách. Do budoucna se počítá i se </a:t>
            </a:r>
            <a:r>
              <a:rPr lang="cs-CZ" sz="1200" b="1" dirty="0">
                <a:solidFill>
                  <a:srgbClr val="000000"/>
                </a:solidFill>
                <a:latin typeface="Trebuchet MS"/>
                <a:ea typeface="Calibri" panose="020F0502020204030204" pitchFamily="34" charset="0"/>
                <a:cs typeface="Calibri" panose="020F0502020204030204" pitchFamily="34" charset="0"/>
              </a:rPr>
              <a:t>spoluprací s místními řemeslníky </a:t>
            </a:r>
            <a:br>
              <a:rPr lang="cs-CZ" sz="1200" b="1" dirty="0">
                <a:solidFill>
                  <a:srgbClr val="000000"/>
                </a:solidFill>
                <a:latin typeface="Trebuchet MS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cs-CZ" sz="1200" b="1" dirty="0">
                <a:solidFill>
                  <a:srgbClr val="000000"/>
                </a:solidFill>
                <a:latin typeface="Trebuchet MS"/>
                <a:ea typeface="Calibri" panose="020F0502020204030204" pitchFamily="34" charset="0"/>
                <a:cs typeface="Calibri" panose="020F0502020204030204" pitchFamily="34" charset="0"/>
              </a:rPr>
              <a:t>a živnostníky.</a:t>
            </a:r>
            <a:r>
              <a:rPr lang="cs-CZ" sz="1200" dirty="0">
                <a:solidFill>
                  <a:srgbClr val="000000"/>
                </a:solidFill>
                <a:latin typeface="Trebuchet MS"/>
                <a:ea typeface="Calibri" panose="020F0502020204030204" pitchFamily="34" charset="0"/>
                <a:cs typeface="Calibri" panose="020F0502020204030204" pitchFamily="34" charset="0"/>
              </a:rPr>
              <a:t> Zároveň jsou do </a:t>
            </a:r>
            <a:r>
              <a:rPr lang="cs-CZ" sz="1200" b="1" dirty="0">
                <a:solidFill>
                  <a:srgbClr val="000000"/>
                </a:solidFill>
                <a:latin typeface="Trebuchet MS"/>
                <a:ea typeface="Calibri" panose="020F0502020204030204" pitchFamily="34" charset="0"/>
                <a:cs typeface="Calibri" panose="020F0502020204030204" pitchFamily="34" charset="0"/>
              </a:rPr>
              <a:t>atlasu, který je součástí e-shopu</a:t>
            </a:r>
            <a:r>
              <a:rPr lang="cs-CZ" sz="1200" dirty="0">
                <a:solidFill>
                  <a:srgbClr val="000000"/>
                </a:solidFill>
                <a:latin typeface="Trebuchet MS"/>
                <a:ea typeface="Calibri" panose="020F0502020204030204" pitchFamily="34" charset="0"/>
                <a:cs typeface="Calibri" panose="020F0502020204030204" pitchFamily="34" charset="0"/>
              </a:rPr>
              <a:t>, postupně přidávány </a:t>
            </a:r>
            <a:r>
              <a:rPr lang="cs-CZ" sz="1200" b="1" dirty="0">
                <a:solidFill>
                  <a:srgbClr val="000000"/>
                </a:solidFill>
                <a:latin typeface="Trebuchet MS"/>
                <a:ea typeface="Calibri" panose="020F0502020204030204" pitchFamily="34" charset="0"/>
                <a:cs typeface="Calibri" panose="020F0502020204030204" pitchFamily="34" charset="0"/>
              </a:rPr>
              <a:t>informace o turistických zajímavostech na Šumavě a v Pošumaví.</a:t>
            </a:r>
            <a:endParaRPr lang="cs-CZ" sz="1200" b="1" dirty="0">
              <a:solidFill>
                <a:prstClr val="black"/>
              </a:solidFill>
              <a:latin typeface="Trebuchet MS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7" name="Obrázek 26">
            <a:extLst>
              <a:ext uri="{FF2B5EF4-FFF2-40B4-BE49-F238E27FC236}">
                <a16:creationId xmlns:a16="http://schemas.microsoft.com/office/drawing/2014/main" id="{4D768C98-C495-4B7A-BFF0-8E00E5F80E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353" y="3025113"/>
            <a:ext cx="5762625" cy="2943225"/>
          </a:xfrm>
          <a:prstGeom prst="rect">
            <a:avLst/>
          </a:prstGeom>
        </p:spPr>
      </p:pic>
      <p:sp>
        <p:nvSpPr>
          <p:cNvPr id="28" name="TextovéPole 27">
            <a:extLst>
              <a:ext uri="{FF2B5EF4-FFF2-40B4-BE49-F238E27FC236}">
                <a16:creationId xmlns:a16="http://schemas.microsoft.com/office/drawing/2014/main" id="{AE90DC13-3486-48FB-9443-238C8C3259AC}"/>
              </a:ext>
            </a:extLst>
          </p:cNvPr>
          <p:cNvSpPr txBox="1"/>
          <p:nvPr/>
        </p:nvSpPr>
        <p:spPr>
          <a:xfrm>
            <a:off x="3818602" y="6054622"/>
            <a:ext cx="380307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800" dirty="0">
                <a:solidFill>
                  <a:prstClr val="black"/>
                </a:solidFill>
                <a:latin typeface="Trebuchet MS" pitchFamily="34" charset="0"/>
                <a:cs typeface="Arial" charset="0"/>
              </a:rPr>
              <a:t>Atlas turistických zajímavostí vložený do e-shopu s regionálními potravinami</a:t>
            </a:r>
          </a:p>
        </p:txBody>
      </p:sp>
    </p:spTree>
    <p:extLst>
      <p:ext uri="{BB962C8B-B14F-4D97-AF65-F5344CB8AC3E}">
        <p14:creationId xmlns:p14="http://schemas.microsoft.com/office/powerpoint/2010/main" val="40861389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28D3731-1576-4023-849F-8D0F97D9C6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CFD5B3B-03A3-4CD2-86EA-705D84B6D4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A77F40C-6544-4153-8B40-EF20CD5F9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sz="1200" b="1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r>
              <a:rPr lang="cs-CZ" sz="1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Číslo projektu</a:t>
            </a:r>
            <a:r>
              <a:rPr lang="en-GB" sz="1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: 2020-1-SK01-KA202-078207</a:t>
            </a:r>
            <a:endParaRPr lang="cs-CZ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3EAF5AB4-94D6-4489-A933-6E181408B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B3453-50FB-4F84-A2BC-F5B9BC87FA5A}" type="slidenum">
              <a:rPr lang="cs-CZ" smtClean="0"/>
              <a:t>2</a:t>
            </a:fld>
            <a:endParaRPr lang="cs-CZ"/>
          </a:p>
        </p:txBody>
      </p:sp>
      <p:pic>
        <p:nvPicPr>
          <p:cNvPr id="6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90F7A851-418C-4462-8129-B9984041BA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5978" y="142419"/>
            <a:ext cx="2897822" cy="1770973"/>
          </a:xfrm>
          <a:prstGeom prst="rect">
            <a:avLst/>
          </a:prstGeom>
        </p:spPr>
      </p:pic>
      <p:pic>
        <p:nvPicPr>
          <p:cNvPr id="7" name="image12.jpg">
            <a:extLst>
              <a:ext uri="{FF2B5EF4-FFF2-40B4-BE49-F238E27FC236}">
                <a16:creationId xmlns:a16="http://schemas.microsoft.com/office/drawing/2014/main" id="{B9FB1F4F-2A88-4950-9424-FCEE8A61B290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681037"/>
            <a:ext cx="3003869" cy="795971"/>
          </a:xfrm>
          <a:prstGeom prst="rect">
            <a:avLst/>
          </a:prstGeom>
          <a:ln/>
        </p:spPr>
      </p:pic>
      <p:sp>
        <p:nvSpPr>
          <p:cNvPr id="17" name="Zástupný text 1">
            <a:extLst>
              <a:ext uri="{FF2B5EF4-FFF2-40B4-BE49-F238E27FC236}">
                <a16:creationId xmlns:a16="http://schemas.microsoft.com/office/drawing/2014/main" id="{35C0D7F6-BDE7-4E6E-A7A4-B0CFEC6F9FE7}"/>
              </a:ext>
            </a:extLst>
          </p:cNvPr>
          <p:cNvSpPr txBox="1">
            <a:spLocks/>
          </p:cNvSpPr>
          <p:nvPr/>
        </p:nvSpPr>
        <p:spPr>
          <a:xfrm>
            <a:off x="1049026" y="1913392"/>
            <a:ext cx="8820000" cy="360000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Font typeface="Arial" charset="0"/>
              <a:buNone/>
              <a:defRPr sz="1800" b="1" kern="1200" baseline="0">
                <a:solidFill>
                  <a:srgbClr val="008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6. 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Prodej ze dvora</a:t>
            </a:r>
            <a:endParaRPr kumimoji="0" lang="cs-CZ" sz="1800" b="1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cs-CZ" sz="1800" b="1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9" name="Zástupný text 3">
            <a:extLst>
              <a:ext uri="{FF2B5EF4-FFF2-40B4-BE49-F238E27FC236}">
                <a16:creationId xmlns:a16="http://schemas.microsoft.com/office/drawing/2014/main" id="{BE574C59-26B9-4F85-9DCA-D36CDF652BE2}"/>
              </a:ext>
            </a:extLst>
          </p:cNvPr>
          <p:cNvSpPr txBox="1">
            <a:spLocks/>
          </p:cNvSpPr>
          <p:nvPr/>
        </p:nvSpPr>
        <p:spPr>
          <a:xfrm>
            <a:off x="1049026" y="2814772"/>
            <a:ext cx="8820000" cy="3960000"/>
          </a:xfrm>
          <a:prstGeom prst="rect">
            <a:avLst/>
          </a:prstGeom>
        </p:spPr>
        <p:txBody>
          <a:bodyPr/>
          <a:lstStyle>
            <a:lvl1pPr marL="0" indent="0" algn="just" rtl="0" eaLnBrk="1" fontAlgn="base" hangingPunct="1">
              <a:spcBef>
                <a:spcPts val="0"/>
              </a:spcBef>
              <a:spcAft>
                <a:spcPct val="0"/>
              </a:spcAft>
              <a:buFont typeface="Arial" charset="0"/>
              <a:buNone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8038" indent="-180000" algn="just" rtl="0" eaLnBrk="1" fontAlgn="base" hangingPunct="1"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pl-PL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70000" indent="-180000" algn="just" rtl="0" eaLnBrk="1" fontAlgn="base" hangingPunct="1">
              <a:spcBef>
                <a:spcPts val="0"/>
              </a:spcBef>
              <a:spcAft>
                <a:spcPct val="0"/>
              </a:spcAft>
              <a:buFont typeface="Trebuchet MS" panose="020B0603020202020204" pitchFamily="34" charset="0"/>
              <a:buChar char="—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30000" indent="-180000" algn="just" rtl="0" eaLnBrk="1" fontAlgn="base" hangingPunct="1">
              <a:spcBef>
                <a:spcPts val="0"/>
              </a:spcBef>
              <a:spcAft>
                <a:spcPct val="0"/>
              </a:spcAft>
              <a:buFont typeface="Trebuchet MS" panose="020B0603020202020204" pitchFamily="34" charset="0"/>
              <a:buChar char="›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37" name="Zástupný text 2">
            <a:extLst>
              <a:ext uri="{FF2B5EF4-FFF2-40B4-BE49-F238E27FC236}">
                <a16:creationId xmlns:a16="http://schemas.microsoft.com/office/drawing/2014/main" id="{689CD2EB-696E-4A47-84CE-A6E805047A16}"/>
              </a:ext>
            </a:extLst>
          </p:cNvPr>
          <p:cNvSpPr txBox="1">
            <a:spLocks/>
          </p:cNvSpPr>
          <p:nvPr/>
        </p:nvSpPr>
        <p:spPr>
          <a:xfrm>
            <a:off x="1049026" y="2296055"/>
            <a:ext cx="8820000" cy="360000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Font typeface="Arial" charset="0"/>
              <a:buNone/>
              <a:defRPr sz="1600" kern="1200" baseline="0">
                <a:solidFill>
                  <a:srgbClr val="008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rebuchet MS"/>
                <a:ea typeface="Calibri" panose="020F0502020204030204" pitchFamily="34" charset="0"/>
                <a:cs typeface="Times New Roman" panose="02020603050405020304" pitchFamily="18" charset="0"/>
              </a:rPr>
              <a:t>6.6. </a:t>
            </a:r>
            <a:r>
              <a:rPr kumimoji="0" lang="cs-CZ" sz="1800" b="1" i="0" u="none" strike="noStrike" kern="1200" cap="none" spc="0" normalizeH="0" baseline="0" noProof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Ostatní produkty, cirkulární ekonomika</a:t>
            </a: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Trebuchet MS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cs-CZ" sz="1600" b="0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8" name="Zástupný text 3">
            <a:extLst>
              <a:ext uri="{FF2B5EF4-FFF2-40B4-BE49-F238E27FC236}">
                <a16:creationId xmlns:a16="http://schemas.microsoft.com/office/drawing/2014/main" id="{1B7758B3-2C7C-40DE-8BF9-4039896FF86A}"/>
              </a:ext>
            </a:extLst>
          </p:cNvPr>
          <p:cNvSpPr txBox="1">
            <a:spLocks/>
          </p:cNvSpPr>
          <p:nvPr/>
        </p:nvSpPr>
        <p:spPr>
          <a:xfrm>
            <a:off x="1049026" y="2749444"/>
            <a:ext cx="8820000" cy="3960000"/>
          </a:xfrm>
          <a:prstGeom prst="rect">
            <a:avLst/>
          </a:prstGeom>
        </p:spPr>
        <p:txBody>
          <a:bodyPr/>
          <a:lstStyle>
            <a:lvl1pPr marL="0" indent="0" algn="just" rtl="0" eaLnBrk="1" fontAlgn="base" hangingPunct="1">
              <a:spcBef>
                <a:spcPts val="0"/>
              </a:spcBef>
              <a:spcAft>
                <a:spcPct val="0"/>
              </a:spcAft>
              <a:buFont typeface="Arial" charset="0"/>
              <a:buNone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8038" indent="-180000" algn="just" rtl="0" eaLnBrk="1" fontAlgn="base" hangingPunct="1"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pl-PL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70000" indent="-180000" algn="just" rtl="0" eaLnBrk="1" fontAlgn="base" hangingPunct="1">
              <a:spcBef>
                <a:spcPts val="0"/>
              </a:spcBef>
              <a:spcAft>
                <a:spcPct val="0"/>
              </a:spcAft>
              <a:buFont typeface="Trebuchet MS" panose="020B0603020202020204" pitchFamily="34" charset="0"/>
              <a:buChar char="—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30000" indent="-180000" algn="just" rtl="0" eaLnBrk="1" fontAlgn="base" hangingPunct="1">
              <a:spcBef>
                <a:spcPts val="0"/>
              </a:spcBef>
              <a:spcAft>
                <a:spcPct val="0"/>
              </a:spcAft>
              <a:buFont typeface="Trebuchet MS" panose="020B0603020202020204" pitchFamily="34" charset="0"/>
              <a:buChar char="›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0" algn="just" defTabSz="914400" rtl="0" eaLnBrk="1" fontAlgn="base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Calibri" panose="020F0502020204030204" pitchFamily="34" charset="0"/>
                <a:cs typeface="Times New Roman" panose="02020603050405020304" pitchFamily="18" charset="0"/>
              </a:rPr>
              <a:t>Prodej ze dvora zahrnuje také nabídku nepotravinářské produkce regionálního charakteru nebo možnost vyzkoušet si některé fáze výroby. Tím  stává se součástí nabídky aktivit místního šetrného cestovního ruchu.</a:t>
            </a:r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pic>
        <p:nvPicPr>
          <p:cNvPr id="39" name="Obrázek 38" descr="Obsah obrázku zeď, osoba, interiér, jídelní stůl&#10;&#10;Popis byl vytvořen automaticky">
            <a:extLst>
              <a:ext uri="{FF2B5EF4-FFF2-40B4-BE49-F238E27FC236}">
                <a16:creationId xmlns:a16="http://schemas.microsoft.com/office/drawing/2014/main" id="{00032260-99EB-4CEF-9AD9-5EAF1F082C6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3196" y="3706455"/>
            <a:ext cx="3409601" cy="2557201"/>
          </a:xfrm>
          <a:prstGeom prst="rect">
            <a:avLst/>
          </a:prstGeom>
        </p:spPr>
      </p:pic>
      <p:pic>
        <p:nvPicPr>
          <p:cNvPr id="40" name="Obrázek 39">
            <a:extLst>
              <a:ext uri="{FF2B5EF4-FFF2-40B4-BE49-F238E27FC236}">
                <a16:creationId xmlns:a16="http://schemas.microsoft.com/office/drawing/2014/main" id="{22F12D8C-3DC2-486B-BD1D-C0D7CD6A51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04394" y="3706455"/>
            <a:ext cx="2624768" cy="257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4934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28D3731-1576-4023-849F-8D0F97D9C6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A77F40C-6544-4153-8B40-EF20CD5F9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sz="1200" b="1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r>
              <a:rPr lang="cs-CZ" sz="1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Číslo projektu</a:t>
            </a:r>
            <a:r>
              <a:rPr lang="en-GB" sz="1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: 2020-1-SK01-KA202-078207</a:t>
            </a:r>
            <a:endParaRPr lang="cs-CZ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3EAF5AB4-94D6-4489-A933-6E181408B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B3453-50FB-4F84-A2BC-F5B9BC87FA5A}" type="slidenum">
              <a:rPr lang="cs-CZ" smtClean="0"/>
              <a:t>3</a:t>
            </a:fld>
            <a:endParaRPr lang="cs-CZ"/>
          </a:p>
        </p:txBody>
      </p:sp>
      <p:pic>
        <p:nvPicPr>
          <p:cNvPr id="6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90F7A851-418C-4462-8129-B9984041BA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5978" y="142419"/>
            <a:ext cx="2897822" cy="1770973"/>
          </a:xfrm>
          <a:prstGeom prst="rect">
            <a:avLst/>
          </a:prstGeom>
        </p:spPr>
      </p:pic>
      <p:pic>
        <p:nvPicPr>
          <p:cNvPr id="7" name="image12.jpg">
            <a:extLst>
              <a:ext uri="{FF2B5EF4-FFF2-40B4-BE49-F238E27FC236}">
                <a16:creationId xmlns:a16="http://schemas.microsoft.com/office/drawing/2014/main" id="{B9FB1F4F-2A88-4950-9424-FCEE8A61B290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681037"/>
            <a:ext cx="3003869" cy="795971"/>
          </a:xfrm>
          <a:prstGeom prst="rect">
            <a:avLst/>
          </a:prstGeom>
          <a:ln/>
        </p:spPr>
      </p:pic>
      <p:sp>
        <p:nvSpPr>
          <p:cNvPr id="23" name="Zástupný text 1">
            <a:extLst>
              <a:ext uri="{FF2B5EF4-FFF2-40B4-BE49-F238E27FC236}">
                <a16:creationId xmlns:a16="http://schemas.microsoft.com/office/drawing/2014/main" id="{DA1539C4-3838-4E13-8B18-1E24FB894B6F}"/>
              </a:ext>
            </a:extLst>
          </p:cNvPr>
          <p:cNvSpPr txBox="1">
            <a:spLocks/>
          </p:cNvSpPr>
          <p:nvPr/>
        </p:nvSpPr>
        <p:spPr>
          <a:xfrm>
            <a:off x="838201" y="1913392"/>
            <a:ext cx="4594934" cy="4860000"/>
          </a:xfrm>
          <a:prstGeom prst="rect">
            <a:avLst/>
          </a:prstGeom>
        </p:spPr>
        <p:txBody>
          <a:bodyPr/>
          <a:lstStyle>
            <a:lvl1pPr marL="0" indent="0" algn="just" rtl="0" eaLnBrk="1" fontAlgn="base" hangingPunct="1">
              <a:spcBef>
                <a:spcPts val="0"/>
              </a:spcBef>
              <a:spcAft>
                <a:spcPct val="0"/>
              </a:spcAft>
              <a:buFont typeface="Arial" charset="0"/>
              <a:buNone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1" name="Zástupný text 1">
            <a:extLst>
              <a:ext uri="{FF2B5EF4-FFF2-40B4-BE49-F238E27FC236}">
                <a16:creationId xmlns:a16="http://schemas.microsoft.com/office/drawing/2014/main" id="{9C1D59E7-01CB-40AB-8E18-E2E42703A92F}"/>
              </a:ext>
            </a:extLst>
          </p:cNvPr>
          <p:cNvSpPr txBox="1">
            <a:spLocks/>
          </p:cNvSpPr>
          <p:nvPr/>
        </p:nvSpPr>
        <p:spPr>
          <a:xfrm>
            <a:off x="913614" y="1956443"/>
            <a:ext cx="4410000" cy="4860000"/>
          </a:xfrm>
          <a:prstGeom prst="rect">
            <a:avLst/>
          </a:prstGeom>
        </p:spPr>
        <p:txBody>
          <a:bodyPr/>
          <a:lstStyle>
            <a:lvl1pPr marL="0" indent="0" algn="just" rtl="0" eaLnBrk="1" fontAlgn="base" hangingPunct="1">
              <a:spcBef>
                <a:spcPts val="0"/>
              </a:spcBef>
              <a:spcAft>
                <a:spcPct val="0"/>
              </a:spcAft>
              <a:buFont typeface="Arial" charset="0"/>
              <a:buNone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0" algn="just" defTabSz="914400" rtl="0" eaLnBrk="1" fontAlgn="base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cs-CZ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Calibri" panose="020F0502020204030204" pitchFamily="34" charset="0"/>
                <a:cs typeface="Calibri" panose="020F0502020204030204" pitchFamily="34" charset="0"/>
              </a:rPr>
              <a:t>6.6.1. Ostatní produkty </a:t>
            </a:r>
          </a:p>
          <a:p>
            <a:pPr marL="228600" marR="0" lvl="0" indent="0" algn="just" defTabSz="914400" rtl="0" eaLnBrk="1" fontAlgn="base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28600" marR="0" lvl="0" indent="0" algn="just" defTabSz="914400" rtl="0" eaLnBrk="1" fontAlgn="base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Calibri" panose="020F0502020204030204" pitchFamily="34" charset="0"/>
                <a:cs typeface="Calibri" panose="020F0502020204030204" pitchFamily="34" charset="0"/>
              </a:rPr>
              <a:t>Nedílnou součástí prodeje ze dvora bývají i různé rukodělné výrobky , často typické pro region, nebo  </a:t>
            </a:r>
            <a:r>
              <a:rPr kumimoji="0" lang="cs-CZ" sz="12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Calibri" panose="020F0502020204030204" pitchFamily="34" charset="0"/>
                <a:cs typeface="Calibri" panose="020F0502020204030204" pitchFamily="34" charset="0"/>
              </a:rPr>
              <a:t>dárkové produkty s kosmetickým efektem, mýdla, svíčky nebo potravinové dekorační předměty – typicky zdobené perníkové dekorace – které svými názvy často obchází přísnější nařízení pro potraviny nebo kosmetiku.</a:t>
            </a: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rebuchet MS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pic>
        <p:nvPicPr>
          <p:cNvPr id="42" name="Zástupný symbol obrázku 5" descr="Obsah obrázku osoba, kontejner, koš&#10;&#10;Popis byl vytvořen automaticky">
            <a:extLst>
              <a:ext uri="{FF2B5EF4-FFF2-40B4-BE49-F238E27FC236}">
                <a16:creationId xmlns:a16="http://schemas.microsoft.com/office/drawing/2014/main" id="{C6C4CDA7-0FBC-405C-BCBF-16358CEF86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53" r="11853"/>
          <a:stretch>
            <a:fillRect/>
          </a:stretch>
        </p:blipFill>
        <p:spPr>
          <a:xfrm>
            <a:off x="5504589" y="1956443"/>
            <a:ext cx="4212000" cy="4140000"/>
          </a:xfrm>
          <a:prstGeom prst="rect">
            <a:avLst/>
          </a:prstGeom>
        </p:spPr>
      </p:pic>
      <p:sp>
        <p:nvSpPr>
          <p:cNvPr id="43" name="Zástupný text 3">
            <a:extLst>
              <a:ext uri="{FF2B5EF4-FFF2-40B4-BE49-F238E27FC236}">
                <a16:creationId xmlns:a16="http://schemas.microsoft.com/office/drawing/2014/main" id="{59AC99FE-4A9B-4722-9444-9E3C9B1915A9}"/>
              </a:ext>
            </a:extLst>
          </p:cNvPr>
          <p:cNvSpPr txBox="1">
            <a:spLocks/>
          </p:cNvSpPr>
          <p:nvPr/>
        </p:nvSpPr>
        <p:spPr>
          <a:xfrm>
            <a:off x="5504589" y="6133646"/>
            <a:ext cx="4212000" cy="504825"/>
          </a:xfrm>
          <a:prstGeom prst="rect">
            <a:avLst/>
          </a:prstGeom>
        </p:spPr>
        <p:txBody>
          <a:bodyPr/>
          <a:lstStyle>
            <a:lvl1pPr marL="0" indent="0" algn="ctr" rtl="0" eaLnBrk="1" fontAlgn="base" hangingPunct="1">
              <a:spcBef>
                <a:spcPts val="0"/>
              </a:spcBef>
              <a:spcAft>
                <a:spcPct val="0"/>
              </a:spcAft>
              <a:buFont typeface="Arial" charset="0"/>
              <a:buNone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Košíkářství si v regionech zachovává  řadu místních specifik.</a:t>
            </a:r>
          </a:p>
        </p:txBody>
      </p:sp>
    </p:spTree>
    <p:extLst>
      <p:ext uri="{BB962C8B-B14F-4D97-AF65-F5344CB8AC3E}">
        <p14:creationId xmlns:p14="http://schemas.microsoft.com/office/powerpoint/2010/main" val="40284560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28D3731-1576-4023-849F-8D0F97D9C6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A77F40C-6544-4153-8B40-EF20CD5F9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sz="1200" b="1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r>
              <a:rPr lang="cs-CZ" sz="1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Číslo projektu</a:t>
            </a:r>
            <a:r>
              <a:rPr lang="en-GB" sz="1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: 2020-1-SK01-KA202-078207</a:t>
            </a:r>
            <a:endParaRPr lang="cs-CZ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3EAF5AB4-94D6-4489-A933-6E181408B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B3453-50FB-4F84-A2BC-F5B9BC87FA5A}" type="slidenum">
              <a:rPr lang="cs-CZ" smtClean="0"/>
              <a:t>4</a:t>
            </a:fld>
            <a:endParaRPr lang="cs-CZ"/>
          </a:p>
        </p:txBody>
      </p:sp>
      <p:pic>
        <p:nvPicPr>
          <p:cNvPr id="6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90F7A851-418C-4462-8129-B9984041BA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5978" y="142419"/>
            <a:ext cx="2897822" cy="1770973"/>
          </a:xfrm>
          <a:prstGeom prst="rect">
            <a:avLst/>
          </a:prstGeom>
        </p:spPr>
      </p:pic>
      <p:pic>
        <p:nvPicPr>
          <p:cNvPr id="7" name="image12.jpg">
            <a:extLst>
              <a:ext uri="{FF2B5EF4-FFF2-40B4-BE49-F238E27FC236}">
                <a16:creationId xmlns:a16="http://schemas.microsoft.com/office/drawing/2014/main" id="{B9FB1F4F-2A88-4950-9424-FCEE8A61B290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681037"/>
            <a:ext cx="3003869" cy="795971"/>
          </a:xfrm>
          <a:prstGeom prst="rect">
            <a:avLst/>
          </a:prstGeom>
          <a:ln/>
        </p:spPr>
      </p:pic>
      <p:sp>
        <p:nvSpPr>
          <p:cNvPr id="39" name="Zástupný text 1">
            <a:extLst>
              <a:ext uri="{FF2B5EF4-FFF2-40B4-BE49-F238E27FC236}">
                <a16:creationId xmlns:a16="http://schemas.microsoft.com/office/drawing/2014/main" id="{876E224A-9998-477E-968F-99865ACC281D}"/>
              </a:ext>
            </a:extLst>
          </p:cNvPr>
          <p:cNvSpPr txBox="1">
            <a:spLocks/>
          </p:cNvSpPr>
          <p:nvPr/>
        </p:nvSpPr>
        <p:spPr>
          <a:xfrm>
            <a:off x="838200" y="1792920"/>
            <a:ext cx="8820000" cy="4729530"/>
          </a:xfrm>
          <a:prstGeom prst="rect">
            <a:avLst/>
          </a:prstGeom>
        </p:spPr>
        <p:txBody>
          <a:bodyPr/>
          <a:lstStyle>
            <a:lvl1pPr marL="0" indent="0" algn="just" rtl="0" eaLnBrk="1" fontAlgn="base" hangingPunct="1">
              <a:spcBef>
                <a:spcPts val="0"/>
              </a:spcBef>
              <a:spcAft>
                <a:spcPct val="0"/>
              </a:spcAft>
              <a:buFont typeface="Arial" charset="0"/>
              <a:buNone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cs-CZ" b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6.6.2. Cirkulární ekonomika</a:t>
            </a:r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cs-CZ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Institut cirkulární ekonomiky na svých stránkách uvádí, že dnes se využívá pouze 9 % všech materiálů a zdrojů, které mají  potenciál vrátit se zpět do oběhu. Toto plýtvání má za následek, že současný systém je neefektivní a naráží na své hranice. Cirkulární ekonomika přináší odpověď na tento problém tím, že řeší ekologické, sociální i environmentální slabiny lineárního systému.</a:t>
            </a:r>
            <a:endParaRPr lang="cs-CZ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0" name="Obrázek 39">
            <a:extLst>
              <a:ext uri="{FF2B5EF4-FFF2-40B4-BE49-F238E27FC236}">
                <a16:creationId xmlns:a16="http://schemas.microsoft.com/office/drawing/2014/main" id="{D1886C2D-1017-4CC2-A378-1F30A47EFC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3800" y="2923164"/>
            <a:ext cx="6103401" cy="3117274"/>
          </a:xfrm>
          <a:prstGeom prst="rect">
            <a:avLst/>
          </a:prstGeom>
        </p:spPr>
      </p:pic>
      <p:sp>
        <p:nvSpPr>
          <p:cNvPr id="41" name="TextovéPole 40">
            <a:extLst>
              <a:ext uri="{FF2B5EF4-FFF2-40B4-BE49-F238E27FC236}">
                <a16:creationId xmlns:a16="http://schemas.microsoft.com/office/drawing/2014/main" id="{BEDF7CB8-C827-4C7A-901D-B732E417B19B}"/>
              </a:ext>
            </a:extLst>
          </p:cNvPr>
          <p:cNvSpPr txBox="1"/>
          <p:nvPr/>
        </p:nvSpPr>
        <p:spPr>
          <a:xfrm>
            <a:off x="4535065" y="6142989"/>
            <a:ext cx="328352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800" dirty="0">
                <a:solidFill>
                  <a:prstClr val="black"/>
                </a:solidFill>
                <a:latin typeface="Trebuchet MS" pitchFamily="34" charset="0"/>
                <a:cs typeface="Arial" charset="0"/>
                <a:hlinkClick r:id="rId5"/>
              </a:rPr>
              <a:t>www.incen.cz</a:t>
            </a:r>
            <a:r>
              <a:rPr lang="cs-CZ" sz="800" dirty="0">
                <a:solidFill>
                  <a:prstClr val="black"/>
                </a:solidFill>
                <a:latin typeface="Trebuchet MS" pitchFamily="34" charset="0"/>
                <a:cs typeface="Arial" charset="0"/>
              </a:rPr>
              <a:t> Institut cirkulární ekonomiky</a:t>
            </a:r>
          </a:p>
        </p:txBody>
      </p:sp>
    </p:spTree>
    <p:extLst>
      <p:ext uri="{BB962C8B-B14F-4D97-AF65-F5344CB8AC3E}">
        <p14:creationId xmlns:p14="http://schemas.microsoft.com/office/powerpoint/2010/main" val="21100997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28D3731-1576-4023-849F-8D0F97D9C6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A77F40C-6544-4153-8B40-EF20CD5F9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sz="1200" b="1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r>
              <a:rPr lang="cs-CZ" sz="1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Číslo projektu</a:t>
            </a:r>
            <a:r>
              <a:rPr lang="en-GB" sz="1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: 2020-1-SK01-KA202-078207</a:t>
            </a:r>
            <a:endParaRPr lang="cs-CZ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3EAF5AB4-94D6-4489-A933-6E181408B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B3453-50FB-4F84-A2BC-F5B9BC87FA5A}" type="slidenum">
              <a:rPr lang="cs-CZ" smtClean="0"/>
              <a:t>5</a:t>
            </a:fld>
            <a:endParaRPr lang="cs-CZ"/>
          </a:p>
        </p:txBody>
      </p:sp>
      <p:pic>
        <p:nvPicPr>
          <p:cNvPr id="6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90F7A851-418C-4462-8129-B9984041BA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5978" y="142419"/>
            <a:ext cx="2897822" cy="1770973"/>
          </a:xfrm>
          <a:prstGeom prst="rect">
            <a:avLst/>
          </a:prstGeom>
        </p:spPr>
      </p:pic>
      <p:pic>
        <p:nvPicPr>
          <p:cNvPr id="7" name="image12.jpg">
            <a:extLst>
              <a:ext uri="{FF2B5EF4-FFF2-40B4-BE49-F238E27FC236}">
                <a16:creationId xmlns:a16="http://schemas.microsoft.com/office/drawing/2014/main" id="{B9FB1F4F-2A88-4950-9424-FCEE8A61B290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681037"/>
            <a:ext cx="3003869" cy="795971"/>
          </a:xfrm>
          <a:prstGeom prst="rect">
            <a:avLst/>
          </a:prstGeom>
          <a:ln/>
        </p:spPr>
      </p:pic>
      <p:sp>
        <p:nvSpPr>
          <p:cNvPr id="31" name="Zástupný text 1">
            <a:extLst>
              <a:ext uri="{FF2B5EF4-FFF2-40B4-BE49-F238E27FC236}">
                <a16:creationId xmlns:a16="http://schemas.microsoft.com/office/drawing/2014/main" id="{24440811-BC86-460D-A593-22CC02698008}"/>
              </a:ext>
            </a:extLst>
          </p:cNvPr>
          <p:cNvSpPr txBox="1">
            <a:spLocks/>
          </p:cNvSpPr>
          <p:nvPr/>
        </p:nvSpPr>
        <p:spPr>
          <a:xfrm>
            <a:off x="838200" y="1775320"/>
            <a:ext cx="8820000" cy="4201259"/>
          </a:xfrm>
          <a:prstGeom prst="rect">
            <a:avLst/>
          </a:prstGeom>
        </p:spPr>
        <p:txBody>
          <a:bodyPr/>
          <a:lstStyle>
            <a:lvl1pPr marL="0" indent="0" algn="just" rtl="0" eaLnBrk="1" fontAlgn="base" hangingPunct="1">
              <a:spcBef>
                <a:spcPts val="0"/>
              </a:spcBef>
              <a:spcAft>
                <a:spcPct val="0"/>
              </a:spcAft>
              <a:buFont typeface="Arial" charset="0"/>
              <a:buNone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cs-CZ" dirty="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Čím se vyznačuje cirkulární ekonomika? </a:t>
            </a:r>
          </a:p>
          <a:p>
            <a:pPr marL="4000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Zatímco </a:t>
            </a:r>
            <a:r>
              <a:rPr lang="cs-CZ" b="1" dirty="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běžná ekonomika </a:t>
            </a:r>
            <a:r>
              <a:rPr lang="cs-CZ" dirty="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a produkce funguje z velké části </a:t>
            </a:r>
            <a:r>
              <a:rPr lang="cs-CZ" b="1" dirty="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lineárním způsobem</a:t>
            </a:r>
            <a:r>
              <a:rPr lang="cs-CZ" dirty="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 – tedy od surovin, přes návrh, výrobu a používání výrobku až po ukončení jeho životnosti a produkci odpadu, </a:t>
            </a:r>
            <a:r>
              <a:rPr lang="cs-CZ" b="1" dirty="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cirkulární ekonomika</a:t>
            </a:r>
            <a:r>
              <a:rPr lang="cs-CZ" dirty="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 se snaží tento </a:t>
            </a:r>
            <a:r>
              <a:rPr lang="cs-CZ" b="1" dirty="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tok materiálu a energie uzavřít </a:t>
            </a:r>
            <a:br>
              <a:rPr lang="cs-CZ" b="1" dirty="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cs-CZ" b="1" dirty="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do kruhu</a:t>
            </a:r>
            <a:r>
              <a:rPr lang="cs-CZ" dirty="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cs-CZ" dirty="0">
                <a:ea typeface="Times New Roman" panose="02020603050405020304" pitchFamily="18" charset="0"/>
                <a:cs typeface="Calibri" panose="020F0502020204030204" pitchFamily="34" charset="0"/>
              </a:rPr>
              <a:t>zdroj: server Nazeleno.cz (2020). </a:t>
            </a:r>
          </a:p>
          <a:p>
            <a:pPr marL="4000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 Jedná se tedy o snahu do </a:t>
            </a:r>
            <a:r>
              <a:rPr lang="cs-CZ" dirty="0">
                <a:ea typeface="Times New Roman" panose="02020603050405020304" pitchFamily="18" charset="0"/>
                <a:cs typeface="Calibri" panose="020F0502020204030204" pitchFamily="34" charset="0"/>
              </a:rPr>
              <a:t>ekonomiky zavést systém, kdy důsledně využíváme recyklované výrobky a materiály k produkci výrobků jiných, a odpad zde tedy nevzniká.</a:t>
            </a:r>
            <a:endParaRPr lang="cs-CZ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2" name="Obrázek 31" descr="Obsah obrázku tráva, exteriér&#10;&#10;Popis byl vytvořen automaticky">
            <a:extLst>
              <a:ext uri="{FF2B5EF4-FFF2-40B4-BE49-F238E27FC236}">
                <a16:creationId xmlns:a16="http://schemas.microsoft.com/office/drawing/2014/main" id="{3FD8C3F2-B7DA-4CD3-A44B-71AE331DA6A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3210" y="3395422"/>
            <a:ext cx="3708721" cy="2781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9878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28D3731-1576-4023-849F-8D0F97D9C6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A77F40C-6544-4153-8B40-EF20CD5F9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14519"/>
            <a:ext cx="4114800" cy="365125"/>
          </a:xfrm>
        </p:spPr>
        <p:txBody>
          <a:bodyPr/>
          <a:lstStyle/>
          <a:p>
            <a:endParaRPr lang="cs-CZ" sz="1200" b="1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r>
              <a:rPr lang="cs-CZ" sz="1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Číslo projektu</a:t>
            </a:r>
            <a:r>
              <a:rPr lang="en-GB" sz="1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: 2020-1-SK01-KA202-078207</a:t>
            </a:r>
            <a:endParaRPr lang="cs-CZ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3EAF5AB4-94D6-4489-A933-6E181408B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B3453-50FB-4F84-A2BC-F5B9BC87FA5A}" type="slidenum">
              <a:rPr lang="cs-CZ" smtClean="0"/>
              <a:t>6</a:t>
            </a:fld>
            <a:endParaRPr lang="cs-CZ"/>
          </a:p>
        </p:txBody>
      </p:sp>
      <p:pic>
        <p:nvPicPr>
          <p:cNvPr id="6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90F7A851-418C-4462-8129-B9984041BA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5978" y="142419"/>
            <a:ext cx="2897822" cy="1770973"/>
          </a:xfrm>
          <a:prstGeom prst="rect">
            <a:avLst/>
          </a:prstGeom>
        </p:spPr>
      </p:pic>
      <p:pic>
        <p:nvPicPr>
          <p:cNvPr id="7" name="image12.jpg">
            <a:extLst>
              <a:ext uri="{FF2B5EF4-FFF2-40B4-BE49-F238E27FC236}">
                <a16:creationId xmlns:a16="http://schemas.microsoft.com/office/drawing/2014/main" id="{B9FB1F4F-2A88-4950-9424-FCEE8A61B290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681037"/>
            <a:ext cx="3003869" cy="795971"/>
          </a:xfrm>
          <a:prstGeom prst="rect">
            <a:avLst/>
          </a:prstGeom>
          <a:ln/>
        </p:spPr>
      </p:pic>
      <p:sp>
        <p:nvSpPr>
          <p:cNvPr id="33" name="Zástupný text 1">
            <a:extLst>
              <a:ext uri="{FF2B5EF4-FFF2-40B4-BE49-F238E27FC236}">
                <a16:creationId xmlns:a16="http://schemas.microsoft.com/office/drawing/2014/main" id="{B645ED20-4A80-4A77-9CE3-50264CADB685}"/>
              </a:ext>
            </a:extLst>
          </p:cNvPr>
          <p:cNvSpPr txBox="1">
            <a:spLocks/>
          </p:cNvSpPr>
          <p:nvPr/>
        </p:nvSpPr>
        <p:spPr>
          <a:xfrm>
            <a:off x="1004914" y="1792920"/>
            <a:ext cx="4410000" cy="4860000"/>
          </a:xfrm>
          <a:prstGeom prst="rect">
            <a:avLst/>
          </a:prstGeom>
        </p:spPr>
        <p:txBody>
          <a:bodyPr/>
          <a:lstStyle>
            <a:lvl1pPr marL="0" indent="0" algn="just" rtl="0" eaLnBrk="1" fontAlgn="base" hangingPunct="1">
              <a:spcBef>
                <a:spcPts val="0"/>
              </a:spcBef>
              <a:spcAft>
                <a:spcPct val="0"/>
              </a:spcAft>
              <a:buFont typeface="Arial" charset="0"/>
              <a:buNone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Times New Roman" panose="02020603050405020304" pitchFamily="18" charset="0"/>
                <a:cs typeface="Calibri" panose="020F0502020204030204" pitchFamily="34" charset="0"/>
              </a:rPr>
              <a:t>V cirkulární ekonomice zkrátka </a:t>
            </a:r>
            <a:r>
              <a:rPr kumimoji="0" lang="cs-CZ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Times New Roman" panose="02020603050405020304" pitchFamily="18" charset="0"/>
                <a:cs typeface="Calibri" panose="020F0502020204030204" pitchFamily="34" charset="0"/>
              </a:rPr>
              <a:t>nic není odpadem</a:t>
            </a:r>
            <a:r>
              <a:rPr kumimoji="0" lang="cs-CZ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Times New Roman" panose="02020603050405020304" pitchFamily="18" charset="0"/>
                <a:cs typeface="Calibri" panose="020F0502020204030204" pitchFamily="34" charset="0"/>
              </a:rPr>
              <a:t>,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Times New Roman" panose="02020603050405020304" pitchFamily="18" charset="0"/>
                <a:cs typeface="Calibri" panose="020F0502020204030204" pitchFamily="34" charset="0"/>
              </a:rPr>
              <a:t> a to, co nyní pokládáme za odpad, je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cs-CZ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Times New Roman" panose="02020603050405020304" pitchFamily="18" charset="0"/>
                <a:cs typeface="Calibri" panose="020F0502020204030204" pitchFamily="34" charset="0"/>
              </a:rPr>
              <a:t>spíš surovinou pro další kolo výroby</a:t>
            </a:r>
            <a:r>
              <a:rPr kumimoji="0" lang="cs-CZ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Times New Roman" panose="02020603050405020304" pitchFamily="18" charset="0"/>
                <a:cs typeface="Calibri" panose="020F0502020204030204" pitchFamily="34" charset="0"/>
              </a:rPr>
              <a:t>a základem pro opětovný životní cyklus výrobku. </a:t>
            </a:r>
            <a:r>
              <a:rPr kumimoji="0" lang="cs-CZ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	</a:t>
            </a:r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4" name="Zástupný text 3">
            <a:extLst>
              <a:ext uri="{FF2B5EF4-FFF2-40B4-BE49-F238E27FC236}">
                <a16:creationId xmlns:a16="http://schemas.microsoft.com/office/drawing/2014/main" id="{22D18F0A-7B8B-4078-A608-A85849D0CF00}"/>
              </a:ext>
            </a:extLst>
          </p:cNvPr>
          <p:cNvSpPr txBox="1">
            <a:spLocks/>
          </p:cNvSpPr>
          <p:nvPr/>
        </p:nvSpPr>
        <p:spPr>
          <a:xfrm>
            <a:off x="5605414" y="6105044"/>
            <a:ext cx="4212000" cy="504825"/>
          </a:xfrm>
          <a:prstGeom prst="rect">
            <a:avLst/>
          </a:prstGeom>
        </p:spPr>
        <p:txBody>
          <a:bodyPr/>
          <a:lstStyle>
            <a:lvl1pPr marL="0" indent="0" algn="ctr" rtl="0" eaLnBrk="1" fontAlgn="base" hangingPunct="1">
              <a:spcBef>
                <a:spcPts val="0"/>
              </a:spcBef>
              <a:spcAft>
                <a:spcPct val="0"/>
              </a:spcAft>
              <a:buFont typeface="Arial" charset="0"/>
              <a:buNone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cs-CZ" sz="10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Grafické znázornění cirkulární a lineární ekonomiky 			</a:t>
            </a:r>
            <a:r>
              <a:rPr kumimoji="0" lang="cs-CZ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Zdroj: Incien.org</a:t>
            </a:r>
            <a:endParaRPr kumimoji="0" lang="cs-CZ" sz="1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pic>
        <p:nvPicPr>
          <p:cNvPr id="35" name="Zástupný symbol obrázku 4">
            <a:extLst>
              <a:ext uri="{FF2B5EF4-FFF2-40B4-BE49-F238E27FC236}">
                <a16:creationId xmlns:a16="http://schemas.microsoft.com/office/drawing/2014/main" id="{52B06582-81B9-419D-8B6E-58F08D26691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8610" r="8610"/>
          <a:stretch>
            <a:fillRect/>
          </a:stretch>
        </p:blipFill>
        <p:spPr>
          <a:xfrm>
            <a:off x="5740496" y="1793395"/>
            <a:ext cx="4084418" cy="414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3471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28D3731-1576-4023-849F-8D0F97D9C6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A77F40C-6544-4153-8B40-EF20CD5F9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sz="1200" b="1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r>
              <a:rPr lang="cs-CZ" sz="1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Číslo projektu</a:t>
            </a:r>
            <a:r>
              <a:rPr lang="en-GB" sz="1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: 2020-1-SK01-KA202-078207</a:t>
            </a:r>
            <a:endParaRPr lang="cs-CZ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3EAF5AB4-94D6-4489-A933-6E181408B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B3453-50FB-4F84-A2BC-F5B9BC87FA5A}" type="slidenum">
              <a:rPr lang="cs-CZ" smtClean="0"/>
              <a:t>7</a:t>
            </a:fld>
            <a:endParaRPr lang="cs-CZ"/>
          </a:p>
        </p:txBody>
      </p:sp>
      <p:pic>
        <p:nvPicPr>
          <p:cNvPr id="6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90F7A851-418C-4462-8129-B9984041BA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5978" y="142419"/>
            <a:ext cx="2897822" cy="1770973"/>
          </a:xfrm>
          <a:prstGeom prst="rect">
            <a:avLst/>
          </a:prstGeom>
        </p:spPr>
      </p:pic>
      <p:pic>
        <p:nvPicPr>
          <p:cNvPr id="7" name="image12.jpg">
            <a:extLst>
              <a:ext uri="{FF2B5EF4-FFF2-40B4-BE49-F238E27FC236}">
                <a16:creationId xmlns:a16="http://schemas.microsoft.com/office/drawing/2014/main" id="{B9FB1F4F-2A88-4950-9424-FCEE8A61B290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681037"/>
            <a:ext cx="3003869" cy="795971"/>
          </a:xfrm>
          <a:prstGeom prst="rect">
            <a:avLst/>
          </a:prstGeom>
          <a:ln/>
        </p:spPr>
      </p:pic>
      <p:sp>
        <p:nvSpPr>
          <p:cNvPr id="36" name="Zástupný text 1">
            <a:extLst>
              <a:ext uri="{FF2B5EF4-FFF2-40B4-BE49-F238E27FC236}">
                <a16:creationId xmlns:a16="http://schemas.microsoft.com/office/drawing/2014/main" id="{8C764E35-5EF1-41AB-A555-1D5A4DF78B88}"/>
              </a:ext>
            </a:extLst>
          </p:cNvPr>
          <p:cNvSpPr txBox="1">
            <a:spLocks/>
          </p:cNvSpPr>
          <p:nvPr/>
        </p:nvSpPr>
        <p:spPr>
          <a:xfrm>
            <a:off x="838200" y="1690688"/>
            <a:ext cx="8820000" cy="360000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Font typeface="Arial" charset="0"/>
              <a:buNone/>
              <a:defRPr sz="1800" b="1" kern="1200" baseline="0">
                <a:solidFill>
                  <a:srgbClr val="008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rebuchet MS"/>
                <a:ea typeface="Calibri" panose="020F0502020204030204" pitchFamily="34" charset="0"/>
                <a:cs typeface="Times New Roman" panose="02020603050405020304" pitchFamily="18" charset="0"/>
              </a:rPr>
              <a:t>Sales from the Yard (Farm)</a:t>
            </a:r>
            <a:endParaRPr kumimoji="0" lang="cs-CZ" sz="1800" b="1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7" name="Zástupný text 2">
            <a:extLst>
              <a:ext uri="{FF2B5EF4-FFF2-40B4-BE49-F238E27FC236}">
                <a16:creationId xmlns:a16="http://schemas.microsoft.com/office/drawing/2014/main" id="{F33A0B2D-34AD-45C0-878F-5F8266D1D7A3}"/>
              </a:ext>
            </a:extLst>
          </p:cNvPr>
          <p:cNvSpPr txBox="1">
            <a:spLocks/>
          </p:cNvSpPr>
          <p:nvPr/>
        </p:nvSpPr>
        <p:spPr>
          <a:xfrm>
            <a:off x="838200" y="2144077"/>
            <a:ext cx="8820000" cy="360000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Font typeface="Arial" charset="0"/>
              <a:buNone/>
              <a:defRPr sz="1600" kern="1200" baseline="0">
                <a:solidFill>
                  <a:srgbClr val="008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cs-CZ" sz="12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Calibri" panose="020F0502020204030204" pitchFamily="34" charset="0"/>
                <a:cs typeface="Times New Roman" panose="02020603050405020304" pitchFamily="18" charset="0"/>
              </a:rPr>
              <a:t>6.6.3. Přínosy cirkulární ekonomiky</a:t>
            </a: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Trebuchet MS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cs-CZ" sz="1600" b="0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8" name="Zástupný text 3">
            <a:extLst>
              <a:ext uri="{FF2B5EF4-FFF2-40B4-BE49-F238E27FC236}">
                <a16:creationId xmlns:a16="http://schemas.microsoft.com/office/drawing/2014/main" id="{188350F3-0984-4196-A52C-50B11B96D957}"/>
              </a:ext>
            </a:extLst>
          </p:cNvPr>
          <p:cNvSpPr txBox="1">
            <a:spLocks/>
          </p:cNvSpPr>
          <p:nvPr/>
        </p:nvSpPr>
        <p:spPr>
          <a:xfrm>
            <a:off x="838200" y="2597466"/>
            <a:ext cx="8820000" cy="3960000"/>
          </a:xfrm>
          <a:prstGeom prst="rect">
            <a:avLst/>
          </a:prstGeom>
        </p:spPr>
        <p:txBody>
          <a:bodyPr/>
          <a:lstStyle>
            <a:lvl1pPr marL="0" indent="0" algn="just" rtl="0" eaLnBrk="1" fontAlgn="base" hangingPunct="1">
              <a:spcBef>
                <a:spcPts val="0"/>
              </a:spcBef>
              <a:spcAft>
                <a:spcPct val="0"/>
              </a:spcAft>
              <a:buFont typeface="Arial" charset="0"/>
              <a:buNone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8038" indent="-180000" algn="just" rtl="0" eaLnBrk="1" fontAlgn="base" hangingPunct="1"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pl-PL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70000" indent="-180000" algn="just" rtl="0" eaLnBrk="1" fontAlgn="base" hangingPunct="1">
              <a:spcBef>
                <a:spcPts val="0"/>
              </a:spcBef>
              <a:spcAft>
                <a:spcPct val="0"/>
              </a:spcAft>
              <a:buFont typeface="Trebuchet MS" panose="020B0603020202020204" pitchFamily="34" charset="0"/>
              <a:buChar char="—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30000" indent="-180000" algn="just" rtl="0" eaLnBrk="1" fontAlgn="base" hangingPunct="1">
              <a:spcBef>
                <a:spcPts val="0"/>
              </a:spcBef>
              <a:spcAft>
                <a:spcPct val="0"/>
              </a:spcAft>
              <a:buFont typeface="Trebuchet MS" panose="020B0603020202020204" pitchFamily="34" charset="0"/>
              <a:buChar char="›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cs-CZ">
                <a:ea typeface="Calibri" panose="020F0502020204030204" pitchFamily="34" charset="0"/>
                <a:cs typeface="Times New Roman" panose="02020603050405020304" pitchFamily="18" charset="0"/>
              </a:rPr>
              <a:t>Hlavní přínosy cirkulární ekonomiky:</a:t>
            </a:r>
          </a:p>
          <a:p>
            <a:pPr marL="342900" indent="-342900">
              <a:lnSpc>
                <a:spcPct val="107000"/>
              </a:lnSpc>
              <a:spcAft>
                <a:spcPts val="375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b="1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Menší až nulová produkce odpadu </a:t>
            </a:r>
            <a:r>
              <a:rPr lang="cs-CZ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– odpad je zde chápán jako surovina pro další výrobu.</a:t>
            </a:r>
          </a:p>
          <a:p>
            <a:pPr marL="342900" indent="-342900">
              <a:lnSpc>
                <a:spcPct val="107000"/>
              </a:lnSpc>
              <a:spcAft>
                <a:spcPts val="375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cs-CZ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375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b="1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Oddělení hospodářského růstu od těžby surovin </a:t>
            </a:r>
            <a:r>
              <a:rPr lang="cs-CZ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– v praxi je naplněním cílů cirkulární ekonomiky oddělení ekonomického růstu a těžby surovin. Zejména Evropě by to mohlo přinést nejen větší surovinovou nezávislost, ale také podle údajů konzultantské společnosti McKinsey do roku 2030 úspory okolo 1,8 miliard EUR.</a:t>
            </a:r>
          </a:p>
          <a:p>
            <a:pPr marL="342900" indent="-342900">
              <a:lnSpc>
                <a:spcPct val="107000"/>
              </a:lnSpc>
              <a:spcAft>
                <a:spcPts val="375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cs-CZ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375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b="1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Eliminace dodavatelského řetězce</a:t>
            </a:r>
            <a:r>
              <a:rPr lang="cs-CZ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 – využití cirkulárních principů by také mohlo přispět k eliminaci často přebujelého dodavatelského řetězce, kdy výrobky musí na cestě od výrobce ke spotřebiteli absolvovat příliš dlouhou cestu přes mnoho prostředníků. To výrobky nejen prodražuje, ale také zatěžuje životní prostředí.</a:t>
            </a:r>
          </a:p>
          <a:p>
            <a:pPr marL="342900" indent="-342900">
              <a:lnSpc>
                <a:spcPct val="107000"/>
              </a:lnSpc>
              <a:spcAft>
                <a:spcPts val="375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cs-CZ">
              <a:solidFill>
                <a:srgbClr val="000000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375"/>
              </a:spcAft>
              <a:buSzPts val="1000"/>
              <a:tabLst>
                <a:tab pos="457200" algn="l"/>
              </a:tabLst>
            </a:pPr>
            <a:r>
              <a:rPr lang="cs-CZ">
                <a:ea typeface="Calibri" panose="020F0502020204030204" pitchFamily="34" charset="0"/>
                <a:cs typeface="Times New Roman" panose="02020603050405020304" pitchFamily="18" charset="0"/>
              </a:rPr>
              <a:t>							Zdroj: </a:t>
            </a:r>
            <a:r>
              <a:rPr lang="cs-CZ"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https://www.nazeleno.cz/</a:t>
            </a:r>
            <a:endParaRPr lang="cs-CZ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375"/>
              </a:spcAft>
              <a:buSzPts val="1000"/>
              <a:tabLst>
                <a:tab pos="457200" algn="l"/>
              </a:tabLst>
            </a:pPr>
            <a:endParaRPr lang="cs-CZ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375"/>
              </a:spcAft>
              <a:buSzPts val="1000"/>
              <a:tabLst>
                <a:tab pos="457200" algn="l"/>
              </a:tabLst>
            </a:pPr>
            <a:r>
              <a:rPr lang="cs-CZ" sz="1600" b="1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Prodej ze dvora přispívá především k omezení počtu článků v dodavatelském řetězci.</a:t>
            </a:r>
          </a:p>
          <a:p>
            <a:pPr>
              <a:lnSpc>
                <a:spcPct val="107000"/>
              </a:lnSpc>
              <a:spcAft>
                <a:spcPts val="375"/>
              </a:spcAft>
              <a:buSzPts val="1000"/>
              <a:tabLst>
                <a:tab pos="457200" algn="l"/>
              </a:tabLst>
            </a:pPr>
            <a:endParaRPr lang="cs-CZ" dirty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06067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28D3731-1576-4023-849F-8D0F97D9C6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A77F40C-6544-4153-8B40-EF20CD5F9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sz="1200" b="1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r>
              <a:rPr lang="cs-CZ" sz="1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Číslo projektu</a:t>
            </a:r>
            <a:r>
              <a:rPr lang="en-GB" sz="1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: 2020-1-SK01-KA202-078207</a:t>
            </a:r>
            <a:endParaRPr lang="cs-CZ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3EAF5AB4-94D6-4489-A933-6E181408B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B3453-50FB-4F84-A2BC-F5B9BC87FA5A}" type="slidenum">
              <a:rPr lang="cs-CZ" smtClean="0"/>
              <a:t>8</a:t>
            </a:fld>
            <a:endParaRPr lang="cs-CZ"/>
          </a:p>
        </p:txBody>
      </p:sp>
      <p:pic>
        <p:nvPicPr>
          <p:cNvPr id="6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90F7A851-418C-4462-8129-B9984041BA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5978" y="142419"/>
            <a:ext cx="2897822" cy="1770973"/>
          </a:xfrm>
          <a:prstGeom prst="rect">
            <a:avLst/>
          </a:prstGeom>
        </p:spPr>
      </p:pic>
      <p:pic>
        <p:nvPicPr>
          <p:cNvPr id="7" name="image12.jpg">
            <a:extLst>
              <a:ext uri="{FF2B5EF4-FFF2-40B4-BE49-F238E27FC236}">
                <a16:creationId xmlns:a16="http://schemas.microsoft.com/office/drawing/2014/main" id="{B9FB1F4F-2A88-4950-9424-FCEE8A61B290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681037"/>
            <a:ext cx="3003869" cy="795971"/>
          </a:xfrm>
          <a:prstGeom prst="rect">
            <a:avLst/>
          </a:prstGeom>
          <a:ln/>
        </p:spPr>
      </p:pic>
      <p:sp>
        <p:nvSpPr>
          <p:cNvPr id="43" name="Zástupný text 1">
            <a:extLst>
              <a:ext uri="{FF2B5EF4-FFF2-40B4-BE49-F238E27FC236}">
                <a16:creationId xmlns:a16="http://schemas.microsoft.com/office/drawing/2014/main" id="{E5C3FBEC-77DC-490E-A9C9-D39BEAF1324E}"/>
              </a:ext>
            </a:extLst>
          </p:cNvPr>
          <p:cNvSpPr txBox="1">
            <a:spLocks/>
          </p:cNvSpPr>
          <p:nvPr/>
        </p:nvSpPr>
        <p:spPr>
          <a:xfrm>
            <a:off x="838199" y="1605666"/>
            <a:ext cx="10445685" cy="4860000"/>
          </a:xfrm>
          <a:prstGeom prst="rect">
            <a:avLst/>
          </a:prstGeom>
        </p:spPr>
        <p:txBody>
          <a:bodyPr/>
          <a:lstStyle>
            <a:lvl1pPr marL="0" indent="0" algn="just" rtl="0" eaLnBrk="1" fontAlgn="base" hangingPunct="1">
              <a:spcBef>
                <a:spcPts val="0"/>
              </a:spcBef>
              <a:spcAft>
                <a:spcPct val="0"/>
              </a:spcAft>
              <a:buFont typeface="Arial" charset="0"/>
              <a:buNone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0" algn="just" defTabSz="914400" rtl="0" eaLnBrk="1" fontAlgn="base" latinLnBrk="0" hangingPunct="1">
              <a:lnSpc>
                <a:spcPct val="107000"/>
              </a:lnSpc>
              <a:spcBef>
                <a:spcPts val="0"/>
              </a:spcBef>
              <a:spcAft>
                <a:spcPts val="375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cs-CZ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28600" marR="0" lvl="0" indent="0" algn="just" defTabSz="914400" rtl="0" eaLnBrk="1" fontAlgn="base" latinLnBrk="0" hangingPunct="1">
              <a:lnSpc>
                <a:spcPct val="107000"/>
              </a:lnSpc>
              <a:spcBef>
                <a:spcPts val="0"/>
              </a:spcBef>
              <a:spcAft>
                <a:spcPts val="375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Calibri" panose="020F0502020204030204" pitchFamily="34" charset="0"/>
                <a:cs typeface="Times New Roman" panose="02020603050405020304" pitchFamily="18" charset="0"/>
              </a:rPr>
              <a:t>6.6.4 Příklady aktivit a projektů v České republice</a:t>
            </a:r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marR="0" lvl="0" indent="0" algn="just" defTabSz="914400" rtl="0" eaLnBrk="1" fontAlgn="base" latinLnBrk="0" hangingPunct="1">
              <a:lnSpc>
                <a:spcPct val="107000"/>
              </a:lnSpc>
              <a:spcBef>
                <a:spcPts val="0"/>
              </a:spcBef>
              <a:spcAft>
                <a:spcPts val="375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cs-CZ" sz="12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rebuchet MS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00050" marR="0" lvl="0" indent="-171450" algn="just" defTabSz="914400" rtl="0" eaLnBrk="1" fontAlgn="base" latinLnBrk="0" hangingPunct="1">
              <a:lnSpc>
                <a:spcPct val="107000"/>
              </a:lnSpc>
              <a:spcBef>
                <a:spcPts val="0"/>
              </a:spcBef>
              <a:spcAft>
                <a:spcPts val="375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Times New Roman" panose="02020603050405020304" pitchFamily="18" charset="0"/>
                <a:cs typeface="Calibri" panose="020F0502020204030204" pitchFamily="34" charset="0"/>
              </a:rPr>
              <a:t>Na podporu prodeje ze dvora a cirkulární ekonomiky obecně byla v poslední době iniciována celá řada projektů, jak </a:t>
            </a:r>
            <a:b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Times New Roman" panose="02020603050405020304" pitchFamily="18" charset="0"/>
                <a:cs typeface="Calibri" panose="020F0502020204030204" pitchFamily="34" charset="0"/>
              </a:rPr>
              <a:t>na veřejnoprávní, tak i korporátní úrovni nebo pomocí aktivit neziskového sektoru. </a:t>
            </a:r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rebuchet MS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00050" marR="0" lvl="0" indent="-171450" algn="just" defTabSz="914400" rtl="0" eaLnBrk="1" fontAlgn="base" latinLnBrk="0" hangingPunct="1">
              <a:lnSpc>
                <a:spcPct val="107000"/>
              </a:lnSpc>
              <a:spcBef>
                <a:spcPts val="0"/>
              </a:spcBef>
              <a:spcAft>
                <a:spcPts val="375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Times New Roman" panose="02020603050405020304" pitchFamily="18" charset="0"/>
                <a:cs typeface="Calibri" panose="020F0502020204030204" pitchFamily="34" charset="0"/>
              </a:rPr>
              <a:t>Prodej ze dvora je podporován množstvím marketingových akcí, vydáváním propagačních letáků a brožur i aktivitami </a:t>
            </a:r>
            <a:b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Times New Roman" panose="02020603050405020304" pitchFamily="18" charset="0"/>
                <a:cs typeface="Calibri" panose="020F0502020204030204" pitchFamily="34" charset="0"/>
              </a:rPr>
              <a:t>na internetu za podpory sociálních sítí.</a:t>
            </a:r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rebuchet MS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00050" marR="0" lvl="0" indent="-171450" algn="just" defTabSz="914400" rtl="0" eaLnBrk="1" fontAlgn="base" latinLnBrk="0" hangingPunct="1">
              <a:lnSpc>
                <a:spcPct val="107000"/>
              </a:lnSpc>
              <a:spcBef>
                <a:spcPts val="0"/>
              </a:spcBef>
              <a:spcAft>
                <a:spcPts val="375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Times New Roman" panose="02020603050405020304" pitchFamily="18" charset="0"/>
                <a:cs typeface="Calibri" panose="020F0502020204030204" pitchFamily="34" charset="0"/>
              </a:rPr>
              <a:t>V přeneseném smyslu využívají přímého prodeje vzhledem k jeho vzrůstajícímu ekonomickému významu v Evropě </a:t>
            </a:r>
            <a:b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Times New Roman" panose="02020603050405020304" pitchFamily="18" charset="0"/>
                <a:cs typeface="Calibri" panose="020F0502020204030204" pitchFamily="34" charset="0"/>
              </a:rPr>
              <a:t>i velké zemědělské podniky. V České republice byl v roce 2021 spuštěn Zemědělským svazem </a:t>
            </a:r>
            <a: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Times New Roman" panose="02020603050405020304" pitchFamily="18" charset="0"/>
                <a:cs typeface="Calibri" panose="020F0502020204030204" pitchFamily="34" charset="0"/>
              </a:rPr>
              <a:t>portál Najdi svého zemědělce</a:t>
            </a: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pic>
        <p:nvPicPr>
          <p:cNvPr id="44" name="Obrázek 43">
            <a:extLst>
              <a:ext uri="{FF2B5EF4-FFF2-40B4-BE49-F238E27FC236}">
                <a16:creationId xmlns:a16="http://schemas.microsoft.com/office/drawing/2014/main" id="{5D4DB021-D995-4863-A631-84E5696878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784831"/>
            <a:ext cx="4249883" cy="2389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TextovéPole 44">
            <a:extLst>
              <a:ext uri="{FF2B5EF4-FFF2-40B4-BE49-F238E27FC236}">
                <a16:creationId xmlns:a16="http://schemas.microsoft.com/office/drawing/2014/main" id="{EB96FE57-7B1D-4F63-9AB5-37CC29409929}"/>
              </a:ext>
            </a:extLst>
          </p:cNvPr>
          <p:cNvSpPr txBox="1"/>
          <p:nvPr/>
        </p:nvSpPr>
        <p:spPr>
          <a:xfrm>
            <a:off x="5245676" y="6173853"/>
            <a:ext cx="170064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800" dirty="0">
                <a:solidFill>
                  <a:prstClr val="black"/>
                </a:solidFill>
                <a:latin typeface="Trebuchet MS" pitchFamily="34" charset="0"/>
                <a:cs typeface="Arial" charset="0"/>
              </a:rPr>
              <a:t>www.najdizemedelce.cz</a:t>
            </a:r>
          </a:p>
        </p:txBody>
      </p:sp>
    </p:spTree>
    <p:extLst>
      <p:ext uri="{BB962C8B-B14F-4D97-AF65-F5344CB8AC3E}">
        <p14:creationId xmlns:p14="http://schemas.microsoft.com/office/powerpoint/2010/main" val="9351740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28D3731-1576-4023-849F-8D0F97D9C6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A77F40C-6544-4153-8B40-EF20CD5F9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sz="1200" b="1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r>
              <a:rPr lang="cs-CZ" sz="1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Číslo projektu</a:t>
            </a:r>
            <a:r>
              <a:rPr lang="en-GB" sz="1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: 2020-1-SK01-KA202-078207</a:t>
            </a:r>
            <a:endParaRPr lang="cs-CZ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3EAF5AB4-94D6-4489-A933-6E181408B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B3453-50FB-4F84-A2BC-F5B9BC87FA5A}" type="slidenum">
              <a:rPr lang="cs-CZ" smtClean="0"/>
              <a:t>9</a:t>
            </a:fld>
            <a:endParaRPr lang="cs-CZ"/>
          </a:p>
        </p:txBody>
      </p:sp>
      <p:pic>
        <p:nvPicPr>
          <p:cNvPr id="6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90F7A851-418C-4462-8129-B9984041BA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5978" y="142419"/>
            <a:ext cx="2897822" cy="1770973"/>
          </a:xfrm>
          <a:prstGeom prst="rect">
            <a:avLst/>
          </a:prstGeom>
        </p:spPr>
      </p:pic>
      <p:pic>
        <p:nvPicPr>
          <p:cNvPr id="7" name="image12.jpg">
            <a:extLst>
              <a:ext uri="{FF2B5EF4-FFF2-40B4-BE49-F238E27FC236}">
                <a16:creationId xmlns:a16="http://schemas.microsoft.com/office/drawing/2014/main" id="{B9FB1F4F-2A88-4950-9424-FCEE8A61B290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681037"/>
            <a:ext cx="3003869" cy="795971"/>
          </a:xfrm>
          <a:prstGeom prst="rect">
            <a:avLst/>
          </a:prstGeom>
          <a:ln/>
        </p:spPr>
      </p:pic>
      <p:sp>
        <p:nvSpPr>
          <p:cNvPr id="13" name="Symbol zastępczy tekstu 1">
            <a:extLst>
              <a:ext uri="{FF2B5EF4-FFF2-40B4-BE49-F238E27FC236}">
                <a16:creationId xmlns:a16="http://schemas.microsoft.com/office/drawing/2014/main" id="{AF165CD9-92AE-44B3-87FD-8049FE75C707}"/>
              </a:ext>
            </a:extLst>
          </p:cNvPr>
          <p:cNvSpPr txBox="1">
            <a:spLocks/>
          </p:cNvSpPr>
          <p:nvPr/>
        </p:nvSpPr>
        <p:spPr>
          <a:xfrm>
            <a:off x="1613602" y="896645"/>
            <a:ext cx="4410000" cy="4856085"/>
          </a:xfrm>
          <a:prstGeom prst="rect">
            <a:avLst/>
          </a:prstGeom>
        </p:spPr>
        <p:txBody>
          <a:bodyPr/>
          <a:lstStyle>
            <a:lvl1pPr marL="0" indent="0" algn="just" rtl="0" eaLnBrk="1" fontAlgn="base" hangingPunct="1">
              <a:spcBef>
                <a:spcPts val="0"/>
              </a:spcBef>
              <a:spcAft>
                <a:spcPct val="0"/>
              </a:spcAft>
              <a:buFont typeface="Arial" charset="0"/>
              <a:buNone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4" name="TextovéPole 33">
            <a:extLst>
              <a:ext uri="{FF2B5EF4-FFF2-40B4-BE49-F238E27FC236}">
                <a16:creationId xmlns:a16="http://schemas.microsoft.com/office/drawing/2014/main" id="{1A9B3A83-3106-4792-B711-54B6530DA0FA}"/>
              </a:ext>
            </a:extLst>
          </p:cNvPr>
          <p:cNvSpPr txBox="1"/>
          <p:nvPr/>
        </p:nvSpPr>
        <p:spPr>
          <a:xfrm>
            <a:off x="880385" y="1716454"/>
            <a:ext cx="10473415" cy="1366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algn="just" fontAlgn="base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</a:pPr>
            <a:r>
              <a:rPr lang="cs-CZ" sz="1200" b="1" spc="-30" dirty="0">
                <a:solidFill>
                  <a:prstClr val="black"/>
                </a:solidFill>
                <a:latin typeface="Trebuchet MS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Projekty v České republice</a:t>
            </a:r>
            <a:endParaRPr lang="cs-CZ" sz="1200" dirty="0">
              <a:solidFill>
                <a:prstClr val="black"/>
              </a:solidFill>
              <a:latin typeface="Trebuchet MS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algn="just" fontAlgn="base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</a:pPr>
            <a:r>
              <a:rPr lang="cs-CZ" sz="1200" dirty="0" err="1">
                <a:solidFill>
                  <a:prstClr val="black"/>
                </a:solidFill>
                <a:latin typeface="Trebuchet MS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Cirkularitou</a:t>
            </a:r>
            <a:r>
              <a:rPr lang="cs-CZ" sz="1200" dirty="0">
                <a:solidFill>
                  <a:prstClr val="black"/>
                </a:solidFill>
                <a:latin typeface="Trebuchet MS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ekonomikou na venkově se zabývají i národní a mezinárodní výzkumné projekty. Jedním z nich je projekt LIVERUR, </a:t>
            </a:r>
            <a:r>
              <a:rPr lang="cs-CZ" sz="1200" dirty="0">
                <a:solidFill>
                  <a:prstClr val="black"/>
                </a:solidFill>
                <a:latin typeface="Trebuchet MS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který </a:t>
            </a:r>
            <a:r>
              <a:rPr lang="cs-CZ" sz="1200" dirty="0">
                <a:solidFill>
                  <a:srgbClr val="000000"/>
                </a:solidFill>
                <a:latin typeface="Trebuchet MS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 klade za cíl podporovat podniky, projekty a iniciativy navrhováním inovativních obchodních modelů ve venkovských oblastech, zejména při přechodu k </a:t>
            </a:r>
            <a:r>
              <a:rPr lang="cs-CZ" sz="1200" b="1" dirty="0">
                <a:solidFill>
                  <a:srgbClr val="000000"/>
                </a:solidFill>
                <a:latin typeface="Trebuchet MS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cirkulárnímu hospodářství</a:t>
            </a:r>
            <a:r>
              <a:rPr lang="cs-CZ" sz="1200" dirty="0">
                <a:solidFill>
                  <a:srgbClr val="000000"/>
                </a:solidFill>
                <a:latin typeface="Trebuchet MS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a zapojením všech relevantních partnerů podle přístupu </a:t>
            </a:r>
            <a:r>
              <a:rPr lang="cs-CZ" sz="1200" b="1" dirty="0" err="1">
                <a:solidFill>
                  <a:srgbClr val="000000"/>
                </a:solidFill>
                <a:latin typeface="Trebuchet MS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Living</a:t>
            </a:r>
            <a:r>
              <a:rPr lang="cs-CZ" sz="1200" b="1" dirty="0">
                <a:solidFill>
                  <a:srgbClr val="000000"/>
                </a:solidFill>
                <a:latin typeface="Trebuchet MS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200" b="1" dirty="0" err="1">
                <a:solidFill>
                  <a:srgbClr val="000000"/>
                </a:solidFill>
                <a:latin typeface="Trebuchet MS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Lab</a:t>
            </a:r>
            <a:r>
              <a:rPr lang="cs-CZ" sz="1200" b="1" dirty="0">
                <a:solidFill>
                  <a:srgbClr val="000000"/>
                </a:solidFill>
                <a:latin typeface="Trebuchet MS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cs-CZ" sz="1200" dirty="0">
                <a:solidFill>
                  <a:srgbClr val="000000"/>
                </a:solidFill>
                <a:latin typeface="Trebuchet MS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Základem strategického rozvoje </a:t>
            </a:r>
            <a:r>
              <a:rPr lang="cs-CZ" sz="1200" b="1" dirty="0">
                <a:solidFill>
                  <a:srgbClr val="000000"/>
                </a:solidFill>
                <a:latin typeface="Trebuchet MS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laboratoří </a:t>
            </a:r>
            <a:r>
              <a:rPr lang="cs-CZ" sz="1200" b="1" dirty="0" err="1">
                <a:solidFill>
                  <a:srgbClr val="000000"/>
                </a:solidFill>
                <a:latin typeface="Trebuchet MS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Rural</a:t>
            </a:r>
            <a:r>
              <a:rPr lang="cs-CZ" sz="1200" b="1" dirty="0">
                <a:solidFill>
                  <a:srgbClr val="000000"/>
                </a:solidFill>
                <a:latin typeface="Trebuchet MS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200" b="1" dirty="0" err="1">
                <a:solidFill>
                  <a:srgbClr val="000000"/>
                </a:solidFill>
                <a:latin typeface="Trebuchet MS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Living</a:t>
            </a:r>
            <a:r>
              <a:rPr lang="cs-CZ" sz="1200" b="1" dirty="0">
                <a:solidFill>
                  <a:srgbClr val="000000"/>
                </a:solidFill>
                <a:latin typeface="Trebuchet MS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200" b="1" dirty="0" err="1">
                <a:solidFill>
                  <a:srgbClr val="000000"/>
                </a:solidFill>
                <a:latin typeface="Trebuchet MS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Lab</a:t>
            </a:r>
            <a:r>
              <a:rPr lang="cs-CZ" sz="1200" dirty="0">
                <a:solidFill>
                  <a:srgbClr val="000000"/>
                </a:solidFill>
                <a:latin typeface="Trebuchet MS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je vytvoření sítě partnerů, kde producenti a podnikatelé, zástupci veřejné správy, veřejnost a neziskový sektor a výzkum a akademická sféra uzavírají dohody, na jejichž základě se mohou podílet na dlouhodobější spolupráci.</a:t>
            </a:r>
            <a:endParaRPr lang="cs-CZ" sz="1200" dirty="0">
              <a:solidFill>
                <a:prstClr val="black"/>
              </a:solidFill>
              <a:latin typeface="Trebuchet MS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5" name="TextovéPole 34">
            <a:extLst>
              <a:ext uri="{FF2B5EF4-FFF2-40B4-BE49-F238E27FC236}">
                <a16:creationId xmlns:a16="http://schemas.microsoft.com/office/drawing/2014/main" id="{C1E95C97-35B8-403B-ADBC-73BA29EB98FA}"/>
              </a:ext>
            </a:extLst>
          </p:cNvPr>
          <p:cNvSpPr txBox="1"/>
          <p:nvPr/>
        </p:nvSpPr>
        <p:spPr>
          <a:xfrm>
            <a:off x="4656657" y="6176528"/>
            <a:ext cx="379932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800" dirty="0">
                <a:solidFill>
                  <a:prstClr val="black"/>
                </a:solidFill>
                <a:latin typeface="Trebuchet MS" pitchFamily="34" charset="0"/>
                <a:cs typeface="Arial" charset="0"/>
                <a:hlinkClick r:id="rId4"/>
              </a:rPr>
              <a:t>www.liverur.eu</a:t>
            </a:r>
            <a:r>
              <a:rPr lang="cs-CZ" sz="800" dirty="0">
                <a:solidFill>
                  <a:prstClr val="black"/>
                </a:solidFill>
                <a:latin typeface="Trebuchet MS" pitchFamily="34" charset="0"/>
                <a:cs typeface="Arial" charset="0"/>
              </a:rPr>
              <a:t> projekt Horizon 2020</a:t>
            </a:r>
          </a:p>
        </p:txBody>
      </p:sp>
      <p:pic>
        <p:nvPicPr>
          <p:cNvPr id="36" name="Obrázek 35" descr="Obsah obrázku text, snímek obrazovky, elektronika, displej&#10;&#10;Popis byl vytvořen automaticky">
            <a:extLst>
              <a:ext uri="{FF2B5EF4-FFF2-40B4-BE49-F238E27FC236}">
                <a16:creationId xmlns:a16="http://schemas.microsoft.com/office/drawing/2014/main" id="{FE2C8ADF-8A53-4BF2-984A-45D345AC56D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1311" y="3130365"/>
            <a:ext cx="8011561" cy="292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4380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215528D5E10BA49B6643C35E826D0AA" ma:contentTypeVersion="17" ma:contentTypeDescription="Vytvoří nový dokument" ma:contentTypeScope="" ma:versionID="fcad38f92428f1399907585f969aa42e">
  <xsd:schema xmlns:xsd="http://www.w3.org/2001/XMLSchema" xmlns:xs="http://www.w3.org/2001/XMLSchema" xmlns:p="http://schemas.microsoft.com/office/2006/metadata/properties" xmlns:ns2="f5d98e21-7858-42b8-a513-89b049052d4e" xmlns:ns3="ebb57fef-aa04-4b64-85cb-dbd122f3ef38" targetNamespace="http://schemas.microsoft.com/office/2006/metadata/properties" ma:root="true" ma:fieldsID="862d6d2d627f1411e1f6b9c9c492d602" ns2:_="" ns3:_="">
    <xsd:import namespace="f5d98e21-7858-42b8-a513-89b049052d4e"/>
    <xsd:import namespace="ebb57fef-aa04-4b64-85cb-dbd122f3ef3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d98e21-7858-42b8-a513-89b049052d4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GenerationTime" ma:index="1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Značky obrázků" ma:readOnly="false" ma:fieldId="{5cf76f15-5ced-4ddc-b409-7134ff3c332f}" ma:taxonomyMulti="true" ma:sspId="6104055d-a7a1-4227-823d-893947fae55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b57fef-aa04-4b64-85cb-dbd122f3ef38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17a2fb5e-3e71-46c2-8cfb-b18f0a1e2fa7}" ma:internalName="TaxCatchAll" ma:showField="CatchAllData" ma:web="ebb57fef-aa04-4b64-85cb-dbd122f3ef3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5d98e21-7858-42b8-a513-89b049052d4e">
      <Terms xmlns="http://schemas.microsoft.com/office/infopath/2007/PartnerControls"/>
    </lcf76f155ced4ddcb4097134ff3c332f>
    <TaxCatchAll xmlns="ebb57fef-aa04-4b64-85cb-dbd122f3ef38" xsi:nil="true"/>
  </documentManagement>
</p:properties>
</file>

<file path=customXml/itemProps1.xml><?xml version="1.0" encoding="utf-8"?>
<ds:datastoreItem xmlns:ds="http://schemas.openxmlformats.org/officeDocument/2006/customXml" ds:itemID="{7CB20ECA-149C-4131-8E90-D45A5BE41E6A}"/>
</file>

<file path=customXml/itemProps2.xml><?xml version="1.0" encoding="utf-8"?>
<ds:datastoreItem xmlns:ds="http://schemas.openxmlformats.org/officeDocument/2006/customXml" ds:itemID="{7C98A9BE-B71B-427C-9730-C5F4AD4C4372}"/>
</file>

<file path=customXml/itemProps3.xml><?xml version="1.0" encoding="utf-8"?>
<ds:datastoreItem xmlns:ds="http://schemas.openxmlformats.org/officeDocument/2006/customXml" ds:itemID="{E19302FB-CB2C-4289-9952-D9CC1FC7753B}"/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946</Words>
  <Application>Microsoft Office PowerPoint</Application>
  <PresentationFormat>Širokoúhlá obrazovka</PresentationFormat>
  <Paragraphs>153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Symbol</vt:lpstr>
      <vt:lpstr>Times New Roman</vt:lpstr>
      <vt:lpstr>Trebuchet MS</vt:lpstr>
      <vt:lpstr>Motiv Office</vt:lpstr>
      <vt:lpstr>Modul 6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 6</dc:title>
  <dc:creator>Kánská Eva</dc:creator>
  <cp:lastModifiedBy>Kánská Eva</cp:lastModifiedBy>
  <cp:revision>6</cp:revision>
  <dcterms:created xsi:type="dcterms:W3CDTF">2023-01-03T08:47:02Z</dcterms:created>
  <dcterms:modified xsi:type="dcterms:W3CDTF">2023-01-03T10:18:11Z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0x0101006215528D5E10BA49B6643C35E826D0AA</vt:lpwstr>
  </property>
</Properties>
</file>