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74"/>
  </p:notesMasterIdLst>
  <p:handoutMasterIdLst>
    <p:handoutMasterId r:id="rId75"/>
  </p:handoutMasterIdLst>
  <p:sldIdLst>
    <p:sldId id="256" r:id="rId5"/>
    <p:sldId id="267" r:id="rId6"/>
    <p:sldId id="276" r:id="rId7"/>
    <p:sldId id="283" r:id="rId8"/>
    <p:sldId id="284" r:id="rId9"/>
    <p:sldId id="288" r:id="rId10"/>
    <p:sldId id="289" r:id="rId11"/>
    <p:sldId id="290" r:id="rId12"/>
    <p:sldId id="285" r:id="rId13"/>
    <p:sldId id="286" r:id="rId14"/>
    <p:sldId id="292" r:id="rId15"/>
    <p:sldId id="293" r:id="rId16"/>
    <p:sldId id="291" r:id="rId17"/>
    <p:sldId id="294" r:id="rId18"/>
    <p:sldId id="295" r:id="rId19"/>
    <p:sldId id="296" r:id="rId20"/>
    <p:sldId id="297" r:id="rId21"/>
    <p:sldId id="298" r:id="rId22"/>
    <p:sldId id="304" r:id="rId23"/>
    <p:sldId id="299" r:id="rId24"/>
    <p:sldId id="303" r:id="rId25"/>
    <p:sldId id="300" r:id="rId26"/>
    <p:sldId id="305" r:id="rId27"/>
    <p:sldId id="301" r:id="rId28"/>
    <p:sldId id="302"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23" r:id="rId46"/>
    <p:sldId id="324" r:id="rId47"/>
    <p:sldId id="325" r:id="rId48"/>
    <p:sldId id="322" r:id="rId49"/>
    <p:sldId id="327" r:id="rId50"/>
    <p:sldId id="328" r:id="rId51"/>
    <p:sldId id="326" r:id="rId52"/>
    <p:sldId id="329" r:id="rId53"/>
    <p:sldId id="330" r:id="rId54"/>
    <p:sldId id="331" r:id="rId55"/>
    <p:sldId id="332" r:id="rId56"/>
    <p:sldId id="333" r:id="rId57"/>
    <p:sldId id="334" r:id="rId58"/>
    <p:sldId id="335" r:id="rId59"/>
    <p:sldId id="337" r:id="rId60"/>
    <p:sldId id="338" r:id="rId61"/>
    <p:sldId id="336" r:id="rId62"/>
    <p:sldId id="339" r:id="rId63"/>
    <p:sldId id="340" r:id="rId64"/>
    <p:sldId id="341" r:id="rId65"/>
    <p:sldId id="342" r:id="rId66"/>
    <p:sldId id="343" r:id="rId67"/>
    <p:sldId id="344" r:id="rId68"/>
    <p:sldId id="345" r:id="rId69"/>
    <p:sldId id="346" r:id="rId70"/>
    <p:sldId id="347" r:id="rId71"/>
    <p:sldId id="348" r:id="rId72"/>
    <p:sldId id="349" r:id="rId73"/>
  </p:sldIdLst>
  <p:sldSz cx="9906000" cy="6858000" type="A4"/>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716C"/>
    <a:srgbClr val="DC30BB"/>
    <a:srgbClr val="FF66FF"/>
    <a:srgbClr val="F3BBE8"/>
    <a:srgbClr val="78D76B"/>
    <a:srgbClr val="47C836"/>
    <a:srgbClr val="33CCFF"/>
    <a:srgbClr val="66CCFF"/>
    <a:srgbClr val="66FF99"/>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306" y="62"/>
      </p:cViewPr>
      <p:guideLst>
        <p:guide orient="horz" pos="2160"/>
        <p:guide pos="3120"/>
      </p:guideLst>
    </p:cSldViewPr>
  </p:slideViewPr>
  <p:notesTextViewPr>
    <p:cViewPr>
      <p:scale>
        <a:sx n="1" d="1"/>
        <a:sy n="1" d="1"/>
      </p:scale>
      <p:origin x="0" y="0"/>
    </p:cViewPr>
  </p:notesTextViewPr>
  <p:notesViewPr>
    <p:cSldViewPr snapToGrid="0">
      <p:cViewPr varScale="1">
        <p:scale>
          <a:sx n="65" d="100"/>
          <a:sy n="65" d="100"/>
        </p:scale>
        <p:origin x="3154" y="67"/>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4FCF0096-DD09-4F94-B125-D2F10671D3CC}" type="datetimeFigureOut">
              <a:rPr lang="pl-PL"/>
              <a:pPr>
                <a:defRPr/>
              </a:pPr>
              <a:t>21.01.2023</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E5111B9C-89B8-4F29-A3B3-FDA73E31F16E}" type="slidenum">
              <a:rPr lang="pl-PL"/>
              <a:pPr>
                <a:defRPr/>
              </a:pPr>
              <a:t>‹#›</a:t>
            </a:fld>
            <a:endParaRPr lang="pl-PL"/>
          </a:p>
        </p:txBody>
      </p:sp>
    </p:spTree>
    <p:extLst>
      <p:ext uri="{BB962C8B-B14F-4D97-AF65-F5344CB8AC3E}">
        <p14:creationId xmlns:p14="http://schemas.microsoft.com/office/powerpoint/2010/main" val="450505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FCEE0EE-A52D-46AF-A07C-3EEC64895839}" type="datetimeFigureOut">
              <a:rPr lang="pl-PL"/>
              <a:pPr>
                <a:defRPr/>
              </a:pPr>
              <a:t>21.01.2023</a:t>
            </a:fld>
            <a:endParaRPr lang="pl-PL"/>
          </a:p>
        </p:txBody>
      </p:sp>
      <p:sp>
        <p:nvSpPr>
          <p:cNvPr id="4" name="Symbol zastępczy obrazu slajdu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FA41F5C-4A6D-432A-B932-774DE37C8E42}" type="slidenum">
              <a:rPr lang="pl-PL"/>
              <a:pPr>
                <a:defRPr/>
              </a:pPr>
              <a:t>‹#›</a:t>
            </a:fld>
            <a:endParaRPr lang="pl-PL"/>
          </a:p>
        </p:txBody>
      </p:sp>
    </p:spTree>
    <p:extLst>
      <p:ext uri="{BB962C8B-B14F-4D97-AF65-F5344CB8AC3E}">
        <p14:creationId xmlns:p14="http://schemas.microsoft.com/office/powerpoint/2010/main" val="4162926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06C6F3-43E9-5377-3875-D1FC79D4672A}"/>
              </a:ext>
            </a:extLst>
          </p:cNvPr>
          <p:cNvSpPr>
            <a:spLocks noGrp="1"/>
          </p:cNvSpPr>
          <p:nvPr>
            <p:ph type="ctrTitle"/>
          </p:nvPr>
        </p:nvSpPr>
        <p:spPr>
          <a:xfrm>
            <a:off x="1238250" y="1122363"/>
            <a:ext cx="7429500" cy="2387600"/>
          </a:xfrm>
        </p:spPr>
        <p:txBody>
          <a:bodyPr anchor="b"/>
          <a:lstStyle>
            <a:lvl1pPr algn="ctr">
              <a:defRPr sz="4875"/>
            </a:lvl1pPr>
          </a:lstStyle>
          <a:p>
            <a:r>
              <a:rPr lang="pl-PL"/>
              <a:t>Kliknij, aby edytować styl</a:t>
            </a:r>
          </a:p>
        </p:txBody>
      </p:sp>
      <p:sp>
        <p:nvSpPr>
          <p:cNvPr id="3" name="Podtytuł 2">
            <a:extLst>
              <a:ext uri="{FF2B5EF4-FFF2-40B4-BE49-F238E27FC236}">
                <a16:creationId xmlns:a16="http://schemas.microsoft.com/office/drawing/2014/main" id="{8BF7E8C4-F548-497A-63DB-4DEBE6E1EEBE}"/>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pl-PL"/>
              <a:t>Kliknij, aby edytować styl wzorca podtytułu</a:t>
            </a:r>
          </a:p>
        </p:txBody>
      </p:sp>
      <p:sp>
        <p:nvSpPr>
          <p:cNvPr id="4" name="Symbol zastępczy daty 3">
            <a:extLst>
              <a:ext uri="{FF2B5EF4-FFF2-40B4-BE49-F238E27FC236}">
                <a16:creationId xmlns:a16="http://schemas.microsoft.com/office/drawing/2014/main" id="{0B1B73FF-82C0-99BB-FE74-C190017DA055}"/>
              </a:ext>
            </a:extLst>
          </p:cNvPr>
          <p:cNvSpPr>
            <a:spLocks noGrp="1"/>
          </p:cNvSpPr>
          <p:nvPr>
            <p:ph type="dt" sz="half" idx="10"/>
          </p:nvPr>
        </p:nvSpPr>
        <p:spPr/>
        <p:txBody>
          <a:bodyPr/>
          <a:lstStyle/>
          <a:p>
            <a:fld id="{FC72175C-3EBA-4EA8-9D96-EAE88E717AC5}" type="datetimeFigureOut">
              <a:rPr lang="pl-PL" smtClean="0"/>
              <a:t>21.01.2023</a:t>
            </a:fld>
            <a:endParaRPr lang="pl-PL"/>
          </a:p>
        </p:txBody>
      </p:sp>
      <p:sp>
        <p:nvSpPr>
          <p:cNvPr id="5" name="Symbol zastępczy stopki 4">
            <a:extLst>
              <a:ext uri="{FF2B5EF4-FFF2-40B4-BE49-F238E27FC236}">
                <a16:creationId xmlns:a16="http://schemas.microsoft.com/office/drawing/2014/main" id="{7A78F87B-5939-C1E7-507C-D06C9A5D0DB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41DF562-3543-1E14-DA7C-ADE8CD99EF52}"/>
              </a:ext>
            </a:extLst>
          </p:cNvPr>
          <p:cNvSpPr>
            <a:spLocks noGrp="1"/>
          </p:cNvSpPr>
          <p:nvPr>
            <p:ph type="sldNum" sz="quarter" idx="12"/>
          </p:nvPr>
        </p:nvSpPr>
        <p:spPr/>
        <p:txBody>
          <a:bodyPr/>
          <a:lstStyle/>
          <a:p>
            <a:fld id="{5A1333DE-786F-4960-B376-6E6B6EEF2CF9}" type="slidenum">
              <a:rPr lang="pl-PL" smtClean="0"/>
              <a:t>‹#›</a:t>
            </a:fld>
            <a:endParaRPr lang="pl-PL"/>
          </a:p>
        </p:txBody>
      </p:sp>
    </p:spTree>
    <p:extLst>
      <p:ext uri="{BB962C8B-B14F-4D97-AF65-F5344CB8AC3E}">
        <p14:creationId xmlns:p14="http://schemas.microsoft.com/office/powerpoint/2010/main" val="1125348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BE5C03-E3D2-6964-6C14-8BF48024BEAD}"/>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5C4872D2-1956-BE83-08F8-F2B8677D0347}"/>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9DB7C62-2DFD-FB97-AD79-9C61E5D185DE}"/>
              </a:ext>
            </a:extLst>
          </p:cNvPr>
          <p:cNvSpPr>
            <a:spLocks noGrp="1"/>
          </p:cNvSpPr>
          <p:nvPr>
            <p:ph type="dt" sz="half" idx="10"/>
          </p:nvPr>
        </p:nvSpPr>
        <p:spPr/>
        <p:txBody>
          <a:bodyPr/>
          <a:lstStyle/>
          <a:p>
            <a:fld id="{FC72175C-3EBA-4EA8-9D96-EAE88E717AC5}" type="datetimeFigureOut">
              <a:rPr lang="pl-PL" smtClean="0"/>
              <a:t>21.01.2023</a:t>
            </a:fld>
            <a:endParaRPr lang="pl-PL"/>
          </a:p>
        </p:txBody>
      </p:sp>
      <p:sp>
        <p:nvSpPr>
          <p:cNvPr id="5" name="Symbol zastępczy stopki 4">
            <a:extLst>
              <a:ext uri="{FF2B5EF4-FFF2-40B4-BE49-F238E27FC236}">
                <a16:creationId xmlns:a16="http://schemas.microsoft.com/office/drawing/2014/main" id="{4B7D7289-F6DA-3EC2-1C86-1687623BDE3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E0AF24E-78AA-E3FE-8E0B-4FC34D392F6D}"/>
              </a:ext>
            </a:extLst>
          </p:cNvPr>
          <p:cNvSpPr>
            <a:spLocks noGrp="1"/>
          </p:cNvSpPr>
          <p:nvPr>
            <p:ph type="sldNum" sz="quarter" idx="12"/>
          </p:nvPr>
        </p:nvSpPr>
        <p:spPr/>
        <p:txBody>
          <a:bodyPr/>
          <a:lstStyle/>
          <a:p>
            <a:fld id="{5A1333DE-786F-4960-B376-6E6B6EEF2CF9}" type="slidenum">
              <a:rPr lang="pl-PL" smtClean="0"/>
              <a:t>‹#›</a:t>
            </a:fld>
            <a:endParaRPr lang="pl-PL"/>
          </a:p>
        </p:txBody>
      </p:sp>
    </p:spTree>
    <p:extLst>
      <p:ext uri="{BB962C8B-B14F-4D97-AF65-F5344CB8AC3E}">
        <p14:creationId xmlns:p14="http://schemas.microsoft.com/office/powerpoint/2010/main" val="3309439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FC1ABE3D-C6E5-12C0-A1BC-CFBFFDF611C4}"/>
              </a:ext>
            </a:extLst>
          </p:cNvPr>
          <p:cNvSpPr>
            <a:spLocks noGrp="1"/>
          </p:cNvSpPr>
          <p:nvPr>
            <p:ph type="title" orient="vert"/>
          </p:nvPr>
        </p:nvSpPr>
        <p:spPr>
          <a:xfrm>
            <a:off x="7088981" y="365125"/>
            <a:ext cx="2135981"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5532F619-8CD4-8553-D671-62D63FFDD755}"/>
              </a:ext>
            </a:extLst>
          </p:cNvPr>
          <p:cNvSpPr>
            <a:spLocks noGrp="1"/>
          </p:cNvSpPr>
          <p:nvPr>
            <p:ph type="body" orient="vert" idx="1"/>
          </p:nvPr>
        </p:nvSpPr>
        <p:spPr>
          <a:xfrm>
            <a:off x="681037" y="365125"/>
            <a:ext cx="6284119"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B68F60D-C2DB-B97B-FD56-866695615E5F}"/>
              </a:ext>
            </a:extLst>
          </p:cNvPr>
          <p:cNvSpPr>
            <a:spLocks noGrp="1"/>
          </p:cNvSpPr>
          <p:nvPr>
            <p:ph type="dt" sz="half" idx="10"/>
          </p:nvPr>
        </p:nvSpPr>
        <p:spPr/>
        <p:txBody>
          <a:bodyPr/>
          <a:lstStyle/>
          <a:p>
            <a:fld id="{FC72175C-3EBA-4EA8-9D96-EAE88E717AC5}" type="datetimeFigureOut">
              <a:rPr lang="pl-PL" smtClean="0"/>
              <a:t>21.01.2023</a:t>
            </a:fld>
            <a:endParaRPr lang="pl-PL"/>
          </a:p>
        </p:txBody>
      </p:sp>
      <p:sp>
        <p:nvSpPr>
          <p:cNvPr id="5" name="Symbol zastępczy stopki 4">
            <a:extLst>
              <a:ext uri="{FF2B5EF4-FFF2-40B4-BE49-F238E27FC236}">
                <a16:creationId xmlns:a16="http://schemas.microsoft.com/office/drawing/2014/main" id="{47CE6A92-1C05-003A-9440-919E0DF83D7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966960D-7F0C-F60B-8F13-B0162D815847}"/>
              </a:ext>
            </a:extLst>
          </p:cNvPr>
          <p:cNvSpPr>
            <a:spLocks noGrp="1"/>
          </p:cNvSpPr>
          <p:nvPr>
            <p:ph type="sldNum" sz="quarter" idx="12"/>
          </p:nvPr>
        </p:nvSpPr>
        <p:spPr/>
        <p:txBody>
          <a:bodyPr/>
          <a:lstStyle/>
          <a:p>
            <a:fld id="{5A1333DE-786F-4960-B376-6E6B6EEF2CF9}" type="slidenum">
              <a:rPr lang="pl-PL" smtClean="0"/>
              <a:t>‹#›</a:t>
            </a:fld>
            <a:endParaRPr lang="pl-PL"/>
          </a:p>
        </p:txBody>
      </p:sp>
    </p:spTree>
    <p:extLst>
      <p:ext uri="{BB962C8B-B14F-4D97-AF65-F5344CB8AC3E}">
        <p14:creationId xmlns:p14="http://schemas.microsoft.com/office/powerpoint/2010/main" val="3779704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URESA tex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882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723375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URESA versatile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baseline="0"/>
            </a:lvl1pPr>
            <a:lvl2pPr marL="808038" indent="-180000" algn="just">
              <a:spcBef>
                <a:spcPts val="0"/>
              </a:spcBef>
              <a:buFont typeface="Arial" panose="020B0604020202020204" pitchFamily="34" charset="0"/>
              <a:buChar char="•"/>
              <a:defRPr sz="1200" baseline="0"/>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vl5pPr marL="1828800" indent="0">
              <a:buNone/>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501288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URESA empty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braz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2216467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RESA chapter title + text slide">
    <p:spTree>
      <p:nvGrpSpPr>
        <p:cNvPr id="1" name=""/>
        <p:cNvGrpSpPr/>
        <p:nvPr/>
      </p:nvGrpSpPr>
      <p:grpSpPr>
        <a:xfrm>
          <a:off x="0" y="0"/>
          <a:ext cx="0" cy="0"/>
          <a:chOff x="0" y="0"/>
          <a:chExt cx="0" cy="0"/>
        </a:xfrm>
      </p:grpSpPr>
      <p:sp>
        <p:nvSpPr>
          <p:cNvPr id="19" name="Symbol zastępczy tekstu 18"/>
          <p:cNvSpPr>
            <a:spLocks noGrp="1"/>
          </p:cNvSpPr>
          <p:nvPr>
            <p:ph type="body" sz="quarter" idx="12" hasCustomPrompt="1"/>
          </p:nvPr>
        </p:nvSpPr>
        <p:spPr>
          <a:xfrm>
            <a:off x="543000" y="1260000"/>
            <a:ext cx="8820000" cy="360000"/>
          </a:xfrm>
          <a:prstGeom prst="rect">
            <a:avLst/>
          </a:prstGeom>
        </p:spPr>
        <p:txBody>
          <a:bodyPr/>
          <a:lstStyle>
            <a:lvl1pPr marL="0" indent="0">
              <a:spcBef>
                <a:spcPts val="0"/>
              </a:spcBef>
              <a:buNone/>
              <a:defRPr sz="1800" b="1" baseline="0">
                <a:solidFill>
                  <a:srgbClr val="008000"/>
                </a:solidFill>
              </a:defRPr>
            </a:lvl1pPr>
          </a:lstStyle>
          <a:p>
            <a:pPr lvl="0"/>
            <a:r>
              <a:rPr lang="pl-PL" dirty="0"/>
              <a:t>1. </a:t>
            </a:r>
            <a:r>
              <a:rPr lang="pl-PL" dirty="0" err="1"/>
              <a:t>Title</a:t>
            </a:r>
            <a:r>
              <a:rPr lang="pl-PL" dirty="0"/>
              <a:t> of the </a:t>
            </a:r>
            <a:r>
              <a:rPr lang="pl-PL" dirty="0" err="1"/>
              <a:t>chapter</a:t>
            </a:r>
            <a:r>
              <a:rPr lang="pl-PL" dirty="0"/>
              <a:t> (</a:t>
            </a:r>
            <a:r>
              <a:rPr lang="pl-PL" dirty="0" err="1"/>
              <a:t>Trebuchet</a:t>
            </a:r>
            <a:r>
              <a:rPr lang="pl-PL" dirty="0"/>
              <a:t> MS Font, 18 p., </a:t>
            </a:r>
            <a:r>
              <a:rPr lang="pl-PL" dirty="0" err="1"/>
              <a:t>bold</a:t>
            </a:r>
            <a:r>
              <a:rPr lang="pl-PL" dirty="0"/>
              <a:t>)</a:t>
            </a:r>
          </a:p>
        </p:txBody>
      </p:sp>
      <p:sp>
        <p:nvSpPr>
          <p:cNvPr id="21" name="Symbol zastępczy tekstu 18"/>
          <p:cNvSpPr>
            <a:spLocks noGrp="1"/>
          </p:cNvSpPr>
          <p:nvPr>
            <p:ph type="body" sz="quarter" idx="13" hasCustomPrompt="1"/>
          </p:nvPr>
        </p:nvSpPr>
        <p:spPr>
          <a:xfrm>
            <a:off x="543000" y="1710690"/>
            <a:ext cx="8820000" cy="360000"/>
          </a:xfrm>
          <a:prstGeom prst="rect">
            <a:avLst/>
          </a:prstGeom>
        </p:spPr>
        <p:txBody>
          <a:bodyPr/>
          <a:lstStyle>
            <a:lvl1pPr marL="0" indent="0">
              <a:spcBef>
                <a:spcPts val="0"/>
              </a:spcBef>
              <a:buNone/>
              <a:defRPr sz="1600" baseline="0">
                <a:solidFill>
                  <a:srgbClr val="008000"/>
                </a:solidFill>
              </a:defRPr>
            </a:lvl1pPr>
          </a:lstStyle>
          <a:p>
            <a:pPr lvl="0"/>
            <a:r>
              <a:rPr lang="pl-PL" dirty="0"/>
              <a:t>1.1. </a:t>
            </a:r>
            <a:r>
              <a:rPr lang="pl-PL" dirty="0" err="1"/>
              <a:t>Title</a:t>
            </a:r>
            <a:r>
              <a:rPr lang="pl-PL" dirty="0"/>
              <a:t> of the </a:t>
            </a:r>
            <a:r>
              <a:rPr lang="pl-PL" dirty="0" err="1"/>
              <a:t>sub-chapter</a:t>
            </a:r>
            <a:r>
              <a:rPr lang="pl-PL" dirty="0"/>
              <a:t> (</a:t>
            </a:r>
            <a:r>
              <a:rPr lang="pl-PL" dirty="0" err="1"/>
              <a:t>Trebuchet</a:t>
            </a:r>
            <a:r>
              <a:rPr lang="pl-PL" dirty="0"/>
              <a:t> MS Font, 16 p.)</a:t>
            </a:r>
          </a:p>
        </p:txBody>
      </p:sp>
      <p:sp>
        <p:nvSpPr>
          <p:cNvPr id="22" name="Symbol zastępczy tekstu 18"/>
          <p:cNvSpPr>
            <a:spLocks noGrp="1"/>
          </p:cNvSpPr>
          <p:nvPr>
            <p:ph type="body" sz="quarter" idx="14" hasCustomPrompt="1"/>
          </p:nvPr>
        </p:nvSpPr>
        <p:spPr>
          <a:xfrm>
            <a:off x="543000" y="2164079"/>
            <a:ext cx="8820000" cy="3960000"/>
          </a:xfrm>
          <a:prstGeom prst="rect">
            <a:avLst/>
          </a:prstGeom>
        </p:spPr>
        <p:txBody>
          <a:bodyPr/>
          <a:lstStyle>
            <a:lvl1pPr marL="0" indent="0" algn="just">
              <a:spcBef>
                <a:spcPts val="0"/>
              </a:spcBef>
              <a:buNone/>
              <a:defRPr sz="1200" baseline="0">
                <a:solidFill>
                  <a:schemeClr val="tx1"/>
                </a:solidFill>
              </a:defRPr>
            </a:lvl1pPr>
            <a:lvl2pPr marL="808038" indent="-180000" algn="just">
              <a:spcBef>
                <a:spcPts val="0"/>
              </a:spcBef>
              <a:buFont typeface="Arial" panose="020B0604020202020204" pitchFamily="34" charset="0"/>
              <a:buChar char="•"/>
              <a:defRPr lang="pl-PL" sz="1200" kern="1200" baseline="0" dirty="0">
                <a:solidFill>
                  <a:schemeClr val="tx1"/>
                </a:solidFill>
                <a:latin typeface="+mn-lt"/>
                <a:ea typeface="+mn-ea"/>
                <a:cs typeface="+mn-cs"/>
              </a:defRPr>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stStyle>
          <a:p>
            <a:pPr lvl="0"/>
            <a:r>
              <a:rPr lang="pl-PL" dirty="0"/>
              <a:t>Block of </a:t>
            </a:r>
            <a:r>
              <a:rPr lang="pl-PL" dirty="0" err="1"/>
              <a:t>text</a:t>
            </a:r>
            <a:r>
              <a:rPr lang="pl-PL" dirty="0"/>
              <a:t> (</a:t>
            </a:r>
            <a:r>
              <a:rPr lang="pl-PL" dirty="0" err="1"/>
              <a:t>Trebuchet</a:t>
            </a:r>
            <a:r>
              <a:rPr lang="pl-PL" dirty="0"/>
              <a:t> MS Font, 12 p.)</a:t>
            </a:r>
          </a:p>
          <a:p>
            <a:pPr lvl="1"/>
            <a:endParaRPr lang="pl-PL" dirty="0"/>
          </a:p>
          <a:p>
            <a:pPr lvl="2"/>
            <a:endParaRPr lang="pl-PL" dirty="0"/>
          </a:p>
          <a:p>
            <a:pPr lvl="3"/>
            <a:endParaRPr lang="pl-PL" dirty="0"/>
          </a:p>
          <a:p>
            <a:pPr lvl="0"/>
            <a:endParaRPr lang="pl-PL" dirty="0"/>
          </a:p>
          <a:p>
            <a:pPr lvl="0"/>
            <a:endParaRPr lang="pl-PL" dirty="0"/>
          </a:p>
          <a:p>
            <a:pPr lvl="1"/>
            <a:endParaRPr lang="pl-PL" sz="1200" kern="1200" baseline="0" dirty="0">
              <a:solidFill>
                <a:schemeClr val="tx1"/>
              </a:solidFill>
              <a:latin typeface="+mn-lt"/>
              <a:ea typeface="+mn-ea"/>
              <a:cs typeface="+mn-cs"/>
            </a:endParaRPr>
          </a:p>
          <a:p>
            <a:pPr lvl="2"/>
            <a:endParaRPr lang="pl-PL" sz="1200" kern="1200" baseline="0" dirty="0">
              <a:solidFill>
                <a:schemeClr val="tx1"/>
              </a:solidFill>
              <a:latin typeface="+mn-lt"/>
              <a:ea typeface="+mn-ea"/>
              <a:cs typeface="+mn-cs"/>
            </a:endParaRPr>
          </a:p>
          <a:p>
            <a:pPr lvl="3"/>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2"/>
            <a:endParaRPr lang="pl-PL" dirty="0"/>
          </a:p>
          <a:p>
            <a:pPr lvl="3"/>
            <a:endParaRPr lang="pl-PL" dirty="0"/>
          </a:p>
          <a:p>
            <a:pPr lvl="0"/>
            <a:endParaRPr lang="pl-PL" dirty="0"/>
          </a:p>
          <a:p>
            <a:pPr lvl="1"/>
            <a:endParaRPr lang="pl-PL" dirty="0"/>
          </a:p>
          <a:p>
            <a:pPr lvl="2"/>
            <a:endParaRPr lang="pl-PL" dirty="0"/>
          </a:p>
          <a:p>
            <a:pPr lvl="3"/>
            <a:endParaRPr lang="pl-PL" dirty="0"/>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327260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URESA versatile 2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a:lvl1pPr>
            <a:lvl2pPr marL="808038" indent="-180000" algn="just">
              <a:spcBef>
                <a:spcPts val="0"/>
              </a:spcBef>
              <a:buFont typeface="+mj-lt"/>
              <a:buAutoNum type="arabicPeriod"/>
              <a:defRPr sz="1200" baseline="0"/>
            </a:lvl2pPr>
            <a:lvl3pPr marL="1170000" indent="-180000" algn="just">
              <a:spcBef>
                <a:spcPts val="0"/>
              </a:spcBef>
              <a:buFont typeface="+mj-lt"/>
              <a:buAutoNum type="alphaLcParenR"/>
              <a:defRPr sz="1200"/>
            </a:lvl3pPr>
            <a:lvl4pPr marL="1530000" indent="-180000" algn="just">
              <a:spcBef>
                <a:spcPts val="0"/>
              </a:spcBef>
              <a:buFont typeface="+mj-lt"/>
              <a:buAutoNum type="romanLcPeriod"/>
              <a:defRPr sz="1200" baseline="0"/>
            </a:lvl4pPr>
            <a:lvl5pPr>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3"/>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581568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URESA text + image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22978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URESA text + image + interactive conten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sp>
        <p:nvSpPr>
          <p:cNvPr id="7" name="Symbol zastępczy zawartości 6"/>
          <p:cNvSpPr>
            <a:spLocks noGrp="1"/>
          </p:cNvSpPr>
          <p:nvPr>
            <p:ph sz="quarter" idx="17" hasCustomPrompt="1"/>
          </p:nvPr>
        </p:nvSpPr>
        <p:spPr>
          <a:xfrm>
            <a:off x="2689225" y="2011363"/>
            <a:ext cx="3600000" cy="3600000"/>
          </a:xfrm>
          <a:prstGeom prst="roundRect">
            <a:avLst>
              <a:gd name="adj" fmla="val 5025"/>
            </a:avLst>
          </a:prstGeom>
          <a:solidFill>
            <a:schemeClr val="accent5">
              <a:lumMod val="20000"/>
              <a:lumOff val="80000"/>
            </a:schemeClr>
          </a:solidFill>
          <a:ln w="38100" cap="rnd" cmpd="sng">
            <a:solidFill>
              <a:schemeClr val="accent5">
                <a:lumMod val="40000"/>
                <a:lumOff val="60000"/>
              </a:schemeClr>
            </a:solidFill>
            <a:prstDash val="solid"/>
          </a:ln>
          <a:effectLst>
            <a:outerShdw blurRad="127000" dist="101600" dir="2700000" algn="tl" rotWithShape="0">
              <a:prstClr val="black">
                <a:alpha val="35000"/>
              </a:prstClr>
            </a:outerShdw>
          </a:effectLst>
        </p:spPr>
        <p:txBody>
          <a:bodyPr>
            <a:noAutofit/>
          </a:bodyPr>
          <a:lstStyle>
            <a:lvl1pPr marL="0" indent="0" algn="just">
              <a:spcBef>
                <a:spcPts val="0"/>
              </a:spcBef>
              <a:buNone/>
              <a:defRPr sz="1200" baseline="0"/>
            </a:lvl1pPr>
            <a:lvl5pPr marL="1828800" indent="0">
              <a:buNone/>
              <a:defRPr baseline="0"/>
            </a:lvl5pPr>
          </a:lstStyle>
          <a:p>
            <a:pPr lvl="0"/>
            <a:r>
              <a:rPr lang="pl-PL" dirty="0" err="1"/>
              <a:t>Additional</a:t>
            </a:r>
            <a:r>
              <a:rPr lang="pl-PL" dirty="0"/>
              <a:t> info (</a:t>
            </a:r>
            <a:r>
              <a:rPr lang="pl-PL" dirty="0" err="1"/>
              <a:t>text</a:t>
            </a:r>
            <a:r>
              <a:rPr lang="pl-PL" dirty="0"/>
              <a:t>, </a:t>
            </a:r>
            <a:r>
              <a:rPr lang="pl-PL" dirty="0" err="1"/>
              <a:t>picture</a:t>
            </a:r>
            <a:r>
              <a:rPr lang="pl-PL" dirty="0"/>
              <a:t>, multimedia), </a:t>
            </a:r>
            <a:r>
              <a:rPr lang="pl-PL" dirty="0" err="1"/>
              <a:t>visible</a:t>
            </a:r>
            <a:r>
              <a:rPr lang="pl-PL" dirty="0"/>
              <a:t> </a:t>
            </a:r>
            <a:r>
              <a:rPr lang="pl-PL" dirty="0" err="1"/>
              <a:t>when</a:t>
            </a:r>
            <a:r>
              <a:rPr lang="pl-PL" dirty="0"/>
              <a:t> the </a:t>
            </a:r>
            <a:r>
              <a:rPr lang="pl-PL" dirty="0" err="1"/>
              <a:t>cursor</a:t>
            </a:r>
            <a:r>
              <a:rPr lang="pl-PL" dirty="0"/>
              <a:t> </a:t>
            </a:r>
            <a:r>
              <a:rPr lang="pl-PL" dirty="0" err="1"/>
              <a:t>is</a:t>
            </a:r>
            <a:r>
              <a:rPr lang="pl-PL" dirty="0"/>
              <a:t> </a:t>
            </a:r>
            <a:r>
              <a:rPr lang="pl-PL" dirty="0" err="1"/>
              <a:t>over</a:t>
            </a:r>
            <a:r>
              <a:rPr lang="pl-PL" dirty="0"/>
              <a:t> the </a:t>
            </a:r>
            <a:r>
              <a:rPr lang="pl-PL" dirty="0" err="1"/>
              <a:t>source</a:t>
            </a:r>
            <a:r>
              <a:rPr lang="pl-PL" dirty="0"/>
              <a:t> </a:t>
            </a:r>
            <a:r>
              <a:rPr lang="pl-PL" dirty="0" err="1"/>
              <a:t>text</a:t>
            </a:r>
            <a:r>
              <a:rPr lang="pl-PL" dirty="0"/>
              <a:t> </a:t>
            </a:r>
            <a:r>
              <a:rPr lang="pl-PL" dirty="0" err="1"/>
              <a:t>or</a:t>
            </a:r>
            <a:r>
              <a:rPr lang="pl-PL" dirty="0"/>
              <a:t> </a:t>
            </a:r>
            <a:r>
              <a:rPr lang="pl-PL" dirty="0" err="1"/>
              <a:t>picture</a:t>
            </a:r>
            <a:r>
              <a:rPr lang="pl-PL" dirty="0"/>
              <a:t>. </a:t>
            </a:r>
            <a:r>
              <a:rPr lang="pl-PL" dirty="0" err="1"/>
              <a:t>Trebuchet</a:t>
            </a:r>
            <a:r>
              <a:rPr lang="pl-PL" dirty="0"/>
              <a:t> MS p.12 </a:t>
            </a:r>
          </a:p>
        </p:txBody>
      </p:sp>
      <p:pic>
        <p:nvPicPr>
          <p:cNvPr id="1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47098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URESA multimedia slide">
    <p:spTree>
      <p:nvGrpSpPr>
        <p:cNvPr id="1" name=""/>
        <p:cNvGrpSpPr/>
        <p:nvPr/>
      </p:nvGrpSpPr>
      <p:grpSpPr>
        <a:xfrm>
          <a:off x="0" y="0"/>
          <a:ext cx="0" cy="0"/>
          <a:chOff x="0" y="0"/>
          <a:chExt cx="0" cy="0"/>
        </a:xfrm>
      </p:grpSpPr>
      <p:sp>
        <p:nvSpPr>
          <p:cNvPr id="11" name="Symbol zastępczy tekstu 18"/>
          <p:cNvSpPr>
            <a:spLocks noGrp="1"/>
          </p:cNvSpPr>
          <p:nvPr>
            <p:ph type="body" sz="quarter" idx="16" hasCustomPrompt="1"/>
          </p:nvPr>
        </p:nvSpPr>
        <p:spPr>
          <a:xfrm>
            <a:off x="2847000" y="5838825"/>
            <a:ext cx="4212000" cy="396000"/>
          </a:xfrm>
          <a:prstGeom prst="rect">
            <a:avLst/>
          </a:prstGeom>
        </p:spPr>
        <p:txBody>
          <a:bodyPr/>
          <a:lstStyle>
            <a:lvl1pPr marL="0" indent="0" algn="ctr">
              <a:spcBef>
                <a:spcPts val="0"/>
              </a:spcBef>
              <a:buNone/>
              <a:defRPr sz="105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43000" y="1260000"/>
            <a:ext cx="8820000" cy="450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multimedia</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az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54629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BAB65E-E1B1-393E-0B62-89D486B02648}"/>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B71D849B-C0EB-25C0-ED9B-D3F72580BE3C}"/>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FA2BC04-F510-FBB2-48AD-30200D3BD514}"/>
              </a:ext>
            </a:extLst>
          </p:cNvPr>
          <p:cNvSpPr>
            <a:spLocks noGrp="1"/>
          </p:cNvSpPr>
          <p:nvPr>
            <p:ph type="dt" sz="half" idx="10"/>
          </p:nvPr>
        </p:nvSpPr>
        <p:spPr/>
        <p:txBody>
          <a:bodyPr/>
          <a:lstStyle/>
          <a:p>
            <a:fld id="{FC72175C-3EBA-4EA8-9D96-EAE88E717AC5}" type="datetimeFigureOut">
              <a:rPr lang="pl-PL" smtClean="0"/>
              <a:t>21.01.2023</a:t>
            </a:fld>
            <a:endParaRPr lang="pl-PL"/>
          </a:p>
        </p:txBody>
      </p:sp>
      <p:sp>
        <p:nvSpPr>
          <p:cNvPr id="5" name="Symbol zastępczy stopki 4">
            <a:extLst>
              <a:ext uri="{FF2B5EF4-FFF2-40B4-BE49-F238E27FC236}">
                <a16:creationId xmlns:a16="http://schemas.microsoft.com/office/drawing/2014/main" id="{B3D55FE1-33A7-702F-C270-1F4AED97A76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EC922B3-F3FC-771D-17C1-851C547AB23B}"/>
              </a:ext>
            </a:extLst>
          </p:cNvPr>
          <p:cNvSpPr>
            <a:spLocks noGrp="1"/>
          </p:cNvSpPr>
          <p:nvPr>
            <p:ph type="sldNum" sz="quarter" idx="12"/>
          </p:nvPr>
        </p:nvSpPr>
        <p:spPr/>
        <p:txBody>
          <a:bodyPr/>
          <a:lstStyle/>
          <a:p>
            <a:fld id="{5A1333DE-786F-4960-B376-6E6B6EEF2CF9}" type="slidenum">
              <a:rPr lang="pl-PL" smtClean="0"/>
              <a:t>‹#›</a:t>
            </a:fld>
            <a:endParaRPr lang="pl-PL"/>
          </a:p>
        </p:txBody>
      </p:sp>
    </p:spTree>
    <p:extLst>
      <p:ext uri="{BB962C8B-B14F-4D97-AF65-F5344CB8AC3E}">
        <p14:creationId xmlns:p14="http://schemas.microsoft.com/office/powerpoint/2010/main" val="3519840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URESA text + multimedia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143500" y="1260000"/>
            <a:ext cx="4212000" cy="4140000"/>
          </a:xfrm>
          <a:prstGeom prst="rect">
            <a:avLst/>
          </a:prstGeom>
        </p:spPr>
        <p:txBody>
          <a:bodyPr/>
          <a:lstStyle>
            <a:lvl1pPr marL="0" indent="0">
              <a:buNone/>
              <a:defRPr sz="1800" baseline="0"/>
            </a:lvl1pPr>
          </a:lstStyle>
          <a:p>
            <a:r>
              <a:rPr lang="pl-PL" dirty="0" err="1"/>
              <a:t>Click</a:t>
            </a:r>
            <a:r>
              <a:rPr lang="pl-PL" dirty="0"/>
              <a:t> to </a:t>
            </a:r>
            <a:r>
              <a:rPr lang="pl-PL" dirty="0" err="1"/>
              <a:t>add</a:t>
            </a:r>
            <a:r>
              <a:rPr lang="pl-PL" dirty="0"/>
              <a:t> multimedia</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54282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FE6E14-C1D8-A727-916E-BECFE6F9E508}"/>
              </a:ext>
            </a:extLst>
          </p:cNvPr>
          <p:cNvSpPr>
            <a:spLocks noGrp="1"/>
          </p:cNvSpPr>
          <p:nvPr>
            <p:ph type="title"/>
          </p:nvPr>
        </p:nvSpPr>
        <p:spPr>
          <a:xfrm>
            <a:off x="675878" y="1709739"/>
            <a:ext cx="8543925" cy="2852737"/>
          </a:xfrm>
        </p:spPr>
        <p:txBody>
          <a:bodyPr anchor="b"/>
          <a:lstStyle>
            <a:lvl1pPr>
              <a:defRPr sz="4875"/>
            </a:lvl1pPr>
          </a:lstStyle>
          <a:p>
            <a:r>
              <a:rPr lang="pl-PL"/>
              <a:t>Kliknij, aby edytować styl</a:t>
            </a:r>
          </a:p>
        </p:txBody>
      </p:sp>
      <p:sp>
        <p:nvSpPr>
          <p:cNvPr id="3" name="Symbol zastępczy tekstu 2">
            <a:extLst>
              <a:ext uri="{FF2B5EF4-FFF2-40B4-BE49-F238E27FC236}">
                <a16:creationId xmlns:a16="http://schemas.microsoft.com/office/drawing/2014/main" id="{AA3A1330-BBA5-6CAF-878C-C25AB3C0DFB9}"/>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2BDF68B3-3B55-DB50-E788-F1DB715CC7A1}"/>
              </a:ext>
            </a:extLst>
          </p:cNvPr>
          <p:cNvSpPr>
            <a:spLocks noGrp="1"/>
          </p:cNvSpPr>
          <p:nvPr>
            <p:ph type="dt" sz="half" idx="10"/>
          </p:nvPr>
        </p:nvSpPr>
        <p:spPr/>
        <p:txBody>
          <a:bodyPr/>
          <a:lstStyle/>
          <a:p>
            <a:fld id="{FC72175C-3EBA-4EA8-9D96-EAE88E717AC5}" type="datetimeFigureOut">
              <a:rPr lang="pl-PL" smtClean="0"/>
              <a:t>21.01.2023</a:t>
            </a:fld>
            <a:endParaRPr lang="pl-PL"/>
          </a:p>
        </p:txBody>
      </p:sp>
      <p:sp>
        <p:nvSpPr>
          <p:cNvPr id="5" name="Symbol zastępczy stopki 4">
            <a:extLst>
              <a:ext uri="{FF2B5EF4-FFF2-40B4-BE49-F238E27FC236}">
                <a16:creationId xmlns:a16="http://schemas.microsoft.com/office/drawing/2014/main" id="{8E07F2C4-CEE2-FFB4-8465-820A38C831F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1CB480F-AA44-77BD-E36B-C09EDF29408B}"/>
              </a:ext>
            </a:extLst>
          </p:cNvPr>
          <p:cNvSpPr>
            <a:spLocks noGrp="1"/>
          </p:cNvSpPr>
          <p:nvPr>
            <p:ph type="sldNum" sz="quarter" idx="12"/>
          </p:nvPr>
        </p:nvSpPr>
        <p:spPr/>
        <p:txBody>
          <a:bodyPr/>
          <a:lstStyle/>
          <a:p>
            <a:fld id="{5A1333DE-786F-4960-B376-6E6B6EEF2CF9}" type="slidenum">
              <a:rPr lang="pl-PL" smtClean="0"/>
              <a:t>‹#›</a:t>
            </a:fld>
            <a:endParaRPr lang="pl-PL"/>
          </a:p>
        </p:txBody>
      </p:sp>
    </p:spTree>
    <p:extLst>
      <p:ext uri="{BB962C8B-B14F-4D97-AF65-F5344CB8AC3E}">
        <p14:creationId xmlns:p14="http://schemas.microsoft.com/office/powerpoint/2010/main" val="1498853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1BD5A2-6ADF-784D-C6E2-D57E87AFCFD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453ABB66-68B3-A4FD-27B5-40680F545C83}"/>
              </a:ext>
            </a:extLst>
          </p:cNvPr>
          <p:cNvSpPr>
            <a:spLocks noGrp="1"/>
          </p:cNvSpPr>
          <p:nvPr>
            <p:ph sz="half" idx="1"/>
          </p:nvPr>
        </p:nvSpPr>
        <p:spPr>
          <a:xfrm>
            <a:off x="681038" y="1825625"/>
            <a:ext cx="421005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EC24F631-3C63-4F9D-37C5-12FCCC46AB9C}"/>
              </a:ext>
            </a:extLst>
          </p:cNvPr>
          <p:cNvSpPr>
            <a:spLocks noGrp="1"/>
          </p:cNvSpPr>
          <p:nvPr>
            <p:ph sz="half" idx="2"/>
          </p:nvPr>
        </p:nvSpPr>
        <p:spPr>
          <a:xfrm>
            <a:off x="5014913" y="1825625"/>
            <a:ext cx="421005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86AEC91C-D04A-7DD1-2BF6-7A21C7BD1241}"/>
              </a:ext>
            </a:extLst>
          </p:cNvPr>
          <p:cNvSpPr>
            <a:spLocks noGrp="1"/>
          </p:cNvSpPr>
          <p:nvPr>
            <p:ph type="dt" sz="half" idx="10"/>
          </p:nvPr>
        </p:nvSpPr>
        <p:spPr/>
        <p:txBody>
          <a:bodyPr/>
          <a:lstStyle/>
          <a:p>
            <a:fld id="{FC72175C-3EBA-4EA8-9D96-EAE88E717AC5}" type="datetimeFigureOut">
              <a:rPr lang="pl-PL" smtClean="0"/>
              <a:t>21.01.2023</a:t>
            </a:fld>
            <a:endParaRPr lang="pl-PL"/>
          </a:p>
        </p:txBody>
      </p:sp>
      <p:sp>
        <p:nvSpPr>
          <p:cNvPr id="6" name="Symbol zastępczy stopki 5">
            <a:extLst>
              <a:ext uri="{FF2B5EF4-FFF2-40B4-BE49-F238E27FC236}">
                <a16:creationId xmlns:a16="http://schemas.microsoft.com/office/drawing/2014/main" id="{913546A3-7C7F-7A89-27B2-2AFBC6FFF83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E8EBF04-E2DF-9C8C-6EF6-3E72D75613FC}"/>
              </a:ext>
            </a:extLst>
          </p:cNvPr>
          <p:cNvSpPr>
            <a:spLocks noGrp="1"/>
          </p:cNvSpPr>
          <p:nvPr>
            <p:ph type="sldNum" sz="quarter" idx="12"/>
          </p:nvPr>
        </p:nvSpPr>
        <p:spPr/>
        <p:txBody>
          <a:bodyPr/>
          <a:lstStyle/>
          <a:p>
            <a:fld id="{5A1333DE-786F-4960-B376-6E6B6EEF2CF9}" type="slidenum">
              <a:rPr lang="pl-PL" smtClean="0"/>
              <a:t>‹#›</a:t>
            </a:fld>
            <a:endParaRPr lang="pl-PL"/>
          </a:p>
        </p:txBody>
      </p:sp>
    </p:spTree>
    <p:extLst>
      <p:ext uri="{BB962C8B-B14F-4D97-AF65-F5344CB8AC3E}">
        <p14:creationId xmlns:p14="http://schemas.microsoft.com/office/powerpoint/2010/main" val="1286301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46830B-157D-4906-3A8A-BA1CC0832932}"/>
              </a:ext>
            </a:extLst>
          </p:cNvPr>
          <p:cNvSpPr>
            <a:spLocks noGrp="1"/>
          </p:cNvSpPr>
          <p:nvPr>
            <p:ph type="title"/>
          </p:nvPr>
        </p:nvSpPr>
        <p:spPr>
          <a:xfrm>
            <a:off x="682328" y="365126"/>
            <a:ext cx="8543925"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FED2198C-9D24-C626-7EB8-F8FEF857A138}"/>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6456E019-6D0D-1ADB-6B5A-F0C5C2A444AB}"/>
              </a:ext>
            </a:extLst>
          </p:cNvPr>
          <p:cNvSpPr>
            <a:spLocks noGrp="1"/>
          </p:cNvSpPr>
          <p:nvPr>
            <p:ph sz="half" idx="2"/>
          </p:nvPr>
        </p:nvSpPr>
        <p:spPr>
          <a:xfrm>
            <a:off x="682328" y="2505075"/>
            <a:ext cx="4190702"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1DF316E9-312F-86FB-FB78-4483D900B04A}"/>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9EB46F74-8AB1-F07F-A309-A2343BAFA483}"/>
              </a:ext>
            </a:extLst>
          </p:cNvPr>
          <p:cNvSpPr>
            <a:spLocks noGrp="1"/>
          </p:cNvSpPr>
          <p:nvPr>
            <p:ph sz="quarter" idx="4"/>
          </p:nvPr>
        </p:nvSpPr>
        <p:spPr>
          <a:xfrm>
            <a:off x="5014913" y="2505075"/>
            <a:ext cx="421134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B100F6EC-23B4-0F07-3DC6-6A320E41060F}"/>
              </a:ext>
            </a:extLst>
          </p:cNvPr>
          <p:cNvSpPr>
            <a:spLocks noGrp="1"/>
          </p:cNvSpPr>
          <p:nvPr>
            <p:ph type="dt" sz="half" idx="10"/>
          </p:nvPr>
        </p:nvSpPr>
        <p:spPr/>
        <p:txBody>
          <a:bodyPr/>
          <a:lstStyle/>
          <a:p>
            <a:fld id="{FC72175C-3EBA-4EA8-9D96-EAE88E717AC5}" type="datetimeFigureOut">
              <a:rPr lang="pl-PL" smtClean="0"/>
              <a:t>21.01.2023</a:t>
            </a:fld>
            <a:endParaRPr lang="pl-PL"/>
          </a:p>
        </p:txBody>
      </p:sp>
      <p:sp>
        <p:nvSpPr>
          <p:cNvPr id="8" name="Symbol zastępczy stopki 7">
            <a:extLst>
              <a:ext uri="{FF2B5EF4-FFF2-40B4-BE49-F238E27FC236}">
                <a16:creationId xmlns:a16="http://schemas.microsoft.com/office/drawing/2014/main" id="{ABDF0CFD-F376-7C7F-7E3A-00313869DA05}"/>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ECDD6B58-6E1C-4F74-BFEF-8202706488B0}"/>
              </a:ext>
            </a:extLst>
          </p:cNvPr>
          <p:cNvSpPr>
            <a:spLocks noGrp="1"/>
          </p:cNvSpPr>
          <p:nvPr>
            <p:ph type="sldNum" sz="quarter" idx="12"/>
          </p:nvPr>
        </p:nvSpPr>
        <p:spPr/>
        <p:txBody>
          <a:bodyPr/>
          <a:lstStyle/>
          <a:p>
            <a:fld id="{5A1333DE-786F-4960-B376-6E6B6EEF2CF9}" type="slidenum">
              <a:rPr lang="pl-PL" smtClean="0"/>
              <a:t>‹#›</a:t>
            </a:fld>
            <a:endParaRPr lang="pl-PL"/>
          </a:p>
        </p:txBody>
      </p:sp>
    </p:spTree>
    <p:extLst>
      <p:ext uri="{BB962C8B-B14F-4D97-AF65-F5344CB8AC3E}">
        <p14:creationId xmlns:p14="http://schemas.microsoft.com/office/powerpoint/2010/main" val="1885029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F3DD6A-4775-63FB-BC38-6A3C4ADFCBDC}"/>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538A0C08-266E-D5E5-5DFD-518ADE20C63B}"/>
              </a:ext>
            </a:extLst>
          </p:cNvPr>
          <p:cNvSpPr>
            <a:spLocks noGrp="1"/>
          </p:cNvSpPr>
          <p:nvPr>
            <p:ph type="dt" sz="half" idx="10"/>
          </p:nvPr>
        </p:nvSpPr>
        <p:spPr/>
        <p:txBody>
          <a:bodyPr/>
          <a:lstStyle/>
          <a:p>
            <a:fld id="{FC72175C-3EBA-4EA8-9D96-EAE88E717AC5}" type="datetimeFigureOut">
              <a:rPr lang="pl-PL" smtClean="0"/>
              <a:t>21.01.2023</a:t>
            </a:fld>
            <a:endParaRPr lang="pl-PL"/>
          </a:p>
        </p:txBody>
      </p:sp>
      <p:sp>
        <p:nvSpPr>
          <p:cNvPr id="4" name="Symbol zastępczy stopki 3">
            <a:extLst>
              <a:ext uri="{FF2B5EF4-FFF2-40B4-BE49-F238E27FC236}">
                <a16:creationId xmlns:a16="http://schemas.microsoft.com/office/drawing/2014/main" id="{78672D9A-234E-AD3B-9FA9-F57A34047164}"/>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D68CA6AE-96CB-46D5-08C5-A500934B29F1}"/>
              </a:ext>
            </a:extLst>
          </p:cNvPr>
          <p:cNvSpPr>
            <a:spLocks noGrp="1"/>
          </p:cNvSpPr>
          <p:nvPr>
            <p:ph type="sldNum" sz="quarter" idx="12"/>
          </p:nvPr>
        </p:nvSpPr>
        <p:spPr/>
        <p:txBody>
          <a:bodyPr/>
          <a:lstStyle/>
          <a:p>
            <a:fld id="{5A1333DE-786F-4960-B376-6E6B6EEF2CF9}" type="slidenum">
              <a:rPr lang="pl-PL" smtClean="0"/>
              <a:t>‹#›</a:t>
            </a:fld>
            <a:endParaRPr lang="pl-PL"/>
          </a:p>
        </p:txBody>
      </p:sp>
    </p:spTree>
    <p:extLst>
      <p:ext uri="{BB962C8B-B14F-4D97-AF65-F5344CB8AC3E}">
        <p14:creationId xmlns:p14="http://schemas.microsoft.com/office/powerpoint/2010/main" val="2140437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5E8753F9-CD79-F3D4-C6B4-9F3387E23E80}"/>
              </a:ext>
            </a:extLst>
          </p:cNvPr>
          <p:cNvSpPr>
            <a:spLocks noGrp="1"/>
          </p:cNvSpPr>
          <p:nvPr>
            <p:ph type="dt" sz="half" idx="10"/>
          </p:nvPr>
        </p:nvSpPr>
        <p:spPr/>
        <p:txBody>
          <a:bodyPr/>
          <a:lstStyle/>
          <a:p>
            <a:fld id="{FC72175C-3EBA-4EA8-9D96-EAE88E717AC5}" type="datetimeFigureOut">
              <a:rPr lang="pl-PL" smtClean="0"/>
              <a:t>21.01.2023</a:t>
            </a:fld>
            <a:endParaRPr lang="pl-PL"/>
          </a:p>
        </p:txBody>
      </p:sp>
      <p:sp>
        <p:nvSpPr>
          <p:cNvPr id="3" name="Symbol zastępczy stopki 2">
            <a:extLst>
              <a:ext uri="{FF2B5EF4-FFF2-40B4-BE49-F238E27FC236}">
                <a16:creationId xmlns:a16="http://schemas.microsoft.com/office/drawing/2014/main" id="{6EA91967-B682-B35A-742D-D64672BA37CA}"/>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A9A2F33E-50BF-0CBB-9351-179477F51A82}"/>
              </a:ext>
            </a:extLst>
          </p:cNvPr>
          <p:cNvSpPr>
            <a:spLocks noGrp="1"/>
          </p:cNvSpPr>
          <p:nvPr>
            <p:ph type="sldNum" sz="quarter" idx="12"/>
          </p:nvPr>
        </p:nvSpPr>
        <p:spPr/>
        <p:txBody>
          <a:bodyPr/>
          <a:lstStyle/>
          <a:p>
            <a:fld id="{5A1333DE-786F-4960-B376-6E6B6EEF2CF9}" type="slidenum">
              <a:rPr lang="pl-PL" smtClean="0"/>
              <a:t>‹#›</a:t>
            </a:fld>
            <a:endParaRPr lang="pl-PL"/>
          </a:p>
        </p:txBody>
      </p:sp>
    </p:spTree>
    <p:extLst>
      <p:ext uri="{BB962C8B-B14F-4D97-AF65-F5344CB8AC3E}">
        <p14:creationId xmlns:p14="http://schemas.microsoft.com/office/powerpoint/2010/main" val="2209952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5CECF2-E0F8-668E-A042-7A8D4DED9557}"/>
              </a:ext>
            </a:extLst>
          </p:cNvPr>
          <p:cNvSpPr>
            <a:spLocks noGrp="1"/>
          </p:cNvSpPr>
          <p:nvPr>
            <p:ph type="title"/>
          </p:nvPr>
        </p:nvSpPr>
        <p:spPr>
          <a:xfrm>
            <a:off x="682328" y="457200"/>
            <a:ext cx="3194943" cy="1600200"/>
          </a:xfrm>
        </p:spPr>
        <p:txBody>
          <a:bodyPr anchor="b"/>
          <a:lstStyle>
            <a:lvl1pPr>
              <a:defRPr sz="2600"/>
            </a:lvl1pPr>
          </a:lstStyle>
          <a:p>
            <a:r>
              <a:rPr lang="pl-PL"/>
              <a:t>Kliknij, aby edytować styl</a:t>
            </a:r>
          </a:p>
        </p:txBody>
      </p:sp>
      <p:sp>
        <p:nvSpPr>
          <p:cNvPr id="3" name="Symbol zastępczy zawartości 2">
            <a:extLst>
              <a:ext uri="{FF2B5EF4-FFF2-40B4-BE49-F238E27FC236}">
                <a16:creationId xmlns:a16="http://schemas.microsoft.com/office/drawing/2014/main" id="{3BD48582-F9A1-CF9F-6099-BF85DD44D518}"/>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503D0B06-6B39-459D-44CD-2D0001089ABD}"/>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5340935-BFC8-9683-9D75-F0FE01FA445E}"/>
              </a:ext>
            </a:extLst>
          </p:cNvPr>
          <p:cNvSpPr>
            <a:spLocks noGrp="1"/>
          </p:cNvSpPr>
          <p:nvPr>
            <p:ph type="dt" sz="half" idx="10"/>
          </p:nvPr>
        </p:nvSpPr>
        <p:spPr/>
        <p:txBody>
          <a:bodyPr/>
          <a:lstStyle/>
          <a:p>
            <a:fld id="{FC72175C-3EBA-4EA8-9D96-EAE88E717AC5}" type="datetimeFigureOut">
              <a:rPr lang="pl-PL" smtClean="0"/>
              <a:t>21.01.2023</a:t>
            </a:fld>
            <a:endParaRPr lang="pl-PL"/>
          </a:p>
        </p:txBody>
      </p:sp>
      <p:sp>
        <p:nvSpPr>
          <p:cNvPr id="6" name="Symbol zastępczy stopki 5">
            <a:extLst>
              <a:ext uri="{FF2B5EF4-FFF2-40B4-BE49-F238E27FC236}">
                <a16:creationId xmlns:a16="http://schemas.microsoft.com/office/drawing/2014/main" id="{A5FD5157-0665-7FE9-E041-B6FA9FF867D9}"/>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CAB16D02-B1B5-7060-17C1-8AD6EBA12B0F}"/>
              </a:ext>
            </a:extLst>
          </p:cNvPr>
          <p:cNvSpPr>
            <a:spLocks noGrp="1"/>
          </p:cNvSpPr>
          <p:nvPr>
            <p:ph type="sldNum" sz="quarter" idx="12"/>
          </p:nvPr>
        </p:nvSpPr>
        <p:spPr/>
        <p:txBody>
          <a:bodyPr/>
          <a:lstStyle/>
          <a:p>
            <a:fld id="{5A1333DE-786F-4960-B376-6E6B6EEF2CF9}" type="slidenum">
              <a:rPr lang="pl-PL" smtClean="0"/>
              <a:t>‹#›</a:t>
            </a:fld>
            <a:endParaRPr lang="pl-PL"/>
          </a:p>
        </p:txBody>
      </p:sp>
    </p:spTree>
    <p:extLst>
      <p:ext uri="{BB962C8B-B14F-4D97-AF65-F5344CB8AC3E}">
        <p14:creationId xmlns:p14="http://schemas.microsoft.com/office/powerpoint/2010/main" val="87724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962648-576B-B1CC-0ECB-1A945345DE0B}"/>
              </a:ext>
            </a:extLst>
          </p:cNvPr>
          <p:cNvSpPr>
            <a:spLocks noGrp="1"/>
          </p:cNvSpPr>
          <p:nvPr>
            <p:ph type="title"/>
          </p:nvPr>
        </p:nvSpPr>
        <p:spPr>
          <a:xfrm>
            <a:off x="682328" y="457200"/>
            <a:ext cx="3194943" cy="1600200"/>
          </a:xfrm>
        </p:spPr>
        <p:txBody>
          <a:bodyPr anchor="b"/>
          <a:lstStyle>
            <a:lvl1pPr>
              <a:defRPr sz="2600"/>
            </a:lvl1pPr>
          </a:lstStyle>
          <a:p>
            <a:r>
              <a:rPr lang="pl-PL"/>
              <a:t>Kliknij, aby edytować styl</a:t>
            </a:r>
          </a:p>
        </p:txBody>
      </p:sp>
      <p:sp>
        <p:nvSpPr>
          <p:cNvPr id="3" name="Symbol zastępczy obrazu 2">
            <a:extLst>
              <a:ext uri="{FF2B5EF4-FFF2-40B4-BE49-F238E27FC236}">
                <a16:creationId xmlns:a16="http://schemas.microsoft.com/office/drawing/2014/main" id="{AB4CEEF4-868F-86E4-75BF-3CD0E5F05884}"/>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pl-PL"/>
          </a:p>
        </p:txBody>
      </p:sp>
      <p:sp>
        <p:nvSpPr>
          <p:cNvPr id="4" name="Symbol zastępczy tekstu 3">
            <a:extLst>
              <a:ext uri="{FF2B5EF4-FFF2-40B4-BE49-F238E27FC236}">
                <a16:creationId xmlns:a16="http://schemas.microsoft.com/office/drawing/2014/main" id="{4B4E6E42-CF91-AC13-0E60-8FC4782AAA49}"/>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D6E6031-CC9E-F813-23AF-08812C718DE3}"/>
              </a:ext>
            </a:extLst>
          </p:cNvPr>
          <p:cNvSpPr>
            <a:spLocks noGrp="1"/>
          </p:cNvSpPr>
          <p:nvPr>
            <p:ph type="dt" sz="half" idx="10"/>
          </p:nvPr>
        </p:nvSpPr>
        <p:spPr/>
        <p:txBody>
          <a:bodyPr/>
          <a:lstStyle/>
          <a:p>
            <a:fld id="{FC72175C-3EBA-4EA8-9D96-EAE88E717AC5}" type="datetimeFigureOut">
              <a:rPr lang="pl-PL" smtClean="0"/>
              <a:t>21.01.2023</a:t>
            </a:fld>
            <a:endParaRPr lang="pl-PL"/>
          </a:p>
        </p:txBody>
      </p:sp>
      <p:sp>
        <p:nvSpPr>
          <p:cNvPr id="6" name="Symbol zastępczy stopki 5">
            <a:extLst>
              <a:ext uri="{FF2B5EF4-FFF2-40B4-BE49-F238E27FC236}">
                <a16:creationId xmlns:a16="http://schemas.microsoft.com/office/drawing/2014/main" id="{F914C409-A171-4DFE-B20D-FC61AA371C80}"/>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D82FC67-F9FF-A857-1220-4969FB00E1D7}"/>
              </a:ext>
            </a:extLst>
          </p:cNvPr>
          <p:cNvSpPr>
            <a:spLocks noGrp="1"/>
          </p:cNvSpPr>
          <p:nvPr>
            <p:ph type="sldNum" sz="quarter" idx="12"/>
          </p:nvPr>
        </p:nvSpPr>
        <p:spPr/>
        <p:txBody>
          <a:bodyPr/>
          <a:lstStyle/>
          <a:p>
            <a:fld id="{5A1333DE-786F-4960-B376-6E6B6EEF2CF9}" type="slidenum">
              <a:rPr lang="pl-PL" smtClean="0"/>
              <a:t>‹#›</a:t>
            </a:fld>
            <a:endParaRPr lang="pl-PL"/>
          </a:p>
        </p:txBody>
      </p:sp>
    </p:spTree>
    <p:extLst>
      <p:ext uri="{BB962C8B-B14F-4D97-AF65-F5344CB8AC3E}">
        <p14:creationId xmlns:p14="http://schemas.microsoft.com/office/powerpoint/2010/main" val="212836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354D4A83-1A96-3C55-89E9-D792FE84A333}"/>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C755A678-60A1-514A-A524-FB4FEAF52DEF}"/>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D8C07B0-691A-4DD0-448F-7A8A6141BF7C}"/>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FC72175C-3EBA-4EA8-9D96-EAE88E717AC5}" type="datetimeFigureOut">
              <a:rPr lang="pl-PL" smtClean="0"/>
              <a:t>21.01.2023</a:t>
            </a:fld>
            <a:endParaRPr lang="pl-PL"/>
          </a:p>
        </p:txBody>
      </p:sp>
      <p:sp>
        <p:nvSpPr>
          <p:cNvPr id="5" name="Symbol zastępczy stopki 4">
            <a:extLst>
              <a:ext uri="{FF2B5EF4-FFF2-40B4-BE49-F238E27FC236}">
                <a16:creationId xmlns:a16="http://schemas.microsoft.com/office/drawing/2014/main" id="{2C710550-BC45-71A2-E8AF-F89C53D5F45F}"/>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0259F409-B75E-FA7E-4316-02CA91BAFF28}"/>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5A1333DE-786F-4960-B376-6E6B6EEF2CF9}" type="slidenum">
              <a:rPr lang="pl-PL" smtClean="0"/>
              <a:t>‹#›</a:t>
            </a:fld>
            <a:endParaRPr lang="pl-PL"/>
          </a:p>
        </p:txBody>
      </p:sp>
      <p:sp>
        <p:nvSpPr>
          <p:cNvPr id="7" name="Prostokąt 6">
            <a:extLst>
              <a:ext uri="{FF2B5EF4-FFF2-40B4-BE49-F238E27FC236}">
                <a16:creationId xmlns:a16="http://schemas.microsoft.com/office/drawing/2014/main" id="{6D1DC91C-EEEE-5272-AED2-F14E3CDC80B8}"/>
              </a:ext>
            </a:extLst>
          </p:cNvPr>
          <p:cNvSpPr/>
          <p:nvPr userDrawn="1"/>
        </p:nvSpPr>
        <p:spPr>
          <a:xfrm>
            <a:off x="3424415" y="6494168"/>
            <a:ext cx="3247171" cy="276999"/>
          </a:xfrm>
          <a:prstGeom prst="rect">
            <a:avLst/>
          </a:prstGeom>
        </p:spPr>
        <p:txBody>
          <a:bodyPr wrap="none">
            <a:spAutoFit/>
          </a:bodyPr>
          <a:lstStyle/>
          <a:p>
            <a:pPr algn="ctr"/>
            <a:r>
              <a:rPr lang="en-GB" sz="1200" i="0" dirty="0">
                <a:ea typeface="Calibri"/>
                <a:cs typeface="Times New Roman"/>
              </a:rPr>
              <a:t>Project Number: 2020-1-SK01-KA202-078207</a:t>
            </a:r>
          </a:p>
        </p:txBody>
      </p:sp>
    </p:spTree>
    <p:extLst>
      <p:ext uri="{BB962C8B-B14F-4D97-AF65-F5344CB8AC3E}">
        <p14:creationId xmlns:p14="http://schemas.microsoft.com/office/powerpoint/2010/main" val="335027133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 id="2147483676" r:id="rId13"/>
    <p:sldLayoutId id="2147483677" r:id="rId14"/>
    <p:sldLayoutId id="2147483652" r:id="rId15"/>
    <p:sldLayoutId id="2147483661" r:id="rId16"/>
    <p:sldLayoutId id="2147483656" r:id="rId17"/>
    <p:sldLayoutId id="2147483659" r:id="rId18"/>
    <p:sldLayoutId id="2147483657" r:id="rId19"/>
    <p:sldLayoutId id="2147483658" r:id="rId20"/>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pl-PL"/>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cphfoodspace.dk/"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www.hourkitchen.ie/" TargetMode="External"/><Relationship Id="rId7" Type="http://schemas.openxmlformats.org/officeDocument/2006/relationships/hyperlink" Target="http://www.kitchencru.biz/" TargetMode="External"/><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hyperlink" Target="http://www.kitchup.co.uk/" TargetMode="Externa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rprokitchen.com/" TargetMode="External"/><Relationship Id="rId7" Type="http://schemas.openxmlformats.org/officeDocument/2006/relationships/hyperlink" Target="http://thefoodfoundry.uk/" TargetMode="External"/><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hyperlink" Target="http://sproutfoodhub.org/" TargetMode="Externa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RwnTu_XsP2E" TargetMode="External"/><Relationship Id="rId2" Type="http://schemas.openxmlformats.org/officeDocument/2006/relationships/image" Target="../media/image30.jpeg"/><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2" Type="http://schemas.openxmlformats.org/officeDocument/2006/relationships/hyperlink" Target="http://www.youtube.com/editor" TargetMode="Externa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2.svg"/></Relationships>
</file>

<file path=ppt/slides/_rels/slide36.xml.rels><?xml version="1.0" encoding="UTF-8" standalone="yes"?>
<Relationships xmlns="http://schemas.openxmlformats.org/package/2006/relationships"><Relationship Id="rId3" Type="http://schemas.openxmlformats.org/officeDocument/2006/relationships/hyperlink" Target="http://searchenginewatch.com/sew/opinion/2397938/google-confirms-intentions-for-mobile-search-what-now" TargetMode="External"/><Relationship Id="rId2" Type="http://schemas.openxmlformats.org/officeDocument/2006/relationships/hyperlink" Target="http://www.google.com/webmasters/tools/mobile-friendly/" TargetMode="External"/><Relationship Id="rId1" Type="http://schemas.openxmlformats.org/officeDocument/2006/relationships/slideLayout" Target="../slideLayouts/slideLayout12.xml"/><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2.xml"/><Relationship Id="rId5" Type="http://schemas.openxmlformats.org/officeDocument/2006/relationships/image" Target="../media/image52.png"/><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12.xml"/><Relationship Id="rId4" Type="http://schemas.openxmlformats.org/officeDocument/2006/relationships/image" Target="../media/image57.svg"/></Relationships>
</file>

<file path=ppt/slides/_rels/slide47.xml.rels><?xml version="1.0" encoding="UTF-8" standalone="yes"?>
<Relationships xmlns="http://schemas.openxmlformats.org/package/2006/relationships"><Relationship Id="rId2" Type="http://schemas.openxmlformats.org/officeDocument/2006/relationships/hyperlink" Target="http://www.facebook.com/business" TargetMode="Externa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71.jpeg"/><Relationship Id="rId2" Type="http://schemas.openxmlformats.org/officeDocument/2006/relationships/image" Target="../media/image67.png"/><Relationship Id="rId1" Type="http://schemas.openxmlformats.org/officeDocument/2006/relationships/slideLayout" Target="../slideLayouts/slideLayout12.xml"/><Relationship Id="rId6" Type="http://schemas.openxmlformats.org/officeDocument/2006/relationships/image" Target="../media/image70.jpeg"/><Relationship Id="rId5" Type="http://schemas.openxmlformats.org/officeDocument/2006/relationships/image" Target="../media/image69.png"/><Relationship Id="rId4" Type="http://schemas.openxmlformats.org/officeDocument/2006/relationships/image" Target="../media/image68.png"/></Relationships>
</file>

<file path=ppt/slides/_rels/slide5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3A1087-6A1D-4B89-AE66-7024DB101C6F}"/>
              </a:ext>
            </a:extLst>
          </p:cNvPr>
          <p:cNvSpPr>
            <a:spLocks noGrp="1"/>
          </p:cNvSpPr>
          <p:nvPr>
            <p:ph type="ctrTitle"/>
          </p:nvPr>
        </p:nvSpPr>
        <p:spPr>
          <a:xfrm>
            <a:off x="1238250" y="1554857"/>
            <a:ext cx="7429500" cy="1535991"/>
          </a:xfrm>
        </p:spPr>
        <p:txBody>
          <a:bodyPr>
            <a:normAutofit/>
          </a:bodyPr>
          <a:lstStyle/>
          <a:p>
            <a:r>
              <a:rPr lang="cs-CZ" sz="3575" dirty="0">
                <a:latin typeface="+mn-lt"/>
              </a:rPr>
              <a:t>Modul 3</a:t>
            </a:r>
          </a:p>
        </p:txBody>
      </p:sp>
      <p:sp>
        <p:nvSpPr>
          <p:cNvPr id="3" name="Podnadpis 2">
            <a:extLst>
              <a:ext uri="{FF2B5EF4-FFF2-40B4-BE49-F238E27FC236}">
                <a16:creationId xmlns:a16="http://schemas.microsoft.com/office/drawing/2014/main" id="{ACF388A6-4F62-4BA6-B547-7B932C0A6B94}"/>
              </a:ext>
            </a:extLst>
          </p:cNvPr>
          <p:cNvSpPr>
            <a:spLocks noGrp="1"/>
          </p:cNvSpPr>
          <p:nvPr>
            <p:ph type="subTitle" idx="1"/>
          </p:nvPr>
        </p:nvSpPr>
        <p:spPr>
          <a:xfrm>
            <a:off x="1238250" y="3269511"/>
            <a:ext cx="7429500" cy="1345307"/>
          </a:xfrm>
        </p:spPr>
        <p:txBody>
          <a:bodyPr>
            <a:normAutofit fontScale="92500" lnSpcReduction="20000"/>
          </a:bodyPr>
          <a:lstStyle/>
          <a:p>
            <a:r>
              <a:rPr lang="cs-CZ" sz="3900" b="1" dirty="0"/>
              <a:t>Stimulace poptávky – nástroje </a:t>
            </a:r>
            <a:br>
              <a:rPr lang="cs-CZ" sz="3900" b="1" dirty="0"/>
            </a:br>
            <a:r>
              <a:rPr lang="cs-CZ" sz="3900" b="1" dirty="0"/>
              <a:t>pro rozvoj řady nových zemědělských podnikatelů ve vašem regionu</a:t>
            </a:r>
            <a:endParaRPr lang="cs-CZ" sz="4875" b="1" dirty="0"/>
          </a:p>
        </p:txBody>
      </p:sp>
      <p:pic>
        <p:nvPicPr>
          <p:cNvPr id="4" name="Picture 2" descr="Logo, company name&#10;&#10;Description automatically generated">
            <a:extLst>
              <a:ext uri="{FF2B5EF4-FFF2-40B4-BE49-F238E27FC236}">
                <a16:creationId xmlns:a16="http://schemas.microsoft.com/office/drawing/2014/main" id="{3A63E459-A014-4CAD-83D7-E596F2A9B5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5759" y="797994"/>
            <a:ext cx="2354480" cy="1438916"/>
          </a:xfrm>
          <a:prstGeom prst="rect">
            <a:avLst/>
          </a:prstGeom>
        </p:spPr>
      </p:pic>
      <p:pic>
        <p:nvPicPr>
          <p:cNvPr id="5" name="image12.jpg">
            <a:extLst>
              <a:ext uri="{FF2B5EF4-FFF2-40B4-BE49-F238E27FC236}">
                <a16:creationId xmlns:a16="http://schemas.microsoft.com/office/drawing/2014/main" id="{F966F18C-3FD7-43A4-941B-A92771045A4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a:xfrm>
            <a:off x="3732678" y="4746920"/>
            <a:ext cx="2440644" cy="646726"/>
          </a:xfrm>
          <a:prstGeom prst="rect">
            <a:avLst/>
          </a:prstGeom>
          <a:ln/>
        </p:spPr>
      </p:pic>
      <p:sp>
        <p:nvSpPr>
          <p:cNvPr id="7" name="TextovéPole 6">
            <a:extLst>
              <a:ext uri="{FF2B5EF4-FFF2-40B4-BE49-F238E27FC236}">
                <a16:creationId xmlns:a16="http://schemas.microsoft.com/office/drawing/2014/main" id="{0E9ECF08-46A5-468B-95DD-F4E0D925F3A9}"/>
              </a:ext>
            </a:extLst>
          </p:cNvPr>
          <p:cNvSpPr txBox="1"/>
          <p:nvPr/>
        </p:nvSpPr>
        <p:spPr>
          <a:xfrm>
            <a:off x="2382729" y="5688292"/>
            <a:ext cx="4953000" cy="317459"/>
          </a:xfrm>
          <a:prstGeom prst="rect">
            <a:avLst/>
          </a:prstGeom>
          <a:noFill/>
        </p:spPr>
        <p:txBody>
          <a:bodyPr wrap="square">
            <a:spAutoFit/>
          </a:bodyPr>
          <a:lstStyle/>
          <a:p>
            <a:pPr algn="ctr"/>
            <a:r>
              <a:rPr lang="cs-CZ" sz="1463" b="1" dirty="0">
                <a:latin typeface="Calibri" panose="020F0502020204030204" pitchFamily="34" charset="0"/>
                <a:ea typeface="Times New Roman" panose="02020603050405020304" pitchFamily="18" charset="0"/>
              </a:rPr>
              <a:t>Číslo projektu</a:t>
            </a:r>
            <a:r>
              <a:rPr lang="en-GB" sz="1463" b="1" dirty="0">
                <a:latin typeface="Calibri" panose="020F0502020204030204" pitchFamily="34" charset="0"/>
                <a:ea typeface="Times New Roman" panose="02020603050405020304" pitchFamily="18" charset="0"/>
              </a:rPr>
              <a:t>: 2020-1-SK01-KA202-078207</a:t>
            </a:r>
            <a:endParaRPr lang="cs-CZ" sz="13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24141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F045B3A-FB15-41A8-87C0-A504804E0B48}"/>
              </a:ext>
            </a:extLst>
          </p:cNvPr>
          <p:cNvSpPr>
            <a:spLocks noGrp="1"/>
          </p:cNvSpPr>
          <p:nvPr>
            <p:ph type="body" sz="quarter" idx="14"/>
          </p:nvPr>
        </p:nvSpPr>
        <p:spPr/>
        <p:txBody>
          <a:bodyPr/>
          <a:lstStyle/>
          <a:p>
            <a:pPr algn="ctr" rtl="0"/>
            <a:endParaRPr lang="pl-PL" sz="1600" dirty="0"/>
          </a:p>
          <a:p>
            <a:pPr algn="ctr" rtl="0"/>
            <a:r>
              <a:rPr lang="en-US" sz="1600" dirty="0"/>
              <a:t>Jak změníte funkce na výhody?</a:t>
            </a:r>
            <a:endParaRPr lang="pl-PL" sz="1600" dirty="0"/>
          </a:p>
          <a:p>
            <a:pPr algn="l" rtl="0"/>
            <a:endParaRPr lang="pl-PL" dirty="0"/>
          </a:p>
          <a:p>
            <a:pPr algn="l" rtl="0"/>
            <a:endParaRPr lang="pl-PL" dirty="0"/>
          </a:p>
          <a:p>
            <a:pPr algn="l" rtl="0"/>
            <a:endParaRPr lang="pl-PL" dirty="0"/>
          </a:p>
          <a:p>
            <a:pPr algn="l" rtl="0"/>
            <a:r>
              <a:rPr lang="en-US" dirty="0"/>
              <a:t>Používáním jasného jazyka a frází</a:t>
            </a:r>
          </a:p>
          <a:p>
            <a:pPr algn="l" rtl="0"/>
            <a:endParaRPr lang="en-US" dirty="0"/>
          </a:p>
          <a:p>
            <a:pPr algn="l" rtl="0"/>
            <a:r>
              <a:rPr lang="en-US" dirty="0"/>
              <a:t>"Co znamená, že"</a:t>
            </a:r>
          </a:p>
          <a:p>
            <a:pPr algn="l" rtl="0"/>
            <a:r>
              <a:rPr lang="en-US" dirty="0"/>
              <a:t>"Co vám umožňuje"</a:t>
            </a:r>
          </a:p>
          <a:p>
            <a:pPr algn="l" rtl="0"/>
            <a:r>
              <a:rPr lang="en-US" dirty="0"/>
              <a:t>"Proto můžeš"</a:t>
            </a:r>
          </a:p>
          <a:p>
            <a:pPr algn="l" rtl="0"/>
            <a:r>
              <a:rPr lang="en-US" dirty="0"/>
              <a:t>"Proto budeš moci"</a:t>
            </a:r>
          </a:p>
          <a:p>
            <a:pPr algn="l" rtl="0"/>
            <a:endParaRPr lang="en-US" dirty="0"/>
          </a:p>
          <a:p>
            <a:pPr algn="l" rtl="0"/>
            <a:r>
              <a:rPr lang="en-US" dirty="0"/>
              <a:t>Vytvoření specifikace funkce/výhody vám umožňuje specifikovat všechny vlastnosti a výhody vašeho produktu nebo služby. Důležité je, že každé z těchto tvrzení musí obsahovat důkazy ke zdokumentování skutečnosti nebo funkce (pamatujte, že spotřebitelé chtějí důkazy na podporu vašich tvrzení, to je velmi důležité).</a:t>
            </a:r>
            <a:endParaRPr lang="pl-PL" dirty="0"/>
          </a:p>
        </p:txBody>
      </p:sp>
    </p:spTree>
    <p:extLst>
      <p:ext uri="{BB962C8B-B14F-4D97-AF65-F5344CB8AC3E}">
        <p14:creationId xmlns:p14="http://schemas.microsoft.com/office/powerpoint/2010/main" val="3341469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ela 24">
            <a:extLst>
              <a:ext uri="{FF2B5EF4-FFF2-40B4-BE49-F238E27FC236}">
                <a16:creationId xmlns:a16="http://schemas.microsoft.com/office/drawing/2014/main" id="{EDA00D0F-E195-45B0-8FFD-D4F7E48BF354}"/>
              </a:ext>
            </a:extLst>
          </p:cNvPr>
          <p:cNvGraphicFramePr>
            <a:graphicFrameLocks noGrp="1"/>
          </p:cNvGraphicFramePr>
          <p:nvPr>
            <p:extLst>
              <p:ext uri="{D42A27DB-BD31-4B8C-83A1-F6EECF244321}">
                <p14:modId xmlns:p14="http://schemas.microsoft.com/office/powerpoint/2010/main" val="3966184961"/>
              </p:ext>
            </p:extLst>
          </p:nvPr>
        </p:nvGraphicFramePr>
        <p:xfrm>
          <a:off x="1651000" y="1290091"/>
          <a:ext cx="6604000" cy="4445471"/>
        </p:xfrm>
        <a:graphic>
          <a:graphicData uri="http://schemas.openxmlformats.org/drawingml/2006/table">
            <a:tbl>
              <a:tblPr firstRow="1" bandRow="1">
                <a:tableStyleId>{5C22544A-7EE6-4342-B048-85BDC9FD1C3A}</a:tableStyleId>
              </a:tblPr>
              <a:tblGrid>
                <a:gridCol w="3302000">
                  <a:extLst>
                    <a:ext uri="{9D8B030D-6E8A-4147-A177-3AD203B41FA5}">
                      <a16:colId xmlns:a16="http://schemas.microsoft.com/office/drawing/2014/main" val="1206550633"/>
                    </a:ext>
                  </a:extLst>
                </a:gridCol>
                <a:gridCol w="3302000">
                  <a:extLst>
                    <a:ext uri="{9D8B030D-6E8A-4147-A177-3AD203B41FA5}">
                      <a16:colId xmlns:a16="http://schemas.microsoft.com/office/drawing/2014/main" val="3944211705"/>
                    </a:ext>
                  </a:extLst>
                </a:gridCol>
              </a:tblGrid>
              <a:tr h="0">
                <a:tc>
                  <a:txBody>
                    <a:bodyPr/>
                    <a:lstStyle/>
                    <a:p>
                      <a:pPr algn="l" rtl="0"/>
                      <a:r>
                        <a:rPr lang="pl-PL" dirty="0"/>
                        <a:t>VLASTNOSTI:</a:t>
                      </a:r>
                    </a:p>
                  </a:txBody>
                  <a:tcPr>
                    <a:solidFill>
                      <a:srgbClr val="DC30BB"/>
                    </a:solidFill>
                  </a:tcPr>
                </a:tc>
                <a:tc>
                  <a:txBody>
                    <a:bodyPr/>
                    <a:lstStyle/>
                    <a:p>
                      <a:pPr algn="l" rtl="0"/>
                      <a:r>
                        <a:rPr lang="pl-PL" dirty="0"/>
                        <a:t>VÝHODY:</a:t>
                      </a:r>
                    </a:p>
                  </a:txBody>
                  <a:tcPr>
                    <a:solidFill>
                      <a:srgbClr val="DC30BB"/>
                    </a:solidFill>
                  </a:tcPr>
                </a:tc>
                <a:extLst>
                  <a:ext uri="{0D108BD9-81ED-4DB2-BD59-A6C34878D82A}">
                    <a16:rowId xmlns:a16="http://schemas.microsoft.com/office/drawing/2014/main" val="3415520491"/>
                  </a:ext>
                </a:extLst>
              </a:tr>
              <a:tr h="419621">
                <a:tc>
                  <a:txBody>
                    <a:bodyPr/>
                    <a:lstStyle/>
                    <a:p>
                      <a:pPr algn="l" rtl="0"/>
                      <a:r>
                        <a:rPr lang="pl-PL" sz="1200" dirty="0"/>
                        <a:t>Tužka je dřevěný válec obklopující grafitové jádro</a:t>
                      </a:r>
                    </a:p>
                  </a:txBody>
                  <a:tcPr/>
                </a:tc>
                <a:tc>
                  <a:txBody>
                    <a:bodyPr/>
                    <a:lstStyle/>
                    <a:p>
                      <a:pPr algn="l" rtl="0"/>
                      <a:r>
                        <a:rPr lang="pl-PL" sz="1200" dirty="0"/>
                        <a:t>Dá se přeostřovat tak často, jak chcete, abyste zajistili čisté a ostré psaní</a:t>
                      </a:r>
                    </a:p>
                  </a:txBody>
                  <a:tcPr/>
                </a:tc>
                <a:extLst>
                  <a:ext uri="{0D108BD9-81ED-4DB2-BD59-A6C34878D82A}">
                    <a16:rowId xmlns:a16="http://schemas.microsoft.com/office/drawing/2014/main" val="4047335840"/>
                  </a:ext>
                </a:extLst>
              </a:tr>
              <a:tr h="419621">
                <a:tc>
                  <a:txBody>
                    <a:bodyPr/>
                    <a:lstStyle/>
                    <a:p>
                      <a:pPr algn="l" rtl="0"/>
                      <a:r>
                        <a:rPr lang="pl-PL" sz="1200" dirty="0"/>
                        <a:t>Jeden konec je zakryt gumovou gumou</a:t>
                      </a:r>
                    </a:p>
                  </a:txBody>
                  <a:tcPr/>
                </a:tc>
                <a:tc>
                  <a:txBody>
                    <a:bodyPr/>
                    <a:lstStyle/>
                    <a:p>
                      <a:pPr algn="l" rtl="0"/>
                      <a:r>
                        <a:rPr lang="pl-PL" sz="1200" dirty="0"/>
                        <a:t>Pohodlná guma vám umožní opravit chyby v psaní čistě a rychle</a:t>
                      </a:r>
                    </a:p>
                  </a:txBody>
                  <a:tcPr/>
                </a:tc>
                <a:extLst>
                  <a:ext uri="{0D108BD9-81ED-4DB2-BD59-A6C34878D82A}">
                    <a16:rowId xmlns:a16="http://schemas.microsoft.com/office/drawing/2014/main" val="1744845950"/>
                  </a:ext>
                </a:extLst>
              </a:tr>
              <a:tr h="419621">
                <a:tc>
                  <a:txBody>
                    <a:bodyPr/>
                    <a:lstStyle/>
                    <a:p>
                      <a:pPr algn="l" rtl="0"/>
                      <a:r>
                        <a:rPr lang="pl-PL" sz="1200" dirty="0"/>
                        <a:t>Lehák je připevněn kovovým páskem</a:t>
                      </a:r>
                    </a:p>
                  </a:txBody>
                  <a:tcPr/>
                </a:tc>
                <a:tc>
                  <a:txBody>
                    <a:bodyPr/>
                    <a:lstStyle/>
                    <a:p>
                      <a:pPr algn="l" rtl="0"/>
                      <a:r>
                        <a:rPr lang="pl-PL" sz="1200" dirty="0"/>
                        <a:t>Pevný kovový pásek drží gumu na svém místě – takže gumu budete mít vždy, když ji budete potřebovat</a:t>
                      </a:r>
                    </a:p>
                  </a:txBody>
                  <a:tcPr/>
                </a:tc>
                <a:extLst>
                  <a:ext uri="{0D108BD9-81ED-4DB2-BD59-A6C34878D82A}">
                    <a16:rowId xmlns:a16="http://schemas.microsoft.com/office/drawing/2014/main" val="1227725335"/>
                  </a:ext>
                </a:extLst>
              </a:tr>
              <a:tr h="419621">
                <a:tc>
                  <a:txBody>
                    <a:bodyPr/>
                    <a:lstStyle/>
                    <a:p>
                      <a:pPr algn="l" rtl="0"/>
                      <a:r>
                        <a:rPr lang="pl-PL" sz="1200" dirty="0"/>
                        <a:t>Tužka je dlouhá 6 palců</a:t>
                      </a:r>
                    </a:p>
                  </a:txBody>
                  <a:tcPr/>
                </a:tc>
                <a:tc>
                  <a:txBody>
                    <a:bodyPr/>
                    <a:lstStyle/>
                    <a:p>
                      <a:pPr algn="l" rtl="0"/>
                      <a:r>
                        <a:rPr lang="pl-PL" sz="1200" dirty="0"/>
                        <a:t>Dlouhá délka zaručuje dlouhou životnost psaní</a:t>
                      </a:r>
                    </a:p>
                  </a:txBody>
                  <a:tcPr/>
                </a:tc>
                <a:extLst>
                  <a:ext uri="{0D108BD9-81ED-4DB2-BD59-A6C34878D82A}">
                    <a16:rowId xmlns:a16="http://schemas.microsoft.com/office/drawing/2014/main" val="3334813647"/>
                  </a:ext>
                </a:extLst>
              </a:tr>
              <a:tr h="419621">
                <a:tc>
                  <a:txBody>
                    <a:bodyPr/>
                    <a:lstStyle/>
                    <a:p>
                      <a:pPr algn="l" rtl="0"/>
                      <a:r>
                        <a:rPr lang="pl-PL" sz="1200" dirty="0"/>
                        <a:t>Tužka má průměr ¼ palce</a:t>
                      </a:r>
                    </a:p>
                  </a:txBody>
                  <a:tcPr/>
                </a:tc>
                <a:tc>
                  <a:txBody>
                    <a:bodyPr/>
                    <a:lstStyle/>
                    <a:p>
                      <a:pPr algn="l" rtl="0"/>
                      <a:r>
                        <a:rPr lang="pl-PL" sz="1200" dirty="0"/>
                        <a:t>Štíhlý tvar usnadňuje držení a pohodlné psaní</a:t>
                      </a:r>
                    </a:p>
                  </a:txBody>
                  <a:tcPr/>
                </a:tc>
                <a:extLst>
                  <a:ext uri="{0D108BD9-81ED-4DB2-BD59-A6C34878D82A}">
                    <a16:rowId xmlns:a16="http://schemas.microsoft.com/office/drawing/2014/main" val="1665074362"/>
                  </a:ext>
                </a:extLst>
              </a:tr>
              <a:tr h="419621">
                <a:tc>
                  <a:txBody>
                    <a:bodyPr/>
                    <a:lstStyle/>
                    <a:p>
                      <a:pPr algn="l" rtl="0"/>
                      <a:r>
                        <a:rPr lang="pl-PL" sz="1200" dirty="0"/>
                        <a:t>Tužka je číslo 2</a:t>
                      </a:r>
                    </a:p>
                  </a:txBody>
                  <a:tcPr/>
                </a:tc>
                <a:tc>
                  <a:txBody>
                    <a:bodyPr/>
                    <a:lstStyle/>
                    <a:p>
                      <a:pPr algn="l" rtl="0"/>
                      <a:r>
                        <a:rPr lang="pl-PL" sz="1200" dirty="0"/>
                        <a:t>Grafitové jádro je smícháno tak, že se na něm píše hladce, ale zároveň je ostré a dobře čitelné</a:t>
                      </a:r>
                    </a:p>
                  </a:txBody>
                  <a:tcPr/>
                </a:tc>
                <a:extLst>
                  <a:ext uri="{0D108BD9-81ED-4DB2-BD59-A6C34878D82A}">
                    <a16:rowId xmlns:a16="http://schemas.microsoft.com/office/drawing/2014/main" val="154776634"/>
                  </a:ext>
                </a:extLst>
              </a:tr>
              <a:tr h="419621">
                <a:tc>
                  <a:txBody>
                    <a:bodyPr/>
                    <a:lstStyle/>
                    <a:p>
                      <a:pPr algn="l" rtl="0"/>
                      <a:r>
                        <a:rPr lang="pl-PL" sz="1200" dirty="0"/>
                        <a:t>Žlutý exteriér</a:t>
                      </a:r>
                    </a:p>
                  </a:txBody>
                  <a:tcPr/>
                </a:tc>
                <a:tc>
                  <a:txBody>
                    <a:bodyPr/>
                    <a:lstStyle/>
                    <a:p>
                      <a:pPr algn="l" rtl="0"/>
                      <a:r>
                        <a:rPr lang="pl-PL" sz="1200" dirty="0"/>
                        <a:t>Zářivě žlutý exteriér zajišťuje, že jej snadno najdete na nepořádném stole nebo v přeplněné zásuvce</a:t>
                      </a:r>
                    </a:p>
                  </a:txBody>
                  <a:tcPr/>
                </a:tc>
                <a:extLst>
                  <a:ext uri="{0D108BD9-81ED-4DB2-BD59-A6C34878D82A}">
                    <a16:rowId xmlns:a16="http://schemas.microsoft.com/office/drawing/2014/main" val="2256855817"/>
                  </a:ext>
                </a:extLst>
              </a:tr>
              <a:tr h="4196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dirty="0"/>
                        <a:t>Prodáno po tuctech</a:t>
                      </a:r>
                    </a:p>
                  </a:txBody>
                  <a:tcPr/>
                </a:tc>
                <a:tc>
                  <a:txBody>
                    <a:bodyPr/>
                    <a:lstStyle/>
                    <a:p>
                      <a:pPr algn="l" rtl="0"/>
                      <a:r>
                        <a:rPr lang="pl-PL" sz="1200" dirty="0"/>
                        <a:t>Prodává se ve výhodném balení po 12 kusech, takže pokud jeden ztratíte, nemusíte běžet do obchodu pro další. Také více, nákladově efektivní</a:t>
                      </a:r>
                    </a:p>
                  </a:txBody>
                  <a:tcPr/>
                </a:tc>
                <a:extLst>
                  <a:ext uri="{0D108BD9-81ED-4DB2-BD59-A6C34878D82A}">
                    <a16:rowId xmlns:a16="http://schemas.microsoft.com/office/drawing/2014/main" val="1806453294"/>
                  </a:ext>
                </a:extLst>
              </a:tr>
            </a:tbl>
          </a:graphicData>
        </a:graphic>
      </p:graphicFrame>
    </p:spTree>
    <p:extLst>
      <p:ext uri="{BB962C8B-B14F-4D97-AF65-F5344CB8AC3E}">
        <p14:creationId xmlns:p14="http://schemas.microsoft.com/office/powerpoint/2010/main" val="1500966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ze skosem 1">
            <a:extLst>
              <a:ext uri="{FF2B5EF4-FFF2-40B4-BE49-F238E27FC236}">
                <a16:creationId xmlns:a16="http://schemas.microsoft.com/office/drawing/2014/main" id="{5B4E83B8-2703-4584-8629-E374A7B51F05}"/>
              </a:ext>
            </a:extLst>
          </p:cNvPr>
          <p:cNvSpPr/>
          <p:nvPr/>
        </p:nvSpPr>
        <p:spPr>
          <a:xfrm>
            <a:off x="3815095" y="2683255"/>
            <a:ext cx="2275810" cy="1799831"/>
          </a:xfrm>
          <a:prstGeom prst="bevel">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dirty="0"/>
              <a:t>Příklad webových stárnek obchodu</a:t>
            </a:r>
          </a:p>
        </p:txBody>
      </p:sp>
      <p:pic>
        <p:nvPicPr>
          <p:cNvPr id="5" name="Grafika 4" descr="Stoper">
            <a:extLst>
              <a:ext uri="{FF2B5EF4-FFF2-40B4-BE49-F238E27FC236}">
                <a16:creationId xmlns:a16="http://schemas.microsoft.com/office/drawing/2014/main" id="{DD308440-355A-47AC-B023-ECFAA3FA60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75214" y="3184740"/>
            <a:ext cx="729344" cy="729344"/>
          </a:xfrm>
          <a:prstGeom prst="rect">
            <a:avLst/>
          </a:prstGeom>
        </p:spPr>
      </p:pic>
      <p:pic>
        <p:nvPicPr>
          <p:cNvPr id="7" name="Grafika 6" descr="Powszechny dostęp">
            <a:extLst>
              <a:ext uri="{FF2B5EF4-FFF2-40B4-BE49-F238E27FC236}">
                <a16:creationId xmlns:a16="http://schemas.microsoft.com/office/drawing/2014/main" id="{228037E3-3F6D-4D21-AB10-E542CC3210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75215" y="2297638"/>
            <a:ext cx="729343" cy="729343"/>
          </a:xfrm>
          <a:prstGeom prst="rect">
            <a:avLst/>
          </a:prstGeom>
        </p:spPr>
      </p:pic>
      <p:pic>
        <p:nvPicPr>
          <p:cNvPr id="9" name="Grafika 8" descr="Wykres słupkowy (od prawej do lewej)">
            <a:extLst>
              <a:ext uri="{FF2B5EF4-FFF2-40B4-BE49-F238E27FC236}">
                <a16:creationId xmlns:a16="http://schemas.microsoft.com/office/drawing/2014/main" id="{2352506D-25A4-47DA-85BB-F51A42A4F99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75214" y="4118414"/>
            <a:ext cx="729343" cy="729343"/>
          </a:xfrm>
          <a:prstGeom prst="rect">
            <a:avLst/>
          </a:prstGeom>
        </p:spPr>
      </p:pic>
      <p:pic>
        <p:nvPicPr>
          <p:cNvPr id="11" name="Grafika 10" descr="Metka">
            <a:extLst>
              <a:ext uri="{FF2B5EF4-FFF2-40B4-BE49-F238E27FC236}">
                <a16:creationId xmlns:a16="http://schemas.microsoft.com/office/drawing/2014/main" id="{9D23E783-B384-4DFA-BEBD-5B92234FED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75800" y="4143911"/>
            <a:ext cx="729343" cy="729343"/>
          </a:xfrm>
          <a:prstGeom prst="rect">
            <a:avLst/>
          </a:prstGeom>
        </p:spPr>
      </p:pic>
      <p:pic>
        <p:nvPicPr>
          <p:cNvPr id="13" name="Grafika 12" descr="Diagram Venna">
            <a:extLst>
              <a:ext uri="{FF2B5EF4-FFF2-40B4-BE49-F238E27FC236}">
                <a16:creationId xmlns:a16="http://schemas.microsoft.com/office/drawing/2014/main" id="{176D482D-D895-4446-893A-576404182B3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75802" y="2353410"/>
            <a:ext cx="729343" cy="729343"/>
          </a:xfrm>
          <a:prstGeom prst="rect">
            <a:avLst/>
          </a:prstGeom>
        </p:spPr>
      </p:pic>
      <p:pic>
        <p:nvPicPr>
          <p:cNvPr id="15" name="Grafika 14" descr="Koszyk na zakupy">
            <a:extLst>
              <a:ext uri="{FF2B5EF4-FFF2-40B4-BE49-F238E27FC236}">
                <a16:creationId xmlns:a16="http://schemas.microsoft.com/office/drawing/2014/main" id="{53608053-3829-4AD1-9877-D39251918EB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75801" y="3184740"/>
            <a:ext cx="729343" cy="729343"/>
          </a:xfrm>
          <a:prstGeom prst="rect">
            <a:avLst/>
          </a:prstGeom>
        </p:spPr>
      </p:pic>
      <p:sp>
        <p:nvSpPr>
          <p:cNvPr id="18" name="pole tekstowe 17">
            <a:extLst>
              <a:ext uri="{FF2B5EF4-FFF2-40B4-BE49-F238E27FC236}">
                <a16:creationId xmlns:a16="http://schemas.microsoft.com/office/drawing/2014/main" id="{72081DF2-1A01-4893-90EE-82BBACA8D08F}"/>
              </a:ext>
            </a:extLst>
          </p:cNvPr>
          <p:cNvSpPr txBox="1"/>
          <p:nvPr/>
        </p:nvSpPr>
        <p:spPr>
          <a:xfrm>
            <a:off x="1999879" y="1065931"/>
            <a:ext cx="7114590" cy="369332"/>
          </a:xfrm>
          <a:prstGeom prst="rect">
            <a:avLst/>
          </a:prstGeom>
          <a:noFill/>
        </p:spPr>
        <p:txBody>
          <a:bodyPr wrap="square">
            <a:spAutoFit/>
          </a:bodyPr>
          <a:lstStyle/>
          <a:p>
            <a:pPr algn="l" rtl="0"/>
            <a:r>
              <a:rPr lang="pl-PL" dirty="0"/>
              <a:t>VLASTNOSTI                    vs</a:t>
            </a:r>
          </a:p>
        </p:txBody>
      </p:sp>
      <p:sp>
        <p:nvSpPr>
          <p:cNvPr id="20" name="pole tekstowe 19">
            <a:extLst>
              <a:ext uri="{FF2B5EF4-FFF2-40B4-BE49-F238E27FC236}">
                <a16:creationId xmlns:a16="http://schemas.microsoft.com/office/drawing/2014/main" id="{7018FD19-D565-4FC7-AC61-BB8F775AA688}"/>
              </a:ext>
            </a:extLst>
          </p:cNvPr>
          <p:cNvSpPr txBox="1"/>
          <p:nvPr/>
        </p:nvSpPr>
        <p:spPr>
          <a:xfrm>
            <a:off x="5627833" y="1076727"/>
            <a:ext cx="7114590" cy="369332"/>
          </a:xfrm>
          <a:prstGeom prst="rect">
            <a:avLst/>
          </a:prstGeom>
          <a:noFill/>
        </p:spPr>
        <p:txBody>
          <a:bodyPr wrap="square">
            <a:spAutoFit/>
          </a:bodyPr>
          <a:lstStyle/>
          <a:p>
            <a:pPr algn="l" rtl="0"/>
            <a:r>
              <a:rPr lang="pl-PL" dirty="0"/>
              <a:t>VÝHODY</a:t>
            </a:r>
          </a:p>
        </p:txBody>
      </p:sp>
      <p:sp>
        <p:nvSpPr>
          <p:cNvPr id="22" name="pole tekstowe 21">
            <a:extLst>
              <a:ext uri="{FF2B5EF4-FFF2-40B4-BE49-F238E27FC236}">
                <a16:creationId xmlns:a16="http://schemas.microsoft.com/office/drawing/2014/main" id="{AF2C82AE-EFC1-4B06-97EC-80096DFB2C19}"/>
              </a:ext>
            </a:extLst>
          </p:cNvPr>
          <p:cNvSpPr txBox="1"/>
          <p:nvPr/>
        </p:nvSpPr>
        <p:spPr>
          <a:xfrm>
            <a:off x="7842710" y="2457219"/>
            <a:ext cx="9216956" cy="307777"/>
          </a:xfrm>
          <a:prstGeom prst="rect">
            <a:avLst/>
          </a:prstGeom>
          <a:noFill/>
        </p:spPr>
        <p:txBody>
          <a:bodyPr wrap="square">
            <a:spAutoFit/>
          </a:bodyPr>
          <a:lstStyle/>
          <a:p>
            <a:pPr algn="l" rtl="0"/>
            <a:r>
              <a:rPr lang="pl-PL" sz="1400" dirty="0" err="1"/>
              <a:t>Vylepšeno</a:t>
            </a:r>
            <a:r>
              <a:rPr lang="pl-PL" sz="1400" dirty="0"/>
              <a:t> </a:t>
            </a:r>
            <a:r>
              <a:rPr lang="pl-PL" sz="1400" dirty="0" err="1"/>
              <a:t>obstarat</a:t>
            </a:r>
            <a:r>
              <a:rPr lang="pl-PL" sz="1400" dirty="0"/>
              <a:t>. služby</a:t>
            </a:r>
          </a:p>
        </p:txBody>
      </p:sp>
      <p:sp>
        <p:nvSpPr>
          <p:cNvPr id="24" name="pole tekstowe 23">
            <a:extLst>
              <a:ext uri="{FF2B5EF4-FFF2-40B4-BE49-F238E27FC236}">
                <a16:creationId xmlns:a16="http://schemas.microsoft.com/office/drawing/2014/main" id="{36B21C53-6B12-4FF1-93B2-5EB9DCD607A7}"/>
              </a:ext>
            </a:extLst>
          </p:cNvPr>
          <p:cNvSpPr txBox="1"/>
          <p:nvPr/>
        </p:nvSpPr>
        <p:spPr>
          <a:xfrm>
            <a:off x="7842710" y="3246357"/>
            <a:ext cx="11410544" cy="523220"/>
          </a:xfrm>
          <a:prstGeom prst="rect">
            <a:avLst/>
          </a:prstGeom>
          <a:noFill/>
        </p:spPr>
        <p:txBody>
          <a:bodyPr wrap="square">
            <a:spAutoFit/>
          </a:bodyPr>
          <a:lstStyle/>
          <a:p>
            <a:pPr algn="l" rtl="0"/>
            <a:r>
              <a:rPr lang="pl-PL" sz="1400" dirty="0"/>
              <a:t>Rychle prodeje+níže</a:t>
            </a:r>
            <a:br>
              <a:rPr lang="pl-PL" sz="1400" dirty="0"/>
            </a:br>
            <a:r>
              <a:rPr lang="pl-PL" sz="1400" dirty="0"/>
              <a:t>vozík opuštění sazba</a:t>
            </a:r>
          </a:p>
        </p:txBody>
      </p:sp>
      <p:sp>
        <p:nvSpPr>
          <p:cNvPr id="26" name="pole tekstowe 25">
            <a:extLst>
              <a:ext uri="{FF2B5EF4-FFF2-40B4-BE49-F238E27FC236}">
                <a16:creationId xmlns:a16="http://schemas.microsoft.com/office/drawing/2014/main" id="{F200132D-E218-4426-911A-E2C1E30C6F06}"/>
              </a:ext>
            </a:extLst>
          </p:cNvPr>
          <p:cNvSpPr txBox="1"/>
          <p:nvPr/>
        </p:nvSpPr>
        <p:spPr>
          <a:xfrm>
            <a:off x="7842710" y="4221475"/>
            <a:ext cx="12436812" cy="523220"/>
          </a:xfrm>
          <a:prstGeom prst="rect">
            <a:avLst/>
          </a:prstGeom>
          <a:noFill/>
        </p:spPr>
        <p:txBody>
          <a:bodyPr wrap="square">
            <a:spAutoFit/>
          </a:bodyPr>
          <a:lstStyle/>
          <a:p>
            <a:pPr algn="l" rtl="0"/>
            <a:r>
              <a:rPr lang="pl-PL" sz="1400" dirty="0" err="1"/>
              <a:t>Zvýšená</a:t>
            </a:r>
            <a:r>
              <a:rPr lang="pl-PL" sz="1400" dirty="0"/>
              <a:t> </a:t>
            </a:r>
            <a:r>
              <a:rPr lang="pl-PL" sz="1400" dirty="0" err="1"/>
              <a:t>produktu</a:t>
            </a:r>
            <a:r>
              <a:rPr lang="pl-PL" sz="1400" dirty="0"/>
              <a:t> </a:t>
            </a:r>
            <a:br>
              <a:rPr lang="pl-PL" sz="1400" dirty="0"/>
            </a:br>
            <a:r>
              <a:rPr lang="pl-PL" sz="1400" dirty="0" err="1"/>
              <a:t>obrat</a:t>
            </a:r>
            <a:endParaRPr lang="pl-PL" sz="1400" dirty="0"/>
          </a:p>
        </p:txBody>
      </p:sp>
      <p:sp>
        <p:nvSpPr>
          <p:cNvPr id="28" name="pole tekstowe 27">
            <a:extLst>
              <a:ext uri="{FF2B5EF4-FFF2-40B4-BE49-F238E27FC236}">
                <a16:creationId xmlns:a16="http://schemas.microsoft.com/office/drawing/2014/main" id="{3934FC08-B73A-4BF4-86F1-BDE325DA0E53}"/>
              </a:ext>
            </a:extLst>
          </p:cNvPr>
          <p:cNvSpPr txBox="1"/>
          <p:nvPr/>
        </p:nvSpPr>
        <p:spPr>
          <a:xfrm>
            <a:off x="177531" y="2550485"/>
            <a:ext cx="12952378" cy="307777"/>
          </a:xfrm>
          <a:prstGeom prst="rect">
            <a:avLst/>
          </a:prstGeom>
          <a:noFill/>
        </p:spPr>
        <p:txBody>
          <a:bodyPr wrap="square">
            <a:spAutoFit/>
          </a:bodyPr>
          <a:lstStyle/>
          <a:p>
            <a:pPr algn="l" rtl="0"/>
            <a:r>
              <a:rPr lang="pl-PL" sz="1400" dirty="0"/>
              <a:t>Integrovaný marketing</a:t>
            </a:r>
          </a:p>
        </p:txBody>
      </p:sp>
      <p:sp>
        <p:nvSpPr>
          <p:cNvPr id="30" name="pole tekstowe 29">
            <a:extLst>
              <a:ext uri="{FF2B5EF4-FFF2-40B4-BE49-F238E27FC236}">
                <a16:creationId xmlns:a16="http://schemas.microsoft.com/office/drawing/2014/main" id="{A3B7B583-EE6A-44C0-A806-6D86CF3BC4F7}"/>
              </a:ext>
            </a:extLst>
          </p:cNvPr>
          <p:cNvSpPr txBox="1"/>
          <p:nvPr/>
        </p:nvSpPr>
        <p:spPr>
          <a:xfrm>
            <a:off x="177531" y="3342960"/>
            <a:ext cx="12952378" cy="307777"/>
          </a:xfrm>
          <a:prstGeom prst="rect">
            <a:avLst/>
          </a:prstGeom>
          <a:noFill/>
        </p:spPr>
        <p:txBody>
          <a:bodyPr wrap="square">
            <a:spAutoFit/>
          </a:bodyPr>
          <a:lstStyle/>
          <a:p>
            <a:pPr algn="l" rtl="0"/>
            <a:r>
              <a:rPr lang="pl-PL" sz="1400" dirty="0"/>
              <a:t>Zjednodušeně se odhlásit</a:t>
            </a:r>
          </a:p>
        </p:txBody>
      </p:sp>
      <p:sp>
        <p:nvSpPr>
          <p:cNvPr id="32" name="pole tekstowe 31">
            <a:extLst>
              <a:ext uri="{FF2B5EF4-FFF2-40B4-BE49-F238E27FC236}">
                <a16:creationId xmlns:a16="http://schemas.microsoft.com/office/drawing/2014/main" id="{B25359E9-A34C-4821-A754-92CFC3AFC559}"/>
              </a:ext>
            </a:extLst>
          </p:cNvPr>
          <p:cNvSpPr txBox="1"/>
          <p:nvPr/>
        </p:nvSpPr>
        <p:spPr>
          <a:xfrm>
            <a:off x="452337" y="4307515"/>
            <a:ext cx="12402766" cy="523220"/>
          </a:xfrm>
          <a:prstGeom prst="rect">
            <a:avLst/>
          </a:prstGeom>
          <a:noFill/>
        </p:spPr>
        <p:txBody>
          <a:bodyPr wrap="square">
            <a:spAutoFit/>
          </a:bodyPr>
          <a:lstStyle/>
          <a:p>
            <a:pPr algn="l" rtl="0"/>
            <a:r>
              <a:rPr lang="pl-PL" sz="1400" dirty="0"/>
              <a:t>Prodej &amp;</a:t>
            </a:r>
            <a:r>
              <a:rPr lang="pl-PL" sz="1400" dirty="0" err="1"/>
              <a:t>promo</a:t>
            </a:r>
            <a:br>
              <a:rPr lang="pl-PL" sz="1400" dirty="0"/>
            </a:br>
            <a:r>
              <a:rPr lang="pl-PL" sz="1400" dirty="0" err="1"/>
              <a:t>schopnosti</a:t>
            </a:r>
            <a:endParaRPr lang="pl-PL" sz="1400" dirty="0"/>
          </a:p>
        </p:txBody>
      </p:sp>
      <p:sp>
        <p:nvSpPr>
          <p:cNvPr id="34" name="pole tekstowe 33">
            <a:extLst>
              <a:ext uri="{FF2B5EF4-FFF2-40B4-BE49-F238E27FC236}">
                <a16:creationId xmlns:a16="http://schemas.microsoft.com/office/drawing/2014/main" id="{0DD69465-059F-4768-BD25-7B9BFA17DCEC}"/>
              </a:ext>
            </a:extLst>
          </p:cNvPr>
          <p:cNvSpPr txBox="1"/>
          <p:nvPr/>
        </p:nvSpPr>
        <p:spPr>
          <a:xfrm>
            <a:off x="3352023" y="1630695"/>
            <a:ext cx="11994204" cy="338554"/>
          </a:xfrm>
          <a:prstGeom prst="rect">
            <a:avLst/>
          </a:prstGeom>
          <a:noFill/>
        </p:spPr>
        <p:txBody>
          <a:bodyPr wrap="square">
            <a:spAutoFit/>
          </a:bodyPr>
          <a:lstStyle/>
          <a:p>
            <a:pPr algn="l" rtl="0"/>
            <a:r>
              <a:rPr lang="pl-PL" sz="1600" dirty="0" err="1">
                <a:solidFill>
                  <a:srgbClr val="DC30BB"/>
                </a:solidFill>
              </a:rPr>
              <a:t>Výhody</a:t>
            </a:r>
            <a:r>
              <a:rPr lang="pl-PL" sz="1600" dirty="0">
                <a:solidFill>
                  <a:srgbClr val="DC30BB"/>
                </a:solidFill>
              </a:rPr>
              <a:t> </a:t>
            </a:r>
            <a:r>
              <a:rPr lang="pl-PL" sz="1600" dirty="0" err="1">
                <a:solidFill>
                  <a:srgbClr val="DC30BB"/>
                </a:solidFill>
              </a:rPr>
              <a:t>prodat</a:t>
            </a:r>
            <a:r>
              <a:rPr lang="pl-PL" sz="1600" dirty="0">
                <a:solidFill>
                  <a:srgbClr val="DC30BB"/>
                </a:solidFill>
              </a:rPr>
              <a:t> </a:t>
            </a:r>
            <a:r>
              <a:rPr lang="pl-PL" sz="1600" dirty="0" err="1">
                <a:solidFill>
                  <a:srgbClr val="DC30BB"/>
                </a:solidFill>
              </a:rPr>
              <a:t>více</a:t>
            </a:r>
            <a:r>
              <a:rPr lang="pl-PL" sz="1600" dirty="0">
                <a:solidFill>
                  <a:srgbClr val="DC30BB"/>
                </a:solidFill>
              </a:rPr>
              <a:t> </a:t>
            </a:r>
            <a:r>
              <a:rPr lang="pl-PL" sz="1600" dirty="0" err="1">
                <a:solidFill>
                  <a:srgbClr val="DC30BB"/>
                </a:solidFill>
              </a:rPr>
              <a:t>než</a:t>
            </a:r>
            <a:r>
              <a:rPr lang="pl-PL" sz="1600" dirty="0">
                <a:solidFill>
                  <a:srgbClr val="DC30BB"/>
                </a:solidFill>
              </a:rPr>
              <a:t> </a:t>
            </a:r>
            <a:r>
              <a:rPr lang="pl-PL" sz="1600" dirty="0" err="1">
                <a:solidFill>
                  <a:srgbClr val="DC30BB"/>
                </a:solidFill>
              </a:rPr>
              <a:t>Vlastnosti</a:t>
            </a:r>
            <a:endParaRPr lang="pl-PL" sz="1600" dirty="0">
              <a:solidFill>
                <a:srgbClr val="DC30BB"/>
              </a:solidFill>
            </a:endParaRPr>
          </a:p>
        </p:txBody>
      </p:sp>
    </p:spTree>
    <p:extLst>
      <p:ext uri="{BB962C8B-B14F-4D97-AF65-F5344CB8AC3E}">
        <p14:creationId xmlns:p14="http://schemas.microsoft.com/office/powerpoint/2010/main" val="3551804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8B6F580-4E69-46E2-9CEC-A85060586E3A}"/>
              </a:ext>
            </a:extLst>
          </p:cNvPr>
          <p:cNvSpPr>
            <a:spLocks noGrp="1"/>
          </p:cNvSpPr>
          <p:nvPr>
            <p:ph type="body" sz="quarter" idx="14"/>
          </p:nvPr>
        </p:nvSpPr>
        <p:spPr/>
        <p:txBody>
          <a:bodyPr/>
          <a:lstStyle/>
          <a:p>
            <a:pPr algn="ctr" rtl="0"/>
            <a:r>
              <a:rPr lang="pl-PL" sz="1800" b="1" dirty="0"/>
              <a:t>2. Rozvíjejte svou značku</a:t>
            </a:r>
            <a:endParaRPr lang="pl-PL" sz="1800" dirty="0"/>
          </a:p>
          <a:p>
            <a:pPr algn="ctr" rtl="0"/>
            <a:endParaRPr lang="pl-PL" sz="1800" dirty="0"/>
          </a:p>
          <a:p>
            <a:pPr algn="l" rtl="0"/>
            <a:r>
              <a:rPr lang="en-US" dirty="0"/>
              <a:t>Branding</a:t>
            </a:r>
            <a:r>
              <a:rPr lang="cs-CZ" dirty="0"/>
              <a:t> </a:t>
            </a:r>
            <a:r>
              <a:rPr lang="en-US" dirty="0" err="1"/>
              <a:t>musí</a:t>
            </a:r>
            <a:r>
              <a:rPr lang="en-US" dirty="0"/>
              <a:t> </a:t>
            </a:r>
            <a:r>
              <a:rPr lang="en-US" dirty="0" err="1"/>
              <a:t>být</a:t>
            </a:r>
            <a:r>
              <a:rPr lang="en-US" dirty="0"/>
              <a:t> </a:t>
            </a:r>
            <a:r>
              <a:rPr lang="en-US" dirty="0" err="1"/>
              <a:t>vytvořen</a:t>
            </a:r>
            <a:r>
              <a:rPr lang="en-US" dirty="0"/>
              <a:t> </a:t>
            </a:r>
            <a:r>
              <a:rPr lang="en-US" dirty="0" err="1"/>
              <a:t>opatrně</a:t>
            </a:r>
            <a:r>
              <a:rPr lang="en-US" dirty="0"/>
              <a:t>. A</a:t>
            </a:r>
            <a:r>
              <a:rPr lang="cs-CZ" dirty="0"/>
              <a:t> </a:t>
            </a:r>
            <a:r>
              <a:rPr lang="en-US" dirty="0" err="1"/>
              <a:t>nejde</a:t>
            </a:r>
            <a:r>
              <a:rPr lang="en-US" dirty="0"/>
              <a:t> </a:t>
            </a:r>
            <a:r>
              <a:rPr lang="en-US" dirty="0" err="1"/>
              <a:t>jen</a:t>
            </a:r>
            <a:r>
              <a:rPr lang="cs-CZ" dirty="0"/>
              <a:t> </a:t>
            </a:r>
            <a:r>
              <a:rPr lang="en-US" dirty="0"/>
              <a:t>o logo</a:t>
            </a:r>
            <a:r>
              <a:rPr lang="cs-CZ" dirty="0"/>
              <a:t> </a:t>
            </a:r>
            <a:r>
              <a:rPr lang="en-US" dirty="0" err="1"/>
              <a:t>nebo</a:t>
            </a:r>
            <a:r>
              <a:rPr lang="en-US" dirty="0"/>
              <a:t> </a:t>
            </a:r>
            <a:r>
              <a:rPr lang="en-US" dirty="0" err="1"/>
              <a:t>poutavou</a:t>
            </a:r>
            <a:r>
              <a:rPr lang="en-US" dirty="0"/>
              <a:t> </a:t>
            </a:r>
            <a:r>
              <a:rPr lang="en-US" dirty="0" err="1"/>
              <a:t>grafiku</a:t>
            </a:r>
            <a:r>
              <a:rPr lang="en-US" dirty="0"/>
              <a:t>, je t</a:t>
            </a:r>
            <a:r>
              <a:rPr lang="cs-CZ" dirty="0"/>
              <a:t> </a:t>
            </a:r>
            <a:r>
              <a:rPr lang="en-US" dirty="0" err="1"/>
              <a:t>omnohem</a:t>
            </a:r>
            <a:r>
              <a:rPr lang="en-US" dirty="0"/>
              <a:t> </a:t>
            </a:r>
            <a:r>
              <a:rPr lang="en-US" dirty="0" err="1"/>
              <a:t>více</a:t>
            </a:r>
            <a:r>
              <a:rPr lang="en-US" dirty="0"/>
              <a:t>.</a:t>
            </a:r>
            <a:endParaRPr lang="sk-SK" dirty="0"/>
          </a:p>
          <a:p>
            <a:pPr algn="l" rtl="0"/>
            <a:r>
              <a:rPr lang="en-US" dirty="0"/>
              <a:t>Branding je</a:t>
            </a:r>
            <a:r>
              <a:rPr lang="cs-CZ" dirty="0"/>
              <a:t> </a:t>
            </a:r>
            <a:r>
              <a:rPr lang="en-US" dirty="0" err="1"/>
              <a:t>umění</a:t>
            </a:r>
            <a:r>
              <a:rPr lang="en-US" dirty="0"/>
              <a:t> </a:t>
            </a:r>
            <a:r>
              <a:rPr lang="en-US" dirty="0" err="1"/>
              <a:t>odlišit</a:t>
            </a:r>
            <a:r>
              <a:rPr lang="en-US" dirty="0"/>
              <a:t> </a:t>
            </a:r>
            <a:r>
              <a:rPr lang="en-US" dirty="0" err="1"/>
              <a:t>své</a:t>
            </a:r>
            <a:r>
              <a:rPr lang="cs-CZ" dirty="0"/>
              <a:t> </a:t>
            </a:r>
            <a:r>
              <a:rPr lang="en-US" dirty="0"/>
              <a:t>centrum</a:t>
            </a:r>
            <a:r>
              <a:rPr lang="cs-CZ" dirty="0"/>
              <a:t> </a:t>
            </a:r>
            <a:r>
              <a:rPr lang="en-US" dirty="0" err="1"/>
              <a:t>chuti</a:t>
            </a:r>
            <a:r>
              <a:rPr lang="cs-CZ" dirty="0"/>
              <a:t> </a:t>
            </a:r>
            <a:r>
              <a:rPr lang="en-US" dirty="0"/>
              <a:t>pro</a:t>
            </a:r>
            <a:r>
              <a:rPr lang="cs-CZ" dirty="0"/>
              <a:t> </a:t>
            </a:r>
            <a:r>
              <a:rPr lang="en-US" dirty="0" err="1"/>
              <a:t>cílové</a:t>
            </a:r>
            <a:r>
              <a:rPr lang="en-US" dirty="0"/>
              <a:t> </a:t>
            </a:r>
            <a:r>
              <a:rPr lang="en-US" dirty="0" err="1"/>
              <a:t>publikum</a:t>
            </a:r>
            <a:r>
              <a:rPr lang="cs-CZ" dirty="0"/>
              <a:t> </a:t>
            </a:r>
            <a:r>
              <a:rPr lang="en-US" dirty="0"/>
              <a:t>a</a:t>
            </a:r>
            <a:r>
              <a:rPr lang="cs-CZ" dirty="0"/>
              <a:t> </a:t>
            </a:r>
            <a:r>
              <a:rPr lang="en-US" dirty="0" err="1"/>
              <a:t>emocionáln</a:t>
            </a:r>
            <a:r>
              <a:rPr lang="cs-CZ" dirty="0"/>
              <a:t>ě</a:t>
            </a:r>
            <a:endParaRPr lang="sk-SK" dirty="0"/>
          </a:p>
          <a:p>
            <a:pPr algn="l" rtl="0"/>
            <a:r>
              <a:rPr lang="en-US" dirty="0"/>
              <a:t>ho</a:t>
            </a:r>
            <a:r>
              <a:rPr lang="cs-CZ" dirty="0"/>
              <a:t> </a:t>
            </a:r>
            <a:r>
              <a:rPr lang="en-US" dirty="0" err="1"/>
              <a:t>posunout</a:t>
            </a:r>
            <a:r>
              <a:rPr lang="en-US" dirty="0"/>
              <a:t>.</a:t>
            </a:r>
            <a:r>
              <a:rPr lang="cs-CZ" dirty="0"/>
              <a:t> </a:t>
            </a:r>
            <a:r>
              <a:rPr lang="en-US" dirty="0" err="1"/>
              <a:t>Vaše</a:t>
            </a:r>
            <a:r>
              <a:rPr lang="en-US" dirty="0"/>
              <a:t> </a:t>
            </a:r>
            <a:r>
              <a:rPr lang="en-US" dirty="0" err="1"/>
              <a:t>značka</a:t>
            </a:r>
            <a:r>
              <a:rPr lang="en-US" dirty="0"/>
              <a:t> jak </a:t>
            </a:r>
            <a:r>
              <a:rPr lang="en-US" dirty="0" err="1"/>
              <a:t>taková</a:t>
            </a:r>
            <a:r>
              <a:rPr lang="en-US" dirty="0"/>
              <a:t> </a:t>
            </a:r>
            <a:r>
              <a:rPr lang="en-US" dirty="0" err="1"/>
              <a:t>musí</a:t>
            </a:r>
            <a:r>
              <a:rPr lang="en-US" dirty="0"/>
              <a:t> </a:t>
            </a:r>
            <a:r>
              <a:rPr lang="en-US" dirty="0" err="1"/>
              <a:t>reprezentovat</a:t>
            </a:r>
            <a:r>
              <a:rPr lang="en-US" dirty="0"/>
              <a:t> </a:t>
            </a:r>
            <a:r>
              <a:rPr lang="en-US" dirty="0" err="1"/>
              <a:t>kulturu</a:t>
            </a:r>
            <a:endParaRPr lang="sk-SK" dirty="0"/>
          </a:p>
          <a:p>
            <a:pPr algn="l" rtl="0"/>
            <a:r>
              <a:rPr lang="en-US" dirty="0"/>
              <a:t> </a:t>
            </a:r>
            <a:r>
              <a:rPr lang="en-US" dirty="0" err="1"/>
              <a:t>nebo</a:t>
            </a:r>
            <a:r>
              <a:rPr lang="en-US" dirty="0"/>
              <a:t> </a:t>
            </a:r>
            <a:r>
              <a:rPr lang="en-US" dirty="0" err="1"/>
              <a:t>filosofii</a:t>
            </a:r>
            <a:r>
              <a:rPr lang="en-US" dirty="0"/>
              <a:t> </a:t>
            </a:r>
            <a:r>
              <a:rPr lang="en-US" dirty="0" err="1"/>
              <a:t>vašeho</a:t>
            </a:r>
            <a:r>
              <a:rPr lang="cs-CZ" dirty="0"/>
              <a:t> </a:t>
            </a:r>
            <a:r>
              <a:rPr lang="en-US" dirty="0"/>
              <a:t>Centra</a:t>
            </a:r>
            <a:r>
              <a:rPr lang="cs-CZ" dirty="0"/>
              <a:t> </a:t>
            </a:r>
            <a:r>
              <a:rPr lang="en-US" dirty="0" err="1"/>
              <a:t>chuti</a:t>
            </a:r>
            <a:r>
              <a:rPr lang="en-US" dirty="0"/>
              <a:t>.</a:t>
            </a:r>
            <a:endParaRPr lang="sk-SK" dirty="0"/>
          </a:p>
          <a:p>
            <a:pPr algn="l" rtl="0"/>
            <a:endParaRPr lang="sk-SK" dirty="0"/>
          </a:p>
          <a:p>
            <a:pPr algn="l" rtl="0"/>
            <a:endParaRPr lang="sk-SK" dirty="0"/>
          </a:p>
          <a:p>
            <a:pPr algn="l" rtl="0"/>
            <a:endParaRPr lang="sk-SK" dirty="0"/>
          </a:p>
          <a:p>
            <a:pPr algn="l" rtl="0"/>
            <a:endParaRPr lang="sk-SK" dirty="0"/>
          </a:p>
          <a:p>
            <a:pPr algn="l" rtl="0"/>
            <a:r>
              <a:rPr lang="en-US" dirty="0"/>
              <a:t>Logo je</a:t>
            </a:r>
            <a:r>
              <a:rPr lang="cs-CZ" dirty="0"/>
              <a:t> </a:t>
            </a:r>
            <a:r>
              <a:rPr lang="en-US" dirty="0" err="1"/>
              <a:t>výchozím</a:t>
            </a:r>
            <a:r>
              <a:rPr lang="en-US" dirty="0"/>
              <a:t> </a:t>
            </a:r>
            <a:r>
              <a:rPr lang="en-US" dirty="0" err="1"/>
              <a:t>bodem</a:t>
            </a:r>
            <a:r>
              <a:rPr lang="cs-CZ" dirty="0"/>
              <a:t> </a:t>
            </a:r>
            <a:r>
              <a:rPr lang="en-US" dirty="0"/>
              <a:t>pro</a:t>
            </a:r>
            <a:r>
              <a:rPr lang="cs-CZ" dirty="0"/>
              <a:t> </a:t>
            </a:r>
            <a:r>
              <a:rPr lang="en-US" dirty="0" err="1"/>
              <a:t>uznání</a:t>
            </a:r>
            <a:r>
              <a:rPr lang="en-US" dirty="0"/>
              <a:t> </a:t>
            </a:r>
            <a:r>
              <a:rPr lang="en-US" dirty="0" err="1"/>
              <a:t>vaší</a:t>
            </a:r>
            <a:r>
              <a:rPr lang="en-US" dirty="0"/>
              <a:t> </a:t>
            </a:r>
            <a:r>
              <a:rPr lang="en-US" dirty="0" err="1"/>
              <a:t>organizace</a:t>
            </a:r>
            <a:r>
              <a:rPr lang="en-US" dirty="0"/>
              <a:t>.</a:t>
            </a:r>
            <a:endParaRPr lang="sk-SK" dirty="0"/>
          </a:p>
          <a:p>
            <a:pPr algn="l" rtl="0"/>
            <a:r>
              <a:rPr lang="en-US" dirty="0"/>
              <a:t> </a:t>
            </a:r>
            <a:r>
              <a:rPr lang="en-US" dirty="0" err="1"/>
              <a:t>Představte</a:t>
            </a:r>
            <a:r>
              <a:rPr lang="en-US" dirty="0"/>
              <a:t> </a:t>
            </a:r>
            <a:r>
              <a:rPr lang="en-US" dirty="0" err="1"/>
              <a:t>si</a:t>
            </a:r>
            <a:r>
              <a:rPr lang="cs-CZ" dirty="0"/>
              <a:t> </a:t>
            </a:r>
            <a:r>
              <a:rPr lang="en-US" dirty="0"/>
              <a:t>to</a:t>
            </a:r>
            <a:r>
              <a:rPr lang="cs-CZ" dirty="0"/>
              <a:t> </a:t>
            </a:r>
            <a:r>
              <a:rPr lang="en-US" dirty="0"/>
              <a:t>jak </a:t>
            </a:r>
            <a:r>
              <a:rPr lang="en-US" dirty="0" err="1"/>
              <a:t>tvář</a:t>
            </a:r>
            <a:r>
              <a:rPr lang="en-US" dirty="0"/>
              <a:t> </a:t>
            </a:r>
            <a:r>
              <a:rPr lang="en-US" dirty="0" err="1"/>
              <a:t>vaší</a:t>
            </a:r>
            <a:r>
              <a:rPr lang="en-US" dirty="0"/>
              <a:t> </a:t>
            </a:r>
            <a:r>
              <a:rPr lang="en-US" dirty="0" err="1"/>
              <a:t>organizace</a:t>
            </a:r>
            <a:r>
              <a:rPr lang="en-US" dirty="0"/>
              <a:t>.</a:t>
            </a:r>
            <a:endParaRPr lang="sk-SK" dirty="0"/>
          </a:p>
          <a:p>
            <a:pPr algn="l" rtl="0"/>
            <a:r>
              <a:rPr lang="en-US" dirty="0"/>
              <a:t>Logo</a:t>
            </a:r>
            <a:r>
              <a:rPr lang="cs-CZ" dirty="0"/>
              <a:t> </a:t>
            </a:r>
            <a:r>
              <a:rPr lang="en-US" dirty="0" err="1"/>
              <a:t>hraje</a:t>
            </a:r>
            <a:r>
              <a:rPr lang="en-US" dirty="0"/>
              <a:t> </a:t>
            </a:r>
            <a:r>
              <a:rPr lang="en-US" dirty="0" err="1"/>
              <a:t>klíčovou</a:t>
            </a:r>
            <a:r>
              <a:rPr lang="en-US" dirty="0"/>
              <a:t> </a:t>
            </a:r>
            <a:r>
              <a:rPr lang="en-US" dirty="0" err="1"/>
              <a:t>roli</a:t>
            </a:r>
            <a:r>
              <a:rPr lang="en-US" dirty="0"/>
              <a:t> </a:t>
            </a:r>
            <a:r>
              <a:rPr lang="en-US" dirty="0" err="1"/>
              <a:t>při</a:t>
            </a:r>
            <a:r>
              <a:rPr lang="en-US" dirty="0"/>
              <a:t> </a:t>
            </a:r>
            <a:r>
              <a:rPr lang="en-US" dirty="0" err="1"/>
              <a:t>zprostředkování</a:t>
            </a:r>
            <a:r>
              <a:rPr lang="en-US" dirty="0"/>
              <a:t> </a:t>
            </a:r>
            <a:endParaRPr lang="sk-SK" dirty="0"/>
          </a:p>
          <a:p>
            <a:pPr algn="l" rtl="0"/>
            <a:r>
              <a:rPr lang="en-US" dirty="0" err="1"/>
              <a:t>poselství</a:t>
            </a:r>
            <a:r>
              <a:rPr lang="en-US" dirty="0"/>
              <a:t> </a:t>
            </a:r>
            <a:r>
              <a:rPr lang="en-US" dirty="0" err="1"/>
              <a:t>vaší</a:t>
            </a:r>
            <a:r>
              <a:rPr lang="en-US" dirty="0"/>
              <a:t> </a:t>
            </a:r>
            <a:r>
              <a:rPr lang="en-US" dirty="0" err="1"/>
              <a:t>značky</a:t>
            </a:r>
            <a:r>
              <a:rPr lang="en-US" dirty="0"/>
              <a:t>.</a:t>
            </a:r>
            <a:r>
              <a:rPr lang="cs-CZ" dirty="0"/>
              <a:t> </a:t>
            </a:r>
            <a:r>
              <a:rPr lang="en-US" dirty="0" err="1"/>
              <a:t>Musí</a:t>
            </a:r>
            <a:r>
              <a:rPr lang="en-US" dirty="0"/>
              <a:t> </a:t>
            </a:r>
            <a:r>
              <a:rPr lang="en-US" dirty="0" err="1"/>
              <a:t>spojovat</a:t>
            </a:r>
            <a:r>
              <a:rPr lang="cs-CZ" dirty="0"/>
              <a:t> </a:t>
            </a:r>
            <a:r>
              <a:rPr lang="en-US" dirty="0"/>
              <a:t>ten</a:t>
            </a:r>
            <a:endParaRPr lang="sk-SK" dirty="0"/>
          </a:p>
          <a:p>
            <a:pPr algn="l" rtl="0"/>
            <a:r>
              <a:rPr lang="en-US" dirty="0"/>
              <a:t> </a:t>
            </a:r>
            <a:r>
              <a:rPr lang="en-US" dirty="0" err="1"/>
              <a:t>správný</a:t>
            </a:r>
            <a:r>
              <a:rPr lang="cs-CZ" dirty="0"/>
              <a:t> </a:t>
            </a:r>
            <a:r>
              <a:rPr lang="en-US" dirty="0"/>
              <a:t>mix</a:t>
            </a:r>
            <a:r>
              <a:rPr lang="cs-CZ" dirty="0"/>
              <a:t> </a:t>
            </a:r>
            <a:r>
              <a:rPr lang="en-US" dirty="0" err="1"/>
              <a:t>barev</a:t>
            </a:r>
            <a:r>
              <a:rPr lang="en-US" dirty="0"/>
              <a:t>,</a:t>
            </a:r>
            <a:r>
              <a:rPr lang="cs-CZ" dirty="0"/>
              <a:t> </a:t>
            </a:r>
            <a:r>
              <a:rPr lang="en-US" dirty="0" err="1"/>
              <a:t>stylu</a:t>
            </a:r>
            <a:r>
              <a:rPr lang="cs-CZ" dirty="0"/>
              <a:t> </a:t>
            </a:r>
            <a:r>
              <a:rPr lang="en-US" dirty="0"/>
              <a:t>a</a:t>
            </a:r>
            <a:r>
              <a:rPr lang="cs-CZ" dirty="0"/>
              <a:t> </a:t>
            </a:r>
            <a:r>
              <a:rPr lang="en-US" dirty="0" err="1"/>
              <a:t>symboliky</a:t>
            </a:r>
            <a:r>
              <a:rPr lang="en-US" dirty="0"/>
              <a:t>,</a:t>
            </a:r>
            <a:endParaRPr lang="sk-SK" dirty="0"/>
          </a:p>
          <a:p>
            <a:pPr algn="l" rtl="0"/>
            <a:r>
              <a:rPr lang="cs-CZ" dirty="0"/>
              <a:t>a </a:t>
            </a:r>
            <a:r>
              <a:rPr lang="en-US" dirty="0" err="1"/>
              <a:t>zároveň</a:t>
            </a:r>
            <a:r>
              <a:rPr lang="en-US" dirty="0"/>
              <a:t> </a:t>
            </a:r>
            <a:r>
              <a:rPr lang="en-US" dirty="0" err="1"/>
              <a:t>být</a:t>
            </a:r>
            <a:r>
              <a:rPr lang="en-US" dirty="0"/>
              <a:t> </a:t>
            </a:r>
            <a:r>
              <a:rPr lang="en-US" dirty="0" err="1"/>
              <a:t>snadno</a:t>
            </a:r>
            <a:r>
              <a:rPr lang="en-US" dirty="0"/>
              <a:t> </a:t>
            </a:r>
            <a:r>
              <a:rPr lang="en-US" dirty="0" err="1"/>
              <a:t>zapamatovatelný</a:t>
            </a:r>
            <a:r>
              <a:rPr lang="en-US" dirty="0"/>
              <a:t>.</a:t>
            </a:r>
            <a:endParaRPr lang="pl-PL" dirty="0"/>
          </a:p>
        </p:txBody>
      </p:sp>
      <p:sp>
        <p:nvSpPr>
          <p:cNvPr id="3" name="Chmurka 2">
            <a:extLst>
              <a:ext uri="{FF2B5EF4-FFF2-40B4-BE49-F238E27FC236}">
                <a16:creationId xmlns:a16="http://schemas.microsoft.com/office/drawing/2014/main" id="{8070FB1A-1AF7-4EAA-BF3E-7C9B64B2DD2E}"/>
              </a:ext>
            </a:extLst>
          </p:cNvPr>
          <p:cNvSpPr/>
          <p:nvPr/>
        </p:nvSpPr>
        <p:spPr>
          <a:xfrm>
            <a:off x="5430416" y="3293705"/>
            <a:ext cx="1716833" cy="1138335"/>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sz="1600" dirty="0"/>
              <a:t>BRANDING</a:t>
            </a:r>
          </a:p>
        </p:txBody>
      </p:sp>
      <p:sp>
        <p:nvSpPr>
          <p:cNvPr id="4" name="Chmurka 3">
            <a:extLst>
              <a:ext uri="{FF2B5EF4-FFF2-40B4-BE49-F238E27FC236}">
                <a16:creationId xmlns:a16="http://schemas.microsoft.com/office/drawing/2014/main" id="{43878033-1D15-4F52-A6EA-E53E92BBD865}"/>
              </a:ext>
            </a:extLst>
          </p:cNvPr>
          <p:cNvSpPr/>
          <p:nvPr/>
        </p:nvSpPr>
        <p:spPr>
          <a:xfrm>
            <a:off x="5018331" y="2313992"/>
            <a:ext cx="1268963" cy="858416"/>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sz="1050" dirty="0"/>
              <a:t>SLUŽBA ZÁKAZNÍKŮM</a:t>
            </a:r>
          </a:p>
        </p:txBody>
      </p:sp>
      <p:sp>
        <p:nvSpPr>
          <p:cNvPr id="6" name="Chmurka 5">
            <a:extLst>
              <a:ext uri="{FF2B5EF4-FFF2-40B4-BE49-F238E27FC236}">
                <a16:creationId xmlns:a16="http://schemas.microsoft.com/office/drawing/2014/main" id="{2634D7FC-5628-41E7-B5AD-B216AE3C6DA0}"/>
              </a:ext>
            </a:extLst>
          </p:cNvPr>
          <p:cNvSpPr/>
          <p:nvPr/>
        </p:nvSpPr>
        <p:spPr>
          <a:xfrm>
            <a:off x="7155041" y="2570584"/>
            <a:ext cx="1363808" cy="858416"/>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sz="1050" dirty="0"/>
              <a:t>SILNÝ DOJEM</a:t>
            </a:r>
          </a:p>
        </p:txBody>
      </p:sp>
      <p:sp>
        <p:nvSpPr>
          <p:cNvPr id="5" name="Chmurka 4">
            <a:extLst>
              <a:ext uri="{FF2B5EF4-FFF2-40B4-BE49-F238E27FC236}">
                <a16:creationId xmlns:a16="http://schemas.microsoft.com/office/drawing/2014/main" id="{4CBDE9E5-9956-46F5-9535-AD974A198FD5}"/>
              </a:ext>
            </a:extLst>
          </p:cNvPr>
          <p:cNvSpPr/>
          <p:nvPr/>
        </p:nvSpPr>
        <p:spPr>
          <a:xfrm>
            <a:off x="6782586" y="4654376"/>
            <a:ext cx="942392" cy="541176"/>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sz="1300" dirty="0"/>
              <a:t>CENA</a:t>
            </a:r>
          </a:p>
        </p:txBody>
      </p:sp>
      <p:sp>
        <p:nvSpPr>
          <p:cNvPr id="8" name="Chmurka 7">
            <a:extLst>
              <a:ext uri="{FF2B5EF4-FFF2-40B4-BE49-F238E27FC236}">
                <a16:creationId xmlns:a16="http://schemas.microsoft.com/office/drawing/2014/main" id="{330A2392-2F90-43A6-A968-A7C8A76F379D}"/>
              </a:ext>
            </a:extLst>
          </p:cNvPr>
          <p:cNvSpPr/>
          <p:nvPr/>
        </p:nvSpPr>
        <p:spPr>
          <a:xfrm>
            <a:off x="4817993" y="4654743"/>
            <a:ext cx="1268963" cy="858416"/>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sz="1050" dirty="0"/>
              <a:t>VÝHODY PRODUKTU</a:t>
            </a:r>
          </a:p>
        </p:txBody>
      </p:sp>
      <p:sp>
        <p:nvSpPr>
          <p:cNvPr id="9" name="Chmurka 8">
            <a:extLst>
              <a:ext uri="{FF2B5EF4-FFF2-40B4-BE49-F238E27FC236}">
                <a16:creationId xmlns:a16="http://schemas.microsoft.com/office/drawing/2014/main" id="{96770C3C-234F-439C-B015-AE286A41A1E5}"/>
              </a:ext>
            </a:extLst>
          </p:cNvPr>
          <p:cNvSpPr/>
          <p:nvPr/>
        </p:nvSpPr>
        <p:spPr>
          <a:xfrm>
            <a:off x="7884367" y="3690000"/>
            <a:ext cx="1548029" cy="964376"/>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sz="1050" dirty="0"/>
              <a:t>HODNOTOVÝ PROPOZICE</a:t>
            </a:r>
          </a:p>
        </p:txBody>
      </p:sp>
      <p:sp>
        <p:nvSpPr>
          <p:cNvPr id="7" name="Owal 6">
            <a:extLst>
              <a:ext uri="{FF2B5EF4-FFF2-40B4-BE49-F238E27FC236}">
                <a16:creationId xmlns:a16="http://schemas.microsoft.com/office/drawing/2014/main" id="{09B4A254-CDFD-4C0C-879E-D6DB122F2C3F}"/>
              </a:ext>
            </a:extLst>
          </p:cNvPr>
          <p:cNvSpPr/>
          <p:nvPr/>
        </p:nvSpPr>
        <p:spPr>
          <a:xfrm>
            <a:off x="6979297" y="1521690"/>
            <a:ext cx="942392" cy="625151"/>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sz="1400" dirty="0"/>
              <a:t>LOGO</a:t>
            </a:r>
          </a:p>
        </p:txBody>
      </p:sp>
      <p:sp>
        <p:nvSpPr>
          <p:cNvPr id="11" name="Owal 10">
            <a:extLst>
              <a:ext uri="{FF2B5EF4-FFF2-40B4-BE49-F238E27FC236}">
                <a16:creationId xmlns:a16="http://schemas.microsoft.com/office/drawing/2014/main" id="{541D77E4-526E-47F1-8009-0EE8595A52D9}"/>
              </a:ext>
            </a:extLst>
          </p:cNvPr>
          <p:cNvSpPr/>
          <p:nvPr/>
        </p:nvSpPr>
        <p:spPr>
          <a:xfrm>
            <a:off x="8455305" y="1521689"/>
            <a:ext cx="1276523" cy="702687"/>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sz="1000" dirty="0"/>
              <a:t>OPAKOVÁNÍ</a:t>
            </a:r>
          </a:p>
        </p:txBody>
      </p:sp>
      <p:cxnSp>
        <p:nvCxnSpPr>
          <p:cNvPr id="17" name="Łącznik prosty 16">
            <a:extLst>
              <a:ext uri="{FF2B5EF4-FFF2-40B4-BE49-F238E27FC236}">
                <a16:creationId xmlns:a16="http://schemas.microsoft.com/office/drawing/2014/main" id="{21DAEBAB-9E6E-459F-8EB0-CC8E6136E9BB}"/>
              </a:ext>
            </a:extLst>
          </p:cNvPr>
          <p:cNvCxnSpPr/>
          <p:nvPr/>
        </p:nvCxnSpPr>
        <p:spPr>
          <a:xfrm>
            <a:off x="5850294" y="3051110"/>
            <a:ext cx="149290" cy="377890"/>
          </a:xfrm>
          <a:prstGeom prst="line">
            <a:avLst/>
          </a:prstGeom>
          <a:ln/>
        </p:spPr>
        <p:style>
          <a:lnRef idx="1">
            <a:schemeClr val="dk1"/>
          </a:lnRef>
          <a:fillRef idx="0">
            <a:schemeClr val="dk1"/>
          </a:fillRef>
          <a:effectRef idx="0">
            <a:schemeClr val="dk1"/>
          </a:effectRef>
          <a:fontRef idx="minor">
            <a:schemeClr val="tx1"/>
          </a:fontRef>
        </p:style>
      </p:cxnSp>
      <p:cxnSp>
        <p:nvCxnSpPr>
          <p:cNvPr id="19" name="Łącznik prosty 18">
            <a:extLst>
              <a:ext uri="{FF2B5EF4-FFF2-40B4-BE49-F238E27FC236}">
                <a16:creationId xmlns:a16="http://schemas.microsoft.com/office/drawing/2014/main" id="{22298929-3E3C-4D2A-84EC-79576E8309CC}"/>
              </a:ext>
            </a:extLst>
          </p:cNvPr>
          <p:cNvCxnSpPr/>
          <p:nvPr/>
        </p:nvCxnSpPr>
        <p:spPr>
          <a:xfrm>
            <a:off x="7567127" y="2146841"/>
            <a:ext cx="74644" cy="617896"/>
          </a:xfrm>
          <a:prstGeom prst="line">
            <a:avLst/>
          </a:prstGeom>
          <a:ln/>
        </p:spPr>
        <p:style>
          <a:lnRef idx="1">
            <a:schemeClr val="dk1"/>
          </a:lnRef>
          <a:fillRef idx="0">
            <a:schemeClr val="dk1"/>
          </a:fillRef>
          <a:effectRef idx="0">
            <a:schemeClr val="dk1"/>
          </a:effectRef>
          <a:fontRef idx="minor">
            <a:schemeClr val="tx1"/>
          </a:fontRef>
        </p:style>
      </p:cxnSp>
      <p:cxnSp>
        <p:nvCxnSpPr>
          <p:cNvPr id="21" name="Łącznik prosty 20">
            <a:extLst>
              <a:ext uri="{FF2B5EF4-FFF2-40B4-BE49-F238E27FC236}">
                <a16:creationId xmlns:a16="http://schemas.microsoft.com/office/drawing/2014/main" id="{8A1F866B-1AB7-4FD3-88FA-9CD835E2698D}"/>
              </a:ext>
            </a:extLst>
          </p:cNvPr>
          <p:cNvCxnSpPr/>
          <p:nvPr/>
        </p:nvCxnSpPr>
        <p:spPr>
          <a:xfrm flipH="1">
            <a:off x="8306442" y="2224376"/>
            <a:ext cx="597160" cy="518824"/>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Łącznik prosty 22">
            <a:extLst>
              <a:ext uri="{FF2B5EF4-FFF2-40B4-BE49-F238E27FC236}">
                <a16:creationId xmlns:a16="http://schemas.microsoft.com/office/drawing/2014/main" id="{2F484496-31BF-495C-B157-CCB5414E8E95}"/>
              </a:ext>
            </a:extLst>
          </p:cNvPr>
          <p:cNvCxnSpPr>
            <a:endCxn id="8" idx="3"/>
          </p:cNvCxnSpPr>
          <p:nvPr/>
        </p:nvCxnSpPr>
        <p:spPr>
          <a:xfrm flipH="1">
            <a:off x="5452475" y="4329404"/>
            <a:ext cx="634481" cy="374420"/>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Łącznik prosty 24">
            <a:extLst>
              <a:ext uri="{FF2B5EF4-FFF2-40B4-BE49-F238E27FC236}">
                <a16:creationId xmlns:a16="http://schemas.microsoft.com/office/drawing/2014/main" id="{604F63D9-B35A-42C3-A924-343E94A2A931}"/>
              </a:ext>
            </a:extLst>
          </p:cNvPr>
          <p:cNvCxnSpPr/>
          <p:nvPr/>
        </p:nvCxnSpPr>
        <p:spPr>
          <a:xfrm>
            <a:off x="6588726" y="4255153"/>
            <a:ext cx="558523" cy="448671"/>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Łącznik prosty 26">
            <a:extLst>
              <a:ext uri="{FF2B5EF4-FFF2-40B4-BE49-F238E27FC236}">
                <a16:creationId xmlns:a16="http://schemas.microsoft.com/office/drawing/2014/main" id="{ED59843C-E891-43D0-9490-C53E6C8D2B5E}"/>
              </a:ext>
            </a:extLst>
          </p:cNvPr>
          <p:cNvCxnSpPr>
            <a:stCxn id="3" idx="0"/>
          </p:cNvCxnSpPr>
          <p:nvPr/>
        </p:nvCxnSpPr>
        <p:spPr>
          <a:xfrm>
            <a:off x="7145818" y="3862873"/>
            <a:ext cx="878509" cy="17728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Łącznik prosty 28">
            <a:extLst>
              <a:ext uri="{FF2B5EF4-FFF2-40B4-BE49-F238E27FC236}">
                <a16:creationId xmlns:a16="http://schemas.microsoft.com/office/drawing/2014/main" id="{BB759280-7951-47CE-8587-A67EA882FF7E}"/>
              </a:ext>
            </a:extLst>
          </p:cNvPr>
          <p:cNvCxnSpPr>
            <a:cxnSpLocks/>
          </p:cNvCxnSpPr>
          <p:nvPr/>
        </p:nvCxnSpPr>
        <p:spPr>
          <a:xfrm flipH="1">
            <a:off x="6911002" y="3288784"/>
            <a:ext cx="342781" cy="175876"/>
          </a:xfrm>
          <a:prstGeom prst="line">
            <a:avLst/>
          </a:prstGeom>
          <a:ln w="12700"/>
        </p:spPr>
        <p:style>
          <a:lnRef idx="1">
            <a:schemeClr val="dk1"/>
          </a:lnRef>
          <a:fillRef idx="0">
            <a:schemeClr val="dk1"/>
          </a:fillRef>
          <a:effectRef idx="0">
            <a:schemeClr val="dk1"/>
          </a:effectRef>
          <a:fontRef idx="minor">
            <a:schemeClr val="tx1"/>
          </a:fontRef>
        </p:style>
      </p:cxnSp>
      <p:sp>
        <p:nvSpPr>
          <p:cNvPr id="34" name="Dowolny kształt: kształt 33">
            <a:extLst>
              <a:ext uri="{FF2B5EF4-FFF2-40B4-BE49-F238E27FC236}">
                <a16:creationId xmlns:a16="http://schemas.microsoft.com/office/drawing/2014/main" id="{B4339467-C87B-4DD9-960A-B3A3318E15F3}"/>
              </a:ext>
            </a:extLst>
          </p:cNvPr>
          <p:cNvSpPr/>
          <p:nvPr/>
        </p:nvSpPr>
        <p:spPr>
          <a:xfrm>
            <a:off x="5467739" y="4693298"/>
            <a:ext cx="3228392" cy="1419584"/>
          </a:xfrm>
          <a:custGeom>
            <a:avLst/>
            <a:gdLst>
              <a:gd name="connsiteX0" fmla="*/ 0 w 3228392"/>
              <a:gd name="connsiteY0" fmla="*/ 811763 h 1419584"/>
              <a:gd name="connsiteX1" fmla="*/ 2230016 w 3228392"/>
              <a:gd name="connsiteY1" fmla="*/ 1390261 h 1419584"/>
              <a:gd name="connsiteX2" fmla="*/ 3228392 w 3228392"/>
              <a:gd name="connsiteY2" fmla="*/ 0 h 1419584"/>
            </a:gdLst>
            <a:ahLst/>
            <a:cxnLst>
              <a:cxn ang="0">
                <a:pos x="connsiteX0" y="connsiteY0"/>
              </a:cxn>
              <a:cxn ang="0">
                <a:pos x="connsiteX1" y="connsiteY1"/>
              </a:cxn>
              <a:cxn ang="0">
                <a:pos x="connsiteX2" y="connsiteY2"/>
              </a:cxn>
            </a:cxnLst>
            <a:rect l="l" t="t" r="r" b="b"/>
            <a:pathLst>
              <a:path w="3228392" h="1419584">
                <a:moveTo>
                  <a:pt x="0" y="811763"/>
                </a:moveTo>
                <a:cubicBezTo>
                  <a:pt x="845975" y="1168659"/>
                  <a:pt x="1691951" y="1525555"/>
                  <a:pt x="2230016" y="1390261"/>
                </a:cubicBezTo>
                <a:cubicBezTo>
                  <a:pt x="2768081" y="1254967"/>
                  <a:pt x="3069772" y="242596"/>
                  <a:pt x="3228392"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rtl="0"/>
            <a:endParaRPr lang="pl-PL"/>
          </a:p>
        </p:txBody>
      </p:sp>
    </p:spTree>
    <p:extLst>
      <p:ext uri="{BB962C8B-B14F-4D97-AF65-F5344CB8AC3E}">
        <p14:creationId xmlns:p14="http://schemas.microsoft.com/office/powerpoint/2010/main" val="233556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3AC8281-583D-4DA7-94AB-037B50D642F6}"/>
              </a:ext>
            </a:extLst>
          </p:cNvPr>
          <p:cNvSpPr>
            <a:spLocks noGrp="1"/>
          </p:cNvSpPr>
          <p:nvPr>
            <p:ph type="body" sz="quarter" idx="14"/>
          </p:nvPr>
        </p:nvSpPr>
        <p:spPr/>
        <p:txBody>
          <a:bodyPr/>
          <a:lstStyle/>
          <a:p>
            <a:pPr algn="l" rtl="0"/>
            <a:r>
              <a:rPr lang="pl-PL" sz="1400" dirty="0"/>
              <a:t>Prominentní značky</a:t>
            </a:r>
          </a:p>
          <a:p>
            <a:pPr algn="l" rtl="0"/>
            <a:endParaRPr lang="pl-PL" sz="1400" dirty="0"/>
          </a:p>
          <a:p>
            <a:pPr algn="l" rtl="0"/>
            <a:endParaRPr lang="pl-PL" dirty="0"/>
          </a:p>
          <a:p>
            <a:pPr algn="l" rtl="0"/>
            <a:r>
              <a:rPr lang="en-US" dirty="0"/>
              <a:t>Jedním z hlavních trendů v brandingu je, že značky začaly komunikovat emocionálně. Úspěšné značky využívají emoce jako základ pro odlišení a autentické vyprávění, které upoutá pozornost.</a:t>
            </a:r>
            <a:endParaRPr lang="pl-PL" dirty="0"/>
          </a:p>
          <a:p>
            <a:pPr algn="l" rtl="0"/>
            <a:r>
              <a:rPr lang="en-US" dirty="0"/>
              <a:t> </a:t>
            </a:r>
          </a:p>
          <a:p>
            <a:pPr algn="l" rtl="0"/>
            <a:endParaRPr lang="en-US" dirty="0"/>
          </a:p>
          <a:p>
            <a:pPr algn="l" rtl="0"/>
            <a:r>
              <a:rPr lang="en-US" dirty="0"/>
              <a:t>Odbornost a vedení vašeho Centra chuti by měly být jádrem vaší značky a pilířem vaší komunikace. Najděte si čas na rozvoj svého hlavního poselství, které bude základem vaší značky. Identifikovat</a:t>
            </a:r>
            <a:r>
              <a:rPr lang="pl-PL" dirty="0"/>
              <a:t>:</a:t>
            </a:r>
            <a:r>
              <a:rPr lang="en-US" dirty="0"/>
              <a:t> </a:t>
            </a:r>
            <a:endParaRPr lang="pl-PL" dirty="0"/>
          </a:p>
          <a:p>
            <a:pPr algn="l" rtl="0"/>
            <a:endParaRPr lang="en-US" dirty="0"/>
          </a:p>
          <a:p>
            <a:pPr algn="l" rtl="0"/>
            <a:r>
              <a:rPr lang="en-US" dirty="0"/>
              <a:t>- Jaké jsou vaše základní hodnoty?</a:t>
            </a:r>
          </a:p>
          <a:p>
            <a:pPr algn="l" rtl="0"/>
            <a:r>
              <a:rPr lang="en-US" dirty="0"/>
              <a:t>- Co zastáváte?</a:t>
            </a:r>
          </a:p>
          <a:p>
            <a:pPr algn="l" rtl="0"/>
            <a:r>
              <a:rPr lang="en-US" dirty="0"/>
              <a:t>- O co ti jde?</a:t>
            </a:r>
          </a:p>
          <a:p>
            <a:pPr algn="l" rtl="0"/>
            <a:r>
              <a:rPr lang="en-US" dirty="0"/>
              <a:t>- Jaká je vize?</a:t>
            </a:r>
          </a:p>
          <a:p>
            <a:pPr algn="l" rtl="0"/>
            <a:r>
              <a:rPr lang="en-US" dirty="0"/>
              <a:t>- Jaká je vedoucí myšlenka?</a:t>
            </a:r>
          </a:p>
          <a:p>
            <a:pPr algn="l" rtl="0"/>
            <a:r>
              <a:rPr lang="en-US" dirty="0"/>
              <a:t>- Jaké je poslání?</a:t>
            </a:r>
          </a:p>
          <a:p>
            <a:pPr algn="l" rtl="0"/>
            <a:r>
              <a:rPr lang="en-US" dirty="0"/>
              <a:t>- Jak mluvíte se svými nájemníky/členy, sítěmi, partnery a donormi?</a:t>
            </a:r>
          </a:p>
          <a:p>
            <a:pPr algn="l" rtl="0"/>
            <a:r>
              <a:rPr lang="en-US" dirty="0"/>
              <a:t> </a:t>
            </a:r>
          </a:p>
          <a:p>
            <a:pPr algn="l" rtl="0"/>
            <a:endParaRPr lang="pl-PL" dirty="0"/>
          </a:p>
        </p:txBody>
      </p:sp>
    </p:spTree>
    <p:extLst>
      <p:ext uri="{BB962C8B-B14F-4D97-AF65-F5344CB8AC3E}">
        <p14:creationId xmlns:p14="http://schemas.microsoft.com/office/powerpoint/2010/main" val="1961238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22EAEB6-6EE9-43A8-9636-004A27169F21}"/>
              </a:ext>
            </a:extLst>
          </p:cNvPr>
          <p:cNvSpPr>
            <a:spLocks noGrp="1"/>
          </p:cNvSpPr>
          <p:nvPr>
            <p:ph type="body" sz="quarter" idx="14"/>
          </p:nvPr>
        </p:nvSpPr>
        <p:spPr/>
        <p:txBody>
          <a:bodyPr/>
          <a:lstStyle/>
          <a:p>
            <a:pPr marL="0" indent="0" algn="l" rtl="0">
              <a:spcBef>
                <a:spcPct val="0"/>
              </a:spcBef>
              <a:buFontTx/>
              <a:buNone/>
              <a:defRPr/>
            </a:pPr>
            <a:r>
              <a:rPr lang="en-IE" altLang="en-US" sz="1400" dirty="0">
                <a:cs typeface="Calibri" panose="020F0502020204030204" pitchFamily="34" charset="0"/>
              </a:rPr>
              <a:t>Značky, které vynikají</a:t>
            </a:r>
          </a:p>
          <a:p>
            <a:pPr marL="0" indent="0" algn="l" rtl="0">
              <a:spcBef>
                <a:spcPct val="0"/>
              </a:spcBef>
              <a:buFontTx/>
              <a:buNone/>
              <a:defRPr/>
            </a:pPr>
            <a:endParaRPr lang="en-IE" altLang="en-US" sz="1200" b="1" dirty="0">
              <a:solidFill>
                <a:srgbClr val="084C5F"/>
              </a:solidFill>
              <a:cs typeface="Calibri" panose="020F0502020204030204" pitchFamily="34" charset="0"/>
            </a:endParaRPr>
          </a:p>
          <a:p>
            <a:pPr algn="l" rtl="0"/>
            <a:endParaRPr lang="pl-PL" dirty="0"/>
          </a:p>
          <a:p>
            <a:pPr algn="l" rtl="0"/>
            <a:endParaRPr lang="pl-PL" dirty="0"/>
          </a:p>
          <a:p>
            <a:pPr algn="l" rtl="0"/>
            <a:r>
              <a:rPr lang="en-US" dirty="0"/>
              <a:t>Newmarket Kitchen hovoří o hodnotě své značky prostřednictvím prohlášení o sociálním vlivu, které nám ukazuje jejich základní hodnoty a hlavní faktory. Při vysvětlování těchto hodnot poskytují konkrétní důkazy</a:t>
            </a:r>
          </a:p>
          <a:p>
            <a:pPr algn="l" rtl="0"/>
            <a:endParaRPr lang="en-US" dirty="0"/>
          </a:p>
          <a:p>
            <a:pPr algn="l" rtl="0"/>
            <a:r>
              <a:rPr lang="en-US" dirty="0"/>
              <a:t>Jeho slogan je.</a:t>
            </a:r>
          </a:p>
          <a:p>
            <a:pPr algn="l" rtl="0"/>
            <a:r>
              <a:rPr lang="en-US" b="1" dirty="0"/>
              <a:t>Vytvořte. Přispět. Prosper.</a:t>
            </a:r>
          </a:p>
          <a:p>
            <a:pPr algn="l" rtl="0"/>
            <a:endParaRPr lang="en-US" dirty="0"/>
          </a:p>
          <a:p>
            <a:pPr algn="l" rtl="0"/>
            <a:r>
              <a:rPr lang="pl-PL" dirty="0"/>
              <a:t>„</a:t>
            </a:r>
            <a:r>
              <a:rPr lang="en-US" dirty="0"/>
              <a:t>Skutečným účelem Newmarket Kitchen je svět, ve kterém se každé ráno probouzíme. Abychom se ujistili, že maximalizujeme náš pozitivní přínos pro naši komunitu a životní prostředí, zavázali jsme se...</a:t>
            </a:r>
            <a:r>
              <a:rPr lang="pl-PL" dirty="0"/>
              <a:t>“</a:t>
            </a:r>
          </a:p>
          <a:p>
            <a:pPr algn="l" rtl="0"/>
            <a:endParaRPr lang="pl-PL" dirty="0"/>
          </a:p>
          <a:p>
            <a:pPr algn="l" rtl="0"/>
            <a:endParaRPr lang="en-US" dirty="0"/>
          </a:p>
          <a:p>
            <a:pPr algn="l" rtl="0"/>
            <a:r>
              <a:rPr lang="en-US" dirty="0"/>
              <a:t> </a:t>
            </a:r>
          </a:p>
          <a:p>
            <a:pPr algn="l" rtl="0"/>
            <a:endParaRPr lang="pl-PL" dirty="0"/>
          </a:p>
        </p:txBody>
      </p:sp>
      <p:pic>
        <p:nvPicPr>
          <p:cNvPr id="3" name="Picture 1">
            <a:extLst>
              <a:ext uri="{FF2B5EF4-FFF2-40B4-BE49-F238E27FC236}">
                <a16:creationId xmlns:a16="http://schemas.microsoft.com/office/drawing/2014/main" id="{1A254F8B-633C-4D72-B213-E8196EA9D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612" y="3748992"/>
            <a:ext cx="239077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187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B14C8DF-9053-4733-A3FA-D92C79AD3D10}"/>
              </a:ext>
            </a:extLst>
          </p:cNvPr>
          <p:cNvSpPr>
            <a:spLocks noGrp="1"/>
          </p:cNvSpPr>
          <p:nvPr>
            <p:ph type="body" sz="quarter" idx="14"/>
          </p:nvPr>
        </p:nvSpPr>
        <p:spPr/>
        <p:txBody>
          <a:bodyPr/>
          <a:lstStyle/>
          <a:p>
            <a:pPr algn="l" rtl="0"/>
            <a:r>
              <a:rPr lang="en-US" dirty="0"/>
              <a:t>Vaše značka by měla oslovit cílové publikum, kterému sloužíte.</a:t>
            </a:r>
          </a:p>
          <a:p>
            <a:pPr algn="l" rtl="0"/>
            <a:endParaRPr lang="en-US" dirty="0"/>
          </a:p>
          <a:p>
            <a:pPr algn="l" rtl="0"/>
            <a:r>
              <a:rPr lang="en-US" dirty="0"/>
              <a:t>PŘÍKLAD – Značka CPH Food Space komunikuje různé </a:t>
            </a:r>
            <a:r>
              <a:rPr lang="en-US" dirty="0" err="1"/>
              <a:t>prvky</a:t>
            </a:r>
            <a:r>
              <a:rPr lang="en-US" dirty="0"/>
              <a:t>,</a:t>
            </a:r>
            <a:r>
              <a:rPr lang="cs-CZ" dirty="0"/>
              <a:t> </a:t>
            </a:r>
            <a:r>
              <a:rPr lang="en-US" dirty="0" err="1"/>
              <a:t>které</a:t>
            </a:r>
            <a:r>
              <a:rPr lang="en-US" dirty="0"/>
              <a:t> </a:t>
            </a:r>
            <a:r>
              <a:rPr lang="en-US" dirty="0" err="1"/>
              <a:t>nabíz</a:t>
            </a:r>
            <a:r>
              <a:rPr lang="cs-CZ" dirty="0"/>
              <a:t>í</a:t>
            </a:r>
            <a:r>
              <a:rPr lang="en-US" dirty="0"/>
              <a:t>:</a:t>
            </a:r>
          </a:p>
          <a:p>
            <a:pPr algn="l" rtl="0"/>
            <a:r>
              <a:rPr lang="en-US" dirty="0"/>
              <a:t>Prostor pro výrobu,</a:t>
            </a:r>
          </a:p>
          <a:p>
            <a:pPr algn="l" rtl="0"/>
            <a:r>
              <a:rPr lang="en-US" dirty="0"/>
              <a:t>prostor k učení a</a:t>
            </a:r>
          </a:p>
          <a:p>
            <a:pPr algn="l" rtl="0"/>
            <a:r>
              <a:rPr lang="en-US" dirty="0"/>
              <a:t>prostor k vychutnání si jídla.</a:t>
            </a:r>
          </a:p>
          <a:p>
            <a:pPr algn="l" rtl="0"/>
            <a:r>
              <a:rPr lang="en-US" dirty="0"/>
              <a:t>A skutečný smysl pro komunitu, blízkost přírody, plno lidí a aktivity.</a:t>
            </a:r>
          </a:p>
          <a:p>
            <a:pPr algn="l" rtl="0"/>
            <a:endParaRPr lang="en-US" dirty="0"/>
          </a:p>
          <a:p>
            <a:pPr algn="l" rtl="0"/>
            <a:r>
              <a:rPr lang="en-US" dirty="0"/>
              <a:t>Toto je bývalá budova na balení masa a jatek, takže se objevila i kráva!</a:t>
            </a:r>
          </a:p>
          <a:p>
            <a:pPr algn="l" rtl="0"/>
            <a:endParaRPr lang="pl-PL" dirty="0"/>
          </a:p>
          <a:p>
            <a:pPr algn="l" rtl="0"/>
            <a:endParaRPr lang="pl-PL" dirty="0"/>
          </a:p>
          <a:p>
            <a:pPr algn="l" rtl="0"/>
            <a:endParaRPr lang="pl-PL" dirty="0"/>
          </a:p>
          <a:p>
            <a:pPr algn="l" rtl="0">
              <a:spcBef>
                <a:spcPct val="0"/>
              </a:spcBef>
              <a:buFontTx/>
              <a:buNone/>
            </a:pPr>
            <a:r>
              <a:rPr lang="en-IE" altLang="en-US" sz="1200" b="1" dirty="0">
                <a:latin typeface="Bookman Old Style" panose="02050604050505020204" pitchFamily="18" charset="0"/>
              </a:rPr>
              <a:t>CPH Food Space,</a:t>
            </a:r>
          </a:p>
          <a:p>
            <a:pPr algn="l" rtl="0">
              <a:spcBef>
                <a:spcPct val="0"/>
              </a:spcBef>
              <a:buFontTx/>
              <a:buNone/>
            </a:pPr>
            <a:r>
              <a:rPr lang="en-IE" altLang="en-US" sz="1200" b="1" dirty="0">
                <a:latin typeface="Bookman Old Style" panose="02050604050505020204" pitchFamily="18" charset="0"/>
              </a:rPr>
              <a:t>Kodaň</a:t>
            </a:r>
          </a:p>
          <a:p>
            <a:pPr algn="l" rtl="0">
              <a:spcBef>
                <a:spcPct val="0"/>
              </a:spcBef>
              <a:buFontTx/>
              <a:buNone/>
            </a:pPr>
            <a:r>
              <a:rPr lang="en-IE" altLang="en-US" sz="1200" b="1" dirty="0">
                <a:latin typeface="Bookman Old Style" panose="02050604050505020204" pitchFamily="18" charset="0"/>
              </a:rPr>
              <a:t>veřejno-soukromý projekt potravinové inkubace</a:t>
            </a:r>
            <a:endParaRPr lang="pl-PL" altLang="en-US" sz="1200" b="1" dirty="0">
              <a:latin typeface="Bookman Old Style" panose="02050604050505020204" pitchFamily="18" charset="0"/>
            </a:endParaRPr>
          </a:p>
          <a:p>
            <a:pPr algn="l" rtl="0">
              <a:spcBef>
                <a:spcPct val="0"/>
              </a:spcBef>
              <a:buFontTx/>
              <a:buNone/>
            </a:pPr>
            <a:endParaRPr lang="pl-PL" altLang="en-US" b="1" dirty="0">
              <a:latin typeface="Bookman Old Style" panose="02050604050505020204" pitchFamily="18" charset="0"/>
            </a:endParaRPr>
          </a:p>
          <a:p>
            <a:pPr algn="l" rtl="0">
              <a:spcBef>
                <a:spcPct val="0"/>
              </a:spcBef>
              <a:buFontTx/>
              <a:buNone/>
            </a:pPr>
            <a:endParaRPr lang="pl-PL" altLang="en-US" sz="1200" b="1" dirty="0">
              <a:latin typeface="Bookman Old Style" panose="02050604050505020204" pitchFamily="18" charset="0"/>
            </a:endParaRPr>
          </a:p>
          <a:p>
            <a:pPr algn="l" rtl="0">
              <a:spcBef>
                <a:spcPct val="0"/>
              </a:spcBef>
              <a:buFontTx/>
              <a:buNone/>
            </a:pPr>
            <a:endParaRPr lang="pl-PL" altLang="en-US" b="1" dirty="0">
              <a:latin typeface="Bookman Old Style" panose="02050604050505020204" pitchFamily="18" charset="0"/>
            </a:endParaRPr>
          </a:p>
          <a:p>
            <a:pPr algn="l" rtl="0">
              <a:spcBef>
                <a:spcPct val="0"/>
              </a:spcBef>
              <a:buFontTx/>
              <a:buNone/>
            </a:pPr>
            <a:endParaRPr lang="pl-PL" altLang="en-US" sz="1200" b="1" dirty="0">
              <a:latin typeface="Bookman Old Style" panose="02050604050505020204" pitchFamily="18" charset="0"/>
            </a:endParaRPr>
          </a:p>
          <a:p>
            <a:pPr algn="l" rtl="0">
              <a:spcBef>
                <a:spcPct val="0"/>
              </a:spcBef>
              <a:buFontTx/>
              <a:buNone/>
            </a:pPr>
            <a:endParaRPr lang="pl-PL" altLang="en-US" b="1" dirty="0">
              <a:latin typeface="Bookman Old Style" panose="02050604050505020204" pitchFamily="18" charset="0"/>
            </a:endParaRPr>
          </a:p>
          <a:p>
            <a:pPr algn="l" rtl="0">
              <a:spcBef>
                <a:spcPct val="0"/>
              </a:spcBef>
              <a:buFontTx/>
              <a:buNone/>
            </a:pPr>
            <a:endParaRPr lang="pl-PL" altLang="en-US" sz="1200" b="1" dirty="0">
              <a:latin typeface="Bookman Old Style" panose="02050604050505020204" pitchFamily="18" charset="0"/>
            </a:endParaRPr>
          </a:p>
          <a:p>
            <a:pPr algn="l" rtl="0">
              <a:spcBef>
                <a:spcPct val="0"/>
              </a:spcBef>
              <a:buFontTx/>
              <a:buNone/>
            </a:pPr>
            <a:endParaRPr lang="pl-PL" altLang="en-US" b="1" dirty="0">
              <a:latin typeface="Bookman Old Style" panose="02050604050505020204" pitchFamily="18" charset="0"/>
            </a:endParaRPr>
          </a:p>
          <a:p>
            <a:pPr algn="l" rtl="0">
              <a:spcBef>
                <a:spcPct val="0"/>
              </a:spcBef>
              <a:buFontTx/>
              <a:buNone/>
            </a:pPr>
            <a:endParaRPr lang="pl-PL" altLang="en-US" sz="1200" b="1" dirty="0">
              <a:latin typeface="Bookman Old Style" panose="02050604050505020204" pitchFamily="18" charset="0"/>
            </a:endParaRPr>
          </a:p>
          <a:p>
            <a:pPr algn="l" rtl="0">
              <a:spcBef>
                <a:spcPct val="0"/>
              </a:spcBef>
              <a:buFontTx/>
              <a:buNone/>
            </a:pPr>
            <a:endParaRPr lang="pl-PL" altLang="en-US" b="1" dirty="0">
              <a:latin typeface="Bookman Old Style" panose="02050604050505020204" pitchFamily="18" charset="0"/>
            </a:endParaRPr>
          </a:p>
          <a:p>
            <a:pPr algn="l" rtl="0">
              <a:spcBef>
                <a:spcPct val="0"/>
              </a:spcBef>
              <a:buFontTx/>
              <a:buNone/>
            </a:pPr>
            <a:endParaRPr lang="en-IE" altLang="en-US" sz="1200" b="1" dirty="0">
              <a:latin typeface="Bookman Old Style" panose="02050604050505020204" pitchFamily="18" charset="0"/>
            </a:endParaRPr>
          </a:p>
          <a:p>
            <a:pPr algn="l" rtl="0"/>
            <a:r>
              <a:rPr lang="en-IE" altLang="en-US" sz="1200" dirty="0">
                <a:hlinkClick r:id="rId2">
                  <a:extLst>
                    <a:ext uri="{A12FA001-AC4F-418D-AE19-62706E023703}">
                      <ahyp:hlinkClr xmlns:ahyp="http://schemas.microsoft.com/office/drawing/2018/hyperlinkcolor" val="tx"/>
                    </a:ext>
                  </a:extLst>
                </a:hlinkClick>
              </a:rPr>
              <a:t>http://cphfoodspace.dk/</a:t>
            </a:r>
            <a:r>
              <a:rPr lang="en-IE" altLang="en-US" sz="1200" dirty="0"/>
              <a:t> </a:t>
            </a:r>
          </a:p>
          <a:p>
            <a:pPr algn="l" rtl="0"/>
            <a:endParaRPr lang="pl-PL" dirty="0"/>
          </a:p>
        </p:txBody>
      </p:sp>
      <p:pic>
        <p:nvPicPr>
          <p:cNvPr id="5" name="Picture 5">
            <a:extLst>
              <a:ext uri="{FF2B5EF4-FFF2-40B4-BE49-F238E27FC236}">
                <a16:creationId xmlns:a16="http://schemas.microsoft.com/office/drawing/2014/main" id="{CA7DB33A-52CA-43AF-B2B3-0708D56AB2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8628" y="3238534"/>
            <a:ext cx="2881466" cy="2881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749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2C752EB-3189-4CE2-9921-E601A7B6D1A1}"/>
              </a:ext>
            </a:extLst>
          </p:cNvPr>
          <p:cNvSpPr>
            <a:spLocks noGrp="1"/>
          </p:cNvSpPr>
          <p:nvPr>
            <p:ph type="body" sz="quarter" idx="14"/>
          </p:nvPr>
        </p:nvSpPr>
        <p:spPr/>
        <p:txBody>
          <a:bodyPr/>
          <a:lstStyle/>
          <a:p>
            <a:pPr algn="l" rtl="0"/>
            <a:r>
              <a:rPr lang="en-US" dirty="0"/>
              <a:t>Než zvážíte, jaký obrázek chcete, aby vaše Centrum chuti prezentovalo, sezbírejte příklady log oblíbených značek, které obdivujete.</a:t>
            </a:r>
          </a:p>
          <a:p>
            <a:pPr algn="l" rtl="0"/>
            <a:endParaRPr lang="pl-PL" dirty="0"/>
          </a:p>
          <a:p>
            <a:pPr algn="l" rtl="0"/>
            <a:endParaRPr lang="pl-PL" dirty="0"/>
          </a:p>
          <a:p>
            <a:pPr algn="l" rtl="0"/>
            <a:endParaRPr lang="pl-PL" dirty="0"/>
          </a:p>
        </p:txBody>
      </p:sp>
      <p:pic>
        <p:nvPicPr>
          <p:cNvPr id="3" name="Picture 1">
            <a:extLst>
              <a:ext uri="{FF2B5EF4-FFF2-40B4-BE49-F238E27FC236}">
                <a16:creationId xmlns:a16="http://schemas.microsoft.com/office/drawing/2014/main" id="{8648DD3C-BDA7-4243-9597-2DBAA057D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6512" y="1600341"/>
            <a:ext cx="3032125"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a:extLst>
              <a:ext uri="{FF2B5EF4-FFF2-40B4-BE49-F238E27FC236}">
                <a16:creationId xmlns:a16="http://schemas.microsoft.com/office/drawing/2014/main" id="{98EFCD54-CBE6-4D0C-B14C-2C4ADE4CB279}"/>
              </a:ext>
            </a:extLst>
          </p:cNvPr>
          <p:cNvSpPr txBox="1"/>
          <p:nvPr/>
        </p:nvSpPr>
        <p:spPr>
          <a:xfrm>
            <a:off x="5974118" y="3333890"/>
            <a:ext cx="4955458" cy="523220"/>
          </a:xfrm>
          <a:prstGeom prst="rect">
            <a:avLst/>
          </a:prstGeom>
          <a:noFill/>
        </p:spPr>
        <p:txBody>
          <a:bodyPr wrap="square">
            <a:spAutoFit/>
          </a:bodyPr>
          <a:lstStyle/>
          <a:p>
            <a:pPr algn="l" rtl="0">
              <a:spcBef>
                <a:spcPct val="0"/>
              </a:spcBef>
              <a:buFontTx/>
              <a:buNone/>
            </a:pPr>
            <a:r>
              <a:rPr lang="en-IE" altLang="en-US" sz="1400" dirty="0">
                <a:hlinkClick r:id="rId3"/>
              </a:rPr>
              <a:t>http://www.hourkitchen.ie/</a:t>
            </a:r>
            <a:endParaRPr lang="en-IE" altLang="en-US" sz="1400" dirty="0"/>
          </a:p>
          <a:p>
            <a:pPr algn="l" rtl="0">
              <a:spcBef>
                <a:spcPct val="0"/>
              </a:spcBef>
              <a:buFontTx/>
              <a:buNone/>
            </a:pPr>
            <a:r>
              <a:rPr lang="en-IE" altLang="en-US" sz="1400" dirty="0"/>
              <a:t>Timeshare je v názvu</a:t>
            </a:r>
          </a:p>
        </p:txBody>
      </p:sp>
      <p:pic>
        <p:nvPicPr>
          <p:cNvPr id="6" name="Picture 1">
            <a:extLst>
              <a:ext uri="{FF2B5EF4-FFF2-40B4-BE49-F238E27FC236}">
                <a16:creationId xmlns:a16="http://schemas.microsoft.com/office/drawing/2014/main" id="{52F97E79-9260-4B18-9265-FD974F6F1F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621" y="2372537"/>
            <a:ext cx="2672377" cy="66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EB074581-B0BA-4239-A7ED-A76D2093A720}"/>
              </a:ext>
            </a:extLst>
          </p:cNvPr>
          <p:cNvSpPr txBox="1"/>
          <p:nvPr/>
        </p:nvSpPr>
        <p:spPr>
          <a:xfrm>
            <a:off x="763499" y="3336051"/>
            <a:ext cx="5447070" cy="307777"/>
          </a:xfrm>
          <a:prstGeom prst="rect">
            <a:avLst/>
          </a:prstGeom>
          <a:noFill/>
        </p:spPr>
        <p:txBody>
          <a:bodyPr wrap="square">
            <a:spAutoFit/>
          </a:bodyPr>
          <a:lstStyle/>
          <a:p>
            <a:pPr algn="l" rtl="0">
              <a:spcBef>
                <a:spcPct val="0"/>
              </a:spcBef>
              <a:buFontTx/>
              <a:buNone/>
            </a:pPr>
            <a:r>
              <a:rPr lang="en-IE" altLang="en-US" sz="1400" dirty="0">
                <a:hlinkClick r:id="rId5"/>
              </a:rPr>
              <a:t>http://www.kitchup.co.uk/</a:t>
            </a:r>
            <a:endParaRPr lang="en-IE" altLang="en-US" sz="1400" dirty="0"/>
          </a:p>
        </p:txBody>
      </p:sp>
      <p:pic>
        <p:nvPicPr>
          <p:cNvPr id="9" name="Picture 8">
            <a:extLst>
              <a:ext uri="{FF2B5EF4-FFF2-40B4-BE49-F238E27FC236}">
                <a16:creationId xmlns:a16="http://schemas.microsoft.com/office/drawing/2014/main" id="{8FBE50E9-53BE-4C8B-BB04-9B6AC4C11E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933" y="4232398"/>
            <a:ext cx="3006393" cy="104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ole tekstowe 10">
            <a:extLst>
              <a:ext uri="{FF2B5EF4-FFF2-40B4-BE49-F238E27FC236}">
                <a16:creationId xmlns:a16="http://schemas.microsoft.com/office/drawing/2014/main" id="{A63BD64A-02A1-46A9-AFDB-417D604C2DFC}"/>
              </a:ext>
            </a:extLst>
          </p:cNvPr>
          <p:cNvSpPr txBox="1"/>
          <p:nvPr/>
        </p:nvSpPr>
        <p:spPr>
          <a:xfrm>
            <a:off x="4071148" y="4509099"/>
            <a:ext cx="5447070" cy="523220"/>
          </a:xfrm>
          <a:prstGeom prst="rect">
            <a:avLst/>
          </a:prstGeom>
          <a:noFill/>
        </p:spPr>
        <p:txBody>
          <a:bodyPr wrap="square">
            <a:spAutoFit/>
          </a:bodyPr>
          <a:lstStyle/>
          <a:p>
            <a:pPr algn="l" rtl="0">
              <a:spcBef>
                <a:spcPct val="0"/>
              </a:spcBef>
              <a:buFontTx/>
              <a:buNone/>
            </a:pPr>
            <a:r>
              <a:rPr lang="en-IE" altLang="en-US" sz="1400" dirty="0">
                <a:hlinkClick r:id="rId7"/>
              </a:rPr>
              <a:t>http://www.kitchencru.biz/</a:t>
            </a:r>
            <a:endParaRPr lang="en-IE" altLang="en-US" sz="1400" dirty="0"/>
          </a:p>
          <a:p>
            <a:pPr algn="l" rtl="0">
              <a:spcBef>
                <a:spcPct val="0"/>
              </a:spcBef>
              <a:buFontTx/>
              <a:buNone/>
            </a:pPr>
            <a:r>
              <a:rPr lang="en-IE" altLang="en-US" sz="1400" dirty="0"/>
              <a:t>Používání nože jako značkového zařízení</a:t>
            </a:r>
          </a:p>
        </p:txBody>
      </p:sp>
    </p:spTree>
    <p:extLst>
      <p:ext uri="{BB962C8B-B14F-4D97-AF65-F5344CB8AC3E}">
        <p14:creationId xmlns:p14="http://schemas.microsoft.com/office/powerpoint/2010/main" val="2771946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0B1AA5A-C9BE-4FEB-942E-014A406E6BCE}"/>
              </a:ext>
            </a:extLst>
          </p:cNvPr>
          <p:cNvSpPr>
            <a:spLocks noGrp="1"/>
          </p:cNvSpPr>
          <p:nvPr>
            <p:ph type="body" sz="quarter" idx="14"/>
          </p:nvPr>
        </p:nvSpPr>
        <p:spPr/>
        <p:txBody>
          <a:bodyPr/>
          <a:lstStyle/>
          <a:p>
            <a:pPr algn="l" rtl="0">
              <a:spcBef>
                <a:spcPct val="0"/>
              </a:spcBef>
              <a:buFontTx/>
              <a:buNone/>
            </a:pPr>
            <a:r>
              <a:rPr lang="en-IE" altLang="en-US" sz="1600" b="1" dirty="0">
                <a:latin typeface="Bookman Old Style" panose="02050604050505020204" pitchFamily="18" charset="0"/>
              </a:rPr>
              <a:t>Použití sloganů k dosažení účinku</a:t>
            </a:r>
          </a:p>
          <a:p>
            <a:pPr algn="l" rtl="0">
              <a:spcBef>
                <a:spcPct val="0"/>
              </a:spcBef>
              <a:buFontTx/>
              <a:buNone/>
            </a:pPr>
            <a:endParaRPr lang="pl-PL" altLang="en-US" sz="1100" dirty="0">
              <a:latin typeface="Calibri" panose="020F0502020204030204" pitchFamily="34" charset="0"/>
            </a:endParaRPr>
          </a:p>
          <a:p>
            <a:pPr algn="l" rtl="0">
              <a:spcBef>
                <a:spcPct val="0"/>
              </a:spcBef>
              <a:buFontTx/>
              <a:buNone/>
            </a:pPr>
            <a:endParaRPr lang="en-IE" altLang="en-US" sz="1100" dirty="0">
              <a:latin typeface="Calibri" panose="020F0502020204030204" pitchFamily="34" charset="0"/>
            </a:endParaRPr>
          </a:p>
          <a:p>
            <a:pPr algn="l" rtl="0"/>
            <a:endParaRPr lang="pl-PL" dirty="0"/>
          </a:p>
        </p:txBody>
      </p:sp>
      <p:pic>
        <p:nvPicPr>
          <p:cNvPr id="14" name="Picture 2">
            <a:extLst>
              <a:ext uri="{FF2B5EF4-FFF2-40B4-BE49-F238E27FC236}">
                <a16:creationId xmlns:a16="http://schemas.microsoft.com/office/drawing/2014/main" id="{299CEF74-3976-448B-B60E-70B96267C8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000" y="1927430"/>
            <a:ext cx="29210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ole tekstowe 15">
            <a:extLst>
              <a:ext uri="{FF2B5EF4-FFF2-40B4-BE49-F238E27FC236}">
                <a16:creationId xmlns:a16="http://schemas.microsoft.com/office/drawing/2014/main" id="{1114A995-1E4C-472F-9CA0-4275EAD7335D}"/>
              </a:ext>
            </a:extLst>
          </p:cNvPr>
          <p:cNvSpPr txBox="1"/>
          <p:nvPr/>
        </p:nvSpPr>
        <p:spPr>
          <a:xfrm>
            <a:off x="422787" y="3767901"/>
            <a:ext cx="4955458" cy="307777"/>
          </a:xfrm>
          <a:prstGeom prst="rect">
            <a:avLst/>
          </a:prstGeom>
          <a:noFill/>
        </p:spPr>
        <p:txBody>
          <a:bodyPr wrap="square">
            <a:spAutoFit/>
          </a:bodyPr>
          <a:lstStyle/>
          <a:p>
            <a:pPr algn="l" rtl="0">
              <a:spcBef>
                <a:spcPct val="0"/>
              </a:spcBef>
              <a:buFontTx/>
              <a:buNone/>
            </a:pPr>
            <a:r>
              <a:rPr lang="en-IE" altLang="en-US" sz="1400" dirty="0">
                <a:hlinkClick r:id="rId3"/>
              </a:rPr>
              <a:t>https://www.yourprokitchen.com/</a:t>
            </a:r>
            <a:r>
              <a:rPr lang="en-IE" altLang="en-US" sz="1400" dirty="0"/>
              <a:t> </a:t>
            </a:r>
          </a:p>
        </p:txBody>
      </p:sp>
      <p:pic>
        <p:nvPicPr>
          <p:cNvPr id="17" name="Picture 10">
            <a:extLst>
              <a:ext uri="{FF2B5EF4-FFF2-40B4-BE49-F238E27FC236}">
                <a16:creationId xmlns:a16="http://schemas.microsoft.com/office/drawing/2014/main" id="{184B6A70-53FD-4178-BFF0-C69BB7BEE8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7864" y="1669126"/>
            <a:ext cx="2251271"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ole tekstowe 18">
            <a:extLst>
              <a:ext uri="{FF2B5EF4-FFF2-40B4-BE49-F238E27FC236}">
                <a16:creationId xmlns:a16="http://schemas.microsoft.com/office/drawing/2014/main" id="{2714E818-CE06-471D-A07A-659279EE4F23}"/>
              </a:ext>
            </a:extLst>
          </p:cNvPr>
          <p:cNvSpPr txBox="1"/>
          <p:nvPr/>
        </p:nvSpPr>
        <p:spPr>
          <a:xfrm>
            <a:off x="7649497" y="2487351"/>
            <a:ext cx="4955458" cy="523220"/>
          </a:xfrm>
          <a:prstGeom prst="rect">
            <a:avLst/>
          </a:prstGeom>
          <a:noFill/>
        </p:spPr>
        <p:txBody>
          <a:bodyPr wrap="square">
            <a:spAutoFit/>
          </a:bodyPr>
          <a:lstStyle/>
          <a:p>
            <a:pPr algn="l" rtl="0">
              <a:spcBef>
                <a:spcPct val="0"/>
              </a:spcBef>
              <a:buFontTx/>
              <a:buNone/>
            </a:pPr>
            <a:r>
              <a:rPr lang="en-IE" altLang="en-US" sz="1400" dirty="0">
                <a:hlinkClick r:id="rId5"/>
              </a:rPr>
              <a:t>http://thefoodhub.com/</a:t>
            </a:r>
            <a:endParaRPr lang="en-IE" altLang="en-US" sz="1400" dirty="0"/>
          </a:p>
          <a:p>
            <a:pPr algn="l" rtl="0">
              <a:spcBef>
                <a:spcPct val="0"/>
              </a:spcBef>
              <a:buFontTx/>
              <a:buNone/>
            </a:pPr>
            <a:endParaRPr lang="en-IE" altLang="en-US" sz="1400" dirty="0"/>
          </a:p>
        </p:txBody>
      </p:sp>
      <p:pic>
        <p:nvPicPr>
          <p:cNvPr id="20" name="Picture 6">
            <a:extLst>
              <a:ext uri="{FF2B5EF4-FFF2-40B4-BE49-F238E27FC236}">
                <a16:creationId xmlns:a16="http://schemas.microsoft.com/office/drawing/2014/main" id="{DB82A3C1-75F6-4FA1-B04B-CFD67E0242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3766" y="4187844"/>
            <a:ext cx="3943948" cy="212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ole tekstowe 21">
            <a:extLst>
              <a:ext uri="{FF2B5EF4-FFF2-40B4-BE49-F238E27FC236}">
                <a16:creationId xmlns:a16="http://schemas.microsoft.com/office/drawing/2014/main" id="{80038432-506A-4065-8FFE-80C600B2B176}"/>
              </a:ext>
            </a:extLst>
          </p:cNvPr>
          <p:cNvSpPr txBox="1"/>
          <p:nvPr/>
        </p:nvSpPr>
        <p:spPr>
          <a:xfrm>
            <a:off x="6302479" y="5034985"/>
            <a:ext cx="6302476" cy="307777"/>
          </a:xfrm>
          <a:prstGeom prst="rect">
            <a:avLst/>
          </a:prstGeom>
          <a:noFill/>
        </p:spPr>
        <p:txBody>
          <a:bodyPr wrap="square">
            <a:spAutoFit/>
          </a:bodyPr>
          <a:lstStyle/>
          <a:p>
            <a:pPr algn="l" rtl="0">
              <a:spcBef>
                <a:spcPct val="0"/>
              </a:spcBef>
              <a:buFontTx/>
              <a:buNone/>
            </a:pPr>
            <a:r>
              <a:rPr lang="en-IE" altLang="en-US" sz="1400" dirty="0">
                <a:hlinkClick r:id="rId7"/>
              </a:rPr>
              <a:t>http://thefoodfoundry.uk/</a:t>
            </a:r>
            <a:r>
              <a:rPr lang="en-IE" altLang="en-US" sz="1400" dirty="0"/>
              <a:t> </a:t>
            </a:r>
          </a:p>
        </p:txBody>
      </p:sp>
    </p:spTree>
    <p:extLst>
      <p:ext uri="{BB962C8B-B14F-4D97-AF65-F5344CB8AC3E}">
        <p14:creationId xmlns:p14="http://schemas.microsoft.com/office/powerpoint/2010/main" val="4029401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B26E39B-5726-492D-ABFC-849A425043A1}"/>
              </a:ext>
            </a:extLst>
          </p:cNvPr>
          <p:cNvSpPr>
            <a:spLocks noGrp="1"/>
          </p:cNvSpPr>
          <p:nvPr>
            <p:ph type="body" sz="quarter" idx="14"/>
          </p:nvPr>
        </p:nvSpPr>
        <p:spPr/>
        <p:txBody>
          <a:bodyPr/>
          <a:lstStyle/>
          <a:p>
            <a:pPr algn="l" rtl="0"/>
            <a:r>
              <a:rPr lang="en-US" sz="1600" dirty="0"/>
              <a:t>Vlastnosti efektního loga</a:t>
            </a:r>
            <a:endParaRPr lang="pl-PL" sz="1600" dirty="0"/>
          </a:p>
          <a:p>
            <a:pPr algn="l" rtl="0"/>
            <a:endParaRPr lang="pl-PL" sz="1600" dirty="0"/>
          </a:p>
          <a:p>
            <a:pPr algn="l" rtl="0"/>
            <a:endParaRPr lang="pl-PL" sz="1600" dirty="0"/>
          </a:p>
          <a:p>
            <a:pPr marL="228600" indent="-228600" algn="l" rtl="0">
              <a:buAutoNum type="arabicPeriod"/>
            </a:pPr>
            <a:r>
              <a:rPr lang="en-US" dirty="0"/>
              <a:t>Jednoduchost – nekomplikovaná, aby se dala snadno zapamatovat</a:t>
            </a:r>
            <a:endParaRPr lang="pl-PL" dirty="0"/>
          </a:p>
          <a:p>
            <a:pPr marL="228600" indent="-228600" algn="l" rtl="0">
              <a:buAutoNum type="arabicPeriod"/>
            </a:pPr>
            <a:r>
              <a:rPr lang="en-US" dirty="0"/>
              <a:t>Fit – něco, co vyjadřuje vaši značku</a:t>
            </a:r>
            <a:endParaRPr lang="pl-PL" dirty="0"/>
          </a:p>
          <a:p>
            <a:pPr marL="228600" indent="-228600" algn="l" rtl="0">
              <a:buAutoNum type="arabicPeriod"/>
            </a:pPr>
            <a:r>
              <a:rPr lang="en-US" dirty="0"/>
              <a:t>Všestrannost – něco, co můžete snadno vytisknout na jakýkoli povrch</a:t>
            </a:r>
            <a:endParaRPr lang="pl-PL" dirty="0"/>
          </a:p>
          <a:p>
            <a:pPr marL="228600" indent="-228600" algn="l" rtl="0">
              <a:buAutoNum type="arabicPeriod"/>
            </a:pPr>
            <a:r>
              <a:rPr lang="en-US" dirty="0"/>
              <a:t>Nadčasovost-něco, co bude skvěle fungovat </a:t>
            </a:r>
            <a:r>
              <a:rPr lang="en-US" dirty="0" err="1"/>
              <a:t>i</a:t>
            </a:r>
            <a:r>
              <a:rPr lang="en-US" dirty="0"/>
              <a:t> </a:t>
            </a:r>
            <a:r>
              <a:rPr lang="cs-CZ" dirty="0"/>
              <a:t>o </a:t>
            </a:r>
            <a:r>
              <a:rPr lang="en-US" dirty="0"/>
              <a:t>10</a:t>
            </a:r>
            <a:r>
              <a:rPr lang="cs-CZ" dirty="0"/>
              <a:t> </a:t>
            </a:r>
            <a:r>
              <a:rPr lang="en-US" dirty="0"/>
              <a:t>let</a:t>
            </a:r>
            <a:r>
              <a:rPr lang="sk-SK" dirty="0"/>
              <a:t> </a:t>
            </a:r>
            <a:r>
              <a:rPr lang="pl-PL" dirty="0"/>
              <a:t>později</a:t>
            </a:r>
          </a:p>
          <a:p>
            <a:pPr marL="228600" indent="-228600" algn="l" rtl="0">
              <a:buAutoNum type="arabicPeriod"/>
            </a:pPr>
            <a:r>
              <a:rPr lang="en-US" dirty="0"/>
              <a:t>Jasnost zprávy – čím jednodušší, tím lepší</a:t>
            </a:r>
            <a:r>
              <a:rPr lang="pl-PL" dirty="0"/>
              <a:t> </a:t>
            </a:r>
          </a:p>
          <a:p>
            <a:pPr marL="228600" indent="-228600" algn="l" rtl="0">
              <a:buAutoNum type="arabicPeriod"/>
            </a:pPr>
            <a:r>
              <a:rPr lang="en-US" dirty="0"/>
              <a:t>Zapamatovatelnost – zákazníci si musí zapamatovat vaši značku</a:t>
            </a:r>
            <a:endParaRPr lang="pl-PL" dirty="0"/>
          </a:p>
        </p:txBody>
      </p:sp>
      <p:pic>
        <p:nvPicPr>
          <p:cNvPr id="4" name="Grafika 3" descr="Głowa z kołami zębatymi">
            <a:extLst>
              <a:ext uri="{FF2B5EF4-FFF2-40B4-BE49-F238E27FC236}">
                <a16:creationId xmlns:a16="http://schemas.microsoft.com/office/drawing/2014/main" id="{EC000907-4B51-41DC-896D-B27EEE6CF0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80470" y="2831691"/>
            <a:ext cx="1954161" cy="1954161"/>
          </a:xfrm>
          <a:prstGeom prst="rect">
            <a:avLst/>
          </a:prstGeom>
        </p:spPr>
      </p:pic>
    </p:spTree>
    <p:extLst>
      <p:ext uri="{BB962C8B-B14F-4D97-AF65-F5344CB8AC3E}">
        <p14:creationId xmlns:p14="http://schemas.microsoft.com/office/powerpoint/2010/main" val="1010089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a:xfrm>
            <a:off x="543000" y="2713703"/>
            <a:ext cx="8820000" cy="3219484"/>
          </a:xfrm>
        </p:spPr>
        <p:txBody>
          <a:bodyPr/>
          <a:lstStyle/>
          <a:p>
            <a:pPr algn="l" rtl="0"/>
            <a:r>
              <a:rPr lang="en-US" sz="1200" dirty="0"/>
              <a:t>Možná jste </a:t>
            </a:r>
            <a:r>
              <a:rPr lang="en-US" sz="1200" dirty="0" err="1"/>
              <a:t>vytvořili</a:t>
            </a:r>
            <a:r>
              <a:rPr lang="en-US" sz="1200" dirty="0"/>
              <a:t> to</a:t>
            </a:r>
            <a:r>
              <a:rPr lang="cs-CZ" sz="1200" dirty="0"/>
              <a:t> </a:t>
            </a:r>
            <a:r>
              <a:rPr lang="en-US" sz="1200" dirty="0" err="1"/>
              <a:t>nejlepší</a:t>
            </a:r>
            <a:r>
              <a:rPr lang="sk-SK" sz="1200" dirty="0"/>
              <a:t> </a:t>
            </a:r>
            <a:r>
              <a:rPr lang="sk-SK" dirty="0"/>
              <a:t>centrum chuti na</a:t>
            </a:r>
            <a:r>
              <a:rPr lang="en-US" sz="1200" dirty="0"/>
              <a:t>světě, ale pokud nesdílíte vizi a hlas svého výtvoru prostřednictvím zajímavé, konzistentní a otevřené komunikace napříč více kanály, možná nevyužijete svůj plný potenciál.</a:t>
            </a:r>
            <a:endParaRPr lang="pl-PL" sz="1200" dirty="0"/>
          </a:p>
          <a:p>
            <a:pPr algn="l" rtl="0"/>
            <a:endParaRPr lang="pl-PL" sz="1200" dirty="0"/>
          </a:p>
          <a:p>
            <a:pPr algn="l" rtl="0"/>
            <a:endParaRPr lang="pl-PL" dirty="0"/>
          </a:p>
          <a:p>
            <a:pPr algn="l" rtl="0"/>
            <a:r>
              <a:rPr lang="en-US" sz="1200" dirty="0"/>
              <a:t>Neustálé budování vaší značky a implementace konzistentního a efektivního marketingu by měly být pro váš inkubátor stejně důležité jako stěny a střecha vašeho domova.</a:t>
            </a:r>
            <a:endParaRPr lang="pl-PL" sz="1200" dirty="0"/>
          </a:p>
          <a:p>
            <a:pPr algn="l" rtl="0"/>
            <a:endParaRPr lang="pl-PL" sz="1200" dirty="0"/>
          </a:p>
          <a:p>
            <a:pPr algn="l" rtl="0"/>
            <a:endParaRPr lang="pl-PL" dirty="0"/>
          </a:p>
          <a:p>
            <a:pPr algn="l" rtl="0"/>
            <a:r>
              <a:rPr lang="en-US" sz="1200" dirty="0"/>
              <a:t>A </a:t>
            </a:r>
            <a:r>
              <a:rPr lang="en-US" sz="1200" dirty="0" err="1"/>
              <a:t>na</a:t>
            </a:r>
            <a:r>
              <a:rPr lang="en-US" sz="1200" dirty="0"/>
              <a:t> co</a:t>
            </a:r>
            <a:r>
              <a:rPr lang="cs-CZ" sz="1200" dirty="0"/>
              <a:t> </a:t>
            </a:r>
            <a:r>
              <a:rPr lang="en-US" sz="1200" dirty="0" err="1"/>
              <a:t>nejl</a:t>
            </a:r>
            <a:r>
              <a:rPr lang="cs-CZ" sz="1200" dirty="0"/>
              <a:t>é</a:t>
            </a:r>
            <a:r>
              <a:rPr lang="en-US" sz="1200" dirty="0"/>
              <a:t>p</a:t>
            </a:r>
            <a:r>
              <a:rPr lang="cs-CZ" sz="1200" dirty="0"/>
              <a:t>e</a:t>
            </a:r>
            <a:r>
              <a:rPr lang="en-US" sz="1200" dirty="0"/>
              <a:t> </a:t>
            </a:r>
            <a:r>
              <a:rPr lang="en-US" sz="1200" dirty="0" err="1"/>
              <a:t>funguje</a:t>
            </a:r>
            <a:r>
              <a:rPr lang="sk-SK" sz="1200" dirty="0"/>
              <a:t> </a:t>
            </a:r>
            <a:r>
              <a:rPr lang="pl-PL" sz="1200" dirty="0"/>
              <a:t>stimulující </a:t>
            </a:r>
            <a:r>
              <a:rPr lang="en-US" sz="1200" dirty="0" err="1"/>
              <a:t>poptávka</a:t>
            </a:r>
            <a:r>
              <a:rPr lang="en-US" sz="1200" dirty="0"/>
              <a:t>?</a:t>
            </a:r>
            <a:r>
              <a:rPr lang="pl-PL" sz="1200" dirty="0"/>
              <a:t> </a:t>
            </a:r>
            <a:r>
              <a:rPr lang="en-US" sz="1200" dirty="0"/>
              <a:t>Efektivní marketing, který není funkcí; je to způsob podnikání. Jde o to vyniknout a více se snažit, aby byli zákazníci neustále spokojeni a zájem o vaši značku rostl. Tento modul vám s tím pomůže!</a:t>
            </a:r>
            <a:endParaRPr lang="pl-PL" sz="1200" dirty="0"/>
          </a:p>
        </p:txBody>
      </p:sp>
      <p:sp>
        <p:nvSpPr>
          <p:cNvPr id="3" name="pole tekstowe 2">
            <a:extLst>
              <a:ext uri="{FF2B5EF4-FFF2-40B4-BE49-F238E27FC236}">
                <a16:creationId xmlns:a16="http://schemas.microsoft.com/office/drawing/2014/main" id="{E31B00C6-05DB-448F-B69D-FD6710128E3C}"/>
              </a:ext>
            </a:extLst>
          </p:cNvPr>
          <p:cNvSpPr txBox="1"/>
          <p:nvPr/>
        </p:nvSpPr>
        <p:spPr>
          <a:xfrm flipH="1">
            <a:off x="1120878" y="1730477"/>
            <a:ext cx="8406581" cy="646331"/>
          </a:xfrm>
          <a:prstGeom prst="rect">
            <a:avLst/>
          </a:prstGeom>
          <a:noFill/>
        </p:spPr>
        <p:txBody>
          <a:bodyPr wrap="square" rtlCol="0">
            <a:spAutoFit/>
          </a:bodyPr>
          <a:lstStyle/>
          <a:p>
            <a:pPr algn="l" rtl="0"/>
            <a:r>
              <a:rPr lang="en-IE" altLang="en-US" sz="1800" b="1" dirty="0">
                <a:solidFill>
                  <a:srgbClr val="084C5F"/>
                </a:solidFill>
                <a:latin typeface="Bookman Old Style" panose="02050604050505020204" pitchFamily="18" charset="0"/>
                <a:cs typeface="Calibri" panose="020F0502020204030204" pitchFamily="34" charset="0"/>
              </a:rPr>
              <a:t>Upoutejte pozornost, přilákejte nájemníky a uživatele</a:t>
            </a:r>
          </a:p>
          <a:p>
            <a:pPr algn="l" rtl="0"/>
            <a:endParaRPr lang="pl-PL" dirty="0"/>
          </a:p>
        </p:txBody>
      </p:sp>
    </p:spTree>
    <p:extLst>
      <p:ext uri="{BB962C8B-B14F-4D97-AF65-F5344CB8AC3E}">
        <p14:creationId xmlns:p14="http://schemas.microsoft.com/office/powerpoint/2010/main" val="2025423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27CE5D0-1F5F-4506-92F4-7668BE28AEDB}"/>
              </a:ext>
            </a:extLst>
          </p:cNvPr>
          <p:cNvSpPr>
            <a:spLocks noGrp="1"/>
          </p:cNvSpPr>
          <p:nvPr>
            <p:ph type="body" sz="quarter" idx="14"/>
          </p:nvPr>
        </p:nvSpPr>
        <p:spPr/>
        <p:txBody>
          <a:bodyPr/>
          <a:lstStyle/>
          <a:p>
            <a:pPr algn="l" rtl="0"/>
            <a:endParaRPr lang="pl-PL" dirty="0"/>
          </a:p>
          <a:p>
            <a:pPr algn="l" rtl="0">
              <a:spcBef>
                <a:spcPct val="0"/>
              </a:spcBef>
              <a:buFontTx/>
              <a:buNone/>
            </a:pPr>
            <a:r>
              <a:rPr lang="en-IE" altLang="en-US" sz="1600" dirty="0">
                <a:latin typeface="+mj-lt"/>
              </a:rPr>
              <a:t>Rozvíjejte svůj příběh značky</a:t>
            </a:r>
          </a:p>
          <a:p>
            <a:pPr algn="l" rtl="0">
              <a:spcBef>
                <a:spcPct val="0"/>
              </a:spcBef>
              <a:buFontTx/>
              <a:buNone/>
            </a:pPr>
            <a:endParaRPr lang="en-IE" altLang="en-US" sz="1100" dirty="0">
              <a:latin typeface="Calibri" panose="020F0502020204030204" pitchFamily="34" charset="0"/>
            </a:endParaRPr>
          </a:p>
          <a:p>
            <a:pPr algn="l" rtl="0"/>
            <a:endParaRPr lang="pl-PL" dirty="0"/>
          </a:p>
          <a:p>
            <a:pPr algn="l" rtl="0"/>
            <a:endParaRPr lang="pl-PL" dirty="0"/>
          </a:p>
          <a:p>
            <a:pPr algn="l" rtl="0"/>
            <a:r>
              <a:rPr lang="en-US" dirty="0"/>
              <a:t>Můžete použít několik klíčových přístupů, které vám mohou pomoci vytvořit příběh vaší značky</a:t>
            </a:r>
          </a:p>
          <a:p>
            <a:pPr algn="l" rtl="0"/>
            <a:endParaRPr lang="en-US" dirty="0"/>
          </a:p>
          <a:p>
            <a:pPr algn="l" rtl="0"/>
            <a:r>
              <a:rPr lang="en-US" dirty="0">
                <a:solidFill>
                  <a:srgbClr val="DC30BB"/>
                </a:solidFill>
              </a:rPr>
              <a:t>Příběh vašeho původu:</a:t>
            </a:r>
            <a:r>
              <a:rPr lang="en-US" dirty="0"/>
              <a:t>Váš příběh, jak jste začali, na co jste se zaměřili, jaká rozhodnutí jste učinili?</a:t>
            </a:r>
            <a:endParaRPr lang="pl-PL" dirty="0"/>
          </a:p>
          <a:p>
            <a:pPr algn="l" rtl="0"/>
            <a:endParaRPr lang="en-US" dirty="0">
              <a:solidFill>
                <a:srgbClr val="DC30BB"/>
              </a:solidFill>
            </a:endParaRPr>
          </a:p>
          <a:p>
            <a:pPr algn="l" rtl="0"/>
            <a:r>
              <a:rPr lang="en-US" dirty="0">
                <a:solidFill>
                  <a:srgbClr val="DC30BB"/>
                </a:solidFill>
              </a:rPr>
              <a:t>Vášnivý příběh:</a:t>
            </a:r>
            <a:r>
              <a:rPr lang="en-US" dirty="0"/>
              <a:t>Co milujete a proč milujete to, co děláte.</a:t>
            </a:r>
            <a:endParaRPr lang="pl-PL" dirty="0"/>
          </a:p>
          <a:p>
            <a:pPr algn="l" rtl="0"/>
            <a:endParaRPr lang="en-US" dirty="0"/>
          </a:p>
          <a:p>
            <a:pPr algn="l" rtl="0"/>
            <a:r>
              <a:rPr lang="en-US" dirty="0">
                <a:solidFill>
                  <a:srgbClr val="DC30BB"/>
                </a:solidFill>
              </a:rPr>
              <a:t>Příběh osobnosti:</a:t>
            </a:r>
            <a:r>
              <a:rPr lang="en-US" dirty="0"/>
              <a:t>Zamyslete se nad tím, jak mohou lidé vnímat vaši značku, možná váš přístup k podnikání?</a:t>
            </a:r>
            <a:endParaRPr lang="pl-PL" dirty="0"/>
          </a:p>
          <a:p>
            <a:pPr algn="l" rtl="0"/>
            <a:endParaRPr lang="en-US" dirty="0"/>
          </a:p>
          <a:p>
            <a:pPr algn="l" rtl="0"/>
            <a:r>
              <a:rPr lang="en-US" dirty="0">
                <a:solidFill>
                  <a:srgbClr val="DC30BB"/>
                </a:solidFill>
              </a:rPr>
              <a:t>Příběh zákazníka:</a:t>
            </a:r>
            <a:r>
              <a:rPr lang="en-US" dirty="0"/>
              <a:t>Co o vás říkají vaši zákazníci, jaké zkušenosti mají?</a:t>
            </a:r>
            <a:endParaRPr lang="pl-PL" dirty="0"/>
          </a:p>
          <a:p>
            <a:pPr algn="l" rtl="0"/>
            <a:endParaRPr lang="en-US" dirty="0"/>
          </a:p>
          <a:p>
            <a:pPr algn="l" rtl="0"/>
            <a:r>
              <a:rPr lang="en-US" dirty="0"/>
              <a:t>Upozorňujeme, že tento obsah lze použít jako základ pro všechny vaše marketingové aktivity – webové stránky, brožury, reklamy, letáky atp.</a:t>
            </a:r>
          </a:p>
          <a:p>
            <a:pPr algn="l" rtl="0"/>
            <a:endParaRPr lang="pl-PL" dirty="0"/>
          </a:p>
        </p:txBody>
      </p:sp>
    </p:spTree>
    <p:extLst>
      <p:ext uri="{BB962C8B-B14F-4D97-AF65-F5344CB8AC3E}">
        <p14:creationId xmlns:p14="http://schemas.microsoft.com/office/powerpoint/2010/main" val="2661817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B55CC43-9389-4380-A09A-A6DA8072955A}"/>
              </a:ext>
            </a:extLst>
          </p:cNvPr>
          <p:cNvSpPr>
            <a:spLocks noGrp="1"/>
          </p:cNvSpPr>
          <p:nvPr>
            <p:ph type="body" sz="quarter" idx="14"/>
          </p:nvPr>
        </p:nvSpPr>
        <p:spPr/>
        <p:txBody>
          <a:bodyPr/>
          <a:lstStyle/>
          <a:p>
            <a:pPr algn="l" rtl="0"/>
            <a:endParaRPr lang="pl-PL" dirty="0"/>
          </a:p>
        </p:txBody>
      </p:sp>
      <p:sp>
        <p:nvSpPr>
          <p:cNvPr id="3" name="Owal 2">
            <a:extLst>
              <a:ext uri="{FF2B5EF4-FFF2-40B4-BE49-F238E27FC236}">
                <a16:creationId xmlns:a16="http://schemas.microsoft.com/office/drawing/2014/main" id="{72CBC96B-5F5C-458C-9F8A-0094DF9E42C8}"/>
              </a:ext>
            </a:extLst>
          </p:cNvPr>
          <p:cNvSpPr/>
          <p:nvPr/>
        </p:nvSpPr>
        <p:spPr>
          <a:xfrm>
            <a:off x="3486287" y="2561014"/>
            <a:ext cx="2703871" cy="1917290"/>
          </a:xfrm>
          <a:prstGeom prst="ellipse">
            <a:avLst/>
          </a:prstGeom>
          <a:solidFill>
            <a:srgbClr val="DC30BB"/>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dirty="0"/>
              <a:t>PŘÍBĚH ZNAČKY</a:t>
            </a:r>
          </a:p>
        </p:txBody>
      </p:sp>
      <p:sp>
        <p:nvSpPr>
          <p:cNvPr id="4" name="Dymek mowy: owalny 3">
            <a:extLst>
              <a:ext uri="{FF2B5EF4-FFF2-40B4-BE49-F238E27FC236}">
                <a16:creationId xmlns:a16="http://schemas.microsoft.com/office/drawing/2014/main" id="{1F79F95C-8691-418F-B317-B1F209A32878}"/>
              </a:ext>
            </a:extLst>
          </p:cNvPr>
          <p:cNvSpPr/>
          <p:nvPr/>
        </p:nvSpPr>
        <p:spPr>
          <a:xfrm>
            <a:off x="1240278" y="2228779"/>
            <a:ext cx="1933805" cy="1200221"/>
          </a:xfrm>
          <a:prstGeom prst="wedgeEllipseCallou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dirty="0" err="1"/>
              <a:t>Osobnost</a:t>
            </a:r>
            <a:endParaRPr lang="pl-PL" dirty="0"/>
          </a:p>
        </p:txBody>
      </p:sp>
      <p:sp>
        <p:nvSpPr>
          <p:cNvPr id="5" name="Dymek mowy: owalny 4">
            <a:extLst>
              <a:ext uri="{FF2B5EF4-FFF2-40B4-BE49-F238E27FC236}">
                <a16:creationId xmlns:a16="http://schemas.microsoft.com/office/drawing/2014/main" id="{5181EEB8-BAC3-42CA-A72E-5FE4BD969F67}"/>
              </a:ext>
            </a:extLst>
          </p:cNvPr>
          <p:cNvSpPr/>
          <p:nvPr/>
        </p:nvSpPr>
        <p:spPr>
          <a:xfrm>
            <a:off x="-1563329" y="3136490"/>
            <a:ext cx="45719" cy="4571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a:p>
        </p:txBody>
      </p:sp>
      <p:sp>
        <p:nvSpPr>
          <p:cNvPr id="6" name="Dymek mowy: owalny 5">
            <a:extLst>
              <a:ext uri="{FF2B5EF4-FFF2-40B4-BE49-F238E27FC236}">
                <a16:creationId xmlns:a16="http://schemas.microsoft.com/office/drawing/2014/main" id="{7769BBE0-DDA4-4E08-B323-84766F8FEB3F}"/>
              </a:ext>
            </a:extLst>
          </p:cNvPr>
          <p:cNvSpPr/>
          <p:nvPr/>
        </p:nvSpPr>
        <p:spPr>
          <a:xfrm>
            <a:off x="3842648" y="1454199"/>
            <a:ext cx="1722410" cy="835741"/>
          </a:xfrm>
          <a:prstGeom prst="wedgeEllipseCallou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dirty="0"/>
              <a:t>Hodnoty</a:t>
            </a:r>
          </a:p>
        </p:txBody>
      </p:sp>
      <p:sp>
        <p:nvSpPr>
          <p:cNvPr id="7" name="Dymek mowy: owalny 6">
            <a:extLst>
              <a:ext uri="{FF2B5EF4-FFF2-40B4-BE49-F238E27FC236}">
                <a16:creationId xmlns:a16="http://schemas.microsoft.com/office/drawing/2014/main" id="{6681B597-0CE1-4FD0-B6A9-743B6E6A0739}"/>
              </a:ext>
            </a:extLst>
          </p:cNvPr>
          <p:cNvSpPr/>
          <p:nvPr/>
        </p:nvSpPr>
        <p:spPr>
          <a:xfrm>
            <a:off x="1423160" y="3896150"/>
            <a:ext cx="1596066" cy="1037738"/>
          </a:xfrm>
          <a:prstGeom prst="wedgeEllipseCallou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dirty="0" err="1"/>
              <a:t>Účel</a:t>
            </a:r>
            <a:endParaRPr lang="pl-PL" dirty="0"/>
          </a:p>
        </p:txBody>
      </p:sp>
      <p:sp>
        <p:nvSpPr>
          <p:cNvPr id="8" name="Dymek mowy: owalny 7">
            <a:extLst>
              <a:ext uri="{FF2B5EF4-FFF2-40B4-BE49-F238E27FC236}">
                <a16:creationId xmlns:a16="http://schemas.microsoft.com/office/drawing/2014/main" id="{CCCF116F-7B89-4C50-8739-11C3BBC63FBA}"/>
              </a:ext>
            </a:extLst>
          </p:cNvPr>
          <p:cNvSpPr/>
          <p:nvPr/>
        </p:nvSpPr>
        <p:spPr>
          <a:xfrm>
            <a:off x="3435621" y="4881281"/>
            <a:ext cx="1500170" cy="1037738"/>
          </a:xfrm>
          <a:prstGeom prst="wedgeEllipseCallou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dirty="0"/>
              <a:t>Hledání</a:t>
            </a:r>
          </a:p>
        </p:txBody>
      </p:sp>
      <p:sp>
        <p:nvSpPr>
          <p:cNvPr id="9" name="Dymek mowy: owalny 8">
            <a:extLst>
              <a:ext uri="{FF2B5EF4-FFF2-40B4-BE49-F238E27FC236}">
                <a16:creationId xmlns:a16="http://schemas.microsoft.com/office/drawing/2014/main" id="{F821BAF8-DB6C-4DD7-ADDE-C380FA611994}"/>
              </a:ext>
            </a:extLst>
          </p:cNvPr>
          <p:cNvSpPr/>
          <p:nvPr/>
        </p:nvSpPr>
        <p:spPr>
          <a:xfrm>
            <a:off x="5950019" y="4762260"/>
            <a:ext cx="1577326" cy="952254"/>
          </a:xfrm>
          <a:prstGeom prst="wedgeEllipseCallou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dirty="0" err="1"/>
              <a:t>Dědictví</a:t>
            </a:r>
            <a:endParaRPr lang="pl-PL" dirty="0"/>
          </a:p>
        </p:txBody>
      </p:sp>
      <p:sp>
        <p:nvSpPr>
          <p:cNvPr id="10" name="Dymek mowy: owalny 9">
            <a:extLst>
              <a:ext uri="{FF2B5EF4-FFF2-40B4-BE49-F238E27FC236}">
                <a16:creationId xmlns:a16="http://schemas.microsoft.com/office/drawing/2014/main" id="{B197ECA6-BDC0-4868-AC33-5C7657607DF5}"/>
              </a:ext>
            </a:extLst>
          </p:cNvPr>
          <p:cNvSpPr/>
          <p:nvPr/>
        </p:nvSpPr>
        <p:spPr>
          <a:xfrm>
            <a:off x="6803922" y="3244644"/>
            <a:ext cx="1446846" cy="952254"/>
          </a:xfrm>
          <a:prstGeom prst="wedgeEllipseCallou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dirty="0" err="1"/>
              <a:t>Budoucnost</a:t>
            </a:r>
            <a:endParaRPr lang="pl-PL" dirty="0"/>
          </a:p>
        </p:txBody>
      </p:sp>
      <p:sp>
        <p:nvSpPr>
          <p:cNvPr id="11" name="Dymek mowy: owalny 10">
            <a:extLst>
              <a:ext uri="{FF2B5EF4-FFF2-40B4-BE49-F238E27FC236}">
                <a16:creationId xmlns:a16="http://schemas.microsoft.com/office/drawing/2014/main" id="{9A378EEA-E116-4788-A156-8F2C1359C82D}"/>
              </a:ext>
            </a:extLst>
          </p:cNvPr>
          <p:cNvSpPr/>
          <p:nvPr/>
        </p:nvSpPr>
        <p:spPr>
          <a:xfrm>
            <a:off x="6190158" y="1834451"/>
            <a:ext cx="1933805" cy="1126237"/>
          </a:xfrm>
          <a:prstGeom prst="wedgeEllipseCallou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dirty="0" err="1"/>
              <a:t>Jedinečnost</a:t>
            </a:r>
            <a:endParaRPr lang="pl-PL" dirty="0"/>
          </a:p>
        </p:txBody>
      </p:sp>
    </p:spTree>
    <p:extLst>
      <p:ext uri="{BB962C8B-B14F-4D97-AF65-F5344CB8AC3E}">
        <p14:creationId xmlns:p14="http://schemas.microsoft.com/office/powerpoint/2010/main" val="2139929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CE215A9-CCE5-496D-B8FE-60787D5E661B}"/>
              </a:ext>
            </a:extLst>
          </p:cNvPr>
          <p:cNvSpPr>
            <a:spLocks noGrp="1"/>
          </p:cNvSpPr>
          <p:nvPr>
            <p:ph type="body" sz="quarter" idx="14"/>
          </p:nvPr>
        </p:nvSpPr>
        <p:spPr/>
        <p:txBody>
          <a:bodyPr/>
          <a:lstStyle/>
          <a:p>
            <a:pPr marL="0" indent="0" algn="l" rtl="0">
              <a:buFontTx/>
              <a:buNone/>
              <a:defRPr/>
            </a:pPr>
            <a:r>
              <a:rPr lang="en-IE" altLang="en-US" sz="1200" b="1" dirty="0">
                <a:solidFill>
                  <a:srgbClr val="DC30BB"/>
                </a:solidFill>
                <a:latin typeface="Bookman Old Style" panose="02050604050505020204" pitchFamily="18" charset="0"/>
              </a:rPr>
              <a:t>Na koho se zaměřit?</a:t>
            </a:r>
          </a:p>
          <a:p>
            <a:pPr marL="0" indent="0" algn="l" rtl="0">
              <a:buFontTx/>
              <a:buNone/>
              <a:defRPr/>
            </a:pPr>
            <a:endParaRPr lang="en-IE" altLang="en-US" sz="1200" b="1" dirty="0">
              <a:solidFill>
                <a:srgbClr val="084C5F"/>
              </a:solidFill>
              <a:latin typeface="Bookman Old Style" panose="02050604050505020204" pitchFamily="18" charset="0"/>
            </a:endParaRPr>
          </a:p>
          <a:p>
            <a:pPr marL="0" indent="0" algn="l" rtl="0">
              <a:buFontTx/>
              <a:buNone/>
              <a:defRPr/>
            </a:pPr>
            <a:endParaRPr lang="en-IE" altLang="en-US" sz="1200" b="1" dirty="0">
              <a:solidFill>
                <a:srgbClr val="084C5F"/>
              </a:solidFill>
              <a:latin typeface="Bookman Old Style" panose="02050604050505020204" pitchFamily="18" charset="0"/>
            </a:endParaRPr>
          </a:p>
          <a:p>
            <a:pPr marL="0" indent="0" algn="l" rtl="0">
              <a:lnSpc>
                <a:spcPts val="180"/>
              </a:lnSpc>
              <a:spcBef>
                <a:spcPts val="0"/>
              </a:spcBef>
              <a:spcAft>
                <a:spcPts val="0"/>
              </a:spcAft>
              <a:buFontTx/>
              <a:buNone/>
              <a:defRPr/>
            </a:pPr>
            <a:r>
              <a:rPr lang="en-US" sz="1800" dirty="0">
                <a:latin typeface="Calibri" panose="020F0502020204030204" pitchFamily="34" charset="0"/>
                <a:ea typeface="Calibri" panose="020F0502020204030204" pitchFamily="34" charset="0"/>
              </a:rPr>
              <a:t> </a:t>
            </a:r>
            <a:endParaRPr lang="en-US" sz="1800" dirty="0">
              <a:latin typeface="Times New Roman" panose="02020603050405020304" pitchFamily="18" charset="0"/>
              <a:ea typeface="Times New Roman" panose="02020603050405020304" pitchFamily="18" charset="0"/>
            </a:endParaRPr>
          </a:p>
          <a:p>
            <a:pPr marL="0" indent="0" algn="l" rtl="0">
              <a:spcBef>
                <a:spcPts val="0"/>
              </a:spcBef>
              <a:spcAft>
                <a:spcPts val="0"/>
              </a:spcAft>
              <a:buFontTx/>
              <a:buNone/>
              <a:tabLst>
                <a:tab pos="457200" algn="l"/>
              </a:tabLst>
              <a:defRPr/>
            </a:pPr>
            <a:r>
              <a:rPr lang="en-US" sz="1200" dirty="0">
                <a:latin typeface="Calibri" panose="020F0502020204030204" pitchFamily="34" charset="0"/>
                <a:ea typeface="Calibri" panose="020F0502020204030204" pitchFamily="34" charset="0"/>
              </a:rPr>
              <a:t> </a:t>
            </a:r>
          </a:p>
          <a:p>
            <a:pPr marL="0" indent="0" algn="l" rtl="0">
              <a:spcBef>
                <a:spcPts val="0"/>
              </a:spcBef>
              <a:spcAft>
                <a:spcPts val="0"/>
              </a:spcAft>
              <a:buFontTx/>
              <a:buNone/>
              <a:tabLst>
                <a:tab pos="457200" algn="l"/>
              </a:tabLst>
              <a:defRPr/>
            </a:pPr>
            <a:endParaRPr lang="en-US" sz="1200" dirty="0">
              <a:latin typeface="Calibri" panose="020F0502020204030204" pitchFamily="34" charset="0"/>
              <a:ea typeface="Times New Roman" panose="02020603050405020304" pitchFamily="18" charset="0"/>
            </a:endParaRPr>
          </a:p>
          <a:p>
            <a:pPr marL="0" indent="0" algn="l" rtl="0">
              <a:spcBef>
                <a:spcPts val="0"/>
              </a:spcBef>
              <a:spcAft>
                <a:spcPts val="0"/>
              </a:spcAft>
              <a:buFontTx/>
              <a:buNone/>
              <a:tabLst>
                <a:tab pos="457200" algn="l"/>
              </a:tabLst>
              <a:defRPr/>
            </a:pPr>
            <a:endParaRPr lang="en-US" sz="1200" dirty="0">
              <a:latin typeface="Calibri" panose="020F0502020204030204" pitchFamily="34" charset="0"/>
              <a:ea typeface="Times New Roman" panose="02020603050405020304" pitchFamily="18" charset="0"/>
            </a:endParaRPr>
          </a:p>
          <a:p>
            <a:pPr marL="0" indent="0" algn="l" rtl="0">
              <a:spcBef>
                <a:spcPts val="0"/>
              </a:spcBef>
              <a:spcAft>
                <a:spcPts val="0"/>
              </a:spcAft>
              <a:buFontTx/>
              <a:buNone/>
              <a:tabLst>
                <a:tab pos="457200" algn="l"/>
              </a:tabLst>
              <a:defRPr/>
            </a:pPr>
            <a:endParaRPr lang="en-US" sz="1200" dirty="0">
              <a:latin typeface="Calibri" panose="020F0502020204030204" pitchFamily="34" charset="0"/>
              <a:ea typeface="Times New Roman" panose="02020603050405020304" pitchFamily="18" charset="0"/>
            </a:endParaRPr>
          </a:p>
          <a:p>
            <a:pPr marL="0" indent="0" algn="l" rtl="0">
              <a:spcBef>
                <a:spcPts val="0"/>
              </a:spcBef>
              <a:spcAft>
                <a:spcPts val="0"/>
              </a:spcAft>
              <a:buFontTx/>
              <a:buNone/>
              <a:tabLst>
                <a:tab pos="457200" algn="l"/>
              </a:tabLst>
              <a:defRPr/>
            </a:pPr>
            <a:endParaRPr lang="en-US" sz="1200" b="1" dirty="0">
              <a:latin typeface="Calibri" panose="020F0502020204030204" pitchFamily="34" charset="0"/>
              <a:ea typeface="Times New Roman" panose="02020603050405020304" pitchFamily="18" charset="0"/>
            </a:endParaRPr>
          </a:p>
          <a:p>
            <a:pPr marL="0" indent="0" algn="l" rtl="0">
              <a:spcBef>
                <a:spcPts val="0"/>
              </a:spcBef>
              <a:spcAft>
                <a:spcPts val="0"/>
              </a:spcAft>
              <a:buFontTx/>
              <a:buNone/>
              <a:tabLst>
                <a:tab pos="457200" algn="l"/>
              </a:tabLst>
              <a:defRPr/>
            </a:pPr>
            <a:endParaRPr lang="pl-PL" sz="1200" b="1" dirty="0">
              <a:solidFill>
                <a:srgbClr val="084C5F"/>
              </a:solidFill>
              <a:latin typeface="Times New Roman" panose="02020603050405020304" pitchFamily="18" charset="0"/>
              <a:ea typeface="Times New Roman" panose="02020603050405020304" pitchFamily="18" charset="0"/>
            </a:endParaRPr>
          </a:p>
          <a:p>
            <a:pPr marL="0" indent="0" algn="l" rtl="0">
              <a:spcBef>
                <a:spcPts val="0"/>
              </a:spcBef>
              <a:spcAft>
                <a:spcPts val="0"/>
              </a:spcAft>
              <a:buFontTx/>
              <a:buNone/>
              <a:tabLst>
                <a:tab pos="457200" algn="l"/>
              </a:tabLst>
              <a:defRPr/>
            </a:pPr>
            <a:endParaRPr lang="pl-PL" b="1" dirty="0">
              <a:solidFill>
                <a:srgbClr val="084C5F"/>
              </a:solidFill>
              <a:latin typeface="Times New Roman" panose="02020603050405020304" pitchFamily="18" charset="0"/>
              <a:ea typeface="Times New Roman" panose="02020603050405020304" pitchFamily="18" charset="0"/>
            </a:endParaRPr>
          </a:p>
          <a:p>
            <a:pPr marL="0" indent="0" algn="l" rtl="0">
              <a:spcBef>
                <a:spcPts val="0"/>
              </a:spcBef>
              <a:spcAft>
                <a:spcPts val="0"/>
              </a:spcAft>
              <a:buFontTx/>
              <a:buNone/>
              <a:tabLst>
                <a:tab pos="457200" algn="l"/>
              </a:tabLst>
              <a:defRPr/>
            </a:pPr>
            <a:endParaRPr lang="pl-PL" sz="1200" b="1" dirty="0">
              <a:solidFill>
                <a:srgbClr val="084C5F"/>
              </a:solidFill>
              <a:latin typeface="Times New Roman" panose="02020603050405020304" pitchFamily="18" charset="0"/>
              <a:ea typeface="Times New Roman" panose="02020603050405020304" pitchFamily="18" charset="0"/>
            </a:endParaRPr>
          </a:p>
          <a:p>
            <a:pPr marL="0" indent="0" algn="l" rtl="0">
              <a:spcBef>
                <a:spcPts val="0"/>
              </a:spcBef>
              <a:spcAft>
                <a:spcPts val="0"/>
              </a:spcAft>
              <a:buFontTx/>
              <a:buNone/>
              <a:tabLst>
                <a:tab pos="457200" algn="l"/>
              </a:tabLst>
              <a:defRPr/>
            </a:pPr>
            <a:endParaRPr lang="pl-PL" b="1" dirty="0">
              <a:solidFill>
                <a:srgbClr val="084C5F"/>
              </a:solidFill>
              <a:latin typeface="Times New Roman" panose="02020603050405020304" pitchFamily="18" charset="0"/>
              <a:ea typeface="Times New Roman" panose="02020603050405020304" pitchFamily="18" charset="0"/>
            </a:endParaRPr>
          </a:p>
          <a:p>
            <a:pPr marL="0" indent="0" algn="l" rtl="0">
              <a:spcBef>
                <a:spcPts val="0"/>
              </a:spcBef>
              <a:spcAft>
                <a:spcPts val="0"/>
              </a:spcAft>
              <a:buFontTx/>
              <a:buNone/>
              <a:tabLst>
                <a:tab pos="457200" algn="l"/>
              </a:tabLst>
              <a:defRPr/>
            </a:pPr>
            <a:endParaRPr lang="pl-PL" sz="1200" b="1" dirty="0">
              <a:solidFill>
                <a:srgbClr val="084C5F"/>
              </a:solidFill>
              <a:latin typeface="Times New Roman" panose="02020603050405020304" pitchFamily="18" charset="0"/>
              <a:ea typeface="Times New Roman" panose="02020603050405020304" pitchFamily="18" charset="0"/>
            </a:endParaRPr>
          </a:p>
          <a:p>
            <a:pPr marL="0" indent="0" algn="l" rtl="0">
              <a:spcBef>
                <a:spcPts val="0"/>
              </a:spcBef>
              <a:spcAft>
                <a:spcPts val="0"/>
              </a:spcAft>
              <a:buFontTx/>
              <a:buNone/>
              <a:tabLst>
                <a:tab pos="457200" algn="l"/>
              </a:tabLst>
              <a:defRPr/>
            </a:pPr>
            <a:endParaRPr lang="pl-PL" b="1" dirty="0">
              <a:solidFill>
                <a:srgbClr val="084C5F"/>
              </a:solidFill>
              <a:latin typeface="Times New Roman" panose="02020603050405020304" pitchFamily="18" charset="0"/>
              <a:ea typeface="Times New Roman" panose="02020603050405020304" pitchFamily="18" charset="0"/>
            </a:endParaRPr>
          </a:p>
          <a:p>
            <a:pPr marL="0" indent="0" algn="l" rtl="0">
              <a:spcBef>
                <a:spcPts val="0"/>
              </a:spcBef>
              <a:spcAft>
                <a:spcPts val="0"/>
              </a:spcAft>
              <a:buFontTx/>
              <a:buNone/>
              <a:tabLst>
                <a:tab pos="457200" algn="l"/>
              </a:tabLst>
              <a:defRPr/>
            </a:pPr>
            <a:endParaRPr lang="pl-PL" sz="1200" b="1" dirty="0">
              <a:solidFill>
                <a:srgbClr val="084C5F"/>
              </a:solidFill>
              <a:latin typeface="Times New Roman" panose="02020603050405020304" pitchFamily="18" charset="0"/>
              <a:ea typeface="Times New Roman" panose="02020603050405020304" pitchFamily="18" charset="0"/>
            </a:endParaRPr>
          </a:p>
          <a:p>
            <a:pPr marL="0" indent="0" algn="l" rtl="0">
              <a:spcBef>
                <a:spcPts val="0"/>
              </a:spcBef>
              <a:spcAft>
                <a:spcPts val="0"/>
              </a:spcAft>
              <a:buFontTx/>
              <a:buNone/>
              <a:tabLst>
                <a:tab pos="457200" algn="l"/>
              </a:tabLst>
              <a:defRPr/>
            </a:pPr>
            <a:endParaRPr lang="en-US" sz="1200" b="1" dirty="0">
              <a:solidFill>
                <a:srgbClr val="084C5F"/>
              </a:solidFill>
              <a:latin typeface="Times New Roman" panose="02020603050405020304" pitchFamily="18" charset="0"/>
              <a:ea typeface="Times New Roman" panose="02020603050405020304" pitchFamily="18" charset="0"/>
            </a:endParaRPr>
          </a:p>
          <a:p>
            <a:pPr marL="0" indent="0" algn="l" rtl="0">
              <a:spcBef>
                <a:spcPts val="0"/>
              </a:spcBef>
              <a:spcAft>
                <a:spcPts val="0"/>
              </a:spcAft>
              <a:buFontTx/>
              <a:buNone/>
              <a:tabLst>
                <a:tab pos="457200" algn="l"/>
              </a:tabLst>
              <a:defRPr/>
            </a:pPr>
            <a:endParaRPr lang="en-US" sz="1200" b="1" dirty="0">
              <a:solidFill>
                <a:srgbClr val="084C5F"/>
              </a:solidFill>
              <a:latin typeface="Bookman Old Style" panose="02050604050505020204" pitchFamily="18" charset="0"/>
              <a:ea typeface="Times New Roman" panose="02020603050405020304" pitchFamily="18" charset="0"/>
            </a:endParaRPr>
          </a:p>
          <a:p>
            <a:pPr marL="0" indent="0" algn="l" rtl="0">
              <a:spcBef>
                <a:spcPts val="0"/>
              </a:spcBef>
              <a:spcAft>
                <a:spcPts val="0"/>
              </a:spcAft>
              <a:buFontTx/>
              <a:buNone/>
              <a:tabLst>
                <a:tab pos="457200" algn="l"/>
              </a:tabLst>
              <a:defRPr/>
            </a:pPr>
            <a:r>
              <a:rPr lang="en-US" sz="1200" b="1" dirty="0">
                <a:solidFill>
                  <a:srgbClr val="DC30BB"/>
                </a:solidFill>
                <a:latin typeface="Bookman Old Style" panose="02050604050505020204" pitchFamily="18" charset="0"/>
                <a:ea typeface="Times New Roman" panose="02020603050405020304" pitchFamily="18" charset="0"/>
              </a:rPr>
              <a:t>Kde jich dosáhnout?</a:t>
            </a:r>
            <a:endParaRPr lang="pl-PL" sz="1200" b="1" dirty="0">
              <a:solidFill>
                <a:srgbClr val="DC30BB"/>
              </a:solidFill>
              <a:latin typeface="Bookman Old Style" panose="02050604050505020204" pitchFamily="18" charset="0"/>
              <a:ea typeface="Times New Roman" panose="02020603050405020304" pitchFamily="18" charset="0"/>
            </a:endParaRPr>
          </a:p>
          <a:p>
            <a:pPr marL="0" indent="0" algn="l" rtl="0">
              <a:spcBef>
                <a:spcPts val="0"/>
              </a:spcBef>
              <a:spcAft>
                <a:spcPts val="0"/>
              </a:spcAft>
              <a:buFontTx/>
              <a:buNone/>
              <a:tabLst>
                <a:tab pos="457200" algn="l"/>
              </a:tabLst>
              <a:defRPr/>
            </a:pPr>
            <a:endParaRPr lang="en-US" sz="1200" b="1" dirty="0">
              <a:solidFill>
                <a:srgbClr val="084C5F"/>
              </a:solidFill>
              <a:latin typeface="Bookman Old Style" panose="02050604050505020204" pitchFamily="18" charset="0"/>
              <a:ea typeface="Times New Roman" panose="02020603050405020304" pitchFamily="18" charset="0"/>
            </a:endParaRPr>
          </a:p>
          <a:p>
            <a:pPr algn="l" rtl="0">
              <a:lnSpc>
                <a:spcPct val="115000"/>
              </a:lnSpc>
              <a:spcBef>
                <a:spcPts val="0"/>
              </a:spcBef>
              <a:spcAft>
                <a:spcPts val="0"/>
              </a:spcAft>
              <a:buFont typeface="Wingdings" panose="05000000000000000000" pitchFamily="2" charset="2"/>
              <a:buChar char="Ø"/>
              <a:defRPr/>
            </a:pPr>
            <a:r>
              <a:rPr lang="en-US" sz="1200" dirty="0">
                <a:latin typeface="Bookman Old Style" panose="02050604050505020204" pitchFamily="18" charset="0"/>
                <a:ea typeface="Calibri" panose="020F0502020204030204" pitchFamily="34" charset="0"/>
                <a:cs typeface="Calibri" panose="020F0502020204030204" pitchFamily="34" charset="0"/>
              </a:rPr>
              <a:t>Média, jako jsou místní noviny, rádio a sociální média.</a:t>
            </a:r>
          </a:p>
          <a:p>
            <a:pPr algn="l" rtl="0">
              <a:lnSpc>
                <a:spcPct val="115000"/>
              </a:lnSpc>
              <a:spcBef>
                <a:spcPts val="0"/>
              </a:spcBef>
              <a:spcAft>
                <a:spcPts val="0"/>
              </a:spcAft>
              <a:buFont typeface="Wingdings" panose="05000000000000000000" pitchFamily="2" charset="2"/>
              <a:buChar char="Ø"/>
              <a:defRPr/>
            </a:pPr>
            <a:r>
              <a:rPr lang="en-US" altLang="en-US" sz="1200" dirty="0">
                <a:latin typeface="Bookman Old Style" panose="02050604050505020204" pitchFamily="18" charset="0"/>
                <a:cs typeface="Calibri" panose="020F0502020204030204" pitchFamily="34" charset="0"/>
              </a:rPr>
              <a:t>Networkingové akce</a:t>
            </a:r>
          </a:p>
          <a:p>
            <a:pPr algn="l" rtl="0">
              <a:lnSpc>
                <a:spcPct val="115000"/>
              </a:lnSpc>
              <a:spcBef>
                <a:spcPts val="0"/>
              </a:spcBef>
              <a:spcAft>
                <a:spcPts val="0"/>
              </a:spcAft>
              <a:buFont typeface="Wingdings" panose="05000000000000000000" pitchFamily="2" charset="2"/>
              <a:buChar char="Ø"/>
              <a:defRPr/>
            </a:pPr>
            <a:r>
              <a:rPr lang="en-US" altLang="en-US" sz="1200" dirty="0">
                <a:latin typeface="Bookman Old Style" panose="02050604050505020204" pitchFamily="18" charset="0"/>
                <a:cs typeface="Calibri" panose="020F0502020204030204" pitchFamily="34" charset="0"/>
              </a:rPr>
              <a:t>Dny otevřených </a:t>
            </a:r>
            <a:r>
              <a:rPr lang="en-US" altLang="en-US" sz="1200" dirty="0" err="1">
                <a:latin typeface="Bookman Old Style" panose="02050604050505020204" pitchFamily="18" charset="0"/>
                <a:cs typeface="Calibri" panose="020F0502020204030204" pitchFamily="34" charset="0"/>
              </a:rPr>
              <a:t>dveří</a:t>
            </a:r>
            <a:r>
              <a:rPr lang="en-US" altLang="en-US" sz="1200" dirty="0">
                <a:latin typeface="Bookman Old Style" panose="02050604050505020204" pitchFamily="18" charset="0"/>
                <a:cs typeface="Calibri" panose="020F0502020204030204" pitchFamily="34" charset="0"/>
              </a:rPr>
              <a:t> u</a:t>
            </a:r>
            <a:r>
              <a:rPr lang="cs-CZ" altLang="en-US" sz="1200" dirty="0">
                <a:latin typeface="Bookman Old Style" panose="02050604050505020204" pitchFamily="18" charset="0"/>
                <a:cs typeface="Calibri" panose="020F0502020204030204" pitchFamily="34" charset="0"/>
              </a:rPr>
              <a:t> </a:t>
            </a:r>
            <a:r>
              <a:rPr lang="en-US" altLang="en-US" sz="1200" dirty="0" err="1">
                <a:latin typeface="Bookman Old Style" panose="02050604050505020204" pitchFamily="18" charset="0"/>
                <a:cs typeface="Calibri" panose="020F0502020204030204" pitchFamily="34" charset="0"/>
              </a:rPr>
              <a:t>Vás</a:t>
            </a:r>
            <a:endParaRPr lang="en-IE" altLang="en-US" sz="1200" dirty="0">
              <a:latin typeface="Calibri" panose="020F0502020204030204" pitchFamily="34" charset="0"/>
              <a:cs typeface="Calibri" panose="020F0502020204030204" pitchFamily="34" charset="0"/>
            </a:endParaRPr>
          </a:p>
          <a:p>
            <a:pPr algn="l" rtl="0"/>
            <a:endParaRPr lang="pl-PL" dirty="0"/>
          </a:p>
        </p:txBody>
      </p:sp>
      <p:graphicFrame>
        <p:nvGraphicFramePr>
          <p:cNvPr id="4" name="Tabela 4">
            <a:extLst>
              <a:ext uri="{FF2B5EF4-FFF2-40B4-BE49-F238E27FC236}">
                <a16:creationId xmlns:a16="http://schemas.microsoft.com/office/drawing/2014/main" id="{639BE21C-1E15-4A34-8CE9-C988714AE081}"/>
              </a:ext>
            </a:extLst>
          </p:cNvPr>
          <p:cNvGraphicFramePr>
            <a:graphicFrameLocks noGrp="1"/>
          </p:cNvGraphicFramePr>
          <p:nvPr>
            <p:extLst>
              <p:ext uri="{D42A27DB-BD31-4B8C-83A1-F6EECF244321}">
                <p14:modId xmlns:p14="http://schemas.microsoft.com/office/powerpoint/2010/main" val="4144540172"/>
              </p:ext>
            </p:extLst>
          </p:nvPr>
        </p:nvGraphicFramePr>
        <p:xfrm>
          <a:off x="2290097" y="1545135"/>
          <a:ext cx="5703530" cy="2777866"/>
        </p:xfrm>
        <a:graphic>
          <a:graphicData uri="http://schemas.openxmlformats.org/drawingml/2006/table">
            <a:tbl>
              <a:tblPr firstRow="1" bandRow="1">
                <a:tableStyleId>{5C22544A-7EE6-4342-B048-85BDC9FD1C3A}</a:tableStyleId>
              </a:tblPr>
              <a:tblGrid>
                <a:gridCol w="2851765">
                  <a:extLst>
                    <a:ext uri="{9D8B030D-6E8A-4147-A177-3AD203B41FA5}">
                      <a16:colId xmlns:a16="http://schemas.microsoft.com/office/drawing/2014/main" val="3661083428"/>
                    </a:ext>
                  </a:extLst>
                </a:gridCol>
                <a:gridCol w="2851765">
                  <a:extLst>
                    <a:ext uri="{9D8B030D-6E8A-4147-A177-3AD203B41FA5}">
                      <a16:colId xmlns:a16="http://schemas.microsoft.com/office/drawing/2014/main" val="2762277403"/>
                    </a:ext>
                  </a:extLst>
                </a:gridCol>
              </a:tblGrid>
              <a:tr h="552804">
                <a:tc>
                  <a:txBody>
                    <a:bodyPr/>
                    <a:lstStyle/>
                    <a:p>
                      <a:pPr algn="l" rtl="0"/>
                      <a:r>
                        <a:rPr lang="pl-PL" sz="1600" dirty="0"/>
                        <a:t>OBCHOD</a:t>
                      </a:r>
                    </a:p>
                    <a:p>
                      <a:pPr algn="l" rtl="0"/>
                      <a:endParaRPr lang="pl-PL" sz="1600" dirty="0"/>
                    </a:p>
                  </a:txBody>
                  <a:tcPr marL="78972" marR="78972" marT="39486" marB="39486">
                    <a:solidFill>
                      <a:srgbClr val="DC30BB"/>
                    </a:solidFill>
                  </a:tcPr>
                </a:tc>
                <a:tc>
                  <a:txBody>
                    <a:bodyPr/>
                    <a:lstStyle/>
                    <a:p>
                      <a:pPr algn="l" rtl="0"/>
                      <a:r>
                        <a:rPr lang="pl-PL" sz="1600" dirty="0"/>
                        <a:t>AGENTURY A INFLUENCEŘI</a:t>
                      </a:r>
                    </a:p>
                  </a:txBody>
                  <a:tcPr marL="78972" marR="78972" marT="39486" marB="39486">
                    <a:solidFill>
                      <a:srgbClr val="DC30BB"/>
                    </a:solidFill>
                  </a:tcPr>
                </a:tc>
                <a:extLst>
                  <a:ext uri="{0D108BD9-81ED-4DB2-BD59-A6C34878D82A}">
                    <a16:rowId xmlns:a16="http://schemas.microsoft.com/office/drawing/2014/main" val="1980692385"/>
                  </a:ext>
                </a:extLst>
              </a:tr>
              <a:tr h="2211214">
                <a:tc>
                  <a:txBody>
                    <a:bodyPr/>
                    <a:lstStyle/>
                    <a:p>
                      <a:pPr marL="285750" indent="-285750" algn="l" rtl="0">
                        <a:buFont typeface="Arial" panose="020B0604020202020204" pitchFamily="34" charset="0"/>
                        <a:buChar char="•"/>
                      </a:pPr>
                      <a:r>
                        <a:rPr lang="pl-PL" sz="1600" dirty="0"/>
                        <a:t>obchodní komory</a:t>
                      </a:r>
                    </a:p>
                    <a:p>
                      <a:pPr marL="285750" indent="-285750" algn="l" rtl="0">
                        <a:buFont typeface="Arial" panose="020B0604020202020204" pitchFamily="34" charset="0"/>
                        <a:buChar char="•"/>
                      </a:pPr>
                      <a:r>
                        <a:rPr lang="pl-PL" sz="1600" dirty="0"/>
                        <a:t>MSP a zemědělsko-potravinářských skupin</a:t>
                      </a:r>
                    </a:p>
                  </a:txBody>
                  <a:tcPr marL="78972" marR="78972" marT="39486" marB="39486"/>
                </a:tc>
                <a:tc>
                  <a:txBody>
                    <a:bodyPr/>
                    <a:lstStyle/>
                    <a:p>
                      <a:pPr marL="285750" indent="-285750" algn="l" rtl="0">
                        <a:buFont typeface="Arial" panose="020B0604020202020204" pitchFamily="34" charset="0"/>
                        <a:buChar char="•"/>
                      </a:pPr>
                      <a:r>
                        <a:rPr lang="pl-PL" sz="1600" dirty="0"/>
                        <a:t>Organizace rozvoje podnikání Agentury</a:t>
                      </a:r>
                    </a:p>
                    <a:p>
                      <a:pPr marL="285750" indent="-285750" algn="l" rtl="0">
                        <a:buFont typeface="Arial" panose="020B0604020202020204" pitchFamily="34" charset="0"/>
                        <a:buChar char="•"/>
                      </a:pPr>
                      <a:r>
                        <a:rPr lang="pl-PL" sz="1600" dirty="0"/>
                        <a:t>veřejného sektoru</a:t>
                      </a:r>
                    </a:p>
                    <a:p>
                      <a:pPr marL="285750" indent="-285750" algn="l" rtl="0">
                        <a:buFont typeface="Arial" panose="020B0604020202020204" pitchFamily="34" charset="0"/>
                        <a:buChar char="•"/>
                      </a:pPr>
                      <a:r>
                        <a:rPr lang="pl-PL" sz="1600" dirty="0"/>
                        <a:t>Školicí organizace,</a:t>
                      </a:r>
                    </a:p>
                    <a:p>
                      <a:pPr marL="285750" indent="-285750" algn="l" rtl="0">
                        <a:buFont typeface="Arial" panose="020B0604020202020204" pitchFamily="34" charset="0"/>
                        <a:buChar char="•"/>
                      </a:pPr>
                      <a:r>
                        <a:rPr lang="pl-PL" sz="1600" dirty="0"/>
                        <a:t>Trenéři</a:t>
                      </a:r>
                    </a:p>
                    <a:p>
                      <a:pPr marL="285750" indent="-285750" algn="l" rtl="0">
                        <a:buFont typeface="Arial" panose="020B0604020202020204" pitchFamily="34" charset="0"/>
                        <a:buChar char="•"/>
                      </a:pPr>
                      <a:r>
                        <a:rPr lang="pl-PL" sz="1600" dirty="0"/>
                        <a:t>Univerzity a školy</a:t>
                      </a:r>
                    </a:p>
                    <a:p>
                      <a:pPr marL="285750" indent="-285750" algn="l" rtl="0">
                        <a:buFont typeface="Arial" panose="020B0604020202020204" pitchFamily="34" charset="0"/>
                        <a:buChar char="•"/>
                      </a:pPr>
                      <a:r>
                        <a:rPr lang="pl-PL" sz="1600" dirty="0"/>
                        <a:t>Místní orgány</a:t>
                      </a:r>
                    </a:p>
                  </a:txBody>
                  <a:tcPr marL="78972" marR="78972" marT="39486" marB="39486"/>
                </a:tc>
                <a:extLst>
                  <a:ext uri="{0D108BD9-81ED-4DB2-BD59-A6C34878D82A}">
                    <a16:rowId xmlns:a16="http://schemas.microsoft.com/office/drawing/2014/main" val="3144913128"/>
                  </a:ext>
                </a:extLst>
              </a:tr>
            </a:tbl>
          </a:graphicData>
        </a:graphic>
      </p:graphicFrame>
    </p:spTree>
    <p:extLst>
      <p:ext uri="{BB962C8B-B14F-4D97-AF65-F5344CB8AC3E}">
        <p14:creationId xmlns:p14="http://schemas.microsoft.com/office/powerpoint/2010/main" val="4168415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0A0882E-C820-4A0B-BE83-B69E819D8579}"/>
              </a:ext>
            </a:extLst>
          </p:cNvPr>
          <p:cNvSpPr>
            <a:spLocks noGrp="1"/>
          </p:cNvSpPr>
          <p:nvPr>
            <p:ph type="body" sz="quarter" idx="14"/>
          </p:nvPr>
        </p:nvSpPr>
        <p:spPr/>
        <p:txBody>
          <a:bodyPr/>
          <a:lstStyle/>
          <a:p>
            <a:pPr marL="0" indent="0" algn="ctr" rtl="0">
              <a:spcBef>
                <a:spcPct val="0"/>
              </a:spcBef>
              <a:buFontTx/>
              <a:buNone/>
              <a:defRPr/>
            </a:pPr>
            <a:r>
              <a:rPr lang="en-IE" altLang="en-US" sz="1800" b="1" dirty="0">
                <a:latin typeface="+mj-lt"/>
                <a:cs typeface="Calibri" panose="020F0502020204030204" pitchFamily="34" charset="0"/>
              </a:rPr>
              <a:t>3. Komunikujte svou zprávu</a:t>
            </a:r>
          </a:p>
          <a:p>
            <a:pPr marL="0" indent="0" algn="l" rtl="0">
              <a:spcBef>
                <a:spcPct val="0"/>
              </a:spcBef>
              <a:buFontTx/>
              <a:buNone/>
              <a:defRPr/>
            </a:pPr>
            <a:endParaRPr lang="pl-PL" altLang="en-US" sz="1100" dirty="0">
              <a:latin typeface="Calibri" panose="020F0502020204030204" pitchFamily="34" charset="0"/>
              <a:cs typeface="Calibri" panose="020F0502020204030204" pitchFamily="34" charset="0"/>
            </a:endParaRPr>
          </a:p>
          <a:p>
            <a:pPr marL="0" indent="0" algn="l" rtl="0">
              <a:spcBef>
                <a:spcPct val="0"/>
              </a:spcBef>
              <a:buFontTx/>
              <a:buNone/>
              <a:defRPr/>
            </a:pPr>
            <a:endParaRPr lang="en-IE" altLang="en-US" sz="1100" dirty="0">
              <a:latin typeface="Calibri" panose="020F0502020204030204" pitchFamily="34" charset="0"/>
              <a:cs typeface="Calibri" panose="020F0502020204030204" pitchFamily="34" charset="0"/>
            </a:endParaRPr>
          </a:p>
          <a:p>
            <a:pPr marL="0" indent="0" algn="l" rtl="0">
              <a:spcBef>
                <a:spcPct val="0"/>
              </a:spcBef>
              <a:buFontTx/>
              <a:buNone/>
              <a:defRPr/>
            </a:pPr>
            <a:r>
              <a:rPr lang="en-US" altLang="en-US" dirty="0">
                <a:cs typeface="Calibri" panose="020F0502020204030204" pitchFamily="34" charset="0"/>
              </a:rPr>
              <a:t>Nyní máte jasnou a dobře promyšlenou zprávu. Pojďme tedy zvážit, kde a jak to budete sdílet?</a:t>
            </a:r>
          </a:p>
          <a:p>
            <a:pPr marL="0" indent="0" algn="l" rtl="0">
              <a:spcBef>
                <a:spcPct val="0"/>
              </a:spcBef>
              <a:buFontTx/>
              <a:buNone/>
              <a:defRPr/>
            </a:pPr>
            <a:endParaRPr lang="en-US" altLang="en-US" dirty="0">
              <a:cs typeface="Calibri" panose="020F0502020204030204" pitchFamily="34" charset="0"/>
            </a:endParaRPr>
          </a:p>
          <a:p>
            <a:pPr marL="0" indent="0" algn="l" rtl="0">
              <a:spcBef>
                <a:spcPct val="0"/>
              </a:spcBef>
              <a:buFontTx/>
              <a:buNone/>
              <a:defRPr/>
            </a:pPr>
            <a:r>
              <a:rPr lang="en-US" altLang="en-US" dirty="0">
                <a:cs typeface="Calibri" panose="020F0502020204030204" pitchFamily="34" charset="0"/>
              </a:rPr>
              <a:t>V této části se budeme zabývat možnostmi online a offline.</a:t>
            </a:r>
          </a:p>
          <a:p>
            <a:pPr marL="0" indent="0" algn="l" rtl="0">
              <a:spcBef>
                <a:spcPct val="0"/>
              </a:spcBef>
              <a:buFontTx/>
              <a:buNone/>
              <a:defRPr/>
            </a:pPr>
            <a:endParaRPr lang="en-IE" altLang="en-US" sz="1050" dirty="0">
              <a:latin typeface="Calibri" panose="020F0502020204030204" pitchFamily="34" charset="0"/>
              <a:cs typeface="Calibri" panose="020F0502020204030204" pitchFamily="34" charset="0"/>
            </a:endParaRPr>
          </a:p>
          <a:p>
            <a:pPr algn="l" rtl="0">
              <a:spcBef>
                <a:spcPct val="0"/>
              </a:spcBef>
              <a:defRPr/>
            </a:pPr>
            <a:endParaRPr lang="en-IE" altLang="en-US" sz="1100" dirty="0">
              <a:latin typeface="Calibri" panose="020F0502020204030204" pitchFamily="34" charset="0"/>
              <a:cs typeface="Calibri" panose="020F0502020204030204" pitchFamily="34" charset="0"/>
            </a:endParaRPr>
          </a:p>
          <a:p>
            <a:pPr algn="l" rtl="0"/>
            <a:endParaRPr lang="pl-PL" dirty="0"/>
          </a:p>
        </p:txBody>
      </p:sp>
      <p:graphicFrame>
        <p:nvGraphicFramePr>
          <p:cNvPr id="4" name="Tabela 4">
            <a:extLst>
              <a:ext uri="{FF2B5EF4-FFF2-40B4-BE49-F238E27FC236}">
                <a16:creationId xmlns:a16="http://schemas.microsoft.com/office/drawing/2014/main" id="{C46029D0-9AB7-4C0B-B00F-C68D1C847678}"/>
              </a:ext>
            </a:extLst>
          </p:cNvPr>
          <p:cNvGraphicFramePr>
            <a:graphicFrameLocks noGrp="1"/>
          </p:cNvGraphicFramePr>
          <p:nvPr>
            <p:extLst>
              <p:ext uri="{D42A27DB-BD31-4B8C-83A1-F6EECF244321}">
                <p14:modId xmlns:p14="http://schemas.microsoft.com/office/powerpoint/2010/main" val="4020669986"/>
              </p:ext>
            </p:extLst>
          </p:nvPr>
        </p:nvGraphicFramePr>
        <p:xfrm>
          <a:off x="1651000" y="2692673"/>
          <a:ext cx="6604000" cy="1652080"/>
        </p:xfrm>
        <a:graphic>
          <a:graphicData uri="http://schemas.openxmlformats.org/drawingml/2006/table">
            <a:tbl>
              <a:tblPr firstRow="1" bandRow="1">
                <a:tableStyleId>{5C22544A-7EE6-4342-B048-85BDC9FD1C3A}</a:tableStyleId>
              </a:tblPr>
              <a:tblGrid>
                <a:gridCol w="3302000">
                  <a:extLst>
                    <a:ext uri="{9D8B030D-6E8A-4147-A177-3AD203B41FA5}">
                      <a16:colId xmlns:a16="http://schemas.microsoft.com/office/drawing/2014/main" val="4018965617"/>
                    </a:ext>
                  </a:extLst>
                </a:gridCol>
                <a:gridCol w="3302000">
                  <a:extLst>
                    <a:ext uri="{9D8B030D-6E8A-4147-A177-3AD203B41FA5}">
                      <a16:colId xmlns:a16="http://schemas.microsoft.com/office/drawing/2014/main" val="2204885239"/>
                    </a:ext>
                  </a:extLst>
                </a:gridCol>
              </a:tblGrid>
              <a:tr h="370840">
                <a:tc>
                  <a:txBody>
                    <a:bodyPr/>
                    <a:lstStyle/>
                    <a:p>
                      <a:pPr algn="l" rtl="0"/>
                      <a:r>
                        <a:rPr lang="pl-PL" dirty="0"/>
                        <a:t>Online – vybudujte digitální komunitu</a:t>
                      </a:r>
                    </a:p>
                    <a:p>
                      <a:pPr algn="l" rtl="0"/>
                      <a:endParaRPr lang="pl-PL" dirty="0"/>
                    </a:p>
                    <a:p>
                      <a:pPr algn="l" rtl="0"/>
                      <a:r>
                        <a:rPr lang="pl-PL" dirty="0"/>
                        <a:t>Úspěšné značky vědí, jak důležité je využívat sociální média a digitální platformy ve svůj prospěch, protože chápou sílu přímých rozhovorů se všemi publiky, zákazníky a kolegy.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BBE8"/>
                    </a:solidFill>
                  </a:tcPr>
                </a:tc>
                <a:tc>
                  <a:txBody>
                    <a:bodyPr/>
                    <a:lstStyle/>
                    <a:p>
                      <a:pPr algn="l" rtl="0"/>
                      <a:r>
                        <a:rPr lang="pl-PL" dirty="0"/>
                        <a:t>Offline – vytváření spojení</a:t>
                      </a:r>
                    </a:p>
                    <a:p>
                      <a:pPr algn="l" rtl="0"/>
                      <a:endParaRPr lang="pl-PL" dirty="0"/>
                    </a:p>
                    <a:p>
                      <a:pPr algn="l" rtl="0"/>
                      <a:r>
                        <a:rPr lang="pl-PL" dirty="0"/>
                        <a:t>Zvažte všechna místa, kde se můžete spojit s potenciálními zákazníkyKde chcete sdílet novinky, zvýraznit novinky a prezentovat informace?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BBE8"/>
                    </a:solidFill>
                  </a:tcPr>
                </a:tc>
                <a:extLst>
                  <a:ext uri="{0D108BD9-81ED-4DB2-BD59-A6C34878D82A}">
                    <a16:rowId xmlns:a16="http://schemas.microsoft.com/office/drawing/2014/main" val="2928724232"/>
                  </a:ext>
                </a:extLst>
              </a:tr>
            </a:tbl>
          </a:graphicData>
        </a:graphic>
      </p:graphicFrame>
    </p:spTree>
    <p:extLst>
      <p:ext uri="{BB962C8B-B14F-4D97-AF65-F5344CB8AC3E}">
        <p14:creationId xmlns:p14="http://schemas.microsoft.com/office/powerpoint/2010/main" val="3402185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FB67D11-FC6E-4133-A2B0-570E1F6160A7}"/>
              </a:ext>
            </a:extLst>
          </p:cNvPr>
          <p:cNvSpPr>
            <a:spLocks noGrp="1"/>
          </p:cNvSpPr>
          <p:nvPr>
            <p:ph type="body" sz="quarter" idx="14"/>
          </p:nvPr>
        </p:nvSpPr>
        <p:spPr/>
        <p:txBody>
          <a:bodyPr/>
          <a:lstStyle/>
          <a:p>
            <a:pPr algn="l" rtl="0"/>
            <a:r>
              <a:rPr lang="en-US" sz="1400" dirty="0"/>
              <a:t>Než začneme</a:t>
            </a:r>
            <a:endParaRPr lang="pl-PL" sz="1400" dirty="0"/>
          </a:p>
          <a:p>
            <a:pPr algn="l" rtl="0"/>
            <a:endParaRPr lang="en-US" sz="1400" dirty="0"/>
          </a:p>
          <a:p>
            <a:pPr algn="l" rtl="0"/>
            <a:r>
              <a:rPr lang="en-US" dirty="0"/>
              <a:t>Doporučujeme vám, abyste si vytvořili STAND OUT z dopadového marketingu. Jak to udělat co nejlépe?</a:t>
            </a:r>
            <a:endParaRPr lang="pl-PL" dirty="0"/>
          </a:p>
          <a:p>
            <a:pPr algn="l" rtl="0"/>
            <a:endParaRPr lang="en-US" dirty="0"/>
          </a:p>
          <a:p>
            <a:pPr algn="l" rtl="0"/>
            <a:r>
              <a:rPr lang="pl-PL" dirty="0">
                <a:sym typeface="Wingdings" panose="05000000000000000000" pitchFamily="2" charset="2"/>
              </a:rPr>
              <a:t></a:t>
            </a:r>
            <a:r>
              <a:rPr lang="en-US" dirty="0"/>
              <a:t>Testujte nové nástroje, experimentujte a hlavně se nebojte zkoušet,</a:t>
            </a:r>
          </a:p>
          <a:p>
            <a:pPr algn="l" rtl="0"/>
            <a:r>
              <a:rPr lang="pl-PL" dirty="0">
                <a:sym typeface="Wingdings" panose="05000000000000000000" pitchFamily="2" charset="2"/>
              </a:rPr>
              <a:t></a:t>
            </a:r>
            <a:r>
              <a:rPr lang="en-US" dirty="0"/>
              <a:t>Buďte kreativní ve svém marketingovém a tiskovém úsilí, ale pamatujte na to, aby byly vaše zprávy konzistentní a efektivní.</a:t>
            </a:r>
          </a:p>
          <a:p>
            <a:pPr algn="l" rtl="0"/>
            <a:r>
              <a:rPr lang="pl-PL" dirty="0">
                <a:sym typeface="Wingdings" panose="05000000000000000000" pitchFamily="2" charset="2"/>
              </a:rPr>
              <a:t></a:t>
            </a:r>
            <a:r>
              <a:rPr lang="en-US" dirty="0"/>
              <a:t>Podělte se o svůj příběh - Lidé rádi poslouchají zajímavé příběhy a chtějí se identifikovat s ostatními, kteří sdílejí společné hodnoty a vášně.</a:t>
            </a:r>
            <a:endParaRPr lang="pl-PL" dirty="0"/>
          </a:p>
          <a:p>
            <a:pPr algn="l" rtl="0"/>
            <a:endParaRPr lang="en-US" dirty="0"/>
          </a:p>
          <a:p>
            <a:pPr algn="l" rtl="0"/>
            <a:endParaRPr lang="en-US" dirty="0"/>
          </a:p>
          <a:p>
            <a:pPr algn="l" rtl="0"/>
            <a:r>
              <a:rPr lang="en-US" sz="1400" dirty="0"/>
              <a:t>Vytvořte komunitu</a:t>
            </a:r>
            <a:endParaRPr lang="pl-PL" sz="1400" dirty="0"/>
          </a:p>
          <a:p>
            <a:pPr algn="l" rtl="0"/>
            <a:endParaRPr lang="en-US" dirty="0"/>
          </a:p>
          <a:p>
            <a:pPr algn="l" rtl="0"/>
            <a:r>
              <a:rPr lang="en-US" dirty="0"/>
              <a:t>Namísto tradičního vztahu „pronajímatel – nájemce“</a:t>
            </a:r>
          </a:p>
          <a:p>
            <a:pPr algn="l" rtl="0"/>
            <a:r>
              <a:rPr lang="en-US" dirty="0"/>
              <a:t>dejte svým uživatelům podíl na vaší značce a jejím příběhu.</a:t>
            </a:r>
          </a:p>
          <a:p>
            <a:pPr algn="l" rtl="0"/>
            <a:r>
              <a:rPr lang="en-US" dirty="0"/>
              <a:t>Příběh vaší značky. Namísto použití výrazu nájemníci,</a:t>
            </a:r>
          </a:p>
          <a:p>
            <a:pPr algn="l" rtl="0"/>
            <a:r>
              <a:rPr lang="en-US" dirty="0"/>
              <a:t>co takhle použít slovo členové?</a:t>
            </a:r>
            <a:endParaRPr lang="pl-PL" dirty="0"/>
          </a:p>
        </p:txBody>
      </p:sp>
      <p:pic>
        <p:nvPicPr>
          <p:cNvPr id="6" name="Obraz 5">
            <a:extLst>
              <a:ext uri="{FF2B5EF4-FFF2-40B4-BE49-F238E27FC236}">
                <a16:creationId xmlns:a16="http://schemas.microsoft.com/office/drawing/2014/main" id="{640E9B04-E486-44A2-86E2-26F973FD47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372" y="2819919"/>
            <a:ext cx="2202254" cy="3300081"/>
          </a:xfrm>
          <a:prstGeom prst="rect">
            <a:avLst/>
          </a:prstGeom>
        </p:spPr>
      </p:pic>
      <p:sp>
        <p:nvSpPr>
          <p:cNvPr id="8" name="pole tekstowe 7">
            <a:extLst>
              <a:ext uri="{FF2B5EF4-FFF2-40B4-BE49-F238E27FC236}">
                <a16:creationId xmlns:a16="http://schemas.microsoft.com/office/drawing/2014/main" id="{6ED136EE-7D7C-43CC-BD61-2500C6255AD2}"/>
              </a:ext>
            </a:extLst>
          </p:cNvPr>
          <p:cNvSpPr txBox="1"/>
          <p:nvPr/>
        </p:nvSpPr>
        <p:spPr>
          <a:xfrm>
            <a:off x="6272980" y="6198658"/>
            <a:ext cx="4955458" cy="261610"/>
          </a:xfrm>
          <a:prstGeom prst="rect">
            <a:avLst/>
          </a:prstGeom>
          <a:noFill/>
        </p:spPr>
        <p:txBody>
          <a:bodyPr wrap="square">
            <a:spAutoFit/>
          </a:bodyPr>
          <a:lstStyle/>
          <a:p>
            <a:pPr algn="l" rtl="0"/>
            <a:r>
              <a:rPr lang="pl-PL" sz="1100" dirty="0"/>
              <a:t>https://www.pexels.com/pl</a:t>
            </a:r>
          </a:p>
        </p:txBody>
      </p:sp>
    </p:spTree>
    <p:extLst>
      <p:ext uri="{BB962C8B-B14F-4D97-AF65-F5344CB8AC3E}">
        <p14:creationId xmlns:p14="http://schemas.microsoft.com/office/powerpoint/2010/main" val="2264698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DBF8B84-A3FC-418B-B8DE-0B8D8E998CF0}"/>
              </a:ext>
            </a:extLst>
          </p:cNvPr>
          <p:cNvSpPr>
            <a:spLocks noGrp="1"/>
          </p:cNvSpPr>
          <p:nvPr>
            <p:ph type="body" sz="quarter" idx="14"/>
          </p:nvPr>
        </p:nvSpPr>
        <p:spPr/>
        <p:txBody>
          <a:bodyPr/>
          <a:lstStyle/>
          <a:p>
            <a:pPr algn="l" rtl="0"/>
            <a:r>
              <a:rPr lang="en-US" sz="1400" dirty="0"/>
              <a:t>Komunikujte vliv v komunitě</a:t>
            </a:r>
            <a:endParaRPr lang="pl-PL" sz="1400" dirty="0"/>
          </a:p>
          <a:p>
            <a:pPr algn="l" rtl="0"/>
            <a:endParaRPr lang="pl-PL" sz="1400" dirty="0"/>
          </a:p>
          <a:p>
            <a:pPr algn="l" rtl="0"/>
            <a:endParaRPr lang="en-US" dirty="0"/>
          </a:p>
          <a:p>
            <a:pPr algn="l" rtl="0"/>
            <a:r>
              <a:rPr lang="pl-PL" dirty="0">
                <a:sym typeface="Wingdings" panose="05000000000000000000" pitchFamily="2" charset="2"/>
              </a:rPr>
              <a:t></a:t>
            </a:r>
            <a:r>
              <a:rPr lang="en-US" dirty="0"/>
              <a:t>Je důležité pamatovat na to, abyste informovali o sociálních, kulturních a ekonomických dopadech, které má vaše Centrum chuti pro váš region a všechny partnery, jako jsou univerzity, místní samosprávy, korporace, charitativní organizace, donori atp.</a:t>
            </a:r>
          </a:p>
          <a:p>
            <a:pPr algn="l" rtl="0"/>
            <a:endParaRPr lang="en-US" dirty="0"/>
          </a:p>
          <a:p>
            <a:pPr marL="171450" indent="-171450" algn="l" rtl="0">
              <a:buFont typeface="Wingdings" panose="05000000000000000000" pitchFamily="2" charset="2"/>
              <a:buChar char="à"/>
            </a:pPr>
            <a:r>
              <a:rPr lang="en-US" dirty="0"/>
              <a:t>Vytvořte místo, kde se jeho členové cítí pohodlně, jsou motivováni jednat a chtějí se podělit o své zkušenosti a příběhy. To vše přispěje k vaší marketingové zprávě.</a:t>
            </a:r>
            <a:endParaRPr lang="pl-PL" dirty="0"/>
          </a:p>
          <a:p>
            <a:pPr marL="171450" indent="-171450" algn="l" rtl="0">
              <a:buFont typeface="Wingdings" panose="05000000000000000000" pitchFamily="2" charset="2"/>
              <a:buChar char="à"/>
            </a:pPr>
            <a:endParaRPr lang="pl-PL" dirty="0"/>
          </a:p>
          <a:p>
            <a:pPr algn="l" rtl="0"/>
            <a:r>
              <a:rPr lang="en-US" dirty="0"/>
              <a:t> </a:t>
            </a:r>
          </a:p>
          <a:p>
            <a:pPr algn="l" rtl="0"/>
            <a:endParaRPr lang="en-US" dirty="0"/>
          </a:p>
          <a:p>
            <a:pPr algn="l" rtl="0"/>
            <a:r>
              <a:rPr lang="en-US" sz="1400" dirty="0"/>
              <a:t>Využijte sílu svých členů, jsou vaší tajnou zbraní.</a:t>
            </a:r>
            <a:endParaRPr lang="pl-PL" sz="1400" dirty="0"/>
          </a:p>
          <a:p>
            <a:pPr algn="l" rtl="0"/>
            <a:endParaRPr lang="pl-PL" dirty="0"/>
          </a:p>
          <a:p>
            <a:pPr algn="l" rtl="0"/>
            <a:endParaRPr lang="en-US" dirty="0"/>
          </a:p>
          <a:p>
            <a:pPr algn="l" rtl="0"/>
            <a:r>
              <a:rPr lang="pl-PL" dirty="0">
                <a:sym typeface="Wingdings" panose="05000000000000000000" pitchFamily="2" charset="2"/>
              </a:rPr>
              <a:t></a:t>
            </a:r>
            <a:r>
              <a:rPr lang="en-US" dirty="0"/>
              <a:t>Sdílejte značky potravin, které se vyrábějí interně, na různých sociálních sítích, které vaši zákazníci nejčastěji používají, abyste maximalizovali své poselství pro širší publikum.</a:t>
            </a:r>
            <a:endParaRPr lang="pl-PL" dirty="0"/>
          </a:p>
        </p:txBody>
      </p:sp>
    </p:spTree>
    <p:extLst>
      <p:ext uri="{BB962C8B-B14F-4D97-AF65-F5344CB8AC3E}">
        <p14:creationId xmlns:p14="http://schemas.microsoft.com/office/powerpoint/2010/main" val="288356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B2BF095-567A-4EFF-AD27-7FCE01E639FD}"/>
              </a:ext>
            </a:extLst>
          </p:cNvPr>
          <p:cNvSpPr>
            <a:spLocks noGrp="1"/>
          </p:cNvSpPr>
          <p:nvPr>
            <p:ph type="body" sz="quarter" idx="14"/>
          </p:nvPr>
        </p:nvSpPr>
        <p:spPr/>
        <p:txBody>
          <a:bodyPr/>
          <a:lstStyle/>
          <a:p>
            <a:pPr algn="l" rtl="0"/>
            <a:r>
              <a:rPr lang="en-US" sz="1400" dirty="0" err="1"/>
              <a:t>Dobrý</a:t>
            </a:r>
            <a:r>
              <a:rPr lang="sk-SK" sz="1400" dirty="0"/>
              <a:t> </a:t>
            </a:r>
            <a:r>
              <a:rPr lang="pl-PL" sz="1400" dirty="0"/>
              <a:t>nápad je,</a:t>
            </a:r>
            <a:r>
              <a:rPr lang="cs-CZ" sz="1400" dirty="0"/>
              <a:t> že z</a:t>
            </a:r>
            <a:r>
              <a:rPr lang="en-US" sz="1400" dirty="0" err="1"/>
              <a:t>ačn</a:t>
            </a:r>
            <a:r>
              <a:rPr lang="cs-CZ" sz="1400" dirty="0"/>
              <a:t>e</a:t>
            </a:r>
            <a:r>
              <a:rPr lang="en-US" sz="1400" dirty="0" err="1"/>
              <a:t>te</a:t>
            </a:r>
            <a:r>
              <a:rPr lang="cs-CZ" sz="1400" dirty="0"/>
              <a:t> </a:t>
            </a:r>
            <a:r>
              <a:rPr lang="en-US" sz="1400" dirty="0" err="1"/>
              <a:t>krásnými</a:t>
            </a:r>
            <a:r>
              <a:rPr lang="en-US" sz="1400" dirty="0"/>
              <a:t> fotkami!</a:t>
            </a:r>
          </a:p>
          <a:p>
            <a:pPr algn="l" rtl="0"/>
            <a:endParaRPr lang="pl-PL" dirty="0"/>
          </a:p>
          <a:p>
            <a:pPr algn="l" rtl="0"/>
            <a:endParaRPr lang="en-US" dirty="0"/>
          </a:p>
          <a:p>
            <a:pPr algn="l" rtl="0"/>
            <a:r>
              <a:rPr lang="en-US" dirty="0"/>
              <a:t>V potravinářském průmyslu jsou fotografie nezbytnou součástí komunikace! Pamatujte, že zákazníci jedí očima. Proto je důležité mít po ruce několik kvalitních fotografií ve vysokém rozlišení, na kterých jsou prezentovány vaše zásoby, ale také vaše lokalita, případně vaši zaměstnanci.</a:t>
            </a:r>
          </a:p>
          <a:p>
            <a:pPr algn="l" rtl="0"/>
            <a:endParaRPr lang="en-US" dirty="0"/>
          </a:p>
          <a:p>
            <a:pPr algn="l" rtl="0"/>
            <a:r>
              <a:rPr lang="en-US" dirty="0"/>
              <a:t>I když nic nepřekoná vaše vlastní fotografie, někdy mohou být fotografie z akcií užitečné pro příspěvky na sociálních sítích. Nedostatek času nás všechny trápí, že?</a:t>
            </a:r>
            <a:endParaRPr lang="pl-PL" dirty="0"/>
          </a:p>
          <a:p>
            <a:pPr algn="l" rtl="0"/>
            <a:endParaRPr lang="en-US" dirty="0"/>
          </a:p>
          <a:p>
            <a:pPr algn="l" rtl="0"/>
            <a:endParaRPr lang="en-US" dirty="0"/>
          </a:p>
          <a:p>
            <a:pPr algn="l" rtl="0"/>
            <a:r>
              <a:rPr lang="en-US" u="sng" dirty="0"/>
              <a:t>Skladové fotografie ZDARMA naleznete na</a:t>
            </a:r>
            <a:endParaRPr lang="pl-PL" u="sng" dirty="0"/>
          </a:p>
          <a:p>
            <a:pPr algn="l" rtl="0"/>
            <a:endParaRPr lang="pl-PL" u="sng" dirty="0"/>
          </a:p>
          <a:p>
            <a:pPr algn="l" rtl="0"/>
            <a:r>
              <a:rPr lang="en-US" dirty="0"/>
              <a:t>https://www.pexels.com</a:t>
            </a:r>
          </a:p>
          <a:p>
            <a:pPr algn="l" rtl="0"/>
            <a:r>
              <a:rPr lang="en-US" dirty="0"/>
              <a:t>http://www.raumrot.com/</a:t>
            </a:r>
          </a:p>
          <a:p>
            <a:pPr algn="l" rtl="0"/>
            <a:r>
              <a:rPr lang="en-US" dirty="0"/>
              <a:t>75 bezplatných fotografií - http://offers.hubspot.com/free-stock-photos</a:t>
            </a:r>
          </a:p>
          <a:p>
            <a:pPr algn="l" rtl="0"/>
            <a:r>
              <a:rPr lang="en-US" dirty="0"/>
              <a:t>Každý měsíc bezplatný balíček fotografií - http://deathtothestockphoto.com/</a:t>
            </a:r>
            <a:endParaRPr lang="pl-PL" dirty="0"/>
          </a:p>
          <a:p>
            <a:pPr algn="l" rtl="0"/>
            <a:r>
              <a:rPr lang="pl-PL" dirty="0"/>
              <a:t>A.. Hodně víc!</a:t>
            </a:r>
            <a:endParaRPr lang="en-US" dirty="0"/>
          </a:p>
          <a:p>
            <a:pPr algn="l" rtl="0"/>
            <a:endParaRPr lang="en-US" dirty="0"/>
          </a:p>
          <a:p>
            <a:pPr algn="l" rtl="0"/>
            <a:endParaRPr lang="en-US" dirty="0"/>
          </a:p>
          <a:p>
            <a:pPr algn="l" rtl="0"/>
            <a:endParaRPr lang="en-US" dirty="0"/>
          </a:p>
          <a:p>
            <a:pPr algn="l" rtl="0"/>
            <a:endParaRPr lang="pl-PL" dirty="0"/>
          </a:p>
        </p:txBody>
      </p:sp>
    </p:spTree>
    <p:extLst>
      <p:ext uri="{BB962C8B-B14F-4D97-AF65-F5344CB8AC3E}">
        <p14:creationId xmlns:p14="http://schemas.microsoft.com/office/powerpoint/2010/main" val="493680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E88E3D0-4D8B-434C-AB0B-2E46D27026B8}"/>
              </a:ext>
            </a:extLst>
          </p:cNvPr>
          <p:cNvSpPr>
            <a:spLocks noGrp="1"/>
          </p:cNvSpPr>
          <p:nvPr>
            <p:ph type="body" sz="quarter" idx="14"/>
          </p:nvPr>
        </p:nvSpPr>
        <p:spPr/>
        <p:txBody>
          <a:bodyPr/>
          <a:lstStyle/>
          <a:p>
            <a:pPr algn="l" rtl="0"/>
            <a:r>
              <a:rPr lang="en-US" sz="1400" dirty="0"/>
              <a:t>Udělejte dojem. Je snadné zpracovat fotografie, přidat popisky atp.</a:t>
            </a:r>
          </a:p>
          <a:p>
            <a:pPr algn="l" rtl="0"/>
            <a:endParaRPr lang="en-US" dirty="0"/>
          </a:p>
          <a:p>
            <a:pPr algn="l" rtl="0"/>
            <a:r>
              <a:rPr lang="en-US" dirty="0"/>
              <a:t>Canva má vynikající možnosti úpravy fotografií https://www.canva.com/ a aplikaci</a:t>
            </a:r>
          </a:p>
          <a:p>
            <a:pPr algn="l" rtl="0"/>
            <a:endParaRPr lang="en-US" dirty="0"/>
          </a:p>
          <a:p>
            <a:pPr algn="l" rtl="0"/>
            <a:r>
              <a:rPr lang="en-US" dirty="0"/>
              <a:t>jakož i</a:t>
            </a:r>
          </a:p>
          <a:p>
            <a:pPr algn="l" rtl="0"/>
            <a:endParaRPr lang="en-US" dirty="0"/>
          </a:p>
          <a:p>
            <a:pPr algn="l" rtl="0"/>
            <a:r>
              <a:rPr lang="en-US" dirty="0"/>
              <a:t>Rychlé nástroje obrázků http://www.quickpicturetools.com/en/add_text/</a:t>
            </a:r>
          </a:p>
          <a:p>
            <a:pPr algn="l" rtl="0"/>
            <a:endParaRPr lang="en-US" dirty="0"/>
          </a:p>
          <a:p>
            <a:pPr algn="l" rtl="0"/>
            <a:endParaRPr lang="en-US" dirty="0"/>
          </a:p>
          <a:p>
            <a:pPr algn="l" rtl="0"/>
            <a:endParaRPr lang="en-US" dirty="0"/>
          </a:p>
          <a:p>
            <a:pPr algn="l" rtl="0"/>
            <a:endParaRPr lang="en-US" dirty="0"/>
          </a:p>
          <a:p>
            <a:pPr algn="l" rtl="0"/>
            <a:endParaRPr lang="pl-PL" dirty="0"/>
          </a:p>
        </p:txBody>
      </p:sp>
      <p:pic>
        <p:nvPicPr>
          <p:cNvPr id="4" name="Obraz 3">
            <a:extLst>
              <a:ext uri="{FF2B5EF4-FFF2-40B4-BE49-F238E27FC236}">
                <a16:creationId xmlns:a16="http://schemas.microsoft.com/office/drawing/2014/main" id="{14EE69B4-1BE7-4A52-A556-9117B11A36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9210" y="2979174"/>
            <a:ext cx="3707580" cy="2085514"/>
          </a:xfrm>
          <a:prstGeom prst="rect">
            <a:avLst/>
          </a:prstGeom>
        </p:spPr>
      </p:pic>
    </p:spTree>
    <p:extLst>
      <p:ext uri="{BB962C8B-B14F-4D97-AF65-F5344CB8AC3E}">
        <p14:creationId xmlns:p14="http://schemas.microsoft.com/office/powerpoint/2010/main" val="1819695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C96DA15-4D4D-4CAC-87AA-249CCC08343C}"/>
              </a:ext>
            </a:extLst>
          </p:cNvPr>
          <p:cNvSpPr>
            <a:spLocks noGrp="1"/>
          </p:cNvSpPr>
          <p:nvPr>
            <p:ph type="body" sz="quarter" idx="14"/>
          </p:nvPr>
        </p:nvSpPr>
        <p:spPr/>
        <p:txBody>
          <a:bodyPr/>
          <a:lstStyle/>
          <a:p>
            <a:pPr algn="l" rtl="0"/>
            <a:endParaRPr lang="pl-PL" dirty="0"/>
          </a:p>
          <a:p>
            <a:pPr algn="l" rtl="0"/>
            <a:r>
              <a:rPr lang="en-US" altLang="en-US" sz="1500" b="1" dirty="0">
                <a:latin typeface="+mj-lt"/>
              </a:rPr>
              <a:t>Video funguje</a:t>
            </a:r>
            <a:r>
              <a:rPr lang="pl-PL" altLang="en-US" sz="1500" b="1" dirty="0">
                <a:latin typeface="+mj-lt"/>
              </a:rPr>
              <a:t>!</a:t>
            </a:r>
            <a:endParaRPr lang="en-US" altLang="en-US" sz="1500" b="1" dirty="0">
              <a:latin typeface="+mj-lt"/>
            </a:endParaRPr>
          </a:p>
          <a:p>
            <a:pPr algn="l" rtl="0"/>
            <a:endParaRPr lang="pl-PL" dirty="0"/>
          </a:p>
          <a:p>
            <a:pPr algn="l" rtl="0"/>
            <a:endParaRPr lang="en-US" dirty="0"/>
          </a:p>
          <a:p>
            <a:pPr algn="l" rtl="0"/>
            <a:r>
              <a:rPr lang="en-US" sz="1400" dirty="0" err="1"/>
              <a:t>Dalším</a:t>
            </a:r>
            <a:r>
              <a:rPr lang="en-US" sz="1400" dirty="0"/>
              <a:t> </a:t>
            </a:r>
            <a:r>
              <a:rPr lang="en-US" sz="1400" dirty="0" err="1"/>
              <a:t>skvělým</a:t>
            </a:r>
            <a:r>
              <a:rPr lang="en-US" sz="1400" dirty="0"/>
              <a:t> </a:t>
            </a:r>
            <a:r>
              <a:rPr lang="en-US" sz="1400" dirty="0" err="1"/>
              <a:t>nápadem</a:t>
            </a:r>
            <a:r>
              <a:rPr lang="cs-CZ" sz="1400" dirty="0"/>
              <a:t> </a:t>
            </a:r>
            <a:r>
              <a:rPr lang="en-US" sz="1400" dirty="0"/>
              <a:t>je</a:t>
            </a:r>
            <a:r>
              <a:rPr lang="cs-CZ" sz="1400" dirty="0"/>
              <a:t> </a:t>
            </a:r>
            <a:r>
              <a:rPr lang="en-US" sz="1400" dirty="0" err="1"/>
              <a:t>použít</a:t>
            </a:r>
            <a:r>
              <a:rPr lang="cs-CZ" sz="1400" dirty="0"/>
              <a:t> </a:t>
            </a:r>
            <a:r>
              <a:rPr lang="en-US" sz="1400" dirty="0"/>
              <a:t>video!</a:t>
            </a:r>
            <a:endParaRPr lang="sk-SK" sz="1400" dirty="0"/>
          </a:p>
          <a:p>
            <a:pPr algn="l" rtl="0"/>
            <a:r>
              <a:rPr lang="en-US" sz="1400" dirty="0"/>
              <a:t>Jedná se o</a:t>
            </a:r>
            <a:r>
              <a:rPr lang="cs-CZ" sz="1400" dirty="0"/>
              <a:t> </a:t>
            </a:r>
            <a:r>
              <a:rPr lang="en-US" sz="1400" dirty="0" err="1"/>
              <a:t>snadno</a:t>
            </a:r>
            <a:r>
              <a:rPr lang="en-US" sz="1400" dirty="0"/>
              <a:t> </a:t>
            </a:r>
            <a:r>
              <a:rPr lang="en-US" sz="1400" dirty="0" err="1"/>
              <a:t>stravitelnou</a:t>
            </a:r>
            <a:r>
              <a:rPr lang="en-US" sz="1400" dirty="0"/>
              <a:t> </a:t>
            </a:r>
            <a:r>
              <a:rPr lang="en-US" sz="1400" dirty="0" err="1"/>
              <a:t>formu</a:t>
            </a:r>
            <a:r>
              <a:rPr lang="en-US" sz="1400" dirty="0"/>
              <a:t> </a:t>
            </a:r>
            <a:r>
              <a:rPr lang="en-US" sz="1400" dirty="0" err="1"/>
              <a:t>komunikace</a:t>
            </a:r>
            <a:r>
              <a:rPr lang="en-US" sz="1400" dirty="0"/>
              <a:t>.</a:t>
            </a:r>
            <a:r>
              <a:rPr lang="cs-CZ" sz="1400" dirty="0"/>
              <a:t> </a:t>
            </a:r>
            <a:r>
              <a:rPr lang="en-US" sz="1400" dirty="0" err="1"/>
              <a:t>Každý</a:t>
            </a:r>
            <a:r>
              <a:rPr lang="en-US" sz="1400" dirty="0"/>
              <a:t> s</a:t>
            </a:r>
            <a:r>
              <a:rPr lang="cs-CZ" sz="1400" dirty="0"/>
              <a:t>e</a:t>
            </a:r>
            <a:r>
              <a:rPr lang="en-US" sz="1400" dirty="0"/>
              <a:t> </a:t>
            </a:r>
            <a:r>
              <a:rPr lang="en-US" sz="1400" dirty="0" err="1"/>
              <a:t>rád</a:t>
            </a:r>
            <a:r>
              <a:rPr lang="cs-CZ" sz="1400" dirty="0"/>
              <a:t> na</a:t>
            </a:r>
            <a:r>
              <a:rPr lang="en-US" sz="1400" dirty="0"/>
              <a:t> </a:t>
            </a:r>
            <a:r>
              <a:rPr lang="en-US" sz="1400" dirty="0" err="1"/>
              <a:t>něco</a:t>
            </a:r>
            <a:r>
              <a:rPr lang="en-US" sz="1400" dirty="0"/>
              <a:t> </a:t>
            </a:r>
            <a:r>
              <a:rPr lang="en-US" sz="1400" dirty="0" err="1"/>
              <a:t>podívá</a:t>
            </a:r>
            <a:r>
              <a:rPr lang="en-US" sz="1400" dirty="0"/>
              <a:t>,</a:t>
            </a:r>
            <a:r>
              <a:rPr lang="cs-CZ" sz="1400" dirty="0"/>
              <a:t> ne</a:t>
            </a:r>
            <a:r>
              <a:rPr lang="en-US" sz="1400" dirty="0"/>
              <a:t>?</a:t>
            </a:r>
            <a:r>
              <a:rPr lang="cs-CZ" sz="1400" dirty="0"/>
              <a:t> </a:t>
            </a:r>
            <a:r>
              <a:rPr lang="en-US" sz="1400" dirty="0" err="1"/>
              <a:t>Navíc</a:t>
            </a:r>
            <a:r>
              <a:rPr lang="cs-CZ" sz="1400" dirty="0"/>
              <a:t> </a:t>
            </a:r>
            <a:r>
              <a:rPr lang="en-US" sz="1400" dirty="0" err="1"/>
              <a:t>rozsah</a:t>
            </a:r>
            <a:r>
              <a:rPr lang="en-US" sz="1400" dirty="0"/>
              <a:t> </a:t>
            </a:r>
            <a:r>
              <a:rPr lang="en-US" sz="1400" dirty="0" err="1"/>
              <a:t>pozornosti</a:t>
            </a:r>
            <a:r>
              <a:rPr lang="en-US" sz="1400" dirty="0"/>
              <a:t> </a:t>
            </a:r>
            <a:r>
              <a:rPr lang="en-US" sz="1400" dirty="0" err="1"/>
              <a:t>uživatelů</a:t>
            </a:r>
            <a:r>
              <a:rPr lang="en-US" sz="1400" dirty="0"/>
              <a:t> </a:t>
            </a:r>
            <a:r>
              <a:rPr lang="en-US" sz="1400" dirty="0" err="1"/>
              <a:t>internetu</a:t>
            </a:r>
            <a:r>
              <a:rPr lang="en-US" sz="1400" dirty="0"/>
              <a:t> se </a:t>
            </a:r>
            <a:r>
              <a:rPr lang="en-US" sz="1400" dirty="0" err="1"/>
              <a:t>každým</a:t>
            </a:r>
            <a:r>
              <a:rPr lang="en-US" sz="1400" dirty="0"/>
              <a:t> </a:t>
            </a:r>
            <a:r>
              <a:rPr lang="en-US" sz="1400" dirty="0" err="1"/>
              <a:t>rokem</a:t>
            </a:r>
            <a:r>
              <a:rPr lang="en-US" sz="1400" dirty="0"/>
              <a:t> </a:t>
            </a:r>
            <a:r>
              <a:rPr lang="en-US" sz="1400" dirty="0" err="1"/>
              <a:t>snižuje</a:t>
            </a:r>
            <a:r>
              <a:rPr lang="en-US" sz="1400" dirty="0"/>
              <a:t>.</a:t>
            </a:r>
            <a:r>
              <a:rPr lang="cs-CZ" sz="1400" dirty="0"/>
              <a:t> </a:t>
            </a:r>
            <a:r>
              <a:rPr lang="en-US" sz="1400" dirty="0" err="1"/>
              <a:t>Lidé</a:t>
            </a:r>
            <a:r>
              <a:rPr lang="en-US" sz="1400" dirty="0"/>
              <a:t> </a:t>
            </a:r>
            <a:r>
              <a:rPr lang="en-US" sz="1400" dirty="0" err="1"/>
              <a:t>chtějí</a:t>
            </a:r>
            <a:r>
              <a:rPr lang="en-US" sz="1400" dirty="0"/>
              <a:t> </a:t>
            </a:r>
            <a:r>
              <a:rPr lang="en-US" sz="1400" dirty="0" err="1"/>
              <a:t>získat</a:t>
            </a:r>
            <a:r>
              <a:rPr lang="en-US" sz="1400" dirty="0"/>
              <a:t> </a:t>
            </a:r>
            <a:r>
              <a:rPr lang="en-US" sz="1400" dirty="0" err="1"/>
              <a:t>informace</a:t>
            </a:r>
            <a:r>
              <a:rPr lang="en-US" sz="1400" dirty="0"/>
              <a:t> </a:t>
            </a:r>
            <a:r>
              <a:rPr lang="en-US" sz="1400" dirty="0" err="1"/>
              <a:t>rychle</a:t>
            </a:r>
            <a:r>
              <a:rPr lang="en-US" sz="1400" dirty="0"/>
              <a:t>!</a:t>
            </a:r>
            <a:r>
              <a:rPr lang="cs-CZ" sz="1400" dirty="0"/>
              <a:t> </a:t>
            </a:r>
            <a:r>
              <a:rPr lang="en-US" sz="1400" dirty="0" err="1"/>
              <a:t>Videa</a:t>
            </a:r>
            <a:r>
              <a:rPr lang="en-US" sz="1400" dirty="0"/>
              <a:t> se </a:t>
            </a:r>
            <a:r>
              <a:rPr lang="en-US" sz="1400" dirty="0" err="1"/>
              <a:t>používají</a:t>
            </a:r>
            <a:r>
              <a:rPr lang="en-US" sz="1400" dirty="0"/>
              <a:t> </a:t>
            </a:r>
            <a:r>
              <a:rPr lang="en-US" sz="1400" dirty="0" err="1"/>
              <a:t>stále</a:t>
            </a:r>
            <a:r>
              <a:rPr lang="en-US" sz="1400" dirty="0"/>
              <a:t> </a:t>
            </a:r>
            <a:r>
              <a:rPr lang="en-US" sz="1400" dirty="0" err="1"/>
              <a:t>více</a:t>
            </a:r>
            <a:r>
              <a:rPr lang="en-US" sz="1400" dirty="0"/>
              <a:t>,</a:t>
            </a:r>
            <a:r>
              <a:rPr lang="cs-CZ" sz="1400" dirty="0"/>
              <a:t> </a:t>
            </a:r>
            <a:r>
              <a:rPr lang="en-US" sz="1400" dirty="0" err="1"/>
              <a:t>přičemž</a:t>
            </a:r>
            <a:r>
              <a:rPr lang="cs-CZ" sz="1400" dirty="0"/>
              <a:t> jejich </a:t>
            </a:r>
            <a:r>
              <a:rPr lang="en-US" sz="1400" dirty="0" err="1"/>
              <a:t>délka</a:t>
            </a:r>
            <a:r>
              <a:rPr lang="en-US" sz="1400" dirty="0"/>
              <a:t> se </a:t>
            </a:r>
            <a:r>
              <a:rPr lang="en-US" sz="1400" dirty="0" err="1"/>
              <a:t>stále</a:t>
            </a:r>
            <a:r>
              <a:rPr lang="en-US" sz="1400" dirty="0"/>
              <a:t> </a:t>
            </a:r>
            <a:r>
              <a:rPr lang="cs-CZ" sz="1400" dirty="0"/>
              <a:t>zkracuje</a:t>
            </a:r>
            <a:r>
              <a:rPr lang="en-US" sz="1400" dirty="0"/>
              <a:t>.</a:t>
            </a:r>
            <a:r>
              <a:rPr lang="cs-CZ" sz="1400" dirty="0"/>
              <a:t> </a:t>
            </a:r>
            <a:r>
              <a:rPr lang="en-US" sz="1400" dirty="0" err="1"/>
              <a:t>Publikum</a:t>
            </a:r>
            <a:r>
              <a:rPr lang="cs-CZ" sz="1400" dirty="0"/>
              <a:t> </a:t>
            </a:r>
            <a:r>
              <a:rPr lang="en-US" sz="1400" dirty="0"/>
              <a:t>s</a:t>
            </a:r>
            <a:r>
              <a:rPr lang="cs-CZ" sz="1400" dirty="0"/>
              <a:t>e s </a:t>
            </a:r>
            <a:r>
              <a:rPr lang="en-US" sz="1400" dirty="0" err="1"/>
              <a:t>větší</a:t>
            </a:r>
            <a:r>
              <a:rPr lang="en-US" sz="1400" dirty="0"/>
              <a:t> </a:t>
            </a:r>
            <a:r>
              <a:rPr lang="en-US" sz="1400" dirty="0" err="1"/>
              <a:t>pravděpodobností</a:t>
            </a:r>
            <a:r>
              <a:rPr lang="en-US" sz="1400" dirty="0"/>
              <a:t> </a:t>
            </a:r>
            <a:r>
              <a:rPr lang="en-US" sz="1400" dirty="0" err="1"/>
              <a:t>zapojí</a:t>
            </a:r>
            <a:r>
              <a:rPr lang="en-US" sz="1400" dirty="0"/>
              <a:t>,</a:t>
            </a:r>
            <a:r>
              <a:rPr lang="cs-CZ" sz="1400" dirty="0"/>
              <a:t> </a:t>
            </a:r>
            <a:r>
              <a:rPr lang="en-US" sz="1400" dirty="0" err="1"/>
              <a:t>bude</a:t>
            </a:r>
            <a:r>
              <a:rPr lang="en-US" sz="1400" dirty="0"/>
              <a:t> se</a:t>
            </a:r>
            <a:r>
              <a:rPr lang="cs-CZ" sz="1400" dirty="0"/>
              <a:t> </a:t>
            </a:r>
            <a:r>
              <a:rPr lang="en-US" sz="1400" dirty="0"/>
              <a:t>mu</a:t>
            </a:r>
            <a:r>
              <a:rPr lang="cs-CZ" sz="1400" dirty="0"/>
              <a:t> </a:t>
            </a:r>
            <a:r>
              <a:rPr lang="en-US" sz="1400" dirty="0" err="1"/>
              <a:t>líbit</a:t>
            </a:r>
            <a:r>
              <a:rPr lang="en-US" sz="1400" dirty="0"/>
              <a:t>,</a:t>
            </a:r>
            <a:r>
              <a:rPr lang="cs-CZ" sz="1400" dirty="0"/>
              <a:t> </a:t>
            </a:r>
            <a:r>
              <a:rPr lang="en-US" sz="1400" dirty="0" err="1"/>
              <a:t>bude</a:t>
            </a:r>
            <a:r>
              <a:rPr lang="cs-CZ" sz="1400" dirty="0"/>
              <a:t> </a:t>
            </a:r>
            <a:r>
              <a:rPr lang="en-US" sz="1400" dirty="0"/>
              <a:t>ho</a:t>
            </a:r>
            <a:r>
              <a:rPr lang="cs-CZ" sz="1400" dirty="0"/>
              <a:t> </a:t>
            </a:r>
            <a:r>
              <a:rPr lang="en-US" sz="1400" dirty="0" err="1"/>
              <a:t>sdílet</a:t>
            </a:r>
            <a:r>
              <a:rPr lang="cs-CZ" sz="1400" dirty="0"/>
              <a:t> </a:t>
            </a:r>
            <a:r>
              <a:rPr lang="en-US" sz="1400" dirty="0"/>
              <a:t>a</a:t>
            </a:r>
            <a:r>
              <a:rPr lang="cs-CZ" sz="1400" dirty="0"/>
              <a:t> </a:t>
            </a:r>
            <a:r>
              <a:rPr lang="en-US" sz="1400" dirty="0" err="1"/>
              <a:t>komentovat</a:t>
            </a:r>
            <a:r>
              <a:rPr lang="en-US" sz="1400" dirty="0"/>
              <a:t> </a:t>
            </a:r>
            <a:r>
              <a:rPr lang="en-US" sz="1400" dirty="0" err="1"/>
              <a:t>videoobsah</a:t>
            </a:r>
            <a:r>
              <a:rPr lang="cs-CZ" sz="1400" dirty="0"/>
              <a:t> tak, </a:t>
            </a:r>
            <a:r>
              <a:rPr lang="en-US" sz="1400" dirty="0"/>
              <a:t>jak </a:t>
            </a:r>
            <a:r>
              <a:rPr lang="en-US" sz="1400" dirty="0" err="1"/>
              <a:t>jiné</a:t>
            </a:r>
            <a:r>
              <a:rPr lang="en-US" sz="1400" dirty="0"/>
              <a:t> </a:t>
            </a:r>
            <a:r>
              <a:rPr lang="en-US" sz="1400" dirty="0" err="1"/>
              <a:t>příspěvky</a:t>
            </a:r>
            <a:r>
              <a:rPr lang="en-US" sz="1400" dirty="0"/>
              <a:t> </a:t>
            </a:r>
            <a:r>
              <a:rPr lang="en-US" sz="1400" dirty="0" err="1"/>
              <a:t>na</a:t>
            </a:r>
            <a:r>
              <a:rPr lang="en-US" sz="1400" dirty="0"/>
              <a:t> </a:t>
            </a:r>
            <a:r>
              <a:rPr lang="en-US" sz="1400" dirty="0" err="1"/>
              <a:t>sociálních</a:t>
            </a:r>
            <a:r>
              <a:rPr lang="en-US" sz="1400" dirty="0"/>
              <a:t> </a:t>
            </a:r>
            <a:r>
              <a:rPr lang="en-US" sz="1400" dirty="0" err="1"/>
              <a:t>sítích</a:t>
            </a:r>
            <a:r>
              <a:rPr lang="en-US" sz="1400" dirty="0"/>
              <a:t>.</a:t>
            </a:r>
            <a:endParaRPr lang="sk-SK" sz="1400" dirty="0"/>
          </a:p>
          <a:p>
            <a:pPr algn="l" rtl="0"/>
            <a:endParaRPr lang="en-US" dirty="0"/>
          </a:p>
          <a:p>
            <a:pPr algn="l" rtl="0"/>
            <a:r>
              <a:rPr lang="en-US" sz="1400" dirty="0" err="1"/>
              <a:t>Všichni</a:t>
            </a:r>
            <a:r>
              <a:rPr lang="en-US" sz="1400" dirty="0"/>
              <a:t> </a:t>
            </a:r>
            <a:r>
              <a:rPr lang="en-US" sz="1400" dirty="0" err="1"/>
              <a:t>jsme</a:t>
            </a:r>
            <a:r>
              <a:rPr lang="en-US" sz="1400" dirty="0"/>
              <a:t> </a:t>
            </a:r>
            <a:r>
              <a:rPr lang="en-US" sz="1400" dirty="0" err="1"/>
              <a:t>mobilní</a:t>
            </a:r>
            <a:r>
              <a:rPr lang="en-US" sz="1400" dirty="0"/>
              <a:t>, to </a:t>
            </a:r>
            <a:r>
              <a:rPr lang="cs-CZ" sz="1400" dirty="0"/>
              <a:t>je jasné</a:t>
            </a:r>
            <a:r>
              <a:rPr lang="en-US" sz="1400" dirty="0"/>
              <a:t>.</a:t>
            </a:r>
            <a:endParaRPr lang="sk-SK" sz="1400" dirty="0"/>
          </a:p>
          <a:p>
            <a:pPr algn="l" rtl="0"/>
            <a:r>
              <a:rPr lang="en-US" sz="1400" dirty="0" err="1"/>
              <a:t>Pokrok</a:t>
            </a:r>
            <a:r>
              <a:rPr lang="cs-CZ" sz="1400" dirty="0"/>
              <a:t> </a:t>
            </a:r>
            <a:r>
              <a:rPr lang="en-US" sz="1400" dirty="0"/>
              <a:t>v</a:t>
            </a:r>
            <a:r>
              <a:rPr lang="cs-CZ" sz="1400" dirty="0"/>
              <a:t> </a:t>
            </a:r>
            <a:r>
              <a:rPr lang="en-US" sz="1400" dirty="0" err="1"/>
              <a:t>technologii</a:t>
            </a:r>
            <a:r>
              <a:rPr lang="en-US" sz="1400" dirty="0"/>
              <a:t> </a:t>
            </a:r>
            <a:r>
              <a:rPr lang="en-US" sz="1400" dirty="0" err="1"/>
              <a:t>směřuje</a:t>
            </a:r>
            <a:r>
              <a:rPr lang="en-US" sz="1400" dirty="0"/>
              <a:t> </a:t>
            </a:r>
            <a:r>
              <a:rPr lang="en-US" sz="1400" dirty="0" err="1"/>
              <a:t>více</a:t>
            </a:r>
            <a:r>
              <a:rPr lang="cs-CZ" sz="1400" dirty="0"/>
              <a:t> </a:t>
            </a:r>
            <a:r>
              <a:rPr lang="en-US" sz="1400" dirty="0"/>
              <a:t>k</a:t>
            </a:r>
            <a:r>
              <a:rPr lang="cs-CZ" sz="1400" dirty="0"/>
              <a:t> </a:t>
            </a:r>
            <a:r>
              <a:rPr lang="en-US" sz="1400" dirty="0" err="1"/>
              <a:t>upřednostňování</a:t>
            </a:r>
            <a:r>
              <a:rPr lang="cs-CZ" sz="1400" dirty="0"/>
              <a:t> </a:t>
            </a:r>
            <a:r>
              <a:rPr lang="en-US" sz="1400" dirty="0" err="1"/>
              <a:t>videomarketéra</a:t>
            </a:r>
            <a:r>
              <a:rPr lang="en-US" sz="1400" dirty="0"/>
              <a:t>.</a:t>
            </a:r>
            <a:r>
              <a:rPr lang="cs-CZ" sz="1400" dirty="0"/>
              <a:t> </a:t>
            </a:r>
            <a:r>
              <a:rPr lang="en-US" sz="1400" dirty="0" err="1"/>
              <a:t>Příkladem</a:t>
            </a:r>
            <a:r>
              <a:rPr lang="en-US" sz="1400" dirty="0"/>
              <a:t> </a:t>
            </a:r>
            <a:r>
              <a:rPr lang="en-US" sz="1400" dirty="0" err="1"/>
              <a:t>může</a:t>
            </a:r>
            <a:r>
              <a:rPr lang="en-US" sz="1400" dirty="0"/>
              <a:t> </a:t>
            </a:r>
            <a:r>
              <a:rPr lang="en-US" sz="1400" dirty="0" err="1"/>
              <a:t>být</a:t>
            </a:r>
            <a:r>
              <a:rPr lang="cs-CZ" sz="1400" dirty="0"/>
              <a:t> </a:t>
            </a:r>
            <a:r>
              <a:rPr lang="en-US" sz="1400" dirty="0"/>
              <a:t>Facebook,</a:t>
            </a:r>
            <a:r>
              <a:rPr lang="cs-CZ" sz="1400" dirty="0"/>
              <a:t> </a:t>
            </a:r>
            <a:r>
              <a:rPr lang="en-US" sz="1400" dirty="0" err="1"/>
              <a:t>který</a:t>
            </a:r>
            <a:r>
              <a:rPr lang="en-US" sz="1400" dirty="0"/>
              <a:t> </a:t>
            </a:r>
            <a:r>
              <a:rPr lang="en-US" sz="1400" dirty="0" err="1"/>
              <a:t>přidává</a:t>
            </a:r>
            <a:r>
              <a:rPr lang="en-US" sz="1400" dirty="0"/>
              <a:t> </a:t>
            </a:r>
            <a:r>
              <a:rPr lang="en-US" sz="1400" dirty="0" err="1"/>
              <a:t>živé</a:t>
            </a:r>
            <a:r>
              <a:rPr lang="cs-CZ" sz="1400" dirty="0"/>
              <a:t> </a:t>
            </a:r>
            <a:r>
              <a:rPr lang="en-US" sz="1400" dirty="0"/>
              <a:t>video, </a:t>
            </a:r>
            <a:r>
              <a:rPr lang="cs-CZ" sz="1400" dirty="0"/>
              <a:t> </a:t>
            </a:r>
            <a:r>
              <a:rPr lang="en-US" sz="1400" dirty="0" err="1"/>
              <a:t>videoreference</a:t>
            </a:r>
            <a:r>
              <a:rPr lang="en-US" sz="1400" dirty="0"/>
              <a:t> </a:t>
            </a:r>
            <a:r>
              <a:rPr lang="en-US" sz="1400" dirty="0" err="1"/>
              <a:t>nebo</a:t>
            </a:r>
            <a:r>
              <a:rPr lang="en-US" sz="1400" dirty="0"/>
              <a:t> </a:t>
            </a:r>
            <a:r>
              <a:rPr lang="en-US" sz="1400" dirty="0" err="1"/>
              <a:t>funkce</a:t>
            </a:r>
            <a:r>
              <a:rPr lang="en-US" sz="1400" dirty="0"/>
              <a:t> </a:t>
            </a:r>
            <a:r>
              <a:rPr lang="en-US" sz="1400" dirty="0" err="1"/>
              <a:t>automatického</a:t>
            </a:r>
            <a:r>
              <a:rPr lang="en-US" sz="1400" dirty="0"/>
              <a:t> </a:t>
            </a:r>
            <a:r>
              <a:rPr lang="en-US" sz="1400" dirty="0" err="1"/>
              <a:t>přehrávání</a:t>
            </a:r>
            <a:r>
              <a:rPr lang="en-US" sz="1400" dirty="0"/>
              <a:t>.</a:t>
            </a:r>
            <a:r>
              <a:rPr lang="cs-CZ" sz="1400" dirty="0"/>
              <a:t> </a:t>
            </a:r>
            <a:r>
              <a:rPr lang="en-US" sz="1400" dirty="0" err="1"/>
              <a:t>Mnohem</a:t>
            </a:r>
            <a:r>
              <a:rPr lang="en-US" sz="1400" dirty="0"/>
              <a:t> </a:t>
            </a:r>
            <a:r>
              <a:rPr lang="en-US" sz="1400" dirty="0" err="1"/>
              <a:t>pravděpodobněj</a:t>
            </a:r>
            <a:r>
              <a:rPr lang="cs-CZ" sz="1400" dirty="0"/>
              <a:t>i</a:t>
            </a:r>
            <a:r>
              <a:rPr lang="en-US" sz="1400" dirty="0"/>
              <a:t> </a:t>
            </a:r>
            <a:r>
              <a:rPr lang="en-US" sz="1400" dirty="0" err="1"/>
              <a:t>upoutáte</a:t>
            </a:r>
            <a:r>
              <a:rPr lang="en-US" sz="1400" dirty="0"/>
              <a:t> </a:t>
            </a:r>
            <a:r>
              <a:rPr lang="en-US" sz="1400" dirty="0" err="1"/>
              <a:t>pozornost</a:t>
            </a:r>
            <a:r>
              <a:rPr lang="en-US" sz="1400" dirty="0"/>
              <a:t> </a:t>
            </a:r>
            <a:r>
              <a:rPr lang="en-US" sz="1400" dirty="0" err="1"/>
              <a:t>diváka</a:t>
            </a:r>
            <a:r>
              <a:rPr lang="en-US" sz="1400" dirty="0"/>
              <a:t> </a:t>
            </a:r>
            <a:r>
              <a:rPr lang="en-US" sz="1400" dirty="0" err="1"/>
              <a:t>na</a:t>
            </a:r>
            <a:r>
              <a:rPr lang="en-US" sz="1400" dirty="0"/>
              <a:t> </a:t>
            </a:r>
            <a:r>
              <a:rPr lang="en-US" sz="1400" dirty="0" err="1"/>
              <a:t>mobilním</a:t>
            </a:r>
            <a:r>
              <a:rPr lang="en-US" sz="1400" dirty="0"/>
              <a:t> </a:t>
            </a:r>
            <a:r>
              <a:rPr lang="en-US" sz="1400" dirty="0" err="1"/>
              <a:t>zařízení</a:t>
            </a:r>
            <a:r>
              <a:rPr lang="en-US" sz="1400" dirty="0"/>
              <a:t>, </a:t>
            </a:r>
            <a:r>
              <a:rPr lang="cs-CZ" sz="1400" dirty="0"/>
              <a:t>a </a:t>
            </a:r>
            <a:r>
              <a:rPr lang="en-US" sz="1400" dirty="0"/>
              <a:t>to</a:t>
            </a:r>
            <a:r>
              <a:rPr lang="cs-CZ" sz="1400" dirty="0"/>
              <a:t> </a:t>
            </a:r>
            <a:r>
              <a:rPr lang="en-US" sz="1400" dirty="0" err="1"/>
              <a:t>stojí</a:t>
            </a:r>
            <a:r>
              <a:rPr lang="cs-CZ" sz="1400" dirty="0"/>
              <a:t> </a:t>
            </a:r>
            <a:r>
              <a:rPr lang="en-US" sz="1400" dirty="0"/>
              <a:t>za</a:t>
            </a:r>
            <a:r>
              <a:rPr lang="cs-CZ" sz="1400" dirty="0"/>
              <a:t> </a:t>
            </a:r>
            <a:r>
              <a:rPr lang="en-US" sz="1400" dirty="0" err="1"/>
              <a:t>zvážení</a:t>
            </a:r>
            <a:r>
              <a:rPr lang="en-US" sz="1400" dirty="0"/>
              <a:t>.</a:t>
            </a:r>
            <a:endParaRPr lang="pl-PL" dirty="0"/>
          </a:p>
        </p:txBody>
      </p:sp>
      <p:pic>
        <p:nvPicPr>
          <p:cNvPr id="4" name="Picture 2" descr="Zobacz obraz źródłowy">
            <a:extLst>
              <a:ext uri="{FF2B5EF4-FFF2-40B4-BE49-F238E27FC236}">
                <a16:creationId xmlns:a16="http://schemas.microsoft.com/office/drawing/2014/main" id="{067242C1-27E4-4A7B-9D63-A88919A50F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2135" y="4010124"/>
            <a:ext cx="3844413" cy="2162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518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26C6025-E29C-4505-82E2-3E816439C776}"/>
              </a:ext>
            </a:extLst>
          </p:cNvPr>
          <p:cNvSpPr>
            <a:spLocks noGrp="1"/>
          </p:cNvSpPr>
          <p:nvPr>
            <p:ph type="body" sz="quarter" idx="14"/>
          </p:nvPr>
        </p:nvSpPr>
        <p:spPr/>
        <p:txBody>
          <a:bodyPr/>
          <a:lstStyle/>
          <a:p>
            <a:pPr algn="l" rtl="0">
              <a:buFontTx/>
              <a:buNone/>
            </a:pPr>
            <a:r>
              <a:rPr lang="pl-PL" altLang="en-US" sz="1600" dirty="0">
                <a:latin typeface="+mj-lt"/>
              </a:rPr>
              <a:t>Co do záznam?</a:t>
            </a:r>
          </a:p>
          <a:p>
            <a:pPr algn="l" rtl="0">
              <a:buFontTx/>
              <a:buNone/>
            </a:pPr>
            <a:endParaRPr lang="pl-PL" altLang="en-US" dirty="0"/>
          </a:p>
          <a:p>
            <a:pPr algn="l" rtl="0">
              <a:buFontTx/>
              <a:buNone/>
            </a:pPr>
            <a:r>
              <a:rPr lang="en-IE" altLang="en-US" sz="1200" dirty="0"/>
              <a:t>Existují 4 hlavní typy videí pro firmy:</a:t>
            </a:r>
            <a:endParaRPr lang="pl-PL" altLang="en-US" sz="1200" dirty="0"/>
          </a:p>
          <a:p>
            <a:pPr algn="l" rtl="0">
              <a:buFontTx/>
              <a:buNone/>
            </a:pPr>
            <a:endParaRPr lang="pl-PL" altLang="en-US" dirty="0">
              <a:solidFill>
                <a:srgbClr val="DC30BB"/>
              </a:solidFill>
            </a:endParaRPr>
          </a:p>
          <a:p>
            <a:pPr algn="l" rtl="0">
              <a:buFontTx/>
              <a:buNone/>
            </a:pPr>
            <a:r>
              <a:rPr lang="pl-PL" altLang="en-US" sz="1200" dirty="0">
                <a:solidFill>
                  <a:srgbClr val="DC30BB"/>
                </a:solidFill>
              </a:rPr>
              <a:t>1.</a:t>
            </a:r>
            <a:r>
              <a:rPr lang="en-IE" altLang="en-US" sz="1200" dirty="0">
                <a:solidFill>
                  <a:srgbClr val="DC30BB"/>
                </a:solidFill>
              </a:rPr>
              <a:t>Ukázka „jak na to“</a:t>
            </a:r>
            <a:endParaRPr lang="pl-PL" altLang="en-US" dirty="0">
              <a:solidFill>
                <a:srgbClr val="DC30BB"/>
              </a:solidFill>
            </a:endParaRPr>
          </a:p>
          <a:p>
            <a:pPr algn="l" rtl="0">
              <a:buFontTx/>
              <a:buNone/>
            </a:pPr>
            <a:r>
              <a:rPr lang="pl-PL" altLang="en-US" sz="1200" dirty="0"/>
              <a:t> </a:t>
            </a:r>
            <a:br>
              <a:rPr lang="pl-PL" altLang="en-US" sz="1200" dirty="0"/>
            </a:br>
            <a:r>
              <a:rPr lang="en-US" altLang="en-US" sz="1200" dirty="0"/>
              <a:t>Návody krok za krokem</a:t>
            </a:r>
          </a:p>
          <a:p>
            <a:pPr algn="l" rtl="0">
              <a:buFontTx/>
              <a:buNone/>
            </a:pPr>
            <a:r>
              <a:rPr lang="en-US" altLang="en-US" sz="1200" dirty="0"/>
              <a:t>Ukázky a videa s návody</a:t>
            </a:r>
          </a:p>
          <a:p>
            <a:pPr algn="l" rtl="0">
              <a:buFontTx/>
              <a:buNone/>
            </a:pPr>
            <a:r>
              <a:rPr lang="en-US" altLang="en-US" sz="1200" dirty="0" err="1"/>
              <a:t>Skvělý</a:t>
            </a:r>
            <a:r>
              <a:rPr lang="cs-CZ" altLang="en-US" sz="1200" dirty="0"/>
              <a:t> </a:t>
            </a:r>
            <a:r>
              <a:rPr lang="en-US" altLang="en-US" sz="1200" dirty="0" err="1"/>
              <a:t>způsob</a:t>
            </a:r>
            <a:r>
              <a:rPr lang="en-US" altLang="en-US" sz="1200" dirty="0"/>
              <a:t> </a:t>
            </a:r>
            <a:r>
              <a:rPr lang="en-US" altLang="en-US" sz="1200" dirty="0" err="1"/>
              <a:t>marketingu</a:t>
            </a:r>
            <a:r>
              <a:rPr lang="sk-SK" altLang="en-US" sz="1200" dirty="0"/>
              <a:t> </a:t>
            </a:r>
            <a:r>
              <a:rPr lang="en-US" altLang="en-US" sz="1200" dirty="0" err="1"/>
              <a:t>na</a:t>
            </a:r>
            <a:r>
              <a:rPr lang="cs-CZ" altLang="en-US" sz="1200" dirty="0"/>
              <a:t> </a:t>
            </a:r>
            <a:r>
              <a:rPr lang="en-US" altLang="en-US" sz="1200" dirty="0"/>
              <a:t>YouTube.</a:t>
            </a:r>
          </a:p>
          <a:p>
            <a:pPr algn="l" rtl="0">
              <a:buFontTx/>
              <a:buNone/>
            </a:pPr>
            <a:endParaRPr lang="en-IE" altLang="en-US" sz="1200" dirty="0"/>
          </a:p>
          <a:p>
            <a:pPr algn="l" rtl="0">
              <a:buFontTx/>
              <a:buNone/>
            </a:pPr>
            <a:r>
              <a:rPr lang="en-IE" altLang="en-US" sz="1200" dirty="0">
                <a:solidFill>
                  <a:srgbClr val="DC30BB"/>
                </a:solidFill>
              </a:rPr>
              <a:t>2. Informační/vzdělávací</a:t>
            </a:r>
            <a:endParaRPr lang="pl-PL" altLang="en-US" sz="1200" dirty="0">
              <a:solidFill>
                <a:srgbClr val="DC30BB"/>
              </a:solidFill>
            </a:endParaRPr>
          </a:p>
          <a:p>
            <a:pPr algn="l" rtl="0">
              <a:buFontTx/>
              <a:buNone/>
            </a:pPr>
            <a:endParaRPr lang="pl-PL" altLang="en-US" sz="1200" dirty="0">
              <a:solidFill>
                <a:srgbClr val="DC30BB"/>
              </a:solidFill>
            </a:endParaRPr>
          </a:p>
          <a:p>
            <a:pPr algn="l" rtl="0">
              <a:buFontTx/>
              <a:buNone/>
            </a:pPr>
            <a:r>
              <a:rPr lang="en-US" altLang="en-US" dirty="0"/>
              <a:t>Řekněte svůj příběh a vzdělávejte </a:t>
            </a:r>
            <a:r>
              <a:rPr lang="en-US" altLang="en-US" dirty="0" err="1"/>
              <a:t>lidi</a:t>
            </a:r>
            <a:r>
              <a:rPr lang="en-US" altLang="en-US" dirty="0"/>
              <a:t> o</a:t>
            </a:r>
            <a:r>
              <a:rPr lang="cs-CZ" altLang="en-US" dirty="0"/>
              <a:t> </a:t>
            </a:r>
            <a:r>
              <a:rPr lang="en-US" altLang="en-US" dirty="0" err="1"/>
              <a:t>svém</a:t>
            </a:r>
            <a:r>
              <a:rPr lang="cs-CZ" altLang="en-US" dirty="0"/>
              <a:t> </a:t>
            </a:r>
            <a:r>
              <a:rPr lang="sk-SK" altLang="en-US" dirty="0"/>
              <a:t>centru</a:t>
            </a:r>
            <a:r>
              <a:rPr lang="cs-CZ" altLang="en-US" dirty="0"/>
              <a:t> chuti</a:t>
            </a:r>
            <a:r>
              <a:rPr lang="en-US" altLang="en-US" dirty="0"/>
              <a:t>, poslání a produkty a služby.</a:t>
            </a:r>
          </a:p>
          <a:p>
            <a:pPr algn="l" rtl="0">
              <a:buFontTx/>
              <a:buNone/>
            </a:pPr>
            <a:r>
              <a:rPr lang="en-US" altLang="en-US" dirty="0"/>
              <a:t>Tipy ke sdílení. Rozdáváním skvělých tipů doslova ukážete publiku, že víte, o čem mluvíte.</a:t>
            </a:r>
            <a:endParaRPr lang="pl-PL" altLang="en-US" dirty="0"/>
          </a:p>
          <a:p>
            <a:pPr algn="l" rtl="0">
              <a:buFontTx/>
              <a:buNone/>
            </a:pPr>
            <a:endParaRPr lang="en-IE" altLang="en-US" sz="1200" dirty="0">
              <a:solidFill>
                <a:srgbClr val="DC30BB"/>
              </a:solidFill>
            </a:endParaRPr>
          </a:p>
          <a:p>
            <a:pPr algn="l" rtl="0">
              <a:buFontTx/>
              <a:buNone/>
            </a:pPr>
            <a:r>
              <a:rPr lang="en-IE" altLang="en-US" sz="1200" dirty="0">
                <a:solidFill>
                  <a:srgbClr val="DC30BB"/>
                </a:solidFill>
              </a:rPr>
              <a:t>3. Propagační</a:t>
            </a:r>
            <a:endParaRPr lang="pl-PL" altLang="en-US" sz="1200" dirty="0">
              <a:solidFill>
                <a:srgbClr val="DC30BB"/>
              </a:solidFill>
            </a:endParaRPr>
          </a:p>
          <a:p>
            <a:pPr algn="l" rtl="0">
              <a:buFontTx/>
              <a:buNone/>
            </a:pPr>
            <a:endParaRPr lang="pl-PL" altLang="en-US" dirty="0">
              <a:solidFill>
                <a:srgbClr val="DC30BB"/>
              </a:solidFill>
            </a:endParaRPr>
          </a:p>
          <a:p>
            <a:pPr algn="l" rtl="0">
              <a:buFontTx/>
              <a:buNone/>
            </a:pPr>
            <a:r>
              <a:rPr lang="pl-PL" altLang="en-US" dirty="0"/>
              <a:t>Zajímavé pohledy zasvěcených osob umožňují přesvědčivé sledování.</a:t>
            </a:r>
          </a:p>
          <a:p>
            <a:pPr algn="l" rtl="0">
              <a:buFontTx/>
              <a:buNone/>
            </a:pPr>
            <a:endParaRPr lang="en-IE" altLang="en-US" sz="1200" dirty="0">
              <a:solidFill>
                <a:srgbClr val="DC30BB"/>
              </a:solidFill>
            </a:endParaRPr>
          </a:p>
          <a:p>
            <a:pPr algn="l" rtl="0">
              <a:buFontTx/>
              <a:buNone/>
            </a:pPr>
            <a:r>
              <a:rPr lang="en-IE" altLang="en-US" sz="1200" dirty="0">
                <a:solidFill>
                  <a:srgbClr val="DC30BB"/>
                </a:solidFill>
              </a:rPr>
              <a:t>4.</a:t>
            </a:r>
            <a:r>
              <a:rPr lang="en-IE" altLang="en-US" sz="1200" dirty="0" err="1">
                <a:solidFill>
                  <a:srgbClr val="DC30BB"/>
                </a:solidFill>
              </a:rPr>
              <a:t>Posudek</a:t>
            </a:r>
            <a:r>
              <a:rPr lang="en-IE" altLang="en-US" sz="1200" dirty="0">
                <a:solidFill>
                  <a:srgbClr val="DC30BB"/>
                </a:solidFill>
              </a:rPr>
              <a:t>/</a:t>
            </a:r>
            <a:r>
              <a:rPr lang="en-IE" altLang="en-US" sz="1200" dirty="0" err="1">
                <a:solidFill>
                  <a:srgbClr val="DC30BB"/>
                </a:solidFill>
              </a:rPr>
              <a:t>schválení</a:t>
            </a:r>
            <a:endParaRPr lang="en-IE" altLang="en-US" sz="1200" dirty="0">
              <a:solidFill>
                <a:srgbClr val="DC30BB"/>
              </a:solidFill>
            </a:endParaRPr>
          </a:p>
          <a:p>
            <a:pPr algn="l" rtl="0"/>
            <a:endParaRPr lang="pl-PL" dirty="0"/>
          </a:p>
          <a:p>
            <a:pPr algn="l" rtl="0"/>
            <a:r>
              <a:rPr lang="en-US" dirty="0"/>
              <a:t>Využití vašich zákazníků ke sdílení zkušeností může být trefou do černého.</a:t>
            </a:r>
          </a:p>
          <a:p>
            <a:pPr algn="l" rtl="0"/>
            <a:endParaRPr lang="pl-PL" dirty="0"/>
          </a:p>
        </p:txBody>
      </p:sp>
    </p:spTree>
    <p:extLst>
      <p:ext uri="{BB962C8B-B14F-4D97-AF65-F5344CB8AC3E}">
        <p14:creationId xmlns:p14="http://schemas.microsoft.com/office/powerpoint/2010/main" val="3693016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1"/>
          </p:nvPr>
        </p:nvSpPr>
        <p:spPr/>
        <p:txBody>
          <a:bodyPr/>
          <a:lstStyle/>
          <a:p>
            <a:pPr algn="l" rtl="0"/>
            <a:endParaRPr lang="pl-PL" dirty="0"/>
          </a:p>
          <a:p>
            <a:pPr algn="l" rtl="0"/>
            <a:endParaRPr lang="pl-PL" dirty="0"/>
          </a:p>
          <a:p>
            <a:pPr algn="l" rtl="0"/>
            <a:endParaRPr lang="pl-PL" dirty="0"/>
          </a:p>
          <a:p>
            <a:pPr algn="l" rtl="0"/>
            <a:endParaRPr lang="pl-PL" dirty="0"/>
          </a:p>
          <a:p>
            <a:pPr marL="541338" lvl="1" indent="0" algn="l" rtl="0">
              <a:buNone/>
            </a:pPr>
            <a:r>
              <a:rPr lang="en-US" dirty="0"/>
              <a:t>Prvním krokem je formulovat specifické potřeby vašich potenciálních uživatelů, dát los, jak bychom s nimi měli komunikovat, jak je oslovit. Vstupte do jejich psychiky a zpětně analyzujte, jak jim vést efektivní marketing.</a:t>
            </a:r>
            <a:endParaRPr lang="pl-PL" dirty="0"/>
          </a:p>
          <a:p>
            <a:pPr marL="541338" lvl="1" indent="0" algn="l" rtl="0">
              <a:buNone/>
            </a:pPr>
            <a:endParaRPr lang="pl-PL" dirty="0"/>
          </a:p>
          <a:p>
            <a:pPr marL="541338" lvl="1" indent="0" algn="l" rtl="0">
              <a:buNone/>
            </a:pPr>
            <a:endParaRPr lang="pl-PL" dirty="0"/>
          </a:p>
          <a:p>
            <a:pPr marL="541338" lvl="1" indent="0" algn="l" rtl="0">
              <a:buNone/>
            </a:pPr>
            <a:r>
              <a:rPr lang="en-US" dirty="0"/>
              <a:t>Zeptejte se sami sebe</a:t>
            </a:r>
            <a:endParaRPr lang="pl-PL" dirty="0"/>
          </a:p>
          <a:p>
            <a:pPr marL="541338" lvl="1" indent="0" algn="l" rtl="0">
              <a:buNone/>
            </a:pPr>
            <a:endParaRPr lang="pl-PL" dirty="0"/>
          </a:p>
          <a:p>
            <a:pPr marL="541338" lvl="1" indent="0" algn="l" rtl="0">
              <a:buNone/>
            </a:pPr>
            <a:endParaRPr lang="pl-PL" dirty="0"/>
          </a:p>
          <a:p>
            <a:pPr marL="712788" lvl="1" indent="-171450" algn="l" rtl="0"/>
            <a:r>
              <a:rPr lang="en-US" dirty="0"/>
              <a:t>Jaké jsou jejich největší potřeby?</a:t>
            </a:r>
            <a:endParaRPr lang="pl-PL" dirty="0"/>
          </a:p>
          <a:p>
            <a:pPr marL="712788" lvl="1" indent="-171450" algn="l" rtl="0"/>
            <a:r>
              <a:rPr lang="en-US" dirty="0"/>
              <a:t>Co povzbuzuje a</a:t>
            </a:r>
            <a:r>
              <a:rPr lang="pl-PL" dirty="0"/>
              <a:t> </a:t>
            </a:r>
            <a:r>
              <a:rPr lang="en-US" dirty="0"/>
              <a:t>motivuje je?</a:t>
            </a:r>
            <a:endParaRPr lang="pl-PL" dirty="0"/>
          </a:p>
          <a:p>
            <a:pPr marL="712788" lvl="1" indent="-171450" algn="l" rtl="0"/>
            <a:r>
              <a:rPr lang="en-US" dirty="0"/>
              <a:t>Co </a:t>
            </a:r>
            <a:r>
              <a:rPr lang="en-US" dirty="0" err="1"/>
              <a:t>jsou</a:t>
            </a:r>
            <a:r>
              <a:rPr lang="sk-SK" dirty="0"/>
              <a:t> </a:t>
            </a:r>
            <a:r>
              <a:rPr lang="pl-PL" dirty="0"/>
              <a:t>hlavní </a:t>
            </a:r>
            <a:r>
              <a:rPr lang="en-US" dirty="0" err="1"/>
              <a:t>komunikační</a:t>
            </a:r>
            <a:r>
              <a:rPr lang="en-US" dirty="0"/>
              <a:t> kanály, abyste je oslovili online a offline?</a:t>
            </a:r>
            <a:endParaRPr lang="pl-PL" dirty="0"/>
          </a:p>
          <a:p>
            <a:pPr marL="712788" lvl="1" indent="-171450" algn="l" rtl="0"/>
            <a:r>
              <a:rPr lang="en-US" dirty="0"/>
              <a:t>Kam chodí po informace?</a:t>
            </a:r>
            <a:endParaRPr lang="pl-PL" dirty="0"/>
          </a:p>
          <a:p>
            <a:pPr marL="712788" lvl="1" indent="-171450" algn="l" rtl="0"/>
            <a:r>
              <a:rPr lang="en-US" dirty="0"/>
              <a:t>Jaké zprávy chtějí slyšet?</a:t>
            </a:r>
            <a:endParaRPr lang="pl-PL" dirty="0"/>
          </a:p>
          <a:p>
            <a:pPr marL="712788" lvl="1" indent="-171450" algn="l" rtl="0"/>
            <a:r>
              <a:rPr lang="en-US" dirty="0"/>
              <a:t>Co je bude motivovat, aby našli svůj </a:t>
            </a:r>
            <a:r>
              <a:rPr lang="en-US" dirty="0" err="1"/>
              <a:t>potravinářský</a:t>
            </a:r>
            <a:r>
              <a:rPr lang="en-US" dirty="0"/>
              <a:t> </a:t>
            </a:r>
            <a:r>
              <a:rPr lang="en-US" dirty="0" err="1"/>
              <a:t>podnik</a:t>
            </a:r>
            <a:r>
              <a:rPr lang="cs-CZ" dirty="0"/>
              <a:t> </a:t>
            </a:r>
            <a:r>
              <a:rPr lang="en-US" dirty="0" err="1"/>
              <a:t>ve</a:t>
            </a:r>
            <a:r>
              <a:rPr lang="en-US" dirty="0"/>
              <a:t> </a:t>
            </a:r>
            <a:r>
              <a:rPr lang="en-US" dirty="0" err="1"/>
              <a:t>vašem</a:t>
            </a:r>
            <a:r>
              <a:rPr lang="cs-CZ" dirty="0"/>
              <a:t> </a:t>
            </a:r>
            <a:r>
              <a:rPr lang="pl-PL" dirty="0"/>
              <a:t>okolí</a:t>
            </a:r>
            <a:r>
              <a:rPr lang="en-US" dirty="0"/>
              <a:t>?</a:t>
            </a:r>
            <a:endParaRPr lang="pl-PL" dirty="0"/>
          </a:p>
          <a:p>
            <a:pPr marL="1165225" lvl="2" indent="-266700" algn="l" rtl="0"/>
            <a:endParaRPr lang="pl-PL" dirty="0"/>
          </a:p>
          <a:p>
            <a:pPr marL="1524000" lvl="3" indent="-266700" algn="l" rtl="0"/>
            <a:endParaRPr lang="pl-PL" dirty="0"/>
          </a:p>
        </p:txBody>
      </p:sp>
      <p:sp>
        <p:nvSpPr>
          <p:cNvPr id="2" name="pole tekstowe 1">
            <a:extLst>
              <a:ext uri="{FF2B5EF4-FFF2-40B4-BE49-F238E27FC236}">
                <a16:creationId xmlns:a16="http://schemas.microsoft.com/office/drawing/2014/main" id="{800B072E-E823-4004-B3AD-59371D872BE5}"/>
              </a:ext>
            </a:extLst>
          </p:cNvPr>
          <p:cNvSpPr txBox="1"/>
          <p:nvPr/>
        </p:nvSpPr>
        <p:spPr>
          <a:xfrm>
            <a:off x="2871019" y="1260000"/>
            <a:ext cx="5987845" cy="369332"/>
          </a:xfrm>
          <a:prstGeom prst="rect">
            <a:avLst/>
          </a:prstGeom>
          <a:noFill/>
        </p:spPr>
        <p:txBody>
          <a:bodyPr wrap="square" rtlCol="0">
            <a:spAutoFit/>
          </a:bodyPr>
          <a:lstStyle/>
          <a:p>
            <a:pPr marL="0" indent="0" algn="l" rtl="0">
              <a:spcBef>
                <a:spcPct val="0"/>
              </a:spcBef>
              <a:buFontTx/>
              <a:buNone/>
              <a:defRPr/>
            </a:pPr>
            <a:r>
              <a:rPr lang="pl-PL" altLang="en-US" sz="1800" b="1" dirty="0">
                <a:latin typeface="Bookman Old Style" panose="02050604050505020204" pitchFamily="18" charset="0"/>
              </a:rPr>
              <a:t>1.</a:t>
            </a:r>
            <a:r>
              <a:rPr lang="en-IE" altLang="en-US" sz="1800" b="1" dirty="0">
                <a:latin typeface="Bookman Old Style" panose="02050604050505020204" pitchFamily="18" charset="0"/>
              </a:rPr>
              <a:t>Profilujte své potenciální uživatele</a:t>
            </a:r>
            <a:endParaRPr lang="en-IE" altLang="en-US" sz="1400" dirty="0">
              <a:latin typeface="Bookman Old Style" panose="02050604050505020204" pitchFamily="18" charset="0"/>
              <a:cs typeface="Calibri" panose="020F0502020204030204" pitchFamily="34" charset="0"/>
            </a:endParaRPr>
          </a:p>
        </p:txBody>
      </p:sp>
    </p:spTree>
    <p:extLst>
      <p:ext uri="{BB962C8B-B14F-4D97-AF65-F5344CB8AC3E}">
        <p14:creationId xmlns:p14="http://schemas.microsoft.com/office/powerpoint/2010/main" val="4271296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7E6F9DD-7681-4617-B154-571DB8A7E75B}"/>
              </a:ext>
            </a:extLst>
          </p:cNvPr>
          <p:cNvSpPr>
            <a:spLocks noGrp="1"/>
          </p:cNvSpPr>
          <p:nvPr>
            <p:ph type="body" sz="quarter" idx="14"/>
          </p:nvPr>
        </p:nvSpPr>
        <p:spPr/>
        <p:txBody>
          <a:bodyPr/>
          <a:lstStyle/>
          <a:p>
            <a:pPr algn="l" rtl="0">
              <a:buFontTx/>
              <a:buNone/>
            </a:pPr>
            <a:endParaRPr lang="pl-PL" altLang="en-US" sz="1200" b="1" dirty="0">
              <a:latin typeface="Bookman Old Style" panose="02050604050505020204" pitchFamily="18" charset="0"/>
            </a:endParaRPr>
          </a:p>
          <a:p>
            <a:pPr algn="l" rtl="0">
              <a:buFontTx/>
              <a:buNone/>
            </a:pPr>
            <a:endParaRPr lang="pl-PL" altLang="en-US" b="1" dirty="0">
              <a:latin typeface="Bookman Old Style" panose="02050604050505020204" pitchFamily="18" charset="0"/>
            </a:endParaRPr>
          </a:p>
          <a:p>
            <a:pPr algn="l" rtl="0">
              <a:buFontTx/>
              <a:buNone/>
            </a:pPr>
            <a:endParaRPr lang="pl-PL" altLang="en-US" sz="1200" b="1" dirty="0">
              <a:latin typeface="Bookman Old Style" panose="02050604050505020204" pitchFamily="18" charset="0"/>
            </a:endParaRPr>
          </a:p>
          <a:p>
            <a:pPr algn="l" rtl="0">
              <a:buFontTx/>
              <a:buNone/>
            </a:pPr>
            <a:r>
              <a:rPr lang="pl-PL" altLang="en-US" sz="1200" b="1" dirty="0">
                <a:latin typeface="Bookman Old Style" panose="02050604050505020204" pitchFamily="18" charset="0"/>
              </a:rPr>
              <a:t> </a:t>
            </a:r>
            <a:r>
              <a:rPr lang="en-IE" altLang="en-US" sz="1200" b="1" dirty="0">
                <a:latin typeface="+mj-lt"/>
              </a:rPr>
              <a:t>Sledujte</a:t>
            </a:r>
          </a:p>
          <a:p>
            <a:pPr algn="l" rtl="0">
              <a:buFontTx/>
              <a:buNone/>
            </a:pPr>
            <a:r>
              <a:rPr lang="pl-PL" altLang="en-US" sz="1200" dirty="0">
                <a:latin typeface="+mj-lt"/>
              </a:rPr>
              <a:t> </a:t>
            </a:r>
            <a:r>
              <a:rPr lang="en-IE" altLang="en-US" sz="1200" dirty="0">
                <a:latin typeface="+mj-lt"/>
              </a:rPr>
              <a:t>Kuchyně Newmarket</a:t>
            </a:r>
          </a:p>
          <a:p>
            <a:pPr algn="l" rtl="0">
              <a:buFontTx/>
              <a:buNone/>
            </a:pPr>
            <a:r>
              <a:rPr lang="pl-PL" altLang="en-US" sz="1200" dirty="0">
                <a:latin typeface="+mj-lt"/>
              </a:rPr>
              <a:t> </a:t>
            </a:r>
            <a:r>
              <a:rPr lang="en-IE" altLang="en-US" sz="1200" dirty="0">
                <a:latin typeface="+mj-lt"/>
              </a:rPr>
              <a:t>video je tematické</a:t>
            </a:r>
          </a:p>
          <a:p>
            <a:pPr algn="l" rtl="0">
              <a:buFontTx/>
              <a:buNone/>
            </a:pPr>
            <a:r>
              <a:rPr lang="pl-PL" altLang="en-US" sz="1200" b="1" dirty="0">
                <a:latin typeface="+mj-lt"/>
              </a:rPr>
              <a:t> </a:t>
            </a:r>
            <a:r>
              <a:rPr lang="en-IE" altLang="en-US" sz="1200" b="1" dirty="0">
                <a:latin typeface="+mj-lt"/>
              </a:rPr>
              <a:t>Den v životě</a:t>
            </a:r>
          </a:p>
          <a:p>
            <a:pPr algn="l" rtl="0"/>
            <a:endParaRPr lang="pl-PL" dirty="0"/>
          </a:p>
        </p:txBody>
      </p:sp>
      <p:pic>
        <p:nvPicPr>
          <p:cNvPr id="3" name="SLvUdqzJjzk">
            <a:hlinkClick r:id="" action="ppaction://media"/>
            <a:extLst>
              <a:ext uri="{FF2B5EF4-FFF2-40B4-BE49-F238E27FC236}">
                <a16:creationId xmlns:a16="http://schemas.microsoft.com/office/drawing/2014/main" id="{899472EE-66C3-462F-B2E7-D3E96B36C2A2}"/>
              </a:ext>
            </a:extLst>
          </p:cNvPr>
          <p:cNvPicPr>
            <a:picLocks noRot="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717" y="1030029"/>
            <a:ext cx="3146732" cy="236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a:extLst>
              <a:ext uri="{FF2B5EF4-FFF2-40B4-BE49-F238E27FC236}">
                <a16:creationId xmlns:a16="http://schemas.microsoft.com/office/drawing/2014/main" id="{466ACA75-B8B8-4FE9-BE16-1C63584F4D2C}"/>
              </a:ext>
            </a:extLst>
          </p:cNvPr>
          <p:cNvSpPr txBox="1"/>
          <p:nvPr/>
        </p:nvSpPr>
        <p:spPr>
          <a:xfrm>
            <a:off x="4758608" y="3808663"/>
            <a:ext cx="4955458" cy="1354217"/>
          </a:xfrm>
          <a:prstGeom prst="rect">
            <a:avLst/>
          </a:prstGeom>
          <a:noFill/>
        </p:spPr>
        <p:txBody>
          <a:bodyPr wrap="square">
            <a:spAutoFit/>
          </a:bodyPr>
          <a:lstStyle/>
          <a:p>
            <a:pPr algn="l" rtl="0">
              <a:buFontTx/>
              <a:buNone/>
              <a:defRPr/>
            </a:pPr>
            <a:r>
              <a:rPr lang="en-IE" altLang="en-US" sz="1200" b="1" dirty="0">
                <a:latin typeface="+mn-lt"/>
              </a:rPr>
              <a:t>CVIČENÍ: Prohlédněte si VIDEO</a:t>
            </a:r>
          </a:p>
          <a:p>
            <a:pPr algn="l" rtl="0">
              <a:buFontTx/>
              <a:buNone/>
              <a:defRPr/>
            </a:pPr>
            <a:r>
              <a:rPr lang="en-IE" altLang="en-US" sz="1200" dirty="0" err="1">
                <a:latin typeface="+mn-lt"/>
              </a:rPr>
              <a:t>Ferbane</a:t>
            </a:r>
            <a:r>
              <a:rPr lang="en-IE" altLang="en-US" sz="1200" dirty="0">
                <a:latin typeface="+mn-lt"/>
              </a:rPr>
              <a:t>Food Campus</a:t>
            </a:r>
          </a:p>
          <a:p>
            <a:pPr algn="l" rtl="0">
              <a:buFontTx/>
              <a:buNone/>
              <a:defRPr/>
            </a:pPr>
            <a:r>
              <a:rPr lang="en-IE" altLang="en-US" sz="1200" dirty="0">
                <a:latin typeface="+mn-lt"/>
              </a:rPr>
              <a:t>Klienti z Irska vysvětlují výhody</a:t>
            </a:r>
            <a:endParaRPr lang="en-IE" altLang="en-US" sz="1200" dirty="0">
              <a:highlight>
                <a:srgbClr val="EF723A"/>
              </a:highlight>
              <a:latin typeface="+mn-lt"/>
            </a:endParaRPr>
          </a:p>
          <a:p>
            <a:pPr algn="l" rtl="0">
              <a:buFontTx/>
              <a:buNone/>
              <a:defRPr/>
            </a:pPr>
            <a:endParaRPr lang="en-IE" altLang="en-US" sz="1800" dirty="0">
              <a:latin typeface="+mn-lt"/>
            </a:endParaRPr>
          </a:p>
          <a:p>
            <a:pPr algn="l" rtl="0">
              <a:buFontTx/>
              <a:buNone/>
              <a:defRPr/>
            </a:pPr>
            <a:r>
              <a:rPr lang="en-IE" altLang="en-US" sz="1400" dirty="0">
                <a:latin typeface="+mn-lt"/>
              </a:rPr>
              <a:t>Odkaz na video:</a:t>
            </a:r>
          </a:p>
          <a:p>
            <a:pPr algn="l" rtl="0">
              <a:buFontTx/>
              <a:buNone/>
              <a:defRPr/>
            </a:pPr>
            <a:r>
              <a:rPr lang="en-IE" altLang="en-US" sz="1400" dirty="0">
                <a:latin typeface="+mn-lt"/>
                <a:hlinkClick r:id="rId3">
                  <a:extLst>
                    <a:ext uri="{A12FA001-AC4F-418D-AE19-62706E023703}">
                      <ahyp:hlinkClr xmlns:ahyp="http://schemas.microsoft.com/office/drawing/2018/hyperlinkcolor" val="tx"/>
                    </a:ext>
                  </a:extLst>
                </a:hlinkClick>
              </a:rPr>
              <a:t>https://www.youtube.com/watch?v=RwnTu_XsP2E</a:t>
            </a:r>
            <a:r>
              <a:rPr lang="en-IE" altLang="en-US" sz="1400" dirty="0">
                <a:latin typeface="+mn-lt"/>
              </a:rPr>
              <a:t> </a:t>
            </a:r>
          </a:p>
        </p:txBody>
      </p:sp>
      <p:pic>
        <p:nvPicPr>
          <p:cNvPr id="6" name="RwnTu_XsP2E">
            <a:hlinkClick r:id="" action="ppaction://media"/>
            <a:extLst>
              <a:ext uri="{FF2B5EF4-FFF2-40B4-BE49-F238E27FC236}">
                <a16:creationId xmlns:a16="http://schemas.microsoft.com/office/drawing/2014/main" id="{DAF79D4A-394C-412D-9338-4FF764D3BB7E}"/>
              </a:ext>
            </a:extLst>
          </p:cNvPr>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580" y="3611337"/>
            <a:ext cx="3146732" cy="236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593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4124AE3-51E8-4F14-966C-760023725060}"/>
              </a:ext>
            </a:extLst>
          </p:cNvPr>
          <p:cNvSpPr>
            <a:spLocks noGrp="1"/>
          </p:cNvSpPr>
          <p:nvPr>
            <p:ph type="body" sz="quarter" idx="14"/>
          </p:nvPr>
        </p:nvSpPr>
        <p:spPr/>
        <p:txBody>
          <a:bodyPr/>
          <a:lstStyle/>
          <a:p>
            <a:pPr algn="l" rtl="0"/>
            <a:r>
              <a:rPr lang="en-IE" altLang="en-US" sz="1400" b="1" dirty="0">
                <a:latin typeface="Bookman Old Style" panose="02050604050505020204" pitchFamily="18" charset="0"/>
              </a:rPr>
              <a:t>BEZPLATNÉ nástroje pro tvorbu/úpravu videa</a:t>
            </a:r>
            <a:endParaRPr lang="pl-PL" altLang="en-US" sz="1400" b="1" dirty="0">
              <a:latin typeface="Bookman Old Style" panose="02050604050505020204" pitchFamily="18" charset="0"/>
            </a:endParaRPr>
          </a:p>
          <a:p>
            <a:pPr algn="l" rtl="0"/>
            <a:endParaRPr lang="en-IE" altLang="en-US" sz="1600" dirty="0">
              <a:latin typeface="Bookman Old Style" panose="02050604050505020204" pitchFamily="18" charset="0"/>
            </a:endParaRPr>
          </a:p>
          <a:p>
            <a:pPr algn="l" rtl="0"/>
            <a:endParaRPr lang="pl-PL" dirty="0"/>
          </a:p>
          <a:p>
            <a:pPr algn="l" rtl="0">
              <a:spcBef>
                <a:spcPct val="0"/>
              </a:spcBef>
              <a:buFontTx/>
              <a:buNone/>
              <a:defRPr/>
            </a:pPr>
            <a:r>
              <a:rPr lang="en-IE" altLang="en-US" sz="1200" b="1" dirty="0">
                <a:latin typeface="Bookman Old Style" panose="02050604050505020204" pitchFamily="18" charset="0"/>
              </a:rPr>
              <a:t>YouTube</a:t>
            </a:r>
            <a:r>
              <a:rPr lang="sk-SK" altLang="en-US" sz="1200" b="1" dirty="0">
                <a:latin typeface="Bookman Old Style" panose="02050604050505020204" pitchFamily="18" charset="0"/>
              </a:rPr>
              <a:t> </a:t>
            </a:r>
            <a:r>
              <a:rPr lang="en-IE" altLang="en-US" sz="1200" b="1" dirty="0">
                <a:latin typeface="Bookman Old Style" panose="02050604050505020204" pitchFamily="18" charset="0"/>
              </a:rPr>
              <a:t>editor videa</a:t>
            </a:r>
            <a:r>
              <a:rPr lang="en-IE" altLang="en-US" sz="1200" dirty="0">
                <a:latin typeface="Bookman Old Style" panose="02050604050505020204" pitchFamily="18" charset="0"/>
              </a:rPr>
              <a:t>-</a:t>
            </a:r>
            <a:r>
              <a:rPr lang="en-IE" altLang="en-US" sz="1200" b="1" dirty="0">
                <a:latin typeface="Bookman Old Style" panose="02050604050505020204" pitchFamily="18" charset="0"/>
                <a:hlinkClick r:id="rId2"/>
              </a:rPr>
              <a:t>www.youtube.com/editor</a:t>
            </a:r>
            <a:endParaRPr lang="en-IE" altLang="en-US" sz="1200" b="1" dirty="0">
              <a:latin typeface="Bookman Old Style" panose="02050604050505020204" pitchFamily="18" charset="0"/>
            </a:endParaRPr>
          </a:p>
          <a:p>
            <a:pPr algn="l" rtl="0">
              <a:spcBef>
                <a:spcPct val="0"/>
              </a:spcBef>
              <a:buFontTx/>
              <a:buNone/>
              <a:defRPr/>
            </a:pPr>
            <a:endParaRPr lang="en-IE" altLang="en-US" sz="1200" b="1" dirty="0">
              <a:latin typeface="Bookman Old Style" panose="02050604050505020204" pitchFamily="18" charset="0"/>
            </a:endParaRPr>
          </a:p>
          <a:p>
            <a:pPr algn="l" rtl="0">
              <a:spcBef>
                <a:spcPct val="0"/>
              </a:spcBef>
              <a:defRPr/>
            </a:pPr>
            <a:r>
              <a:rPr lang="en-IE" altLang="en-US" sz="1200" dirty="0">
                <a:latin typeface="Bookman Old Style" panose="02050604050505020204" pitchFamily="18" charset="0"/>
              </a:rPr>
              <a:t>Zkombinováním více videí a obrázků, které jste nahráli, vytvořte nové video</a:t>
            </a:r>
          </a:p>
          <a:p>
            <a:pPr algn="l" rtl="0">
              <a:spcBef>
                <a:spcPct val="0"/>
              </a:spcBef>
              <a:buFontTx/>
              <a:buNone/>
              <a:defRPr/>
            </a:pPr>
            <a:r>
              <a:rPr lang="en-IE" altLang="en-US" sz="1200" dirty="0">
                <a:latin typeface="Bookman Old Style" panose="02050604050505020204" pitchFamily="18" charset="0"/>
              </a:rPr>
              <a:t>• Sestříhejte klipy na vlastní délku</a:t>
            </a:r>
          </a:p>
          <a:p>
            <a:pPr algn="l" rtl="0">
              <a:spcBef>
                <a:spcPct val="0"/>
              </a:spcBef>
              <a:buFontTx/>
              <a:buNone/>
              <a:defRPr/>
            </a:pPr>
            <a:r>
              <a:rPr lang="en-IE" altLang="en-US" sz="1200" dirty="0">
                <a:latin typeface="Bookman Old Style" panose="02050604050505020204" pitchFamily="18" charset="0"/>
              </a:rPr>
              <a:t>• Přidejte do svého videa hudbu z knihovny schválených a BEZPLATNÝCH skladeb</a:t>
            </a:r>
          </a:p>
          <a:p>
            <a:pPr algn="l" rtl="0">
              <a:spcBef>
                <a:spcPct val="0"/>
              </a:spcBef>
              <a:buFontTx/>
              <a:buNone/>
              <a:defRPr/>
            </a:pPr>
            <a:r>
              <a:rPr lang="en-IE" altLang="en-US" sz="1200" dirty="0">
                <a:latin typeface="Bookman Old Style" panose="02050604050505020204" pitchFamily="18" charset="0"/>
              </a:rPr>
              <a:t>• Přizpůsobte si videa a klipy pomocí speciálních nástrojů a efektů</a:t>
            </a:r>
          </a:p>
          <a:p>
            <a:pPr algn="l" rtl="0">
              <a:spcBef>
                <a:spcPct val="0"/>
              </a:spcBef>
              <a:buFontTx/>
              <a:buNone/>
              <a:defRPr/>
            </a:pPr>
            <a:r>
              <a:rPr lang="en-IE" altLang="en-US" sz="1200" b="1" dirty="0">
                <a:latin typeface="Bookman Old Style" panose="02050604050505020204" pitchFamily="18" charset="0"/>
              </a:rPr>
              <a:t> </a:t>
            </a:r>
            <a:endParaRPr lang="pl-PL" altLang="en-US" sz="1200" b="1" dirty="0">
              <a:latin typeface="Bookman Old Style" panose="02050604050505020204" pitchFamily="18" charset="0"/>
            </a:endParaRPr>
          </a:p>
          <a:p>
            <a:pPr algn="l" rtl="0">
              <a:spcBef>
                <a:spcPct val="0"/>
              </a:spcBef>
              <a:buFontTx/>
              <a:buNone/>
              <a:defRPr/>
            </a:pPr>
            <a:endParaRPr lang="en-IE" altLang="en-US" sz="1200" dirty="0">
              <a:latin typeface="Bookman Old Style" panose="02050604050505020204" pitchFamily="18" charset="0"/>
            </a:endParaRPr>
          </a:p>
          <a:p>
            <a:pPr algn="l" rtl="0">
              <a:spcBef>
                <a:spcPct val="0"/>
              </a:spcBef>
              <a:buFontTx/>
              <a:buNone/>
              <a:defRPr/>
            </a:pPr>
            <a:r>
              <a:rPr lang="en-IE" altLang="en-US" sz="1200" dirty="0">
                <a:latin typeface="Bookman Old Style" panose="02050604050505020204" pitchFamily="18" charset="0"/>
              </a:rPr>
              <a:t>Velmi dobře použitelný je také Windows Live Movie Maker</a:t>
            </a:r>
          </a:p>
          <a:p>
            <a:pPr algn="l" rtl="0">
              <a:spcBef>
                <a:spcPct val="0"/>
              </a:spcBef>
              <a:buFontTx/>
              <a:buNone/>
              <a:defRPr/>
            </a:pPr>
            <a:endParaRPr lang="pl-PL" altLang="en-US" dirty="0"/>
          </a:p>
          <a:p>
            <a:pPr algn="l" rtl="0">
              <a:spcBef>
                <a:spcPct val="0"/>
              </a:spcBef>
              <a:buFontTx/>
              <a:buNone/>
              <a:defRPr/>
            </a:pPr>
            <a:endParaRPr lang="pl-PL" altLang="en-US" sz="1200" dirty="0"/>
          </a:p>
          <a:p>
            <a:pPr algn="l" rtl="0">
              <a:spcBef>
                <a:spcPct val="0"/>
              </a:spcBef>
              <a:buFontTx/>
              <a:buNone/>
              <a:defRPr/>
            </a:pPr>
            <a:r>
              <a:rPr lang="en-US" altLang="en-US" sz="1200" dirty="0"/>
              <a:t>APP STORE - mnoho možností</a:t>
            </a:r>
          </a:p>
          <a:p>
            <a:pPr algn="l" rtl="0">
              <a:spcBef>
                <a:spcPct val="0"/>
              </a:spcBef>
              <a:buFontTx/>
              <a:buNone/>
              <a:defRPr/>
            </a:pPr>
            <a:r>
              <a:rPr lang="en-US" altLang="en-US" sz="1200" dirty="0" err="1"/>
              <a:t>Gravie</a:t>
            </a:r>
            <a:r>
              <a:rPr lang="sk-SK" altLang="en-US" sz="1200" dirty="0"/>
              <a:t> </a:t>
            </a:r>
            <a:r>
              <a:rPr lang="en-US" altLang="en-US" sz="1200" dirty="0"/>
              <a:t>je rychlá a jednoduchá aplikace pro vytváření videí, která umožňuje komukoli vytvářet videa bez ohledu na jeho schopnosti. Vytvořte si vlastní video za pár minut, je to velmi jednoduché. Používejte motivy, grafické šablony a kliparty. Nahrajte si vlastní videa nebo si můžete vybrat něco z předem připravených klipů a přehrát je pomocí různých efektů a stylů.</a:t>
            </a:r>
            <a:endParaRPr lang="en-IE" altLang="en-US" sz="1200" dirty="0"/>
          </a:p>
          <a:p>
            <a:pPr algn="l" rtl="0">
              <a:spcBef>
                <a:spcPct val="0"/>
              </a:spcBef>
              <a:buFontTx/>
              <a:buNone/>
              <a:defRPr/>
            </a:pPr>
            <a:endParaRPr lang="en-IE" altLang="en-US" sz="1200" dirty="0"/>
          </a:p>
          <a:p>
            <a:pPr algn="l" rtl="0">
              <a:spcBef>
                <a:spcPct val="0"/>
              </a:spcBef>
              <a:buFontTx/>
              <a:buNone/>
              <a:defRPr/>
            </a:pPr>
            <a:r>
              <a:rPr lang="en-IE" altLang="en-US" sz="800" dirty="0"/>
              <a:t> </a:t>
            </a:r>
          </a:p>
          <a:p>
            <a:pPr algn="l" rtl="0"/>
            <a:endParaRPr lang="pl-PL" dirty="0"/>
          </a:p>
        </p:txBody>
      </p:sp>
    </p:spTree>
    <p:extLst>
      <p:ext uri="{BB962C8B-B14F-4D97-AF65-F5344CB8AC3E}">
        <p14:creationId xmlns:p14="http://schemas.microsoft.com/office/powerpoint/2010/main" val="2426525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64F7704-3B78-4ED0-BA4D-9F2A5A186780}"/>
              </a:ext>
            </a:extLst>
          </p:cNvPr>
          <p:cNvSpPr>
            <a:spLocks noGrp="1"/>
          </p:cNvSpPr>
          <p:nvPr>
            <p:ph type="body" sz="quarter" idx="14"/>
          </p:nvPr>
        </p:nvSpPr>
        <p:spPr/>
        <p:txBody>
          <a:bodyPr/>
          <a:lstStyle/>
          <a:p>
            <a:pPr algn="l" rtl="0"/>
            <a:r>
              <a:rPr lang="en-IE" altLang="en-US" sz="1400" b="1" dirty="0">
                <a:latin typeface="+mj-lt"/>
              </a:rPr>
              <a:t>Na co je třeba pamatovat při pořizování videí</a:t>
            </a:r>
            <a:endParaRPr lang="en-IE" altLang="en-US" sz="1400" dirty="0">
              <a:latin typeface="+mj-lt"/>
            </a:endParaRPr>
          </a:p>
          <a:p>
            <a:pPr algn="l" rtl="0"/>
            <a:endParaRPr lang="pl-PL" dirty="0"/>
          </a:p>
          <a:p>
            <a:pPr algn="l" rtl="0"/>
            <a:endParaRPr lang="pl-PL" dirty="0"/>
          </a:p>
          <a:p>
            <a:pPr marL="171450" indent="-171450" algn="l" rtl="0">
              <a:buFont typeface="Arial" panose="020B0604020202020204" pitchFamily="34" charset="0"/>
              <a:buChar char="•"/>
            </a:pPr>
            <a:r>
              <a:rPr lang="en-US" dirty="0"/>
              <a:t>Osvětlení a zvuk – vyberte dobře osvětlené místo bez stínů, ujistěte se, že je to klidné místo (žádný provoz, bouchání dveří atd.).</a:t>
            </a:r>
          </a:p>
          <a:p>
            <a:pPr marL="171450" indent="-171450" algn="l" rtl="0">
              <a:buFont typeface="Arial" panose="020B0604020202020204" pitchFamily="34" charset="0"/>
              <a:buChar char="•"/>
            </a:pPr>
            <a:r>
              <a:rPr lang="en-US" dirty="0"/>
              <a:t>Začněte tím, že nahrajete krátkou skladbu, jen si ji prohlédněte a ujistěte se, že je v dobré kvalitě. Potom pořiďte správné snímky.</a:t>
            </a:r>
          </a:p>
          <a:p>
            <a:pPr marL="171450" indent="-171450" algn="l" rtl="0">
              <a:buFont typeface="Arial" panose="020B0604020202020204" pitchFamily="34" charset="0"/>
              <a:buChar char="•"/>
            </a:pPr>
            <a:r>
              <a:rPr lang="en-US" dirty="0"/>
              <a:t>Hudba, fotografie a titulky jsou doplňky, které oživí vaše video - myslete na jejich zahrnutí, diváci to milují!</a:t>
            </a:r>
          </a:p>
          <a:p>
            <a:pPr marL="171450" indent="-171450" algn="l" rtl="0">
              <a:buFont typeface="Arial" panose="020B0604020202020204" pitchFamily="34" charset="0"/>
              <a:buChar char="•"/>
            </a:pPr>
            <a:r>
              <a:rPr lang="en-US" dirty="0"/>
              <a:t>Na začátek přidejte své logo spolu s kontaktními informacemi a na konci vytvořte výzvu k akci.</a:t>
            </a:r>
            <a:endParaRPr lang="pl-PL" dirty="0"/>
          </a:p>
          <a:p>
            <a:pPr marL="171450" indent="-171450" algn="l" rtl="0">
              <a:buFont typeface="Arial" panose="020B0604020202020204" pitchFamily="34" charset="0"/>
              <a:buChar char="•"/>
            </a:pPr>
            <a:endParaRPr lang="en-US" dirty="0"/>
          </a:p>
          <a:p>
            <a:pPr algn="l" rtl="0"/>
            <a:endParaRPr lang="en-US" dirty="0"/>
          </a:p>
          <a:p>
            <a:pPr algn="l" rtl="0"/>
            <a:r>
              <a:rPr lang="en-US" dirty="0"/>
              <a:t>Úprava videí – přidávání hudby</a:t>
            </a:r>
          </a:p>
          <a:p>
            <a:pPr marL="171450" indent="-171450" algn="l" rtl="0">
              <a:buFont typeface="Arial" panose="020B0604020202020204" pitchFamily="34" charset="0"/>
              <a:buChar char="•"/>
            </a:pPr>
            <a:r>
              <a:rPr lang="en-US" dirty="0"/>
              <a:t>Přidejte fotografie dokončených projektů, spokojených klientů, reference atp. Cokoli, co přispěje k dobré prezentaci vaší značky.</a:t>
            </a:r>
          </a:p>
          <a:p>
            <a:pPr marL="171450" indent="-171450" algn="l" rtl="0">
              <a:buFont typeface="Arial" panose="020B0604020202020204" pitchFamily="34" charset="0"/>
              <a:buChar char="•"/>
            </a:pPr>
            <a:r>
              <a:rPr lang="en-US" dirty="0"/>
              <a:t>Hudba vyvolává u vašeho publika silnou emocionální odezvu.</a:t>
            </a:r>
          </a:p>
          <a:p>
            <a:pPr marL="171450" indent="-171450" algn="l" rtl="0">
              <a:buFont typeface="Arial" panose="020B0604020202020204" pitchFamily="34" charset="0"/>
              <a:buChar char="•"/>
            </a:pPr>
            <a:r>
              <a:rPr lang="en-US" dirty="0"/>
              <a:t>Další bezplatný zdroj pro hudební intro - zdarma - www.free-intro-music.com (heslo ke stažení:</a:t>
            </a:r>
            <a:r>
              <a:rPr lang="en-US" dirty="0" err="1"/>
              <a:t>linorismizika</a:t>
            </a:r>
            <a:r>
              <a:rPr lang="en-US" dirty="0"/>
              <a:t>)</a:t>
            </a:r>
          </a:p>
          <a:p>
            <a:pPr algn="l" rtl="0"/>
            <a:endParaRPr lang="en-US" dirty="0"/>
          </a:p>
          <a:p>
            <a:pPr algn="l" rtl="0"/>
            <a:endParaRPr lang="pl-PL" dirty="0"/>
          </a:p>
        </p:txBody>
      </p:sp>
    </p:spTree>
    <p:extLst>
      <p:ext uri="{BB962C8B-B14F-4D97-AF65-F5344CB8AC3E}">
        <p14:creationId xmlns:p14="http://schemas.microsoft.com/office/powerpoint/2010/main" val="3696502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67D2D9F-D259-4173-9012-5672BF58FF58}"/>
              </a:ext>
            </a:extLst>
          </p:cNvPr>
          <p:cNvSpPr>
            <a:spLocks noGrp="1"/>
          </p:cNvSpPr>
          <p:nvPr>
            <p:ph type="body" sz="quarter" idx="14"/>
          </p:nvPr>
        </p:nvSpPr>
        <p:spPr/>
        <p:txBody>
          <a:bodyPr/>
          <a:lstStyle/>
          <a:p>
            <a:pPr algn="ctr" rtl="0"/>
            <a:endParaRPr lang="pl-PL" sz="1800" dirty="0"/>
          </a:p>
          <a:p>
            <a:pPr algn="ctr" rtl="0"/>
            <a:r>
              <a:rPr lang="pl-PL" sz="1800" dirty="0"/>
              <a:t>4.</a:t>
            </a:r>
            <a:r>
              <a:rPr lang="pl-PL" sz="1800" b="1" dirty="0"/>
              <a:t>Vytvořte perfektní webové stránky</a:t>
            </a:r>
          </a:p>
          <a:p>
            <a:pPr algn="ctr" rtl="0"/>
            <a:endParaRPr lang="pl-PL" sz="1800" dirty="0"/>
          </a:p>
          <a:p>
            <a:pPr algn="l" rtl="0"/>
            <a:endParaRPr lang="pl-PL" dirty="0"/>
          </a:p>
          <a:p>
            <a:pPr algn="l" rtl="0"/>
            <a:r>
              <a:rPr lang="en-US" dirty="0"/>
              <a:t>Naneštěstí však nestačí jen přivést návštěvníky na vaši stránku – klíčem je dát jim přesvědčivý důvod, aby zde zůstali a zapojili se do Centra chuti – aby se neustále vraceli a zjišťovali, co je nového!</a:t>
            </a:r>
            <a:endParaRPr lang="pl-PL" dirty="0"/>
          </a:p>
          <a:p>
            <a:pPr algn="l" rtl="0"/>
            <a:endParaRPr lang="pl-PL" dirty="0"/>
          </a:p>
          <a:p>
            <a:pPr algn="l" rtl="0"/>
            <a:r>
              <a:rPr lang="en-IE" altLang="en-US" sz="1200" b="1" dirty="0">
                <a:latin typeface="+mj-lt"/>
              </a:rPr>
              <a:t>Domovská stránka vašeho webu – pravidlo 10 sekund</a:t>
            </a:r>
            <a:endParaRPr lang="pl-PL" dirty="0"/>
          </a:p>
          <a:p>
            <a:pPr algn="l" rtl="0"/>
            <a:r>
              <a:rPr lang="en-US" dirty="0"/>
              <a:t>Když někdo poprvé navštíví váš web, učiní rozhodnutí „zůstat nebo odejít“. Prodej přijde později.</a:t>
            </a:r>
          </a:p>
          <a:p>
            <a:pPr algn="l" rtl="0"/>
            <a:endParaRPr lang="en-US" dirty="0"/>
          </a:p>
          <a:p>
            <a:pPr algn="l" rtl="0"/>
            <a:r>
              <a:rPr lang="en-US" dirty="0"/>
              <a:t>Pravidlo 10 vteřin – vaším cílem je rychle a jasně komunikovat, kdo jste, co děláte a výhody Centra chuti, pokud to dokážete udělat vizuálně dynamickým způsobem, tím lépe, protože je to zajímavější!</a:t>
            </a:r>
          </a:p>
          <a:p>
            <a:pPr algn="l" rtl="0"/>
            <a:endParaRPr lang="en-US" dirty="0"/>
          </a:p>
          <a:p>
            <a:pPr algn="l" rtl="0"/>
            <a:r>
              <a:rPr lang="en-US" dirty="0"/>
              <a:t>Webové stránky založené na videu dosahují toho všeho, jak vidíme na https://thefoodworks.com/brooklyn.</a:t>
            </a:r>
            <a:endParaRPr lang="pl-PL" dirty="0"/>
          </a:p>
        </p:txBody>
      </p:sp>
      <p:pic>
        <p:nvPicPr>
          <p:cNvPr id="4" name="Grafika 3" descr="Internet">
            <a:extLst>
              <a:ext uri="{FF2B5EF4-FFF2-40B4-BE49-F238E27FC236}">
                <a16:creationId xmlns:a16="http://schemas.microsoft.com/office/drawing/2014/main" id="{07C96E94-3072-4A5A-B3D8-A42F2E2DF8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51172" y="3975337"/>
            <a:ext cx="2203655" cy="2203655"/>
          </a:xfrm>
          <a:prstGeom prst="rect">
            <a:avLst/>
          </a:prstGeom>
        </p:spPr>
      </p:pic>
    </p:spTree>
    <p:extLst>
      <p:ext uri="{BB962C8B-B14F-4D97-AF65-F5344CB8AC3E}">
        <p14:creationId xmlns:p14="http://schemas.microsoft.com/office/powerpoint/2010/main" val="4157036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768E72A-A982-4D15-8CD0-5C148034706A}"/>
              </a:ext>
            </a:extLst>
          </p:cNvPr>
          <p:cNvSpPr>
            <a:spLocks noGrp="1"/>
          </p:cNvSpPr>
          <p:nvPr>
            <p:ph type="body" sz="quarter" idx="14"/>
          </p:nvPr>
        </p:nvSpPr>
        <p:spPr/>
        <p:txBody>
          <a:bodyPr/>
          <a:lstStyle/>
          <a:p>
            <a:pPr algn="l" rtl="0"/>
            <a:r>
              <a:rPr lang="en-IE" altLang="en-US" sz="1400" dirty="0"/>
              <a:t>Domovská stránka vašeho webu – co chtějí vaši návštěvníci</a:t>
            </a:r>
          </a:p>
          <a:p>
            <a:pPr algn="l" rtl="0"/>
            <a:endParaRPr lang="pl-PL" dirty="0"/>
          </a:p>
          <a:p>
            <a:pPr algn="l" rtl="0"/>
            <a:endParaRPr lang="pl-PL" dirty="0"/>
          </a:p>
          <a:p>
            <a:pPr marL="171450" indent="-171450" algn="l" rtl="0">
              <a:buFont typeface="Arial" panose="020B0604020202020204" pitchFamily="34" charset="0"/>
              <a:buChar char="•"/>
            </a:pPr>
            <a:r>
              <a:rPr lang="en-US" dirty="0"/>
              <a:t>Jak se v něm orientovat – nabídky, odkazy na klikání atp.</a:t>
            </a:r>
          </a:p>
          <a:p>
            <a:pPr marL="171450" indent="-171450" algn="l" rtl="0">
              <a:buFont typeface="Arial" panose="020B0604020202020204" pitchFamily="34" charset="0"/>
              <a:buChar char="•"/>
            </a:pPr>
            <a:r>
              <a:rPr lang="en-US" dirty="0"/>
              <a:t>Místo, kde vás mohou lidé kontaktovat, a poněkud úvodních informací – ideální by měly být kontaktní údaje jasně viditelné v horní a dolní části stránky.</a:t>
            </a:r>
          </a:p>
          <a:p>
            <a:pPr marL="171450" indent="-171450" algn="l" rtl="0">
              <a:buFont typeface="Arial" panose="020B0604020202020204" pitchFamily="34" charset="0"/>
              <a:buChar char="•"/>
            </a:pPr>
            <a:r>
              <a:rPr lang="en-US" dirty="0"/>
              <a:t>Důkaz, že jiní tam už byli a zapojili se do vašeho Centra chuti</a:t>
            </a:r>
            <a:r>
              <a:rPr lang="pl-PL" dirty="0"/>
              <a:t>.</a:t>
            </a:r>
            <a:r>
              <a:rPr lang="en-US" dirty="0"/>
              <a:t>Fotografie lidí, kteří vytvářejí produkty, mají schůzky, posílají produkty, reference zákazníků – to vše je dobrým důkazem vašeho podnikání a podpoří kontakt.</a:t>
            </a:r>
            <a:endParaRPr lang="pl-PL" dirty="0"/>
          </a:p>
          <a:p>
            <a:pPr marL="171450" indent="-171450" algn="l" rtl="0">
              <a:buFont typeface="Arial" panose="020B0604020202020204" pitchFamily="34" charset="0"/>
              <a:buChar char="•"/>
            </a:pPr>
            <a:r>
              <a:rPr lang="en-US" dirty="0"/>
              <a:t>Musíte předvést tři až pět doporučených produktů s fotografiemi, nadpisy, malým textem a tlačítky s výzvou k akci.</a:t>
            </a:r>
          </a:p>
          <a:p>
            <a:pPr algn="l" rtl="0"/>
            <a:endParaRPr lang="en-US" dirty="0"/>
          </a:p>
          <a:p>
            <a:pPr algn="l" rtl="0"/>
            <a:endParaRPr lang="pl-PL" dirty="0"/>
          </a:p>
        </p:txBody>
      </p:sp>
      <p:pic>
        <p:nvPicPr>
          <p:cNvPr id="4" name="Obraz 3">
            <a:extLst>
              <a:ext uri="{FF2B5EF4-FFF2-40B4-BE49-F238E27FC236}">
                <a16:creationId xmlns:a16="http://schemas.microsoft.com/office/drawing/2014/main" id="{70DAFF36-D856-4551-9590-3296E5AB96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8759" y="3429000"/>
            <a:ext cx="4168482" cy="2691000"/>
          </a:xfrm>
          <a:prstGeom prst="rect">
            <a:avLst/>
          </a:prstGeom>
        </p:spPr>
      </p:pic>
      <p:sp>
        <p:nvSpPr>
          <p:cNvPr id="6" name="pole tekstowe 5">
            <a:extLst>
              <a:ext uri="{FF2B5EF4-FFF2-40B4-BE49-F238E27FC236}">
                <a16:creationId xmlns:a16="http://schemas.microsoft.com/office/drawing/2014/main" id="{74A34648-0A76-4D65-9E37-4F27C8AB597D}"/>
              </a:ext>
            </a:extLst>
          </p:cNvPr>
          <p:cNvSpPr txBox="1"/>
          <p:nvPr/>
        </p:nvSpPr>
        <p:spPr>
          <a:xfrm>
            <a:off x="4100051" y="6120000"/>
            <a:ext cx="4955458" cy="261610"/>
          </a:xfrm>
          <a:prstGeom prst="rect">
            <a:avLst/>
          </a:prstGeom>
          <a:noFill/>
        </p:spPr>
        <p:txBody>
          <a:bodyPr wrap="square">
            <a:spAutoFit/>
          </a:bodyPr>
          <a:lstStyle/>
          <a:p>
            <a:pPr algn="l" rtl="0"/>
            <a:r>
              <a:rPr lang="pl-PL" sz="1100" dirty="0"/>
              <a:t>https://www.pexels.com/</a:t>
            </a:r>
          </a:p>
        </p:txBody>
      </p:sp>
    </p:spTree>
    <p:extLst>
      <p:ext uri="{BB962C8B-B14F-4D97-AF65-F5344CB8AC3E}">
        <p14:creationId xmlns:p14="http://schemas.microsoft.com/office/powerpoint/2010/main" val="1855103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0E743DF-0189-47A0-9B9F-1808CD6C02E0}"/>
              </a:ext>
            </a:extLst>
          </p:cNvPr>
          <p:cNvSpPr>
            <a:spLocks noGrp="1"/>
          </p:cNvSpPr>
          <p:nvPr>
            <p:ph type="body" sz="quarter" idx="14"/>
          </p:nvPr>
        </p:nvSpPr>
        <p:spPr/>
        <p:txBody>
          <a:bodyPr/>
          <a:lstStyle/>
          <a:p>
            <a:pPr algn="l" rtl="0"/>
            <a:r>
              <a:rPr lang="en-IE" altLang="en-US" sz="1400" dirty="0">
                <a:latin typeface="+mj-lt"/>
              </a:rPr>
              <a:t>Váš web – několik tipů na design</a:t>
            </a:r>
          </a:p>
          <a:p>
            <a:pPr algn="l" rtl="0"/>
            <a:endParaRPr lang="pl-PL" sz="1400" dirty="0">
              <a:latin typeface="+mj-lt"/>
            </a:endParaRPr>
          </a:p>
          <a:p>
            <a:pPr algn="l" rtl="0"/>
            <a:r>
              <a:rPr lang="en-US" dirty="0">
                <a:latin typeface="+mj-lt"/>
              </a:rPr>
              <a:t>Na stránce nepoužívejte více než dva různé typy písma. Pro odstavce textu použijte písmo, které je snadno čitelné. S názvy a výzvami k akci můžete být hravější – nebojte se používat hovorovou řeč a velké písmo. Snažte se být zábavní, ale informativní!</a:t>
            </a:r>
            <a:endParaRPr lang="pl-PL" dirty="0">
              <a:latin typeface="+mj-lt"/>
            </a:endParaRPr>
          </a:p>
          <a:p>
            <a:pPr algn="l" rtl="0"/>
            <a:endParaRPr lang="pl-PL" dirty="0">
              <a:latin typeface="+mj-lt"/>
            </a:endParaRPr>
          </a:p>
          <a:p>
            <a:pPr algn="l" rtl="0"/>
            <a:r>
              <a:rPr lang="en-US" b="1" dirty="0">
                <a:latin typeface="+mj-lt"/>
              </a:rPr>
              <a:t>Buďte přítomni na každém zařízení!</a:t>
            </a:r>
            <a:endParaRPr lang="pl-PL" b="1" dirty="0">
              <a:latin typeface="+mj-lt"/>
            </a:endParaRPr>
          </a:p>
          <a:p>
            <a:pPr algn="l" rtl="0"/>
            <a:endParaRPr lang="en-US" dirty="0">
              <a:latin typeface="+mj-lt"/>
            </a:endParaRPr>
          </a:p>
          <a:p>
            <a:pPr algn="l" rtl="0"/>
            <a:r>
              <a:rPr lang="en-US" dirty="0">
                <a:latin typeface="+mj-lt"/>
              </a:rPr>
              <a:t>Uživatelé používají k prohlížení vašich stránek mnoho různých zařízení. Uživatelé budou často prohlížet vaše stránky na více zařízeních i během jednoho nákupního cyklu. Základním kamenem vašeho online provozu je zajistit, aby vaše stránka fungovala na všech zařízeních, na kterých se bude zobrazovat.</a:t>
            </a:r>
          </a:p>
          <a:p>
            <a:pPr algn="l" rtl="0"/>
            <a:r>
              <a:rPr lang="en-US" dirty="0">
                <a:latin typeface="+mj-lt"/>
              </a:rPr>
              <a:t> </a:t>
            </a:r>
          </a:p>
          <a:p>
            <a:pPr algn="l" rtl="0"/>
            <a:endParaRPr lang="en-US" dirty="0">
              <a:latin typeface="+mj-lt"/>
            </a:endParaRPr>
          </a:p>
          <a:p>
            <a:pPr algn="l" rtl="0"/>
            <a:endParaRPr lang="en-US" dirty="0">
              <a:latin typeface="+mj-lt"/>
            </a:endParaRPr>
          </a:p>
          <a:p>
            <a:pPr algn="l" rtl="0"/>
            <a:endParaRPr lang="en-US" sz="1400" dirty="0">
              <a:latin typeface="+mj-lt"/>
            </a:endParaRPr>
          </a:p>
          <a:p>
            <a:pPr algn="l" rtl="0"/>
            <a:endParaRPr lang="pl-PL" sz="1400" dirty="0">
              <a:latin typeface="+mj-lt"/>
            </a:endParaRPr>
          </a:p>
        </p:txBody>
      </p:sp>
      <p:pic>
        <p:nvPicPr>
          <p:cNvPr id="5" name="Grafika 4" descr="Smartfon">
            <a:extLst>
              <a:ext uri="{FF2B5EF4-FFF2-40B4-BE49-F238E27FC236}">
                <a16:creationId xmlns:a16="http://schemas.microsoft.com/office/drawing/2014/main" id="{0578C1B4-B700-4C36-834D-30BA0F6B63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4819" y="4036910"/>
            <a:ext cx="914400" cy="914400"/>
          </a:xfrm>
          <a:prstGeom prst="rect">
            <a:avLst/>
          </a:prstGeom>
        </p:spPr>
      </p:pic>
      <p:pic>
        <p:nvPicPr>
          <p:cNvPr id="7" name="Grafika 6" descr="Telewizja">
            <a:extLst>
              <a:ext uri="{FF2B5EF4-FFF2-40B4-BE49-F238E27FC236}">
                <a16:creationId xmlns:a16="http://schemas.microsoft.com/office/drawing/2014/main" id="{D913D85F-C298-436E-AEB0-F1787858B8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9204" y="4036910"/>
            <a:ext cx="914400" cy="914400"/>
          </a:xfrm>
          <a:prstGeom prst="rect">
            <a:avLst/>
          </a:prstGeom>
        </p:spPr>
      </p:pic>
      <p:pic>
        <p:nvPicPr>
          <p:cNvPr id="9" name="Grafika 8" descr="Tablet">
            <a:extLst>
              <a:ext uri="{FF2B5EF4-FFF2-40B4-BE49-F238E27FC236}">
                <a16:creationId xmlns:a16="http://schemas.microsoft.com/office/drawing/2014/main" id="{F340DA82-52C8-4BD2-880F-9D3473EB4E0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61393" y="3960551"/>
            <a:ext cx="1065404" cy="1065404"/>
          </a:xfrm>
          <a:prstGeom prst="rect">
            <a:avLst/>
          </a:prstGeom>
        </p:spPr>
      </p:pic>
      <p:pic>
        <p:nvPicPr>
          <p:cNvPr id="11" name="Grafika 10" descr="Laptop">
            <a:extLst>
              <a:ext uri="{FF2B5EF4-FFF2-40B4-BE49-F238E27FC236}">
                <a16:creationId xmlns:a16="http://schemas.microsoft.com/office/drawing/2014/main" id="{8A966046-9F2C-40A4-B692-E56A7DADF7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6483" y="3960551"/>
            <a:ext cx="1065404" cy="1065404"/>
          </a:xfrm>
          <a:prstGeom prst="rect">
            <a:avLst/>
          </a:prstGeom>
        </p:spPr>
      </p:pic>
    </p:spTree>
    <p:extLst>
      <p:ext uri="{BB962C8B-B14F-4D97-AF65-F5344CB8AC3E}">
        <p14:creationId xmlns:p14="http://schemas.microsoft.com/office/powerpoint/2010/main" val="4114002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B605CDC-66CD-4381-B9BC-B2196C885E68}"/>
              </a:ext>
            </a:extLst>
          </p:cNvPr>
          <p:cNvSpPr>
            <a:spLocks noGrp="1"/>
          </p:cNvSpPr>
          <p:nvPr>
            <p:ph type="body" sz="quarter" idx="14"/>
          </p:nvPr>
        </p:nvSpPr>
        <p:spPr/>
        <p:txBody>
          <a:bodyPr/>
          <a:lstStyle/>
          <a:p>
            <a:pPr algn="l" rtl="0">
              <a:spcBef>
                <a:spcPct val="0"/>
              </a:spcBef>
            </a:pPr>
            <a:r>
              <a:rPr lang="en-IE" altLang="en-US" sz="1400" dirty="0">
                <a:latin typeface="+mj-lt"/>
              </a:rPr>
              <a:t>Chcete vědět, jestli je váš web vhodný pro mobilní zařízení?</a:t>
            </a:r>
          </a:p>
          <a:p>
            <a:pPr algn="l" rtl="0" eaLnBrk="1" hangingPunct="1">
              <a:spcBef>
                <a:spcPct val="0"/>
              </a:spcBef>
              <a:buFontTx/>
              <a:buNone/>
            </a:pPr>
            <a:endParaRPr lang="pl-PL" altLang="en-US" sz="1200" dirty="0">
              <a:latin typeface="+mj-lt"/>
              <a:hlinkClick r:id="rId2"/>
            </a:endParaRPr>
          </a:p>
          <a:p>
            <a:pPr algn="l" rtl="0" eaLnBrk="1" hangingPunct="1">
              <a:spcBef>
                <a:spcPct val="0"/>
              </a:spcBef>
              <a:buFontTx/>
              <a:buNone/>
            </a:pPr>
            <a:endParaRPr lang="pl-PL" altLang="en-US" dirty="0">
              <a:latin typeface="+mj-lt"/>
              <a:hlinkClick r:id="rId2"/>
            </a:endParaRPr>
          </a:p>
          <a:p>
            <a:pPr algn="l" rtl="0" eaLnBrk="1" hangingPunct="1">
              <a:spcBef>
                <a:spcPct val="0"/>
              </a:spcBef>
              <a:buFontTx/>
              <a:buNone/>
            </a:pPr>
            <a:r>
              <a:rPr lang="en-IE" altLang="en-US" sz="1200" dirty="0">
                <a:latin typeface="+mj-lt"/>
                <a:hlinkClick r:id="rId2"/>
              </a:rPr>
              <a:t>www.google.com/webmasters/tools/mobile-friendly/</a:t>
            </a:r>
            <a:endParaRPr lang="en-IE" altLang="en-US" sz="1200" dirty="0">
              <a:latin typeface="+mj-lt"/>
            </a:endParaRPr>
          </a:p>
          <a:p>
            <a:pPr algn="l" rtl="0" eaLnBrk="1" hangingPunct="1">
              <a:spcBef>
                <a:spcPct val="0"/>
              </a:spcBef>
              <a:buFontTx/>
              <a:buNone/>
            </a:pPr>
            <a:endParaRPr lang="en-IE" altLang="en-US" sz="1200" dirty="0">
              <a:latin typeface="+mj-lt"/>
            </a:endParaRPr>
          </a:p>
          <a:p>
            <a:pPr algn="l" rtl="0" eaLnBrk="1" hangingPunct="1">
              <a:spcBef>
                <a:spcPct val="0"/>
              </a:spcBef>
              <a:buFontTx/>
              <a:buNone/>
            </a:pPr>
            <a:r>
              <a:rPr lang="en-IE" altLang="en-US" sz="1200" dirty="0">
                <a:latin typeface="+mj-lt"/>
              </a:rPr>
              <a:t>Ovlivňuje vaši optimalizaci pro vyhledávače</a:t>
            </a:r>
          </a:p>
          <a:p>
            <a:pPr algn="l" rtl="0" eaLnBrk="1" hangingPunct="1">
              <a:spcBef>
                <a:spcPct val="0"/>
              </a:spcBef>
              <a:buFontTx/>
              <a:buNone/>
            </a:pPr>
            <a:endParaRPr lang="en-IE" altLang="en-US" sz="1200" dirty="0">
              <a:latin typeface="+mj-lt"/>
              <a:hlinkClick r:id="rId3"/>
            </a:endParaRPr>
          </a:p>
          <a:p>
            <a:pPr algn="l" rtl="0" eaLnBrk="1" hangingPunct="1">
              <a:spcBef>
                <a:spcPct val="0"/>
              </a:spcBef>
              <a:buFontTx/>
              <a:buNone/>
            </a:pPr>
            <a:r>
              <a:rPr lang="en-IE" altLang="en-US" sz="1200" dirty="0">
                <a:latin typeface="+mj-lt"/>
                <a:hlinkClick r:id="rId3"/>
              </a:rPr>
              <a:t>Google oznámil</a:t>
            </a:r>
            <a:r>
              <a:rPr lang="en-IE" altLang="en-US" sz="1200" dirty="0">
                <a:latin typeface="+mj-lt"/>
              </a:rPr>
              <a:t>:</a:t>
            </a:r>
          </a:p>
          <a:p>
            <a:pPr algn="l" rtl="0" eaLnBrk="1" hangingPunct="1">
              <a:spcBef>
                <a:spcPct val="0"/>
              </a:spcBef>
              <a:buFontTx/>
              <a:buNone/>
            </a:pPr>
            <a:endParaRPr lang="en-IE" altLang="en-US" sz="1200" dirty="0">
              <a:latin typeface="+mj-lt"/>
            </a:endParaRPr>
          </a:p>
          <a:p>
            <a:pPr algn="l" rtl="0" eaLnBrk="1" hangingPunct="1">
              <a:spcBef>
                <a:spcPct val="0"/>
              </a:spcBef>
              <a:buFontTx/>
              <a:buNone/>
            </a:pPr>
            <a:r>
              <a:rPr lang="en-IE" altLang="en-US" sz="1200" dirty="0">
                <a:latin typeface="+mj-lt"/>
              </a:rPr>
              <a:t>"Od 21. dubna 2015 rozšíříme naše používání vhodnosti pro mobilní zařízení jako signál hodnocení. Tato změna ovlivní mobilní vyhledávání ve všech jazycích na celém světě a bude mít významný vliv na naše výsledky vyhledávání."</a:t>
            </a:r>
          </a:p>
          <a:p>
            <a:pPr algn="l" rtl="0" eaLnBrk="1" hangingPunct="1">
              <a:spcBef>
                <a:spcPct val="0"/>
              </a:spcBef>
              <a:buFontTx/>
              <a:buNone/>
            </a:pPr>
            <a:r>
              <a:rPr lang="en-IE" altLang="en-US" sz="1200" dirty="0">
                <a:latin typeface="+mj-lt"/>
              </a:rPr>
              <a:t> </a:t>
            </a:r>
          </a:p>
          <a:p>
            <a:pPr algn="l" rtl="0">
              <a:spcBef>
                <a:spcPct val="0"/>
              </a:spcBef>
              <a:buFontTx/>
              <a:buNone/>
            </a:pPr>
            <a:endParaRPr lang="en-IE" altLang="en-US" sz="1200" dirty="0">
              <a:latin typeface="+mj-lt"/>
            </a:endParaRPr>
          </a:p>
          <a:p>
            <a:pPr algn="l" rtl="0"/>
            <a:endParaRPr lang="pl-PL" dirty="0">
              <a:latin typeface="+mj-lt"/>
            </a:endParaRPr>
          </a:p>
        </p:txBody>
      </p:sp>
      <p:pic>
        <p:nvPicPr>
          <p:cNvPr id="4" name="Picture 4" descr="Zobacz obraz źródłowy">
            <a:extLst>
              <a:ext uri="{FF2B5EF4-FFF2-40B4-BE49-F238E27FC236}">
                <a16:creationId xmlns:a16="http://schemas.microsoft.com/office/drawing/2014/main" id="{A2343386-E8B3-4860-93F2-DE9905B642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2362" y="3429000"/>
            <a:ext cx="4174318" cy="1831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383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E7FEA14-BEE2-47C6-AD05-2801580CACC2}"/>
              </a:ext>
            </a:extLst>
          </p:cNvPr>
          <p:cNvSpPr>
            <a:spLocks noGrp="1"/>
          </p:cNvSpPr>
          <p:nvPr>
            <p:ph type="body" sz="quarter" idx="14"/>
          </p:nvPr>
        </p:nvSpPr>
        <p:spPr/>
        <p:txBody>
          <a:bodyPr/>
          <a:lstStyle/>
          <a:p>
            <a:pPr algn="l" rtl="0"/>
            <a:r>
              <a:rPr lang="en-IE" altLang="en-US" sz="1400" dirty="0">
                <a:latin typeface="+mj-lt"/>
              </a:rPr>
              <a:t>Poznejte publikum a cíle své webové stránky</a:t>
            </a:r>
          </a:p>
          <a:p>
            <a:pPr algn="l" rtl="0"/>
            <a:endParaRPr lang="pl-PL" dirty="0"/>
          </a:p>
          <a:p>
            <a:pPr algn="l" rtl="0"/>
            <a:endParaRPr lang="pl-PL" dirty="0"/>
          </a:p>
          <a:p>
            <a:pPr algn="l" rtl="0"/>
            <a:r>
              <a:rPr lang="en-US" dirty="0"/>
              <a:t>Všechny webové stránky musí začínat solidní strategií a dosažitelnými cíli.</a:t>
            </a:r>
          </a:p>
          <a:p>
            <a:pPr algn="l" rtl="0"/>
            <a:endParaRPr lang="en-US" dirty="0"/>
          </a:p>
          <a:p>
            <a:pPr marL="171450" indent="-171450" algn="l" rtl="0">
              <a:buFont typeface="Arial" panose="020B0604020202020204" pitchFamily="34" charset="0"/>
              <a:buChar char="•"/>
            </a:pPr>
            <a:r>
              <a:rPr lang="en-US" dirty="0"/>
              <a:t>Co je cílem webu?</a:t>
            </a:r>
          </a:p>
          <a:p>
            <a:pPr marL="171450" indent="-171450" algn="l" rtl="0">
              <a:buFont typeface="Arial" panose="020B0604020202020204" pitchFamily="34" charset="0"/>
              <a:buChar char="•"/>
            </a:pPr>
            <a:r>
              <a:rPr lang="en-US" dirty="0"/>
              <a:t>Jaké jsou vaše cíle a jak je budete měřit?</a:t>
            </a:r>
          </a:p>
          <a:p>
            <a:pPr marL="171450" indent="-171450" algn="l" rtl="0">
              <a:buFont typeface="Arial" panose="020B0604020202020204" pitchFamily="34" charset="0"/>
              <a:buChar char="•"/>
            </a:pPr>
            <a:r>
              <a:rPr lang="en-US" dirty="0"/>
              <a:t>Povědomí o značce? Konverze potenciálních zákazníků?</a:t>
            </a:r>
          </a:p>
          <a:p>
            <a:pPr algn="l" rtl="0"/>
            <a:endParaRPr lang="en-US" dirty="0"/>
          </a:p>
          <a:p>
            <a:pPr algn="l" rtl="0"/>
            <a:r>
              <a:rPr lang="en-US" dirty="0"/>
              <a:t>Stanovení dosažitelných (realistických) cílů pro váš web bude klíčem k tomu, jak navrhnete web a napíšete obsah, který vám je pomůže dosáhnout.</a:t>
            </a:r>
            <a:endParaRPr lang="pl-PL" dirty="0"/>
          </a:p>
          <a:p>
            <a:pPr algn="l" rtl="0"/>
            <a:endParaRPr lang="pl-PL" dirty="0"/>
          </a:p>
          <a:p>
            <a:pPr algn="l" rtl="0"/>
            <a:r>
              <a:rPr lang="pl-PL" b="1" dirty="0"/>
              <a:t>Tipy pro dobře webové stránky!</a:t>
            </a:r>
          </a:p>
          <a:p>
            <a:pPr algn="l" rtl="0"/>
            <a:endParaRPr lang="pl-PL" b="1" dirty="0"/>
          </a:p>
          <a:p>
            <a:pPr algn="l" rtl="0"/>
            <a:r>
              <a:rPr lang="en-IE" altLang="en-US" sz="1200" dirty="0"/>
              <a:t>Napište poutavý obsah</a:t>
            </a:r>
          </a:p>
          <a:p>
            <a:pPr marL="171450" indent="-171450" algn="l" rtl="0">
              <a:buFontTx/>
              <a:buChar char="-"/>
            </a:pPr>
            <a:r>
              <a:rPr lang="en-US" b="1" dirty="0" err="1"/>
              <a:t>Zvýraznit</a:t>
            </a:r>
            <a:r>
              <a:rPr lang="sk-SK" b="1" dirty="0"/>
              <a:t> </a:t>
            </a:r>
            <a:r>
              <a:rPr lang="en-US" b="1" dirty="0" err="1"/>
              <a:t>hlavní</a:t>
            </a:r>
            <a:r>
              <a:rPr lang="cs-CZ" b="1" dirty="0"/>
              <a:t> </a:t>
            </a:r>
            <a:r>
              <a:rPr lang="en-US" b="1" dirty="0"/>
              <a:t>body a použijte kulky</a:t>
            </a:r>
          </a:p>
          <a:p>
            <a:pPr algn="l" rtl="0"/>
            <a:r>
              <a:rPr lang="en-US" dirty="0"/>
              <a:t> </a:t>
            </a:r>
          </a:p>
          <a:p>
            <a:pPr algn="l" rtl="0"/>
            <a:endParaRPr lang="en-US" dirty="0"/>
          </a:p>
          <a:p>
            <a:pPr algn="l" rtl="0"/>
            <a:endParaRPr lang="pl-PL" dirty="0"/>
          </a:p>
        </p:txBody>
      </p:sp>
    </p:spTree>
    <p:extLst>
      <p:ext uri="{BB962C8B-B14F-4D97-AF65-F5344CB8AC3E}">
        <p14:creationId xmlns:p14="http://schemas.microsoft.com/office/powerpoint/2010/main" val="1367097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F0A5EC9-DEFE-43A7-88E1-644DE5090DC3}"/>
              </a:ext>
            </a:extLst>
          </p:cNvPr>
          <p:cNvSpPr>
            <a:spLocks noGrp="1"/>
          </p:cNvSpPr>
          <p:nvPr>
            <p:ph type="body" sz="quarter" idx="14"/>
          </p:nvPr>
        </p:nvSpPr>
        <p:spPr/>
        <p:txBody>
          <a:bodyPr/>
          <a:lstStyle/>
          <a:p>
            <a:pPr algn="l" rtl="0"/>
            <a:r>
              <a:rPr lang="pl-PL" sz="1400" dirty="0"/>
              <a:t>nezapomenout na GoogleMapy!</a:t>
            </a:r>
          </a:p>
          <a:p>
            <a:pPr algn="l" rtl="0"/>
            <a:endParaRPr lang="pl-PL" dirty="0"/>
          </a:p>
          <a:p>
            <a:pPr algn="l" rtl="0"/>
            <a:r>
              <a:rPr lang="en-US" dirty="0"/>
              <a:t>Povolení Map Google</a:t>
            </a:r>
          </a:p>
          <a:p>
            <a:pPr algn="l" rtl="0"/>
            <a:r>
              <a:rPr lang="en-US" dirty="0"/>
              <a:t>Spotřebitelé používají své chytré telefony k nalezení základních informací, jako jsou kontaktní informace a pokyny. Většina lidí nyní používá své mobilní telefony jako GPS.</a:t>
            </a:r>
          </a:p>
          <a:p>
            <a:pPr algn="l" rtl="0"/>
            <a:endParaRPr lang="en-US" dirty="0"/>
          </a:p>
          <a:p>
            <a:pPr algn="l" rtl="0"/>
            <a:r>
              <a:rPr lang="en-US" dirty="0"/>
              <a:t>Vložení map Google nebo podobné na vaši webovou stránku nejenže pomůže potenciálním zákazníkům jednoduše najít místo vaší firmy, ale také pomůže vašemu webu lépe se umístit v seznamech firem ve službě Google+ Místa.</a:t>
            </a:r>
          </a:p>
          <a:p>
            <a:pPr algn="l" rtl="0"/>
            <a:endParaRPr lang="en-US" dirty="0"/>
          </a:p>
          <a:p>
            <a:pPr algn="l" rtl="0"/>
            <a:endParaRPr lang="en-US" dirty="0"/>
          </a:p>
          <a:p>
            <a:pPr algn="l" rtl="0"/>
            <a:r>
              <a:rPr lang="en-US" dirty="0"/>
              <a:t> </a:t>
            </a:r>
          </a:p>
          <a:p>
            <a:pPr algn="l" rtl="0"/>
            <a:endParaRPr lang="en-US" dirty="0"/>
          </a:p>
          <a:p>
            <a:pPr algn="l" rtl="0"/>
            <a:endParaRPr lang="pl-PL" dirty="0"/>
          </a:p>
        </p:txBody>
      </p:sp>
      <p:pic>
        <p:nvPicPr>
          <p:cNvPr id="3" name="Picture 3">
            <a:extLst>
              <a:ext uri="{FF2B5EF4-FFF2-40B4-BE49-F238E27FC236}">
                <a16:creationId xmlns:a16="http://schemas.microsoft.com/office/drawing/2014/main" id="{EFF7C7A4-B4A9-4651-9747-18076D63B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244" y="3569110"/>
            <a:ext cx="1629697" cy="1629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58717C1B-A376-48E7-8450-7DEE8A962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7675" y="2834357"/>
            <a:ext cx="2652764" cy="352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793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9D3C2DA-4EDF-440C-97A8-2BF39F8B00AB}"/>
              </a:ext>
            </a:extLst>
          </p:cNvPr>
          <p:cNvSpPr>
            <a:spLocks noGrp="1"/>
          </p:cNvSpPr>
          <p:nvPr>
            <p:ph type="body" sz="quarter" idx="14"/>
          </p:nvPr>
        </p:nvSpPr>
        <p:spPr/>
        <p:txBody>
          <a:bodyPr/>
          <a:lstStyle/>
          <a:p>
            <a:pPr algn="l" rtl="0" eaLnBrk="1" hangingPunct="1">
              <a:spcBef>
                <a:spcPct val="0"/>
              </a:spcBef>
              <a:buFontTx/>
              <a:buNone/>
            </a:pPr>
            <a:r>
              <a:rPr lang="en-IE" altLang="en-US" sz="1400" dirty="0"/>
              <a:t>Poznámka – registrace vašeho místa na Google neproběhne okamžitě! Ověření může chvíli trvat.</a:t>
            </a:r>
          </a:p>
          <a:p>
            <a:pPr algn="l" rtl="0" eaLnBrk="1" hangingPunct="1">
              <a:spcBef>
                <a:spcPct val="0"/>
              </a:spcBef>
              <a:buFontTx/>
              <a:buNone/>
            </a:pPr>
            <a:endParaRPr lang="en-IE" altLang="en-US" sz="1200" dirty="0">
              <a:solidFill>
                <a:srgbClr val="AE8EB3"/>
              </a:solidFill>
              <a:latin typeface="Bookman Old Style" panose="02050604050505020204" pitchFamily="18" charset="0"/>
            </a:endParaRPr>
          </a:p>
          <a:p>
            <a:pPr algn="l" rtl="0" eaLnBrk="1" hangingPunct="1">
              <a:spcBef>
                <a:spcPct val="0"/>
              </a:spcBef>
              <a:buFontTx/>
              <a:buNone/>
            </a:pPr>
            <a:endParaRPr lang="en-IE" altLang="en-US" sz="1200" dirty="0">
              <a:solidFill>
                <a:srgbClr val="636EA6"/>
              </a:solidFill>
            </a:endParaRPr>
          </a:p>
          <a:p>
            <a:pPr algn="l" rtl="0" eaLnBrk="1" hangingPunct="1">
              <a:spcBef>
                <a:spcPct val="0"/>
              </a:spcBef>
              <a:buFontTx/>
              <a:buNone/>
            </a:pPr>
            <a:endParaRPr lang="en-IE" altLang="en-US" sz="1200" dirty="0">
              <a:latin typeface="Bookman Old Style" panose="02050604050505020204" pitchFamily="18" charset="0"/>
            </a:endParaRPr>
          </a:p>
          <a:p>
            <a:pPr algn="l" rtl="0" eaLnBrk="1" hangingPunct="1">
              <a:spcBef>
                <a:spcPct val="0"/>
              </a:spcBef>
              <a:buFontTx/>
              <a:buNone/>
            </a:pPr>
            <a:r>
              <a:rPr lang="en-IE" altLang="en-US" sz="1200" dirty="0"/>
              <a:t> </a:t>
            </a:r>
          </a:p>
          <a:p>
            <a:pPr algn="l" rtl="0">
              <a:spcBef>
                <a:spcPct val="0"/>
              </a:spcBef>
              <a:buFontTx/>
              <a:buNone/>
            </a:pPr>
            <a:endParaRPr lang="en-IE" altLang="en-US" sz="1200" dirty="0"/>
          </a:p>
          <a:p>
            <a:pPr algn="l" rtl="0"/>
            <a:endParaRPr lang="pl-PL" b="1" dirty="0"/>
          </a:p>
        </p:txBody>
      </p:sp>
      <p:pic>
        <p:nvPicPr>
          <p:cNvPr id="4" name="Picture 2">
            <a:extLst>
              <a:ext uri="{FF2B5EF4-FFF2-40B4-BE49-F238E27FC236}">
                <a16:creationId xmlns:a16="http://schemas.microsoft.com/office/drawing/2014/main" id="{90E9089D-10A0-4E40-90CC-A48FD02046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709" y="1657238"/>
            <a:ext cx="7632581" cy="406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024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8320C9A-D4ED-4C3B-BF01-04640E3C88C3}"/>
              </a:ext>
            </a:extLst>
          </p:cNvPr>
          <p:cNvSpPr>
            <a:spLocks noGrp="1"/>
          </p:cNvSpPr>
          <p:nvPr>
            <p:ph type="body" sz="quarter" idx="14"/>
          </p:nvPr>
        </p:nvSpPr>
        <p:spPr/>
        <p:txBody>
          <a:bodyPr/>
          <a:lstStyle/>
          <a:p>
            <a:pPr algn="ctr" rtl="0"/>
            <a:r>
              <a:rPr lang="pl-PL" sz="1600" dirty="0"/>
              <a:t>Proč je to tak důležité?</a:t>
            </a:r>
          </a:p>
          <a:p>
            <a:pPr algn="ctr" rtl="0"/>
            <a:endParaRPr lang="pl-PL" sz="1600" dirty="0"/>
          </a:p>
          <a:p>
            <a:pPr algn="ctr" rtl="0"/>
            <a:endParaRPr lang="pl-PL" sz="1600" dirty="0"/>
          </a:p>
          <a:p>
            <a:pPr algn="l" rtl="0"/>
            <a:r>
              <a:rPr lang="en-US" dirty="0"/>
              <a:t>Měli byste začít s obsahem, který je skutečný a má hodnotu pro váš prodejní cíl a zákazníky. Pro tento krok je nezbytné vytvořit profil vašeho potenciálního zákazníka.</a:t>
            </a:r>
            <a:endParaRPr lang="pl-PL" dirty="0"/>
          </a:p>
          <a:p>
            <a:pPr algn="l" rtl="0"/>
            <a:endParaRPr lang="pl-PL" dirty="0"/>
          </a:p>
          <a:p>
            <a:pPr algn="l" rtl="0"/>
            <a:endParaRPr lang="pl-PL" dirty="0"/>
          </a:p>
          <a:p>
            <a:pPr algn="l" rtl="0"/>
            <a:r>
              <a:rPr lang="en-US" dirty="0"/>
              <a:t>Máte velkou konkurenci a omezený čas a peníze na to, abyste se spojili s potenciálním zákazníkem a vysvětlili, proč je vaše nabídka nejlepší.</a:t>
            </a:r>
            <a:endParaRPr lang="pl-PL" dirty="0"/>
          </a:p>
          <a:p>
            <a:pPr algn="l" rtl="0"/>
            <a:endParaRPr lang="pl-PL" dirty="0"/>
          </a:p>
          <a:p>
            <a:pPr algn="l" rtl="0"/>
            <a:endParaRPr lang="pl-PL" dirty="0"/>
          </a:p>
          <a:p>
            <a:pPr algn="l" rtl="0"/>
            <a:r>
              <a:rPr lang="en-US" dirty="0"/>
              <a:t>Tyto aktivity musí být zaměřeny na vašeho ideálního potenciálního zákazníka. Je nevhodné ztrácet čas rozhovory s 15 lidmi, kteří s vámi nebudou obchodovat? Tento čas můžete strávit rozvíjením vztahů s </a:t>
            </a:r>
            <a:r>
              <a:rPr lang="en-US" dirty="0" err="1"/>
              <a:t>těmi</a:t>
            </a:r>
            <a:r>
              <a:rPr lang="en-US" dirty="0"/>
              <a:t>,</a:t>
            </a:r>
            <a:r>
              <a:rPr lang="cs-CZ" dirty="0"/>
              <a:t> </a:t>
            </a:r>
            <a:r>
              <a:rPr lang="en-US" dirty="0" err="1"/>
              <a:t>kteří</a:t>
            </a:r>
            <a:r>
              <a:rPr lang="en-US" dirty="0"/>
              <a:t> </a:t>
            </a:r>
            <a:r>
              <a:rPr lang="en-US" dirty="0" err="1"/>
              <a:t>jsou</a:t>
            </a:r>
            <a:r>
              <a:rPr lang="sk-SK" dirty="0"/>
              <a:t> </a:t>
            </a:r>
            <a:r>
              <a:rPr lang="en-US" dirty="0" err="1"/>
              <a:t>zaujat</a:t>
            </a:r>
            <a:r>
              <a:rPr lang="cs-CZ" dirty="0"/>
              <a:t>í</a:t>
            </a:r>
            <a:r>
              <a:rPr lang="en-US" dirty="0"/>
              <a:t>.</a:t>
            </a:r>
            <a:r>
              <a:rPr lang="sk-SK" dirty="0"/>
              <a:t> </a:t>
            </a:r>
            <a:endParaRPr lang="pl-PL" dirty="0"/>
          </a:p>
        </p:txBody>
      </p:sp>
    </p:spTree>
    <p:extLst>
      <p:ext uri="{BB962C8B-B14F-4D97-AF65-F5344CB8AC3E}">
        <p14:creationId xmlns:p14="http://schemas.microsoft.com/office/powerpoint/2010/main" val="658263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0B1D0A8-8A55-419F-B326-E44980A38544}"/>
              </a:ext>
            </a:extLst>
          </p:cNvPr>
          <p:cNvSpPr>
            <a:spLocks noGrp="1"/>
          </p:cNvSpPr>
          <p:nvPr>
            <p:ph type="body" sz="quarter" idx="14"/>
          </p:nvPr>
        </p:nvSpPr>
        <p:spPr/>
        <p:txBody>
          <a:bodyPr/>
          <a:lstStyle/>
          <a:p>
            <a:pPr algn="l" rtl="0">
              <a:spcBef>
                <a:spcPct val="0"/>
              </a:spcBef>
              <a:buFontTx/>
              <a:buNone/>
            </a:pPr>
            <a:r>
              <a:rPr lang="en-IE" altLang="en-US" sz="1400" dirty="0">
                <a:latin typeface="+mj-lt"/>
              </a:rPr>
              <a:t>Rychlé shrnutí – běžné problémy s webovým designem, kterým je třeba se vyhnout</a:t>
            </a:r>
          </a:p>
          <a:p>
            <a:pPr algn="l" rtl="0">
              <a:spcBef>
                <a:spcPct val="0"/>
              </a:spcBef>
              <a:buFontTx/>
              <a:buNone/>
            </a:pPr>
            <a:endParaRPr lang="en-IE" altLang="en-US" sz="1200" b="1" dirty="0">
              <a:solidFill>
                <a:srgbClr val="084C5F"/>
              </a:solidFill>
              <a:latin typeface="Bookman Old Style" panose="02050604050505020204" pitchFamily="18" charset="0"/>
            </a:endParaRPr>
          </a:p>
          <a:p>
            <a:pPr algn="l" rtl="0"/>
            <a:endParaRPr lang="pl-PL" dirty="0"/>
          </a:p>
          <a:p>
            <a:pPr algn="l" rtl="0"/>
            <a:endParaRPr lang="pl-PL" dirty="0"/>
          </a:p>
          <a:p>
            <a:pPr marL="171450" indent="-171450" algn="l" rtl="0">
              <a:buFont typeface="Arial" panose="020B0604020202020204" pitchFamily="34" charset="0"/>
              <a:buChar char="•"/>
            </a:pPr>
            <a:r>
              <a:rPr lang="en-US" dirty="0"/>
              <a:t>Neúplná nebo slabá navigace</a:t>
            </a:r>
          </a:p>
          <a:p>
            <a:pPr marL="171450" indent="-171450" algn="l" rtl="0">
              <a:buFont typeface="Arial" panose="020B0604020202020204" pitchFamily="34" charset="0"/>
              <a:buChar char="•"/>
            </a:pPr>
            <a:r>
              <a:rPr lang="en-US" dirty="0"/>
              <a:t>Žádná jasná hodnotová zpráva (vysvětlení, proč by si měl potenciální zákazník koupit váš produkt nebo službu)</a:t>
            </a:r>
          </a:p>
          <a:p>
            <a:pPr marL="171450" indent="-171450" algn="l" rtl="0">
              <a:buFont typeface="Arial" panose="020B0604020202020204" pitchFamily="34" charset="0"/>
              <a:buChar char="•"/>
            </a:pPr>
            <a:r>
              <a:rPr lang="en-US" dirty="0"/>
              <a:t>Žádná jasná výzva k akci (žádaný další krok, který chcete, aby váš návštěvník udělal, např. předplatné)</a:t>
            </a:r>
          </a:p>
          <a:p>
            <a:pPr marL="171450" indent="-171450" algn="l" rtl="0">
              <a:buFont typeface="Arial" panose="020B0604020202020204" pitchFamily="34" charset="0"/>
              <a:buChar char="•"/>
            </a:pPr>
            <a:r>
              <a:rPr lang="en-US" dirty="0"/>
              <a:t>Nebo příliš mnoho výzev k akci!</a:t>
            </a:r>
          </a:p>
          <a:p>
            <a:pPr algn="l" rtl="0"/>
            <a:endParaRPr lang="en-US" dirty="0"/>
          </a:p>
          <a:p>
            <a:pPr algn="l" rtl="0"/>
            <a:endParaRPr lang="en-US" dirty="0"/>
          </a:p>
          <a:p>
            <a:pPr algn="l" rtl="0"/>
            <a:r>
              <a:rPr lang="en-US" dirty="0"/>
              <a:t> </a:t>
            </a:r>
          </a:p>
          <a:p>
            <a:pPr algn="l" rtl="0"/>
            <a:endParaRPr lang="en-US" dirty="0"/>
          </a:p>
          <a:p>
            <a:pPr algn="l" rtl="0"/>
            <a:endParaRPr lang="pl-PL" dirty="0"/>
          </a:p>
        </p:txBody>
      </p:sp>
      <p:pic>
        <p:nvPicPr>
          <p:cNvPr id="4" name="Grafika 3" descr="Wykrzyknik">
            <a:extLst>
              <a:ext uri="{FF2B5EF4-FFF2-40B4-BE49-F238E27FC236}">
                <a16:creationId xmlns:a16="http://schemas.microsoft.com/office/drawing/2014/main" id="{403EBF13-1E5D-4158-B6E7-70A47F7379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12540" y="3083560"/>
            <a:ext cx="2280920" cy="2280920"/>
          </a:xfrm>
          <a:prstGeom prst="rect">
            <a:avLst/>
          </a:prstGeom>
        </p:spPr>
      </p:pic>
    </p:spTree>
    <p:extLst>
      <p:ext uri="{BB962C8B-B14F-4D97-AF65-F5344CB8AC3E}">
        <p14:creationId xmlns:p14="http://schemas.microsoft.com/office/powerpoint/2010/main" val="1448019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FCFC6B8-6175-4599-B28C-DEF7B679ED8C}"/>
              </a:ext>
            </a:extLst>
          </p:cNvPr>
          <p:cNvSpPr>
            <a:spLocks noGrp="1"/>
          </p:cNvSpPr>
          <p:nvPr>
            <p:ph type="body" sz="quarter" idx="14"/>
          </p:nvPr>
        </p:nvSpPr>
        <p:spPr/>
        <p:txBody>
          <a:bodyPr/>
          <a:lstStyle/>
          <a:p>
            <a:pPr algn="l" rtl="0"/>
            <a:r>
              <a:rPr lang="pl-PL" sz="1400" dirty="0" err="1"/>
              <a:t>Blogování</a:t>
            </a:r>
            <a:endParaRPr lang="pl-PL" sz="1400" dirty="0"/>
          </a:p>
          <a:p>
            <a:pPr algn="l" rtl="0"/>
            <a:endParaRPr lang="pl-PL" sz="1400" dirty="0"/>
          </a:p>
          <a:p>
            <a:pPr algn="l" rtl="0"/>
            <a:endParaRPr lang="pl-PL" dirty="0"/>
          </a:p>
          <a:p>
            <a:pPr marL="171450" indent="-171450" algn="l" rtl="0">
              <a:buFont typeface="Arial" panose="020B0604020202020204" pitchFamily="34" charset="0"/>
              <a:buChar char="•"/>
            </a:pPr>
            <a:r>
              <a:rPr lang="en-US" dirty="0"/>
              <a:t>Blog je součástí webové stránky. Je dobré jej udržovat, přitahuje publikum.</a:t>
            </a:r>
          </a:p>
          <a:p>
            <a:pPr marL="171450" indent="-171450" algn="l" rtl="0">
              <a:buFont typeface="Arial" panose="020B0604020202020204" pitchFamily="34" charset="0"/>
              <a:buChar char="•"/>
            </a:pPr>
            <a:r>
              <a:rPr lang="en-US" dirty="0"/>
              <a:t>Můžete psát články na základě vlastních zkušeností, postřehů a názorů.</a:t>
            </a:r>
          </a:p>
          <a:p>
            <a:pPr marL="171450" indent="-171450" algn="l" rtl="0">
              <a:buFont typeface="Arial" panose="020B0604020202020204" pitchFamily="34" charset="0"/>
              <a:buChar char="•"/>
            </a:pPr>
            <a:r>
              <a:rPr lang="en-US" dirty="0"/>
              <a:t>Články (nebo blogové příspěvky) by měly být aktuální, seřazené v chronologickém pořadí na blogu, včetně data příspěvku.</a:t>
            </a:r>
            <a:endParaRPr lang="pl-PL" dirty="0"/>
          </a:p>
          <a:p>
            <a:pPr marL="171450" indent="-171450" algn="l" rtl="0">
              <a:buFont typeface="Arial" panose="020B0604020202020204" pitchFamily="34" charset="0"/>
              <a:buChar char="•"/>
            </a:pPr>
            <a:endParaRPr lang="pl-PL" dirty="0"/>
          </a:p>
          <a:p>
            <a:pPr algn="l" rtl="0"/>
            <a:endParaRPr lang="pl-PL" dirty="0"/>
          </a:p>
          <a:p>
            <a:pPr algn="l" rtl="0"/>
            <a:r>
              <a:rPr lang="pl-PL" sz="1400" dirty="0"/>
              <a:t>Proč je toto dobrý nápad?</a:t>
            </a:r>
            <a:endParaRPr lang="en-US" sz="1400" dirty="0"/>
          </a:p>
          <a:p>
            <a:pPr algn="l" rtl="0"/>
            <a:endParaRPr lang="pl-PL" dirty="0"/>
          </a:p>
          <a:p>
            <a:pPr algn="l" rtl="0"/>
            <a:endParaRPr lang="pl-PL" dirty="0"/>
          </a:p>
          <a:p>
            <a:pPr marL="171450" indent="-171450" algn="l" rtl="0">
              <a:buFont typeface="Arial" panose="020B0604020202020204" pitchFamily="34" charset="0"/>
              <a:buChar char="•"/>
            </a:pPr>
            <a:r>
              <a:rPr lang="en-US" dirty="0"/>
              <a:t>Jediné, co vás blogování stojí: váš čas.</a:t>
            </a:r>
          </a:p>
          <a:p>
            <a:pPr marL="171450" indent="-171450" algn="l" rtl="0">
              <a:buFont typeface="Arial" panose="020B0604020202020204" pitchFamily="34" charset="0"/>
              <a:buChar char="•"/>
            </a:pPr>
            <a:r>
              <a:rPr lang="en-US" dirty="0"/>
              <a:t>Blog přivede na vaši stránku návštěvnost</a:t>
            </a:r>
          </a:p>
          <a:p>
            <a:pPr marL="171450" indent="-171450" algn="l" rtl="0">
              <a:buFont typeface="Arial" panose="020B0604020202020204" pitchFamily="34" charset="0"/>
              <a:buChar char="•"/>
            </a:pPr>
            <a:r>
              <a:rPr lang="en-US" dirty="0"/>
              <a:t>Blog je dobrý pro optimalizaci pro vyhledávače (SEO)</a:t>
            </a:r>
          </a:p>
          <a:p>
            <a:pPr marL="171450" indent="-171450" algn="l" rtl="0">
              <a:buFont typeface="Arial" panose="020B0604020202020204" pitchFamily="34" charset="0"/>
              <a:buChar char="•"/>
            </a:pPr>
            <a:r>
              <a:rPr lang="en-US" dirty="0"/>
              <a:t>Blog z vás může učinit autoritu ve svém oboru</a:t>
            </a:r>
          </a:p>
          <a:p>
            <a:pPr marL="171450" indent="-171450" algn="l" rtl="0">
              <a:buFont typeface="Arial" panose="020B0604020202020204" pitchFamily="34" charset="0"/>
              <a:buChar char="•"/>
            </a:pPr>
            <a:r>
              <a:rPr lang="en-US" dirty="0"/>
              <a:t>Blog zlidšťuje vaši společnost a značku, stáváte se přátelštějšími, lidé s větší pravděpodobností budou chtít interagovat s vaší značkou</a:t>
            </a:r>
          </a:p>
          <a:p>
            <a:pPr marL="171450" indent="-171450" algn="l" rtl="0">
              <a:buFont typeface="Arial" panose="020B0604020202020204" pitchFamily="34" charset="0"/>
              <a:buChar char="•"/>
            </a:pPr>
            <a:r>
              <a:rPr lang="en-US" dirty="0"/>
              <a:t>Blog může zvýšit prodej, je to jistě způsob, který stojí za vyzkoušení.</a:t>
            </a:r>
          </a:p>
          <a:p>
            <a:pPr algn="l" rtl="0"/>
            <a:endParaRPr lang="en-US" dirty="0"/>
          </a:p>
          <a:p>
            <a:pPr algn="l" rtl="0"/>
            <a:r>
              <a:rPr lang="en-US" dirty="0"/>
              <a:t> </a:t>
            </a:r>
          </a:p>
          <a:p>
            <a:pPr algn="l" rtl="0"/>
            <a:endParaRPr lang="en-US" dirty="0"/>
          </a:p>
          <a:p>
            <a:pPr algn="l" rtl="0"/>
            <a:endParaRPr lang="pl-PL" dirty="0"/>
          </a:p>
        </p:txBody>
      </p:sp>
    </p:spTree>
    <p:extLst>
      <p:ext uri="{BB962C8B-B14F-4D97-AF65-F5344CB8AC3E}">
        <p14:creationId xmlns:p14="http://schemas.microsoft.com/office/powerpoint/2010/main" val="478673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52E4108-0AAB-43C8-BC39-CB7000B024E1}"/>
              </a:ext>
            </a:extLst>
          </p:cNvPr>
          <p:cNvSpPr>
            <a:spLocks noGrp="1"/>
          </p:cNvSpPr>
          <p:nvPr>
            <p:ph type="body" sz="quarter" idx="14"/>
          </p:nvPr>
        </p:nvSpPr>
        <p:spPr/>
        <p:txBody>
          <a:bodyPr/>
          <a:lstStyle/>
          <a:p>
            <a:pPr algn="l" rtl="0"/>
            <a:r>
              <a:rPr lang="pl-PL" sz="1400" dirty="0"/>
              <a:t>Některé google nástroje</a:t>
            </a:r>
          </a:p>
          <a:p>
            <a:pPr algn="l" rtl="0"/>
            <a:endParaRPr lang="pl-PL" sz="1400" dirty="0"/>
          </a:p>
          <a:p>
            <a:pPr algn="l" rtl="0"/>
            <a:r>
              <a:rPr lang="pl-PL" sz="1400" u="sng" dirty="0"/>
              <a:t>Google Analytics</a:t>
            </a:r>
          </a:p>
          <a:p>
            <a:pPr algn="l" rtl="0"/>
            <a:endParaRPr lang="pl-PL" u="sng" dirty="0"/>
          </a:p>
          <a:p>
            <a:pPr algn="l" rtl="0"/>
            <a:r>
              <a:rPr lang="en-US" dirty="0"/>
              <a:t>Nastavte a používejte Google Analytics ke studiu návštěvníků vašich webových stránek a blogu.</a:t>
            </a:r>
          </a:p>
          <a:p>
            <a:pPr algn="l" rtl="0"/>
            <a:r>
              <a:rPr lang="en-US" dirty="0"/>
              <a:t>Využití možnosti vidět, odkud přišli a jaká klíčová slova hledali, vám umožní doladit váš obsah a lépe přizpůsobit vaši zprávu.</a:t>
            </a:r>
          </a:p>
          <a:p>
            <a:pPr algn="l" rtl="0"/>
            <a:r>
              <a:rPr lang="en-US" dirty="0"/>
              <a:t>Google Analytics vám také přesně řekne, kde se návštěvníci vaší stránky nacházejí, co se jim na vaší stránce líbí a co ne atp.</a:t>
            </a:r>
            <a:endParaRPr lang="pl-PL" dirty="0"/>
          </a:p>
          <a:p>
            <a:pPr algn="l" rtl="0"/>
            <a:endParaRPr lang="pl-PL" dirty="0"/>
          </a:p>
          <a:p>
            <a:pPr algn="l" rtl="0"/>
            <a:r>
              <a:rPr lang="pl-PL" sz="1400" u="sng" dirty="0"/>
              <a:t>Google Adwords</a:t>
            </a:r>
          </a:p>
          <a:p>
            <a:pPr algn="l" rtl="0"/>
            <a:endParaRPr lang="pl-PL" sz="1400" u="sng" dirty="0"/>
          </a:p>
          <a:p>
            <a:pPr algn="l" rtl="0"/>
            <a:r>
              <a:rPr lang="en-US" dirty="0"/>
              <a:t>Vytvoření seznamu klíčových slov</a:t>
            </a:r>
          </a:p>
          <a:p>
            <a:pPr algn="l" rtl="0"/>
            <a:r>
              <a:rPr lang="en-US" dirty="0"/>
              <a:t>Začněte se svou webovou stránkou – již obsahuje hlavní výrazy, které popisují vaši firmu a její produkty/služby. Použijte tento seznam k dalšímu průzkumu v Nástroji pro návrh klíčových slov Google – https://support.google.com/adwords/answer/6242914</a:t>
            </a:r>
          </a:p>
          <a:p>
            <a:pPr algn="l" rtl="0"/>
            <a:endParaRPr lang="en-US" dirty="0"/>
          </a:p>
          <a:p>
            <a:pPr algn="l" rtl="0"/>
            <a:r>
              <a:rPr lang="en-US" dirty="0"/>
              <a:t>Při nastavování reklamy je dobré začít s kratšími, s menším počtem klíčových slov. Déle stojí víc a je dobré nejprve zjistit, co na vaše publikum funguje.</a:t>
            </a:r>
          </a:p>
          <a:p>
            <a:pPr algn="l" rtl="0"/>
            <a:endParaRPr lang="en-US" dirty="0"/>
          </a:p>
          <a:p>
            <a:pPr algn="l" rtl="0"/>
            <a:r>
              <a:rPr lang="en-US" dirty="0"/>
              <a:t>Čím je klíčové slovo cílenější, tím nižší je objem vyhledávání. Cvičení, pokusy a omyly a pravidelné přehodnocování vašeho úsilí vám pomohou najít dokonalou rovnováhu pro vaše podnikání.</a:t>
            </a:r>
          </a:p>
          <a:p>
            <a:pPr algn="l" rtl="0"/>
            <a:endParaRPr lang="pl-PL" dirty="0"/>
          </a:p>
        </p:txBody>
      </p:sp>
    </p:spTree>
    <p:extLst>
      <p:ext uri="{BB962C8B-B14F-4D97-AF65-F5344CB8AC3E}">
        <p14:creationId xmlns:p14="http://schemas.microsoft.com/office/powerpoint/2010/main" val="987603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F99F594-68F9-43FA-B173-E8C6CB530F5E}"/>
              </a:ext>
            </a:extLst>
          </p:cNvPr>
          <p:cNvSpPr>
            <a:spLocks noGrp="1"/>
          </p:cNvSpPr>
          <p:nvPr>
            <p:ph type="body" sz="quarter" idx="14"/>
          </p:nvPr>
        </p:nvSpPr>
        <p:spPr/>
        <p:txBody>
          <a:bodyPr/>
          <a:lstStyle/>
          <a:p>
            <a:pPr algn="ctr" rtl="0"/>
            <a:r>
              <a:rPr lang="pl-PL" sz="1600" dirty="0"/>
              <a:t>5.</a:t>
            </a:r>
            <a:r>
              <a:rPr lang="pl-PL" sz="1800" b="1" dirty="0"/>
              <a:t>Sociální média – strategie pro centrum chuti </a:t>
            </a:r>
          </a:p>
          <a:p>
            <a:pPr algn="ctr" rtl="0"/>
            <a:endParaRPr lang="pl-PL" sz="1600" dirty="0"/>
          </a:p>
          <a:p>
            <a:pPr algn="l" rtl="0"/>
            <a:endParaRPr lang="pl-PL" dirty="0"/>
          </a:p>
        </p:txBody>
      </p:sp>
      <p:graphicFrame>
        <p:nvGraphicFramePr>
          <p:cNvPr id="4" name="Tabela 4">
            <a:extLst>
              <a:ext uri="{FF2B5EF4-FFF2-40B4-BE49-F238E27FC236}">
                <a16:creationId xmlns:a16="http://schemas.microsoft.com/office/drawing/2014/main" id="{36BC655B-A096-4D22-9B5A-2B08FBE4CC5E}"/>
              </a:ext>
            </a:extLst>
          </p:cNvPr>
          <p:cNvGraphicFramePr>
            <a:graphicFrameLocks noGrp="1"/>
          </p:cNvGraphicFramePr>
          <p:nvPr>
            <p:extLst>
              <p:ext uri="{D42A27DB-BD31-4B8C-83A1-F6EECF244321}">
                <p14:modId xmlns:p14="http://schemas.microsoft.com/office/powerpoint/2010/main" val="1580071203"/>
              </p:ext>
            </p:extLst>
          </p:nvPr>
        </p:nvGraphicFramePr>
        <p:xfrm>
          <a:off x="396240" y="1827106"/>
          <a:ext cx="9418320" cy="370840"/>
        </p:xfrm>
        <a:graphic>
          <a:graphicData uri="http://schemas.openxmlformats.org/drawingml/2006/table">
            <a:tbl>
              <a:tblPr firstRow="1" bandRow="1">
                <a:tableStyleId>{5C22544A-7EE6-4342-B048-85BDC9FD1C3A}</a:tableStyleId>
              </a:tblPr>
              <a:tblGrid>
                <a:gridCol w="2204720">
                  <a:extLst>
                    <a:ext uri="{9D8B030D-6E8A-4147-A177-3AD203B41FA5}">
                      <a16:colId xmlns:a16="http://schemas.microsoft.com/office/drawing/2014/main" val="3639464239"/>
                    </a:ext>
                  </a:extLst>
                </a:gridCol>
                <a:gridCol w="3444240">
                  <a:extLst>
                    <a:ext uri="{9D8B030D-6E8A-4147-A177-3AD203B41FA5}">
                      <a16:colId xmlns:a16="http://schemas.microsoft.com/office/drawing/2014/main" val="3013483758"/>
                    </a:ext>
                  </a:extLst>
                </a:gridCol>
                <a:gridCol w="3769360">
                  <a:extLst>
                    <a:ext uri="{9D8B030D-6E8A-4147-A177-3AD203B41FA5}">
                      <a16:colId xmlns:a16="http://schemas.microsoft.com/office/drawing/2014/main" val="2389186857"/>
                    </a:ext>
                  </a:extLst>
                </a:gridCol>
              </a:tblGrid>
              <a:tr h="370840">
                <a:tc>
                  <a:txBody>
                    <a:bodyPr/>
                    <a:lstStyle/>
                    <a:p>
                      <a:pPr algn="ctr" rtl="0"/>
                      <a:r>
                        <a:rPr lang="pl-PL" dirty="0"/>
                        <a:t>VÝSTUP</a:t>
                      </a:r>
                    </a:p>
                  </a:txBody>
                  <a:tcPr>
                    <a:solidFill>
                      <a:srgbClr val="F3BBE8"/>
                    </a:solidFill>
                  </a:tcPr>
                </a:tc>
                <a:tc>
                  <a:txBody>
                    <a:bodyPr/>
                    <a:lstStyle/>
                    <a:p>
                      <a:pPr algn="ctr" rtl="0"/>
                      <a:r>
                        <a:rPr lang="pl-PL" dirty="0"/>
                        <a:t>ÚČEL</a:t>
                      </a:r>
                    </a:p>
                  </a:txBody>
                  <a:tcPr>
                    <a:solidFill>
                      <a:srgbClr val="F3BBE8"/>
                    </a:solidFill>
                  </a:tcPr>
                </a:tc>
                <a:tc>
                  <a:txBody>
                    <a:bodyPr/>
                    <a:lstStyle/>
                    <a:p>
                      <a:pPr algn="ctr" rtl="0"/>
                      <a:r>
                        <a:rPr lang="pl-PL" dirty="0"/>
                        <a:t>AKCE</a:t>
                      </a:r>
                    </a:p>
                  </a:txBody>
                  <a:tcPr>
                    <a:solidFill>
                      <a:srgbClr val="F3BBE8"/>
                    </a:solidFill>
                  </a:tcPr>
                </a:tc>
                <a:extLst>
                  <a:ext uri="{0D108BD9-81ED-4DB2-BD59-A6C34878D82A}">
                    <a16:rowId xmlns:a16="http://schemas.microsoft.com/office/drawing/2014/main" val="3255146279"/>
                  </a:ext>
                </a:extLst>
              </a:tr>
            </a:tbl>
          </a:graphicData>
        </a:graphic>
      </p:graphicFrame>
      <p:pic>
        <p:nvPicPr>
          <p:cNvPr id="5" name="Picture 1">
            <a:extLst>
              <a:ext uri="{FF2B5EF4-FFF2-40B4-BE49-F238E27FC236}">
                <a16:creationId xmlns:a16="http://schemas.microsoft.com/office/drawing/2014/main" id="{36D13BFA-520F-4A23-B1D5-DE45BB28E5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9801" y="2399133"/>
            <a:ext cx="7318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5FF2D199-D44C-415A-BC34-C61462AA04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9641" y="3545668"/>
            <a:ext cx="8477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a:extLst>
              <a:ext uri="{FF2B5EF4-FFF2-40B4-BE49-F238E27FC236}">
                <a16:creationId xmlns:a16="http://schemas.microsoft.com/office/drawing/2014/main" id="{C1762EDE-348E-43EC-954D-8BF3843E59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9801" y="4611190"/>
            <a:ext cx="7318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ole tekstowe 8">
            <a:extLst>
              <a:ext uri="{FF2B5EF4-FFF2-40B4-BE49-F238E27FC236}">
                <a16:creationId xmlns:a16="http://schemas.microsoft.com/office/drawing/2014/main" id="{2FB50953-F745-4F8C-A34F-9953CFB9B034}"/>
              </a:ext>
            </a:extLst>
          </p:cNvPr>
          <p:cNvSpPr txBox="1"/>
          <p:nvPr/>
        </p:nvSpPr>
        <p:spPr>
          <a:xfrm>
            <a:off x="2608580" y="2257220"/>
            <a:ext cx="4953000" cy="1015663"/>
          </a:xfrm>
          <a:prstGeom prst="rect">
            <a:avLst/>
          </a:prstGeom>
          <a:noFill/>
        </p:spPr>
        <p:txBody>
          <a:bodyPr wrap="square">
            <a:spAutoFit/>
          </a:bodyPr>
          <a:lstStyle/>
          <a:p>
            <a:pPr algn="l" rtl="0"/>
            <a:r>
              <a:rPr lang="pl-PL" sz="1200" dirty="0"/>
              <a:t>Prezentace vaší značky</a:t>
            </a:r>
          </a:p>
          <a:p>
            <a:pPr algn="l" rtl="0"/>
            <a:r>
              <a:rPr lang="pl-PL" sz="1200" dirty="0"/>
              <a:t>Inzerujte své akce v Centru chuti</a:t>
            </a:r>
          </a:p>
          <a:p>
            <a:pPr algn="l" rtl="0"/>
            <a:r>
              <a:rPr lang="pl-PL" sz="1200" dirty="0"/>
              <a:t>Inzerujte své komunitě</a:t>
            </a:r>
          </a:p>
          <a:p>
            <a:pPr algn="l" rtl="0"/>
            <a:r>
              <a:rPr lang="pl-PL" sz="1200" dirty="0"/>
              <a:t>Navazování vztahů</a:t>
            </a:r>
          </a:p>
          <a:p>
            <a:pPr algn="l" rtl="0"/>
            <a:r>
              <a:rPr lang="pl-PL" sz="1200" dirty="0"/>
              <a:t>SEO – optimalizace pro vyhledávače</a:t>
            </a:r>
          </a:p>
        </p:txBody>
      </p:sp>
      <p:sp>
        <p:nvSpPr>
          <p:cNvPr id="11" name="pole tekstowe 10">
            <a:extLst>
              <a:ext uri="{FF2B5EF4-FFF2-40B4-BE49-F238E27FC236}">
                <a16:creationId xmlns:a16="http://schemas.microsoft.com/office/drawing/2014/main" id="{53DDA425-12BA-44FE-BDF9-D343EC077F15}"/>
              </a:ext>
            </a:extLst>
          </p:cNvPr>
          <p:cNvSpPr txBox="1"/>
          <p:nvPr/>
        </p:nvSpPr>
        <p:spPr>
          <a:xfrm>
            <a:off x="6090920" y="2257220"/>
            <a:ext cx="4953000" cy="830997"/>
          </a:xfrm>
          <a:prstGeom prst="rect">
            <a:avLst/>
          </a:prstGeom>
          <a:noFill/>
        </p:spPr>
        <p:txBody>
          <a:bodyPr wrap="square">
            <a:spAutoFit/>
          </a:bodyPr>
          <a:lstStyle/>
          <a:p>
            <a:pPr algn="l" rtl="0"/>
            <a:r>
              <a:rPr lang="pl-PL" sz="1200" dirty="0"/>
              <a:t>Poskytujte každý týden zajímavé články o potravinách</a:t>
            </a:r>
          </a:p>
          <a:p>
            <a:pPr algn="l" rtl="0"/>
            <a:r>
              <a:rPr lang="pl-PL" sz="1200" dirty="0"/>
              <a:t>Růst jako zdroj pro malé podniky</a:t>
            </a:r>
          </a:p>
          <a:p>
            <a:pPr algn="l" rtl="0"/>
            <a:r>
              <a:rPr lang="pl-PL" sz="1200" dirty="0"/>
              <a:t>Přidejte fotky, popisy a dejte svým publiku vědět, co je nového</a:t>
            </a:r>
          </a:p>
          <a:p>
            <a:pPr algn="l" rtl="0"/>
            <a:r>
              <a:rPr lang="pl-PL" sz="1200" dirty="0"/>
              <a:t>Odpovědět na zprávy</a:t>
            </a:r>
            <a:endParaRPr lang="pl-PL" dirty="0"/>
          </a:p>
        </p:txBody>
      </p:sp>
      <p:sp>
        <p:nvSpPr>
          <p:cNvPr id="13" name="pole tekstowe 12">
            <a:extLst>
              <a:ext uri="{FF2B5EF4-FFF2-40B4-BE49-F238E27FC236}">
                <a16:creationId xmlns:a16="http://schemas.microsoft.com/office/drawing/2014/main" id="{ECC3AFF9-82CE-4AD2-A69D-C40FB1FC1887}"/>
              </a:ext>
            </a:extLst>
          </p:cNvPr>
          <p:cNvSpPr txBox="1"/>
          <p:nvPr/>
        </p:nvSpPr>
        <p:spPr>
          <a:xfrm>
            <a:off x="2608580" y="3504867"/>
            <a:ext cx="5623560" cy="830997"/>
          </a:xfrm>
          <a:prstGeom prst="rect">
            <a:avLst/>
          </a:prstGeom>
          <a:noFill/>
        </p:spPr>
        <p:txBody>
          <a:bodyPr wrap="square">
            <a:spAutoFit/>
          </a:bodyPr>
          <a:lstStyle/>
          <a:p>
            <a:pPr algn="l" rtl="0"/>
            <a:r>
              <a:rPr lang="pl-PL" sz="1200" dirty="0"/>
              <a:t>Reklamní centrum vkusných akcí</a:t>
            </a:r>
          </a:p>
          <a:p>
            <a:pPr algn="l" rtl="0"/>
            <a:r>
              <a:rPr lang="pl-PL" sz="1200" dirty="0"/>
              <a:t>Myšlenkové vedení</a:t>
            </a:r>
          </a:p>
          <a:p>
            <a:pPr algn="l" rtl="0"/>
            <a:r>
              <a:rPr lang="pl-PL" sz="1200" dirty="0"/>
              <a:t>Propagace profilů členů</a:t>
            </a:r>
          </a:p>
          <a:p>
            <a:pPr algn="l" rtl="0"/>
            <a:r>
              <a:rPr lang="pl-PL" sz="1200" dirty="0"/>
              <a:t>SEO – optimalizace pro vyhledávače</a:t>
            </a:r>
          </a:p>
        </p:txBody>
      </p:sp>
      <p:sp>
        <p:nvSpPr>
          <p:cNvPr id="15" name="pole tekstowe 14">
            <a:extLst>
              <a:ext uri="{FF2B5EF4-FFF2-40B4-BE49-F238E27FC236}">
                <a16:creationId xmlns:a16="http://schemas.microsoft.com/office/drawing/2014/main" id="{F6793EFF-D508-460E-A1E9-3222C1675FAC}"/>
              </a:ext>
            </a:extLst>
          </p:cNvPr>
          <p:cNvSpPr txBox="1"/>
          <p:nvPr/>
        </p:nvSpPr>
        <p:spPr>
          <a:xfrm>
            <a:off x="6090920" y="3475020"/>
            <a:ext cx="5623560" cy="830997"/>
          </a:xfrm>
          <a:prstGeom prst="rect">
            <a:avLst/>
          </a:prstGeom>
          <a:noFill/>
        </p:spPr>
        <p:txBody>
          <a:bodyPr wrap="square">
            <a:spAutoFit/>
          </a:bodyPr>
          <a:lstStyle/>
          <a:p>
            <a:pPr algn="l" rtl="0"/>
            <a:r>
              <a:rPr lang="pl-PL" sz="1200" dirty="0"/>
              <a:t>Zvyšte angažovanost na svých stránkách prostřednictvím</a:t>
            </a:r>
          </a:p>
          <a:p>
            <a:pPr algn="l" rtl="0"/>
            <a:r>
              <a:rPr lang="pl-PL" sz="1200" dirty="0"/>
              <a:t>Twitteru</a:t>
            </a:r>
          </a:p>
          <a:p>
            <a:pPr algn="l" rtl="0"/>
            <a:r>
              <a:rPr lang="pl-PL" sz="1200" dirty="0"/>
              <a:t>Zvyšte angažovanost se členy, kteří jsou méně angažovaní</a:t>
            </a:r>
          </a:p>
          <a:p>
            <a:pPr algn="l" rtl="0"/>
            <a:r>
              <a:rPr lang="pl-PL" sz="1200" dirty="0"/>
              <a:t>Tweetujte více obsahu, který chtějí lidé sledovat</a:t>
            </a:r>
          </a:p>
        </p:txBody>
      </p:sp>
      <p:sp>
        <p:nvSpPr>
          <p:cNvPr id="19" name="pole tekstowe 18">
            <a:extLst>
              <a:ext uri="{FF2B5EF4-FFF2-40B4-BE49-F238E27FC236}">
                <a16:creationId xmlns:a16="http://schemas.microsoft.com/office/drawing/2014/main" id="{AC026C00-5B42-4453-84A9-53357C36ED79}"/>
              </a:ext>
            </a:extLst>
          </p:cNvPr>
          <p:cNvSpPr txBox="1"/>
          <p:nvPr/>
        </p:nvSpPr>
        <p:spPr>
          <a:xfrm>
            <a:off x="2608580" y="4522806"/>
            <a:ext cx="5958840" cy="830997"/>
          </a:xfrm>
          <a:prstGeom prst="rect">
            <a:avLst/>
          </a:prstGeom>
          <a:noFill/>
        </p:spPr>
        <p:txBody>
          <a:bodyPr wrap="square">
            <a:spAutoFit/>
          </a:bodyPr>
          <a:lstStyle/>
          <a:p>
            <a:pPr algn="l" rtl="0" eaLnBrk="1" fontAlgn="auto" hangingPunct="1">
              <a:spcBef>
                <a:spcPts val="0"/>
              </a:spcBef>
              <a:spcAft>
                <a:spcPts val="0"/>
              </a:spcAft>
              <a:defRPr/>
            </a:pPr>
            <a:r>
              <a:rPr lang="en-US" sz="1200" dirty="0" err="1">
                <a:solidFill>
                  <a:prstClr val="black"/>
                </a:solidFill>
                <a:latin typeface="+mj-lt"/>
                <a:ea typeface="+mn-ea"/>
              </a:rPr>
              <a:t>Přidejte</a:t>
            </a:r>
            <a:r>
              <a:rPr lang="en-US" sz="1200" dirty="0">
                <a:solidFill>
                  <a:prstClr val="black"/>
                </a:solidFill>
                <a:latin typeface="+mj-lt"/>
                <a:ea typeface="+mn-ea"/>
              </a:rPr>
              <a:t> </a:t>
            </a:r>
            <a:r>
              <a:rPr lang="en-US" sz="1200" dirty="0" err="1">
                <a:solidFill>
                  <a:prstClr val="black"/>
                </a:solidFill>
                <a:latin typeface="+mj-lt"/>
                <a:ea typeface="+mn-ea"/>
              </a:rPr>
              <a:t>fotografii</a:t>
            </a:r>
            <a:r>
              <a:rPr lang="cs-CZ" sz="1200" dirty="0">
                <a:solidFill>
                  <a:prstClr val="black"/>
                </a:solidFill>
                <a:latin typeface="+mj-lt"/>
                <a:ea typeface="+mn-ea"/>
              </a:rPr>
              <a:t> </a:t>
            </a:r>
            <a:r>
              <a:rPr lang="en-US" sz="1200" dirty="0">
                <a:solidFill>
                  <a:prstClr val="black"/>
                </a:solidFill>
                <a:latin typeface="+mj-lt"/>
                <a:ea typeface="+mn-ea"/>
              </a:rPr>
              <a:t>a</a:t>
            </a:r>
            <a:r>
              <a:rPr lang="cs-CZ" sz="1200" dirty="0">
                <a:solidFill>
                  <a:prstClr val="black"/>
                </a:solidFill>
                <a:latin typeface="+mj-lt"/>
                <a:ea typeface="+mn-ea"/>
              </a:rPr>
              <a:t> na</a:t>
            </a:r>
            <a:r>
              <a:rPr lang="en-US" sz="1200" dirty="0" err="1">
                <a:solidFill>
                  <a:prstClr val="black"/>
                </a:solidFill>
                <a:latin typeface="+mj-lt"/>
                <a:ea typeface="+mn-ea"/>
              </a:rPr>
              <a:t>mluvte</a:t>
            </a:r>
            <a:r>
              <a:rPr lang="en-US" sz="1200" dirty="0">
                <a:solidFill>
                  <a:prstClr val="black"/>
                </a:solidFill>
                <a:latin typeface="+mj-lt"/>
                <a:ea typeface="+mn-ea"/>
              </a:rPr>
              <a:t> </a:t>
            </a:r>
            <a:r>
              <a:rPr lang="en-US" sz="1200" dirty="0" err="1">
                <a:solidFill>
                  <a:prstClr val="black"/>
                </a:solidFill>
                <a:latin typeface="+mj-lt"/>
                <a:ea typeface="+mn-ea"/>
              </a:rPr>
              <a:t>příběh</a:t>
            </a:r>
            <a:endParaRPr lang="sk-SK" sz="1200" dirty="0">
              <a:solidFill>
                <a:prstClr val="black"/>
              </a:solidFill>
              <a:latin typeface="+mj-lt"/>
            </a:endParaRPr>
          </a:p>
          <a:p>
            <a:pPr algn="l" rtl="0" eaLnBrk="1" fontAlgn="auto" hangingPunct="1">
              <a:spcBef>
                <a:spcPts val="0"/>
              </a:spcBef>
              <a:spcAft>
                <a:spcPts val="0"/>
              </a:spcAft>
              <a:defRPr/>
            </a:pPr>
            <a:r>
              <a:rPr lang="sk-SK" sz="1200" dirty="0">
                <a:solidFill>
                  <a:prstClr val="black"/>
                </a:solidFill>
                <a:latin typeface="+mj-lt"/>
                <a:ea typeface="+mn-ea"/>
              </a:rPr>
              <a:t>o </a:t>
            </a:r>
            <a:r>
              <a:rPr lang="sk-SK" sz="1200" dirty="0" err="1">
                <a:solidFill>
                  <a:prstClr val="black"/>
                </a:solidFill>
                <a:latin typeface="+mj-lt"/>
                <a:ea typeface="+mn-ea"/>
              </a:rPr>
              <a:t>vašem</a:t>
            </a:r>
            <a:r>
              <a:rPr lang="sk-SK" sz="1200" dirty="0">
                <a:solidFill>
                  <a:prstClr val="black"/>
                </a:solidFill>
                <a:latin typeface="+mj-lt"/>
                <a:ea typeface="+mn-ea"/>
              </a:rPr>
              <a:t> centru </a:t>
            </a:r>
            <a:r>
              <a:rPr lang="en-US" sz="1200" dirty="0" err="1">
                <a:solidFill>
                  <a:prstClr val="black"/>
                </a:solidFill>
                <a:latin typeface="+mj-lt"/>
                <a:ea typeface="+mn-ea"/>
              </a:rPr>
              <a:t>chuti</a:t>
            </a:r>
            <a:r>
              <a:rPr lang="cs-CZ" sz="1200" dirty="0">
                <a:solidFill>
                  <a:prstClr val="black"/>
                </a:solidFill>
                <a:latin typeface="+mj-lt"/>
                <a:ea typeface="+mn-ea"/>
              </a:rPr>
              <a:t> </a:t>
            </a:r>
            <a:r>
              <a:rPr lang="en-US" sz="1200" dirty="0">
                <a:solidFill>
                  <a:prstClr val="black"/>
                </a:solidFill>
                <a:latin typeface="+mj-lt"/>
                <a:ea typeface="+mn-ea"/>
              </a:rPr>
              <a:t>a</a:t>
            </a:r>
            <a:r>
              <a:rPr lang="cs-CZ" sz="1200" dirty="0">
                <a:solidFill>
                  <a:prstClr val="black"/>
                </a:solidFill>
                <a:latin typeface="+mj-lt"/>
                <a:ea typeface="+mn-ea"/>
              </a:rPr>
              <a:t> </a:t>
            </a:r>
            <a:r>
              <a:rPr lang="en-US" sz="1200" dirty="0" err="1">
                <a:solidFill>
                  <a:prstClr val="black"/>
                </a:solidFill>
                <a:latin typeface="+mj-lt"/>
                <a:ea typeface="+mn-ea"/>
              </a:rPr>
              <a:t>jeho</a:t>
            </a:r>
            <a:r>
              <a:rPr lang="en-US" sz="1200" dirty="0">
                <a:solidFill>
                  <a:prstClr val="black"/>
                </a:solidFill>
                <a:latin typeface="+mj-lt"/>
                <a:ea typeface="+mn-ea"/>
              </a:rPr>
              <a:t> </a:t>
            </a:r>
            <a:r>
              <a:rPr lang="en-US" sz="1200" dirty="0" err="1">
                <a:solidFill>
                  <a:prstClr val="black"/>
                </a:solidFill>
                <a:latin typeface="+mj-lt"/>
                <a:ea typeface="+mn-ea"/>
              </a:rPr>
              <a:t>člen</a:t>
            </a:r>
            <a:r>
              <a:rPr lang="cs-CZ" sz="1200" dirty="0">
                <a:solidFill>
                  <a:prstClr val="black"/>
                </a:solidFill>
                <a:latin typeface="+mj-lt"/>
                <a:ea typeface="+mn-ea"/>
              </a:rPr>
              <a:t>ech.</a:t>
            </a:r>
            <a:r>
              <a:rPr lang="en-US" sz="1200" dirty="0">
                <a:solidFill>
                  <a:prstClr val="black"/>
                </a:solidFill>
                <a:latin typeface="+mj-lt"/>
                <a:ea typeface="+mn-ea"/>
              </a:rPr>
              <a:t> </a:t>
            </a:r>
            <a:endParaRPr lang="sk-SK" sz="1200" dirty="0">
              <a:solidFill>
                <a:prstClr val="black"/>
              </a:solidFill>
              <a:latin typeface="+mj-lt"/>
              <a:ea typeface="+mn-ea"/>
            </a:endParaRPr>
          </a:p>
          <a:p>
            <a:pPr algn="l" rtl="0" eaLnBrk="1" fontAlgn="auto" hangingPunct="1">
              <a:spcBef>
                <a:spcPts val="0"/>
              </a:spcBef>
              <a:spcAft>
                <a:spcPts val="0"/>
              </a:spcAft>
              <a:defRPr/>
            </a:pPr>
            <a:r>
              <a:rPr lang="en-US" sz="1200" dirty="0" err="1">
                <a:solidFill>
                  <a:prstClr val="black"/>
                </a:solidFill>
                <a:latin typeface="+mj-lt"/>
                <a:ea typeface="+mn-ea"/>
              </a:rPr>
              <a:t>Zůstaňte</a:t>
            </a:r>
            <a:r>
              <a:rPr lang="cs-CZ" sz="1200" dirty="0">
                <a:solidFill>
                  <a:prstClr val="black"/>
                </a:solidFill>
                <a:latin typeface="+mj-lt"/>
                <a:ea typeface="+mn-ea"/>
              </a:rPr>
              <a:t> </a:t>
            </a:r>
            <a:r>
              <a:rPr lang="en-US" sz="1200" dirty="0">
                <a:solidFill>
                  <a:prstClr val="black"/>
                </a:solidFill>
                <a:latin typeface="+mj-lt"/>
                <a:ea typeface="+mn-ea"/>
              </a:rPr>
              <a:t>v</a:t>
            </a:r>
            <a:r>
              <a:rPr lang="cs-CZ" sz="1200" dirty="0">
                <a:solidFill>
                  <a:prstClr val="black"/>
                </a:solidFill>
                <a:latin typeface="+mj-lt"/>
                <a:ea typeface="+mn-ea"/>
              </a:rPr>
              <a:t> </a:t>
            </a:r>
            <a:r>
              <a:rPr lang="en-US" sz="1200" dirty="0" err="1">
                <a:solidFill>
                  <a:prstClr val="black"/>
                </a:solidFill>
                <a:latin typeface="+mj-lt"/>
                <a:ea typeface="+mn-ea"/>
              </a:rPr>
              <a:t>kontaktu</a:t>
            </a:r>
            <a:r>
              <a:rPr lang="cs-CZ" sz="1200" dirty="0">
                <a:solidFill>
                  <a:prstClr val="black"/>
                </a:solidFill>
                <a:latin typeface="+mj-lt"/>
                <a:ea typeface="+mn-ea"/>
              </a:rPr>
              <a:t>. </a:t>
            </a:r>
            <a:r>
              <a:rPr lang="en-US" sz="1200" dirty="0" err="1">
                <a:solidFill>
                  <a:prstClr val="black"/>
                </a:solidFill>
                <a:latin typeface="+mj-lt"/>
                <a:ea typeface="+mn-ea"/>
              </a:rPr>
              <a:t>Jiný</a:t>
            </a:r>
            <a:r>
              <a:rPr lang="en-US" sz="1200" dirty="0">
                <a:solidFill>
                  <a:prstClr val="black"/>
                </a:solidFill>
                <a:latin typeface="+mj-lt"/>
                <a:ea typeface="+mn-ea"/>
              </a:rPr>
              <a:t> </a:t>
            </a:r>
            <a:r>
              <a:rPr lang="en-US" sz="1200" dirty="0" err="1">
                <a:solidFill>
                  <a:prstClr val="black"/>
                </a:solidFill>
                <a:latin typeface="+mj-lt"/>
                <a:ea typeface="+mn-ea"/>
              </a:rPr>
              <a:t>pohled</a:t>
            </a:r>
            <a:r>
              <a:rPr lang="cs-CZ" sz="1200" dirty="0">
                <a:solidFill>
                  <a:prstClr val="black"/>
                </a:solidFill>
                <a:latin typeface="+mj-lt"/>
                <a:ea typeface="+mn-ea"/>
              </a:rPr>
              <a:t> </a:t>
            </a:r>
            <a:r>
              <a:rPr lang="en-US" sz="1200" dirty="0">
                <a:solidFill>
                  <a:prstClr val="black"/>
                </a:solidFill>
                <a:latin typeface="+mj-lt"/>
                <a:ea typeface="+mn-ea"/>
              </a:rPr>
              <a:t>do</a:t>
            </a:r>
            <a:r>
              <a:rPr lang="cs-CZ" sz="1200" dirty="0">
                <a:solidFill>
                  <a:prstClr val="black"/>
                </a:solidFill>
                <a:latin typeface="+mj-lt"/>
                <a:ea typeface="+mn-ea"/>
              </a:rPr>
              <a:t> </a:t>
            </a:r>
            <a:r>
              <a:rPr lang="en-US" sz="1200" dirty="0" err="1">
                <a:solidFill>
                  <a:prstClr val="black"/>
                </a:solidFill>
                <a:latin typeface="+mj-lt"/>
                <a:ea typeface="+mn-ea"/>
              </a:rPr>
              <a:t>vnitra</a:t>
            </a:r>
            <a:r>
              <a:rPr lang="en-US" sz="1200" dirty="0">
                <a:solidFill>
                  <a:prstClr val="black"/>
                </a:solidFill>
                <a:latin typeface="+mj-lt"/>
                <a:ea typeface="+mn-ea"/>
              </a:rPr>
              <a:t> </a:t>
            </a:r>
            <a:endParaRPr lang="sk-SK" sz="1200" dirty="0">
              <a:solidFill>
                <a:prstClr val="black"/>
              </a:solidFill>
              <a:latin typeface="+mj-lt"/>
              <a:ea typeface="+mn-ea"/>
            </a:endParaRPr>
          </a:p>
          <a:p>
            <a:pPr algn="l" rtl="0" eaLnBrk="1" fontAlgn="auto" hangingPunct="1">
              <a:spcBef>
                <a:spcPts val="0"/>
              </a:spcBef>
              <a:spcAft>
                <a:spcPts val="0"/>
              </a:spcAft>
              <a:defRPr/>
            </a:pPr>
            <a:r>
              <a:rPr lang="en-US" sz="1200" dirty="0">
                <a:solidFill>
                  <a:prstClr val="black"/>
                </a:solidFill>
                <a:latin typeface="+mj-lt"/>
                <a:ea typeface="+mn-ea"/>
              </a:rPr>
              <a:t>Centra</a:t>
            </a:r>
            <a:r>
              <a:rPr lang="cs-CZ" sz="1200" dirty="0">
                <a:solidFill>
                  <a:prstClr val="black"/>
                </a:solidFill>
                <a:latin typeface="+mj-lt"/>
                <a:ea typeface="+mn-ea"/>
              </a:rPr>
              <a:t> </a:t>
            </a:r>
            <a:r>
              <a:rPr lang="en-US" sz="1200" dirty="0" err="1">
                <a:solidFill>
                  <a:prstClr val="black"/>
                </a:solidFill>
                <a:latin typeface="+mj-lt"/>
                <a:ea typeface="+mn-ea"/>
              </a:rPr>
              <a:t>chuti</a:t>
            </a:r>
            <a:r>
              <a:rPr lang="cs-CZ" sz="1200" dirty="0">
                <a:solidFill>
                  <a:prstClr val="black"/>
                </a:solidFill>
                <a:latin typeface="+mj-lt"/>
                <a:ea typeface="+mn-ea"/>
              </a:rPr>
              <a:t> </a:t>
            </a:r>
            <a:r>
              <a:rPr lang="en-US" sz="1200" dirty="0">
                <a:solidFill>
                  <a:prstClr val="black"/>
                </a:solidFill>
                <a:latin typeface="+mj-lt"/>
                <a:ea typeface="+mn-ea"/>
              </a:rPr>
              <a:t>SEO</a:t>
            </a:r>
            <a:r>
              <a:rPr lang="cs-CZ" sz="1200" dirty="0">
                <a:solidFill>
                  <a:prstClr val="black"/>
                </a:solidFill>
                <a:latin typeface="+mj-lt"/>
                <a:ea typeface="+mn-ea"/>
              </a:rPr>
              <a:t> </a:t>
            </a:r>
            <a:r>
              <a:rPr lang="en-US" sz="1200" dirty="0">
                <a:solidFill>
                  <a:prstClr val="black"/>
                </a:solidFill>
                <a:latin typeface="+mj-lt"/>
                <a:ea typeface="+mn-ea"/>
              </a:rPr>
              <a:t>–</a:t>
            </a:r>
            <a:r>
              <a:rPr lang="cs-CZ" sz="1200" dirty="0">
                <a:solidFill>
                  <a:prstClr val="black"/>
                </a:solidFill>
                <a:latin typeface="+mj-lt"/>
                <a:ea typeface="+mn-ea"/>
              </a:rPr>
              <a:t> </a:t>
            </a:r>
            <a:r>
              <a:rPr lang="en-US" sz="1200" dirty="0" err="1">
                <a:solidFill>
                  <a:prstClr val="black"/>
                </a:solidFill>
                <a:latin typeface="+mj-lt"/>
                <a:ea typeface="+mn-ea"/>
              </a:rPr>
              <a:t>optimalizace</a:t>
            </a:r>
            <a:r>
              <a:rPr lang="cs-CZ" sz="1200" dirty="0">
                <a:solidFill>
                  <a:prstClr val="black"/>
                </a:solidFill>
                <a:latin typeface="+mj-lt"/>
                <a:ea typeface="+mn-ea"/>
              </a:rPr>
              <a:t> </a:t>
            </a:r>
            <a:r>
              <a:rPr lang="en-US" sz="1200" dirty="0">
                <a:solidFill>
                  <a:prstClr val="black"/>
                </a:solidFill>
                <a:latin typeface="+mj-lt"/>
                <a:ea typeface="+mn-ea"/>
              </a:rPr>
              <a:t>pro</a:t>
            </a:r>
            <a:r>
              <a:rPr lang="cs-CZ" sz="1200" dirty="0">
                <a:solidFill>
                  <a:prstClr val="black"/>
                </a:solidFill>
                <a:latin typeface="+mj-lt"/>
                <a:ea typeface="+mn-ea"/>
              </a:rPr>
              <a:t> </a:t>
            </a:r>
            <a:r>
              <a:rPr lang="en-US" sz="1200" dirty="0" err="1">
                <a:solidFill>
                  <a:prstClr val="black"/>
                </a:solidFill>
                <a:latin typeface="+mj-lt"/>
                <a:ea typeface="+mn-ea"/>
              </a:rPr>
              <a:t>vyhledávače</a:t>
            </a:r>
            <a:r>
              <a:rPr lang="cs-CZ" sz="1200" dirty="0">
                <a:solidFill>
                  <a:prstClr val="black"/>
                </a:solidFill>
                <a:latin typeface="+mj-lt"/>
                <a:ea typeface="+mn-ea"/>
              </a:rPr>
              <a:t>.</a:t>
            </a:r>
            <a:endParaRPr lang="en-US" sz="1200" dirty="0">
              <a:solidFill>
                <a:prstClr val="black"/>
              </a:solidFill>
              <a:latin typeface="+mj-lt"/>
              <a:ea typeface="+mn-ea"/>
            </a:endParaRPr>
          </a:p>
        </p:txBody>
      </p:sp>
      <p:sp>
        <p:nvSpPr>
          <p:cNvPr id="21" name="pole tekstowe 20">
            <a:extLst>
              <a:ext uri="{FF2B5EF4-FFF2-40B4-BE49-F238E27FC236}">
                <a16:creationId xmlns:a16="http://schemas.microsoft.com/office/drawing/2014/main" id="{B894D82A-B748-4FB3-A82B-DAB3634639B8}"/>
              </a:ext>
            </a:extLst>
          </p:cNvPr>
          <p:cNvSpPr txBox="1"/>
          <p:nvPr/>
        </p:nvSpPr>
        <p:spPr>
          <a:xfrm>
            <a:off x="6090920" y="4411142"/>
            <a:ext cx="5958840" cy="1015663"/>
          </a:xfrm>
          <a:prstGeom prst="rect">
            <a:avLst/>
          </a:prstGeom>
          <a:noFill/>
        </p:spPr>
        <p:txBody>
          <a:bodyPr wrap="square">
            <a:spAutoFit/>
          </a:bodyPr>
          <a:lstStyle/>
          <a:p>
            <a:pPr algn="l" rtl="0"/>
            <a:r>
              <a:rPr lang="pl-PL" sz="1200" dirty="0"/>
              <a:t>I každodenní prezentace slyšeného formou reportáže</a:t>
            </a:r>
          </a:p>
          <a:p>
            <a:pPr algn="l" rtl="0"/>
            <a:r>
              <a:rPr lang="pl-PL" sz="1200" dirty="0"/>
              <a:t>Můžete ukázat, co právě děláte v práci</a:t>
            </a:r>
          </a:p>
          <a:p>
            <a:pPr algn="l" rtl="0"/>
            <a:r>
              <a:rPr lang="pl-PL" sz="1200" dirty="0"/>
              <a:t>Pravidelně publikujte profily potravin</a:t>
            </a:r>
          </a:p>
          <a:p>
            <a:pPr algn="l" rtl="0"/>
            <a:r>
              <a:rPr lang="pl-PL" sz="1200" dirty="0"/>
              <a:t>Pravidelně publikujte recepty</a:t>
            </a:r>
          </a:p>
          <a:p>
            <a:pPr algn="l" rtl="0"/>
            <a:r>
              <a:rPr lang="pl-PL" sz="1200" dirty="0"/>
              <a:t>Přidávejte motivační citáty, ptejte se</a:t>
            </a:r>
          </a:p>
        </p:txBody>
      </p:sp>
      <p:pic>
        <p:nvPicPr>
          <p:cNvPr id="23" name="Picture 12">
            <a:extLst>
              <a:ext uri="{FF2B5EF4-FFF2-40B4-BE49-F238E27FC236}">
                <a16:creationId xmlns:a16="http://schemas.microsoft.com/office/drawing/2014/main" id="{397E42E5-8542-4639-9D5E-1162CA53BF5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4043" y="3340434"/>
            <a:ext cx="8694737"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a:extLst>
              <a:ext uri="{FF2B5EF4-FFF2-40B4-BE49-F238E27FC236}">
                <a16:creationId xmlns:a16="http://schemas.microsoft.com/office/drawing/2014/main" id="{397E42E5-8542-4639-9D5E-1162CA53BF5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4683" y="4427904"/>
            <a:ext cx="8694737"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51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1CF026B-61A6-4EF5-939F-692F3C7D0F5D}"/>
              </a:ext>
            </a:extLst>
          </p:cNvPr>
          <p:cNvSpPr>
            <a:spLocks noGrp="1"/>
          </p:cNvSpPr>
          <p:nvPr>
            <p:ph type="body" sz="quarter" idx="14"/>
          </p:nvPr>
        </p:nvSpPr>
        <p:spPr/>
        <p:txBody>
          <a:bodyPr/>
          <a:lstStyle/>
          <a:p>
            <a:pPr algn="l" rtl="0"/>
            <a:r>
              <a:rPr lang="pl-PL" sz="1400" dirty="0"/>
              <a:t>Proč jsou sociální média tak důležitá?</a:t>
            </a:r>
          </a:p>
          <a:p>
            <a:pPr algn="l" rtl="0"/>
            <a:endParaRPr lang="en-US" sz="1400" dirty="0"/>
          </a:p>
          <a:p>
            <a:pPr marL="171450" indent="-171450" algn="l" rtl="0">
              <a:buFont typeface="Arial" panose="020B0604020202020204" pitchFamily="34" charset="0"/>
              <a:buChar char="•"/>
            </a:pPr>
            <a:r>
              <a:rPr lang="en-US" dirty="0"/>
              <a:t>Vytváří pouto s publikem - Jedná se o obousměrnou formu komunikace, která probíhá v reálném čase. Je ideální pro budování vaší online přítomnosti, vytváření povědomí spotřebitelů, získávání nových potenciálních zákazníků a budování zájmu prostřednictvím identity značky a její vystavení.</a:t>
            </a:r>
          </a:p>
          <a:p>
            <a:pPr algn="l" rtl="0"/>
            <a:endParaRPr lang="en-US" dirty="0"/>
          </a:p>
          <a:p>
            <a:pPr marL="171450" indent="-171450" algn="l" rtl="0">
              <a:buFont typeface="Arial" panose="020B0604020202020204" pitchFamily="34" charset="0"/>
              <a:buChar char="•"/>
            </a:pPr>
            <a:r>
              <a:rPr lang="en-US" dirty="0"/>
              <a:t>Vysoká viralita – nákaza znamená, že obsah se může potenciálně šířit prostřednictvím milionů spojení, což vytváří skvělé příležitosti</a:t>
            </a:r>
          </a:p>
          <a:p>
            <a:pPr algn="l" rtl="0"/>
            <a:endParaRPr lang="en-US" dirty="0"/>
          </a:p>
          <a:p>
            <a:pPr marL="171450" indent="-171450" algn="l" rtl="0">
              <a:buFont typeface="Arial" panose="020B0604020202020204" pitchFamily="34" charset="0"/>
              <a:buChar char="•"/>
            </a:pPr>
            <a:r>
              <a:rPr lang="en-US" dirty="0"/>
              <a:t>Vysoce interaktivní – zapojení fanoušků se děje prostřednictvím lajků, komentářů a sdílení vašeho obsahu. Můžete si také najít přátele a označit fanoušky</a:t>
            </a:r>
          </a:p>
          <a:p>
            <a:pPr algn="l" rtl="0"/>
            <a:endParaRPr lang="en-US" dirty="0"/>
          </a:p>
          <a:p>
            <a:pPr marL="171450" indent="-171450" algn="l" rtl="0">
              <a:buFont typeface="Arial" panose="020B0604020202020204" pitchFamily="34" charset="0"/>
              <a:buChar char="•"/>
            </a:pPr>
            <a:r>
              <a:rPr lang="en-US" dirty="0"/>
              <a:t>Je to nákladově efektivní – hlavní investicí je čas</a:t>
            </a:r>
            <a:endParaRPr lang="pl-PL" dirty="0"/>
          </a:p>
          <a:p>
            <a:pPr marL="171450" indent="-171450" algn="l" rtl="0">
              <a:buFont typeface="Arial" panose="020B0604020202020204" pitchFamily="34" charset="0"/>
              <a:buChar char="•"/>
            </a:pPr>
            <a:endParaRPr lang="en-US" dirty="0"/>
          </a:p>
          <a:p>
            <a:pPr algn="l" rtl="0"/>
            <a:endParaRPr lang="en-US" sz="1400" dirty="0"/>
          </a:p>
          <a:p>
            <a:pPr algn="l" rtl="0"/>
            <a:endParaRPr lang="en-US" sz="1400" dirty="0"/>
          </a:p>
          <a:p>
            <a:pPr algn="l" rtl="0"/>
            <a:endParaRPr lang="en-US" sz="1400" dirty="0"/>
          </a:p>
          <a:p>
            <a:pPr algn="l" rtl="0"/>
            <a:endParaRPr lang="pl-PL" sz="1100" dirty="0"/>
          </a:p>
          <a:p>
            <a:pPr algn="l" rtl="0"/>
            <a:endParaRPr lang="pl-PL" sz="1100" dirty="0"/>
          </a:p>
          <a:p>
            <a:pPr algn="l" rtl="0"/>
            <a:endParaRPr lang="pl-PL" sz="1100" dirty="0"/>
          </a:p>
          <a:p>
            <a:pPr algn="l" rtl="0"/>
            <a:r>
              <a:rPr lang="pl-PL" sz="1100" dirty="0"/>
              <a:t> </a:t>
            </a:r>
          </a:p>
          <a:p>
            <a:pPr algn="l" rtl="0"/>
            <a:endParaRPr lang="pl-PL" sz="1100" dirty="0"/>
          </a:p>
          <a:p>
            <a:pPr algn="l" rtl="0"/>
            <a:r>
              <a:rPr lang="pl-PL" sz="1100" dirty="0"/>
              <a:t> </a:t>
            </a:r>
            <a:r>
              <a:rPr lang="en-US" sz="1100" dirty="0"/>
              <a:t>https://www.pexels.com/</a:t>
            </a:r>
          </a:p>
          <a:p>
            <a:pPr algn="l" rtl="0"/>
            <a:endParaRPr lang="pl-PL" sz="1400" dirty="0"/>
          </a:p>
        </p:txBody>
      </p:sp>
      <p:pic>
        <p:nvPicPr>
          <p:cNvPr id="4" name="Obraz 3">
            <a:extLst>
              <a:ext uri="{FF2B5EF4-FFF2-40B4-BE49-F238E27FC236}">
                <a16:creationId xmlns:a16="http://schemas.microsoft.com/office/drawing/2014/main" id="{07D5B3D3-DCE8-46FA-9839-6A7AF6F73B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3760" y="3690000"/>
            <a:ext cx="4000500" cy="2667000"/>
          </a:xfrm>
          <a:prstGeom prst="rect">
            <a:avLst/>
          </a:prstGeom>
        </p:spPr>
      </p:pic>
    </p:spTree>
    <p:extLst>
      <p:ext uri="{BB962C8B-B14F-4D97-AF65-F5344CB8AC3E}">
        <p14:creationId xmlns:p14="http://schemas.microsoft.com/office/powerpoint/2010/main" val="12300782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A4A20B1-F0D8-480B-9F00-A31BED51017B}"/>
              </a:ext>
            </a:extLst>
          </p:cNvPr>
          <p:cNvSpPr>
            <a:spLocks noGrp="1"/>
          </p:cNvSpPr>
          <p:nvPr>
            <p:ph type="body" sz="quarter" idx="14"/>
          </p:nvPr>
        </p:nvSpPr>
        <p:spPr/>
        <p:txBody>
          <a:bodyPr/>
          <a:lstStyle/>
          <a:p>
            <a:pPr algn="l" rtl="0"/>
            <a:r>
              <a:rPr lang="pl-PL" sz="1400" dirty="0"/>
              <a:t>Vypracujte obsahovou strategii</a:t>
            </a:r>
            <a:endParaRPr lang="pl-PL" dirty="0"/>
          </a:p>
          <a:p>
            <a:pPr algn="l" rtl="0"/>
            <a:endParaRPr lang="pl-PL" dirty="0"/>
          </a:p>
          <a:p>
            <a:pPr marL="171450" indent="-171450" algn="l" rtl="0">
              <a:buFont typeface="Arial" panose="020B0604020202020204" pitchFamily="34" charset="0"/>
              <a:buChar char="•"/>
            </a:pPr>
            <a:r>
              <a:rPr lang="en-US" dirty="0"/>
              <a:t>Obsah je základem vašeho marketingového úsilí na sociálních sítích.</a:t>
            </a:r>
          </a:p>
          <a:p>
            <a:pPr marL="171450" indent="-171450" algn="l" rtl="0">
              <a:buFont typeface="Arial" panose="020B0604020202020204" pitchFamily="34" charset="0"/>
              <a:buChar char="•"/>
            </a:pPr>
            <a:r>
              <a:rPr lang="en-US" dirty="0"/>
              <a:t>Témata obsahu je třeba budovat důsledně. Můžete hledat témata ze všech stran vašeho podnikání: služby, členové týmu a události budou fungovat skvěle.</a:t>
            </a:r>
          </a:p>
          <a:p>
            <a:pPr marL="171450" indent="-171450" algn="l" rtl="0">
              <a:buFont typeface="Arial" panose="020B0604020202020204" pitchFamily="34" charset="0"/>
              <a:buChar char="•"/>
            </a:pPr>
            <a:r>
              <a:rPr lang="en-US" dirty="0"/>
              <a:t>Vytvořte si marketingový kalendář, který budete cyklicky procházet a spouštějte témata obsahu.</a:t>
            </a:r>
          </a:p>
          <a:p>
            <a:pPr marL="171450" indent="-171450" algn="l" rtl="0">
              <a:buFont typeface="Arial" panose="020B0604020202020204" pitchFamily="34" charset="0"/>
              <a:buChar char="•"/>
            </a:pPr>
            <a:r>
              <a:rPr lang="en-US" dirty="0"/>
              <a:t>K zajištění konzistentnosti použijte nástroje plánování. Nejdůležitější je pravidelnost.</a:t>
            </a:r>
          </a:p>
          <a:p>
            <a:pPr marL="171450" indent="-171450" algn="l" rtl="0">
              <a:buFont typeface="Arial" panose="020B0604020202020204" pitchFamily="34" charset="0"/>
              <a:buChar char="•"/>
            </a:pPr>
            <a:r>
              <a:rPr lang="en-US" dirty="0"/>
              <a:t>Váš obchodní hlas a osobnost. Zkuste popsat své Chuťové centrum jako osobu – jaké jedinečné vlastnosti nebo vlastnosti by vynikly?</a:t>
            </a:r>
          </a:p>
          <a:p>
            <a:pPr marL="171450" indent="-171450" algn="l" rtl="0">
              <a:buFont typeface="Arial" panose="020B0604020202020204" pitchFamily="34" charset="0"/>
              <a:buChar char="•"/>
            </a:pPr>
            <a:r>
              <a:rPr lang="en-US" dirty="0"/>
              <a:t>Sociální média jsou o spojení. Vaše značka bude mít svůj vlastní hlas online! Zapojte svou komunitu!</a:t>
            </a:r>
          </a:p>
          <a:p>
            <a:pPr algn="l" rtl="0"/>
            <a:endParaRPr lang="en-US" dirty="0"/>
          </a:p>
          <a:p>
            <a:pPr algn="l" rtl="0"/>
            <a:endParaRPr lang="en-US" dirty="0"/>
          </a:p>
          <a:p>
            <a:pPr algn="l" rtl="0"/>
            <a:endParaRPr lang="en-US" dirty="0"/>
          </a:p>
          <a:p>
            <a:pPr algn="l" rtl="0"/>
            <a:endParaRPr lang="en-US" dirty="0"/>
          </a:p>
          <a:p>
            <a:pPr algn="l" rtl="0"/>
            <a:endParaRPr lang="pl-PL" dirty="0"/>
          </a:p>
        </p:txBody>
      </p:sp>
      <p:pic>
        <p:nvPicPr>
          <p:cNvPr id="6" name="Obraz 5">
            <a:extLst>
              <a:ext uri="{FF2B5EF4-FFF2-40B4-BE49-F238E27FC236}">
                <a16:creationId xmlns:a16="http://schemas.microsoft.com/office/drawing/2014/main" id="{FE1F8627-5A12-44F0-8B62-7483F7E9E8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920" y="3326106"/>
            <a:ext cx="4074160" cy="2726318"/>
          </a:xfrm>
          <a:prstGeom prst="rect">
            <a:avLst/>
          </a:prstGeom>
        </p:spPr>
      </p:pic>
      <p:sp>
        <p:nvSpPr>
          <p:cNvPr id="5" name="pole tekstowe 4">
            <a:extLst>
              <a:ext uri="{FF2B5EF4-FFF2-40B4-BE49-F238E27FC236}">
                <a16:creationId xmlns:a16="http://schemas.microsoft.com/office/drawing/2014/main" id="{BF65342B-E8BA-4FEB-BB09-0F951BE6F04B}"/>
              </a:ext>
            </a:extLst>
          </p:cNvPr>
          <p:cNvSpPr txBox="1"/>
          <p:nvPr/>
        </p:nvSpPr>
        <p:spPr>
          <a:xfrm>
            <a:off x="6990080" y="6416318"/>
            <a:ext cx="4954554" cy="261610"/>
          </a:xfrm>
          <a:prstGeom prst="rect">
            <a:avLst/>
          </a:prstGeom>
          <a:noFill/>
        </p:spPr>
        <p:txBody>
          <a:bodyPr wrap="square">
            <a:spAutoFit/>
          </a:bodyPr>
          <a:lstStyle/>
          <a:p>
            <a:pPr algn="l" rtl="0"/>
            <a:r>
              <a:rPr lang="en-US" sz="1100" dirty="0"/>
              <a:t>https://www.pexels.com/</a:t>
            </a:r>
          </a:p>
        </p:txBody>
      </p:sp>
    </p:spTree>
    <p:extLst>
      <p:ext uri="{BB962C8B-B14F-4D97-AF65-F5344CB8AC3E}">
        <p14:creationId xmlns:p14="http://schemas.microsoft.com/office/powerpoint/2010/main" val="3667270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E51CFC6-096E-449F-AADA-5356216BAF76}"/>
              </a:ext>
            </a:extLst>
          </p:cNvPr>
          <p:cNvSpPr>
            <a:spLocks noGrp="1"/>
          </p:cNvSpPr>
          <p:nvPr>
            <p:ph type="body" sz="quarter" idx="14"/>
          </p:nvPr>
        </p:nvSpPr>
        <p:spPr/>
        <p:txBody>
          <a:bodyPr/>
          <a:lstStyle/>
          <a:p>
            <a:pPr algn="l" rtl="0"/>
            <a:r>
              <a:rPr lang="pl-PL" sz="1400" dirty="0"/>
              <a:t>Facebook strategie</a:t>
            </a:r>
          </a:p>
          <a:p>
            <a:pPr algn="l" rtl="0"/>
            <a:endParaRPr lang="pl-PL" sz="1400" dirty="0"/>
          </a:p>
          <a:p>
            <a:pPr algn="l" rtl="0"/>
            <a:r>
              <a:rPr lang="en-US" dirty="0"/>
              <a:t>Nejprve začněte se základními nastaveními.</a:t>
            </a:r>
          </a:p>
          <a:p>
            <a:pPr algn="l" rtl="0"/>
            <a:r>
              <a:rPr lang="en-US" dirty="0"/>
              <a:t>Nastavte jméno, profilový obrázek a obrázek na pozadí.</a:t>
            </a:r>
          </a:p>
          <a:p>
            <a:pPr algn="l" rtl="0"/>
            <a:r>
              <a:rPr lang="en-US" dirty="0"/>
              <a:t>Použijte bezplatný nástroj Facebook Timeline Cover Maker, jako je www.pagemodo.com, skvělý nástroj pro vytváření zajímavých, poutavých a poutavých obrázků na Facebooku. Můžete si vybrat něco z předem připravených šablon nebo můžete vložit vlastní obrázky, text, výzvu k akci atp.</a:t>
            </a:r>
            <a:endParaRPr lang="pl-PL" sz="1400" dirty="0"/>
          </a:p>
          <a:p>
            <a:pPr algn="l" rtl="0"/>
            <a:endParaRPr lang="pl-PL" sz="1400" dirty="0"/>
          </a:p>
          <a:p>
            <a:pPr algn="l" rtl="0"/>
            <a:r>
              <a:rPr lang="en-US" dirty="0"/>
              <a:t>Než začnete</a:t>
            </a:r>
            <a:r>
              <a:rPr lang="en-US" dirty="0" err="1"/>
              <a:t>psát</a:t>
            </a:r>
            <a:r>
              <a:rPr lang="en-US" dirty="0"/>
              <a:t>,</a:t>
            </a:r>
            <a:r>
              <a:rPr lang="sk-SK" dirty="0"/>
              <a:t> </a:t>
            </a:r>
            <a:r>
              <a:rPr lang="pl-PL" dirty="0"/>
              <a:t>vzít do účtu</a:t>
            </a:r>
            <a:r>
              <a:rPr lang="en-US" dirty="0"/>
              <a:t>Mark Zuckerberg a jeho vize pro Facebook. Chce vytvořit „dokonalé personalizované noviny pro každého člověka na světě“. „Je zde větší konkurence v tom, co vidí (uživatelé), takže jen obsah nejvyšší kvality skutečně projde a zobrazí se těmto lidem.“</a:t>
            </a:r>
            <a:r>
              <a:rPr lang="pl-PL" dirty="0"/>
              <a:t> </a:t>
            </a:r>
          </a:p>
          <a:p>
            <a:pPr algn="l" rtl="0"/>
            <a:endParaRPr lang="pl-PL" dirty="0"/>
          </a:p>
          <a:p>
            <a:pPr algn="l" rtl="0"/>
            <a:endParaRPr lang="en-US" dirty="0"/>
          </a:p>
          <a:p>
            <a:pPr algn="l" rtl="0"/>
            <a:endParaRPr lang="en-US" sz="1400" dirty="0"/>
          </a:p>
          <a:p>
            <a:pPr algn="l" rtl="0"/>
            <a:endParaRPr lang="en-US" sz="1400" dirty="0"/>
          </a:p>
          <a:p>
            <a:pPr algn="l" rtl="0"/>
            <a:endParaRPr lang="en-US" sz="1400" dirty="0"/>
          </a:p>
          <a:p>
            <a:pPr algn="l" rtl="0"/>
            <a:endParaRPr lang="en-US" sz="1400" dirty="0"/>
          </a:p>
          <a:p>
            <a:pPr algn="l" rtl="0"/>
            <a:endParaRPr lang="pl-PL" sz="1400" dirty="0"/>
          </a:p>
        </p:txBody>
      </p:sp>
      <p:pic>
        <p:nvPicPr>
          <p:cNvPr id="4" name="Obraz 3">
            <a:extLst>
              <a:ext uri="{FF2B5EF4-FFF2-40B4-BE49-F238E27FC236}">
                <a16:creationId xmlns:a16="http://schemas.microsoft.com/office/drawing/2014/main" id="{03D29886-E30D-4CA4-A0B9-625A4F94E6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3690000"/>
            <a:ext cx="3901440" cy="2600960"/>
          </a:xfrm>
          <a:prstGeom prst="rect">
            <a:avLst/>
          </a:prstGeom>
        </p:spPr>
      </p:pic>
      <p:pic>
        <p:nvPicPr>
          <p:cNvPr id="6" name="Grafika 5" descr="Trend wzrostowy">
            <a:extLst>
              <a:ext uri="{FF2B5EF4-FFF2-40B4-BE49-F238E27FC236}">
                <a16:creationId xmlns:a16="http://schemas.microsoft.com/office/drawing/2014/main" id="{5937AC44-8F8E-403F-9526-F7BC67D50A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0080" y="3880840"/>
            <a:ext cx="1610640" cy="1610640"/>
          </a:xfrm>
          <a:prstGeom prst="rect">
            <a:avLst/>
          </a:prstGeom>
        </p:spPr>
      </p:pic>
      <p:sp>
        <p:nvSpPr>
          <p:cNvPr id="8" name="pole tekstowe 7">
            <a:extLst>
              <a:ext uri="{FF2B5EF4-FFF2-40B4-BE49-F238E27FC236}">
                <a16:creationId xmlns:a16="http://schemas.microsoft.com/office/drawing/2014/main" id="{85DC67DC-5F13-4984-AAD3-AA035FA7852C}"/>
              </a:ext>
            </a:extLst>
          </p:cNvPr>
          <p:cNvSpPr txBox="1"/>
          <p:nvPr/>
        </p:nvSpPr>
        <p:spPr>
          <a:xfrm>
            <a:off x="6680200" y="6375508"/>
            <a:ext cx="4953000" cy="246221"/>
          </a:xfrm>
          <a:prstGeom prst="rect">
            <a:avLst/>
          </a:prstGeom>
          <a:noFill/>
        </p:spPr>
        <p:txBody>
          <a:bodyPr wrap="square">
            <a:spAutoFit/>
          </a:bodyPr>
          <a:lstStyle/>
          <a:p>
            <a:pPr algn="l" rtl="0"/>
            <a:r>
              <a:rPr lang="pl-PL" sz="1000" dirty="0"/>
              <a:t>https://www.pexels.com</a:t>
            </a:r>
          </a:p>
        </p:txBody>
      </p:sp>
    </p:spTree>
    <p:extLst>
      <p:ext uri="{BB962C8B-B14F-4D97-AF65-F5344CB8AC3E}">
        <p14:creationId xmlns:p14="http://schemas.microsoft.com/office/powerpoint/2010/main" val="3166747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6FDBFC1-E70A-4203-A315-B1C52C0B7816}"/>
              </a:ext>
            </a:extLst>
          </p:cNvPr>
          <p:cNvSpPr>
            <a:spLocks noGrp="1"/>
          </p:cNvSpPr>
          <p:nvPr>
            <p:ph type="body" sz="quarter" idx="14"/>
          </p:nvPr>
        </p:nvSpPr>
        <p:spPr/>
        <p:txBody>
          <a:bodyPr/>
          <a:lstStyle/>
          <a:p>
            <a:pPr algn="l" rtl="0"/>
            <a:r>
              <a:rPr lang="en-IE" altLang="en-US" sz="1400" dirty="0">
                <a:latin typeface="Bookman Old Style" panose="02050604050505020204" pitchFamily="18" charset="0"/>
              </a:rPr>
              <a:t>Klíčem je zapojení</a:t>
            </a:r>
            <a:endParaRPr lang="pl-PL" altLang="en-US" sz="1400" dirty="0">
              <a:latin typeface="Bookman Old Style" panose="02050604050505020204" pitchFamily="18" charset="0"/>
            </a:endParaRPr>
          </a:p>
          <a:p>
            <a:pPr algn="l" rtl="0"/>
            <a:endParaRPr lang="pl-PL" altLang="en-US" sz="1400" dirty="0">
              <a:latin typeface="Bookman Old Style" panose="02050604050505020204" pitchFamily="18" charset="0"/>
            </a:endParaRPr>
          </a:p>
          <a:p>
            <a:pPr algn="l" rtl="0"/>
            <a:endParaRPr lang="pl-PL" sz="1400" b="1" dirty="0">
              <a:latin typeface="Bookman Old Style" panose="02050604050505020204" pitchFamily="18" charset="0"/>
            </a:endParaRPr>
          </a:p>
          <a:p>
            <a:pPr marL="171450" indent="-171450" algn="l" rtl="0">
              <a:buFont typeface="Arial" panose="020B0604020202020204" pitchFamily="34" charset="0"/>
              <a:buChar char="•"/>
            </a:pPr>
            <a:r>
              <a:rPr lang="en-US" dirty="0"/>
              <a:t>Facebook definuje angažovanost pouze jedním způsobem: počtem kliknutí na určitá tlačítka.</a:t>
            </a:r>
          </a:p>
          <a:p>
            <a:pPr algn="l" rtl="0"/>
            <a:endParaRPr lang="en-US" dirty="0"/>
          </a:p>
          <a:p>
            <a:pPr marL="171450" indent="-171450" algn="l" rtl="0">
              <a:buFont typeface="Arial" panose="020B0604020202020204" pitchFamily="34" charset="0"/>
              <a:buChar char="•"/>
            </a:pPr>
            <a:r>
              <a:rPr lang="en-US" dirty="0"/>
              <a:t>Čtyři hlavní způsoby zapojení fanoušků – líbí se mi, zanechat komentář, sdílet nebo kliknout na odkaz.</a:t>
            </a:r>
          </a:p>
          <a:p>
            <a:pPr algn="l" rtl="0"/>
            <a:endParaRPr lang="en-US" dirty="0"/>
          </a:p>
          <a:p>
            <a:pPr marL="171450" indent="-171450" algn="l" rtl="0">
              <a:buFont typeface="Arial" panose="020B0604020202020204" pitchFamily="34" charset="0"/>
              <a:buChar char="•"/>
            </a:pPr>
            <a:r>
              <a:rPr lang="en-US" dirty="0"/>
              <a:t>Čím častěji se s vámi vaši fanoušci setkávají, tím častěji se budou vaše příspěvky přesouvat do jejich informačního kanálu.</a:t>
            </a:r>
          </a:p>
          <a:p>
            <a:pPr algn="l" rtl="0"/>
            <a:endParaRPr lang="en-US" dirty="0"/>
          </a:p>
          <a:p>
            <a:pPr marL="171450" indent="-171450" algn="l" rtl="0">
              <a:buFont typeface="Arial" panose="020B0604020202020204" pitchFamily="34" charset="0"/>
              <a:buChar char="•"/>
            </a:pPr>
            <a:r>
              <a:rPr lang="en-US" dirty="0"/>
              <a:t>Nastavení Facebooku se velmi mění! Chcete-li zůstat v obraze, nejlepším způsobem je sledovat průvodce na Facebooku --&gt;</a:t>
            </a:r>
            <a:r>
              <a:rPr lang="pl-PL" dirty="0"/>
              <a:t> </a:t>
            </a:r>
            <a:r>
              <a:rPr lang="en-US" dirty="0"/>
              <a:t> </a:t>
            </a:r>
            <a:r>
              <a:rPr lang="en-US" dirty="0">
                <a:hlinkClick r:id="rId2"/>
              </a:rPr>
              <a:t>www.facebook.com/business</a:t>
            </a:r>
            <a:r>
              <a:rPr lang="pl-PL" dirty="0"/>
              <a:t>.</a:t>
            </a:r>
            <a:r>
              <a:rPr lang="en-US" dirty="0"/>
              <a:t> </a:t>
            </a:r>
          </a:p>
          <a:p>
            <a:pPr algn="l" rtl="0"/>
            <a:endParaRPr lang="pl-PL" sz="1400" b="1" dirty="0"/>
          </a:p>
          <a:p>
            <a:pPr marL="171450" indent="-171450" algn="l" rtl="0">
              <a:buFont typeface="Arial" panose="020B0604020202020204" pitchFamily="34" charset="0"/>
              <a:buChar char="•"/>
            </a:pPr>
            <a:r>
              <a:rPr lang="en-US" dirty="0"/>
              <a:t>Vytvářejte příspěvky konzistentní kvality a typu. Lidé tak budou vědět, jaký typ informací od vás mohou očekávat a jak souvisí s vaším podnikáním.</a:t>
            </a:r>
          </a:p>
          <a:p>
            <a:pPr algn="l" rtl="0"/>
            <a:endParaRPr lang="en-US" dirty="0"/>
          </a:p>
          <a:p>
            <a:pPr marL="171450" indent="-171450" algn="l" rtl="0">
              <a:buFont typeface="Arial" panose="020B0604020202020204" pitchFamily="34" charset="0"/>
              <a:buChar char="•"/>
            </a:pPr>
            <a:r>
              <a:rPr lang="en-US" dirty="0"/>
              <a:t>Nekopírujte příspěvky. Vždy změňte obsah a obrázky a dodržujte pravidelný plán zveřejňování obsahu.</a:t>
            </a:r>
          </a:p>
          <a:p>
            <a:pPr algn="l" rtl="0"/>
            <a:endParaRPr lang="en-US" dirty="0"/>
          </a:p>
          <a:p>
            <a:pPr marL="171450" indent="-171450" algn="l" rtl="0">
              <a:buFont typeface="Arial" panose="020B0604020202020204" pitchFamily="34" charset="0"/>
              <a:buChar char="•"/>
            </a:pPr>
            <a:r>
              <a:rPr lang="en-US" dirty="0"/>
              <a:t>Pokuste se rychle reagovat na komentáře a zprávy vašeho publika. Dejte jim vědět, že jste přítomni a posloucháte je.</a:t>
            </a:r>
          </a:p>
          <a:p>
            <a:pPr algn="l" rtl="0"/>
            <a:endParaRPr lang="en-US" dirty="0"/>
          </a:p>
          <a:p>
            <a:pPr marL="171450" indent="-171450" algn="l" rtl="0">
              <a:buFont typeface="Arial" panose="020B0604020202020204" pitchFamily="34" charset="0"/>
              <a:buChar char="•"/>
            </a:pPr>
            <a:r>
              <a:rPr lang="en-US" dirty="0"/>
              <a:t>Věnujte pozornost také svým postřehům. po interakci,</a:t>
            </a:r>
            <a:r>
              <a:rPr lang="pl-PL" dirty="0"/>
              <a:t>s</a:t>
            </a:r>
            <a:r>
              <a:rPr lang="en-US" dirty="0" err="1"/>
              <a:t>uch</a:t>
            </a:r>
            <a:r>
              <a:rPr lang="en-US" dirty="0"/>
              <a:t>jako počet lidí, kterým se zobrazil váš příspěvek</a:t>
            </a:r>
          </a:p>
          <a:p>
            <a:pPr algn="l" rtl="0"/>
            <a:r>
              <a:rPr lang="en-US" dirty="0"/>
              <a:t>zobrazení, lajky, komentáře, sdílení a další. Bude to užitečné při analýze</a:t>
            </a:r>
            <a:r>
              <a:rPr lang="pl-PL" dirty="0"/>
              <a:t>.</a:t>
            </a:r>
            <a:endParaRPr lang="en-US" dirty="0"/>
          </a:p>
          <a:p>
            <a:pPr algn="l" rtl="0"/>
            <a:r>
              <a:rPr lang="en-US" sz="1400" b="1" dirty="0"/>
              <a:t> </a:t>
            </a:r>
            <a:endParaRPr lang="pl-PL" sz="1400" b="1" dirty="0"/>
          </a:p>
        </p:txBody>
      </p:sp>
    </p:spTree>
    <p:extLst>
      <p:ext uri="{BB962C8B-B14F-4D97-AF65-F5344CB8AC3E}">
        <p14:creationId xmlns:p14="http://schemas.microsoft.com/office/powerpoint/2010/main" val="38623962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BD4F7BE-D8E2-4A01-8F6E-243B918E68F3}"/>
              </a:ext>
            </a:extLst>
          </p:cNvPr>
          <p:cNvSpPr>
            <a:spLocks noGrp="1"/>
          </p:cNvSpPr>
          <p:nvPr>
            <p:ph type="body" sz="quarter" idx="14"/>
          </p:nvPr>
        </p:nvSpPr>
        <p:spPr/>
        <p:txBody>
          <a:bodyPr/>
          <a:lstStyle/>
          <a:p>
            <a:pPr algn="l" rtl="0"/>
            <a:r>
              <a:rPr lang="pl-PL" sz="1400" dirty="0"/>
              <a:t>Twitter strategie</a:t>
            </a:r>
          </a:p>
          <a:p>
            <a:pPr algn="l" rtl="0"/>
            <a:endParaRPr lang="pl-PL" sz="1400" dirty="0"/>
          </a:p>
          <a:p>
            <a:pPr algn="l" rtl="0"/>
            <a:endParaRPr lang="pl-PL" sz="1400" dirty="0"/>
          </a:p>
          <a:p>
            <a:pPr algn="l" rtl="0"/>
            <a:endParaRPr lang="pl-PL" dirty="0"/>
          </a:p>
          <a:p>
            <a:pPr algn="l" rtl="0"/>
            <a:r>
              <a:rPr lang="en-US" dirty="0"/>
              <a:t>Twitter je místo, kde se lidé z celého světa spojují se svými zájmy, sdílejí své názory a díky informacím, které jsou tam zveřejněny, vědí, co se právě děje ve světě.</a:t>
            </a:r>
          </a:p>
          <a:p>
            <a:pPr algn="l" rtl="0"/>
            <a:endParaRPr lang="en-US" dirty="0"/>
          </a:p>
          <a:p>
            <a:pPr algn="l" rtl="0"/>
            <a:r>
              <a:rPr lang="en-US" dirty="0"/>
              <a:t>Zde je několik patentů o tom, jak můžete používat Twitter.</a:t>
            </a:r>
          </a:p>
          <a:p>
            <a:pPr algn="l" rtl="0"/>
            <a:endParaRPr lang="en-US" dirty="0"/>
          </a:p>
          <a:p>
            <a:pPr algn="l" rtl="0"/>
            <a:r>
              <a:rPr lang="en-US" dirty="0"/>
              <a:t>Zjistěte, co se pravidelně děje ve světě. Twitter vám poskytuje přístup, abyste viděli, co se děje ve vašem odvětví, komunitě a na celém světě.</a:t>
            </a:r>
          </a:p>
          <a:p>
            <a:pPr algn="l" rtl="0"/>
            <a:r>
              <a:rPr lang="en-US" dirty="0"/>
              <a:t>Pomocí vyhledávače Twitteru najdete relevantní informace a poslechněte si důležité konverzace, které se dějí. Skočte tam, kde můžete přispět hodnotnou hodnotou.</a:t>
            </a:r>
          </a:p>
          <a:p>
            <a:pPr algn="l" rtl="0"/>
            <a:r>
              <a:rPr lang="en-US" dirty="0"/>
              <a:t> </a:t>
            </a:r>
            <a:endParaRPr lang="pl-PL" dirty="0"/>
          </a:p>
          <a:p>
            <a:pPr algn="l" rtl="0"/>
            <a:r>
              <a:rPr lang="en-US" dirty="0"/>
              <a:t>Zvyšte povědomí o své značce</a:t>
            </a:r>
          </a:p>
          <a:p>
            <a:pPr algn="l" rtl="0"/>
            <a:r>
              <a:rPr lang="en-US" dirty="0"/>
              <a:t>Díky přítomnosti na různých sociálních médiích se dosah vaší společnosti zvyšuje. Buďte přítomni na více platformách a zvyšte profil své společnosti.</a:t>
            </a:r>
          </a:p>
          <a:p>
            <a:pPr algn="l" rtl="0"/>
            <a:endParaRPr lang="en-US" dirty="0"/>
          </a:p>
          <a:p>
            <a:pPr algn="l" rtl="0"/>
            <a:r>
              <a:rPr lang="en-US" dirty="0"/>
              <a:t>Hledejte a spojte se s potenciálními zákazníky i na Twitteru. Interagujte s nimi, je to skvělý způsob, jak se spojit s influencery a odborníky z odvětví. Budujte cenná spojení.</a:t>
            </a:r>
          </a:p>
          <a:p>
            <a:pPr algn="l" rtl="0"/>
            <a:endParaRPr lang="pl-PL" sz="1400" dirty="0"/>
          </a:p>
          <a:p>
            <a:pPr algn="l" rtl="0"/>
            <a:endParaRPr lang="en-US" sz="1400" dirty="0"/>
          </a:p>
          <a:p>
            <a:pPr algn="l" rtl="0"/>
            <a:endParaRPr lang="en-US" sz="1400" dirty="0"/>
          </a:p>
          <a:p>
            <a:pPr algn="l" rtl="0"/>
            <a:endParaRPr lang="en-US" sz="1400" dirty="0"/>
          </a:p>
          <a:p>
            <a:pPr algn="l" rtl="0"/>
            <a:endParaRPr lang="en-US" sz="1400" dirty="0"/>
          </a:p>
          <a:p>
            <a:pPr algn="l" rtl="0"/>
            <a:endParaRPr lang="en-US" sz="1400" dirty="0"/>
          </a:p>
          <a:p>
            <a:pPr algn="l" rtl="0"/>
            <a:endParaRPr lang="en-US" sz="1400" dirty="0"/>
          </a:p>
          <a:p>
            <a:pPr algn="l" rtl="0"/>
            <a:endParaRPr lang="en-US" sz="1400" dirty="0"/>
          </a:p>
          <a:p>
            <a:pPr algn="l" rtl="0"/>
            <a:endParaRPr lang="en-US" sz="1400" dirty="0"/>
          </a:p>
          <a:p>
            <a:pPr algn="l" rtl="0"/>
            <a:endParaRPr lang="en-US" sz="1400" dirty="0"/>
          </a:p>
          <a:p>
            <a:pPr algn="l" rtl="0"/>
            <a:endParaRPr lang="en-US" sz="1400" dirty="0"/>
          </a:p>
          <a:p>
            <a:pPr algn="l" rtl="0"/>
            <a:endParaRPr lang="pl-PL" sz="1400" dirty="0"/>
          </a:p>
        </p:txBody>
      </p:sp>
      <p:pic>
        <p:nvPicPr>
          <p:cNvPr id="5" name="Picture 6" descr="My Mom Invented #&lt;strong&gt;Twitter&lt;/strong&gt;! | Chatti Patti Talks Design!">
            <a:extLst>
              <a:ext uri="{FF2B5EF4-FFF2-40B4-BE49-F238E27FC236}">
                <a16:creationId xmlns:a16="http://schemas.microsoft.com/office/drawing/2014/main" id="{C498E5BE-81F0-4371-9334-BD42FF9DE4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7918" y="965199"/>
            <a:ext cx="1687836"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5252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F105F3D-76EF-4AE3-A056-6EFBCD2E2745}"/>
              </a:ext>
            </a:extLst>
          </p:cNvPr>
          <p:cNvSpPr>
            <a:spLocks noGrp="1"/>
          </p:cNvSpPr>
          <p:nvPr>
            <p:ph type="body" sz="quarter" idx="14"/>
          </p:nvPr>
        </p:nvSpPr>
        <p:spPr/>
        <p:txBody>
          <a:bodyPr/>
          <a:lstStyle/>
          <a:p>
            <a:pPr algn="l" rtl="0"/>
            <a:r>
              <a:rPr lang="pl-PL" sz="1400" dirty="0"/>
              <a:t>Instagram stratrgií</a:t>
            </a:r>
          </a:p>
          <a:p>
            <a:pPr algn="l" rtl="0"/>
            <a:endParaRPr lang="pl-PL" sz="1400" dirty="0"/>
          </a:p>
          <a:p>
            <a:pPr algn="l" rtl="0"/>
            <a:endParaRPr lang="pl-PL" sz="1400" dirty="0"/>
          </a:p>
          <a:p>
            <a:pPr algn="l" rtl="0"/>
            <a:endParaRPr lang="pl-PL" sz="1400" dirty="0"/>
          </a:p>
          <a:p>
            <a:pPr marL="171450" indent="-171450" algn="l" rtl="0">
              <a:buFont typeface="Arial" panose="020B0604020202020204" pitchFamily="34" charset="0"/>
              <a:buChar char="•"/>
            </a:pPr>
            <a:r>
              <a:rPr lang="en-US" dirty="0"/>
              <a:t>Jedná se o platformu pro sdílení fotografií a videí</a:t>
            </a:r>
            <a:endParaRPr lang="pl-PL" dirty="0"/>
          </a:p>
          <a:p>
            <a:pPr algn="l" rtl="0"/>
            <a:endParaRPr lang="en-US" dirty="0"/>
          </a:p>
          <a:p>
            <a:pPr marL="171450" indent="-171450" algn="l" rtl="0">
              <a:buFont typeface="Arial" panose="020B0604020202020204" pitchFamily="34" charset="0"/>
              <a:buChar char="•"/>
            </a:pPr>
            <a:r>
              <a:rPr lang="en-US" dirty="0"/>
              <a:t>Lidé přicházejí na Instagram kvůli vizuální inspiraci, ale nedávná studie ukazuje, že obsah zveřejněný v popisu pod fotografiemi je také důležitý a přitahuje pozornost. Značky mohou také vytvářet účty a být zdrojem inspirace.</a:t>
            </a:r>
            <a:endParaRPr lang="pl-PL" dirty="0"/>
          </a:p>
          <a:p>
            <a:pPr algn="l" rtl="0"/>
            <a:endParaRPr lang="en-US" dirty="0"/>
          </a:p>
          <a:p>
            <a:pPr marL="171450" indent="-171450" algn="l" rtl="0">
              <a:buFont typeface="Arial" panose="020B0604020202020204" pitchFamily="34" charset="0"/>
              <a:buChar char="•"/>
            </a:pPr>
            <a:r>
              <a:rPr lang="en-US" dirty="0"/>
              <a:t>Skvělý příklad naleznete na https://www.instagram.com/cphfoodspace/</a:t>
            </a:r>
            <a:endParaRPr lang="pl-PL" dirty="0"/>
          </a:p>
          <a:p>
            <a:pPr algn="l" rtl="0"/>
            <a:endParaRPr lang="en-US" dirty="0"/>
          </a:p>
          <a:p>
            <a:pPr marL="171450" indent="-171450" algn="l" rtl="0">
              <a:buFont typeface="Arial" panose="020B0604020202020204" pitchFamily="34" charset="0"/>
              <a:buChar char="•"/>
            </a:pPr>
            <a:r>
              <a:rPr lang="en-US" dirty="0"/>
              <a:t>Pamatujte, že lidé mají rádi skutečné a emotivní příběhy.</a:t>
            </a:r>
            <a:endParaRPr lang="pl-PL" dirty="0"/>
          </a:p>
          <a:p>
            <a:pPr algn="l" rtl="0"/>
            <a:endParaRPr lang="en-US" dirty="0"/>
          </a:p>
          <a:p>
            <a:pPr marL="171450" indent="-171450" algn="l" rtl="0">
              <a:buFont typeface="Arial" panose="020B0604020202020204" pitchFamily="34" charset="0"/>
              <a:buChar char="•"/>
            </a:pPr>
            <a:r>
              <a:rPr lang="en-US" dirty="0"/>
              <a:t>Kromě toho, lidé mají rádi pěkné obrázky a obrázky atraktivního jídla jsou vždy vítány. Toto je místo, kde může vaše Centrum chuti získat spoustu sledovatelů a líbí se mi.</a:t>
            </a:r>
            <a:endParaRPr lang="pl-PL" dirty="0"/>
          </a:p>
          <a:p>
            <a:pPr algn="l" rtl="0"/>
            <a:endParaRPr lang="en-US" dirty="0"/>
          </a:p>
          <a:p>
            <a:pPr marL="171450" indent="-171450" algn="l" rtl="0">
              <a:buFont typeface="Arial" panose="020B0604020202020204" pitchFamily="34" charset="0"/>
              <a:buChar char="•"/>
            </a:pPr>
            <a:r>
              <a:rPr lang="en-US" dirty="0"/>
              <a:t>Nezapomeňte také pravidelně uveřejňovat příspěvky, to je klíč k vyššímu umístění na Instagramu, poté se vaše příspěvky zobrazí více lidem</a:t>
            </a:r>
          </a:p>
          <a:p>
            <a:pPr algn="l" rtl="0"/>
            <a:endParaRPr lang="en-US" dirty="0"/>
          </a:p>
          <a:p>
            <a:pPr marL="171450" indent="-171450" algn="l" rtl="0">
              <a:buFont typeface="Arial" panose="020B0604020202020204" pitchFamily="34" charset="0"/>
              <a:buChar char="•"/>
            </a:pPr>
            <a:r>
              <a:rPr lang="en-US" dirty="0"/>
              <a:t>Populární větev</a:t>
            </a:r>
            <a:r>
              <a:rPr lang="en-US" dirty="0" err="1"/>
              <a:t>instagram</a:t>
            </a:r>
            <a:r>
              <a:rPr lang="en-US" dirty="0"/>
              <a:t>je</a:t>
            </a:r>
            <a:r>
              <a:rPr lang="pl-PL" dirty="0"/>
              <a:t>Příběh Instagramu</a:t>
            </a:r>
            <a:r>
              <a:rPr lang="en-US" dirty="0"/>
              <a:t>které zmizí po 24 hodinách. Spousta lidí si to prohlédne a zkontroluje. Přidejte tam i svůj obsah!</a:t>
            </a:r>
          </a:p>
          <a:p>
            <a:pPr algn="l" rtl="0"/>
            <a:endParaRPr lang="en-US" dirty="0"/>
          </a:p>
          <a:p>
            <a:pPr marL="171450" indent="-171450" algn="l" rtl="0">
              <a:buFont typeface="Arial" panose="020B0604020202020204" pitchFamily="34" charset="0"/>
              <a:buChar char="•"/>
            </a:pPr>
            <a:r>
              <a:rPr lang="en-US" dirty="0"/>
              <a:t>Použijte trendy</a:t>
            </a:r>
            <a:r>
              <a:rPr lang="en-US" dirty="0" err="1"/>
              <a:t>hastags</a:t>
            </a:r>
            <a:r>
              <a:rPr lang="en-US" dirty="0"/>
              <a:t>, může to také přispět ke zvýšení vašeho dosahu a získání nového publika.</a:t>
            </a:r>
          </a:p>
          <a:p>
            <a:pPr algn="l" rtl="0"/>
            <a:endParaRPr lang="en-US" sz="1400" dirty="0"/>
          </a:p>
          <a:p>
            <a:pPr algn="l" rtl="0"/>
            <a:endParaRPr lang="en-US" sz="1400" dirty="0"/>
          </a:p>
          <a:p>
            <a:pPr algn="l" rtl="0"/>
            <a:endParaRPr lang="en-US" sz="1400" dirty="0"/>
          </a:p>
          <a:p>
            <a:pPr algn="l" rtl="0"/>
            <a:endParaRPr lang="en-US" sz="1400" dirty="0"/>
          </a:p>
          <a:p>
            <a:pPr algn="l" rtl="0"/>
            <a:endParaRPr lang="pl-PL" sz="1400" dirty="0"/>
          </a:p>
        </p:txBody>
      </p:sp>
      <p:pic>
        <p:nvPicPr>
          <p:cNvPr id="3" name="Picture 2">
            <a:extLst>
              <a:ext uri="{FF2B5EF4-FFF2-40B4-BE49-F238E27FC236}">
                <a16:creationId xmlns:a16="http://schemas.microsoft.com/office/drawing/2014/main" id="{50690561-4973-4A99-B9E7-151C579078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8280" y="1117600"/>
            <a:ext cx="1533026" cy="71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504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wal 1">
            <a:extLst>
              <a:ext uri="{FF2B5EF4-FFF2-40B4-BE49-F238E27FC236}">
                <a16:creationId xmlns:a16="http://schemas.microsoft.com/office/drawing/2014/main" id="{A1DA8ADF-6230-4053-81DC-A35A327A8E9E}"/>
              </a:ext>
            </a:extLst>
          </p:cNvPr>
          <p:cNvSpPr/>
          <p:nvPr/>
        </p:nvSpPr>
        <p:spPr>
          <a:xfrm>
            <a:off x="4141110" y="2320395"/>
            <a:ext cx="1802490" cy="1589132"/>
          </a:xfrm>
          <a:prstGeom prst="ellipse">
            <a:avLst/>
          </a:prstGeom>
          <a:solidFill>
            <a:srgbClr val="DC30BB"/>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sz="1700" dirty="0"/>
              <a:t>PROFIL ZÁKAZNÍKA</a:t>
            </a:r>
          </a:p>
        </p:txBody>
      </p:sp>
      <p:sp>
        <p:nvSpPr>
          <p:cNvPr id="4" name="Prostokąt 3">
            <a:extLst>
              <a:ext uri="{FF2B5EF4-FFF2-40B4-BE49-F238E27FC236}">
                <a16:creationId xmlns:a16="http://schemas.microsoft.com/office/drawing/2014/main" id="{C4AF6199-A235-4625-AB2F-2CAAED38D29E}"/>
              </a:ext>
            </a:extLst>
          </p:cNvPr>
          <p:cNvSpPr/>
          <p:nvPr/>
        </p:nvSpPr>
        <p:spPr>
          <a:xfrm>
            <a:off x="2074507" y="3287576"/>
            <a:ext cx="1464906" cy="4572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dirty="0"/>
              <a:t>VĚK</a:t>
            </a:r>
          </a:p>
        </p:txBody>
      </p:sp>
      <p:sp>
        <p:nvSpPr>
          <p:cNvPr id="5" name="Prostokąt 4">
            <a:extLst>
              <a:ext uri="{FF2B5EF4-FFF2-40B4-BE49-F238E27FC236}">
                <a16:creationId xmlns:a16="http://schemas.microsoft.com/office/drawing/2014/main" id="{9E4A9A62-C824-4230-A582-738254D2AA3A}"/>
              </a:ext>
            </a:extLst>
          </p:cNvPr>
          <p:cNvSpPr/>
          <p:nvPr/>
        </p:nvSpPr>
        <p:spPr>
          <a:xfrm>
            <a:off x="5659016" y="1494636"/>
            <a:ext cx="1875453" cy="4572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dirty="0"/>
              <a:t>PŘÍJI</a:t>
            </a:r>
          </a:p>
        </p:txBody>
      </p:sp>
      <p:sp>
        <p:nvSpPr>
          <p:cNvPr id="6" name="Prostokąt 5">
            <a:extLst>
              <a:ext uri="{FF2B5EF4-FFF2-40B4-BE49-F238E27FC236}">
                <a16:creationId xmlns:a16="http://schemas.microsoft.com/office/drawing/2014/main" id="{67CBDB0B-45D3-414D-8636-FFC49DB5420B}"/>
              </a:ext>
            </a:extLst>
          </p:cNvPr>
          <p:cNvSpPr/>
          <p:nvPr/>
        </p:nvSpPr>
        <p:spPr>
          <a:xfrm>
            <a:off x="6755363" y="2423031"/>
            <a:ext cx="1875453" cy="4572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dirty="0"/>
              <a:t>OBRAT</a:t>
            </a:r>
          </a:p>
        </p:txBody>
      </p:sp>
      <p:sp>
        <p:nvSpPr>
          <p:cNvPr id="7" name="Prostokąt 6">
            <a:extLst>
              <a:ext uri="{FF2B5EF4-FFF2-40B4-BE49-F238E27FC236}">
                <a16:creationId xmlns:a16="http://schemas.microsoft.com/office/drawing/2014/main" id="{7082D148-CEFE-425C-809B-13379DFD5B41}"/>
              </a:ext>
            </a:extLst>
          </p:cNvPr>
          <p:cNvSpPr/>
          <p:nvPr/>
        </p:nvSpPr>
        <p:spPr>
          <a:xfrm>
            <a:off x="6596742" y="3287576"/>
            <a:ext cx="1231641" cy="4572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dirty="0"/>
              <a:t>CÍLE</a:t>
            </a:r>
          </a:p>
        </p:txBody>
      </p:sp>
      <p:sp>
        <p:nvSpPr>
          <p:cNvPr id="8" name="Prostokąt 7">
            <a:extLst>
              <a:ext uri="{FF2B5EF4-FFF2-40B4-BE49-F238E27FC236}">
                <a16:creationId xmlns:a16="http://schemas.microsoft.com/office/drawing/2014/main" id="{F6460E1B-42A0-4A3C-9C2A-ED68F8E9F705}"/>
              </a:ext>
            </a:extLst>
          </p:cNvPr>
          <p:cNvSpPr/>
          <p:nvPr/>
        </p:nvSpPr>
        <p:spPr>
          <a:xfrm>
            <a:off x="6960637" y="4278086"/>
            <a:ext cx="1950098" cy="4572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dirty="0"/>
              <a:t>VÝZVY</a:t>
            </a:r>
          </a:p>
        </p:txBody>
      </p:sp>
      <p:sp>
        <p:nvSpPr>
          <p:cNvPr id="9" name="Prostokąt 8">
            <a:extLst>
              <a:ext uri="{FF2B5EF4-FFF2-40B4-BE49-F238E27FC236}">
                <a16:creationId xmlns:a16="http://schemas.microsoft.com/office/drawing/2014/main" id="{58797292-FA0F-448D-A021-9B3F193BC304}"/>
              </a:ext>
            </a:extLst>
          </p:cNvPr>
          <p:cNvSpPr/>
          <p:nvPr/>
        </p:nvSpPr>
        <p:spPr>
          <a:xfrm>
            <a:off x="4127241" y="4689822"/>
            <a:ext cx="1651518" cy="709126"/>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dirty="0"/>
              <a:t>NÁKUPNÍ ZVYKY</a:t>
            </a:r>
          </a:p>
        </p:txBody>
      </p:sp>
      <p:sp>
        <p:nvSpPr>
          <p:cNvPr id="10" name="Prostokąt 9">
            <a:extLst>
              <a:ext uri="{FF2B5EF4-FFF2-40B4-BE49-F238E27FC236}">
                <a16:creationId xmlns:a16="http://schemas.microsoft.com/office/drawing/2014/main" id="{1557C62D-C1DE-4DBF-906B-A044FECEE4ED}"/>
              </a:ext>
            </a:extLst>
          </p:cNvPr>
          <p:cNvSpPr/>
          <p:nvPr/>
        </p:nvSpPr>
        <p:spPr>
          <a:xfrm>
            <a:off x="1275184" y="2453952"/>
            <a:ext cx="1948416" cy="4572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dirty="0"/>
              <a:t>POLOHA</a:t>
            </a:r>
          </a:p>
        </p:txBody>
      </p:sp>
      <p:sp>
        <p:nvSpPr>
          <p:cNvPr id="11" name="Prostokąt 10">
            <a:extLst>
              <a:ext uri="{FF2B5EF4-FFF2-40B4-BE49-F238E27FC236}">
                <a16:creationId xmlns:a16="http://schemas.microsoft.com/office/drawing/2014/main" id="{09A5F8BC-B6F7-4DBA-88CC-1334A815A12A}"/>
              </a:ext>
            </a:extLst>
          </p:cNvPr>
          <p:cNvSpPr/>
          <p:nvPr/>
        </p:nvSpPr>
        <p:spPr>
          <a:xfrm>
            <a:off x="2444495" y="1522627"/>
            <a:ext cx="1802490" cy="4572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dirty="0"/>
              <a:t>KONÍČKY</a:t>
            </a:r>
          </a:p>
        </p:txBody>
      </p:sp>
      <p:sp>
        <p:nvSpPr>
          <p:cNvPr id="12" name="Prostokąt 11">
            <a:extLst>
              <a:ext uri="{FF2B5EF4-FFF2-40B4-BE49-F238E27FC236}">
                <a16:creationId xmlns:a16="http://schemas.microsoft.com/office/drawing/2014/main" id="{A40AF177-F141-4206-87AB-C6BB73BA2E83}"/>
              </a:ext>
            </a:extLst>
          </p:cNvPr>
          <p:cNvSpPr/>
          <p:nvPr/>
        </p:nvSpPr>
        <p:spPr>
          <a:xfrm>
            <a:off x="1348147" y="4278086"/>
            <a:ext cx="1802490" cy="4572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dirty="0"/>
              <a:t>NÁZEV PRÁCE</a:t>
            </a:r>
          </a:p>
        </p:txBody>
      </p:sp>
      <p:cxnSp>
        <p:nvCxnSpPr>
          <p:cNvPr id="14" name="Łącznik: łamany 13">
            <a:extLst>
              <a:ext uri="{FF2B5EF4-FFF2-40B4-BE49-F238E27FC236}">
                <a16:creationId xmlns:a16="http://schemas.microsoft.com/office/drawing/2014/main" id="{7C3AC745-9E67-4704-B6D3-F9108A1FDB0F}"/>
              </a:ext>
            </a:extLst>
          </p:cNvPr>
          <p:cNvCxnSpPr/>
          <p:nvPr/>
        </p:nvCxnSpPr>
        <p:spPr>
          <a:xfrm>
            <a:off x="3539413" y="2168178"/>
            <a:ext cx="601697" cy="40121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0" name="Łącznik: łamany 19">
            <a:extLst>
              <a:ext uri="{FF2B5EF4-FFF2-40B4-BE49-F238E27FC236}">
                <a16:creationId xmlns:a16="http://schemas.microsoft.com/office/drawing/2014/main" id="{669A43C3-F12C-4B93-8759-F6194690CCBC}"/>
              </a:ext>
            </a:extLst>
          </p:cNvPr>
          <p:cNvCxnSpPr/>
          <p:nvPr/>
        </p:nvCxnSpPr>
        <p:spPr>
          <a:xfrm>
            <a:off x="3452327" y="2754266"/>
            <a:ext cx="583036" cy="37995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2" name="Łącznik: łamany 21">
            <a:extLst>
              <a:ext uri="{FF2B5EF4-FFF2-40B4-BE49-F238E27FC236}">
                <a16:creationId xmlns:a16="http://schemas.microsoft.com/office/drawing/2014/main" id="{71CE6FAC-785A-4368-84B7-76A332683538}"/>
              </a:ext>
            </a:extLst>
          </p:cNvPr>
          <p:cNvCxnSpPr/>
          <p:nvPr/>
        </p:nvCxnSpPr>
        <p:spPr>
          <a:xfrm>
            <a:off x="3704253" y="3516176"/>
            <a:ext cx="542732" cy="22860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4" name="Łącznik: łamany 23">
            <a:extLst>
              <a:ext uri="{FF2B5EF4-FFF2-40B4-BE49-F238E27FC236}">
                <a16:creationId xmlns:a16="http://schemas.microsoft.com/office/drawing/2014/main" id="{6DCF476A-3204-4EE9-B1D9-1BF3DE2EE322}"/>
              </a:ext>
            </a:extLst>
          </p:cNvPr>
          <p:cNvCxnSpPr/>
          <p:nvPr/>
        </p:nvCxnSpPr>
        <p:spPr>
          <a:xfrm flipV="1">
            <a:off x="3410989" y="4061744"/>
            <a:ext cx="946407" cy="444942"/>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6" name="Łącznik prosty ze strzałką 25">
            <a:extLst>
              <a:ext uri="{FF2B5EF4-FFF2-40B4-BE49-F238E27FC236}">
                <a16:creationId xmlns:a16="http://schemas.microsoft.com/office/drawing/2014/main" id="{26EF51AE-8831-40FE-AA1D-FB2136118289}"/>
              </a:ext>
            </a:extLst>
          </p:cNvPr>
          <p:cNvCxnSpPr/>
          <p:nvPr/>
        </p:nvCxnSpPr>
        <p:spPr>
          <a:xfrm flipV="1">
            <a:off x="5042355" y="4278086"/>
            <a:ext cx="0" cy="2823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Łącznik: łamany 27">
            <a:extLst>
              <a:ext uri="{FF2B5EF4-FFF2-40B4-BE49-F238E27FC236}">
                <a16:creationId xmlns:a16="http://schemas.microsoft.com/office/drawing/2014/main" id="{0249F1BA-2E11-4054-A38D-7E473B11ED7B}"/>
              </a:ext>
            </a:extLst>
          </p:cNvPr>
          <p:cNvCxnSpPr/>
          <p:nvPr/>
        </p:nvCxnSpPr>
        <p:spPr>
          <a:xfrm rot="10800000">
            <a:off x="5943601" y="3825551"/>
            <a:ext cx="811763" cy="593728"/>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0" name="Łącznik: łamany 29">
            <a:extLst>
              <a:ext uri="{FF2B5EF4-FFF2-40B4-BE49-F238E27FC236}">
                <a16:creationId xmlns:a16="http://schemas.microsoft.com/office/drawing/2014/main" id="{7B780CE0-37CE-4EDC-A5F8-D13C37CC562D}"/>
              </a:ext>
            </a:extLst>
          </p:cNvPr>
          <p:cNvCxnSpPr/>
          <p:nvPr/>
        </p:nvCxnSpPr>
        <p:spPr>
          <a:xfrm rot="10800000">
            <a:off x="6049347" y="3209732"/>
            <a:ext cx="331110" cy="306445"/>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2" name="Łącznik: łamany 31">
            <a:extLst>
              <a:ext uri="{FF2B5EF4-FFF2-40B4-BE49-F238E27FC236}">
                <a16:creationId xmlns:a16="http://schemas.microsoft.com/office/drawing/2014/main" id="{BF4C3E5E-BBDA-4BA4-83AF-AB7CBDEDE1C7}"/>
              </a:ext>
            </a:extLst>
          </p:cNvPr>
          <p:cNvCxnSpPr/>
          <p:nvPr/>
        </p:nvCxnSpPr>
        <p:spPr>
          <a:xfrm rot="10800000">
            <a:off x="6049347" y="2466484"/>
            <a:ext cx="495950" cy="216069"/>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4" name="Łącznik: łamany 33">
            <a:extLst>
              <a:ext uri="{FF2B5EF4-FFF2-40B4-BE49-F238E27FC236}">
                <a16:creationId xmlns:a16="http://schemas.microsoft.com/office/drawing/2014/main" id="{34335A11-4DA6-418F-B4A5-A7F6737662F2}"/>
              </a:ext>
            </a:extLst>
          </p:cNvPr>
          <p:cNvCxnSpPr/>
          <p:nvPr/>
        </p:nvCxnSpPr>
        <p:spPr>
          <a:xfrm rot="5400000">
            <a:off x="5172087" y="1853864"/>
            <a:ext cx="348709" cy="279918"/>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469203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C709676-FD9C-4823-BED1-83C1FABE729C}"/>
              </a:ext>
            </a:extLst>
          </p:cNvPr>
          <p:cNvSpPr>
            <a:spLocks noGrp="1"/>
          </p:cNvSpPr>
          <p:nvPr>
            <p:ph type="body" sz="quarter" idx="14"/>
          </p:nvPr>
        </p:nvSpPr>
        <p:spPr/>
        <p:txBody>
          <a:bodyPr/>
          <a:lstStyle/>
          <a:p>
            <a:pPr algn="l" rtl="0"/>
            <a:r>
              <a:rPr lang="pl-PL" sz="1400" dirty="0"/>
              <a:t>Síla Hashtagy</a:t>
            </a:r>
          </a:p>
          <a:p>
            <a:pPr algn="l" rtl="0"/>
            <a:endParaRPr lang="pl-PL" sz="1400" dirty="0"/>
          </a:p>
          <a:p>
            <a:pPr algn="l" rtl="0"/>
            <a:r>
              <a:rPr lang="en-US" dirty="0" err="1"/>
              <a:t>Hastags</a:t>
            </a:r>
            <a:r>
              <a:rPr lang="sk-SK" dirty="0"/>
              <a:t> </a:t>
            </a:r>
            <a:r>
              <a:rPr lang="en-US" dirty="0" err="1"/>
              <a:t>pomoci</a:t>
            </a:r>
            <a:r>
              <a:rPr lang="en-US" dirty="0"/>
              <a:t>zvýšit dosah a najít.</a:t>
            </a:r>
            <a:endParaRPr lang="pl-PL" dirty="0"/>
          </a:p>
          <a:p>
            <a:pPr algn="l" rtl="0"/>
            <a:r>
              <a:rPr lang="en-US" dirty="0"/>
              <a:t>Je dobré použít ty oblíbené, ale také</a:t>
            </a:r>
            <a:r>
              <a:rPr lang="pl-PL" dirty="0"/>
              <a:t> </a:t>
            </a:r>
            <a:r>
              <a:rPr lang="pl-PL" dirty="0" err="1"/>
              <a:t>něco</a:t>
            </a:r>
            <a:endParaRPr lang="en-US" dirty="0"/>
          </a:p>
          <a:p>
            <a:pPr algn="l" rtl="0"/>
            <a:r>
              <a:rPr lang="en-US" dirty="0"/>
              <a:t>více přizpůsobené vašim fotografiím.</a:t>
            </a:r>
          </a:p>
          <a:p>
            <a:pPr algn="l" rtl="0"/>
            <a:r>
              <a:rPr lang="en-US" dirty="0"/>
              <a:t>Níže je uveden seznam, který můžete s jistotou použít</a:t>
            </a:r>
            <a:r>
              <a:rPr lang="pl-PL" dirty="0"/>
              <a:t>:</a:t>
            </a:r>
            <a:r>
              <a:rPr lang="en-US" dirty="0"/>
              <a:t> </a:t>
            </a:r>
            <a:endParaRPr lang="pl-PL" dirty="0"/>
          </a:p>
          <a:p>
            <a:pPr algn="l" rtl="0"/>
            <a:endParaRPr lang="pl-PL" dirty="0"/>
          </a:p>
          <a:p>
            <a:pPr algn="l" rtl="0"/>
            <a:r>
              <a:rPr lang="en-US" dirty="0"/>
              <a:t>#instafood</a:t>
            </a:r>
          </a:p>
          <a:p>
            <a:pPr algn="l" rtl="0"/>
            <a:r>
              <a:rPr lang="en-US" dirty="0"/>
              <a:t>#jídlo</a:t>
            </a:r>
          </a:p>
          <a:p>
            <a:pPr algn="l" rtl="0"/>
            <a:r>
              <a:rPr lang="en-US" dirty="0"/>
              <a:t>#hladový</a:t>
            </a:r>
          </a:p>
          <a:p>
            <a:pPr algn="l" rtl="0"/>
            <a:r>
              <a:rPr lang="en-US" dirty="0"/>
              <a:t>#lahodný</a:t>
            </a:r>
          </a:p>
          <a:p>
            <a:pPr algn="l" rtl="0"/>
            <a:r>
              <a:rPr lang="en-US" dirty="0"/>
              <a:t>#foodie</a:t>
            </a:r>
          </a:p>
          <a:p>
            <a:pPr algn="l" rtl="0"/>
            <a:r>
              <a:rPr lang="en-US" dirty="0"/>
              <a:t>#chutné</a:t>
            </a:r>
          </a:p>
          <a:p>
            <a:pPr algn="l" rtl="0"/>
            <a:r>
              <a:rPr lang="en-US" dirty="0"/>
              <a:t>#večeře</a:t>
            </a:r>
          </a:p>
          <a:p>
            <a:pPr algn="l" rtl="0"/>
            <a:r>
              <a:rPr lang="en-US" dirty="0"/>
              <a:t>#snídaně</a:t>
            </a:r>
          </a:p>
          <a:p>
            <a:pPr algn="l" rtl="0"/>
            <a:r>
              <a:rPr lang="en-US" dirty="0"/>
              <a:t>#oběd</a:t>
            </a:r>
          </a:p>
          <a:p>
            <a:pPr algn="l" rtl="0"/>
            <a:r>
              <a:rPr lang="en-US" dirty="0"/>
              <a:t>#instafood</a:t>
            </a:r>
          </a:p>
          <a:p>
            <a:pPr algn="l" rtl="0"/>
            <a:r>
              <a:rPr lang="en-US" dirty="0"/>
              <a:t>#foodpo</a:t>
            </a:r>
            <a:r>
              <a:rPr lang="pl-PL" dirty="0" err="1"/>
              <a:t>rn</a:t>
            </a:r>
            <a:endParaRPr lang="en-US" dirty="0"/>
          </a:p>
          <a:p>
            <a:pPr algn="l" rtl="0"/>
            <a:r>
              <a:rPr lang="en-US" dirty="0"/>
              <a:t>#</a:t>
            </a:r>
            <a:r>
              <a:rPr lang="pl-PL" dirty="0"/>
              <a:t>mním</a:t>
            </a:r>
            <a:endParaRPr lang="en-US" dirty="0"/>
          </a:p>
          <a:p>
            <a:pPr algn="l" rtl="0"/>
            <a:r>
              <a:rPr lang="en-US" dirty="0"/>
              <a:t>#</a:t>
            </a:r>
            <a:r>
              <a:rPr lang="pl-PL" dirty="0" err="1"/>
              <a:t>inspiraci</a:t>
            </a:r>
            <a:r>
              <a:rPr lang="en-US" dirty="0"/>
              <a:t> </a:t>
            </a:r>
          </a:p>
          <a:p>
            <a:pPr algn="l" rtl="0"/>
            <a:r>
              <a:rPr lang="en-US" dirty="0"/>
              <a:t>#</a:t>
            </a:r>
            <a:r>
              <a:rPr lang="pl-PL" dirty="0" err="1"/>
              <a:t>miluji to</a:t>
            </a:r>
            <a:endParaRPr lang="en-US" dirty="0"/>
          </a:p>
          <a:p>
            <a:pPr algn="l" rtl="0"/>
            <a:r>
              <a:rPr lang="en-US" dirty="0"/>
              <a:t> </a:t>
            </a:r>
          </a:p>
          <a:p>
            <a:pPr algn="l" rtl="0"/>
            <a:endParaRPr lang="pl-PL" sz="1400" dirty="0"/>
          </a:p>
        </p:txBody>
      </p:sp>
      <p:pic>
        <p:nvPicPr>
          <p:cNvPr id="4" name="Obraz 3">
            <a:extLst>
              <a:ext uri="{FF2B5EF4-FFF2-40B4-BE49-F238E27FC236}">
                <a16:creationId xmlns:a16="http://schemas.microsoft.com/office/drawing/2014/main" id="{7C81D666-CCB1-4142-B49E-D206796EEC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7641" y="1579720"/>
            <a:ext cx="2648374" cy="3972560"/>
          </a:xfrm>
          <a:prstGeom prst="rect">
            <a:avLst/>
          </a:prstGeom>
        </p:spPr>
      </p:pic>
      <p:sp>
        <p:nvSpPr>
          <p:cNvPr id="5" name="pole tekstowe 4">
            <a:extLst>
              <a:ext uri="{FF2B5EF4-FFF2-40B4-BE49-F238E27FC236}">
                <a16:creationId xmlns:a16="http://schemas.microsoft.com/office/drawing/2014/main" id="{898C55CE-AA58-4A7F-A5B8-FB0A10414026}"/>
              </a:ext>
            </a:extLst>
          </p:cNvPr>
          <p:cNvSpPr txBox="1"/>
          <p:nvPr/>
        </p:nvSpPr>
        <p:spPr>
          <a:xfrm>
            <a:off x="6885723" y="6439720"/>
            <a:ext cx="4954554" cy="261610"/>
          </a:xfrm>
          <a:prstGeom prst="rect">
            <a:avLst/>
          </a:prstGeom>
          <a:noFill/>
        </p:spPr>
        <p:txBody>
          <a:bodyPr wrap="square">
            <a:spAutoFit/>
          </a:bodyPr>
          <a:lstStyle/>
          <a:p>
            <a:pPr algn="l" rtl="0"/>
            <a:r>
              <a:rPr lang="en-US" sz="1100" dirty="0"/>
              <a:t>https://www.pexels.com/</a:t>
            </a:r>
          </a:p>
        </p:txBody>
      </p:sp>
    </p:spTree>
    <p:extLst>
      <p:ext uri="{BB962C8B-B14F-4D97-AF65-F5344CB8AC3E}">
        <p14:creationId xmlns:p14="http://schemas.microsoft.com/office/powerpoint/2010/main" val="1501438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AEC8743-54E1-4A8E-BCDD-97A1333A666F}"/>
              </a:ext>
            </a:extLst>
          </p:cNvPr>
          <p:cNvSpPr>
            <a:spLocks noGrp="1"/>
          </p:cNvSpPr>
          <p:nvPr>
            <p:ph type="body" sz="quarter" idx="14"/>
          </p:nvPr>
        </p:nvSpPr>
        <p:spPr/>
        <p:txBody>
          <a:bodyPr/>
          <a:lstStyle/>
          <a:p>
            <a:pPr algn="l" rtl="0"/>
            <a:r>
              <a:rPr lang="en-US" altLang="en-US" sz="1400" dirty="0">
                <a:latin typeface="+mj-lt"/>
              </a:rPr>
              <a:t>Vytvořte kontrolní seznam sociálních médií</a:t>
            </a:r>
          </a:p>
          <a:p>
            <a:pPr algn="l" rtl="0"/>
            <a:endParaRPr lang="pl-PL" dirty="0"/>
          </a:p>
          <a:p>
            <a:pPr algn="l" rtl="0"/>
            <a:endParaRPr lang="pl-PL" dirty="0"/>
          </a:p>
          <a:p>
            <a:pPr algn="l" rtl="0"/>
            <a:endParaRPr lang="pl-PL" dirty="0"/>
          </a:p>
          <a:p>
            <a:pPr algn="l" rtl="0"/>
            <a:r>
              <a:rPr lang="en-US" dirty="0"/>
              <a:t>Na různých kanálech již máte nastaveny účty. Nyní je čas se o ně postarat. Je dobré použít seznam, kde si můžete zapsat, kdy uveřejňujete příspěvek, o čem píšete a různé podrobnosti. Zkontrolujte také aktivitu svých sledovatelů na různých kanálech. Analyzujte tyto údaje a pokuste se vyvodit závěry, které můžete použít ve svých budoucích publikacích.</a:t>
            </a:r>
            <a:endParaRPr lang="pl-PL" dirty="0"/>
          </a:p>
        </p:txBody>
      </p:sp>
      <p:pic>
        <p:nvPicPr>
          <p:cNvPr id="6" name="Obraz 5">
            <a:extLst>
              <a:ext uri="{FF2B5EF4-FFF2-40B4-BE49-F238E27FC236}">
                <a16:creationId xmlns:a16="http://schemas.microsoft.com/office/drawing/2014/main" id="{C4CE998E-4B97-4E2F-AF1A-5D93CA7910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9090" y="2960965"/>
            <a:ext cx="5187820" cy="2919178"/>
          </a:xfrm>
          <a:prstGeom prst="rect">
            <a:avLst/>
          </a:prstGeom>
        </p:spPr>
      </p:pic>
      <p:sp>
        <p:nvSpPr>
          <p:cNvPr id="10" name="pole tekstowe 9">
            <a:extLst>
              <a:ext uri="{FF2B5EF4-FFF2-40B4-BE49-F238E27FC236}">
                <a16:creationId xmlns:a16="http://schemas.microsoft.com/office/drawing/2014/main" id="{DD0DD3D6-C867-486D-9316-7DD371B6C043}"/>
              </a:ext>
            </a:extLst>
          </p:cNvPr>
          <p:cNvSpPr txBox="1"/>
          <p:nvPr/>
        </p:nvSpPr>
        <p:spPr>
          <a:xfrm>
            <a:off x="7105262" y="6510048"/>
            <a:ext cx="4954554" cy="261610"/>
          </a:xfrm>
          <a:prstGeom prst="rect">
            <a:avLst/>
          </a:prstGeom>
          <a:noFill/>
        </p:spPr>
        <p:txBody>
          <a:bodyPr wrap="square">
            <a:spAutoFit/>
          </a:bodyPr>
          <a:lstStyle/>
          <a:p>
            <a:pPr algn="l" rtl="0"/>
            <a:r>
              <a:rPr lang="en-US" sz="1100" dirty="0"/>
              <a:t>https://www.pexels.com/</a:t>
            </a:r>
          </a:p>
        </p:txBody>
      </p:sp>
    </p:spTree>
    <p:extLst>
      <p:ext uri="{BB962C8B-B14F-4D97-AF65-F5344CB8AC3E}">
        <p14:creationId xmlns:p14="http://schemas.microsoft.com/office/powerpoint/2010/main" val="9549700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9DD6AD2-8767-4C78-B09F-6420AA541573}"/>
              </a:ext>
            </a:extLst>
          </p:cNvPr>
          <p:cNvSpPr>
            <a:spLocks noGrp="1"/>
          </p:cNvSpPr>
          <p:nvPr>
            <p:ph type="body" sz="quarter" idx="14"/>
          </p:nvPr>
        </p:nvSpPr>
        <p:spPr/>
        <p:txBody>
          <a:bodyPr/>
          <a:lstStyle/>
          <a:p>
            <a:pPr algn="l" rtl="0"/>
            <a:r>
              <a:rPr lang="en-US" sz="1400" dirty="0"/>
              <a:t>Šiřte své zprávy</a:t>
            </a:r>
          </a:p>
          <a:p>
            <a:pPr algn="l" rtl="0"/>
            <a:endParaRPr lang="en-US" dirty="0"/>
          </a:p>
          <a:p>
            <a:pPr marL="171450" indent="-171450" algn="l" rtl="0">
              <a:buFont typeface="Arial" panose="020B0604020202020204" pitchFamily="34" charset="0"/>
              <a:buChar char="•"/>
            </a:pPr>
            <a:r>
              <a:rPr lang="en-US" dirty="0"/>
              <a:t>Povzbuzujte své zákazníky a sledovatele na sociálních sítích, aby se zapojili do vašich příspěvků. Požádejte je, aby označili vaše Centrum chuti na svých fotografiích a příspěvcích.</a:t>
            </a:r>
            <a:endParaRPr lang="pl-PL" dirty="0"/>
          </a:p>
          <a:p>
            <a:pPr algn="l" rtl="0"/>
            <a:endParaRPr lang="en-US" dirty="0"/>
          </a:p>
          <a:p>
            <a:pPr marL="171450" indent="-171450" algn="l" rtl="0">
              <a:buFont typeface="Arial" panose="020B0604020202020204" pitchFamily="34" charset="0"/>
              <a:buChar char="•"/>
            </a:pPr>
            <a:r>
              <a:rPr lang="en-US" dirty="0"/>
              <a:t>Vsaďte na reklamy! Je to skvělý způsob, jak oslovit ještě větší publikum. Stránky sociálních médií poskytují mnoho příležitostí k efektivní reklamu.</a:t>
            </a:r>
            <a:endParaRPr lang="pl-PL" dirty="0"/>
          </a:p>
          <a:p>
            <a:pPr algn="l" rtl="0"/>
            <a:endParaRPr lang="en-US" dirty="0"/>
          </a:p>
          <a:p>
            <a:pPr marL="171450" indent="-171450" algn="l" rtl="0">
              <a:buFont typeface="Arial" panose="020B0604020202020204" pitchFamily="34" charset="0"/>
              <a:buChar char="•"/>
            </a:pPr>
            <a:r>
              <a:rPr lang="en-US" dirty="0"/>
              <a:t>Stojí za to navázat vztah s bloggery, informačními reklamami a celebritami, abyste mohli spolupracovat na publikacích. To také výrazně zvyšuje váš dosah!</a:t>
            </a:r>
            <a:endParaRPr lang="pl-PL" dirty="0"/>
          </a:p>
          <a:p>
            <a:pPr algn="l" rtl="0"/>
            <a:endParaRPr lang="en-US" dirty="0"/>
          </a:p>
          <a:p>
            <a:pPr marL="171450" indent="-171450" algn="l" rtl="0">
              <a:buFont typeface="Arial" panose="020B0604020202020204" pitchFamily="34" charset="0"/>
              <a:buChar char="•"/>
            </a:pPr>
            <a:r>
              <a:rPr lang="en-US" dirty="0"/>
              <a:t>Bavte se s tím, občas se podělte o vtipný mem, vtip nebo dokonce písničku. Koneckonců, sociální média jsou na to, aby se resetovalo.</a:t>
            </a:r>
            <a:endParaRPr lang="pl-PL" dirty="0"/>
          </a:p>
          <a:p>
            <a:pPr marL="171450" indent="-171450" algn="l" rtl="0">
              <a:buFont typeface="Arial" panose="020B0604020202020204" pitchFamily="34" charset="0"/>
              <a:buChar char="•"/>
            </a:pPr>
            <a:endParaRPr lang="pl-PL" dirty="0"/>
          </a:p>
          <a:p>
            <a:pPr marL="171450" indent="-171450" algn="l" rtl="0">
              <a:buFont typeface="Arial" panose="020B0604020202020204" pitchFamily="34" charset="0"/>
              <a:buChar char="•"/>
            </a:pPr>
            <a:endParaRPr lang="pl-PL" dirty="0"/>
          </a:p>
        </p:txBody>
      </p:sp>
      <p:pic>
        <p:nvPicPr>
          <p:cNvPr id="4" name="Obraz 3">
            <a:extLst>
              <a:ext uri="{FF2B5EF4-FFF2-40B4-BE49-F238E27FC236}">
                <a16:creationId xmlns:a16="http://schemas.microsoft.com/office/drawing/2014/main" id="{AA9E59F9-06B4-4F71-81FF-29FA439031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3690000"/>
            <a:ext cx="4114800" cy="2733481"/>
          </a:xfrm>
          <a:prstGeom prst="rect">
            <a:avLst/>
          </a:prstGeom>
        </p:spPr>
      </p:pic>
      <p:sp>
        <p:nvSpPr>
          <p:cNvPr id="6" name="pole tekstowe 5">
            <a:extLst>
              <a:ext uri="{FF2B5EF4-FFF2-40B4-BE49-F238E27FC236}">
                <a16:creationId xmlns:a16="http://schemas.microsoft.com/office/drawing/2014/main" id="{606484BF-7EA0-406E-B294-8C2A005A9C71}"/>
              </a:ext>
            </a:extLst>
          </p:cNvPr>
          <p:cNvSpPr txBox="1"/>
          <p:nvPr/>
        </p:nvSpPr>
        <p:spPr>
          <a:xfrm>
            <a:off x="7200900" y="5750668"/>
            <a:ext cx="4953000" cy="261610"/>
          </a:xfrm>
          <a:prstGeom prst="rect">
            <a:avLst/>
          </a:prstGeom>
          <a:noFill/>
        </p:spPr>
        <p:txBody>
          <a:bodyPr wrap="square">
            <a:spAutoFit/>
          </a:bodyPr>
          <a:lstStyle/>
          <a:p>
            <a:pPr algn="l" rtl="0"/>
            <a:r>
              <a:rPr lang="pl-PL" sz="1100" dirty="0"/>
              <a:t>https://www.pexels.com</a:t>
            </a:r>
          </a:p>
        </p:txBody>
      </p:sp>
    </p:spTree>
    <p:extLst>
      <p:ext uri="{BB962C8B-B14F-4D97-AF65-F5344CB8AC3E}">
        <p14:creationId xmlns:p14="http://schemas.microsoft.com/office/powerpoint/2010/main" val="627768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B4E19DF-8631-45F5-B203-024B5175611F}"/>
              </a:ext>
            </a:extLst>
          </p:cNvPr>
          <p:cNvSpPr>
            <a:spLocks noGrp="1"/>
          </p:cNvSpPr>
          <p:nvPr>
            <p:ph type="body" sz="quarter" idx="14"/>
          </p:nvPr>
        </p:nvSpPr>
        <p:spPr/>
        <p:txBody>
          <a:bodyPr/>
          <a:lstStyle/>
          <a:p>
            <a:pPr algn="ctr" rtl="0"/>
            <a:r>
              <a:rPr lang="pl-PL" sz="1800" dirty="0"/>
              <a:t>6.</a:t>
            </a:r>
            <a:r>
              <a:rPr lang="pl-PL" sz="1800" b="1" dirty="0"/>
              <a:t>Public Relations</a:t>
            </a:r>
          </a:p>
          <a:p>
            <a:pPr algn="ctr" rtl="0"/>
            <a:endParaRPr lang="pl-PL" sz="1800" dirty="0"/>
          </a:p>
          <a:p>
            <a:pPr algn="ctr" rtl="0"/>
            <a:endParaRPr lang="pl-PL" sz="1800" dirty="0"/>
          </a:p>
          <a:p>
            <a:pPr algn="l" rtl="0"/>
            <a:r>
              <a:rPr lang="pl-PL" b="0" i="0" dirty="0">
                <a:solidFill>
                  <a:srgbClr val="111111"/>
                </a:solidFill>
                <a:effectLst/>
                <a:latin typeface="+mj-lt"/>
              </a:rPr>
              <a:t>„</a:t>
            </a:r>
            <a:r>
              <a:rPr lang="en-US" b="0" i="0" dirty="0">
                <a:solidFill>
                  <a:srgbClr val="111111"/>
                </a:solidFill>
                <a:effectLst/>
                <a:latin typeface="+mj-lt"/>
              </a:rPr>
              <a:t>Public relations (PR) je soubor technik a strategií souvisejících s řízením způsobu šíření informací o jednotlivci nebo společnosti mezi veřejnost a zejména média. Jeho primárním cílem je šířit důležité zprávy nebo události společnosti, udržovat a</a:t>
            </a:r>
            <a:r>
              <a:rPr lang="pl-PL" b="0" i="0" dirty="0">
                <a:solidFill>
                  <a:srgbClr val="111111"/>
                </a:solidFill>
                <a:effectLst/>
                <a:latin typeface="+mj-lt"/>
              </a:rPr>
              <a:t>značka obrázek</a:t>
            </a:r>
            <a:r>
              <a:rPr lang="en-US" b="0" i="0" dirty="0">
                <a:solidFill>
                  <a:srgbClr val="111111"/>
                </a:solidFill>
                <a:effectLst/>
                <a:latin typeface="+mj-lt"/>
              </a:rPr>
              <a:t>a pozitivně ovlivňovat negativní události, aby se minimalizoval jejich dopad. PR se může vyskytnout ve formě společnosti</a:t>
            </a:r>
            <a:r>
              <a:rPr lang="pl-PL" b="0" i="0" dirty="0">
                <a:solidFill>
                  <a:srgbClr val="111111"/>
                </a:solidFill>
                <a:effectLst/>
                <a:latin typeface="+mj-lt"/>
              </a:rPr>
              <a:t>stiskněte tlačítko povolit, novinky konference,</a:t>
            </a:r>
            <a:r>
              <a:rPr lang="en-US" b="0" i="0" dirty="0">
                <a:solidFill>
                  <a:srgbClr val="111111"/>
                </a:solidFill>
                <a:effectLst/>
                <a:latin typeface="+mj-lt"/>
              </a:rPr>
              <a:t>rozhovory s novináři, příspěvky na sociálních sítích nebo na jiných místech</a:t>
            </a:r>
            <a:r>
              <a:rPr lang="pl-PL" b="0" i="0" dirty="0">
                <a:solidFill>
                  <a:srgbClr val="111111"/>
                </a:solidFill>
                <a:effectLst/>
                <a:latin typeface="+mj-lt"/>
              </a:rPr>
              <a:t>“</a:t>
            </a:r>
          </a:p>
          <a:p>
            <a:pPr algn="l" rtl="0"/>
            <a:endParaRPr lang="pl-PL" altLang="en-US" dirty="0">
              <a:solidFill>
                <a:srgbClr val="111111"/>
              </a:solidFill>
              <a:latin typeface="+mj-lt"/>
            </a:endParaRPr>
          </a:p>
          <a:p>
            <a:pPr algn="l" rtl="0"/>
            <a:endParaRPr lang="pl-PL" altLang="en-US" dirty="0">
              <a:solidFill>
                <a:srgbClr val="111111"/>
              </a:solidFill>
              <a:latin typeface="+mj-lt"/>
            </a:endParaRPr>
          </a:p>
          <a:p>
            <a:pPr algn="l" rtl="0"/>
            <a:endParaRPr lang="pl-PL" altLang="en-US" dirty="0">
              <a:solidFill>
                <a:srgbClr val="111111"/>
              </a:solidFill>
              <a:latin typeface="+mj-lt"/>
            </a:endParaRPr>
          </a:p>
          <a:p>
            <a:pPr algn="l" rtl="0"/>
            <a:r>
              <a:rPr lang="en-IE" altLang="en-US" sz="1200" b="1" dirty="0">
                <a:latin typeface="Bookman Old Style" panose="02050604050505020204" pitchFamily="18" charset="0"/>
                <a:cs typeface="Arial" panose="020B0604020202020204" pitchFamily="34" charset="0"/>
              </a:rPr>
              <a:t>PR –</a:t>
            </a:r>
            <a:r>
              <a:rPr lang="en-US" altLang="en-US" sz="1200" b="1" dirty="0">
                <a:latin typeface="Bookman Old Style" panose="02050604050505020204" pitchFamily="18" charset="0"/>
                <a:cs typeface="Arial" panose="020B0604020202020204" pitchFamily="34" charset="0"/>
              </a:rPr>
              <a:t>Komponenty sady mediálních nástrojů</a:t>
            </a:r>
            <a:endParaRPr lang="en-US" altLang="en-US" sz="1200" b="1" dirty="0">
              <a:latin typeface="Bookman Old Style" panose="02050604050505020204" pitchFamily="18" charset="0"/>
            </a:endParaRPr>
          </a:p>
          <a:p>
            <a:pPr algn="l" rtl="0"/>
            <a:endParaRPr lang="pl-PL" altLang="en-US" dirty="0">
              <a:solidFill>
                <a:srgbClr val="111111"/>
              </a:solidFill>
              <a:latin typeface="+mj-lt"/>
            </a:endParaRPr>
          </a:p>
          <a:p>
            <a:pPr marL="171450" indent="-171450" algn="l" rtl="0">
              <a:buFont typeface="Arial" panose="020B0604020202020204" pitchFamily="34" charset="0"/>
              <a:buChar char="•"/>
            </a:pPr>
            <a:r>
              <a:rPr lang="pl-PL" altLang="en-US" dirty="0">
                <a:solidFill>
                  <a:srgbClr val="111111"/>
                </a:solidFill>
                <a:latin typeface="+mj-lt"/>
              </a:rPr>
              <a:t>Tisková zpráva/Upozornění pro média</a:t>
            </a:r>
          </a:p>
          <a:p>
            <a:pPr marL="171450" indent="-171450" algn="l" rtl="0">
              <a:buFont typeface="Arial" panose="020B0604020202020204" pitchFamily="34" charset="0"/>
              <a:buChar char="•"/>
            </a:pPr>
            <a:r>
              <a:rPr lang="pl-PL" altLang="en-US" dirty="0">
                <a:solidFill>
                  <a:srgbClr val="111111"/>
                </a:solidFill>
                <a:latin typeface="+mj-lt"/>
              </a:rPr>
              <a:t>Průzkum, který byste mohli sdílet o vaší společnosti nebo poslání</a:t>
            </a:r>
          </a:p>
          <a:p>
            <a:pPr marL="171450" indent="-171450" algn="l" rtl="0">
              <a:buFont typeface="Arial" panose="020B0604020202020204" pitchFamily="34" charset="0"/>
              <a:buChar char="•"/>
            </a:pPr>
            <a:r>
              <a:rPr lang="pl-PL" altLang="en-US" dirty="0">
                <a:solidFill>
                  <a:srgbClr val="111111"/>
                </a:solidFill>
                <a:latin typeface="+mj-lt"/>
              </a:rPr>
              <a:t>Fact Sheets – infografiky jsou velmi zajímavé</a:t>
            </a:r>
          </a:p>
          <a:p>
            <a:pPr marL="171450" indent="-171450" algn="l" rtl="0">
              <a:buFont typeface="Arial" panose="020B0604020202020204" pitchFamily="34" charset="0"/>
              <a:buChar char="•"/>
            </a:pPr>
            <a:r>
              <a:rPr lang="pl-PL" altLang="en-US" dirty="0">
                <a:solidFill>
                  <a:srgbClr val="111111"/>
                </a:solidFill>
                <a:latin typeface="+mj-lt"/>
              </a:rPr>
              <a:t>Jedinečná, výjimečná fotografie</a:t>
            </a:r>
            <a:endParaRPr lang="pl-PL" dirty="0">
              <a:latin typeface="+mj-lt"/>
            </a:endParaRPr>
          </a:p>
        </p:txBody>
      </p:sp>
    </p:spTree>
    <p:extLst>
      <p:ext uri="{BB962C8B-B14F-4D97-AF65-F5344CB8AC3E}">
        <p14:creationId xmlns:p14="http://schemas.microsoft.com/office/powerpoint/2010/main" val="27574606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33603DE-F3C1-4598-BE23-4CC6EA1AF255}"/>
              </a:ext>
            </a:extLst>
          </p:cNvPr>
          <p:cNvSpPr>
            <a:spLocks noGrp="1"/>
          </p:cNvSpPr>
          <p:nvPr>
            <p:ph type="body" sz="quarter" idx="14"/>
          </p:nvPr>
        </p:nvSpPr>
        <p:spPr/>
        <p:txBody>
          <a:bodyPr/>
          <a:lstStyle/>
          <a:p>
            <a:pPr algn="l" rtl="0"/>
            <a:r>
              <a:rPr lang="pl-PL" sz="1400"/>
              <a:t>Vytvořte si seznam PR cílů</a:t>
            </a:r>
          </a:p>
          <a:p>
            <a:pPr algn="l" rtl="0"/>
            <a:endParaRPr lang="pl-PL" sz="1400"/>
          </a:p>
          <a:p>
            <a:pPr algn="l" rtl="0"/>
            <a:r>
              <a:rPr lang="en-US"/>
              <a:t>Publikace - noviny a časopisy v tisku a online</a:t>
            </a:r>
          </a:p>
          <a:p>
            <a:pPr algn="l" rtl="0"/>
            <a:r>
              <a:rPr lang="en-US"/>
              <a:t>Rozhlasové a televizní stanice (regionální a speciálně zajímavé)</a:t>
            </a:r>
          </a:p>
          <a:p>
            <a:pPr algn="l" rtl="0"/>
            <a:r>
              <a:rPr lang="en-US"/>
              <a:t>Blogeři a influenceři</a:t>
            </a:r>
          </a:p>
          <a:p>
            <a:pPr algn="l" rtl="0"/>
            <a:r>
              <a:rPr lang="en-US"/>
              <a:t>Získejte publicitu a publicitu na sociálních sítích</a:t>
            </a:r>
            <a:endParaRPr lang="pl-PL"/>
          </a:p>
          <a:p>
            <a:pPr algn="l" rtl="0"/>
            <a:endParaRPr lang="pl-PL"/>
          </a:p>
          <a:p>
            <a:pPr algn="l" rtl="0"/>
            <a:endParaRPr lang="en-US"/>
          </a:p>
          <a:p>
            <a:pPr algn="l" rtl="0"/>
            <a:endParaRPr lang="pl-PL" sz="1400" dirty="0"/>
          </a:p>
        </p:txBody>
      </p:sp>
      <p:pic>
        <p:nvPicPr>
          <p:cNvPr id="4" name="Obraz 3">
            <a:extLst>
              <a:ext uri="{FF2B5EF4-FFF2-40B4-BE49-F238E27FC236}">
                <a16:creationId xmlns:a16="http://schemas.microsoft.com/office/drawing/2014/main" id="{923F19F7-C523-4303-A7BF-EE8FB173A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8565" y="2651924"/>
            <a:ext cx="4928870" cy="3179916"/>
          </a:xfrm>
          <a:prstGeom prst="rect">
            <a:avLst/>
          </a:prstGeom>
        </p:spPr>
      </p:pic>
      <p:sp>
        <p:nvSpPr>
          <p:cNvPr id="6" name="pole tekstowe 5">
            <a:extLst>
              <a:ext uri="{FF2B5EF4-FFF2-40B4-BE49-F238E27FC236}">
                <a16:creationId xmlns:a16="http://schemas.microsoft.com/office/drawing/2014/main" id="{BF8E76E9-B588-490F-BF8A-EC56D4E9B90C}"/>
              </a:ext>
            </a:extLst>
          </p:cNvPr>
          <p:cNvSpPr txBox="1"/>
          <p:nvPr/>
        </p:nvSpPr>
        <p:spPr>
          <a:xfrm>
            <a:off x="4163060" y="6120000"/>
            <a:ext cx="4953000" cy="246221"/>
          </a:xfrm>
          <a:prstGeom prst="rect">
            <a:avLst/>
          </a:prstGeom>
          <a:noFill/>
        </p:spPr>
        <p:txBody>
          <a:bodyPr wrap="square">
            <a:spAutoFit/>
          </a:bodyPr>
          <a:lstStyle/>
          <a:p>
            <a:pPr algn="l" rtl="0"/>
            <a:r>
              <a:rPr lang="pl-PL" sz="1000" dirty="0"/>
              <a:t>https://www.menti.com</a:t>
            </a:r>
          </a:p>
        </p:txBody>
      </p:sp>
    </p:spTree>
    <p:extLst>
      <p:ext uri="{BB962C8B-B14F-4D97-AF65-F5344CB8AC3E}">
        <p14:creationId xmlns:p14="http://schemas.microsoft.com/office/powerpoint/2010/main" val="34660376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B7A2587-9B68-4EBB-9BBF-2B59CB550354}"/>
              </a:ext>
            </a:extLst>
          </p:cNvPr>
          <p:cNvSpPr>
            <a:spLocks noGrp="1"/>
          </p:cNvSpPr>
          <p:nvPr>
            <p:ph type="body" sz="quarter" idx="14"/>
          </p:nvPr>
        </p:nvSpPr>
        <p:spPr/>
        <p:txBody>
          <a:bodyPr/>
          <a:lstStyle/>
          <a:p>
            <a:pPr algn="l" rtl="0"/>
            <a:endParaRPr lang="pl-PL" sz="1400" dirty="0"/>
          </a:p>
          <a:p>
            <a:pPr algn="l" rtl="0"/>
            <a:r>
              <a:rPr lang="pl-PL" sz="1400" dirty="0"/>
              <a:t>Síla Infografiky</a:t>
            </a:r>
          </a:p>
          <a:p>
            <a:pPr algn="l" rtl="0"/>
            <a:endParaRPr lang="pl-PL" dirty="0"/>
          </a:p>
          <a:p>
            <a:pPr algn="l" rtl="0"/>
            <a:endParaRPr lang="pl-PL" dirty="0"/>
          </a:p>
          <a:p>
            <a:pPr algn="l" rtl="0"/>
            <a:endParaRPr lang="pl-PL" dirty="0"/>
          </a:p>
          <a:p>
            <a:pPr algn="l" rtl="0"/>
            <a:endParaRPr lang="pl-PL" dirty="0"/>
          </a:p>
          <a:p>
            <a:pPr algn="l" rtl="0"/>
            <a:endParaRPr lang="pl-PL" dirty="0"/>
          </a:p>
          <a:p>
            <a:pPr algn="l" rtl="0"/>
            <a:endParaRPr lang="pl-PL" dirty="0"/>
          </a:p>
          <a:p>
            <a:pPr algn="l" rtl="0"/>
            <a:endParaRPr lang="pl-PL" dirty="0"/>
          </a:p>
          <a:p>
            <a:pPr algn="l" rtl="0"/>
            <a:endParaRPr lang="pl-PL" dirty="0"/>
          </a:p>
          <a:p>
            <a:pPr algn="l" rtl="0"/>
            <a:endParaRPr lang="pl-PL" dirty="0"/>
          </a:p>
          <a:p>
            <a:pPr algn="l" rtl="0"/>
            <a:r>
              <a:rPr lang="en-US" dirty="0"/>
              <a:t>Infografika je skvělý způsob komunikace</a:t>
            </a:r>
          </a:p>
          <a:p>
            <a:pPr algn="l" rtl="0"/>
            <a:r>
              <a:rPr lang="en-US" dirty="0"/>
              <a:t>informace. Je to poutavé, atraktivní</a:t>
            </a:r>
          </a:p>
          <a:p>
            <a:pPr algn="l" rtl="0"/>
            <a:r>
              <a:rPr lang="en-US" dirty="0"/>
              <a:t>ale zároveň můžete zahrnout všechny</a:t>
            </a:r>
          </a:p>
          <a:p>
            <a:pPr algn="l" rtl="0"/>
            <a:r>
              <a:rPr lang="en-US" dirty="0"/>
              <a:t>klíčové informace</a:t>
            </a:r>
            <a:endParaRPr lang="pl-PL" dirty="0"/>
          </a:p>
          <a:p>
            <a:pPr algn="l" rtl="0"/>
            <a:endParaRPr lang="pl-PL" dirty="0"/>
          </a:p>
        </p:txBody>
      </p:sp>
      <p:pic>
        <p:nvPicPr>
          <p:cNvPr id="3" name="Picture 2">
            <a:extLst>
              <a:ext uri="{FF2B5EF4-FFF2-40B4-BE49-F238E27FC236}">
                <a16:creationId xmlns:a16="http://schemas.microsoft.com/office/drawing/2014/main" id="{486AAD05-1B5A-492B-BED8-C761E8F685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5280" y="1315614"/>
            <a:ext cx="5624120" cy="474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a:extLst>
              <a:ext uri="{FF2B5EF4-FFF2-40B4-BE49-F238E27FC236}">
                <a16:creationId xmlns:a16="http://schemas.microsoft.com/office/drawing/2014/main" id="{7276192B-BC33-42B2-A508-D09EE20DEB53}"/>
              </a:ext>
            </a:extLst>
          </p:cNvPr>
          <p:cNvSpPr txBox="1"/>
          <p:nvPr/>
        </p:nvSpPr>
        <p:spPr>
          <a:xfrm>
            <a:off x="769776" y="5830583"/>
            <a:ext cx="4954554" cy="261610"/>
          </a:xfrm>
          <a:prstGeom prst="rect">
            <a:avLst/>
          </a:prstGeom>
          <a:noFill/>
        </p:spPr>
        <p:txBody>
          <a:bodyPr wrap="square">
            <a:spAutoFit/>
          </a:bodyPr>
          <a:lstStyle/>
          <a:p>
            <a:pPr algn="l" rtl="0"/>
            <a:r>
              <a:rPr lang="pl-PL" sz="1100" dirty="0"/>
              <a:t>https://www.wired.com</a:t>
            </a:r>
          </a:p>
        </p:txBody>
      </p:sp>
    </p:spTree>
    <p:extLst>
      <p:ext uri="{BB962C8B-B14F-4D97-AF65-F5344CB8AC3E}">
        <p14:creationId xmlns:p14="http://schemas.microsoft.com/office/powerpoint/2010/main" val="21155322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73716075-02C9-486E-BC43-C1BF6AAEE6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4157" y="1674416"/>
            <a:ext cx="5877686" cy="4546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3">
            <a:extLst>
              <a:ext uri="{FF2B5EF4-FFF2-40B4-BE49-F238E27FC236}">
                <a16:creationId xmlns:a16="http://schemas.microsoft.com/office/drawing/2014/main" id="{58B1AB92-487F-4BFF-87B3-6718681C76B5}"/>
              </a:ext>
            </a:extLst>
          </p:cNvPr>
          <p:cNvSpPr txBox="1"/>
          <p:nvPr/>
        </p:nvSpPr>
        <p:spPr>
          <a:xfrm>
            <a:off x="415213" y="6220799"/>
            <a:ext cx="4954554" cy="261610"/>
          </a:xfrm>
          <a:prstGeom prst="rect">
            <a:avLst/>
          </a:prstGeom>
          <a:noFill/>
        </p:spPr>
        <p:txBody>
          <a:bodyPr wrap="square">
            <a:spAutoFit/>
          </a:bodyPr>
          <a:lstStyle/>
          <a:p>
            <a:pPr algn="l" rtl="0"/>
            <a:r>
              <a:rPr lang="pl-PL" sz="1100" dirty="0"/>
              <a:t>https://www.wired.com</a:t>
            </a:r>
          </a:p>
        </p:txBody>
      </p:sp>
      <p:sp>
        <p:nvSpPr>
          <p:cNvPr id="6" name="pole tekstowe 5">
            <a:extLst>
              <a:ext uri="{FF2B5EF4-FFF2-40B4-BE49-F238E27FC236}">
                <a16:creationId xmlns:a16="http://schemas.microsoft.com/office/drawing/2014/main" id="{4858D6CF-257E-43F9-AC25-7317C529BBA2}"/>
              </a:ext>
            </a:extLst>
          </p:cNvPr>
          <p:cNvSpPr txBox="1"/>
          <p:nvPr/>
        </p:nvSpPr>
        <p:spPr>
          <a:xfrm>
            <a:off x="3590432" y="902351"/>
            <a:ext cx="4954554" cy="369332"/>
          </a:xfrm>
          <a:prstGeom prst="rect">
            <a:avLst/>
          </a:prstGeom>
          <a:noFill/>
        </p:spPr>
        <p:txBody>
          <a:bodyPr wrap="square">
            <a:spAutoFit/>
          </a:bodyPr>
          <a:lstStyle/>
          <a:p>
            <a:pPr algn="l" rtl="0"/>
            <a:r>
              <a:rPr lang="pl-PL" dirty="0"/>
              <a:t>Příklad z infografiky</a:t>
            </a:r>
            <a:endParaRPr lang="pl-PL" sz="1800" dirty="0"/>
          </a:p>
        </p:txBody>
      </p:sp>
    </p:spTree>
    <p:extLst>
      <p:ext uri="{BB962C8B-B14F-4D97-AF65-F5344CB8AC3E}">
        <p14:creationId xmlns:p14="http://schemas.microsoft.com/office/powerpoint/2010/main" val="16494160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AB5D50-6E8C-4B5F-85C2-EDF56D706C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9846" y="1451507"/>
            <a:ext cx="5966308" cy="474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3">
            <a:extLst>
              <a:ext uri="{FF2B5EF4-FFF2-40B4-BE49-F238E27FC236}">
                <a16:creationId xmlns:a16="http://schemas.microsoft.com/office/drawing/2014/main" id="{C3AACE2D-FCC9-4F22-A198-48E2E00A974B}"/>
              </a:ext>
            </a:extLst>
          </p:cNvPr>
          <p:cNvSpPr txBox="1"/>
          <p:nvPr/>
        </p:nvSpPr>
        <p:spPr>
          <a:xfrm>
            <a:off x="228600" y="6463395"/>
            <a:ext cx="4954554" cy="261610"/>
          </a:xfrm>
          <a:prstGeom prst="rect">
            <a:avLst/>
          </a:prstGeom>
          <a:noFill/>
        </p:spPr>
        <p:txBody>
          <a:bodyPr wrap="square">
            <a:spAutoFit/>
          </a:bodyPr>
          <a:lstStyle/>
          <a:p>
            <a:pPr algn="l" rtl="0"/>
            <a:r>
              <a:rPr lang="pl-PL" sz="1100" dirty="0"/>
              <a:t>https://www.wired.com</a:t>
            </a:r>
          </a:p>
        </p:txBody>
      </p:sp>
      <p:sp>
        <p:nvSpPr>
          <p:cNvPr id="6" name="pole tekstowe 5">
            <a:extLst>
              <a:ext uri="{FF2B5EF4-FFF2-40B4-BE49-F238E27FC236}">
                <a16:creationId xmlns:a16="http://schemas.microsoft.com/office/drawing/2014/main" id="{BCA5A11E-1722-445B-AC9F-A18AE646EA0B}"/>
              </a:ext>
            </a:extLst>
          </p:cNvPr>
          <p:cNvSpPr txBox="1"/>
          <p:nvPr/>
        </p:nvSpPr>
        <p:spPr>
          <a:xfrm>
            <a:off x="3578291" y="659754"/>
            <a:ext cx="4954554" cy="369332"/>
          </a:xfrm>
          <a:prstGeom prst="rect">
            <a:avLst/>
          </a:prstGeom>
          <a:noFill/>
        </p:spPr>
        <p:txBody>
          <a:bodyPr wrap="square">
            <a:spAutoFit/>
          </a:bodyPr>
          <a:lstStyle/>
          <a:p>
            <a:pPr algn="l" rtl="0"/>
            <a:r>
              <a:rPr lang="pl-PL" dirty="0"/>
              <a:t>Příklad z infografiky</a:t>
            </a:r>
            <a:endParaRPr lang="pl-PL" sz="1800" dirty="0"/>
          </a:p>
        </p:txBody>
      </p:sp>
    </p:spTree>
    <p:extLst>
      <p:ext uri="{BB962C8B-B14F-4D97-AF65-F5344CB8AC3E}">
        <p14:creationId xmlns:p14="http://schemas.microsoft.com/office/powerpoint/2010/main" val="4122446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02E2821-2E7D-4E03-951F-3BC1B3638BDF}"/>
              </a:ext>
            </a:extLst>
          </p:cNvPr>
          <p:cNvSpPr>
            <a:spLocks noGrp="1"/>
          </p:cNvSpPr>
          <p:nvPr>
            <p:ph type="body" sz="quarter" idx="14"/>
          </p:nvPr>
        </p:nvSpPr>
        <p:spPr/>
        <p:txBody>
          <a:bodyPr/>
          <a:lstStyle/>
          <a:p>
            <a:pPr algn="l" rtl="0"/>
            <a:r>
              <a:rPr lang="en-IE" altLang="en-US" sz="1400" dirty="0">
                <a:latin typeface="+mj-lt"/>
              </a:rPr>
              <a:t>Vytvořte si vlastní infografiku</a:t>
            </a:r>
          </a:p>
          <a:p>
            <a:pPr algn="l" rtl="0"/>
            <a:endParaRPr lang="pl-PL" dirty="0"/>
          </a:p>
          <a:p>
            <a:pPr algn="l" rtl="0"/>
            <a:endParaRPr lang="pl-PL" dirty="0"/>
          </a:p>
          <a:p>
            <a:pPr algn="l" rtl="0"/>
            <a:r>
              <a:rPr lang="en-US" dirty="0"/>
              <a:t>Vizualizace dat : ​​Chcete-li komunikovat důležitá čísla a výsledky, použijte infografiku. Můžete použít bezplatné šablony</a:t>
            </a:r>
            <a:r>
              <a:rPr lang="pl-PL" dirty="0"/>
              <a:t>(</a:t>
            </a:r>
            <a:r>
              <a:rPr lang="pl-PL" dirty="0" err="1"/>
              <a:t>příklady</a:t>
            </a:r>
            <a:r>
              <a:rPr lang="pl-PL" dirty="0"/>
              <a:t> </a:t>
            </a:r>
            <a:r>
              <a:rPr lang="pl-PL" dirty="0" err="1"/>
              <a:t>níže</a:t>
            </a:r>
            <a:r>
              <a:rPr lang="pl-PL" dirty="0"/>
              <a:t>)</a:t>
            </a:r>
            <a:r>
              <a:rPr lang="en-US" dirty="0"/>
              <a:t>, ale je také skvělý nápad zadat tuto práci profesionálnímu designérovi</a:t>
            </a:r>
            <a:r>
              <a:rPr lang="pl-PL" dirty="0"/>
              <a:t>.</a:t>
            </a:r>
          </a:p>
          <a:p>
            <a:pPr algn="l" rtl="0"/>
            <a:endParaRPr lang="pl-PL" dirty="0"/>
          </a:p>
          <a:p>
            <a:pPr algn="l" rtl="0"/>
            <a:endParaRPr lang="pl-PL" dirty="0"/>
          </a:p>
        </p:txBody>
      </p:sp>
      <p:pic>
        <p:nvPicPr>
          <p:cNvPr id="5" name="Obraz 4">
            <a:extLst>
              <a:ext uri="{FF2B5EF4-FFF2-40B4-BE49-F238E27FC236}">
                <a16:creationId xmlns:a16="http://schemas.microsoft.com/office/drawing/2014/main" id="{F8D66B1F-1C54-45A2-9400-33A02C60FE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872" y="2387600"/>
            <a:ext cx="1747525" cy="1741170"/>
          </a:xfrm>
          <a:prstGeom prst="rect">
            <a:avLst/>
          </a:prstGeom>
        </p:spPr>
      </p:pic>
      <p:pic>
        <p:nvPicPr>
          <p:cNvPr id="7" name="Obraz 6">
            <a:extLst>
              <a:ext uri="{FF2B5EF4-FFF2-40B4-BE49-F238E27FC236}">
                <a16:creationId xmlns:a16="http://schemas.microsoft.com/office/drawing/2014/main" id="{3DDF1536-9CE7-46E2-A719-EB274E72E6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1772" y="2993686"/>
            <a:ext cx="1731433" cy="973931"/>
          </a:xfrm>
          <a:prstGeom prst="rect">
            <a:avLst/>
          </a:prstGeom>
        </p:spPr>
      </p:pic>
      <p:pic>
        <p:nvPicPr>
          <p:cNvPr id="9" name="Obraz 8">
            <a:extLst>
              <a:ext uri="{FF2B5EF4-FFF2-40B4-BE49-F238E27FC236}">
                <a16:creationId xmlns:a16="http://schemas.microsoft.com/office/drawing/2014/main" id="{BBF7C3DB-91E9-46FE-860D-EE6FE26B7C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020" y="2942034"/>
            <a:ext cx="2506980" cy="1025583"/>
          </a:xfrm>
          <a:prstGeom prst="rect">
            <a:avLst/>
          </a:prstGeom>
        </p:spPr>
      </p:pic>
      <p:pic>
        <p:nvPicPr>
          <p:cNvPr id="11" name="Obraz 10">
            <a:extLst>
              <a:ext uri="{FF2B5EF4-FFF2-40B4-BE49-F238E27FC236}">
                <a16:creationId xmlns:a16="http://schemas.microsoft.com/office/drawing/2014/main" id="{72BC6116-D977-440E-A9BC-5548EF7F8D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477" y="3967617"/>
            <a:ext cx="1899920" cy="1357086"/>
          </a:xfrm>
          <a:prstGeom prst="rect">
            <a:avLst/>
          </a:prstGeom>
        </p:spPr>
      </p:pic>
      <p:pic>
        <p:nvPicPr>
          <p:cNvPr id="6146" name="Picture 2" descr="Infogram - Home | Facebook">
            <a:extLst>
              <a:ext uri="{FF2B5EF4-FFF2-40B4-BE49-F238E27FC236}">
                <a16:creationId xmlns:a16="http://schemas.microsoft.com/office/drawing/2014/main" id="{976DF917-6504-4DFD-AA1A-B54E10E242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1612" y="4128770"/>
            <a:ext cx="1731433" cy="1731433"/>
          </a:xfrm>
          <a:prstGeom prst="rect">
            <a:avLst/>
          </a:prstGeom>
          <a:noFill/>
          <a:extLst>
            <a:ext uri="{909E8E84-426E-40DD-AFC4-6F175D3DCCD1}">
              <a14:hiddenFill xmlns:a14="http://schemas.microsoft.com/office/drawing/2010/main">
                <a:solidFill>
                  <a:srgbClr val="FFFFFF"/>
                </a:solidFill>
              </a14:hiddenFill>
            </a:ext>
          </a:extLst>
        </p:spPr>
      </p:pic>
      <p:pic>
        <p:nvPicPr>
          <p:cNvPr id="13" name="Obraz 12">
            <a:extLst>
              <a:ext uri="{FF2B5EF4-FFF2-40B4-BE49-F238E27FC236}">
                <a16:creationId xmlns:a16="http://schemas.microsoft.com/office/drawing/2014/main" id="{71518179-254F-4BDC-8075-7A64D487B4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16793" y="4016300"/>
            <a:ext cx="1731433" cy="1731433"/>
          </a:xfrm>
          <a:prstGeom prst="rect">
            <a:avLst/>
          </a:prstGeom>
        </p:spPr>
      </p:pic>
    </p:spTree>
    <p:extLst>
      <p:ext uri="{BB962C8B-B14F-4D97-AF65-F5344CB8AC3E}">
        <p14:creationId xmlns:p14="http://schemas.microsoft.com/office/powerpoint/2010/main" val="12766886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0A55EF4-7A60-414C-87B3-6D94664C2116}"/>
              </a:ext>
            </a:extLst>
          </p:cNvPr>
          <p:cNvSpPr>
            <a:spLocks noGrp="1"/>
          </p:cNvSpPr>
          <p:nvPr>
            <p:ph type="body" sz="quarter" idx="14"/>
          </p:nvPr>
        </p:nvSpPr>
        <p:spPr/>
        <p:txBody>
          <a:bodyPr/>
          <a:lstStyle/>
          <a:p>
            <a:pPr algn="l" rtl="0"/>
            <a:r>
              <a:rPr lang="pl-PL" sz="1400" dirty="0"/>
              <a:t>Dobrá tisková zpráva</a:t>
            </a:r>
          </a:p>
          <a:p>
            <a:pPr algn="l" rtl="0"/>
            <a:endParaRPr lang="pl-PL" sz="1400" dirty="0"/>
          </a:p>
        </p:txBody>
      </p:sp>
      <p:pic>
        <p:nvPicPr>
          <p:cNvPr id="3" name="Picture 8" descr="Breaking &lt;strong&gt;News&lt;/strong&gt;">
            <a:extLst>
              <a:ext uri="{FF2B5EF4-FFF2-40B4-BE49-F238E27FC236}">
                <a16:creationId xmlns:a16="http://schemas.microsoft.com/office/drawing/2014/main" id="{03F1E142-4049-40DF-AF8F-C200122EB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558" y="1986121"/>
            <a:ext cx="4429125"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a:extLst>
              <a:ext uri="{FF2B5EF4-FFF2-40B4-BE49-F238E27FC236}">
                <a16:creationId xmlns:a16="http://schemas.microsoft.com/office/drawing/2014/main" id="{0A92E6BD-50FE-453F-9A71-2B7D9185A8A9}"/>
              </a:ext>
            </a:extLst>
          </p:cNvPr>
          <p:cNvSpPr txBox="1"/>
          <p:nvPr/>
        </p:nvSpPr>
        <p:spPr>
          <a:xfrm>
            <a:off x="543000" y="1986121"/>
            <a:ext cx="4953000" cy="3508653"/>
          </a:xfrm>
          <a:prstGeom prst="rect">
            <a:avLst/>
          </a:prstGeom>
          <a:noFill/>
        </p:spPr>
        <p:txBody>
          <a:bodyPr wrap="square">
            <a:spAutoFit/>
          </a:bodyPr>
          <a:lstStyle/>
          <a:p>
            <a:pPr marL="0" indent="0" algn="l" rtl="0">
              <a:buFontTx/>
              <a:buNone/>
              <a:defRPr/>
            </a:pPr>
            <a:r>
              <a:rPr lang="en-US" sz="1200" dirty="0">
                <a:latin typeface="+mj-lt"/>
              </a:rPr>
              <a:t>Dobrá tisková zpráva odpoví</a:t>
            </a:r>
            <a:br>
              <a:rPr lang="pl-PL" sz="1200" dirty="0">
                <a:latin typeface="+mj-lt"/>
              </a:rPr>
            </a:br>
            <a:r>
              <a:rPr lang="en-US" sz="1200" dirty="0">
                <a:latin typeface="+mj-lt"/>
              </a:rPr>
              <a:t>klíčové otázky:</a:t>
            </a:r>
            <a:endParaRPr lang="pl-PL" sz="1200" dirty="0">
              <a:latin typeface="+mj-lt"/>
            </a:endParaRPr>
          </a:p>
          <a:p>
            <a:pPr marL="410766" lvl="1" indent="-150019" algn="l" rtl="0">
              <a:defRPr/>
            </a:pPr>
            <a:endParaRPr lang="sk-SK" dirty="0">
              <a:latin typeface="Bookman Old Style" panose="02050604050505020204" pitchFamily="18" charset="0"/>
            </a:endParaRPr>
          </a:p>
          <a:p>
            <a:pPr marL="410766" lvl="1" indent="-150019" algn="l" rtl="0">
              <a:defRPr/>
            </a:pPr>
            <a:r>
              <a:rPr lang="sk-SK" b="1" dirty="0">
                <a:latin typeface="Bookman Old Style" panose="02050604050505020204" pitchFamily="18" charset="0"/>
              </a:rPr>
              <a:t>Kdo</a:t>
            </a:r>
            <a:r>
              <a:rPr lang="en-US" b="1" dirty="0">
                <a:latin typeface="Bookman Old Style" panose="02050604050505020204" pitchFamily="18" charset="0"/>
              </a:rPr>
              <a:t>?</a:t>
            </a:r>
          </a:p>
          <a:p>
            <a:pPr marL="410766" lvl="1" indent="-150019" algn="l" rtl="0">
              <a:defRPr/>
            </a:pPr>
            <a:r>
              <a:rPr lang="en-US" b="1" dirty="0">
                <a:latin typeface="Bookman Old Style" panose="02050604050505020204" pitchFamily="18" charset="0"/>
              </a:rPr>
              <a:t>Co?</a:t>
            </a:r>
          </a:p>
          <a:p>
            <a:pPr marL="410766" lvl="1" indent="-150019" algn="l" rtl="0">
              <a:defRPr/>
            </a:pPr>
            <a:r>
              <a:rPr lang="sk-SK" b="1" dirty="0">
                <a:latin typeface="Bookman Old Style" panose="02050604050505020204" pitchFamily="18" charset="0"/>
              </a:rPr>
              <a:t>P</a:t>
            </a:r>
            <a:r>
              <a:rPr lang="en-US" b="1" dirty="0" err="1">
                <a:latin typeface="Bookman Old Style" panose="02050604050505020204" pitchFamily="18" charset="0"/>
              </a:rPr>
              <a:t>řečo</a:t>
            </a:r>
            <a:r>
              <a:rPr lang="en-US" b="1" dirty="0">
                <a:latin typeface="Bookman Old Style" panose="02050604050505020204" pitchFamily="18" charset="0"/>
              </a:rPr>
              <a:t>?</a:t>
            </a:r>
          </a:p>
          <a:p>
            <a:pPr marL="410766" lvl="1" indent="-150019" algn="l" rtl="0">
              <a:defRPr/>
            </a:pPr>
            <a:r>
              <a:rPr lang="en-US" b="1" dirty="0">
                <a:latin typeface="Bookman Old Style" panose="02050604050505020204" pitchFamily="18" charset="0"/>
              </a:rPr>
              <a:t>Kde?</a:t>
            </a:r>
          </a:p>
          <a:p>
            <a:pPr marL="410766" lvl="1" indent="-150019" algn="l" rtl="0">
              <a:defRPr/>
            </a:pPr>
            <a:r>
              <a:rPr lang="en-US" b="1" dirty="0">
                <a:latin typeface="Bookman Old Style" panose="02050604050505020204" pitchFamily="18" charset="0"/>
              </a:rPr>
              <a:t>Kdy?</a:t>
            </a:r>
          </a:p>
          <a:p>
            <a:pPr marL="410766" lvl="1" indent="-150019" algn="l" rtl="0">
              <a:defRPr/>
            </a:pPr>
            <a:r>
              <a:rPr lang="en-US" b="1" dirty="0">
                <a:latin typeface="Bookman Old Style" panose="02050604050505020204" pitchFamily="18" charset="0"/>
              </a:rPr>
              <a:t>Jak?</a:t>
            </a:r>
            <a:endParaRPr lang="en-US" dirty="0">
              <a:latin typeface="Bookman Old Style" panose="02050604050505020204" pitchFamily="18" charset="0"/>
            </a:endParaRPr>
          </a:p>
          <a:p>
            <a:pPr marL="0" indent="0" algn="l" rtl="0" eaLnBrk="1" hangingPunct="1">
              <a:spcBef>
                <a:spcPct val="0"/>
              </a:spcBef>
              <a:buFontTx/>
              <a:buNone/>
              <a:defRPr/>
            </a:pPr>
            <a:endParaRPr lang="en-US" altLang="en-US" sz="2400" dirty="0">
              <a:solidFill>
                <a:srgbClr val="000000"/>
              </a:solidFill>
              <a:latin typeface="Bookman Old Style" panose="02050604050505020204" pitchFamily="18" charset="0"/>
            </a:endParaRPr>
          </a:p>
          <a:p>
            <a:pPr algn="l" rtl="0">
              <a:spcBef>
                <a:spcPct val="0"/>
              </a:spcBef>
              <a:defRPr/>
            </a:pPr>
            <a:endParaRPr lang="en-IE" altLang="en-US" sz="2400" dirty="0">
              <a:latin typeface="Bookman Old Style" panose="02050604050505020204" pitchFamily="18" charset="0"/>
              <a:cs typeface="Calibri" panose="020F0502020204030204" pitchFamily="34" charset="0"/>
            </a:endParaRPr>
          </a:p>
          <a:p>
            <a:pPr algn="l" rtl="0">
              <a:spcBef>
                <a:spcPct val="0"/>
              </a:spcBef>
              <a:buFontTx/>
              <a:buNone/>
              <a:defRPr/>
            </a:pPr>
            <a:endParaRPr lang="en-IE"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0358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3F4FB21-FDE5-4E1E-B588-AFA29295AF40}"/>
              </a:ext>
            </a:extLst>
          </p:cNvPr>
          <p:cNvSpPr>
            <a:spLocks noGrp="1"/>
          </p:cNvSpPr>
          <p:nvPr>
            <p:ph type="body" sz="quarter" idx="14"/>
          </p:nvPr>
        </p:nvSpPr>
        <p:spPr/>
        <p:txBody>
          <a:bodyPr/>
          <a:lstStyle/>
          <a:p>
            <a:pPr algn="ctr" rtl="0"/>
            <a:r>
              <a:rPr lang="en-US" sz="1600" dirty="0"/>
              <a:t>Jak sbíráte správné údaje o potenciálních zákaznících?</a:t>
            </a:r>
            <a:endParaRPr lang="pl-PL" sz="1600" dirty="0"/>
          </a:p>
          <a:p>
            <a:pPr algn="ctr" rtl="0"/>
            <a:endParaRPr lang="en-US" sz="1600" dirty="0"/>
          </a:p>
          <a:p>
            <a:pPr algn="l" rtl="0"/>
            <a:endParaRPr lang="en-US" sz="1400" dirty="0"/>
          </a:p>
          <a:p>
            <a:pPr algn="l" rtl="0"/>
            <a:r>
              <a:rPr lang="cs-CZ" sz="1400" dirty="0"/>
              <a:t>Přečtěte si</a:t>
            </a:r>
            <a:r>
              <a:rPr lang="sk-SK" sz="1400" dirty="0"/>
              <a:t> </a:t>
            </a:r>
            <a:r>
              <a:rPr lang="pl-PL" sz="1400" dirty="0"/>
              <a:t>tři</a:t>
            </a:r>
            <a:r>
              <a:rPr lang="cs-CZ" sz="1400" dirty="0"/>
              <a:t> body návodu</a:t>
            </a:r>
            <a:r>
              <a:rPr lang="en-US" sz="1400" dirty="0"/>
              <a:t> k vytvoření (přesných) profilů zákazníků:</a:t>
            </a:r>
            <a:endParaRPr lang="pl-PL" sz="1400" dirty="0"/>
          </a:p>
          <a:p>
            <a:pPr algn="l" rtl="0"/>
            <a:endParaRPr lang="pl-PL" sz="1400" dirty="0"/>
          </a:p>
          <a:p>
            <a:pPr algn="l" rtl="0"/>
            <a:r>
              <a:rPr lang="pl-PL" sz="1400" dirty="0"/>
              <a:t>1. Komunikujte se </a:t>
            </a:r>
            <a:r>
              <a:rPr lang="en-US" sz="1400" dirty="0" err="1"/>
              <a:t>svým</a:t>
            </a:r>
            <a:r>
              <a:rPr lang="cs-CZ" sz="1400" dirty="0"/>
              <a:t> </a:t>
            </a:r>
            <a:r>
              <a:rPr lang="en-US" sz="1400" dirty="0" err="1"/>
              <a:t>zákazníkem</a:t>
            </a:r>
            <a:endParaRPr lang="en-US" sz="1400" dirty="0"/>
          </a:p>
          <a:p>
            <a:pPr algn="l" rtl="0"/>
            <a:endParaRPr lang="en-US" sz="1400" dirty="0"/>
          </a:p>
          <a:p>
            <a:pPr algn="l" rtl="0"/>
            <a:r>
              <a:rPr lang="en-US" dirty="0"/>
              <a:t>Pokud máte možnost, promluvte si se svými zákazníky a zeptejte se jich na klíčové informace pro vás</a:t>
            </a:r>
            <a:r>
              <a:rPr lang="pl-PL" dirty="0"/>
              <a:t>r podnikání</a:t>
            </a:r>
            <a:r>
              <a:rPr lang="en-US" dirty="0"/>
              <a:t>. Pomůže vám to vybrat pro ně ty správné reklamy, protože budete komunikovat nejefektivněji.</a:t>
            </a:r>
            <a:endParaRPr lang="pl-PL" dirty="0"/>
          </a:p>
          <a:p>
            <a:pPr algn="l" rtl="0"/>
            <a:r>
              <a:rPr lang="pl-PL" dirty="0"/>
              <a:t> </a:t>
            </a:r>
          </a:p>
          <a:p>
            <a:pPr algn="l" rtl="0"/>
            <a:endParaRPr lang="pl-PL" dirty="0"/>
          </a:p>
          <a:p>
            <a:pPr marL="285750" indent="-285750" algn="l" rtl="0">
              <a:buFont typeface="Arial" panose="020B0604020202020204" pitchFamily="34" charset="0"/>
              <a:buChar char="•"/>
            </a:pPr>
            <a:r>
              <a:rPr lang="en-US" dirty="0"/>
              <a:t>Jak pro tebe vypadá běžný den?</a:t>
            </a:r>
            <a:endParaRPr lang="pl-PL" dirty="0"/>
          </a:p>
          <a:p>
            <a:pPr marL="285750" indent="-285750" algn="l" rtl="0">
              <a:buFont typeface="Arial" panose="020B0604020202020204" pitchFamily="34" charset="0"/>
              <a:buChar char="•"/>
            </a:pPr>
            <a:r>
              <a:rPr lang="en-US" dirty="0"/>
              <a:t>Které online fóra používáte?</a:t>
            </a:r>
            <a:endParaRPr lang="pl-PL" dirty="0"/>
          </a:p>
          <a:p>
            <a:pPr marL="285750" indent="-285750" algn="l" rtl="0">
              <a:buFont typeface="Arial" panose="020B0604020202020204" pitchFamily="34" charset="0"/>
              <a:buChar char="•"/>
            </a:pPr>
            <a:r>
              <a:rPr lang="en-US" dirty="0"/>
              <a:t>Jaké influencery sleduješ?</a:t>
            </a:r>
            <a:endParaRPr lang="pl-PL" dirty="0"/>
          </a:p>
          <a:p>
            <a:pPr marL="285750" indent="-285750" algn="l" rtl="0">
              <a:buFont typeface="Arial" panose="020B0604020202020204" pitchFamily="34" charset="0"/>
              <a:buChar char="•"/>
            </a:pPr>
            <a:r>
              <a:rPr lang="en-US" dirty="0"/>
              <a:t>Jaké problémy jsme vám pomohli vyřešit?</a:t>
            </a:r>
            <a:endParaRPr lang="pl-PL" dirty="0"/>
          </a:p>
          <a:p>
            <a:pPr marL="285750" indent="-285750" algn="l" rtl="0">
              <a:buFont typeface="Arial" panose="020B0604020202020204" pitchFamily="34" charset="0"/>
              <a:buChar char="•"/>
            </a:pPr>
            <a:r>
              <a:rPr lang="en-US" dirty="0"/>
              <a:t>Co nejraději jedí</a:t>
            </a:r>
            <a:r>
              <a:rPr lang="pl-PL" dirty="0"/>
              <a:t>?</a:t>
            </a:r>
            <a:endParaRPr lang="en-US" dirty="0"/>
          </a:p>
          <a:p>
            <a:pPr marL="285750" indent="-285750" algn="l" rtl="0">
              <a:buFont typeface="Arial" panose="020B0604020202020204" pitchFamily="34" charset="0"/>
              <a:buChar char="•"/>
            </a:pPr>
            <a:r>
              <a:rPr lang="en-US" dirty="0"/>
              <a:t>Co je pro ně důležité?</a:t>
            </a:r>
            <a:r>
              <a:rPr lang="pl-PL" dirty="0"/>
              <a:t> </a:t>
            </a:r>
          </a:p>
        </p:txBody>
      </p:sp>
    </p:spTree>
    <p:extLst>
      <p:ext uri="{BB962C8B-B14F-4D97-AF65-F5344CB8AC3E}">
        <p14:creationId xmlns:p14="http://schemas.microsoft.com/office/powerpoint/2010/main" val="12772326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48125B8-9D4E-41ED-B6BB-9D03AC8466D9}"/>
              </a:ext>
            </a:extLst>
          </p:cNvPr>
          <p:cNvSpPr>
            <a:spLocks noGrp="1"/>
          </p:cNvSpPr>
          <p:nvPr>
            <p:ph type="body" sz="quarter" idx="14"/>
          </p:nvPr>
        </p:nvSpPr>
        <p:spPr/>
        <p:txBody>
          <a:bodyPr/>
          <a:lstStyle/>
          <a:p>
            <a:pPr algn="l" rtl="0"/>
            <a:r>
              <a:rPr lang="pl-PL" dirty="0"/>
              <a:t>Dobrá tisková zpráva</a:t>
            </a:r>
            <a:r>
              <a:rPr lang="pl-PL" sz="1400" dirty="0"/>
              <a:t>:</a:t>
            </a:r>
          </a:p>
          <a:p>
            <a:pPr algn="l" rtl="0"/>
            <a:endParaRPr lang="pl-PL" dirty="0"/>
          </a:p>
          <a:p>
            <a:pPr marL="171450" indent="-171450" algn="l" rtl="0">
              <a:buFont typeface="Arial" panose="020B0604020202020204" pitchFamily="34" charset="0"/>
              <a:buChar char="•"/>
            </a:pPr>
            <a:r>
              <a:rPr lang="en-US" dirty="0"/>
              <a:t>Dobrá tisková zpráva by měla obsahovat citát. Může to být váš citát nebo citát od úřadu nebo jakékoli informace.</a:t>
            </a:r>
            <a:endParaRPr lang="pl-PL" dirty="0"/>
          </a:p>
          <a:p>
            <a:pPr algn="l" rtl="0"/>
            <a:endParaRPr lang="en-US" dirty="0"/>
          </a:p>
          <a:p>
            <a:pPr marL="171450" indent="-171450" algn="l" rtl="0">
              <a:buFont typeface="Arial" panose="020B0604020202020204" pitchFamily="34" charset="0"/>
              <a:buChar char="•"/>
            </a:pPr>
            <a:r>
              <a:rPr lang="en-US" dirty="0"/>
              <a:t>Nezapomeňte udržovat vše čisté a čitelné.</a:t>
            </a:r>
            <a:endParaRPr lang="pl-PL" dirty="0"/>
          </a:p>
          <a:p>
            <a:pPr marL="171450" indent="-171450" algn="l" rtl="0">
              <a:buFont typeface="Arial" panose="020B0604020202020204" pitchFamily="34" charset="0"/>
              <a:buChar char="•"/>
            </a:pPr>
            <a:endParaRPr lang="en-US" dirty="0"/>
          </a:p>
          <a:p>
            <a:pPr marL="171450" indent="-171450" algn="l" rtl="0">
              <a:buFont typeface="Arial" panose="020B0604020202020204" pitchFamily="34" charset="0"/>
              <a:buChar char="•"/>
            </a:pPr>
            <a:r>
              <a:rPr lang="en-US" dirty="0"/>
              <a:t>Přidejte poutavý nadpis!</a:t>
            </a:r>
            <a:endParaRPr lang="pl-PL" dirty="0"/>
          </a:p>
          <a:p>
            <a:pPr marL="171450" indent="-171450" algn="l" rtl="0">
              <a:buFont typeface="Arial" panose="020B0604020202020204" pitchFamily="34" charset="0"/>
              <a:buChar char="•"/>
            </a:pPr>
            <a:endParaRPr lang="en-US" dirty="0"/>
          </a:p>
          <a:p>
            <a:pPr marL="171450" indent="-171450" algn="l" rtl="0">
              <a:buFont typeface="Arial" panose="020B0604020202020204" pitchFamily="34" charset="0"/>
              <a:buChar char="•"/>
            </a:pPr>
            <a:r>
              <a:rPr lang="en-US" dirty="0"/>
              <a:t>Pamatujte si klíčová slova, jsou zapamatovatelné.</a:t>
            </a:r>
            <a:endParaRPr lang="pl-PL" dirty="0"/>
          </a:p>
          <a:p>
            <a:pPr marL="171450" indent="-171450" algn="l" rtl="0">
              <a:buFont typeface="Arial" panose="020B0604020202020204" pitchFamily="34" charset="0"/>
              <a:buChar char="•"/>
            </a:pPr>
            <a:endParaRPr lang="en-US" dirty="0"/>
          </a:p>
          <a:p>
            <a:pPr marL="171450" indent="-171450" algn="l" rtl="0">
              <a:buFont typeface="Arial" panose="020B0604020202020204" pitchFamily="34" charset="0"/>
              <a:buChar char="•"/>
            </a:pPr>
            <a:r>
              <a:rPr lang="en-US" dirty="0"/>
              <a:t>Na konci uveďte cenné komentáře.</a:t>
            </a:r>
            <a:endParaRPr lang="pl-PL" dirty="0"/>
          </a:p>
          <a:p>
            <a:pPr marL="171450" indent="-171450" algn="l" rtl="0">
              <a:buFont typeface="Arial" panose="020B0604020202020204" pitchFamily="34" charset="0"/>
              <a:buChar char="•"/>
            </a:pPr>
            <a:endParaRPr lang="en-US" dirty="0"/>
          </a:p>
          <a:p>
            <a:pPr marL="171450" indent="-171450" algn="l" rtl="0">
              <a:buFont typeface="Arial" panose="020B0604020202020204" pitchFamily="34" charset="0"/>
              <a:buChar char="•"/>
            </a:pPr>
            <a:r>
              <a:rPr lang="en-US" dirty="0"/>
              <a:t>Zahrňte výzvu k akci.</a:t>
            </a:r>
            <a:endParaRPr lang="pl-PL" dirty="0"/>
          </a:p>
          <a:p>
            <a:pPr marL="171450" indent="-171450" algn="l" rtl="0">
              <a:buFont typeface="Arial" panose="020B0604020202020204" pitchFamily="34" charset="0"/>
              <a:buChar char="•"/>
            </a:pPr>
            <a:endParaRPr lang="en-US" dirty="0"/>
          </a:p>
          <a:p>
            <a:pPr marL="171450" indent="-171450" algn="l" rtl="0">
              <a:buFont typeface="Arial" panose="020B0604020202020204" pitchFamily="34" charset="0"/>
              <a:buChar char="•"/>
            </a:pPr>
            <a:r>
              <a:rPr lang="en-US" dirty="0"/>
              <a:t>Nezapomeňte na údaje o své značce!</a:t>
            </a:r>
            <a:endParaRPr lang="pl-PL" dirty="0"/>
          </a:p>
        </p:txBody>
      </p:sp>
    </p:spTree>
    <p:extLst>
      <p:ext uri="{BB962C8B-B14F-4D97-AF65-F5344CB8AC3E}">
        <p14:creationId xmlns:p14="http://schemas.microsoft.com/office/powerpoint/2010/main" val="10601764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E7F6D2D-5435-4FFC-A1DF-574204755FD6}"/>
              </a:ext>
            </a:extLst>
          </p:cNvPr>
          <p:cNvSpPr>
            <a:spLocks noGrp="1"/>
          </p:cNvSpPr>
          <p:nvPr>
            <p:ph type="body" sz="quarter" idx="14"/>
          </p:nvPr>
        </p:nvSpPr>
        <p:spPr/>
        <p:txBody>
          <a:bodyPr/>
          <a:lstStyle/>
          <a:p>
            <a:pPr algn="l" rtl="0"/>
            <a:r>
              <a:rPr lang="en-US" altLang="en-US" sz="1400" dirty="0">
                <a:latin typeface="+mj-lt"/>
              </a:rPr>
              <a:t>5 nejpřesvědčivějších slov v marketingu</a:t>
            </a:r>
          </a:p>
          <a:p>
            <a:pPr algn="l" rtl="0"/>
            <a:endParaRPr lang="pl-PL" dirty="0"/>
          </a:p>
          <a:p>
            <a:pPr algn="l" rtl="0"/>
            <a:endParaRPr lang="pl-PL" dirty="0"/>
          </a:p>
          <a:p>
            <a:pPr algn="l" rtl="0"/>
            <a:endParaRPr lang="pl-PL" dirty="0"/>
          </a:p>
          <a:p>
            <a:pPr algn="l" rtl="0"/>
            <a:endParaRPr lang="pl-PL" dirty="0"/>
          </a:p>
          <a:p>
            <a:pPr marL="385763" indent="-385763" algn="l" rtl="0">
              <a:lnSpc>
                <a:spcPct val="110000"/>
              </a:lnSpc>
              <a:buFontTx/>
              <a:buAutoNum type="arabicPeriod"/>
              <a:defRPr/>
            </a:pPr>
            <a:r>
              <a:rPr lang="sk-SK" b="1" dirty="0">
                <a:latin typeface="Bookman Old Style" panose="02050604050505020204" pitchFamily="18" charset="0"/>
              </a:rPr>
              <a:t>V</a:t>
            </a:r>
            <a:r>
              <a:rPr lang="en-IE" sz="1200" b="1" dirty="0">
                <a:latin typeface="Bookman Old Style" panose="02050604050505020204" pitchFamily="18" charset="0"/>
              </a:rPr>
              <a:t>y</a:t>
            </a:r>
            <a:r>
              <a:rPr lang="en-IE" sz="1200" dirty="0">
                <a:latin typeface="Bookman Old Style" panose="02050604050505020204" pitchFamily="18" charset="0"/>
              </a:rPr>
              <a:t>- stáváme se více zaujatí a ještě více důvěřujeme zprávě, ve které se objevuje naše jméno.</a:t>
            </a:r>
          </a:p>
          <a:p>
            <a:pPr marL="385763" indent="-385763" algn="l" rtl="0">
              <a:lnSpc>
                <a:spcPct val="110000"/>
              </a:lnSpc>
              <a:buFontTx/>
              <a:buAutoNum type="arabicPeriod"/>
              <a:defRPr/>
            </a:pPr>
            <a:r>
              <a:rPr lang="sk-SK" sz="1200" b="1" dirty="0">
                <a:latin typeface="Bookman Old Style" panose="02050604050505020204" pitchFamily="18" charset="0"/>
              </a:rPr>
              <a:t>Z</a:t>
            </a:r>
            <a:r>
              <a:rPr lang="cs-CZ" b="1" dirty="0">
                <a:latin typeface="Bookman Old Style" panose="02050604050505020204" pitchFamily="18" charset="0"/>
              </a:rPr>
              <a:t>a</a:t>
            </a:r>
            <a:r>
              <a:rPr lang="en-IE" sz="1200" b="1" dirty="0" err="1">
                <a:latin typeface="Bookman Old Style" panose="02050604050505020204" pitchFamily="18" charset="0"/>
              </a:rPr>
              <a:t>darmo</a:t>
            </a:r>
            <a:r>
              <a:rPr lang="en-IE" sz="1200" dirty="0">
                <a:latin typeface="Bookman Old Style" panose="02050604050505020204" pitchFamily="18" charset="0"/>
              </a:rPr>
              <a:t>– mocní, ale jen my</a:t>
            </a:r>
            <a:r>
              <a:rPr lang="en-IE" sz="1200" i="1" dirty="0">
                <a:latin typeface="Bookman Old Style" panose="02050604050505020204" pitchFamily="18" charset="0"/>
              </a:rPr>
              <a:t>je zdarma, když to dává smysl, a jen ve správném kontextu.</a:t>
            </a:r>
          </a:p>
          <a:p>
            <a:pPr marL="385763" indent="-385763" algn="l" rtl="0">
              <a:lnSpc>
                <a:spcPct val="110000"/>
              </a:lnSpc>
              <a:buFontTx/>
              <a:buAutoNum type="arabicPlain" startAt="3"/>
              <a:defRPr/>
            </a:pPr>
            <a:r>
              <a:rPr lang="en-IE" sz="1200" b="1" dirty="0">
                <a:latin typeface="Bookman Old Style" panose="02050604050505020204" pitchFamily="18" charset="0"/>
              </a:rPr>
              <a:t>Protože</a:t>
            </a:r>
            <a:r>
              <a:rPr lang="en-IE" sz="1200" i="1" dirty="0">
                <a:latin typeface="Bookman Old Style" panose="02050604050505020204" pitchFamily="18" charset="0"/>
              </a:rPr>
              <a:t>-</a:t>
            </a:r>
            <a:r>
              <a:rPr lang="en-IE" sz="1200" dirty="0">
                <a:latin typeface="Bookman Old Style" panose="02050604050505020204" pitchFamily="18" charset="0"/>
              </a:rPr>
              <a:t>musíte si zapamatovat, že vše závisí na zodpovězení otázky č. 3. 1 vašeho zákazníka – Co z toho mám?</a:t>
            </a:r>
          </a:p>
          <a:p>
            <a:pPr marL="385763" indent="-385763" algn="l" rtl="0">
              <a:lnSpc>
                <a:spcPct val="110000"/>
              </a:lnSpc>
              <a:buFontTx/>
              <a:buAutoNum type="arabicPlain" startAt="4"/>
              <a:defRPr/>
            </a:pPr>
            <a:r>
              <a:rPr lang="en-IE" sz="1200" b="1" dirty="0">
                <a:latin typeface="Bookman Old Style" panose="02050604050505020204" pitchFamily="18" charset="0"/>
              </a:rPr>
              <a:t>Okamžitě</a:t>
            </a:r>
            <a:r>
              <a:rPr lang="en-IE" sz="1200" dirty="0">
                <a:latin typeface="Bookman Old Style" panose="02050604050505020204" pitchFamily="18" charset="0"/>
              </a:rPr>
              <a:t>- Chceme věci včera</a:t>
            </a:r>
          </a:p>
          <a:p>
            <a:pPr marL="385763" indent="-385763" algn="l" rtl="0">
              <a:lnSpc>
                <a:spcPct val="110000"/>
              </a:lnSpc>
              <a:buFontTx/>
              <a:buNone/>
              <a:defRPr/>
            </a:pPr>
            <a:r>
              <a:rPr lang="en-IE" sz="1200" b="1" dirty="0">
                <a:latin typeface="Bookman Old Style" panose="02050604050505020204" pitchFamily="18" charset="0"/>
              </a:rPr>
              <a:t>5</a:t>
            </a:r>
            <a:r>
              <a:rPr lang="sk-SK" sz="1200" b="1" dirty="0">
                <a:latin typeface="Bookman Old Style" panose="02050604050505020204" pitchFamily="18" charset="0"/>
              </a:rPr>
              <a:t> 	</a:t>
            </a:r>
            <a:r>
              <a:rPr lang="en-IE" sz="1200" b="1" dirty="0" err="1">
                <a:latin typeface="Bookman Old Style" panose="02050604050505020204" pitchFamily="18" charset="0"/>
              </a:rPr>
              <a:t>Nové</a:t>
            </a:r>
            <a:r>
              <a:rPr lang="en-IE" sz="1200" dirty="0">
                <a:latin typeface="Bookman Old Style" panose="02050604050505020204" pitchFamily="18" charset="0"/>
              </a:rPr>
              <a:t>- Nové opravy starých problémů, nové funkce a vylepšení, svěží nový design nebo dokonce nové způsoby, jak dostat své poselství, přičemž zůstanete věrni své značce</a:t>
            </a:r>
          </a:p>
          <a:p>
            <a:pPr marL="0" indent="0" algn="l" rtl="0" eaLnBrk="1" hangingPunct="1">
              <a:spcBef>
                <a:spcPct val="0"/>
              </a:spcBef>
              <a:buFontTx/>
              <a:buNone/>
              <a:defRPr/>
            </a:pPr>
            <a:endParaRPr lang="en-US" altLang="en-US" sz="1400" dirty="0">
              <a:solidFill>
                <a:srgbClr val="000000"/>
              </a:solidFill>
              <a:latin typeface="Bookman Old Style" panose="02050604050505020204" pitchFamily="18" charset="0"/>
            </a:endParaRPr>
          </a:p>
          <a:p>
            <a:pPr algn="l" rtl="0">
              <a:spcBef>
                <a:spcPct val="0"/>
              </a:spcBef>
              <a:defRPr/>
            </a:pPr>
            <a:endParaRPr lang="en-IE" altLang="en-US" sz="1400" dirty="0">
              <a:latin typeface="Bookman Old Style" panose="02050604050505020204" pitchFamily="18" charset="0"/>
              <a:cs typeface="Calibri" panose="020F0502020204030204" pitchFamily="34" charset="0"/>
            </a:endParaRPr>
          </a:p>
          <a:p>
            <a:pPr algn="l" rtl="0">
              <a:spcBef>
                <a:spcPct val="0"/>
              </a:spcBef>
              <a:buFontTx/>
              <a:buNone/>
              <a:defRPr/>
            </a:pPr>
            <a:endParaRPr lang="en-IE" altLang="en-US" sz="1400" dirty="0">
              <a:latin typeface="Calibri" panose="020F0502020204030204" pitchFamily="34" charset="0"/>
              <a:cs typeface="Calibri" panose="020F0502020204030204" pitchFamily="34" charset="0"/>
            </a:endParaRPr>
          </a:p>
          <a:p>
            <a:pPr algn="l" rtl="0"/>
            <a:endParaRPr lang="pl-PL" dirty="0"/>
          </a:p>
        </p:txBody>
      </p:sp>
    </p:spTree>
    <p:extLst>
      <p:ext uri="{BB962C8B-B14F-4D97-AF65-F5344CB8AC3E}">
        <p14:creationId xmlns:p14="http://schemas.microsoft.com/office/powerpoint/2010/main" val="30783688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wal 1">
            <a:extLst>
              <a:ext uri="{FF2B5EF4-FFF2-40B4-BE49-F238E27FC236}">
                <a16:creationId xmlns:a16="http://schemas.microsoft.com/office/drawing/2014/main" id="{45EEF275-FDC3-4083-9905-6AA76E1FE727}"/>
              </a:ext>
            </a:extLst>
          </p:cNvPr>
          <p:cNvSpPr/>
          <p:nvPr/>
        </p:nvSpPr>
        <p:spPr>
          <a:xfrm>
            <a:off x="4024604" y="2575249"/>
            <a:ext cx="1856792" cy="1707502"/>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dirty="0"/>
              <a:t>7</a:t>
            </a:r>
            <a:r>
              <a:rPr lang="pl-PL" dirty="0" err="1"/>
              <a:t>P</a:t>
            </a:r>
            <a:br>
              <a:rPr lang="pl-PL" dirty="0"/>
            </a:br>
            <a:r>
              <a:rPr lang="pl-PL" sz="1600" dirty="0"/>
              <a:t>MARKETINGOVÝ MIX</a:t>
            </a:r>
          </a:p>
        </p:txBody>
      </p:sp>
      <p:sp>
        <p:nvSpPr>
          <p:cNvPr id="4" name="Owal 3">
            <a:extLst>
              <a:ext uri="{FF2B5EF4-FFF2-40B4-BE49-F238E27FC236}">
                <a16:creationId xmlns:a16="http://schemas.microsoft.com/office/drawing/2014/main" id="{8734B146-C2B7-4292-BAB8-58F0A6BA25B6}"/>
              </a:ext>
            </a:extLst>
          </p:cNvPr>
          <p:cNvSpPr/>
          <p:nvPr/>
        </p:nvSpPr>
        <p:spPr>
          <a:xfrm>
            <a:off x="2217742" y="2994349"/>
            <a:ext cx="1856792" cy="1707502"/>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dirty="0"/>
              <a:t>ZPRACOVAT</a:t>
            </a:r>
          </a:p>
        </p:txBody>
      </p:sp>
      <p:sp>
        <p:nvSpPr>
          <p:cNvPr id="5" name="Owal 4">
            <a:extLst>
              <a:ext uri="{FF2B5EF4-FFF2-40B4-BE49-F238E27FC236}">
                <a16:creationId xmlns:a16="http://schemas.microsoft.com/office/drawing/2014/main" id="{1B815A34-9ECB-4CF4-B29F-FE83F80C3E2D}"/>
              </a:ext>
            </a:extLst>
          </p:cNvPr>
          <p:cNvSpPr/>
          <p:nvPr/>
        </p:nvSpPr>
        <p:spPr>
          <a:xfrm>
            <a:off x="3332703" y="4167673"/>
            <a:ext cx="1856792" cy="1707502"/>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dirty="0"/>
              <a:t>PRODUKT</a:t>
            </a:r>
          </a:p>
        </p:txBody>
      </p:sp>
      <p:sp>
        <p:nvSpPr>
          <p:cNvPr id="6" name="Owal 5">
            <a:extLst>
              <a:ext uri="{FF2B5EF4-FFF2-40B4-BE49-F238E27FC236}">
                <a16:creationId xmlns:a16="http://schemas.microsoft.com/office/drawing/2014/main" id="{F332FE2E-9BB7-404F-B937-51D7C24A22B5}"/>
              </a:ext>
            </a:extLst>
          </p:cNvPr>
          <p:cNvSpPr/>
          <p:nvPr/>
        </p:nvSpPr>
        <p:spPr>
          <a:xfrm>
            <a:off x="2651779" y="1401925"/>
            <a:ext cx="1856792" cy="1707502"/>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dirty="0"/>
              <a:t>MÍSTO</a:t>
            </a:r>
          </a:p>
        </p:txBody>
      </p:sp>
      <p:sp>
        <p:nvSpPr>
          <p:cNvPr id="7" name="Owal 6">
            <a:extLst>
              <a:ext uri="{FF2B5EF4-FFF2-40B4-BE49-F238E27FC236}">
                <a16:creationId xmlns:a16="http://schemas.microsoft.com/office/drawing/2014/main" id="{888808CD-BA3F-4F26-BFAC-CC1BB3F7A878}"/>
              </a:ext>
            </a:extLst>
          </p:cNvPr>
          <p:cNvSpPr/>
          <p:nvPr/>
        </p:nvSpPr>
        <p:spPr>
          <a:xfrm>
            <a:off x="4200661" y="867747"/>
            <a:ext cx="1856792" cy="1707502"/>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dirty="0"/>
              <a:t>CENA</a:t>
            </a:r>
          </a:p>
        </p:txBody>
      </p:sp>
      <p:sp>
        <p:nvSpPr>
          <p:cNvPr id="8" name="Owal 7">
            <a:extLst>
              <a:ext uri="{FF2B5EF4-FFF2-40B4-BE49-F238E27FC236}">
                <a16:creationId xmlns:a16="http://schemas.microsoft.com/office/drawing/2014/main" id="{71312306-0DD0-42AC-BEE8-E934E6382AA1}"/>
              </a:ext>
            </a:extLst>
          </p:cNvPr>
          <p:cNvSpPr/>
          <p:nvPr/>
        </p:nvSpPr>
        <p:spPr>
          <a:xfrm>
            <a:off x="4839620" y="4123352"/>
            <a:ext cx="1856792" cy="1707502"/>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dirty="0"/>
              <a:t>LIDÉ</a:t>
            </a:r>
          </a:p>
        </p:txBody>
      </p:sp>
      <p:sp>
        <p:nvSpPr>
          <p:cNvPr id="9" name="Owal 8">
            <a:extLst>
              <a:ext uri="{FF2B5EF4-FFF2-40B4-BE49-F238E27FC236}">
                <a16:creationId xmlns:a16="http://schemas.microsoft.com/office/drawing/2014/main" id="{F52361A6-33A1-4F1A-B757-5ED6DE7E05F8}"/>
              </a:ext>
            </a:extLst>
          </p:cNvPr>
          <p:cNvSpPr/>
          <p:nvPr/>
        </p:nvSpPr>
        <p:spPr>
          <a:xfrm>
            <a:off x="5768016" y="3109427"/>
            <a:ext cx="1856792" cy="1707502"/>
          </a:xfrm>
          <a:prstGeom prst="ellipse">
            <a:avLst/>
          </a:prstGeom>
          <a:solidFill>
            <a:srgbClr val="A0716C"/>
          </a:solidFill>
          <a:ln>
            <a:solidFill>
              <a:srgbClr val="A07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dirty="0"/>
              <a:t>FYZICKÝ</a:t>
            </a:r>
            <a:br>
              <a:rPr lang="pl-PL" dirty="0"/>
            </a:br>
            <a:r>
              <a:rPr lang="pl-PL" dirty="0"/>
              <a:t>DŮKAZ</a:t>
            </a:r>
          </a:p>
        </p:txBody>
      </p:sp>
      <p:sp>
        <p:nvSpPr>
          <p:cNvPr id="10" name="Owal 9">
            <a:extLst>
              <a:ext uri="{FF2B5EF4-FFF2-40B4-BE49-F238E27FC236}">
                <a16:creationId xmlns:a16="http://schemas.microsoft.com/office/drawing/2014/main" id="{02B14B9A-B1AF-4CA1-8493-89B8C99EE3AA}"/>
              </a:ext>
            </a:extLst>
          </p:cNvPr>
          <p:cNvSpPr/>
          <p:nvPr/>
        </p:nvSpPr>
        <p:spPr>
          <a:xfrm>
            <a:off x="5623416" y="1721498"/>
            <a:ext cx="1856792" cy="17075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PL" sz="1600" dirty="0"/>
              <a:t>PROPAGACE</a:t>
            </a:r>
          </a:p>
        </p:txBody>
      </p:sp>
    </p:spTree>
    <p:extLst>
      <p:ext uri="{BB962C8B-B14F-4D97-AF65-F5344CB8AC3E}">
        <p14:creationId xmlns:p14="http://schemas.microsoft.com/office/powerpoint/2010/main" val="29852005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0F458DA-07E6-4BB3-9937-8DCE66321A04}"/>
              </a:ext>
            </a:extLst>
          </p:cNvPr>
          <p:cNvSpPr>
            <a:spLocks noGrp="1"/>
          </p:cNvSpPr>
          <p:nvPr>
            <p:ph type="body" sz="quarter" idx="14"/>
          </p:nvPr>
        </p:nvSpPr>
        <p:spPr/>
        <p:txBody>
          <a:bodyPr/>
          <a:lstStyle/>
          <a:p>
            <a:pPr algn="ctr" rtl="0"/>
            <a:r>
              <a:rPr lang="pl-PL" sz="1800" dirty="0"/>
              <a:t>Otestujte si své znalosti!!</a:t>
            </a:r>
          </a:p>
          <a:p>
            <a:pPr algn="ctr" rtl="0"/>
            <a:endParaRPr lang="pl-PL" sz="1800" dirty="0"/>
          </a:p>
          <a:p>
            <a:pPr algn="ctr" rtl="0"/>
            <a:endParaRPr lang="pl-PL" sz="1800" dirty="0"/>
          </a:p>
          <a:p>
            <a:pPr marL="342900" indent="-342900" algn="l" rtl="0">
              <a:buAutoNum type="alphaLcParenR"/>
            </a:pPr>
            <a:r>
              <a:rPr lang="pl-PL" sz="1400" dirty="0"/>
              <a:t>Co je zahrnuto v zákaznickém profilu?</a:t>
            </a:r>
          </a:p>
          <a:p>
            <a:pPr marL="342900" indent="-342900" algn="l" rtl="0">
              <a:buAutoNum type="alphaLcParenR"/>
            </a:pPr>
            <a:endParaRPr lang="pl-PL" sz="1400" dirty="0"/>
          </a:p>
          <a:p>
            <a:pPr marL="342900" indent="-342900" algn="l" rtl="0">
              <a:buFont typeface="+mj-lt"/>
              <a:buAutoNum type="alphaLcParenR"/>
            </a:pPr>
            <a:r>
              <a:rPr lang="pl-PL" sz="1400" dirty="0"/>
              <a:t>Věk, číslo bot, záliby</a:t>
            </a:r>
          </a:p>
          <a:p>
            <a:pPr marL="342900" indent="-342900" algn="l" rtl="0">
              <a:buFont typeface="+mj-lt"/>
              <a:buAutoNum type="alphaLcParenR"/>
            </a:pPr>
            <a:r>
              <a:rPr lang="pl-PL" sz="1400" dirty="0"/>
              <a:t>Věk, lokalita, záliby</a:t>
            </a:r>
          </a:p>
          <a:p>
            <a:pPr marL="342900" indent="-342900" algn="l" rtl="0">
              <a:buFont typeface="+mj-lt"/>
              <a:buAutoNum type="alphaLcParenR"/>
            </a:pPr>
            <a:r>
              <a:rPr lang="pl-PL" sz="1400" dirty="0"/>
              <a:t>Záliby, oblíbené jídlo, oblíbený sport</a:t>
            </a:r>
          </a:p>
          <a:p>
            <a:pPr marL="342900" indent="-342900" algn="l" rtl="0">
              <a:buFont typeface="+mj-lt"/>
              <a:buAutoNum type="alphaLcParenR"/>
            </a:pPr>
            <a:endParaRPr lang="pl-PL" sz="1400" dirty="0"/>
          </a:p>
          <a:p>
            <a:pPr algn="l" rtl="0"/>
            <a:endParaRPr lang="pl-PL" sz="1400" dirty="0"/>
          </a:p>
          <a:p>
            <a:pPr algn="l" rtl="0"/>
            <a:r>
              <a:rPr lang="pl-PL" sz="1400" dirty="0"/>
              <a:t>2. Jaké jsou tři kroky k získání správných údajů o potenciálních zákaznících?</a:t>
            </a:r>
          </a:p>
          <a:p>
            <a:pPr algn="l" rtl="0"/>
            <a:endParaRPr lang="pl-PL" sz="1400" dirty="0"/>
          </a:p>
          <a:p>
            <a:pPr marL="228600" indent="-228600" algn="l" rtl="0">
              <a:buFont typeface="+mj-lt"/>
              <a:buAutoNum type="alphaLcParenR"/>
            </a:pPr>
            <a:r>
              <a:rPr lang="pl-PL" dirty="0"/>
              <a:t>Mluvte se svými zákazníky, analyzujte svou databázi, ukládejte a používejte jejich údaje</a:t>
            </a:r>
          </a:p>
          <a:p>
            <a:pPr marL="228600" indent="-228600" algn="l" rtl="0">
              <a:buFont typeface="+mj-lt"/>
              <a:buAutoNum type="alphaLcParenR"/>
            </a:pPr>
            <a:r>
              <a:rPr lang="pl-PL" dirty="0"/>
              <a:t>Mluvte se svými přáteli, analyzujte svou databázi, ukládejte a používejte jejich údaje</a:t>
            </a:r>
          </a:p>
          <a:p>
            <a:pPr marL="228600" indent="-228600" algn="l" rtl="0">
              <a:buFont typeface="+mj-lt"/>
              <a:buAutoNum type="alphaLcParenR"/>
            </a:pPr>
            <a:r>
              <a:rPr lang="pl-PL" dirty="0"/>
              <a:t>Mluvte se svými zákazníky, analyzujte svůj humor, ukládejte a používejte jejich údaje</a:t>
            </a:r>
            <a:endParaRPr lang="pl-PL" sz="1400" dirty="0"/>
          </a:p>
        </p:txBody>
      </p:sp>
    </p:spTree>
    <p:extLst>
      <p:ext uri="{BB962C8B-B14F-4D97-AF65-F5344CB8AC3E}">
        <p14:creationId xmlns:p14="http://schemas.microsoft.com/office/powerpoint/2010/main" val="17285669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5E84B60-D892-4900-8349-2C973781A722}"/>
              </a:ext>
            </a:extLst>
          </p:cNvPr>
          <p:cNvSpPr>
            <a:spLocks noGrp="1"/>
          </p:cNvSpPr>
          <p:nvPr>
            <p:ph type="body" sz="quarter" idx="14"/>
          </p:nvPr>
        </p:nvSpPr>
        <p:spPr/>
        <p:txBody>
          <a:bodyPr/>
          <a:lstStyle/>
          <a:p>
            <a:pPr algn="l" rtl="0"/>
            <a:endParaRPr lang="pl-PL" sz="1400" dirty="0"/>
          </a:p>
          <a:p>
            <a:pPr algn="l" rtl="0"/>
            <a:endParaRPr lang="pl-PL" sz="1400" dirty="0"/>
          </a:p>
          <a:p>
            <a:pPr algn="l" rtl="0"/>
            <a:r>
              <a:rPr lang="pl-PL" sz="1400" dirty="0"/>
              <a:t>3.</a:t>
            </a:r>
            <a:r>
              <a:rPr lang="en-US" sz="1400" dirty="0"/>
              <a:t>Což je součástí příběhu značky</a:t>
            </a:r>
            <a:endParaRPr lang="pl-PL" sz="1400" dirty="0"/>
          </a:p>
          <a:p>
            <a:pPr algn="l" rtl="0"/>
            <a:endParaRPr lang="pl-PL" sz="1400" dirty="0"/>
          </a:p>
          <a:p>
            <a:pPr algn="l" rtl="0"/>
            <a:r>
              <a:rPr lang="pl-PL" dirty="0"/>
              <a:t>a)dědictví, osobnost, tvůj sportovní úspěchy</a:t>
            </a:r>
          </a:p>
          <a:p>
            <a:pPr algn="l" rtl="0"/>
            <a:r>
              <a:rPr lang="pl-PL" dirty="0"/>
              <a:t>b)budoucnosti, hodnoty ,tvé sny</a:t>
            </a:r>
          </a:p>
          <a:p>
            <a:pPr algn="l" rtl="0"/>
            <a:r>
              <a:rPr lang="pl-PL" dirty="0"/>
              <a:t>c)osobnost, budoucnost, dědictví</a:t>
            </a:r>
          </a:p>
          <a:p>
            <a:pPr algn="l" rtl="0"/>
            <a:endParaRPr lang="pl-PL" sz="1400" dirty="0"/>
          </a:p>
          <a:p>
            <a:pPr algn="l" rtl="0"/>
            <a:endParaRPr lang="pl-PL" sz="1400" dirty="0"/>
          </a:p>
          <a:p>
            <a:pPr algn="l" rtl="0"/>
            <a:endParaRPr lang="pl-PL" sz="1400" dirty="0"/>
          </a:p>
          <a:p>
            <a:pPr algn="l" rtl="0"/>
            <a:r>
              <a:rPr lang="pl-PL" sz="1400" dirty="0"/>
              <a:t>4.</a:t>
            </a:r>
            <a:r>
              <a:rPr lang="en-US" sz="1400" dirty="0"/>
              <a:t>Jaké jsou vlastnosti efektivního loga</a:t>
            </a:r>
            <a:endParaRPr lang="pl-PL" sz="1400" dirty="0"/>
          </a:p>
          <a:p>
            <a:pPr algn="l" rtl="0"/>
            <a:endParaRPr lang="pl-PL" sz="1400" dirty="0"/>
          </a:p>
          <a:p>
            <a:pPr marL="228600" indent="-228600" algn="l" rtl="0">
              <a:buAutoNum type="alphaLcParenR"/>
            </a:pPr>
            <a:r>
              <a:rPr lang="pl-PL" dirty="0"/>
              <a:t>Jednoduchost, vhodnost, zapamatovatelnost</a:t>
            </a:r>
          </a:p>
          <a:p>
            <a:pPr marL="228600" indent="-228600" algn="l" rtl="0">
              <a:buAutoNum type="alphaLcParenR"/>
            </a:pPr>
            <a:r>
              <a:rPr lang="pl-PL" dirty="0"/>
              <a:t>Jasnost poselství, nadčasovost, tlumenost</a:t>
            </a:r>
          </a:p>
          <a:p>
            <a:pPr marL="228600" indent="-228600" algn="l" rtl="0">
              <a:buAutoNum type="alphaLcParenR"/>
            </a:pPr>
            <a:r>
              <a:rPr lang="pl-PL" dirty="0"/>
              <a:t>Všestrannost, střih, módnost</a:t>
            </a:r>
          </a:p>
        </p:txBody>
      </p:sp>
    </p:spTree>
    <p:extLst>
      <p:ext uri="{BB962C8B-B14F-4D97-AF65-F5344CB8AC3E}">
        <p14:creationId xmlns:p14="http://schemas.microsoft.com/office/powerpoint/2010/main" val="33860919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C92D883-9A45-44E0-9EBD-5A0AF03BCCC4}"/>
              </a:ext>
            </a:extLst>
          </p:cNvPr>
          <p:cNvSpPr>
            <a:spLocks noGrp="1"/>
          </p:cNvSpPr>
          <p:nvPr>
            <p:ph type="body" sz="quarter" idx="14"/>
          </p:nvPr>
        </p:nvSpPr>
        <p:spPr/>
        <p:txBody>
          <a:bodyPr/>
          <a:lstStyle/>
          <a:p>
            <a:pPr algn="l" rtl="0"/>
            <a:endParaRPr lang="pl-PL" sz="1400" dirty="0"/>
          </a:p>
          <a:p>
            <a:pPr algn="l" rtl="0"/>
            <a:endParaRPr lang="pl-PL" sz="1400" dirty="0"/>
          </a:p>
          <a:p>
            <a:pPr algn="l" rtl="0"/>
            <a:r>
              <a:rPr lang="pl-PL" sz="1400" dirty="0"/>
              <a:t>5.</a:t>
            </a:r>
            <a:r>
              <a:rPr lang="en-US" sz="1400" dirty="0"/>
              <a:t>Co zaznamenat do účtu značky na YouTube?</a:t>
            </a:r>
            <a:endParaRPr lang="pl-PL" sz="1400" dirty="0"/>
          </a:p>
          <a:p>
            <a:pPr algn="l" rtl="0"/>
            <a:endParaRPr lang="pl-PL" sz="1400" dirty="0"/>
          </a:p>
          <a:p>
            <a:pPr algn="l" rtl="0"/>
            <a:endParaRPr lang="pl-PL" sz="1400" dirty="0"/>
          </a:p>
          <a:p>
            <a:pPr marL="228600" indent="-228600" algn="l" rtl="0">
              <a:buAutoNum type="alphaLcParenR"/>
            </a:pPr>
            <a:r>
              <a:rPr lang="pl-PL" dirty="0"/>
              <a:t>Ukázka „jak na to“, informační/vzdělávací, propagační</a:t>
            </a:r>
          </a:p>
          <a:p>
            <a:pPr marL="228600" indent="-228600" algn="l" rtl="0">
              <a:buAutoNum type="alphaLcParenR"/>
            </a:pPr>
            <a:r>
              <a:rPr lang="pl-PL" dirty="0"/>
              <a:t>Posudek/doporučení, nákupní centrum, propagace</a:t>
            </a:r>
          </a:p>
          <a:p>
            <a:pPr marL="228600" indent="-228600" algn="l" rtl="0">
              <a:buAutoNum type="alphaLcParenR"/>
            </a:pPr>
            <a:r>
              <a:rPr lang="pl-PL" dirty="0"/>
              <a:t>Svědectví/schválení, ukázka „jak na to, vaše ranní rutina“.</a:t>
            </a:r>
            <a:endParaRPr lang="pl-PL" sz="1400" dirty="0"/>
          </a:p>
          <a:p>
            <a:pPr algn="l" rtl="0"/>
            <a:endParaRPr lang="pl-PL" sz="1400" dirty="0"/>
          </a:p>
          <a:p>
            <a:pPr algn="l" rtl="0"/>
            <a:r>
              <a:rPr lang="pl-PL" sz="1400" dirty="0"/>
              <a:t>6.</a:t>
            </a:r>
            <a:r>
              <a:rPr lang="pt-BR" sz="1400" dirty="0"/>
              <a:t>Na co je třeba pamatovat při tvorbě filmů</a:t>
            </a:r>
            <a:endParaRPr lang="sk-SK" sz="1400" dirty="0"/>
          </a:p>
          <a:p>
            <a:pPr algn="l" rtl="0"/>
            <a:endParaRPr lang="pl-PL" sz="1400" dirty="0"/>
          </a:p>
          <a:p>
            <a:pPr algn="l" rtl="0"/>
            <a:r>
              <a:rPr lang="pl-PL" dirty="0"/>
              <a:t>a)</a:t>
            </a:r>
            <a:r>
              <a:rPr lang="en-US" dirty="0"/>
              <a:t>Vaše logo na začátku, Váš obrázek z dětství ve středu, loga partnerů na konci</a:t>
            </a:r>
            <a:endParaRPr lang="pl-PL" dirty="0"/>
          </a:p>
          <a:p>
            <a:pPr algn="l" rtl="0"/>
            <a:r>
              <a:rPr lang="pl-PL" dirty="0"/>
              <a:t>b)</a:t>
            </a:r>
            <a:r>
              <a:rPr lang="en-US" dirty="0"/>
              <a:t>Osvětlení a ozvučení, dobrý přístup, známosti v taneční škole</a:t>
            </a:r>
            <a:endParaRPr lang="pl-PL" dirty="0"/>
          </a:p>
          <a:p>
            <a:pPr algn="l" rtl="0"/>
            <a:r>
              <a:rPr lang="pl-PL" dirty="0"/>
              <a:t>c)</a:t>
            </a:r>
            <a:r>
              <a:rPr lang="en-US" dirty="0"/>
              <a:t>Osvětlení a zvuk, Hudba, fotografie a titulky, Vaše logo na začátku</a:t>
            </a:r>
            <a:endParaRPr lang="pl-PL" dirty="0"/>
          </a:p>
        </p:txBody>
      </p:sp>
    </p:spTree>
    <p:extLst>
      <p:ext uri="{BB962C8B-B14F-4D97-AF65-F5344CB8AC3E}">
        <p14:creationId xmlns:p14="http://schemas.microsoft.com/office/powerpoint/2010/main" val="7268617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D5F3504-81EB-4603-9AE5-2B3E05206EFA}"/>
              </a:ext>
            </a:extLst>
          </p:cNvPr>
          <p:cNvSpPr>
            <a:spLocks noGrp="1"/>
          </p:cNvSpPr>
          <p:nvPr>
            <p:ph type="body" sz="quarter" idx="14"/>
          </p:nvPr>
        </p:nvSpPr>
        <p:spPr/>
        <p:txBody>
          <a:bodyPr/>
          <a:lstStyle/>
          <a:p>
            <a:pPr algn="l" rtl="0"/>
            <a:endParaRPr lang="pl-PL" sz="1400" dirty="0"/>
          </a:p>
          <a:p>
            <a:pPr algn="l" rtl="0"/>
            <a:endParaRPr lang="pl-PL" sz="1400" dirty="0"/>
          </a:p>
          <a:p>
            <a:pPr algn="l" rtl="0"/>
            <a:r>
              <a:rPr lang="pl-PL" sz="1400" dirty="0"/>
              <a:t>7.</a:t>
            </a:r>
            <a:r>
              <a:rPr lang="en-US" sz="1400" dirty="0"/>
              <a:t>Co </a:t>
            </a:r>
            <a:r>
              <a:rPr lang="en-US" sz="1400" dirty="0" err="1"/>
              <a:t>chtějí</a:t>
            </a:r>
            <a:r>
              <a:rPr lang="cs-CZ" sz="1400" dirty="0"/>
              <a:t> </a:t>
            </a:r>
            <a:r>
              <a:rPr lang="en-US" sz="1400" dirty="0" err="1"/>
              <a:t>vaši</a:t>
            </a:r>
            <a:r>
              <a:rPr lang="en-US" sz="1400" dirty="0"/>
              <a:t> </a:t>
            </a:r>
            <a:r>
              <a:rPr lang="en-US" sz="1400" dirty="0" err="1"/>
              <a:t>návštěvníci</a:t>
            </a:r>
            <a:r>
              <a:rPr lang="cs-CZ" sz="1400" dirty="0"/>
              <a:t> - </a:t>
            </a:r>
            <a:r>
              <a:rPr lang="en-US" sz="1400" dirty="0" err="1"/>
              <a:t>Domovská</a:t>
            </a:r>
            <a:r>
              <a:rPr lang="en-US" sz="1400" dirty="0"/>
              <a:t> stránka vašeho webu</a:t>
            </a:r>
            <a:endParaRPr lang="pl-PL" sz="1400" dirty="0"/>
          </a:p>
          <a:p>
            <a:pPr algn="l" rtl="0"/>
            <a:endParaRPr lang="pl-PL" sz="1400" dirty="0"/>
          </a:p>
          <a:p>
            <a:pPr algn="l" rtl="0"/>
            <a:r>
              <a:rPr lang="en-US" dirty="0"/>
              <a:t>a) Kontaktní údaje, kontakt na svého zubaře, vysoká kvalita fotografie</a:t>
            </a:r>
          </a:p>
          <a:p>
            <a:pPr algn="l" rtl="0"/>
            <a:r>
              <a:rPr lang="en-US" dirty="0"/>
              <a:t>b) Kontaktní údaje, dobrá orientace, důkazy od jiných zákazníků</a:t>
            </a:r>
          </a:p>
          <a:p>
            <a:pPr algn="l" rtl="0"/>
            <a:r>
              <a:rPr lang="en-US" dirty="0"/>
              <a:t>c) Dobrá navigace, kontaktní údaje, fotografie vašeho psa</a:t>
            </a:r>
          </a:p>
          <a:p>
            <a:pPr algn="l" rtl="0"/>
            <a:endParaRPr lang="pl-PL" sz="1400" dirty="0"/>
          </a:p>
          <a:p>
            <a:pPr algn="l" rtl="0"/>
            <a:endParaRPr lang="pl-PL" sz="1400" dirty="0"/>
          </a:p>
          <a:p>
            <a:pPr algn="l" rtl="0"/>
            <a:r>
              <a:rPr lang="pl-PL" sz="1400" dirty="0"/>
              <a:t>8. Proč je blogování dobrý nápad</a:t>
            </a:r>
          </a:p>
          <a:p>
            <a:pPr algn="l" rtl="0"/>
            <a:endParaRPr lang="pl-PL" sz="1400" dirty="0"/>
          </a:p>
          <a:p>
            <a:pPr algn="l" rtl="0"/>
            <a:r>
              <a:rPr lang="en-US" dirty="0"/>
              <a:t>a) Blog z vás může učinit autoritu ve svém oboru, Blog je ideálním místem pro poznámky o vašich oblíbených skladbách, Blog je dobrý pro optimalizaci pro vyhledávače (SEO)</a:t>
            </a:r>
          </a:p>
          <a:p>
            <a:pPr algn="l" rtl="0"/>
            <a:r>
              <a:rPr lang="en-US" dirty="0"/>
              <a:t>b) Blog může zvýšit prodej, je to určitě způsob, který stojí za vyzkoušení, Blog je dobrý pro optimalizaci pro vyhledávače (SEO), Blog vám může dělat radost</a:t>
            </a:r>
          </a:p>
          <a:p>
            <a:pPr algn="l" rtl="0"/>
            <a:r>
              <a:rPr lang="en-US" dirty="0"/>
              <a:t>c) Blog přinese návštěvnost vaší stránky, Blog z vás může učinit autoritu ve vašem oboru, Blog může zvýšit prodej, je to určitě způsob, který stojí za vyzkoušení.</a:t>
            </a:r>
            <a:endParaRPr lang="pl-PL" dirty="0"/>
          </a:p>
        </p:txBody>
      </p:sp>
    </p:spTree>
    <p:extLst>
      <p:ext uri="{BB962C8B-B14F-4D97-AF65-F5344CB8AC3E}">
        <p14:creationId xmlns:p14="http://schemas.microsoft.com/office/powerpoint/2010/main" val="26759173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E953766-20A1-48C7-8C80-F3111469CC23}"/>
              </a:ext>
            </a:extLst>
          </p:cNvPr>
          <p:cNvSpPr>
            <a:spLocks noGrp="1"/>
          </p:cNvSpPr>
          <p:nvPr>
            <p:ph type="body" sz="quarter" idx="14"/>
          </p:nvPr>
        </p:nvSpPr>
        <p:spPr/>
        <p:txBody>
          <a:bodyPr/>
          <a:lstStyle/>
          <a:p>
            <a:pPr algn="l" rtl="0"/>
            <a:endParaRPr lang="pl-PL" sz="1400" dirty="0"/>
          </a:p>
          <a:p>
            <a:pPr algn="l" rtl="0"/>
            <a:endParaRPr lang="pl-PL" sz="1400" dirty="0"/>
          </a:p>
          <a:p>
            <a:pPr algn="l" rtl="0"/>
            <a:r>
              <a:rPr lang="pl-PL" sz="1400" dirty="0"/>
              <a:t>9. </a:t>
            </a:r>
            <a:r>
              <a:rPr lang="en-US" sz="1400" dirty="0" err="1"/>
              <a:t>Jaké</a:t>
            </a:r>
            <a:r>
              <a:rPr lang="en-US" sz="1400" dirty="0"/>
              <a:t> </a:t>
            </a:r>
            <a:r>
              <a:rPr lang="en-US" sz="1400" dirty="0" err="1"/>
              <a:t>jsou</a:t>
            </a:r>
            <a:r>
              <a:rPr lang="en-US" sz="1400" dirty="0"/>
              <a:t> 3</a:t>
            </a:r>
            <a:r>
              <a:rPr lang="cs-CZ" sz="1400" dirty="0"/>
              <a:t> </a:t>
            </a:r>
            <a:r>
              <a:rPr lang="en-US" sz="1400" dirty="0" err="1"/>
              <a:t>nejoblíbenější</a:t>
            </a:r>
            <a:r>
              <a:rPr lang="cs-CZ" sz="1400" dirty="0"/>
              <a:t> </a:t>
            </a:r>
            <a:r>
              <a:rPr lang="pl-PL" sz="1400" dirty="0"/>
              <a:t>sociální mediální platformy?</a:t>
            </a:r>
          </a:p>
          <a:p>
            <a:pPr algn="l" rtl="0"/>
            <a:endParaRPr lang="pl-PL" sz="1400" dirty="0"/>
          </a:p>
          <a:p>
            <a:pPr marL="342900" indent="-342900" algn="l" rtl="0">
              <a:buAutoNum type="alphaLcParenR"/>
            </a:pPr>
            <a:r>
              <a:rPr lang="pl-PL" dirty="0"/>
              <a:t>Instagram, Gadu-Gadu, Facebook	</a:t>
            </a:r>
          </a:p>
          <a:p>
            <a:pPr marL="342900" indent="-342900" algn="l" rtl="0">
              <a:buAutoNum type="alphaLcParenR"/>
            </a:pPr>
            <a:r>
              <a:rPr lang="pl-PL" dirty="0"/>
              <a:t>Facebook, Instagram, Snapchat</a:t>
            </a:r>
          </a:p>
          <a:p>
            <a:pPr marL="342900" indent="-342900" algn="l" rtl="0">
              <a:buAutoNum type="alphaLcParenR"/>
            </a:pPr>
            <a:r>
              <a:rPr lang="pl-PL" dirty="0"/>
              <a:t>Twitter, Facebook, Instagram</a:t>
            </a:r>
          </a:p>
          <a:p>
            <a:pPr algn="l" rtl="0"/>
            <a:endParaRPr lang="pl-PL" sz="1400" dirty="0"/>
          </a:p>
          <a:p>
            <a:pPr algn="l" rtl="0"/>
            <a:endParaRPr lang="pl-PL" sz="1400" dirty="0"/>
          </a:p>
          <a:p>
            <a:pPr algn="l" rtl="0"/>
            <a:r>
              <a:rPr lang="pl-PL" sz="1400" dirty="0"/>
              <a:t>10. Proč jsou sociální média tak důležitá?</a:t>
            </a:r>
          </a:p>
          <a:p>
            <a:pPr algn="l" rtl="0"/>
            <a:endParaRPr lang="pl-PL" sz="1400" dirty="0"/>
          </a:p>
          <a:p>
            <a:pPr marL="228600" indent="-228600" algn="l" rtl="0">
              <a:buAutoNum type="alphaLcParenR"/>
            </a:pPr>
            <a:r>
              <a:rPr lang="en-US" dirty="0"/>
              <a:t>Je to</a:t>
            </a:r>
            <a:r>
              <a:rPr lang="cs-CZ" dirty="0"/>
              <a:t> </a:t>
            </a:r>
            <a:r>
              <a:rPr lang="en-US" dirty="0" err="1"/>
              <a:t>efektivn</a:t>
            </a:r>
            <a:r>
              <a:rPr lang="cs-CZ" dirty="0"/>
              <a:t>í</a:t>
            </a:r>
            <a:r>
              <a:rPr lang="en-US" dirty="0"/>
              <a:t>,</a:t>
            </a:r>
            <a:r>
              <a:rPr lang="cs-CZ" dirty="0"/>
              <a:t> </a:t>
            </a:r>
            <a:r>
              <a:rPr lang="en-US" dirty="0" err="1"/>
              <a:t>můžete</a:t>
            </a:r>
            <a:r>
              <a:rPr lang="en-US" dirty="0"/>
              <a:t> </a:t>
            </a:r>
            <a:r>
              <a:rPr lang="en-US" dirty="0" err="1"/>
              <a:t>najít</a:t>
            </a:r>
            <a:r>
              <a:rPr lang="en-US" dirty="0"/>
              <a:t> s</a:t>
            </a:r>
            <a:r>
              <a:rPr lang="cs-CZ" dirty="0" err="1"/>
              <a:t>vé</a:t>
            </a:r>
            <a:r>
              <a:rPr lang="en-US" dirty="0"/>
              <a:t> </a:t>
            </a:r>
            <a:r>
              <a:rPr lang="en-US" dirty="0" err="1"/>
              <a:t>přátel</a:t>
            </a:r>
            <a:r>
              <a:rPr lang="cs-CZ" dirty="0"/>
              <a:t>e</a:t>
            </a:r>
            <a:r>
              <a:rPr lang="en-US" dirty="0"/>
              <a:t>,</a:t>
            </a:r>
            <a:r>
              <a:rPr lang="cs-CZ" dirty="0"/>
              <a:t> </a:t>
            </a:r>
            <a:r>
              <a:rPr lang="en-US" dirty="0" err="1"/>
              <a:t>můžete</a:t>
            </a:r>
            <a:r>
              <a:rPr lang="en-US" dirty="0"/>
              <a:t> </a:t>
            </a:r>
            <a:r>
              <a:rPr lang="en-US" dirty="0" err="1"/>
              <a:t>pozvat</a:t>
            </a:r>
            <a:r>
              <a:rPr lang="en-US" dirty="0"/>
              <a:t> </a:t>
            </a:r>
            <a:r>
              <a:rPr lang="en-US" dirty="0" err="1"/>
              <a:t>sv</a:t>
            </a:r>
            <a:r>
              <a:rPr lang="cs-CZ" dirty="0"/>
              <a:t>é</a:t>
            </a:r>
            <a:r>
              <a:rPr lang="en-US" dirty="0"/>
              <a:t> </a:t>
            </a:r>
            <a:r>
              <a:rPr lang="en-US" dirty="0" err="1"/>
              <a:t>přátel</a:t>
            </a:r>
            <a:r>
              <a:rPr lang="cs-CZ" dirty="0"/>
              <a:t>e</a:t>
            </a:r>
            <a:r>
              <a:rPr lang="en-US" dirty="0"/>
              <a:t> </a:t>
            </a:r>
            <a:r>
              <a:rPr lang="en-US" dirty="0" err="1"/>
              <a:t>na</a:t>
            </a:r>
            <a:r>
              <a:rPr lang="en-US" dirty="0"/>
              <a:t> </a:t>
            </a:r>
            <a:r>
              <a:rPr lang="en-US" dirty="0" err="1"/>
              <a:t>vaší</a:t>
            </a:r>
            <a:r>
              <a:rPr lang="en-US" dirty="0"/>
              <a:t> </a:t>
            </a:r>
            <a:r>
              <a:rPr lang="en-US" dirty="0" err="1"/>
              <a:t>funpage</a:t>
            </a:r>
            <a:r>
              <a:rPr lang="en-US" dirty="0"/>
              <a:t> </a:t>
            </a:r>
            <a:r>
              <a:rPr lang="en-US" dirty="0" err="1"/>
              <a:t>značk</a:t>
            </a:r>
            <a:r>
              <a:rPr lang="cs-CZ" dirty="0"/>
              <a:t>u</a:t>
            </a:r>
            <a:endParaRPr lang="sk-SK" dirty="0"/>
          </a:p>
          <a:p>
            <a:pPr marL="228600" indent="-228600" algn="l" rtl="0">
              <a:buAutoNum type="alphaLcParenR"/>
            </a:pPr>
            <a:r>
              <a:rPr lang="en-US" dirty="0" err="1"/>
              <a:t>Vysoce</a:t>
            </a:r>
            <a:r>
              <a:rPr lang="en-US" dirty="0"/>
              <a:t> </a:t>
            </a:r>
            <a:r>
              <a:rPr lang="en-US" dirty="0" err="1"/>
              <a:t>interaktivní</a:t>
            </a:r>
            <a:r>
              <a:rPr lang="en-US" dirty="0"/>
              <a:t>,</a:t>
            </a:r>
            <a:r>
              <a:rPr lang="cs-CZ" dirty="0"/>
              <a:t> </a:t>
            </a:r>
            <a:r>
              <a:rPr lang="en-US" dirty="0" err="1"/>
              <a:t>vytvářejí</a:t>
            </a:r>
            <a:r>
              <a:rPr lang="en-US" dirty="0"/>
              <a:t> </a:t>
            </a:r>
            <a:r>
              <a:rPr lang="en-US" dirty="0" err="1"/>
              <a:t>pouto</a:t>
            </a:r>
            <a:r>
              <a:rPr lang="cs-CZ" dirty="0"/>
              <a:t> </a:t>
            </a:r>
            <a:r>
              <a:rPr lang="en-US" dirty="0"/>
              <a:t>s</a:t>
            </a:r>
            <a:r>
              <a:rPr lang="cs-CZ" dirty="0"/>
              <a:t> </a:t>
            </a:r>
            <a:r>
              <a:rPr lang="en-US" dirty="0" err="1"/>
              <a:t>publikem</a:t>
            </a:r>
            <a:r>
              <a:rPr lang="en-US" dirty="0"/>
              <a:t>, je to</a:t>
            </a:r>
            <a:r>
              <a:rPr lang="cs-CZ" dirty="0"/>
              <a:t> </a:t>
            </a:r>
            <a:r>
              <a:rPr lang="en-US" dirty="0" err="1"/>
              <a:t>nákladově</a:t>
            </a:r>
            <a:r>
              <a:rPr lang="en-US" dirty="0"/>
              <a:t> </a:t>
            </a:r>
            <a:r>
              <a:rPr lang="en-US" dirty="0" err="1"/>
              <a:t>efektivn</a:t>
            </a:r>
            <a:r>
              <a:rPr lang="cs-CZ" dirty="0"/>
              <a:t>í</a:t>
            </a:r>
            <a:endParaRPr lang="sk-SK" dirty="0"/>
          </a:p>
          <a:p>
            <a:pPr marL="228600" indent="-228600" algn="l" rtl="0">
              <a:buAutoNum type="alphaLcParenR"/>
            </a:pPr>
            <a:r>
              <a:rPr lang="en-US" dirty="0"/>
              <a:t>Je to</a:t>
            </a:r>
            <a:r>
              <a:rPr lang="cs-CZ" dirty="0"/>
              <a:t> </a:t>
            </a:r>
            <a:r>
              <a:rPr lang="en-US" dirty="0" err="1"/>
              <a:t>nákladově</a:t>
            </a:r>
            <a:r>
              <a:rPr lang="en-US" dirty="0"/>
              <a:t> </a:t>
            </a:r>
            <a:r>
              <a:rPr lang="en-US" dirty="0" err="1"/>
              <a:t>efektivn</a:t>
            </a:r>
            <a:r>
              <a:rPr lang="cs-CZ" dirty="0"/>
              <a:t>í</a:t>
            </a:r>
            <a:r>
              <a:rPr lang="en-US" dirty="0"/>
              <a:t>,</a:t>
            </a:r>
            <a:r>
              <a:rPr lang="cs-CZ" dirty="0"/>
              <a:t> </a:t>
            </a:r>
            <a:r>
              <a:rPr lang="en-US" dirty="0" err="1"/>
              <a:t>vyso</a:t>
            </a:r>
            <a:r>
              <a:rPr lang="cs-CZ" dirty="0" err="1"/>
              <a:t>ce</a:t>
            </a:r>
            <a:r>
              <a:rPr lang="en-US" dirty="0"/>
              <a:t> </a:t>
            </a:r>
            <a:r>
              <a:rPr lang="en-US" dirty="0" err="1"/>
              <a:t>interaktivní</a:t>
            </a:r>
            <a:r>
              <a:rPr lang="en-US" dirty="0"/>
              <a:t>,</a:t>
            </a:r>
            <a:r>
              <a:rPr lang="cs-CZ" dirty="0"/>
              <a:t> </a:t>
            </a:r>
            <a:r>
              <a:rPr lang="en-US" dirty="0" err="1"/>
              <a:t>můžete</a:t>
            </a:r>
            <a:r>
              <a:rPr lang="en-US" dirty="0"/>
              <a:t> </a:t>
            </a:r>
            <a:r>
              <a:rPr lang="en-US" dirty="0" err="1"/>
              <a:t>sledovat</a:t>
            </a:r>
            <a:r>
              <a:rPr lang="en-US" dirty="0"/>
              <a:t> </a:t>
            </a:r>
            <a:r>
              <a:rPr lang="en-US" dirty="0" err="1"/>
              <a:t>hodně</a:t>
            </a:r>
            <a:r>
              <a:rPr lang="en-US" dirty="0"/>
              <a:t> </a:t>
            </a:r>
            <a:r>
              <a:rPr lang="en-US" dirty="0" err="1"/>
              <a:t>fotografií</a:t>
            </a:r>
            <a:endParaRPr lang="pl-PL" sz="1400" dirty="0"/>
          </a:p>
          <a:p>
            <a:pPr algn="l" rtl="0"/>
            <a:endParaRPr lang="pl-PL" sz="1400" dirty="0"/>
          </a:p>
        </p:txBody>
      </p:sp>
    </p:spTree>
    <p:extLst>
      <p:ext uri="{BB962C8B-B14F-4D97-AF65-F5344CB8AC3E}">
        <p14:creationId xmlns:p14="http://schemas.microsoft.com/office/powerpoint/2010/main" val="11692737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156B985-3F6C-4263-A716-6074FB84F6B6}"/>
              </a:ext>
            </a:extLst>
          </p:cNvPr>
          <p:cNvSpPr>
            <a:spLocks noGrp="1"/>
          </p:cNvSpPr>
          <p:nvPr>
            <p:ph type="body" sz="quarter" idx="14"/>
          </p:nvPr>
        </p:nvSpPr>
        <p:spPr/>
        <p:txBody>
          <a:bodyPr/>
          <a:lstStyle/>
          <a:p>
            <a:pPr algn="l" rtl="0"/>
            <a:endParaRPr lang="pl-PL" sz="1400" dirty="0"/>
          </a:p>
          <a:p>
            <a:pPr algn="l" rtl="0"/>
            <a:r>
              <a:rPr lang="pl-PL" sz="1400" dirty="0"/>
              <a:t>11. </a:t>
            </a:r>
            <a:r>
              <a:rPr lang="en-US" sz="1400" dirty="0" err="1"/>
              <a:t>Jaké</a:t>
            </a:r>
            <a:r>
              <a:rPr lang="en-US" sz="1400" dirty="0"/>
              <a:t> otázky klade dobrá tisková zpráva?</a:t>
            </a:r>
            <a:endParaRPr lang="pl-PL" sz="1400" dirty="0"/>
          </a:p>
          <a:p>
            <a:pPr algn="l" rtl="0"/>
            <a:endParaRPr lang="pl-PL" sz="1400" dirty="0"/>
          </a:p>
          <a:p>
            <a:pPr marL="228600" indent="-228600" algn="l" rtl="0">
              <a:buAutoNum type="alphaLcParenR"/>
            </a:pPr>
            <a:r>
              <a:rPr lang="en-US" dirty="0" err="1"/>
              <a:t>Kdo</a:t>
            </a:r>
            <a:r>
              <a:rPr lang="en-US" dirty="0"/>
              <a:t>,</a:t>
            </a:r>
            <a:r>
              <a:rPr lang="cs-CZ" dirty="0"/>
              <a:t> </a:t>
            </a:r>
            <a:r>
              <a:rPr lang="en-US" dirty="0" err="1"/>
              <a:t>kde</a:t>
            </a:r>
            <a:r>
              <a:rPr lang="en-US" dirty="0"/>
              <a:t>,</a:t>
            </a:r>
            <a:r>
              <a:rPr lang="cs-CZ" dirty="0"/>
              <a:t> </a:t>
            </a:r>
            <a:r>
              <a:rPr lang="en-US" dirty="0" err="1"/>
              <a:t>proč</a:t>
            </a:r>
            <a:r>
              <a:rPr lang="en-US" dirty="0"/>
              <a:t> </a:t>
            </a:r>
            <a:endParaRPr lang="sk-SK" dirty="0"/>
          </a:p>
          <a:p>
            <a:pPr marL="228600" indent="-228600" algn="l" rtl="0">
              <a:buAutoNum type="alphaLcParenR"/>
            </a:pPr>
            <a:r>
              <a:rPr lang="en-US" dirty="0" err="1"/>
              <a:t>Proč</a:t>
            </a:r>
            <a:r>
              <a:rPr lang="en-US" dirty="0"/>
              <a:t>,</a:t>
            </a:r>
            <a:r>
              <a:rPr lang="cs-CZ" dirty="0"/>
              <a:t> </a:t>
            </a:r>
            <a:r>
              <a:rPr lang="en-US" dirty="0" err="1"/>
              <a:t>kdy</a:t>
            </a:r>
            <a:r>
              <a:rPr lang="en-US" dirty="0"/>
              <a:t>,</a:t>
            </a:r>
            <a:r>
              <a:rPr lang="cs-CZ" dirty="0"/>
              <a:t> </a:t>
            </a:r>
            <a:r>
              <a:rPr lang="en-US" dirty="0" err="1"/>
              <a:t>si</a:t>
            </a:r>
            <a:r>
              <a:rPr lang="cs-CZ" dirty="0"/>
              <a:t> </a:t>
            </a:r>
            <a:r>
              <a:rPr lang="en-US" dirty="0"/>
              <a:t>v</a:t>
            </a:r>
            <a:r>
              <a:rPr lang="cs-CZ" dirty="0"/>
              <a:t> </a:t>
            </a:r>
            <a:r>
              <a:rPr lang="en-US" dirty="0" err="1"/>
              <a:t>pořádku</a:t>
            </a:r>
            <a:r>
              <a:rPr lang="en-US" dirty="0"/>
              <a:t>?</a:t>
            </a:r>
            <a:endParaRPr lang="sk-SK" dirty="0"/>
          </a:p>
          <a:p>
            <a:pPr marL="228600" indent="-228600" algn="l" rtl="0">
              <a:buAutoNum type="alphaLcParenR"/>
            </a:pPr>
            <a:r>
              <a:rPr lang="en-US" dirty="0"/>
              <a:t>Jak,</a:t>
            </a:r>
            <a:r>
              <a:rPr lang="cs-CZ" dirty="0"/>
              <a:t> </a:t>
            </a:r>
            <a:r>
              <a:rPr lang="en-US" dirty="0" err="1"/>
              <a:t>proč</a:t>
            </a:r>
            <a:r>
              <a:rPr lang="en-US" dirty="0"/>
              <a:t>,</a:t>
            </a:r>
            <a:r>
              <a:rPr lang="cs-CZ" dirty="0"/>
              <a:t> </a:t>
            </a:r>
            <a:r>
              <a:rPr lang="en-US" dirty="0" err="1"/>
              <a:t>jaká</a:t>
            </a:r>
            <a:r>
              <a:rPr lang="cs-CZ" dirty="0"/>
              <a:t> </a:t>
            </a:r>
            <a:r>
              <a:rPr lang="en-US" dirty="0"/>
              <a:t>je</a:t>
            </a:r>
            <a:r>
              <a:rPr lang="cs-CZ" dirty="0"/>
              <a:t> </a:t>
            </a:r>
            <a:r>
              <a:rPr lang="en-US" dirty="0" err="1"/>
              <a:t>vaše</a:t>
            </a:r>
            <a:r>
              <a:rPr lang="en-US" dirty="0"/>
              <a:t> </a:t>
            </a:r>
            <a:r>
              <a:rPr lang="en-US" dirty="0" err="1"/>
              <a:t>oblíbená</a:t>
            </a:r>
            <a:r>
              <a:rPr lang="en-US" dirty="0"/>
              <a:t> </a:t>
            </a:r>
            <a:r>
              <a:rPr lang="en-US" dirty="0" err="1"/>
              <a:t>přísada</a:t>
            </a:r>
            <a:r>
              <a:rPr lang="en-US" dirty="0"/>
              <a:t> </a:t>
            </a:r>
            <a:r>
              <a:rPr lang="en-US" dirty="0" err="1"/>
              <a:t>na</a:t>
            </a:r>
            <a:r>
              <a:rPr lang="en-US" dirty="0"/>
              <a:t> </a:t>
            </a:r>
            <a:r>
              <a:rPr lang="en-US" dirty="0" err="1"/>
              <a:t>pizzu</a:t>
            </a:r>
            <a:r>
              <a:rPr lang="en-US" dirty="0"/>
              <a:t>?</a:t>
            </a:r>
            <a:endParaRPr lang="pl-PL" sz="1400" dirty="0"/>
          </a:p>
          <a:p>
            <a:pPr algn="l" rtl="0"/>
            <a:endParaRPr lang="pl-PL" sz="1400" dirty="0"/>
          </a:p>
          <a:p>
            <a:pPr algn="l" rtl="0"/>
            <a:r>
              <a:rPr lang="pl-PL" sz="1400" dirty="0"/>
              <a:t>12. </a:t>
            </a:r>
            <a:r>
              <a:rPr lang="en-US" sz="1400" dirty="0"/>
              <a:t>Co je součástí marketingového mixu</a:t>
            </a:r>
            <a:endParaRPr lang="pl-PL" sz="1400" dirty="0"/>
          </a:p>
          <a:p>
            <a:pPr algn="l" rtl="0"/>
            <a:endParaRPr lang="pl-PL" sz="1400" dirty="0"/>
          </a:p>
          <a:p>
            <a:pPr marL="228600" indent="-228600" algn="l" rtl="0">
              <a:buAutoNum type="alphaLcParenR"/>
            </a:pPr>
            <a:r>
              <a:rPr lang="en-US" dirty="0" err="1"/>
              <a:t>Produkt</a:t>
            </a:r>
            <a:r>
              <a:rPr lang="en-US" dirty="0"/>
              <a:t>,</a:t>
            </a:r>
            <a:r>
              <a:rPr lang="cs-CZ" dirty="0"/>
              <a:t> </a:t>
            </a:r>
            <a:r>
              <a:rPr lang="en-US" dirty="0" err="1"/>
              <a:t>propagace</a:t>
            </a:r>
            <a:r>
              <a:rPr lang="en-US" dirty="0"/>
              <a:t>,</a:t>
            </a:r>
            <a:r>
              <a:rPr lang="cs-CZ" dirty="0"/>
              <a:t> </a:t>
            </a:r>
            <a:r>
              <a:rPr lang="en-US" dirty="0" err="1"/>
              <a:t>příjemný</a:t>
            </a:r>
            <a:r>
              <a:rPr lang="en-US" dirty="0"/>
              <a:t> </a:t>
            </a:r>
            <a:r>
              <a:rPr lang="en-US" dirty="0" err="1"/>
              <a:t>vzhled</a:t>
            </a:r>
            <a:endParaRPr lang="sk-SK" dirty="0"/>
          </a:p>
          <a:p>
            <a:pPr marL="228600" indent="-228600" algn="l" rtl="0">
              <a:buAutoNum type="alphaLcParenR"/>
            </a:pPr>
            <a:r>
              <a:rPr lang="en-US" dirty="0" err="1"/>
              <a:t>Produkt</a:t>
            </a:r>
            <a:r>
              <a:rPr lang="en-US" dirty="0"/>
              <a:t>,</a:t>
            </a:r>
            <a:r>
              <a:rPr lang="cs-CZ" dirty="0"/>
              <a:t> </a:t>
            </a:r>
            <a:r>
              <a:rPr lang="en-US" dirty="0" err="1"/>
              <a:t>dobrá</a:t>
            </a:r>
            <a:r>
              <a:rPr lang="en-US" dirty="0"/>
              <a:t> </a:t>
            </a:r>
            <a:r>
              <a:rPr lang="en-US" dirty="0" err="1"/>
              <a:t>technika</a:t>
            </a:r>
            <a:r>
              <a:rPr lang="en-US" dirty="0"/>
              <a:t>,</a:t>
            </a:r>
            <a:r>
              <a:rPr lang="cs-CZ" dirty="0"/>
              <a:t> </a:t>
            </a:r>
            <a:r>
              <a:rPr lang="en-US" dirty="0" err="1"/>
              <a:t>cena</a:t>
            </a:r>
            <a:endParaRPr lang="sk-SK" dirty="0"/>
          </a:p>
          <a:p>
            <a:pPr marL="228600" indent="-228600" algn="l" rtl="0">
              <a:buAutoNum type="alphaLcParenR"/>
            </a:pPr>
            <a:r>
              <a:rPr lang="en-US" dirty="0" err="1"/>
              <a:t>Produkt</a:t>
            </a:r>
            <a:r>
              <a:rPr lang="en-US" dirty="0"/>
              <a:t>,</a:t>
            </a:r>
            <a:r>
              <a:rPr lang="cs-CZ" dirty="0"/>
              <a:t> </a:t>
            </a:r>
            <a:r>
              <a:rPr lang="en-US" dirty="0" err="1"/>
              <a:t>lidé</a:t>
            </a:r>
            <a:r>
              <a:rPr lang="en-US" dirty="0"/>
              <a:t>,</a:t>
            </a:r>
            <a:r>
              <a:rPr lang="cs-CZ" dirty="0"/>
              <a:t> </a:t>
            </a:r>
            <a:r>
              <a:rPr lang="en-US" dirty="0" err="1"/>
              <a:t>propagace</a:t>
            </a:r>
            <a:endParaRPr lang="pl-PL" sz="1400" dirty="0"/>
          </a:p>
        </p:txBody>
      </p:sp>
    </p:spTree>
    <p:extLst>
      <p:ext uri="{BB962C8B-B14F-4D97-AF65-F5344CB8AC3E}">
        <p14:creationId xmlns:p14="http://schemas.microsoft.com/office/powerpoint/2010/main" val="17978893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6E9EE04-DE18-4BC1-9876-DE92E0D3A252}"/>
              </a:ext>
            </a:extLst>
          </p:cNvPr>
          <p:cNvSpPr>
            <a:spLocks noGrp="1"/>
          </p:cNvSpPr>
          <p:nvPr>
            <p:ph type="body" sz="quarter" idx="14"/>
          </p:nvPr>
        </p:nvSpPr>
        <p:spPr/>
        <p:txBody>
          <a:bodyPr/>
          <a:lstStyle/>
          <a:p>
            <a:pPr algn="l" rtl="0"/>
            <a:r>
              <a:rPr lang="pl-PL" sz="1600" dirty="0" err="1"/>
              <a:t>Odpovědi</a:t>
            </a:r>
            <a:r>
              <a:rPr lang="pl-PL" sz="1600" dirty="0"/>
              <a:t>:</a:t>
            </a:r>
          </a:p>
          <a:p>
            <a:pPr algn="l" rtl="0"/>
            <a:endParaRPr lang="pl-PL" sz="1400" dirty="0"/>
          </a:p>
          <a:p>
            <a:pPr algn="l" rtl="0"/>
            <a:r>
              <a:rPr lang="pl-PL" sz="1400" dirty="0"/>
              <a:t>1.</a:t>
            </a:r>
            <a:r>
              <a:rPr lang="pl-PL" dirty="0"/>
              <a:t>b</a:t>
            </a:r>
            <a:endParaRPr lang="pl-PL" sz="1400" dirty="0"/>
          </a:p>
          <a:p>
            <a:pPr algn="l" rtl="0"/>
            <a:r>
              <a:rPr lang="pl-PL" sz="1400" dirty="0"/>
              <a:t>2.</a:t>
            </a:r>
            <a:r>
              <a:rPr lang="pl-PL" dirty="0"/>
              <a:t>a</a:t>
            </a:r>
            <a:endParaRPr lang="pl-PL" sz="1400" dirty="0"/>
          </a:p>
          <a:p>
            <a:pPr algn="l" rtl="0"/>
            <a:r>
              <a:rPr lang="pl-PL" sz="1400" dirty="0"/>
              <a:t>3.</a:t>
            </a:r>
            <a:r>
              <a:rPr lang="pl-PL" dirty="0"/>
              <a:t>c</a:t>
            </a:r>
            <a:endParaRPr lang="pl-PL" sz="1400" dirty="0"/>
          </a:p>
          <a:p>
            <a:pPr algn="l" rtl="0"/>
            <a:r>
              <a:rPr lang="pl-PL" sz="1400" dirty="0"/>
              <a:t>4.</a:t>
            </a:r>
            <a:r>
              <a:rPr lang="pl-PL" dirty="0"/>
              <a:t>a</a:t>
            </a:r>
            <a:endParaRPr lang="pl-PL" sz="1400" dirty="0"/>
          </a:p>
          <a:p>
            <a:pPr algn="l" rtl="0"/>
            <a:r>
              <a:rPr lang="pl-PL" sz="1400" dirty="0"/>
              <a:t>5.</a:t>
            </a:r>
            <a:r>
              <a:rPr lang="pl-PL" dirty="0"/>
              <a:t>a</a:t>
            </a:r>
            <a:endParaRPr lang="pl-PL" sz="1400" dirty="0"/>
          </a:p>
          <a:p>
            <a:pPr algn="l" rtl="0"/>
            <a:r>
              <a:rPr lang="pl-PL" sz="1400" dirty="0"/>
              <a:t>6.</a:t>
            </a:r>
            <a:r>
              <a:rPr lang="pl-PL" dirty="0"/>
              <a:t>c</a:t>
            </a:r>
            <a:endParaRPr lang="pl-PL" sz="1400" dirty="0"/>
          </a:p>
          <a:p>
            <a:pPr algn="l" rtl="0"/>
            <a:r>
              <a:rPr lang="pl-PL" sz="1400" dirty="0"/>
              <a:t>7.</a:t>
            </a:r>
            <a:r>
              <a:rPr lang="pl-PL" dirty="0"/>
              <a:t>b</a:t>
            </a:r>
            <a:endParaRPr lang="pl-PL" sz="1400" dirty="0"/>
          </a:p>
          <a:p>
            <a:pPr algn="l" rtl="0"/>
            <a:r>
              <a:rPr lang="pl-PL" sz="1400" dirty="0"/>
              <a:t>8.</a:t>
            </a:r>
            <a:r>
              <a:rPr lang="pl-PL" dirty="0"/>
              <a:t>c</a:t>
            </a:r>
            <a:endParaRPr lang="pl-PL" sz="1400" dirty="0"/>
          </a:p>
          <a:p>
            <a:pPr algn="l" rtl="0"/>
            <a:r>
              <a:rPr lang="pl-PL" sz="1400" dirty="0"/>
              <a:t>9.</a:t>
            </a:r>
            <a:r>
              <a:rPr lang="pl-PL" dirty="0"/>
              <a:t>c</a:t>
            </a:r>
            <a:endParaRPr lang="pl-PL" sz="1400" dirty="0"/>
          </a:p>
          <a:p>
            <a:pPr algn="l" rtl="0"/>
            <a:r>
              <a:rPr lang="pl-PL" sz="1400" dirty="0"/>
              <a:t>10.</a:t>
            </a:r>
            <a:r>
              <a:rPr lang="pl-PL" dirty="0"/>
              <a:t>b</a:t>
            </a:r>
            <a:endParaRPr lang="pl-PL" sz="1400" dirty="0"/>
          </a:p>
          <a:p>
            <a:pPr algn="l" rtl="0"/>
            <a:r>
              <a:rPr lang="pl-PL" sz="1400" dirty="0"/>
              <a:t>11.</a:t>
            </a:r>
            <a:r>
              <a:rPr lang="pl-PL" dirty="0"/>
              <a:t>a</a:t>
            </a:r>
            <a:endParaRPr lang="pl-PL" sz="1400" dirty="0"/>
          </a:p>
          <a:p>
            <a:pPr algn="l" rtl="0"/>
            <a:r>
              <a:rPr lang="pl-PL" sz="1400" dirty="0"/>
              <a:t>12.</a:t>
            </a:r>
            <a:r>
              <a:rPr lang="pl-PL" dirty="0"/>
              <a:t>c</a:t>
            </a:r>
          </a:p>
        </p:txBody>
      </p:sp>
    </p:spTree>
    <p:extLst>
      <p:ext uri="{BB962C8B-B14F-4D97-AF65-F5344CB8AC3E}">
        <p14:creationId xmlns:p14="http://schemas.microsoft.com/office/powerpoint/2010/main" val="4232802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8022A9F-26C1-4439-BADD-A7E17629F957}"/>
              </a:ext>
            </a:extLst>
          </p:cNvPr>
          <p:cNvSpPr>
            <a:spLocks noGrp="1"/>
          </p:cNvSpPr>
          <p:nvPr>
            <p:ph type="body" sz="quarter" idx="14"/>
          </p:nvPr>
        </p:nvSpPr>
        <p:spPr/>
        <p:txBody>
          <a:bodyPr/>
          <a:lstStyle/>
          <a:p>
            <a:pPr algn="l" rtl="0"/>
            <a:r>
              <a:rPr lang="en-US" sz="1400" dirty="0"/>
              <a:t>2.</a:t>
            </a:r>
            <a:r>
              <a:rPr lang="cs-CZ" sz="1400" dirty="0"/>
              <a:t> </a:t>
            </a:r>
            <a:r>
              <a:rPr lang="pl-PL" sz="1400" dirty="0"/>
              <a:t>A</a:t>
            </a:r>
            <a:r>
              <a:rPr lang="en-US" sz="1400" dirty="0" err="1"/>
              <a:t>nalyz</a:t>
            </a:r>
            <a:r>
              <a:rPr lang="cs-CZ" sz="1400" dirty="0" err="1"/>
              <a:t>ujte</a:t>
            </a:r>
            <a:r>
              <a:rPr lang="sk-SK" sz="1400" dirty="0"/>
              <a:t> </a:t>
            </a:r>
            <a:r>
              <a:rPr lang="en-US" sz="1400" dirty="0" err="1"/>
              <a:t>vaši</a:t>
            </a:r>
            <a:r>
              <a:rPr lang="cs-CZ" sz="1400" dirty="0"/>
              <a:t> </a:t>
            </a:r>
            <a:r>
              <a:rPr lang="en-US" sz="1400" dirty="0" err="1"/>
              <a:t>databázi</a:t>
            </a:r>
            <a:endParaRPr lang="en-US" sz="1400" dirty="0"/>
          </a:p>
          <a:p>
            <a:pPr algn="l" rtl="0"/>
            <a:endParaRPr lang="pl-PL" sz="1200" dirty="0"/>
          </a:p>
          <a:p>
            <a:pPr algn="l" rtl="0"/>
            <a:endParaRPr lang="en-US" sz="1200" dirty="0"/>
          </a:p>
          <a:p>
            <a:pPr algn="l" rtl="0"/>
            <a:r>
              <a:rPr lang="en-US" sz="1200" dirty="0"/>
              <a:t>Začněte tím, že se podíváte na základní detaily, jako například:</a:t>
            </a:r>
          </a:p>
          <a:p>
            <a:pPr algn="l" rtl="0"/>
            <a:endParaRPr lang="pl-PL" sz="1200" dirty="0"/>
          </a:p>
          <a:p>
            <a:pPr algn="l" rtl="0"/>
            <a:endParaRPr lang="en-US" sz="1200" dirty="0"/>
          </a:p>
          <a:p>
            <a:pPr algn="l" rtl="0"/>
            <a:r>
              <a:rPr lang="en-US" sz="1200" dirty="0"/>
              <a:t>Věk: Do jaké věkové kategorie patří většina zákazníků?</a:t>
            </a:r>
          </a:p>
          <a:p>
            <a:pPr algn="l" rtl="0"/>
            <a:r>
              <a:rPr lang="en-US" sz="1200" dirty="0"/>
              <a:t>Pohlaví: Je procento rovnoměrně rozděleno nebo je jedno pohlaví většinové?</a:t>
            </a:r>
          </a:p>
          <a:p>
            <a:pPr algn="l" rtl="0"/>
            <a:r>
              <a:rPr lang="en-US" sz="1200" dirty="0"/>
              <a:t>Místo: Ve kterém městě, státě, zemi nebo kontinentu se nacházejí?</a:t>
            </a:r>
          </a:p>
          <a:p>
            <a:pPr algn="l" rtl="0"/>
            <a:r>
              <a:rPr lang="en-US" sz="1200" dirty="0"/>
              <a:t>Zařízení: Navštěvuje většina lidí vaše stránky na mobilních zařízeních nebo na stolním počítači?</a:t>
            </a:r>
            <a:endParaRPr lang="pl-PL" sz="1200" dirty="0"/>
          </a:p>
          <a:p>
            <a:pPr algn="l" rtl="0"/>
            <a:endParaRPr lang="en-US" sz="1200" dirty="0"/>
          </a:p>
          <a:p>
            <a:pPr algn="l" rtl="0"/>
            <a:endParaRPr lang="en-US" sz="1200" dirty="0"/>
          </a:p>
          <a:p>
            <a:pPr algn="l" rtl="0"/>
            <a:r>
              <a:rPr lang="en-US" sz="1200" dirty="0"/>
              <a:t>Potom se zamyslete nad těmito údaji v kontextu vašeho podnikání. Jak vám mohou pomoci, jak mohou pomoci posílit zájem a angažovanost vašich zákazníků?</a:t>
            </a:r>
            <a:endParaRPr lang="pl-PL" sz="1200" dirty="0"/>
          </a:p>
          <a:p>
            <a:pPr algn="l" rtl="0"/>
            <a:endParaRPr lang="pl-PL" dirty="0"/>
          </a:p>
        </p:txBody>
      </p:sp>
    </p:spTree>
    <p:extLst>
      <p:ext uri="{BB962C8B-B14F-4D97-AF65-F5344CB8AC3E}">
        <p14:creationId xmlns:p14="http://schemas.microsoft.com/office/powerpoint/2010/main" val="73417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E89E7E6-BA09-49F3-82FC-254A1908E56D}"/>
              </a:ext>
            </a:extLst>
          </p:cNvPr>
          <p:cNvSpPr>
            <a:spLocks noGrp="1"/>
          </p:cNvSpPr>
          <p:nvPr>
            <p:ph type="body" sz="quarter" idx="14"/>
          </p:nvPr>
        </p:nvSpPr>
        <p:spPr/>
        <p:txBody>
          <a:bodyPr/>
          <a:lstStyle/>
          <a:p>
            <a:pPr algn="l" rtl="0"/>
            <a:r>
              <a:rPr lang="pl-PL" sz="1400" dirty="0"/>
              <a:t>3</a:t>
            </a:r>
            <a:r>
              <a:rPr lang="en-US" sz="1400" dirty="0"/>
              <a:t>.</a:t>
            </a:r>
            <a:r>
              <a:rPr lang="cs-CZ" sz="1400" dirty="0"/>
              <a:t> </a:t>
            </a:r>
            <a:r>
              <a:rPr lang="pl-PL" sz="1400" dirty="0"/>
              <a:t>S</a:t>
            </a:r>
            <a:r>
              <a:rPr lang="cs-CZ" sz="1400" dirty="0" err="1"/>
              <a:t>hromážděte</a:t>
            </a:r>
            <a:r>
              <a:rPr lang="en-US" sz="1400" dirty="0"/>
              <a:t> a </a:t>
            </a:r>
            <a:r>
              <a:rPr lang="en-US" sz="1400" dirty="0" err="1"/>
              <a:t>použi</a:t>
            </a:r>
            <a:r>
              <a:rPr lang="cs-CZ" sz="1400" dirty="0" err="1"/>
              <a:t>jte</a:t>
            </a:r>
            <a:r>
              <a:rPr lang="en-US" sz="1400" dirty="0"/>
              <a:t> jejich údaje</a:t>
            </a:r>
            <a:endParaRPr lang="pl-PL" sz="1400" dirty="0"/>
          </a:p>
          <a:p>
            <a:pPr algn="l" rtl="0"/>
            <a:endParaRPr lang="en-US" sz="1400" dirty="0"/>
          </a:p>
          <a:p>
            <a:pPr algn="l" rtl="0"/>
            <a:endParaRPr lang="en-US" dirty="0"/>
          </a:p>
          <a:p>
            <a:pPr algn="l" rtl="0"/>
            <a:r>
              <a:rPr lang="en-US" dirty="0"/>
              <a:t>Po shromáždění údajů a jejich analýze v kontextu vašeho podnikání byste už měli dobře rozumět lidem, na které se zaměřujete.</a:t>
            </a:r>
          </a:p>
          <a:p>
            <a:pPr algn="l" rtl="0"/>
            <a:endParaRPr lang="pl-PL" dirty="0"/>
          </a:p>
          <a:p>
            <a:pPr algn="l" rtl="0"/>
            <a:endParaRPr lang="en-US" dirty="0"/>
          </a:p>
          <a:p>
            <a:pPr algn="l" rtl="0"/>
            <a:r>
              <a:rPr lang="en-US" dirty="0"/>
              <a:t>Nechcete přece, aby všechna vaše tvrdá práce vyšla nazmar. Vytvořte si tedy šablonu profilu zákazníka. Pojmenujte je, uveďte vlastnosti, které jste ověřili, a připněte je na přední místo, aby to viděla celá společnost.</a:t>
            </a:r>
            <a:endParaRPr lang="pl-PL" dirty="0"/>
          </a:p>
          <a:p>
            <a:pPr algn="l" rtl="0"/>
            <a:endParaRPr lang="en-US" dirty="0"/>
          </a:p>
          <a:p>
            <a:pPr algn="l" rtl="0"/>
            <a:endParaRPr lang="en-US" dirty="0"/>
          </a:p>
          <a:p>
            <a:pPr algn="l" rtl="0"/>
            <a:r>
              <a:rPr lang="en-US" dirty="0"/>
              <a:t>Potom nechte všechny své zaměstnance pravidelně se vracet k záznamu ve vašem CRM, aby viděli, jaký typ potenciálních zákazníků chcete přilákat/zaujmout. Tímto způsobem nebudete ztrácet čas hledáním nebo péčí o potenciální zákazníky, kteří neodpovídají vašemu profilu zákazníka; jen zacílíte své nabídky na potenciálně nejzajímavější zákazníky.</a:t>
            </a:r>
            <a:endParaRPr lang="pl-PL" dirty="0"/>
          </a:p>
        </p:txBody>
      </p:sp>
    </p:spTree>
    <p:extLst>
      <p:ext uri="{BB962C8B-B14F-4D97-AF65-F5344CB8AC3E}">
        <p14:creationId xmlns:p14="http://schemas.microsoft.com/office/powerpoint/2010/main" val="1047877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45A4B8E-AE71-4E1F-83E4-89D4A73DCA12}"/>
              </a:ext>
            </a:extLst>
          </p:cNvPr>
          <p:cNvSpPr>
            <a:spLocks noGrp="1"/>
          </p:cNvSpPr>
          <p:nvPr>
            <p:ph type="body" sz="quarter" idx="14"/>
          </p:nvPr>
        </p:nvSpPr>
        <p:spPr/>
        <p:txBody>
          <a:bodyPr/>
          <a:lstStyle/>
          <a:p>
            <a:pPr algn="ctr" rtl="0"/>
            <a:r>
              <a:rPr lang="en-US" sz="1600" dirty="0"/>
              <a:t>Vlastnosti versus výhody – buďte jasní</a:t>
            </a:r>
          </a:p>
          <a:p>
            <a:pPr algn="l" rtl="0"/>
            <a:endParaRPr lang="en-US" dirty="0"/>
          </a:p>
          <a:p>
            <a:pPr algn="l" rtl="0"/>
            <a:endParaRPr lang="en-US" dirty="0"/>
          </a:p>
          <a:p>
            <a:pPr algn="l" rtl="0"/>
            <a:r>
              <a:rPr lang="en-US" dirty="0"/>
              <a:t>Výhody přenášejí funkci do řešení, které řeší problém zákazníka a řešení problémů spotřebitelů je klíčovým způsobem, jak nalézt vítězný marketingový recept.</a:t>
            </a:r>
            <a:endParaRPr lang="pl-PL" dirty="0"/>
          </a:p>
          <a:p>
            <a:pPr algn="l" rtl="0"/>
            <a:endParaRPr lang="pl-PL" b="1" dirty="0"/>
          </a:p>
        </p:txBody>
      </p:sp>
      <p:graphicFrame>
        <p:nvGraphicFramePr>
          <p:cNvPr id="4" name="Tabela 4">
            <a:extLst>
              <a:ext uri="{FF2B5EF4-FFF2-40B4-BE49-F238E27FC236}">
                <a16:creationId xmlns:a16="http://schemas.microsoft.com/office/drawing/2014/main" id="{9A8001DF-EE74-435D-9575-D7D096766EE5}"/>
              </a:ext>
            </a:extLst>
          </p:cNvPr>
          <p:cNvGraphicFramePr>
            <a:graphicFrameLocks noGrp="1"/>
          </p:cNvGraphicFramePr>
          <p:nvPr>
            <p:extLst>
              <p:ext uri="{D42A27DB-BD31-4B8C-83A1-F6EECF244321}">
                <p14:modId xmlns:p14="http://schemas.microsoft.com/office/powerpoint/2010/main" val="2600914682"/>
              </p:ext>
            </p:extLst>
          </p:nvPr>
        </p:nvGraphicFramePr>
        <p:xfrm>
          <a:off x="1651000" y="2583087"/>
          <a:ext cx="6604000" cy="1131126"/>
        </p:xfrm>
        <a:graphic>
          <a:graphicData uri="http://schemas.openxmlformats.org/drawingml/2006/table">
            <a:tbl>
              <a:tblPr firstRow="1" bandRow="1">
                <a:tableStyleId>{5C22544A-7EE6-4342-B048-85BDC9FD1C3A}</a:tableStyleId>
              </a:tblPr>
              <a:tblGrid>
                <a:gridCol w="3302000">
                  <a:extLst>
                    <a:ext uri="{9D8B030D-6E8A-4147-A177-3AD203B41FA5}">
                      <a16:colId xmlns:a16="http://schemas.microsoft.com/office/drawing/2014/main" val="2994044951"/>
                    </a:ext>
                  </a:extLst>
                </a:gridCol>
                <a:gridCol w="3302000">
                  <a:extLst>
                    <a:ext uri="{9D8B030D-6E8A-4147-A177-3AD203B41FA5}">
                      <a16:colId xmlns:a16="http://schemas.microsoft.com/office/drawing/2014/main" val="3059172237"/>
                    </a:ext>
                  </a:extLst>
                </a:gridCol>
              </a:tblGrid>
              <a:tr h="370840">
                <a:tc>
                  <a:txBody>
                    <a:bodyPr/>
                    <a:lstStyle/>
                    <a:p>
                      <a:pPr algn="l" rtl="0"/>
                      <a:r>
                        <a:rPr lang="pl-PL" dirty="0"/>
                        <a:t>VLASTNOSTI PRODUKTU</a:t>
                      </a:r>
                    </a:p>
                  </a:txBody>
                  <a:tcPr>
                    <a:solidFill>
                      <a:srgbClr val="DC30BB"/>
                    </a:solidFill>
                  </a:tcPr>
                </a:tc>
                <a:tc>
                  <a:txBody>
                    <a:bodyPr/>
                    <a:lstStyle/>
                    <a:p>
                      <a:pPr algn="l" rtl="0"/>
                      <a:r>
                        <a:rPr lang="pl-PL" dirty="0"/>
                        <a:t>VÝHODA PRODUKTU</a:t>
                      </a:r>
                    </a:p>
                  </a:txBody>
                  <a:tcPr>
                    <a:solidFill>
                      <a:srgbClr val="DC30BB"/>
                    </a:solidFill>
                  </a:tcPr>
                </a:tc>
                <a:extLst>
                  <a:ext uri="{0D108BD9-81ED-4DB2-BD59-A6C34878D82A}">
                    <a16:rowId xmlns:a16="http://schemas.microsoft.com/office/drawing/2014/main" val="869062200"/>
                  </a:ext>
                </a:extLst>
              </a:tr>
              <a:tr h="370840">
                <a:tc>
                  <a:txBody>
                    <a:bodyPr/>
                    <a:lstStyle/>
                    <a:p>
                      <a:pPr algn="l" rtl="0"/>
                      <a:endParaRPr lang="pl-PL" dirty="0"/>
                    </a:p>
                    <a:p>
                      <a:pPr algn="l" rtl="0"/>
                      <a:r>
                        <a:rPr lang="pl-PL" dirty="0"/>
                        <a:t>Funkce slouží k popisu, popisují, co produkt nebo služba dělá</a:t>
                      </a:r>
                    </a:p>
                  </a:txBody>
                  <a:tcPr/>
                </a:tc>
                <a:tc>
                  <a:txBody>
                    <a:bodyPr/>
                    <a:lstStyle/>
                    <a:p>
                      <a:pPr algn="l" rtl="0"/>
                      <a:endParaRPr lang="pl-PL" dirty="0"/>
                    </a:p>
                    <a:p>
                      <a:pPr algn="l" rtl="0"/>
                      <a:r>
                        <a:rPr lang="pl-PL" dirty="0"/>
                        <a:t>Jaký problém a potřeby řeší pro zákazníka?</a:t>
                      </a:r>
                    </a:p>
                  </a:txBody>
                  <a:tcPr/>
                </a:tc>
                <a:extLst>
                  <a:ext uri="{0D108BD9-81ED-4DB2-BD59-A6C34878D82A}">
                    <a16:rowId xmlns:a16="http://schemas.microsoft.com/office/drawing/2014/main" val="1177085637"/>
                  </a:ext>
                </a:extLst>
              </a:tr>
            </a:tbl>
          </a:graphicData>
        </a:graphic>
      </p:graphicFrame>
    </p:spTree>
    <p:extLst>
      <p:ext uri="{BB962C8B-B14F-4D97-AF65-F5344CB8AC3E}">
        <p14:creationId xmlns:p14="http://schemas.microsoft.com/office/powerpoint/2010/main" val="315867546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215528D5E10BA49B6643C35E826D0AA" ma:contentTypeVersion="17" ma:contentTypeDescription="Vytvoří nový dokument" ma:contentTypeScope="" ma:versionID="fcad38f92428f1399907585f969aa42e">
  <xsd:schema xmlns:xsd="http://www.w3.org/2001/XMLSchema" xmlns:xs="http://www.w3.org/2001/XMLSchema" xmlns:p="http://schemas.microsoft.com/office/2006/metadata/properties" xmlns:ns2="f5d98e21-7858-42b8-a513-89b049052d4e" xmlns:ns3="ebb57fef-aa04-4b64-85cb-dbd122f3ef38" targetNamespace="http://schemas.microsoft.com/office/2006/metadata/properties" ma:root="true" ma:fieldsID="862d6d2d627f1411e1f6b9c9c492d602" ns2:_="" ns3:_="">
    <xsd:import namespace="f5d98e21-7858-42b8-a513-89b049052d4e"/>
    <xsd:import namespace="ebb57fef-aa04-4b64-85cb-dbd122f3ef3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98e21-7858-42b8-a513-89b049052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Značky obrázků" ma:readOnly="false" ma:fieldId="{5cf76f15-5ced-4ddc-b409-7134ff3c332f}" ma:taxonomyMulti="true" ma:sspId="6104055d-a7a1-4227-823d-893947fae55f"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b57fef-aa04-4b64-85cb-dbd122f3ef3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7a2fb5e-3e71-46c2-8cfb-b18f0a1e2fa7}" ma:internalName="TaxCatchAll" ma:showField="CatchAllData" ma:web="ebb57fef-aa04-4b64-85cb-dbd122f3ef3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bb57fef-aa04-4b64-85cb-dbd122f3ef38" xsi:nil="true"/>
    <lcf76f155ced4ddcb4097134ff3c332f xmlns="f5d98e21-7858-42b8-a513-89b049052d4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0BAB5B0-5FF6-464A-8E08-AEF5F04C6B48}"/>
</file>

<file path=customXml/itemProps2.xml><?xml version="1.0" encoding="utf-8"?>
<ds:datastoreItem xmlns:ds="http://schemas.openxmlformats.org/officeDocument/2006/customXml" ds:itemID="{86FE745E-7FC3-4BA2-8BF0-3E5D6CE7A2C5}">
  <ds:schemaRefs>
    <ds:schemaRef ds:uri="http://schemas.microsoft.com/sharepoint/v3/contenttype/forms"/>
  </ds:schemaRefs>
</ds:datastoreItem>
</file>

<file path=customXml/itemProps3.xml><?xml version="1.0" encoding="utf-8"?>
<ds:datastoreItem xmlns:ds="http://schemas.openxmlformats.org/officeDocument/2006/customXml" ds:itemID="{6156D8D9-7F41-40AD-9966-77F58ABF89D9}">
  <ds:schemaRefs>
    <ds:schemaRef ds:uri="http://schemas.microsoft.com/office/2006/metadata/properties"/>
    <ds:schemaRef ds:uri="http://schemas.microsoft.com/office/infopath/2007/PartnerControls"/>
    <ds:schemaRef ds:uri="ebb57fef-aa04-4b64-85cb-dbd122f3ef38"/>
    <ds:schemaRef ds:uri="f5d98e21-7858-42b8-a513-89b049052d4e"/>
  </ds:schemaRefs>
</ds:datastoreItem>
</file>

<file path=docProps/app.xml><?xml version="1.0" encoding="utf-8"?>
<Properties xmlns="http://schemas.openxmlformats.org/officeDocument/2006/extended-properties" xmlns:vt="http://schemas.openxmlformats.org/officeDocument/2006/docPropsVTypes">
  <Template/>
  <TotalTime>15373</TotalTime>
  <Words>6110</Words>
  <Application>Microsoft Office PowerPoint</Application>
  <PresentationFormat>A4 (210 × 297 mm)</PresentationFormat>
  <Paragraphs>923</Paragraphs>
  <Slides>69</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69</vt:i4>
      </vt:variant>
    </vt:vector>
  </HeadingPairs>
  <TitlesOfParts>
    <vt:vector size="77" baseType="lpstr">
      <vt:lpstr>Arial</vt:lpstr>
      <vt:lpstr>Bookman Old Style</vt:lpstr>
      <vt:lpstr>Calibri</vt:lpstr>
      <vt:lpstr>Calibri Light</vt:lpstr>
      <vt:lpstr>Times New Roman</vt:lpstr>
      <vt:lpstr>Trebuchet MS</vt:lpstr>
      <vt:lpstr>Wingdings</vt:lpstr>
      <vt:lpstr>Motyw pakietu Office</vt:lpstr>
      <vt:lpstr>Modul 3</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Krzy Pal</dc:creator>
  <cp:lastModifiedBy>Kánská Eva</cp:lastModifiedBy>
  <cp:revision>106</cp:revision>
  <dcterms:created xsi:type="dcterms:W3CDTF">2018-03-25T08:55:28Z</dcterms:created>
  <dcterms:modified xsi:type="dcterms:W3CDTF">2023-01-21T19:35:21Z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0x0101006215528D5E10BA49B6643C35E826D0AA</vt:lpwstr>
  </property>
</Properties>
</file>