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5" r:id="rId7"/>
    <p:sldId id="258" r:id="rId8"/>
    <p:sldId id="276" r:id="rId9"/>
    <p:sldId id="300" r:id="rId10"/>
    <p:sldId id="299" r:id="rId11"/>
    <p:sldId id="301" r:id="rId12"/>
    <p:sldId id="302" r:id="rId13"/>
    <p:sldId id="311" r:id="rId14"/>
    <p:sldId id="322" r:id="rId15"/>
    <p:sldId id="323" r:id="rId16"/>
    <p:sldId id="324" r:id="rId17"/>
    <p:sldId id="321" r:id="rId18"/>
    <p:sldId id="318" r:id="rId19"/>
    <p:sldId id="319" r:id="rId20"/>
    <p:sldId id="320" r:id="rId21"/>
    <p:sldId id="329" r:id="rId22"/>
    <p:sldId id="325" r:id="rId23"/>
    <p:sldId id="326" r:id="rId24"/>
    <p:sldId id="327" r:id="rId25"/>
    <p:sldId id="328" r:id="rId26"/>
    <p:sldId id="317" r:id="rId27"/>
    <p:sldId id="330" r:id="rId28"/>
    <p:sldId id="331" r:id="rId29"/>
    <p:sldId id="277" r:id="rId30"/>
    <p:sldId id="261" r:id="rId31"/>
    <p:sldId id="309" r:id="rId32"/>
    <p:sldId id="310" r:id="rId33"/>
    <p:sldId id="332" r:id="rId34"/>
    <p:sldId id="333" r:id="rId35"/>
    <p:sldId id="334" r:id="rId36"/>
    <p:sldId id="335" r:id="rId37"/>
    <p:sldId id="278" r:id="rId38"/>
    <p:sldId id="303" r:id="rId39"/>
    <p:sldId id="305" r:id="rId40"/>
    <p:sldId id="262" r:id="rId41"/>
    <p:sldId id="313" r:id="rId42"/>
    <p:sldId id="314" r:id="rId43"/>
    <p:sldId id="315" r:id="rId44"/>
    <p:sldId id="316" r:id="rId45"/>
    <p:sldId id="306" r:id="rId46"/>
    <p:sldId id="308" r:id="rId47"/>
    <p:sldId id="312" r:id="rId48"/>
    <p:sldId id="307" r:id="rId49"/>
    <p:sldId id="260" r:id="rId5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2690"/>
    <a:srgbClr val="129126"/>
    <a:srgbClr val="F07D00"/>
    <a:srgbClr val="FFFFCC"/>
    <a:srgbClr val="D92A93"/>
    <a:srgbClr val="264F05"/>
    <a:srgbClr val="62013C"/>
    <a:srgbClr val="E47266"/>
    <a:srgbClr val="DA3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DB10A2-2700-498A-B320-56503AD5ACD0}" v="1" dt="2021-11-11T09:57:31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86469" autoAdjust="0"/>
  </p:normalViewPr>
  <p:slideViewPr>
    <p:cSldViewPr>
      <p:cViewPr varScale="1">
        <p:scale>
          <a:sx n="69" d="100"/>
          <a:sy n="69" d="100"/>
        </p:scale>
        <p:origin x="187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7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imek Pavel" userId="S::simek@pef.czu.cz::1559d3ab-d21e-4e10-9971-381cd505e25a" providerId="AD" clId="Web-{A2DB10A2-2700-498A-B320-56503AD5ACD0}"/>
    <pc:docChg chg="modSld">
      <pc:chgData name="Šimek Pavel" userId="S::simek@pef.czu.cz::1559d3ab-d21e-4e10-9971-381cd505e25a" providerId="AD" clId="Web-{A2DB10A2-2700-498A-B320-56503AD5ACD0}" dt="2021-11-11T09:57:31.247" v="0"/>
      <pc:docMkLst>
        <pc:docMk/>
      </pc:docMkLst>
      <pc:sldChg chg="addSp">
        <pc:chgData name="Šimek Pavel" userId="S::simek@pef.czu.cz::1559d3ab-d21e-4e10-9971-381cd505e25a" providerId="AD" clId="Web-{A2DB10A2-2700-498A-B320-56503AD5ACD0}" dt="2021-11-11T09:57:31.247" v="0"/>
        <pc:sldMkLst>
          <pc:docMk/>
          <pc:sldMk cId="186660727" sldId="256"/>
        </pc:sldMkLst>
        <pc:spChg chg="add">
          <ac:chgData name="Šimek Pavel" userId="S::simek@pef.czu.cz::1559d3ab-d21e-4e10-9971-381cd505e25a" providerId="AD" clId="Web-{A2DB10A2-2700-498A-B320-56503AD5ACD0}" dt="2021-11-11T09:57:31.247" v="0"/>
          <ac:spMkLst>
            <pc:docMk/>
            <pc:sldMk cId="186660727" sldId="256"/>
            <ac:spMk id="4" creationId="{33C1AABD-375C-44D4-895A-B5AD6BE199D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C47BA-5F48-4135-9BE2-603D4563DD5F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sk-SK"/>
        </a:p>
      </dgm:t>
    </dgm:pt>
    <dgm:pt modelId="{65D14B37-DB0C-4AB6-9624-974066D25048}">
      <dgm:prSet phldrT="[Text]"/>
      <dgm:spPr/>
      <dgm:t>
        <a:bodyPr/>
        <a:lstStyle/>
        <a:p>
          <a:r>
            <a:rPr lang="hu-HU" dirty="0" err="1"/>
            <a:t>Prírodné danosti</a:t>
          </a:r>
          <a:endParaRPr lang="sk-SK" dirty="0"/>
        </a:p>
      </dgm:t>
    </dgm:pt>
    <dgm:pt modelId="{25EE50E6-DA47-4334-BBE7-4B32D3F2EE66}" type="parTrans" cxnId="{B1CFDAAA-94CF-406A-9018-D9F772062902}">
      <dgm:prSet/>
      <dgm:spPr/>
      <dgm:t>
        <a:bodyPr/>
        <a:lstStyle/>
        <a:p>
          <a:endParaRPr lang="sk-SK"/>
        </a:p>
      </dgm:t>
    </dgm:pt>
    <dgm:pt modelId="{45FB6D24-BCD2-4F08-940D-BFC69C3CFC87}" type="sibTrans" cxnId="{B1CFDAAA-94CF-406A-9018-D9F772062902}">
      <dgm:prSet/>
      <dgm:spPr/>
      <dgm:t>
        <a:bodyPr/>
        <a:lstStyle/>
        <a:p>
          <a:endParaRPr lang="sk-SK"/>
        </a:p>
      </dgm:t>
    </dgm:pt>
    <dgm:pt modelId="{31D5E855-5C8F-41D5-A622-7D90AA2A857E}">
      <dgm:prSet phldrT="[Text]"/>
      <dgm:spPr/>
      <dgm:t>
        <a:bodyPr/>
        <a:lstStyle/>
        <a:p>
          <a:r>
            <a:rPr lang="hu-HU" b="0" dirty="0" err="1">
              <a:effectLst/>
              <a:latin typeface="Trebuchet MS" panose="020B0603020202020204" pitchFamily="34" charset="0"/>
              <a:ea typeface="+mn-ea"/>
              <a:cs typeface="+mn-cs"/>
            </a:rPr>
            <a:t>Vzácne/potrebné produkty/služby</a:t>
          </a:r>
          <a:endParaRPr lang="sk-SK" b="0" dirty="0"/>
        </a:p>
      </dgm:t>
    </dgm:pt>
    <dgm:pt modelId="{C7B6F7C6-E672-42A2-9A90-D6B06435B4A3}" type="parTrans" cxnId="{2E2E8020-B31B-4B17-B426-FA8B1D8C804D}">
      <dgm:prSet/>
      <dgm:spPr/>
      <dgm:t>
        <a:bodyPr/>
        <a:lstStyle/>
        <a:p>
          <a:endParaRPr lang="sk-SK"/>
        </a:p>
      </dgm:t>
    </dgm:pt>
    <dgm:pt modelId="{F61E39A5-A2FE-477D-8932-E6F02C88BA3D}" type="sibTrans" cxnId="{2E2E8020-B31B-4B17-B426-FA8B1D8C804D}">
      <dgm:prSet/>
      <dgm:spPr/>
      <dgm:t>
        <a:bodyPr/>
        <a:lstStyle/>
        <a:p>
          <a:endParaRPr lang="sk-SK"/>
        </a:p>
      </dgm:t>
    </dgm:pt>
    <dgm:pt modelId="{93FA5D1A-F6E9-4CDA-B694-3B337CE45F81}">
      <dgm:prSet phldrT="[Text]"/>
      <dgm:spPr/>
      <dgm:t>
        <a:bodyPr/>
        <a:lstStyle/>
        <a:p>
          <a:r>
            <a:rPr lang="hu-HU" b="0" i="0" dirty="0" err="1"/>
            <a:t>Najsilnejší potenciál rastu</a:t>
          </a:r>
          <a:endParaRPr lang="sk-SK" dirty="0"/>
        </a:p>
      </dgm:t>
    </dgm:pt>
    <dgm:pt modelId="{7E5F571B-1062-4EBC-9D39-4C050BBCF404}" type="parTrans" cxnId="{CA1A85E2-E0EC-4C95-BD55-37D6AB311833}">
      <dgm:prSet/>
      <dgm:spPr/>
      <dgm:t>
        <a:bodyPr/>
        <a:lstStyle/>
        <a:p>
          <a:endParaRPr lang="sk-SK"/>
        </a:p>
      </dgm:t>
    </dgm:pt>
    <dgm:pt modelId="{48D1810C-750F-4EDF-BB16-EC589275D72A}" type="sibTrans" cxnId="{CA1A85E2-E0EC-4C95-BD55-37D6AB311833}">
      <dgm:prSet/>
      <dgm:spPr/>
      <dgm:t>
        <a:bodyPr/>
        <a:lstStyle/>
        <a:p>
          <a:endParaRPr lang="sk-SK"/>
        </a:p>
      </dgm:t>
    </dgm:pt>
    <dgm:pt modelId="{895A98F1-9201-442C-BE95-708990CF28F8}">
      <dgm:prSet phldrT="[Text]"/>
      <dgm:spPr/>
      <dgm:t>
        <a:bodyPr/>
        <a:lstStyle/>
        <a:p>
          <a:r>
            <a:rPr lang="hu-HU" dirty="0" err="1">
              <a:effectLst/>
              <a:latin typeface="Trebuchet MS" panose="020B0603020202020204" pitchFamily="34" charset="0"/>
              <a:ea typeface="+mn-ea"/>
              <a:cs typeface="+mn-cs"/>
            </a:rPr>
            <a:t>Vaše schopnosti</a:t>
          </a:r>
          <a:endParaRPr lang="sk-SK" dirty="0"/>
        </a:p>
      </dgm:t>
    </dgm:pt>
    <dgm:pt modelId="{1C2D4399-7A69-4C94-A99B-854B44180547}" type="parTrans" cxnId="{990887DE-1575-429B-962F-E86EFAC6EDDE}">
      <dgm:prSet/>
      <dgm:spPr/>
      <dgm:t>
        <a:bodyPr/>
        <a:lstStyle/>
        <a:p>
          <a:endParaRPr lang="sk-SK"/>
        </a:p>
      </dgm:t>
    </dgm:pt>
    <dgm:pt modelId="{0C641C0A-2363-4E02-98A5-232EB06D1EF8}" type="sibTrans" cxnId="{990887DE-1575-429B-962F-E86EFAC6EDDE}">
      <dgm:prSet/>
      <dgm:spPr/>
      <dgm:t>
        <a:bodyPr/>
        <a:lstStyle/>
        <a:p>
          <a:endParaRPr lang="sk-SK"/>
        </a:p>
      </dgm:t>
    </dgm:pt>
    <dgm:pt modelId="{6E72E3CF-6A22-444A-B9B3-6D798A5DB9B2}" type="pres">
      <dgm:prSet presAssocID="{2FDC47BA-5F48-4135-9BE2-603D4563DD5F}" presName="Name0" presStyleCnt="0">
        <dgm:presLayoutVars>
          <dgm:chMax val="7"/>
          <dgm:chPref val="7"/>
          <dgm:dir/>
        </dgm:presLayoutVars>
      </dgm:prSet>
      <dgm:spPr/>
    </dgm:pt>
    <dgm:pt modelId="{E0FD554F-6795-4C5F-9145-077DE5A2A51D}" type="pres">
      <dgm:prSet presAssocID="{2FDC47BA-5F48-4135-9BE2-603D4563DD5F}" presName="Name1" presStyleCnt="0"/>
      <dgm:spPr/>
    </dgm:pt>
    <dgm:pt modelId="{0244340C-47ED-44E3-836A-56D44E06C432}" type="pres">
      <dgm:prSet presAssocID="{2FDC47BA-5F48-4135-9BE2-603D4563DD5F}" presName="cycle" presStyleCnt="0"/>
      <dgm:spPr/>
    </dgm:pt>
    <dgm:pt modelId="{A4433046-B08B-4F96-A6A4-237666E29004}" type="pres">
      <dgm:prSet presAssocID="{2FDC47BA-5F48-4135-9BE2-603D4563DD5F}" presName="srcNode" presStyleLbl="node1" presStyleIdx="0" presStyleCnt="4"/>
      <dgm:spPr/>
    </dgm:pt>
    <dgm:pt modelId="{C44C2782-20BD-4297-B81B-14668141BCE0}" type="pres">
      <dgm:prSet presAssocID="{2FDC47BA-5F48-4135-9BE2-603D4563DD5F}" presName="conn" presStyleLbl="parChTrans1D2" presStyleIdx="0" presStyleCnt="1"/>
      <dgm:spPr/>
    </dgm:pt>
    <dgm:pt modelId="{A8FAFA32-D8B2-4263-9A9D-C9132EB40689}" type="pres">
      <dgm:prSet presAssocID="{2FDC47BA-5F48-4135-9BE2-603D4563DD5F}" presName="extraNode" presStyleLbl="node1" presStyleIdx="0" presStyleCnt="4"/>
      <dgm:spPr/>
    </dgm:pt>
    <dgm:pt modelId="{7DBA2F9F-5373-49BA-9362-D4A74130FDBA}" type="pres">
      <dgm:prSet presAssocID="{2FDC47BA-5F48-4135-9BE2-603D4563DD5F}" presName="dstNode" presStyleLbl="node1" presStyleIdx="0" presStyleCnt="4"/>
      <dgm:spPr/>
    </dgm:pt>
    <dgm:pt modelId="{A29E4D5F-6289-478F-BD12-F98EFE667B6F}" type="pres">
      <dgm:prSet presAssocID="{65D14B37-DB0C-4AB6-9624-974066D25048}" presName="text_1" presStyleLbl="node1" presStyleIdx="0" presStyleCnt="4">
        <dgm:presLayoutVars>
          <dgm:bulletEnabled val="1"/>
        </dgm:presLayoutVars>
      </dgm:prSet>
      <dgm:spPr/>
    </dgm:pt>
    <dgm:pt modelId="{EDE67CDA-6CE6-461F-920C-84852C29B7F6}" type="pres">
      <dgm:prSet presAssocID="{65D14B37-DB0C-4AB6-9624-974066D25048}" presName="accent_1" presStyleCnt="0"/>
      <dgm:spPr/>
    </dgm:pt>
    <dgm:pt modelId="{EA710733-8837-450F-9A6A-0AD6CDE0AF4B}" type="pres">
      <dgm:prSet presAssocID="{65D14B37-DB0C-4AB6-9624-974066D25048}" presName="accentRepeatNode" presStyleLbl="solidFgAcc1" presStyleIdx="0" presStyleCnt="4"/>
      <dgm:spPr/>
    </dgm:pt>
    <dgm:pt modelId="{99A6D92B-31C5-41AA-B820-71C2EC705EB6}" type="pres">
      <dgm:prSet presAssocID="{31D5E855-5C8F-41D5-A622-7D90AA2A857E}" presName="text_2" presStyleLbl="node1" presStyleIdx="1" presStyleCnt="4">
        <dgm:presLayoutVars>
          <dgm:bulletEnabled val="1"/>
        </dgm:presLayoutVars>
      </dgm:prSet>
      <dgm:spPr/>
    </dgm:pt>
    <dgm:pt modelId="{84B882F2-3BDC-48D9-BE07-14F364F80111}" type="pres">
      <dgm:prSet presAssocID="{31D5E855-5C8F-41D5-A622-7D90AA2A857E}" presName="accent_2" presStyleCnt="0"/>
      <dgm:spPr/>
    </dgm:pt>
    <dgm:pt modelId="{DB1BE4F1-6A6F-430E-9F7A-90AAD98F3035}" type="pres">
      <dgm:prSet presAssocID="{31D5E855-5C8F-41D5-A622-7D90AA2A857E}" presName="accentRepeatNode" presStyleLbl="solidFgAcc1" presStyleIdx="1" presStyleCnt="4"/>
      <dgm:spPr/>
    </dgm:pt>
    <dgm:pt modelId="{46AAA778-1CBD-40C2-9D01-FDF9AEFD9016}" type="pres">
      <dgm:prSet presAssocID="{93FA5D1A-F6E9-4CDA-B694-3B337CE45F81}" presName="text_3" presStyleLbl="node1" presStyleIdx="2" presStyleCnt="4">
        <dgm:presLayoutVars>
          <dgm:bulletEnabled val="1"/>
        </dgm:presLayoutVars>
      </dgm:prSet>
      <dgm:spPr/>
    </dgm:pt>
    <dgm:pt modelId="{0603AFF6-B8B1-41AF-BA3F-B866D02A6284}" type="pres">
      <dgm:prSet presAssocID="{93FA5D1A-F6E9-4CDA-B694-3B337CE45F81}" presName="accent_3" presStyleCnt="0"/>
      <dgm:spPr/>
    </dgm:pt>
    <dgm:pt modelId="{8F1140C3-3FE6-438E-9A82-96C4147F3384}" type="pres">
      <dgm:prSet presAssocID="{93FA5D1A-F6E9-4CDA-B694-3B337CE45F81}" presName="accentRepeatNode" presStyleLbl="solidFgAcc1" presStyleIdx="2" presStyleCnt="4"/>
      <dgm:spPr/>
    </dgm:pt>
    <dgm:pt modelId="{030AFC7A-0675-430D-BA0D-77381E2C02BE}" type="pres">
      <dgm:prSet presAssocID="{895A98F1-9201-442C-BE95-708990CF28F8}" presName="text_4" presStyleLbl="node1" presStyleIdx="3" presStyleCnt="4">
        <dgm:presLayoutVars>
          <dgm:bulletEnabled val="1"/>
        </dgm:presLayoutVars>
      </dgm:prSet>
      <dgm:spPr/>
    </dgm:pt>
    <dgm:pt modelId="{24D66262-88A6-4032-89FE-B4EDE3F0F6CF}" type="pres">
      <dgm:prSet presAssocID="{895A98F1-9201-442C-BE95-708990CF28F8}" presName="accent_4" presStyleCnt="0"/>
      <dgm:spPr/>
    </dgm:pt>
    <dgm:pt modelId="{A95809AC-EA0D-44F7-A24A-805297E5B603}" type="pres">
      <dgm:prSet presAssocID="{895A98F1-9201-442C-BE95-708990CF28F8}" presName="accentRepeatNode" presStyleLbl="solidFgAcc1" presStyleIdx="3" presStyleCnt="4"/>
      <dgm:spPr/>
    </dgm:pt>
  </dgm:ptLst>
  <dgm:cxnLst>
    <dgm:cxn modelId="{2E2E8020-B31B-4B17-B426-FA8B1D8C804D}" srcId="{2FDC47BA-5F48-4135-9BE2-603D4563DD5F}" destId="{31D5E855-5C8F-41D5-A622-7D90AA2A857E}" srcOrd="1" destOrd="0" parTransId="{C7B6F7C6-E672-42A2-9A90-D6B06435B4A3}" sibTransId="{F61E39A5-A2FE-477D-8932-E6F02C88BA3D}"/>
    <dgm:cxn modelId="{F02027A4-26D5-4FD4-87B9-2CFAB28CDEFE}" type="presOf" srcId="{895A98F1-9201-442C-BE95-708990CF28F8}" destId="{030AFC7A-0675-430D-BA0D-77381E2C02BE}" srcOrd="0" destOrd="0" presId="urn:microsoft.com/office/officeart/2008/layout/VerticalCurvedList"/>
    <dgm:cxn modelId="{B1CFDAAA-94CF-406A-9018-D9F772062902}" srcId="{2FDC47BA-5F48-4135-9BE2-603D4563DD5F}" destId="{65D14B37-DB0C-4AB6-9624-974066D25048}" srcOrd="0" destOrd="0" parTransId="{25EE50E6-DA47-4334-BBE7-4B32D3F2EE66}" sibTransId="{45FB6D24-BCD2-4F08-940D-BFC69C3CFC87}"/>
    <dgm:cxn modelId="{25CEA0C4-EDD6-4D22-A22D-2BF4971A8274}" type="presOf" srcId="{93FA5D1A-F6E9-4CDA-B694-3B337CE45F81}" destId="{46AAA778-1CBD-40C2-9D01-FDF9AEFD9016}" srcOrd="0" destOrd="0" presId="urn:microsoft.com/office/officeart/2008/layout/VerticalCurvedList"/>
    <dgm:cxn modelId="{990887DE-1575-429B-962F-E86EFAC6EDDE}" srcId="{2FDC47BA-5F48-4135-9BE2-603D4563DD5F}" destId="{895A98F1-9201-442C-BE95-708990CF28F8}" srcOrd="3" destOrd="0" parTransId="{1C2D4399-7A69-4C94-A99B-854B44180547}" sibTransId="{0C641C0A-2363-4E02-98A5-232EB06D1EF8}"/>
    <dgm:cxn modelId="{CA1A85E2-E0EC-4C95-BD55-37D6AB311833}" srcId="{2FDC47BA-5F48-4135-9BE2-603D4563DD5F}" destId="{93FA5D1A-F6E9-4CDA-B694-3B337CE45F81}" srcOrd="2" destOrd="0" parTransId="{7E5F571B-1062-4EBC-9D39-4C050BBCF404}" sibTransId="{48D1810C-750F-4EDF-BB16-EC589275D72A}"/>
    <dgm:cxn modelId="{E4E474EF-DBEE-4B30-A9C7-69CEE6B4EB9B}" type="presOf" srcId="{65D14B37-DB0C-4AB6-9624-974066D25048}" destId="{A29E4D5F-6289-478F-BD12-F98EFE667B6F}" srcOrd="0" destOrd="0" presId="urn:microsoft.com/office/officeart/2008/layout/VerticalCurvedList"/>
    <dgm:cxn modelId="{3F4EBCF3-601B-4161-BA3F-148CEEB297BA}" type="presOf" srcId="{31D5E855-5C8F-41D5-A622-7D90AA2A857E}" destId="{99A6D92B-31C5-41AA-B820-71C2EC705EB6}" srcOrd="0" destOrd="0" presId="urn:microsoft.com/office/officeart/2008/layout/VerticalCurvedList"/>
    <dgm:cxn modelId="{754D7DF8-1F60-48A2-BDD8-7F08DB580DA8}" type="presOf" srcId="{2FDC47BA-5F48-4135-9BE2-603D4563DD5F}" destId="{6E72E3CF-6A22-444A-B9B3-6D798A5DB9B2}" srcOrd="0" destOrd="0" presId="urn:microsoft.com/office/officeart/2008/layout/VerticalCurvedList"/>
    <dgm:cxn modelId="{AB7C2EFA-E048-45CD-9A82-D57309060502}" type="presOf" srcId="{45FB6D24-BCD2-4F08-940D-BFC69C3CFC87}" destId="{C44C2782-20BD-4297-B81B-14668141BCE0}" srcOrd="0" destOrd="0" presId="urn:microsoft.com/office/officeart/2008/layout/VerticalCurvedList"/>
    <dgm:cxn modelId="{E6661B12-EC4B-4165-9243-09A118FC45A2}" type="presParOf" srcId="{6E72E3CF-6A22-444A-B9B3-6D798A5DB9B2}" destId="{E0FD554F-6795-4C5F-9145-077DE5A2A51D}" srcOrd="0" destOrd="0" presId="urn:microsoft.com/office/officeart/2008/layout/VerticalCurvedList"/>
    <dgm:cxn modelId="{E1BB4D9B-E0B8-4DE2-AC5F-D28CE66CAF50}" type="presParOf" srcId="{E0FD554F-6795-4C5F-9145-077DE5A2A51D}" destId="{0244340C-47ED-44E3-836A-56D44E06C432}" srcOrd="0" destOrd="0" presId="urn:microsoft.com/office/officeart/2008/layout/VerticalCurvedList"/>
    <dgm:cxn modelId="{4CE58079-24F0-473B-8D26-7A0DE96DF598}" type="presParOf" srcId="{0244340C-47ED-44E3-836A-56D44E06C432}" destId="{A4433046-B08B-4F96-A6A4-237666E29004}" srcOrd="0" destOrd="0" presId="urn:microsoft.com/office/officeart/2008/layout/VerticalCurvedList"/>
    <dgm:cxn modelId="{D521E43B-20FC-43C3-9EE1-86C3F56FCC05}" type="presParOf" srcId="{0244340C-47ED-44E3-836A-56D44E06C432}" destId="{C44C2782-20BD-4297-B81B-14668141BCE0}" srcOrd="1" destOrd="0" presId="urn:microsoft.com/office/officeart/2008/layout/VerticalCurvedList"/>
    <dgm:cxn modelId="{8512947E-6B8E-4AF7-910C-538382CC33DE}" type="presParOf" srcId="{0244340C-47ED-44E3-836A-56D44E06C432}" destId="{A8FAFA32-D8B2-4263-9A9D-C9132EB40689}" srcOrd="2" destOrd="0" presId="urn:microsoft.com/office/officeart/2008/layout/VerticalCurvedList"/>
    <dgm:cxn modelId="{9F62231B-86F5-46B8-912A-54899023883E}" type="presParOf" srcId="{0244340C-47ED-44E3-836A-56D44E06C432}" destId="{7DBA2F9F-5373-49BA-9362-D4A74130FDBA}" srcOrd="3" destOrd="0" presId="urn:microsoft.com/office/officeart/2008/layout/VerticalCurvedList"/>
    <dgm:cxn modelId="{50D0EDFF-2097-467D-89FD-0439D5D3A65C}" type="presParOf" srcId="{E0FD554F-6795-4C5F-9145-077DE5A2A51D}" destId="{A29E4D5F-6289-478F-BD12-F98EFE667B6F}" srcOrd="1" destOrd="0" presId="urn:microsoft.com/office/officeart/2008/layout/VerticalCurvedList"/>
    <dgm:cxn modelId="{85DE869F-824A-414A-AB80-BEB85489F61F}" type="presParOf" srcId="{E0FD554F-6795-4C5F-9145-077DE5A2A51D}" destId="{EDE67CDA-6CE6-461F-920C-84852C29B7F6}" srcOrd="2" destOrd="0" presId="urn:microsoft.com/office/officeart/2008/layout/VerticalCurvedList"/>
    <dgm:cxn modelId="{D583CE24-9604-4099-B2F8-4F2510CE594A}" type="presParOf" srcId="{EDE67CDA-6CE6-461F-920C-84852C29B7F6}" destId="{EA710733-8837-450F-9A6A-0AD6CDE0AF4B}" srcOrd="0" destOrd="0" presId="urn:microsoft.com/office/officeart/2008/layout/VerticalCurvedList"/>
    <dgm:cxn modelId="{156122C7-49B7-4158-84E4-30268D22F971}" type="presParOf" srcId="{E0FD554F-6795-4C5F-9145-077DE5A2A51D}" destId="{99A6D92B-31C5-41AA-B820-71C2EC705EB6}" srcOrd="3" destOrd="0" presId="urn:microsoft.com/office/officeart/2008/layout/VerticalCurvedList"/>
    <dgm:cxn modelId="{9A5F24E5-82B7-4D06-A373-4E4B9864F60C}" type="presParOf" srcId="{E0FD554F-6795-4C5F-9145-077DE5A2A51D}" destId="{84B882F2-3BDC-48D9-BE07-14F364F80111}" srcOrd="4" destOrd="0" presId="urn:microsoft.com/office/officeart/2008/layout/VerticalCurvedList"/>
    <dgm:cxn modelId="{A06126F2-798A-4FD3-9D80-4B343E58C7A0}" type="presParOf" srcId="{84B882F2-3BDC-48D9-BE07-14F364F80111}" destId="{DB1BE4F1-6A6F-430E-9F7A-90AAD98F3035}" srcOrd="0" destOrd="0" presId="urn:microsoft.com/office/officeart/2008/layout/VerticalCurvedList"/>
    <dgm:cxn modelId="{933EA130-007C-478E-B640-37D472AD454B}" type="presParOf" srcId="{E0FD554F-6795-4C5F-9145-077DE5A2A51D}" destId="{46AAA778-1CBD-40C2-9D01-FDF9AEFD9016}" srcOrd="5" destOrd="0" presId="urn:microsoft.com/office/officeart/2008/layout/VerticalCurvedList"/>
    <dgm:cxn modelId="{16C08995-7CD6-44FC-A6B4-76F3B64058CD}" type="presParOf" srcId="{E0FD554F-6795-4C5F-9145-077DE5A2A51D}" destId="{0603AFF6-B8B1-41AF-BA3F-B866D02A6284}" srcOrd="6" destOrd="0" presId="urn:microsoft.com/office/officeart/2008/layout/VerticalCurvedList"/>
    <dgm:cxn modelId="{EE137579-4AA6-48FF-B9DD-76523A49A432}" type="presParOf" srcId="{0603AFF6-B8B1-41AF-BA3F-B866D02A6284}" destId="{8F1140C3-3FE6-438E-9A82-96C4147F3384}" srcOrd="0" destOrd="0" presId="urn:microsoft.com/office/officeart/2008/layout/VerticalCurvedList"/>
    <dgm:cxn modelId="{5B1D64B5-CF57-4971-97D9-CD8ABDE35262}" type="presParOf" srcId="{E0FD554F-6795-4C5F-9145-077DE5A2A51D}" destId="{030AFC7A-0675-430D-BA0D-77381E2C02BE}" srcOrd="7" destOrd="0" presId="urn:microsoft.com/office/officeart/2008/layout/VerticalCurvedList"/>
    <dgm:cxn modelId="{065AA8EF-AD80-49F6-BA27-FF37747F9CE6}" type="presParOf" srcId="{E0FD554F-6795-4C5F-9145-077DE5A2A51D}" destId="{24D66262-88A6-4032-89FE-B4EDE3F0F6CF}" srcOrd="8" destOrd="0" presId="urn:microsoft.com/office/officeart/2008/layout/VerticalCurvedList"/>
    <dgm:cxn modelId="{B000D4F8-AD6B-4B24-B1F0-C5C402FDF2D3}" type="presParOf" srcId="{24D66262-88A6-4032-89FE-B4EDE3F0F6CF}" destId="{A95809AC-EA0D-44F7-A24A-805297E5B6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2782-20BD-4297-B81B-14668141BCE0}">
      <dsp:nvSpPr>
        <dsp:cNvPr id="0" name=""/>
        <dsp:cNvSpPr/>
      </dsp:nvSpPr>
      <dsp:spPr>
        <a:xfrm>
          <a:off x="-4505102" y="-690842"/>
          <a:ext cx="5366813" cy="5366813"/>
        </a:xfrm>
        <a:prstGeom prst="blockArc">
          <a:avLst>
            <a:gd name="adj1" fmla="val 18900000"/>
            <a:gd name="adj2" fmla="val 2700000"/>
            <a:gd name="adj3" fmla="val 402"/>
          </a:avLst>
        </a:pr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E4D5F-6289-478F-BD12-F98EFE667B6F}">
      <dsp:nvSpPr>
        <dsp:cNvPr id="0" name=""/>
        <dsp:cNvSpPr/>
      </dsp:nvSpPr>
      <dsp:spPr>
        <a:xfrm>
          <a:off x="451373" y="306376"/>
          <a:ext cx="5574104" cy="6130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 err="1"/>
            <a:t>Prírodné danosti</a:t>
          </a:r>
          <a:endParaRPr lang="sk-SK" sz="2300" kern="1200" dirty="0"/>
        </a:p>
      </dsp:txBody>
      <dsp:txXfrm>
        <a:off x="451373" y="306376"/>
        <a:ext cx="5574104" cy="613072"/>
      </dsp:txXfrm>
    </dsp:sp>
    <dsp:sp modelId="{EA710733-8837-450F-9A6A-0AD6CDE0AF4B}">
      <dsp:nvSpPr>
        <dsp:cNvPr id="0" name=""/>
        <dsp:cNvSpPr/>
      </dsp:nvSpPr>
      <dsp:spPr>
        <a:xfrm>
          <a:off x="68203" y="229742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6D92B-31C5-41AA-B820-71C2EC705EB6}">
      <dsp:nvSpPr>
        <dsp:cNvPr id="0" name=""/>
        <dsp:cNvSpPr/>
      </dsp:nvSpPr>
      <dsp:spPr>
        <a:xfrm>
          <a:off x="802861" y="1226144"/>
          <a:ext cx="5222616" cy="61307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b="0" kern="1200" dirty="0" err="1">
              <a:effectLst/>
              <a:latin typeface="Trebuchet MS" panose="020B0603020202020204" pitchFamily="34" charset="0"/>
              <a:ea typeface="+mn-ea"/>
              <a:cs typeface="+mn-cs"/>
            </a:rPr>
            <a:t>Vzácne/potrebné produkty/služby</a:t>
          </a:r>
          <a:endParaRPr lang="sk-SK" sz="2300" b="0" kern="1200" dirty="0"/>
        </a:p>
      </dsp:txBody>
      <dsp:txXfrm>
        <a:off x="802861" y="1226144"/>
        <a:ext cx="5222616" cy="613072"/>
      </dsp:txXfrm>
    </dsp:sp>
    <dsp:sp modelId="{DB1BE4F1-6A6F-430E-9F7A-90AAD98F3035}">
      <dsp:nvSpPr>
        <dsp:cNvPr id="0" name=""/>
        <dsp:cNvSpPr/>
      </dsp:nvSpPr>
      <dsp:spPr>
        <a:xfrm>
          <a:off x="419691" y="1149510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AA778-1CBD-40C2-9D01-FDF9AEFD9016}">
      <dsp:nvSpPr>
        <dsp:cNvPr id="0" name=""/>
        <dsp:cNvSpPr/>
      </dsp:nvSpPr>
      <dsp:spPr>
        <a:xfrm>
          <a:off x="802861" y="2145912"/>
          <a:ext cx="5222616" cy="61307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b="0" i="0" kern="1200" dirty="0" err="1"/>
            <a:t>Najsilnejší potenciál rastu</a:t>
          </a:r>
          <a:endParaRPr lang="sk-SK" sz="2300" kern="1200" dirty="0"/>
        </a:p>
      </dsp:txBody>
      <dsp:txXfrm>
        <a:off x="802861" y="2145912"/>
        <a:ext cx="5222616" cy="613072"/>
      </dsp:txXfrm>
    </dsp:sp>
    <dsp:sp modelId="{8F1140C3-3FE6-438E-9A82-96C4147F3384}">
      <dsp:nvSpPr>
        <dsp:cNvPr id="0" name=""/>
        <dsp:cNvSpPr/>
      </dsp:nvSpPr>
      <dsp:spPr>
        <a:xfrm>
          <a:off x="419691" y="2069278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0AFC7A-0675-430D-BA0D-77381E2C02BE}">
      <dsp:nvSpPr>
        <dsp:cNvPr id="0" name=""/>
        <dsp:cNvSpPr/>
      </dsp:nvSpPr>
      <dsp:spPr>
        <a:xfrm>
          <a:off x="451373" y="3065680"/>
          <a:ext cx="5574104" cy="6130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 err="1">
              <a:effectLst/>
              <a:latin typeface="Trebuchet MS" panose="020B0603020202020204" pitchFamily="34" charset="0"/>
              <a:ea typeface="+mn-ea"/>
              <a:cs typeface="+mn-cs"/>
            </a:rPr>
            <a:t>Vaše schopnosti</a:t>
          </a:r>
          <a:endParaRPr lang="sk-SK" sz="2300" kern="1200" dirty="0"/>
        </a:p>
      </dsp:txBody>
      <dsp:txXfrm>
        <a:off x="451373" y="3065680"/>
        <a:ext cx="5574104" cy="613072"/>
      </dsp:txXfrm>
    </dsp:sp>
    <dsp:sp modelId="{A95809AC-EA0D-44F7-A24A-805297E5B603}">
      <dsp:nvSpPr>
        <dsp:cNvPr id="0" name=""/>
        <dsp:cNvSpPr/>
      </dsp:nvSpPr>
      <dsp:spPr>
        <a:xfrm>
          <a:off x="68203" y="2989046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93182" y="41484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12387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30230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0555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276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78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3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5251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Klikni, aby si upravil štýl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Klikni, aby si upravil štýl wzorca textu</a:t>
            </a:r>
          </a:p>
          <a:p>
            <a:pPr lvl="1"/>
            <a:r>
              <a:rPr lang="pl-PL" dirty="0"/>
              <a:t>Druhý stupeň</a:t>
            </a:r>
          </a:p>
          <a:p>
            <a:pPr lvl="2"/>
            <a:r>
              <a:rPr lang="pl-PL" dirty="0"/>
              <a:t>Tretí stupeň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7" name="LogosBeneficairesErasmus+RIGHT_EN.eps.pdf" descr="LogosBeneficairesErasmus+RIGHT_EN.eps.pdf">
            <a:extLst>
              <a:ext uri="{FF2B5EF4-FFF2-40B4-BE49-F238E27FC236}">
                <a16:creationId xmlns:a16="http://schemas.microsoft.com/office/drawing/2014/main" id="{A4CE8664-2D04-4586-AD93-73F51779BB4C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89"/>
          <a:stretch>
            <a:fillRect/>
          </a:stretch>
        </p:blipFill>
        <p:spPr>
          <a:xfrm>
            <a:off x="154728" y="326581"/>
            <a:ext cx="1872208" cy="40525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9BACE855-7B7F-4E30-96C6-2E588DF943C5}"/>
              </a:ext>
            </a:extLst>
          </p:cNvPr>
          <p:cNvSpPr/>
          <p:nvPr userDrawn="1"/>
        </p:nvSpPr>
        <p:spPr>
          <a:xfrm>
            <a:off x="1905326" y="237819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AGATA</a:t>
            </a:r>
          </a:p>
          <a:p>
            <a:pPr algn="ctr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Aktivizácia poľnohospodárskych a turistických špecializácií prostredníctvom Centra chuti </a:t>
            </a:r>
            <a:endParaRPr lang="pl-P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2020-1-SK01-KA202-078207</a:t>
            </a:r>
            <a:endParaRPr lang="pl-PL" sz="12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335E8B0E-BF9F-4DA7-9256-0D84EF0A3268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418" y="82599"/>
            <a:ext cx="1716316" cy="1048144"/>
          </a:xfrm>
          <a:prstGeom prst="rect">
            <a:avLst/>
          </a:prstGeo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E60BCCD9-DF40-44CE-BE07-253489CEB008}"/>
              </a:ext>
            </a:extLst>
          </p:cNvPr>
          <p:cNvSpPr txBox="1"/>
          <p:nvPr userDrawn="1"/>
        </p:nvSpPr>
        <p:spPr>
          <a:xfrm>
            <a:off x="490826" y="6315975"/>
            <a:ext cx="82296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Tento projekt bol financovaný s podporou Európskej komisie. Táto publikácia [oznámenie] vyjadruje len názory autora a Komisia nenesie zodpovednosť za akékoľvek použitie informácií v nej obsiahnutých.</a:t>
            </a:r>
            <a:endParaRPr lang="pl-PL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9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iopscience.iop.org/article/10.1088/1755-1315/341/1/012017" TargetMode="External"/><Relationship Id="rId2" Type="http://schemas.openxmlformats.org/officeDocument/2006/relationships/hyperlink" Target="https://journals.openedition.org/economierurale/40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Modul </a:t>
            </a:r>
            <a:r>
              <a:rPr lang="hu-HU" dirty="0"/>
              <a:t>2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Rôzne modely vidieckej podnikateľskej stratégie a ako rozpoznať potenciál vášho </a:t>
            </a:r>
            <a:r>
              <a:rPr lang="hu-HU" b="1" dirty="0">
                <a:latin typeface="+mn-lt"/>
              </a:rPr>
              <a:t>regiónu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66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stratégie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sz="2800" dirty="0"/>
              <a:t>Priemyselné poľnohospodárstvo</a:t>
            </a:r>
          </a:p>
          <a:p>
            <a:pPr eaLnBrk="0" fontAlgn="base" hangingPunct="0"/>
            <a:r>
              <a:rPr lang="sk-SK" sz="2800" dirty="0"/>
              <a:t>Multifunkčné poľnohospodárstvo</a:t>
            </a:r>
          </a:p>
          <a:p>
            <a:pPr eaLnBrk="0" fontAlgn="base" hangingPunct="0"/>
            <a:r>
              <a:rPr lang="hu-HU" sz="2800" dirty="0" err="1"/>
              <a:t>Poľnohospodárstvo založené na </a:t>
            </a:r>
            <a:r>
              <a:rPr lang="en-US" sz="2800" dirty="0" err="1"/>
              <a:t>miestnej </a:t>
            </a:r>
            <a:r>
              <a:rPr lang="en-US" sz="2800" dirty="0"/>
              <a:t>iniciatíve </a:t>
            </a:r>
            <a:r>
              <a:rPr lang="hu-HU" sz="2800" dirty="0"/>
              <a:t>a </a:t>
            </a:r>
            <a:r>
              <a:rPr lang="en-US" sz="2800" dirty="0"/>
              <a:t>spolupráci</a:t>
            </a:r>
            <a:endParaRPr lang="hu-HU" sz="2800" dirty="0"/>
          </a:p>
          <a:p>
            <a:pPr eaLnBrk="0" fontAlgn="base" hangingPunct="0"/>
            <a:r>
              <a:rPr lang="hu-HU" sz="2800" dirty="0" err="1"/>
              <a:t>Alternatívne poľnohospodárstvo</a:t>
            </a:r>
            <a:endParaRPr lang="hu-HU" sz="2800" dirty="0"/>
          </a:p>
          <a:p>
            <a:pPr eaLnBrk="0" fontAlgn="base" hangingPunct="0"/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408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stratégie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Priemyselné poľnohospodárstvo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eaLnBrk="0" fontAlgn="base" hangingPunct="0"/>
            <a:r>
              <a:rPr lang="en-US" sz="2800" dirty="0"/>
              <a:t>zamerané na zvýšenie hmotnosti výrobkov</a:t>
            </a:r>
          </a:p>
          <a:p>
            <a:pPr marL="0" indent="0" eaLnBrk="0" fontAlgn="base" hangingPunct="0">
              <a:buNone/>
            </a:pPr>
            <a:r>
              <a:rPr lang="en-US" sz="2800" dirty="0"/>
              <a:t>priemyselné poľnohospodárstvo</a:t>
            </a:r>
          </a:p>
          <a:p>
            <a:pPr marL="0" indent="0" eaLnBrk="0" fontAlgn="base" hangingPunct="0">
              <a:buNone/>
            </a:pPr>
            <a:endParaRPr lang="en-US" sz="2800" dirty="0"/>
          </a:p>
          <a:p>
            <a:pPr eaLnBrk="0" fontAlgn="base" hangingPunct="0"/>
            <a:r>
              <a:rPr lang="en-US" sz="2800" dirty="0"/>
              <a:t>logika priemyslu sa objavila v sektore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009358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stratégie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Multifunkčné poľnohospodárstvo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eaLnBrk="0" fontAlgn="base" hangingPunct="0"/>
            <a:r>
              <a:rPr lang="en-US" sz="2800" dirty="0"/>
              <a:t>Okrem výrobných úloh plní poľnohospodárstvo aj environmentálne, sociálne, regionálne úlohy a úlohy v oblasti zamestnanosti.</a:t>
            </a:r>
          </a:p>
          <a:p>
            <a:pPr eaLnBrk="0" fontAlgn="base" hangingPunct="0"/>
            <a:endParaRPr lang="en-US" sz="2800" dirty="0"/>
          </a:p>
          <a:p>
            <a:pPr eaLnBrk="0" fontAlgn="base" hangingPunct="0"/>
            <a:r>
              <a:rPr lang="en-US" sz="2800" dirty="0"/>
              <a:t>Tieto environmentálne a sociálne služby, ktoré sa vytvárajú na miestnej úrovni, nemožno dovážať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560267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stratégie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0" fontAlgn="base" hangingPunct="0">
              <a:buNone/>
            </a:pPr>
            <a:r>
              <a:rPr lang="hu-HU" sz="2800" dirty="0" err="1"/>
              <a:t>Poľnohospodárstvo založené na </a:t>
            </a:r>
            <a:r>
              <a:rPr lang="en-US" sz="2800" dirty="0" err="1"/>
              <a:t>miestnej </a:t>
            </a:r>
            <a:r>
              <a:rPr lang="en-US" sz="2800" dirty="0"/>
              <a:t>iniciatíve </a:t>
            </a:r>
            <a:r>
              <a:rPr lang="hu-HU" sz="2800" dirty="0"/>
              <a:t>a </a:t>
            </a:r>
            <a:r>
              <a:rPr lang="en-US" sz="2800" dirty="0"/>
              <a:t>spolupráci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eaLnBrk="0" fontAlgn="base" hangingPunct="0"/>
            <a:r>
              <a:rPr lang="en-US" sz="2800" dirty="0"/>
              <a:t>najžiadanejší model rozvoja vidieka</a:t>
            </a:r>
            <a:endParaRPr lang="hu-HU" sz="2800" dirty="0"/>
          </a:p>
          <a:p>
            <a:pPr eaLnBrk="0" fontAlgn="base" hangingPunct="0"/>
            <a:endParaRPr lang="hu-HU" sz="2800" dirty="0"/>
          </a:p>
          <a:p>
            <a:pPr eaLnBrk="0" fontAlgn="base" hangingPunct="0"/>
            <a:r>
              <a:rPr lang="en-US" sz="2800" dirty="0"/>
              <a:t>Cieľom je vytvoriť a upevniť "projektovú oblasť" s jednotnou identitou v dlhodobom horizonte, ako aj zdôrazniť význam komplexnosti, </a:t>
            </a:r>
            <a:r>
              <a:rPr lang="en-US" sz="2800" dirty="0" err="1"/>
              <a:t>dynamizovať </a:t>
            </a:r>
            <a:r>
              <a:rPr lang="en-US" sz="2800" dirty="0"/>
              <a:t>miestne zdroje a aktérov, posilniť spoluprácu medzi zainteresovanými stranami a vytvoriť organizačné rámce dôležité pre úspešnú spoluprácu.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2113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stratégie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V európskom modeli poľnohospodárstva plní multifunkčné poľnohospodárstvo a okolitá krajina okrem produkcie potravín aj ekologické a environmentálne, ako aj sociálne, hospodárske, spoločenské a kultúrne funkcie.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6453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stratégie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Medzi ne patria okrem iného</a:t>
            </a:r>
          </a:p>
          <a:p>
            <a:pPr eaLnBrk="0" fontAlgn="base" hangingPunct="0"/>
            <a:r>
              <a:rPr lang="en-US" sz="2800" dirty="0"/>
              <a:t>vytvorenie podmienok pre rekreáciu a cestovný ruch;</a:t>
            </a:r>
          </a:p>
          <a:p>
            <a:pPr eaLnBrk="0" fontAlgn="base" hangingPunct="0"/>
            <a:r>
              <a:rPr lang="en-US" sz="2800" dirty="0"/>
              <a:t>podpora malých a stredných podnikov;</a:t>
            </a:r>
          </a:p>
          <a:p>
            <a:pPr eaLnBrk="0" fontAlgn="base" hangingPunct="0"/>
            <a:r>
              <a:rPr lang="en-US" sz="2800" dirty="0"/>
              <a:t>starostlivosť o vidiecke komunity;</a:t>
            </a:r>
          </a:p>
          <a:p>
            <a:pPr eaLnBrk="0" fontAlgn="base" hangingPunct="0"/>
            <a:r>
              <a:rPr lang="en-US" sz="2800" dirty="0"/>
              <a:t>zachovanie krajiny a ľudového kultúrneho dedičstva;</a:t>
            </a:r>
          </a:p>
          <a:p>
            <a:pPr eaLnBrk="0" fontAlgn="base" hangingPunct="0"/>
            <a:r>
              <a:rPr lang="en-US" sz="2800" dirty="0"/>
              <a:t>pestovanie tradícií;</a:t>
            </a:r>
          </a:p>
          <a:p>
            <a:pPr eaLnBrk="0" fontAlgn="base" hangingPunct="0"/>
            <a:r>
              <a:rPr lang="en-US" sz="2800" dirty="0" err="1"/>
              <a:t>agroenvironmentálna </a:t>
            </a:r>
            <a:r>
              <a:rPr lang="en-US" sz="2800" dirty="0"/>
              <a:t>ochrana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8830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stratégie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Komplexný prístup je príliš široký, účinne neoddeľuje jednotlivé politiky a oblasti, jednotlivé nástroje a aktérov, nerozlišuje medzi nimi, takže jeho účinnosť je otázna.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51067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stratégie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Druhým prístupom je tzv. model výklenku, keď sa vidiecka politika - bez organickejšieho prepojenia a integrácie - zameriava len na špecifické vidiecke oblasti. V tomto prípade nezohľadňuje iné regionálne alebo územné politiky (napr. rozvoj osídlenia) alebo odvetvia mimo poľnohospodárskeho sektora. To všetko má za následok skromný hospodársky a sociálny vplyv</a:t>
            </a:r>
            <a:r>
              <a:rPr lang="hu-HU" sz="2800" dirty="0"/>
              <a:t>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6635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Alternatívne modely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podnikateľskej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stratégie na 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hu-HU" sz="2800" dirty="0" err="1"/>
              <a:t>Obehové hospodárstvo</a:t>
            </a:r>
            <a:endParaRPr lang="hu-HU" sz="2800" dirty="0"/>
          </a:p>
          <a:p>
            <a:pPr eaLnBrk="0" fontAlgn="base" hangingPunct="0"/>
            <a:r>
              <a:rPr lang="sk-SK" sz="2800" dirty="0"/>
              <a:t>Farma Rainbow</a:t>
            </a:r>
          </a:p>
          <a:p>
            <a:pPr eaLnBrk="0" fontAlgn="base" hangingPunct="0"/>
            <a:r>
              <a:rPr lang="sk-SK" sz="2800" dirty="0"/>
              <a:t>Lokalizácia</a:t>
            </a:r>
          </a:p>
          <a:p>
            <a:pPr eaLnBrk="0" fontAlgn="base" hangingPunct="0"/>
            <a:r>
              <a:rPr lang="sk-SK" sz="2800" dirty="0"/>
              <a:t>Hospodárstvo založené na dostatku</a:t>
            </a:r>
          </a:p>
          <a:p>
            <a:pPr eaLnBrk="0" fontAlgn="base" hangingPunct="0"/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7141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Alternatívne modely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podnikateľskej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stratégie na 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0" fontAlgn="base" hangingPunct="0">
              <a:buNone/>
            </a:pPr>
            <a:r>
              <a:rPr lang="hu-HU" sz="2800" dirty="0" err="1"/>
              <a:t>Obehové hospodárstvo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marL="0" indent="0" eaLnBrk="0" fontAlgn="base" hangingPunct="0">
              <a:buNone/>
            </a:pPr>
            <a:r>
              <a:rPr lang="en-US" sz="2800" dirty="0" err="1"/>
              <a:t>Jeho </a:t>
            </a:r>
            <a:r>
              <a:rPr lang="en-US" sz="2800" dirty="0"/>
              <a:t>cieľom je plánovaná a vedomá eliminácia odpadu. Odpad prakticky neexistuje - výrobky sú navrhnuté a optimalizované na </a:t>
            </a:r>
            <a:r>
              <a:rPr lang="en-US" sz="2800" dirty="0" err="1"/>
              <a:t>opraviteľnosť</a:t>
            </a:r>
            <a:r>
              <a:rPr lang="en-US" sz="2800" dirty="0"/>
              <a:t>, demontáž a recyklačné cykly.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Tieto úzke cykly súčiastok a výrobkov definujú podstatu obehového hospodárstva a odlišujú ho od likvidácie alebo dokonca recyklácie, pri ktorej sa plytvá veľkým množstvom energie a práce obsiahnutej vo výrobku.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629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Ciele vzdelávania v module </a:t>
            </a:r>
            <a:r>
              <a:rPr lang="hu-HU" dirty="0"/>
              <a:t>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Absolvovaním modulu 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2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získajú účastníci 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celkové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znalosti o </a:t>
            </a:r>
            <a:r>
              <a:rPr lang="en-US" dirty="0" err="1"/>
              <a:t>rôznych</a:t>
            </a:r>
            <a:r>
              <a:rPr lang="en-US" dirty="0"/>
              <a:t> </a:t>
            </a:r>
            <a:r>
              <a:rPr lang="en-US" dirty="0" err="1"/>
              <a:t>modeloch </a:t>
            </a:r>
            <a:r>
              <a:rPr lang="en-US" dirty="0"/>
              <a:t>stratégie podnikania na vidieku a </a:t>
            </a:r>
            <a:r>
              <a:rPr lang="hu-HU" dirty="0" err="1"/>
              <a:t>budú vedieť </a:t>
            </a:r>
            <a:r>
              <a:rPr lang="en-US" dirty="0"/>
              <a:t>rozpoznať potenciál </a:t>
            </a:r>
            <a:r>
              <a:rPr lang="hu-HU" dirty="0" err="1"/>
              <a:t>svojho </a:t>
            </a:r>
            <a:r>
              <a:rPr lang="hu-HU" dirty="0"/>
              <a:t>regiónu.</a:t>
            </a:r>
            <a:endParaRPr lang="en-IE" sz="3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533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Alternatívne modely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podnikateľskej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stratégie na 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0" fontAlgn="base" hangingPunct="0">
              <a:buNone/>
            </a:pPr>
            <a:r>
              <a:rPr lang="hu-HU" sz="2800" dirty="0" err="1"/>
              <a:t>Výhody obehového hospodárstva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eaLnBrk="0" fontAlgn="base" hangingPunct="0"/>
            <a:r>
              <a:rPr lang="en-US" sz="2800" dirty="0"/>
              <a:t>minimalizácia používania špecifického materiálu</a:t>
            </a:r>
          </a:p>
          <a:p>
            <a:pPr eaLnBrk="0" fontAlgn="base" hangingPunct="0"/>
            <a:r>
              <a:rPr lang="en-US" sz="2800" dirty="0"/>
              <a:t>po sebe idúce cykly možno maximalizovať</a:t>
            </a:r>
          </a:p>
          <a:p>
            <a:pPr eaLnBrk="0" fontAlgn="base" hangingPunct="0"/>
            <a:r>
              <a:rPr lang="en-US" sz="2800" dirty="0"/>
              <a:t>je možné diverzifikované využitie v rámci hodnotového reťazca</a:t>
            </a:r>
          </a:p>
          <a:p>
            <a:pPr eaLnBrk="0" fontAlgn="base" hangingPunct="0"/>
            <a:r>
              <a:rPr lang="en-US" sz="2800" dirty="0"/>
              <a:t>materiálové toky bez kontaminácie zvyšujú efektívnosť zberu a distribúcie a zachovávajú kvalitu materiálov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3694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Alternatívne modely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podnikateľskej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stratégie na 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Farma Rainbow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Model miestneho udržateľného rastu, ktorý vzniká z iniciatívy miestnych skupín</a:t>
            </a:r>
            <a:r>
              <a:rPr lang="hu-HU" sz="2800" dirty="0"/>
              <a:t>.</a:t>
            </a:r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marL="0" indent="0" eaLnBrk="0" fontAlgn="base" hangingPunct="0">
              <a:buNone/>
            </a:pPr>
            <a:r>
              <a:rPr lang="en-US" sz="2800" dirty="0" err="1"/>
              <a:t>Podľa </a:t>
            </a:r>
            <a:r>
              <a:rPr lang="en-US" sz="2800" dirty="0"/>
              <a:t>farieb dúhy má sedem motívov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6454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Alternatívne modely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podnikateľskej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stratégie na 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Farmy dúhových farieb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eaLnBrk="0" fontAlgn="base" hangingPunct="0"/>
            <a:r>
              <a:rPr lang="en-US" sz="2800" dirty="0"/>
              <a:t>magenta: Duchovné hodnoty</a:t>
            </a:r>
          </a:p>
          <a:p>
            <a:pPr eaLnBrk="0" fontAlgn="base" hangingPunct="0"/>
            <a:r>
              <a:rPr lang="en-US" sz="2800" dirty="0"/>
              <a:t>tmavomodrá: Globálne hodnoty</a:t>
            </a:r>
          </a:p>
          <a:p>
            <a:pPr eaLnBrk="0" fontAlgn="base" hangingPunct="0"/>
            <a:r>
              <a:rPr lang="en-US" sz="2800" dirty="0"/>
              <a:t>svetlomodrá: Ekonomické hodnoty</a:t>
            </a:r>
          </a:p>
          <a:p>
            <a:pPr eaLnBrk="0" fontAlgn="base" hangingPunct="0"/>
            <a:r>
              <a:rPr lang="en-US" sz="2800" dirty="0"/>
              <a:t>zelená: Ekologické hodnoty</a:t>
            </a:r>
          </a:p>
          <a:p>
            <a:pPr eaLnBrk="0" fontAlgn="base" hangingPunct="0"/>
            <a:r>
              <a:rPr lang="en-US" sz="2800" dirty="0"/>
              <a:t>žltá: Hodnota individuálnej tvorivosti a sebarealizácie</a:t>
            </a:r>
          </a:p>
          <a:p>
            <a:pPr eaLnBrk="0" fontAlgn="base" hangingPunct="0"/>
            <a:r>
              <a:rPr lang="en-US" sz="2800" dirty="0"/>
              <a:t>oranžová: Hodnoty miestnej komunity</a:t>
            </a:r>
          </a:p>
          <a:p>
            <a:pPr eaLnBrk="0" fontAlgn="base" hangingPunct="0"/>
            <a:r>
              <a:rPr lang="en-US" sz="2800" dirty="0"/>
              <a:t>červená: Sociálne hodnoty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594102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Alternatívne modely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podnikateľskej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stratégie na 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Lokalizácia, "Mysli globálne, konaj lokálne! "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Ekonomika lokalizácie vychádza zo štatisticky dokázaného faktu, že väčšinu ľudských potrieb možno ekonomicky uspokojiť na mieste.</a:t>
            </a:r>
          </a:p>
          <a:p>
            <a:pPr marL="0" indent="0" eaLnBrk="0" fontAlgn="base" hangingPunct="0">
              <a:buNone/>
            </a:pPr>
            <a:endParaRPr lang="en-US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Lokalizácia neznamená zničenie dnešného globálneho hospodárskeho systému, ale skôr jeho postupnú, ale radikálnu transformáciu.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6868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Alternatívne modely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podnikateľskej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stratégie na 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Lokalizácia, "Mysli globálne, konaj lokálne! "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Znamená to prudkú zmenu smeru, nový spôsob organizácie hospodárstva, v ktorom sú sociálne a ekologické aspekty dôležitejšie ako expanzia trhu a zisk. Súčasná "efektívnosť" globálnej ekonomiky zväčša neprináša dodatočné výhody na podnikovej úrovni, ale na sociálnej úrovni: ide predovšetkým o úspory sociálnych a ekologických nákladov (odkladanie nákladov), kvôli ktorým sa oplatí priestorovo "rozložiť" výrobu a diaľkovú dopravu.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1310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Alternatívne modely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podnikateľskej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stratégie na 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Hospodárstvo založené na dostatku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V dostatočnom hospodárstve sa potraviny vyrábajú prevažne na miestnych ekologických farmách založených na permakultúrnych alebo "</a:t>
            </a:r>
            <a:r>
              <a:rPr lang="en-US" sz="2800" dirty="0" err="1"/>
              <a:t>biointenzívnych" </a:t>
            </a:r>
            <a:r>
              <a:rPr lang="en-US" sz="2800" dirty="0"/>
              <a:t>princípoch.</a:t>
            </a:r>
          </a:p>
          <a:p>
            <a:pPr marL="0" indent="0" eaLnBrk="0" fontAlgn="base" hangingPunct="0">
              <a:buNone/>
            </a:pPr>
            <a:endParaRPr lang="en-US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V ideálnom prípade </a:t>
            </a:r>
            <a:r>
              <a:rPr lang="hu-HU" sz="2800" dirty="0"/>
              <a:t>sa</a:t>
            </a:r>
            <a:r>
              <a:rPr lang="en-US" sz="2800" dirty="0"/>
              <a:t> táto transformácia </a:t>
            </a:r>
            <a:r>
              <a:rPr lang="hu-HU" sz="2800" dirty="0"/>
              <a:t>uskutočňuje </a:t>
            </a:r>
            <a:r>
              <a:rPr lang="en-US" sz="2800" dirty="0"/>
              <a:t>dobrovoľne a súčasne, ale je pravdepodobnejšie, že vzhľadom na tlak znižujúcich sa zásob ropy a rastúcich cien sa bude postupne presadzovať čoraz viac.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7712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19572"/>
            <a:ext cx="8229600" cy="12573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b="1" dirty="0"/>
              <a:t>Ako rozpoznať potenciál svojho regiónu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068960"/>
            <a:ext cx="2592288" cy="1771976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hu-HU" b="1" dirty="0" err="1"/>
              <a:t>Analyzujte tieto aspekty</a:t>
            </a:r>
            <a:endParaRPr lang="sk-SK" dirty="0">
              <a:effectLst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FDAB78-55FF-5A33-4894-6C965B6DC0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0918047"/>
              </p:ext>
            </p:extLst>
          </p:nvPr>
        </p:nvGraphicFramePr>
        <p:xfrm>
          <a:off x="2915816" y="2276871"/>
          <a:ext cx="6079419" cy="398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3324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IE" b="1" dirty="0" err="1"/>
              <a:t>Prírodné </a:t>
            </a:r>
            <a:r>
              <a:rPr lang="en-IE" b="1" dirty="0"/>
              <a:t>danosti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b="1" dirty="0"/>
              <a:t>Potenciál vidieckeho hospodárstva krajiny je potrebné najprv preskúmať prostredníctvom skúmania prírodných daností, pretože primárnym aspektom vidieckej výroby sú prírodné danosti danej krajiny.</a:t>
            </a:r>
            <a:endParaRPr lang="sk-SK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5185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hu-HU" b="1" dirty="0" err="1"/>
              <a:t>Analýza </a:t>
            </a:r>
            <a:r>
              <a:rPr lang="en-IE" b="1" dirty="0" err="1"/>
              <a:t>prírodných </a:t>
            </a:r>
            <a:r>
              <a:rPr lang="en-IE" b="1" dirty="0"/>
              <a:t>daností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>
                <a:effectLst/>
              </a:rPr>
              <a:t>Klimatické vlastnosti</a:t>
            </a:r>
          </a:p>
          <a:p>
            <a:pPr eaLnBrk="0" fontAlgn="base" hangingPunct="0"/>
            <a:r>
              <a:rPr lang="sk-SK" b="1" dirty="0"/>
              <a:t>Hydraulické vlastnosti</a:t>
            </a:r>
          </a:p>
          <a:p>
            <a:pPr eaLnBrk="0" fontAlgn="base" hangingPunct="0"/>
            <a:r>
              <a:rPr lang="sk-SK" b="1" dirty="0">
                <a:effectLst/>
              </a:rPr>
              <a:t>Vlastnosti topografie</a:t>
            </a:r>
          </a:p>
          <a:p>
            <a:pPr eaLnBrk="0" fontAlgn="base" hangingPunct="0"/>
            <a:r>
              <a:rPr lang="sk-SK" b="1" dirty="0"/>
              <a:t>G</a:t>
            </a:r>
            <a:r>
              <a:rPr lang="en-GB" b="1" dirty="0" err="1"/>
              <a:t>eologick</a:t>
            </a:r>
            <a:r>
              <a:rPr lang="sk-SK" b="1" dirty="0"/>
              <a:t>é a pôdne vlastnosti</a:t>
            </a:r>
          </a:p>
          <a:p>
            <a:pPr eaLnBrk="0" fontAlgn="base" hangingPunct="0"/>
            <a:r>
              <a:rPr lang="sk-SK" b="1" dirty="0">
                <a:effectLst/>
              </a:rPr>
              <a:t>Vegetácia</a:t>
            </a:r>
          </a:p>
        </p:txBody>
      </p:sp>
    </p:spTree>
    <p:extLst>
      <p:ext uri="{BB962C8B-B14F-4D97-AF65-F5344CB8AC3E}">
        <p14:creationId xmlns:p14="http://schemas.microsoft.com/office/powerpoint/2010/main" val="3293623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Klimatické vlastnosti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0" fontAlgn="base" hangingPunct="0"/>
            <a:r>
              <a:rPr lang="en-US" b="1" dirty="0"/>
              <a:t>Aký druh výroby umožňujú klimatické podmienky krajiny?</a:t>
            </a:r>
            <a:endParaRPr lang="hu-HU" b="1" dirty="0"/>
          </a:p>
          <a:p>
            <a:pPr eaLnBrk="0" fontAlgn="base" hangingPunct="0"/>
            <a:r>
              <a:rPr lang="en-US" b="1" dirty="0"/>
              <a:t>Čo môžem robiť, ak klíma nevyhovuje mojej obchodnej stratégii? Ako môžem ovplyvniť klímu v oblasti?</a:t>
            </a:r>
            <a:endParaRPr lang="hu-HU" b="1" dirty="0"/>
          </a:p>
          <a:p>
            <a:pPr eaLnBrk="0" fontAlgn="base" hangingPunct="0"/>
            <a:r>
              <a:rPr lang="en-US" b="1" dirty="0"/>
              <a:t>Aké sú nákladovo efektívne riešenia na vytvorenie správnej klímy?</a:t>
            </a:r>
            <a:endParaRPr lang="hu-HU" b="1" dirty="0"/>
          </a:p>
          <a:p>
            <a:pPr eaLnBrk="0" fontAlgn="base" hangingPunct="0"/>
            <a:r>
              <a:rPr lang="en-US" b="1" dirty="0"/>
              <a:t>Ako veľmi sa zmenila klíma v krajine za posledných 5 až 15 rokov a aký vplyv má zmena klímy na krajinu?</a:t>
            </a:r>
            <a:endParaRPr lang="sk-SK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209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Ciele vzdelávania v module </a:t>
            </a:r>
            <a:r>
              <a:rPr lang="hu-HU" dirty="0"/>
              <a:t>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 eaLnBrk="0" fontAlgn="base" hangingPunct="0">
              <a:buNone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Tento modul má dve kľúčové časti:</a:t>
            </a:r>
            <a:endParaRPr lang="sk-SK" dirty="0">
              <a:effectLst/>
            </a:endParaRPr>
          </a:p>
          <a:p>
            <a:pPr lvl="1" eaLnBrk="0" fontAlgn="base" hangingPunct="0"/>
            <a:r>
              <a:rPr lang="en-US" b="1" dirty="0"/>
              <a:t>Rôzne modely stratégie podnikania na vidieku </a:t>
            </a:r>
            <a:endParaRPr lang="hu-HU" b="1" dirty="0"/>
          </a:p>
          <a:p>
            <a:pPr lvl="1" eaLnBrk="0" fontAlgn="base" hangingPunct="0"/>
            <a:r>
              <a:rPr lang="en-US" b="1" dirty="0"/>
              <a:t>Ako rozpoznať potenciál svojho </a:t>
            </a:r>
            <a:r>
              <a:rPr lang="hu-HU" b="1" dirty="0"/>
              <a:t>regiónu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558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Hydraulické vlastnosti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0" fontAlgn="base" hangingPunct="0"/>
            <a:r>
              <a:rPr lang="en-US" b="1" dirty="0"/>
              <a:t>Potrebujem neustály prísun vody, aby som dosiahol svoj potenciál?</a:t>
            </a:r>
          </a:p>
          <a:p>
            <a:pPr eaLnBrk="0" fontAlgn="base" hangingPunct="0"/>
            <a:r>
              <a:rPr lang="en-US" b="1" dirty="0"/>
              <a:t>Ak áno, je množstvo vody, ktoré je na mieste k dispozícii, pre mňa dostatočné?</a:t>
            </a:r>
          </a:p>
          <a:p>
            <a:pPr eaLnBrk="0" fontAlgn="base" hangingPunct="0"/>
            <a:r>
              <a:rPr lang="en-US" b="1" dirty="0"/>
              <a:t>Aká je výdatnosť vody v oblasti?</a:t>
            </a:r>
          </a:p>
          <a:p>
            <a:pPr eaLnBrk="0" fontAlgn="base" hangingPunct="0"/>
            <a:r>
              <a:rPr lang="en-US" b="1" dirty="0"/>
              <a:t>Nachádza sa v oblasti rieka alebo potok?</a:t>
            </a:r>
          </a:p>
          <a:p>
            <a:pPr eaLnBrk="0" fontAlgn="base" hangingPunct="0"/>
            <a:r>
              <a:rPr lang="en-US" b="1" dirty="0"/>
              <a:t>Aký je počet daždivých dní?</a:t>
            </a:r>
          </a:p>
          <a:p>
            <a:pPr eaLnBrk="0" fontAlgn="base" hangingPunct="0"/>
            <a:r>
              <a:rPr lang="en-US" b="1" dirty="0"/>
              <a:t>Zmenilo sa množstvo zrážok za posledných 5 až 15 rokov výrazne?</a:t>
            </a:r>
            <a:endParaRPr lang="sk-SK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26725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Vlastnosti topografie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0" fontAlgn="base" hangingPunct="0"/>
            <a:r>
              <a:rPr lang="en-US" b="1" dirty="0"/>
              <a:t>Je topografia oblasti vhodná na využitie potenciálu?</a:t>
            </a:r>
          </a:p>
          <a:p>
            <a:pPr eaLnBrk="0" fontAlgn="base" hangingPunct="0"/>
            <a:r>
              <a:rPr lang="en-US" b="1" dirty="0"/>
              <a:t>Potrebujete na dosiahnutie plánu kopcovitejšiu oblasť?</a:t>
            </a:r>
          </a:p>
          <a:p>
            <a:pPr eaLnBrk="0" fontAlgn="base" hangingPunct="0"/>
            <a:r>
              <a:rPr lang="en-US" b="1" dirty="0"/>
              <a:t>Potrebujete na dosiahnutie plánu rovnejšiu plochu?</a:t>
            </a:r>
          </a:p>
          <a:p>
            <a:pPr eaLnBrk="0" fontAlgn="base" hangingPunct="0"/>
            <a:r>
              <a:rPr lang="en-US" b="1" dirty="0"/>
              <a:t>Ak topografia nie je vhodná, koľko investícií je potrebných na dosiahnutie vhodnej topografie?</a:t>
            </a:r>
            <a:endParaRPr lang="sk-SK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37829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G</a:t>
            </a:r>
            <a:r>
              <a:rPr lang="en-GB" b="1" dirty="0" err="1"/>
              <a:t>eologick</a:t>
            </a:r>
            <a:r>
              <a:rPr lang="sk-SK" b="1" dirty="0"/>
              <a:t>é a pôdne vlastnosti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0" fontAlgn="base" hangingPunct="0"/>
            <a:r>
              <a:rPr lang="en-US" b="1" dirty="0"/>
              <a:t>Koľko poľnohospodárskej pôdy je v oblasti k dispozícii? Aká kvalita poľnohospodárskej pôdy je potrebná na dosiahnutie plánu?</a:t>
            </a:r>
          </a:p>
          <a:p>
            <a:pPr eaLnBrk="0" fontAlgn="base" hangingPunct="0"/>
            <a:r>
              <a:rPr lang="en-US" b="1" dirty="0"/>
              <a:t>Aká je kvalita ornej pôdy v oblasti?</a:t>
            </a:r>
          </a:p>
          <a:p>
            <a:pPr eaLnBrk="0" fontAlgn="base" hangingPunct="0"/>
            <a:r>
              <a:rPr lang="en-US" b="1" dirty="0"/>
              <a:t>Ak je kvalita pôdy nedostatočná, ako a s akými investíciami ju môžem zlepšiť?</a:t>
            </a:r>
            <a:endParaRPr lang="sk-SK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66379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Vegetácia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0" fontAlgn="base" hangingPunct="0"/>
            <a:r>
              <a:rPr lang="en-US" b="1" dirty="0"/>
              <a:t>Aký druh vegetácie je potrebný na dosiahnutie plánu?</a:t>
            </a:r>
          </a:p>
          <a:p>
            <a:pPr eaLnBrk="0" fontAlgn="base" hangingPunct="0"/>
            <a:r>
              <a:rPr lang="en-US" b="1" dirty="0"/>
              <a:t>Je vegetácia v oblasti vhodná pre mňa?</a:t>
            </a:r>
          </a:p>
          <a:p>
            <a:pPr eaLnBrk="0" fontAlgn="base" hangingPunct="0"/>
            <a:r>
              <a:rPr lang="en-US" b="1" dirty="0"/>
              <a:t>Je potrebné vysádzať novú vegetáciu?</a:t>
            </a:r>
          </a:p>
          <a:p>
            <a:pPr eaLnBrk="0" fontAlgn="base" hangingPunct="0"/>
            <a:r>
              <a:rPr lang="en-US" b="1" dirty="0"/>
              <a:t>Ak áno, aká vysoká je investícia do inštalácie?</a:t>
            </a:r>
            <a:endParaRPr lang="sk-SK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80347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en-IE" b="1" dirty="0"/>
              <a:t>Vzácne/potrebné produkty/služby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Ako príležitosť nájdite vzácne alebo potrebné produkty alebo služby vo vašej oblasti alebo 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krajine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r>
              <a:rPr lang="hu-HU" dirty="0" err="1"/>
              <a:t>Vo vašej oblasti </a:t>
            </a:r>
            <a:r>
              <a:rPr lang="hu-HU" dirty="0"/>
              <a:t>je </a:t>
            </a:r>
            <a:r>
              <a:rPr lang="hu-HU" dirty="0" err="1"/>
              <a:t>vždy priestor na rozvoj</a:t>
            </a:r>
            <a:r>
              <a:rPr lang="hu-HU" dirty="0"/>
              <a:t>, </a:t>
            </a:r>
            <a:r>
              <a:rPr lang="hu-HU" dirty="0" err="1"/>
              <a:t>pozrite sa na produkty/služby, čo môžete zlepšiť</a:t>
            </a:r>
            <a:r>
              <a:rPr lang="hu-HU" dirty="0"/>
              <a:t>!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7380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Najsilnejší potenciál rastu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/>
              <a:t>Ak nájdete potrebný produkt alebo </a:t>
            </a:r>
            <a:r>
              <a:rPr lang="hu-HU" dirty="0"/>
              <a:t>službu </a:t>
            </a:r>
            <a:r>
              <a:rPr lang="hu-HU" dirty="0" err="1"/>
              <a:t>pre vašu oblasť</a:t>
            </a:r>
            <a:r>
              <a:rPr lang="hu-HU" dirty="0"/>
              <a:t>, je </a:t>
            </a:r>
            <a:r>
              <a:rPr lang="hu-HU" dirty="0" err="1"/>
              <a:t>vysoká šanca, že bude </a:t>
            </a:r>
            <a:r>
              <a:rPr lang="hu-HU" dirty="0"/>
              <a:t>mať jeden z </a:t>
            </a:r>
            <a:r>
              <a:rPr lang="hu-HU" dirty="0" err="1"/>
              <a:t>najsilnejších rastových potenciálov, ale nie je to zaručené</a:t>
            </a:r>
            <a:r>
              <a:rPr lang="hu-HU" dirty="0"/>
              <a:t>.</a:t>
            </a:r>
          </a:p>
          <a:p>
            <a:r>
              <a:rPr lang="hu-HU" dirty="0" err="1"/>
              <a:t>Vyhľadajte osvedčené postupy v oblasti vášho produktu alebo </a:t>
            </a:r>
            <a:r>
              <a:rPr lang="hu-HU" dirty="0"/>
              <a:t>služby</a:t>
            </a:r>
            <a:r>
              <a:rPr lang="hu-HU" dirty="0" err="1"/>
              <a:t>, nájdite ich najlepšie predajné body </a:t>
            </a:r>
            <a:r>
              <a:rPr lang="hu-HU" dirty="0"/>
              <a:t>a </a:t>
            </a:r>
            <a:r>
              <a:rPr lang="hu-HU" dirty="0" err="1"/>
              <a:t>prispôsobte ich svojej </a:t>
            </a:r>
            <a:r>
              <a:rPr lang="hu-HU" dirty="0"/>
              <a:t>obchodnej </a:t>
            </a:r>
            <a:r>
              <a:rPr lang="hu-HU" dirty="0" err="1"/>
              <a:t>stratégii</a:t>
            </a:r>
            <a:r>
              <a:rPr lang="hu-HU" dirty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05182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Vaše schopnosti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Vyskúšajte nové veci a posúvajte svoje hranice, aby ste zistili, či ste vhodní pre plánovanú výrobu produktov alebo poskytovanie služieb a či máte všetky potrebné zručnosti, aby ste s nimi mohli dlhodobo pracovať.</a:t>
            </a:r>
          </a:p>
          <a:p>
            <a:r>
              <a:rPr lang="en-US" dirty="0"/>
              <a:t>V každom prípade je potrebné vykonať praktický test v tejto novej oblasti, pretože výroba alebo služba, ktorá vyzerá dobre na papieri, môže v praxi vyžadovať výrazne odlišnú prácu.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28944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analýza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err="1"/>
              <a:t>Vytvorte si vlastnú analýzu swot o potenciáli vášho plánu os</a:t>
            </a:r>
            <a:r>
              <a:rPr lang="hu-HU" b="1" dirty="0"/>
              <a:t>:</a:t>
            </a:r>
          </a:p>
          <a:p>
            <a:pPr lvl="1"/>
            <a:r>
              <a:rPr lang="hu-HU" b="1" dirty="0" err="1"/>
              <a:t>Silné stránky</a:t>
            </a:r>
            <a:endParaRPr lang="hu-HU" b="1" dirty="0"/>
          </a:p>
          <a:p>
            <a:pPr lvl="1"/>
            <a:r>
              <a:rPr lang="hu-HU" b="1" dirty="0" err="1"/>
              <a:t>Slabé stránky</a:t>
            </a:r>
            <a:endParaRPr lang="hu-HU" b="1" dirty="0"/>
          </a:p>
          <a:p>
            <a:pPr lvl="1"/>
            <a:r>
              <a:rPr lang="hu-HU" b="1" dirty="0" err="1"/>
              <a:t>Príležitosti</a:t>
            </a:r>
            <a:endParaRPr lang="hu-HU" b="1" dirty="0"/>
          </a:p>
          <a:p>
            <a:pPr lvl="1"/>
            <a:r>
              <a:rPr lang="hu-HU" b="1" dirty="0" err="1"/>
              <a:t>Hrozby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6044845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analýza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err="1"/>
              <a:t>Silné stránky</a:t>
            </a:r>
            <a:endParaRPr lang="hu-HU" b="1" dirty="0"/>
          </a:p>
          <a:p>
            <a:pPr lvl="1"/>
            <a:r>
              <a:rPr lang="en-US" b="1" dirty="0"/>
              <a:t>Aké </a:t>
            </a:r>
            <a:r>
              <a:rPr lang="hu-HU" b="1" dirty="0" err="1"/>
              <a:t>sú </a:t>
            </a:r>
            <a:r>
              <a:rPr lang="en-US" b="1" dirty="0"/>
              <a:t>konkurenčné </a:t>
            </a:r>
            <a:r>
              <a:rPr lang="hu-HU" b="1" dirty="0"/>
              <a:t>výhody </a:t>
            </a:r>
            <a:r>
              <a:rPr lang="hu-HU" b="1" dirty="0" err="1"/>
              <a:t>vašej krajiny/oblasti</a:t>
            </a:r>
            <a:r>
              <a:rPr lang="en-US" b="1" dirty="0"/>
              <a:t>?</a:t>
            </a:r>
          </a:p>
          <a:p>
            <a:pPr lvl="1"/>
            <a:r>
              <a:rPr lang="en-US" b="1" dirty="0"/>
              <a:t>Aké zdroje má </a:t>
            </a:r>
            <a:r>
              <a:rPr lang="hu-HU" b="1" dirty="0" err="1"/>
              <a:t>vaša oblasť?</a:t>
            </a:r>
          </a:p>
          <a:p>
            <a:pPr lvl="1"/>
            <a:r>
              <a:rPr lang="en-US" b="1" dirty="0"/>
              <a:t>Ktoré produkty majú </a:t>
            </a:r>
            <a:r>
              <a:rPr lang="hu-HU" b="1" dirty="0" err="1"/>
              <a:t>vo vašej oblasti alebo </a:t>
            </a:r>
            <a:r>
              <a:rPr lang="hu-HU" b="1" dirty="0"/>
              <a:t>krajine </a:t>
            </a:r>
            <a:r>
              <a:rPr lang="en-US" b="1" dirty="0"/>
              <a:t>dobré výsledky?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089800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analýza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err="1"/>
              <a:t>Slabé stránky</a:t>
            </a:r>
            <a:endParaRPr lang="hu-HU" b="1" dirty="0"/>
          </a:p>
          <a:p>
            <a:pPr lvl="1"/>
            <a:r>
              <a:rPr lang="en-US" b="1" dirty="0"/>
              <a:t>V čom sa môže </a:t>
            </a:r>
            <a:r>
              <a:rPr lang="hu-HU" b="1" dirty="0" err="1"/>
              <a:t>oblasť </a:t>
            </a:r>
            <a:r>
              <a:rPr lang="en-US" b="1" dirty="0"/>
              <a:t>zlepšiť </a:t>
            </a:r>
            <a:r>
              <a:rPr lang="hu-HU" b="1" dirty="0" err="1"/>
              <a:t>na základe aspektov vidieckej spoločnosti</a:t>
            </a:r>
            <a:r>
              <a:rPr lang="en-US" b="1" dirty="0"/>
              <a:t>?</a:t>
            </a:r>
          </a:p>
          <a:p>
            <a:pPr lvl="1"/>
            <a:r>
              <a:rPr lang="en-US" b="1" dirty="0"/>
              <a:t>Ktoré produkty </a:t>
            </a:r>
            <a:r>
              <a:rPr lang="hu-HU" b="1" dirty="0" err="1"/>
              <a:t>alebo služby </a:t>
            </a:r>
            <a:r>
              <a:rPr lang="en-US" b="1" dirty="0"/>
              <a:t>dosahujú slabšie výsledky?</a:t>
            </a:r>
          </a:p>
          <a:p>
            <a:pPr lvl="1"/>
            <a:r>
              <a:rPr lang="en-US" b="1" dirty="0"/>
              <a:t>Kde </a:t>
            </a:r>
            <a:r>
              <a:rPr lang="hu-HU" b="1" dirty="0" err="1"/>
              <a:t>v oblasti </a:t>
            </a:r>
            <a:r>
              <a:rPr lang="en-US" b="1" dirty="0"/>
              <a:t>chýbajú zdroje?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25557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err="1"/>
              <a:t>Čo </a:t>
            </a:r>
            <a:r>
              <a:rPr lang="hu-HU" b="1" dirty="0"/>
              <a:t>je to obchodná </a:t>
            </a:r>
            <a:r>
              <a:rPr lang="hu-HU" b="1" dirty="0" err="1"/>
              <a:t>stratégia</a:t>
            </a:r>
            <a:r>
              <a:rPr lang="hu-HU" b="1" dirty="0"/>
              <a:t>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85000" lnSpcReduction="10000"/>
          </a:bodyPr>
          <a:lstStyle/>
          <a:p>
            <a:pPr marL="0" indent="0" eaLnBrk="0" fontAlgn="base" hangingPunct="0">
              <a:buNone/>
            </a:pPr>
            <a:r>
              <a:rPr lang="en-US" dirty="0"/>
              <a:t>Účinná adaptácia na neustále sa meniacu situáciu na vidieku zahŕňa zodpovedanie nasledujúcich otázok: </a:t>
            </a:r>
            <a:r>
              <a:rPr lang="en-US" b="1" dirty="0"/>
              <a:t>Čo? Ako? Pre koho? </a:t>
            </a:r>
            <a:r>
              <a:rPr lang="en-US" dirty="0"/>
              <a:t>a </a:t>
            </a:r>
            <a:r>
              <a:rPr lang="en-US" b="1" dirty="0"/>
              <a:t>kde? </a:t>
            </a:r>
            <a:r>
              <a:rPr lang="en-US" dirty="0"/>
              <a:t>sa musia zmeniť tak, aby nedošlo k zníženiu našej životnej úrovne a udržateľnosti, ktoré boli formulované ako cieľ. Aby sme sa mohli účinne prispôsobiť, stanovíme si </a:t>
            </a:r>
            <a:r>
              <a:rPr lang="en-US" b="1" dirty="0"/>
              <a:t>cieľ</a:t>
            </a:r>
            <a:r>
              <a:rPr lang="en-US" dirty="0"/>
              <a:t>, priradíme k nemu </a:t>
            </a:r>
            <a:r>
              <a:rPr lang="en-US" b="1" dirty="0"/>
              <a:t>nástroj, </a:t>
            </a:r>
            <a:r>
              <a:rPr lang="en-US" dirty="0"/>
              <a:t>použijeme ho a konáme tak, aby sme cieľ dosiahli. Inými slovami a v skratke, vytvoríme si </a:t>
            </a:r>
            <a:r>
              <a:rPr lang="en-US" b="1" dirty="0"/>
              <a:t>stratégiu </a:t>
            </a:r>
            <a:r>
              <a:rPr lang="en-US" dirty="0"/>
              <a:t>a realizujeme ju</a:t>
            </a:r>
            <a:r>
              <a:rPr lang="hu-HU" dirty="0"/>
              <a:t>. e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7255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analýza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err="1"/>
              <a:t>Príležitosti</a:t>
            </a:r>
            <a:endParaRPr lang="hu-HU" b="1" dirty="0"/>
          </a:p>
          <a:p>
            <a:pPr lvl="1"/>
            <a:r>
              <a:rPr lang="en-US" b="1" dirty="0"/>
              <a:t>Aké nové </a:t>
            </a:r>
            <a:r>
              <a:rPr lang="hu-HU" b="1" dirty="0"/>
              <a:t>a </a:t>
            </a:r>
            <a:r>
              <a:rPr lang="hu-HU" b="1" dirty="0" err="1"/>
              <a:t>inovatívne </a:t>
            </a:r>
            <a:r>
              <a:rPr lang="en-US" b="1" dirty="0"/>
              <a:t>technológie môžeme použiť?</a:t>
            </a:r>
          </a:p>
          <a:p>
            <a:pPr lvl="1"/>
            <a:r>
              <a:rPr lang="en-US" b="1" dirty="0"/>
              <a:t>Môžeme rozšíriť naše operácie?</a:t>
            </a:r>
          </a:p>
          <a:p>
            <a:pPr lvl="1"/>
            <a:r>
              <a:rPr lang="en-US" b="1" dirty="0"/>
              <a:t>Aké nové segmenty môžeme testovať?</a:t>
            </a:r>
            <a:endParaRPr lang="hu-HU" b="1" dirty="0"/>
          </a:p>
          <a:p>
            <a:pPr lvl="1"/>
            <a:r>
              <a:rPr lang="hu-HU" b="1" dirty="0" err="1"/>
              <a:t>Aké obnoviteľné zdroje energie sú k dispozícii v mojej oblasti</a:t>
            </a:r>
            <a:r>
              <a:rPr lang="hu-HU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58445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analýza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err="1"/>
              <a:t>Hrozby</a:t>
            </a:r>
            <a:endParaRPr lang="hu-HU" b="1" dirty="0"/>
          </a:p>
          <a:p>
            <a:pPr lvl="1"/>
            <a:r>
              <a:rPr lang="en-US" b="1" dirty="0"/>
              <a:t>Aké predpisy sa menia?</a:t>
            </a:r>
            <a:endParaRPr lang="hu-HU" b="1" dirty="0"/>
          </a:p>
          <a:p>
            <a:pPr lvl="1"/>
            <a:r>
              <a:rPr lang="hu-HU" b="1" dirty="0" err="1"/>
              <a:t>Ako veľmi sa mení životné prostredie </a:t>
            </a:r>
            <a:r>
              <a:rPr lang="hu-HU" b="1" dirty="0"/>
              <a:t>a </a:t>
            </a:r>
            <a:r>
              <a:rPr lang="hu-HU" b="1" dirty="0" err="1"/>
              <a:t>klíma</a:t>
            </a:r>
            <a:r>
              <a:rPr lang="hu-HU" b="1" dirty="0"/>
              <a:t>?</a:t>
            </a:r>
            <a:endParaRPr lang="en-US" b="1" dirty="0"/>
          </a:p>
          <a:p>
            <a:pPr lvl="1"/>
            <a:r>
              <a:rPr lang="en-US" b="1" dirty="0"/>
              <a:t>Čo </a:t>
            </a:r>
            <a:r>
              <a:rPr lang="hu-HU" b="1" dirty="0" err="1"/>
              <a:t>sa </a:t>
            </a:r>
            <a:r>
              <a:rPr lang="en-US" b="1" dirty="0"/>
              <a:t>darí konkurentom?</a:t>
            </a:r>
          </a:p>
          <a:p>
            <a:pPr lvl="1"/>
            <a:r>
              <a:rPr lang="en-US" b="1" dirty="0"/>
              <a:t>Ako sa menia spotrebiteľské trendy </a:t>
            </a:r>
            <a:r>
              <a:rPr lang="hu-HU" b="1" dirty="0"/>
              <a:t>a nákupné </a:t>
            </a:r>
            <a:r>
              <a:rPr lang="hu-HU" b="1" dirty="0" err="1"/>
              <a:t>zvyky?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414627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Keď</a:t>
            </a:r>
            <a:r>
              <a:rPr lang="hu-HU" dirty="0"/>
              <a:t> </a:t>
            </a:r>
            <a:r>
              <a:rPr lang="hu-HU" dirty="0" err="1"/>
              <a:t>ste</a:t>
            </a:r>
            <a:r>
              <a:rPr lang="hu-HU" dirty="0"/>
              <a:t> </a:t>
            </a:r>
            <a:r>
              <a:rPr lang="hu-HU" dirty="0" err="1"/>
              <a:t>našli</a:t>
            </a:r>
            <a:r>
              <a:rPr lang="hu-HU" dirty="0"/>
              <a:t> potenciál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Vytvorenie vlastnej </a:t>
            </a:r>
            <a:r>
              <a:rPr lang="hu-HU" dirty="0"/>
              <a:t>obchodnej </a:t>
            </a:r>
            <a:r>
              <a:rPr lang="hu-HU" dirty="0" err="1"/>
              <a:t>stratégie na základe vlastnej analýzy </a:t>
            </a:r>
            <a:r>
              <a:rPr lang="hu-HU" dirty="0"/>
              <a:t>SWOT</a:t>
            </a:r>
          </a:p>
          <a:p>
            <a:r>
              <a:rPr lang="en-US" dirty="0"/>
              <a:t>Pri príprave obchodnej stratégie venujte osobitnú pozornosť udržateľnosti a zisku.</a:t>
            </a:r>
            <a:endParaRPr lang="hu-HU" dirty="0"/>
          </a:p>
          <a:p>
            <a:endParaRPr lang="hu-HU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1061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Keď</a:t>
            </a:r>
            <a:r>
              <a:rPr lang="hu-HU" dirty="0"/>
              <a:t> </a:t>
            </a:r>
            <a:r>
              <a:rPr lang="hu-HU" dirty="0" err="1"/>
              <a:t>ste</a:t>
            </a:r>
            <a:r>
              <a:rPr lang="hu-HU" dirty="0"/>
              <a:t> </a:t>
            </a:r>
            <a:r>
              <a:rPr lang="hu-HU" dirty="0" err="1"/>
              <a:t>našli</a:t>
            </a:r>
            <a:r>
              <a:rPr lang="hu-HU" dirty="0"/>
              <a:t> potenciál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/>
              <a:t>Udržateľnosť</a:t>
            </a:r>
            <a:endParaRPr lang="hu-HU" dirty="0"/>
          </a:p>
          <a:p>
            <a:pPr lvl="1"/>
            <a:r>
              <a:rPr lang="en-US" dirty="0"/>
              <a:t>Zdroje nášho prírodného prostredia môžeme využívať na dosiahnutie a realizáciu nášho plánu v takom rozsahu, aby sme nepoškodzovali schopnosť prostredia obnovovať sa, t. j. jeho únosnosť. Tento nástroj musíme využívať múdro, v prospech spoločnosti, bez toho, aby sme poškodili životné prostredie.</a:t>
            </a:r>
          </a:p>
          <a:p>
            <a:pPr lvl="1"/>
            <a:r>
              <a:rPr lang="en-US" dirty="0"/>
              <a:t>Nemôžeme dopustiť, aby sa hospodárstvo stalo samoúčelným do takej miery, že by svojím fungovaním poškodzovalo naše sociálne a environmentálne záujmy!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88921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Keď</a:t>
            </a:r>
            <a:r>
              <a:rPr lang="hu-HU" dirty="0"/>
              <a:t> </a:t>
            </a:r>
            <a:r>
              <a:rPr lang="hu-HU" dirty="0" err="1"/>
              <a:t>ste</a:t>
            </a:r>
            <a:r>
              <a:rPr lang="hu-HU" dirty="0"/>
              <a:t> </a:t>
            </a:r>
            <a:r>
              <a:rPr lang="hu-HU" dirty="0" err="1"/>
              <a:t>našli</a:t>
            </a:r>
            <a:r>
              <a:rPr lang="hu-HU" dirty="0"/>
              <a:t> potenciál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Ziskovosť</a:t>
            </a:r>
            <a:endParaRPr lang="hu-HU" dirty="0"/>
          </a:p>
          <a:p>
            <a:pPr lvl="1"/>
            <a:r>
              <a:rPr lang="en-US" dirty="0"/>
              <a:t>V každom prípade sa musíme snažiť, aby bol plán ziskový, a to aj v krátkodobom horizonte. Časť zisku musí byť použitá na výdavky potrebné na nepretržitý rozvoj, čím môžeme zaručiť aj rozvoj a udržateľnosť.</a:t>
            </a:r>
            <a:endParaRPr lang="hu-HU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411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Keď</a:t>
            </a:r>
            <a:r>
              <a:rPr lang="hu-HU" dirty="0"/>
              <a:t> </a:t>
            </a:r>
            <a:r>
              <a:rPr lang="hu-HU" dirty="0" err="1"/>
              <a:t>ste</a:t>
            </a:r>
            <a:r>
              <a:rPr lang="hu-HU" dirty="0"/>
              <a:t> </a:t>
            </a:r>
            <a:r>
              <a:rPr lang="hu-HU" dirty="0" err="1"/>
              <a:t>našli</a:t>
            </a:r>
            <a:r>
              <a:rPr lang="hu-HU" dirty="0"/>
              <a:t> potenciál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Zvážte používanie obnoviteľných zdrojov energie</a:t>
            </a:r>
            <a:r>
              <a:rPr lang="hu-HU" dirty="0"/>
              <a:t>:</a:t>
            </a:r>
          </a:p>
          <a:p>
            <a:pPr lvl="1"/>
            <a:endParaRPr lang="hu-HU" dirty="0"/>
          </a:p>
          <a:p>
            <a:pPr lvl="1"/>
            <a:r>
              <a:rPr lang="hu-HU" dirty="0"/>
              <a:t>byť </a:t>
            </a:r>
            <a:r>
              <a:rPr lang="hu-HU" dirty="0" err="1"/>
              <a:t>čo najviac nezávislí od národných zdrojov energie.</a:t>
            </a:r>
            <a:endParaRPr lang="hu-HU" dirty="0"/>
          </a:p>
          <a:p>
            <a:pPr lvl="1"/>
            <a:endParaRPr lang="hu-HU" dirty="0"/>
          </a:p>
          <a:p>
            <a:pPr lvl="1"/>
            <a:r>
              <a:rPr lang="en-US" dirty="0"/>
              <a:t>z hľadiska dlhodobého znižovania nákladov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4723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691E-510F-450E-AF13-0F8FD3D8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Ďalšie čítanie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CD315D-BD23-4CAB-BD6E-6C8B87DD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https://journals.openedition.org/economierurale/406</a:t>
            </a:r>
            <a:endParaRPr lang="hu-HU" altLang="en-US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3"/>
              </a:rPr>
              <a:t>https://iopscience.iop.org/article/10.1088/1755-1315/341/1/012017</a:t>
            </a:r>
            <a:endParaRPr lang="en-IE" altLang="en-US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0677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Stratégia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podnikania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Je potrebné považovať za fakt, že v súčasnosti nie je k dispozícii učebnica, ktorá by sa zaoberala známymi charakteristikami poľnohospodárskej výroby, ako aj strategickým znalostným materiálom, ktorý by bol riešený ako určujúci faktor poľnohospodárstva ako vidieckej ekonomiky a s ním súvisiacich charakteristík v systémovom prístupe a integrovanom prístupe.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3570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Ciele stratégie pre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podnikanie na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vidieku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sz="2800" dirty="0"/>
              <a:t>byť schopný obnoviť sa na základe nových inovácií o vidieckom sektore.</a:t>
            </a:r>
          </a:p>
          <a:p>
            <a:pPr eaLnBrk="0" fontAlgn="base" hangingPunct="0"/>
            <a:r>
              <a:rPr lang="sk-SK" sz="2800" dirty="0"/>
              <a:t>zachovať udržateľnosť spoločnosti a vidieckej oblasti</a:t>
            </a:r>
          </a:p>
          <a:p>
            <a:pPr eaLnBrk="0" fontAlgn="base" hangingPunct="0"/>
            <a:r>
              <a:rPr lang="en-US" sz="2800" dirty="0" err="1"/>
              <a:t>nákladovo efektívna </a:t>
            </a:r>
            <a:r>
              <a:rPr lang="en-US" sz="2800" dirty="0"/>
              <a:t>organizácia pohrebných procesov</a:t>
            </a:r>
            <a:endParaRPr lang="hu-HU" sz="2800" dirty="0"/>
          </a:p>
          <a:p>
            <a:pPr eaLnBrk="0" fontAlgn="base" hangingPunct="0"/>
            <a:r>
              <a:rPr lang="sk-SK" sz="2800" dirty="0"/>
              <a:t>podpora efektívneho predaja</a:t>
            </a:r>
          </a:p>
        </p:txBody>
      </p:sp>
    </p:spTree>
    <p:extLst>
      <p:ext uri="{BB962C8B-B14F-4D97-AF65-F5344CB8AC3E}">
        <p14:creationId xmlns:p14="http://schemas.microsoft.com/office/powerpoint/2010/main" val="187159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Rozsah pôsobnosti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Rozsah činností </a:t>
            </a:r>
            <a:r>
              <a:rPr lang="hu-HU" sz="2800" dirty="0" err="1"/>
              <a:t>vidieckeho </a:t>
            </a:r>
            <a:r>
              <a:rPr lang="en-US" sz="2800" dirty="0"/>
              <a:t>podniku je preto určený týmito faktormi: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eaLnBrk="0" fontAlgn="base" hangingPunct="0"/>
            <a:r>
              <a:rPr lang="en-US" sz="2800" dirty="0"/>
              <a:t>sídlo/územie spoločnosti</a:t>
            </a:r>
            <a:r>
              <a:rPr lang="hu-HU" sz="2800" dirty="0"/>
              <a:t>,</a:t>
            </a:r>
          </a:p>
          <a:p>
            <a:pPr eaLnBrk="0" fontAlgn="base" hangingPunct="0"/>
            <a:r>
              <a:rPr lang="en-US" sz="2800" dirty="0"/>
              <a:t>Spotrebitelia </a:t>
            </a:r>
            <a:r>
              <a:rPr lang="hu-HU" sz="2800" dirty="0"/>
              <a:t>a </a:t>
            </a:r>
            <a:r>
              <a:rPr lang="hu-HU" sz="2800" dirty="0" err="1"/>
              <a:t>ich </a:t>
            </a:r>
            <a:r>
              <a:rPr lang="en-US" sz="2800" dirty="0"/>
              <a:t>potreby,</a:t>
            </a:r>
            <a:endParaRPr lang="hu-HU" sz="2800" dirty="0"/>
          </a:p>
          <a:p>
            <a:pPr eaLnBrk="0" fontAlgn="base" hangingPunct="0"/>
            <a:r>
              <a:rPr lang="en-US" sz="2800" dirty="0"/>
              <a:t>postupy (výrobné procesy)</a:t>
            </a:r>
            <a:r>
              <a:rPr lang="hu-HU" sz="2800" dirty="0"/>
              <a:t>.</a:t>
            </a:r>
            <a:endParaRPr lang="en-US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V </a:t>
            </a:r>
            <a:r>
              <a:rPr lang="hu-HU" sz="2800" dirty="0" err="1"/>
              <a:t>cieli </a:t>
            </a:r>
            <a:r>
              <a:rPr lang="hu-HU" sz="2800" dirty="0"/>
              <a:t>podnikateľskej </a:t>
            </a:r>
            <a:r>
              <a:rPr lang="hu-HU" sz="2800" dirty="0" err="1"/>
              <a:t>stratégie </a:t>
            </a:r>
            <a:r>
              <a:rPr lang="en-US" sz="2800" dirty="0"/>
              <a:t>sa preto uvádza, že </a:t>
            </a:r>
            <a:r>
              <a:rPr lang="hu-HU" sz="2800" dirty="0" err="1"/>
              <a:t>vidiecka </a:t>
            </a:r>
            <a:r>
              <a:rPr lang="en-US" sz="2800" dirty="0"/>
              <a:t>spoločnosť Čo? Pre koho? Ako? a kde? chce dosiahnuť svoj základný cieľ.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139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Strategické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obchodné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jednotky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hu-HU" sz="2800" dirty="0" err="1"/>
              <a:t>Vidiecke </a:t>
            </a:r>
            <a:r>
              <a:rPr lang="en-US" sz="2800" dirty="0" err="1"/>
              <a:t>podniky </a:t>
            </a:r>
            <a:r>
              <a:rPr lang="en-US" sz="2800" dirty="0"/>
              <a:t>organizujú svoju výrobu tak, že sa snažia uspokojiť potreby viacerých skupín spotrebiteľov a diverzifikovať svoje činnosti. Rozsah a spôsob tohto postupu je dôležitým, ústredným prvkom stratégie, v dôsledku čoho sa vytvárajú tzv. strategické podnikateľské jednotky.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9778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Strategické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obchodné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jednotky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Strategické podnikateľské jednotky sú odlíšiteľné oblasti podnikania v rámci spoločnosti, ktoré predstavujú dobre definované kombinácie produktov a trhov a ich konkurenčné postavenie a efektívnosť možno hodnotiť samostatne.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55832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15528D5E10BA49B6643C35E826D0AA" ma:contentTypeVersion="17" ma:contentTypeDescription="Umožňuje vytvoriť nový dokument." ma:contentTypeScope="" ma:versionID="dfd132db097c45b110d00fbaad2944d7">
  <xsd:schema xmlns:xsd="http://www.w3.org/2001/XMLSchema" xmlns:xs="http://www.w3.org/2001/XMLSchema" xmlns:p="http://schemas.microsoft.com/office/2006/metadata/properties" xmlns:ns2="f5d98e21-7858-42b8-a513-89b049052d4e" xmlns:ns3="ebb57fef-aa04-4b64-85cb-dbd122f3ef38" targetNamespace="http://schemas.microsoft.com/office/2006/metadata/properties" ma:root="true" ma:fieldsID="7a54bba432917a74624a7ce7c3903ab5" ns2:_="" ns3:_="">
    <xsd:import namespace="f5d98e21-7858-42b8-a513-89b049052d4e"/>
    <xsd:import namespace="ebb57fef-aa04-4b64-85cb-dbd122f3e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98e21-7858-42b8-a513-89b049052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Značky obrázka" ma:readOnly="false" ma:fieldId="{5cf76f15-5ced-4ddc-b409-7134ff3c332f}" ma:taxonomyMulti="true" ma:sspId="6104055d-a7a1-4227-823d-893947fae5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57fef-aa04-4b64-85cb-dbd122f3ef3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7a2fb5e-3e71-46c2-8cfb-b18f0a1e2fa7}" ma:internalName="TaxCatchAll" ma:showField="CatchAllData" ma:web="ebb57fef-aa04-4b64-85cb-dbd122f3ef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d98e21-7858-42b8-a513-89b049052d4e">
      <Terms xmlns="http://schemas.microsoft.com/office/infopath/2007/PartnerControls"/>
    </lcf76f155ced4ddcb4097134ff3c332f>
    <TaxCatchAll xmlns="ebb57fef-aa04-4b64-85cb-dbd122f3ef38" xsi:nil="true"/>
  </documentManagement>
</p:properties>
</file>

<file path=customXml/itemProps1.xml><?xml version="1.0" encoding="utf-8"?>
<ds:datastoreItem xmlns:ds="http://schemas.openxmlformats.org/officeDocument/2006/customXml" ds:itemID="{99D86EE3-DBC9-443A-96EE-36495970F634}"/>
</file>

<file path=customXml/itemProps2.xml><?xml version="1.0" encoding="utf-8"?>
<ds:datastoreItem xmlns:ds="http://schemas.openxmlformats.org/officeDocument/2006/customXml" ds:itemID="{AA69C323-4DE6-44BE-8571-2A3D4A171C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9D5D7-AE03-4D10-9A11-E4A93AB82CE7}">
  <ds:schemaRefs>
    <ds:schemaRef ds:uri="http://schemas.microsoft.com/office/2006/metadata/properties"/>
    <ds:schemaRef ds:uri="http://schemas.microsoft.com/office/infopath/2007/PartnerControls"/>
    <ds:schemaRef ds:uri="f5d98e21-7858-42b8-a513-89b049052d4e"/>
    <ds:schemaRef ds:uri="ebb57fef-aa04-4b64-85cb-dbd122f3ef3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1883</Words>
  <Application>Microsoft Office PowerPoint</Application>
  <PresentationFormat>Prezentácia na obrazovke (4:3)</PresentationFormat>
  <Paragraphs>216</Paragraphs>
  <Slides>46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46</vt:i4>
      </vt:variant>
    </vt:vector>
  </HeadingPairs>
  <TitlesOfParts>
    <vt:vector size="51" baseType="lpstr">
      <vt:lpstr>Arial</vt:lpstr>
      <vt:lpstr>Bookman Old Style</vt:lpstr>
      <vt:lpstr>Calibri</vt:lpstr>
      <vt:lpstr>Trebuchet MS</vt:lpstr>
      <vt:lpstr>Motyw pakietu Office</vt:lpstr>
      <vt:lpstr>Modul 2</vt:lpstr>
      <vt:lpstr>Ciele vzdelávania v module 2</vt:lpstr>
      <vt:lpstr>Ciele vzdelávania v module 2</vt:lpstr>
      <vt:lpstr>Čo je to obchodná stratégia?</vt:lpstr>
      <vt:lpstr>Stratégia podnikania na vidieku</vt:lpstr>
      <vt:lpstr>Ciele stratégie pre podnikanie na vidieku</vt:lpstr>
      <vt:lpstr>Rozsah pôsobnosti</vt:lpstr>
      <vt:lpstr>Strategické obchodné jednotky</vt:lpstr>
      <vt:lpstr>Strategické obchodné jednotky</vt:lpstr>
      <vt:lpstr>Model stratégie podnikania na vidieku</vt:lpstr>
      <vt:lpstr>Model stratégie podnikania na vidieku</vt:lpstr>
      <vt:lpstr>Model stratégie podnikania na vidieku</vt:lpstr>
      <vt:lpstr>Model stratégie podnikania na vidieku</vt:lpstr>
      <vt:lpstr>Model stratégie podnikania na vidieku</vt:lpstr>
      <vt:lpstr>Model stratégie podnikania na vidieku</vt:lpstr>
      <vt:lpstr>Model stratégie podnikania na vidieku</vt:lpstr>
      <vt:lpstr>Model stratégie podnikania na vidieku</vt:lpstr>
      <vt:lpstr>Alternatívne modely podnikateľskej stratégie na vidieku</vt:lpstr>
      <vt:lpstr>Alternatívne modely podnikateľskej stratégie na vidieku</vt:lpstr>
      <vt:lpstr>Alternatívne modely podnikateľskej stratégie na vidieku</vt:lpstr>
      <vt:lpstr>Alternatívne modely podnikateľskej stratégie na vidieku</vt:lpstr>
      <vt:lpstr>Alternatívne modely podnikateľskej stratégie na vidieku</vt:lpstr>
      <vt:lpstr>Alternatívne modely podnikateľskej stratégie na vidieku</vt:lpstr>
      <vt:lpstr>Alternatívne modely podnikateľskej stratégie na vidieku</vt:lpstr>
      <vt:lpstr>Alternatívne modely podnikateľskej stratégie na vidieku</vt:lpstr>
      <vt:lpstr>Ako rozpoznať potenciál svojho regiónu?</vt:lpstr>
      <vt:lpstr>Prírodné danosti</vt:lpstr>
      <vt:lpstr>Analýza prírodných daností</vt:lpstr>
      <vt:lpstr>Klimatické vlastnosti </vt:lpstr>
      <vt:lpstr>Hydraulické vlastnosti</vt:lpstr>
      <vt:lpstr>Vlastnosti topografie</vt:lpstr>
      <vt:lpstr>Geologické a pôdne vlastnosti</vt:lpstr>
      <vt:lpstr>Vegetácia</vt:lpstr>
      <vt:lpstr>Vzácne/potrebné produkty/služby</vt:lpstr>
      <vt:lpstr>Najsilnejší potenciál rastu</vt:lpstr>
      <vt:lpstr>Vaše schopnosti</vt:lpstr>
      <vt:lpstr>SWOT analýza</vt:lpstr>
      <vt:lpstr>SWOT analýza</vt:lpstr>
      <vt:lpstr>SWOT analýza</vt:lpstr>
      <vt:lpstr>SWOT analýza</vt:lpstr>
      <vt:lpstr>SWOT analýza</vt:lpstr>
      <vt:lpstr>Keď ste našli potenciál</vt:lpstr>
      <vt:lpstr>Keď ste našli potenciál</vt:lpstr>
      <vt:lpstr>Keď ste našli potenciál</vt:lpstr>
      <vt:lpstr>Keď ste našli potenciál</vt:lpstr>
      <vt:lpstr>Ďalšie čítanie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Ola</dc:creator>
  <cp:keywords>, docId:FE13DA4F1B39AB492C21AF5575CB761D</cp:keywords>
  <cp:lastModifiedBy>Zuzana Palková</cp:lastModifiedBy>
  <cp:revision>57</cp:revision>
  <dcterms:created xsi:type="dcterms:W3CDTF">2019-11-16T17:02:36Z</dcterms:created>
  <dcterms:modified xsi:type="dcterms:W3CDTF">2022-11-05T10:51:09Z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0x0101006215528D5E10BA49B6643C35E826D0AA</vt:lpwstr>
  </property>
  <property fmtid="{D5CDD505-2E9C-101B-9397-08002B2CF9AE}" pid="3" name="MediaServiceImageTags">
    <vt:lpwstr/>
  </property>
</Properties>
</file>