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8" r:id="rId8"/>
    <p:sldId id="276" r:id="rId9"/>
    <p:sldId id="300" r:id="rId10"/>
    <p:sldId id="299" r:id="rId11"/>
    <p:sldId id="301" r:id="rId12"/>
    <p:sldId id="302" r:id="rId13"/>
    <p:sldId id="311" r:id="rId14"/>
    <p:sldId id="322" r:id="rId15"/>
    <p:sldId id="323" r:id="rId16"/>
    <p:sldId id="324" r:id="rId17"/>
    <p:sldId id="321" r:id="rId18"/>
    <p:sldId id="318" r:id="rId19"/>
    <p:sldId id="319" r:id="rId20"/>
    <p:sldId id="320" r:id="rId21"/>
    <p:sldId id="329" r:id="rId22"/>
    <p:sldId id="325" r:id="rId23"/>
    <p:sldId id="326" r:id="rId24"/>
    <p:sldId id="327" r:id="rId25"/>
    <p:sldId id="328" r:id="rId26"/>
    <p:sldId id="317" r:id="rId27"/>
    <p:sldId id="330" r:id="rId28"/>
    <p:sldId id="331" r:id="rId29"/>
    <p:sldId id="277" r:id="rId30"/>
    <p:sldId id="261" r:id="rId31"/>
    <p:sldId id="309" r:id="rId32"/>
    <p:sldId id="310" r:id="rId33"/>
    <p:sldId id="332" r:id="rId34"/>
    <p:sldId id="333" r:id="rId35"/>
    <p:sldId id="334" r:id="rId36"/>
    <p:sldId id="335" r:id="rId37"/>
    <p:sldId id="278" r:id="rId38"/>
    <p:sldId id="303" r:id="rId39"/>
    <p:sldId id="305" r:id="rId40"/>
    <p:sldId id="262" r:id="rId41"/>
    <p:sldId id="313" r:id="rId42"/>
    <p:sldId id="314" r:id="rId43"/>
    <p:sldId id="315" r:id="rId44"/>
    <p:sldId id="316" r:id="rId45"/>
    <p:sldId id="306" r:id="rId46"/>
    <p:sldId id="308" r:id="rId47"/>
    <p:sldId id="312" r:id="rId48"/>
    <p:sldId id="307" r:id="rId49"/>
    <p:sldId id="260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690"/>
    <a:srgbClr val="129126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B10A2-2700-498A-B320-56503AD5ACD0}" v="1" dt="2021-11-11T09:57:3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86469" autoAdjust="0"/>
  </p:normalViewPr>
  <p:slideViewPr>
    <p:cSldViewPr>
      <p:cViewPr varScale="1">
        <p:scale>
          <a:sx n="69" d="100"/>
          <a:sy n="69" d="100"/>
        </p:scale>
        <p:origin x="187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ek Pavel" userId="S::simek@pef.czu.cz::1559d3ab-d21e-4e10-9971-381cd505e25a" providerId="AD" clId="Web-{A2DB10A2-2700-498A-B320-56503AD5ACD0}"/>
    <pc:docChg chg="modSld">
      <pc:chgData name="Šimek Pavel" userId="S::simek@pef.czu.cz::1559d3ab-d21e-4e10-9971-381cd505e25a" providerId="AD" clId="Web-{A2DB10A2-2700-498A-B320-56503AD5ACD0}" dt="2021-11-11T09:57:31.247" v="0"/>
      <pc:docMkLst>
        <pc:docMk/>
      </pc:docMkLst>
      <pc:sldChg chg="addSp">
        <pc:chgData name="Šimek Pavel" userId="S::simek@pef.czu.cz::1559d3ab-d21e-4e10-9971-381cd505e25a" providerId="AD" clId="Web-{A2DB10A2-2700-498A-B320-56503AD5ACD0}" dt="2021-11-11T09:57:31.247" v="0"/>
        <pc:sldMkLst>
          <pc:docMk/>
          <pc:sldMk cId="186660727" sldId="256"/>
        </pc:sldMkLst>
        <pc:spChg chg="add">
          <ac:chgData name="Šimek Pavel" userId="S::simek@pef.czu.cz::1559d3ab-d21e-4e10-9971-381cd505e25a" providerId="AD" clId="Web-{A2DB10A2-2700-498A-B320-56503AD5ACD0}" dt="2021-11-11T09:57:31.247" v="0"/>
          <ac:spMkLst>
            <pc:docMk/>
            <pc:sldMk cId="186660727" sldId="256"/>
            <ac:spMk id="4" creationId="{33C1AABD-375C-44D4-895A-B5AD6BE199D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/>
      <dgm:t>
        <a:bodyPr/>
        <a:lstStyle/>
        <a:p>
          <a:r>
            <a:rPr lang="hu-HU" dirty="0" err="1"/>
            <a:t>Prírodné danosti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/>
      <dgm:t>
        <a:bodyPr/>
        <a:lstStyle/>
        <a:p>
          <a:r>
            <a:rPr lang="hu-HU" b="0" dirty="0" err="1">
              <a:effectLst/>
              <a:latin typeface="Trebuchet MS" panose="020B0603020202020204" pitchFamily="34" charset="0"/>
              <a:ea typeface="+mn-ea"/>
              <a:cs typeface="+mn-cs"/>
            </a:rPr>
            <a:t>Vzácne/potrebné produkty/služby</a:t>
          </a:r>
          <a:endParaRPr lang="sk-SK" b="0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/>
      <dgm:t>
        <a:bodyPr/>
        <a:lstStyle/>
        <a:p>
          <a:r>
            <a:rPr lang="hu-HU" b="0" i="0" dirty="0" err="1"/>
            <a:t>Najsilnejší potenciál rastu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/>
      <dgm:t>
        <a:bodyPr/>
        <a:lstStyle/>
        <a:p>
          <a:r>
            <a:rPr lang="hu-HU" dirty="0" err="1">
              <a:effectLst/>
              <a:latin typeface="Trebuchet MS" panose="020B0603020202020204" pitchFamily="34" charset="0"/>
              <a:ea typeface="+mn-ea"/>
              <a:cs typeface="+mn-cs"/>
            </a:rPr>
            <a:t>Vaše schopnosti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4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4"/>
      <dgm:spPr/>
    </dgm:pt>
    <dgm:pt modelId="{7DBA2F9F-5373-49BA-9362-D4A74130FDBA}" type="pres">
      <dgm:prSet presAssocID="{2FDC47BA-5F48-4135-9BE2-603D4563DD5F}" presName="dstNode" presStyleLbl="node1" presStyleIdx="0" presStyleCnt="4"/>
      <dgm:spPr/>
    </dgm:pt>
    <dgm:pt modelId="{A29E4D5F-6289-478F-BD12-F98EFE667B6F}" type="pres">
      <dgm:prSet presAssocID="{65D14B37-DB0C-4AB6-9624-974066D25048}" presName="text_1" presStyleLbl="node1" presStyleIdx="0" presStyleCnt="4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4"/>
      <dgm:spPr/>
    </dgm:pt>
    <dgm:pt modelId="{99A6D92B-31C5-41AA-B820-71C2EC705EB6}" type="pres">
      <dgm:prSet presAssocID="{31D5E855-5C8F-41D5-A622-7D90AA2A857E}" presName="text_2" presStyleLbl="node1" presStyleIdx="1" presStyleCnt="4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4"/>
      <dgm:spPr/>
    </dgm:pt>
    <dgm:pt modelId="{46AAA778-1CBD-40C2-9D01-FDF9AEFD9016}" type="pres">
      <dgm:prSet presAssocID="{93FA5D1A-F6E9-4CDA-B694-3B337CE45F81}" presName="text_3" presStyleLbl="node1" presStyleIdx="2" presStyleCnt="4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4"/>
      <dgm:spPr/>
    </dgm:pt>
    <dgm:pt modelId="{030AFC7A-0675-430D-BA0D-77381E2C02BE}" type="pres">
      <dgm:prSet presAssocID="{895A98F1-9201-442C-BE95-708990CF28F8}" presName="text_4" presStyleLbl="node1" presStyleIdx="3" presStyleCnt="4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4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451373" y="306376"/>
          <a:ext cx="5574104" cy="6130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 err="1"/>
            <a:t>Prírodné danosti</a:t>
          </a:r>
          <a:endParaRPr lang="sk-SK" sz="2300" kern="1200" dirty="0"/>
        </a:p>
      </dsp:txBody>
      <dsp:txXfrm>
        <a:off x="451373" y="306376"/>
        <a:ext cx="5574104" cy="613072"/>
      </dsp:txXfrm>
    </dsp:sp>
    <dsp:sp modelId="{EA710733-8837-450F-9A6A-0AD6CDE0AF4B}">
      <dsp:nvSpPr>
        <dsp:cNvPr id="0" name=""/>
        <dsp:cNvSpPr/>
      </dsp:nvSpPr>
      <dsp:spPr>
        <a:xfrm>
          <a:off x="68203" y="229742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802861" y="1226144"/>
          <a:ext cx="5222616" cy="6130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kern="1200" dirty="0" err="1">
              <a:effectLst/>
              <a:latin typeface="Trebuchet MS" panose="020B0603020202020204" pitchFamily="34" charset="0"/>
              <a:ea typeface="+mn-ea"/>
              <a:cs typeface="+mn-cs"/>
            </a:rPr>
            <a:t>Vzácne/potrebné produkty/služby</a:t>
          </a:r>
          <a:endParaRPr lang="sk-SK" sz="2300" b="0" kern="1200" dirty="0"/>
        </a:p>
      </dsp:txBody>
      <dsp:txXfrm>
        <a:off x="802861" y="1226144"/>
        <a:ext cx="5222616" cy="613072"/>
      </dsp:txXfrm>
    </dsp:sp>
    <dsp:sp modelId="{DB1BE4F1-6A6F-430E-9F7A-90AAD98F3035}">
      <dsp:nvSpPr>
        <dsp:cNvPr id="0" name=""/>
        <dsp:cNvSpPr/>
      </dsp:nvSpPr>
      <dsp:spPr>
        <a:xfrm>
          <a:off x="419691" y="1149510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02861" y="2145912"/>
          <a:ext cx="5222616" cy="6130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i="0" kern="1200" dirty="0" err="1"/>
            <a:t>Najsilnejší potenciál rastu</a:t>
          </a:r>
          <a:endParaRPr lang="sk-SK" sz="2300" kern="1200" dirty="0"/>
        </a:p>
      </dsp:txBody>
      <dsp:txXfrm>
        <a:off x="802861" y="2145912"/>
        <a:ext cx="5222616" cy="613072"/>
      </dsp:txXfrm>
    </dsp:sp>
    <dsp:sp modelId="{8F1140C3-3FE6-438E-9A82-96C4147F3384}">
      <dsp:nvSpPr>
        <dsp:cNvPr id="0" name=""/>
        <dsp:cNvSpPr/>
      </dsp:nvSpPr>
      <dsp:spPr>
        <a:xfrm>
          <a:off x="419691" y="2069278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451373" y="3065680"/>
          <a:ext cx="5574104" cy="6130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 err="1">
              <a:effectLst/>
              <a:latin typeface="Trebuchet MS" panose="020B0603020202020204" pitchFamily="34" charset="0"/>
              <a:ea typeface="+mn-ea"/>
              <a:cs typeface="+mn-cs"/>
            </a:rPr>
            <a:t>Vaše schopnosti</a:t>
          </a:r>
          <a:endParaRPr lang="sk-SK" sz="2300" kern="1200" dirty="0"/>
        </a:p>
      </dsp:txBody>
      <dsp:txXfrm>
        <a:off x="451373" y="3065680"/>
        <a:ext cx="5574104" cy="613072"/>
      </dsp:txXfrm>
    </dsp:sp>
    <dsp:sp modelId="{A95809AC-EA0D-44F7-A24A-805297E5B603}">
      <dsp:nvSpPr>
        <dsp:cNvPr id="0" name=""/>
        <dsp:cNvSpPr/>
      </dsp:nvSpPr>
      <dsp:spPr>
        <a:xfrm>
          <a:off x="68203" y="2989046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41484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238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2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55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27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05.11.2022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25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Klikni, aby si upravil štýl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Klikni, aby si upravil štýl wzorca textu</a:t>
            </a:r>
          </a:p>
          <a:p>
            <a:pPr lvl="1"/>
            <a:r>
              <a:rPr lang="pl-PL" dirty="0"/>
              <a:t>Druhý stupeň</a:t>
            </a:r>
          </a:p>
          <a:p>
            <a:pPr lvl="2"/>
            <a:r>
              <a:rPr lang="pl-PL" dirty="0"/>
              <a:t>Tretí stupeň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LogosBeneficairesErasmus+RIGHT_EN.eps.pdf" descr="LogosBeneficairesErasmus+RIGHT_EN.eps.pdf">
            <a:extLst>
              <a:ext uri="{FF2B5EF4-FFF2-40B4-BE49-F238E27FC236}">
                <a16:creationId xmlns:a16="http://schemas.microsoft.com/office/drawing/2014/main" id="{A4CE8664-2D04-4586-AD93-73F51779BB4C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9"/>
          <a:stretch>
            <a:fillRect/>
          </a:stretch>
        </p:blipFill>
        <p:spPr>
          <a:xfrm>
            <a:off x="154728" y="326581"/>
            <a:ext cx="1872208" cy="40525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9BACE855-7B7F-4E30-96C6-2E588DF943C5}"/>
              </a:ext>
            </a:extLst>
          </p:cNvPr>
          <p:cNvSpPr/>
          <p:nvPr userDrawn="1"/>
        </p:nvSpPr>
        <p:spPr>
          <a:xfrm>
            <a:off x="1905326" y="23781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AGATA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Aktivizácia poľnohospodárskych a turistických špecializácií prostredníctvom Centra chuti 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2020-1-SK01-KA202-078207</a:t>
            </a:r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35E8B0E-BF9F-4DA7-9256-0D84EF0A32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18" y="82599"/>
            <a:ext cx="1716316" cy="104814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60BCCD9-DF40-44CE-BE07-253489CEB008}"/>
              </a:ext>
            </a:extLst>
          </p:cNvPr>
          <p:cNvSpPr txBox="1"/>
          <p:nvPr userDrawn="1"/>
        </p:nvSpPr>
        <p:spPr>
          <a:xfrm>
            <a:off x="490826" y="6315975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Tento projekt bol financovaný s podporou Európskej komisie. Táto publikácia [oznámenie] vyjadruje len názory autora a Komisia nenesie zodpovednosť za akékoľvek použitie informácií v nej obsiahnutých.</a:t>
            </a:r>
            <a:endParaRPr lang="pl-P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55-1315/341/1/012017" TargetMode="External"/><Relationship Id="rId2" Type="http://schemas.openxmlformats.org/officeDocument/2006/relationships/hyperlink" Target="https://journals.openedition.org/economierurale/40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Modul </a:t>
            </a:r>
            <a:r>
              <a:rPr lang="hu-HU" dirty="0"/>
              <a:t>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Rôzne modely vidieckej podnikateľskej stratégie a ako rozpoznať potenciál vášho </a:t>
            </a:r>
            <a:r>
              <a:rPr lang="hu-HU" b="1" dirty="0">
                <a:latin typeface="+mn-lt"/>
              </a:rPr>
              <a:t>regiónu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6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sz="2800" dirty="0"/>
              <a:t>Priemyselné poľnohospodárstvo</a:t>
            </a:r>
          </a:p>
          <a:p>
            <a:pPr eaLnBrk="0" fontAlgn="base" hangingPunct="0"/>
            <a:r>
              <a:rPr lang="sk-SK" sz="2800" dirty="0"/>
              <a:t>Multifunkčné poľnohospodárstvo</a:t>
            </a:r>
          </a:p>
          <a:p>
            <a:pPr eaLnBrk="0" fontAlgn="base" hangingPunct="0"/>
            <a:r>
              <a:rPr lang="hu-HU" sz="2800" dirty="0" err="1"/>
              <a:t>Poľnohospodárstvo založené na </a:t>
            </a:r>
            <a:r>
              <a:rPr lang="en-US" sz="2800" dirty="0" err="1"/>
              <a:t>miestnej </a:t>
            </a:r>
            <a:r>
              <a:rPr lang="en-US" sz="2800" dirty="0"/>
              <a:t>iniciatíve </a:t>
            </a:r>
            <a:r>
              <a:rPr lang="hu-HU" sz="2800" dirty="0"/>
              <a:t>a </a:t>
            </a:r>
            <a:r>
              <a:rPr lang="en-US" sz="2800" dirty="0"/>
              <a:t>spolupráci</a:t>
            </a:r>
            <a:endParaRPr lang="hu-HU" sz="2800" dirty="0"/>
          </a:p>
          <a:p>
            <a:pPr eaLnBrk="0" fontAlgn="base" hangingPunct="0"/>
            <a:r>
              <a:rPr lang="hu-HU" sz="2800" dirty="0" err="1"/>
              <a:t>Alternatívne poľnohospodárstvo</a:t>
            </a:r>
            <a:endParaRPr lang="hu-HU" sz="2800" dirty="0"/>
          </a:p>
          <a:p>
            <a:pPr eaLnBrk="0" fontAlgn="base" hangingPunct="0"/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408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Priemyselné poľnohospodárstvo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eaLnBrk="0" fontAlgn="base" hangingPunct="0"/>
            <a:r>
              <a:rPr lang="en-US" sz="2800" dirty="0"/>
              <a:t>zamerané na zvýšenie hmotnosti výrobkov</a:t>
            </a:r>
          </a:p>
          <a:p>
            <a:pPr marL="0" indent="0" eaLnBrk="0" fontAlgn="base" hangingPunct="0">
              <a:buNone/>
            </a:pPr>
            <a:r>
              <a:rPr lang="en-US" sz="2800" dirty="0"/>
              <a:t>priemyselné poľnohospodárstvo</a:t>
            </a:r>
          </a:p>
          <a:p>
            <a:pPr marL="0" indent="0" eaLnBrk="0" fontAlgn="base" hangingPunct="0">
              <a:buNone/>
            </a:pPr>
            <a:endParaRPr lang="en-US" sz="2800" dirty="0"/>
          </a:p>
          <a:p>
            <a:pPr eaLnBrk="0" fontAlgn="base" hangingPunct="0"/>
            <a:r>
              <a:rPr lang="en-US" sz="2800" dirty="0"/>
              <a:t>logika priemyslu sa objavila v sektore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0935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Multifunkčné poľnohospodárstvo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eaLnBrk="0" fontAlgn="base" hangingPunct="0"/>
            <a:r>
              <a:rPr lang="en-US" sz="2800" dirty="0"/>
              <a:t>Okrem výrobných úloh plní poľnohospodárstvo aj environmentálne, sociálne, regionálne úlohy a úlohy v oblasti zamestnanosti.</a:t>
            </a:r>
          </a:p>
          <a:p>
            <a:pPr eaLnBrk="0" fontAlgn="base" hangingPunct="0"/>
            <a:endParaRPr lang="en-US" sz="2800" dirty="0"/>
          </a:p>
          <a:p>
            <a:pPr eaLnBrk="0" fontAlgn="base" hangingPunct="0"/>
            <a:r>
              <a:rPr lang="en-US" sz="2800" dirty="0"/>
              <a:t>Tieto environmentálne a sociálne služby, ktoré sa vytvárajú na miestnej úrovni, nemožno dovážať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56026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Poľnohospodárstvo založené na </a:t>
            </a:r>
            <a:r>
              <a:rPr lang="en-US" sz="2800" dirty="0" err="1"/>
              <a:t>miestnej </a:t>
            </a:r>
            <a:r>
              <a:rPr lang="en-US" sz="2800" dirty="0"/>
              <a:t>iniciatíve </a:t>
            </a:r>
            <a:r>
              <a:rPr lang="hu-HU" sz="2800" dirty="0"/>
              <a:t>a </a:t>
            </a:r>
            <a:r>
              <a:rPr lang="en-US" sz="2800" dirty="0"/>
              <a:t>spolupráci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najžiadanejší model rozvoja vidieka</a:t>
            </a:r>
            <a:endParaRPr lang="hu-HU" sz="2800" dirty="0"/>
          </a:p>
          <a:p>
            <a:pPr eaLnBrk="0" fontAlgn="base" hangingPunct="0"/>
            <a:endParaRPr lang="hu-HU" sz="2800" dirty="0"/>
          </a:p>
          <a:p>
            <a:pPr eaLnBrk="0" fontAlgn="base" hangingPunct="0"/>
            <a:r>
              <a:rPr lang="en-US" sz="2800" dirty="0"/>
              <a:t>Cieľom je vytvoriť a upevniť "projektovú oblasť" s jednotnou identitou v dlhodobom horizonte, ako aj zdôrazniť význam komplexnosti, </a:t>
            </a:r>
            <a:r>
              <a:rPr lang="en-US" sz="2800" dirty="0" err="1"/>
              <a:t>dynamizovať </a:t>
            </a:r>
            <a:r>
              <a:rPr lang="en-US" sz="2800" dirty="0"/>
              <a:t>miestne zdroje a aktérov, posilniť spoluprácu medzi zainteresovanými stranami a vytvoriť organizačné rámce dôležité pre úspešnú spoluprácu.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113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V európskom modeli poľnohospodárstva plní multifunkčné poľnohospodárstvo a okolitá krajina okrem produkcie potravín aj ekologické a environmentálne, ako aj sociálne, hospodárske, spoločenské a kultúrne funkcie.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645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Medzi ne patria okrem iného</a:t>
            </a:r>
          </a:p>
          <a:p>
            <a:pPr eaLnBrk="0" fontAlgn="base" hangingPunct="0"/>
            <a:r>
              <a:rPr lang="en-US" sz="2800" dirty="0"/>
              <a:t>vytvorenie podmienok pre rekreáciu a cestovný ruch;</a:t>
            </a:r>
          </a:p>
          <a:p>
            <a:pPr eaLnBrk="0" fontAlgn="base" hangingPunct="0"/>
            <a:r>
              <a:rPr lang="en-US" sz="2800" dirty="0"/>
              <a:t>podpora malých a stredných podnikov;</a:t>
            </a:r>
          </a:p>
          <a:p>
            <a:pPr eaLnBrk="0" fontAlgn="base" hangingPunct="0"/>
            <a:r>
              <a:rPr lang="en-US" sz="2800" dirty="0"/>
              <a:t>starostlivosť o vidiecke komunity;</a:t>
            </a:r>
          </a:p>
          <a:p>
            <a:pPr eaLnBrk="0" fontAlgn="base" hangingPunct="0"/>
            <a:r>
              <a:rPr lang="en-US" sz="2800" dirty="0"/>
              <a:t>zachovanie krajiny a ľudového kultúrneho dedičstva;</a:t>
            </a:r>
          </a:p>
          <a:p>
            <a:pPr eaLnBrk="0" fontAlgn="base" hangingPunct="0"/>
            <a:r>
              <a:rPr lang="en-US" sz="2800" dirty="0"/>
              <a:t>pestovanie tradícií;</a:t>
            </a:r>
          </a:p>
          <a:p>
            <a:pPr eaLnBrk="0" fontAlgn="base" hangingPunct="0"/>
            <a:r>
              <a:rPr lang="en-US" sz="2800" dirty="0" err="1"/>
              <a:t>agroenvironmentálna </a:t>
            </a:r>
            <a:r>
              <a:rPr lang="en-US" sz="2800" dirty="0"/>
              <a:t>ochrana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8830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Komplexný prístup je príliš široký, účinne neoddeľuje jednotlivé politiky a oblasti, jednotlivé nástroje a aktérov, nerozlišuje medzi nimi, takže jeho účinnosť je otázna.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106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Model stratégie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Druhým prístupom je tzv. model výklenku, keď sa vidiecka politika - bez organickejšieho prepojenia a integrácie - zameriava len na špecifické vidiecke oblasti. V tomto prípade nezohľadňuje iné regionálne alebo územné politiky (napr. rozvoj osídlenia) alebo odvetvia mimo poľnohospodárskeho sektora. To všetko má za následok skromný hospodársky a sociálny vplyv</a:t>
            </a:r>
            <a:r>
              <a:rPr lang="hu-HU" sz="2800" dirty="0"/>
              <a:t>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663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hu-HU" sz="2800" dirty="0" err="1"/>
              <a:t>Obehové hospodárstvo</a:t>
            </a:r>
            <a:endParaRPr lang="hu-HU" sz="2800" dirty="0"/>
          </a:p>
          <a:p>
            <a:pPr eaLnBrk="0" fontAlgn="base" hangingPunct="0"/>
            <a:r>
              <a:rPr lang="sk-SK" sz="2800" dirty="0"/>
              <a:t>Farma Rainbow</a:t>
            </a:r>
          </a:p>
          <a:p>
            <a:pPr eaLnBrk="0" fontAlgn="base" hangingPunct="0"/>
            <a:r>
              <a:rPr lang="sk-SK" sz="2800" dirty="0"/>
              <a:t>Lokalizácia</a:t>
            </a:r>
          </a:p>
          <a:p>
            <a:pPr eaLnBrk="0" fontAlgn="base" hangingPunct="0"/>
            <a:r>
              <a:rPr lang="sk-SK" sz="2800" dirty="0"/>
              <a:t>Hospodárstvo založené na dostatku</a:t>
            </a:r>
          </a:p>
          <a:p>
            <a:pPr eaLnBrk="0" fontAlgn="base" hangingPunct="0"/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714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Obehové hospodárstvo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 err="1"/>
              <a:t>Jeho </a:t>
            </a:r>
            <a:r>
              <a:rPr lang="en-US" sz="2800" dirty="0"/>
              <a:t>cieľom je plánovaná a vedomá eliminácia odpadu. Odpad prakticky neexistuje - výrobky sú navrhnuté a optimalizované na </a:t>
            </a:r>
            <a:r>
              <a:rPr lang="en-US" sz="2800" dirty="0" err="1"/>
              <a:t>opraviteľnosť</a:t>
            </a:r>
            <a:r>
              <a:rPr lang="en-US" sz="2800" dirty="0"/>
              <a:t>, demontáž a recyklačné cykly.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Tieto úzke cykly súčiastok a výrobkov definujú podstatu obehového hospodárstva a odlišujú ho od likvidácie alebo dokonca recyklácie, pri ktorej sa plytvá veľkým množstvom energie a práce obsiahnutej vo výrobku.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629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Ciele vzdelávania v module </a:t>
            </a:r>
            <a:r>
              <a:rPr lang="hu-HU" dirty="0"/>
              <a:t>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Absolvovaním modulu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získajú účastníci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celkové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znalosti o </a:t>
            </a:r>
            <a:r>
              <a:rPr lang="en-US" dirty="0" err="1"/>
              <a:t>rôznych</a:t>
            </a:r>
            <a:r>
              <a:rPr lang="en-US" dirty="0"/>
              <a:t> </a:t>
            </a:r>
            <a:r>
              <a:rPr lang="en-US" dirty="0" err="1"/>
              <a:t>modeloch </a:t>
            </a:r>
            <a:r>
              <a:rPr lang="en-US" dirty="0"/>
              <a:t>stratégie podnikania na vidieku a </a:t>
            </a:r>
            <a:r>
              <a:rPr lang="hu-HU" dirty="0" err="1"/>
              <a:t>budú vedieť </a:t>
            </a:r>
            <a:r>
              <a:rPr lang="en-US" dirty="0"/>
              <a:t>rozpoznať potenciál </a:t>
            </a:r>
            <a:r>
              <a:rPr lang="hu-HU" dirty="0" err="1"/>
              <a:t>svojho </a:t>
            </a:r>
            <a:r>
              <a:rPr lang="hu-HU" dirty="0"/>
              <a:t>regiónu.</a:t>
            </a:r>
            <a:endParaRPr lang="en-IE" sz="3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53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Výhody obehového hospodárstva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minimalizácia používania špecifického materiálu</a:t>
            </a:r>
          </a:p>
          <a:p>
            <a:pPr eaLnBrk="0" fontAlgn="base" hangingPunct="0"/>
            <a:r>
              <a:rPr lang="en-US" sz="2800" dirty="0"/>
              <a:t>po sebe idúce cykly možno maximalizovať</a:t>
            </a:r>
          </a:p>
          <a:p>
            <a:pPr eaLnBrk="0" fontAlgn="base" hangingPunct="0"/>
            <a:r>
              <a:rPr lang="en-US" sz="2800" dirty="0"/>
              <a:t>je možné diverzifikované využitie v rámci hodnotového reťazca</a:t>
            </a:r>
          </a:p>
          <a:p>
            <a:pPr eaLnBrk="0" fontAlgn="base" hangingPunct="0"/>
            <a:r>
              <a:rPr lang="en-US" sz="2800" dirty="0"/>
              <a:t>materiálové toky bez kontaminácie zvyšujú efektívnosť zberu a distribúcie a zachovávajú kvalitu materiálov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3694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Farma Rainbow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Model miestneho udržateľného rastu, ktorý vzniká z iniciatívy miestnych skupín</a:t>
            </a:r>
            <a:r>
              <a:rPr lang="hu-HU" sz="2800" dirty="0"/>
              <a:t>.</a:t>
            </a:r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 err="1"/>
              <a:t>Podľa </a:t>
            </a:r>
            <a:r>
              <a:rPr lang="en-US" sz="2800" dirty="0"/>
              <a:t>farieb dúhy má sedem motívov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645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Farmy dúhových farieb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eaLnBrk="0" fontAlgn="base" hangingPunct="0"/>
            <a:r>
              <a:rPr lang="en-US" sz="2800" dirty="0"/>
              <a:t>magenta: Duchovné hodnoty</a:t>
            </a:r>
          </a:p>
          <a:p>
            <a:pPr eaLnBrk="0" fontAlgn="base" hangingPunct="0"/>
            <a:r>
              <a:rPr lang="en-US" sz="2800" dirty="0"/>
              <a:t>tmavomodrá: Globálne hodnoty</a:t>
            </a:r>
          </a:p>
          <a:p>
            <a:pPr eaLnBrk="0" fontAlgn="base" hangingPunct="0"/>
            <a:r>
              <a:rPr lang="en-US" sz="2800" dirty="0"/>
              <a:t>svetlomodrá: Ekonomické hodnoty</a:t>
            </a:r>
          </a:p>
          <a:p>
            <a:pPr eaLnBrk="0" fontAlgn="base" hangingPunct="0"/>
            <a:r>
              <a:rPr lang="en-US" sz="2800" dirty="0"/>
              <a:t>zelená: Ekologické hodnoty</a:t>
            </a:r>
          </a:p>
          <a:p>
            <a:pPr eaLnBrk="0" fontAlgn="base" hangingPunct="0"/>
            <a:r>
              <a:rPr lang="en-US" sz="2800" dirty="0"/>
              <a:t>žltá: Hodnota individuálnej tvorivosti a sebarealizácie</a:t>
            </a:r>
          </a:p>
          <a:p>
            <a:pPr eaLnBrk="0" fontAlgn="base" hangingPunct="0"/>
            <a:r>
              <a:rPr lang="en-US" sz="2800" dirty="0"/>
              <a:t>oranžová: Hodnoty miestnej komunity</a:t>
            </a:r>
          </a:p>
          <a:p>
            <a:pPr eaLnBrk="0" fontAlgn="base" hangingPunct="0"/>
            <a:r>
              <a:rPr lang="en-US" sz="2800" dirty="0"/>
              <a:t>červená: Sociálne hodnoty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94102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Lokalizácia, "Mysli globálne, konaj lokálne! "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Ekonomika lokalizácie vychádza zo štatisticky dokázaného faktu, že väčšinu ľudských potrieb možno ekonomicky uspokojiť na mieste.</a:t>
            </a:r>
          </a:p>
          <a:p>
            <a:pPr marL="0" indent="0" eaLnBrk="0" fontAlgn="base" hangingPunct="0">
              <a:buNone/>
            </a:pPr>
            <a:endParaRPr lang="en-US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Lokalizácia neznamená zničenie dnešného globálneho hospodárskeho systému, ale skôr jeho postupnú, ale radikálnu transformáciu.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686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Lokalizácia, "Mysli globálne, konaj lokálne! "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Znamená to prudkú zmenu smeru, nový spôsob organizácie hospodárstva, v ktorom sú sociálne a ekologické aspekty dôležitejšie ako expanzia trhu a zisk. Súčasná "efektívnosť" globálnej ekonomiky zväčša neprináša dodatočné výhody na podnikovej úrovni, ale na sociálnej úrovni: ide predovšetkým o úspory sociálnych a ekologických nákladov (odkladanie nákladov), kvôli ktorým sa oplatí priestorovo "rozložiť" výrobu a diaľkovú dopravu.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131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Alternatívne modely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podnikateľskej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stratégie na 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sk-SK" sz="2800" dirty="0"/>
              <a:t>Hospodárstvo založené na dostatku</a:t>
            </a:r>
          </a:p>
          <a:p>
            <a:pPr marL="0" indent="0" eaLnBrk="0" fontAlgn="base" hangingPunct="0">
              <a:buNone/>
            </a:pPr>
            <a:endParaRPr lang="sk-SK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V dostatočnom hospodárstve sa potraviny vyrábajú prevažne na miestnych ekologických farmách založených na permakultúrnych alebo "</a:t>
            </a:r>
            <a:r>
              <a:rPr lang="en-US" sz="2800" dirty="0" err="1"/>
              <a:t>biointenzívnych" </a:t>
            </a:r>
            <a:r>
              <a:rPr lang="en-US" sz="2800" dirty="0"/>
              <a:t>princípoch.</a:t>
            </a:r>
          </a:p>
          <a:p>
            <a:pPr marL="0" indent="0" eaLnBrk="0" fontAlgn="base" hangingPunct="0">
              <a:buNone/>
            </a:pPr>
            <a:endParaRPr lang="en-US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V ideálnom prípade </a:t>
            </a:r>
            <a:r>
              <a:rPr lang="hu-HU" sz="2800" dirty="0"/>
              <a:t>sa</a:t>
            </a:r>
            <a:r>
              <a:rPr lang="en-US" sz="2800" dirty="0"/>
              <a:t> táto transformácia </a:t>
            </a:r>
            <a:r>
              <a:rPr lang="hu-HU" sz="2800" dirty="0"/>
              <a:t>uskutočňuje </a:t>
            </a:r>
            <a:r>
              <a:rPr lang="en-US" sz="2800" dirty="0"/>
              <a:t>dobrovoľne a súčasne, ale je pravdepodobnejšie, že vzhľadom na tlak znižujúcich sa zásob ropy a rastúcich cien sa bude postupne presadzovať čoraz viac.</a:t>
            </a:r>
            <a:endParaRPr lang="sk-SK" sz="2800" dirty="0"/>
          </a:p>
          <a:p>
            <a:pPr marL="0" indent="0" eaLnBrk="0" fontAlgn="base" hangingPunct="0">
              <a:buNone/>
            </a:pP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7712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9572"/>
            <a:ext cx="8229600" cy="12573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b="1" dirty="0"/>
              <a:t>Ako rozpoznať potenciál svojho regiónu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068960"/>
            <a:ext cx="2592288" cy="1771976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hu-HU" b="1" dirty="0" err="1"/>
              <a:t>Analyzujte tieto aspekty</a:t>
            </a:r>
            <a:endParaRPr lang="sk-SK" dirty="0">
              <a:effectLst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FDAB78-55FF-5A33-4894-6C965B6DC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918047"/>
              </p:ext>
            </p:extLst>
          </p:nvPr>
        </p:nvGraphicFramePr>
        <p:xfrm>
          <a:off x="2915816" y="2276871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324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IE" b="1" dirty="0" err="1"/>
              <a:t>Prírodné </a:t>
            </a:r>
            <a:r>
              <a:rPr lang="en-IE" b="1" dirty="0"/>
              <a:t>danosti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b="1" dirty="0"/>
              <a:t>Potenciál vidieckeho hospodárstva krajiny je potrebné najprv preskúmať prostredníctvom skúmania prírodných daností, pretože primárnym aspektom vidieckej výroby sú prírodné danosti danej krajiny.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185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hu-HU" b="1" dirty="0" err="1"/>
              <a:t>Analýza </a:t>
            </a:r>
            <a:r>
              <a:rPr lang="en-IE" b="1" dirty="0" err="1"/>
              <a:t>prírodných </a:t>
            </a:r>
            <a:r>
              <a:rPr lang="en-IE" b="1" dirty="0"/>
              <a:t>daností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>
                <a:effectLst/>
              </a:rPr>
              <a:t>Klimatické vlastnosti</a:t>
            </a:r>
          </a:p>
          <a:p>
            <a:pPr eaLnBrk="0" fontAlgn="base" hangingPunct="0"/>
            <a:r>
              <a:rPr lang="sk-SK" b="1" dirty="0"/>
              <a:t>Hydraulické vlastnosti</a:t>
            </a:r>
          </a:p>
          <a:p>
            <a:pPr eaLnBrk="0" fontAlgn="base" hangingPunct="0"/>
            <a:r>
              <a:rPr lang="sk-SK" b="1" dirty="0">
                <a:effectLst/>
              </a:rPr>
              <a:t>Vlastnosti topografie</a:t>
            </a:r>
          </a:p>
          <a:p>
            <a:pPr eaLnBrk="0" fontAlgn="base" hangingPunct="0"/>
            <a:r>
              <a:rPr lang="sk-SK" b="1" dirty="0"/>
              <a:t>G</a:t>
            </a:r>
            <a:r>
              <a:rPr lang="en-GB" b="1" dirty="0" err="1"/>
              <a:t>eologick</a:t>
            </a:r>
            <a:r>
              <a:rPr lang="sk-SK" b="1" dirty="0"/>
              <a:t>é a pôdne vlastnosti</a:t>
            </a:r>
          </a:p>
          <a:p>
            <a:pPr eaLnBrk="0" fontAlgn="base" hangingPunct="0"/>
            <a:r>
              <a:rPr lang="sk-SK" b="1" dirty="0">
                <a:effectLst/>
              </a:rPr>
              <a:t>Vegetácia</a:t>
            </a:r>
          </a:p>
        </p:txBody>
      </p:sp>
    </p:spTree>
    <p:extLst>
      <p:ext uri="{BB962C8B-B14F-4D97-AF65-F5344CB8AC3E}">
        <p14:creationId xmlns:p14="http://schemas.microsoft.com/office/powerpoint/2010/main" val="3293623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Klimatické vlastnosti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0" fontAlgn="base" hangingPunct="0"/>
            <a:r>
              <a:rPr lang="en-US" b="1" dirty="0"/>
              <a:t>Aký druh výroby umožňujú klimatické podmienky krajiny?</a:t>
            </a:r>
            <a:endParaRPr lang="hu-HU" b="1" dirty="0"/>
          </a:p>
          <a:p>
            <a:pPr eaLnBrk="0" fontAlgn="base" hangingPunct="0"/>
            <a:r>
              <a:rPr lang="en-US" b="1" dirty="0"/>
              <a:t>Čo môžem robiť, ak klíma nevyhovuje mojej obchodnej stratégii? Ako môžem ovplyvniť klímu v oblasti?</a:t>
            </a:r>
            <a:endParaRPr lang="hu-HU" b="1" dirty="0"/>
          </a:p>
          <a:p>
            <a:pPr eaLnBrk="0" fontAlgn="base" hangingPunct="0"/>
            <a:r>
              <a:rPr lang="en-US" b="1" dirty="0"/>
              <a:t>Aké sú nákladovo efektívne riešenia na vytvorenie správnej klímy?</a:t>
            </a:r>
            <a:endParaRPr lang="hu-HU" b="1" dirty="0"/>
          </a:p>
          <a:p>
            <a:pPr eaLnBrk="0" fontAlgn="base" hangingPunct="0"/>
            <a:r>
              <a:rPr lang="en-US" b="1" dirty="0"/>
              <a:t>Ako veľmi sa zmenila klíma v krajine za posledných 5 až 15 rokov a aký vplyv má zmena klímy na krajinu?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209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Ciele vzdelávania v module </a:t>
            </a:r>
            <a:r>
              <a:rPr lang="hu-HU" dirty="0"/>
              <a:t>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Tento modul má dve kľúčové časti:</a:t>
            </a:r>
            <a:endParaRPr lang="sk-SK" dirty="0">
              <a:effectLst/>
            </a:endParaRPr>
          </a:p>
          <a:p>
            <a:pPr lvl="1" eaLnBrk="0" fontAlgn="base" hangingPunct="0"/>
            <a:r>
              <a:rPr lang="en-US" b="1" dirty="0"/>
              <a:t>Rôzne modely stratégie podnikania na vidieku </a:t>
            </a:r>
            <a:endParaRPr lang="hu-HU" b="1" dirty="0"/>
          </a:p>
          <a:p>
            <a:pPr lvl="1" eaLnBrk="0" fontAlgn="base" hangingPunct="0"/>
            <a:r>
              <a:rPr lang="en-US" b="1" dirty="0"/>
              <a:t>Ako rozpoznať potenciál svojho </a:t>
            </a:r>
            <a:r>
              <a:rPr lang="hu-HU" b="1" dirty="0"/>
              <a:t>regiónu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558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Hydraulické vlastnosti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fontAlgn="base" hangingPunct="0"/>
            <a:r>
              <a:rPr lang="en-US" b="1" dirty="0"/>
              <a:t>Potrebujem neustály prísun vody, aby som dosiahol svoj potenciál?</a:t>
            </a:r>
          </a:p>
          <a:p>
            <a:pPr eaLnBrk="0" fontAlgn="base" hangingPunct="0"/>
            <a:r>
              <a:rPr lang="en-US" b="1" dirty="0"/>
              <a:t>Ak áno, je množstvo vody, ktoré je na mieste k dispozícii, pre mňa dostatočné?</a:t>
            </a:r>
          </a:p>
          <a:p>
            <a:pPr eaLnBrk="0" fontAlgn="base" hangingPunct="0"/>
            <a:r>
              <a:rPr lang="en-US" b="1" dirty="0"/>
              <a:t>Aká je výdatnosť vody v oblasti?</a:t>
            </a:r>
          </a:p>
          <a:p>
            <a:pPr eaLnBrk="0" fontAlgn="base" hangingPunct="0"/>
            <a:r>
              <a:rPr lang="en-US" b="1" dirty="0"/>
              <a:t>Nachádza sa v oblasti rieka alebo potok?</a:t>
            </a:r>
          </a:p>
          <a:p>
            <a:pPr eaLnBrk="0" fontAlgn="base" hangingPunct="0"/>
            <a:r>
              <a:rPr lang="en-US" b="1" dirty="0"/>
              <a:t>Aký je počet daždivých dní?</a:t>
            </a:r>
          </a:p>
          <a:p>
            <a:pPr eaLnBrk="0" fontAlgn="base" hangingPunct="0"/>
            <a:r>
              <a:rPr lang="en-US" b="1" dirty="0"/>
              <a:t>Zmenilo sa množstvo zrážok za posledných 5 až 15 rokov výrazne?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2672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Vlastnosti topografie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0" fontAlgn="base" hangingPunct="0"/>
            <a:r>
              <a:rPr lang="en-US" b="1" dirty="0"/>
              <a:t>Je topografia oblasti vhodná na využitie potenciálu?</a:t>
            </a:r>
          </a:p>
          <a:p>
            <a:pPr eaLnBrk="0" fontAlgn="base" hangingPunct="0"/>
            <a:r>
              <a:rPr lang="en-US" b="1" dirty="0"/>
              <a:t>Potrebujete na dosiahnutie plánu kopcovitejšiu oblasť?</a:t>
            </a:r>
          </a:p>
          <a:p>
            <a:pPr eaLnBrk="0" fontAlgn="base" hangingPunct="0"/>
            <a:r>
              <a:rPr lang="en-US" b="1" dirty="0"/>
              <a:t>Potrebujete na dosiahnutie plánu rovnejšiu plochu?</a:t>
            </a:r>
          </a:p>
          <a:p>
            <a:pPr eaLnBrk="0" fontAlgn="base" hangingPunct="0"/>
            <a:r>
              <a:rPr lang="en-US" b="1" dirty="0"/>
              <a:t>Ak topografia nie je vhodná, koľko investícií je potrebných na dosiahnutie vhodnej topografie?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3782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G</a:t>
            </a:r>
            <a:r>
              <a:rPr lang="en-GB" b="1" dirty="0" err="1"/>
              <a:t>eologick</a:t>
            </a:r>
            <a:r>
              <a:rPr lang="sk-SK" b="1" dirty="0"/>
              <a:t>é a pôdne vlastnosti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fontAlgn="base" hangingPunct="0"/>
            <a:r>
              <a:rPr lang="en-US" b="1" dirty="0"/>
              <a:t>Koľko poľnohospodárskej pôdy je v oblasti k dispozícii? Aká kvalita poľnohospodárskej pôdy je potrebná na dosiahnutie plánu?</a:t>
            </a:r>
          </a:p>
          <a:p>
            <a:pPr eaLnBrk="0" fontAlgn="base" hangingPunct="0"/>
            <a:r>
              <a:rPr lang="en-US" b="1" dirty="0"/>
              <a:t>Aká je kvalita ornej pôdy v oblasti?</a:t>
            </a:r>
          </a:p>
          <a:p>
            <a:pPr eaLnBrk="0" fontAlgn="base" hangingPunct="0"/>
            <a:r>
              <a:rPr lang="en-US" b="1" dirty="0"/>
              <a:t>Ak je kvalita pôdy nedostatočná, ako a s akými investíciami ju môžem zlepšiť?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6637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b="1" dirty="0"/>
              <a:t>Vegetácia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fontAlgn="base" hangingPunct="0"/>
            <a:r>
              <a:rPr lang="en-US" b="1" dirty="0"/>
              <a:t>Aký druh vegetácie je potrebný na dosiahnutie plánu?</a:t>
            </a:r>
          </a:p>
          <a:p>
            <a:pPr eaLnBrk="0" fontAlgn="base" hangingPunct="0"/>
            <a:r>
              <a:rPr lang="en-US" b="1" dirty="0"/>
              <a:t>Je vegetácia v oblasti vhodná pre mňa?</a:t>
            </a:r>
          </a:p>
          <a:p>
            <a:pPr eaLnBrk="0" fontAlgn="base" hangingPunct="0"/>
            <a:r>
              <a:rPr lang="en-US" b="1" dirty="0"/>
              <a:t>Je potrebné vysádzať novú vegetáciu?</a:t>
            </a:r>
          </a:p>
          <a:p>
            <a:pPr eaLnBrk="0" fontAlgn="base" hangingPunct="0"/>
            <a:r>
              <a:rPr lang="en-US" b="1" dirty="0"/>
              <a:t>Ak áno, aká vysoká je investícia do inštalácie?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8034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IE" b="1" dirty="0"/>
              <a:t>Vzácne/potrebné produkty/služby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Ako príležitosť nájdite vzácne alebo potrebné produkty alebo služby vo vašej oblasti alebo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krajine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r>
              <a:rPr lang="hu-HU" dirty="0" err="1"/>
              <a:t>Vo vašej oblasti </a:t>
            </a:r>
            <a:r>
              <a:rPr lang="hu-HU" dirty="0"/>
              <a:t>je </a:t>
            </a:r>
            <a:r>
              <a:rPr lang="hu-HU" dirty="0" err="1"/>
              <a:t>vždy priestor na rozvoj</a:t>
            </a:r>
            <a:r>
              <a:rPr lang="hu-HU" dirty="0"/>
              <a:t>, </a:t>
            </a:r>
            <a:r>
              <a:rPr lang="hu-HU" dirty="0" err="1"/>
              <a:t>pozrite sa na produkty/služby, čo môžete zlepšiť</a:t>
            </a:r>
            <a:r>
              <a:rPr lang="hu-HU" dirty="0"/>
              <a:t>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380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Najsilnejší potenciál rastu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Ak nájdete potrebný produkt alebo </a:t>
            </a:r>
            <a:r>
              <a:rPr lang="hu-HU" dirty="0"/>
              <a:t>službu </a:t>
            </a:r>
            <a:r>
              <a:rPr lang="hu-HU" dirty="0" err="1"/>
              <a:t>pre vašu oblasť</a:t>
            </a:r>
            <a:r>
              <a:rPr lang="hu-HU" dirty="0"/>
              <a:t>, je </a:t>
            </a:r>
            <a:r>
              <a:rPr lang="hu-HU" dirty="0" err="1"/>
              <a:t>vysoká šanca, že bude </a:t>
            </a:r>
            <a:r>
              <a:rPr lang="hu-HU" dirty="0"/>
              <a:t>mať jeden z </a:t>
            </a:r>
            <a:r>
              <a:rPr lang="hu-HU" dirty="0" err="1"/>
              <a:t>najsilnejších rastových potenciálov, ale nie je to zaručené</a:t>
            </a:r>
            <a:r>
              <a:rPr lang="hu-HU" dirty="0"/>
              <a:t>.</a:t>
            </a:r>
          </a:p>
          <a:p>
            <a:r>
              <a:rPr lang="hu-HU" dirty="0" err="1"/>
              <a:t>Vyhľadajte osvedčené postupy v oblasti vášho produktu alebo </a:t>
            </a:r>
            <a:r>
              <a:rPr lang="hu-HU" dirty="0"/>
              <a:t>služby</a:t>
            </a:r>
            <a:r>
              <a:rPr lang="hu-HU" dirty="0" err="1"/>
              <a:t>, nájdite ich najlepšie predajné body </a:t>
            </a:r>
            <a:r>
              <a:rPr lang="hu-HU" dirty="0"/>
              <a:t>a </a:t>
            </a:r>
            <a:r>
              <a:rPr lang="hu-HU" dirty="0" err="1"/>
              <a:t>prispôsobte ich svojej </a:t>
            </a:r>
            <a:r>
              <a:rPr lang="hu-HU" dirty="0"/>
              <a:t>obchodnej </a:t>
            </a:r>
            <a:r>
              <a:rPr lang="hu-HU" dirty="0" err="1"/>
              <a:t>stratégii</a:t>
            </a:r>
            <a:r>
              <a:rPr lang="hu-HU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0518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Vaše schopnosti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Vyskúšajte nové veci a posúvajte svoje hranice, aby ste zistili, či ste vhodní pre plánovanú výrobu produktov alebo poskytovanie služieb a či máte všetky potrebné zručnosti, aby ste s nimi mohli dlhodobo pracovať.</a:t>
            </a:r>
          </a:p>
          <a:p>
            <a:r>
              <a:rPr lang="en-US" dirty="0"/>
              <a:t>V každom prípade je potrebné vykonať praktický test v tejto novej oblasti, pretože výroba alebo služba, ktorá vyzerá dobre na papieri, môže v praxi vyžadovať výrazne odlišnú prácu.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8944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analýza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Vytvorte si vlastnú analýzu swot o potenciáli vášho plánu os</a:t>
            </a:r>
            <a:r>
              <a:rPr lang="hu-HU" b="1" dirty="0"/>
              <a:t>:</a:t>
            </a:r>
          </a:p>
          <a:p>
            <a:pPr lvl="1"/>
            <a:r>
              <a:rPr lang="hu-HU" b="1" dirty="0" err="1"/>
              <a:t>Silné stránky</a:t>
            </a:r>
            <a:endParaRPr lang="hu-HU" b="1" dirty="0"/>
          </a:p>
          <a:p>
            <a:pPr lvl="1"/>
            <a:r>
              <a:rPr lang="hu-HU" b="1" dirty="0" err="1"/>
              <a:t>Slabé stránky</a:t>
            </a:r>
            <a:endParaRPr lang="hu-HU" b="1" dirty="0"/>
          </a:p>
          <a:p>
            <a:pPr lvl="1"/>
            <a:r>
              <a:rPr lang="hu-HU" b="1" dirty="0" err="1"/>
              <a:t>Príležitosti</a:t>
            </a:r>
            <a:endParaRPr lang="hu-HU" b="1" dirty="0"/>
          </a:p>
          <a:p>
            <a:pPr lvl="1"/>
            <a:r>
              <a:rPr lang="hu-HU" b="1" dirty="0" err="1"/>
              <a:t>Hrozby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04484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analýza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Silné stránky</a:t>
            </a:r>
            <a:endParaRPr lang="hu-HU" b="1" dirty="0"/>
          </a:p>
          <a:p>
            <a:pPr lvl="1"/>
            <a:r>
              <a:rPr lang="en-US" b="1" dirty="0"/>
              <a:t>Aké </a:t>
            </a:r>
            <a:r>
              <a:rPr lang="hu-HU" b="1" dirty="0" err="1"/>
              <a:t>sú </a:t>
            </a:r>
            <a:r>
              <a:rPr lang="en-US" b="1" dirty="0"/>
              <a:t>konkurenčné </a:t>
            </a:r>
            <a:r>
              <a:rPr lang="hu-HU" b="1" dirty="0"/>
              <a:t>výhody </a:t>
            </a:r>
            <a:r>
              <a:rPr lang="hu-HU" b="1" dirty="0" err="1"/>
              <a:t>vašej krajiny/oblasti</a:t>
            </a:r>
            <a:r>
              <a:rPr lang="en-US" b="1" dirty="0"/>
              <a:t>?</a:t>
            </a:r>
          </a:p>
          <a:p>
            <a:pPr lvl="1"/>
            <a:r>
              <a:rPr lang="en-US" b="1" dirty="0"/>
              <a:t>Aké zdroje má </a:t>
            </a:r>
            <a:r>
              <a:rPr lang="hu-HU" b="1" dirty="0" err="1"/>
              <a:t>vaša oblasť?</a:t>
            </a:r>
          </a:p>
          <a:p>
            <a:pPr lvl="1"/>
            <a:r>
              <a:rPr lang="en-US" b="1" dirty="0"/>
              <a:t>Ktoré produkty majú </a:t>
            </a:r>
            <a:r>
              <a:rPr lang="hu-HU" b="1" dirty="0" err="1"/>
              <a:t>vo vašej oblasti alebo </a:t>
            </a:r>
            <a:r>
              <a:rPr lang="hu-HU" b="1" dirty="0"/>
              <a:t>krajine </a:t>
            </a:r>
            <a:r>
              <a:rPr lang="en-US" b="1" dirty="0"/>
              <a:t>dobré výsledky?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8980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analýza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Slabé stránky</a:t>
            </a:r>
            <a:endParaRPr lang="hu-HU" b="1" dirty="0"/>
          </a:p>
          <a:p>
            <a:pPr lvl="1"/>
            <a:r>
              <a:rPr lang="en-US" b="1" dirty="0"/>
              <a:t>V čom sa môže </a:t>
            </a:r>
            <a:r>
              <a:rPr lang="hu-HU" b="1" dirty="0" err="1"/>
              <a:t>oblasť </a:t>
            </a:r>
            <a:r>
              <a:rPr lang="en-US" b="1" dirty="0"/>
              <a:t>zlepšiť </a:t>
            </a:r>
            <a:r>
              <a:rPr lang="hu-HU" b="1" dirty="0" err="1"/>
              <a:t>na základe aspektov vidieckej spoločnosti</a:t>
            </a:r>
            <a:r>
              <a:rPr lang="en-US" b="1" dirty="0"/>
              <a:t>?</a:t>
            </a:r>
          </a:p>
          <a:p>
            <a:pPr lvl="1"/>
            <a:r>
              <a:rPr lang="en-US" b="1" dirty="0"/>
              <a:t>Ktoré produkty </a:t>
            </a:r>
            <a:r>
              <a:rPr lang="hu-HU" b="1" dirty="0" err="1"/>
              <a:t>alebo služby </a:t>
            </a:r>
            <a:r>
              <a:rPr lang="en-US" b="1" dirty="0"/>
              <a:t>dosahujú slabšie výsledky?</a:t>
            </a:r>
          </a:p>
          <a:p>
            <a:pPr lvl="1"/>
            <a:r>
              <a:rPr lang="en-US" b="1" dirty="0"/>
              <a:t>Kde </a:t>
            </a:r>
            <a:r>
              <a:rPr lang="hu-HU" b="1" dirty="0" err="1"/>
              <a:t>v oblasti </a:t>
            </a:r>
            <a:r>
              <a:rPr lang="en-US" b="1" dirty="0"/>
              <a:t>chýbajú zdroje?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25557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Čo </a:t>
            </a:r>
            <a:r>
              <a:rPr lang="hu-HU" b="1" dirty="0"/>
              <a:t>je to obchodná </a:t>
            </a:r>
            <a:r>
              <a:rPr lang="hu-HU" b="1" dirty="0" err="1"/>
              <a:t>stratégia</a:t>
            </a:r>
            <a:r>
              <a:rPr lang="hu-HU" b="1" dirty="0"/>
              <a:t>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buNone/>
            </a:pPr>
            <a:r>
              <a:rPr lang="en-US" dirty="0"/>
              <a:t>Účinná adaptácia na neustále sa meniacu situáciu na vidieku zahŕňa zodpovedanie nasledujúcich otázok: </a:t>
            </a:r>
            <a:r>
              <a:rPr lang="en-US" b="1" dirty="0"/>
              <a:t>Čo? Ako? Pre koho? </a:t>
            </a:r>
            <a:r>
              <a:rPr lang="en-US" dirty="0"/>
              <a:t>a </a:t>
            </a:r>
            <a:r>
              <a:rPr lang="en-US" b="1" dirty="0"/>
              <a:t>kde? </a:t>
            </a:r>
            <a:r>
              <a:rPr lang="en-US" dirty="0"/>
              <a:t>sa musia zmeniť tak, aby nedošlo k zníženiu našej životnej úrovne a udržateľnosti, ktoré boli formulované ako cieľ. Aby sme sa mohli účinne prispôsobiť, stanovíme si </a:t>
            </a:r>
            <a:r>
              <a:rPr lang="en-US" b="1" dirty="0"/>
              <a:t>cieľ</a:t>
            </a:r>
            <a:r>
              <a:rPr lang="en-US" dirty="0"/>
              <a:t>, priradíme k nemu </a:t>
            </a:r>
            <a:r>
              <a:rPr lang="en-US" b="1" dirty="0"/>
              <a:t>nástroj, </a:t>
            </a:r>
            <a:r>
              <a:rPr lang="en-US" dirty="0"/>
              <a:t>použijeme ho a konáme tak, aby sme cieľ dosiahli. Inými slovami a v skratke, vytvoríme si </a:t>
            </a:r>
            <a:r>
              <a:rPr lang="en-US" b="1" dirty="0"/>
              <a:t>stratégiu </a:t>
            </a:r>
            <a:r>
              <a:rPr lang="en-US" dirty="0"/>
              <a:t>a realizujeme ju</a:t>
            </a:r>
            <a:r>
              <a:rPr lang="hu-HU" dirty="0"/>
              <a:t>. e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725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analýza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Príležitosti</a:t>
            </a:r>
            <a:endParaRPr lang="hu-HU" b="1" dirty="0"/>
          </a:p>
          <a:p>
            <a:pPr lvl="1"/>
            <a:r>
              <a:rPr lang="en-US" b="1" dirty="0"/>
              <a:t>Aké nové </a:t>
            </a:r>
            <a:r>
              <a:rPr lang="hu-HU" b="1" dirty="0"/>
              <a:t>a </a:t>
            </a:r>
            <a:r>
              <a:rPr lang="hu-HU" b="1" dirty="0" err="1"/>
              <a:t>inovatívne </a:t>
            </a:r>
            <a:r>
              <a:rPr lang="en-US" b="1" dirty="0"/>
              <a:t>technológie môžeme použiť?</a:t>
            </a:r>
          </a:p>
          <a:p>
            <a:pPr lvl="1"/>
            <a:r>
              <a:rPr lang="en-US" b="1" dirty="0"/>
              <a:t>Môžeme rozšíriť naše operácie?</a:t>
            </a:r>
          </a:p>
          <a:p>
            <a:pPr lvl="1"/>
            <a:r>
              <a:rPr lang="en-US" b="1" dirty="0"/>
              <a:t>Aké nové segmenty môžeme testovať?</a:t>
            </a:r>
            <a:endParaRPr lang="hu-HU" b="1" dirty="0"/>
          </a:p>
          <a:p>
            <a:pPr lvl="1"/>
            <a:r>
              <a:rPr lang="hu-HU" b="1" dirty="0" err="1"/>
              <a:t>Aké obnoviteľné zdroje energie sú k dispozícii v mojej oblasti</a:t>
            </a:r>
            <a:r>
              <a:rPr lang="hu-H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5844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SWOT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analýza</a:t>
            </a:r>
            <a:endParaRPr lang="sk-SK" dirty="0"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/>
              <a:t>Hrozby</a:t>
            </a:r>
            <a:endParaRPr lang="hu-HU" b="1" dirty="0"/>
          </a:p>
          <a:p>
            <a:pPr lvl="1"/>
            <a:r>
              <a:rPr lang="en-US" b="1" dirty="0"/>
              <a:t>Aké predpisy sa menia?</a:t>
            </a:r>
            <a:endParaRPr lang="hu-HU" b="1" dirty="0"/>
          </a:p>
          <a:p>
            <a:pPr lvl="1"/>
            <a:r>
              <a:rPr lang="hu-HU" b="1" dirty="0" err="1"/>
              <a:t>Ako veľmi sa mení životné prostredie </a:t>
            </a:r>
            <a:r>
              <a:rPr lang="hu-HU" b="1" dirty="0"/>
              <a:t>a </a:t>
            </a:r>
            <a:r>
              <a:rPr lang="hu-HU" b="1" dirty="0" err="1"/>
              <a:t>klíma</a:t>
            </a:r>
            <a:r>
              <a:rPr lang="hu-HU" b="1" dirty="0"/>
              <a:t>?</a:t>
            </a:r>
            <a:endParaRPr lang="en-US" b="1" dirty="0"/>
          </a:p>
          <a:p>
            <a:pPr lvl="1"/>
            <a:r>
              <a:rPr lang="en-US" b="1" dirty="0"/>
              <a:t>Čo </a:t>
            </a:r>
            <a:r>
              <a:rPr lang="hu-HU" b="1" dirty="0" err="1"/>
              <a:t>sa </a:t>
            </a:r>
            <a:r>
              <a:rPr lang="en-US" b="1" dirty="0"/>
              <a:t>darí konkurentom?</a:t>
            </a:r>
          </a:p>
          <a:p>
            <a:pPr lvl="1"/>
            <a:r>
              <a:rPr lang="en-US" b="1" dirty="0"/>
              <a:t>Ako sa menia spotrebiteľské trendy </a:t>
            </a:r>
            <a:r>
              <a:rPr lang="hu-HU" b="1" dirty="0"/>
              <a:t>a nákupné </a:t>
            </a:r>
            <a:r>
              <a:rPr lang="hu-HU" b="1" dirty="0" err="1"/>
              <a:t>zvyky?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1462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Keď</a:t>
            </a:r>
            <a:r>
              <a:rPr lang="hu-HU" dirty="0"/>
              <a:t> </a:t>
            </a:r>
            <a:r>
              <a:rPr lang="hu-HU" dirty="0" err="1"/>
              <a:t>ste</a:t>
            </a:r>
            <a:r>
              <a:rPr lang="hu-HU" dirty="0"/>
              <a:t> </a:t>
            </a:r>
            <a:r>
              <a:rPr lang="hu-HU" dirty="0" err="1"/>
              <a:t>našli</a:t>
            </a:r>
            <a:r>
              <a:rPr lang="hu-HU" dirty="0"/>
              <a:t> potenciál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Vytvorenie vlastnej </a:t>
            </a:r>
            <a:r>
              <a:rPr lang="hu-HU" dirty="0"/>
              <a:t>obchodnej </a:t>
            </a:r>
            <a:r>
              <a:rPr lang="hu-HU" dirty="0" err="1"/>
              <a:t>stratégie na základe vlastnej analýzy </a:t>
            </a:r>
            <a:r>
              <a:rPr lang="hu-HU" dirty="0"/>
              <a:t>SWOT</a:t>
            </a:r>
          </a:p>
          <a:p>
            <a:r>
              <a:rPr lang="en-US" dirty="0"/>
              <a:t>Pri príprave obchodnej stratégie venujte osobitnú pozornosť udržateľnosti a zisku.</a:t>
            </a:r>
            <a:endParaRPr lang="hu-HU" dirty="0"/>
          </a:p>
          <a:p>
            <a:endParaRPr lang="hu-HU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1061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Keď</a:t>
            </a:r>
            <a:r>
              <a:rPr lang="hu-HU" dirty="0"/>
              <a:t> </a:t>
            </a:r>
            <a:r>
              <a:rPr lang="hu-HU" dirty="0" err="1"/>
              <a:t>ste</a:t>
            </a:r>
            <a:r>
              <a:rPr lang="hu-HU" dirty="0"/>
              <a:t> </a:t>
            </a:r>
            <a:r>
              <a:rPr lang="hu-HU" dirty="0" err="1"/>
              <a:t>našli</a:t>
            </a:r>
            <a:r>
              <a:rPr lang="hu-HU" dirty="0"/>
              <a:t> potenciál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/>
              <a:t>Udržateľnosť</a:t>
            </a:r>
            <a:endParaRPr lang="hu-HU" dirty="0"/>
          </a:p>
          <a:p>
            <a:pPr lvl="1"/>
            <a:r>
              <a:rPr lang="en-US" dirty="0"/>
              <a:t>Zdroje nášho prírodného prostredia môžeme využívať na dosiahnutie a realizáciu nášho plánu v takom rozsahu, aby sme nepoškodzovali schopnosť prostredia obnovovať sa, t. j. jeho únosnosť. Tento nástroj musíme využívať múdro, v prospech spoločnosti, bez toho, aby sme poškodili životné prostredie.</a:t>
            </a:r>
          </a:p>
          <a:p>
            <a:pPr lvl="1"/>
            <a:r>
              <a:rPr lang="en-US" dirty="0"/>
              <a:t>Nemôžeme dopustiť, aby sa hospodárstvo stalo samoúčelným do takej miery, že by svojím fungovaním poškodzovalo naše sociálne a environmentálne záujmy!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8892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Keď</a:t>
            </a:r>
            <a:r>
              <a:rPr lang="hu-HU" dirty="0"/>
              <a:t> </a:t>
            </a:r>
            <a:r>
              <a:rPr lang="hu-HU" dirty="0" err="1"/>
              <a:t>ste</a:t>
            </a:r>
            <a:r>
              <a:rPr lang="hu-HU" dirty="0"/>
              <a:t> </a:t>
            </a:r>
            <a:r>
              <a:rPr lang="hu-HU" dirty="0" err="1"/>
              <a:t>našli</a:t>
            </a:r>
            <a:r>
              <a:rPr lang="hu-HU" dirty="0"/>
              <a:t> potenciál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Ziskovosť</a:t>
            </a:r>
            <a:endParaRPr lang="hu-HU" dirty="0"/>
          </a:p>
          <a:p>
            <a:pPr lvl="1"/>
            <a:r>
              <a:rPr lang="en-US" dirty="0"/>
              <a:t>V každom prípade sa musíme snažiť, aby bol plán ziskový, a to aj v krátkodobom horizonte. Časť zisku musí byť použitá na výdavky potrebné na nepretržitý rozvoj, čím môžeme zaručiť aj rozvoj a udržateľnosť.</a:t>
            </a:r>
            <a:endParaRPr lang="hu-HU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411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Keď</a:t>
            </a:r>
            <a:r>
              <a:rPr lang="hu-HU" dirty="0"/>
              <a:t> </a:t>
            </a:r>
            <a:r>
              <a:rPr lang="hu-HU" dirty="0" err="1"/>
              <a:t>ste</a:t>
            </a:r>
            <a:r>
              <a:rPr lang="hu-HU" dirty="0"/>
              <a:t> </a:t>
            </a:r>
            <a:r>
              <a:rPr lang="hu-HU" dirty="0" err="1"/>
              <a:t>našli</a:t>
            </a:r>
            <a:r>
              <a:rPr lang="hu-HU" dirty="0"/>
              <a:t> potenciál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Zvážte používanie obnoviteľných zdrojov energie</a:t>
            </a:r>
            <a:r>
              <a:rPr lang="hu-HU" dirty="0"/>
              <a:t>: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byť </a:t>
            </a:r>
            <a:r>
              <a:rPr lang="hu-HU" dirty="0" err="1"/>
              <a:t>čo najviac nezávislí od národných zdrojov energie.</a:t>
            </a:r>
            <a:endParaRPr lang="hu-HU" dirty="0"/>
          </a:p>
          <a:p>
            <a:pPr lvl="1"/>
            <a:endParaRPr lang="hu-HU" dirty="0"/>
          </a:p>
          <a:p>
            <a:pPr lvl="1"/>
            <a:r>
              <a:rPr lang="en-US" dirty="0"/>
              <a:t>z hľadiska dlhodobého znižovania nákladov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472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Ďalšie čítanie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https://journals.openedition.org/economierurale/406</a:t>
            </a:r>
            <a:endParaRPr lang="hu-HU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https://iopscience.iop.org/article/10.1088/1755-1315/341/1/012017</a:t>
            </a:r>
            <a:endParaRPr lang="en-IE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77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Stratégia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podnikania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Je potrebné považovať za fakt, že v súčasnosti nie je k dispozícii učebnica, ktorá by sa zaoberala známymi charakteristikami poľnohospodárskej výroby, ako aj strategickým znalostným materiálom, ktorý by bol riešený ako určujúci faktor poľnohospodárstva ako vidieckej ekonomiky a s ním súvisiacich charakteristík v systémovom prístupe a integrovanom prístupe.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57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Ciele stratégie pre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podnikanie na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vidieku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sk-SK" sz="2800" dirty="0"/>
              <a:t>byť schopný obnoviť sa na základe nových inovácií o vidieckom sektore.</a:t>
            </a:r>
          </a:p>
          <a:p>
            <a:pPr eaLnBrk="0" fontAlgn="base" hangingPunct="0"/>
            <a:r>
              <a:rPr lang="sk-SK" sz="2800" dirty="0"/>
              <a:t>zachovať udržateľnosť spoločnosti a vidieckej oblasti</a:t>
            </a:r>
          </a:p>
          <a:p>
            <a:pPr eaLnBrk="0" fontAlgn="base" hangingPunct="0"/>
            <a:r>
              <a:rPr lang="en-US" sz="2800" dirty="0" err="1"/>
              <a:t>nákladovo efektívna </a:t>
            </a:r>
            <a:r>
              <a:rPr lang="en-US" sz="2800" dirty="0"/>
              <a:t>organizácia pohrebných procesov</a:t>
            </a:r>
            <a:endParaRPr lang="hu-HU" sz="2800" dirty="0"/>
          </a:p>
          <a:p>
            <a:pPr eaLnBrk="0" fontAlgn="base" hangingPunct="0"/>
            <a:r>
              <a:rPr lang="sk-SK" sz="2800" dirty="0"/>
              <a:t>podpora efektívneho predaja</a:t>
            </a:r>
          </a:p>
        </p:txBody>
      </p:sp>
    </p:spTree>
    <p:extLst>
      <p:ext uri="{BB962C8B-B14F-4D97-AF65-F5344CB8AC3E}">
        <p14:creationId xmlns:p14="http://schemas.microsoft.com/office/powerpoint/2010/main" val="18715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Rozsah pôsobnosti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Rozsah činností </a:t>
            </a:r>
            <a:r>
              <a:rPr lang="hu-HU" sz="2800" dirty="0" err="1"/>
              <a:t>vidieckeho </a:t>
            </a:r>
            <a:r>
              <a:rPr lang="en-US" sz="2800" dirty="0"/>
              <a:t>podniku je preto určený týmito faktormi:</a:t>
            </a:r>
            <a:endParaRPr lang="hu-HU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sídlo/územie spoločnosti</a:t>
            </a:r>
            <a:r>
              <a:rPr lang="hu-HU" sz="2800" dirty="0"/>
              <a:t>,</a:t>
            </a:r>
          </a:p>
          <a:p>
            <a:pPr eaLnBrk="0" fontAlgn="base" hangingPunct="0"/>
            <a:r>
              <a:rPr lang="en-US" sz="2800" dirty="0"/>
              <a:t>Spotrebitelia </a:t>
            </a:r>
            <a:r>
              <a:rPr lang="hu-HU" sz="2800" dirty="0"/>
              <a:t>a </a:t>
            </a:r>
            <a:r>
              <a:rPr lang="hu-HU" sz="2800" dirty="0" err="1"/>
              <a:t>ich </a:t>
            </a:r>
            <a:r>
              <a:rPr lang="en-US" sz="2800" dirty="0"/>
              <a:t>potreby,</a:t>
            </a:r>
            <a:endParaRPr lang="hu-HU" sz="2800" dirty="0"/>
          </a:p>
          <a:p>
            <a:pPr eaLnBrk="0" fontAlgn="base" hangingPunct="0"/>
            <a:r>
              <a:rPr lang="en-US" sz="2800" dirty="0"/>
              <a:t>postupy (výrobné procesy)</a:t>
            </a:r>
            <a:r>
              <a:rPr lang="hu-HU" sz="2800" dirty="0"/>
              <a:t>.</a:t>
            </a:r>
            <a:endParaRPr lang="en-US" sz="2800" dirty="0"/>
          </a:p>
          <a:p>
            <a:pPr marL="0" indent="0" eaLnBrk="0" fontAlgn="base" hangingPunct="0">
              <a:buNone/>
            </a:pPr>
            <a:endParaRPr lang="hu-HU" sz="2800" dirty="0"/>
          </a:p>
          <a:p>
            <a:pPr marL="0" indent="0" eaLnBrk="0" fontAlgn="base" hangingPunct="0">
              <a:buNone/>
            </a:pPr>
            <a:r>
              <a:rPr lang="en-US" sz="2800" dirty="0"/>
              <a:t>V </a:t>
            </a:r>
            <a:r>
              <a:rPr lang="hu-HU" sz="2800" dirty="0" err="1"/>
              <a:t>cieli </a:t>
            </a:r>
            <a:r>
              <a:rPr lang="hu-HU" sz="2800" dirty="0"/>
              <a:t>podnikateľskej </a:t>
            </a:r>
            <a:r>
              <a:rPr lang="hu-HU" sz="2800" dirty="0" err="1"/>
              <a:t>stratégie </a:t>
            </a:r>
            <a:r>
              <a:rPr lang="en-US" sz="2800" dirty="0"/>
              <a:t>sa preto uvádza, že </a:t>
            </a:r>
            <a:r>
              <a:rPr lang="hu-HU" sz="2800" dirty="0" err="1"/>
              <a:t>vidiecka </a:t>
            </a:r>
            <a:r>
              <a:rPr lang="en-US" sz="2800" dirty="0"/>
              <a:t>spoločnosť Čo? Pre koho? Ako? a kde? chce dosiahnuť svoj základný cieľ.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139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Strategické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obchodné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jednotky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hu-HU" sz="2800" dirty="0" err="1"/>
              <a:t>Vidiecke </a:t>
            </a:r>
            <a:r>
              <a:rPr lang="en-US" sz="2800" dirty="0" err="1"/>
              <a:t>podniky </a:t>
            </a:r>
            <a:r>
              <a:rPr lang="en-US" sz="2800" dirty="0"/>
              <a:t>organizujú svoju výrobu tak, že sa snažia uspokojiť potreby viacerých skupín spotrebiteľov a diverzifikovať svoje činnosti. Rozsah a spôsob tohto postupu je dôležitým, ústredným prvkom stratégie, v dôsledku čoho sa vytvárajú tzv. strategické podnikateľské jednotky.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977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Strategické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obchodné </a:t>
            </a:r>
            <a:r>
              <a:rPr lang="hu-HU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jednotky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800" dirty="0"/>
              <a:t>Strategické podnikateľské jednotky sú odlíšiteľné oblasti podnikania v rámci spoločnosti, ktoré predstavujú dobre definované kombinácie produktov a trhov a ich konkurenčné postavenie a efektívnosť možno hodnotiť samostatne.</a:t>
            </a:r>
            <a:endParaRPr lang="sk-SK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55832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15528D5E10BA49B6643C35E826D0AA" ma:contentTypeVersion="17" ma:contentTypeDescription="Umožňuje vytvoriť nový dokument." ma:contentTypeScope="" ma:versionID="dfd132db097c45b110d00fbaad2944d7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7a54bba432917a74624a7ce7c3903ab5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Značky obrázka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Props1.xml><?xml version="1.0" encoding="utf-8"?>
<ds:datastoreItem xmlns:ds="http://schemas.openxmlformats.org/officeDocument/2006/customXml" ds:itemID="{99D86EE3-DBC9-443A-96EE-36495970F634}"/>
</file>

<file path=customXml/itemProps2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9D5D7-AE03-4D10-9A11-E4A93AB82CE7}">
  <ds:schemaRefs>
    <ds:schemaRef ds:uri="http://schemas.microsoft.com/office/2006/metadata/properties"/>
    <ds:schemaRef ds:uri="http://schemas.microsoft.com/office/infopath/2007/PartnerControls"/>
    <ds:schemaRef ds:uri="f5d98e21-7858-42b8-a513-89b049052d4e"/>
    <ds:schemaRef ds:uri="ebb57fef-aa04-4b64-85cb-dbd122f3ef3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1883</Words>
  <Application>Microsoft Office PowerPoint</Application>
  <PresentationFormat>Prezentácia na obrazovke (4:3)</PresentationFormat>
  <Paragraphs>216</Paragraphs>
  <Slides>46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51" baseType="lpstr">
      <vt:lpstr>Arial</vt:lpstr>
      <vt:lpstr>Bookman Old Style</vt:lpstr>
      <vt:lpstr>Calibri</vt:lpstr>
      <vt:lpstr>Trebuchet MS</vt:lpstr>
      <vt:lpstr>Motyw pakietu Office</vt:lpstr>
      <vt:lpstr>Modul 2</vt:lpstr>
      <vt:lpstr>Ciele vzdelávania v module 2</vt:lpstr>
      <vt:lpstr>Ciele vzdelávania v module 2</vt:lpstr>
      <vt:lpstr>Čo je to obchodná stratégia?</vt:lpstr>
      <vt:lpstr>Stratégia podnikania na vidieku</vt:lpstr>
      <vt:lpstr>Ciele stratégie pre podnikanie na vidieku</vt:lpstr>
      <vt:lpstr>Rozsah pôsobnosti</vt:lpstr>
      <vt:lpstr>Strategické obchodné jednotky</vt:lpstr>
      <vt:lpstr>Strategické obchodné jednotky</vt:lpstr>
      <vt:lpstr>Model stratégie podnikania na vidieku</vt:lpstr>
      <vt:lpstr>Model stratégie podnikania na vidieku</vt:lpstr>
      <vt:lpstr>Model stratégie podnikania na vidieku</vt:lpstr>
      <vt:lpstr>Model stratégie podnikania na vidieku</vt:lpstr>
      <vt:lpstr>Model stratégie podnikania na vidieku</vt:lpstr>
      <vt:lpstr>Model stratégie podnikania na vidieku</vt:lpstr>
      <vt:lpstr>Model stratégie podnikania na vidieku</vt:lpstr>
      <vt:lpstr>Model stratégie podnikania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Alternatívne modely podnikateľskej stratégie na vidieku</vt:lpstr>
      <vt:lpstr>Ako rozpoznať potenciál svojho regiónu?</vt:lpstr>
      <vt:lpstr>Prírodné danosti</vt:lpstr>
      <vt:lpstr>Analýza prírodných daností</vt:lpstr>
      <vt:lpstr>Klimatické vlastnosti </vt:lpstr>
      <vt:lpstr>Hydraulické vlastnosti</vt:lpstr>
      <vt:lpstr>Vlastnosti topografie</vt:lpstr>
      <vt:lpstr>Geologické a pôdne vlastnosti</vt:lpstr>
      <vt:lpstr>Vegetácia</vt:lpstr>
      <vt:lpstr>Vzácne/potrebné produkty/služby</vt:lpstr>
      <vt:lpstr>Najsilnejší potenciál rastu</vt:lpstr>
      <vt:lpstr>Vaše schopnosti</vt:lpstr>
      <vt:lpstr>SWOT analýza</vt:lpstr>
      <vt:lpstr>SWOT analýza</vt:lpstr>
      <vt:lpstr>SWOT analýza</vt:lpstr>
      <vt:lpstr>SWOT analýza</vt:lpstr>
      <vt:lpstr>SWOT analýza</vt:lpstr>
      <vt:lpstr>Keď ste našli potenciál</vt:lpstr>
      <vt:lpstr>Keď ste našli potenciál</vt:lpstr>
      <vt:lpstr>Keď ste našli potenciál</vt:lpstr>
      <vt:lpstr>Keď ste našli potenciál</vt:lpstr>
      <vt:lpstr>Ďalšie čítanie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keywords>, docId:FE13DA4F1B39AB492C21AF5575CB761D</cp:keywords>
  <cp:lastModifiedBy>Zuzana Palková</cp:lastModifiedBy>
  <cp:revision>57</cp:revision>
  <dcterms:created xsi:type="dcterms:W3CDTF">2019-11-16T17:02:36Z</dcterms:created>
  <dcterms:modified xsi:type="dcterms:W3CDTF">2022-11-05T10:51:09Z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