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sldIdLst>
    <p:sldId id="337" r:id="rId5"/>
    <p:sldId id="26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9" r:id="rId17"/>
    <p:sldId id="348" r:id="rId18"/>
    <p:sldId id="350" r:id="rId19"/>
    <p:sldId id="351" r:id="rId20"/>
    <p:sldId id="352" r:id="rId21"/>
    <p:sldId id="354" r:id="rId22"/>
    <p:sldId id="353" r:id="rId23"/>
    <p:sldId id="356" r:id="rId24"/>
    <p:sldId id="355" r:id="rId25"/>
    <p:sldId id="358" r:id="rId26"/>
    <p:sldId id="357" r:id="rId27"/>
    <p:sldId id="359" r:id="rId28"/>
    <p:sldId id="360" r:id="rId29"/>
    <p:sldId id="362" r:id="rId30"/>
    <p:sldId id="361" r:id="rId31"/>
    <p:sldId id="364" r:id="rId32"/>
    <p:sldId id="365" r:id="rId33"/>
    <p:sldId id="363" r:id="rId34"/>
    <p:sldId id="367" r:id="rId35"/>
    <p:sldId id="366" r:id="rId36"/>
    <p:sldId id="369" r:id="rId37"/>
    <p:sldId id="368" r:id="rId38"/>
    <p:sldId id="371" r:id="rId39"/>
    <p:sldId id="370" r:id="rId40"/>
    <p:sldId id="373" r:id="rId41"/>
    <p:sldId id="372" r:id="rId42"/>
    <p:sldId id="374" r:id="rId43"/>
    <p:sldId id="376" r:id="rId44"/>
    <p:sldId id="375" r:id="rId45"/>
    <p:sldId id="377" r:id="rId46"/>
    <p:sldId id="378" r:id="rId47"/>
    <p:sldId id="380" r:id="rId48"/>
    <p:sldId id="379" r:id="rId49"/>
    <p:sldId id="382" r:id="rId5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690"/>
    <a:srgbClr val="129126"/>
    <a:srgbClr val="F07D00"/>
    <a:srgbClr val="FFFFCC"/>
    <a:srgbClr val="D92A93"/>
    <a:srgbClr val="264F05"/>
    <a:srgbClr val="62013C"/>
    <a:srgbClr val="E47266"/>
    <a:srgbClr val="DA3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86469" autoAdjust="0"/>
  </p:normalViewPr>
  <p:slideViewPr>
    <p:cSldViewPr>
      <p:cViewPr varScale="1">
        <p:scale>
          <a:sx n="74" d="100"/>
          <a:sy n="74" d="100"/>
        </p:scale>
        <p:origin x="8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7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C47BA-5F48-4135-9BE2-603D4563DD5F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65D14B37-DB0C-4AB6-9624-974066D25048}">
      <dgm:prSet phldrT="[Text]"/>
      <dgm:spPr/>
      <dgm:t>
        <a:bodyPr/>
        <a:lstStyle/>
        <a:p>
          <a:r>
            <a:rPr lang="hu-HU" dirty="0"/>
            <a:t>Přírodní vlastnosti</a:t>
          </a:r>
          <a:endParaRPr lang="sk-SK" dirty="0"/>
        </a:p>
      </dgm:t>
    </dgm:pt>
    <dgm:pt modelId="{25EE50E6-DA47-4334-BBE7-4B32D3F2EE66}" type="parTrans" cxnId="{B1CFDAAA-94CF-406A-9018-D9F772062902}">
      <dgm:prSet/>
      <dgm:spPr/>
      <dgm:t>
        <a:bodyPr/>
        <a:lstStyle/>
        <a:p>
          <a:endParaRPr lang="sk-SK"/>
        </a:p>
      </dgm:t>
    </dgm:pt>
    <dgm:pt modelId="{45FB6D24-BCD2-4F08-940D-BFC69C3CFC87}" type="sibTrans" cxnId="{B1CFDAAA-94CF-406A-9018-D9F772062902}">
      <dgm:prSet/>
      <dgm:spPr/>
      <dgm:t>
        <a:bodyPr/>
        <a:lstStyle/>
        <a:p>
          <a:endParaRPr lang="sk-SK"/>
        </a:p>
      </dgm:t>
    </dgm:pt>
    <dgm:pt modelId="{31D5E855-5C8F-41D5-A622-7D90AA2A857E}">
      <dgm:prSet phldrT="[Text]"/>
      <dgm:spPr/>
      <dgm:t>
        <a:bodyPr/>
        <a:lstStyle/>
        <a:p>
          <a:r>
            <a:rPr lang="hu-HU" b="0" dirty="0">
              <a:effectLst/>
              <a:latin typeface="Trebuchet MS" panose="020B0603020202020204" pitchFamily="34" charset="0"/>
              <a:ea typeface="+mn-ea"/>
              <a:cs typeface="+mn-cs"/>
            </a:rPr>
            <a:t>Vzácné/potřebné produkty/služby</a:t>
          </a:r>
          <a:endParaRPr lang="sk-SK" b="0" dirty="0"/>
        </a:p>
      </dgm:t>
    </dgm:pt>
    <dgm:pt modelId="{C7B6F7C6-E672-42A2-9A90-D6B06435B4A3}" type="parTrans" cxnId="{2E2E8020-B31B-4B17-B426-FA8B1D8C804D}">
      <dgm:prSet/>
      <dgm:spPr/>
      <dgm:t>
        <a:bodyPr/>
        <a:lstStyle/>
        <a:p>
          <a:endParaRPr lang="sk-SK"/>
        </a:p>
      </dgm:t>
    </dgm:pt>
    <dgm:pt modelId="{F61E39A5-A2FE-477D-8932-E6F02C88BA3D}" type="sibTrans" cxnId="{2E2E8020-B31B-4B17-B426-FA8B1D8C804D}">
      <dgm:prSet/>
      <dgm:spPr/>
      <dgm:t>
        <a:bodyPr/>
        <a:lstStyle/>
        <a:p>
          <a:endParaRPr lang="sk-SK"/>
        </a:p>
      </dgm:t>
    </dgm:pt>
    <dgm:pt modelId="{93FA5D1A-F6E9-4CDA-B694-3B337CE45F81}">
      <dgm:prSet phldrT="[Text]"/>
      <dgm:spPr/>
      <dgm:t>
        <a:bodyPr/>
        <a:lstStyle/>
        <a:p>
          <a:r>
            <a:rPr lang="hu-HU" b="0" i="0" dirty="0"/>
            <a:t>Najsilnejší potenciál růstu</a:t>
          </a:r>
          <a:endParaRPr lang="sk-SK" dirty="0"/>
        </a:p>
      </dgm:t>
    </dgm:pt>
    <dgm:pt modelId="{7E5F571B-1062-4EBC-9D39-4C050BBCF404}" type="parTrans" cxnId="{CA1A85E2-E0EC-4C95-BD55-37D6AB311833}">
      <dgm:prSet/>
      <dgm:spPr/>
      <dgm:t>
        <a:bodyPr/>
        <a:lstStyle/>
        <a:p>
          <a:endParaRPr lang="sk-SK"/>
        </a:p>
      </dgm:t>
    </dgm:pt>
    <dgm:pt modelId="{48D1810C-750F-4EDF-BB16-EC589275D72A}" type="sibTrans" cxnId="{CA1A85E2-E0EC-4C95-BD55-37D6AB311833}">
      <dgm:prSet/>
      <dgm:spPr/>
      <dgm:t>
        <a:bodyPr/>
        <a:lstStyle/>
        <a:p>
          <a:endParaRPr lang="sk-SK"/>
        </a:p>
      </dgm:t>
    </dgm:pt>
    <dgm:pt modelId="{895A98F1-9201-442C-BE95-708990CF28F8}">
      <dgm:prSet phldrT="[Text]"/>
      <dgm:spPr/>
      <dgm:t>
        <a:bodyPr/>
        <a:lstStyle/>
        <a:p>
          <a:r>
            <a:rPr lang="hu-HU" dirty="0" err="1">
              <a:effectLst/>
              <a:latin typeface="Trebuchet MS" panose="020B0603020202020204" pitchFamily="34" charset="0"/>
              <a:ea typeface="+mn-ea"/>
              <a:cs typeface="+mn-cs"/>
            </a:rPr>
            <a:t>Vaše schopnosti</a:t>
          </a:r>
          <a:endParaRPr lang="sk-SK" dirty="0"/>
        </a:p>
      </dgm:t>
    </dgm:pt>
    <dgm:pt modelId="{1C2D4399-7A69-4C94-A99B-854B44180547}" type="parTrans" cxnId="{990887DE-1575-429B-962F-E86EFAC6EDDE}">
      <dgm:prSet/>
      <dgm:spPr/>
      <dgm:t>
        <a:bodyPr/>
        <a:lstStyle/>
        <a:p>
          <a:endParaRPr lang="sk-SK"/>
        </a:p>
      </dgm:t>
    </dgm:pt>
    <dgm:pt modelId="{0C641C0A-2363-4E02-98A5-232EB06D1EF8}" type="sibTrans" cxnId="{990887DE-1575-429B-962F-E86EFAC6EDDE}">
      <dgm:prSet/>
      <dgm:spPr/>
      <dgm:t>
        <a:bodyPr/>
        <a:lstStyle/>
        <a:p>
          <a:endParaRPr lang="sk-SK"/>
        </a:p>
      </dgm:t>
    </dgm:pt>
    <dgm:pt modelId="{6E72E3CF-6A22-444A-B9B3-6D798A5DB9B2}" type="pres">
      <dgm:prSet presAssocID="{2FDC47BA-5F48-4135-9BE2-603D4563DD5F}" presName="Name0" presStyleCnt="0">
        <dgm:presLayoutVars>
          <dgm:chMax val="7"/>
          <dgm:chPref val="7"/>
          <dgm:dir/>
        </dgm:presLayoutVars>
      </dgm:prSet>
      <dgm:spPr/>
    </dgm:pt>
    <dgm:pt modelId="{E0FD554F-6795-4C5F-9145-077DE5A2A51D}" type="pres">
      <dgm:prSet presAssocID="{2FDC47BA-5F48-4135-9BE2-603D4563DD5F}" presName="Name1" presStyleCnt="0"/>
      <dgm:spPr/>
    </dgm:pt>
    <dgm:pt modelId="{0244340C-47ED-44E3-836A-56D44E06C432}" type="pres">
      <dgm:prSet presAssocID="{2FDC47BA-5F48-4135-9BE2-603D4563DD5F}" presName="cycle" presStyleCnt="0"/>
      <dgm:spPr/>
    </dgm:pt>
    <dgm:pt modelId="{A4433046-B08B-4F96-A6A4-237666E29004}" type="pres">
      <dgm:prSet presAssocID="{2FDC47BA-5F48-4135-9BE2-603D4563DD5F}" presName="srcNode" presStyleLbl="node1" presStyleIdx="0" presStyleCnt="4"/>
      <dgm:spPr/>
    </dgm:pt>
    <dgm:pt modelId="{C44C2782-20BD-4297-B81B-14668141BCE0}" type="pres">
      <dgm:prSet presAssocID="{2FDC47BA-5F48-4135-9BE2-603D4563DD5F}" presName="conn" presStyleLbl="parChTrans1D2" presStyleIdx="0" presStyleCnt="1"/>
      <dgm:spPr/>
    </dgm:pt>
    <dgm:pt modelId="{A8FAFA32-D8B2-4263-9A9D-C9132EB40689}" type="pres">
      <dgm:prSet presAssocID="{2FDC47BA-5F48-4135-9BE2-603D4563DD5F}" presName="extraNode" presStyleLbl="node1" presStyleIdx="0" presStyleCnt="4"/>
      <dgm:spPr/>
    </dgm:pt>
    <dgm:pt modelId="{7DBA2F9F-5373-49BA-9362-D4A74130FDBA}" type="pres">
      <dgm:prSet presAssocID="{2FDC47BA-5F48-4135-9BE2-603D4563DD5F}" presName="dstNode" presStyleLbl="node1" presStyleIdx="0" presStyleCnt="4"/>
      <dgm:spPr/>
    </dgm:pt>
    <dgm:pt modelId="{A29E4D5F-6289-478F-BD12-F98EFE667B6F}" type="pres">
      <dgm:prSet presAssocID="{65D14B37-DB0C-4AB6-9624-974066D25048}" presName="text_1" presStyleLbl="node1" presStyleIdx="0" presStyleCnt="4">
        <dgm:presLayoutVars>
          <dgm:bulletEnabled val="1"/>
        </dgm:presLayoutVars>
      </dgm:prSet>
      <dgm:spPr/>
    </dgm:pt>
    <dgm:pt modelId="{EDE67CDA-6CE6-461F-920C-84852C29B7F6}" type="pres">
      <dgm:prSet presAssocID="{65D14B37-DB0C-4AB6-9624-974066D25048}" presName="accent_1" presStyleCnt="0"/>
      <dgm:spPr/>
    </dgm:pt>
    <dgm:pt modelId="{EA710733-8837-450F-9A6A-0AD6CDE0AF4B}" type="pres">
      <dgm:prSet presAssocID="{65D14B37-DB0C-4AB6-9624-974066D25048}" presName="accentRepeatNode" presStyleLbl="solidFgAcc1" presStyleIdx="0" presStyleCnt="4"/>
      <dgm:spPr/>
    </dgm:pt>
    <dgm:pt modelId="{99A6D92B-31C5-41AA-B820-71C2EC705EB6}" type="pres">
      <dgm:prSet presAssocID="{31D5E855-5C8F-41D5-A622-7D90AA2A857E}" presName="text_2" presStyleLbl="node1" presStyleIdx="1" presStyleCnt="4">
        <dgm:presLayoutVars>
          <dgm:bulletEnabled val="1"/>
        </dgm:presLayoutVars>
      </dgm:prSet>
      <dgm:spPr/>
    </dgm:pt>
    <dgm:pt modelId="{84B882F2-3BDC-48D9-BE07-14F364F80111}" type="pres">
      <dgm:prSet presAssocID="{31D5E855-5C8F-41D5-A622-7D90AA2A857E}" presName="accent_2" presStyleCnt="0"/>
      <dgm:spPr/>
    </dgm:pt>
    <dgm:pt modelId="{DB1BE4F1-6A6F-430E-9F7A-90AAD98F3035}" type="pres">
      <dgm:prSet presAssocID="{31D5E855-5C8F-41D5-A622-7D90AA2A857E}" presName="accentRepeatNode" presStyleLbl="solidFgAcc1" presStyleIdx="1" presStyleCnt="4"/>
      <dgm:spPr/>
    </dgm:pt>
    <dgm:pt modelId="{46AAA778-1CBD-40C2-9D01-FDF9AEFD9016}" type="pres">
      <dgm:prSet presAssocID="{93FA5D1A-F6E9-4CDA-B694-3B337CE45F81}" presName="text_3" presStyleLbl="node1" presStyleIdx="2" presStyleCnt="4">
        <dgm:presLayoutVars>
          <dgm:bulletEnabled val="1"/>
        </dgm:presLayoutVars>
      </dgm:prSet>
      <dgm:spPr/>
    </dgm:pt>
    <dgm:pt modelId="{0603AFF6-B8B1-41AF-BA3F-B866D02A6284}" type="pres">
      <dgm:prSet presAssocID="{93FA5D1A-F6E9-4CDA-B694-3B337CE45F81}" presName="accent_3" presStyleCnt="0"/>
      <dgm:spPr/>
    </dgm:pt>
    <dgm:pt modelId="{8F1140C3-3FE6-438E-9A82-96C4147F3384}" type="pres">
      <dgm:prSet presAssocID="{93FA5D1A-F6E9-4CDA-B694-3B337CE45F81}" presName="accentRepeatNode" presStyleLbl="solidFgAcc1" presStyleIdx="2" presStyleCnt="4"/>
      <dgm:spPr/>
    </dgm:pt>
    <dgm:pt modelId="{030AFC7A-0675-430D-BA0D-77381E2C02BE}" type="pres">
      <dgm:prSet presAssocID="{895A98F1-9201-442C-BE95-708990CF28F8}" presName="text_4" presStyleLbl="node1" presStyleIdx="3" presStyleCnt="4">
        <dgm:presLayoutVars>
          <dgm:bulletEnabled val="1"/>
        </dgm:presLayoutVars>
      </dgm:prSet>
      <dgm:spPr/>
    </dgm:pt>
    <dgm:pt modelId="{24D66262-88A6-4032-89FE-B4EDE3F0F6CF}" type="pres">
      <dgm:prSet presAssocID="{895A98F1-9201-442C-BE95-708990CF28F8}" presName="accent_4" presStyleCnt="0"/>
      <dgm:spPr/>
    </dgm:pt>
    <dgm:pt modelId="{A95809AC-EA0D-44F7-A24A-805297E5B603}" type="pres">
      <dgm:prSet presAssocID="{895A98F1-9201-442C-BE95-708990CF28F8}" presName="accentRepeatNode" presStyleLbl="solidFgAcc1" presStyleIdx="3" presStyleCnt="4"/>
      <dgm:spPr/>
    </dgm:pt>
  </dgm:ptLst>
  <dgm:cxnLst>
    <dgm:cxn modelId="{2E2E8020-B31B-4B17-B426-FA8B1D8C804D}" srcId="{2FDC47BA-5F48-4135-9BE2-603D4563DD5F}" destId="{31D5E855-5C8F-41D5-A622-7D90AA2A857E}" srcOrd="1" destOrd="0" parTransId="{C7B6F7C6-E672-42A2-9A90-D6B06435B4A3}" sibTransId="{F61E39A5-A2FE-477D-8932-E6F02C88BA3D}"/>
    <dgm:cxn modelId="{F02027A4-26D5-4FD4-87B9-2CFAB28CDEFE}" type="presOf" srcId="{895A98F1-9201-442C-BE95-708990CF28F8}" destId="{030AFC7A-0675-430D-BA0D-77381E2C02BE}" srcOrd="0" destOrd="0" presId="urn:microsoft.com/office/officeart/2008/layout/VerticalCurvedList"/>
    <dgm:cxn modelId="{B1CFDAAA-94CF-406A-9018-D9F772062902}" srcId="{2FDC47BA-5F48-4135-9BE2-603D4563DD5F}" destId="{65D14B37-DB0C-4AB6-9624-974066D25048}" srcOrd="0" destOrd="0" parTransId="{25EE50E6-DA47-4334-BBE7-4B32D3F2EE66}" sibTransId="{45FB6D24-BCD2-4F08-940D-BFC69C3CFC87}"/>
    <dgm:cxn modelId="{25CEA0C4-EDD6-4D22-A22D-2BF4971A8274}" type="presOf" srcId="{93FA5D1A-F6E9-4CDA-B694-3B337CE45F81}" destId="{46AAA778-1CBD-40C2-9D01-FDF9AEFD9016}" srcOrd="0" destOrd="0" presId="urn:microsoft.com/office/officeart/2008/layout/VerticalCurvedList"/>
    <dgm:cxn modelId="{990887DE-1575-429B-962F-E86EFAC6EDDE}" srcId="{2FDC47BA-5F48-4135-9BE2-603D4563DD5F}" destId="{895A98F1-9201-442C-BE95-708990CF28F8}" srcOrd="3" destOrd="0" parTransId="{1C2D4399-7A69-4C94-A99B-854B44180547}" sibTransId="{0C641C0A-2363-4E02-98A5-232EB06D1EF8}"/>
    <dgm:cxn modelId="{CA1A85E2-E0EC-4C95-BD55-37D6AB311833}" srcId="{2FDC47BA-5F48-4135-9BE2-603D4563DD5F}" destId="{93FA5D1A-F6E9-4CDA-B694-3B337CE45F81}" srcOrd="2" destOrd="0" parTransId="{7E5F571B-1062-4EBC-9D39-4C050BBCF404}" sibTransId="{48D1810C-750F-4EDF-BB16-EC589275D72A}"/>
    <dgm:cxn modelId="{E4E474EF-DBEE-4B30-A9C7-69CEE6B4EB9B}" type="presOf" srcId="{65D14B37-DB0C-4AB6-9624-974066D25048}" destId="{A29E4D5F-6289-478F-BD12-F98EFE667B6F}" srcOrd="0" destOrd="0" presId="urn:microsoft.com/office/officeart/2008/layout/VerticalCurvedList"/>
    <dgm:cxn modelId="{3F4EBCF3-601B-4161-BA3F-148CEEB297BA}" type="presOf" srcId="{31D5E855-5C8F-41D5-A622-7D90AA2A857E}" destId="{99A6D92B-31C5-41AA-B820-71C2EC705EB6}" srcOrd="0" destOrd="0" presId="urn:microsoft.com/office/officeart/2008/layout/VerticalCurvedList"/>
    <dgm:cxn modelId="{754D7DF8-1F60-48A2-BDD8-7F08DB580DA8}" type="presOf" srcId="{2FDC47BA-5F48-4135-9BE2-603D4563DD5F}" destId="{6E72E3CF-6A22-444A-B9B3-6D798A5DB9B2}" srcOrd="0" destOrd="0" presId="urn:microsoft.com/office/officeart/2008/layout/VerticalCurvedList"/>
    <dgm:cxn modelId="{AB7C2EFA-E048-45CD-9A82-D57309060502}" type="presOf" srcId="{45FB6D24-BCD2-4F08-940D-BFC69C3CFC87}" destId="{C44C2782-20BD-4297-B81B-14668141BCE0}" srcOrd="0" destOrd="0" presId="urn:microsoft.com/office/officeart/2008/layout/VerticalCurvedList"/>
    <dgm:cxn modelId="{E6661B12-EC4B-4165-9243-09A118FC45A2}" type="presParOf" srcId="{6E72E3CF-6A22-444A-B9B3-6D798A5DB9B2}" destId="{E0FD554F-6795-4C5F-9145-077DE5A2A51D}" srcOrd="0" destOrd="0" presId="urn:microsoft.com/office/officeart/2008/layout/VerticalCurvedList"/>
    <dgm:cxn modelId="{E1BB4D9B-E0B8-4DE2-AC5F-D28CE66CAF50}" type="presParOf" srcId="{E0FD554F-6795-4C5F-9145-077DE5A2A51D}" destId="{0244340C-47ED-44E3-836A-56D44E06C432}" srcOrd="0" destOrd="0" presId="urn:microsoft.com/office/officeart/2008/layout/VerticalCurvedList"/>
    <dgm:cxn modelId="{4CE58079-24F0-473B-8D26-7A0DE96DF598}" type="presParOf" srcId="{0244340C-47ED-44E3-836A-56D44E06C432}" destId="{A4433046-B08B-4F96-A6A4-237666E29004}" srcOrd="0" destOrd="0" presId="urn:microsoft.com/office/officeart/2008/layout/VerticalCurvedList"/>
    <dgm:cxn modelId="{D521E43B-20FC-43C3-9EE1-86C3F56FCC05}" type="presParOf" srcId="{0244340C-47ED-44E3-836A-56D44E06C432}" destId="{C44C2782-20BD-4297-B81B-14668141BCE0}" srcOrd="1" destOrd="0" presId="urn:microsoft.com/office/officeart/2008/layout/VerticalCurvedList"/>
    <dgm:cxn modelId="{8512947E-6B8E-4AF7-910C-538382CC33DE}" type="presParOf" srcId="{0244340C-47ED-44E3-836A-56D44E06C432}" destId="{A8FAFA32-D8B2-4263-9A9D-C9132EB40689}" srcOrd="2" destOrd="0" presId="urn:microsoft.com/office/officeart/2008/layout/VerticalCurvedList"/>
    <dgm:cxn modelId="{9F62231B-86F5-46B8-912A-54899023883E}" type="presParOf" srcId="{0244340C-47ED-44E3-836A-56D44E06C432}" destId="{7DBA2F9F-5373-49BA-9362-D4A74130FDBA}" srcOrd="3" destOrd="0" presId="urn:microsoft.com/office/officeart/2008/layout/VerticalCurvedList"/>
    <dgm:cxn modelId="{50D0EDFF-2097-467D-89FD-0439D5D3A65C}" type="presParOf" srcId="{E0FD554F-6795-4C5F-9145-077DE5A2A51D}" destId="{A29E4D5F-6289-478F-BD12-F98EFE667B6F}" srcOrd="1" destOrd="0" presId="urn:microsoft.com/office/officeart/2008/layout/VerticalCurvedList"/>
    <dgm:cxn modelId="{85DE869F-824A-414A-AB80-BEB85489F61F}" type="presParOf" srcId="{E0FD554F-6795-4C5F-9145-077DE5A2A51D}" destId="{EDE67CDA-6CE6-461F-920C-84852C29B7F6}" srcOrd="2" destOrd="0" presId="urn:microsoft.com/office/officeart/2008/layout/VerticalCurvedList"/>
    <dgm:cxn modelId="{D583CE24-9604-4099-B2F8-4F2510CE594A}" type="presParOf" srcId="{EDE67CDA-6CE6-461F-920C-84852C29B7F6}" destId="{EA710733-8837-450F-9A6A-0AD6CDE0AF4B}" srcOrd="0" destOrd="0" presId="urn:microsoft.com/office/officeart/2008/layout/VerticalCurvedList"/>
    <dgm:cxn modelId="{156122C7-49B7-4158-84E4-30268D22F971}" type="presParOf" srcId="{E0FD554F-6795-4C5F-9145-077DE5A2A51D}" destId="{99A6D92B-31C5-41AA-B820-71C2EC705EB6}" srcOrd="3" destOrd="0" presId="urn:microsoft.com/office/officeart/2008/layout/VerticalCurvedList"/>
    <dgm:cxn modelId="{9A5F24E5-82B7-4D06-A373-4E4B9864F60C}" type="presParOf" srcId="{E0FD554F-6795-4C5F-9145-077DE5A2A51D}" destId="{84B882F2-3BDC-48D9-BE07-14F364F80111}" srcOrd="4" destOrd="0" presId="urn:microsoft.com/office/officeart/2008/layout/VerticalCurvedList"/>
    <dgm:cxn modelId="{A06126F2-798A-4FD3-9D80-4B343E58C7A0}" type="presParOf" srcId="{84B882F2-3BDC-48D9-BE07-14F364F80111}" destId="{DB1BE4F1-6A6F-430E-9F7A-90AAD98F3035}" srcOrd="0" destOrd="0" presId="urn:microsoft.com/office/officeart/2008/layout/VerticalCurvedList"/>
    <dgm:cxn modelId="{933EA130-007C-478E-B640-37D472AD454B}" type="presParOf" srcId="{E0FD554F-6795-4C5F-9145-077DE5A2A51D}" destId="{46AAA778-1CBD-40C2-9D01-FDF9AEFD9016}" srcOrd="5" destOrd="0" presId="urn:microsoft.com/office/officeart/2008/layout/VerticalCurvedList"/>
    <dgm:cxn modelId="{16C08995-7CD6-44FC-A6B4-76F3B64058CD}" type="presParOf" srcId="{E0FD554F-6795-4C5F-9145-077DE5A2A51D}" destId="{0603AFF6-B8B1-41AF-BA3F-B866D02A6284}" srcOrd="6" destOrd="0" presId="urn:microsoft.com/office/officeart/2008/layout/VerticalCurvedList"/>
    <dgm:cxn modelId="{EE137579-4AA6-48FF-B9DD-76523A49A432}" type="presParOf" srcId="{0603AFF6-B8B1-41AF-BA3F-B866D02A6284}" destId="{8F1140C3-3FE6-438E-9A82-96C4147F3384}" srcOrd="0" destOrd="0" presId="urn:microsoft.com/office/officeart/2008/layout/VerticalCurvedList"/>
    <dgm:cxn modelId="{5B1D64B5-CF57-4971-97D9-CD8ABDE35262}" type="presParOf" srcId="{E0FD554F-6795-4C5F-9145-077DE5A2A51D}" destId="{030AFC7A-0675-430D-BA0D-77381E2C02BE}" srcOrd="7" destOrd="0" presId="urn:microsoft.com/office/officeart/2008/layout/VerticalCurvedList"/>
    <dgm:cxn modelId="{065AA8EF-AD80-49F6-BA27-FF37747F9CE6}" type="presParOf" srcId="{E0FD554F-6795-4C5F-9145-077DE5A2A51D}" destId="{24D66262-88A6-4032-89FE-B4EDE3F0F6CF}" srcOrd="8" destOrd="0" presId="urn:microsoft.com/office/officeart/2008/layout/VerticalCurvedList"/>
    <dgm:cxn modelId="{B000D4F8-AD6B-4B24-B1F0-C5C402FDF2D3}" type="presParOf" srcId="{24D66262-88A6-4032-89FE-B4EDE3F0F6CF}" destId="{A95809AC-EA0D-44F7-A24A-805297E5B6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2782-20BD-4297-B81B-14668141BCE0}">
      <dsp:nvSpPr>
        <dsp:cNvPr id="0" name=""/>
        <dsp:cNvSpPr/>
      </dsp:nvSpPr>
      <dsp:spPr>
        <a:xfrm>
          <a:off x="-4505102" y="-690842"/>
          <a:ext cx="5366813" cy="5366813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E4D5F-6289-478F-BD12-F98EFE667B6F}">
      <dsp:nvSpPr>
        <dsp:cNvPr id="0" name=""/>
        <dsp:cNvSpPr/>
      </dsp:nvSpPr>
      <dsp:spPr>
        <a:xfrm>
          <a:off x="451373" y="306376"/>
          <a:ext cx="5574104" cy="6130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Přírodní vlastnosti</a:t>
          </a:r>
          <a:endParaRPr lang="sk-SK" sz="2300" kern="1200" dirty="0"/>
        </a:p>
      </dsp:txBody>
      <dsp:txXfrm>
        <a:off x="451373" y="306376"/>
        <a:ext cx="5574104" cy="613072"/>
      </dsp:txXfrm>
    </dsp:sp>
    <dsp:sp modelId="{EA710733-8837-450F-9A6A-0AD6CDE0AF4B}">
      <dsp:nvSpPr>
        <dsp:cNvPr id="0" name=""/>
        <dsp:cNvSpPr/>
      </dsp:nvSpPr>
      <dsp:spPr>
        <a:xfrm>
          <a:off x="68203" y="229742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6D92B-31C5-41AA-B820-71C2EC705EB6}">
      <dsp:nvSpPr>
        <dsp:cNvPr id="0" name=""/>
        <dsp:cNvSpPr/>
      </dsp:nvSpPr>
      <dsp:spPr>
        <a:xfrm>
          <a:off x="802861" y="1226144"/>
          <a:ext cx="5222616" cy="6130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b="0" kern="1200" dirty="0">
              <a:effectLst/>
              <a:latin typeface="Trebuchet MS" panose="020B0603020202020204" pitchFamily="34" charset="0"/>
              <a:ea typeface="+mn-ea"/>
              <a:cs typeface="+mn-cs"/>
            </a:rPr>
            <a:t>Vzácné/potřebné produkty/služby</a:t>
          </a:r>
          <a:endParaRPr lang="sk-SK" sz="2300" b="0" kern="1200" dirty="0"/>
        </a:p>
      </dsp:txBody>
      <dsp:txXfrm>
        <a:off x="802861" y="1226144"/>
        <a:ext cx="5222616" cy="613072"/>
      </dsp:txXfrm>
    </dsp:sp>
    <dsp:sp modelId="{DB1BE4F1-6A6F-430E-9F7A-90AAD98F3035}">
      <dsp:nvSpPr>
        <dsp:cNvPr id="0" name=""/>
        <dsp:cNvSpPr/>
      </dsp:nvSpPr>
      <dsp:spPr>
        <a:xfrm>
          <a:off x="419691" y="1149510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AA778-1CBD-40C2-9D01-FDF9AEFD9016}">
      <dsp:nvSpPr>
        <dsp:cNvPr id="0" name=""/>
        <dsp:cNvSpPr/>
      </dsp:nvSpPr>
      <dsp:spPr>
        <a:xfrm>
          <a:off x="802861" y="2145912"/>
          <a:ext cx="5222616" cy="61307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b="0" i="0" kern="1200" dirty="0"/>
            <a:t>Najsilnejší potenciál růstu</a:t>
          </a:r>
          <a:endParaRPr lang="sk-SK" sz="2300" kern="1200" dirty="0"/>
        </a:p>
      </dsp:txBody>
      <dsp:txXfrm>
        <a:off x="802861" y="2145912"/>
        <a:ext cx="5222616" cy="613072"/>
      </dsp:txXfrm>
    </dsp:sp>
    <dsp:sp modelId="{8F1140C3-3FE6-438E-9A82-96C4147F3384}">
      <dsp:nvSpPr>
        <dsp:cNvPr id="0" name=""/>
        <dsp:cNvSpPr/>
      </dsp:nvSpPr>
      <dsp:spPr>
        <a:xfrm>
          <a:off x="419691" y="2069278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AFC7A-0675-430D-BA0D-77381E2C02BE}">
      <dsp:nvSpPr>
        <dsp:cNvPr id="0" name=""/>
        <dsp:cNvSpPr/>
      </dsp:nvSpPr>
      <dsp:spPr>
        <a:xfrm>
          <a:off x="451373" y="3065680"/>
          <a:ext cx="5574104" cy="6130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 err="1">
              <a:effectLst/>
              <a:latin typeface="Trebuchet MS" panose="020B0603020202020204" pitchFamily="34" charset="0"/>
              <a:ea typeface="+mn-ea"/>
              <a:cs typeface="+mn-cs"/>
            </a:rPr>
            <a:t>Vaše schopnosti</a:t>
          </a:r>
          <a:endParaRPr lang="sk-SK" sz="2300" kern="1200" dirty="0"/>
        </a:p>
      </dsp:txBody>
      <dsp:txXfrm>
        <a:off x="451373" y="3065680"/>
        <a:ext cx="5574104" cy="613072"/>
      </dsp:txXfrm>
    </dsp:sp>
    <dsp:sp modelId="{A95809AC-EA0D-44F7-A24A-805297E5B603}">
      <dsp:nvSpPr>
        <dsp:cNvPr id="0" name=""/>
        <dsp:cNvSpPr/>
      </dsp:nvSpPr>
      <dsp:spPr>
        <a:xfrm>
          <a:off x="68203" y="2989046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34980-6677-4AB4-B5F5-FCE8E4F0C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550F82-BFCD-48C6-8E68-C74F4D657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D4C381-D3D2-4835-AD24-1AF635C24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02379-A49F-41F9-9E1F-E5D98A4828A2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76F9ED-071F-4AA7-B5C8-D3A63DE93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812772-A762-4A8B-BF24-DA4DB42D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37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CF867-D9C8-4150-B17A-EB632DFC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CF5547-57C6-4A2A-B742-556646F44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C6C1B4-46DB-4400-8D33-C4D09CEF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0F25-BD54-48CD-B877-EC73E6648FE2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866621-8B9E-4B11-82E3-CAFEF41FD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6FB6FE-80E1-4157-A3F7-846BBB6C5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64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AC820B-4A51-402B-A22D-B3E441802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547BB6-CEE2-41E9-838C-37A52219E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05CDB-522F-4D77-A262-66EDA479C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7994-7ECE-4314-80F4-B4C4E3A0AF87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F9B6D1-D3F5-4308-97A1-59B06392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C88F66-89C9-4AAF-8D3D-83601645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465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URESA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ekstu 18"/>
          <p:cNvSpPr>
            <a:spLocks noGrp="1"/>
          </p:cNvSpPr>
          <p:nvPr>
            <p:ph type="body" sz="quarter" idx="14" hasCustomPrompt="1"/>
          </p:nvPr>
        </p:nvSpPr>
        <p:spPr>
          <a:xfrm>
            <a:off x="501231" y="1260000"/>
            <a:ext cx="8141538" cy="4860000"/>
          </a:xfrm>
          <a:prstGeom prst="rect">
            <a:avLst/>
          </a:prstGeom>
        </p:spPr>
        <p:txBody>
          <a:bodyPr/>
          <a:lstStyle>
            <a:lvl1pPr marL="0" indent="0" algn="just">
              <a:spcBef>
                <a:spcPts val="0"/>
              </a:spcBef>
              <a:buNone/>
              <a:defRPr sz="1108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Block of </a:t>
            </a:r>
            <a:r>
              <a:rPr lang="pl-PL" dirty="0" err="1"/>
              <a:t>text</a:t>
            </a:r>
            <a:r>
              <a:rPr lang="pl-PL" dirty="0"/>
              <a:t> (</a:t>
            </a:r>
            <a:r>
              <a:rPr lang="pl-PL" dirty="0" err="1"/>
              <a:t>Trebuchet</a:t>
            </a:r>
            <a:r>
              <a:rPr lang="pl-PL" dirty="0"/>
              <a:t> MS Font, 12 p.)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4" y="457201"/>
            <a:ext cx="169398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28" y="195983"/>
            <a:ext cx="1425546" cy="94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1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BC485-E951-4FE7-B85E-7D8AFCA08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BB4F6-2C77-41EB-B42D-DB69F912D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0113C6-D060-43B6-9321-8622FF51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144-3EAA-41D4-BC4B-86E6BE6D035A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8F95AB-BF06-476D-908A-67BD67E96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F583BC-8477-48D0-84A9-3D34E0A19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67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DDA0C-A50C-4305-A45E-F02618410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484676-DCBE-47AA-9A6B-83765B2FB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0324F7-A641-4CB8-B8C2-93412211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93D3-48E0-4230-AAE3-BAC0B524BB65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9D54C6-7D7D-4639-96FE-4A207976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D7DE10-AF17-46EE-A45E-FB208298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4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092A1-B8AA-4251-A0A7-2842B6D4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27D3F-CD62-4F96-9583-C9A9FB159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680B10-0F0B-496F-BD72-3A4CBF97C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FB0F44-81A8-41D2-87EB-47AA7F253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ECE7-AEB7-4F12-8389-97E21B6B974B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6D24D3-9D0B-4777-B850-D028F8073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C632AD-4AE1-43E4-92E8-A735BF6C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43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F3463-D4E4-44BA-8D57-66259A25F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D1CF4A-3B26-46DE-B068-BC06F338D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52DF38B-A573-4E94-BBBB-2D99F773F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B4313E-A824-413A-9D6D-2F9234DBBD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140BA33-AEA1-4EB7-BB3A-1CCD1C1A3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F68090-623D-4CD8-8AB8-B2EA06D48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BCD5C-423F-41EB-A344-16980BF86F69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798C801-E313-493F-A117-E046311A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B2C5ED-DC74-4D3B-9C1F-2EA82201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3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2C7BF-7D6B-4503-B533-8B7DE6819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20CB48-CAC6-4C1B-B81A-557E24765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CE06-4CF1-4811-88D7-21A0E948D0C2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B1EFF7-B20A-4337-BC8E-0ED2B26E4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7689E33-78C0-43D4-9082-288FE00D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01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5D1167-4443-45AA-946F-46F7B93C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A06C-3CEE-4FEC-82DA-BB2A21C297EF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0456AA-E2C8-4683-AA78-AE9EBE87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5E6FA3-9A79-419E-B740-B95AA7721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70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56498-F57F-4AE4-B431-DD3BC812C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F23243-E53B-4031-A68D-2314920D8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B24E992-3A26-4B91-8B60-229A35384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DE0928-C72C-4519-9095-226D916E0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B4D-6860-47EC-91E6-A54911E5E036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279E09-2A34-4770-8633-FAD198AD1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0A133A-DE4D-449C-BAA6-C7A7788B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80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A5D40-E5A0-4D39-8E79-39E45486C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58DD1C-515B-497D-A70A-659711718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9C1078-5091-44DE-A2F7-DD399B5CD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43D332-FDA3-49D1-A5C1-FD0E4DF6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93B9-17C6-4991-ACCE-843B5111EE8C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EE9932-5B5C-430E-9232-3B52A4EA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DC03CF-CC4F-436D-AECB-17F4DF22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08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2595B94-3DD7-44E8-8BFA-5568A1315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766C40-CA86-48C9-9718-696D482AB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93F8B1-9C1D-4370-A02C-6D11287F5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6DA52-6E42-467B-891F-F687EA330333}" type="datetime1">
              <a:rPr lang="cs-CZ" smtClean="0"/>
              <a:t>21.01.2023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929198-FCE4-4AD7-8674-6AA3551F8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245721-088B-4D59-924A-936AA85E0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B3453-50FB-4F84-A2BC-F5B9BC87FA5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07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iopscience.iop.org/article/10.1088/1755-1315/341/1/012017" TargetMode="External"/><Relationship Id="rId2" Type="http://schemas.openxmlformats.org/officeDocument/2006/relationships/hyperlink" Target="https://journals.openedition.org/economierurale/406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3A1087-6A1D-4B89-AE66-7024DB101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99023"/>
            <a:ext cx="6858000" cy="1328230"/>
          </a:xfrm>
        </p:spPr>
        <p:txBody>
          <a:bodyPr>
            <a:normAutofit/>
          </a:bodyPr>
          <a:lstStyle/>
          <a:p>
            <a:r>
              <a:rPr lang="cs-CZ" sz="3300" dirty="0">
                <a:latin typeface="+mn-lt"/>
              </a:rPr>
              <a:t>Modul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F388A6-4F62-4BA6-B547-7B932C0A6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9608" y="3281779"/>
            <a:ext cx="6858000" cy="1241822"/>
          </a:xfrm>
        </p:spPr>
        <p:txBody>
          <a:bodyPr>
            <a:normAutofit fontScale="47500" lnSpcReduction="20000"/>
          </a:bodyPr>
          <a:lstStyle/>
          <a:p>
            <a:pPr rtl="0"/>
            <a:r>
              <a:rPr lang="cs-CZ" sz="6600" b="1" noProof="1"/>
              <a:t>Různé</a:t>
            </a:r>
            <a:r>
              <a:rPr lang="en-US" sz="6600" b="1" dirty="0"/>
              <a:t> modely venkovské podnikatelské </a:t>
            </a:r>
            <a:r>
              <a:rPr lang="cs-CZ" sz="6600" b="1" dirty="0"/>
              <a:t>strategie</a:t>
            </a:r>
            <a:r>
              <a:rPr lang="en-US" sz="6600" b="1" dirty="0"/>
              <a:t> a jak rozpoznat potenciál vašeho</a:t>
            </a:r>
            <a:r>
              <a:rPr lang="cs-CZ" sz="6600" b="1" dirty="0"/>
              <a:t> </a:t>
            </a:r>
            <a:r>
              <a:rPr lang="hu-HU" sz="6600" b="1" dirty="0"/>
              <a:t>regionu</a:t>
            </a:r>
            <a:endParaRPr lang="pl-PL" sz="6600" dirty="0"/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A63E459-A014-4CAD-83D7-E596F2A9B5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316" y="1000380"/>
            <a:ext cx="2173367" cy="1328230"/>
          </a:xfrm>
          <a:prstGeom prst="rect">
            <a:avLst/>
          </a:prstGeom>
        </p:spPr>
      </p:pic>
      <p:pic>
        <p:nvPicPr>
          <p:cNvPr id="5" name="image12.jpg">
            <a:extLst>
              <a:ext uri="{FF2B5EF4-FFF2-40B4-BE49-F238E27FC236}">
                <a16:creationId xmlns:a16="http://schemas.microsoft.com/office/drawing/2014/main" id="{F966F18C-3FD7-43A4-941B-A92771045A4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45549" y="4645541"/>
            <a:ext cx="2252902" cy="596978"/>
          </a:xfrm>
          <a:prstGeom prst="rect">
            <a:avLst/>
          </a:prstGeom>
          <a:ln/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E9ECF08-46A5-468B-95DD-F4E0D925F3A9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7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C089D3EA-0497-4043-B789-E35CB9761063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sk-SK" sz="2800" dirty="0"/>
              <a:t>Průmyslové zemědělství</a:t>
            </a:r>
          </a:p>
          <a:p>
            <a:pPr eaLnBrk="0" fontAlgn="base" hangingPunct="0"/>
            <a:r>
              <a:rPr lang="sk-SK" sz="2800" dirty="0"/>
              <a:t>Multifunkční zemědělství</a:t>
            </a:r>
          </a:p>
          <a:p>
            <a:pPr eaLnBrk="0" fontAlgn="base" hangingPunct="0"/>
            <a:r>
              <a:rPr lang="hu-HU" sz="2800" dirty="0"/>
              <a:t>Zemědělství založené na</a:t>
            </a:r>
            <a:r>
              <a:rPr lang="en-US" sz="2800" dirty="0"/>
              <a:t>místníiniciativě</a:t>
            </a:r>
            <a:r>
              <a:rPr lang="hu-HU" sz="2800" dirty="0"/>
              <a:t>a</a:t>
            </a:r>
            <a:r>
              <a:rPr lang="en-US" sz="2800" dirty="0"/>
              <a:t>spolupráci</a:t>
            </a:r>
            <a:endParaRPr lang="hu-HU" sz="2800" dirty="0"/>
          </a:p>
          <a:p>
            <a:pPr eaLnBrk="0" fontAlgn="base" hangingPunct="0"/>
            <a:r>
              <a:rPr lang="hu-HU" sz="2800" dirty="0"/>
              <a:t>Alternativní zemědělství</a:t>
            </a:r>
          </a:p>
          <a:p>
            <a:pPr eaLnBrk="0" fontAlgn="base" hangingPunct="0"/>
            <a:endParaRPr lang="sk-SK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CD1811-0C2D-4518-933E-7B9B6B778AF5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8C6A3AE-A566-4BAA-A002-23AEB0793636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3026568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C089D3EA-0497-4043-B789-E35CB9761063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eaLnBrk="0" fontAlgn="base" hangingPunct="0">
              <a:buNone/>
            </a:pPr>
            <a:r>
              <a:rPr lang="sk-SK" sz="2800" dirty="0" err="1"/>
              <a:t>Průmyslové</a:t>
            </a:r>
            <a:r>
              <a:rPr lang="sk-SK" sz="2800" dirty="0"/>
              <a:t> </a:t>
            </a:r>
            <a:r>
              <a:rPr lang="sk-SK" sz="2800" dirty="0" err="1"/>
              <a:t>zemědělství</a:t>
            </a:r>
            <a:endParaRPr lang="sk-SK" sz="2800" dirty="0"/>
          </a:p>
          <a:p>
            <a:pPr marL="0" indent="0" algn="l" rtl="0" eaLnBrk="0" fontAlgn="base" hangingPunct="0">
              <a:buNone/>
            </a:pPr>
            <a:endParaRPr lang="sk-SK" sz="2800" dirty="0"/>
          </a:p>
          <a:p>
            <a:pPr algn="l" rtl="0" eaLnBrk="0" fontAlgn="base" hangingPunct="0"/>
            <a:r>
              <a:rPr lang="en-US" sz="2800" dirty="0" err="1"/>
              <a:t>zaměřené</a:t>
            </a:r>
            <a:r>
              <a:rPr lang="en-US" sz="2800" dirty="0"/>
              <a:t> na </a:t>
            </a:r>
            <a:r>
              <a:rPr lang="en-US" sz="2800" dirty="0" err="1"/>
              <a:t>zvýšení</a:t>
            </a:r>
            <a:r>
              <a:rPr lang="en-US" sz="2800" dirty="0"/>
              <a:t> </a:t>
            </a:r>
            <a:r>
              <a:rPr lang="en-US" sz="2800" dirty="0" err="1"/>
              <a:t>hmotnosti</a:t>
            </a:r>
            <a:r>
              <a:rPr lang="en-US" sz="2800" dirty="0"/>
              <a:t> </a:t>
            </a:r>
            <a:r>
              <a:rPr lang="en-US" sz="2800" dirty="0" err="1"/>
              <a:t>výrobků</a:t>
            </a:r>
            <a:endParaRPr lang="en-US" sz="2800" dirty="0"/>
          </a:p>
          <a:p>
            <a:pPr marL="0" indent="0" algn="l" rtl="0" eaLnBrk="0" fontAlgn="base" hangingPunct="0">
              <a:buNone/>
            </a:pPr>
            <a:r>
              <a:rPr lang="en-US" sz="2800" dirty="0" err="1"/>
              <a:t>průmyslové</a:t>
            </a:r>
            <a:r>
              <a:rPr lang="en-US" sz="2800" dirty="0"/>
              <a:t> </a:t>
            </a:r>
            <a:r>
              <a:rPr lang="en-US" sz="2800" dirty="0" err="1"/>
              <a:t>zemědělství</a:t>
            </a:r>
            <a:endParaRPr lang="en-US" sz="2800" dirty="0"/>
          </a:p>
          <a:p>
            <a:pPr marL="0" indent="0" algn="l" rtl="0" eaLnBrk="0" fontAlgn="base" hangingPunct="0">
              <a:buNone/>
            </a:pPr>
            <a:endParaRPr lang="en-US" sz="2800" dirty="0"/>
          </a:p>
          <a:p>
            <a:pPr algn="l" rtl="0" eaLnBrk="0" fontAlgn="base" hangingPunct="0"/>
            <a:r>
              <a:rPr lang="en-US" sz="2800" dirty="0" err="1"/>
              <a:t>logika</a:t>
            </a:r>
            <a:r>
              <a:rPr lang="en-US" sz="2800" dirty="0"/>
              <a:t> </a:t>
            </a:r>
            <a:r>
              <a:rPr lang="en-US" sz="2800" dirty="0" err="1"/>
              <a:t>průmyslu</a:t>
            </a:r>
            <a:r>
              <a:rPr lang="en-US" sz="2800" dirty="0"/>
              <a:t> se </a:t>
            </a:r>
            <a:r>
              <a:rPr lang="en-US" sz="2800" dirty="0" err="1"/>
              <a:t>objevila</a:t>
            </a:r>
            <a:r>
              <a:rPr lang="en-US" sz="2800" dirty="0"/>
              <a:t> v </a:t>
            </a:r>
            <a:r>
              <a:rPr lang="en-US" sz="2800" dirty="0" err="1"/>
              <a:t>sektoru</a:t>
            </a:r>
            <a:endParaRPr lang="sk-SK" sz="2800" dirty="0"/>
          </a:p>
          <a:p>
            <a:pPr eaLnBrk="0" fontAlgn="base" hangingPunct="0"/>
            <a:endParaRPr lang="sk-SK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1378633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54E13C50-7F01-4D8E-A9F0-C9FBA7B7B170}"/>
              </a:ext>
            </a:extLst>
          </p:cNvPr>
          <p:cNvSpPr txBox="1">
            <a:spLocks/>
          </p:cNvSpPr>
          <p:nvPr/>
        </p:nvSpPr>
        <p:spPr>
          <a:xfrm>
            <a:off x="457200" y="2274927"/>
            <a:ext cx="8229600" cy="34892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sk-SK" sz="2800" dirty="0"/>
              <a:t>Multifunkční </a:t>
            </a:r>
            <a:r>
              <a:rPr lang="sk-SK" sz="2800" dirty="0" err="1"/>
              <a:t>zemědělství</a:t>
            </a: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eaLnBrk="0" fontAlgn="base" hangingPunct="0"/>
            <a:r>
              <a:rPr lang="en-US" sz="2800" dirty="0" err="1"/>
              <a:t>Kromě</a:t>
            </a:r>
            <a:r>
              <a:rPr lang="en-US" sz="2800" dirty="0"/>
              <a:t> </a:t>
            </a:r>
            <a:r>
              <a:rPr lang="en-US" sz="2800" dirty="0" err="1"/>
              <a:t>výrobních</a:t>
            </a:r>
            <a:r>
              <a:rPr lang="en-US" sz="2800" dirty="0"/>
              <a:t> </a:t>
            </a:r>
            <a:r>
              <a:rPr lang="en-US" sz="2800" dirty="0" err="1"/>
              <a:t>úkolů</a:t>
            </a:r>
            <a:r>
              <a:rPr lang="en-US" sz="2800" dirty="0"/>
              <a:t> </a:t>
            </a:r>
            <a:r>
              <a:rPr lang="en-US" sz="2800" dirty="0" err="1"/>
              <a:t>plní</a:t>
            </a:r>
            <a:r>
              <a:rPr lang="en-US" sz="2800" dirty="0"/>
              <a:t> </a:t>
            </a:r>
            <a:r>
              <a:rPr lang="en-US" sz="2800" dirty="0" err="1"/>
              <a:t>zemědělství</a:t>
            </a:r>
            <a:r>
              <a:rPr lang="en-US" sz="2800" dirty="0"/>
              <a:t> </a:t>
            </a:r>
            <a:r>
              <a:rPr lang="en-US" sz="2800" dirty="0" err="1"/>
              <a:t>také</a:t>
            </a:r>
            <a:r>
              <a:rPr lang="en-US" sz="2800" dirty="0"/>
              <a:t> </a:t>
            </a:r>
            <a:r>
              <a:rPr lang="en-US" sz="2800" dirty="0" err="1"/>
              <a:t>environmentální</a:t>
            </a:r>
            <a:r>
              <a:rPr lang="en-US" sz="2800" dirty="0"/>
              <a:t>, </a:t>
            </a:r>
            <a:r>
              <a:rPr lang="en-US" sz="2800" dirty="0" err="1"/>
              <a:t>sociální</a:t>
            </a:r>
            <a:r>
              <a:rPr lang="en-US" sz="2800" dirty="0"/>
              <a:t>, </a:t>
            </a:r>
            <a:r>
              <a:rPr lang="en-US" sz="2800" dirty="0" err="1"/>
              <a:t>regionální</a:t>
            </a:r>
            <a:r>
              <a:rPr lang="en-US" sz="2800" dirty="0"/>
              <a:t> </a:t>
            </a:r>
            <a:r>
              <a:rPr lang="en-US" sz="2800" dirty="0" err="1"/>
              <a:t>úkoly</a:t>
            </a:r>
            <a:r>
              <a:rPr lang="en-US" sz="2800" dirty="0"/>
              <a:t> a </a:t>
            </a:r>
            <a:r>
              <a:rPr lang="en-US" sz="2800" dirty="0" err="1"/>
              <a:t>úkoly</a:t>
            </a:r>
            <a:r>
              <a:rPr lang="en-US" sz="2800" dirty="0"/>
              <a:t> v oblasti </a:t>
            </a:r>
            <a:r>
              <a:rPr lang="en-US" sz="2800" dirty="0" err="1"/>
              <a:t>zaměstnanosti</a:t>
            </a:r>
            <a:r>
              <a:rPr lang="en-US" sz="2800" dirty="0"/>
              <a:t>.</a:t>
            </a:r>
          </a:p>
          <a:p>
            <a:pPr eaLnBrk="0" fontAlgn="base" hangingPunct="0"/>
            <a:endParaRPr lang="en-US" sz="2800" dirty="0"/>
          </a:p>
          <a:p>
            <a:pPr eaLnBrk="0" fontAlgn="base" hangingPunct="0"/>
            <a:r>
              <a:rPr lang="en-US" sz="2800" dirty="0"/>
              <a:t>Tyto </a:t>
            </a:r>
            <a:r>
              <a:rPr lang="en-US" sz="2800" dirty="0" err="1"/>
              <a:t>environmentální</a:t>
            </a:r>
            <a:r>
              <a:rPr lang="en-US" sz="2800" dirty="0"/>
              <a:t> a </a:t>
            </a:r>
            <a:r>
              <a:rPr lang="en-US" sz="2800" dirty="0" err="1"/>
              <a:t>sociální</a:t>
            </a:r>
            <a:r>
              <a:rPr lang="en-US" sz="2800" dirty="0"/>
              <a:t> </a:t>
            </a:r>
            <a:r>
              <a:rPr lang="en-US" sz="2800" dirty="0" err="1"/>
              <a:t>služby</a:t>
            </a:r>
            <a:r>
              <a:rPr lang="en-US" sz="2800" dirty="0"/>
              <a:t>, </a:t>
            </a:r>
            <a:r>
              <a:rPr lang="en-US" sz="2800" dirty="0" err="1"/>
              <a:t>které</a:t>
            </a:r>
            <a:r>
              <a:rPr lang="en-US" sz="2800" dirty="0"/>
              <a:t> se </a:t>
            </a:r>
            <a:r>
              <a:rPr lang="en-US" sz="2800" dirty="0" err="1"/>
              <a:t>vytvářejí</a:t>
            </a:r>
            <a:r>
              <a:rPr lang="en-US" sz="2800" dirty="0"/>
              <a:t> na </a:t>
            </a:r>
            <a:r>
              <a:rPr lang="en-US" sz="2800" dirty="0" err="1"/>
              <a:t>místní</a:t>
            </a:r>
            <a:r>
              <a:rPr lang="en-US" sz="2800" dirty="0"/>
              <a:t> </a:t>
            </a:r>
            <a:r>
              <a:rPr lang="en-US" sz="2800" dirty="0" err="1"/>
              <a:t>úrovni</a:t>
            </a:r>
            <a:r>
              <a:rPr lang="en-US" sz="2800" dirty="0"/>
              <a:t>, </a:t>
            </a:r>
            <a:r>
              <a:rPr lang="en-US" sz="2800" dirty="0" err="1"/>
              <a:t>nelze</a:t>
            </a:r>
            <a:r>
              <a:rPr lang="en-US" sz="2800" dirty="0"/>
              <a:t> </a:t>
            </a:r>
            <a:r>
              <a:rPr lang="en-US" sz="2800" dirty="0" err="1"/>
              <a:t>dovážet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346618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CFB7F19F-AD83-44C3-A66C-B5AB6DE88441}"/>
              </a:ext>
            </a:extLst>
          </p:cNvPr>
          <p:cNvSpPr txBox="1">
            <a:spLocks/>
          </p:cNvSpPr>
          <p:nvPr/>
        </p:nvSpPr>
        <p:spPr>
          <a:xfrm>
            <a:off x="592744" y="2277306"/>
            <a:ext cx="8229600" cy="348925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hu-HU" sz="2800"/>
              <a:t>Zemědělství založené na </a:t>
            </a:r>
            <a:r>
              <a:rPr lang="en-US" sz="2800"/>
              <a:t>místní</a:t>
            </a:r>
            <a:r>
              <a:rPr lang="cs-CZ" sz="2800"/>
              <a:t> </a:t>
            </a:r>
            <a:r>
              <a:rPr lang="en-US" sz="2800"/>
              <a:t>iniciativě</a:t>
            </a:r>
            <a:r>
              <a:rPr lang="cs-CZ" sz="2800"/>
              <a:t> </a:t>
            </a:r>
            <a:r>
              <a:rPr lang="hu-HU" sz="2800"/>
              <a:t>a </a:t>
            </a:r>
            <a:r>
              <a:rPr lang="en-US" sz="2800"/>
              <a:t>spolupráci</a:t>
            </a:r>
            <a:endParaRPr lang="hu-HU" sz="280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hu-HU" sz="2800"/>
          </a:p>
          <a:p>
            <a:pPr eaLnBrk="0" fontAlgn="base" hangingPunct="0"/>
            <a:r>
              <a:rPr lang="en-US" sz="2800"/>
              <a:t>nejžádanější model rozvoje venkova</a:t>
            </a:r>
            <a:endParaRPr lang="hu-HU" sz="2800"/>
          </a:p>
          <a:p>
            <a:pPr eaLnBrk="0" fontAlgn="base" hangingPunct="0"/>
            <a:endParaRPr lang="hu-HU" sz="2800"/>
          </a:p>
          <a:p>
            <a:pPr eaLnBrk="0" fontAlgn="base" hangingPunct="0"/>
            <a:r>
              <a:rPr lang="en-US" sz="2800"/>
              <a:t>Cílem je vytvořit a upevnit "projektovou oblast" s jednotnou identitou v dlouhodobém horizontu, jakož i zdůraznit význam komplexnosti,</a:t>
            </a:r>
            <a:r>
              <a:rPr lang="cs-CZ" sz="2800"/>
              <a:t> </a:t>
            </a:r>
            <a:r>
              <a:rPr lang="en-US" sz="2800"/>
              <a:t>dynamizovat</a:t>
            </a:r>
            <a:r>
              <a:rPr lang="cs-CZ" sz="2800"/>
              <a:t> </a:t>
            </a:r>
            <a:r>
              <a:rPr lang="en-US" sz="2800"/>
              <a:t>místní zdroje a aktéry, posílit spolupráci mezi zúčastněnými stranami a vytvořit organizační rámce důležité pro úspěšnou spolupráci.</a:t>
            </a:r>
            <a:endParaRPr lang="hu-HU" sz="280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093613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DA00DEF4-2979-4151-8DB2-79A20711EFDF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/>
              <a:t>V evropském modelu zemědělství plní multifunkční zemědělství a okolní země kromě produkce potravin i ekologické a environmentální, jakož i sociální, hospodářské, společenské a kulturní funkce.</a:t>
            </a:r>
            <a:endParaRPr lang="sk-SK" sz="280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068300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1A3311AC-E6F6-461E-99AE-36678755CD54}"/>
              </a:ext>
            </a:extLst>
          </p:cNvPr>
          <p:cNvSpPr txBox="1">
            <a:spLocks/>
          </p:cNvSpPr>
          <p:nvPr/>
        </p:nvSpPr>
        <p:spPr>
          <a:xfrm>
            <a:off x="457200" y="2332119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 err="1"/>
              <a:t>Mezi</a:t>
            </a:r>
            <a:r>
              <a:rPr lang="en-US" sz="2800" dirty="0"/>
              <a:t> </a:t>
            </a:r>
            <a:r>
              <a:rPr lang="en-US" sz="2800" dirty="0" err="1"/>
              <a:t>ně</a:t>
            </a:r>
            <a:r>
              <a:rPr lang="en-US" sz="2800" dirty="0"/>
              <a:t> </a:t>
            </a:r>
            <a:r>
              <a:rPr lang="en-US" sz="2800" dirty="0" err="1"/>
              <a:t>patří</a:t>
            </a:r>
            <a:r>
              <a:rPr lang="en-US" sz="2800" dirty="0"/>
              <a:t> </a:t>
            </a:r>
            <a:r>
              <a:rPr lang="en-US" sz="2800" dirty="0" err="1"/>
              <a:t>mimo</a:t>
            </a:r>
            <a:r>
              <a:rPr lang="en-US" sz="2800" dirty="0"/>
              <a:t> </a:t>
            </a:r>
            <a:r>
              <a:rPr lang="en-US" sz="2800" dirty="0" err="1"/>
              <a:t>jiné</a:t>
            </a:r>
            <a:endParaRPr lang="en-US" sz="2800" dirty="0"/>
          </a:p>
          <a:p>
            <a:pPr eaLnBrk="0" fontAlgn="base" hangingPunct="0"/>
            <a:r>
              <a:rPr lang="en-US" sz="2800" dirty="0"/>
              <a:t>vytvoření </a:t>
            </a:r>
            <a:r>
              <a:rPr lang="en-US" sz="2800" dirty="0" err="1"/>
              <a:t>podmínek</a:t>
            </a:r>
            <a:r>
              <a:rPr lang="en-US" sz="2800" dirty="0"/>
              <a:t> pro </a:t>
            </a:r>
            <a:r>
              <a:rPr lang="en-US" sz="2800" dirty="0" err="1"/>
              <a:t>rekreaci</a:t>
            </a:r>
            <a:r>
              <a:rPr lang="en-US" sz="2800" dirty="0"/>
              <a:t> a </a:t>
            </a:r>
            <a:r>
              <a:rPr lang="en-US" sz="2800" dirty="0" err="1"/>
              <a:t>cestovní</a:t>
            </a:r>
            <a:r>
              <a:rPr lang="en-US" sz="2800" dirty="0"/>
              <a:t> </a:t>
            </a:r>
            <a:r>
              <a:rPr lang="en-US" sz="2800" dirty="0" err="1"/>
              <a:t>ruch</a:t>
            </a:r>
            <a:r>
              <a:rPr lang="en-US" sz="2800" dirty="0"/>
              <a:t>;</a:t>
            </a:r>
          </a:p>
          <a:p>
            <a:pPr eaLnBrk="0" fontAlgn="base" hangingPunct="0"/>
            <a:r>
              <a:rPr lang="en-US" sz="2800" dirty="0" err="1"/>
              <a:t>podpora</a:t>
            </a:r>
            <a:r>
              <a:rPr lang="en-US" sz="2800" dirty="0"/>
              <a:t> </a:t>
            </a:r>
            <a:r>
              <a:rPr lang="en-US" sz="2800" dirty="0" err="1"/>
              <a:t>malých</a:t>
            </a:r>
            <a:r>
              <a:rPr lang="en-US" sz="2800" dirty="0"/>
              <a:t> a </a:t>
            </a:r>
            <a:r>
              <a:rPr lang="en-US" sz="2800" dirty="0" err="1"/>
              <a:t>středních</a:t>
            </a:r>
            <a:r>
              <a:rPr lang="en-US" sz="2800" dirty="0"/>
              <a:t> </a:t>
            </a:r>
            <a:r>
              <a:rPr lang="en-US" sz="2800" dirty="0" err="1"/>
              <a:t>podniků</a:t>
            </a:r>
            <a:r>
              <a:rPr lang="en-US" sz="2800" dirty="0"/>
              <a:t>;</a:t>
            </a:r>
          </a:p>
          <a:p>
            <a:pPr eaLnBrk="0" fontAlgn="base" hangingPunct="0"/>
            <a:r>
              <a:rPr lang="en-US" sz="2800" dirty="0" err="1"/>
              <a:t>péče</a:t>
            </a:r>
            <a:r>
              <a:rPr lang="en-US" sz="2800" dirty="0"/>
              <a:t> o </a:t>
            </a:r>
            <a:r>
              <a:rPr lang="en-US" sz="2800" dirty="0" err="1"/>
              <a:t>venkovské</a:t>
            </a:r>
            <a:r>
              <a:rPr lang="en-US" sz="2800" dirty="0"/>
              <a:t> </a:t>
            </a:r>
            <a:r>
              <a:rPr lang="en-US" sz="2800" dirty="0" err="1"/>
              <a:t>komunity</a:t>
            </a:r>
            <a:r>
              <a:rPr lang="en-US" sz="2800" dirty="0"/>
              <a:t>;</a:t>
            </a:r>
          </a:p>
          <a:p>
            <a:pPr eaLnBrk="0" fontAlgn="base" hangingPunct="0"/>
            <a:r>
              <a:rPr lang="en-US" sz="2800" dirty="0" err="1"/>
              <a:t>zachování</a:t>
            </a:r>
            <a:r>
              <a:rPr lang="en-US" sz="2800" dirty="0"/>
              <a:t> </a:t>
            </a:r>
            <a:r>
              <a:rPr lang="en-US" sz="2800" dirty="0" err="1"/>
              <a:t>země</a:t>
            </a:r>
            <a:r>
              <a:rPr lang="en-US" sz="2800" dirty="0"/>
              <a:t> a </a:t>
            </a:r>
            <a:r>
              <a:rPr lang="en-US" sz="2800" dirty="0" err="1"/>
              <a:t>lidového</a:t>
            </a:r>
            <a:r>
              <a:rPr lang="en-US" sz="2800" dirty="0"/>
              <a:t> </a:t>
            </a:r>
            <a:r>
              <a:rPr lang="en-US" sz="2800" dirty="0" err="1"/>
              <a:t>kulturního</a:t>
            </a:r>
            <a:r>
              <a:rPr lang="en-US" sz="2800" dirty="0"/>
              <a:t> </a:t>
            </a:r>
            <a:r>
              <a:rPr lang="en-US" sz="2800" dirty="0" err="1"/>
              <a:t>dědictví</a:t>
            </a:r>
            <a:r>
              <a:rPr lang="en-US" sz="2800" dirty="0"/>
              <a:t>;</a:t>
            </a:r>
          </a:p>
          <a:p>
            <a:pPr eaLnBrk="0" fontAlgn="base" hangingPunct="0"/>
            <a:r>
              <a:rPr lang="en-US" sz="2800" dirty="0" err="1"/>
              <a:t>pěstování</a:t>
            </a:r>
            <a:r>
              <a:rPr lang="en-US" sz="2800" dirty="0"/>
              <a:t> </a:t>
            </a:r>
            <a:r>
              <a:rPr lang="en-US" sz="2800" dirty="0" err="1"/>
              <a:t>tradic</a:t>
            </a:r>
            <a:r>
              <a:rPr lang="en-US" sz="2800" dirty="0"/>
              <a:t>;</a:t>
            </a:r>
          </a:p>
          <a:p>
            <a:pPr eaLnBrk="0" fontAlgn="base" hangingPunct="0"/>
            <a:r>
              <a:rPr lang="en-US" sz="2800" dirty="0" err="1"/>
              <a:t>agroenvironmentální</a:t>
            </a:r>
            <a:r>
              <a:rPr lang="cs-CZ" sz="2800" dirty="0"/>
              <a:t> </a:t>
            </a:r>
            <a:r>
              <a:rPr lang="en-US" sz="2800" dirty="0" err="1"/>
              <a:t>ochrana</a:t>
            </a: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096395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BCCCBCF7-DBC5-4B9F-A328-E95A4E605460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 err="1"/>
              <a:t>Komplexní</a:t>
            </a:r>
            <a:r>
              <a:rPr lang="en-US" sz="2800" dirty="0"/>
              <a:t> </a:t>
            </a:r>
            <a:r>
              <a:rPr lang="en-US" sz="2800" dirty="0" err="1"/>
              <a:t>přístup</a:t>
            </a:r>
            <a:r>
              <a:rPr lang="en-US" sz="2800" dirty="0"/>
              <a:t> je </a:t>
            </a:r>
            <a:r>
              <a:rPr lang="en-US" sz="2800" dirty="0" err="1"/>
              <a:t>příliš</a:t>
            </a:r>
            <a:r>
              <a:rPr lang="en-US" sz="2800" dirty="0"/>
              <a:t> </a:t>
            </a:r>
            <a:r>
              <a:rPr lang="en-US" sz="2800" dirty="0" err="1"/>
              <a:t>široký</a:t>
            </a:r>
            <a:r>
              <a:rPr lang="en-US" sz="2800" dirty="0"/>
              <a:t>, </a:t>
            </a:r>
            <a:r>
              <a:rPr lang="en-US" sz="2800" dirty="0" err="1"/>
              <a:t>účinně</a:t>
            </a:r>
            <a:r>
              <a:rPr lang="en-US" sz="2800" dirty="0"/>
              <a:t> </a:t>
            </a:r>
            <a:r>
              <a:rPr lang="en-US" sz="2800" dirty="0" err="1"/>
              <a:t>neodděluje</a:t>
            </a:r>
            <a:r>
              <a:rPr lang="en-US" sz="2800" dirty="0"/>
              <a:t> </a:t>
            </a:r>
            <a:r>
              <a:rPr lang="en-US" sz="2800" dirty="0" err="1"/>
              <a:t>jednotlivé</a:t>
            </a:r>
            <a:r>
              <a:rPr lang="en-US" sz="2800" dirty="0"/>
              <a:t> </a:t>
            </a:r>
            <a:r>
              <a:rPr lang="en-US" sz="2800" dirty="0" err="1"/>
              <a:t>politiky</a:t>
            </a:r>
            <a:r>
              <a:rPr lang="en-US" sz="2800" dirty="0"/>
              <a:t> a oblasti, </a:t>
            </a:r>
            <a:r>
              <a:rPr lang="en-US" sz="2800" dirty="0" err="1"/>
              <a:t>jednotlivé</a:t>
            </a:r>
            <a:r>
              <a:rPr lang="en-US" sz="2800" dirty="0"/>
              <a:t> </a:t>
            </a:r>
            <a:r>
              <a:rPr lang="en-US" sz="2800" dirty="0" err="1"/>
              <a:t>nástroje</a:t>
            </a:r>
            <a:r>
              <a:rPr lang="en-US" sz="2800" dirty="0"/>
              <a:t> a </a:t>
            </a:r>
            <a:r>
              <a:rPr lang="en-US" sz="2800" dirty="0" err="1"/>
              <a:t>aktéry</a:t>
            </a:r>
            <a:r>
              <a:rPr lang="en-US" sz="2800" dirty="0"/>
              <a:t>, </a:t>
            </a:r>
            <a:r>
              <a:rPr lang="en-US" sz="2800" dirty="0" err="1"/>
              <a:t>nerozlišuje</a:t>
            </a:r>
            <a:r>
              <a:rPr lang="en-US" sz="2800" dirty="0"/>
              <a:t> </a:t>
            </a:r>
            <a:r>
              <a:rPr lang="en-US" sz="2800" dirty="0" err="1"/>
              <a:t>mezi</a:t>
            </a:r>
            <a:r>
              <a:rPr lang="en-US" sz="2800" dirty="0"/>
              <a:t> </a:t>
            </a:r>
            <a:r>
              <a:rPr lang="en-US" sz="2800" dirty="0" err="1"/>
              <a:t>nimi</a:t>
            </a:r>
            <a:r>
              <a:rPr lang="en-US" sz="2800" dirty="0"/>
              <a:t>, </a:t>
            </a:r>
            <a:r>
              <a:rPr lang="en-US" sz="2800" dirty="0" err="1"/>
              <a:t>takže</a:t>
            </a:r>
            <a:r>
              <a:rPr lang="en-US" sz="2800" dirty="0"/>
              <a:t> </a:t>
            </a:r>
            <a:r>
              <a:rPr lang="en-US" sz="2800" dirty="0" err="1"/>
              <a:t>jeho</a:t>
            </a:r>
            <a:r>
              <a:rPr lang="en-US" sz="2800" dirty="0"/>
              <a:t> </a:t>
            </a:r>
            <a:r>
              <a:rPr lang="en-US" sz="2800" dirty="0" err="1"/>
              <a:t>účinnost</a:t>
            </a:r>
            <a:r>
              <a:rPr lang="en-US" sz="2800" dirty="0"/>
              <a:t> je </a:t>
            </a:r>
            <a:r>
              <a:rPr lang="en-US" sz="2800" dirty="0" err="1"/>
              <a:t>sporná</a:t>
            </a:r>
            <a:r>
              <a:rPr lang="en-US" sz="2800" dirty="0"/>
              <a:t>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502183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6BFBF116-F9DC-4E7A-8DE6-9505962B0DD6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 err="1"/>
              <a:t>Druhým</a:t>
            </a:r>
            <a:r>
              <a:rPr lang="en-US" sz="2800" dirty="0"/>
              <a:t> </a:t>
            </a:r>
            <a:r>
              <a:rPr lang="en-US" sz="2800" dirty="0" err="1"/>
              <a:t>přístupem</a:t>
            </a:r>
            <a:r>
              <a:rPr lang="en-US" sz="2800" dirty="0"/>
              <a:t> je </a:t>
            </a:r>
            <a:r>
              <a:rPr lang="en-US" sz="2800" dirty="0" err="1"/>
              <a:t>tzn</a:t>
            </a:r>
            <a:r>
              <a:rPr lang="en-US" sz="2800" dirty="0"/>
              <a:t>. model </a:t>
            </a:r>
            <a:r>
              <a:rPr lang="en-US" sz="2800" dirty="0" err="1"/>
              <a:t>výklenku</a:t>
            </a:r>
            <a:r>
              <a:rPr lang="en-US" sz="2800" dirty="0"/>
              <a:t>, </a:t>
            </a:r>
            <a:r>
              <a:rPr lang="en-US" sz="2800" dirty="0" err="1"/>
              <a:t>kdy</a:t>
            </a:r>
            <a:r>
              <a:rPr lang="en-US" sz="2800" dirty="0"/>
              <a:t> se </a:t>
            </a:r>
            <a:r>
              <a:rPr lang="en-US" sz="2800" dirty="0" err="1"/>
              <a:t>venkovská</a:t>
            </a:r>
            <a:r>
              <a:rPr lang="en-US" sz="2800" dirty="0"/>
              <a:t> </a:t>
            </a:r>
            <a:r>
              <a:rPr lang="en-US" sz="2800" dirty="0" err="1"/>
              <a:t>politika</a:t>
            </a:r>
            <a:r>
              <a:rPr lang="en-US" sz="2800" dirty="0"/>
              <a:t> - bez </a:t>
            </a:r>
            <a:r>
              <a:rPr lang="en-US" sz="2800" dirty="0" err="1"/>
              <a:t>organičtějšího</a:t>
            </a:r>
            <a:r>
              <a:rPr lang="en-US" sz="2800" dirty="0"/>
              <a:t> </a:t>
            </a:r>
            <a:r>
              <a:rPr lang="en-US" sz="2800" dirty="0" err="1"/>
              <a:t>propojení</a:t>
            </a:r>
            <a:r>
              <a:rPr lang="en-US" sz="2800" dirty="0"/>
              <a:t> a </a:t>
            </a:r>
            <a:r>
              <a:rPr lang="en-US" sz="2800" dirty="0" err="1"/>
              <a:t>integrace</a:t>
            </a:r>
            <a:r>
              <a:rPr lang="en-US" sz="2800" dirty="0"/>
              <a:t> - </a:t>
            </a:r>
            <a:r>
              <a:rPr lang="en-US" sz="2800" dirty="0" err="1"/>
              <a:t>zaměřuje</a:t>
            </a:r>
            <a:r>
              <a:rPr lang="en-US" sz="2800" dirty="0"/>
              <a:t> </a:t>
            </a:r>
            <a:r>
              <a:rPr lang="en-US" sz="2800" dirty="0" err="1"/>
              <a:t>pouze</a:t>
            </a:r>
            <a:r>
              <a:rPr lang="en-US" sz="2800" dirty="0"/>
              <a:t> na </a:t>
            </a:r>
            <a:r>
              <a:rPr lang="en-US" sz="2800" dirty="0" err="1"/>
              <a:t>specifické</a:t>
            </a:r>
            <a:r>
              <a:rPr lang="en-US" sz="2800" dirty="0"/>
              <a:t> </a:t>
            </a:r>
            <a:r>
              <a:rPr lang="en-US" sz="2800" dirty="0" err="1"/>
              <a:t>venkovské</a:t>
            </a:r>
            <a:r>
              <a:rPr lang="en-US" sz="2800" dirty="0"/>
              <a:t> oblasti. V </a:t>
            </a:r>
            <a:r>
              <a:rPr lang="en-US" sz="2800" dirty="0" err="1"/>
              <a:t>tomto</a:t>
            </a:r>
            <a:r>
              <a:rPr lang="en-US" sz="2800" dirty="0"/>
              <a:t> </a:t>
            </a:r>
            <a:r>
              <a:rPr lang="en-US" sz="2800" dirty="0" err="1"/>
              <a:t>případě</a:t>
            </a:r>
            <a:r>
              <a:rPr lang="en-US" sz="2800" dirty="0"/>
              <a:t> </a:t>
            </a:r>
            <a:r>
              <a:rPr lang="en-US" sz="2800" dirty="0" err="1"/>
              <a:t>nezohledňuje</a:t>
            </a:r>
            <a:r>
              <a:rPr lang="en-US" sz="2800" dirty="0"/>
              <a:t> </a:t>
            </a:r>
            <a:r>
              <a:rPr lang="en-US" sz="2800" dirty="0" err="1"/>
              <a:t>jiné</a:t>
            </a:r>
            <a:r>
              <a:rPr lang="en-US" sz="2800" dirty="0"/>
              <a:t> </a:t>
            </a:r>
            <a:r>
              <a:rPr lang="en-US" sz="2800" dirty="0" err="1"/>
              <a:t>regionální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územní</a:t>
            </a:r>
            <a:r>
              <a:rPr lang="en-US" sz="2800" dirty="0"/>
              <a:t> </a:t>
            </a:r>
            <a:r>
              <a:rPr lang="en-US" sz="2800" dirty="0" err="1"/>
              <a:t>politiky</a:t>
            </a:r>
            <a:r>
              <a:rPr lang="en-US" sz="2800" dirty="0"/>
              <a:t> (</a:t>
            </a:r>
            <a:r>
              <a:rPr lang="en-US" sz="2800" dirty="0" err="1"/>
              <a:t>např</a:t>
            </a:r>
            <a:r>
              <a:rPr lang="en-US" sz="2800" dirty="0"/>
              <a:t>. </a:t>
            </a:r>
            <a:r>
              <a:rPr lang="en-US" sz="2800" dirty="0" err="1"/>
              <a:t>rozvoj</a:t>
            </a:r>
            <a:r>
              <a:rPr lang="en-US" sz="2800" dirty="0"/>
              <a:t> </a:t>
            </a:r>
            <a:r>
              <a:rPr lang="en-US" sz="2800" dirty="0" err="1"/>
              <a:t>osídlení</a:t>
            </a:r>
            <a:r>
              <a:rPr lang="en-US" sz="2800" dirty="0"/>
              <a:t>)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odvětví</a:t>
            </a:r>
            <a:r>
              <a:rPr lang="en-US" sz="2800" dirty="0"/>
              <a:t> </a:t>
            </a:r>
            <a:r>
              <a:rPr lang="en-US" sz="2800" dirty="0" err="1"/>
              <a:t>mimo</a:t>
            </a:r>
            <a:r>
              <a:rPr lang="en-US" sz="2800" dirty="0"/>
              <a:t> </a:t>
            </a:r>
            <a:r>
              <a:rPr lang="en-US" sz="2800" dirty="0" err="1"/>
              <a:t>zemědělský</a:t>
            </a:r>
            <a:r>
              <a:rPr lang="en-US" sz="2800" dirty="0"/>
              <a:t> </a:t>
            </a:r>
            <a:r>
              <a:rPr lang="en-US" sz="2800" dirty="0" err="1"/>
              <a:t>sektor</a:t>
            </a:r>
            <a:r>
              <a:rPr lang="en-US" sz="2800" dirty="0"/>
              <a:t>. To </a:t>
            </a:r>
            <a:r>
              <a:rPr lang="en-US" sz="2800" dirty="0" err="1"/>
              <a:t>vše</a:t>
            </a:r>
            <a:r>
              <a:rPr lang="en-US" sz="2800" dirty="0"/>
              <a:t> má za </a:t>
            </a:r>
            <a:r>
              <a:rPr lang="en-US" sz="2800" dirty="0" err="1"/>
              <a:t>následek</a:t>
            </a:r>
            <a:r>
              <a:rPr lang="en-US" sz="2800" dirty="0"/>
              <a:t> </a:t>
            </a:r>
            <a:r>
              <a:rPr lang="en-US" sz="2800" dirty="0" err="1"/>
              <a:t>skromný</a:t>
            </a:r>
            <a:r>
              <a:rPr lang="en-US" sz="2800" dirty="0"/>
              <a:t> </a:t>
            </a:r>
            <a:r>
              <a:rPr lang="en-US" sz="2800" dirty="0" err="1"/>
              <a:t>hospodářský</a:t>
            </a:r>
            <a:r>
              <a:rPr lang="en-US" sz="2800" dirty="0"/>
              <a:t> a </a:t>
            </a:r>
            <a:r>
              <a:rPr lang="en-US" sz="2800" dirty="0" err="1"/>
              <a:t>sociální</a:t>
            </a:r>
            <a:r>
              <a:rPr lang="en-US" sz="2800" dirty="0"/>
              <a:t> vliv</a:t>
            </a:r>
            <a:r>
              <a:rPr lang="hu-HU" sz="2800" dirty="0"/>
              <a:t>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196854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83DAF11F-056E-454A-9262-9C42F89AE2C8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hu-HU" sz="2800"/>
              <a:t>Oběhové hospodářství</a:t>
            </a:r>
          </a:p>
          <a:p>
            <a:pPr eaLnBrk="0" fontAlgn="base" hangingPunct="0"/>
            <a:r>
              <a:rPr lang="sk-SK" sz="2800"/>
              <a:t>Farma Rainbow</a:t>
            </a:r>
          </a:p>
          <a:p>
            <a:pPr eaLnBrk="0" fontAlgn="base" hangingPunct="0"/>
            <a:r>
              <a:rPr lang="sk-SK" sz="2800"/>
              <a:t>Lokalizace</a:t>
            </a:r>
          </a:p>
          <a:p>
            <a:pPr eaLnBrk="0" fontAlgn="base" hangingPunct="0"/>
            <a:r>
              <a:rPr lang="sk-SK" sz="2800"/>
              <a:t>Hospodářství založené na dostatku</a:t>
            </a:r>
          </a:p>
          <a:p>
            <a:pPr eaLnBrk="0" fontAlgn="base" hangingPunct="0"/>
            <a:endParaRPr lang="sk-SK" sz="280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203837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DC1E65B9-37B0-45B0-83EF-C9C41EA140CD}"/>
              </a:ext>
            </a:extLst>
          </p:cNvPr>
          <p:cNvSpPr txBox="1">
            <a:spLocks/>
          </p:cNvSpPr>
          <p:nvPr/>
        </p:nvSpPr>
        <p:spPr>
          <a:xfrm>
            <a:off x="457200" y="2393788"/>
            <a:ext cx="8229600" cy="3489251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hu-HU" sz="2800" dirty="0"/>
              <a:t>Oběhové hospodářství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hu-HU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 err="1"/>
              <a:t>Jehocílem</a:t>
            </a:r>
            <a:r>
              <a:rPr lang="en-US" sz="2800" dirty="0"/>
              <a:t> je </a:t>
            </a:r>
            <a:r>
              <a:rPr lang="en-US" sz="2800" dirty="0" err="1"/>
              <a:t>plánovaná</a:t>
            </a:r>
            <a:r>
              <a:rPr lang="en-US" sz="2800" dirty="0"/>
              <a:t> a </a:t>
            </a:r>
            <a:r>
              <a:rPr lang="en-US" sz="2800" dirty="0" err="1"/>
              <a:t>vědomá</a:t>
            </a:r>
            <a:r>
              <a:rPr lang="en-US" sz="2800" dirty="0"/>
              <a:t> </a:t>
            </a:r>
            <a:r>
              <a:rPr lang="en-US" sz="2800" dirty="0" err="1"/>
              <a:t>eliminace</a:t>
            </a:r>
            <a:r>
              <a:rPr lang="en-US" sz="2800" dirty="0"/>
              <a:t> </a:t>
            </a:r>
            <a:r>
              <a:rPr lang="en-US" sz="2800" dirty="0" err="1"/>
              <a:t>odpadu</a:t>
            </a:r>
            <a:r>
              <a:rPr lang="en-US" sz="2800" dirty="0"/>
              <a:t>. </a:t>
            </a:r>
            <a:r>
              <a:rPr lang="en-US" sz="2800" dirty="0" err="1"/>
              <a:t>Odpad</a:t>
            </a:r>
            <a:r>
              <a:rPr lang="en-US" sz="2800" dirty="0"/>
              <a:t> </a:t>
            </a:r>
            <a:r>
              <a:rPr lang="en-US" sz="2800" dirty="0" err="1"/>
              <a:t>prakticky</a:t>
            </a:r>
            <a:r>
              <a:rPr lang="en-US" sz="2800" dirty="0"/>
              <a:t> </a:t>
            </a:r>
            <a:r>
              <a:rPr lang="en-US" sz="2800" dirty="0" err="1"/>
              <a:t>neexistuje</a:t>
            </a:r>
            <a:r>
              <a:rPr lang="en-US" sz="2800" dirty="0"/>
              <a:t> - </a:t>
            </a:r>
            <a:r>
              <a:rPr lang="en-US" sz="2800" dirty="0" err="1"/>
              <a:t>výrobky</a:t>
            </a:r>
            <a:r>
              <a:rPr lang="en-US" sz="2800" dirty="0"/>
              <a:t> jsou </a:t>
            </a:r>
            <a:r>
              <a:rPr lang="en-US" sz="2800" dirty="0" err="1"/>
              <a:t>navrženy</a:t>
            </a:r>
            <a:r>
              <a:rPr lang="en-US" sz="2800" dirty="0"/>
              <a:t> a </a:t>
            </a:r>
            <a:r>
              <a:rPr lang="en-US" sz="2800" dirty="0" err="1"/>
              <a:t>optimalizovány</a:t>
            </a:r>
            <a:r>
              <a:rPr lang="en-US" sz="2800" dirty="0"/>
              <a:t> </a:t>
            </a:r>
            <a:r>
              <a:rPr lang="en-US" sz="2800" dirty="0" err="1"/>
              <a:t>naopravitelnost</a:t>
            </a:r>
            <a:r>
              <a:rPr lang="en-US" sz="2800" dirty="0"/>
              <a:t>, </a:t>
            </a:r>
            <a:r>
              <a:rPr lang="en-US" sz="2800" dirty="0" err="1"/>
              <a:t>demontáž</a:t>
            </a:r>
            <a:r>
              <a:rPr lang="en-US" sz="2800" dirty="0"/>
              <a:t> a </a:t>
            </a:r>
            <a:r>
              <a:rPr lang="en-US" sz="2800" dirty="0" err="1"/>
              <a:t>recyklační</a:t>
            </a:r>
            <a:r>
              <a:rPr lang="en-US" sz="2800" dirty="0"/>
              <a:t> cykly.</a:t>
            </a:r>
            <a:endParaRPr lang="hu-HU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hu-HU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/>
              <a:t>Tyto </a:t>
            </a:r>
            <a:r>
              <a:rPr lang="en-US" sz="2800" dirty="0" err="1"/>
              <a:t>úzké</a:t>
            </a:r>
            <a:r>
              <a:rPr lang="en-US" sz="2800" dirty="0"/>
              <a:t> cykly </a:t>
            </a:r>
            <a:r>
              <a:rPr lang="en-US" sz="2800" dirty="0" err="1"/>
              <a:t>součástek</a:t>
            </a:r>
            <a:r>
              <a:rPr lang="en-US" sz="2800" dirty="0"/>
              <a:t> a </a:t>
            </a:r>
            <a:r>
              <a:rPr lang="en-US" sz="2800" dirty="0" err="1"/>
              <a:t>výrobků</a:t>
            </a:r>
            <a:r>
              <a:rPr lang="en-US" sz="2800" dirty="0"/>
              <a:t> </a:t>
            </a:r>
            <a:r>
              <a:rPr lang="en-US" sz="2800" dirty="0" err="1"/>
              <a:t>definují</a:t>
            </a:r>
            <a:r>
              <a:rPr lang="en-US" sz="2800" dirty="0"/>
              <a:t> </a:t>
            </a:r>
            <a:r>
              <a:rPr lang="en-US" sz="2800" dirty="0" err="1"/>
              <a:t>podstatu</a:t>
            </a:r>
            <a:r>
              <a:rPr lang="en-US" sz="2800" dirty="0"/>
              <a:t> </a:t>
            </a:r>
            <a:r>
              <a:rPr lang="en-US" sz="2800" dirty="0" err="1"/>
              <a:t>oběhového</a:t>
            </a:r>
            <a:r>
              <a:rPr lang="en-US" sz="2800" dirty="0"/>
              <a:t> </a:t>
            </a:r>
            <a:r>
              <a:rPr lang="en-US" sz="2800" dirty="0" err="1"/>
              <a:t>hospodářství</a:t>
            </a:r>
            <a:r>
              <a:rPr lang="en-US" sz="2800" dirty="0"/>
              <a:t> a </a:t>
            </a:r>
            <a:r>
              <a:rPr lang="en-US" sz="2800" dirty="0" err="1"/>
              <a:t>odlišují</a:t>
            </a:r>
            <a:r>
              <a:rPr lang="en-US" sz="2800" dirty="0"/>
              <a:t> </a:t>
            </a:r>
            <a:r>
              <a:rPr lang="en-US" sz="2800" dirty="0" err="1"/>
              <a:t>jej</a:t>
            </a:r>
            <a:r>
              <a:rPr lang="en-US" sz="2800" dirty="0"/>
              <a:t> od </a:t>
            </a:r>
            <a:r>
              <a:rPr lang="en-US" sz="2800" dirty="0" err="1"/>
              <a:t>likvidace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dokonce</a:t>
            </a:r>
            <a:r>
              <a:rPr lang="en-US" sz="2800" dirty="0"/>
              <a:t> </a:t>
            </a:r>
            <a:r>
              <a:rPr lang="en-US" sz="2800" dirty="0" err="1"/>
              <a:t>recyklace</a:t>
            </a:r>
            <a:r>
              <a:rPr lang="en-US" sz="2800" dirty="0"/>
              <a:t>,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které</a:t>
            </a:r>
            <a:r>
              <a:rPr lang="en-US" sz="2800" dirty="0"/>
              <a:t> se </a:t>
            </a:r>
            <a:r>
              <a:rPr lang="en-US" sz="2800" dirty="0" err="1"/>
              <a:t>plýtvá</a:t>
            </a:r>
            <a:r>
              <a:rPr lang="en-US" sz="2800" dirty="0"/>
              <a:t> </a:t>
            </a:r>
            <a:r>
              <a:rPr lang="en-US" sz="2800" dirty="0" err="1"/>
              <a:t>velkým</a:t>
            </a:r>
            <a:r>
              <a:rPr lang="en-US" sz="2800" dirty="0"/>
              <a:t> </a:t>
            </a:r>
            <a:r>
              <a:rPr lang="en-US" sz="2800" dirty="0" err="1"/>
              <a:t>množstvím</a:t>
            </a:r>
            <a:r>
              <a:rPr lang="en-US" sz="2800" dirty="0"/>
              <a:t> </a:t>
            </a:r>
            <a:r>
              <a:rPr lang="en-US" sz="2800" dirty="0" err="1"/>
              <a:t>energie</a:t>
            </a:r>
            <a:r>
              <a:rPr lang="en-US" sz="2800" dirty="0"/>
              <a:t> a </a:t>
            </a:r>
            <a:r>
              <a:rPr lang="en-US" sz="2800" dirty="0" err="1"/>
              <a:t>práce</a:t>
            </a:r>
            <a:r>
              <a:rPr lang="en-US" sz="2800" dirty="0"/>
              <a:t> </a:t>
            </a:r>
            <a:r>
              <a:rPr lang="en-US" sz="2800" dirty="0" err="1"/>
              <a:t>obsažené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výrobku</a:t>
            </a:r>
            <a:r>
              <a:rPr lang="en-US" sz="2800" dirty="0"/>
              <a:t>.</a:t>
            </a:r>
            <a:endParaRPr lang="hu-HU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08375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4"/>
          </p:nvPr>
        </p:nvSpPr>
        <p:spPr>
          <a:xfrm>
            <a:off x="501231" y="2768726"/>
            <a:ext cx="8141538" cy="2971831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Absolvováním modulu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 </a:t>
            </a: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získají účastníci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celkové </a:t>
            </a: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znalosti o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různých modelech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strategie podnikání na venkově</a:t>
            </a:r>
            <a:r>
              <a:rPr lang="cs-CZ" sz="3200" dirty="0">
                <a:solidFill>
                  <a:prstClr val="black"/>
                </a:solidFill>
                <a:latin typeface="Trebuchet MS" panose="020B0603020202020204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budou umět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rozpoznat potenciál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svého regionu.</a:t>
            </a: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Cíle vzdělávání modulu 2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D09F69B-4001-40F2-B133-73A7E7E83794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AEE1D7-B2C9-4E4C-88FE-35882348B455}"/>
              </a:ext>
            </a:extLst>
          </p:cNvPr>
          <p:cNvSpPr txBox="1"/>
          <p:nvPr/>
        </p:nvSpPr>
        <p:spPr>
          <a:xfrm>
            <a:off x="672950" y="5964622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19C759D-542F-489C-A94E-188AD0501FD8}"/>
              </a:ext>
            </a:extLst>
          </p:cNvPr>
          <p:cNvSpPr txBox="1"/>
          <p:nvPr/>
        </p:nvSpPr>
        <p:spPr>
          <a:xfrm>
            <a:off x="2188130" y="183150"/>
            <a:ext cx="457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AGATA </a:t>
            </a:r>
          </a:p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2025423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9" name="Zástupný objekt pre obsah 2">
            <a:extLst>
              <a:ext uri="{FF2B5EF4-FFF2-40B4-BE49-F238E27FC236}">
                <a16:creationId xmlns:a16="http://schemas.microsoft.com/office/drawing/2014/main" id="{12249384-52D5-47B9-8C50-69BC940A9239}"/>
              </a:ext>
            </a:extLst>
          </p:cNvPr>
          <p:cNvSpPr txBox="1">
            <a:spLocks/>
          </p:cNvSpPr>
          <p:nvPr/>
        </p:nvSpPr>
        <p:spPr>
          <a:xfrm>
            <a:off x="592744" y="2414570"/>
            <a:ext cx="8229600" cy="34892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hu-HU" sz="2800" dirty="0"/>
              <a:t>Výhody oběhového hospodářství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hu-HU" sz="2800" dirty="0"/>
          </a:p>
          <a:p>
            <a:pPr eaLnBrk="0" fontAlgn="base" hangingPunct="0"/>
            <a:r>
              <a:rPr lang="en-US" sz="2800" dirty="0"/>
              <a:t>minimalizace používání specifického materiálu</a:t>
            </a:r>
          </a:p>
          <a:p>
            <a:pPr eaLnBrk="0" fontAlgn="base" hangingPunct="0"/>
            <a:r>
              <a:rPr lang="en-US" sz="2800" dirty="0"/>
              <a:t>po sobě jdoucí cykly lze maximalizovat</a:t>
            </a:r>
          </a:p>
          <a:p>
            <a:pPr eaLnBrk="0" fontAlgn="base" hangingPunct="0"/>
            <a:r>
              <a:rPr lang="en-US" sz="2800" dirty="0"/>
              <a:t>je možné diverzifikované využití v rámci hodnotového řetězce</a:t>
            </a:r>
          </a:p>
          <a:p>
            <a:pPr eaLnBrk="0" fontAlgn="base" hangingPunct="0"/>
            <a:r>
              <a:rPr lang="en-US" sz="2800" dirty="0"/>
              <a:t>materiálové toky bez kontaminace zvyšují efektivnost sběru a distribuce a zachovávají kvalitu materiálů</a:t>
            </a: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175483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5A2F5665-A426-4844-8AE2-67B8447B947A}"/>
              </a:ext>
            </a:extLst>
          </p:cNvPr>
          <p:cNvSpPr txBox="1">
            <a:spLocks/>
          </p:cNvSpPr>
          <p:nvPr/>
        </p:nvSpPr>
        <p:spPr>
          <a:xfrm>
            <a:off x="457200" y="2404907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sk-SK" sz="2800" dirty="0"/>
              <a:t>Farma </a:t>
            </a:r>
            <a:r>
              <a:rPr lang="cs-CZ" sz="2800" dirty="0" err="1"/>
              <a:t>Rainbow</a:t>
            </a:r>
            <a:endParaRPr lang="cs-CZ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/>
              <a:t>Model místního udržitelného růstu, který vzniká z iniciativy místních skupin</a:t>
            </a:r>
            <a:r>
              <a:rPr lang="hu-HU" sz="2800" dirty="0"/>
              <a:t>.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hu-HU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/>
              <a:t>Podle</a:t>
            </a:r>
            <a:r>
              <a:rPr lang="cs-CZ" sz="2800" dirty="0"/>
              <a:t> </a:t>
            </a:r>
            <a:r>
              <a:rPr lang="en-US" sz="2800" dirty="0"/>
              <a:t>barev duhy má sedm </a:t>
            </a:r>
            <a:r>
              <a:rPr lang="en-US" sz="2800" dirty="0" err="1"/>
              <a:t>motivů</a:t>
            </a: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52877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4B05EF3D-FFB2-4C43-AE1A-F4AE5BE88634}"/>
              </a:ext>
            </a:extLst>
          </p:cNvPr>
          <p:cNvSpPr txBox="1">
            <a:spLocks/>
          </p:cNvSpPr>
          <p:nvPr/>
        </p:nvSpPr>
        <p:spPr>
          <a:xfrm>
            <a:off x="457200" y="2304712"/>
            <a:ext cx="8229600" cy="348925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sk-SK" sz="2800"/>
              <a:t>Farmy duhových barev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/>
          </a:p>
          <a:p>
            <a:pPr eaLnBrk="0" fontAlgn="base" hangingPunct="0"/>
            <a:r>
              <a:rPr lang="en-US" sz="2800"/>
              <a:t>magenta: Duchovní hodnoty</a:t>
            </a:r>
          </a:p>
          <a:p>
            <a:pPr eaLnBrk="0" fontAlgn="base" hangingPunct="0"/>
            <a:r>
              <a:rPr lang="en-US" sz="2800"/>
              <a:t>tmavě modrá: Globální hodnoty</a:t>
            </a:r>
          </a:p>
          <a:p>
            <a:pPr eaLnBrk="0" fontAlgn="base" hangingPunct="0"/>
            <a:r>
              <a:rPr lang="en-US" sz="2800"/>
              <a:t>světle modrá: Ekonomické hodnoty</a:t>
            </a:r>
          </a:p>
          <a:p>
            <a:pPr eaLnBrk="0" fontAlgn="base" hangingPunct="0"/>
            <a:r>
              <a:rPr lang="en-US" sz="2800"/>
              <a:t>zelená: Ekologické hodnoty</a:t>
            </a:r>
          </a:p>
          <a:p>
            <a:pPr eaLnBrk="0" fontAlgn="base" hangingPunct="0"/>
            <a:r>
              <a:rPr lang="en-US" sz="2800"/>
              <a:t>žlutá: Hodnota individuální tvořivosti a seberealizace</a:t>
            </a:r>
          </a:p>
          <a:p>
            <a:pPr eaLnBrk="0" fontAlgn="base" hangingPunct="0"/>
            <a:r>
              <a:rPr lang="en-US" sz="2800"/>
              <a:t>oranžová: Hodnoty místní komunity</a:t>
            </a:r>
          </a:p>
          <a:p>
            <a:pPr eaLnBrk="0" fontAlgn="base" hangingPunct="0"/>
            <a:r>
              <a:rPr lang="en-US" sz="2800"/>
              <a:t>červená: Sociální hodnoty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302372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A40B1D7D-3C6D-4322-AA6D-57A43A5EB89A}"/>
              </a:ext>
            </a:extLst>
          </p:cNvPr>
          <p:cNvSpPr txBox="1">
            <a:spLocks/>
          </p:cNvSpPr>
          <p:nvPr/>
        </p:nvSpPr>
        <p:spPr>
          <a:xfrm>
            <a:off x="592744" y="2332119"/>
            <a:ext cx="8229600" cy="348925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sk-SK" sz="2800" dirty="0" err="1"/>
              <a:t>Lokalizace</a:t>
            </a:r>
            <a:r>
              <a:rPr lang="sk-SK" sz="2800" dirty="0"/>
              <a:t>, "Mysli </a:t>
            </a:r>
            <a:r>
              <a:rPr lang="sk-SK" sz="2800" dirty="0" err="1"/>
              <a:t>globálně</a:t>
            </a:r>
            <a:r>
              <a:rPr lang="sk-SK" sz="2800" dirty="0"/>
              <a:t>, jednej </a:t>
            </a:r>
            <a:r>
              <a:rPr lang="sk-SK" sz="2800" dirty="0" err="1"/>
              <a:t>lokálně</a:t>
            </a:r>
            <a:r>
              <a:rPr lang="sk-SK" sz="2800" dirty="0"/>
              <a:t>!"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 err="1"/>
              <a:t>Ekonomika</a:t>
            </a:r>
            <a:r>
              <a:rPr lang="en-US" sz="2800" dirty="0"/>
              <a:t> </a:t>
            </a:r>
            <a:r>
              <a:rPr lang="en-US" sz="2800" dirty="0" err="1"/>
              <a:t>lokalizace</a:t>
            </a:r>
            <a:r>
              <a:rPr lang="en-US" sz="2800" dirty="0"/>
              <a:t> </a:t>
            </a:r>
            <a:r>
              <a:rPr lang="en-US" sz="2800" dirty="0" err="1"/>
              <a:t>vychází</a:t>
            </a:r>
            <a:r>
              <a:rPr lang="en-US" sz="2800" dirty="0"/>
              <a:t> ze </a:t>
            </a:r>
            <a:r>
              <a:rPr lang="en-US" sz="2800" dirty="0" err="1"/>
              <a:t>statisticky</a:t>
            </a:r>
            <a:r>
              <a:rPr lang="en-US" sz="2800" dirty="0"/>
              <a:t> </a:t>
            </a:r>
            <a:r>
              <a:rPr lang="en-US" sz="2800" dirty="0" err="1"/>
              <a:t>prokázaného</a:t>
            </a:r>
            <a:r>
              <a:rPr lang="en-US" sz="2800" dirty="0"/>
              <a:t> </a:t>
            </a:r>
            <a:r>
              <a:rPr lang="en-US" sz="2800" dirty="0" err="1"/>
              <a:t>faktu</a:t>
            </a:r>
            <a:r>
              <a:rPr lang="en-US" sz="2800" dirty="0"/>
              <a:t>, </a:t>
            </a:r>
            <a:r>
              <a:rPr lang="en-US" sz="2800" dirty="0" err="1"/>
              <a:t>že</a:t>
            </a:r>
            <a:r>
              <a:rPr lang="en-US" sz="2800" dirty="0"/>
              <a:t> </a:t>
            </a:r>
            <a:r>
              <a:rPr lang="en-US" sz="2800" dirty="0" err="1"/>
              <a:t>většinu</a:t>
            </a:r>
            <a:r>
              <a:rPr lang="en-US" sz="2800" dirty="0"/>
              <a:t> </a:t>
            </a:r>
            <a:r>
              <a:rPr lang="en-US" sz="2800" dirty="0" err="1"/>
              <a:t>lidských</a:t>
            </a:r>
            <a:r>
              <a:rPr lang="en-US" sz="2800" dirty="0"/>
              <a:t> </a:t>
            </a:r>
            <a:r>
              <a:rPr lang="en-US" sz="2800" dirty="0" err="1"/>
              <a:t>potřeb</a:t>
            </a:r>
            <a:r>
              <a:rPr lang="en-US" sz="2800" dirty="0"/>
              <a:t> lze </a:t>
            </a:r>
            <a:r>
              <a:rPr lang="en-US" sz="2800" dirty="0" err="1"/>
              <a:t>ekonomicky</a:t>
            </a:r>
            <a:r>
              <a:rPr lang="en-US" sz="2800" dirty="0"/>
              <a:t> </a:t>
            </a:r>
            <a:r>
              <a:rPr lang="en-US" sz="2800" dirty="0" err="1"/>
              <a:t>uspokojit</a:t>
            </a:r>
            <a:r>
              <a:rPr lang="en-US" sz="2800" dirty="0"/>
              <a:t> na </a:t>
            </a:r>
            <a:r>
              <a:rPr lang="en-US" sz="2800" dirty="0" err="1"/>
              <a:t>místě</a:t>
            </a:r>
            <a:r>
              <a:rPr lang="en-US" sz="2800" dirty="0"/>
              <a:t>.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en-US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 err="1"/>
              <a:t>Lokalizace</a:t>
            </a:r>
            <a:r>
              <a:rPr lang="en-US" sz="2800" dirty="0"/>
              <a:t> </a:t>
            </a:r>
            <a:r>
              <a:rPr lang="en-US" sz="2800" dirty="0" err="1"/>
              <a:t>neznamená</a:t>
            </a:r>
            <a:r>
              <a:rPr lang="en-US" sz="2800" dirty="0"/>
              <a:t> </a:t>
            </a:r>
            <a:r>
              <a:rPr lang="en-US" sz="2800" dirty="0" err="1"/>
              <a:t>zničení</a:t>
            </a:r>
            <a:r>
              <a:rPr lang="en-US" sz="2800" dirty="0"/>
              <a:t> </a:t>
            </a:r>
            <a:r>
              <a:rPr lang="en-US" sz="2800" dirty="0" err="1"/>
              <a:t>dnešního</a:t>
            </a:r>
            <a:r>
              <a:rPr lang="en-US" sz="2800" dirty="0"/>
              <a:t> </a:t>
            </a:r>
            <a:r>
              <a:rPr lang="en-US" sz="2800" dirty="0" err="1"/>
              <a:t>globálního</a:t>
            </a:r>
            <a:r>
              <a:rPr lang="en-US" sz="2800" dirty="0"/>
              <a:t> </a:t>
            </a:r>
            <a:r>
              <a:rPr lang="en-US" sz="2800" dirty="0" err="1"/>
              <a:t>hospodářského</a:t>
            </a:r>
            <a:r>
              <a:rPr lang="en-US" sz="2800" dirty="0"/>
              <a:t> </a:t>
            </a:r>
            <a:r>
              <a:rPr lang="en-US" sz="2800" dirty="0" err="1"/>
              <a:t>systému</a:t>
            </a:r>
            <a:r>
              <a:rPr lang="en-US" sz="2800" dirty="0"/>
              <a:t>, ale </a:t>
            </a:r>
            <a:r>
              <a:rPr lang="en-US" sz="2800" dirty="0" err="1"/>
              <a:t>spíše</a:t>
            </a:r>
            <a:r>
              <a:rPr lang="en-US" sz="2800" dirty="0"/>
              <a:t> </a:t>
            </a:r>
            <a:r>
              <a:rPr lang="en-US" sz="2800" dirty="0" err="1"/>
              <a:t>jeho</a:t>
            </a:r>
            <a:r>
              <a:rPr lang="en-US" sz="2800" dirty="0"/>
              <a:t> </a:t>
            </a:r>
            <a:r>
              <a:rPr lang="en-US" sz="2800" dirty="0" err="1"/>
              <a:t>postupnou</a:t>
            </a:r>
            <a:r>
              <a:rPr lang="en-US" sz="2800" dirty="0"/>
              <a:t>, ale </a:t>
            </a:r>
            <a:r>
              <a:rPr lang="en-US" sz="2800" dirty="0" err="1"/>
              <a:t>radikální</a:t>
            </a:r>
            <a:r>
              <a:rPr lang="en-US" sz="2800" dirty="0"/>
              <a:t> </a:t>
            </a:r>
            <a:r>
              <a:rPr lang="en-US" sz="2800" dirty="0" err="1"/>
              <a:t>transformaci</a:t>
            </a:r>
            <a:r>
              <a:rPr lang="en-US" sz="2800" dirty="0"/>
              <a:t>.</a:t>
            </a: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013698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13BEC489-632A-450E-A046-1C8F1A186330}"/>
              </a:ext>
            </a:extLst>
          </p:cNvPr>
          <p:cNvSpPr txBox="1">
            <a:spLocks/>
          </p:cNvSpPr>
          <p:nvPr/>
        </p:nvSpPr>
        <p:spPr>
          <a:xfrm>
            <a:off x="592744" y="2277306"/>
            <a:ext cx="8229600" cy="348925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sk-SK" sz="2800" dirty="0"/>
              <a:t>Lokalizace, "Mysli globálně, jednej lokálně!"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/>
              <a:t>Znamená to prudkou změnu směru, nový způsob organizace hospodářství, ve kterém jsou sociální a ekologické aspekty důležitější než expanze trhu a zisk. Současná "efektivnost" globální ekonomiky většinou nepřináší dodatečné výhody na podnikové úrovni, ale na sociální úrovni: jde především o úspory sociálních a ekologických nákladů (odkládání nákladů), kvůli kterým se vyplatí prostorově "rozložit" výrobu a dálkovou dopravu.</a:t>
            </a: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858265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Model 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26B401C6-1242-4C2E-B06D-1AB732334962}"/>
              </a:ext>
            </a:extLst>
          </p:cNvPr>
          <p:cNvSpPr txBox="1">
            <a:spLocks/>
          </p:cNvSpPr>
          <p:nvPr/>
        </p:nvSpPr>
        <p:spPr>
          <a:xfrm>
            <a:off x="592744" y="2277306"/>
            <a:ext cx="8229600" cy="3489251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sk-SK" sz="2800" dirty="0" err="1"/>
              <a:t>Hospodářství</a:t>
            </a:r>
            <a:r>
              <a:rPr lang="sk-SK" sz="2800" dirty="0"/>
              <a:t> založené na dostatku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/>
              <a:t>V </a:t>
            </a:r>
            <a:r>
              <a:rPr lang="en-US" sz="2800" dirty="0" err="1"/>
              <a:t>dostatečném</a:t>
            </a:r>
            <a:r>
              <a:rPr lang="en-US" sz="2800" dirty="0"/>
              <a:t> </a:t>
            </a:r>
            <a:r>
              <a:rPr lang="en-US" sz="2800" dirty="0" err="1"/>
              <a:t>hospodářství</a:t>
            </a:r>
            <a:r>
              <a:rPr lang="en-US" sz="2800" dirty="0"/>
              <a:t> se </a:t>
            </a:r>
            <a:r>
              <a:rPr lang="en-US" sz="2800" dirty="0" err="1"/>
              <a:t>potraviny</a:t>
            </a:r>
            <a:r>
              <a:rPr lang="en-US" sz="2800" dirty="0"/>
              <a:t> </a:t>
            </a:r>
            <a:r>
              <a:rPr lang="en-US" sz="2800" dirty="0" err="1"/>
              <a:t>vyrábějí</a:t>
            </a:r>
            <a:r>
              <a:rPr lang="en-US" sz="2800" dirty="0"/>
              <a:t> </a:t>
            </a:r>
            <a:r>
              <a:rPr lang="en-US" sz="2800" dirty="0" err="1"/>
              <a:t>převážně</a:t>
            </a:r>
            <a:r>
              <a:rPr lang="en-US" sz="2800" dirty="0"/>
              <a:t> na </a:t>
            </a:r>
            <a:r>
              <a:rPr lang="en-US" sz="2800" dirty="0" err="1"/>
              <a:t>místních</a:t>
            </a:r>
            <a:r>
              <a:rPr lang="en-US" sz="2800" dirty="0"/>
              <a:t> </a:t>
            </a:r>
            <a:r>
              <a:rPr lang="en-US" sz="2800" dirty="0" err="1"/>
              <a:t>ekologických</a:t>
            </a:r>
            <a:r>
              <a:rPr lang="en-US" sz="2800" dirty="0"/>
              <a:t> </a:t>
            </a:r>
            <a:r>
              <a:rPr lang="en-US" sz="2800" dirty="0" err="1"/>
              <a:t>farmách</a:t>
            </a:r>
            <a:r>
              <a:rPr lang="en-US" sz="2800" dirty="0"/>
              <a:t> </a:t>
            </a:r>
            <a:r>
              <a:rPr lang="en-US" sz="2800" dirty="0" err="1"/>
              <a:t>založených</a:t>
            </a:r>
            <a:r>
              <a:rPr lang="en-US" sz="2800" dirty="0"/>
              <a:t> na </a:t>
            </a:r>
            <a:r>
              <a:rPr lang="en-US" sz="2800" dirty="0" err="1"/>
              <a:t>permakulturních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"</a:t>
            </a:r>
            <a:r>
              <a:rPr lang="en-US" sz="2800" dirty="0" err="1"/>
              <a:t>biointenzivních"principech</a:t>
            </a:r>
            <a:r>
              <a:rPr lang="en-US" sz="2800" dirty="0"/>
              <a:t>.</a:t>
            </a:r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en-US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/>
              <a:t>V </a:t>
            </a:r>
            <a:r>
              <a:rPr lang="en-US" sz="2800" dirty="0" err="1"/>
              <a:t>ideálním</a:t>
            </a:r>
            <a:r>
              <a:rPr lang="en-US" sz="2800" dirty="0"/>
              <a:t> </a:t>
            </a:r>
            <a:r>
              <a:rPr lang="en-US" sz="2800" dirty="0" err="1"/>
              <a:t>případě</a:t>
            </a:r>
            <a:r>
              <a:rPr lang="hu-HU" sz="2800" dirty="0"/>
              <a:t>se</a:t>
            </a:r>
            <a:r>
              <a:rPr lang="en-US" sz="2800" dirty="0" err="1"/>
              <a:t>tato</a:t>
            </a:r>
            <a:r>
              <a:rPr lang="en-US" sz="2800" dirty="0"/>
              <a:t> </a:t>
            </a:r>
            <a:r>
              <a:rPr lang="en-US" sz="2800" dirty="0" err="1"/>
              <a:t>transformace</a:t>
            </a:r>
            <a:r>
              <a:rPr lang="hu-HU" sz="2800" dirty="0"/>
              <a:t>uskutečňuje</a:t>
            </a:r>
            <a:r>
              <a:rPr lang="en-US" sz="2800" dirty="0" err="1"/>
              <a:t>dobrovolně</a:t>
            </a:r>
            <a:r>
              <a:rPr lang="en-US" sz="2800" dirty="0"/>
              <a:t> a </a:t>
            </a:r>
            <a:r>
              <a:rPr lang="en-US" sz="2800" dirty="0" err="1"/>
              <a:t>současně</a:t>
            </a:r>
            <a:r>
              <a:rPr lang="en-US" sz="2800" dirty="0"/>
              <a:t>, ale je </a:t>
            </a:r>
            <a:r>
              <a:rPr lang="en-US" sz="2800" dirty="0" err="1"/>
              <a:t>pravděpodobnější</a:t>
            </a:r>
            <a:r>
              <a:rPr lang="en-US" sz="2800" dirty="0"/>
              <a:t>, </a:t>
            </a:r>
            <a:r>
              <a:rPr lang="en-US" sz="2800" dirty="0" err="1"/>
              <a:t>že</a:t>
            </a:r>
            <a:r>
              <a:rPr lang="en-US" sz="2800" dirty="0"/>
              <a:t> </a:t>
            </a:r>
            <a:r>
              <a:rPr lang="en-US" sz="2800" dirty="0" err="1"/>
              <a:t>vzhledem</a:t>
            </a:r>
            <a:r>
              <a:rPr lang="en-US" sz="2800" dirty="0"/>
              <a:t> k </a:t>
            </a:r>
            <a:r>
              <a:rPr lang="en-US" sz="2800" dirty="0" err="1"/>
              <a:t>tlaku</a:t>
            </a:r>
            <a:r>
              <a:rPr lang="en-US" sz="2800" dirty="0"/>
              <a:t> </a:t>
            </a:r>
            <a:r>
              <a:rPr lang="en-US" sz="2800" dirty="0" err="1"/>
              <a:t>snižujících</a:t>
            </a:r>
            <a:r>
              <a:rPr lang="en-US" sz="2800" dirty="0"/>
              <a:t> se </a:t>
            </a:r>
            <a:r>
              <a:rPr lang="en-US" sz="2800" dirty="0" err="1"/>
              <a:t>zásob</a:t>
            </a:r>
            <a:r>
              <a:rPr lang="en-US" sz="2800" dirty="0"/>
              <a:t> ropy a </a:t>
            </a:r>
            <a:r>
              <a:rPr lang="en-US" sz="2800" dirty="0" err="1"/>
              <a:t>rostoucích</a:t>
            </a:r>
            <a:r>
              <a:rPr lang="en-US" sz="2800" dirty="0"/>
              <a:t> </a:t>
            </a:r>
            <a:r>
              <a:rPr lang="en-US" sz="2800" dirty="0" err="1"/>
              <a:t>cen</a:t>
            </a:r>
            <a:r>
              <a:rPr lang="en-US" sz="2800" dirty="0"/>
              <a:t> se </a:t>
            </a:r>
            <a:r>
              <a:rPr lang="en-US" sz="2800" dirty="0" err="1"/>
              <a:t>bude</a:t>
            </a:r>
            <a:r>
              <a:rPr lang="en-US" sz="2800" dirty="0"/>
              <a:t> </a:t>
            </a:r>
            <a:r>
              <a:rPr lang="en-US" sz="2800" dirty="0" err="1"/>
              <a:t>postupně</a:t>
            </a:r>
            <a:r>
              <a:rPr lang="en-US" sz="2800" dirty="0"/>
              <a:t> </a:t>
            </a:r>
            <a:r>
              <a:rPr lang="en-US" sz="2800" dirty="0" err="1"/>
              <a:t>prosazovat</a:t>
            </a:r>
            <a:r>
              <a:rPr lang="en-US" sz="2800" dirty="0"/>
              <a:t> </a:t>
            </a:r>
            <a:r>
              <a:rPr lang="en-US" sz="2800" dirty="0" err="1"/>
              <a:t>stále</a:t>
            </a:r>
            <a:r>
              <a:rPr lang="en-US" sz="2800" dirty="0"/>
              <a:t> </a:t>
            </a:r>
            <a:r>
              <a:rPr lang="en-US" sz="2800" dirty="0" err="1"/>
              <a:t>více</a:t>
            </a:r>
            <a:r>
              <a:rPr lang="en-US" sz="2800" dirty="0"/>
              <a:t>.</a:t>
            </a:r>
            <a:endParaRPr lang="sk-SK" sz="2800" dirty="0"/>
          </a:p>
          <a:p>
            <a:pPr marL="0" indent="0" eaLnBrk="0" fontAlgn="base" hangingPunct="0">
              <a:buFont typeface="Arial" panose="020B0604020202020204" pitchFamily="34" charset="0"/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570917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Analýza přírodní vlastností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59A13105-3572-4CA5-8BD3-763637A0DA69}"/>
              </a:ext>
            </a:extLst>
          </p:cNvPr>
          <p:cNvSpPr txBox="1">
            <a:spLocks/>
          </p:cNvSpPr>
          <p:nvPr/>
        </p:nvSpPr>
        <p:spPr>
          <a:xfrm>
            <a:off x="472293" y="2743207"/>
            <a:ext cx="2592288" cy="1771976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hu-HU" b="1"/>
              <a:t>Analyzujte tyto aspekty</a:t>
            </a:r>
            <a:endParaRPr lang="sk-SK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F781989-1F8E-4DC6-B23E-5B8E93BD71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9311244"/>
              </p:ext>
            </p:extLst>
          </p:nvPr>
        </p:nvGraphicFramePr>
        <p:xfrm>
          <a:off x="3064581" y="1951118"/>
          <a:ext cx="6079419" cy="398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4235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Analýza přírodních vlastností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F463698B-0386-4EA7-B446-9B7069AE30E9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b="1" dirty="0" err="1"/>
              <a:t>Potenciál</a:t>
            </a:r>
            <a:r>
              <a:rPr lang="en-US" b="1" dirty="0"/>
              <a:t> </a:t>
            </a:r>
            <a:r>
              <a:rPr lang="en-US" b="1" dirty="0" err="1"/>
              <a:t>venkovského</a:t>
            </a:r>
            <a:r>
              <a:rPr lang="en-US" b="1" dirty="0"/>
              <a:t> </a:t>
            </a:r>
            <a:r>
              <a:rPr lang="en-US" b="1" dirty="0" err="1"/>
              <a:t>hospodářství</a:t>
            </a:r>
            <a:r>
              <a:rPr lang="en-US" b="1" dirty="0"/>
              <a:t> </a:t>
            </a:r>
            <a:r>
              <a:rPr lang="en-US" b="1" dirty="0" err="1"/>
              <a:t>země</a:t>
            </a:r>
            <a:r>
              <a:rPr lang="en-US" b="1" dirty="0"/>
              <a:t> je </a:t>
            </a:r>
            <a:r>
              <a:rPr lang="en-US" b="1" dirty="0" err="1"/>
              <a:t>třeba</a:t>
            </a:r>
            <a:r>
              <a:rPr lang="en-US" b="1" dirty="0"/>
              <a:t> </a:t>
            </a:r>
            <a:r>
              <a:rPr lang="en-US" b="1" dirty="0" err="1"/>
              <a:t>nejprve</a:t>
            </a:r>
            <a:r>
              <a:rPr lang="en-US" b="1" dirty="0"/>
              <a:t> </a:t>
            </a:r>
            <a:r>
              <a:rPr lang="en-US" b="1" dirty="0" err="1"/>
              <a:t>přezkoumat</a:t>
            </a:r>
            <a:r>
              <a:rPr lang="en-US" b="1" dirty="0"/>
              <a:t> </a:t>
            </a:r>
            <a:r>
              <a:rPr lang="en-US" b="1" dirty="0" err="1"/>
              <a:t>prostřednictvím</a:t>
            </a:r>
            <a:r>
              <a:rPr lang="en-US" b="1" dirty="0"/>
              <a:t> </a:t>
            </a:r>
            <a:r>
              <a:rPr lang="en-US" b="1" dirty="0" err="1"/>
              <a:t>zkoumání</a:t>
            </a:r>
            <a:r>
              <a:rPr lang="en-US" b="1" dirty="0"/>
              <a:t> </a:t>
            </a:r>
            <a:r>
              <a:rPr lang="en-US" b="1" dirty="0" err="1"/>
              <a:t>přírodních</a:t>
            </a:r>
            <a:r>
              <a:rPr lang="en-US" b="1" dirty="0"/>
              <a:t> </a:t>
            </a:r>
            <a:r>
              <a:rPr lang="en-US" b="1" dirty="0" err="1"/>
              <a:t>daností</a:t>
            </a:r>
            <a:r>
              <a:rPr lang="en-US" b="1" dirty="0"/>
              <a:t>, </a:t>
            </a:r>
            <a:r>
              <a:rPr lang="en-US" b="1" dirty="0" err="1"/>
              <a:t>protože</a:t>
            </a:r>
            <a:r>
              <a:rPr lang="en-US" b="1" dirty="0"/>
              <a:t> </a:t>
            </a:r>
            <a:r>
              <a:rPr lang="en-US" b="1" dirty="0" err="1"/>
              <a:t>primárním</a:t>
            </a:r>
            <a:r>
              <a:rPr lang="en-US" b="1" dirty="0"/>
              <a:t> </a:t>
            </a:r>
            <a:r>
              <a:rPr lang="en-US" b="1" dirty="0" err="1"/>
              <a:t>aspektem</a:t>
            </a:r>
            <a:r>
              <a:rPr lang="en-US" b="1" dirty="0"/>
              <a:t> </a:t>
            </a:r>
            <a:r>
              <a:rPr lang="en-US" b="1" dirty="0" err="1"/>
              <a:t>venkovské</a:t>
            </a:r>
            <a:r>
              <a:rPr lang="en-US" b="1" dirty="0"/>
              <a:t> </a:t>
            </a:r>
            <a:r>
              <a:rPr lang="en-US" b="1" dirty="0" err="1"/>
              <a:t>výroby</a:t>
            </a:r>
            <a:r>
              <a:rPr lang="en-US" b="1" dirty="0"/>
              <a:t> jsou </a:t>
            </a:r>
            <a:r>
              <a:rPr lang="en-US" b="1" dirty="0" err="1"/>
              <a:t>přírodní</a:t>
            </a:r>
            <a:r>
              <a:rPr lang="en-US" b="1" dirty="0"/>
              <a:t> </a:t>
            </a:r>
            <a:r>
              <a:rPr lang="en-US" b="1" dirty="0" err="1"/>
              <a:t>danosti</a:t>
            </a:r>
            <a:r>
              <a:rPr lang="en-US" b="1" dirty="0"/>
              <a:t> </a:t>
            </a:r>
            <a:r>
              <a:rPr lang="en-US" b="1" dirty="0" err="1"/>
              <a:t>dané</a:t>
            </a:r>
            <a:r>
              <a:rPr lang="en-US" b="1" dirty="0"/>
              <a:t> </a:t>
            </a:r>
            <a:r>
              <a:rPr lang="en-US" b="1" dirty="0" err="1"/>
              <a:t>země</a:t>
            </a:r>
            <a:r>
              <a:rPr lang="en-US" b="1" dirty="0"/>
              <a:t>.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356192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Analýza přírodních vlastností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31F630D2-1D65-48DE-A1B9-6254B297C981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sk-SK" b="1"/>
              <a:t>Klimatické vlastnosti</a:t>
            </a:r>
          </a:p>
          <a:p>
            <a:pPr eaLnBrk="0" fontAlgn="base" hangingPunct="0"/>
            <a:r>
              <a:rPr lang="sk-SK" b="1"/>
              <a:t>Hydraulické vlastnosti</a:t>
            </a:r>
          </a:p>
          <a:p>
            <a:pPr eaLnBrk="0" fontAlgn="base" hangingPunct="0"/>
            <a:r>
              <a:rPr lang="sk-SK" b="1"/>
              <a:t>Vlastnosti topografie</a:t>
            </a:r>
          </a:p>
          <a:p>
            <a:pPr eaLnBrk="0" fontAlgn="base" hangingPunct="0"/>
            <a:r>
              <a:rPr lang="sk-SK" b="1"/>
              <a:t>G</a:t>
            </a:r>
            <a:r>
              <a:rPr lang="en-GB" b="1"/>
              <a:t>eologick</a:t>
            </a:r>
            <a:r>
              <a:rPr lang="sk-SK" b="1"/>
              <a:t>é a půdní vlastnosti</a:t>
            </a:r>
          </a:p>
          <a:p>
            <a:pPr eaLnBrk="0" fontAlgn="base" hangingPunct="0"/>
            <a:r>
              <a:rPr lang="sk-SK" b="1"/>
              <a:t>Vegetace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4284582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Přírodní vlastnosti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9" name="Zástupný objekt pre obsah 2">
            <a:extLst>
              <a:ext uri="{FF2B5EF4-FFF2-40B4-BE49-F238E27FC236}">
                <a16:creationId xmlns:a16="http://schemas.microsoft.com/office/drawing/2014/main" id="{2BFB440A-F9F5-4A3A-900C-7627C8B72652}"/>
              </a:ext>
            </a:extLst>
          </p:cNvPr>
          <p:cNvSpPr txBox="1">
            <a:spLocks/>
          </p:cNvSpPr>
          <p:nvPr/>
        </p:nvSpPr>
        <p:spPr>
          <a:xfrm>
            <a:off x="609600" y="27893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en-US" b="1" dirty="0"/>
              <a:t>Jaký druh výroby umožňují klimatické podmínky země?</a:t>
            </a:r>
            <a:endParaRPr lang="hu-HU" b="1" dirty="0"/>
          </a:p>
          <a:p>
            <a:pPr eaLnBrk="0" fontAlgn="base" hangingPunct="0"/>
            <a:r>
              <a:rPr lang="en-US" b="1" dirty="0"/>
              <a:t>Co mohu dělat, pokud klima nevyhovuje mé obchodní strategii? Jak mohu ovlivnit klima v oblasti?</a:t>
            </a:r>
            <a:endParaRPr lang="hu-HU" b="1" dirty="0"/>
          </a:p>
          <a:p>
            <a:pPr eaLnBrk="0" fontAlgn="base" hangingPunct="0"/>
            <a:r>
              <a:rPr lang="en-US" b="1" dirty="0"/>
              <a:t>Jaká jsou nákladově efektivní řešení pro vytvoření správného klimatu?</a:t>
            </a:r>
            <a:endParaRPr lang="hu-HU" b="1" dirty="0"/>
          </a:p>
          <a:p>
            <a:pPr eaLnBrk="0" fontAlgn="base" hangingPunct="0"/>
            <a:r>
              <a:rPr lang="en-US" b="1" dirty="0"/>
              <a:t>Jak moc se změnilo klima v zemi za posledních 5 až 15 let a jaký vliv má změna klimatu na zemi?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833189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4"/>
          </p:nvPr>
        </p:nvSpPr>
        <p:spPr>
          <a:xfrm>
            <a:off x="501231" y="2768726"/>
            <a:ext cx="8141538" cy="2971831"/>
          </a:xfrm>
        </p:spPr>
        <p:txBody>
          <a:bodyPr/>
          <a:lstStyle/>
          <a:p>
            <a:pPr marL="0" indent="0" algn="l" rtl="0" eaLnBrk="0" fontAlgn="base" hangingPunct="0">
              <a:buNone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Tento modul má dvě klíčové části:</a:t>
            </a:r>
            <a:endParaRPr lang="sk-SK" dirty="0">
              <a:effectLst/>
            </a:endParaRPr>
          </a:p>
          <a:p>
            <a:pPr lvl="1" algn="l" rtl="0" eaLnBrk="0" fontAlgn="base" hangingPunct="0"/>
            <a:r>
              <a:rPr lang="en-US" b="1" dirty="0"/>
              <a:t>Různé modely strategie podnikání na venkově</a:t>
            </a:r>
            <a:endParaRPr lang="hu-HU" b="1" dirty="0"/>
          </a:p>
          <a:p>
            <a:pPr lvl="1" algn="l" rtl="0" eaLnBrk="0" fontAlgn="base" hangingPunct="0"/>
            <a:r>
              <a:rPr lang="en-US" b="1" dirty="0"/>
              <a:t>Jak rozpoznat potenciál svého</a:t>
            </a:r>
            <a:r>
              <a:rPr lang="hu-HU" b="1" dirty="0"/>
              <a:t>regionu</a:t>
            </a:r>
            <a:endParaRPr lang="sk-SK" dirty="0">
              <a:effectLst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Cíle vzdělávání modulu 2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B6C65D9-1627-4F9D-8087-4BE76A7B9262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B968C52-6080-4027-A9FC-4A111F9BB8FF}"/>
              </a:ext>
            </a:extLst>
          </p:cNvPr>
          <p:cNvSpPr txBox="1"/>
          <p:nvPr/>
        </p:nvSpPr>
        <p:spPr>
          <a:xfrm>
            <a:off x="672950" y="5964622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F33FD42-DF79-438C-956E-238F6D673689}"/>
              </a:ext>
            </a:extLst>
          </p:cNvPr>
          <p:cNvSpPr txBox="1"/>
          <p:nvPr/>
        </p:nvSpPr>
        <p:spPr>
          <a:xfrm>
            <a:off x="1979712" y="213927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21859781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Hydraulické vlastnosti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38CC4993-1741-47D6-A814-94DC399422AF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en-US" b="1"/>
              <a:t>Potřebuji neustálý přísun vody, abych dosáhl svého potenciálu?</a:t>
            </a:r>
          </a:p>
          <a:p>
            <a:pPr eaLnBrk="0" fontAlgn="base" hangingPunct="0"/>
            <a:r>
              <a:rPr lang="en-US" b="1"/>
              <a:t>Pokud ano, je množství vody, které je na místě k dispozici, pro mě dostatečné?</a:t>
            </a:r>
          </a:p>
          <a:p>
            <a:pPr eaLnBrk="0" fontAlgn="base" hangingPunct="0"/>
            <a:r>
              <a:rPr lang="en-US" b="1"/>
              <a:t>Jaká je vydatnost vody v oblasti?</a:t>
            </a:r>
          </a:p>
          <a:p>
            <a:pPr eaLnBrk="0" fontAlgn="base" hangingPunct="0"/>
            <a:r>
              <a:rPr lang="en-US" b="1"/>
              <a:t>Nachází se v oblasti řeka nebo potok?</a:t>
            </a:r>
          </a:p>
          <a:p>
            <a:pPr eaLnBrk="0" fontAlgn="base" hangingPunct="0"/>
            <a:r>
              <a:rPr lang="en-US" b="1"/>
              <a:t>Jaký je počet deštivých dnů?</a:t>
            </a:r>
          </a:p>
          <a:p>
            <a:pPr eaLnBrk="0" fontAlgn="base" hangingPunct="0"/>
            <a:r>
              <a:rPr lang="en-US" b="1"/>
              <a:t>Změnilo se množství srážek za posledních 5 až 15 let výrazně?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641541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Vlastnosti topografie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D647487B-2382-4EFB-A8B1-F37A23AD8F76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en-US" b="1"/>
              <a:t>Je topografie oblasti vhodná k využití potenciálu?</a:t>
            </a:r>
          </a:p>
          <a:p>
            <a:pPr eaLnBrk="0" fontAlgn="base" hangingPunct="0"/>
            <a:r>
              <a:rPr lang="en-US" b="1"/>
              <a:t>Potřebujete k dosažení plánu kopcovitější oblast?</a:t>
            </a:r>
          </a:p>
          <a:p>
            <a:pPr eaLnBrk="0" fontAlgn="base" hangingPunct="0"/>
            <a:r>
              <a:rPr lang="en-US" b="1"/>
              <a:t>Potřebujete k dosažení plánu rovnější plochu?</a:t>
            </a:r>
          </a:p>
          <a:p>
            <a:pPr eaLnBrk="0" fontAlgn="base" hangingPunct="0"/>
            <a:r>
              <a:rPr lang="en-US" b="1"/>
              <a:t>Pokud topografie není vhodná, kolik investic je zapotřebí k dosažení vhodné topografie?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977993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Geologické a půdní vlastnosti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33E3E39B-5B6B-4AA6-A25D-58794B51E422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en-US" b="1"/>
              <a:t>Kolik zemědělské půdy je v oblasti k dispozici? Jaká kvalita zemědělské půdy je potřebná k dosažení plánu?</a:t>
            </a:r>
          </a:p>
          <a:p>
            <a:pPr eaLnBrk="0" fontAlgn="base" hangingPunct="0"/>
            <a:r>
              <a:rPr lang="en-US" b="1"/>
              <a:t>Jaká je kvalita orné půdy v oblasti?</a:t>
            </a:r>
          </a:p>
          <a:p>
            <a:pPr eaLnBrk="0" fontAlgn="base" hangingPunct="0"/>
            <a:r>
              <a:rPr lang="en-US" b="1"/>
              <a:t>Pokud je kvalita půdy nedostatečná, jak as jakými investicemi ji mohu zlepšit?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9264161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Vegetace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933BD75C-8908-4520-BF4F-D82DC01318B1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/>
            <a:r>
              <a:rPr lang="en-US" b="1"/>
              <a:t>Jaký druh vegetace je potřebný k dosažení plánu?</a:t>
            </a:r>
          </a:p>
          <a:p>
            <a:pPr eaLnBrk="0" fontAlgn="base" hangingPunct="0"/>
            <a:r>
              <a:rPr lang="en-US" b="1"/>
              <a:t>Je vegetace v oblasti vhodná pro mě?</a:t>
            </a:r>
          </a:p>
          <a:p>
            <a:pPr eaLnBrk="0" fontAlgn="base" hangingPunct="0"/>
            <a:r>
              <a:rPr lang="en-US" b="1"/>
              <a:t>Je třeba vysazovat novou vegetaci?</a:t>
            </a:r>
          </a:p>
          <a:p>
            <a:pPr eaLnBrk="0" fontAlgn="base" hangingPunct="0"/>
            <a:r>
              <a:rPr lang="en-US" b="1"/>
              <a:t>Pokud ano, jak vysoká je investice do instalace?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750158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Vzácné / potřebné produkty / služby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AB7555EE-6784-4802-90DE-EF2863870DA6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>
                <a:latin typeface="Trebuchet MS" panose="020B0603020202020204" pitchFamily="34" charset="0"/>
              </a:rPr>
              <a:t>Jako příležitost najděte vzácné nebo potřebné produkty nebo služby ve vaší oblasti nebozemi</a:t>
            </a:r>
            <a:r>
              <a:rPr lang="en-IE" sz="3200">
                <a:latin typeface="Trebuchet MS" panose="020B0603020202020204" pitchFamily="34" charset="0"/>
              </a:rPr>
              <a:t>.</a:t>
            </a:r>
          </a:p>
          <a:p>
            <a:r>
              <a:rPr lang="hu-HU"/>
              <a:t>Ve vaší oblastijevždy prostor pro rozvoj,podívejte se na produkty/služby, co můžete zlepšit!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71130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Nejsilnější potenciál růstu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D56E2DC6-2EEB-4F9C-91D7-6DFD43666678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Pokud najdete potřebný produkt neboslužbupro vaši oblast, jevysoká šance, že budemít jeden znejsilnějších růstových potenciálů, ale není to zaručeno.</a:t>
            </a:r>
          </a:p>
          <a:p>
            <a:r>
              <a:rPr lang="hu-HU"/>
              <a:t>Vyhledejte osvědčené postupy v oblasti vašeho produktu neboslužby, najděte jejich nejlepší prodejní bodyapřizpůsobte je svéobchodnístrategii.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52785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Vaše schopnosti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0A92C479-5EAA-41A1-B9A3-019791B4765D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Vyzkoušejte nové věci a posouvejte své hranice, abyste zjistili, zda jste vhodní pro plánovanou výrobu produktů nebo poskytování služeb a zda máte všechny potřebné dovednosti, abyste s nimi mohli dlouhodobě pracovat.</a:t>
            </a:r>
          </a:p>
          <a:p>
            <a:r>
              <a:rPr lang="en-US"/>
              <a:t>V každém případě je třeba provést praktický test v této nové oblasti, protože výroba nebo služba, která vypadá dobře na papíře, může v praxi vyžadovat výrazně odlišnou práci.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31736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SWOT analýza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AF26AC71-6F30-4105-BE14-84A4242230F4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/>
              <a:t>Vytvořte si vlastní analýzu swot o potenciálu vašeho plánu osa:</a:t>
            </a:r>
          </a:p>
          <a:p>
            <a:pPr lvl="1"/>
            <a:r>
              <a:rPr lang="hu-HU" b="1"/>
              <a:t>Silné stránky</a:t>
            </a:r>
          </a:p>
          <a:p>
            <a:pPr lvl="1"/>
            <a:r>
              <a:rPr lang="hu-HU" b="1"/>
              <a:t>Slabé stránky</a:t>
            </a:r>
          </a:p>
          <a:p>
            <a:pPr lvl="1"/>
            <a:r>
              <a:rPr lang="hu-HU" b="1"/>
              <a:t>Příležitosti</a:t>
            </a:r>
          </a:p>
          <a:p>
            <a:pPr lvl="1"/>
            <a:r>
              <a:rPr lang="hu-HU" b="1"/>
              <a:t>Hrozby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8659440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SWOT analýza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EF4E7A38-2DBF-4E1F-ACD4-8061CF9CEC4D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/>
              <a:t>Silné stránky</a:t>
            </a:r>
          </a:p>
          <a:p>
            <a:pPr lvl="1"/>
            <a:r>
              <a:rPr lang="en-US" b="1"/>
              <a:t>Jaké</a:t>
            </a:r>
            <a:r>
              <a:rPr lang="hu-HU" b="1"/>
              <a:t>jsou</a:t>
            </a:r>
            <a:r>
              <a:rPr lang="en-US" b="1"/>
              <a:t>konkurenční</a:t>
            </a:r>
            <a:r>
              <a:rPr lang="hu-HU" b="1"/>
              <a:t>výhodyvaší země/oblasti</a:t>
            </a:r>
            <a:r>
              <a:rPr lang="en-US" b="1"/>
              <a:t>?</a:t>
            </a:r>
          </a:p>
          <a:p>
            <a:pPr lvl="1"/>
            <a:r>
              <a:rPr lang="en-US" b="1"/>
              <a:t>Jaké zdroje má</a:t>
            </a:r>
            <a:r>
              <a:rPr lang="hu-HU" b="1"/>
              <a:t>vaše oblast?</a:t>
            </a:r>
          </a:p>
          <a:p>
            <a:pPr lvl="1"/>
            <a:r>
              <a:rPr lang="en-US" b="1"/>
              <a:t>Které produkty mají</a:t>
            </a:r>
            <a:r>
              <a:rPr lang="hu-HU" b="1"/>
              <a:t>ve vaší oblasti nebozemi</a:t>
            </a:r>
            <a:r>
              <a:rPr lang="en-US" b="1"/>
              <a:t>dobré výsledky?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4166038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SWOT analýza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FAB07557-10CA-45B6-8DC6-D04478CEA495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/>
              <a:t>Slabé stránky</a:t>
            </a:r>
          </a:p>
          <a:p>
            <a:pPr lvl="1"/>
            <a:r>
              <a:rPr lang="en-US" b="1"/>
              <a:t>V čem se může</a:t>
            </a:r>
            <a:r>
              <a:rPr lang="hu-HU" b="1"/>
              <a:t>oblast</a:t>
            </a:r>
            <a:r>
              <a:rPr lang="en-US" b="1"/>
              <a:t>zlepšit</a:t>
            </a:r>
            <a:r>
              <a:rPr lang="hu-HU" b="1"/>
              <a:t>na základě aspektů venkovské společnosti</a:t>
            </a:r>
            <a:r>
              <a:rPr lang="en-US" b="1"/>
              <a:t>?</a:t>
            </a:r>
          </a:p>
          <a:p>
            <a:pPr lvl="1"/>
            <a:r>
              <a:rPr lang="en-US" b="1"/>
              <a:t>Které produkty</a:t>
            </a:r>
            <a:r>
              <a:rPr lang="hu-HU" b="1"/>
              <a:t>nebo služby</a:t>
            </a:r>
            <a:r>
              <a:rPr lang="en-US" b="1"/>
              <a:t>dosahují slabších výsledků?</a:t>
            </a:r>
          </a:p>
          <a:p>
            <a:pPr lvl="1"/>
            <a:r>
              <a:rPr lang="en-US" b="1"/>
              <a:t>Kde</a:t>
            </a:r>
            <a:r>
              <a:rPr lang="hu-HU" b="1"/>
              <a:t>v oblasti</a:t>
            </a:r>
            <a:r>
              <a:rPr lang="en-US" b="1"/>
              <a:t>chybí zdroje?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13537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4"/>
          </p:nvPr>
        </p:nvSpPr>
        <p:spPr>
          <a:xfrm>
            <a:off x="501231" y="2768726"/>
            <a:ext cx="8141538" cy="2971831"/>
          </a:xfrm>
        </p:spPr>
        <p:txBody>
          <a:bodyPr>
            <a:normAutofit fontScale="32500" lnSpcReduction="20000"/>
          </a:bodyPr>
          <a:lstStyle/>
          <a:p>
            <a:pPr marL="0" indent="0" algn="l" rtl="0" eaLnBrk="0" fontAlgn="base" hangingPunct="0">
              <a:buNone/>
            </a:pPr>
            <a:r>
              <a:rPr lang="en-US" sz="6600" dirty="0"/>
              <a:t>Účinná adaptace na neustále se měnící situaci na venkově zahrnuje zodpovězení následujících otázek:</a:t>
            </a:r>
            <a:r>
              <a:rPr lang="cs-CZ" sz="6600" dirty="0"/>
              <a:t> </a:t>
            </a:r>
          </a:p>
          <a:p>
            <a:pPr marL="0" indent="0" algn="l" rtl="0" eaLnBrk="0" fontAlgn="base" hangingPunct="0">
              <a:buNone/>
            </a:pPr>
            <a:endParaRPr lang="cs-CZ" sz="6600" dirty="0"/>
          </a:p>
          <a:p>
            <a:pPr marL="0" indent="0" algn="l" rtl="0" eaLnBrk="0" fontAlgn="base" hangingPunct="0">
              <a:buNone/>
            </a:pPr>
            <a:r>
              <a:rPr lang="en-US" sz="6600" b="1" dirty="0"/>
              <a:t>Co? Jak? Pro koho?</a:t>
            </a:r>
            <a:r>
              <a:rPr lang="cs-CZ" sz="6600" b="1" dirty="0"/>
              <a:t> </a:t>
            </a:r>
            <a:r>
              <a:rPr lang="en-US" sz="6600" dirty="0"/>
              <a:t>a</a:t>
            </a:r>
            <a:r>
              <a:rPr lang="cs-CZ" sz="6600" dirty="0"/>
              <a:t> </a:t>
            </a:r>
            <a:r>
              <a:rPr lang="cs-CZ" sz="6600" b="1" dirty="0"/>
              <a:t>K</a:t>
            </a:r>
            <a:r>
              <a:rPr lang="en-US" sz="6600" b="1" dirty="0"/>
              <a:t>de?</a:t>
            </a:r>
            <a:r>
              <a:rPr lang="cs-CZ" sz="6600" b="1" dirty="0"/>
              <a:t> </a:t>
            </a:r>
          </a:p>
          <a:p>
            <a:pPr marL="0" indent="0" algn="l" rtl="0" eaLnBrk="0" fontAlgn="base" hangingPunct="0">
              <a:buNone/>
            </a:pPr>
            <a:r>
              <a:rPr lang="en-US" sz="6600" dirty="0"/>
              <a:t>se musí změnit tak, aby nedošlo ke snížení </a:t>
            </a:r>
            <a:r>
              <a:rPr lang="en-US" sz="6600" dirty="0" err="1"/>
              <a:t>naší</a:t>
            </a:r>
            <a:r>
              <a:rPr lang="en-US" sz="6600" dirty="0"/>
              <a:t> životní úrovně a udržitelnosti, které byly formulovány jako cíl.</a:t>
            </a:r>
            <a:endParaRPr lang="cs-CZ" sz="6600" dirty="0"/>
          </a:p>
          <a:p>
            <a:pPr marL="0" indent="0" algn="l" rtl="0" eaLnBrk="0" fontAlgn="base" hangingPunct="0">
              <a:buNone/>
            </a:pPr>
            <a:endParaRPr lang="cs-CZ" sz="6600" dirty="0"/>
          </a:p>
          <a:p>
            <a:pPr marL="0" indent="0" algn="l" rtl="0" eaLnBrk="0" fontAlgn="base" hangingPunct="0">
              <a:buNone/>
            </a:pPr>
            <a:r>
              <a:rPr lang="en-US" sz="6600" dirty="0"/>
              <a:t>Abychom se mohli účinně přizpůsobit, stanovíme si</a:t>
            </a:r>
            <a:r>
              <a:rPr lang="cs-CZ" sz="6600" dirty="0"/>
              <a:t> </a:t>
            </a:r>
            <a:r>
              <a:rPr lang="en-US" sz="6600" b="1" dirty="0"/>
              <a:t>cíl</a:t>
            </a:r>
            <a:r>
              <a:rPr lang="en-US" sz="6600" dirty="0"/>
              <a:t>, přiřadíme k němu</a:t>
            </a:r>
            <a:r>
              <a:rPr lang="cs-CZ" sz="6600" dirty="0"/>
              <a:t> </a:t>
            </a:r>
            <a:r>
              <a:rPr lang="en-US" sz="6600" b="1" dirty="0"/>
              <a:t>nástroj,</a:t>
            </a:r>
            <a:r>
              <a:rPr lang="cs-CZ" sz="6600" b="1" dirty="0"/>
              <a:t> </a:t>
            </a:r>
            <a:r>
              <a:rPr lang="en-US" sz="6600" dirty="0"/>
              <a:t>použijeme ho a jednáme tak, abychom cíle dosáhli. </a:t>
            </a:r>
            <a:endParaRPr lang="cs-CZ" sz="6600" dirty="0"/>
          </a:p>
          <a:p>
            <a:pPr marL="0" indent="0" algn="l" rtl="0" eaLnBrk="0" fontAlgn="base" hangingPunct="0">
              <a:buNone/>
            </a:pPr>
            <a:endParaRPr lang="cs-CZ" sz="6600" dirty="0"/>
          </a:p>
          <a:p>
            <a:pPr marL="0" indent="0" algn="l" rtl="0" eaLnBrk="0" fontAlgn="base" hangingPunct="0">
              <a:buNone/>
            </a:pPr>
            <a:r>
              <a:rPr lang="en-US" sz="6600" dirty="0"/>
              <a:t>Jinými slovy a ve zkratce, vytvoříme si</a:t>
            </a:r>
            <a:r>
              <a:rPr lang="cs-CZ" sz="6600" dirty="0"/>
              <a:t> </a:t>
            </a:r>
            <a:r>
              <a:rPr lang="en-US" sz="6600" b="1" dirty="0"/>
              <a:t>strategii</a:t>
            </a:r>
            <a:r>
              <a:rPr lang="cs-CZ" sz="6600" b="1" dirty="0"/>
              <a:t> </a:t>
            </a:r>
            <a:r>
              <a:rPr lang="en-US" sz="6600" dirty="0"/>
              <a:t>a </a:t>
            </a:r>
            <a:r>
              <a:rPr lang="cs-CZ" sz="6600" dirty="0"/>
              <a:t>z</a:t>
            </a:r>
            <a:r>
              <a:rPr lang="en-US" sz="6600" dirty="0"/>
              <a:t>realizujeme ji</a:t>
            </a:r>
            <a:r>
              <a:rPr lang="hu-HU" sz="6600" dirty="0"/>
              <a:t>.</a:t>
            </a:r>
            <a:endParaRPr lang="sk-SK" dirty="0">
              <a:effectLst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Co je to obchodní strategie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6898928-BA00-4AAA-9BE9-7B41511F9930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1FAC181-5144-4B48-9818-30BF8959561B}"/>
              </a:ext>
            </a:extLst>
          </p:cNvPr>
          <p:cNvSpPr txBox="1"/>
          <p:nvPr/>
        </p:nvSpPr>
        <p:spPr>
          <a:xfrm>
            <a:off x="672950" y="5964622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77FC79D-9226-428A-843D-FCABA6C3409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8227712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SWOT analýza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EA66CB47-E132-4DD2-9087-DB206E2D766C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/>
              <a:t>Příležitosti</a:t>
            </a:r>
          </a:p>
          <a:p>
            <a:pPr lvl="1"/>
            <a:r>
              <a:rPr lang="en-US" b="1"/>
              <a:t>Jak nové</a:t>
            </a:r>
            <a:r>
              <a:rPr lang="hu-HU" b="1"/>
              <a:t>ainovativní</a:t>
            </a:r>
            <a:r>
              <a:rPr lang="en-US" b="1"/>
              <a:t>technologie můžeme použít?</a:t>
            </a:r>
          </a:p>
          <a:p>
            <a:pPr lvl="1"/>
            <a:r>
              <a:rPr lang="en-US" b="1"/>
              <a:t>Můžeme rozšířit naše operace?</a:t>
            </a:r>
          </a:p>
          <a:p>
            <a:pPr lvl="1"/>
            <a:r>
              <a:rPr lang="en-US" b="1"/>
              <a:t>Jaké nové segmenty můžeme testovat?</a:t>
            </a:r>
            <a:endParaRPr lang="hu-HU" b="1"/>
          </a:p>
          <a:p>
            <a:pPr lvl="1"/>
            <a:r>
              <a:rPr lang="hu-HU" b="1"/>
              <a:t>Jaké obnovitelné zdroje energie jsou k dispozici v mé oblasti?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0659319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SWOT analýza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9E73950D-A42B-4BFA-9554-CE8375A1927D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/>
              <a:t>Hrozby</a:t>
            </a:r>
          </a:p>
          <a:p>
            <a:pPr lvl="1"/>
            <a:r>
              <a:rPr lang="en-US" b="1"/>
              <a:t>Jaké předpisy se mění?</a:t>
            </a:r>
            <a:endParaRPr lang="hu-HU" b="1"/>
          </a:p>
          <a:p>
            <a:pPr lvl="1"/>
            <a:r>
              <a:rPr lang="hu-HU" b="1"/>
              <a:t>Jak moc se mění životní prostředíaklima?</a:t>
            </a:r>
            <a:endParaRPr lang="en-US" b="1"/>
          </a:p>
          <a:p>
            <a:pPr lvl="1"/>
            <a:r>
              <a:rPr lang="en-US" b="1"/>
              <a:t>Co</a:t>
            </a:r>
            <a:r>
              <a:rPr lang="hu-HU" b="1"/>
              <a:t>se</a:t>
            </a:r>
            <a:r>
              <a:rPr lang="en-US" b="1"/>
              <a:t>daří konkurentům?</a:t>
            </a:r>
          </a:p>
          <a:p>
            <a:pPr lvl="1"/>
            <a:r>
              <a:rPr lang="en-US" b="1"/>
              <a:t>Jak se mění spotřebitelské trendy</a:t>
            </a:r>
            <a:r>
              <a:rPr lang="hu-HU" b="1"/>
              <a:t>a nákupnízvyky?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59163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Když jste našli potenciál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BC07B69B-E242-4EDE-87E7-04B7F8C284AE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Vytvoření vlastníobchodnístrategie na základě vlastní analýzySWOT</a:t>
            </a:r>
          </a:p>
          <a:p>
            <a:r>
              <a:rPr lang="en-US"/>
              <a:t>Při přípravě obchodní strategie věnujte zvláštní pozornost udržitelnosti a zisku.</a:t>
            </a:r>
            <a:endParaRPr lang="hu-HU"/>
          </a:p>
          <a:p>
            <a:endParaRPr lang="hu-HU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007678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Když jste našli potenciál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885B5CDD-5F73-4B30-8E6D-4C204B4AB30A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Udržitelnost</a:t>
            </a:r>
          </a:p>
          <a:p>
            <a:pPr lvl="1"/>
            <a:r>
              <a:rPr lang="en-US"/>
              <a:t>Zdroje našeho přírodního prostředí můžeme využívat k dosažení a realizaci našeho plánu v takovém rozsahu, abychom nepoškozovali schopnost prostředí obnovovat se, tj. jeho únosnost. Tento nástroj musíme využívat moudře, ve prospěch společnosti, aniž bychom poškodili životní prostředí.</a:t>
            </a:r>
          </a:p>
          <a:p>
            <a:pPr lvl="1"/>
            <a:r>
              <a:rPr lang="en-US"/>
              <a:t>Nemůžeme dopustit, aby se hospodářství stalo samoúčelným do takové míry, že by svým fungováním poškozovalo naše sociální a environmentální zájmy!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78873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Když jste našli potenciál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62DBF369-6EA5-431F-9F8E-D51E0A03EC3B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Ziskovost</a:t>
            </a:r>
          </a:p>
          <a:p>
            <a:pPr lvl="1"/>
            <a:r>
              <a:rPr lang="en-US"/>
              <a:t>V každém případě se musíme snažit, aby byl plán ziskový, a to iv krátkodobém horizontu. Část zisku musí být použita na výdaje potřebné pro nepřetržitý rozvoj, čímž můžeme zaručit i rozvoj a udržitelnost.</a:t>
            </a:r>
            <a:endParaRPr lang="hu-HU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475303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Když jste našli potenciál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326DE27E-6769-425E-AC8D-7563EAE3A371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Zvažte používání obnovitelných zdrojů energie:</a:t>
            </a:r>
          </a:p>
          <a:p>
            <a:pPr lvl="1"/>
            <a:endParaRPr lang="hu-HU" dirty="0"/>
          </a:p>
          <a:p>
            <a:pPr lvl="1"/>
            <a:r>
              <a:rPr lang="hu-HU" dirty="0"/>
              <a:t>být co nejvíce nezávislí na národních zdrojích energie.</a:t>
            </a:r>
          </a:p>
          <a:p>
            <a:pPr lvl="1"/>
            <a:endParaRPr lang="hu-HU" dirty="0"/>
          </a:p>
          <a:p>
            <a:pPr lvl="1"/>
            <a:r>
              <a:rPr lang="en-US" dirty="0"/>
              <a:t>z </a:t>
            </a:r>
            <a:r>
              <a:rPr lang="en-US" dirty="0" err="1"/>
              <a:t>hlediska</a:t>
            </a:r>
            <a:r>
              <a:rPr lang="en-US" dirty="0"/>
              <a:t> </a:t>
            </a:r>
            <a:r>
              <a:rPr lang="en-US" dirty="0" err="1"/>
              <a:t>dlouhodobého</a:t>
            </a:r>
            <a:r>
              <a:rPr lang="en-US" dirty="0"/>
              <a:t> </a:t>
            </a:r>
            <a:r>
              <a:rPr lang="en-US" dirty="0" err="1"/>
              <a:t>snižování</a:t>
            </a:r>
            <a:r>
              <a:rPr lang="en-US" dirty="0"/>
              <a:t> </a:t>
            </a:r>
            <a:r>
              <a:rPr lang="en-US" dirty="0" err="1"/>
              <a:t>nákladů</a:t>
            </a:r>
            <a:r>
              <a:rPr lang="cs-CZ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12322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827584" y="149041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Další čtení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5FA3C2-5293-400C-AAFF-651C936183FE}"/>
              </a:ext>
            </a:extLst>
          </p:cNvPr>
          <p:cNvSpPr txBox="1"/>
          <p:nvPr/>
        </p:nvSpPr>
        <p:spPr>
          <a:xfrm>
            <a:off x="2286000" y="5821370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2B18DD-94F7-48D5-9D20-0668E3787D32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83AA0F-6832-448D-8FBB-075A14E60AB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6FECDB34-732F-4E10-BE1C-89180887F0D8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altLang="en-US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https://journals.openedition.org/economierurale/406</a:t>
            </a:r>
            <a:endParaRPr lang="hu-HU" altLang="en-US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r>
              <a:rPr lang="en-IE" altLang="en-US">
                <a:solidFill>
                  <a:srgbClr val="7A7C7E"/>
                </a:solidFill>
                <a:latin typeface="Bookman Old Style" panose="02050604050505020204" pitchFamily="18" charset="0"/>
                <a:hlinkClick r:id="rId3"/>
              </a:rPr>
              <a:t>https://iopscience.iop.org/article/10.1088/1755-1315/341/1/012017</a:t>
            </a:r>
            <a:endParaRPr lang="en-IE" altLang="en-US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836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4"/>
          </p:nvPr>
        </p:nvSpPr>
        <p:spPr>
          <a:xfrm>
            <a:off x="501231" y="2737080"/>
            <a:ext cx="8141538" cy="3324570"/>
          </a:xfrm>
        </p:spPr>
        <p:txBody>
          <a:bodyPr>
            <a:normAutofit fontScale="47500" lnSpcReduction="20000"/>
          </a:bodyPr>
          <a:lstStyle/>
          <a:p>
            <a:pPr marL="0" indent="0" algn="l" rtl="0" eaLnBrk="0" fontAlgn="base" hangingPunct="0">
              <a:buNone/>
            </a:pPr>
            <a:r>
              <a:rPr lang="en-US" sz="6600" dirty="0"/>
              <a:t>Je třeba považovat za fakt, že v současnosti není </a:t>
            </a:r>
            <a:br>
              <a:rPr lang="cs-CZ" sz="6600" dirty="0"/>
            </a:br>
            <a:r>
              <a:rPr lang="en-US" sz="6600" dirty="0"/>
              <a:t>k dispozici učebnice, která by se zabývala známými charakteristikami zemědělské výroby, jakož i strategickým znalostním materiálem, který by byl řešen jako určující faktor zemědělství jako venkovské ekonomiky a</a:t>
            </a:r>
            <a:r>
              <a:rPr lang="cs-CZ" sz="6600" dirty="0"/>
              <a:t> </a:t>
            </a:r>
            <a:r>
              <a:rPr lang="en-US" sz="6600" dirty="0"/>
              <a:t>s ním souvisejících charakteristik v systémovém přístupu </a:t>
            </a:r>
            <a:br>
              <a:rPr lang="cs-CZ" sz="6600" dirty="0"/>
            </a:br>
            <a:r>
              <a:rPr lang="en-US" sz="6600" dirty="0"/>
              <a:t>a integrovaném přístupu.</a:t>
            </a:r>
            <a:endParaRPr lang="sk-SK" sz="6600" dirty="0">
              <a:effectLst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Strategie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D24AC4-55C7-480E-ACAA-8690F064F4C3}"/>
              </a:ext>
            </a:extLst>
          </p:cNvPr>
          <p:cNvSpPr txBox="1"/>
          <p:nvPr/>
        </p:nvSpPr>
        <p:spPr>
          <a:xfrm>
            <a:off x="2286000" y="5947005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E7A0CB8-F99B-4D09-B782-EADE1FCA02A3}"/>
              </a:ext>
            </a:extLst>
          </p:cNvPr>
          <p:cNvSpPr txBox="1"/>
          <p:nvPr/>
        </p:nvSpPr>
        <p:spPr>
          <a:xfrm>
            <a:off x="672950" y="6240101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9B1C2F2-BB7C-4D2C-8CA6-D67918501E5D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262566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4"/>
          </p:nvPr>
        </p:nvSpPr>
        <p:spPr>
          <a:xfrm>
            <a:off x="501231" y="2768726"/>
            <a:ext cx="8141538" cy="3324570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být schopen obnovit se na základě nových inovací o venkovském sektoru.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zachovat udržitelnost společnosti a venkovské oblasti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podpora efektivního prodeje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Cíle strategie pro podnikání na venkově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8FAC64D-4919-4E1F-8D25-C0C68E353688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01D8217-F76C-4D86-8120-D8622DF4F339}"/>
              </a:ext>
            </a:extLst>
          </p:cNvPr>
          <p:cNvSpPr txBox="1"/>
          <p:nvPr/>
        </p:nvSpPr>
        <p:spPr>
          <a:xfrm>
            <a:off x="672950" y="5964622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395D87E-E9E3-4878-B217-5A46C0607922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340159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457200" y="1434682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Rozsah působnosti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9" name="Zástupný objekt pre obsah 2">
            <a:extLst>
              <a:ext uri="{FF2B5EF4-FFF2-40B4-BE49-F238E27FC236}">
                <a16:creationId xmlns:a16="http://schemas.microsoft.com/office/drawing/2014/main" id="{F9AFE578-9082-45C0-AA1E-53DB28987950}"/>
              </a:ext>
            </a:extLst>
          </p:cNvPr>
          <p:cNvSpPr txBox="1">
            <a:spLocks/>
          </p:cNvSpPr>
          <p:nvPr/>
        </p:nvSpPr>
        <p:spPr>
          <a:xfrm>
            <a:off x="457200" y="2060848"/>
            <a:ext cx="8229600" cy="3489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Rozsah činností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hu-H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venkovského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podniku je proto určen těmito faktory: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sídlo/území společnosti</a:t>
            </a:r>
            <a:r>
              <a:rPr kumimoji="0" lang="hu-H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Spotřebitelé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hu-H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 jejich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potřeby,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postupy (výrobní procesy)</a:t>
            </a:r>
            <a:r>
              <a:rPr kumimoji="0" lang="hu-H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V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hu-H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cíli podnikatelské strategie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se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proto uvádí, že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hu-HU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venkovská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společnost Co? Pro koho? Jak? a </a:t>
            </a:r>
            <a:r>
              <a:rPr lang="cs-CZ" sz="2800" dirty="0">
                <a:solidFill>
                  <a:sysClr val="windowText" lastClr="000000"/>
                </a:solidFill>
              </a:rPr>
              <a:t>K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de? chce dosáhnout svého základního cíle.</a:t>
            </a:r>
            <a:endParaRPr kumimoji="0" lang="sk-SK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AF5CFFD-5C58-4529-9870-F92461A1BE96}"/>
              </a:ext>
            </a:extLst>
          </p:cNvPr>
          <p:cNvSpPr txBox="1"/>
          <p:nvPr/>
        </p:nvSpPr>
        <p:spPr>
          <a:xfrm>
            <a:off x="2286000" y="5876183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84488C2-78E0-43FA-B5A2-ABB37E5A8C2A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E496134-A7DB-41EC-BE24-37971F90292D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394018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Strategické obchodní jednotky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A6D97A0C-A0DE-4E58-BB10-4AFA7ECE2B6E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hu-HU" sz="2800" dirty="0"/>
              <a:t>Venkovské </a:t>
            </a:r>
            <a:r>
              <a:rPr lang="en-US" sz="2800" dirty="0"/>
              <a:t>podniky</a:t>
            </a:r>
            <a:r>
              <a:rPr lang="cs-CZ" sz="2800" dirty="0"/>
              <a:t> </a:t>
            </a:r>
            <a:r>
              <a:rPr lang="en-US" sz="2800" dirty="0"/>
              <a:t>organizují svou výrobu tak, že se snaží uspokojit potřeby více skupin spotřebitelů a diverzifikovat své činnosti. Rozsah a způsob tohoto postupu je důležitým, ústředním prvkem strategie, v důsledku čehož se vytvářejí tzv. strategické podnikatelské jednotky.</a:t>
            </a:r>
            <a:endParaRPr lang="sk-SK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162F13-210B-46F3-AF42-E7EDF22C414B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AD2D1F-52A5-4E01-BF4E-5656FE0D3D71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E8CE44-831B-465E-95EF-47FF25569F9C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846260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31B00C6-05DB-448F-B69D-FD6710128E3C}"/>
              </a:ext>
            </a:extLst>
          </p:cNvPr>
          <p:cNvSpPr txBox="1"/>
          <p:nvPr/>
        </p:nvSpPr>
        <p:spPr>
          <a:xfrm flipH="1">
            <a:off x="1034657" y="1861133"/>
            <a:ext cx="7759921" cy="840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cs-CZ" altLang="en-US" sz="3200" b="1" dirty="0">
                <a:cs typeface="Calibri" panose="020F0502020204030204" pitchFamily="34" charset="0"/>
              </a:rPr>
              <a:t>Strategické obchodní jednotky</a:t>
            </a:r>
            <a:endParaRPr lang="en-IE" altLang="en-US" sz="3200" b="1" dirty="0">
              <a:cs typeface="Calibri" panose="020F0502020204030204" pitchFamily="34" charset="0"/>
            </a:endParaRPr>
          </a:p>
          <a:p>
            <a:pPr algn="l" rtl="0"/>
            <a:endParaRPr lang="pl-PL" sz="1662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3392FB17-4769-451A-8265-6F09C6C245DF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buFont typeface="Arial" panose="020B0604020202020204" pitchFamily="34" charset="0"/>
              <a:buNone/>
            </a:pPr>
            <a:r>
              <a:rPr lang="en-US" sz="2800" dirty="0"/>
              <a:t>Strategické podnikatelské jednotky jsou odlišitelné oblasti podnikání v rámci společnosti, které představují dobře definované kombinace produktů a trhů a jejich konkurenční postavení a efektivnost lze hodnotit samostatně.</a:t>
            </a:r>
            <a:endParaRPr lang="sk-SK" sz="2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D45A293-9022-448A-9215-904F381B708A}"/>
              </a:ext>
            </a:extLst>
          </p:cNvPr>
          <p:cNvSpPr txBox="1"/>
          <p:nvPr/>
        </p:nvSpPr>
        <p:spPr>
          <a:xfrm>
            <a:off x="2199443" y="5514499"/>
            <a:ext cx="4572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cs-CZ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Číslo projektu</a:t>
            </a:r>
            <a:r>
              <a:rPr lang="en-GB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2020-1-SK01-KA202-078207</a:t>
            </a:r>
            <a:endParaRPr lang="cs-CZ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ED1DA1-3902-4480-B50E-93B0BDDB9F51}"/>
              </a:ext>
            </a:extLst>
          </p:cNvPr>
          <p:cNvSpPr txBox="1"/>
          <p:nvPr/>
        </p:nvSpPr>
        <p:spPr>
          <a:xfrm>
            <a:off x="672950" y="6176265"/>
            <a:ext cx="8471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Tento projekt byl financován s podporou Evropské komise. Tato publikace (oznámení) vyjadřuje pouze názory autora a Komise nenese odpovědnost za jakékoli použití informací v ní obsažených.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12FA1B3-8B15-4F5E-AAC2-446930E23016}"/>
              </a:ext>
            </a:extLst>
          </p:cNvPr>
          <p:cNvSpPr txBox="1"/>
          <p:nvPr/>
        </p:nvSpPr>
        <p:spPr>
          <a:xfrm>
            <a:off x="2199443" y="348423"/>
            <a:ext cx="457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dirty="0"/>
              <a:t>Aktivizace zemědělských a turistických specializací prostřednictvím Centra chuti </a:t>
            </a:r>
            <a:br>
              <a:rPr lang="cs-CZ" sz="1400" dirty="0"/>
            </a:br>
            <a:r>
              <a:rPr lang="cs-CZ" sz="1400" dirty="0"/>
              <a:t>2020-1-SK01-KA202-078207</a:t>
            </a:r>
          </a:p>
        </p:txBody>
      </p:sp>
    </p:spTree>
    <p:extLst>
      <p:ext uri="{BB962C8B-B14F-4D97-AF65-F5344CB8AC3E}">
        <p14:creationId xmlns:p14="http://schemas.microsoft.com/office/powerpoint/2010/main" val="3753909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d98e21-7858-42b8-a513-89b049052d4e">
      <Terms xmlns="http://schemas.microsoft.com/office/infopath/2007/PartnerControls"/>
    </lcf76f155ced4ddcb4097134ff3c332f>
    <TaxCatchAll xmlns="ebb57fef-aa04-4b64-85cb-dbd122f3ef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15528D5E10BA49B6643C35E826D0AA" ma:contentTypeVersion="17" ma:contentTypeDescription="Vytvoří nový dokument" ma:contentTypeScope="" ma:versionID="fcad38f92428f1399907585f969aa42e">
  <xsd:schema xmlns:xsd="http://www.w3.org/2001/XMLSchema" xmlns:xs="http://www.w3.org/2001/XMLSchema" xmlns:p="http://schemas.microsoft.com/office/2006/metadata/properties" xmlns:ns2="f5d98e21-7858-42b8-a513-89b049052d4e" xmlns:ns3="ebb57fef-aa04-4b64-85cb-dbd122f3ef38" targetNamespace="http://schemas.microsoft.com/office/2006/metadata/properties" ma:root="true" ma:fieldsID="862d6d2d627f1411e1f6b9c9c492d602" ns2:_="" ns3:_="">
    <xsd:import namespace="f5d98e21-7858-42b8-a513-89b049052d4e"/>
    <xsd:import namespace="ebb57fef-aa04-4b64-85cb-dbd122f3e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98e21-7858-42b8-a513-89b049052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Značky obrázků" ma:readOnly="false" ma:fieldId="{5cf76f15-5ced-4ddc-b409-7134ff3c332f}" ma:taxonomyMulti="true" ma:sspId="6104055d-a7a1-4227-823d-893947fae5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57fef-aa04-4b64-85cb-dbd122f3ef3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7a2fb5e-3e71-46c2-8cfb-b18f0a1e2fa7}" ma:internalName="TaxCatchAll" ma:showField="CatchAllData" ma:web="ebb57fef-aa04-4b64-85cb-dbd122f3ef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69C323-4DE6-44BE-8571-2A3D4A171C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9D5D7-AE03-4D10-9A11-E4A93AB82CE7}">
  <ds:schemaRefs>
    <ds:schemaRef ds:uri="http://schemas.microsoft.com/office/2006/metadata/properties"/>
    <ds:schemaRef ds:uri="http://schemas.microsoft.com/office/infopath/2007/PartnerControls"/>
    <ds:schemaRef ds:uri="f5d98e21-7858-42b8-a513-89b049052d4e"/>
    <ds:schemaRef ds:uri="ebb57fef-aa04-4b64-85cb-dbd122f3ef38"/>
  </ds:schemaRefs>
</ds:datastoreItem>
</file>

<file path=customXml/itemProps3.xml><?xml version="1.0" encoding="utf-8"?>
<ds:datastoreItem xmlns:ds="http://schemas.openxmlformats.org/officeDocument/2006/customXml" ds:itemID="{4D35E86F-B6C0-4B90-A16C-A275FEBF890A}"/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3814</Words>
  <Application>Microsoft Office PowerPoint</Application>
  <PresentationFormat>Předvádění na obrazovce (4:3)</PresentationFormat>
  <Paragraphs>359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3" baseType="lpstr">
      <vt:lpstr>Arial</vt:lpstr>
      <vt:lpstr>Bookman Old Style</vt:lpstr>
      <vt:lpstr>Calibri</vt:lpstr>
      <vt:lpstr>Calibri Light</vt:lpstr>
      <vt:lpstr>Times New Roman</vt:lpstr>
      <vt:lpstr>Trebuchet MS</vt:lpstr>
      <vt:lpstr>Motiv Office</vt:lpstr>
      <vt:lpstr>Modul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Ola</dc:creator>
  <cp:keywords>, docId:FE13DA4F1B39AB492C21AF5575CB761D</cp:keywords>
  <cp:lastModifiedBy>Kánská Eva</cp:lastModifiedBy>
  <cp:revision>61</cp:revision>
  <dcterms:created xsi:type="dcterms:W3CDTF">2019-11-16T17:02:36Z</dcterms:created>
  <dcterms:modified xsi:type="dcterms:W3CDTF">2023-01-21T20:11:41Z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0x0101006215528D5E10BA49B6643C35E826D0AA</vt:lpwstr>
  </property>
  <property fmtid="{D5CDD505-2E9C-101B-9397-08002B2CF9AE}" pid="3" name="MediaServiceImageTags">
    <vt:lpwstr/>
  </property>
</Properties>
</file>