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51"/>
  </p:notesMasterIdLst>
  <p:sldIdLst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11" r:id="rId14"/>
    <p:sldId id="322" r:id="rId15"/>
    <p:sldId id="323" r:id="rId16"/>
    <p:sldId id="324" r:id="rId17"/>
    <p:sldId id="321" r:id="rId18"/>
    <p:sldId id="318" r:id="rId19"/>
    <p:sldId id="319" r:id="rId20"/>
    <p:sldId id="320" r:id="rId21"/>
    <p:sldId id="329" r:id="rId22"/>
    <p:sldId id="325" r:id="rId23"/>
    <p:sldId id="326" r:id="rId24"/>
    <p:sldId id="327" r:id="rId25"/>
    <p:sldId id="328" r:id="rId26"/>
    <p:sldId id="317" r:id="rId27"/>
    <p:sldId id="330" r:id="rId28"/>
    <p:sldId id="331" r:id="rId29"/>
    <p:sldId id="332" r:id="rId30"/>
    <p:sldId id="333" r:id="rId31"/>
    <p:sldId id="309" r:id="rId32"/>
    <p:sldId id="310" r:id="rId33"/>
    <p:sldId id="334" r:id="rId34"/>
    <p:sldId id="335" r:id="rId35"/>
    <p:sldId id="336" r:id="rId36"/>
    <p:sldId id="337" r:id="rId37"/>
    <p:sldId id="338" r:id="rId38"/>
    <p:sldId id="339" r:id="rId39"/>
    <p:sldId id="340" r:id="rId40"/>
    <p:sldId id="341" r:id="rId41"/>
    <p:sldId id="313" r:id="rId42"/>
    <p:sldId id="314" r:id="rId43"/>
    <p:sldId id="315" r:id="rId44"/>
    <p:sldId id="316" r:id="rId45"/>
    <p:sldId id="342" r:id="rId46"/>
    <p:sldId id="308" r:id="rId47"/>
    <p:sldId id="312" r:id="rId48"/>
    <p:sldId id="343" r:id="rId49"/>
    <p:sldId id="344" r:id="rId5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9126"/>
    <a:srgbClr val="DB2690"/>
    <a:srgbClr val="F07D00"/>
    <a:srgbClr val="FFFFCC"/>
    <a:srgbClr val="D92A93"/>
    <a:srgbClr val="264F05"/>
    <a:srgbClr val="62013C"/>
    <a:srgbClr val="E47266"/>
    <a:srgbClr val="DA3D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DB10A2-2700-498A-B320-56503AD5ACD0}" v="1" dt="2021-11-11T09:57:31.2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36" autoAdjust="0"/>
    <p:restoredTop sz="95256" autoAdjust="0"/>
  </p:normalViewPr>
  <p:slideViewPr>
    <p:cSldViewPr>
      <p:cViewPr>
        <p:scale>
          <a:sx n="80" d="100"/>
          <a:sy n="80" d="100"/>
        </p:scale>
        <p:origin x="1613" y="19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72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microsoft.com/office/2015/10/relationships/revisionInfo" Target="revisionInfo.xml"/><Relationship Id="rId8" Type="http://schemas.openxmlformats.org/officeDocument/2006/relationships/slide" Target="slides/slide4.xml"/><Relationship Id="rId51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DC47BA-5F48-4135-9BE2-603D4563DD5F}" type="doc">
      <dgm:prSet loTypeId="urn:microsoft.com/office/officeart/2008/layout/VerticalCurvedLis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sk-SK"/>
        </a:p>
      </dgm:t>
    </dgm:pt>
    <dgm:pt modelId="{65D14B37-DB0C-4AB6-9624-974066D25048}">
      <dgm:prSet phldrT="[Text]"/>
      <dgm:spPr/>
      <dgm:t>
        <a:bodyPr/>
        <a:lstStyle/>
        <a:p>
          <a:r>
            <a:rPr lang="hu-HU" dirty="0"/>
            <a:t>Zasoby naturalne</a:t>
          </a:r>
          <a:endParaRPr lang="sk-SK" dirty="0"/>
        </a:p>
      </dgm:t>
    </dgm:pt>
    <dgm:pt modelId="{25EE50E6-DA47-4334-BBE7-4B32D3F2EE66}" type="parTrans" cxnId="{B1CFDAAA-94CF-406A-9018-D9F772062902}">
      <dgm:prSet/>
      <dgm:spPr/>
      <dgm:t>
        <a:bodyPr/>
        <a:lstStyle/>
        <a:p>
          <a:endParaRPr lang="sk-SK"/>
        </a:p>
      </dgm:t>
    </dgm:pt>
    <dgm:pt modelId="{45FB6D24-BCD2-4F08-940D-BFC69C3CFC87}" type="sibTrans" cxnId="{B1CFDAAA-94CF-406A-9018-D9F772062902}">
      <dgm:prSet/>
      <dgm:spPr/>
      <dgm:t>
        <a:bodyPr/>
        <a:lstStyle/>
        <a:p>
          <a:endParaRPr lang="sk-SK"/>
        </a:p>
      </dgm:t>
    </dgm:pt>
    <dgm:pt modelId="{31D5E855-5C8F-41D5-A622-7D90AA2A857E}">
      <dgm:prSet phldrT="[Text]"/>
      <dgm:spPr/>
      <dgm:t>
        <a:bodyPr/>
        <a:lstStyle/>
        <a:p>
          <a:r>
            <a:rPr lang="hu-HU" b="0" dirty="0" err="1">
              <a:effectLst/>
              <a:latin typeface="Trebuchet MS" panose="020B0603020202020204" pitchFamily="34" charset="0"/>
              <a:ea typeface="+mn-ea"/>
              <a:cs typeface="+mn-cs"/>
            </a:rPr>
            <a:t>Rzadkie/potrzebne produkty/usługi</a:t>
          </a:r>
          <a:endParaRPr lang="sk-SK" b="0" dirty="0"/>
        </a:p>
      </dgm:t>
    </dgm:pt>
    <dgm:pt modelId="{C7B6F7C6-E672-42A2-9A90-D6B06435B4A3}" type="parTrans" cxnId="{2E2E8020-B31B-4B17-B426-FA8B1D8C804D}">
      <dgm:prSet/>
      <dgm:spPr/>
      <dgm:t>
        <a:bodyPr/>
        <a:lstStyle/>
        <a:p>
          <a:endParaRPr lang="sk-SK"/>
        </a:p>
      </dgm:t>
    </dgm:pt>
    <dgm:pt modelId="{F61E39A5-A2FE-477D-8932-E6F02C88BA3D}" type="sibTrans" cxnId="{2E2E8020-B31B-4B17-B426-FA8B1D8C804D}">
      <dgm:prSet/>
      <dgm:spPr/>
      <dgm:t>
        <a:bodyPr/>
        <a:lstStyle/>
        <a:p>
          <a:endParaRPr lang="sk-SK"/>
        </a:p>
      </dgm:t>
    </dgm:pt>
    <dgm:pt modelId="{93FA5D1A-F6E9-4CDA-B694-3B337CE45F81}">
      <dgm:prSet phldrT="[Text]"/>
      <dgm:spPr/>
      <dgm:t>
        <a:bodyPr/>
        <a:lstStyle/>
        <a:p>
          <a:r>
            <a:rPr lang="hu-HU" b="0" i="0" dirty="0" err="1"/>
            <a:t>Najsilniejszy potencjał wzrostu</a:t>
          </a:r>
          <a:endParaRPr lang="sk-SK" dirty="0"/>
        </a:p>
      </dgm:t>
    </dgm:pt>
    <dgm:pt modelId="{7E5F571B-1062-4EBC-9D39-4C050BBCF404}" type="parTrans" cxnId="{CA1A85E2-E0EC-4C95-BD55-37D6AB311833}">
      <dgm:prSet/>
      <dgm:spPr/>
      <dgm:t>
        <a:bodyPr/>
        <a:lstStyle/>
        <a:p>
          <a:endParaRPr lang="sk-SK"/>
        </a:p>
      </dgm:t>
    </dgm:pt>
    <dgm:pt modelId="{48D1810C-750F-4EDF-BB16-EC589275D72A}" type="sibTrans" cxnId="{CA1A85E2-E0EC-4C95-BD55-37D6AB311833}">
      <dgm:prSet/>
      <dgm:spPr/>
      <dgm:t>
        <a:bodyPr/>
        <a:lstStyle/>
        <a:p>
          <a:endParaRPr lang="sk-SK"/>
        </a:p>
      </dgm:t>
    </dgm:pt>
    <dgm:pt modelId="{895A98F1-9201-442C-BE95-708990CF28F8}">
      <dgm:prSet phldrT="[Text]"/>
      <dgm:spPr/>
      <dgm:t>
        <a:bodyPr/>
        <a:lstStyle/>
        <a:p>
          <a:r>
            <a:rPr lang="hu-HU" dirty="0" err="1">
              <a:effectLst/>
              <a:latin typeface="Trebuchet MS" panose="020B0603020202020204" pitchFamily="34" charset="0"/>
              <a:ea typeface="+mn-ea"/>
              <a:cs typeface="+mn-cs"/>
            </a:rPr>
            <a:t>Twoje możliwości</a:t>
          </a:r>
          <a:endParaRPr lang="sk-SK" dirty="0"/>
        </a:p>
      </dgm:t>
    </dgm:pt>
    <dgm:pt modelId="{1C2D4399-7A69-4C94-A99B-854B44180547}" type="parTrans" cxnId="{990887DE-1575-429B-962F-E86EFAC6EDDE}">
      <dgm:prSet/>
      <dgm:spPr/>
      <dgm:t>
        <a:bodyPr/>
        <a:lstStyle/>
        <a:p>
          <a:endParaRPr lang="sk-SK"/>
        </a:p>
      </dgm:t>
    </dgm:pt>
    <dgm:pt modelId="{0C641C0A-2363-4E02-98A5-232EB06D1EF8}" type="sibTrans" cxnId="{990887DE-1575-429B-962F-E86EFAC6EDDE}">
      <dgm:prSet/>
      <dgm:spPr/>
      <dgm:t>
        <a:bodyPr/>
        <a:lstStyle/>
        <a:p>
          <a:endParaRPr lang="sk-SK"/>
        </a:p>
      </dgm:t>
    </dgm:pt>
    <dgm:pt modelId="{6E72E3CF-6A22-444A-B9B3-6D798A5DB9B2}" type="pres">
      <dgm:prSet presAssocID="{2FDC47BA-5F48-4135-9BE2-603D4563DD5F}" presName="Name0" presStyleCnt="0">
        <dgm:presLayoutVars>
          <dgm:chMax val="7"/>
          <dgm:chPref val="7"/>
          <dgm:dir/>
        </dgm:presLayoutVars>
      </dgm:prSet>
      <dgm:spPr/>
    </dgm:pt>
    <dgm:pt modelId="{E0FD554F-6795-4C5F-9145-077DE5A2A51D}" type="pres">
      <dgm:prSet presAssocID="{2FDC47BA-5F48-4135-9BE2-603D4563DD5F}" presName="Name1" presStyleCnt="0"/>
      <dgm:spPr/>
    </dgm:pt>
    <dgm:pt modelId="{0244340C-47ED-44E3-836A-56D44E06C432}" type="pres">
      <dgm:prSet presAssocID="{2FDC47BA-5F48-4135-9BE2-603D4563DD5F}" presName="cycle" presStyleCnt="0"/>
      <dgm:spPr/>
    </dgm:pt>
    <dgm:pt modelId="{A4433046-B08B-4F96-A6A4-237666E29004}" type="pres">
      <dgm:prSet presAssocID="{2FDC47BA-5F48-4135-9BE2-603D4563DD5F}" presName="srcNode" presStyleLbl="node1" presStyleIdx="0" presStyleCnt="4"/>
      <dgm:spPr/>
    </dgm:pt>
    <dgm:pt modelId="{C44C2782-20BD-4297-B81B-14668141BCE0}" type="pres">
      <dgm:prSet presAssocID="{2FDC47BA-5F48-4135-9BE2-603D4563DD5F}" presName="conn" presStyleLbl="parChTrans1D2" presStyleIdx="0" presStyleCnt="1"/>
      <dgm:spPr/>
    </dgm:pt>
    <dgm:pt modelId="{A8FAFA32-D8B2-4263-9A9D-C9132EB40689}" type="pres">
      <dgm:prSet presAssocID="{2FDC47BA-5F48-4135-9BE2-603D4563DD5F}" presName="extraNode" presStyleLbl="node1" presStyleIdx="0" presStyleCnt="4"/>
      <dgm:spPr/>
    </dgm:pt>
    <dgm:pt modelId="{7DBA2F9F-5373-49BA-9362-D4A74130FDBA}" type="pres">
      <dgm:prSet presAssocID="{2FDC47BA-5F48-4135-9BE2-603D4563DD5F}" presName="dstNode" presStyleLbl="node1" presStyleIdx="0" presStyleCnt="4"/>
      <dgm:spPr/>
    </dgm:pt>
    <dgm:pt modelId="{A29E4D5F-6289-478F-BD12-F98EFE667B6F}" type="pres">
      <dgm:prSet presAssocID="{65D14B37-DB0C-4AB6-9624-974066D25048}" presName="text_1" presStyleLbl="node1" presStyleIdx="0" presStyleCnt="4">
        <dgm:presLayoutVars>
          <dgm:bulletEnabled val="1"/>
        </dgm:presLayoutVars>
      </dgm:prSet>
      <dgm:spPr/>
    </dgm:pt>
    <dgm:pt modelId="{EDE67CDA-6CE6-461F-920C-84852C29B7F6}" type="pres">
      <dgm:prSet presAssocID="{65D14B37-DB0C-4AB6-9624-974066D25048}" presName="accent_1" presStyleCnt="0"/>
      <dgm:spPr/>
    </dgm:pt>
    <dgm:pt modelId="{EA710733-8837-450F-9A6A-0AD6CDE0AF4B}" type="pres">
      <dgm:prSet presAssocID="{65D14B37-DB0C-4AB6-9624-974066D25048}" presName="accentRepeatNode" presStyleLbl="solidFgAcc1" presStyleIdx="0" presStyleCnt="4"/>
      <dgm:spPr/>
    </dgm:pt>
    <dgm:pt modelId="{99A6D92B-31C5-41AA-B820-71C2EC705EB6}" type="pres">
      <dgm:prSet presAssocID="{31D5E855-5C8F-41D5-A622-7D90AA2A857E}" presName="text_2" presStyleLbl="node1" presStyleIdx="1" presStyleCnt="4">
        <dgm:presLayoutVars>
          <dgm:bulletEnabled val="1"/>
        </dgm:presLayoutVars>
      </dgm:prSet>
      <dgm:spPr/>
    </dgm:pt>
    <dgm:pt modelId="{84B882F2-3BDC-48D9-BE07-14F364F80111}" type="pres">
      <dgm:prSet presAssocID="{31D5E855-5C8F-41D5-A622-7D90AA2A857E}" presName="accent_2" presStyleCnt="0"/>
      <dgm:spPr/>
    </dgm:pt>
    <dgm:pt modelId="{DB1BE4F1-6A6F-430E-9F7A-90AAD98F3035}" type="pres">
      <dgm:prSet presAssocID="{31D5E855-5C8F-41D5-A622-7D90AA2A857E}" presName="accentRepeatNode" presStyleLbl="solidFgAcc1" presStyleIdx="1" presStyleCnt="4"/>
      <dgm:spPr/>
    </dgm:pt>
    <dgm:pt modelId="{46AAA778-1CBD-40C2-9D01-FDF9AEFD9016}" type="pres">
      <dgm:prSet presAssocID="{93FA5D1A-F6E9-4CDA-B694-3B337CE45F81}" presName="text_3" presStyleLbl="node1" presStyleIdx="2" presStyleCnt="4">
        <dgm:presLayoutVars>
          <dgm:bulletEnabled val="1"/>
        </dgm:presLayoutVars>
      </dgm:prSet>
      <dgm:spPr/>
    </dgm:pt>
    <dgm:pt modelId="{0603AFF6-B8B1-41AF-BA3F-B866D02A6284}" type="pres">
      <dgm:prSet presAssocID="{93FA5D1A-F6E9-4CDA-B694-3B337CE45F81}" presName="accent_3" presStyleCnt="0"/>
      <dgm:spPr/>
    </dgm:pt>
    <dgm:pt modelId="{8F1140C3-3FE6-438E-9A82-96C4147F3384}" type="pres">
      <dgm:prSet presAssocID="{93FA5D1A-F6E9-4CDA-B694-3B337CE45F81}" presName="accentRepeatNode" presStyleLbl="solidFgAcc1" presStyleIdx="2" presStyleCnt="4"/>
      <dgm:spPr/>
    </dgm:pt>
    <dgm:pt modelId="{030AFC7A-0675-430D-BA0D-77381E2C02BE}" type="pres">
      <dgm:prSet presAssocID="{895A98F1-9201-442C-BE95-708990CF28F8}" presName="text_4" presStyleLbl="node1" presStyleIdx="3" presStyleCnt="4">
        <dgm:presLayoutVars>
          <dgm:bulletEnabled val="1"/>
        </dgm:presLayoutVars>
      </dgm:prSet>
      <dgm:spPr/>
    </dgm:pt>
    <dgm:pt modelId="{24D66262-88A6-4032-89FE-B4EDE3F0F6CF}" type="pres">
      <dgm:prSet presAssocID="{895A98F1-9201-442C-BE95-708990CF28F8}" presName="accent_4" presStyleCnt="0"/>
      <dgm:spPr/>
    </dgm:pt>
    <dgm:pt modelId="{A95809AC-EA0D-44F7-A24A-805297E5B603}" type="pres">
      <dgm:prSet presAssocID="{895A98F1-9201-442C-BE95-708990CF28F8}" presName="accentRepeatNode" presStyleLbl="solidFgAcc1" presStyleIdx="3" presStyleCnt="4"/>
      <dgm:spPr/>
    </dgm:pt>
  </dgm:ptLst>
  <dgm:cxnLst>
    <dgm:cxn modelId="{2E2E8020-B31B-4B17-B426-FA8B1D8C804D}" srcId="{2FDC47BA-5F48-4135-9BE2-603D4563DD5F}" destId="{31D5E855-5C8F-41D5-A622-7D90AA2A857E}" srcOrd="1" destOrd="0" parTransId="{C7B6F7C6-E672-42A2-9A90-D6B06435B4A3}" sibTransId="{F61E39A5-A2FE-477D-8932-E6F02C88BA3D}"/>
    <dgm:cxn modelId="{F02027A4-26D5-4FD4-87B9-2CFAB28CDEFE}" type="presOf" srcId="{895A98F1-9201-442C-BE95-708990CF28F8}" destId="{030AFC7A-0675-430D-BA0D-77381E2C02BE}" srcOrd="0" destOrd="0" presId="urn:microsoft.com/office/officeart/2008/layout/VerticalCurvedList"/>
    <dgm:cxn modelId="{B1CFDAAA-94CF-406A-9018-D9F772062902}" srcId="{2FDC47BA-5F48-4135-9BE2-603D4563DD5F}" destId="{65D14B37-DB0C-4AB6-9624-974066D25048}" srcOrd="0" destOrd="0" parTransId="{25EE50E6-DA47-4334-BBE7-4B32D3F2EE66}" sibTransId="{45FB6D24-BCD2-4F08-940D-BFC69C3CFC87}"/>
    <dgm:cxn modelId="{25CEA0C4-EDD6-4D22-A22D-2BF4971A8274}" type="presOf" srcId="{93FA5D1A-F6E9-4CDA-B694-3B337CE45F81}" destId="{46AAA778-1CBD-40C2-9D01-FDF9AEFD9016}" srcOrd="0" destOrd="0" presId="urn:microsoft.com/office/officeart/2008/layout/VerticalCurvedList"/>
    <dgm:cxn modelId="{990887DE-1575-429B-962F-E86EFAC6EDDE}" srcId="{2FDC47BA-5F48-4135-9BE2-603D4563DD5F}" destId="{895A98F1-9201-442C-BE95-708990CF28F8}" srcOrd="3" destOrd="0" parTransId="{1C2D4399-7A69-4C94-A99B-854B44180547}" sibTransId="{0C641C0A-2363-4E02-98A5-232EB06D1EF8}"/>
    <dgm:cxn modelId="{CA1A85E2-E0EC-4C95-BD55-37D6AB311833}" srcId="{2FDC47BA-5F48-4135-9BE2-603D4563DD5F}" destId="{93FA5D1A-F6E9-4CDA-B694-3B337CE45F81}" srcOrd="2" destOrd="0" parTransId="{7E5F571B-1062-4EBC-9D39-4C050BBCF404}" sibTransId="{48D1810C-750F-4EDF-BB16-EC589275D72A}"/>
    <dgm:cxn modelId="{E4E474EF-DBEE-4B30-A9C7-69CEE6B4EB9B}" type="presOf" srcId="{65D14B37-DB0C-4AB6-9624-974066D25048}" destId="{A29E4D5F-6289-478F-BD12-F98EFE667B6F}" srcOrd="0" destOrd="0" presId="urn:microsoft.com/office/officeart/2008/layout/VerticalCurvedList"/>
    <dgm:cxn modelId="{3F4EBCF3-601B-4161-BA3F-148CEEB297BA}" type="presOf" srcId="{31D5E855-5C8F-41D5-A622-7D90AA2A857E}" destId="{99A6D92B-31C5-41AA-B820-71C2EC705EB6}" srcOrd="0" destOrd="0" presId="urn:microsoft.com/office/officeart/2008/layout/VerticalCurvedList"/>
    <dgm:cxn modelId="{754D7DF8-1F60-48A2-BDD8-7F08DB580DA8}" type="presOf" srcId="{2FDC47BA-5F48-4135-9BE2-603D4563DD5F}" destId="{6E72E3CF-6A22-444A-B9B3-6D798A5DB9B2}" srcOrd="0" destOrd="0" presId="urn:microsoft.com/office/officeart/2008/layout/VerticalCurvedList"/>
    <dgm:cxn modelId="{AB7C2EFA-E048-45CD-9A82-D57309060502}" type="presOf" srcId="{45FB6D24-BCD2-4F08-940D-BFC69C3CFC87}" destId="{C44C2782-20BD-4297-B81B-14668141BCE0}" srcOrd="0" destOrd="0" presId="urn:microsoft.com/office/officeart/2008/layout/VerticalCurvedList"/>
    <dgm:cxn modelId="{E6661B12-EC4B-4165-9243-09A118FC45A2}" type="presParOf" srcId="{6E72E3CF-6A22-444A-B9B3-6D798A5DB9B2}" destId="{E0FD554F-6795-4C5F-9145-077DE5A2A51D}" srcOrd="0" destOrd="0" presId="urn:microsoft.com/office/officeart/2008/layout/VerticalCurvedList"/>
    <dgm:cxn modelId="{E1BB4D9B-E0B8-4DE2-AC5F-D28CE66CAF50}" type="presParOf" srcId="{E0FD554F-6795-4C5F-9145-077DE5A2A51D}" destId="{0244340C-47ED-44E3-836A-56D44E06C432}" srcOrd="0" destOrd="0" presId="urn:microsoft.com/office/officeart/2008/layout/VerticalCurvedList"/>
    <dgm:cxn modelId="{4CE58079-24F0-473B-8D26-7A0DE96DF598}" type="presParOf" srcId="{0244340C-47ED-44E3-836A-56D44E06C432}" destId="{A4433046-B08B-4F96-A6A4-237666E29004}" srcOrd="0" destOrd="0" presId="urn:microsoft.com/office/officeart/2008/layout/VerticalCurvedList"/>
    <dgm:cxn modelId="{D521E43B-20FC-43C3-9EE1-86C3F56FCC05}" type="presParOf" srcId="{0244340C-47ED-44E3-836A-56D44E06C432}" destId="{C44C2782-20BD-4297-B81B-14668141BCE0}" srcOrd="1" destOrd="0" presId="urn:microsoft.com/office/officeart/2008/layout/VerticalCurvedList"/>
    <dgm:cxn modelId="{8512947E-6B8E-4AF7-910C-538382CC33DE}" type="presParOf" srcId="{0244340C-47ED-44E3-836A-56D44E06C432}" destId="{A8FAFA32-D8B2-4263-9A9D-C9132EB40689}" srcOrd="2" destOrd="0" presId="urn:microsoft.com/office/officeart/2008/layout/VerticalCurvedList"/>
    <dgm:cxn modelId="{9F62231B-86F5-46B8-912A-54899023883E}" type="presParOf" srcId="{0244340C-47ED-44E3-836A-56D44E06C432}" destId="{7DBA2F9F-5373-49BA-9362-D4A74130FDBA}" srcOrd="3" destOrd="0" presId="urn:microsoft.com/office/officeart/2008/layout/VerticalCurvedList"/>
    <dgm:cxn modelId="{50D0EDFF-2097-467D-89FD-0439D5D3A65C}" type="presParOf" srcId="{E0FD554F-6795-4C5F-9145-077DE5A2A51D}" destId="{A29E4D5F-6289-478F-BD12-F98EFE667B6F}" srcOrd="1" destOrd="0" presId="urn:microsoft.com/office/officeart/2008/layout/VerticalCurvedList"/>
    <dgm:cxn modelId="{85DE869F-824A-414A-AB80-BEB85489F61F}" type="presParOf" srcId="{E0FD554F-6795-4C5F-9145-077DE5A2A51D}" destId="{EDE67CDA-6CE6-461F-920C-84852C29B7F6}" srcOrd="2" destOrd="0" presId="urn:microsoft.com/office/officeart/2008/layout/VerticalCurvedList"/>
    <dgm:cxn modelId="{D583CE24-9604-4099-B2F8-4F2510CE594A}" type="presParOf" srcId="{EDE67CDA-6CE6-461F-920C-84852C29B7F6}" destId="{EA710733-8837-450F-9A6A-0AD6CDE0AF4B}" srcOrd="0" destOrd="0" presId="urn:microsoft.com/office/officeart/2008/layout/VerticalCurvedList"/>
    <dgm:cxn modelId="{156122C7-49B7-4158-84E4-30268D22F971}" type="presParOf" srcId="{E0FD554F-6795-4C5F-9145-077DE5A2A51D}" destId="{99A6D92B-31C5-41AA-B820-71C2EC705EB6}" srcOrd="3" destOrd="0" presId="urn:microsoft.com/office/officeart/2008/layout/VerticalCurvedList"/>
    <dgm:cxn modelId="{9A5F24E5-82B7-4D06-A373-4E4B9864F60C}" type="presParOf" srcId="{E0FD554F-6795-4C5F-9145-077DE5A2A51D}" destId="{84B882F2-3BDC-48D9-BE07-14F364F80111}" srcOrd="4" destOrd="0" presId="urn:microsoft.com/office/officeart/2008/layout/VerticalCurvedList"/>
    <dgm:cxn modelId="{A06126F2-798A-4FD3-9D80-4B343E58C7A0}" type="presParOf" srcId="{84B882F2-3BDC-48D9-BE07-14F364F80111}" destId="{DB1BE4F1-6A6F-430E-9F7A-90AAD98F3035}" srcOrd="0" destOrd="0" presId="urn:microsoft.com/office/officeart/2008/layout/VerticalCurvedList"/>
    <dgm:cxn modelId="{933EA130-007C-478E-B640-37D472AD454B}" type="presParOf" srcId="{E0FD554F-6795-4C5F-9145-077DE5A2A51D}" destId="{46AAA778-1CBD-40C2-9D01-FDF9AEFD9016}" srcOrd="5" destOrd="0" presId="urn:microsoft.com/office/officeart/2008/layout/VerticalCurvedList"/>
    <dgm:cxn modelId="{16C08995-7CD6-44FC-A6B4-76F3B64058CD}" type="presParOf" srcId="{E0FD554F-6795-4C5F-9145-077DE5A2A51D}" destId="{0603AFF6-B8B1-41AF-BA3F-B866D02A6284}" srcOrd="6" destOrd="0" presId="urn:microsoft.com/office/officeart/2008/layout/VerticalCurvedList"/>
    <dgm:cxn modelId="{EE137579-4AA6-48FF-B9DD-76523A49A432}" type="presParOf" srcId="{0603AFF6-B8B1-41AF-BA3F-B866D02A6284}" destId="{8F1140C3-3FE6-438E-9A82-96C4147F3384}" srcOrd="0" destOrd="0" presId="urn:microsoft.com/office/officeart/2008/layout/VerticalCurvedList"/>
    <dgm:cxn modelId="{5B1D64B5-CF57-4971-97D9-CD8ABDE35262}" type="presParOf" srcId="{E0FD554F-6795-4C5F-9145-077DE5A2A51D}" destId="{030AFC7A-0675-430D-BA0D-77381E2C02BE}" srcOrd="7" destOrd="0" presId="urn:microsoft.com/office/officeart/2008/layout/VerticalCurvedList"/>
    <dgm:cxn modelId="{065AA8EF-AD80-49F6-BA27-FF37747F9CE6}" type="presParOf" srcId="{E0FD554F-6795-4C5F-9145-077DE5A2A51D}" destId="{24D66262-88A6-4032-89FE-B4EDE3F0F6CF}" srcOrd="8" destOrd="0" presId="urn:microsoft.com/office/officeart/2008/layout/VerticalCurvedList"/>
    <dgm:cxn modelId="{B000D4F8-AD6B-4B24-B1F0-C5C402FDF2D3}" type="presParOf" srcId="{24D66262-88A6-4032-89FE-B4EDE3F0F6CF}" destId="{A95809AC-EA0D-44F7-A24A-805297E5B60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4C2782-20BD-4297-B81B-14668141BCE0}">
      <dsp:nvSpPr>
        <dsp:cNvPr id="0" name=""/>
        <dsp:cNvSpPr/>
      </dsp:nvSpPr>
      <dsp:spPr>
        <a:xfrm>
          <a:off x="-4505102" y="-690842"/>
          <a:ext cx="5366813" cy="5366813"/>
        </a:xfrm>
        <a:prstGeom prst="blockArc">
          <a:avLst>
            <a:gd name="adj1" fmla="val 18900000"/>
            <a:gd name="adj2" fmla="val 2700000"/>
            <a:gd name="adj3" fmla="val 402"/>
          </a:avLst>
        </a:pr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9E4D5F-6289-478F-BD12-F98EFE667B6F}">
      <dsp:nvSpPr>
        <dsp:cNvPr id="0" name=""/>
        <dsp:cNvSpPr/>
      </dsp:nvSpPr>
      <dsp:spPr>
        <a:xfrm>
          <a:off x="451373" y="306376"/>
          <a:ext cx="5574104" cy="61307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6626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kern="1200" dirty="0"/>
            <a:t>Zasoby naturalne</a:t>
          </a:r>
          <a:endParaRPr lang="sk-SK" sz="2300" kern="1200" dirty="0"/>
        </a:p>
      </dsp:txBody>
      <dsp:txXfrm>
        <a:off x="451373" y="306376"/>
        <a:ext cx="5574104" cy="613072"/>
      </dsp:txXfrm>
    </dsp:sp>
    <dsp:sp modelId="{EA710733-8837-450F-9A6A-0AD6CDE0AF4B}">
      <dsp:nvSpPr>
        <dsp:cNvPr id="0" name=""/>
        <dsp:cNvSpPr/>
      </dsp:nvSpPr>
      <dsp:spPr>
        <a:xfrm>
          <a:off x="68203" y="229742"/>
          <a:ext cx="766340" cy="7663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A6D92B-31C5-41AA-B820-71C2EC705EB6}">
      <dsp:nvSpPr>
        <dsp:cNvPr id="0" name=""/>
        <dsp:cNvSpPr/>
      </dsp:nvSpPr>
      <dsp:spPr>
        <a:xfrm>
          <a:off x="802861" y="1226144"/>
          <a:ext cx="5222616" cy="61307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6626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b="0" kern="1200" dirty="0" err="1">
              <a:effectLst/>
              <a:latin typeface="Trebuchet MS" panose="020B0603020202020204" pitchFamily="34" charset="0"/>
              <a:ea typeface="+mn-ea"/>
              <a:cs typeface="+mn-cs"/>
            </a:rPr>
            <a:t>Rzadkie/potrzebne produkty/usługi</a:t>
          </a:r>
          <a:endParaRPr lang="sk-SK" sz="2300" b="0" kern="1200" dirty="0"/>
        </a:p>
      </dsp:txBody>
      <dsp:txXfrm>
        <a:off x="802861" y="1226144"/>
        <a:ext cx="5222616" cy="613072"/>
      </dsp:txXfrm>
    </dsp:sp>
    <dsp:sp modelId="{DB1BE4F1-6A6F-430E-9F7A-90AAD98F3035}">
      <dsp:nvSpPr>
        <dsp:cNvPr id="0" name=""/>
        <dsp:cNvSpPr/>
      </dsp:nvSpPr>
      <dsp:spPr>
        <a:xfrm>
          <a:off x="419691" y="1149510"/>
          <a:ext cx="766340" cy="7663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AAA778-1CBD-40C2-9D01-FDF9AEFD9016}">
      <dsp:nvSpPr>
        <dsp:cNvPr id="0" name=""/>
        <dsp:cNvSpPr/>
      </dsp:nvSpPr>
      <dsp:spPr>
        <a:xfrm>
          <a:off x="802861" y="2145912"/>
          <a:ext cx="5222616" cy="61307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6626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b="0" i="0" kern="1200" dirty="0" err="1"/>
            <a:t>Najsilniejszy potencjał wzrostu</a:t>
          </a:r>
          <a:endParaRPr lang="sk-SK" sz="2300" kern="1200" dirty="0"/>
        </a:p>
      </dsp:txBody>
      <dsp:txXfrm>
        <a:off x="802861" y="2145912"/>
        <a:ext cx="5222616" cy="613072"/>
      </dsp:txXfrm>
    </dsp:sp>
    <dsp:sp modelId="{8F1140C3-3FE6-438E-9A82-96C4147F3384}">
      <dsp:nvSpPr>
        <dsp:cNvPr id="0" name=""/>
        <dsp:cNvSpPr/>
      </dsp:nvSpPr>
      <dsp:spPr>
        <a:xfrm>
          <a:off x="419691" y="2069278"/>
          <a:ext cx="766340" cy="7663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0AFC7A-0675-430D-BA0D-77381E2C02BE}">
      <dsp:nvSpPr>
        <dsp:cNvPr id="0" name=""/>
        <dsp:cNvSpPr/>
      </dsp:nvSpPr>
      <dsp:spPr>
        <a:xfrm>
          <a:off x="451373" y="3065680"/>
          <a:ext cx="5574104" cy="61307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6626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kern="1200" dirty="0" err="1">
              <a:effectLst/>
              <a:latin typeface="Trebuchet MS" panose="020B0603020202020204" pitchFamily="34" charset="0"/>
              <a:ea typeface="+mn-ea"/>
              <a:cs typeface="+mn-cs"/>
            </a:rPr>
            <a:t>Twoje możliwości</a:t>
          </a:r>
          <a:endParaRPr lang="sk-SK" sz="2300" kern="1200" dirty="0"/>
        </a:p>
      </dsp:txBody>
      <dsp:txXfrm>
        <a:off x="451373" y="3065680"/>
        <a:ext cx="5574104" cy="613072"/>
      </dsp:txXfrm>
    </dsp:sp>
    <dsp:sp modelId="{A95809AC-EA0D-44F7-A24A-805297E5B603}">
      <dsp:nvSpPr>
        <dsp:cNvPr id="0" name=""/>
        <dsp:cNvSpPr/>
      </dsp:nvSpPr>
      <dsp:spPr>
        <a:xfrm>
          <a:off x="68203" y="2989046"/>
          <a:ext cx="766340" cy="7663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803582-819C-4DD2-9F32-1F069EE19015}" type="datetimeFigureOut">
              <a:rPr lang="pl-PL" smtClean="0"/>
              <a:t>07.12.2022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E35F-E110-4006-ABFB-8549D62F01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658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93182" y="4148499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312387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302306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005553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82762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FE6968-264B-4DA2-ACB8-14F351E8A92E}" type="datetimeFigureOut">
              <a:rPr lang="pl-PL" smtClean="0"/>
              <a:t>07.12.2022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AA96C9-9ABD-48A9-9A95-A642DDF54E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6788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FE6968-264B-4DA2-ACB8-14F351E8A92E}" type="datetimeFigureOut">
              <a:rPr lang="pl-PL" smtClean="0"/>
              <a:t>07.12.2022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AA96C9-9ABD-48A9-9A95-A642DDF54E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334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952513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pic>
        <p:nvPicPr>
          <p:cNvPr id="7" name="LogosBeneficairesErasmus+RIGHT_EN.eps.pdf" descr="LogosBeneficairesErasmus+RIGHT_EN.eps.pdf">
            <a:extLst>
              <a:ext uri="{FF2B5EF4-FFF2-40B4-BE49-F238E27FC236}">
                <a16:creationId xmlns:a16="http://schemas.microsoft.com/office/drawing/2014/main" id="{A4CE8664-2D04-4586-AD93-73F51779BB4C}"/>
              </a:ext>
            </a:extLst>
          </p:cNvPr>
          <p:cNvPicPr/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789"/>
          <a:stretch>
            <a:fillRect/>
          </a:stretch>
        </p:blipFill>
        <p:spPr>
          <a:xfrm>
            <a:off x="154728" y="326581"/>
            <a:ext cx="1872208" cy="405256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Prostokąt 7">
            <a:extLst>
              <a:ext uri="{FF2B5EF4-FFF2-40B4-BE49-F238E27FC236}">
                <a16:creationId xmlns:a16="http://schemas.microsoft.com/office/drawing/2014/main" id="{9BACE855-7B7F-4E30-96C6-2E588DF943C5}"/>
              </a:ext>
            </a:extLst>
          </p:cNvPr>
          <p:cNvSpPr/>
          <p:nvPr userDrawn="1"/>
        </p:nvSpPr>
        <p:spPr>
          <a:xfrm>
            <a:off x="1905326" y="237819"/>
            <a:ext cx="540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AGATA</a:t>
            </a:r>
          </a:p>
          <a:p>
            <a:pPr algn="ctr"/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Aktywizacja specjalizacji rolniczych i turystycznych poprzez Center of Taste </a:t>
            </a:r>
            <a:endParaRPr lang="pl-PL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ctr"/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2020-1-SK01-KA202-078207</a:t>
            </a:r>
            <a:endParaRPr lang="pl-PL" sz="1200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335E8B0E-BF9F-4DA7-9256-0D84EF0A3268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418" y="82599"/>
            <a:ext cx="1716316" cy="1048144"/>
          </a:xfrm>
          <a:prstGeom prst="rect">
            <a:avLst/>
          </a:prstGeom>
        </p:spPr>
      </p:pic>
      <p:sp>
        <p:nvSpPr>
          <p:cNvPr id="11" name="BlokTextu 10">
            <a:extLst>
              <a:ext uri="{FF2B5EF4-FFF2-40B4-BE49-F238E27FC236}">
                <a16:creationId xmlns:a16="http://schemas.microsoft.com/office/drawing/2014/main" id="{E60BCCD9-DF40-44CE-BE07-253489CEB008}"/>
              </a:ext>
            </a:extLst>
          </p:cNvPr>
          <p:cNvSpPr txBox="1"/>
          <p:nvPr userDrawn="1"/>
        </p:nvSpPr>
        <p:spPr>
          <a:xfrm>
            <a:off x="490826" y="6315975"/>
            <a:ext cx="82296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 projekt został zrealizowany przy wsparciu finansowym Komisji Europejskiej. Niniejsza publikacja odzwierciedla jedynie stanowisko autora i Komisja Europejska nie ponosi odpowiedzialności za umieszczoną w niej zawartość merytoryczną.</a:t>
            </a:r>
            <a:endParaRPr lang="pl-PL" sz="105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249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8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iopscience.iop.org/article/10.1088/1755-1315/341/1/012017" TargetMode="External"/><Relationship Id="rId2" Type="http://schemas.openxmlformats.org/officeDocument/2006/relationships/hyperlink" Target="https://journals.openedition.org/economierurale/40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07382" y="1484784"/>
            <a:ext cx="7772400" cy="1470025"/>
          </a:xfrm>
        </p:spPr>
        <p:txBody>
          <a:bodyPr/>
          <a:lstStyle/>
          <a:p>
            <a:r>
              <a:rPr lang="en-GB" dirty="0"/>
              <a:t>Moduł </a:t>
            </a:r>
            <a:r>
              <a:rPr lang="hu-HU" dirty="0"/>
              <a:t>2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93182" y="3356992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en-US" b="1" dirty="0">
                <a:latin typeface="+mn-lt"/>
              </a:rPr>
              <a:t>Różne modele strategii biznesowej na obszarach </a:t>
            </a:r>
            <a:r>
              <a:rPr lang="en-US" b="1" dirty="0" err="1">
                <a:latin typeface="+mn-lt"/>
              </a:rPr>
              <a:t>wiejskich</a:t>
            </a:r>
            <a:r>
              <a:rPr lang="en-US" b="1" dirty="0">
                <a:latin typeface="+mn-lt"/>
              </a:rPr>
              <a:t> </a:t>
            </a:r>
            <a:r>
              <a:rPr lang="pl-PL" b="1" dirty="0">
                <a:latin typeface="+mn-lt"/>
              </a:rPr>
              <a:t>oraz </a:t>
            </a:r>
            <a:r>
              <a:rPr lang="en-US" b="1" dirty="0">
                <a:latin typeface="+mn-lt"/>
              </a:rPr>
              <a:t>jak rozpoznać potencjał swojego </a:t>
            </a:r>
            <a:r>
              <a:rPr lang="hu-HU" b="1" dirty="0">
                <a:latin typeface="+mn-lt"/>
              </a:rPr>
              <a:t>regionu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41018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Model strategii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działalności gospodarczej na obszarach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wiejskich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284984"/>
            <a:ext cx="8229600" cy="3489251"/>
          </a:xfrm>
        </p:spPr>
        <p:txBody>
          <a:bodyPr>
            <a:normAutofit/>
          </a:bodyPr>
          <a:lstStyle/>
          <a:p>
            <a:pPr eaLnBrk="0" fontAlgn="base" hangingPunct="0"/>
            <a:r>
              <a:rPr lang="sk-SK" sz="2800" dirty="0"/>
              <a:t>Rolnictwo przemysłowe</a:t>
            </a:r>
          </a:p>
          <a:p>
            <a:pPr eaLnBrk="0" fontAlgn="base" hangingPunct="0"/>
            <a:r>
              <a:rPr lang="sk-SK" sz="2800" dirty="0"/>
              <a:t>Rolnictwo wielofunkcyjne</a:t>
            </a:r>
          </a:p>
          <a:p>
            <a:pPr eaLnBrk="0" fontAlgn="base" hangingPunct="0"/>
            <a:r>
              <a:rPr lang="hu-HU" sz="2800" dirty="0" err="1"/>
              <a:t>Rolnictwo oparte na </a:t>
            </a:r>
            <a:r>
              <a:rPr lang="en-US" sz="2800" dirty="0"/>
              <a:t>inicjatywie </a:t>
            </a:r>
            <a:r>
              <a:rPr lang="en-US" sz="2800" dirty="0" err="1"/>
              <a:t>lokalnej </a:t>
            </a:r>
            <a:r>
              <a:rPr lang="hu-HU" sz="2800" dirty="0"/>
              <a:t>i </a:t>
            </a:r>
            <a:r>
              <a:rPr lang="en-US" sz="2800" dirty="0"/>
              <a:t>współpracy</a:t>
            </a:r>
            <a:endParaRPr lang="hu-HU" sz="2800" dirty="0"/>
          </a:p>
          <a:p>
            <a:pPr eaLnBrk="0" fontAlgn="base" hangingPunct="0"/>
            <a:r>
              <a:rPr lang="hu-HU" sz="2800" dirty="0" err="1"/>
              <a:t>Rolnictwo alternatywne</a:t>
            </a:r>
            <a:endParaRPr lang="hu-HU" sz="2800" dirty="0"/>
          </a:p>
          <a:p>
            <a:pPr eaLnBrk="0" fontAlgn="base" hangingPunct="0"/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94085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Model strategii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działalności gospodarczej na obszarach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wiejskich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338021"/>
            <a:ext cx="8229600" cy="3489251"/>
          </a:xfrm>
        </p:spPr>
        <p:txBody>
          <a:bodyPr>
            <a:normAutofit/>
          </a:bodyPr>
          <a:lstStyle/>
          <a:p>
            <a:pPr marL="0" indent="0" eaLnBrk="0" fontAlgn="base" hangingPunct="0">
              <a:buNone/>
            </a:pPr>
            <a:r>
              <a:rPr lang="sk-SK" sz="2800" dirty="0"/>
              <a:t>Rolnictwo przemysłowe</a:t>
            </a:r>
          </a:p>
          <a:p>
            <a:pPr eaLnBrk="0" fontAlgn="base" hangingPunct="0"/>
            <a:r>
              <a:rPr lang="en-US" sz="2800" dirty="0"/>
              <a:t>mające na celu zwiększenie masy produktu</a:t>
            </a:r>
          </a:p>
          <a:p>
            <a:pPr marL="0" indent="0" eaLnBrk="0" fontAlgn="base" hangingPunct="0">
              <a:buNone/>
            </a:pPr>
            <a:r>
              <a:rPr lang="en-US" sz="2800" dirty="0" err="1"/>
              <a:t>rolnictwo</a:t>
            </a:r>
            <a:r>
              <a:rPr lang="en-US" sz="2800" dirty="0"/>
              <a:t> </a:t>
            </a:r>
            <a:r>
              <a:rPr lang="en-US" sz="2800" dirty="0" err="1"/>
              <a:t>przemysłowe</a:t>
            </a:r>
            <a:endParaRPr lang="en-US" sz="2800" dirty="0"/>
          </a:p>
          <a:p>
            <a:pPr eaLnBrk="0" fontAlgn="base" hangingPunct="0"/>
            <a:r>
              <a:rPr lang="en-US" sz="2800" dirty="0"/>
              <a:t>w sektorze pojawiła się logika przemysłu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4009358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Model strategii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działalności gospodarczej na obszarach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wiejskich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489251"/>
          </a:xfrm>
        </p:spPr>
        <p:txBody>
          <a:bodyPr>
            <a:normAutofit/>
          </a:bodyPr>
          <a:lstStyle/>
          <a:p>
            <a:pPr marL="0" indent="0" eaLnBrk="0" fontAlgn="base" hangingPunct="0">
              <a:buNone/>
            </a:pPr>
            <a:r>
              <a:rPr lang="sk-SK" sz="2700" dirty="0"/>
              <a:t>Rolnictwo wielofunkcyjne</a:t>
            </a:r>
          </a:p>
          <a:p>
            <a:pPr eaLnBrk="0" fontAlgn="base" hangingPunct="0"/>
            <a:r>
              <a:rPr lang="en-US" sz="2700" dirty="0"/>
              <a:t>Oprócz zadań produkcyjnych rolnictwo podejmuje również zadania związane z ochroną środowiska, społeczne, regionalne i związane z </a:t>
            </a:r>
            <a:r>
              <a:rPr lang="en-US" sz="2700" dirty="0" err="1"/>
              <a:t>zatrudnieniem</a:t>
            </a:r>
            <a:r>
              <a:rPr lang="en-US" sz="2700" dirty="0"/>
              <a:t>.</a:t>
            </a:r>
          </a:p>
          <a:p>
            <a:pPr eaLnBrk="0" fontAlgn="base" hangingPunct="0"/>
            <a:r>
              <a:rPr lang="en-US" sz="2700" dirty="0"/>
              <a:t>Te środowiskowe i społeczne, wspólnotowe usługi generowane lokalnie, nie mogą być importowane</a:t>
            </a:r>
            <a:endParaRPr lang="sk-SK" sz="2700" dirty="0"/>
          </a:p>
        </p:txBody>
      </p:sp>
    </p:spTree>
    <p:extLst>
      <p:ext uri="{BB962C8B-B14F-4D97-AF65-F5344CB8AC3E}">
        <p14:creationId xmlns:p14="http://schemas.microsoft.com/office/powerpoint/2010/main" val="560267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Model strategii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działalności gospodarczej na obszarach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wiejskich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489251"/>
          </a:xfrm>
        </p:spPr>
        <p:txBody>
          <a:bodyPr>
            <a:normAutofit fontScale="85000" lnSpcReduction="20000"/>
          </a:bodyPr>
          <a:lstStyle/>
          <a:p>
            <a:pPr marL="0" indent="0" eaLnBrk="0" fontAlgn="base" hangingPunct="0">
              <a:buNone/>
            </a:pPr>
            <a:r>
              <a:rPr lang="hu-HU" sz="2800" dirty="0" err="1"/>
              <a:t>Rolnictwo oparte na </a:t>
            </a:r>
            <a:r>
              <a:rPr lang="en-US" sz="2800" dirty="0"/>
              <a:t>inicjatywie </a:t>
            </a:r>
            <a:r>
              <a:rPr lang="en-US" sz="2800" dirty="0" err="1"/>
              <a:t>lokalnej </a:t>
            </a:r>
            <a:r>
              <a:rPr lang="hu-HU" sz="2800" dirty="0"/>
              <a:t>i </a:t>
            </a:r>
            <a:r>
              <a:rPr lang="en-US" sz="2800" dirty="0" err="1"/>
              <a:t>współpracy</a:t>
            </a:r>
            <a:endParaRPr lang="pl-PL" sz="2800" dirty="0"/>
          </a:p>
          <a:p>
            <a:pPr marL="0" indent="0" eaLnBrk="0" fontAlgn="base" hangingPunct="0">
              <a:buNone/>
            </a:pPr>
            <a:endParaRPr lang="hu-HU" sz="2800" dirty="0"/>
          </a:p>
          <a:p>
            <a:pPr eaLnBrk="0" fontAlgn="base" hangingPunct="0"/>
            <a:r>
              <a:rPr lang="en-US" sz="2800" dirty="0"/>
              <a:t>najbardziej pożądany model rozwoju </a:t>
            </a:r>
            <a:r>
              <a:rPr lang="en-US" sz="2800" dirty="0" err="1"/>
              <a:t>obszarów</a:t>
            </a:r>
            <a:r>
              <a:rPr lang="en-US" sz="2800" dirty="0"/>
              <a:t> </a:t>
            </a:r>
            <a:r>
              <a:rPr lang="en-US" sz="2800" dirty="0" err="1"/>
              <a:t>wiejskich</a:t>
            </a:r>
            <a:endParaRPr lang="hu-HU" sz="2800" dirty="0"/>
          </a:p>
          <a:p>
            <a:pPr eaLnBrk="0" fontAlgn="base" hangingPunct="0"/>
            <a:r>
              <a:rPr lang="en-US" sz="2800" dirty="0"/>
              <a:t>ma na celu stworzenie i utrwalenie "obszaru projektu" o jednolitej tożsamości w dłuższej perspektywie, a także podkreślenie znaczenia złożoności, </a:t>
            </a:r>
            <a:r>
              <a:rPr lang="en-US" sz="2800" dirty="0" err="1"/>
              <a:t>dynamizację </a:t>
            </a:r>
            <a:r>
              <a:rPr lang="en-US" sz="2800" dirty="0"/>
              <a:t>lokalnych zasobów i aktorów, wzmocnienie współpracy między interesariuszami oraz stworzenie ram organizacyjnych ważnych dla udanej współpracy.</a:t>
            </a:r>
            <a:endParaRPr lang="hu-HU" sz="2800" dirty="0"/>
          </a:p>
          <a:p>
            <a:pPr marL="0" indent="0" eaLnBrk="0" fontAlgn="base" hangingPunct="0">
              <a:buNone/>
            </a:pP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21137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048" y="1628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Model strategii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działalności gospodarczej na obszarach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wiejskich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368749"/>
            <a:ext cx="8229600" cy="3489251"/>
          </a:xfrm>
        </p:spPr>
        <p:txBody>
          <a:bodyPr>
            <a:normAutofit/>
          </a:bodyPr>
          <a:lstStyle/>
          <a:p>
            <a:pPr marL="0" indent="0" eaLnBrk="0" fontAlgn="base" hangingPunct="0">
              <a:buNone/>
            </a:pPr>
            <a:r>
              <a:rPr lang="en-US" sz="2800" dirty="0"/>
              <a:t>W europejskim modelu rolnictwa wielofunkcyjne rolnictwo i otaczający je krajobraz oprócz produkcji żywności pełnią funkcje ekologiczne i środowiskowe, a także społeczne, gospodarcze, socjalne i kulturowe.</a:t>
            </a:r>
            <a:endParaRPr lang="sk-SK" sz="2800" dirty="0"/>
          </a:p>
          <a:p>
            <a:pPr marL="0" indent="0" eaLnBrk="0" fontAlgn="base" hangingPunct="0">
              <a:buNone/>
            </a:pP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564537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Model strategii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działalności gospodarczej na obszarach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wiejskich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489251"/>
          </a:xfrm>
        </p:spPr>
        <p:txBody>
          <a:bodyPr>
            <a:normAutofit fontScale="92500" lnSpcReduction="10000"/>
          </a:bodyPr>
          <a:lstStyle/>
          <a:p>
            <a:pPr marL="0" indent="0" eaLnBrk="0" fontAlgn="base" hangingPunct="0">
              <a:buNone/>
            </a:pPr>
            <a:r>
              <a:rPr lang="en-US" sz="2800" dirty="0"/>
              <a:t>Należą do nich m.in.</a:t>
            </a:r>
          </a:p>
          <a:p>
            <a:pPr eaLnBrk="0" fontAlgn="base" hangingPunct="0"/>
            <a:r>
              <a:rPr lang="en-US" sz="2800" dirty="0"/>
              <a:t>tworzenie warunków dla rekreacji i turystyki;</a:t>
            </a:r>
          </a:p>
          <a:p>
            <a:pPr eaLnBrk="0" fontAlgn="base" hangingPunct="0"/>
            <a:r>
              <a:rPr lang="en-US" sz="2800" dirty="0"/>
              <a:t>wsparcie dla małych i średnich przedsiębiorstw;</a:t>
            </a:r>
          </a:p>
          <a:p>
            <a:pPr eaLnBrk="0" fontAlgn="base" hangingPunct="0"/>
            <a:r>
              <a:rPr lang="en-US" sz="2800" dirty="0"/>
              <a:t>dbałość o społeczności wiejskie;</a:t>
            </a:r>
          </a:p>
          <a:p>
            <a:pPr eaLnBrk="0" fontAlgn="base" hangingPunct="0"/>
            <a:r>
              <a:rPr lang="en-US" sz="2800" dirty="0"/>
              <a:t>zachowanie krajobrazu i ludowego dziedzictwa kulturowego;</a:t>
            </a:r>
          </a:p>
          <a:p>
            <a:pPr eaLnBrk="0" fontAlgn="base" hangingPunct="0"/>
            <a:r>
              <a:rPr lang="en-US" sz="2800" dirty="0"/>
              <a:t>pielęgnowanie tradycji;</a:t>
            </a:r>
          </a:p>
          <a:p>
            <a:pPr eaLnBrk="0" fontAlgn="base" hangingPunct="0"/>
            <a:r>
              <a:rPr lang="en-US" sz="2800" dirty="0"/>
              <a:t>ochrona </a:t>
            </a:r>
            <a:r>
              <a:rPr lang="en-US" sz="2800" dirty="0" err="1"/>
              <a:t>rolno-środowiskowa</a:t>
            </a:r>
            <a:endParaRPr lang="sk-SK" sz="2800" dirty="0"/>
          </a:p>
          <a:p>
            <a:pPr marL="0" indent="0" eaLnBrk="0" fontAlgn="base" hangingPunct="0">
              <a:buNone/>
            </a:pP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588307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648" y="15567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Model strategii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działalności gospodarczej na obszarach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wiejskich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3284984"/>
            <a:ext cx="8229600" cy="3489251"/>
          </a:xfrm>
        </p:spPr>
        <p:txBody>
          <a:bodyPr>
            <a:normAutofit/>
          </a:bodyPr>
          <a:lstStyle/>
          <a:p>
            <a:pPr marL="0" indent="0" eaLnBrk="0" fontAlgn="base" hangingPunct="0">
              <a:buNone/>
            </a:pPr>
            <a:r>
              <a:rPr lang="en-US" sz="2800" dirty="0"/>
              <a:t>Kompleksowe podejście jest zbyt szerokie, nie wyodrębnia skutecznie poszczególnych polityk i obszarów, poszczególnych instrumentów i podmiotów, nie rozróżnia ich, więc jego skuteczność jest wątpliwa.</a:t>
            </a: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51067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Model strategii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działalności gospodarczej na obszarach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wiejskich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489251"/>
          </a:xfrm>
        </p:spPr>
        <p:txBody>
          <a:bodyPr>
            <a:normAutofit lnSpcReduction="10000"/>
          </a:bodyPr>
          <a:lstStyle/>
          <a:p>
            <a:pPr marL="0" indent="0" eaLnBrk="0" fontAlgn="base" hangingPunct="0">
              <a:buNone/>
            </a:pPr>
            <a:r>
              <a:rPr lang="en-US" sz="2800" dirty="0"/>
              <a:t>Innym podejściem jest tzw. model niszowy, kiedy to polityka wiejska - bez bardziej organicznych powiązań i integracji - skierowana jest tylko na konkretne obszary wiejskie. W tym przypadku nie uwzględnia ona innych polityk regionalnych lub terytorialnych (np. rozwoju osadnictwa) ani sektorów poza rolnictwem. Wszystko to skutkuje skromnym wpływem gospodarczym i społecznym</a:t>
            </a:r>
            <a:r>
              <a:rPr lang="hu-HU" sz="2800" dirty="0"/>
              <a:t>.</a:t>
            </a: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266354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Alternatywne modele strategii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przedsiębiorstw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wiejskich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489251"/>
          </a:xfrm>
        </p:spPr>
        <p:txBody>
          <a:bodyPr>
            <a:normAutofit/>
          </a:bodyPr>
          <a:lstStyle/>
          <a:p>
            <a:pPr eaLnBrk="0" fontAlgn="base" hangingPunct="0"/>
            <a:r>
              <a:rPr lang="hu-HU" sz="2800" dirty="0" err="1"/>
              <a:t>Gospodarka okrężna</a:t>
            </a:r>
            <a:endParaRPr lang="hu-HU" sz="2800" dirty="0"/>
          </a:p>
          <a:p>
            <a:pPr eaLnBrk="0" fontAlgn="base" hangingPunct="0"/>
            <a:r>
              <a:rPr lang="sk-SK" sz="2800" dirty="0"/>
              <a:t>Tęczowe gospodarstwo</a:t>
            </a:r>
          </a:p>
          <a:p>
            <a:pPr eaLnBrk="0" fontAlgn="base" hangingPunct="0"/>
            <a:r>
              <a:rPr lang="sk-SK" sz="2800" dirty="0"/>
              <a:t>Lokalizacja</a:t>
            </a:r>
          </a:p>
          <a:p>
            <a:pPr eaLnBrk="0" fontAlgn="base" hangingPunct="0"/>
            <a:r>
              <a:rPr lang="sk-SK" sz="2800" dirty="0"/>
              <a:t>Gospodarka wystarczająca</a:t>
            </a:r>
          </a:p>
          <a:p>
            <a:pPr eaLnBrk="0" fontAlgn="base" hangingPunct="0"/>
            <a:endParaRPr lang="sk-SK" sz="2800" dirty="0"/>
          </a:p>
          <a:p>
            <a:pPr marL="0" indent="0" eaLnBrk="0" fontAlgn="base" hangingPunct="0">
              <a:buNone/>
            </a:pP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371417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Alternatywne modele strategii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przedsiębiorstw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wiejskich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eaLnBrk="0" fontAlgn="base" hangingPunct="0">
              <a:buNone/>
            </a:pPr>
            <a:r>
              <a:rPr lang="hu-HU" sz="2800" dirty="0" err="1"/>
              <a:t>Gospodarka okrężna</a:t>
            </a:r>
            <a:endParaRPr lang="hu-HU" sz="2800" dirty="0"/>
          </a:p>
          <a:p>
            <a:pPr marL="0" indent="0" eaLnBrk="0" fontAlgn="base" hangingPunct="0">
              <a:buNone/>
            </a:pPr>
            <a:endParaRPr lang="hu-HU" sz="2800" dirty="0"/>
          </a:p>
          <a:p>
            <a:pPr marL="0" indent="0" eaLnBrk="0" fontAlgn="base" hangingPunct="0">
              <a:buNone/>
            </a:pPr>
            <a:r>
              <a:rPr lang="en-US" sz="2800" dirty="0" err="1"/>
              <a:t>Jej </a:t>
            </a:r>
            <a:r>
              <a:rPr lang="en-US" sz="2800" dirty="0"/>
              <a:t>celem jest planowa i świadoma eliminacja odpadów. Odpady praktycznie nie istnieją - produkty są projektowane i optymalizowane pod kątem </a:t>
            </a:r>
            <a:r>
              <a:rPr lang="en-US" sz="2800" dirty="0" err="1"/>
              <a:t>możliwości naprawy</a:t>
            </a:r>
            <a:r>
              <a:rPr lang="en-US" sz="2800" dirty="0"/>
              <a:t>, demontażu i cykli recyklingu.</a:t>
            </a:r>
            <a:endParaRPr lang="hu-HU" sz="2800" dirty="0"/>
          </a:p>
          <a:p>
            <a:pPr marL="0" indent="0" eaLnBrk="0" fontAlgn="base" hangingPunct="0">
              <a:buNone/>
            </a:pPr>
            <a:endParaRPr lang="hu-HU" sz="2800" dirty="0"/>
          </a:p>
          <a:p>
            <a:pPr marL="0" indent="0" eaLnBrk="0" fontAlgn="base" hangingPunct="0">
              <a:buNone/>
            </a:pPr>
            <a:r>
              <a:rPr lang="en-US" sz="2800" dirty="0"/>
              <a:t>Te ścisłe cykle komponentów i produktów określają istotę gospodarki cyrkularnej i odróżniają ją od utylizacji czy nawet recyklingu, w których to przypadkach duża ilość energii i pracy zawartej w produkcie jest marnowana.</a:t>
            </a:r>
            <a:endParaRPr lang="hu-HU" sz="2800" dirty="0"/>
          </a:p>
          <a:p>
            <a:pPr marL="0" indent="0" eaLnBrk="0" fontAlgn="base" hangingPunct="0">
              <a:buNone/>
            </a:pPr>
            <a:endParaRPr lang="sk-SK" sz="2800" dirty="0"/>
          </a:p>
          <a:p>
            <a:pPr marL="0" indent="0" eaLnBrk="0" fontAlgn="base" hangingPunct="0">
              <a:buNone/>
            </a:pP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76294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A1ECF8-0008-4330-BEE3-90A991A42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Cele dydaktyczne modułu </a:t>
            </a:r>
            <a:r>
              <a:rPr lang="hu-HU" dirty="0"/>
              <a:t>2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3940893-5151-4C84-A99F-AF686728A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0" fontAlgn="base" hangingPunct="0">
              <a:buNone/>
            </a:pP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Po ukończeniu Modułu </a:t>
            </a:r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2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, uczestnicy zdobędą </a:t>
            </a:r>
            <a:r>
              <a:rPr lang="hu-HU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ogólne </a:t>
            </a: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zrozumienie </a:t>
            </a:r>
            <a:r>
              <a:rPr lang="en-US" dirty="0" err="1"/>
              <a:t>różnych modeli </a:t>
            </a:r>
            <a:r>
              <a:rPr lang="en-US" dirty="0"/>
              <a:t>strategii biznesowej na obszarach wiejskich i </a:t>
            </a:r>
            <a:r>
              <a:rPr lang="hu-HU" dirty="0" err="1"/>
              <a:t>będą wiedzieli </a:t>
            </a:r>
            <a:r>
              <a:rPr lang="en-US" dirty="0"/>
              <a:t>jak rozpoznać potencjał </a:t>
            </a:r>
            <a:r>
              <a:rPr lang="hu-HU" dirty="0" err="1"/>
              <a:t>swojego </a:t>
            </a:r>
            <a:r>
              <a:rPr lang="hu-HU" dirty="0"/>
              <a:t>regionu.</a:t>
            </a:r>
            <a:endParaRPr lang="en-IE" sz="3200" kern="12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7820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Alternatywne modele strategii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przedsiębiorstw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wiejskich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eaLnBrk="0" fontAlgn="base" hangingPunct="0">
              <a:buNone/>
            </a:pPr>
            <a:r>
              <a:rPr lang="hu-HU" sz="2800" dirty="0" err="1"/>
              <a:t>Zalety gospodarki cyrkulacyjnej</a:t>
            </a:r>
            <a:endParaRPr lang="hu-HU" sz="2800" dirty="0"/>
          </a:p>
          <a:p>
            <a:pPr marL="0" indent="0" eaLnBrk="0" fontAlgn="base" hangingPunct="0">
              <a:buNone/>
            </a:pPr>
            <a:endParaRPr lang="hu-HU" sz="2800" dirty="0"/>
          </a:p>
          <a:p>
            <a:pPr eaLnBrk="0" fontAlgn="base" hangingPunct="0"/>
            <a:r>
              <a:rPr lang="en-US" sz="2800" dirty="0"/>
              <a:t>minimalizacja zużycia specyficznych materiałów</a:t>
            </a:r>
          </a:p>
          <a:p>
            <a:pPr eaLnBrk="0" fontAlgn="base" hangingPunct="0"/>
            <a:r>
              <a:rPr lang="en-US" sz="2800" dirty="0"/>
              <a:t>kolejne cykle można zmaksymalizować</a:t>
            </a:r>
          </a:p>
          <a:p>
            <a:pPr eaLnBrk="0" fontAlgn="base" hangingPunct="0"/>
            <a:r>
              <a:rPr lang="en-US" sz="2800" dirty="0"/>
              <a:t>możliwe jest zróżnicowane wykorzystanie w ramach łańcucha wartości</a:t>
            </a:r>
          </a:p>
          <a:p>
            <a:pPr eaLnBrk="0" fontAlgn="base" hangingPunct="0"/>
            <a:r>
              <a:rPr lang="en-US" sz="2800" dirty="0"/>
              <a:t>wolny od zanieczyszczeń przepływ materiałów zwiększa wydajność zbierania i dystrybucji oraz utrzymuje jakość materiałów</a:t>
            </a:r>
            <a:endParaRPr lang="sk-SK" sz="2800" dirty="0"/>
          </a:p>
          <a:p>
            <a:pPr marL="0" indent="0" eaLnBrk="0" fontAlgn="base" hangingPunct="0">
              <a:buNone/>
            </a:pP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136940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Alternatywne modele strategii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przedsiębiorstw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wiejskich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489251"/>
          </a:xfrm>
        </p:spPr>
        <p:txBody>
          <a:bodyPr>
            <a:normAutofit/>
          </a:bodyPr>
          <a:lstStyle/>
          <a:p>
            <a:pPr marL="0" indent="0" eaLnBrk="0" fontAlgn="base" hangingPunct="0">
              <a:buNone/>
            </a:pPr>
            <a:r>
              <a:rPr lang="sk-SK" sz="2800" dirty="0"/>
              <a:t>Tęczowe gospodarstwo</a:t>
            </a:r>
          </a:p>
          <a:p>
            <a:pPr marL="0" indent="0" eaLnBrk="0" fontAlgn="base" hangingPunct="0">
              <a:buNone/>
            </a:pPr>
            <a:endParaRPr lang="sk-SK" sz="2800" dirty="0"/>
          </a:p>
          <a:p>
            <a:pPr marL="0" indent="0" eaLnBrk="0" fontAlgn="base" hangingPunct="0">
              <a:buNone/>
            </a:pPr>
            <a:r>
              <a:rPr lang="en-US" sz="2800" dirty="0"/>
              <a:t>Model lokalnego, zrównoważonego wzrostu, który powstaje jako inicjatywa grup lokalnych</a:t>
            </a:r>
            <a:r>
              <a:rPr lang="hu-HU" sz="2800" dirty="0"/>
              <a:t>.</a:t>
            </a:r>
          </a:p>
          <a:p>
            <a:pPr marL="0" indent="0" eaLnBrk="0" fontAlgn="base" hangingPunct="0">
              <a:buNone/>
            </a:pPr>
            <a:endParaRPr lang="hu-HU" sz="2800" dirty="0"/>
          </a:p>
          <a:p>
            <a:pPr marL="0" indent="0" eaLnBrk="0" fontAlgn="base" hangingPunct="0">
              <a:buNone/>
            </a:pPr>
            <a:r>
              <a:rPr lang="en-US" sz="2800" dirty="0" err="1"/>
              <a:t>Zgodnie z </a:t>
            </a:r>
            <a:r>
              <a:rPr lang="en-US" sz="2800" dirty="0"/>
              <a:t>kolorami tęczy ma siedem motywów</a:t>
            </a:r>
            <a:endParaRPr lang="sk-SK" sz="2800" dirty="0"/>
          </a:p>
          <a:p>
            <a:pPr marL="0" indent="0" eaLnBrk="0" fontAlgn="base" hangingPunct="0">
              <a:buNone/>
            </a:pP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464546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Alternatywne modele strategii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przedsiębiorstw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wiejskich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489251"/>
          </a:xfrm>
        </p:spPr>
        <p:txBody>
          <a:bodyPr>
            <a:normAutofit fontScale="77500" lnSpcReduction="20000"/>
          </a:bodyPr>
          <a:lstStyle/>
          <a:p>
            <a:pPr marL="0" indent="0" eaLnBrk="0" fontAlgn="base" hangingPunct="0">
              <a:buNone/>
            </a:pPr>
            <a:r>
              <a:rPr lang="sk-SK" sz="2800" dirty="0"/>
              <a:t>Tęczowe kolory farmy</a:t>
            </a:r>
          </a:p>
          <a:p>
            <a:pPr marL="0" indent="0" eaLnBrk="0" fontAlgn="base" hangingPunct="0">
              <a:buNone/>
            </a:pPr>
            <a:endParaRPr lang="sk-SK" sz="2800" dirty="0"/>
          </a:p>
          <a:p>
            <a:pPr eaLnBrk="0" fontAlgn="base" hangingPunct="0"/>
            <a:r>
              <a:rPr lang="pl-PL" sz="2800" dirty="0"/>
              <a:t>różowy</a:t>
            </a:r>
            <a:r>
              <a:rPr lang="en-US" sz="2800" dirty="0"/>
              <a:t>: Wartości duchowe</a:t>
            </a:r>
          </a:p>
          <a:p>
            <a:pPr eaLnBrk="0" fontAlgn="base" hangingPunct="0"/>
            <a:r>
              <a:rPr lang="en-US" sz="2800" dirty="0"/>
              <a:t>ciemnoniebieski: Wartości globalne</a:t>
            </a:r>
          </a:p>
          <a:p>
            <a:pPr eaLnBrk="0" fontAlgn="base" hangingPunct="0"/>
            <a:r>
              <a:rPr lang="en-US" sz="2800" dirty="0"/>
              <a:t>jasnoniebieski: Wartości ekonomiczne</a:t>
            </a:r>
          </a:p>
          <a:p>
            <a:pPr eaLnBrk="0" fontAlgn="base" hangingPunct="0"/>
            <a:r>
              <a:rPr lang="en-US" sz="2800" dirty="0"/>
              <a:t>zielony: Wartości ekologiczne</a:t>
            </a:r>
          </a:p>
          <a:p>
            <a:pPr eaLnBrk="0" fontAlgn="base" hangingPunct="0"/>
            <a:r>
              <a:rPr lang="en-US" sz="2800" dirty="0"/>
              <a:t>żółty: Wartość indywidualnej twórczości i samorealizacji</a:t>
            </a:r>
          </a:p>
          <a:p>
            <a:pPr eaLnBrk="0" fontAlgn="base" hangingPunct="0"/>
            <a:r>
              <a:rPr lang="en-US" sz="2800" dirty="0"/>
              <a:t>pomarańczowy: Wartości społeczności lokalnej</a:t>
            </a:r>
          </a:p>
          <a:p>
            <a:pPr eaLnBrk="0" fontAlgn="base" hangingPunct="0"/>
            <a:r>
              <a:rPr lang="pl-PL" sz="2800" dirty="0"/>
              <a:t>czerwony</a:t>
            </a:r>
            <a:r>
              <a:rPr lang="en-US" sz="2800" dirty="0"/>
              <a:t>: Wartości społeczne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15941021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Alternatywne modele strategii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przedsiębiorstw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wiejskich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489251"/>
          </a:xfrm>
        </p:spPr>
        <p:txBody>
          <a:bodyPr>
            <a:normAutofit fontScale="92500" lnSpcReduction="20000"/>
          </a:bodyPr>
          <a:lstStyle/>
          <a:p>
            <a:pPr marL="0" indent="0" eaLnBrk="0" fontAlgn="base" hangingPunct="0">
              <a:buNone/>
            </a:pPr>
            <a:r>
              <a:rPr lang="sk-SK" sz="2800" dirty="0"/>
              <a:t>Lokalizacja, "Myśl globalnie, działaj lokalnie! "</a:t>
            </a:r>
          </a:p>
          <a:p>
            <a:pPr marL="0" indent="0" eaLnBrk="0" fontAlgn="base" hangingPunct="0">
              <a:buNone/>
            </a:pPr>
            <a:endParaRPr lang="sk-SK" sz="2800" dirty="0"/>
          </a:p>
          <a:p>
            <a:pPr marL="0" indent="0" eaLnBrk="0" fontAlgn="base" hangingPunct="0">
              <a:buNone/>
            </a:pPr>
            <a:r>
              <a:rPr lang="en-US" sz="2800" dirty="0"/>
              <a:t>Ekonomia lokalizacji opiera się na statystycznie udowodnionym fakcie, że większość ludzkich potrzeb może być ekonomicznie zaspokojona lokalnie.</a:t>
            </a:r>
          </a:p>
          <a:p>
            <a:pPr marL="0" indent="0" eaLnBrk="0" fontAlgn="base" hangingPunct="0">
              <a:buNone/>
            </a:pPr>
            <a:endParaRPr lang="en-US" sz="2800" dirty="0"/>
          </a:p>
          <a:p>
            <a:pPr marL="0" indent="0" eaLnBrk="0" fontAlgn="base" hangingPunct="0">
              <a:buNone/>
            </a:pPr>
            <a:r>
              <a:rPr lang="en-US" sz="2800" dirty="0"/>
              <a:t>Lokalizacja nie oznacza zniszczenia dzisiejszego globalnego systemu gospodarczego, ale raczej jego stopniową, </a:t>
            </a:r>
            <a:r>
              <a:rPr lang="pl-PL" sz="2800" dirty="0"/>
              <a:t>lecz</a:t>
            </a:r>
            <a:r>
              <a:rPr lang="en-US" sz="2800" dirty="0"/>
              <a:t> radykalną transformację.</a:t>
            </a:r>
            <a:endParaRPr lang="sk-SK" sz="2800" dirty="0"/>
          </a:p>
          <a:p>
            <a:pPr marL="0" indent="0" eaLnBrk="0" fontAlgn="base" hangingPunct="0">
              <a:buNone/>
            </a:pPr>
            <a:endParaRPr lang="sk-SK" sz="2800" dirty="0"/>
          </a:p>
          <a:p>
            <a:pPr marL="0" indent="0" eaLnBrk="0" fontAlgn="base" hangingPunct="0">
              <a:buNone/>
            </a:pPr>
            <a:endParaRPr lang="sk-SK" sz="2800" dirty="0"/>
          </a:p>
          <a:p>
            <a:pPr marL="0" indent="0" eaLnBrk="0" fontAlgn="base" hangingPunct="0">
              <a:buNone/>
            </a:pPr>
            <a:endParaRPr lang="sk-SK" sz="2800" dirty="0"/>
          </a:p>
          <a:p>
            <a:pPr marL="0" indent="0" eaLnBrk="0" fontAlgn="base" hangingPunct="0">
              <a:buNone/>
            </a:pP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568685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Alternatywne modele strategii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przedsiębiorstw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wiejskich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83768"/>
            <a:ext cx="8229600" cy="3489251"/>
          </a:xfrm>
        </p:spPr>
        <p:txBody>
          <a:bodyPr>
            <a:noAutofit/>
          </a:bodyPr>
          <a:lstStyle/>
          <a:p>
            <a:pPr marL="0" indent="0" eaLnBrk="0" fontAlgn="base" hangingPunct="0">
              <a:buNone/>
            </a:pPr>
            <a:r>
              <a:rPr lang="sk-SK" sz="2200" dirty="0"/>
              <a:t>Lokalizacja, "Myśl globalnie, działaj lokalnie! "</a:t>
            </a:r>
          </a:p>
          <a:p>
            <a:pPr marL="0" indent="0" eaLnBrk="0" fontAlgn="base" hangingPunct="0">
              <a:buNone/>
            </a:pPr>
            <a:endParaRPr lang="sk-SK" sz="2200" dirty="0"/>
          </a:p>
          <a:p>
            <a:pPr marL="0" indent="0" eaLnBrk="0" fontAlgn="base" hangingPunct="0">
              <a:buNone/>
            </a:pPr>
            <a:r>
              <a:rPr lang="en-US" sz="2200" dirty="0"/>
              <a:t>Oznacza to ostrą zmianę kierunku, nowy sposób organizacji gospodarczej, w którym aspekty społeczne i ekologiczne są ważniejsze niż ekspansja rynkowa i zysk. Obecna "efektywność" gospodarki globalnej w dużej mierze nie przynosi dodatkowych korzyści na poziomie korporacyjnym, ale na poziomie społecznym: to przede wszystkim oszczędności w kosztach społecznych i środowiskowych (odroczenie kosztów) sprawiają, że opłaca się przestrzennie "rozłożona" produkcja i transporty na duże odległości.</a:t>
            </a:r>
            <a:endParaRPr lang="sk-SK" sz="2200" dirty="0"/>
          </a:p>
          <a:p>
            <a:pPr marL="0" indent="0" eaLnBrk="0" fontAlgn="base" hangingPunct="0">
              <a:buNone/>
            </a:pPr>
            <a:endParaRPr lang="sk-SK" sz="2200" dirty="0"/>
          </a:p>
          <a:p>
            <a:pPr marL="0" indent="0" eaLnBrk="0" fontAlgn="base" hangingPunct="0">
              <a:buNone/>
            </a:pPr>
            <a:endParaRPr lang="sk-SK" sz="2200" dirty="0"/>
          </a:p>
          <a:p>
            <a:pPr marL="0" indent="0" eaLnBrk="0" fontAlgn="base" hangingPunct="0">
              <a:buNone/>
            </a:pPr>
            <a:endParaRPr lang="sk-SK" sz="2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113106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Alternatywne modele strategii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przedsiębiorstw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wiejskich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424" y="2852936"/>
            <a:ext cx="8229600" cy="3489251"/>
          </a:xfrm>
        </p:spPr>
        <p:txBody>
          <a:bodyPr>
            <a:normAutofit fontScale="77500" lnSpcReduction="20000"/>
          </a:bodyPr>
          <a:lstStyle/>
          <a:p>
            <a:pPr marL="0" indent="0" eaLnBrk="0" fontAlgn="base" hangingPunct="0">
              <a:buNone/>
            </a:pPr>
            <a:r>
              <a:rPr lang="sk-SK" sz="2800" dirty="0"/>
              <a:t>Gospodarka wystarczająca</a:t>
            </a:r>
          </a:p>
          <a:p>
            <a:pPr marL="0" indent="0" eaLnBrk="0" fontAlgn="base" hangingPunct="0">
              <a:buNone/>
            </a:pPr>
            <a:endParaRPr lang="sk-SK" sz="2800" dirty="0"/>
          </a:p>
          <a:p>
            <a:pPr marL="0" indent="0" eaLnBrk="0" fontAlgn="base" hangingPunct="0">
              <a:buNone/>
            </a:pPr>
            <a:r>
              <a:rPr lang="en-US" sz="2800" dirty="0"/>
              <a:t>W gospodarce wystarczającej produkcja żywności odbywa się głównie w lokalnych gospodarstwach ekologicznych, opartych na zasadach permakultury lub "</a:t>
            </a:r>
            <a:r>
              <a:rPr lang="en-US" sz="2800" dirty="0" err="1"/>
              <a:t>biointensywnych</a:t>
            </a:r>
            <a:r>
              <a:rPr lang="en-US" sz="2800" dirty="0"/>
              <a:t>".</a:t>
            </a:r>
          </a:p>
          <a:p>
            <a:pPr marL="0" indent="0" eaLnBrk="0" fontAlgn="base" hangingPunct="0">
              <a:buNone/>
            </a:pPr>
            <a:endParaRPr lang="en-US" sz="2800" dirty="0"/>
          </a:p>
          <a:p>
            <a:pPr marL="0" indent="0" eaLnBrk="0" fontAlgn="base" hangingPunct="0">
              <a:buNone/>
            </a:pPr>
            <a:r>
              <a:rPr lang="en-US" sz="2800" dirty="0"/>
              <a:t>W idealnej sytuacji transformacja ta </a:t>
            </a:r>
            <a:r>
              <a:rPr lang="hu-HU" sz="2800" dirty="0"/>
              <a:t>odbywa </a:t>
            </a:r>
            <a:r>
              <a:rPr lang="en-US" sz="2800" dirty="0"/>
              <a:t>się dobrowolnie i jednocześnie, ale bardziej prawdopodobne jest, że ze względu na presję ze strony kurczących się zasobów ropy naftowej i rosnących cen, będzie ona stopniowo zyskiwać coraz większe znaczenie.</a:t>
            </a:r>
            <a:endParaRPr lang="sk-SK" sz="2800" dirty="0"/>
          </a:p>
          <a:p>
            <a:pPr marL="0" indent="0" eaLnBrk="0" fontAlgn="base" hangingPunct="0">
              <a:buNone/>
            </a:pP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677121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E46AEC-056B-4529-B8E0-8036347DC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19572"/>
            <a:ext cx="8229600" cy="1257300"/>
          </a:xfrm>
        </p:spPr>
        <p:txBody>
          <a:bodyPr>
            <a:normAutofit fontScale="90000"/>
          </a:bodyPr>
          <a:lstStyle/>
          <a:p>
            <a:pPr lvl="0">
              <a:defRPr/>
            </a:pPr>
            <a:r>
              <a:rPr lang="en-US" b="1" dirty="0"/>
              <a:t>Jak rozpoznać potencjał swojego regionu</a:t>
            </a:r>
            <a:r>
              <a:rPr lang="en-IE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?</a:t>
            </a:r>
            <a:endParaRPr lang="sk-SK" dirty="0">
              <a:effectLst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3EEE2C4-75B5-4CA0-8486-02AB5138D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3068960"/>
            <a:ext cx="2592288" cy="1771976"/>
          </a:xfrm>
        </p:spPr>
        <p:txBody>
          <a:bodyPr>
            <a:normAutofit/>
          </a:bodyPr>
          <a:lstStyle/>
          <a:p>
            <a:pPr marL="0" indent="0" eaLnBrk="0" fontAlgn="base" hangingPunct="0">
              <a:buNone/>
            </a:pPr>
            <a:r>
              <a:rPr lang="hu-HU" b="1" dirty="0" err="1"/>
              <a:t>Przeanalizuj następujące aspekty</a:t>
            </a:r>
            <a:endParaRPr lang="sk-SK" dirty="0">
              <a:effectLst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1FDAB78-55FF-5A33-4894-6C965B6DC0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1442607"/>
              </p:ext>
            </p:extLst>
          </p:nvPr>
        </p:nvGraphicFramePr>
        <p:xfrm>
          <a:off x="2915816" y="2276871"/>
          <a:ext cx="6079419" cy="3985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26424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pl-PL" b="1" dirty="0"/>
              <a:t>Zasoby</a:t>
            </a:r>
            <a:r>
              <a:rPr lang="en-IE" b="1" dirty="0"/>
              <a:t> </a:t>
            </a:r>
            <a:r>
              <a:rPr lang="en-IE" b="1" dirty="0" err="1"/>
              <a:t>naturalne</a:t>
            </a:r>
            <a:endParaRPr lang="en-IE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0" fontAlgn="base" hangingPunct="0">
              <a:buNone/>
            </a:pPr>
            <a:r>
              <a:rPr lang="en-US" dirty="0"/>
              <a:t>Potencjał kraju w zakresie gospodarki wiejskiej należy </a:t>
            </a:r>
            <a:r>
              <a:rPr lang="en-US" dirty="0" err="1"/>
              <a:t>najpierw</a:t>
            </a:r>
            <a:r>
              <a:rPr lang="en-US" dirty="0"/>
              <a:t> </a:t>
            </a:r>
            <a:r>
              <a:rPr lang="pl-PL" dirty="0"/>
              <a:t>sprawdzić</a:t>
            </a:r>
            <a:r>
              <a:rPr lang="en-US" dirty="0"/>
              <a:t> poprzez zbadanie wyposażenia naturalnego, gdyż podstawowym aspektem produkcji </a:t>
            </a:r>
            <a:r>
              <a:rPr lang="en-US" dirty="0" err="1"/>
              <a:t>wiejskiej</a:t>
            </a:r>
            <a:r>
              <a:rPr lang="en-US" dirty="0"/>
              <a:t> </a:t>
            </a:r>
            <a:r>
              <a:rPr lang="pl-PL" dirty="0"/>
              <a:t>są</a:t>
            </a:r>
            <a:r>
              <a:rPr lang="en-US" dirty="0"/>
              <a:t> </a:t>
            </a:r>
            <a:r>
              <a:rPr lang="pl-PL" dirty="0"/>
              <a:t>zasoby</a:t>
            </a:r>
            <a:r>
              <a:rPr lang="en-US" dirty="0"/>
              <a:t> naturalne danego kraju.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403439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defRPr/>
            </a:pPr>
            <a:r>
              <a:rPr lang="en-IE" b="1" dirty="0" err="1"/>
              <a:t>Naturalne </a:t>
            </a:r>
            <a:r>
              <a:rPr lang="en-IE" b="1" dirty="0"/>
              <a:t>uprawnienia </a:t>
            </a:r>
            <a:r>
              <a:rPr lang="hu-HU" b="1" dirty="0" err="1"/>
              <a:t>do analizowania</a:t>
            </a:r>
            <a:endParaRPr lang="en-IE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752" y="2708920"/>
            <a:ext cx="8229600" cy="3489251"/>
          </a:xfrm>
        </p:spPr>
        <p:txBody>
          <a:bodyPr>
            <a:normAutofit/>
          </a:bodyPr>
          <a:lstStyle/>
          <a:p>
            <a:pPr eaLnBrk="0" fontAlgn="base" hangingPunct="0"/>
            <a:r>
              <a:rPr lang="sk-SK" dirty="0"/>
              <a:t>Właściwości k</a:t>
            </a:r>
            <a:r>
              <a:rPr lang="sk-SK" dirty="0">
                <a:effectLst/>
              </a:rPr>
              <a:t>liamtu</a:t>
            </a:r>
          </a:p>
          <a:p>
            <a:pPr eaLnBrk="0" fontAlgn="base" hangingPunct="0"/>
            <a:r>
              <a:rPr lang="sk-SK" dirty="0"/>
              <a:t>Uwarunkowanie wodne </a:t>
            </a:r>
          </a:p>
          <a:p>
            <a:pPr eaLnBrk="0" fontAlgn="base" hangingPunct="0"/>
            <a:r>
              <a:rPr lang="sk-SK" dirty="0">
                <a:effectLst/>
              </a:rPr>
              <a:t>Właściwości topograficzne</a:t>
            </a:r>
          </a:p>
          <a:p>
            <a:pPr eaLnBrk="0" fontAlgn="base" hangingPunct="0"/>
            <a:r>
              <a:rPr lang="sk-SK" dirty="0"/>
              <a:t>Właściwości geoligii i ziemi</a:t>
            </a:r>
          </a:p>
          <a:p>
            <a:pPr eaLnBrk="0" fontAlgn="base" hangingPunct="0"/>
            <a:r>
              <a:rPr lang="sk-SK" dirty="0">
                <a:effectLst/>
              </a:rPr>
              <a:t>Wegetacja</a:t>
            </a:r>
          </a:p>
        </p:txBody>
      </p:sp>
    </p:spTree>
    <p:extLst>
      <p:ext uri="{BB962C8B-B14F-4D97-AF65-F5344CB8AC3E}">
        <p14:creationId xmlns:p14="http://schemas.microsoft.com/office/powerpoint/2010/main" val="32936232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0" fontAlgn="base" hangingPunct="0"/>
            <a:r>
              <a:rPr lang="sk-SK" b="1" dirty="0"/>
              <a:t>Właściwości kliamtu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0" fontAlgn="base" hangingPunct="0"/>
            <a:r>
              <a:rPr lang="en-US" dirty="0"/>
              <a:t>Na jaką produkcję pozwala klimat kraju?</a:t>
            </a:r>
            <a:endParaRPr lang="hu-HU" dirty="0"/>
          </a:p>
          <a:p>
            <a:pPr eaLnBrk="0" fontAlgn="base" hangingPunct="0"/>
            <a:r>
              <a:rPr lang="en-US" dirty="0"/>
              <a:t>Co mogę zrobić, jeśli klimat nie odpowiada mojej strategii biznesowej? Jak mogę wpłynąć na klimat w okolicy?</a:t>
            </a:r>
            <a:endParaRPr lang="hu-HU" dirty="0"/>
          </a:p>
          <a:p>
            <a:pPr eaLnBrk="0" fontAlgn="base" hangingPunct="0"/>
            <a:r>
              <a:rPr lang="en-US" dirty="0"/>
              <a:t>Jakie są opłacalne rozwiązania dla stworzenia odpowiedniego klimatu?</a:t>
            </a:r>
            <a:endParaRPr lang="hu-HU" dirty="0"/>
          </a:p>
          <a:p>
            <a:pPr eaLnBrk="0" fontAlgn="base" hangingPunct="0"/>
            <a:r>
              <a:rPr lang="en-US" dirty="0"/>
              <a:t>Jak bardzo zmienił się klimat kraju w ciągu ostatnich 5-10-15 lat i jaki wpływ mają na niego zmiany klimatu?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62094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A1ECF8-0008-4330-BEE3-90A991A42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Cele dydaktyczne modułu </a:t>
            </a:r>
            <a:r>
              <a:rPr lang="hu-HU" dirty="0"/>
              <a:t>2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3940893-5151-4C84-A99F-AF686728A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rtl="0" eaLnBrk="0" fontAlgn="base" hangingPunct="0">
              <a:buNone/>
            </a:pPr>
            <a:r>
              <a:rPr lang="en-IE" sz="32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Moduł ten składa się z dwóch kluczowych sekcji:</a:t>
            </a:r>
            <a:endParaRPr lang="sk-SK" dirty="0">
              <a:effectLst/>
            </a:endParaRPr>
          </a:p>
          <a:p>
            <a:pPr lvl="1" eaLnBrk="0" fontAlgn="base" hangingPunct="0"/>
            <a:r>
              <a:rPr lang="en-US" b="1" dirty="0"/>
              <a:t>Różne modele strategii przedsiębiorstw wiejskich </a:t>
            </a:r>
            <a:endParaRPr lang="hu-HU" b="1" dirty="0"/>
          </a:p>
          <a:p>
            <a:pPr lvl="1" eaLnBrk="0" fontAlgn="base" hangingPunct="0"/>
            <a:r>
              <a:rPr lang="en-US" b="1" dirty="0"/>
              <a:t>Jak rozpoznać potencjał swojego </a:t>
            </a:r>
            <a:r>
              <a:rPr lang="hu-HU" b="1" dirty="0"/>
              <a:t>regionu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508230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0" fontAlgn="base" hangingPunct="0"/>
            <a:r>
              <a:rPr lang="sk-SK" b="1" dirty="0"/>
              <a:t>Uwarunkownie wodne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0" fontAlgn="base" hangingPunct="0"/>
            <a:r>
              <a:rPr lang="en-US" dirty="0"/>
              <a:t>Czy potrzebuję stałego dopływu wody, aby osiągnąć swój potencjał?</a:t>
            </a:r>
          </a:p>
          <a:p>
            <a:pPr eaLnBrk="0" fontAlgn="base" hangingPunct="0"/>
            <a:r>
              <a:rPr lang="en-US" dirty="0"/>
              <a:t>Jeśli tak, to czy ilość wody dostępnej na miejscu jest dla mnie wystarczająca?</a:t>
            </a:r>
          </a:p>
          <a:p>
            <a:pPr eaLnBrk="0" fontAlgn="base" hangingPunct="0"/>
            <a:r>
              <a:rPr lang="en-US" dirty="0"/>
              <a:t>Jaka jest wydajność wodna tego obszaru?</a:t>
            </a:r>
          </a:p>
          <a:p>
            <a:pPr eaLnBrk="0" fontAlgn="base" hangingPunct="0"/>
            <a:r>
              <a:rPr lang="en-US" dirty="0"/>
              <a:t>Czy w okolicy znajduje się rzeka </a:t>
            </a:r>
            <a:r>
              <a:rPr lang="en-US" dirty="0" err="1"/>
              <a:t>lub</a:t>
            </a:r>
            <a:r>
              <a:rPr lang="en-US" dirty="0"/>
              <a:t> </a:t>
            </a:r>
            <a:r>
              <a:rPr lang="pl-PL" dirty="0"/>
              <a:t>jezioro</a:t>
            </a:r>
            <a:r>
              <a:rPr lang="en-US" dirty="0"/>
              <a:t>?</a:t>
            </a:r>
          </a:p>
          <a:p>
            <a:pPr eaLnBrk="0" fontAlgn="base" hangingPunct="0"/>
            <a:r>
              <a:rPr lang="en-US" dirty="0"/>
              <a:t>Jaka jest liczba dni deszczowych?</a:t>
            </a:r>
          </a:p>
          <a:p>
            <a:pPr eaLnBrk="0" fontAlgn="base" hangingPunct="0"/>
            <a:r>
              <a:rPr lang="en-US" dirty="0"/>
              <a:t>Czy w ciągu ostatnich 5-10-15 lat ilość opadów uległa istotnej zmianie?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426725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0" fontAlgn="base" hangingPunct="0"/>
            <a:r>
              <a:rPr lang="sk-SK" b="1" dirty="0"/>
              <a:t>Właściwości topograficzne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0" fontAlgn="base" hangingPunct="0"/>
            <a:r>
              <a:rPr lang="en-US" dirty="0"/>
              <a:t>Czy topografia terenu jest odpowiednia do wykorzystania potencjału?</a:t>
            </a:r>
          </a:p>
          <a:p>
            <a:pPr eaLnBrk="0" fontAlgn="base" hangingPunct="0"/>
            <a:r>
              <a:rPr lang="en-US" dirty="0"/>
              <a:t>Czy potrzebujesz bardziej pagórkowatego terenu, aby </a:t>
            </a:r>
            <a:r>
              <a:rPr lang="pl-PL" dirty="0"/>
              <a:t>zrealizować </a:t>
            </a:r>
            <a:r>
              <a:rPr lang="en-US" dirty="0" err="1"/>
              <a:t>pla</a:t>
            </a:r>
            <a:r>
              <a:rPr lang="pl-PL" dirty="0"/>
              <a:t>n</a:t>
            </a:r>
            <a:r>
              <a:rPr lang="en-US" dirty="0"/>
              <a:t>?</a:t>
            </a:r>
          </a:p>
          <a:p>
            <a:pPr eaLnBrk="0" fontAlgn="base" hangingPunct="0"/>
            <a:r>
              <a:rPr lang="en-US" dirty="0"/>
              <a:t>Czy potrzebujesz bardziej płaskiego obszaru, aby </a:t>
            </a:r>
            <a:r>
              <a:rPr lang="pl-PL" dirty="0" err="1"/>
              <a:t>zrealizowa</a:t>
            </a:r>
            <a:r>
              <a:rPr lang="en-US" dirty="0"/>
              <a:t>ć plan?</a:t>
            </a:r>
          </a:p>
          <a:p>
            <a:pPr eaLnBrk="0" fontAlgn="base" hangingPunct="0"/>
            <a:r>
              <a:rPr lang="en-US" dirty="0"/>
              <a:t>Jeśli topografia nie jest odpowiednia, to ile trzeba zainwestować, aby uzyskać odpowiednią topografię?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637829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0" fontAlgn="base" hangingPunct="0"/>
            <a:r>
              <a:rPr lang="sk-SK" b="1" dirty="0"/>
              <a:t>Właściwości geoligii i ziemi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0" fontAlgn="base" hangingPunct="0"/>
            <a:r>
              <a:rPr lang="en-US" dirty="0"/>
              <a:t>Ile gruntów rolnych jest dostępnych na tym obszarze? Jaka jakość gruntów rolnych jest potrzebna do realizacji planu?</a:t>
            </a:r>
          </a:p>
          <a:p>
            <a:pPr eaLnBrk="0" fontAlgn="base" hangingPunct="0"/>
            <a:r>
              <a:rPr lang="en-US" dirty="0"/>
              <a:t>Jaka jest jakość </a:t>
            </a:r>
            <a:r>
              <a:rPr lang="en-US" dirty="0" err="1"/>
              <a:t>gruntów</a:t>
            </a:r>
            <a:r>
              <a:rPr lang="en-US" dirty="0"/>
              <a:t> r</a:t>
            </a:r>
            <a:r>
              <a:rPr lang="pl-PL" dirty="0" err="1"/>
              <a:t>ol</a:t>
            </a:r>
            <a:r>
              <a:rPr lang="en-US" dirty="0" err="1"/>
              <a:t>nych</a:t>
            </a:r>
            <a:r>
              <a:rPr lang="en-US" dirty="0"/>
              <a:t> na tym terenie?</a:t>
            </a:r>
          </a:p>
          <a:p>
            <a:pPr eaLnBrk="0" fontAlgn="base" hangingPunct="0"/>
            <a:r>
              <a:rPr lang="en-US" dirty="0"/>
              <a:t>Jeśli jakość gleby nie jest odpowiednia, to jak i przy jakich nakładach można ją poprawić?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666379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0" fontAlgn="base" hangingPunct="0"/>
            <a:r>
              <a:rPr lang="sk-SK" b="1" dirty="0"/>
              <a:t>Roślinność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0" fontAlgn="base" hangingPunct="0"/>
            <a:r>
              <a:rPr lang="en-US" dirty="0"/>
              <a:t>Jaki rodzaj roślinności jest potrzebny do realizacji planu?</a:t>
            </a:r>
          </a:p>
          <a:p>
            <a:pPr eaLnBrk="0" fontAlgn="base" hangingPunct="0"/>
            <a:r>
              <a:rPr lang="en-US" dirty="0"/>
              <a:t>Czy roślinność tego terenu jest dla mnie odpowiednia?</a:t>
            </a:r>
          </a:p>
          <a:p>
            <a:pPr eaLnBrk="0" fontAlgn="base" hangingPunct="0"/>
            <a:r>
              <a:rPr lang="en-US" dirty="0"/>
              <a:t>Czy konieczne jest posadzenie nowej roślinności?</a:t>
            </a:r>
          </a:p>
          <a:p>
            <a:pPr eaLnBrk="0" fontAlgn="base" hangingPunct="0"/>
            <a:r>
              <a:rPr lang="en-US" dirty="0"/>
              <a:t>Jeśli tak, to z jaką inwestycją wiąże </a:t>
            </a:r>
            <a:r>
              <a:rPr lang="en-US" dirty="0" err="1"/>
              <a:t>się</a:t>
            </a:r>
            <a:r>
              <a:rPr lang="en-US" dirty="0"/>
              <a:t> </a:t>
            </a:r>
            <a:r>
              <a:rPr lang="pl-PL" dirty="0"/>
              <a:t>to działanie</a:t>
            </a:r>
            <a:r>
              <a:rPr lang="en-US" dirty="0"/>
              <a:t>?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480347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defRPr/>
            </a:pPr>
            <a:r>
              <a:rPr lang="en-IE" b="1" dirty="0"/>
              <a:t>Rzadkie/potrzebne produkty/usługi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480" y="2852936"/>
            <a:ext cx="8229600" cy="3489251"/>
          </a:xfrm>
        </p:spPr>
        <p:txBody>
          <a:bodyPr>
            <a:normAutofit/>
          </a:bodyPr>
          <a:lstStyle/>
          <a:p>
            <a:r>
              <a:rPr lang="hu-HU" sz="30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Jako okazja, znajdź rzadkie lub potrzebne produkty </a:t>
            </a:r>
            <a:r>
              <a:rPr lang="hu-HU" sz="3000" dirty="0"/>
              <a:t>i</a:t>
            </a:r>
            <a:r>
              <a:rPr lang="hu-HU" sz="30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usługi w swojej okolicy lub kraju</a:t>
            </a:r>
            <a:r>
              <a:rPr lang="en-IE" sz="3000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.</a:t>
            </a:r>
          </a:p>
          <a:p>
            <a:r>
              <a:rPr lang="hu-HU" sz="3000" dirty="0"/>
              <a:t>W Twojej okolicy zawsze jest miejsce na rozwój, przyjrzyj się produktom/usługom,i temu co możesz poprawić!</a:t>
            </a:r>
            <a:endParaRPr lang="sk-SK" sz="3000" dirty="0"/>
          </a:p>
        </p:txBody>
      </p:sp>
    </p:spTree>
    <p:extLst>
      <p:ext uri="{BB962C8B-B14F-4D97-AF65-F5344CB8AC3E}">
        <p14:creationId xmlns:p14="http://schemas.microsoft.com/office/powerpoint/2010/main" val="18863684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hu-HU" dirty="0" err="1"/>
              <a:t>Najsilniejszy potencjał wzrostu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err="1"/>
              <a:t>Jeśli znajdziesz potrzebny produkt lub </a:t>
            </a:r>
            <a:r>
              <a:rPr lang="hu-HU" dirty="0"/>
              <a:t>usługę </a:t>
            </a:r>
            <a:r>
              <a:rPr lang="hu-HU" dirty="0" err="1"/>
              <a:t>dla swojej okolicy</a:t>
            </a:r>
            <a:r>
              <a:rPr lang="hu-HU" dirty="0"/>
              <a:t>, </a:t>
            </a:r>
            <a:r>
              <a:rPr lang="hu-HU" dirty="0" err="1"/>
              <a:t>szansa </a:t>
            </a:r>
            <a:r>
              <a:rPr lang="hu-HU" dirty="0"/>
              <a:t>jest </a:t>
            </a:r>
            <a:r>
              <a:rPr lang="hu-HU" dirty="0" err="1"/>
              <a:t>wysoka, że </a:t>
            </a:r>
            <a:r>
              <a:rPr lang="hu-HU" dirty="0"/>
              <a:t>będzie </a:t>
            </a:r>
            <a:r>
              <a:rPr lang="hu-HU" dirty="0" err="1"/>
              <a:t>to jeden </a:t>
            </a:r>
            <a:r>
              <a:rPr lang="hu-HU" dirty="0"/>
              <a:t>z </a:t>
            </a:r>
            <a:r>
              <a:rPr lang="hu-HU" dirty="0" err="1"/>
              <a:t>najsilniejszych potencjałów wzrostu</a:t>
            </a:r>
            <a:r>
              <a:rPr lang="hu-HU" dirty="0"/>
              <a:t>, </a:t>
            </a:r>
            <a:r>
              <a:rPr lang="hu-HU" dirty="0" err="1"/>
              <a:t>ale nie jest to gwarantowane.</a:t>
            </a:r>
          </a:p>
          <a:p>
            <a:r>
              <a:rPr lang="hu-HU" dirty="0" err="1"/>
              <a:t>Poszukaj dobrych praktyk </a:t>
            </a:r>
            <a:r>
              <a:rPr lang="hu-HU" dirty="0"/>
              <a:t>na </a:t>
            </a:r>
            <a:r>
              <a:rPr lang="hu-HU" dirty="0" err="1"/>
              <a:t>temat swojego produktu lub obszaru </a:t>
            </a:r>
            <a:r>
              <a:rPr lang="hu-HU" dirty="0"/>
              <a:t>usług, </a:t>
            </a:r>
            <a:r>
              <a:rPr lang="hu-HU" dirty="0" err="1"/>
              <a:t>aby znaleźć ich najlepsze punkty sprzedaży </a:t>
            </a:r>
            <a:r>
              <a:rPr lang="hu-HU" dirty="0"/>
              <a:t>i </a:t>
            </a:r>
            <a:r>
              <a:rPr lang="hu-HU" dirty="0" err="1"/>
              <a:t>zbudować je do własnej strategii </a:t>
            </a:r>
            <a:r>
              <a:rPr lang="hu-HU" dirty="0"/>
              <a:t>biznesowej.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705182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hu-HU" dirty="0" err="1"/>
              <a:t>Twoje możliwości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489251"/>
          </a:xfrm>
        </p:spPr>
        <p:txBody>
          <a:bodyPr>
            <a:noAutofit/>
          </a:bodyPr>
          <a:lstStyle/>
          <a:p>
            <a:r>
              <a:rPr lang="en-US" sz="2600" dirty="0"/>
              <a:t>Próbuj nowych rzeczy i przesuwaj swoje granice, aby dowiedzieć się, czy nadajesz się do planowanej produkcji produktu lub świadczenia usługi i czy masz wszystkie niezbędne umiejętności, aby móc pracować z nim w dłuższej perspektywie.</a:t>
            </a:r>
          </a:p>
          <a:p>
            <a:r>
              <a:rPr lang="en-US" sz="2600" dirty="0"/>
              <a:t>W każdym przypadku trzeba zrobić test praktyczny w tym nowym obszarze, ponieważ produkcja lub usługa, która wygląda dobrze na papierze, może wymagać znacznie innej pracy w praktyce.</a:t>
            </a:r>
            <a:endParaRPr lang="sk-SK" sz="2600" dirty="0"/>
          </a:p>
        </p:txBody>
      </p:sp>
    </p:spTree>
    <p:extLst>
      <p:ext uri="{BB962C8B-B14F-4D97-AF65-F5344CB8AC3E}">
        <p14:creationId xmlns:p14="http://schemas.microsoft.com/office/powerpoint/2010/main" val="19289449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4D3C9-C640-43CE-B3D1-42B24CF55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Analiza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SWOT</a:t>
            </a:r>
            <a:endParaRPr lang="sk-SK" dirty="0">
              <a:effectLst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/>
              <a:t>Stwórz własną analizę swot planu:</a:t>
            </a:r>
          </a:p>
          <a:p>
            <a:pPr lvl="1"/>
            <a:r>
              <a:rPr lang="hu-HU" dirty="0" err="1"/>
              <a:t>Mocne strony</a:t>
            </a:r>
            <a:endParaRPr lang="hu-HU" dirty="0"/>
          </a:p>
          <a:p>
            <a:pPr lvl="1"/>
            <a:r>
              <a:rPr lang="hu-HU" dirty="0" err="1"/>
              <a:t>Słabe strony</a:t>
            </a:r>
            <a:endParaRPr lang="hu-HU" dirty="0"/>
          </a:p>
          <a:p>
            <a:pPr lvl="1"/>
            <a:r>
              <a:rPr lang="hu-HU" dirty="0" err="1"/>
              <a:t>Możliwości</a:t>
            </a:r>
            <a:endParaRPr lang="hu-HU" dirty="0"/>
          </a:p>
          <a:p>
            <a:pPr lvl="1"/>
            <a:r>
              <a:rPr lang="hu-HU" dirty="0" err="1"/>
              <a:t>Zagrożenia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361387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4D3C9-C640-43CE-B3D1-42B24CF55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Analiza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SWOT</a:t>
            </a:r>
            <a:endParaRPr lang="sk-SK" dirty="0">
              <a:effectLst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 err="1"/>
              <a:t>Mocne strony</a:t>
            </a:r>
            <a:endParaRPr lang="hu-HU" sz="2800" dirty="0"/>
          </a:p>
          <a:p>
            <a:pPr lvl="1"/>
            <a:r>
              <a:rPr lang="en-US" dirty="0"/>
              <a:t>Jakie </a:t>
            </a:r>
            <a:r>
              <a:rPr lang="hu-HU" dirty="0" err="1"/>
              <a:t>są </a:t>
            </a:r>
            <a:r>
              <a:rPr lang="hu-HU" dirty="0"/>
              <a:t>przewagi</a:t>
            </a:r>
            <a:r>
              <a:rPr lang="en-US" dirty="0"/>
              <a:t> </a:t>
            </a:r>
            <a:r>
              <a:rPr lang="en-US" dirty="0" err="1"/>
              <a:t>konkurencyjne</a:t>
            </a:r>
            <a:r>
              <a:rPr lang="en-US" dirty="0"/>
              <a:t> </a:t>
            </a:r>
            <a:r>
              <a:rPr lang="hu-HU" dirty="0"/>
              <a:t>Twojego kraju / obszaru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Jakie zasoby posiada </a:t>
            </a:r>
            <a:r>
              <a:rPr lang="hu-HU" dirty="0" err="1"/>
              <a:t>Twoja okolica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Jakie produkty osiągają dobre wyniki </a:t>
            </a:r>
            <a:r>
              <a:rPr lang="hu-HU" dirty="0" err="1"/>
              <a:t>w Twoim regionie lub </a:t>
            </a:r>
            <a:r>
              <a:rPr lang="hu-HU" dirty="0"/>
              <a:t>kraju</a:t>
            </a:r>
            <a:r>
              <a:rPr lang="en-US" dirty="0"/>
              <a:t>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89800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4D3C9-C640-43CE-B3D1-42B24CF55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Analiza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SWOT</a:t>
            </a:r>
            <a:endParaRPr lang="sk-SK" dirty="0">
              <a:effectLst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Słabe strony</a:t>
            </a:r>
            <a:endParaRPr lang="hu-HU" dirty="0"/>
          </a:p>
          <a:p>
            <a:pPr lvl="1"/>
            <a:r>
              <a:rPr lang="en-US" dirty="0"/>
              <a:t>Gdzie </a:t>
            </a:r>
            <a:r>
              <a:rPr lang="hu-HU" dirty="0" err="1"/>
              <a:t>obszar </a:t>
            </a:r>
            <a:r>
              <a:rPr lang="en-US" dirty="0"/>
              <a:t>może się poprawić </a:t>
            </a:r>
            <a:r>
              <a:rPr lang="hu-HU" dirty="0" err="1"/>
              <a:t>w oparciu o aspekty związane z wiejską firmą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Jakie produkty </a:t>
            </a:r>
            <a:r>
              <a:rPr lang="hu-HU" dirty="0" err="1"/>
              <a:t>lub usługi osiągają </a:t>
            </a:r>
            <a:r>
              <a:rPr lang="en-US" dirty="0"/>
              <a:t>gorsze wyniki?</a:t>
            </a:r>
          </a:p>
          <a:p>
            <a:pPr lvl="1"/>
            <a:r>
              <a:rPr lang="en-US" dirty="0"/>
              <a:t>Gdzie </a:t>
            </a:r>
            <a:r>
              <a:rPr lang="hu-HU" dirty="0" err="1"/>
              <a:t>w obszarze </a:t>
            </a:r>
            <a:r>
              <a:rPr lang="en-US" dirty="0"/>
              <a:t>brakuje zasobów?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55579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576" y="107603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b="1" dirty="0" err="1"/>
              <a:t>Co </a:t>
            </a:r>
            <a:r>
              <a:rPr lang="hu-HU" b="1" dirty="0"/>
              <a:t>to jest </a:t>
            </a:r>
            <a:r>
              <a:rPr lang="hu-HU" b="1" dirty="0" err="1"/>
              <a:t>strategia </a:t>
            </a:r>
            <a:r>
              <a:rPr lang="hu-HU" b="1" dirty="0"/>
              <a:t>biznesowa?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576" y="2276872"/>
            <a:ext cx="8229600" cy="3489251"/>
          </a:xfrm>
        </p:spPr>
        <p:txBody>
          <a:bodyPr>
            <a:noAutofit/>
          </a:bodyPr>
          <a:lstStyle/>
          <a:p>
            <a:pPr marL="0" indent="0" eaLnBrk="0" fontAlgn="base" hangingPunct="0">
              <a:buNone/>
            </a:pPr>
            <a:r>
              <a:rPr lang="en-US" sz="2800" dirty="0"/>
              <a:t>Skuteczna adaptacja do ciągle zmieniającej się sytuacji na wsi wiąże się z odpowiedzią na następujące pytania: </a:t>
            </a:r>
            <a:r>
              <a:rPr lang="en-US" sz="2800" b="1" dirty="0"/>
              <a:t>Co? Jak? Dla kogo? </a:t>
            </a:r>
            <a:r>
              <a:rPr lang="pl-PL" sz="2800" b="1" dirty="0"/>
              <a:t>I</a:t>
            </a:r>
            <a:r>
              <a:rPr lang="en-US" sz="2800" dirty="0"/>
              <a:t> </a:t>
            </a:r>
            <a:r>
              <a:rPr lang="en-US" sz="2800" b="1" dirty="0"/>
              <a:t>gdzie? </a:t>
            </a:r>
            <a:r>
              <a:rPr lang="en-US" sz="2800" dirty="0"/>
              <a:t>Aby skutecznie się adaptować, wyznaczamy </a:t>
            </a:r>
            <a:r>
              <a:rPr lang="en-US" sz="2800" b="1" dirty="0"/>
              <a:t>cel, </a:t>
            </a:r>
            <a:r>
              <a:rPr lang="en-US" sz="2800" dirty="0"/>
              <a:t>przypisujemy do niego narzędzie, używamy tego narzędzia i działamy, aby </a:t>
            </a:r>
            <a:r>
              <a:rPr lang="en-US" sz="2800" dirty="0" err="1"/>
              <a:t>osiągnąć</a:t>
            </a:r>
            <a:r>
              <a:rPr lang="en-US" sz="2800" dirty="0"/>
              <a:t> </a:t>
            </a:r>
            <a:r>
              <a:rPr lang="pl-PL" sz="2800" dirty="0"/>
              <a:t>zamierzony </a:t>
            </a:r>
            <a:r>
              <a:rPr lang="en-US" sz="2800" dirty="0" err="1"/>
              <a:t>cel</a:t>
            </a:r>
            <a:r>
              <a:rPr lang="en-US" sz="2800" dirty="0"/>
              <a:t>. Innymi słowy i w skrócie - tworzymy </a:t>
            </a:r>
            <a:r>
              <a:rPr lang="en-US" sz="2800" b="1" dirty="0"/>
              <a:t>strategię </a:t>
            </a:r>
            <a:r>
              <a:rPr lang="en-US" sz="2800" dirty="0"/>
              <a:t>i ją realizujemy. </a:t>
            </a: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542320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4D3C9-C640-43CE-B3D1-42B24CF55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Analiza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SWOT</a:t>
            </a:r>
            <a:endParaRPr lang="sk-SK" dirty="0">
              <a:effectLst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 err="1"/>
              <a:t>Możliwości</a:t>
            </a:r>
            <a:endParaRPr lang="hu-HU" sz="2800" dirty="0"/>
          </a:p>
          <a:p>
            <a:pPr lvl="1"/>
            <a:r>
              <a:rPr lang="en-US" dirty="0"/>
              <a:t>Jakie nowe </a:t>
            </a:r>
            <a:r>
              <a:rPr lang="hu-HU" dirty="0"/>
              <a:t>i </a:t>
            </a:r>
            <a:r>
              <a:rPr lang="hu-HU" dirty="0" err="1"/>
              <a:t>innowacyjne </a:t>
            </a:r>
            <a:r>
              <a:rPr lang="en-US" dirty="0"/>
              <a:t>technologie możemy wykorzystać?</a:t>
            </a:r>
          </a:p>
          <a:p>
            <a:pPr lvl="1"/>
            <a:r>
              <a:rPr lang="en-US" dirty="0"/>
              <a:t>Czy możemy rozszerzyć naszą działalność?</a:t>
            </a:r>
          </a:p>
          <a:p>
            <a:pPr lvl="1"/>
            <a:r>
              <a:rPr lang="en-US" dirty="0"/>
              <a:t>Jakie nowe segmenty możemy przetestować?</a:t>
            </a:r>
            <a:endParaRPr lang="hu-HU" dirty="0"/>
          </a:p>
          <a:p>
            <a:pPr lvl="1"/>
            <a:r>
              <a:rPr lang="hu-HU" dirty="0" err="1"/>
              <a:t>Jakie odnawialne źródła energii są dostępne dla mojego obszaru</a:t>
            </a:r>
            <a:r>
              <a:rPr lang="hu-HU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558445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4D3C9-C640-43CE-B3D1-42B24CF55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Analiza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SWOT</a:t>
            </a:r>
            <a:endParaRPr lang="sk-SK" dirty="0">
              <a:effectLst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/>
              <a:t>Zagrożenia</a:t>
            </a:r>
            <a:endParaRPr lang="hu-HU" dirty="0"/>
          </a:p>
          <a:p>
            <a:pPr lvl="1"/>
            <a:r>
              <a:rPr lang="en-US" dirty="0"/>
              <a:t>Jakie przepisy ulegają zmianie?</a:t>
            </a:r>
            <a:endParaRPr lang="hu-HU" dirty="0"/>
          </a:p>
          <a:p>
            <a:pPr lvl="1"/>
            <a:r>
              <a:rPr lang="hu-HU" dirty="0" err="1"/>
              <a:t>Jak bardzo zmienia się środowisko </a:t>
            </a:r>
            <a:r>
              <a:rPr lang="hu-HU" dirty="0"/>
              <a:t>i </a:t>
            </a:r>
            <a:r>
              <a:rPr lang="hu-HU" dirty="0" err="1"/>
              <a:t>klimat</a:t>
            </a:r>
            <a:r>
              <a:rPr lang="hu-HU" dirty="0"/>
              <a:t>?</a:t>
            </a:r>
            <a:endParaRPr lang="en-US" dirty="0"/>
          </a:p>
          <a:p>
            <a:pPr lvl="1"/>
            <a:r>
              <a:rPr lang="en-US" dirty="0"/>
              <a:t>Co konkurenci robią </a:t>
            </a:r>
            <a:r>
              <a:rPr lang="hu-HU" dirty="0" err="1"/>
              <a:t>dobrze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Jak zmieniają się trendy konsumenckie </a:t>
            </a:r>
            <a:r>
              <a:rPr lang="hu-HU" dirty="0"/>
              <a:t>i </a:t>
            </a:r>
            <a:r>
              <a:rPr lang="hu-HU" dirty="0" err="1"/>
              <a:t>zwyczaje </a:t>
            </a:r>
            <a:r>
              <a:rPr lang="hu-HU" dirty="0"/>
              <a:t>zakupowe</a:t>
            </a:r>
            <a:r>
              <a:rPr lang="en-US" dirty="0"/>
              <a:t>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4627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hu-HU" dirty="0" err="1"/>
              <a:t>Kiedy znalazłeś potencjał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528" y="2780928"/>
            <a:ext cx="8229600" cy="3489251"/>
          </a:xfrm>
        </p:spPr>
        <p:txBody>
          <a:bodyPr>
            <a:normAutofit/>
          </a:bodyPr>
          <a:lstStyle/>
          <a:p>
            <a:r>
              <a:rPr lang="hu-HU" sz="2800" dirty="0" err="1"/>
              <a:t>Stworzenie własnej strategii </a:t>
            </a:r>
            <a:r>
              <a:rPr lang="hu-HU" sz="2800" dirty="0"/>
              <a:t>biznesowej </a:t>
            </a:r>
            <a:r>
              <a:rPr lang="hu-HU" sz="2800" dirty="0" err="1"/>
              <a:t>na podstawie analizy </a:t>
            </a:r>
            <a:r>
              <a:rPr lang="hu-HU" sz="2800" dirty="0"/>
              <a:t>SWOT</a:t>
            </a:r>
          </a:p>
          <a:p>
            <a:r>
              <a:rPr lang="en-US" sz="2800" dirty="0"/>
              <a:t>Przygotowując strategię biznesową, zwróć szczególną uwagę na zrównoważony rozwój i zysk.</a:t>
            </a:r>
            <a:endParaRPr lang="hu-HU" sz="2800" dirty="0"/>
          </a:p>
          <a:p>
            <a:endParaRPr lang="hu-HU" sz="2800" dirty="0"/>
          </a:p>
          <a:p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1851061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hu-HU" dirty="0" err="1"/>
              <a:t>Kiedy znalazłeś potencjał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22272"/>
            <a:ext cx="8229600" cy="3489251"/>
          </a:xfrm>
        </p:spPr>
        <p:txBody>
          <a:bodyPr>
            <a:noAutofit/>
          </a:bodyPr>
          <a:lstStyle/>
          <a:p>
            <a:r>
              <a:rPr lang="hu-HU" sz="2400" dirty="0" err="1"/>
              <a:t>Zrównoważony rozwój</a:t>
            </a:r>
            <a:endParaRPr lang="hu-HU" sz="2400" dirty="0"/>
          </a:p>
          <a:p>
            <a:pPr lvl="1"/>
            <a:r>
              <a:rPr lang="en-US" sz="2400" dirty="0"/>
              <a:t>Możemy korzystać z zasobów naszego środowiska naturalnego, aby osiągnąć i realizować nasz plan w takim stopniu, w jakim nie naruszamy zdolności środowiska do odnawiania się, czyli </a:t>
            </a:r>
            <a:r>
              <a:rPr lang="en-US" sz="2400" dirty="0" err="1"/>
              <a:t>jego</a:t>
            </a:r>
            <a:r>
              <a:rPr lang="en-US" sz="2400" dirty="0"/>
              <a:t> </a:t>
            </a:r>
            <a:r>
              <a:rPr lang="en-US" sz="2400" dirty="0" err="1"/>
              <a:t>pojemności</a:t>
            </a:r>
            <a:r>
              <a:rPr lang="en-US" sz="2400" dirty="0"/>
              <a:t>. Musimy używać tego narzędzia mądrze, dla dobra społeczeństwa, bez szkody dla środowiska.</a:t>
            </a:r>
          </a:p>
          <a:p>
            <a:pPr lvl="1"/>
            <a:r>
              <a:rPr lang="en-US" sz="2400" dirty="0"/>
              <a:t>Nie możemy pozwolić, aby gospodarka stała się samowystarczalna do tego stopnia, że swoim działaniem szkodzi naszym interesom społecznym i ekologicznym!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2888921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hu-HU" dirty="0" err="1"/>
              <a:t>Kiedy znalazłeś potencjał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/>
              <a:t>Rentowność</a:t>
            </a:r>
            <a:endParaRPr lang="hu-HU" dirty="0"/>
          </a:p>
          <a:p>
            <a:pPr lvl="1"/>
            <a:r>
              <a:rPr lang="en-US" dirty="0"/>
              <a:t>W każdym przypadku musimy dążyć do tego, aby plan był opłacalny, nawet w krótkim okresie. Część zysku musi być przeznaczona na wydatki niezbędne do ciągłego rozwoju, w ten sposób możemy również zagwarantować rozwój i trwałość.</a:t>
            </a:r>
            <a:endParaRPr lang="hu-HU" dirty="0"/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0411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4A0C-5E32-43D2-88B5-D3D478B9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hu-HU" dirty="0" err="1"/>
              <a:t>Kiedy znalazłeś potencjał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AB9D01-AF69-4F56-9467-7C3A8DF21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err="1"/>
              <a:t>Rozważ wykorzystanie odnawialnych źródeł energii</a:t>
            </a:r>
            <a:r>
              <a:rPr lang="hu-HU" dirty="0"/>
              <a:t>:</a:t>
            </a:r>
          </a:p>
          <a:p>
            <a:pPr lvl="1"/>
            <a:endParaRPr lang="hu-HU" dirty="0"/>
          </a:p>
          <a:p>
            <a:pPr lvl="1"/>
            <a:r>
              <a:rPr lang="hu-HU" dirty="0"/>
              <a:t>możesz uniezależnić się w jak największym stopniu od krajowych źródeł energii</a:t>
            </a:r>
          </a:p>
          <a:p>
            <a:pPr lvl="1"/>
            <a:endParaRPr lang="hu-HU" dirty="0"/>
          </a:p>
          <a:p>
            <a:pPr lvl="1"/>
            <a:r>
              <a:rPr lang="en-US" dirty="0" err="1"/>
              <a:t>długotermino</a:t>
            </a:r>
            <a:r>
              <a:rPr lang="pl-PL" dirty="0" err="1"/>
              <a:t>wo</a:t>
            </a:r>
            <a:r>
              <a:rPr lang="en-US" dirty="0"/>
              <a:t> </a:t>
            </a:r>
            <a:r>
              <a:rPr lang="pl-PL" dirty="0"/>
              <a:t>z</a:t>
            </a:r>
            <a:r>
              <a:rPr lang="en-US" dirty="0" err="1"/>
              <a:t>reduk</a:t>
            </a:r>
            <a:r>
              <a:rPr lang="pl-PL" dirty="0" err="1"/>
              <a:t>ować</a:t>
            </a:r>
            <a:r>
              <a:rPr lang="en-US" dirty="0"/>
              <a:t> </a:t>
            </a:r>
            <a:r>
              <a:rPr lang="en-US" dirty="0" err="1"/>
              <a:t>koszt</a:t>
            </a:r>
            <a:r>
              <a:rPr lang="pl-PL" dirty="0"/>
              <a:t>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914723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A5691E-510F-450E-AF13-0F8FD3D8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Lektura dodatkowa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FCD315D-BD23-4CAB-BD6E-6C8B87DDA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altLang="en-US" sz="2800" dirty="0">
                <a:solidFill>
                  <a:srgbClr val="7A7C7E"/>
                </a:solidFill>
                <a:latin typeface="Bookman Old Style" panose="02050604050505020204" pitchFamily="18" charset="0"/>
                <a:hlinkClick r:id="rId2"/>
              </a:rPr>
              <a:t>https://journals.openedition.org/economierurale/406</a:t>
            </a:r>
            <a:endParaRPr lang="hu-HU" altLang="en-US" sz="2800" dirty="0">
              <a:solidFill>
                <a:srgbClr val="7A7C7E"/>
              </a:solidFill>
              <a:latin typeface="Bookman Old Style" panose="02050604050505020204" pitchFamily="18" charset="0"/>
            </a:endParaRPr>
          </a:p>
          <a:p>
            <a:r>
              <a:rPr lang="en-IE" altLang="en-US" sz="2800" dirty="0">
                <a:solidFill>
                  <a:srgbClr val="7A7C7E"/>
                </a:solidFill>
                <a:latin typeface="Bookman Old Style" panose="02050604050505020204" pitchFamily="18" charset="0"/>
                <a:hlinkClick r:id="rId3"/>
              </a:rPr>
              <a:t>https://iopscience.iop.org/article/10.1088/1755-1315/341/1/012017</a:t>
            </a:r>
            <a:endParaRPr lang="en-IE" altLang="en-US" sz="2800" dirty="0">
              <a:solidFill>
                <a:srgbClr val="7A7C7E"/>
              </a:solidFill>
              <a:latin typeface="Bookman Old Style" panose="02050604050505020204" pitchFamily="18" charset="0"/>
            </a:endParaRPr>
          </a:p>
          <a:p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2945997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Strategia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działalności gospodarczej na obszarach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wiejskich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489251"/>
          </a:xfrm>
        </p:spPr>
        <p:txBody>
          <a:bodyPr>
            <a:normAutofit/>
          </a:bodyPr>
          <a:lstStyle/>
          <a:p>
            <a:pPr marL="0" indent="0" eaLnBrk="0" fontAlgn="base" hangingPunct="0">
              <a:buNone/>
            </a:pPr>
            <a:r>
              <a:rPr lang="en-US" sz="2800" dirty="0"/>
              <a:t>Należy traktować jako fakt, że obecnie nie ma dostępnego podręcznika, w którym omówiono by znane cechy produkcji rolniczej, a także strategiczny materiał wiedzy, którym należy się zająć jako czynnik determinujący rolnictwo jako gospodarkę wiejską i związane z tym cechy w ujęciu systemowym i zintegrowanym.</a:t>
            </a: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34018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Cele strategii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przedsiębiorczości </a:t>
            </a:r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wiejskiej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800" y="2852936"/>
            <a:ext cx="8229600" cy="3489251"/>
          </a:xfrm>
        </p:spPr>
        <p:txBody>
          <a:bodyPr>
            <a:normAutofit/>
          </a:bodyPr>
          <a:lstStyle/>
          <a:p>
            <a:pPr eaLnBrk="0" fontAlgn="base" hangingPunct="0"/>
            <a:r>
              <a:rPr lang="sk-SK" sz="2800" dirty="0"/>
              <a:t>być w stanie odnowić się w oparciu o nowe innowacje dotyczące sektora wiejskiego</a:t>
            </a:r>
          </a:p>
          <a:p>
            <a:pPr eaLnBrk="0" fontAlgn="base" hangingPunct="0"/>
            <a:r>
              <a:rPr lang="sk-SK" sz="2800" dirty="0"/>
              <a:t>utrzymanie trwałości przedsiębiorstwa i obszarów wiejskich</a:t>
            </a:r>
          </a:p>
          <a:p>
            <a:pPr eaLnBrk="0" fontAlgn="base" hangingPunct="0"/>
            <a:r>
              <a:rPr lang="sk-SK" sz="2800" dirty="0"/>
              <a:t>promowanie skutecznej sprzedaży</a:t>
            </a:r>
          </a:p>
        </p:txBody>
      </p:sp>
    </p:spTree>
    <p:extLst>
      <p:ext uri="{BB962C8B-B14F-4D97-AF65-F5344CB8AC3E}">
        <p14:creationId xmlns:p14="http://schemas.microsoft.com/office/powerpoint/2010/main" val="1871595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43000"/>
          </a:xfrm>
        </p:spPr>
        <p:txBody>
          <a:bodyPr>
            <a:normAutofit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Zakres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720" y="2204864"/>
            <a:ext cx="8229600" cy="3489251"/>
          </a:xfrm>
        </p:spPr>
        <p:txBody>
          <a:bodyPr>
            <a:normAutofit fontScale="85000" lnSpcReduction="20000"/>
          </a:bodyPr>
          <a:lstStyle/>
          <a:p>
            <a:pPr marL="0" indent="0" eaLnBrk="0" fontAlgn="base" hangingPunct="0">
              <a:buNone/>
            </a:pPr>
            <a:r>
              <a:rPr lang="en-US" sz="2800" dirty="0"/>
              <a:t>O zakresie działania spółki </a:t>
            </a:r>
            <a:r>
              <a:rPr lang="hu-HU" sz="2800" dirty="0" err="1"/>
              <a:t>wiejskiej </a:t>
            </a:r>
            <a:r>
              <a:rPr lang="en-US" sz="2800" dirty="0"/>
              <a:t>decydują zatem następujące czynniki:</a:t>
            </a:r>
            <a:endParaRPr lang="hu-HU" sz="2800" dirty="0"/>
          </a:p>
          <a:p>
            <a:pPr marL="0" indent="0" eaLnBrk="0" fontAlgn="base" hangingPunct="0">
              <a:buNone/>
            </a:pPr>
            <a:endParaRPr lang="hu-HU" sz="2800" dirty="0"/>
          </a:p>
          <a:p>
            <a:pPr eaLnBrk="0" fontAlgn="base" hangingPunct="0"/>
            <a:r>
              <a:rPr lang="en-US" sz="2800" dirty="0"/>
              <a:t>zakład/terytorium firmy</a:t>
            </a:r>
            <a:r>
              <a:rPr lang="hu-HU" sz="2800" dirty="0"/>
              <a:t>,</a:t>
            </a:r>
          </a:p>
          <a:p>
            <a:pPr eaLnBrk="0" fontAlgn="base" hangingPunct="0"/>
            <a:r>
              <a:rPr lang="pl-PL" sz="2800" dirty="0"/>
              <a:t>k</a:t>
            </a:r>
            <a:r>
              <a:rPr lang="en-US" sz="2800" dirty="0" err="1"/>
              <a:t>onsumenci</a:t>
            </a:r>
            <a:r>
              <a:rPr lang="en-US" sz="2800" dirty="0"/>
              <a:t> </a:t>
            </a:r>
            <a:r>
              <a:rPr lang="hu-HU" sz="2800" dirty="0"/>
              <a:t>i </a:t>
            </a:r>
            <a:r>
              <a:rPr lang="hu-HU" sz="2800" dirty="0" err="1"/>
              <a:t>ich </a:t>
            </a:r>
            <a:r>
              <a:rPr lang="en-US" sz="2800" dirty="0"/>
              <a:t>potrzeby,</a:t>
            </a:r>
            <a:endParaRPr lang="hu-HU" sz="2800" dirty="0"/>
          </a:p>
          <a:p>
            <a:pPr eaLnBrk="0" fontAlgn="base" hangingPunct="0"/>
            <a:r>
              <a:rPr lang="en-US" sz="2800" dirty="0"/>
              <a:t>procedury (procesy produkcyjne)</a:t>
            </a:r>
            <a:r>
              <a:rPr lang="hu-HU" sz="2800" dirty="0"/>
              <a:t>.</a:t>
            </a:r>
            <a:endParaRPr lang="en-US" sz="2800" dirty="0"/>
          </a:p>
          <a:p>
            <a:pPr marL="0" indent="0" eaLnBrk="0" fontAlgn="base" hangingPunct="0">
              <a:buNone/>
            </a:pPr>
            <a:endParaRPr lang="hu-HU" sz="2800" dirty="0"/>
          </a:p>
          <a:p>
            <a:pPr marL="0" indent="0" eaLnBrk="0" fontAlgn="base" hangingPunct="0">
              <a:buNone/>
            </a:pPr>
            <a:r>
              <a:rPr lang="hu-HU" sz="2800" dirty="0" err="1"/>
              <a:t>Cel strategii </a:t>
            </a:r>
            <a:r>
              <a:rPr lang="hu-HU" sz="2800" dirty="0"/>
              <a:t>biznesowej </a:t>
            </a:r>
            <a:r>
              <a:rPr lang="en-US" sz="2800" dirty="0"/>
              <a:t>stanowi zatem, że firma </a:t>
            </a:r>
            <a:r>
              <a:rPr lang="hu-HU" sz="2800" dirty="0" err="1"/>
              <a:t>wiejska </a:t>
            </a:r>
            <a:r>
              <a:rPr lang="en-US" sz="2800" dirty="0"/>
              <a:t>Co? Dla kogo? Jak? i gdzie? chce osiągnąć swój podstawowy cel.</a:t>
            </a: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81399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Strategiczne jednostki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biznesowe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0" fontAlgn="base" hangingPunct="0">
              <a:buNone/>
            </a:pPr>
            <a:r>
              <a:rPr lang="en-US" sz="2800" dirty="0" err="1"/>
              <a:t>Przedsiębiorstwa </a:t>
            </a:r>
            <a:r>
              <a:rPr lang="hu-HU" sz="2800" dirty="0" err="1"/>
              <a:t>wiejskie </a:t>
            </a:r>
            <a:r>
              <a:rPr lang="en-US" sz="2800" dirty="0"/>
              <a:t>organizują swoją produkcję w taki sposób, że starają się zaspokajać potrzeby kilku grup konsumentów i dywersyfikują swoją działalność. Zakres i sposób tego jest ważnym, centralnym elementem strategii, w wyniku której powstają tzw. strategiczne jednostki biznesowe.</a:t>
            </a: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39778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2937A-12AE-420F-ACA4-C8D07ECA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400" b="1" kern="12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Strategiczne jednostki </a:t>
            </a:r>
            <a:r>
              <a:rPr lang="hu-HU" sz="4400" b="1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j-ea"/>
                <a:cs typeface="+mj-cs"/>
              </a:rPr>
              <a:t>biznesowe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04D55C-5356-47F2-86FA-47D13DDF1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0" fontAlgn="base" hangingPunct="0">
              <a:buNone/>
            </a:pPr>
            <a:r>
              <a:rPr lang="en-US" sz="2800" dirty="0"/>
              <a:t>Strategiczne jednostki biznesowe to wyróżniające się obszary działalności w firmie, które stanowią dobrze zdefiniowane kombinacje produktowo-rynkowe, a ich pozycja konkurencyjna i efektywność może być oceniana samodzielnie.</a:t>
            </a:r>
            <a:endParaRPr lang="sk-SK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2558329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5d98e21-7858-42b8-a513-89b049052d4e">
      <Terms xmlns="http://schemas.microsoft.com/office/infopath/2007/PartnerControls"/>
    </lcf76f155ced4ddcb4097134ff3c332f>
    <TaxCatchAll xmlns="ebb57fef-aa04-4b64-85cb-dbd122f3ef3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215528D5E10BA49B6643C35E826D0AA" ma:contentTypeVersion="17" ma:contentTypeDescription="Vytvoří nový dokument" ma:contentTypeScope="" ma:versionID="fcad38f92428f1399907585f969aa42e">
  <xsd:schema xmlns:xsd="http://www.w3.org/2001/XMLSchema" xmlns:xs="http://www.w3.org/2001/XMLSchema" xmlns:p="http://schemas.microsoft.com/office/2006/metadata/properties" xmlns:ns2="f5d98e21-7858-42b8-a513-89b049052d4e" xmlns:ns3="ebb57fef-aa04-4b64-85cb-dbd122f3ef38" targetNamespace="http://schemas.microsoft.com/office/2006/metadata/properties" ma:root="true" ma:fieldsID="862d6d2d627f1411e1f6b9c9c492d602" ns2:_="" ns3:_="">
    <xsd:import namespace="f5d98e21-7858-42b8-a513-89b049052d4e"/>
    <xsd:import namespace="ebb57fef-aa04-4b64-85cb-dbd122f3ef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d98e21-7858-42b8-a513-89b049052d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Značky obrázků" ma:readOnly="false" ma:fieldId="{5cf76f15-5ced-4ddc-b409-7134ff3c332f}" ma:taxonomyMulti="true" ma:sspId="6104055d-a7a1-4227-823d-893947fae5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b57fef-aa04-4b64-85cb-dbd122f3ef38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17a2fb5e-3e71-46c2-8cfb-b18f0a1e2fa7}" ma:internalName="TaxCatchAll" ma:showField="CatchAllData" ma:web="ebb57fef-aa04-4b64-85cb-dbd122f3ef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69C323-4DE6-44BE-8571-2A3D4A171C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9D5D7-AE03-4D10-9A11-E4A93AB82CE7}">
  <ds:schemaRefs>
    <ds:schemaRef ds:uri="http://schemas.microsoft.com/office/2006/metadata/properties"/>
    <ds:schemaRef ds:uri="http://schemas.microsoft.com/office/infopath/2007/PartnerControls"/>
    <ds:schemaRef ds:uri="f5d98e21-7858-42b8-a513-89b049052d4e"/>
    <ds:schemaRef ds:uri="ebb57fef-aa04-4b64-85cb-dbd122f3ef38"/>
  </ds:schemaRefs>
</ds:datastoreItem>
</file>

<file path=customXml/itemProps3.xml><?xml version="1.0" encoding="utf-8"?>
<ds:datastoreItem xmlns:ds="http://schemas.openxmlformats.org/officeDocument/2006/customXml" ds:itemID="{8236723A-AD50-43AD-B661-21EE341328D8}"/>
</file>

<file path=docProps/app.xml><?xml version="1.0" encoding="utf-8"?>
<Properties xmlns="http://schemas.openxmlformats.org/officeDocument/2006/extended-properties" xmlns:vt="http://schemas.openxmlformats.org/officeDocument/2006/docPropsVTypes">
  <TotalTime>10058</TotalTime>
  <Words>1903</Words>
  <Application>Microsoft Office PowerPoint</Application>
  <PresentationFormat>Pokaz na ekranie (4:3)</PresentationFormat>
  <Paragraphs>210</Paragraphs>
  <Slides>46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46</vt:i4>
      </vt:variant>
    </vt:vector>
  </HeadingPairs>
  <TitlesOfParts>
    <vt:vector size="51" baseType="lpstr">
      <vt:lpstr>Arial</vt:lpstr>
      <vt:lpstr>Bookman Old Style</vt:lpstr>
      <vt:lpstr>Calibri</vt:lpstr>
      <vt:lpstr>Trebuchet MS</vt:lpstr>
      <vt:lpstr>Motyw pakietu Office</vt:lpstr>
      <vt:lpstr>Moduł 2</vt:lpstr>
      <vt:lpstr>Cele dydaktyczne modułu 2</vt:lpstr>
      <vt:lpstr>Cele dydaktyczne modułu 2</vt:lpstr>
      <vt:lpstr>Co to jest strategia biznesowa?</vt:lpstr>
      <vt:lpstr>Strategia działalności gospodarczej na obszarach wiejskich</vt:lpstr>
      <vt:lpstr>Cele strategii przedsiębiorczości wiejskiej</vt:lpstr>
      <vt:lpstr>Zakres</vt:lpstr>
      <vt:lpstr>Strategiczne jednostki biznesowe</vt:lpstr>
      <vt:lpstr>Strategiczne jednostki biznesowe</vt:lpstr>
      <vt:lpstr>Model strategii działalności gospodarczej na obszarach wiejskich</vt:lpstr>
      <vt:lpstr>Model strategii działalności gospodarczej na obszarach wiejskich</vt:lpstr>
      <vt:lpstr>Model strategii działalności gospodarczej na obszarach wiejskich</vt:lpstr>
      <vt:lpstr>Model strategii działalności gospodarczej na obszarach wiejskich</vt:lpstr>
      <vt:lpstr>Model strategii działalności gospodarczej na obszarach wiejskich</vt:lpstr>
      <vt:lpstr>Model strategii działalności gospodarczej na obszarach wiejskich</vt:lpstr>
      <vt:lpstr>Model strategii działalności gospodarczej na obszarach wiejskich</vt:lpstr>
      <vt:lpstr>Model strategii działalności gospodarczej na obszarach wiejskich</vt:lpstr>
      <vt:lpstr>Alternatywne modele strategii przedsiębiorstw wiejskich</vt:lpstr>
      <vt:lpstr>Alternatywne modele strategii przedsiębiorstw wiejskich</vt:lpstr>
      <vt:lpstr>Alternatywne modele strategii przedsiębiorstw wiejskich</vt:lpstr>
      <vt:lpstr>Alternatywne modele strategii przedsiębiorstw wiejskich</vt:lpstr>
      <vt:lpstr>Alternatywne modele strategii przedsiębiorstw wiejskich</vt:lpstr>
      <vt:lpstr>Alternatywne modele strategii przedsiębiorstw wiejskich</vt:lpstr>
      <vt:lpstr>Alternatywne modele strategii przedsiębiorstw wiejskich</vt:lpstr>
      <vt:lpstr>Alternatywne modele strategii przedsiębiorstw wiejskich</vt:lpstr>
      <vt:lpstr>Jak rozpoznać potencjał swojego regionu?</vt:lpstr>
      <vt:lpstr>Zasoby naturalne</vt:lpstr>
      <vt:lpstr>Naturalne uprawnienia do analizowania</vt:lpstr>
      <vt:lpstr>Właściwości kliamtu</vt:lpstr>
      <vt:lpstr>Uwarunkownie wodne</vt:lpstr>
      <vt:lpstr>Właściwości topograficzne</vt:lpstr>
      <vt:lpstr>Właściwości geoligii i ziemi</vt:lpstr>
      <vt:lpstr>Roślinność</vt:lpstr>
      <vt:lpstr>Rzadkie/potrzebne produkty/usługi</vt:lpstr>
      <vt:lpstr>Najsilniejszy potencjał wzrostu</vt:lpstr>
      <vt:lpstr>Twoje możliwości</vt:lpstr>
      <vt:lpstr>Analiza SWOT</vt:lpstr>
      <vt:lpstr>Analiza SWOT</vt:lpstr>
      <vt:lpstr>Analiza SWOT</vt:lpstr>
      <vt:lpstr>Analiza SWOT</vt:lpstr>
      <vt:lpstr>Analiza SWOT</vt:lpstr>
      <vt:lpstr>Kiedy znalazłeś potencjał</vt:lpstr>
      <vt:lpstr>Kiedy znalazłeś potencjał</vt:lpstr>
      <vt:lpstr>Kiedy znalazłeś potencjał</vt:lpstr>
      <vt:lpstr>Kiedy znalazłeś potencjał</vt:lpstr>
      <vt:lpstr>Lektura dodatkowa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Ola</dc:creator>
  <cp:keywords>, docId:5AE29A3FDA90F29EE85B715F6DAC8FFC</cp:keywords>
  <cp:lastModifiedBy>Antoni Kierka</cp:lastModifiedBy>
  <cp:revision>53</cp:revision>
  <dcterms:created xsi:type="dcterms:W3CDTF">2019-11-16T17:02:36Z</dcterms:created>
  <dcterms:modified xsi:type="dcterms:W3CDTF">2022-12-13T14:44:42Z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0x0101006215528D5E10BA49B6643C35E826D0AA</vt:lpwstr>
  </property>
  <property fmtid="{D5CDD505-2E9C-101B-9397-08002B2CF9AE}" pid="3" name="MediaServiceImageTags">
    <vt:lpwstr/>
  </property>
</Properties>
</file>