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71" r:id="rId6"/>
  </p:sldMasterIdLst>
  <p:notesMasterIdLst>
    <p:notesMasterId r:id="rId78"/>
  </p:notesMasterIdLst>
  <p:sldIdLst>
    <p:sldId id="256" r:id="rId7"/>
    <p:sldId id="257" r:id="rId8"/>
    <p:sldId id="275"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690"/>
    <a:srgbClr val="129126"/>
    <a:srgbClr val="F07D00"/>
    <a:srgbClr val="FFFFCC"/>
    <a:srgbClr val="D92A93"/>
    <a:srgbClr val="264F05"/>
    <a:srgbClr val="62013C"/>
    <a:srgbClr val="E47266"/>
    <a:srgbClr val="DA3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CEF2A-02F3-4EE9-984E-6C7E595A2527}" v="326" dt="2022-11-03T10:02:17.717"/>
    <p1510:client id="{E0A17792-CAF6-4D2A-A777-1F453FE45293}" v="2" dt="2022-11-03T08:20:5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3" autoAdjust="0"/>
    <p:restoredTop sz="95199" autoAdjust="0"/>
  </p:normalViewPr>
  <p:slideViewPr>
    <p:cSldViewPr>
      <p:cViewPr varScale="1">
        <p:scale>
          <a:sx n="121" d="100"/>
          <a:sy n="121" d="100"/>
        </p:scale>
        <p:origin x="1472" y="168"/>
      </p:cViewPr>
      <p:guideLst>
        <p:guide orient="horz" pos="2160"/>
        <p:guide pos="2880"/>
      </p:guideLst>
    </p:cSldViewPr>
  </p:slideViewPr>
  <p:outlineViewPr>
    <p:cViewPr>
      <p:scale>
        <a:sx n="33" d="100"/>
        <a:sy n="33" d="100"/>
      </p:scale>
      <p:origin x="0" y="-137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userId="S::natalia_lacjum.org#ext#@czuvpraze.onmicrosoft.com::bce17eaa-e375-4e49-9d5e-1eee55b02df5" providerId="AD" clId="Web-{B06CEF2A-02F3-4EE9-984E-6C7E595A2527}"/>
    <pc:docChg chg="modSld">
      <pc:chgData name="Natalia" userId="S::natalia_lacjum.org#ext#@czuvpraze.onmicrosoft.com::bce17eaa-e375-4e49-9d5e-1eee55b02df5" providerId="AD" clId="Web-{B06CEF2A-02F3-4EE9-984E-6C7E595A2527}" dt="2022-11-03T10:02:17.248" v="227" actId="20577"/>
      <pc:docMkLst>
        <pc:docMk/>
      </pc:docMkLst>
      <pc:sldChg chg="modSp">
        <pc:chgData name="Natalia" userId="S::natalia_lacjum.org#ext#@czuvpraze.onmicrosoft.com::bce17eaa-e375-4e49-9d5e-1eee55b02df5" providerId="AD" clId="Web-{B06CEF2A-02F3-4EE9-984E-6C7E595A2527}" dt="2022-11-03T08:27:30.309" v="17" actId="20577"/>
        <pc:sldMkLst>
          <pc:docMk/>
          <pc:sldMk cId="1047877207" sldId="305"/>
        </pc:sldMkLst>
        <pc:spChg chg="mod">
          <ac:chgData name="Natalia" userId="S::natalia_lacjum.org#ext#@czuvpraze.onmicrosoft.com::bce17eaa-e375-4e49-9d5e-1eee55b02df5" providerId="AD" clId="Web-{B06CEF2A-02F3-4EE9-984E-6C7E595A2527}" dt="2022-11-03T08:27:30.309" v="17" actId="20577"/>
          <ac:spMkLst>
            <pc:docMk/>
            <pc:sldMk cId="1047877207" sldId="305"/>
            <ac:spMk id="2" creationId="{8E89E7E6-BA09-49F3-82FC-254A1908E56D}"/>
          </ac:spMkLst>
        </pc:spChg>
      </pc:sldChg>
      <pc:sldChg chg="modSp">
        <pc:chgData name="Natalia" userId="S::natalia_lacjum.org#ext#@czuvpraze.onmicrosoft.com::bce17eaa-e375-4e49-9d5e-1eee55b02df5" providerId="AD" clId="Web-{B06CEF2A-02F3-4EE9-984E-6C7E595A2527}" dt="2022-11-03T08:31:40.066" v="33"/>
        <pc:sldMkLst>
          <pc:docMk/>
          <pc:sldMk cId="1500966698" sldId="308"/>
        </pc:sldMkLst>
        <pc:graphicFrameChg chg="mod modGraphic">
          <ac:chgData name="Natalia" userId="S::natalia_lacjum.org#ext#@czuvpraze.onmicrosoft.com::bce17eaa-e375-4e49-9d5e-1eee55b02df5" providerId="AD" clId="Web-{B06CEF2A-02F3-4EE9-984E-6C7E595A2527}" dt="2022-11-03T08:31:40.066" v="33"/>
          <ac:graphicFrameMkLst>
            <pc:docMk/>
            <pc:sldMk cId="1500966698" sldId="308"/>
            <ac:graphicFrameMk id="24" creationId="{EDA00D0F-E195-45B0-8FFD-D4F7E48BF354}"/>
          </ac:graphicFrameMkLst>
        </pc:graphicFrameChg>
      </pc:sldChg>
      <pc:sldChg chg="modSp">
        <pc:chgData name="Natalia" userId="S::natalia_lacjum.org#ext#@czuvpraze.onmicrosoft.com::bce17eaa-e375-4e49-9d5e-1eee55b02df5" providerId="AD" clId="Web-{B06CEF2A-02F3-4EE9-984E-6C7E595A2527}" dt="2022-11-03T08:38:35.453" v="36" actId="1076"/>
        <pc:sldMkLst>
          <pc:docMk/>
          <pc:sldMk cId="233556278" sldId="310"/>
        </pc:sldMkLst>
        <pc:spChg chg="mod">
          <ac:chgData name="Natalia" userId="S::natalia_lacjum.org#ext#@czuvpraze.onmicrosoft.com::bce17eaa-e375-4e49-9d5e-1eee55b02df5" providerId="AD" clId="Web-{B06CEF2A-02F3-4EE9-984E-6C7E595A2527}" dt="2022-11-03T08:38:35.453" v="36" actId="1076"/>
          <ac:spMkLst>
            <pc:docMk/>
            <pc:sldMk cId="233556278" sldId="310"/>
            <ac:spMk id="34" creationId="{B4339467-C87B-4DD9-960A-B3A3318E15F3}"/>
          </ac:spMkLst>
        </pc:spChg>
      </pc:sldChg>
      <pc:sldChg chg="modSp">
        <pc:chgData name="Natalia" userId="S::natalia_lacjum.org#ext#@czuvpraze.onmicrosoft.com::bce17eaa-e375-4e49-9d5e-1eee55b02df5" providerId="AD" clId="Web-{B06CEF2A-02F3-4EE9-984E-6C7E595A2527}" dt="2022-11-03T08:41:07.254" v="40" actId="20577"/>
        <pc:sldMkLst>
          <pc:docMk/>
          <pc:sldMk cId="1961238642" sldId="311"/>
        </pc:sldMkLst>
        <pc:spChg chg="mod">
          <ac:chgData name="Natalia" userId="S::natalia_lacjum.org#ext#@czuvpraze.onmicrosoft.com::bce17eaa-e375-4e49-9d5e-1eee55b02df5" providerId="AD" clId="Web-{B06CEF2A-02F3-4EE9-984E-6C7E595A2527}" dt="2022-11-03T08:41:07.254" v="40" actId="20577"/>
          <ac:spMkLst>
            <pc:docMk/>
            <pc:sldMk cId="1961238642" sldId="311"/>
            <ac:spMk id="2" creationId="{13AC8281-583D-4DA7-94AB-037B50D642F6}"/>
          </ac:spMkLst>
        </pc:spChg>
      </pc:sldChg>
      <pc:sldChg chg="modSp">
        <pc:chgData name="Natalia" userId="S::natalia_lacjum.org#ext#@czuvpraze.onmicrosoft.com::bce17eaa-e375-4e49-9d5e-1eee55b02df5" providerId="AD" clId="Web-{B06CEF2A-02F3-4EE9-984E-6C7E595A2527}" dt="2022-11-03T08:45:48.574" v="41" actId="20577"/>
        <pc:sldMkLst>
          <pc:docMk/>
          <pc:sldMk cId="2661817082" sldId="317"/>
        </pc:sldMkLst>
        <pc:spChg chg="mod">
          <ac:chgData name="Natalia" userId="S::natalia_lacjum.org#ext#@czuvpraze.onmicrosoft.com::bce17eaa-e375-4e49-9d5e-1eee55b02df5" providerId="AD" clId="Web-{B06CEF2A-02F3-4EE9-984E-6C7E595A2527}" dt="2022-11-03T08:45:48.574" v="41" actId="20577"/>
          <ac:spMkLst>
            <pc:docMk/>
            <pc:sldMk cId="2661817082" sldId="317"/>
            <ac:spMk id="2" creationId="{327CE5D0-1F5F-4506-92F4-7668BE28AEDB}"/>
          </ac:spMkLst>
        </pc:spChg>
      </pc:sldChg>
      <pc:sldChg chg="modSp">
        <pc:chgData name="Natalia" userId="S::natalia_lacjum.org#ext#@czuvpraze.onmicrosoft.com::bce17eaa-e375-4e49-9d5e-1eee55b02df5" providerId="AD" clId="Web-{B06CEF2A-02F3-4EE9-984E-6C7E595A2527}" dt="2022-11-03T08:48:08.343" v="44" actId="20577"/>
        <pc:sldMkLst>
          <pc:docMk/>
          <pc:sldMk cId="4168415441" sldId="319"/>
        </pc:sldMkLst>
        <pc:spChg chg="mod">
          <ac:chgData name="Natalia" userId="S::natalia_lacjum.org#ext#@czuvpraze.onmicrosoft.com::bce17eaa-e375-4e49-9d5e-1eee55b02df5" providerId="AD" clId="Web-{B06CEF2A-02F3-4EE9-984E-6C7E595A2527}" dt="2022-11-03T08:48:08.343" v="44" actId="20577"/>
          <ac:spMkLst>
            <pc:docMk/>
            <pc:sldMk cId="4168415441" sldId="319"/>
            <ac:spMk id="2" creationId="{9CE215A9-CCE5-496D-B8FE-60787D5E661B}"/>
          </ac:spMkLst>
        </pc:spChg>
      </pc:sldChg>
      <pc:sldChg chg="modSp">
        <pc:chgData name="Natalia" userId="S::natalia_lacjum.org#ext#@czuvpraze.onmicrosoft.com::bce17eaa-e375-4e49-9d5e-1eee55b02df5" providerId="AD" clId="Web-{B06CEF2A-02F3-4EE9-984E-6C7E595A2527}" dt="2022-11-03T09:00:42.661" v="61" actId="20577"/>
        <pc:sldMkLst>
          <pc:docMk/>
          <pc:sldMk cId="288356853" sldId="322"/>
        </pc:sldMkLst>
        <pc:spChg chg="mod">
          <ac:chgData name="Natalia" userId="S::natalia_lacjum.org#ext#@czuvpraze.onmicrosoft.com::bce17eaa-e375-4e49-9d5e-1eee55b02df5" providerId="AD" clId="Web-{B06CEF2A-02F3-4EE9-984E-6C7E595A2527}" dt="2022-11-03T09:00:42.661" v="61" actId="20577"/>
          <ac:spMkLst>
            <pc:docMk/>
            <pc:sldMk cId="288356853" sldId="322"/>
            <ac:spMk id="2" creationId="{7DBF8B84-A3FC-418B-B8DE-0B8D8E998CF0}"/>
          </ac:spMkLst>
        </pc:spChg>
      </pc:sldChg>
      <pc:sldChg chg="modSp">
        <pc:chgData name="Natalia" userId="S::natalia_lacjum.org#ext#@czuvpraze.onmicrosoft.com::bce17eaa-e375-4e49-9d5e-1eee55b02df5" providerId="AD" clId="Web-{B06CEF2A-02F3-4EE9-984E-6C7E595A2527}" dt="2022-11-03T08:59:52.597" v="59" actId="1076"/>
        <pc:sldMkLst>
          <pc:docMk/>
          <pc:sldMk cId="1819695484" sldId="324"/>
        </pc:sldMkLst>
        <pc:spChg chg="mod">
          <ac:chgData name="Natalia" userId="S::natalia_lacjum.org#ext#@czuvpraze.onmicrosoft.com::bce17eaa-e375-4e49-9d5e-1eee55b02df5" providerId="AD" clId="Web-{B06CEF2A-02F3-4EE9-984E-6C7E595A2527}" dt="2022-11-03T08:59:52.597" v="59" actId="1076"/>
          <ac:spMkLst>
            <pc:docMk/>
            <pc:sldMk cId="1819695484" sldId="324"/>
            <ac:spMk id="2" creationId="{9E88E3D0-4D8B-434C-AB0B-2E46D27026B8}"/>
          </ac:spMkLst>
        </pc:spChg>
      </pc:sldChg>
      <pc:sldChg chg="modSp">
        <pc:chgData name="Natalia" userId="S::natalia_lacjum.org#ext#@czuvpraze.onmicrosoft.com::bce17eaa-e375-4e49-9d5e-1eee55b02df5" providerId="AD" clId="Web-{B06CEF2A-02F3-4EE9-984E-6C7E595A2527}" dt="2022-11-03T09:04:25.730" v="74" actId="20577"/>
        <pc:sldMkLst>
          <pc:docMk/>
          <pc:sldMk cId="2143518925" sldId="325"/>
        </pc:sldMkLst>
        <pc:spChg chg="mod">
          <ac:chgData name="Natalia" userId="S::natalia_lacjum.org#ext#@czuvpraze.onmicrosoft.com::bce17eaa-e375-4e49-9d5e-1eee55b02df5" providerId="AD" clId="Web-{B06CEF2A-02F3-4EE9-984E-6C7E595A2527}" dt="2022-11-03T09:04:25.730" v="74" actId="20577"/>
          <ac:spMkLst>
            <pc:docMk/>
            <pc:sldMk cId="2143518925" sldId="325"/>
            <ac:spMk id="2" creationId="{DC96DA15-4D4D-4CAC-87AA-249CCC08343C}"/>
          </ac:spMkLst>
        </pc:spChg>
      </pc:sldChg>
      <pc:sldChg chg="modSp">
        <pc:chgData name="Natalia" userId="S::natalia_lacjum.org#ext#@czuvpraze.onmicrosoft.com::bce17eaa-e375-4e49-9d5e-1eee55b02df5" providerId="AD" clId="Web-{B06CEF2A-02F3-4EE9-984E-6C7E595A2527}" dt="2022-11-03T09:10:00.739" v="79" actId="20577"/>
        <pc:sldMkLst>
          <pc:docMk/>
          <pc:sldMk cId="4157036087" sldId="330"/>
        </pc:sldMkLst>
        <pc:spChg chg="mod">
          <ac:chgData name="Natalia" userId="S::natalia_lacjum.org#ext#@czuvpraze.onmicrosoft.com::bce17eaa-e375-4e49-9d5e-1eee55b02df5" providerId="AD" clId="Web-{B06CEF2A-02F3-4EE9-984E-6C7E595A2527}" dt="2022-11-03T09:10:00.739" v="79" actId="20577"/>
          <ac:spMkLst>
            <pc:docMk/>
            <pc:sldMk cId="4157036087" sldId="330"/>
            <ac:spMk id="2" creationId="{D67D2D9F-D259-4173-9012-5672BF58FF58}"/>
          </ac:spMkLst>
        </pc:spChg>
        <pc:picChg chg="mod">
          <ac:chgData name="Natalia" userId="S::natalia_lacjum.org#ext#@czuvpraze.onmicrosoft.com::bce17eaa-e375-4e49-9d5e-1eee55b02df5" providerId="AD" clId="Web-{B06CEF2A-02F3-4EE9-984E-6C7E595A2527}" dt="2022-11-03T09:09:45.145" v="76" actId="1076"/>
          <ac:picMkLst>
            <pc:docMk/>
            <pc:sldMk cId="4157036087" sldId="330"/>
            <ac:picMk id="4" creationId="{07C96E94-3072-4A5A-B3D8-A42F2E2DF8B1}"/>
          </ac:picMkLst>
        </pc:picChg>
      </pc:sldChg>
      <pc:sldChg chg="modSp">
        <pc:chgData name="Natalia" userId="S::natalia_lacjum.org#ext#@czuvpraze.onmicrosoft.com::bce17eaa-e375-4e49-9d5e-1eee55b02df5" providerId="AD" clId="Web-{B06CEF2A-02F3-4EE9-984E-6C7E595A2527}" dt="2022-11-03T09:10:58.475" v="80" actId="20577"/>
        <pc:sldMkLst>
          <pc:docMk/>
          <pc:sldMk cId="4114002036" sldId="332"/>
        </pc:sldMkLst>
        <pc:spChg chg="mod">
          <ac:chgData name="Natalia" userId="S::natalia_lacjum.org#ext#@czuvpraze.onmicrosoft.com::bce17eaa-e375-4e49-9d5e-1eee55b02df5" providerId="AD" clId="Web-{B06CEF2A-02F3-4EE9-984E-6C7E595A2527}" dt="2022-11-03T09:10:58.475" v="80" actId="20577"/>
          <ac:spMkLst>
            <pc:docMk/>
            <pc:sldMk cId="4114002036" sldId="332"/>
            <ac:spMk id="2" creationId="{30E743DF-0189-47A0-9B9F-1808CD6C02E0}"/>
          </ac:spMkLst>
        </pc:spChg>
      </pc:sldChg>
      <pc:sldChg chg="modSp">
        <pc:chgData name="Natalia" userId="S::natalia_lacjum.org#ext#@czuvpraze.onmicrosoft.com::bce17eaa-e375-4e49-9d5e-1eee55b02df5" providerId="AD" clId="Web-{B06CEF2A-02F3-4EE9-984E-6C7E595A2527}" dt="2022-11-03T09:13:22.589" v="82" actId="1076"/>
        <pc:sldMkLst>
          <pc:docMk/>
          <pc:sldMk cId="3655793659" sldId="335"/>
        </pc:sldMkLst>
        <pc:picChg chg="mod">
          <ac:chgData name="Natalia" userId="S::natalia_lacjum.org#ext#@czuvpraze.onmicrosoft.com::bce17eaa-e375-4e49-9d5e-1eee55b02df5" providerId="AD" clId="Web-{B06CEF2A-02F3-4EE9-984E-6C7E595A2527}" dt="2022-11-03T09:13:22.589" v="82" actId="1076"/>
          <ac:picMkLst>
            <pc:docMk/>
            <pc:sldMk cId="3655793659" sldId="335"/>
            <ac:picMk id="3" creationId="{EFF7C7A4-B4A9-4651-9747-18076D63BB11}"/>
          </ac:picMkLst>
        </pc:picChg>
        <pc:picChg chg="mod">
          <ac:chgData name="Natalia" userId="S::natalia_lacjum.org#ext#@czuvpraze.onmicrosoft.com::bce17eaa-e375-4e49-9d5e-1eee55b02df5" providerId="AD" clId="Web-{B06CEF2A-02F3-4EE9-984E-6C7E595A2527}" dt="2022-11-03T09:13:20.620" v="81" actId="1076"/>
          <ac:picMkLst>
            <pc:docMk/>
            <pc:sldMk cId="3655793659" sldId="335"/>
            <ac:picMk id="4" creationId="{58717C1B-A376-48E7-8450-7DEE8A962E5B}"/>
          </ac:picMkLst>
        </pc:picChg>
      </pc:sldChg>
      <pc:sldChg chg="modSp">
        <pc:chgData name="Natalia" userId="S::natalia_lacjum.org#ext#@czuvpraze.onmicrosoft.com::bce17eaa-e375-4e49-9d5e-1eee55b02df5" providerId="AD" clId="Web-{B06CEF2A-02F3-4EE9-984E-6C7E595A2527}" dt="2022-11-03T09:23:16.449" v="159" actId="1076"/>
        <pc:sldMkLst>
          <pc:docMk/>
          <pc:sldMk cId="162551895" sldId="340"/>
        </pc:sldMkLst>
        <pc:spChg chg="mod">
          <ac:chgData name="Natalia" userId="S::natalia_lacjum.org#ext#@czuvpraze.onmicrosoft.com::bce17eaa-e375-4e49-9d5e-1eee55b02df5" providerId="AD" clId="Web-{B06CEF2A-02F3-4EE9-984E-6C7E595A2527}" dt="2022-11-03T09:21:46.384" v="87" actId="20577"/>
          <ac:spMkLst>
            <pc:docMk/>
            <pc:sldMk cId="162551895" sldId="340"/>
            <ac:spMk id="9" creationId="{2FB50953-F745-4F8C-A34F-9953CFB9B034}"/>
          </ac:spMkLst>
        </pc:spChg>
        <pc:spChg chg="mod">
          <ac:chgData name="Natalia" userId="S::natalia_lacjum.org#ext#@czuvpraze.onmicrosoft.com::bce17eaa-e375-4e49-9d5e-1eee55b02df5" providerId="AD" clId="Web-{B06CEF2A-02F3-4EE9-984E-6C7E595A2527}" dt="2022-11-03T09:21:59.337" v="96" actId="20577"/>
          <ac:spMkLst>
            <pc:docMk/>
            <pc:sldMk cId="162551895" sldId="340"/>
            <ac:spMk id="13" creationId="{ECC3AFF9-82CE-4AD2-A69D-C40FB1FC1887}"/>
          </ac:spMkLst>
        </pc:spChg>
        <pc:spChg chg="mod">
          <ac:chgData name="Natalia" userId="S::natalia_lacjum.org#ext#@czuvpraze.onmicrosoft.com::bce17eaa-e375-4e49-9d5e-1eee55b02df5" providerId="AD" clId="Web-{B06CEF2A-02F3-4EE9-984E-6C7E595A2527}" dt="2022-11-03T09:23:16.449" v="159" actId="1076"/>
          <ac:spMkLst>
            <pc:docMk/>
            <pc:sldMk cId="162551895" sldId="340"/>
            <ac:spMk id="15" creationId="{F6793EFF-D508-460E-A1E9-3222C1675FAC}"/>
          </ac:spMkLst>
        </pc:spChg>
        <pc:spChg chg="mod">
          <ac:chgData name="Natalia" userId="S::natalia_lacjum.org#ext#@czuvpraze.onmicrosoft.com::bce17eaa-e375-4e49-9d5e-1eee55b02df5" providerId="AD" clId="Web-{B06CEF2A-02F3-4EE9-984E-6C7E595A2527}" dt="2022-11-03T09:22:25.354" v="149" actId="20577"/>
          <ac:spMkLst>
            <pc:docMk/>
            <pc:sldMk cId="162551895" sldId="340"/>
            <ac:spMk id="19" creationId="{AC026C00-5B42-4453-84A9-53357C36ED79}"/>
          </ac:spMkLst>
        </pc:spChg>
        <pc:spChg chg="mod">
          <ac:chgData name="Natalia" userId="S::natalia_lacjum.org#ext#@czuvpraze.onmicrosoft.com::bce17eaa-e375-4e49-9d5e-1eee55b02df5" providerId="AD" clId="Web-{B06CEF2A-02F3-4EE9-984E-6C7E595A2527}" dt="2022-11-03T09:22:36.698" v="154" actId="20577"/>
          <ac:spMkLst>
            <pc:docMk/>
            <pc:sldMk cId="162551895" sldId="340"/>
            <ac:spMk id="21" creationId="{B894D82A-B748-4FB3-A82B-DAB3634639B8}"/>
          </ac:spMkLst>
        </pc:spChg>
      </pc:sldChg>
      <pc:sldChg chg="modSp">
        <pc:chgData name="Natalia" userId="S::natalia_lacjum.org#ext#@czuvpraze.onmicrosoft.com::bce17eaa-e375-4e49-9d5e-1eee55b02df5" providerId="AD" clId="Web-{B06CEF2A-02F3-4EE9-984E-6C7E595A2527}" dt="2022-11-03T09:48:01.287" v="186" actId="20577"/>
        <pc:sldMkLst>
          <pc:docMk/>
          <pc:sldMk cId="1230078207" sldId="341"/>
        </pc:sldMkLst>
        <pc:spChg chg="mod">
          <ac:chgData name="Natalia" userId="S::natalia_lacjum.org#ext#@czuvpraze.onmicrosoft.com::bce17eaa-e375-4e49-9d5e-1eee55b02df5" providerId="AD" clId="Web-{B06CEF2A-02F3-4EE9-984E-6C7E595A2527}" dt="2022-11-03T09:48:01.287" v="186" actId="20577"/>
          <ac:spMkLst>
            <pc:docMk/>
            <pc:sldMk cId="1230078207" sldId="341"/>
            <ac:spMk id="2" creationId="{21CF026B-61A6-4EF5-939F-692F3C7D0F5D}"/>
          </ac:spMkLst>
        </pc:spChg>
      </pc:sldChg>
      <pc:sldChg chg="modSp">
        <pc:chgData name="Natalia" userId="S::natalia_lacjum.org#ext#@czuvpraze.onmicrosoft.com::bce17eaa-e375-4e49-9d5e-1eee55b02df5" providerId="AD" clId="Web-{B06CEF2A-02F3-4EE9-984E-6C7E595A2527}" dt="2022-11-03T09:52:19.888" v="198" actId="20577"/>
        <pc:sldMkLst>
          <pc:docMk/>
          <pc:sldMk cId="3667270683" sldId="342"/>
        </pc:sldMkLst>
        <pc:spChg chg="mod">
          <ac:chgData name="Natalia" userId="S::natalia_lacjum.org#ext#@czuvpraze.onmicrosoft.com::bce17eaa-e375-4e49-9d5e-1eee55b02df5" providerId="AD" clId="Web-{B06CEF2A-02F3-4EE9-984E-6C7E595A2527}" dt="2022-11-03T09:52:19.888" v="198" actId="20577"/>
          <ac:spMkLst>
            <pc:docMk/>
            <pc:sldMk cId="3667270683" sldId="342"/>
            <ac:spMk id="2" creationId="{0A4A20B1-F0D8-480B-9F00-A31BED51017B}"/>
          </ac:spMkLst>
        </pc:spChg>
      </pc:sldChg>
      <pc:sldChg chg="modSp">
        <pc:chgData name="Natalia" userId="S::natalia_lacjum.org#ext#@czuvpraze.onmicrosoft.com::bce17eaa-e375-4e49-9d5e-1eee55b02df5" providerId="AD" clId="Web-{B06CEF2A-02F3-4EE9-984E-6C7E595A2527}" dt="2022-11-03T09:53:07.483" v="204" actId="1076"/>
        <pc:sldMkLst>
          <pc:docMk/>
          <pc:sldMk cId="3166747180" sldId="343"/>
        </pc:sldMkLst>
        <pc:spChg chg="mod">
          <ac:chgData name="Natalia" userId="S::natalia_lacjum.org#ext#@czuvpraze.onmicrosoft.com::bce17eaa-e375-4e49-9d5e-1eee55b02df5" providerId="AD" clId="Web-{B06CEF2A-02F3-4EE9-984E-6C7E595A2527}" dt="2022-11-03T09:53:00.999" v="203" actId="20577"/>
          <ac:spMkLst>
            <pc:docMk/>
            <pc:sldMk cId="3166747180" sldId="343"/>
            <ac:spMk id="2" creationId="{BE51CFC6-096E-449F-AADA-5356216BAF76}"/>
          </ac:spMkLst>
        </pc:spChg>
        <pc:picChg chg="mod">
          <ac:chgData name="Natalia" userId="S::natalia_lacjum.org#ext#@czuvpraze.onmicrosoft.com::bce17eaa-e375-4e49-9d5e-1eee55b02df5" providerId="AD" clId="Web-{B06CEF2A-02F3-4EE9-984E-6C7E595A2527}" dt="2022-11-03T09:53:07.483" v="204" actId="1076"/>
          <ac:picMkLst>
            <pc:docMk/>
            <pc:sldMk cId="3166747180" sldId="343"/>
            <ac:picMk id="6" creationId="{5937AC44-8F8E-403F-9526-F7BC67D50A44}"/>
          </ac:picMkLst>
        </pc:picChg>
      </pc:sldChg>
      <pc:sldChg chg="modSp">
        <pc:chgData name="Natalia" userId="S::natalia_lacjum.org#ext#@czuvpraze.onmicrosoft.com::bce17eaa-e375-4e49-9d5e-1eee55b02df5" providerId="AD" clId="Web-{B06CEF2A-02F3-4EE9-984E-6C7E595A2527}" dt="2022-11-03T09:56:02.644" v="207" actId="20577"/>
        <pc:sldMkLst>
          <pc:docMk/>
          <pc:sldMk cId="3862396293" sldId="344"/>
        </pc:sldMkLst>
        <pc:spChg chg="mod">
          <ac:chgData name="Natalia" userId="S::natalia_lacjum.org#ext#@czuvpraze.onmicrosoft.com::bce17eaa-e375-4e49-9d5e-1eee55b02df5" providerId="AD" clId="Web-{B06CEF2A-02F3-4EE9-984E-6C7E595A2527}" dt="2022-11-03T09:56:02.644" v="207" actId="20577"/>
          <ac:spMkLst>
            <pc:docMk/>
            <pc:sldMk cId="3862396293" sldId="344"/>
            <ac:spMk id="2" creationId="{76FDBFC1-E70A-4203-A315-B1C52C0B7816}"/>
          </ac:spMkLst>
        </pc:spChg>
      </pc:sldChg>
      <pc:sldChg chg="modSp">
        <pc:chgData name="Natalia" userId="S::natalia_lacjum.org#ext#@czuvpraze.onmicrosoft.com::bce17eaa-e375-4e49-9d5e-1eee55b02df5" providerId="AD" clId="Web-{B06CEF2A-02F3-4EE9-984E-6C7E595A2527}" dt="2022-11-03T10:02:17.248" v="227" actId="20577"/>
        <pc:sldMkLst>
          <pc:docMk/>
          <pc:sldMk cId="2860504901" sldId="346"/>
        </pc:sldMkLst>
        <pc:spChg chg="mod">
          <ac:chgData name="Natalia" userId="S::natalia_lacjum.org#ext#@czuvpraze.onmicrosoft.com::bce17eaa-e375-4e49-9d5e-1eee55b02df5" providerId="AD" clId="Web-{B06CEF2A-02F3-4EE9-984E-6C7E595A2527}" dt="2022-11-03T10:02:17.248" v="227" actId="20577"/>
          <ac:spMkLst>
            <pc:docMk/>
            <pc:sldMk cId="2860504901" sldId="346"/>
            <ac:spMk id="2" creationId="{4F105F3D-76EF-4AE3-A056-6EFBCD2E2745}"/>
          </ac:spMkLst>
        </pc:spChg>
      </pc:sldChg>
    </pc:docChg>
  </pc:docChgLst>
  <pc:docChgLst>
    <pc:chgData name="Natalia" userId="S::natalia_lacjum.org#ext#@czuvpraze.onmicrosoft.com::bce17eaa-e375-4e49-9d5e-1eee55b02df5" providerId="AD" clId="Web-{E0A17792-CAF6-4D2A-A777-1F453FE45293}"/>
    <pc:docChg chg="modSld">
      <pc:chgData name="Natalia" userId="S::natalia_lacjum.org#ext#@czuvpraze.onmicrosoft.com::bce17eaa-e375-4e49-9d5e-1eee55b02df5" providerId="AD" clId="Web-{E0A17792-CAF6-4D2A-A777-1F453FE45293}" dt="2022-11-03T08:20:48.965" v="0" actId="20577"/>
      <pc:docMkLst>
        <pc:docMk/>
      </pc:docMkLst>
      <pc:sldChg chg="modSp">
        <pc:chgData name="Natalia" userId="S::natalia_lacjum.org#ext#@czuvpraze.onmicrosoft.com::bce17eaa-e375-4e49-9d5e-1eee55b02df5" providerId="AD" clId="Web-{E0A17792-CAF6-4D2A-A777-1F453FE45293}" dt="2022-11-03T08:20:48.965" v="0" actId="20577"/>
        <pc:sldMkLst>
          <pc:docMk/>
          <pc:sldMk cId="658263848" sldId="301"/>
        </pc:sldMkLst>
        <pc:spChg chg="mod">
          <ac:chgData name="Natalia" userId="S::natalia_lacjum.org#ext#@czuvpraze.onmicrosoft.com::bce17eaa-e375-4e49-9d5e-1eee55b02df5" providerId="AD" clId="Web-{E0A17792-CAF6-4D2A-A777-1F453FE45293}" dt="2022-11-03T08:20:48.965" v="0" actId="20577"/>
          <ac:spMkLst>
            <pc:docMk/>
            <pc:sldMk cId="658263848" sldId="301"/>
            <ac:spMk id="2" creationId="{C8320C9A-D4ED-4C3B-BF01-04640E3C88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49FC0-2A3C-4361-B687-C1CB59525CC1}" type="datetimeFigureOut">
              <a:rPr lang="pl-PL" smtClean="0"/>
              <a:t>12.12.2022</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stile edytować wzorca tekstu</a:t>
            </a:r>
          </a:p>
          <a:p>
            <a:pPr lvl="1"/>
            <a:r>
              <a:rPr lang="pl-PL"/>
              <a:t>Poziom di Drugi</a:t>
            </a:r>
          </a:p>
          <a:p>
            <a:pPr lvl="2"/>
            <a:r>
              <a:rPr lang="pl-PL"/>
              <a:t>Trzeci poziom</a:t>
            </a:r>
          </a:p>
          <a:p>
            <a:pPr lvl="3"/>
            <a:r>
              <a:rPr lang="pl-PL"/>
              <a:t>Poziom di zingari</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6A130-2C85-4594-850E-856062E87A64}" type="slidenum">
              <a:rPr lang="pl-PL" smtClean="0"/>
              <a:t>‹N›</a:t>
            </a:fld>
            <a:endParaRPr lang="pl-PL"/>
          </a:p>
        </p:txBody>
      </p:sp>
    </p:spTree>
    <p:extLst>
      <p:ext uri="{BB962C8B-B14F-4D97-AF65-F5344CB8AC3E}">
        <p14:creationId xmlns:p14="http://schemas.microsoft.com/office/powerpoint/2010/main" val="108653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06A130-2C85-4594-850E-856062E87A64}" type="slidenum">
              <a:rPr lang="pl-PL" smtClean="0"/>
              <a:t>13</a:t>
            </a:fld>
            <a:endParaRPr lang="pl-PL"/>
          </a:p>
        </p:txBody>
      </p:sp>
    </p:spTree>
    <p:extLst>
      <p:ext uri="{BB962C8B-B14F-4D97-AF65-F5344CB8AC3E}">
        <p14:creationId xmlns:p14="http://schemas.microsoft.com/office/powerpoint/2010/main" val="355073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93182" y="4148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Tree>
    <p:extLst>
      <p:ext uri="{BB962C8B-B14F-4D97-AF65-F5344CB8AC3E}">
        <p14:creationId xmlns:p14="http://schemas.microsoft.com/office/powerpoint/2010/main" val="312387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1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EFB3FD-1FEF-7D9C-79FC-A785F5B40484}"/>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9521CAA-81F7-8912-D1E6-0261D53727D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77D977A-E6DB-3CD7-A269-AE53C15F4161}"/>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4C0F92EE-AA74-7EB1-ABF0-45FFE4E6FB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C3DD84B-E075-0308-F3CB-ED9DAAFFDB7B}"/>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367958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E1FC05-9A82-F1D1-D5F0-8FCFD1265A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EB93E43-FD7B-ACA7-FA9F-ADF08965B0C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B74A01D-4077-FDA1-8406-759B46922580}"/>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13104623-0393-3886-D7EB-DEAD142D33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706C766-1129-274D-C966-EE297E3E04D1}"/>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377169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A41819-9881-D485-4148-B9C32A8345B5}"/>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682BED8-5295-BD0F-95E9-D544F4FB390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01CEB3C-02BA-D067-83AD-393FF3C5A1A9}"/>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07B62C45-6934-D123-C3F2-7E44A5A4E1C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EA04D6-CC9A-1798-BFCB-0EF85F68D1B5}"/>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143221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177AC9-29A8-BCBB-3BF5-1498D2CC282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470F8C0-7310-FF6C-844F-2D7A16097937}"/>
              </a:ext>
            </a:extLst>
          </p:cNvPr>
          <p:cNvSpPr>
            <a:spLocks noGrp="1"/>
          </p:cNvSpPr>
          <p:nvPr>
            <p:ph sz="half" idx="1"/>
          </p:nvPr>
        </p:nvSpPr>
        <p:spPr>
          <a:xfrm>
            <a:off x="62865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6506212-DC41-CD74-EBCA-07A00C5EA8AF}"/>
              </a:ext>
            </a:extLst>
          </p:cNvPr>
          <p:cNvSpPr>
            <a:spLocks noGrp="1"/>
          </p:cNvSpPr>
          <p:nvPr>
            <p:ph sz="half" idx="2"/>
          </p:nvPr>
        </p:nvSpPr>
        <p:spPr>
          <a:xfrm>
            <a:off x="464820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EEA360C-67E9-BD36-D65E-18B54F8EF672}"/>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6" name="Symbol zastępczy stopki 5">
            <a:extLst>
              <a:ext uri="{FF2B5EF4-FFF2-40B4-BE49-F238E27FC236}">
                <a16:creationId xmlns:a16="http://schemas.microsoft.com/office/drawing/2014/main" id="{070092A3-3192-5FDE-1D08-DE80FB8CA02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AF4A33F-0738-8AC2-DA46-C98B87B0DB14}"/>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1791715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43EF81-CBCF-CCDD-9B96-2792EC70D031}"/>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C854B18-CF06-1C4A-D22C-2F7DE48361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80CA8AA-69EE-C746-4940-66E93555DA61}"/>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C59BC90-6799-D0B8-8D83-1AB8A3205D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B2325F4-7133-B169-F2B8-EC55D7A8F2BB}"/>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A322E87-ADA8-DA85-F9EC-BE61A55480EB}"/>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8" name="Symbol zastępczy stopki 7">
            <a:extLst>
              <a:ext uri="{FF2B5EF4-FFF2-40B4-BE49-F238E27FC236}">
                <a16:creationId xmlns:a16="http://schemas.microsoft.com/office/drawing/2014/main" id="{F9F45987-64B0-7548-AA42-2AE32683E57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1A849A2-3EFC-C3F8-0815-85A056D7C93A}"/>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105238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46344C-B8A7-85FB-DF19-5237051F6F7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C6DC7C8-B5ED-05FB-DB8A-08D04246385C}"/>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4" name="Symbol zastępczy stopki 3">
            <a:extLst>
              <a:ext uri="{FF2B5EF4-FFF2-40B4-BE49-F238E27FC236}">
                <a16:creationId xmlns:a16="http://schemas.microsoft.com/office/drawing/2014/main" id="{B5357C03-25C8-4FD6-D2E6-E0B0D15DD89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E1016C2-2C2F-B016-6F0D-8A7E031DE0DD}"/>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388185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7E476D6-DD6F-BB82-649F-2F4E13E6116C}"/>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3" name="Symbol zastępczy stopki 2">
            <a:extLst>
              <a:ext uri="{FF2B5EF4-FFF2-40B4-BE49-F238E27FC236}">
                <a16:creationId xmlns:a16="http://schemas.microsoft.com/office/drawing/2014/main" id="{770465FF-7D67-1B78-ADB2-319D78D217E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B685DB0-8F3A-46EC-E4BF-0E0602A86222}"/>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320304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0EA790-D639-F585-9119-5B17FB9A9B0A}"/>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0DA1B5B-264F-A0E0-04F7-D67AC90FCD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32AD63B-2316-CA63-AF1F-801902F073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4EC3C60-4AB0-CADC-343A-B20CE7EF0A80}"/>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6" name="Symbol zastępczy stopki 5">
            <a:extLst>
              <a:ext uri="{FF2B5EF4-FFF2-40B4-BE49-F238E27FC236}">
                <a16:creationId xmlns:a16="http://schemas.microsoft.com/office/drawing/2014/main" id="{A945A69E-F40F-618C-076E-F239CBFD501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965720E-88A0-3D13-F79C-A52644C02CF1}"/>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2511563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98413D-4594-5E2E-277E-D3D449AC56CB}"/>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C206575-C29C-BF8D-CC54-B5927A1645A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F0C9888-95C6-4501-37D8-049E373ED7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414355-E9A7-7445-3392-7B4E33F0D9E1}"/>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6" name="Symbol zastępczy stopki 5">
            <a:extLst>
              <a:ext uri="{FF2B5EF4-FFF2-40B4-BE49-F238E27FC236}">
                <a16:creationId xmlns:a16="http://schemas.microsoft.com/office/drawing/2014/main" id="{08952E20-AC23-2CF4-213D-4F8622DD1D9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4C9B0B4-B4F0-A8A8-3DE1-8B05E884A39F}"/>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62996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0230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4C3BA2-EFBC-70E2-789E-EC280D410FD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8A91B75-5A04-51EC-AF0A-0BD8F9E5EF9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AE1FC43-89CA-1125-588F-4507E86C965C}"/>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5AEDE050-A551-D42A-55F6-6B210AC4DDE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CD87C9-A53B-D5C4-437C-BD7E54CAF1D2}"/>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150206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0EABA15-3750-3E21-5BB6-9903D248E5A7}"/>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C2FBF2B-1E58-D33B-EB4A-BDEBA3BF7555}"/>
              </a:ext>
            </a:extLst>
          </p:cNvPr>
          <p:cNvSpPr>
            <a:spLocks noGrp="1"/>
          </p:cNvSpPr>
          <p:nvPr>
            <p:ph type="body" orient="vert" idx="1"/>
          </p:nvPr>
        </p:nvSpPr>
        <p:spPr>
          <a:xfrm>
            <a:off x="628650" y="365125"/>
            <a:ext cx="57626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12986B1-24CA-DE04-3DDA-CDBFEBC6FD86}"/>
              </a:ext>
            </a:extLst>
          </p:cNvPr>
          <p:cNvSpPr>
            <a:spLocks noGrp="1"/>
          </p:cNvSpPr>
          <p:nvPr>
            <p:ph type="dt" sz="half" idx="10"/>
          </p:nvPr>
        </p:nvSpPr>
        <p:spPr/>
        <p:txBody>
          <a:body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A8DFC896-6E45-120E-A353-4DE6D17879C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C741B53-E74A-3439-4160-0489DDB161D7}"/>
              </a:ext>
            </a:extLst>
          </p:cNvPr>
          <p:cNvSpPr>
            <a:spLocks noGrp="1"/>
          </p:cNvSpPr>
          <p:nvPr>
            <p:ph type="sldNum" sz="quarter" idx="12"/>
          </p:nvPr>
        </p:nvSpPr>
        <p:spPr/>
        <p:txBody>
          <a:bodyPr/>
          <a:lstStyle/>
          <a:p>
            <a:fld id="{9816CB4A-798E-47FF-A796-35D4D026248B}" type="slidenum">
              <a:rPr lang="pl-PL" smtClean="0"/>
              <a:t>‹N›</a:t>
            </a:fld>
            <a:endParaRPr lang="pl-PL"/>
          </a:p>
        </p:txBody>
      </p:sp>
    </p:spTree>
    <p:extLst>
      <p:ext uri="{BB962C8B-B14F-4D97-AF65-F5344CB8AC3E}">
        <p14:creationId xmlns:p14="http://schemas.microsoft.com/office/powerpoint/2010/main" val="19252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641F75-A76A-C538-77CF-3FF687A872AB}"/>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B5B14E02-AD31-93D7-FB2E-BBB4BE7EB6F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FE833FE-C971-A293-436D-153D4AABED36}"/>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73D90D98-8BA4-9D47-8FE8-0123D475488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C20AB9-A40E-B063-C682-E6C41A7D0B13}"/>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422328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05E482-EDA6-DA67-FB9D-D2CC59915CD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B1267B0-9A6A-190E-0F70-EC29C73101E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149A066-6456-A0B6-631E-635EF54C8799}"/>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FE5AE1E7-3F25-AF8A-CBCE-01EC4D1FB21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E7FC898-04A5-1724-6A12-A592DDFAF64E}"/>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101679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DE5D81-99BF-F111-4274-D41FAAAB4B17}"/>
              </a:ext>
            </a:extLst>
          </p:cNvPr>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D9CFA25-E626-0121-EAC3-41F956C7378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059859D-D517-9181-5656-F7174E0A68AC}"/>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D36CAD51-6C3A-DC27-4148-B324916910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D6BAADE-CAA4-045B-344A-A30126BAC78A}"/>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147223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FBAB59-F2D6-E4A5-041F-73836F55464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955F3E8-14ED-EE63-BAC8-D440120F6FD2}"/>
              </a:ext>
            </a:extLst>
          </p:cNvPr>
          <p:cNvSpPr>
            <a:spLocks noGrp="1"/>
          </p:cNvSpPr>
          <p:nvPr>
            <p:ph sz="half" idx="1"/>
          </p:nvPr>
        </p:nvSpPr>
        <p:spPr>
          <a:xfrm>
            <a:off x="62865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88FA19E-E5FC-CB54-2B0D-FFF91464BF01}"/>
              </a:ext>
            </a:extLst>
          </p:cNvPr>
          <p:cNvSpPr>
            <a:spLocks noGrp="1"/>
          </p:cNvSpPr>
          <p:nvPr>
            <p:ph sz="half" idx="2"/>
          </p:nvPr>
        </p:nvSpPr>
        <p:spPr>
          <a:xfrm>
            <a:off x="4648200" y="1825625"/>
            <a:ext cx="38671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716A4C2-4ED7-5FA4-4AEE-AF2C400A0424}"/>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6" name="Symbol zastępczy stopki 5">
            <a:extLst>
              <a:ext uri="{FF2B5EF4-FFF2-40B4-BE49-F238E27FC236}">
                <a16:creationId xmlns:a16="http://schemas.microsoft.com/office/drawing/2014/main" id="{15A9F5F1-8BC6-5AD7-EB2B-8F406575FD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FBBFD7-7A55-A85E-4D2F-A4D19D9B99F5}"/>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17216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A4738-8546-2809-349C-CB393D88CED3}"/>
              </a:ext>
            </a:extLst>
          </p:cNvPr>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E81EDA1-1AEF-C1AB-A899-147FEBA072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669C4D7-4CFC-7D3F-0521-27430D99F745}"/>
              </a:ext>
            </a:extLst>
          </p:cNvPr>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1500D15-2C79-CE0B-214E-3B0C9AC5E2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58AAF4B-DD4E-128E-C9FD-2AF3AF05984D}"/>
              </a:ext>
            </a:extLst>
          </p:cNvPr>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958B6E0-C1FC-8A4A-EC1A-C5497AAD7132}"/>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8" name="Symbol zastępczy stopki 7">
            <a:extLst>
              <a:ext uri="{FF2B5EF4-FFF2-40B4-BE49-F238E27FC236}">
                <a16:creationId xmlns:a16="http://schemas.microsoft.com/office/drawing/2014/main" id="{33378A40-523C-C81F-05B1-3B259855750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476A922-CE13-529F-4576-0E30A301860F}"/>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3702417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456780-E28E-E6B7-8E1E-5B4A951C314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2FF6695-2BA2-178D-4622-9CFDE1F147B3}"/>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4" name="Symbol zastępczy stopki 3">
            <a:extLst>
              <a:ext uri="{FF2B5EF4-FFF2-40B4-BE49-F238E27FC236}">
                <a16:creationId xmlns:a16="http://schemas.microsoft.com/office/drawing/2014/main" id="{746A3692-9480-2BAC-D634-B2FE8814269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BDA7104-209E-5C8C-6C88-8FCC0961D1DD}"/>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112030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B5AAAF32-73F1-0A0F-844A-1ACE7144250D}"/>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3" name="Symbol zastępczy stopki 2">
            <a:extLst>
              <a:ext uri="{FF2B5EF4-FFF2-40B4-BE49-F238E27FC236}">
                <a16:creationId xmlns:a16="http://schemas.microsoft.com/office/drawing/2014/main" id="{5075F89F-6635-9077-1CC8-0635F3F611D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1002BCB-BFB3-F39E-5E54-61384117F3D4}"/>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2223780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1D5F8-B45D-EBC6-D34B-2A0A8DB9A8CC}"/>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29B0CD4-E2D5-7197-DE51-FAA6CA4116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58C7D67-6A63-7B61-1EA1-96005AFB7A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B69B618-EAF8-B3FA-97DA-7D66018AD48E}"/>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6" name="Symbol zastępczy stopki 5">
            <a:extLst>
              <a:ext uri="{FF2B5EF4-FFF2-40B4-BE49-F238E27FC236}">
                <a16:creationId xmlns:a16="http://schemas.microsoft.com/office/drawing/2014/main" id="{B5E3A961-216C-5DF5-8265-66BC8B165A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683F9D5-921C-CF5C-45D2-BF490A8F9991}"/>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245680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005553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544A0-B8D1-3C61-CF43-34C824F22315}"/>
              </a:ext>
            </a:extLst>
          </p:cNvPr>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6819750-B51C-660B-8668-8CDA4B51D6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A56D035-959C-F4F0-828E-DBCF454FB3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03C4848-C6A8-639B-05F3-5F68D18F97F6}"/>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6" name="Symbol zastępczy stopki 5">
            <a:extLst>
              <a:ext uri="{FF2B5EF4-FFF2-40B4-BE49-F238E27FC236}">
                <a16:creationId xmlns:a16="http://schemas.microsoft.com/office/drawing/2014/main" id="{B5C2B124-B9BA-0ED2-5134-D9799B0736E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38BE151-8095-8B3A-A939-398CD7C9147D}"/>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3740718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235C71-F0AB-CBAB-7B30-164FC2ABE4F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3E0D5A3-3D48-CC55-B6B5-3516335A3DF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58CAA8F-163A-CEE9-8C59-3680E230215C}"/>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91B0202B-E30A-5B09-B311-938769CE14D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32AE7E6-43D5-8F9A-97D1-C6F9B19103D4}"/>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995572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22EA069-C352-719C-08DF-2D1C32263919}"/>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DE36E3A-0B6A-BF3C-188F-8AD897A664F8}"/>
              </a:ext>
            </a:extLst>
          </p:cNvPr>
          <p:cNvSpPr>
            <a:spLocks noGrp="1"/>
          </p:cNvSpPr>
          <p:nvPr>
            <p:ph type="body" orient="vert" idx="1"/>
          </p:nvPr>
        </p:nvSpPr>
        <p:spPr>
          <a:xfrm>
            <a:off x="628650" y="365125"/>
            <a:ext cx="57626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2C0471-3337-C73F-F7DB-CB22C73ED8F4}"/>
              </a:ext>
            </a:extLst>
          </p:cNvPr>
          <p:cNvSpPr>
            <a:spLocks noGrp="1"/>
          </p:cNvSpPr>
          <p:nvPr>
            <p:ph type="dt" sz="half" idx="10"/>
          </p:nvPr>
        </p:nvSpPr>
        <p:spPr/>
        <p:txBody>
          <a:body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65EAF1C7-7D37-F843-F858-54C2CE3CE1C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36C90E-A838-8C2D-0A4D-443A30C5FA10}"/>
              </a:ext>
            </a:extLst>
          </p:cNvPr>
          <p:cNvSpPr>
            <a:spLocks noGrp="1"/>
          </p:cNvSpPr>
          <p:nvPr>
            <p:ph type="sldNum" sz="quarter" idx="12"/>
          </p:nvPr>
        </p:nvSpPr>
        <p:spPr/>
        <p:txBody>
          <a:bodyPr/>
          <a:lstStyle/>
          <a:p>
            <a:fld id="{D54EB5CA-1F66-44B6-A7CA-2379BF3164E5}" type="slidenum">
              <a:rPr lang="pl-PL" smtClean="0"/>
              <a:t>‹N›</a:t>
            </a:fld>
            <a:endParaRPr lang="pl-PL"/>
          </a:p>
        </p:txBody>
      </p:sp>
    </p:spTree>
    <p:extLst>
      <p:ext uri="{BB962C8B-B14F-4D97-AF65-F5344CB8AC3E}">
        <p14:creationId xmlns:p14="http://schemas.microsoft.com/office/powerpoint/2010/main" val="186113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276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12.12.2022</a:t>
            </a:fld>
            <a:endParaRPr lang="pl-PL"/>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‹N›</a:t>
            </a:fld>
            <a:endParaRPr lang="pl-PL"/>
          </a:p>
        </p:txBody>
      </p:sp>
    </p:spTree>
    <p:extLst>
      <p:ext uri="{BB962C8B-B14F-4D97-AF65-F5344CB8AC3E}">
        <p14:creationId xmlns:p14="http://schemas.microsoft.com/office/powerpoint/2010/main" val="78678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12.12.2022</a:t>
            </a:fld>
            <a:endParaRPr lang="pl-PL"/>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‹N›</a:t>
            </a:fld>
            <a:endParaRPr lang="pl-PL"/>
          </a:p>
        </p:txBody>
      </p:sp>
    </p:spTree>
    <p:extLst>
      <p:ext uri="{BB962C8B-B14F-4D97-AF65-F5344CB8AC3E}">
        <p14:creationId xmlns:p14="http://schemas.microsoft.com/office/powerpoint/2010/main" val="6333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5251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01231" y="1260000"/>
            <a:ext cx="8141538" cy="4860000"/>
          </a:xfrm>
          <a:prstGeom prst="rect">
            <a:avLst/>
          </a:prstGeom>
        </p:spPr>
        <p:txBody>
          <a:bodyPr/>
          <a:lstStyle>
            <a:lvl1pPr marL="0" indent="0" algn="just">
              <a:spcBef>
                <a:spcPts val="0"/>
              </a:spcBef>
              <a:buNone/>
              <a:defRPr sz="1108"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Tree>
    <p:extLst>
      <p:ext uri="{BB962C8B-B14F-4D97-AF65-F5344CB8AC3E}">
        <p14:creationId xmlns:p14="http://schemas.microsoft.com/office/powerpoint/2010/main" val="319990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01231" y="1260000"/>
            <a:ext cx="8141538" cy="4860000"/>
          </a:xfrm>
          <a:prstGeom prst="rect">
            <a:avLst/>
          </a:prstGeom>
        </p:spPr>
        <p:txBody>
          <a:bodyPr/>
          <a:lstStyle>
            <a:lvl1pPr marL="0" indent="0" algn="just">
              <a:spcBef>
                <a:spcPts val="0"/>
              </a:spcBef>
              <a:buNone/>
              <a:defRPr sz="1108" baseline="0"/>
            </a:lvl1pPr>
            <a:lvl2pPr marL="745900" indent="-166158" algn="just">
              <a:spcBef>
                <a:spcPts val="0"/>
              </a:spcBef>
              <a:buFont typeface="Arial" panose="020B0604020202020204" pitchFamily="34" charset="0"/>
              <a:buChar char="•"/>
              <a:defRPr sz="1108" baseline="0"/>
            </a:lvl2pPr>
            <a:lvl3pPr marL="1080027" indent="-166158" algn="just">
              <a:spcBef>
                <a:spcPts val="0"/>
              </a:spcBef>
              <a:buFont typeface="Trebuchet MS" panose="020B0603020202020204" pitchFamily="34" charset="0"/>
              <a:buChar char="—"/>
              <a:defRPr sz="1108"/>
            </a:lvl3pPr>
            <a:lvl4pPr marL="1412343" indent="-166158" algn="just">
              <a:spcBef>
                <a:spcPts val="0"/>
              </a:spcBef>
              <a:buFont typeface="Trebuchet MS" panose="020B0603020202020204" pitchFamily="34" charset="0"/>
              <a:buChar char="›"/>
              <a:defRPr sz="1108"/>
            </a:lvl4pPr>
            <a:lvl5pPr marL="1688165" indent="0">
              <a:buNone/>
              <a:defRPr sz="1108"/>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spTree>
    <p:extLst>
      <p:ext uri="{BB962C8B-B14F-4D97-AF65-F5344CB8AC3E}">
        <p14:creationId xmlns:p14="http://schemas.microsoft.com/office/powerpoint/2010/main" val="144012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134076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2636912"/>
            <a:ext cx="8229600" cy="3489251"/>
          </a:xfrm>
          <a:prstGeom prst="rect">
            <a:avLst/>
          </a:prstGeom>
        </p:spPr>
        <p:txBody>
          <a:bodyPr vert="horz" lIns="91440" tIns="45720" rIns="91440" bIns="45720" rtlCol="0">
            <a:normAutofit/>
          </a:bodyPr>
          <a:lstStyle/>
          <a:p>
            <a:pPr lvl="0"/>
            <a:r>
              <a:rPr lang="pl-PL" dirty="0"/>
              <a:t>Kliknij, stile edytować wzorca tekstu</a:t>
            </a:r>
          </a:p>
          <a:p>
            <a:pPr lvl="1"/>
            <a:r>
              <a:rPr lang="pl-PL" dirty="0"/>
              <a:t>Poziom di Drugi</a:t>
            </a:r>
          </a:p>
          <a:p>
            <a:pPr lvl="2"/>
            <a:r>
              <a:rPr lang="pl-PL" dirty="0"/>
              <a:t>Trzeci poziom</a:t>
            </a:r>
          </a:p>
          <a:p>
            <a:pPr lvl="3"/>
            <a:r>
              <a:rPr lang="pl-PL" dirty="0"/>
              <a:t>Poziom di zingari</a:t>
            </a:r>
          </a:p>
          <a:p>
            <a:pPr lvl="4"/>
            <a:r>
              <a:rPr lang="pl-PL" dirty="0"/>
              <a:t>Piąty poziom</a:t>
            </a:r>
          </a:p>
        </p:txBody>
      </p:sp>
      <p:pic>
        <p:nvPicPr>
          <p:cNvPr id="7" name="LogosBeneficairesErasmus+RIGHT_EN.eps.pdf" descr="LogosBeneficairesErasmus+RIGHT_EN.eps.pdf">
            <a:extLst>
              <a:ext uri="{FF2B5EF4-FFF2-40B4-BE49-F238E27FC236}">
                <a16:creationId xmlns:a16="http://schemas.microsoft.com/office/drawing/2014/main" id="{A4CE8664-2D04-4586-AD93-73F51779BB4C}"/>
              </a:ext>
            </a:extLst>
          </p:cNvPr>
          <p:cNvPicPr/>
          <p:nvPr userDrawn="1"/>
        </p:nvPicPr>
        <p:blipFill>
          <a:blip r:embed="rId12" cstate="print">
            <a:extLst>
              <a:ext uri="{28A0092B-C50C-407E-A947-70E740481C1C}">
                <a14:useLocalDpi xmlns:a14="http://schemas.microsoft.com/office/drawing/2010/main" val="0"/>
              </a:ext>
            </a:extLst>
          </a:blip>
          <a:srcRect r="43789"/>
          <a:stretch>
            <a:fillRect/>
          </a:stretch>
        </p:blipFill>
        <p:spPr>
          <a:xfrm>
            <a:off x="154728" y="326581"/>
            <a:ext cx="1872208" cy="405256"/>
          </a:xfrm>
          <a:prstGeom prst="rect">
            <a:avLst/>
          </a:prstGeom>
          <a:ln w="12700">
            <a:miter lim="400000"/>
          </a:ln>
        </p:spPr>
      </p:pic>
      <p:sp>
        <p:nvSpPr>
          <p:cNvPr id="8" name="Prostokąt 7">
            <a:extLst>
              <a:ext uri="{FF2B5EF4-FFF2-40B4-BE49-F238E27FC236}">
                <a16:creationId xmlns:a16="http://schemas.microsoft.com/office/drawing/2014/main" id="{9BACE855-7B7F-4E30-96C6-2E588DF943C5}"/>
              </a:ext>
            </a:extLst>
          </p:cNvPr>
          <p:cNvSpPr/>
          <p:nvPr userDrawn="1"/>
        </p:nvSpPr>
        <p:spPr>
          <a:xfrm>
            <a:off x="1905326" y="237819"/>
            <a:ext cx="5400600" cy="646331"/>
          </a:xfrm>
          <a:prstGeom prst="rect">
            <a:avLst/>
          </a:prstGeom>
        </p:spPr>
        <p:txBody>
          <a:bodyPr wrap="square">
            <a:spAutoFit/>
          </a:bodyPr>
          <a:lstStyle/>
          <a:p>
            <a:pPr algn="ctr"/>
            <a:r>
              <a:rPr lang="pl-PL" sz="1200" b="1" kern="1200" dirty="0">
                <a:solidFill>
                  <a:schemeClr val="tx1"/>
                </a:solidFill>
                <a:effectLst/>
                <a:latin typeface="+mn-lt"/>
                <a:ea typeface="+mn-ea"/>
                <a:cs typeface="+mn-cs"/>
              </a:rPr>
              <a:t>AGATA</a:t>
            </a:r>
          </a:p>
          <a:p>
            <a:pPr algn="ctr"/>
            <a:r>
              <a:rPr lang="en-US" sz="1200" b="1" kern="1200" dirty="0">
                <a:solidFill>
                  <a:schemeClr val="tx1"/>
                </a:solidFill>
                <a:effectLst/>
                <a:latin typeface="+mn-lt"/>
                <a:ea typeface="+mn-ea"/>
                <a:cs typeface="+mn-cs"/>
              </a:rPr>
              <a:t>Attivazione di specializzazioni agricole e turistiche attraverso il Centro del Gusto </a:t>
            </a:r>
            <a:endParaRPr lang="pl-PL"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2020-1-SK01-KA202-078207</a:t>
            </a:r>
            <a:endParaRPr lang="pl-PL" sz="1200" dirty="0"/>
          </a:p>
        </p:txBody>
      </p:sp>
      <p:pic>
        <p:nvPicPr>
          <p:cNvPr id="9" name="Obraz 8">
            <a:extLst>
              <a:ext uri="{FF2B5EF4-FFF2-40B4-BE49-F238E27FC236}">
                <a16:creationId xmlns:a16="http://schemas.microsoft.com/office/drawing/2014/main" id="{335E8B0E-BF9F-4DA7-9256-0D84EF0A326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72418" y="82599"/>
            <a:ext cx="1716316" cy="1048144"/>
          </a:xfrm>
          <a:prstGeom prst="rect">
            <a:avLst/>
          </a:prstGeom>
        </p:spPr>
      </p:pic>
      <p:sp>
        <p:nvSpPr>
          <p:cNvPr id="11" name="BlokTextu 10">
            <a:extLst>
              <a:ext uri="{FF2B5EF4-FFF2-40B4-BE49-F238E27FC236}">
                <a16:creationId xmlns:a16="http://schemas.microsoft.com/office/drawing/2014/main" id="{E60BCCD9-DF40-44CE-BE07-253489CEB008}"/>
              </a:ext>
            </a:extLst>
          </p:cNvPr>
          <p:cNvSpPr txBox="1"/>
          <p:nvPr userDrawn="1"/>
        </p:nvSpPr>
        <p:spPr>
          <a:xfrm>
            <a:off x="490826" y="6315975"/>
            <a:ext cx="8229600" cy="430887"/>
          </a:xfrm>
          <a:prstGeom prst="rect">
            <a:avLst/>
          </a:prstGeom>
          <a:noFill/>
        </p:spPr>
        <p:txBody>
          <a:bodyPr wrap="square">
            <a:spAutoFit/>
          </a:bodyPr>
          <a:lstStyle/>
          <a:p>
            <a:pPr algn="ctr"/>
            <a:r>
              <a:rPr lang="en-US" sz="1050" kern="1200" dirty="0">
                <a:solidFill>
                  <a:schemeClr val="tx1"/>
                </a:solidFill>
                <a:effectLst/>
                <a:latin typeface="+mn-lt"/>
                <a:ea typeface="+mn-ea"/>
                <a:cs typeface="+mn-cs"/>
              </a:rPr>
              <a:t>Questo progetto è stato finanziato con il sostegno della Commissione europea. L'autore è il solo responsabile di questa pubblicazione [comunicazione] e la Commissione declina ogni responsabilità sull'uso che potrà essere fatto delle informazioni in essa contenute.</a:t>
            </a:r>
            <a:endParaRPr lang="pl-PL"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5249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84" r:id="rId8"/>
    <p:sldLayoutId id="2147483685" r:id="rId9"/>
    <p:sldLayoutId id="2147483686" r:id="rId10"/>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2C253EE-825B-0BD2-5BD5-A2AFBC143F3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FEBD08E-ECBD-322A-BF03-08C308BDA5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stile edytować wzorca tekstu</a:t>
            </a:r>
          </a:p>
          <a:p>
            <a:pPr lvl="1"/>
            <a:r>
              <a:rPr lang="pl-PL"/>
              <a:t>Poziom di Drugi</a:t>
            </a:r>
          </a:p>
          <a:p>
            <a:pPr lvl="2"/>
            <a:r>
              <a:rPr lang="pl-PL"/>
              <a:t>Trzeci poziom</a:t>
            </a:r>
          </a:p>
          <a:p>
            <a:pPr lvl="3"/>
            <a:r>
              <a:rPr lang="pl-PL"/>
              <a:t>Poziom di zingari</a:t>
            </a:r>
          </a:p>
          <a:p>
            <a:pPr lvl="4"/>
            <a:r>
              <a:rPr lang="pl-PL"/>
              <a:t>Piąty poziom</a:t>
            </a:r>
          </a:p>
        </p:txBody>
      </p:sp>
      <p:sp>
        <p:nvSpPr>
          <p:cNvPr id="4" name="Symbol zastępczy daty 3">
            <a:extLst>
              <a:ext uri="{FF2B5EF4-FFF2-40B4-BE49-F238E27FC236}">
                <a16:creationId xmlns:a16="http://schemas.microsoft.com/office/drawing/2014/main" id="{2BC62D91-D12B-72C5-0B8A-940CFC97F1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8D355-95FA-42E3-99AB-185B052107C4}" type="datetimeFigureOut">
              <a:rPr lang="pl-PL" smtClean="0"/>
              <a:t>12.12.2022</a:t>
            </a:fld>
            <a:endParaRPr lang="pl-PL"/>
          </a:p>
        </p:txBody>
      </p:sp>
      <p:sp>
        <p:nvSpPr>
          <p:cNvPr id="5" name="Symbol zastępczy stopki 4">
            <a:extLst>
              <a:ext uri="{FF2B5EF4-FFF2-40B4-BE49-F238E27FC236}">
                <a16:creationId xmlns:a16="http://schemas.microsoft.com/office/drawing/2014/main" id="{E212DC40-EFFC-DFB0-9F5F-15696BFEC90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81254A2-DE9A-5779-2563-14F83B5D64F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6CB4A-798E-47FF-A796-35D4D026248B}" type="slidenum">
              <a:rPr lang="pl-PL" smtClean="0"/>
              <a:t>‹N›</a:t>
            </a:fld>
            <a:endParaRPr lang="pl-PL"/>
          </a:p>
        </p:txBody>
      </p:sp>
    </p:spTree>
    <p:extLst>
      <p:ext uri="{BB962C8B-B14F-4D97-AF65-F5344CB8AC3E}">
        <p14:creationId xmlns:p14="http://schemas.microsoft.com/office/powerpoint/2010/main" val="325517946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D6C4D10-FA16-5CFD-2148-ADB8F6574BF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9CB52CF-6D62-C1B2-4B5D-F11BA82066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stile edytować wzorca tekstu</a:t>
            </a:r>
          </a:p>
          <a:p>
            <a:pPr lvl="1"/>
            <a:r>
              <a:rPr lang="pl-PL"/>
              <a:t>Poziom di Drugi</a:t>
            </a:r>
          </a:p>
          <a:p>
            <a:pPr lvl="2"/>
            <a:r>
              <a:rPr lang="pl-PL"/>
              <a:t>Trzeci poziom</a:t>
            </a:r>
          </a:p>
          <a:p>
            <a:pPr lvl="3"/>
            <a:r>
              <a:rPr lang="pl-PL"/>
              <a:t>Poziom di zingari</a:t>
            </a:r>
          </a:p>
          <a:p>
            <a:pPr lvl="4"/>
            <a:r>
              <a:rPr lang="pl-PL"/>
              <a:t>Piąty poziom</a:t>
            </a:r>
          </a:p>
        </p:txBody>
      </p:sp>
      <p:sp>
        <p:nvSpPr>
          <p:cNvPr id="4" name="Symbol zastępczy daty 3">
            <a:extLst>
              <a:ext uri="{FF2B5EF4-FFF2-40B4-BE49-F238E27FC236}">
                <a16:creationId xmlns:a16="http://schemas.microsoft.com/office/drawing/2014/main" id="{AC3F2D72-BC4B-3A78-2585-B7CFCF0D7E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D224-39C4-4532-BCBB-32335F1C2087}" type="datetimeFigureOut">
              <a:rPr lang="pl-PL" smtClean="0"/>
              <a:t>12.12.2022</a:t>
            </a:fld>
            <a:endParaRPr lang="pl-PL"/>
          </a:p>
        </p:txBody>
      </p:sp>
      <p:sp>
        <p:nvSpPr>
          <p:cNvPr id="5" name="Symbol zastępczy stopki 4">
            <a:extLst>
              <a:ext uri="{FF2B5EF4-FFF2-40B4-BE49-F238E27FC236}">
                <a16:creationId xmlns:a16="http://schemas.microsoft.com/office/drawing/2014/main" id="{B3A3BFE7-1567-74AF-6F15-B1C8A100D4D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49458B73-A86D-80E1-50B4-293DE0086E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EB5CA-1F66-44B6-A7CA-2379BF3164E5}" type="slidenum">
              <a:rPr lang="pl-PL" smtClean="0"/>
              <a:t>‹N›</a:t>
            </a:fld>
            <a:endParaRPr lang="pl-PL"/>
          </a:p>
        </p:txBody>
      </p:sp>
    </p:spTree>
    <p:extLst>
      <p:ext uri="{BB962C8B-B14F-4D97-AF65-F5344CB8AC3E}">
        <p14:creationId xmlns:p14="http://schemas.microsoft.com/office/powerpoint/2010/main" val="574994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phfoodspace.dk/"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hourkitchen.ie/" TargetMode="External"/><Relationship Id="rId7" Type="http://schemas.openxmlformats.org/officeDocument/2006/relationships/hyperlink" Target="http://www.kitchencru.biz/" TargetMode="Externa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www.kitchup.co.uk/"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rprokitchen.com/" TargetMode="External"/><Relationship Id="rId7" Type="http://schemas.openxmlformats.org/officeDocument/2006/relationships/hyperlink" Target="http://thefoodfoundry.uk/" TargetMode="Externa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http://sproutfoodhub.org/"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wnTu_XsP2E" TargetMode="External"/><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editor"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38.xml.rels><?xml version="1.0" encoding="UTF-8" standalone="yes"?>
<Relationships xmlns="http://schemas.openxmlformats.org/package/2006/relationships"><Relationship Id="rId3" Type="http://schemas.openxmlformats.org/officeDocument/2006/relationships/hyperlink" Target="http://searchenginewatch.com/sew/opinion/2397938/google-confirms-intentions-for-mobile-search-what-now" TargetMode="External"/><Relationship Id="rId2" Type="http://schemas.openxmlformats.org/officeDocument/2006/relationships/hyperlink" Target="http://www.google.com/webmasters/tools/mobile-friendly/" TargetMode="External"/><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8.xml"/><Relationship Id="rId4" Type="http://schemas.openxmlformats.org/officeDocument/2006/relationships/image" Target="../media/image55.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628800"/>
            <a:ext cx="7772400" cy="1470025"/>
          </a:xfrm>
        </p:spPr>
        <p:txBody>
          <a:bodyPr/>
          <a:lstStyle/>
          <a:p>
            <a:r>
              <a:rPr lang="en-GB" dirty="0"/>
              <a:t>Modulo </a:t>
            </a:r>
            <a:r>
              <a:rPr lang="pl-PL" dirty="0"/>
              <a:t>3</a:t>
            </a:r>
          </a:p>
        </p:txBody>
      </p:sp>
      <p:sp>
        <p:nvSpPr>
          <p:cNvPr id="3" name="Podtytuł 2"/>
          <p:cNvSpPr>
            <a:spLocks noGrp="1"/>
          </p:cNvSpPr>
          <p:nvPr>
            <p:ph type="subTitle" idx="1"/>
          </p:nvPr>
        </p:nvSpPr>
        <p:spPr>
          <a:xfrm>
            <a:off x="1371600" y="3356992"/>
            <a:ext cx="6400800" cy="1752600"/>
          </a:xfrm>
        </p:spPr>
        <p:txBody>
          <a:bodyPr>
            <a:normAutofit fontScale="92500" lnSpcReduction="10000"/>
          </a:bodyPr>
          <a:lstStyle/>
          <a:p>
            <a:r>
              <a:rPr lang="pl-PL" b="1" dirty="0" err="1">
                <a:solidFill>
                  <a:schemeClr val="tx1"/>
                </a:solidFill>
                <a:latin typeface="+mn-lt"/>
              </a:rPr>
              <a:t>Stimolare la domanda - strumenti </a:t>
            </a:r>
            <a:r>
              <a:rPr lang="pl-PL" b="1" dirty="0">
                <a:solidFill>
                  <a:schemeClr val="tx1"/>
                </a:solidFill>
                <a:latin typeface="+mn-lt"/>
              </a:rPr>
              <a:t>per </a:t>
            </a:r>
            <a:r>
              <a:rPr lang="pl-PL" b="1" dirty="0" err="1">
                <a:solidFill>
                  <a:schemeClr val="tx1"/>
                </a:solidFill>
                <a:latin typeface="+mn-lt"/>
              </a:rPr>
              <a:t>sviluppare </a:t>
            </a:r>
            <a:r>
              <a:rPr lang="pl-PL" b="1" dirty="0">
                <a:solidFill>
                  <a:schemeClr val="tx1"/>
                </a:solidFill>
                <a:latin typeface="+mn-lt"/>
              </a:rPr>
              <a:t>una </a:t>
            </a:r>
            <a:r>
              <a:rPr lang="pl-PL" b="1" dirty="0" err="1">
                <a:solidFill>
                  <a:schemeClr val="tx1"/>
                </a:solidFill>
                <a:latin typeface="+mn-lt"/>
              </a:rPr>
              <a:t>pipeline </a:t>
            </a:r>
            <a:r>
              <a:rPr lang="pl-PL" b="1" dirty="0">
                <a:solidFill>
                  <a:schemeClr val="tx1"/>
                </a:solidFill>
                <a:latin typeface="+mn-lt"/>
              </a:rPr>
              <a:t>di </a:t>
            </a:r>
            <a:r>
              <a:rPr lang="pl-PL" b="1" dirty="0" err="1">
                <a:solidFill>
                  <a:schemeClr val="tx1"/>
                </a:solidFill>
                <a:latin typeface="+mn-lt"/>
              </a:rPr>
              <a:t>nuovi imprenditori agricoli </a:t>
            </a:r>
            <a:r>
              <a:rPr lang="pl-PL" b="1" dirty="0">
                <a:solidFill>
                  <a:schemeClr val="tx1"/>
                </a:solidFill>
                <a:latin typeface="+mn-lt"/>
              </a:rPr>
              <a:t>nella </a:t>
            </a:r>
            <a:r>
              <a:rPr lang="pl-PL" b="1" dirty="0" err="1">
                <a:solidFill>
                  <a:schemeClr val="tx1"/>
                </a:solidFill>
                <a:latin typeface="+mn-lt"/>
              </a:rPr>
              <a:t>vostra </a:t>
            </a:r>
            <a:r>
              <a:rPr lang="pl-PL" b="1" dirty="0">
                <a:solidFill>
                  <a:schemeClr val="tx1"/>
                </a:solidFill>
                <a:latin typeface="+mn-lt"/>
              </a:rPr>
              <a:t>regione  </a:t>
            </a:r>
            <a:endParaRPr lang="pl-PL" dirty="0">
              <a:solidFill>
                <a:schemeClr val="tx1"/>
              </a:solidFill>
            </a:endParaRPr>
          </a:p>
        </p:txBody>
      </p:sp>
    </p:spTree>
    <p:extLst>
      <p:ext uri="{BB962C8B-B14F-4D97-AF65-F5344CB8AC3E}">
        <p14:creationId xmlns:p14="http://schemas.microsoft.com/office/powerpoint/2010/main" val="18666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E89E7E6-BA09-49F3-82FC-254A1908E56D}"/>
              </a:ext>
            </a:extLst>
          </p:cNvPr>
          <p:cNvSpPr>
            <a:spLocks noGrp="1"/>
          </p:cNvSpPr>
          <p:nvPr>
            <p:ph type="body" sz="quarter" idx="14"/>
          </p:nvPr>
        </p:nvSpPr>
        <p:spPr/>
        <p:txBody>
          <a:bodyPr vert="horz" lIns="91440" tIns="45720" rIns="91440" bIns="45720" rtlCol="0" anchor="t">
            <a:normAutofit/>
          </a:bodyPr>
          <a:lstStyle/>
          <a:p>
            <a:r>
              <a:rPr lang="pl-PL" sz="1600" dirty="0"/>
              <a:t>3</a:t>
            </a:r>
            <a:r>
              <a:rPr lang="en-US" sz="1600" dirty="0"/>
              <a:t>. Memorizzare e utilizzare i propri dati </a:t>
            </a:r>
            <a:endParaRPr lang="pl-PL" sz="1600" dirty="0"/>
          </a:p>
          <a:p>
            <a:endParaRPr lang="en-US" sz="1600" dirty="0"/>
          </a:p>
          <a:p>
            <a:endParaRPr lang="en-US" sz="1600" dirty="0"/>
          </a:p>
          <a:p>
            <a:r>
              <a:rPr lang="en-US" sz="1600" dirty="0"/>
              <a:t>Dopo aver raccolto i dati e averli analizzati nel contesto della vostra attività, dovreste già avere una buona conoscenza delle persone a cui vi rivolgete.</a:t>
            </a:r>
            <a:endParaRPr lang="pl-PL" sz="1600" dirty="0"/>
          </a:p>
          <a:p>
            <a:endParaRPr lang="en-US" sz="1600" dirty="0"/>
          </a:p>
          <a:p>
            <a:r>
              <a:rPr lang="en-US" sz="1600" dirty="0"/>
              <a:t>Dopo tutto, non volete che tutto il vostro duro lavoro vada sprecato. Create quindi un modello di profilo del cliente. Dategli un nome, elencate le qualità che avete verificato e appuntatelo in un punto ben visibile a tutta l'azienda. </a:t>
            </a:r>
            <a:endParaRPr lang="pl-PL" sz="1600" dirty="0"/>
          </a:p>
          <a:p>
            <a:endParaRPr lang="en-US" sz="1600" dirty="0"/>
          </a:p>
          <a:p>
            <a:r>
              <a:rPr lang="en-US" sz="1600" dirty="0">
                <a:latin typeface="Trebuchet MS"/>
              </a:rPr>
              <a:t>Quindi, fate in modo che tutti i vostri dipendenti tornino regolarmente alla voce nel vostro CRM per vedere che tipo di cliente volete attrarre/coinvolgere. In questo modo, non perderete tempo a cercare o coltivare clienti che non corrispondono al vostro profilo, ma indirizzerete le vostre offerte ai clienti potenzialmente più interessati. </a:t>
            </a:r>
            <a:endParaRPr lang="pl-PL" sz="1600" dirty="0"/>
          </a:p>
        </p:txBody>
      </p:sp>
    </p:spTree>
    <p:extLst>
      <p:ext uri="{BB962C8B-B14F-4D97-AF65-F5344CB8AC3E}">
        <p14:creationId xmlns:p14="http://schemas.microsoft.com/office/powerpoint/2010/main" val="104787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45A4B8E-AE71-4E1F-83E4-89D4A73DCA12}"/>
              </a:ext>
            </a:extLst>
          </p:cNvPr>
          <p:cNvSpPr>
            <a:spLocks noGrp="1"/>
          </p:cNvSpPr>
          <p:nvPr>
            <p:ph type="body" sz="quarter" idx="14"/>
          </p:nvPr>
        </p:nvSpPr>
        <p:spPr>
          <a:xfrm>
            <a:off x="501231" y="1248755"/>
            <a:ext cx="8141538" cy="4860000"/>
          </a:xfrm>
        </p:spPr>
        <p:txBody>
          <a:bodyPr/>
          <a:lstStyle/>
          <a:p>
            <a:pPr algn="ctr"/>
            <a:r>
              <a:rPr lang="en-US" sz="1600" dirty="0"/>
              <a:t>Caratteristiche e vantaggi: essere chiari</a:t>
            </a:r>
          </a:p>
          <a:p>
            <a:endParaRPr lang="en-US" sz="1600" dirty="0"/>
          </a:p>
          <a:p>
            <a:endParaRPr lang="en-US" sz="1600" dirty="0"/>
          </a:p>
          <a:p>
            <a:r>
              <a:rPr lang="en-US" sz="1600" dirty="0"/>
              <a:t>I benefici trasferiscono una caratteristica in una soluzione che risolve un problema del cliente, e la soluzione dei problemi dei consumatori è un modo fondamentale per trovare una ricetta di marketing vincente.</a:t>
            </a:r>
            <a:endParaRPr lang="pl-PL" sz="1600" dirty="0"/>
          </a:p>
          <a:p>
            <a:endParaRPr lang="pl-PL" b="1" dirty="0"/>
          </a:p>
        </p:txBody>
      </p:sp>
      <p:graphicFrame>
        <p:nvGraphicFramePr>
          <p:cNvPr id="4" name="Tabela 4">
            <a:extLst>
              <a:ext uri="{FF2B5EF4-FFF2-40B4-BE49-F238E27FC236}">
                <a16:creationId xmlns:a16="http://schemas.microsoft.com/office/drawing/2014/main" id="{9A8001DF-EE74-435D-9575-D7D096766EE5}"/>
              </a:ext>
            </a:extLst>
          </p:cNvPr>
          <p:cNvGraphicFramePr>
            <a:graphicFrameLocks noGrp="1"/>
          </p:cNvGraphicFramePr>
          <p:nvPr>
            <p:extLst>
              <p:ext uri="{D42A27DB-BD31-4B8C-83A1-F6EECF244321}">
                <p14:modId xmlns:p14="http://schemas.microsoft.com/office/powerpoint/2010/main" val="1759076501"/>
              </p:ext>
            </p:extLst>
          </p:nvPr>
        </p:nvGraphicFramePr>
        <p:xfrm>
          <a:off x="1524000" y="3356992"/>
          <a:ext cx="6096000" cy="193665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94044951"/>
                    </a:ext>
                  </a:extLst>
                </a:gridCol>
                <a:gridCol w="3048000">
                  <a:extLst>
                    <a:ext uri="{9D8B030D-6E8A-4147-A177-3AD203B41FA5}">
                      <a16:colId xmlns:a16="http://schemas.microsoft.com/office/drawing/2014/main" val="3059172237"/>
                    </a:ext>
                  </a:extLst>
                </a:gridCol>
              </a:tblGrid>
              <a:tr h="342314">
                <a:tc>
                  <a:txBody>
                    <a:bodyPr/>
                    <a:lstStyle/>
                    <a:p>
                      <a:r>
                        <a:rPr lang="pl-PL" sz="1800" dirty="0"/>
                        <a:t>CARATTERISTICHE DEL PRODOTTO</a:t>
                      </a:r>
                    </a:p>
                  </a:txBody>
                  <a:tcPr marL="84406" marR="84406" marT="42203" marB="42203">
                    <a:solidFill>
                      <a:srgbClr val="DC30BB"/>
                    </a:solidFill>
                  </a:tcPr>
                </a:tc>
                <a:tc>
                  <a:txBody>
                    <a:bodyPr/>
                    <a:lstStyle/>
                    <a:p>
                      <a:r>
                        <a:rPr lang="pl-PL" sz="1800" dirty="0"/>
                        <a:t>VANTAGGIO DEL PRODOTTO</a:t>
                      </a:r>
                    </a:p>
                  </a:txBody>
                  <a:tcPr marL="84406" marR="84406" marT="42203" marB="42203">
                    <a:solidFill>
                      <a:srgbClr val="DC30BB"/>
                    </a:solidFill>
                  </a:tcPr>
                </a:tc>
                <a:extLst>
                  <a:ext uri="{0D108BD9-81ED-4DB2-BD59-A6C34878D82A}">
                    <a16:rowId xmlns:a16="http://schemas.microsoft.com/office/drawing/2014/main" val="869062200"/>
                  </a:ext>
                </a:extLst>
              </a:tr>
              <a:tr h="1067366">
                <a:tc>
                  <a:txBody>
                    <a:bodyPr/>
                    <a:lstStyle/>
                    <a:p>
                      <a:endParaRPr lang="pl-PL" sz="1600" dirty="0"/>
                    </a:p>
                    <a:p>
                      <a:r>
                        <a:rPr lang="pl-PL" sz="1600" dirty="0" err="1"/>
                        <a:t>Le caratteristiche servono </a:t>
                      </a:r>
                      <a:r>
                        <a:rPr lang="pl-PL" sz="1600" dirty="0"/>
                        <a:t>a </a:t>
                      </a:r>
                      <a:r>
                        <a:rPr lang="pl-PL" sz="1600" dirty="0" err="1"/>
                        <a:t>descrivere cosa fa </a:t>
                      </a:r>
                      <a:r>
                        <a:rPr lang="pl-PL" sz="1600" dirty="0"/>
                        <a:t>un </a:t>
                      </a:r>
                      <a:r>
                        <a:rPr lang="pl-PL" sz="1600" dirty="0" err="1"/>
                        <a:t>prodotto o un </a:t>
                      </a:r>
                      <a:r>
                        <a:rPr lang="pl-PL" sz="1600" dirty="0"/>
                        <a:t>servizio.</a:t>
                      </a:r>
                    </a:p>
                    <a:p>
                      <a:endParaRPr lang="pl-PL" sz="1600" dirty="0"/>
                    </a:p>
                  </a:txBody>
                  <a:tcPr marL="84406" marR="84406" marT="42203" marB="42203"/>
                </a:tc>
                <a:tc>
                  <a:txBody>
                    <a:bodyPr/>
                    <a:lstStyle/>
                    <a:p>
                      <a:endParaRPr lang="pl-PL" sz="1600" dirty="0"/>
                    </a:p>
                    <a:p>
                      <a:r>
                        <a:rPr lang="pl-PL" sz="1600" dirty="0" err="1"/>
                        <a:t>Quali </a:t>
                      </a:r>
                      <a:r>
                        <a:rPr lang="pl-PL" sz="1600" dirty="0"/>
                        <a:t>problemi ed </a:t>
                      </a:r>
                      <a:r>
                        <a:rPr lang="pl-PL" sz="1600" dirty="0" err="1"/>
                        <a:t>esigenze risolve </a:t>
                      </a:r>
                      <a:r>
                        <a:rPr lang="pl-PL" sz="1600" dirty="0"/>
                        <a:t>per </a:t>
                      </a:r>
                      <a:r>
                        <a:rPr lang="pl-PL" sz="1600" dirty="0" err="1"/>
                        <a:t>il cliente</a:t>
                      </a:r>
                      <a:r>
                        <a:rPr lang="pl-PL" sz="1600" dirty="0"/>
                        <a:t>?</a:t>
                      </a:r>
                    </a:p>
                  </a:txBody>
                  <a:tcPr marL="84406" marR="84406" marT="42203" marB="42203"/>
                </a:tc>
                <a:extLst>
                  <a:ext uri="{0D108BD9-81ED-4DB2-BD59-A6C34878D82A}">
                    <a16:rowId xmlns:a16="http://schemas.microsoft.com/office/drawing/2014/main" val="1177085637"/>
                  </a:ext>
                </a:extLst>
              </a:tr>
            </a:tbl>
          </a:graphicData>
        </a:graphic>
      </p:graphicFrame>
    </p:spTree>
    <p:extLst>
      <p:ext uri="{BB962C8B-B14F-4D97-AF65-F5344CB8AC3E}">
        <p14:creationId xmlns:p14="http://schemas.microsoft.com/office/powerpoint/2010/main" val="315867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045B3A-FB15-41A8-87C0-A504804E0B48}"/>
              </a:ext>
            </a:extLst>
          </p:cNvPr>
          <p:cNvSpPr>
            <a:spLocks noGrp="1"/>
          </p:cNvSpPr>
          <p:nvPr>
            <p:ph type="body" sz="quarter" idx="14"/>
          </p:nvPr>
        </p:nvSpPr>
        <p:spPr/>
        <p:txBody>
          <a:bodyPr>
            <a:normAutofit/>
          </a:bodyPr>
          <a:lstStyle/>
          <a:p>
            <a:pPr algn="ctr"/>
            <a:endParaRPr lang="pl-PL" sz="1600" dirty="0"/>
          </a:p>
          <a:p>
            <a:pPr algn="ctr"/>
            <a:r>
              <a:rPr lang="en-US" sz="1600" dirty="0"/>
              <a:t>Come si trasformano le caratteristiche in vantaggi?</a:t>
            </a:r>
            <a:endParaRPr lang="pl-PL" sz="1600" dirty="0"/>
          </a:p>
          <a:p>
            <a:endParaRPr lang="pl-PL" sz="1600" dirty="0"/>
          </a:p>
          <a:p>
            <a:endParaRPr lang="pl-PL" sz="1600" dirty="0"/>
          </a:p>
          <a:p>
            <a:r>
              <a:rPr lang="en-US" sz="1600" dirty="0"/>
              <a:t>Utilizzando un linguaggio e delle frasi più chiare  </a:t>
            </a:r>
          </a:p>
          <a:p>
            <a:endParaRPr lang="en-US" sz="1600" dirty="0"/>
          </a:p>
          <a:p>
            <a:r>
              <a:rPr lang="en-US" sz="1600" dirty="0"/>
              <a:t>"Il che significa che"</a:t>
            </a:r>
          </a:p>
          <a:p>
            <a:r>
              <a:rPr lang="en-US" sz="1600" dirty="0"/>
              <a:t>"Che vi permette di"</a:t>
            </a:r>
          </a:p>
          <a:p>
            <a:r>
              <a:rPr lang="en-US" sz="1600" dirty="0"/>
              <a:t>"Perciò puoi" </a:t>
            </a:r>
          </a:p>
          <a:p>
            <a:r>
              <a:rPr lang="en-US" sz="1600" dirty="0"/>
              <a:t>"Perciò sarete in grado di"</a:t>
            </a:r>
          </a:p>
          <a:p>
            <a:endParaRPr lang="en-US" sz="1600" dirty="0"/>
          </a:p>
          <a:p>
            <a:r>
              <a:rPr lang="en-US" sz="1600" dirty="0"/>
              <a:t>La creazione di una specifica di caratteristiche/benefici vi permette di specificare tutte le caratteristiche e i benefici del vostro prodotto o servizio.  È importante che ognuna di queste affermazioni includa prove che documentino il fatto o la caratteristica (ricordate che i consumatori vogliono prove a sostegno delle vostre affermazioni, questo è molto importante). </a:t>
            </a:r>
            <a:endParaRPr lang="pl-PL" sz="1600" dirty="0"/>
          </a:p>
        </p:txBody>
      </p:sp>
    </p:spTree>
    <p:extLst>
      <p:ext uri="{BB962C8B-B14F-4D97-AF65-F5344CB8AC3E}">
        <p14:creationId xmlns:p14="http://schemas.microsoft.com/office/powerpoint/2010/main" val="334146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ela 24">
            <a:extLst>
              <a:ext uri="{FF2B5EF4-FFF2-40B4-BE49-F238E27FC236}">
                <a16:creationId xmlns:a16="http://schemas.microsoft.com/office/drawing/2014/main" id="{EDA00D0F-E195-45B0-8FFD-D4F7E48BF354}"/>
              </a:ext>
            </a:extLst>
          </p:cNvPr>
          <p:cNvGraphicFramePr>
            <a:graphicFrameLocks noGrp="1"/>
          </p:cNvGraphicFramePr>
          <p:nvPr>
            <p:extLst>
              <p:ext uri="{D42A27DB-BD31-4B8C-83A1-F6EECF244321}">
                <p14:modId xmlns:p14="http://schemas.microsoft.com/office/powerpoint/2010/main" val="87221468"/>
              </p:ext>
            </p:extLst>
          </p:nvPr>
        </p:nvGraphicFramePr>
        <p:xfrm>
          <a:off x="1187624" y="1124744"/>
          <a:ext cx="6984776" cy="7099494"/>
        </p:xfrm>
        <a:graphic>
          <a:graphicData uri="http://schemas.openxmlformats.org/drawingml/2006/table">
            <a:tbl>
              <a:tblPr firstRow="1" bandRow="1">
                <a:tableStyleId>{5C22544A-7EE6-4342-B048-85BDC9FD1C3A}</a:tableStyleId>
              </a:tblPr>
              <a:tblGrid>
                <a:gridCol w="3492388">
                  <a:extLst>
                    <a:ext uri="{9D8B030D-6E8A-4147-A177-3AD203B41FA5}">
                      <a16:colId xmlns:a16="http://schemas.microsoft.com/office/drawing/2014/main" val="1206550633"/>
                    </a:ext>
                  </a:extLst>
                </a:gridCol>
                <a:gridCol w="3492388">
                  <a:extLst>
                    <a:ext uri="{9D8B030D-6E8A-4147-A177-3AD203B41FA5}">
                      <a16:colId xmlns:a16="http://schemas.microsoft.com/office/drawing/2014/main" val="3944211705"/>
                    </a:ext>
                  </a:extLst>
                </a:gridCol>
              </a:tblGrid>
              <a:tr h="190153">
                <a:tc>
                  <a:txBody>
                    <a:bodyPr/>
                    <a:lstStyle/>
                    <a:p>
                      <a:r>
                        <a:rPr lang="pl-PL" sz="1600" dirty="0"/>
                        <a:t>CARATTERISTICHE:</a:t>
                      </a:r>
                    </a:p>
                  </a:txBody>
                  <a:tcPr marL="84406" marR="84406" marT="42203" marB="42203">
                    <a:solidFill>
                      <a:srgbClr val="DC30BB"/>
                    </a:solidFill>
                  </a:tcPr>
                </a:tc>
                <a:tc>
                  <a:txBody>
                    <a:bodyPr/>
                    <a:lstStyle/>
                    <a:p>
                      <a:r>
                        <a:rPr lang="pl-PL" sz="1600" dirty="0"/>
                        <a:t>BENEFICI:</a:t>
                      </a:r>
                    </a:p>
                  </a:txBody>
                  <a:tcPr marL="84406" marR="84406" marT="42203" marB="42203">
                    <a:solidFill>
                      <a:srgbClr val="DC30BB"/>
                    </a:solidFill>
                  </a:tcPr>
                </a:tc>
                <a:extLst>
                  <a:ext uri="{0D108BD9-81ED-4DB2-BD59-A6C34878D82A}">
                    <a16:rowId xmlns:a16="http://schemas.microsoft.com/office/drawing/2014/main" val="3415520491"/>
                  </a:ext>
                </a:extLst>
              </a:tr>
              <a:tr h="472666">
                <a:tc>
                  <a:txBody>
                    <a:bodyPr/>
                    <a:lstStyle/>
                    <a:p>
                      <a:r>
                        <a:rPr lang="pl-PL" sz="1600" dirty="0"/>
                        <a:t>La </a:t>
                      </a:r>
                      <a:r>
                        <a:rPr lang="pl-PL" sz="1600" dirty="0" err="1"/>
                        <a:t>matita è </a:t>
                      </a:r>
                      <a:r>
                        <a:rPr lang="pl-PL" sz="1600" dirty="0"/>
                        <a:t>un cilindro </a:t>
                      </a:r>
                      <a:r>
                        <a:rPr lang="pl-PL" sz="1600" dirty="0" err="1"/>
                        <a:t>di legno che racchiude </a:t>
                      </a:r>
                      <a:r>
                        <a:rPr lang="pl-PL" sz="1600" dirty="0"/>
                        <a:t>un </a:t>
                      </a:r>
                      <a:r>
                        <a:rPr lang="pl-PL" sz="1600" dirty="0" err="1"/>
                        <a:t>nucleo di grafite.</a:t>
                      </a:r>
                      <a:endParaRPr lang="pl-PL" sz="1600" dirty="0"/>
                    </a:p>
                  </a:txBody>
                  <a:tcPr marL="84406" marR="84406" marT="42203" marB="42203"/>
                </a:tc>
                <a:tc>
                  <a:txBody>
                    <a:bodyPr/>
                    <a:lstStyle/>
                    <a:p>
                      <a:r>
                        <a:rPr lang="pl-PL" sz="1600" dirty="0" err="1"/>
                        <a:t>Può </a:t>
                      </a:r>
                      <a:r>
                        <a:rPr lang="pl-PL" sz="1600" dirty="0"/>
                        <a:t>essere riaffilato ogni </a:t>
                      </a:r>
                      <a:r>
                        <a:rPr lang="pl-PL" sz="1600" dirty="0" err="1"/>
                        <a:t>volta che si vuole </a:t>
                      </a:r>
                      <a:r>
                        <a:rPr lang="pl-PL" sz="1600" dirty="0"/>
                        <a:t>per </a:t>
                      </a:r>
                      <a:r>
                        <a:rPr lang="pl-PL" sz="1600" dirty="0" err="1"/>
                        <a:t>garantire una scrittura pulita </a:t>
                      </a:r>
                      <a:r>
                        <a:rPr lang="pl-PL" sz="1600" dirty="0"/>
                        <a:t>e </a:t>
                      </a:r>
                      <a:r>
                        <a:rPr lang="pl-PL" sz="1600" dirty="0" err="1"/>
                        <a:t>nitida.</a:t>
                      </a:r>
                      <a:endParaRPr lang="pl-PL" sz="1600" dirty="0"/>
                    </a:p>
                  </a:txBody>
                  <a:tcPr marL="84406" marR="84406" marT="42203" marB="42203"/>
                </a:tc>
                <a:extLst>
                  <a:ext uri="{0D108BD9-81ED-4DB2-BD59-A6C34878D82A}">
                    <a16:rowId xmlns:a16="http://schemas.microsoft.com/office/drawing/2014/main" val="4047335840"/>
                  </a:ext>
                </a:extLst>
              </a:tr>
              <a:tr h="472666">
                <a:tc>
                  <a:txBody>
                    <a:bodyPr/>
                    <a:lstStyle/>
                    <a:p>
                      <a:r>
                        <a:rPr lang="pl-PL" sz="1600" dirty="0"/>
                        <a:t>Un'estremità </a:t>
                      </a:r>
                      <a:r>
                        <a:rPr lang="pl-PL" sz="1600" dirty="0" err="1"/>
                        <a:t>è coperta </a:t>
                      </a:r>
                      <a:r>
                        <a:rPr lang="pl-PL" sz="1600" dirty="0"/>
                        <a:t>da una </a:t>
                      </a:r>
                      <a:r>
                        <a:rPr lang="pl-PL" sz="1600" dirty="0" err="1"/>
                        <a:t>gomma da cancellare.</a:t>
                      </a:r>
                      <a:endParaRPr lang="pl-PL" sz="1600" dirty="0"/>
                    </a:p>
                  </a:txBody>
                  <a:tcPr marL="84406" marR="84406" marT="42203" marB="42203"/>
                </a:tc>
                <a:tc>
                  <a:txBody>
                    <a:bodyPr/>
                    <a:lstStyle/>
                    <a:p>
                      <a:r>
                        <a:rPr lang="pl-PL" sz="1600" dirty="0" err="1"/>
                        <a:t>La comoda gomma permette di correggere gli errori di scrittura in modo pulito </a:t>
                      </a:r>
                      <a:r>
                        <a:rPr lang="pl-PL" sz="1600" dirty="0"/>
                        <a:t>e </a:t>
                      </a:r>
                      <a:r>
                        <a:rPr lang="pl-PL" sz="1600" dirty="0" err="1"/>
                        <a:t>veloce</a:t>
                      </a:r>
                      <a:endParaRPr lang="pl-PL" sz="1600" dirty="0"/>
                    </a:p>
                  </a:txBody>
                  <a:tcPr marL="84406" marR="84406" marT="42203" marB="42203"/>
                </a:tc>
                <a:extLst>
                  <a:ext uri="{0D108BD9-81ED-4DB2-BD59-A6C34878D82A}">
                    <a16:rowId xmlns:a16="http://schemas.microsoft.com/office/drawing/2014/main" val="1744845950"/>
                  </a:ext>
                </a:extLst>
              </a:tr>
              <a:tr h="613922">
                <a:tc>
                  <a:txBody>
                    <a:bodyPr/>
                    <a:lstStyle/>
                    <a:p>
                      <a:r>
                        <a:rPr lang="pl-PL" sz="1600" dirty="0" err="1"/>
                        <a:t>L'eraser è fissato </a:t>
                      </a:r>
                      <a:r>
                        <a:rPr lang="pl-PL" sz="1600" dirty="0"/>
                        <a:t>con una fascia metallica</a:t>
                      </a:r>
                    </a:p>
                  </a:txBody>
                  <a:tcPr marL="84406" marR="84406" marT="42203" marB="42203"/>
                </a:tc>
                <a:tc>
                  <a:txBody>
                    <a:bodyPr/>
                    <a:lstStyle/>
                    <a:p>
                      <a:r>
                        <a:rPr lang="pl-PL" sz="1600" dirty="0"/>
                        <a:t>La fascia metallica </a:t>
                      </a:r>
                      <a:r>
                        <a:rPr lang="pl-PL" sz="1600" dirty="0" err="1"/>
                        <a:t>aderente tiene la gomma ben salda </a:t>
                      </a:r>
                      <a:r>
                        <a:rPr lang="pl-PL" sz="1600" dirty="0"/>
                        <a:t>al suo posto, </a:t>
                      </a:r>
                      <a:r>
                        <a:rPr lang="pl-PL" sz="1600" dirty="0" err="1"/>
                        <a:t>in modo da </a:t>
                      </a:r>
                      <a:r>
                        <a:rPr lang="pl-PL" sz="1600" dirty="0"/>
                        <a:t>averla </a:t>
                      </a:r>
                      <a:r>
                        <a:rPr lang="pl-PL" sz="1600" dirty="0" err="1"/>
                        <a:t>sempre a disposizione quando serve. </a:t>
                      </a:r>
                    </a:p>
                  </a:txBody>
                  <a:tcPr marL="84406" marR="84406" marT="42203" marB="42203"/>
                </a:tc>
                <a:extLst>
                  <a:ext uri="{0D108BD9-81ED-4DB2-BD59-A6C34878D82A}">
                    <a16:rowId xmlns:a16="http://schemas.microsoft.com/office/drawing/2014/main" val="1227725335"/>
                  </a:ext>
                </a:extLst>
              </a:tr>
              <a:tr h="331409">
                <a:tc>
                  <a:txBody>
                    <a:bodyPr/>
                    <a:lstStyle/>
                    <a:p>
                      <a:r>
                        <a:rPr lang="pl-PL" sz="1600" dirty="0" err="1"/>
                        <a:t>La matita è lunga </a:t>
                      </a:r>
                      <a:r>
                        <a:rPr lang="pl-PL" sz="1600" dirty="0"/>
                        <a:t>6 </a:t>
                      </a:r>
                      <a:r>
                        <a:rPr lang="pl-PL" sz="1600" dirty="0" err="1"/>
                        <a:t>pollici</a:t>
                      </a:r>
                      <a:endParaRPr lang="pl-PL" sz="1600" dirty="0"/>
                    </a:p>
                  </a:txBody>
                  <a:tcPr marL="84406" marR="84406" marT="42203" marB="42203"/>
                </a:tc>
                <a:tc>
                  <a:txBody>
                    <a:bodyPr/>
                    <a:lstStyle/>
                    <a:p>
                      <a:r>
                        <a:rPr lang="pl-PL" sz="1600" dirty="0" err="1"/>
                        <a:t>La lunga lunghezza garantisce una lunga </a:t>
                      </a:r>
                      <a:r>
                        <a:rPr lang="pl-PL" sz="1600" dirty="0"/>
                        <a:t>durata della </a:t>
                      </a:r>
                      <a:r>
                        <a:rPr lang="pl-PL" sz="1600" dirty="0" err="1"/>
                        <a:t>scrittura</a:t>
                      </a:r>
                    </a:p>
                  </a:txBody>
                  <a:tcPr marL="84406" marR="84406" marT="42203" marB="42203"/>
                </a:tc>
                <a:extLst>
                  <a:ext uri="{0D108BD9-81ED-4DB2-BD59-A6C34878D82A}">
                    <a16:rowId xmlns:a16="http://schemas.microsoft.com/office/drawing/2014/main" val="3334813647"/>
                  </a:ext>
                </a:extLst>
              </a:tr>
              <a:tr h="472666">
                <a:tc>
                  <a:txBody>
                    <a:bodyPr/>
                    <a:lstStyle/>
                    <a:p>
                      <a:r>
                        <a:rPr lang="pl-PL" sz="1600" dirty="0" err="1"/>
                        <a:t>La matita ha un diametro </a:t>
                      </a:r>
                      <a:r>
                        <a:rPr lang="pl-PL" sz="1600" dirty="0"/>
                        <a:t>di ¼ </a:t>
                      </a:r>
                      <a:r>
                        <a:rPr lang="pl-PL" sz="1600" dirty="0" err="1"/>
                        <a:t>di pollice</a:t>
                      </a:r>
                      <a:endParaRPr lang="pl-PL" sz="1600" dirty="0"/>
                    </a:p>
                  </a:txBody>
                  <a:tcPr marL="84406" marR="84406" marT="42203" marB="42203"/>
                </a:tc>
                <a:tc>
                  <a:txBody>
                    <a:bodyPr/>
                    <a:lstStyle/>
                    <a:p>
                      <a:r>
                        <a:rPr lang="pl-PL" sz="1600" dirty="0" err="1"/>
                        <a:t>La forma sottile lo rende facile </a:t>
                      </a:r>
                      <a:r>
                        <a:rPr lang="pl-PL" sz="1600" dirty="0"/>
                        <a:t>da </a:t>
                      </a:r>
                      <a:r>
                        <a:rPr lang="pl-PL" sz="1600" dirty="0" err="1"/>
                        <a:t>tenere in mano </a:t>
                      </a:r>
                      <a:r>
                        <a:rPr lang="pl-PL" sz="1600" dirty="0"/>
                        <a:t>e </a:t>
                      </a:r>
                      <a:r>
                        <a:rPr lang="pl-PL" sz="1600" dirty="0" err="1"/>
                        <a:t>comodo </a:t>
                      </a:r>
                      <a:r>
                        <a:rPr lang="pl-PL" sz="1600" dirty="0"/>
                        <a:t>da </a:t>
                      </a:r>
                      <a:r>
                        <a:rPr lang="pl-PL" sz="1600" dirty="0" err="1"/>
                        <a:t>scrivere</a:t>
                      </a:r>
                    </a:p>
                  </a:txBody>
                  <a:tcPr marL="84406" marR="84406" marT="42203" marB="42203"/>
                </a:tc>
                <a:extLst>
                  <a:ext uri="{0D108BD9-81ED-4DB2-BD59-A6C34878D82A}">
                    <a16:rowId xmlns:a16="http://schemas.microsoft.com/office/drawing/2014/main" val="1665074362"/>
                  </a:ext>
                </a:extLst>
              </a:tr>
              <a:tr h="613922">
                <a:tc>
                  <a:txBody>
                    <a:bodyPr/>
                    <a:lstStyle/>
                    <a:p>
                      <a:pPr lvl="0">
                        <a:buNone/>
                      </a:pPr>
                      <a:r>
                        <a:rPr lang="pl-PL" sz="1600" b="0" i="0" u="none" strike="noStrike" noProof="0" dirty="0" err="1">
                          <a:latin typeface="Calibri"/>
                        </a:rPr>
                        <a:t>L'anima in grafite è miscelata</a:t>
                      </a:r>
                      <a:endParaRPr lang="pl-PL" dirty="0" err="1"/>
                    </a:p>
                  </a:txBody>
                  <a:tcPr marL="84406" marR="84406" marT="42203" marB="42203"/>
                </a:tc>
                <a:tc>
                  <a:txBody>
                    <a:bodyPr/>
                    <a:lstStyle/>
                    <a:p>
                      <a:r>
                        <a:rPr lang="pl-PL" sz="1600" dirty="0" err="1"/>
                        <a:t>L'anima in grafite è miscelata in modo da garantire una scrittura scorrevole</a:t>
                      </a:r>
                      <a:r>
                        <a:rPr lang="pl-PL" sz="1600" dirty="0"/>
                        <a:t>, </a:t>
                      </a:r>
                      <a:r>
                        <a:rPr lang="pl-PL" sz="1600" dirty="0" err="1"/>
                        <a:t>ma allo stesso tempo nitida </a:t>
                      </a:r>
                      <a:r>
                        <a:rPr lang="pl-PL" sz="1600" dirty="0"/>
                        <a:t>e </a:t>
                      </a:r>
                      <a:r>
                        <a:rPr lang="pl-PL" sz="1600" dirty="0" err="1"/>
                        <a:t>di facile lettura.</a:t>
                      </a:r>
                      <a:endParaRPr lang="pl-PL" sz="1600" dirty="0"/>
                    </a:p>
                  </a:txBody>
                  <a:tcPr marL="84406" marR="84406" marT="42203" marB="42203"/>
                </a:tc>
                <a:extLst>
                  <a:ext uri="{0D108BD9-81ED-4DB2-BD59-A6C34878D82A}">
                    <a16:rowId xmlns:a16="http://schemas.microsoft.com/office/drawing/2014/main" val="154776634"/>
                  </a:ext>
                </a:extLst>
              </a:tr>
              <a:tr h="613922">
                <a:tc>
                  <a:txBody>
                    <a:bodyPr/>
                    <a:lstStyle/>
                    <a:p>
                      <a:r>
                        <a:rPr lang="pl-PL" sz="1600" dirty="0" err="1"/>
                        <a:t>Esterno giallo</a:t>
                      </a:r>
                      <a:endParaRPr lang="pl-PL" sz="1600" dirty="0"/>
                    </a:p>
                  </a:txBody>
                  <a:tcPr marL="84406" marR="84406" marT="42203" marB="42203"/>
                </a:tc>
                <a:tc>
                  <a:txBody>
                    <a:bodyPr/>
                    <a:lstStyle/>
                    <a:p>
                      <a:r>
                        <a:rPr lang="pl-PL" sz="1600" dirty="0" err="1"/>
                        <a:t>L'esterno giallo brillante assicura che sia facile </a:t>
                      </a:r>
                      <a:r>
                        <a:rPr lang="pl-PL" sz="1600" dirty="0"/>
                        <a:t>da individuare su una </a:t>
                      </a:r>
                      <a:r>
                        <a:rPr lang="pl-PL" sz="1600" dirty="0" err="1"/>
                        <a:t>scrivania </a:t>
                      </a:r>
                      <a:r>
                        <a:rPr lang="pl-PL" sz="1600" dirty="0"/>
                        <a:t>disordinata </a:t>
                      </a:r>
                      <a:r>
                        <a:rPr lang="pl-PL" sz="1600" dirty="0" err="1"/>
                        <a:t>o </a:t>
                      </a:r>
                      <a:r>
                        <a:rPr lang="pl-PL" sz="1600" dirty="0"/>
                        <a:t>in un </a:t>
                      </a:r>
                      <a:r>
                        <a:rPr lang="pl-PL" sz="1600" dirty="0" err="1"/>
                        <a:t>cassetto affollato</a:t>
                      </a:r>
                      <a:endParaRPr lang="pl-PL" sz="1600" dirty="0"/>
                    </a:p>
                  </a:txBody>
                  <a:tcPr marL="84406" marR="84406" marT="42203" marB="42203"/>
                </a:tc>
                <a:extLst>
                  <a:ext uri="{0D108BD9-81ED-4DB2-BD59-A6C34878D82A}">
                    <a16:rowId xmlns:a16="http://schemas.microsoft.com/office/drawing/2014/main" val="2256855817"/>
                  </a:ext>
                </a:extLst>
              </a:tr>
              <a:tr h="755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t>Venduto a </a:t>
                      </a:r>
                      <a:r>
                        <a:rPr lang="pl-PL" sz="1600" dirty="0" err="1"/>
                        <a:t>dozzine</a:t>
                      </a:r>
                      <a:endParaRPr lang="pl-PL" sz="1600" dirty="0"/>
                    </a:p>
                  </a:txBody>
                  <a:tcPr marL="84406" marR="84406" marT="42203" marB="42203"/>
                </a:tc>
                <a:tc>
                  <a:txBody>
                    <a:bodyPr/>
                    <a:lstStyle/>
                    <a:p>
                      <a:r>
                        <a:rPr lang="pl-PL" sz="1600" dirty="0"/>
                        <a:t>Venduto in una </a:t>
                      </a:r>
                      <a:r>
                        <a:rPr lang="pl-PL" sz="1600" dirty="0" err="1"/>
                        <a:t>comoda </a:t>
                      </a:r>
                      <a:r>
                        <a:rPr lang="pl-PL" sz="1600" dirty="0"/>
                        <a:t>confezione da 12 pezzi, </a:t>
                      </a:r>
                      <a:r>
                        <a:rPr lang="pl-PL" sz="1600" dirty="0" err="1"/>
                        <a:t>così se ne perdete </a:t>
                      </a:r>
                      <a:r>
                        <a:rPr lang="pl-PL" sz="1600" dirty="0"/>
                        <a:t>uno </a:t>
                      </a:r>
                      <a:r>
                        <a:rPr lang="pl-PL" sz="1600" dirty="0" err="1"/>
                        <a:t>non dovete </a:t>
                      </a:r>
                      <a:r>
                        <a:rPr lang="pl-PL" sz="1600" dirty="0"/>
                        <a:t>correre al </a:t>
                      </a:r>
                      <a:r>
                        <a:rPr lang="pl-PL" sz="1600" dirty="0" err="1"/>
                        <a:t>negozio </a:t>
                      </a:r>
                      <a:r>
                        <a:rPr lang="pl-PL" sz="1600" dirty="0"/>
                        <a:t>per trovarne </a:t>
                      </a:r>
                      <a:r>
                        <a:rPr lang="pl-PL" sz="1600" dirty="0" err="1"/>
                        <a:t>un altro</a:t>
                      </a:r>
                      <a:r>
                        <a:rPr lang="pl-PL" sz="1600" dirty="0"/>
                        <a:t>. </a:t>
                      </a:r>
                      <a:r>
                        <a:rPr lang="pl-PL" sz="1600" dirty="0" err="1"/>
                        <a:t>Inoltre</a:t>
                      </a:r>
                      <a:r>
                        <a:rPr lang="pl-PL" sz="1600" dirty="0"/>
                        <a:t>, </a:t>
                      </a:r>
                      <a:r>
                        <a:rPr lang="pl-PL" sz="1600" dirty="0" err="1"/>
                        <a:t>più conveniente</a:t>
                      </a:r>
                      <a:endParaRPr lang="pl-PL" sz="1600" dirty="0"/>
                    </a:p>
                  </a:txBody>
                  <a:tcPr marL="84406" marR="84406" marT="42203" marB="42203"/>
                </a:tc>
                <a:extLst>
                  <a:ext uri="{0D108BD9-81ED-4DB2-BD59-A6C34878D82A}">
                    <a16:rowId xmlns:a16="http://schemas.microsoft.com/office/drawing/2014/main" val="1806453294"/>
                  </a:ext>
                </a:extLst>
              </a:tr>
            </a:tbl>
          </a:graphicData>
        </a:graphic>
      </p:graphicFrame>
    </p:spTree>
    <p:extLst>
      <p:ext uri="{BB962C8B-B14F-4D97-AF65-F5344CB8AC3E}">
        <p14:creationId xmlns:p14="http://schemas.microsoft.com/office/powerpoint/2010/main" val="150096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e skosem 1">
            <a:extLst>
              <a:ext uri="{FF2B5EF4-FFF2-40B4-BE49-F238E27FC236}">
                <a16:creationId xmlns:a16="http://schemas.microsoft.com/office/drawing/2014/main" id="{5B4E83B8-2703-4584-8629-E374A7B51F05}"/>
              </a:ext>
            </a:extLst>
          </p:cNvPr>
          <p:cNvSpPr/>
          <p:nvPr/>
        </p:nvSpPr>
        <p:spPr>
          <a:xfrm>
            <a:off x="3521626" y="2740621"/>
            <a:ext cx="2100748" cy="1661382"/>
          </a:xfrm>
          <a:prstGeom prst="bevel">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err="1"/>
              <a:t>Esempio di sito </a:t>
            </a:r>
            <a:r>
              <a:rPr lang="pl-PL" sz="1662" dirty="0"/>
              <a:t>di e-commerce</a:t>
            </a:r>
          </a:p>
        </p:txBody>
      </p:sp>
      <p:pic>
        <p:nvPicPr>
          <p:cNvPr id="5" name="Grafika 4" descr="Stoper">
            <a:extLst>
              <a:ext uri="{FF2B5EF4-FFF2-40B4-BE49-F238E27FC236}">
                <a16:creationId xmlns:a16="http://schemas.microsoft.com/office/drawing/2014/main" id="{DD308440-355A-47AC-B023-ECFAA3FA60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4044" y="3203529"/>
            <a:ext cx="673241" cy="673241"/>
          </a:xfrm>
          <a:prstGeom prst="rect">
            <a:avLst/>
          </a:prstGeom>
        </p:spPr>
      </p:pic>
      <p:pic>
        <p:nvPicPr>
          <p:cNvPr id="7" name="Grafika 6" descr="Powszechny dostęp">
            <a:extLst>
              <a:ext uri="{FF2B5EF4-FFF2-40B4-BE49-F238E27FC236}">
                <a16:creationId xmlns:a16="http://schemas.microsoft.com/office/drawing/2014/main" id="{228037E3-3F6D-4D21-AB10-E542CC3210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4045" y="2384666"/>
            <a:ext cx="673240" cy="673240"/>
          </a:xfrm>
          <a:prstGeom prst="rect">
            <a:avLst/>
          </a:prstGeom>
        </p:spPr>
      </p:pic>
      <p:pic>
        <p:nvPicPr>
          <p:cNvPr id="9" name="Grafika 8" descr="Wykres słupkowy (od prawej do lewej)">
            <a:extLst>
              <a:ext uri="{FF2B5EF4-FFF2-40B4-BE49-F238E27FC236}">
                <a16:creationId xmlns:a16="http://schemas.microsoft.com/office/drawing/2014/main" id="{2352506D-25A4-47DA-85BB-F51A42A4F9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4044" y="4065382"/>
            <a:ext cx="673240" cy="673240"/>
          </a:xfrm>
          <a:prstGeom prst="rect">
            <a:avLst/>
          </a:prstGeom>
        </p:spPr>
      </p:pic>
      <p:pic>
        <p:nvPicPr>
          <p:cNvPr id="11" name="Grafika 10" descr="Metka">
            <a:extLst>
              <a:ext uri="{FF2B5EF4-FFF2-40B4-BE49-F238E27FC236}">
                <a16:creationId xmlns:a16="http://schemas.microsoft.com/office/drawing/2014/main" id="{9D23E783-B384-4DFA-BEBD-5B92234FE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08431" y="4088918"/>
            <a:ext cx="673240" cy="673240"/>
          </a:xfrm>
          <a:prstGeom prst="rect">
            <a:avLst/>
          </a:prstGeom>
        </p:spPr>
      </p:pic>
      <p:pic>
        <p:nvPicPr>
          <p:cNvPr id="13" name="Grafika 12" descr="Diagram Venna">
            <a:extLst>
              <a:ext uri="{FF2B5EF4-FFF2-40B4-BE49-F238E27FC236}">
                <a16:creationId xmlns:a16="http://schemas.microsoft.com/office/drawing/2014/main" id="{176D482D-D895-4446-893A-576404182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8433" y="2436148"/>
            <a:ext cx="673240" cy="673240"/>
          </a:xfrm>
          <a:prstGeom prst="rect">
            <a:avLst/>
          </a:prstGeom>
        </p:spPr>
      </p:pic>
      <p:pic>
        <p:nvPicPr>
          <p:cNvPr id="15" name="Grafika 14" descr="Koszyk na zakupy">
            <a:extLst>
              <a:ext uri="{FF2B5EF4-FFF2-40B4-BE49-F238E27FC236}">
                <a16:creationId xmlns:a16="http://schemas.microsoft.com/office/drawing/2014/main" id="{53608053-3829-4AD1-9877-D39251918E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08432" y="3203530"/>
            <a:ext cx="673240" cy="673240"/>
          </a:xfrm>
          <a:prstGeom prst="rect">
            <a:avLst/>
          </a:prstGeom>
        </p:spPr>
      </p:pic>
      <p:sp>
        <p:nvSpPr>
          <p:cNvPr id="18" name="pole tekstowe 17">
            <a:extLst>
              <a:ext uri="{FF2B5EF4-FFF2-40B4-BE49-F238E27FC236}">
                <a16:creationId xmlns:a16="http://schemas.microsoft.com/office/drawing/2014/main" id="{72081DF2-1A01-4893-90EE-82BBACA8D08F}"/>
              </a:ext>
            </a:extLst>
          </p:cNvPr>
          <p:cNvSpPr txBox="1"/>
          <p:nvPr/>
        </p:nvSpPr>
        <p:spPr>
          <a:xfrm>
            <a:off x="3094175" y="1257672"/>
            <a:ext cx="6567314" cy="369332"/>
          </a:xfrm>
          <a:prstGeom prst="rect">
            <a:avLst/>
          </a:prstGeom>
          <a:noFill/>
        </p:spPr>
        <p:txBody>
          <a:bodyPr wrap="square">
            <a:spAutoFit/>
          </a:bodyPr>
          <a:lstStyle/>
          <a:p>
            <a:r>
              <a:rPr lang="pl-PL" dirty="0"/>
              <a:t>CARATTERISTICHE vs</a:t>
            </a:r>
          </a:p>
        </p:txBody>
      </p:sp>
      <p:sp>
        <p:nvSpPr>
          <p:cNvPr id="20" name="pole tekstowe 19">
            <a:extLst>
              <a:ext uri="{FF2B5EF4-FFF2-40B4-BE49-F238E27FC236}">
                <a16:creationId xmlns:a16="http://schemas.microsoft.com/office/drawing/2014/main" id="{7018FD19-D565-4FC7-AC61-BB8F775AA688}"/>
              </a:ext>
            </a:extLst>
          </p:cNvPr>
          <p:cNvSpPr txBox="1"/>
          <p:nvPr/>
        </p:nvSpPr>
        <p:spPr>
          <a:xfrm>
            <a:off x="5194923" y="1257672"/>
            <a:ext cx="6567314" cy="369332"/>
          </a:xfrm>
          <a:prstGeom prst="rect">
            <a:avLst/>
          </a:prstGeom>
          <a:noFill/>
        </p:spPr>
        <p:txBody>
          <a:bodyPr wrap="square">
            <a:spAutoFit/>
          </a:bodyPr>
          <a:lstStyle/>
          <a:p>
            <a:r>
              <a:rPr lang="pl-PL" dirty="0"/>
              <a:t>BENEFICI</a:t>
            </a:r>
          </a:p>
        </p:txBody>
      </p:sp>
      <p:sp>
        <p:nvSpPr>
          <p:cNvPr id="22" name="pole tekstowe 21">
            <a:extLst>
              <a:ext uri="{FF2B5EF4-FFF2-40B4-BE49-F238E27FC236}">
                <a16:creationId xmlns:a16="http://schemas.microsoft.com/office/drawing/2014/main" id="{AF2C82AE-EFC1-4B06-97EC-80096DFB2C19}"/>
              </a:ext>
            </a:extLst>
          </p:cNvPr>
          <p:cNvSpPr txBox="1"/>
          <p:nvPr/>
        </p:nvSpPr>
        <p:spPr>
          <a:xfrm>
            <a:off x="6892332" y="2490461"/>
            <a:ext cx="8507959" cy="369332"/>
          </a:xfrm>
          <a:prstGeom prst="rect">
            <a:avLst/>
          </a:prstGeom>
          <a:noFill/>
        </p:spPr>
        <p:txBody>
          <a:bodyPr wrap="square">
            <a:spAutoFit/>
          </a:bodyPr>
          <a:lstStyle/>
          <a:p>
            <a:r>
              <a:rPr lang="pl-PL" dirty="0"/>
              <a:t>Servizio </a:t>
            </a:r>
            <a:r>
              <a:rPr lang="pl-PL" dirty="0" err="1"/>
              <a:t>clienti migliorato</a:t>
            </a:r>
          </a:p>
        </p:txBody>
      </p:sp>
      <p:sp>
        <p:nvSpPr>
          <p:cNvPr id="24" name="pole tekstowe 23">
            <a:extLst>
              <a:ext uri="{FF2B5EF4-FFF2-40B4-BE49-F238E27FC236}">
                <a16:creationId xmlns:a16="http://schemas.microsoft.com/office/drawing/2014/main" id="{36B21C53-6B12-4FF1-93B2-5EB9DCD607A7}"/>
              </a:ext>
            </a:extLst>
          </p:cNvPr>
          <p:cNvSpPr txBox="1"/>
          <p:nvPr/>
        </p:nvSpPr>
        <p:spPr>
          <a:xfrm>
            <a:off x="6895200" y="3219036"/>
            <a:ext cx="10532810" cy="646331"/>
          </a:xfrm>
          <a:prstGeom prst="rect">
            <a:avLst/>
          </a:prstGeom>
          <a:noFill/>
        </p:spPr>
        <p:txBody>
          <a:bodyPr wrap="square">
            <a:spAutoFit/>
          </a:bodyPr>
          <a:lstStyle/>
          <a:p>
            <a:r>
              <a:rPr lang="pl-PL" dirty="0" err="1"/>
              <a:t>Vendite </a:t>
            </a:r>
            <a:r>
              <a:rPr lang="pl-PL" dirty="0"/>
              <a:t>rapide + tasso di abbandono </a:t>
            </a:r>
            <a:r>
              <a:rPr lang="pl-PL" dirty="0" err="1"/>
              <a:t>del</a:t>
            </a:r>
            <a:br>
              <a:rPr lang="pl-PL" dirty="0"/>
            </a:br>
            <a:r>
              <a:rPr lang="pl-PL" dirty="0" err="1"/>
              <a:t>tasso di abbandono del carrello</a:t>
            </a:r>
            <a:endParaRPr lang="pl-PL" dirty="0"/>
          </a:p>
        </p:txBody>
      </p:sp>
      <p:sp>
        <p:nvSpPr>
          <p:cNvPr id="26" name="pole tekstowe 25">
            <a:extLst>
              <a:ext uri="{FF2B5EF4-FFF2-40B4-BE49-F238E27FC236}">
                <a16:creationId xmlns:a16="http://schemas.microsoft.com/office/drawing/2014/main" id="{F200132D-E218-4426-911A-E2C1E30C6F06}"/>
              </a:ext>
            </a:extLst>
          </p:cNvPr>
          <p:cNvSpPr txBox="1"/>
          <p:nvPr/>
        </p:nvSpPr>
        <p:spPr>
          <a:xfrm>
            <a:off x="7092280" y="4143656"/>
            <a:ext cx="11480134" cy="646331"/>
          </a:xfrm>
          <a:prstGeom prst="rect">
            <a:avLst/>
          </a:prstGeom>
          <a:noFill/>
        </p:spPr>
        <p:txBody>
          <a:bodyPr wrap="square">
            <a:spAutoFit/>
          </a:bodyPr>
          <a:lstStyle/>
          <a:p>
            <a:r>
              <a:rPr lang="pl-PL" dirty="0" err="1"/>
              <a:t>Aumento del </a:t>
            </a:r>
            <a:r>
              <a:rPr lang="pl-PL" dirty="0"/>
              <a:t>prodotto </a:t>
            </a:r>
            <a:br>
              <a:rPr lang="pl-PL" dirty="0"/>
            </a:br>
            <a:r>
              <a:rPr lang="pl-PL" dirty="0" err="1"/>
              <a:t>fatturato</a:t>
            </a:r>
            <a:endParaRPr lang="pl-PL" dirty="0"/>
          </a:p>
        </p:txBody>
      </p:sp>
      <p:sp>
        <p:nvSpPr>
          <p:cNvPr id="28" name="pole tekstowe 27">
            <a:extLst>
              <a:ext uri="{FF2B5EF4-FFF2-40B4-BE49-F238E27FC236}">
                <a16:creationId xmlns:a16="http://schemas.microsoft.com/office/drawing/2014/main" id="{3934FC08-B73A-4BF4-86F1-BDE325DA0E53}"/>
              </a:ext>
            </a:extLst>
          </p:cNvPr>
          <p:cNvSpPr txBox="1"/>
          <p:nvPr/>
        </p:nvSpPr>
        <p:spPr>
          <a:xfrm>
            <a:off x="-32665" y="2501482"/>
            <a:ext cx="11956041" cy="369332"/>
          </a:xfrm>
          <a:prstGeom prst="rect">
            <a:avLst/>
          </a:prstGeom>
          <a:noFill/>
        </p:spPr>
        <p:txBody>
          <a:bodyPr wrap="square">
            <a:spAutoFit/>
          </a:bodyPr>
          <a:lstStyle/>
          <a:p>
            <a:r>
              <a:rPr lang="pl-PL" dirty="0"/>
              <a:t>Marketing </a:t>
            </a:r>
            <a:r>
              <a:rPr lang="pl-PL" dirty="0" err="1"/>
              <a:t>integrato</a:t>
            </a:r>
          </a:p>
        </p:txBody>
      </p:sp>
      <p:sp>
        <p:nvSpPr>
          <p:cNvPr id="30" name="pole tekstowe 29">
            <a:extLst>
              <a:ext uri="{FF2B5EF4-FFF2-40B4-BE49-F238E27FC236}">
                <a16:creationId xmlns:a16="http://schemas.microsoft.com/office/drawing/2014/main" id="{A3B7B583-EE6A-44C0-A806-6D86CF3BC4F7}"/>
              </a:ext>
            </a:extLst>
          </p:cNvPr>
          <p:cNvSpPr txBox="1"/>
          <p:nvPr/>
        </p:nvSpPr>
        <p:spPr>
          <a:xfrm>
            <a:off x="-32666" y="4286881"/>
            <a:ext cx="11956041" cy="369332"/>
          </a:xfrm>
          <a:prstGeom prst="rect">
            <a:avLst/>
          </a:prstGeom>
          <a:noFill/>
        </p:spPr>
        <p:txBody>
          <a:bodyPr wrap="square">
            <a:spAutoFit/>
          </a:bodyPr>
          <a:lstStyle/>
          <a:p>
            <a:r>
              <a:rPr lang="pl-PL" dirty="0" err="1"/>
              <a:t>Cassa semplificata</a:t>
            </a:r>
            <a:endParaRPr lang="pl-PL" dirty="0"/>
          </a:p>
        </p:txBody>
      </p:sp>
      <p:sp>
        <p:nvSpPr>
          <p:cNvPr id="32" name="pole tekstowe 31">
            <a:extLst>
              <a:ext uri="{FF2B5EF4-FFF2-40B4-BE49-F238E27FC236}">
                <a16:creationId xmlns:a16="http://schemas.microsoft.com/office/drawing/2014/main" id="{B25359E9-A34C-4821-A754-92CFC3AFC559}"/>
              </a:ext>
            </a:extLst>
          </p:cNvPr>
          <p:cNvSpPr txBox="1"/>
          <p:nvPr/>
        </p:nvSpPr>
        <p:spPr>
          <a:xfrm>
            <a:off x="107504" y="3207853"/>
            <a:ext cx="11448707" cy="646331"/>
          </a:xfrm>
          <a:prstGeom prst="rect">
            <a:avLst/>
          </a:prstGeom>
          <a:noFill/>
        </p:spPr>
        <p:txBody>
          <a:bodyPr wrap="square">
            <a:spAutoFit/>
          </a:bodyPr>
          <a:lstStyle/>
          <a:p>
            <a:r>
              <a:rPr lang="pl-PL" dirty="0"/>
              <a:t>Vendite e </a:t>
            </a:r>
            <a:r>
              <a:rPr lang="pl-PL" dirty="0" err="1"/>
              <a:t>promozione</a:t>
            </a:r>
            <a:br>
              <a:rPr lang="pl-PL" dirty="0"/>
            </a:br>
            <a:r>
              <a:rPr lang="pl-PL" dirty="0" err="1"/>
              <a:t>capacità</a:t>
            </a:r>
            <a:endParaRPr lang="pl-PL" dirty="0"/>
          </a:p>
        </p:txBody>
      </p:sp>
      <p:sp>
        <p:nvSpPr>
          <p:cNvPr id="34" name="pole tekstowe 33">
            <a:extLst>
              <a:ext uri="{FF2B5EF4-FFF2-40B4-BE49-F238E27FC236}">
                <a16:creationId xmlns:a16="http://schemas.microsoft.com/office/drawing/2014/main" id="{0DD69465-059F-4768-BD25-7B9BFA17DCEC}"/>
              </a:ext>
            </a:extLst>
          </p:cNvPr>
          <p:cNvSpPr txBox="1"/>
          <p:nvPr/>
        </p:nvSpPr>
        <p:spPr>
          <a:xfrm>
            <a:off x="3094175" y="1769027"/>
            <a:ext cx="11071573" cy="369332"/>
          </a:xfrm>
          <a:prstGeom prst="rect">
            <a:avLst/>
          </a:prstGeom>
          <a:noFill/>
        </p:spPr>
        <p:txBody>
          <a:bodyPr wrap="square">
            <a:spAutoFit/>
          </a:bodyPr>
          <a:lstStyle/>
          <a:p>
            <a:r>
              <a:rPr lang="pl-PL" dirty="0" err="1">
                <a:solidFill>
                  <a:srgbClr val="DC30BB"/>
                </a:solidFill>
              </a:rPr>
              <a:t>I vantaggi vendono più delle caratteristiche</a:t>
            </a:r>
            <a:endParaRPr lang="pl-PL" dirty="0">
              <a:solidFill>
                <a:srgbClr val="DC30BB"/>
              </a:solidFill>
            </a:endParaRPr>
          </a:p>
        </p:txBody>
      </p:sp>
    </p:spTree>
    <p:extLst>
      <p:ext uri="{BB962C8B-B14F-4D97-AF65-F5344CB8AC3E}">
        <p14:creationId xmlns:p14="http://schemas.microsoft.com/office/powerpoint/2010/main" val="355180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murka 7">
            <a:extLst>
              <a:ext uri="{FF2B5EF4-FFF2-40B4-BE49-F238E27FC236}">
                <a16:creationId xmlns:a16="http://schemas.microsoft.com/office/drawing/2014/main" id="{330A2392-2F90-43A6-A968-A7C8A76F379D}"/>
              </a:ext>
            </a:extLst>
          </p:cNvPr>
          <p:cNvSpPr/>
          <p:nvPr/>
        </p:nvSpPr>
        <p:spPr>
          <a:xfrm>
            <a:off x="4447378" y="4560455"/>
            <a:ext cx="1294065"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t>VANTAGGI DEL PRODOTTO</a:t>
            </a:r>
          </a:p>
        </p:txBody>
      </p:sp>
      <p:sp>
        <p:nvSpPr>
          <p:cNvPr id="3" name="Chmurka 2">
            <a:extLst>
              <a:ext uri="{FF2B5EF4-FFF2-40B4-BE49-F238E27FC236}">
                <a16:creationId xmlns:a16="http://schemas.microsoft.com/office/drawing/2014/main" id="{8070FB1A-1AF7-4EAA-BF3E-7C9B64B2DD2E}"/>
              </a:ext>
            </a:extLst>
          </p:cNvPr>
          <p:cNvSpPr/>
          <p:nvPr/>
        </p:nvSpPr>
        <p:spPr>
          <a:xfrm>
            <a:off x="5012692" y="3304113"/>
            <a:ext cx="1584769" cy="105077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77" dirty="0"/>
              <a:t>BRANDING</a:t>
            </a:r>
          </a:p>
        </p:txBody>
      </p:sp>
      <p:sp>
        <p:nvSpPr>
          <p:cNvPr id="4" name="Chmurka 3">
            <a:extLst>
              <a:ext uri="{FF2B5EF4-FFF2-40B4-BE49-F238E27FC236}">
                <a16:creationId xmlns:a16="http://schemas.microsoft.com/office/drawing/2014/main" id="{43878033-1D15-4F52-A6EA-E53E92BBD865}"/>
              </a:ext>
            </a:extLst>
          </p:cNvPr>
          <p:cNvSpPr/>
          <p:nvPr/>
        </p:nvSpPr>
        <p:spPr>
          <a:xfrm>
            <a:off x="4632305" y="2399762"/>
            <a:ext cx="1449595"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t>SERVIZIO CLIENTI</a:t>
            </a:r>
          </a:p>
        </p:txBody>
      </p:sp>
      <p:sp>
        <p:nvSpPr>
          <p:cNvPr id="2" name="Symbol zastępczy tekstu 1">
            <a:extLst>
              <a:ext uri="{FF2B5EF4-FFF2-40B4-BE49-F238E27FC236}">
                <a16:creationId xmlns:a16="http://schemas.microsoft.com/office/drawing/2014/main" id="{98B6F580-4E69-46E2-9CEC-A85060586E3A}"/>
              </a:ext>
            </a:extLst>
          </p:cNvPr>
          <p:cNvSpPr>
            <a:spLocks noGrp="1"/>
          </p:cNvSpPr>
          <p:nvPr>
            <p:ph type="body" sz="quarter" idx="14"/>
          </p:nvPr>
        </p:nvSpPr>
        <p:spPr/>
        <p:txBody>
          <a:bodyPr/>
          <a:lstStyle/>
          <a:p>
            <a:pPr algn="ctr"/>
            <a:r>
              <a:rPr lang="pl-PL" sz="2400" b="1" dirty="0"/>
              <a:t>2. </a:t>
            </a:r>
            <a:r>
              <a:rPr lang="pl-PL" sz="2400" b="1" dirty="0" err="1"/>
              <a:t>Sviluppare il proprio </a:t>
            </a:r>
            <a:r>
              <a:rPr lang="pl-PL" sz="2400" b="1" dirty="0"/>
              <a:t>marchio </a:t>
            </a:r>
          </a:p>
          <a:p>
            <a:pPr algn="ctr"/>
            <a:br>
              <a:rPr lang="pl-PL" sz="1662" dirty="0"/>
            </a:br>
            <a:endParaRPr lang="pl-PL" sz="1600" dirty="0"/>
          </a:p>
          <a:p>
            <a:pPr algn="l"/>
            <a:r>
              <a:rPr lang="en-US" sz="1600" dirty="0"/>
              <a:t>Il branding deve essere creato con cura.  E non si tratta solo di </a:t>
            </a:r>
            <a:br>
              <a:rPr lang="pl-PL" sz="1600" dirty="0"/>
            </a:br>
            <a:r>
              <a:rPr lang="en-US" sz="1600" dirty="0"/>
              <a:t>di un logo o di una grafica accattivante, è molto più </a:t>
            </a:r>
            <a:endParaRPr lang="pl-PL" sz="1600" dirty="0"/>
          </a:p>
          <a:p>
            <a:pPr algn="l"/>
            <a:r>
              <a:rPr lang="en-US" sz="1600" dirty="0"/>
              <a:t>più di questo. Il branding è l'arte di </a:t>
            </a:r>
            <a:endParaRPr lang="pl-PL" sz="1600" dirty="0"/>
          </a:p>
          <a:p>
            <a:pPr algn="l"/>
            <a:r>
              <a:rPr lang="en-US" sz="1600" dirty="0"/>
              <a:t>che contraddistinguono il vostro Centro del Gusto per la sua </a:t>
            </a:r>
            <a:endParaRPr lang="pl-PL" sz="1600" dirty="0"/>
          </a:p>
          <a:p>
            <a:pPr algn="l"/>
            <a:r>
              <a:rPr lang="en-US" sz="1600" dirty="0"/>
              <a:t>pubblico di riferimento e di commuoverlo emotivamente.   </a:t>
            </a:r>
            <a:endParaRPr lang="pl-PL" sz="1600" dirty="0"/>
          </a:p>
          <a:p>
            <a:pPr algn="l"/>
            <a:r>
              <a:rPr lang="en-US" sz="1600" dirty="0"/>
              <a:t>In quanto tale, il vostro marchio deve rappresentare la cultura</a:t>
            </a:r>
            <a:br>
              <a:rPr lang="pl-PL" sz="1600" dirty="0"/>
            </a:br>
            <a:r>
              <a:rPr lang="en-US" sz="1600" dirty="0"/>
              <a:t>o la filosofia del vostro Centro del Gusto. </a:t>
            </a:r>
            <a:endParaRPr lang="pl-PL" sz="1600" dirty="0"/>
          </a:p>
          <a:p>
            <a:pPr algn="l"/>
            <a:endParaRPr lang="pl-PL" sz="1600" dirty="0"/>
          </a:p>
          <a:p>
            <a:pPr algn="l"/>
            <a:r>
              <a:rPr lang="en-US" sz="1600" dirty="0"/>
              <a:t>Il logo è il punto di partenza per il riconoscimento di </a:t>
            </a:r>
            <a:endParaRPr lang="pl-PL" sz="1600" dirty="0"/>
          </a:p>
          <a:p>
            <a:pPr algn="l"/>
            <a:r>
              <a:rPr lang="en-US" sz="1600" dirty="0"/>
              <a:t>della vostra organizzazione. Consideratelo come il volto </a:t>
            </a:r>
            <a:endParaRPr lang="pl-PL" sz="1600" dirty="0"/>
          </a:p>
          <a:p>
            <a:pPr algn="l"/>
            <a:r>
              <a:rPr lang="en-US" sz="1600" dirty="0"/>
              <a:t>della vostra organizzazione. Il logo gioca un ruolo fondamentale </a:t>
            </a:r>
            <a:endParaRPr lang="pl-PL" sz="1600" dirty="0"/>
          </a:p>
          <a:p>
            <a:pPr algn="l"/>
            <a:r>
              <a:rPr lang="en-US" sz="1600" dirty="0"/>
              <a:t>ruolo nel trasmettere il messaggio del vostro marchio. </a:t>
            </a:r>
          </a:p>
          <a:p>
            <a:pPr algn="l"/>
            <a:endParaRPr lang="en-US" sz="1600" dirty="0"/>
          </a:p>
          <a:p>
            <a:pPr algn="l"/>
            <a:r>
              <a:rPr lang="en-US" sz="1600" dirty="0"/>
              <a:t>Deve combinare il giusto mix di colore, stile </a:t>
            </a:r>
            <a:endParaRPr lang="pl-PL" sz="1600" dirty="0"/>
          </a:p>
          <a:p>
            <a:pPr algn="l"/>
            <a:r>
              <a:rPr lang="en-US" sz="1600" dirty="0"/>
              <a:t>e simbolici, ma allo stesso tempo facili da ricordare. </a:t>
            </a:r>
            <a:endParaRPr lang="pl-PL" sz="1600" dirty="0"/>
          </a:p>
        </p:txBody>
      </p:sp>
      <p:sp>
        <p:nvSpPr>
          <p:cNvPr id="6" name="Chmurka 5">
            <a:extLst>
              <a:ext uri="{FF2B5EF4-FFF2-40B4-BE49-F238E27FC236}">
                <a16:creationId xmlns:a16="http://schemas.microsoft.com/office/drawing/2014/main" id="{2634D7FC-5628-41E7-B5AD-B216AE3C6DA0}"/>
              </a:ext>
            </a:extLst>
          </p:cNvPr>
          <p:cNvSpPr/>
          <p:nvPr/>
        </p:nvSpPr>
        <p:spPr>
          <a:xfrm>
            <a:off x="6604652" y="2636616"/>
            <a:ext cx="1711763" cy="79238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IMPRESSIONE FORTE</a:t>
            </a:r>
          </a:p>
        </p:txBody>
      </p:sp>
      <p:sp>
        <p:nvSpPr>
          <p:cNvPr id="5" name="Chmurka 4">
            <a:extLst>
              <a:ext uri="{FF2B5EF4-FFF2-40B4-BE49-F238E27FC236}">
                <a16:creationId xmlns:a16="http://schemas.microsoft.com/office/drawing/2014/main" id="{4CBDE9E5-9956-46F5-9535-AD974A198FD5}"/>
              </a:ext>
            </a:extLst>
          </p:cNvPr>
          <p:cNvSpPr/>
          <p:nvPr/>
        </p:nvSpPr>
        <p:spPr>
          <a:xfrm>
            <a:off x="6260848" y="4560116"/>
            <a:ext cx="1051479" cy="499547"/>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PREZZO</a:t>
            </a:r>
          </a:p>
        </p:txBody>
      </p:sp>
      <p:sp>
        <p:nvSpPr>
          <p:cNvPr id="9" name="Chmurka 8">
            <a:extLst>
              <a:ext uri="{FF2B5EF4-FFF2-40B4-BE49-F238E27FC236}">
                <a16:creationId xmlns:a16="http://schemas.microsoft.com/office/drawing/2014/main" id="{96770C3C-234F-439C-B015-AE286A41A1E5}"/>
              </a:ext>
            </a:extLst>
          </p:cNvPr>
          <p:cNvSpPr/>
          <p:nvPr/>
        </p:nvSpPr>
        <p:spPr>
          <a:xfrm>
            <a:off x="7277878" y="3669923"/>
            <a:ext cx="1428950" cy="890193"/>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PROPOSTA DI VALORE</a:t>
            </a:r>
          </a:p>
        </p:txBody>
      </p:sp>
      <p:sp>
        <p:nvSpPr>
          <p:cNvPr id="7" name="Owal 6">
            <a:extLst>
              <a:ext uri="{FF2B5EF4-FFF2-40B4-BE49-F238E27FC236}">
                <a16:creationId xmlns:a16="http://schemas.microsoft.com/office/drawing/2014/main" id="{09B4A254-CDFD-4C0C-879E-D6DB122F2C3F}"/>
              </a:ext>
            </a:extLst>
          </p:cNvPr>
          <p:cNvSpPr/>
          <p:nvPr/>
        </p:nvSpPr>
        <p:spPr>
          <a:xfrm>
            <a:off x="6379387" y="1668407"/>
            <a:ext cx="932941" cy="577062"/>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LOGO</a:t>
            </a:r>
          </a:p>
        </p:txBody>
      </p:sp>
      <p:sp>
        <p:nvSpPr>
          <p:cNvPr id="11" name="Owal 10">
            <a:extLst>
              <a:ext uri="{FF2B5EF4-FFF2-40B4-BE49-F238E27FC236}">
                <a16:creationId xmlns:a16="http://schemas.microsoft.com/office/drawing/2014/main" id="{541D77E4-526E-47F1-8009-0EE8595A52D9}"/>
              </a:ext>
            </a:extLst>
          </p:cNvPr>
          <p:cNvSpPr/>
          <p:nvPr/>
        </p:nvSpPr>
        <p:spPr>
          <a:xfrm>
            <a:off x="7434329" y="1668406"/>
            <a:ext cx="1548897" cy="648634"/>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RIPETIZIONE</a:t>
            </a:r>
          </a:p>
        </p:txBody>
      </p:sp>
      <p:cxnSp>
        <p:nvCxnSpPr>
          <p:cNvPr id="17" name="Łącznik prosty 16">
            <a:extLst>
              <a:ext uri="{FF2B5EF4-FFF2-40B4-BE49-F238E27FC236}">
                <a16:creationId xmlns:a16="http://schemas.microsoft.com/office/drawing/2014/main" id="{21DAEBAB-9E6E-459F-8EB0-CC8E6136E9BB}"/>
              </a:ext>
            </a:extLst>
          </p:cNvPr>
          <p:cNvCxnSpPr/>
          <p:nvPr/>
        </p:nvCxnSpPr>
        <p:spPr>
          <a:xfrm>
            <a:off x="5400271" y="3080178"/>
            <a:ext cx="137806" cy="348822"/>
          </a:xfrm>
          <a:prstGeom prst="line">
            <a:avLst/>
          </a:prstGeom>
          <a:ln/>
        </p:spPr>
        <p:style>
          <a:lnRef idx="1">
            <a:schemeClr val="dk1"/>
          </a:lnRef>
          <a:fillRef idx="0">
            <a:schemeClr val="dk1"/>
          </a:fillRef>
          <a:effectRef idx="0">
            <a:schemeClr val="dk1"/>
          </a:effectRef>
          <a:fontRef idx="minor">
            <a:schemeClr val="tx1"/>
          </a:fontRef>
        </p:style>
      </p:cxnSp>
      <p:cxnSp>
        <p:nvCxnSpPr>
          <p:cNvPr id="19" name="Łącznik prosty 18">
            <a:extLst>
              <a:ext uri="{FF2B5EF4-FFF2-40B4-BE49-F238E27FC236}">
                <a16:creationId xmlns:a16="http://schemas.microsoft.com/office/drawing/2014/main" id="{22298929-3E3C-4D2A-84EC-79576E8309CC}"/>
              </a:ext>
            </a:extLst>
          </p:cNvPr>
          <p:cNvCxnSpPr/>
          <p:nvPr/>
        </p:nvCxnSpPr>
        <p:spPr>
          <a:xfrm>
            <a:off x="6985040" y="2245468"/>
            <a:ext cx="68902" cy="570366"/>
          </a:xfrm>
          <a:prstGeom prst="line">
            <a:avLst/>
          </a:prstGeom>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8A1F866B-1AB7-4FD3-88FA-9CD835E2698D}"/>
              </a:ext>
            </a:extLst>
          </p:cNvPr>
          <p:cNvCxnSpPr/>
          <p:nvPr/>
        </p:nvCxnSpPr>
        <p:spPr>
          <a:xfrm flipH="1">
            <a:off x="7667485" y="2317040"/>
            <a:ext cx="551225" cy="478914"/>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Łącznik prosty 22">
            <a:extLst>
              <a:ext uri="{FF2B5EF4-FFF2-40B4-BE49-F238E27FC236}">
                <a16:creationId xmlns:a16="http://schemas.microsoft.com/office/drawing/2014/main" id="{2F484496-31BF-495C-B157-CCB5414E8E95}"/>
              </a:ext>
            </a:extLst>
          </p:cNvPr>
          <p:cNvCxnSpPr>
            <a:cxnSpLocks/>
            <a:endCxn id="8" idx="3"/>
          </p:cNvCxnSpPr>
          <p:nvPr/>
        </p:nvCxnSpPr>
        <p:spPr>
          <a:xfrm flipH="1">
            <a:off x="5094411" y="4260142"/>
            <a:ext cx="524318" cy="345618"/>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Łącznik prosty 24">
            <a:extLst>
              <a:ext uri="{FF2B5EF4-FFF2-40B4-BE49-F238E27FC236}">
                <a16:creationId xmlns:a16="http://schemas.microsoft.com/office/drawing/2014/main" id="{604F63D9-B35A-42C3-A924-343E94A2A931}"/>
              </a:ext>
            </a:extLst>
          </p:cNvPr>
          <p:cNvCxnSpPr/>
          <p:nvPr/>
        </p:nvCxnSpPr>
        <p:spPr>
          <a:xfrm>
            <a:off x="6081901" y="4191603"/>
            <a:ext cx="515560" cy="414158"/>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Łącznik prosty 26">
            <a:extLst>
              <a:ext uri="{FF2B5EF4-FFF2-40B4-BE49-F238E27FC236}">
                <a16:creationId xmlns:a16="http://schemas.microsoft.com/office/drawing/2014/main" id="{ED59843C-E891-43D0-9490-C53E6C8D2B5E}"/>
              </a:ext>
            </a:extLst>
          </p:cNvPr>
          <p:cNvCxnSpPr>
            <a:stCxn id="3" idx="0"/>
          </p:cNvCxnSpPr>
          <p:nvPr/>
        </p:nvCxnSpPr>
        <p:spPr>
          <a:xfrm>
            <a:off x="6596140" y="3829498"/>
            <a:ext cx="810931" cy="163645"/>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Łącznik prosty 28">
            <a:extLst>
              <a:ext uri="{FF2B5EF4-FFF2-40B4-BE49-F238E27FC236}">
                <a16:creationId xmlns:a16="http://schemas.microsoft.com/office/drawing/2014/main" id="{BB759280-7951-47CE-8587-A67EA882FF7E}"/>
              </a:ext>
            </a:extLst>
          </p:cNvPr>
          <p:cNvCxnSpPr>
            <a:cxnSpLocks/>
          </p:cNvCxnSpPr>
          <p:nvPr/>
        </p:nvCxnSpPr>
        <p:spPr>
          <a:xfrm flipH="1">
            <a:off x="6379387" y="3299570"/>
            <a:ext cx="316413" cy="162347"/>
          </a:xfrm>
          <a:prstGeom prst="line">
            <a:avLst/>
          </a:prstGeom>
          <a:ln w="12700"/>
        </p:spPr>
        <p:style>
          <a:lnRef idx="1">
            <a:schemeClr val="dk1"/>
          </a:lnRef>
          <a:fillRef idx="0">
            <a:schemeClr val="dk1"/>
          </a:fillRef>
          <a:effectRef idx="0">
            <a:schemeClr val="dk1"/>
          </a:effectRef>
          <a:fontRef idx="minor">
            <a:schemeClr val="tx1"/>
          </a:fontRef>
        </p:style>
      </p:cxnSp>
      <p:sp>
        <p:nvSpPr>
          <p:cNvPr id="34" name="Dowolny kształt: kształt 33">
            <a:extLst>
              <a:ext uri="{FF2B5EF4-FFF2-40B4-BE49-F238E27FC236}">
                <a16:creationId xmlns:a16="http://schemas.microsoft.com/office/drawing/2014/main" id="{B4339467-C87B-4DD9-960A-B3A3318E15F3}"/>
              </a:ext>
            </a:extLst>
          </p:cNvPr>
          <p:cNvSpPr/>
          <p:nvPr/>
        </p:nvSpPr>
        <p:spPr>
          <a:xfrm>
            <a:off x="5298991" y="4460434"/>
            <a:ext cx="2980054" cy="1310385"/>
          </a:xfrm>
          <a:custGeom>
            <a:avLst/>
            <a:gdLst>
              <a:gd name="connsiteX0" fmla="*/ 0 w 3228392"/>
              <a:gd name="connsiteY0" fmla="*/ 811763 h 1419584"/>
              <a:gd name="connsiteX1" fmla="*/ 2230016 w 3228392"/>
              <a:gd name="connsiteY1" fmla="*/ 1390261 h 1419584"/>
              <a:gd name="connsiteX2" fmla="*/ 3228392 w 3228392"/>
              <a:gd name="connsiteY2" fmla="*/ 0 h 1419584"/>
            </a:gdLst>
            <a:ahLst/>
            <a:cxnLst>
              <a:cxn ang="0">
                <a:pos x="connsiteX0" y="connsiteY0"/>
              </a:cxn>
              <a:cxn ang="0">
                <a:pos x="connsiteX1" y="connsiteY1"/>
              </a:cxn>
              <a:cxn ang="0">
                <a:pos x="connsiteX2" y="connsiteY2"/>
              </a:cxn>
            </a:cxnLst>
            <a:rect l="l" t="t" r="r" b="b"/>
            <a:pathLst>
              <a:path w="3228392" h="1419584">
                <a:moveTo>
                  <a:pt x="0" y="811763"/>
                </a:moveTo>
                <a:cubicBezTo>
                  <a:pt x="845975" y="1168659"/>
                  <a:pt x="1691951" y="1525555"/>
                  <a:pt x="2230016" y="1390261"/>
                </a:cubicBezTo>
                <a:cubicBezTo>
                  <a:pt x="2768081" y="1254967"/>
                  <a:pt x="3069772" y="242596"/>
                  <a:pt x="322839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pl-PL" sz="1662"/>
          </a:p>
        </p:txBody>
      </p:sp>
    </p:spTree>
    <p:extLst>
      <p:ext uri="{BB962C8B-B14F-4D97-AF65-F5344CB8AC3E}">
        <p14:creationId xmlns:p14="http://schemas.microsoft.com/office/powerpoint/2010/main" val="23355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3AC8281-583D-4DA7-94AB-037B50D642F6}"/>
              </a:ext>
            </a:extLst>
          </p:cNvPr>
          <p:cNvSpPr>
            <a:spLocks noGrp="1"/>
          </p:cNvSpPr>
          <p:nvPr>
            <p:ph type="body" sz="quarter" idx="14"/>
          </p:nvPr>
        </p:nvSpPr>
        <p:spPr/>
        <p:txBody>
          <a:bodyPr vert="horz" lIns="91440" tIns="45720" rIns="91440" bIns="45720" rtlCol="0" anchor="t">
            <a:noAutofit/>
          </a:bodyPr>
          <a:lstStyle/>
          <a:p>
            <a:r>
              <a:rPr lang="pl-PL" sz="1600" dirty="0" err="1"/>
              <a:t>Comunicazione </a:t>
            </a:r>
            <a:r>
              <a:rPr lang="pl-PL" sz="1600" dirty="0"/>
              <a:t>del marchio</a:t>
            </a:r>
            <a:endParaRPr lang="pl-PL" dirty="0" err="1"/>
          </a:p>
          <a:p>
            <a:endParaRPr lang="pl-PL" sz="1600" dirty="0"/>
          </a:p>
          <a:p>
            <a:r>
              <a:rPr lang="en-US" sz="1600" dirty="0"/>
              <a:t>Una delle principali tendenze del branding è che i marchi hanno iniziato a comunicare in modo emozionale.  I marchi di successo utilizzano le emozioni come base per la differenziazione e per uno storytelling autentico che catturi l'attenzione.</a:t>
            </a:r>
            <a:endParaRPr lang="pl-PL" sz="1600" dirty="0"/>
          </a:p>
          <a:p>
            <a:r>
              <a:rPr lang="en-US" sz="1600" dirty="0"/>
              <a:t>   </a:t>
            </a:r>
          </a:p>
          <a:p>
            <a:r>
              <a:rPr lang="en-US" sz="1600" dirty="0"/>
              <a:t>L'esperienza e la leadership del vostro Centro del Gusto devono essere al centro del vostro marchio e un pilastro della vostra comunicazione. Prendetevi il tempo necessario per sviluppare il vostro messaggio di base, che sarà il fondamento del vostro marchio.  Identificare: </a:t>
            </a:r>
            <a:endParaRPr lang="pl-PL" sz="1600" dirty="0"/>
          </a:p>
          <a:p>
            <a:endParaRPr lang="en-US" sz="1600" dirty="0"/>
          </a:p>
          <a:p>
            <a:r>
              <a:rPr lang="en-US" sz="1600" dirty="0"/>
              <a:t>- Quali sono i vostri valori fondamentali?</a:t>
            </a:r>
          </a:p>
          <a:p>
            <a:r>
              <a:rPr lang="en-US" sz="1600" dirty="0"/>
              <a:t>- Per cosa vi battete?</a:t>
            </a:r>
          </a:p>
          <a:p>
            <a:r>
              <a:rPr lang="en-US" sz="1600" dirty="0"/>
              <a:t>- Cosa ti interessa?</a:t>
            </a:r>
          </a:p>
          <a:p>
            <a:r>
              <a:rPr lang="en-US" sz="1600" dirty="0"/>
              <a:t>- Qual è la visione?</a:t>
            </a:r>
          </a:p>
          <a:p>
            <a:r>
              <a:rPr lang="en-US" sz="1600" dirty="0"/>
              <a:t>- Qual è il pensiero guida?</a:t>
            </a:r>
          </a:p>
          <a:p>
            <a:r>
              <a:rPr lang="en-US" sz="1600" dirty="0"/>
              <a:t>- Qual è la dichiarazione di missione?</a:t>
            </a:r>
          </a:p>
          <a:p>
            <a:r>
              <a:rPr lang="en-US" sz="1600" dirty="0"/>
              <a:t>- Come vi rivolgete ai vostri inquilini/membri, alle reti, ai partner e ai finanziatori?</a:t>
            </a:r>
          </a:p>
          <a:p>
            <a:r>
              <a:rPr lang="en-US" sz="1600" dirty="0"/>
              <a:t> </a:t>
            </a:r>
          </a:p>
          <a:p>
            <a:endParaRPr lang="pl-PL" sz="1600" dirty="0"/>
          </a:p>
        </p:txBody>
      </p:sp>
    </p:spTree>
    <p:extLst>
      <p:ext uri="{BB962C8B-B14F-4D97-AF65-F5344CB8AC3E}">
        <p14:creationId xmlns:p14="http://schemas.microsoft.com/office/powerpoint/2010/main" val="196123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2EAEB6-6EE9-43A8-9636-004A27169F21}"/>
              </a:ext>
            </a:extLst>
          </p:cNvPr>
          <p:cNvSpPr>
            <a:spLocks noGrp="1"/>
          </p:cNvSpPr>
          <p:nvPr>
            <p:ph type="body" sz="quarter" idx="14"/>
          </p:nvPr>
        </p:nvSpPr>
        <p:spPr/>
        <p:txBody>
          <a:bodyPr>
            <a:normAutofit/>
          </a:bodyPr>
          <a:lstStyle/>
          <a:p>
            <a:pPr>
              <a:spcBef>
                <a:spcPct val="0"/>
              </a:spcBef>
              <a:defRPr/>
            </a:pPr>
            <a:r>
              <a:rPr lang="en-IE" altLang="en-US" sz="1600" dirty="0">
                <a:cs typeface="Calibri" panose="020F0502020204030204" pitchFamily="34" charset="0"/>
              </a:rPr>
              <a:t>Marchi che si distinguono</a:t>
            </a:r>
          </a:p>
          <a:p>
            <a:endParaRPr lang="pl-PL" sz="1600" dirty="0"/>
          </a:p>
          <a:p>
            <a:r>
              <a:rPr lang="en-US" sz="1600" dirty="0"/>
              <a:t>Newmarket Kitchen parla del valore del proprio marchio attraverso una dichiarazione di impatto sociale che illustra i propri valori e fattori guida.   Nell'illustrare questi valori, forniscono prove concrete</a:t>
            </a:r>
          </a:p>
          <a:p>
            <a:endParaRPr lang="en-US" sz="1600" dirty="0"/>
          </a:p>
          <a:p>
            <a:r>
              <a:rPr lang="en-US" sz="1600" dirty="0"/>
              <a:t>Il suo slogan è. </a:t>
            </a:r>
          </a:p>
          <a:p>
            <a:r>
              <a:rPr lang="en-US" sz="1600" b="1" dirty="0"/>
              <a:t>Creare. Contribuire. Prosperare. </a:t>
            </a:r>
          </a:p>
          <a:p>
            <a:endParaRPr lang="en-US" sz="1600" dirty="0"/>
          </a:p>
          <a:p>
            <a:r>
              <a:rPr lang="pl-PL" sz="1600" dirty="0"/>
              <a:t>"Il </a:t>
            </a:r>
            <a:r>
              <a:rPr lang="en-US" sz="1600" dirty="0"/>
              <a:t>vero scopo di Newmarket Kitchen è il mondo in cui ci svegliamo ogni mattina. Per essere sicuri di massimizzare il nostro contributo positivo alla comunità e all'ambiente, ci impegniamo a ... </a:t>
            </a:r>
            <a:r>
              <a:rPr lang="pl-PL" sz="1600" dirty="0"/>
              <a:t>"</a:t>
            </a:r>
          </a:p>
          <a:p>
            <a:endParaRPr lang="pl-PL" sz="1600" dirty="0"/>
          </a:p>
          <a:p>
            <a:endParaRPr lang="en-US" sz="1600" dirty="0"/>
          </a:p>
          <a:p>
            <a:r>
              <a:rPr lang="en-US" sz="1600" dirty="0"/>
              <a:t> </a:t>
            </a:r>
          </a:p>
          <a:p>
            <a:endParaRPr lang="pl-PL" sz="1600" dirty="0"/>
          </a:p>
        </p:txBody>
      </p:sp>
      <p:pic>
        <p:nvPicPr>
          <p:cNvPr id="3" name="Picture 1">
            <a:extLst>
              <a:ext uri="{FF2B5EF4-FFF2-40B4-BE49-F238E27FC236}">
                <a16:creationId xmlns:a16="http://schemas.microsoft.com/office/drawing/2014/main" id="{1A254F8B-633C-4D72-B213-E8196EA9D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437112"/>
            <a:ext cx="2206869" cy="15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8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B14C8DF-9053-4733-A3FA-D92C79AD3D10}"/>
              </a:ext>
            </a:extLst>
          </p:cNvPr>
          <p:cNvSpPr>
            <a:spLocks noGrp="1"/>
          </p:cNvSpPr>
          <p:nvPr>
            <p:ph type="body" sz="quarter" idx="14"/>
          </p:nvPr>
        </p:nvSpPr>
        <p:spPr/>
        <p:txBody>
          <a:bodyPr>
            <a:noAutofit/>
          </a:bodyPr>
          <a:lstStyle/>
          <a:p>
            <a:r>
              <a:rPr lang="en-US" sz="1600" dirty="0"/>
              <a:t>Il vostro marchio deve parlare al pubblico a cui vi rivolgete. </a:t>
            </a:r>
          </a:p>
          <a:p>
            <a:endParaRPr lang="en-US" sz="1600" dirty="0"/>
          </a:p>
          <a:p>
            <a:r>
              <a:rPr lang="en-US" sz="1600" dirty="0"/>
              <a:t>ESEMPIO - Il marchio CPH Food Space comunica i diversi elementi che offre</a:t>
            </a:r>
            <a:r>
              <a:rPr lang="en-US" sz="1600" dirty="0" err="1"/>
              <a:t>, ad esempio</a:t>
            </a:r>
            <a:r>
              <a:rPr lang="en-US" sz="1600" dirty="0"/>
              <a:t>:</a:t>
            </a:r>
          </a:p>
          <a:p>
            <a:r>
              <a:rPr lang="en-US" sz="1600" dirty="0"/>
              <a:t>Uno spazio per produrre, </a:t>
            </a:r>
          </a:p>
          <a:p>
            <a:r>
              <a:rPr lang="en-US" sz="1600" dirty="0"/>
              <a:t>uno spazio per imparare e </a:t>
            </a:r>
          </a:p>
          <a:p>
            <a:r>
              <a:rPr lang="en-US" sz="1600" dirty="0"/>
              <a:t>spazio per gustare il cibo.</a:t>
            </a:r>
          </a:p>
          <a:p>
            <a:r>
              <a:rPr lang="en-US" sz="1600" dirty="0"/>
              <a:t>E un vero senso di comunità, vicino alla natura, pieno di gente e di attività.... </a:t>
            </a:r>
          </a:p>
          <a:p>
            <a:endParaRPr lang="en-US" sz="1600" dirty="0"/>
          </a:p>
          <a:p>
            <a:r>
              <a:rPr lang="en-US" sz="1600" dirty="0"/>
              <a:t>Si tratta di un ex edificio adibito all'imballaggio e alla macellazione della carne, per cui ha fatto la sua comparsa anche una mucca</a:t>
            </a:r>
            <a:r>
              <a:rPr lang="pl-PL" sz="1600" dirty="0"/>
              <a:t>!</a:t>
            </a:r>
          </a:p>
          <a:p>
            <a:endParaRPr lang="pl-PL" sz="1600" dirty="0"/>
          </a:p>
          <a:p>
            <a:pPr>
              <a:spcBef>
                <a:spcPct val="0"/>
              </a:spcBef>
              <a:buFontTx/>
              <a:buNone/>
            </a:pPr>
            <a:r>
              <a:rPr lang="en-IE" altLang="en-US" sz="1600" b="1" dirty="0">
                <a:latin typeface="Bookman Old Style" panose="02050604050505020204" pitchFamily="18" charset="0"/>
              </a:rPr>
              <a:t>Spazio alimentare CPH, </a:t>
            </a:r>
          </a:p>
          <a:p>
            <a:pPr>
              <a:spcBef>
                <a:spcPct val="0"/>
              </a:spcBef>
              <a:buFontTx/>
              <a:buNone/>
            </a:pPr>
            <a:r>
              <a:rPr lang="en-IE" altLang="en-US" sz="1600" b="1" dirty="0">
                <a:latin typeface="Bookman Old Style" panose="02050604050505020204" pitchFamily="18" charset="0"/>
              </a:rPr>
              <a:t>Copenaghen </a:t>
            </a:r>
          </a:p>
          <a:p>
            <a:pPr>
              <a:spcBef>
                <a:spcPct val="0"/>
              </a:spcBef>
              <a:buFontTx/>
              <a:buNone/>
            </a:pPr>
            <a:r>
              <a:rPr lang="en-IE" altLang="en-US" sz="1600" b="1" dirty="0">
                <a:latin typeface="Bookman Old Style" panose="02050604050505020204" pitchFamily="18" charset="0"/>
              </a:rPr>
              <a:t>un progetto di incubazione alimentare finanziato dal settore pubblico-privato</a:t>
            </a:r>
            <a:endParaRPr lang="pl-PL" altLang="en-US" sz="1600" b="1" dirty="0">
              <a:latin typeface="Bookman Old Style" panose="02050604050505020204" pitchFamily="18" charset="0"/>
            </a:endParaRPr>
          </a:p>
          <a:p>
            <a:pPr>
              <a:spcBef>
                <a:spcPct val="0"/>
              </a:spcBef>
              <a:buFontTx/>
              <a:buNone/>
            </a:pPr>
            <a:endParaRPr lang="en-IE" altLang="en-US" sz="1600" b="1" dirty="0">
              <a:latin typeface="Bookman Old Style" panose="02050604050505020204" pitchFamily="18" charset="0"/>
            </a:endParaRPr>
          </a:p>
          <a:p>
            <a:r>
              <a:rPr lang="en-IE" altLang="en-US" sz="1600" dirty="0">
                <a:hlinkClick r:id="rId2">
                  <a:extLst>
                    <a:ext uri="{A12FA001-AC4F-418D-AE19-62706E023703}">
                      <ahyp:hlinkClr xmlns:ahyp="http://schemas.microsoft.com/office/drawing/2018/hyperlinkcolor" val="tx"/>
                    </a:ext>
                  </a:extLst>
                </a:hlinkClick>
              </a:rPr>
              <a:t>http://cphfoodspace.dk/ </a:t>
            </a:r>
          </a:p>
          <a:p>
            <a:endParaRPr lang="pl-PL" sz="1600" dirty="0"/>
          </a:p>
        </p:txBody>
      </p:sp>
      <p:pic>
        <p:nvPicPr>
          <p:cNvPr id="5" name="Picture 5">
            <a:extLst>
              <a:ext uri="{FF2B5EF4-FFF2-40B4-BE49-F238E27FC236}">
                <a16:creationId xmlns:a16="http://schemas.microsoft.com/office/drawing/2014/main" id="{CA7DB33A-52CA-43AF-B2B3-0708D56AB2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789040"/>
            <a:ext cx="2659815" cy="265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4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C752EB-3189-4CE2-9921-E601A7B6D1A1}"/>
              </a:ext>
            </a:extLst>
          </p:cNvPr>
          <p:cNvSpPr>
            <a:spLocks noGrp="1"/>
          </p:cNvSpPr>
          <p:nvPr>
            <p:ph type="body" sz="quarter" idx="14"/>
          </p:nvPr>
        </p:nvSpPr>
        <p:spPr/>
        <p:txBody>
          <a:bodyPr>
            <a:normAutofit/>
          </a:bodyPr>
          <a:lstStyle/>
          <a:p>
            <a:endParaRPr lang="pl-PL" sz="1800" dirty="0"/>
          </a:p>
          <a:p>
            <a:r>
              <a:rPr lang="en-US" sz="1800" dirty="0"/>
              <a:t>Prima di pensare all'immagine che volete dare del vostro Centro del Gusto, raccogliete esempi di loghi di marchi famosi che ammirate. </a:t>
            </a:r>
          </a:p>
          <a:p>
            <a:endParaRPr lang="pl-PL" sz="1800" dirty="0"/>
          </a:p>
          <a:p>
            <a:endParaRPr lang="pl-PL" sz="1800" dirty="0"/>
          </a:p>
          <a:p>
            <a:endParaRPr lang="pl-PL" sz="1800" dirty="0"/>
          </a:p>
        </p:txBody>
      </p:sp>
      <p:pic>
        <p:nvPicPr>
          <p:cNvPr id="3" name="Picture 1">
            <a:extLst>
              <a:ext uri="{FF2B5EF4-FFF2-40B4-BE49-F238E27FC236}">
                <a16:creationId xmlns:a16="http://schemas.microsoft.com/office/drawing/2014/main" id="{8648DD3C-BDA7-4243-9597-2DBAA057D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570" y="2126478"/>
            <a:ext cx="2798885" cy="16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98EFCD54-CBE6-4D0C-B14C-2C4ADE4CB279}"/>
              </a:ext>
            </a:extLst>
          </p:cNvPr>
          <p:cNvSpPr txBox="1"/>
          <p:nvPr/>
        </p:nvSpPr>
        <p:spPr>
          <a:xfrm>
            <a:off x="5791441" y="3598744"/>
            <a:ext cx="4574269" cy="523220"/>
          </a:xfrm>
          <a:prstGeom prst="rect">
            <a:avLst/>
          </a:prstGeom>
          <a:noFill/>
        </p:spPr>
        <p:txBody>
          <a:bodyPr wrap="square">
            <a:spAutoFit/>
          </a:bodyPr>
          <a:lstStyle/>
          <a:p>
            <a:pPr>
              <a:spcBef>
                <a:spcPct val="0"/>
              </a:spcBef>
              <a:buFontTx/>
              <a:buNone/>
            </a:pPr>
            <a:r>
              <a:rPr lang="en-IE" altLang="en-US" sz="1400" dirty="0">
                <a:hlinkClick r:id="rId3"/>
              </a:rPr>
              <a:t>http://www.hourkitchen.ie/</a:t>
            </a:r>
            <a:endParaRPr lang="en-IE" altLang="en-US" sz="1400" dirty="0"/>
          </a:p>
          <a:p>
            <a:pPr>
              <a:spcBef>
                <a:spcPct val="0"/>
              </a:spcBef>
              <a:buFontTx/>
              <a:buNone/>
            </a:pPr>
            <a:r>
              <a:rPr lang="en-IE" altLang="en-US" sz="1400" dirty="0"/>
              <a:t>La multiproprietà è nel nome </a:t>
            </a:r>
          </a:p>
        </p:txBody>
      </p:sp>
      <p:pic>
        <p:nvPicPr>
          <p:cNvPr id="6" name="Picture 1">
            <a:extLst>
              <a:ext uri="{FF2B5EF4-FFF2-40B4-BE49-F238E27FC236}">
                <a16:creationId xmlns:a16="http://schemas.microsoft.com/office/drawing/2014/main" id="{52F97E79-9260-4B18-9265-FD974F6F1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35" y="2453804"/>
            <a:ext cx="2466810" cy="61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EB074581-B0BA-4239-A7ED-A76D2093A720}"/>
              </a:ext>
            </a:extLst>
          </p:cNvPr>
          <p:cNvSpPr txBox="1"/>
          <p:nvPr/>
        </p:nvSpPr>
        <p:spPr>
          <a:xfrm>
            <a:off x="704768" y="3343201"/>
            <a:ext cx="5028065" cy="307777"/>
          </a:xfrm>
          <a:prstGeom prst="rect">
            <a:avLst/>
          </a:prstGeom>
          <a:noFill/>
        </p:spPr>
        <p:txBody>
          <a:bodyPr wrap="square">
            <a:spAutoFit/>
          </a:bodyPr>
          <a:lstStyle/>
          <a:p>
            <a:pPr>
              <a:spcBef>
                <a:spcPct val="0"/>
              </a:spcBef>
              <a:buFontTx/>
              <a:buNone/>
            </a:pPr>
            <a:r>
              <a:rPr lang="en-IE" altLang="en-US" sz="1400" dirty="0">
                <a:hlinkClick r:id="rId5"/>
              </a:rPr>
              <a:t>http://www.kitchup.co.uk/</a:t>
            </a:r>
            <a:endParaRPr lang="en-IE" altLang="en-US" sz="1400" dirty="0"/>
          </a:p>
        </p:txBody>
      </p:sp>
      <p:pic>
        <p:nvPicPr>
          <p:cNvPr id="9" name="Picture 8">
            <a:extLst>
              <a:ext uri="{FF2B5EF4-FFF2-40B4-BE49-F238E27FC236}">
                <a16:creationId xmlns:a16="http://schemas.microsoft.com/office/drawing/2014/main" id="{8FBE50E9-53BE-4C8B-BB04-9B6AC4C11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35" y="4509120"/>
            <a:ext cx="2775132" cy="9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16:creationId xmlns:a16="http://schemas.microsoft.com/office/drawing/2014/main" id="{A63BD64A-02A1-46A9-AFDB-417D604C2DFC}"/>
              </a:ext>
            </a:extLst>
          </p:cNvPr>
          <p:cNvSpPr txBox="1"/>
          <p:nvPr/>
        </p:nvSpPr>
        <p:spPr>
          <a:xfrm>
            <a:off x="3774995" y="4657624"/>
            <a:ext cx="5028065" cy="523220"/>
          </a:xfrm>
          <a:prstGeom prst="rect">
            <a:avLst/>
          </a:prstGeom>
          <a:noFill/>
        </p:spPr>
        <p:txBody>
          <a:bodyPr wrap="square">
            <a:spAutoFit/>
          </a:bodyPr>
          <a:lstStyle/>
          <a:p>
            <a:pPr>
              <a:spcBef>
                <a:spcPct val="0"/>
              </a:spcBef>
              <a:buFontTx/>
              <a:buNone/>
            </a:pPr>
            <a:r>
              <a:rPr lang="en-IE" altLang="en-US" sz="1400" dirty="0">
                <a:hlinkClick r:id="rId7"/>
              </a:rPr>
              <a:t>http://www.kitchencru.biz/</a:t>
            </a:r>
            <a:endParaRPr lang="en-IE" altLang="en-US" sz="1400" dirty="0"/>
          </a:p>
          <a:p>
            <a:pPr>
              <a:spcBef>
                <a:spcPct val="0"/>
              </a:spcBef>
              <a:buFontTx/>
              <a:buNone/>
            </a:pPr>
            <a:r>
              <a:rPr lang="en-IE" altLang="en-US" sz="1400" dirty="0"/>
              <a:t>Utilizzo di un coltello come dispositivo di marca</a:t>
            </a:r>
          </a:p>
        </p:txBody>
      </p:sp>
    </p:spTree>
    <p:extLst>
      <p:ext uri="{BB962C8B-B14F-4D97-AF65-F5344CB8AC3E}">
        <p14:creationId xmlns:p14="http://schemas.microsoft.com/office/powerpoint/2010/main" val="27719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a:xfrm>
            <a:off x="469903" y="1556792"/>
            <a:ext cx="8229600" cy="1143000"/>
          </a:xfrm>
        </p:spPr>
        <p:txBody>
          <a:bodyPr>
            <a:normAutofit fontScale="90000"/>
          </a:bodyPr>
          <a:lstStyle/>
          <a:p>
            <a:r>
              <a:rPr lang="en-GB" dirty="0"/>
              <a:t>Obiettivi di apprendimento del Modulo </a:t>
            </a:r>
            <a:r>
              <a:rPr lang="pl-PL" dirty="0"/>
              <a:t>3</a:t>
            </a:r>
            <a:endParaRPr lang="sk-SK" dirty="0"/>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a:xfrm>
            <a:off x="469903" y="3068960"/>
            <a:ext cx="8229600" cy="3489251"/>
          </a:xfrm>
        </p:spPr>
        <p:txBody>
          <a:bodyPr>
            <a:normAutofit/>
          </a:bodyPr>
          <a:lstStyle/>
          <a:p>
            <a:pPr rtl="0" eaLnBrk="0" fontAlgn="base" hangingPunct="0"/>
            <a:r>
              <a:rPr lang="en-US" sz="2400" kern="1200" dirty="0">
                <a:solidFill>
                  <a:schemeClr val="tx1"/>
                </a:solidFill>
                <a:effectLst/>
                <a:latin typeface="Trebuchet MS" panose="020B0603020202020204" pitchFamily="34" charset="0"/>
                <a:ea typeface="+mn-ea"/>
                <a:cs typeface="+mn-cs"/>
              </a:rPr>
              <a:t>Dopo aver completato il Modulo 3, i partecipanti avranno appreso le abilità di networking promozionale e gli strumenti necessari per farlo. Questo sarà fondamentale per diffondere il messaggio del vostro Centro del Gusto. </a:t>
            </a:r>
            <a:endParaRPr lang="en-IE" sz="2400" kern="1200" dirty="0">
              <a:solidFill>
                <a:schemeClr val="tx1"/>
              </a:solidFill>
              <a:effectLst/>
              <a:latin typeface="Trebuchet MS" panose="020B0603020202020204" pitchFamily="34" charset="0"/>
              <a:ea typeface="+mn-ea"/>
              <a:cs typeface="+mn-cs"/>
            </a:endParaRPr>
          </a:p>
        </p:txBody>
      </p:sp>
    </p:spTree>
    <p:extLst>
      <p:ext uri="{BB962C8B-B14F-4D97-AF65-F5344CB8AC3E}">
        <p14:creationId xmlns:p14="http://schemas.microsoft.com/office/powerpoint/2010/main" val="73753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0B1AA5A-C9BE-4FEB-942E-014A406E6BCE}"/>
              </a:ext>
            </a:extLst>
          </p:cNvPr>
          <p:cNvSpPr>
            <a:spLocks noGrp="1"/>
          </p:cNvSpPr>
          <p:nvPr>
            <p:ph type="body" sz="quarter" idx="14"/>
          </p:nvPr>
        </p:nvSpPr>
        <p:spPr/>
        <p:txBody>
          <a:bodyPr>
            <a:normAutofit/>
          </a:bodyPr>
          <a:lstStyle/>
          <a:p>
            <a:pPr>
              <a:spcBef>
                <a:spcPct val="0"/>
              </a:spcBef>
              <a:buFontTx/>
              <a:buNone/>
            </a:pPr>
            <a:r>
              <a:rPr lang="en-IE" altLang="en-US" sz="1800" b="1" dirty="0">
                <a:latin typeface="Bookman Old Style" panose="02050604050505020204" pitchFamily="18" charset="0"/>
              </a:rPr>
              <a:t>Usare le tagline per ottenere un impatto</a:t>
            </a:r>
          </a:p>
          <a:p>
            <a:pPr>
              <a:spcBef>
                <a:spcPct val="0"/>
              </a:spcBef>
              <a:buFontTx/>
              <a:buNone/>
            </a:pPr>
            <a:endParaRPr lang="pl-PL" altLang="en-US" sz="1800" dirty="0">
              <a:latin typeface="Calibri" panose="020F0502020204030204" pitchFamily="34" charset="0"/>
            </a:endParaRPr>
          </a:p>
          <a:p>
            <a:pPr>
              <a:spcBef>
                <a:spcPct val="0"/>
              </a:spcBef>
              <a:buFontTx/>
              <a:buNone/>
            </a:pPr>
            <a:endParaRPr lang="en-IE" altLang="en-US" sz="1800" dirty="0">
              <a:latin typeface="Calibri" panose="020F0502020204030204" pitchFamily="34" charset="0"/>
            </a:endParaRPr>
          </a:p>
          <a:p>
            <a:endParaRPr lang="pl-PL" sz="1800" dirty="0"/>
          </a:p>
        </p:txBody>
      </p:sp>
      <p:pic>
        <p:nvPicPr>
          <p:cNvPr id="14" name="Picture 2">
            <a:extLst>
              <a:ext uri="{FF2B5EF4-FFF2-40B4-BE49-F238E27FC236}">
                <a16:creationId xmlns:a16="http://schemas.microsoft.com/office/drawing/2014/main" id="{299CEF74-3976-448B-B60E-70B96267C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31" y="2042936"/>
            <a:ext cx="2696308" cy="1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1114A995-1E4C-472F-9CA0-4275EAD7335D}"/>
              </a:ext>
            </a:extLst>
          </p:cNvPr>
          <p:cNvSpPr txBox="1"/>
          <p:nvPr/>
        </p:nvSpPr>
        <p:spPr>
          <a:xfrm>
            <a:off x="390265" y="3741832"/>
            <a:ext cx="4574269" cy="291170"/>
          </a:xfrm>
          <a:prstGeom prst="rect">
            <a:avLst/>
          </a:prstGeom>
          <a:noFill/>
        </p:spPr>
        <p:txBody>
          <a:bodyPr wrap="square">
            <a:spAutoFit/>
          </a:bodyPr>
          <a:lstStyle/>
          <a:p>
            <a:pPr>
              <a:spcBef>
                <a:spcPct val="0"/>
              </a:spcBef>
              <a:buFontTx/>
              <a:buNone/>
            </a:pPr>
            <a:r>
              <a:rPr lang="en-IE" altLang="en-US" sz="1292" dirty="0">
                <a:hlinkClick r:id="rId3"/>
              </a:rPr>
              <a:t>https://www.yourprokitchen.com/ </a:t>
            </a:r>
          </a:p>
        </p:txBody>
      </p:sp>
      <p:pic>
        <p:nvPicPr>
          <p:cNvPr id="17" name="Picture 10">
            <a:extLst>
              <a:ext uri="{FF2B5EF4-FFF2-40B4-BE49-F238E27FC236}">
                <a16:creationId xmlns:a16="http://schemas.microsoft.com/office/drawing/2014/main" id="{184B6A70-53FD-4178-BFF0-C69BB7BEE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106" y="1804502"/>
            <a:ext cx="2078096" cy="207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ole tekstowe 18">
            <a:extLst>
              <a:ext uri="{FF2B5EF4-FFF2-40B4-BE49-F238E27FC236}">
                <a16:creationId xmlns:a16="http://schemas.microsoft.com/office/drawing/2014/main" id="{2714E818-CE06-471D-A07A-659279EE4F23}"/>
              </a:ext>
            </a:extLst>
          </p:cNvPr>
          <p:cNvSpPr txBox="1"/>
          <p:nvPr/>
        </p:nvSpPr>
        <p:spPr>
          <a:xfrm>
            <a:off x="7061074" y="2559786"/>
            <a:ext cx="4574269" cy="490006"/>
          </a:xfrm>
          <a:prstGeom prst="rect">
            <a:avLst/>
          </a:prstGeom>
          <a:noFill/>
        </p:spPr>
        <p:txBody>
          <a:bodyPr wrap="square">
            <a:spAutoFit/>
          </a:bodyPr>
          <a:lstStyle/>
          <a:p>
            <a:pPr>
              <a:spcBef>
                <a:spcPct val="0"/>
              </a:spcBef>
              <a:buFontTx/>
              <a:buNone/>
            </a:pPr>
            <a:r>
              <a:rPr lang="en-IE" altLang="en-US" sz="1292" dirty="0">
                <a:hlinkClick r:id="rId5"/>
              </a:rPr>
              <a:t>http://thefoodhub.com/</a:t>
            </a:r>
            <a:endParaRPr lang="en-IE" altLang="en-US" sz="1292" dirty="0"/>
          </a:p>
          <a:p>
            <a:pPr>
              <a:spcBef>
                <a:spcPct val="0"/>
              </a:spcBef>
              <a:buFontTx/>
              <a:buNone/>
            </a:pPr>
            <a:endParaRPr lang="en-IE" altLang="en-US" sz="1292" dirty="0"/>
          </a:p>
        </p:txBody>
      </p:sp>
      <p:pic>
        <p:nvPicPr>
          <p:cNvPr id="20" name="Picture 6">
            <a:extLst>
              <a:ext uri="{FF2B5EF4-FFF2-40B4-BE49-F238E27FC236}">
                <a16:creationId xmlns:a16="http://schemas.microsoft.com/office/drawing/2014/main" id="{DB82A3C1-75F6-4FA1-B04B-CFD67E024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1938" y="4129472"/>
            <a:ext cx="3640567" cy="19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ole tekstowe 21">
            <a:extLst>
              <a:ext uri="{FF2B5EF4-FFF2-40B4-BE49-F238E27FC236}">
                <a16:creationId xmlns:a16="http://schemas.microsoft.com/office/drawing/2014/main" id="{80038432-506A-4065-8FFE-80C600B2B176}"/>
              </a:ext>
            </a:extLst>
          </p:cNvPr>
          <p:cNvSpPr txBox="1"/>
          <p:nvPr/>
        </p:nvSpPr>
        <p:spPr>
          <a:xfrm>
            <a:off x="5817673" y="4911448"/>
            <a:ext cx="5817670" cy="291170"/>
          </a:xfrm>
          <a:prstGeom prst="rect">
            <a:avLst/>
          </a:prstGeom>
          <a:noFill/>
        </p:spPr>
        <p:txBody>
          <a:bodyPr wrap="square">
            <a:spAutoFit/>
          </a:bodyPr>
          <a:lstStyle/>
          <a:p>
            <a:pPr>
              <a:spcBef>
                <a:spcPct val="0"/>
              </a:spcBef>
              <a:buFontTx/>
              <a:buNone/>
            </a:pPr>
            <a:r>
              <a:rPr lang="en-IE" altLang="en-US" sz="1292" dirty="0">
                <a:hlinkClick r:id="rId7"/>
              </a:rPr>
              <a:t>http://thefoodfoundry.uk/ </a:t>
            </a:r>
          </a:p>
        </p:txBody>
      </p:sp>
    </p:spTree>
    <p:extLst>
      <p:ext uri="{BB962C8B-B14F-4D97-AF65-F5344CB8AC3E}">
        <p14:creationId xmlns:p14="http://schemas.microsoft.com/office/powerpoint/2010/main" val="402940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26E39B-5726-492D-ABFC-849A425043A1}"/>
              </a:ext>
            </a:extLst>
          </p:cNvPr>
          <p:cNvSpPr>
            <a:spLocks noGrp="1"/>
          </p:cNvSpPr>
          <p:nvPr>
            <p:ph type="body" sz="quarter" idx="14"/>
          </p:nvPr>
        </p:nvSpPr>
        <p:spPr/>
        <p:txBody>
          <a:bodyPr>
            <a:normAutofit/>
          </a:bodyPr>
          <a:lstStyle/>
          <a:p>
            <a:endParaRPr lang="pl-PL" sz="1600" dirty="0"/>
          </a:p>
          <a:p>
            <a:endParaRPr lang="pl-PL" sz="1600" dirty="0"/>
          </a:p>
          <a:p>
            <a:r>
              <a:rPr lang="en-US" sz="1600" dirty="0"/>
              <a:t>Caratteristiche di un logo efficace</a:t>
            </a:r>
            <a:endParaRPr lang="pl-PL" sz="1600" dirty="0"/>
          </a:p>
          <a:p>
            <a:endParaRPr lang="pl-PL" sz="1600" dirty="0"/>
          </a:p>
          <a:p>
            <a:endParaRPr lang="pl-PL" sz="1600" dirty="0"/>
          </a:p>
          <a:p>
            <a:endParaRPr lang="pl-PL" sz="1600" dirty="0"/>
          </a:p>
          <a:p>
            <a:pPr marL="211021" indent="-211021">
              <a:buAutoNum type="arabicPeriod"/>
            </a:pPr>
            <a:r>
              <a:rPr lang="en-US" sz="1600" dirty="0"/>
              <a:t>Semplicità - non complicato per renderlo facilmente memorizzabile.</a:t>
            </a:r>
            <a:endParaRPr lang="pl-PL" sz="1600" dirty="0"/>
          </a:p>
          <a:p>
            <a:pPr marL="211021" indent="-211021">
              <a:buAutoNum type="arabicPeriod"/>
            </a:pPr>
            <a:r>
              <a:rPr lang="en-US" sz="1600" dirty="0"/>
              <a:t>Fit - qualcosa che esprima il vostro marchio </a:t>
            </a:r>
            <a:endParaRPr lang="pl-PL" sz="1600" dirty="0"/>
          </a:p>
          <a:p>
            <a:pPr marL="211021" indent="-211021">
              <a:buAutoNum type="arabicPeriod"/>
            </a:pPr>
            <a:r>
              <a:rPr lang="en-US" sz="1600" dirty="0"/>
              <a:t>Versatilità: si può stampare facilmente su qualsiasi superficie</a:t>
            </a:r>
            <a:endParaRPr lang="pl-PL" sz="1600" dirty="0"/>
          </a:p>
          <a:p>
            <a:pPr marL="211021" indent="-211021">
              <a:buAutoNum type="arabicPeriod"/>
            </a:pPr>
            <a:r>
              <a:rPr lang="en-US" sz="1600" dirty="0"/>
              <a:t>Intramontabilità: qualcosa che funzionerà ancora alla grande 10 anni </a:t>
            </a:r>
            <a:r>
              <a:rPr lang="pl-PL" sz="1600" dirty="0"/>
              <a:t>dopo. </a:t>
            </a:r>
          </a:p>
          <a:p>
            <a:pPr marL="211021" indent="-211021">
              <a:buAutoNum type="arabicPeriod"/>
            </a:pPr>
            <a:r>
              <a:rPr lang="en-US" sz="1600" dirty="0"/>
              <a:t>Chiarezza del messaggio: più semplice è, </a:t>
            </a:r>
            <a:r>
              <a:rPr lang="pl-PL" sz="1600" dirty="0"/>
              <a:t>meglio</a:t>
            </a:r>
            <a:r>
              <a:rPr lang="en-US" sz="1600" dirty="0"/>
              <a:t> è.  </a:t>
            </a:r>
          </a:p>
          <a:p>
            <a:pPr marL="211021" indent="-211021">
              <a:buAutoNum type="arabicPeriod"/>
            </a:pPr>
            <a:r>
              <a:rPr lang="en-US" sz="1600" dirty="0"/>
              <a:t>Memorabilità: i clienti devono ricordare il vostro marchio. </a:t>
            </a:r>
            <a:endParaRPr lang="pl-PL" sz="1600" dirty="0"/>
          </a:p>
        </p:txBody>
      </p:sp>
      <p:pic>
        <p:nvPicPr>
          <p:cNvPr id="4" name="Grafika 3" descr="Głowa z kołami zębatymi">
            <a:extLst>
              <a:ext uri="{FF2B5EF4-FFF2-40B4-BE49-F238E27FC236}">
                <a16:creationId xmlns:a16="http://schemas.microsoft.com/office/drawing/2014/main" id="{EC000907-4B51-41DC-896D-B27EEE6CF0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6256" y="1883419"/>
            <a:ext cx="1803841" cy="1803841"/>
          </a:xfrm>
          <a:prstGeom prst="rect">
            <a:avLst/>
          </a:prstGeom>
        </p:spPr>
      </p:pic>
    </p:spTree>
    <p:extLst>
      <p:ext uri="{BB962C8B-B14F-4D97-AF65-F5344CB8AC3E}">
        <p14:creationId xmlns:p14="http://schemas.microsoft.com/office/powerpoint/2010/main" val="101008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7CE5D0-1F5F-4506-92F4-7668BE28AEDB}"/>
              </a:ext>
            </a:extLst>
          </p:cNvPr>
          <p:cNvSpPr>
            <a:spLocks noGrp="1"/>
          </p:cNvSpPr>
          <p:nvPr>
            <p:ph type="body" sz="quarter" idx="14"/>
          </p:nvPr>
        </p:nvSpPr>
        <p:spPr>
          <a:xfrm>
            <a:off x="501231" y="1124744"/>
            <a:ext cx="8141538" cy="4860000"/>
          </a:xfrm>
        </p:spPr>
        <p:txBody>
          <a:bodyPr vert="horz" lIns="91440" tIns="45720" rIns="91440" bIns="45720" rtlCol="0" anchor="t">
            <a:noAutofit/>
          </a:bodyPr>
          <a:lstStyle/>
          <a:p>
            <a:endParaRPr lang="pl-PL" sz="1600" dirty="0"/>
          </a:p>
          <a:p>
            <a:pPr>
              <a:spcBef>
                <a:spcPct val="0"/>
              </a:spcBef>
              <a:buFontTx/>
              <a:buNone/>
            </a:pPr>
            <a:r>
              <a:rPr lang="en-IE" altLang="en-US" sz="1600" dirty="0">
                <a:latin typeface="Trebuchet MS"/>
              </a:rPr>
              <a:t>Sviluppare la storia del marchio</a:t>
            </a:r>
            <a:endParaRPr lang="pl-PL" sz="1600" dirty="0">
              <a:latin typeface="Trebuchet MS"/>
            </a:endParaRPr>
          </a:p>
          <a:p>
            <a:endParaRPr lang="pl-PL" sz="1600" dirty="0"/>
          </a:p>
          <a:p>
            <a:r>
              <a:rPr lang="en-US" sz="1600" dirty="0"/>
              <a:t>È possibile utilizzare diversi approcci chiave che possono aiutare a creare la storia del proprio marchio</a:t>
            </a:r>
          </a:p>
          <a:p>
            <a:endParaRPr lang="en-US" sz="1600" dirty="0"/>
          </a:p>
          <a:p>
            <a:r>
              <a:rPr lang="en-US" sz="1600" dirty="0">
                <a:solidFill>
                  <a:srgbClr val="DC30BB"/>
                </a:solidFill>
              </a:rPr>
              <a:t>La vostra storia di origine: </a:t>
            </a:r>
            <a:r>
              <a:rPr lang="en-US" sz="1600" dirty="0"/>
              <a:t>La vostra storia, come avete iniziato, qual era il vostro obiettivo, quali scelte avete fatto?</a:t>
            </a:r>
            <a:endParaRPr lang="pl-PL" sz="1600" dirty="0"/>
          </a:p>
          <a:p>
            <a:endParaRPr lang="en-US" sz="1600" dirty="0">
              <a:solidFill>
                <a:srgbClr val="DC30BB"/>
              </a:solidFill>
            </a:endParaRPr>
          </a:p>
          <a:p>
            <a:r>
              <a:rPr lang="en-US" sz="1600" dirty="0">
                <a:solidFill>
                  <a:srgbClr val="DC30BB"/>
                </a:solidFill>
              </a:rPr>
              <a:t>La storia della passione: </a:t>
            </a:r>
            <a:r>
              <a:rPr lang="en-US" sz="1600" dirty="0"/>
              <a:t>Cosa amate e perché amate quello che fate.</a:t>
            </a:r>
            <a:endParaRPr lang="pl-PL" sz="1600" dirty="0"/>
          </a:p>
          <a:p>
            <a:endParaRPr lang="en-US" sz="1600" dirty="0"/>
          </a:p>
          <a:p>
            <a:r>
              <a:rPr lang="en-US" sz="1600" dirty="0">
                <a:solidFill>
                  <a:srgbClr val="DC30BB"/>
                </a:solidFill>
              </a:rPr>
              <a:t>Storia della personalità: </a:t>
            </a:r>
            <a:r>
              <a:rPr lang="en-US" sz="1600" dirty="0"/>
              <a:t>Pensate a come le persone potrebbero percepire il vostro marchio, forse il vostro approccio al business?</a:t>
            </a:r>
            <a:endParaRPr lang="pl-PL" sz="1600" dirty="0"/>
          </a:p>
          <a:p>
            <a:endParaRPr lang="en-US" sz="1600" dirty="0"/>
          </a:p>
          <a:p>
            <a:r>
              <a:rPr lang="en-US" sz="1600" dirty="0">
                <a:solidFill>
                  <a:srgbClr val="DC30BB"/>
                </a:solidFill>
              </a:rPr>
              <a:t>Storia del cliente: </a:t>
            </a:r>
            <a:r>
              <a:rPr lang="en-US" sz="1600" dirty="0"/>
              <a:t>Cosa dicono di voi i vostri clienti, quali esperienze hanno avuto? </a:t>
            </a:r>
            <a:endParaRPr lang="pl-PL" sz="1600" dirty="0"/>
          </a:p>
          <a:p>
            <a:endParaRPr lang="en-US" sz="1600" dirty="0"/>
          </a:p>
          <a:p>
            <a:r>
              <a:rPr lang="en-US" sz="1600" dirty="0"/>
              <a:t>Si noti che questi contenuti possono essere utilizzati come base per tutti i vostri sforzi di marketing: sito web, brochure, annunci, volantini, ecc.</a:t>
            </a:r>
          </a:p>
          <a:p>
            <a:endParaRPr lang="pl-PL" sz="1600" dirty="0"/>
          </a:p>
        </p:txBody>
      </p:sp>
    </p:spTree>
    <p:extLst>
      <p:ext uri="{BB962C8B-B14F-4D97-AF65-F5344CB8AC3E}">
        <p14:creationId xmlns:p14="http://schemas.microsoft.com/office/powerpoint/2010/main" val="266181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wal 2">
            <a:extLst>
              <a:ext uri="{FF2B5EF4-FFF2-40B4-BE49-F238E27FC236}">
                <a16:creationId xmlns:a16="http://schemas.microsoft.com/office/drawing/2014/main" id="{72CBC96B-5F5C-458C-9F8A-0094DF9E42C8}"/>
              </a:ext>
            </a:extLst>
          </p:cNvPr>
          <p:cNvSpPr/>
          <p:nvPr/>
        </p:nvSpPr>
        <p:spPr>
          <a:xfrm>
            <a:off x="3218112" y="2627782"/>
            <a:ext cx="2631917" cy="1769806"/>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STORIA DEL MARCHIO</a:t>
            </a:r>
          </a:p>
        </p:txBody>
      </p:sp>
      <p:sp>
        <p:nvSpPr>
          <p:cNvPr id="4" name="Dymek mowy: owalny 3">
            <a:extLst>
              <a:ext uri="{FF2B5EF4-FFF2-40B4-BE49-F238E27FC236}">
                <a16:creationId xmlns:a16="http://schemas.microsoft.com/office/drawing/2014/main" id="{1F79F95C-8691-418F-B317-B1F209A32878}"/>
              </a:ext>
            </a:extLst>
          </p:cNvPr>
          <p:cNvSpPr/>
          <p:nvPr/>
        </p:nvSpPr>
        <p:spPr>
          <a:xfrm>
            <a:off x="1144872" y="2321104"/>
            <a:ext cx="1882344" cy="1107896"/>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Personalità</a:t>
            </a:r>
            <a:endParaRPr lang="pl-PL" dirty="0"/>
          </a:p>
        </p:txBody>
      </p:sp>
      <p:sp>
        <p:nvSpPr>
          <p:cNvPr id="5" name="Dymek mowy: owalny 4">
            <a:extLst>
              <a:ext uri="{FF2B5EF4-FFF2-40B4-BE49-F238E27FC236}">
                <a16:creationId xmlns:a16="http://schemas.microsoft.com/office/drawing/2014/main" id="{5181EEB8-BAC3-42CA-A72E-5FE4BD969F67}"/>
              </a:ext>
            </a:extLst>
          </p:cNvPr>
          <p:cNvSpPr/>
          <p:nvPr/>
        </p:nvSpPr>
        <p:spPr>
          <a:xfrm>
            <a:off x="-1443074" y="3158991"/>
            <a:ext cx="45719" cy="422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ymek mowy: owalny 5">
            <a:extLst>
              <a:ext uri="{FF2B5EF4-FFF2-40B4-BE49-F238E27FC236}">
                <a16:creationId xmlns:a16="http://schemas.microsoft.com/office/drawing/2014/main" id="{7769BBE0-DDA4-4E08-B323-84766F8FEB3F}"/>
              </a:ext>
            </a:extLst>
          </p:cNvPr>
          <p:cNvSpPr/>
          <p:nvPr/>
        </p:nvSpPr>
        <p:spPr>
          <a:xfrm>
            <a:off x="3547060" y="1606107"/>
            <a:ext cx="1676574" cy="771453"/>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Valori</a:t>
            </a:r>
            <a:endParaRPr lang="pl-PL" dirty="0"/>
          </a:p>
        </p:txBody>
      </p:sp>
      <p:sp>
        <p:nvSpPr>
          <p:cNvPr id="7" name="Dymek mowy: owalny 6">
            <a:extLst>
              <a:ext uri="{FF2B5EF4-FFF2-40B4-BE49-F238E27FC236}">
                <a16:creationId xmlns:a16="http://schemas.microsoft.com/office/drawing/2014/main" id="{6681B597-0CE1-4FD0-B6A9-743B6E6A0739}"/>
              </a:ext>
            </a:extLst>
          </p:cNvPr>
          <p:cNvSpPr/>
          <p:nvPr/>
        </p:nvSpPr>
        <p:spPr>
          <a:xfrm>
            <a:off x="1313685" y="3860215"/>
            <a:ext cx="1553593" cy="957912"/>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Scopo</a:t>
            </a:r>
            <a:endParaRPr lang="pl-PL" dirty="0"/>
          </a:p>
        </p:txBody>
      </p:sp>
      <p:sp>
        <p:nvSpPr>
          <p:cNvPr id="8" name="Dymek mowy: owalny 7">
            <a:extLst>
              <a:ext uri="{FF2B5EF4-FFF2-40B4-BE49-F238E27FC236}">
                <a16:creationId xmlns:a16="http://schemas.microsoft.com/office/drawing/2014/main" id="{CCCF116F-7B89-4C50-8739-11C3BBC63FBA}"/>
              </a:ext>
            </a:extLst>
          </p:cNvPr>
          <p:cNvSpPr/>
          <p:nvPr/>
        </p:nvSpPr>
        <p:spPr>
          <a:xfrm>
            <a:off x="3171343" y="4769567"/>
            <a:ext cx="1460248" cy="957912"/>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Ricerca</a:t>
            </a:r>
          </a:p>
        </p:txBody>
      </p:sp>
      <p:sp>
        <p:nvSpPr>
          <p:cNvPr id="9" name="Dymek mowy: owalny 8">
            <a:extLst>
              <a:ext uri="{FF2B5EF4-FFF2-40B4-BE49-F238E27FC236}">
                <a16:creationId xmlns:a16="http://schemas.microsoft.com/office/drawing/2014/main" id="{F821BAF8-DB6C-4DD7-ADDE-C380FA611994}"/>
              </a:ext>
            </a:extLst>
          </p:cNvPr>
          <p:cNvSpPr/>
          <p:nvPr/>
        </p:nvSpPr>
        <p:spPr>
          <a:xfrm>
            <a:off x="5492325" y="4659701"/>
            <a:ext cx="1535351" cy="87900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Patrimonio</a:t>
            </a:r>
            <a:endParaRPr lang="pl-PL" dirty="0"/>
          </a:p>
        </p:txBody>
      </p:sp>
      <p:sp>
        <p:nvSpPr>
          <p:cNvPr id="10" name="Dymek mowy: owalny 9">
            <a:extLst>
              <a:ext uri="{FF2B5EF4-FFF2-40B4-BE49-F238E27FC236}">
                <a16:creationId xmlns:a16="http://schemas.microsoft.com/office/drawing/2014/main" id="{B197ECA6-BDC0-4868-AC33-5C7657607DF5}"/>
              </a:ext>
            </a:extLst>
          </p:cNvPr>
          <p:cNvSpPr/>
          <p:nvPr/>
        </p:nvSpPr>
        <p:spPr>
          <a:xfrm>
            <a:off x="6280542" y="3258825"/>
            <a:ext cx="1408343" cy="879004"/>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Futuro</a:t>
            </a:r>
            <a:endParaRPr lang="pl-PL" dirty="0"/>
          </a:p>
        </p:txBody>
      </p:sp>
      <p:sp>
        <p:nvSpPr>
          <p:cNvPr id="11" name="Dymek mowy: owalny 10">
            <a:extLst>
              <a:ext uri="{FF2B5EF4-FFF2-40B4-BE49-F238E27FC236}">
                <a16:creationId xmlns:a16="http://schemas.microsoft.com/office/drawing/2014/main" id="{9A378EEA-E116-4788-A156-8F2C1359C82D}"/>
              </a:ext>
            </a:extLst>
          </p:cNvPr>
          <p:cNvSpPr/>
          <p:nvPr/>
        </p:nvSpPr>
        <p:spPr>
          <a:xfrm>
            <a:off x="5713992" y="1957109"/>
            <a:ext cx="1882344" cy="1039603"/>
          </a:xfrm>
          <a:prstGeom prst="wedgeEllipseCallou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Unicità</a:t>
            </a:r>
            <a:endParaRPr lang="pl-PL" dirty="0"/>
          </a:p>
        </p:txBody>
      </p:sp>
    </p:spTree>
    <p:extLst>
      <p:ext uri="{BB962C8B-B14F-4D97-AF65-F5344CB8AC3E}">
        <p14:creationId xmlns:p14="http://schemas.microsoft.com/office/powerpoint/2010/main" val="213992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E215A9-CCE5-496D-B8FE-60787D5E661B}"/>
              </a:ext>
            </a:extLst>
          </p:cNvPr>
          <p:cNvSpPr>
            <a:spLocks noGrp="1"/>
          </p:cNvSpPr>
          <p:nvPr>
            <p:ph type="body" sz="quarter" idx="14"/>
          </p:nvPr>
        </p:nvSpPr>
        <p:spPr/>
        <p:txBody>
          <a:bodyPr vert="horz" lIns="91440" tIns="45720" rIns="91440" bIns="45720" rtlCol="0" anchor="t">
            <a:noAutofit/>
          </a:bodyPr>
          <a:lstStyle/>
          <a:p>
            <a:pPr>
              <a:defRPr/>
            </a:pPr>
            <a:endParaRPr lang="pl-PL" altLang="en-US" sz="1600" b="1" dirty="0">
              <a:solidFill>
                <a:srgbClr val="DC30BB"/>
              </a:solidFill>
              <a:latin typeface="Bookman Old Style" panose="02050604050505020204" pitchFamily="18" charset="0"/>
            </a:endParaRPr>
          </a:p>
          <a:p>
            <a:pPr>
              <a:defRPr/>
            </a:pPr>
            <a:endParaRPr lang="pl-PL" altLang="en-US" sz="1600" b="1" dirty="0">
              <a:solidFill>
                <a:srgbClr val="DC30BB"/>
              </a:solidFill>
              <a:latin typeface="Bookman Old Style" panose="02050604050505020204" pitchFamily="18" charset="0"/>
            </a:endParaRPr>
          </a:p>
          <a:p>
            <a:pPr>
              <a:defRPr/>
            </a:pPr>
            <a:endParaRPr lang="pl-PL" altLang="en-US" sz="1600" b="1" dirty="0">
              <a:solidFill>
                <a:srgbClr val="DC30BB"/>
              </a:solidFill>
              <a:latin typeface="Bookman Old Style" panose="02050604050505020204" pitchFamily="18" charset="0"/>
            </a:endParaRPr>
          </a:p>
          <a:p>
            <a:pPr>
              <a:defRPr/>
            </a:pPr>
            <a:r>
              <a:rPr lang="en-IE" altLang="en-US" sz="1600" b="1" dirty="0">
                <a:solidFill>
                  <a:srgbClr val="DC30BB"/>
                </a:solidFill>
                <a:latin typeface="Bookman Old Style" panose="02050604050505020204" pitchFamily="18" charset="0"/>
              </a:rPr>
              <a:t>A chi rivolgersi?</a:t>
            </a:r>
          </a:p>
          <a:p>
            <a:pPr>
              <a:defRPr/>
            </a:pPr>
            <a:endParaRPr lang="en-IE" altLang="en-US" sz="1600" b="1" dirty="0">
              <a:solidFill>
                <a:srgbClr val="084C5F"/>
              </a:solidFill>
              <a:latin typeface="Bookman Old Style" panose="02050604050505020204" pitchFamily="18" charset="0"/>
            </a:endParaRPr>
          </a:p>
          <a:p>
            <a:pPr>
              <a:defRPr/>
            </a:pPr>
            <a:endParaRPr lang="en-IE" altLang="en-US" sz="1600" b="1" dirty="0">
              <a:solidFill>
                <a:srgbClr val="084C5F"/>
              </a:solidFill>
              <a:latin typeface="Bookman Old Style" panose="02050604050505020204" pitchFamily="18" charset="0"/>
            </a:endParaRPr>
          </a:p>
          <a:p>
            <a:pPr>
              <a:lnSpc>
                <a:spcPts val="166"/>
              </a:lnSpc>
              <a:defRPr/>
            </a:pPr>
            <a:endParaRPr lang="en-US" sz="1600" dirty="0">
              <a:latin typeface="Times New Roman" panose="02020603050405020304" pitchFamily="18" charset="0"/>
              <a:ea typeface="Times New Roman" panose="02020603050405020304" pitchFamily="18" charset="0"/>
            </a:endParaRPr>
          </a:p>
          <a:p>
            <a:pPr>
              <a:tabLst>
                <a:tab pos="422041" algn="l"/>
              </a:tabLst>
              <a:defRPr/>
            </a:pPr>
            <a:r>
              <a:rPr lang="en-US" sz="1600" dirty="0">
                <a:latin typeface="Calibri" panose="020F0502020204030204" pitchFamily="34" charset="0"/>
                <a:ea typeface="Calibri" panose="020F0502020204030204" pitchFamily="34" charset="0"/>
              </a:rPr>
              <a:t>	</a:t>
            </a:r>
            <a:endParaRPr lang="pl-PL" sz="1600" dirty="0">
              <a:latin typeface="Calibri" panose="020F0502020204030204" pitchFamily="34" charset="0"/>
              <a:ea typeface="Calibri" panose="020F0502020204030204" pitchFamily="34" charset="0"/>
            </a:endParaRPr>
          </a:p>
          <a:p>
            <a:pPr>
              <a:tabLst>
                <a:tab pos="422041" algn="l"/>
              </a:tabLst>
              <a:defRPr/>
            </a:pPr>
            <a:endParaRPr lang="pl-PL" sz="1600" dirty="0">
              <a:latin typeface="Calibri" panose="020F0502020204030204" pitchFamily="34" charset="0"/>
              <a:ea typeface="Calibri" panose="020F0502020204030204" pitchFamily="34" charset="0"/>
            </a:endParaRPr>
          </a:p>
          <a:p>
            <a:pPr>
              <a:tabLst>
                <a:tab pos="422041" algn="l"/>
              </a:tabLst>
              <a:defRPr/>
            </a:pPr>
            <a:endParaRPr lang="en-US" sz="1600" dirty="0">
              <a:latin typeface="Calibri" panose="020F0502020204030204" pitchFamily="34" charset="0"/>
              <a:ea typeface="Calibri" panose="020F0502020204030204" pitchFamily="34" charset="0"/>
            </a:endParaRPr>
          </a:p>
          <a:p>
            <a:pPr>
              <a:tabLst>
                <a:tab pos="422041" algn="l"/>
              </a:tabLst>
              <a:defRPr/>
            </a:pPr>
            <a:endParaRPr lang="en-US" sz="1600" dirty="0">
              <a:latin typeface="Calibri" panose="020F0502020204030204" pitchFamily="34" charset="0"/>
              <a:ea typeface="Times New Roman" panose="02020603050405020304" pitchFamily="18" charset="0"/>
            </a:endParaRPr>
          </a:p>
          <a:p>
            <a:pPr>
              <a:tabLst>
                <a:tab pos="422041" algn="l"/>
              </a:tabLst>
              <a:defRPr/>
            </a:pPr>
            <a:endParaRPr lang="en-US" sz="1600" dirty="0">
              <a:latin typeface="Calibri" panose="020F0502020204030204" pitchFamily="34" charset="0"/>
              <a:ea typeface="Times New Roman" panose="02020603050405020304" pitchFamily="18" charset="0"/>
            </a:endParaRPr>
          </a:p>
          <a:p>
            <a:pPr>
              <a:tabLst>
                <a:tab pos="422041" algn="l"/>
              </a:tabLst>
              <a:defRPr/>
            </a:pPr>
            <a:endParaRPr lang="en-US" sz="1600" b="1" dirty="0">
              <a:solidFill>
                <a:srgbClr val="084C5F"/>
              </a:solidFill>
              <a:latin typeface="Times New Roman" panose="02020603050405020304" pitchFamily="18" charset="0"/>
              <a:ea typeface="Times New Roman" panose="02020603050405020304" pitchFamily="18" charset="0"/>
            </a:endParaRPr>
          </a:p>
          <a:p>
            <a:pPr>
              <a:tabLst>
                <a:tab pos="422041" algn="l"/>
              </a:tabLst>
              <a:defRPr/>
            </a:pPr>
            <a:endParaRPr lang="en-US" sz="1600" b="1" dirty="0">
              <a:solidFill>
                <a:srgbClr val="084C5F"/>
              </a:solidFill>
              <a:latin typeface="Bookman Old Style" panose="02050604050505020204" pitchFamily="18" charset="0"/>
              <a:ea typeface="Times New Roman" panose="02020603050405020304" pitchFamily="18" charset="0"/>
            </a:endParaRPr>
          </a:p>
          <a:p>
            <a:pPr>
              <a:tabLst>
                <a:tab pos="422041" algn="l"/>
              </a:tabLst>
              <a:defRPr/>
            </a:pPr>
            <a:r>
              <a:rPr lang="en-US" sz="1600" b="1" dirty="0">
                <a:solidFill>
                  <a:srgbClr val="DC30BB"/>
                </a:solidFill>
                <a:latin typeface="Bookman Old Style" panose="02050604050505020204" pitchFamily="18" charset="0"/>
                <a:ea typeface="Times New Roman" panose="02020603050405020304" pitchFamily="18" charset="0"/>
              </a:rPr>
              <a:t>Dove raggiungerli?</a:t>
            </a:r>
            <a:endParaRPr lang="pl-PL" sz="1600" b="1" dirty="0">
              <a:solidFill>
                <a:srgbClr val="DC30BB"/>
              </a:solidFill>
              <a:latin typeface="Bookman Old Style" panose="02050604050505020204" pitchFamily="18" charset="0"/>
              <a:ea typeface="Times New Roman" panose="02020603050405020304" pitchFamily="18" charset="0"/>
            </a:endParaRPr>
          </a:p>
          <a:p>
            <a:pPr>
              <a:tabLst>
                <a:tab pos="422041" algn="l"/>
              </a:tabLst>
              <a:defRPr/>
            </a:pPr>
            <a:endParaRPr lang="en-US" sz="1600" b="1" dirty="0">
              <a:solidFill>
                <a:srgbClr val="084C5F"/>
              </a:solidFill>
              <a:latin typeface="Bookman Old Style" panose="02050604050505020204" pitchFamily="18" charset="0"/>
              <a:ea typeface="Times New Roman" panose="02020603050405020304" pitchFamily="18" charset="0"/>
            </a:endParaRPr>
          </a:p>
          <a:p>
            <a:pPr>
              <a:lnSpc>
                <a:spcPct val="115000"/>
              </a:lnSpc>
              <a:buFont typeface="Wingdings" panose="05000000000000000000" pitchFamily="2" charset="2"/>
              <a:buChar char="Ø"/>
              <a:defRPr/>
            </a:pPr>
            <a:r>
              <a:rPr lang="en-US" sz="1600" dirty="0">
                <a:latin typeface="Bookman Old Style"/>
                <a:ea typeface="Calibri" panose="020F0502020204030204" pitchFamily="34" charset="0"/>
                <a:cs typeface="Calibri"/>
              </a:rPr>
              <a:t> Media come giornali locali, radio e social media.  </a:t>
            </a:r>
            <a:endParaRPr lang="en-US" sz="1600" dirty="0">
              <a:latin typeface="Bookman Old Style" panose="02050604050505020204" pitchFamily="18" charset="0"/>
              <a:ea typeface="Calibri" panose="020F0502020204030204" pitchFamily="34" charset="0"/>
              <a:cs typeface="Calibri" panose="020F0502020204030204" pitchFamily="34" charset="0"/>
            </a:endParaRPr>
          </a:p>
          <a:p>
            <a:pPr>
              <a:lnSpc>
                <a:spcPct val="115000"/>
              </a:lnSpc>
              <a:buFont typeface="Wingdings" panose="05000000000000000000" pitchFamily="2" charset="2"/>
              <a:buChar char="Ø"/>
              <a:defRPr/>
            </a:pPr>
            <a:r>
              <a:rPr lang="en-US" altLang="en-US" sz="1600" dirty="0">
                <a:latin typeface="Bookman Old Style"/>
                <a:cs typeface="Calibri"/>
              </a:rPr>
              <a:t> Eventi di networking</a:t>
            </a:r>
          </a:p>
          <a:p>
            <a:pPr>
              <a:lnSpc>
                <a:spcPct val="115000"/>
              </a:lnSpc>
              <a:buFont typeface="Wingdings" panose="05000000000000000000" pitchFamily="2" charset="2"/>
              <a:buChar char="Ø"/>
              <a:defRPr/>
            </a:pPr>
            <a:r>
              <a:rPr lang="en-US" altLang="en-US" sz="1600" dirty="0">
                <a:latin typeface="Bookman Old Style"/>
                <a:cs typeface="Calibri"/>
              </a:rPr>
              <a:t> Giornate aperte presso il vostro </a:t>
            </a:r>
            <a:r>
              <a:rPr lang="pl-PL" altLang="en-US" sz="1600" dirty="0">
                <a:latin typeface="Bookman Old Style"/>
                <a:cs typeface="Calibri"/>
              </a:rPr>
              <a:t>Centro del </a:t>
            </a:r>
            <a:r>
              <a:rPr lang="pl-PL" altLang="en-US" sz="1600" dirty="0" err="1">
                <a:latin typeface="Bookman Old Style"/>
                <a:cs typeface="Calibri"/>
              </a:rPr>
              <a:t>Gusto</a:t>
            </a:r>
            <a:endParaRPr lang="en-IE" altLang="en-US" sz="1600" dirty="0">
              <a:latin typeface="Bookman Old Style"/>
              <a:cs typeface="Calibri"/>
            </a:endParaRPr>
          </a:p>
          <a:p>
            <a:pPr>
              <a:spcBef>
                <a:spcPct val="0"/>
              </a:spcBef>
              <a:defRPr/>
            </a:pPr>
            <a:endParaRPr lang="en-IE" altLang="en-US" sz="1800" dirty="0">
              <a:latin typeface="Calibri" panose="020F0502020204030204" pitchFamily="34" charset="0"/>
              <a:cs typeface="Calibri" panose="020F0502020204030204" pitchFamily="34" charset="0"/>
            </a:endParaRPr>
          </a:p>
          <a:p>
            <a:endParaRPr lang="pl-PL" sz="1800" dirty="0"/>
          </a:p>
        </p:txBody>
      </p:sp>
      <p:graphicFrame>
        <p:nvGraphicFramePr>
          <p:cNvPr id="4" name="Tabela 4">
            <a:extLst>
              <a:ext uri="{FF2B5EF4-FFF2-40B4-BE49-F238E27FC236}">
                <a16:creationId xmlns:a16="http://schemas.microsoft.com/office/drawing/2014/main" id="{639BE21C-1E15-4A34-8CE9-C988714AE081}"/>
              </a:ext>
            </a:extLst>
          </p:cNvPr>
          <p:cNvGraphicFramePr>
            <a:graphicFrameLocks noGrp="1"/>
          </p:cNvGraphicFramePr>
          <p:nvPr>
            <p:extLst>
              <p:ext uri="{D42A27DB-BD31-4B8C-83A1-F6EECF244321}">
                <p14:modId xmlns:p14="http://schemas.microsoft.com/office/powerpoint/2010/main" val="826717154"/>
              </p:ext>
            </p:extLst>
          </p:nvPr>
        </p:nvGraphicFramePr>
        <p:xfrm>
          <a:off x="3203848" y="1916832"/>
          <a:ext cx="5264796" cy="2601699"/>
        </p:xfrm>
        <a:graphic>
          <a:graphicData uri="http://schemas.openxmlformats.org/drawingml/2006/table">
            <a:tbl>
              <a:tblPr firstRow="1" bandRow="1">
                <a:tableStyleId>{5C22544A-7EE6-4342-B048-85BDC9FD1C3A}</a:tableStyleId>
              </a:tblPr>
              <a:tblGrid>
                <a:gridCol w="2632398">
                  <a:extLst>
                    <a:ext uri="{9D8B030D-6E8A-4147-A177-3AD203B41FA5}">
                      <a16:colId xmlns:a16="http://schemas.microsoft.com/office/drawing/2014/main" val="3661083428"/>
                    </a:ext>
                  </a:extLst>
                </a:gridCol>
                <a:gridCol w="2632398">
                  <a:extLst>
                    <a:ext uri="{9D8B030D-6E8A-4147-A177-3AD203B41FA5}">
                      <a16:colId xmlns:a16="http://schemas.microsoft.com/office/drawing/2014/main" val="2762277403"/>
                    </a:ext>
                  </a:extLst>
                </a:gridCol>
              </a:tblGrid>
              <a:tr h="523063">
                <a:tc>
                  <a:txBody>
                    <a:bodyPr/>
                    <a:lstStyle/>
                    <a:p>
                      <a:r>
                        <a:rPr lang="pl-PL" sz="1600" dirty="0"/>
                        <a:t>COMMERCIO</a:t>
                      </a:r>
                    </a:p>
                    <a:p>
                      <a:endParaRPr lang="pl-PL" sz="1600" dirty="0"/>
                    </a:p>
                  </a:txBody>
                  <a:tcPr marL="72897" marR="72897" marT="36449" marB="36449">
                    <a:solidFill>
                      <a:srgbClr val="DC30BB"/>
                    </a:solidFill>
                  </a:tcPr>
                </a:tc>
                <a:tc>
                  <a:txBody>
                    <a:bodyPr/>
                    <a:lstStyle/>
                    <a:p>
                      <a:r>
                        <a:rPr lang="pl-PL" sz="1600" dirty="0"/>
                        <a:t>AGENZIE E INFILTRATI</a:t>
                      </a:r>
                    </a:p>
                  </a:txBody>
                  <a:tcPr marL="72897" marR="72897" marT="36449" marB="36449">
                    <a:solidFill>
                      <a:srgbClr val="DC30BB"/>
                    </a:solidFill>
                  </a:tcPr>
                </a:tc>
                <a:extLst>
                  <a:ext uri="{0D108BD9-81ED-4DB2-BD59-A6C34878D82A}">
                    <a16:rowId xmlns:a16="http://schemas.microsoft.com/office/drawing/2014/main" val="1980692385"/>
                  </a:ext>
                </a:extLst>
              </a:tr>
              <a:tr h="2041121">
                <a:tc>
                  <a:txBody>
                    <a:bodyPr/>
                    <a:lstStyle/>
                    <a:p>
                      <a:pPr marL="285750" indent="-285750">
                        <a:buFont typeface="Arial" panose="020B0604020202020204" pitchFamily="34" charset="0"/>
                        <a:buChar char="•"/>
                      </a:pPr>
                      <a:r>
                        <a:rPr lang="pl-PL" sz="1600" dirty="0"/>
                        <a:t>Camere di commercio</a:t>
                      </a:r>
                    </a:p>
                    <a:p>
                      <a:pPr marL="285750" indent="-285750">
                        <a:buFont typeface="Arial" panose="020B0604020202020204" pitchFamily="34" charset="0"/>
                        <a:buChar char="•"/>
                      </a:pPr>
                      <a:r>
                        <a:rPr lang="pl-PL" sz="1600" dirty="0" err="1"/>
                        <a:t>PMI </a:t>
                      </a:r>
                      <a:r>
                        <a:rPr lang="pl-PL" sz="1600" dirty="0"/>
                        <a:t>e gruppi </a:t>
                      </a:r>
                      <a:r>
                        <a:rPr lang="pl-PL" sz="1600" dirty="0" err="1"/>
                        <a:t>agroalimentari </a:t>
                      </a:r>
                    </a:p>
                  </a:txBody>
                  <a:tcPr marL="72897" marR="72897" marT="36449" marB="36449"/>
                </a:tc>
                <a:tc>
                  <a:txBody>
                    <a:bodyPr/>
                    <a:lstStyle/>
                    <a:p>
                      <a:pPr marL="285750" indent="-285750">
                        <a:buFont typeface="Arial" panose="020B0604020202020204" pitchFamily="34" charset="0"/>
                        <a:buChar char="•"/>
                      </a:pPr>
                      <a:r>
                        <a:rPr lang="pl-PL" sz="1600" dirty="0" err="1"/>
                        <a:t>Organizzazione di </a:t>
                      </a:r>
                      <a:r>
                        <a:rPr lang="pl-PL" sz="1600" dirty="0"/>
                        <a:t>sviluppo aziendale</a:t>
                      </a:r>
                    </a:p>
                    <a:p>
                      <a:pPr marL="285750" indent="-285750">
                        <a:buFont typeface="Arial" panose="020B0604020202020204" pitchFamily="34" charset="0"/>
                        <a:buChar char="•"/>
                      </a:pPr>
                      <a:r>
                        <a:rPr lang="pl-PL" sz="1600" dirty="0" err="1"/>
                        <a:t>Agenzie del settore </a:t>
                      </a:r>
                      <a:r>
                        <a:rPr lang="pl-PL" sz="1600" dirty="0"/>
                        <a:t>pubblico</a:t>
                      </a:r>
                    </a:p>
                    <a:p>
                      <a:pPr marL="285750" indent="-285750">
                        <a:buFont typeface="Arial" panose="020B0604020202020204" pitchFamily="34" charset="0"/>
                        <a:buChar char="•"/>
                      </a:pPr>
                      <a:r>
                        <a:rPr lang="pl-PL" sz="1600" dirty="0" err="1"/>
                        <a:t>Organizzazioni </a:t>
                      </a:r>
                      <a:r>
                        <a:rPr lang="pl-PL" sz="1600" dirty="0"/>
                        <a:t>di formazione, </a:t>
                      </a:r>
                      <a:r>
                        <a:rPr lang="pl-PL" sz="1600" dirty="0" err="1"/>
                        <a:t>formatori </a:t>
                      </a:r>
                    </a:p>
                    <a:p>
                      <a:pPr marL="285750" indent="-285750">
                        <a:buFont typeface="Arial" panose="020B0604020202020204" pitchFamily="34" charset="0"/>
                        <a:buChar char="•"/>
                      </a:pPr>
                      <a:r>
                        <a:rPr lang="pl-PL" sz="1600" dirty="0" err="1"/>
                        <a:t>Università </a:t>
                      </a:r>
                      <a:r>
                        <a:rPr lang="pl-PL" sz="1600" dirty="0"/>
                        <a:t>e </a:t>
                      </a:r>
                      <a:r>
                        <a:rPr lang="pl-PL" sz="1600" dirty="0" err="1"/>
                        <a:t>scuole</a:t>
                      </a:r>
                      <a:endParaRPr lang="pl-PL" sz="1600" dirty="0"/>
                    </a:p>
                    <a:p>
                      <a:pPr marL="285750" indent="-285750">
                        <a:buFont typeface="Arial" panose="020B0604020202020204" pitchFamily="34" charset="0"/>
                        <a:buChar char="•"/>
                      </a:pPr>
                      <a:r>
                        <a:rPr lang="pl-PL" sz="1600" dirty="0" err="1"/>
                        <a:t>Autorità locali</a:t>
                      </a:r>
                      <a:endParaRPr lang="pl-PL" sz="1600" dirty="0"/>
                    </a:p>
                  </a:txBody>
                  <a:tcPr marL="72897" marR="72897" marT="36449" marB="36449"/>
                </a:tc>
                <a:extLst>
                  <a:ext uri="{0D108BD9-81ED-4DB2-BD59-A6C34878D82A}">
                    <a16:rowId xmlns:a16="http://schemas.microsoft.com/office/drawing/2014/main" val="3144913128"/>
                  </a:ext>
                </a:extLst>
              </a:tr>
            </a:tbl>
          </a:graphicData>
        </a:graphic>
      </p:graphicFrame>
    </p:spTree>
    <p:extLst>
      <p:ext uri="{BB962C8B-B14F-4D97-AF65-F5344CB8AC3E}">
        <p14:creationId xmlns:p14="http://schemas.microsoft.com/office/powerpoint/2010/main" val="4168415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A0882E-C820-4A0B-BE83-B69E819D8579}"/>
              </a:ext>
            </a:extLst>
          </p:cNvPr>
          <p:cNvSpPr>
            <a:spLocks noGrp="1"/>
          </p:cNvSpPr>
          <p:nvPr>
            <p:ph type="body" sz="quarter" idx="14"/>
          </p:nvPr>
        </p:nvSpPr>
        <p:spPr/>
        <p:txBody>
          <a:bodyPr/>
          <a:lstStyle/>
          <a:p>
            <a:pPr algn="ctr">
              <a:spcBef>
                <a:spcPct val="0"/>
              </a:spcBef>
              <a:defRPr/>
            </a:pPr>
            <a:r>
              <a:rPr lang="en-IE" altLang="en-US" sz="2400" b="1" dirty="0">
                <a:latin typeface="+mj-lt"/>
                <a:cs typeface="Calibri" panose="020F0502020204030204" pitchFamily="34" charset="0"/>
              </a:rPr>
              <a:t>3.  Comunicare il messaggio </a:t>
            </a:r>
          </a:p>
          <a:p>
            <a:pPr>
              <a:spcBef>
                <a:spcPct val="0"/>
              </a:spcBef>
              <a:defRPr/>
            </a:pPr>
            <a:endParaRPr lang="en-IE" altLang="en-US" sz="1800" dirty="0">
              <a:latin typeface="Calibri" panose="020F0502020204030204" pitchFamily="34" charset="0"/>
              <a:cs typeface="Calibri" panose="020F0502020204030204" pitchFamily="34" charset="0"/>
            </a:endParaRPr>
          </a:p>
          <a:p>
            <a:pPr>
              <a:spcBef>
                <a:spcPct val="0"/>
              </a:spcBef>
              <a:defRPr/>
            </a:pPr>
            <a:r>
              <a:rPr lang="en-US" altLang="en-US" sz="1600" dirty="0">
                <a:cs typeface="Calibri" panose="020F0502020204030204" pitchFamily="34" charset="0"/>
              </a:rPr>
              <a:t>Ora avete un messaggio chiaro e ben pensato. Quindi pensiamo a dove e come lo condividerete.</a:t>
            </a:r>
          </a:p>
          <a:p>
            <a:pPr>
              <a:spcBef>
                <a:spcPct val="0"/>
              </a:spcBef>
              <a:defRPr/>
            </a:pPr>
            <a:endParaRPr lang="en-US" altLang="en-US" sz="1600" dirty="0">
              <a:cs typeface="Calibri" panose="020F0502020204030204" pitchFamily="34" charset="0"/>
            </a:endParaRPr>
          </a:p>
          <a:p>
            <a:pPr>
              <a:spcBef>
                <a:spcPct val="0"/>
              </a:spcBef>
              <a:defRPr/>
            </a:pPr>
            <a:r>
              <a:rPr lang="en-US" altLang="en-US" sz="1600" dirty="0">
                <a:cs typeface="Calibri" panose="020F0502020204030204" pitchFamily="34" charset="0"/>
              </a:rPr>
              <a:t>In questa sezione, discuteremo delle opzioni online e offline. </a:t>
            </a:r>
          </a:p>
          <a:p>
            <a:pPr>
              <a:spcBef>
                <a:spcPct val="0"/>
              </a:spcBef>
              <a:defRPr/>
            </a:pPr>
            <a:endParaRPr lang="en-IE" altLang="en-US" sz="969" dirty="0">
              <a:latin typeface="Calibri" panose="020F0502020204030204" pitchFamily="34" charset="0"/>
              <a:cs typeface="Calibri" panose="020F0502020204030204" pitchFamily="34" charset="0"/>
            </a:endParaRPr>
          </a:p>
          <a:p>
            <a:pPr>
              <a:spcBef>
                <a:spcPct val="0"/>
              </a:spcBef>
              <a:defRPr/>
            </a:pPr>
            <a:endParaRPr lang="en-IE" altLang="en-US" sz="1015" dirty="0">
              <a:latin typeface="Calibri" panose="020F0502020204030204" pitchFamily="34" charset="0"/>
              <a:cs typeface="Calibri" panose="020F0502020204030204" pitchFamily="34" charset="0"/>
            </a:endParaRPr>
          </a:p>
          <a:p>
            <a:endParaRPr lang="pl-PL" dirty="0"/>
          </a:p>
        </p:txBody>
      </p:sp>
      <p:graphicFrame>
        <p:nvGraphicFramePr>
          <p:cNvPr id="4" name="Tabela 4">
            <a:extLst>
              <a:ext uri="{FF2B5EF4-FFF2-40B4-BE49-F238E27FC236}">
                <a16:creationId xmlns:a16="http://schemas.microsoft.com/office/drawing/2014/main" id="{C46029D0-9AB7-4C0B-B00F-C68D1C847678}"/>
              </a:ext>
            </a:extLst>
          </p:cNvPr>
          <p:cNvGraphicFramePr>
            <a:graphicFrameLocks noGrp="1"/>
          </p:cNvGraphicFramePr>
          <p:nvPr>
            <p:extLst>
              <p:ext uri="{D42A27DB-BD31-4B8C-83A1-F6EECF244321}">
                <p14:modId xmlns:p14="http://schemas.microsoft.com/office/powerpoint/2010/main" val="755912860"/>
              </p:ext>
            </p:extLst>
          </p:nvPr>
        </p:nvGraphicFramePr>
        <p:xfrm>
          <a:off x="1524000" y="3140968"/>
          <a:ext cx="6096000" cy="31019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18965617"/>
                    </a:ext>
                  </a:extLst>
                </a:gridCol>
                <a:gridCol w="3048000">
                  <a:extLst>
                    <a:ext uri="{9D8B030D-6E8A-4147-A177-3AD203B41FA5}">
                      <a16:colId xmlns:a16="http://schemas.microsoft.com/office/drawing/2014/main" val="2204885239"/>
                    </a:ext>
                  </a:extLst>
                </a:gridCol>
              </a:tblGrid>
              <a:tr h="2616591">
                <a:tc>
                  <a:txBody>
                    <a:bodyPr/>
                    <a:lstStyle/>
                    <a:p>
                      <a:r>
                        <a:rPr lang="pl-PL" sz="1800" dirty="0"/>
                        <a:t>Online - </a:t>
                      </a:r>
                      <a:r>
                        <a:rPr lang="pl-PL" sz="1800" dirty="0" err="1"/>
                        <a:t>costruire </a:t>
                      </a:r>
                      <a:r>
                        <a:rPr lang="pl-PL" sz="1800" dirty="0"/>
                        <a:t>una </a:t>
                      </a:r>
                      <a:r>
                        <a:rPr lang="pl-PL" sz="1800" dirty="0" err="1"/>
                        <a:t>comunità digitale</a:t>
                      </a:r>
                      <a:endParaRPr lang="pl-PL" sz="1800" dirty="0"/>
                    </a:p>
                    <a:p>
                      <a:endParaRPr lang="pl-PL" sz="1800" dirty="0"/>
                    </a:p>
                    <a:p>
                      <a:r>
                        <a:rPr lang="en-US" sz="1800" dirty="0"/>
                        <a:t>I marchi di successo conoscono l'importanza di utilizzare i social media e le piattaforme digitali a proprio vantaggio, comprendendo il potere delle conversazioni dirette con tutti i pubblici, clienti e colleghi.</a:t>
                      </a:r>
                      <a:endParaRPr lang="pl-PL" sz="18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tc>
                  <a:txBody>
                    <a:bodyPr/>
                    <a:lstStyle/>
                    <a:p>
                      <a:r>
                        <a:rPr lang="pl-PL" sz="1800" dirty="0"/>
                        <a:t>Offline - </a:t>
                      </a:r>
                      <a:r>
                        <a:rPr lang="pl-PL" sz="1800" dirty="0" err="1"/>
                        <a:t>Creare connessioni</a:t>
                      </a:r>
                      <a:endParaRPr lang="pl-PL" sz="1800" dirty="0"/>
                    </a:p>
                    <a:p>
                      <a:endParaRPr lang="pl-PL" sz="1800" dirty="0"/>
                    </a:p>
                    <a:p>
                      <a:r>
                        <a:rPr lang="en-US" sz="1800" dirty="0"/>
                        <a:t>Considerate tutti i luoghi in cui potete entrare in contatto con i potenziali clienti</a:t>
                      </a:r>
                    </a:p>
                    <a:p>
                      <a:endParaRPr lang="en-US" sz="1800" dirty="0"/>
                    </a:p>
                    <a:p>
                      <a:r>
                        <a:rPr lang="en-US" sz="1800" dirty="0"/>
                        <a:t>Dove volete condividere le notizie, mettere in evidenza le novità e mostrare le informazioni?</a:t>
                      </a:r>
                    </a:p>
                    <a:p>
                      <a:endParaRPr lang="pl-PL" sz="18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BE8"/>
                    </a:solidFill>
                  </a:tcPr>
                </a:tc>
                <a:extLst>
                  <a:ext uri="{0D108BD9-81ED-4DB2-BD59-A6C34878D82A}">
                    <a16:rowId xmlns:a16="http://schemas.microsoft.com/office/drawing/2014/main" val="2928724232"/>
                  </a:ext>
                </a:extLst>
              </a:tr>
            </a:tbl>
          </a:graphicData>
        </a:graphic>
      </p:graphicFrame>
    </p:spTree>
    <p:extLst>
      <p:ext uri="{BB962C8B-B14F-4D97-AF65-F5344CB8AC3E}">
        <p14:creationId xmlns:p14="http://schemas.microsoft.com/office/powerpoint/2010/main" val="340218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640E9B04-E486-44A2-86E2-26F973FD4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166" y="3659963"/>
            <a:ext cx="1641665" cy="2460037"/>
          </a:xfrm>
          <a:prstGeom prst="rect">
            <a:avLst/>
          </a:prstGeom>
        </p:spPr>
      </p:pic>
      <p:sp>
        <p:nvSpPr>
          <p:cNvPr id="2" name="Symbol zastępczy tekstu 1">
            <a:extLst>
              <a:ext uri="{FF2B5EF4-FFF2-40B4-BE49-F238E27FC236}">
                <a16:creationId xmlns:a16="http://schemas.microsoft.com/office/drawing/2014/main" id="{4FB67D11-FC6E-4133-A2B0-570E1F6160A7}"/>
              </a:ext>
            </a:extLst>
          </p:cNvPr>
          <p:cNvSpPr>
            <a:spLocks noGrp="1"/>
          </p:cNvSpPr>
          <p:nvPr>
            <p:ph type="body" sz="quarter" idx="14"/>
          </p:nvPr>
        </p:nvSpPr>
        <p:spPr/>
        <p:txBody>
          <a:bodyPr>
            <a:noAutofit/>
          </a:bodyPr>
          <a:lstStyle/>
          <a:p>
            <a:r>
              <a:rPr lang="en-US" sz="1600" dirty="0"/>
              <a:t>Prima di iniziare</a:t>
            </a:r>
            <a:endParaRPr lang="pl-PL" sz="1600" dirty="0"/>
          </a:p>
          <a:p>
            <a:endParaRPr lang="en-US" sz="1600" dirty="0"/>
          </a:p>
          <a:p>
            <a:r>
              <a:rPr lang="en-US" sz="1600" dirty="0"/>
              <a:t>Vi invitiamo a creare uno STAND OUT di marketing d'impatto.   Come farlo al meglio?</a:t>
            </a:r>
            <a:endParaRPr lang="pl-PL" sz="1600" dirty="0"/>
          </a:p>
          <a:p>
            <a:endParaRPr lang="en-US" sz="1600" dirty="0"/>
          </a:p>
          <a:p>
            <a:r>
              <a:rPr lang="en-US" sz="1600" dirty="0"/>
              <a:t>Testate nuovi strumenti, sperimentate e soprattutto non abbiate paura di provare,</a:t>
            </a:r>
          </a:p>
          <a:p>
            <a:r>
              <a:rPr lang="en-US" sz="1600" dirty="0"/>
              <a:t>Siate creativi nelle vostre iniziative di marketing e stampa, ma ricordate di mantenere un messaggio coerente ed efficace.</a:t>
            </a:r>
          </a:p>
          <a:p>
            <a:r>
              <a:rPr lang="en-US" sz="1600" dirty="0"/>
              <a:t>Condividete la vostra storia - Le persone amano ascoltare storie interessanti e vogliono identificarsi con altre persone che condividono valori e passioni comuni. </a:t>
            </a:r>
          </a:p>
          <a:p>
            <a:endParaRPr lang="en-US" sz="1600" dirty="0"/>
          </a:p>
          <a:p>
            <a:r>
              <a:rPr lang="en-US" sz="1600" dirty="0"/>
              <a:t>Creare una comunità </a:t>
            </a:r>
            <a:endParaRPr lang="pl-PL" sz="1600" dirty="0"/>
          </a:p>
          <a:p>
            <a:endParaRPr lang="en-US" sz="1600" dirty="0"/>
          </a:p>
          <a:p>
            <a:r>
              <a:rPr lang="en-US" sz="1600" dirty="0"/>
              <a:t>Invece del tradizionale rapporto "locatore-affittuario",</a:t>
            </a:r>
          </a:p>
          <a:p>
            <a:r>
              <a:rPr lang="en-US" sz="1600" dirty="0"/>
              <a:t>dare ai vostri utenti la possibilità di partecipare al vostro marchio e alla </a:t>
            </a:r>
            <a:r>
              <a:rPr lang="en-US" sz="1600" dirty="0">
                <a:solidFill>
                  <a:schemeClr val="bg1"/>
                </a:solidFill>
              </a:rPr>
              <a:t>sua storia.</a:t>
            </a:r>
          </a:p>
          <a:p>
            <a:r>
              <a:rPr lang="en-US" sz="1600" dirty="0"/>
              <a:t>La storia del vostro marchio. Invece di usare il termine "inquilini",</a:t>
            </a:r>
          </a:p>
          <a:p>
            <a:r>
              <a:rPr lang="en-US" sz="1600" dirty="0"/>
              <a:t>che ne dite di usare la parola membri?</a:t>
            </a:r>
            <a:endParaRPr lang="pl-PL" sz="1600" dirty="0"/>
          </a:p>
        </p:txBody>
      </p:sp>
      <p:sp>
        <p:nvSpPr>
          <p:cNvPr id="8" name="pole tekstowe 7">
            <a:extLst>
              <a:ext uri="{FF2B5EF4-FFF2-40B4-BE49-F238E27FC236}">
                <a16:creationId xmlns:a16="http://schemas.microsoft.com/office/drawing/2014/main" id="{6ED136EE-7D7C-43CC-BD61-2500C6255AD2}"/>
              </a:ext>
            </a:extLst>
          </p:cNvPr>
          <p:cNvSpPr txBox="1"/>
          <p:nvPr/>
        </p:nvSpPr>
        <p:spPr>
          <a:xfrm>
            <a:off x="4860032" y="6120000"/>
            <a:ext cx="4574269" cy="248530"/>
          </a:xfrm>
          <a:prstGeom prst="rect">
            <a:avLst/>
          </a:prstGeom>
          <a:noFill/>
        </p:spPr>
        <p:txBody>
          <a:bodyPr wrap="square">
            <a:spAutoFit/>
          </a:bodyPr>
          <a:lstStyle/>
          <a:p>
            <a:r>
              <a:rPr lang="pl-PL" sz="1015" dirty="0"/>
              <a:t>https://www.pexels.com/pl</a:t>
            </a:r>
          </a:p>
        </p:txBody>
      </p:sp>
    </p:spTree>
    <p:extLst>
      <p:ext uri="{BB962C8B-B14F-4D97-AF65-F5344CB8AC3E}">
        <p14:creationId xmlns:p14="http://schemas.microsoft.com/office/powerpoint/2010/main" val="2264698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BF8B84-A3FC-418B-B8DE-0B8D8E998CF0}"/>
              </a:ext>
            </a:extLst>
          </p:cNvPr>
          <p:cNvSpPr>
            <a:spLocks noGrp="1"/>
          </p:cNvSpPr>
          <p:nvPr>
            <p:ph type="body" sz="quarter" idx="14"/>
          </p:nvPr>
        </p:nvSpPr>
        <p:spPr>
          <a:xfrm>
            <a:off x="501231" y="1484784"/>
            <a:ext cx="8141538" cy="4860000"/>
          </a:xfrm>
        </p:spPr>
        <p:txBody>
          <a:bodyPr vert="horz" lIns="91440" tIns="45720" rIns="91440" bIns="45720" rtlCol="0" anchor="t">
            <a:noAutofit/>
          </a:bodyPr>
          <a:lstStyle/>
          <a:p>
            <a:r>
              <a:rPr lang="en-US" sz="1600" dirty="0"/>
              <a:t>Comunicare l'impatto nella comunità</a:t>
            </a:r>
            <a:endParaRPr lang="pl-PL" sz="1600" dirty="0"/>
          </a:p>
          <a:p>
            <a:endParaRPr lang="pl-PL" sz="1600" dirty="0"/>
          </a:p>
          <a:p>
            <a:endParaRPr lang="en-US" sz="1600" dirty="0"/>
          </a:p>
          <a:p>
            <a:r>
              <a:rPr lang="en-US" sz="1600" dirty="0">
                <a:latin typeface="Trebuchet MS"/>
              </a:rPr>
              <a:t>È importante ricordare di comunicare l'impatto sociale, culturale ed economico che il vostro Centro del Gusto produce per la vostra regione e per tutti i partner, come università, comuni, aziende, enti di beneficenza, finanziatori, ecc.</a:t>
            </a:r>
          </a:p>
          <a:p>
            <a:endParaRPr lang="en-US" sz="1600" dirty="0"/>
          </a:p>
          <a:p>
            <a:pPr marL="158115" indent="-158115">
              <a:buFont typeface="Wingdings" panose="05000000000000000000" pitchFamily="2" charset="2"/>
              <a:buChar char="à"/>
            </a:pPr>
            <a:r>
              <a:rPr lang="en-US" sz="1600" dirty="0">
                <a:latin typeface="Trebuchet MS"/>
              </a:rPr>
              <a:t> Create un luogo in cui i membri si sentano a proprio agio, siano motivati ad agire e vogliano condividere le proprie esperienze e storie. Tutti questi elementi contribuiranno al vostro messaggio di marketing. </a:t>
            </a:r>
            <a:endParaRPr lang="en-US" sz="1600" dirty="0"/>
          </a:p>
          <a:p>
            <a:endParaRPr lang="en-US" sz="1600" dirty="0"/>
          </a:p>
          <a:p>
            <a:r>
              <a:rPr lang="en-US" sz="1600" dirty="0">
                <a:latin typeface="Trebuchet MS"/>
              </a:rPr>
              <a:t>Sfruttate il potere dei vostri soci: sono la vostra arma segreta.</a:t>
            </a:r>
            <a:endParaRPr lang="pl-PL" sz="1600" dirty="0">
              <a:latin typeface="Trebuchet MS"/>
            </a:endParaRPr>
          </a:p>
          <a:p>
            <a:endParaRPr lang="en-US" sz="1600" dirty="0"/>
          </a:p>
          <a:p>
            <a:r>
              <a:rPr lang="en-US" sz="1600" dirty="0"/>
              <a:t>Condividete i marchi alimentari prodotti internamente sui vari social network che i vostri clienti usano più spesso per massimizzare il vostro messaggio a un pubblico più ampio. </a:t>
            </a:r>
            <a:endParaRPr lang="pl-PL" sz="1600" dirty="0"/>
          </a:p>
        </p:txBody>
      </p:sp>
    </p:spTree>
    <p:extLst>
      <p:ext uri="{BB962C8B-B14F-4D97-AF65-F5344CB8AC3E}">
        <p14:creationId xmlns:p14="http://schemas.microsoft.com/office/powerpoint/2010/main" val="2883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2BF095-567A-4EFF-AD27-7FCE01E639FD}"/>
              </a:ext>
            </a:extLst>
          </p:cNvPr>
          <p:cNvSpPr>
            <a:spLocks noGrp="1"/>
          </p:cNvSpPr>
          <p:nvPr>
            <p:ph type="body" sz="quarter" idx="14"/>
          </p:nvPr>
        </p:nvSpPr>
        <p:spPr/>
        <p:txBody>
          <a:bodyPr>
            <a:noAutofit/>
          </a:bodyPr>
          <a:lstStyle/>
          <a:p>
            <a:r>
              <a:rPr lang="en-US" sz="1600" dirty="0"/>
              <a:t>Una buona </a:t>
            </a:r>
            <a:r>
              <a:rPr lang="pl-PL" sz="1600" dirty="0"/>
              <a:t>idea </a:t>
            </a:r>
            <a:r>
              <a:rPr lang="pl-PL" sz="1600" dirty="0" err="1"/>
              <a:t>è </a:t>
            </a:r>
            <a:r>
              <a:rPr lang="en-US" sz="1600" dirty="0"/>
              <a:t>iniziare con delle belle foto! </a:t>
            </a:r>
          </a:p>
          <a:p>
            <a:endParaRPr lang="en-US" sz="1600" dirty="0"/>
          </a:p>
          <a:p>
            <a:r>
              <a:rPr lang="en-US" sz="1600" dirty="0"/>
              <a:t>Nel settore alimentare, le foto sono una parte essenziale della comunicazione!  Ricordate che i clienti mangiano con gli occhi. Per questo è importante avere a portata di mano alcune foto di alta qualità e ad alta risoluzione, che mostrino il vostro stock, ma anche la vostra sede o i vostri dipendenti.</a:t>
            </a:r>
          </a:p>
          <a:p>
            <a:endParaRPr lang="en-US" sz="1600" dirty="0"/>
          </a:p>
          <a:p>
            <a:r>
              <a:rPr lang="en-US" sz="1600" dirty="0"/>
              <a:t>Anche se non c'è niente di meglio delle proprie foto, a volte le foto di stock possono essere utili per i post sui social media. La mancanza di tempo ci tormenta tutti, non è vero? </a:t>
            </a:r>
            <a:endParaRPr lang="pl-PL" sz="1600" dirty="0"/>
          </a:p>
          <a:p>
            <a:endParaRPr lang="en-US" sz="1600" dirty="0"/>
          </a:p>
          <a:p>
            <a:r>
              <a:rPr lang="en-US" sz="1600" u="sng" dirty="0"/>
              <a:t>Le foto stock gratuite sono disponibili su  </a:t>
            </a:r>
            <a:endParaRPr lang="pl-PL" sz="1600" u="sng" dirty="0"/>
          </a:p>
          <a:p>
            <a:endParaRPr lang="pl-PL" sz="1600" u="sng" dirty="0"/>
          </a:p>
          <a:p>
            <a:r>
              <a:rPr lang="en-US" sz="1600" dirty="0"/>
              <a:t>https://www.pexels.com</a:t>
            </a:r>
          </a:p>
          <a:p>
            <a:r>
              <a:rPr lang="en-US" sz="1600" dirty="0"/>
              <a:t>http://www.raumrot.com/ </a:t>
            </a:r>
          </a:p>
          <a:p>
            <a:r>
              <a:rPr lang="en-US" sz="1600" dirty="0"/>
              <a:t>75 foto gratuite - http://offers.hubspot.com/free-stock-photos  </a:t>
            </a:r>
          </a:p>
          <a:p>
            <a:r>
              <a:rPr lang="en-US" sz="1600" dirty="0"/>
              <a:t>Pacchetto fotografico gratuito ogni mese - http://deathtothestockphoto.com/ </a:t>
            </a:r>
            <a:endParaRPr lang="pl-PL" sz="1600" dirty="0"/>
          </a:p>
          <a:p>
            <a:r>
              <a:rPr lang="pl-PL" sz="1600" dirty="0"/>
              <a:t>E molto </a:t>
            </a:r>
            <a:r>
              <a:rPr lang="pl-PL" sz="1600" dirty="0" err="1"/>
              <a:t>altro ancora</a:t>
            </a:r>
            <a:r>
              <a:rPr lang="pl-PL" sz="1600" dirty="0"/>
              <a:t>!</a:t>
            </a:r>
            <a:endParaRPr lang="en-US" sz="1600" dirty="0"/>
          </a:p>
          <a:p>
            <a:endParaRPr lang="en-US" sz="1600" dirty="0"/>
          </a:p>
          <a:p>
            <a:endParaRPr lang="en-US" sz="1600" dirty="0"/>
          </a:p>
          <a:p>
            <a:endParaRPr lang="en-US" sz="1600" dirty="0"/>
          </a:p>
          <a:p>
            <a:endParaRPr lang="pl-PL" sz="1600" dirty="0"/>
          </a:p>
        </p:txBody>
      </p:sp>
    </p:spTree>
    <p:extLst>
      <p:ext uri="{BB962C8B-B14F-4D97-AF65-F5344CB8AC3E}">
        <p14:creationId xmlns:p14="http://schemas.microsoft.com/office/powerpoint/2010/main" val="49368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88E3D0-4D8B-434C-AB0B-2E46D27026B8}"/>
              </a:ext>
            </a:extLst>
          </p:cNvPr>
          <p:cNvSpPr>
            <a:spLocks noGrp="1"/>
          </p:cNvSpPr>
          <p:nvPr>
            <p:ph type="body" sz="quarter" idx="14"/>
          </p:nvPr>
        </p:nvSpPr>
        <p:spPr>
          <a:xfrm>
            <a:off x="510917" y="1511847"/>
            <a:ext cx="8141538" cy="4860000"/>
          </a:xfrm>
        </p:spPr>
        <p:txBody>
          <a:bodyPr vert="horz" lIns="91440" tIns="45720" rIns="91440" bIns="45720" rtlCol="0" anchor="t">
            <a:normAutofit/>
          </a:bodyPr>
          <a:lstStyle/>
          <a:p>
            <a:r>
              <a:rPr lang="en-US" sz="1600" dirty="0"/>
              <a:t>Fare bella figura. È facile elaborare le foto, aggiungere didascalie, ecc. </a:t>
            </a:r>
          </a:p>
          <a:p>
            <a:endParaRPr lang="en-US" sz="1600" dirty="0"/>
          </a:p>
          <a:p>
            <a:endParaRPr lang="en-US" sz="1600" dirty="0"/>
          </a:p>
          <a:p>
            <a:r>
              <a:rPr lang="en-US" sz="1600" dirty="0">
                <a:latin typeface="Trebuchet MS"/>
              </a:rPr>
              <a:t>Canva ha eccellenti capacità di editing fotografico https://www.canva.com/ e l'app è gratuita.</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pl-PL" sz="1600" dirty="0"/>
          </a:p>
        </p:txBody>
      </p:sp>
      <p:pic>
        <p:nvPicPr>
          <p:cNvPr id="4" name="Obraz 3">
            <a:extLst>
              <a:ext uri="{FF2B5EF4-FFF2-40B4-BE49-F238E27FC236}">
                <a16:creationId xmlns:a16="http://schemas.microsoft.com/office/drawing/2014/main" id="{14EE69B4-1BE7-4A52-A556-9117B11A3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809" y="3573016"/>
            <a:ext cx="3422382" cy="1925090"/>
          </a:xfrm>
          <a:prstGeom prst="rect">
            <a:avLst/>
          </a:prstGeom>
        </p:spPr>
      </p:pic>
    </p:spTree>
    <p:extLst>
      <p:ext uri="{BB962C8B-B14F-4D97-AF65-F5344CB8AC3E}">
        <p14:creationId xmlns:p14="http://schemas.microsoft.com/office/powerpoint/2010/main" val="181969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p:txBody>
          <a:bodyPr>
            <a:normAutofit/>
          </a:bodyPr>
          <a:lstStyle/>
          <a:p>
            <a:r>
              <a:rPr lang="en-GB" sz="3000" dirty="0"/>
              <a:t>Obiettivi di apprendimento del Modulo </a:t>
            </a:r>
            <a:r>
              <a:rPr lang="pl-PL" sz="3000" dirty="0"/>
              <a:t>3</a:t>
            </a:r>
            <a:endParaRPr lang="sk-SK" sz="3000" dirty="0"/>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p:txBody>
          <a:bodyPr>
            <a:normAutofit/>
          </a:bodyPr>
          <a:lstStyle/>
          <a:p>
            <a:pPr rtl="0" eaLnBrk="0" fontAlgn="base" hangingPunct="0"/>
            <a:r>
              <a:rPr lang="en-IE" sz="1800" kern="1200" dirty="0">
                <a:solidFill>
                  <a:schemeClr val="tx1"/>
                </a:solidFill>
                <a:effectLst/>
                <a:latin typeface="Trebuchet MS" panose="020B0603020202020204" pitchFamily="34" charset="0"/>
                <a:ea typeface="+mn-ea"/>
                <a:cs typeface="+mn-cs"/>
              </a:rPr>
              <a:t>Questo modulo è composto da </a:t>
            </a:r>
            <a:r>
              <a:rPr lang="pl-PL" sz="1800" dirty="0" err="1"/>
              <a:t>sei </a:t>
            </a:r>
            <a:r>
              <a:rPr lang="en-IE" sz="1800" kern="1200" dirty="0">
                <a:solidFill>
                  <a:schemeClr val="tx1"/>
                </a:solidFill>
                <a:effectLst/>
                <a:latin typeface="Trebuchet MS" panose="020B0603020202020204" pitchFamily="34" charset="0"/>
                <a:ea typeface="+mn-ea"/>
                <a:cs typeface="+mn-cs"/>
              </a:rPr>
              <a:t>sezioni chiave:</a:t>
            </a:r>
            <a:endParaRPr lang="pl-PL" sz="1800" kern="1200" dirty="0">
              <a:solidFill>
                <a:schemeClr val="tx1"/>
              </a:solidFill>
              <a:effectLst/>
              <a:latin typeface="Trebuchet MS" panose="020B0603020202020204" pitchFamily="34" charset="0"/>
              <a:ea typeface="+mn-ea"/>
              <a:cs typeface="+mn-cs"/>
            </a:endParaRPr>
          </a:p>
          <a:p>
            <a:pPr rtl="0" eaLnBrk="0" fontAlgn="base" hangingPunct="0"/>
            <a:endParaRPr lang="sk-SK" sz="1800" dirty="0">
              <a:effectLst/>
            </a:endParaRPr>
          </a:p>
          <a:p>
            <a:pPr lvl="1" eaLnBrk="0" fontAlgn="base" hangingPunct="0"/>
            <a:r>
              <a:rPr lang="pl-PL" altLang="en-US" sz="1800" dirty="0"/>
              <a:t>1. </a:t>
            </a:r>
            <a:r>
              <a:rPr lang="en-IE" altLang="en-US" sz="1800" dirty="0"/>
              <a:t>Profilo dei potenziali utenti</a:t>
            </a:r>
            <a:endParaRPr lang="pl-PL" sz="1800" dirty="0"/>
          </a:p>
          <a:p>
            <a:pPr lvl="1" eaLnBrk="0" fontAlgn="base" hangingPunct="0"/>
            <a:r>
              <a:rPr lang="pl-PL" sz="1800" dirty="0"/>
              <a:t>2. </a:t>
            </a:r>
            <a:r>
              <a:rPr lang="pl-PL" sz="1800" dirty="0" err="1"/>
              <a:t>Sviluppare il </a:t>
            </a:r>
            <a:r>
              <a:rPr lang="pl-PL" sz="1800" dirty="0"/>
              <a:t>marchio </a:t>
            </a:r>
          </a:p>
          <a:p>
            <a:pPr lvl="1" eaLnBrk="0" fontAlgn="base" hangingPunct="0"/>
            <a:r>
              <a:rPr lang="en-IE" altLang="en-US" sz="1800" dirty="0">
                <a:cs typeface="Calibri" panose="020F0502020204030204" pitchFamily="34" charset="0"/>
              </a:rPr>
              <a:t>3. Comunicare il messaggio </a:t>
            </a:r>
            <a:endParaRPr lang="pl-PL" altLang="en-US" sz="1800" dirty="0">
              <a:cs typeface="Calibri" panose="020F0502020204030204" pitchFamily="34" charset="0"/>
            </a:endParaRPr>
          </a:p>
          <a:p>
            <a:pPr lvl="1" eaLnBrk="0" fontAlgn="base" hangingPunct="0"/>
            <a:r>
              <a:rPr lang="pl-PL" sz="1800" dirty="0"/>
              <a:t>4. </a:t>
            </a:r>
            <a:r>
              <a:rPr lang="pl-PL" sz="1800" dirty="0" err="1"/>
              <a:t>Creare </a:t>
            </a:r>
            <a:r>
              <a:rPr lang="pl-PL" sz="1800" dirty="0"/>
              <a:t>il </a:t>
            </a:r>
            <a:r>
              <a:rPr lang="pl-PL" sz="1800" dirty="0" err="1"/>
              <a:t>sito web</a:t>
            </a:r>
            <a:endParaRPr lang="pl-PL" altLang="en-US" sz="1800" dirty="0">
              <a:cs typeface="Calibri" panose="020F0502020204030204" pitchFamily="34" charset="0"/>
            </a:endParaRPr>
          </a:p>
          <a:p>
            <a:pPr lvl="1" eaLnBrk="0" fontAlgn="base" hangingPunct="0"/>
            <a:r>
              <a:rPr lang="pl-PL" sz="1800" dirty="0"/>
              <a:t>5. </a:t>
            </a:r>
            <a:r>
              <a:rPr lang="pl-PL" sz="1800" dirty="0" err="1"/>
              <a:t>Strategia per i </a:t>
            </a:r>
            <a:r>
              <a:rPr lang="pl-PL" sz="1800" dirty="0"/>
              <a:t>social media</a:t>
            </a:r>
          </a:p>
          <a:p>
            <a:pPr lvl="1" eaLnBrk="0" fontAlgn="base" hangingPunct="0"/>
            <a:r>
              <a:rPr lang="pl-PL" sz="1800" dirty="0"/>
              <a:t>6. Relazioni pubbliche</a:t>
            </a:r>
          </a:p>
          <a:p>
            <a:pPr lvl="1" eaLnBrk="0" fontAlgn="base" hangingPunct="0"/>
            <a:endParaRPr lang="pl-PL" sz="1800" b="1" dirty="0"/>
          </a:p>
          <a:p>
            <a:pPr lvl="1" eaLnBrk="0" fontAlgn="base" hangingPunct="0"/>
            <a:endParaRPr lang="pl-PL" altLang="en-US" sz="1800" b="1" dirty="0">
              <a:latin typeface="+mj-lt"/>
              <a:cs typeface="Calibri" panose="020F0502020204030204" pitchFamily="34" charset="0"/>
            </a:endParaRPr>
          </a:p>
          <a:p>
            <a:pPr lvl="1" eaLnBrk="0" fontAlgn="base" hangingPunct="0"/>
            <a:endParaRPr lang="en-IE" altLang="en-US" sz="1800" b="1" dirty="0">
              <a:latin typeface="+mj-lt"/>
              <a:cs typeface="Calibri" panose="020F0502020204030204" pitchFamily="34" charset="0"/>
            </a:endParaRPr>
          </a:p>
          <a:p>
            <a:pPr lvl="1" eaLnBrk="0" fontAlgn="base" hangingPunct="0"/>
            <a:endParaRPr lang="pl-PL" sz="1800" b="1" dirty="0"/>
          </a:p>
          <a:p>
            <a:pPr lvl="1" eaLnBrk="0" fontAlgn="base" hangingPunct="0"/>
            <a:endParaRPr lang="pl-PL" sz="1800" b="1" dirty="0"/>
          </a:p>
          <a:p>
            <a:pPr lvl="1" eaLnBrk="0" fontAlgn="base" hangingPunct="0"/>
            <a:endParaRPr lang="sk-SK" sz="1800" dirty="0">
              <a:effectLst/>
            </a:endParaRPr>
          </a:p>
        </p:txBody>
      </p:sp>
    </p:spTree>
    <p:extLst>
      <p:ext uri="{BB962C8B-B14F-4D97-AF65-F5344CB8AC3E}">
        <p14:creationId xmlns:p14="http://schemas.microsoft.com/office/powerpoint/2010/main" val="20155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96DA15-4D4D-4CAC-87AA-249CCC08343C}"/>
              </a:ext>
            </a:extLst>
          </p:cNvPr>
          <p:cNvSpPr>
            <a:spLocks noGrp="1"/>
          </p:cNvSpPr>
          <p:nvPr>
            <p:ph type="body" sz="quarter" idx="14"/>
          </p:nvPr>
        </p:nvSpPr>
        <p:spPr/>
        <p:txBody>
          <a:bodyPr vert="horz" lIns="91440" tIns="45720" rIns="91440" bIns="45720" rtlCol="0" anchor="t">
            <a:normAutofit/>
          </a:bodyPr>
          <a:lstStyle/>
          <a:p>
            <a:endParaRPr lang="pl-PL" sz="1600" dirty="0"/>
          </a:p>
          <a:p>
            <a:r>
              <a:rPr lang="en-US" altLang="en-US" sz="1600" b="1" dirty="0">
                <a:latin typeface="Trebuchet MS"/>
              </a:rPr>
              <a:t>Il video funziona</a:t>
            </a:r>
            <a:r>
              <a:rPr lang="pl-PL" altLang="en-US" sz="1600" b="1" dirty="0">
                <a:latin typeface="Trebuchet MS"/>
              </a:rPr>
              <a:t>!</a:t>
            </a:r>
            <a:endParaRPr lang="en-US" altLang="en-US" sz="1600" b="1" dirty="0">
              <a:latin typeface="Trebuchet MS"/>
            </a:endParaRPr>
          </a:p>
          <a:p>
            <a:endParaRPr lang="en-US" sz="1600" dirty="0"/>
          </a:p>
          <a:p>
            <a:r>
              <a:rPr lang="en-US" sz="1600" dirty="0"/>
              <a:t>Un'altra grande idea è quella di utilizzare i video! </a:t>
            </a:r>
            <a:endParaRPr lang="pl-PL" sz="1600" dirty="0"/>
          </a:p>
          <a:p>
            <a:r>
              <a:rPr lang="en-US" sz="1600" dirty="0"/>
              <a:t>Si tratta di una forma di comunicazione facilmente digeribile. A tutti piace guardare qualcosa, giusto? Inoltre, la capacità di attenzione degli utenti di Internet diminuisce ogni anno. Le persone vogliono ottenere informazioni velocemente!  I video sono sempre più utilizzati, mentre la loro durata continua a diminuire. Il pubblico è più propenso a coinvolgere, mettere like, condividere e commentare i contenuti video rispetto agli altri post sui social media.</a:t>
            </a:r>
          </a:p>
          <a:p>
            <a:br>
              <a:rPr lang="pl-PL" sz="1600" dirty="0"/>
            </a:br>
            <a:endParaRPr lang="pl-PL" sz="1600" dirty="0"/>
          </a:p>
          <a:p>
            <a:endParaRPr lang="en-US" sz="1600" dirty="0"/>
          </a:p>
          <a:p>
            <a:r>
              <a:rPr lang="en-US" sz="1600" dirty="0"/>
              <a:t>Siamo tutti mobili, </a:t>
            </a:r>
            <a:r>
              <a:rPr lang="pl-PL" sz="1600" dirty="0" err="1"/>
              <a:t>questo </a:t>
            </a:r>
            <a:r>
              <a:rPr lang="en-US" sz="1600" dirty="0"/>
              <a:t>è ovvio. </a:t>
            </a:r>
            <a:endParaRPr lang="pl-PL" sz="1600" dirty="0"/>
          </a:p>
          <a:p>
            <a:r>
              <a:rPr lang="en-US" sz="1600" dirty="0">
                <a:latin typeface="Trebuchet MS"/>
              </a:rPr>
              <a:t>I progressi della tecnologia favoriscono sempre più i video marketer. Un esempio è l'aggiunta da parte di Facebook di video in diretta, brevi filmati o funzioni di </a:t>
            </a:r>
            <a:r>
              <a:rPr lang="en-US" sz="1600" dirty="0" err="1">
                <a:latin typeface="Trebuchet MS"/>
              </a:rPr>
              <a:t>autoplay</a:t>
            </a:r>
            <a:r>
              <a:rPr lang="en-US" sz="1600" dirty="0">
                <a:latin typeface="Trebuchet MS"/>
              </a:rPr>
              <a:t>.  È molto più probabile catturare l'attenzione di uno spettatore su un dispositivo mobile. Vale la pena di prenderlo in considerazione. </a:t>
            </a:r>
            <a:endParaRPr lang="pl-PL" sz="1600" dirty="0"/>
          </a:p>
        </p:txBody>
      </p:sp>
      <p:pic>
        <p:nvPicPr>
          <p:cNvPr id="4" name="Picture 2" descr="Zobacz obraz źródłowy">
            <a:extLst>
              <a:ext uri="{FF2B5EF4-FFF2-40B4-BE49-F238E27FC236}">
                <a16:creationId xmlns:a16="http://schemas.microsoft.com/office/drawing/2014/main" id="{067242C1-27E4-4A7B-9D63-A88919A50F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924944"/>
            <a:ext cx="3548689" cy="199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6C6025-E29C-4505-82E2-3E816439C776}"/>
              </a:ext>
            </a:extLst>
          </p:cNvPr>
          <p:cNvSpPr>
            <a:spLocks noGrp="1"/>
          </p:cNvSpPr>
          <p:nvPr>
            <p:ph type="body" sz="quarter" idx="14"/>
          </p:nvPr>
        </p:nvSpPr>
        <p:spPr>
          <a:xfrm>
            <a:off x="395536" y="1124744"/>
            <a:ext cx="8141538" cy="4860000"/>
          </a:xfrm>
        </p:spPr>
        <p:txBody>
          <a:bodyPr>
            <a:noAutofit/>
          </a:bodyPr>
          <a:lstStyle/>
          <a:p>
            <a:pPr>
              <a:buFontTx/>
              <a:buNone/>
            </a:pPr>
            <a:r>
              <a:rPr lang="pl-PL" altLang="en-US" sz="1600" dirty="0" err="1"/>
              <a:t>Cosa registrare</a:t>
            </a:r>
            <a:r>
              <a:rPr lang="pl-PL" altLang="en-US" sz="1600" dirty="0"/>
              <a:t>?</a:t>
            </a:r>
          </a:p>
          <a:p>
            <a:pPr>
              <a:buFontTx/>
              <a:buNone/>
            </a:pPr>
            <a:endParaRPr lang="pl-PL" altLang="en-US" sz="1600" dirty="0"/>
          </a:p>
          <a:p>
            <a:pPr>
              <a:buFontTx/>
              <a:buNone/>
            </a:pPr>
            <a:r>
              <a:rPr lang="en-IE" altLang="en-US" sz="1600" dirty="0"/>
              <a:t>Esistono 4 tipi principali di video per le aziende:</a:t>
            </a:r>
            <a:endParaRPr lang="pl-PL" altLang="en-US" sz="1600" dirty="0"/>
          </a:p>
          <a:p>
            <a:pPr>
              <a:buFontTx/>
              <a:buNone/>
            </a:pPr>
            <a:endParaRPr lang="pl-PL" altLang="en-US" sz="1600" dirty="0">
              <a:solidFill>
                <a:srgbClr val="DC30BB"/>
              </a:solidFill>
            </a:endParaRPr>
          </a:p>
          <a:p>
            <a:pPr algn="l">
              <a:buFontTx/>
              <a:buNone/>
            </a:pPr>
            <a:r>
              <a:rPr lang="pl-PL" altLang="en-US" sz="1600" dirty="0">
                <a:solidFill>
                  <a:srgbClr val="DC30BB"/>
                </a:solidFill>
              </a:rPr>
              <a:t>1. </a:t>
            </a:r>
            <a:r>
              <a:rPr lang="en-IE" altLang="en-US" sz="1600" dirty="0">
                <a:solidFill>
                  <a:srgbClr val="DC30BB"/>
                </a:solidFill>
              </a:rPr>
              <a:t>Dimostrazione di "come far</a:t>
            </a:r>
            <a:r>
              <a:rPr lang="pl-PL" altLang="en-US" sz="1600" dirty="0"/>
              <a:t>e</a:t>
            </a:r>
            <a:br>
              <a:rPr lang="pl-PL" altLang="en-US" sz="1600" dirty="0"/>
            </a:br>
            <a:r>
              <a:rPr lang="en-US" altLang="en-US" sz="1600" dirty="0"/>
              <a:t>Tutorial passo-passo</a:t>
            </a:r>
          </a:p>
          <a:p>
            <a:pPr>
              <a:buFontTx/>
              <a:buNone/>
            </a:pPr>
            <a:r>
              <a:rPr lang="en-US" altLang="en-US" sz="1600" dirty="0"/>
              <a:t>Dimostrazioni e video di istruzioni per l'uso</a:t>
            </a:r>
          </a:p>
          <a:p>
            <a:pPr>
              <a:buFontTx/>
              <a:buNone/>
            </a:pPr>
            <a:r>
              <a:rPr lang="en-US" altLang="en-US" sz="1600" dirty="0"/>
              <a:t>Un modo eccellente per commercializzare il vostro </a:t>
            </a:r>
            <a:r>
              <a:rPr lang="pl-PL" altLang="en-US" sz="1600" dirty="0"/>
              <a:t>Centro del </a:t>
            </a:r>
            <a:r>
              <a:rPr lang="pl-PL" altLang="en-US" sz="1600" dirty="0" err="1"/>
              <a:t>Gusto </a:t>
            </a:r>
            <a:r>
              <a:rPr lang="en-US" altLang="en-US" sz="1600" dirty="0"/>
              <a:t>su YouTube.</a:t>
            </a:r>
          </a:p>
          <a:p>
            <a:pPr>
              <a:buFontTx/>
              <a:buNone/>
            </a:pPr>
            <a:endParaRPr lang="en-IE" altLang="en-US" sz="1600" dirty="0"/>
          </a:p>
          <a:p>
            <a:pPr>
              <a:buFontTx/>
              <a:buNone/>
            </a:pPr>
            <a:r>
              <a:rPr lang="en-IE" altLang="en-US" sz="1600" dirty="0">
                <a:solidFill>
                  <a:srgbClr val="DC30BB"/>
                </a:solidFill>
              </a:rPr>
              <a:t>2. Informativo/Educativo </a:t>
            </a:r>
            <a:endParaRPr lang="pl-PL" altLang="en-US" sz="1600" dirty="0">
              <a:solidFill>
                <a:srgbClr val="DC30BB"/>
              </a:solidFill>
            </a:endParaRPr>
          </a:p>
          <a:p>
            <a:pPr>
              <a:buFontTx/>
              <a:buNone/>
            </a:pPr>
            <a:r>
              <a:rPr lang="en-US" altLang="en-US" sz="1600" dirty="0"/>
              <a:t>Raccontate la vostra storia e informate le persone sulla visione, la missione, i prodotti e i servizi del vostro </a:t>
            </a:r>
            <a:r>
              <a:rPr lang="pl-PL" altLang="en-US" sz="1600" dirty="0"/>
              <a:t>Centro del </a:t>
            </a:r>
            <a:r>
              <a:rPr lang="pl-PL" altLang="en-US" sz="1600" dirty="0" err="1"/>
              <a:t>Gusto. </a:t>
            </a:r>
          </a:p>
          <a:p>
            <a:pPr>
              <a:buFontTx/>
              <a:buNone/>
            </a:pPr>
            <a:r>
              <a:rPr lang="en-US" altLang="en-US" sz="1600" dirty="0"/>
              <a:t>Condividere i consigli. Regalando ottimi consigli, dimostrate letteralmente al vostro pubblico che sapete di cosa state parlando.</a:t>
            </a:r>
            <a:endParaRPr lang="pl-PL" altLang="en-US" sz="1600" dirty="0"/>
          </a:p>
          <a:p>
            <a:pPr>
              <a:buFontTx/>
              <a:buNone/>
            </a:pPr>
            <a:endParaRPr lang="en-IE" altLang="en-US" sz="1600" dirty="0">
              <a:solidFill>
                <a:srgbClr val="DC30BB"/>
              </a:solidFill>
            </a:endParaRPr>
          </a:p>
          <a:p>
            <a:pPr>
              <a:buFontTx/>
              <a:buNone/>
            </a:pPr>
            <a:r>
              <a:rPr lang="en-IE" altLang="en-US" sz="1600" dirty="0">
                <a:solidFill>
                  <a:srgbClr val="DC30BB"/>
                </a:solidFill>
              </a:rPr>
              <a:t>3. Promozione</a:t>
            </a:r>
            <a:endParaRPr lang="pl-PL" altLang="en-US" sz="1600" dirty="0">
              <a:solidFill>
                <a:srgbClr val="DC30BB"/>
              </a:solidFill>
            </a:endParaRPr>
          </a:p>
          <a:p>
            <a:pPr>
              <a:buFontTx/>
              <a:buNone/>
            </a:pPr>
            <a:r>
              <a:rPr lang="en-US" altLang="en-US" sz="1600" dirty="0" err="1"/>
              <a:t>Interessanti </a:t>
            </a:r>
            <a:r>
              <a:rPr lang="en-US" altLang="en-US" sz="1600" dirty="0"/>
              <a:t>prospettive da insider rendono la visione avvincente</a:t>
            </a:r>
            <a:r>
              <a:rPr lang="pl-PL" altLang="en-US" sz="1600" dirty="0"/>
              <a:t>.</a:t>
            </a:r>
          </a:p>
          <a:p>
            <a:pPr>
              <a:buFontTx/>
              <a:buNone/>
            </a:pPr>
            <a:endParaRPr lang="en-IE" altLang="en-US" sz="1600" dirty="0">
              <a:solidFill>
                <a:srgbClr val="DC30BB"/>
              </a:solidFill>
            </a:endParaRPr>
          </a:p>
          <a:p>
            <a:pPr>
              <a:buFontTx/>
              <a:buNone/>
            </a:pPr>
            <a:r>
              <a:rPr lang="en-IE" altLang="en-US" sz="1600" dirty="0">
                <a:solidFill>
                  <a:srgbClr val="DC30BB"/>
                </a:solidFill>
              </a:rPr>
              <a:t>4. Testimonianza/appoggio </a:t>
            </a:r>
            <a:endParaRPr lang="pl-PL" sz="1600" dirty="0"/>
          </a:p>
          <a:p>
            <a:r>
              <a:rPr lang="en-US" sz="1600" dirty="0"/>
              <a:t>Utilizzare i clienti per condividere le esperienze può essere un'iniezione di energia.</a:t>
            </a:r>
          </a:p>
          <a:p>
            <a:endParaRPr lang="pl-PL" sz="1600" dirty="0"/>
          </a:p>
        </p:txBody>
      </p:sp>
    </p:spTree>
    <p:extLst>
      <p:ext uri="{BB962C8B-B14F-4D97-AF65-F5344CB8AC3E}">
        <p14:creationId xmlns:p14="http://schemas.microsoft.com/office/powerpoint/2010/main" val="3693016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7E6F9DD-7681-4617-B154-571DB8A7E75B}"/>
              </a:ext>
            </a:extLst>
          </p:cNvPr>
          <p:cNvSpPr>
            <a:spLocks noGrp="1"/>
          </p:cNvSpPr>
          <p:nvPr>
            <p:ph type="body" sz="quarter" idx="14"/>
          </p:nvPr>
        </p:nvSpPr>
        <p:spPr/>
        <p:txBody>
          <a:bodyPr>
            <a:normAutofit/>
          </a:bodyPr>
          <a:lstStyle/>
          <a:p>
            <a:pPr>
              <a:buFontTx/>
              <a:buNone/>
            </a:pPr>
            <a:endParaRPr lang="pl-PL" altLang="en-US" sz="1800" b="1" dirty="0">
              <a:latin typeface="Bookman Old Style" panose="02050604050505020204" pitchFamily="18" charset="0"/>
            </a:endParaRPr>
          </a:p>
          <a:p>
            <a:pPr>
              <a:buFontTx/>
              <a:buNone/>
            </a:pPr>
            <a:endParaRPr lang="pl-PL" altLang="en-US" sz="1800" b="1" dirty="0">
              <a:latin typeface="Bookman Old Style" panose="02050604050505020204" pitchFamily="18" charset="0"/>
            </a:endParaRPr>
          </a:p>
          <a:p>
            <a:pPr>
              <a:buFontTx/>
              <a:buNone/>
            </a:pPr>
            <a:r>
              <a:rPr lang="en-IE" altLang="en-US" sz="1800" b="1" dirty="0">
                <a:latin typeface="+mj-lt"/>
              </a:rPr>
              <a:t>	Guarda</a:t>
            </a:r>
          </a:p>
          <a:p>
            <a:pPr>
              <a:buFontTx/>
              <a:buNone/>
            </a:pPr>
            <a:r>
              <a:rPr lang="en-IE" altLang="en-US" sz="1800" dirty="0">
                <a:latin typeface="+mj-lt"/>
              </a:rPr>
              <a:t>	Cucina Newmarket </a:t>
            </a:r>
          </a:p>
          <a:p>
            <a:pPr>
              <a:buFontTx/>
              <a:buNone/>
            </a:pPr>
            <a:r>
              <a:rPr lang="en-IE" altLang="en-US" sz="1800" dirty="0">
                <a:latin typeface="+mj-lt"/>
              </a:rPr>
              <a:t>	il video è a tema</a:t>
            </a:r>
          </a:p>
          <a:p>
            <a:pPr>
              <a:buFontTx/>
              <a:buNone/>
            </a:pPr>
            <a:r>
              <a:rPr lang="en-IE" altLang="en-US" sz="1800" b="1" dirty="0">
                <a:latin typeface="+mj-lt"/>
              </a:rPr>
              <a:t>	Un giorno nella vita  </a:t>
            </a:r>
          </a:p>
          <a:p>
            <a:endParaRPr lang="pl-PL" sz="1800" dirty="0"/>
          </a:p>
        </p:txBody>
      </p:sp>
      <p:pic>
        <p:nvPicPr>
          <p:cNvPr id="3" name="SLvUdqzJjzk">
            <a:hlinkClick r:id="" action="ppaction://media"/>
            <a:extLst>
              <a:ext uri="{FF2B5EF4-FFF2-40B4-BE49-F238E27FC236}">
                <a16:creationId xmlns:a16="http://schemas.microsoft.com/office/drawing/2014/main" id="{899472EE-66C3-462F-B2E7-D3E96B36C2A2}"/>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046" y="1214566"/>
            <a:ext cx="2904676" cy="21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466ACA75-B8B8-4FE9-BE16-1C63584F4D2C}"/>
              </a:ext>
            </a:extLst>
          </p:cNvPr>
          <p:cNvSpPr txBox="1"/>
          <p:nvPr/>
        </p:nvSpPr>
        <p:spPr>
          <a:xfrm>
            <a:off x="4259566" y="3744493"/>
            <a:ext cx="4574269" cy="2031325"/>
          </a:xfrm>
          <a:prstGeom prst="rect">
            <a:avLst/>
          </a:prstGeom>
          <a:noFill/>
        </p:spPr>
        <p:txBody>
          <a:bodyPr wrap="square">
            <a:spAutoFit/>
          </a:bodyPr>
          <a:lstStyle/>
          <a:p>
            <a:pPr>
              <a:buFontTx/>
              <a:buNone/>
              <a:defRPr/>
            </a:pPr>
            <a:r>
              <a:rPr lang="en-IE" altLang="en-US" b="1" dirty="0"/>
              <a:t>ESERCIZIO: Guarda il video  </a:t>
            </a:r>
          </a:p>
          <a:p>
            <a:pPr>
              <a:buFontTx/>
              <a:buNone/>
              <a:defRPr/>
            </a:pPr>
            <a:r>
              <a:rPr lang="en-IE" altLang="en-US" dirty="0"/>
              <a:t>Campus alimentare di </a:t>
            </a:r>
            <a:r>
              <a:rPr lang="en-IE" altLang="en-US" dirty="0" err="1"/>
              <a:t>Ferbane</a:t>
            </a:r>
          </a:p>
          <a:p>
            <a:pPr>
              <a:buFontTx/>
              <a:buNone/>
              <a:defRPr/>
            </a:pPr>
            <a:r>
              <a:rPr lang="en-IE" altLang="en-US" dirty="0"/>
              <a:t>I clienti irlandesi spiegano i vantaggi</a:t>
            </a:r>
            <a:endParaRPr lang="en-IE" altLang="en-US" dirty="0">
              <a:highlight>
                <a:srgbClr val="EF723A"/>
              </a:highlight>
            </a:endParaRPr>
          </a:p>
          <a:p>
            <a:pPr>
              <a:buFontTx/>
              <a:buNone/>
              <a:defRPr/>
            </a:pPr>
            <a:endParaRPr lang="en-IE" altLang="en-US" dirty="0"/>
          </a:p>
          <a:p>
            <a:pPr>
              <a:buFontTx/>
              <a:buNone/>
              <a:defRPr/>
            </a:pPr>
            <a:r>
              <a:rPr lang="en-IE" altLang="en-US" dirty="0"/>
              <a:t>Link al video:</a:t>
            </a:r>
          </a:p>
          <a:p>
            <a:pPr>
              <a:buFontTx/>
              <a:buNone/>
              <a:defRPr/>
            </a:pPr>
            <a:r>
              <a:rPr lang="en-IE" altLang="en-US" dirty="0">
                <a:hlinkClick r:id="rId3">
                  <a:extLst>
                    <a:ext uri="{A12FA001-AC4F-418D-AE19-62706E023703}">
                      <ahyp:hlinkClr xmlns:ahyp="http://schemas.microsoft.com/office/drawing/2018/hyperlinkcolor" val="tx"/>
                    </a:ext>
                  </a:extLst>
                </a:hlinkClick>
              </a:rPr>
              <a:t>https://www.youtube.com/watch?v=RwnTu_XsP2E </a:t>
            </a:r>
          </a:p>
        </p:txBody>
      </p:sp>
      <p:pic>
        <p:nvPicPr>
          <p:cNvPr id="6" name="RwnTu_XsP2E">
            <a:hlinkClick r:id="" action="ppaction://media"/>
            <a:extLst>
              <a:ext uri="{FF2B5EF4-FFF2-40B4-BE49-F238E27FC236}">
                <a16:creationId xmlns:a16="http://schemas.microsoft.com/office/drawing/2014/main" id="{DAF79D4A-394C-412D-9338-4FF764D3BB7E}"/>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43" y="3597311"/>
            <a:ext cx="2904676" cy="217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593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124AE3-51E8-4F14-966C-760023725060}"/>
              </a:ext>
            </a:extLst>
          </p:cNvPr>
          <p:cNvSpPr>
            <a:spLocks noGrp="1"/>
          </p:cNvSpPr>
          <p:nvPr>
            <p:ph type="body" sz="quarter" idx="14"/>
          </p:nvPr>
        </p:nvSpPr>
        <p:spPr>
          <a:xfrm>
            <a:off x="501231" y="1340768"/>
            <a:ext cx="8141538" cy="4860000"/>
          </a:xfrm>
        </p:spPr>
        <p:txBody>
          <a:bodyPr>
            <a:noAutofit/>
          </a:bodyPr>
          <a:lstStyle/>
          <a:p>
            <a:r>
              <a:rPr lang="en-IE" altLang="en-US" sz="1600" b="1" dirty="0"/>
              <a:t>Strumenti GRATUITI per la creazione/modifica di video</a:t>
            </a:r>
            <a:endParaRPr lang="pl-PL" altLang="en-US" sz="1600" b="1" dirty="0"/>
          </a:p>
          <a:p>
            <a:endParaRPr lang="en-IE" altLang="en-US" sz="1600" dirty="0"/>
          </a:p>
          <a:p>
            <a:endParaRPr lang="pl-PL" sz="1600" dirty="0"/>
          </a:p>
          <a:p>
            <a:pPr>
              <a:spcBef>
                <a:spcPct val="0"/>
              </a:spcBef>
              <a:buFontTx/>
              <a:buNone/>
              <a:defRPr/>
            </a:pPr>
            <a:r>
              <a:rPr lang="en-IE" altLang="en-US" sz="1600" b="1" dirty="0"/>
              <a:t>Editor video di </a:t>
            </a:r>
            <a:r>
              <a:rPr lang="en-IE" altLang="en-US" sz="1600" b="1" dirty="0" err="1"/>
              <a:t>Youtube </a:t>
            </a:r>
            <a:r>
              <a:rPr lang="en-IE" altLang="en-US" sz="1600" dirty="0"/>
              <a:t>- </a:t>
            </a:r>
            <a:r>
              <a:rPr lang="en-IE" altLang="en-US" sz="1600" b="1" dirty="0">
                <a:hlinkClick r:id="rId2"/>
              </a:rPr>
              <a:t>www.youtube.com/editor</a:t>
            </a:r>
            <a:endParaRPr lang="en-IE" altLang="en-US" sz="1600" b="1" dirty="0"/>
          </a:p>
          <a:p>
            <a:pPr>
              <a:spcBef>
                <a:spcPct val="0"/>
              </a:spcBef>
              <a:buFontTx/>
              <a:buNone/>
              <a:defRPr/>
            </a:pPr>
            <a:endParaRPr lang="en-IE" altLang="en-US" sz="1600" b="1" dirty="0"/>
          </a:p>
          <a:p>
            <a:pPr>
              <a:spcBef>
                <a:spcPct val="0"/>
              </a:spcBef>
              <a:defRPr/>
            </a:pPr>
            <a:r>
              <a:rPr lang="en-IE" altLang="en-US" sz="1600" dirty="0"/>
              <a:t>Combinare più video e immagini caricati per creare un nuovo video </a:t>
            </a:r>
          </a:p>
          <a:p>
            <a:pPr>
              <a:spcBef>
                <a:spcPct val="0"/>
              </a:spcBef>
              <a:buFontTx/>
              <a:buNone/>
              <a:defRPr/>
            </a:pPr>
            <a:r>
              <a:rPr lang="en-IE" altLang="en-US" sz="1600" dirty="0"/>
              <a:t>- Tagliare i clip a lunghezze personalizzate </a:t>
            </a:r>
          </a:p>
          <a:p>
            <a:pPr>
              <a:spcBef>
                <a:spcPct val="0"/>
              </a:spcBef>
              <a:buFontTx/>
              <a:buNone/>
              <a:defRPr/>
            </a:pPr>
            <a:r>
              <a:rPr lang="en-IE" altLang="en-US" sz="1600" dirty="0"/>
              <a:t>- Aggiungete musica al vostro video da una libreria di brani approvati e GRATUITI </a:t>
            </a:r>
          </a:p>
          <a:p>
            <a:pPr>
              <a:spcBef>
                <a:spcPct val="0"/>
              </a:spcBef>
              <a:buFontTx/>
              <a:buNone/>
              <a:defRPr/>
            </a:pPr>
            <a:r>
              <a:rPr lang="en-IE" altLang="en-US" sz="1600" dirty="0"/>
              <a:t>- Personalizzare video e clip con strumenti ed effetti speciali </a:t>
            </a:r>
            <a:endParaRPr lang="pl-PL" altLang="en-US" sz="1600" b="1" dirty="0"/>
          </a:p>
          <a:p>
            <a:pPr>
              <a:spcBef>
                <a:spcPct val="0"/>
              </a:spcBef>
              <a:buFontTx/>
              <a:buNone/>
              <a:defRPr/>
            </a:pPr>
            <a:endParaRPr lang="en-IE" altLang="en-US" sz="1600" dirty="0"/>
          </a:p>
          <a:p>
            <a:pPr>
              <a:spcBef>
                <a:spcPct val="0"/>
              </a:spcBef>
              <a:buFontTx/>
              <a:buNone/>
              <a:defRPr/>
            </a:pPr>
            <a:r>
              <a:rPr lang="en-IE" altLang="en-US" sz="1600" dirty="0"/>
              <a:t>Anche Windows Live Movie Maker è molto utile.</a:t>
            </a:r>
          </a:p>
          <a:p>
            <a:pPr>
              <a:spcBef>
                <a:spcPct val="0"/>
              </a:spcBef>
              <a:buFontTx/>
              <a:buNone/>
              <a:defRPr/>
            </a:pPr>
            <a:endParaRPr lang="pl-PL" altLang="en-US" sz="1600" dirty="0"/>
          </a:p>
          <a:p>
            <a:pPr>
              <a:spcBef>
                <a:spcPct val="0"/>
              </a:spcBef>
              <a:buFontTx/>
              <a:buNone/>
              <a:defRPr/>
            </a:pPr>
            <a:r>
              <a:rPr lang="en-US" altLang="en-US" sz="1600" dirty="0"/>
              <a:t>APP STORE: tante opzioni </a:t>
            </a:r>
          </a:p>
          <a:p>
            <a:pPr>
              <a:spcBef>
                <a:spcPct val="0"/>
              </a:spcBef>
              <a:buFontTx/>
              <a:buNone/>
              <a:defRPr/>
            </a:pPr>
            <a:r>
              <a:rPr lang="en-US" altLang="en-US" sz="1600" dirty="0" err="1"/>
              <a:t>Gravie </a:t>
            </a:r>
            <a:r>
              <a:rPr lang="en-US" altLang="en-US" sz="1600" dirty="0"/>
              <a:t>è un'applicazione per la creazione di video semplice e veloce che permette a chiunque di creare video, indipendentemente dalle proprie capacità. Creare il proprio video in pochi minuti è semplicissimo. Utilizzate temi, modelli grafici e clipart. Registrate i vostri video o potete scegliere tra quelli già pronti e riprodurli con effetti e stili diversi.</a:t>
            </a:r>
            <a:endParaRPr lang="en-IE" altLang="en-US" sz="1600" dirty="0"/>
          </a:p>
          <a:p>
            <a:pPr>
              <a:spcBef>
                <a:spcPct val="0"/>
              </a:spcBef>
              <a:buFontTx/>
              <a:buNone/>
              <a:defRPr/>
            </a:pPr>
            <a:endParaRPr lang="en-IE" altLang="en-US" sz="1600" dirty="0"/>
          </a:p>
          <a:p>
            <a:pPr>
              <a:spcBef>
                <a:spcPct val="0"/>
              </a:spcBef>
              <a:buFontTx/>
              <a:buNone/>
              <a:defRPr/>
            </a:pPr>
            <a:r>
              <a:rPr lang="en-IE" altLang="en-US" sz="1600" dirty="0"/>
              <a:t> </a:t>
            </a:r>
          </a:p>
          <a:p>
            <a:endParaRPr lang="pl-PL" sz="1600" dirty="0"/>
          </a:p>
        </p:txBody>
      </p:sp>
    </p:spTree>
    <p:extLst>
      <p:ext uri="{BB962C8B-B14F-4D97-AF65-F5344CB8AC3E}">
        <p14:creationId xmlns:p14="http://schemas.microsoft.com/office/powerpoint/2010/main" val="2426525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64F7704-3B78-4ED0-BA4D-9F2A5A186780}"/>
              </a:ext>
            </a:extLst>
          </p:cNvPr>
          <p:cNvSpPr>
            <a:spLocks noGrp="1"/>
          </p:cNvSpPr>
          <p:nvPr>
            <p:ph type="body" sz="quarter" idx="14"/>
          </p:nvPr>
        </p:nvSpPr>
        <p:spPr>
          <a:xfrm>
            <a:off x="501231" y="1196752"/>
            <a:ext cx="8141538" cy="4860000"/>
          </a:xfrm>
        </p:spPr>
        <p:txBody>
          <a:bodyPr>
            <a:noAutofit/>
          </a:bodyPr>
          <a:lstStyle/>
          <a:p>
            <a:r>
              <a:rPr lang="en-IE" altLang="en-US" sz="1600" b="1" dirty="0"/>
              <a:t>Cose da ricordare quando si creano video</a:t>
            </a:r>
            <a:endParaRPr lang="en-IE" altLang="en-US" sz="1600" dirty="0"/>
          </a:p>
          <a:p>
            <a:endParaRPr lang="pl-PL" sz="1600" dirty="0"/>
          </a:p>
          <a:p>
            <a:endParaRPr lang="pl-PL" sz="1600" dirty="0"/>
          </a:p>
          <a:p>
            <a:pPr marL="158265" indent="-158265">
              <a:buFont typeface="Arial" panose="020B0604020202020204" pitchFamily="34" charset="0"/>
              <a:buChar char="•"/>
            </a:pPr>
            <a:r>
              <a:rPr lang="en-US" sz="1600" dirty="0"/>
              <a:t>Illuminazione e suono: scegliete un luogo ben illuminato, senza ombre, e assicuratevi che sia un luogo tranquillo (senza traffico, porte che sbattono, ecc.).</a:t>
            </a:r>
          </a:p>
          <a:p>
            <a:pPr marL="158265" indent="-158265">
              <a:buFont typeface="Arial" panose="020B0604020202020204" pitchFamily="34" charset="0"/>
              <a:buChar char="•"/>
            </a:pPr>
            <a:r>
              <a:rPr lang="en-US" sz="1600" dirty="0"/>
              <a:t>Iniziate registrando un breve pezzo, solo per rivederlo e assicurarvi che la qualità sia buona. Poi create le inquadrature corrette. </a:t>
            </a:r>
          </a:p>
          <a:p>
            <a:pPr marL="158265" indent="-158265">
              <a:buFont typeface="Arial" panose="020B0604020202020204" pitchFamily="34" charset="0"/>
              <a:buChar char="•"/>
            </a:pPr>
            <a:r>
              <a:rPr lang="en-US" sz="1600" dirty="0"/>
              <a:t>Musica, foto e didascalie sono gli extra che daranno vita al vostro video: pensate di includerli, il pubblico li ama!</a:t>
            </a:r>
          </a:p>
          <a:p>
            <a:pPr marL="158265" indent="-158265">
              <a:buFont typeface="Arial" panose="020B0604020202020204" pitchFamily="34" charset="0"/>
              <a:buChar char="•"/>
            </a:pPr>
            <a:r>
              <a:rPr lang="en-US" sz="1600" dirty="0"/>
              <a:t>Aggiungete il vostro logo all'inizio, insieme alle vostre informazioni di contatto, e create un invito all'azione alla fine.</a:t>
            </a:r>
            <a:endParaRPr lang="pl-PL" sz="1600" dirty="0"/>
          </a:p>
          <a:p>
            <a:endParaRPr lang="en-US" sz="1600" dirty="0"/>
          </a:p>
          <a:p>
            <a:r>
              <a:rPr lang="en-US" sz="1600" dirty="0"/>
              <a:t>Montaggio dei video - Aggiunta di musica</a:t>
            </a:r>
          </a:p>
          <a:p>
            <a:pPr marL="158265" indent="-158265">
              <a:buFont typeface="Arial" panose="020B0604020202020204" pitchFamily="34" charset="0"/>
              <a:buChar char="•"/>
            </a:pPr>
            <a:r>
              <a:rPr lang="en-US" sz="1600" dirty="0"/>
              <a:t>Aggiungete foto di progetti completati, clienti soddisfatti, testimonianze, ecc. Tutto ciò che contribuisce a presentare bene il vostro marchio.</a:t>
            </a:r>
          </a:p>
          <a:p>
            <a:pPr marL="158265" indent="-158265">
              <a:buFont typeface="Arial" panose="020B0604020202020204" pitchFamily="34" charset="0"/>
              <a:buChar char="•"/>
            </a:pPr>
            <a:r>
              <a:rPr lang="en-US" sz="1600" dirty="0"/>
              <a:t>La musica suscita una forte risposta emotiva nel pubblico. </a:t>
            </a:r>
          </a:p>
          <a:p>
            <a:pPr marL="158265" indent="-158265">
              <a:buFont typeface="Arial" panose="020B0604020202020204" pitchFamily="34" charset="0"/>
              <a:buChar char="•"/>
            </a:pPr>
            <a:r>
              <a:rPr lang="en-US" sz="1600" dirty="0"/>
              <a:t>Un'altra risorsa gratuita per le intro musicali - Gratis - www.free-intro-music.com (password per scaricare: </a:t>
            </a:r>
            <a:r>
              <a:rPr lang="en-US" sz="1600" dirty="0" err="1"/>
              <a:t>linorisemusic</a:t>
            </a:r>
            <a:r>
              <a:rPr lang="en-US" sz="1600" dirty="0"/>
              <a:t>)</a:t>
            </a:r>
          </a:p>
          <a:p>
            <a:endParaRPr lang="en-US" sz="1800" dirty="0"/>
          </a:p>
          <a:p>
            <a:endParaRPr lang="pl-PL" sz="1800" dirty="0"/>
          </a:p>
        </p:txBody>
      </p:sp>
    </p:spTree>
    <p:extLst>
      <p:ext uri="{BB962C8B-B14F-4D97-AF65-F5344CB8AC3E}">
        <p14:creationId xmlns:p14="http://schemas.microsoft.com/office/powerpoint/2010/main" val="3696502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7D2D9F-D259-4173-9012-5672BF58FF58}"/>
              </a:ext>
            </a:extLst>
          </p:cNvPr>
          <p:cNvSpPr>
            <a:spLocks noGrp="1"/>
          </p:cNvSpPr>
          <p:nvPr>
            <p:ph type="body" sz="quarter" idx="14"/>
          </p:nvPr>
        </p:nvSpPr>
        <p:spPr>
          <a:xfrm>
            <a:off x="501231" y="999000"/>
            <a:ext cx="8141538" cy="4860000"/>
          </a:xfrm>
        </p:spPr>
        <p:txBody>
          <a:bodyPr vert="horz" lIns="91440" tIns="45720" rIns="91440" bIns="45720" rtlCol="0" anchor="t">
            <a:normAutofit/>
          </a:bodyPr>
          <a:lstStyle/>
          <a:p>
            <a:pPr algn="ctr"/>
            <a:endParaRPr lang="pl-PL" sz="1662" dirty="0"/>
          </a:p>
          <a:p>
            <a:pPr algn="ctr"/>
            <a:r>
              <a:rPr lang="pl-PL" sz="2400" dirty="0"/>
              <a:t>4. </a:t>
            </a:r>
            <a:r>
              <a:rPr lang="pl-PL" sz="2400" b="1" dirty="0" err="1"/>
              <a:t>Creare </a:t>
            </a:r>
            <a:r>
              <a:rPr lang="pl-PL" sz="2400" b="1" dirty="0"/>
              <a:t>il </a:t>
            </a:r>
            <a:r>
              <a:rPr lang="pl-PL" sz="2400" b="1" dirty="0" err="1"/>
              <a:t>sito web perfetto</a:t>
            </a:r>
            <a:endParaRPr lang="pl-PL" sz="2400" b="1" dirty="0"/>
          </a:p>
          <a:p>
            <a:pPr algn="ctr"/>
            <a:endParaRPr lang="pl-PL" sz="1662" dirty="0"/>
          </a:p>
          <a:p>
            <a:endParaRPr lang="pl-PL" dirty="0"/>
          </a:p>
          <a:p>
            <a:r>
              <a:rPr lang="en-US" sz="1600" dirty="0"/>
              <a:t>Purtroppo, però, non è sufficiente portare semplicemente i visitatori sul vostro sito: la chiave è dare loro un motivo convincente per rimanere e impegnarsi con il Centro del Gusto, per continuare a tornare e controllare le novità!</a:t>
            </a:r>
            <a:endParaRPr lang="pl-PL" sz="1600" dirty="0"/>
          </a:p>
          <a:p>
            <a:endParaRPr lang="pl-PL" sz="1600" dirty="0"/>
          </a:p>
          <a:p>
            <a:r>
              <a:rPr lang="en-IE" altLang="en-US" sz="1600" b="1" dirty="0"/>
              <a:t>La homepage del vostro sito web - La regola dei 10 secondi</a:t>
            </a:r>
            <a:endParaRPr lang="pl-PL" sz="1600" dirty="0"/>
          </a:p>
          <a:p>
            <a:r>
              <a:rPr lang="en-US" sz="1600" dirty="0"/>
              <a:t>Quando qualcuno visita per la prima volta il vostro sito web, prende una decisione di "restare o andare". Le vendite vengono dopo. </a:t>
            </a:r>
          </a:p>
          <a:p>
            <a:endParaRPr lang="en-US" sz="1600" dirty="0"/>
          </a:p>
          <a:p>
            <a:r>
              <a:rPr lang="en-US" sz="1600" dirty="0">
                <a:latin typeface="Trebuchet MS"/>
              </a:rPr>
              <a:t>La regola dei 10 secondi: il vostro obiettivo è comunicare rapidamente e chiaramente chi siete, cosa fate e i vantaggi del Centro del Gusto. Se riuscite a farlo in modo visivo e dinamico, tanto meglio, perché è più interessante!</a:t>
            </a:r>
          </a:p>
          <a:p>
            <a:endParaRPr lang="en-US" sz="1600" dirty="0"/>
          </a:p>
          <a:p>
            <a:r>
              <a:rPr lang="en-US" sz="1600" dirty="0">
                <a:latin typeface="Trebuchet MS"/>
              </a:rPr>
              <a:t>I siti web basati sui video ottengono tutto questo come </a:t>
            </a:r>
            <a:endParaRPr lang="pl-PL" sz="1600" dirty="0">
              <a:latin typeface="Trebuchet MS"/>
            </a:endParaRPr>
          </a:p>
          <a:p>
            <a:r>
              <a:rPr lang="en-US" sz="1600" dirty="0">
                <a:latin typeface="Trebuchet MS"/>
              </a:rPr>
              <a:t>cfr. https://thefoodworks.com/brooklyn. </a:t>
            </a:r>
            <a:endParaRPr lang="pl-PL" sz="1600"/>
          </a:p>
        </p:txBody>
      </p:sp>
      <p:pic>
        <p:nvPicPr>
          <p:cNvPr id="4" name="Grafika 3" descr="Internet">
            <a:extLst>
              <a:ext uri="{FF2B5EF4-FFF2-40B4-BE49-F238E27FC236}">
                <a16:creationId xmlns:a16="http://schemas.microsoft.com/office/drawing/2014/main" id="{07C96E94-3072-4A5A-B3D8-A42F2E2DF8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2534" y="4278287"/>
            <a:ext cx="2034143" cy="2034143"/>
          </a:xfrm>
          <a:prstGeom prst="rect">
            <a:avLst/>
          </a:prstGeom>
        </p:spPr>
      </p:pic>
    </p:spTree>
    <p:extLst>
      <p:ext uri="{BB962C8B-B14F-4D97-AF65-F5344CB8AC3E}">
        <p14:creationId xmlns:p14="http://schemas.microsoft.com/office/powerpoint/2010/main" val="415703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68E72A-A982-4D15-8CD0-5C148034706A}"/>
              </a:ext>
            </a:extLst>
          </p:cNvPr>
          <p:cNvSpPr>
            <a:spLocks noGrp="1"/>
          </p:cNvSpPr>
          <p:nvPr>
            <p:ph type="body" sz="quarter" idx="14"/>
          </p:nvPr>
        </p:nvSpPr>
        <p:spPr/>
        <p:txBody>
          <a:bodyPr>
            <a:normAutofit/>
          </a:bodyPr>
          <a:lstStyle/>
          <a:p>
            <a:r>
              <a:rPr lang="en-IE" altLang="en-US" sz="1600" dirty="0"/>
              <a:t>La homepage del vostro sito web: cosa vogliono i vostri visitatori</a:t>
            </a:r>
          </a:p>
          <a:p>
            <a:endParaRPr lang="pl-PL" sz="1600" dirty="0"/>
          </a:p>
          <a:p>
            <a:pPr marL="158265" indent="-158265">
              <a:buFont typeface="Arial" panose="020B0604020202020204" pitchFamily="34" charset="0"/>
              <a:buChar char="•"/>
            </a:pPr>
            <a:r>
              <a:rPr lang="en-US" sz="1600" dirty="0"/>
              <a:t>Come navigare all'interno del sito: menu, link su cui cliccare, ecc.</a:t>
            </a:r>
          </a:p>
          <a:p>
            <a:pPr marL="158265" indent="-158265">
              <a:buFont typeface="Arial" panose="020B0604020202020204" pitchFamily="34" charset="0"/>
              <a:buChar char="•"/>
            </a:pPr>
            <a:r>
              <a:rPr lang="en-US" sz="1600" dirty="0"/>
              <a:t>Un posto per contattarvi e un po' di informazioni introduttive - idealmente i dettagli di contatto dovrebbero essere ben visibili, in cima e in fondo alla pagina.</a:t>
            </a:r>
          </a:p>
          <a:p>
            <a:pPr marL="158265" indent="-158265">
              <a:buFont typeface="Arial" panose="020B0604020202020204" pitchFamily="34" charset="0"/>
              <a:buChar char="•"/>
            </a:pPr>
            <a:r>
              <a:rPr lang="en-US" sz="1600" dirty="0"/>
              <a:t>Prove che altri sono già stati lì e si sono impegnati con il vostro Centro del Gusto</a:t>
            </a:r>
            <a:r>
              <a:rPr lang="pl-PL" sz="1600" dirty="0"/>
              <a:t>. </a:t>
            </a:r>
            <a:r>
              <a:rPr lang="en-US" sz="1600" dirty="0"/>
              <a:t>Foto di persone che creano prodotti, che fanno riunioni, che spediscono prodotti, testimonianze di clienti: sono tutte buone prove della vostra attività e incoraggeranno i contatti.</a:t>
            </a:r>
            <a:endParaRPr lang="pl-PL" sz="1600" dirty="0"/>
          </a:p>
          <a:p>
            <a:pPr marL="158265" indent="-158265">
              <a:buFont typeface="Arial" panose="020B0604020202020204" pitchFamily="34" charset="0"/>
              <a:buChar char="•"/>
            </a:pPr>
            <a:r>
              <a:rPr lang="en-US" sz="1600" dirty="0"/>
              <a:t>È necessario presentare da tre a cinque prodotti in evidenza con foto, titoli, un po' di testo e pulsanti di invito all'azione.</a:t>
            </a:r>
          </a:p>
          <a:p>
            <a:endParaRPr lang="en-US" sz="1600" dirty="0"/>
          </a:p>
          <a:p>
            <a:endParaRPr lang="pl-PL" sz="1600" dirty="0"/>
          </a:p>
        </p:txBody>
      </p:sp>
      <p:pic>
        <p:nvPicPr>
          <p:cNvPr id="4" name="Obraz 3">
            <a:extLst>
              <a:ext uri="{FF2B5EF4-FFF2-40B4-BE49-F238E27FC236}">
                <a16:creationId xmlns:a16="http://schemas.microsoft.com/office/drawing/2014/main" id="{70DAFF36-D856-4551-9590-3296E5AB9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7781" y="4056618"/>
            <a:ext cx="3350339" cy="2162840"/>
          </a:xfrm>
          <a:prstGeom prst="rect">
            <a:avLst/>
          </a:prstGeom>
        </p:spPr>
      </p:pic>
      <p:sp>
        <p:nvSpPr>
          <p:cNvPr id="6" name="pole tekstowe 5">
            <a:extLst>
              <a:ext uri="{FF2B5EF4-FFF2-40B4-BE49-F238E27FC236}">
                <a16:creationId xmlns:a16="http://schemas.microsoft.com/office/drawing/2014/main" id="{74A34648-0A76-4D65-9E37-4F27C8AB597D}"/>
              </a:ext>
            </a:extLst>
          </p:cNvPr>
          <p:cNvSpPr txBox="1"/>
          <p:nvPr/>
        </p:nvSpPr>
        <p:spPr>
          <a:xfrm>
            <a:off x="6355633" y="6095193"/>
            <a:ext cx="4574269" cy="248530"/>
          </a:xfrm>
          <a:prstGeom prst="rect">
            <a:avLst/>
          </a:prstGeom>
          <a:noFill/>
        </p:spPr>
        <p:txBody>
          <a:bodyPr wrap="square">
            <a:spAutoFit/>
          </a:bodyPr>
          <a:lstStyle/>
          <a:p>
            <a:r>
              <a:rPr lang="pl-PL" sz="1015" dirty="0"/>
              <a:t>https://www.pexels.com/</a:t>
            </a:r>
          </a:p>
        </p:txBody>
      </p:sp>
    </p:spTree>
    <p:extLst>
      <p:ext uri="{BB962C8B-B14F-4D97-AF65-F5344CB8AC3E}">
        <p14:creationId xmlns:p14="http://schemas.microsoft.com/office/powerpoint/2010/main" val="1855103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E743DF-0189-47A0-9B9F-1808CD6C02E0}"/>
              </a:ext>
            </a:extLst>
          </p:cNvPr>
          <p:cNvSpPr>
            <a:spLocks noGrp="1"/>
          </p:cNvSpPr>
          <p:nvPr>
            <p:ph type="body" sz="quarter" idx="14"/>
          </p:nvPr>
        </p:nvSpPr>
        <p:spPr/>
        <p:txBody>
          <a:bodyPr vert="horz" lIns="91440" tIns="45720" rIns="91440" bIns="45720" rtlCol="0" anchor="t">
            <a:normAutofit/>
          </a:bodyPr>
          <a:lstStyle/>
          <a:p>
            <a:r>
              <a:rPr lang="en-IE" altLang="en-US" sz="1600" dirty="0">
                <a:latin typeface="Trebuchet MS"/>
              </a:rPr>
              <a:t>Il vostro sito web: alcuni suggerimenti per il design</a:t>
            </a:r>
          </a:p>
          <a:p>
            <a:endParaRPr lang="pl-PL" sz="1600" dirty="0">
              <a:latin typeface="Trebuchet MS"/>
            </a:endParaRPr>
          </a:p>
          <a:p>
            <a:r>
              <a:rPr lang="en-US" sz="1600" dirty="0">
                <a:latin typeface="Trebuchet MS"/>
              </a:rPr>
              <a:t>Non utilizzate più di due caratteri diversi nella vostra pagina. Per i paragrafi di testo, utilizzate un carattere di facile lettura. Potete essere più giocosi con i titoli e gli inviti all'azione: non abbiate paura di usare un linguaggio colloquiale e caratteri grandi.  Cercate di essere divertenti ma informativi!</a:t>
            </a:r>
            <a:endParaRPr lang="pl-PL" sz="1600">
              <a:latin typeface="Trebuchet MS"/>
            </a:endParaRPr>
          </a:p>
          <a:p>
            <a:endParaRPr lang="pl-PL" sz="1600" dirty="0">
              <a:latin typeface="Trebuchet MS"/>
            </a:endParaRPr>
          </a:p>
          <a:p>
            <a:r>
              <a:rPr lang="en-US" sz="1600" b="1" dirty="0">
                <a:latin typeface="Trebuchet MS"/>
              </a:rPr>
              <a:t>Siate presenti su ogni dispositivo!</a:t>
            </a:r>
            <a:endParaRPr lang="pl-PL" sz="1600" b="1">
              <a:latin typeface="Trebuchet MS"/>
            </a:endParaRPr>
          </a:p>
          <a:p>
            <a:endParaRPr lang="en-US" sz="1600" dirty="0">
              <a:latin typeface="Trebuchet MS"/>
            </a:endParaRPr>
          </a:p>
          <a:p>
            <a:r>
              <a:rPr lang="en-US" sz="1600" dirty="0">
                <a:latin typeface="Trebuchet MS"/>
              </a:rPr>
              <a:t>Gli utenti utilizzano molti dispositivi diversi per navigare sul vostro sito. Spesso gli utenti navigano sul vostro sito su più dispositivi anche durante un singolo ciclo di acquisto. Assicurarsi che il sito funzioni su tutti i dispositivi su cui verrà visualizzato è la chiave di volta della vostra attività online.</a:t>
            </a:r>
          </a:p>
          <a:p>
            <a:endParaRPr lang="en-US" sz="1600" dirty="0">
              <a:latin typeface="Trebuchet MS"/>
            </a:endParaRPr>
          </a:p>
          <a:p>
            <a:endParaRPr lang="en-US" sz="1600" dirty="0">
              <a:latin typeface="Trebuchet MS"/>
            </a:endParaRPr>
          </a:p>
          <a:p>
            <a:endParaRPr lang="en-US" sz="1600" dirty="0">
              <a:latin typeface="Trebuchet MS"/>
            </a:endParaRPr>
          </a:p>
          <a:p>
            <a:endParaRPr lang="en-US" sz="1600" dirty="0">
              <a:latin typeface="Trebuchet MS"/>
            </a:endParaRPr>
          </a:p>
          <a:p>
            <a:endParaRPr lang="pl-PL" sz="1600" dirty="0">
              <a:latin typeface="Trebuchet MS"/>
            </a:endParaRPr>
          </a:p>
        </p:txBody>
      </p:sp>
      <p:pic>
        <p:nvPicPr>
          <p:cNvPr id="5" name="Grafika 4" descr="Smartfon">
            <a:extLst>
              <a:ext uri="{FF2B5EF4-FFF2-40B4-BE49-F238E27FC236}">
                <a16:creationId xmlns:a16="http://schemas.microsoft.com/office/drawing/2014/main" id="{0578C1B4-B700-4C36-834D-30BA0F6B6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6296" y="4684244"/>
            <a:ext cx="844062" cy="844062"/>
          </a:xfrm>
          <a:prstGeom prst="rect">
            <a:avLst/>
          </a:prstGeom>
        </p:spPr>
      </p:pic>
      <p:pic>
        <p:nvPicPr>
          <p:cNvPr id="7" name="Grafika 6" descr="Telewizja">
            <a:extLst>
              <a:ext uri="{FF2B5EF4-FFF2-40B4-BE49-F238E27FC236}">
                <a16:creationId xmlns:a16="http://schemas.microsoft.com/office/drawing/2014/main" id="{D913D85F-C298-436E-AEB0-F1787858B8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7998" y="4684244"/>
            <a:ext cx="844062" cy="844062"/>
          </a:xfrm>
          <a:prstGeom prst="rect">
            <a:avLst/>
          </a:prstGeom>
        </p:spPr>
      </p:pic>
      <p:pic>
        <p:nvPicPr>
          <p:cNvPr id="9" name="Grafika 8" descr="Tablet">
            <a:extLst>
              <a:ext uri="{FF2B5EF4-FFF2-40B4-BE49-F238E27FC236}">
                <a16:creationId xmlns:a16="http://schemas.microsoft.com/office/drawing/2014/main" id="{F340DA82-52C8-4BD2-880F-9D3473EB4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3808" y="4614550"/>
            <a:ext cx="983450" cy="983450"/>
          </a:xfrm>
          <a:prstGeom prst="rect">
            <a:avLst/>
          </a:prstGeom>
        </p:spPr>
      </p:pic>
      <p:pic>
        <p:nvPicPr>
          <p:cNvPr id="11" name="Grafika 10" descr="Laptop">
            <a:extLst>
              <a:ext uri="{FF2B5EF4-FFF2-40B4-BE49-F238E27FC236}">
                <a16:creationId xmlns:a16="http://schemas.microsoft.com/office/drawing/2014/main" id="{8A966046-9F2C-40A4-B692-E56A7DADF7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693" y="4614550"/>
            <a:ext cx="983450" cy="983450"/>
          </a:xfrm>
          <a:prstGeom prst="rect">
            <a:avLst/>
          </a:prstGeom>
        </p:spPr>
      </p:pic>
    </p:spTree>
    <p:extLst>
      <p:ext uri="{BB962C8B-B14F-4D97-AF65-F5344CB8AC3E}">
        <p14:creationId xmlns:p14="http://schemas.microsoft.com/office/powerpoint/2010/main" val="4114002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605CDC-66CD-4381-B9BC-B2196C885E68}"/>
              </a:ext>
            </a:extLst>
          </p:cNvPr>
          <p:cNvSpPr>
            <a:spLocks noGrp="1"/>
          </p:cNvSpPr>
          <p:nvPr>
            <p:ph type="body" sz="quarter" idx="14"/>
          </p:nvPr>
        </p:nvSpPr>
        <p:spPr/>
        <p:txBody>
          <a:bodyPr>
            <a:normAutofit/>
          </a:bodyPr>
          <a:lstStyle/>
          <a:p>
            <a:pPr>
              <a:spcBef>
                <a:spcPct val="0"/>
              </a:spcBef>
            </a:pPr>
            <a:r>
              <a:rPr lang="en-IE" altLang="en-US" sz="1800" dirty="0">
                <a:latin typeface="+mj-lt"/>
              </a:rPr>
              <a:t>Volete sapere se il vostro sito web è mobile friendly? </a:t>
            </a:r>
          </a:p>
          <a:p>
            <a:pPr eaLnBrk="1" hangingPunct="1">
              <a:spcBef>
                <a:spcPct val="0"/>
              </a:spcBef>
              <a:buFontTx/>
              <a:buNone/>
            </a:pPr>
            <a:endParaRPr lang="pl-PL" altLang="en-US" sz="1800" dirty="0">
              <a:latin typeface="+mj-lt"/>
              <a:hlinkClick r:id="rId2"/>
            </a:endParaRPr>
          </a:p>
          <a:p>
            <a:pPr eaLnBrk="1" hangingPunct="1">
              <a:spcBef>
                <a:spcPct val="0"/>
              </a:spcBef>
              <a:buFontTx/>
              <a:buNone/>
            </a:pPr>
            <a:r>
              <a:rPr lang="en-IE" altLang="en-US" sz="1800" dirty="0">
                <a:latin typeface="+mj-lt"/>
                <a:hlinkClick r:id="rId2"/>
              </a:rPr>
              <a:t>www.google.com/webmasters/tools/mobile-friendly/</a:t>
            </a:r>
            <a:endParaRPr lang="en-IE" altLang="en-US" sz="1800" dirty="0">
              <a:latin typeface="+mj-lt"/>
            </a:endParaRPr>
          </a:p>
          <a:p>
            <a:pPr eaLnBrk="1" hangingPunct="1">
              <a:spcBef>
                <a:spcPct val="0"/>
              </a:spcBef>
              <a:buFontTx/>
              <a:buNone/>
            </a:pPr>
            <a:endParaRPr lang="en-IE" altLang="en-US" sz="1800" dirty="0">
              <a:latin typeface="+mj-lt"/>
            </a:endParaRPr>
          </a:p>
          <a:p>
            <a:pPr eaLnBrk="1" hangingPunct="1">
              <a:spcBef>
                <a:spcPct val="0"/>
              </a:spcBef>
              <a:buFontTx/>
              <a:buNone/>
            </a:pPr>
            <a:r>
              <a:rPr lang="en-IE" altLang="en-US" sz="1800" dirty="0">
                <a:latin typeface="+mj-lt"/>
              </a:rPr>
              <a:t>Ha un impatto sull'ottimizzazione dei motori di ricerca </a:t>
            </a:r>
          </a:p>
          <a:p>
            <a:pPr eaLnBrk="1" hangingPunct="1">
              <a:spcBef>
                <a:spcPct val="0"/>
              </a:spcBef>
              <a:buFontTx/>
              <a:buNone/>
            </a:pPr>
            <a:endParaRPr lang="en-IE" altLang="en-US" sz="1800" dirty="0">
              <a:latin typeface="+mj-lt"/>
              <a:hlinkClick r:id="rId3"/>
            </a:endParaRPr>
          </a:p>
          <a:p>
            <a:pPr eaLnBrk="1" hangingPunct="1">
              <a:spcBef>
                <a:spcPct val="0"/>
              </a:spcBef>
              <a:buFontTx/>
              <a:buNone/>
            </a:pPr>
            <a:r>
              <a:rPr lang="en-IE" altLang="en-US" sz="1800" dirty="0">
                <a:latin typeface="+mj-lt"/>
                <a:hlinkClick r:id="rId3"/>
              </a:rPr>
              <a:t>Google ha annunciato</a:t>
            </a:r>
            <a:r>
              <a:rPr lang="en-IE" altLang="en-US" sz="1800" dirty="0">
                <a:latin typeface="+mj-lt"/>
              </a:rPr>
              <a:t>:</a:t>
            </a:r>
          </a:p>
          <a:p>
            <a:pPr eaLnBrk="1" hangingPunct="1">
              <a:spcBef>
                <a:spcPct val="0"/>
              </a:spcBef>
              <a:buFontTx/>
              <a:buNone/>
            </a:pPr>
            <a:endParaRPr lang="en-IE" altLang="en-US" sz="1800" dirty="0">
              <a:latin typeface="+mj-lt"/>
            </a:endParaRPr>
          </a:p>
          <a:p>
            <a:pPr eaLnBrk="1" hangingPunct="1">
              <a:spcBef>
                <a:spcPct val="0"/>
              </a:spcBef>
              <a:buFontTx/>
              <a:buNone/>
            </a:pPr>
            <a:r>
              <a:rPr lang="en-IE" altLang="en-US" sz="1800" dirty="0">
                <a:latin typeface="+mj-lt"/>
              </a:rPr>
              <a:t> "A partire dal 21 aprile 2015, amplieremo l'uso della facilità di utilizzo dei dispositivi mobili come segnale di ranking. Questo cambiamento interesserà le ricerche da mobile in tutte le lingue del mondo e avrà un impatto significativo sui nostri risultati di ricerca."</a:t>
            </a:r>
          </a:p>
          <a:p>
            <a:pPr eaLnBrk="1" hangingPunct="1">
              <a:spcBef>
                <a:spcPct val="0"/>
              </a:spcBef>
              <a:buFontTx/>
              <a:buNone/>
            </a:pPr>
            <a:r>
              <a:rPr lang="en-IE" altLang="en-US" sz="1800" dirty="0">
                <a:latin typeface="+mj-lt"/>
              </a:rPr>
              <a:t> </a:t>
            </a:r>
          </a:p>
          <a:p>
            <a:pPr>
              <a:spcBef>
                <a:spcPct val="0"/>
              </a:spcBef>
              <a:buFontTx/>
              <a:buNone/>
            </a:pPr>
            <a:endParaRPr lang="en-IE" altLang="en-US" sz="1800" dirty="0">
              <a:latin typeface="+mj-lt"/>
            </a:endParaRPr>
          </a:p>
          <a:p>
            <a:endParaRPr lang="pl-PL" sz="1800" dirty="0">
              <a:latin typeface="+mj-lt"/>
            </a:endParaRPr>
          </a:p>
        </p:txBody>
      </p:sp>
      <p:pic>
        <p:nvPicPr>
          <p:cNvPr id="4" name="Picture 4" descr="Zobacz obraz źródłowy">
            <a:extLst>
              <a:ext uri="{FF2B5EF4-FFF2-40B4-BE49-F238E27FC236}">
                <a16:creationId xmlns:a16="http://schemas.microsoft.com/office/drawing/2014/main" id="{A2343386-E8B3-4860-93F2-DE9905B642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5391" y="4653136"/>
            <a:ext cx="3853217" cy="169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83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7FEA14-BEE2-47C6-AD05-2801580CACC2}"/>
              </a:ext>
            </a:extLst>
          </p:cNvPr>
          <p:cNvSpPr>
            <a:spLocks noGrp="1"/>
          </p:cNvSpPr>
          <p:nvPr>
            <p:ph type="body" sz="quarter" idx="14"/>
          </p:nvPr>
        </p:nvSpPr>
        <p:spPr/>
        <p:txBody>
          <a:bodyPr>
            <a:normAutofit/>
          </a:bodyPr>
          <a:lstStyle/>
          <a:p>
            <a:r>
              <a:rPr lang="en-IE" altLang="en-US" sz="1600" dirty="0"/>
              <a:t>Conoscere il pubblico e gli obiettivi del sito web</a:t>
            </a:r>
          </a:p>
          <a:p>
            <a:endParaRPr lang="pl-PL" sz="1600" dirty="0"/>
          </a:p>
          <a:p>
            <a:r>
              <a:rPr lang="en-US" sz="1600" dirty="0"/>
              <a:t>Tutti i siti web devono iniziare con una strategia solida e obiettivi raggiungibili. </a:t>
            </a:r>
          </a:p>
          <a:p>
            <a:endParaRPr lang="en-US" sz="1600" dirty="0"/>
          </a:p>
          <a:p>
            <a:pPr marL="158265" indent="-158265">
              <a:buFont typeface="Arial" panose="020B0604020202020204" pitchFamily="34" charset="0"/>
              <a:buChar char="•"/>
            </a:pPr>
            <a:r>
              <a:rPr lang="en-US" sz="1600" dirty="0"/>
              <a:t>Qual è l'obiettivo del sito? </a:t>
            </a:r>
          </a:p>
          <a:p>
            <a:pPr marL="158265" indent="-158265">
              <a:buFont typeface="Arial" panose="020B0604020202020204" pitchFamily="34" charset="0"/>
              <a:buChar char="•"/>
            </a:pPr>
            <a:r>
              <a:rPr lang="en-US" sz="1600" dirty="0"/>
              <a:t>Quali sono i vostri obiettivi e come li misurerete? </a:t>
            </a:r>
          </a:p>
          <a:p>
            <a:pPr marL="158265" indent="-158265">
              <a:buFont typeface="Arial" panose="020B0604020202020204" pitchFamily="34" charset="0"/>
              <a:buChar char="•"/>
            </a:pPr>
            <a:r>
              <a:rPr lang="en-US" sz="1600" dirty="0"/>
              <a:t>Notorietà del marchio? Conversione dei contatti? </a:t>
            </a:r>
          </a:p>
          <a:p>
            <a:endParaRPr lang="en-US" sz="1600" dirty="0"/>
          </a:p>
          <a:p>
            <a:r>
              <a:rPr lang="en-US" sz="1600" dirty="0"/>
              <a:t>Stabilire obiettivi raggiungibili (realistici) per il vostro sito sarà la chiave per progettare il sito e scrivere contenuti che vi aiutino a raggiungerli.</a:t>
            </a:r>
            <a:endParaRPr lang="pl-PL" sz="1600" dirty="0"/>
          </a:p>
          <a:p>
            <a:endParaRPr lang="pl-PL" sz="1600" dirty="0"/>
          </a:p>
          <a:p>
            <a:r>
              <a:rPr lang="pl-PL" sz="1600" b="1" dirty="0" err="1"/>
              <a:t>Suggerimenti </a:t>
            </a:r>
            <a:r>
              <a:rPr lang="pl-PL" sz="1600" b="1" dirty="0"/>
              <a:t>per un </a:t>
            </a:r>
            <a:r>
              <a:rPr lang="pl-PL" sz="1600" b="1" dirty="0" err="1"/>
              <a:t>buon sito web</a:t>
            </a:r>
            <a:r>
              <a:rPr lang="pl-PL" sz="1600" b="1" dirty="0"/>
              <a:t>!</a:t>
            </a:r>
          </a:p>
          <a:p>
            <a:endParaRPr lang="pl-PL" sz="1600" b="1" dirty="0"/>
          </a:p>
          <a:p>
            <a:r>
              <a:rPr lang="en-IE" altLang="en-US" sz="1600" dirty="0"/>
              <a:t>Scrivere contenuti convincenti</a:t>
            </a:r>
          </a:p>
          <a:p>
            <a:pPr marL="158265" indent="-158265">
              <a:buFontTx/>
              <a:buChar char="-"/>
            </a:pPr>
            <a:r>
              <a:rPr lang="en-US" sz="1600" b="1" dirty="0" err="1"/>
              <a:t>Evidenziate </a:t>
            </a:r>
            <a:r>
              <a:rPr lang="en-US" sz="1600" b="1" dirty="0"/>
              <a:t>i punti principali e utilizzate i punti elenco</a:t>
            </a:r>
          </a:p>
          <a:p>
            <a:r>
              <a:rPr lang="en-US" sz="1600" dirty="0"/>
              <a:t> </a:t>
            </a:r>
          </a:p>
          <a:p>
            <a:endParaRPr lang="en-US" sz="1600" dirty="0"/>
          </a:p>
          <a:p>
            <a:endParaRPr lang="pl-PL" sz="1600" dirty="0"/>
          </a:p>
        </p:txBody>
      </p:sp>
    </p:spTree>
    <p:extLst>
      <p:ext uri="{BB962C8B-B14F-4D97-AF65-F5344CB8AC3E}">
        <p14:creationId xmlns:p14="http://schemas.microsoft.com/office/powerpoint/2010/main" val="136709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501231" y="2348880"/>
            <a:ext cx="8141538" cy="2971831"/>
          </a:xfrm>
        </p:spPr>
        <p:txBody>
          <a:bodyPr>
            <a:noAutofit/>
          </a:bodyPr>
          <a:lstStyle/>
          <a:p>
            <a:r>
              <a:rPr lang="en-US" sz="1600" dirty="0"/>
              <a:t>Potete aver creato il miglior </a:t>
            </a:r>
            <a:r>
              <a:rPr lang="pl-PL" sz="1600" dirty="0"/>
              <a:t>Centro del </a:t>
            </a:r>
            <a:r>
              <a:rPr lang="pl-PL" sz="1600" dirty="0" err="1"/>
              <a:t>Gusto </a:t>
            </a:r>
            <a:r>
              <a:rPr lang="en-US" sz="1600" dirty="0"/>
              <a:t>del mondo, ma se non condividete la visione e la voce della vostra creazione attraverso una comunicazione interessante, coerente e aperta su più canali, potreste non raggiungere il vostro pieno potenziale.</a:t>
            </a:r>
            <a:endParaRPr lang="pl-PL" sz="1600" dirty="0"/>
          </a:p>
          <a:p>
            <a:endParaRPr lang="pl-PL" sz="1600" dirty="0"/>
          </a:p>
          <a:p>
            <a:r>
              <a:rPr lang="en-US" sz="1600" dirty="0"/>
              <a:t>La costruzione continua del vostro marchio e l'implementazione di un marketing coerente ed efficace dovrebbero essere importanti per il vostro incubatore quanto le pareti e il tetto della vostra casa.</a:t>
            </a:r>
            <a:endParaRPr lang="pl-PL" sz="1600" dirty="0"/>
          </a:p>
          <a:p>
            <a:endParaRPr lang="pl-PL" sz="1600" dirty="0"/>
          </a:p>
          <a:p>
            <a:r>
              <a:rPr lang="en-US" sz="1600" dirty="0"/>
              <a:t>E cosa funziona meglio per </a:t>
            </a:r>
            <a:r>
              <a:rPr lang="pl-PL" sz="1600" dirty="0" err="1"/>
              <a:t>stimolare la </a:t>
            </a:r>
            <a:r>
              <a:rPr lang="en-US" sz="1600" dirty="0"/>
              <a:t>domanda? Un marketing efficace, che non è una funzione, ma un modo di fare business. Si tratta di distinguersi e di impegnarsi di più, in modo che i clienti siano sempre soddisfatti e l'interesse per il vostro marchio cresca. Questo modulo vi aiuterà a farlo! </a:t>
            </a:r>
            <a:endParaRPr lang="pl-PL" sz="1600" dirty="0"/>
          </a:p>
        </p:txBody>
      </p:sp>
      <p:sp>
        <p:nvSpPr>
          <p:cNvPr id="3" name="pole tekstowe 2">
            <a:extLst>
              <a:ext uri="{FF2B5EF4-FFF2-40B4-BE49-F238E27FC236}">
                <a16:creationId xmlns:a16="http://schemas.microsoft.com/office/drawing/2014/main" id="{E31B00C6-05DB-448F-B69D-FD6710128E3C}"/>
              </a:ext>
            </a:extLst>
          </p:cNvPr>
          <p:cNvSpPr txBox="1"/>
          <p:nvPr/>
        </p:nvSpPr>
        <p:spPr>
          <a:xfrm flipH="1">
            <a:off x="22984" y="1407682"/>
            <a:ext cx="8490960" cy="830997"/>
          </a:xfrm>
          <a:prstGeom prst="rect">
            <a:avLst/>
          </a:prstGeom>
          <a:noFill/>
        </p:spPr>
        <p:txBody>
          <a:bodyPr wrap="square" rtlCol="0">
            <a:spAutoFit/>
          </a:bodyPr>
          <a:lstStyle/>
          <a:p>
            <a:r>
              <a:rPr lang="en-IE" altLang="en-US" sz="2400" b="1" dirty="0">
                <a:solidFill>
                  <a:srgbClr val="084C5F"/>
                </a:solidFill>
                <a:latin typeface="Bookman Old Style" panose="02050604050505020204" pitchFamily="18" charset="0"/>
                <a:cs typeface="Calibri" panose="020F0502020204030204" pitchFamily="34" charset="0"/>
              </a:rPr>
              <a:t>	Attirare l'attenzione, attirare inquilini e utenti</a:t>
            </a:r>
          </a:p>
          <a:p>
            <a:endParaRPr lang="pl-PL" sz="2400" dirty="0"/>
          </a:p>
        </p:txBody>
      </p:sp>
    </p:spTree>
    <p:extLst>
      <p:ext uri="{BB962C8B-B14F-4D97-AF65-F5344CB8AC3E}">
        <p14:creationId xmlns:p14="http://schemas.microsoft.com/office/powerpoint/2010/main" val="202542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F0A5EC9-DEFE-43A7-88E1-644DE5090DC3}"/>
              </a:ext>
            </a:extLst>
          </p:cNvPr>
          <p:cNvSpPr>
            <a:spLocks noGrp="1"/>
          </p:cNvSpPr>
          <p:nvPr>
            <p:ph type="body" sz="quarter" idx="14"/>
          </p:nvPr>
        </p:nvSpPr>
        <p:spPr/>
        <p:txBody>
          <a:bodyPr>
            <a:normAutofit/>
          </a:bodyPr>
          <a:lstStyle/>
          <a:p>
            <a:r>
              <a:rPr lang="pl-PL" sz="1600" dirty="0" err="1"/>
              <a:t>Non dimenticatevi di </a:t>
            </a:r>
            <a:r>
              <a:rPr lang="pl-PL" sz="1600" dirty="0"/>
              <a:t>Google </a:t>
            </a:r>
            <a:r>
              <a:rPr lang="pl-PL" sz="1600" dirty="0" err="1"/>
              <a:t>Maps</a:t>
            </a:r>
            <a:r>
              <a:rPr lang="pl-PL" sz="1600" dirty="0"/>
              <a:t>!</a:t>
            </a:r>
          </a:p>
          <a:p>
            <a:endParaRPr lang="pl-PL" sz="1600" dirty="0"/>
          </a:p>
          <a:p>
            <a:r>
              <a:rPr lang="en-US" sz="1600" dirty="0"/>
              <a:t>Abilitazione di Google Maps </a:t>
            </a:r>
          </a:p>
          <a:p>
            <a:r>
              <a:rPr lang="en-US" sz="1600" dirty="0"/>
              <a:t>I consumatori usano i loro smartphone per trovare informazioni di base, come informazioni di contatto e indicazioni stradali. La maggior parte delle persone usa il cellulare come GPS.</a:t>
            </a:r>
          </a:p>
          <a:p>
            <a:endParaRPr lang="en-US" sz="1600" dirty="0"/>
          </a:p>
          <a:p>
            <a:r>
              <a:rPr lang="en-US" sz="1600" dirty="0"/>
              <a:t>L'inclusione di Google Maps o di un sistema simile nel vostro sito web non solo aiuterà i potenziali clienti a trovare facilmente l'ubicazione della vostra attività, ma aiuterà anche il vostro sito web a posizionarsi meglio negli elenchi aziendali di Google+ Local. </a:t>
            </a:r>
          </a:p>
          <a:p>
            <a:endParaRPr lang="en-US" sz="1600" dirty="0"/>
          </a:p>
          <a:p>
            <a:endParaRPr lang="en-US" sz="1600" dirty="0"/>
          </a:p>
          <a:p>
            <a:r>
              <a:rPr lang="en-US" sz="1600" dirty="0"/>
              <a:t> </a:t>
            </a:r>
          </a:p>
          <a:p>
            <a:endParaRPr lang="en-US" sz="1600" dirty="0"/>
          </a:p>
          <a:p>
            <a:endParaRPr lang="pl-PL" sz="1600" dirty="0"/>
          </a:p>
        </p:txBody>
      </p:sp>
      <p:pic>
        <p:nvPicPr>
          <p:cNvPr id="3" name="Picture 3">
            <a:extLst>
              <a:ext uri="{FF2B5EF4-FFF2-40B4-BE49-F238E27FC236}">
                <a16:creationId xmlns:a16="http://schemas.microsoft.com/office/drawing/2014/main" id="{EFF7C7A4-B4A9-4651-9747-18076D63B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310" y="4222810"/>
            <a:ext cx="1504336" cy="15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8717C1B-A376-48E7-8450-7DEE8A962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420" y="3425770"/>
            <a:ext cx="2448705" cy="325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793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D3C2DA-4EDF-440C-97A8-2BF39F8B00AB}"/>
              </a:ext>
            </a:extLst>
          </p:cNvPr>
          <p:cNvSpPr>
            <a:spLocks noGrp="1"/>
          </p:cNvSpPr>
          <p:nvPr>
            <p:ph type="body" sz="quarter" idx="14"/>
          </p:nvPr>
        </p:nvSpPr>
        <p:spPr/>
        <p:txBody>
          <a:bodyPr>
            <a:normAutofit/>
          </a:bodyPr>
          <a:lstStyle/>
          <a:p>
            <a:pPr eaLnBrk="1" hangingPunct="1">
              <a:spcBef>
                <a:spcPct val="0"/>
              </a:spcBef>
              <a:buFontTx/>
              <a:buNone/>
            </a:pPr>
            <a:r>
              <a:rPr lang="en-IE" altLang="en-US" sz="1800" dirty="0"/>
              <a:t>Nota: la registrazione del vostro luogo su Google non avviene istantaneamente! La verifica può richiedere del tempo. </a:t>
            </a:r>
          </a:p>
          <a:p>
            <a:pPr eaLnBrk="1" hangingPunct="1">
              <a:spcBef>
                <a:spcPct val="0"/>
              </a:spcBef>
              <a:buFontTx/>
              <a:buNone/>
            </a:pPr>
            <a:endParaRPr lang="en-IE" altLang="en-US" sz="1800" dirty="0">
              <a:solidFill>
                <a:srgbClr val="AE8EB3"/>
              </a:solidFill>
              <a:latin typeface="Bookman Old Style" panose="02050604050505020204" pitchFamily="18" charset="0"/>
            </a:endParaRPr>
          </a:p>
          <a:p>
            <a:pPr eaLnBrk="1" hangingPunct="1">
              <a:spcBef>
                <a:spcPct val="0"/>
              </a:spcBef>
              <a:buFontTx/>
              <a:buNone/>
            </a:pPr>
            <a:endParaRPr lang="en-IE" altLang="en-US" sz="1800" dirty="0">
              <a:solidFill>
                <a:srgbClr val="636EA6"/>
              </a:solidFill>
            </a:endParaRPr>
          </a:p>
          <a:p>
            <a:pPr eaLnBrk="1" hangingPunct="1">
              <a:spcBef>
                <a:spcPct val="0"/>
              </a:spcBef>
              <a:buFontTx/>
              <a:buNone/>
            </a:pPr>
            <a:endParaRPr lang="en-IE" altLang="en-US" sz="1800" dirty="0">
              <a:latin typeface="Bookman Old Style" panose="02050604050505020204" pitchFamily="18" charset="0"/>
            </a:endParaRPr>
          </a:p>
          <a:p>
            <a:pPr eaLnBrk="1" hangingPunct="1">
              <a:spcBef>
                <a:spcPct val="0"/>
              </a:spcBef>
              <a:buFontTx/>
              <a:buNone/>
            </a:pPr>
            <a:r>
              <a:rPr lang="en-IE" altLang="en-US" sz="1800" dirty="0"/>
              <a:t> </a:t>
            </a:r>
          </a:p>
          <a:p>
            <a:pPr>
              <a:spcBef>
                <a:spcPct val="0"/>
              </a:spcBef>
              <a:buFontTx/>
              <a:buNone/>
            </a:pPr>
            <a:endParaRPr lang="en-IE" altLang="en-US" sz="1800" dirty="0"/>
          </a:p>
          <a:p>
            <a:endParaRPr lang="pl-PL" sz="1800" b="1" dirty="0"/>
          </a:p>
        </p:txBody>
      </p:sp>
      <p:pic>
        <p:nvPicPr>
          <p:cNvPr id="4" name="Picture 2">
            <a:extLst>
              <a:ext uri="{FF2B5EF4-FFF2-40B4-BE49-F238E27FC236}">
                <a16:creationId xmlns:a16="http://schemas.microsoft.com/office/drawing/2014/main" id="{90E9089D-10A0-4E40-90CC-A48FD0204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70" y="1988840"/>
            <a:ext cx="7045459" cy="375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24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B1D0A8-8A55-419F-B326-E44980A38544}"/>
              </a:ext>
            </a:extLst>
          </p:cNvPr>
          <p:cNvSpPr>
            <a:spLocks noGrp="1"/>
          </p:cNvSpPr>
          <p:nvPr>
            <p:ph type="body" sz="quarter" idx="14"/>
          </p:nvPr>
        </p:nvSpPr>
        <p:spPr/>
        <p:txBody>
          <a:bodyPr>
            <a:normAutofit/>
          </a:bodyPr>
          <a:lstStyle/>
          <a:p>
            <a:pPr>
              <a:spcBef>
                <a:spcPct val="0"/>
              </a:spcBef>
              <a:buFontTx/>
              <a:buNone/>
            </a:pPr>
            <a:r>
              <a:rPr lang="en-IE" altLang="en-US" sz="1600" dirty="0"/>
              <a:t>Riepilogo rapido - Problemi comuni di web design da evitare</a:t>
            </a:r>
          </a:p>
          <a:p>
            <a:pPr>
              <a:spcBef>
                <a:spcPct val="0"/>
              </a:spcBef>
              <a:buFontTx/>
              <a:buNone/>
            </a:pPr>
            <a:endParaRPr lang="en-IE" altLang="en-US" sz="1600" b="1" dirty="0">
              <a:solidFill>
                <a:srgbClr val="084C5F"/>
              </a:solidFill>
            </a:endParaRPr>
          </a:p>
          <a:p>
            <a:endParaRPr lang="pl-PL" sz="1600" dirty="0"/>
          </a:p>
          <a:p>
            <a:endParaRPr lang="pl-PL" sz="1600" dirty="0"/>
          </a:p>
          <a:p>
            <a:pPr marL="158265" indent="-158265">
              <a:buFont typeface="Arial" panose="020B0604020202020204" pitchFamily="34" charset="0"/>
              <a:buChar char="•"/>
            </a:pPr>
            <a:r>
              <a:rPr lang="en-US" sz="1600" dirty="0"/>
              <a:t>Navigazione incompleta o scarsa</a:t>
            </a:r>
          </a:p>
          <a:p>
            <a:pPr marL="158265" indent="-158265">
              <a:buFont typeface="Arial" panose="020B0604020202020204" pitchFamily="34" charset="0"/>
              <a:buChar char="•"/>
            </a:pPr>
            <a:r>
              <a:rPr lang="en-US" sz="1600" dirty="0"/>
              <a:t>Nessun messaggio di valore chiaro (spiegazione del motivo per cui un potenziale cliente dovrebbe acquistare il vostro prodotto o servizio)</a:t>
            </a:r>
          </a:p>
          <a:p>
            <a:pPr marL="158265" indent="-158265">
              <a:buFont typeface="Arial" panose="020B0604020202020204" pitchFamily="34" charset="0"/>
              <a:buChar char="•"/>
            </a:pPr>
            <a:r>
              <a:rPr lang="en-US" sz="1600" dirty="0"/>
              <a:t>Nessun chiaro invito all'azione (il passo successivo che si desidera far compiere al visitatore, ad esempio l'iscrizione) </a:t>
            </a:r>
          </a:p>
          <a:p>
            <a:pPr marL="158265" indent="-158265">
              <a:buFont typeface="Arial" panose="020B0604020202020204" pitchFamily="34" charset="0"/>
              <a:buChar char="•"/>
            </a:pPr>
            <a:r>
              <a:rPr lang="en-US" sz="1600" dirty="0"/>
              <a:t>O troppi inviti all'azione!</a:t>
            </a:r>
          </a:p>
          <a:p>
            <a:endParaRPr lang="en-US" sz="1600" dirty="0"/>
          </a:p>
          <a:p>
            <a:endParaRPr lang="en-US" sz="1600" dirty="0"/>
          </a:p>
          <a:p>
            <a:r>
              <a:rPr lang="en-US" sz="1600" dirty="0"/>
              <a:t> </a:t>
            </a:r>
          </a:p>
          <a:p>
            <a:endParaRPr lang="en-US" sz="1600" dirty="0"/>
          </a:p>
          <a:p>
            <a:endParaRPr lang="pl-PL" sz="1600" dirty="0"/>
          </a:p>
        </p:txBody>
      </p:sp>
      <p:pic>
        <p:nvPicPr>
          <p:cNvPr id="4" name="Grafika 3" descr="Wykrzyknik">
            <a:extLst>
              <a:ext uri="{FF2B5EF4-FFF2-40B4-BE49-F238E27FC236}">
                <a16:creationId xmlns:a16="http://schemas.microsoft.com/office/drawing/2014/main" id="{403EBF13-1E5D-4158-B6E7-70A47F737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5976" y="3691325"/>
            <a:ext cx="2105465" cy="2105465"/>
          </a:xfrm>
          <a:prstGeom prst="rect">
            <a:avLst/>
          </a:prstGeom>
        </p:spPr>
      </p:pic>
    </p:spTree>
    <p:extLst>
      <p:ext uri="{BB962C8B-B14F-4D97-AF65-F5344CB8AC3E}">
        <p14:creationId xmlns:p14="http://schemas.microsoft.com/office/powerpoint/2010/main" val="144801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FCFC6B8-6175-4599-B28C-DEF7B679ED8C}"/>
              </a:ext>
            </a:extLst>
          </p:cNvPr>
          <p:cNvSpPr>
            <a:spLocks noGrp="1"/>
          </p:cNvSpPr>
          <p:nvPr>
            <p:ph type="body" sz="quarter" idx="14"/>
          </p:nvPr>
        </p:nvSpPr>
        <p:spPr>
          <a:xfrm>
            <a:off x="501231" y="1196752"/>
            <a:ext cx="8141538" cy="4860000"/>
          </a:xfrm>
        </p:spPr>
        <p:txBody>
          <a:bodyPr>
            <a:noAutofit/>
          </a:bodyPr>
          <a:lstStyle/>
          <a:p>
            <a:r>
              <a:rPr lang="pl-PL" sz="1600" dirty="0" err="1"/>
              <a:t>Blogging</a:t>
            </a:r>
            <a:endParaRPr lang="pl-PL" sz="1600" dirty="0"/>
          </a:p>
          <a:p>
            <a:endParaRPr lang="pl-PL" sz="1600" dirty="0"/>
          </a:p>
          <a:p>
            <a:pPr marL="158265" indent="-158265">
              <a:buFont typeface="Arial" panose="020B0604020202020204" pitchFamily="34" charset="0"/>
              <a:buChar char="•"/>
            </a:pPr>
            <a:r>
              <a:rPr lang="en-US" sz="1600" dirty="0"/>
              <a:t>Un blog fa parte di un sito web. È bene mantenerlo, attira il pubblico.</a:t>
            </a:r>
          </a:p>
          <a:p>
            <a:pPr marL="158265" indent="-158265">
              <a:buFont typeface="Arial" panose="020B0604020202020204" pitchFamily="34" charset="0"/>
              <a:buChar char="•"/>
            </a:pPr>
            <a:r>
              <a:rPr lang="en-US" sz="1600" dirty="0"/>
              <a:t>Potete scrivere articoli basati sulle vostre esperienze, osservazioni e opinioni.</a:t>
            </a:r>
          </a:p>
          <a:p>
            <a:pPr marL="158265" indent="-158265">
              <a:buFont typeface="Arial" panose="020B0604020202020204" pitchFamily="34" charset="0"/>
              <a:buChar char="•"/>
            </a:pPr>
            <a:r>
              <a:rPr lang="en-US" sz="1600" dirty="0"/>
              <a:t>Gli articoli (o i post del blog) devono essere aggiornati, elencati in ordine cronologico sul blog, compresa la data del post. </a:t>
            </a:r>
            <a:endParaRPr lang="pl-PL" sz="1600" dirty="0"/>
          </a:p>
          <a:p>
            <a:endParaRPr lang="pl-PL" sz="1600" dirty="0"/>
          </a:p>
          <a:p>
            <a:endParaRPr lang="pl-PL" sz="1600" dirty="0"/>
          </a:p>
          <a:p>
            <a:r>
              <a:rPr lang="pl-PL" sz="1600" dirty="0" err="1"/>
              <a:t>Perché è </a:t>
            </a:r>
            <a:r>
              <a:rPr lang="pl-PL" sz="1600" dirty="0"/>
              <a:t>una </a:t>
            </a:r>
            <a:r>
              <a:rPr lang="pl-PL" sz="1600" dirty="0" err="1"/>
              <a:t>buona </a:t>
            </a:r>
            <a:r>
              <a:rPr lang="pl-PL" sz="1600" dirty="0"/>
              <a:t>idea? </a:t>
            </a:r>
            <a:endParaRPr lang="en-US" sz="1600" dirty="0"/>
          </a:p>
          <a:p>
            <a:endParaRPr lang="pl-PL" sz="1600" dirty="0"/>
          </a:p>
          <a:p>
            <a:endParaRPr lang="pl-PL" sz="1600" dirty="0"/>
          </a:p>
          <a:p>
            <a:pPr marL="158265" indent="-158265">
              <a:buFont typeface="Arial" panose="020B0604020202020204" pitchFamily="34" charset="0"/>
              <a:buChar char="•"/>
            </a:pPr>
            <a:r>
              <a:rPr lang="en-US" sz="1600" dirty="0"/>
              <a:t>L'unica cosa che vi costa il blogging è il vostro tempo.</a:t>
            </a:r>
          </a:p>
          <a:p>
            <a:pPr marL="158265" indent="-158265">
              <a:buFont typeface="Arial" panose="020B0604020202020204" pitchFamily="34" charset="0"/>
              <a:buChar char="•"/>
            </a:pPr>
            <a:r>
              <a:rPr lang="en-US" sz="1600" dirty="0"/>
              <a:t>Un blog porterà traffico al vostro sito</a:t>
            </a:r>
          </a:p>
          <a:p>
            <a:pPr marL="158265" indent="-158265">
              <a:buFont typeface="Arial" panose="020B0604020202020204" pitchFamily="34" charset="0"/>
              <a:buChar char="•"/>
            </a:pPr>
            <a:r>
              <a:rPr lang="en-US" sz="1600" dirty="0"/>
              <a:t>Un blog è utile per l'ottimizzazione dei motori di ricerca (SEO)</a:t>
            </a:r>
          </a:p>
          <a:p>
            <a:pPr marL="158265" indent="-158265">
              <a:buFont typeface="Arial" panose="020B0604020202020204" pitchFamily="34" charset="0"/>
              <a:buChar char="•"/>
            </a:pPr>
            <a:r>
              <a:rPr lang="en-US" sz="1600" dirty="0"/>
              <a:t>Un blog può farvi diventare un'autorità nel vostro settore</a:t>
            </a:r>
          </a:p>
          <a:p>
            <a:pPr marL="158265" indent="-158265">
              <a:buFont typeface="Arial" panose="020B0604020202020204" pitchFamily="34" charset="0"/>
              <a:buChar char="•"/>
            </a:pPr>
            <a:r>
              <a:rPr lang="en-US" sz="1600" dirty="0"/>
              <a:t>Un blog umanizza la vostra azienda e il vostro marchio, diventate più amichevoli e le persone sono più propense a interagire con il vostro marchio. </a:t>
            </a:r>
          </a:p>
          <a:p>
            <a:pPr marL="158265" indent="-158265">
              <a:buFont typeface="Arial" panose="020B0604020202020204" pitchFamily="34" charset="0"/>
              <a:buChar char="•"/>
            </a:pPr>
            <a:r>
              <a:rPr lang="en-US" sz="1600" dirty="0"/>
              <a:t>Un blog può favorire le vendite, è sicuramente un modo che vale la pena di provare. </a:t>
            </a:r>
          </a:p>
          <a:p>
            <a:endParaRPr lang="en-US" sz="1600" dirty="0"/>
          </a:p>
          <a:p>
            <a:r>
              <a:rPr lang="en-US" sz="1600" dirty="0"/>
              <a:t> </a:t>
            </a:r>
          </a:p>
          <a:p>
            <a:endParaRPr lang="en-US" sz="1600" dirty="0"/>
          </a:p>
          <a:p>
            <a:endParaRPr lang="pl-PL" sz="1600" dirty="0"/>
          </a:p>
        </p:txBody>
      </p:sp>
    </p:spTree>
    <p:extLst>
      <p:ext uri="{BB962C8B-B14F-4D97-AF65-F5344CB8AC3E}">
        <p14:creationId xmlns:p14="http://schemas.microsoft.com/office/powerpoint/2010/main" val="47867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2E4108-0AAB-43C8-BC39-CB7000B024E1}"/>
              </a:ext>
            </a:extLst>
          </p:cNvPr>
          <p:cNvSpPr>
            <a:spLocks noGrp="1"/>
          </p:cNvSpPr>
          <p:nvPr>
            <p:ph type="body" sz="quarter" idx="14"/>
          </p:nvPr>
        </p:nvSpPr>
        <p:spPr>
          <a:xfrm>
            <a:off x="501231" y="1124744"/>
            <a:ext cx="8141538" cy="4860000"/>
          </a:xfrm>
        </p:spPr>
        <p:txBody>
          <a:bodyPr>
            <a:noAutofit/>
          </a:bodyPr>
          <a:lstStyle/>
          <a:p>
            <a:pPr algn="ctr"/>
            <a:r>
              <a:rPr lang="pl-PL" sz="1500" dirty="0" err="1"/>
              <a:t>Alcuni strumenti di Google </a:t>
            </a:r>
            <a:r>
              <a:rPr lang="pl-PL" sz="1500" dirty="0"/>
              <a:t>per aiutarci</a:t>
            </a:r>
          </a:p>
          <a:p>
            <a:r>
              <a:rPr lang="pl-PL" sz="1500" u="sng" dirty="0"/>
              <a:t>Google Analytics </a:t>
            </a:r>
          </a:p>
          <a:p>
            <a:endParaRPr lang="pl-PL" sz="1500" u="sng" dirty="0"/>
          </a:p>
          <a:p>
            <a:r>
              <a:rPr lang="en-US" sz="1500" dirty="0"/>
              <a:t>Impostate e utilizzate Google Analytics per studiare i visitatori del vostro sito e blog. </a:t>
            </a:r>
          </a:p>
          <a:p>
            <a:r>
              <a:rPr lang="en-US" sz="1500" dirty="0"/>
              <a:t>La possibilità di vedere da dove provengono le persone e quali parole chiave hanno cercato vi consentirà di perfezionare i contenuti e di adattare meglio il vostro messaggio.</a:t>
            </a:r>
          </a:p>
          <a:p>
            <a:r>
              <a:rPr lang="en-US" sz="1500" dirty="0"/>
              <a:t>Google Analytics vi dirà anche esattamente dove si trovano i visitatori del vostro sito, cosa piace e cosa non piace, ecc.</a:t>
            </a:r>
            <a:endParaRPr lang="pl-PL" sz="1500" dirty="0"/>
          </a:p>
          <a:p>
            <a:endParaRPr lang="pl-PL" sz="1500" dirty="0"/>
          </a:p>
          <a:p>
            <a:r>
              <a:rPr lang="pl-PL" sz="1500" u="sng" dirty="0"/>
              <a:t>Google Adwords </a:t>
            </a:r>
          </a:p>
          <a:p>
            <a:endParaRPr lang="pl-PL" sz="1500" u="sng" dirty="0"/>
          </a:p>
          <a:p>
            <a:r>
              <a:rPr lang="en-US" sz="1500" dirty="0"/>
              <a:t>Costruire l'elenco delle parole chiave</a:t>
            </a:r>
          </a:p>
          <a:p>
            <a:r>
              <a:rPr lang="en-US" sz="1500" dirty="0"/>
              <a:t>Iniziate dal vostro sito web, che contiene già i termini principali che descrivono la vostra azienda e i suoi prodotti/servizi.  Utilizzate questo elenco per effettuare ulteriori ricerche nello strumento per le parole chiave di Google -https://support.google.com/adwords/answer/6242914 </a:t>
            </a:r>
          </a:p>
          <a:p>
            <a:r>
              <a:rPr lang="en-US" sz="1500" dirty="0"/>
              <a:t>Quando si imposta l'annuncio, è bene iniziare con quelli più brevi, con meno parole chiave. Quelli più lunghi costano di più ed è bene vedere prima cosa funziona per il proprio pubblico. </a:t>
            </a:r>
          </a:p>
          <a:p>
            <a:r>
              <a:rPr lang="en-US" sz="1500" dirty="0"/>
              <a:t>Più una parola chiave è mirata, minore è il suo volume di ricerca. La pratica, le prove e gli errori e la revisione regolare dei vostri sforzi vi aiuteranno a trovare l'equilibrio perfetto per la vostra attività.</a:t>
            </a:r>
          </a:p>
          <a:p>
            <a:endParaRPr lang="pl-PL" sz="1500" dirty="0"/>
          </a:p>
        </p:txBody>
      </p:sp>
    </p:spTree>
    <p:extLst>
      <p:ext uri="{BB962C8B-B14F-4D97-AF65-F5344CB8AC3E}">
        <p14:creationId xmlns:p14="http://schemas.microsoft.com/office/powerpoint/2010/main" val="987603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F99F594-68F9-43FA-B173-E8C6CB530F5E}"/>
              </a:ext>
            </a:extLst>
          </p:cNvPr>
          <p:cNvSpPr>
            <a:spLocks noGrp="1"/>
          </p:cNvSpPr>
          <p:nvPr>
            <p:ph type="body" sz="quarter" idx="14"/>
          </p:nvPr>
        </p:nvSpPr>
        <p:spPr/>
        <p:txBody>
          <a:bodyPr/>
          <a:lstStyle/>
          <a:p>
            <a:pPr algn="ctr"/>
            <a:r>
              <a:rPr lang="pl-PL" sz="2400" dirty="0"/>
              <a:t>5. </a:t>
            </a:r>
            <a:r>
              <a:rPr lang="pl-PL" sz="2400" b="1" dirty="0" err="1"/>
              <a:t>Strategia per i social </a:t>
            </a:r>
            <a:r>
              <a:rPr lang="pl-PL" sz="2400" b="1" dirty="0"/>
              <a:t>media del Centro del Gusto </a:t>
            </a:r>
          </a:p>
          <a:p>
            <a:pPr algn="ctr"/>
            <a:endParaRPr lang="pl-PL" sz="1477" dirty="0"/>
          </a:p>
          <a:p>
            <a:endParaRPr lang="pl-PL" dirty="0"/>
          </a:p>
        </p:txBody>
      </p:sp>
      <p:graphicFrame>
        <p:nvGraphicFramePr>
          <p:cNvPr id="4" name="Tabela 4">
            <a:extLst>
              <a:ext uri="{FF2B5EF4-FFF2-40B4-BE49-F238E27FC236}">
                <a16:creationId xmlns:a16="http://schemas.microsoft.com/office/drawing/2014/main" id="{36BC655B-A096-4D22-9B5A-2B08FBE4CC5E}"/>
              </a:ext>
            </a:extLst>
          </p:cNvPr>
          <p:cNvGraphicFramePr>
            <a:graphicFrameLocks noGrp="1"/>
          </p:cNvGraphicFramePr>
          <p:nvPr>
            <p:extLst>
              <p:ext uri="{D42A27DB-BD31-4B8C-83A1-F6EECF244321}">
                <p14:modId xmlns:p14="http://schemas.microsoft.com/office/powerpoint/2010/main" val="2955731509"/>
              </p:ext>
            </p:extLst>
          </p:nvPr>
        </p:nvGraphicFramePr>
        <p:xfrm>
          <a:off x="401530" y="1859044"/>
          <a:ext cx="8693833" cy="343486"/>
        </p:xfrm>
        <a:graphic>
          <a:graphicData uri="http://schemas.openxmlformats.org/drawingml/2006/table">
            <a:tbl>
              <a:tblPr firstRow="1" bandRow="1">
                <a:tableStyleId>{5C22544A-7EE6-4342-B048-85BDC9FD1C3A}</a:tableStyleId>
              </a:tblPr>
              <a:tblGrid>
                <a:gridCol w="1757968">
                  <a:extLst>
                    <a:ext uri="{9D8B030D-6E8A-4147-A177-3AD203B41FA5}">
                      <a16:colId xmlns:a16="http://schemas.microsoft.com/office/drawing/2014/main" val="3639464239"/>
                    </a:ext>
                  </a:extLst>
                </a:gridCol>
                <a:gridCol w="3312368">
                  <a:extLst>
                    <a:ext uri="{9D8B030D-6E8A-4147-A177-3AD203B41FA5}">
                      <a16:colId xmlns:a16="http://schemas.microsoft.com/office/drawing/2014/main" val="3013483758"/>
                    </a:ext>
                  </a:extLst>
                </a:gridCol>
                <a:gridCol w="3623497">
                  <a:extLst>
                    <a:ext uri="{9D8B030D-6E8A-4147-A177-3AD203B41FA5}">
                      <a16:colId xmlns:a16="http://schemas.microsoft.com/office/drawing/2014/main" val="2389186857"/>
                    </a:ext>
                  </a:extLst>
                </a:gridCol>
              </a:tblGrid>
              <a:tr h="342314">
                <a:tc>
                  <a:txBody>
                    <a:bodyPr/>
                    <a:lstStyle/>
                    <a:p>
                      <a:pPr algn="ctr"/>
                      <a:r>
                        <a:rPr lang="pl-PL" sz="1700" dirty="0"/>
                        <a:t>USCITA</a:t>
                      </a:r>
                    </a:p>
                  </a:txBody>
                  <a:tcPr marL="84406" marR="84406" marT="42203" marB="42203">
                    <a:solidFill>
                      <a:srgbClr val="F3BBE8"/>
                    </a:solidFill>
                  </a:tcPr>
                </a:tc>
                <a:tc>
                  <a:txBody>
                    <a:bodyPr/>
                    <a:lstStyle/>
                    <a:p>
                      <a:pPr algn="ctr"/>
                      <a:r>
                        <a:rPr lang="pl-PL" sz="1700" dirty="0"/>
                        <a:t>SCOPO </a:t>
                      </a:r>
                    </a:p>
                  </a:txBody>
                  <a:tcPr marL="84406" marR="84406" marT="42203" marB="42203">
                    <a:solidFill>
                      <a:srgbClr val="F3BBE8"/>
                    </a:solidFill>
                  </a:tcPr>
                </a:tc>
                <a:tc>
                  <a:txBody>
                    <a:bodyPr/>
                    <a:lstStyle/>
                    <a:p>
                      <a:pPr algn="ctr"/>
                      <a:r>
                        <a:rPr lang="pl-PL" sz="1700" dirty="0"/>
                        <a:t>AZIONE</a:t>
                      </a:r>
                    </a:p>
                  </a:txBody>
                  <a:tcPr marL="84406" marR="84406" marT="42203" marB="42203">
                    <a:solidFill>
                      <a:srgbClr val="F3BBE8"/>
                    </a:solidFill>
                  </a:tcPr>
                </a:tc>
                <a:extLst>
                  <a:ext uri="{0D108BD9-81ED-4DB2-BD59-A6C34878D82A}">
                    <a16:rowId xmlns:a16="http://schemas.microsoft.com/office/drawing/2014/main" val="3255146279"/>
                  </a:ext>
                </a:extLst>
              </a:tr>
            </a:tbl>
          </a:graphicData>
        </a:graphic>
      </p:graphicFrame>
      <p:pic>
        <p:nvPicPr>
          <p:cNvPr id="5" name="Picture 1">
            <a:extLst>
              <a:ext uri="{FF2B5EF4-FFF2-40B4-BE49-F238E27FC236}">
                <a16:creationId xmlns:a16="http://schemas.microsoft.com/office/drawing/2014/main" id="{36D13BFA-520F-4A23-B1D5-DE45BB28E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739" y="2478353"/>
            <a:ext cx="675543" cy="67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FF2D199-D44C-415A-BC34-C61462AA0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362" y="3536694"/>
            <a:ext cx="782515" cy="63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C1762EDE-348E-43EC-954D-8BF3843E59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740" y="4520252"/>
            <a:ext cx="675542" cy="67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a:extLst>
              <a:ext uri="{FF2B5EF4-FFF2-40B4-BE49-F238E27FC236}">
                <a16:creationId xmlns:a16="http://schemas.microsoft.com/office/drawing/2014/main" id="{2FB50953-F745-4F8C-A34F-9953CFB9B034}"/>
              </a:ext>
            </a:extLst>
          </p:cNvPr>
          <p:cNvSpPr txBox="1"/>
          <p:nvPr/>
        </p:nvSpPr>
        <p:spPr>
          <a:xfrm>
            <a:off x="2152958" y="2225046"/>
            <a:ext cx="4572000" cy="1169551"/>
          </a:xfrm>
          <a:prstGeom prst="rect">
            <a:avLst/>
          </a:prstGeom>
          <a:noFill/>
        </p:spPr>
        <p:txBody>
          <a:bodyPr wrap="square" lIns="91440" tIns="45720" rIns="91440" bIns="45720" anchor="t">
            <a:spAutoFit/>
          </a:bodyPr>
          <a:lstStyle/>
          <a:p>
            <a:r>
              <a:rPr lang="pl-PL" sz="1400" dirty="0" err="1"/>
              <a:t>Una vetrina </a:t>
            </a:r>
            <a:r>
              <a:rPr lang="pl-PL" sz="1400" dirty="0"/>
              <a:t>per il </a:t>
            </a:r>
            <a:r>
              <a:rPr lang="pl-PL" sz="1400" dirty="0" err="1"/>
              <a:t>vostro marchio</a:t>
            </a:r>
            <a:endParaRPr lang="pl-PL" sz="1400" dirty="0"/>
          </a:p>
          <a:p>
            <a:r>
              <a:rPr lang="pl-PL" sz="1400" dirty="0" err="1"/>
              <a:t>Pubblicizzate i vostri </a:t>
            </a:r>
            <a:r>
              <a:rPr lang="pl-PL" sz="1400" dirty="0"/>
              <a:t>eventi </a:t>
            </a:r>
            <a:endParaRPr lang="pl-PL" sz="1400" dirty="0">
              <a:cs typeface="Calibri"/>
            </a:endParaRPr>
          </a:p>
          <a:p>
            <a:r>
              <a:rPr lang="pl-PL" sz="1400" dirty="0" err="1"/>
              <a:t>Pubblicità </a:t>
            </a:r>
            <a:r>
              <a:rPr lang="pl-PL" sz="1400" dirty="0"/>
              <a:t>alla </a:t>
            </a:r>
            <a:r>
              <a:rPr lang="pl-PL" sz="1400" dirty="0" err="1"/>
              <a:t>vostra comunità</a:t>
            </a:r>
            <a:endParaRPr lang="pl-PL" sz="1400" dirty="0"/>
          </a:p>
          <a:p>
            <a:r>
              <a:rPr lang="pl-PL" sz="1400" dirty="0" err="1"/>
              <a:t>Stabilire relazioni</a:t>
            </a:r>
            <a:endParaRPr lang="pl-PL" sz="1400" dirty="0"/>
          </a:p>
          <a:p>
            <a:r>
              <a:rPr lang="pl-PL" sz="1400" dirty="0"/>
              <a:t>SEO - </a:t>
            </a:r>
            <a:r>
              <a:rPr lang="pl-PL" sz="1400" dirty="0" err="1"/>
              <a:t>Ottimizzazione dei </a:t>
            </a:r>
            <a:r>
              <a:rPr lang="pl-PL" sz="1400" dirty="0"/>
              <a:t>motori di </a:t>
            </a:r>
            <a:r>
              <a:rPr lang="pl-PL" sz="1400" dirty="0" err="1"/>
              <a:t>ricerca</a:t>
            </a:r>
            <a:endParaRPr lang="pl-PL" sz="1400" dirty="0"/>
          </a:p>
        </p:txBody>
      </p:sp>
      <p:sp>
        <p:nvSpPr>
          <p:cNvPr id="11" name="pole tekstowe 10">
            <a:extLst>
              <a:ext uri="{FF2B5EF4-FFF2-40B4-BE49-F238E27FC236}">
                <a16:creationId xmlns:a16="http://schemas.microsoft.com/office/drawing/2014/main" id="{53DDA425-12BA-44FE-BDF9-D343EC077F15}"/>
              </a:ext>
            </a:extLst>
          </p:cNvPr>
          <p:cNvSpPr txBox="1"/>
          <p:nvPr/>
        </p:nvSpPr>
        <p:spPr>
          <a:xfrm>
            <a:off x="5398456" y="2226670"/>
            <a:ext cx="4572000" cy="1384995"/>
          </a:xfrm>
          <a:prstGeom prst="rect">
            <a:avLst/>
          </a:prstGeom>
          <a:noFill/>
        </p:spPr>
        <p:txBody>
          <a:bodyPr wrap="square">
            <a:spAutoFit/>
          </a:bodyPr>
          <a:lstStyle/>
          <a:p>
            <a:r>
              <a:rPr lang="pl-PL" sz="1400" dirty="0" err="1"/>
              <a:t>Fornire settimanalmente articoli interessanti </a:t>
            </a:r>
            <a:r>
              <a:rPr lang="pl-PL" sz="1400" dirty="0"/>
              <a:t>sul cibo</a:t>
            </a:r>
          </a:p>
          <a:p>
            <a:r>
              <a:rPr lang="pl-PL" sz="1400" dirty="0" err="1"/>
              <a:t>Crescere </a:t>
            </a:r>
            <a:r>
              <a:rPr lang="pl-PL" sz="1400" dirty="0"/>
              <a:t>come </a:t>
            </a:r>
            <a:r>
              <a:rPr lang="pl-PL" sz="1400" dirty="0" err="1"/>
              <a:t>risorsa </a:t>
            </a:r>
            <a:r>
              <a:rPr lang="pl-PL" sz="1400" dirty="0"/>
              <a:t>per le piccole </a:t>
            </a:r>
            <a:r>
              <a:rPr lang="pl-PL" sz="1400" dirty="0" err="1"/>
              <a:t>imprese</a:t>
            </a:r>
            <a:endParaRPr lang="pl-PL" sz="1400" dirty="0"/>
          </a:p>
          <a:p>
            <a:r>
              <a:rPr lang="pl-PL" sz="1400" dirty="0" err="1"/>
              <a:t>Aggiungete foto</a:t>
            </a:r>
            <a:r>
              <a:rPr lang="pl-PL" sz="1400" dirty="0"/>
              <a:t>, </a:t>
            </a:r>
            <a:r>
              <a:rPr lang="pl-PL" sz="1400" dirty="0" err="1"/>
              <a:t>descrizioni </a:t>
            </a:r>
            <a:r>
              <a:rPr lang="pl-PL" sz="1400" dirty="0"/>
              <a:t>e </a:t>
            </a:r>
            <a:r>
              <a:rPr lang="pl-PL" sz="1400" dirty="0" err="1"/>
              <a:t>fate sapere al vostro </a:t>
            </a:r>
            <a:r>
              <a:rPr lang="pl-PL" sz="1400" dirty="0"/>
              <a:t>pubblico </a:t>
            </a:r>
            <a:br>
              <a:rPr lang="pl-PL" sz="1400" dirty="0"/>
            </a:br>
            <a:r>
              <a:rPr lang="pl-PL" sz="1400" dirty="0" err="1"/>
              <a:t>sapere cosa c'è di nuovo</a:t>
            </a:r>
            <a:endParaRPr lang="pl-PL" sz="1400" dirty="0"/>
          </a:p>
          <a:p>
            <a:r>
              <a:rPr lang="pl-PL" sz="1400" dirty="0" err="1"/>
              <a:t>Rispondere </a:t>
            </a:r>
            <a:r>
              <a:rPr lang="pl-PL" sz="1400" dirty="0"/>
              <a:t>ai messaggi  </a:t>
            </a:r>
          </a:p>
          <a:p>
            <a:endParaRPr lang="pl-PL" sz="1400" dirty="0"/>
          </a:p>
        </p:txBody>
      </p:sp>
      <p:sp>
        <p:nvSpPr>
          <p:cNvPr id="13" name="pole tekstowe 12">
            <a:extLst>
              <a:ext uri="{FF2B5EF4-FFF2-40B4-BE49-F238E27FC236}">
                <a16:creationId xmlns:a16="http://schemas.microsoft.com/office/drawing/2014/main" id="{ECC3AFF9-82CE-4AD2-A69D-C40FB1FC1887}"/>
              </a:ext>
            </a:extLst>
          </p:cNvPr>
          <p:cNvSpPr txBox="1"/>
          <p:nvPr/>
        </p:nvSpPr>
        <p:spPr>
          <a:xfrm>
            <a:off x="2152958" y="3381486"/>
            <a:ext cx="5190978" cy="954107"/>
          </a:xfrm>
          <a:prstGeom prst="rect">
            <a:avLst/>
          </a:prstGeom>
          <a:noFill/>
        </p:spPr>
        <p:txBody>
          <a:bodyPr wrap="square" lIns="91440" tIns="45720" rIns="91440" bIns="45720" anchor="t">
            <a:spAutoFit/>
          </a:bodyPr>
          <a:lstStyle/>
          <a:p>
            <a:r>
              <a:rPr lang="pl-PL" sz="1400" dirty="0"/>
              <a:t>Pubblicità </a:t>
            </a:r>
            <a:endParaRPr lang="pl-PL" sz="1400"/>
          </a:p>
          <a:p>
            <a:r>
              <a:rPr lang="pl-PL" sz="1400" dirty="0" err="1"/>
              <a:t>Leadership di pensiero        </a:t>
            </a:r>
          </a:p>
          <a:p>
            <a:r>
              <a:rPr lang="pl-PL" sz="1400" dirty="0" err="1"/>
              <a:t>Promozione dei profili </a:t>
            </a:r>
            <a:r>
              <a:rPr lang="pl-PL" sz="1400" dirty="0"/>
              <a:t>dei </a:t>
            </a:r>
            <a:r>
              <a:rPr lang="pl-PL" sz="1400" dirty="0" err="1"/>
              <a:t>membri</a:t>
            </a:r>
            <a:endParaRPr lang="pl-PL" sz="1400" dirty="0"/>
          </a:p>
          <a:p>
            <a:r>
              <a:rPr lang="pl-PL" sz="1400" dirty="0"/>
              <a:t>SEO - </a:t>
            </a:r>
            <a:r>
              <a:rPr lang="pl-PL" sz="1400" dirty="0" err="1"/>
              <a:t>Ottimizzazione dei </a:t>
            </a:r>
            <a:r>
              <a:rPr lang="pl-PL" sz="1400" dirty="0"/>
              <a:t>motori di </a:t>
            </a:r>
            <a:r>
              <a:rPr lang="pl-PL" sz="1400" dirty="0" err="1"/>
              <a:t>ricerca</a:t>
            </a:r>
            <a:endParaRPr lang="pl-PL" sz="1400" dirty="0"/>
          </a:p>
        </p:txBody>
      </p:sp>
      <p:sp>
        <p:nvSpPr>
          <p:cNvPr id="15" name="pole tekstowe 14">
            <a:extLst>
              <a:ext uri="{FF2B5EF4-FFF2-40B4-BE49-F238E27FC236}">
                <a16:creationId xmlns:a16="http://schemas.microsoft.com/office/drawing/2014/main" id="{F6793EFF-D508-460E-A1E9-3222C1675FAC}"/>
              </a:ext>
            </a:extLst>
          </p:cNvPr>
          <p:cNvSpPr txBox="1"/>
          <p:nvPr/>
        </p:nvSpPr>
        <p:spPr>
          <a:xfrm>
            <a:off x="5397864" y="3529425"/>
            <a:ext cx="5190978" cy="523220"/>
          </a:xfrm>
          <a:prstGeom prst="rect">
            <a:avLst/>
          </a:prstGeom>
          <a:noFill/>
        </p:spPr>
        <p:txBody>
          <a:bodyPr wrap="square" lIns="91440" tIns="45720" rIns="91440" bIns="45720" anchor="t">
            <a:spAutoFit/>
          </a:bodyPr>
          <a:lstStyle/>
          <a:p>
            <a:r>
              <a:rPr lang="pl-PL" sz="1400" dirty="0" err="1"/>
              <a:t>Aumentare il </a:t>
            </a:r>
            <a:r>
              <a:rPr lang="pl-PL" sz="1400" dirty="0"/>
              <a:t>coinvolgimento sul </a:t>
            </a:r>
            <a:r>
              <a:rPr lang="pl-PL" sz="1400" dirty="0" err="1"/>
              <a:t>vostro sito attraverso </a:t>
            </a:r>
            <a:r>
              <a:rPr lang="pl-PL" sz="1400" dirty="0"/>
              <a:t>Twitter </a:t>
            </a:r>
            <a:endParaRPr lang="pl-PL" dirty="0"/>
          </a:p>
          <a:p>
            <a:r>
              <a:rPr lang="pl-PL" sz="1400" dirty="0" err="1"/>
              <a:t>Twittare più contenuti che le persone </a:t>
            </a:r>
            <a:r>
              <a:rPr lang="pl-PL" sz="1400" dirty="0"/>
              <a:t>vogliono seguire </a:t>
            </a:r>
          </a:p>
        </p:txBody>
      </p:sp>
      <p:sp>
        <p:nvSpPr>
          <p:cNvPr id="19" name="pole tekstowe 18">
            <a:extLst>
              <a:ext uri="{FF2B5EF4-FFF2-40B4-BE49-F238E27FC236}">
                <a16:creationId xmlns:a16="http://schemas.microsoft.com/office/drawing/2014/main" id="{AC026C00-5B42-4453-84A9-53357C36ED79}"/>
              </a:ext>
            </a:extLst>
          </p:cNvPr>
          <p:cNvSpPr txBox="1"/>
          <p:nvPr/>
        </p:nvSpPr>
        <p:spPr>
          <a:xfrm>
            <a:off x="2152958" y="4438767"/>
            <a:ext cx="5500468" cy="954107"/>
          </a:xfrm>
          <a:prstGeom prst="rect">
            <a:avLst/>
          </a:prstGeom>
          <a:noFill/>
        </p:spPr>
        <p:txBody>
          <a:bodyPr wrap="square" lIns="91440" tIns="45720" rIns="91440" bIns="45720" anchor="t">
            <a:spAutoFit/>
          </a:bodyPr>
          <a:lstStyle/>
          <a:p>
            <a:pPr>
              <a:defRPr/>
            </a:pPr>
            <a:r>
              <a:rPr lang="en-US" sz="1400" dirty="0">
                <a:latin typeface="+mj-lt"/>
              </a:rPr>
              <a:t>Aggiungi una </a:t>
            </a:r>
            <a:r>
              <a:rPr lang="pl-PL" sz="1400" dirty="0" err="1">
                <a:latin typeface="+mj-lt"/>
              </a:rPr>
              <a:t>foto </a:t>
            </a:r>
            <a:r>
              <a:rPr lang="en-US" sz="1400" dirty="0">
                <a:latin typeface="+mj-lt"/>
              </a:rPr>
              <a:t>e racconta la tua storia</a:t>
            </a:r>
            <a:br>
              <a:rPr lang="pl-PL" sz="1400" dirty="0">
                <a:solidFill>
                  <a:prstClr val="black"/>
                </a:solidFill>
                <a:latin typeface="+mj-lt"/>
              </a:rPr>
            </a:br>
            <a:r>
              <a:rPr lang="pl-PL" sz="1400" dirty="0" err="1">
                <a:latin typeface="+mj-lt"/>
              </a:rPr>
              <a:t>Rimanere </a:t>
            </a:r>
            <a:r>
              <a:rPr lang="pl-PL" sz="1400" dirty="0">
                <a:latin typeface="+mj-lt"/>
              </a:rPr>
              <a:t>in </a:t>
            </a:r>
            <a:r>
              <a:rPr lang="pl-PL" sz="1400" dirty="0" err="1">
                <a:latin typeface="+mj-lt"/>
              </a:rPr>
              <a:t>contatto</a:t>
            </a:r>
            <a:endParaRPr lang="en-US" sz="1400" dirty="0">
              <a:latin typeface="+mj-lt"/>
            </a:endParaRPr>
          </a:p>
          <a:p>
            <a:pPr>
              <a:defRPr/>
            </a:pPr>
            <a:r>
              <a:rPr lang="en-US" sz="1400" dirty="0">
                <a:latin typeface="+mj-lt"/>
              </a:rPr>
              <a:t>Uno sguardo diverso all'interno della vostra azienda</a:t>
            </a:r>
            <a:endParaRPr lang="pl-PL" sz="1400" dirty="0">
              <a:latin typeface="+mj-lt"/>
              <a:cs typeface="Calibri"/>
            </a:endParaRPr>
          </a:p>
          <a:p>
            <a:pPr>
              <a:defRPr/>
            </a:pPr>
            <a:r>
              <a:rPr lang="en-US" sz="1400" dirty="0">
                <a:solidFill>
                  <a:prstClr val="black"/>
                </a:solidFill>
                <a:latin typeface="+mj-lt"/>
              </a:rPr>
              <a:t>SEO - </a:t>
            </a:r>
            <a:r>
              <a:rPr lang="en-US" sz="1400" dirty="0" err="1">
                <a:solidFill>
                  <a:prstClr val="black"/>
                </a:solidFill>
                <a:latin typeface="+mj-lt"/>
              </a:rPr>
              <a:t>Ottimizzazione dei </a:t>
            </a:r>
            <a:r>
              <a:rPr lang="en-US" sz="1400" dirty="0">
                <a:solidFill>
                  <a:prstClr val="black"/>
                </a:solidFill>
                <a:latin typeface="+mj-lt"/>
              </a:rPr>
              <a:t>motori di ricerca</a:t>
            </a:r>
          </a:p>
        </p:txBody>
      </p:sp>
      <p:sp>
        <p:nvSpPr>
          <p:cNvPr id="21" name="pole tekstowe 20">
            <a:extLst>
              <a:ext uri="{FF2B5EF4-FFF2-40B4-BE49-F238E27FC236}">
                <a16:creationId xmlns:a16="http://schemas.microsoft.com/office/drawing/2014/main" id="{B894D82A-B748-4FB3-A82B-DAB3634639B8}"/>
              </a:ext>
            </a:extLst>
          </p:cNvPr>
          <p:cNvSpPr txBox="1"/>
          <p:nvPr/>
        </p:nvSpPr>
        <p:spPr>
          <a:xfrm>
            <a:off x="5397864" y="4378260"/>
            <a:ext cx="5500468" cy="1600438"/>
          </a:xfrm>
          <a:prstGeom prst="rect">
            <a:avLst/>
          </a:prstGeom>
          <a:noFill/>
        </p:spPr>
        <p:txBody>
          <a:bodyPr wrap="square" lIns="91440" tIns="45720" rIns="91440" bIns="45720" anchor="t">
            <a:spAutoFit/>
          </a:bodyPr>
          <a:lstStyle/>
          <a:p>
            <a:r>
              <a:rPr lang="pl-PL" sz="1400" dirty="0" err="1"/>
              <a:t>Anche </a:t>
            </a:r>
            <a:r>
              <a:rPr lang="pl-PL" sz="1400" dirty="0"/>
              <a:t>la </a:t>
            </a:r>
            <a:r>
              <a:rPr lang="pl-PL" sz="1400" dirty="0" err="1"/>
              <a:t>presentazione quotidiana </a:t>
            </a:r>
            <a:r>
              <a:rPr lang="pl-PL" sz="1400" dirty="0"/>
              <a:t>di </a:t>
            </a:r>
            <a:r>
              <a:rPr lang="pl-PL" sz="1400" dirty="0" err="1"/>
              <a:t>ciò che viene ascoltato </a:t>
            </a:r>
            <a:br>
              <a:rPr lang="pl-PL" sz="1400" dirty="0"/>
            </a:br>
            <a:r>
              <a:rPr lang="pl-PL" sz="1400" dirty="0"/>
              <a:t>sotto forma di rapporto       </a:t>
            </a:r>
          </a:p>
          <a:p>
            <a:r>
              <a:rPr lang="pl-PL" sz="1400" dirty="0" err="1"/>
              <a:t>Si può </a:t>
            </a:r>
            <a:r>
              <a:rPr lang="pl-PL" sz="1400" dirty="0"/>
              <a:t>mostrare </a:t>
            </a:r>
            <a:r>
              <a:rPr lang="pl-PL" sz="1400" dirty="0" err="1"/>
              <a:t>cosa si sta facendo attualmente </a:t>
            </a:r>
            <a:r>
              <a:rPr lang="pl-PL" sz="1400" dirty="0"/>
              <a:t>al </a:t>
            </a:r>
            <a:br>
              <a:rPr lang="pl-PL" sz="1400" dirty="0"/>
            </a:br>
            <a:r>
              <a:rPr lang="pl-PL" sz="1400" dirty="0"/>
              <a:t>lavoro </a:t>
            </a:r>
          </a:p>
          <a:p>
            <a:r>
              <a:rPr lang="pl-PL" sz="1400" dirty="0" err="1"/>
              <a:t>Pubblicare profili </a:t>
            </a:r>
            <a:r>
              <a:rPr lang="pl-PL" sz="1400" dirty="0"/>
              <a:t>alimentari </a:t>
            </a:r>
            <a:r>
              <a:rPr lang="pl-PL" sz="1400" dirty="0" err="1"/>
              <a:t>periodici</a:t>
            </a:r>
            <a:endParaRPr lang="pl-PL" sz="1400" dirty="0"/>
          </a:p>
          <a:p>
            <a:r>
              <a:rPr lang="pl-PL" sz="1400" dirty="0" err="1"/>
              <a:t>Pubblicare ricette</a:t>
            </a:r>
          </a:p>
          <a:p>
            <a:r>
              <a:rPr lang="pl-PL" sz="1400" dirty="0" err="1"/>
              <a:t>Aggiungere citazioni motivazionali</a:t>
            </a:r>
            <a:r>
              <a:rPr lang="pl-PL" sz="1400" dirty="0"/>
              <a:t>, </a:t>
            </a:r>
            <a:r>
              <a:rPr lang="pl-PL" sz="1400" dirty="0" err="1"/>
              <a:t>porre </a:t>
            </a:r>
            <a:r>
              <a:rPr lang="pl-PL" sz="1400" dirty="0"/>
              <a:t>domande </a:t>
            </a:r>
          </a:p>
        </p:txBody>
      </p:sp>
      <p:pic>
        <p:nvPicPr>
          <p:cNvPr id="23"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271" y="3347247"/>
            <a:ext cx="8025911" cy="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a:extLst>
              <a:ext uri="{FF2B5EF4-FFF2-40B4-BE49-F238E27FC236}">
                <a16:creationId xmlns:a16="http://schemas.microsoft.com/office/drawing/2014/main" id="{397E42E5-8542-4639-9D5E-1162CA53BF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785" y="4351065"/>
            <a:ext cx="8025911" cy="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51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CF026B-61A6-4EF5-939F-692F3C7D0F5D}"/>
              </a:ext>
            </a:extLst>
          </p:cNvPr>
          <p:cNvSpPr>
            <a:spLocks noGrp="1"/>
          </p:cNvSpPr>
          <p:nvPr>
            <p:ph type="body" sz="quarter" idx="14"/>
          </p:nvPr>
        </p:nvSpPr>
        <p:spPr/>
        <p:txBody>
          <a:bodyPr vert="horz" lIns="91440" tIns="45720" rIns="91440" bIns="45720" rtlCol="0" anchor="t">
            <a:normAutofit/>
          </a:bodyPr>
          <a:lstStyle/>
          <a:p>
            <a:r>
              <a:rPr lang="pl-PL" sz="1500" dirty="0" err="1"/>
              <a:t>Perché i social </a:t>
            </a:r>
            <a:r>
              <a:rPr lang="pl-PL" sz="1500" dirty="0"/>
              <a:t>media </a:t>
            </a:r>
            <a:r>
              <a:rPr lang="pl-PL" sz="1500" dirty="0" err="1"/>
              <a:t>sono così importanti</a:t>
            </a:r>
            <a:r>
              <a:rPr lang="pl-PL" sz="1500" dirty="0"/>
              <a:t>? </a:t>
            </a:r>
          </a:p>
          <a:p>
            <a:endParaRPr lang="en-US" sz="1500" dirty="0"/>
          </a:p>
          <a:p>
            <a:pPr marL="158115" indent="-158115">
              <a:buFont typeface="Arial" panose="020B0604020202020204" pitchFamily="34" charset="0"/>
              <a:buChar char="•"/>
            </a:pPr>
            <a:r>
              <a:rPr lang="en-US" sz="1500" dirty="0"/>
              <a:t>Creano un legame con il pubblico - È una forma di comunicazione bidirezionale che avviene in tempo reale. È perfetta per stabilire la vostra presenza online, creare consapevolezza nei consumatori, ottenere nuovi contatti e creare interesse attraverso l'identità e l'esposizione del marchio.</a:t>
            </a:r>
          </a:p>
          <a:p>
            <a:endParaRPr lang="en-US" sz="1500" dirty="0"/>
          </a:p>
          <a:p>
            <a:pPr marL="158115" indent="-158115">
              <a:buFont typeface="Arial" panose="020B0604020202020204" pitchFamily="34" charset="0"/>
              <a:buChar char="•"/>
            </a:pPr>
            <a:r>
              <a:rPr lang="en-US" sz="1500" dirty="0">
                <a:latin typeface="Trebuchet MS"/>
              </a:rPr>
              <a:t>Forte irradiazione - il contagio significa che i contenuti possono potenzialmente diffondersi attraverso milioni di connessioni, il che crea grandi opportunità. </a:t>
            </a:r>
            <a:endParaRPr lang="en-US" sz="1500" dirty="0"/>
          </a:p>
          <a:p>
            <a:endParaRPr lang="en-US" sz="1500" dirty="0"/>
          </a:p>
          <a:p>
            <a:pPr marL="158115" indent="-158115">
              <a:buFont typeface="Arial" panose="020B0604020202020204" pitchFamily="34" charset="0"/>
              <a:buChar char="•"/>
            </a:pPr>
            <a:r>
              <a:rPr lang="en-US" sz="1500" dirty="0"/>
              <a:t>Altamente interattivo - coinvolgimento dei fan </a:t>
            </a:r>
            <a:endParaRPr lang="pl-PL" sz="1500" dirty="0"/>
          </a:p>
          <a:p>
            <a:r>
              <a:rPr lang="en-US" sz="1500" dirty="0"/>
              <a:t>avviene attraverso like, commenti e </a:t>
            </a:r>
            <a:endParaRPr lang="pl-PL" sz="1500" dirty="0"/>
          </a:p>
          <a:p>
            <a:r>
              <a:rPr lang="en-US" sz="1500" dirty="0">
                <a:latin typeface="Trebuchet MS"/>
              </a:rPr>
              <a:t>condivisioni dei vostri contenuti. Potete anche fare </a:t>
            </a:r>
            <a:endParaRPr lang="pl-PL" sz="1500" dirty="0"/>
          </a:p>
          <a:p>
            <a:r>
              <a:rPr lang="en-US" sz="1500" dirty="0"/>
              <a:t>amici e fan tag</a:t>
            </a:r>
          </a:p>
          <a:p>
            <a:endParaRPr lang="en-US" sz="1500" dirty="0"/>
          </a:p>
          <a:p>
            <a:pPr marL="158115" indent="-158115">
              <a:buFont typeface="Arial" panose="020B0604020202020204" pitchFamily="34" charset="0"/>
              <a:buChar char="•"/>
            </a:pPr>
            <a:r>
              <a:rPr lang="en-US" sz="1500" dirty="0">
                <a:latin typeface="Trebuchet MS"/>
              </a:rPr>
              <a:t>È economicamente vantaggioso: l'investimento principale </a:t>
            </a:r>
            <a:endParaRPr lang="pl-PL" sz="1500" dirty="0"/>
          </a:p>
          <a:p>
            <a:pPr marL="158115" indent="-158115">
              <a:buFont typeface="Arial" panose="020B0604020202020204" pitchFamily="34" charset="0"/>
              <a:buChar char="•"/>
            </a:pPr>
            <a:r>
              <a:rPr lang="en-US" sz="1500" dirty="0">
                <a:latin typeface="Trebuchet MS"/>
              </a:rPr>
              <a:t>E' senza tempo </a:t>
            </a:r>
            <a:endParaRPr lang="pl-PL" sz="1500" dirty="0"/>
          </a:p>
          <a:p>
            <a:pPr marL="158115" indent="-158115">
              <a:buFont typeface="Arial" panose="020B0604020202020204" pitchFamily="34" charset="0"/>
              <a:buChar char="•"/>
            </a:pPr>
            <a:endParaRPr lang="en-US" sz="1500" dirty="0">
              <a:latin typeface="Trebuchet MS"/>
            </a:endParaRPr>
          </a:p>
          <a:p>
            <a:endParaRPr lang="pl-PL" sz="1500" dirty="0"/>
          </a:p>
          <a:p>
            <a:r>
              <a:rPr lang="en-US" sz="1500" dirty="0"/>
              <a:t>		https://www.pexels.com/</a:t>
            </a:r>
          </a:p>
          <a:p>
            <a:endParaRPr lang="pl-PL" sz="1500" dirty="0"/>
          </a:p>
        </p:txBody>
      </p:sp>
      <p:pic>
        <p:nvPicPr>
          <p:cNvPr id="4" name="Obraz 3">
            <a:extLst>
              <a:ext uri="{FF2B5EF4-FFF2-40B4-BE49-F238E27FC236}">
                <a16:creationId xmlns:a16="http://schemas.microsoft.com/office/drawing/2014/main" id="{07D5B3D3-DCE8-46FA-9839-6A7AF6F73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444" y="3778591"/>
            <a:ext cx="2720661" cy="1813774"/>
          </a:xfrm>
          <a:prstGeom prst="rect">
            <a:avLst/>
          </a:prstGeom>
        </p:spPr>
      </p:pic>
    </p:spTree>
    <p:extLst>
      <p:ext uri="{BB962C8B-B14F-4D97-AF65-F5344CB8AC3E}">
        <p14:creationId xmlns:p14="http://schemas.microsoft.com/office/powerpoint/2010/main" val="1230078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E1F8627-5A12-44F0-8B62-7483F7E9E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3470" y="4293097"/>
            <a:ext cx="2730093" cy="1826904"/>
          </a:xfrm>
          <a:prstGeom prst="rect">
            <a:avLst/>
          </a:prstGeom>
        </p:spPr>
      </p:pic>
      <p:sp>
        <p:nvSpPr>
          <p:cNvPr id="2" name="Symbol zastępczy tekstu 1">
            <a:extLst>
              <a:ext uri="{FF2B5EF4-FFF2-40B4-BE49-F238E27FC236}">
                <a16:creationId xmlns:a16="http://schemas.microsoft.com/office/drawing/2014/main" id="{0A4A20B1-F0D8-480B-9F00-A31BED51017B}"/>
              </a:ext>
            </a:extLst>
          </p:cNvPr>
          <p:cNvSpPr>
            <a:spLocks noGrp="1"/>
          </p:cNvSpPr>
          <p:nvPr>
            <p:ph type="body" sz="quarter" idx="14"/>
          </p:nvPr>
        </p:nvSpPr>
        <p:spPr/>
        <p:txBody>
          <a:bodyPr vert="horz" lIns="91440" tIns="45720" rIns="91440" bIns="45720" rtlCol="0" anchor="t">
            <a:normAutofit/>
          </a:bodyPr>
          <a:lstStyle/>
          <a:p>
            <a:r>
              <a:rPr lang="pl-PL" sz="1500" dirty="0" err="1"/>
              <a:t>Sviluppare </a:t>
            </a:r>
            <a:r>
              <a:rPr lang="pl-PL" sz="1500" dirty="0"/>
              <a:t>una strategia di contenuti </a:t>
            </a:r>
          </a:p>
          <a:p>
            <a:endParaRPr lang="pl-PL" sz="1500" dirty="0"/>
          </a:p>
          <a:p>
            <a:pPr marL="158115" indent="-158115">
              <a:buFont typeface="Arial" panose="020B0604020202020204" pitchFamily="34" charset="0"/>
              <a:buChar char="•"/>
            </a:pPr>
            <a:r>
              <a:rPr lang="en-US" sz="1500" dirty="0"/>
              <a:t>I contenuti sono alla base dei vostri sforzi di social media marketing. </a:t>
            </a:r>
          </a:p>
          <a:p>
            <a:pPr marL="158115" indent="-158115">
              <a:buFont typeface="Arial" panose="020B0604020202020204" pitchFamily="34" charset="0"/>
              <a:buChar char="•"/>
            </a:pPr>
            <a:r>
              <a:rPr lang="en-US" sz="1500" dirty="0"/>
              <a:t>Gli argomenti dei contenuti devono essere costruiti in modo coerente.  Potete cercare argomenti che riguardino tutti gli aspetti della vostra attività: servizi, membri del team ed eventi andranno benissimo. </a:t>
            </a:r>
          </a:p>
          <a:p>
            <a:pPr marL="158115" indent="-158115">
              <a:buFont typeface="Arial" panose="020B0604020202020204" pitchFamily="34" charset="0"/>
              <a:buChar char="•"/>
            </a:pPr>
            <a:r>
              <a:rPr lang="en-US" sz="1500" dirty="0"/>
              <a:t>Stabilite un calendario di marketing in cui eseguire ciclicamente gli argomenti dei contenuti.  </a:t>
            </a:r>
          </a:p>
          <a:p>
            <a:pPr marL="158115" indent="-158115">
              <a:buFont typeface="Arial" panose="020B0604020202020204" pitchFamily="34" charset="0"/>
              <a:buChar char="•"/>
            </a:pPr>
            <a:r>
              <a:rPr lang="en-US" sz="1500" dirty="0"/>
              <a:t>Utilizzate strumenti di programmazione per garantire la coerenza. La regolarità è la cosa più importante. </a:t>
            </a:r>
          </a:p>
          <a:p>
            <a:pPr marL="158115" indent="-158115">
              <a:buFont typeface="Arial" panose="020B0604020202020204" pitchFamily="34" charset="0"/>
              <a:buChar char="•"/>
            </a:pPr>
            <a:r>
              <a:rPr lang="en-US" sz="1500" dirty="0">
                <a:latin typeface="Trebuchet MS"/>
              </a:rPr>
              <a:t>La voce e la personalità della vostra azienda. Provate a descrivere la vostra azienda come una persona: quali sono le qualità o le caratteristiche uniche che spiccano?          </a:t>
            </a:r>
            <a:endParaRPr lang="en-US" sz="1500" dirty="0"/>
          </a:p>
          <a:p>
            <a:pPr marL="158115" indent="-158115">
              <a:buFont typeface="Arial" panose="020B0604020202020204" pitchFamily="34" charset="0"/>
              <a:buChar char="•"/>
            </a:pPr>
            <a:r>
              <a:rPr lang="en-US" sz="1500" dirty="0"/>
              <a:t>I social media sono una questione di connessione. Il vostro marchio avrà la sua voce online! Coinvolgete la vostra comunità! </a:t>
            </a:r>
          </a:p>
          <a:p>
            <a:endParaRPr lang="en-US" sz="1500" dirty="0"/>
          </a:p>
          <a:p>
            <a:endParaRPr lang="en-US" sz="1500" dirty="0"/>
          </a:p>
          <a:p>
            <a:endParaRPr lang="en-US" sz="1500" dirty="0"/>
          </a:p>
          <a:p>
            <a:endParaRPr lang="en-US" sz="1500" dirty="0"/>
          </a:p>
          <a:p>
            <a:endParaRPr lang="pl-PL" sz="1500" dirty="0"/>
          </a:p>
        </p:txBody>
      </p:sp>
      <p:sp>
        <p:nvSpPr>
          <p:cNvPr id="5" name="pole tekstowe 4">
            <a:extLst>
              <a:ext uri="{FF2B5EF4-FFF2-40B4-BE49-F238E27FC236}">
                <a16:creationId xmlns:a16="http://schemas.microsoft.com/office/drawing/2014/main" id="{BF65342B-E8BA-4FEB-BB09-0F951BE6F04B}"/>
              </a:ext>
            </a:extLst>
          </p:cNvPr>
          <p:cNvSpPr txBox="1"/>
          <p:nvPr/>
        </p:nvSpPr>
        <p:spPr>
          <a:xfrm>
            <a:off x="6452382" y="6186524"/>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3667270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51CFC6-096E-449F-AADA-5356216BAF76}"/>
              </a:ext>
            </a:extLst>
          </p:cNvPr>
          <p:cNvSpPr>
            <a:spLocks noGrp="1"/>
          </p:cNvSpPr>
          <p:nvPr>
            <p:ph type="body" sz="quarter" idx="14"/>
          </p:nvPr>
        </p:nvSpPr>
        <p:spPr/>
        <p:txBody>
          <a:bodyPr vert="horz" lIns="91440" tIns="45720" rIns="91440" bIns="45720" rtlCol="0" anchor="t">
            <a:normAutofit/>
          </a:bodyPr>
          <a:lstStyle/>
          <a:p>
            <a:r>
              <a:rPr lang="pl-PL" sz="1500" dirty="0"/>
              <a:t>Strategia di Facebook </a:t>
            </a:r>
          </a:p>
          <a:p>
            <a:endParaRPr lang="pl-PL" sz="1500" dirty="0"/>
          </a:p>
          <a:p>
            <a:r>
              <a:rPr lang="en-US" sz="1500" dirty="0"/>
              <a:t>Per prima cosa, iniziare con le impostazioni di base.</a:t>
            </a:r>
          </a:p>
          <a:p>
            <a:r>
              <a:rPr lang="en-US" sz="1500" dirty="0"/>
              <a:t>Impostare il nome, l'immagine del profilo e l'immagine di sfondo.</a:t>
            </a:r>
          </a:p>
          <a:p>
            <a:r>
              <a:rPr lang="en-US" sz="1500" dirty="0"/>
              <a:t>Utilizzate uno strumento gratuito per la creazione di copertine per la timeline di Facebook, come www.pagemodo.com, uno strumento interessante per creare immagini di copertina interessanti, accattivanti e coinvolgenti.  Potete scegliere tra i modelli già pronti o inserire le vostre immagini, il testo, le call to action, ecc.</a:t>
            </a:r>
            <a:endParaRPr lang="pl-PL" sz="1500" dirty="0"/>
          </a:p>
          <a:p>
            <a:endParaRPr lang="pl-PL" sz="1500" dirty="0"/>
          </a:p>
          <a:p>
            <a:r>
              <a:rPr lang="en-US" sz="1500" dirty="0">
                <a:latin typeface="Trebuchet MS"/>
              </a:rPr>
              <a:t>Prima di iniziare a scrivere, </a:t>
            </a:r>
            <a:r>
              <a:rPr lang="pl-PL" sz="1500" dirty="0" err="1">
                <a:latin typeface="Trebuchet MS"/>
              </a:rPr>
              <a:t>tenete conto di </a:t>
            </a:r>
            <a:r>
              <a:rPr lang="en-US" sz="1500" dirty="0">
                <a:latin typeface="Trebuchet MS"/>
              </a:rPr>
              <a:t>Mark Zuckerberg e della sua visione di Facebook. Vuole creare "il giornale personalizzato perfetto per ogni persona nel mondo".  "C'è più concorrenza per quello che vedono (gli utenti), </a:t>
            </a:r>
          </a:p>
          <a:p>
            <a:r>
              <a:rPr lang="en-US" sz="1500" dirty="0">
                <a:latin typeface="Trebuchet MS"/>
              </a:rPr>
              <a:t>quindi solo i contenuti di qualità più elevata verranno </a:t>
            </a:r>
            <a:endParaRPr lang="en-US" sz="1500" dirty="0"/>
          </a:p>
          <a:p>
            <a:r>
              <a:rPr lang="en-US" sz="1500" dirty="0">
                <a:latin typeface="Trebuchet MS"/>
              </a:rPr>
              <a:t>e di essere mostrati a quelle persone". </a:t>
            </a:r>
            <a:endParaRPr lang="en-US" sz="1500"/>
          </a:p>
          <a:p>
            <a:endParaRPr lang="pl-PL" sz="1500" dirty="0"/>
          </a:p>
          <a:p>
            <a:endParaRPr lang="en-US" sz="1500" dirty="0"/>
          </a:p>
          <a:p>
            <a:endParaRPr lang="en-US" sz="1500" dirty="0"/>
          </a:p>
          <a:p>
            <a:endParaRPr lang="en-US" sz="1500" dirty="0"/>
          </a:p>
          <a:p>
            <a:endParaRPr lang="en-US" sz="1500" dirty="0"/>
          </a:p>
          <a:p>
            <a:endParaRPr lang="en-US" sz="1500" dirty="0"/>
          </a:p>
          <a:p>
            <a:endParaRPr lang="pl-PL" sz="1500" dirty="0"/>
          </a:p>
        </p:txBody>
      </p:sp>
      <p:pic>
        <p:nvPicPr>
          <p:cNvPr id="4" name="Obraz 3">
            <a:extLst>
              <a:ext uri="{FF2B5EF4-FFF2-40B4-BE49-F238E27FC236}">
                <a16:creationId xmlns:a16="http://schemas.microsoft.com/office/drawing/2014/main" id="{03D29886-E30D-4CA4-A0B9-625A4F94E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927" y="4035787"/>
            <a:ext cx="2953257" cy="1968838"/>
          </a:xfrm>
          <a:prstGeom prst="rect">
            <a:avLst/>
          </a:prstGeom>
        </p:spPr>
      </p:pic>
      <p:pic>
        <p:nvPicPr>
          <p:cNvPr id="6" name="Grafika 5" descr="Trend wzrostowy">
            <a:extLst>
              <a:ext uri="{FF2B5EF4-FFF2-40B4-BE49-F238E27FC236}">
                <a16:creationId xmlns:a16="http://schemas.microsoft.com/office/drawing/2014/main" id="{5937AC44-8F8E-403F-9526-F7BC67D50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7815" y="4607265"/>
            <a:ext cx="1486745" cy="1486745"/>
          </a:xfrm>
          <a:prstGeom prst="rect">
            <a:avLst/>
          </a:prstGeom>
        </p:spPr>
      </p:pic>
      <p:sp>
        <p:nvSpPr>
          <p:cNvPr id="8" name="pole tekstowe 7">
            <a:extLst>
              <a:ext uri="{FF2B5EF4-FFF2-40B4-BE49-F238E27FC236}">
                <a16:creationId xmlns:a16="http://schemas.microsoft.com/office/drawing/2014/main" id="{85DC67DC-5F13-4984-AAD3-AA035FA7852C}"/>
              </a:ext>
            </a:extLst>
          </p:cNvPr>
          <p:cNvSpPr txBox="1"/>
          <p:nvPr/>
        </p:nvSpPr>
        <p:spPr>
          <a:xfrm>
            <a:off x="3419872" y="5972229"/>
            <a:ext cx="4572000" cy="234360"/>
          </a:xfrm>
          <a:prstGeom prst="rect">
            <a:avLst/>
          </a:prstGeom>
          <a:noFill/>
        </p:spPr>
        <p:txBody>
          <a:bodyPr wrap="square">
            <a:spAutoFit/>
          </a:bodyPr>
          <a:lstStyle/>
          <a:p>
            <a:r>
              <a:rPr lang="pl-PL" sz="923" dirty="0"/>
              <a:t>https://www.pexels.com</a:t>
            </a:r>
          </a:p>
        </p:txBody>
      </p:sp>
    </p:spTree>
    <p:extLst>
      <p:ext uri="{BB962C8B-B14F-4D97-AF65-F5344CB8AC3E}">
        <p14:creationId xmlns:p14="http://schemas.microsoft.com/office/powerpoint/2010/main" val="316674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6FDBFC1-E70A-4203-A315-B1C52C0B7816}"/>
              </a:ext>
            </a:extLst>
          </p:cNvPr>
          <p:cNvSpPr>
            <a:spLocks noGrp="1"/>
          </p:cNvSpPr>
          <p:nvPr>
            <p:ph type="body" sz="quarter" idx="14"/>
          </p:nvPr>
        </p:nvSpPr>
        <p:spPr>
          <a:xfrm>
            <a:off x="395536" y="908720"/>
            <a:ext cx="8141538" cy="5544616"/>
          </a:xfrm>
        </p:spPr>
        <p:txBody>
          <a:bodyPr vert="horz" lIns="91440" tIns="45720" rIns="91440" bIns="45720" rtlCol="0" anchor="t">
            <a:noAutofit/>
          </a:bodyPr>
          <a:lstStyle/>
          <a:p>
            <a:r>
              <a:rPr lang="en-IE" altLang="en-US" sz="1500" dirty="0"/>
              <a:t>Il coinvolgimento è fondamentale </a:t>
            </a:r>
            <a:endParaRPr lang="pl-PL" altLang="en-US" sz="1500" dirty="0"/>
          </a:p>
          <a:p>
            <a:endParaRPr lang="pl-PL" sz="1200" b="1" dirty="0"/>
          </a:p>
          <a:p>
            <a:pPr marL="158115" indent="-158115">
              <a:buFont typeface="Arial" panose="020B0604020202020204" pitchFamily="34" charset="0"/>
              <a:buChar char="•"/>
            </a:pPr>
            <a:r>
              <a:rPr lang="en-US" sz="1400" dirty="0"/>
              <a:t>Facebook definisce l'engagement in un solo modo: il numero di clic su determinati pulsanti.</a:t>
            </a:r>
          </a:p>
          <a:p>
            <a:endParaRPr lang="en-US" sz="1400" dirty="0"/>
          </a:p>
          <a:p>
            <a:pPr marL="158115" indent="-158115">
              <a:buFont typeface="Arial" panose="020B0604020202020204" pitchFamily="34" charset="0"/>
              <a:buChar char="•"/>
            </a:pPr>
            <a:r>
              <a:rPr lang="en-US" sz="1400" dirty="0"/>
              <a:t>I quattro modi principali con cui i fan si impegnano: mettere un like, lasciare un commento, condividere o cliccare su un link.</a:t>
            </a:r>
          </a:p>
          <a:p>
            <a:endParaRPr lang="en-US" sz="1400" dirty="0"/>
          </a:p>
          <a:p>
            <a:pPr marL="158115" indent="-158115">
              <a:buFont typeface="Arial" panose="020B0604020202020204" pitchFamily="34" charset="0"/>
              <a:buChar char="•"/>
            </a:pPr>
            <a:r>
              <a:rPr lang="en-US" sz="1400" dirty="0"/>
              <a:t>Più spesso i vostri fan si impegnano con voi, più spesso i vostri post saranno pubblicati nel loro News Feed.</a:t>
            </a:r>
          </a:p>
          <a:p>
            <a:endParaRPr lang="en-US" sz="1400" dirty="0"/>
          </a:p>
          <a:p>
            <a:pPr marL="158115" indent="-158115">
              <a:buFont typeface="Arial" panose="020B0604020202020204" pitchFamily="34" charset="0"/>
              <a:buChar char="•"/>
            </a:pPr>
            <a:r>
              <a:rPr lang="en-US" sz="1400" dirty="0"/>
              <a:t>Le impostazioni di Facebook cambiano spesso! Per rimanere aggiornati il modo migliore è seguire la guida di Facebook --&gt; </a:t>
            </a:r>
            <a:r>
              <a:rPr lang="pl-PL" sz="1400" dirty="0"/>
              <a:t>www.facebook.com/business. </a:t>
            </a:r>
            <a:r>
              <a:rPr lang="en-US" sz="1400" dirty="0"/>
              <a:t> </a:t>
            </a:r>
          </a:p>
          <a:p>
            <a:endParaRPr lang="pl-PL" sz="1400" b="1" dirty="0"/>
          </a:p>
          <a:p>
            <a:pPr marL="158115" indent="-158115">
              <a:buFont typeface="Arial" panose="020B0604020202020204" pitchFamily="34" charset="0"/>
              <a:buChar char="•"/>
            </a:pPr>
            <a:r>
              <a:rPr lang="en-US" sz="1400" dirty="0"/>
              <a:t>Creare post di qualità e tipologia costante.  In questo modo le persone sapranno che tipo di informazioni possono aspettarsi da voi e come si riferiscono alla vostra attività.</a:t>
            </a:r>
          </a:p>
          <a:p>
            <a:endParaRPr lang="en-US" sz="1400" dirty="0"/>
          </a:p>
          <a:p>
            <a:pPr marL="158115" indent="-158115">
              <a:buFont typeface="Arial" panose="020B0604020202020204" pitchFamily="34" charset="0"/>
              <a:buChar char="•"/>
            </a:pPr>
            <a:r>
              <a:rPr lang="en-US" sz="1400" dirty="0">
                <a:latin typeface="Trebuchet MS"/>
              </a:rPr>
              <a:t>Non copiate i post. Cambiate sempre i contenuti e le immagini e attenetevi a un calendario regolare per la pubblicazione dei contenuti.</a:t>
            </a:r>
          </a:p>
          <a:p>
            <a:endParaRPr lang="en-US" sz="1400" dirty="0"/>
          </a:p>
          <a:p>
            <a:pPr marL="158115" indent="-158115">
              <a:buFont typeface="Arial" panose="020B0604020202020204" pitchFamily="34" charset="0"/>
              <a:buChar char="•"/>
            </a:pPr>
            <a:r>
              <a:rPr lang="en-US" sz="1400" dirty="0">
                <a:latin typeface="Trebuchet MS"/>
              </a:rPr>
              <a:t>Cercate di rispondere rapidamente ai commenti e ai messaggi del vostro pubblico. Fate capire loro che siete presenti e li ascoltate. </a:t>
            </a:r>
            <a:endParaRPr lang="en-US" sz="1400" dirty="0"/>
          </a:p>
          <a:p>
            <a:endParaRPr lang="en-US" sz="1400" dirty="0"/>
          </a:p>
          <a:p>
            <a:pPr marL="158115" indent="-158115">
              <a:buFont typeface="Arial" panose="020B0604020202020204" pitchFamily="34" charset="0"/>
              <a:buChar char="•"/>
            </a:pPr>
            <a:r>
              <a:rPr lang="en-US" sz="1400" dirty="0">
                <a:latin typeface="Trebuchet MS"/>
              </a:rPr>
              <a:t>Prestate attenzione anche ai vostri Insights. L'engagement dei post, </a:t>
            </a:r>
            <a:r>
              <a:rPr lang="en-US" sz="1400" dirty="0" err="1">
                <a:latin typeface="Trebuchet MS"/>
              </a:rPr>
              <a:t>ad esempio </a:t>
            </a:r>
            <a:r>
              <a:rPr lang="en-US" sz="1400" dirty="0">
                <a:latin typeface="Trebuchet MS"/>
              </a:rPr>
              <a:t>il numero di persone a cui il vostro post è stato mostrato per impressioni, like, commenti, condivisioni e altro ancora. Questo sarà utile per l'analisi</a:t>
            </a:r>
            <a:r>
              <a:rPr lang="pl-PL" sz="1400" dirty="0">
                <a:latin typeface="Trebuchet MS"/>
              </a:rPr>
              <a:t>.</a:t>
            </a:r>
            <a:endParaRPr lang="en-US" sz="1400" dirty="0">
              <a:latin typeface="Trebuchet MS"/>
            </a:endParaRPr>
          </a:p>
          <a:p>
            <a:r>
              <a:rPr lang="en-US" sz="1600" b="1" dirty="0"/>
              <a:t> </a:t>
            </a:r>
            <a:endParaRPr lang="pl-PL" sz="1600" b="1" dirty="0"/>
          </a:p>
        </p:txBody>
      </p:sp>
    </p:spTree>
    <p:extLst>
      <p:ext uri="{BB962C8B-B14F-4D97-AF65-F5344CB8AC3E}">
        <p14:creationId xmlns:p14="http://schemas.microsoft.com/office/powerpoint/2010/main" val="386239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1"/>
          </p:nvPr>
        </p:nvSpPr>
        <p:spPr>
          <a:xfrm>
            <a:off x="501231" y="1161288"/>
            <a:ext cx="8141538" cy="4860000"/>
          </a:xfrm>
        </p:spPr>
        <p:txBody>
          <a:bodyPr>
            <a:noAutofit/>
          </a:bodyPr>
          <a:lstStyle/>
          <a:p>
            <a:endParaRPr lang="pl-PL" sz="1800" dirty="0"/>
          </a:p>
          <a:p>
            <a:endParaRPr lang="pl-PL" sz="1800" dirty="0"/>
          </a:p>
          <a:p>
            <a:endParaRPr lang="pl-PL" sz="1800" dirty="0"/>
          </a:p>
          <a:p>
            <a:endParaRPr lang="pl-PL" sz="1800" dirty="0"/>
          </a:p>
          <a:p>
            <a:pPr marL="499709" lvl="1" indent="0">
              <a:buNone/>
            </a:pPr>
            <a:r>
              <a:rPr lang="en-US" sz="1600" dirty="0"/>
              <a:t>Il primo passo consiste nell'articolare le esigenze specifiche dei vostri potenziali utenti, nel disegnare come comunicare con loro e come raggiungerli. Entrare nella loro psiche e fare il reverse engineering di come condurre un marketing efficace nei loro confronti. </a:t>
            </a:r>
            <a:endParaRPr lang="pl-PL" sz="1600" dirty="0"/>
          </a:p>
          <a:p>
            <a:pPr marL="499709" lvl="1" indent="0">
              <a:buNone/>
            </a:pPr>
            <a:endParaRPr lang="pl-PL" sz="1600" dirty="0"/>
          </a:p>
          <a:p>
            <a:pPr marL="499709" lvl="1" indent="0">
              <a:buNone/>
            </a:pPr>
            <a:r>
              <a:rPr lang="en-US" sz="1600" dirty="0"/>
              <a:t>Chiedetevi </a:t>
            </a:r>
            <a:endParaRPr lang="pl-PL" sz="1600" dirty="0"/>
          </a:p>
          <a:p>
            <a:pPr marL="499709" lvl="1" indent="0">
              <a:buNone/>
            </a:pPr>
            <a:endParaRPr lang="pl-PL" sz="1600" dirty="0"/>
          </a:p>
          <a:p>
            <a:pPr marL="657975" lvl="1" indent="-158265"/>
            <a:r>
              <a:rPr lang="en-US" sz="1600" dirty="0"/>
              <a:t>Quali sono le loro maggiori esigenze? </a:t>
            </a:r>
            <a:endParaRPr lang="pl-PL" sz="1600" dirty="0"/>
          </a:p>
          <a:p>
            <a:pPr marL="657975" lvl="1" indent="-158265"/>
            <a:r>
              <a:rPr lang="en-US" sz="1600" dirty="0"/>
              <a:t>Cosa li incoraggia e li motiva?</a:t>
            </a:r>
            <a:endParaRPr lang="pl-PL" sz="1600" dirty="0"/>
          </a:p>
          <a:p>
            <a:pPr marL="657975" lvl="1" indent="-158265"/>
            <a:r>
              <a:rPr lang="en-US" sz="1600" dirty="0"/>
              <a:t>Quali sono i </a:t>
            </a:r>
            <a:r>
              <a:rPr lang="pl-PL" sz="1600" dirty="0" err="1"/>
              <a:t>principali </a:t>
            </a:r>
            <a:r>
              <a:rPr lang="en-US" sz="1600" dirty="0"/>
              <a:t>canali di comunicazione per raggiungerli online e offline? </a:t>
            </a:r>
            <a:endParaRPr lang="pl-PL" sz="1600" dirty="0"/>
          </a:p>
          <a:p>
            <a:pPr marL="657975" lvl="1" indent="-158265"/>
            <a:r>
              <a:rPr lang="en-US" sz="1600" dirty="0"/>
              <a:t>Dove vanno a cercare informazioni? </a:t>
            </a:r>
            <a:endParaRPr lang="pl-PL" sz="1600" dirty="0"/>
          </a:p>
          <a:p>
            <a:pPr marL="657975" lvl="1" indent="-158265"/>
            <a:r>
              <a:rPr lang="en-US" sz="1600" dirty="0"/>
              <a:t>Quali messaggi vogliono ascoltare? </a:t>
            </a:r>
            <a:endParaRPr lang="pl-PL" sz="1600" dirty="0"/>
          </a:p>
          <a:p>
            <a:pPr marL="657975" lvl="1" indent="-158265"/>
            <a:r>
              <a:rPr lang="en-US" sz="1600" dirty="0"/>
              <a:t>Cosa li spingerà a localizzare la loro attività alimentare nel vostro </a:t>
            </a:r>
            <a:r>
              <a:rPr lang="pl-PL" sz="1600" dirty="0"/>
              <a:t>Centro del </a:t>
            </a:r>
            <a:r>
              <a:rPr lang="pl-PL" sz="1600" dirty="0" err="1"/>
              <a:t>Gusto</a:t>
            </a:r>
            <a:r>
              <a:rPr lang="en-US" sz="1600" dirty="0"/>
              <a:t>?</a:t>
            </a:r>
            <a:endParaRPr lang="pl-PL" sz="1600" dirty="0"/>
          </a:p>
          <a:p>
            <a:pPr marL="1075619" lvl="2" indent="-246191"/>
            <a:endParaRPr lang="pl-PL" sz="1800" dirty="0"/>
          </a:p>
          <a:p>
            <a:pPr marL="1406804" lvl="3" indent="-246191"/>
            <a:endParaRPr lang="pl-PL" sz="1800" dirty="0"/>
          </a:p>
        </p:txBody>
      </p:sp>
      <p:sp>
        <p:nvSpPr>
          <p:cNvPr id="2" name="pole tekstowe 1">
            <a:extLst>
              <a:ext uri="{FF2B5EF4-FFF2-40B4-BE49-F238E27FC236}">
                <a16:creationId xmlns:a16="http://schemas.microsoft.com/office/drawing/2014/main" id="{800B072E-E823-4004-B3AD-59371D872BE5}"/>
              </a:ext>
            </a:extLst>
          </p:cNvPr>
          <p:cNvSpPr txBox="1"/>
          <p:nvPr/>
        </p:nvSpPr>
        <p:spPr>
          <a:xfrm>
            <a:off x="1808379" y="1412776"/>
            <a:ext cx="5527242" cy="461665"/>
          </a:xfrm>
          <a:prstGeom prst="rect">
            <a:avLst/>
          </a:prstGeom>
          <a:noFill/>
        </p:spPr>
        <p:txBody>
          <a:bodyPr wrap="square" rtlCol="0">
            <a:spAutoFit/>
          </a:bodyPr>
          <a:lstStyle/>
          <a:p>
            <a:pPr>
              <a:spcBef>
                <a:spcPct val="0"/>
              </a:spcBef>
              <a:defRPr/>
            </a:pPr>
            <a:r>
              <a:rPr lang="pl-PL" altLang="en-US" sz="2400" b="1" dirty="0">
                <a:latin typeface="Bookman Old Style" panose="02050604050505020204" pitchFamily="18" charset="0"/>
              </a:rPr>
              <a:t>1. </a:t>
            </a:r>
            <a:r>
              <a:rPr lang="en-IE" altLang="en-US" sz="2400" b="1" dirty="0">
                <a:latin typeface="Bookman Old Style" panose="02050604050505020204" pitchFamily="18" charset="0"/>
              </a:rPr>
              <a:t>Profilate i vostri potenziali utenti</a:t>
            </a:r>
            <a:endParaRPr lang="en-IE" altLang="en-US" sz="2400" dirty="0">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427129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BD4F7BE-D8E2-4A01-8F6E-243B918E68F3}"/>
              </a:ext>
            </a:extLst>
          </p:cNvPr>
          <p:cNvSpPr>
            <a:spLocks noGrp="1"/>
          </p:cNvSpPr>
          <p:nvPr>
            <p:ph type="body" sz="quarter" idx="14"/>
          </p:nvPr>
        </p:nvSpPr>
        <p:spPr>
          <a:xfrm>
            <a:off x="501231" y="1052736"/>
            <a:ext cx="8141538" cy="4860000"/>
          </a:xfrm>
        </p:spPr>
        <p:txBody>
          <a:bodyPr>
            <a:noAutofit/>
          </a:bodyPr>
          <a:lstStyle/>
          <a:p>
            <a:r>
              <a:rPr lang="pl-PL" sz="1600" dirty="0" err="1"/>
              <a:t>Strategia </a:t>
            </a:r>
            <a:r>
              <a:rPr lang="pl-PL" sz="1600" dirty="0"/>
              <a:t>Twitter</a:t>
            </a:r>
          </a:p>
          <a:p>
            <a:endParaRPr lang="pl-PL" sz="1600" dirty="0"/>
          </a:p>
          <a:p>
            <a:endParaRPr lang="pl-PL" sz="1400" dirty="0"/>
          </a:p>
          <a:p>
            <a:r>
              <a:rPr lang="en-US" sz="1400" dirty="0"/>
              <a:t>Twitter è un luogo in cui le persone di tutto il mondo si connettono con i loro interessi, condividono le loro opinioni e sanno cosa sta succedendo nel mondo in questo momento grazie alle informazioni pubblicate. </a:t>
            </a:r>
          </a:p>
          <a:p>
            <a:endParaRPr lang="en-US" sz="1400" dirty="0"/>
          </a:p>
          <a:p>
            <a:r>
              <a:rPr lang="en-US" sz="1400" dirty="0"/>
              <a:t>Ecco alcuni brevetti su come utilizzare Twitter.</a:t>
            </a:r>
          </a:p>
          <a:p>
            <a:endParaRPr lang="en-US" sz="1400" dirty="0"/>
          </a:p>
          <a:p>
            <a:r>
              <a:rPr lang="en-US" sz="1400" dirty="0"/>
              <a:t>Scoprite regolarmente ciò che accade nel mondo. Twitter vi dà accesso a ciò che accade nel vostro settore, nella vostra comunità e in tutto il mondo. </a:t>
            </a:r>
          </a:p>
          <a:p>
            <a:r>
              <a:rPr lang="en-US" sz="1400" dirty="0"/>
              <a:t>Utilizzate il motore di ricerca di Twitter per trovare informazioni rilevanti e ascoltare le conversazioni importanti che si stanno svolgendo. Intervenite dove potete apportare un valore aggiunto. </a:t>
            </a:r>
          </a:p>
          <a:p>
            <a:r>
              <a:rPr lang="en-US" sz="1400" dirty="0"/>
              <a:t>   </a:t>
            </a:r>
            <a:endParaRPr lang="pl-PL" sz="1400" dirty="0"/>
          </a:p>
          <a:p>
            <a:r>
              <a:rPr lang="en-US" sz="1400" dirty="0"/>
              <a:t>Aumentare la consapevolezza del vostro marchio</a:t>
            </a:r>
          </a:p>
          <a:p>
            <a:r>
              <a:rPr lang="en-US" sz="1400" dirty="0"/>
              <a:t>La presenza sui vari social media aumenta la portata della vostra azienda. Siate presenti su più piattaforme e aumentate il profilo della vostra azienda. </a:t>
            </a:r>
          </a:p>
          <a:p>
            <a:endParaRPr lang="en-US" sz="1400" dirty="0"/>
          </a:p>
          <a:p>
            <a:r>
              <a:rPr lang="en-US" sz="1400" dirty="0"/>
              <a:t>Cercate e connettetevi con i potenziali clienti anche su Twitter. Interagite con loro, è un ottimo modo per entrare in contatto anche con influencer ed esperti del settore. Creare connessioni di valore. </a:t>
            </a:r>
          </a:p>
          <a:p>
            <a:endParaRPr lang="pl-PL"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pl-PL" sz="1600" dirty="0"/>
          </a:p>
        </p:txBody>
      </p:sp>
      <p:pic>
        <p:nvPicPr>
          <p:cNvPr id="5" name="Picture 6" descr="My Mom Invented #&lt;strong&gt;Twitter&lt;/strong&gt;! | Chatti Patti Talks Design!">
            <a:extLst>
              <a:ext uri="{FF2B5EF4-FFF2-40B4-BE49-F238E27FC236}">
                <a16:creationId xmlns:a16="http://schemas.microsoft.com/office/drawing/2014/main" id="{C498E5BE-81F0-4371-9334-BD42FF9DE4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945264"/>
            <a:ext cx="155800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2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F105F3D-76EF-4AE3-A056-6EFBCD2E2745}"/>
              </a:ext>
            </a:extLst>
          </p:cNvPr>
          <p:cNvSpPr>
            <a:spLocks noGrp="1"/>
          </p:cNvSpPr>
          <p:nvPr>
            <p:ph type="body" sz="quarter" idx="14"/>
          </p:nvPr>
        </p:nvSpPr>
        <p:spPr>
          <a:xfrm>
            <a:off x="395536" y="1196752"/>
            <a:ext cx="8141538" cy="5040560"/>
          </a:xfrm>
        </p:spPr>
        <p:txBody>
          <a:bodyPr vert="horz" lIns="91440" tIns="45720" rIns="91440" bIns="45720" rtlCol="0" anchor="t">
            <a:noAutofit/>
          </a:bodyPr>
          <a:lstStyle/>
          <a:p>
            <a:r>
              <a:rPr lang="pl-PL" sz="1400" dirty="0" err="1"/>
              <a:t>Stratagemma </a:t>
            </a:r>
            <a:r>
              <a:rPr lang="pl-PL" sz="1400" dirty="0"/>
              <a:t>Instagram</a:t>
            </a:r>
          </a:p>
          <a:p>
            <a:endParaRPr lang="pl-PL" sz="1400" dirty="0"/>
          </a:p>
          <a:p>
            <a:pPr marL="158115" indent="-158115">
              <a:buFont typeface="Arial" panose="020B0604020202020204" pitchFamily="34" charset="0"/>
              <a:buChar char="•"/>
            </a:pPr>
            <a:r>
              <a:rPr lang="en-US" sz="1400" dirty="0"/>
              <a:t>È una piattaforma di condivisione di foto e video</a:t>
            </a:r>
            <a:endParaRPr lang="pl-PL" sz="1400" dirty="0"/>
          </a:p>
          <a:p>
            <a:endParaRPr lang="en-US" sz="1400" dirty="0"/>
          </a:p>
          <a:p>
            <a:pPr marL="158115" indent="-158115">
              <a:buFont typeface="Arial" panose="020B0604020202020204" pitchFamily="34" charset="0"/>
              <a:buChar char="•"/>
            </a:pPr>
            <a:r>
              <a:rPr lang="en-US" sz="1400" dirty="0"/>
              <a:t>Le persone si rivolgono a Instagram per trovare ispirazione visiva, ma un recente studio dimostra che anche i contenuti postati nella descrizione sotto le foto sono importanti e catturano l'attenzione. Anche i brand possono creare degli account ed essere una fonte di ispirazione. </a:t>
            </a:r>
            <a:endParaRPr lang="pl-PL" sz="1400" dirty="0"/>
          </a:p>
          <a:p>
            <a:endParaRPr lang="en-US" sz="1400" dirty="0"/>
          </a:p>
          <a:p>
            <a:pPr marL="158115" indent="-158115">
              <a:buFont typeface="Arial" panose="020B0604020202020204" pitchFamily="34" charset="0"/>
              <a:buChar char="•"/>
            </a:pPr>
            <a:r>
              <a:rPr lang="en-US" sz="1400" dirty="0"/>
              <a:t>Vedere https://www.instagram.com/cphfoodspace/ per un grande esempio di questo tipo </a:t>
            </a:r>
            <a:endParaRPr lang="pl-PL" sz="1400" dirty="0"/>
          </a:p>
          <a:p>
            <a:endParaRPr lang="en-US" sz="1400" dirty="0"/>
          </a:p>
          <a:p>
            <a:pPr marL="158115" indent="-158115">
              <a:buFont typeface="Arial" panose="020B0604020202020204" pitchFamily="34" charset="0"/>
              <a:buChar char="•"/>
            </a:pPr>
            <a:r>
              <a:rPr lang="en-US" sz="1400" dirty="0"/>
              <a:t>Ricordate che alle persone piacciono le storie reali ed emotive. </a:t>
            </a:r>
            <a:endParaRPr lang="pl-PL" sz="1400" dirty="0"/>
          </a:p>
          <a:p>
            <a:endParaRPr lang="en-US" sz="1400" dirty="0"/>
          </a:p>
          <a:p>
            <a:pPr marL="158115" indent="-158115">
              <a:buFont typeface="Arial" panose="020B0604020202020204" pitchFamily="34" charset="0"/>
              <a:buChar char="•"/>
            </a:pPr>
            <a:r>
              <a:rPr lang="en-US" sz="1400" dirty="0">
                <a:latin typeface="Trebuchet MS"/>
              </a:rPr>
              <a:t>Inoltre, alle persone piacciono le belle immagini e le foto di cibo attraente sono sempre ben accette. È qui che la vostra azienda può ottenere molti follower e like.</a:t>
            </a:r>
            <a:endParaRPr lang="pl-PL" sz="1400" dirty="0">
              <a:latin typeface="Trebuchet MS"/>
            </a:endParaRPr>
          </a:p>
          <a:p>
            <a:endParaRPr lang="en-US" sz="1400" dirty="0"/>
          </a:p>
          <a:p>
            <a:pPr marL="158115" indent="-158115">
              <a:buFont typeface="Arial" panose="020B0604020202020204" pitchFamily="34" charset="0"/>
              <a:buChar char="•"/>
            </a:pPr>
            <a:r>
              <a:rPr lang="en-US" sz="1400" dirty="0"/>
              <a:t>Ricordatevi anche di postare regolarmente, questa è la chiave per ottenere un ranking più alto su Instagram, in quanto i vostri post vengono visualizzati da più persone.</a:t>
            </a:r>
          </a:p>
          <a:p>
            <a:endParaRPr lang="en-US" sz="1400" dirty="0"/>
          </a:p>
          <a:p>
            <a:pPr marL="158115" indent="-158115">
              <a:buFont typeface="Arial" panose="020B0604020202020204" pitchFamily="34" charset="0"/>
              <a:buChar char="•"/>
            </a:pPr>
            <a:r>
              <a:rPr lang="en-US" sz="1400" dirty="0"/>
              <a:t>Un ramo popolare di </a:t>
            </a:r>
            <a:r>
              <a:rPr lang="en-US" sz="1400" dirty="0" err="1"/>
              <a:t>instagram </a:t>
            </a:r>
            <a:r>
              <a:rPr lang="en-US" sz="1400" dirty="0"/>
              <a:t>è quello delle </a:t>
            </a:r>
            <a:r>
              <a:rPr lang="pl-PL" sz="1400" dirty="0"/>
              <a:t>storie di Instagram </a:t>
            </a:r>
            <a:r>
              <a:rPr lang="en-US" sz="1400" dirty="0"/>
              <a:t>che scompaiono dopo 24 ore. Molte persone guardano e controllano proprio questo. Aggiungete i vostri contenuti anche lì!</a:t>
            </a:r>
          </a:p>
          <a:p>
            <a:endParaRPr lang="en-US" sz="1400" dirty="0"/>
          </a:p>
          <a:p>
            <a:pPr marL="158115" indent="-158115">
              <a:buFont typeface="Arial" panose="020B0604020202020204" pitchFamily="34" charset="0"/>
              <a:buChar char="•"/>
            </a:pPr>
            <a:r>
              <a:rPr lang="en-US" sz="1400" dirty="0"/>
              <a:t>Utilizzate gli </a:t>
            </a:r>
            <a:r>
              <a:rPr lang="en-US" sz="1400" dirty="0" err="1"/>
              <a:t>hastag </a:t>
            </a:r>
            <a:r>
              <a:rPr lang="en-US" sz="1400" dirty="0"/>
              <a:t>di tendenza: anche questo può contribuire ad aumentare la vostra portata e a conquistare un nuovo pubblico. </a:t>
            </a:r>
          </a:p>
          <a:p>
            <a:endParaRPr lang="en-US" sz="1500" dirty="0"/>
          </a:p>
          <a:p>
            <a:endParaRPr lang="en-US" sz="1500" dirty="0"/>
          </a:p>
          <a:p>
            <a:endParaRPr lang="en-US" sz="1500" dirty="0"/>
          </a:p>
          <a:p>
            <a:endParaRPr lang="en-US" sz="1500" dirty="0"/>
          </a:p>
          <a:p>
            <a:endParaRPr lang="pl-PL" sz="1500" dirty="0"/>
          </a:p>
        </p:txBody>
      </p:sp>
      <p:pic>
        <p:nvPicPr>
          <p:cNvPr id="3" name="Picture 2">
            <a:extLst>
              <a:ext uri="{FF2B5EF4-FFF2-40B4-BE49-F238E27FC236}">
                <a16:creationId xmlns:a16="http://schemas.microsoft.com/office/drawing/2014/main" id="{50690561-4973-4A99-B9E7-151C579078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7139" y="980728"/>
            <a:ext cx="1415101" cy="65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504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C709676-FD9C-4823-BED1-83C1FABE729C}"/>
              </a:ext>
            </a:extLst>
          </p:cNvPr>
          <p:cNvSpPr>
            <a:spLocks noGrp="1"/>
          </p:cNvSpPr>
          <p:nvPr>
            <p:ph type="body" sz="quarter" idx="14"/>
          </p:nvPr>
        </p:nvSpPr>
        <p:spPr>
          <a:xfrm>
            <a:off x="503191" y="1052736"/>
            <a:ext cx="8141538" cy="4860000"/>
          </a:xfrm>
        </p:spPr>
        <p:txBody>
          <a:bodyPr>
            <a:noAutofit/>
          </a:bodyPr>
          <a:lstStyle/>
          <a:p>
            <a:r>
              <a:rPr lang="pl-PL" sz="1600" dirty="0"/>
              <a:t>Il potere degli </a:t>
            </a:r>
            <a:r>
              <a:rPr lang="pl-PL" sz="1600" dirty="0" err="1"/>
              <a:t>hashtag </a:t>
            </a:r>
          </a:p>
          <a:p>
            <a:endParaRPr lang="pl-PL" sz="1600" dirty="0"/>
          </a:p>
          <a:p>
            <a:r>
              <a:rPr lang="en-US" sz="1600" dirty="0" err="1"/>
              <a:t>Gli hastag </a:t>
            </a:r>
            <a:r>
              <a:rPr lang="en-US" sz="1600" dirty="0"/>
              <a:t>aiutano ad aumentare la portata e a farsi trovare. </a:t>
            </a:r>
            <a:endParaRPr lang="pl-PL" sz="1600" dirty="0"/>
          </a:p>
          <a:p>
            <a:r>
              <a:rPr lang="en-US" sz="1600" dirty="0"/>
              <a:t>È una buona idea utilizzare quelli più diffusi, ma anche </a:t>
            </a:r>
            <a:r>
              <a:rPr lang="pl-PL" sz="1600" dirty="0" err="1"/>
              <a:t>qualcosa di</a:t>
            </a:r>
            <a:endParaRPr lang="en-US" sz="1600" dirty="0"/>
          </a:p>
          <a:p>
            <a:r>
              <a:rPr lang="en-US" sz="1600" dirty="0"/>
              <a:t>più adatto alle vostre foto. </a:t>
            </a:r>
          </a:p>
          <a:p>
            <a:r>
              <a:rPr lang="en-US" sz="1600" dirty="0"/>
              <a:t>Di seguito è riportato un elenco che potete </a:t>
            </a:r>
            <a:r>
              <a:rPr lang="pl-PL" sz="1600" dirty="0"/>
              <a:t>utilizzare</a:t>
            </a:r>
            <a:r>
              <a:rPr lang="en-US" sz="1600" dirty="0"/>
              <a:t> con fiducia: </a:t>
            </a:r>
            <a:endParaRPr lang="pl-PL" sz="1600" dirty="0"/>
          </a:p>
          <a:p>
            <a:endParaRPr lang="pl-PL" sz="1600" dirty="0"/>
          </a:p>
          <a:p>
            <a:r>
              <a:rPr lang="en-US" sz="1600" dirty="0"/>
              <a:t>#instafood</a:t>
            </a:r>
          </a:p>
          <a:p>
            <a:r>
              <a:rPr lang="en-US" sz="1600" dirty="0"/>
              <a:t>#cibo</a:t>
            </a:r>
          </a:p>
          <a:p>
            <a:r>
              <a:rPr lang="en-US" sz="1600" dirty="0"/>
              <a:t>#fame </a:t>
            </a:r>
          </a:p>
          <a:p>
            <a:r>
              <a:rPr lang="en-US" sz="1600" dirty="0"/>
              <a:t>#delizioso </a:t>
            </a:r>
          </a:p>
          <a:p>
            <a:r>
              <a:rPr lang="en-US" sz="1600" dirty="0"/>
              <a:t>#foodie </a:t>
            </a:r>
          </a:p>
          <a:p>
            <a:r>
              <a:rPr lang="en-US" sz="1600" dirty="0"/>
              <a:t>#gustoso </a:t>
            </a:r>
          </a:p>
          <a:p>
            <a:r>
              <a:rPr lang="en-US" sz="1600" dirty="0"/>
              <a:t>#Cena </a:t>
            </a:r>
          </a:p>
          <a:p>
            <a:r>
              <a:rPr lang="en-US" sz="1600" dirty="0"/>
              <a:t>#colazione </a:t>
            </a:r>
          </a:p>
          <a:p>
            <a:r>
              <a:rPr lang="en-US" sz="1600" dirty="0"/>
              <a:t>#Pranzo </a:t>
            </a:r>
          </a:p>
          <a:p>
            <a:r>
              <a:rPr lang="en-US" sz="1600" dirty="0"/>
              <a:t>#instafood </a:t>
            </a:r>
          </a:p>
          <a:p>
            <a:r>
              <a:rPr lang="en-US" sz="1600" dirty="0"/>
              <a:t>#foodporn</a:t>
            </a:r>
          </a:p>
          <a:p>
            <a:r>
              <a:rPr lang="en-US" sz="1600" dirty="0"/>
              <a:t>#mniam</a:t>
            </a:r>
          </a:p>
          <a:p>
            <a:r>
              <a:rPr lang="en-US" sz="1600" dirty="0"/>
              <a:t>#ispirazione </a:t>
            </a:r>
          </a:p>
          <a:p>
            <a:r>
              <a:rPr lang="en-US" sz="1600" dirty="0"/>
              <a:t>#loveit</a:t>
            </a:r>
          </a:p>
          <a:p>
            <a:r>
              <a:rPr lang="en-US" sz="1600" dirty="0"/>
              <a:t> </a:t>
            </a:r>
          </a:p>
          <a:p>
            <a:endParaRPr lang="pl-PL" sz="1600" dirty="0"/>
          </a:p>
        </p:txBody>
      </p:sp>
      <p:pic>
        <p:nvPicPr>
          <p:cNvPr id="4" name="Obraz 3">
            <a:extLst>
              <a:ext uri="{FF2B5EF4-FFF2-40B4-BE49-F238E27FC236}">
                <a16:creationId xmlns:a16="http://schemas.microsoft.com/office/drawing/2014/main" id="{7C81D666-CCB1-4142-B49E-D206796EE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780928"/>
            <a:ext cx="2156621" cy="3234930"/>
          </a:xfrm>
          <a:prstGeom prst="rect">
            <a:avLst/>
          </a:prstGeom>
        </p:spPr>
      </p:pic>
      <p:sp>
        <p:nvSpPr>
          <p:cNvPr id="5" name="pole tekstowe 4">
            <a:extLst>
              <a:ext uri="{FF2B5EF4-FFF2-40B4-BE49-F238E27FC236}">
                <a16:creationId xmlns:a16="http://schemas.microsoft.com/office/drawing/2014/main" id="{898C55CE-AA58-4A7F-A5B8-FB0A10414026}"/>
              </a:ext>
            </a:extLst>
          </p:cNvPr>
          <p:cNvSpPr txBox="1"/>
          <p:nvPr/>
        </p:nvSpPr>
        <p:spPr>
          <a:xfrm>
            <a:off x="6300192" y="6093296"/>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15014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EC8743-54E1-4A8E-BCDD-97A1333A666F}"/>
              </a:ext>
            </a:extLst>
          </p:cNvPr>
          <p:cNvSpPr>
            <a:spLocks noGrp="1"/>
          </p:cNvSpPr>
          <p:nvPr>
            <p:ph type="body" sz="quarter" idx="14"/>
          </p:nvPr>
        </p:nvSpPr>
        <p:spPr/>
        <p:txBody>
          <a:bodyPr>
            <a:normAutofit/>
          </a:bodyPr>
          <a:lstStyle/>
          <a:p>
            <a:r>
              <a:rPr lang="en-US" altLang="en-US" sz="1600" dirty="0"/>
              <a:t>Creare una lista di controllo per i social media</a:t>
            </a:r>
          </a:p>
          <a:p>
            <a:endParaRPr lang="pl-PL" sz="1600" dirty="0"/>
          </a:p>
          <a:p>
            <a:r>
              <a:rPr lang="en-US" sz="1600" dirty="0"/>
              <a:t>Avete già creato degli account su vari canali. Ora è il momento di occuparsene. È una buona idea utilizzare una lista in cui annotare quando si pubblica, su cosa si pubblica e vari dettagli. Inoltre, controllate l'attività dei vostri follower sui diversi canali. Analizzate questi dati e cercate di trarre delle conclusioni che potrete utilizzare per le vostre pubblicazioni future. </a:t>
            </a:r>
            <a:endParaRPr lang="pl-PL" sz="1600" dirty="0"/>
          </a:p>
        </p:txBody>
      </p:sp>
      <p:pic>
        <p:nvPicPr>
          <p:cNvPr id="6" name="Obraz 5">
            <a:extLst>
              <a:ext uri="{FF2B5EF4-FFF2-40B4-BE49-F238E27FC236}">
                <a16:creationId xmlns:a16="http://schemas.microsoft.com/office/drawing/2014/main" id="{C4CE998E-4B97-4E2F-AF1A-5D93CA7910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621" y="3110638"/>
            <a:ext cx="4788757" cy="2694626"/>
          </a:xfrm>
          <a:prstGeom prst="rect">
            <a:avLst/>
          </a:prstGeom>
        </p:spPr>
      </p:pic>
      <p:sp>
        <p:nvSpPr>
          <p:cNvPr id="10" name="pole tekstowe 9">
            <a:extLst>
              <a:ext uri="{FF2B5EF4-FFF2-40B4-BE49-F238E27FC236}">
                <a16:creationId xmlns:a16="http://schemas.microsoft.com/office/drawing/2014/main" id="{DD0DD3D6-C867-486D-9316-7DD371B6C043}"/>
              </a:ext>
            </a:extLst>
          </p:cNvPr>
          <p:cNvSpPr txBox="1"/>
          <p:nvPr/>
        </p:nvSpPr>
        <p:spPr>
          <a:xfrm>
            <a:off x="6558704" y="6273044"/>
            <a:ext cx="4573434" cy="248530"/>
          </a:xfrm>
          <a:prstGeom prst="rect">
            <a:avLst/>
          </a:prstGeom>
          <a:noFill/>
        </p:spPr>
        <p:txBody>
          <a:bodyPr wrap="square">
            <a:spAutoFit/>
          </a:bodyPr>
          <a:lstStyle/>
          <a:p>
            <a:r>
              <a:rPr lang="en-US" sz="1015" dirty="0"/>
              <a:t>https://www.pexels.com/</a:t>
            </a:r>
          </a:p>
        </p:txBody>
      </p:sp>
    </p:spTree>
    <p:extLst>
      <p:ext uri="{BB962C8B-B14F-4D97-AF65-F5344CB8AC3E}">
        <p14:creationId xmlns:p14="http://schemas.microsoft.com/office/powerpoint/2010/main" val="954970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9DD6AD2-8767-4C78-B09F-6420AA541573}"/>
              </a:ext>
            </a:extLst>
          </p:cNvPr>
          <p:cNvSpPr>
            <a:spLocks noGrp="1"/>
          </p:cNvSpPr>
          <p:nvPr>
            <p:ph type="body" sz="quarter" idx="14"/>
          </p:nvPr>
        </p:nvSpPr>
        <p:spPr/>
        <p:txBody>
          <a:bodyPr>
            <a:normAutofit/>
          </a:bodyPr>
          <a:lstStyle/>
          <a:p>
            <a:r>
              <a:rPr lang="en-US" sz="1600" dirty="0"/>
              <a:t>Diffondete le vostre notizie </a:t>
            </a:r>
          </a:p>
          <a:p>
            <a:endParaRPr lang="en-US" sz="1600" dirty="0"/>
          </a:p>
          <a:p>
            <a:pPr marL="158265" indent="-158265">
              <a:buFont typeface="Arial" panose="020B0604020202020204" pitchFamily="34" charset="0"/>
              <a:buChar char="•"/>
            </a:pPr>
            <a:r>
              <a:rPr lang="en-US" sz="1600" dirty="0"/>
              <a:t>Incoraggiate i vostri clienti e follower sui social media a partecipare ai vostri post. Chiedete loro di taggare il vostro Centro del Gusto nelle loro foto e nei loro post. </a:t>
            </a:r>
            <a:endParaRPr lang="pl-PL" sz="1600" dirty="0"/>
          </a:p>
          <a:p>
            <a:endParaRPr lang="en-US" sz="1600" dirty="0"/>
          </a:p>
          <a:p>
            <a:pPr marL="158265" indent="-158265">
              <a:buFont typeface="Arial" panose="020B0604020202020204" pitchFamily="34" charset="0"/>
              <a:buChar char="•"/>
            </a:pPr>
            <a:r>
              <a:rPr lang="en-US" sz="1600" dirty="0"/>
              <a:t>Scommetti sugli annunci! Questo è un ottimo modo per raggiungere un pubblico ancora più vasto. I siti di social media offrono molte opportunità per una pubblicità efficace. </a:t>
            </a:r>
            <a:endParaRPr lang="pl-PL" sz="1600" dirty="0"/>
          </a:p>
          <a:p>
            <a:endParaRPr lang="en-US" sz="1600" dirty="0"/>
          </a:p>
          <a:p>
            <a:pPr marL="158265" indent="-158265">
              <a:buFont typeface="Arial" panose="020B0604020202020204" pitchFamily="34" charset="0"/>
              <a:buChar char="•"/>
            </a:pPr>
            <a:r>
              <a:rPr lang="en-US" sz="1600" dirty="0"/>
              <a:t>Vale la pena di stabilire un rapporto con blogger, televenditori e celebrità per collaborare alle pubblicazioni. Anche questo aumenta notevolmente la vostra portata!</a:t>
            </a:r>
            <a:endParaRPr lang="pl-PL" sz="1600" dirty="0"/>
          </a:p>
          <a:p>
            <a:endParaRPr lang="en-US" sz="1600" dirty="0"/>
          </a:p>
          <a:p>
            <a:pPr marL="158265" indent="-158265">
              <a:buFont typeface="Arial" panose="020B0604020202020204" pitchFamily="34" charset="0"/>
              <a:buChar char="•"/>
            </a:pPr>
            <a:r>
              <a:rPr lang="en-US" sz="1600" dirty="0"/>
              <a:t>Divertitevi, a volte condividete un meme divertente, una battuta o persino una canzone. Dopo tutto, i social media servono per fare reset. </a:t>
            </a:r>
            <a:endParaRPr lang="pl-PL" sz="1600" dirty="0"/>
          </a:p>
          <a:p>
            <a:pPr marL="158265" indent="-158265">
              <a:buFont typeface="Arial" panose="020B0604020202020204" pitchFamily="34" charset="0"/>
              <a:buChar char="•"/>
            </a:pPr>
            <a:endParaRPr lang="pl-PL" sz="1600" dirty="0"/>
          </a:p>
          <a:p>
            <a:pPr marL="158265" indent="-158265">
              <a:buFont typeface="Arial" panose="020B0604020202020204" pitchFamily="34" charset="0"/>
              <a:buChar char="•"/>
            </a:pPr>
            <a:endParaRPr lang="pl-PL" sz="1600" dirty="0"/>
          </a:p>
        </p:txBody>
      </p:sp>
      <p:pic>
        <p:nvPicPr>
          <p:cNvPr id="4" name="Obraz 3">
            <a:extLst>
              <a:ext uri="{FF2B5EF4-FFF2-40B4-BE49-F238E27FC236}">
                <a16:creationId xmlns:a16="http://schemas.microsoft.com/office/drawing/2014/main" id="{AA9E59F9-06B4-4F71-81FF-29FA43903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7394" y="4739635"/>
            <a:ext cx="2568875" cy="1504630"/>
          </a:xfrm>
          <a:prstGeom prst="rect">
            <a:avLst/>
          </a:prstGeom>
        </p:spPr>
      </p:pic>
      <p:sp>
        <p:nvSpPr>
          <p:cNvPr id="6" name="pole tekstowe 5">
            <a:extLst>
              <a:ext uri="{FF2B5EF4-FFF2-40B4-BE49-F238E27FC236}">
                <a16:creationId xmlns:a16="http://schemas.microsoft.com/office/drawing/2014/main" id="{606484BF-7EA0-406E-B294-8C2A005A9C71}"/>
              </a:ext>
            </a:extLst>
          </p:cNvPr>
          <p:cNvSpPr txBox="1"/>
          <p:nvPr/>
        </p:nvSpPr>
        <p:spPr>
          <a:xfrm>
            <a:off x="3059832" y="5995735"/>
            <a:ext cx="4572000" cy="248530"/>
          </a:xfrm>
          <a:prstGeom prst="rect">
            <a:avLst/>
          </a:prstGeom>
          <a:noFill/>
        </p:spPr>
        <p:txBody>
          <a:bodyPr wrap="square">
            <a:spAutoFit/>
          </a:bodyPr>
          <a:lstStyle/>
          <a:p>
            <a:r>
              <a:rPr lang="pl-PL" sz="1015" dirty="0"/>
              <a:t>https://www.pexels.com</a:t>
            </a:r>
          </a:p>
        </p:txBody>
      </p:sp>
    </p:spTree>
    <p:extLst>
      <p:ext uri="{BB962C8B-B14F-4D97-AF65-F5344CB8AC3E}">
        <p14:creationId xmlns:p14="http://schemas.microsoft.com/office/powerpoint/2010/main" val="62776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4E19DF-8631-45F5-B203-024B5175611F}"/>
              </a:ext>
            </a:extLst>
          </p:cNvPr>
          <p:cNvSpPr>
            <a:spLocks noGrp="1"/>
          </p:cNvSpPr>
          <p:nvPr>
            <p:ph type="body" sz="quarter" idx="14"/>
          </p:nvPr>
        </p:nvSpPr>
        <p:spPr/>
        <p:txBody>
          <a:bodyPr/>
          <a:lstStyle/>
          <a:p>
            <a:pPr algn="ctr"/>
            <a:r>
              <a:rPr lang="pl-PL" sz="2400" dirty="0"/>
              <a:t>6. </a:t>
            </a:r>
            <a:r>
              <a:rPr lang="pl-PL" sz="2400" b="1" dirty="0"/>
              <a:t>Relazioni pubbliche</a:t>
            </a:r>
          </a:p>
          <a:p>
            <a:pPr algn="ctr"/>
            <a:endParaRPr lang="pl-PL" sz="1662" dirty="0"/>
          </a:p>
          <a:p>
            <a:pPr algn="ctr"/>
            <a:endParaRPr lang="pl-PL" sz="1662" dirty="0"/>
          </a:p>
          <a:p>
            <a:r>
              <a:rPr lang="pl-PL" sz="1600" b="0" i="0" dirty="0">
                <a:solidFill>
                  <a:srgbClr val="111111"/>
                </a:solidFill>
                <a:effectLst/>
              </a:rPr>
              <a:t>"Le </a:t>
            </a:r>
            <a:r>
              <a:rPr lang="en-US" sz="1600" b="0" i="0" dirty="0">
                <a:solidFill>
                  <a:srgbClr val="111111"/>
                </a:solidFill>
                <a:effectLst/>
              </a:rPr>
              <a:t>relazioni pubbliche (PR) sono l'insieme delle tecniche e delle strategie relative alla gestione della diffusione delle informazioni su un individuo o un'azienda al pubblico, in particolare ai media. I suoi obiettivi principali sono la diffusione di notizie o eventi importanti per l'azienda, il mantenimento dell'</a:t>
            </a:r>
            <a:r>
              <a:rPr lang="pl-PL" sz="1600" b="0" i="0" dirty="0">
                <a:solidFill>
                  <a:srgbClr val="111111"/>
                </a:solidFill>
                <a:effectLst/>
              </a:rPr>
              <a:t>immagine </a:t>
            </a:r>
            <a:r>
              <a:rPr lang="pl-PL" sz="1600" b="0" i="0" dirty="0" err="1">
                <a:solidFill>
                  <a:srgbClr val="111111"/>
                </a:solidFill>
                <a:effectLst/>
              </a:rPr>
              <a:t>del marchio </a:t>
            </a:r>
            <a:r>
              <a:rPr lang="en-US" sz="1600" b="0" i="0" dirty="0">
                <a:solidFill>
                  <a:srgbClr val="111111"/>
                </a:solidFill>
                <a:effectLst/>
              </a:rPr>
              <a:t>e la valorizzazione di eventi negativi per minimizzarne le ricadute. Le RP possono assumere la forma di un </a:t>
            </a:r>
            <a:r>
              <a:rPr lang="pl-PL" sz="1600" b="0" i="0" dirty="0" err="1">
                <a:solidFill>
                  <a:srgbClr val="111111"/>
                </a:solidFill>
                <a:effectLst/>
              </a:rPr>
              <a:t>comunicato stampa </a:t>
            </a:r>
            <a:r>
              <a:rPr lang="en-US" sz="1600" b="0" i="0" dirty="0">
                <a:solidFill>
                  <a:srgbClr val="111111"/>
                </a:solidFill>
                <a:effectLst/>
              </a:rPr>
              <a:t>aziendale</a:t>
            </a:r>
            <a:r>
              <a:rPr lang="pl-PL" sz="1600" b="0" i="0" dirty="0">
                <a:solidFill>
                  <a:srgbClr val="111111"/>
                </a:solidFill>
                <a:effectLst/>
              </a:rPr>
              <a:t>, di una </a:t>
            </a:r>
            <a:r>
              <a:rPr lang="pl-PL" sz="1600" b="0" i="0" dirty="0" err="1">
                <a:solidFill>
                  <a:srgbClr val="111111"/>
                </a:solidFill>
                <a:effectLst/>
              </a:rPr>
              <a:t>conferenza </a:t>
            </a:r>
            <a:r>
              <a:rPr lang="pl-PL" sz="1600" b="0" i="0" dirty="0">
                <a:solidFill>
                  <a:srgbClr val="111111"/>
                </a:solidFill>
                <a:effectLst/>
              </a:rPr>
              <a:t>stampa, di </a:t>
            </a:r>
            <a:r>
              <a:rPr lang="en-US" sz="1600" b="0" i="0" dirty="0">
                <a:solidFill>
                  <a:srgbClr val="111111"/>
                </a:solidFill>
                <a:effectLst/>
              </a:rPr>
              <a:t>interviste con i giornalisti, di post sui social media o di altre sedi</a:t>
            </a:r>
            <a:r>
              <a:rPr lang="pl-PL" sz="1600" b="0" i="0" dirty="0">
                <a:solidFill>
                  <a:srgbClr val="111111"/>
                </a:solidFill>
                <a:effectLst/>
              </a:rPr>
              <a:t>".</a:t>
            </a:r>
          </a:p>
          <a:p>
            <a:endParaRPr lang="pl-PL" altLang="en-US" sz="1600" dirty="0">
              <a:solidFill>
                <a:srgbClr val="111111"/>
              </a:solidFill>
            </a:endParaRPr>
          </a:p>
          <a:p>
            <a:endParaRPr lang="pl-PL" altLang="en-US" sz="1600" dirty="0">
              <a:solidFill>
                <a:srgbClr val="111111"/>
              </a:solidFill>
            </a:endParaRPr>
          </a:p>
          <a:p>
            <a:r>
              <a:rPr lang="en-IE" altLang="en-US" sz="1600" b="1" dirty="0">
                <a:cs typeface="Arial" panose="020B0604020202020204" pitchFamily="34" charset="0"/>
              </a:rPr>
              <a:t>PR - </a:t>
            </a:r>
            <a:r>
              <a:rPr lang="en-US" altLang="en-US" sz="1600" b="1" dirty="0">
                <a:cs typeface="Arial" panose="020B0604020202020204" pitchFamily="34" charset="0"/>
              </a:rPr>
              <a:t>Componenti di un kit di strumenti per i media</a:t>
            </a:r>
            <a:endParaRPr lang="en-US" altLang="en-US" sz="1600" b="1" dirty="0"/>
          </a:p>
          <a:p>
            <a:endParaRPr lang="pl-PL" altLang="en-US" sz="1600" dirty="0">
              <a:solidFill>
                <a:srgbClr val="111111"/>
              </a:solidFill>
            </a:endParaRPr>
          </a:p>
          <a:p>
            <a:pPr marL="158265" indent="-158265">
              <a:buFont typeface="Arial" panose="020B0604020202020204" pitchFamily="34" charset="0"/>
              <a:buChar char="•"/>
            </a:pPr>
            <a:r>
              <a:rPr lang="pl-PL" altLang="en-US" sz="1600" dirty="0" err="1">
                <a:solidFill>
                  <a:srgbClr val="111111"/>
                </a:solidFill>
              </a:rPr>
              <a:t>Comunicato </a:t>
            </a:r>
            <a:r>
              <a:rPr lang="pl-PL" altLang="en-US" sz="1600" dirty="0">
                <a:solidFill>
                  <a:srgbClr val="111111"/>
                </a:solidFill>
              </a:rPr>
              <a:t>stampa/Avviso ai media </a:t>
            </a:r>
          </a:p>
          <a:p>
            <a:pPr marL="158265" indent="-158265">
              <a:buFont typeface="Arial" panose="020B0604020202020204" pitchFamily="34" charset="0"/>
              <a:buChar char="•"/>
            </a:pPr>
            <a:r>
              <a:rPr lang="pl-PL" altLang="en-US" sz="1600" dirty="0" err="1">
                <a:solidFill>
                  <a:srgbClr val="111111"/>
                </a:solidFill>
              </a:rPr>
              <a:t>Ricerche </a:t>
            </a:r>
            <a:r>
              <a:rPr lang="en-US" altLang="en-US" sz="1600" dirty="0">
                <a:solidFill>
                  <a:srgbClr val="111111"/>
                </a:solidFill>
              </a:rPr>
              <a:t>che potreste condividere sulla vostra </a:t>
            </a:r>
            <a:r>
              <a:rPr lang="pl-PL" altLang="en-US" sz="1600" dirty="0" err="1">
                <a:solidFill>
                  <a:srgbClr val="111111"/>
                </a:solidFill>
              </a:rPr>
              <a:t>azienda </a:t>
            </a:r>
            <a:r>
              <a:rPr lang="en-US" altLang="en-US" sz="1600" dirty="0">
                <a:solidFill>
                  <a:srgbClr val="111111"/>
                </a:solidFill>
              </a:rPr>
              <a:t>o sulla vostra missione </a:t>
            </a:r>
            <a:endParaRPr lang="pl-PL" altLang="en-US" sz="1600" dirty="0">
              <a:solidFill>
                <a:srgbClr val="111111"/>
              </a:solidFill>
            </a:endParaRPr>
          </a:p>
          <a:p>
            <a:pPr marL="158265" indent="-158265">
              <a:buFont typeface="Arial" panose="020B0604020202020204" pitchFamily="34" charset="0"/>
              <a:buChar char="•"/>
            </a:pPr>
            <a:r>
              <a:rPr lang="en-US" sz="1600" dirty="0"/>
              <a:t>Schede informative: le infografiche sono molto interessanti. </a:t>
            </a:r>
          </a:p>
          <a:p>
            <a:pPr marL="158265" indent="-158265">
              <a:buFont typeface="Arial" panose="020B0604020202020204" pitchFamily="34" charset="0"/>
              <a:buChar char="•"/>
            </a:pPr>
            <a:r>
              <a:rPr lang="en-US" sz="1600" dirty="0"/>
              <a:t>Una foto unica e di grande impatto</a:t>
            </a:r>
            <a:endParaRPr lang="pl-PL" sz="1600" dirty="0"/>
          </a:p>
        </p:txBody>
      </p:sp>
    </p:spTree>
    <p:extLst>
      <p:ext uri="{BB962C8B-B14F-4D97-AF65-F5344CB8AC3E}">
        <p14:creationId xmlns:p14="http://schemas.microsoft.com/office/powerpoint/2010/main" val="2757460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3603DE-F3C1-4598-BE23-4CC6EA1AF255}"/>
              </a:ext>
            </a:extLst>
          </p:cNvPr>
          <p:cNvSpPr>
            <a:spLocks noGrp="1"/>
          </p:cNvSpPr>
          <p:nvPr>
            <p:ph type="body" sz="quarter" idx="14"/>
          </p:nvPr>
        </p:nvSpPr>
        <p:spPr/>
        <p:txBody>
          <a:bodyPr>
            <a:normAutofit/>
          </a:bodyPr>
          <a:lstStyle/>
          <a:p>
            <a:r>
              <a:rPr lang="pl-PL" sz="1800" dirty="0" err="1"/>
              <a:t>Costruite il vostro </a:t>
            </a:r>
            <a:r>
              <a:rPr lang="pl-PL" sz="1800" dirty="0"/>
              <a:t>elenco di obiettivi di PR </a:t>
            </a:r>
          </a:p>
          <a:p>
            <a:endParaRPr lang="pl-PL" sz="1800" dirty="0"/>
          </a:p>
          <a:p>
            <a:r>
              <a:rPr lang="en-US" sz="1800" dirty="0"/>
              <a:t>Pubblicazioni - giornali e riviste cartacee e online</a:t>
            </a:r>
          </a:p>
          <a:p>
            <a:r>
              <a:rPr lang="en-US" sz="1800" dirty="0"/>
              <a:t>Stazioni radio e TV (regionali e di interesse speciale)</a:t>
            </a:r>
          </a:p>
          <a:p>
            <a:r>
              <a:rPr lang="en-US" sz="1800" dirty="0"/>
              <a:t>Blogger e influencer</a:t>
            </a:r>
          </a:p>
          <a:p>
            <a:r>
              <a:rPr lang="en-US" sz="1800" dirty="0"/>
              <a:t>Ottenere visibilità sui social media e interesse giornalistico </a:t>
            </a:r>
            <a:endParaRPr lang="pl-PL" sz="1800" dirty="0"/>
          </a:p>
          <a:p>
            <a:endParaRPr lang="pl-PL" sz="1800" dirty="0"/>
          </a:p>
          <a:p>
            <a:endParaRPr lang="en-US" sz="1800" dirty="0"/>
          </a:p>
          <a:p>
            <a:endParaRPr lang="pl-PL" sz="1800" dirty="0"/>
          </a:p>
        </p:txBody>
      </p:sp>
      <p:pic>
        <p:nvPicPr>
          <p:cNvPr id="4" name="Obraz 3">
            <a:extLst>
              <a:ext uri="{FF2B5EF4-FFF2-40B4-BE49-F238E27FC236}">
                <a16:creationId xmlns:a16="http://schemas.microsoft.com/office/drawing/2014/main" id="{923F19F7-C523-4303-A7BF-EE8FB173A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137" y="2977693"/>
            <a:ext cx="4549726" cy="2935307"/>
          </a:xfrm>
          <a:prstGeom prst="rect">
            <a:avLst/>
          </a:prstGeom>
        </p:spPr>
      </p:pic>
      <p:sp>
        <p:nvSpPr>
          <p:cNvPr id="6" name="pole tekstowe 5">
            <a:extLst>
              <a:ext uri="{FF2B5EF4-FFF2-40B4-BE49-F238E27FC236}">
                <a16:creationId xmlns:a16="http://schemas.microsoft.com/office/drawing/2014/main" id="{BF8E76E9-B588-490F-BF8A-EC56D4E9B90C}"/>
              </a:ext>
            </a:extLst>
          </p:cNvPr>
          <p:cNvSpPr txBox="1"/>
          <p:nvPr/>
        </p:nvSpPr>
        <p:spPr>
          <a:xfrm>
            <a:off x="3842825" y="5913000"/>
            <a:ext cx="4572000" cy="234360"/>
          </a:xfrm>
          <a:prstGeom prst="rect">
            <a:avLst/>
          </a:prstGeom>
          <a:noFill/>
        </p:spPr>
        <p:txBody>
          <a:bodyPr wrap="square">
            <a:spAutoFit/>
          </a:bodyPr>
          <a:lstStyle/>
          <a:p>
            <a:r>
              <a:rPr lang="pl-PL" sz="923" dirty="0"/>
              <a:t>https://www.menti.com</a:t>
            </a:r>
          </a:p>
        </p:txBody>
      </p:sp>
    </p:spTree>
    <p:extLst>
      <p:ext uri="{BB962C8B-B14F-4D97-AF65-F5344CB8AC3E}">
        <p14:creationId xmlns:p14="http://schemas.microsoft.com/office/powerpoint/2010/main" val="3466037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7A2587-9B68-4EBB-9BBF-2B59CB550354}"/>
              </a:ext>
            </a:extLst>
          </p:cNvPr>
          <p:cNvSpPr>
            <a:spLocks noGrp="1"/>
          </p:cNvSpPr>
          <p:nvPr>
            <p:ph type="body" sz="quarter" idx="14"/>
          </p:nvPr>
        </p:nvSpPr>
        <p:spPr/>
        <p:txBody>
          <a:bodyPr>
            <a:normAutofit/>
          </a:bodyPr>
          <a:lstStyle/>
          <a:p>
            <a:endParaRPr lang="pl-PL" sz="1600" dirty="0"/>
          </a:p>
          <a:p>
            <a:r>
              <a:rPr lang="pl-PL" sz="1600" dirty="0"/>
              <a:t>Il potere delle </a:t>
            </a:r>
            <a:r>
              <a:rPr lang="pl-PL" sz="1600" dirty="0" err="1"/>
              <a:t>infografiche</a:t>
            </a:r>
            <a:endParaRPr lang="pl-PL" sz="1600" dirty="0"/>
          </a:p>
          <a:p>
            <a:endParaRPr lang="pl-PL" sz="1600" dirty="0"/>
          </a:p>
          <a:p>
            <a:endParaRPr lang="pl-PL" sz="1600" dirty="0"/>
          </a:p>
          <a:p>
            <a:endParaRPr lang="pl-PL" sz="1600" dirty="0"/>
          </a:p>
          <a:p>
            <a:endParaRPr lang="pl-PL" sz="1600" dirty="0"/>
          </a:p>
          <a:p>
            <a:endParaRPr lang="pl-PL" sz="1600" dirty="0"/>
          </a:p>
          <a:p>
            <a:r>
              <a:rPr lang="en-US" sz="1600" dirty="0"/>
              <a:t>Le infografiche sono un ottimo modo per </a:t>
            </a:r>
            <a:endParaRPr lang="pl-PL" sz="1600" dirty="0"/>
          </a:p>
          <a:p>
            <a:r>
              <a:rPr lang="en-US" sz="1600" dirty="0"/>
              <a:t>comunicare informazioni. </a:t>
            </a:r>
            <a:endParaRPr lang="pl-PL" sz="1600" dirty="0"/>
          </a:p>
          <a:p>
            <a:r>
              <a:rPr lang="en-US" sz="1600" dirty="0"/>
              <a:t>È accattivante, attraente </a:t>
            </a:r>
          </a:p>
          <a:p>
            <a:r>
              <a:rPr lang="en-US" sz="1600" dirty="0"/>
              <a:t>ma allo stesso tempo è possibile </a:t>
            </a:r>
            <a:endParaRPr lang="pl-PL" sz="1600" dirty="0"/>
          </a:p>
          <a:p>
            <a:r>
              <a:rPr lang="en-US" sz="1600" dirty="0"/>
              <a:t>includere tutte le informazioni chiave </a:t>
            </a:r>
            <a:endParaRPr lang="pl-PL" sz="1600" dirty="0"/>
          </a:p>
          <a:p>
            <a:endParaRPr lang="pl-PL" sz="1600" dirty="0"/>
          </a:p>
        </p:txBody>
      </p:sp>
      <p:pic>
        <p:nvPicPr>
          <p:cNvPr id="3" name="Picture 2">
            <a:extLst>
              <a:ext uri="{FF2B5EF4-FFF2-40B4-BE49-F238E27FC236}">
                <a16:creationId xmlns:a16="http://schemas.microsoft.com/office/drawing/2014/main" id="{486AAD05-1B5A-492B-BED8-C761E8F685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70286"/>
            <a:ext cx="4085868" cy="344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7276192B-BC33-42B2-A508-D09EE20DEB53}"/>
              </a:ext>
            </a:extLst>
          </p:cNvPr>
          <p:cNvSpPr txBox="1"/>
          <p:nvPr/>
        </p:nvSpPr>
        <p:spPr>
          <a:xfrm>
            <a:off x="710563" y="5645846"/>
            <a:ext cx="4573434" cy="248530"/>
          </a:xfrm>
          <a:prstGeom prst="rect">
            <a:avLst/>
          </a:prstGeom>
          <a:noFill/>
        </p:spPr>
        <p:txBody>
          <a:bodyPr wrap="square">
            <a:spAutoFit/>
          </a:bodyPr>
          <a:lstStyle/>
          <a:p>
            <a:r>
              <a:rPr lang="pl-PL" sz="1015" dirty="0"/>
              <a:t>https://www.wired.com</a:t>
            </a:r>
          </a:p>
        </p:txBody>
      </p:sp>
    </p:spTree>
    <p:extLst>
      <p:ext uri="{BB962C8B-B14F-4D97-AF65-F5344CB8AC3E}">
        <p14:creationId xmlns:p14="http://schemas.microsoft.com/office/powerpoint/2010/main" val="2115532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3716075-02C9-486E-BC43-C1BF6AAEE6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222" y="1809385"/>
            <a:ext cx="5425556" cy="419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58B1AB92-487F-4BFF-87B3-6718681C76B5}"/>
              </a:ext>
            </a:extLst>
          </p:cNvPr>
          <p:cNvSpPr txBox="1"/>
          <p:nvPr/>
        </p:nvSpPr>
        <p:spPr>
          <a:xfrm>
            <a:off x="383274" y="6006045"/>
            <a:ext cx="4573434" cy="248530"/>
          </a:xfrm>
          <a:prstGeom prst="rect">
            <a:avLst/>
          </a:prstGeom>
          <a:noFill/>
        </p:spPr>
        <p:txBody>
          <a:bodyPr wrap="square">
            <a:spAutoFit/>
          </a:bodyPr>
          <a:lstStyle/>
          <a:p>
            <a:r>
              <a:rPr lang="pl-PL" sz="1015" dirty="0"/>
              <a:t>https://www.wired.com</a:t>
            </a:r>
          </a:p>
        </p:txBody>
      </p:sp>
      <p:sp>
        <p:nvSpPr>
          <p:cNvPr id="6" name="pole tekstowe 5">
            <a:extLst>
              <a:ext uri="{FF2B5EF4-FFF2-40B4-BE49-F238E27FC236}">
                <a16:creationId xmlns:a16="http://schemas.microsoft.com/office/drawing/2014/main" id="{4858D6CF-257E-43F9-AC25-7317C529BBA2}"/>
              </a:ext>
            </a:extLst>
          </p:cNvPr>
          <p:cNvSpPr txBox="1"/>
          <p:nvPr/>
        </p:nvSpPr>
        <p:spPr>
          <a:xfrm>
            <a:off x="3131840" y="1191524"/>
            <a:ext cx="4573434" cy="369332"/>
          </a:xfrm>
          <a:prstGeom prst="rect">
            <a:avLst/>
          </a:prstGeom>
          <a:noFill/>
        </p:spPr>
        <p:txBody>
          <a:bodyPr wrap="square">
            <a:spAutoFit/>
          </a:bodyPr>
          <a:lstStyle/>
          <a:p>
            <a:r>
              <a:rPr lang="pl-PL" dirty="0" err="1">
                <a:latin typeface="Trebuchet MS" panose="020B0603020202020204" pitchFamily="34" charset="0"/>
              </a:rPr>
              <a:t>Esempio </a:t>
            </a:r>
            <a:r>
              <a:rPr lang="pl-PL" dirty="0">
                <a:latin typeface="Trebuchet MS" panose="020B0603020202020204" pitchFamily="34" charset="0"/>
              </a:rPr>
              <a:t>di </a:t>
            </a:r>
            <a:r>
              <a:rPr lang="pl-PL" dirty="0" err="1">
                <a:latin typeface="Trebuchet MS" panose="020B0603020202020204" pitchFamily="34" charset="0"/>
              </a:rPr>
              <a:t>infografica</a:t>
            </a:r>
            <a:endParaRPr lang="pl-PL" dirty="0">
              <a:latin typeface="Trebuchet MS" panose="020B0603020202020204" pitchFamily="34" charset="0"/>
            </a:endParaRPr>
          </a:p>
        </p:txBody>
      </p:sp>
    </p:spTree>
    <p:extLst>
      <p:ext uri="{BB962C8B-B14F-4D97-AF65-F5344CB8AC3E}">
        <p14:creationId xmlns:p14="http://schemas.microsoft.com/office/powerpoint/2010/main" val="1649416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B5D50-6E8C-4B5F-85C2-EDF56D706C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8320" y="1603622"/>
            <a:ext cx="5507361" cy="438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C3AACE2D-FCC9-4F22-A198-48E2E00A974B}"/>
              </a:ext>
            </a:extLst>
          </p:cNvPr>
          <p:cNvSpPr txBox="1"/>
          <p:nvPr/>
        </p:nvSpPr>
        <p:spPr>
          <a:xfrm>
            <a:off x="211016" y="6229980"/>
            <a:ext cx="4573434" cy="248530"/>
          </a:xfrm>
          <a:prstGeom prst="rect">
            <a:avLst/>
          </a:prstGeom>
          <a:noFill/>
        </p:spPr>
        <p:txBody>
          <a:bodyPr wrap="square">
            <a:spAutoFit/>
          </a:bodyPr>
          <a:lstStyle/>
          <a:p>
            <a:r>
              <a:rPr lang="pl-PL" sz="1015" dirty="0"/>
              <a:t>https://www.wired.com</a:t>
            </a:r>
          </a:p>
        </p:txBody>
      </p:sp>
      <p:sp>
        <p:nvSpPr>
          <p:cNvPr id="6" name="pole tekstowe 5">
            <a:extLst>
              <a:ext uri="{FF2B5EF4-FFF2-40B4-BE49-F238E27FC236}">
                <a16:creationId xmlns:a16="http://schemas.microsoft.com/office/drawing/2014/main" id="{BCA5A11E-1722-445B-AC9F-A18AE646EA0B}"/>
              </a:ext>
            </a:extLst>
          </p:cNvPr>
          <p:cNvSpPr txBox="1"/>
          <p:nvPr/>
        </p:nvSpPr>
        <p:spPr>
          <a:xfrm>
            <a:off x="3275856" y="1111914"/>
            <a:ext cx="4573434" cy="369332"/>
          </a:xfrm>
          <a:prstGeom prst="rect">
            <a:avLst/>
          </a:prstGeom>
          <a:noFill/>
        </p:spPr>
        <p:txBody>
          <a:bodyPr wrap="square">
            <a:spAutoFit/>
          </a:bodyPr>
          <a:lstStyle/>
          <a:p>
            <a:r>
              <a:rPr lang="pl-PL" dirty="0" err="1">
                <a:latin typeface="Trebuchet MS" panose="020B0603020202020204" pitchFamily="34" charset="0"/>
              </a:rPr>
              <a:t>Esempio </a:t>
            </a:r>
            <a:r>
              <a:rPr lang="pl-PL" dirty="0">
                <a:latin typeface="Trebuchet MS" panose="020B0603020202020204" pitchFamily="34" charset="0"/>
              </a:rPr>
              <a:t>di </a:t>
            </a:r>
            <a:r>
              <a:rPr lang="pl-PL" dirty="0" err="1">
                <a:latin typeface="Trebuchet MS" panose="020B0603020202020204" pitchFamily="34" charset="0"/>
              </a:rPr>
              <a:t>infografica</a:t>
            </a:r>
            <a:endParaRPr lang="pl-PL" dirty="0">
              <a:latin typeface="Trebuchet MS" panose="020B0603020202020204" pitchFamily="34" charset="0"/>
            </a:endParaRPr>
          </a:p>
        </p:txBody>
      </p:sp>
    </p:spTree>
    <p:extLst>
      <p:ext uri="{BB962C8B-B14F-4D97-AF65-F5344CB8AC3E}">
        <p14:creationId xmlns:p14="http://schemas.microsoft.com/office/powerpoint/2010/main" val="41224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8320C9A-D4ED-4C3B-BF01-04640E3C88C3}"/>
              </a:ext>
            </a:extLst>
          </p:cNvPr>
          <p:cNvSpPr>
            <a:spLocks noGrp="1"/>
          </p:cNvSpPr>
          <p:nvPr>
            <p:ph type="body" sz="quarter" idx="14"/>
          </p:nvPr>
        </p:nvSpPr>
        <p:spPr>
          <a:xfrm>
            <a:off x="395536" y="1340768"/>
            <a:ext cx="8141538" cy="4860000"/>
          </a:xfrm>
        </p:spPr>
        <p:txBody>
          <a:bodyPr vert="horz" lIns="91440" tIns="45720" rIns="91440" bIns="45720" rtlCol="0" anchor="t">
            <a:normAutofit/>
          </a:bodyPr>
          <a:lstStyle/>
          <a:p>
            <a:pPr algn="ctr"/>
            <a:r>
              <a:rPr lang="pl-PL" sz="1600" dirty="0" err="1"/>
              <a:t>Perché è così importante</a:t>
            </a:r>
            <a:r>
              <a:rPr lang="pl-PL" sz="1600" dirty="0"/>
              <a:t>? </a:t>
            </a:r>
          </a:p>
          <a:p>
            <a:pPr algn="ctr"/>
            <a:endParaRPr lang="pl-PL" sz="1600" dirty="0"/>
          </a:p>
          <a:p>
            <a:pPr algn="ctr"/>
            <a:endParaRPr lang="pl-PL" sz="1600" dirty="0"/>
          </a:p>
          <a:p>
            <a:pPr algn="ctr"/>
            <a:endParaRPr lang="pl-PL" sz="1600" dirty="0"/>
          </a:p>
          <a:p>
            <a:r>
              <a:rPr lang="en-US" sz="1600" dirty="0"/>
              <a:t>Dovete iniziare con contenuti che siano reali e che abbiano un valore per il vostro target di vendita e per i vostri clienti. Per questa fase, è essenziale creare un profilo del vostro potenziale cliente.</a:t>
            </a:r>
            <a:endParaRPr lang="pl-PL" sz="1600" dirty="0"/>
          </a:p>
          <a:p>
            <a:endParaRPr lang="pl-PL" sz="1600" dirty="0"/>
          </a:p>
          <a:p>
            <a:r>
              <a:rPr lang="en-US" sz="1600" dirty="0"/>
              <a:t>Avete molta concorrenza e poco tempo e denaro per entrare in contatto con un potenziale cliente e spiegare perché la vostra offerta è la migliore. </a:t>
            </a:r>
            <a:endParaRPr lang="pl-PL" sz="1600" dirty="0"/>
          </a:p>
          <a:p>
            <a:endParaRPr lang="pl-PL" sz="1600" dirty="0"/>
          </a:p>
          <a:p>
            <a:r>
              <a:rPr lang="en-US" sz="1600" dirty="0">
                <a:latin typeface="Trebuchet MS"/>
              </a:rPr>
              <a:t>Queste attività devono essere mirate al vostro potenziale cliente ideale. È inopportuno perdere tempo a parlare con 15 persone che non faranno affari con voi? Potete dedicare quel tempo a sviluppare relazioni con chi è interessato.</a:t>
            </a:r>
          </a:p>
        </p:txBody>
      </p:sp>
    </p:spTree>
    <p:extLst>
      <p:ext uri="{BB962C8B-B14F-4D97-AF65-F5344CB8AC3E}">
        <p14:creationId xmlns:p14="http://schemas.microsoft.com/office/powerpoint/2010/main" val="658263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02E2821-2E7D-4E03-951F-3BC1B3638BDF}"/>
              </a:ext>
            </a:extLst>
          </p:cNvPr>
          <p:cNvSpPr>
            <a:spLocks noGrp="1"/>
          </p:cNvSpPr>
          <p:nvPr>
            <p:ph type="body" sz="quarter" idx="14"/>
          </p:nvPr>
        </p:nvSpPr>
        <p:spPr/>
        <p:txBody>
          <a:bodyPr>
            <a:normAutofit/>
          </a:bodyPr>
          <a:lstStyle/>
          <a:p>
            <a:r>
              <a:rPr lang="en-IE" altLang="en-US" sz="1600" dirty="0"/>
              <a:t>Create le vostre infografiche</a:t>
            </a:r>
            <a:endParaRPr lang="pl-PL" sz="1600" dirty="0"/>
          </a:p>
          <a:p>
            <a:endParaRPr lang="pl-PL" sz="1600" dirty="0"/>
          </a:p>
          <a:p>
            <a:r>
              <a:rPr lang="en-US" sz="1600" dirty="0"/>
              <a:t>Visualizzazione dei dati: se volete comunicare numeri e risultati importanti, utilizzate le infografiche. Potete utilizzare modelli gratuiti </a:t>
            </a:r>
            <a:r>
              <a:rPr lang="pl-PL" sz="1600" dirty="0"/>
              <a:t>(</a:t>
            </a:r>
            <a:r>
              <a:rPr lang="pl-PL" sz="1600" dirty="0" err="1"/>
              <a:t>esempi sotto</a:t>
            </a:r>
            <a:r>
              <a:rPr lang="pl-PL" sz="1600" dirty="0"/>
              <a:t>)</a:t>
            </a:r>
            <a:r>
              <a:rPr lang="en-US" sz="1600" dirty="0"/>
              <a:t>, ma è anche un'ottima idea affidare questo lavoro a un designer professionista</a:t>
            </a:r>
            <a:r>
              <a:rPr lang="pl-PL" sz="1600" dirty="0"/>
              <a:t>.</a:t>
            </a:r>
          </a:p>
          <a:p>
            <a:endParaRPr lang="pl-PL" sz="1600" dirty="0"/>
          </a:p>
          <a:p>
            <a:endParaRPr lang="pl-PL" sz="1600" dirty="0"/>
          </a:p>
        </p:txBody>
      </p:sp>
      <p:pic>
        <p:nvPicPr>
          <p:cNvPr id="5" name="Obraz 4">
            <a:extLst>
              <a:ext uri="{FF2B5EF4-FFF2-40B4-BE49-F238E27FC236}">
                <a16:creationId xmlns:a16="http://schemas.microsoft.com/office/drawing/2014/main" id="{F8D66B1F-1C54-45A2-9400-33A02C60F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51" y="2685862"/>
            <a:ext cx="1613100" cy="1607234"/>
          </a:xfrm>
          <a:prstGeom prst="rect">
            <a:avLst/>
          </a:prstGeom>
        </p:spPr>
      </p:pic>
      <p:pic>
        <p:nvPicPr>
          <p:cNvPr id="7" name="Obraz 6">
            <a:extLst>
              <a:ext uri="{FF2B5EF4-FFF2-40B4-BE49-F238E27FC236}">
                <a16:creationId xmlns:a16="http://schemas.microsoft.com/office/drawing/2014/main" id="{3DDF1536-9CE7-46E2-A719-EB274E72E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59" y="3027172"/>
            <a:ext cx="1598246" cy="899013"/>
          </a:xfrm>
          <a:prstGeom prst="rect">
            <a:avLst/>
          </a:prstGeom>
        </p:spPr>
      </p:pic>
      <p:pic>
        <p:nvPicPr>
          <p:cNvPr id="9" name="Obraz 8">
            <a:extLst>
              <a:ext uri="{FF2B5EF4-FFF2-40B4-BE49-F238E27FC236}">
                <a16:creationId xmlns:a16="http://schemas.microsoft.com/office/drawing/2014/main" id="{BBF7C3DB-91E9-46FE-860D-EE6FE26B7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557" y="3130380"/>
            <a:ext cx="2314135" cy="946692"/>
          </a:xfrm>
          <a:prstGeom prst="rect">
            <a:avLst/>
          </a:prstGeom>
        </p:spPr>
      </p:pic>
      <p:pic>
        <p:nvPicPr>
          <p:cNvPr id="11" name="Obraz 10">
            <a:extLst>
              <a:ext uri="{FF2B5EF4-FFF2-40B4-BE49-F238E27FC236}">
                <a16:creationId xmlns:a16="http://schemas.microsoft.com/office/drawing/2014/main" id="{72BC6116-D977-440E-A9BC-5548EF7F8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79" y="4264537"/>
            <a:ext cx="1753772" cy="1252695"/>
          </a:xfrm>
          <a:prstGeom prst="rect">
            <a:avLst/>
          </a:prstGeom>
        </p:spPr>
      </p:pic>
      <p:pic>
        <p:nvPicPr>
          <p:cNvPr id="6146" name="Picture 2" descr="Infogram - Home | Facebook">
            <a:extLst>
              <a:ext uri="{FF2B5EF4-FFF2-40B4-BE49-F238E27FC236}">
                <a16:creationId xmlns:a16="http://schemas.microsoft.com/office/drawing/2014/main" id="{976DF917-6504-4DFD-AA1A-B54E10E24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181" y="4074942"/>
            <a:ext cx="1598246" cy="1598246"/>
          </a:xfrm>
          <a:prstGeom prst="rect">
            <a:avLst/>
          </a:prstGeom>
          <a:noFill/>
          <a:extLst>
            <a:ext uri="{909E8E84-426E-40DD-AFC4-6F175D3DCCD1}">
              <a14:hiddenFill xmlns:a14="http://schemas.microsoft.com/office/drawing/2010/main">
                <a:solidFill>
                  <a:srgbClr val="FFFFFF"/>
                </a:solidFill>
              </a14:hiddenFill>
            </a:ext>
          </a:extLst>
        </p:spPr>
      </p:pic>
      <p:pic>
        <p:nvPicPr>
          <p:cNvPr id="13" name="Obraz 12">
            <a:extLst>
              <a:ext uri="{FF2B5EF4-FFF2-40B4-BE49-F238E27FC236}">
                <a16:creationId xmlns:a16="http://schemas.microsoft.com/office/drawing/2014/main" id="{71518179-254F-4BDC-8075-7A64D487B4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5502" y="4207018"/>
            <a:ext cx="1598246" cy="1598246"/>
          </a:xfrm>
          <a:prstGeom prst="rect">
            <a:avLst/>
          </a:prstGeom>
        </p:spPr>
      </p:pic>
    </p:spTree>
    <p:extLst>
      <p:ext uri="{BB962C8B-B14F-4D97-AF65-F5344CB8AC3E}">
        <p14:creationId xmlns:p14="http://schemas.microsoft.com/office/powerpoint/2010/main" val="1276688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A55EF4-7A60-414C-87B3-6D94664C2116}"/>
              </a:ext>
            </a:extLst>
          </p:cNvPr>
          <p:cNvSpPr>
            <a:spLocks noGrp="1"/>
          </p:cNvSpPr>
          <p:nvPr>
            <p:ph type="body" sz="quarter" idx="14"/>
          </p:nvPr>
        </p:nvSpPr>
        <p:spPr/>
        <p:txBody>
          <a:bodyPr>
            <a:normAutofit/>
          </a:bodyPr>
          <a:lstStyle/>
          <a:p>
            <a:r>
              <a:rPr lang="pl-PL" sz="1800" dirty="0"/>
              <a:t>Un </a:t>
            </a:r>
            <a:r>
              <a:rPr lang="pl-PL" sz="1800" dirty="0" err="1"/>
              <a:t>buon comunicato stampa</a:t>
            </a:r>
            <a:endParaRPr lang="pl-PL" sz="1800" dirty="0"/>
          </a:p>
          <a:p>
            <a:endParaRPr lang="pl-PL" sz="1800" dirty="0"/>
          </a:p>
          <a:p>
            <a:endParaRPr lang="pl-PL" sz="1800" dirty="0"/>
          </a:p>
        </p:txBody>
      </p:sp>
      <p:pic>
        <p:nvPicPr>
          <p:cNvPr id="3" name="Picture 8" descr="Breaking &lt;strong&gt;News&lt;/strong&gt;">
            <a:extLst>
              <a:ext uri="{FF2B5EF4-FFF2-40B4-BE49-F238E27FC236}">
                <a16:creationId xmlns:a16="http://schemas.microsoft.com/office/drawing/2014/main" id="{03F1E142-4049-40DF-AF8F-C200122EB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647" y="2717224"/>
            <a:ext cx="4088423" cy="217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e tekstowe 5">
            <a:extLst>
              <a:ext uri="{FF2B5EF4-FFF2-40B4-BE49-F238E27FC236}">
                <a16:creationId xmlns:a16="http://schemas.microsoft.com/office/drawing/2014/main" id="{0A92E6BD-50FE-453F-9A71-2B7D9185A8A9}"/>
              </a:ext>
            </a:extLst>
          </p:cNvPr>
          <p:cNvSpPr txBox="1"/>
          <p:nvPr/>
        </p:nvSpPr>
        <p:spPr>
          <a:xfrm>
            <a:off x="501231" y="2097112"/>
            <a:ext cx="4572000" cy="3416320"/>
          </a:xfrm>
          <a:prstGeom prst="rect">
            <a:avLst/>
          </a:prstGeom>
          <a:noFill/>
        </p:spPr>
        <p:txBody>
          <a:bodyPr wrap="square">
            <a:spAutoFit/>
          </a:bodyPr>
          <a:lstStyle/>
          <a:p>
            <a:pPr>
              <a:defRPr/>
            </a:pPr>
            <a:r>
              <a:rPr lang="en-US" dirty="0">
                <a:latin typeface="+mj-lt"/>
              </a:rPr>
              <a:t>Un buon comunicato stampa risponderà </a:t>
            </a:r>
            <a:br>
              <a:rPr lang="pl-PL" dirty="0">
                <a:latin typeface="+mj-lt"/>
              </a:rPr>
            </a:br>
            <a:r>
              <a:rPr lang="en-US" dirty="0">
                <a:latin typeface="+mj-lt"/>
              </a:rPr>
              <a:t>alle domande chiave:</a:t>
            </a:r>
            <a:endParaRPr lang="pl-PL" dirty="0">
              <a:latin typeface="+mj-lt"/>
            </a:endParaRPr>
          </a:p>
          <a:p>
            <a:pPr>
              <a:defRPr/>
            </a:pPr>
            <a:endParaRPr lang="en-US" dirty="0">
              <a:latin typeface="Bookman Old Style" panose="02050604050505020204" pitchFamily="18" charset="0"/>
            </a:endParaRPr>
          </a:p>
          <a:p>
            <a:pPr marL="379178" lvl="1" indent="-138483">
              <a:defRPr/>
            </a:pPr>
            <a:r>
              <a:rPr lang="en-US" b="1" dirty="0">
                <a:latin typeface="Bookman Old Style" panose="02050604050505020204" pitchFamily="18" charset="0"/>
              </a:rPr>
              <a:t>Chi?</a:t>
            </a:r>
          </a:p>
          <a:p>
            <a:pPr marL="379178" lvl="1" indent="-138483">
              <a:defRPr/>
            </a:pPr>
            <a:r>
              <a:rPr lang="en-US" b="1" dirty="0">
                <a:latin typeface="Bookman Old Style" panose="02050604050505020204" pitchFamily="18" charset="0"/>
              </a:rPr>
              <a:t>Cosa?</a:t>
            </a:r>
          </a:p>
          <a:p>
            <a:pPr marL="379178" lvl="1" indent="-138483">
              <a:defRPr/>
            </a:pPr>
            <a:r>
              <a:rPr lang="en-US" b="1" dirty="0">
                <a:latin typeface="Bookman Old Style" panose="02050604050505020204" pitchFamily="18" charset="0"/>
              </a:rPr>
              <a:t>Perché?</a:t>
            </a:r>
          </a:p>
          <a:p>
            <a:pPr marL="379178" lvl="1" indent="-138483">
              <a:defRPr/>
            </a:pPr>
            <a:r>
              <a:rPr lang="en-US" b="1" dirty="0">
                <a:latin typeface="Bookman Old Style" panose="02050604050505020204" pitchFamily="18" charset="0"/>
              </a:rPr>
              <a:t>Dove?</a:t>
            </a:r>
          </a:p>
          <a:p>
            <a:pPr marL="379178" lvl="1" indent="-138483">
              <a:defRPr/>
            </a:pPr>
            <a:r>
              <a:rPr lang="en-US" b="1" dirty="0">
                <a:latin typeface="Bookman Old Style" panose="02050604050505020204" pitchFamily="18" charset="0"/>
              </a:rPr>
              <a:t>Quando?</a:t>
            </a:r>
          </a:p>
          <a:p>
            <a:pPr marL="379178" lvl="1" indent="-138483">
              <a:defRPr/>
            </a:pPr>
            <a:r>
              <a:rPr lang="en-US" b="1" dirty="0">
                <a:latin typeface="Bookman Old Style" panose="02050604050505020204" pitchFamily="18" charset="0"/>
              </a:rPr>
              <a:t>Come?</a:t>
            </a:r>
            <a:endParaRPr lang="en-US" dirty="0">
              <a:latin typeface="Bookman Old Style" panose="02050604050505020204" pitchFamily="18" charset="0"/>
            </a:endParaRPr>
          </a:p>
          <a:p>
            <a:pPr>
              <a:spcBef>
                <a:spcPct val="0"/>
              </a:spcBef>
              <a:defRPr/>
            </a:pPr>
            <a:endParaRPr lang="en-US" altLang="en-US" dirty="0">
              <a:solidFill>
                <a:srgbClr val="000000"/>
              </a:solidFill>
              <a:latin typeface="Bookman Old Style" panose="02050604050505020204" pitchFamily="18" charset="0"/>
            </a:endParaRPr>
          </a:p>
          <a:p>
            <a:pPr>
              <a:spcBef>
                <a:spcPct val="0"/>
              </a:spcBef>
              <a:defRPr/>
            </a:pPr>
            <a:endParaRPr lang="en-IE" altLang="en-US" dirty="0">
              <a:latin typeface="Bookman Old Style" panose="02050604050505020204" pitchFamily="18" charset="0"/>
              <a:cs typeface="Calibri" panose="020F0502020204030204" pitchFamily="34" charset="0"/>
            </a:endParaRPr>
          </a:p>
          <a:p>
            <a:pPr>
              <a:spcBef>
                <a:spcPct val="0"/>
              </a:spcBef>
              <a:buFontTx/>
              <a:buNone/>
              <a:defRPr/>
            </a:pPr>
            <a:endParaRPr lang="en-IE"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358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8125B8-9D4E-41ED-B6BB-9D03AC8466D9}"/>
              </a:ext>
            </a:extLst>
          </p:cNvPr>
          <p:cNvSpPr>
            <a:spLocks noGrp="1"/>
          </p:cNvSpPr>
          <p:nvPr>
            <p:ph type="body" sz="quarter" idx="14"/>
          </p:nvPr>
        </p:nvSpPr>
        <p:spPr/>
        <p:txBody>
          <a:bodyPr>
            <a:normAutofit lnSpcReduction="10000"/>
          </a:bodyPr>
          <a:lstStyle/>
          <a:p>
            <a:endParaRPr lang="pl-PL" sz="1800" dirty="0"/>
          </a:p>
          <a:p>
            <a:r>
              <a:rPr lang="pl-PL" sz="1800" b="1" dirty="0"/>
              <a:t>Un </a:t>
            </a:r>
            <a:r>
              <a:rPr lang="pl-PL" sz="1800" b="1" dirty="0" err="1"/>
              <a:t>buon comunicato stampa</a:t>
            </a:r>
            <a:r>
              <a:rPr lang="pl-PL" sz="1800" b="1" dirty="0"/>
              <a:t>:</a:t>
            </a:r>
          </a:p>
          <a:p>
            <a:endParaRPr lang="pl-PL" sz="1800" dirty="0"/>
          </a:p>
          <a:p>
            <a:pPr marL="158265" indent="-158265">
              <a:buFont typeface="Arial" panose="020B0604020202020204" pitchFamily="34" charset="0"/>
              <a:buChar char="•"/>
            </a:pPr>
            <a:r>
              <a:rPr lang="en-US" sz="1800" dirty="0"/>
              <a:t>Un buon comunicato stampa deve includere una citazione. Può trattarsi di una vostra citazione, di una citazione di un'autorità o di una qualsiasi informazione.</a:t>
            </a:r>
            <a:endParaRPr lang="pl-PL" sz="1800" dirty="0"/>
          </a:p>
          <a:p>
            <a:endParaRPr lang="en-US" sz="1800" dirty="0"/>
          </a:p>
          <a:p>
            <a:pPr marL="158265" indent="-158265">
              <a:buFont typeface="Arial" panose="020B0604020202020204" pitchFamily="34" charset="0"/>
              <a:buChar char="•"/>
            </a:pPr>
            <a:r>
              <a:rPr lang="en-US" sz="1800" dirty="0"/>
              <a:t>Ricordate di mantenere tutto ordinato e leggibile. </a:t>
            </a:r>
            <a:endParaRPr lang="pl-PL" sz="1800" dirty="0"/>
          </a:p>
          <a:p>
            <a:pPr marL="158265" indent="-158265">
              <a:buFont typeface="Arial" panose="020B0604020202020204" pitchFamily="34" charset="0"/>
              <a:buChar char="•"/>
            </a:pPr>
            <a:endParaRPr lang="en-US" sz="1800" dirty="0"/>
          </a:p>
          <a:p>
            <a:pPr marL="158265" indent="-158265">
              <a:buFont typeface="Arial" panose="020B0604020202020204" pitchFamily="34" charset="0"/>
              <a:buChar char="•"/>
            </a:pPr>
            <a:r>
              <a:rPr lang="en-US" sz="1800" dirty="0"/>
              <a:t>Aggiungete un titolo accattivante!</a:t>
            </a:r>
            <a:endParaRPr lang="pl-PL" sz="1800" dirty="0"/>
          </a:p>
          <a:p>
            <a:pPr marL="158265" indent="-158265">
              <a:buFont typeface="Arial" panose="020B0604020202020204" pitchFamily="34" charset="0"/>
              <a:buChar char="•"/>
            </a:pPr>
            <a:endParaRPr lang="en-US" sz="1800" dirty="0"/>
          </a:p>
          <a:p>
            <a:pPr marL="158265" indent="-158265">
              <a:buFont typeface="Arial" panose="020B0604020202020204" pitchFamily="34" charset="0"/>
              <a:buChar char="•"/>
            </a:pPr>
            <a:r>
              <a:rPr lang="en-US" sz="1800" dirty="0"/>
              <a:t>Ricordate le parole chiave, sono memorabili. </a:t>
            </a:r>
            <a:endParaRPr lang="pl-PL" sz="1800" dirty="0"/>
          </a:p>
          <a:p>
            <a:pPr marL="158265" indent="-158265">
              <a:buFont typeface="Arial" panose="020B0604020202020204" pitchFamily="34" charset="0"/>
              <a:buChar char="•"/>
            </a:pPr>
            <a:endParaRPr lang="en-US" sz="1800" dirty="0"/>
          </a:p>
          <a:p>
            <a:pPr marL="158265" indent="-158265">
              <a:buFont typeface="Arial" panose="020B0604020202020204" pitchFamily="34" charset="0"/>
              <a:buChar char="•"/>
            </a:pPr>
            <a:r>
              <a:rPr lang="en-US" sz="1800" dirty="0"/>
              <a:t>Inserite i commenti di valore alla fine.</a:t>
            </a:r>
            <a:endParaRPr lang="pl-PL" sz="1800" dirty="0"/>
          </a:p>
          <a:p>
            <a:pPr marL="158265" indent="-158265">
              <a:buFont typeface="Arial" panose="020B0604020202020204" pitchFamily="34" charset="0"/>
              <a:buChar char="•"/>
            </a:pPr>
            <a:endParaRPr lang="en-US" sz="1800" dirty="0"/>
          </a:p>
          <a:p>
            <a:pPr marL="158265" indent="-158265">
              <a:buFont typeface="Arial" panose="020B0604020202020204" pitchFamily="34" charset="0"/>
              <a:buChar char="•"/>
            </a:pPr>
            <a:r>
              <a:rPr lang="en-US" sz="1800" dirty="0"/>
              <a:t>Includere un invito all'azione. </a:t>
            </a:r>
            <a:endParaRPr lang="pl-PL" sz="1800" dirty="0"/>
          </a:p>
          <a:p>
            <a:pPr marL="158265" indent="-158265">
              <a:buFont typeface="Arial" panose="020B0604020202020204" pitchFamily="34" charset="0"/>
              <a:buChar char="•"/>
            </a:pPr>
            <a:endParaRPr lang="en-US" sz="1800" dirty="0"/>
          </a:p>
          <a:p>
            <a:pPr marL="158265" indent="-158265">
              <a:buFont typeface="Arial" panose="020B0604020202020204" pitchFamily="34" charset="0"/>
              <a:buChar char="•"/>
            </a:pPr>
            <a:r>
              <a:rPr lang="en-US" sz="1800" dirty="0"/>
              <a:t>Non dimenticate i dati del vostro marchio!</a:t>
            </a:r>
            <a:endParaRPr lang="pl-PL" sz="1800" dirty="0"/>
          </a:p>
        </p:txBody>
      </p:sp>
    </p:spTree>
    <p:extLst>
      <p:ext uri="{BB962C8B-B14F-4D97-AF65-F5344CB8AC3E}">
        <p14:creationId xmlns:p14="http://schemas.microsoft.com/office/powerpoint/2010/main" val="1060176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E7F6D2D-5435-4FFC-A1DF-574204755FD6}"/>
              </a:ext>
            </a:extLst>
          </p:cNvPr>
          <p:cNvSpPr>
            <a:spLocks noGrp="1"/>
          </p:cNvSpPr>
          <p:nvPr>
            <p:ph type="body" sz="quarter" idx="14"/>
          </p:nvPr>
        </p:nvSpPr>
        <p:spPr/>
        <p:txBody>
          <a:bodyPr>
            <a:normAutofit/>
          </a:bodyPr>
          <a:lstStyle/>
          <a:p>
            <a:r>
              <a:rPr lang="en-US" altLang="en-US" sz="1800" dirty="0">
                <a:latin typeface="+mj-lt"/>
              </a:rPr>
              <a:t>Le 5 parole più persuasive del marketing </a:t>
            </a:r>
            <a:endParaRPr lang="pl-PL" sz="1800" dirty="0"/>
          </a:p>
          <a:p>
            <a:endParaRPr lang="pl-PL" sz="1800" dirty="0"/>
          </a:p>
          <a:p>
            <a:endParaRPr lang="pl-PL" sz="1800" dirty="0"/>
          </a:p>
          <a:p>
            <a:pPr marL="356098" indent="-356098">
              <a:lnSpc>
                <a:spcPct val="110000"/>
              </a:lnSpc>
              <a:buFontTx/>
              <a:buAutoNum type="arabicPeriod"/>
              <a:defRPr/>
            </a:pPr>
            <a:r>
              <a:rPr lang="en-IE" sz="1800" b="1" dirty="0">
                <a:latin typeface="Bookman Old Style" panose="02050604050505020204" pitchFamily="18" charset="0"/>
              </a:rPr>
              <a:t>Voi </a:t>
            </a:r>
            <a:r>
              <a:rPr lang="en-IE" sz="1800" dirty="0">
                <a:latin typeface="Bookman Old Style" panose="02050604050505020204" pitchFamily="18" charset="0"/>
              </a:rPr>
              <a:t>- ci impegniamo di più e ci fidiamo ancora di più di un messaggio in cui compare il nostro nome.</a:t>
            </a:r>
          </a:p>
          <a:p>
            <a:pPr marL="356098" indent="-356098">
              <a:lnSpc>
                <a:spcPct val="110000"/>
              </a:lnSpc>
              <a:buFontTx/>
              <a:buAutoNum type="arabicPeriod"/>
              <a:defRPr/>
            </a:pPr>
            <a:r>
              <a:rPr lang="en-IE" sz="1800" b="1" dirty="0">
                <a:latin typeface="Bookman Old Style" panose="02050604050505020204" pitchFamily="18" charset="0"/>
              </a:rPr>
              <a:t>Free </a:t>
            </a:r>
            <a:r>
              <a:rPr lang="en-IE" sz="1800" dirty="0">
                <a:latin typeface="Bookman Old Style" panose="02050604050505020204" pitchFamily="18" charset="0"/>
              </a:rPr>
              <a:t>- potente, ma da </a:t>
            </a:r>
            <a:r>
              <a:rPr lang="en-IE" sz="1800" i="1" dirty="0">
                <a:latin typeface="Bookman Old Style" panose="02050604050505020204" pitchFamily="18" charset="0"/>
              </a:rPr>
              <a:t>usare</a:t>
            </a:r>
            <a:r>
              <a:rPr lang="en-IE" sz="1800" dirty="0">
                <a:latin typeface="Bookman Old Style" panose="02050604050505020204" pitchFamily="18" charset="0"/>
              </a:rPr>
              <a:t> solo </a:t>
            </a:r>
            <a:r>
              <a:rPr lang="en-IE" sz="1800" i="1" dirty="0">
                <a:latin typeface="Bookman Old Style" panose="02050604050505020204" pitchFamily="18" charset="0"/>
              </a:rPr>
              <a:t>quando ha senso e solo nel giusto contesto.</a:t>
            </a:r>
          </a:p>
          <a:p>
            <a:pPr marL="356098" indent="-356098">
              <a:lnSpc>
                <a:spcPct val="110000"/>
              </a:lnSpc>
              <a:buFontTx/>
              <a:buAutoNum type="arabicPlain" startAt="3"/>
              <a:defRPr/>
            </a:pPr>
            <a:r>
              <a:rPr lang="en-IE" sz="1800" b="1" dirty="0">
                <a:latin typeface="Bookman Old Style" panose="02050604050505020204" pitchFamily="18" charset="0"/>
              </a:rPr>
              <a:t>Perché </a:t>
            </a:r>
            <a:r>
              <a:rPr lang="en-IE" sz="1800" dirty="0">
                <a:latin typeface="Bookman Old Style" panose="02050604050505020204" pitchFamily="18" charset="0"/>
              </a:rPr>
              <a:t>bisogna ricordare che tutto si riduce a rispondere alla domanda numero uno del cliente: cosa ci guadagno?</a:t>
            </a:r>
          </a:p>
          <a:p>
            <a:pPr marL="356098" indent="-356098">
              <a:lnSpc>
                <a:spcPct val="110000"/>
              </a:lnSpc>
              <a:buFontTx/>
              <a:buAutoNum type="arabicPlain" startAt="4"/>
              <a:defRPr/>
            </a:pPr>
            <a:r>
              <a:rPr lang="en-IE" sz="1800" b="1" dirty="0">
                <a:latin typeface="Bookman Old Style" panose="02050604050505020204" pitchFamily="18" charset="0"/>
              </a:rPr>
              <a:t>Immediatamente </a:t>
            </a:r>
            <a:r>
              <a:rPr lang="en-IE" sz="1800" dirty="0">
                <a:latin typeface="Bookman Old Style" panose="02050604050505020204" pitchFamily="18" charset="0"/>
              </a:rPr>
              <a:t>- vogliamo le cose ieri</a:t>
            </a:r>
          </a:p>
          <a:p>
            <a:pPr marL="356098" indent="-356098">
              <a:lnSpc>
                <a:spcPct val="110000"/>
              </a:lnSpc>
              <a:defRPr/>
            </a:pPr>
            <a:r>
              <a:rPr lang="en-IE" sz="1800" b="1" dirty="0">
                <a:latin typeface="Bookman Old Style" panose="02050604050505020204" pitchFamily="18" charset="0"/>
              </a:rPr>
              <a:t>5 Novità </a:t>
            </a:r>
            <a:r>
              <a:rPr lang="en-IE" sz="1800" dirty="0">
                <a:latin typeface="Bookman Old Style" panose="02050604050505020204" pitchFamily="18" charset="0"/>
              </a:rPr>
              <a:t>- Nuove soluzioni a vecchi problemi, nuove funzionalità e miglioramenti, un nuovo design o persino nuovi modi di trasmettere il vostro messaggio, pur rimanendo fedeli al vostro marchio.</a:t>
            </a:r>
          </a:p>
          <a:p>
            <a:pPr>
              <a:spcBef>
                <a:spcPct val="0"/>
              </a:spcBef>
              <a:defRPr/>
            </a:pPr>
            <a:endParaRPr lang="en-US" altLang="en-US" sz="1800" dirty="0">
              <a:solidFill>
                <a:srgbClr val="000000"/>
              </a:solidFill>
              <a:latin typeface="Bookman Old Style" panose="02050604050505020204" pitchFamily="18" charset="0"/>
            </a:endParaRPr>
          </a:p>
          <a:p>
            <a:pPr>
              <a:spcBef>
                <a:spcPct val="0"/>
              </a:spcBef>
              <a:defRPr/>
            </a:pPr>
            <a:endParaRPr lang="en-IE" altLang="en-US" sz="1800" dirty="0">
              <a:latin typeface="Bookman Old Style" panose="02050604050505020204" pitchFamily="18" charset="0"/>
              <a:cs typeface="Calibri" panose="020F0502020204030204" pitchFamily="34" charset="0"/>
            </a:endParaRPr>
          </a:p>
          <a:p>
            <a:pPr>
              <a:spcBef>
                <a:spcPct val="0"/>
              </a:spcBef>
              <a:buFontTx/>
              <a:buNone/>
              <a:defRPr/>
            </a:pPr>
            <a:endParaRPr lang="en-IE" altLang="en-US" sz="1800" dirty="0">
              <a:latin typeface="Calibri" panose="020F0502020204030204" pitchFamily="34" charset="0"/>
              <a:cs typeface="Calibri" panose="020F0502020204030204" pitchFamily="34" charset="0"/>
            </a:endParaRPr>
          </a:p>
          <a:p>
            <a:endParaRPr lang="pl-PL" sz="1800" dirty="0"/>
          </a:p>
        </p:txBody>
      </p:sp>
    </p:spTree>
    <p:extLst>
      <p:ext uri="{BB962C8B-B14F-4D97-AF65-F5344CB8AC3E}">
        <p14:creationId xmlns:p14="http://schemas.microsoft.com/office/powerpoint/2010/main" val="3078368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45EEF275-FDC3-4083-9905-6AA76E1FE727}"/>
              </a:ext>
            </a:extLst>
          </p:cNvPr>
          <p:cNvSpPr/>
          <p:nvPr/>
        </p:nvSpPr>
        <p:spPr>
          <a:xfrm>
            <a:off x="3715019" y="2640922"/>
            <a:ext cx="1713962" cy="1576156"/>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7 </a:t>
            </a:r>
            <a:r>
              <a:rPr lang="pl-PL" sz="1662" dirty="0" err="1"/>
              <a:t>P</a:t>
            </a:r>
            <a:br>
              <a:rPr lang="pl-PL" sz="1662" dirty="0"/>
            </a:br>
            <a:r>
              <a:rPr lang="pl-PL" sz="1477" dirty="0"/>
              <a:t>MIX DI MARKETING</a:t>
            </a:r>
          </a:p>
        </p:txBody>
      </p:sp>
      <p:sp>
        <p:nvSpPr>
          <p:cNvPr id="4" name="Owal 3">
            <a:extLst>
              <a:ext uri="{FF2B5EF4-FFF2-40B4-BE49-F238E27FC236}">
                <a16:creationId xmlns:a16="http://schemas.microsoft.com/office/drawing/2014/main" id="{8734B146-C2B7-4292-BAB8-58F0A6BA25B6}"/>
              </a:ext>
            </a:extLst>
          </p:cNvPr>
          <p:cNvSpPr/>
          <p:nvPr/>
        </p:nvSpPr>
        <p:spPr>
          <a:xfrm>
            <a:off x="2047146" y="3027784"/>
            <a:ext cx="1713962" cy="157615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PROCESSO</a:t>
            </a:r>
          </a:p>
        </p:txBody>
      </p:sp>
      <p:sp>
        <p:nvSpPr>
          <p:cNvPr id="5" name="Owal 4">
            <a:extLst>
              <a:ext uri="{FF2B5EF4-FFF2-40B4-BE49-F238E27FC236}">
                <a16:creationId xmlns:a16="http://schemas.microsoft.com/office/drawing/2014/main" id="{1B815A34-9ECB-4CF4-B29F-FE83F80C3E2D}"/>
              </a:ext>
            </a:extLst>
          </p:cNvPr>
          <p:cNvSpPr/>
          <p:nvPr/>
        </p:nvSpPr>
        <p:spPr>
          <a:xfrm>
            <a:off x="3076341" y="4110852"/>
            <a:ext cx="1713962" cy="157615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PRODOTTO</a:t>
            </a:r>
          </a:p>
        </p:txBody>
      </p:sp>
      <p:sp>
        <p:nvSpPr>
          <p:cNvPr id="6" name="Owal 5">
            <a:extLst>
              <a:ext uri="{FF2B5EF4-FFF2-40B4-BE49-F238E27FC236}">
                <a16:creationId xmlns:a16="http://schemas.microsoft.com/office/drawing/2014/main" id="{F332FE2E-9BB7-404F-B937-51D7C24A22B5}"/>
              </a:ext>
            </a:extLst>
          </p:cNvPr>
          <p:cNvSpPr/>
          <p:nvPr/>
        </p:nvSpPr>
        <p:spPr>
          <a:xfrm>
            <a:off x="2447796" y="1557854"/>
            <a:ext cx="1713962" cy="157615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LUOGO</a:t>
            </a:r>
          </a:p>
        </p:txBody>
      </p:sp>
      <p:sp>
        <p:nvSpPr>
          <p:cNvPr id="7" name="Owal 6">
            <a:extLst>
              <a:ext uri="{FF2B5EF4-FFF2-40B4-BE49-F238E27FC236}">
                <a16:creationId xmlns:a16="http://schemas.microsoft.com/office/drawing/2014/main" id="{888808CD-BA3F-4F26-BFAC-CC1BB3F7A878}"/>
              </a:ext>
            </a:extLst>
          </p:cNvPr>
          <p:cNvSpPr/>
          <p:nvPr/>
        </p:nvSpPr>
        <p:spPr>
          <a:xfrm>
            <a:off x="3877533" y="1064766"/>
            <a:ext cx="1713962" cy="1576156"/>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PREZZO</a:t>
            </a:r>
          </a:p>
        </p:txBody>
      </p:sp>
      <p:sp>
        <p:nvSpPr>
          <p:cNvPr id="8" name="Owal 7">
            <a:extLst>
              <a:ext uri="{FF2B5EF4-FFF2-40B4-BE49-F238E27FC236}">
                <a16:creationId xmlns:a16="http://schemas.microsoft.com/office/drawing/2014/main" id="{71312306-0DD0-42AC-BEE8-E934E6382AA1}"/>
              </a:ext>
            </a:extLst>
          </p:cNvPr>
          <p:cNvSpPr/>
          <p:nvPr/>
        </p:nvSpPr>
        <p:spPr>
          <a:xfrm>
            <a:off x="4467341" y="4069940"/>
            <a:ext cx="1713962" cy="1576156"/>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PERSONE</a:t>
            </a:r>
          </a:p>
        </p:txBody>
      </p:sp>
      <p:sp>
        <p:nvSpPr>
          <p:cNvPr id="9" name="Owal 8">
            <a:extLst>
              <a:ext uri="{FF2B5EF4-FFF2-40B4-BE49-F238E27FC236}">
                <a16:creationId xmlns:a16="http://schemas.microsoft.com/office/drawing/2014/main" id="{F52361A6-33A1-4F1A-B757-5ED6DE7E05F8}"/>
              </a:ext>
            </a:extLst>
          </p:cNvPr>
          <p:cNvSpPr/>
          <p:nvPr/>
        </p:nvSpPr>
        <p:spPr>
          <a:xfrm>
            <a:off x="5324322" y="3134009"/>
            <a:ext cx="1713962" cy="1576156"/>
          </a:xfrm>
          <a:prstGeom prst="ellipse">
            <a:avLst/>
          </a:prstGeom>
          <a:solidFill>
            <a:srgbClr val="A0716C"/>
          </a:solidFill>
          <a:ln>
            <a:solidFill>
              <a:srgbClr val="A07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FISICO</a:t>
            </a:r>
            <a:br>
              <a:rPr lang="pl-PL" sz="1662" dirty="0"/>
            </a:br>
            <a:r>
              <a:rPr lang="pl-PL" sz="1662" dirty="0"/>
              <a:t>EVIDENZA</a:t>
            </a:r>
          </a:p>
        </p:txBody>
      </p:sp>
      <p:sp>
        <p:nvSpPr>
          <p:cNvPr id="10" name="Owal 9">
            <a:extLst>
              <a:ext uri="{FF2B5EF4-FFF2-40B4-BE49-F238E27FC236}">
                <a16:creationId xmlns:a16="http://schemas.microsoft.com/office/drawing/2014/main" id="{02B14B9A-B1AF-4CA1-8493-89B8C99EE3AA}"/>
              </a:ext>
            </a:extLst>
          </p:cNvPr>
          <p:cNvSpPr/>
          <p:nvPr/>
        </p:nvSpPr>
        <p:spPr>
          <a:xfrm>
            <a:off x="5190845" y="1852844"/>
            <a:ext cx="1713962" cy="157615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77" dirty="0"/>
              <a:t>PROMOZIONE</a:t>
            </a:r>
          </a:p>
        </p:txBody>
      </p:sp>
    </p:spTree>
    <p:extLst>
      <p:ext uri="{BB962C8B-B14F-4D97-AF65-F5344CB8AC3E}">
        <p14:creationId xmlns:p14="http://schemas.microsoft.com/office/powerpoint/2010/main" val="2985200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0F458DA-07E6-4BB3-9937-8DCE66321A04}"/>
              </a:ext>
            </a:extLst>
          </p:cNvPr>
          <p:cNvSpPr>
            <a:spLocks noGrp="1"/>
          </p:cNvSpPr>
          <p:nvPr>
            <p:ph type="body" sz="quarter" idx="14"/>
          </p:nvPr>
        </p:nvSpPr>
        <p:spPr/>
        <p:txBody>
          <a:bodyPr>
            <a:normAutofit lnSpcReduction="10000"/>
          </a:bodyPr>
          <a:lstStyle/>
          <a:p>
            <a:pPr algn="ctr"/>
            <a:r>
              <a:rPr lang="pl-PL" sz="1800" b="1" dirty="0"/>
              <a:t>Mettete alla prova </a:t>
            </a:r>
            <a:r>
              <a:rPr lang="pl-PL" sz="1800" b="1" dirty="0" err="1"/>
              <a:t>le vostre conoscenze</a:t>
            </a:r>
            <a:r>
              <a:rPr lang="pl-PL" sz="1800" b="1" dirty="0"/>
              <a:t>! </a:t>
            </a:r>
          </a:p>
          <a:p>
            <a:pPr algn="ctr"/>
            <a:endParaRPr lang="pl-PL" sz="1800" dirty="0"/>
          </a:p>
          <a:p>
            <a:pPr algn="ctr"/>
            <a:endParaRPr lang="pl-PL" sz="1800" dirty="0"/>
          </a:p>
          <a:p>
            <a:pPr marL="316531" indent="-316531" algn="l">
              <a:buAutoNum type="arabicPeriod"/>
            </a:pPr>
            <a:r>
              <a:rPr lang="pl-PL" sz="1800" dirty="0" err="1"/>
              <a:t>Cosa comprende il </a:t>
            </a:r>
            <a:r>
              <a:rPr lang="pl-PL" sz="1800" dirty="0"/>
              <a:t>profilo del </a:t>
            </a:r>
            <a:r>
              <a:rPr lang="pl-PL" sz="1800" dirty="0" err="1"/>
              <a:t>cliente</a:t>
            </a:r>
            <a:r>
              <a:rPr lang="pl-PL" sz="1800" dirty="0"/>
              <a:t>?</a:t>
            </a:r>
          </a:p>
          <a:p>
            <a:pPr marL="316531" indent="-316531" algn="l">
              <a:buAutoNum type="alphaLcParenR"/>
            </a:pPr>
            <a:endParaRPr lang="pl-PL" sz="1800" dirty="0"/>
          </a:p>
          <a:p>
            <a:pPr marL="316531" indent="-316531" algn="l">
              <a:buAutoNum type="alphaLcParenR"/>
            </a:pPr>
            <a:r>
              <a:rPr lang="pl-PL" sz="1800" dirty="0"/>
              <a:t>Età, </a:t>
            </a:r>
            <a:r>
              <a:rPr lang="pl-PL" sz="1800" dirty="0" err="1"/>
              <a:t>numero di scarpe</a:t>
            </a:r>
            <a:r>
              <a:rPr lang="pl-PL" sz="1800" dirty="0"/>
              <a:t>, </a:t>
            </a:r>
            <a:r>
              <a:rPr lang="pl-PL" sz="1800" dirty="0" err="1"/>
              <a:t>hobby</a:t>
            </a:r>
            <a:endParaRPr lang="pl-PL" sz="1800" dirty="0"/>
          </a:p>
          <a:p>
            <a:pPr marL="316531" indent="-316531" algn="l">
              <a:buAutoNum type="alphaLcParenR"/>
            </a:pPr>
            <a:r>
              <a:rPr lang="pl-PL" sz="1800" dirty="0"/>
              <a:t>Età, </a:t>
            </a:r>
            <a:r>
              <a:rPr lang="pl-PL" sz="1800" dirty="0" err="1"/>
              <a:t>posizione</a:t>
            </a:r>
            <a:r>
              <a:rPr lang="pl-PL" sz="1800" dirty="0"/>
              <a:t>, </a:t>
            </a:r>
            <a:r>
              <a:rPr lang="pl-PL" sz="1800" dirty="0" err="1"/>
              <a:t>hobby </a:t>
            </a:r>
          </a:p>
          <a:p>
            <a:pPr marL="316531" indent="-316531" algn="l">
              <a:buAutoNum type="alphaLcParenR"/>
            </a:pPr>
            <a:r>
              <a:rPr lang="pl-PL" sz="1800" dirty="0" err="1"/>
              <a:t>Hobby</a:t>
            </a:r>
            <a:r>
              <a:rPr lang="pl-PL" sz="1800" dirty="0"/>
              <a:t>, cibo </a:t>
            </a:r>
            <a:r>
              <a:rPr lang="pl-PL" sz="1800" dirty="0" err="1"/>
              <a:t>preferito</a:t>
            </a:r>
            <a:r>
              <a:rPr lang="pl-PL" sz="1800" dirty="0"/>
              <a:t>, sport </a:t>
            </a:r>
            <a:r>
              <a:rPr lang="pl-PL" sz="1800" dirty="0" err="1"/>
              <a:t>preferito</a:t>
            </a:r>
          </a:p>
          <a:p>
            <a:pPr algn="l"/>
            <a:endParaRPr lang="pl-PL" sz="1800" dirty="0"/>
          </a:p>
          <a:p>
            <a:pPr algn="l"/>
            <a:endParaRPr lang="pl-PL" sz="1800" dirty="0"/>
          </a:p>
          <a:p>
            <a:pPr algn="l"/>
            <a:r>
              <a:rPr lang="pl-PL" sz="1800" dirty="0"/>
              <a:t>2. </a:t>
            </a:r>
            <a:r>
              <a:rPr lang="en-US" sz="1800" dirty="0"/>
              <a:t>Quali sono le tre fasi per ottenere i dati giusti sui potenziali clienti?</a:t>
            </a:r>
            <a:endParaRPr lang="pl-PL" sz="1800" dirty="0"/>
          </a:p>
          <a:p>
            <a:pPr algn="l"/>
            <a:endParaRPr lang="pl-PL" sz="1800" dirty="0"/>
          </a:p>
          <a:p>
            <a:pPr algn="l"/>
            <a:r>
              <a:rPr lang="pl-PL" sz="1800" dirty="0"/>
              <a:t>a) </a:t>
            </a:r>
            <a:r>
              <a:rPr lang="en-US" sz="1800" dirty="0" err="1"/>
              <a:t>Parlare </a:t>
            </a:r>
            <a:r>
              <a:rPr lang="en-US" sz="1800" dirty="0"/>
              <a:t>con i propri clienti</a:t>
            </a:r>
            <a:r>
              <a:rPr lang="pl-PL" sz="1800" dirty="0"/>
              <a:t>, </a:t>
            </a:r>
            <a:r>
              <a:rPr lang="pl-PL" sz="1800" dirty="0" err="1"/>
              <a:t>analizzare il proprio database</a:t>
            </a:r>
            <a:r>
              <a:rPr lang="pl-PL" sz="1800" dirty="0"/>
              <a:t>, </a:t>
            </a:r>
            <a:r>
              <a:rPr lang="en-US" sz="1800" dirty="0"/>
              <a:t>memorizzare e utilizzare i loro dati.</a:t>
            </a:r>
            <a:endParaRPr lang="pl-PL" sz="1800" dirty="0"/>
          </a:p>
          <a:p>
            <a:pPr algn="l"/>
            <a:r>
              <a:rPr lang="pl-PL" sz="1800" dirty="0"/>
              <a:t>b) Parlare con i </a:t>
            </a:r>
            <a:r>
              <a:rPr lang="pl-PL" sz="1800" dirty="0" err="1"/>
              <a:t>vostri amici</a:t>
            </a:r>
            <a:r>
              <a:rPr lang="pl-PL" sz="1800" dirty="0"/>
              <a:t>, </a:t>
            </a:r>
            <a:r>
              <a:rPr lang="pl-PL" sz="1800" dirty="0" err="1"/>
              <a:t>analizzare il vostro database</a:t>
            </a:r>
            <a:r>
              <a:rPr lang="pl-PL" sz="1800" dirty="0"/>
              <a:t>, </a:t>
            </a:r>
            <a:r>
              <a:rPr lang="en-US" sz="1800" dirty="0"/>
              <a:t>memorizzare e utilizzare i loro dati.</a:t>
            </a:r>
            <a:br>
              <a:rPr lang="pl-PL" sz="1800" dirty="0"/>
            </a:br>
            <a:r>
              <a:rPr lang="pl-PL" sz="1800" dirty="0"/>
              <a:t>c) Parlate con i </a:t>
            </a:r>
            <a:r>
              <a:rPr lang="pl-PL" sz="1800" dirty="0" err="1"/>
              <a:t>vostri clienti</a:t>
            </a:r>
            <a:r>
              <a:rPr lang="pl-PL" sz="1800" dirty="0"/>
              <a:t>, </a:t>
            </a:r>
            <a:r>
              <a:rPr lang="pl-PL" sz="1800" dirty="0" err="1"/>
              <a:t>analizzate il vostro </a:t>
            </a:r>
            <a:r>
              <a:rPr lang="pl-PL" sz="1800" dirty="0"/>
              <a:t>umorismo, </a:t>
            </a:r>
            <a:r>
              <a:rPr lang="en-US" sz="1800" dirty="0"/>
              <a:t>memorizzate e utilizzate i loro dati.</a:t>
            </a:r>
            <a:endParaRPr lang="pl-PL" sz="1800" dirty="0"/>
          </a:p>
          <a:p>
            <a:pPr algn="l"/>
            <a:endParaRPr lang="pl-PL" sz="1800" dirty="0"/>
          </a:p>
        </p:txBody>
      </p:sp>
    </p:spTree>
    <p:extLst>
      <p:ext uri="{BB962C8B-B14F-4D97-AF65-F5344CB8AC3E}">
        <p14:creationId xmlns:p14="http://schemas.microsoft.com/office/powerpoint/2010/main" val="1728566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5E84B60-D892-4900-8349-2C973781A722}"/>
              </a:ext>
            </a:extLst>
          </p:cNvPr>
          <p:cNvSpPr>
            <a:spLocks noGrp="1"/>
          </p:cNvSpPr>
          <p:nvPr>
            <p:ph type="body" sz="quarter" idx="14"/>
          </p:nvPr>
        </p:nvSpPr>
        <p:spPr/>
        <p:txBody>
          <a:bodyPr>
            <a:normAutofit/>
          </a:bodyPr>
          <a:lstStyle/>
          <a:p>
            <a:endParaRPr lang="pl-PL" sz="1800" dirty="0"/>
          </a:p>
          <a:p>
            <a:endParaRPr lang="pl-PL" sz="1800" dirty="0"/>
          </a:p>
          <a:p>
            <a:r>
              <a:rPr lang="pl-PL" sz="1800" dirty="0"/>
              <a:t>3. </a:t>
            </a:r>
            <a:r>
              <a:rPr lang="en-US" sz="1800" dirty="0"/>
              <a:t>Cosa comprende la storia di un marchio</a:t>
            </a:r>
            <a:endParaRPr lang="pl-PL" sz="1800" dirty="0"/>
          </a:p>
          <a:p>
            <a:endParaRPr lang="pl-PL" sz="1800" dirty="0"/>
          </a:p>
          <a:p>
            <a:r>
              <a:rPr lang="pl-PL" sz="1800" dirty="0"/>
              <a:t>a) il </a:t>
            </a:r>
            <a:r>
              <a:rPr lang="pl-PL" sz="1800" dirty="0" err="1"/>
              <a:t>patrimonio</a:t>
            </a:r>
            <a:r>
              <a:rPr lang="pl-PL" sz="1800" dirty="0"/>
              <a:t>, la </a:t>
            </a:r>
            <a:r>
              <a:rPr lang="pl-PL" sz="1800" dirty="0" err="1"/>
              <a:t>personalità</a:t>
            </a:r>
            <a:r>
              <a:rPr lang="pl-PL" sz="1800" dirty="0"/>
              <a:t>, </a:t>
            </a:r>
            <a:r>
              <a:rPr lang="pl-PL" sz="1800" dirty="0" err="1"/>
              <a:t>i risultati sportivi ottenuti </a:t>
            </a:r>
          </a:p>
          <a:p>
            <a:r>
              <a:rPr lang="pl-PL" sz="1800" dirty="0"/>
              <a:t>b) </a:t>
            </a:r>
            <a:r>
              <a:rPr lang="pl-PL" sz="1800" dirty="0" err="1"/>
              <a:t>futuro</a:t>
            </a:r>
            <a:r>
              <a:rPr lang="pl-PL" sz="1800" dirty="0"/>
              <a:t>, </a:t>
            </a:r>
            <a:r>
              <a:rPr lang="pl-PL" sz="1800" dirty="0" err="1"/>
              <a:t>valori</a:t>
            </a:r>
            <a:r>
              <a:rPr lang="pl-PL" sz="1800" dirty="0"/>
              <a:t>, sogni </a:t>
            </a:r>
          </a:p>
          <a:p>
            <a:r>
              <a:rPr lang="pl-PL" sz="1800" dirty="0"/>
              <a:t>c) </a:t>
            </a:r>
            <a:r>
              <a:rPr lang="pl-PL" sz="1800" dirty="0" err="1"/>
              <a:t>personalità</a:t>
            </a:r>
            <a:r>
              <a:rPr lang="pl-PL" sz="1800" dirty="0"/>
              <a:t>, </a:t>
            </a:r>
            <a:r>
              <a:rPr lang="pl-PL" sz="1800" dirty="0" err="1"/>
              <a:t>futuro</a:t>
            </a:r>
            <a:r>
              <a:rPr lang="pl-PL" sz="1800" dirty="0"/>
              <a:t>, </a:t>
            </a:r>
            <a:r>
              <a:rPr lang="pl-PL" sz="1800" dirty="0" err="1"/>
              <a:t>patrimonio</a:t>
            </a:r>
            <a:endParaRPr lang="pl-PL" sz="1800" dirty="0"/>
          </a:p>
          <a:p>
            <a:endParaRPr lang="pl-PL" sz="1800" dirty="0"/>
          </a:p>
          <a:p>
            <a:endParaRPr lang="pl-PL" sz="1800" dirty="0"/>
          </a:p>
          <a:p>
            <a:r>
              <a:rPr lang="pl-PL" sz="1800" dirty="0"/>
              <a:t>4. </a:t>
            </a:r>
            <a:r>
              <a:rPr lang="en-US" sz="1800" dirty="0"/>
              <a:t>Quali sono le caratteristiche di un logo efficace?</a:t>
            </a:r>
            <a:endParaRPr lang="pl-PL" sz="1800" dirty="0"/>
          </a:p>
          <a:p>
            <a:endParaRPr lang="pl-PL" sz="1800" dirty="0"/>
          </a:p>
          <a:p>
            <a:r>
              <a:rPr lang="pl-PL" sz="1800" dirty="0"/>
              <a:t>a) </a:t>
            </a:r>
            <a:r>
              <a:rPr lang="pl-PL" sz="1800" dirty="0" err="1"/>
              <a:t>Semplicità</a:t>
            </a:r>
            <a:r>
              <a:rPr lang="pl-PL" sz="1800" dirty="0"/>
              <a:t>, </a:t>
            </a:r>
            <a:r>
              <a:rPr lang="pl-PL" sz="1800" dirty="0" err="1"/>
              <a:t>adattabilità</a:t>
            </a:r>
            <a:r>
              <a:rPr lang="pl-PL" sz="1800" dirty="0"/>
              <a:t>, </a:t>
            </a:r>
            <a:r>
              <a:rPr lang="pl-PL" sz="1800" dirty="0" err="1"/>
              <a:t>memorizzabilità</a:t>
            </a:r>
            <a:endParaRPr lang="pl-PL" sz="1800" dirty="0"/>
          </a:p>
          <a:p>
            <a:r>
              <a:rPr lang="pl-PL" sz="1800" dirty="0"/>
              <a:t>b) </a:t>
            </a:r>
            <a:r>
              <a:rPr lang="en-US" sz="1800" dirty="0"/>
              <a:t>Chiarezza del messaggio, </a:t>
            </a:r>
            <a:r>
              <a:rPr lang="en-US" sz="1800" dirty="0" err="1"/>
              <a:t>atemporalità</a:t>
            </a:r>
            <a:r>
              <a:rPr lang="en-US" sz="1800" dirty="0"/>
              <a:t>, </a:t>
            </a:r>
            <a:r>
              <a:rPr lang="pl-PL" sz="1800" dirty="0" err="1"/>
              <a:t>sobrietà </a:t>
            </a:r>
          </a:p>
          <a:p>
            <a:r>
              <a:rPr lang="pl-PL" sz="1800" dirty="0"/>
              <a:t>c) </a:t>
            </a:r>
            <a:r>
              <a:rPr lang="pl-PL" sz="1800" dirty="0" err="1"/>
              <a:t>Versatilità</a:t>
            </a:r>
            <a:r>
              <a:rPr lang="pl-PL" sz="1800" dirty="0"/>
              <a:t>, </a:t>
            </a:r>
            <a:r>
              <a:rPr lang="pl-PL" sz="1800" dirty="0" err="1"/>
              <a:t>vestibilità</a:t>
            </a:r>
            <a:r>
              <a:rPr lang="pl-PL" sz="1800" dirty="0"/>
              <a:t>, </a:t>
            </a:r>
            <a:r>
              <a:rPr lang="pl-PL" sz="1800" dirty="0" err="1"/>
              <a:t>moda</a:t>
            </a:r>
            <a:endParaRPr lang="pl-PL" sz="1800" dirty="0"/>
          </a:p>
        </p:txBody>
      </p:sp>
    </p:spTree>
    <p:extLst>
      <p:ext uri="{BB962C8B-B14F-4D97-AF65-F5344CB8AC3E}">
        <p14:creationId xmlns:p14="http://schemas.microsoft.com/office/powerpoint/2010/main" val="3386091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C92D883-9A45-44E0-9EBD-5A0AF03BCCC4}"/>
              </a:ext>
            </a:extLst>
          </p:cNvPr>
          <p:cNvSpPr>
            <a:spLocks noGrp="1"/>
          </p:cNvSpPr>
          <p:nvPr>
            <p:ph type="body" sz="quarter" idx="14"/>
          </p:nvPr>
        </p:nvSpPr>
        <p:spPr/>
        <p:txBody>
          <a:bodyPr>
            <a:normAutofit/>
          </a:bodyPr>
          <a:lstStyle/>
          <a:p>
            <a:endParaRPr lang="pl-PL" sz="1800" dirty="0"/>
          </a:p>
          <a:p>
            <a:endParaRPr lang="pl-PL" sz="1800" dirty="0"/>
          </a:p>
          <a:p>
            <a:r>
              <a:rPr lang="pl-PL" sz="1800" dirty="0"/>
              <a:t>5. </a:t>
            </a:r>
            <a:r>
              <a:rPr lang="en-US" sz="1800" dirty="0"/>
              <a:t>Cosa registrare sull'account del vostro marchio su YouTube?</a:t>
            </a:r>
            <a:endParaRPr lang="pl-PL" sz="1800" dirty="0"/>
          </a:p>
          <a:p>
            <a:endParaRPr lang="pl-PL" sz="1800" dirty="0"/>
          </a:p>
          <a:p>
            <a:r>
              <a:rPr lang="pl-PL" sz="1800" dirty="0"/>
              <a:t>a) </a:t>
            </a:r>
            <a:r>
              <a:rPr lang="pl-PL" sz="1800" dirty="0" err="1"/>
              <a:t>Dimostrazione di </a:t>
            </a:r>
            <a:r>
              <a:rPr lang="pl-PL" sz="1800" dirty="0"/>
              <a:t>"</a:t>
            </a:r>
            <a:r>
              <a:rPr lang="pl-PL" sz="1800" dirty="0" err="1"/>
              <a:t>come </a:t>
            </a:r>
            <a:r>
              <a:rPr lang="pl-PL" sz="1800" dirty="0"/>
              <a:t>si fa", </a:t>
            </a:r>
            <a:r>
              <a:rPr lang="pl-PL" sz="1800" dirty="0" err="1"/>
              <a:t>Informazione/Educazione</a:t>
            </a:r>
            <a:r>
              <a:rPr lang="pl-PL" sz="1800" dirty="0"/>
              <a:t>, </a:t>
            </a:r>
            <a:r>
              <a:rPr lang="pl-PL" sz="1800" dirty="0" err="1"/>
              <a:t>Promozione</a:t>
            </a:r>
            <a:endParaRPr lang="pl-PL" sz="1800" dirty="0"/>
          </a:p>
          <a:p>
            <a:r>
              <a:rPr lang="pl-PL" sz="1800" dirty="0"/>
              <a:t>b) </a:t>
            </a:r>
            <a:r>
              <a:rPr lang="en-US" sz="1800" dirty="0"/>
              <a:t>Testimonianza/appoggio, Shopping </a:t>
            </a:r>
            <a:r>
              <a:rPr lang="en-US" sz="1800" dirty="0" err="1"/>
              <a:t>houl</a:t>
            </a:r>
            <a:r>
              <a:rPr lang="en-US" sz="1800" dirty="0"/>
              <a:t>, Promozionale</a:t>
            </a:r>
            <a:endParaRPr lang="pl-PL" sz="1800" dirty="0"/>
          </a:p>
          <a:p>
            <a:r>
              <a:rPr lang="pl-PL" sz="1800" dirty="0"/>
              <a:t>c) </a:t>
            </a:r>
            <a:r>
              <a:rPr lang="en-US" sz="1800" dirty="0"/>
              <a:t>Testimonianza/appoggio, dimostrazione del "come fare", la vostra routine mattutina</a:t>
            </a:r>
            <a:endParaRPr lang="pl-PL" sz="1800" dirty="0"/>
          </a:p>
          <a:p>
            <a:endParaRPr lang="pl-PL" sz="1800" dirty="0"/>
          </a:p>
          <a:p>
            <a:endParaRPr lang="pl-PL" sz="1800" dirty="0"/>
          </a:p>
          <a:p>
            <a:r>
              <a:rPr lang="pl-PL" sz="1800" dirty="0"/>
              <a:t>6. </a:t>
            </a:r>
            <a:r>
              <a:rPr lang="en-US" sz="1800" dirty="0"/>
              <a:t>Quali sono le cose da ricordare quando si fanno i film</a:t>
            </a:r>
            <a:endParaRPr lang="pl-PL" sz="1800" dirty="0"/>
          </a:p>
          <a:p>
            <a:endParaRPr lang="pl-PL" sz="1800" dirty="0"/>
          </a:p>
          <a:p>
            <a:r>
              <a:rPr lang="pl-PL" sz="1800" dirty="0"/>
              <a:t>a) Il </a:t>
            </a:r>
            <a:r>
              <a:rPr lang="en-US" sz="1800" dirty="0"/>
              <a:t>vostro logo all'inizio, l'immagine della vostra infanzia al centro, i loghi dei partner alla fine.</a:t>
            </a:r>
            <a:endParaRPr lang="pl-PL" sz="1800" dirty="0"/>
          </a:p>
          <a:p>
            <a:r>
              <a:rPr lang="pl-PL" sz="1800" dirty="0"/>
              <a:t>b) </a:t>
            </a:r>
            <a:r>
              <a:rPr lang="en-US" sz="1800" dirty="0"/>
              <a:t>Luci e suono, buona attitudine, conoscenze in una scuola di danza</a:t>
            </a:r>
            <a:endParaRPr lang="pl-PL" sz="1800" dirty="0"/>
          </a:p>
          <a:p>
            <a:r>
              <a:rPr lang="pl-PL" sz="1800" dirty="0"/>
              <a:t>c) </a:t>
            </a:r>
            <a:r>
              <a:rPr lang="en-US" sz="1800" dirty="0"/>
              <a:t>Illuminazione e suono, musica, foto e didascalie, il vostro logo all'inizio </a:t>
            </a:r>
            <a:endParaRPr lang="pl-PL" sz="1800" dirty="0"/>
          </a:p>
        </p:txBody>
      </p:sp>
    </p:spTree>
    <p:extLst>
      <p:ext uri="{BB962C8B-B14F-4D97-AF65-F5344CB8AC3E}">
        <p14:creationId xmlns:p14="http://schemas.microsoft.com/office/powerpoint/2010/main" val="726861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5F3504-81EB-4603-9AE5-2B3E05206EFA}"/>
              </a:ext>
            </a:extLst>
          </p:cNvPr>
          <p:cNvSpPr>
            <a:spLocks noGrp="1"/>
          </p:cNvSpPr>
          <p:nvPr>
            <p:ph type="body" sz="quarter" idx="14"/>
          </p:nvPr>
        </p:nvSpPr>
        <p:spPr/>
        <p:txBody>
          <a:bodyPr>
            <a:normAutofit lnSpcReduction="10000"/>
          </a:bodyPr>
          <a:lstStyle/>
          <a:p>
            <a:endParaRPr lang="pl-PL" sz="1800" dirty="0"/>
          </a:p>
          <a:p>
            <a:endParaRPr lang="pl-PL" sz="1800" dirty="0"/>
          </a:p>
          <a:p>
            <a:r>
              <a:rPr lang="pl-PL" sz="1800" dirty="0"/>
              <a:t>7. </a:t>
            </a:r>
            <a:r>
              <a:rPr lang="en-US" sz="1800" dirty="0"/>
              <a:t>Cosa vogliono i visitatori La homepage del vostro sito web </a:t>
            </a:r>
            <a:endParaRPr lang="pl-PL" sz="1800" dirty="0"/>
          </a:p>
          <a:p>
            <a:endParaRPr lang="pl-PL" sz="1800" dirty="0"/>
          </a:p>
          <a:p>
            <a:r>
              <a:rPr lang="en-US" sz="1800" dirty="0"/>
              <a:t>a) Dati di contatto, contatto con il vostro dentista, alta qualità della foto</a:t>
            </a:r>
          </a:p>
          <a:p>
            <a:r>
              <a:rPr lang="en-US" sz="1800" dirty="0"/>
              <a:t>b) Dettagli di contatto, buona navigazione, testimonianze di altri clienti</a:t>
            </a:r>
          </a:p>
          <a:p>
            <a:r>
              <a:rPr lang="en-US" sz="1800" dirty="0"/>
              <a:t>c) Buona navigazione, dati di contatto, foto del cane</a:t>
            </a:r>
          </a:p>
          <a:p>
            <a:endParaRPr lang="pl-PL" sz="1800" dirty="0"/>
          </a:p>
          <a:p>
            <a:r>
              <a:rPr lang="pl-PL" sz="1800" dirty="0"/>
              <a:t>8. </a:t>
            </a:r>
            <a:r>
              <a:rPr lang="en-US" sz="1800" dirty="0"/>
              <a:t>Perché </a:t>
            </a:r>
            <a:r>
              <a:rPr lang="en-US" sz="1800" dirty="0" err="1"/>
              <a:t>bloggare </a:t>
            </a:r>
            <a:r>
              <a:rPr lang="en-US" sz="1800" dirty="0"/>
              <a:t>è una buona idea? </a:t>
            </a:r>
            <a:endParaRPr lang="pl-PL" sz="1800" dirty="0"/>
          </a:p>
          <a:p>
            <a:endParaRPr lang="pl-PL" sz="1800" dirty="0"/>
          </a:p>
          <a:p>
            <a:r>
              <a:rPr lang="en-US" sz="1800" dirty="0"/>
              <a:t>a) Un blog può farvi diventare un'autorità nel vostro campo, un blog è il luogo perfetto per annotare le vostre canzoni preferite, un blog è ottimo per l'ottimizzazione dei motori di ricerca (SEO)</a:t>
            </a:r>
          </a:p>
          <a:p>
            <a:r>
              <a:rPr lang="en-US" sz="1800" dirty="0"/>
              <a:t>b) Un blog può favorire le vendite, è sicuramente un modo che vale la pena provare, un blog è ottimo per l'ottimizzazione dei motori di ricerca (SEO), un blog può rendervi felici</a:t>
            </a:r>
          </a:p>
          <a:p>
            <a:r>
              <a:rPr lang="en-US" sz="1800" dirty="0"/>
              <a:t>c) Un blog porterà traffico al vostro sito, un blog può farvi diventare un'autorità nel vostro campo, un blog può far aumentare le vendite, è sicuramente un modo che vale la pena provare. </a:t>
            </a:r>
            <a:endParaRPr lang="pl-PL" sz="1800" dirty="0"/>
          </a:p>
        </p:txBody>
      </p:sp>
    </p:spTree>
    <p:extLst>
      <p:ext uri="{BB962C8B-B14F-4D97-AF65-F5344CB8AC3E}">
        <p14:creationId xmlns:p14="http://schemas.microsoft.com/office/powerpoint/2010/main" val="267591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E953766-20A1-48C7-8C80-F3111469CC23}"/>
              </a:ext>
            </a:extLst>
          </p:cNvPr>
          <p:cNvSpPr>
            <a:spLocks noGrp="1"/>
          </p:cNvSpPr>
          <p:nvPr>
            <p:ph type="body" sz="quarter" idx="14"/>
          </p:nvPr>
        </p:nvSpPr>
        <p:spPr/>
        <p:txBody>
          <a:bodyPr>
            <a:normAutofit/>
          </a:bodyPr>
          <a:lstStyle/>
          <a:p>
            <a:endParaRPr lang="pl-PL" sz="1800" dirty="0"/>
          </a:p>
          <a:p>
            <a:endParaRPr lang="pl-PL" sz="1800" dirty="0"/>
          </a:p>
          <a:p>
            <a:r>
              <a:rPr lang="pl-PL" sz="1800" dirty="0"/>
              <a:t>9. </a:t>
            </a:r>
            <a:r>
              <a:rPr lang="en-US" sz="1800" dirty="0"/>
              <a:t>Quali sono le 3 </a:t>
            </a:r>
            <a:r>
              <a:rPr lang="pl-PL" sz="1800" dirty="0"/>
              <a:t>piattaforme di </a:t>
            </a:r>
            <a:r>
              <a:rPr lang="pl-PL" sz="1800" dirty="0" err="1"/>
              <a:t>social </a:t>
            </a:r>
            <a:r>
              <a:rPr lang="pl-PL" sz="1800" dirty="0"/>
              <a:t>media </a:t>
            </a:r>
            <a:r>
              <a:rPr lang="en-US" sz="1800" dirty="0"/>
              <a:t>più popolari</a:t>
            </a:r>
            <a:r>
              <a:rPr lang="pl-PL" sz="1800" dirty="0"/>
              <a:t>?</a:t>
            </a:r>
          </a:p>
          <a:p>
            <a:endParaRPr lang="pl-PL" sz="1800" dirty="0"/>
          </a:p>
          <a:p>
            <a:pPr marL="316531" indent="-316531">
              <a:buAutoNum type="alphaLcParenR"/>
            </a:pPr>
            <a:r>
              <a:rPr lang="pl-PL" sz="1800" dirty="0"/>
              <a:t>Instagram, Gadu-Gadu, Facebook</a:t>
            </a:r>
          </a:p>
          <a:p>
            <a:pPr marL="316531" indent="-316531">
              <a:buAutoNum type="alphaLcParenR"/>
            </a:pPr>
            <a:r>
              <a:rPr lang="pl-PL" sz="1800" dirty="0"/>
              <a:t>Facebook, Instagram, Snapchat</a:t>
            </a:r>
          </a:p>
          <a:p>
            <a:pPr marL="316531" indent="-316531">
              <a:buAutoNum type="alphaLcParenR"/>
            </a:pPr>
            <a:r>
              <a:rPr lang="pl-PL" sz="1800" dirty="0" err="1"/>
              <a:t>Twetter</a:t>
            </a:r>
            <a:r>
              <a:rPr lang="pl-PL" sz="1800" dirty="0"/>
              <a:t>, Facebook, Instagram</a:t>
            </a:r>
          </a:p>
          <a:p>
            <a:endParaRPr lang="pl-PL" sz="1800" dirty="0"/>
          </a:p>
          <a:p>
            <a:endParaRPr lang="pl-PL" sz="1800" dirty="0"/>
          </a:p>
          <a:p>
            <a:r>
              <a:rPr lang="pl-PL" sz="1800" dirty="0"/>
              <a:t>10. </a:t>
            </a:r>
            <a:r>
              <a:rPr lang="pl-PL" sz="1800" dirty="0" err="1"/>
              <a:t>Perché i social </a:t>
            </a:r>
            <a:r>
              <a:rPr lang="pl-PL" sz="1800" dirty="0"/>
              <a:t>media </a:t>
            </a:r>
            <a:r>
              <a:rPr lang="pl-PL" sz="1800" dirty="0" err="1"/>
              <a:t>sono così importanti</a:t>
            </a:r>
            <a:r>
              <a:rPr lang="pl-PL" sz="1800" dirty="0"/>
              <a:t>? </a:t>
            </a:r>
          </a:p>
          <a:p>
            <a:endParaRPr lang="pl-PL" sz="1800" dirty="0"/>
          </a:p>
          <a:p>
            <a:r>
              <a:rPr lang="en-US" sz="1800" dirty="0"/>
              <a:t>a) È conveniente, puoi trovare i tuoi amici, puoi invitare i tuoi amici sulla tua </a:t>
            </a:r>
            <a:r>
              <a:rPr lang="en-US" sz="1800" dirty="0" err="1"/>
              <a:t>funpage </a:t>
            </a:r>
            <a:r>
              <a:rPr lang="en-US" sz="1800" dirty="0"/>
              <a:t>del marchio.</a:t>
            </a:r>
          </a:p>
          <a:p>
            <a:r>
              <a:rPr lang="en-US" sz="1800" dirty="0"/>
              <a:t>b) Altamente interattivi, creano un legame con il pubblico, sono efficaci dal punto di vista dei costi.</a:t>
            </a:r>
          </a:p>
          <a:p>
            <a:r>
              <a:rPr lang="en-US" sz="1800" dirty="0"/>
              <a:t>c) È conveniente, altamente interattivo, si possono </a:t>
            </a:r>
            <a:r>
              <a:rPr lang="en-US" sz="1800" dirty="0" err="1"/>
              <a:t>vedere </a:t>
            </a:r>
            <a:r>
              <a:rPr lang="en-US" sz="1800" dirty="0"/>
              <a:t>molte foto di cani.</a:t>
            </a:r>
            <a:endParaRPr lang="pl-PL" sz="1800" dirty="0"/>
          </a:p>
          <a:p>
            <a:endParaRPr lang="pl-PL" sz="1800" dirty="0"/>
          </a:p>
          <a:p>
            <a:endParaRPr lang="pl-PL" sz="1800" dirty="0"/>
          </a:p>
        </p:txBody>
      </p:sp>
    </p:spTree>
    <p:extLst>
      <p:ext uri="{BB962C8B-B14F-4D97-AF65-F5344CB8AC3E}">
        <p14:creationId xmlns:p14="http://schemas.microsoft.com/office/powerpoint/2010/main" val="116927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wal 1">
            <a:extLst>
              <a:ext uri="{FF2B5EF4-FFF2-40B4-BE49-F238E27FC236}">
                <a16:creationId xmlns:a16="http://schemas.microsoft.com/office/drawing/2014/main" id="{A1DA8ADF-6230-4053-81DC-A35A327A8E9E}"/>
              </a:ext>
            </a:extLst>
          </p:cNvPr>
          <p:cNvSpPr/>
          <p:nvPr/>
        </p:nvSpPr>
        <p:spPr>
          <a:xfrm>
            <a:off x="3822563" y="2405672"/>
            <a:ext cx="1663837" cy="1466891"/>
          </a:xfrm>
          <a:prstGeom prst="ellipse">
            <a:avLst/>
          </a:prstGeom>
          <a:solidFill>
            <a:srgbClr val="DC30BB"/>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69" dirty="0"/>
              <a:t>PROFILO DEL CLIENTE</a:t>
            </a:r>
          </a:p>
        </p:txBody>
      </p:sp>
      <p:sp>
        <p:nvSpPr>
          <p:cNvPr id="4" name="Prostokąt 3">
            <a:extLst>
              <a:ext uri="{FF2B5EF4-FFF2-40B4-BE49-F238E27FC236}">
                <a16:creationId xmlns:a16="http://schemas.microsoft.com/office/drawing/2014/main" id="{C4AF6199-A235-4625-AB2F-2CAAED38D29E}"/>
              </a:ext>
            </a:extLst>
          </p:cNvPr>
          <p:cNvSpPr/>
          <p:nvPr/>
        </p:nvSpPr>
        <p:spPr>
          <a:xfrm>
            <a:off x="1914930" y="3298455"/>
            <a:ext cx="1352221"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ETÀ</a:t>
            </a:r>
          </a:p>
        </p:txBody>
      </p:sp>
      <p:sp>
        <p:nvSpPr>
          <p:cNvPr id="5" name="Prostokąt 4">
            <a:extLst>
              <a:ext uri="{FF2B5EF4-FFF2-40B4-BE49-F238E27FC236}">
                <a16:creationId xmlns:a16="http://schemas.microsoft.com/office/drawing/2014/main" id="{9E4A9A62-C824-4230-A582-738254D2AA3A}"/>
              </a:ext>
            </a:extLst>
          </p:cNvPr>
          <p:cNvSpPr/>
          <p:nvPr/>
        </p:nvSpPr>
        <p:spPr>
          <a:xfrm>
            <a:off x="5223708" y="1643433"/>
            <a:ext cx="173118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REDDITO</a:t>
            </a:r>
          </a:p>
        </p:txBody>
      </p:sp>
      <p:sp>
        <p:nvSpPr>
          <p:cNvPr id="6" name="Prostokąt 5">
            <a:extLst>
              <a:ext uri="{FF2B5EF4-FFF2-40B4-BE49-F238E27FC236}">
                <a16:creationId xmlns:a16="http://schemas.microsoft.com/office/drawing/2014/main" id="{67CBDB0B-45D3-414D-8636-FFC49DB5420B}"/>
              </a:ext>
            </a:extLst>
          </p:cNvPr>
          <p:cNvSpPr/>
          <p:nvPr/>
        </p:nvSpPr>
        <p:spPr>
          <a:xfrm>
            <a:off x="6235720" y="2500413"/>
            <a:ext cx="173118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TURNOVER</a:t>
            </a:r>
          </a:p>
        </p:txBody>
      </p:sp>
      <p:sp>
        <p:nvSpPr>
          <p:cNvPr id="7" name="Prostokąt 6">
            <a:extLst>
              <a:ext uri="{FF2B5EF4-FFF2-40B4-BE49-F238E27FC236}">
                <a16:creationId xmlns:a16="http://schemas.microsoft.com/office/drawing/2014/main" id="{7082D148-CEFE-425C-809B-13379DFD5B41}"/>
              </a:ext>
            </a:extLst>
          </p:cNvPr>
          <p:cNvSpPr/>
          <p:nvPr/>
        </p:nvSpPr>
        <p:spPr>
          <a:xfrm>
            <a:off x="6089301" y="3298455"/>
            <a:ext cx="1136899"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OBIETTIVI</a:t>
            </a:r>
          </a:p>
        </p:txBody>
      </p:sp>
      <p:sp>
        <p:nvSpPr>
          <p:cNvPr id="8" name="Prostokąt 7">
            <a:extLst>
              <a:ext uri="{FF2B5EF4-FFF2-40B4-BE49-F238E27FC236}">
                <a16:creationId xmlns:a16="http://schemas.microsoft.com/office/drawing/2014/main" id="{F6460E1B-42A0-4A3C-9C2A-ED68F8E9F705}"/>
              </a:ext>
            </a:extLst>
          </p:cNvPr>
          <p:cNvSpPr/>
          <p:nvPr/>
        </p:nvSpPr>
        <p:spPr>
          <a:xfrm>
            <a:off x="6425204" y="4212772"/>
            <a:ext cx="1800090"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SFIDE</a:t>
            </a:r>
          </a:p>
        </p:txBody>
      </p:sp>
      <p:sp>
        <p:nvSpPr>
          <p:cNvPr id="9" name="Prostokąt 8">
            <a:extLst>
              <a:ext uri="{FF2B5EF4-FFF2-40B4-BE49-F238E27FC236}">
                <a16:creationId xmlns:a16="http://schemas.microsoft.com/office/drawing/2014/main" id="{58797292-FA0F-448D-A021-9B3F193BC304}"/>
              </a:ext>
            </a:extLst>
          </p:cNvPr>
          <p:cNvSpPr/>
          <p:nvPr/>
        </p:nvSpPr>
        <p:spPr>
          <a:xfrm>
            <a:off x="3809761" y="4592836"/>
            <a:ext cx="1524478" cy="654578"/>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ABITUDINI DI ACQUISTO</a:t>
            </a:r>
          </a:p>
        </p:txBody>
      </p:sp>
      <p:sp>
        <p:nvSpPr>
          <p:cNvPr id="10" name="Prostokąt 9">
            <a:extLst>
              <a:ext uri="{FF2B5EF4-FFF2-40B4-BE49-F238E27FC236}">
                <a16:creationId xmlns:a16="http://schemas.microsoft.com/office/drawing/2014/main" id="{1557C62D-C1DE-4DBF-906B-A044FECEE4ED}"/>
              </a:ext>
            </a:extLst>
          </p:cNvPr>
          <p:cNvSpPr/>
          <p:nvPr/>
        </p:nvSpPr>
        <p:spPr>
          <a:xfrm>
            <a:off x="1177093" y="2528956"/>
            <a:ext cx="1798538"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POSIZIONE</a:t>
            </a:r>
          </a:p>
        </p:txBody>
      </p:sp>
      <p:sp>
        <p:nvSpPr>
          <p:cNvPr id="11" name="Prostokąt 10">
            <a:extLst>
              <a:ext uri="{FF2B5EF4-FFF2-40B4-BE49-F238E27FC236}">
                <a16:creationId xmlns:a16="http://schemas.microsoft.com/office/drawing/2014/main" id="{09A5F8BC-B6F7-4DBA-88CC-1334A815A12A}"/>
              </a:ext>
            </a:extLst>
          </p:cNvPr>
          <p:cNvSpPr/>
          <p:nvPr/>
        </p:nvSpPr>
        <p:spPr>
          <a:xfrm>
            <a:off x="2256457" y="1669271"/>
            <a:ext cx="166383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HOBBIES</a:t>
            </a:r>
          </a:p>
        </p:txBody>
      </p:sp>
      <p:sp>
        <p:nvSpPr>
          <p:cNvPr id="12" name="Prostokąt 11">
            <a:extLst>
              <a:ext uri="{FF2B5EF4-FFF2-40B4-BE49-F238E27FC236}">
                <a16:creationId xmlns:a16="http://schemas.microsoft.com/office/drawing/2014/main" id="{A40AF177-F141-4206-87AB-C6BB73BA2E83}"/>
              </a:ext>
            </a:extLst>
          </p:cNvPr>
          <p:cNvSpPr/>
          <p:nvPr/>
        </p:nvSpPr>
        <p:spPr>
          <a:xfrm>
            <a:off x="1244443" y="4212772"/>
            <a:ext cx="1663837" cy="42203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62" dirty="0"/>
              <a:t>TITOLO DEL LAVORO</a:t>
            </a:r>
          </a:p>
        </p:txBody>
      </p:sp>
      <p:cxnSp>
        <p:nvCxnSpPr>
          <p:cNvPr id="14" name="Łącznik: łamany 13">
            <a:extLst>
              <a:ext uri="{FF2B5EF4-FFF2-40B4-BE49-F238E27FC236}">
                <a16:creationId xmlns:a16="http://schemas.microsoft.com/office/drawing/2014/main" id="{7C3AC745-9E67-4704-B6D3-F9108A1FDB0F}"/>
              </a:ext>
            </a:extLst>
          </p:cNvPr>
          <p:cNvCxnSpPr/>
          <p:nvPr/>
        </p:nvCxnSpPr>
        <p:spPr>
          <a:xfrm>
            <a:off x="3267151" y="2265164"/>
            <a:ext cx="555413" cy="37035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Łącznik: łamany 19">
            <a:extLst>
              <a:ext uri="{FF2B5EF4-FFF2-40B4-BE49-F238E27FC236}">
                <a16:creationId xmlns:a16="http://schemas.microsoft.com/office/drawing/2014/main" id="{669A43C3-F12C-4B93-8759-F6194690CCBC}"/>
              </a:ext>
            </a:extLst>
          </p:cNvPr>
          <p:cNvCxnSpPr/>
          <p:nvPr/>
        </p:nvCxnSpPr>
        <p:spPr>
          <a:xfrm>
            <a:off x="3186763" y="2806169"/>
            <a:ext cx="538187" cy="35072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Łącznik: łamany 21">
            <a:extLst>
              <a:ext uri="{FF2B5EF4-FFF2-40B4-BE49-F238E27FC236}">
                <a16:creationId xmlns:a16="http://schemas.microsoft.com/office/drawing/2014/main" id="{71CE6FAC-785A-4368-84B7-76A332683538}"/>
              </a:ext>
            </a:extLst>
          </p:cNvPr>
          <p:cNvCxnSpPr/>
          <p:nvPr/>
        </p:nvCxnSpPr>
        <p:spPr>
          <a:xfrm>
            <a:off x="3419311" y="3509470"/>
            <a:ext cx="500983" cy="21101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Łącznik: łamany 23">
            <a:extLst>
              <a:ext uri="{FF2B5EF4-FFF2-40B4-BE49-F238E27FC236}">
                <a16:creationId xmlns:a16="http://schemas.microsoft.com/office/drawing/2014/main" id="{6DCF476A-3204-4EE9-B1D9-1BF3DE2EE322}"/>
              </a:ext>
            </a:extLst>
          </p:cNvPr>
          <p:cNvCxnSpPr/>
          <p:nvPr/>
        </p:nvCxnSpPr>
        <p:spPr>
          <a:xfrm flipV="1">
            <a:off x="3148606" y="4013071"/>
            <a:ext cx="873606" cy="41071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6" name="Łącznik prosty ze strzałką 25">
            <a:extLst>
              <a:ext uri="{FF2B5EF4-FFF2-40B4-BE49-F238E27FC236}">
                <a16:creationId xmlns:a16="http://schemas.microsoft.com/office/drawing/2014/main" id="{26EF51AE-8831-40FE-AA1D-FB2136118289}"/>
              </a:ext>
            </a:extLst>
          </p:cNvPr>
          <p:cNvCxnSpPr/>
          <p:nvPr/>
        </p:nvCxnSpPr>
        <p:spPr>
          <a:xfrm flipV="1">
            <a:off x="4654482" y="4212772"/>
            <a:ext cx="0" cy="260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Łącznik: łamany 27">
            <a:extLst>
              <a:ext uri="{FF2B5EF4-FFF2-40B4-BE49-F238E27FC236}">
                <a16:creationId xmlns:a16="http://schemas.microsoft.com/office/drawing/2014/main" id="{0249F1BA-2E11-4054-A38D-7E473B11ED7B}"/>
              </a:ext>
            </a:extLst>
          </p:cNvPr>
          <p:cNvCxnSpPr/>
          <p:nvPr/>
        </p:nvCxnSpPr>
        <p:spPr>
          <a:xfrm rot="10800000">
            <a:off x="5486401" y="3795047"/>
            <a:ext cx="749320" cy="54805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Łącznik: łamany 29">
            <a:extLst>
              <a:ext uri="{FF2B5EF4-FFF2-40B4-BE49-F238E27FC236}">
                <a16:creationId xmlns:a16="http://schemas.microsoft.com/office/drawing/2014/main" id="{7B780CE0-37CE-4EDC-A5F8-D13C37CC562D}"/>
              </a:ext>
            </a:extLst>
          </p:cNvPr>
          <p:cNvCxnSpPr/>
          <p:nvPr/>
        </p:nvCxnSpPr>
        <p:spPr>
          <a:xfrm rot="10800000">
            <a:off x="5584013" y="3226599"/>
            <a:ext cx="305640" cy="28287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2" name="Łącznik: łamany 31">
            <a:extLst>
              <a:ext uri="{FF2B5EF4-FFF2-40B4-BE49-F238E27FC236}">
                <a16:creationId xmlns:a16="http://schemas.microsoft.com/office/drawing/2014/main" id="{BF4C3E5E-BBDA-4BA4-83AF-AB7CBDEDE1C7}"/>
              </a:ext>
            </a:extLst>
          </p:cNvPr>
          <p:cNvCxnSpPr/>
          <p:nvPr/>
        </p:nvCxnSpPr>
        <p:spPr>
          <a:xfrm rot="10800000">
            <a:off x="5584013" y="2540524"/>
            <a:ext cx="457800" cy="19944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4" name="Łącznik: łamany 33">
            <a:extLst>
              <a:ext uri="{FF2B5EF4-FFF2-40B4-BE49-F238E27FC236}">
                <a16:creationId xmlns:a16="http://schemas.microsoft.com/office/drawing/2014/main" id="{34335A11-4DA6-418F-B4A5-A7F6737662F2}"/>
              </a:ext>
            </a:extLst>
          </p:cNvPr>
          <p:cNvCxnSpPr/>
          <p:nvPr/>
        </p:nvCxnSpPr>
        <p:spPr>
          <a:xfrm rot="5400000">
            <a:off x="4774235" y="1975028"/>
            <a:ext cx="321885" cy="2583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9203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156B985-3F6C-4263-A716-6074FB84F6B6}"/>
              </a:ext>
            </a:extLst>
          </p:cNvPr>
          <p:cNvSpPr>
            <a:spLocks noGrp="1"/>
          </p:cNvSpPr>
          <p:nvPr>
            <p:ph type="body" sz="quarter" idx="14"/>
          </p:nvPr>
        </p:nvSpPr>
        <p:spPr/>
        <p:txBody>
          <a:bodyPr>
            <a:normAutofit/>
          </a:bodyPr>
          <a:lstStyle/>
          <a:p>
            <a:endParaRPr lang="pl-PL" sz="1800" dirty="0"/>
          </a:p>
          <a:p>
            <a:r>
              <a:rPr lang="pl-PL" sz="1800" dirty="0"/>
              <a:t>11. </a:t>
            </a:r>
            <a:r>
              <a:rPr lang="en-US" sz="1800" dirty="0"/>
              <a:t>Quali domande pone un buon comunicato stampa?</a:t>
            </a:r>
            <a:endParaRPr lang="pl-PL" sz="1800" dirty="0"/>
          </a:p>
          <a:p>
            <a:endParaRPr lang="pl-PL" sz="1800" dirty="0"/>
          </a:p>
          <a:p>
            <a:r>
              <a:rPr lang="en-US" sz="1800" dirty="0"/>
              <a:t>a) Chi, dove, perché</a:t>
            </a:r>
          </a:p>
          <a:p>
            <a:r>
              <a:rPr lang="en-US" sz="1800" dirty="0"/>
              <a:t>b) Perché, quando, stai bene?</a:t>
            </a:r>
          </a:p>
          <a:p>
            <a:r>
              <a:rPr lang="en-US" sz="1800" dirty="0"/>
              <a:t>c) Come, perché, qual è l'aggiunta </a:t>
            </a:r>
            <a:r>
              <a:rPr lang="en-US" sz="1800" dirty="0" err="1"/>
              <a:t>preferita </a:t>
            </a:r>
            <a:r>
              <a:rPr lang="en-US" sz="1800" dirty="0"/>
              <a:t>alla pizza? </a:t>
            </a:r>
          </a:p>
          <a:p>
            <a:endParaRPr lang="pl-PL" sz="1800" dirty="0"/>
          </a:p>
          <a:p>
            <a:endParaRPr lang="pl-PL" sz="1800" dirty="0"/>
          </a:p>
          <a:p>
            <a:r>
              <a:rPr lang="pl-PL" sz="1800" dirty="0"/>
              <a:t>12. </a:t>
            </a:r>
            <a:r>
              <a:rPr lang="en-US" sz="1800" dirty="0"/>
              <a:t>Che cosa è incluso nel marketing mix</a:t>
            </a:r>
            <a:endParaRPr lang="pl-PL" sz="1800" dirty="0"/>
          </a:p>
          <a:p>
            <a:endParaRPr lang="pl-PL" sz="1800" dirty="0"/>
          </a:p>
          <a:p>
            <a:r>
              <a:rPr lang="en-US" sz="1800" dirty="0"/>
              <a:t>a) </a:t>
            </a:r>
            <a:r>
              <a:rPr lang="pl-PL" sz="1800" dirty="0"/>
              <a:t>Prodotto, </a:t>
            </a:r>
            <a:r>
              <a:rPr lang="pl-PL" sz="1800" dirty="0" err="1"/>
              <a:t>promozione</a:t>
            </a:r>
            <a:r>
              <a:rPr lang="pl-PL" sz="1800" dirty="0"/>
              <a:t>, aspetto </a:t>
            </a:r>
            <a:r>
              <a:rPr lang="pl-PL" sz="1800" dirty="0" err="1"/>
              <a:t>gradevole </a:t>
            </a:r>
            <a:endParaRPr lang="en-US" sz="1800" dirty="0"/>
          </a:p>
          <a:p>
            <a:r>
              <a:rPr lang="en-US" sz="1800" dirty="0"/>
              <a:t>b) </a:t>
            </a:r>
            <a:r>
              <a:rPr lang="pl-PL" sz="1800" dirty="0"/>
              <a:t>Prodotto, </a:t>
            </a:r>
            <a:r>
              <a:rPr lang="pl-PL" sz="1800" dirty="0" err="1"/>
              <a:t>buona tecnica</a:t>
            </a:r>
            <a:r>
              <a:rPr lang="pl-PL" sz="1800" dirty="0"/>
              <a:t>, </a:t>
            </a:r>
            <a:r>
              <a:rPr lang="pl-PL" sz="1800" dirty="0" err="1"/>
              <a:t>prezzo</a:t>
            </a:r>
            <a:endParaRPr lang="en-US" sz="1800" dirty="0"/>
          </a:p>
          <a:p>
            <a:r>
              <a:rPr lang="en-US" sz="1800" dirty="0"/>
              <a:t>c) </a:t>
            </a:r>
            <a:r>
              <a:rPr lang="pl-PL" sz="1800" dirty="0"/>
              <a:t>Prodotto, </a:t>
            </a:r>
            <a:r>
              <a:rPr lang="pl-PL" sz="1800" dirty="0" err="1"/>
              <a:t>persone</a:t>
            </a:r>
            <a:r>
              <a:rPr lang="pl-PL" sz="1800" dirty="0"/>
              <a:t>, </a:t>
            </a:r>
            <a:r>
              <a:rPr lang="en-US" sz="1800" dirty="0"/>
              <a:t>promozione </a:t>
            </a:r>
          </a:p>
          <a:p>
            <a:endParaRPr lang="pl-PL" sz="1800" dirty="0"/>
          </a:p>
        </p:txBody>
      </p:sp>
    </p:spTree>
    <p:extLst>
      <p:ext uri="{BB962C8B-B14F-4D97-AF65-F5344CB8AC3E}">
        <p14:creationId xmlns:p14="http://schemas.microsoft.com/office/powerpoint/2010/main" val="17978893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E9EE04-DE18-4BC1-9876-DE92E0D3A252}"/>
              </a:ext>
            </a:extLst>
          </p:cNvPr>
          <p:cNvSpPr>
            <a:spLocks noGrp="1"/>
          </p:cNvSpPr>
          <p:nvPr>
            <p:ph type="body" sz="quarter" idx="14"/>
          </p:nvPr>
        </p:nvSpPr>
        <p:spPr/>
        <p:txBody>
          <a:bodyPr>
            <a:normAutofit/>
          </a:bodyPr>
          <a:lstStyle/>
          <a:p>
            <a:r>
              <a:rPr lang="pl-PL" sz="1800" dirty="0" err="1"/>
              <a:t>Risposte</a:t>
            </a:r>
            <a:r>
              <a:rPr lang="pl-PL" sz="1800" dirty="0"/>
              <a:t>:</a:t>
            </a:r>
          </a:p>
          <a:p>
            <a:endParaRPr lang="pl-PL" sz="1800" dirty="0"/>
          </a:p>
          <a:p>
            <a:r>
              <a:rPr lang="pl-PL" sz="1800" dirty="0"/>
              <a:t>1. b</a:t>
            </a:r>
          </a:p>
          <a:p>
            <a:r>
              <a:rPr lang="pl-PL" sz="1800" dirty="0"/>
              <a:t>2. a</a:t>
            </a:r>
          </a:p>
          <a:p>
            <a:r>
              <a:rPr lang="pl-PL" sz="1800" dirty="0"/>
              <a:t>3. c</a:t>
            </a:r>
          </a:p>
          <a:p>
            <a:r>
              <a:rPr lang="pl-PL" sz="1800" dirty="0"/>
              <a:t>4. a</a:t>
            </a:r>
          </a:p>
          <a:p>
            <a:r>
              <a:rPr lang="pl-PL" sz="1800" dirty="0"/>
              <a:t>5. a</a:t>
            </a:r>
          </a:p>
          <a:p>
            <a:r>
              <a:rPr lang="pl-PL" sz="1800" dirty="0"/>
              <a:t>6. c</a:t>
            </a:r>
          </a:p>
          <a:p>
            <a:r>
              <a:rPr lang="pl-PL" sz="1800" dirty="0"/>
              <a:t>7. b</a:t>
            </a:r>
          </a:p>
          <a:p>
            <a:r>
              <a:rPr lang="pl-PL" sz="1800" dirty="0"/>
              <a:t>8. c</a:t>
            </a:r>
          </a:p>
          <a:p>
            <a:r>
              <a:rPr lang="pl-PL" sz="1800" dirty="0"/>
              <a:t>9. c</a:t>
            </a:r>
          </a:p>
          <a:p>
            <a:r>
              <a:rPr lang="pl-PL" sz="1800" dirty="0"/>
              <a:t>10. b</a:t>
            </a:r>
          </a:p>
          <a:p>
            <a:r>
              <a:rPr lang="pl-PL" sz="1800" dirty="0"/>
              <a:t>11. a</a:t>
            </a:r>
          </a:p>
          <a:p>
            <a:r>
              <a:rPr lang="pl-PL" sz="1800" dirty="0"/>
              <a:t>12. c</a:t>
            </a:r>
          </a:p>
        </p:txBody>
      </p:sp>
    </p:spTree>
    <p:extLst>
      <p:ext uri="{BB962C8B-B14F-4D97-AF65-F5344CB8AC3E}">
        <p14:creationId xmlns:p14="http://schemas.microsoft.com/office/powerpoint/2010/main" val="423280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F4FB21-FDE5-4E1E-B588-AFA29295AF40}"/>
              </a:ext>
            </a:extLst>
          </p:cNvPr>
          <p:cNvSpPr>
            <a:spLocks noGrp="1"/>
          </p:cNvSpPr>
          <p:nvPr>
            <p:ph type="body" sz="quarter" idx="14"/>
          </p:nvPr>
        </p:nvSpPr>
        <p:spPr/>
        <p:txBody>
          <a:bodyPr>
            <a:normAutofit/>
          </a:bodyPr>
          <a:lstStyle/>
          <a:p>
            <a:pPr algn="ctr"/>
            <a:r>
              <a:rPr lang="en-US" sz="1600" dirty="0"/>
              <a:t>Come si raccolgono i dati giusti sui potenziali clienti?</a:t>
            </a:r>
            <a:endParaRPr lang="pl-PL" sz="1600" dirty="0"/>
          </a:p>
          <a:p>
            <a:pPr algn="ctr"/>
            <a:endParaRPr lang="en-US" sz="1600" dirty="0"/>
          </a:p>
          <a:p>
            <a:endParaRPr lang="en-US" sz="1600" dirty="0"/>
          </a:p>
          <a:p>
            <a:r>
              <a:rPr lang="en-US" sz="1600" dirty="0"/>
              <a:t>Seguite la guida </a:t>
            </a:r>
            <a:r>
              <a:rPr lang="pl-PL" sz="1600" dirty="0" err="1"/>
              <a:t>in tre fasi </a:t>
            </a:r>
            <a:r>
              <a:rPr lang="en-US" sz="1600" dirty="0"/>
              <a:t>che segue per creare profili (accurati) dei clienti:</a:t>
            </a:r>
            <a:endParaRPr lang="pl-PL" sz="1600" dirty="0"/>
          </a:p>
          <a:p>
            <a:endParaRPr lang="pl-PL" sz="1600" dirty="0"/>
          </a:p>
          <a:p>
            <a:r>
              <a:rPr lang="pl-PL" sz="1600" dirty="0"/>
              <a:t>1. </a:t>
            </a:r>
            <a:r>
              <a:rPr lang="en-US" sz="1600" dirty="0" err="1"/>
              <a:t>Parlare </a:t>
            </a:r>
            <a:r>
              <a:rPr lang="en-US" sz="1600" dirty="0"/>
              <a:t>con i clienti</a:t>
            </a:r>
          </a:p>
          <a:p>
            <a:endParaRPr lang="en-US" sz="1600" dirty="0"/>
          </a:p>
          <a:p>
            <a:r>
              <a:rPr lang="en-US" sz="1600" dirty="0"/>
              <a:t>Se ne avete la possibilità, parlate con i vostri clienti e chiedete loro informazioni fondamentali per la </a:t>
            </a:r>
            <a:r>
              <a:rPr lang="pl-PL" sz="1600" dirty="0"/>
              <a:t>vostra attività</a:t>
            </a:r>
            <a:r>
              <a:rPr lang="en-US" sz="1600" dirty="0"/>
              <a:t>. Questo vi aiuterà a scegliere gli annunci giusti per loro, comunicando nel modo più efficace.</a:t>
            </a:r>
            <a:endParaRPr lang="pl-PL" sz="1600" dirty="0"/>
          </a:p>
          <a:p>
            <a:r>
              <a:rPr lang="pl-PL" sz="1600" dirty="0"/>
              <a:t> </a:t>
            </a:r>
          </a:p>
          <a:p>
            <a:r>
              <a:rPr lang="pl-PL" sz="1600" dirty="0" err="1"/>
              <a:t>Potete chiedere loro informazioni di base come l</a:t>
            </a:r>
            <a:r>
              <a:rPr lang="pl-PL" sz="1600" dirty="0"/>
              <a:t>'</a:t>
            </a:r>
            <a:r>
              <a:rPr lang="pl-PL" sz="1600" dirty="0" err="1"/>
              <a:t>età</a:t>
            </a:r>
            <a:r>
              <a:rPr lang="pl-PL" sz="1600" dirty="0"/>
              <a:t>, il </a:t>
            </a:r>
            <a:r>
              <a:rPr lang="pl-PL" sz="1600" dirty="0" err="1"/>
              <a:t>sesso</a:t>
            </a:r>
            <a:r>
              <a:rPr lang="pl-PL" sz="1600" dirty="0"/>
              <a:t>, ecc. Ma </a:t>
            </a:r>
            <a:r>
              <a:rPr lang="pl-PL" sz="1600" dirty="0" err="1"/>
              <a:t>anche su</a:t>
            </a:r>
            <a:r>
              <a:rPr lang="pl-PL" sz="1600" dirty="0"/>
              <a:t>:</a:t>
            </a:r>
          </a:p>
          <a:p>
            <a:endParaRPr lang="pl-PL" sz="1600" dirty="0"/>
          </a:p>
          <a:p>
            <a:pPr marL="263776" indent="-263776">
              <a:buFont typeface="Arial" panose="020B0604020202020204" pitchFamily="34" charset="0"/>
              <a:buChar char="•"/>
            </a:pPr>
            <a:r>
              <a:rPr lang="en-US" sz="1600" dirty="0"/>
              <a:t>Come si svolge una sua giornata tipo?</a:t>
            </a:r>
            <a:endParaRPr lang="pl-PL" sz="1600" dirty="0"/>
          </a:p>
          <a:p>
            <a:pPr marL="263776" indent="-263776">
              <a:buFont typeface="Arial" panose="020B0604020202020204" pitchFamily="34" charset="0"/>
              <a:buChar char="•"/>
            </a:pPr>
            <a:r>
              <a:rPr lang="en-US" sz="1600" dirty="0"/>
              <a:t>Quali forum online utilizzate?</a:t>
            </a:r>
            <a:endParaRPr lang="pl-PL" sz="1600" dirty="0"/>
          </a:p>
          <a:p>
            <a:pPr marL="263776" indent="-263776">
              <a:buFont typeface="Arial" panose="020B0604020202020204" pitchFamily="34" charset="0"/>
              <a:buChar char="•"/>
            </a:pPr>
            <a:r>
              <a:rPr lang="en-US" sz="1600" dirty="0"/>
              <a:t>Quali influencer seguite?</a:t>
            </a:r>
            <a:endParaRPr lang="pl-PL" sz="1600" dirty="0"/>
          </a:p>
          <a:p>
            <a:pPr marL="263776" indent="-263776">
              <a:buFont typeface="Arial" panose="020B0604020202020204" pitchFamily="34" charset="0"/>
              <a:buChar char="•"/>
            </a:pPr>
            <a:r>
              <a:rPr lang="en-US" sz="1600" dirty="0"/>
              <a:t>Quale/i problema/i vi abbiamo aiutato a risolvere?</a:t>
            </a:r>
            <a:endParaRPr lang="pl-PL" sz="1600" dirty="0"/>
          </a:p>
          <a:p>
            <a:pPr marL="263776" indent="-263776">
              <a:buFont typeface="Arial" panose="020B0604020202020204" pitchFamily="34" charset="0"/>
              <a:buChar char="•"/>
            </a:pPr>
            <a:r>
              <a:rPr lang="en-US" sz="1600" dirty="0"/>
              <a:t>Cosa gli piace mangiare di più</a:t>
            </a:r>
            <a:r>
              <a:rPr lang="pl-PL" sz="1600" dirty="0"/>
              <a:t>?</a:t>
            </a:r>
            <a:endParaRPr lang="en-US" sz="1600" dirty="0"/>
          </a:p>
          <a:p>
            <a:pPr marL="263776" indent="-263776">
              <a:buFont typeface="Arial" panose="020B0604020202020204" pitchFamily="34" charset="0"/>
              <a:buChar char="•"/>
            </a:pPr>
            <a:r>
              <a:rPr lang="en-US" sz="1600" dirty="0"/>
              <a:t>Che cosa è importante per loro</a:t>
            </a:r>
            <a:r>
              <a:rPr lang="pl-PL" sz="1600" dirty="0"/>
              <a:t>? </a:t>
            </a:r>
          </a:p>
        </p:txBody>
      </p:sp>
    </p:spTree>
    <p:extLst>
      <p:ext uri="{BB962C8B-B14F-4D97-AF65-F5344CB8AC3E}">
        <p14:creationId xmlns:p14="http://schemas.microsoft.com/office/powerpoint/2010/main" val="127723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022A9F-26C1-4439-BADD-A7E17629F957}"/>
              </a:ext>
            </a:extLst>
          </p:cNvPr>
          <p:cNvSpPr>
            <a:spLocks noGrp="1"/>
          </p:cNvSpPr>
          <p:nvPr>
            <p:ph type="body" sz="quarter" idx="14"/>
          </p:nvPr>
        </p:nvSpPr>
        <p:spPr/>
        <p:txBody>
          <a:bodyPr>
            <a:noAutofit/>
          </a:bodyPr>
          <a:lstStyle/>
          <a:p>
            <a:r>
              <a:rPr lang="en-US" sz="1600" dirty="0"/>
              <a:t>2. </a:t>
            </a:r>
            <a:r>
              <a:rPr lang="en-US" sz="1600" dirty="0" err="1"/>
              <a:t>Analizzare il </a:t>
            </a:r>
            <a:r>
              <a:rPr lang="en-US" sz="1600" dirty="0"/>
              <a:t>database</a:t>
            </a:r>
          </a:p>
          <a:p>
            <a:endParaRPr lang="pl-PL" sz="1600" dirty="0"/>
          </a:p>
          <a:p>
            <a:endParaRPr lang="en-US" sz="1600" dirty="0"/>
          </a:p>
          <a:p>
            <a:r>
              <a:rPr lang="en-US" sz="1600" dirty="0"/>
              <a:t>Iniziate con l'esaminare i dettagli di base, come ad esempio:</a:t>
            </a:r>
          </a:p>
          <a:p>
            <a:endParaRPr lang="en-US" sz="1600" dirty="0"/>
          </a:p>
          <a:p>
            <a:r>
              <a:rPr lang="en-US" sz="1600" dirty="0"/>
              <a:t>    Età: in quale fascia di età rientra la maggior parte dei clienti?</a:t>
            </a:r>
          </a:p>
          <a:p>
            <a:r>
              <a:rPr lang="en-US" sz="1600" dirty="0"/>
              <a:t>    Genere: La percentuale è equamente suddivisa o un genere è la maggioranza?</a:t>
            </a:r>
          </a:p>
          <a:p>
            <a:r>
              <a:rPr lang="en-US" sz="1600" dirty="0"/>
              <a:t>    Posizione: In quale città, stato, paese o continente si trovano?</a:t>
            </a:r>
          </a:p>
          <a:p>
            <a:r>
              <a:rPr lang="en-US" sz="1600" dirty="0"/>
              <a:t>    Dispositivo: La maggior parte delle persone visita il vostro sito su dispositivi mobili o su un computer desktop?</a:t>
            </a:r>
            <a:endParaRPr lang="pl-PL" sz="1600" dirty="0"/>
          </a:p>
          <a:p>
            <a:endParaRPr lang="pl-PL" sz="1600" dirty="0"/>
          </a:p>
          <a:p>
            <a:r>
              <a:rPr lang="pl-PL" sz="1600" dirty="0" err="1"/>
              <a:t>Successivamente, raccogliere informazioni </a:t>
            </a:r>
            <a:r>
              <a:rPr lang="pl-PL" sz="1600" dirty="0"/>
              <a:t>dalla </a:t>
            </a:r>
            <a:r>
              <a:rPr lang="pl-PL" sz="1600" dirty="0" err="1"/>
              <a:t>seconda categoria </a:t>
            </a:r>
            <a:r>
              <a:rPr lang="pl-PL" sz="1600" dirty="0"/>
              <a:t>e fare </a:t>
            </a:r>
            <a:r>
              <a:rPr lang="en-US" sz="1600" dirty="0"/>
              <a:t>una tabella con le risposte in percentuale</a:t>
            </a:r>
            <a:r>
              <a:rPr lang="pl-PL" sz="1600" dirty="0"/>
              <a:t>.</a:t>
            </a:r>
            <a:endParaRPr lang="en-US" sz="1600" dirty="0"/>
          </a:p>
          <a:p>
            <a:endParaRPr lang="en-US" sz="1600" dirty="0"/>
          </a:p>
          <a:p>
            <a:r>
              <a:rPr lang="en-US" sz="1600" dirty="0"/>
              <a:t>Pensate poi a questi dati nel contesto della vostra attività. Come possono aiutarvi, come possono contribuire a rafforzare l'interesse e il coinvolgimento dei vostri clienti? </a:t>
            </a:r>
            <a:endParaRPr lang="pl-PL" sz="1600" dirty="0"/>
          </a:p>
          <a:p>
            <a:endParaRPr lang="pl-PL" sz="1600" dirty="0"/>
          </a:p>
        </p:txBody>
      </p:sp>
    </p:spTree>
    <p:extLst>
      <p:ext uri="{BB962C8B-B14F-4D97-AF65-F5344CB8AC3E}">
        <p14:creationId xmlns:p14="http://schemas.microsoft.com/office/powerpoint/2010/main" val="734171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15528D5E10BA49B6643C35E826D0AA" ma:contentTypeVersion="17" ma:contentTypeDescription="Creare un nuovo documento." ma:contentTypeScope="" ma:versionID="50d951fb685cf663c005dfd49a598781">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d1a1d64dd1ecea62c8ccb979514b014e"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 immagine"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B761B99C-5C2C-4DBA-80A0-1477DE85BE18}"/>
</file>

<file path=customXml/itemProps2.xml><?xml version="1.0" encoding="utf-8"?>
<ds:datastoreItem xmlns:ds="http://schemas.openxmlformats.org/officeDocument/2006/customXml" ds:itemID="{AA69C323-4DE6-44BE-8571-2A3D4A171C4C}">
  <ds:schemaRefs>
    <ds:schemaRef ds:uri="http://schemas.microsoft.com/sharepoint/v3/contenttype/forms"/>
  </ds:schemaRefs>
</ds:datastoreItem>
</file>

<file path=customXml/itemProps3.xml><?xml version="1.0" encoding="utf-8"?>
<ds:datastoreItem xmlns:ds="http://schemas.openxmlformats.org/officeDocument/2006/customXml" ds:itemID="{96E9D5D7-AE03-4D10-9A11-E4A93AB82CE7}">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otalTime>1490</TotalTime>
  <Words>7109</Words>
  <Application>Microsoft Macintosh PowerPoint</Application>
  <PresentationFormat>Presentazione su schermo (4:3)</PresentationFormat>
  <Paragraphs>873</Paragraphs>
  <Slides>71</Slides>
  <Notes>1</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71</vt:i4>
      </vt:variant>
    </vt:vector>
  </HeadingPairs>
  <TitlesOfParts>
    <vt:vector size="81" baseType="lpstr">
      <vt:lpstr>Arial</vt:lpstr>
      <vt:lpstr>Bookman Old Style</vt:lpstr>
      <vt:lpstr>Calibri</vt:lpstr>
      <vt:lpstr>Calibri Light</vt:lpstr>
      <vt:lpstr>Times New Roman</vt:lpstr>
      <vt:lpstr>Trebuchet MS</vt:lpstr>
      <vt:lpstr>Wingdings</vt:lpstr>
      <vt:lpstr>Motyw pakietu Office</vt:lpstr>
      <vt:lpstr>Projekt niestandardowy</vt:lpstr>
      <vt:lpstr>1_Projekt niestandardowy</vt:lpstr>
      <vt:lpstr>Modulo 3</vt:lpstr>
      <vt:lpstr>Obiettivi di apprendimento del Modulo 3</vt:lpstr>
      <vt:lpstr>Obiettivi di apprendimento del Modulo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Ola</dc:creator>
  <cp:keywords>, docId:C2D21F66C7CC8E6FF3D635CD8CC5C25C</cp:keywords>
  <cp:lastModifiedBy>Michele Alessandro D'Alsazia - michele.dalsazia@studio.unibo.it</cp:lastModifiedBy>
  <cp:revision>98</cp:revision>
  <dcterms:created xsi:type="dcterms:W3CDTF">2019-11-16T17:02:36Z</dcterms:created>
  <dcterms:modified xsi:type="dcterms:W3CDTF">2022-12-12T11:21:22Z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