
<file path=[Content_Types].xml><?xml version="1.0" encoding="utf-8"?>
<Types xmlns="http://schemas.openxmlformats.org/package/2006/content-types">
  <Default Extension="jpeg" ContentType="image/jpeg"/>
  <Default Extension="jpg&amp;ehk=ZsU9tVf0XQetpoWKMjrG1A&amp;r=0&amp;pid=OfficeInsert"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65"/>
  </p:notesMasterIdLst>
  <p:handoutMasterIdLst>
    <p:handoutMasterId r:id="rId66"/>
  </p:handoutMasterIdLst>
  <p:sldIdLst>
    <p:sldId id="478" r:id="rId5"/>
    <p:sldId id="479" r:id="rId6"/>
    <p:sldId id="347" r:id="rId7"/>
    <p:sldId id="480" r:id="rId8"/>
    <p:sldId id="481" r:id="rId9"/>
    <p:sldId id="482" r:id="rId10"/>
    <p:sldId id="483" r:id="rId11"/>
    <p:sldId id="352" r:id="rId12"/>
    <p:sldId id="484" r:id="rId13"/>
    <p:sldId id="485" r:id="rId14"/>
    <p:sldId id="486" r:id="rId15"/>
    <p:sldId id="356" r:id="rId16"/>
    <p:sldId id="357" r:id="rId17"/>
    <p:sldId id="487" r:id="rId18"/>
    <p:sldId id="488" r:id="rId19"/>
    <p:sldId id="489" r:id="rId20"/>
    <p:sldId id="490" r:id="rId21"/>
    <p:sldId id="491" r:id="rId22"/>
    <p:sldId id="363" r:id="rId23"/>
    <p:sldId id="492" r:id="rId24"/>
    <p:sldId id="365" r:id="rId25"/>
    <p:sldId id="493" r:id="rId26"/>
    <p:sldId id="367" r:id="rId27"/>
    <p:sldId id="368" r:id="rId28"/>
    <p:sldId id="494" r:id="rId29"/>
    <p:sldId id="370" r:id="rId30"/>
    <p:sldId id="495" r:id="rId31"/>
    <p:sldId id="372" r:id="rId32"/>
    <p:sldId id="496" r:id="rId33"/>
    <p:sldId id="497" r:id="rId34"/>
    <p:sldId id="375" r:id="rId35"/>
    <p:sldId id="498" r:id="rId36"/>
    <p:sldId id="499" r:id="rId37"/>
    <p:sldId id="378" r:id="rId38"/>
    <p:sldId id="379" r:id="rId39"/>
    <p:sldId id="500" r:id="rId40"/>
    <p:sldId id="381" r:id="rId41"/>
    <p:sldId id="382"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403" r:id="rId63"/>
    <p:sldId id="404" r:id="rId64"/>
  </p:sldIdLst>
  <p:sldSz cx="9906000" cy="6858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0AC2E"/>
    <a:srgbClr val="003300"/>
    <a:srgbClr val="47C836"/>
    <a:srgbClr val="78D76B"/>
    <a:srgbClr val="FF66FF"/>
    <a:srgbClr val="33CCFF"/>
    <a:srgbClr val="66CCFF"/>
    <a:srgbClr val="66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2A1AD-5DDB-4881-89BF-17A6ED71B178}" v="16" dt="2022-09-29T14:49:34.136"/>
    <p1510:client id="{5DBBC16A-DA2B-4AEF-8648-78E29ACAF1E8}" v="402" dt="2022-09-27T16:07:32.692"/>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redný štýl 2 - zvýrazneni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Štýl s motívom 1 - zvýrazneni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406" y="62"/>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07.12.2022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07.12.2022</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ikieducator.org/Building_and_construction/Variation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ctr" rtl="0" eaLnBrk="1" fontAlgn="auto" latinLnBrk="0" hangingPunct="1">
              <a:spcBef>
                <a:spcPts val="0"/>
              </a:spcBef>
              <a:spcAft>
                <a:spcPts val="0"/>
              </a:spcAft>
            </a:pPr>
            <a:r>
              <a:rPr lang="en-IE" sz="1800" b="1" i="0" u="none" strike="noStrike" kern="1200" dirty="0">
                <a:solidFill>
                  <a:srgbClr val="006600"/>
                </a:solidFill>
                <a:effectLst/>
                <a:latin typeface="Trebuchet MS" panose="020B0603020202020204" pitchFamily="34" charset="0"/>
              </a:rPr>
              <a:t>INNI KONSULTANCI</a:t>
            </a:r>
            <a:endParaRPr lang="sk-SK" sz="1800" b="0" i="0" u="none" strike="noStrike" dirty="0">
              <a:effectLst/>
              <a:latin typeface="Arial" panose="020B0604020202020204" pitchFamily="34" charset="0"/>
            </a:endParaRPr>
          </a:p>
          <a:p>
            <a:pPr marL="0" marR="0" indent="0" algn="ctr" rtl="0" eaLnBrk="1" fontAlgn="auto" latinLnBrk="0" hangingPunct="1">
              <a:spcBef>
                <a:spcPts val="0"/>
              </a:spcBef>
              <a:spcAft>
                <a:spcPts val="0"/>
              </a:spcAft>
            </a:pPr>
            <a:r>
              <a:rPr lang="en-IE" sz="1800" b="1" i="0" u="none" strike="noStrike" kern="1200" dirty="0">
                <a:solidFill>
                  <a:srgbClr val="006600"/>
                </a:solidFill>
                <a:effectLst/>
                <a:latin typeface="Trebuchet MS" panose="020B0603020202020204" pitchFamily="34" charset="0"/>
              </a:rPr>
              <a:t>INSPEKTOR DS. ILOŚCI</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Technolog żywności</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Inżynierowie serwisu</a:t>
            </a:r>
            <a:endParaRPr lang="sk-SK" sz="1800" b="0" i="0" u="none" strike="noStrike" dirty="0">
              <a:effectLst/>
              <a:latin typeface="Arial" panose="020B0604020202020204" pitchFamily="34" charset="0"/>
            </a:endParaRPr>
          </a:p>
          <a:p>
            <a:pPr marL="283464" marR="0" indent="-283464" algn="l" rtl="0" eaLnBrk="1" fontAlgn="base"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Architektura wnętrz/ Oświetlenie/ Krajobraz/ Specjalista - w zależności od zastosowania.</a:t>
            </a:r>
            <a:endParaRPr lang="sk-SK"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IE" sz="1800" b="0" i="0" u="none" strike="noStrike" kern="1200" dirty="0">
                <a:solidFill>
                  <a:srgbClr val="000000"/>
                </a:solidFill>
                <a:effectLst/>
                <a:latin typeface="Trebuchet MS" panose="020B0603020202020204" pitchFamily="34" charset="0"/>
              </a:rPr>
              <a:t>Po wykonaniu wszystkich rysunków projektowych i specyfikacji od innych konsultantów, Quantity Surveyor zmierzy każdy element budynku i stworzy </a:t>
            </a:r>
            <a:r>
              <a:rPr lang="en-IE" sz="1800" b="1" i="0" u="none" strike="noStrike" kern="1200" dirty="0">
                <a:solidFill>
                  <a:srgbClr val="000000"/>
                </a:solidFill>
                <a:effectLst/>
                <a:latin typeface="Trebuchet MS" panose="020B0603020202020204" pitchFamily="34" charset="0"/>
                <a:hlinkClick r:id="rId3"/>
              </a:rPr>
              <a:t>The Bill of Quantities </a:t>
            </a:r>
            <a:r>
              <a:rPr lang="en-IE" sz="1800" b="0" i="0" u="none" strike="noStrike" kern="1200" dirty="0">
                <a:solidFill>
                  <a:srgbClr val="000000"/>
                </a:solidFill>
                <a:effectLst/>
                <a:latin typeface="Trebuchet MS" panose="020B0603020202020204" pitchFamily="34" charset="0"/>
              </a:rPr>
              <a:t>. Będzie on stanowił podstawę do przetargu i zapewni, że wszyscy wykonawcy wycenią go na zasadzie "lubię to samo". Jest on również używany do kosztorysowania </a:t>
            </a:r>
            <a:r>
              <a:rPr lang="en-IE" sz="1800" b="1" i="0" u="none" strike="noStrike" kern="1200" dirty="0">
                <a:solidFill>
                  <a:srgbClr val="000000"/>
                </a:solidFill>
                <a:effectLst/>
                <a:latin typeface="Trebuchet MS" panose="020B0603020202020204" pitchFamily="34" charset="0"/>
                <a:hlinkClick r:id="rId4"/>
              </a:rPr>
              <a:t>Wariacji </a:t>
            </a:r>
            <a:r>
              <a:rPr lang="en-IE" sz="1800" b="0" i="0" u="none" strike="noStrike" kern="1200" dirty="0">
                <a:solidFill>
                  <a:srgbClr val="000000"/>
                </a:solidFill>
                <a:effectLst/>
                <a:latin typeface="Trebuchet MS" panose="020B0603020202020204" pitchFamily="34" charset="0"/>
              </a:rPr>
              <a:t>lub zmian w zakresie prac w trakcie fazy budowy.</a:t>
            </a:r>
            <a:endParaRPr lang="sk-SK" sz="1800" b="0" i="0" u="none" strike="noStrike" dirty="0">
              <a:effectLst/>
              <a:latin typeface="Arial" panose="020B0604020202020204" pitchFamily="34" charset="0"/>
            </a:endParaRPr>
          </a:p>
          <a:p>
            <a:endParaRPr lang="sk-SK" dirty="0"/>
          </a:p>
        </p:txBody>
      </p:sp>
      <p:sp>
        <p:nvSpPr>
          <p:cNvPr id="4" name="Zástupný objekt pre číslo snímky 3"/>
          <p:cNvSpPr>
            <a:spLocks noGrp="1"/>
          </p:cNvSpPr>
          <p:nvPr>
            <p:ph type="sldNum" sz="quarter" idx="5"/>
          </p:nvPr>
        </p:nvSpPr>
        <p:spPr/>
        <p:txBody>
          <a:bodyPr/>
          <a:lstStyle/>
          <a:p>
            <a:pPr>
              <a:defRPr/>
            </a:pPr>
            <a:fld id="{BFA41F5C-4A6D-432A-B932-774DE37C8E42}" type="slidenum">
              <a:rPr lang="pl-PL" smtClean="0"/>
              <a:t>9</a:t>
            </a:fld>
            <a:endParaRPr lang="pl-PL"/>
          </a:p>
        </p:txBody>
      </p:sp>
    </p:spTree>
    <p:extLst>
      <p:ext uri="{BB962C8B-B14F-4D97-AF65-F5344CB8AC3E}">
        <p14:creationId xmlns:p14="http://schemas.microsoft.com/office/powerpoint/2010/main" val="421472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CE35F-E110-4006-ABFB-8549D62F01C8}" type="slidenum">
              <a:rPr lang="pl-PL" smtClean="0"/>
              <a:t>32</a:t>
            </a:fld>
            <a:endParaRPr lang="pl-PL"/>
          </a:p>
        </p:txBody>
      </p:sp>
    </p:spTree>
    <p:extLst>
      <p:ext uri="{BB962C8B-B14F-4D97-AF65-F5344CB8AC3E}">
        <p14:creationId xmlns:p14="http://schemas.microsoft.com/office/powerpoint/2010/main" val="142945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CE35F-E110-4006-ABFB-8549D62F01C8}" type="slidenum">
              <a:rPr lang="pl-PL" smtClean="0"/>
              <a:t>36</a:t>
            </a:fld>
            <a:endParaRPr lang="pl-PL"/>
          </a:p>
        </p:txBody>
      </p:sp>
    </p:spTree>
    <p:extLst>
      <p:ext uri="{BB962C8B-B14F-4D97-AF65-F5344CB8AC3E}">
        <p14:creationId xmlns:p14="http://schemas.microsoft.com/office/powerpoint/2010/main" val="308732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0AACE35F-E110-4006-ABFB-8549D62F01C8}" type="slidenum">
              <a:rPr lang="pl-PL" smtClean="0"/>
              <a:t>53</a:t>
            </a:fld>
            <a:endParaRPr lang="pl-PL"/>
          </a:p>
        </p:txBody>
      </p:sp>
    </p:spTree>
    <p:extLst>
      <p:ext uri="{BB962C8B-B14F-4D97-AF65-F5344CB8AC3E}">
        <p14:creationId xmlns:p14="http://schemas.microsoft.com/office/powerpoint/2010/main" val="82845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B736C0-0579-2D98-A361-002AB210F613}"/>
              </a:ext>
            </a:extLst>
          </p:cNvPr>
          <p:cNvSpPr>
            <a:spLocks noGrp="1"/>
          </p:cNvSpPr>
          <p:nvPr>
            <p:ph type="ctrTitle"/>
          </p:nvPr>
        </p:nvSpPr>
        <p:spPr>
          <a:xfrm>
            <a:off x="1238250" y="1122363"/>
            <a:ext cx="7429500" cy="2387600"/>
          </a:xfrm>
        </p:spPr>
        <p:txBody>
          <a:bodyPr anchor="b"/>
          <a:lstStyle>
            <a:lvl1pPr algn="ctr">
              <a:defRPr sz="4875"/>
            </a:lvl1pPr>
          </a:lstStyle>
          <a:p>
            <a:r>
              <a:rPr lang="pl-PL"/>
              <a:t>Kliknij, aby edytować styl</a:t>
            </a:r>
          </a:p>
        </p:txBody>
      </p:sp>
      <p:sp>
        <p:nvSpPr>
          <p:cNvPr id="3" name="Podtytuł 2">
            <a:extLst>
              <a:ext uri="{FF2B5EF4-FFF2-40B4-BE49-F238E27FC236}">
                <a16:creationId xmlns:a16="http://schemas.microsoft.com/office/drawing/2014/main" id="{2F1F81B0-7031-5692-CD6B-1EBD602ABC39}"/>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4F97D4A-E0B4-CD11-4F22-6AEA0D0A0354}"/>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99D8212A-1CCD-596A-43E8-BC3E1CE7DF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652775-3366-6D82-A9D2-C826411EAF48}"/>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92384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487E47-920F-0DA1-D244-2E455AF2E7D9}"/>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2A419BF-A22D-5D45-B4C6-0238FB71EA4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32D8601-4A30-900E-2D6E-341846E74594}"/>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CE571FFB-DC92-0806-D972-636688FB76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1EBC399-69B2-2FCE-2B17-C8299E8B8938}"/>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38973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A2EC509-5DE2-4951-36A3-EC92EEEC13EB}"/>
              </a:ext>
            </a:extLst>
          </p:cNvPr>
          <p:cNvSpPr>
            <a:spLocks noGrp="1"/>
          </p:cNvSpPr>
          <p:nvPr>
            <p:ph type="title" orient="vert"/>
          </p:nvPr>
        </p:nvSpPr>
        <p:spPr>
          <a:xfrm>
            <a:off x="7088981" y="365125"/>
            <a:ext cx="2135981"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241FC13-11E7-1665-E23B-869489CE94A7}"/>
              </a:ext>
            </a:extLst>
          </p:cNvPr>
          <p:cNvSpPr>
            <a:spLocks noGrp="1"/>
          </p:cNvSpPr>
          <p:nvPr>
            <p:ph type="body" orient="vert" idx="1"/>
          </p:nvPr>
        </p:nvSpPr>
        <p:spPr>
          <a:xfrm>
            <a:off x="681037" y="365125"/>
            <a:ext cx="6284119"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6938403-7111-4135-5337-A3D53C2CA42B}"/>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9C1ADCB3-0F99-E929-8F6F-114805AEA50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DE8BDD7-51F1-F334-6C24-49514D101C13}"/>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492708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87112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5751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847289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2646878"/>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4</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Accessing resources - training in innovative access to public finance, crowd funding potential and attracting corporate sponsors</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D58C29-0C7D-7B11-2D59-44E626AB545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630CDB6-9057-166A-A745-E234B19AA0F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AA502E7-1AE1-0EDA-17BE-17D9C082403B}"/>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7BB90095-8943-FCE4-2918-D36C3FE0B76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0F068E6-95A9-49DA-2665-ECF976A9B7FA}"/>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98704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F588A1-B8A9-E855-EC32-62EF427A8CDC}"/>
              </a:ext>
            </a:extLst>
          </p:cNvPr>
          <p:cNvSpPr>
            <a:spLocks noGrp="1"/>
          </p:cNvSpPr>
          <p:nvPr>
            <p:ph type="title"/>
          </p:nvPr>
        </p:nvSpPr>
        <p:spPr>
          <a:xfrm>
            <a:off x="675878" y="1709739"/>
            <a:ext cx="8543925" cy="2852737"/>
          </a:xfrm>
        </p:spPr>
        <p:txBody>
          <a:bodyPr anchor="b"/>
          <a:lstStyle>
            <a:lvl1pPr>
              <a:defRPr sz="4875"/>
            </a:lvl1pPr>
          </a:lstStyle>
          <a:p>
            <a:r>
              <a:rPr lang="pl-PL"/>
              <a:t>Kliknij, aby edytować styl</a:t>
            </a:r>
          </a:p>
        </p:txBody>
      </p:sp>
      <p:sp>
        <p:nvSpPr>
          <p:cNvPr id="3" name="Symbol zastępczy tekstu 2">
            <a:extLst>
              <a:ext uri="{FF2B5EF4-FFF2-40B4-BE49-F238E27FC236}">
                <a16:creationId xmlns:a16="http://schemas.microsoft.com/office/drawing/2014/main" id="{A4776660-094A-41D7-CAD4-8B76BF8560ED}"/>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D591D5A7-F09D-17FD-7018-00B95D19DD43}"/>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60392F7E-8FF0-4980-2C35-9E3AB203450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765FB54-84E9-546D-1E67-C2F26B6AC801}"/>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49428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E1F4AE-6E9A-5E0F-6D16-AF7E2D97ABC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98D6039-588A-8AC0-1DE8-F95D1C7C8A17}"/>
              </a:ext>
            </a:extLst>
          </p:cNvPr>
          <p:cNvSpPr>
            <a:spLocks noGrp="1"/>
          </p:cNvSpPr>
          <p:nvPr>
            <p:ph sz="half" idx="1"/>
          </p:nvPr>
        </p:nvSpPr>
        <p:spPr>
          <a:xfrm>
            <a:off x="681038"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63132F8-9EF0-2BD7-AF2A-78E849D23425}"/>
              </a:ext>
            </a:extLst>
          </p:cNvPr>
          <p:cNvSpPr>
            <a:spLocks noGrp="1"/>
          </p:cNvSpPr>
          <p:nvPr>
            <p:ph sz="half" idx="2"/>
          </p:nvPr>
        </p:nvSpPr>
        <p:spPr>
          <a:xfrm>
            <a:off x="5014913" y="1825625"/>
            <a:ext cx="421005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2E19DCC-4A29-C51A-68D5-C9D2A04F34FE}"/>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6" name="Symbol zastępczy stopki 5">
            <a:extLst>
              <a:ext uri="{FF2B5EF4-FFF2-40B4-BE49-F238E27FC236}">
                <a16:creationId xmlns:a16="http://schemas.microsoft.com/office/drawing/2014/main" id="{5AF6D931-B14E-1974-8D21-271EE859C3E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C768F21-9980-CC19-5002-71CEC142062D}"/>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8655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F6D916-90A3-BB50-1419-2E5AC999369C}"/>
              </a:ext>
            </a:extLst>
          </p:cNvPr>
          <p:cNvSpPr>
            <a:spLocks noGrp="1"/>
          </p:cNvSpPr>
          <p:nvPr>
            <p:ph type="title"/>
          </p:nvPr>
        </p:nvSpPr>
        <p:spPr>
          <a:xfrm>
            <a:off x="682328" y="365126"/>
            <a:ext cx="8543925"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9DF2CD2-C649-B354-3A75-5D99E0D688F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5E26196-A5EB-9C4F-ADB3-01A6C37CEB3F}"/>
              </a:ext>
            </a:extLst>
          </p:cNvPr>
          <p:cNvSpPr>
            <a:spLocks noGrp="1"/>
          </p:cNvSpPr>
          <p:nvPr>
            <p:ph sz="half" idx="2"/>
          </p:nvPr>
        </p:nvSpPr>
        <p:spPr>
          <a:xfrm>
            <a:off x="682328" y="2505075"/>
            <a:ext cx="4190702"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D857A7A-A3AC-E341-7190-B4630337F1C0}"/>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C42A4CF9-5A06-1C0F-70B5-68308B4DF14A}"/>
              </a:ext>
            </a:extLst>
          </p:cNvPr>
          <p:cNvSpPr>
            <a:spLocks noGrp="1"/>
          </p:cNvSpPr>
          <p:nvPr>
            <p:ph sz="quarter" idx="4"/>
          </p:nvPr>
        </p:nvSpPr>
        <p:spPr>
          <a:xfrm>
            <a:off x="5014913" y="2505075"/>
            <a:ext cx="4211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6AB8303-EE37-7B23-3825-37F37D4EF07C}"/>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8" name="Symbol zastępczy stopki 7">
            <a:extLst>
              <a:ext uri="{FF2B5EF4-FFF2-40B4-BE49-F238E27FC236}">
                <a16:creationId xmlns:a16="http://schemas.microsoft.com/office/drawing/2014/main" id="{2A6037FE-C10E-CED0-B77B-2D36DD13ABE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2961F14-508A-7C9E-42BE-BA3458EE50B0}"/>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27149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F3D7BD-C752-B0F8-E370-EEC04A9F3332}"/>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F27B5E7-6C66-9A26-97DA-5C0DEC7DF786}"/>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4" name="Symbol zastępczy stopki 3">
            <a:extLst>
              <a:ext uri="{FF2B5EF4-FFF2-40B4-BE49-F238E27FC236}">
                <a16:creationId xmlns:a16="http://schemas.microsoft.com/office/drawing/2014/main" id="{A0DE040E-ED38-E042-E84E-1BA918BFA6F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B3A3836-570A-24ED-372B-E3A56D820939}"/>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32201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289AC19-834E-EF05-AF43-AD3AD495BF15}"/>
              </a:ext>
            </a:extLst>
          </p:cNvPr>
          <p:cNvSpPr>
            <a:spLocks noGrp="1"/>
          </p:cNvSpPr>
          <p:nvPr>
            <p:ph type="dt" sz="half" idx="10"/>
          </p:nvPr>
        </p:nvSpPr>
        <p:spPr/>
        <p:txBody>
          <a:bodyPr/>
          <a:lstStyle/>
          <a:p>
            <a:fld id="{55FE6968-264B-4DA2-ACB8-14F351E8A92E}" type="datetimeFigureOut">
              <a:rPr lang="pl-PL" smtClean="0"/>
              <a:t>07.12.2022</a:t>
            </a:fld>
            <a:endParaRPr lang="pl-PL"/>
          </a:p>
        </p:txBody>
      </p:sp>
      <p:sp>
        <p:nvSpPr>
          <p:cNvPr id="3" name="Symbol zastępczy stopki 2">
            <a:extLst>
              <a:ext uri="{FF2B5EF4-FFF2-40B4-BE49-F238E27FC236}">
                <a16:creationId xmlns:a16="http://schemas.microsoft.com/office/drawing/2014/main" id="{E3561B58-D78E-CDC5-8574-AF82ED5FE9F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F583877-9594-8E6D-0690-5919EE72366B}"/>
              </a:ext>
            </a:extLst>
          </p:cNvPr>
          <p:cNvSpPr>
            <a:spLocks noGrp="1"/>
          </p:cNvSpPr>
          <p:nvPr>
            <p:ph type="sldNum" sz="quarter" idx="12"/>
          </p:nvPr>
        </p:nvSpPr>
        <p:spPr/>
        <p:txBody>
          <a:bodyPr/>
          <a:lstStyle/>
          <a:p>
            <a:fld id="{46AA96C9-9ABD-48A9-9A95-A642DDF54E79}" type="slidenum">
              <a:rPr lang="pl-PL" smtClean="0"/>
              <a:t>‹#›</a:t>
            </a:fld>
            <a:endParaRPr lang="pl-PL"/>
          </a:p>
        </p:txBody>
      </p:sp>
    </p:spTree>
    <p:extLst>
      <p:ext uri="{BB962C8B-B14F-4D97-AF65-F5344CB8AC3E}">
        <p14:creationId xmlns:p14="http://schemas.microsoft.com/office/powerpoint/2010/main" val="366117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9D1E63-7D86-FCEF-B6F3-3ADF5F14868E}"/>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zawartości 2">
            <a:extLst>
              <a:ext uri="{FF2B5EF4-FFF2-40B4-BE49-F238E27FC236}">
                <a16:creationId xmlns:a16="http://schemas.microsoft.com/office/drawing/2014/main" id="{033C7F44-B13E-C2CD-C544-B800902E8DDA}"/>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3A6E871-A1E5-3639-BC9B-521F52ED0F7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EE5F896-EB3C-A6A0-7DD8-32B1A48521E8}"/>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6" name="Symbol zastępczy stopki 5">
            <a:extLst>
              <a:ext uri="{FF2B5EF4-FFF2-40B4-BE49-F238E27FC236}">
                <a16:creationId xmlns:a16="http://schemas.microsoft.com/office/drawing/2014/main" id="{8BD4C736-CA24-454D-F9F9-280F3FDAAC4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9AB4A4A-C66E-57CB-B12B-371566575BC2}"/>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107429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020A2A-EA54-CDF7-4128-1F28C55E9822}"/>
              </a:ext>
            </a:extLst>
          </p:cNvPr>
          <p:cNvSpPr>
            <a:spLocks noGrp="1"/>
          </p:cNvSpPr>
          <p:nvPr>
            <p:ph type="title"/>
          </p:nvPr>
        </p:nvSpPr>
        <p:spPr>
          <a:xfrm>
            <a:off x="682328" y="457200"/>
            <a:ext cx="3194943" cy="1600200"/>
          </a:xfrm>
        </p:spPr>
        <p:txBody>
          <a:bodyPr anchor="b"/>
          <a:lstStyle>
            <a:lvl1pPr>
              <a:defRPr sz="2600"/>
            </a:lvl1pPr>
          </a:lstStyle>
          <a:p>
            <a:r>
              <a:rPr lang="pl-PL"/>
              <a:t>Kliknij, aby edytować styl</a:t>
            </a:r>
          </a:p>
        </p:txBody>
      </p:sp>
      <p:sp>
        <p:nvSpPr>
          <p:cNvPr id="3" name="Symbol zastępczy obrazu 2">
            <a:extLst>
              <a:ext uri="{FF2B5EF4-FFF2-40B4-BE49-F238E27FC236}">
                <a16:creationId xmlns:a16="http://schemas.microsoft.com/office/drawing/2014/main" id="{9AFBB909-7E63-ECD2-80CC-DD32414B9C2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pl-PL"/>
          </a:p>
        </p:txBody>
      </p:sp>
      <p:sp>
        <p:nvSpPr>
          <p:cNvPr id="4" name="Symbol zastępczy tekstu 3">
            <a:extLst>
              <a:ext uri="{FF2B5EF4-FFF2-40B4-BE49-F238E27FC236}">
                <a16:creationId xmlns:a16="http://schemas.microsoft.com/office/drawing/2014/main" id="{BFA8C00E-9079-710B-D796-F5FC7193FE7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B71C67F-E3F7-1691-24F0-9AEC731501ED}"/>
              </a:ext>
            </a:extLst>
          </p:cNvPr>
          <p:cNvSpPr>
            <a:spLocks noGrp="1"/>
          </p:cNvSpPr>
          <p:nvPr>
            <p:ph type="dt" sz="half" idx="10"/>
          </p:nvPr>
        </p:nvSpPr>
        <p:spPr/>
        <p:txBody>
          <a:bodyPr/>
          <a:lstStyle/>
          <a:p>
            <a:fld id="{F52B3FAA-9B1A-4A4F-A90C-DC19E8066EA3}" type="datetimeFigureOut">
              <a:rPr lang="pl-PL" smtClean="0"/>
              <a:t>13.12.2022</a:t>
            </a:fld>
            <a:endParaRPr lang="pl-PL"/>
          </a:p>
        </p:txBody>
      </p:sp>
      <p:sp>
        <p:nvSpPr>
          <p:cNvPr id="6" name="Symbol zastępczy stopki 5">
            <a:extLst>
              <a:ext uri="{FF2B5EF4-FFF2-40B4-BE49-F238E27FC236}">
                <a16:creationId xmlns:a16="http://schemas.microsoft.com/office/drawing/2014/main" id="{F2C1D1CF-D448-0E9B-34B5-08279580458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D4F2B8B-A08F-2F43-D5B3-E4B83FD1F4B1}"/>
              </a:ext>
            </a:extLst>
          </p:cNvPr>
          <p:cNvSpPr>
            <a:spLocks noGrp="1"/>
          </p:cNvSpPr>
          <p:nvPr>
            <p:ph type="sldNum" sz="quarter" idx="12"/>
          </p:nvPr>
        </p:nvSpPr>
        <p:spPr/>
        <p:txBody>
          <a:bodyPr/>
          <a:lstStyle/>
          <a:p>
            <a:fld id="{6471A946-8016-44A0-9CDF-8DD7B21FF23D}" type="slidenum">
              <a:rPr lang="pl-PL" smtClean="0"/>
              <a:t>‹#›</a:t>
            </a:fld>
            <a:endParaRPr lang="pl-PL"/>
          </a:p>
        </p:txBody>
      </p:sp>
    </p:spTree>
    <p:extLst>
      <p:ext uri="{BB962C8B-B14F-4D97-AF65-F5344CB8AC3E}">
        <p14:creationId xmlns:p14="http://schemas.microsoft.com/office/powerpoint/2010/main" val="22792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058DB287-3942-5E7E-0F4D-3F8D0CB7762C}"/>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2116937-0E38-079C-DE63-9EC4A9C9D6A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FC77318-6444-F5FD-22DD-27A13E8D2C6F}"/>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52B3FAA-9B1A-4A4F-A90C-DC19E8066EA3}" type="datetimeFigureOut">
              <a:rPr lang="pl-PL" smtClean="0"/>
              <a:t>13.12.2022</a:t>
            </a:fld>
            <a:endParaRPr lang="pl-PL"/>
          </a:p>
        </p:txBody>
      </p:sp>
      <p:sp>
        <p:nvSpPr>
          <p:cNvPr id="5" name="Symbol zastępczy stopki 4">
            <a:extLst>
              <a:ext uri="{FF2B5EF4-FFF2-40B4-BE49-F238E27FC236}">
                <a16:creationId xmlns:a16="http://schemas.microsoft.com/office/drawing/2014/main" id="{229A7E58-3FB2-B121-C717-20A50807EB15}"/>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212130A-7872-3079-7B8A-D4A39F76D51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6471A946-8016-44A0-9CDF-8DD7B21FF23D}" type="slidenum">
              <a:rPr lang="pl-PL" smtClean="0"/>
              <a:t>‹#›</a:t>
            </a:fld>
            <a:endParaRPr lang="pl-PL"/>
          </a:p>
        </p:txBody>
      </p:sp>
      <p:sp>
        <p:nvSpPr>
          <p:cNvPr id="7" name="Prostokąt 6">
            <a:extLst>
              <a:ext uri="{FF2B5EF4-FFF2-40B4-BE49-F238E27FC236}">
                <a16:creationId xmlns:a16="http://schemas.microsoft.com/office/drawing/2014/main" id="{63FF33BE-2A33-47D9-7C8C-3EB8B459AB39}"/>
              </a:ext>
            </a:extLst>
          </p:cNvPr>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extLst>
      <p:ext uri="{BB962C8B-B14F-4D97-AF65-F5344CB8AC3E}">
        <p14:creationId xmlns:p14="http://schemas.microsoft.com/office/powerpoint/2010/main" val="30766195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54" r:id="rId15"/>
    <p:sldLayoutId id="2147483660" r:id="rId16"/>
    <p:sldLayoutId id="2147483661" r:id="rId17"/>
    <p:sldLayoutId id="2147483656" r:id="rId18"/>
    <p:sldLayoutId id="2147483659" r:id="rId19"/>
    <p:sldLayoutId id="2147483657" r:id="rId20"/>
    <p:sldLayoutId id="2147483658" r:id="rId2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pl-PL"/>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Bill_of_quantities#Contingency_sum" TargetMode="External"/><Relationship Id="rId2" Type="http://schemas.openxmlformats.org/officeDocument/2006/relationships/hyperlink" Target="https://en.wikipedia.org/wiki/Project_management_triangle" TargetMode="External"/><Relationship Id="rId1" Type="http://schemas.openxmlformats.org/officeDocument/2006/relationships/slideLayout" Target="../slideLayouts/slideLayout13.xml"/><Relationship Id="rId5" Type="http://schemas.openxmlformats.org/officeDocument/2006/relationships/hyperlink" Target="http://construction.practicallaw.com/blog/construction/plc/?p=402" TargetMode="External"/><Relationship Id="rId4" Type="http://schemas.openxmlformats.org/officeDocument/2006/relationships/hyperlink" Target="http://civilengineeringarticles.blogspot.ie/2011/11/prime-cost-sums-in-construc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trepreneur.com/encyclopedia/undercapitalizatio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hyperlink" Target="http://www.localenterprise.ie/" TargetMode="External"/><Relationship Id="rId4" Type="http://schemas.openxmlformats.org/officeDocument/2006/relationships/hyperlink" Target="https://www.localenterprise.ie/Discover-Business-Supports/Financial-Supports/Feasibility-Gra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hyperlink" Target="https://www.localenterprise.ie/Documents-and-Publications/LEO-Financial-Supports.pdf" TargetMode="External"/><Relationship Id="rId4" Type="http://schemas.openxmlformats.org/officeDocument/2006/relationships/hyperlink" Target="https://www.localenterprise.ie/Discover-Business-Supports/Financial-Supports/Business-Expansion-Gra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video" Target="https://www.youtube.com/embed/g8AbkHvtE00" TargetMode="External"/><Relationship Id="rId5" Type="http://schemas.openxmlformats.org/officeDocument/2006/relationships/image" Target="../media/image11.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hyperlink" Target="https://www.pobal.ie/Publications/Documents/Local%20Action%20Groups.xlsx"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ocialentrepreneurs.ie/" TargetMode="Externa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QAh1j6OTA9s" TargetMode="External"/><Relationship Id="rId5" Type="http://schemas.openxmlformats.org/officeDocument/2006/relationships/hyperlink" Target="https://www.youtube.com/watch?v=QAh1j6OTA9s" TargetMode="Externa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mmunityfinance.ie/" TargetMode="External"/><Relationship Id="rId2" Type="http://schemas.openxmlformats.org/officeDocument/2006/relationships/hyperlink" Target="http://www.socialinnovation.ie/" TargetMode="Externa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of.org/" TargetMode="External"/><Relationship Id="rId2" Type="http://schemas.openxmlformats.org/officeDocument/2006/relationships/hyperlink" Target="http://staff.lib.msu.edu/harris23/grants/privint.htm" TargetMode="External"/><Relationship Id="rId1" Type="http://schemas.openxmlformats.org/officeDocument/2006/relationships/slideLayout" Target="../slideLayouts/slideLayout13.xml"/><Relationship Id="rId5" Type="http://schemas.openxmlformats.org/officeDocument/2006/relationships/hyperlink" Target="https://www.ihrfg.org/" TargetMode="External"/><Relationship Id="rId4" Type="http://schemas.openxmlformats.org/officeDocument/2006/relationships/hyperlink" Target="http://www.fundsnetservices.com/searchresult.php?sbcat_i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facebook.com/ActiveLinkIreland" TargetMode="External"/><Relationship Id="rId2" Type="http://schemas.openxmlformats.org/officeDocument/2006/relationships/hyperlink" Target="http://www.philanthropy.ie/2017/01/24/funds-and-the-looming-deadlines" TargetMode="Externa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crowdfundingacademy.com/" TargetMode="External"/><Relationship Id="rId2" Type="http://schemas.openxmlformats.org/officeDocument/2006/relationships/hyperlink" Target="http://peerbackers.com/" TargetMode="External"/><Relationship Id="rId1" Type="http://schemas.openxmlformats.org/officeDocument/2006/relationships/slideLayout" Target="../slideLayouts/slideLayout13.xml"/><Relationship Id="rId4" Type="http://schemas.openxmlformats.org/officeDocument/2006/relationships/hyperlink" Target="https://www.investingzone.com/pitche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amp;ehk=ZsU9tVf0XQetpoWKMjrG1A&amp;r=0&amp;pid=OfficeInsert"/><Relationship Id="rId1" Type="http://schemas.openxmlformats.org/officeDocument/2006/relationships/slideLayout" Target="../slideLayouts/slideLayout13.xml"/><Relationship Id="rId5" Type="http://schemas.openxmlformats.org/officeDocument/2006/relationships/hyperlink" Target="https://www.icrowdfund.ie/" TargetMode="External"/><Relationship Id="rId4" Type="http://schemas.openxmlformats.org/officeDocument/2006/relationships/hyperlink" Target="http://www.linkedfinance.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crucialcrowdfunding.com/" TargetMode="Externa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startingblock.biz/" TargetMode="Externa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video" Target="https://www.youtube.com/embed/MEdDPDam-6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eb.worldbank.org/WBSITE/EXTERNAL/PROJECTS/PROCUREMENT/0,,contentMDK:20063133~pagePK:84269~piPK:84286~theSitePK:84266,00.html"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wikieducator.org/Building_and_construction/Vari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87AD169-6829-E8BC-8FE3-B4418913E361}"/>
              </a:ext>
            </a:extLst>
          </p:cNvPr>
          <p:cNvSpPr txBox="1"/>
          <p:nvPr/>
        </p:nvSpPr>
        <p:spPr>
          <a:xfrm>
            <a:off x="1562974" y="3507658"/>
            <a:ext cx="8136904" cy="1077218"/>
          </a:xfrm>
          <a:prstGeom prst="rect">
            <a:avLst/>
          </a:prstGeom>
          <a:noFill/>
        </p:spPr>
        <p:txBody>
          <a:bodyPr wrap="square">
            <a:spAutoFit/>
          </a:bodyPr>
          <a:lstStyle/>
          <a:p>
            <a:r>
              <a:rPr lang="en-US" sz="3200" b="1" dirty="0" err="1">
                <a:solidFill>
                  <a:schemeClr val="bg1">
                    <a:lumMod val="50000"/>
                  </a:schemeClr>
                </a:solidFill>
              </a:rPr>
              <a:t>Aktywizacja</a:t>
            </a:r>
            <a:r>
              <a:rPr lang="en-US" sz="3200" b="1" dirty="0">
                <a:solidFill>
                  <a:schemeClr val="bg1">
                    <a:lumMod val="50000"/>
                  </a:schemeClr>
                </a:solidFill>
              </a:rPr>
              <a:t> </a:t>
            </a:r>
            <a:r>
              <a:rPr lang="en-US" sz="3200" b="1" dirty="0" err="1">
                <a:solidFill>
                  <a:schemeClr val="bg1">
                    <a:lumMod val="50000"/>
                  </a:schemeClr>
                </a:solidFill>
              </a:rPr>
              <a:t>specjalizacji</a:t>
            </a:r>
            <a:r>
              <a:rPr lang="en-US" sz="3200" b="1" dirty="0">
                <a:solidFill>
                  <a:schemeClr val="bg1">
                    <a:lumMod val="50000"/>
                  </a:schemeClr>
                </a:solidFill>
              </a:rPr>
              <a:t> </a:t>
            </a:r>
            <a:r>
              <a:rPr lang="en-US" sz="3200" b="1" dirty="0" err="1">
                <a:solidFill>
                  <a:schemeClr val="bg1">
                    <a:lumMod val="50000"/>
                  </a:schemeClr>
                </a:solidFill>
              </a:rPr>
              <a:t>rolniczych</a:t>
            </a:r>
            <a:r>
              <a:rPr lang="en-US" sz="3200" b="1" dirty="0">
                <a:solidFill>
                  <a:schemeClr val="bg1">
                    <a:lumMod val="50000"/>
                  </a:schemeClr>
                </a:solidFill>
              </a:rPr>
              <a:t> i </a:t>
            </a:r>
            <a:r>
              <a:rPr lang="en-US" sz="3200" b="1" dirty="0" err="1">
                <a:solidFill>
                  <a:schemeClr val="bg1">
                    <a:lumMod val="50000"/>
                  </a:schemeClr>
                </a:solidFill>
              </a:rPr>
              <a:t>turystycznych</a:t>
            </a:r>
            <a:r>
              <a:rPr lang="en-US" sz="3200" b="1" dirty="0">
                <a:solidFill>
                  <a:schemeClr val="bg1">
                    <a:lumMod val="50000"/>
                  </a:schemeClr>
                </a:solidFill>
              </a:rPr>
              <a:t> </a:t>
            </a:r>
            <a:r>
              <a:rPr lang="en-US" sz="3200" b="1" dirty="0" err="1">
                <a:solidFill>
                  <a:schemeClr val="bg1">
                    <a:lumMod val="50000"/>
                  </a:schemeClr>
                </a:solidFill>
              </a:rPr>
              <a:t>poprzez</a:t>
            </a:r>
            <a:r>
              <a:rPr lang="en-US" sz="3200" b="1" dirty="0">
                <a:solidFill>
                  <a:schemeClr val="bg1">
                    <a:lumMod val="50000"/>
                  </a:schemeClr>
                </a:solidFill>
              </a:rPr>
              <a:t> Centrum </a:t>
            </a:r>
            <a:r>
              <a:rPr lang="en-US" sz="3200" b="1" dirty="0" err="1">
                <a:solidFill>
                  <a:schemeClr val="bg1">
                    <a:lumMod val="50000"/>
                  </a:schemeClr>
                </a:solidFill>
              </a:rPr>
              <a:t>Smaku</a:t>
            </a:r>
            <a:r>
              <a:rPr lang="en-US" sz="3200" b="1" dirty="0">
                <a:solidFill>
                  <a:schemeClr val="bg1">
                    <a:lumMod val="50000"/>
                  </a:schemeClr>
                </a:solidFill>
              </a:rPr>
              <a:t> </a:t>
            </a:r>
            <a:endParaRPr lang="sk-SK" sz="3200" b="1" dirty="0">
              <a:solidFill>
                <a:schemeClr val="bg1">
                  <a:lumMod val="50000"/>
                </a:schemeClr>
              </a:solidFill>
            </a:endParaRPr>
          </a:p>
        </p:txBody>
      </p:sp>
      <p:sp>
        <p:nvSpPr>
          <p:cNvPr id="5" name="pole tekstowe 4">
            <a:extLst>
              <a:ext uri="{FF2B5EF4-FFF2-40B4-BE49-F238E27FC236}">
                <a16:creationId xmlns:a16="http://schemas.microsoft.com/office/drawing/2014/main" id="{273B3F30-1FE9-DBAF-1CBD-A8BD41595072}"/>
              </a:ext>
            </a:extLst>
          </p:cNvPr>
          <p:cNvSpPr txBox="1"/>
          <p:nvPr/>
        </p:nvSpPr>
        <p:spPr>
          <a:xfrm>
            <a:off x="3863048" y="1913080"/>
            <a:ext cx="4572000" cy="769441"/>
          </a:xfrm>
          <a:prstGeom prst="rect">
            <a:avLst/>
          </a:prstGeom>
          <a:noFill/>
        </p:spPr>
        <p:txBody>
          <a:bodyPr wrap="square">
            <a:spAutoFit/>
          </a:bodyPr>
          <a:lstStyle/>
          <a:p>
            <a:r>
              <a:rPr lang="sk-SK" sz="4400" dirty="0"/>
              <a:t>Moduł 4  </a:t>
            </a:r>
          </a:p>
        </p:txBody>
      </p:sp>
    </p:spTree>
    <p:extLst>
      <p:ext uri="{BB962C8B-B14F-4D97-AF65-F5344CB8AC3E}">
        <p14:creationId xmlns:p14="http://schemas.microsoft.com/office/powerpoint/2010/main" val="107289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2802FFD-23BC-48B1-813C-E784BA4DEE0F}"/>
              </a:ext>
            </a:extLst>
          </p:cNvPr>
          <p:cNvSpPr txBox="1"/>
          <p:nvPr/>
        </p:nvSpPr>
        <p:spPr>
          <a:xfrm>
            <a:off x="632520" y="1124744"/>
            <a:ext cx="8275284" cy="6170920"/>
          </a:xfrm>
          <a:prstGeom prst="rect">
            <a:avLst/>
          </a:prstGeom>
          <a:noFill/>
        </p:spPr>
        <p:txBody>
          <a:bodyPr wrap="square">
            <a:spAutoFit/>
          </a:bodyPr>
          <a:lstStyle/>
          <a:p>
            <a:pPr>
              <a:spcBef>
                <a:spcPct val="0"/>
              </a:spcBef>
              <a:buFontTx/>
              <a:buNone/>
            </a:pPr>
            <a:r>
              <a:rPr lang="en-IE" altLang="en-US" b="1" dirty="0" err="1">
                <a:solidFill>
                  <a:srgbClr val="006600"/>
                </a:solidFill>
                <a:latin typeface="+mj-lt"/>
              </a:rPr>
              <a:t>Wydawanie</a:t>
            </a:r>
            <a:r>
              <a:rPr lang="en-IE" altLang="en-US" b="1" dirty="0">
                <a:solidFill>
                  <a:srgbClr val="006600"/>
                </a:solidFill>
                <a:latin typeface="+mj-lt"/>
              </a:rPr>
              <a:t> </a:t>
            </a:r>
            <a:r>
              <a:rPr lang="en-IE" altLang="en-US" b="1" dirty="0" err="1">
                <a:solidFill>
                  <a:srgbClr val="006600"/>
                </a:solidFill>
                <a:latin typeface="+mj-lt"/>
              </a:rPr>
              <a:t>ofert</a:t>
            </a:r>
            <a:endParaRPr lang="en-IE" altLang="en-US" b="1" dirty="0">
              <a:solidFill>
                <a:srgbClr val="B2CF3F"/>
              </a:solidFill>
              <a:latin typeface="+mj-lt"/>
            </a:endParaRPr>
          </a:p>
          <a:p>
            <a:pPr>
              <a:spcBef>
                <a:spcPct val="0"/>
              </a:spcBef>
              <a:buFontTx/>
              <a:buNone/>
            </a:pPr>
            <a:r>
              <a:rPr lang="en-IE" altLang="en-US" sz="1300" b="1" dirty="0">
                <a:latin typeface="+mj-lt"/>
              </a:rPr>
              <a:t>Etap przetargowy </a:t>
            </a:r>
            <a:r>
              <a:rPr lang="en-IE" altLang="en-US" sz="1300" dirty="0">
                <a:latin typeface="+mj-lt"/>
              </a:rPr>
              <a:t>projektu to prawdziwe mięso projektu, gdzie wszystkie materiały i konstrukcja, struktura i usługi wszystkich części budynku są zebrane razem do wyceny przez wielu wykonawców. Najniższa oferta nie zawsze jest tą wybraną z uwagi na szereg czynników, gdyż czasami może być nierealistycznie niska, co może prowadzić do problemów finansowych i programowych podczas budowy.</a:t>
            </a:r>
            <a:endParaRPr lang="sk-SK" altLang="en-US" sz="1300" dirty="0">
              <a:latin typeface="+mj-lt"/>
            </a:endParaRPr>
          </a:p>
          <a:p>
            <a:pPr>
              <a:spcBef>
                <a:spcPct val="0"/>
              </a:spcBef>
              <a:buFontTx/>
              <a:buNone/>
            </a:pPr>
            <a:endParaRPr lang="sk-SK" altLang="en-US" sz="1300" dirty="0">
              <a:latin typeface="+mj-lt"/>
            </a:endParaRPr>
          </a:p>
          <a:p>
            <a:pPr>
              <a:spcBef>
                <a:spcPct val="0"/>
              </a:spcBef>
              <a:buFontTx/>
              <a:buNone/>
            </a:pPr>
            <a:r>
              <a:rPr lang="en-IE" altLang="en-US" sz="1300" dirty="0">
                <a:latin typeface="+mj-lt"/>
              </a:rPr>
              <a:t>Kluczowymi czynnikami we wszystkich projektach projektowych / budowlanych są </a:t>
            </a:r>
            <a:r>
              <a:rPr lang="en-IE" altLang="en-US" sz="1300" b="1" dirty="0">
                <a:latin typeface="+mj-lt"/>
                <a:hlinkClick r:id="rId2"/>
              </a:rPr>
              <a:t>CZAS / KOSZT / SPOSÓB</a:t>
            </a:r>
            <a:r>
              <a:rPr lang="en-IE" altLang="en-US" sz="1300" b="1" dirty="0">
                <a:latin typeface="+mj-lt"/>
              </a:rPr>
              <a:t>.  </a:t>
            </a:r>
            <a:r>
              <a:rPr lang="en-IE" altLang="en-US" sz="1300" dirty="0">
                <a:latin typeface="+mj-lt"/>
              </a:rPr>
              <a:t>Projekty (w tym rysunki i specyfikacje) oraz Harmonogram </a:t>
            </a:r>
            <a:r>
              <a:rPr lang="en-IE" altLang="en-US" sz="1300" dirty="0" err="1">
                <a:latin typeface="+mj-lt"/>
              </a:rPr>
              <a:t>Robót</a:t>
            </a:r>
            <a:r>
              <a:rPr lang="en-IE" altLang="en-US" sz="1300" dirty="0">
                <a:latin typeface="+mj-lt"/>
              </a:rPr>
              <a:t> </a:t>
            </a:r>
            <a:r>
              <a:rPr lang="en-IE" altLang="en-US" sz="1300" dirty="0" err="1">
                <a:latin typeface="+mj-lt"/>
              </a:rPr>
              <a:t>określają</a:t>
            </a:r>
            <a:r>
              <a:rPr lang="pl-PL" altLang="en-US" sz="1300" dirty="0" err="1">
                <a:latin typeface="+mj-lt"/>
              </a:rPr>
              <a:t>cy</a:t>
            </a:r>
            <a:r>
              <a:rPr lang="en-IE" altLang="en-US" sz="1300" dirty="0">
                <a:latin typeface="+mj-lt"/>
              </a:rPr>
              <a:t>, jakie konkretne materiały mają być użyte, gdzie i jak mają spełniać specyficzne kryteria produkcji żywności w danym kraju</a:t>
            </a:r>
            <a:r>
              <a:rPr lang="sk-SK" altLang="en-US" sz="1300" dirty="0">
                <a:latin typeface="+mj-lt"/>
              </a:rPr>
              <a:t>. </a:t>
            </a:r>
            <a:endParaRPr lang="en-IE" altLang="en-US" sz="1300" b="1" dirty="0">
              <a:solidFill>
                <a:srgbClr val="B2CF3F"/>
              </a:solidFill>
              <a:latin typeface="+mj-lt"/>
            </a:endParaRPr>
          </a:p>
          <a:p>
            <a:pPr>
              <a:spcBef>
                <a:spcPct val="0"/>
              </a:spcBef>
              <a:buFontTx/>
              <a:buNone/>
            </a:pPr>
            <a:r>
              <a:rPr lang="en-IE" altLang="en-US" sz="1300" dirty="0">
                <a:latin typeface="+mj-lt"/>
              </a:rPr>
              <a:t>Pozostała </a:t>
            </a:r>
            <a:r>
              <a:rPr lang="en-IE" altLang="en-US" sz="1300" dirty="0" err="1">
                <a:latin typeface="+mj-lt"/>
              </a:rPr>
              <a:t>dokumentacja</a:t>
            </a:r>
            <a:r>
              <a:rPr lang="en-IE" altLang="en-US" sz="1300" dirty="0">
                <a:latin typeface="+mj-lt"/>
              </a:rPr>
              <a:t> </a:t>
            </a:r>
            <a:r>
              <a:rPr lang="en-IE" altLang="en-US" sz="1300" dirty="0" err="1">
                <a:latin typeface="+mj-lt"/>
              </a:rPr>
              <a:t>musi</a:t>
            </a:r>
            <a:r>
              <a:rPr lang="en-IE" altLang="en-US" sz="1300" dirty="0">
                <a:latin typeface="+mj-lt"/>
              </a:rPr>
              <a:t> określać szczegółowe warunki wykonywania robót oraz ilości poszczególnych elementów, które mają być zastosowane w budynku lub projekcie.</a:t>
            </a:r>
          </a:p>
          <a:p>
            <a:pPr>
              <a:buFontTx/>
              <a:buNone/>
            </a:pPr>
            <a:endParaRPr lang="en-IE" altLang="en-US" sz="1300" dirty="0">
              <a:latin typeface="+mj-lt"/>
            </a:endParaRPr>
          </a:p>
          <a:p>
            <a:pPr>
              <a:buFontTx/>
              <a:buNone/>
            </a:pPr>
            <a:r>
              <a:rPr lang="en-IE" altLang="en-US" sz="1300" b="1" dirty="0">
                <a:latin typeface="+mj-lt"/>
              </a:rPr>
              <a:t>Jak to się dzieje?</a:t>
            </a:r>
          </a:p>
          <a:p>
            <a:pPr>
              <a:buFontTx/>
              <a:buNone/>
            </a:pPr>
            <a:r>
              <a:rPr lang="pl-PL" altLang="en-US" sz="1300" dirty="0">
                <a:latin typeface="+mj-lt"/>
              </a:rPr>
              <a:t>Współpraca musi być prowadzona na wszystkich szczeblach</a:t>
            </a:r>
            <a:r>
              <a:rPr lang="en-IE" altLang="en-US" sz="1300" dirty="0">
                <a:latin typeface="+mj-lt"/>
              </a:rPr>
              <a:t>.</a:t>
            </a:r>
          </a:p>
          <a:p>
            <a:pPr>
              <a:buFontTx/>
              <a:buNone/>
            </a:pPr>
            <a:r>
              <a:rPr lang="en-IE" altLang="en-US" sz="1300" dirty="0">
                <a:latin typeface="+mj-lt"/>
              </a:rPr>
              <a:t>Wszystkie warunki narzucone przez władze będą włączone do projektu przetargowego i Specyfikacji jako </a:t>
            </a:r>
            <a:r>
              <a:rPr lang="en-IE" altLang="en-US" sz="1300" dirty="0" err="1">
                <a:latin typeface="+mj-lt"/>
              </a:rPr>
              <a:t>zmiany</a:t>
            </a:r>
            <a:r>
              <a:rPr lang="en-IE" altLang="en-US" sz="1300" dirty="0">
                <a:latin typeface="+mj-lt"/>
              </a:rPr>
              <a:t> </a:t>
            </a:r>
            <a:br>
              <a:rPr lang="pl-PL" altLang="en-US" sz="1300" dirty="0">
                <a:latin typeface="+mj-lt"/>
              </a:rPr>
            </a:br>
            <a:r>
              <a:rPr lang="en-IE" altLang="en-US" sz="1300" dirty="0" err="1">
                <a:latin typeface="+mj-lt"/>
              </a:rPr>
              <a:t>Nie</a:t>
            </a:r>
            <a:r>
              <a:rPr lang="en-IE" altLang="en-US" sz="1300" dirty="0">
                <a:latin typeface="+mj-lt"/>
              </a:rPr>
              <a:t> pozostawiaj tego procesu wyłącznie swojemu zespołowi projektowemu.   Jako twórca </a:t>
            </a:r>
            <a:r>
              <a:rPr lang="sk-SK" altLang="en-US" sz="1300" dirty="0">
                <a:latin typeface="+mj-lt"/>
              </a:rPr>
              <a:t>centrum smaku, </a:t>
            </a:r>
            <a:r>
              <a:rPr lang="pl-PL" altLang="en-US" sz="1300" dirty="0">
                <a:latin typeface="+mj-lt"/>
              </a:rPr>
              <a:t>włóż</a:t>
            </a:r>
            <a:r>
              <a:rPr lang="en-IE" altLang="en-US" sz="1300" dirty="0">
                <a:latin typeface="+mj-lt"/>
              </a:rPr>
              <a:t> </a:t>
            </a:r>
            <a:r>
              <a:rPr lang="en-IE" altLang="en-US" sz="1300" dirty="0" err="1">
                <a:latin typeface="+mj-lt"/>
              </a:rPr>
              <a:t>dużo</a:t>
            </a:r>
            <a:r>
              <a:rPr lang="en-IE" altLang="en-US" sz="1300" dirty="0">
                <a:latin typeface="+mj-lt"/>
              </a:rPr>
              <a:t> </a:t>
            </a:r>
            <a:r>
              <a:rPr lang="en-IE" altLang="en-US" sz="1300" dirty="0" err="1">
                <a:latin typeface="+mj-lt"/>
              </a:rPr>
              <a:t>wkładu</a:t>
            </a:r>
            <a:r>
              <a:rPr lang="pl-PL" altLang="en-US" sz="1300" dirty="0">
                <a:latin typeface="+mj-lt"/>
              </a:rPr>
              <a:t>, to jest </a:t>
            </a:r>
            <a:r>
              <a:rPr lang="en-IE" altLang="en-US" sz="1300" dirty="0" err="1">
                <a:latin typeface="+mj-lt"/>
              </a:rPr>
              <a:t>wymagane</a:t>
            </a:r>
            <a:r>
              <a:rPr lang="en-IE" altLang="en-US" sz="1300" dirty="0">
                <a:latin typeface="+mj-lt"/>
              </a:rPr>
              <a:t> w tej fazie od Ciebie, </a:t>
            </a:r>
            <a:r>
              <a:rPr lang="en-IE" altLang="en-US" sz="1300" dirty="0" err="1">
                <a:latin typeface="+mj-lt"/>
              </a:rPr>
              <a:t>szczególnie</a:t>
            </a:r>
            <a:r>
              <a:rPr lang="en-IE" altLang="en-US" sz="1300" dirty="0">
                <a:latin typeface="+mj-lt"/>
              </a:rPr>
              <a:t> </a:t>
            </a:r>
            <a:r>
              <a:rPr lang="pl-PL" altLang="en-US" sz="1300" dirty="0">
                <a:latin typeface="+mj-lt"/>
              </a:rPr>
              <a:t>jeśli chodzi o</a:t>
            </a:r>
            <a:r>
              <a:rPr lang="en-IE" altLang="en-US" sz="1300" dirty="0">
                <a:latin typeface="+mj-lt"/>
              </a:rPr>
              <a:t> preferencje dla wewnętrznych i zewnętrznych materiałów i źródeł / zakresy kosztów itp.  To może także wymagać </a:t>
            </a:r>
            <a:r>
              <a:rPr lang="en-IE" altLang="en-US" sz="1300" dirty="0" err="1">
                <a:latin typeface="+mj-lt"/>
              </a:rPr>
              <a:t>wkładu</a:t>
            </a:r>
            <a:r>
              <a:rPr lang="en-IE" altLang="en-US" sz="1300" dirty="0">
                <a:latin typeface="+mj-lt"/>
              </a:rPr>
              <a:t> </a:t>
            </a:r>
            <a:r>
              <a:rPr lang="pl-PL" altLang="en-US" sz="1300" dirty="0">
                <a:latin typeface="+mj-lt"/>
              </a:rPr>
              <a:t>konsultanta</a:t>
            </a:r>
            <a:r>
              <a:rPr lang="en-IE" altLang="en-US" sz="1300" dirty="0">
                <a:latin typeface="+mj-lt"/>
              </a:rPr>
              <a:t> doradzającego na kosztach / opcjach wyboru.  Rozsądnie jest </a:t>
            </a:r>
            <a:r>
              <a:rPr lang="en-IE" altLang="en-US" sz="1300" dirty="0" err="1">
                <a:latin typeface="+mj-lt"/>
              </a:rPr>
              <a:t>uwzględnić</a:t>
            </a:r>
            <a:r>
              <a:rPr lang="pl-PL" altLang="en-US" sz="1300" dirty="0">
                <a:latin typeface="+mj-lt"/>
              </a:rPr>
              <a:t>:</a:t>
            </a:r>
            <a:r>
              <a:rPr lang="en-IE" altLang="en-US" sz="1300" dirty="0">
                <a:latin typeface="+mj-lt"/>
              </a:rPr>
              <a:t> </a:t>
            </a:r>
            <a:endParaRPr lang="pl-PL" altLang="en-US" sz="1300" dirty="0">
              <a:latin typeface="+mj-lt"/>
            </a:endParaRPr>
          </a:p>
          <a:p>
            <a:pPr>
              <a:buFontTx/>
              <a:buNone/>
            </a:pPr>
            <a:endParaRPr lang="en-IE" altLang="en-US" sz="1300" dirty="0">
              <a:latin typeface="+mj-lt"/>
            </a:endParaRPr>
          </a:p>
          <a:p>
            <a:pPr>
              <a:buFontTx/>
              <a:buNone/>
            </a:pPr>
            <a:r>
              <a:rPr lang="en-IE" altLang="en-US" sz="1300" b="1" dirty="0">
                <a:latin typeface="+mj-lt"/>
                <a:hlinkClick r:id="rId3" tooltip="Link"/>
              </a:rPr>
              <a:t>Sumy </a:t>
            </a:r>
            <a:r>
              <a:rPr lang="en-IE" altLang="en-US" sz="1300" b="1" dirty="0" err="1">
                <a:latin typeface="+mj-lt"/>
                <a:hlinkClick r:id="rId3" tooltip="Link"/>
              </a:rPr>
              <a:t>rezerwowe</a:t>
            </a:r>
            <a:r>
              <a:rPr lang="en-IE" altLang="en-US" sz="1300" b="1" dirty="0">
                <a:latin typeface="+mj-lt"/>
                <a:hlinkClick r:id="rId3" tooltip="Link"/>
              </a:rPr>
              <a:t> </a:t>
            </a:r>
            <a:r>
              <a:rPr lang="pl-PL" altLang="en-US" sz="1300" dirty="0">
                <a:latin typeface="+mj-lt"/>
              </a:rPr>
              <a:t>, które </a:t>
            </a:r>
            <a:r>
              <a:rPr lang="en-IE" altLang="en-US" sz="1300" dirty="0" err="1">
                <a:latin typeface="+mj-lt"/>
              </a:rPr>
              <a:t>na</a:t>
            </a:r>
            <a:r>
              <a:rPr lang="en-IE" altLang="en-US" sz="1300" dirty="0">
                <a:latin typeface="+mj-lt"/>
              </a:rPr>
              <a:t> nieprzewidziane zdarzenia wahają się od 5-10% w zależności od charakteru projektu, ale w istniejących, starszych budynkach zaleca się bliżej 10%.</a:t>
            </a:r>
          </a:p>
          <a:p>
            <a:pPr>
              <a:buFontTx/>
              <a:buNone/>
            </a:pPr>
            <a:r>
              <a:rPr lang="en-IE" altLang="en-US" sz="1300" dirty="0">
                <a:latin typeface="+mj-lt"/>
              </a:rPr>
              <a:t>Inne pojęcia stosowane przy sporządzaniu Kosztorysów ofertowych to:</a:t>
            </a:r>
          </a:p>
          <a:p>
            <a:pPr marL="316531" indent="-316531">
              <a:buFont typeface="Arial" panose="020B0604020202020204" pitchFamily="34" charset="0"/>
              <a:buChar char="•"/>
            </a:pPr>
            <a:r>
              <a:rPr lang="en-IE" altLang="en-US" sz="1300" b="1" dirty="0">
                <a:latin typeface="+mj-lt"/>
                <a:hlinkClick r:id="rId4" tooltip="Link"/>
              </a:rPr>
              <a:t>SUMA KOSZTÓW  </a:t>
            </a:r>
            <a:r>
              <a:rPr lang="en-IE" altLang="en-US" sz="1300" dirty="0">
                <a:latin typeface="+mj-lt"/>
              </a:rPr>
              <a:t>i </a:t>
            </a:r>
          </a:p>
          <a:p>
            <a:pPr marL="316531" indent="-316531">
              <a:buFont typeface="Arial" panose="020B0604020202020204" pitchFamily="34" charset="0"/>
              <a:buChar char="•"/>
            </a:pPr>
            <a:r>
              <a:rPr lang="en-IE" altLang="en-US" sz="1300" b="1" dirty="0">
                <a:latin typeface="+mj-lt"/>
                <a:hlinkClick r:id="rId5" tooltip="Best Description"/>
              </a:rPr>
              <a:t>KWOTY TYMCZASOWE </a:t>
            </a:r>
            <a:endParaRPr lang="en-IE" altLang="en-US" sz="1300" dirty="0">
              <a:latin typeface="+mj-lt"/>
            </a:endParaRPr>
          </a:p>
          <a:p>
            <a:pPr>
              <a:buFontTx/>
              <a:buNone/>
            </a:pPr>
            <a:endParaRPr lang="en-IE" altLang="en-US" sz="1300" dirty="0">
              <a:latin typeface="+mj-lt"/>
            </a:endParaRPr>
          </a:p>
          <a:p>
            <a:endParaRPr lang="sk-SK" altLang="en-US" sz="1300" dirty="0">
              <a:latin typeface="+mj-lt"/>
            </a:endParaRPr>
          </a:p>
          <a:p>
            <a:endParaRPr lang="en-IE" altLang="en-US" sz="1300" b="1" dirty="0">
              <a:solidFill>
                <a:srgbClr val="B2CF3F"/>
              </a:solidFill>
              <a:latin typeface="+mj-lt"/>
              <a:cs typeface="Arial" panose="020B0604020202020204" pitchFamily="34" charset="0"/>
            </a:endParaRPr>
          </a:p>
          <a:p>
            <a:pPr>
              <a:spcBef>
                <a:spcPct val="0"/>
              </a:spcBef>
              <a:buFontTx/>
              <a:buNone/>
            </a:pPr>
            <a:endParaRPr lang="en-IE" altLang="en-US" sz="1300" dirty="0">
              <a:latin typeface="Bookman Old Style" panose="02050604050505020204" pitchFamily="18" charset="0"/>
            </a:endParaRPr>
          </a:p>
        </p:txBody>
      </p:sp>
    </p:spTree>
    <p:extLst>
      <p:ext uri="{BB962C8B-B14F-4D97-AF65-F5344CB8AC3E}">
        <p14:creationId xmlns:p14="http://schemas.microsoft.com/office/powerpoint/2010/main" val="328980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DFDA4E5-B44E-48F4-904F-B7A389D580B2}"/>
              </a:ext>
            </a:extLst>
          </p:cNvPr>
          <p:cNvSpPr txBox="1"/>
          <p:nvPr/>
        </p:nvSpPr>
        <p:spPr>
          <a:xfrm>
            <a:off x="632520" y="1196753"/>
            <a:ext cx="8205670" cy="5255877"/>
          </a:xfrm>
          <a:prstGeom prst="rect">
            <a:avLst/>
          </a:prstGeom>
          <a:noFill/>
        </p:spPr>
        <p:txBody>
          <a:bodyPr wrap="square" lIns="84406" tIns="42203" rIns="84406" bIns="42203" anchor="t">
            <a:spAutoFit/>
          </a:bodyPr>
          <a:lstStyle/>
          <a:p>
            <a:pPr>
              <a:spcBef>
                <a:spcPct val="0"/>
              </a:spcBef>
              <a:buFontTx/>
              <a:buNone/>
            </a:pPr>
            <a:r>
              <a:rPr lang="en-IE" altLang="en-US" sz="1400" b="1" dirty="0">
                <a:solidFill>
                  <a:srgbClr val="006600"/>
                </a:solidFill>
                <a:latin typeface="+mj-lt"/>
                <a:cs typeface="Arial"/>
              </a:rPr>
              <a:t>Kapitał obrotowy</a:t>
            </a:r>
          </a:p>
          <a:p>
            <a:pPr>
              <a:spcBef>
                <a:spcPct val="0"/>
              </a:spcBef>
              <a:buFontTx/>
              <a:buNone/>
            </a:pPr>
            <a:endParaRPr lang="en-IE" altLang="en-US" sz="1400" b="1" dirty="0">
              <a:solidFill>
                <a:srgbClr val="B2CF3F"/>
              </a:solidFill>
              <a:latin typeface="+mj-lt"/>
            </a:endParaRPr>
          </a:p>
          <a:p>
            <a:r>
              <a:rPr lang="en-IE" altLang="en-US" sz="1400" dirty="0">
                <a:latin typeface="+mj-lt"/>
                <a:cs typeface="Arial"/>
              </a:rPr>
              <a:t>Teraz masz ustalone inwestycje kapitałowe niezbędne do budowy/modyfikacji </a:t>
            </a:r>
            <a:r>
              <a:rPr lang="sk-SK" altLang="en-US" sz="1400" dirty="0">
                <a:latin typeface="+mj-lt"/>
                <a:cs typeface="Arial"/>
              </a:rPr>
              <a:t>centrum smaku</a:t>
            </a:r>
            <a:r>
              <a:rPr lang="en-IE" altLang="en-US" sz="1400" dirty="0">
                <a:latin typeface="+mj-lt"/>
                <a:cs typeface="Arial"/>
              </a:rPr>
              <a:t>, </a:t>
            </a:r>
            <a:r>
              <a:rPr lang="pl-PL" altLang="en-US" sz="1400" dirty="0">
                <a:latin typeface="+mj-lt"/>
                <a:cs typeface="Arial"/>
              </a:rPr>
              <a:t>następnie </a:t>
            </a:r>
            <a:r>
              <a:rPr lang="en-IE" altLang="en-US" sz="1400" dirty="0" err="1">
                <a:latin typeface="+mj-lt"/>
                <a:cs typeface="Arial"/>
              </a:rPr>
              <a:t>musisz</a:t>
            </a:r>
            <a:r>
              <a:rPr lang="en-IE" altLang="en-US" sz="1400" dirty="0">
                <a:latin typeface="+mj-lt"/>
                <a:cs typeface="Arial"/>
              </a:rPr>
              <a:t> wypracować swoje wymagania dotyczące kapitału obrotowego. Mówi się, że siłą napędową każdego biznesu jest jego kapitał </a:t>
            </a:r>
            <a:r>
              <a:rPr lang="en-IE" altLang="en-US" sz="1400" dirty="0" err="1">
                <a:latin typeface="+mj-lt"/>
                <a:cs typeface="Arial"/>
              </a:rPr>
              <a:t>obrotowy</a:t>
            </a:r>
            <a:r>
              <a:rPr lang="en-IE" altLang="en-US" sz="1400" dirty="0">
                <a:latin typeface="+mj-lt"/>
                <a:cs typeface="Arial"/>
              </a:rPr>
              <a:t> </a:t>
            </a:r>
            <a:r>
              <a:rPr lang="en-IE" altLang="en-US" sz="1400" dirty="0" err="1">
                <a:latin typeface="+mj-lt"/>
                <a:cs typeface="Arial"/>
              </a:rPr>
              <a:t>netto</a:t>
            </a:r>
            <a:r>
              <a:rPr lang="en-IE" altLang="en-US" sz="1400" dirty="0">
                <a:latin typeface="+mj-lt"/>
                <a:cs typeface="Arial"/>
              </a:rPr>
              <a:t>. </a:t>
            </a:r>
          </a:p>
          <a:p>
            <a:endParaRPr lang="en-IE" altLang="en-US" sz="1400" dirty="0">
              <a:latin typeface="+mj-lt"/>
            </a:endParaRPr>
          </a:p>
          <a:p>
            <a:pPr>
              <a:buFontTx/>
              <a:buNone/>
            </a:pPr>
            <a:r>
              <a:rPr lang="en-IE" altLang="en-US" sz="1400" dirty="0">
                <a:latin typeface="+mj-lt"/>
                <a:cs typeface="Arial"/>
              </a:rPr>
              <a:t>Kapitał obrotowy - w uproszczeniu kapitał obrotowy przedsiębiorstwa to ten, który jest wykorzystywany w jego codziennej działalności handlowej. Z definicji kapitał obrotowy to kwota, o którą aktywa obrotowe przewyższają zobowiązania krótkoterminowe. </a:t>
            </a:r>
            <a:endParaRPr lang="en-IE" altLang="en-US" sz="1400" dirty="0">
              <a:latin typeface="+mj-lt"/>
            </a:endParaRPr>
          </a:p>
          <a:p>
            <a:pPr>
              <a:buFontTx/>
              <a:buNone/>
            </a:pPr>
            <a:endParaRPr lang="en-IE" altLang="en-US" sz="1400" dirty="0">
              <a:latin typeface="+mj-lt"/>
            </a:endParaRPr>
          </a:p>
          <a:p>
            <a:r>
              <a:rPr lang="en-IE" altLang="en-US" sz="1400" dirty="0">
                <a:latin typeface="+mj-lt"/>
                <a:cs typeface="Arial"/>
              </a:rPr>
              <a:t>Aktywa obrotowe obejmują środki pieniężne, zapasy, należności i inne aktywa krótkoterminowe, które zostaną wykorzystane w ciągu roku. </a:t>
            </a:r>
            <a:endParaRPr lang="pl-PL" altLang="en-US" sz="1400" dirty="0">
              <a:latin typeface="+mj-lt"/>
              <a:cs typeface="Arial"/>
            </a:endParaRPr>
          </a:p>
          <a:p>
            <a:endParaRPr lang="sk-SK" altLang="en-US" sz="1400" dirty="0">
              <a:latin typeface="+mj-lt"/>
            </a:endParaRPr>
          </a:p>
          <a:p>
            <a:pPr>
              <a:spcBef>
                <a:spcPct val="0"/>
              </a:spcBef>
              <a:buFontTx/>
              <a:buNone/>
            </a:pPr>
            <a:r>
              <a:rPr lang="en-IE" altLang="en-US" sz="1400" b="1" dirty="0">
                <a:solidFill>
                  <a:srgbClr val="006600"/>
                </a:solidFill>
                <a:latin typeface="+mj-lt"/>
                <a:cs typeface="Arial"/>
              </a:rPr>
              <a:t>Kapitał obrotowy</a:t>
            </a:r>
          </a:p>
          <a:p>
            <a:pPr>
              <a:spcBef>
                <a:spcPct val="0"/>
              </a:spcBef>
              <a:buFontTx/>
              <a:buNone/>
            </a:pPr>
            <a:endParaRPr lang="en-IE" altLang="en-US" sz="1400" b="1" dirty="0">
              <a:solidFill>
                <a:srgbClr val="B2CF3F"/>
              </a:solidFill>
              <a:latin typeface="+mj-lt"/>
            </a:endParaRPr>
          </a:p>
          <a:p>
            <a:r>
              <a:rPr lang="en-IE" altLang="en-US" sz="1400" dirty="0">
                <a:latin typeface="+mj-lt"/>
                <a:cs typeface="Arial"/>
              </a:rPr>
              <a:t>Zobowiązania krótkoterminowe </a:t>
            </a:r>
            <a:r>
              <a:rPr lang="en-IE" altLang="en-US" sz="1400" dirty="0" err="1">
                <a:latin typeface="+mj-lt"/>
                <a:cs typeface="Arial"/>
              </a:rPr>
              <a:t>obejmują</a:t>
            </a:r>
            <a:r>
              <a:rPr lang="en-IE" altLang="en-US" sz="1400" dirty="0">
                <a:latin typeface="+mj-lt"/>
                <a:cs typeface="Arial"/>
              </a:rPr>
              <a:t> </a:t>
            </a:r>
            <a:r>
              <a:rPr lang="en-IE" altLang="en-US" sz="1400" dirty="0" err="1">
                <a:latin typeface="+mj-lt"/>
                <a:cs typeface="Arial"/>
              </a:rPr>
              <a:t>obowiąz</a:t>
            </a:r>
            <a:r>
              <a:rPr lang="pl-PL" altLang="en-US" sz="1400" dirty="0">
                <a:latin typeface="+mj-lt"/>
                <a:cs typeface="Arial"/>
              </a:rPr>
              <a:t>ki </a:t>
            </a:r>
            <a:r>
              <a:rPr lang="en-IE" altLang="en-US" sz="1400" dirty="0">
                <a:latin typeface="+mj-lt"/>
                <a:cs typeface="Arial"/>
              </a:rPr>
              <a:t>i bieżącą część długu długoterminowego. Są to długi, które są wymagalne w ciągu roku. </a:t>
            </a:r>
            <a:endParaRPr lang="en-IE" altLang="en-US" sz="1400" dirty="0">
              <a:latin typeface="+mj-lt"/>
            </a:endParaRPr>
          </a:p>
          <a:p>
            <a:pPr>
              <a:buFontTx/>
              <a:buNone/>
            </a:pPr>
            <a:endParaRPr lang="en-IE" altLang="en-US" sz="1400" dirty="0">
              <a:latin typeface="+mj-lt"/>
            </a:endParaRPr>
          </a:p>
          <a:p>
            <a:r>
              <a:rPr lang="en-IE" altLang="en-US" sz="1400" dirty="0">
                <a:latin typeface="+mj-lt"/>
                <a:cs typeface="Arial"/>
              </a:rPr>
              <a:t>Różnica pomiędzy aktywami obrotowymi a zobowiązaniami krótkoterminowymi reprezentuje krótkoterminowe zapotrzebowanie firmy na gotówkę lub jej nadmiar. Jeśli kapitał obrotowy spadnie zbyt nisko, ryzykujesz, że zabraknie Ci gotówki. Dodatnie saldo kapitału obrotowego oznacza, że aktywa bieżące pokrywają zobowiązania bieżące. Ujemne saldo kapitału obrotowego oznacza, że firma ma zapotrzebowanie na finansowanie, które różni </a:t>
            </a:r>
            <a:r>
              <a:rPr lang="en-IE" altLang="en-US" sz="1400" dirty="0" err="1">
                <a:latin typeface="+mj-lt"/>
                <a:cs typeface="Arial"/>
              </a:rPr>
              <a:t>się</a:t>
            </a:r>
            <a:r>
              <a:rPr lang="en-IE" altLang="en-US" sz="1400" dirty="0">
                <a:latin typeface="+mj-lt"/>
                <a:cs typeface="Arial"/>
              </a:rPr>
              <a:t> </a:t>
            </a:r>
            <a:r>
              <a:rPr lang="pl-PL" altLang="en-US" sz="1400" dirty="0">
                <a:latin typeface="+mj-lt"/>
                <a:cs typeface="Arial"/>
              </a:rPr>
              <a:t>od dochodu. </a:t>
            </a:r>
            <a:endParaRPr lang="sk-SK" sz="1400" dirty="0">
              <a:latin typeface="+mj-lt"/>
            </a:endParaRPr>
          </a:p>
          <a:p>
            <a:pPr>
              <a:buFontTx/>
              <a:buNone/>
            </a:pPr>
            <a:endParaRPr lang="en-IE" altLang="en-US" sz="1400" dirty="0">
              <a:latin typeface="+mj-lt"/>
            </a:endParaRPr>
          </a:p>
        </p:txBody>
      </p:sp>
    </p:spTree>
    <p:extLst>
      <p:ext uri="{BB962C8B-B14F-4D97-AF65-F5344CB8AC3E}">
        <p14:creationId xmlns:p14="http://schemas.microsoft.com/office/powerpoint/2010/main" val="175383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3AE0ABD-3A7A-4DB0-B89A-B09949E46EA4}"/>
              </a:ext>
            </a:extLst>
          </p:cNvPr>
          <p:cNvSpPr txBox="1"/>
          <p:nvPr/>
        </p:nvSpPr>
        <p:spPr>
          <a:xfrm>
            <a:off x="767498" y="1484784"/>
            <a:ext cx="8371002" cy="1562558"/>
          </a:xfrm>
          <a:prstGeom prst="rect">
            <a:avLst/>
          </a:prstGeom>
          <a:noFill/>
        </p:spPr>
        <p:txBody>
          <a:bodyPr wrap="square" lIns="84406" tIns="42203" rIns="84406" bIns="42203" anchor="t">
            <a:spAutoFit/>
          </a:bodyPr>
          <a:lstStyle/>
          <a:p>
            <a:pPr>
              <a:spcBef>
                <a:spcPct val="0"/>
              </a:spcBef>
              <a:buFontTx/>
              <a:buNone/>
              <a:defRPr/>
            </a:pPr>
            <a:r>
              <a:rPr lang="en-IE" altLang="en-US" sz="1600" b="1" dirty="0">
                <a:solidFill>
                  <a:srgbClr val="006600"/>
                </a:solidFill>
                <a:latin typeface="+mj-lt"/>
                <a:cs typeface="Arial"/>
              </a:rPr>
              <a:t>Wskaźnik kapitału obrotowego</a:t>
            </a:r>
          </a:p>
          <a:p>
            <a:pPr>
              <a:spcBef>
                <a:spcPct val="0"/>
              </a:spcBef>
              <a:buFontTx/>
              <a:buNone/>
              <a:defRPr/>
            </a:pPr>
            <a:endParaRPr lang="en-IE" altLang="en-US" sz="1600" b="1" dirty="0">
              <a:solidFill>
                <a:srgbClr val="B2CF3F"/>
              </a:solidFill>
              <a:latin typeface="+mj-lt"/>
            </a:endParaRPr>
          </a:p>
          <a:p>
            <a:pPr>
              <a:spcBef>
                <a:spcPct val="0"/>
              </a:spcBef>
              <a:buFontTx/>
              <a:buNone/>
              <a:defRPr/>
            </a:pPr>
            <a:r>
              <a:rPr lang="en-IE" sz="1600" dirty="0">
                <a:latin typeface="+mj-lt"/>
                <a:cs typeface="Arial"/>
              </a:rPr>
              <a:t>Wskaźnik kapitału obrotowego jest wskaźnikiem płynności, który mierzy zdolność przedsiębiorstwa do spłaty zobowiązań bieżących za pomocą aktywów bieżących. Wskaźnik kapitału obrotowego jest ważny dla wierzycieli, ponieważ pokazuje płynność finansową firmy.</a:t>
            </a:r>
          </a:p>
        </p:txBody>
      </p:sp>
      <p:sp>
        <p:nvSpPr>
          <p:cNvPr id="5" name="BlokTextu 4">
            <a:extLst>
              <a:ext uri="{FF2B5EF4-FFF2-40B4-BE49-F238E27FC236}">
                <a16:creationId xmlns:a16="http://schemas.microsoft.com/office/drawing/2014/main" id="{AA30C884-C3AE-4DFC-97FF-E66C4581BBCA}"/>
              </a:ext>
            </a:extLst>
          </p:cNvPr>
          <p:cNvSpPr txBox="1"/>
          <p:nvPr/>
        </p:nvSpPr>
        <p:spPr>
          <a:xfrm>
            <a:off x="799521" y="2975242"/>
            <a:ext cx="8371002" cy="331452"/>
          </a:xfrm>
          <a:prstGeom prst="rect">
            <a:avLst/>
          </a:prstGeom>
          <a:noFill/>
        </p:spPr>
        <p:txBody>
          <a:bodyPr wrap="square" lIns="84406" tIns="42203" rIns="84406" bIns="42203" anchor="t">
            <a:spAutoFit/>
          </a:bodyPr>
          <a:lstStyle/>
          <a:p>
            <a:pPr>
              <a:defRPr/>
            </a:pPr>
            <a:r>
              <a:rPr lang="en-IE" altLang="en-US" sz="1600" b="1" dirty="0">
                <a:solidFill>
                  <a:schemeClr val="bg1"/>
                </a:solidFill>
                <a:highlight>
                  <a:srgbClr val="006600"/>
                </a:highlight>
                <a:latin typeface="+mj-lt"/>
                <a:cs typeface="Arial"/>
              </a:rPr>
              <a:t>Ćwiczenie 3: Pobierz nasz kalkulator Excel, aby ustalić wskaźnik kapitału obrotowego </a:t>
            </a:r>
            <a:endParaRPr lang="en-IE" altLang="en-US" sz="1600" b="1" dirty="0">
              <a:solidFill>
                <a:schemeClr val="bg1"/>
              </a:solidFill>
              <a:highlight>
                <a:srgbClr val="006600"/>
              </a:highlight>
              <a:latin typeface="+mj-lt"/>
              <a:cs typeface="Arial" panose="020B0604020202020204" pitchFamily="34" charset="0"/>
            </a:endParaRPr>
          </a:p>
        </p:txBody>
      </p:sp>
      <p:graphicFrame>
        <p:nvGraphicFramePr>
          <p:cNvPr id="10" name="Tabuľka 9">
            <a:extLst>
              <a:ext uri="{FF2B5EF4-FFF2-40B4-BE49-F238E27FC236}">
                <a16:creationId xmlns:a16="http://schemas.microsoft.com/office/drawing/2014/main" id="{714AAF02-A214-48AB-ACAF-064307EA348B}"/>
              </a:ext>
            </a:extLst>
          </p:cNvPr>
          <p:cNvGraphicFramePr>
            <a:graphicFrameLocks noGrp="1"/>
          </p:cNvGraphicFramePr>
          <p:nvPr/>
        </p:nvGraphicFramePr>
        <p:xfrm>
          <a:off x="2793023" y="3577972"/>
          <a:ext cx="4319953" cy="2566248"/>
        </p:xfrm>
        <a:graphic>
          <a:graphicData uri="http://schemas.openxmlformats.org/drawingml/2006/table">
            <a:tbl>
              <a:tblPr/>
              <a:tblGrid>
                <a:gridCol w="3149706">
                  <a:extLst>
                    <a:ext uri="{9D8B030D-6E8A-4147-A177-3AD203B41FA5}">
                      <a16:colId xmlns:a16="http://schemas.microsoft.com/office/drawing/2014/main" val="3374780070"/>
                    </a:ext>
                  </a:extLst>
                </a:gridCol>
                <a:gridCol w="1170247">
                  <a:extLst>
                    <a:ext uri="{9D8B030D-6E8A-4147-A177-3AD203B41FA5}">
                      <a16:colId xmlns:a16="http://schemas.microsoft.com/office/drawing/2014/main" val="1277407867"/>
                    </a:ext>
                  </a:extLst>
                </a:gridCol>
              </a:tblGrid>
              <a:tr h="188749">
                <a:tc gridSpan="2">
                  <a:txBody>
                    <a:bodyPr/>
                    <a:lstStyle/>
                    <a:p>
                      <a:pPr algn="ctr" fontAlgn="b"/>
                      <a:r>
                        <a:rPr lang="en-IE" sz="1400" b="0" i="0" u="none" strike="noStrike" dirty="0">
                          <a:solidFill>
                            <a:schemeClr val="bg1"/>
                          </a:solidFill>
                          <a:effectLst/>
                          <a:latin typeface="Arial" panose="020B0604020202020204" pitchFamily="34" charset="0"/>
                        </a:rPr>
                        <a:t>Obliczanie kapitału obrotowego</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00"/>
                    </a:solidFill>
                  </a:tcPr>
                </a:tc>
                <a:tc hMerge="1">
                  <a:txBody>
                    <a:bodyPr/>
                    <a:lstStyle/>
                    <a:p>
                      <a:endParaRPr lang="en-IE"/>
                    </a:p>
                  </a:txBody>
                  <a:tcPr/>
                </a:tc>
                <a:extLst>
                  <a:ext uri="{0D108BD9-81ED-4DB2-BD59-A6C34878D82A}">
                    <a16:rowId xmlns:a16="http://schemas.microsoft.com/office/drawing/2014/main" val="1346272159"/>
                  </a:ext>
                </a:extLst>
              </a:tr>
              <a:tr h="188749">
                <a:tc gridSpan="2">
                  <a:txBody>
                    <a:bodyPr/>
                    <a:lstStyle/>
                    <a:p>
                      <a:pPr algn="l" fontAlgn="b"/>
                      <a:endParaRPr lang="en-IE" sz="1400" b="0" i="0" u="none" strike="noStrike" dirty="0">
                        <a:solidFill>
                          <a:srgbClr val="000000"/>
                        </a:solidFill>
                        <a:effectLst/>
                        <a:latin typeface="Arial" panose="020B0604020202020204" pitchFamily="34" charset="0"/>
                      </a:endParaRP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extLst>
                  <a:ext uri="{0D108BD9-81ED-4DB2-BD59-A6C34878D82A}">
                    <a16:rowId xmlns:a16="http://schemas.microsoft.com/office/drawing/2014/main" val="4179917960"/>
                  </a:ext>
                </a:extLst>
              </a:tr>
              <a:tr h="188749">
                <a:tc gridSpan="2">
                  <a:txBody>
                    <a:bodyPr/>
                    <a:lstStyle/>
                    <a:p>
                      <a:pPr algn="l" fontAlgn="b"/>
                      <a:r>
                        <a:rPr lang="pl-PL" sz="1400" b="0" i="0" u="none" strike="noStrike" dirty="0">
                          <a:solidFill>
                            <a:srgbClr val="000000"/>
                          </a:solidFill>
                          <a:effectLst/>
                          <a:latin typeface="Arial" panose="020B0604020202020204" pitchFamily="34" charset="0"/>
                        </a:rPr>
                        <a:t>Dane wejściowe</a:t>
                      </a:r>
                      <a:r>
                        <a:rPr lang="en-IE" sz="1400" b="0" i="0" u="none" strike="noStrike" dirty="0">
                          <a:solidFill>
                            <a:srgbClr val="000000"/>
                          </a:solidFill>
                          <a:effectLst/>
                          <a:latin typeface="Arial" panose="020B0604020202020204" pitchFamily="34" charset="0"/>
                        </a:rPr>
                        <a:t>:</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D76B"/>
                    </a:solidFill>
                  </a:tcPr>
                </a:tc>
                <a:tc hMerge="1">
                  <a:txBody>
                    <a:bodyPr/>
                    <a:lstStyle/>
                    <a:p>
                      <a:endParaRPr lang="en-IE"/>
                    </a:p>
                  </a:txBody>
                  <a:tcPr/>
                </a:tc>
                <a:extLst>
                  <a:ext uri="{0D108BD9-81ED-4DB2-BD59-A6C34878D82A}">
                    <a16:rowId xmlns:a16="http://schemas.microsoft.com/office/drawing/2014/main" val="2879329452"/>
                  </a:ext>
                </a:extLst>
              </a:tr>
              <a:tr h="188749">
                <a:tc>
                  <a:txBody>
                    <a:bodyPr/>
                    <a:lstStyle/>
                    <a:p>
                      <a:pPr algn="l" fontAlgn="b"/>
                      <a:r>
                        <a:rPr lang="en-IE" sz="1400" b="0" i="0" u="none" strike="noStrike" dirty="0">
                          <a:solidFill>
                            <a:srgbClr val="000000"/>
                          </a:solidFill>
                          <a:effectLst/>
                          <a:latin typeface="Arial" panose="020B0604020202020204" pitchFamily="34" charset="0"/>
                        </a:rPr>
                        <a:t>Aktywa obrotowe ogółem</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a:solidFill>
                            <a:srgbClr val="000000"/>
                          </a:solidFill>
                          <a:effectLst/>
                          <a:latin typeface="Arial" panose="020B0604020202020204" pitchFamily="34" charset="0"/>
                        </a:rPr>
                        <a:t> 50,000.00 </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91535"/>
                  </a:ext>
                </a:extLst>
              </a:tr>
              <a:tr h="41280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IE" sz="1400" b="0" i="0" u="none" strike="noStrike" dirty="0">
                          <a:solidFill>
                            <a:srgbClr val="000000"/>
                          </a:solidFill>
                          <a:effectLst/>
                          <a:latin typeface="Arial" panose="020B0604020202020204" pitchFamily="34" charset="0"/>
                        </a:rPr>
                        <a:t>Zobowiązania krótkoterminowe ogółem</a:t>
                      </a:r>
                      <a:endParaRPr lang="en-IE" altLang="en-US" sz="1400" b="1" dirty="0">
                        <a:solidFill>
                          <a:schemeClr val="bg1"/>
                        </a:solidFill>
                        <a:highlight>
                          <a:srgbClr val="EF723A"/>
                        </a:highlight>
                        <a:latin typeface="Bookman Old Style" panose="02050604050505020204" pitchFamily="18" charset="0"/>
                        <a:cs typeface="Arial" panose="020B0604020202020204" pitchFamily="34" charset="0"/>
                      </a:endParaRPr>
                    </a:p>
                    <a:p>
                      <a:pPr algn="l" fontAlgn="b"/>
                      <a:endParaRPr lang="en-IE" sz="1400" b="0" i="0" u="none" strike="noStrike" dirty="0">
                        <a:solidFill>
                          <a:srgbClr val="000000"/>
                        </a:solidFill>
                        <a:effectLst/>
                        <a:latin typeface="Arial" panose="020B0604020202020204" pitchFamily="34" charset="0"/>
                      </a:endParaRP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a:solidFill>
                            <a:srgbClr val="000000"/>
                          </a:solidFill>
                          <a:effectLst/>
                          <a:latin typeface="Arial" panose="020B0604020202020204" pitchFamily="34" charset="0"/>
                        </a:rPr>
                        <a:t> 24,000.00 </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925601"/>
                  </a:ext>
                </a:extLst>
              </a:tr>
              <a:tr h="188749">
                <a:tc gridSpan="2">
                  <a:txBody>
                    <a:bodyPr/>
                    <a:lstStyle/>
                    <a:p>
                      <a:pPr algn="l" fontAlgn="b"/>
                      <a:endParaRPr lang="en-IE" sz="1400" b="0" i="0" u="none" strike="noStrike" dirty="0">
                        <a:solidFill>
                          <a:srgbClr val="000000"/>
                        </a:solidFill>
                        <a:effectLst/>
                        <a:latin typeface="Arial" panose="020B0604020202020204" pitchFamily="34" charset="0"/>
                      </a:endParaRP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E"/>
                    </a:p>
                  </a:txBody>
                  <a:tcPr/>
                </a:tc>
                <a:extLst>
                  <a:ext uri="{0D108BD9-81ED-4DB2-BD59-A6C34878D82A}">
                    <a16:rowId xmlns:a16="http://schemas.microsoft.com/office/drawing/2014/main" val="1992267018"/>
                  </a:ext>
                </a:extLst>
              </a:tr>
              <a:tr h="188749">
                <a:tc gridSpan="2">
                  <a:txBody>
                    <a:bodyPr/>
                    <a:lstStyle/>
                    <a:p>
                      <a:pPr algn="l" fontAlgn="b"/>
                      <a:r>
                        <a:rPr lang="en-IE" sz="1400" b="0" i="0" u="none" strike="noStrike" dirty="0">
                          <a:solidFill>
                            <a:srgbClr val="000000"/>
                          </a:solidFill>
                          <a:effectLst/>
                          <a:latin typeface="Arial" panose="020B0604020202020204" pitchFamily="34" charset="0"/>
                        </a:rPr>
                        <a:t>Dane </a:t>
                      </a:r>
                      <a:r>
                        <a:rPr lang="en-IE" sz="1400" b="0" i="0" u="none" strike="noStrike" dirty="0" err="1">
                          <a:solidFill>
                            <a:srgbClr val="000000"/>
                          </a:solidFill>
                          <a:effectLst/>
                          <a:latin typeface="Arial" panose="020B0604020202020204" pitchFamily="34" charset="0"/>
                        </a:rPr>
                        <a:t>wyjściowe</a:t>
                      </a:r>
                      <a:r>
                        <a:rPr lang="en-IE" sz="1400" b="0" i="0" u="none" strike="noStrike" dirty="0">
                          <a:solidFill>
                            <a:srgbClr val="000000"/>
                          </a:solidFill>
                          <a:effectLst/>
                          <a:latin typeface="Arial" panose="020B0604020202020204" pitchFamily="34" charset="0"/>
                        </a:rPr>
                        <a:t>:</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C836"/>
                    </a:solidFill>
                  </a:tcPr>
                </a:tc>
                <a:tc hMerge="1">
                  <a:txBody>
                    <a:bodyPr/>
                    <a:lstStyle/>
                    <a:p>
                      <a:endParaRPr lang="en-IE"/>
                    </a:p>
                  </a:txBody>
                  <a:tcPr/>
                </a:tc>
                <a:extLst>
                  <a:ext uri="{0D108BD9-81ED-4DB2-BD59-A6C34878D82A}">
                    <a16:rowId xmlns:a16="http://schemas.microsoft.com/office/drawing/2014/main" val="1356832445"/>
                  </a:ext>
                </a:extLst>
              </a:tr>
              <a:tr h="188749">
                <a:tc>
                  <a:txBody>
                    <a:bodyPr/>
                    <a:lstStyle/>
                    <a:p>
                      <a:pPr algn="l" fontAlgn="b"/>
                      <a:r>
                        <a:rPr lang="en-IE" sz="1400" b="0" i="0" u="none" strike="noStrike">
                          <a:solidFill>
                            <a:srgbClr val="000000"/>
                          </a:solidFill>
                          <a:effectLst/>
                          <a:latin typeface="Arial" panose="020B0604020202020204" pitchFamily="34" charset="0"/>
                        </a:rPr>
                        <a:t>Kapitał obrotowy</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dirty="0">
                          <a:solidFill>
                            <a:srgbClr val="000000"/>
                          </a:solidFill>
                          <a:effectLst/>
                          <a:latin typeface="Arial" panose="020B0604020202020204" pitchFamily="34" charset="0"/>
                        </a:rPr>
                        <a:t> 26,000.00 </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711205"/>
                  </a:ext>
                </a:extLst>
              </a:tr>
              <a:tr h="188749">
                <a:tc>
                  <a:txBody>
                    <a:bodyPr/>
                    <a:lstStyle/>
                    <a:p>
                      <a:pPr algn="l" fontAlgn="b"/>
                      <a:r>
                        <a:rPr lang="en-IE" sz="1400" b="0" i="0" u="none" strike="noStrike" dirty="0" err="1">
                          <a:solidFill>
                            <a:srgbClr val="000000"/>
                          </a:solidFill>
                          <a:effectLst/>
                          <a:latin typeface="Arial" panose="020B0604020202020204" pitchFamily="34" charset="0"/>
                        </a:rPr>
                        <a:t>Wskaźnik</a:t>
                      </a:r>
                      <a:r>
                        <a:rPr lang="en-IE" sz="1400" b="0" i="0" u="none" strike="noStrike" dirty="0">
                          <a:solidFill>
                            <a:srgbClr val="000000"/>
                          </a:solidFill>
                          <a:effectLst/>
                          <a:latin typeface="Arial" panose="020B0604020202020204" pitchFamily="34" charset="0"/>
                        </a:rPr>
                        <a:t> </a:t>
                      </a:r>
                      <a:r>
                        <a:rPr lang="en-IE" sz="1400" b="0" i="0" u="none" strike="noStrike" dirty="0" err="1">
                          <a:solidFill>
                            <a:srgbClr val="000000"/>
                          </a:solidFill>
                          <a:effectLst/>
                          <a:latin typeface="Arial" panose="020B0604020202020204" pitchFamily="34" charset="0"/>
                        </a:rPr>
                        <a:t>bieżący</a:t>
                      </a:r>
                      <a:endParaRPr lang="en-IE" sz="1400" b="0" i="0" u="none" strike="noStrike" dirty="0">
                        <a:solidFill>
                          <a:srgbClr val="000000"/>
                        </a:solidFill>
                        <a:effectLst/>
                        <a:latin typeface="Arial" panose="020B0604020202020204" pitchFamily="34" charset="0"/>
                      </a:endParaRP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400" b="0" i="0" u="none" strike="noStrike" dirty="0">
                          <a:solidFill>
                            <a:srgbClr val="000000"/>
                          </a:solidFill>
                          <a:effectLst/>
                          <a:latin typeface="Arial" panose="020B0604020202020204" pitchFamily="34" charset="0"/>
                        </a:rPr>
                        <a:t> 2.08 </a:t>
                      </a:r>
                    </a:p>
                  </a:txBody>
                  <a:tcPr marL="5861" marR="5861" marT="5862" marB="4221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93970"/>
                  </a:ext>
                </a:extLst>
              </a:tr>
            </a:tbl>
          </a:graphicData>
        </a:graphic>
      </p:graphicFrame>
    </p:spTree>
    <p:extLst>
      <p:ext uri="{BB962C8B-B14F-4D97-AF65-F5344CB8AC3E}">
        <p14:creationId xmlns:p14="http://schemas.microsoft.com/office/powerpoint/2010/main" val="131513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B694D13-F0DE-419D-92DC-1E0CF597EA3F}"/>
              </a:ext>
            </a:extLst>
          </p:cNvPr>
          <p:cNvSpPr txBox="1"/>
          <p:nvPr/>
        </p:nvSpPr>
        <p:spPr>
          <a:xfrm>
            <a:off x="622470" y="1257799"/>
            <a:ext cx="4572724" cy="454562"/>
          </a:xfrm>
          <a:prstGeom prst="rect">
            <a:avLst/>
          </a:prstGeom>
          <a:noFill/>
        </p:spPr>
        <p:txBody>
          <a:bodyPr wrap="square" lIns="84406" tIns="42203" rIns="84406" bIns="42203" anchor="t">
            <a:spAutoFit/>
          </a:bodyPr>
          <a:lstStyle/>
          <a:p>
            <a:pPr>
              <a:spcBef>
                <a:spcPct val="0"/>
              </a:spcBef>
              <a:buNone/>
            </a:pPr>
            <a:r>
              <a:rPr lang="en-IE" altLang="en-US" sz="2400" b="1" dirty="0">
                <a:solidFill>
                  <a:srgbClr val="006600"/>
                </a:solidFill>
                <a:latin typeface="+mj-lt"/>
                <a:cs typeface="Arial"/>
              </a:rPr>
              <a:t>Niedostateczna kapitalizacja</a:t>
            </a:r>
            <a:endParaRPr lang="en-IE" altLang="en-US" sz="2400" b="1" dirty="0">
              <a:solidFill>
                <a:srgbClr val="006600"/>
              </a:solidFill>
            </a:endParaRPr>
          </a:p>
        </p:txBody>
      </p:sp>
      <p:sp>
        <p:nvSpPr>
          <p:cNvPr id="5" name="BlokTextu 4">
            <a:extLst>
              <a:ext uri="{FF2B5EF4-FFF2-40B4-BE49-F238E27FC236}">
                <a16:creationId xmlns:a16="http://schemas.microsoft.com/office/drawing/2014/main" id="{E40A5C0E-E8D9-4053-B976-FF914200FC00}"/>
              </a:ext>
            </a:extLst>
          </p:cNvPr>
          <p:cNvSpPr txBox="1"/>
          <p:nvPr/>
        </p:nvSpPr>
        <p:spPr>
          <a:xfrm>
            <a:off x="711663" y="1821654"/>
            <a:ext cx="8179566" cy="4824989"/>
          </a:xfrm>
          <a:prstGeom prst="rect">
            <a:avLst/>
          </a:prstGeom>
          <a:noFill/>
        </p:spPr>
        <p:txBody>
          <a:bodyPr wrap="square" lIns="84406" tIns="42203" rIns="84406" bIns="42203" anchor="t">
            <a:spAutoFit/>
          </a:bodyPr>
          <a:lstStyle/>
          <a:p>
            <a:r>
              <a:rPr lang="en-IE" altLang="en-US" sz="1400" dirty="0">
                <a:latin typeface="+mj-lt"/>
                <a:cs typeface="Arial"/>
              </a:rPr>
              <a:t>Według portalu entrepreneur.com, </a:t>
            </a:r>
            <a:r>
              <a:rPr lang="en-IE" altLang="en-US" sz="1400" b="1" dirty="0">
                <a:latin typeface="+mj-lt"/>
                <a:cs typeface="Arial"/>
              </a:rPr>
              <a:t>niedostateczna kapitalizacja </a:t>
            </a:r>
            <a:r>
              <a:rPr lang="en-IE" altLang="en-US" sz="1400" dirty="0">
                <a:latin typeface="+mj-lt"/>
                <a:cs typeface="Arial"/>
              </a:rPr>
              <a:t>to "</a:t>
            </a:r>
            <a:r>
              <a:rPr lang="en-IE" altLang="en-US" sz="1400" i="1" dirty="0">
                <a:latin typeface="+mj-lt"/>
                <a:cs typeface="Arial"/>
              </a:rPr>
              <a:t>stan, który występuje, gdy firma nie ma wystarczającej ilości gotówki, aby prowadzić działalność i spłacić swoich wierzycieli".  </a:t>
            </a:r>
            <a:r>
              <a:rPr lang="en-IE" altLang="en-US" sz="1400" dirty="0">
                <a:latin typeface="+mj-lt"/>
                <a:cs typeface="Arial"/>
              </a:rPr>
              <a:t>Nazywa ją </a:t>
            </a:r>
            <a:r>
              <a:rPr lang="en-IE" altLang="en-US" sz="1400" i="1" dirty="0">
                <a:latin typeface="+mj-lt"/>
                <a:cs typeface="Arial"/>
              </a:rPr>
              <a:t>"zabójcą numer jeden dla początkujących firm". </a:t>
            </a:r>
            <a:r>
              <a:rPr lang="en-IE" altLang="en-US" sz="1400" b="1" i="1" dirty="0">
                <a:latin typeface="+mj-lt"/>
                <a:cs typeface="Arial"/>
              </a:rPr>
              <a:t> </a:t>
            </a:r>
            <a:endParaRPr lang="en-IE" altLang="en-US" sz="1400" b="1" i="1" dirty="0">
              <a:latin typeface="+mj-lt"/>
            </a:endParaRPr>
          </a:p>
          <a:p>
            <a:pPr>
              <a:buFontTx/>
              <a:buNone/>
            </a:pPr>
            <a:endParaRPr lang="en-IE" altLang="en-US" sz="1400" b="1" dirty="0">
              <a:latin typeface="+mj-lt"/>
            </a:endParaRPr>
          </a:p>
          <a:p>
            <a:pPr>
              <a:buFontTx/>
              <a:buNone/>
            </a:pPr>
            <a:r>
              <a:rPr lang="en-IE" altLang="en-US" sz="1400" dirty="0">
                <a:latin typeface="+mj-lt"/>
                <a:cs typeface="Arial"/>
              </a:rPr>
              <a:t>Przedsiębiorstwa mogą być niedokapitalizowane od samego początku. Biorąc pod uwagę wysokie koszty kapitałowe infrastruktury spożywczej, promotor może niedoszacować wymagań kapitałowych przedsiębiorstwa, a ta niewystarczająca ilość kapitału może wywołać presję na późniejszym etapie, która nieuwzględniona może spowodować trudności.</a:t>
            </a:r>
            <a:endParaRPr lang="sk-SK" altLang="en-US" sz="1400" dirty="0">
              <a:latin typeface="+mj-lt"/>
              <a:cs typeface="Arial"/>
            </a:endParaRPr>
          </a:p>
          <a:p>
            <a:pPr>
              <a:buFontTx/>
              <a:buNone/>
            </a:pPr>
            <a:endParaRPr lang="sk-SK" altLang="en-US" sz="1400" dirty="0">
              <a:latin typeface="+mj-lt"/>
            </a:endParaRPr>
          </a:p>
          <a:p>
            <a:r>
              <a:rPr lang="en-IE" altLang="en-US" sz="1400" dirty="0">
                <a:latin typeface="+mj-lt"/>
                <a:cs typeface="Arial"/>
              </a:rPr>
              <a:t>W badaniu przeprowadzonym przez University of Technology w Sydney podano następujące przyczyny niepowodzenia początkujących firm.  32% upada z powodu złego zarządzania finansami, przyczyny ....</a:t>
            </a:r>
          </a:p>
          <a:p>
            <a:pPr marL="263776" indent="-263776">
              <a:buFont typeface="Arial" panose="020B0604020202020204" pitchFamily="34" charset="0"/>
              <a:buChar char="•"/>
            </a:pPr>
            <a:r>
              <a:rPr lang="en-IE" altLang="en-US" sz="1400" dirty="0">
                <a:latin typeface="+mj-lt"/>
                <a:cs typeface="Arial"/>
              </a:rPr>
              <a:t>niedokapitalizowany na początku, </a:t>
            </a:r>
            <a:endParaRPr lang="en-IE" altLang="en-US" sz="1400" dirty="0">
              <a:latin typeface="+mj-lt"/>
            </a:endParaRPr>
          </a:p>
          <a:p>
            <a:pPr marL="263776" indent="-263776">
              <a:buFont typeface="Arial" panose="020B0604020202020204" pitchFamily="34" charset="0"/>
              <a:buChar char="•"/>
            </a:pPr>
            <a:r>
              <a:rPr lang="en-IE" altLang="en-US" sz="1400" dirty="0">
                <a:latin typeface="+mj-lt"/>
                <a:cs typeface="Arial"/>
              </a:rPr>
              <a:t>nadmiar </a:t>
            </a:r>
            <a:r>
              <a:rPr lang="en-IE" altLang="en-US" sz="1400" dirty="0" err="1">
                <a:latin typeface="+mj-lt"/>
                <a:cs typeface="Arial"/>
              </a:rPr>
              <a:t>prywatnych</a:t>
            </a:r>
            <a:r>
              <a:rPr lang="en-IE" altLang="en-US" sz="1400" dirty="0">
                <a:latin typeface="+mj-lt"/>
                <a:cs typeface="Arial"/>
              </a:rPr>
              <a:t> </a:t>
            </a:r>
            <a:r>
              <a:rPr lang="pl-PL" altLang="en-US" sz="1400" dirty="0">
                <a:latin typeface="+mj-lt"/>
                <a:cs typeface="Arial"/>
              </a:rPr>
              <a:t>kosztów</a:t>
            </a:r>
            <a:r>
              <a:rPr lang="en-IE" altLang="en-US" sz="1400" dirty="0">
                <a:latin typeface="+mj-lt"/>
                <a:cs typeface="Arial"/>
              </a:rPr>
              <a:t>,          </a:t>
            </a:r>
            <a:endParaRPr lang="en-IE" altLang="en-US" sz="1400" dirty="0">
              <a:latin typeface="+mj-lt"/>
            </a:endParaRPr>
          </a:p>
          <a:p>
            <a:pPr marL="263776" indent="-263776">
              <a:buFont typeface="Arial" panose="020B0604020202020204" pitchFamily="34" charset="0"/>
              <a:buChar char="•"/>
            </a:pPr>
            <a:r>
              <a:rPr lang="en-IE" altLang="en-US" sz="1400" dirty="0">
                <a:latin typeface="+mj-lt"/>
                <a:cs typeface="Arial"/>
              </a:rPr>
              <a:t>nadużywanie kredytu,        </a:t>
            </a:r>
            <a:endParaRPr lang="en-IE" altLang="en-US" sz="1400" dirty="0">
              <a:latin typeface="+mj-lt"/>
            </a:endParaRPr>
          </a:p>
          <a:p>
            <a:pPr marL="263776" indent="-263776">
              <a:buFont typeface="Arial" panose="020B0604020202020204" pitchFamily="34" charset="0"/>
              <a:buChar char="•"/>
            </a:pPr>
            <a:r>
              <a:rPr lang="en-IE" altLang="en-US" sz="1400" dirty="0">
                <a:latin typeface="+mj-lt"/>
                <a:cs typeface="Arial"/>
              </a:rPr>
              <a:t>brak lub słabe budżety,         </a:t>
            </a:r>
            <a:endParaRPr lang="en-IE" altLang="en-US" sz="1400" dirty="0">
              <a:latin typeface="+mj-lt"/>
            </a:endParaRPr>
          </a:p>
          <a:p>
            <a:pPr marL="263776" indent="-263776">
              <a:buFont typeface="Arial" panose="020B0604020202020204" pitchFamily="34" charset="0"/>
              <a:buChar char="•"/>
            </a:pPr>
            <a:r>
              <a:rPr lang="en-IE" altLang="en-US" sz="1400" dirty="0">
                <a:latin typeface="+mj-lt"/>
                <a:cs typeface="Arial"/>
              </a:rPr>
              <a:t>nieodpowiednia rezerwa na płatności podatkowe </a:t>
            </a:r>
            <a:endParaRPr lang="en-IE" altLang="en-US" sz="1400" dirty="0">
              <a:latin typeface="+mj-lt"/>
            </a:endParaRPr>
          </a:p>
          <a:p>
            <a:pPr marL="263776" indent="-263776">
              <a:buFont typeface="Arial" panose="020B0604020202020204" pitchFamily="34" charset="0"/>
              <a:buChar char="•"/>
            </a:pPr>
            <a:r>
              <a:rPr lang="en-IE" altLang="en-US" sz="1400" dirty="0">
                <a:latin typeface="+mj-lt"/>
                <a:cs typeface="Arial"/>
              </a:rPr>
              <a:t>słaba kontrola środków pieniężnych.</a:t>
            </a:r>
          </a:p>
          <a:p>
            <a:pPr>
              <a:buFontTx/>
              <a:buNone/>
            </a:pPr>
            <a:endParaRPr lang="sk-SK" altLang="en-US" sz="1400" dirty="0">
              <a:latin typeface="+mj-lt"/>
            </a:endParaRPr>
          </a:p>
          <a:p>
            <a:pPr>
              <a:buFontTx/>
              <a:buNone/>
            </a:pPr>
            <a:endParaRPr lang="sk-SK" altLang="en-US" sz="1400" dirty="0">
              <a:latin typeface="+mj-lt"/>
            </a:endParaRPr>
          </a:p>
          <a:p>
            <a:r>
              <a:rPr lang="en-IE" altLang="en-US" sz="1400" b="1" dirty="0">
                <a:latin typeface="+mj-lt"/>
                <a:cs typeface="Arial"/>
                <a:hlinkClick r:id="rId2"/>
              </a:rPr>
              <a:t>Źródło: https://www.entrepreneur.com/encyclopedia/undercapitalization</a:t>
            </a:r>
            <a:endParaRPr lang="en-IE" altLang="en-US" sz="1400" b="1" dirty="0">
              <a:latin typeface="+mj-lt"/>
              <a:cs typeface="Arial"/>
            </a:endParaRPr>
          </a:p>
          <a:p>
            <a:r>
              <a:rPr lang="en-IE" altLang="en-US" sz="1400" dirty="0">
                <a:latin typeface="+mj-lt"/>
                <a:cs typeface="Arial"/>
              </a:rPr>
              <a:t>  </a:t>
            </a:r>
            <a:endParaRPr lang="en-IE" altLang="en-US" sz="1400" dirty="0">
              <a:latin typeface="+mj-lt"/>
            </a:endParaRPr>
          </a:p>
        </p:txBody>
      </p:sp>
    </p:spTree>
    <p:extLst>
      <p:ext uri="{BB962C8B-B14F-4D97-AF65-F5344CB8AC3E}">
        <p14:creationId xmlns:p14="http://schemas.microsoft.com/office/powerpoint/2010/main" val="821539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7231DE-0ACE-406D-BC31-93E3694F1A58}"/>
              </a:ext>
            </a:extLst>
          </p:cNvPr>
          <p:cNvSpPr txBox="1"/>
          <p:nvPr/>
        </p:nvSpPr>
        <p:spPr>
          <a:xfrm>
            <a:off x="610142" y="1340768"/>
            <a:ext cx="8685717" cy="1193226"/>
          </a:xfrm>
          <a:prstGeom prst="rect">
            <a:avLst/>
          </a:prstGeom>
          <a:noFill/>
        </p:spPr>
        <p:txBody>
          <a:bodyPr wrap="square" lIns="84406" tIns="42203" rIns="84406" bIns="42203" anchor="t">
            <a:spAutoFit/>
          </a:bodyPr>
          <a:lstStyle/>
          <a:p>
            <a:pPr>
              <a:spcBef>
                <a:spcPct val="0"/>
              </a:spcBef>
              <a:buFontTx/>
              <a:buNone/>
              <a:defRPr/>
            </a:pPr>
            <a:r>
              <a:rPr lang="en-IE" altLang="en-US" b="1" dirty="0">
                <a:solidFill>
                  <a:schemeClr val="bg1"/>
                </a:solidFill>
                <a:highlight>
                  <a:srgbClr val="006600"/>
                </a:highlight>
                <a:latin typeface="+mj-lt"/>
                <a:cs typeface="Arial"/>
              </a:rPr>
              <a:t>Ćwiczenie 4 : Czy masz </a:t>
            </a:r>
            <a:r>
              <a:rPr lang="en-IE" altLang="en-US" b="1" dirty="0" err="1">
                <a:solidFill>
                  <a:schemeClr val="bg1"/>
                </a:solidFill>
                <a:highlight>
                  <a:srgbClr val="006600"/>
                </a:highlight>
                <a:latin typeface="+mj-lt"/>
                <a:cs typeface="Arial"/>
              </a:rPr>
              <a:t>wystarczający</a:t>
            </a:r>
            <a:r>
              <a:rPr lang="en-IE" altLang="en-US" b="1" dirty="0">
                <a:solidFill>
                  <a:schemeClr val="bg1"/>
                </a:solidFill>
                <a:highlight>
                  <a:srgbClr val="006600"/>
                </a:highlight>
                <a:latin typeface="+mj-lt"/>
                <a:cs typeface="Arial"/>
              </a:rPr>
              <a:t> </a:t>
            </a:r>
            <a:r>
              <a:rPr lang="en-IE" altLang="en-US" b="1" dirty="0" err="1">
                <a:solidFill>
                  <a:schemeClr val="bg1"/>
                </a:solidFill>
                <a:highlight>
                  <a:srgbClr val="006600"/>
                </a:highlight>
                <a:latin typeface="+mj-lt"/>
                <a:cs typeface="Arial"/>
              </a:rPr>
              <a:t>kapitał</a:t>
            </a:r>
            <a:r>
              <a:rPr lang="pl-PL" altLang="en-US" b="1" dirty="0">
                <a:solidFill>
                  <a:schemeClr val="bg1"/>
                </a:solidFill>
                <a:highlight>
                  <a:srgbClr val="006600"/>
                </a:highlight>
                <a:latin typeface="+mj-lt"/>
                <a:cs typeface="Arial"/>
              </a:rPr>
              <a:t> dla firmy</a:t>
            </a:r>
            <a:r>
              <a:rPr lang="en-IE" altLang="en-US" b="1" dirty="0">
                <a:solidFill>
                  <a:schemeClr val="bg1"/>
                </a:solidFill>
                <a:highlight>
                  <a:srgbClr val="006600"/>
                </a:highlight>
                <a:latin typeface="+mj-lt"/>
                <a:cs typeface="Arial"/>
              </a:rPr>
              <a:t>, aby</a:t>
            </a:r>
            <a:r>
              <a:rPr lang="pl-PL" altLang="en-US" b="1" dirty="0">
                <a:solidFill>
                  <a:schemeClr val="bg1"/>
                </a:solidFill>
                <a:highlight>
                  <a:srgbClr val="006600"/>
                </a:highlight>
                <a:latin typeface="+mj-lt"/>
                <a:cs typeface="Arial"/>
              </a:rPr>
              <a:t> ją</a:t>
            </a:r>
            <a:r>
              <a:rPr lang="en-IE" altLang="en-US" b="1" dirty="0">
                <a:solidFill>
                  <a:schemeClr val="bg1"/>
                </a:solidFill>
                <a:highlight>
                  <a:srgbClr val="006600"/>
                </a:highlight>
                <a:latin typeface="+mj-lt"/>
                <a:cs typeface="Arial"/>
              </a:rPr>
              <a:t> założyć, przetrwać i rozwijać </a:t>
            </a:r>
            <a:r>
              <a:rPr lang="en-IE" altLang="en-US" b="1" dirty="0" err="1">
                <a:solidFill>
                  <a:schemeClr val="bg1"/>
                </a:solidFill>
                <a:highlight>
                  <a:srgbClr val="006600"/>
                </a:highlight>
                <a:latin typeface="+mj-lt"/>
                <a:cs typeface="Arial"/>
              </a:rPr>
              <a:t>się</a:t>
            </a:r>
            <a:r>
              <a:rPr lang="en-IE" altLang="en-US" b="1" dirty="0">
                <a:solidFill>
                  <a:schemeClr val="bg1"/>
                </a:solidFill>
                <a:highlight>
                  <a:srgbClr val="006600"/>
                </a:highlight>
                <a:latin typeface="+mj-lt"/>
                <a:cs typeface="Arial"/>
              </a:rPr>
              <a:t> ?</a:t>
            </a:r>
            <a:endParaRPr lang="en-IE" altLang="en-US" b="1" dirty="0">
              <a:solidFill>
                <a:schemeClr val="bg1"/>
              </a:solidFill>
              <a:highlight>
                <a:srgbClr val="006600"/>
              </a:highlight>
              <a:latin typeface="+mj-lt"/>
              <a:cs typeface="Arial" panose="020B0604020202020204" pitchFamily="34" charset="0"/>
            </a:endParaRPr>
          </a:p>
          <a:p>
            <a:pPr>
              <a:defRPr/>
            </a:pPr>
            <a:r>
              <a:rPr lang="en-IE" altLang="en-US" b="1" dirty="0">
                <a:solidFill>
                  <a:schemeClr val="bg1"/>
                </a:solidFill>
                <a:highlight>
                  <a:srgbClr val="006600"/>
                </a:highlight>
                <a:latin typeface="+mj-lt"/>
                <a:cs typeface="Arial"/>
              </a:rPr>
              <a:t>Pobierz i wypełnij nasz szablon, aby zrozumieć swoje pełne zapotrzebowanie na </a:t>
            </a:r>
            <a:r>
              <a:rPr lang="en-IE" altLang="en-US" b="1" dirty="0" err="1">
                <a:solidFill>
                  <a:schemeClr val="bg1"/>
                </a:solidFill>
                <a:highlight>
                  <a:srgbClr val="006600"/>
                </a:highlight>
                <a:latin typeface="+mj-lt"/>
                <a:cs typeface="Arial"/>
              </a:rPr>
              <a:t>środki</a:t>
            </a:r>
            <a:r>
              <a:rPr lang="en-IE" altLang="en-US" b="1" dirty="0">
                <a:solidFill>
                  <a:schemeClr val="bg1"/>
                </a:solidFill>
                <a:highlight>
                  <a:srgbClr val="006600"/>
                </a:highlight>
                <a:latin typeface="+mj-lt"/>
                <a:cs typeface="Arial"/>
              </a:rPr>
              <a:t> </a:t>
            </a:r>
            <a:r>
              <a:rPr lang="pl-PL" altLang="en-US" b="1" dirty="0">
                <a:solidFill>
                  <a:schemeClr val="bg1"/>
                </a:solidFill>
                <a:highlight>
                  <a:srgbClr val="006600"/>
                </a:highlight>
                <a:latin typeface="+mj-lt"/>
                <a:cs typeface="Arial"/>
              </a:rPr>
              <a:t>dla</a:t>
            </a:r>
            <a:r>
              <a:rPr lang="en-IE" altLang="en-US" b="1" dirty="0">
                <a:solidFill>
                  <a:schemeClr val="bg1"/>
                </a:solidFill>
                <a:highlight>
                  <a:srgbClr val="006600"/>
                </a:highlight>
                <a:latin typeface="+mj-lt"/>
                <a:cs typeface="Arial"/>
              </a:rPr>
              <a:t> </a:t>
            </a:r>
            <a:r>
              <a:rPr lang="en-IE" altLang="en-US" b="1" dirty="0" err="1">
                <a:solidFill>
                  <a:schemeClr val="bg1"/>
                </a:solidFill>
                <a:highlight>
                  <a:srgbClr val="006600"/>
                </a:highlight>
                <a:latin typeface="+mj-lt"/>
                <a:cs typeface="Arial"/>
              </a:rPr>
              <a:t>rozpoczęci</a:t>
            </a:r>
            <a:r>
              <a:rPr lang="pl-PL" altLang="en-US" b="1" dirty="0">
                <a:solidFill>
                  <a:schemeClr val="bg1"/>
                </a:solidFill>
                <a:highlight>
                  <a:srgbClr val="006600"/>
                </a:highlight>
                <a:latin typeface="+mj-lt"/>
                <a:cs typeface="Arial"/>
              </a:rPr>
              <a:t>a</a:t>
            </a:r>
            <a:r>
              <a:rPr lang="en-IE" altLang="en-US" b="1" dirty="0">
                <a:solidFill>
                  <a:schemeClr val="bg1"/>
                </a:solidFill>
                <a:highlight>
                  <a:srgbClr val="006600"/>
                </a:highlight>
                <a:latin typeface="+mj-lt"/>
                <a:cs typeface="Arial"/>
              </a:rPr>
              <a:t> działalności gospodarczej </a:t>
            </a:r>
            <a:endParaRPr lang="en-IE" altLang="en-US" b="1" dirty="0">
              <a:highlight>
                <a:srgbClr val="006600"/>
              </a:highlight>
              <a:latin typeface="+mj-lt"/>
              <a:cs typeface="Arial" panose="020B0604020202020204" pitchFamily="34" charset="0"/>
            </a:endParaRPr>
          </a:p>
        </p:txBody>
      </p:sp>
      <p:pic>
        <p:nvPicPr>
          <p:cNvPr id="4" name="Picture 1">
            <a:extLst>
              <a:ext uri="{FF2B5EF4-FFF2-40B4-BE49-F238E27FC236}">
                <a16:creationId xmlns:a16="http://schemas.microsoft.com/office/drawing/2014/main" id="{349E8CA7-2D9C-4C0F-9EA2-CD185C33D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72" y="2901210"/>
            <a:ext cx="8063660" cy="31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916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380FE3B-4658-4EC6-BF31-DFFB6E8A8CC7}"/>
              </a:ext>
            </a:extLst>
          </p:cNvPr>
          <p:cNvSpPr txBox="1"/>
          <p:nvPr/>
        </p:nvSpPr>
        <p:spPr>
          <a:xfrm>
            <a:off x="642050" y="939382"/>
            <a:ext cx="7047254" cy="1193226"/>
          </a:xfrm>
          <a:prstGeom prst="rect">
            <a:avLst/>
          </a:prstGeom>
          <a:noFill/>
        </p:spPr>
        <p:txBody>
          <a:bodyPr wrap="square" lIns="84406" tIns="42203" rIns="84406" bIns="42203" anchor="t">
            <a:spAutoFit/>
          </a:bodyPr>
          <a:lstStyle/>
          <a:p>
            <a:r>
              <a:rPr lang="sk-SK" altLang="en-US" b="1" dirty="0">
                <a:solidFill>
                  <a:srgbClr val="006600"/>
                </a:solidFill>
                <a:latin typeface="+mj-lt"/>
                <a:cs typeface="Arial"/>
              </a:rPr>
              <a:t>4</a:t>
            </a:r>
            <a:r>
              <a:rPr lang="en-IE" altLang="en-US" b="1" dirty="0">
                <a:solidFill>
                  <a:srgbClr val="006600"/>
                </a:solidFill>
                <a:latin typeface="+mj-lt"/>
                <a:cs typeface="Arial"/>
              </a:rPr>
              <a:t>.3 Innowacyjny dostęp do finansów publicznych </a:t>
            </a:r>
            <a:endParaRPr lang="en-IE" altLang="en-US" b="1" dirty="0">
              <a:solidFill>
                <a:srgbClr val="006600"/>
              </a:solidFill>
              <a:latin typeface="+mj-lt"/>
            </a:endParaRPr>
          </a:p>
          <a:p>
            <a:r>
              <a:rPr lang="en-IE" altLang="en-US" dirty="0">
                <a:latin typeface="+mj-lt"/>
                <a:cs typeface="Arial"/>
              </a:rPr>
              <a:t>Zbudowanie bazy wiedzy na temat finansowania ze środków publicznych pozwoli na sformułowanie ogólnego pakietu finansowania.  </a:t>
            </a:r>
            <a:endParaRPr lang="en-IE" altLang="en-US" dirty="0">
              <a:latin typeface="+mj-lt"/>
            </a:endParaRPr>
          </a:p>
        </p:txBody>
      </p:sp>
      <p:sp>
        <p:nvSpPr>
          <p:cNvPr id="5" name="BlokTextu 4">
            <a:extLst>
              <a:ext uri="{FF2B5EF4-FFF2-40B4-BE49-F238E27FC236}">
                <a16:creationId xmlns:a16="http://schemas.microsoft.com/office/drawing/2014/main" id="{AE32B2C2-4E68-4EEE-AD94-49EA60DB3BA6}"/>
              </a:ext>
            </a:extLst>
          </p:cNvPr>
          <p:cNvSpPr txBox="1"/>
          <p:nvPr/>
        </p:nvSpPr>
        <p:spPr>
          <a:xfrm>
            <a:off x="3944888" y="2177256"/>
            <a:ext cx="5184576" cy="1162448"/>
          </a:xfrm>
          <a:prstGeom prst="rect">
            <a:avLst/>
          </a:prstGeom>
          <a:noFill/>
        </p:spPr>
        <p:txBody>
          <a:bodyPr wrap="square" lIns="84406" tIns="42203" rIns="84406" bIns="42203" anchor="t">
            <a:spAutoFit/>
          </a:bodyPr>
          <a:lstStyle/>
          <a:p>
            <a:pPr eaLnBrk="1" hangingPunct="1">
              <a:defRPr/>
            </a:pPr>
            <a:r>
              <a:rPr lang="en-IE" sz="1400" b="1" dirty="0">
                <a:solidFill>
                  <a:srgbClr val="006600"/>
                </a:solidFill>
                <a:latin typeface="+mj-lt"/>
                <a:cs typeface="Arial"/>
              </a:rPr>
              <a:t>SUKCES W UZYSKIWANIU </a:t>
            </a:r>
            <a:r>
              <a:rPr lang="pl-PL" sz="1400" b="1" dirty="0">
                <a:solidFill>
                  <a:srgbClr val="006600"/>
                </a:solidFill>
                <a:latin typeface="+mj-lt"/>
                <a:cs typeface="Arial"/>
              </a:rPr>
              <a:t>DOFINANSOWANIA </a:t>
            </a:r>
            <a:endParaRPr lang="en-IE" sz="1400" b="1" dirty="0">
              <a:solidFill>
                <a:srgbClr val="006600"/>
              </a:solidFill>
              <a:latin typeface="+mj-lt"/>
              <a:cs typeface="Arial"/>
            </a:endParaRPr>
          </a:p>
          <a:p>
            <a:pPr eaLnBrk="1" hangingPunct="1">
              <a:defRPr/>
            </a:pPr>
            <a:endParaRPr lang="en-IE" sz="1400" dirty="0">
              <a:latin typeface="+mj-lt"/>
            </a:endParaRPr>
          </a:p>
          <a:p>
            <a:pPr>
              <a:defRPr/>
            </a:pPr>
            <a:r>
              <a:rPr lang="en-IE" sz="1400" dirty="0">
                <a:latin typeface="+mj-lt"/>
                <a:cs typeface="Arial"/>
              </a:rPr>
              <a:t>Tak jak w przypadku robienia ciasta, wszystko zależy od składników (Ciebie i Twojego projektu) i przestrzegania dobrego przepisu !</a:t>
            </a:r>
          </a:p>
        </p:txBody>
      </p:sp>
      <p:sp>
        <p:nvSpPr>
          <p:cNvPr id="7" name="BlokTextu 6">
            <a:extLst>
              <a:ext uri="{FF2B5EF4-FFF2-40B4-BE49-F238E27FC236}">
                <a16:creationId xmlns:a16="http://schemas.microsoft.com/office/drawing/2014/main" id="{8A76CDD2-45A0-4701-B391-8B37C056A0CB}"/>
              </a:ext>
            </a:extLst>
          </p:cNvPr>
          <p:cNvSpPr txBox="1"/>
          <p:nvPr/>
        </p:nvSpPr>
        <p:spPr>
          <a:xfrm>
            <a:off x="642050" y="3517422"/>
            <a:ext cx="8631430" cy="3086052"/>
          </a:xfrm>
          <a:prstGeom prst="rect">
            <a:avLst/>
          </a:prstGeom>
          <a:noFill/>
        </p:spPr>
        <p:txBody>
          <a:bodyPr wrap="square" lIns="84406" tIns="42203" rIns="84406" bIns="42203" anchor="t">
            <a:spAutoFit/>
          </a:bodyPr>
          <a:lstStyle/>
          <a:p>
            <a:pPr>
              <a:spcBef>
                <a:spcPct val="0"/>
              </a:spcBef>
              <a:buFontTx/>
              <a:buNone/>
            </a:pPr>
            <a:r>
              <a:rPr lang="en-IE" altLang="en-US" sz="1300" dirty="0">
                <a:latin typeface="+mj-lt"/>
              </a:rPr>
              <a:t>W kolejnych slajdach dzielimy się naszymi najlepszymi praktykami, wskazówkami i sztuczkami, które pozwolą Ci odnieść sukces w pozyskiwaniu słodkich dotacji.  Kiedy już będziesz miał odpowiednie składniki i przepis, będziesz mógł starać się o dofinansowanie na poziomie lokalnym, krajowym, a nawet europejskim.</a:t>
            </a:r>
            <a:endParaRPr lang="sk-SK" altLang="en-US" sz="1300" dirty="0">
              <a:latin typeface="+mj-lt"/>
            </a:endParaRPr>
          </a:p>
          <a:p>
            <a:pPr>
              <a:buFontTx/>
              <a:buNone/>
            </a:pPr>
            <a:r>
              <a:rPr lang="en-IE" altLang="en-US" sz="1300" b="1" dirty="0">
                <a:solidFill>
                  <a:srgbClr val="006600"/>
                </a:solidFill>
                <a:latin typeface="+mj-lt"/>
                <a:cs typeface="Arial"/>
              </a:rPr>
              <a:t>Przygotowanie jest kluczowe</a:t>
            </a:r>
            <a:endParaRPr lang="sk-SK" altLang="en-US" sz="1300" b="1" dirty="0">
              <a:solidFill>
                <a:srgbClr val="006600"/>
              </a:solidFill>
              <a:latin typeface="+mj-lt"/>
              <a:cs typeface="Arial"/>
            </a:endParaRPr>
          </a:p>
          <a:p>
            <a:pPr>
              <a:buFontTx/>
              <a:buNone/>
            </a:pPr>
            <a:endParaRPr lang="en-IE" altLang="en-US" sz="1300" b="1" dirty="0">
              <a:solidFill>
                <a:srgbClr val="B2CF3F"/>
              </a:solidFill>
              <a:latin typeface="+mj-lt"/>
            </a:endParaRPr>
          </a:p>
          <a:p>
            <a:pPr>
              <a:buFontTx/>
              <a:buNone/>
            </a:pPr>
            <a:r>
              <a:rPr lang="en-IE" altLang="en-US" sz="1300" dirty="0">
                <a:latin typeface="+mj-lt"/>
              </a:rPr>
              <a:t>Musisz dokładnie zbadać swój cel finansowania. Ważne jest, abyś zastanowił się, w jaki sposób twój projekt spełnia cele fundatora?</a:t>
            </a:r>
          </a:p>
          <a:p>
            <a:r>
              <a:rPr lang="en-IE" altLang="en-US" sz="1300" dirty="0">
                <a:latin typeface="+mj-lt"/>
                <a:cs typeface="Arial"/>
              </a:rPr>
              <a:t>Połącz swój projekt z kluczowymi kryteriami fundatora i pokaż, w jaki sposób twój projekt wspiera jego cele i zadania.  </a:t>
            </a:r>
            <a:endParaRPr lang="en-IE" altLang="en-US" sz="1300" dirty="0">
              <a:latin typeface="+mj-lt"/>
            </a:endParaRPr>
          </a:p>
          <a:p>
            <a:pPr eaLnBrk="1" hangingPunct="1">
              <a:buFontTx/>
              <a:buNone/>
            </a:pPr>
            <a:r>
              <a:rPr lang="en-IE" altLang="en-US" sz="1300" b="1" dirty="0">
                <a:solidFill>
                  <a:srgbClr val="006600"/>
                </a:solidFill>
                <a:latin typeface="+mj-lt"/>
                <a:cs typeface="Arial"/>
              </a:rPr>
              <a:t>Dlaczego?  </a:t>
            </a:r>
            <a:endParaRPr lang="sk-SK" altLang="en-US" sz="1300" b="1" dirty="0">
              <a:solidFill>
                <a:srgbClr val="006600"/>
              </a:solidFill>
              <a:latin typeface="+mj-lt"/>
            </a:endParaRPr>
          </a:p>
          <a:p>
            <a:pPr algn="ctr">
              <a:buFontTx/>
              <a:buNone/>
            </a:pPr>
            <a:r>
              <a:rPr lang="en-IE" altLang="en-US" sz="1300" dirty="0">
                <a:latin typeface="+mj-lt"/>
              </a:rPr>
              <a:t>Nawet 50% wniosków otrzymanych przez fundatorów nie spełnia opublikowanych przez </a:t>
            </a:r>
            <a:r>
              <a:rPr lang="en-IE" altLang="en-US" sz="1300" dirty="0" err="1">
                <a:latin typeface="+mj-lt"/>
              </a:rPr>
              <a:t>nich</a:t>
            </a:r>
            <a:r>
              <a:rPr lang="en-IE" altLang="en-US" sz="1300" dirty="0">
                <a:latin typeface="+mj-lt"/>
              </a:rPr>
              <a:t> </a:t>
            </a:r>
            <a:r>
              <a:rPr lang="en-IE" altLang="en-US" sz="1300" dirty="0" err="1">
                <a:latin typeface="+mj-lt"/>
              </a:rPr>
              <a:t>kryteriów</a:t>
            </a:r>
            <a:r>
              <a:rPr lang="pl-PL" altLang="en-US" sz="1300" dirty="0">
                <a:latin typeface="+mj-lt"/>
              </a:rPr>
              <a:t>.</a:t>
            </a:r>
            <a:endParaRPr lang="en-IE" altLang="en-US" sz="1300" dirty="0">
              <a:latin typeface="+mj-lt"/>
            </a:endParaRPr>
          </a:p>
          <a:p>
            <a:pPr>
              <a:buFontTx/>
              <a:buNone/>
            </a:pPr>
            <a:r>
              <a:rPr lang="en-IE" altLang="en-US" sz="1300" dirty="0">
                <a:latin typeface="+mj-lt"/>
                <a:cs typeface="Arial"/>
              </a:rPr>
              <a:t>Jako podstawowe minimum należy przeczytać wytyczne opublikowane przez fundatora. Należy wziąć pod uwagę: motywację fundatora, format składania wniosków, poziom finansowania, terminy składania wniosków, kwalifikowalność i proces podejmowania decyzji.</a:t>
            </a:r>
          </a:p>
          <a:p>
            <a:pPr>
              <a:spcBef>
                <a:spcPct val="0"/>
              </a:spcBef>
              <a:buFontTx/>
              <a:buNone/>
            </a:pPr>
            <a:endParaRPr lang="en-IE" altLang="en-US" sz="1300" dirty="0">
              <a:latin typeface="+mj-lt"/>
            </a:endParaRPr>
          </a:p>
        </p:txBody>
      </p:sp>
      <p:pic>
        <p:nvPicPr>
          <p:cNvPr id="8" name="Picture 3" descr="C:\Documents and Settings\ocasey\Local Settings\Temporary Internet Files\Content.IE5\O34IBRWD\MPj04276910000[1].jpg">
            <a:extLst>
              <a:ext uri="{FF2B5EF4-FFF2-40B4-BE49-F238E27FC236}">
                <a16:creationId xmlns:a16="http://schemas.microsoft.com/office/drawing/2014/main" id="{0C0C50E1-44E7-41E0-BF0E-93828C728D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537" y="1959260"/>
            <a:ext cx="1935033" cy="145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85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12E6AD1-496F-4BB2-B6FF-0E7070C896A0}"/>
              </a:ext>
            </a:extLst>
          </p:cNvPr>
          <p:cNvSpPr txBox="1"/>
          <p:nvPr/>
        </p:nvSpPr>
        <p:spPr>
          <a:xfrm>
            <a:off x="867568" y="1340768"/>
            <a:ext cx="8170864" cy="5686764"/>
          </a:xfrm>
          <a:prstGeom prst="rect">
            <a:avLst/>
          </a:prstGeom>
          <a:noFill/>
        </p:spPr>
        <p:txBody>
          <a:bodyPr wrap="square" lIns="84406" tIns="42203" rIns="84406" bIns="42203" anchor="t">
            <a:spAutoFit/>
          </a:bodyPr>
          <a:lstStyle/>
          <a:p>
            <a:pPr>
              <a:lnSpc>
                <a:spcPct val="80000"/>
              </a:lnSpc>
              <a:spcBef>
                <a:spcPct val="0"/>
              </a:spcBef>
              <a:buFontTx/>
              <a:buNone/>
              <a:defRPr/>
            </a:pPr>
            <a:r>
              <a:rPr lang="en-US" sz="2000" b="1" dirty="0">
                <a:solidFill>
                  <a:srgbClr val="006600"/>
                </a:solidFill>
                <a:latin typeface="+mj-lt"/>
                <a:cs typeface="Arial"/>
              </a:rPr>
              <a:t>Główne wskazówki dotyczące sukcesu w pisaniu wniosków o dotacje</a:t>
            </a:r>
            <a:endParaRPr lang="sk-SK" sz="2000" b="1" dirty="0">
              <a:solidFill>
                <a:srgbClr val="006600"/>
              </a:solidFill>
              <a:latin typeface="+mj-lt"/>
              <a:cs typeface="Arial"/>
            </a:endParaRPr>
          </a:p>
          <a:p>
            <a:pPr>
              <a:lnSpc>
                <a:spcPct val="80000"/>
              </a:lnSpc>
              <a:spcBef>
                <a:spcPct val="0"/>
              </a:spcBef>
              <a:buFontTx/>
              <a:buNone/>
              <a:defRPr/>
            </a:pPr>
            <a:endParaRPr lang="en-US" sz="1500" b="1" dirty="0">
              <a:solidFill>
                <a:srgbClr val="B2CF3F"/>
              </a:solidFill>
              <a:latin typeface="+mj-lt"/>
            </a:endParaRPr>
          </a:p>
          <a:p>
            <a:pPr marL="316531" indent="-316531">
              <a:spcAft>
                <a:spcPts val="554"/>
              </a:spcAft>
              <a:buClr>
                <a:srgbClr val="084C5F"/>
              </a:buClr>
              <a:buFont typeface="Wingdings" panose="05000000000000000000" pitchFamily="2" charset="2"/>
              <a:buChar char="Ø"/>
              <a:defRPr/>
            </a:pPr>
            <a:r>
              <a:rPr lang="en-US" sz="1500" dirty="0">
                <a:latin typeface="+mj-lt"/>
                <a:cs typeface="Arial"/>
              </a:rPr>
              <a:t>Przedstaw rzeczywiste i pozytywne różnice, jakie finansowanie przyniesie </a:t>
            </a:r>
            <a:r>
              <a:rPr lang="en-US" sz="1500" dirty="0" err="1">
                <a:latin typeface="+mj-lt"/>
                <a:cs typeface="Arial"/>
              </a:rPr>
              <a:t>Twojemu</a:t>
            </a:r>
            <a:r>
              <a:rPr lang="en-US" sz="1500" dirty="0">
                <a:latin typeface="+mj-lt"/>
                <a:cs typeface="Arial"/>
              </a:rPr>
              <a:t> </a:t>
            </a:r>
            <a:r>
              <a:rPr lang="sk-SK" sz="1500" dirty="0">
                <a:latin typeface="+mj-lt"/>
                <a:cs typeface="Arial"/>
              </a:rPr>
              <a:t>biznesowi</a:t>
            </a:r>
            <a:r>
              <a:rPr lang="en-US" sz="1500" dirty="0">
                <a:latin typeface="+mj-lt"/>
                <a:cs typeface="Arial"/>
              </a:rPr>
              <a:t>. Wykorzystanie infografiki może być skuteczne w dotarciu do głównego wpływu projektu na </a:t>
            </a:r>
            <a:r>
              <a:rPr lang="en-US" sz="1500" dirty="0" err="1">
                <a:latin typeface="+mj-lt"/>
                <a:cs typeface="Arial"/>
              </a:rPr>
              <a:t>kluczowe</a:t>
            </a:r>
            <a:r>
              <a:rPr lang="en-US" sz="1500" dirty="0">
                <a:latin typeface="+mj-lt"/>
                <a:cs typeface="Arial"/>
              </a:rPr>
              <a:t> </a:t>
            </a:r>
            <a:r>
              <a:rPr lang="en-US" sz="1500" dirty="0" err="1">
                <a:latin typeface="+mj-lt"/>
                <a:cs typeface="Arial"/>
              </a:rPr>
              <a:t>wskaźniki</a:t>
            </a:r>
            <a:r>
              <a:rPr lang="pl-PL" sz="1500" dirty="0">
                <a:latin typeface="+mj-lt"/>
                <a:cs typeface="Arial"/>
              </a:rPr>
              <a:t>.</a:t>
            </a:r>
            <a:r>
              <a:rPr lang="en-US" sz="1500" dirty="0">
                <a:latin typeface="+mj-lt"/>
                <a:cs typeface="Arial"/>
              </a:rPr>
              <a:t> </a:t>
            </a:r>
          </a:p>
          <a:p>
            <a:pPr marL="316531" indent="-316531">
              <a:spcAft>
                <a:spcPts val="554"/>
              </a:spcAft>
              <a:buClr>
                <a:srgbClr val="084C5F"/>
              </a:buClr>
              <a:buFont typeface="Wingdings" panose="05000000000000000000" pitchFamily="2" charset="2"/>
              <a:buChar char="Ø"/>
              <a:defRPr/>
            </a:pPr>
            <a:r>
              <a:rPr lang="en-US" sz="1500" dirty="0">
                <a:latin typeface="+mj-lt"/>
                <a:cs typeface="Arial"/>
              </a:rPr>
              <a:t>Twoja wiejska strategia biznesowa opracowana w Module </a:t>
            </a:r>
            <a:r>
              <a:rPr lang="sk-SK" sz="1500" dirty="0">
                <a:latin typeface="+mj-lt"/>
                <a:cs typeface="Arial"/>
              </a:rPr>
              <a:t>2 </a:t>
            </a:r>
            <a:r>
              <a:rPr lang="en-US" sz="1500" dirty="0">
                <a:latin typeface="+mj-lt"/>
                <a:cs typeface="Arial"/>
              </a:rPr>
              <a:t>powinna dać Ci pole do kreatywności, stawiania wyzwań i angażowania się w Twój pomysł, jest to Twoja szansa na wyróżnienie się i potencjał zmiany </a:t>
            </a:r>
            <a:r>
              <a:rPr lang="en-US" sz="1500" dirty="0" err="1">
                <a:latin typeface="+mj-lt"/>
                <a:cs typeface="Arial"/>
              </a:rPr>
              <a:t>Twojego</a:t>
            </a:r>
            <a:r>
              <a:rPr lang="en-US" sz="1500" dirty="0">
                <a:latin typeface="+mj-lt"/>
                <a:cs typeface="Arial"/>
              </a:rPr>
              <a:t> </a:t>
            </a:r>
            <a:r>
              <a:rPr lang="sk-SK" sz="1500" dirty="0">
                <a:latin typeface="+mj-lt"/>
                <a:cs typeface="Arial"/>
              </a:rPr>
              <a:t>centrum.</a:t>
            </a:r>
          </a:p>
          <a:p>
            <a:pPr marL="316531" indent="-316531">
              <a:spcAft>
                <a:spcPts val="554"/>
              </a:spcAft>
              <a:buClr>
                <a:srgbClr val="084C5F"/>
              </a:buClr>
              <a:buFont typeface="Wingdings" panose="05000000000000000000" pitchFamily="2" charset="2"/>
              <a:buChar char="Ø"/>
              <a:defRPr/>
            </a:pPr>
            <a:r>
              <a:rPr lang="en-US" sz="1500" dirty="0">
                <a:latin typeface="+mj-lt"/>
                <a:cs typeface="Arial"/>
              </a:rPr>
              <a:t>Buduj swoją wiarygodność i bądź profesjonalny!</a:t>
            </a:r>
            <a:br>
              <a:rPr lang="en-US" sz="1500" dirty="0">
                <a:latin typeface="+mj-lt"/>
              </a:rPr>
            </a:br>
            <a:r>
              <a:rPr lang="en-US" sz="1500" dirty="0">
                <a:latin typeface="+mj-lt"/>
                <a:cs typeface="Arial"/>
              </a:rPr>
              <a:t>Podejdź do aplikacji z wysokim stopniem profesjonalizmu</a:t>
            </a:r>
            <a:endParaRPr lang="sk-SK" sz="1500" dirty="0">
              <a:latin typeface="+mj-lt"/>
              <a:cs typeface="Arial"/>
            </a:endParaRPr>
          </a:p>
          <a:p>
            <a:pPr marL="316531" indent="-316531">
              <a:spcAft>
                <a:spcPts val="554"/>
              </a:spcAft>
              <a:buClr>
                <a:srgbClr val="084C5F"/>
              </a:buClr>
              <a:buFont typeface="Wingdings" panose="05000000000000000000" pitchFamily="2" charset="2"/>
              <a:buChar char="Ø"/>
              <a:defRPr/>
            </a:pPr>
            <a:r>
              <a:rPr lang="en-US" sz="1500" dirty="0">
                <a:latin typeface="+mj-lt"/>
                <a:cs typeface="Arial"/>
              </a:rPr>
              <a:t>Jednym z podstawowych powodów, dla których wnioski otrzymują dofinansowanie, jest przekonanie fundatorów, że </a:t>
            </a:r>
            <a:r>
              <a:rPr lang="en-US" sz="1500" dirty="0" err="1">
                <a:latin typeface="+mj-lt"/>
                <a:cs typeface="Arial"/>
              </a:rPr>
              <a:t>organizacja składająca wniosek </a:t>
            </a:r>
            <a:r>
              <a:rPr lang="en-US" sz="1500" dirty="0">
                <a:latin typeface="+mj-lt"/>
                <a:cs typeface="Arial"/>
              </a:rPr>
              <a:t>jest dobrze </a:t>
            </a:r>
            <a:r>
              <a:rPr lang="en-US" sz="1500" dirty="0" err="1">
                <a:latin typeface="+mj-lt"/>
                <a:cs typeface="Arial"/>
              </a:rPr>
              <a:t>zorganizowana, ma </a:t>
            </a:r>
            <a:r>
              <a:rPr lang="en-US" sz="1500" dirty="0">
                <a:latin typeface="+mj-lt"/>
                <a:cs typeface="Arial"/>
              </a:rPr>
              <a:t>dobre osiągnięcia i dysponuje organizatorem lub zespołem zdolnym do realizacji proponowanego projektu.</a:t>
            </a:r>
          </a:p>
          <a:p>
            <a:pPr marL="316531" indent="-316531">
              <a:spcAft>
                <a:spcPts val="554"/>
              </a:spcAft>
              <a:buClr>
                <a:srgbClr val="084C5F"/>
              </a:buClr>
              <a:buFont typeface="Wingdings" panose="05000000000000000000" pitchFamily="2" charset="2"/>
              <a:buChar char="Ø"/>
              <a:defRPr/>
            </a:pPr>
            <a:r>
              <a:rPr lang="en-GB" sz="1500" dirty="0">
                <a:latin typeface="+mj-lt"/>
                <a:cs typeface="Arial"/>
              </a:rPr>
              <a:t>Nie zakładaj, że fundator będzie miał jakąkolwiek wiedzę na temat twojego biznesu, pochodzenia czy nowego projektu.   </a:t>
            </a:r>
            <a:r>
              <a:rPr lang="en-US" sz="1500" dirty="0">
                <a:latin typeface="+mj-lt"/>
                <a:cs typeface="Arial"/>
              </a:rPr>
              <a:t>Opisz swój projekt prawdziwie i zwięźle.  Rozbij wymagania aplikacji </a:t>
            </a:r>
            <a:r>
              <a:rPr lang="en-US" sz="1500" dirty="0" err="1">
                <a:latin typeface="+mj-lt"/>
                <a:cs typeface="Arial"/>
              </a:rPr>
              <a:t>na</a:t>
            </a:r>
            <a:r>
              <a:rPr lang="en-US" sz="1500" dirty="0">
                <a:latin typeface="+mj-lt"/>
                <a:cs typeface="Arial"/>
              </a:rPr>
              <a:t> </a:t>
            </a:r>
            <a:r>
              <a:rPr lang="en-US" sz="1500" dirty="0" err="1">
                <a:latin typeface="+mj-lt"/>
                <a:cs typeface="Arial"/>
              </a:rPr>
              <a:t>kawałki</a:t>
            </a:r>
            <a:r>
              <a:rPr lang="pl-PL" sz="1500" dirty="0">
                <a:latin typeface="+mj-lt"/>
                <a:cs typeface="Arial"/>
              </a:rPr>
              <a:t>.</a:t>
            </a:r>
            <a:endParaRPr lang="en-US" sz="1500" dirty="0">
              <a:latin typeface="+mj-lt"/>
              <a:cs typeface="Arial"/>
            </a:endParaRPr>
          </a:p>
          <a:p>
            <a:pPr marL="316531" indent="-316531">
              <a:spcAft>
                <a:spcPts val="554"/>
              </a:spcAft>
              <a:buClr>
                <a:srgbClr val="084C5F"/>
              </a:buClr>
              <a:buFont typeface="Wingdings" panose="05000000000000000000" pitchFamily="2" charset="2"/>
              <a:buChar char="Ø"/>
              <a:defRPr/>
            </a:pPr>
            <a:r>
              <a:rPr lang="en-US" sz="1500" dirty="0">
                <a:latin typeface="+mj-lt"/>
                <a:cs typeface="Arial"/>
              </a:rPr>
              <a:t>Zastanów się dobrze nad prezentacją; większość fundatorów czyta wiele wniosków i jeśli wniosek jest łatwy do przeczytania i dobrze przedstawiony, ułatwia im to życie. </a:t>
            </a:r>
            <a:endParaRPr lang="en-US" sz="1500" dirty="0">
              <a:latin typeface="+mj-lt"/>
              <a:cs typeface="Arial" pitchFamily="34" charset="0"/>
            </a:endParaRPr>
          </a:p>
          <a:p>
            <a:pPr marL="316531" indent="-316531">
              <a:spcAft>
                <a:spcPts val="554"/>
              </a:spcAft>
              <a:buClr>
                <a:srgbClr val="084C5F"/>
              </a:buClr>
              <a:buFont typeface="Wingdings" panose="05000000000000000000" pitchFamily="2" charset="2"/>
              <a:buChar char="Ø"/>
              <a:defRPr/>
            </a:pPr>
            <a:endParaRPr lang="sk-SK" sz="1500" dirty="0">
              <a:latin typeface="+mj-lt"/>
            </a:endParaRPr>
          </a:p>
          <a:p>
            <a:pPr marL="316531" indent="-316531">
              <a:spcAft>
                <a:spcPts val="554"/>
              </a:spcAft>
              <a:buClr>
                <a:srgbClr val="084C5F"/>
              </a:buClr>
              <a:buFont typeface="Wingdings" panose="05000000000000000000" pitchFamily="2" charset="2"/>
              <a:buChar char="Ø"/>
              <a:defRPr/>
            </a:pPr>
            <a:endParaRPr lang="en-IE" altLang="en-US" sz="1500" dirty="0">
              <a:latin typeface="+mj-lt"/>
            </a:endParaRPr>
          </a:p>
        </p:txBody>
      </p:sp>
    </p:spTree>
    <p:extLst>
      <p:ext uri="{BB962C8B-B14F-4D97-AF65-F5344CB8AC3E}">
        <p14:creationId xmlns:p14="http://schemas.microsoft.com/office/powerpoint/2010/main" val="230635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58A0136-EC20-4B1F-901E-A8D6776975C9}"/>
              </a:ext>
            </a:extLst>
          </p:cNvPr>
          <p:cNvSpPr txBox="1"/>
          <p:nvPr/>
        </p:nvSpPr>
        <p:spPr>
          <a:xfrm>
            <a:off x="845814" y="1700808"/>
            <a:ext cx="8214372" cy="3975526"/>
          </a:xfrm>
          <a:prstGeom prst="rect">
            <a:avLst/>
          </a:prstGeom>
          <a:noFill/>
        </p:spPr>
        <p:txBody>
          <a:bodyPr wrap="square" lIns="84406" tIns="42203" rIns="84406" bIns="42203" anchor="t">
            <a:spAutoFit/>
          </a:bodyPr>
          <a:lstStyle/>
          <a:p>
            <a:pPr>
              <a:lnSpc>
                <a:spcPct val="80000"/>
              </a:lnSpc>
              <a:spcBef>
                <a:spcPct val="0"/>
              </a:spcBef>
              <a:buFontTx/>
              <a:buNone/>
              <a:defRPr/>
            </a:pPr>
            <a:r>
              <a:rPr lang="en-US" sz="2000" b="1" dirty="0">
                <a:solidFill>
                  <a:srgbClr val="006600"/>
                </a:solidFill>
                <a:latin typeface="+mj-lt"/>
                <a:cs typeface="Arial"/>
              </a:rPr>
              <a:t>Główne wskazówki dotyczące sukcesu w pisaniu wniosków o </a:t>
            </a:r>
            <a:r>
              <a:rPr lang="en-US" sz="2000" b="1" dirty="0" err="1">
                <a:solidFill>
                  <a:srgbClr val="006600"/>
                </a:solidFill>
                <a:latin typeface="+mj-lt"/>
                <a:cs typeface="Arial"/>
              </a:rPr>
              <a:t>dotacje</a:t>
            </a:r>
            <a:endParaRPr lang="pl-PL" sz="2000" b="1" dirty="0">
              <a:solidFill>
                <a:srgbClr val="006600"/>
              </a:solidFill>
              <a:latin typeface="+mj-lt"/>
              <a:cs typeface="Arial"/>
            </a:endParaRPr>
          </a:p>
          <a:p>
            <a:pPr>
              <a:lnSpc>
                <a:spcPct val="80000"/>
              </a:lnSpc>
              <a:spcBef>
                <a:spcPct val="0"/>
              </a:spcBef>
              <a:buFontTx/>
              <a:buNone/>
              <a:defRPr/>
            </a:pPr>
            <a:endParaRPr lang="en-US" sz="2000" b="1" dirty="0">
              <a:solidFill>
                <a:srgbClr val="006600"/>
              </a:solidFill>
              <a:latin typeface="+mj-lt"/>
              <a:cs typeface="Arial"/>
            </a:endParaRPr>
          </a:p>
          <a:p>
            <a:pPr>
              <a:lnSpc>
                <a:spcPct val="80000"/>
              </a:lnSpc>
              <a:spcBef>
                <a:spcPct val="0"/>
              </a:spcBef>
              <a:buFontTx/>
              <a:buNone/>
              <a:defRPr/>
            </a:pPr>
            <a:endParaRPr lang="en-US" sz="1600" b="1" dirty="0">
              <a:solidFill>
                <a:srgbClr val="B2CF3F"/>
              </a:solidFill>
              <a:latin typeface="+mj-lt"/>
            </a:endParaRPr>
          </a:p>
          <a:p>
            <a:pPr marL="316531" indent="-316531">
              <a:buClr>
                <a:srgbClr val="084C5F"/>
              </a:buClr>
              <a:buFont typeface="Wingdings" panose="05000000000000000000" pitchFamily="2" charset="2"/>
              <a:buChar char="Ø"/>
              <a:defRPr/>
            </a:pPr>
            <a:r>
              <a:rPr lang="en-US" sz="1600" dirty="0">
                <a:latin typeface="+mj-lt"/>
                <a:cs typeface="Arial"/>
              </a:rPr>
              <a:t>Złożenie wniosku o fundusze zawsze trwa o wiele dłużej niż myślisz!</a:t>
            </a:r>
            <a:r>
              <a:rPr lang="en-GB" sz="1600" dirty="0">
                <a:latin typeface="+mj-lt"/>
                <a:cs typeface="Arial"/>
              </a:rPr>
              <a:t> Pamiętaj, że jest to konkurencja - </a:t>
            </a:r>
            <a:r>
              <a:rPr lang="pl-PL" sz="1600" dirty="0">
                <a:latin typeface="+mj-lt"/>
                <a:cs typeface="Arial"/>
              </a:rPr>
              <a:t>wystaw</a:t>
            </a:r>
            <a:r>
              <a:rPr lang="en-GB" sz="1600" dirty="0">
                <a:latin typeface="+mj-lt"/>
                <a:cs typeface="Arial"/>
              </a:rPr>
              <a:t> swoją </a:t>
            </a:r>
            <a:r>
              <a:rPr lang="en-GB" sz="1600" dirty="0" err="1">
                <a:latin typeface="+mj-lt"/>
                <a:cs typeface="Arial"/>
              </a:rPr>
              <a:t>najlepszą</a:t>
            </a:r>
            <a:r>
              <a:rPr lang="en-GB" sz="1600" dirty="0">
                <a:latin typeface="+mj-lt"/>
                <a:cs typeface="Arial"/>
              </a:rPr>
              <a:t> </a:t>
            </a:r>
            <a:r>
              <a:rPr lang="en-GB" sz="1600" dirty="0" err="1">
                <a:latin typeface="+mj-lt"/>
                <a:cs typeface="Arial"/>
              </a:rPr>
              <a:t>st</a:t>
            </a:r>
            <a:r>
              <a:rPr lang="pl-PL" sz="1600" dirty="0" err="1">
                <a:latin typeface="+mj-lt"/>
                <a:cs typeface="Arial"/>
              </a:rPr>
              <a:t>ronę</a:t>
            </a:r>
            <a:r>
              <a:rPr lang="en-GB" sz="1600" dirty="0">
                <a:latin typeface="+mj-lt"/>
                <a:cs typeface="Arial"/>
              </a:rPr>
              <a:t> do przodu</a:t>
            </a:r>
          </a:p>
          <a:p>
            <a:pPr marL="316531" indent="-316531">
              <a:buClr>
                <a:srgbClr val="084C5F"/>
              </a:buClr>
              <a:buFont typeface="Wingdings" panose="05000000000000000000" pitchFamily="2" charset="2"/>
              <a:buChar char="Ø"/>
              <a:defRPr/>
            </a:pPr>
            <a:r>
              <a:rPr lang="en-GB" sz="1600" dirty="0">
                <a:latin typeface="+mj-lt"/>
                <a:cs typeface="Arial"/>
              </a:rPr>
              <a:t>Pisz w interesujący sposób, który oddaje energię i ducha Twojego projektu (styl dziennikarski) </a:t>
            </a:r>
          </a:p>
          <a:p>
            <a:pPr marL="316531" indent="-316531">
              <a:buClr>
                <a:srgbClr val="084C5F"/>
              </a:buClr>
              <a:buFont typeface="Wingdings" panose="05000000000000000000" pitchFamily="2" charset="2"/>
              <a:buChar char="Ø"/>
              <a:defRPr/>
            </a:pPr>
            <a:r>
              <a:rPr lang="en-GB" sz="1600" dirty="0">
                <a:latin typeface="+mj-lt"/>
                <a:cs typeface="Arial"/>
              </a:rPr>
              <a:t>Moc dowodów na istnienie potrzeby. Nie wystarczy powiedzieć: "wiemy ... myślimy...." </a:t>
            </a:r>
            <a:r>
              <a:rPr lang="pl-PL" sz="1600" dirty="0">
                <a:latin typeface="+mj-lt"/>
                <a:cs typeface="Arial"/>
              </a:rPr>
              <a:t>ale trzeba </a:t>
            </a:r>
            <a:r>
              <a:rPr lang="en-GB" sz="1600" dirty="0" err="1">
                <a:latin typeface="+mj-lt"/>
                <a:cs typeface="Arial"/>
              </a:rPr>
              <a:t>poprzeć</a:t>
            </a:r>
            <a:r>
              <a:rPr lang="en-GB" sz="1600" dirty="0">
                <a:latin typeface="+mj-lt"/>
                <a:cs typeface="Arial"/>
              </a:rPr>
              <a:t> to odpowiednimi badaniami.  Omówiliśmy to obszernie </a:t>
            </a:r>
            <a:r>
              <a:rPr lang="sk-SK" sz="1600" dirty="0">
                <a:latin typeface="+mj-lt"/>
                <a:cs typeface="Arial"/>
              </a:rPr>
              <a:t>w module 1 </a:t>
            </a:r>
            <a:r>
              <a:rPr lang="en-GB" sz="1600" dirty="0">
                <a:latin typeface="+mj-lt"/>
                <a:cs typeface="Arial"/>
              </a:rPr>
              <a:t>. </a:t>
            </a:r>
            <a:endParaRPr lang="en-GB" sz="1600" dirty="0">
              <a:latin typeface="+mj-lt"/>
              <a:cs typeface="Arial" pitchFamily="34" charset="0"/>
            </a:endParaRPr>
          </a:p>
          <a:p>
            <a:pPr marL="316531" indent="-316531">
              <a:buClr>
                <a:srgbClr val="084C5F"/>
              </a:buClr>
              <a:buFont typeface="Wingdings" panose="05000000000000000000" pitchFamily="2" charset="2"/>
              <a:buChar char="Ø"/>
              <a:defRPr/>
            </a:pPr>
            <a:r>
              <a:rPr lang="en-US" sz="1600" dirty="0">
                <a:latin typeface="+mj-lt"/>
                <a:cs typeface="Arial"/>
              </a:rPr>
              <a:t>Pokaż, że Twój projekt jest dodatkowy - nie konkuruje z innymi (fundatorzy określają to jako przemieszczenie)</a:t>
            </a:r>
          </a:p>
          <a:p>
            <a:pPr marL="316531" indent="-316531">
              <a:buClr>
                <a:srgbClr val="084C5F"/>
              </a:buClr>
              <a:buFont typeface="Wingdings" panose="05000000000000000000" pitchFamily="2" charset="2"/>
              <a:buChar char="Ø"/>
              <a:defRPr/>
            </a:pPr>
            <a:r>
              <a:rPr lang="en-US" sz="1600" dirty="0">
                <a:latin typeface="+mj-lt"/>
                <a:cs typeface="Arial"/>
              </a:rPr>
              <a:t>Nie obiecuj za dużo - pewnego dnia będziesz musiał się z tego wywiązać</a:t>
            </a:r>
          </a:p>
          <a:p>
            <a:pPr marL="316531" indent="-316531">
              <a:buClr>
                <a:srgbClr val="084C5F"/>
              </a:buClr>
              <a:buFont typeface="Wingdings" panose="05000000000000000000" pitchFamily="2" charset="2"/>
              <a:buChar char="Ø"/>
              <a:defRPr/>
            </a:pPr>
            <a:r>
              <a:rPr lang="en-US" sz="1600" dirty="0">
                <a:latin typeface="+mj-lt"/>
                <a:cs typeface="Arial"/>
              </a:rPr>
              <a:t>I wreszcie, co nie mniej ważne, zdecydowanie porozmawiaj z agencją finansującą przed złożeniem wniosku.</a:t>
            </a:r>
          </a:p>
        </p:txBody>
      </p:sp>
    </p:spTree>
    <p:extLst>
      <p:ext uri="{BB962C8B-B14F-4D97-AF65-F5344CB8AC3E}">
        <p14:creationId xmlns:p14="http://schemas.microsoft.com/office/powerpoint/2010/main" val="471651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262F0-7634-4F43-8369-43FFE92E2F6D}"/>
              </a:ext>
            </a:extLst>
          </p:cNvPr>
          <p:cNvSpPr txBox="1"/>
          <p:nvPr/>
        </p:nvSpPr>
        <p:spPr>
          <a:xfrm>
            <a:off x="613770" y="1406724"/>
            <a:ext cx="4572724" cy="337607"/>
          </a:xfrm>
          <a:prstGeom prst="rect">
            <a:avLst/>
          </a:prstGeom>
          <a:noFill/>
        </p:spPr>
        <p:txBody>
          <a:bodyPr wrap="square" lIns="84406" tIns="42203" rIns="84406" bIns="42203" anchor="t">
            <a:spAutoFit/>
          </a:bodyPr>
          <a:lstStyle/>
          <a:p>
            <a:pPr>
              <a:lnSpc>
                <a:spcPct val="80000"/>
              </a:lnSpc>
              <a:spcBef>
                <a:spcPct val="0"/>
              </a:spcBef>
              <a:buFontTx/>
              <a:buNone/>
              <a:defRPr/>
            </a:pPr>
            <a:r>
              <a:rPr lang="en-US" sz="2000" b="1" dirty="0">
                <a:solidFill>
                  <a:srgbClr val="006600"/>
                </a:solidFill>
                <a:latin typeface="+mj-lt"/>
                <a:cs typeface="Arial"/>
              </a:rPr>
              <a:t>Dotacje - krajowe (Irlandia)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B1E3D4D-F838-4A7B-93CE-2734E9326D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851" y="910371"/>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A62A8A5A-2A93-4222-ADC6-984185EA1F4B}"/>
              </a:ext>
            </a:extLst>
          </p:cNvPr>
          <p:cNvSpPr txBox="1"/>
          <p:nvPr/>
        </p:nvSpPr>
        <p:spPr>
          <a:xfrm>
            <a:off x="613771" y="2187068"/>
            <a:ext cx="8320966" cy="577673"/>
          </a:xfrm>
          <a:prstGeom prst="rect">
            <a:avLst/>
          </a:prstGeom>
          <a:noFill/>
        </p:spPr>
        <p:txBody>
          <a:bodyPr wrap="square" lIns="84406" tIns="42203" rIns="84406" bIns="42203" anchor="t">
            <a:spAutoFit/>
          </a:bodyPr>
          <a:lstStyle/>
          <a:p>
            <a:r>
              <a:rPr lang="en-IE" altLang="en-US" sz="1600" dirty="0">
                <a:latin typeface="+mj-lt"/>
                <a:cs typeface="Arial"/>
              </a:rPr>
              <a:t>Przeanalizujemy teraz najważniejsze programy finansowania, które mogą mieć zastosowanie do rozwoju </a:t>
            </a:r>
            <a:r>
              <a:rPr lang="sk-SK" altLang="en-US" sz="1600" dirty="0">
                <a:latin typeface="+mj-lt"/>
                <a:cs typeface="Arial"/>
              </a:rPr>
              <a:t>centrów smaku </a:t>
            </a:r>
            <a:r>
              <a:rPr lang="en-IE" altLang="en-US" sz="1600" dirty="0">
                <a:latin typeface="+mj-lt"/>
                <a:cs typeface="Arial"/>
              </a:rPr>
              <a:t>w Irlandii.</a:t>
            </a:r>
            <a:endParaRPr lang="sk-SK" sz="1600" dirty="0">
              <a:latin typeface="+mj-lt"/>
              <a:cs typeface="Arial"/>
            </a:endParaRPr>
          </a:p>
        </p:txBody>
      </p:sp>
      <p:sp>
        <p:nvSpPr>
          <p:cNvPr id="8" name="BlokTextu 7">
            <a:extLst>
              <a:ext uri="{FF2B5EF4-FFF2-40B4-BE49-F238E27FC236}">
                <a16:creationId xmlns:a16="http://schemas.microsoft.com/office/drawing/2014/main" id="{C4A0DF99-6451-421F-8D92-95BD2FC854FD}"/>
              </a:ext>
            </a:extLst>
          </p:cNvPr>
          <p:cNvSpPr txBox="1"/>
          <p:nvPr/>
        </p:nvSpPr>
        <p:spPr>
          <a:xfrm>
            <a:off x="613771" y="3650600"/>
            <a:ext cx="8460193" cy="2547443"/>
          </a:xfrm>
          <a:prstGeom prst="rect">
            <a:avLst/>
          </a:prstGeom>
          <a:noFill/>
        </p:spPr>
        <p:txBody>
          <a:bodyPr wrap="square" lIns="84406" tIns="42203" rIns="84406" bIns="42203" anchor="t">
            <a:spAutoFit/>
          </a:bodyPr>
          <a:lstStyle/>
          <a:p>
            <a:r>
              <a:rPr lang="en-IE" altLang="en-US" sz="1600" dirty="0">
                <a:latin typeface="+mj-lt"/>
                <a:cs typeface="Arial"/>
              </a:rPr>
              <a:t>Enterprise Ireland jest państwową agencją odpowiedzialną za wspieranie rozwoju firm produkcyjnych i usługowych o zasięgu międzynarodowym poprzez finansowanie i wspieranie firm - od przedsiębiorców z propozycjami biznesowymi dla start-upu o wysokim potencjale, po duże firmy rozszerzające swoją działalność, poprawiające efektywność i zwiększające sprzedaż międzynarodową. </a:t>
            </a:r>
            <a:endParaRPr lang="en-IE" altLang="en-US" sz="1600" dirty="0">
              <a:latin typeface="+mj-lt"/>
            </a:endParaRPr>
          </a:p>
          <a:p>
            <a:pPr>
              <a:spcBef>
                <a:spcPct val="0"/>
              </a:spcBef>
              <a:buFontTx/>
              <a:buNone/>
            </a:pPr>
            <a:endParaRPr lang="en-IE" altLang="en-US" sz="1600" dirty="0">
              <a:latin typeface="+mj-lt"/>
            </a:endParaRPr>
          </a:p>
          <a:p>
            <a:pPr>
              <a:spcBef>
                <a:spcPct val="0"/>
              </a:spcBef>
              <a:buFontTx/>
              <a:buNone/>
            </a:pPr>
            <a:r>
              <a:rPr lang="en-IE" altLang="en-US" sz="1600" dirty="0">
                <a:latin typeface="+mj-lt"/>
                <a:cs typeface="Arial"/>
              </a:rPr>
              <a:t>Ze względu na szczególne zainteresowanie </a:t>
            </a:r>
            <a:r>
              <a:rPr lang="sk-SK" altLang="en-US" sz="1600" dirty="0">
                <a:latin typeface="+mj-lt"/>
                <a:cs typeface="Arial"/>
              </a:rPr>
              <a:t>centrum smaku</a:t>
            </a:r>
            <a:r>
              <a:rPr lang="en-IE" altLang="en-US" sz="1600" dirty="0">
                <a:latin typeface="+mj-lt"/>
                <a:cs typeface="Arial"/>
              </a:rPr>
              <a:t>, administrują one również kluczowymi funduszami rządowymi w ramach </a:t>
            </a:r>
            <a:r>
              <a:rPr lang="en-IE" altLang="en-US" sz="1600" b="1" dirty="0">
                <a:latin typeface="+mj-lt"/>
                <a:cs typeface="Arial"/>
              </a:rPr>
              <a:t>Regionalnego Funduszu Rozwoju Przedsiębiorczości.</a:t>
            </a:r>
            <a:endParaRPr lang="sk-SK" altLang="en-US" sz="1600" b="1" dirty="0">
              <a:latin typeface="+mj-lt"/>
              <a:cs typeface="Arial"/>
            </a:endParaRPr>
          </a:p>
          <a:p>
            <a:pPr>
              <a:spcBef>
                <a:spcPct val="0"/>
              </a:spcBef>
              <a:buFontTx/>
              <a:buNone/>
            </a:pPr>
            <a:endParaRPr lang="en-IE" altLang="en-US" sz="1600" b="1" dirty="0">
              <a:latin typeface="+mj-lt"/>
            </a:endParaRPr>
          </a:p>
        </p:txBody>
      </p:sp>
      <p:pic>
        <p:nvPicPr>
          <p:cNvPr id="9" name="Picture 5">
            <a:extLst>
              <a:ext uri="{FF2B5EF4-FFF2-40B4-BE49-F238E27FC236}">
                <a16:creationId xmlns:a16="http://schemas.microsoft.com/office/drawing/2014/main" id="{CB3A3BE4-3438-43F3-B5B4-C05FEFC487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645" y="2852936"/>
            <a:ext cx="178044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13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B263C42-6196-4C21-A68D-3E94F29640B2}"/>
              </a:ext>
            </a:extLst>
          </p:cNvPr>
          <p:cNvSpPr txBox="1"/>
          <p:nvPr/>
        </p:nvSpPr>
        <p:spPr>
          <a:xfrm>
            <a:off x="552858" y="1349029"/>
            <a:ext cx="6560382" cy="639228"/>
          </a:xfrm>
          <a:prstGeom prst="rect">
            <a:avLst/>
          </a:prstGeom>
          <a:noFill/>
        </p:spPr>
        <p:txBody>
          <a:bodyPr wrap="square" lIns="84406" tIns="42203" rIns="84406" bIns="42203" anchor="t">
            <a:spAutoFit/>
          </a:bodyPr>
          <a:lstStyle/>
          <a:p>
            <a:pPr>
              <a:defRPr/>
            </a:pPr>
            <a:r>
              <a:rPr lang="en-IE" altLang="en-US" b="1" dirty="0">
                <a:solidFill>
                  <a:srgbClr val="006600"/>
                </a:solidFill>
                <a:latin typeface="+mj-lt"/>
                <a:cs typeface="Arial"/>
              </a:rPr>
              <a:t>Regionalny Fundusz Rozwoju Przedsiębiorczości na lata </a:t>
            </a:r>
            <a:r>
              <a:rPr lang="en-IE" b="1" dirty="0">
                <a:solidFill>
                  <a:srgbClr val="006600"/>
                </a:solidFill>
                <a:latin typeface="+mj-lt"/>
                <a:cs typeface="Arial"/>
              </a:rPr>
              <a:t>2017-2020</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DAAF85DD-AD11-4BFF-8217-0C211CEFCD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320" y="1316931"/>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24F5CE0D-D3AE-4043-BA3F-B92B7D79D2A1}"/>
              </a:ext>
            </a:extLst>
          </p:cNvPr>
          <p:cNvSpPr txBox="1"/>
          <p:nvPr/>
        </p:nvSpPr>
        <p:spPr>
          <a:xfrm>
            <a:off x="546731" y="1844825"/>
            <a:ext cx="8294862" cy="5009655"/>
          </a:xfrm>
          <a:prstGeom prst="rect">
            <a:avLst/>
          </a:prstGeom>
          <a:noFill/>
        </p:spPr>
        <p:txBody>
          <a:bodyPr wrap="square" lIns="84406" tIns="42203" rIns="84406" bIns="42203" anchor="t">
            <a:spAutoFit/>
          </a:bodyPr>
          <a:lstStyle/>
          <a:p>
            <a:pPr>
              <a:spcBef>
                <a:spcPct val="0"/>
              </a:spcBef>
              <a:buFontTx/>
              <a:buNone/>
            </a:pPr>
            <a:r>
              <a:rPr lang="sk-SK" altLang="en-US" sz="1600" dirty="0">
                <a:latin typeface="+mj-lt"/>
                <a:cs typeface="Arial"/>
              </a:rPr>
              <a:t>Centrum smaku </a:t>
            </a:r>
            <a:r>
              <a:rPr lang="en-IE" altLang="en-US" sz="1600" dirty="0">
                <a:latin typeface="+mj-lt"/>
                <a:cs typeface="Arial"/>
              </a:rPr>
              <a:t>mają 2 </a:t>
            </a:r>
            <a:r>
              <a:rPr lang="en-IE" altLang="en-US" sz="1600" dirty="0" err="1">
                <a:latin typeface="+mj-lt"/>
                <a:cs typeface="Arial"/>
              </a:rPr>
              <a:t>opcje</a:t>
            </a:r>
            <a:r>
              <a:rPr lang="en-IE" altLang="en-US" sz="1600" dirty="0">
                <a:latin typeface="+mj-lt"/>
                <a:cs typeface="Arial"/>
              </a:rPr>
              <a:t> finansowania, które zarówno niosą </a:t>
            </a:r>
            <a:r>
              <a:rPr lang="en-IE" altLang="en-US" sz="1600" b="1" dirty="0">
                <a:latin typeface="+mj-lt"/>
                <a:cs typeface="Arial"/>
              </a:rPr>
              <a:t>80% </a:t>
            </a:r>
            <a:r>
              <a:rPr lang="en-IE" altLang="en-US" sz="1600" dirty="0">
                <a:latin typeface="+mj-lt"/>
                <a:cs typeface="Arial"/>
              </a:rPr>
              <a:t>stawki dotacji.</a:t>
            </a:r>
          </a:p>
          <a:p>
            <a:pPr>
              <a:spcBef>
                <a:spcPct val="0"/>
              </a:spcBef>
              <a:buFontTx/>
              <a:buNone/>
            </a:pPr>
            <a:endParaRPr lang="en-IE" altLang="en-US" sz="1600" b="1" dirty="0">
              <a:latin typeface="+mj-lt"/>
            </a:endParaRPr>
          </a:p>
          <a:p>
            <a:pPr>
              <a:spcBef>
                <a:spcPct val="0"/>
              </a:spcBef>
              <a:buFontTx/>
              <a:buNone/>
            </a:pPr>
            <a:r>
              <a:rPr lang="en-IE" altLang="en-US" sz="1600" b="1" dirty="0">
                <a:latin typeface="+mj-lt"/>
                <a:cs typeface="Arial"/>
              </a:rPr>
              <a:t>Strumień pierwszy - Duże projekty zmian regionalnych</a:t>
            </a:r>
          </a:p>
          <a:p>
            <a:r>
              <a:rPr lang="en-IE" altLang="en-US" sz="1600" dirty="0">
                <a:latin typeface="+mj-lt"/>
                <a:cs typeface="Arial"/>
              </a:rPr>
              <a:t>Wspieranie głównych inicjatyw o dużym wpływie - regionalnych/wieloregionalnych, krajowych. </a:t>
            </a:r>
          </a:p>
          <a:p>
            <a:endParaRPr lang="en-IE" altLang="en-US" sz="1600" dirty="0">
              <a:latin typeface="+mj-lt"/>
            </a:endParaRPr>
          </a:p>
          <a:p>
            <a:pPr>
              <a:spcBef>
                <a:spcPct val="0"/>
              </a:spcBef>
              <a:buFontTx/>
              <a:buNone/>
            </a:pPr>
            <a:r>
              <a:rPr lang="en-IE" altLang="en-US" sz="1600" dirty="0">
                <a:latin typeface="+mj-lt"/>
                <a:cs typeface="Arial"/>
              </a:rPr>
              <a:t>Wsparcie finansowe w wysokości od 2 do 5 mln euro na projekt - finansowanie kosztów kapitałowych i </a:t>
            </a:r>
            <a:r>
              <a:rPr lang="en-IE" altLang="en-US" sz="1600" dirty="0" err="1">
                <a:latin typeface="+mj-lt"/>
                <a:cs typeface="Arial"/>
              </a:rPr>
              <a:t>bieżących</a:t>
            </a:r>
            <a:r>
              <a:rPr lang="pl-PL" altLang="en-US" sz="1600" dirty="0">
                <a:latin typeface="+mj-lt"/>
                <a:cs typeface="Arial"/>
              </a:rPr>
              <a:t>.</a:t>
            </a:r>
            <a:endParaRPr lang="en-IE" altLang="en-US" sz="1600" dirty="0">
              <a:latin typeface="+mj-lt"/>
            </a:endParaRPr>
          </a:p>
          <a:p>
            <a:r>
              <a:rPr lang="en-IE" altLang="en-US" sz="1600" dirty="0">
                <a:latin typeface="+mj-lt"/>
                <a:cs typeface="Arial"/>
              </a:rPr>
              <a:t>Projekty mające na celu osiągnięcie wysokiego wpływu na rozwój gospodarczy/tworzenie </a:t>
            </a:r>
            <a:r>
              <a:rPr lang="en-IE" altLang="en-US" sz="1600" dirty="0" err="1">
                <a:latin typeface="+mj-lt"/>
                <a:cs typeface="Arial"/>
              </a:rPr>
              <a:t>miejsc</a:t>
            </a:r>
            <a:r>
              <a:rPr lang="en-IE" altLang="en-US" sz="1600" dirty="0">
                <a:latin typeface="+mj-lt"/>
                <a:cs typeface="Arial"/>
              </a:rPr>
              <a:t> </a:t>
            </a:r>
            <a:r>
              <a:rPr lang="en-IE" altLang="en-US" sz="1600" dirty="0" err="1">
                <a:latin typeface="+mj-lt"/>
                <a:cs typeface="Arial"/>
              </a:rPr>
              <a:t>pracy</a:t>
            </a:r>
            <a:r>
              <a:rPr lang="pl-PL" altLang="en-US" sz="1600" dirty="0">
                <a:latin typeface="+mj-lt"/>
                <a:cs typeface="Arial"/>
              </a:rPr>
              <a:t>.</a:t>
            </a:r>
            <a:endParaRPr lang="sk-SK" altLang="en-US" sz="1600" dirty="0">
              <a:latin typeface="+mj-lt"/>
              <a:cs typeface="Arial"/>
            </a:endParaRPr>
          </a:p>
          <a:p>
            <a:pPr>
              <a:spcBef>
                <a:spcPct val="0"/>
              </a:spcBef>
              <a:buFontTx/>
              <a:buNone/>
            </a:pPr>
            <a:endParaRPr lang="en-IE" altLang="en-US" sz="1600" dirty="0">
              <a:latin typeface="+mj-lt"/>
            </a:endParaRPr>
          </a:p>
          <a:p>
            <a:pPr>
              <a:spcBef>
                <a:spcPct val="0"/>
              </a:spcBef>
              <a:buFontTx/>
              <a:buNone/>
            </a:pPr>
            <a:r>
              <a:rPr lang="en-IE" altLang="en-US" sz="1600" b="1" dirty="0">
                <a:latin typeface="+mj-lt"/>
                <a:cs typeface="Arial"/>
              </a:rPr>
              <a:t>Strumień drugi - Projekty zmian o znaczeniu regionalnym</a:t>
            </a:r>
          </a:p>
          <a:p>
            <a:pPr>
              <a:spcBef>
                <a:spcPct val="0"/>
              </a:spcBef>
              <a:buFontTx/>
              <a:buNone/>
            </a:pPr>
            <a:r>
              <a:rPr lang="en-IE" altLang="en-US" sz="1600" dirty="0">
                <a:latin typeface="+mj-lt"/>
                <a:cs typeface="Arial"/>
              </a:rPr>
              <a:t>Wspieranie istotnych inicjatyw o dużym wpływie - regionalnych/wieloregionalnych, krajowych</a:t>
            </a:r>
          </a:p>
          <a:p>
            <a:pPr>
              <a:spcBef>
                <a:spcPct val="0"/>
              </a:spcBef>
              <a:buFontTx/>
              <a:buNone/>
            </a:pPr>
            <a:endParaRPr lang="en-IE" altLang="en-US" sz="1600" dirty="0">
              <a:latin typeface="+mj-lt"/>
            </a:endParaRPr>
          </a:p>
          <a:p>
            <a:pPr>
              <a:spcBef>
                <a:spcPct val="0"/>
              </a:spcBef>
              <a:buFontTx/>
              <a:buNone/>
            </a:pPr>
            <a:r>
              <a:rPr lang="en-IE" altLang="en-US" sz="1600" dirty="0">
                <a:latin typeface="+mj-lt"/>
                <a:cs typeface="Arial"/>
              </a:rPr>
              <a:t>Wsparcie finansowe w wysokości od 250 tys. do 2 mln euro na projekt - finansowanie kosztów kapitałowych i </a:t>
            </a:r>
            <a:r>
              <a:rPr lang="en-IE" altLang="en-US" sz="1600" dirty="0" err="1">
                <a:latin typeface="+mj-lt"/>
                <a:cs typeface="Arial"/>
              </a:rPr>
              <a:t>bieżących</a:t>
            </a:r>
            <a:r>
              <a:rPr lang="pl-PL" altLang="en-US" sz="1600" dirty="0">
                <a:latin typeface="+mj-lt"/>
                <a:cs typeface="Arial"/>
              </a:rPr>
              <a:t>.</a:t>
            </a:r>
            <a:endParaRPr lang="en-IE" altLang="en-US" sz="1600" dirty="0">
              <a:latin typeface="+mj-lt"/>
            </a:endParaRPr>
          </a:p>
          <a:p>
            <a:pPr>
              <a:spcBef>
                <a:spcPct val="0"/>
              </a:spcBef>
              <a:buFontTx/>
              <a:buNone/>
            </a:pPr>
            <a:r>
              <a:rPr lang="en-IE" altLang="en-US" sz="1600" dirty="0">
                <a:latin typeface="+mj-lt"/>
                <a:cs typeface="Arial"/>
              </a:rPr>
              <a:t>Projekty ukierunkowane na osiągnięcie dużego wpływu na rozwój gospodarczy/tworzenie miejsc pracy na poziomie regionalnym/powiatowym</a:t>
            </a:r>
          </a:p>
          <a:p>
            <a:pPr>
              <a:spcBef>
                <a:spcPct val="0"/>
              </a:spcBef>
              <a:buFontTx/>
              <a:buNone/>
            </a:pPr>
            <a:endParaRPr lang="en-IE" altLang="en-US" sz="1600" dirty="0">
              <a:latin typeface="+mj-lt"/>
            </a:endParaRPr>
          </a:p>
        </p:txBody>
      </p:sp>
    </p:spTree>
    <p:extLst>
      <p:ext uri="{BB962C8B-B14F-4D97-AF65-F5344CB8AC3E}">
        <p14:creationId xmlns:p14="http://schemas.microsoft.com/office/powerpoint/2010/main" val="253263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9EEC0C5-F7F1-4D1D-B307-F13560A19B13}"/>
              </a:ext>
            </a:extLst>
          </p:cNvPr>
          <p:cNvSpPr>
            <a:spLocks noGrp="1"/>
          </p:cNvSpPr>
          <p:nvPr>
            <p:ph type="body" sz="quarter" idx="12"/>
          </p:nvPr>
        </p:nvSpPr>
        <p:spPr/>
        <p:txBody>
          <a:bodyPr vert="horz" lIns="84406" tIns="42203" rIns="84406" bIns="42203" rtlCol="0" anchor="t">
            <a:noAutofit/>
          </a:bodyPr>
          <a:lstStyle/>
          <a:p>
            <a:r>
              <a:rPr lang="en-US" sz="2700" dirty="0"/>
              <a:t>Aktywizacja specjalizacji rolniczych i turystycznych poprzez Centrum Smaku AGATA</a:t>
            </a:r>
            <a:endParaRPr lang="sk-SK" sz="2700" dirty="0"/>
          </a:p>
        </p:txBody>
      </p:sp>
      <p:sp>
        <p:nvSpPr>
          <p:cNvPr id="4" name="Zástupný text 3">
            <a:extLst>
              <a:ext uri="{FF2B5EF4-FFF2-40B4-BE49-F238E27FC236}">
                <a16:creationId xmlns:a16="http://schemas.microsoft.com/office/drawing/2014/main" id="{7E7F4CEA-3B4B-4C3D-AEAF-C8A6EBE6349B}"/>
              </a:ext>
            </a:extLst>
          </p:cNvPr>
          <p:cNvSpPr>
            <a:spLocks noGrp="1"/>
          </p:cNvSpPr>
          <p:nvPr>
            <p:ph type="body" sz="quarter" idx="13"/>
          </p:nvPr>
        </p:nvSpPr>
        <p:spPr>
          <a:xfrm>
            <a:off x="882231" y="2276872"/>
            <a:ext cx="8141538" cy="3960000"/>
          </a:xfrm>
        </p:spPr>
        <p:txBody>
          <a:bodyPr vert="horz" lIns="84406" tIns="42203" rIns="84406" bIns="42203" rtlCol="0" anchor="t">
            <a:noAutofit/>
          </a:bodyPr>
          <a:lstStyle/>
          <a:p>
            <a:pPr>
              <a:spcBef>
                <a:spcPct val="0"/>
              </a:spcBef>
              <a:defRPr/>
            </a:pPr>
            <a:r>
              <a:rPr lang="en-IE" altLang="en-US" sz="2600" dirty="0">
                <a:latin typeface="+mj-lt"/>
              </a:rPr>
              <a:t>W tym module dowiesz się, jak ocenić zasoby, aby </a:t>
            </a:r>
            <a:r>
              <a:rPr lang="en-IE" altLang="en-US" sz="2600" dirty="0" err="1">
                <a:latin typeface="+mj-lt"/>
              </a:rPr>
              <a:t>rozwinąć</a:t>
            </a:r>
            <a:r>
              <a:rPr lang="en-IE" altLang="en-US" sz="2600" dirty="0">
                <a:latin typeface="+mj-lt"/>
              </a:rPr>
              <a:t> plan Centrum Smaku.  Będziesz mógł skorzystać z </a:t>
            </a:r>
            <a:r>
              <a:rPr lang="en-IE" altLang="en-US" sz="2600" dirty="0" err="1">
                <a:latin typeface="+mj-lt"/>
              </a:rPr>
              <a:t>następujących</a:t>
            </a:r>
            <a:r>
              <a:rPr lang="en-IE" altLang="en-US" sz="2600" dirty="0">
                <a:latin typeface="+mj-lt"/>
              </a:rPr>
              <a:t> </a:t>
            </a:r>
            <a:r>
              <a:rPr lang="en-IE" altLang="en-US" sz="2600" dirty="0" err="1">
                <a:latin typeface="+mj-lt"/>
              </a:rPr>
              <a:t>szkoleń</a:t>
            </a:r>
            <a:r>
              <a:rPr lang="pl-PL" altLang="en-US" sz="2600" dirty="0">
                <a:latin typeface="+mj-lt"/>
              </a:rPr>
              <a:t>:</a:t>
            </a:r>
            <a:r>
              <a:rPr lang="en-IE" altLang="en-US" sz="2600" dirty="0">
                <a:latin typeface="+mj-lt"/>
              </a:rPr>
              <a:t> </a:t>
            </a:r>
          </a:p>
          <a:p>
            <a:pPr>
              <a:spcBef>
                <a:spcPct val="0"/>
              </a:spcBef>
              <a:buFontTx/>
              <a:buNone/>
              <a:defRPr/>
            </a:pPr>
            <a:r>
              <a:rPr lang="sk-SK" altLang="en-US" sz="2600" dirty="0">
                <a:latin typeface="+mj-lt"/>
              </a:rPr>
              <a:t>4</a:t>
            </a:r>
            <a:r>
              <a:rPr lang="en-IE" altLang="en-US" sz="2600" dirty="0">
                <a:latin typeface="+mj-lt"/>
              </a:rPr>
              <a:t>.1 Zrozumienie środowiska finansowania</a:t>
            </a:r>
          </a:p>
          <a:p>
            <a:pPr>
              <a:spcBef>
                <a:spcPct val="0"/>
              </a:spcBef>
              <a:buFontTx/>
              <a:buNone/>
              <a:defRPr/>
            </a:pPr>
            <a:r>
              <a:rPr lang="sk-SK" altLang="en-US" sz="2600" dirty="0">
                <a:latin typeface="+mj-lt"/>
              </a:rPr>
              <a:t>4</a:t>
            </a:r>
            <a:r>
              <a:rPr lang="en-IE" altLang="en-US" sz="2600" dirty="0">
                <a:latin typeface="+mj-lt"/>
              </a:rPr>
              <a:t>.2 Dokładne oszacowanie potrzeb inwestycyjnych</a:t>
            </a:r>
          </a:p>
          <a:p>
            <a:pPr>
              <a:spcBef>
                <a:spcPct val="0"/>
              </a:spcBef>
              <a:defRPr/>
            </a:pPr>
            <a:r>
              <a:rPr lang="sk-SK" altLang="en-US" sz="2600" dirty="0">
                <a:latin typeface="+mj-lt"/>
              </a:rPr>
              <a:t>4</a:t>
            </a:r>
            <a:r>
              <a:rPr lang="en-IE" altLang="en-US" sz="2600" dirty="0">
                <a:latin typeface="+mj-lt"/>
              </a:rPr>
              <a:t>.3 Innowacyjny dostęp do finansów publicznych  </a:t>
            </a:r>
          </a:p>
          <a:p>
            <a:pPr marL="832359" indent="-832359">
              <a:spcBef>
                <a:spcPct val="0"/>
              </a:spcBef>
              <a:defRPr/>
            </a:pPr>
            <a:r>
              <a:rPr lang="sk-SK" altLang="en-US" sz="2600" dirty="0">
                <a:latin typeface="+mj-lt"/>
              </a:rPr>
              <a:t>4</a:t>
            </a:r>
            <a:r>
              <a:rPr lang="en-IE" altLang="en-US" sz="2600" dirty="0">
                <a:latin typeface="+mj-lt"/>
              </a:rPr>
              <a:t>.4 Maksymalizacja sukcesu w pozyskiwaniu dotacji lub finansowania kapitałowego </a:t>
            </a:r>
          </a:p>
          <a:p>
            <a:pPr marL="832359" indent="-832359">
              <a:spcBef>
                <a:spcPct val="0"/>
              </a:spcBef>
              <a:defRPr/>
            </a:pPr>
            <a:r>
              <a:rPr lang="sk-SK" altLang="en-US" sz="2600" dirty="0">
                <a:latin typeface="+mj-lt"/>
              </a:rPr>
              <a:t>4</a:t>
            </a:r>
            <a:r>
              <a:rPr lang="en-IE" altLang="en-US" sz="2600" dirty="0">
                <a:latin typeface="+mj-lt"/>
              </a:rPr>
              <a:t>.5 Potencjał finansowania społecznościowego</a:t>
            </a:r>
          </a:p>
          <a:p>
            <a:pPr>
              <a:spcBef>
                <a:spcPct val="0"/>
              </a:spcBef>
              <a:defRPr/>
            </a:pPr>
            <a:r>
              <a:rPr lang="sk-SK" altLang="en-US" sz="2600" dirty="0">
                <a:latin typeface="+mj-lt"/>
              </a:rPr>
              <a:t>4</a:t>
            </a:r>
            <a:r>
              <a:rPr lang="en-IE" altLang="en-US" sz="2600" dirty="0">
                <a:latin typeface="+mj-lt"/>
              </a:rPr>
              <a:t>.6 Pozyskiwanie sponsorów korporacyjnych </a:t>
            </a:r>
          </a:p>
          <a:p>
            <a:endParaRPr lang="sk-SK" sz="2600" dirty="0"/>
          </a:p>
        </p:txBody>
      </p:sp>
    </p:spTree>
    <p:extLst>
      <p:ext uri="{BB962C8B-B14F-4D97-AF65-F5344CB8AC3E}">
        <p14:creationId xmlns:p14="http://schemas.microsoft.com/office/powerpoint/2010/main" val="164849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502554" y="1180796"/>
            <a:ext cx="4572724" cy="312344"/>
          </a:xfrm>
          <a:prstGeom prst="rect">
            <a:avLst/>
          </a:prstGeom>
          <a:noFill/>
        </p:spPr>
        <p:txBody>
          <a:bodyPr wrap="square" lIns="84406" tIns="42203" rIns="84406" bIns="42203" anchor="t">
            <a:spAutoFit/>
          </a:bodyPr>
          <a:lstStyle/>
          <a:p>
            <a:pPr>
              <a:lnSpc>
                <a:spcPct val="80000"/>
              </a:lnSpc>
              <a:spcBef>
                <a:spcPct val="0"/>
              </a:spcBef>
              <a:buFontTx/>
              <a:buNone/>
              <a:defRPr/>
            </a:pPr>
            <a:r>
              <a:rPr lang="en-US" b="1" dirty="0">
                <a:solidFill>
                  <a:srgbClr val="006600"/>
                </a:solidFill>
                <a:latin typeface="+mj-lt"/>
                <a:cs typeface="Arial"/>
              </a:rPr>
              <a:t>Dotacje - krajowe (Irlandia)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435" y="1202056"/>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785" y="1450234"/>
            <a:ext cx="2334357" cy="7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560512" y="2345225"/>
            <a:ext cx="8231776" cy="4270992"/>
          </a:xfrm>
          <a:prstGeom prst="rect">
            <a:avLst/>
          </a:prstGeom>
          <a:noFill/>
        </p:spPr>
        <p:txBody>
          <a:bodyPr wrap="square" lIns="84406" tIns="42203" rIns="84406" bIns="42203" anchor="t">
            <a:spAutoFit/>
          </a:bodyPr>
          <a:lstStyle/>
          <a:p>
            <a:pPr eaLnBrk="1" hangingPunct="1">
              <a:spcBef>
                <a:spcPct val="0"/>
              </a:spcBef>
              <a:buFontTx/>
              <a:buNone/>
            </a:pPr>
            <a:r>
              <a:rPr lang="en-IE" altLang="en-US" sz="1600" dirty="0">
                <a:latin typeface="+mj-lt"/>
                <a:cs typeface="Arial"/>
              </a:rPr>
              <a:t>Lokalne Biura Przedsiębiorczości (Local Enterprise Offices - LEO) są punktem pierwszej pomocy dla każdego, kto szuka informacji i wsparcia w zakresie zakładania lub rozwijania działalności gospodarczej w Irlandii. Działają one w ramach sieci władz lokalnych (i są częścią "rodziny" Enterprise Ireland), dlatego też odgrywają wiodącą rolę w stymulowaniu lokalnego i regionalnego rozwoju gospodarczego. W wielu swoich projektach wspierają sektor żywnościowy, a wiele z nich odegrało wiodącą rolę w rozwoju centrów </a:t>
            </a:r>
            <a:r>
              <a:rPr lang="sk-SK" altLang="en-US" sz="1600" dirty="0">
                <a:latin typeface="+mj-lt"/>
                <a:cs typeface="Arial"/>
              </a:rPr>
              <a:t>smaku </a:t>
            </a:r>
            <a:r>
              <a:rPr lang="en-IE" altLang="en-US" sz="1600" dirty="0">
                <a:latin typeface="+mj-lt"/>
                <a:cs typeface="Arial"/>
              </a:rPr>
              <a:t>i ośrodków przedsiębiorczości żywnościowej.</a:t>
            </a:r>
            <a:endParaRPr lang="sk-SK" altLang="en-US" sz="1600" dirty="0">
              <a:latin typeface="+mj-lt"/>
              <a:cs typeface="Arial"/>
            </a:endParaRPr>
          </a:p>
          <a:p>
            <a:r>
              <a:rPr lang="en-IE" altLang="en-US" sz="1600" dirty="0">
                <a:latin typeface="+mj-lt"/>
                <a:cs typeface="Arial"/>
              </a:rPr>
              <a:t>Interesujące dla </a:t>
            </a:r>
            <a:r>
              <a:rPr lang="sk-SK" altLang="en-US" sz="1600" dirty="0">
                <a:latin typeface="+mj-lt"/>
                <a:cs typeface="Arial"/>
              </a:rPr>
              <a:t>centrum smaku</a:t>
            </a:r>
            <a:r>
              <a:rPr lang="en-IE" altLang="en-US" sz="1600" dirty="0">
                <a:latin typeface="+mj-lt"/>
                <a:cs typeface="Arial"/>
              </a:rPr>
              <a:t>, LEOs zapewniają szereg wsparcia finansowego zaprojektowanego w celu pomocy w tworzeniu i / lub wzrostu przedsiębiorstw (spółka z ograniczoną odpowiedzialnością, osoby fizyczne / wyłączny przedsiębiorca, spółdzielnie i spółki) zatrudniających do dziesięciu osób. </a:t>
            </a:r>
            <a:endParaRPr lang="en-IE" altLang="en-US" sz="1600" dirty="0">
              <a:latin typeface="+mj-lt"/>
            </a:endParaRPr>
          </a:p>
          <a:p>
            <a:pPr eaLnBrk="1" hangingPunct="1">
              <a:spcBef>
                <a:spcPct val="0"/>
              </a:spcBef>
              <a:buFontTx/>
              <a:buNone/>
            </a:pPr>
            <a:endParaRPr lang="en-IE" altLang="en-US" sz="1600" dirty="0">
              <a:latin typeface="+mj-lt"/>
            </a:endParaRPr>
          </a:p>
          <a:p>
            <a:pPr eaLnBrk="1" hangingPunct="1">
              <a:spcBef>
                <a:spcPct val="0"/>
              </a:spcBef>
              <a:buFontTx/>
              <a:buNone/>
            </a:pPr>
            <a:r>
              <a:rPr lang="en-IE" altLang="en-US" sz="1600" dirty="0">
                <a:latin typeface="+mj-lt"/>
                <a:cs typeface="Arial"/>
              </a:rPr>
              <a:t>Inkubatory mogą być zainteresowane </a:t>
            </a:r>
            <a:r>
              <a:rPr lang="en-IE" altLang="en-US" sz="1600" b="1" dirty="0">
                <a:latin typeface="+mj-lt"/>
                <a:cs typeface="Arial"/>
                <a:hlinkClick r:id="rId4"/>
              </a:rPr>
              <a:t>dotacjami na studium wykonalności/</a:t>
            </a:r>
            <a:r>
              <a:rPr lang="en-IE" altLang="en-US" sz="1600" b="1" dirty="0" err="1">
                <a:latin typeface="+mj-lt"/>
                <a:cs typeface="Arial"/>
                <a:hlinkClick r:id="rId4"/>
              </a:rPr>
              <a:t>innowacj</a:t>
            </a:r>
            <a:r>
              <a:rPr lang="pl-PL" altLang="en-US" sz="1600" b="1" dirty="0">
                <a:latin typeface="+mj-lt"/>
                <a:cs typeface="Arial"/>
                <a:hlinkClick r:id="rId4"/>
              </a:rPr>
              <a:t>i</a:t>
            </a:r>
            <a:r>
              <a:rPr lang="en-IE" altLang="en-US" sz="1600" b="1" dirty="0">
                <a:latin typeface="+mj-lt"/>
                <a:cs typeface="Arial"/>
                <a:hlinkClick r:id="rId4"/>
              </a:rPr>
              <a:t> </a:t>
            </a:r>
            <a:r>
              <a:rPr lang="en-IE" altLang="en-US" sz="1600" dirty="0">
                <a:latin typeface="+mj-lt"/>
                <a:cs typeface="Arial"/>
              </a:rPr>
              <a:t>dla osób badających nowe, innowacyjne projekty biznesowe, przy czym pomoc w wysokości do 60% kosztów badań, projektowania i rozwoju prototypu może być przyznana z zastrzeżeniem maksymalnej dotacji w wysokości 10 000 euro*.</a:t>
            </a:r>
            <a:endParaRPr lang="en-IE" altLang="en-US" sz="1600" dirty="0">
              <a:latin typeface="+mj-lt"/>
            </a:endParaRPr>
          </a:p>
          <a:p>
            <a:r>
              <a:rPr lang="en-IE" altLang="en-US" sz="1600" dirty="0">
                <a:latin typeface="+mj-lt"/>
                <a:cs typeface="Arial"/>
                <a:hlinkClick r:id="rId5"/>
              </a:rPr>
              <a:t>www.localenterprise.ie </a:t>
            </a:r>
            <a:endParaRPr lang="en-IE" altLang="en-US" sz="1600" dirty="0">
              <a:latin typeface="+mj-lt"/>
            </a:endParaRPr>
          </a:p>
        </p:txBody>
      </p:sp>
    </p:spTree>
    <p:extLst>
      <p:ext uri="{BB962C8B-B14F-4D97-AF65-F5344CB8AC3E}">
        <p14:creationId xmlns:p14="http://schemas.microsoft.com/office/powerpoint/2010/main" val="2209933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570261" y="1450233"/>
            <a:ext cx="4572724" cy="312344"/>
          </a:xfrm>
          <a:prstGeom prst="rect">
            <a:avLst/>
          </a:prstGeom>
          <a:noFill/>
        </p:spPr>
        <p:txBody>
          <a:bodyPr wrap="square" lIns="84406" tIns="42203" rIns="84406" bIns="42203" anchor="t">
            <a:spAutoFit/>
          </a:bodyPr>
          <a:lstStyle/>
          <a:p>
            <a:pPr>
              <a:lnSpc>
                <a:spcPct val="80000"/>
              </a:lnSpc>
              <a:spcBef>
                <a:spcPct val="0"/>
              </a:spcBef>
              <a:buFontTx/>
              <a:buNone/>
              <a:defRPr/>
            </a:pPr>
            <a:r>
              <a:rPr lang="en-US" b="1" dirty="0">
                <a:solidFill>
                  <a:srgbClr val="006600"/>
                </a:solidFill>
                <a:latin typeface="+mj-lt"/>
                <a:cs typeface="Arial"/>
              </a:rPr>
              <a:t>Dotacje - krajowe (Irlandia)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435" y="1202056"/>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72" y="1872309"/>
            <a:ext cx="2334357" cy="7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717571" y="2843246"/>
            <a:ext cx="8231776" cy="2301222"/>
          </a:xfrm>
          <a:prstGeom prst="rect">
            <a:avLst/>
          </a:prstGeom>
          <a:noFill/>
        </p:spPr>
        <p:txBody>
          <a:bodyPr wrap="square" lIns="84406" tIns="42203" rIns="84406" bIns="42203" anchor="t">
            <a:spAutoFit/>
          </a:bodyPr>
          <a:lstStyle/>
          <a:p>
            <a:pPr algn="ctr">
              <a:spcBef>
                <a:spcPct val="0"/>
              </a:spcBef>
              <a:buFontTx/>
              <a:buNone/>
            </a:pPr>
            <a:r>
              <a:rPr lang="en-IE" altLang="en-US" b="1" dirty="0" err="1">
                <a:solidFill>
                  <a:srgbClr val="006600"/>
                </a:solidFill>
                <a:latin typeface="+mj-lt"/>
                <a:cs typeface="TH SarabunPSK"/>
                <a:hlinkClick r:id="rId4">
                  <a:extLst>
                    <a:ext uri="{A12FA001-AC4F-418D-AE19-62706E023703}">
                      <ahyp:hlinkClr xmlns:ahyp="http://schemas.microsoft.com/office/drawing/2018/hyperlinkcolor" val="tx"/>
                    </a:ext>
                  </a:extLst>
                </a:hlinkClick>
              </a:rPr>
              <a:t>Dotacje</a:t>
            </a:r>
            <a:r>
              <a:rPr lang="en-IE" altLang="en-US" b="1" dirty="0">
                <a:solidFill>
                  <a:srgbClr val="006600"/>
                </a:solidFill>
                <a:latin typeface="+mj-lt"/>
                <a:cs typeface="TH SarabunPSK"/>
                <a:hlinkClick r:id="rId4">
                  <a:extLst>
                    <a:ext uri="{A12FA001-AC4F-418D-AE19-62706E023703}">
                      <ahyp:hlinkClr xmlns:ahyp="http://schemas.microsoft.com/office/drawing/2018/hyperlinkcolor" val="tx"/>
                    </a:ext>
                  </a:extLst>
                </a:hlinkClick>
              </a:rPr>
              <a:t> na rozszerzenie działalności</a:t>
            </a:r>
            <a:endParaRPr lang="en-IE" altLang="en-US" b="1" dirty="0">
              <a:solidFill>
                <a:srgbClr val="006600"/>
              </a:solidFill>
              <a:latin typeface="+mj-lt"/>
              <a:cs typeface="TH SarabunPSK"/>
            </a:endParaRPr>
          </a:p>
          <a:p>
            <a:pPr>
              <a:spcBef>
                <a:spcPct val="0"/>
              </a:spcBef>
              <a:buFontTx/>
              <a:buNone/>
            </a:pPr>
            <a:endParaRPr lang="en-IE" altLang="en-US" dirty="0">
              <a:latin typeface="+mj-lt"/>
              <a:cs typeface="TH SarabunPSK" panose="020B0500040200020003" pitchFamily="34" charset="-34"/>
            </a:endParaRPr>
          </a:p>
          <a:p>
            <a:pPr>
              <a:spcBef>
                <a:spcPct val="0"/>
              </a:spcBef>
              <a:buFontTx/>
              <a:buNone/>
            </a:pPr>
            <a:r>
              <a:rPr lang="en-IE" altLang="en-US" dirty="0">
                <a:latin typeface="+mj-lt"/>
                <a:cs typeface="TH SarabunPSK"/>
              </a:rPr>
              <a:t>Te wsparcia finansowe są zaprojektowane, aby zapewnić elastyczny zestaw wsparcia dla klientów LEO i potencjalnych </a:t>
            </a:r>
            <a:r>
              <a:rPr lang="en-IE" altLang="en-US" dirty="0" err="1">
                <a:latin typeface="+mj-lt"/>
                <a:cs typeface="TH SarabunPSK"/>
              </a:rPr>
              <a:t>klientów</a:t>
            </a:r>
            <a:r>
              <a:rPr lang="en-IE" altLang="en-US" dirty="0">
                <a:solidFill>
                  <a:srgbClr val="006600"/>
                </a:solidFill>
                <a:latin typeface="+mj-lt"/>
                <a:cs typeface="TH SarabunPSK"/>
              </a:rPr>
              <a:t>. </a:t>
            </a:r>
            <a:r>
              <a:rPr lang="en-IE" altLang="en-US" b="1" dirty="0">
                <a:solidFill>
                  <a:srgbClr val="0000FF"/>
                </a:solidFill>
                <a:latin typeface="+mj-lt"/>
                <a:cs typeface="TH SarabunPSK"/>
                <a:hlinkClick r:id="rId5">
                  <a:extLst>
                    <a:ext uri="{A12FA001-AC4F-418D-AE19-62706E023703}">
                      <ahyp:hlinkClr xmlns:ahyp="http://schemas.microsoft.com/office/drawing/2018/hyperlinkcolor" val="tx"/>
                    </a:ext>
                  </a:extLst>
                </a:hlinkClick>
              </a:rPr>
              <a:t>Pobierz </a:t>
            </a:r>
            <a:r>
              <a:rPr lang="en-IE" altLang="en-US" dirty="0">
                <a:latin typeface="+mj-lt"/>
                <a:cs typeface="TH SarabunPSK"/>
              </a:rPr>
              <a:t>broszurę na temat Wsparcia Finansowego LEO.</a:t>
            </a:r>
          </a:p>
          <a:p>
            <a:pPr>
              <a:spcBef>
                <a:spcPct val="0"/>
              </a:spcBef>
              <a:buFontTx/>
              <a:buNone/>
            </a:pPr>
            <a:endParaRPr lang="en-IE" altLang="en-US" dirty="0">
              <a:latin typeface="+mj-lt"/>
              <a:cs typeface="TH SarabunPSK" panose="020B0500040200020003" pitchFamily="34" charset="-34"/>
            </a:endParaRPr>
          </a:p>
          <a:p>
            <a:pPr>
              <a:spcBef>
                <a:spcPct val="0"/>
              </a:spcBef>
              <a:buFontTx/>
              <a:buNone/>
            </a:pPr>
            <a:r>
              <a:rPr lang="en-IE" altLang="en-US" dirty="0">
                <a:latin typeface="+mj-lt"/>
                <a:cs typeface="TH SarabunPSK"/>
              </a:rPr>
              <a:t>Skontaktuj się z LEO w celu wstępnej dyskusji www.localenterprise.ie/insert Twój powiat</a:t>
            </a:r>
          </a:p>
        </p:txBody>
      </p:sp>
    </p:spTree>
    <p:extLst>
      <p:ext uri="{BB962C8B-B14F-4D97-AF65-F5344CB8AC3E}">
        <p14:creationId xmlns:p14="http://schemas.microsoft.com/office/powerpoint/2010/main" val="1340115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AD11E11-AEB7-4253-A983-879173BA1C27}"/>
              </a:ext>
            </a:extLst>
          </p:cNvPr>
          <p:cNvSpPr txBox="1"/>
          <p:nvPr/>
        </p:nvSpPr>
        <p:spPr>
          <a:xfrm>
            <a:off x="570261" y="1450234"/>
            <a:ext cx="4572724" cy="337607"/>
          </a:xfrm>
          <a:prstGeom prst="rect">
            <a:avLst/>
          </a:prstGeom>
          <a:noFill/>
        </p:spPr>
        <p:txBody>
          <a:bodyPr wrap="square" lIns="84406" tIns="42203" rIns="84406" bIns="42203" anchor="t">
            <a:spAutoFit/>
          </a:bodyPr>
          <a:lstStyle/>
          <a:p>
            <a:pPr>
              <a:lnSpc>
                <a:spcPct val="80000"/>
              </a:lnSpc>
              <a:spcBef>
                <a:spcPct val="0"/>
              </a:spcBef>
              <a:buFontTx/>
              <a:buNone/>
              <a:defRPr/>
            </a:pPr>
            <a:r>
              <a:rPr lang="en-US" sz="2000" b="1" dirty="0">
                <a:solidFill>
                  <a:srgbClr val="006600"/>
                </a:solidFill>
                <a:latin typeface="+mj-lt"/>
                <a:cs typeface="Arial"/>
              </a:rPr>
              <a:t>Dotacje - krajowe (Irlandia)</a:t>
            </a: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839E063F-A5AA-4F50-985F-768804E376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5435" y="1202056"/>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3A6B3659-7CD6-4118-8CF2-82159EDA06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72" y="1872309"/>
            <a:ext cx="2334357" cy="7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3DA90691-0CF6-4D6C-9078-ED41DE1EE67F}"/>
              </a:ext>
            </a:extLst>
          </p:cNvPr>
          <p:cNvSpPr txBox="1"/>
          <p:nvPr/>
        </p:nvSpPr>
        <p:spPr>
          <a:xfrm>
            <a:off x="717571" y="2622613"/>
            <a:ext cx="8231776" cy="1470225"/>
          </a:xfrm>
          <a:prstGeom prst="rect">
            <a:avLst/>
          </a:prstGeom>
          <a:noFill/>
        </p:spPr>
        <p:txBody>
          <a:bodyPr wrap="square" lIns="84406" tIns="42203" rIns="84406" bIns="42203" anchor="t">
            <a:spAutoFit/>
          </a:bodyPr>
          <a:lstStyle/>
          <a:p>
            <a:r>
              <a:rPr lang="pl-PL" altLang="en-US" b="1" dirty="0">
                <a:latin typeface="+mj-lt"/>
                <a:cs typeface="Arial"/>
              </a:rPr>
              <a:t>Poniżej</a:t>
            </a:r>
            <a:r>
              <a:rPr lang="en-IE" altLang="en-US" b="1" dirty="0">
                <a:latin typeface="+mj-lt"/>
                <a:cs typeface="Arial"/>
              </a:rPr>
              <a:t> 35 ?  </a:t>
            </a:r>
            <a:r>
              <a:rPr lang="en-IE" altLang="en-US" dirty="0">
                <a:latin typeface="+mj-lt"/>
                <a:cs typeface="Arial"/>
              </a:rPr>
              <a:t>To naprawdę dobry pomysł, aby zgłosić się do Konkursu na Najlepszego Młodego Przedsiębiorcę w Irlandii </a:t>
            </a:r>
            <a:r>
              <a:rPr lang="en-IE" altLang="en-US" u="sng" dirty="0">
                <a:latin typeface="+mj-lt"/>
                <a:cs typeface="Arial"/>
              </a:rPr>
              <a:t>http://www.ibye.ie/. </a:t>
            </a:r>
            <a:r>
              <a:rPr lang="en-IE" altLang="en-US" dirty="0">
                <a:latin typeface="+mj-lt"/>
                <a:cs typeface="Arial"/>
              </a:rPr>
              <a:t>Każde hrabstwo ma fundusz inwestycyjny w wysokości 50 000 euro dla Zwycięzców kategorii.  </a:t>
            </a:r>
            <a:endParaRPr lang="en-IE" altLang="en-US" dirty="0">
              <a:solidFill>
                <a:srgbClr val="636EA6"/>
              </a:solidFill>
              <a:latin typeface="+mj-lt"/>
            </a:endParaRPr>
          </a:p>
          <a:p>
            <a:pPr>
              <a:spcBef>
                <a:spcPct val="0"/>
              </a:spcBef>
              <a:buFontTx/>
              <a:buNone/>
            </a:pPr>
            <a:endParaRPr lang="en-IE" altLang="en-US" dirty="0">
              <a:latin typeface="+mj-lt"/>
              <a:cs typeface="TH SarabunPSK" panose="020B0500040200020003" pitchFamily="34" charset="-34"/>
            </a:endParaRPr>
          </a:p>
        </p:txBody>
      </p:sp>
      <p:sp>
        <p:nvSpPr>
          <p:cNvPr id="8" name="BlokTextu 7">
            <a:extLst>
              <a:ext uri="{FF2B5EF4-FFF2-40B4-BE49-F238E27FC236}">
                <a16:creationId xmlns:a16="http://schemas.microsoft.com/office/drawing/2014/main" id="{3502E6F3-21A0-4725-85DE-6341A3BF0A35}"/>
              </a:ext>
            </a:extLst>
          </p:cNvPr>
          <p:cNvSpPr txBox="1"/>
          <p:nvPr/>
        </p:nvSpPr>
        <p:spPr>
          <a:xfrm>
            <a:off x="6045783" y="4150208"/>
            <a:ext cx="2807844" cy="947005"/>
          </a:xfrm>
          <a:prstGeom prst="rect">
            <a:avLst/>
          </a:prstGeom>
          <a:noFill/>
        </p:spPr>
        <p:txBody>
          <a:bodyPr wrap="square" lIns="84406" tIns="42203" rIns="84406" bIns="42203" anchor="t">
            <a:spAutoFit/>
          </a:bodyPr>
          <a:lstStyle/>
          <a:p>
            <a:r>
              <a:rPr lang="en-IE" altLang="en-US" sz="1400" dirty="0">
                <a:latin typeface="+mj-lt"/>
                <a:cs typeface="TH SarabunPSK"/>
              </a:rPr>
              <a:t>Shane Bonner z Newmarket Kitchen w Wicklow został finalistą krajowym w kategorii Best Start Up Business. </a:t>
            </a:r>
            <a:endParaRPr lang="en-IE" altLang="en-US" sz="1400" dirty="0">
              <a:latin typeface="+mj-lt"/>
              <a:cs typeface="TH SarabunPSK" panose="020B0500040200020003" pitchFamily="34" charset="-34"/>
            </a:endParaRPr>
          </a:p>
        </p:txBody>
      </p:sp>
      <p:pic>
        <p:nvPicPr>
          <p:cNvPr id="9" name="Picture 2">
            <a:extLst>
              <a:ext uri="{FF2B5EF4-FFF2-40B4-BE49-F238E27FC236}">
                <a16:creationId xmlns:a16="http://schemas.microsoft.com/office/drawing/2014/main" id="{1A23A828-E622-47C5-9480-664553D53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295" y="3808334"/>
            <a:ext cx="3935208" cy="234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36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FD1E277-91DC-40BF-A11B-4B6BC46569AB}"/>
              </a:ext>
            </a:extLst>
          </p:cNvPr>
          <p:cNvSpPr txBox="1"/>
          <p:nvPr/>
        </p:nvSpPr>
        <p:spPr>
          <a:xfrm>
            <a:off x="631174" y="1290795"/>
            <a:ext cx="6450109" cy="639228"/>
          </a:xfrm>
          <a:prstGeom prst="rect">
            <a:avLst/>
          </a:prstGeom>
          <a:noFill/>
        </p:spPr>
        <p:txBody>
          <a:bodyPr wrap="square" lIns="84406" tIns="42203" rIns="84406" bIns="42203" anchor="t">
            <a:spAutoFit/>
          </a:bodyPr>
          <a:lstStyle/>
          <a:p>
            <a:pPr>
              <a:defRPr/>
            </a:pPr>
            <a:r>
              <a:rPr lang="en-IE" altLang="en-US" b="1" dirty="0">
                <a:solidFill>
                  <a:schemeClr val="bg1"/>
                </a:solidFill>
                <a:highlight>
                  <a:srgbClr val="006600"/>
                </a:highlight>
                <a:latin typeface="+mj-lt"/>
                <a:cs typeface="Arial"/>
              </a:rPr>
              <a:t>ĆWICZENIE 5: OGLĄDAJ </a:t>
            </a:r>
            <a:r>
              <a:rPr lang="en-IE" altLang="en-US" dirty="0">
                <a:solidFill>
                  <a:schemeClr val="bg1"/>
                </a:solidFill>
                <a:highlight>
                  <a:srgbClr val="006600"/>
                </a:highlight>
                <a:latin typeface="+mj-lt"/>
                <a:cs typeface="Arial"/>
              </a:rPr>
              <a:t>Shane Bonner, Newmarket Kitchen Krajowy finalista w kategorii Najlepszy Start Up Business </a:t>
            </a:r>
            <a:endParaRPr lang="en-IE" altLang="en-US" dirty="0">
              <a:solidFill>
                <a:schemeClr val="bg1"/>
              </a:solidFill>
              <a:highlight>
                <a:srgbClr val="006600"/>
              </a:highlight>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69ED8FD2-6488-4798-8B9A-BE38CB7913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313" y="1380708"/>
            <a:ext cx="1365738" cy="85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LEO">
            <a:extLst>
              <a:ext uri="{FF2B5EF4-FFF2-40B4-BE49-F238E27FC236}">
                <a16:creationId xmlns:a16="http://schemas.microsoft.com/office/drawing/2014/main" id="{6ADBEFC6-2501-4AB9-9D86-97E614598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479" y="2398792"/>
            <a:ext cx="2334358" cy="7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8AbkHvtE00">
            <a:hlinkClick r:id="" action="ppaction://media"/>
            <a:extLst>
              <a:ext uri="{FF2B5EF4-FFF2-40B4-BE49-F238E27FC236}">
                <a16:creationId xmlns:a16="http://schemas.microsoft.com/office/drawing/2014/main" id="{76B0DA2B-F641-4F1A-976D-3915125AAC57}"/>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194818" y="2398791"/>
            <a:ext cx="4755248" cy="356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BlokTextu 7">
            <a:extLst>
              <a:ext uri="{FF2B5EF4-FFF2-40B4-BE49-F238E27FC236}">
                <a16:creationId xmlns:a16="http://schemas.microsoft.com/office/drawing/2014/main" id="{373B19CA-A8FC-4856-A7B9-9A8E053A86BC}"/>
              </a:ext>
            </a:extLst>
          </p:cNvPr>
          <p:cNvSpPr txBox="1"/>
          <p:nvPr/>
        </p:nvSpPr>
        <p:spPr>
          <a:xfrm>
            <a:off x="6528918" y="3478065"/>
            <a:ext cx="2334359" cy="1115434"/>
          </a:xfrm>
          <a:prstGeom prst="rect">
            <a:avLst/>
          </a:prstGeom>
          <a:noFill/>
        </p:spPr>
        <p:txBody>
          <a:bodyPr wrap="square">
            <a:spAutoFit/>
          </a:bodyPr>
          <a:lstStyle/>
          <a:p>
            <a:pPr>
              <a:spcBef>
                <a:spcPct val="0"/>
              </a:spcBef>
              <a:buFontTx/>
              <a:buNone/>
            </a:pPr>
            <a:r>
              <a:rPr lang="en-IE" altLang="en-US" sz="1662" dirty="0">
                <a:latin typeface="Bookman Old Style" panose="02050604050505020204" pitchFamily="18" charset="0"/>
              </a:rPr>
              <a:t>Link do wideo: www.youtube.com/watch?v=g8AbkHvtE00 </a:t>
            </a:r>
          </a:p>
        </p:txBody>
      </p:sp>
    </p:spTree>
    <p:extLst>
      <p:ext uri="{BB962C8B-B14F-4D97-AF65-F5344CB8AC3E}">
        <p14:creationId xmlns:p14="http://schemas.microsoft.com/office/powerpoint/2010/main" val="2073034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704528" y="1314598"/>
            <a:ext cx="4572724" cy="533943"/>
          </a:xfrm>
          <a:prstGeom prst="rect">
            <a:avLst/>
          </a:prstGeom>
          <a:noFill/>
        </p:spPr>
        <p:txBody>
          <a:bodyPr wrap="square" lIns="84406" tIns="42203" rIns="84406" bIns="42203" anchor="t">
            <a:spAutoFit/>
          </a:bodyPr>
          <a:lstStyle/>
          <a:p>
            <a:pPr>
              <a:lnSpc>
                <a:spcPct val="80000"/>
              </a:lnSpc>
              <a:spcBef>
                <a:spcPct val="0"/>
              </a:spcBef>
              <a:buFontTx/>
              <a:buNone/>
              <a:defRPr/>
            </a:pPr>
            <a:r>
              <a:rPr lang="en-US" b="1" dirty="0">
                <a:solidFill>
                  <a:srgbClr val="006600"/>
                </a:solidFill>
                <a:latin typeface="+mj-lt"/>
                <a:cs typeface="Arial"/>
              </a:rPr>
              <a:t>Dotacje - krajowe (Irlandia)</a:t>
            </a:r>
          </a:p>
          <a:p>
            <a:pPr>
              <a:lnSpc>
                <a:spcPct val="80000"/>
              </a:lnSpc>
              <a:spcBef>
                <a:spcPct val="0"/>
              </a:spcBef>
              <a:buFontTx/>
              <a:buNone/>
              <a:defRPr/>
            </a:pPr>
            <a:endParaRPr lang="en-US"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944" y="1447081"/>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BlokTextu 5">
            <a:extLst>
              <a:ext uri="{FF2B5EF4-FFF2-40B4-BE49-F238E27FC236}">
                <a16:creationId xmlns:a16="http://schemas.microsoft.com/office/drawing/2014/main" id="{B45A0756-AB3F-40F3-857D-9995766A0C89}"/>
              </a:ext>
            </a:extLst>
          </p:cNvPr>
          <p:cNvSpPr txBox="1"/>
          <p:nvPr/>
        </p:nvSpPr>
        <p:spPr>
          <a:xfrm>
            <a:off x="704528" y="1772817"/>
            <a:ext cx="8424936" cy="4985033"/>
          </a:xfrm>
          <a:prstGeom prst="rect">
            <a:avLst/>
          </a:prstGeom>
          <a:noFill/>
        </p:spPr>
        <p:txBody>
          <a:bodyPr wrap="square" lIns="84406" tIns="42203" rIns="84406" bIns="42203" anchor="t">
            <a:spAutoFit/>
          </a:bodyPr>
          <a:lstStyle/>
          <a:p>
            <a:pPr eaLnBrk="1" hangingPunct="1">
              <a:spcBef>
                <a:spcPct val="0"/>
              </a:spcBef>
              <a:buFontTx/>
              <a:buNone/>
            </a:pPr>
            <a:r>
              <a:rPr lang="en-IE" altLang="en-US" sz="1600" b="1" dirty="0">
                <a:solidFill>
                  <a:srgbClr val="006600"/>
                </a:solidFill>
                <a:latin typeface="+mj-lt"/>
                <a:cs typeface="Arial"/>
              </a:rPr>
              <a:t>Inne cenne wsparcie to m.in.</a:t>
            </a:r>
          </a:p>
          <a:p>
            <a:pPr eaLnBrk="1" hangingPunct="1">
              <a:spcBef>
                <a:spcPct val="0"/>
              </a:spcBef>
              <a:buFontTx/>
              <a:buNone/>
            </a:pPr>
            <a:endParaRPr lang="en-IE" altLang="en-US" sz="1600" b="1" dirty="0">
              <a:solidFill>
                <a:srgbClr val="006600"/>
              </a:solidFill>
              <a:latin typeface="+mj-lt"/>
            </a:endParaRPr>
          </a:p>
          <a:p>
            <a:r>
              <a:rPr lang="en-IE" altLang="en-US" sz="1600" b="1" dirty="0">
                <a:solidFill>
                  <a:srgbClr val="006600"/>
                </a:solidFill>
                <a:latin typeface="+mj-lt"/>
                <a:cs typeface="Arial"/>
              </a:rPr>
              <a:t>MENTORING </a:t>
            </a:r>
          </a:p>
          <a:p>
            <a:pPr eaLnBrk="1" hangingPunct="1">
              <a:spcBef>
                <a:spcPct val="0"/>
              </a:spcBef>
              <a:buFontTx/>
              <a:buNone/>
            </a:pPr>
            <a:r>
              <a:rPr lang="en-IE" altLang="en-US" sz="1600" dirty="0">
                <a:latin typeface="+mj-lt"/>
                <a:cs typeface="Arial"/>
              </a:rPr>
              <a:t>Panel specjalistów z dziedziny biznesu - finansów, marketingu, techniki itp., który wnosi niezależne, świadome obserwacje i porady pomocne w podejmowaniu decyzji.</a:t>
            </a:r>
          </a:p>
          <a:p>
            <a:pPr eaLnBrk="1" hangingPunct="1">
              <a:spcBef>
                <a:spcPct val="0"/>
              </a:spcBef>
              <a:buFontTx/>
              <a:buNone/>
            </a:pPr>
            <a:endParaRPr lang="en-IE" altLang="en-US" sz="1600" dirty="0">
              <a:latin typeface="+mj-lt"/>
            </a:endParaRPr>
          </a:p>
          <a:p>
            <a:pPr eaLnBrk="1" hangingPunct="1">
              <a:spcBef>
                <a:spcPct val="0"/>
              </a:spcBef>
              <a:buFontTx/>
              <a:buNone/>
            </a:pPr>
            <a:r>
              <a:rPr lang="en-IE" altLang="en-US" sz="1600" b="1" dirty="0">
                <a:solidFill>
                  <a:srgbClr val="006600"/>
                </a:solidFill>
                <a:latin typeface="+mj-lt"/>
                <a:cs typeface="Arial"/>
              </a:rPr>
              <a:t>VOUCHER NA HANDEL ONLINE</a:t>
            </a:r>
          </a:p>
          <a:p>
            <a:pPr>
              <a:lnSpc>
                <a:spcPct val="80000"/>
              </a:lnSpc>
              <a:spcAft>
                <a:spcPts val="554"/>
              </a:spcAft>
              <a:buClr>
                <a:schemeClr val="accent1"/>
              </a:buClr>
            </a:pPr>
            <a:r>
              <a:rPr lang="en-IE" altLang="en-US" sz="1600" dirty="0">
                <a:latin typeface="+mj-lt"/>
                <a:cs typeface="Arial"/>
              </a:rPr>
              <a:t>Aby wspierać małe irlandzkie firmy w celu zwiększenia ich obecności handlowej w Internecie, bony handlowe są dostępne w ramach rządowej Narodowej Strategii Cyfrowej i dostarczane przez LEO.</a:t>
            </a:r>
            <a:endParaRPr lang="sk-SK" altLang="en-US" sz="1600" dirty="0">
              <a:latin typeface="+mj-lt"/>
              <a:cs typeface="Arial"/>
            </a:endParaRPr>
          </a:p>
          <a:p>
            <a:pPr>
              <a:lnSpc>
                <a:spcPct val="80000"/>
              </a:lnSpc>
              <a:spcAft>
                <a:spcPts val="554"/>
              </a:spcAft>
              <a:buClr>
                <a:schemeClr val="accent1"/>
              </a:buClr>
            </a:pPr>
            <a:r>
              <a:rPr lang="en-US" altLang="en-US" sz="1600" b="1" dirty="0">
                <a:latin typeface="+mj-lt"/>
                <a:cs typeface="Arial"/>
              </a:rPr>
              <a:t>Więcej o bonach handlowych online</a:t>
            </a:r>
          </a:p>
          <a:p>
            <a:pPr>
              <a:lnSpc>
                <a:spcPct val="80000"/>
              </a:lnSpc>
              <a:spcAft>
                <a:spcPts val="554"/>
              </a:spcAft>
              <a:buClr>
                <a:schemeClr val="accent1"/>
              </a:buClr>
            </a:pPr>
            <a:r>
              <a:rPr lang="en-US" altLang="en-US" sz="1600" dirty="0">
                <a:latin typeface="+mj-lt"/>
                <a:cs typeface="Arial"/>
              </a:rPr>
              <a:t>Vouchery są dostępne do maksymalnej wartości 2500 euro lub 50% wydatków kwalifikowanych (bez podatku VAT), w zależności od tego, która z nich jest niższa;</a:t>
            </a:r>
            <a:endParaRPr lang="sk-SK" altLang="en-US" sz="1600" dirty="0">
              <a:latin typeface="+mj-lt"/>
              <a:cs typeface="Arial"/>
            </a:endParaRPr>
          </a:p>
          <a:p>
            <a:pPr>
              <a:lnSpc>
                <a:spcPct val="80000"/>
              </a:lnSpc>
              <a:spcAft>
                <a:spcPts val="554"/>
              </a:spcAft>
              <a:buClr>
                <a:schemeClr val="accent1"/>
              </a:buClr>
            </a:pPr>
            <a:endParaRPr lang="en-US" altLang="en-US" sz="1600" dirty="0">
              <a:latin typeface="+mj-lt"/>
            </a:endParaRPr>
          </a:p>
          <a:p>
            <a:pPr>
              <a:lnSpc>
                <a:spcPct val="80000"/>
              </a:lnSpc>
              <a:spcAft>
                <a:spcPts val="554"/>
              </a:spcAft>
              <a:buClr>
                <a:schemeClr val="accent1"/>
              </a:buClr>
            </a:pPr>
            <a:r>
              <a:rPr lang="en-US" altLang="en-US" sz="1600" dirty="0">
                <a:latin typeface="+mj-lt"/>
                <a:cs typeface="Arial"/>
              </a:rPr>
              <a:t>Wnioskodawcy muszą wziąć udział w sesji informacyjnej, a przed poniesieniem jakiegokolwiek wydatku należy uzyskać zgodę na voucher;</a:t>
            </a:r>
            <a:endParaRPr lang="sk-SK" altLang="en-US" sz="1600" dirty="0">
              <a:latin typeface="+mj-lt"/>
              <a:cs typeface="Arial"/>
            </a:endParaRPr>
          </a:p>
          <a:p>
            <a:pPr>
              <a:lnSpc>
                <a:spcPct val="80000"/>
              </a:lnSpc>
              <a:spcAft>
                <a:spcPts val="554"/>
              </a:spcAft>
              <a:buClr>
                <a:schemeClr val="accent1"/>
              </a:buClr>
            </a:pPr>
            <a:endParaRPr lang="en-US" altLang="en-US" sz="1600" dirty="0">
              <a:latin typeface="+mj-lt"/>
            </a:endParaRPr>
          </a:p>
          <a:p>
            <a:pPr>
              <a:lnSpc>
                <a:spcPct val="80000"/>
              </a:lnSpc>
              <a:spcAft>
                <a:spcPts val="554"/>
              </a:spcAft>
              <a:buClr>
                <a:schemeClr val="accent1"/>
              </a:buClr>
            </a:pPr>
            <a:r>
              <a:rPr lang="en-US" altLang="en-US" sz="1600" dirty="0" err="1">
                <a:latin typeface="+mj-lt"/>
                <a:cs typeface="Arial"/>
              </a:rPr>
              <a:t>Praca </a:t>
            </a:r>
            <a:r>
              <a:rPr lang="en-US" altLang="en-US" sz="1600" dirty="0">
                <a:latin typeface="+mj-lt"/>
                <a:cs typeface="Arial"/>
              </a:rPr>
              <a:t>własna nie jest wydatkiem kwalifikowanym;</a:t>
            </a:r>
          </a:p>
          <a:p>
            <a:pPr>
              <a:lnSpc>
                <a:spcPct val="80000"/>
              </a:lnSpc>
              <a:spcAft>
                <a:spcPts val="554"/>
              </a:spcAft>
              <a:buClr>
                <a:schemeClr val="accent1"/>
              </a:buClr>
            </a:pPr>
            <a:r>
              <a:rPr lang="en-US" altLang="en-US" sz="1600" dirty="0">
                <a:latin typeface="+mj-lt"/>
                <a:cs typeface="Arial"/>
              </a:rPr>
              <a:t>Pod uwagę będą brane wyłącznie koszty osób trzecich.</a:t>
            </a:r>
          </a:p>
          <a:p>
            <a:pPr>
              <a:lnSpc>
                <a:spcPct val="80000"/>
              </a:lnSpc>
              <a:spcAft>
                <a:spcPts val="554"/>
              </a:spcAft>
              <a:buClr>
                <a:schemeClr val="accent1"/>
              </a:buClr>
            </a:pPr>
            <a:endParaRPr lang="en-US" altLang="en-US" sz="1600" dirty="0">
              <a:solidFill>
                <a:schemeClr val="bg2"/>
              </a:solidFill>
              <a:latin typeface="+mj-lt"/>
            </a:endParaRPr>
          </a:p>
        </p:txBody>
      </p:sp>
      <p:pic>
        <p:nvPicPr>
          <p:cNvPr id="7" name="Picture 2" descr="logo LEO">
            <a:extLst>
              <a:ext uri="{FF2B5EF4-FFF2-40B4-BE49-F238E27FC236}">
                <a16:creationId xmlns:a16="http://schemas.microsoft.com/office/drawing/2014/main" id="{0C11C369-DFC7-4825-ADBF-16C0D0977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081" y="1676731"/>
            <a:ext cx="2134067" cy="68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679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BA83FD2-A667-4441-90CD-5DBFA91648BD}"/>
              </a:ext>
            </a:extLst>
          </p:cNvPr>
          <p:cNvSpPr txBox="1"/>
          <p:nvPr/>
        </p:nvSpPr>
        <p:spPr>
          <a:xfrm>
            <a:off x="500646" y="1238578"/>
            <a:ext cx="5460466" cy="755542"/>
          </a:xfrm>
          <a:prstGeom prst="rect">
            <a:avLst/>
          </a:prstGeom>
          <a:noFill/>
        </p:spPr>
        <p:txBody>
          <a:bodyPr wrap="square" lIns="84406" tIns="42203" rIns="84406" bIns="42203" anchor="t">
            <a:spAutoFit/>
          </a:bodyPr>
          <a:lstStyle/>
          <a:p>
            <a:pPr>
              <a:lnSpc>
                <a:spcPct val="80000"/>
              </a:lnSpc>
              <a:defRPr/>
            </a:pPr>
            <a:r>
              <a:rPr lang="en-US" altLang="en-US" b="1" dirty="0">
                <a:solidFill>
                  <a:srgbClr val="006600"/>
                </a:solidFill>
                <a:latin typeface="+mj-lt"/>
                <a:cs typeface="Arial"/>
              </a:rPr>
              <a:t>Dotacje - krajowe (Irlandia, ale LEADER jest dostępny w całej Europie)</a:t>
            </a:r>
          </a:p>
          <a:p>
            <a:pPr>
              <a:lnSpc>
                <a:spcPct val="80000"/>
              </a:lnSpc>
              <a:spcBef>
                <a:spcPct val="0"/>
              </a:spcBef>
              <a:buFontTx/>
              <a:buNone/>
              <a:defRPr/>
            </a:pPr>
            <a:endParaRPr lang="en-US" b="1" dirty="0">
              <a:solidFill>
                <a:srgbClr val="006600"/>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21BF73FE-7F9B-464F-A2F9-91F20B4304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3944" y="1447081"/>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ttp://www.dergisle.com/wp-content/uploads/LEADER-logo-Jul09-32.jpg">
            <a:extLst>
              <a:ext uri="{FF2B5EF4-FFF2-40B4-BE49-F238E27FC236}">
                <a16:creationId xmlns:a16="http://schemas.microsoft.com/office/drawing/2014/main" id="{ED579E3E-972B-4B3C-8A90-8D6B77C9D4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4780" b="4359"/>
          <a:stretch>
            <a:fillRect/>
          </a:stretch>
        </p:blipFill>
        <p:spPr bwMode="auto">
          <a:xfrm>
            <a:off x="7601690" y="2507274"/>
            <a:ext cx="1227992" cy="92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DB8E706A-6E99-4B4B-902E-D9C1A28FE191}"/>
              </a:ext>
            </a:extLst>
          </p:cNvPr>
          <p:cNvSpPr txBox="1"/>
          <p:nvPr/>
        </p:nvSpPr>
        <p:spPr>
          <a:xfrm>
            <a:off x="500647" y="2139521"/>
            <a:ext cx="6806878" cy="2294425"/>
          </a:xfrm>
          <a:prstGeom prst="rect">
            <a:avLst/>
          </a:prstGeom>
          <a:noFill/>
        </p:spPr>
        <p:txBody>
          <a:bodyPr wrap="square" lIns="84406" tIns="42203" rIns="84406" bIns="42203" anchor="t">
            <a:spAutoFit/>
          </a:bodyPr>
          <a:lstStyle/>
          <a:p>
            <a:pPr>
              <a:spcAft>
                <a:spcPts val="554"/>
              </a:spcAft>
              <a:buClr>
                <a:schemeClr val="accent1"/>
              </a:buClr>
            </a:pPr>
            <a:r>
              <a:rPr lang="en-US" altLang="en-US" dirty="0">
                <a:latin typeface="+mj-lt"/>
                <a:cs typeface="Arial"/>
              </a:rPr>
              <a:t>Departament Sztuki, Dziedzictwa, Spraw Regionalnych, Wiejskich i Gaeltacht jest menedżerem </a:t>
            </a:r>
            <a:r>
              <a:rPr lang="en-US" altLang="en-US" dirty="0" err="1">
                <a:latin typeface="+mj-lt"/>
                <a:cs typeface="Arial"/>
              </a:rPr>
              <a:t>programu </a:t>
            </a:r>
            <a:r>
              <a:rPr lang="en-US" altLang="en-US" dirty="0">
                <a:latin typeface="+mj-lt"/>
                <a:cs typeface="Arial"/>
              </a:rPr>
              <a:t>LEADER, gdzie całkowity budżet LEADER wynosi 250 mln euro i koncentruje się na "</a:t>
            </a:r>
            <a:r>
              <a:rPr lang="en-US" altLang="en-US" i="1" dirty="0">
                <a:latin typeface="+mj-lt"/>
                <a:cs typeface="Arial"/>
              </a:rPr>
              <a:t>promowaniu włączenia społecznego, redukcji ubóstwa i rozwoju gospodarczego na obszarach wiejskich."</a:t>
            </a:r>
          </a:p>
          <a:p>
            <a:pPr>
              <a:lnSpc>
                <a:spcPct val="80000"/>
              </a:lnSpc>
              <a:spcAft>
                <a:spcPts val="554"/>
              </a:spcAft>
              <a:buClr>
                <a:schemeClr val="accent1"/>
              </a:buClr>
            </a:pPr>
            <a:endParaRPr lang="en-US" altLang="en-US" dirty="0">
              <a:latin typeface="+mj-lt"/>
            </a:endParaRPr>
          </a:p>
          <a:p>
            <a:pPr>
              <a:lnSpc>
                <a:spcPct val="80000"/>
              </a:lnSpc>
              <a:spcAft>
                <a:spcPts val="554"/>
              </a:spcAft>
              <a:buClr>
                <a:schemeClr val="accent1"/>
              </a:buClr>
            </a:pPr>
            <a:r>
              <a:rPr lang="en-US" altLang="en-US" dirty="0">
                <a:latin typeface="+mj-lt"/>
                <a:cs typeface="Arial"/>
              </a:rPr>
              <a:t>Jest on realizowany przez Lokalne Grupy Działania - znajdź swoją na stronie  </a:t>
            </a:r>
          </a:p>
        </p:txBody>
      </p:sp>
      <p:sp>
        <p:nvSpPr>
          <p:cNvPr id="11" name="BlokTextu 10">
            <a:extLst>
              <a:ext uri="{FF2B5EF4-FFF2-40B4-BE49-F238E27FC236}">
                <a16:creationId xmlns:a16="http://schemas.microsoft.com/office/drawing/2014/main" id="{72000137-CB94-40F0-B5F0-2D25B0461A41}"/>
              </a:ext>
            </a:extLst>
          </p:cNvPr>
          <p:cNvSpPr txBox="1"/>
          <p:nvPr/>
        </p:nvSpPr>
        <p:spPr>
          <a:xfrm>
            <a:off x="500647" y="5289160"/>
            <a:ext cx="7332673" cy="258739"/>
          </a:xfrm>
          <a:prstGeom prst="rect">
            <a:avLst/>
          </a:prstGeom>
          <a:noFill/>
        </p:spPr>
        <p:txBody>
          <a:bodyPr wrap="square" lIns="84406" tIns="42203" rIns="84406" bIns="42203" anchor="t">
            <a:spAutoFit/>
          </a:bodyPr>
          <a:lstStyle/>
          <a:p>
            <a:pPr>
              <a:lnSpc>
                <a:spcPct val="80000"/>
              </a:lnSpc>
              <a:spcAft>
                <a:spcPts val="554"/>
              </a:spcAft>
              <a:buClr>
                <a:schemeClr val="accent1"/>
              </a:buClr>
            </a:pPr>
            <a:r>
              <a:rPr lang="en-US" altLang="en-US" sz="1400" dirty="0">
                <a:latin typeface="Bookman Old Style"/>
                <a:cs typeface="Arial"/>
                <a:hlinkClick r:id="rId4"/>
              </a:rPr>
              <a:t>https://www.pobal.ie/Publications/Documents/Local%20Action%20Groups.xlsx </a:t>
            </a:r>
            <a:endParaRPr lang="en-US" altLang="en-US" sz="1400" dirty="0">
              <a:latin typeface="Bookman Old Style" panose="02050604050505020204" pitchFamily="18" charset="0"/>
            </a:endParaRPr>
          </a:p>
        </p:txBody>
      </p:sp>
    </p:spTree>
    <p:extLst>
      <p:ext uri="{BB962C8B-B14F-4D97-AF65-F5344CB8AC3E}">
        <p14:creationId xmlns:p14="http://schemas.microsoft.com/office/powerpoint/2010/main" val="127079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657921E-9565-4D35-9A1A-1823A7C9193E}"/>
              </a:ext>
            </a:extLst>
          </p:cNvPr>
          <p:cNvSpPr txBox="1"/>
          <p:nvPr/>
        </p:nvSpPr>
        <p:spPr>
          <a:xfrm>
            <a:off x="572438" y="1211087"/>
            <a:ext cx="4605355" cy="1321210"/>
          </a:xfrm>
          <a:prstGeom prst="rect">
            <a:avLst/>
          </a:prstGeom>
          <a:noFill/>
        </p:spPr>
        <p:txBody>
          <a:bodyPr wrap="square" lIns="84406" tIns="42203" rIns="84406" bIns="42203" anchor="t">
            <a:spAutoFit/>
          </a:bodyPr>
          <a:lstStyle/>
          <a:p>
            <a:pPr>
              <a:lnSpc>
                <a:spcPct val="80000"/>
              </a:lnSpc>
            </a:pPr>
            <a:r>
              <a:rPr lang="en-US" altLang="en-US" sz="1600" b="1" dirty="0">
                <a:solidFill>
                  <a:srgbClr val="006600"/>
                </a:solidFill>
                <a:latin typeface="+mj-lt"/>
                <a:cs typeface="Arial"/>
              </a:rPr>
              <a:t>Dotacje - krajowe (Irlandia, ale LEADER jest dostępny w całej Europie)</a:t>
            </a:r>
          </a:p>
          <a:p>
            <a:pPr>
              <a:lnSpc>
                <a:spcPct val="80000"/>
              </a:lnSpc>
              <a:spcBef>
                <a:spcPct val="0"/>
              </a:spcBef>
              <a:buFontTx/>
              <a:buNone/>
            </a:pPr>
            <a:endParaRPr lang="en-US" altLang="en-US" sz="1600" b="1" dirty="0">
              <a:solidFill>
                <a:srgbClr val="B2CF3F"/>
              </a:solidFill>
              <a:latin typeface="+mj-lt"/>
            </a:endParaRPr>
          </a:p>
          <a:p>
            <a:pPr>
              <a:spcBef>
                <a:spcPct val="0"/>
              </a:spcBef>
              <a:buFontTx/>
              <a:buNone/>
            </a:pPr>
            <a:r>
              <a:rPr lang="en-US" altLang="en-US" sz="1600" dirty="0">
                <a:latin typeface="+mj-lt"/>
                <a:cs typeface="Arial"/>
              </a:rPr>
              <a:t>O znaczeniu dla </a:t>
            </a:r>
            <a:r>
              <a:rPr lang="sk-SK" altLang="en-US" sz="1600" dirty="0">
                <a:latin typeface="+mj-lt"/>
                <a:cs typeface="Arial"/>
              </a:rPr>
              <a:t>centrum smaku</a:t>
            </a:r>
            <a:r>
              <a:rPr lang="en-US" altLang="en-US" sz="1600" dirty="0">
                <a:latin typeface="+mj-lt"/>
                <a:cs typeface="Arial"/>
              </a:rPr>
              <a:t>...</a:t>
            </a:r>
          </a:p>
          <a:p>
            <a:pPr>
              <a:lnSpc>
                <a:spcPct val="80000"/>
              </a:lnSpc>
              <a:spcBef>
                <a:spcPct val="0"/>
              </a:spcBef>
              <a:buFontTx/>
              <a:buNone/>
            </a:pPr>
            <a:endParaRPr lang="en-US" altLang="en-US" sz="1600" b="1" dirty="0">
              <a:solidFill>
                <a:srgbClr val="B2CF3F"/>
              </a:solidFill>
              <a:latin typeface="+mj-lt"/>
            </a:endParaRPr>
          </a:p>
          <a:p>
            <a:pPr>
              <a:lnSpc>
                <a:spcPct val="80000"/>
              </a:lnSpc>
              <a:spcBef>
                <a:spcPct val="0"/>
              </a:spcBef>
              <a:buFontTx/>
              <a:buNone/>
            </a:pPr>
            <a:endParaRPr lang="en-US" altLang="en-US" sz="1600" b="1" dirty="0">
              <a:solidFill>
                <a:srgbClr val="B2CF3F"/>
              </a:solidFill>
              <a:latin typeface="+mj-lt"/>
            </a:endParaRPr>
          </a:p>
        </p:txBody>
      </p:sp>
      <p:pic>
        <p:nvPicPr>
          <p:cNvPr id="4" name="Picture 4" descr="&lt;strong&gt;flag&lt;/strong&gt; by think0 customization wallpaper hdtv widescreen the &lt;strong&gt;irish flag&lt;/strong&gt; ...">
            <a:extLst>
              <a:ext uri="{FF2B5EF4-FFF2-40B4-BE49-F238E27FC236}">
                <a16:creationId xmlns:a16="http://schemas.microsoft.com/office/drawing/2014/main" id="{5E21707D-22CE-4BC8-8586-47897B5F6F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5128" y="1211087"/>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uľka 4">
            <a:extLst>
              <a:ext uri="{FF2B5EF4-FFF2-40B4-BE49-F238E27FC236}">
                <a16:creationId xmlns:a16="http://schemas.microsoft.com/office/drawing/2014/main" id="{0B8B698E-B21A-44EF-B032-6F20EB6C5374}"/>
              </a:ext>
            </a:extLst>
          </p:cNvPr>
          <p:cNvGraphicFramePr>
            <a:graphicFrameLocks noGrp="1"/>
          </p:cNvGraphicFramePr>
          <p:nvPr/>
        </p:nvGraphicFramePr>
        <p:xfrm>
          <a:off x="642049" y="2368760"/>
          <a:ext cx="8440616" cy="4344663"/>
        </p:xfrm>
        <a:graphic>
          <a:graphicData uri="http://schemas.openxmlformats.org/drawingml/2006/table">
            <a:tbl>
              <a:tblPr firstRow="1" bandRow="1">
                <a:tableStyleId>{5C22544A-7EE6-4342-B048-85BDC9FD1C3A}</a:tableStyleId>
              </a:tblPr>
              <a:tblGrid>
                <a:gridCol w="2110154">
                  <a:extLst>
                    <a:ext uri="{9D8B030D-6E8A-4147-A177-3AD203B41FA5}">
                      <a16:colId xmlns:a16="http://schemas.microsoft.com/office/drawing/2014/main" val="926021539"/>
                    </a:ext>
                  </a:extLst>
                </a:gridCol>
                <a:gridCol w="2110154">
                  <a:extLst>
                    <a:ext uri="{9D8B030D-6E8A-4147-A177-3AD203B41FA5}">
                      <a16:colId xmlns:a16="http://schemas.microsoft.com/office/drawing/2014/main" val="1203149803"/>
                    </a:ext>
                  </a:extLst>
                </a:gridCol>
                <a:gridCol w="2110154">
                  <a:extLst>
                    <a:ext uri="{9D8B030D-6E8A-4147-A177-3AD203B41FA5}">
                      <a16:colId xmlns:a16="http://schemas.microsoft.com/office/drawing/2014/main" val="2400183952"/>
                    </a:ext>
                  </a:extLst>
                </a:gridCol>
                <a:gridCol w="2110154">
                  <a:extLst>
                    <a:ext uri="{9D8B030D-6E8A-4147-A177-3AD203B41FA5}">
                      <a16:colId xmlns:a16="http://schemas.microsoft.com/office/drawing/2014/main" val="3734479626"/>
                    </a:ext>
                  </a:extLst>
                </a:gridCol>
              </a:tblGrid>
              <a:tr h="1209840">
                <a:tc>
                  <a:txBody>
                    <a:bodyPr/>
                    <a:lstStyle/>
                    <a:p>
                      <a:r>
                        <a:rPr lang="en-IE" sz="1400" dirty="0">
                          <a:latin typeface="Bookman Old Style" panose="02050604050505020204" pitchFamily="18" charset="0"/>
                        </a:rPr>
                        <a:t>Temat wiodący</a:t>
                      </a:r>
                    </a:p>
                  </a:txBody>
                  <a:tcPr marL="84405" marR="84405" marT="42212" marB="42212">
                    <a:solidFill>
                      <a:srgbClr val="70AC2E"/>
                    </a:solidFill>
                  </a:tcPr>
                </a:tc>
                <a:tc>
                  <a:txBody>
                    <a:bodyPr/>
                    <a:lstStyle/>
                    <a:p>
                      <a:r>
                        <a:rPr lang="en-IE" sz="1400" dirty="0">
                          <a:solidFill>
                            <a:schemeClr val="bg1"/>
                          </a:solidFill>
                          <a:latin typeface="Bookman Old Style" panose="02050604050505020204" pitchFamily="18" charset="0"/>
                        </a:rPr>
                        <a:t>Rozwój gospodarczy, rozwój przedsiębiorczości i tworzenie miejsc pracy</a:t>
                      </a:r>
                    </a:p>
                  </a:txBody>
                  <a:tcPr marL="84405" marR="84405" marT="42212" marB="42212">
                    <a:solidFill>
                      <a:srgbClr val="70AC2E"/>
                    </a:solidFill>
                  </a:tcPr>
                </a:tc>
                <a:tc>
                  <a:txBody>
                    <a:bodyPr/>
                    <a:lstStyle/>
                    <a:p>
                      <a:r>
                        <a:rPr lang="en-IE" sz="1400" dirty="0">
                          <a:latin typeface="Bookman Old Style" panose="02050604050505020204" pitchFamily="18" charset="0"/>
                        </a:rPr>
                        <a:t>Włączenie społeczne</a:t>
                      </a:r>
                    </a:p>
                  </a:txBody>
                  <a:tcPr marL="84405" marR="84405" marT="42212" marB="42212">
                    <a:solidFill>
                      <a:srgbClr val="70AC2E"/>
                    </a:solidFill>
                  </a:tcPr>
                </a:tc>
                <a:tc>
                  <a:txBody>
                    <a:bodyPr/>
                    <a:lstStyle/>
                    <a:p>
                      <a:r>
                        <a:rPr lang="en-IE" sz="1400" dirty="0">
                          <a:latin typeface="Bookman Old Style" panose="02050604050505020204" pitchFamily="18" charset="0"/>
                        </a:rPr>
                        <a:t>Środowisko wiejskie</a:t>
                      </a:r>
                    </a:p>
                  </a:txBody>
                  <a:tcPr marL="84405" marR="84405" marT="42212" marB="42212">
                    <a:solidFill>
                      <a:srgbClr val="70AC2E"/>
                    </a:solidFill>
                  </a:tcPr>
                </a:tc>
                <a:extLst>
                  <a:ext uri="{0D108BD9-81ED-4DB2-BD59-A6C34878D82A}">
                    <a16:rowId xmlns:a16="http://schemas.microsoft.com/office/drawing/2014/main" val="765646281"/>
                  </a:ext>
                </a:extLst>
              </a:tr>
              <a:tr h="835516">
                <a:tc>
                  <a:txBody>
                    <a:bodyPr/>
                    <a:lstStyle/>
                    <a:p>
                      <a:r>
                        <a:rPr lang="en-IE" sz="1400" dirty="0">
                          <a:latin typeface="Bookman Old Style" panose="02050604050505020204" pitchFamily="18" charset="0"/>
                        </a:rPr>
                        <a:t>Lider Podtemat</a:t>
                      </a:r>
                    </a:p>
                  </a:txBody>
                  <a:tcPr marL="84405" marR="84405" marT="42212" marB="42212"/>
                </a:tc>
                <a:tc>
                  <a:txBody>
                    <a:bodyPr/>
                    <a:lstStyle/>
                    <a:p>
                      <a:r>
                        <a:rPr lang="en-IE" sz="1400" dirty="0">
                          <a:latin typeface="Bookman Old Style" panose="02050604050505020204" pitchFamily="18" charset="0"/>
                        </a:rPr>
                        <a:t>Turystyka wiejska</a:t>
                      </a:r>
                    </a:p>
                  </a:txBody>
                  <a:tcPr marL="84405" marR="84405" marT="42212" marB="42212"/>
                </a:tc>
                <a:tc>
                  <a:txBody>
                    <a:bodyPr/>
                    <a:lstStyle/>
                    <a:p>
                      <a:r>
                        <a:rPr lang="en-IE" sz="1400" dirty="0">
                          <a:latin typeface="Bookman Old Style" panose="02050604050505020204" pitchFamily="18" charset="0"/>
                        </a:rPr>
                        <a:t>Usługi podstawowe skierowane do społeczności </a:t>
                      </a:r>
                      <a:r>
                        <a:rPr lang="en-IE" sz="1400" dirty="0" err="1">
                          <a:latin typeface="Bookman Old Style" panose="02050604050505020204" pitchFamily="18" charset="0"/>
                        </a:rPr>
                        <a:t>trudno</a:t>
                      </a:r>
                      <a:r>
                        <a:rPr lang="en-IE" sz="1400" dirty="0">
                          <a:latin typeface="Bookman Old Style" panose="02050604050505020204" pitchFamily="18" charset="0"/>
                        </a:rPr>
                        <a:t> </a:t>
                      </a:r>
                      <a:r>
                        <a:rPr lang="en-IE" sz="1400" dirty="0" err="1">
                          <a:latin typeface="Bookman Old Style" panose="02050604050505020204" pitchFamily="18" charset="0"/>
                        </a:rPr>
                        <a:t>dostępnych</a:t>
                      </a:r>
                      <a:endParaRPr lang="en-IE" sz="1400" dirty="0">
                        <a:latin typeface="Bookman Old Style" panose="02050604050505020204" pitchFamily="18" charset="0"/>
                      </a:endParaRPr>
                    </a:p>
                  </a:txBody>
                  <a:tcPr marL="84405" marR="84405" marT="42212" marB="42212"/>
                </a:tc>
                <a:tc>
                  <a:txBody>
                    <a:bodyPr/>
                    <a:lstStyle/>
                    <a:p>
                      <a:r>
                        <a:rPr lang="en-IE" sz="1400" dirty="0">
                          <a:latin typeface="Bookman Old Style" panose="02050604050505020204" pitchFamily="18" charset="0"/>
                        </a:rPr>
                        <a:t>Ochrona i zrównoważone wykorzystanie zasobów wodnych</a:t>
                      </a:r>
                    </a:p>
                  </a:txBody>
                  <a:tcPr marL="84405" marR="84405" marT="42212" marB="42212"/>
                </a:tc>
                <a:extLst>
                  <a:ext uri="{0D108BD9-81ED-4DB2-BD59-A6C34878D82A}">
                    <a16:rowId xmlns:a16="http://schemas.microsoft.com/office/drawing/2014/main" val="915406323"/>
                  </a:ext>
                </a:extLst>
              </a:tr>
              <a:tr h="7596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latin typeface="Bookman Old Style" panose="02050604050505020204" pitchFamily="18" charset="0"/>
                        </a:rPr>
                        <a:t>Lider Podtemat</a:t>
                      </a:r>
                    </a:p>
                  </a:txBody>
                  <a:tcPr marL="84405" marR="84405" marT="42212" marB="42212"/>
                </a:tc>
                <a:tc>
                  <a:txBody>
                    <a:bodyPr/>
                    <a:lstStyle/>
                    <a:p>
                      <a:r>
                        <a:rPr lang="en-IE" sz="1400" b="1" dirty="0">
                          <a:solidFill>
                            <a:srgbClr val="006600"/>
                          </a:solidFill>
                          <a:latin typeface="Bookman Old Style" panose="02050604050505020204" pitchFamily="18" charset="0"/>
                        </a:rPr>
                        <a:t>Rozwój przedsiębiorstwa</a:t>
                      </a:r>
                    </a:p>
                  </a:txBody>
                  <a:tcPr marL="84405" marR="84405" marT="42212" marB="42212"/>
                </a:tc>
                <a:tc>
                  <a:txBody>
                    <a:bodyPr/>
                    <a:lstStyle/>
                    <a:p>
                      <a:r>
                        <a:rPr lang="en-IE" sz="1400" dirty="0" err="1">
                          <a:latin typeface="Bookman Old Style" panose="02050604050505020204" pitchFamily="18" charset="0"/>
                        </a:rPr>
                        <a:t>Młodzież</a:t>
                      </a:r>
                      <a:r>
                        <a:rPr lang="en-IE" sz="1400" dirty="0">
                          <a:latin typeface="Bookman Old Style" panose="02050604050505020204" pitchFamily="18" charset="0"/>
                        </a:rPr>
                        <a:t> </a:t>
                      </a:r>
                      <a:r>
                        <a:rPr lang="en-IE" sz="1400" dirty="0" err="1">
                          <a:latin typeface="Bookman Old Style" panose="02050604050505020204" pitchFamily="18" charset="0"/>
                        </a:rPr>
                        <a:t>wiejska</a:t>
                      </a:r>
                      <a:endParaRPr lang="en-IE" sz="1400" dirty="0">
                        <a:latin typeface="Bookman Old Style" panose="02050604050505020204" pitchFamily="18" charset="0"/>
                      </a:endParaRPr>
                    </a:p>
                  </a:txBody>
                  <a:tcPr marL="84405" marR="84405" marT="42212" marB="42212"/>
                </a:tc>
                <a:tc>
                  <a:txBody>
                    <a:bodyPr/>
                    <a:lstStyle/>
                    <a:p>
                      <a:r>
                        <a:rPr lang="en-IE" sz="1400" dirty="0">
                          <a:latin typeface="Bookman Old Style" panose="02050604050505020204" pitchFamily="18" charset="0"/>
                        </a:rPr>
                        <a:t>Ochrona i poprawa lokalnej różnorodności biologicznej</a:t>
                      </a:r>
                    </a:p>
                  </a:txBody>
                  <a:tcPr marL="84405" marR="84405" marT="42212" marB="42212"/>
                </a:tc>
                <a:extLst>
                  <a:ext uri="{0D108BD9-81ED-4DB2-BD59-A6C34878D82A}">
                    <a16:rowId xmlns:a16="http://schemas.microsoft.com/office/drawing/2014/main" val="2578477817"/>
                  </a:ext>
                </a:extLst>
              </a:tr>
              <a:tr h="534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latin typeface="Bookman Old Style" panose="02050604050505020204" pitchFamily="18" charset="0"/>
                        </a:rPr>
                        <a:t>Lider Podtemat</a:t>
                      </a:r>
                    </a:p>
                  </a:txBody>
                  <a:tcPr marL="84405" marR="84405" marT="42212" marB="42212"/>
                </a:tc>
                <a:tc>
                  <a:txBody>
                    <a:bodyPr/>
                    <a:lstStyle/>
                    <a:p>
                      <a:r>
                        <a:rPr lang="en-IE" sz="1400" dirty="0">
                          <a:latin typeface="Bookman Old Style" panose="02050604050505020204" pitchFamily="18" charset="0"/>
                        </a:rPr>
                        <a:t>Miasta wiejskie</a:t>
                      </a:r>
                    </a:p>
                  </a:txBody>
                  <a:tcPr marL="84405" marR="84405" marT="42212" marB="42212"/>
                </a:tc>
                <a:tc>
                  <a:txBody>
                    <a:bodyPr/>
                    <a:lstStyle/>
                    <a:p>
                      <a:endParaRPr lang="en-IE" sz="1400" dirty="0">
                        <a:latin typeface="Bookman Old Style" panose="02050604050505020204" pitchFamily="18" charset="0"/>
                      </a:endParaRPr>
                    </a:p>
                  </a:txBody>
                  <a:tcPr marL="84405" marR="84405" marT="42212" marB="42212"/>
                </a:tc>
                <a:tc>
                  <a:txBody>
                    <a:bodyPr/>
                    <a:lstStyle/>
                    <a:p>
                      <a:r>
                        <a:rPr lang="en-IE" sz="1400" b="1" dirty="0">
                          <a:solidFill>
                            <a:srgbClr val="006600"/>
                          </a:solidFill>
                          <a:latin typeface="Bookman Old Style" panose="02050604050505020204" pitchFamily="18" charset="0"/>
                        </a:rPr>
                        <a:t>Rozwój energii odnawialnej</a:t>
                      </a:r>
                    </a:p>
                  </a:txBody>
                  <a:tcPr marL="84405" marR="84405" marT="42212" marB="42212"/>
                </a:tc>
                <a:extLst>
                  <a:ext uri="{0D108BD9-81ED-4DB2-BD59-A6C34878D82A}">
                    <a16:rowId xmlns:a16="http://schemas.microsoft.com/office/drawing/2014/main" val="3580534621"/>
                  </a:ext>
                </a:extLst>
              </a:tr>
              <a:tr h="534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1400" dirty="0">
                          <a:latin typeface="Bookman Old Style" panose="02050604050505020204" pitchFamily="18" charset="0"/>
                        </a:rPr>
                        <a:t>Lider Podtemat</a:t>
                      </a:r>
                    </a:p>
                  </a:txBody>
                  <a:tcPr marL="84405" marR="84405" marT="42212" marB="42212"/>
                </a:tc>
                <a:tc>
                  <a:txBody>
                    <a:bodyPr/>
                    <a:lstStyle/>
                    <a:p>
                      <a:r>
                        <a:rPr lang="en-IE" sz="1400" dirty="0">
                          <a:latin typeface="Bookman Old Style" panose="02050604050505020204" pitchFamily="18" charset="0"/>
                        </a:rPr>
                        <a:t>Dostęp do łączy szerokopasmowych</a:t>
                      </a:r>
                    </a:p>
                    <a:p>
                      <a:endParaRPr lang="en-IE" sz="1400" dirty="0">
                        <a:latin typeface="Bookman Old Style" panose="02050604050505020204" pitchFamily="18" charset="0"/>
                      </a:endParaRPr>
                    </a:p>
                  </a:txBody>
                  <a:tcPr marL="84405" marR="84405" marT="42212" marB="42212"/>
                </a:tc>
                <a:tc>
                  <a:txBody>
                    <a:bodyPr/>
                    <a:lstStyle/>
                    <a:p>
                      <a:endParaRPr lang="en-IE" sz="1400" dirty="0">
                        <a:latin typeface="Bookman Old Style" panose="02050604050505020204" pitchFamily="18" charset="0"/>
                      </a:endParaRPr>
                    </a:p>
                  </a:txBody>
                  <a:tcPr marL="84405" marR="84405" marT="42212" marB="42212"/>
                </a:tc>
                <a:tc>
                  <a:txBody>
                    <a:bodyPr/>
                    <a:lstStyle/>
                    <a:p>
                      <a:endParaRPr lang="en-IE" sz="1400" dirty="0">
                        <a:latin typeface="Bookman Old Style" panose="02050604050505020204" pitchFamily="18" charset="0"/>
                      </a:endParaRPr>
                    </a:p>
                  </a:txBody>
                  <a:tcPr marL="84405" marR="84405" marT="42212" marB="42212"/>
                </a:tc>
                <a:extLst>
                  <a:ext uri="{0D108BD9-81ED-4DB2-BD59-A6C34878D82A}">
                    <a16:rowId xmlns:a16="http://schemas.microsoft.com/office/drawing/2014/main" val="2033695293"/>
                  </a:ext>
                </a:extLst>
              </a:tr>
            </a:tbl>
          </a:graphicData>
        </a:graphic>
      </p:graphicFrame>
    </p:spTree>
    <p:extLst>
      <p:ext uri="{BB962C8B-B14F-4D97-AF65-F5344CB8AC3E}">
        <p14:creationId xmlns:p14="http://schemas.microsoft.com/office/powerpoint/2010/main" val="203560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C852464-CA4F-4ED9-9D1B-9CB87F6F29BC}"/>
              </a:ext>
            </a:extLst>
          </p:cNvPr>
          <p:cNvSpPr txBox="1"/>
          <p:nvPr/>
        </p:nvSpPr>
        <p:spPr>
          <a:xfrm>
            <a:off x="694260" y="1314620"/>
            <a:ext cx="8206470" cy="5748319"/>
          </a:xfrm>
          <a:prstGeom prst="rect">
            <a:avLst/>
          </a:prstGeom>
          <a:noFill/>
        </p:spPr>
        <p:txBody>
          <a:bodyPr wrap="square" lIns="84406" tIns="42203" rIns="84406" bIns="42203" anchor="t">
            <a:spAutoFit/>
          </a:bodyPr>
          <a:lstStyle/>
          <a:p>
            <a:pPr>
              <a:lnSpc>
                <a:spcPct val="80000"/>
              </a:lnSpc>
              <a:defRPr/>
            </a:pPr>
            <a:r>
              <a:rPr lang="en-US" altLang="en-US" sz="1600" b="1" dirty="0">
                <a:solidFill>
                  <a:srgbClr val="006600"/>
                </a:solidFill>
                <a:latin typeface="+mj-lt"/>
                <a:cs typeface="Arial"/>
              </a:rPr>
              <a:t>Dotacje - krajowe (Irlandia, ale LEADER jest dostępny w całej Europie)</a:t>
            </a:r>
            <a:endParaRPr lang="sk-SK" sz="1600" dirty="0"/>
          </a:p>
          <a:p>
            <a:pPr>
              <a:lnSpc>
                <a:spcPct val="80000"/>
              </a:lnSpc>
              <a:defRPr/>
            </a:pPr>
            <a:endParaRPr lang="en-US" altLang="en-US" sz="1600" b="1" dirty="0">
              <a:solidFill>
                <a:srgbClr val="B2CF3F"/>
              </a:solidFill>
              <a:latin typeface="+mj-lt"/>
              <a:cs typeface="Arial"/>
            </a:endParaRPr>
          </a:p>
          <a:p>
            <a:pPr>
              <a:lnSpc>
                <a:spcPct val="80000"/>
              </a:lnSpc>
              <a:defRPr/>
            </a:pPr>
            <a:endParaRPr lang="en-US" altLang="en-US" sz="1600" b="1" dirty="0">
              <a:solidFill>
                <a:srgbClr val="B2CF3F"/>
              </a:solidFill>
              <a:latin typeface="+mj-lt"/>
              <a:cs typeface="Arial"/>
            </a:endParaRPr>
          </a:p>
          <a:p>
            <a:pPr>
              <a:lnSpc>
                <a:spcPct val="80000"/>
              </a:lnSpc>
              <a:defRPr/>
            </a:pPr>
            <a:endParaRPr lang="en-US" altLang="en-US" sz="1600" b="1" dirty="0">
              <a:solidFill>
                <a:srgbClr val="B2CF3F"/>
              </a:solidFill>
              <a:latin typeface="+mj-lt"/>
              <a:cs typeface="Arial"/>
            </a:endParaRPr>
          </a:p>
          <a:p>
            <a:pPr>
              <a:lnSpc>
                <a:spcPct val="80000"/>
              </a:lnSpc>
              <a:defRPr/>
            </a:pPr>
            <a:endParaRPr lang="en-US" altLang="en-US" sz="1600" b="1" dirty="0">
              <a:solidFill>
                <a:srgbClr val="B2CF3F"/>
              </a:solidFill>
              <a:latin typeface="+mj-lt"/>
              <a:cs typeface="Arial"/>
            </a:endParaRPr>
          </a:p>
          <a:p>
            <a:pPr>
              <a:defRPr/>
            </a:pPr>
            <a:endParaRPr lang="sk-SK" altLang="en-US" sz="1600" dirty="0">
              <a:solidFill>
                <a:srgbClr val="000000"/>
              </a:solidFill>
              <a:latin typeface="+mj-lt"/>
              <a:cs typeface="Arial"/>
            </a:endParaRPr>
          </a:p>
          <a:p>
            <a:pPr>
              <a:defRPr/>
            </a:pPr>
            <a:endParaRPr lang="en-IE" altLang="en-US" sz="1600" dirty="0">
              <a:solidFill>
                <a:srgbClr val="000000"/>
              </a:solidFill>
              <a:latin typeface="+mj-lt"/>
              <a:cs typeface="Arial"/>
            </a:endParaRPr>
          </a:p>
          <a:p>
            <a:pPr>
              <a:defRPr/>
            </a:pPr>
            <a:r>
              <a:rPr lang="en-IE" altLang="en-US" sz="1600" dirty="0">
                <a:solidFill>
                  <a:srgbClr val="000000"/>
                </a:solidFill>
                <a:latin typeface="+mj-lt"/>
                <a:cs typeface="Arial"/>
              </a:rPr>
              <a:t>Fundusze są bardziej ograniczone niż w przypadku poprzednich programów Leader, jednak ...</a:t>
            </a:r>
            <a:endParaRPr lang="en-US" sz="1600" dirty="0"/>
          </a:p>
          <a:p>
            <a:pPr marL="316531" indent="-316531">
              <a:buFont typeface="Arial" panose="020B0604020202020204" pitchFamily="34" charset="0"/>
              <a:buChar char="•"/>
              <a:defRPr/>
            </a:pPr>
            <a:r>
              <a:rPr lang="en-IE" altLang="en-US" sz="1600" dirty="0">
                <a:solidFill>
                  <a:srgbClr val="000000"/>
                </a:solidFill>
                <a:latin typeface="+mj-lt"/>
                <a:cs typeface="Arial"/>
              </a:rPr>
              <a:t> Maksymalna stawka dotacji dla prywatnych promotorów wynosi 50%.</a:t>
            </a:r>
            <a:endParaRPr lang="en-US" sz="1600" dirty="0"/>
          </a:p>
          <a:p>
            <a:pPr marL="316531" indent="-316531">
              <a:buFont typeface="Arial" panose="020B0604020202020204" pitchFamily="34" charset="0"/>
              <a:buChar char="•"/>
              <a:defRPr/>
            </a:pPr>
            <a:r>
              <a:rPr lang="en-IE" altLang="en-US" sz="1600" dirty="0">
                <a:solidFill>
                  <a:srgbClr val="000000"/>
                </a:solidFill>
                <a:latin typeface="+mj-lt"/>
                <a:cs typeface="Arial"/>
              </a:rPr>
              <a:t> Maksymalna stawka dotacji dla organizacji społecznych wynosi 75%.</a:t>
            </a:r>
            <a:endParaRPr lang="en-US" sz="1600" dirty="0"/>
          </a:p>
          <a:p>
            <a:pPr marL="316531" indent="-316531">
              <a:buFont typeface="Arial" panose="020B0604020202020204" pitchFamily="34" charset="0"/>
              <a:buChar char="•"/>
              <a:defRPr/>
            </a:pPr>
            <a:r>
              <a:rPr lang="en-IE" altLang="en-US" sz="1600" dirty="0">
                <a:solidFill>
                  <a:srgbClr val="000000"/>
                </a:solidFill>
                <a:latin typeface="+mj-lt"/>
                <a:cs typeface="Arial"/>
              </a:rPr>
              <a:t> Działania szkoleniowe mogą być finansowane do 100% </a:t>
            </a:r>
            <a:endParaRPr lang="en-US" sz="1600" dirty="0"/>
          </a:p>
          <a:p>
            <a:pPr marL="316531" indent="-316531">
              <a:buFont typeface="Arial" panose="020B0604020202020204" pitchFamily="34" charset="0"/>
              <a:buChar char="•"/>
              <a:defRPr/>
            </a:pPr>
            <a:r>
              <a:rPr lang="en-IE" altLang="en-US" sz="1600" dirty="0">
                <a:solidFill>
                  <a:srgbClr val="000000"/>
                </a:solidFill>
                <a:latin typeface="+mj-lt"/>
                <a:cs typeface="Arial"/>
              </a:rPr>
              <a:t> Można również zastosować świadczenie w naturze.</a:t>
            </a:r>
            <a:endParaRPr lang="sk-SK" altLang="en-US" sz="1600" dirty="0">
              <a:solidFill>
                <a:srgbClr val="000000"/>
              </a:solidFill>
              <a:latin typeface="+mj-lt"/>
              <a:cs typeface="Arial"/>
            </a:endParaRPr>
          </a:p>
          <a:p>
            <a:pPr marL="355804" lvl="1" indent="-355804">
              <a:buAutoNum type="arabicParenR"/>
              <a:defRPr/>
            </a:pPr>
            <a:r>
              <a:rPr lang="en-IE" sz="1600" dirty="0">
                <a:solidFill>
                  <a:srgbClr val="000000"/>
                </a:solidFill>
                <a:latin typeface="+mj-lt"/>
                <a:cs typeface="Arial"/>
              </a:rPr>
              <a:t>Formularz wyrażania zainteresowania - uwaga nabory są na zasadzie otwartej i zamkniętej. </a:t>
            </a:r>
            <a:endParaRPr lang="sk-SK" sz="1600" dirty="0">
              <a:solidFill>
                <a:srgbClr val="000000"/>
              </a:solidFill>
              <a:latin typeface="+mj-lt"/>
              <a:cs typeface="Arial"/>
            </a:endParaRPr>
          </a:p>
          <a:p>
            <a:pPr marL="355804" lvl="1" indent="-355804">
              <a:buAutoNum type="arabicParenR"/>
              <a:defRPr/>
            </a:pPr>
            <a:endParaRPr lang="en-IE" sz="1600" dirty="0">
              <a:solidFill>
                <a:srgbClr val="000000"/>
              </a:solidFill>
              <a:latin typeface="+mj-lt"/>
              <a:cs typeface="Arial"/>
            </a:endParaRPr>
          </a:p>
          <a:p>
            <a:pPr marL="355804" lvl="1" indent="-355804">
              <a:buAutoNum type="arabicParenR"/>
              <a:defRPr/>
            </a:pPr>
            <a:r>
              <a:rPr lang="en-IE" sz="1600" dirty="0">
                <a:solidFill>
                  <a:srgbClr val="000000"/>
                </a:solidFill>
                <a:latin typeface="+mj-lt"/>
                <a:cs typeface="Arial"/>
              </a:rPr>
              <a:t>Na podstawie dostarczonych przez Państwa informacji wydawane jest powiadomienie o kwalifikowalności, w którym zachęca się Państwa do złożenia pełnego wniosku o finansowanie. </a:t>
            </a:r>
            <a:endParaRPr lang="sk-SK" sz="1600" dirty="0">
              <a:solidFill>
                <a:srgbClr val="000000"/>
              </a:solidFill>
              <a:latin typeface="+mj-lt"/>
              <a:cs typeface="Arial"/>
            </a:endParaRPr>
          </a:p>
          <a:p>
            <a:pPr lvl="1">
              <a:defRPr/>
            </a:pPr>
            <a:endParaRPr lang="en-IE" sz="1600" dirty="0">
              <a:solidFill>
                <a:srgbClr val="000000"/>
              </a:solidFill>
              <a:latin typeface="+mj-lt"/>
              <a:cs typeface="Arial"/>
            </a:endParaRPr>
          </a:p>
          <a:p>
            <a:pPr lvl="1">
              <a:defRPr/>
            </a:pPr>
            <a:r>
              <a:rPr lang="en-IE" sz="1600" dirty="0">
                <a:solidFill>
                  <a:srgbClr val="000000"/>
                </a:solidFill>
                <a:latin typeface="+mj-lt"/>
                <a:cs typeface="Arial"/>
              </a:rPr>
              <a:t>Złożenie zgłoszenia zainteresowania pomocą finansową w ramach programu LEADER lub samo niniejsze potwierdzenie nie może być traktowane jako wskazówka, że projekt kwalifikuje się lub otrzyma pomoc finansową)</a:t>
            </a:r>
            <a:endParaRPr lang="en-US" sz="1600" dirty="0"/>
          </a:p>
          <a:p>
            <a:pPr marL="316531" indent="-316531">
              <a:buFont typeface="Arial" panose="020B0604020202020204" pitchFamily="34" charset="0"/>
              <a:buChar char="•"/>
              <a:defRPr/>
            </a:pPr>
            <a:endParaRPr lang="en-IE" altLang="en-US" sz="1600" dirty="0"/>
          </a:p>
        </p:txBody>
      </p:sp>
      <p:pic>
        <p:nvPicPr>
          <p:cNvPr id="4" name="Picture 7" descr="http://www.dergisle.com/wp-content/uploads/LEADER-logo-Jul09-32.jpg">
            <a:extLst>
              <a:ext uri="{FF2B5EF4-FFF2-40B4-BE49-F238E27FC236}">
                <a16:creationId xmlns:a16="http://schemas.microsoft.com/office/drawing/2014/main" id="{6A6B85CB-999A-4B51-88C0-EB4098694E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780" b="4359"/>
          <a:stretch>
            <a:fillRect/>
          </a:stretch>
        </p:blipFill>
        <p:spPr bwMode="auto">
          <a:xfrm>
            <a:off x="833825" y="1726074"/>
            <a:ext cx="1227992" cy="92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2538C5B1-DF73-4FE9-ADF4-A01C0667CB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4991" y="1793481"/>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321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3FD02D3-4ED0-4164-8EE4-E3F9DCF22CDB}"/>
              </a:ext>
            </a:extLst>
          </p:cNvPr>
          <p:cNvSpPr txBox="1"/>
          <p:nvPr/>
        </p:nvSpPr>
        <p:spPr>
          <a:xfrm>
            <a:off x="832762" y="1124745"/>
            <a:ext cx="8240477" cy="5674453"/>
          </a:xfrm>
          <a:prstGeom prst="rect">
            <a:avLst/>
          </a:prstGeom>
          <a:noFill/>
        </p:spPr>
        <p:txBody>
          <a:bodyPr wrap="square" lIns="84406" tIns="42203" rIns="84406" bIns="42203" anchor="t">
            <a:spAutoFit/>
          </a:bodyPr>
          <a:lstStyle/>
          <a:p>
            <a:pPr>
              <a:lnSpc>
                <a:spcPct val="80000"/>
              </a:lnSpc>
              <a:spcBef>
                <a:spcPct val="0"/>
              </a:spcBef>
              <a:buFontTx/>
              <a:buNone/>
            </a:pPr>
            <a:r>
              <a:rPr lang="en-US" altLang="en-US" sz="2000" b="1" dirty="0">
                <a:solidFill>
                  <a:srgbClr val="006600"/>
                </a:solidFill>
                <a:latin typeface="+mj-lt"/>
                <a:cs typeface="Arial"/>
              </a:rPr>
              <a:t>Możliwości finansowania przedsiębiorczości społecznej</a:t>
            </a:r>
          </a:p>
          <a:p>
            <a:pPr>
              <a:lnSpc>
                <a:spcPct val="80000"/>
              </a:lnSpc>
              <a:spcBef>
                <a:spcPct val="0"/>
              </a:spcBef>
              <a:buFontTx/>
              <a:buNone/>
            </a:pPr>
            <a:endParaRPr lang="en-US" altLang="en-US" sz="1400" b="1" dirty="0">
              <a:solidFill>
                <a:srgbClr val="B2CF3F"/>
              </a:solidFill>
              <a:latin typeface="+mj-lt"/>
            </a:endParaRPr>
          </a:p>
          <a:p>
            <a:r>
              <a:rPr lang="sk-SK" altLang="en-US" sz="1400" dirty="0">
                <a:latin typeface="+mj-lt"/>
                <a:cs typeface="Arial"/>
              </a:rPr>
              <a:t>Centra smaku </a:t>
            </a:r>
            <a:r>
              <a:rPr lang="en-IE" altLang="en-US" sz="1400" dirty="0">
                <a:latin typeface="+mj-lt"/>
                <a:cs typeface="Arial"/>
              </a:rPr>
              <a:t>to transformacyjne i innowacyjne modele biznesowe - dlatego dobrze sprawdzają się jako struktury przedsiębiorstw społecznych. Wiele </a:t>
            </a:r>
            <a:r>
              <a:rPr lang="sk-SK" altLang="en-US" sz="1400" dirty="0" err="1">
                <a:latin typeface="+mj-lt"/>
                <a:cs typeface="Arial"/>
              </a:rPr>
              <a:t>ośrodków </a:t>
            </a:r>
            <a:r>
              <a:rPr lang="en-IE" altLang="en-US" sz="1400" dirty="0">
                <a:latin typeface="+mj-lt"/>
                <a:cs typeface="Arial"/>
              </a:rPr>
              <a:t>jest przedsiębiorstwami społecznymi albo jako przedsiębiorstwa prywatne, albo jako przedsiębiorstwa społeczne sektora społecznego.  Jest to kategoryzacja biznesowa, która otwiera nowe możliwości finansowania (ale musi być określona jako taka w statucie firmy lub dokumentach założycielskich). </a:t>
            </a:r>
            <a:endParaRPr lang="en-IE" altLang="en-US" sz="1400" dirty="0">
              <a:latin typeface="+mj-lt"/>
            </a:endParaRPr>
          </a:p>
          <a:p>
            <a:pPr eaLnBrk="1" hangingPunct="1">
              <a:spcBef>
                <a:spcPct val="0"/>
              </a:spcBef>
              <a:buFontTx/>
              <a:buNone/>
            </a:pPr>
            <a:endParaRPr lang="en-IE" altLang="en-US" sz="1400" dirty="0">
              <a:latin typeface="+mj-lt"/>
            </a:endParaRPr>
          </a:p>
          <a:p>
            <a:pPr>
              <a:spcBef>
                <a:spcPct val="0"/>
              </a:spcBef>
              <a:buFontTx/>
              <a:buNone/>
            </a:pPr>
            <a:r>
              <a:rPr lang="en-US" altLang="en-US" sz="1400" dirty="0">
                <a:latin typeface="+mj-lt"/>
                <a:cs typeface="Arial"/>
              </a:rPr>
              <a:t>Definicja przedsiębiorstwa społecznego według brytyjskiego Departamentu Handlu i Przemysłu to:</a:t>
            </a:r>
          </a:p>
          <a:p>
            <a:pPr>
              <a:spcBef>
                <a:spcPct val="0"/>
              </a:spcBef>
              <a:buFontTx/>
              <a:buNone/>
            </a:pPr>
            <a:endParaRPr lang="en-US" altLang="en-US" sz="1400" dirty="0">
              <a:latin typeface="+mj-lt"/>
            </a:endParaRPr>
          </a:p>
          <a:p>
            <a:r>
              <a:rPr lang="pl-PL" altLang="en-US" sz="1400" i="1" dirty="0">
                <a:latin typeface="+mj-lt"/>
                <a:cs typeface="Arial"/>
              </a:rPr>
              <a:t>„</a:t>
            </a:r>
            <a:r>
              <a:rPr lang="en-IE" altLang="en-US" sz="1400" i="1" dirty="0" err="1">
                <a:latin typeface="+mj-lt"/>
                <a:cs typeface="Arial"/>
              </a:rPr>
              <a:t>przedsiębiorstwa</a:t>
            </a:r>
            <a:r>
              <a:rPr lang="en-IE" altLang="en-US" sz="1400" i="1" dirty="0">
                <a:latin typeface="+mj-lt"/>
                <a:cs typeface="Arial"/>
              </a:rPr>
              <a:t>, których </a:t>
            </a:r>
            <a:r>
              <a:rPr lang="en-IE" altLang="en-US" sz="1400" i="1" dirty="0" err="1">
                <a:latin typeface="+mj-lt"/>
                <a:cs typeface="Arial"/>
              </a:rPr>
              <a:t>głównym</a:t>
            </a:r>
            <a:r>
              <a:rPr lang="en-IE" altLang="en-US" sz="1400" i="1" dirty="0">
                <a:latin typeface="+mj-lt"/>
                <a:cs typeface="Arial"/>
              </a:rPr>
              <a:t> </a:t>
            </a:r>
            <a:r>
              <a:rPr lang="pl-PL" altLang="en-US" sz="1400" i="1" dirty="0">
                <a:latin typeface="+mj-lt"/>
                <a:cs typeface="Arial"/>
              </a:rPr>
              <a:t>zamiarem</a:t>
            </a:r>
            <a:r>
              <a:rPr lang="en-IE" altLang="en-US" sz="1400" i="1" dirty="0">
                <a:latin typeface="+mj-lt"/>
                <a:cs typeface="Arial"/>
              </a:rPr>
              <a:t> są cele społeczne, a których nadwyżki są zasadniczo reinwestowane w związku z tą propozycją w przedsiębiorstwie lub w społeczności, a nie wynikają z potrzeby maksymalizacji zysku dla udziałowców i </a:t>
            </a:r>
            <a:r>
              <a:rPr lang="en-IE" altLang="en-US" sz="1400" i="1" dirty="0" err="1">
                <a:latin typeface="+mj-lt"/>
                <a:cs typeface="Arial"/>
              </a:rPr>
              <a:t>właścicieli</a:t>
            </a:r>
            <a:r>
              <a:rPr lang="pl-PL" altLang="en-US" sz="1400" i="1" dirty="0">
                <a:latin typeface="+mj-lt"/>
                <a:cs typeface="Arial"/>
              </a:rPr>
              <a:t>”</a:t>
            </a:r>
            <a:endParaRPr lang="sk-SK" altLang="en-US" sz="1400" i="1" dirty="0">
              <a:latin typeface="+mj-lt"/>
              <a:cs typeface="Arial"/>
            </a:endParaRPr>
          </a:p>
          <a:p>
            <a:pPr>
              <a:spcBef>
                <a:spcPct val="0"/>
              </a:spcBef>
              <a:buFontTx/>
              <a:buNone/>
            </a:pPr>
            <a:endParaRPr lang="sk-SK" altLang="en-US" sz="1400" i="1" dirty="0">
              <a:latin typeface="+mj-lt"/>
            </a:endParaRPr>
          </a:p>
          <a:p>
            <a:pPr marL="316531" indent="-316531">
              <a:buFont typeface="Arial" panose="020B0604020202020204" pitchFamily="34" charset="0"/>
              <a:buChar char="•"/>
              <a:defRPr/>
            </a:pPr>
            <a:r>
              <a:rPr lang="en-IE" sz="1400" dirty="0">
                <a:latin typeface="+mj-lt"/>
                <a:cs typeface="Arial"/>
              </a:rPr>
              <a:t>Przedsiębiorstwa społeczne prześcigają obecnie konwencjonalne MŚP pod względem wzrostu i odporności </a:t>
            </a:r>
            <a:endParaRPr lang="en-IE" sz="1400" dirty="0">
              <a:latin typeface="+mj-lt"/>
            </a:endParaRPr>
          </a:p>
          <a:p>
            <a:pPr>
              <a:defRPr/>
            </a:pPr>
            <a:endParaRPr lang="en-IE" sz="1400" dirty="0">
              <a:latin typeface="+mj-lt"/>
            </a:endParaRPr>
          </a:p>
          <a:p>
            <a:pPr marL="316531" indent="-316531">
              <a:buFont typeface="Arial" panose="020B0604020202020204" pitchFamily="34" charset="0"/>
              <a:buChar char="•"/>
              <a:defRPr/>
            </a:pPr>
            <a:r>
              <a:rPr lang="en-IE" sz="1400" dirty="0">
                <a:latin typeface="+mj-lt"/>
                <a:cs typeface="Arial"/>
              </a:rPr>
              <a:t>Przedsiębiorstwa społeczne to lokalni bohaterowie. Są oni zakorzenieni w społeczności, świadczą usługi dla lokalnych mieszkańców.</a:t>
            </a:r>
          </a:p>
          <a:p>
            <a:pPr>
              <a:defRPr/>
            </a:pPr>
            <a:endParaRPr lang="en-IE" sz="1400" dirty="0">
              <a:latin typeface="+mj-lt"/>
            </a:endParaRPr>
          </a:p>
          <a:p>
            <a:pPr marL="316531" indent="-316531">
              <a:buFont typeface="Arial" panose="020B0604020202020204" pitchFamily="34" charset="0"/>
              <a:buChar char="•"/>
              <a:defRPr/>
            </a:pPr>
            <a:r>
              <a:rPr lang="en-IE" sz="1400" dirty="0">
                <a:latin typeface="+mj-lt"/>
                <a:cs typeface="Arial"/>
              </a:rPr>
              <a:t>Przedsiębiorstwa społeczne stawiają na innowacyjność.  Identyfikują one potrzeby, które nie są odpowiednio zaspokajane (jeśli w ogóle) i opracowują innowacyjne rozwiązania. Często przyglądają się temu, co jest dostarczane i wymyślają lepsze sposoby zaspokojenia potrzeby. Np. kuchnie osiedlowe, aby pomóc przedsiębiorcom z branży spożywczej, którzy mają bardzo mało środków na założenie własnej firmy.</a:t>
            </a:r>
          </a:p>
          <a:p>
            <a:pPr>
              <a:spcBef>
                <a:spcPct val="0"/>
              </a:spcBef>
              <a:buFontTx/>
              <a:buNone/>
            </a:pPr>
            <a:endParaRPr lang="en-IE" altLang="en-US" sz="1400" i="1" dirty="0">
              <a:latin typeface="+mj-lt"/>
            </a:endParaRPr>
          </a:p>
        </p:txBody>
      </p:sp>
    </p:spTree>
    <p:extLst>
      <p:ext uri="{BB962C8B-B14F-4D97-AF65-F5344CB8AC3E}">
        <p14:creationId xmlns:p14="http://schemas.microsoft.com/office/powerpoint/2010/main" val="1623167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7FDA1AF-C60E-4921-9F80-4AD7A38DB342}"/>
              </a:ext>
            </a:extLst>
          </p:cNvPr>
          <p:cNvSpPr txBox="1"/>
          <p:nvPr/>
        </p:nvSpPr>
        <p:spPr>
          <a:xfrm>
            <a:off x="633349" y="1250365"/>
            <a:ext cx="8249178" cy="3852415"/>
          </a:xfrm>
          <a:prstGeom prst="rect">
            <a:avLst/>
          </a:prstGeom>
          <a:noFill/>
        </p:spPr>
        <p:txBody>
          <a:bodyPr wrap="square" lIns="84406" tIns="42203" rIns="84406" bIns="42203" anchor="t">
            <a:spAutoFit/>
          </a:bodyPr>
          <a:lstStyle/>
          <a:p>
            <a:pPr>
              <a:lnSpc>
                <a:spcPct val="80000"/>
              </a:lnSpc>
              <a:spcBef>
                <a:spcPct val="0"/>
              </a:spcBef>
              <a:buFontTx/>
              <a:buNone/>
              <a:defRPr/>
            </a:pPr>
            <a:r>
              <a:rPr lang="en-US" altLang="en-US" b="1" dirty="0">
                <a:solidFill>
                  <a:srgbClr val="006600"/>
                </a:solidFill>
                <a:latin typeface="+mj-lt"/>
                <a:cs typeface="Arial"/>
              </a:rPr>
              <a:t>Czy Twoje </a:t>
            </a:r>
            <a:r>
              <a:rPr lang="sk-SK" altLang="en-US" b="1" dirty="0">
                <a:solidFill>
                  <a:srgbClr val="006600"/>
                </a:solidFill>
                <a:latin typeface="+mj-lt"/>
                <a:cs typeface="Arial"/>
              </a:rPr>
              <a:t>Centrum Smaku jest </a:t>
            </a:r>
            <a:r>
              <a:rPr lang="en-US" altLang="en-US" b="1" dirty="0">
                <a:solidFill>
                  <a:srgbClr val="006600"/>
                </a:solidFill>
                <a:latin typeface="+mj-lt"/>
                <a:cs typeface="Arial"/>
              </a:rPr>
              <a:t>Przedsiębiorstwem Społecznym?</a:t>
            </a:r>
          </a:p>
          <a:p>
            <a:pPr>
              <a:lnSpc>
                <a:spcPct val="80000"/>
              </a:lnSpc>
              <a:spcBef>
                <a:spcPct val="0"/>
              </a:spcBef>
              <a:buFontTx/>
              <a:buNone/>
              <a:defRPr/>
            </a:pPr>
            <a:endParaRPr lang="en-US" altLang="en-US" b="1" dirty="0">
              <a:solidFill>
                <a:srgbClr val="B2CF3F"/>
              </a:solidFill>
              <a:latin typeface="+mj-lt"/>
            </a:endParaRPr>
          </a:p>
          <a:p>
            <a:pPr>
              <a:buFontTx/>
              <a:buNone/>
              <a:defRPr/>
            </a:pPr>
            <a:r>
              <a:rPr lang="en-IE" altLang="en-US" b="1" dirty="0">
                <a:solidFill>
                  <a:schemeClr val="bg1"/>
                </a:solidFill>
                <a:highlight>
                  <a:srgbClr val="006600"/>
                </a:highlight>
                <a:latin typeface="+mj-lt"/>
                <a:cs typeface="Arial"/>
              </a:rPr>
              <a:t>ĆWICZENIE 6: WYPEŁNIJ NASZĄ LISTĘ KONTROLNĄ</a:t>
            </a:r>
            <a:endParaRPr lang="sk-SK" altLang="en-US" b="1" dirty="0">
              <a:solidFill>
                <a:schemeClr val="bg1"/>
              </a:solidFill>
              <a:highlight>
                <a:srgbClr val="006600"/>
              </a:highlight>
              <a:latin typeface="+mj-lt"/>
              <a:cs typeface="Arial"/>
            </a:endParaRPr>
          </a:p>
          <a:p>
            <a:pPr>
              <a:buFontTx/>
              <a:buNone/>
              <a:defRPr/>
            </a:pPr>
            <a:endParaRPr lang="en-IE" altLang="en-US" dirty="0">
              <a:solidFill>
                <a:schemeClr val="bg1"/>
              </a:solidFill>
              <a:highlight>
                <a:srgbClr val="006600"/>
              </a:highlight>
              <a:latin typeface="+mj-lt"/>
            </a:endParaRPr>
          </a:p>
          <a:p>
            <a:pPr marL="316531" indent="-316531">
              <a:buFont typeface="Arial" panose="020B0604020202020204" pitchFamily="34" charset="0"/>
              <a:buChar char="•"/>
              <a:defRPr/>
            </a:pPr>
            <a:r>
              <a:rPr lang="en-IE" dirty="0">
                <a:latin typeface="+mj-lt"/>
                <a:cs typeface="Arial"/>
              </a:rPr>
              <a:t>Czy Twój </a:t>
            </a:r>
            <a:r>
              <a:rPr lang="sk-SK" dirty="0">
                <a:latin typeface="+mj-lt"/>
                <a:cs typeface="Arial"/>
              </a:rPr>
              <a:t>ośrodek jest </a:t>
            </a:r>
            <a:r>
              <a:rPr lang="en-IE" dirty="0">
                <a:latin typeface="+mj-lt"/>
                <a:cs typeface="Arial"/>
              </a:rPr>
              <a:t>firmą nastawioną na zysk, utworzoną w celu zaspokojenia potrzeb społecznych?</a:t>
            </a:r>
          </a:p>
          <a:p>
            <a:pPr marL="316531" indent="-316531">
              <a:buFont typeface="Arial" panose="020B0604020202020204" pitchFamily="34" charset="0"/>
              <a:buChar char="•"/>
              <a:defRPr/>
            </a:pPr>
            <a:r>
              <a:rPr lang="en-IE" dirty="0">
                <a:latin typeface="+mj-lt"/>
                <a:cs typeface="Arial"/>
              </a:rPr>
              <a:t>Czy zachowuje i reinwestuje zyski z powrotem do sprawy, która ją motywuje ?</a:t>
            </a:r>
          </a:p>
          <a:p>
            <a:pPr marL="316531" indent="-316531">
              <a:buFont typeface="Arial" panose="020B0604020202020204" pitchFamily="34" charset="0"/>
              <a:buChar char="•"/>
              <a:defRPr/>
            </a:pPr>
            <a:r>
              <a:rPr lang="en-IE" dirty="0">
                <a:latin typeface="+mj-lt"/>
                <a:cs typeface="Arial"/>
              </a:rPr>
              <a:t>Czy dąży do </a:t>
            </a:r>
            <a:r>
              <a:rPr lang="en-IE" u="sng" dirty="0">
                <a:latin typeface="+mj-lt"/>
                <a:cs typeface="Arial"/>
              </a:rPr>
              <a:t>transformacyjnych </a:t>
            </a:r>
            <a:r>
              <a:rPr lang="en-IE" dirty="0">
                <a:latin typeface="+mj-lt"/>
                <a:cs typeface="Arial"/>
              </a:rPr>
              <a:t>ulepszeń, a nie przyrostowych zysków?  Duże ambicje? </a:t>
            </a:r>
            <a:endParaRPr lang="en-IE" dirty="0">
              <a:latin typeface="+mj-lt"/>
            </a:endParaRPr>
          </a:p>
          <a:p>
            <a:pPr marL="316531" indent="-316531">
              <a:buFont typeface="Arial" panose="020B0604020202020204" pitchFamily="34" charset="0"/>
              <a:buChar char="•"/>
              <a:defRPr/>
            </a:pPr>
            <a:r>
              <a:rPr lang="en-IE" dirty="0">
                <a:latin typeface="+mj-lt"/>
                <a:cs typeface="Arial"/>
              </a:rPr>
              <a:t>Czy wprowadza innowacje i eksperymentuje bardziej niż tradycyjne </a:t>
            </a:r>
            <a:r>
              <a:rPr lang="en-IE" dirty="0" err="1">
                <a:latin typeface="+mj-lt"/>
                <a:cs typeface="Arial"/>
              </a:rPr>
              <a:t>modele</a:t>
            </a:r>
            <a:r>
              <a:rPr lang="en-IE" dirty="0">
                <a:latin typeface="+mj-lt"/>
                <a:cs typeface="Arial"/>
              </a:rPr>
              <a:t> </a:t>
            </a:r>
            <a:r>
              <a:rPr lang="en-IE" dirty="0" err="1">
                <a:latin typeface="+mj-lt"/>
                <a:cs typeface="Arial"/>
              </a:rPr>
              <a:t>biznesu</a:t>
            </a:r>
            <a:r>
              <a:rPr lang="en-IE" dirty="0">
                <a:latin typeface="+mj-lt"/>
                <a:cs typeface="Arial"/>
              </a:rPr>
              <a:t>?</a:t>
            </a:r>
          </a:p>
          <a:p>
            <a:pPr marL="316531" indent="-316531">
              <a:buFont typeface="Arial" panose="020B0604020202020204" pitchFamily="34" charset="0"/>
              <a:buChar char="•"/>
              <a:defRPr/>
            </a:pPr>
            <a:r>
              <a:rPr lang="en-IE" dirty="0">
                <a:latin typeface="+mj-lt"/>
                <a:cs typeface="Arial"/>
              </a:rPr>
              <a:t>Czy ma on na celu wypełnienie luki w istniejących usługach, które nie mogą być lub nie będą świadczone przez sektor publiczny i prywatny?</a:t>
            </a:r>
          </a:p>
        </p:txBody>
      </p:sp>
    </p:spTree>
    <p:extLst>
      <p:ext uri="{BB962C8B-B14F-4D97-AF65-F5344CB8AC3E}">
        <p14:creationId xmlns:p14="http://schemas.microsoft.com/office/powerpoint/2010/main" val="396767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9032F13B-02E8-46AA-824D-755790004E91}"/>
              </a:ext>
            </a:extLst>
          </p:cNvPr>
          <p:cNvSpPr>
            <a:spLocks noGrp="1"/>
          </p:cNvSpPr>
          <p:nvPr>
            <p:ph type="body" sz="quarter" idx="12"/>
          </p:nvPr>
        </p:nvSpPr>
        <p:spPr>
          <a:xfrm>
            <a:off x="882231" y="1175591"/>
            <a:ext cx="8141538" cy="360000"/>
          </a:xfrm>
        </p:spPr>
        <p:txBody>
          <a:bodyPr vert="horz" lIns="84406" tIns="42203" rIns="84406" bIns="42203" rtlCol="0" anchor="t">
            <a:noAutofit/>
          </a:bodyPr>
          <a:lstStyle/>
          <a:p>
            <a:r>
              <a:rPr lang="sk-SK" sz="2700" dirty="0"/>
              <a:t>4.1 </a:t>
            </a:r>
            <a:r>
              <a:rPr lang="en-US" sz="2700" dirty="0"/>
              <a:t>Zrozumienie środowiska finansowania</a:t>
            </a:r>
            <a:endParaRPr lang="sk-SK" sz="2700" dirty="0"/>
          </a:p>
        </p:txBody>
      </p:sp>
      <p:sp>
        <p:nvSpPr>
          <p:cNvPr id="3" name="Zástupný text 2">
            <a:extLst>
              <a:ext uri="{FF2B5EF4-FFF2-40B4-BE49-F238E27FC236}">
                <a16:creationId xmlns:a16="http://schemas.microsoft.com/office/drawing/2014/main" id="{CE2C5FF7-5C3C-41C8-8150-2ADE367A4A2F}"/>
              </a:ext>
            </a:extLst>
          </p:cNvPr>
          <p:cNvSpPr>
            <a:spLocks noGrp="1"/>
          </p:cNvSpPr>
          <p:nvPr>
            <p:ph type="body" sz="quarter" idx="13"/>
          </p:nvPr>
        </p:nvSpPr>
        <p:spPr>
          <a:xfrm>
            <a:off x="882231" y="1762255"/>
            <a:ext cx="8141538" cy="360000"/>
          </a:xfrm>
        </p:spPr>
        <p:txBody>
          <a:bodyPr vert="horz" lIns="84406" tIns="42203" rIns="84406" bIns="42203" rtlCol="0" anchor="t">
            <a:noAutofit/>
          </a:bodyPr>
          <a:lstStyle/>
          <a:p>
            <a:r>
              <a:rPr lang="en-US" sz="2400" dirty="0">
                <a:latin typeface="+mj-lt"/>
              </a:rPr>
              <a:t>9 faktów z życia w pozyskiwaniu funduszy, czy to publicznych, prywatnych czy wspólnotowych</a:t>
            </a:r>
            <a:endParaRPr lang="sk-SK" sz="2400" dirty="0">
              <a:latin typeface="+mj-lt"/>
            </a:endParaRPr>
          </a:p>
        </p:txBody>
      </p:sp>
      <p:sp>
        <p:nvSpPr>
          <p:cNvPr id="4" name="Zástupný text 3">
            <a:extLst>
              <a:ext uri="{FF2B5EF4-FFF2-40B4-BE49-F238E27FC236}">
                <a16:creationId xmlns:a16="http://schemas.microsoft.com/office/drawing/2014/main" id="{F2C45452-98D0-4B71-85C7-9ACD83EC7F28}"/>
              </a:ext>
            </a:extLst>
          </p:cNvPr>
          <p:cNvSpPr>
            <a:spLocks noGrp="1"/>
          </p:cNvSpPr>
          <p:nvPr>
            <p:ph type="body" sz="quarter" idx="14"/>
          </p:nvPr>
        </p:nvSpPr>
        <p:spPr>
          <a:xfrm>
            <a:off x="882231" y="2708920"/>
            <a:ext cx="8141538" cy="3960000"/>
          </a:xfrm>
        </p:spPr>
        <p:txBody>
          <a:bodyPr vert="horz" lIns="84406" tIns="42203" rIns="84406" bIns="42203" rtlCol="0" anchor="t">
            <a:noAutofit/>
          </a:bodyPr>
          <a:lstStyle/>
          <a:p>
            <a:pPr marL="316531" indent="-316531">
              <a:buFont typeface="+mj-lt"/>
              <a:buAutoNum type="arabicPeriod"/>
              <a:defRPr/>
            </a:pPr>
            <a:r>
              <a:rPr lang="en-IE" altLang="en-US" sz="2300" dirty="0">
                <a:latin typeface="+mj-lt"/>
                <a:cs typeface="Calibri"/>
              </a:rPr>
              <a:t>Pieniądze - nie przychodzą - trzeba po </a:t>
            </a:r>
            <a:r>
              <a:rPr lang="en-IE" altLang="en-US" sz="2300" dirty="0" err="1">
                <a:latin typeface="+mj-lt"/>
                <a:cs typeface="Calibri"/>
              </a:rPr>
              <a:t>ni</a:t>
            </a:r>
            <a:r>
              <a:rPr lang="pl-PL" altLang="en-US" sz="2300" dirty="0">
                <a:latin typeface="+mj-lt"/>
                <a:cs typeface="Calibri"/>
              </a:rPr>
              <a:t>e</a:t>
            </a:r>
            <a:r>
              <a:rPr lang="en-IE" altLang="en-US" sz="2300" dirty="0">
                <a:latin typeface="+mj-lt"/>
                <a:cs typeface="Calibri"/>
              </a:rPr>
              <a:t> iść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err="1">
                <a:latin typeface="+mj-lt"/>
                <a:cs typeface="Calibri"/>
              </a:rPr>
              <a:t>Rzadko</a:t>
            </a:r>
            <a:r>
              <a:rPr lang="en-IE" altLang="en-US" sz="2300" dirty="0">
                <a:latin typeface="+mj-lt"/>
                <a:cs typeface="Calibri"/>
              </a:rPr>
              <a:t> </a:t>
            </a:r>
            <a:r>
              <a:rPr lang="pl-PL" altLang="en-US" sz="2300" dirty="0">
                <a:latin typeface="+mj-lt"/>
                <a:cs typeface="Calibri"/>
              </a:rPr>
              <a:t>są</a:t>
            </a:r>
            <a:r>
              <a:rPr lang="en-IE" altLang="en-US" sz="2300" dirty="0">
                <a:latin typeface="+mj-lt"/>
                <a:cs typeface="Calibri"/>
              </a:rPr>
              <a:t> on</a:t>
            </a:r>
            <a:r>
              <a:rPr lang="pl-PL" altLang="en-US" sz="2300" dirty="0">
                <a:latin typeface="+mj-lt"/>
                <a:cs typeface="Calibri"/>
              </a:rPr>
              <a:t>e</a:t>
            </a:r>
            <a:r>
              <a:rPr lang="en-IE" altLang="en-US" sz="2300" dirty="0">
                <a:latin typeface="+mj-lt"/>
                <a:cs typeface="Calibri"/>
              </a:rPr>
              <a:t> dan</a:t>
            </a:r>
            <a:r>
              <a:rPr lang="pl-PL" altLang="en-US" sz="2300" dirty="0">
                <a:latin typeface="+mj-lt"/>
                <a:cs typeface="Calibri"/>
              </a:rPr>
              <a:t>e</a:t>
            </a:r>
            <a:r>
              <a:rPr lang="en-IE" altLang="en-US" sz="2300" dirty="0">
                <a:latin typeface="+mj-lt"/>
                <a:cs typeface="Calibri"/>
              </a:rPr>
              <a:t> - trzeba ją podnieść.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a:latin typeface="+mj-lt"/>
                <a:cs typeface="Calibri"/>
              </a:rPr>
              <a:t>Rzadko </a:t>
            </a:r>
            <a:r>
              <a:rPr lang="en-IE" altLang="en-US" sz="2300" dirty="0" err="1">
                <a:latin typeface="+mj-lt"/>
                <a:cs typeface="Calibri"/>
              </a:rPr>
              <a:t>się</a:t>
            </a:r>
            <a:r>
              <a:rPr lang="en-IE" altLang="en-US" sz="2300" dirty="0">
                <a:latin typeface="+mj-lt"/>
                <a:cs typeface="Calibri"/>
              </a:rPr>
              <a:t> j</a:t>
            </a:r>
            <a:r>
              <a:rPr lang="pl-PL" altLang="en-US" sz="2300" dirty="0">
                <a:latin typeface="+mj-lt"/>
                <a:cs typeface="Calibri"/>
              </a:rPr>
              <a:t>e</a:t>
            </a:r>
            <a:r>
              <a:rPr lang="en-IE" altLang="en-US" sz="2300" dirty="0">
                <a:latin typeface="+mj-lt"/>
                <a:cs typeface="Calibri"/>
              </a:rPr>
              <a:t> oferuje - trzeba o </a:t>
            </a:r>
            <a:r>
              <a:rPr lang="en-IE" altLang="en-US" sz="2300" dirty="0" err="1">
                <a:latin typeface="+mj-lt"/>
                <a:cs typeface="Calibri"/>
              </a:rPr>
              <a:t>ni</a:t>
            </a:r>
            <a:r>
              <a:rPr lang="pl-PL" altLang="en-US" sz="2300" dirty="0">
                <a:latin typeface="+mj-lt"/>
                <a:cs typeface="Calibri"/>
              </a:rPr>
              <a:t>e</a:t>
            </a:r>
            <a:r>
              <a:rPr lang="en-IE" altLang="en-US" sz="2300" dirty="0">
                <a:latin typeface="+mj-lt"/>
                <a:cs typeface="Calibri"/>
              </a:rPr>
              <a:t> prosić.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a:latin typeface="+mj-lt"/>
                <a:cs typeface="Calibri"/>
              </a:rPr>
              <a:t>Pieniądze to tlen Twojej organizacji.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a:latin typeface="+mj-lt"/>
                <a:cs typeface="Calibri"/>
              </a:rPr>
              <a:t>Pieniądze przyciąga siła, a nie słabość.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a:latin typeface="+mj-lt"/>
                <a:cs typeface="Calibri"/>
              </a:rPr>
              <a:t>Ludzie lubią wspierać zwycięzców.</a:t>
            </a:r>
          </a:p>
          <a:p>
            <a:pPr marL="316531" indent="-316531">
              <a:buFont typeface="+mj-lt"/>
              <a:buAutoNum type="arabicPeriod"/>
              <a:defRPr/>
            </a:pPr>
            <a:r>
              <a:rPr lang="en-IE" altLang="en-US" sz="2300" dirty="0">
                <a:latin typeface="+mj-lt"/>
                <a:cs typeface="Calibri"/>
              </a:rPr>
              <a:t>Pieniędzy nie zbiera się przy biurkach - wyjdź i nawiąż kontakty.</a:t>
            </a:r>
          </a:p>
          <a:p>
            <a:pPr marL="316531" indent="-316531">
              <a:buFont typeface="+mj-lt"/>
              <a:buAutoNum type="arabicPeriod"/>
              <a:defRPr/>
            </a:pPr>
            <a:r>
              <a:rPr lang="en-IE" altLang="en-US" sz="2300" dirty="0">
                <a:latin typeface="+mj-lt"/>
                <a:cs typeface="Calibri"/>
              </a:rPr>
              <a:t>Ludzie muszą być zainspirowani wizją. </a:t>
            </a:r>
            <a:endParaRPr lang="en-IE" altLang="en-US" sz="2300" dirty="0">
              <a:latin typeface="+mj-lt"/>
              <a:cs typeface="Calibri" panose="020F0502020204030204" pitchFamily="34" charset="0"/>
            </a:endParaRPr>
          </a:p>
          <a:p>
            <a:pPr marL="316531" indent="-316531">
              <a:buFont typeface="+mj-lt"/>
              <a:buAutoNum type="arabicPeriod"/>
              <a:defRPr/>
            </a:pPr>
            <a:r>
              <a:rPr lang="en-IE" altLang="en-US" sz="2300" dirty="0">
                <a:latin typeface="+mj-lt"/>
                <a:cs typeface="Calibri"/>
              </a:rPr>
              <a:t>Jeśli nie prosisz swoich fundatorów o pieniądze, to robi to ktoś inny! </a:t>
            </a:r>
            <a:endParaRPr lang="en-IE" altLang="en-US" sz="2300" dirty="0">
              <a:latin typeface="+mj-lt"/>
              <a:cs typeface="Calibri" panose="020F0502020204030204" pitchFamily="34" charset="0"/>
            </a:endParaRPr>
          </a:p>
          <a:p>
            <a:endParaRPr lang="sk-SK" sz="2300" dirty="0"/>
          </a:p>
        </p:txBody>
      </p:sp>
    </p:spTree>
    <p:extLst>
      <p:ext uri="{BB962C8B-B14F-4D97-AF65-F5344CB8AC3E}">
        <p14:creationId xmlns:p14="http://schemas.microsoft.com/office/powerpoint/2010/main" val="2179568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8881CDD-8C0C-4E5D-AFAF-39C47D43D8F8}"/>
              </a:ext>
            </a:extLst>
          </p:cNvPr>
          <p:cNvSpPr txBox="1"/>
          <p:nvPr/>
        </p:nvSpPr>
        <p:spPr>
          <a:xfrm>
            <a:off x="613769" y="1414462"/>
            <a:ext cx="7015718" cy="337607"/>
          </a:xfrm>
          <a:prstGeom prst="rect">
            <a:avLst/>
          </a:prstGeom>
          <a:noFill/>
        </p:spPr>
        <p:txBody>
          <a:bodyPr wrap="square" lIns="84406" tIns="42203" rIns="84406" bIns="42203" anchor="t">
            <a:spAutoFit/>
          </a:bodyPr>
          <a:lstStyle/>
          <a:p>
            <a:pPr>
              <a:lnSpc>
                <a:spcPct val="80000"/>
              </a:lnSpc>
            </a:pPr>
            <a:r>
              <a:rPr lang="en-US" altLang="en-US" sz="2000" b="1" dirty="0">
                <a:solidFill>
                  <a:srgbClr val="006600"/>
                </a:solidFill>
                <a:latin typeface="+mj-lt"/>
                <a:cs typeface="Arial"/>
              </a:rPr>
              <a:t>Case Studies - </a:t>
            </a:r>
            <a:r>
              <a:rPr lang="en-IE" altLang="en-US" sz="2000" u="sng" dirty="0">
                <a:solidFill>
                  <a:srgbClr val="673375"/>
                </a:solidFill>
                <a:latin typeface="+mj-lt"/>
                <a:cs typeface="Arial"/>
              </a:rPr>
              <a:t>Food Cloud - </a:t>
            </a:r>
            <a:r>
              <a:rPr lang="en-US" altLang="en-US" sz="2000" b="1" dirty="0">
                <a:solidFill>
                  <a:srgbClr val="B2CF3F"/>
                </a:solidFill>
                <a:latin typeface="+mj-lt"/>
                <a:cs typeface="Arial"/>
              </a:rPr>
              <a:t>www.foodcloud.com  </a:t>
            </a:r>
            <a:endParaRPr lang="en-US" altLang="en-US" sz="2000" b="1" dirty="0">
              <a:solidFill>
                <a:srgbClr val="B2CF3F"/>
              </a:solidFill>
              <a:latin typeface="+mj-lt"/>
            </a:endParaRPr>
          </a:p>
        </p:txBody>
      </p:sp>
      <p:sp>
        <p:nvSpPr>
          <p:cNvPr id="5" name="BlokTextu 4">
            <a:extLst>
              <a:ext uri="{FF2B5EF4-FFF2-40B4-BE49-F238E27FC236}">
                <a16:creationId xmlns:a16="http://schemas.microsoft.com/office/drawing/2014/main" id="{4A2D0BE1-609F-40E9-A76D-15C2B7171CD5}"/>
              </a:ext>
            </a:extLst>
          </p:cNvPr>
          <p:cNvSpPr txBox="1"/>
          <p:nvPr/>
        </p:nvSpPr>
        <p:spPr>
          <a:xfrm>
            <a:off x="613769" y="2062589"/>
            <a:ext cx="6598038" cy="3686216"/>
          </a:xfrm>
          <a:prstGeom prst="rect">
            <a:avLst/>
          </a:prstGeom>
          <a:noFill/>
        </p:spPr>
        <p:txBody>
          <a:bodyPr wrap="square" lIns="84406" tIns="42203" rIns="84406" bIns="42203" anchor="t">
            <a:spAutoFit/>
          </a:bodyPr>
          <a:lstStyle/>
          <a:p>
            <a:pPr>
              <a:defRPr/>
            </a:pPr>
            <a:r>
              <a:rPr lang="en-US" altLang="en-US" dirty="0">
                <a:latin typeface="+mj-lt"/>
                <a:cs typeface="Arial"/>
              </a:rPr>
              <a:t>Założona w 2013 roku </a:t>
            </a:r>
            <a:r>
              <a:rPr lang="en-US" altLang="en-US" dirty="0" err="1">
                <a:latin typeface="+mj-lt"/>
                <a:cs typeface="Arial"/>
              </a:rPr>
              <a:t>FoodCloud </a:t>
            </a:r>
            <a:r>
              <a:rPr lang="en-US" altLang="en-US" dirty="0">
                <a:latin typeface="+mj-lt"/>
                <a:cs typeface="Arial"/>
              </a:rPr>
              <a:t>to przedsiębiorstwo społeczne, które za pośrednictwem platformy technologicznej łączy przedsiębiorstwa posiadające nadwyżki żywności z lokalnymi organizacjami charytatywnymi i grupami społecznymi w Irlandii.  </a:t>
            </a:r>
            <a:endParaRPr lang="en-US" altLang="en-US" dirty="0">
              <a:latin typeface="+mj-lt"/>
              <a:cs typeface="Arial" panose="020B0604020202020204" pitchFamily="34" charset="0"/>
            </a:endParaRPr>
          </a:p>
          <a:p>
            <a:pPr>
              <a:spcBef>
                <a:spcPct val="0"/>
              </a:spcBef>
              <a:defRPr/>
            </a:pPr>
            <a:r>
              <a:rPr lang="en-US" altLang="en-US" dirty="0">
                <a:latin typeface="+mj-lt"/>
                <a:cs typeface="Arial"/>
              </a:rPr>
              <a:t>Łączy tych, którzy mają za dużo jedzenia z tymi, którzy mają za mało. Wierzą w budowanie kultury, w której każdy ma szansę celebrować dobre jedzenie i uczyć się o jego zaletach i wierzą, że społeczności zbudowane na wspólnym jedzeniu mogą zostać odkryte na nowo.</a:t>
            </a:r>
          </a:p>
          <a:p>
            <a:pPr marL="39273">
              <a:defRPr/>
            </a:pPr>
            <a:endParaRPr lang="en-US" altLang="en-US" dirty="0">
              <a:latin typeface="+mj-lt"/>
              <a:cs typeface="Arial" panose="020B0604020202020204" pitchFamily="34" charset="0"/>
            </a:endParaRPr>
          </a:p>
          <a:p>
            <a:pPr>
              <a:defRPr/>
            </a:pPr>
            <a:r>
              <a:rPr lang="en-US" altLang="en-US" dirty="0">
                <a:latin typeface="+mj-lt"/>
                <a:cs typeface="Arial"/>
              </a:rPr>
              <a:t>Wsparcie finansowe od </a:t>
            </a:r>
            <a:r>
              <a:rPr lang="en-US" altLang="en-US" dirty="0">
                <a:latin typeface="+mj-lt"/>
                <a:cs typeface="Arial"/>
                <a:hlinkClick r:id="rId2"/>
              </a:rPr>
              <a:t>Social Entrepreneurs Ireland </a:t>
            </a:r>
            <a:r>
              <a:rPr lang="en-US" altLang="en-US" dirty="0">
                <a:latin typeface="+mj-lt"/>
                <a:cs typeface="Arial"/>
              </a:rPr>
              <a:t>było kluczowe dla rozwoju biznesu. </a:t>
            </a:r>
            <a:endParaRPr lang="sk-SK" dirty="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95E20314-6872-4244-93CE-EF0D3585FB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9487" y="1755306"/>
            <a:ext cx="1365738" cy="85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16B3FA2A-145D-4DF9-8283-08C055A30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202" y="3322255"/>
            <a:ext cx="1934308" cy="185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999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6FA08A9-AB71-47B5-895C-4923BCE72558}"/>
              </a:ext>
            </a:extLst>
          </p:cNvPr>
          <p:cNvSpPr txBox="1"/>
          <p:nvPr/>
        </p:nvSpPr>
        <p:spPr>
          <a:xfrm>
            <a:off x="561561" y="1365360"/>
            <a:ext cx="6911297" cy="337607"/>
          </a:xfrm>
          <a:prstGeom prst="rect">
            <a:avLst/>
          </a:prstGeom>
          <a:noFill/>
        </p:spPr>
        <p:txBody>
          <a:bodyPr wrap="square" lIns="84406" tIns="42203" rIns="84406" bIns="42203" anchor="t">
            <a:spAutoFit/>
          </a:bodyPr>
          <a:lstStyle/>
          <a:p>
            <a:pPr>
              <a:lnSpc>
                <a:spcPct val="80000"/>
              </a:lnSpc>
              <a:spcBef>
                <a:spcPct val="0"/>
              </a:spcBef>
              <a:buFontTx/>
              <a:buNone/>
              <a:defRPr/>
            </a:pPr>
            <a:r>
              <a:rPr lang="en-US" altLang="en-US" sz="2000" b="1" dirty="0">
                <a:solidFill>
                  <a:schemeClr val="bg1"/>
                </a:solidFill>
                <a:highlight>
                  <a:srgbClr val="006600"/>
                </a:highlight>
                <a:latin typeface="+mj-lt"/>
                <a:cs typeface="Arial"/>
              </a:rPr>
              <a:t>ĆWICZENIE 7 :Watch Video Food Cloud Case Study</a:t>
            </a:r>
          </a:p>
        </p:txBody>
      </p:sp>
      <p:pic>
        <p:nvPicPr>
          <p:cNvPr id="4" name="QAh1j6OTA9s">
            <a:hlinkClick r:id="" action="ppaction://media"/>
            <a:extLst>
              <a:ext uri="{FF2B5EF4-FFF2-40B4-BE49-F238E27FC236}">
                <a16:creationId xmlns:a16="http://schemas.microsoft.com/office/drawing/2014/main" id="{4CAAFAA4-96D7-4EA8-9E34-690BB53BF10A}"/>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46689" y="1728067"/>
            <a:ext cx="5018942" cy="376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t;strong&gt;flag&lt;/strong&gt; by think0 customization wallpaper hdtv widescreen the &lt;strong&gt;irish flag&lt;/strong&gt; ...">
            <a:extLst>
              <a:ext uri="{FF2B5EF4-FFF2-40B4-BE49-F238E27FC236}">
                <a16:creationId xmlns:a16="http://schemas.microsoft.com/office/drawing/2014/main" id="{09F78CFE-6858-4DD6-B0D4-EBAA2D4D1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045" y="1810189"/>
            <a:ext cx="1365738" cy="8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F4A3E36-C9B4-4388-AA3F-724A960D994B}"/>
              </a:ext>
            </a:extLst>
          </p:cNvPr>
          <p:cNvSpPr txBox="1"/>
          <p:nvPr/>
        </p:nvSpPr>
        <p:spPr>
          <a:xfrm>
            <a:off x="6263326" y="2801542"/>
            <a:ext cx="2592280" cy="2855219"/>
          </a:xfrm>
          <a:prstGeom prst="rect">
            <a:avLst/>
          </a:prstGeom>
          <a:noFill/>
        </p:spPr>
        <p:txBody>
          <a:bodyPr wrap="square" lIns="84406" tIns="42203" rIns="84406" bIns="42203" anchor="t">
            <a:spAutoFit/>
          </a:bodyPr>
          <a:lstStyle/>
          <a:p>
            <a:pPr>
              <a:spcBef>
                <a:spcPct val="0"/>
              </a:spcBef>
              <a:buFontTx/>
              <a:buNone/>
            </a:pPr>
            <a:r>
              <a:rPr lang="en-IE" altLang="en-US" dirty="0">
                <a:solidFill>
                  <a:srgbClr val="333333"/>
                </a:solidFill>
                <a:latin typeface="+mj-lt"/>
                <a:cs typeface="Arial"/>
              </a:rPr>
              <a:t>Iseult Ward i Aoibheann O'Brien wyjaśniają, jak </a:t>
            </a:r>
            <a:r>
              <a:rPr lang="en-IE" altLang="en-US" dirty="0" err="1">
                <a:solidFill>
                  <a:srgbClr val="333333"/>
                </a:solidFill>
                <a:latin typeface="+mj-lt"/>
                <a:cs typeface="Arial"/>
              </a:rPr>
              <a:t>FoodCloud</a:t>
            </a:r>
            <a:r>
              <a:rPr lang="en-IE" altLang="en-US" dirty="0">
                <a:solidFill>
                  <a:srgbClr val="333333"/>
                </a:solidFill>
                <a:latin typeface="+mj-lt"/>
                <a:cs typeface="Arial"/>
              </a:rPr>
              <a:t> i </a:t>
            </a:r>
            <a:r>
              <a:rPr lang="en-IE" altLang="en-US" dirty="0" err="1">
                <a:solidFill>
                  <a:srgbClr val="333333"/>
                </a:solidFill>
                <a:latin typeface="+mj-lt"/>
                <a:cs typeface="Arial"/>
              </a:rPr>
              <a:t>FoodCloud</a:t>
            </a:r>
            <a:r>
              <a:rPr lang="en-IE" altLang="en-US" dirty="0">
                <a:solidFill>
                  <a:srgbClr val="333333"/>
                </a:solidFill>
                <a:latin typeface="+mj-lt"/>
                <a:cs typeface="Arial"/>
              </a:rPr>
              <a:t> Hubs współpracują, aby zmaksymalizować nadwyżki żywności redystrybuowane do organizacji charytatywnych w Irlandii.</a:t>
            </a:r>
            <a:endParaRPr lang="en-IE" altLang="en-US" dirty="0">
              <a:latin typeface="+mj-lt"/>
              <a:cs typeface="Arial"/>
            </a:endParaRPr>
          </a:p>
        </p:txBody>
      </p:sp>
      <p:sp>
        <p:nvSpPr>
          <p:cNvPr id="9" name="BlokTextu 8">
            <a:extLst>
              <a:ext uri="{FF2B5EF4-FFF2-40B4-BE49-F238E27FC236}">
                <a16:creationId xmlns:a16="http://schemas.microsoft.com/office/drawing/2014/main" id="{2B3EE6E8-719F-4016-8D2D-F68E2CCD39F5}"/>
              </a:ext>
            </a:extLst>
          </p:cNvPr>
          <p:cNvSpPr txBox="1"/>
          <p:nvPr/>
        </p:nvSpPr>
        <p:spPr>
          <a:xfrm>
            <a:off x="646688" y="5580716"/>
            <a:ext cx="7426584" cy="255726"/>
          </a:xfrm>
          <a:prstGeom prst="rect">
            <a:avLst/>
          </a:prstGeom>
          <a:noFill/>
        </p:spPr>
        <p:txBody>
          <a:bodyPr wrap="square" lIns="84406" tIns="42203" rIns="84406" bIns="42203" anchor="t">
            <a:spAutoFit/>
          </a:bodyPr>
          <a:lstStyle/>
          <a:p>
            <a:r>
              <a:rPr lang="en-IE" altLang="en-US" sz="1108" dirty="0">
                <a:latin typeface="+mj-lt"/>
                <a:cs typeface="Arial"/>
              </a:rPr>
              <a:t>Kliknij, aby obejrzeć: </a:t>
            </a:r>
            <a:r>
              <a:rPr lang="en-IE" altLang="en-US" sz="1108" dirty="0">
                <a:latin typeface="+mj-lt"/>
                <a:cs typeface="Arial"/>
                <a:hlinkClick r:id="rId5"/>
              </a:rPr>
              <a:t>https:</a:t>
            </a:r>
            <a:r>
              <a:rPr lang="en-IE" altLang="en-US" sz="1108" dirty="0">
                <a:latin typeface="+mj-lt"/>
                <a:cs typeface="Arial"/>
              </a:rPr>
              <a:t>//www.youtube.com/watch?v=QAh1j6OTA9s </a:t>
            </a:r>
            <a:endParaRPr lang="en-IE" altLang="en-US" sz="1108" dirty="0">
              <a:latin typeface="+mj-lt"/>
            </a:endParaRPr>
          </a:p>
        </p:txBody>
      </p:sp>
    </p:spTree>
    <p:extLst>
      <p:ext uri="{BB962C8B-B14F-4D97-AF65-F5344CB8AC3E}">
        <p14:creationId xmlns:p14="http://schemas.microsoft.com/office/powerpoint/2010/main" val="2030629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EA5AEB8B-9166-4060-9344-F1ED2B7F355A}"/>
              </a:ext>
            </a:extLst>
          </p:cNvPr>
          <p:cNvSpPr txBox="1"/>
          <p:nvPr/>
        </p:nvSpPr>
        <p:spPr>
          <a:xfrm>
            <a:off x="587664" y="1331626"/>
            <a:ext cx="6023728"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Modele biznesowe w przedsiębiorczości społecznej</a:t>
            </a:r>
            <a:endParaRPr lang="sk-SK" sz="2000" dirty="0">
              <a:solidFill>
                <a:srgbClr val="006600"/>
              </a:solidFill>
              <a:latin typeface="+mj-lt"/>
              <a:cs typeface="Arial"/>
            </a:endParaRPr>
          </a:p>
        </p:txBody>
      </p:sp>
      <p:sp>
        <p:nvSpPr>
          <p:cNvPr id="5" name="BlokTextu 4">
            <a:extLst>
              <a:ext uri="{FF2B5EF4-FFF2-40B4-BE49-F238E27FC236}">
                <a16:creationId xmlns:a16="http://schemas.microsoft.com/office/drawing/2014/main" id="{55A934C3-9D0E-4822-912F-C39FE6805215}"/>
              </a:ext>
            </a:extLst>
          </p:cNvPr>
          <p:cNvSpPr txBox="1"/>
          <p:nvPr/>
        </p:nvSpPr>
        <p:spPr>
          <a:xfrm>
            <a:off x="587664" y="1757777"/>
            <a:ext cx="8303564" cy="5502098"/>
          </a:xfrm>
          <a:prstGeom prst="rect">
            <a:avLst/>
          </a:prstGeom>
          <a:noFill/>
        </p:spPr>
        <p:txBody>
          <a:bodyPr wrap="square" lIns="84406" tIns="42203" rIns="84406" bIns="42203" anchor="t">
            <a:spAutoFit/>
          </a:bodyPr>
          <a:lstStyle/>
          <a:p>
            <a:pPr>
              <a:spcBef>
                <a:spcPct val="0"/>
              </a:spcBef>
              <a:buClr>
                <a:srgbClr val="1D95AF"/>
              </a:buClr>
              <a:buFontTx/>
              <a:buNone/>
              <a:defRPr/>
            </a:pPr>
            <a:r>
              <a:rPr lang="en-IE" altLang="x-none" sz="1600" dirty="0">
                <a:solidFill>
                  <a:srgbClr val="353132"/>
                </a:solidFill>
                <a:latin typeface="+mj-lt"/>
                <a:cs typeface="Arial"/>
              </a:rPr>
              <a:t>Niektóre z </a:t>
            </a:r>
            <a:r>
              <a:rPr lang="en-IE" altLang="x-none" sz="1600" dirty="0" err="1">
                <a:solidFill>
                  <a:srgbClr val="353132"/>
                </a:solidFill>
                <a:latin typeface="+mj-lt"/>
                <a:cs typeface="Arial"/>
              </a:rPr>
              <a:t>najczęstszych</a:t>
            </a:r>
            <a:r>
              <a:rPr lang="en-IE" altLang="x-none" sz="1600" dirty="0">
                <a:solidFill>
                  <a:srgbClr val="353132"/>
                </a:solidFill>
                <a:latin typeface="+mj-lt"/>
                <a:cs typeface="Arial"/>
              </a:rPr>
              <a:t> </a:t>
            </a:r>
            <a:r>
              <a:rPr lang="pl-PL" altLang="x-none" sz="1600" dirty="0">
                <a:solidFill>
                  <a:srgbClr val="353132"/>
                </a:solidFill>
                <a:latin typeface="+mj-lt"/>
                <a:cs typeface="Arial"/>
              </a:rPr>
              <a:t>działań</a:t>
            </a:r>
            <a:r>
              <a:rPr lang="en-IE" altLang="x-none" sz="1600" dirty="0">
                <a:solidFill>
                  <a:srgbClr val="353132"/>
                </a:solidFill>
                <a:latin typeface="+mj-lt"/>
                <a:cs typeface="Arial"/>
              </a:rPr>
              <a:t>, k</a:t>
            </a:r>
            <a:r>
              <a:rPr lang="pl-PL" altLang="x-none" sz="1600" dirty="0" err="1">
                <a:solidFill>
                  <a:srgbClr val="353132"/>
                </a:solidFill>
                <a:latin typeface="+mj-lt"/>
                <a:cs typeface="Arial"/>
              </a:rPr>
              <a:t>tóre</a:t>
            </a:r>
            <a:r>
              <a:rPr lang="pl-PL" altLang="x-none" sz="1600" dirty="0">
                <a:solidFill>
                  <a:srgbClr val="353132"/>
                </a:solidFill>
                <a:latin typeface="+mj-lt"/>
                <a:cs typeface="Arial"/>
              </a:rPr>
              <a:t> </a:t>
            </a:r>
            <a:r>
              <a:rPr lang="en-IE" altLang="x-none" sz="1600" dirty="0" err="1">
                <a:solidFill>
                  <a:srgbClr val="353132"/>
                </a:solidFill>
                <a:latin typeface="+mj-lt"/>
                <a:cs typeface="Arial"/>
              </a:rPr>
              <a:t>udane</a:t>
            </a:r>
            <a:r>
              <a:rPr lang="en-IE" altLang="x-none" sz="1600" dirty="0">
                <a:solidFill>
                  <a:srgbClr val="353132"/>
                </a:solidFill>
                <a:latin typeface="+mj-lt"/>
                <a:cs typeface="Arial"/>
              </a:rPr>
              <a:t> przedsiębiorstwa </a:t>
            </a:r>
            <a:r>
              <a:rPr lang="en-IE" altLang="x-none" sz="1600" dirty="0" err="1">
                <a:solidFill>
                  <a:srgbClr val="353132"/>
                </a:solidFill>
                <a:latin typeface="+mj-lt"/>
                <a:cs typeface="Arial"/>
              </a:rPr>
              <a:t>społeczne</a:t>
            </a:r>
            <a:r>
              <a:rPr lang="en-IE" altLang="x-none" sz="1600" dirty="0">
                <a:solidFill>
                  <a:srgbClr val="353132"/>
                </a:solidFill>
                <a:latin typeface="+mj-lt"/>
                <a:cs typeface="Arial"/>
              </a:rPr>
              <a:t> </a:t>
            </a:r>
            <a:r>
              <a:rPr lang="pl-PL" altLang="x-none" sz="1600" dirty="0">
                <a:solidFill>
                  <a:srgbClr val="353132"/>
                </a:solidFill>
                <a:latin typeface="+mj-lt"/>
                <a:cs typeface="Arial"/>
              </a:rPr>
              <a:t>praktykują</a:t>
            </a:r>
            <a:r>
              <a:rPr lang="en-IE" altLang="x-none" sz="1600" dirty="0">
                <a:solidFill>
                  <a:srgbClr val="353132"/>
                </a:solidFill>
                <a:latin typeface="+mj-lt"/>
                <a:cs typeface="Arial"/>
              </a:rPr>
              <a:t> to:</a:t>
            </a:r>
          </a:p>
          <a:p>
            <a:pPr>
              <a:spcBef>
                <a:spcPct val="0"/>
              </a:spcBef>
              <a:buClr>
                <a:srgbClr val="1D95AF"/>
              </a:buClr>
              <a:buFontTx/>
              <a:buNone/>
              <a:defRPr/>
            </a:pPr>
            <a:endParaRPr lang="en-IE" altLang="x-none" sz="1600" dirty="0">
              <a:solidFill>
                <a:srgbClr val="7A7C7E"/>
              </a:solidFill>
              <a:latin typeface="+mj-lt"/>
            </a:endParaRPr>
          </a:p>
          <a:p>
            <a:pPr marL="316531" indent="-316531">
              <a:buFont typeface="Arial" panose="020B0604020202020204" pitchFamily="34" charset="0"/>
              <a:buChar char="•"/>
              <a:defRPr/>
            </a:pPr>
            <a:r>
              <a:rPr lang="pl-PL" altLang="x-none" sz="1600" b="1" dirty="0">
                <a:latin typeface="+mj-lt"/>
                <a:cs typeface="Arial"/>
              </a:rPr>
              <a:t>Wzajemne finansowanie</a:t>
            </a:r>
            <a:r>
              <a:rPr lang="en-IE" altLang="x-none" sz="1600" b="1" dirty="0">
                <a:latin typeface="+mj-lt"/>
                <a:cs typeface="Arial"/>
              </a:rPr>
              <a:t> - </a:t>
            </a:r>
            <a:r>
              <a:rPr lang="en-IE" altLang="x-none" sz="1600" dirty="0">
                <a:latin typeface="+mj-lt"/>
                <a:cs typeface="Arial"/>
              </a:rPr>
              <a:t>jedna grupa klientów płaci za usługę. Zyski z tego tytułu są wykorzystywane do subsydiowania usługi dla innej, nieobsługiwanej grupy. Tzn. niektórzy lokatorzy płacą pełną cenę, co subsydiuje niższą cenę dla innych. </a:t>
            </a:r>
          </a:p>
          <a:p>
            <a:pPr marL="316531" indent="-316531">
              <a:buFont typeface="Arial" panose="020B0604020202020204" pitchFamily="34" charset="0"/>
              <a:buChar char="•"/>
              <a:defRPr/>
            </a:pPr>
            <a:r>
              <a:rPr lang="pl-PL" altLang="x-none" sz="1600" b="1" dirty="0">
                <a:latin typeface="+mj-lt"/>
                <a:cs typeface="Arial"/>
              </a:rPr>
              <a:t>Opłata za usługę</a:t>
            </a:r>
            <a:r>
              <a:rPr lang="en-IE" altLang="x-none" sz="1600" b="1" dirty="0">
                <a:latin typeface="+mj-lt"/>
                <a:cs typeface="Arial"/>
              </a:rPr>
              <a:t> - </a:t>
            </a:r>
            <a:r>
              <a:rPr lang="en-IE" altLang="x-none" sz="1600" dirty="0">
                <a:latin typeface="+mj-lt"/>
                <a:cs typeface="Arial"/>
              </a:rPr>
              <a:t>beneficjenci płacą bezpośrednio za usługi świadczone przez przedsiębiorstwo społeczne - wynajem powierzchni kuchennej</a:t>
            </a:r>
          </a:p>
          <a:p>
            <a:pPr marL="316531" indent="-316531">
              <a:buFont typeface="Arial" panose="020B0604020202020204" pitchFamily="34" charset="0"/>
              <a:buChar char="•"/>
              <a:defRPr/>
            </a:pPr>
            <a:r>
              <a:rPr lang="en-IE" altLang="x-none" sz="1600" b="1" dirty="0">
                <a:latin typeface="+mj-lt"/>
                <a:cs typeface="Arial"/>
              </a:rPr>
              <a:t>Zatrudnienie i szkolenie w zakresie umiejętności - </a:t>
            </a:r>
            <a:r>
              <a:rPr lang="en-IE" altLang="x-none" sz="1600" dirty="0">
                <a:latin typeface="+mj-lt"/>
                <a:cs typeface="Arial"/>
              </a:rPr>
              <a:t>Głównym</a:t>
            </a:r>
            <a:r>
              <a:rPr lang="en-IE" altLang="x-none" sz="1600" b="1" dirty="0">
                <a:latin typeface="+mj-lt"/>
                <a:cs typeface="Arial"/>
              </a:rPr>
              <a:t> </a:t>
            </a:r>
            <a:r>
              <a:rPr lang="en-IE" altLang="x-none" sz="1600" dirty="0">
                <a:latin typeface="+mj-lt"/>
                <a:cs typeface="Arial"/>
              </a:rPr>
              <a:t>celem jest zapewnienie wynagrodzenia, rozwoju umiejętności i szkolenia zawodowego beneficjentom: pracownikom.</a:t>
            </a:r>
          </a:p>
          <a:p>
            <a:pPr marL="316531" indent="-316531">
              <a:buFont typeface="Arial" panose="020B0604020202020204" pitchFamily="34" charset="0"/>
              <a:buChar char="•"/>
              <a:defRPr/>
            </a:pPr>
            <a:r>
              <a:rPr lang="pl-PL" altLang="en-US" sz="1600" b="1" dirty="0">
                <a:latin typeface="+mj-lt"/>
                <a:cs typeface="Arial"/>
              </a:rPr>
              <a:t>Rynkowe połączenie</a:t>
            </a:r>
            <a:r>
              <a:rPr lang="en-IE" altLang="en-US" sz="1600" b="1" dirty="0">
                <a:latin typeface="+mj-lt"/>
                <a:cs typeface="Arial"/>
              </a:rPr>
              <a:t> </a:t>
            </a:r>
            <a:r>
              <a:rPr lang="en-IE" altLang="en-US" sz="1600" dirty="0">
                <a:latin typeface="+mj-lt"/>
                <a:cs typeface="Arial"/>
              </a:rPr>
              <a:t>- Przedsiębiorstwo społeczne ułatwia relacje handlowe pomiędzy beneficjentami a nowymi rynkami.</a:t>
            </a:r>
            <a:endParaRPr lang="sk-SK" altLang="en-US" sz="1600" dirty="0">
              <a:latin typeface="+mj-lt"/>
              <a:cs typeface="Arial"/>
            </a:endParaRPr>
          </a:p>
          <a:p>
            <a:pPr>
              <a:defRPr/>
            </a:pPr>
            <a:r>
              <a:rPr lang="en-IE" altLang="en-US" sz="1600" b="1" dirty="0">
                <a:latin typeface="+mj-lt"/>
                <a:cs typeface="Arial"/>
              </a:rPr>
              <a:t>     Spółdzielnia - </a:t>
            </a:r>
            <a:r>
              <a:rPr lang="en-IE" altLang="en-US" sz="1600" dirty="0">
                <a:latin typeface="+mj-lt"/>
                <a:cs typeface="Arial"/>
              </a:rPr>
              <a:t>firma typu for profit lub non profit, która jest własnością członków, którzy również korzystają z </a:t>
            </a:r>
            <a:r>
              <a:rPr lang="sk-SK" altLang="en-US" sz="1600" dirty="0">
                <a:latin typeface="+mj-lt"/>
                <a:cs typeface="Arial"/>
              </a:rPr>
              <a:t>jej </a:t>
            </a:r>
            <a:r>
              <a:rPr lang="en-IE" altLang="en-US" sz="1600" dirty="0">
                <a:latin typeface="+mj-lt"/>
                <a:cs typeface="Arial"/>
              </a:rPr>
              <a:t>usług, dostarczając praktycznie każdy rodzaj towarów lub usług</a:t>
            </a:r>
            <a:r>
              <a:rPr lang="en-IE" altLang="en-US" sz="1600" b="1" dirty="0">
                <a:latin typeface="+mj-lt"/>
                <a:cs typeface="Arial"/>
              </a:rPr>
              <a:t>. </a:t>
            </a:r>
            <a:r>
              <a:rPr lang="en-IE" altLang="en-US" sz="1600" dirty="0">
                <a:latin typeface="+mj-lt"/>
                <a:cs typeface="Arial"/>
              </a:rPr>
              <a:t>Widzimy wiele przykładów spółdzielni w sektorze spożywczym.</a:t>
            </a:r>
          </a:p>
          <a:p>
            <a:pPr>
              <a:spcBef>
                <a:spcPct val="0"/>
              </a:spcBef>
              <a:defRPr/>
            </a:pPr>
            <a:endParaRPr lang="en-IE" altLang="en-US" sz="1600" b="1" dirty="0">
              <a:latin typeface="+mj-lt"/>
            </a:endParaRPr>
          </a:p>
          <a:p>
            <a:pPr>
              <a:defRPr/>
            </a:pPr>
            <a:r>
              <a:rPr lang="en-IE" altLang="en-US" sz="1600" dirty="0">
                <a:latin typeface="+mj-lt"/>
                <a:cs typeface="Arial"/>
              </a:rPr>
              <a:t>Podjęcie decyzji, który model biznesowy będzie działał najlepiej </a:t>
            </a:r>
            <a:endParaRPr lang="en-IE" altLang="en-US" sz="1600" dirty="0">
              <a:latin typeface="+mj-lt"/>
            </a:endParaRPr>
          </a:p>
          <a:p>
            <a:pPr>
              <a:defRPr/>
            </a:pPr>
            <a:r>
              <a:rPr lang="en-IE" altLang="en-US" sz="1600" dirty="0">
                <a:latin typeface="+mj-lt"/>
                <a:cs typeface="Arial"/>
              </a:rPr>
              <a:t>dla twoich okoliczności może być wyzwaniem. Wróć do </a:t>
            </a:r>
            <a:r>
              <a:rPr lang="sk-SK" altLang="en-US" sz="1600" dirty="0">
                <a:latin typeface="+mj-lt"/>
                <a:cs typeface="Arial"/>
              </a:rPr>
              <a:t>modułu 2, </a:t>
            </a:r>
            <a:r>
              <a:rPr lang="en-IE" altLang="en-US" sz="1600" dirty="0">
                <a:latin typeface="+mj-lt"/>
                <a:cs typeface="Arial"/>
              </a:rPr>
              <a:t>a zbudujesz potrzebną wiedzę. </a:t>
            </a:r>
            <a:endParaRPr lang="en-IE" altLang="en-US" sz="1600" dirty="0">
              <a:latin typeface="+mj-lt"/>
            </a:endParaRPr>
          </a:p>
          <a:p>
            <a:pPr marL="316531" indent="-316531">
              <a:buFont typeface="Arial" panose="020B0604020202020204" pitchFamily="34" charset="0"/>
              <a:buChar char="•"/>
              <a:defRPr/>
            </a:pPr>
            <a:endParaRPr lang="en-IE" altLang="en-US" sz="1600" dirty="0">
              <a:latin typeface="+mj-lt"/>
            </a:endParaRPr>
          </a:p>
          <a:p>
            <a:pPr marL="246191" indent="-246191">
              <a:buClr>
                <a:srgbClr val="1D95AF"/>
              </a:buClr>
              <a:defRPr/>
            </a:pPr>
            <a:endParaRPr lang="en-IE" altLang="x-none" sz="1600" dirty="0">
              <a:solidFill>
                <a:srgbClr val="353132"/>
              </a:solidFill>
              <a:latin typeface="+mj-lt"/>
            </a:endParaRPr>
          </a:p>
        </p:txBody>
      </p:sp>
    </p:spTree>
    <p:extLst>
      <p:ext uri="{BB962C8B-B14F-4D97-AF65-F5344CB8AC3E}">
        <p14:creationId xmlns:p14="http://schemas.microsoft.com/office/powerpoint/2010/main" val="84901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DF5BBC-1754-403C-A0E4-82C0E4520F28}"/>
              </a:ext>
            </a:extLst>
          </p:cNvPr>
          <p:cNvSpPr txBox="1"/>
          <p:nvPr/>
        </p:nvSpPr>
        <p:spPr>
          <a:xfrm>
            <a:off x="526247" y="1196752"/>
            <a:ext cx="6850386" cy="583828"/>
          </a:xfrm>
          <a:prstGeom prst="rect">
            <a:avLst/>
          </a:prstGeom>
          <a:noFill/>
        </p:spPr>
        <p:txBody>
          <a:bodyPr wrap="square" lIns="84406" tIns="42203" rIns="84406" bIns="42203" anchor="t">
            <a:spAutoFit/>
          </a:bodyPr>
          <a:lstStyle/>
          <a:p>
            <a:pPr>
              <a:lnSpc>
                <a:spcPct val="80000"/>
              </a:lnSpc>
              <a:spcBef>
                <a:spcPct val="0"/>
              </a:spcBef>
              <a:buFontTx/>
              <a:buNone/>
            </a:pPr>
            <a:r>
              <a:rPr lang="en-US" altLang="en-US" sz="2000" b="1" dirty="0">
                <a:solidFill>
                  <a:srgbClr val="006600"/>
                </a:solidFill>
                <a:latin typeface="+mj-lt"/>
                <a:cs typeface="Arial"/>
              </a:rPr>
              <a:t>Dostęp do zasobów dla przedsiębiorstw społecznych</a:t>
            </a:r>
          </a:p>
          <a:p>
            <a:pPr>
              <a:lnSpc>
                <a:spcPct val="80000"/>
              </a:lnSpc>
              <a:spcBef>
                <a:spcPct val="0"/>
              </a:spcBef>
              <a:buFontTx/>
              <a:buNone/>
            </a:pPr>
            <a:r>
              <a:rPr lang="en-US" altLang="en-US" sz="2000" b="1" dirty="0">
                <a:solidFill>
                  <a:srgbClr val="006600"/>
                </a:solidFill>
                <a:latin typeface="+mj-lt"/>
                <a:cs typeface="Arial"/>
              </a:rPr>
              <a:t>Fundusz na rzecz innowacji społecznych w Irlandii</a:t>
            </a:r>
          </a:p>
        </p:txBody>
      </p:sp>
      <p:sp>
        <p:nvSpPr>
          <p:cNvPr id="5" name="BlokTextu 4">
            <a:extLst>
              <a:ext uri="{FF2B5EF4-FFF2-40B4-BE49-F238E27FC236}">
                <a16:creationId xmlns:a16="http://schemas.microsoft.com/office/drawing/2014/main" id="{FE544C99-849C-4DAA-8DC6-3E57DAC18738}"/>
              </a:ext>
            </a:extLst>
          </p:cNvPr>
          <p:cNvSpPr txBox="1"/>
          <p:nvPr/>
        </p:nvSpPr>
        <p:spPr>
          <a:xfrm>
            <a:off x="526248" y="1844824"/>
            <a:ext cx="8231775" cy="5394376"/>
          </a:xfrm>
          <a:prstGeom prst="rect">
            <a:avLst/>
          </a:prstGeom>
          <a:noFill/>
        </p:spPr>
        <p:txBody>
          <a:bodyPr wrap="square" lIns="84406" tIns="42203" rIns="84406" bIns="42203" anchor="t">
            <a:spAutoFit/>
          </a:bodyPr>
          <a:lstStyle/>
          <a:p>
            <a:pPr>
              <a:defRPr/>
            </a:pPr>
            <a:r>
              <a:rPr lang="en-IE" altLang="en-US" sz="1500" dirty="0">
                <a:latin typeface="+mj-lt"/>
                <a:cs typeface="Arial"/>
              </a:rPr>
              <a:t>Social Innovation Fund Ireland zapewnia kapitał </a:t>
            </a:r>
            <a:r>
              <a:rPr lang="en-IE" altLang="en-US" sz="1500" b="1" dirty="0">
                <a:latin typeface="+mj-lt"/>
                <a:cs typeface="Arial"/>
              </a:rPr>
              <a:t>wzrostu </a:t>
            </a:r>
            <a:r>
              <a:rPr lang="en-IE" altLang="en-US" sz="1500" dirty="0">
                <a:latin typeface="+mj-lt"/>
                <a:cs typeface="Arial"/>
              </a:rPr>
              <a:t>i </a:t>
            </a:r>
            <a:r>
              <a:rPr lang="en-IE" altLang="en-US" sz="1500" b="1" dirty="0">
                <a:latin typeface="+mj-lt"/>
                <a:cs typeface="Arial"/>
              </a:rPr>
              <a:t>wsparcie </a:t>
            </a:r>
            <a:r>
              <a:rPr lang="en-IE" altLang="en-US" sz="1500" dirty="0">
                <a:latin typeface="+mj-lt"/>
                <a:cs typeface="Arial"/>
              </a:rPr>
              <a:t>dla najlepszych innowacji społecznych w Irlandii, pomagając im </a:t>
            </a:r>
            <a:r>
              <a:rPr lang="en-IE" altLang="en-US" sz="1500" b="1" dirty="0">
                <a:latin typeface="+mj-lt"/>
                <a:cs typeface="Arial"/>
              </a:rPr>
              <a:t>skalować </a:t>
            </a:r>
            <a:r>
              <a:rPr lang="en-IE" altLang="en-US" sz="1500" dirty="0">
                <a:latin typeface="+mj-lt"/>
                <a:cs typeface="Arial"/>
              </a:rPr>
              <a:t>i maksymalizować ich </a:t>
            </a:r>
            <a:r>
              <a:rPr lang="en-IE" altLang="en-US" sz="1500" b="1" dirty="0">
                <a:latin typeface="+mj-lt"/>
                <a:cs typeface="Arial"/>
              </a:rPr>
              <a:t>wpływ</a:t>
            </a:r>
            <a:r>
              <a:rPr lang="en-IE" altLang="en-US" sz="1500" dirty="0">
                <a:latin typeface="+mj-lt"/>
                <a:cs typeface="Arial"/>
              </a:rPr>
              <a:t>.  Ich przewodnik po ocenie jest interesujący... </a:t>
            </a:r>
            <a:endParaRPr lang="en-IE" altLang="en-US" sz="1500" dirty="0">
              <a:latin typeface="+mj-lt"/>
            </a:endParaRPr>
          </a:p>
          <a:p>
            <a:pPr indent="18757">
              <a:defRPr/>
            </a:pPr>
            <a:endParaRPr lang="en-IE" altLang="en-US" sz="1500" dirty="0">
              <a:latin typeface="+mj-lt"/>
            </a:endParaRPr>
          </a:p>
          <a:p>
            <a:pPr marL="263776" indent="-263776">
              <a:buFont typeface="Arial" panose="020B0604020202020204" pitchFamily="34" charset="0"/>
              <a:buChar char="•"/>
              <a:defRPr/>
            </a:pPr>
            <a:r>
              <a:rPr lang="en-GB" sz="1500" dirty="0">
                <a:latin typeface="+mj-lt"/>
                <a:cs typeface="Arial"/>
              </a:rPr>
              <a:t>Jakie masz </a:t>
            </a:r>
            <a:r>
              <a:rPr lang="en-GB" sz="1500" b="1" dirty="0">
                <a:latin typeface="+mj-lt"/>
                <a:cs typeface="Arial"/>
              </a:rPr>
              <a:t>ROZWIĄZANIE </a:t>
            </a:r>
            <a:r>
              <a:rPr lang="en-GB" sz="1500" dirty="0">
                <a:latin typeface="+mj-lt"/>
                <a:cs typeface="Arial"/>
              </a:rPr>
              <a:t>na </a:t>
            </a:r>
            <a:r>
              <a:rPr lang="en-GB" sz="1500" b="1" dirty="0">
                <a:latin typeface="+mj-lt"/>
                <a:cs typeface="Arial"/>
              </a:rPr>
              <a:t>problem społeczny?</a:t>
            </a:r>
          </a:p>
          <a:p>
            <a:pPr marL="263776" indent="-263776">
              <a:buFont typeface="Arial" panose="020B0604020202020204" pitchFamily="34" charset="0"/>
              <a:buChar char="•"/>
              <a:defRPr/>
            </a:pPr>
            <a:r>
              <a:rPr lang="en-GB" sz="1500" b="1" dirty="0">
                <a:latin typeface="+mj-lt"/>
                <a:cs typeface="Arial"/>
              </a:rPr>
              <a:t>INNOWACJA – </a:t>
            </a:r>
            <a:r>
              <a:rPr lang="en-GB" sz="1500" dirty="0" err="1">
                <a:latin typeface="+mj-lt"/>
                <a:cs typeface="Arial"/>
              </a:rPr>
              <a:t>Czy</a:t>
            </a:r>
            <a:r>
              <a:rPr lang="pl-PL" sz="1500" dirty="0">
                <a:latin typeface="+mj-lt"/>
                <a:cs typeface="Arial"/>
              </a:rPr>
              <a:t>m </a:t>
            </a:r>
            <a:r>
              <a:rPr lang="en-GB" sz="1500" dirty="0" err="1">
                <a:latin typeface="+mj-lt"/>
                <a:cs typeface="Arial"/>
              </a:rPr>
              <a:t>różni</a:t>
            </a:r>
            <a:r>
              <a:rPr lang="en-GB" sz="1500" dirty="0">
                <a:latin typeface="+mj-lt"/>
                <a:cs typeface="Arial"/>
              </a:rPr>
              <a:t> się/jest lepsza od wszystkiego innego co jest na rynku</a:t>
            </a:r>
            <a:r>
              <a:rPr lang="en-GB" sz="1500" b="1" dirty="0">
                <a:latin typeface="+mj-lt"/>
                <a:cs typeface="Arial"/>
              </a:rPr>
              <a:t>?</a:t>
            </a:r>
            <a:endParaRPr lang="en-GB" sz="1500" dirty="0">
              <a:latin typeface="+mj-lt"/>
              <a:cs typeface="Arial"/>
            </a:endParaRPr>
          </a:p>
          <a:p>
            <a:pPr marL="263776" indent="-263776">
              <a:buFont typeface="Arial" panose="020B0604020202020204" pitchFamily="34" charset="0"/>
              <a:buChar char="•"/>
              <a:defRPr/>
            </a:pPr>
            <a:r>
              <a:rPr lang="en-GB" sz="1500" b="1" dirty="0">
                <a:latin typeface="+mj-lt"/>
                <a:cs typeface="Arial"/>
              </a:rPr>
              <a:t>MIERZALNY WPŁYW </a:t>
            </a:r>
            <a:r>
              <a:rPr lang="en-GB" sz="1500" dirty="0">
                <a:latin typeface="+mj-lt"/>
                <a:cs typeface="Arial"/>
              </a:rPr>
              <a:t>- Co możesz pokazać i opisać?</a:t>
            </a:r>
          </a:p>
          <a:p>
            <a:pPr marL="263776" indent="-263776">
              <a:buFont typeface="Arial" panose="020B0604020202020204" pitchFamily="34" charset="0"/>
              <a:buChar char="•"/>
              <a:defRPr/>
            </a:pPr>
            <a:r>
              <a:rPr lang="en-GB" sz="1500" b="1" dirty="0">
                <a:latin typeface="+mj-lt"/>
                <a:cs typeface="Arial"/>
              </a:rPr>
              <a:t>WZROST - </a:t>
            </a:r>
            <a:r>
              <a:rPr lang="en-GB" sz="1500" dirty="0">
                <a:latin typeface="+mj-lt"/>
                <a:cs typeface="Arial"/>
              </a:rPr>
              <a:t>Czy jest gotowy do wzrostu?  Czy jesteś gotów rozwinąć go na inne społeczności? Co by to wymagało?</a:t>
            </a:r>
          </a:p>
          <a:p>
            <a:pPr marL="263776" indent="-263776">
              <a:buFont typeface="Arial" panose="020B0604020202020204" pitchFamily="34" charset="0"/>
              <a:buChar char="•"/>
              <a:defRPr/>
            </a:pPr>
            <a:r>
              <a:rPr lang="en-GB" sz="1500" dirty="0">
                <a:latin typeface="+mj-lt"/>
                <a:cs typeface="Arial"/>
              </a:rPr>
              <a:t>Czy może stworzyć miejsca </a:t>
            </a:r>
            <a:r>
              <a:rPr lang="en-GB" sz="1500" b="1" dirty="0">
                <a:latin typeface="+mj-lt"/>
                <a:cs typeface="Arial"/>
              </a:rPr>
              <a:t>pracy?     </a:t>
            </a:r>
            <a:r>
              <a:rPr lang="en-GB" sz="1500" dirty="0">
                <a:latin typeface="+mj-lt"/>
                <a:cs typeface="Arial"/>
              </a:rPr>
              <a:t>Jak może być ZRÓWNOWAŻONY</a:t>
            </a:r>
            <a:r>
              <a:rPr lang="en-GB" sz="1500" b="1" dirty="0">
                <a:latin typeface="+mj-lt"/>
                <a:cs typeface="Arial"/>
              </a:rPr>
              <a:t>?</a:t>
            </a:r>
            <a:endParaRPr lang="sk-SK" sz="1500" b="1" dirty="0">
              <a:latin typeface="+mj-lt"/>
              <a:cs typeface="Arial"/>
            </a:endParaRPr>
          </a:p>
          <a:p>
            <a:pPr marL="263776" indent="-263776">
              <a:buFont typeface="Arial" panose="020B0604020202020204" pitchFamily="34" charset="0"/>
              <a:buChar char="•"/>
              <a:defRPr/>
            </a:pPr>
            <a:r>
              <a:rPr lang="en-IE" altLang="en-US" sz="1500" dirty="0">
                <a:latin typeface="Bookman Old Style"/>
                <a:cs typeface="Arial"/>
                <a:hlinkClick r:id="rId2"/>
              </a:rPr>
              <a:t>http://www.socialinnovation.ie/</a:t>
            </a:r>
            <a:endParaRPr lang="sk-SK" altLang="en-US" sz="1500" dirty="0">
              <a:latin typeface="Bookman Old Style"/>
              <a:cs typeface="Arial"/>
            </a:endParaRPr>
          </a:p>
          <a:p>
            <a:pPr>
              <a:spcBef>
                <a:spcPct val="0"/>
              </a:spcBef>
              <a:buFontTx/>
              <a:buNone/>
            </a:pPr>
            <a:r>
              <a:rPr lang="en-IE" altLang="en-US" sz="1500" dirty="0">
                <a:latin typeface="+mj-lt"/>
                <a:cs typeface="Arial"/>
              </a:rPr>
              <a:t>Community Finance (Ireland) jest organizacją charytatywną, która udziela pożyczek (nie dotacji) wyłącznie innym organizacjom trzeciego sektora, takim jak grupy społeczne, organizacje charytatywne i przedsiębiorstwa społeczne w Republice Irlandii. Od 2001 roku, jako część szerszej grupy UCIT, udzieliła ona ponad 70 milionów euro ponad 360 organizacjom na całej wyspie Irlandii.</a:t>
            </a:r>
          </a:p>
          <a:p>
            <a:pPr>
              <a:spcBef>
                <a:spcPct val="0"/>
              </a:spcBef>
              <a:buFontTx/>
              <a:buNone/>
            </a:pPr>
            <a:endParaRPr lang="en-IE" altLang="en-US" sz="1500" dirty="0">
              <a:latin typeface="+mj-lt"/>
            </a:endParaRPr>
          </a:p>
          <a:p>
            <a:r>
              <a:rPr lang="en-IE" altLang="en-US" sz="1500" b="1" dirty="0" err="1">
                <a:latin typeface="+mj-lt"/>
                <a:cs typeface="Arial"/>
              </a:rPr>
              <a:t>Dlaczego</a:t>
            </a:r>
            <a:r>
              <a:rPr lang="en-IE" altLang="en-US" sz="1500" b="1" dirty="0">
                <a:latin typeface="+mj-lt"/>
                <a:cs typeface="Arial"/>
              </a:rPr>
              <a:t> </a:t>
            </a:r>
            <a:r>
              <a:rPr lang="pl-PL" altLang="en-US" sz="1500" b="1" dirty="0">
                <a:latin typeface="+mj-lt"/>
                <a:cs typeface="Arial"/>
              </a:rPr>
              <a:t>jest to</a:t>
            </a:r>
            <a:r>
              <a:rPr lang="en-IE" altLang="en-US" sz="1500" b="1" dirty="0">
                <a:latin typeface="+mj-lt"/>
                <a:cs typeface="Arial"/>
              </a:rPr>
              <a:t> atrakcyjne?  </a:t>
            </a:r>
            <a:r>
              <a:rPr lang="en-IE" altLang="en-US" sz="1500" dirty="0">
                <a:latin typeface="+mj-lt"/>
                <a:cs typeface="Arial"/>
              </a:rPr>
              <a:t>W przeciwieństwie do banków, nie wymagają </a:t>
            </a:r>
            <a:r>
              <a:rPr lang="en-IE" altLang="en-US" sz="1500" dirty="0" err="1">
                <a:latin typeface="+mj-lt"/>
                <a:cs typeface="Arial"/>
              </a:rPr>
              <a:t>osobistej</a:t>
            </a:r>
            <a:r>
              <a:rPr lang="en-IE" altLang="en-US" sz="1500" dirty="0">
                <a:latin typeface="+mj-lt"/>
                <a:cs typeface="Arial"/>
              </a:rPr>
              <a:t> </a:t>
            </a:r>
            <a:br>
              <a:rPr lang="pl-PL" altLang="en-US" sz="1500" dirty="0">
                <a:latin typeface="+mj-lt"/>
                <a:cs typeface="Arial"/>
              </a:rPr>
            </a:br>
            <a:r>
              <a:rPr lang="en-IE" altLang="en-US" sz="1500" dirty="0" err="1">
                <a:latin typeface="+mj-lt"/>
                <a:cs typeface="Arial"/>
              </a:rPr>
              <a:t>gwarancji</a:t>
            </a:r>
            <a:r>
              <a:rPr lang="en-IE" altLang="en-US" sz="1500" dirty="0">
                <a:latin typeface="+mj-lt"/>
                <a:cs typeface="Arial"/>
              </a:rPr>
              <a:t> od promotorów/dyrektorów.  </a:t>
            </a:r>
            <a:endParaRPr lang="sk-SK" altLang="en-US" sz="1500" dirty="0">
              <a:latin typeface="+mj-lt"/>
            </a:endParaRPr>
          </a:p>
          <a:p>
            <a:r>
              <a:rPr lang="en-IE" altLang="en-US" sz="1500" dirty="0">
                <a:latin typeface="+mj-lt"/>
                <a:cs typeface="Arial"/>
                <a:hlinkClick r:id="rId3"/>
              </a:rPr>
              <a:t>https://www.communityfinance.ie/ </a:t>
            </a:r>
            <a:endParaRPr lang="en-IE" altLang="en-US" sz="1500" dirty="0">
              <a:latin typeface="+mj-lt"/>
            </a:endParaRPr>
          </a:p>
          <a:p>
            <a:pPr>
              <a:spcBef>
                <a:spcPct val="0"/>
              </a:spcBef>
              <a:buFontTx/>
              <a:buNone/>
            </a:pPr>
            <a:endParaRPr lang="en-IE" altLang="en-US" sz="1500" dirty="0">
              <a:latin typeface="+mj-lt"/>
            </a:endParaRPr>
          </a:p>
          <a:p>
            <a:pPr marL="263776" indent="-263776">
              <a:buFont typeface="Arial" panose="020B0604020202020204" pitchFamily="34" charset="0"/>
              <a:buChar char="•"/>
              <a:defRPr/>
            </a:pPr>
            <a:endParaRPr lang="en-IE" altLang="en-US" sz="1500" dirty="0">
              <a:latin typeface="Bookman Old Style" panose="02050604050505020204" pitchFamily="18" charset="0"/>
            </a:endParaRPr>
          </a:p>
          <a:p>
            <a:pPr marL="263776" indent="-263776">
              <a:buFont typeface="Arial" panose="020B0604020202020204" pitchFamily="34" charset="0"/>
              <a:buChar char="•"/>
              <a:defRPr/>
            </a:pPr>
            <a:endParaRPr lang="en-GB" sz="1500" dirty="0">
              <a:latin typeface="+mj-lt"/>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4B6AA627-3762-4F54-A249-6B25A8D45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1312" y="5445225"/>
            <a:ext cx="1250822" cy="78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62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1BD46B-0CF6-4CE5-97AF-57A620A7C101}"/>
              </a:ext>
            </a:extLst>
          </p:cNvPr>
          <p:cNvSpPr txBox="1"/>
          <p:nvPr/>
        </p:nvSpPr>
        <p:spPr>
          <a:xfrm>
            <a:off x="587665" y="1403918"/>
            <a:ext cx="8037743" cy="700783"/>
          </a:xfrm>
          <a:prstGeom prst="rect">
            <a:avLst/>
          </a:prstGeom>
          <a:noFill/>
        </p:spPr>
        <p:txBody>
          <a:bodyPr wrap="square" lIns="84406" tIns="42203" rIns="84406" bIns="42203" anchor="t">
            <a:spAutoFit/>
          </a:bodyPr>
          <a:lstStyle/>
          <a:p>
            <a:pPr>
              <a:spcBef>
                <a:spcPct val="0"/>
              </a:spcBef>
              <a:buFontTx/>
              <a:buNone/>
            </a:pPr>
            <a:r>
              <a:rPr lang="en-IE" altLang="en-US" sz="2000" b="1" dirty="0">
                <a:solidFill>
                  <a:srgbClr val="006600"/>
                </a:solidFill>
                <a:latin typeface="+mj-lt"/>
                <a:cs typeface="Arial"/>
              </a:rPr>
              <a:t>Czy są dostępne fundusze z fundacji filantropijnych na </a:t>
            </a:r>
            <a:r>
              <a:rPr lang="sk-SK" altLang="en-US" sz="2000" b="1" dirty="0">
                <a:solidFill>
                  <a:srgbClr val="006600"/>
                </a:solidFill>
                <a:latin typeface="+mj-lt"/>
                <a:cs typeface="Arial"/>
              </a:rPr>
              <a:t>Centrum Smaku</a:t>
            </a:r>
            <a:r>
              <a:rPr lang="en-IE" altLang="en-US" sz="2000" b="1" dirty="0">
                <a:solidFill>
                  <a:srgbClr val="006600"/>
                </a:solidFill>
                <a:latin typeface="+mj-lt"/>
                <a:cs typeface="Arial"/>
              </a:rPr>
              <a:t>?</a:t>
            </a:r>
          </a:p>
        </p:txBody>
      </p:sp>
      <p:sp>
        <p:nvSpPr>
          <p:cNvPr id="5" name="BlokTextu 4">
            <a:extLst>
              <a:ext uri="{FF2B5EF4-FFF2-40B4-BE49-F238E27FC236}">
                <a16:creationId xmlns:a16="http://schemas.microsoft.com/office/drawing/2014/main" id="{28B08A2D-282E-487D-B0EC-612A64A4A7AF}"/>
              </a:ext>
            </a:extLst>
          </p:cNvPr>
          <p:cNvSpPr txBox="1"/>
          <p:nvPr/>
        </p:nvSpPr>
        <p:spPr>
          <a:xfrm>
            <a:off x="587665" y="2170990"/>
            <a:ext cx="8170864" cy="3963215"/>
          </a:xfrm>
          <a:prstGeom prst="rect">
            <a:avLst/>
          </a:prstGeom>
          <a:noFill/>
        </p:spPr>
        <p:txBody>
          <a:bodyPr wrap="square" lIns="84406" tIns="42203" rIns="84406" bIns="42203" anchor="t">
            <a:spAutoFit/>
          </a:bodyPr>
          <a:lstStyle/>
          <a:p>
            <a:pPr>
              <a:spcBef>
                <a:spcPct val="0"/>
              </a:spcBef>
              <a:buFontTx/>
              <a:buNone/>
              <a:defRPr/>
            </a:pPr>
            <a:r>
              <a:rPr lang="en-IE" altLang="en-US" dirty="0">
                <a:latin typeface="+mj-lt"/>
                <a:cs typeface="Arial"/>
              </a:rPr>
              <a:t>Fundacje filantropijne wykazują coraz większe zainteresowanie </a:t>
            </a:r>
            <a:r>
              <a:rPr lang="sk-SK" altLang="en-US" dirty="0">
                <a:latin typeface="+mj-lt"/>
                <a:cs typeface="Arial"/>
              </a:rPr>
              <a:t>ośrodkami </a:t>
            </a:r>
            <a:r>
              <a:rPr lang="sk-SK" altLang="en-US" dirty="0" err="1">
                <a:latin typeface="+mj-lt"/>
                <a:cs typeface="Arial"/>
              </a:rPr>
              <a:t>smaku </a:t>
            </a:r>
            <a:r>
              <a:rPr lang="en-IE" altLang="en-US" dirty="0">
                <a:latin typeface="+mj-lt"/>
                <a:cs typeface="Arial"/>
              </a:rPr>
              <a:t>oraz szeroko pojętymi lokalnymi i regionalnymi systemami żywnościowymi.</a:t>
            </a:r>
          </a:p>
          <a:p>
            <a:pPr>
              <a:spcBef>
                <a:spcPct val="0"/>
              </a:spcBef>
              <a:buFontTx/>
              <a:buNone/>
              <a:defRPr/>
            </a:pPr>
            <a:endParaRPr lang="en-IE" altLang="en-US" dirty="0">
              <a:solidFill>
                <a:srgbClr val="006600"/>
              </a:solidFill>
              <a:latin typeface="+mj-lt"/>
            </a:endParaRPr>
          </a:p>
          <a:p>
            <a:pPr>
              <a:spcBef>
                <a:spcPct val="0"/>
              </a:spcBef>
              <a:buFontTx/>
              <a:buNone/>
              <a:defRPr/>
            </a:pPr>
            <a:r>
              <a:rPr lang="en-IE" altLang="en-US" b="1" dirty="0">
                <a:solidFill>
                  <a:srgbClr val="006600"/>
                </a:solidFill>
                <a:latin typeface="+mj-lt"/>
                <a:cs typeface="Arial"/>
              </a:rPr>
              <a:t>Dlaczego?</a:t>
            </a:r>
          </a:p>
          <a:p>
            <a:pPr>
              <a:defRPr/>
            </a:pPr>
            <a:r>
              <a:rPr lang="sk-SK" altLang="en-US" dirty="0">
                <a:latin typeface="+mj-lt"/>
                <a:cs typeface="Arial"/>
              </a:rPr>
              <a:t>Centra smaku </a:t>
            </a:r>
            <a:r>
              <a:rPr lang="en-IE" altLang="en-US" dirty="0">
                <a:latin typeface="+mj-lt"/>
                <a:cs typeface="Arial"/>
              </a:rPr>
              <a:t>mogą odgrywać kluczową rolę nie tylko w zakresie rozwoju gospodarczego i tworzenia miejsc pracy, ale także w zakresie wywierania wpływu na projekty dotyczące społeczności, zdrowia i środowiska.  </a:t>
            </a:r>
          </a:p>
          <a:p>
            <a:pPr>
              <a:defRPr/>
            </a:pPr>
            <a:endParaRPr lang="en-IE" altLang="en-US" dirty="0">
              <a:latin typeface="+mj-lt"/>
            </a:endParaRPr>
          </a:p>
          <a:p>
            <a:pPr>
              <a:spcBef>
                <a:spcPct val="0"/>
              </a:spcBef>
              <a:buFontTx/>
              <a:buNone/>
              <a:defRPr/>
            </a:pPr>
            <a:r>
              <a:rPr lang="en-IE" altLang="en-US" dirty="0">
                <a:latin typeface="+mj-lt"/>
                <a:cs typeface="Arial"/>
              </a:rPr>
              <a:t>Fundacje filantropijne poszukują konkretnych wyników lub wpływu, jaki </a:t>
            </a:r>
            <a:r>
              <a:rPr lang="sk-SK" altLang="en-US" dirty="0">
                <a:latin typeface="+mj-lt"/>
                <a:cs typeface="Arial"/>
              </a:rPr>
              <a:t>centrum smaku </a:t>
            </a:r>
            <a:r>
              <a:rPr lang="en-IE" altLang="en-US" dirty="0">
                <a:latin typeface="+mj-lt"/>
                <a:cs typeface="Arial"/>
              </a:rPr>
              <a:t>może osiągnąć w ramach swojej pracy, np. poprawa dostępu do zdrowszej żywności w określonej dzielnicy, redukcja gazów cieplarnianych i innych zanieczyszczeń, dostęp do żywności, rozwój gospodarczy i zrównoważenie środowiskowe. </a:t>
            </a:r>
            <a:endParaRPr lang="en-IE" altLang="en-US" dirty="0">
              <a:latin typeface="+mj-lt"/>
            </a:endParaRPr>
          </a:p>
        </p:txBody>
      </p:sp>
    </p:spTree>
    <p:extLst>
      <p:ext uri="{BB962C8B-B14F-4D97-AF65-F5344CB8AC3E}">
        <p14:creationId xmlns:p14="http://schemas.microsoft.com/office/powerpoint/2010/main" val="2960791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0783895-1BCA-4736-8DCD-827976824A58}"/>
              </a:ext>
            </a:extLst>
          </p:cNvPr>
          <p:cNvSpPr txBox="1"/>
          <p:nvPr/>
        </p:nvSpPr>
        <p:spPr>
          <a:xfrm>
            <a:off x="570261" y="1311542"/>
            <a:ext cx="4572724" cy="454562"/>
          </a:xfrm>
          <a:prstGeom prst="rect">
            <a:avLst/>
          </a:prstGeom>
          <a:noFill/>
        </p:spPr>
        <p:txBody>
          <a:bodyPr wrap="square" lIns="84406" tIns="42203" rIns="84406" bIns="42203" anchor="t">
            <a:spAutoFit/>
          </a:bodyPr>
          <a:lstStyle/>
          <a:p>
            <a:r>
              <a:rPr lang="en-IE" altLang="en-US" sz="2400" b="1" dirty="0">
                <a:solidFill>
                  <a:srgbClr val="006600"/>
                </a:solidFill>
                <a:latin typeface="+mj-lt"/>
                <a:cs typeface="Arial"/>
              </a:rPr>
              <a:t>Finansowanie kapitałowe </a:t>
            </a:r>
            <a:endParaRPr lang="sk-SK" sz="2400" dirty="0">
              <a:solidFill>
                <a:srgbClr val="006600"/>
              </a:solidFill>
              <a:latin typeface="+mj-lt"/>
            </a:endParaRPr>
          </a:p>
        </p:txBody>
      </p:sp>
      <p:sp>
        <p:nvSpPr>
          <p:cNvPr id="5" name="BlokTextu 4">
            <a:extLst>
              <a:ext uri="{FF2B5EF4-FFF2-40B4-BE49-F238E27FC236}">
                <a16:creationId xmlns:a16="http://schemas.microsoft.com/office/drawing/2014/main" id="{FD9C2BB0-E942-4D25-A753-4ED0EBF07250}"/>
              </a:ext>
            </a:extLst>
          </p:cNvPr>
          <p:cNvSpPr txBox="1"/>
          <p:nvPr/>
        </p:nvSpPr>
        <p:spPr>
          <a:xfrm>
            <a:off x="570261" y="1807562"/>
            <a:ext cx="8703219" cy="5632311"/>
          </a:xfrm>
          <a:prstGeom prst="rect">
            <a:avLst/>
          </a:prstGeom>
          <a:noFill/>
        </p:spPr>
        <p:txBody>
          <a:bodyPr wrap="square">
            <a:spAutoFit/>
          </a:bodyPr>
          <a:lstStyle/>
          <a:p>
            <a:pPr>
              <a:spcBef>
                <a:spcPct val="0"/>
              </a:spcBef>
              <a:buFontTx/>
              <a:buNone/>
            </a:pPr>
            <a:r>
              <a:rPr lang="en-IE" altLang="en-US" sz="1500" dirty="0">
                <a:latin typeface="+mj-lt"/>
              </a:rPr>
              <a:t>Jest to rodzaj </a:t>
            </a:r>
            <a:r>
              <a:rPr lang="en-IE" altLang="en-US" sz="1500" dirty="0" err="1">
                <a:latin typeface="+mj-lt"/>
              </a:rPr>
              <a:t>finansowania</a:t>
            </a:r>
            <a:r>
              <a:rPr lang="en-IE" altLang="en-US" sz="1500" dirty="0">
                <a:latin typeface="+mj-lt"/>
              </a:rPr>
              <a:t> </a:t>
            </a:r>
            <a:r>
              <a:rPr lang="pl-PL" altLang="en-US" sz="1500" dirty="0">
                <a:latin typeface="+mj-lt"/>
              </a:rPr>
              <a:t>dotyczący</a:t>
            </a:r>
            <a:r>
              <a:rPr lang="en-IE" altLang="en-US" sz="1500" dirty="0">
                <a:latin typeface="+mj-lt"/>
              </a:rPr>
              <a:t> </a:t>
            </a:r>
            <a:r>
              <a:rPr lang="en-IE" altLang="en-US" sz="1500" dirty="0" err="1">
                <a:latin typeface="+mj-lt"/>
              </a:rPr>
              <a:t>zasadniczo</a:t>
            </a:r>
            <a:r>
              <a:rPr lang="en-IE" altLang="en-US" sz="1500" dirty="0">
                <a:latin typeface="+mj-lt"/>
              </a:rPr>
              <a:t> </a:t>
            </a:r>
            <a:r>
              <a:rPr lang="en-IE" altLang="en-US" sz="1500" dirty="0" err="1">
                <a:latin typeface="+mj-lt"/>
              </a:rPr>
              <a:t>wymian</a:t>
            </a:r>
            <a:r>
              <a:rPr lang="pl-PL" altLang="en-US" sz="1500" dirty="0">
                <a:latin typeface="+mj-lt"/>
              </a:rPr>
              <a:t>y</a:t>
            </a:r>
            <a:r>
              <a:rPr lang="en-IE" altLang="en-US" sz="1500" dirty="0">
                <a:latin typeface="+mj-lt"/>
              </a:rPr>
              <a:t> pieniędzy na kawałek własności w nowej firmie. Ten rodzaj finansowania może być zwykle dostarczony przez inwestorów venture capital i aniołów biznesu.</a:t>
            </a:r>
            <a:br>
              <a:rPr lang="en-IE" altLang="en-US" sz="1500" dirty="0">
                <a:latin typeface="+mj-lt"/>
              </a:rPr>
            </a:br>
            <a:endParaRPr lang="en-IE" altLang="en-US" sz="1500" dirty="0">
              <a:latin typeface="+mj-lt"/>
            </a:endParaRPr>
          </a:p>
          <a:p>
            <a:pPr>
              <a:spcBef>
                <a:spcPct val="0"/>
              </a:spcBef>
              <a:buFontTx/>
              <a:buNone/>
            </a:pPr>
            <a:r>
              <a:rPr lang="en-IE" altLang="en-US" sz="1500" dirty="0">
                <a:latin typeface="+mj-lt"/>
              </a:rPr>
              <a:t>Zaletą korzystania z finansowania kapitałowego jako sposobu na pozyskanie kapitału jest to, że nowy właściciel firmy może spłacić pożyczoną kwotę w ustalonym czasie. Ponadto nowy właściciel firmy może skupić się na tym, aby jego projekt przynosił zyski, a nie martwić się o natychmiastowe spłacenie inwestorów. </a:t>
            </a:r>
            <a:endParaRPr lang="sk-SK" altLang="en-US" sz="1500" dirty="0">
              <a:latin typeface="+mj-lt"/>
            </a:endParaRPr>
          </a:p>
          <a:p>
            <a:pPr marL="316531" indent="-316531">
              <a:buFont typeface="Arial" panose="020B0604020202020204" pitchFamily="34" charset="0"/>
              <a:buChar char="•"/>
            </a:pPr>
            <a:r>
              <a:rPr lang="en-IE" altLang="en-US" sz="1500" dirty="0">
                <a:latin typeface="+mj-lt"/>
              </a:rPr>
              <a:t>Kapitał zalążkowy i startowy może pochodzić od odnoszących sukcesy przedsiębiorców i kierowników, którzy osiągnęli bogactwo dzięki zyskom z poprzednich inwestycji. Osoby te znane są jako Angel Investors </a:t>
            </a:r>
            <a:r>
              <a:rPr lang="pl-PL" altLang="en-US" sz="1500" dirty="0">
                <a:latin typeface="+mj-lt"/>
              </a:rPr>
              <a:t>czyli</a:t>
            </a:r>
            <a:r>
              <a:rPr lang="en-IE" altLang="en-US" sz="1500" dirty="0">
                <a:latin typeface="+mj-lt"/>
              </a:rPr>
              <a:t> Aniołowie Biznesu oraz "nieformalni inwestorzy </a:t>
            </a:r>
            <a:r>
              <a:rPr lang="en-IE" altLang="en-US" sz="1500" dirty="0" err="1">
                <a:latin typeface="+mj-lt"/>
              </a:rPr>
              <a:t>prywatni</a:t>
            </a:r>
            <a:r>
              <a:rPr lang="en-IE" altLang="en-US" sz="1500" dirty="0">
                <a:latin typeface="+mj-lt"/>
              </a:rPr>
              <a:t>".</a:t>
            </a:r>
            <a:endParaRPr lang="sk-SK" altLang="en-US" sz="1500" dirty="0">
              <a:latin typeface="+mj-lt"/>
            </a:endParaRPr>
          </a:p>
          <a:p>
            <a:pPr marL="316531" indent="-316531">
              <a:buFont typeface="Arial" panose="020B0604020202020204" pitchFamily="34" charset="0"/>
              <a:buChar char="•"/>
            </a:pPr>
            <a:endParaRPr lang="en-IE" altLang="en-US" sz="1500" dirty="0">
              <a:latin typeface="+mj-lt"/>
            </a:endParaRPr>
          </a:p>
          <a:p>
            <a:pPr marL="316531" indent="-316531">
              <a:buFont typeface="Arial" panose="020B0604020202020204" pitchFamily="34" charset="0"/>
              <a:buChar char="•"/>
            </a:pPr>
            <a:r>
              <a:rPr lang="en-IE" altLang="en-US" sz="1500" dirty="0">
                <a:latin typeface="+mj-lt"/>
              </a:rPr>
              <a:t>Angel Investors wnoszą również swój know-how lub doświadczenie w zarządzaniu firmą i mogą zaoferować cenną wiedzę i wskazówki. </a:t>
            </a:r>
            <a:endParaRPr lang="sk-SK" altLang="en-US" sz="1500" dirty="0">
              <a:latin typeface="+mj-lt"/>
            </a:endParaRPr>
          </a:p>
          <a:p>
            <a:pPr marL="316531" indent="-316531">
              <a:buFont typeface="Arial" panose="020B0604020202020204" pitchFamily="34" charset="0"/>
              <a:buChar char="•"/>
            </a:pPr>
            <a:endParaRPr lang="en-IE" altLang="en-US" sz="1500" dirty="0">
              <a:latin typeface="+mj-lt"/>
            </a:endParaRPr>
          </a:p>
          <a:p>
            <a:pPr marL="316531" indent="-316531">
              <a:buFont typeface="Arial" panose="020B0604020202020204" pitchFamily="34" charset="0"/>
              <a:buChar char="•"/>
            </a:pPr>
            <a:r>
              <a:rPr lang="en-IE" altLang="en-US" sz="1500" dirty="0">
                <a:latin typeface="+mj-lt"/>
              </a:rPr>
              <a:t> Angel Investors zazwyczaj starają się aktywnie uczestniczyć w spółce, w którą inwestują. Angel Investors są przede wszystkim zmotywowani do zwrotu z inwestycji, a </a:t>
            </a:r>
            <a:r>
              <a:rPr lang="pl-PL" altLang="en-US" sz="1500" dirty="0">
                <a:latin typeface="+mj-lt"/>
              </a:rPr>
              <a:t>ich </a:t>
            </a:r>
            <a:r>
              <a:rPr lang="en-IE" altLang="en-US" sz="1500" dirty="0" err="1">
                <a:latin typeface="+mj-lt"/>
              </a:rPr>
              <a:t>zaangażowanie</a:t>
            </a:r>
            <a:r>
              <a:rPr lang="en-IE" altLang="en-US" sz="1500" dirty="0">
                <a:latin typeface="+mj-lt"/>
              </a:rPr>
              <a:t> może często pomóc w zabezpieczeniu dostępu do venture capital lub tradycyjnych kredytów bankowych.</a:t>
            </a:r>
            <a:endParaRPr lang="sk-SK" altLang="en-US" sz="1500" dirty="0">
              <a:latin typeface="+mj-lt"/>
            </a:endParaRPr>
          </a:p>
          <a:p>
            <a:pPr marL="316531" indent="-316531">
              <a:buFont typeface="Arial" panose="020B0604020202020204" pitchFamily="34" charset="0"/>
              <a:buChar char="•"/>
            </a:pPr>
            <a:endParaRPr lang="sk-SK" altLang="en-US" sz="1500" dirty="0">
              <a:latin typeface="+mj-lt"/>
            </a:endParaRPr>
          </a:p>
          <a:p>
            <a:r>
              <a:rPr lang="en-IE" altLang="en-US" sz="1500" dirty="0">
                <a:latin typeface="+mj-lt"/>
              </a:rPr>
              <a:t>Źródło: </a:t>
            </a:r>
            <a:r>
              <a:rPr lang="en-IE" altLang="en-US" sz="1500" dirty="0">
                <a:latin typeface="+mj-lt"/>
                <a:hlinkClick r:id="rId2"/>
              </a:rPr>
              <a:t>https:</a:t>
            </a:r>
            <a:r>
              <a:rPr lang="en-IE" altLang="en-US" sz="1500" dirty="0">
                <a:latin typeface="+mj-lt"/>
              </a:rPr>
              <a:t>//www.enterprise-ireland.com/en/Invest-in-Emerging-Companies/Source-of-Private-Capital/Business-Angels-BES,-Angel-Networks-.html#sthash.iRxug024.dpuf </a:t>
            </a:r>
          </a:p>
          <a:p>
            <a:endParaRPr lang="en-IE" altLang="en-US" sz="1500" dirty="0">
              <a:latin typeface="+mj-lt"/>
            </a:endParaRPr>
          </a:p>
          <a:p>
            <a:pPr>
              <a:spcBef>
                <a:spcPct val="0"/>
              </a:spcBef>
              <a:buFontTx/>
              <a:buNone/>
            </a:pPr>
            <a:endParaRPr lang="en-IE" altLang="en-US" sz="1500" dirty="0">
              <a:latin typeface="+mj-lt"/>
            </a:endParaRPr>
          </a:p>
        </p:txBody>
      </p:sp>
    </p:spTree>
    <p:extLst>
      <p:ext uri="{BB962C8B-B14F-4D97-AF65-F5344CB8AC3E}">
        <p14:creationId xmlns:p14="http://schemas.microsoft.com/office/powerpoint/2010/main" val="1923610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E20FAC8-1116-46AA-8AF9-833A51B82CC5}"/>
              </a:ext>
            </a:extLst>
          </p:cNvPr>
          <p:cNvSpPr txBox="1"/>
          <p:nvPr/>
        </p:nvSpPr>
        <p:spPr>
          <a:xfrm>
            <a:off x="596368" y="1285438"/>
            <a:ext cx="6545827" cy="362229"/>
          </a:xfrm>
          <a:prstGeom prst="rect">
            <a:avLst/>
          </a:prstGeom>
          <a:noFill/>
        </p:spPr>
        <p:txBody>
          <a:bodyPr wrap="square" lIns="84406" tIns="42203" rIns="84406" bIns="42203" anchor="t">
            <a:spAutoFit/>
          </a:bodyPr>
          <a:lstStyle/>
          <a:p>
            <a:r>
              <a:rPr lang="en-IE" altLang="en-US" b="1" dirty="0">
                <a:solidFill>
                  <a:srgbClr val="006600"/>
                </a:solidFill>
                <a:latin typeface="+mj-lt"/>
                <a:cs typeface="Arial"/>
              </a:rPr>
              <a:t>Angel Investors - średnie inwestycje</a:t>
            </a:r>
            <a:endParaRPr lang="sk-SK" dirty="0">
              <a:solidFill>
                <a:srgbClr val="006600"/>
              </a:solidFill>
              <a:latin typeface="+mj-lt"/>
              <a:cs typeface="Arial"/>
            </a:endParaRPr>
          </a:p>
        </p:txBody>
      </p:sp>
      <p:sp>
        <p:nvSpPr>
          <p:cNvPr id="5" name="BlokTextu 4">
            <a:extLst>
              <a:ext uri="{FF2B5EF4-FFF2-40B4-BE49-F238E27FC236}">
                <a16:creationId xmlns:a16="http://schemas.microsoft.com/office/drawing/2014/main" id="{15EB409D-74AE-47A8-B2FA-1D644318BDB6}"/>
              </a:ext>
            </a:extLst>
          </p:cNvPr>
          <p:cNvSpPr txBox="1"/>
          <p:nvPr/>
        </p:nvSpPr>
        <p:spPr>
          <a:xfrm>
            <a:off x="488504" y="1705630"/>
            <a:ext cx="8329670" cy="2024223"/>
          </a:xfrm>
          <a:prstGeom prst="rect">
            <a:avLst/>
          </a:prstGeom>
          <a:noFill/>
        </p:spPr>
        <p:txBody>
          <a:bodyPr wrap="square" lIns="84406" tIns="42203" rIns="84406" bIns="42203" anchor="t">
            <a:spAutoFit/>
          </a:bodyPr>
          <a:lstStyle/>
          <a:p>
            <a:pPr marL="316531" indent="-316531">
              <a:lnSpc>
                <a:spcPct val="90000"/>
              </a:lnSpc>
              <a:buFont typeface="Arial" panose="020B0604020202020204" pitchFamily="34" charset="0"/>
              <a:buChar char="•"/>
              <a:defRPr/>
            </a:pPr>
            <a:r>
              <a:rPr lang="en-IE" altLang="en-US" sz="1400" dirty="0">
                <a:latin typeface="+mj-lt"/>
                <a:cs typeface="Arial"/>
              </a:rPr>
              <a:t>Średnia początkowa inwestycja Angels Investors w UE wynosi od 50 tys. do 250 tys. euro indywidualnie lub mogą tworzyć syndykaty (partnerstwa z </a:t>
            </a:r>
            <a:r>
              <a:rPr lang="en-IE" altLang="en-US" sz="1400" dirty="0" err="1">
                <a:latin typeface="+mj-lt"/>
                <a:cs typeface="Arial"/>
              </a:rPr>
              <a:t>innymi</a:t>
            </a:r>
            <a:r>
              <a:rPr lang="en-IE" altLang="en-US" sz="1400" dirty="0">
                <a:latin typeface="+mj-lt"/>
                <a:cs typeface="Arial"/>
              </a:rPr>
              <a:t> </a:t>
            </a:r>
            <a:r>
              <a:rPr lang="en-IE" altLang="en-US" sz="1400" dirty="0">
                <a:latin typeface="+mj-lt"/>
              </a:rPr>
              <a:t>Angel Investors </a:t>
            </a:r>
            <a:r>
              <a:rPr lang="en-IE" altLang="en-US" sz="1400" dirty="0">
                <a:latin typeface="+mj-lt"/>
                <a:cs typeface="Arial"/>
              </a:rPr>
              <a:t>) dla inwestycji do 500 tys. euro i więcej. </a:t>
            </a:r>
            <a:br>
              <a:rPr lang="en-IE" altLang="en-US" sz="1400" dirty="0">
                <a:latin typeface="+mj-lt"/>
              </a:rPr>
            </a:br>
            <a:endParaRPr lang="en-IE" altLang="en-US" sz="1400" dirty="0">
              <a:latin typeface="+mj-lt"/>
            </a:endParaRPr>
          </a:p>
          <a:p>
            <a:pPr marL="316531" indent="-316531">
              <a:lnSpc>
                <a:spcPct val="90000"/>
              </a:lnSpc>
              <a:buFont typeface="Arial" panose="020B0604020202020204" pitchFamily="34" charset="0"/>
              <a:buChar char="•"/>
              <a:defRPr/>
            </a:pPr>
            <a:r>
              <a:rPr lang="en-IE" altLang="en-US" sz="1400" dirty="0">
                <a:latin typeface="+mj-lt"/>
                <a:cs typeface="Arial"/>
              </a:rPr>
              <a:t>Anioły Biznesu zazwyczaj inwestują w regionie, w którym mieszkają i w dziedzinach, w których mają największe doświadczenie/wiedzę.  </a:t>
            </a:r>
          </a:p>
          <a:p>
            <a:pPr marL="316531" indent="-316531">
              <a:lnSpc>
                <a:spcPct val="90000"/>
              </a:lnSpc>
              <a:buFont typeface="Arial" panose="020B0604020202020204" pitchFamily="34" charset="0"/>
              <a:buChar char="•"/>
              <a:defRPr/>
            </a:pPr>
            <a:endParaRPr lang="en-IE" altLang="en-US" sz="1400" dirty="0">
              <a:latin typeface="+mj-lt"/>
            </a:endParaRPr>
          </a:p>
          <a:p>
            <a:pPr marL="316531" indent="-316531">
              <a:lnSpc>
                <a:spcPct val="90000"/>
              </a:lnSpc>
              <a:buFont typeface="Arial" panose="020B0604020202020204" pitchFamily="34" charset="0"/>
              <a:buChar char="•"/>
              <a:defRPr/>
            </a:pPr>
            <a:r>
              <a:rPr lang="en-IE" altLang="en-US" sz="1400" dirty="0">
                <a:latin typeface="+mj-lt"/>
                <a:cs typeface="Arial"/>
              </a:rPr>
              <a:t>Niekoniecznie muszą one szukać inwestycji w nowe technologie, chociaż niektóre specjalizują się w zapewnianiu finansowania w innowacyjnych projektach o wysokim potencjale (takich jak </a:t>
            </a:r>
            <a:r>
              <a:rPr lang="sk-SK" altLang="en-US" sz="1400" dirty="0">
                <a:latin typeface="+mj-lt"/>
                <a:cs typeface="Arial"/>
              </a:rPr>
              <a:t>centra smaku w </a:t>
            </a:r>
            <a:r>
              <a:rPr lang="en-IE" altLang="en-US" sz="1400" dirty="0">
                <a:latin typeface="+mj-lt"/>
                <a:cs typeface="Arial"/>
              </a:rPr>
              <a:t>całej Europie). </a:t>
            </a:r>
            <a:endParaRPr lang="en-IE" altLang="en-US" sz="1400" dirty="0">
              <a:latin typeface="+mj-lt"/>
            </a:endParaRPr>
          </a:p>
        </p:txBody>
      </p:sp>
      <p:sp>
        <p:nvSpPr>
          <p:cNvPr id="6" name="BlokTextu 5">
            <a:extLst>
              <a:ext uri="{FF2B5EF4-FFF2-40B4-BE49-F238E27FC236}">
                <a16:creationId xmlns:a16="http://schemas.microsoft.com/office/drawing/2014/main" id="{26F7532A-B73D-4B31-F666-6B63418A6501}"/>
              </a:ext>
            </a:extLst>
          </p:cNvPr>
          <p:cNvSpPr txBox="1"/>
          <p:nvPr/>
        </p:nvSpPr>
        <p:spPr>
          <a:xfrm>
            <a:off x="848544" y="3586672"/>
            <a:ext cx="5577584" cy="639228"/>
          </a:xfrm>
          <a:prstGeom prst="rect">
            <a:avLst/>
          </a:prstGeom>
          <a:noFill/>
        </p:spPr>
        <p:txBody>
          <a:bodyPr wrap="square" lIns="84406" tIns="42203" rIns="84406" bIns="42203" anchor="t">
            <a:spAutoFit/>
          </a:bodyPr>
          <a:lstStyle/>
          <a:p>
            <a:r>
              <a:rPr lang="en-IE" altLang="en-US" b="1" dirty="0" err="1">
                <a:solidFill>
                  <a:srgbClr val="006600"/>
                </a:solidFill>
                <a:latin typeface="+mj-lt"/>
                <a:cs typeface="Arial"/>
              </a:rPr>
              <a:t>Idealny</a:t>
            </a:r>
            <a:r>
              <a:rPr lang="en-IE" altLang="en-US" b="1" dirty="0">
                <a:solidFill>
                  <a:srgbClr val="006600"/>
                </a:solidFill>
                <a:latin typeface="+mj-lt"/>
                <a:cs typeface="Arial"/>
              </a:rPr>
              <a:t> </a:t>
            </a:r>
            <a:r>
              <a:rPr lang="en-IE" altLang="en-US" b="1" dirty="0">
                <a:solidFill>
                  <a:srgbClr val="129126"/>
                </a:solidFill>
                <a:latin typeface="+mj-lt"/>
              </a:rPr>
              <a:t>Angel Investors</a:t>
            </a:r>
            <a:r>
              <a:rPr lang="en-IE" altLang="en-US" b="1" dirty="0">
                <a:solidFill>
                  <a:srgbClr val="129126"/>
                </a:solidFill>
                <a:latin typeface="+mj-lt"/>
                <a:cs typeface="Arial"/>
              </a:rPr>
              <a:t> </a:t>
            </a:r>
            <a:r>
              <a:rPr lang="en-IE" altLang="en-US" b="1" dirty="0">
                <a:solidFill>
                  <a:srgbClr val="006600"/>
                </a:solidFill>
                <a:latin typeface="+mj-lt"/>
                <a:cs typeface="Arial"/>
              </a:rPr>
              <a:t>będzie miał następujące cechy:</a:t>
            </a:r>
            <a:endParaRPr lang="sk-SK" dirty="0">
              <a:solidFill>
                <a:srgbClr val="006600"/>
              </a:solidFill>
              <a:latin typeface="+mj-lt"/>
              <a:cs typeface="Arial"/>
            </a:endParaRPr>
          </a:p>
        </p:txBody>
      </p:sp>
      <p:sp>
        <p:nvSpPr>
          <p:cNvPr id="7" name="BlokTextu 6">
            <a:extLst>
              <a:ext uri="{FF2B5EF4-FFF2-40B4-BE49-F238E27FC236}">
                <a16:creationId xmlns:a16="http://schemas.microsoft.com/office/drawing/2014/main" id="{F71AE44D-769B-78A8-4F65-9FECE0B4F27C}"/>
              </a:ext>
            </a:extLst>
          </p:cNvPr>
          <p:cNvSpPr txBox="1"/>
          <p:nvPr/>
        </p:nvSpPr>
        <p:spPr>
          <a:xfrm>
            <a:off x="2072680" y="3948901"/>
            <a:ext cx="4975864" cy="2638094"/>
          </a:xfrm>
          <a:prstGeom prst="rect">
            <a:avLst/>
          </a:prstGeom>
          <a:noFill/>
        </p:spPr>
        <p:txBody>
          <a:bodyPr wrap="square">
            <a:spAutoFit/>
          </a:bodyPr>
          <a:lstStyle/>
          <a:p>
            <a:pPr marL="316531" indent="-316531">
              <a:lnSpc>
                <a:spcPct val="150000"/>
              </a:lnSpc>
              <a:buFont typeface="Arial" panose="020B0604020202020204" pitchFamily="34" charset="0"/>
              <a:buChar char="•"/>
            </a:pPr>
            <a:r>
              <a:rPr lang="en-IE" altLang="en-US" sz="1400" dirty="0">
                <a:latin typeface="+mj-lt"/>
              </a:rPr>
              <a:t>silne osiągnięcia handlowe;</a:t>
            </a:r>
          </a:p>
          <a:p>
            <a:pPr marL="316531" indent="-316531">
              <a:lnSpc>
                <a:spcPct val="150000"/>
              </a:lnSpc>
              <a:buFont typeface="Arial" panose="020B0604020202020204" pitchFamily="34" charset="0"/>
              <a:buChar char="•"/>
            </a:pPr>
            <a:r>
              <a:rPr lang="en-IE" altLang="en-US" sz="1400" dirty="0">
                <a:latin typeface="+mj-lt"/>
              </a:rPr>
              <a:t>doskonałe referencje biznesowe;</a:t>
            </a:r>
          </a:p>
          <a:p>
            <a:pPr marL="316531" indent="-316531">
              <a:lnSpc>
                <a:spcPct val="150000"/>
              </a:lnSpc>
              <a:buFont typeface="Arial" panose="020B0604020202020204" pitchFamily="34" charset="0"/>
              <a:buChar char="•"/>
            </a:pPr>
            <a:r>
              <a:rPr lang="en-IE" altLang="en-US" sz="1400" dirty="0">
                <a:latin typeface="+mj-lt"/>
              </a:rPr>
              <a:t>zdolność do inwestowania;</a:t>
            </a:r>
          </a:p>
          <a:p>
            <a:pPr marL="316531" indent="-316531">
              <a:lnSpc>
                <a:spcPct val="150000"/>
              </a:lnSpc>
              <a:buFont typeface="Arial" panose="020B0604020202020204" pitchFamily="34" charset="0"/>
              <a:buChar char="•"/>
            </a:pPr>
            <a:r>
              <a:rPr lang="en-IE" altLang="en-US" sz="1400" dirty="0">
                <a:latin typeface="+mj-lt"/>
              </a:rPr>
              <a:t>zdolność do identyfikacji możliwości handlowych;</a:t>
            </a:r>
          </a:p>
          <a:p>
            <a:pPr marL="316531" indent="-316531">
              <a:lnSpc>
                <a:spcPct val="150000"/>
              </a:lnSpc>
              <a:buFont typeface="Arial" panose="020B0604020202020204" pitchFamily="34" charset="0"/>
              <a:buChar char="•"/>
            </a:pPr>
            <a:r>
              <a:rPr lang="en-IE" altLang="en-US" sz="1400" dirty="0">
                <a:latin typeface="+mj-lt"/>
              </a:rPr>
              <a:t>czas na zainwestowanie w stworzenie nowej firmy;</a:t>
            </a:r>
          </a:p>
          <a:p>
            <a:pPr marL="316531" indent="-316531">
              <a:lnSpc>
                <a:spcPct val="150000"/>
              </a:lnSpc>
              <a:buFont typeface="Arial" panose="020B0604020202020204" pitchFamily="34" charset="0"/>
              <a:buChar char="•"/>
            </a:pPr>
            <a:r>
              <a:rPr lang="en-IE" altLang="en-US" sz="1400" dirty="0">
                <a:latin typeface="+mj-lt"/>
              </a:rPr>
              <a:t>wizja przekształcenia nowych możliwości w solidne firmy;</a:t>
            </a:r>
          </a:p>
          <a:p>
            <a:pPr marL="316531" indent="-316531">
              <a:lnSpc>
                <a:spcPct val="150000"/>
              </a:lnSpc>
              <a:buFont typeface="Arial" panose="020B0604020202020204" pitchFamily="34" charset="0"/>
              <a:buChar char="•"/>
            </a:pPr>
            <a:r>
              <a:rPr lang="en-IE" altLang="en-US" sz="1400" dirty="0">
                <a:latin typeface="+mj-lt"/>
              </a:rPr>
              <a:t>ustalone powiązania i odpowiednie kontakty branżowe.</a:t>
            </a:r>
          </a:p>
        </p:txBody>
      </p:sp>
    </p:spTree>
    <p:extLst>
      <p:ext uri="{BB962C8B-B14F-4D97-AF65-F5344CB8AC3E}">
        <p14:creationId xmlns:p14="http://schemas.microsoft.com/office/powerpoint/2010/main" val="3125205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03B433C-1551-433B-B961-CB16CD908109}"/>
              </a:ext>
            </a:extLst>
          </p:cNvPr>
          <p:cNvSpPr txBox="1"/>
          <p:nvPr/>
        </p:nvSpPr>
        <p:spPr>
          <a:xfrm>
            <a:off x="552857" y="1392537"/>
            <a:ext cx="6702458" cy="362229"/>
          </a:xfrm>
          <a:prstGeom prst="rect">
            <a:avLst/>
          </a:prstGeom>
          <a:noFill/>
        </p:spPr>
        <p:txBody>
          <a:bodyPr wrap="square" lIns="84406" tIns="42203" rIns="84406" bIns="42203" anchor="t">
            <a:spAutoFit/>
          </a:bodyPr>
          <a:lstStyle/>
          <a:p>
            <a:r>
              <a:rPr lang="en-IE" altLang="en-US" b="1" dirty="0">
                <a:solidFill>
                  <a:srgbClr val="006600"/>
                </a:solidFill>
                <a:latin typeface="+mj-lt"/>
                <a:cs typeface="Arial"/>
              </a:rPr>
              <a:t>6 rzeczy, na których najbardziej zależy Angel Investors...</a:t>
            </a:r>
            <a:endParaRPr lang="sk-SK" dirty="0">
              <a:solidFill>
                <a:srgbClr val="006600"/>
              </a:solidFill>
              <a:latin typeface="+mj-lt"/>
              <a:cs typeface="Arial"/>
            </a:endParaRPr>
          </a:p>
        </p:txBody>
      </p:sp>
      <p:sp>
        <p:nvSpPr>
          <p:cNvPr id="5" name="BlokTextu 4">
            <a:extLst>
              <a:ext uri="{FF2B5EF4-FFF2-40B4-BE49-F238E27FC236}">
                <a16:creationId xmlns:a16="http://schemas.microsoft.com/office/drawing/2014/main" id="{20B07472-1C87-411F-B598-AC7D4C9FA9C0}"/>
              </a:ext>
            </a:extLst>
          </p:cNvPr>
          <p:cNvSpPr txBox="1"/>
          <p:nvPr/>
        </p:nvSpPr>
        <p:spPr>
          <a:xfrm>
            <a:off x="552859" y="1878681"/>
            <a:ext cx="8660333" cy="6159907"/>
          </a:xfrm>
          <a:prstGeom prst="rect">
            <a:avLst/>
          </a:prstGeom>
          <a:noFill/>
        </p:spPr>
        <p:txBody>
          <a:bodyPr wrap="square" lIns="84406" tIns="42203" rIns="84406" bIns="42203" anchor="t">
            <a:spAutoFit/>
          </a:bodyPr>
          <a:lstStyle/>
          <a:p>
            <a:pPr marL="422041" indent="-422041">
              <a:lnSpc>
                <a:spcPct val="150000"/>
              </a:lnSpc>
              <a:buFont typeface="+mj-lt"/>
              <a:buAutoNum type="arabicPeriod"/>
              <a:defRPr/>
            </a:pPr>
            <a:r>
              <a:rPr lang="en-IE" altLang="en-US" sz="1500" dirty="0">
                <a:latin typeface="+mj-lt"/>
                <a:cs typeface="Arial"/>
              </a:rPr>
              <a:t>Jakość, pasja, zaangażowanie i uczciwość założycieli.</a:t>
            </a:r>
          </a:p>
          <a:p>
            <a:pPr marL="422041" indent="-422041">
              <a:lnSpc>
                <a:spcPct val="150000"/>
              </a:lnSpc>
              <a:buFont typeface="+mj-lt"/>
              <a:buAutoNum type="arabicPeriod"/>
              <a:defRPr/>
            </a:pPr>
            <a:r>
              <a:rPr lang="en-IE" altLang="en-US" sz="1500" dirty="0">
                <a:latin typeface="+mj-lt"/>
                <a:cs typeface="Arial"/>
              </a:rPr>
              <a:t>Szansa rynkowa, którą się zajmuje i potencjał, dzięki któremu firma może stać się bardzo duża.</a:t>
            </a:r>
          </a:p>
          <a:p>
            <a:pPr marL="422041" indent="-422041">
              <a:lnSpc>
                <a:spcPct val="150000"/>
              </a:lnSpc>
              <a:buFont typeface="+mj-lt"/>
              <a:buAutoNum type="arabicPeriod"/>
              <a:defRPr/>
            </a:pPr>
            <a:r>
              <a:rPr lang="en-IE" altLang="en-US" sz="1500" dirty="0">
                <a:latin typeface="+mj-lt"/>
                <a:cs typeface="Arial"/>
              </a:rPr>
              <a:t>Jasno przemyślany biznesplan i wszelkie wczesne dowody na </a:t>
            </a:r>
            <a:r>
              <a:rPr lang="en-IE" altLang="en-US" sz="1500" dirty="0" err="1">
                <a:latin typeface="+mj-lt"/>
                <a:cs typeface="Arial"/>
              </a:rPr>
              <a:t>uzyskanie</a:t>
            </a:r>
            <a:r>
              <a:rPr lang="en-IE" altLang="en-US" sz="1500" dirty="0">
                <a:latin typeface="+mj-lt"/>
                <a:cs typeface="Arial"/>
              </a:rPr>
              <a:t> </a:t>
            </a:r>
            <a:r>
              <a:rPr lang="pl-PL" altLang="en-US" sz="1500" dirty="0">
                <a:latin typeface="+mj-lt"/>
                <a:cs typeface="Arial"/>
              </a:rPr>
              <a:t>postępu</a:t>
            </a:r>
            <a:r>
              <a:rPr lang="en-IE" altLang="en-US" sz="1500" dirty="0">
                <a:latin typeface="+mj-lt"/>
                <a:cs typeface="Arial"/>
              </a:rPr>
              <a:t> w kierunku planu.</a:t>
            </a:r>
          </a:p>
          <a:p>
            <a:pPr marL="422041" indent="-422041">
              <a:lnSpc>
                <a:spcPct val="150000"/>
              </a:lnSpc>
              <a:buFont typeface="+mj-lt"/>
              <a:buAutoNum type="arabicPeriod"/>
              <a:defRPr/>
            </a:pPr>
            <a:r>
              <a:rPr lang="en-IE" altLang="en-US" sz="1500" dirty="0">
                <a:latin typeface="+mj-lt"/>
                <a:cs typeface="Arial"/>
              </a:rPr>
              <a:t>Ciekawy model biznesowy i własność intelektualna.</a:t>
            </a:r>
          </a:p>
          <a:p>
            <a:pPr marL="422041" indent="-422041">
              <a:lnSpc>
                <a:spcPct val="150000"/>
              </a:lnSpc>
              <a:buFont typeface="+mj-lt"/>
              <a:buAutoNum type="arabicPeriod"/>
              <a:defRPr/>
            </a:pPr>
            <a:r>
              <a:rPr lang="en-IE" altLang="en-US" sz="1500" dirty="0">
                <a:latin typeface="+mj-lt"/>
                <a:cs typeface="Arial"/>
              </a:rPr>
              <a:t>Odpowiednia wycena z rozsądnymi warunkami.</a:t>
            </a:r>
          </a:p>
          <a:p>
            <a:pPr marL="422041" indent="-422041">
              <a:lnSpc>
                <a:spcPct val="150000"/>
              </a:lnSpc>
              <a:buFont typeface="+mj-lt"/>
              <a:buAutoNum type="arabicPeriod"/>
              <a:defRPr/>
            </a:pPr>
            <a:r>
              <a:rPr lang="en-IE" altLang="en-US" sz="1500" dirty="0">
                <a:latin typeface="+mj-lt"/>
                <a:cs typeface="Arial"/>
              </a:rPr>
              <a:t>Możliwość pozyskania dodatkowych rund finansowania w przypadku osiągnięcia postępów.</a:t>
            </a:r>
            <a:endParaRPr lang="sk-SK" altLang="en-US" sz="1500" dirty="0">
              <a:latin typeface="+mj-lt"/>
              <a:cs typeface="Arial"/>
            </a:endParaRPr>
          </a:p>
          <a:p>
            <a:pPr>
              <a:lnSpc>
                <a:spcPct val="150000"/>
              </a:lnSpc>
              <a:defRPr/>
            </a:pPr>
            <a:r>
              <a:rPr lang="en-IE" altLang="en-US" sz="1500" b="1" dirty="0">
                <a:solidFill>
                  <a:srgbClr val="006600"/>
                </a:solidFill>
                <a:latin typeface="+mj-lt"/>
                <a:cs typeface="Arial"/>
              </a:rPr>
              <a:t> </a:t>
            </a:r>
            <a:endParaRPr lang="pl-PL" altLang="en-US" sz="1500" b="1" dirty="0">
              <a:solidFill>
                <a:srgbClr val="006600"/>
              </a:solidFill>
              <a:latin typeface="+mj-lt"/>
              <a:cs typeface="Arial"/>
            </a:endParaRPr>
          </a:p>
          <a:p>
            <a:pPr>
              <a:lnSpc>
                <a:spcPct val="150000"/>
              </a:lnSpc>
              <a:defRPr/>
            </a:pPr>
            <a:r>
              <a:rPr lang="en-IE" altLang="en-US" sz="1500" b="1" dirty="0" err="1">
                <a:solidFill>
                  <a:srgbClr val="006600"/>
                </a:solidFill>
                <a:latin typeface="+mj-lt"/>
                <a:cs typeface="Arial"/>
              </a:rPr>
              <a:t>Finansowanie</a:t>
            </a:r>
            <a:r>
              <a:rPr lang="en-IE" altLang="en-US" sz="1500" b="1" dirty="0">
                <a:solidFill>
                  <a:srgbClr val="006600"/>
                </a:solidFill>
                <a:latin typeface="+mj-lt"/>
                <a:cs typeface="Arial"/>
              </a:rPr>
              <a:t> </a:t>
            </a:r>
            <a:r>
              <a:rPr lang="en-IE" altLang="en-US" sz="1500" b="1" dirty="0" err="1">
                <a:solidFill>
                  <a:srgbClr val="006600"/>
                </a:solidFill>
                <a:latin typeface="+mj-lt"/>
                <a:cs typeface="Arial"/>
              </a:rPr>
              <a:t>kapitałowe</a:t>
            </a:r>
            <a:r>
              <a:rPr lang="en-IE" altLang="en-US" sz="1500" b="1" dirty="0">
                <a:solidFill>
                  <a:srgbClr val="006600"/>
                </a:solidFill>
                <a:latin typeface="+mj-lt"/>
                <a:cs typeface="Arial"/>
              </a:rPr>
              <a:t> </a:t>
            </a:r>
            <a:endParaRPr lang="en-IE" altLang="en-US" sz="1500" dirty="0">
              <a:latin typeface="+mj-lt"/>
            </a:endParaRPr>
          </a:p>
          <a:p>
            <a:pPr>
              <a:lnSpc>
                <a:spcPct val="150000"/>
              </a:lnSpc>
              <a:defRPr/>
            </a:pPr>
            <a:r>
              <a:rPr lang="en-IE" altLang="en-US" sz="1500" dirty="0">
                <a:latin typeface="+mj-lt"/>
                <a:cs typeface="Arial"/>
              </a:rPr>
              <a:t>Jedną z możliwych wad wykorzystania finansowania kapitałowego do pozyskania kapitału jest to, że możesz stracić częściową lub całkowitą autonomię nad nowym biznesem. </a:t>
            </a:r>
            <a:endParaRPr lang="en-IE" altLang="en-US" sz="1500" dirty="0">
              <a:latin typeface="+mj-lt"/>
            </a:endParaRPr>
          </a:p>
          <a:p>
            <a:pPr>
              <a:spcBef>
                <a:spcPct val="0"/>
              </a:spcBef>
              <a:buFontTx/>
              <a:buNone/>
            </a:pPr>
            <a:endParaRPr lang="en-IE" altLang="en-US" sz="1500" dirty="0">
              <a:latin typeface="+mj-lt"/>
            </a:endParaRPr>
          </a:p>
          <a:p>
            <a:r>
              <a:rPr lang="en-IE" altLang="en-US" sz="1500" dirty="0" err="1">
                <a:latin typeface="+mj-lt"/>
                <a:cs typeface="Arial"/>
              </a:rPr>
              <a:t>Często</a:t>
            </a:r>
            <a:r>
              <a:rPr lang="en-IE" altLang="en-US" sz="1500" dirty="0">
                <a:latin typeface="+mj-lt"/>
                <a:cs typeface="Arial"/>
              </a:rPr>
              <a:t> </a:t>
            </a:r>
            <a:r>
              <a:rPr lang="en-IE" altLang="en-US" sz="1500" dirty="0">
                <a:latin typeface="+mj-lt"/>
              </a:rPr>
              <a:t>Angel Investors</a:t>
            </a:r>
            <a:r>
              <a:rPr lang="en-IE" altLang="en-US" sz="1500" dirty="0">
                <a:latin typeface="+mj-lt"/>
                <a:cs typeface="Arial"/>
              </a:rPr>
              <a:t> lub inwestorzy venture capital mogą chcieć mieć duży udział w zainwestowanej firmie, jak również mieć wpływ na decyzje biznesowe. </a:t>
            </a:r>
            <a:endParaRPr lang="en-IE" altLang="en-US" sz="1500" dirty="0">
              <a:latin typeface="+mj-lt"/>
            </a:endParaRPr>
          </a:p>
          <a:p>
            <a:pPr>
              <a:spcBef>
                <a:spcPct val="0"/>
              </a:spcBef>
              <a:buFontTx/>
              <a:buNone/>
            </a:pPr>
            <a:endParaRPr lang="en-IE" altLang="en-US" sz="1500" dirty="0">
              <a:latin typeface="+mj-lt"/>
            </a:endParaRPr>
          </a:p>
          <a:p>
            <a:pPr>
              <a:lnSpc>
                <a:spcPct val="150000"/>
              </a:lnSpc>
              <a:defRPr/>
            </a:pPr>
            <a:endParaRPr lang="en-IE" altLang="en-US" sz="1500" b="1" dirty="0">
              <a:solidFill>
                <a:srgbClr val="006600"/>
              </a:solidFill>
              <a:latin typeface="+mj-lt"/>
              <a:cs typeface="Arial" panose="020B0604020202020204" pitchFamily="34" charset="0"/>
            </a:endParaRPr>
          </a:p>
          <a:p>
            <a:pPr>
              <a:lnSpc>
                <a:spcPct val="150000"/>
              </a:lnSpc>
              <a:defRPr/>
            </a:pPr>
            <a:endParaRPr lang="en-IE" altLang="en-US" sz="1500" dirty="0">
              <a:latin typeface="+mj-lt"/>
            </a:endParaRPr>
          </a:p>
          <a:p>
            <a:pPr>
              <a:lnSpc>
                <a:spcPct val="150000"/>
              </a:lnSpc>
              <a:defRPr/>
            </a:pPr>
            <a:endParaRPr lang="en-IE" altLang="en-US" sz="1500" dirty="0">
              <a:latin typeface="+mj-lt"/>
            </a:endParaRPr>
          </a:p>
        </p:txBody>
      </p:sp>
    </p:spTree>
    <p:extLst>
      <p:ext uri="{BB962C8B-B14F-4D97-AF65-F5344CB8AC3E}">
        <p14:creationId xmlns:p14="http://schemas.microsoft.com/office/powerpoint/2010/main" val="156547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E316393-A075-4B2F-9DB2-1C21B26D49A3}"/>
              </a:ext>
            </a:extLst>
          </p:cNvPr>
          <p:cNvSpPr txBox="1"/>
          <p:nvPr/>
        </p:nvSpPr>
        <p:spPr>
          <a:xfrm>
            <a:off x="587665" y="1355051"/>
            <a:ext cx="4572724" cy="393007"/>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Rozważania </a:t>
            </a:r>
            <a:endParaRPr lang="en-IE" altLang="en-US" sz="2000" b="1" dirty="0">
              <a:solidFill>
                <a:srgbClr val="006600"/>
              </a:solidFill>
              <a:latin typeface="+mj-lt"/>
              <a:cs typeface="Arial" panose="020B0604020202020204" pitchFamily="34" charset="0"/>
            </a:endParaRPr>
          </a:p>
        </p:txBody>
      </p:sp>
      <p:sp>
        <p:nvSpPr>
          <p:cNvPr id="5" name="BlokTextu 4">
            <a:extLst>
              <a:ext uri="{FF2B5EF4-FFF2-40B4-BE49-F238E27FC236}">
                <a16:creationId xmlns:a16="http://schemas.microsoft.com/office/drawing/2014/main" id="{E7CD03A1-AB40-4E95-A92B-BB6189E59E68}"/>
              </a:ext>
            </a:extLst>
          </p:cNvPr>
          <p:cNvSpPr txBox="1"/>
          <p:nvPr/>
        </p:nvSpPr>
        <p:spPr>
          <a:xfrm>
            <a:off x="587665" y="1894323"/>
            <a:ext cx="8283984" cy="3132218"/>
          </a:xfrm>
          <a:prstGeom prst="rect">
            <a:avLst/>
          </a:prstGeom>
          <a:noFill/>
        </p:spPr>
        <p:txBody>
          <a:bodyPr wrap="square" lIns="84406" tIns="42203" rIns="84406" bIns="42203" anchor="t">
            <a:spAutoFit/>
          </a:bodyPr>
          <a:lstStyle/>
          <a:p>
            <a:pPr marL="316531" indent="-316531">
              <a:buFont typeface="Arial" panose="020B0604020202020204" pitchFamily="34" charset="0"/>
              <a:buChar char="•"/>
              <a:defRPr/>
            </a:pPr>
            <a:r>
              <a:rPr lang="en-IE" altLang="en-US" dirty="0">
                <a:latin typeface="+mj-lt"/>
                <a:cs typeface="Arial"/>
              </a:rPr>
              <a:t>Czy spodziewasz się wystarczającego wzrostu przychodów, aby czuć się pewnie, że możesz spłacić kredyt lub inwestycję?</a:t>
            </a:r>
          </a:p>
          <a:p>
            <a:pPr marL="316531" indent="-316531">
              <a:buFont typeface="Arial" panose="020B0604020202020204" pitchFamily="34" charset="0"/>
              <a:buChar char="•"/>
              <a:defRPr/>
            </a:pPr>
            <a:r>
              <a:rPr lang="en-IE" altLang="en-US" dirty="0">
                <a:latin typeface="+mj-lt"/>
                <a:cs typeface="Arial"/>
              </a:rPr>
              <a:t>Czy masz uzasadnienie biznesowe i dokumentację, która wzbudzi zaufanie, że jesteś rozsądnym ryzykiem inwestycyjnym?</a:t>
            </a:r>
          </a:p>
          <a:p>
            <a:pPr marL="316531" indent="-316531">
              <a:buFont typeface="Arial" panose="020B0604020202020204" pitchFamily="34" charset="0"/>
              <a:buChar char="•"/>
              <a:defRPr/>
            </a:pPr>
            <a:r>
              <a:rPr lang="en-IE" altLang="en-US" dirty="0">
                <a:latin typeface="+mj-lt"/>
                <a:cs typeface="Arial"/>
              </a:rPr>
              <a:t>Znaczny kapitał własny (wystarczająca część majątku już opłacona) w inkubatorze</a:t>
            </a:r>
          </a:p>
          <a:p>
            <a:pPr marL="316531" indent="-316531">
              <a:buFont typeface="Arial" panose="020B0604020202020204" pitchFamily="34" charset="0"/>
              <a:buChar char="•"/>
              <a:defRPr/>
            </a:pPr>
            <a:r>
              <a:rPr lang="en-IE" altLang="en-US" dirty="0">
                <a:latin typeface="+mj-lt"/>
                <a:cs typeface="Arial"/>
              </a:rPr>
              <a:t>Pisemny biznesplan</a:t>
            </a:r>
          </a:p>
          <a:p>
            <a:pPr marL="316531" indent="-316531">
              <a:buFont typeface="Arial" panose="020B0604020202020204" pitchFamily="34" charset="0"/>
              <a:buChar char="•"/>
              <a:defRPr/>
            </a:pPr>
            <a:r>
              <a:rPr lang="en-IE" altLang="en-US" dirty="0">
                <a:latin typeface="+mj-lt"/>
                <a:cs typeface="Arial"/>
              </a:rPr>
              <a:t>Umowy lub zobowiązania najemcy, które wspierają Twój wniosek</a:t>
            </a:r>
          </a:p>
          <a:p>
            <a:pPr marL="316531" indent="-316531">
              <a:buFont typeface="Arial" panose="020B0604020202020204" pitchFamily="34" charset="0"/>
              <a:buChar char="•"/>
              <a:defRPr/>
            </a:pPr>
            <a:r>
              <a:rPr lang="en-IE" altLang="en-US" dirty="0">
                <a:latin typeface="+mj-lt"/>
                <a:cs typeface="Arial"/>
              </a:rPr>
              <a:t>Dokumentacja finansowa lub solidne prognozy</a:t>
            </a:r>
          </a:p>
          <a:p>
            <a:pPr marL="316531" indent="-316531">
              <a:buFont typeface="Arial" panose="020B0604020202020204" pitchFamily="34" charset="0"/>
              <a:buChar char="•"/>
              <a:defRPr/>
            </a:pPr>
            <a:r>
              <a:rPr lang="en-IE" altLang="en-US" dirty="0">
                <a:latin typeface="+mj-lt"/>
                <a:cs typeface="Arial"/>
              </a:rPr>
              <a:t>Czy warunki kapitału/inwestycji/pożyczki są konkurencyjne, rozsądne i w zasięgu Twoich możliwości spłaty bez szkody dla firmy?</a:t>
            </a:r>
          </a:p>
        </p:txBody>
      </p:sp>
    </p:spTree>
    <p:extLst>
      <p:ext uri="{BB962C8B-B14F-4D97-AF65-F5344CB8AC3E}">
        <p14:creationId xmlns:p14="http://schemas.microsoft.com/office/powerpoint/2010/main" val="2798579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C4CA9A5-C6D0-41FE-8CD1-FF6AA91EB7CD}"/>
              </a:ext>
            </a:extLst>
          </p:cNvPr>
          <p:cNvSpPr txBox="1"/>
          <p:nvPr/>
        </p:nvSpPr>
        <p:spPr>
          <a:xfrm>
            <a:off x="587665" y="1349029"/>
            <a:ext cx="6789474" cy="393007"/>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Zasoby międzynarodowe - warto zajrzeć </a:t>
            </a:r>
            <a:endParaRPr lang="en-IE" altLang="en-US" sz="2000" b="1" dirty="0">
              <a:solidFill>
                <a:srgbClr val="006600"/>
              </a:solidFill>
              <a:latin typeface="+mj-lt"/>
            </a:endParaRPr>
          </a:p>
        </p:txBody>
      </p:sp>
      <p:sp>
        <p:nvSpPr>
          <p:cNvPr id="5" name="BlokTextu 4">
            <a:extLst>
              <a:ext uri="{FF2B5EF4-FFF2-40B4-BE49-F238E27FC236}">
                <a16:creationId xmlns:a16="http://schemas.microsoft.com/office/drawing/2014/main" id="{DC314235-88E3-4017-9794-DB5A4558BAE7}"/>
              </a:ext>
            </a:extLst>
          </p:cNvPr>
          <p:cNvSpPr txBox="1"/>
          <p:nvPr/>
        </p:nvSpPr>
        <p:spPr>
          <a:xfrm>
            <a:off x="587665" y="1986116"/>
            <a:ext cx="8179566" cy="4394102"/>
          </a:xfrm>
          <a:prstGeom prst="rect">
            <a:avLst/>
          </a:prstGeom>
          <a:noFill/>
        </p:spPr>
        <p:txBody>
          <a:bodyPr wrap="square" lIns="84406" tIns="42203" rIns="84406" bIns="42203" anchor="t">
            <a:spAutoFit/>
          </a:bodyPr>
          <a:lstStyle/>
          <a:p>
            <a:pPr>
              <a:defRPr/>
            </a:pPr>
            <a:r>
              <a:rPr lang="en-IE" altLang="en-US" sz="1400" dirty="0">
                <a:latin typeface="+mj-lt"/>
                <a:cs typeface="Arial"/>
              </a:rPr>
              <a:t>Jak przedstawiono wcześniej w tym module, badania są kluczem do identyfikacji możliwości i maksymalizacji sukcesu w poszukiwaniu funduszy.  </a:t>
            </a:r>
            <a:endParaRPr lang="en-IE" altLang="en-US" sz="1400" dirty="0">
              <a:latin typeface="+mj-lt"/>
            </a:endParaRPr>
          </a:p>
          <a:p>
            <a:pPr>
              <a:spcBef>
                <a:spcPct val="0"/>
              </a:spcBef>
              <a:buFontTx/>
              <a:buNone/>
              <a:defRPr/>
            </a:pPr>
            <a:endParaRPr lang="en-IE" altLang="en-US" sz="1400" dirty="0">
              <a:latin typeface="+mj-lt"/>
            </a:endParaRPr>
          </a:p>
          <a:p>
            <a:pPr>
              <a:spcBef>
                <a:spcPct val="0"/>
              </a:spcBef>
              <a:buFontTx/>
              <a:buNone/>
              <a:defRPr/>
            </a:pPr>
            <a:r>
              <a:rPr lang="en-IE" altLang="en-US" sz="1400" b="1" dirty="0">
                <a:solidFill>
                  <a:schemeClr val="bg1"/>
                </a:solidFill>
                <a:highlight>
                  <a:srgbClr val="006600"/>
                </a:highlight>
                <a:latin typeface="+mj-lt"/>
                <a:cs typeface="Arial"/>
              </a:rPr>
              <a:t>ĆWICZENIE 8: BADANIA MIĘDZYNARODOWE GRANTY I FUNDACJE - kliknij na poniższe hiperłącza i wymień te, które mogą mieć zastosowanie do rozwoju Twojego </a:t>
            </a:r>
            <a:r>
              <a:rPr lang="sk-SK" altLang="en-US" sz="1400" b="1" dirty="0">
                <a:solidFill>
                  <a:schemeClr val="bg1"/>
                </a:solidFill>
                <a:highlight>
                  <a:srgbClr val="006600"/>
                </a:highlight>
                <a:latin typeface="+mj-lt"/>
                <a:cs typeface="Arial"/>
              </a:rPr>
              <a:t>Centrum </a:t>
            </a:r>
            <a:r>
              <a:rPr lang="en-IE" altLang="en-US" sz="1400" b="1" dirty="0">
                <a:solidFill>
                  <a:schemeClr val="bg1"/>
                </a:solidFill>
                <a:highlight>
                  <a:srgbClr val="006600"/>
                </a:highlight>
                <a:latin typeface="+mj-lt"/>
                <a:cs typeface="Arial"/>
              </a:rPr>
              <a:t>i finansowania.</a:t>
            </a:r>
            <a:endParaRPr lang="en-IE" altLang="en-US" sz="1400" dirty="0">
              <a:solidFill>
                <a:schemeClr val="bg1"/>
              </a:solidFill>
              <a:highlight>
                <a:srgbClr val="006600"/>
              </a:highlight>
              <a:latin typeface="+mj-lt"/>
              <a:cs typeface="Arial"/>
            </a:endParaRPr>
          </a:p>
          <a:p>
            <a:pPr>
              <a:spcBef>
                <a:spcPct val="0"/>
              </a:spcBef>
              <a:buFontTx/>
              <a:buNone/>
              <a:defRPr/>
            </a:pPr>
            <a:endParaRPr lang="en-IE" altLang="en-US" sz="1400" dirty="0">
              <a:highlight>
                <a:srgbClr val="EF723A"/>
              </a:highlight>
              <a:latin typeface="+mj-lt"/>
            </a:endParaRPr>
          </a:p>
          <a:p>
            <a:pPr>
              <a:defRPr/>
            </a:pPr>
            <a:r>
              <a:rPr lang="en-IE" altLang="en-US" sz="1400" dirty="0">
                <a:latin typeface="+mj-lt"/>
                <a:cs typeface="Arial"/>
                <a:hlinkClick r:id="rId2"/>
              </a:rPr>
              <a:t>Grantodawcy międzynarodowi i zagraniczni</a:t>
            </a:r>
            <a:r>
              <a:rPr lang="en-IE" altLang="en-US" sz="1400" dirty="0">
                <a:latin typeface="+mj-lt"/>
                <a:cs typeface="Arial"/>
              </a:rPr>
              <a:t>. Zestawienie odpowiednich międzynarodowych stron internetowych, które będą doskonałym źródłem informacji dla </a:t>
            </a:r>
            <a:r>
              <a:rPr lang="en-IE" altLang="en-US" sz="1400" dirty="0" err="1">
                <a:latin typeface="+mj-lt"/>
                <a:cs typeface="Arial"/>
              </a:rPr>
              <a:t>grantodawców</a:t>
            </a:r>
            <a:r>
              <a:rPr lang="en-IE" altLang="en-US" sz="1400" dirty="0">
                <a:latin typeface="+mj-lt"/>
                <a:cs typeface="Arial"/>
              </a:rPr>
              <a:t>.</a:t>
            </a:r>
            <a:br>
              <a:rPr lang="en-IE" altLang="en-US" sz="1400" dirty="0">
                <a:latin typeface="+mj-lt"/>
              </a:rPr>
            </a:br>
            <a:r>
              <a:rPr lang="sk-SK" altLang="en-US" sz="1400" dirty="0">
                <a:latin typeface="+mj-lt"/>
                <a:cs typeface="Arial"/>
              </a:rPr>
              <a:t> </a:t>
            </a:r>
            <a:endParaRPr lang="sk-SK" altLang="en-US" sz="1400" dirty="0">
              <a:latin typeface="+mj-lt"/>
            </a:endParaRPr>
          </a:p>
          <a:p>
            <a:pPr>
              <a:spcBef>
                <a:spcPct val="0"/>
              </a:spcBef>
              <a:buFontTx/>
              <a:buNone/>
            </a:pPr>
            <a:r>
              <a:rPr lang="en-IE" altLang="en-US" sz="1400" b="1" dirty="0">
                <a:latin typeface="+mj-lt"/>
                <a:cs typeface="Arial"/>
                <a:hlinkClick r:id="rId3"/>
              </a:rPr>
              <a:t>Council on Foundations</a:t>
            </a:r>
            <a:r>
              <a:rPr lang="en-IE" altLang="en-US" sz="1400" dirty="0">
                <a:latin typeface="+mj-lt"/>
                <a:cs typeface="Arial"/>
              </a:rPr>
              <a:t>. Udostępnia narzędzia dla ponad 2000 fundacji i organizacji </a:t>
            </a:r>
            <a:r>
              <a:rPr lang="en-IE" altLang="en-US" sz="1400" dirty="0" err="1">
                <a:latin typeface="+mj-lt"/>
                <a:cs typeface="Arial"/>
              </a:rPr>
              <a:t>grantodawczych</a:t>
            </a:r>
            <a:r>
              <a:rPr lang="en-IE" altLang="en-US" sz="1400" dirty="0">
                <a:latin typeface="+mj-lt"/>
                <a:cs typeface="Arial"/>
              </a:rPr>
              <a:t>, które są członkami Council on Foundations na całym świecie.</a:t>
            </a:r>
          </a:p>
          <a:p>
            <a:pPr>
              <a:spcBef>
                <a:spcPct val="0"/>
              </a:spcBef>
              <a:buFontTx/>
              <a:buNone/>
            </a:pPr>
            <a:endParaRPr lang="en-IE" altLang="en-US" sz="1400" b="1" dirty="0">
              <a:latin typeface="+mj-lt"/>
              <a:hlinkClick r:id="rId4"/>
            </a:endParaRPr>
          </a:p>
          <a:p>
            <a:pPr>
              <a:spcBef>
                <a:spcPct val="0"/>
              </a:spcBef>
              <a:buFontTx/>
              <a:buNone/>
            </a:pPr>
            <a:r>
              <a:rPr lang="en-IE" altLang="en-US" sz="1400" b="1" dirty="0">
                <a:latin typeface="+mj-lt"/>
                <a:cs typeface="Arial"/>
                <a:hlinkClick r:id="rId4"/>
              </a:rPr>
              <a:t>International Grants</a:t>
            </a:r>
            <a:r>
              <a:rPr lang="en-IE" altLang="en-US" sz="1400" dirty="0">
                <a:latin typeface="+mj-lt"/>
                <a:cs typeface="Arial"/>
              </a:rPr>
              <a:t>. </a:t>
            </a:r>
            <a:r>
              <a:rPr lang="en-IE" altLang="en-US" sz="1400" dirty="0" err="1">
                <a:latin typeface="+mj-lt"/>
                <a:cs typeface="Arial"/>
              </a:rPr>
              <a:t>Fundsnet</a:t>
            </a:r>
            <a:r>
              <a:rPr lang="en-IE" altLang="en-US" sz="1400" dirty="0">
                <a:latin typeface="+mj-lt"/>
                <a:cs typeface="Arial"/>
              </a:rPr>
              <a:t>, długa lista linków do międzynarodowych grantów, inicjatyw, fundacji i katalogów w sieci.</a:t>
            </a:r>
            <a:br>
              <a:rPr lang="en-IE" altLang="en-US" sz="1400" dirty="0">
                <a:latin typeface="+mj-lt"/>
              </a:rPr>
            </a:br>
            <a:endParaRPr lang="en-IE" altLang="en-US" sz="1400" b="1" dirty="0">
              <a:latin typeface="+mj-lt"/>
            </a:endParaRPr>
          </a:p>
          <a:p>
            <a:r>
              <a:rPr lang="en-IE" altLang="en-US" sz="1400" b="1" dirty="0">
                <a:latin typeface="+mj-lt"/>
                <a:cs typeface="Arial"/>
                <a:hlinkClick r:id="rId5"/>
              </a:rPr>
              <a:t>Międzynarodowa Grupa Fundatorów Praw Człowieka</a:t>
            </a:r>
            <a:r>
              <a:rPr lang="en-IE" altLang="en-US" sz="1400" b="1" dirty="0">
                <a:latin typeface="+mj-lt"/>
                <a:cs typeface="Arial"/>
              </a:rPr>
              <a:t>. </a:t>
            </a:r>
            <a:r>
              <a:rPr lang="en-IE" altLang="en-US" sz="1400" dirty="0">
                <a:latin typeface="+mj-lt"/>
                <a:cs typeface="Arial"/>
              </a:rPr>
              <a:t>Chociaż International Human Rights Funders Group (IHRFG) nie przyznaje dotacji, strona dostarcza informacji o fundatorach, którzy to robią. Możesz szukać według geografii, kwestii (wiele z nich dotyczy żywności), rodzaju wsparcia itp.</a:t>
            </a:r>
            <a:br>
              <a:rPr lang="en-IE" altLang="en-US" sz="1400" dirty="0">
                <a:latin typeface="+mj-lt"/>
              </a:rPr>
            </a:br>
            <a:endParaRPr lang="en-IE" altLang="en-US" sz="1400" dirty="0">
              <a:latin typeface="+mj-lt"/>
            </a:endParaRPr>
          </a:p>
          <a:p>
            <a:pPr>
              <a:spcBef>
                <a:spcPct val="0"/>
              </a:spcBef>
              <a:buFontTx/>
              <a:buNone/>
              <a:defRPr/>
            </a:pPr>
            <a:endParaRPr lang="en-IE" altLang="en-US" sz="1400" dirty="0">
              <a:latin typeface="+mj-lt"/>
            </a:endParaRPr>
          </a:p>
        </p:txBody>
      </p:sp>
    </p:spTree>
    <p:extLst>
      <p:ext uri="{BB962C8B-B14F-4D97-AF65-F5344CB8AC3E}">
        <p14:creationId xmlns:p14="http://schemas.microsoft.com/office/powerpoint/2010/main" val="411794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99102DF-9EB3-4B92-8619-FFEA14F97140}"/>
              </a:ext>
            </a:extLst>
          </p:cNvPr>
          <p:cNvSpPr txBox="1"/>
          <p:nvPr/>
        </p:nvSpPr>
        <p:spPr>
          <a:xfrm>
            <a:off x="704528" y="1052736"/>
            <a:ext cx="8257880" cy="6240762"/>
          </a:xfrm>
          <a:prstGeom prst="rect">
            <a:avLst/>
          </a:prstGeom>
          <a:noFill/>
        </p:spPr>
        <p:txBody>
          <a:bodyPr wrap="square" lIns="84406" tIns="42203" rIns="84406" bIns="42203" anchor="t">
            <a:spAutoFit/>
          </a:bodyPr>
          <a:lstStyle/>
          <a:p>
            <a:pPr>
              <a:spcBef>
                <a:spcPct val="0"/>
              </a:spcBef>
              <a:buFontTx/>
              <a:buNone/>
              <a:defRPr/>
            </a:pPr>
            <a:r>
              <a:rPr lang="en-IE" altLang="en-US" sz="1600" dirty="0">
                <a:latin typeface="+mj-lt"/>
                <a:cs typeface="Arial"/>
              </a:rPr>
              <a:t>Rozpoczęcie lub rozbudowa </a:t>
            </a:r>
            <a:r>
              <a:rPr lang="en-US" sz="1600" dirty="0">
                <a:latin typeface="+mj-lt"/>
                <a:cs typeface="Arial"/>
              </a:rPr>
              <a:t>projektu infrastruktury produkcji żywności </a:t>
            </a:r>
            <a:r>
              <a:rPr lang="en-IE" altLang="en-US" sz="1600" dirty="0">
                <a:latin typeface="+mj-lt"/>
                <a:cs typeface="Arial"/>
              </a:rPr>
              <a:t>jest kapitałochłonna - te same bariery kosztów, z którymi borykają się Twoi potencjalni użytkownicy, są również Twoim wyzwaniem. </a:t>
            </a:r>
            <a:r>
              <a:rPr lang="sk-SK" altLang="en-US" sz="1600" dirty="0">
                <a:latin typeface="+mj-lt"/>
                <a:cs typeface="Arial"/>
              </a:rPr>
              <a:t>W Module 1 </a:t>
            </a:r>
            <a:r>
              <a:rPr lang="en-IE" altLang="en-US" sz="1600" dirty="0">
                <a:latin typeface="+mj-lt"/>
                <a:cs typeface="Arial"/>
              </a:rPr>
              <a:t>dowiedziałeś się, jak powinny wyglądać plany centrów oparte na sprawdzonych i oczywistych potrzebach w połączeniu z najlepszymi praktykami projektowania </a:t>
            </a:r>
            <a:r>
              <a:rPr lang="sk-SK" altLang="en-US" sz="1600" dirty="0" err="1">
                <a:latin typeface="+mj-lt"/>
                <a:cs typeface="Arial"/>
              </a:rPr>
              <a:t>centrów</a:t>
            </a:r>
            <a:r>
              <a:rPr lang="en-IE" altLang="en-US" sz="1600" dirty="0">
                <a:latin typeface="+mj-lt"/>
                <a:cs typeface="Arial"/>
              </a:rPr>
              <a:t>.</a:t>
            </a:r>
          </a:p>
          <a:p>
            <a:pPr>
              <a:buFontTx/>
              <a:buNone/>
              <a:defRPr/>
            </a:pPr>
            <a:endParaRPr lang="en-IE" altLang="en-US" sz="1600" dirty="0">
              <a:latin typeface="+mj-lt"/>
            </a:endParaRPr>
          </a:p>
          <a:p>
            <a:pPr>
              <a:defRPr/>
            </a:pPr>
            <a:r>
              <a:rPr lang="en-IE" altLang="en-US" sz="1600" dirty="0">
                <a:latin typeface="+mj-lt"/>
                <a:cs typeface="Arial"/>
              </a:rPr>
              <a:t>Aby Twoje </a:t>
            </a:r>
            <a:r>
              <a:rPr lang="sk-SK" altLang="en-US" sz="1600" dirty="0">
                <a:latin typeface="+mj-lt"/>
                <a:cs typeface="Arial"/>
              </a:rPr>
              <a:t>centrum smaku </a:t>
            </a:r>
            <a:r>
              <a:rPr lang="en-IE" altLang="en-US" sz="1600" dirty="0">
                <a:latin typeface="+mj-lt"/>
                <a:cs typeface="Arial"/>
              </a:rPr>
              <a:t>stało się rzeczywistością, Twój zestaw </a:t>
            </a:r>
            <a:r>
              <a:rPr lang="en-IE" altLang="en-US" sz="1600" b="1" dirty="0">
                <a:latin typeface="+mj-lt"/>
                <a:cs typeface="Arial"/>
              </a:rPr>
              <a:t>środków finansowych </a:t>
            </a:r>
            <a:r>
              <a:rPr lang="en-IE" altLang="en-US" sz="1600" dirty="0">
                <a:latin typeface="+mj-lt"/>
                <a:cs typeface="Arial"/>
              </a:rPr>
              <a:t>będzie prawdopodobnie łączył różne źródła publiczne i prywatne w miarę dostępu do kapitału wymaganego do założenia lub rozwoju.  Pamiętaj, że dostęp do kapitału związany z </a:t>
            </a:r>
            <a:r>
              <a:rPr lang="en-IE" altLang="en-US" sz="1600" dirty="0" err="1">
                <a:latin typeface="+mj-lt"/>
                <a:cs typeface="Arial"/>
              </a:rPr>
              <a:t>inwestycjami</a:t>
            </a:r>
            <a:r>
              <a:rPr lang="pl-PL" altLang="en-US" sz="1600" dirty="0">
                <a:latin typeface="+mj-lt"/>
                <a:cs typeface="Arial"/>
              </a:rPr>
              <a:t> </a:t>
            </a:r>
            <a:r>
              <a:rPr lang="en-IE" altLang="en-US" sz="1600" dirty="0">
                <a:latin typeface="+mj-lt"/>
                <a:cs typeface="Arial"/>
              </a:rPr>
              <a:t>to tylko jeden aspekt; musisz również zabezpieczyć kapitał obrotowy, aby zapewnić odpowiedni przepływ gotówki od samego początku. </a:t>
            </a:r>
            <a:endParaRPr lang="en-IE" altLang="en-US" sz="1600" dirty="0">
              <a:latin typeface="+mj-lt"/>
              <a:cs typeface="TH SarabunPSK" panose="020B0502040204020203" pitchFamily="34" charset="-34"/>
            </a:endParaRPr>
          </a:p>
          <a:p>
            <a:pPr>
              <a:defRPr/>
            </a:pPr>
            <a:r>
              <a:rPr lang="en-IE" altLang="en-US" sz="1600" dirty="0">
                <a:latin typeface="+mj-lt"/>
                <a:cs typeface="TH SarabunPSK"/>
              </a:rPr>
              <a:t>Jest oczywiste, że potrzebne są innowacje w zakresie pozyskiwania środków finansowych niezbędnych do urzeczywistnienia </a:t>
            </a:r>
            <a:r>
              <a:rPr lang="sk-SK" altLang="en-US" sz="1600" dirty="0">
                <a:latin typeface="+mj-lt"/>
                <a:cs typeface="TH SarabunPSK"/>
              </a:rPr>
              <a:t>Centrum smaku. </a:t>
            </a:r>
            <a:endParaRPr lang="en-IE" altLang="en-US" sz="1600" dirty="0">
              <a:latin typeface="+mj-lt"/>
              <a:cs typeface="TH SarabunPSK" panose="020B0502040204020203" pitchFamily="34" charset="-34"/>
            </a:endParaRPr>
          </a:p>
          <a:p>
            <a:pPr algn="l"/>
            <a:endParaRPr lang="sk-SK" sz="1600" dirty="0">
              <a:latin typeface="+mj-lt"/>
              <a:cs typeface="TH SarabunPSK" panose="020B0502040204020203" pitchFamily="34" charset="-34"/>
            </a:endParaRPr>
          </a:p>
          <a:p>
            <a:pPr algn="l"/>
            <a:r>
              <a:rPr lang="en-IE" altLang="en-US" sz="1600" b="1" dirty="0">
                <a:solidFill>
                  <a:srgbClr val="006600"/>
                </a:solidFill>
                <a:latin typeface="+mj-lt"/>
                <a:cs typeface="TH SarabunPSK"/>
              </a:rPr>
              <a:t>Co rozumiemy przez "kapitał" ?</a:t>
            </a:r>
          </a:p>
          <a:p>
            <a:pPr algn="l"/>
            <a:endParaRPr lang="sk-SK" sz="1600" dirty="0">
              <a:latin typeface="+mj-lt"/>
              <a:cs typeface="TH SarabunPSK" panose="020B0502040204020203" pitchFamily="34" charset="-34"/>
            </a:endParaRPr>
          </a:p>
          <a:p>
            <a:r>
              <a:rPr lang="en-IE" altLang="en-US" sz="1600" dirty="0">
                <a:latin typeface="+mj-lt"/>
                <a:cs typeface="TH SarabunPSK"/>
              </a:rPr>
              <a:t>Kapitał odnosi się do aktualnie dostępnych aktywów, takich jak nieruchomości, grunty, oszczędności itp. dostępnych do rozwoju lub inwestycji przedsiębiorstwa.  </a:t>
            </a:r>
            <a:r>
              <a:rPr lang="en-IE" altLang="en-US" sz="1600" b="1" dirty="0">
                <a:latin typeface="+mj-lt"/>
                <a:cs typeface="TH SarabunPSK"/>
              </a:rPr>
              <a:t>Pozyskiwanie kapitału </a:t>
            </a:r>
            <a:r>
              <a:rPr lang="en-IE" altLang="en-US" sz="1600" dirty="0">
                <a:latin typeface="+mj-lt"/>
                <a:cs typeface="TH SarabunPSK"/>
              </a:rPr>
              <a:t>wymaga wielu umiejętności i przygotowań. </a:t>
            </a:r>
            <a:r>
              <a:rPr lang="en-US" altLang="en-US" sz="1600" dirty="0">
                <a:latin typeface="+mj-lt"/>
                <a:cs typeface="TH SarabunPSK"/>
              </a:rPr>
              <a:t>Istnieją różne rodzaje finansowania, które umożliwią </a:t>
            </a:r>
            <a:r>
              <a:rPr lang="sk-SK" altLang="en-US" sz="1600" dirty="0">
                <a:latin typeface="+mj-lt"/>
                <a:cs typeface="TH SarabunPSK"/>
              </a:rPr>
              <a:t>ośrodkowi </a:t>
            </a:r>
            <a:r>
              <a:rPr lang="en-US" altLang="en-US" sz="1600" dirty="0">
                <a:latin typeface="+mj-lt"/>
                <a:cs typeface="TH SarabunPSK"/>
              </a:rPr>
              <a:t>pozyskanie kapitału na swój nowy biznes. Moduł ten wyjaśnia różne możliwości pozyskania kapitału inwestycyjnego poprzez dotacje, pożyczki, darowizny itp. </a:t>
            </a:r>
            <a:endParaRPr lang="en-US" altLang="en-US" sz="1600" dirty="0">
              <a:latin typeface="+mj-lt"/>
              <a:cs typeface="TH SarabunPSK" panose="020B0502040204020203" pitchFamily="34" charset="-34"/>
            </a:endParaRPr>
          </a:p>
          <a:p>
            <a:endParaRPr lang="sk-SK" sz="1600" dirty="0">
              <a:latin typeface="+mj-lt"/>
            </a:endParaRPr>
          </a:p>
          <a:p>
            <a:endParaRPr lang="sk-SK" sz="1600" dirty="0">
              <a:latin typeface="+mj-lt"/>
            </a:endParaRPr>
          </a:p>
          <a:p>
            <a:pPr>
              <a:buFontTx/>
              <a:buNone/>
              <a:defRPr/>
            </a:pPr>
            <a:endParaRPr lang="en-IE" altLang="en-US" sz="1600" dirty="0">
              <a:latin typeface="+mj-lt"/>
            </a:endParaRPr>
          </a:p>
        </p:txBody>
      </p:sp>
    </p:spTree>
    <p:extLst>
      <p:ext uri="{BB962C8B-B14F-4D97-AF65-F5344CB8AC3E}">
        <p14:creationId xmlns:p14="http://schemas.microsoft.com/office/powerpoint/2010/main" val="259562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36E4893-A18F-4669-A6FB-29B9D482D35F}"/>
              </a:ext>
            </a:extLst>
          </p:cNvPr>
          <p:cNvSpPr txBox="1"/>
          <p:nvPr/>
        </p:nvSpPr>
        <p:spPr>
          <a:xfrm>
            <a:off x="518051" y="1485576"/>
            <a:ext cx="4572724" cy="393007"/>
          </a:xfrm>
          <a:prstGeom prst="rect">
            <a:avLst/>
          </a:prstGeom>
          <a:noFill/>
        </p:spPr>
        <p:txBody>
          <a:bodyPr wrap="square" lIns="84406" tIns="42203" rIns="84406" bIns="42203" anchor="t">
            <a:spAutoFit/>
          </a:bodyPr>
          <a:lstStyle/>
          <a:p>
            <a:pPr>
              <a:spcBef>
                <a:spcPct val="0"/>
              </a:spcBef>
              <a:buFontTx/>
              <a:buNone/>
            </a:pPr>
            <a:r>
              <a:rPr lang="en-IE" altLang="en-US" sz="2000" b="1" dirty="0">
                <a:solidFill>
                  <a:srgbClr val="006600"/>
                </a:solidFill>
                <a:latin typeface="+mj-lt"/>
                <a:cs typeface="Arial"/>
              </a:rPr>
              <a:t>Więcej badań (tylko Irlandia)</a:t>
            </a:r>
          </a:p>
        </p:txBody>
      </p:sp>
      <p:sp>
        <p:nvSpPr>
          <p:cNvPr id="5" name="BlokTextu 4">
            <a:extLst>
              <a:ext uri="{FF2B5EF4-FFF2-40B4-BE49-F238E27FC236}">
                <a16:creationId xmlns:a16="http://schemas.microsoft.com/office/drawing/2014/main" id="{73818B86-4918-4014-8F24-F92226CECE33}"/>
              </a:ext>
            </a:extLst>
          </p:cNvPr>
          <p:cNvSpPr txBox="1"/>
          <p:nvPr/>
        </p:nvSpPr>
        <p:spPr>
          <a:xfrm>
            <a:off x="553894" y="2824983"/>
            <a:ext cx="8388406" cy="3039885"/>
          </a:xfrm>
          <a:prstGeom prst="rect">
            <a:avLst/>
          </a:prstGeom>
          <a:noFill/>
        </p:spPr>
        <p:txBody>
          <a:bodyPr wrap="square" lIns="84406" tIns="42203" rIns="84406" bIns="42203" anchor="t">
            <a:spAutoFit/>
          </a:bodyPr>
          <a:lstStyle/>
          <a:p>
            <a:pPr>
              <a:buFontTx/>
              <a:buNone/>
            </a:pPr>
            <a:r>
              <a:rPr lang="en-IE" altLang="en-US" sz="1600" dirty="0">
                <a:solidFill>
                  <a:srgbClr val="353132"/>
                </a:solidFill>
                <a:latin typeface="+mj-lt"/>
                <a:cs typeface="Arial"/>
              </a:rPr>
              <a:t>W Irlandii dwa doskonałe źródła informacji o fundacjach to:-.</a:t>
            </a:r>
          </a:p>
          <a:p>
            <a:pPr marL="316531" indent="-316531">
              <a:buFont typeface="Arial" panose="020B0604020202020204" pitchFamily="34" charset="0"/>
              <a:buChar char="•"/>
            </a:pPr>
            <a:r>
              <a:rPr lang="en-IE" altLang="en-US" sz="1600" b="1" dirty="0">
                <a:solidFill>
                  <a:srgbClr val="353132"/>
                </a:solidFill>
                <a:latin typeface="+mj-lt"/>
                <a:cs typeface="Arial"/>
              </a:rPr>
              <a:t>Philanthropy Ireland </a:t>
            </a:r>
            <a:r>
              <a:rPr lang="en-IE" altLang="en-US" sz="1600" dirty="0">
                <a:solidFill>
                  <a:srgbClr val="353132"/>
                </a:solidFill>
                <a:latin typeface="+mj-lt"/>
                <a:cs typeface="Arial"/>
              </a:rPr>
              <a:t>jest stowarzyszeniem niezależnych organizacji filantropijnych w Irlandii, w tym grantodawczych trustów i fundacji. Mają oni doskonałą stronę internetową Looming Deadlines </a:t>
            </a:r>
            <a:r>
              <a:rPr lang="en-US" altLang="en-US" sz="1600" dirty="0">
                <a:solidFill>
                  <a:srgbClr val="353132"/>
                </a:solidFill>
                <a:latin typeface="+mj-lt"/>
                <a:cs typeface="Arial"/>
                <a:hlinkClick r:id="rId2"/>
              </a:rPr>
              <a:t>http://www.philanthropy.ie/2017/01/24/funds-and-the-looming-deadlines.</a:t>
            </a:r>
            <a:endParaRPr lang="sk-SK" altLang="en-US" sz="1600" dirty="0">
              <a:solidFill>
                <a:srgbClr val="353132"/>
              </a:solidFill>
              <a:latin typeface="+mj-lt"/>
              <a:cs typeface="Arial"/>
            </a:endParaRPr>
          </a:p>
          <a:p>
            <a:endParaRPr lang="en-IE" altLang="en-US" sz="1600" dirty="0">
              <a:solidFill>
                <a:srgbClr val="353132"/>
              </a:solidFill>
              <a:latin typeface="+mj-lt"/>
            </a:endParaRPr>
          </a:p>
          <a:p>
            <a:pPr marL="316531" indent="-316531">
              <a:buFont typeface="Arial" panose="020B0604020202020204" pitchFamily="34" charset="0"/>
              <a:buChar char="•"/>
            </a:pPr>
            <a:r>
              <a:rPr lang="en-US" altLang="en-US" sz="1600" b="1" dirty="0">
                <a:solidFill>
                  <a:srgbClr val="353132"/>
                </a:solidFill>
                <a:latin typeface="+mj-lt"/>
                <a:cs typeface="Arial"/>
              </a:rPr>
              <a:t>Active Link </a:t>
            </a:r>
            <a:r>
              <a:rPr lang="en-IE" altLang="en-US" sz="1600" b="1" dirty="0">
                <a:solidFill>
                  <a:srgbClr val="353132"/>
                </a:solidFill>
                <a:latin typeface="+mj-lt"/>
                <a:cs typeface="Arial"/>
              </a:rPr>
              <a:t>www.activelink.ie </a:t>
            </a:r>
            <a:r>
              <a:rPr lang="en-US" altLang="en-US" sz="1600" dirty="0">
                <a:solidFill>
                  <a:srgbClr val="353132"/>
                </a:solidFill>
                <a:latin typeface="+mj-lt"/>
                <a:cs typeface="Arial"/>
              </a:rPr>
              <a:t>Darmowy zasób. </a:t>
            </a:r>
            <a:endParaRPr lang="en-IE" altLang="en-US" sz="1600" b="1" dirty="0">
              <a:solidFill>
                <a:srgbClr val="353132"/>
              </a:solidFill>
              <a:latin typeface="+mj-lt"/>
            </a:endParaRPr>
          </a:p>
          <a:p>
            <a:pPr>
              <a:buFontTx/>
              <a:buNone/>
            </a:pPr>
            <a:r>
              <a:rPr lang="en-US" altLang="en-US" sz="1600" dirty="0">
                <a:solidFill>
                  <a:srgbClr val="353132"/>
                </a:solidFill>
                <a:latin typeface="+mj-lt"/>
                <a:cs typeface="Arial"/>
              </a:rPr>
              <a:t>Sieć internetowa dla irlandzkich organizacji </a:t>
            </a:r>
            <a:r>
              <a:rPr lang="sk-SK" altLang="en-US" sz="1600" dirty="0">
                <a:solidFill>
                  <a:srgbClr val="353132"/>
                </a:solidFill>
                <a:latin typeface="+mj-lt"/>
                <a:cs typeface="Arial"/>
              </a:rPr>
              <a:t>non-profit</a:t>
            </a:r>
          </a:p>
          <a:p>
            <a:r>
              <a:rPr lang="en-US" altLang="en-US" sz="1600" dirty="0">
                <a:solidFill>
                  <a:srgbClr val="353132"/>
                </a:solidFill>
                <a:latin typeface="+mj-lt"/>
                <a:cs typeface="Arial"/>
              </a:rPr>
              <a:t>Strona internetowa jest codziennie aktualizowana, a najnowsze informacje o możliwościach uzyskania dotacji/fundacji są publikowane i rozsyłane raz w tygodniu pocztą elektroniczną. </a:t>
            </a:r>
            <a:endParaRPr lang="en-US" altLang="en-US" sz="1600" dirty="0">
              <a:solidFill>
                <a:srgbClr val="353132"/>
              </a:solidFill>
              <a:latin typeface="+mj-lt"/>
            </a:endParaRPr>
          </a:p>
          <a:p>
            <a:pPr>
              <a:buFontTx/>
              <a:buNone/>
            </a:pPr>
            <a:r>
              <a:rPr lang="en-US" altLang="en-US" sz="1600" b="1" dirty="0">
                <a:solidFill>
                  <a:srgbClr val="353132"/>
                </a:solidFill>
                <a:latin typeface="+mj-lt"/>
                <a:cs typeface="Arial"/>
              </a:rPr>
              <a:t>Doskonała strona na Facebooku </a:t>
            </a:r>
            <a:r>
              <a:rPr lang="en-IE" altLang="en-US" sz="1600" i="1" dirty="0">
                <a:solidFill>
                  <a:srgbClr val="353132"/>
                </a:solidFill>
                <a:latin typeface="+mj-lt"/>
                <a:cs typeface="Arial"/>
                <a:hlinkClick r:id="rId3"/>
              </a:rPr>
              <a:t>www. </a:t>
            </a:r>
            <a:r>
              <a:rPr lang="en-IE" altLang="en-US" sz="1600" b="1" i="1" dirty="0">
                <a:solidFill>
                  <a:srgbClr val="353132"/>
                </a:solidFill>
                <a:latin typeface="+mj-lt"/>
                <a:cs typeface="Arial"/>
                <a:hlinkClick r:id="rId3"/>
              </a:rPr>
              <a:t>facebook</a:t>
            </a:r>
            <a:r>
              <a:rPr lang="en-IE" altLang="en-US" sz="1600" i="1" dirty="0">
                <a:solidFill>
                  <a:srgbClr val="353132"/>
                </a:solidFill>
                <a:latin typeface="+mj-lt"/>
                <a:cs typeface="Arial"/>
                <a:hlinkClick r:id="rId3"/>
              </a:rPr>
              <a:t>.com/ActiveLinkIreland</a:t>
            </a:r>
            <a:endParaRPr lang="en-IE" altLang="en-US" sz="1600" dirty="0">
              <a:solidFill>
                <a:srgbClr val="353132"/>
              </a:solidFill>
              <a:latin typeface="+mj-lt"/>
              <a:cs typeface="Arial"/>
            </a:endParaRPr>
          </a:p>
        </p:txBody>
      </p:sp>
      <p:pic>
        <p:nvPicPr>
          <p:cNvPr id="6" name="Picture 4" descr="&lt;strong&gt;flag&lt;/strong&gt; by think0 customization wallpaper hdtv widescreen the &lt;strong&gt;irish flag&lt;/strong&gt; ...">
            <a:extLst>
              <a:ext uri="{FF2B5EF4-FFF2-40B4-BE49-F238E27FC236}">
                <a16:creationId xmlns:a16="http://schemas.microsoft.com/office/drawing/2014/main" id="{8AB83669-646E-46FA-ADB8-7D27E9236B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1032" y="1451423"/>
            <a:ext cx="1365738" cy="85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81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FA22BC5-5587-4CD9-9E1A-A8B9246228BB}"/>
              </a:ext>
            </a:extLst>
          </p:cNvPr>
          <p:cNvSpPr txBox="1"/>
          <p:nvPr/>
        </p:nvSpPr>
        <p:spPr>
          <a:xfrm>
            <a:off x="704529" y="1628800"/>
            <a:ext cx="6841685" cy="1008560"/>
          </a:xfrm>
          <a:prstGeom prst="rect">
            <a:avLst/>
          </a:prstGeom>
          <a:noFill/>
        </p:spPr>
        <p:txBody>
          <a:bodyPr wrap="square" lIns="84406" tIns="42203" rIns="84406" bIns="42203" anchor="t">
            <a:spAutoFit/>
          </a:bodyPr>
          <a:lstStyle/>
          <a:p>
            <a:pPr marL="832359" indent="-832359">
              <a:defRPr/>
            </a:pPr>
            <a:r>
              <a:rPr lang="sk-SK" altLang="en-US" sz="2000" b="1" dirty="0">
                <a:solidFill>
                  <a:srgbClr val="006600"/>
                </a:solidFill>
                <a:latin typeface="+mj-lt"/>
                <a:cs typeface="Arial"/>
              </a:rPr>
              <a:t>4</a:t>
            </a:r>
            <a:r>
              <a:rPr lang="en-IE" altLang="en-US" sz="2000" b="1" dirty="0">
                <a:solidFill>
                  <a:srgbClr val="006600"/>
                </a:solidFill>
                <a:latin typeface="+mj-lt"/>
                <a:cs typeface="Arial"/>
              </a:rPr>
              <a:t>.4 Maksymalizacja sukcesu w pozyskiwaniu dotacji lub finansowania kapitałowego </a:t>
            </a:r>
            <a:endParaRPr lang="en-IE" altLang="en-US" sz="2000" b="1" dirty="0">
              <a:solidFill>
                <a:srgbClr val="006600"/>
              </a:solidFill>
              <a:latin typeface="+mj-lt"/>
            </a:endParaRPr>
          </a:p>
          <a:p>
            <a:pPr>
              <a:spcBef>
                <a:spcPct val="0"/>
              </a:spcBef>
              <a:buFontTx/>
              <a:buNone/>
              <a:defRPr/>
            </a:pPr>
            <a:endParaRPr lang="en-IE" altLang="en-US" sz="2000" b="1" dirty="0">
              <a:solidFill>
                <a:srgbClr val="006600"/>
              </a:solidFill>
              <a:latin typeface="+mj-lt"/>
            </a:endParaRPr>
          </a:p>
        </p:txBody>
      </p:sp>
      <p:sp>
        <p:nvSpPr>
          <p:cNvPr id="5" name="BlokTextu 4">
            <a:extLst>
              <a:ext uri="{FF2B5EF4-FFF2-40B4-BE49-F238E27FC236}">
                <a16:creationId xmlns:a16="http://schemas.microsoft.com/office/drawing/2014/main" id="{4CFE33B4-D379-4C6A-975F-0C6E5EE831AD}"/>
              </a:ext>
            </a:extLst>
          </p:cNvPr>
          <p:cNvSpPr txBox="1"/>
          <p:nvPr/>
        </p:nvSpPr>
        <p:spPr>
          <a:xfrm>
            <a:off x="809919" y="3068960"/>
            <a:ext cx="8286162" cy="2301222"/>
          </a:xfrm>
          <a:prstGeom prst="rect">
            <a:avLst/>
          </a:prstGeom>
          <a:noFill/>
        </p:spPr>
        <p:txBody>
          <a:bodyPr wrap="square" lIns="84406" tIns="42203" rIns="84406" bIns="42203" anchor="t">
            <a:spAutoFit/>
          </a:bodyPr>
          <a:lstStyle/>
          <a:p>
            <a:pPr>
              <a:defRPr/>
            </a:pPr>
            <a:r>
              <a:rPr lang="en-IE" sz="1600" b="1" dirty="0">
                <a:latin typeface="+mj-lt"/>
                <a:cs typeface="Arial"/>
              </a:rPr>
              <a:t>Przygotowanie jest kluczem do sukcesu, więc przed napisaniem wniosku o dotację rozważ następujące kwestie:</a:t>
            </a:r>
          </a:p>
          <a:p>
            <a:pPr marL="316531" indent="-316531">
              <a:buFont typeface="Arial" panose="020B0604020202020204" pitchFamily="34" charset="0"/>
              <a:buChar char="•"/>
              <a:defRPr/>
            </a:pPr>
            <a:endParaRPr lang="en-US" sz="1600" dirty="0">
              <a:latin typeface="+mj-lt"/>
            </a:endParaRPr>
          </a:p>
          <a:p>
            <a:pPr marL="316531" indent="-316531">
              <a:buFont typeface="Arial" panose="020B0604020202020204" pitchFamily="34" charset="0"/>
              <a:buChar char="•"/>
              <a:defRPr/>
            </a:pPr>
            <a:r>
              <a:rPr lang="en-IE" sz="1600" dirty="0">
                <a:latin typeface="+mj-lt"/>
                <a:cs typeface="Arial"/>
              </a:rPr>
              <a:t>Określenie problemu/celu, na który będą poszukiwane środki.</a:t>
            </a:r>
          </a:p>
          <a:p>
            <a:pPr marL="316531" indent="-316531">
              <a:buFont typeface="Arial" panose="020B0604020202020204" pitchFamily="34" charset="0"/>
              <a:buChar char="•"/>
              <a:defRPr/>
            </a:pPr>
            <a:r>
              <a:rPr lang="en-IE" sz="1600" dirty="0">
                <a:latin typeface="+mj-lt"/>
                <a:cs typeface="Arial"/>
              </a:rPr>
              <a:t>W miarę możliwości rozwijaj relacje z fundatorami/twórcami grantów. </a:t>
            </a:r>
            <a:endParaRPr lang="en-IE" sz="1600" dirty="0">
              <a:latin typeface="+mj-lt"/>
            </a:endParaRPr>
          </a:p>
          <a:p>
            <a:pPr marL="316531" indent="-316531">
              <a:buFont typeface="Arial" panose="020B0604020202020204" pitchFamily="34" charset="0"/>
              <a:buChar char="•"/>
              <a:defRPr/>
            </a:pPr>
            <a:r>
              <a:rPr lang="en-IE" sz="1600" dirty="0">
                <a:latin typeface="+mj-lt"/>
                <a:cs typeface="Arial"/>
              </a:rPr>
              <a:t>Komunikuj się okresowo z fundatorami/twórcami grantów na temat swojej pracy, nawet jeśli nie jesteś w trakcie składania wniosku. Może to pomóc w uzyskaniu informacji o przyszłych perspektywach finansowania, a także zwiększyć szanse na pomyślne złożenie wniosku w przyszłości.</a:t>
            </a:r>
            <a:endParaRPr lang="en-IE" altLang="en-US" sz="1600" dirty="0">
              <a:latin typeface="+mj-lt"/>
              <a:cs typeface="Arial"/>
            </a:endParaRPr>
          </a:p>
        </p:txBody>
      </p:sp>
    </p:spTree>
    <p:extLst>
      <p:ext uri="{BB962C8B-B14F-4D97-AF65-F5344CB8AC3E}">
        <p14:creationId xmlns:p14="http://schemas.microsoft.com/office/powerpoint/2010/main" val="1989286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F20B8C2A-EA7A-4B76-875D-D9CE3500AB47}"/>
              </a:ext>
            </a:extLst>
          </p:cNvPr>
          <p:cNvSpPr txBox="1"/>
          <p:nvPr/>
        </p:nvSpPr>
        <p:spPr>
          <a:xfrm>
            <a:off x="607852" y="1484785"/>
            <a:ext cx="7067927"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Rozważenie dopasowania proponowanego projektu/celu do zidentyfikowanego fundatora/ów. </a:t>
            </a:r>
            <a:endParaRPr lang="en-US" altLang="en-US" sz="2000" b="1" dirty="0">
              <a:solidFill>
                <a:srgbClr val="006600"/>
              </a:solidFill>
              <a:latin typeface="+mj-lt"/>
            </a:endParaRPr>
          </a:p>
        </p:txBody>
      </p:sp>
      <p:sp>
        <p:nvSpPr>
          <p:cNvPr id="5" name="BlokTextu 4">
            <a:extLst>
              <a:ext uri="{FF2B5EF4-FFF2-40B4-BE49-F238E27FC236}">
                <a16:creationId xmlns:a16="http://schemas.microsoft.com/office/drawing/2014/main" id="{74DA9655-3716-4239-A155-5136E3F229E0}"/>
              </a:ext>
            </a:extLst>
          </p:cNvPr>
          <p:cNvSpPr txBox="1"/>
          <p:nvPr/>
        </p:nvSpPr>
        <p:spPr>
          <a:xfrm>
            <a:off x="612391" y="2564904"/>
            <a:ext cx="8127355" cy="2055000"/>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600" dirty="0">
                <a:solidFill>
                  <a:srgbClr val="353132"/>
                </a:solidFill>
                <a:latin typeface="+mj-lt"/>
                <a:cs typeface="Arial"/>
              </a:rPr>
              <a:t>Poznaj filozofię przyznawania dotacji przez fundatora, jego zainteresowania programowe i kryteria.</a:t>
            </a:r>
            <a:endParaRPr lang="en-US" altLang="en-US" sz="1600" dirty="0">
              <a:solidFill>
                <a:srgbClr val="353132"/>
              </a:solidFill>
              <a:latin typeface="+mj-lt"/>
              <a:cs typeface="Arial"/>
            </a:endParaRPr>
          </a:p>
          <a:p>
            <a:pPr marL="316531" indent="-316531">
              <a:buFont typeface="Arial" panose="020B0604020202020204" pitchFamily="34" charset="0"/>
              <a:buChar char="•"/>
            </a:pPr>
            <a:r>
              <a:rPr lang="en-IE" altLang="en-US" sz="1600" dirty="0">
                <a:solidFill>
                  <a:srgbClr val="353132"/>
                </a:solidFill>
                <a:latin typeface="+mj-lt"/>
                <a:cs typeface="Arial"/>
              </a:rPr>
              <a:t>Czy fundator przyznaje granty, które odpowiadają Twoim potrzebom?</a:t>
            </a:r>
            <a:endParaRPr lang="en-US" altLang="en-US" sz="1600" dirty="0">
              <a:solidFill>
                <a:srgbClr val="353132"/>
              </a:solidFill>
              <a:latin typeface="+mj-lt"/>
              <a:cs typeface="Arial"/>
            </a:endParaRPr>
          </a:p>
          <a:p>
            <a:pPr marL="316531" indent="-316531">
              <a:buFont typeface="Arial" panose="020B0604020202020204" pitchFamily="34" charset="0"/>
              <a:buChar char="•"/>
            </a:pPr>
            <a:r>
              <a:rPr lang="en-IE" altLang="en-US" sz="1600" dirty="0">
                <a:solidFill>
                  <a:srgbClr val="353132"/>
                </a:solidFill>
                <a:latin typeface="+mj-lt"/>
                <a:cs typeface="Arial"/>
              </a:rPr>
              <a:t>Sprawdź, na jaki cel oferowane są dotacje: Inwestycja w kapitał zalążkowy (nie bieżące wydatki operacyjne)? Usługi bezpośrednie? Inne?</a:t>
            </a:r>
            <a:endParaRPr lang="en-US" altLang="en-US" sz="1600" dirty="0">
              <a:solidFill>
                <a:srgbClr val="353132"/>
              </a:solidFill>
              <a:latin typeface="+mj-lt"/>
              <a:cs typeface="Arial"/>
            </a:endParaRPr>
          </a:p>
          <a:p>
            <a:pPr marL="316531" indent="-316531">
              <a:buFont typeface="Arial" panose="020B0604020202020204" pitchFamily="34" charset="0"/>
              <a:buChar char="•"/>
            </a:pPr>
            <a:r>
              <a:rPr lang="en-IE" altLang="en-US" sz="1600" dirty="0">
                <a:solidFill>
                  <a:srgbClr val="353132"/>
                </a:solidFill>
                <a:latin typeface="+mj-lt"/>
                <a:cs typeface="Arial"/>
              </a:rPr>
              <a:t>Sprawdź wielkość oferowanych dotacji, w tym minimalne i maksymalne nagrody. </a:t>
            </a:r>
            <a:endParaRPr lang="en-IE" altLang="en-US" sz="1600" dirty="0">
              <a:solidFill>
                <a:srgbClr val="353132"/>
              </a:solidFill>
              <a:latin typeface="+mj-lt"/>
            </a:endParaRPr>
          </a:p>
          <a:p>
            <a:pPr marL="316531" indent="-316531">
              <a:buFont typeface="Arial" panose="020B0604020202020204" pitchFamily="34" charset="0"/>
              <a:buChar char="•"/>
            </a:pPr>
            <a:r>
              <a:rPr lang="en-IE" altLang="en-US" sz="1600" dirty="0">
                <a:solidFill>
                  <a:srgbClr val="353132"/>
                </a:solidFill>
                <a:latin typeface="+mj-lt"/>
                <a:cs typeface="Arial"/>
              </a:rPr>
              <a:t>Ustal, czy będziesz musiał ubiegać się o wiele grantów i zbadaj, czy jest to dopuszczalne zgodnie z wytycznymi każdego fundatora.</a:t>
            </a:r>
            <a:endParaRPr lang="en-US" altLang="en-US" sz="1600" dirty="0">
              <a:solidFill>
                <a:srgbClr val="353132"/>
              </a:solidFill>
              <a:latin typeface="+mj-lt"/>
              <a:cs typeface="Arial"/>
            </a:endParaRPr>
          </a:p>
        </p:txBody>
      </p:sp>
    </p:spTree>
    <p:extLst>
      <p:ext uri="{BB962C8B-B14F-4D97-AF65-F5344CB8AC3E}">
        <p14:creationId xmlns:p14="http://schemas.microsoft.com/office/powerpoint/2010/main" val="2804771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A0019BC-4CFE-4F0E-B9D6-5B0594A9FA31}"/>
              </a:ext>
            </a:extLst>
          </p:cNvPr>
          <p:cNvSpPr txBox="1"/>
          <p:nvPr/>
        </p:nvSpPr>
        <p:spPr>
          <a:xfrm>
            <a:off x="578964" y="1270714"/>
            <a:ext cx="7337679"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TH SarabunPSK"/>
              </a:rPr>
              <a:t>Zapoznaj się z terminem składania wniosków i cyklem finansowania.</a:t>
            </a:r>
            <a:endParaRPr lang="sk-SK" sz="2000" dirty="0">
              <a:solidFill>
                <a:srgbClr val="006600"/>
              </a:solidFill>
              <a:latin typeface="+mj-lt"/>
              <a:cs typeface="TH SarabunPSK"/>
            </a:endParaRPr>
          </a:p>
        </p:txBody>
      </p:sp>
      <p:sp>
        <p:nvSpPr>
          <p:cNvPr id="5" name="BlokTextu 4">
            <a:extLst>
              <a:ext uri="{FF2B5EF4-FFF2-40B4-BE49-F238E27FC236}">
                <a16:creationId xmlns:a16="http://schemas.microsoft.com/office/drawing/2014/main" id="{9B00A3A9-3272-4338-9793-93A5B772C5B2}"/>
              </a:ext>
            </a:extLst>
          </p:cNvPr>
          <p:cNvSpPr txBox="1"/>
          <p:nvPr/>
        </p:nvSpPr>
        <p:spPr>
          <a:xfrm>
            <a:off x="578964" y="2331153"/>
            <a:ext cx="8179565" cy="4471046"/>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500" dirty="0">
                <a:latin typeface="+mj-lt"/>
                <a:cs typeface="Arial"/>
              </a:rPr>
              <a:t>Sprawdź inne ograniczenia (np. preferencje geograficzne, kwestie priorytetowe, rodzaj organizacji, która może złożyć wniosek) i upewnij się, że spełniasz wymagania fundatora.</a:t>
            </a:r>
          </a:p>
          <a:p>
            <a:pPr marL="316531" indent="-316531">
              <a:buFont typeface="Arial" panose="020B0604020202020204" pitchFamily="34" charset="0"/>
              <a:buChar char="•"/>
            </a:pPr>
            <a:r>
              <a:rPr lang="en-IE" altLang="en-US" sz="1500" dirty="0">
                <a:latin typeface="+mj-lt"/>
                <a:cs typeface="Arial"/>
              </a:rPr>
              <a:t>Przyjrzyj się liczbie i rodzajowi nagród przyznanych w przeszłości przez fundatora i ustal, czy Twój projekt pasuje do ich modelu i czy uzasadnia wysiłek, jaki trzeba włożyć w przygotowanie konkurencyjnego wniosku o dotację.</a:t>
            </a:r>
          </a:p>
          <a:p>
            <a:pPr marL="316531" indent="-316531">
              <a:buFont typeface="Arial" panose="020B0604020202020204" pitchFamily="34" charset="0"/>
              <a:buChar char="•"/>
            </a:pPr>
            <a:r>
              <a:rPr lang="en-IE" altLang="en-US" sz="1500" dirty="0">
                <a:latin typeface="+mj-lt"/>
                <a:cs typeface="Arial"/>
              </a:rPr>
              <a:t>Zbadanie, czy istnieje organizacyjne dopasowanie między misją waszej grupy/ projektu a misją fundatora. Jak praca waszej grupy odzwierciedla wartości i cele fundatora? </a:t>
            </a:r>
            <a:endParaRPr lang="sk-SK" altLang="en-US" sz="1500" dirty="0">
              <a:latin typeface="+mj-lt"/>
              <a:cs typeface="Arial"/>
            </a:endParaRPr>
          </a:p>
          <a:p>
            <a:pPr marL="316531" indent="-316531">
              <a:buFont typeface="Arial" panose="020B0604020202020204" pitchFamily="34" charset="0"/>
              <a:buChar char="•"/>
            </a:pPr>
            <a:r>
              <a:rPr lang="en-US" altLang="en-US" sz="1500" dirty="0">
                <a:latin typeface="+mj-lt"/>
                <a:cs typeface="Arial"/>
              </a:rPr>
              <a:t>Jest to naprawdę ważne i leży u podstaw sukcesu - możesz zmarnować swój czas, ubiegając się o dotacje, które mogą nie być dobrze dopasowane. </a:t>
            </a:r>
            <a:endParaRPr lang="sk-SK" altLang="en-US" sz="1500" dirty="0">
              <a:latin typeface="+mj-lt"/>
            </a:endParaRPr>
          </a:p>
          <a:p>
            <a:pPr marL="316531" indent="-316531">
              <a:buFont typeface="Arial" panose="020B0604020202020204" pitchFamily="34" charset="0"/>
              <a:buChar char="•"/>
              <a:defRPr/>
            </a:pPr>
            <a:r>
              <a:rPr lang="en-US" altLang="en-US" sz="1500" dirty="0">
                <a:latin typeface="+mj-lt"/>
                <a:cs typeface="Arial"/>
              </a:rPr>
              <a:t>W jaki sposób Wasza propozycja przyczynia się do realizacji misji fundatora, pozostając jednocześnie wierna misji Waszej grupy? </a:t>
            </a:r>
            <a:endParaRPr lang="sk-SK" altLang="en-US" sz="1500" dirty="0">
              <a:latin typeface="+mj-lt"/>
            </a:endParaRPr>
          </a:p>
          <a:p>
            <a:pPr marL="316531" indent="-316531">
              <a:buFont typeface="Arial" panose="020B0604020202020204" pitchFamily="34" charset="0"/>
              <a:buChar char="•"/>
              <a:defRPr/>
            </a:pPr>
            <a:r>
              <a:rPr lang="en-US" altLang="en-US" sz="1500" dirty="0">
                <a:latin typeface="+mj-lt"/>
                <a:cs typeface="Arial"/>
              </a:rPr>
              <a:t>Sprawdź, czy spełniasz kryteria kwalifikowalności. Czy istnieje potencjalny partner dla tej dotacji? </a:t>
            </a:r>
            <a:endParaRPr lang="sk-SK" altLang="en-US" sz="1500" dirty="0">
              <a:latin typeface="+mj-lt"/>
            </a:endParaRPr>
          </a:p>
          <a:p>
            <a:pPr marL="316531" indent="-316531">
              <a:buFont typeface="Arial" panose="020B0604020202020204" pitchFamily="34" charset="0"/>
              <a:buChar char="•"/>
              <a:defRPr/>
            </a:pPr>
            <a:r>
              <a:rPr lang="en-US" altLang="en-US" sz="1500" dirty="0">
                <a:latin typeface="+mj-lt"/>
                <a:cs typeface="Arial"/>
              </a:rPr>
              <a:t>Czy wymagane są fundusze wyrównawcze (w które Twoja grupa angażuje pieniądze/środki)? </a:t>
            </a:r>
            <a:endParaRPr lang="sk-SK" altLang="en-US" sz="1500" dirty="0">
              <a:latin typeface="+mj-lt"/>
            </a:endParaRPr>
          </a:p>
          <a:p>
            <a:pPr marL="316531" indent="-316531">
              <a:buFont typeface="Arial" panose="020B0604020202020204" pitchFamily="34" charset="0"/>
              <a:buChar char="•"/>
              <a:defRPr/>
            </a:pPr>
            <a:r>
              <a:rPr lang="en-US" altLang="en-US" sz="1500" dirty="0">
                <a:latin typeface="+mj-lt"/>
                <a:cs typeface="Arial"/>
              </a:rPr>
              <a:t>Przed rozpoczęciem ustal, czy dysponujesz odpowiednim czasem, energią i innymi zasobami, aby przygotować skuteczny wniosek o dofinansowanie.</a:t>
            </a:r>
            <a:endParaRPr lang="en-IE" altLang="en-US" sz="1500" dirty="0">
              <a:latin typeface="+mj-lt"/>
              <a:cs typeface="Arial"/>
            </a:endParaRPr>
          </a:p>
          <a:p>
            <a:pPr marL="316531" indent="-316531">
              <a:buFont typeface="Arial" panose="020B0604020202020204" pitchFamily="34" charset="0"/>
              <a:buChar char="•"/>
            </a:pPr>
            <a:endParaRPr lang="en-IE" altLang="en-US" sz="1500" dirty="0">
              <a:latin typeface="+mj-lt"/>
            </a:endParaRPr>
          </a:p>
          <a:p>
            <a:pPr marL="316531" indent="-316531">
              <a:buFont typeface="Arial" panose="020B0604020202020204" pitchFamily="34" charset="0"/>
              <a:buChar char="•"/>
            </a:pPr>
            <a:endParaRPr lang="en-IE" altLang="en-US" sz="1500" dirty="0">
              <a:latin typeface="+mj-lt"/>
            </a:endParaRPr>
          </a:p>
        </p:txBody>
      </p:sp>
    </p:spTree>
    <p:extLst>
      <p:ext uri="{BB962C8B-B14F-4D97-AF65-F5344CB8AC3E}">
        <p14:creationId xmlns:p14="http://schemas.microsoft.com/office/powerpoint/2010/main" val="3812374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AA2ADA-EEAE-446B-B650-9C76A328ACA2}"/>
              </a:ext>
            </a:extLst>
          </p:cNvPr>
          <p:cNvSpPr txBox="1"/>
          <p:nvPr/>
        </p:nvSpPr>
        <p:spPr>
          <a:xfrm>
            <a:off x="613770" y="1988841"/>
            <a:ext cx="7407293" cy="393007"/>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Jeśli możesz, zorganizuj spotkanie z fundatorem  </a:t>
            </a:r>
            <a:endParaRPr lang="en-US" altLang="en-US" sz="2000" b="1" dirty="0">
              <a:solidFill>
                <a:srgbClr val="006600"/>
              </a:solidFill>
              <a:latin typeface="+mj-lt"/>
            </a:endParaRPr>
          </a:p>
        </p:txBody>
      </p:sp>
      <p:sp>
        <p:nvSpPr>
          <p:cNvPr id="5" name="BlokTextu 4">
            <a:extLst>
              <a:ext uri="{FF2B5EF4-FFF2-40B4-BE49-F238E27FC236}">
                <a16:creationId xmlns:a16="http://schemas.microsoft.com/office/drawing/2014/main" id="{153C1714-90C6-4A49-8917-624FBB801449}"/>
              </a:ext>
            </a:extLst>
          </p:cNvPr>
          <p:cNvSpPr txBox="1"/>
          <p:nvPr/>
        </p:nvSpPr>
        <p:spPr>
          <a:xfrm>
            <a:off x="613769" y="2996952"/>
            <a:ext cx="8286162" cy="2301222"/>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600" dirty="0">
                <a:solidFill>
                  <a:srgbClr val="353132"/>
                </a:solidFill>
                <a:latin typeface="+mj-lt"/>
                <a:cs typeface="Arial"/>
              </a:rPr>
              <a:t>Dowiedz się, jaka jest preferowana przez fundatora metoda pierwszego kontaktu (np. e-mail, telefon, spotkanie twarzą w twarz).</a:t>
            </a:r>
          </a:p>
          <a:p>
            <a:pPr marL="316531" indent="-316531">
              <a:buFont typeface="Arial" panose="020B0604020202020204" pitchFamily="34" charset="0"/>
              <a:buChar char="•"/>
            </a:pPr>
            <a:r>
              <a:rPr lang="en-IE" altLang="en-US" sz="1600" dirty="0">
                <a:solidFill>
                  <a:srgbClr val="353132"/>
                </a:solidFill>
                <a:latin typeface="+mj-lt"/>
                <a:cs typeface="Arial"/>
              </a:rPr>
              <a:t>Sprawdź, czy fundator oferuje spotkania jeden na jeden, telekonferencje lub konferencje internetowe - jeśli tak, to udział w nich może być warty Twojego czasu.</a:t>
            </a:r>
          </a:p>
          <a:p>
            <a:pPr marL="316531" indent="-316531">
              <a:buFont typeface="Arial" panose="020B0604020202020204" pitchFamily="34" charset="0"/>
              <a:buChar char="•"/>
            </a:pPr>
            <a:r>
              <a:rPr lang="en-IE" altLang="en-US" sz="1600" dirty="0">
                <a:solidFill>
                  <a:srgbClr val="353132"/>
                </a:solidFill>
                <a:latin typeface="+mj-lt"/>
                <a:cs typeface="Arial"/>
              </a:rPr>
              <a:t>Przed spotkaniem należy sprawdzić, czy fundator oferuje na swojej stronie internetowej Najczęściej Zadawane Pytania (FAQ) i szczegółowo je przejrzeć. </a:t>
            </a:r>
          </a:p>
          <a:p>
            <a:pPr marL="316531" indent="-316531">
              <a:buFont typeface="Arial" panose="020B0604020202020204" pitchFamily="34" charset="0"/>
              <a:buChar char="•"/>
            </a:pPr>
            <a:r>
              <a:rPr lang="en-IE" altLang="en-US" sz="1600" dirty="0">
                <a:solidFill>
                  <a:srgbClr val="353132"/>
                </a:solidFill>
                <a:latin typeface="+mj-lt"/>
                <a:cs typeface="Arial"/>
              </a:rPr>
              <a:t>Spotkanie przed złożeniem wniosku zawsze jest wartościowe, a jeśli wytyczne fundatorów nie mówią inaczej, rozważ prośbę o spotkanie z agencją przyznającą dotacje.</a:t>
            </a:r>
            <a:endParaRPr lang="en-US" altLang="en-US" sz="1600" dirty="0">
              <a:solidFill>
                <a:srgbClr val="353132"/>
              </a:solidFill>
              <a:latin typeface="+mj-lt"/>
              <a:cs typeface="Arial"/>
            </a:endParaRPr>
          </a:p>
        </p:txBody>
      </p:sp>
    </p:spTree>
    <p:extLst>
      <p:ext uri="{BB962C8B-B14F-4D97-AF65-F5344CB8AC3E}">
        <p14:creationId xmlns:p14="http://schemas.microsoft.com/office/powerpoint/2010/main" val="1573198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5677008-C625-4FE4-A0EE-34491B6E32EB}"/>
              </a:ext>
            </a:extLst>
          </p:cNvPr>
          <p:cNvSpPr txBox="1"/>
          <p:nvPr/>
        </p:nvSpPr>
        <p:spPr>
          <a:xfrm>
            <a:off x="605068" y="1916833"/>
            <a:ext cx="7981602" cy="393007"/>
          </a:xfrm>
          <a:prstGeom prst="rect">
            <a:avLst/>
          </a:prstGeom>
          <a:noFill/>
        </p:spPr>
        <p:txBody>
          <a:bodyPr wrap="square" lIns="84406" tIns="42203" rIns="84406" bIns="42203" anchor="t">
            <a:spAutoFit/>
          </a:bodyPr>
          <a:lstStyle/>
          <a:p>
            <a:r>
              <a:rPr lang="pl-PL" altLang="en-US" sz="2000" b="1" dirty="0">
                <a:solidFill>
                  <a:srgbClr val="006600"/>
                </a:solidFill>
                <a:latin typeface="+mj-lt"/>
                <a:cs typeface="Arial"/>
              </a:rPr>
              <a:t>Rób własne </a:t>
            </a:r>
            <a:r>
              <a:rPr lang="en-IE" altLang="en-US" sz="2000" b="1" dirty="0" err="1">
                <a:solidFill>
                  <a:srgbClr val="006600"/>
                </a:solidFill>
                <a:latin typeface="+mj-lt"/>
                <a:cs typeface="Arial"/>
              </a:rPr>
              <a:t>bada</a:t>
            </a:r>
            <a:r>
              <a:rPr lang="pl-PL" altLang="en-US" sz="2000" b="1" dirty="0" err="1">
                <a:solidFill>
                  <a:srgbClr val="006600"/>
                </a:solidFill>
                <a:latin typeface="+mj-lt"/>
                <a:cs typeface="Arial"/>
              </a:rPr>
              <a:t>nia</a:t>
            </a:r>
            <a:r>
              <a:rPr lang="en-IE" altLang="en-US" sz="2000" b="1" dirty="0">
                <a:solidFill>
                  <a:srgbClr val="006600"/>
                </a:solidFill>
                <a:latin typeface="+mj-lt"/>
                <a:cs typeface="Arial"/>
              </a:rPr>
              <a:t> i </a:t>
            </a:r>
            <a:r>
              <a:rPr lang="en-IE" altLang="en-US" sz="2000" b="1" dirty="0" err="1">
                <a:solidFill>
                  <a:srgbClr val="006600"/>
                </a:solidFill>
                <a:latin typeface="+mj-lt"/>
                <a:cs typeface="Arial"/>
              </a:rPr>
              <a:t>przygotowanie</a:t>
            </a:r>
            <a:r>
              <a:rPr lang="en-IE" altLang="en-US" sz="2000" b="1" dirty="0">
                <a:solidFill>
                  <a:srgbClr val="006600"/>
                </a:solidFill>
                <a:latin typeface="+mj-lt"/>
                <a:cs typeface="Arial"/>
              </a:rPr>
              <a:t>:</a:t>
            </a:r>
            <a:endParaRPr lang="en-US" altLang="en-US" sz="2000" b="1" dirty="0">
              <a:solidFill>
                <a:srgbClr val="006600"/>
              </a:solidFill>
              <a:latin typeface="+mj-lt"/>
              <a:cs typeface="Arial"/>
            </a:endParaRPr>
          </a:p>
        </p:txBody>
      </p:sp>
      <p:sp>
        <p:nvSpPr>
          <p:cNvPr id="5" name="BlokTextu 4">
            <a:extLst>
              <a:ext uri="{FF2B5EF4-FFF2-40B4-BE49-F238E27FC236}">
                <a16:creationId xmlns:a16="http://schemas.microsoft.com/office/drawing/2014/main" id="{BBF12026-FB1A-4C4A-8556-CC66C047BD3D}"/>
              </a:ext>
            </a:extLst>
          </p:cNvPr>
          <p:cNvSpPr txBox="1"/>
          <p:nvPr/>
        </p:nvSpPr>
        <p:spPr>
          <a:xfrm>
            <a:off x="605069" y="2780929"/>
            <a:ext cx="8196969" cy="3039885"/>
          </a:xfrm>
          <a:prstGeom prst="rect">
            <a:avLst/>
          </a:prstGeom>
          <a:noFill/>
        </p:spPr>
        <p:txBody>
          <a:bodyPr wrap="square" lIns="84406" tIns="42203" rIns="84406" bIns="42203" anchor="t">
            <a:spAutoFit/>
          </a:bodyPr>
          <a:lstStyle/>
          <a:p>
            <a:pPr>
              <a:defRPr/>
            </a:pPr>
            <a:r>
              <a:rPr lang="en-IE" altLang="en-US" sz="1600" dirty="0">
                <a:latin typeface="+mj-lt"/>
                <a:cs typeface="Arial"/>
              </a:rPr>
              <a:t>Określ najlepsze praktyki, które mogą się sprawdzić w Twojej sytuacji.  Wskaż, jak dostosujesz model </a:t>
            </a:r>
            <a:r>
              <a:rPr lang="sk-SK" altLang="en-US" sz="1600" dirty="0">
                <a:latin typeface="+mj-lt"/>
                <a:cs typeface="Arial"/>
              </a:rPr>
              <a:t>centrum smaku </a:t>
            </a:r>
            <a:r>
              <a:rPr lang="en-IE" altLang="en-US" sz="1600" dirty="0">
                <a:latin typeface="+mj-lt"/>
                <a:cs typeface="Arial"/>
              </a:rPr>
              <a:t>lub "najlepszą praktykę" do potrzeb i kontekstu potrzeb Twoich potencjalnych klientów</a:t>
            </a:r>
          </a:p>
          <a:p>
            <a:pPr>
              <a:spcBef>
                <a:spcPct val="0"/>
              </a:spcBef>
              <a:defRPr/>
            </a:pPr>
            <a:endParaRPr lang="en-IE" altLang="en-US" sz="1600" b="1" dirty="0">
              <a:latin typeface="+mj-lt"/>
            </a:endParaRPr>
          </a:p>
          <a:p>
            <a:pPr>
              <a:defRPr/>
            </a:pPr>
            <a:r>
              <a:rPr lang="en-IE" altLang="en-US" sz="1600" b="1" dirty="0">
                <a:solidFill>
                  <a:srgbClr val="006600"/>
                </a:solidFill>
                <a:latin typeface="+mj-lt"/>
                <a:cs typeface="Arial"/>
              </a:rPr>
              <a:t>Przedstawienie </a:t>
            </a:r>
            <a:r>
              <a:rPr lang="en-IE" altLang="en-US" sz="1600" b="1" dirty="0" err="1">
                <a:solidFill>
                  <a:srgbClr val="006600"/>
                </a:solidFill>
                <a:latin typeface="+mj-lt"/>
                <a:cs typeface="Arial"/>
              </a:rPr>
              <a:t>dowodów</a:t>
            </a:r>
            <a:r>
              <a:rPr lang="en-IE" altLang="en-US" sz="1600" b="1" dirty="0">
                <a:solidFill>
                  <a:srgbClr val="006600"/>
                </a:solidFill>
                <a:latin typeface="+mj-lt"/>
                <a:cs typeface="Arial"/>
              </a:rPr>
              <a:t> </a:t>
            </a:r>
            <a:r>
              <a:rPr lang="en-IE" altLang="en-US" sz="1600" b="1" dirty="0" err="1">
                <a:solidFill>
                  <a:srgbClr val="006600"/>
                </a:solidFill>
                <a:latin typeface="+mj-lt"/>
                <a:cs typeface="Arial"/>
              </a:rPr>
              <a:t>potrzeby</a:t>
            </a:r>
            <a:endParaRPr lang="pl-PL" altLang="en-US" sz="1600" b="1" dirty="0">
              <a:solidFill>
                <a:srgbClr val="006600"/>
              </a:solidFill>
              <a:latin typeface="+mj-lt"/>
              <a:cs typeface="Arial"/>
            </a:endParaRPr>
          </a:p>
          <a:p>
            <a:pPr>
              <a:defRPr/>
            </a:pPr>
            <a:r>
              <a:rPr lang="en-IE" altLang="en-US" sz="1600" b="1" dirty="0">
                <a:solidFill>
                  <a:srgbClr val="006600"/>
                </a:solidFill>
                <a:latin typeface="+mj-lt"/>
                <a:cs typeface="Arial"/>
              </a:rPr>
              <a:t> </a:t>
            </a:r>
            <a:endParaRPr lang="en-IE" altLang="en-US" sz="1600" b="1" dirty="0">
              <a:solidFill>
                <a:srgbClr val="006600"/>
              </a:solidFill>
              <a:latin typeface="+mj-lt"/>
            </a:endParaRPr>
          </a:p>
          <a:p>
            <a:pPr>
              <a:spcBef>
                <a:spcPct val="0"/>
              </a:spcBef>
              <a:defRPr/>
            </a:pPr>
            <a:r>
              <a:rPr lang="en-IE" altLang="en-US" sz="1600" dirty="0">
                <a:latin typeface="+mj-lt"/>
                <a:cs typeface="Arial"/>
              </a:rPr>
              <a:t>Opisz aktywne zaangażowanie rynku docelowego, społeczności, kluczowych interesariuszy w definiowanie problemu braku produkcji żywności i celów projektu oraz planowanie podejścia dla </a:t>
            </a:r>
            <a:r>
              <a:rPr lang="sk-SK" altLang="en-US" sz="1600" dirty="0">
                <a:latin typeface="+mj-lt"/>
                <a:cs typeface="Arial"/>
              </a:rPr>
              <a:t>ośrodka</a:t>
            </a:r>
            <a:r>
              <a:rPr lang="en-IE" altLang="en-US" sz="1600" dirty="0">
                <a:latin typeface="+mj-lt"/>
                <a:cs typeface="Arial"/>
              </a:rPr>
              <a:t>.</a:t>
            </a:r>
          </a:p>
          <a:p>
            <a:pPr>
              <a:spcBef>
                <a:spcPct val="0"/>
              </a:spcBef>
              <a:defRPr/>
            </a:pPr>
            <a:r>
              <a:rPr lang="en-IE" altLang="en-US" sz="1600" dirty="0">
                <a:latin typeface="+mj-lt"/>
                <a:cs typeface="Arial"/>
              </a:rPr>
              <a:t>Udokumentuj dowody na istnienie problemu, w tym dane dotyczące zakresu lub poziomu problemu. </a:t>
            </a:r>
            <a:endParaRPr lang="en-US" altLang="en-US" sz="1600" b="1" dirty="0">
              <a:latin typeface="+mj-lt"/>
            </a:endParaRPr>
          </a:p>
          <a:p>
            <a:pPr>
              <a:spcBef>
                <a:spcPct val="0"/>
              </a:spcBef>
              <a:defRPr/>
            </a:pPr>
            <a:endParaRPr lang="en-IE" altLang="en-US" sz="1600" dirty="0">
              <a:latin typeface="+mj-lt"/>
            </a:endParaRPr>
          </a:p>
        </p:txBody>
      </p:sp>
    </p:spTree>
    <p:extLst>
      <p:ext uri="{BB962C8B-B14F-4D97-AF65-F5344CB8AC3E}">
        <p14:creationId xmlns:p14="http://schemas.microsoft.com/office/powerpoint/2010/main" val="3386329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D13F1A5A-BA46-4639-AD4F-1453126383D1}"/>
              </a:ext>
            </a:extLst>
          </p:cNvPr>
          <p:cNvSpPr txBox="1"/>
          <p:nvPr/>
        </p:nvSpPr>
        <p:spPr>
          <a:xfrm>
            <a:off x="513296" y="1052737"/>
            <a:ext cx="6772071" cy="393007"/>
          </a:xfrm>
          <a:prstGeom prst="rect">
            <a:avLst/>
          </a:prstGeom>
          <a:noFill/>
        </p:spPr>
        <p:txBody>
          <a:bodyPr wrap="square" lIns="84406" tIns="42203" rIns="84406" bIns="42203" anchor="t">
            <a:spAutoFit/>
          </a:bodyPr>
          <a:lstStyle/>
          <a:p>
            <a:pPr>
              <a:spcBef>
                <a:spcPct val="0"/>
              </a:spcBef>
              <a:buFontTx/>
              <a:buNone/>
            </a:pPr>
            <a:r>
              <a:rPr lang="en-IE" altLang="en-US" sz="2000" b="1" dirty="0">
                <a:solidFill>
                  <a:srgbClr val="006600"/>
                </a:solidFill>
                <a:latin typeface="+mj-lt"/>
                <a:cs typeface="Arial"/>
              </a:rPr>
              <a:t>Przynieś wielką jasność do planowanego projektu</a:t>
            </a:r>
            <a:endParaRPr lang="en-US" altLang="en-US" sz="2000" b="1" dirty="0">
              <a:solidFill>
                <a:srgbClr val="006600"/>
              </a:solidFill>
              <a:latin typeface="+mj-lt"/>
              <a:cs typeface="Arial"/>
            </a:endParaRPr>
          </a:p>
        </p:txBody>
      </p:sp>
      <p:sp>
        <p:nvSpPr>
          <p:cNvPr id="5" name="BlokTextu 4">
            <a:extLst>
              <a:ext uri="{FF2B5EF4-FFF2-40B4-BE49-F238E27FC236}">
                <a16:creationId xmlns:a16="http://schemas.microsoft.com/office/drawing/2014/main" id="{7E58FE87-693A-4D72-AC13-53EC33B045C0}"/>
              </a:ext>
            </a:extLst>
          </p:cNvPr>
          <p:cNvSpPr txBox="1"/>
          <p:nvPr/>
        </p:nvSpPr>
        <p:spPr>
          <a:xfrm>
            <a:off x="548692" y="1552545"/>
            <a:ext cx="8275283" cy="6979425"/>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400" dirty="0">
                <a:solidFill>
                  <a:srgbClr val="353132"/>
                </a:solidFill>
                <a:latin typeface="+mj-lt"/>
                <a:cs typeface="Arial"/>
              </a:rPr>
              <a:t>Nakreśl wizję i misję swojego projektu.</a:t>
            </a:r>
            <a:endParaRPr lang="en-US" altLang="en-US" sz="1400" dirty="0">
              <a:solidFill>
                <a:srgbClr val="353132"/>
              </a:solidFill>
              <a:latin typeface="+mj-lt"/>
              <a:cs typeface="Arial"/>
            </a:endParaRPr>
          </a:p>
          <a:p>
            <a:pPr marL="316531" indent="-316531">
              <a:buFont typeface="Arial" panose="020B0604020202020204" pitchFamily="34" charset="0"/>
              <a:buChar char="•"/>
            </a:pPr>
            <a:r>
              <a:rPr lang="en-IE" altLang="en-US" sz="1400" dirty="0">
                <a:solidFill>
                  <a:srgbClr val="353132"/>
                </a:solidFill>
                <a:latin typeface="+mj-lt"/>
                <a:cs typeface="Arial"/>
              </a:rPr>
              <a:t>Podaj cele swojego projektu lub działania.</a:t>
            </a:r>
            <a:endParaRPr lang="en-US" altLang="en-US" sz="1400" dirty="0">
              <a:solidFill>
                <a:srgbClr val="353132"/>
              </a:solidFill>
              <a:latin typeface="+mj-lt"/>
              <a:cs typeface="Arial"/>
            </a:endParaRPr>
          </a:p>
          <a:p>
            <a:pPr marL="316531" indent="-316531">
              <a:buFont typeface="Arial" panose="020B0604020202020204" pitchFamily="34" charset="0"/>
              <a:buChar char="•"/>
            </a:pPr>
            <a:r>
              <a:rPr lang="en-IE" altLang="en-US" sz="1400" dirty="0">
                <a:solidFill>
                  <a:srgbClr val="353132"/>
                </a:solidFill>
                <a:latin typeface="+mj-lt"/>
                <a:cs typeface="Arial"/>
              </a:rPr>
              <a:t>Należy podać kontekst i warunki, w jakich występuje problem lub cel, które mogą wpłynąć na zamierzone rezultaty (np. historia działań, szerokie czynniki kulturowe i środowiskowe, warunki ekonomiczne).</a:t>
            </a:r>
            <a:endParaRPr lang="en-US" altLang="en-US" sz="1400" dirty="0">
              <a:solidFill>
                <a:srgbClr val="353132"/>
              </a:solidFill>
              <a:latin typeface="+mj-lt"/>
              <a:cs typeface="Arial"/>
            </a:endParaRPr>
          </a:p>
          <a:p>
            <a:pPr marL="316531" indent="-316531">
              <a:buFont typeface="Arial" panose="020B0604020202020204" pitchFamily="34" charset="0"/>
              <a:buChar char="•"/>
            </a:pPr>
            <a:r>
              <a:rPr lang="en-IE" altLang="en-US" sz="1400" dirty="0">
                <a:solidFill>
                  <a:srgbClr val="353132"/>
                </a:solidFill>
                <a:latin typeface="+mj-lt"/>
                <a:cs typeface="Arial"/>
              </a:rPr>
              <a:t>Identyfikacja nakładów, zasobów i barier - obejmuje zarówno dostępne zasoby lub wsparcie, jak i ograniczenia lub bariery w realizacji celów inkubatora</a:t>
            </a:r>
            <a:endParaRPr lang="en-IE" sz="1400" dirty="0"/>
          </a:p>
          <a:p>
            <a:pPr marL="316531" indent="-316531">
              <a:buFont typeface="Arial" panose="020B0604020202020204" pitchFamily="34" charset="0"/>
              <a:buChar char="•"/>
            </a:pPr>
            <a:r>
              <a:rPr lang="en-IE" altLang="en-US" sz="1400" dirty="0">
                <a:solidFill>
                  <a:srgbClr val="353132"/>
                </a:solidFill>
                <a:latin typeface="+mj-lt"/>
                <a:cs typeface="Arial"/>
              </a:rPr>
              <a:t>Działania lub interwencje państwa - co robi </a:t>
            </a:r>
            <a:r>
              <a:rPr lang="sk-SK" altLang="en-US" sz="1400" dirty="0">
                <a:solidFill>
                  <a:srgbClr val="353132"/>
                </a:solidFill>
                <a:latin typeface="+mj-lt"/>
                <a:cs typeface="Arial"/>
              </a:rPr>
              <a:t>centrum smaku, </a:t>
            </a:r>
            <a:r>
              <a:rPr lang="en-IE" altLang="en-US" sz="1400" dirty="0">
                <a:solidFill>
                  <a:srgbClr val="353132"/>
                </a:solidFill>
                <a:latin typeface="+mj-lt"/>
                <a:cs typeface="Arial"/>
              </a:rPr>
              <a:t>aby doprowadzić do zmiany i poprawy (np. zapewnienie miejsca do produkcji, informacji i szkolenia umiejętności, zwiększenie wsparcia, drogi do rynku itp.)</a:t>
            </a:r>
            <a:endParaRPr lang="sk-SK" altLang="en-US" sz="1400" dirty="0">
              <a:solidFill>
                <a:srgbClr val="353132"/>
              </a:solidFill>
              <a:latin typeface="+mj-lt"/>
              <a:cs typeface="Arial"/>
            </a:endParaRPr>
          </a:p>
          <a:p>
            <a:pPr marL="316531" indent="-316531">
              <a:buFont typeface="Arial" charset="0"/>
              <a:buChar char="•"/>
            </a:pPr>
            <a:r>
              <a:rPr lang="en-IE" sz="1400" dirty="0">
                <a:solidFill>
                  <a:srgbClr val="353132"/>
                </a:solidFill>
                <a:latin typeface="+mj-lt"/>
                <a:cs typeface="Arial"/>
              </a:rPr>
              <a:t>State outputs - bezpośrednie rezultaty lub produkty działań grupy (np. liczba firm korzystających z </a:t>
            </a:r>
            <a:r>
              <a:rPr lang="sk-SK" sz="1400" dirty="0">
                <a:solidFill>
                  <a:srgbClr val="353132"/>
                </a:solidFill>
                <a:latin typeface="+mj-lt"/>
                <a:cs typeface="Arial"/>
              </a:rPr>
              <a:t>centrum</a:t>
            </a:r>
            <a:r>
              <a:rPr lang="en-IE" sz="1400" dirty="0">
                <a:solidFill>
                  <a:srgbClr val="353132"/>
                </a:solidFill>
                <a:latin typeface="+mj-lt"/>
                <a:cs typeface="Arial"/>
              </a:rPr>
              <a:t>, liczba zatrudnionych przez nie pracowników, wyprodukowane produkty, liczba przeszkolonych osób lub przeprowadzone działania). </a:t>
            </a:r>
            <a:endParaRPr lang="en-US" sz="1400" dirty="0">
              <a:solidFill>
                <a:srgbClr val="353132"/>
              </a:solidFill>
              <a:latin typeface="+mj-lt"/>
              <a:cs typeface="Arial"/>
            </a:endParaRPr>
          </a:p>
          <a:p>
            <a:pPr marL="316531" indent="-316531">
              <a:buFont typeface="Arial" charset="0"/>
              <a:buChar char="•"/>
            </a:pPr>
            <a:r>
              <a:rPr lang="en-IE" sz="1400" dirty="0">
                <a:solidFill>
                  <a:srgbClr val="353132"/>
                </a:solidFill>
                <a:latin typeface="+mj-lt"/>
                <a:cs typeface="Arial"/>
              </a:rPr>
              <a:t>Zamierzone efekty państwa - szerzej mierzone wyniki lub rezultaty (mogą obejmować efekty krótkoterminowe, pośrednie i długoterminowe).</a:t>
            </a:r>
            <a:endParaRPr lang="en-US" sz="1400" dirty="0">
              <a:solidFill>
                <a:srgbClr val="353132"/>
              </a:solidFill>
              <a:latin typeface="+mj-lt"/>
              <a:cs typeface="Arial"/>
            </a:endParaRPr>
          </a:p>
          <a:p>
            <a:pPr marL="316531" indent="-316531">
              <a:buFont typeface="Arial" charset="0"/>
              <a:buChar char="•"/>
            </a:pPr>
            <a:r>
              <a:rPr lang="en-IE" sz="1400" dirty="0">
                <a:solidFill>
                  <a:srgbClr val="353132"/>
                </a:solidFill>
                <a:latin typeface="+mj-lt"/>
                <a:cs typeface="Arial"/>
              </a:rPr>
              <a:t>Opisz rezultaty, jakie spodziewasz się osiągnąć w wyniku dofinansowania</a:t>
            </a:r>
            <a:endParaRPr lang="sk-SK" sz="1400" dirty="0">
              <a:solidFill>
                <a:srgbClr val="353132"/>
              </a:solidFill>
              <a:latin typeface="+mj-lt"/>
              <a:cs typeface="Arial"/>
            </a:endParaRPr>
          </a:p>
          <a:p>
            <a:r>
              <a:rPr lang="en-US" sz="1400" b="1" dirty="0">
                <a:solidFill>
                  <a:srgbClr val="006600"/>
                </a:solidFill>
                <a:latin typeface="+mj-lt"/>
                <a:cs typeface="Arial"/>
              </a:rPr>
              <a:t>Bądź realistą</a:t>
            </a:r>
            <a:endParaRPr lang="en-IE" sz="1400" dirty="0"/>
          </a:p>
          <a:p>
            <a:pPr marL="316531" indent="-316531">
              <a:buFont typeface="Arial" charset="0"/>
              <a:buChar char="•"/>
            </a:pPr>
            <a:r>
              <a:rPr lang="en-IE" sz="1400" dirty="0">
                <a:solidFill>
                  <a:srgbClr val="000000"/>
                </a:solidFill>
                <a:latin typeface="+mj-lt"/>
                <a:cs typeface="Arial"/>
              </a:rPr>
              <a:t>Opisz potencjalne źródła oporu wobec projektu, formy, jakie może on przybierać, oraz sposoby, w jakie opór może być </a:t>
            </a:r>
            <a:br>
              <a:rPr lang="en-IE" sz="1400" dirty="0">
                <a:latin typeface="+mj-lt"/>
                <a:cs typeface="Arial"/>
              </a:rPr>
            </a:br>
            <a:r>
              <a:rPr lang="en-IE" sz="1400" dirty="0">
                <a:solidFill>
                  <a:srgbClr val="000000"/>
                </a:solidFill>
                <a:latin typeface="+mj-lt"/>
                <a:cs typeface="Arial"/>
              </a:rPr>
              <a:t>zostać zredukowany.</a:t>
            </a:r>
            <a:endParaRPr lang="en-US" sz="1400" dirty="0">
              <a:solidFill>
                <a:srgbClr val="000000"/>
              </a:solidFill>
              <a:latin typeface="+mj-lt"/>
              <a:cs typeface="Arial"/>
            </a:endParaRPr>
          </a:p>
          <a:p>
            <a:pPr marL="316531" indent="-316531">
              <a:buFont typeface="Arial" charset="0"/>
              <a:buChar char="•"/>
            </a:pPr>
            <a:r>
              <a:rPr lang="en-IE" sz="1400" dirty="0">
                <a:solidFill>
                  <a:srgbClr val="000000"/>
                </a:solidFill>
                <a:latin typeface="+mj-lt"/>
                <a:cs typeface="Arial"/>
              </a:rPr>
              <a:t>Opisać potencjalne bariery dla projektu, formy</a:t>
            </a:r>
            <a:br>
              <a:rPr lang="en-IE" sz="1400" dirty="0">
                <a:latin typeface="+mj-lt"/>
                <a:cs typeface="Arial"/>
              </a:rPr>
            </a:br>
            <a:r>
              <a:rPr lang="en-IE" sz="1400" dirty="0">
                <a:solidFill>
                  <a:srgbClr val="000000"/>
                </a:solidFill>
                <a:latin typeface="+mj-lt"/>
                <a:cs typeface="Arial"/>
              </a:rPr>
              <a:t>jakie może przyjąć, oraz jak bariery mogą zostać usunięte lub zredukowane.</a:t>
            </a:r>
            <a:endParaRPr lang="en-IE" sz="1400" dirty="0"/>
          </a:p>
          <a:p>
            <a:pPr marL="316531" indent="-316531">
              <a:buFont typeface="Arial" charset="0"/>
              <a:buChar char="•"/>
            </a:pPr>
            <a:r>
              <a:rPr lang="en-IE" altLang="en-US" sz="1400" dirty="0">
                <a:solidFill>
                  <a:srgbClr val="000000"/>
                </a:solidFill>
                <a:latin typeface="+mj-lt"/>
                <a:cs typeface="Arial"/>
              </a:rPr>
              <a:t>Wyznacz cele i zadania, jak miałby wyglądać "sukces".</a:t>
            </a:r>
            <a:endParaRPr lang="en-US" altLang="en-US" sz="1400" dirty="0">
              <a:solidFill>
                <a:srgbClr val="000000"/>
              </a:solidFill>
              <a:latin typeface="+mj-lt"/>
              <a:cs typeface="Arial"/>
            </a:endParaRPr>
          </a:p>
          <a:p>
            <a:pPr marL="316531" indent="-316531">
              <a:buFont typeface="Arial" charset="0"/>
              <a:buChar char="•"/>
            </a:pPr>
            <a:endParaRPr lang="en-US" sz="1400" dirty="0">
              <a:solidFill>
                <a:srgbClr val="000000"/>
              </a:solidFill>
              <a:latin typeface="+mj-lt"/>
              <a:cs typeface="Arial"/>
            </a:endParaRPr>
          </a:p>
          <a:p>
            <a:pPr marL="316531" indent="-316531">
              <a:buFont typeface="Arial" charset="0"/>
              <a:buChar char="•"/>
            </a:pPr>
            <a:endParaRPr lang="en-US" sz="1400" dirty="0">
              <a:solidFill>
                <a:srgbClr val="353132"/>
              </a:solidFill>
              <a:latin typeface="+mj-lt"/>
              <a:cs typeface="Arial"/>
            </a:endParaRPr>
          </a:p>
          <a:p>
            <a:pPr marL="316531" indent="-316531">
              <a:buFont typeface="Arial" charset="0"/>
              <a:buChar char="•"/>
            </a:pPr>
            <a:endParaRPr lang="en-US" sz="1400" dirty="0">
              <a:solidFill>
                <a:srgbClr val="353132"/>
              </a:solidFill>
              <a:latin typeface="+mj-lt"/>
              <a:cs typeface="Arial"/>
            </a:endParaRPr>
          </a:p>
          <a:p>
            <a:endParaRPr lang="en-US" sz="1400" dirty="0">
              <a:solidFill>
                <a:srgbClr val="353132"/>
              </a:solidFill>
              <a:latin typeface="+mj-lt"/>
              <a:cs typeface="Arial"/>
            </a:endParaRPr>
          </a:p>
          <a:p>
            <a:pPr marL="316531" indent="-316531">
              <a:buFont typeface="Arial" charset="0"/>
              <a:buChar char="•"/>
            </a:pPr>
            <a:endParaRPr lang="en-US" sz="1400" dirty="0">
              <a:solidFill>
                <a:srgbClr val="353132"/>
              </a:solidFill>
              <a:latin typeface="+mj-lt"/>
              <a:cs typeface="Arial"/>
            </a:endParaRPr>
          </a:p>
          <a:p>
            <a:endParaRPr lang="en-US" sz="1400" dirty="0">
              <a:solidFill>
                <a:srgbClr val="353132"/>
              </a:solidFill>
              <a:latin typeface="+mj-lt"/>
              <a:cs typeface="Arial"/>
            </a:endParaRPr>
          </a:p>
          <a:p>
            <a:br>
              <a:rPr lang="en-IE" sz="1400" dirty="0">
                <a:latin typeface="+mj-lt"/>
                <a:cs typeface="Arial"/>
              </a:rPr>
            </a:br>
            <a:endParaRPr lang="en-US" sz="1400" dirty="0">
              <a:solidFill>
                <a:srgbClr val="353132"/>
              </a:solidFill>
              <a:latin typeface="+mj-lt"/>
              <a:cs typeface="Arial"/>
            </a:endParaRPr>
          </a:p>
          <a:p>
            <a:pPr marL="316531" indent="-316531">
              <a:buFont typeface="Arial" panose="020B0604020202020204" pitchFamily="34" charset="0"/>
              <a:buChar char="•"/>
            </a:pPr>
            <a:endParaRPr lang="en-US" altLang="en-US" sz="1400" dirty="0">
              <a:solidFill>
                <a:srgbClr val="353132"/>
              </a:solidFill>
              <a:latin typeface="+mj-lt"/>
              <a:cs typeface="Arial"/>
            </a:endParaRPr>
          </a:p>
        </p:txBody>
      </p:sp>
    </p:spTree>
    <p:extLst>
      <p:ext uri="{BB962C8B-B14F-4D97-AF65-F5344CB8AC3E}">
        <p14:creationId xmlns:p14="http://schemas.microsoft.com/office/powerpoint/2010/main" val="1520617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CC2170C-A6FE-44FE-80AA-4A9EBFC1730C}"/>
              </a:ext>
            </a:extLst>
          </p:cNvPr>
          <p:cNvSpPr txBox="1"/>
          <p:nvPr/>
        </p:nvSpPr>
        <p:spPr>
          <a:xfrm>
            <a:off x="633534" y="1675936"/>
            <a:ext cx="4572724"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Przygotuj budżet dla projektu</a:t>
            </a:r>
            <a:br>
              <a:rPr lang="en-US" altLang="en-US" sz="2000" b="1" dirty="0">
                <a:latin typeface="+mj-lt"/>
              </a:rPr>
            </a:br>
            <a:endParaRPr lang="sk-SK" sz="2000" dirty="0">
              <a:solidFill>
                <a:srgbClr val="006600"/>
              </a:solidFill>
              <a:latin typeface="+mj-lt"/>
            </a:endParaRPr>
          </a:p>
        </p:txBody>
      </p:sp>
      <p:sp>
        <p:nvSpPr>
          <p:cNvPr id="5" name="BlokTextu 4">
            <a:extLst>
              <a:ext uri="{FF2B5EF4-FFF2-40B4-BE49-F238E27FC236}">
                <a16:creationId xmlns:a16="http://schemas.microsoft.com/office/drawing/2014/main" id="{2FC51386-1410-43FA-B141-D0705D6F3923}"/>
              </a:ext>
            </a:extLst>
          </p:cNvPr>
          <p:cNvSpPr txBox="1"/>
          <p:nvPr/>
        </p:nvSpPr>
        <p:spPr>
          <a:xfrm>
            <a:off x="633535" y="2708920"/>
            <a:ext cx="8225249" cy="2723838"/>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600" dirty="0">
                <a:latin typeface="+mj-lt"/>
                <a:cs typeface="Arial"/>
              </a:rPr>
              <a:t>W oparciu o koszty inwestycji przedstawione w ćwiczeniu 4, wyraźnie nakreśl finansowanie wnioskowane dla każdego rodzaju pozycji kosztów (np. na budowę i wyposażenie, wynagrodzenia, marketing). Z badań nad finansowaniem dowiesz się, kto będzie finansował co (np. niektóre organizacje finansujące będą finansować kapitał, ale nie wynagrodzenia).  Upewnij się, że Twoje badania w tym zakresie są solidne. </a:t>
            </a:r>
            <a:endParaRPr lang="en-IE" altLang="en-US" sz="1600" dirty="0">
              <a:latin typeface="+mj-lt"/>
            </a:endParaRPr>
          </a:p>
          <a:p>
            <a:pPr marL="316531" indent="-316531">
              <a:buFont typeface="Arial" panose="020B0604020202020204" pitchFamily="34" charset="0"/>
              <a:buChar char="•"/>
            </a:pPr>
            <a:r>
              <a:rPr lang="en-IE" altLang="en-US" sz="1600" dirty="0">
                <a:latin typeface="+mj-lt"/>
                <a:cs typeface="Arial"/>
              </a:rPr>
              <a:t>Stwórz uzasadnienie budżetu (tj. opis, dlaczego każdy rodzaj wydatku jest potrzebny).</a:t>
            </a:r>
          </a:p>
          <a:p>
            <a:pPr marL="316531" indent="-316531">
              <a:buFont typeface="Arial" panose="020B0604020202020204" pitchFamily="34" charset="0"/>
              <a:buChar char="•"/>
            </a:pPr>
            <a:r>
              <a:rPr lang="en-IE" altLang="en-US" sz="1600" dirty="0">
                <a:latin typeface="+mj-lt"/>
                <a:cs typeface="Arial"/>
              </a:rPr>
              <a:t>Należy jasno określić poziom % dostępnego wsparcia finansowego oraz określić odpowiednie fundusze lub zasoby wyrównawcze. </a:t>
            </a:r>
            <a:endParaRPr lang="en-US" altLang="en-US" sz="1600" dirty="0">
              <a:latin typeface="+mj-lt"/>
            </a:endParaRPr>
          </a:p>
          <a:p>
            <a:pPr marL="316531" indent="-316531">
              <a:lnSpc>
                <a:spcPct val="70000"/>
              </a:lnSpc>
              <a:buFont typeface="Arial" panose="020B0604020202020204" pitchFamily="34" charset="0"/>
              <a:buChar char="•"/>
            </a:pPr>
            <a:endParaRPr lang="en-IE" altLang="en-US" sz="1600" dirty="0">
              <a:latin typeface="+mj-lt"/>
            </a:endParaRPr>
          </a:p>
        </p:txBody>
      </p:sp>
    </p:spTree>
    <p:extLst>
      <p:ext uri="{BB962C8B-B14F-4D97-AF65-F5344CB8AC3E}">
        <p14:creationId xmlns:p14="http://schemas.microsoft.com/office/powerpoint/2010/main" val="1688291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800690C1-45F0-4E97-8691-E75C24C5F559}"/>
              </a:ext>
            </a:extLst>
          </p:cNvPr>
          <p:cNvSpPr txBox="1"/>
          <p:nvPr/>
        </p:nvSpPr>
        <p:spPr>
          <a:xfrm>
            <a:off x="619445" y="1700809"/>
            <a:ext cx="6058534" cy="393007"/>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Plan zapewnienia trwałości projektu </a:t>
            </a:r>
            <a:endParaRPr lang="en-US" altLang="en-US" sz="2000" b="1" dirty="0">
              <a:solidFill>
                <a:srgbClr val="006600"/>
              </a:solidFill>
              <a:latin typeface="+mj-lt"/>
            </a:endParaRPr>
          </a:p>
        </p:txBody>
      </p:sp>
      <p:sp>
        <p:nvSpPr>
          <p:cNvPr id="5" name="BlokTextu 4">
            <a:extLst>
              <a:ext uri="{FF2B5EF4-FFF2-40B4-BE49-F238E27FC236}">
                <a16:creationId xmlns:a16="http://schemas.microsoft.com/office/drawing/2014/main" id="{51A1D9B9-33B1-4243-8AB9-A589EEBC1172}"/>
              </a:ext>
            </a:extLst>
          </p:cNvPr>
          <p:cNvSpPr txBox="1"/>
          <p:nvPr/>
        </p:nvSpPr>
        <p:spPr>
          <a:xfrm>
            <a:off x="619445" y="2780928"/>
            <a:ext cx="8355774" cy="3132218"/>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dirty="0">
                <a:latin typeface="+mj-lt"/>
                <a:cs typeface="Arial"/>
              </a:rPr>
              <a:t>Fundatorzy chcą zobaczyć plan, w jaki sposób projekt lub grupa będzie </a:t>
            </a:r>
            <a:r>
              <a:rPr lang="en-IE" altLang="en-US" dirty="0" err="1">
                <a:latin typeface="+mj-lt"/>
                <a:cs typeface="Arial"/>
              </a:rPr>
              <a:t>utrzymana</a:t>
            </a:r>
            <a:r>
              <a:rPr lang="en-IE" altLang="en-US" dirty="0">
                <a:latin typeface="+mj-lt"/>
                <a:cs typeface="Arial"/>
              </a:rPr>
              <a:t>  po </a:t>
            </a:r>
            <a:r>
              <a:rPr lang="en-IE" altLang="en-US" dirty="0" err="1">
                <a:latin typeface="+mj-lt"/>
                <a:cs typeface="Arial"/>
              </a:rPr>
              <a:t>okresie</a:t>
            </a:r>
            <a:r>
              <a:rPr lang="en-IE" altLang="en-US" dirty="0">
                <a:latin typeface="+mj-lt"/>
                <a:cs typeface="Arial"/>
              </a:rPr>
              <a:t> </a:t>
            </a:r>
            <a:r>
              <a:rPr lang="pl-PL" altLang="en-US" dirty="0">
                <a:latin typeface="+mj-lt"/>
                <a:cs typeface="Arial"/>
              </a:rPr>
              <a:t>dofinansowania</a:t>
            </a:r>
            <a:r>
              <a:rPr lang="en-IE" altLang="en-US" dirty="0">
                <a:latin typeface="+mj-lt"/>
                <a:cs typeface="Arial"/>
              </a:rPr>
              <a:t>.</a:t>
            </a:r>
          </a:p>
          <a:p>
            <a:pPr marL="316531" indent="-316531">
              <a:buFont typeface="Arial" panose="020B0604020202020204" pitchFamily="34" charset="0"/>
              <a:buChar char="•"/>
            </a:pPr>
            <a:endParaRPr lang="en-US" altLang="en-US" dirty="0">
              <a:latin typeface="+mj-lt"/>
            </a:endParaRPr>
          </a:p>
          <a:p>
            <a:pPr marL="316531" indent="-316531">
              <a:buFont typeface="Arial" panose="020B0604020202020204" pitchFamily="34" charset="0"/>
              <a:buChar char="•"/>
            </a:pPr>
            <a:r>
              <a:rPr lang="en-IE" altLang="en-US" dirty="0">
                <a:latin typeface="+mj-lt"/>
                <a:cs typeface="Arial"/>
              </a:rPr>
              <a:t>Upewnij się, że w swoim planie biznesowym zawarłeś sekcję dotyczącą zrównoważonego rozwoju, aby przewidzieć, jakie zasoby będą potrzebne do utrzymania organizacji lub wysiłku w średnim i długim okresie.</a:t>
            </a:r>
          </a:p>
          <a:p>
            <a:pPr marL="316531" indent="-316531">
              <a:buFont typeface="Arial" panose="020B0604020202020204" pitchFamily="34" charset="0"/>
              <a:buChar char="•"/>
            </a:pPr>
            <a:endParaRPr lang="en-US" altLang="en-US" dirty="0">
              <a:latin typeface="+mj-lt"/>
            </a:endParaRPr>
          </a:p>
          <a:p>
            <a:pPr marL="316531" indent="-316531">
              <a:buFont typeface="Arial" panose="020B0604020202020204" pitchFamily="34" charset="0"/>
              <a:buChar char="•"/>
            </a:pPr>
            <a:r>
              <a:rPr lang="en-IE" altLang="en-US" dirty="0">
                <a:latin typeface="+mj-lt"/>
                <a:cs typeface="Arial"/>
              </a:rPr>
              <a:t>Określenie konkretnych taktyk, które zostaną wykorzystane do podtrzymania wysiłków (np. dzielenie się stanowiskami i zasobami, stworzenie pozycji w istniejącym budżecie)</a:t>
            </a:r>
            <a:r>
              <a:rPr lang="en-US" altLang="en-US" dirty="0">
                <a:latin typeface="+mj-lt"/>
                <a:cs typeface="Arial"/>
              </a:rPr>
              <a:t>. </a:t>
            </a:r>
            <a:endParaRPr lang="en-US" altLang="en-US" dirty="0">
              <a:latin typeface="+mj-lt"/>
            </a:endParaRPr>
          </a:p>
          <a:p>
            <a:pPr marL="316531" indent="-316531">
              <a:buFont typeface="Arial" panose="020B0604020202020204" pitchFamily="34" charset="0"/>
              <a:buChar char="•"/>
            </a:pPr>
            <a:endParaRPr lang="en-US" altLang="en-US" dirty="0">
              <a:latin typeface="+mj-lt"/>
            </a:endParaRPr>
          </a:p>
        </p:txBody>
      </p:sp>
    </p:spTree>
    <p:extLst>
      <p:ext uri="{BB962C8B-B14F-4D97-AF65-F5344CB8AC3E}">
        <p14:creationId xmlns:p14="http://schemas.microsoft.com/office/powerpoint/2010/main" val="843197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3D4687A-3B0A-4C42-BC87-A3C7BCB1CA01}"/>
              </a:ext>
            </a:extLst>
          </p:cNvPr>
          <p:cNvSpPr txBox="1"/>
          <p:nvPr/>
        </p:nvSpPr>
        <p:spPr>
          <a:xfrm>
            <a:off x="672506" y="1772817"/>
            <a:ext cx="8240477" cy="2855219"/>
          </a:xfrm>
          <a:prstGeom prst="rect">
            <a:avLst/>
          </a:prstGeom>
          <a:noFill/>
        </p:spPr>
        <p:txBody>
          <a:bodyPr wrap="square" lIns="84406" tIns="42203" rIns="84406" bIns="42203" anchor="t">
            <a:spAutoFit/>
          </a:bodyPr>
          <a:lstStyle/>
          <a:p>
            <a:pPr>
              <a:defRPr/>
            </a:pPr>
            <a:r>
              <a:rPr lang="en-IE" sz="2000" b="1" dirty="0">
                <a:solidFill>
                  <a:srgbClr val="006600"/>
                </a:solidFill>
                <a:latin typeface="+mj-lt"/>
                <a:cs typeface="Arial"/>
              </a:rPr>
              <a:t>Przed </a:t>
            </a:r>
            <a:r>
              <a:rPr lang="en-IE" sz="2000" b="1" dirty="0" err="1">
                <a:solidFill>
                  <a:srgbClr val="006600"/>
                </a:solidFill>
                <a:latin typeface="+mj-lt"/>
                <a:cs typeface="Arial"/>
              </a:rPr>
              <a:t>złożeniem</a:t>
            </a:r>
            <a:r>
              <a:rPr lang="en-IE" sz="2000" b="1" dirty="0">
                <a:solidFill>
                  <a:srgbClr val="006600"/>
                </a:solidFill>
                <a:latin typeface="+mj-lt"/>
                <a:cs typeface="Arial"/>
              </a:rPr>
              <a:t> </a:t>
            </a:r>
            <a:r>
              <a:rPr lang="en-IE" sz="2000" b="1" dirty="0" err="1">
                <a:solidFill>
                  <a:srgbClr val="006600"/>
                </a:solidFill>
                <a:latin typeface="+mj-lt"/>
                <a:cs typeface="Arial"/>
              </a:rPr>
              <a:t>wniosku</a:t>
            </a:r>
            <a:endParaRPr lang="pl-PL" sz="2000" b="1" dirty="0">
              <a:solidFill>
                <a:srgbClr val="006600"/>
              </a:solidFill>
              <a:latin typeface="+mj-lt"/>
              <a:cs typeface="Arial"/>
            </a:endParaRPr>
          </a:p>
          <a:p>
            <a:pPr>
              <a:defRPr/>
            </a:pPr>
            <a:endParaRPr lang="en-IE" sz="1600" b="1" dirty="0">
              <a:solidFill>
                <a:srgbClr val="006600"/>
              </a:solidFill>
              <a:latin typeface="+mj-lt"/>
              <a:cs typeface="Arial"/>
            </a:endParaRPr>
          </a:p>
          <a:p>
            <a:pPr marL="316531" indent="-316531">
              <a:buFont typeface="Arial" panose="020B0604020202020204" pitchFamily="34" charset="0"/>
              <a:buChar char="•"/>
              <a:defRPr/>
            </a:pPr>
            <a:r>
              <a:rPr lang="en-IE" sz="1600" dirty="0">
                <a:latin typeface="+mj-lt"/>
                <a:cs typeface="Arial"/>
              </a:rPr>
              <a:t>Przejrzyj i skrytykuj swój projekt wniosku, używając kryteriów punktowych fundatora, aby sprawdzić, czy spełnia on wymogi wniosku. Poproś kogoś z ograniczoną wiedzą na temat wniosku o udzielenie informacji zwrotnej na podstawie kryteriów oceny.</a:t>
            </a:r>
            <a:endParaRPr lang="en-US" sz="1600" dirty="0">
              <a:latin typeface="+mj-lt"/>
              <a:cs typeface="Arial"/>
            </a:endParaRPr>
          </a:p>
          <a:p>
            <a:pPr marL="316531" indent="-316531">
              <a:buFont typeface="Arial" charset="0"/>
              <a:buChar char="•"/>
              <a:defRPr/>
            </a:pPr>
            <a:r>
              <a:rPr lang="en-IE" sz="1600" dirty="0">
                <a:latin typeface="+mj-lt"/>
                <a:cs typeface="Arial"/>
              </a:rPr>
              <a:t>Przygotuj i przedstaw ostateczną wersję wniosku w przyjaznym dla czytelnika formacie, który ułatwi recenzentom ocenę (np. oznacz sekcje w oparciu o zarys wniosku i kryteria, użyj pogrubienia, aby podkreślić kluczowe punkty). </a:t>
            </a:r>
            <a:endParaRPr lang="en-IE" sz="1600" dirty="0">
              <a:latin typeface="+mj-lt"/>
            </a:endParaRPr>
          </a:p>
          <a:p>
            <a:pPr>
              <a:defRPr/>
            </a:pPr>
            <a:endParaRPr lang="en-IE" sz="1600" b="1" dirty="0">
              <a:latin typeface="+mj-lt"/>
            </a:endParaRPr>
          </a:p>
          <a:p>
            <a:pPr>
              <a:defRPr/>
            </a:pPr>
            <a:r>
              <a:rPr lang="en-IE" sz="1600" b="1" dirty="0">
                <a:solidFill>
                  <a:srgbClr val="006600"/>
                </a:solidFill>
                <a:latin typeface="+mj-lt"/>
                <a:cs typeface="Arial"/>
              </a:rPr>
              <a:t>WSKAZÓWKA - Kontynuuj współpracę z fundatorem</a:t>
            </a:r>
            <a:endParaRPr lang="en-US" sz="1600" dirty="0">
              <a:solidFill>
                <a:srgbClr val="006600"/>
              </a:solidFill>
              <a:latin typeface="+mj-lt"/>
              <a:cs typeface="Arial"/>
            </a:endParaRPr>
          </a:p>
        </p:txBody>
      </p:sp>
      <p:sp>
        <p:nvSpPr>
          <p:cNvPr id="5" name="BlokTextu 4">
            <a:extLst>
              <a:ext uri="{FF2B5EF4-FFF2-40B4-BE49-F238E27FC236}">
                <a16:creationId xmlns:a16="http://schemas.microsoft.com/office/drawing/2014/main" id="{983D5DE8-C7E9-4F15-AF4A-12FC97B83988}"/>
              </a:ext>
            </a:extLst>
          </p:cNvPr>
          <p:cNvSpPr txBox="1"/>
          <p:nvPr/>
        </p:nvSpPr>
        <p:spPr>
          <a:xfrm>
            <a:off x="768224" y="4437113"/>
            <a:ext cx="8144759" cy="1070115"/>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600" dirty="0">
                <a:latin typeface="+mj-lt"/>
                <a:cs typeface="Arial"/>
              </a:rPr>
              <a:t>Sprawdź, czy propozycja dotarła.</a:t>
            </a:r>
            <a:endParaRPr lang="en-US" altLang="en-US" sz="1600" dirty="0">
              <a:latin typeface="+mj-lt"/>
              <a:cs typeface="Arial"/>
            </a:endParaRPr>
          </a:p>
          <a:p>
            <a:pPr marL="316531" indent="-316531">
              <a:buFont typeface="Arial" panose="020B0604020202020204" pitchFamily="34" charset="0"/>
              <a:buChar char="•"/>
            </a:pPr>
            <a:r>
              <a:rPr lang="en-IE" altLang="en-US" sz="1600" dirty="0" err="1">
                <a:latin typeface="+mj-lt"/>
                <a:cs typeface="Arial"/>
              </a:rPr>
              <a:t>Ustal</a:t>
            </a:r>
            <a:r>
              <a:rPr lang="en-IE" altLang="en-US" sz="1600" dirty="0">
                <a:latin typeface="+mj-lt"/>
                <a:cs typeface="Arial"/>
              </a:rPr>
              <a:t> osobę kontaktową w agencji przyznającej dotacje.</a:t>
            </a:r>
            <a:endParaRPr lang="en-US" altLang="en-US" sz="1600" dirty="0">
              <a:latin typeface="+mj-lt"/>
              <a:cs typeface="Arial"/>
            </a:endParaRPr>
          </a:p>
          <a:p>
            <a:pPr marL="316531" indent="-316531">
              <a:buFont typeface="Arial" panose="020B0604020202020204" pitchFamily="34" charset="0"/>
              <a:buChar char="•"/>
            </a:pPr>
            <a:r>
              <a:rPr lang="en-IE" altLang="en-US" sz="1600" dirty="0">
                <a:latin typeface="+mj-lt"/>
                <a:cs typeface="Arial"/>
              </a:rPr>
              <a:t>Wyraźnie określ kanały komunikacji, które będą wykorzystywane od tego momentu.</a:t>
            </a:r>
            <a:endParaRPr lang="en-US" altLang="en-US" sz="1600" dirty="0">
              <a:latin typeface="+mj-lt"/>
              <a:cs typeface="Arial"/>
            </a:endParaRPr>
          </a:p>
        </p:txBody>
      </p:sp>
    </p:spTree>
    <p:extLst>
      <p:ext uri="{BB962C8B-B14F-4D97-AF65-F5344CB8AC3E}">
        <p14:creationId xmlns:p14="http://schemas.microsoft.com/office/powerpoint/2010/main" val="396804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1E236FD-6E67-4FAC-9D10-E6A445729D0C}"/>
              </a:ext>
            </a:extLst>
          </p:cNvPr>
          <p:cNvSpPr>
            <a:spLocks noGrp="1"/>
          </p:cNvSpPr>
          <p:nvPr>
            <p:ph type="body" sz="quarter" idx="14"/>
          </p:nvPr>
        </p:nvSpPr>
        <p:spPr/>
        <p:txBody>
          <a:bodyPr/>
          <a:lstStyle/>
          <a:p>
            <a:endParaRPr lang="en-IE" dirty="0">
              <a:latin typeface="Bookman Old Style" panose="02050604050505020204" pitchFamily="18" charset="0"/>
            </a:endParaRPr>
          </a:p>
          <a:p>
            <a:endParaRPr lang="sk-SK" dirty="0"/>
          </a:p>
        </p:txBody>
      </p:sp>
      <p:sp>
        <p:nvSpPr>
          <p:cNvPr id="6" name="BlokTextu 5">
            <a:extLst>
              <a:ext uri="{FF2B5EF4-FFF2-40B4-BE49-F238E27FC236}">
                <a16:creationId xmlns:a16="http://schemas.microsoft.com/office/drawing/2014/main" id="{8B036B3E-BA15-40E5-A453-834EA0B1FECD}"/>
              </a:ext>
            </a:extLst>
          </p:cNvPr>
          <p:cNvSpPr txBox="1"/>
          <p:nvPr/>
        </p:nvSpPr>
        <p:spPr>
          <a:xfrm>
            <a:off x="704528" y="1161093"/>
            <a:ext cx="7173638" cy="823894"/>
          </a:xfrm>
          <a:prstGeom prst="rect">
            <a:avLst/>
          </a:prstGeom>
          <a:noFill/>
        </p:spPr>
        <p:txBody>
          <a:bodyPr wrap="square" lIns="84406" tIns="42203" rIns="84406" bIns="42203" anchor="t">
            <a:spAutoFit/>
          </a:bodyPr>
          <a:lstStyle/>
          <a:p>
            <a:pPr>
              <a:spcBef>
                <a:spcPct val="0"/>
              </a:spcBef>
              <a:buFontTx/>
              <a:buNone/>
            </a:pPr>
            <a:r>
              <a:rPr lang="en-IE" altLang="en-US" sz="2400" b="1" dirty="0">
                <a:solidFill>
                  <a:srgbClr val="006600"/>
                </a:solidFill>
                <a:latin typeface="+mj-lt"/>
                <a:cs typeface="Arial"/>
              </a:rPr>
              <a:t>Struktura biznesowa inkubatora </a:t>
            </a:r>
            <a:r>
              <a:rPr lang="en-IE" altLang="en-US" sz="2400" b="1" dirty="0" err="1">
                <a:solidFill>
                  <a:srgbClr val="006600"/>
                </a:solidFill>
                <a:latin typeface="+mj-lt"/>
                <a:cs typeface="Arial"/>
              </a:rPr>
              <a:t>żywności</a:t>
            </a:r>
            <a:r>
              <a:rPr lang="en-IE" altLang="en-US" sz="2400" b="1" dirty="0">
                <a:solidFill>
                  <a:srgbClr val="006600"/>
                </a:solidFill>
                <a:latin typeface="+mj-lt"/>
                <a:cs typeface="Arial"/>
              </a:rPr>
              <a:t> „</a:t>
            </a:r>
            <a:r>
              <a:rPr lang="pl-PL" altLang="en-US" sz="2400" b="1" dirty="0">
                <a:solidFill>
                  <a:srgbClr val="006600"/>
                </a:solidFill>
                <a:latin typeface="+mj-lt"/>
                <a:cs typeface="Arial"/>
              </a:rPr>
              <a:t>Dla zysku”</a:t>
            </a:r>
            <a:endParaRPr lang="en-IE" altLang="en-US" sz="2400" b="1" dirty="0">
              <a:solidFill>
                <a:srgbClr val="006600"/>
              </a:solidFill>
              <a:latin typeface="+mj-lt"/>
              <a:cs typeface="Arial"/>
            </a:endParaRPr>
          </a:p>
        </p:txBody>
      </p:sp>
      <p:graphicFrame>
        <p:nvGraphicFramePr>
          <p:cNvPr id="8" name="Tabuľka 8">
            <a:extLst>
              <a:ext uri="{FF2B5EF4-FFF2-40B4-BE49-F238E27FC236}">
                <a16:creationId xmlns:a16="http://schemas.microsoft.com/office/drawing/2014/main" id="{18634F69-1000-466B-98E0-A10E04BAE584}"/>
              </a:ext>
            </a:extLst>
          </p:cNvPr>
          <p:cNvGraphicFramePr>
            <a:graphicFrameLocks noGrp="1"/>
          </p:cNvGraphicFramePr>
          <p:nvPr/>
        </p:nvGraphicFramePr>
        <p:xfrm>
          <a:off x="560512" y="1971309"/>
          <a:ext cx="8784976" cy="4055012"/>
        </p:xfrm>
        <a:graphic>
          <a:graphicData uri="http://schemas.openxmlformats.org/drawingml/2006/table">
            <a:tbl>
              <a:tblPr firstRow="1" bandRow="1">
                <a:tableStyleId>{F5AB1C69-6EDB-4FF4-983F-18BD219EF322}</a:tableStyleId>
              </a:tblPr>
              <a:tblGrid>
                <a:gridCol w="4392488">
                  <a:extLst>
                    <a:ext uri="{9D8B030D-6E8A-4147-A177-3AD203B41FA5}">
                      <a16:colId xmlns:a16="http://schemas.microsoft.com/office/drawing/2014/main" val="1592673094"/>
                    </a:ext>
                  </a:extLst>
                </a:gridCol>
                <a:gridCol w="4392488">
                  <a:extLst>
                    <a:ext uri="{9D8B030D-6E8A-4147-A177-3AD203B41FA5}">
                      <a16:colId xmlns:a16="http://schemas.microsoft.com/office/drawing/2014/main" val="4158852436"/>
                    </a:ext>
                  </a:extLst>
                </a:gridCol>
              </a:tblGrid>
              <a:tr h="590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solidFill>
                            <a:srgbClr val="006600"/>
                          </a:solidFill>
                        </a:rPr>
                        <a:t>Dla zysku </a:t>
                      </a:r>
                    </a:p>
                    <a:p>
                      <a:endParaRPr lang="sk-SK" sz="1700" dirty="0"/>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solidFill>
                            <a:srgbClr val="006600"/>
                          </a:solidFill>
                        </a:rPr>
                        <a:t>Dostępne rodzaje finansowania </a:t>
                      </a:r>
                    </a:p>
                    <a:p>
                      <a:endParaRPr lang="sk-SK" sz="1700" dirty="0">
                        <a:solidFill>
                          <a:srgbClr val="006600"/>
                        </a:solidFill>
                      </a:endParaRPr>
                    </a:p>
                  </a:txBody>
                  <a:tcPr marL="84406" marR="84406" marT="42203" marB="42203"/>
                </a:tc>
                <a:extLst>
                  <a:ext uri="{0D108BD9-81ED-4DB2-BD59-A6C34878D82A}">
                    <a16:rowId xmlns:a16="http://schemas.microsoft.com/office/drawing/2014/main" val="373024661"/>
                  </a:ext>
                </a:extLst>
              </a:tr>
              <a:tr h="3123028">
                <a:tc>
                  <a:txBody>
                    <a:bodyPr/>
                    <a:lstStyle/>
                    <a:p>
                      <a:pPr marL="342900" indent="-342900">
                        <a:buFont typeface="Wingdings" panose="05000000000000000000" pitchFamily="2" charset="2"/>
                        <a:buChar char="Ø"/>
                      </a:pPr>
                      <a:r>
                        <a:rPr lang="en-IE" altLang="en-US" sz="1700" dirty="0"/>
                        <a:t>Zyski generowane dla właścicieli</a:t>
                      </a:r>
                    </a:p>
                    <a:p>
                      <a:pPr marL="342900" indent="-342900">
                        <a:buFont typeface="Wingdings" panose="05000000000000000000" pitchFamily="2" charset="2"/>
                        <a:buChar char="Ø"/>
                      </a:pPr>
                      <a:r>
                        <a:rPr lang="en-IE" altLang="en-US" sz="1700" dirty="0"/>
                        <a:t>Zobowiązanie z tytułu podatku od zysków</a:t>
                      </a:r>
                    </a:p>
                    <a:p>
                      <a:pPr marL="342900" indent="-342900">
                        <a:buFont typeface="Wingdings" panose="05000000000000000000" pitchFamily="2" charset="2"/>
                        <a:buChar char="Ø"/>
                      </a:pPr>
                      <a:r>
                        <a:rPr lang="en-IE" altLang="en-US" sz="1700" dirty="0"/>
                        <a:t>Aktywa rozdzielane między właścicieli po rozwiązaniu spółki</a:t>
                      </a:r>
                    </a:p>
                    <a:p>
                      <a:endParaRPr lang="sk-SK" sz="1700" dirty="0"/>
                    </a:p>
                  </a:txBody>
                  <a:tcPr marL="84406" marR="84406" marT="42203" marB="42203"/>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l-PL" altLang="en-US" sz="1700" b="1" dirty="0"/>
                        <a:t>Osobiste finanse</a:t>
                      </a:r>
                      <a:r>
                        <a:rPr lang="en-IE" sz="1700" dirty="0">
                          <a:effectLst/>
                        </a:rPr>
                        <a:t> to jedno z pierwszych źródeł, z których </a:t>
                      </a:r>
                      <a:r>
                        <a:rPr lang="en-IE" sz="1700" dirty="0" err="1">
                          <a:effectLst/>
                        </a:rPr>
                        <a:t>korzystają</a:t>
                      </a:r>
                      <a:r>
                        <a:rPr lang="en-IE" sz="1700" dirty="0">
                          <a:effectLst/>
                        </a:rPr>
                        <a:t> </a:t>
                      </a:r>
                      <a:r>
                        <a:rPr lang="en-IE" sz="1700" dirty="0" err="1">
                          <a:effectLst/>
                        </a:rPr>
                        <a:t>inwestujący</a:t>
                      </a:r>
                      <a:r>
                        <a:rPr lang="pl-PL" sz="1700" b="1" dirty="0">
                          <a:effectLst/>
                        </a:rPr>
                        <a:t> </a:t>
                      </a:r>
                      <a:r>
                        <a:rPr lang="en-IE" sz="1700" dirty="0" err="1">
                          <a:effectLst/>
                        </a:rPr>
                        <a:t>przedsiębio</a:t>
                      </a:r>
                      <a:r>
                        <a:rPr lang="pl-PL" sz="1700" dirty="0" err="1">
                          <a:effectLst/>
                        </a:rPr>
                        <a:t>rcy</a:t>
                      </a:r>
                      <a:endParaRPr lang="en-US" altLang="en-US" sz="1700" b="1" dirty="0"/>
                    </a:p>
                    <a:p>
                      <a:pPr marL="342900" indent="-342900">
                        <a:buFont typeface="Wingdings" panose="05000000000000000000" pitchFamily="2" charset="2"/>
                        <a:buChar char="Ø"/>
                      </a:pPr>
                      <a:r>
                        <a:rPr lang="en-US" altLang="en-US" sz="1700" b="1" dirty="0"/>
                        <a:t>Finansowanie kapitałowe - </a:t>
                      </a:r>
                      <a:r>
                        <a:rPr lang="en-US" altLang="en-US" sz="1700" dirty="0"/>
                        <a:t>zasadniczo wymiana pieniędzy na część własności w firmie</a:t>
                      </a:r>
                    </a:p>
                    <a:p>
                      <a:pPr marL="342900" indent="-342900">
                        <a:buFont typeface="Wingdings" panose="05000000000000000000" pitchFamily="2" charset="2"/>
                        <a:buChar char="Ø"/>
                      </a:pPr>
                      <a:r>
                        <a:rPr lang="en-US" sz="1700" b="1" dirty="0"/>
                        <a:t>Finansowanie dłużne </a:t>
                      </a:r>
                      <a:r>
                        <a:rPr lang="en-US" sz="1700" dirty="0"/>
                        <a:t>- pożyczki dla biznesu od finansowania bankowego po crowdfunding do </a:t>
                      </a:r>
                      <a:r>
                        <a:rPr lang="en-US" sz="1700" dirty="0" err="1"/>
                        <a:t>inwestorów</a:t>
                      </a:r>
                      <a:endParaRPr lang="en-US" sz="1700" dirty="0"/>
                    </a:p>
                    <a:p>
                      <a:pPr marL="342900" indent="-342900">
                        <a:buFont typeface="Wingdings" panose="05000000000000000000" pitchFamily="2" charset="2"/>
                        <a:buChar char="Ø"/>
                      </a:pPr>
                      <a:r>
                        <a:rPr lang="en-US" sz="1700" b="1" dirty="0"/>
                        <a:t>Finansowanie publiczne </a:t>
                      </a:r>
                      <a:r>
                        <a:rPr lang="en-US" sz="1700" dirty="0"/>
                        <a:t>- z niektórych źródeł (więcej w dalszej części tego modułu!)</a:t>
                      </a:r>
                    </a:p>
                    <a:p>
                      <a:endParaRPr lang="sk-SK" sz="1700" dirty="0"/>
                    </a:p>
                  </a:txBody>
                  <a:tcPr marL="84406" marR="84406" marT="42203" marB="42203"/>
                </a:tc>
                <a:extLst>
                  <a:ext uri="{0D108BD9-81ED-4DB2-BD59-A6C34878D82A}">
                    <a16:rowId xmlns:a16="http://schemas.microsoft.com/office/drawing/2014/main" val="757237105"/>
                  </a:ext>
                </a:extLst>
              </a:tr>
            </a:tbl>
          </a:graphicData>
        </a:graphic>
      </p:graphicFrame>
    </p:spTree>
    <p:extLst>
      <p:ext uri="{BB962C8B-B14F-4D97-AF65-F5344CB8AC3E}">
        <p14:creationId xmlns:p14="http://schemas.microsoft.com/office/powerpoint/2010/main" val="3557110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FD80626-6923-4E2B-BC95-5E4C7308B2AE}"/>
              </a:ext>
            </a:extLst>
          </p:cNvPr>
          <p:cNvSpPr txBox="1"/>
          <p:nvPr/>
        </p:nvSpPr>
        <p:spPr>
          <a:xfrm>
            <a:off x="644597" y="1700809"/>
            <a:ext cx="4572724" cy="393007"/>
          </a:xfrm>
          <a:prstGeom prst="rect">
            <a:avLst/>
          </a:prstGeom>
          <a:noFill/>
        </p:spPr>
        <p:txBody>
          <a:bodyPr wrap="square" lIns="84406" tIns="42203" rIns="84406" bIns="42203" anchor="t">
            <a:spAutoFit/>
          </a:bodyPr>
          <a:lstStyle/>
          <a:p>
            <a:pPr>
              <a:spcBef>
                <a:spcPct val="0"/>
              </a:spcBef>
              <a:buFontTx/>
              <a:buNone/>
            </a:pPr>
            <a:r>
              <a:rPr lang="en-US" altLang="en-US" sz="2000" b="1" dirty="0">
                <a:solidFill>
                  <a:srgbClr val="006600"/>
                </a:solidFill>
                <a:latin typeface="+mj-lt"/>
                <a:cs typeface="Arial"/>
              </a:rPr>
              <a:t>Bądź zdeterminowany!</a:t>
            </a:r>
          </a:p>
        </p:txBody>
      </p:sp>
      <p:sp>
        <p:nvSpPr>
          <p:cNvPr id="5" name="BlokTextu 4">
            <a:extLst>
              <a:ext uri="{FF2B5EF4-FFF2-40B4-BE49-F238E27FC236}">
                <a16:creationId xmlns:a16="http://schemas.microsoft.com/office/drawing/2014/main" id="{FBBC3799-5E40-4F3F-8384-E236AB46027C}"/>
              </a:ext>
            </a:extLst>
          </p:cNvPr>
          <p:cNvSpPr txBox="1"/>
          <p:nvPr/>
        </p:nvSpPr>
        <p:spPr>
          <a:xfrm>
            <a:off x="644598" y="2564904"/>
            <a:ext cx="8092549" cy="2793664"/>
          </a:xfrm>
          <a:prstGeom prst="rect">
            <a:avLst/>
          </a:prstGeom>
          <a:noFill/>
        </p:spPr>
        <p:txBody>
          <a:bodyPr wrap="square" lIns="84406" tIns="42203" rIns="84406" bIns="42203" anchor="t">
            <a:spAutoFit/>
          </a:bodyPr>
          <a:lstStyle/>
          <a:p>
            <a:pPr marL="316531" indent="-316531">
              <a:buFont typeface="Arial" panose="020B0604020202020204" pitchFamily="34" charset="0"/>
              <a:buChar char="•"/>
              <a:defRPr/>
            </a:pPr>
            <a:r>
              <a:rPr lang="pl-PL" altLang="en-US" sz="1600" dirty="0">
                <a:latin typeface="+mj-lt"/>
                <a:cs typeface="Arial"/>
              </a:rPr>
              <a:t>Uzyskanie</a:t>
            </a:r>
            <a:r>
              <a:rPr lang="en-IE" altLang="en-US" sz="1600" dirty="0">
                <a:latin typeface="+mj-lt"/>
                <a:cs typeface="Arial"/>
              </a:rPr>
              <a:t> jednej dotacji wymaga czasem złożenia wielu wniosków. Nie czekaj, </a:t>
            </a:r>
            <a:r>
              <a:rPr lang="en-IE" altLang="en-US" sz="1600" dirty="0" err="1">
                <a:latin typeface="+mj-lt"/>
                <a:cs typeface="Arial"/>
              </a:rPr>
              <a:t>aż</a:t>
            </a:r>
            <a:r>
              <a:rPr lang="en-IE" altLang="en-US" sz="1600" dirty="0">
                <a:latin typeface="+mj-lt"/>
                <a:cs typeface="Arial"/>
              </a:rPr>
              <a:t> </a:t>
            </a:r>
            <a:r>
              <a:rPr lang="pl-PL" altLang="en-US" sz="1600" dirty="0">
                <a:latin typeface="+mj-lt"/>
                <a:cs typeface="Arial"/>
              </a:rPr>
              <a:t>dostaniesz odpowiedź</a:t>
            </a:r>
            <a:r>
              <a:rPr lang="en-IE" altLang="en-US" sz="1600" dirty="0">
                <a:latin typeface="+mj-lt"/>
                <a:cs typeface="Arial"/>
              </a:rPr>
              <a:t> o jednym wniosku, zanim złożysz kolejny.</a:t>
            </a:r>
          </a:p>
          <a:p>
            <a:pPr marL="316531" indent="-316531">
              <a:buFont typeface="Arial" panose="020B0604020202020204" pitchFamily="34" charset="0"/>
              <a:buChar char="•"/>
              <a:defRPr/>
            </a:pPr>
            <a:endParaRPr lang="en-US" altLang="en-US" sz="1600" dirty="0">
              <a:latin typeface="+mj-lt"/>
            </a:endParaRPr>
          </a:p>
          <a:p>
            <a:pPr marL="316531" indent="-316531">
              <a:buFont typeface="Arial" panose="020B0604020202020204" pitchFamily="34" charset="0"/>
              <a:buChar char="•"/>
              <a:defRPr/>
            </a:pPr>
            <a:r>
              <a:rPr lang="en-IE" altLang="en-US" sz="1600" dirty="0">
                <a:latin typeface="+mj-lt"/>
                <a:cs typeface="Arial"/>
              </a:rPr>
              <a:t>Po otrzymaniu informacji od agencji przyznającej dotacje o </a:t>
            </a:r>
            <a:r>
              <a:rPr lang="pl-PL" altLang="en-US" sz="1600" dirty="0">
                <a:latin typeface="+mj-lt"/>
                <a:cs typeface="Arial"/>
              </a:rPr>
              <a:t>dofinansowaniu</a:t>
            </a:r>
            <a:r>
              <a:rPr lang="en-IE" altLang="en-US" sz="1600" dirty="0">
                <a:latin typeface="+mj-lt"/>
                <a:cs typeface="Arial"/>
              </a:rPr>
              <a:t> (lub braku zatwierdzonego finansowania), </a:t>
            </a:r>
            <a:r>
              <a:rPr lang="en-IE" altLang="en-US" sz="1600" dirty="0" err="1">
                <a:latin typeface="+mj-lt"/>
                <a:cs typeface="Arial"/>
              </a:rPr>
              <a:t>przeprowadź</a:t>
            </a:r>
            <a:r>
              <a:rPr lang="pl-PL" altLang="en-US" sz="1600" dirty="0">
                <a:latin typeface="+mj-lt"/>
                <a:cs typeface="Arial"/>
              </a:rPr>
              <a:t> analizę</a:t>
            </a:r>
            <a:r>
              <a:rPr lang="en-IE" altLang="en-US" sz="1600" dirty="0">
                <a:latin typeface="+mj-lt"/>
                <a:cs typeface="Arial"/>
              </a:rPr>
              <a:t>, aby rozważyć wyciągnięte wnioski i kolejne kroki.</a:t>
            </a:r>
          </a:p>
          <a:p>
            <a:pPr marL="316531" indent="-316531">
              <a:buFont typeface="Arial" panose="020B0604020202020204" pitchFamily="34" charset="0"/>
              <a:buChar char="•"/>
              <a:defRPr/>
            </a:pPr>
            <a:endParaRPr lang="en-US" altLang="en-US" sz="1600" dirty="0">
              <a:latin typeface="+mj-lt"/>
            </a:endParaRPr>
          </a:p>
          <a:p>
            <a:pPr marL="316531" indent="-316531">
              <a:buFont typeface="Arial" panose="020B0604020202020204" pitchFamily="34" charset="0"/>
              <a:buChar char="•"/>
              <a:defRPr/>
            </a:pPr>
            <a:r>
              <a:rPr lang="en-IE" altLang="en-US" sz="1600" dirty="0">
                <a:latin typeface="+mj-lt"/>
                <a:cs typeface="Arial"/>
              </a:rPr>
              <a:t>Kontynuuj wysiłki w celu zróżnicowania rodzajów finansowania i typów fundatorów, którzy wspierają Twoją pracę. </a:t>
            </a:r>
            <a:endParaRPr lang="en-IE" altLang="en-US" sz="1600" dirty="0">
              <a:latin typeface="+mj-lt"/>
            </a:endParaRPr>
          </a:p>
          <a:p>
            <a:pPr marL="316531" indent="-316531">
              <a:buFont typeface="Arial" panose="020B0604020202020204" pitchFamily="34" charset="0"/>
              <a:buChar char="•"/>
              <a:defRPr/>
            </a:pPr>
            <a:endParaRPr lang="en-IE" altLang="en-US" sz="1600" dirty="0">
              <a:latin typeface="+mj-lt"/>
            </a:endParaRPr>
          </a:p>
          <a:p>
            <a:pPr marL="316531" indent="-316531">
              <a:buFont typeface="Arial" panose="020B0604020202020204" pitchFamily="34" charset="0"/>
              <a:buChar char="•"/>
              <a:defRPr/>
            </a:pPr>
            <a:r>
              <a:rPr lang="en-IE" altLang="en-US" sz="1600" dirty="0">
                <a:latin typeface="+mj-lt"/>
                <a:cs typeface="Arial"/>
              </a:rPr>
              <a:t>Bądź wytrwały.</a:t>
            </a:r>
            <a:r>
              <a:rPr lang="en-US" altLang="en-US" sz="1600" dirty="0">
                <a:latin typeface="+mj-lt"/>
                <a:cs typeface="Arial"/>
              </a:rPr>
              <a:t> Bardzo wytrwały!</a:t>
            </a:r>
          </a:p>
        </p:txBody>
      </p:sp>
    </p:spTree>
    <p:extLst>
      <p:ext uri="{BB962C8B-B14F-4D97-AF65-F5344CB8AC3E}">
        <p14:creationId xmlns:p14="http://schemas.microsoft.com/office/powerpoint/2010/main" val="2954642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18DF6EBE-E450-40C1-BF6A-EA0A2B50AC2F}"/>
              </a:ext>
            </a:extLst>
          </p:cNvPr>
          <p:cNvSpPr txBox="1"/>
          <p:nvPr/>
        </p:nvSpPr>
        <p:spPr>
          <a:xfrm>
            <a:off x="544158" y="1052737"/>
            <a:ext cx="7505187"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PRZEZWYCIĘŻENIE "NIE" PRZY UBIEGANIU SIĘ O FINANSOWANIE</a:t>
            </a:r>
            <a:endParaRPr lang="sk-SK" sz="2000" dirty="0">
              <a:solidFill>
                <a:srgbClr val="006600"/>
              </a:solidFill>
              <a:latin typeface="+mj-lt"/>
              <a:cs typeface="Arial"/>
            </a:endParaRPr>
          </a:p>
        </p:txBody>
      </p:sp>
      <p:sp>
        <p:nvSpPr>
          <p:cNvPr id="5" name="BlokTextu 4">
            <a:extLst>
              <a:ext uri="{FF2B5EF4-FFF2-40B4-BE49-F238E27FC236}">
                <a16:creationId xmlns:a16="http://schemas.microsoft.com/office/drawing/2014/main" id="{18FAE169-8072-4B72-BB56-3436051EA404}"/>
              </a:ext>
            </a:extLst>
          </p:cNvPr>
          <p:cNvSpPr txBox="1"/>
          <p:nvPr/>
        </p:nvSpPr>
        <p:spPr>
          <a:xfrm>
            <a:off x="544158" y="1643339"/>
            <a:ext cx="5773133" cy="5809874"/>
          </a:xfrm>
          <a:prstGeom prst="rect">
            <a:avLst/>
          </a:prstGeom>
          <a:noFill/>
        </p:spPr>
        <p:txBody>
          <a:bodyPr wrap="square" lIns="84406" tIns="42203" rIns="84406" bIns="42203" anchor="t">
            <a:spAutoFit/>
          </a:bodyPr>
          <a:lstStyle/>
          <a:p>
            <a:pPr marL="263776" indent="-263776">
              <a:lnSpc>
                <a:spcPct val="80000"/>
              </a:lnSpc>
              <a:buFont typeface="Arial" panose="020B0604020202020204" pitchFamily="34" charset="0"/>
              <a:buChar char="•"/>
              <a:defRPr/>
            </a:pPr>
            <a:r>
              <a:rPr lang="en-IE" altLang="en-US" sz="1500" dirty="0">
                <a:latin typeface="+mj-lt"/>
                <a:cs typeface="Arial"/>
              </a:rPr>
              <a:t>Jeśli przepis nie jest właściwy i nie uzyskasz aprobaty, której chciałeś, pamiętaj, aby wykorzystać te odrzucenia jako doświadczenie do nauki!</a:t>
            </a:r>
          </a:p>
          <a:p>
            <a:pPr marL="263776" indent="-263776">
              <a:lnSpc>
                <a:spcPct val="80000"/>
              </a:lnSpc>
              <a:buFont typeface="Arial" panose="020B0604020202020204" pitchFamily="34" charset="0"/>
              <a:buChar char="•"/>
              <a:defRPr/>
            </a:pPr>
            <a:endParaRPr lang="en-IE" sz="1500" dirty="0">
              <a:latin typeface="+mj-lt"/>
            </a:endParaRPr>
          </a:p>
          <a:p>
            <a:pPr marL="263776" indent="-263776">
              <a:lnSpc>
                <a:spcPct val="80000"/>
              </a:lnSpc>
              <a:buFont typeface="Arial" panose="020B0604020202020204" pitchFamily="34" charset="0"/>
              <a:buChar char="•"/>
              <a:defRPr/>
            </a:pPr>
            <a:r>
              <a:rPr lang="en-IE" sz="1500" dirty="0">
                <a:latin typeface="+mj-lt"/>
                <a:cs typeface="Arial"/>
              </a:rPr>
              <a:t>Spotkania z odmową mogą być zniechęcające. </a:t>
            </a:r>
            <a:endParaRPr lang="en-IE" sz="1500" dirty="0">
              <a:latin typeface="+mj-lt"/>
            </a:endParaRPr>
          </a:p>
          <a:p>
            <a:pPr marL="263776" indent="-263776">
              <a:lnSpc>
                <a:spcPct val="80000"/>
              </a:lnSpc>
              <a:buFont typeface="Arial" panose="020B0604020202020204" pitchFamily="34" charset="0"/>
              <a:buChar char="•"/>
              <a:defRPr/>
            </a:pPr>
            <a:endParaRPr lang="en-IE" sz="1500" dirty="0">
              <a:latin typeface="+mj-lt"/>
            </a:endParaRPr>
          </a:p>
          <a:p>
            <a:pPr marL="263776" indent="-263776">
              <a:lnSpc>
                <a:spcPct val="80000"/>
              </a:lnSpc>
              <a:buFont typeface="Arial" panose="020B0604020202020204" pitchFamily="34" charset="0"/>
              <a:buChar char="•"/>
              <a:defRPr/>
            </a:pPr>
            <a:r>
              <a:rPr lang="en-IE" sz="1500" dirty="0">
                <a:latin typeface="+mj-lt"/>
                <a:cs typeface="Arial"/>
              </a:rPr>
              <a:t>Ale nie pozwól, by to cię przerosło. Rozważ poniższe kroki, aby zwiększyć swoje szanse na ponowne rozpatrzenie, poprawić potencjał uzyskania finansowania w przyszłości i ogólnie zmniejszyć stres związany z zapewnieniem finansowania.</a:t>
            </a:r>
            <a:endParaRPr lang="sk-SK" sz="1500" dirty="0">
              <a:latin typeface="+mj-lt"/>
              <a:cs typeface="Arial"/>
            </a:endParaRPr>
          </a:p>
          <a:p>
            <a:pPr marL="263776" indent="-263776">
              <a:lnSpc>
                <a:spcPct val="80000"/>
              </a:lnSpc>
              <a:buFont typeface="Arial" panose="020B0604020202020204" pitchFamily="34" charset="0"/>
              <a:buChar char="•"/>
              <a:defRPr/>
            </a:pPr>
            <a:endParaRPr lang="sk-SK" sz="1500" dirty="0">
              <a:latin typeface="+mj-lt"/>
            </a:endParaRPr>
          </a:p>
          <a:p>
            <a:pPr>
              <a:lnSpc>
                <a:spcPct val="80000"/>
              </a:lnSpc>
            </a:pPr>
            <a:r>
              <a:rPr lang="en-IE" altLang="en-US" sz="1500" b="1" dirty="0">
                <a:latin typeface="+mj-lt"/>
                <a:cs typeface="Arial"/>
              </a:rPr>
              <a:t>Zastanów się nad swoim podejściem - </a:t>
            </a:r>
            <a:r>
              <a:rPr lang="en-IE" altLang="en-US" sz="1500" dirty="0">
                <a:latin typeface="+mj-lt"/>
                <a:cs typeface="Arial"/>
              </a:rPr>
              <a:t>bądź ze sobą szczery. Czy spieszyłeś się z aplikacją? Czy naprawdę uważałeś, że </a:t>
            </a:r>
            <a:r>
              <a:rPr lang="en-IE" altLang="en-US" sz="1500" dirty="0" err="1">
                <a:latin typeface="+mj-lt"/>
                <a:cs typeface="Arial"/>
              </a:rPr>
              <a:t>spełniłeś</a:t>
            </a:r>
            <a:r>
              <a:rPr lang="en-IE" altLang="en-US" sz="1500" dirty="0">
                <a:latin typeface="+mj-lt"/>
                <a:cs typeface="Arial"/>
              </a:rPr>
              <a:t> </a:t>
            </a:r>
            <a:r>
              <a:rPr lang="en-IE" altLang="en-US" sz="1500" dirty="0" err="1">
                <a:latin typeface="+mj-lt"/>
                <a:cs typeface="Arial"/>
              </a:rPr>
              <a:t>priorytety</a:t>
            </a:r>
            <a:r>
              <a:rPr lang="pl-PL" altLang="en-US" sz="1500" dirty="0">
                <a:latin typeface="+mj-lt"/>
                <a:cs typeface="Arial"/>
              </a:rPr>
              <a:t> </a:t>
            </a:r>
            <a:r>
              <a:rPr lang="en-IE" altLang="en-US" sz="1500" dirty="0" err="1">
                <a:latin typeface="+mj-lt"/>
                <a:cs typeface="Arial"/>
              </a:rPr>
              <a:t>pisząc</a:t>
            </a:r>
            <a:r>
              <a:rPr lang="en-IE" altLang="en-US" sz="1500" dirty="0">
                <a:latin typeface="+mj-lt"/>
                <a:cs typeface="Arial"/>
              </a:rPr>
              <a:t> o swoim projekcie? </a:t>
            </a:r>
            <a:br>
              <a:rPr lang="en-IE" altLang="en-US" sz="1500" dirty="0">
                <a:latin typeface="+mj-lt"/>
              </a:rPr>
            </a:br>
            <a:endParaRPr lang="en-IE" altLang="en-US" sz="1500" dirty="0">
              <a:latin typeface="+mj-lt"/>
            </a:endParaRPr>
          </a:p>
          <a:p>
            <a:pPr>
              <a:lnSpc>
                <a:spcPct val="80000"/>
              </a:lnSpc>
            </a:pPr>
            <a:r>
              <a:rPr lang="en-IE" altLang="en-US" sz="1500" b="1" dirty="0">
                <a:latin typeface="+mj-lt"/>
                <a:cs typeface="Arial"/>
              </a:rPr>
              <a:t>Poproś o informację zwrotną - </a:t>
            </a:r>
            <a:r>
              <a:rPr lang="en-IE" altLang="en-US" sz="1500" dirty="0">
                <a:latin typeface="+mj-lt"/>
                <a:cs typeface="Arial"/>
              </a:rPr>
              <a:t>nawet jeśli w liście odrzucającym podano powód odrzucenia, prośba o ustną informację zwrotną czasem przyniesie pełniejszą i bardziej otwartą odpowiedź. </a:t>
            </a:r>
            <a:br>
              <a:rPr lang="en-IE" altLang="en-US" sz="1500" dirty="0">
                <a:latin typeface="+mj-lt"/>
              </a:rPr>
            </a:br>
            <a:endParaRPr lang="en-IE" altLang="en-US" sz="1500" dirty="0">
              <a:latin typeface="+mj-lt"/>
            </a:endParaRPr>
          </a:p>
          <a:p>
            <a:pPr>
              <a:lnSpc>
                <a:spcPct val="80000"/>
              </a:lnSpc>
            </a:pPr>
            <a:r>
              <a:rPr lang="en-IE" altLang="en-US" sz="1500" b="1" dirty="0">
                <a:latin typeface="+mj-lt"/>
                <a:cs typeface="Arial"/>
              </a:rPr>
              <a:t>Działaj profesjonalnie</a:t>
            </a:r>
            <a:r>
              <a:rPr lang="en-IE" altLang="en-US" sz="1500" dirty="0">
                <a:latin typeface="+mj-lt"/>
                <a:cs typeface="Arial"/>
              </a:rPr>
              <a:t>. Nawet jeśli jesteś zniechęcony, zachowaj się jak najbardziej profesjonalnie. Jeśli uprzejmie podziękujesz potencjalnemu wspierającemu za jego czas, a następnie powtórzysz to za kilka tygodni, gdy zbierzesz więcej informacji lub dostosujesz swój model biznesowy, będziesz miał znacznie większe szanse na uzyskanie </a:t>
            </a:r>
            <a:r>
              <a:rPr lang="en-IE" altLang="en-US" sz="1500" dirty="0" err="1">
                <a:latin typeface="+mj-lt"/>
                <a:cs typeface="Arial"/>
              </a:rPr>
              <a:t>finansowania po </a:t>
            </a:r>
            <a:r>
              <a:rPr lang="en-IE" altLang="en-US" sz="1500" dirty="0">
                <a:latin typeface="+mj-lt"/>
                <a:cs typeface="Arial"/>
              </a:rPr>
              <a:t>raz drugi. </a:t>
            </a:r>
            <a:endParaRPr lang="en-IE" altLang="en-US" sz="1500" dirty="0">
              <a:latin typeface="+mj-lt"/>
            </a:endParaRPr>
          </a:p>
          <a:p>
            <a:pPr>
              <a:lnSpc>
                <a:spcPct val="80000"/>
              </a:lnSpc>
            </a:pPr>
            <a:endParaRPr lang="en-IE" altLang="en-US" sz="1500" dirty="0">
              <a:latin typeface="+mj-lt"/>
            </a:endParaRPr>
          </a:p>
          <a:p>
            <a:pPr>
              <a:lnSpc>
                <a:spcPct val="80000"/>
              </a:lnSpc>
            </a:pPr>
            <a:endParaRPr lang="en-IE" altLang="en-US" sz="1500" dirty="0">
              <a:latin typeface="+mj-lt"/>
            </a:endParaRPr>
          </a:p>
          <a:p>
            <a:pPr marL="263776" indent="-263776">
              <a:lnSpc>
                <a:spcPct val="80000"/>
              </a:lnSpc>
              <a:buFont typeface="Arial" panose="020B0604020202020204" pitchFamily="34" charset="0"/>
              <a:buChar char="•"/>
              <a:defRPr/>
            </a:pPr>
            <a:endParaRPr lang="en-IE" sz="1500" dirty="0">
              <a:latin typeface="+mj-lt"/>
            </a:endParaRPr>
          </a:p>
          <a:p>
            <a:pPr marL="263776" indent="-263776">
              <a:lnSpc>
                <a:spcPct val="80000"/>
              </a:lnSpc>
              <a:buFont typeface="Arial" panose="020B0604020202020204" pitchFamily="34" charset="0"/>
              <a:buChar char="•"/>
              <a:defRPr/>
            </a:pPr>
            <a:endParaRPr lang="en-IE" sz="1500" dirty="0">
              <a:latin typeface="+mj-lt"/>
            </a:endParaRPr>
          </a:p>
        </p:txBody>
      </p:sp>
      <p:pic>
        <p:nvPicPr>
          <p:cNvPr id="6" name="Picture 2" descr="A piece of chocolate cake on a plate&#10;&#10;Description generated with very high confidence">
            <a:extLst>
              <a:ext uri="{FF2B5EF4-FFF2-40B4-BE49-F238E27FC236}">
                <a16:creationId xmlns:a16="http://schemas.microsoft.com/office/drawing/2014/main" id="{0F845FF5-F525-4792-A39F-0F534E288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2121" b="2"/>
          <a:stretch>
            <a:fillRect/>
          </a:stretch>
        </p:blipFill>
        <p:spPr bwMode="auto">
          <a:xfrm>
            <a:off x="6398846" y="1972984"/>
            <a:ext cx="2901270" cy="21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495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7F38D6B8-EEF2-4F11-AFC8-479AA35B5770}"/>
              </a:ext>
            </a:extLst>
          </p:cNvPr>
          <p:cNvSpPr txBox="1"/>
          <p:nvPr/>
        </p:nvSpPr>
        <p:spPr>
          <a:xfrm>
            <a:off x="560513" y="1196752"/>
            <a:ext cx="6885193" cy="583828"/>
          </a:xfrm>
          <a:prstGeom prst="rect">
            <a:avLst/>
          </a:prstGeom>
          <a:noFill/>
        </p:spPr>
        <p:txBody>
          <a:bodyPr wrap="square" lIns="84406" tIns="42203" rIns="84406" bIns="42203" anchor="t">
            <a:spAutoFit/>
          </a:bodyPr>
          <a:lstStyle/>
          <a:p>
            <a:pPr algn="l">
              <a:lnSpc>
                <a:spcPct val="80000"/>
              </a:lnSpc>
              <a:defRPr/>
            </a:pPr>
            <a:r>
              <a:rPr lang="en-IE" altLang="en-US" sz="2000" b="1" kern="0" dirty="0">
                <a:solidFill>
                  <a:srgbClr val="006600"/>
                </a:solidFill>
                <a:latin typeface="+mj-lt"/>
                <a:cs typeface="Arial"/>
              </a:rPr>
              <a:t>PRZEZWYCIĘŻANIE "NIE" PRZY UBIEGANIU SIĘ O FINANSOWANIE</a:t>
            </a:r>
          </a:p>
        </p:txBody>
      </p:sp>
      <p:sp>
        <p:nvSpPr>
          <p:cNvPr id="5" name="BlokTextu 4">
            <a:extLst>
              <a:ext uri="{FF2B5EF4-FFF2-40B4-BE49-F238E27FC236}">
                <a16:creationId xmlns:a16="http://schemas.microsoft.com/office/drawing/2014/main" id="{8037B4A0-CCF4-444F-AED7-846C7F96C4BB}"/>
              </a:ext>
            </a:extLst>
          </p:cNvPr>
          <p:cNvSpPr txBox="1"/>
          <p:nvPr/>
        </p:nvSpPr>
        <p:spPr>
          <a:xfrm>
            <a:off x="797955" y="1780580"/>
            <a:ext cx="8310090" cy="5600586"/>
          </a:xfrm>
          <a:prstGeom prst="rect">
            <a:avLst/>
          </a:prstGeom>
          <a:noFill/>
        </p:spPr>
        <p:txBody>
          <a:bodyPr wrap="square" lIns="84406" tIns="42203" rIns="84406" bIns="42203" anchor="t">
            <a:spAutoFit/>
          </a:bodyPr>
          <a:lstStyle/>
          <a:p>
            <a:pPr>
              <a:lnSpc>
                <a:spcPct val="80000"/>
              </a:lnSpc>
            </a:pPr>
            <a:r>
              <a:rPr lang="en-IE" altLang="en-US" sz="1600" b="1" dirty="0">
                <a:latin typeface="+mj-lt"/>
                <a:cs typeface="Arial"/>
              </a:rPr>
              <a:t>Dowiedz się, co zostało sfinansowane </a:t>
            </a:r>
            <a:endParaRPr lang="sk-SK" altLang="en-US" sz="1600" b="1" dirty="0">
              <a:latin typeface="+mj-lt"/>
            </a:endParaRPr>
          </a:p>
          <a:p>
            <a:pPr>
              <a:lnSpc>
                <a:spcPct val="80000"/>
              </a:lnSpc>
            </a:pPr>
            <a:endParaRPr lang="sk-SK" altLang="en-US" sz="1600" b="1" dirty="0">
              <a:latin typeface="+mj-lt"/>
            </a:endParaRPr>
          </a:p>
          <a:p>
            <a:pPr>
              <a:lnSpc>
                <a:spcPct val="80000"/>
              </a:lnSpc>
            </a:pPr>
            <a:r>
              <a:rPr lang="en-IE" altLang="en-US" sz="1600" dirty="0">
                <a:latin typeface="+mj-lt"/>
                <a:cs typeface="Arial"/>
              </a:rPr>
              <a:t>   Fundatorzy często publikują listy tego, co udało im się sfinansować. </a:t>
            </a:r>
            <a:endParaRPr lang="sk-SK" altLang="en-US" sz="1600" dirty="0">
              <a:latin typeface="+mj-lt"/>
            </a:endParaRPr>
          </a:p>
          <a:p>
            <a:pPr>
              <a:lnSpc>
                <a:spcPct val="80000"/>
              </a:lnSpc>
            </a:pPr>
            <a:endParaRPr lang="en-IE" altLang="en-US" sz="1600" dirty="0">
              <a:latin typeface="+mj-lt"/>
            </a:endParaRPr>
          </a:p>
          <a:p>
            <a:pPr marL="316531" indent="-316531">
              <a:lnSpc>
                <a:spcPct val="80000"/>
              </a:lnSpc>
              <a:buFont typeface="Arial" panose="020B0604020202020204" pitchFamily="34" charset="0"/>
              <a:buChar char="•"/>
            </a:pPr>
            <a:r>
              <a:rPr lang="en-IE" altLang="en-US" sz="1600" dirty="0">
                <a:latin typeface="+mj-lt"/>
                <a:cs typeface="Arial"/>
              </a:rPr>
              <a:t>     Czego można się nauczyć z projektów, które dostały dofinansowanie? </a:t>
            </a:r>
            <a:br>
              <a:rPr lang="en-IE" altLang="en-US" sz="1600" dirty="0">
                <a:latin typeface="+mj-lt"/>
              </a:rPr>
            </a:br>
            <a:endParaRPr lang="en-IE" altLang="en-US" sz="1600" dirty="0">
              <a:latin typeface="+mj-lt"/>
            </a:endParaRPr>
          </a:p>
          <a:p>
            <a:pPr marL="738572" lvl="1" indent="-316531">
              <a:lnSpc>
                <a:spcPct val="80000"/>
              </a:lnSpc>
              <a:buFont typeface="Arial" panose="020B0604020202020204" pitchFamily="34" charset="0"/>
              <a:buChar char="•"/>
            </a:pPr>
            <a:r>
              <a:rPr lang="en-IE" altLang="en-US" sz="1600" dirty="0">
                <a:latin typeface="+mj-lt"/>
                <a:cs typeface="Arial"/>
              </a:rPr>
              <a:t>Czy projekty były na innym etapie niż ty? </a:t>
            </a:r>
            <a:br>
              <a:rPr lang="en-IE" altLang="en-US" sz="1600" dirty="0">
                <a:latin typeface="+mj-lt"/>
              </a:rPr>
            </a:br>
            <a:endParaRPr lang="en-IE" altLang="en-US" sz="1600" dirty="0">
              <a:latin typeface="+mj-lt"/>
            </a:endParaRPr>
          </a:p>
          <a:p>
            <a:pPr marL="738572" lvl="1" indent="-316531">
              <a:lnSpc>
                <a:spcPct val="80000"/>
              </a:lnSpc>
              <a:buFont typeface="Arial" panose="020B0604020202020204" pitchFamily="34" charset="0"/>
              <a:buChar char="•"/>
            </a:pPr>
            <a:r>
              <a:rPr lang="en-IE" altLang="en-US" sz="1600" dirty="0">
                <a:latin typeface="+mj-lt"/>
                <a:cs typeface="Arial"/>
              </a:rPr>
              <a:t>Czy prosiłeś o dużo więcej (lub mniej) pieniędzy niż otrzymali? </a:t>
            </a:r>
            <a:br>
              <a:rPr lang="en-IE" altLang="en-US" sz="1600" dirty="0">
                <a:latin typeface="+mj-lt"/>
              </a:rPr>
            </a:br>
            <a:endParaRPr lang="en-IE" altLang="en-US" sz="1600" dirty="0">
              <a:latin typeface="+mj-lt"/>
            </a:endParaRPr>
          </a:p>
          <a:p>
            <a:pPr marL="738572" lvl="1" indent="-316531">
              <a:lnSpc>
                <a:spcPct val="80000"/>
              </a:lnSpc>
              <a:buFont typeface="Arial" panose="020B0604020202020204" pitchFamily="34" charset="0"/>
              <a:buChar char="•"/>
            </a:pPr>
            <a:r>
              <a:rPr lang="en-IE" altLang="en-US" sz="1600" dirty="0" err="1">
                <a:latin typeface="+mj-lt"/>
                <a:cs typeface="Arial"/>
              </a:rPr>
              <a:t>Czy</a:t>
            </a:r>
            <a:r>
              <a:rPr lang="en-IE" altLang="en-US" sz="1600" dirty="0">
                <a:latin typeface="+mj-lt"/>
                <a:cs typeface="Arial"/>
              </a:rPr>
              <a:t> </a:t>
            </a:r>
            <a:r>
              <a:rPr lang="en-IE" altLang="en-US" sz="1600" dirty="0" err="1">
                <a:latin typeface="+mj-lt"/>
                <a:cs typeface="Arial"/>
              </a:rPr>
              <a:t>ubiega</a:t>
            </a:r>
            <a:r>
              <a:rPr lang="pl-PL" altLang="en-US" sz="1600" dirty="0" err="1">
                <a:latin typeface="+mj-lt"/>
                <a:cs typeface="Arial"/>
              </a:rPr>
              <a:t>łeś</a:t>
            </a:r>
            <a:r>
              <a:rPr lang="pl-PL" altLang="en-US" sz="1600" dirty="0">
                <a:latin typeface="+mj-lt"/>
                <a:cs typeface="Arial"/>
              </a:rPr>
              <a:t> się </a:t>
            </a:r>
            <a:r>
              <a:rPr lang="en-IE" altLang="en-US" sz="1600" dirty="0">
                <a:latin typeface="+mj-lt"/>
                <a:cs typeface="Arial"/>
              </a:rPr>
              <a:t>o działania, których ten fundator nie </a:t>
            </a:r>
            <a:r>
              <a:rPr lang="en-IE" altLang="en-US" sz="1600" dirty="0" err="1">
                <a:latin typeface="+mj-lt"/>
                <a:cs typeface="Arial"/>
              </a:rPr>
              <a:t>wspierał</a:t>
            </a:r>
            <a:r>
              <a:rPr lang="en-IE" altLang="en-US" sz="1600" dirty="0">
                <a:latin typeface="+mj-lt"/>
                <a:cs typeface="Arial"/>
              </a:rPr>
              <a:t>?</a:t>
            </a:r>
            <a:endParaRPr lang="pl-PL" altLang="en-US" sz="1600" dirty="0">
              <a:latin typeface="+mj-lt"/>
              <a:cs typeface="Arial"/>
            </a:endParaRPr>
          </a:p>
          <a:p>
            <a:pPr marL="738572" lvl="1" indent="-316531">
              <a:lnSpc>
                <a:spcPct val="80000"/>
              </a:lnSpc>
              <a:buFont typeface="Arial" panose="020B0604020202020204" pitchFamily="34" charset="0"/>
              <a:buChar char="•"/>
            </a:pPr>
            <a:endParaRPr lang="en-IE" altLang="en-US" sz="1600" dirty="0">
              <a:latin typeface="+mj-lt"/>
              <a:cs typeface="Arial"/>
            </a:endParaRPr>
          </a:p>
          <a:p>
            <a:pPr marL="329427" lvl="1" indent="-329427">
              <a:lnSpc>
                <a:spcPct val="80000"/>
              </a:lnSpc>
              <a:buFont typeface="Arial" panose="020B0604020202020204" pitchFamily="34" charset="0"/>
              <a:buChar char="•"/>
              <a:defRPr/>
            </a:pPr>
            <a:r>
              <a:rPr lang="en-US" altLang="en-US" sz="1600" b="1" dirty="0">
                <a:latin typeface="+mj-lt"/>
                <a:cs typeface="Arial"/>
              </a:rPr>
              <a:t>Rozważ swoje możliwości</a:t>
            </a:r>
            <a:r>
              <a:rPr lang="en-US" altLang="en-US" sz="1600" dirty="0">
                <a:latin typeface="+mj-lt"/>
                <a:cs typeface="Arial"/>
              </a:rPr>
              <a:t>. </a:t>
            </a:r>
            <a:endParaRPr lang="en-US" altLang="en-US" sz="1600" dirty="0">
              <a:latin typeface="+mj-lt"/>
            </a:endParaRPr>
          </a:p>
          <a:p>
            <a:pPr marL="0" lvl="1">
              <a:lnSpc>
                <a:spcPct val="80000"/>
              </a:lnSpc>
              <a:defRPr/>
            </a:pPr>
            <a:r>
              <a:rPr lang="en-US" altLang="en-US" sz="1600" dirty="0">
                <a:latin typeface="+mj-lt"/>
                <a:cs typeface="Arial"/>
              </a:rPr>
              <a:t>Nie ma dobrego lub złego sposobu na pozyskiwanie funduszy. Jeśli jeden kanał wydaje się generować więcej przeszkód niż możliwości postępu, być może nadszedł czas, aby zmienić swoją strategię. Zwiększenie szans na otrzymanie "tak" może być prostą kwestią wyboru odpowiedniego źródła finansowania, z którego będziesz korzystać, aby zdobyć fundusze. </a:t>
            </a:r>
            <a:endParaRPr lang="en-US" altLang="en-US" sz="1600" dirty="0">
              <a:latin typeface="+mj-lt"/>
            </a:endParaRPr>
          </a:p>
          <a:p>
            <a:pPr marL="316531" indent="-316531">
              <a:lnSpc>
                <a:spcPct val="80000"/>
              </a:lnSpc>
              <a:buFont typeface="Arial" panose="020B0604020202020204" pitchFamily="34" charset="0"/>
              <a:buChar char="•"/>
              <a:defRPr/>
            </a:pPr>
            <a:endParaRPr lang="en-US" altLang="en-US" sz="1600" b="1" dirty="0">
              <a:latin typeface="+mj-lt"/>
            </a:endParaRPr>
          </a:p>
          <a:p>
            <a:pPr marL="316531" indent="-316531">
              <a:lnSpc>
                <a:spcPct val="80000"/>
              </a:lnSpc>
              <a:buFont typeface="Arial" panose="020B0604020202020204" pitchFamily="34" charset="0"/>
              <a:buChar char="•"/>
              <a:defRPr/>
            </a:pPr>
            <a:r>
              <a:rPr lang="en-US" altLang="en-US" sz="1600" b="1" dirty="0">
                <a:latin typeface="+mj-lt"/>
                <a:cs typeface="Arial"/>
              </a:rPr>
              <a:t>Spójrz na swój model biznesowy</a:t>
            </a:r>
            <a:r>
              <a:rPr lang="en-US" altLang="en-US" sz="1600" b="1" dirty="0">
                <a:solidFill>
                  <a:srgbClr val="B2CF3F"/>
                </a:solidFill>
                <a:latin typeface="+mj-lt"/>
                <a:cs typeface="Arial"/>
              </a:rPr>
              <a:t>. </a:t>
            </a:r>
            <a:endParaRPr lang="en-US" altLang="en-US" sz="1600" b="1" dirty="0">
              <a:solidFill>
                <a:srgbClr val="B2CF3F"/>
              </a:solidFill>
              <a:latin typeface="+mj-lt"/>
            </a:endParaRPr>
          </a:p>
          <a:p>
            <a:pPr>
              <a:lnSpc>
                <a:spcPct val="80000"/>
              </a:lnSpc>
              <a:defRPr/>
            </a:pPr>
            <a:r>
              <a:rPr lang="en-US" altLang="en-US" sz="1600" dirty="0">
                <a:latin typeface="+mj-lt"/>
                <a:cs typeface="Arial"/>
              </a:rPr>
              <a:t>Wykorzystaj odrzucenie jako okazję do nauki. Przyjrzyj się swojemu modelowi biznesowemu pod kątem ewentualnych większych wad lub słabości. Usunięcie tych luk sprawi, że cały pomysł na biznes stanie się bardziej atrakcyjny dla innych potencjalnych fundatorów lub inwestorów i może wystarczyć, aby zmienić zdanie początkowo odrzuconych.</a:t>
            </a:r>
          </a:p>
          <a:p>
            <a:pPr lvl="1">
              <a:lnSpc>
                <a:spcPct val="80000"/>
              </a:lnSpc>
              <a:buFontTx/>
              <a:buNone/>
            </a:pPr>
            <a:endParaRPr lang="en-IE" altLang="en-US" sz="1600" b="1" dirty="0">
              <a:latin typeface="+mj-lt"/>
            </a:endParaRPr>
          </a:p>
          <a:p>
            <a:pPr lvl="1">
              <a:lnSpc>
                <a:spcPct val="80000"/>
              </a:lnSpc>
              <a:buFontTx/>
              <a:buNone/>
            </a:pPr>
            <a:endParaRPr lang="en-IE" altLang="en-US" sz="1600" dirty="0">
              <a:latin typeface="+mj-lt"/>
            </a:endParaRPr>
          </a:p>
          <a:p>
            <a:pPr>
              <a:lnSpc>
                <a:spcPct val="80000"/>
              </a:lnSpc>
            </a:pPr>
            <a:endParaRPr lang="en-IE" altLang="en-US" sz="1600" dirty="0">
              <a:latin typeface="+mj-lt"/>
            </a:endParaRPr>
          </a:p>
        </p:txBody>
      </p:sp>
    </p:spTree>
    <p:extLst>
      <p:ext uri="{BB962C8B-B14F-4D97-AF65-F5344CB8AC3E}">
        <p14:creationId xmlns:p14="http://schemas.microsoft.com/office/powerpoint/2010/main" val="19482910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972F3D5-6405-49F0-967A-08F4D6E397B9}"/>
              </a:ext>
            </a:extLst>
          </p:cNvPr>
          <p:cNvSpPr txBox="1"/>
          <p:nvPr/>
        </p:nvSpPr>
        <p:spPr>
          <a:xfrm>
            <a:off x="631174" y="1052737"/>
            <a:ext cx="6554529" cy="393007"/>
          </a:xfrm>
          <a:prstGeom prst="rect">
            <a:avLst/>
          </a:prstGeom>
          <a:noFill/>
        </p:spPr>
        <p:txBody>
          <a:bodyPr wrap="square" lIns="84406" tIns="42203" rIns="84406" bIns="42203" anchor="t">
            <a:spAutoFit/>
          </a:bodyPr>
          <a:lstStyle/>
          <a:p>
            <a:r>
              <a:rPr lang="sk-SK" altLang="en-US" sz="2000" b="1" dirty="0">
                <a:solidFill>
                  <a:srgbClr val="006600"/>
                </a:solidFill>
                <a:latin typeface="+mj-lt"/>
                <a:cs typeface="Arial"/>
              </a:rPr>
              <a:t>4</a:t>
            </a:r>
            <a:r>
              <a:rPr lang="en-US" altLang="en-US" sz="2000" b="1" dirty="0">
                <a:solidFill>
                  <a:srgbClr val="006600"/>
                </a:solidFill>
                <a:latin typeface="+mj-lt"/>
                <a:cs typeface="Arial"/>
              </a:rPr>
              <a:t>.5 Poza dotacjami, przyjrzyj się crowdfundingowi</a:t>
            </a:r>
            <a:endParaRPr lang="sk-SK" sz="2000" dirty="0">
              <a:solidFill>
                <a:srgbClr val="006600"/>
              </a:solidFill>
              <a:latin typeface="+mj-lt"/>
              <a:cs typeface="Arial"/>
            </a:endParaRPr>
          </a:p>
        </p:txBody>
      </p:sp>
      <p:sp>
        <p:nvSpPr>
          <p:cNvPr id="5" name="BlokTextu 4">
            <a:extLst>
              <a:ext uri="{FF2B5EF4-FFF2-40B4-BE49-F238E27FC236}">
                <a16:creationId xmlns:a16="http://schemas.microsoft.com/office/drawing/2014/main" id="{BA533B89-8B0F-4F71-A6FB-D3831D145A25}"/>
              </a:ext>
            </a:extLst>
          </p:cNvPr>
          <p:cNvSpPr txBox="1"/>
          <p:nvPr/>
        </p:nvSpPr>
        <p:spPr>
          <a:xfrm>
            <a:off x="631174" y="1449961"/>
            <a:ext cx="8570299" cy="6646371"/>
          </a:xfrm>
          <a:prstGeom prst="rect">
            <a:avLst/>
          </a:prstGeom>
          <a:noFill/>
        </p:spPr>
        <p:txBody>
          <a:bodyPr wrap="square">
            <a:spAutoFit/>
          </a:bodyPr>
          <a:lstStyle/>
          <a:p>
            <a:pPr>
              <a:lnSpc>
                <a:spcPct val="120000"/>
              </a:lnSpc>
              <a:defRPr/>
            </a:pPr>
            <a:r>
              <a:rPr lang="en-IE" sz="1200" b="1" dirty="0">
                <a:latin typeface="+mj-lt"/>
              </a:rPr>
              <a:t>Crowdfunding to finansowanie nowego projektu poprzez zebranie wielu małych kwot pieniędzy od dużej liczby osób. </a:t>
            </a:r>
          </a:p>
          <a:p>
            <a:pPr>
              <a:lnSpc>
                <a:spcPct val="120000"/>
              </a:lnSpc>
              <a:defRPr/>
            </a:pPr>
            <a:r>
              <a:rPr lang="en-IE" sz="1200" dirty="0">
                <a:latin typeface="+mj-lt"/>
              </a:rPr>
              <a:t>Tysiące przedsiębiorstw i organizacji w całej Europie pozyskało fundusze za pośrednictwem platform crowdfundingowych, których w Europie jest około 600.</a:t>
            </a:r>
          </a:p>
          <a:p>
            <a:pPr>
              <a:lnSpc>
                <a:spcPct val="120000"/>
              </a:lnSpc>
              <a:defRPr/>
            </a:pPr>
            <a:r>
              <a:rPr lang="en-IE" sz="1200" dirty="0">
                <a:latin typeface="+mj-lt"/>
              </a:rPr>
              <a:t>Organizacje wykorzystują crowdfunding nie tylko do zbierania pieniędzy online na swój projekt, ale jednocześnie budują społeczność wspierającą i tworzą świadomość/lepszą widoczność.</a:t>
            </a:r>
            <a:endParaRPr lang="sk-SK" sz="1200" dirty="0">
              <a:latin typeface="+mj-lt"/>
            </a:endParaRPr>
          </a:p>
          <a:p>
            <a:pPr>
              <a:lnSpc>
                <a:spcPct val="110000"/>
              </a:lnSpc>
              <a:defRPr/>
            </a:pPr>
            <a:r>
              <a:rPr lang="en-US" altLang="en-US" sz="1200" dirty="0">
                <a:latin typeface="+mj-lt"/>
              </a:rPr>
              <a:t>Crowdfunding oznacza wiele różnych modeli "zbierania funduszy". </a:t>
            </a:r>
          </a:p>
          <a:p>
            <a:pPr>
              <a:lnSpc>
                <a:spcPct val="110000"/>
              </a:lnSpc>
              <a:defRPr/>
            </a:pPr>
            <a:r>
              <a:rPr lang="en-US" altLang="en-US" sz="1200" b="1" dirty="0">
                <a:latin typeface="+mj-lt"/>
              </a:rPr>
              <a:t>Dobroczynność </a:t>
            </a:r>
            <a:r>
              <a:rPr lang="en-US" altLang="en-US" sz="1200" dirty="0">
                <a:latin typeface="+mj-lt"/>
              </a:rPr>
              <a:t>- gdy ludzie przekazują datki na rzecz osoby, projektu lub </a:t>
            </a:r>
            <a:r>
              <a:rPr lang="en-US" altLang="en-US" sz="1200" dirty="0" err="1">
                <a:latin typeface="+mj-lt"/>
              </a:rPr>
              <a:t>organizacji, </a:t>
            </a:r>
            <a:r>
              <a:rPr lang="en-US" altLang="en-US" sz="1200" dirty="0">
                <a:latin typeface="+mj-lt"/>
              </a:rPr>
              <a:t>nie otrzymując w zamian żadnego finansowego lub materialnego zwrotu.</a:t>
            </a:r>
          </a:p>
          <a:p>
            <a:pPr>
              <a:lnSpc>
                <a:spcPct val="110000"/>
              </a:lnSpc>
              <a:defRPr/>
            </a:pPr>
            <a:r>
              <a:rPr lang="en-US" altLang="en-US" sz="1200" b="1" dirty="0">
                <a:latin typeface="+mj-lt"/>
              </a:rPr>
              <a:t>Przedsprzedaż - </a:t>
            </a:r>
            <a:r>
              <a:rPr lang="en-US" altLang="en-US" sz="1200" dirty="0" err="1">
                <a:latin typeface="+mj-lt"/>
              </a:rPr>
              <a:t>kiedy</a:t>
            </a:r>
            <a:r>
              <a:rPr lang="en-US" altLang="en-US" sz="1200" dirty="0">
                <a:latin typeface="+mj-lt"/>
              </a:rPr>
              <a:t> </a:t>
            </a:r>
            <a:r>
              <a:rPr lang="en-US" altLang="en-US" sz="1200" dirty="0" err="1">
                <a:latin typeface="+mj-lt"/>
              </a:rPr>
              <a:t>lu</a:t>
            </a:r>
            <a:r>
              <a:rPr lang="pl-PL" altLang="en-US" sz="1200" dirty="0" err="1">
                <a:latin typeface="+mj-lt"/>
              </a:rPr>
              <a:t>dzie</a:t>
            </a:r>
            <a:r>
              <a:rPr lang="pl-PL" altLang="en-US" sz="1200" dirty="0">
                <a:latin typeface="+mj-lt"/>
              </a:rPr>
              <a:t> kupują produkt zanim zostanie wyprodukowany</a:t>
            </a:r>
          </a:p>
          <a:p>
            <a:pPr>
              <a:lnSpc>
                <a:spcPct val="110000"/>
              </a:lnSpc>
              <a:defRPr/>
            </a:pPr>
            <a:r>
              <a:rPr lang="en-US" altLang="en-US" sz="1200" b="1" dirty="0">
                <a:latin typeface="+mj-lt"/>
              </a:rPr>
              <a:t>Peer-to-Peer lending </a:t>
            </a:r>
            <a:r>
              <a:rPr lang="en-US" altLang="en-US" sz="1200" dirty="0">
                <a:latin typeface="+mj-lt"/>
              </a:rPr>
              <a:t>- pożyczanie od wielu pożyczkodawców za pośrednictwem platformy internetowej, przy czym każdy pożyczkodawca pożycza (niewielką) kwotę w zamian za rekompensatę finansową - wykorzystywane w projektach </a:t>
            </a:r>
            <a:r>
              <a:rPr lang="en-US" altLang="en-US" sz="1200" dirty="0" err="1">
                <a:latin typeface="+mj-lt"/>
              </a:rPr>
              <a:t>przedsiębiorczości</a:t>
            </a:r>
            <a:r>
              <a:rPr lang="en-US" altLang="en-US" sz="1200" dirty="0">
                <a:latin typeface="+mj-lt"/>
              </a:rPr>
              <a:t> </a:t>
            </a:r>
            <a:r>
              <a:rPr lang="en-US" altLang="en-US" sz="1200" dirty="0" err="1">
                <a:latin typeface="+mj-lt"/>
              </a:rPr>
              <a:t>społecznej</a:t>
            </a:r>
            <a:r>
              <a:rPr lang="pl-PL" altLang="en-US" sz="1200" dirty="0">
                <a:latin typeface="+mj-lt"/>
              </a:rPr>
              <a:t>.</a:t>
            </a:r>
            <a:endParaRPr lang="en-US" altLang="en-US" sz="1200" dirty="0">
              <a:latin typeface="+mj-lt"/>
            </a:endParaRPr>
          </a:p>
          <a:p>
            <a:pPr>
              <a:lnSpc>
                <a:spcPct val="110000"/>
              </a:lnSpc>
              <a:defRPr/>
            </a:pPr>
            <a:r>
              <a:rPr lang="en-US" altLang="en-US" sz="1200" dirty="0">
                <a:latin typeface="+mj-lt"/>
              </a:rPr>
              <a:t>Różne platformy ułatwiają różne modele fundraisingu. Znalezienie odpowiedniego modelu finansowania dla Twojego projektu jest kluczowe dla udanej kampanii. </a:t>
            </a:r>
            <a:endParaRPr lang="sk-SK" altLang="en-US" sz="1200" dirty="0">
              <a:latin typeface="+mj-lt"/>
            </a:endParaRPr>
          </a:p>
          <a:p>
            <a:pPr>
              <a:lnSpc>
                <a:spcPct val="120000"/>
              </a:lnSpc>
              <a:defRPr/>
            </a:pPr>
            <a:r>
              <a:rPr lang="en-IE" sz="1200" b="1" dirty="0">
                <a:latin typeface="+mj-lt"/>
              </a:rPr>
              <a:t>Zalety:</a:t>
            </a:r>
            <a:r>
              <a:rPr lang="en-IE" sz="1200" dirty="0">
                <a:latin typeface="+mj-lt"/>
              </a:rPr>
              <a:t> Crowdfunding może zapewnić dostęp do kapitału bez udziałów kapitałowych i sztywnej biurokracji.</a:t>
            </a:r>
          </a:p>
          <a:p>
            <a:pPr>
              <a:lnSpc>
                <a:spcPct val="120000"/>
              </a:lnSpc>
              <a:defRPr/>
            </a:pPr>
            <a:r>
              <a:rPr lang="en-IE" sz="1200" b="1" dirty="0">
                <a:latin typeface="+mj-lt"/>
              </a:rPr>
              <a:t>Wady:</a:t>
            </a:r>
            <a:r>
              <a:rPr lang="en-IE" sz="1200" dirty="0">
                <a:latin typeface="+mj-lt"/>
              </a:rPr>
              <a:t> Większość platform crowdfundingowych ma model "Wszystko albo nic", co oznacza, że jeśli cel kampanii nie zostanie osiągnięty, wszystkie wpłaty są zwracane z powrotem do wspierających.  Wiele projektów nigdy nie rusza z miejsca, co może być frustrujące, biorąc pod uwagę ilość czasu, jaką można poświęcić na przygotowanie kampanii. </a:t>
            </a:r>
          </a:p>
          <a:p>
            <a:pPr>
              <a:lnSpc>
                <a:spcPct val="120000"/>
              </a:lnSpc>
              <a:defRPr/>
            </a:pPr>
            <a:endParaRPr lang="en-IE" sz="1200" dirty="0">
              <a:latin typeface="+mj-lt"/>
            </a:endParaRPr>
          </a:p>
          <a:p>
            <a:pPr>
              <a:lnSpc>
                <a:spcPct val="120000"/>
              </a:lnSpc>
              <a:defRPr/>
            </a:pPr>
            <a:r>
              <a:rPr lang="en-IE" sz="1200" dirty="0">
                <a:latin typeface="+mj-lt"/>
              </a:rPr>
              <a:t>Niektóre platformy finansowania społecznościowego oparte na darowiznach pozwalają na "Take it all", co oznacza, że nawet jeśli nie osiągniesz kwoty docelowej, nadal możesz zachować kwotę przekazaną na kampanię. </a:t>
            </a:r>
          </a:p>
          <a:p>
            <a:pPr>
              <a:defRPr/>
            </a:pPr>
            <a:endParaRPr lang="en-IE" sz="1200" dirty="0">
              <a:latin typeface="+mj-lt"/>
            </a:endParaRPr>
          </a:p>
          <a:p>
            <a:pPr>
              <a:lnSpc>
                <a:spcPct val="110000"/>
              </a:lnSpc>
              <a:defRPr/>
            </a:pPr>
            <a:endParaRPr lang="en-US" altLang="en-US" sz="1200" dirty="0">
              <a:latin typeface="+mj-lt"/>
            </a:endParaRPr>
          </a:p>
          <a:p>
            <a:pPr>
              <a:defRPr/>
            </a:pPr>
            <a:endParaRPr lang="en-US" altLang="en-US" sz="1200" dirty="0">
              <a:latin typeface="+mj-lt"/>
            </a:endParaRPr>
          </a:p>
          <a:p>
            <a:pPr>
              <a:defRPr/>
            </a:pPr>
            <a:endParaRPr lang="en-IE" sz="1200" dirty="0">
              <a:latin typeface="+mj-lt"/>
            </a:endParaRPr>
          </a:p>
          <a:p>
            <a:pPr>
              <a:lnSpc>
                <a:spcPct val="120000"/>
              </a:lnSpc>
              <a:defRPr/>
            </a:pPr>
            <a:r>
              <a:rPr lang="en-IE" sz="1200" dirty="0">
                <a:latin typeface="+mj-lt"/>
              </a:rPr>
              <a:t>  </a:t>
            </a:r>
          </a:p>
          <a:p>
            <a:pPr>
              <a:lnSpc>
                <a:spcPct val="120000"/>
              </a:lnSpc>
              <a:defRPr/>
            </a:pPr>
            <a:endParaRPr lang="en-IE" sz="1200" dirty="0">
              <a:latin typeface="+mj-lt"/>
            </a:endParaRPr>
          </a:p>
          <a:p>
            <a:pPr>
              <a:lnSpc>
                <a:spcPct val="120000"/>
              </a:lnSpc>
              <a:defRPr/>
            </a:pPr>
            <a:endParaRPr lang="en-IE" sz="1200" dirty="0">
              <a:latin typeface="+mj-lt"/>
            </a:endParaRPr>
          </a:p>
          <a:p>
            <a:pPr>
              <a:lnSpc>
                <a:spcPct val="120000"/>
              </a:lnSpc>
              <a:defRPr/>
            </a:pPr>
            <a:endParaRPr lang="en-IE" sz="1200" dirty="0">
              <a:latin typeface="+mj-lt"/>
            </a:endParaRPr>
          </a:p>
          <a:p>
            <a:pPr>
              <a:lnSpc>
                <a:spcPct val="120000"/>
              </a:lnSpc>
              <a:defRPr/>
            </a:pPr>
            <a:endParaRPr lang="en-IE" sz="1200" dirty="0">
              <a:latin typeface="+mj-lt"/>
            </a:endParaRPr>
          </a:p>
        </p:txBody>
      </p:sp>
    </p:spTree>
    <p:extLst>
      <p:ext uri="{BB962C8B-B14F-4D97-AF65-F5344CB8AC3E}">
        <p14:creationId xmlns:p14="http://schemas.microsoft.com/office/powerpoint/2010/main" val="3543448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286AA423-617A-47DB-9BFE-07F3CF45F17F}"/>
              </a:ext>
            </a:extLst>
          </p:cNvPr>
          <p:cNvSpPr txBox="1"/>
          <p:nvPr/>
        </p:nvSpPr>
        <p:spPr>
          <a:xfrm>
            <a:off x="780552" y="1196753"/>
            <a:ext cx="8344897" cy="4517213"/>
          </a:xfrm>
          <a:prstGeom prst="rect">
            <a:avLst/>
          </a:prstGeom>
          <a:noFill/>
        </p:spPr>
        <p:txBody>
          <a:bodyPr wrap="square" lIns="84406" tIns="42203" rIns="84406" bIns="42203" anchor="t">
            <a:spAutoFit/>
          </a:bodyPr>
          <a:lstStyle/>
          <a:p>
            <a:pPr>
              <a:defRPr/>
            </a:pPr>
            <a:endParaRPr lang="en-IE" sz="1600" dirty="0">
              <a:latin typeface="+mj-lt"/>
            </a:endParaRPr>
          </a:p>
          <a:p>
            <a:pPr>
              <a:defRPr/>
            </a:pPr>
            <a:r>
              <a:rPr lang="en-IE" sz="1600" dirty="0">
                <a:latin typeface="+mj-lt"/>
                <a:cs typeface="Arial"/>
              </a:rPr>
              <a:t>Różne platformy stosują różne opłaty w zależności od wybranego modelu.  </a:t>
            </a:r>
            <a:endParaRPr lang="en-IE" sz="1600" dirty="0">
              <a:latin typeface="+mj-lt"/>
            </a:endParaRPr>
          </a:p>
          <a:p>
            <a:pPr>
              <a:defRPr/>
            </a:pPr>
            <a:endParaRPr lang="en-IE" sz="1600" dirty="0">
              <a:latin typeface="+mj-lt"/>
            </a:endParaRPr>
          </a:p>
          <a:p>
            <a:pPr marL="197539" indent="-197539">
              <a:buFont typeface="Arial" panose="020B0604020202020204" pitchFamily="34" charset="0"/>
              <a:buChar char="•"/>
              <a:defRPr/>
            </a:pPr>
            <a:r>
              <a:rPr lang="en-IE" sz="1600" b="1" dirty="0">
                <a:latin typeface="+mj-lt"/>
                <a:cs typeface="Arial"/>
              </a:rPr>
              <a:t>Platforma Hosting Fee:</a:t>
            </a:r>
          </a:p>
          <a:p>
            <a:pPr marL="183471">
              <a:defRPr/>
            </a:pPr>
            <a:r>
              <a:rPr lang="en-IE" sz="1600" dirty="0">
                <a:latin typeface="+mj-lt"/>
                <a:cs typeface="Arial"/>
              </a:rPr>
              <a:t>Niektóre platformy, choć nie wszystkie, pobierają opłatę wstępną za sam hosting kampanii. Koszt ten waha się od 0 do 300 euro i będzie naliczany dla wszystkich projektów, niezależnie od tego, czy udało się pozyskać fundusze, czy nie. Przed rozpoczęciem kampanii zapytaj platformy, jaka opłata ich obowiązuje.</a:t>
            </a:r>
          </a:p>
          <a:p>
            <a:pPr marL="183471" indent="-183471">
              <a:buFont typeface="Arial" panose="020B0604020202020204" pitchFamily="34" charset="0"/>
              <a:buChar char="•"/>
              <a:defRPr/>
            </a:pPr>
            <a:r>
              <a:rPr lang="en-IE" sz="1600" b="1" dirty="0">
                <a:latin typeface="+mj-lt"/>
                <a:cs typeface="Arial"/>
              </a:rPr>
              <a:t>Opłata za sukces:</a:t>
            </a:r>
          </a:p>
          <a:p>
            <a:pPr marL="183471">
              <a:defRPr/>
            </a:pPr>
            <a:r>
              <a:rPr lang="en-IE" sz="1600" dirty="0">
                <a:latin typeface="+mj-lt"/>
                <a:cs typeface="Arial"/>
              </a:rPr>
              <a:t>Większość platform crowdfundingowych pobiera procent od całej zebranej kwoty. Procent ten różni się w zależności od platformy i waha się między 3% a 12% całej zebranej kwoty.</a:t>
            </a:r>
            <a:endParaRPr lang="sk-SK" sz="1600" dirty="0">
              <a:latin typeface="+mj-lt"/>
              <a:cs typeface="Arial"/>
            </a:endParaRPr>
          </a:p>
          <a:p>
            <a:pPr marL="183471" indent="-183471">
              <a:buFont typeface="Arial" panose="020B0604020202020204" pitchFamily="34" charset="0"/>
              <a:buChar char="•"/>
              <a:defRPr/>
            </a:pPr>
            <a:r>
              <a:rPr lang="en-IE" sz="1600" b="1" dirty="0">
                <a:latin typeface="+mj-lt"/>
                <a:cs typeface="Arial"/>
              </a:rPr>
              <a:t>Opłaty za obsługę płatności:</a:t>
            </a:r>
          </a:p>
          <a:p>
            <a:pPr marL="171161">
              <a:defRPr/>
            </a:pPr>
            <a:r>
              <a:rPr lang="en-IE" sz="1600" dirty="0">
                <a:latin typeface="+mj-lt"/>
                <a:cs typeface="Arial"/>
              </a:rPr>
              <a:t>Zwróć uwagę również na opłatę za usługę za każdą dokonaną transakcję. Zazwyczaj opłata ta wynosi średnio 3%. Na przykład, za każde 100 euro darowizny/inwestycji, do kampanii trafia tylko 97 euro. </a:t>
            </a:r>
          </a:p>
          <a:p>
            <a:pPr>
              <a:defRPr/>
            </a:pPr>
            <a:endParaRPr lang="en-IE" sz="1600" dirty="0">
              <a:latin typeface="+mj-lt"/>
            </a:endParaRPr>
          </a:p>
          <a:p>
            <a:pPr>
              <a:defRPr/>
            </a:pPr>
            <a:r>
              <a:rPr lang="en-IE" sz="1600" dirty="0">
                <a:latin typeface="+mj-lt"/>
                <a:cs typeface="Arial"/>
              </a:rPr>
              <a:t>Sprawdź każdą platformę dokładnie, aby ocenić </a:t>
            </a:r>
            <a:r>
              <a:rPr lang="en-IE" sz="1600" dirty="0" err="1">
                <a:latin typeface="+mj-lt"/>
                <a:cs typeface="Arial"/>
              </a:rPr>
              <a:t>rzeczywiste</a:t>
            </a:r>
            <a:r>
              <a:rPr lang="en-IE" sz="1600" dirty="0">
                <a:latin typeface="+mj-lt"/>
                <a:cs typeface="Arial"/>
              </a:rPr>
              <a:t> </a:t>
            </a:r>
            <a:r>
              <a:rPr lang="en-IE" sz="1600" dirty="0" err="1">
                <a:latin typeface="+mj-lt"/>
                <a:cs typeface="Arial"/>
              </a:rPr>
              <a:t>koszty</a:t>
            </a:r>
            <a:r>
              <a:rPr lang="pl-PL" sz="1600" dirty="0">
                <a:latin typeface="+mj-lt"/>
                <a:cs typeface="Arial"/>
              </a:rPr>
              <a:t>. </a:t>
            </a:r>
            <a:endParaRPr lang="en-IE" sz="1600" dirty="0">
              <a:latin typeface="+mj-lt"/>
            </a:endParaRPr>
          </a:p>
        </p:txBody>
      </p:sp>
    </p:spTree>
    <p:extLst>
      <p:ext uri="{BB962C8B-B14F-4D97-AF65-F5344CB8AC3E}">
        <p14:creationId xmlns:p14="http://schemas.microsoft.com/office/powerpoint/2010/main" val="1254748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3E4DA61-47A8-4118-BD0E-C2ECA548FD57}"/>
              </a:ext>
            </a:extLst>
          </p:cNvPr>
          <p:cNvSpPr txBox="1"/>
          <p:nvPr/>
        </p:nvSpPr>
        <p:spPr>
          <a:xfrm>
            <a:off x="631173" y="1375133"/>
            <a:ext cx="8094724" cy="393007"/>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Spójrzmy na kluczowe platformy crowdfundingowe - </a:t>
            </a:r>
            <a:r>
              <a:rPr lang="en-IE" altLang="en-US" sz="2000" b="1" dirty="0">
                <a:solidFill>
                  <a:schemeClr val="tx2">
                    <a:lumMod val="75000"/>
                  </a:schemeClr>
                </a:solidFill>
                <a:latin typeface="+mj-lt"/>
                <a:cs typeface="Arial"/>
                <a:hlinkClick r:id="rId2">
                  <a:extLst>
                    <a:ext uri="{A12FA001-AC4F-418D-AE19-62706E023703}">
                      <ahyp:hlinkClr xmlns:ahyp="http://schemas.microsoft.com/office/drawing/2018/hyperlinkcolor" val="tx"/>
                    </a:ext>
                  </a:extLst>
                </a:hlinkClick>
              </a:rPr>
              <a:t>Peerbackers. </a:t>
            </a:r>
            <a:endParaRPr lang="sk-SK" sz="2000" dirty="0">
              <a:solidFill>
                <a:srgbClr val="006600"/>
              </a:solidFill>
            </a:endParaRPr>
          </a:p>
        </p:txBody>
      </p:sp>
      <p:sp>
        <p:nvSpPr>
          <p:cNvPr id="5" name="BlokTextu 4">
            <a:extLst>
              <a:ext uri="{FF2B5EF4-FFF2-40B4-BE49-F238E27FC236}">
                <a16:creationId xmlns:a16="http://schemas.microsoft.com/office/drawing/2014/main" id="{10C2F110-4AE7-44ED-8AE2-0377D59B9D55}"/>
              </a:ext>
            </a:extLst>
          </p:cNvPr>
          <p:cNvSpPr txBox="1"/>
          <p:nvPr/>
        </p:nvSpPr>
        <p:spPr>
          <a:xfrm>
            <a:off x="641467" y="1844824"/>
            <a:ext cx="8294862" cy="4763434"/>
          </a:xfrm>
          <a:prstGeom prst="rect">
            <a:avLst/>
          </a:prstGeom>
          <a:noFill/>
        </p:spPr>
        <p:txBody>
          <a:bodyPr wrap="square" lIns="84406" tIns="42203" rIns="84406" bIns="42203" anchor="t">
            <a:spAutoFit/>
          </a:bodyPr>
          <a:lstStyle/>
          <a:p>
            <a:pPr>
              <a:spcBef>
                <a:spcPct val="0"/>
              </a:spcBef>
              <a:buFontTx/>
              <a:buNone/>
            </a:pPr>
            <a:endParaRPr lang="en-IE" altLang="en-US" sz="1600" dirty="0">
              <a:latin typeface="+mj-lt"/>
            </a:endParaRPr>
          </a:p>
          <a:p>
            <a:r>
              <a:rPr lang="en-IE" altLang="en-US" sz="1600" dirty="0">
                <a:latin typeface="+mj-lt"/>
                <a:cs typeface="Arial"/>
              </a:rPr>
              <a:t>Konsekwentnie uznawany za jeden z najlepszych serwisów crowdfundingowych w branży, </a:t>
            </a:r>
            <a:r>
              <a:rPr lang="en-IE" altLang="en-US" sz="1600" dirty="0" err="1">
                <a:latin typeface="+mj-lt"/>
                <a:cs typeface="Arial"/>
              </a:rPr>
              <a:t>peerbackers</a:t>
            </a:r>
            <a:r>
              <a:rPr lang="en-IE" altLang="en-US" sz="1600" dirty="0">
                <a:latin typeface="+mj-lt"/>
                <a:cs typeface="Arial"/>
              </a:rPr>
              <a:t>, skupia się na finansowaniu przedsiębiorców i innowatorów. Platforma gościła tysiące projektów przedsiębiorców z całego świata. </a:t>
            </a:r>
            <a:endParaRPr lang="en-IE" altLang="en-US" sz="1600" dirty="0">
              <a:latin typeface="+mj-lt"/>
            </a:endParaRPr>
          </a:p>
          <a:p>
            <a:pPr>
              <a:spcBef>
                <a:spcPct val="0"/>
              </a:spcBef>
              <a:buFontTx/>
              <a:buNone/>
            </a:pPr>
            <a:endParaRPr lang="en-IE" altLang="en-US" sz="1600" dirty="0">
              <a:latin typeface="+mj-lt"/>
            </a:endParaRPr>
          </a:p>
          <a:p>
            <a:r>
              <a:rPr lang="en-IE" altLang="en-US" sz="1600" dirty="0">
                <a:latin typeface="+mj-lt"/>
                <a:cs typeface="Arial"/>
              </a:rPr>
              <a:t>Po zaobserwowaniu tak wysokiego wskaźnika niepowodzeń projektów crowdfundingowych, </a:t>
            </a:r>
            <a:r>
              <a:rPr lang="en-IE" altLang="en-US" sz="1600" dirty="0" err="1">
                <a:latin typeface="+mj-lt"/>
                <a:cs typeface="Arial"/>
              </a:rPr>
              <a:t>peerbackers </a:t>
            </a:r>
            <a:r>
              <a:rPr lang="en-IE" altLang="en-US" sz="1600" dirty="0">
                <a:latin typeface="+mj-lt"/>
                <a:cs typeface="Arial"/>
              </a:rPr>
              <a:t>uruchomił Crowdfunding Academy, aby zaoferować edukację i wsparcie dla tych, którzy chcą przeprowadzić crowdfunding.</a:t>
            </a:r>
          </a:p>
          <a:p>
            <a:pPr>
              <a:spcBef>
                <a:spcPct val="0"/>
              </a:spcBef>
              <a:buFontTx/>
              <a:buNone/>
            </a:pPr>
            <a:endParaRPr lang="en-IE" altLang="en-US" sz="1600" dirty="0">
              <a:latin typeface="+mj-lt"/>
            </a:endParaRPr>
          </a:p>
          <a:p>
            <a:r>
              <a:rPr lang="en-IE" altLang="en-US" sz="1600" dirty="0">
                <a:latin typeface="+mj-lt"/>
                <a:cs typeface="Arial"/>
                <a:hlinkClick r:id="rId3"/>
              </a:rPr>
              <a:t>http://crowdfundingacademy.com/ </a:t>
            </a:r>
            <a:endParaRPr lang="sk-SK" altLang="en-US" sz="1600" dirty="0">
              <a:latin typeface="+mj-lt"/>
            </a:endParaRPr>
          </a:p>
          <a:p>
            <a:pPr>
              <a:spcBef>
                <a:spcPct val="0"/>
              </a:spcBef>
              <a:buFontTx/>
              <a:buNone/>
            </a:pPr>
            <a:endParaRPr lang="en-IE" altLang="en-US" sz="1600" dirty="0">
              <a:latin typeface="+mj-lt"/>
            </a:endParaRPr>
          </a:p>
          <a:p>
            <a:r>
              <a:rPr lang="en-IE" altLang="en-US" sz="1600" dirty="0">
                <a:latin typeface="+mj-lt"/>
                <a:cs typeface="Arial"/>
              </a:rPr>
              <a:t>Umożliwiając inwestorom detalicznym bezpośrednie inwestowanie w szereg wiarygodnych instrumentów inwestycyjnych i budowanie prawdziwie zdywersyfikowanego portfela, mająca siedzibę w Wielkiej Brytanii Investing Zone wypełnia lukę pomiędzy głównym nurtem inwestowania a nienotowanymi akcjami. </a:t>
            </a:r>
            <a:endParaRPr lang="en-IE" altLang="en-US" sz="1600" dirty="0">
              <a:latin typeface="+mj-lt"/>
            </a:endParaRPr>
          </a:p>
          <a:p>
            <a:pPr>
              <a:spcBef>
                <a:spcPct val="0"/>
              </a:spcBef>
              <a:buFontTx/>
              <a:buNone/>
            </a:pPr>
            <a:endParaRPr lang="en-IE" altLang="en-US" sz="1600" dirty="0">
              <a:latin typeface="+mj-lt"/>
              <a:hlinkClick r:id="rId4"/>
            </a:endParaRPr>
          </a:p>
          <a:p>
            <a:r>
              <a:rPr lang="en-IE" altLang="en-US" sz="1600" dirty="0">
                <a:latin typeface="+mj-lt"/>
                <a:cs typeface="Arial"/>
                <a:hlinkClick r:id="rId4"/>
              </a:rPr>
              <a:t>https://www.investingzone.com/pitches </a:t>
            </a:r>
            <a:endParaRPr lang="en-IE" altLang="en-US" sz="1600" dirty="0">
              <a:latin typeface="+mj-lt"/>
            </a:endParaRPr>
          </a:p>
          <a:p>
            <a:pPr>
              <a:spcBef>
                <a:spcPct val="0"/>
              </a:spcBef>
              <a:buFontTx/>
              <a:buNone/>
            </a:pPr>
            <a:endParaRPr lang="en-IE" altLang="en-US" sz="1600" dirty="0">
              <a:latin typeface="+mj-lt"/>
            </a:endParaRPr>
          </a:p>
          <a:p>
            <a:pPr>
              <a:spcBef>
                <a:spcPct val="0"/>
              </a:spcBef>
              <a:buFontTx/>
              <a:buNone/>
            </a:pPr>
            <a:endParaRPr lang="en-IE" altLang="en-US" sz="1600" dirty="0">
              <a:latin typeface="+mj-lt"/>
            </a:endParaRPr>
          </a:p>
        </p:txBody>
      </p:sp>
    </p:spTree>
    <p:extLst>
      <p:ext uri="{BB962C8B-B14F-4D97-AF65-F5344CB8AC3E}">
        <p14:creationId xmlns:p14="http://schemas.microsoft.com/office/powerpoint/2010/main" val="657336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AFF7ACB-B6B8-4D6B-A1DE-C4916FE31FA2}"/>
              </a:ext>
            </a:extLst>
          </p:cNvPr>
          <p:cNvSpPr txBox="1"/>
          <p:nvPr/>
        </p:nvSpPr>
        <p:spPr>
          <a:xfrm>
            <a:off x="700787" y="1406597"/>
            <a:ext cx="6780773" cy="1008560"/>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Przykład Crowd Funded Food Training, USA</a:t>
            </a:r>
            <a:br>
              <a:rPr lang="en-IE" altLang="en-US" sz="2000" b="1" dirty="0">
                <a:latin typeface="+mj-lt"/>
              </a:rPr>
            </a:br>
            <a:br>
              <a:rPr lang="en-IE" altLang="en-US" sz="2000" b="1" dirty="0">
                <a:latin typeface="+mj-lt"/>
              </a:rPr>
            </a:br>
            <a:endParaRPr lang="sk-SK" sz="2000" dirty="0">
              <a:solidFill>
                <a:srgbClr val="006600"/>
              </a:solidFill>
              <a:latin typeface="+mj-lt"/>
            </a:endParaRPr>
          </a:p>
        </p:txBody>
      </p:sp>
      <p:sp>
        <p:nvSpPr>
          <p:cNvPr id="7" name="BlokTextu 6">
            <a:extLst>
              <a:ext uri="{FF2B5EF4-FFF2-40B4-BE49-F238E27FC236}">
                <a16:creationId xmlns:a16="http://schemas.microsoft.com/office/drawing/2014/main" id="{DE19452B-19D3-4E28-8F68-DB59A25E4633}"/>
              </a:ext>
            </a:extLst>
          </p:cNvPr>
          <p:cNvSpPr txBox="1"/>
          <p:nvPr/>
        </p:nvSpPr>
        <p:spPr>
          <a:xfrm>
            <a:off x="700785" y="2055215"/>
            <a:ext cx="8338372" cy="1470225"/>
          </a:xfrm>
          <a:prstGeom prst="rect">
            <a:avLst/>
          </a:prstGeom>
          <a:noFill/>
        </p:spPr>
        <p:txBody>
          <a:bodyPr wrap="square" lIns="84406" tIns="42203" rIns="84406" bIns="42203" anchor="t">
            <a:spAutoFit/>
          </a:bodyPr>
          <a:lstStyle/>
          <a:p>
            <a:r>
              <a:rPr lang="en-IE" altLang="en-US" dirty="0">
                <a:solidFill>
                  <a:srgbClr val="353132"/>
                </a:solidFill>
                <a:latin typeface="+mj-lt"/>
                <a:cs typeface="Arial"/>
              </a:rPr>
              <a:t>Muscolo Meat Academy przeprowadziła udaną kampanię crowdfundingową, aby wesprzeć szkolenie i certyfikację 15 studentów w ramach intensywnego, praktycznego 9-miesięcznego programu w Chicago, IL.  Cel zebrania 30,000 dolarów został przekroczony o 1,147 dolarów. Link do kampanii: www.barnraiser.us/projects/help-enroll-tomorrow-s-butchers </a:t>
            </a:r>
            <a:endParaRPr lang="en-IE" altLang="en-US" dirty="0">
              <a:solidFill>
                <a:srgbClr val="353132"/>
              </a:solidFill>
              <a:latin typeface="+mj-lt"/>
            </a:endParaRPr>
          </a:p>
        </p:txBody>
      </p:sp>
      <p:pic>
        <p:nvPicPr>
          <p:cNvPr id="8" name="Picture 1">
            <a:extLst>
              <a:ext uri="{FF2B5EF4-FFF2-40B4-BE49-F238E27FC236}">
                <a16:creationId xmlns:a16="http://schemas.microsoft.com/office/drawing/2014/main" id="{F1DE9660-C1B6-47C2-94EA-77966F58D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700" y="3645025"/>
            <a:ext cx="5400600" cy="247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856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D5DCFF5-FC22-43E6-A156-3585FF8F89FD}"/>
              </a:ext>
            </a:extLst>
          </p:cNvPr>
          <p:cNvSpPr txBox="1"/>
          <p:nvPr/>
        </p:nvSpPr>
        <p:spPr>
          <a:xfrm>
            <a:off x="596366" y="1241929"/>
            <a:ext cx="5397208" cy="393007"/>
          </a:xfrm>
          <a:prstGeom prst="rect">
            <a:avLst/>
          </a:prstGeom>
          <a:noFill/>
        </p:spPr>
        <p:txBody>
          <a:bodyPr wrap="square" lIns="84406" tIns="42203" rIns="84406" bIns="42203" anchor="t">
            <a:spAutoFit/>
          </a:bodyPr>
          <a:lstStyle/>
          <a:p>
            <a:pPr>
              <a:spcBef>
                <a:spcPct val="50000"/>
              </a:spcBef>
              <a:buFontTx/>
              <a:buNone/>
            </a:pPr>
            <a:r>
              <a:rPr lang="pl-PL" altLang="en-US" sz="2000" b="1" dirty="0">
                <a:solidFill>
                  <a:srgbClr val="006600"/>
                </a:solidFill>
                <a:latin typeface="+mj-lt"/>
                <a:ea typeface="Aharoni" panose="02010803020104030203" pitchFamily="2" charset="-79"/>
                <a:cs typeface="Aharoni"/>
              </a:rPr>
              <a:t>I</a:t>
            </a:r>
            <a:r>
              <a:rPr lang="en-US" altLang="en-US" sz="2000" b="1" dirty="0" err="1">
                <a:solidFill>
                  <a:srgbClr val="006600"/>
                </a:solidFill>
                <a:latin typeface="+mj-lt"/>
                <a:ea typeface="Aharoni" panose="02010803020104030203" pitchFamily="2" charset="-79"/>
                <a:cs typeface="Aharoni"/>
              </a:rPr>
              <a:t>rlandzkie</a:t>
            </a:r>
            <a:r>
              <a:rPr lang="en-US" altLang="en-US" sz="2000" b="1" dirty="0">
                <a:solidFill>
                  <a:srgbClr val="006600"/>
                </a:solidFill>
                <a:latin typeface="+mj-lt"/>
                <a:ea typeface="Aharoni" panose="02010803020104030203" pitchFamily="2" charset="-79"/>
                <a:cs typeface="Aharoni"/>
              </a:rPr>
              <a:t> PLATFORMY FUNDOWANIA</a:t>
            </a:r>
          </a:p>
        </p:txBody>
      </p:sp>
      <p:pic>
        <p:nvPicPr>
          <p:cNvPr id="4" name="Picture 8" descr="&lt;strong&gt;flag&lt;/strong&gt; by think0 customization wallpaper hdtv widescreen the &lt;strong&gt;irish flag&lt;/strong&gt; ...">
            <a:extLst>
              <a:ext uri="{FF2B5EF4-FFF2-40B4-BE49-F238E27FC236}">
                <a16:creationId xmlns:a16="http://schemas.microsoft.com/office/drawing/2014/main" id="{BE085868-87CB-4A26-815F-867A72F18D2C}"/>
              </a:ext>
            </a:extLst>
          </p:cNvPr>
          <p:cNvPicPr>
            <a:picLocks noChangeAspect="1"/>
          </p:cNvPicPr>
          <p:nvPr/>
        </p:nvPicPr>
        <p:blipFill rotWithShape="1">
          <a:blip r:embed="rId2"/>
          <a:srcRect/>
          <a:stretch/>
        </p:blipFill>
        <p:spPr>
          <a:xfrm>
            <a:off x="7589543" y="1455003"/>
            <a:ext cx="1274667" cy="796666"/>
          </a:xfrm>
          <a:prstGeom prst="roundRect">
            <a:avLst>
              <a:gd name="adj" fmla="val 3876"/>
            </a:avLst>
          </a:prstGeom>
          <a:ln>
            <a:solidFill>
              <a:schemeClr val="accent1"/>
            </a:solidFill>
          </a:ln>
          <a:effectLst/>
        </p:spPr>
      </p:pic>
      <p:pic>
        <p:nvPicPr>
          <p:cNvPr id="5" name="Picture 4" descr="photo-1459257831348-f0cdd359235f.jpg">
            <a:extLst>
              <a:ext uri="{FF2B5EF4-FFF2-40B4-BE49-F238E27FC236}">
                <a16:creationId xmlns:a16="http://schemas.microsoft.com/office/drawing/2014/main" id="{AA06A6F9-DDB4-4E48-8F9E-E3AEA48FFF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6718" y="3207157"/>
            <a:ext cx="2927491" cy="219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C10C73B-D028-41CE-AAFB-23041F6651CB}"/>
              </a:ext>
            </a:extLst>
          </p:cNvPr>
          <p:cNvSpPr txBox="1"/>
          <p:nvPr/>
        </p:nvSpPr>
        <p:spPr>
          <a:xfrm>
            <a:off x="596367" y="2420889"/>
            <a:ext cx="6643721" cy="4640323"/>
          </a:xfrm>
          <a:prstGeom prst="rect">
            <a:avLst/>
          </a:prstGeom>
          <a:noFill/>
        </p:spPr>
        <p:txBody>
          <a:bodyPr wrap="square" lIns="84406" tIns="42203" rIns="84406" bIns="42203" anchor="t">
            <a:spAutoFit/>
          </a:bodyPr>
          <a:lstStyle/>
          <a:p>
            <a:pPr eaLnBrk="1" hangingPunct="1">
              <a:spcBef>
                <a:spcPct val="0"/>
              </a:spcBef>
              <a:buFontTx/>
              <a:buNone/>
            </a:pPr>
            <a:r>
              <a:rPr lang="en-IE" altLang="en-US" sz="1600" b="1" dirty="0">
                <a:latin typeface="+mj-lt"/>
                <a:cs typeface="Arial"/>
              </a:rPr>
              <a:t>Linked Finance:</a:t>
            </a:r>
          </a:p>
          <a:p>
            <a:r>
              <a:rPr lang="en-IE" altLang="en-US" sz="1600" dirty="0">
                <a:latin typeface="+mj-lt"/>
                <a:cs typeface="Arial"/>
              </a:rPr>
              <a:t>Irlandzka strona crowdfundingowa z korzystnymi stawkami prowizji.   </a:t>
            </a:r>
            <a:endParaRPr lang="en-IE" altLang="en-US" sz="1600" dirty="0">
              <a:latin typeface="+mj-lt"/>
            </a:endParaRPr>
          </a:p>
          <a:p>
            <a:r>
              <a:rPr lang="en-IE" altLang="en-US" sz="1600" dirty="0">
                <a:latin typeface="+mj-lt"/>
                <a:cs typeface="Arial"/>
              </a:rPr>
              <a:t>Stawka: 2,5% prowizji </a:t>
            </a:r>
            <a:endParaRPr lang="en-IE" altLang="en-US" sz="1600" dirty="0">
              <a:latin typeface="+mj-lt"/>
            </a:endParaRPr>
          </a:p>
          <a:p>
            <a:pPr eaLnBrk="1" hangingPunct="1">
              <a:spcBef>
                <a:spcPct val="0"/>
              </a:spcBef>
              <a:buFontTx/>
              <a:buNone/>
            </a:pPr>
            <a:r>
              <a:rPr lang="en-IE" altLang="en-US" sz="1600" dirty="0">
                <a:latin typeface="+mj-lt"/>
                <a:cs typeface="Arial"/>
              </a:rPr>
              <a:t>Strona internetowa: </a:t>
            </a:r>
            <a:r>
              <a:rPr lang="en-IE" altLang="en-US" sz="1600" dirty="0">
                <a:latin typeface="+mj-lt"/>
                <a:cs typeface="Arial"/>
                <a:hlinkClick r:id="rId4"/>
              </a:rPr>
              <a:t>www.linkedfinance.com</a:t>
            </a:r>
            <a:endParaRPr lang="en-IE" altLang="en-US" sz="1600" dirty="0">
              <a:latin typeface="+mj-lt"/>
              <a:cs typeface="Arial"/>
            </a:endParaRPr>
          </a:p>
          <a:p>
            <a:pPr eaLnBrk="1" hangingPunct="1">
              <a:spcBef>
                <a:spcPct val="0"/>
              </a:spcBef>
              <a:buFontTx/>
              <a:buNone/>
            </a:pPr>
            <a:endParaRPr lang="en-IE" altLang="en-US" sz="1600" dirty="0">
              <a:latin typeface="+mj-lt"/>
            </a:endParaRPr>
          </a:p>
          <a:p>
            <a:pPr eaLnBrk="1" hangingPunct="1">
              <a:spcBef>
                <a:spcPct val="0"/>
              </a:spcBef>
              <a:buFontTx/>
              <a:buNone/>
            </a:pPr>
            <a:r>
              <a:rPr lang="en-IE" altLang="en-US" sz="1600" b="1" dirty="0" err="1">
                <a:latin typeface="+mj-lt"/>
                <a:cs typeface="Arial"/>
              </a:rPr>
              <a:t>iCrowdFund</a:t>
            </a:r>
            <a:r>
              <a:rPr lang="en-IE" altLang="en-US" sz="1600" b="1" dirty="0">
                <a:latin typeface="+mj-lt"/>
                <a:cs typeface="Arial"/>
              </a:rPr>
              <a:t>:</a:t>
            </a:r>
          </a:p>
          <a:p>
            <a:r>
              <a:rPr lang="en-IE" altLang="en-US" sz="1600" dirty="0">
                <a:latin typeface="+mj-lt"/>
                <a:cs typeface="Arial"/>
              </a:rPr>
              <a:t>Irlandzka firma crowdfundingowa ze Stawki: 4% prowizji </a:t>
            </a:r>
            <a:endParaRPr lang="en-IE" altLang="en-US" sz="1600" dirty="0">
              <a:latin typeface="+mj-lt"/>
            </a:endParaRPr>
          </a:p>
          <a:p>
            <a:pPr eaLnBrk="1" hangingPunct="1">
              <a:spcBef>
                <a:spcPct val="0"/>
              </a:spcBef>
              <a:buFontTx/>
              <a:buNone/>
            </a:pPr>
            <a:r>
              <a:rPr lang="en-IE" altLang="en-US" sz="1600" dirty="0">
                <a:latin typeface="+mj-lt"/>
                <a:cs typeface="Arial"/>
              </a:rPr>
              <a:t>Strona internetowa: </a:t>
            </a:r>
            <a:r>
              <a:rPr lang="en-IE" altLang="en-US" sz="1600" dirty="0">
                <a:latin typeface="+mj-lt"/>
                <a:cs typeface="Arial"/>
                <a:hlinkClick r:id="rId5"/>
              </a:rPr>
              <a:t>www.icrowdfund.ie</a:t>
            </a:r>
            <a:endParaRPr lang="en-IE" altLang="en-US" sz="1600" dirty="0">
              <a:latin typeface="+mj-lt"/>
              <a:cs typeface="Arial"/>
            </a:endParaRPr>
          </a:p>
          <a:p>
            <a:pPr eaLnBrk="1" hangingPunct="1">
              <a:spcBef>
                <a:spcPct val="0"/>
              </a:spcBef>
              <a:buFontTx/>
              <a:buNone/>
            </a:pPr>
            <a:endParaRPr lang="en-IE" altLang="en-US" sz="1600" dirty="0">
              <a:latin typeface="+mj-lt"/>
            </a:endParaRPr>
          </a:p>
          <a:p>
            <a:pPr>
              <a:spcBef>
                <a:spcPct val="50000"/>
              </a:spcBef>
            </a:pPr>
            <a:endParaRPr lang="en-US" altLang="en-US" sz="1600" b="1" dirty="0">
              <a:latin typeface="+mj-lt"/>
              <a:ea typeface="Aharoni" panose="02010803020104030203" pitchFamily="2" charset="-79"/>
              <a:cs typeface="Aharoni" panose="02010803020104030203" pitchFamily="2" charset="-79"/>
            </a:endParaRPr>
          </a:p>
          <a:p>
            <a:pPr algn="ctr" eaLnBrk="1" hangingPunct="1">
              <a:spcBef>
                <a:spcPct val="50000"/>
              </a:spcBef>
              <a:buFontTx/>
              <a:buNone/>
            </a:pPr>
            <a:endParaRPr lang="en-IE" altLang="en-US" sz="1600" b="1" dirty="0">
              <a:latin typeface="+mj-lt"/>
            </a:endParaRPr>
          </a:p>
          <a:p>
            <a:pPr eaLnBrk="1" hangingPunct="1">
              <a:spcBef>
                <a:spcPct val="0"/>
              </a:spcBef>
              <a:buFontTx/>
              <a:buNone/>
            </a:pPr>
            <a:endParaRPr lang="en-IE" altLang="en-US" sz="1600" b="1" dirty="0">
              <a:latin typeface="+mj-lt"/>
            </a:endParaRPr>
          </a:p>
          <a:p>
            <a:pPr lvl="1" eaLnBrk="1" hangingPunct="1">
              <a:spcBef>
                <a:spcPct val="0"/>
              </a:spcBef>
              <a:buFontTx/>
              <a:buNone/>
            </a:pPr>
            <a:endParaRPr lang="en-IE" altLang="en-US" sz="1600" dirty="0">
              <a:latin typeface="+mj-lt"/>
              <a:ea typeface="MS PGothic" panose="020B0600070205080204" pitchFamily="34" charset="-128"/>
            </a:endParaRPr>
          </a:p>
          <a:p>
            <a:pPr eaLnBrk="1" hangingPunct="1">
              <a:spcBef>
                <a:spcPct val="0"/>
              </a:spcBef>
              <a:buFontTx/>
              <a:buNone/>
            </a:pPr>
            <a:endParaRPr lang="en-IE" altLang="en-US" sz="1600" dirty="0">
              <a:latin typeface="+mj-lt"/>
              <a:cs typeface="Arial"/>
            </a:endParaRPr>
          </a:p>
          <a:p>
            <a:pPr eaLnBrk="1" hangingPunct="1">
              <a:spcBef>
                <a:spcPct val="0"/>
              </a:spcBef>
              <a:buFontTx/>
              <a:buNone/>
            </a:pPr>
            <a:endParaRPr lang="en-IE" altLang="en-US" sz="1600" dirty="0">
              <a:latin typeface="+mj-lt"/>
              <a:cs typeface="Arial"/>
            </a:endParaRPr>
          </a:p>
          <a:p>
            <a:pPr eaLnBrk="1" hangingPunct="1">
              <a:spcBef>
                <a:spcPct val="0"/>
              </a:spcBef>
              <a:buFontTx/>
              <a:buNone/>
            </a:pPr>
            <a:endParaRPr lang="en-IE" altLang="en-US" sz="1600" dirty="0">
              <a:latin typeface="+mj-lt"/>
            </a:endParaRPr>
          </a:p>
          <a:p>
            <a:pPr eaLnBrk="1" hangingPunct="1">
              <a:spcBef>
                <a:spcPct val="50000"/>
              </a:spcBef>
              <a:buFontTx/>
              <a:buNone/>
            </a:pPr>
            <a:endParaRPr lang="en-US" altLang="en-US" sz="1600" dirty="0">
              <a:latin typeface="+mj-lt"/>
            </a:endParaRPr>
          </a:p>
        </p:txBody>
      </p:sp>
    </p:spTree>
    <p:extLst>
      <p:ext uri="{BB962C8B-B14F-4D97-AF65-F5344CB8AC3E}">
        <p14:creationId xmlns:p14="http://schemas.microsoft.com/office/powerpoint/2010/main" val="742661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038679EA-C122-4A0E-8BFC-B3DE2AA5AAB3}"/>
              </a:ext>
            </a:extLst>
          </p:cNvPr>
          <p:cNvSpPr txBox="1"/>
          <p:nvPr/>
        </p:nvSpPr>
        <p:spPr>
          <a:xfrm>
            <a:off x="631174" y="1717710"/>
            <a:ext cx="4835769" cy="2547443"/>
          </a:xfrm>
          <a:prstGeom prst="rect">
            <a:avLst/>
          </a:prstGeom>
          <a:noFill/>
        </p:spPr>
        <p:txBody>
          <a:bodyPr wrap="square" lIns="84406" tIns="42203" rIns="84406" bIns="42203" anchor="t">
            <a:spAutoFit/>
          </a:bodyPr>
          <a:lstStyle/>
          <a:p>
            <a:pPr>
              <a:buFontTx/>
              <a:buNone/>
            </a:pPr>
            <a:r>
              <a:rPr lang="en-IE" altLang="en-US" sz="1600" dirty="0">
                <a:latin typeface="+mj-lt"/>
                <a:cs typeface="Arial"/>
              </a:rPr>
              <a:t>CRUCIAL Crowdfunding to projekt wspierany przez ERASMUS+, mający na celu informowanie wszystkich różnych interesariuszy, którzy mogą potencjalnie skorzystać z tego innowacyjnego sposobu finansowania przedsięwzięć biznesowych.</a:t>
            </a:r>
          </a:p>
          <a:p>
            <a:r>
              <a:rPr lang="en-IE" altLang="en-US" sz="1600" dirty="0">
                <a:latin typeface="+mj-lt"/>
                <a:cs typeface="Arial"/>
              </a:rPr>
              <a:t>Strona internetowa projektu: </a:t>
            </a:r>
            <a:r>
              <a:rPr lang="en-IE" altLang="en-US" sz="1600" dirty="0">
                <a:latin typeface="+mj-lt"/>
                <a:cs typeface="Arial"/>
                <a:hlinkClick r:id="rId2"/>
              </a:rPr>
              <a:t>http:</a:t>
            </a:r>
            <a:r>
              <a:rPr lang="en-IE" altLang="en-US" sz="1600" dirty="0">
                <a:latin typeface="+mj-lt"/>
                <a:cs typeface="Arial"/>
              </a:rPr>
              <a:t>//crucialcrowdfunding.com </a:t>
            </a:r>
            <a:endParaRPr lang="en-IE" altLang="en-US" sz="1600" dirty="0">
              <a:latin typeface="+mj-lt"/>
            </a:endParaRPr>
          </a:p>
          <a:p>
            <a:r>
              <a:rPr lang="en-IE" altLang="en-US" sz="1600" dirty="0">
                <a:latin typeface="+mj-lt"/>
                <a:cs typeface="Arial"/>
              </a:rPr>
              <a:t>Kluczowe zasoby crowdfundingu - http://crucialcrowdfunding.com/downloads/ </a:t>
            </a:r>
            <a:endParaRPr lang="en-IE" altLang="en-US" sz="1600" dirty="0">
              <a:latin typeface="+mj-lt"/>
            </a:endParaRPr>
          </a:p>
          <a:p>
            <a:pPr>
              <a:spcBef>
                <a:spcPct val="0"/>
              </a:spcBef>
              <a:buFontTx/>
              <a:buNone/>
            </a:pPr>
            <a:endParaRPr lang="en-IE" altLang="en-US" sz="1600" dirty="0">
              <a:latin typeface="+mj-lt"/>
            </a:endParaRPr>
          </a:p>
        </p:txBody>
      </p:sp>
      <p:pic>
        <p:nvPicPr>
          <p:cNvPr id="4" name="Picture 8">
            <a:extLst>
              <a:ext uri="{FF2B5EF4-FFF2-40B4-BE49-F238E27FC236}">
                <a16:creationId xmlns:a16="http://schemas.microsoft.com/office/drawing/2014/main" id="{6CA0A80B-F4F7-4B78-B99E-FF3C5DC3BB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027" y="1538654"/>
            <a:ext cx="3168162" cy="189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89736675-4C51-4CD6-819D-4C5AC31D0B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331884"/>
            <a:ext cx="4835769" cy="331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D401C940-9EA3-457B-AA89-4AADEB9D42E2}"/>
              </a:ext>
            </a:extLst>
          </p:cNvPr>
          <p:cNvSpPr txBox="1"/>
          <p:nvPr/>
        </p:nvSpPr>
        <p:spPr>
          <a:xfrm>
            <a:off x="6249145" y="4922128"/>
            <a:ext cx="4681495" cy="348109"/>
          </a:xfrm>
          <a:prstGeom prst="rect">
            <a:avLst/>
          </a:prstGeom>
          <a:noFill/>
        </p:spPr>
        <p:txBody>
          <a:bodyPr wrap="square">
            <a:spAutoFit/>
          </a:bodyPr>
          <a:lstStyle/>
          <a:p>
            <a:pPr>
              <a:spcBef>
                <a:spcPct val="0"/>
              </a:spcBef>
              <a:buFontTx/>
              <a:buNone/>
            </a:pPr>
            <a:r>
              <a:rPr lang="en-IE" altLang="en-US" sz="1662" dirty="0">
                <a:latin typeface="Bookman Old Style" panose="02050604050505020204" pitchFamily="18" charset="0"/>
              </a:rPr>
              <a:t>Dostępne języki</a:t>
            </a:r>
          </a:p>
        </p:txBody>
      </p:sp>
      <p:pic>
        <p:nvPicPr>
          <p:cNvPr id="8" name="Picture 9">
            <a:extLst>
              <a:ext uri="{FF2B5EF4-FFF2-40B4-BE49-F238E27FC236}">
                <a16:creationId xmlns:a16="http://schemas.microsoft.com/office/drawing/2014/main" id="{DEE42A79-4C64-44C6-A977-BC476D35F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429541"/>
            <a:ext cx="3159369" cy="335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lokTextu 9">
            <a:extLst>
              <a:ext uri="{FF2B5EF4-FFF2-40B4-BE49-F238E27FC236}">
                <a16:creationId xmlns:a16="http://schemas.microsoft.com/office/drawing/2014/main" id="{EB245A8D-DB3F-4C84-AEEC-ED868AED879B}"/>
              </a:ext>
            </a:extLst>
          </p:cNvPr>
          <p:cNvSpPr txBox="1"/>
          <p:nvPr/>
        </p:nvSpPr>
        <p:spPr>
          <a:xfrm>
            <a:off x="631173" y="4719162"/>
            <a:ext cx="5334120" cy="1193226"/>
          </a:xfrm>
          <a:prstGeom prst="rect">
            <a:avLst/>
          </a:prstGeom>
          <a:noFill/>
        </p:spPr>
        <p:txBody>
          <a:bodyPr wrap="square" lIns="84406" tIns="42203" rIns="84406" bIns="42203" anchor="t">
            <a:spAutoFit/>
          </a:bodyPr>
          <a:lstStyle/>
          <a:p>
            <a:pPr>
              <a:defRPr/>
            </a:pPr>
            <a:r>
              <a:rPr lang="en-IE" dirty="0">
                <a:solidFill>
                  <a:schemeClr val="bg1"/>
                </a:solidFill>
                <a:highlight>
                  <a:srgbClr val="EF723A"/>
                </a:highlight>
                <a:latin typeface="+mj-lt"/>
                <a:cs typeface="Arial"/>
              </a:rPr>
              <a:t>Ćwiczenie 9:  Pobierz i przejrzyj Crucial Crowdfunding            </a:t>
            </a:r>
            <a:endParaRPr lang="en-IE" dirty="0">
              <a:solidFill>
                <a:schemeClr val="bg1"/>
              </a:solidFill>
              <a:highlight>
                <a:srgbClr val="EF723A"/>
              </a:highlight>
              <a:latin typeface="+mj-lt"/>
            </a:endParaRPr>
          </a:p>
          <a:p>
            <a:pPr>
              <a:defRPr/>
            </a:pPr>
            <a:r>
              <a:rPr lang="en-IE" dirty="0">
                <a:solidFill>
                  <a:schemeClr val="bg1"/>
                </a:solidFill>
                <a:highlight>
                  <a:srgbClr val="EF723A"/>
                </a:highlight>
                <a:latin typeface="+mj-lt"/>
                <a:cs typeface="Arial"/>
              </a:rPr>
              <a:t>Zasoby - w jaki </a:t>
            </a:r>
            <a:r>
              <a:rPr lang="en-IE" dirty="0" err="1">
                <a:solidFill>
                  <a:schemeClr val="bg1"/>
                </a:solidFill>
                <a:highlight>
                  <a:srgbClr val="EF723A"/>
                </a:highlight>
                <a:latin typeface="+mj-lt"/>
                <a:cs typeface="Arial"/>
              </a:rPr>
              <a:t>sposób</a:t>
            </a:r>
            <a:r>
              <a:rPr lang="en-IE" dirty="0">
                <a:solidFill>
                  <a:schemeClr val="bg1"/>
                </a:solidFill>
                <a:highlight>
                  <a:srgbClr val="EF723A"/>
                </a:highlight>
                <a:latin typeface="+mj-lt"/>
                <a:cs typeface="Arial"/>
              </a:rPr>
              <a:t> </a:t>
            </a:r>
            <a:endParaRPr lang="en-IE" dirty="0">
              <a:solidFill>
                <a:schemeClr val="bg1"/>
              </a:solidFill>
              <a:highlight>
                <a:srgbClr val="EF723A"/>
              </a:highlight>
              <a:latin typeface="+mj-lt"/>
            </a:endParaRPr>
          </a:p>
          <a:p>
            <a:pPr>
              <a:defRPr/>
            </a:pPr>
            <a:r>
              <a:rPr lang="en-IE" dirty="0">
                <a:solidFill>
                  <a:schemeClr val="bg1"/>
                </a:solidFill>
                <a:highlight>
                  <a:srgbClr val="EF723A"/>
                </a:highlight>
                <a:latin typeface="+mj-lt"/>
                <a:cs typeface="Arial"/>
              </a:rPr>
              <a:t>ma</a:t>
            </a:r>
            <a:r>
              <a:rPr lang="pl-PL" dirty="0">
                <a:solidFill>
                  <a:schemeClr val="bg1"/>
                </a:solidFill>
                <a:highlight>
                  <a:srgbClr val="EF723A"/>
                </a:highlight>
                <a:latin typeface="+mj-lt"/>
                <a:cs typeface="Arial"/>
              </a:rPr>
              <a:t>ją</a:t>
            </a:r>
            <a:r>
              <a:rPr lang="en-IE" dirty="0">
                <a:solidFill>
                  <a:schemeClr val="bg1"/>
                </a:solidFill>
                <a:highlight>
                  <a:srgbClr val="EF723A"/>
                </a:highlight>
                <a:latin typeface="+mj-lt"/>
                <a:cs typeface="Arial"/>
              </a:rPr>
              <a:t> zastosowanie do twojego planu?                                  </a:t>
            </a:r>
            <a:endParaRPr lang="en-IE" dirty="0">
              <a:solidFill>
                <a:schemeClr val="bg1"/>
              </a:solidFill>
              <a:highlight>
                <a:srgbClr val="EF723A"/>
              </a:highlight>
              <a:latin typeface="+mj-lt"/>
            </a:endParaRPr>
          </a:p>
        </p:txBody>
      </p:sp>
    </p:spTree>
    <p:extLst>
      <p:ext uri="{BB962C8B-B14F-4D97-AF65-F5344CB8AC3E}">
        <p14:creationId xmlns:p14="http://schemas.microsoft.com/office/powerpoint/2010/main" val="4246816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CC0D77A1-FCFC-44AC-8D35-8CDCD19AD031}"/>
              </a:ext>
            </a:extLst>
          </p:cNvPr>
          <p:cNvSpPr txBox="1"/>
          <p:nvPr/>
        </p:nvSpPr>
        <p:spPr>
          <a:xfrm>
            <a:off x="632521" y="1052737"/>
            <a:ext cx="5214473" cy="700783"/>
          </a:xfrm>
          <a:prstGeom prst="rect">
            <a:avLst/>
          </a:prstGeom>
          <a:noFill/>
        </p:spPr>
        <p:txBody>
          <a:bodyPr wrap="square" lIns="84406" tIns="42203" rIns="84406" bIns="42203" anchor="t">
            <a:spAutoFit/>
          </a:bodyPr>
          <a:lstStyle/>
          <a:p>
            <a:r>
              <a:rPr lang="sk-SK" altLang="en-US" sz="2000" b="1" dirty="0">
                <a:solidFill>
                  <a:srgbClr val="006600"/>
                </a:solidFill>
                <a:latin typeface="+mj-lt"/>
                <a:cs typeface="Arial"/>
              </a:rPr>
              <a:t>4</a:t>
            </a:r>
            <a:r>
              <a:rPr lang="en-IE" altLang="en-US" sz="2000" b="1" dirty="0">
                <a:solidFill>
                  <a:srgbClr val="006600"/>
                </a:solidFill>
                <a:latin typeface="+mj-lt"/>
                <a:cs typeface="Arial"/>
              </a:rPr>
              <a:t>.6 Przyciąganie wsparcia korporacyjnego</a:t>
            </a:r>
            <a:br>
              <a:rPr lang="en-IE" altLang="en-US" sz="2000" dirty="0">
                <a:latin typeface="+mj-lt"/>
              </a:rPr>
            </a:br>
            <a:endParaRPr lang="en-IE" altLang="en-US" sz="2000" dirty="0">
              <a:solidFill>
                <a:srgbClr val="006600"/>
              </a:solidFill>
              <a:latin typeface="+mj-lt"/>
            </a:endParaRPr>
          </a:p>
        </p:txBody>
      </p:sp>
      <p:sp>
        <p:nvSpPr>
          <p:cNvPr id="5" name="BlokTextu 4">
            <a:extLst>
              <a:ext uri="{FF2B5EF4-FFF2-40B4-BE49-F238E27FC236}">
                <a16:creationId xmlns:a16="http://schemas.microsoft.com/office/drawing/2014/main" id="{A5C47094-0F01-4FDC-B3EC-5257C3A20367}"/>
              </a:ext>
            </a:extLst>
          </p:cNvPr>
          <p:cNvSpPr txBox="1"/>
          <p:nvPr/>
        </p:nvSpPr>
        <p:spPr>
          <a:xfrm>
            <a:off x="488504" y="1403128"/>
            <a:ext cx="8312266" cy="5902207"/>
          </a:xfrm>
          <a:prstGeom prst="rect">
            <a:avLst/>
          </a:prstGeom>
          <a:noFill/>
        </p:spPr>
        <p:txBody>
          <a:bodyPr wrap="square" lIns="84406" tIns="42203" rIns="84406" bIns="42203" anchor="t">
            <a:spAutoFit/>
          </a:bodyPr>
          <a:lstStyle/>
          <a:p>
            <a:pPr>
              <a:defRPr/>
            </a:pPr>
            <a:r>
              <a:rPr lang="en-IE" sz="1400" dirty="0">
                <a:latin typeface="+mj-lt"/>
                <a:cs typeface="Arial"/>
              </a:rPr>
              <a:t>Korporacje wydają miliony euro każdego roku na sponsoring korporacyjny. </a:t>
            </a:r>
            <a:r>
              <a:rPr lang="sk-SK" sz="1400" dirty="0">
                <a:latin typeface="+mj-lt"/>
                <a:cs typeface="Arial"/>
              </a:rPr>
              <a:t>Centrum smaku </a:t>
            </a:r>
            <a:r>
              <a:rPr lang="en-IE" sz="1400" dirty="0">
                <a:latin typeface="+mj-lt"/>
                <a:cs typeface="Arial"/>
              </a:rPr>
              <a:t>może przyciągnąć takie fundusze (np. The Food Hub, Irlandia przyciągnęła 5-cyfrową sumę od krajowego sprzedawcy detalicznego).   Kroki ....</a:t>
            </a:r>
          </a:p>
          <a:p>
            <a:pPr marL="422041" indent="-422041">
              <a:buFont typeface="+mj-lt"/>
              <a:buAutoNum type="arabicPeriod"/>
              <a:defRPr/>
            </a:pPr>
            <a:r>
              <a:rPr lang="en-IE" altLang="en-US" sz="1400" dirty="0">
                <a:latin typeface="+mj-lt"/>
                <a:cs typeface="Arial"/>
              </a:rPr>
              <a:t>Zbadaj korporacje lub firmy silnie obecne w społeczności spożywczej i zidentyfikuj te, które są zaangażowane w misję Twojego inkubatora żywności.</a:t>
            </a:r>
          </a:p>
          <a:p>
            <a:pPr marL="422041" indent="-422041">
              <a:buFont typeface="+mj-lt"/>
              <a:buAutoNum type="arabicPeriod"/>
              <a:defRPr/>
            </a:pPr>
            <a:r>
              <a:rPr lang="en-IE" altLang="en-US" sz="1400" dirty="0">
                <a:latin typeface="+mj-lt"/>
                <a:cs typeface="Arial"/>
              </a:rPr>
              <a:t>Leverage Personal Relationships - Poproś swoje kontakty o ich kontakty. </a:t>
            </a:r>
            <a:endParaRPr lang="en-IE" altLang="en-US" sz="1400" dirty="0">
              <a:latin typeface="+mj-lt"/>
            </a:endParaRPr>
          </a:p>
          <a:p>
            <a:pPr marL="422041" indent="-422041">
              <a:buFont typeface="+mj-lt"/>
              <a:buAutoNum type="arabicPeriod"/>
              <a:defRPr/>
            </a:pPr>
            <a:r>
              <a:rPr lang="en-IE" altLang="en-US" sz="1400" dirty="0">
                <a:latin typeface="+mj-lt"/>
                <a:cs typeface="Arial"/>
              </a:rPr>
              <a:t>Opracuj swoją ofertę: Przygotuj dobrze przemyślaną propozycję, która daje wiele możliwości zaangażowania się i wsparcia Twojej pracy</a:t>
            </a:r>
            <a:endParaRPr lang="sk-SK" altLang="en-US" sz="1400" dirty="0">
              <a:latin typeface="+mj-lt"/>
              <a:cs typeface="Arial"/>
            </a:endParaRPr>
          </a:p>
          <a:p>
            <a:pPr>
              <a:defRPr/>
            </a:pPr>
            <a:endParaRPr lang="en-IE" altLang="en-US" sz="1400" dirty="0">
              <a:solidFill>
                <a:srgbClr val="636EA6"/>
              </a:solidFill>
              <a:latin typeface="+mj-lt"/>
            </a:endParaRPr>
          </a:p>
          <a:p>
            <a:pPr>
              <a:buFont typeface="+mj-lt"/>
              <a:buAutoNum type="arabicPeriod" startAt="4"/>
              <a:defRPr/>
            </a:pPr>
            <a:r>
              <a:rPr lang="en-IE" altLang="en-US" sz="1400" dirty="0">
                <a:latin typeface="+mj-lt"/>
                <a:cs typeface="Arial"/>
              </a:rPr>
              <a:t>     Zrozumienie motywacji Sponsorów - w głównej mierze są to budowanie marki: Marketing, Społeczna odpowiedzialność biznesu. Jeśli Twój projekt jest zgodny z ich działaniami filantropijnymi, masz większą szansę na pozyskanie ich wsparcia.</a:t>
            </a:r>
            <a:br>
              <a:rPr lang="en-IE" altLang="en-US" sz="1400" dirty="0">
                <a:latin typeface="+mj-lt"/>
              </a:rPr>
            </a:br>
            <a:endParaRPr lang="en-IE" altLang="en-US" sz="1400" dirty="0">
              <a:latin typeface="+mj-lt"/>
            </a:endParaRPr>
          </a:p>
          <a:p>
            <a:pPr>
              <a:buFont typeface="+mj-lt"/>
              <a:buAutoNum type="arabicPeriod" startAt="4"/>
              <a:defRPr/>
            </a:pPr>
            <a:r>
              <a:rPr lang="en-IE" altLang="en-US" sz="1400" dirty="0">
                <a:latin typeface="+mj-lt"/>
                <a:cs typeface="Arial"/>
              </a:rPr>
              <a:t>      Opracuj i wyślij list - Bądź pełen pasji: Jeśli ty i twój komitet jesteście entuzjastycznie nastawieni do sprawy i waszej społeczności/przedsiębiorstwa społecznego, będzie to prześwitywać i będzie zaraźliwe dla ludzi wokół was.  Zawrzyj jasne wezwanie do działania dla następnego kroku, co chcesz, aby zrobili - spotkali się z Tobą, odwiedzili Twój projekt itp.</a:t>
            </a:r>
            <a:endParaRPr lang="sk-SK" altLang="en-US" sz="1400" dirty="0">
              <a:latin typeface="+mj-lt"/>
              <a:cs typeface="Arial"/>
            </a:endParaRPr>
          </a:p>
          <a:p>
            <a:pPr marL="422041" indent="-422041">
              <a:buFont typeface="Lucida Grande" charset="0"/>
              <a:buAutoNum type="arabicPeriod" startAt="6"/>
            </a:pPr>
            <a:r>
              <a:rPr lang="en-IE" altLang="en-US" sz="1400" dirty="0">
                <a:latin typeface="+mj-lt"/>
                <a:cs typeface="Arial"/>
              </a:rPr>
              <a:t>Kontynuacja - Musisz założyć, że potencjalni sponsorzy nie skontaktują się z Tobą bezpośrednio; Twoim obowiązkiem jest skontaktowanie się z nimi.</a:t>
            </a:r>
          </a:p>
          <a:p>
            <a:pPr marL="422041" indent="-422041">
              <a:buFont typeface="Lucida Grande" charset="0"/>
              <a:buAutoNum type="arabicPeriod" startAt="6"/>
            </a:pPr>
            <a:endParaRPr lang="en-IE" altLang="en-US" sz="1400" dirty="0">
              <a:latin typeface="+mj-lt"/>
            </a:endParaRPr>
          </a:p>
          <a:p>
            <a:pPr marL="422041" indent="-422041">
              <a:buFont typeface="Lucida Grande" charset="0"/>
              <a:buAutoNum type="arabicPeriod" startAt="6"/>
            </a:pPr>
            <a:r>
              <a:rPr lang="en-IE" altLang="en-US" sz="1400" dirty="0">
                <a:latin typeface="+mj-lt"/>
                <a:cs typeface="Arial"/>
              </a:rPr>
              <a:t>Dostarczaj to, co obiecujesz: Nigdy nie można wyrazić wystarczającej wdzięczności za wsparcie korporacji w odniesieniu do Twojego projektu. </a:t>
            </a:r>
            <a:r>
              <a:rPr lang="en-IE" altLang="en-US" sz="1400" dirty="0" err="1">
                <a:latin typeface="+mj-lt"/>
                <a:cs typeface="Arial"/>
              </a:rPr>
              <a:t>Dostarczaj</a:t>
            </a:r>
            <a:r>
              <a:rPr lang="en-IE" altLang="en-US" sz="1400" dirty="0">
                <a:latin typeface="+mj-lt"/>
                <a:cs typeface="Arial"/>
              </a:rPr>
              <a:t> </a:t>
            </a:r>
            <a:r>
              <a:rPr lang="pl-PL" altLang="en-US" sz="1400" dirty="0">
                <a:latin typeface="+mj-lt"/>
                <a:cs typeface="Arial"/>
              </a:rPr>
              <a:t>obietnice </a:t>
            </a:r>
            <a:r>
              <a:rPr lang="en-IE" altLang="en-US" sz="1400" dirty="0">
                <a:latin typeface="+mj-lt"/>
                <a:cs typeface="Arial"/>
              </a:rPr>
              <a:t>z nawiązką!</a:t>
            </a:r>
          </a:p>
          <a:p>
            <a:pPr>
              <a:defRPr/>
            </a:pPr>
            <a:br>
              <a:rPr lang="en-IE" altLang="en-US" sz="1400" dirty="0">
                <a:latin typeface="+mj-lt"/>
              </a:rPr>
            </a:br>
            <a:endParaRPr lang="en-IE" altLang="en-US" sz="1400" dirty="0">
              <a:latin typeface="+mj-lt"/>
            </a:endParaRPr>
          </a:p>
          <a:p>
            <a:pPr marL="422041" indent="-422041">
              <a:buFont typeface="+mj-lt"/>
              <a:buAutoNum type="arabicPeriod"/>
              <a:defRPr/>
            </a:pPr>
            <a:endParaRPr lang="en-IE" altLang="en-US" sz="1400" dirty="0">
              <a:latin typeface="+mj-lt"/>
            </a:endParaRPr>
          </a:p>
          <a:p>
            <a:pPr marL="474796" indent="-474796">
              <a:buFont typeface="+mj-lt"/>
              <a:buAutoNum type="arabicPeriod"/>
              <a:defRPr/>
            </a:pPr>
            <a:endParaRPr lang="en-IE" altLang="en-US" sz="1400" dirty="0">
              <a:solidFill>
                <a:srgbClr val="636EA6"/>
              </a:solidFill>
              <a:latin typeface="+mj-lt"/>
            </a:endParaRPr>
          </a:p>
          <a:p>
            <a:pPr>
              <a:defRPr/>
            </a:pPr>
            <a:endParaRPr lang="en-IE" altLang="en-US" sz="1400" dirty="0">
              <a:latin typeface="+mj-lt"/>
            </a:endParaRPr>
          </a:p>
        </p:txBody>
      </p:sp>
    </p:spTree>
    <p:extLst>
      <p:ext uri="{BB962C8B-B14F-4D97-AF65-F5344CB8AC3E}">
        <p14:creationId xmlns:p14="http://schemas.microsoft.com/office/powerpoint/2010/main" val="45463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a:extLst>
              <a:ext uri="{FF2B5EF4-FFF2-40B4-BE49-F238E27FC236}">
                <a16:creationId xmlns:a16="http://schemas.microsoft.com/office/drawing/2014/main" id="{1E5FDD8C-11F8-4778-BD4D-DB6D55654204}"/>
              </a:ext>
            </a:extLst>
          </p:cNvPr>
          <p:cNvSpPr txBox="1"/>
          <p:nvPr/>
        </p:nvSpPr>
        <p:spPr>
          <a:xfrm>
            <a:off x="1467984" y="1124745"/>
            <a:ext cx="6970033" cy="362229"/>
          </a:xfrm>
          <a:prstGeom prst="rect">
            <a:avLst/>
          </a:prstGeom>
          <a:noFill/>
        </p:spPr>
        <p:txBody>
          <a:bodyPr wrap="square" lIns="84406" tIns="42203" rIns="84406" bIns="42203" anchor="t">
            <a:spAutoFit/>
          </a:bodyPr>
          <a:lstStyle/>
          <a:p>
            <a:r>
              <a:rPr lang="en-IE" altLang="en-US" b="1" dirty="0">
                <a:solidFill>
                  <a:srgbClr val="006600"/>
                </a:solidFill>
                <a:latin typeface="+mj-lt"/>
                <a:cs typeface="Arial"/>
              </a:rPr>
              <a:t>Struktura biznesowa inkubatora żywności "N</a:t>
            </a:r>
            <a:r>
              <a:rPr lang="pl-PL" altLang="en-US" b="1" dirty="0" err="1">
                <a:solidFill>
                  <a:srgbClr val="006600"/>
                </a:solidFill>
                <a:latin typeface="+mj-lt"/>
                <a:cs typeface="Arial"/>
              </a:rPr>
              <a:t>ie</a:t>
            </a:r>
            <a:r>
              <a:rPr lang="pl-PL" altLang="en-US" b="1" dirty="0">
                <a:solidFill>
                  <a:srgbClr val="006600"/>
                </a:solidFill>
                <a:latin typeface="+mj-lt"/>
                <a:cs typeface="Arial"/>
              </a:rPr>
              <a:t> dla zysku”</a:t>
            </a:r>
            <a:endParaRPr lang="en-IE" altLang="en-US" b="1" dirty="0">
              <a:solidFill>
                <a:srgbClr val="006600"/>
              </a:solidFill>
            </a:endParaRPr>
          </a:p>
        </p:txBody>
      </p:sp>
      <p:graphicFrame>
        <p:nvGraphicFramePr>
          <p:cNvPr id="5" name="Tabuľka 5">
            <a:extLst>
              <a:ext uri="{FF2B5EF4-FFF2-40B4-BE49-F238E27FC236}">
                <a16:creationId xmlns:a16="http://schemas.microsoft.com/office/drawing/2014/main" id="{3D73054F-A651-45E6-A07D-E574DCC7A76B}"/>
              </a:ext>
            </a:extLst>
          </p:cNvPr>
          <p:cNvGraphicFramePr>
            <a:graphicFrameLocks noGrp="1"/>
          </p:cNvGraphicFramePr>
          <p:nvPr/>
        </p:nvGraphicFramePr>
        <p:xfrm>
          <a:off x="560511" y="1628801"/>
          <a:ext cx="8784976" cy="2286219"/>
        </p:xfrm>
        <a:graphic>
          <a:graphicData uri="http://schemas.openxmlformats.org/drawingml/2006/table">
            <a:tbl>
              <a:tblPr firstRow="1" bandRow="1">
                <a:tableStyleId>{F5AB1C69-6EDB-4FF4-983F-18BD219EF322}</a:tableStyleId>
              </a:tblPr>
              <a:tblGrid>
                <a:gridCol w="4297044">
                  <a:extLst>
                    <a:ext uri="{9D8B030D-6E8A-4147-A177-3AD203B41FA5}">
                      <a16:colId xmlns:a16="http://schemas.microsoft.com/office/drawing/2014/main" val="1833463047"/>
                    </a:ext>
                  </a:extLst>
                </a:gridCol>
                <a:gridCol w="4487932">
                  <a:extLst>
                    <a:ext uri="{9D8B030D-6E8A-4147-A177-3AD203B41FA5}">
                      <a16:colId xmlns:a16="http://schemas.microsoft.com/office/drawing/2014/main" val="3331168187"/>
                    </a:ext>
                  </a:extLst>
                </a:gridCol>
              </a:tblGrid>
              <a:tr h="534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700" dirty="0">
                          <a:solidFill>
                            <a:srgbClr val="006600"/>
                          </a:solidFill>
                          <a:latin typeface="+mj-lt"/>
                        </a:rPr>
                        <a:t>Bez zysku (non-profit)</a:t>
                      </a:r>
                      <a:endParaRPr lang="en-IE" sz="1700" dirty="0">
                        <a:solidFill>
                          <a:srgbClr val="006600"/>
                        </a:solidFill>
                        <a:latin typeface="+mj-lt"/>
                      </a:endParaRPr>
                    </a:p>
                    <a:p>
                      <a:endParaRPr lang="sk-SK" sz="1700" dirty="0">
                        <a:latin typeface="+mj-lt"/>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700" dirty="0">
                          <a:solidFill>
                            <a:srgbClr val="006600"/>
                          </a:solidFill>
                          <a:latin typeface="+mj-lt"/>
                        </a:rPr>
                        <a:t>Dostępne rodzaje finansowania </a:t>
                      </a:r>
                    </a:p>
                    <a:p>
                      <a:endParaRPr lang="sk-SK" sz="1700" dirty="0">
                        <a:latin typeface="+mj-lt"/>
                      </a:endParaRPr>
                    </a:p>
                  </a:txBody>
                  <a:tcPr marL="84406" marR="84406" marT="42203" marB="42203"/>
                </a:tc>
                <a:extLst>
                  <a:ext uri="{0D108BD9-81ED-4DB2-BD59-A6C34878D82A}">
                    <a16:rowId xmlns:a16="http://schemas.microsoft.com/office/drawing/2014/main" val="3579594311"/>
                  </a:ext>
                </a:extLst>
              </a:tr>
              <a:tr h="1683653">
                <a:tc>
                  <a:txBody>
                    <a:bodyPr/>
                    <a:lstStyle/>
                    <a:p>
                      <a:pPr marL="342900" indent="-342900">
                        <a:buFont typeface="Wingdings" panose="05000000000000000000" pitchFamily="2" charset="2"/>
                        <a:buChar char="Ø"/>
                      </a:pPr>
                      <a:r>
                        <a:rPr lang="en-IE" altLang="en-US" sz="1700" dirty="0">
                          <a:latin typeface="+mj-lt"/>
                        </a:rPr>
                        <a:t>Pieniądze zwrócone organizacji</a:t>
                      </a:r>
                    </a:p>
                    <a:p>
                      <a:pPr marL="342900" indent="-342900">
                        <a:buFont typeface="Wingdings" panose="05000000000000000000" pitchFamily="2" charset="2"/>
                        <a:buChar char="Ø"/>
                      </a:pPr>
                      <a:r>
                        <a:rPr lang="en-IE" altLang="en-US" sz="1700" dirty="0">
                          <a:latin typeface="+mj-lt"/>
                        </a:rPr>
                        <a:t>Aktywa przekazane innym organizacjom non-profit po rozwiązaniu organizacji</a:t>
                      </a:r>
                    </a:p>
                    <a:p>
                      <a:pPr marL="342900" indent="-342900">
                        <a:buFont typeface="Wingdings" panose="05000000000000000000" pitchFamily="2" charset="2"/>
                        <a:buChar char="Ø"/>
                      </a:pPr>
                      <a:r>
                        <a:rPr lang="en-IE" altLang="en-US" sz="1700" dirty="0">
                          <a:latin typeface="+mj-lt"/>
                        </a:rPr>
                        <a:t>Fundusze są zbierane poprzez pozyskiwanie darowizn i ubieganie się o </a:t>
                      </a:r>
                      <a:r>
                        <a:rPr lang="en-IE" altLang="en-US" sz="1700" dirty="0" err="1">
                          <a:latin typeface="+mj-lt"/>
                        </a:rPr>
                        <a:t>dotacje</a:t>
                      </a:r>
                      <a:r>
                        <a:rPr lang="en-IE" altLang="en-US" sz="1700" dirty="0">
                          <a:latin typeface="+mj-lt"/>
                        </a:rPr>
                        <a:t>.</a:t>
                      </a:r>
                    </a:p>
                  </a:txBody>
                  <a:tcPr marL="84406" marR="84406" marT="42203" marB="42203"/>
                </a:tc>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700" b="1" dirty="0">
                          <a:latin typeface="+mj-lt"/>
                        </a:rPr>
                        <a:t>Finansowanie publiczne </a:t>
                      </a:r>
                      <a:r>
                        <a:rPr lang="en-US" sz="1700" dirty="0">
                          <a:latin typeface="+mj-lt"/>
                        </a:rPr>
                        <a:t>- z niektórych źródeł (więcej w dalszej </a:t>
                      </a:r>
                      <a:r>
                        <a:rPr lang="en-US" sz="1700" dirty="0" err="1">
                          <a:latin typeface="+mj-lt"/>
                        </a:rPr>
                        <a:t>części</a:t>
                      </a:r>
                      <a:r>
                        <a:rPr lang="en-US" sz="1700" dirty="0">
                          <a:latin typeface="+mj-lt"/>
                        </a:rPr>
                        <a:t> </a:t>
                      </a:r>
                      <a:r>
                        <a:rPr lang="en-US" sz="1700" dirty="0" err="1">
                          <a:latin typeface="+mj-lt"/>
                        </a:rPr>
                        <a:t>Modułu</a:t>
                      </a:r>
                      <a:r>
                        <a:rPr lang="pl-PL" sz="1700" dirty="0">
                          <a:latin typeface="+mj-lt"/>
                        </a:rPr>
                        <a:t>)</a:t>
                      </a:r>
                      <a:endParaRPr lang="en-IE" sz="1700" dirty="0">
                        <a:latin typeface="+mj-lt"/>
                      </a:endParaRPr>
                    </a:p>
                    <a:p>
                      <a:pPr marL="342900" indent="-342900">
                        <a:buFont typeface="Wingdings" panose="05000000000000000000" pitchFamily="2" charset="2"/>
                        <a:buChar char="Ø"/>
                      </a:pPr>
                      <a:r>
                        <a:rPr lang="en-IE" sz="1700" dirty="0">
                          <a:latin typeface="+mj-lt"/>
                        </a:rPr>
                        <a:t>Mechanizmy </a:t>
                      </a:r>
                      <a:r>
                        <a:rPr lang="en-IE" sz="1700" b="1" dirty="0">
                          <a:latin typeface="+mj-lt"/>
                        </a:rPr>
                        <a:t>finansowania społecznego i społecznościowego</a:t>
                      </a:r>
                    </a:p>
                    <a:p>
                      <a:endParaRPr lang="sk-SK" sz="1700" dirty="0">
                        <a:latin typeface="+mj-lt"/>
                      </a:endParaRPr>
                    </a:p>
                  </a:txBody>
                  <a:tcPr marL="84406" marR="84406" marT="42203" marB="42203"/>
                </a:tc>
                <a:extLst>
                  <a:ext uri="{0D108BD9-81ED-4DB2-BD59-A6C34878D82A}">
                    <a16:rowId xmlns:a16="http://schemas.microsoft.com/office/drawing/2014/main" val="2943079967"/>
                  </a:ext>
                </a:extLst>
              </a:tr>
            </a:tbl>
          </a:graphicData>
        </a:graphic>
      </p:graphicFrame>
      <p:sp>
        <p:nvSpPr>
          <p:cNvPr id="7" name="BlokTextu 6">
            <a:extLst>
              <a:ext uri="{FF2B5EF4-FFF2-40B4-BE49-F238E27FC236}">
                <a16:creationId xmlns:a16="http://schemas.microsoft.com/office/drawing/2014/main" id="{CE545C2B-6314-4387-BBC3-1D7572A5A220}"/>
              </a:ext>
            </a:extLst>
          </p:cNvPr>
          <p:cNvSpPr txBox="1"/>
          <p:nvPr/>
        </p:nvSpPr>
        <p:spPr>
          <a:xfrm>
            <a:off x="381002" y="3717033"/>
            <a:ext cx="9143999" cy="3323987"/>
          </a:xfrm>
          <a:prstGeom prst="rect">
            <a:avLst/>
          </a:prstGeom>
          <a:noFill/>
        </p:spPr>
        <p:txBody>
          <a:bodyPr wrap="square">
            <a:spAutoFit/>
          </a:bodyPr>
          <a:lstStyle/>
          <a:p>
            <a:pPr>
              <a:spcBef>
                <a:spcPct val="0"/>
              </a:spcBef>
              <a:buFontTx/>
              <a:buNone/>
            </a:pPr>
            <a:endParaRPr lang="pl-PL" altLang="en-US" sz="1400" b="1" dirty="0">
              <a:solidFill>
                <a:srgbClr val="006600"/>
              </a:solidFill>
              <a:latin typeface="+mj-lt"/>
            </a:endParaRPr>
          </a:p>
          <a:p>
            <a:pPr>
              <a:spcBef>
                <a:spcPct val="0"/>
              </a:spcBef>
              <a:buFontTx/>
              <a:buNone/>
            </a:pPr>
            <a:r>
              <a:rPr lang="en-IE" altLang="en-US" sz="1400" b="1" dirty="0" err="1">
                <a:solidFill>
                  <a:srgbClr val="006600"/>
                </a:solidFill>
                <a:latin typeface="+mj-lt"/>
              </a:rPr>
              <a:t>Struktury</a:t>
            </a:r>
            <a:r>
              <a:rPr lang="en-IE" altLang="en-US" sz="1400" b="1" dirty="0">
                <a:solidFill>
                  <a:srgbClr val="006600"/>
                </a:solidFill>
                <a:latin typeface="+mj-lt"/>
              </a:rPr>
              <a:t> </a:t>
            </a:r>
            <a:r>
              <a:rPr lang="en-IE" altLang="en-US" sz="1400" b="1" dirty="0" err="1">
                <a:solidFill>
                  <a:srgbClr val="006600"/>
                </a:solidFill>
                <a:latin typeface="+mj-lt"/>
              </a:rPr>
              <a:t>wielostronne</a:t>
            </a:r>
            <a:r>
              <a:rPr lang="en-IE" altLang="en-US" sz="1400" b="1" dirty="0">
                <a:solidFill>
                  <a:srgbClr val="006600"/>
                </a:solidFill>
                <a:latin typeface="+mj-lt"/>
              </a:rPr>
              <a:t> </a:t>
            </a:r>
          </a:p>
          <a:p>
            <a:pPr>
              <a:spcBef>
                <a:spcPct val="0"/>
              </a:spcBef>
              <a:buFontTx/>
              <a:buNone/>
            </a:pPr>
            <a:r>
              <a:rPr lang="en-IE" altLang="en-US" sz="1400" dirty="0">
                <a:latin typeface="+mj-lt"/>
              </a:rPr>
              <a:t>Cele inkubatora żywności mogą przynosić korzyści wielu grupom (przemysłowi, społeczności, rządowi i środowisku akademickiemu), więc odpowiedni może być specjalny format organizacyjny. W USA wiele inkubatorów jest zakładanych jako spółdzielnie z wieloma interesariuszami, jak wyżej.    Często są one specjalnie sformatowane, aby zmaksymalizować dostępne dla nich możliwości finansowania. </a:t>
            </a:r>
            <a:r>
              <a:rPr lang="sk-SK" altLang="en-US" sz="1400" dirty="0">
                <a:latin typeface="+mj-lt"/>
              </a:rPr>
              <a:t> </a:t>
            </a:r>
          </a:p>
          <a:p>
            <a:pPr>
              <a:spcBef>
                <a:spcPct val="0"/>
              </a:spcBef>
              <a:buFontTx/>
              <a:buNone/>
            </a:pPr>
            <a:r>
              <a:rPr lang="en-IE" altLang="en-US" sz="1400" dirty="0">
                <a:latin typeface="+mj-lt"/>
              </a:rPr>
              <a:t>Organizacja wielopodmiotowa jest często identyfikowana jako zawierająca co najmniej dwie grupy interesariuszy.</a:t>
            </a:r>
          </a:p>
          <a:p>
            <a:pPr>
              <a:spcBef>
                <a:spcPct val="0"/>
              </a:spcBef>
              <a:buFontTx/>
              <a:buNone/>
            </a:pPr>
            <a:endParaRPr lang="en-IE" altLang="en-US" sz="1400" dirty="0">
              <a:latin typeface="+mj-lt"/>
            </a:endParaRPr>
          </a:p>
          <a:p>
            <a:pPr>
              <a:spcBef>
                <a:spcPct val="0"/>
              </a:spcBef>
              <a:buFontTx/>
              <a:buNone/>
            </a:pPr>
            <a:r>
              <a:rPr lang="en-IE" altLang="en-US" sz="1400" dirty="0">
                <a:latin typeface="+mj-lt"/>
              </a:rPr>
              <a:t>Dobrym przykładem jest </a:t>
            </a:r>
            <a:r>
              <a:rPr lang="en-IE" altLang="en-US" sz="1400" b="1" dirty="0">
                <a:latin typeface="+mj-lt"/>
              </a:rPr>
              <a:t>Starting Block </a:t>
            </a:r>
            <a:r>
              <a:rPr lang="en-IE" altLang="en-US" sz="1400" dirty="0">
                <a:latin typeface="+mj-lt"/>
              </a:rPr>
              <a:t>US, który ma zaangażowanie Michigan State University Product </a:t>
            </a:r>
            <a:r>
              <a:rPr lang="en-IE" altLang="en-US" sz="1400" dirty="0" err="1">
                <a:latin typeface="+mj-lt"/>
              </a:rPr>
              <a:t>Center</a:t>
            </a:r>
            <a:r>
              <a:rPr lang="en-IE" altLang="en-US" sz="1400" dirty="0">
                <a:latin typeface="+mj-lt"/>
              </a:rPr>
              <a:t>, który dodaje wartość do </a:t>
            </a:r>
            <a:r>
              <a:rPr lang="sk-SK" altLang="en-US" sz="1400" dirty="0">
                <a:latin typeface="+mj-lt"/>
              </a:rPr>
              <a:t>centrum </a:t>
            </a:r>
            <a:r>
              <a:rPr lang="en-IE" altLang="en-US" sz="1400" dirty="0">
                <a:latin typeface="+mj-lt"/>
              </a:rPr>
              <a:t>poprzez pomoc przedsiębiorcom w rozwoju produktów i przedsięwzięć żywnościowych i rolniczych. Personel, w tym doradcy ds. innowacji, udzielają wskazówek w zakresie identyfikacji rynku, badania produktu </a:t>
            </a:r>
            <a:r>
              <a:rPr lang="en-IE" altLang="en-US" sz="1400" dirty="0" err="1">
                <a:latin typeface="+mj-lt"/>
              </a:rPr>
              <a:t>itp</a:t>
            </a:r>
            <a:r>
              <a:rPr lang="en-IE" altLang="en-US" sz="1400" dirty="0">
                <a:latin typeface="+mj-lt"/>
              </a:rPr>
              <a:t>.</a:t>
            </a:r>
          </a:p>
          <a:p>
            <a:pPr>
              <a:spcBef>
                <a:spcPct val="0"/>
              </a:spcBef>
              <a:buFontTx/>
              <a:buNone/>
            </a:pPr>
            <a:r>
              <a:rPr lang="en-IE" altLang="en-US" sz="1400" dirty="0">
                <a:latin typeface="+mj-lt"/>
                <a:hlinkClick r:id="rId2"/>
              </a:rPr>
              <a:t>http://www.startingblock.biz/ </a:t>
            </a:r>
          </a:p>
          <a:p>
            <a:pPr>
              <a:spcBef>
                <a:spcPct val="0"/>
              </a:spcBef>
              <a:buFontTx/>
              <a:buNone/>
            </a:pPr>
            <a:endParaRPr lang="en-IE" altLang="en-US" sz="1400" dirty="0">
              <a:latin typeface="+mj-lt"/>
            </a:endParaRPr>
          </a:p>
        </p:txBody>
      </p:sp>
    </p:spTree>
    <p:extLst>
      <p:ext uri="{BB962C8B-B14F-4D97-AF65-F5344CB8AC3E}">
        <p14:creationId xmlns:p14="http://schemas.microsoft.com/office/powerpoint/2010/main" val="2924867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9EF833F0-8266-42E0-97BC-1D7DA3B66424}"/>
              </a:ext>
            </a:extLst>
          </p:cNvPr>
          <p:cNvSpPr txBox="1"/>
          <p:nvPr/>
        </p:nvSpPr>
        <p:spPr>
          <a:xfrm>
            <a:off x="699914" y="1628801"/>
            <a:ext cx="7137541" cy="700783"/>
          </a:xfrm>
          <a:prstGeom prst="rect">
            <a:avLst/>
          </a:prstGeom>
          <a:noFill/>
        </p:spPr>
        <p:txBody>
          <a:bodyPr wrap="square" lIns="84406" tIns="42203" rIns="84406" bIns="42203" anchor="t">
            <a:spAutoFit/>
          </a:bodyPr>
          <a:lstStyle/>
          <a:p>
            <a:r>
              <a:rPr lang="en-IE" altLang="en-US" sz="2000" b="1" dirty="0">
                <a:solidFill>
                  <a:srgbClr val="006600"/>
                </a:solidFill>
                <a:latin typeface="+mj-lt"/>
                <a:cs typeface="Arial"/>
              </a:rPr>
              <a:t>Zwiększ szanse na pozyskanie wsparcia korporacyjnego</a:t>
            </a:r>
            <a:br>
              <a:rPr lang="en-IE" altLang="en-US" sz="2000" dirty="0">
                <a:latin typeface="+mj-lt"/>
              </a:rPr>
            </a:br>
            <a:endParaRPr lang="en-IE" altLang="en-US" sz="2000" dirty="0">
              <a:solidFill>
                <a:srgbClr val="006600"/>
              </a:solidFill>
              <a:latin typeface="+mj-lt"/>
            </a:endParaRPr>
          </a:p>
        </p:txBody>
      </p:sp>
      <p:sp>
        <p:nvSpPr>
          <p:cNvPr id="5" name="BlokTextu 4">
            <a:extLst>
              <a:ext uri="{FF2B5EF4-FFF2-40B4-BE49-F238E27FC236}">
                <a16:creationId xmlns:a16="http://schemas.microsoft.com/office/drawing/2014/main" id="{56E3B62F-951D-44A7-93F9-90D55EC63C55}"/>
              </a:ext>
            </a:extLst>
          </p:cNvPr>
          <p:cNvSpPr txBox="1"/>
          <p:nvPr/>
        </p:nvSpPr>
        <p:spPr>
          <a:xfrm>
            <a:off x="699913" y="2636912"/>
            <a:ext cx="8355774" cy="3532328"/>
          </a:xfrm>
          <a:prstGeom prst="rect">
            <a:avLst/>
          </a:prstGeom>
          <a:noFill/>
        </p:spPr>
        <p:txBody>
          <a:bodyPr wrap="square" lIns="84406" tIns="42203" rIns="84406" bIns="42203" anchor="t">
            <a:spAutoFit/>
          </a:bodyPr>
          <a:lstStyle/>
          <a:p>
            <a:pPr marL="316531" indent="-316531">
              <a:buFont typeface="Arial" panose="020B0604020202020204" pitchFamily="34" charset="0"/>
              <a:buChar char="•"/>
            </a:pPr>
            <a:r>
              <a:rPr lang="en-IE" altLang="en-US" sz="1600" dirty="0">
                <a:latin typeface="+mj-lt"/>
                <a:cs typeface="Arial"/>
              </a:rPr>
              <a:t>Zbuduj silną obecność online poprzez media społecznościowe i świetną stronę internetową.</a:t>
            </a:r>
          </a:p>
          <a:p>
            <a:pPr marL="316531" indent="-316531">
              <a:buFont typeface="Arial" panose="020B0604020202020204" pitchFamily="34" charset="0"/>
              <a:buChar char="•"/>
            </a:pPr>
            <a:r>
              <a:rPr lang="en-IE" altLang="en-US" sz="1600" dirty="0">
                <a:latin typeface="+mj-lt"/>
                <a:cs typeface="Arial"/>
              </a:rPr>
              <a:t>Co wiesz o swoich danych demograficznych? Czy wiesz, kto i dlaczego angażuje się w działania Twojego inkubatora? </a:t>
            </a:r>
            <a:endParaRPr lang="en-IE" altLang="en-US" sz="1600" dirty="0">
              <a:latin typeface="+mj-lt"/>
            </a:endParaRPr>
          </a:p>
          <a:p>
            <a:pPr marL="316531" indent="-316531">
              <a:buFont typeface="Arial" panose="020B0604020202020204" pitchFamily="34" charset="0"/>
              <a:buChar char="•"/>
            </a:pPr>
            <a:r>
              <a:rPr lang="en-IE" altLang="en-US" sz="1600" dirty="0">
                <a:latin typeface="+mj-lt"/>
                <a:cs typeface="Arial"/>
              </a:rPr>
              <a:t>Czy pracowałeś już wcześniej ze sponsorami korporacyjnymi? Czy masz referencje od kierownictwa korporacji na temat wartości Twojej organizacji? Czy przedstawiasz to połączenie w zestawach prasowych lub innych materiałach marketingowych?</a:t>
            </a:r>
          </a:p>
          <a:p>
            <a:pPr marL="316531" indent="-316531">
              <a:buFont typeface="Arial" panose="020B0604020202020204" pitchFamily="34" charset="0"/>
              <a:buChar char="•"/>
            </a:pPr>
            <a:r>
              <a:rPr lang="en-IE" altLang="en-US" sz="1600" dirty="0">
                <a:latin typeface="+mj-lt"/>
                <a:cs typeface="Arial"/>
              </a:rPr>
              <a:t>Czy inne organizacje podobne do waszej pozyskują sponsorów korporacyjnych?</a:t>
            </a:r>
            <a:endParaRPr lang="sk-SK" altLang="en-US" sz="1600" dirty="0">
              <a:latin typeface="+mj-lt"/>
              <a:cs typeface="Arial"/>
            </a:endParaRPr>
          </a:p>
          <a:p>
            <a:pPr marL="316531" indent="-316531">
              <a:buFont typeface="Arial" panose="020B0604020202020204" pitchFamily="34" charset="0"/>
              <a:buChar char="•"/>
            </a:pPr>
            <a:r>
              <a:rPr lang="en-IE" altLang="en-US" sz="1600" dirty="0">
                <a:latin typeface="+mj-lt"/>
                <a:cs typeface="Arial"/>
              </a:rPr>
              <a:t>Różne rodzaje darczyńców wymagają innego podejścia.  Należy pamiętać, że korporacje mogą przekazywać gotówkę, ale mogą też ofiarować korzystanie ze swoich usług lub wsparcie reklamowe. Mogą również zakładać grupy wolontariatu pracowniczego, które następnie przekazują swój czas i umiejętności.  To może być bardzo cenne. </a:t>
            </a:r>
            <a:endParaRPr lang="en-IE" altLang="en-US" sz="1600" dirty="0">
              <a:latin typeface="+mj-lt"/>
            </a:endParaRPr>
          </a:p>
          <a:p>
            <a:pPr marL="316531" indent="-316531">
              <a:buFont typeface="Arial" panose="020B0604020202020204" pitchFamily="34" charset="0"/>
              <a:buChar char="•"/>
            </a:pPr>
            <a:endParaRPr lang="en-IE" altLang="en-US" sz="1600" dirty="0">
              <a:latin typeface="+mj-lt"/>
            </a:endParaRPr>
          </a:p>
        </p:txBody>
      </p:sp>
    </p:spTree>
    <p:extLst>
      <p:ext uri="{BB962C8B-B14F-4D97-AF65-F5344CB8AC3E}">
        <p14:creationId xmlns:p14="http://schemas.microsoft.com/office/powerpoint/2010/main" val="199033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78BAD8C-56DC-4DF1-A793-9E37FCF2F567}"/>
              </a:ext>
            </a:extLst>
          </p:cNvPr>
          <p:cNvSpPr txBox="1"/>
          <p:nvPr/>
        </p:nvSpPr>
        <p:spPr>
          <a:xfrm>
            <a:off x="1113272" y="1109451"/>
            <a:ext cx="7679457" cy="830997"/>
          </a:xfrm>
          <a:prstGeom prst="rect">
            <a:avLst/>
          </a:prstGeom>
          <a:noFill/>
        </p:spPr>
        <p:txBody>
          <a:bodyPr wrap="square">
            <a:spAutoFit/>
          </a:bodyPr>
          <a:lstStyle/>
          <a:p>
            <a:pPr>
              <a:spcBef>
                <a:spcPct val="0"/>
              </a:spcBef>
              <a:buFontTx/>
              <a:buNone/>
              <a:defRPr/>
            </a:pPr>
            <a:r>
              <a:rPr lang="en-IE" altLang="en-US" sz="2400" b="1" dirty="0">
                <a:solidFill>
                  <a:schemeClr val="bg1"/>
                </a:solidFill>
                <a:highlight>
                  <a:srgbClr val="006600"/>
                </a:highlight>
                <a:latin typeface="+mj-lt"/>
                <a:cs typeface="Arial" panose="020B0604020202020204" pitchFamily="34" charset="0"/>
              </a:rPr>
              <a:t>Ćwiczenie 1: O</a:t>
            </a:r>
            <a:r>
              <a:rPr lang="pl-PL" altLang="en-US" sz="2400" b="1" dirty="0" err="1">
                <a:solidFill>
                  <a:schemeClr val="bg1"/>
                </a:solidFill>
                <a:highlight>
                  <a:srgbClr val="006600"/>
                </a:highlight>
                <a:latin typeface="+mj-lt"/>
                <a:cs typeface="Arial" panose="020B0604020202020204" pitchFamily="34" charset="0"/>
              </a:rPr>
              <a:t>bejrzyj</a:t>
            </a:r>
            <a:r>
              <a:rPr lang="en-IE" altLang="en-US" sz="2400" b="1" dirty="0">
                <a:solidFill>
                  <a:schemeClr val="bg1"/>
                </a:solidFill>
                <a:highlight>
                  <a:srgbClr val="006600"/>
                </a:highlight>
                <a:latin typeface="+mj-lt"/>
                <a:cs typeface="Arial" panose="020B0604020202020204" pitchFamily="34" charset="0"/>
              </a:rPr>
              <a:t> wideo Studium przypadku - Blok startowy, Michigan</a:t>
            </a:r>
          </a:p>
        </p:txBody>
      </p:sp>
      <p:pic>
        <p:nvPicPr>
          <p:cNvPr id="5" name="MEdDPDam-6U">
            <a:hlinkClick r:id="" action="ppaction://media"/>
            <a:extLst>
              <a:ext uri="{FF2B5EF4-FFF2-40B4-BE49-F238E27FC236}">
                <a16:creationId xmlns:a16="http://schemas.microsoft.com/office/drawing/2014/main" id="{0F7F197E-93EE-4683-BCD8-A727BEE35B69}"/>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720752" y="2102904"/>
            <a:ext cx="3384924" cy="253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lokTextu 6">
            <a:extLst>
              <a:ext uri="{FF2B5EF4-FFF2-40B4-BE49-F238E27FC236}">
                <a16:creationId xmlns:a16="http://schemas.microsoft.com/office/drawing/2014/main" id="{A37D1BD9-A28A-4C82-A4B5-E5FA455AFB1B}"/>
              </a:ext>
            </a:extLst>
          </p:cNvPr>
          <p:cNvSpPr txBox="1"/>
          <p:nvPr/>
        </p:nvSpPr>
        <p:spPr>
          <a:xfrm>
            <a:off x="1496616" y="4804053"/>
            <a:ext cx="6519722" cy="348109"/>
          </a:xfrm>
          <a:prstGeom prst="rect">
            <a:avLst/>
          </a:prstGeom>
          <a:noFill/>
        </p:spPr>
        <p:txBody>
          <a:bodyPr wrap="square">
            <a:spAutoFit/>
          </a:bodyPr>
          <a:lstStyle/>
          <a:p>
            <a:pPr>
              <a:spcBef>
                <a:spcPct val="0"/>
              </a:spcBef>
              <a:buFontTx/>
              <a:buNone/>
            </a:pPr>
            <a:r>
              <a:rPr lang="en-IE" altLang="en-US" sz="1662" dirty="0">
                <a:latin typeface="Bookman Old Style" panose="02050604050505020204" pitchFamily="18" charset="0"/>
              </a:rPr>
              <a:t>Obejrzyj wideo: www.youtube.com/watch?v=MEdDPDam-6U </a:t>
            </a:r>
          </a:p>
        </p:txBody>
      </p:sp>
      <p:sp>
        <p:nvSpPr>
          <p:cNvPr id="6" name="BlokTextu 5">
            <a:extLst>
              <a:ext uri="{FF2B5EF4-FFF2-40B4-BE49-F238E27FC236}">
                <a16:creationId xmlns:a16="http://schemas.microsoft.com/office/drawing/2014/main" id="{49545484-B755-C6DB-02E3-A7B6D13CD1F7}"/>
              </a:ext>
            </a:extLst>
          </p:cNvPr>
          <p:cNvSpPr txBox="1"/>
          <p:nvPr/>
        </p:nvSpPr>
        <p:spPr>
          <a:xfrm>
            <a:off x="1303896" y="5314618"/>
            <a:ext cx="7488832" cy="830997"/>
          </a:xfrm>
          <a:prstGeom prst="rect">
            <a:avLst/>
          </a:prstGeom>
          <a:noFill/>
        </p:spPr>
        <p:txBody>
          <a:bodyPr wrap="square">
            <a:spAutoFit/>
          </a:bodyPr>
          <a:lstStyle/>
          <a:p>
            <a:pPr>
              <a:spcBef>
                <a:spcPct val="0"/>
              </a:spcBef>
              <a:buFontTx/>
              <a:buNone/>
              <a:defRPr/>
            </a:pPr>
            <a:r>
              <a:rPr lang="en-IE" altLang="en-US" sz="2400" b="1" dirty="0">
                <a:solidFill>
                  <a:schemeClr val="bg1"/>
                </a:solidFill>
                <a:highlight>
                  <a:srgbClr val="006600"/>
                </a:highlight>
                <a:latin typeface="+mj-lt"/>
                <a:cs typeface="Arial" panose="020B0604020202020204" pitchFamily="34" charset="0"/>
              </a:rPr>
              <a:t>Ćwiczenie 2: Jaka struktura biznesowa jest odpowiednia dla twoich okoliczności i dlaczego?</a:t>
            </a:r>
          </a:p>
        </p:txBody>
      </p:sp>
    </p:spTree>
    <p:extLst>
      <p:ext uri="{BB962C8B-B14F-4D97-AF65-F5344CB8AC3E}">
        <p14:creationId xmlns:p14="http://schemas.microsoft.com/office/powerpoint/2010/main" val="258174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5A144914-7189-43AF-9E55-E914B2318955}"/>
              </a:ext>
            </a:extLst>
          </p:cNvPr>
          <p:cNvSpPr txBox="1"/>
          <p:nvPr/>
        </p:nvSpPr>
        <p:spPr>
          <a:xfrm>
            <a:off x="560512" y="1140405"/>
            <a:ext cx="8423212" cy="5348209"/>
          </a:xfrm>
          <a:prstGeom prst="rect">
            <a:avLst/>
          </a:prstGeom>
          <a:noFill/>
        </p:spPr>
        <p:txBody>
          <a:bodyPr wrap="square" lIns="84406" tIns="42203" rIns="84406" bIns="42203" anchor="t">
            <a:spAutoFit/>
          </a:bodyPr>
          <a:lstStyle/>
          <a:p>
            <a:pPr>
              <a:spcBef>
                <a:spcPct val="0"/>
              </a:spcBef>
              <a:buFontTx/>
              <a:buNone/>
              <a:defRPr/>
            </a:pPr>
            <a:r>
              <a:rPr lang="en-IE" altLang="en-US" sz="2000" b="1" dirty="0">
                <a:solidFill>
                  <a:srgbClr val="006600"/>
                </a:solidFill>
                <a:latin typeface="+mj-lt"/>
                <a:cs typeface="Arial"/>
              </a:rPr>
              <a:t>5.2 Dokładne oszacowanie potrzeb inwestycyjnych</a:t>
            </a:r>
          </a:p>
          <a:p>
            <a:pPr>
              <a:spcBef>
                <a:spcPct val="0"/>
              </a:spcBef>
              <a:buFontTx/>
              <a:buNone/>
              <a:defRPr/>
            </a:pPr>
            <a:endParaRPr lang="en-IE" altLang="en-US" sz="1400" b="1" dirty="0">
              <a:solidFill>
                <a:srgbClr val="B2CF3F"/>
              </a:solidFill>
              <a:latin typeface="+mj-lt"/>
              <a:cs typeface="Arial" panose="020B0604020202020204" pitchFamily="34" charset="0"/>
            </a:endParaRPr>
          </a:p>
          <a:p>
            <a:pPr>
              <a:defRPr/>
            </a:pPr>
            <a:r>
              <a:rPr lang="en-IE" sz="1400" dirty="0">
                <a:latin typeface="+mj-lt"/>
                <a:cs typeface="Arial"/>
              </a:rPr>
              <a:t>Finanse rozpoczęcia działalności </a:t>
            </a:r>
            <a:r>
              <a:rPr lang="sk-SK" sz="1400" dirty="0">
                <a:latin typeface="+mj-lt"/>
                <a:cs typeface="Arial"/>
              </a:rPr>
              <a:t>Centrum Smaku </a:t>
            </a:r>
            <a:r>
              <a:rPr lang="en-IE" sz="1400" dirty="0">
                <a:latin typeface="+mj-lt"/>
                <a:cs typeface="Arial"/>
              </a:rPr>
              <a:t>muszą być dokładnie przedstawione w Biznes Planie. </a:t>
            </a:r>
            <a:r>
              <a:rPr lang="en-IE" sz="1400" dirty="0" err="1">
                <a:latin typeface="+mj-lt"/>
                <a:cs typeface="Arial"/>
              </a:rPr>
              <a:t>Powi</a:t>
            </a:r>
            <a:r>
              <a:rPr lang="pl-PL" sz="1400" dirty="0" err="1">
                <a:latin typeface="+mj-lt"/>
                <a:cs typeface="Arial"/>
              </a:rPr>
              <a:t>nien</a:t>
            </a:r>
            <a:r>
              <a:rPr lang="en-IE" sz="1400" dirty="0">
                <a:latin typeface="+mj-lt"/>
                <a:cs typeface="Arial"/>
              </a:rPr>
              <a:t> one </a:t>
            </a:r>
            <a:r>
              <a:rPr lang="en-IE" sz="1400" dirty="0" err="1">
                <a:latin typeface="+mj-lt"/>
                <a:cs typeface="Arial"/>
              </a:rPr>
              <a:t>zawierać</a:t>
            </a:r>
            <a:r>
              <a:rPr lang="pl-PL" sz="1400" dirty="0">
                <a:latin typeface="+mj-lt"/>
                <a:cs typeface="Arial"/>
              </a:rPr>
              <a:t>:</a:t>
            </a:r>
            <a:endParaRPr lang="sk-SK" sz="1400" dirty="0">
              <a:latin typeface="+mj-lt"/>
              <a:cs typeface="Arial"/>
            </a:endParaRPr>
          </a:p>
          <a:p>
            <a:pPr>
              <a:defRPr/>
            </a:pPr>
            <a:endParaRPr lang="en-IE" sz="1400" dirty="0">
              <a:latin typeface="+mj-lt"/>
            </a:endParaRPr>
          </a:p>
          <a:p>
            <a:pPr marL="285750" indent="-285750">
              <a:buFont typeface="Arial" panose="020B0604020202020204" pitchFamily="34" charset="0"/>
              <a:buChar char="•"/>
              <a:defRPr/>
            </a:pPr>
            <a:r>
              <a:rPr lang="sk-SK" sz="1400" dirty="0">
                <a:latin typeface="+mj-lt"/>
                <a:cs typeface="Arial"/>
              </a:rPr>
              <a:t>P</a:t>
            </a:r>
            <a:r>
              <a:rPr lang="en-US" sz="1400" dirty="0" err="1">
                <a:latin typeface="+mj-lt"/>
                <a:cs typeface="Arial"/>
              </a:rPr>
              <a:t>otencjał</a:t>
            </a:r>
            <a:r>
              <a:rPr lang="sk-SK" sz="1400" dirty="0">
                <a:latin typeface="+mj-lt"/>
                <a:cs typeface="Arial"/>
              </a:rPr>
              <a:t> </a:t>
            </a:r>
            <a:r>
              <a:rPr lang="en-US" sz="1400" dirty="0">
                <a:latin typeface="+mj-lt"/>
                <a:cs typeface="Arial"/>
              </a:rPr>
              <a:t>Centrum Smaku w </a:t>
            </a:r>
            <a:r>
              <a:rPr lang="en-US" sz="1400" dirty="0" err="1">
                <a:latin typeface="+mj-lt"/>
                <a:cs typeface="Arial"/>
              </a:rPr>
              <a:t>Twoim</a:t>
            </a:r>
            <a:r>
              <a:rPr lang="en-US" sz="1400" dirty="0">
                <a:latin typeface="+mj-lt"/>
                <a:cs typeface="Arial"/>
              </a:rPr>
              <a:t> </a:t>
            </a:r>
            <a:r>
              <a:rPr lang="en-US" sz="1400" dirty="0" err="1">
                <a:latin typeface="+mj-lt"/>
                <a:cs typeface="Arial"/>
              </a:rPr>
              <a:t>Regionie</a:t>
            </a:r>
            <a:endParaRPr lang="en-IE" sz="1400" dirty="0">
              <a:latin typeface="+mj-lt"/>
              <a:cs typeface="Arial"/>
            </a:endParaRPr>
          </a:p>
          <a:p>
            <a:pPr marL="316531" indent="-316531">
              <a:buFont typeface="Arial" panose="020B0604020202020204" pitchFamily="34" charset="0"/>
              <a:buChar char="•"/>
              <a:defRPr/>
            </a:pPr>
            <a:r>
              <a:rPr lang="en-IE" sz="1400" dirty="0">
                <a:latin typeface="+mj-lt"/>
                <a:cs typeface="Arial"/>
              </a:rPr>
              <a:t>Two</a:t>
            </a:r>
            <a:r>
              <a:rPr lang="pl-PL" sz="1400" dirty="0">
                <a:latin typeface="+mj-lt"/>
                <a:cs typeface="Arial"/>
              </a:rPr>
              <a:t>je różne</a:t>
            </a:r>
            <a:r>
              <a:rPr lang="en-US" sz="1400" dirty="0">
                <a:latin typeface="+mj-lt"/>
                <a:cs typeface="Arial"/>
              </a:rPr>
              <a:t> model</a:t>
            </a:r>
            <a:r>
              <a:rPr lang="pl-PL" sz="1400" dirty="0">
                <a:latin typeface="+mj-lt"/>
                <a:cs typeface="Arial"/>
              </a:rPr>
              <a:t>e</a:t>
            </a:r>
            <a:r>
              <a:rPr lang="en-US" sz="1400" dirty="0">
                <a:latin typeface="+mj-lt"/>
                <a:cs typeface="Arial"/>
              </a:rPr>
              <a:t> strategii biznesowej na </a:t>
            </a:r>
            <a:r>
              <a:rPr lang="en-US" sz="1400" dirty="0" err="1">
                <a:latin typeface="+mj-lt"/>
                <a:cs typeface="Arial"/>
              </a:rPr>
              <a:t>wsi</a:t>
            </a:r>
            <a:r>
              <a:rPr lang="en-US" sz="1400" dirty="0">
                <a:latin typeface="+mj-lt"/>
                <a:cs typeface="Arial"/>
              </a:rPr>
              <a:t> </a:t>
            </a:r>
            <a:r>
              <a:rPr lang="pl-PL" sz="1400" dirty="0">
                <a:latin typeface="+mj-lt"/>
                <a:cs typeface="Arial"/>
              </a:rPr>
              <a:t>oraz to, j</a:t>
            </a:r>
            <a:r>
              <a:rPr lang="en-US" sz="1400" dirty="0" err="1">
                <a:latin typeface="+mj-lt"/>
                <a:cs typeface="Arial"/>
              </a:rPr>
              <a:t>ak</a:t>
            </a:r>
            <a:r>
              <a:rPr lang="en-US" sz="1400" dirty="0">
                <a:latin typeface="+mj-lt"/>
                <a:cs typeface="Arial"/>
              </a:rPr>
              <a:t> rozpoznać potencjał </a:t>
            </a:r>
            <a:r>
              <a:rPr lang="en-US" sz="1400" dirty="0" err="1">
                <a:latin typeface="+mj-lt"/>
                <a:cs typeface="Arial"/>
              </a:rPr>
              <a:t>Twojego</a:t>
            </a:r>
            <a:r>
              <a:rPr lang="en-US" sz="1400" dirty="0">
                <a:latin typeface="+mj-lt"/>
                <a:cs typeface="Arial"/>
              </a:rPr>
              <a:t> </a:t>
            </a:r>
            <a:r>
              <a:rPr lang="en-US" sz="1400" dirty="0" err="1">
                <a:latin typeface="+mj-lt"/>
                <a:cs typeface="Arial"/>
              </a:rPr>
              <a:t>regionu</a:t>
            </a:r>
            <a:r>
              <a:rPr lang="sk-SK" sz="1400" dirty="0">
                <a:latin typeface="+mj-lt"/>
                <a:cs typeface="Arial"/>
              </a:rPr>
              <a:t>, </a:t>
            </a:r>
            <a:endParaRPr lang="en-IE" sz="1400" dirty="0">
              <a:latin typeface="+mj-lt"/>
            </a:endParaRPr>
          </a:p>
          <a:p>
            <a:pPr marL="316531" indent="-316531">
              <a:buFont typeface="Arial" panose="020B0604020202020204" pitchFamily="34" charset="0"/>
              <a:buChar char="•"/>
              <a:defRPr/>
            </a:pPr>
            <a:r>
              <a:rPr lang="sk-SK" sz="1400" dirty="0">
                <a:latin typeface="+mj-lt"/>
                <a:cs typeface="Arial"/>
              </a:rPr>
              <a:t>Informacje jak </a:t>
            </a:r>
            <a:r>
              <a:rPr lang="en-US" sz="1400" dirty="0">
                <a:latin typeface="+mj-lt"/>
                <a:cs typeface="Arial"/>
              </a:rPr>
              <a:t>stymulować popyt - narzędzia do tworzenia linii nowych przedsiębiorców </a:t>
            </a:r>
            <a:r>
              <a:rPr lang="en-US" sz="1400" dirty="0" err="1">
                <a:latin typeface="+mj-lt"/>
                <a:cs typeface="Arial"/>
              </a:rPr>
              <a:t>agro</a:t>
            </a:r>
            <a:r>
              <a:rPr lang="en-US" sz="1400" dirty="0">
                <a:latin typeface="+mj-lt"/>
                <a:cs typeface="Arial"/>
              </a:rPr>
              <a:t> w Twoim </a:t>
            </a:r>
            <a:r>
              <a:rPr lang="en-US" sz="1400" dirty="0" err="1">
                <a:latin typeface="+mj-lt"/>
                <a:cs typeface="Arial"/>
              </a:rPr>
              <a:t>regionie</a:t>
            </a:r>
            <a:r>
              <a:rPr lang="en-US" sz="1400" dirty="0">
                <a:latin typeface="+mj-lt"/>
                <a:cs typeface="Arial"/>
              </a:rPr>
              <a:t> </a:t>
            </a:r>
            <a:endParaRPr lang="en-IE" sz="1400" dirty="0">
              <a:latin typeface="+mj-lt"/>
            </a:endParaRPr>
          </a:p>
          <a:p>
            <a:pPr marL="316531" indent="-316531">
              <a:buFont typeface="Arial" panose="020B0604020202020204" pitchFamily="34" charset="0"/>
              <a:buChar char="•"/>
              <a:defRPr/>
            </a:pPr>
            <a:r>
              <a:rPr lang="en-IE" sz="1400" dirty="0">
                <a:latin typeface="+mj-lt"/>
                <a:cs typeface="Arial"/>
              </a:rPr>
              <a:t>Rodzaj podmiotu gospodarczego, </a:t>
            </a:r>
            <a:r>
              <a:rPr lang="en-IE" sz="1400" dirty="0" err="1">
                <a:latin typeface="+mj-lt"/>
                <a:cs typeface="Arial"/>
              </a:rPr>
              <a:t>który</a:t>
            </a:r>
            <a:r>
              <a:rPr lang="en-IE" sz="1400" dirty="0">
                <a:latin typeface="+mj-lt"/>
                <a:cs typeface="Arial"/>
              </a:rPr>
              <a:t> </a:t>
            </a:r>
            <a:r>
              <a:rPr lang="en-IE" sz="1400" dirty="0" err="1">
                <a:latin typeface="+mj-lt"/>
                <a:cs typeface="Arial"/>
              </a:rPr>
              <a:t>wybierzesz</a:t>
            </a:r>
            <a:endParaRPr lang="pl-PL" sz="1400" dirty="0">
              <a:latin typeface="+mj-lt"/>
              <a:cs typeface="Arial"/>
            </a:endParaRPr>
          </a:p>
          <a:p>
            <a:pPr>
              <a:defRPr/>
            </a:pPr>
            <a:endParaRPr lang="en-IE" sz="1400" dirty="0">
              <a:latin typeface="+mj-lt"/>
            </a:endParaRPr>
          </a:p>
          <a:p>
            <a:pPr>
              <a:buFontTx/>
              <a:buNone/>
              <a:defRPr/>
            </a:pPr>
            <a:r>
              <a:rPr lang="en-IE" sz="1400" dirty="0">
                <a:latin typeface="+mj-lt"/>
                <a:cs typeface="Arial"/>
              </a:rPr>
              <a:t>Jesteś teraz w stanie określić swoje wymagania inwestycyjne.</a:t>
            </a:r>
            <a:endParaRPr lang="sk-SK" sz="1400" dirty="0">
              <a:latin typeface="+mj-lt"/>
              <a:cs typeface="Arial"/>
            </a:endParaRPr>
          </a:p>
          <a:p>
            <a:pPr>
              <a:defRPr/>
            </a:pPr>
            <a:r>
              <a:rPr lang="en-IE" altLang="en-US" sz="1400" dirty="0">
                <a:latin typeface="+mj-lt"/>
                <a:cs typeface="TH SarabunPSK"/>
              </a:rPr>
              <a:t>Jest oczywiste, że potrzebne są innowacje w zakresie pozyskiwania środków finansowych niezbędnych do urzeczywistnienia </a:t>
            </a:r>
            <a:r>
              <a:rPr lang="sk-SK" altLang="en-US" sz="1400" dirty="0">
                <a:latin typeface="+mj-lt"/>
                <a:cs typeface="TH SarabunPSK"/>
              </a:rPr>
              <a:t>Centrum smaku. </a:t>
            </a:r>
            <a:endParaRPr lang="en-IE" altLang="en-US" sz="1400" dirty="0">
              <a:latin typeface="+mj-lt"/>
              <a:cs typeface="TH SarabunPSK" panose="020B0502040204020203" pitchFamily="34" charset="-34"/>
            </a:endParaRPr>
          </a:p>
          <a:p>
            <a:pPr algn="l"/>
            <a:endParaRPr lang="sk-SK" sz="1400" dirty="0">
              <a:latin typeface="+mj-lt"/>
              <a:cs typeface="TH SarabunPSK" panose="020B0502040204020203" pitchFamily="34" charset="-34"/>
            </a:endParaRPr>
          </a:p>
          <a:p>
            <a:pPr algn="l"/>
            <a:r>
              <a:rPr lang="en-IE" altLang="en-US" sz="1400" b="1" dirty="0">
                <a:solidFill>
                  <a:srgbClr val="006600"/>
                </a:solidFill>
                <a:latin typeface="+mj-lt"/>
                <a:cs typeface="TH SarabunPSK"/>
              </a:rPr>
              <a:t>Co rozumiemy przez "kapitał" ?</a:t>
            </a:r>
          </a:p>
          <a:p>
            <a:pPr algn="l"/>
            <a:endParaRPr lang="sk-SK" sz="1400" dirty="0">
              <a:latin typeface="+mj-lt"/>
              <a:cs typeface="TH SarabunPSK" panose="020B0502040204020203" pitchFamily="34" charset="-34"/>
            </a:endParaRPr>
          </a:p>
          <a:p>
            <a:r>
              <a:rPr lang="en-IE" altLang="en-US" sz="1400" dirty="0">
                <a:latin typeface="+mj-lt"/>
                <a:cs typeface="TH SarabunPSK"/>
              </a:rPr>
              <a:t>Kapitał odnosi się do aktualnie dostępnych aktywów, takich jak nieruchomości, grunty, oszczędności itp. dostępnych do rozwoju lub inwestycji przedsiębiorstwa.  </a:t>
            </a:r>
            <a:r>
              <a:rPr lang="en-IE" altLang="en-US" sz="1400" b="1" dirty="0">
                <a:latin typeface="+mj-lt"/>
                <a:cs typeface="TH SarabunPSK"/>
              </a:rPr>
              <a:t>Pozyskiwanie kapitału </a:t>
            </a:r>
            <a:r>
              <a:rPr lang="en-IE" altLang="en-US" sz="1400" dirty="0">
                <a:latin typeface="+mj-lt"/>
                <a:cs typeface="TH SarabunPSK"/>
              </a:rPr>
              <a:t>wymaga wielu umiejętności i przygotowań. </a:t>
            </a:r>
            <a:r>
              <a:rPr lang="en-US" altLang="en-US" sz="1400" dirty="0">
                <a:latin typeface="+mj-lt"/>
                <a:cs typeface="TH SarabunPSK"/>
              </a:rPr>
              <a:t>Istnieją różne rodzaje finansowania, które umożliwią </a:t>
            </a:r>
            <a:r>
              <a:rPr lang="sk-SK" altLang="en-US" sz="1400" dirty="0">
                <a:latin typeface="+mj-lt"/>
                <a:cs typeface="TH SarabunPSK"/>
              </a:rPr>
              <a:t>ośrodkowi </a:t>
            </a:r>
            <a:r>
              <a:rPr lang="en-US" altLang="en-US" sz="1400" dirty="0">
                <a:latin typeface="+mj-lt"/>
                <a:cs typeface="TH SarabunPSK"/>
              </a:rPr>
              <a:t>pozyskanie kapitału na swój nowy biznes. Moduł ten wyjaśnia różne możliwości pozyskania kapitału inwestycyjnego poprzez dotacje, pożyczki, darowizny itp. </a:t>
            </a:r>
            <a:endParaRPr lang="en-US" altLang="en-US" sz="1400" dirty="0">
              <a:latin typeface="+mj-lt"/>
              <a:cs typeface="TH SarabunPSK" panose="020B0502040204020203" pitchFamily="34" charset="-34"/>
            </a:endParaRPr>
          </a:p>
          <a:p>
            <a:endParaRPr lang="sk-SK" sz="1400" dirty="0"/>
          </a:p>
          <a:p>
            <a:pPr>
              <a:buFontTx/>
              <a:buNone/>
              <a:defRPr/>
            </a:pPr>
            <a:r>
              <a:rPr lang="en-IE" sz="1400" dirty="0">
                <a:latin typeface="+mj-lt"/>
              </a:rPr>
              <a:t> </a:t>
            </a:r>
          </a:p>
        </p:txBody>
      </p:sp>
    </p:spTree>
    <p:extLst>
      <p:ext uri="{BB962C8B-B14F-4D97-AF65-F5344CB8AC3E}">
        <p14:creationId xmlns:p14="http://schemas.microsoft.com/office/powerpoint/2010/main" val="18156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B7BB1E0C-66C1-4525-A820-65E17CEF11CF}"/>
              </a:ext>
            </a:extLst>
          </p:cNvPr>
          <p:cNvSpPr txBox="1"/>
          <p:nvPr/>
        </p:nvSpPr>
        <p:spPr>
          <a:xfrm>
            <a:off x="560512" y="1196752"/>
            <a:ext cx="8336196" cy="823894"/>
          </a:xfrm>
          <a:prstGeom prst="rect">
            <a:avLst/>
          </a:prstGeom>
          <a:noFill/>
        </p:spPr>
        <p:txBody>
          <a:bodyPr wrap="square" lIns="84406" tIns="42203" rIns="84406" bIns="42203" anchor="t">
            <a:spAutoFit/>
          </a:bodyPr>
          <a:lstStyle/>
          <a:p>
            <a:r>
              <a:rPr lang="en-IE" altLang="en-US" sz="1600" b="1" dirty="0">
                <a:solidFill>
                  <a:srgbClr val="006600"/>
                </a:solidFill>
                <a:latin typeface="+mj-lt"/>
                <a:cs typeface="Arial"/>
              </a:rPr>
              <a:t>Kto jest zaangażowany w Twoje plany dotyczące </a:t>
            </a:r>
            <a:r>
              <a:rPr lang="sk-SK" altLang="en-US" sz="1600" b="1" dirty="0">
                <a:solidFill>
                  <a:srgbClr val="006600"/>
                </a:solidFill>
                <a:latin typeface="+mj-lt"/>
                <a:cs typeface="Arial"/>
              </a:rPr>
              <a:t>centrum smaku</a:t>
            </a:r>
            <a:r>
              <a:rPr lang="en-IE" altLang="en-US" sz="1600" b="1" dirty="0">
                <a:solidFill>
                  <a:srgbClr val="006600"/>
                </a:solidFill>
                <a:latin typeface="+mj-lt"/>
                <a:cs typeface="Arial"/>
              </a:rPr>
              <a:t>? </a:t>
            </a:r>
            <a:endParaRPr lang="sk-SK" altLang="en-US" sz="1600" b="1" dirty="0">
              <a:solidFill>
                <a:srgbClr val="006600"/>
              </a:solidFill>
              <a:latin typeface="+mj-lt"/>
            </a:endParaRPr>
          </a:p>
          <a:p>
            <a:r>
              <a:rPr lang="en-IE" altLang="en-US" sz="1600" dirty="0">
                <a:latin typeface="+mj-lt"/>
                <a:cs typeface="Arial"/>
              </a:rPr>
              <a:t>Dla tych, którzy nie mają technicznego wykształcenia, może to </a:t>
            </a:r>
            <a:r>
              <a:rPr lang="en-IE" altLang="en-US" sz="1600" dirty="0" err="1">
                <a:latin typeface="+mj-lt"/>
                <a:cs typeface="Arial"/>
              </a:rPr>
              <a:t>być</a:t>
            </a:r>
            <a:r>
              <a:rPr lang="en-IE" altLang="en-US" sz="1600" dirty="0">
                <a:latin typeface="+mj-lt"/>
                <a:cs typeface="Arial"/>
              </a:rPr>
              <a:t> </a:t>
            </a:r>
            <a:r>
              <a:rPr lang="en-IE" altLang="en-US" sz="1600" dirty="0" err="1">
                <a:latin typeface="+mj-lt"/>
                <a:cs typeface="Arial"/>
              </a:rPr>
              <a:t>mylące</a:t>
            </a:r>
            <a:r>
              <a:rPr lang="pl-PL" altLang="en-US" sz="1600" dirty="0">
                <a:latin typeface="+mj-lt"/>
                <a:cs typeface="Arial"/>
              </a:rPr>
              <a:t> to, </a:t>
            </a:r>
            <a:r>
              <a:rPr lang="en-IE" altLang="en-US" sz="1600" dirty="0" err="1">
                <a:latin typeface="+mj-lt"/>
                <a:cs typeface="Arial"/>
              </a:rPr>
              <a:t>kto</a:t>
            </a:r>
            <a:r>
              <a:rPr lang="en-IE" altLang="en-US" sz="1600" dirty="0">
                <a:latin typeface="+mj-lt"/>
                <a:cs typeface="Arial"/>
              </a:rPr>
              <a:t> co robi! Oto nasz prosty przewodnik</a:t>
            </a:r>
            <a:endParaRPr lang="sk-SK" sz="1600" dirty="0">
              <a:latin typeface="+mj-lt"/>
              <a:cs typeface="Arial"/>
            </a:endParaRPr>
          </a:p>
        </p:txBody>
      </p:sp>
      <p:graphicFrame>
        <p:nvGraphicFramePr>
          <p:cNvPr id="4" name="Tabuľka 4">
            <a:extLst>
              <a:ext uri="{FF2B5EF4-FFF2-40B4-BE49-F238E27FC236}">
                <a16:creationId xmlns:a16="http://schemas.microsoft.com/office/drawing/2014/main" id="{E0B5BF20-0CCC-49C4-A332-19727B211798}"/>
              </a:ext>
            </a:extLst>
          </p:cNvPr>
          <p:cNvGraphicFramePr>
            <a:graphicFrameLocks noGrp="1"/>
          </p:cNvGraphicFramePr>
          <p:nvPr/>
        </p:nvGraphicFramePr>
        <p:xfrm>
          <a:off x="384944" y="2159019"/>
          <a:ext cx="9144000" cy="2546252"/>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2415668259"/>
                    </a:ext>
                  </a:extLst>
                </a:gridCol>
                <a:gridCol w="4572000">
                  <a:extLst>
                    <a:ext uri="{9D8B030D-6E8A-4147-A177-3AD203B41FA5}">
                      <a16:colId xmlns:a16="http://schemas.microsoft.com/office/drawing/2014/main" val="839356942"/>
                    </a:ext>
                  </a:extLst>
                </a:gridCol>
              </a:tblGrid>
              <a:tr h="379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300" b="1" i="0" kern="1200" dirty="0">
                          <a:solidFill>
                            <a:srgbClr val="006600"/>
                          </a:solidFill>
                          <a:effectLst/>
                          <a:latin typeface="+mj-lt"/>
                          <a:ea typeface="+mn-ea"/>
                          <a:cs typeface="+mn-cs"/>
                        </a:rPr>
                        <a:t>DOKUMENTY</a:t>
                      </a:r>
                      <a:endParaRPr lang="en-IE" sz="1300" dirty="0">
                        <a:solidFill>
                          <a:srgbClr val="006600"/>
                        </a:solidFill>
                        <a:latin typeface="+mj-lt"/>
                      </a:endParaRPr>
                    </a:p>
                    <a:p>
                      <a:pPr algn="ctr"/>
                      <a:endParaRPr lang="sk-SK" sz="1300" dirty="0">
                        <a:latin typeface="+mj-lt"/>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300" b="1" i="0" kern="1200" dirty="0">
                          <a:solidFill>
                            <a:srgbClr val="006600"/>
                          </a:solidFill>
                          <a:effectLst/>
                          <a:latin typeface="+mj-lt"/>
                          <a:ea typeface="+mn-ea"/>
                          <a:cs typeface="+mn-cs"/>
                        </a:rPr>
                        <a:t>INŻYNIEROWIE BUDOWLANI</a:t>
                      </a:r>
                      <a:endParaRPr lang="en-IE" sz="1300" dirty="0">
                        <a:solidFill>
                          <a:srgbClr val="006600"/>
                        </a:solidFill>
                        <a:latin typeface="+mj-lt"/>
                      </a:endParaRPr>
                    </a:p>
                    <a:p>
                      <a:endParaRPr lang="sk-SK" sz="1300" dirty="0">
                        <a:latin typeface="+mj-lt"/>
                      </a:endParaRPr>
                    </a:p>
                  </a:txBody>
                  <a:tcPr marL="84406" marR="84406" marT="42203" marB="42203"/>
                </a:tc>
                <a:extLst>
                  <a:ext uri="{0D108BD9-81ED-4DB2-BD59-A6C34878D82A}">
                    <a16:rowId xmlns:a16="http://schemas.microsoft.com/office/drawing/2014/main" val="3953400924"/>
                  </a:ext>
                </a:extLst>
              </a:tr>
              <a:tr h="1961560">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300" b="0" i="0" kern="1200" dirty="0">
                          <a:solidFill>
                            <a:schemeClr val="dk1"/>
                          </a:solidFill>
                          <a:effectLst/>
                          <a:latin typeface="+mj-lt"/>
                          <a:ea typeface="+mn-ea"/>
                          <a:cs typeface="+mn-cs"/>
                        </a:rPr>
                        <a:t>Plany szczegółowe, przekroje, </a:t>
                      </a:r>
                      <a:r>
                        <a:rPr lang="pl-PL" sz="1300" b="0" i="0" kern="1200" dirty="0">
                          <a:solidFill>
                            <a:schemeClr val="dk1"/>
                          </a:solidFill>
                          <a:effectLst/>
                          <a:latin typeface="+mj-lt"/>
                          <a:ea typeface="+mn-ea"/>
                          <a:cs typeface="+mn-cs"/>
                        </a:rPr>
                        <a:t>dokumenty</a:t>
                      </a:r>
                      <a:r>
                        <a:rPr lang="en-IE" sz="1300" b="0" i="0" kern="1200" dirty="0">
                          <a:solidFill>
                            <a:schemeClr val="dk1"/>
                          </a:solidFill>
                          <a:effectLst/>
                          <a:latin typeface="+mj-lt"/>
                          <a:ea typeface="+mn-ea"/>
                          <a:cs typeface="+mn-cs"/>
                        </a:rPr>
                        <a:t> z detalami i specyfikacjami .</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Układy wskazujące miejsca dla ogrzewania, chłodzenia, wody, światła i zasilania, ognia, włamania itp. itd</a:t>
                      </a:r>
                      <a:r>
                        <a:rPr lang="en-IE" sz="1300" b="0" i="0" kern="1200" dirty="0" err="1">
                          <a:solidFill>
                            <a:schemeClr val="dk1"/>
                          </a:solidFill>
                          <a:effectLst/>
                          <a:latin typeface="+mj-lt"/>
                          <a:ea typeface="+mn-ea"/>
                          <a:cs typeface="+mn-cs"/>
                        </a:rPr>
                        <a:t>.</a:t>
                      </a:r>
                      <a:endParaRPr lang="en-IE" sz="1300" b="0" i="0" kern="1200" dirty="0">
                        <a:solidFill>
                          <a:schemeClr val="dk1"/>
                        </a:solidFill>
                        <a:effectLst/>
                        <a:latin typeface="+mj-lt"/>
                        <a:ea typeface="+mn-ea"/>
                        <a:cs typeface="+mn-cs"/>
                      </a:endParaRP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Specyfikacja dotycząca materiałów i wykonania.</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Wstępny plan bezpieczeństwa i ochrony zdrowia.</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Zarządzanie wkładem innych konsultantów</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Zarządzanie due diligence Wykonawców przetargów</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Wydanie Formularza Przetargu.</a:t>
                      </a:r>
                    </a:p>
                    <a:p>
                      <a:endParaRPr lang="sk-SK" sz="1300" dirty="0">
                        <a:latin typeface="+mj-lt"/>
                      </a:endParaRPr>
                    </a:p>
                  </a:txBody>
                  <a:tcPr marL="84406" marR="84406" marT="42203" marB="42203"/>
                </a:tc>
                <a:tc>
                  <a:txBody>
                    <a:bodyPr/>
                    <a:lstStyle/>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Projekt fundamentów</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Projektowanie odwodnienia</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Projekt konstrukcyjny na każdej kondygnacji i dachach</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W razie potrzeby projekt ściany oporowej</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Specyfikacja betonu</a:t>
                      </a:r>
                    </a:p>
                    <a:p>
                      <a:pPr marL="285750" indent="-285750" fontAlgn="base">
                        <a:buFont typeface="Arial" panose="020B0604020202020204" pitchFamily="34" charset="0"/>
                        <a:buChar char="•"/>
                      </a:pPr>
                      <a:r>
                        <a:rPr lang="en-IE" sz="1300" b="0" i="0" kern="1200" dirty="0">
                          <a:solidFill>
                            <a:schemeClr val="dk1"/>
                          </a:solidFill>
                          <a:effectLst/>
                          <a:latin typeface="+mj-lt"/>
                          <a:ea typeface="+mn-ea"/>
                          <a:cs typeface="+mn-cs"/>
                        </a:rPr>
                        <a:t>Specyfikacja konstrukcyjna i szczegóły</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300" b="0" i="0" kern="1200" dirty="0">
                          <a:solidFill>
                            <a:schemeClr val="dk1"/>
                          </a:solidFill>
                          <a:effectLst/>
                          <a:latin typeface="+mj-lt"/>
                          <a:ea typeface="+mn-ea"/>
                          <a:cs typeface="+mn-cs"/>
                        </a:rPr>
                        <a:t>W razie potrzeby mogą zlecić dodatkowe badania gruntu i podziemnej telewizji przemysłowej </a:t>
                      </a:r>
                    </a:p>
                    <a:p>
                      <a:endParaRPr lang="sk-SK" sz="1300" dirty="0">
                        <a:latin typeface="+mj-lt"/>
                      </a:endParaRPr>
                    </a:p>
                  </a:txBody>
                  <a:tcPr marL="84406" marR="84406" marT="42203" marB="42203"/>
                </a:tc>
                <a:extLst>
                  <a:ext uri="{0D108BD9-81ED-4DB2-BD59-A6C34878D82A}">
                    <a16:rowId xmlns:a16="http://schemas.microsoft.com/office/drawing/2014/main" val="3341758095"/>
                  </a:ext>
                </a:extLst>
              </a:tr>
            </a:tbl>
          </a:graphicData>
        </a:graphic>
      </p:graphicFrame>
      <p:graphicFrame>
        <p:nvGraphicFramePr>
          <p:cNvPr id="5" name="Tabuľka 4">
            <a:extLst>
              <a:ext uri="{FF2B5EF4-FFF2-40B4-BE49-F238E27FC236}">
                <a16:creationId xmlns:a16="http://schemas.microsoft.com/office/drawing/2014/main" id="{143C3B37-516B-5DAD-7B50-B1F5E5AD83E2}"/>
              </a:ext>
            </a:extLst>
          </p:cNvPr>
          <p:cNvGraphicFramePr>
            <a:graphicFrameLocks noGrp="1"/>
          </p:cNvGraphicFramePr>
          <p:nvPr/>
        </p:nvGraphicFramePr>
        <p:xfrm>
          <a:off x="381000" y="4548197"/>
          <a:ext cx="9144000" cy="2150012"/>
        </p:xfrm>
        <a:graphic>
          <a:graphicData uri="http://schemas.openxmlformats.org/drawingml/2006/table">
            <a:tbl>
              <a:tblPr firstRow="1" bandRow="1">
                <a:tableStyleId>{F5AB1C69-6EDB-4FF4-983F-18BD219EF322}</a:tableStyleId>
              </a:tblPr>
              <a:tblGrid>
                <a:gridCol w="4572000">
                  <a:extLst>
                    <a:ext uri="{9D8B030D-6E8A-4147-A177-3AD203B41FA5}">
                      <a16:colId xmlns:a16="http://schemas.microsoft.com/office/drawing/2014/main" val="1636574695"/>
                    </a:ext>
                  </a:extLst>
                </a:gridCol>
                <a:gridCol w="4572000">
                  <a:extLst>
                    <a:ext uri="{9D8B030D-6E8A-4147-A177-3AD203B41FA5}">
                      <a16:colId xmlns:a16="http://schemas.microsoft.com/office/drawing/2014/main" val="1889751230"/>
                    </a:ext>
                  </a:extLst>
                </a:gridCol>
              </a:tblGrid>
              <a:tr h="46101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300" b="1" i="0" kern="1200" dirty="0">
                          <a:solidFill>
                            <a:srgbClr val="006600"/>
                          </a:solidFill>
                          <a:effectLst/>
                          <a:latin typeface="+mj-lt"/>
                          <a:ea typeface="+mn-ea"/>
                          <a:cs typeface="+mn-cs"/>
                        </a:rPr>
                        <a:t>INNI KONSULTANCI</a:t>
                      </a:r>
                      <a:endParaRPr lang="en-IE" sz="1300" dirty="0">
                        <a:solidFill>
                          <a:srgbClr val="006600"/>
                        </a:solidFill>
                        <a:latin typeface="+mj-lt"/>
                      </a:endParaRPr>
                    </a:p>
                  </a:txBody>
                  <a:tcPr marL="84406" marR="84406" marT="42203" marB="4220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300" b="1" i="0" kern="1200" dirty="0">
                          <a:solidFill>
                            <a:srgbClr val="006600"/>
                          </a:solidFill>
                          <a:effectLst/>
                          <a:latin typeface="+mj-lt"/>
                          <a:ea typeface="+mn-ea"/>
                          <a:cs typeface="+mn-cs"/>
                        </a:rPr>
                        <a:t>INSPEKTOR DS. ILOŚCI</a:t>
                      </a:r>
                      <a:endParaRPr lang="en-IE" sz="1300" dirty="0">
                        <a:solidFill>
                          <a:srgbClr val="006600"/>
                        </a:solidFill>
                        <a:latin typeface="+mj-lt"/>
                      </a:endParaRPr>
                    </a:p>
                    <a:p>
                      <a:endParaRPr lang="sk-SK" sz="1300" dirty="0">
                        <a:latin typeface="+mj-lt"/>
                      </a:endParaRPr>
                    </a:p>
                  </a:txBody>
                  <a:tcPr marL="84406" marR="84406" marT="42203" marB="42203"/>
                </a:tc>
                <a:extLst>
                  <a:ext uri="{0D108BD9-81ED-4DB2-BD59-A6C34878D82A}">
                    <a16:rowId xmlns:a16="http://schemas.microsoft.com/office/drawing/2014/main" val="3360881019"/>
                  </a:ext>
                </a:extLst>
              </a:tr>
              <a:tr h="1601195">
                <a:tc>
                  <a:txBody>
                    <a:bodyPr/>
                    <a:lstStyle/>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300" b="0" i="0" kern="1200" dirty="0">
                          <a:solidFill>
                            <a:schemeClr val="dk1"/>
                          </a:solidFill>
                          <a:effectLst/>
                          <a:latin typeface="+mj-lt"/>
                          <a:ea typeface="+mn-ea"/>
                          <a:cs typeface="+mn-cs"/>
                        </a:rPr>
                        <a:t>Technolog żywności</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300" b="0" i="0" kern="1200" dirty="0">
                          <a:solidFill>
                            <a:schemeClr val="dk1"/>
                          </a:solidFill>
                          <a:effectLst/>
                          <a:latin typeface="+mj-lt"/>
                          <a:ea typeface="+mn-ea"/>
                          <a:cs typeface="+mn-cs"/>
                        </a:rPr>
                        <a:t>Inżynierowie serwisu</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IE" sz="1300" b="0" i="0" kern="1200" dirty="0">
                          <a:solidFill>
                            <a:schemeClr val="dk1"/>
                          </a:solidFill>
                          <a:effectLst/>
                          <a:latin typeface="+mj-lt"/>
                          <a:ea typeface="+mn-ea"/>
                          <a:cs typeface="+mn-cs"/>
                        </a:rPr>
                        <a:t>Architektura wnętrz/ Oświetlenie/ Krajobraz/ Specjalista - w zależności od zastosowania.</a:t>
                      </a:r>
                    </a:p>
                    <a:p>
                      <a:endParaRPr lang="sk-SK" sz="1300" dirty="0">
                        <a:latin typeface="+mj-lt"/>
                      </a:endParaRPr>
                    </a:p>
                  </a:txBody>
                  <a:tcPr marL="84406" marR="84406" marT="42203" marB="422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300" b="0" i="0" kern="1200" dirty="0">
                          <a:solidFill>
                            <a:schemeClr val="dk1"/>
                          </a:solidFill>
                          <a:effectLst/>
                          <a:latin typeface="+mj-lt"/>
                          <a:ea typeface="+mn-ea"/>
                          <a:cs typeface="+mn-cs"/>
                        </a:rPr>
                        <a:t>Po wykonaniu wszystkich rysunków projektowych i specyfikacji od innych konsultantów, Quantity Surveyor zmierzy każdy element budynku i </a:t>
                      </a:r>
                      <a:r>
                        <a:rPr lang="en-IE" sz="1300" b="0" i="0" kern="1200" dirty="0" err="1">
                          <a:solidFill>
                            <a:schemeClr val="dk1"/>
                          </a:solidFill>
                          <a:effectLst/>
                          <a:latin typeface="+mj-lt"/>
                          <a:ea typeface="+mn-ea"/>
                          <a:cs typeface="+mn-cs"/>
                        </a:rPr>
                        <a:t>stworzy</a:t>
                      </a:r>
                      <a:r>
                        <a:rPr lang="pl-PL" sz="1300" b="1" i="0" kern="1200" dirty="0">
                          <a:solidFill>
                            <a:schemeClr val="dk1"/>
                          </a:solidFill>
                          <a:effectLst/>
                          <a:latin typeface="+mj-lt"/>
                          <a:ea typeface="+mn-ea"/>
                          <a:cs typeface="+mn-cs"/>
                          <a:hlinkClick r:id="rId3" tooltip="Definition "/>
                        </a:rPr>
                        <a:t> Rachunek ilościowy</a:t>
                      </a:r>
                      <a:r>
                        <a:rPr lang="en-IE" sz="1300" b="1" i="0" kern="1200" dirty="0">
                          <a:solidFill>
                            <a:schemeClr val="dk1"/>
                          </a:solidFill>
                          <a:effectLst/>
                          <a:latin typeface="+mj-lt"/>
                          <a:ea typeface="+mn-ea"/>
                          <a:cs typeface="+mn-cs"/>
                          <a:hlinkClick r:id="rId3" tooltip="Definition "/>
                        </a:rPr>
                        <a:t> </a:t>
                      </a:r>
                      <a:r>
                        <a:rPr lang="en-IE" sz="1300" b="0" i="0" kern="1200" dirty="0">
                          <a:solidFill>
                            <a:schemeClr val="dk1"/>
                          </a:solidFill>
                          <a:effectLst/>
                          <a:latin typeface="+mj-lt"/>
                          <a:ea typeface="+mn-ea"/>
                          <a:cs typeface="+mn-cs"/>
                        </a:rPr>
                        <a:t>. Będzie on stanowił podstawę do przetargu i zapewni, że wszyscy wykonawcy wycenią go na zasadzie "lubię to samo". Jest on również używany do kosztorysowania </a:t>
                      </a:r>
                      <a:r>
                        <a:rPr lang="en-IE" sz="1300" b="1" i="0" kern="1200" dirty="0">
                          <a:solidFill>
                            <a:schemeClr val="dk1"/>
                          </a:solidFill>
                          <a:effectLst/>
                          <a:latin typeface="+mj-lt"/>
                          <a:ea typeface="+mn-ea"/>
                          <a:cs typeface="+mn-cs"/>
                          <a:hlinkClick r:id="rId4" tooltip="Link"/>
                        </a:rPr>
                        <a:t>Wariacji </a:t>
                      </a:r>
                      <a:r>
                        <a:rPr lang="en-IE" sz="1300" b="0" i="0" kern="1200" dirty="0">
                          <a:solidFill>
                            <a:schemeClr val="dk1"/>
                          </a:solidFill>
                          <a:effectLst/>
                          <a:latin typeface="+mj-lt"/>
                          <a:ea typeface="+mn-ea"/>
                          <a:cs typeface="+mn-cs"/>
                        </a:rPr>
                        <a:t>lub zmian w zakresie prac w trakcie fazy budowy.</a:t>
                      </a:r>
                    </a:p>
                    <a:p>
                      <a:endParaRPr lang="sk-SK" sz="1300" dirty="0">
                        <a:latin typeface="+mj-lt"/>
                      </a:endParaRPr>
                    </a:p>
                  </a:txBody>
                  <a:tcPr marL="84406" marR="84406" marT="42203" marB="42203"/>
                </a:tc>
                <a:extLst>
                  <a:ext uri="{0D108BD9-81ED-4DB2-BD59-A6C34878D82A}">
                    <a16:rowId xmlns:a16="http://schemas.microsoft.com/office/drawing/2014/main" val="300441877"/>
                  </a:ext>
                </a:extLst>
              </a:tr>
            </a:tbl>
          </a:graphicData>
        </a:graphic>
      </p:graphicFrame>
    </p:spTree>
    <p:extLst>
      <p:ext uri="{BB962C8B-B14F-4D97-AF65-F5344CB8AC3E}">
        <p14:creationId xmlns:p14="http://schemas.microsoft.com/office/powerpoint/2010/main" val="37194156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15528D5E10BA49B6643C35E826D0AA" ma:contentTypeVersion="17" ma:contentTypeDescription="Utwórz nowy dokument." ma:contentTypeScope="" ma:versionID="6655694e06754180245da2f81e741a02">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81c12da9740d80a3f724ce83424fc0df"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Tagi obrazów"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1EB573F1-674B-4547-81C9-CFF23C257E89}"/>
</file>

<file path=customXml/itemProps2.xml><?xml version="1.0" encoding="utf-8"?>
<ds:datastoreItem xmlns:ds="http://schemas.openxmlformats.org/officeDocument/2006/customXml" ds:itemID="{D2A5200E-6B70-40C8-AC5B-567C02C13491}">
  <ds:schemaRefs>
    <ds:schemaRef ds:uri="http://schemas.microsoft.com/sharepoint/v3/contenttype/forms"/>
  </ds:schemaRefs>
</ds:datastoreItem>
</file>

<file path=customXml/itemProps3.xml><?xml version="1.0" encoding="utf-8"?>
<ds:datastoreItem xmlns:ds="http://schemas.openxmlformats.org/officeDocument/2006/customXml" ds:itemID="{A1A7B9EB-588E-4CFC-A594-64DC3DF872B5}">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emplate/>
  <TotalTime>10505</TotalTime>
  <Words>7823</Words>
  <Application>Microsoft Office PowerPoint</Application>
  <PresentationFormat>Papier A4 (210x297 mm)</PresentationFormat>
  <Paragraphs>614</Paragraphs>
  <Slides>60</Slides>
  <Notes>4</Notes>
  <HiddenSlides>0</HiddenSlides>
  <MMClips>3</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60</vt:i4>
      </vt:variant>
    </vt:vector>
  </HeadingPairs>
  <TitlesOfParts>
    <vt:vector size="68" baseType="lpstr">
      <vt:lpstr>Arial</vt:lpstr>
      <vt:lpstr>Bookman Old Style</vt:lpstr>
      <vt:lpstr>Calibri</vt:lpstr>
      <vt:lpstr>Calibri Light</vt:lpstr>
      <vt:lpstr>Lucida Grande</vt:lpstr>
      <vt:lpstr>Trebuchet MS</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Antoni Kierka</cp:lastModifiedBy>
  <cp:revision>218</cp:revision>
  <dcterms:created xsi:type="dcterms:W3CDTF">2018-03-25T08:55:28Z</dcterms:created>
  <dcterms:modified xsi:type="dcterms:W3CDTF">2022-12-13T14:52:56Z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y fmtid="{D5CDD505-2E9C-101B-9397-08002B2CF9AE}" pid="3" name="MediaServiceImageTags">
    <vt:lpwstr/>
  </property>
</Properties>
</file>