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53"/>
  </p:notesMasterIdLst>
  <p:sldIdLst>
    <p:sldId id="338" r:id="rId5"/>
    <p:sldId id="340" r:id="rId6"/>
    <p:sldId id="341" r:id="rId7"/>
    <p:sldId id="342" r:id="rId8"/>
    <p:sldId id="343" r:id="rId9"/>
    <p:sldId id="344" r:id="rId10"/>
    <p:sldId id="345" r:id="rId11"/>
    <p:sldId id="347" r:id="rId12"/>
    <p:sldId id="346" r:id="rId13"/>
    <p:sldId id="349" r:id="rId14"/>
    <p:sldId id="348" r:id="rId15"/>
    <p:sldId id="351" r:id="rId16"/>
    <p:sldId id="350" r:id="rId17"/>
    <p:sldId id="353" r:id="rId18"/>
    <p:sldId id="352" r:id="rId19"/>
    <p:sldId id="355" r:id="rId20"/>
    <p:sldId id="354" r:id="rId21"/>
    <p:sldId id="357" r:id="rId22"/>
    <p:sldId id="356" r:id="rId23"/>
    <p:sldId id="358" r:id="rId24"/>
    <p:sldId id="359" r:id="rId25"/>
    <p:sldId id="361" r:id="rId26"/>
    <p:sldId id="360" r:id="rId27"/>
    <p:sldId id="363" r:id="rId28"/>
    <p:sldId id="362" r:id="rId29"/>
    <p:sldId id="365" r:id="rId30"/>
    <p:sldId id="367" r:id="rId31"/>
    <p:sldId id="364" r:id="rId32"/>
    <p:sldId id="366" r:id="rId33"/>
    <p:sldId id="369" r:id="rId34"/>
    <p:sldId id="368" r:id="rId35"/>
    <p:sldId id="371" r:id="rId36"/>
    <p:sldId id="370" r:id="rId37"/>
    <p:sldId id="373" r:id="rId38"/>
    <p:sldId id="372" r:id="rId39"/>
    <p:sldId id="376" r:id="rId40"/>
    <p:sldId id="375" r:id="rId41"/>
    <p:sldId id="374" r:id="rId42"/>
    <p:sldId id="378" r:id="rId43"/>
    <p:sldId id="377" r:id="rId44"/>
    <p:sldId id="381" r:id="rId45"/>
    <p:sldId id="380" r:id="rId46"/>
    <p:sldId id="379" r:id="rId47"/>
    <p:sldId id="383" r:id="rId48"/>
    <p:sldId id="382" r:id="rId49"/>
    <p:sldId id="387" r:id="rId50"/>
    <p:sldId id="386" r:id="rId51"/>
    <p:sldId id="385" r:id="rId52"/>
  </p:sldIdLst>
  <p:sldSz cx="9906000" cy="6858000" type="A4"/>
  <p:notesSz cx="6858000" cy="9144000"/>
  <p:embeddedFontLst>
    <p:embeddedFont>
      <p:font typeface="Calibri" panose="020F0502020204030204" pitchFamily="34" charset="0"/>
      <p:regular r:id="rId54"/>
      <p:bold r:id="rId55"/>
      <p:italic r:id="rId56"/>
      <p:boldItalic r:id="rId57"/>
    </p:embeddedFont>
    <p:embeddedFont>
      <p:font typeface="Calibri Light" panose="020F0302020204030204" pitchFamily="34" charset="0"/>
      <p:regular r:id="rId58"/>
      <p:italic r:id="rId59"/>
    </p:embeddedFont>
    <p:embeddedFont>
      <p:font typeface="Consolas" panose="020B0609020204030204" pitchFamily="49" charset="0"/>
      <p:regular r:id="rId60"/>
      <p:bold r:id="rId61"/>
      <p:italic r:id="rId62"/>
      <p:boldItalic r:id="rId63"/>
    </p:embeddedFont>
    <p:embeddedFont>
      <p:font typeface="Tahoma" panose="020B0604030504040204" pitchFamily="34" charset="0"/>
      <p:regular r:id="rId64"/>
      <p:bold r:id="rId65"/>
    </p:embeddedFont>
    <p:embeddedFont>
      <p:font typeface="Trebuchet MS" panose="020B0603020202020204" pitchFamily="3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76" roundtripDataSignature="AMtx7mgQdJrJ3UcYIQ0oyabBBZ+eFTvh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665856-8C42-675A-0714-43D461C5D73D}" v="704" dt="2022-10-24T10:48:10.930"/>
    <p1510:client id="{1897CEEB-B374-3E64-D553-8998589FE0C9}" v="13" dt="2022-10-24T09:21:58.049"/>
    <p1510:client id="{1EFF7A55-E8DB-FA2E-F4FB-5D4084136915}" v="220" dt="2022-10-25T13:41:00.447"/>
    <p1510:client id="{372C0997-4731-D51D-CCDF-8AE0C73C7BA0}" v="3" dt="2022-06-02T12:45:14.425"/>
  </p1510:revLst>
</p1510:revInfo>
</file>

<file path=ppt/tableStyles.xml><?xml version="1.0" encoding="utf-8"?>
<a:tblStyleLst xmlns:a="http://schemas.openxmlformats.org/drawingml/2006/main" def="{D23FF16D-11D2-4C03-839C-79305112D1A9}">
  <a:tblStyle styleId="{D23FF16D-11D2-4C03-839C-79305112D1A9}" styleName="Table_0">
    <a:wholeTbl>
      <a:tcTxStyle b="off" i="off">
        <a:font>
          <a:latin typeface="Trebuchet MS"/>
          <a:ea typeface="Trebuchet MS"/>
          <a:cs typeface="Trebuchet MS"/>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chemeClr val="accent3"/>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40000"/>
            </a:schemeClr>
          </a:solidFill>
        </a:fill>
      </a:tcStyle>
    </a:band1H>
    <a:band2H>
      <a:tcTxStyle/>
      <a:tcStyle>
        <a:tcBdr/>
      </a:tcStyle>
    </a:band2H>
    <a:band1V>
      <a:tcTxStyle/>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fill>
          <a:solidFill>
            <a:schemeClr val="accent3">
              <a:alpha val="40000"/>
            </a:schemeClr>
          </a:solidFill>
        </a:fill>
      </a:tcStyle>
    </a:band1V>
    <a:band2V>
      <a:tcTxStyle/>
      <a:tcStyle>
        <a:tcBdr/>
      </a:tcStyle>
    </a:band2V>
    <a:lastCol>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3"/>
          </a:solidFill>
        </a:fill>
      </a:tcStyle>
    </a:firstRow>
    <a:neCell>
      <a:tcTxStyle/>
      <a:tcStyle>
        <a:tcBdr/>
      </a:tcStyle>
    </a:neCell>
    <a:nwCell>
      <a:tcTxStyle/>
      <a:tcStyle>
        <a:tcBdr/>
      </a:tcStyle>
    </a:nwCell>
  </a:tblStyle>
  <a:tblStyle styleId="{ADC1F451-1D95-4ED1-BEC5-CFCC107EDB6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306" y="62"/>
      </p:cViewPr>
      <p:guideLst>
        <p:guide orient="horz" pos="2160"/>
        <p:guide pos="312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0.fntdata"/><Relationship Id="rId68" Type="http://schemas.openxmlformats.org/officeDocument/2006/relationships/font" Target="fonts/font15.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8.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7.fntdata"/><Relationship Id="rId65" Type="http://schemas.openxmlformats.org/officeDocument/2006/relationships/font" Target="fonts/font12.fntdata"/><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font" Target="fonts/font2.fntdata"/><Relationship Id="rId76" Type="http://customschemas.google.com/relationships/presentationmetadata" Target="metadata"/><Relationship Id="rId7"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54178B-DD69-4048-BED3-DBEE43E3BF09}" type="doc">
      <dgm:prSet loTypeId="urn:microsoft.com/office/officeart/2005/8/layout/arrow2" loCatId="process" qsTypeId="urn:microsoft.com/office/officeart/2005/8/quickstyle/simple3" qsCatId="simple" csTypeId="urn:microsoft.com/office/officeart/2005/8/colors/accent3_4" csCatId="accent3" phldr="1"/>
      <dgm:spPr/>
    </dgm:pt>
    <dgm:pt modelId="{7C9072D6-63C0-4814-A866-11962FB0FEF0}">
      <dgm:prSet phldrT="[Testo]" phldr="0"/>
      <dgm:spPr/>
      <dgm:t>
        <a:bodyPr/>
        <a:lstStyle/>
        <a:p>
          <a:endParaRPr lang="it-IT"/>
        </a:p>
      </dgm:t>
    </dgm:pt>
    <dgm:pt modelId="{772013A6-E945-42A3-AD2A-0E2BE09F7B05}" type="parTrans" cxnId="{191C7FE8-4B25-4EC2-A712-073424839E03}">
      <dgm:prSet/>
      <dgm:spPr/>
      <dgm:t>
        <a:bodyPr/>
        <a:lstStyle/>
        <a:p>
          <a:endParaRPr lang="cs-CZ"/>
        </a:p>
      </dgm:t>
    </dgm:pt>
    <dgm:pt modelId="{91CA655B-09C8-41E4-98A1-93C89BB579DC}" type="sibTrans" cxnId="{191C7FE8-4B25-4EC2-A712-073424839E03}">
      <dgm:prSet/>
      <dgm:spPr/>
      <dgm:t>
        <a:bodyPr/>
        <a:lstStyle/>
        <a:p>
          <a:endParaRPr lang="cs-CZ"/>
        </a:p>
      </dgm:t>
    </dgm:pt>
    <dgm:pt modelId="{C455F060-1376-43AB-A4BD-91DA0F0DEEAC}">
      <dgm:prSet phldr="0"/>
      <dgm:spPr>
        <a:xfrm>
          <a:off x="1594331" y="3633209"/>
          <a:ext cx="999371" cy="1134782"/>
        </a:xfrm>
        <a:prstGeom prst="rect">
          <a:avLst/>
        </a:prstGeom>
        <a:noFill/>
        <a:ln>
          <a:noFill/>
        </a:ln>
        <a:effectLst/>
      </dgm:spPr>
      <dgm:t>
        <a:bodyPr/>
        <a:lstStyle/>
        <a:p>
          <a:pPr algn="l" rtl="0">
            <a:buNone/>
          </a:pPr>
          <a:r>
            <a:rPr lang="cs" b="1" i="0" err="1">
              <a:solidFill>
                <a:srgbClr val="000000">
                  <a:hueOff val="0"/>
                  <a:satOff val="0"/>
                  <a:lumOff val="0"/>
                  <a:alphaOff val="0"/>
                </a:srgbClr>
              </a:solidFill>
              <a:latin typeface="Arial"/>
              <a:ea typeface="+mn-ea"/>
              <a:cs typeface="Arial"/>
            </a:rPr>
            <a:t>Téma </a:t>
          </a:r>
          <a:r>
            <a:rPr lang="cs" b="1" i="0">
              <a:solidFill>
                <a:srgbClr val="000000">
                  <a:hueOff val="0"/>
                  <a:satOff val="0"/>
                  <a:lumOff val="0"/>
                  <a:alphaOff val="0"/>
                </a:srgbClr>
              </a:solidFill>
              <a:latin typeface="Arial"/>
              <a:ea typeface="+mn-ea"/>
              <a:cs typeface="Arial"/>
            </a:rPr>
            <a:t>zaměření</a:t>
          </a:r>
          <a:endParaRPr lang="en-US" b="1" i="0">
            <a:solidFill>
              <a:srgbClr val="000000">
                <a:hueOff val="0"/>
                <a:satOff val="0"/>
                <a:lumOff val="0"/>
                <a:alphaOff val="0"/>
              </a:srgbClr>
            </a:solidFill>
            <a:latin typeface="Arial"/>
            <a:ea typeface="+mn-ea"/>
            <a:cs typeface="Arial"/>
          </a:endParaRPr>
        </a:p>
      </dgm:t>
    </dgm:pt>
    <dgm:pt modelId="{2092533B-BD2B-434A-8E63-0420A88AE207}" type="parTrans" cxnId="{BDB76C69-69B2-489B-87ED-25C52A7DADD4}">
      <dgm:prSet/>
      <dgm:spPr/>
      <dgm:t>
        <a:bodyPr/>
        <a:lstStyle/>
        <a:p>
          <a:endParaRPr lang="cs-CZ"/>
        </a:p>
      </dgm:t>
    </dgm:pt>
    <dgm:pt modelId="{B87BAC38-5134-4EE5-8AE5-7E1C1E0EC22F}" type="sibTrans" cxnId="{BDB76C69-69B2-489B-87ED-25C52A7DADD4}">
      <dgm:prSet/>
      <dgm:spPr/>
      <dgm:t>
        <a:bodyPr/>
        <a:lstStyle/>
        <a:p>
          <a:endParaRPr lang="cs-CZ"/>
        </a:p>
      </dgm:t>
    </dgm:pt>
    <dgm:pt modelId="{3F764883-185D-45C7-A740-9F93C16AD672}">
      <dgm:prSet phldr="0"/>
      <dgm:spPr>
        <a:xfrm>
          <a:off x="2593702" y="2770203"/>
          <a:ext cx="1266378" cy="1997788"/>
        </a:xfrm>
        <a:prstGeom prst="rect">
          <a:avLst/>
        </a:prstGeom>
        <a:noFill/>
        <a:ln>
          <a:noFill/>
        </a:ln>
        <a:effectLst/>
      </dgm:spPr>
      <dgm:t>
        <a:bodyPr/>
        <a:lstStyle/>
        <a:p>
          <a:pPr algn="l">
            <a:buNone/>
          </a:pPr>
          <a:r>
            <a:rPr lang="cs" b="1" err="1">
              <a:solidFill>
                <a:srgbClr val="000000">
                  <a:hueOff val="0"/>
                  <a:satOff val="0"/>
                  <a:lumOff val="0"/>
                  <a:alphaOff val="0"/>
                </a:srgbClr>
              </a:solidFill>
              <a:latin typeface="Arial"/>
              <a:ea typeface="+mn-ea"/>
              <a:cs typeface="+mn-cs"/>
            </a:rPr>
            <a:t>Pozvat konkrétní </a:t>
          </a:r>
          <a:r>
            <a:rPr lang="cs" b="1">
              <a:solidFill>
                <a:srgbClr val="000000">
                  <a:hueOff val="0"/>
                  <a:satOff val="0"/>
                  <a:lumOff val="0"/>
                  <a:alphaOff val="0"/>
                </a:srgbClr>
              </a:solidFill>
              <a:latin typeface="Arial"/>
              <a:ea typeface="+mn-ea"/>
              <a:cs typeface="+mn-cs"/>
            </a:rPr>
            <a:t>cíl</a:t>
          </a:r>
          <a:endParaRPr lang="en-US" b="1">
            <a:solidFill>
              <a:srgbClr val="000000">
                <a:hueOff val="0"/>
                <a:satOff val="0"/>
                <a:lumOff val="0"/>
                <a:alphaOff val="0"/>
              </a:srgbClr>
            </a:solidFill>
            <a:latin typeface="Arial"/>
            <a:ea typeface="+mn-ea"/>
            <a:cs typeface="+mn-cs"/>
          </a:endParaRPr>
        </a:p>
      </dgm:t>
    </dgm:pt>
    <dgm:pt modelId="{0088BED4-ED53-4D9E-97B8-56C579B54577}" type="parTrans" cxnId="{6883972D-15BC-4C35-9D78-DF78F01B5A22}">
      <dgm:prSet/>
      <dgm:spPr/>
      <dgm:t>
        <a:bodyPr/>
        <a:lstStyle/>
        <a:p>
          <a:endParaRPr lang="cs-CZ"/>
        </a:p>
      </dgm:t>
    </dgm:pt>
    <dgm:pt modelId="{7AB0FD9E-CB82-45D0-A894-6CEB44ED3840}" type="sibTrans" cxnId="{6883972D-15BC-4C35-9D78-DF78F01B5A22}">
      <dgm:prSet/>
      <dgm:spPr/>
      <dgm:t>
        <a:bodyPr/>
        <a:lstStyle/>
        <a:p>
          <a:endParaRPr lang="cs-CZ"/>
        </a:p>
      </dgm:t>
    </dgm:pt>
    <dgm:pt modelId="{CD03F5D5-07CB-412C-B274-6FA798AB9213}">
      <dgm:prSet phldr="0"/>
      <dgm:spPr>
        <a:xfrm>
          <a:off x="3860081" y="2088380"/>
          <a:ext cx="1472355" cy="2679611"/>
        </a:xfrm>
        <a:prstGeom prst="rect">
          <a:avLst/>
        </a:prstGeom>
        <a:noFill/>
        <a:ln>
          <a:noFill/>
        </a:ln>
        <a:effectLst/>
      </dgm:spPr>
      <dgm:t>
        <a:bodyPr/>
        <a:lstStyle/>
        <a:p>
          <a:pPr algn="l">
            <a:buNone/>
          </a:pPr>
          <a:r>
            <a:rPr lang="cs" b="1">
              <a:solidFill>
                <a:srgbClr val="000000">
                  <a:hueOff val="0"/>
                  <a:satOff val="0"/>
                  <a:lumOff val="0"/>
                  <a:alphaOff val="0"/>
                </a:srgbClr>
              </a:solidFill>
              <a:latin typeface="Arial"/>
              <a:ea typeface="+mn-ea"/>
              <a:cs typeface="+mn-cs"/>
            </a:rPr>
            <a:t>Mírně a </a:t>
          </a:r>
          <a:r>
            <a:rPr lang="cs" b="1" err="1">
              <a:solidFill>
                <a:srgbClr val="000000">
                  <a:hueOff val="0"/>
                  <a:satOff val="0"/>
                  <a:lumOff val="0"/>
                  <a:alphaOff val="0"/>
                </a:srgbClr>
              </a:solidFill>
              <a:latin typeface="Arial"/>
              <a:ea typeface="+mn-ea"/>
              <a:cs typeface="+mn-cs"/>
            </a:rPr>
            <a:t>uvolněně</a:t>
          </a:r>
          <a:endParaRPr lang="en-US" b="1">
            <a:solidFill>
              <a:srgbClr val="000000">
                <a:hueOff val="0"/>
                <a:satOff val="0"/>
                <a:lumOff val="0"/>
                <a:alphaOff val="0"/>
              </a:srgbClr>
            </a:solidFill>
            <a:latin typeface="Arial"/>
            <a:ea typeface="+mn-ea"/>
            <a:cs typeface="+mn-cs"/>
          </a:endParaRPr>
        </a:p>
      </dgm:t>
    </dgm:pt>
    <dgm:pt modelId="{87A2CC1F-E90E-45BB-8719-D6F862B6D658}" type="parTrans" cxnId="{347940D8-26C9-4AF8-A645-07AD328EB02C}">
      <dgm:prSet/>
      <dgm:spPr/>
      <dgm:t>
        <a:bodyPr/>
        <a:lstStyle/>
        <a:p>
          <a:endParaRPr lang="cs-CZ"/>
        </a:p>
      </dgm:t>
    </dgm:pt>
    <dgm:pt modelId="{C254945C-E4BD-4159-B941-192C0CBF83E4}" type="sibTrans" cxnId="{347940D8-26C9-4AF8-A645-07AD328EB02C}">
      <dgm:prSet/>
      <dgm:spPr/>
      <dgm:t>
        <a:bodyPr/>
        <a:lstStyle/>
        <a:p>
          <a:endParaRPr lang="cs-CZ"/>
        </a:p>
      </dgm:t>
    </dgm:pt>
    <dgm:pt modelId="{A8ABA4F5-CD81-4231-985C-F7DBBFD2D89F}">
      <dgm:prSet phldr="0"/>
      <dgm:spPr>
        <a:xfrm>
          <a:off x="5332437" y="1573437"/>
          <a:ext cx="1525757" cy="3194554"/>
        </a:xfrm>
        <a:prstGeom prst="rect">
          <a:avLst/>
        </a:prstGeom>
        <a:noFill/>
        <a:ln>
          <a:noFill/>
        </a:ln>
        <a:effectLst/>
      </dgm:spPr>
      <dgm:t>
        <a:bodyPr/>
        <a:lstStyle/>
        <a:p>
          <a:pPr algn="l">
            <a:buNone/>
          </a:pPr>
          <a:r>
            <a:rPr lang="cs" b="1" err="1">
              <a:solidFill>
                <a:srgbClr val="000000">
                  <a:hueOff val="0"/>
                  <a:satOff val="0"/>
                  <a:lumOff val="0"/>
                  <a:alphaOff val="0"/>
                </a:srgbClr>
              </a:solidFill>
              <a:latin typeface="Arial"/>
              <a:ea typeface="+mn-ea"/>
              <a:cs typeface="+mn-cs"/>
            </a:rPr>
            <a:t>Ať každý účastník </a:t>
          </a:r>
          <a:r>
            <a:rPr lang="cs" b="1">
              <a:solidFill>
                <a:srgbClr val="000000">
                  <a:hueOff val="0"/>
                  <a:satOff val="0"/>
                  <a:lumOff val="0"/>
                  <a:alphaOff val="0"/>
                </a:srgbClr>
              </a:solidFill>
              <a:latin typeface="Arial"/>
              <a:ea typeface="+mn-ea"/>
              <a:cs typeface="+mn-cs"/>
            </a:rPr>
            <a:t>řekne </a:t>
          </a:r>
          <a:r>
            <a:rPr lang="cs" b="1" err="1">
              <a:solidFill>
                <a:srgbClr val="000000">
                  <a:hueOff val="0"/>
                  <a:satOff val="0"/>
                  <a:lumOff val="0"/>
                  <a:alphaOff val="0"/>
                </a:srgbClr>
              </a:solidFill>
              <a:latin typeface="Arial"/>
              <a:ea typeface="+mn-ea"/>
              <a:cs typeface="+mn-cs"/>
            </a:rPr>
            <a:t>svoji vlastní zkušenost</a:t>
          </a:r>
          <a:endParaRPr lang="en-US" b="1">
            <a:solidFill>
              <a:srgbClr val="000000">
                <a:hueOff val="0"/>
                <a:satOff val="0"/>
                <a:lumOff val="0"/>
                <a:alphaOff val="0"/>
              </a:srgbClr>
            </a:solidFill>
            <a:latin typeface="Arial"/>
            <a:ea typeface="+mn-ea"/>
            <a:cs typeface="+mn-cs"/>
          </a:endParaRPr>
        </a:p>
      </dgm:t>
    </dgm:pt>
    <dgm:pt modelId="{73382659-AD90-42EB-A0CB-AE3E0F4DA066}" type="parTrans" cxnId="{FDCB396A-646F-4269-88DE-BCD8233AB4A2}">
      <dgm:prSet/>
      <dgm:spPr/>
      <dgm:t>
        <a:bodyPr/>
        <a:lstStyle/>
        <a:p>
          <a:endParaRPr lang="cs-CZ"/>
        </a:p>
      </dgm:t>
    </dgm:pt>
    <dgm:pt modelId="{AEA76444-679F-415A-86F7-5B6FEAA6E168}" type="sibTrans" cxnId="{FDCB396A-646F-4269-88DE-BCD8233AB4A2}">
      <dgm:prSet/>
      <dgm:spPr/>
      <dgm:t>
        <a:bodyPr/>
        <a:lstStyle/>
        <a:p>
          <a:endParaRPr lang="cs-CZ"/>
        </a:p>
      </dgm:t>
    </dgm:pt>
    <dgm:pt modelId="{B5E97EE5-038A-4CBA-9A89-8154AB7F01C6}">
      <dgm:prSet phldr="0"/>
      <dgm:spPr>
        <a:xfrm>
          <a:off x="6858194" y="1258749"/>
          <a:ext cx="1525757" cy="3509242"/>
        </a:xfrm>
        <a:prstGeom prst="rect">
          <a:avLst/>
        </a:prstGeom>
        <a:noFill/>
        <a:ln>
          <a:noFill/>
        </a:ln>
        <a:effectLst/>
      </dgm:spPr>
      <dgm:t>
        <a:bodyPr/>
        <a:lstStyle/>
        <a:p>
          <a:pPr algn="l">
            <a:buNone/>
          </a:pPr>
          <a:r>
            <a:rPr lang="cs" b="1" dirty="0">
              <a:solidFill>
                <a:srgbClr val="000000">
                  <a:hueOff val="0"/>
                  <a:satOff val="0"/>
                  <a:lumOff val="0"/>
                  <a:alphaOff val="0"/>
                </a:srgbClr>
              </a:solidFill>
              <a:latin typeface="Arial"/>
              <a:ea typeface="+mn-ea"/>
              <a:cs typeface="+mn-cs"/>
            </a:rPr>
            <a:t>Stimul pro aktivaci interakcí mezi účastníky</a:t>
          </a:r>
          <a:endParaRPr lang="en-US" b="1" dirty="0">
            <a:solidFill>
              <a:srgbClr val="000000">
                <a:hueOff val="0"/>
                <a:satOff val="0"/>
                <a:lumOff val="0"/>
                <a:alphaOff val="0"/>
              </a:srgbClr>
            </a:solidFill>
            <a:latin typeface="Arial"/>
            <a:ea typeface="+mn-ea"/>
            <a:cs typeface="+mn-cs"/>
          </a:endParaRPr>
        </a:p>
      </dgm:t>
    </dgm:pt>
    <dgm:pt modelId="{6B234277-AE53-4413-AAED-28CCA0D7FDD0}" type="parTrans" cxnId="{B0B87122-458F-4CC0-9322-1D9A14E4E0BC}">
      <dgm:prSet/>
      <dgm:spPr/>
      <dgm:t>
        <a:bodyPr/>
        <a:lstStyle/>
        <a:p>
          <a:endParaRPr lang="cs-CZ"/>
        </a:p>
      </dgm:t>
    </dgm:pt>
    <dgm:pt modelId="{082A1FE0-58CB-480E-A878-EDEA50F13811}" type="sibTrans" cxnId="{B0B87122-458F-4CC0-9322-1D9A14E4E0BC}">
      <dgm:prSet/>
      <dgm:spPr/>
      <dgm:t>
        <a:bodyPr/>
        <a:lstStyle/>
        <a:p>
          <a:endParaRPr lang="cs-CZ"/>
        </a:p>
      </dgm:t>
    </dgm:pt>
    <dgm:pt modelId="{34390122-0843-473F-A3C5-E0AF59547FC0}">
      <dgm:prSet phldr="0"/>
      <dgm:spPr/>
      <dgm:t>
        <a:bodyPr/>
        <a:lstStyle/>
        <a:p>
          <a:endParaRPr lang="it-IT"/>
        </a:p>
      </dgm:t>
    </dgm:pt>
    <dgm:pt modelId="{EFEA79E3-B9AB-4AD3-B234-799130C51016}" type="parTrans" cxnId="{C948F1EF-DF43-4449-9F13-5A240AB6913B}">
      <dgm:prSet/>
      <dgm:spPr/>
      <dgm:t>
        <a:bodyPr/>
        <a:lstStyle/>
        <a:p>
          <a:endParaRPr lang="cs-CZ"/>
        </a:p>
      </dgm:t>
    </dgm:pt>
    <dgm:pt modelId="{97871300-EAE0-42FB-A432-69C940175AB0}" type="sibTrans" cxnId="{C948F1EF-DF43-4449-9F13-5A240AB6913B}">
      <dgm:prSet/>
      <dgm:spPr/>
      <dgm:t>
        <a:bodyPr/>
        <a:lstStyle/>
        <a:p>
          <a:endParaRPr lang="cs-CZ"/>
        </a:p>
      </dgm:t>
    </dgm:pt>
    <dgm:pt modelId="{48939491-5B49-4469-B6F2-CCF8DD0EFAB4}" type="pres">
      <dgm:prSet presAssocID="{BB54178B-DD69-4048-BED3-DBEE43E3BF09}" presName="arrowDiagram" presStyleCnt="0">
        <dgm:presLayoutVars>
          <dgm:chMax val="5"/>
          <dgm:dir/>
          <dgm:resizeHandles val="exact"/>
        </dgm:presLayoutVars>
      </dgm:prSet>
      <dgm:spPr/>
    </dgm:pt>
    <dgm:pt modelId="{91D6C55C-A26A-4B96-9B2C-BB11506172F6}" type="pres">
      <dgm:prSet presAssocID="{BB54178B-DD69-4048-BED3-DBEE43E3BF09}" presName="arrow" presStyleLbl="bgShp" presStyleIdx="0" presStyleCnt="1"/>
      <dgm:spPr>
        <a:xfrm>
          <a:off x="755164" y="0"/>
          <a:ext cx="7628787" cy="4767991"/>
        </a:xfrm>
        <a:prstGeom prst="swooshArrow">
          <a:avLst>
            <a:gd name="adj1" fmla="val 25000"/>
            <a:gd name="adj2" fmla="val 25000"/>
          </a:avLst>
        </a:prstGeom>
        <a:solidFill>
          <a:srgbClr val="9BBB59">
            <a:tint val="55000"/>
            <a:hueOff val="0"/>
            <a:satOff val="0"/>
            <a:lumOff val="0"/>
            <a:alphaOff val="0"/>
          </a:srgbClr>
        </a:solidFill>
        <a:ln>
          <a:noFill/>
        </a:ln>
        <a:effectLst>
          <a:outerShdw blurRad="40000" dist="20000" dir="5400000" rotWithShape="0">
            <a:srgbClr val="000000">
              <a:alpha val="38000"/>
            </a:srgbClr>
          </a:outerShdw>
        </a:effectLst>
      </dgm:spPr>
    </dgm:pt>
    <dgm:pt modelId="{16A2E1F3-B270-4D99-8FD0-950BD313073C}" type="pres">
      <dgm:prSet presAssocID="{BB54178B-DD69-4048-BED3-DBEE43E3BF09}" presName="arrowDiagram5" presStyleCnt="0"/>
      <dgm:spPr/>
    </dgm:pt>
    <dgm:pt modelId="{E04C0407-A2F0-46C6-B3D0-08CE272E743C}" type="pres">
      <dgm:prSet presAssocID="{C455F060-1376-43AB-A4BD-91DA0F0DEEAC}" presName="bullet5a" presStyleLbl="node1" presStyleIdx="0" presStyleCnt="5"/>
      <dgm:spPr>
        <a:xfrm>
          <a:off x="1506600" y="3545478"/>
          <a:ext cx="175462" cy="175462"/>
        </a:xfrm>
        <a:prstGeom prst="ellipse">
          <a:avLst/>
        </a:prstGeom>
        <a:gradFill rotWithShape="0">
          <a:gsLst>
            <a:gs pos="0">
              <a:srgbClr val="9BBB59">
                <a:shade val="50000"/>
                <a:hueOff val="0"/>
                <a:satOff val="0"/>
                <a:lumOff val="0"/>
                <a:alphaOff val="0"/>
                <a:tint val="50000"/>
                <a:satMod val="300000"/>
              </a:srgbClr>
            </a:gs>
            <a:gs pos="35000">
              <a:srgbClr val="9BBB59">
                <a:shade val="50000"/>
                <a:hueOff val="0"/>
                <a:satOff val="0"/>
                <a:lumOff val="0"/>
                <a:alphaOff val="0"/>
                <a:tint val="37000"/>
                <a:satMod val="300000"/>
              </a:srgbClr>
            </a:gs>
            <a:gs pos="100000">
              <a:srgbClr val="9BBB59">
                <a:shade val="5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pt>
    <dgm:pt modelId="{05B0E962-3AA2-4343-95E3-7D4BADE73BC5}" type="pres">
      <dgm:prSet presAssocID="{C455F060-1376-43AB-A4BD-91DA0F0DEEAC}" presName="textBox5a" presStyleLbl="revTx" presStyleIdx="0" presStyleCnt="5">
        <dgm:presLayoutVars>
          <dgm:bulletEnabled val="1"/>
        </dgm:presLayoutVars>
      </dgm:prSet>
      <dgm:spPr/>
    </dgm:pt>
    <dgm:pt modelId="{71C3CC8B-A0E7-40B1-8C8C-587EF3A302C7}" type="pres">
      <dgm:prSet presAssocID="{3F764883-185D-45C7-A740-9F93C16AD672}" presName="bullet5b" presStyleLbl="node1" presStyleIdx="1" presStyleCnt="5"/>
      <dgm:spPr>
        <a:xfrm>
          <a:off x="2456384" y="2632885"/>
          <a:ext cx="274636" cy="274636"/>
        </a:xfrm>
        <a:prstGeom prst="ellipse">
          <a:avLst/>
        </a:prstGeom>
        <a:gradFill rotWithShape="0">
          <a:gsLst>
            <a:gs pos="0">
              <a:srgbClr val="9BBB59">
                <a:shade val="50000"/>
                <a:hueOff val="107022"/>
                <a:satOff val="-1708"/>
                <a:lumOff val="16443"/>
                <a:alphaOff val="0"/>
                <a:tint val="50000"/>
                <a:satMod val="300000"/>
              </a:srgbClr>
            </a:gs>
            <a:gs pos="35000">
              <a:srgbClr val="9BBB59">
                <a:shade val="50000"/>
                <a:hueOff val="107022"/>
                <a:satOff val="-1708"/>
                <a:lumOff val="16443"/>
                <a:alphaOff val="0"/>
                <a:tint val="37000"/>
                <a:satMod val="300000"/>
              </a:srgbClr>
            </a:gs>
            <a:gs pos="100000">
              <a:srgbClr val="9BBB59">
                <a:shade val="50000"/>
                <a:hueOff val="107022"/>
                <a:satOff val="-1708"/>
                <a:lumOff val="16443"/>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pt>
    <dgm:pt modelId="{FD1F9326-258E-4BEF-AAFC-EDB2DB155EC1}" type="pres">
      <dgm:prSet presAssocID="{3F764883-185D-45C7-A740-9F93C16AD672}" presName="textBox5b" presStyleLbl="revTx" presStyleIdx="1" presStyleCnt="5">
        <dgm:presLayoutVars>
          <dgm:bulletEnabled val="1"/>
        </dgm:presLayoutVars>
      </dgm:prSet>
      <dgm:spPr/>
    </dgm:pt>
    <dgm:pt modelId="{DC418538-4EEF-43EF-B39B-C537C1862D40}" type="pres">
      <dgm:prSet presAssocID="{CD03F5D5-07CB-412C-B274-6FA798AB9213}" presName="bullet5c" presStyleLbl="node1" presStyleIdx="2" presStyleCnt="5"/>
      <dgm:spPr>
        <a:xfrm>
          <a:off x="3676990" y="1905289"/>
          <a:ext cx="366181" cy="366181"/>
        </a:xfrm>
        <a:prstGeom prst="ellipse">
          <a:avLst/>
        </a:prstGeom>
        <a:gradFill rotWithShape="0">
          <a:gsLst>
            <a:gs pos="0">
              <a:srgbClr val="9BBB59">
                <a:shade val="50000"/>
                <a:hueOff val="214045"/>
                <a:satOff val="-3415"/>
                <a:lumOff val="32886"/>
                <a:alphaOff val="0"/>
                <a:tint val="50000"/>
                <a:satMod val="300000"/>
              </a:srgbClr>
            </a:gs>
            <a:gs pos="35000">
              <a:srgbClr val="9BBB59">
                <a:shade val="50000"/>
                <a:hueOff val="214045"/>
                <a:satOff val="-3415"/>
                <a:lumOff val="32886"/>
                <a:alphaOff val="0"/>
                <a:tint val="37000"/>
                <a:satMod val="300000"/>
              </a:srgbClr>
            </a:gs>
            <a:gs pos="100000">
              <a:srgbClr val="9BBB59">
                <a:shade val="50000"/>
                <a:hueOff val="214045"/>
                <a:satOff val="-3415"/>
                <a:lumOff val="32886"/>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pt>
    <dgm:pt modelId="{07F577F4-131B-4C35-9495-6865F398FBAB}" type="pres">
      <dgm:prSet presAssocID="{CD03F5D5-07CB-412C-B274-6FA798AB9213}" presName="textBox5c" presStyleLbl="revTx" presStyleIdx="2" presStyleCnt="5">
        <dgm:presLayoutVars>
          <dgm:bulletEnabled val="1"/>
        </dgm:presLayoutVars>
      </dgm:prSet>
      <dgm:spPr/>
    </dgm:pt>
    <dgm:pt modelId="{4C826CD9-6757-48E9-A313-2ED43E0498F1}" type="pres">
      <dgm:prSet presAssocID="{A8ABA4F5-CD81-4231-985C-F7DBBFD2D89F}" presName="bullet5d" presStyleLbl="node1" presStyleIdx="3" presStyleCnt="5"/>
      <dgm:spPr>
        <a:xfrm>
          <a:off x="5095944" y="1336944"/>
          <a:ext cx="472984" cy="472984"/>
        </a:xfrm>
        <a:prstGeom prst="ellipse">
          <a:avLst/>
        </a:prstGeom>
        <a:gradFill rotWithShape="0">
          <a:gsLst>
            <a:gs pos="0">
              <a:srgbClr val="9BBB59">
                <a:shade val="50000"/>
                <a:hueOff val="214045"/>
                <a:satOff val="-3415"/>
                <a:lumOff val="32886"/>
                <a:alphaOff val="0"/>
                <a:tint val="50000"/>
                <a:satMod val="300000"/>
              </a:srgbClr>
            </a:gs>
            <a:gs pos="35000">
              <a:srgbClr val="9BBB59">
                <a:shade val="50000"/>
                <a:hueOff val="214045"/>
                <a:satOff val="-3415"/>
                <a:lumOff val="32886"/>
                <a:alphaOff val="0"/>
                <a:tint val="37000"/>
                <a:satMod val="300000"/>
              </a:srgbClr>
            </a:gs>
            <a:gs pos="100000">
              <a:srgbClr val="9BBB59">
                <a:shade val="50000"/>
                <a:hueOff val="214045"/>
                <a:satOff val="-3415"/>
                <a:lumOff val="32886"/>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pt>
    <dgm:pt modelId="{88EF52DD-04F8-4044-A277-30B2A117376A}" type="pres">
      <dgm:prSet presAssocID="{A8ABA4F5-CD81-4231-985C-F7DBBFD2D89F}" presName="textBox5d" presStyleLbl="revTx" presStyleIdx="3" presStyleCnt="5">
        <dgm:presLayoutVars>
          <dgm:bulletEnabled val="1"/>
        </dgm:presLayoutVars>
      </dgm:prSet>
      <dgm:spPr/>
    </dgm:pt>
    <dgm:pt modelId="{334EB071-0557-4AED-9C92-70ACC04948DB}" type="pres">
      <dgm:prSet presAssocID="{B5E97EE5-038A-4CBA-9A89-8154AB7F01C6}" presName="bullet5e" presStyleLbl="node1" presStyleIdx="4" presStyleCnt="5"/>
      <dgm:spPr>
        <a:xfrm>
          <a:off x="6556857" y="957412"/>
          <a:ext cx="602674" cy="602674"/>
        </a:xfrm>
        <a:prstGeom prst="ellipse">
          <a:avLst/>
        </a:prstGeom>
        <a:gradFill rotWithShape="0">
          <a:gsLst>
            <a:gs pos="0">
              <a:srgbClr val="9BBB59">
                <a:shade val="50000"/>
                <a:hueOff val="107022"/>
                <a:satOff val="-1708"/>
                <a:lumOff val="16443"/>
                <a:alphaOff val="0"/>
                <a:tint val="50000"/>
                <a:satMod val="300000"/>
              </a:srgbClr>
            </a:gs>
            <a:gs pos="35000">
              <a:srgbClr val="9BBB59">
                <a:shade val="50000"/>
                <a:hueOff val="107022"/>
                <a:satOff val="-1708"/>
                <a:lumOff val="16443"/>
                <a:alphaOff val="0"/>
                <a:tint val="37000"/>
                <a:satMod val="300000"/>
              </a:srgbClr>
            </a:gs>
            <a:gs pos="100000">
              <a:srgbClr val="9BBB59">
                <a:shade val="50000"/>
                <a:hueOff val="107022"/>
                <a:satOff val="-1708"/>
                <a:lumOff val="16443"/>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pt>
    <dgm:pt modelId="{E0014F39-FEED-4FE8-BFD5-8ADAEECF2DEF}" type="pres">
      <dgm:prSet presAssocID="{B5E97EE5-038A-4CBA-9A89-8154AB7F01C6}" presName="textBox5e" presStyleLbl="revTx" presStyleIdx="4" presStyleCnt="5">
        <dgm:presLayoutVars>
          <dgm:bulletEnabled val="1"/>
        </dgm:presLayoutVars>
      </dgm:prSet>
      <dgm:spPr/>
    </dgm:pt>
  </dgm:ptLst>
  <dgm:cxnLst>
    <dgm:cxn modelId="{0CEA4605-843C-4882-94CD-D006589CF32E}" type="presOf" srcId="{C455F060-1376-43AB-A4BD-91DA0F0DEEAC}" destId="{05B0E962-3AA2-4343-95E3-7D4BADE73BC5}" srcOrd="0" destOrd="0" presId="urn:microsoft.com/office/officeart/2005/8/layout/arrow2"/>
    <dgm:cxn modelId="{B0B87122-458F-4CC0-9322-1D9A14E4E0BC}" srcId="{BB54178B-DD69-4048-BED3-DBEE43E3BF09}" destId="{B5E97EE5-038A-4CBA-9A89-8154AB7F01C6}" srcOrd="4" destOrd="0" parTransId="{6B234277-AE53-4413-AAED-28CCA0D7FDD0}" sibTransId="{082A1FE0-58CB-480E-A878-EDEA50F13811}"/>
    <dgm:cxn modelId="{6883972D-15BC-4C35-9D78-DF78F01B5A22}" srcId="{BB54178B-DD69-4048-BED3-DBEE43E3BF09}" destId="{3F764883-185D-45C7-A740-9F93C16AD672}" srcOrd="1" destOrd="0" parTransId="{0088BED4-ED53-4D9E-97B8-56C579B54577}" sibTransId="{7AB0FD9E-CB82-45D0-A894-6CEB44ED3840}"/>
    <dgm:cxn modelId="{62EE2468-FEF7-4A53-B430-1EC17243AA78}" type="presOf" srcId="{3F764883-185D-45C7-A740-9F93C16AD672}" destId="{FD1F9326-258E-4BEF-AAFC-EDB2DB155EC1}" srcOrd="0" destOrd="0" presId="urn:microsoft.com/office/officeart/2005/8/layout/arrow2"/>
    <dgm:cxn modelId="{BDB76C69-69B2-489B-87ED-25C52A7DADD4}" srcId="{BB54178B-DD69-4048-BED3-DBEE43E3BF09}" destId="{C455F060-1376-43AB-A4BD-91DA0F0DEEAC}" srcOrd="0" destOrd="0" parTransId="{2092533B-BD2B-434A-8E63-0420A88AE207}" sibTransId="{B87BAC38-5134-4EE5-8AE5-7E1C1E0EC22F}"/>
    <dgm:cxn modelId="{FDCB396A-646F-4269-88DE-BCD8233AB4A2}" srcId="{BB54178B-DD69-4048-BED3-DBEE43E3BF09}" destId="{A8ABA4F5-CD81-4231-985C-F7DBBFD2D89F}" srcOrd="3" destOrd="0" parTransId="{73382659-AD90-42EB-A0CB-AE3E0F4DA066}" sibTransId="{AEA76444-679F-415A-86F7-5B6FEAA6E168}"/>
    <dgm:cxn modelId="{302DE96E-DF0A-4237-AA3C-C43CBC211DAC}" type="presOf" srcId="{CD03F5D5-07CB-412C-B274-6FA798AB9213}" destId="{07F577F4-131B-4C35-9495-6865F398FBAB}" srcOrd="0" destOrd="0" presId="urn:microsoft.com/office/officeart/2005/8/layout/arrow2"/>
    <dgm:cxn modelId="{82C125C1-7886-4561-A1F5-79B1FB06EB1E}" type="presOf" srcId="{BB54178B-DD69-4048-BED3-DBEE43E3BF09}" destId="{48939491-5B49-4469-B6F2-CCF8DD0EFAB4}" srcOrd="0" destOrd="0" presId="urn:microsoft.com/office/officeart/2005/8/layout/arrow2"/>
    <dgm:cxn modelId="{347940D8-26C9-4AF8-A645-07AD328EB02C}" srcId="{BB54178B-DD69-4048-BED3-DBEE43E3BF09}" destId="{CD03F5D5-07CB-412C-B274-6FA798AB9213}" srcOrd="2" destOrd="0" parTransId="{87A2CC1F-E90E-45BB-8719-D6F862B6D658}" sibTransId="{C254945C-E4BD-4159-B941-192C0CBF83E4}"/>
    <dgm:cxn modelId="{6A8ADEDB-27BE-4923-84F7-877A793DE538}" type="presOf" srcId="{B5E97EE5-038A-4CBA-9A89-8154AB7F01C6}" destId="{E0014F39-FEED-4FE8-BFD5-8ADAEECF2DEF}" srcOrd="0" destOrd="0" presId="urn:microsoft.com/office/officeart/2005/8/layout/arrow2"/>
    <dgm:cxn modelId="{810D57DE-CD1C-4D32-BD13-B80293F124F0}" type="presOf" srcId="{A8ABA4F5-CD81-4231-985C-F7DBBFD2D89F}" destId="{88EF52DD-04F8-4044-A277-30B2A117376A}" srcOrd="0" destOrd="0" presId="urn:microsoft.com/office/officeart/2005/8/layout/arrow2"/>
    <dgm:cxn modelId="{191C7FE8-4B25-4EC2-A712-073424839E03}" srcId="{BB54178B-DD69-4048-BED3-DBEE43E3BF09}" destId="{7C9072D6-63C0-4814-A866-11962FB0FEF0}" srcOrd="6" destOrd="0" parTransId="{772013A6-E945-42A3-AD2A-0E2BE09F7B05}" sibTransId="{91CA655B-09C8-41E4-98A1-93C89BB579DC}"/>
    <dgm:cxn modelId="{C948F1EF-DF43-4449-9F13-5A240AB6913B}" srcId="{BB54178B-DD69-4048-BED3-DBEE43E3BF09}" destId="{34390122-0843-473F-A3C5-E0AF59547FC0}" srcOrd="5" destOrd="0" parTransId="{EFEA79E3-B9AB-4AD3-B234-799130C51016}" sibTransId="{97871300-EAE0-42FB-A432-69C940175AB0}"/>
    <dgm:cxn modelId="{05B7AC93-D217-4C1E-A5A8-B27476200502}" type="presParOf" srcId="{48939491-5B49-4469-B6F2-CCF8DD0EFAB4}" destId="{91D6C55C-A26A-4B96-9B2C-BB11506172F6}" srcOrd="0" destOrd="0" presId="urn:microsoft.com/office/officeart/2005/8/layout/arrow2"/>
    <dgm:cxn modelId="{ED794296-0062-4D19-B2CC-E42493D11971}" type="presParOf" srcId="{48939491-5B49-4469-B6F2-CCF8DD0EFAB4}" destId="{16A2E1F3-B270-4D99-8FD0-950BD313073C}" srcOrd="1" destOrd="0" presId="urn:microsoft.com/office/officeart/2005/8/layout/arrow2"/>
    <dgm:cxn modelId="{0E013DDF-67FD-42C9-BC8F-532109E0885A}" type="presParOf" srcId="{16A2E1F3-B270-4D99-8FD0-950BD313073C}" destId="{E04C0407-A2F0-46C6-B3D0-08CE272E743C}" srcOrd="0" destOrd="0" presId="urn:microsoft.com/office/officeart/2005/8/layout/arrow2"/>
    <dgm:cxn modelId="{793757D6-1F9B-48AA-B722-0B22D7FDB4BB}" type="presParOf" srcId="{16A2E1F3-B270-4D99-8FD0-950BD313073C}" destId="{05B0E962-3AA2-4343-95E3-7D4BADE73BC5}" srcOrd="1" destOrd="0" presId="urn:microsoft.com/office/officeart/2005/8/layout/arrow2"/>
    <dgm:cxn modelId="{CB277BD9-A9A8-4592-AD2F-8D0F7D134F9D}" type="presParOf" srcId="{16A2E1F3-B270-4D99-8FD0-950BD313073C}" destId="{71C3CC8B-A0E7-40B1-8C8C-587EF3A302C7}" srcOrd="2" destOrd="0" presId="urn:microsoft.com/office/officeart/2005/8/layout/arrow2"/>
    <dgm:cxn modelId="{E52D7E54-78E9-4C14-A918-94F44234AB17}" type="presParOf" srcId="{16A2E1F3-B270-4D99-8FD0-950BD313073C}" destId="{FD1F9326-258E-4BEF-AAFC-EDB2DB155EC1}" srcOrd="3" destOrd="0" presId="urn:microsoft.com/office/officeart/2005/8/layout/arrow2"/>
    <dgm:cxn modelId="{1CB62AAD-267D-41C3-82AE-EDC9C7942982}" type="presParOf" srcId="{16A2E1F3-B270-4D99-8FD0-950BD313073C}" destId="{DC418538-4EEF-43EF-B39B-C537C1862D40}" srcOrd="4" destOrd="0" presId="urn:microsoft.com/office/officeart/2005/8/layout/arrow2"/>
    <dgm:cxn modelId="{670F8A99-BB06-4F0B-AC0F-F7423FD520FB}" type="presParOf" srcId="{16A2E1F3-B270-4D99-8FD0-950BD313073C}" destId="{07F577F4-131B-4C35-9495-6865F398FBAB}" srcOrd="5" destOrd="0" presId="urn:microsoft.com/office/officeart/2005/8/layout/arrow2"/>
    <dgm:cxn modelId="{7C082795-A6BB-4EB0-BA59-35D1F44FF95E}" type="presParOf" srcId="{16A2E1F3-B270-4D99-8FD0-950BD313073C}" destId="{4C826CD9-6757-48E9-A313-2ED43E0498F1}" srcOrd="6" destOrd="0" presId="urn:microsoft.com/office/officeart/2005/8/layout/arrow2"/>
    <dgm:cxn modelId="{18FADEAA-802B-4F79-8344-26E9D2A21458}" type="presParOf" srcId="{16A2E1F3-B270-4D99-8FD0-950BD313073C}" destId="{88EF52DD-04F8-4044-A277-30B2A117376A}" srcOrd="7" destOrd="0" presId="urn:microsoft.com/office/officeart/2005/8/layout/arrow2"/>
    <dgm:cxn modelId="{B66DEB7C-5A0E-4CFD-B316-53B384364DDB}" type="presParOf" srcId="{16A2E1F3-B270-4D99-8FD0-950BD313073C}" destId="{334EB071-0557-4AED-9C92-70ACC04948DB}" srcOrd="8" destOrd="0" presId="urn:microsoft.com/office/officeart/2005/8/layout/arrow2"/>
    <dgm:cxn modelId="{444B6614-49B0-42DB-A927-1D068BF8E5F1}" type="presParOf" srcId="{16A2E1F3-B270-4D99-8FD0-950BD313073C}" destId="{E0014F39-FEED-4FE8-BFD5-8ADAEECF2DEF}"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6C55C-A26A-4B96-9B2C-BB11506172F6}">
      <dsp:nvSpPr>
        <dsp:cNvPr id="0" name=""/>
        <dsp:cNvSpPr/>
      </dsp:nvSpPr>
      <dsp:spPr>
        <a:xfrm>
          <a:off x="755164" y="0"/>
          <a:ext cx="7628787" cy="4767991"/>
        </a:xfrm>
        <a:prstGeom prst="swooshArrow">
          <a:avLst>
            <a:gd name="adj1" fmla="val 25000"/>
            <a:gd name="adj2" fmla="val 25000"/>
          </a:avLst>
        </a:prstGeom>
        <a:solidFill>
          <a:srgbClr val="9BBB59">
            <a:tint val="55000"/>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E04C0407-A2F0-46C6-B3D0-08CE272E743C}">
      <dsp:nvSpPr>
        <dsp:cNvPr id="0" name=""/>
        <dsp:cNvSpPr/>
      </dsp:nvSpPr>
      <dsp:spPr>
        <a:xfrm>
          <a:off x="1506600" y="3545478"/>
          <a:ext cx="175462" cy="175462"/>
        </a:xfrm>
        <a:prstGeom prst="ellipse">
          <a:avLst/>
        </a:prstGeom>
        <a:gradFill rotWithShape="0">
          <a:gsLst>
            <a:gs pos="0">
              <a:srgbClr val="9BBB59">
                <a:shade val="50000"/>
                <a:hueOff val="0"/>
                <a:satOff val="0"/>
                <a:lumOff val="0"/>
                <a:alphaOff val="0"/>
                <a:tint val="50000"/>
                <a:satMod val="300000"/>
              </a:srgbClr>
            </a:gs>
            <a:gs pos="35000">
              <a:srgbClr val="9BBB59">
                <a:shade val="50000"/>
                <a:hueOff val="0"/>
                <a:satOff val="0"/>
                <a:lumOff val="0"/>
                <a:alphaOff val="0"/>
                <a:tint val="37000"/>
                <a:satMod val="300000"/>
              </a:srgbClr>
            </a:gs>
            <a:gs pos="100000">
              <a:srgbClr val="9BBB59">
                <a:shade val="5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5B0E962-3AA2-4343-95E3-7D4BADE73BC5}">
      <dsp:nvSpPr>
        <dsp:cNvPr id="0" name=""/>
        <dsp:cNvSpPr/>
      </dsp:nvSpPr>
      <dsp:spPr>
        <a:xfrm>
          <a:off x="1594331" y="3633209"/>
          <a:ext cx="999371" cy="1134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74" tIns="0" rIns="0" bIns="0" numCol="1" spcCol="1270" anchor="t" anchorCtr="0">
          <a:noAutofit/>
        </a:bodyPr>
        <a:lstStyle/>
        <a:p>
          <a:pPr marL="0" lvl="0" indent="0" algn="l" defTabSz="711200" rtl="0">
            <a:lnSpc>
              <a:spcPct val="90000"/>
            </a:lnSpc>
            <a:spcBef>
              <a:spcPct val="0"/>
            </a:spcBef>
            <a:spcAft>
              <a:spcPct val="35000"/>
            </a:spcAft>
            <a:buNone/>
          </a:pPr>
          <a:r>
            <a:rPr lang="cs" sz="1600" b="1" i="0" kern="1200" err="1">
              <a:solidFill>
                <a:srgbClr val="000000">
                  <a:hueOff val="0"/>
                  <a:satOff val="0"/>
                  <a:lumOff val="0"/>
                  <a:alphaOff val="0"/>
                </a:srgbClr>
              </a:solidFill>
              <a:latin typeface="Arial"/>
              <a:ea typeface="+mn-ea"/>
              <a:cs typeface="Arial"/>
            </a:rPr>
            <a:t>Téma </a:t>
          </a:r>
          <a:r>
            <a:rPr lang="cs" sz="1600" b="1" i="0" kern="1200">
              <a:solidFill>
                <a:srgbClr val="000000">
                  <a:hueOff val="0"/>
                  <a:satOff val="0"/>
                  <a:lumOff val="0"/>
                  <a:alphaOff val="0"/>
                </a:srgbClr>
              </a:solidFill>
              <a:latin typeface="Arial"/>
              <a:ea typeface="+mn-ea"/>
              <a:cs typeface="Arial"/>
            </a:rPr>
            <a:t>zaměření</a:t>
          </a:r>
          <a:endParaRPr lang="en-US" sz="1600" b="1" i="0" kern="1200">
            <a:solidFill>
              <a:srgbClr val="000000">
                <a:hueOff val="0"/>
                <a:satOff val="0"/>
                <a:lumOff val="0"/>
                <a:alphaOff val="0"/>
              </a:srgbClr>
            </a:solidFill>
            <a:latin typeface="Arial"/>
            <a:ea typeface="+mn-ea"/>
            <a:cs typeface="Arial"/>
          </a:endParaRPr>
        </a:p>
      </dsp:txBody>
      <dsp:txXfrm>
        <a:off x="1594331" y="3633209"/>
        <a:ext cx="999371" cy="1134782"/>
      </dsp:txXfrm>
    </dsp:sp>
    <dsp:sp modelId="{71C3CC8B-A0E7-40B1-8C8C-587EF3A302C7}">
      <dsp:nvSpPr>
        <dsp:cNvPr id="0" name=""/>
        <dsp:cNvSpPr/>
      </dsp:nvSpPr>
      <dsp:spPr>
        <a:xfrm>
          <a:off x="2456384" y="2632885"/>
          <a:ext cx="274636" cy="274636"/>
        </a:xfrm>
        <a:prstGeom prst="ellipse">
          <a:avLst/>
        </a:prstGeom>
        <a:gradFill rotWithShape="0">
          <a:gsLst>
            <a:gs pos="0">
              <a:srgbClr val="9BBB59">
                <a:shade val="50000"/>
                <a:hueOff val="107022"/>
                <a:satOff val="-1708"/>
                <a:lumOff val="16443"/>
                <a:alphaOff val="0"/>
                <a:tint val="50000"/>
                <a:satMod val="300000"/>
              </a:srgbClr>
            </a:gs>
            <a:gs pos="35000">
              <a:srgbClr val="9BBB59">
                <a:shade val="50000"/>
                <a:hueOff val="107022"/>
                <a:satOff val="-1708"/>
                <a:lumOff val="16443"/>
                <a:alphaOff val="0"/>
                <a:tint val="37000"/>
                <a:satMod val="300000"/>
              </a:srgbClr>
            </a:gs>
            <a:gs pos="100000">
              <a:srgbClr val="9BBB59">
                <a:shade val="50000"/>
                <a:hueOff val="107022"/>
                <a:satOff val="-1708"/>
                <a:lumOff val="16443"/>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D1F9326-258E-4BEF-AAFC-EDB2DB155EC1}">
      <dsp:nvSpPr>
        <dsp:cNvPr id="0" name=""/>
        <dsp:cNvSpPr/>
      </dsp:nvSpPr>
      <dsp:spPr>
        <a:xfrm>
          <a:off x="2593702" y="2770203"/>
          <a:ext cx="1266378" cy="199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524" tIns="0" rIns="0" bIns="0" numCol="1" spcCol="1270" anchor="t" anchorCtr="0">
          <a:noAutofit/>
        </a:bodyPr>
        <a:lstStyle/>
        <a:p>
          <a:pPr marL="0" lvl="0" indent="0" algn="l" defTabSz="711200">
            <a:lnSpc>
              <a:spcPct val="90000"/>
            </a:lnSpc>
            <a:spcBef>
              <a:spcPct val="0"/>
            </a:spcBef>
            <a:spcAft>
              <a:spcPct val="35000"/>
            </a:spcAft>
            <a:buNone/>
          </a:pPr>
          <a:r>
            <a:rPr lang="cs" sz="1600" b="1" kern="1200" err="1">
              <a:solidFill>
                <a:srgbClr val="000000">
                  <a:hueOff val="0"/>
                  <a:satOff val="0"/>
                  <a:lumOff val="0"/>
                  <a:alphaOff val="0"/>
                </a:srgbClr>
              </a:solidFill>
              <a:latin typeface="Arial"/>
              <a:ea typeface="+mn-ea"/>
              <a:cs typeface="+mn-cs"/>
            </a:rPr>
            <a:t>Pozvat konkrétní </a:t>
          </a:r>
          <a:r>
            <a:rPr lang="cs" sz="1600" b="1" kern="1200">
              <a:solidFill>
                <a:srgbClr val="000000">
                  <a:hueOff val="0"/>
                  <a:satOff val="0"/>
                  <a:lumOff val="0"/>
                  <a:alphaOff val="0"/>
                </a:srgbClr>
              </a:solidFill>
              <a:latin typeface="Arial"/>
              <a:ea typeface="+mn-ea"/>
              <a:cs typeface="+mn-cs"/>
            </a:rPr>
            <a:t>cíl</a:t>
          </a:r>
          <a:endParaRPr lang="en-US" sz="1600" b="1" kern="1200">
            <a:solidFill>
              <a:srgbClr val="000000">
                <a:hueOff val="0"/>
                <a:satOff val="0"/>
                <a:lumOff val="0"/>
                <a:alphaOff val="0"/>
              </a:srgbClr>
            </a:solidFill>
            <a:latin typeface="Arial"/>
            <a:ea typeface="+mn-ea"/>
            <a:cs typeface="+mn-cs"/>
          </a:endParaRPr>
        </a:p>
      </dsp:txBody>
      <dsp:txXfrm>
        <a:off x="2593702" y="2770203"/>
        <a:ext cx="1266378" cy="1997788"/>
      </dsp:txXfrm>
    </dsp:sp>
    <dsp:sp modelId="{DC418538-4EEF-43EF-B39B-C537C1862D40}">
      <dsp:nvSpPr>
        <dsp:cNvPr id="0" name=""/>
        <dsp:cNvSpPr/>
      </dsp:nvSpPr>
      <dsp:spPr>
        <a:xfrm>
          <a:off x="3676990" y="1905289"/>
          <a:ext cx="366181" cy="366181"/>
        </a:xfrm>
        <a:prstGeom prst="ellipse">
          <a:avLst/>
        </a:prstGeom>
        <a:gradFill rotWithShape="0">
          <a:gsLst>
            <a:gs pos="0">
              <a:srgbClr val="9BBB59">
                <a:shade val="50000"/>
                <a:hueOff val="214045"/>
                <a:satOff val="-3415"/>
                <a:lumOff val="32886"/>
                <a:alphaOff val="0"/>
                <a:tint val="50000"/>
                <a:satMod val="300000"/>
              </a:srgbClr>
            </a:gs>
            <a:gs pos="35000">
              <a:srgbClr val="9BBB59">
                <a:shade val="50000"/>
                <a:hueOff val="214045"/>
                <a:satOff val="-3415"/>
                <a:lumOff val="32886"/>
                <a:alphaOff val="0"/>
                <a:tint val="37000"/>
                <a:satMod val="300000"/>
              </a:srgbClr>
            </a:gs>
            <a:gs pos="100000">
              <a:srgbClr val="9BBB59">
                <a:shade val="50000"/>
                <a:hueOff val="214045"/>
                <a:satOff val="-3415"/>
                <a:lumOff val="32886"/>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7F577F4-131B-4C35-9495-6865F398FBAB}">
      <dsp:nvSpPr>
        <dsp:cNvPr id="0" name=""/>
        <dsp:cNvSpPr/>
      </dsp:nvSpPr>
      <dsp:spPr>
        <a:xfrm>
          <a:off x="3860081" y="2088380"/>
          <a:ext cx="1472355" cy="2679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032" tIns="0" rIns="0" bIns="0" numCol="1" spcCol="1270" anchor="t" anchorCtr="0">
          <a:noAutofit/>
        </a:bodyPr>
        <a:lstStyle/>
        <a:p>
          <a:pPr marL="0" lvl="0" indent="0" algn="l" defTabSz="711200">
            <a:lnSpc>
              <a:spcPct val="90000"/>
            </a:lnSpc>
            <a:spcBef>
              <a:spcPct val="0"/>
            </a:spcBef>
            <a:spcAft>
              <a:spcPct val="35000"/>
            </a:spcAft>
            <a:buNone/>
          </a:pPr>
          <a:r>
            <a:rPr lang="cs" sz="1600" b="1" kern="1200">
              <a:solidFill>
                <a:srgbClr val="000000">
                  <a:hueOff val="0"/>
                  <a:satOff val="0"/>
                  <a:lumOff val="0"/>
                  <a:alphaOff val="0"/>
                </a:srgbClr>
              </a:solidFill>
              <a:latin typeface="Arial"/>
              <a:ea typeface="+mn-ea"/>
              <a:cs typeface="+mn-cs"/>
            </a:rPr>
            <a:t>Mírně a </a:t>
          </a:r>
          <a:r>
            <a:rPr lang="cs" sz="1600" b="1" kern="1200" err="1">
              <a:solidFill>
                <a:srgbClr val="000000">
                  <a:hueOff val="0"/>
                  <a:satOff val="0"/>
                  <a:lumOff val="0"/>
                  <a:alphaOff val="0"/>
                </a:srgbClr>
              </a:solidFill>
              <a:latin typeface="Arial"/>
              <a:ea typeface="+mn-ea"/>
              <a:cs typeface="+mn-cs"/>
            </a:rPr>
            <a:t>uvolněně</a:t>
          </a:r>
          <a:endParaRPr lang="en-US" sz="1600" b="1" kern="1200">
            <a:solidFill>
              <a:srgbClr val="000000">
                <a:hueOff val="0"/>
                <a:satOff val="0"/>
                <a:lumOff val="0"/>
                <a:alphaOff val="0"/>
              </a:srgbClr>
            </a:solidFill>
            <a:latin typeface="Arial"/>
            <a:ea typeface="+mn-ea"/>
            <a:cs typeface="+mn-cs"/>
          </a:endParaRPr>
        </a:p>
      </dsp:txBody>
      <dsp:txXfrm>
        <a:off x="3860081" y="2088380"/>
        <a:ext cx="1472355" cy="2679611"/>
      </dsp:txXfrm>
    </dsp:sp>
    <dsp:sp modelId="{4C826CD9-6757-48E9-A313-2ED43E0498F1}">
      <dsp:nvSpPr>
        <dsp:cNvPr id="0" name=""/>
        <dsp:cNvSpPr/>
      </dsp:nvSpPr>
      <dsp:spPr>
        <a:xfrm>
          <a:off x="5095944" y="1336944"/>
          <a:ext cx="472984" cy="472984"/>
        </a:xfrm>
        <a:prstGeom prst="ellipse">
          <a:avLst/>
        </a:prstGeom>
        <a:gradFill rotWithShape="0">
          <a:gsLst>
            <a:gs pos="0">
              <a:srgbClr val="9BBB59">
                <a:shade val="50000"/>
                <a:hueOff val="214045"/>
                <a:satOff val="-3415"/>
                <a:lumOff val="32886"/>
                <a:alphaOff val="0"/>
                <a:tint val="50000"/>
                <a:satMod val="300000"/>
              </a:srgbClr>
            </a:gs>
            <a:gs pos="35000">
              <a:srgbClr val="9BBB59">
                <a:shade val="50000"/>
                <a:hueOff val="214045"/>
                <a:satOff val="-3415"/>
                <a:lumOff val="32886"/>
                <a:alphaOff val="0"/>
                <a:tint val="37000"/>
                <a:satMod val="300000"/>
              </a:srgbClr>
            </a:gs>
            <a:gs pos="100000">
              <a:srgbClr val="9BBB59">
                <a:shade val="50000"/>
                <a:hueOff val="214045"/>
                <a:satOff val="-3415"/>
                <a:lumOff val="32886"/>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8EF52DD-04F8-4044-A277-30B2A117376A}">
      <dsp:nvSpPr>
        <dsp:cNvPr id="0" name=""/>
        <dsp:cNvSpPr/>
      </dsp:nvSpPr>
      <dsp:spPr>
        <a:xfrm>
          <a:off x="5332437" y="1573437"/>
          <a:ext cx="1525757" cy="3194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625" tIns="0" rIns="0" bIns="0" numCol="1" spcCol="1270" anchor="t" anchorCtr="0">
          <a:noAutofit/>
        </a:bodyPr>
        <a:lstStyle/>
        <a:p>
          <a:pPr marL="0" lvl="0" indent="0" algn="l" defTabSz="711200">
            <a:lnSpc>
              <a:spcPct val="90000"/>
            </a:lnSpc>
            <a:spcBef>
              <a:spcPct val="0"/>
            </a:spcBef>
            <a:spcAft>
              <a:spcPct val="35000"/>
            </a:spcAft>
            <a:buNone/>
          </a:pPr>
          <a:r>
            <a:rPr lang="cs" sz="1600" b="1" kern="1200" err="1">
              <a:solidFill>
                <a:srgbClr val="000000">
                  <a:hueOff val="0"/>
                  <a:satOff val="0"/>
                  <a:lumOff val="0"/>
                  <a:alphaOff val="0"/>
                </a:srgbClr>
              </a:solidFill>
              <a:latin typeface="Arial"/>
              <a:ea typeface="+mn-ea"/>
              <a:cs typeface="+mn-cs"/>
            </a:rPr>
            <a:t>Ať každý účastník </a:t>
          </a:r>
          <a:r>
            <a:rPr lang="cs" sz="1600" b="1" kern="1200">
              <a:solidFill>
                <a:srgbClr val="000000">
                  <a:hueOff val="0"/>
                  <a:satOff val="0"/>
                  <a:lumOff val="0"/>
                  <a:alphaOff val="0"/>
                </a:srgbClr>
              </a:solidFill>
              <a:latin typeface="Arial"/>
              <a:ea typeface="+mn-ea"/>
              <a:cs typeface="+mn-cs"/>
            </a:rPr>
            <a:t>řekne </a:t>
          </a:r>
          <a:r>
            <a:rPr lang="cs" sz="1600" b="1" kern="1200" err="1">
              <a:solidFill>
                <a:srgbClr val="000000">
                  <a:hueOff val="0"/>
                  <a:satOff val="0"/>
                  <a:lumOff val="0"/>
                  <a:alphaOff val="0"/>
                </a:srgbClr>
              </a:solidFill>
              <a:latin typeface="Arial"/>
              <a:ea typeface="+mn-ea"/>
              <a:cs typeface="+mn-cs"/>
            </a:rPr>
            <a:t>svoji vlastní zkušenost</a:t>
          </a:r>
          <a:endParaRPr lang="en-US" sz="1600" b="1" kern="1200">
            <a:solidFill>
              <a:srgbClr val="000000">
                <a:hueOff val="0"/>
                <a:satOff val="0"/>
                <a:lumOff val="0"/>
                <a:alphaOff val="0"/>
              </a:srgbClr>
            </a:solidFill>
            <a:latin typeface="Arial"/>
            <a:ea typeface="+mn-ea"/>
            <a:cs typeface="+mn-cs"/>
          </a:endParaRPr>
        </a:p>
      </dsp:txBody>
      <dsp:txXfrm>
        <a:off x="5332437" y="1573437"/>
        <a:ext cx="1525757" cy="3194554"/>
      </dsp:txXfrm>
    </dsp:sp>
    <dsp:sp modelId="{334EB071-0557-4AED-9C92-70ACC04948DB}">
      <dsp:nvSpPr>
        <dsp:cNvPr id="0" name=""/>
        <dsp:cNvSpPr/>
      </dsp:nvSpPr>
      <dsp:spPr>
        <a:xfrm>
          <a:off x="6556857" y="957412"/>
          <a:ext cx="602674" cy="602674"/>
        </a:xfrm>
        <a:prstGeom prst="ellipse">
          <a:avLst/>
        </a:prstGeom>
        <a:gradFill rotWithShape="0">
          <a:gsLst>
            <a:gs pos="0">
              <a:srgbClr val="9BBB59">
                <a:shade val="50000"/>
                <a:hueOff val="107022"/>
                <a:satOff val="-1708"/>
                <a:lumOff val="16443"/>
                <a:alphaOff val="0"/>
                <a:tint val="50000"/>
                <a:satMod val="300000"/>
              </a:srgbClr>
            </a:gs>
            <a:gs pos="35000">
              <a:srgbClr val="9BBB59">
                <a:shade val="50000"/>
                <a:hueOff val="107022"/>
                <a:satOff val="-1708"/>
                <a:lumOff val="16443"/>
                <a:alphaOff val="0"/>
                <a:tint val="37000"/>
                <a:satMod val="300000"/>
              </a:srgbClr>
            </a:gs>
            <a:gs pos="100000">
              <a:srgbClr val="9BBB59">
                <a:shade val="50000"/>
                <a:hueOff val="107022"/>
                <a:satOff val="-1708"/>
                <a:lumOff val="16443"/>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0014F39-FEED-4FE8-BFD5-8ADAEECF2DEF}">
      <dsp:nvSpPr>
        <dsp:cNvPr id="0" name=""/>
        <dsp:cNvSpPr/>
      </dsp:nvSpPr>
      <dsp:spPr>
        <a:xfrm>
          <a:off x="6858194" y="1258749"/>
          <a:ext cx="1525757" cy="3509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45" tIns="0" rIns="0" bIns="0" numCol="1" spcCol="1270" anchor="t" anchorCtr="0">
          <a:noAutofit/>
        </a:bodyPr>
        <a:lstStyle/>
        <a:p>
          <a:pPr marL="0" lvl="0" indent="0" algn="l" defTabSz="711200">
            <a:lnSpc>
              <a:spcPct val="90000"/>
            </a:lnSpc>
            <a:spcBef>
              <a:spcPct val="0"/>
            </a:spcBef>
            <a:spcAft>
              <a:spcPct val="35000"/>
            </a:spcAft>
            <a:buNone/>
          </a:pPr>
          <a:r>
            <a:rPr lang="cs" sz="1600" b="1" kern="1200" dirty="0">
              <a:solidFill>
                <a:srgbClr val="000000">
                  <a:hueOff val="0"/>
                  <a:satOff val="0"/>
                  <a:lumOff val="0"/>
                  <a:alphaOff val="0"/>
                </a:srgbClr>
              </a:solidFill>
              <a:latin typeface="Arial"/>
              <a:ea typeface="+mn-ea"/>
              <a:cs typeface="+mn-cs"/>
            </a:rPr>
            <a:t>Stimul pro aktivaci interakcí mezi účastníky</a:t>
          </a:r>
          <a:endParaRPr lang="en-US" sz="1600" b="1" kern="1200" dirty="0">
            <a:solidFill>
              <a:srgbClr val="000000">
                <a:hueOff val="0"/>
                <a:satOff val="0"/>
                <a:lumOff val="0"/>
                <a:alphaOff val="0"/>
              </a:srgbClr>
            </a:solidFill>
            <a:latin typeface="Arial"/>
            <a:ea typeface="+mn-ea"/>
            <a:cs typeface="+mn-cs"/>
          </a:endParaRPr>
        </a:p>
      </dsp:txBody>
      <dsp:txXfrm>
        <a:off x="6858194" y="1258749"/>
        <a:ext cx="1525757" cy="350924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 name="Google Shape;5;n"/>
          <p:cNvSpPr>
            <a:spLocks noGrp="1" noRot="1" noChangeAspect="1"/>
          </p:cNvSpPr>
          <p:nvPr>
            <p:ph type="sldImg" idx="3"/>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Trebuchet MS"/>
                <a:ea typeface="Trebuchet MS"/>
                <a:cs typeface="Trebuchet MS"/>
                <a:sym typeface="Trebuchet MS"/>
              </a:rPr>
              <a:t>‹#›</a:t>
            </a:fld>
            <a:endParaRPr sz="1200" b="0" i="0" u="none" strike="noStrike" cap="none">
              <a:solidFill>
                <a:schemeClr val="dk1"/>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434980-6677-4AB4-B5F5-FCE8E4F0C03A}"/>
              </a:ext>
            </a:extLst>
          </p:cNvPr>
          <p:cNvSpPr>
            <a:spLocks noGrp="1"/>
          </p:cNvSpPr>
          <p:nvPr>
            <p:ph type="ctrTitle"/>
          </p:nvPr>
        </p:nvSpPr>
        <p:spPr>
          <a:xfrm>
            <a:off x="1238250" y="1122363"/>
            <a:ext cx="7429500" cy="2387600"/>
          </a:xfrm>
        </p:spPr>
        <p:txBody>
          <a:bodyPr anchor="b"/>
          <a:lstStyle>
            <a:lvl1pPr algn="ctr">
              <a:defRPr sz="4500"/>
            </a:lvl1pPr>
          </a:lstStyle>
          <a:p>
            <a:r>
              <a:rPr lang="cs-CZ"/>
              <a:t>Kliknutím lze upravit styl.</a:t>
            </a:r>
          </a:p>
        </p:txBody>
      </p:sp>
      <p:sp>
        <p:nvSpPr>
          <p:cNvPr id="3" name="Podnadpis 2">
            <a:extLst>
              <a:ext uri="{FF2B5EF4-FFF2-40B4-BE49-F238E27FC236}">
                <a16:creationId xmlns:a16="http://schemas.microsoft.com/office/drawing/2014/main" id="{15550F82-BFCD-48C6-8E68-C74F4D6577A7}"/>
              </a:ext>
            </a:extLst>
          </p:cNvPr>
          <p:cNvSpPr>
            <a:spLocks noGrp="1"/>
          </p:cNvSpPr>
          <p:nvPr>
            <p:ph type="subTitle" idx="1"/>
          </p:nvPr>
        </p:nvSpPr>
        <p:spPr>
          <a:xfrm>
            <a:off x="1238250" y="3602038"/>
            <a:ext cx="74295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D9D4C381-D3D2-4835-AD24-1AF635C24EEF}"/>
              </a:ext>
            </a:extLst>
          </p:cNvPr>
          <p:cNvSpPr>
            <a:spLocks noGrp="1"/>
          </p:cNvSpPr>
          <p:nvPr>
            <p:ph type="dt" sz="half" idx="10"/>
          </p:nvPr>
        </p:nvSpPr>
        <p:spPr/>
        <p:txBody>
          <a:bodyPr/>
          <a:lstStyle/>
          <a:p>
            <a:fld id="{89502379-A49F-41F9-9E1F-E5D98A4828A2}" type="datetime1">
              <a:rPr lang="cs-CZ" smtClean="0"/>
              <a:t>21.01.2023</a:t>
            </a:fld>
            <a:endParaRPr lang="cs-CZ" dirty="0"/>
          </a:p>
        </p:txBody>
      </p:sp>
      <p:sp>
        <p:nvSpPr>
          <p:cNvPr id="5" name="Zástupný symbol pro zápatí 4">
            <a:extLst>
              <a:ext uri="{FF2B5EF4-FFF2-40B4-BE49-F238E27FC236}">
                <a16:creationId xmlns:a16="http://schemas.microsoft.com/office/drawing/2014/main" id="{3D76F9ED-071F-4AA7-B5C8-D3A63DE933C7}"/>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E8812772-A762-4A8B-BF24-DA4DB42D169C}"/>
              </a:ext>
            </a:extLst>
          </p:cNvPr>
          <p:cNvSpPr>
            <a:spLocks noGrp="1"/>
          </p:cNvSpPr>
          <p:nvPr>
            <p:ph type="sldNum" sz="quarter" idx="12"/>
          </p:nvPr>
        </p:nvSpPr>
        <p:spPr/>
        <p:txBody>
          <a:bodyPr/>
          <a:lstStyle/>
          <a:p>
            <a:fld id="{67EB3453-50FB-4F84-A2BC-F5B9BC87FA5A}" type="slidenum">
              <a:rPr lang="cs-CZ" smtClean="0"/>
              <a:t>‹#›</a:t>
            </a:fld>
            <a:endParaRPr lang="cs-CZ" dirty="0"/>
          </a:p>
        </p:txBody>
      </p:sp>
    </p:spTree>
    <p:extLst>
      <p:ext uri="{BB962C8B-B14F-4D97-AF65-F5344CB8AC3E}">
        <p14:creationId xmlns:p14="http://schemas.microsoft.com/office/powerpoint/2010/main" val="3629246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BCF867-D9C8-4150-B17A-EB632DFC477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A7CF5547-57C6-4A2A-B742-556646F44290}"/>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CC6C1B4-46DB-4400-8D33-C4D09CEF3199}"/>
              </a:ext>
            </a:extLst>
          </p:cNvPr>
          <p:cNvSpPr>
            <a:spLocks noGrp="1"/>
          </p:cNvSpPr>
          <p:nvPr>
            <p:ph type="dt" sz="half" idx="10"/>
          </p:nvPr>
        </p:nvSpPr>
        <p:spPr/>
        <p:txBody>
          <a:bodyPr/>
          <a:lstStyle/>
          <a:p>
            <a:fld id="{DF380F25-BD54-48CD-B877-EC73E6648FE2}" type="datetime1">
              <a:rPr lang="cs-CZ" smtClean="0"/>
              <a:t>21.01.2023</a:t>
            </a:fld>
            <a:endParaRPr lang="cs-CZ" dirty="0"/>
          </a:p>
        </p:txBody>
      </p:sp>
      <p:sp>
        <p:nvSpPr>
          <p:cNvPr id="5" name="Zástupný symbol pro zápatí 4">
            <a:extLst>
              <a:ext uri="{FF2B5EF4-FFF2-40B4-BE49-F238E27FC236}">
                <a16:creationId xmlns:a16="http://schemas.microsoft.com/office/drawing/2014/main" id="{B8866621-8B9E-4B11-82E3-CAFEF41FD8EB}"/>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1C6FB6FE-80E1-4157-A3F7-846BBB6C5E16}"/>
              </a:ext>
            </a:extLst>
          </p:cNvPr>
          <p:cNvSpPr>
            <a:spLocks noGrp="1"/>
          </p:cNvSpPr>
          <p:nvPr>
            <p:ph type="sldNum" sz="quarter" idx="12"/>
          </p:nvPr>
        </p:nvSpPr>
        <p:spPr/>
        <p:txBody>
          <a:bodyPr/>
          <a:lstStyle/>
          <a:p>
            <a:fld id="{67EB3453-50FB-4F84-A2BC-F5B9BC87FA5A}" type="slidenum">
              <a:rPr lang="cs-CZ" smtClean="0"/>
              <a:t>‹#›</a:t>
            </a:fld>
            <a:endParaRPr lang="cs-CZ" dirty="0"/>
          </a:p>
        </p:txBody>
      </p:sp>
    </p:spTree>
    <p:extLst>
      <p:ext uri="{BB962C8B-B14F-4D97-AF65-F5344CB8AC3E}">
        <p14:creationId xmlns:p14="http://schemas.microsoft.com/office/powerpoint/2010/main" val="470216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9AC820B-4A51-402B-A22D-B3E441802F46}"/>
              </a:ext>
            </a:extLst>
          </p:cNvPr>
          <p:cNvSpPr>
            <a:spLocks noGrp="1"/>
          </p:cNvSpPr>
          <p:nvPr>
            <p:ph type="title" orient="vert"/>
          </p:nvPr>
        </p:nvSpPr>
        <p:spPr>
          <a:xfrm>
            <a:off x="7088982" y="365125"/>
            <a:ext cx="2135981"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80547BB6-CEE2-41E9-838C-37A52219EF39}"/>
              </a:ext>
            </a:extLst>
          </p:cNvPr>
          <p:cNvSpPr>
            <a:spLocks noGrp="1"/>
          </p:cNvSpPr>
          <p:nvPr>
            <p:ph type="body" orient="vert" idx="1"/>
          </p:nvPr>
        </p:nvSpPr>
        <p:spPr>
          <a:xfrm>
            <a:off x="681038" y="365125"/>
            <a:ext cx="6284119"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AB05CDB-522F-4D77-A262-66EDA479C888}"/>
              </a:ext>
            </a:extLst>
          </p:cNvPr>
          <p:cNvSpPr>
            <a:spLocks noGrp="1"/>
          </p:cNvSpPr>
          <p:nvPr>
            <p:ph type="dt" sz="half" idx="10"/>
          </p:nvPr>
        </p:nvSpPr>
        <p:spPr/>
        <p:txBody>
          <a:bodyPr/>
          <a:lstStyle/>
          <a:p>
            <a:fld id="{6C8F7994-7ECE-4314-80F4-B4C4E3A0AF87}" type="datetime1">
              <a:rPr lang="cs-CZ" smtClean="0"/>
              <a:t>21.01.2023</a:t>
            </a:fld>
            <a:endParaRPr lang="cs-CZ" dirty="0"/>
          </a:p>
        </p:txBody>
      </p:sp>
      <p:sp>
        <p:nvSpPr>
          <p:cNvPr id="5" name="Zástupný symbol pro zápatí 4">
            <a:extLst>
              <a:ext uri="{FF2B5EF4-FFF2-40B4-BE49-F238E27FC236}">
                <a16:creationId xmlns:a16="http://schemas.microsoft.com/office/drawing/2014/main" id="{C8F9B6D1-D3F5-4308-97A1-59B063921F9F}"/>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CAC88F66-89C9-4AAF-8D3D-8360164574E3}"/>
              </a:ext>
            </a:extLst>
          </p:cNvPr>
          <p:cNvSpPr>
            <a:spLocks noGrp="1"/>
          </p:cNvSpPr>
          <p:nvPr>
            <p:ph type="sldNum" sz="quarter" idx="12"/>
          </p:nvPr>
        </p:nvSpPr>
        <p:spPr/>
        <p:txBody>
          <a:bodyPr/>
          <a:lstStyle/>
          <a:p>
            <a:fld id="{67EB3453-50FB-4F84-A2BC-F5B9BC87FA5A}" type="slidenum">
              <a:rPr lang="cs-CZ" smtClean="0"/>
              <a:t>‹#›</a:t>
            </a:fld>
            <a:endParaRPr lang="cs-CZ" dirty="0"/>
          </a:p>
        </p:txBody>
      </p:sp>
    </p:spTree>
    <p:extLst>
      <p:ext uri="{BB962C8B-B14F-4D97-AF65-F5344CB8AC3E}">
        <p14:creationId xmlns:p14="http://schemas.microsoft.com/office/powerpoint/2010/main" val="525884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URESA tex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8820000" cy="4860000"/>
          </a:xfrm>
          <a:prstGeom prst="rect">
            <a:avLst/>
          </a:prstGeom>
        </p:spPr>
        <p:txBody>
          <a:bodyPr/>
          <a:lstStyle>
            <a:lvl1pPr marL="0" indent="0" algn="just">
              <a:spcBef>
                <a:spcPts val="0"/>
              </a:spcBef>
              <a:buNone/>
              <a:defRPr sz="1108"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1" y="457202"/>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2" cy="943120"/>
          </a:xfrm>
          <a:prstGeom prst="rect">
            <a:avLst/>
          </a:prstGeom>
        </p:spPr>
      </p:pic>
    </p:spTree>
    <p:extLst>
      <p:ext uri="{BB962C8B-B14F-4D97-AF65-F5344CB8AC3E}">
        <p14:creationId xmlns:p14="http://schemas.microsoft.com/office/powerpoint/2010/main" val="296411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2BC485-E951-4FE7-B85E-7D8AFCA08AB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9ABB4F6-2C77-41EB-B42D-DB69F912D264}"/>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20113C6-D060-43B6-9321-8622FF51C66A}"/>
              </a:ext>
            </a:extLst>
          </p:cNvPr>
          <p:cNvSpPr>
            <a:spLocks noGrp="1"/>
          </p:cNvSpPr>
          <p:nvPr>
            <p:ph type="dt" sz="half" idx="10"/>
          </p:nvPr>
        </p:nvSpPr>
        <p:spPr/>
        <p:txBody>
          <a:bodyPr/>
          <a:lstStyle/>
          <a:p>
            <a:fld id="{5C513144-3EAA-41D4-BC4B-86E6BE6D035A}" type="datetime1">
              <a:rPr lang="cs-CZ" smtClean="0"/>
              <a:t>21.01.2023</a:t>
            </a:fld>
            <a:endParaRPr lang="cs-CZ" dirty="0"/>
          </a:p>
        </p:txBody>
      </p:sp>
      <p:sp>
        <p:nvSpPr>
          <p:cNvPr id="5" name="Zástupný symbol pro zápatí 4">
            <a:extLst>
              <a:ext uri="{FF2B5EF4-FFF2-40B4-BE49-F238E27FC236}">
                <a16:creationId xmlns:a16="http://schemas.microsoft.com/office/drawing/2014/main" id="{A78F95AB-BF06-476D-908A-67BD67E96349}"/>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B3F583BC-8477-48D0-84A9-3D34E0A19D1C}"/>
              </a:ext>
            </a:extLst>
          </p:cNvPr>
          <p:cNvSpPr>
            <a:spLocks noGrp="1"/>
          </p:cNvSpPr>
          <p:nvPr>
            <p:ph type="sldNum" sz="quarter" idx="12"/>
          </p:nvPr>
        </p:nvSpPr>
        <p:spPr/>
        <p:txBody>
          <a:bodyPr/>
          <a:lstStyle/>
          <a:p>
            <a:fld id="{67EB3453-50FB-4F84-A2BC-F5B9BC87FA5A}" type="slidenum">
              <a:rPr lang="cs-CZ" smtClean="0"/>
              <a:t>‹#›</a:t>
            </a:fld>
            <a:endParaRPr lang="cs-CZ" dirty="0"/>
          </a:p>
        </p:txBody>
      </p:sp>
    </p:spTree>
    <p:extLst>
      <p:ext uri="{BB962C8B-B14F-4D97-AF65-F5344CB8AC3E}">
        <p14:creationId xmlns:p14="http://schemas.microsoft.com/office/powerpoint/2010/main" val="224150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5DDA0C-A50C-4305-A45E-F02618410C8F}"/>
              </a:ext>
            </a:extLst>
          </p:cNvPr>
          <p:cNvSpPr>
            <a:spLocks noGrp="1"/>
          </p:cNvSpPr>
          <p:nvPr>
            <p:ph type="title"/>
          </p:nvPr>
        </p:nvSpPr>
        <p:spPr>
          <a:xfrm>
            <a:off x="675879" y="1709740"/>
            <a:ext cx="8543925" cy="2852737"/>
          </a:xfrm>
        </p:spPr>
        <p:txBody>
          <a:bodyPr anchor="b"/>
          <a:lstStyle>
            <a:lvl1pPr>
              <a:defRPr sz="4500"/>
            </a:lvl1pPr>
          </a:lstStyle>
          <a:p>
            <a:r>
              <a:rPr lang="cs-CZ"/>
              <a:t>Kliknutím lze upravit styl.</a:t>
            </a:r>
          </a:p>
        </p:txBody>
      </p:sp>
      <p:sp>
        <p:nvSpPr>
          <p:cNvPr id="3" name="Zástupný text 2">
            <a:extLst>
              <a:ext uri="{FF2B5EF4-FFF2-40B4-BE49-F238E27FC236}">
                <a16:creationId xmlns:a16="http://schemas.microsoft.com/office/drawing/2014/main" id="{A1484676-DCBE-47AA-9A6B-83765B2FB18B}"/>
              </a:ext>
            </a:extLst>
          </p:cNvPr>
          <p:cNvSpPr>
            <a:spLocks noGrp="1"/>
          </p:cNvSpPr>
          <p:nvPr>
            <p:ph type="body" idx="1"/>
          </p:nvPr>
        </p:nvSpPr>
        <p:spPr>
          <a:xfrm>
            <a:off x="675879" y="4589465"/>
            <a:ext cx="8543925"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140324F7-A641-4CB8-B8C2-93412211DCD5}"/>
              </a:ext>
            </a:extLst>
          </p:cNvPr>
          <p:cNvSpPr>
            <a:spLocks noGrp="1"/>
          </p:cNvSpPr>
          <p:nvPr>
            <p:ph type="dt" sz="half" idx="10"/>
          </p:nvPr>
        </p:nvSpPr>
        <p:spPr/>
        <p:txBody>
          <a:bodyPr/>
          <a:lstStyle/>
          <a:p>
            <a:fld id="{0ED993D3-48E0-4230-AAE3-BAC0B524BB65}" type="datetime1">
              <a:rPr lang="cs-CZ" smtClean="0"/>
              <a:t>21.01.2023</a:t>
            </a:fld>
            <a:endParaRPr lang="cs-CZ" dirty="0"/>
          </a:p>
        </p:txBody>
      </p:sp>
      <p:sp>
        <p:nvSpPr>
          <p:cNvPr id="5" name="Zástupný symbol pro zápatí 4">
            <a:extLst>
              <a:ext uri="{FF2B5EF4-FFF2-40B4-BE49-F238E27FC236}">
                <a16:creationId xmlns:a16="http://schemas.microsoft.com/office/drawing/2014/main" id="{179D54C6-7D7D-4639-96FE-4A2079760A08}"/>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2BD7DE10-AF17-46EE-A45E-FB208298EFA2}"/>
              </a:ext>
            </a:extLst>
          </p:cNvPr>
          <p:cNvSpPr>
            <a:spLocks noGrp="1"/>
          </p:cNvSpPr>
          <p:nvPr>
            <p:ph type="sldNum" sz="quarter" idx="12"/>
          </p:nvPr>
        </p:nvSpPr>
        <p:spPr/>
        <p:txBody>
          <a:bodyPr/>
          <a:lstStyle/>
          <a:p>
            <a:fld id="{67EB3453-50FB-4F84-A2BC-F5B9BC87FA5A}" type="slidenum">
              <a:rPr lang="cs-CZ" smtClean="0"/>
              <a:t>‹#›</a:t>
            </a:fld>
            <a:endParaRPr lang="cs-CZ" dirty="0"/>
          </a:p>
        </p:txBody>
      </p:sp>
    </p:spTree>
    <p:extLst>
      <p:ext uri="{BB962C8B-B14F-4D97-AF65-F5344CB8AC3E}">
        <p14:creationId xmlns:p14="http://schemas.microsoft.com/office/powerpoint/2010/main" val="14472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1092A1-B8AA-4251-A0A7-2842B6D4136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6D27D3F-CD62-4F96-9583-C9A9FB159E9F}"/>
              </a:ext>
            </a:extLst>
          </p:cNvPr>
          <p:cNvSpPr>
            <a:spLocks noGrp="1"/>
          </p:cNvSpPr>
          <p:nvPr>
            <p:ph sz="half" idx="1"/>
          </p:nvPr>
        </p:nvSpPr>
        <p:spPr>
          <a:xfrm>
            <a:off x="681038" y="1825625"/>
            <a:ext cx="421005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82680B10-0F0B-496F-BD72-3A4CBF97C047}"/>
              </a:ext>
            </a:extLst>
          </p:cNvPr>
          <p:cNvSpPr>
            <a:spLocks noGrp="1"/>
          </p:cNvSpPr>
          <p:nvPr>
            <p:ph sz="half" idx="2"/>
          </p:nvPr>
        </p:nvSpPr>
        <p:spPr>
          <a:xfrm>
            <a:off x="5014913" y="1825625"/>
            <a:ext cx="421005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7FB0F44-81A8-41D2-87EB-47AA7F253736}"/>
              </a:ext>
            </a:extLst>
          </p:cNvPr>
          <p:cNvSpPr>
            <a:spLocks noGrp="1"/>
          </p:cNvSpPr>
          <p:nvPr>
            <p:ph type="dt" sz="half" idx="10"/>
          </p:nvPr>
        </p:nvSpPr>
        <p:spPr/>
        <p:txBody>
          <a:bodyPr/>
          <a:lstStyle/>
          <a:p>
            <a:fld id="{5BDEECE7-AEB7-4F12-8389-97E21B6B974B}" type="datetime1">
              <a:rPr lang="cs-CZ" smtClean="0"/>
              <a:t>21.01.2023</a:t>
            </a:fld>
            <a:endParaRPr lang="cs-CZ" dirty="0"/>
          </a:p>
        </p:txBody>
      </p:sp>
      <p:sp>
        <p:nvSpPr>
          <p:cNvPr id="6" name="Zástupný symbol pro zápatí 5">
            <a:extLst>
              <a:ext uri="{FF2B5EF4-FFF2-40B4-BE49-F238E27FC236}">
                <a16:creationId xmlns:a16="http://schemas.microsoft.com/office/drawing/2014/main" id="{D26D24D3-9D0B-4777-B850-D028F8073E87}"/>
              </a:ext>
            </a:extLst>
          </p:cNvPr>
          <p:cNvSpPr>
            <a:spLocks noGrp="1"/>
          </p:cNvSpPr>
          <p:nvPr>
            <p:ph type="ftr" sz="quarter" idx="11"/>
          </p:nvPr>
        </p:nvSpPr>
        <p:spPr/>
        <p:txBody>
          <a:bodyPr/>
          <a:lstStyle/>
          <a:p>
            <a:endParaRPr lang="cs-CZ" dirty="0"/>
          </a:p>
        </p:txBody>
      </p:sp>
      <p:sp>
        <p:nvSpPr>
          <p:cNvPr id="7" name="Zástupný symbol pro číslo snímku 6">
            <a:extLst>
              <a:ext uri="{FF2B5EF4-FFF2-40B4-BE49-F238E27FC236}">
                <a16:creationId xmlns:a16="http://schemas.microsoft.com/office/drawing/2014/main" id="{0CC632AD-4AE1-43E4-92E8-A735BF6C95B8}"/>
              </a:ext>
            </a:extLst>
          </p:cNvPr>
          <p:cNvSpPr>
            <a:spLocks noGrp="1"/>
          </p:cNvSpPr>
          <p:nvPr>
            <p:ph type="sldNum" sz="quarter" idx="12"/>
          </p:nvPr>
        </p:nvSpPr>
        <p:spPr/>
        <p:txBody>
          <a:bodyPr/>
          <a:lstStyle/>
          <a:p>
            <a:fld id="{67EB3453-50FB-4F84-A2BC-F5B9BC87FA5A}" type="slidenum">
              <a:rPr lang="cs-CZ" smtClean="0"/>
              <a:t>‹#›</a:t>
            </a:fld>
            <a:endParaRPr lang="cs-CZ" dirty="0"/>
          </a:p>
        </p:txBody>
      </p:sp>
    </p:spTree>
    <p:extLst>
      <p:ext uri="{BB962C8B-B14F-4D97-AF65-F5344CB8AC3E}">
        <p14:creationId xmlns:p14="http://schemas.microsoft.com/office/powerpoint/2010/main" val="933839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4F3463-D4E4-44BA-8D57-66259A25F9A9}"/>
              </a:ext>
            </a:extLst>
          </p:cNvPr>
          <p:cNvSpPr>
            <a:spLocks noGrp="1"/>
          </p:cNvSpPr>
          <p:nvPr>
            <p:ph type="title"/>
          </p:nvPr>
        </p:nvSpPr>
        <p:spPr>
          <a:xfrm>
            <a:off x="682328" y="365127"/>
            <a:ext cx="8543925"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AD1CF4A-3B26-46DE-B068-BC06F338D7AC}"/>
              </a:ext>
            </a:extLst>
          </p:cNvPr>
          <p:cNvSpPr>
            <a:spLocks noGrp="1"/>
          </p:cNvSpPr>
          <p:nvPr>
            <p:ph type="body" idx="1"/>
          </p:nvPr>
        </p:nvSpPr>
        <p:spPr>
          <a:xfrm>
            <a:off x="682329" y="1681163"/>
            <a:ext cx="41907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52DF38B-A573-4E94-BBBB-2D99F773FB6B}"/>
              </a:ext>
            </a:extLst>
          </p:cNvPr>
          <p:cNvSpPr>
            <a:spLocks noGrp="1"/>
          </p:cNvSpPr>
          <p:nvPr>
            <p:ph sz="half" idx="2"/>
          </p:nvPr>
        </p:nvSpPr>
        <p:spPr>
          <a:xfrm>
            <a:off x="682329" y="2505075"/>
            <a:ext cx="4190702"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A7B4313E-A824-413A-9D6D-2F9234DBBD7E}"/>
              </a:ext>
            </a:extLst>
          </p:cNvPr>
          <p:cNvSpPr>
            <a:spLocks noGrp="1"/>
          </p:cNvSpPr>
          <p:nvPr>
            <p:ph type="body" sz="quarter" idx="3"/>
          </p:nvPr>
        </p:nvSpPr>
        <p:spPr>
          <a:xfrm>
            <a:off x="5014913" y="1681163"/>
            <a:ext cx="4211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0140BA33-AEA1-4EB7-BB3A-1CCD1C1A30E4}"/>
              </a:ext>
            </a:extLst>
          </p:cNvPr>
          <p:cNvSpPr>
            <a:spLocks noGrp="1"/>
          </p:cNvSpPr>
          <p:nvPr>
            <p:ph sz="quarter" idx="4"/>
          </p:nvPr>
        </p:nvSpPr>
        <p:spPr>
          <a:xfrm>
            <a:off x="5014913" y="2505075"/>
            <a:ext cx="4211340"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0F68090-623D-4CD8-8AB8-B2EA06D48DD8}"/>
              </a:ext>
            </a:extLst>
          </p:cNvPr>
          <p:cNvSpPr>
            <a:spLocks noGrp="1"/>
          </p:cNvSpPr>
          <p:nvPr>
            <p:ph type="dt" sz="half" idx="10"/>
          </p:nvPr>
        </p:nvSpPr>
        <p:spPr/>
        <p:txBody>
          <a:bodyPr/>
          <a:lstStyle/>
          <a:p>
            <a:fld id="{7BFBCD5C-423F-41EB-A344-16980BF86F69}" type="datetime1">
              <a:rPr lang="cs-CZ" smtClean="0"/>
              <a:t>21.01.2023</a:t>
            </a:fld>
            <a:endParaRPr lang="cs-CZ" dirty="0"/>
          </a:p>
        </p:txBody>
      </p:sp>
      <p:sp>
        <p:nvSpPr>
          <p:cNvPr id="8" name="Zástupný symbol pro zápatí 7">
            <a:extLst>
              <a:ext uri="{FF2B5EF4-FFF2-40B4-BE49-F238E27FC236}">
                <a16:creationId xmlns:a16="http://schemas.microsoft.com/office/drawing/2014/main" id="{4798C801-E313-493F-A117-E046311A2FD7}"/>
              </a:ext>
            </a:extLst>
          </p:cNvPr>
          <p:cNvSpPr>
            <a:spLocks noGrp="1"/>
          </p:cNvSpPr>
          <p:nvPr>
            <p:ph type="ftr" sz="quarter" idx="11"/>
          </p:nvPr>
        </p:nvSpPr>
        <p:spPr/>
        <p:txBody>
          <a:bodyPr/>
          <a:lstStyle/>
          <a:p>
            <a:endParaRPr lang="cs-CZ" dirty="0"/>
          </a:p>
        </p:txBody>
      </p:sp>
      <p:sp>
        <p:nvSpPr>
          <p:cNvPr id="9" name="Zástupný symbol pro číslo snímku 8">
            <a:extLst>
              <a:ext uri="{FF2B5EF4-FFF2-40B4-BE49-F238E27FC236}">
                <a16:creationId xmlns:a16="http://schemas.microsoft.com/office/drawing/2014/main" id="{35B2C5ED-DC74-4D3B-9C1F-2EA82201167B}"/>
              </a:ext>
            </a:extLst>
          </p:cNvPr>
          <p:cNvSpPr>
            <a:spLocks noGrp="1"/>
          </p:cNvSpPr>
          <p:nvPr>
            <p:ph type="sldNum" sz="quarter" idx="12"/>
          </p:nvPr>
        </p:nvSpPr>
        <p:spPr/>
        <p:txBody>
          <a:bodyPr/>
          <a:lstStyle/>
          <a:p>
            <a:fld id="{67EB3453-50FB-4F84-A2BC-F5B9BC87FA5A}" type="slidenum">
              <a:rPr lang="cs-CZ" smtClean="0"/>
              <a:t>‹#›</a:t>
            </a:fld>
            <a:endParaRPr lang="cs-CZ" dirty="0"/>
          </a:p>
        </p:txBody>
      </p:sp>
    </p:spTree>
    <p:extLst>
      <p:ext uri="{BB962C8B-B14F-4D97-AF65-F5344CB8AC3E}">
        <p14:creationId xmlns:p14="http://schemas.microsoft.com/office/powerpoint/2010/main" val="1044902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E2C7BF-7D6B-4503-B533-8B7DE6819D55}"/>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B320CB48-CAC6-4C1B-B81A-557E247659F6}"/>
              </a:ext>
            </a:extLst>
          </p:cNvPr>
          <p:cNvSpPr>
            <a:spLocks noGrp="1"/>
          </p:cNvSpPr>
          <p:nvPr>
            <p:ph type="dt" sz="half" idx="10"/>
          </p:nvPr>
        </p:nvSpPr>
        <p:spPr/>
        <p:txBody>
          <a:bodyPr/>
          <a:lstStyle/>
          <a:p>
            <a:fld id="{188ECE06-4CF1-4811-88D7-21A0E948D0C2}" type="datetime1">
              <a:rPr lang="cs-CZ" smtClean="0"/>
              <a:t>21.01.2023</a:t>
            </a:fld>
            <a:endParaRPr lang="cs-CZ" dirty="0"/>
          </a:p>
        </p:txBody>
      </p:sp>
      <p:sp>
        <p:nvSpPr>
          <p:cNvPr id="4" name="Zástupný symbol pro zápatí 3">
            <a:extLst>
              <a:ext uri="{FF2B5EF4-FFF2-40B4-BE49-F238E27FC236}">
                <a16:creationId xmlns:a16="http://schemas.microsoft.com/office/drawing/2014/main" id="{93B1EFF7-B20A-4337-BC8E-0ED2B26E4A31}"/>
              </a:ext>
            </a:extLst>
          </p:cNvPr>
          <p:cNvSpPr>
            <a:spLocks noGrp="1"/>
          </p:cNvSpPr>
          <p:nvPr>
            <p:ph type="ftr" sz="quarter" idx="11"/>
          </p:nvPr>
        </p:nvSpPr>
        <p:spPr/>
        <p:txBody>
          <a:bodyPr/>
          <a:lstStyle/>
          <a:p>
            <a:endParaRPr lang="cs-CZ" dirty="0"/>
          </a:p>
        </p:txBody>
      </p:sp>
      <p:sp>
        <p:nvSpPr>
          <p:cNvPr id="5" name="Zástupný symbol pro číslo snímku 4">
            <a:extLst>
              <a:ext uri="{FF2B5EF4-FFF2-40B4-BE49-F238E27FC236}">
                <a16:creationId xmlns:a16="http://schemas.microsoft.com/office/drawing/2014/main" id="{C7689E33-78C0-43D4-9082-288FE00D39B0}"/>
              </a:ext>
            </a:extLst>
          </p:cNvPr>
          <p:cNvSpPr>
            <a:spLocks noGrp="1"/>
          </p:cNvSpPr>
          <p:nvPr>
            <p:ph type="sldNum" sz="quarter" idx="12"/>
          </p:nvPr>
        </p:nvSpPr>
        <p:spPr/>
        <p:txBody>
          <a:bodyPr/>
          <a:lstStyle/>
          <a:p>
            <a:fld id="{67EB3453-50FB-4F84-A2BC-F5B9BC87FA5A}" type="slidenum">
              <a:rPr lang="cs-CZ" smtClean="0"/>
              <a:t>‹#›</a:t>
            </a:fld>
            <a:endParaRPr lang="cs-CZ" dirty="0"/>
          </a:p>
        </p:txBody>
      </p:sp>
    </p:spTree>
    <p:extLst>
      <p:ext uri="{BB962C8B-B14F-4D97-AF65-F5344CB8AC3E}">
        <p14:creationId xmlns:p14="http://schemas.microsoft.com/office/powerpoint/2010/main" val="167662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D5D1167-4443-45AA-946F-46F7B93C36A7}"/>
              </a:ext>
            </a:extLst>
          </p:cNvPr>
          <p:cNvSpPr>
            <a:spLocks noGrp="1"/>
          </p:cNvSpPr>
          <p:nvPr>
            <p:ph type="dt" sz="half" idx="10"/>
          </p:nvPr>
        </p:nvSpPr>
        <p:spPr/>
        <p:txBody>
          <a:bodyPr/>
          <a:lstStyle/>
          <a:p>
            <a:fld id="{FE69A06C-3CEE-4FEC-82DA-BB2A21C297EF}" type="datetime1">
              <a:rPr lang="cs-CZ" smtClean="0"/>
              <a:t>21.01.2023</a:t>
            </a:fld>
            <a:endParaRPr lang="cs-CZ" dirty="0"/>
          </a:p>
        </p:txBody>
      </p:sp>
      <p:sp>
        <p:nvSpPr>
          <p:cNvPr id="3" name="Zástupný symbol pro zápatí 2">
            <a:extLst>
              <a:ext uri="{FF2B5EF4-FFF2-40B4-BE49-F238E27FC236}">
                <a16:creationId xmlns:a16="http://schemas.microsoft.com/office/drawing/2014/main" id="{E50456AA-E2C8-4683-AA78-AE9EBE873791}"/>
              </a:ext>
            </a:extLst>
          </p:cNvPr>
          <p:cNvSpPr>
            <a:spLocks noGrp="1"/>
          </p:cNvSpPr>
          <p:nvPr>
            <p:ph type="ftr" sz="quarter" idx="11"/>
          </p:nvPr>
        </p:nvSpPr>
        <p:spPr/>
        <p:txBody>
          <a:bodyPr/>
          <a:lstStyle/>
          <a:p>
            <a:endParaRPr lang="cs-CZ" dirty="0"/>
          </a:p>
        </p:txBody>
      </p:sp>
      <p:sp>
        <p:nvSpPr>
          <p:cNvPr id="4" name="Zástupný symbol pro číslo snímku 3">
            <a:extLst>
              <a:ext uri="{FF2B5EF4-FFF2-40B4-BE49-F238E27FC236}">
                <a16:creationId xmlns:a16="http://schemas.microsoft.com/office/drawing/2014/main" id="{005E6FA3-9A79-419E-B740-B95AA7721570}"/>
              </a:ext>
            </a:extLst>
          </p:cNvPr>
          <p:cNvSpPr>
            <a:spLocks noGrp="1"/>
          </p:cNvSpPr>
          <p:nvPr>
            <p:ph type="sldNum" sz="quarter" idx="12"/>
          </p:nvPr>
        </p:nvSpPr>
        <p:spPr/>
        <p:txBody>
          <a:bodyPr/>
          <a:lstStyle/>
          <a:p>
            <a:fld id="{67EB3453-50FB-4F84-A2BC-F5B9BC87FA5A}" type="slidenum">
              <a:rPr lang="cs-CZ" smtClean="0"/>
              <a:t>‹#›</a:t>
            </a:fld>
            <a:endParaRPr lang="cs-CZ" dirty="0"/>
          </a:p>
        </p:txBody>
      </p:sp>
    </p:spTree>
    <p:extLst>
      <p:ext uri="{BB962C8B-B14F-4D97-AF65-F5344CB8AC3E}">
        <p14:creationId xmlns:p14="http://schemas.microsoft.com/office/powerpoint/2010/main" val="514198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A56498-F57F-4AE4-B431-DD3BC812C6D1}"/>
              </a:ext>
            </a:extLst>
          </p:cNvPr>
          <p:cNvSpPr>
            <a:spLocks noGrp="1"/>
          </p:cNvSpPr>
          <p:nvPr>
            <p:ph type="title"/>
          </p:nvPr>
        </p:nvSpPr>
        <p:spPr>
          <a:xfrm>
            <a:off x="682328" y="457200"/>
            <a:ext cx="3194943" cy="1600200"/>
          </a:xfrm>
        </p:spPr>
        <p:txBody>
          <a:bodyPr anchor="b"/>
          <a:lstStyle>
            <a:lvl1pPr>
              <a:defRPr sz="2400"/>
            </a:lvl1pPr>
          </a:lstStyle>
          <a:p>
            <a:r>
              <a:rPr lang="cs-CZ"/>
              <a:t>Kliknutím lze upravit styl.</a:t>
            </a:r>
          </a:p>
        </p:txBody>
      </p:sp>
      <p:sp>
        <p:nvSpPr>
          <p:cNvPr id="3" name="Zástupný obsah 2">
            <a:extLst>
              <a:ext uri="{FF2B5EF4-FFF2-40B4-BE49-F238E27FC236}">
                <a16:creationId xmlns:a16="http://schemas.microsoft.com/office/drawing/2014/main" id="{81F23243-E53B-4031-A68D-2314920D8515}"/>
              </a:ext>
            </a:extLst>
          </p:cNvPr>
          <p:cNvSpPr>
            <a:spLocks noGrp="1"/>
          </p:cNvSpPr>
          <p:nvPr>
            <p:ph idx="1"/>
          </p:nvPr>
        </p:nvSpPr>
        <p:spPr>
          <a:xfrm>
            <a:off x="4211340" y="987427"/>
            <a:ext cx="5014913"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DB24E992-3A26-4B91-8B60-229A353840EF}"/>
              </a:ext>
            </a:extLst>
          </p:cNvPr>
          <p:cNvSpPr>
            <a:spLocks noGrp="1"/>
          </p:cNvSpPr>
          <p:nvPr>
            <p:ph type="body" sz="half" idx="2"/>
          </p:nvPr>
        </p:nvSpPr>
        <p:spPr>
          <a:xfrm>
            <a:off x="682328"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5DE0928-C72C-4519-9095-226D916E0B37}"/>
              </a:ext>
            </a:extLst>
          </p:cNvPr>
          <p:cNvSpPr>
            <a:spLocks noGrp="1"/>
          </p:cNvSpPr>
          <p:nvPr>
            <p:ph type="dt" sz="half" idx="10"/>
          </p:nvPr>
        </p:nvSpPr>
        <p:spPr/>
        <p:txBody>
          <a:bodyPr/>
          <a:lstStyle/>
          <a:p>
            <a:fld id="{12D03B4D-6860-47EC-91E6-A54911E5E036}" type="datetime1">
              <a:rPr lang="cs-CZ" smtClean="0"/>
              <a:t>21.01.2023</a:t>
            </a:fld>
            <a:endParaRPr lang="cs-CZ" dirty="0"/>
          </a:p>
        </p:txBody>
      </p:sp>
      <p:sp>
        <p:nvSpPr>
          <p:cNvPr id="6" name="Zástupný symbol pro zápatí 5">
            <a:extLst>
              <a:ext uri="{FF2B5EF4-FFF2-40B4-BE49-F238E27FC236}">
                <a16:creationId xmlns:a16="http://schemas.microsoft.com/office/drawing/2014/main" id="{AB279E09-2A34-4770-8633-FAD198AD132E}"/>
              </a:ext>
            </a:extLst>
          </p:cNvPr>
          <p:cNvSpPr>
            <a:spLocks noGrp="1"/>
          </p:cNvSpPr>
          <p:nvPr>
            <p:ph type="ftr" sz="quarter" idx="11"/>
          </p:nvPr>
        </p:nvSpPr>
        <p:spPr/>
        <p:txBody>
          <a:bodyPr/>
          <a:lstStyle/>
          <a:p>
            <a:endParaRPr lang="cs-CZ" dirty="0"/>
          </a:p>
        </p:txBody>
      </p:sp>
      <p:sp>
        <p:nvSpPr>
          <p:cNvPr id="7" name="Zástupný symbol pro číslo snímku 6">
            <a:extLst>
              <a:ext uri="{FF2B5EF4-FFF2-40B4-BE49-F238E27FC236}">
                <a16:creationId xmlns:a16="http://schemas.microsoft.com/office/drawing/2014/main" id="{FA0A133A-DE4D-449C-BAA6-C7A7788BA0E0}"/>
              </a:ext>
            </a:extLst>
          </p:cNvPr>
          <p:cNvSpPr>
            <a:spLocks noGrp="1"/>
          </p:cNvSpPr>
          <p:nvPr>
            <p:ph type="sldNum" sz="quarter" idx="12"/>
          </p:nvPr>
        </p:nvSpPr>
        <p:spPr/>
        <p:txBody>
          <a:bodyPr/>
          <a:lstStyle/>
          <a:p>
            <a:fld id="{67EB3453-50FB-4F84-A2BC-F5B9BC87FA5A}" type="slidenum">
              <a:rPr lang="cs-CZ" smtClean="0"/>
              <a:t>‹#›</a:t>
            </a:fld>
            <a:endParaRPr lang="cs-CZ" dirty="0"/>
          </a:p>
        </p:txBody>
      </p:sp>
    </p:spTree>
    <p:extLst>
      <p:ext uri="{BB962C8B-B14F-4D97-AF65-F5344CB8AC3E}">
        <p14:creationId xmlns:p14="http://schemas.microsoft.com/office/powerpoint/2010/main" val="266826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4A5D40-E5A0-4D39-8E79-39E45486C9B8}"/>
              </a:ext>
            </a:extLst>
          </p:cNvPr>
          <p:cNvSpPr>
            <a:spLocks noGrp="1"/>
          </p:cNvSpPr>
          <p:nvPr>
            <p:ph type="title"/>
          </p:nvPr>
        </p:nvSpPr>
        <p:spPr>
          <a:xfrm>
            <a:off x="682328" y="457200"/>
            <a:ext cx="3194943" cy="1600200"/>
          </a:xfrm>
        </p:spPr>
        <p:txBody>
          <a:bodyPr anchor="b"/>
          <a:lstStyle>
            <a:lvl1pPr>
              <a:defRPr sz="2400"/>
            </a:lvl1pPr>
          </a:lstStyle>
          <a:p>
            <a:r>
              <a:rPr lang="cs-CZ"/>
              <a:t>Kliknutím lze upravit styl.</a:t>
            </a:r>
          </a:p>
        </p:txBody>
      </p:sp>
      <p:sp>
        <p:nvSpPr>
          <p:cNvPr id="3" name="Zástupný symbol obrázku 2">
            <a:extLst>
              <a:ext uri="{FF2B5EF4-FFF2-40B4-BE49-F238E27FC236}">
                <a16:creationId xmlns:a16="http://schemas.microsoft.com/office/drawing/2014/main" id="{0C58DD1C-515B-497D-A70A-659711718F7D}"/>
              </a:ext>
            </a:extLst>
          </p:cNvPr>
          <p:cNvSpPr>
            <a:spLocks noGrp="1"/>
          </p:cNvSpPr>
          <p:nvPr>
            <p:ph type="pic" idx="1"/>
          </p:nvPr>
        </p:nvSpPr>
        <p:spPr>
          <a:xfrm>
            <a:off x="4211340" y="987427"/>
            <a:ext cx="5014913"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cs-CZ" dirty="0"/>
          </a:p>
        </p:txBody>
      </p:sp>
      <p:sp>
        <p:nvSpPr>
          <p:cNvPr id="4" name="Zástupný text 3">
            <a:extLst>
              <a:ext uri="{FF2B5EF4-FFF2-40B4-BE49-F238E27FC236}">
                <a16:creationId xmlns:a16="http://schemas.microsoft.com/office/drawing/2014/main" id="{1D9C1078-5091-44DE-A2F7-DD399B5CD5BD}"/>
              </a:ext>
            </a:extLst>
          </p:cNvPr>
          <p:cNvSpPr>
            <a:spLocks noGrp="1"/>
          </p:cNvSpPr>
          <p:nvPr>
            <p:ph type="body" sz="half" idx="2"/>
          </p:nvPr>
        </p:nvSpPr>
        <p:spPr>
          <a:xfrm>
            <a:off x="682328"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D43D332-FDA3-49D1-A5C1-FD0E4DF6983A}"/>
              </a:ext>
            </a:extLst>
          </p:cNvPr>
          <p:cNvSpPr>
            <a:spLocks noGrp="1"/>
          </p:cNvSpPr>
          <p:nvPr>
            <p:ph type="dt" sz="half" idx="10"/>
          </p:nvPr>
        </p:nvSpPr>
        <p:spPr/>
        <p:txBody>
          <a:bodyPr/>
          <a:lstStyle/>
          <a:p>
            <a:fld id="{2D2993B9-17C6-4991-ACCE-843B5111EE8C}" type="datetime1">
              <a:rPr lang="cs-CZ" smtClean="0"/>
              <a:t>21.01.2023</a:t>
            </a:fld>
            <a:endParaRPr lang="cs-CZ" dirty="0"/>
          </a:p>
        </p:txBody>
      </p:sp>
      <p:sp>
        <p:nvSpPr>
          <p:cNvPr id="6" name="Zástupný symbol pro zápatí 5">
            <a:extLst>
              <a:ext uri="{FF2B5EF4-FFF2-40B4-BE49-F238E27FC236}">
                <a16:creationId xmlns:a16="http://schemas.microsoft.com/office/drawing/2014/main" id="{86EE9932-5B5C-430E-9232-3B52A4EADAB5}"/>
              </a:ext>
            </a:extLst>
          </p:cNvPr>
          <p:cNvSpPr>
            <a:spLocks noGrp="1"/>
          </p:cNvSpPr>
          <p:nvPr>
            <p:ph type="ftr" sz="quarter" idx="11"/>
          </p:nvPr>
        </p:nvSpPr>
        <p:spPr/>
        <p:txBody>
          <a:bodyPr/>
          <a:lstStyle/>
          <a:p>
            <a:endParaRPr lang="cs-CZ" dirty="0"/>
          </a:p>
        </p:txBody>
      </p:sp>
      <p:sp>
        <p:nvSpPr>
          <p:cNvPr id="7" name="Zástupný symbol pro číslo snímku 6">
            <a:extLst>
              <a:ext uri="{FF2B5EF4-FFF2-40B4-BE49-F238E27FC236}">
                <a16:creationId xmlns:a16="http://schemas.microsoft.com/office/drawing/2014/main" id="{2EDC03CF-CC4F-436D-AECB-17F4DF228761}"/>
              </a:ext>
            </a:extLst>
          </p:cNvPr>
          <p:cNvSpPr>
            <a:spLocks noGrp="1"/>
          </p:cNvSpPr>
          <p:nvPr>
            <p:ph type="sldNum" sz="quarter" idx="12"/>
          </p:nvPr>
        </p:nvSpPr>
        <p:spPr/>
        <p:txBody>
          <a:bodyPr/>
          <a:lstStyle/>
          <a:p>
            <a:fld id="{67EB3453-50FB-4F84-A2BC-F5B9BC87FA5A}" type="slidenum">
              <a:rPr lang="cs-CZ" smtClean="0"/>
              <a:t>‹#›</a:t>
            </a:fld>
            <a:endParaRPr lang="cs-CZ" dirty="0"/>
          </a:p>
        </p:txBody>
      </p:sp>
    </p:spTree>
    <p:extLst>
      <p:ext uri="{BB962C8B-B14F-4D97-AF65-F5344CB8AC3E}">
        <p14:creationId xmlns:p14="http://schemas.microsoft.com/office/powerpoint/2010/main" val="28818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2595B94-3DD7-44E8-8BFA-5568A1315E9B}"/>
              </a:ext>
            </a:extLst>
          </p:cNvPr>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1B766C40-CA86-48C9-9718-696D482ABB38}"/>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E93F8B1-9C1D-4370-A02C-6D11287F5281}"/>
              </a:ext>
            </a:extLst>
          </p:cNvPr>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BE6DA52-6E42-467B-891F-F687EA330333}" type="datetime1">
              <a:rPr lang="cs-CZ" smtClean="0"/>
              <a:t>21.01.2023</a:t>
            </a:fld>
            <a:endParaRPr lang="cs-CZ" dirty="0"/>
          </a:p>
        </p:txBody>
      </p:sp>
      <p:sp>
        <p:nvSpPr>
          <p:cNvPr id="5" name="Zástupný symbol pro zápatí 4">
            <a:extLst>
              <a:ext uri="{FF2B5EF4-FFF2-40B4-BE49-F238E27FC236}">
                <a16:creationId xmlns:a16="http://schemas.microsoft.com/office/drawing/2014/main" id="{86929198-FCE4-4AD7-8674-6AA3551F8FEE}"/>
              </a:ext>
            </a:extLst>
          </p:cNvPr>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cs-CZ" dirty="0"/>
          </a:p>
        </p:txBody>
      </p:sp>
      <p:sp>
        <p:nvSpPr>
          <p:cNvPr id="6" name="Zástupný symbol pro číslo snímku 5">
            <a:extLst>
              <a:ext uri="{FF2B5EF4-FFF2-40B4-BE49-F238E27FC236}">
                <a16:creationId xmlns:a16="http://schemas.microsoft.com/office/drawing/2014/main" id="{3E245721-088B-4D59-924A-936AA85E0BE5}"/>
              </a:ext>
            </a:extLst>
          </p:cNvPr>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EB3453-50FB-4F84-A2BC-F5B9BC87FA5A}" type="slidenum">
              <a:rPr lang="cs-CZ" smtClean="0"/>
              <a:t>‹#›</a:t>
            </a:fld>
            <a:endParaRPr lang="cs-CZ" dirty="0"/>
          </a:p>
        </p:txBody>
      </p:sp>
    </p:spTree>
    <p:extLst>
      <p:ext uri="{BB962C8B-B14F-4D97-AF65-F5344CB8AC3E}">
        <p14:creationId xmlns:p14="http://schemas.microsoft.com/office/powerpoint/2010/main" val="261669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3MfHR8WtCCE" TargetMode="Externa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YtCfDzyKAPg" TargetMode="External"/><Relationship Id="rId2" Type="http://schemas.openxmlformats.org/officeDocument/2006/relationships/hyperlink" Target="https://www.youtube.com/watch?v=4EtgF8ZG9t8" TargetMode="External"/><Relationship Id="rId1" Type="http://schemas.openxmlformats.org/officeDocument/2006/relationships/slideLayout" Target="../slideLayouts/slideLayout12.xml"/><Relationship Id="rId4" Type="http://schemas.openxmlformats.org/officeDocument/2006/relationships/hyperlink" Target="https://www.youtube.com/watch?v=nA0_OywGC5A" TargetMode="Externa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hyperlink" Target="https://www.investopedia.com/ask/answers/111314/whats-difference-between-retained-earnings-and-revenue.asp" TargetMode="Externa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hyperlink" Target="https://www.mdpi.com/2077-0472/11/3/242" TargetMode="Externa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hyperlink" Target="https://www.mdpi.com/1996-1073/14/6/1748" TargetMode="Externa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3A1087-6A1D-4B89-AE66-7024DB101C6F}"/>
              </a:ext>
            </a:extLst>
          </p:cNvPr>
          <p:cNvSpPr>
            <a:spLocks noGrp="1"/>
          </p:cNvSpPr>
          <p:nvPr>
            <p:ph type="ctrTitle"/>
          </p:nvPr>
        </p:nvSpPr>
        <p:spPr>
          <a:xfrm>
            <a:off x="1524000" y="1699023"/>
            <a:ext cx="6858000" cy="1328230"/>
          </a:xfrm>
        </p:spPr>
        <p:txBody>
          <a:bodyPr>
            <a:normAutofit/>
          </a:bodyPr>
          <a:lstStyle/>
          <a:p>
            <a:r>
              <a:rPr lang="cs-CZ" sz="3300" b="1" dirty="0">
                <a:latin typeface="+mn-lt"/>
              </a:rPr>
              <a:t>Modul 1</a:t>
            </a:r>
          </a:p>
        </p:txBody>
      </p:sp>
      <p:sp>
        <p:nvSpPr>
          <p:cNvPr id="3" name="Podnadpis 2">
            <a:extLst>
              <a:ext uri="{FF2B5EF4-FFF2-40B4-BE49-F238E27FC236}">
                <a16:creationId xmlns:a16="http://schemas.microsoft.com/office/drawing/2014/main" id="{ACF388A6-4F62-4BA6-B547-7B932C0A6B94}"/>
              </a:ext>
            </a:extLst>
          </p:cNvPr>
          <p:cNvSpPr>
            <a:spLocks noGrp="1"/>
          </p:cNvSpPr>
          <p:nvPr>
            <p:ph type="subTitle" idx="1"/>
          </p:nvPr>
        </p:nvSpPr>
        <p:spPr>
          <a:xfrm>
            <a:off x="1570608" y="3281779"/>
            <a:ext cx="6858000" cy="1241822"/>
          </a:xfrm>
        </p:spPr>
        <p:txBody>
          <a:bodyPr>
            <a:normAutofit fontScale="77500" lnSpcReduction="20000"/>
          </a:bodyPr>
          <a:lstStyle/>
          <a:p>
            <a:pPr marL="0" indent="0" algn="ctr"/>
            <a:r>
              <a:rPr lang="cs" sz="6600" dirty="0">
                <a:latin typeface="Calibri"/>
              </a:rPr>
              <a:t>Potenciál pro centrum chuti ve vašem regionu</a:t>
            </a:r>
            <a:endParaRPr lang="it-IT" sz="6600" dirty="0">
              <a:latin typeface="Calibri"/>
            </a:endParaRPr>
          </a:p>
        </p:txBody>
      </p:sp>
      <p:pic>
        <p:nvPicPr>
          <p:cNvPr id="4" name="Picture 2" descr="Logo, company name&#10;&#10;Description automatically generated">
            <a:extLst>
              <a:ext uri="{FF2B5EF4-FFF2-40B4-BE49-F238E27FC236}">
                <a16:creationId xmlns:a16="http://schemas.microsoft.com/office/drawing/2014/main" id="{3A63E459-A014-4CAD-83D7-E596F2A9B5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6549" y="311884"/>
            <a:ext cx="2173367" cy="1328230"/>
          </a:xfrm>
          <a:prstGeom prst="rect">
            <a:avLst/>
          </a:prstGeom>
        </p:spPr>
      </p:pic>
      <p:pic>
        <p:nvPicPr>
          <p:cNvPr id="5" name="image12.jpg">
            <a:extLst>
              <a:ext uri="{FF2B5EF4-FFF2-40B4-BE49-F238E27FC236}">
                <a16:creationId xmlns:a16="http://schemas.microsoft.com/office/drawing/2014/main" id="{F966F18C-3FD7-43A4-941B-A92771045A4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a:xfrm>
            <a:off x="3826549" y="4645541"/>
            <a:ext cx="2252902" cy="596978"/>
          </a:xfrm>
          <a:prstGeom prst="rect">
            <a:avLst/>
          </a:prstGeom>
          <a:ln/>
        </p:spPr>
      </p:pic>
      <p:sp>
        <p:nvSpPr>
          <p:cNvPr id="7" name="TextovéPole 6">
            <a:extLst>
              <a:ext uri="{FF2B5EF4-FFF2-40B4-BE49-F238E27FC236}">
                <a16:creationId xmlns:a16="http://schemas.microsoft.com/office/drawing/2014/main" id="{0E9ECF08-46A5-468B-95DD-F4E0D925F3A9}"/>
              </a:ext>
            </a:extLst>
          </p:cNvPr>
          <p:cNvSpPr txBox="1"/>
          <p:nvPr/>
        </p:nvSpPr>
        <p:spPr>
          <a:xfrm>
            <a:off x="2580443" y="5514499"/>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8" name="TextovéPole 7">
            <a:extLst>
              <a:ext uri="{FF2B5EF4-FFF2-40B4-BE49-F238E27FC236}">
                <a16:creationId xmlns:a16="http://schemas.microsoft.com/office/drawing/2014/main" id="{5251EA75-BE2B-46C2-AC82-0E6F863ABAE6}"/>
              </a:ext>
            </a:extLst>
          </p:cNvPr>
          <p:cNvSpPr txBox="1"/>
          <p:nvPr/>
        </p:nvSpPr>
        <p:spPr>
          <a:xfrm>
            <a:off x="556181" y="1762054"/>
            <a:ext cx="8777927" cy="307777"/>
          </a:xfrm>
          <a:prstGeom prst="rect">
            <a:avLst/>
          </a:prstGeom>
          <a:noFill/>
        </p:spPr>
        <p:txBody>
          <a:bodyPr wrap="square">
            <a:spAutoFit/>
          </a:bodyPr>
          <a:lstStyle/>
          <a:p>
            <a:pPr algn="ctr"/>
            <a:r>
              <a:rPr lang="cs-CZ" sz="1400" b="1" dirty="0"/>
              <a:t>Aktivizace zemědělských a turistických specializací prostřednictvím Centra chuti </a:t>
            </a:r>
          </a:p>
        </p:txBody>
      </p:sp>
    </p:spTree>
    <p:extLst>
      <p:ext uri="{BB962C8B-B14F-4D97-AF65-F5344CB8AC3E}">
        <p14:creationId xmlns:p14="http://schemas.microsoft.com/office/powerpoint/2010/main" val="366841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142;p14">
            <a:extLst>
              <a:ext uri="{FF2B5EF4-FFF2-40B4-BE49-F238E27FC236}">
                <a16:creationId xmlns:a16="http://schemas.microsoft.com/office/drawing/2014/main" id="{D203C4BD-7B33-4092-A282-408A688B4F4E}"/>
              </a:ext>
            </a:extLst>
          </p:cNvPr>
          <p:cNvSpPr txBox="1">
            <a:spLocks/>
          </p:cNvSpPr>
          <p:nvPr/>
        </p:nvSpPr>
        <p:spPr>
          <a:xfrm>
            <a:off x="543000" y="1301097"/>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pl-PL" sz="1800" b="1" i="0" u="none" strike="noStrike" kern="0" cap="none" spc="0" normalizeH="0" baseline="0" noProof="0">
                <a:ln>
                  <a:noFill/>
                </a:ln>
                <a:solidFill>
                  <a:srgbClr val="008000"/>
                </a:solidFill>
                <a:effectLst/>
                <a:uLnTx/>
                <a:uFillTx/>
                <a:latin typeface="Trebuchet MS"/>
                <a:sym typeface="Trebuchet MS"/>
              </a:rPr>
              <a:t>1.2 Jak provést SWOT analýzu</a:t>
            </a:r>
          </a:p>
        </p:txBody>
      </p:sp>
      <p:sp>
        <p:nvSpPr>
          <p:cNvPr id="11" name="Google Shape;143;p14">
            <a:extLst>
              <a:ext uri="{FF2B5EF4-FFF2-40B4-BE49-F238E27FC236}">
                <a16:creationId xmlns:a16="http://schemas.microsoft.com/office/drawing/2014/main" id="{28F8788C-E4B5-4CBD-92D9-99B68B0BC8E5}"/>
              </a:ext>
            </a:extLst>
          </p:cNvPr>
          <p:cNvSpPr txBox="1">
            <a:spLocks/>
          </p:cNvSpPr>
          <p:nvPr/>
        </p:nvSpPr>
        <p:spPr>
          <a:xfrm>
            <a:off x="543000" y="1758475"/>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0" i="0" u="none" strike="noStrike" kern="0" cap="none" spc="0" normalizeH="0" baseline="0" noProof="0">
                <a:ln>
                  <a:noFill/>
                </a:ln>
                <a:solidFill>
                  <a:srgbClr val="008000"/>
                </a:solidFill>
                <a:effectLst/>
                <a:uLnTx/>
                <a:uFillTx/>
                <a:latin typeface="Trebuchet MS"/>
                <a:sym typeface="Trebuchet MS"/>
              </a:rPr>
              <a:t>Hrozby</a:t>
            </a:r>
          </a:p>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endParaRPr kumimoji="0" lang="cs-CZ" sz="1600" b="0" i="0" u="none" strike="noStrike" kern="0" cap="none" spc="0" normalizeH="0" baseline="0" noProof="0">
              <a:ln>
                <a:noFill/>
              </a:ln>
              <a:solidFill>
                <a:srgbClr val="008000"/>
              </a:solidFill>
              <a:effectLst/>
              <a:uLnTx/>
              <a:uFillTx/>
              <a:latin typeface="Trebuchet MS"/>
              <a:sym typeface="Trebuchet MS"/>
            </a:endParaRPr>
          </a:p>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endParaRPr kumimoji="0" lang="cs-CZ" sz="1600" b="0" i="0" u="none" strike="noStrike" kern="0" cap="none" spc="0" normalizeH="0" baseline="0" noProof="0">
              <a:ln>
                <a:noFill/>
              </a:ln>
              <a:solidFill>
                <a:srgbClr val="008000"/>
              </a:solidFill>
              <a:effectLst/>
              <a:uLnTx/>
              <a:uFillTx/>
              <a:latin typeface="Trebuchet MS"/>
              <a:sym typeface="Trebuchet MS"/>
            </a:endParaRPr>
          </a:p>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endParaRPr kumimoji="0" lang="cs-CZ" sz="1600" b="0" i="0" u="none" strike="noStrike" kern="0" cap="none" spc="0" normalizeH="0" baseline="0" noProof="0">
              <a:ln>
                <a:noFill/>
              </a:ln>
              <a:solidFill>
                <a:srgbClr val="008000"/>
              </a:solidFill>
              <a:effectLst/>
              <a:uLnTx/>
              <a:uFillTx/>
              <a:latin typeface="Trebuchet MS"/>
              <a:sym typeface="Trebuchet MS"/>
            </a:endParaRPr>
          </a:p>
        </p:txBody>
      </p:sp>
      <p:sp>
        <p:nvSpPr>
          <p:cNvPr id="12" name="Google Shape;144;p14">
            <a:extLst>
              <a:ext uri="{FF2B5EF4-FFF2-40B4-BE49-F238E27FC236}">
                <a16:creationId xmlns:a16="http://schemas.microsoft.com/office/drawing/2014/main" id="{6D026166-27EA-4F5C-99C1-7F6543C70021}"/>
              </a:ext>
            </a:extLst>
          </p:cNvPr>
          <p:cNvSpPr txBox="1">
            <a:spLocks/>
          </p:cNvSpPr>
          <p:nvPr/>
        </p:nvSpPr>
        <p:spPr>
          <a:xfrm>
            <a:off x="160050" y="2584375"/>
            <a:ext cx="9585900" cy="3056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Mezi hrozby patří vše, co může negativně ovlivnit vaši firmu zvenčí, například problémy v dodavatelském řetězci, změny v požadavcích trhu nebo nedostatek zaměstnanců . Je velmi důležité předvídat hrozby a přijmout opatření proti nim dříve, než se stanete jejich obětí a váš růst se zastaví .</a:t>
            </a: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Přemýšlejte o překážkách, kterým čelíte při uvádění svého produktu na trh a jeho prodeji. Možná si všimnete, že se mění normy kvality nebo specifikace vašich výrobků a že pokud si chcete udržet vedoucí postavení, budete muset tyto výrobky změnit . Rozvíjející se technologie je neustále přítomnou hrozbou, ale i příležitostí !</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Vždy zvažte, co dělají vaši konkurenti a zda byste měli změnit důraz své organizace, abyste se vyrovnali s touto výzvou. Nezapomínejte však , že to, co dělají oni, nemusí být pro vás to správné . Vyhněte se proto jejich kopírování, aniž byste věděli, jak to zlepší vaši pozici.</a:t>
            </a: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Nezapomeňte přezkoumat, zda je vaše organizace obzvláště vystavena vnějším výzvám. Máte například problémy s nedobytnými pohledávkami nebo peněžními toky, které by vás mohly učinit zranitelnými i při malých změnách na vašem trhu? Jedná se o druh hrozby , která může vážně poškodit vaše podnikání, proto buďte ostražití .</a:t>
            </a: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20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20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2000" b="0" i="0" u="none" strike="noStrike" kern="0" cap="none" spc="0" normalizeH="0" baseline="0" noProof="0" dirty="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1366217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9" name="Google Shape;149;p16">
            <a:extLst>
              <a:ext uri="{FF2B5EF4-FFF2-40B4-BE49-F238E27FC236}">
                <a16:creationId xmlns:a16="http://schemas.microsoft.com/office/drawing/2014/main" id="{E2299DD1-F550-4D97-A789-CD46DA5CDB27}"/>
              </a:ext>
            </a:extLst>
          </p:cNvPr>
          <p:cNvSpPr txBox="1">
            <a:spLocks/>
          </p:cNvSpPr>
          <p:nvPr/>
        </p:nvSpPr>
        <p:spPr>
          <a:xfrm>
            <a:off x="543000" y="1541447"/>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pl-PL" sz="1800" b="1" i="0" u="none" strike="noStrike" kern="0" cap="none" spc="0" normalizeH="0" baseline="0" noProof="0">
                <a:ln>
                  <a:noFill/>
                </a:ln>
                <a:solidFill>
                  <a:srgbClr val="008000"/>
                </a:solidFill>
                <a:effectLst/>
                <a:uLnTx/>
                <a:uFillTx/>
                <a:latin typeface="Trebuchet MS"/>
                <a:sym typeface="Trebuchet MS"/>
              </a:rPr>
              <a:t>1.3 Jak používat SWOT analýzu</a:t>
            </a:r>
          </a:p>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endParaRPr kumimoji="0" lang="pl-PL" sz="1800" b="1" i="0" u="none" strike="noStrike" kern="0" cap="none" spc="0" normalizeH="0" baseline="0" noProof="0">
              <a:ln>
                <a:noFill/>
              </a:ln>
              <a:solidFill>
                <a:srgbClr val="008000"/>
              </a:solidFill>
              <a:effectLst/>
              <a:uLnTx/>
              <a:uFillTx/>
              <a:latin typeface="Trebuchet MS"/>
              <a:sym typeface="Trebuchet MS"/>
            </a:endParaRPr>
          </a:p>
        </p:txBody>
      </p:sp>
      <p:sp>
        <p:nvSpPr>
          <p:cNvPr id="10" name="Google Shape;150;p16">
            <a:extLst>
              <a:ext uri="{FF2B5EF4-FFF2-40B4-BE49-F238E27FC236}">
                <a16:creationId xmlns:a16="http://schemas.microsoft.com/office/drawing/2014/main" id="{F2B2AC8F-9486-45E6-82F9-6E1A0522C0EB}"/>
              </a:ext>
            </a:extLst>
          </p:cNvPr>
          <p:cNvSpPr txBox="1">
            <a:spLocks/>
          </p:cNvSpPr>
          <p:nvPr/>
        </p:nvSpPr>
        <p:spPr>
          <a:xfrm>
            <a:off x="76800" y="2276200"/>
            <a:ext cx="9752400" cy="282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342900" marR="0" lvl="0" indent="-215900" algn="just" defTabSz="914400" rtl="0" eaLnBrk="1" fontAlgn="auto" latinLnBrk="0" hangingPunct="1">
              <a:lnSpc>
                <a:spcPct val="100000"/>
              </a:lnSpc>
              <a:spcBef>
                <a:spcPts val="0"/>
              </a:spcBef>
              <a:spcAft>
                <a:spcPts val="0"/>
              </a:spcAft>
              <a:buClr>
                <a:srgbClr val="000000"/>
              </a:buClr>
              <a:buSzPts val="2000"/>
              <a:buFont typeface="Noto Sans Symbols"/>
              <a:buNone/>
              <a:tabLst/>
              <a:defRPr/>
            </a:pPr>
            <a:endParaRPr kumimoji="0" lang="cs-CZ" sz="2000" b="0" i="0" u="none" strike="noStrike" kern="0" cap="none" spc="0" normalizeH="0" baseline="0" noProof="0">
              <a:ln>
                <a:noFill/>
              </a:ln>
              <a:solidFill>
                <a:srgbClr val="000000"/>
              </a:solidFill>
              <a:effectLst/>
              <a:uLnTx/>
              <a:uFillTx/>
              <a:latin typeface="Trebuchet MS"/>
              <a:sym typeface="Trebuchet MS"/>
            </a:endParaRPr>
          </a:p>
          <a:p>
            <a:pPr marL="342900" marR="0" lvl="0" indent="-215900" algn="just" defTabSz="914400" rtl="0" eaLnBrk="1" fontAlgn="auto" latinLnBrk="0" hangingPunct="1">
              <a:lnSpc>
                <a:spcPct val="100000"/>
              </a:lnSpc>
              <a:spcBef>
                <a:spcPts val="0"/>
              </a:spcBef>
              <a:spcAft>
                <a:spcPts val="0"/>
              </a:spcAft>
              <a:buClr>
                <a:srgbClr val="000000"/>
              </a:buClr>
              <a:buSzPts val="2000"/>
              <a:buFont typeface="Noto Sans Symbols"/>
              <a:buNone/>
              <a:tabLst/>
              <a:defRPr/>
            </a:pPr>
            <a:endParaRPr kumimoji="0" lang="cs-CZ" sz="2000" b="0" i="0" u="none" strike="noStrike" kern="0" cap="none" spc="0" normalizeH="0" baseline="0" noProof="0">
              <a:ln>
                <a:noFill/>
              </a:ln>
              <a:solidFill>
                <a:srgbClr val="000000"/>
              </a:solidFill>
              <a:effectLst/>
              <a:uLnTx/>
              <a:uFillTx/>
              <a:latin typeface="Calibri"/>
              <a:sym typeface="Trebuchet MS"/>
            </a:endParaRPr>
          </a:p>
          <a:p>
            <a:pPr marL="342900" marR="0" lvl="0" indent="-292100" algn="ctr"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Nakonec je načase nemilosrdně zredukovat a upřednostnit její nápady, aby mohla soustředit čas a peníze na ty nejsmysluplnější a nejvýraznější . Upřesněte každý bod, aby byla vaše srovnání jasnější . Přijměte například jen přesná a ověřitelná tvrzení, jako např.: "Nákladová výhoda 30 USD za tunu při získávání suroviny x", a ne: "Nejlepší poměr ceny a kvality".</a:t>
            </a:r>
          </a:p>
          <a:p>
            <a:pPr marL="342900" marR="0" lvl="0" indent="-215900" algn="ctr" defTabSz="914400" rtl="0" eaLnBrk="1" fontAlgn="auto" latinLnBrk="0" hangingPunct="1">
              <a:lnSpc>
                <a:spcPct val="100000"/>
              </a:lnSpc>
              <a:spcBef>
                <a:spcPts val="0"/>
              </a:spcBef>
              <a:spcAft>
                <a:spcPts val="0"/>
              </a:spcAft>
              <a:buClr>
                <a:srgbClr val="000000"/>
              </a:buClr>
              <a:buSzPts val="2000"/>
              <a:buFont typeface="Noto Sans Symbols"/>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15900" algn="ctr" defTabSz="914400" rtl="0" eaLnBrk="1" fontAlgn="auto" latinLnBrk="0" hangingPunct="1">
              <a:lnSpc>
                <a:spcPct val="100000"/>
              </a:lnSpc>
              <a:spcBef>
                <a:spcPts val="0"/>
              </a:spcBef>
              <a:spcAft>
                <a:spcPts val="0"/>
              </a:spcAft>
              <a:buClr>
                <a:srgbClr val="000000"/>
              </a:buClr>
              <a:buSzPts val="2000"/>
              <a:buFont typeface="Noto Sans Symbols"/>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ctr"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Nezapomeňte své znalosti uplatnit na správné úrovni organizace . Například na úrovni produktu nebo produktové linie, a ne na mnohem nejasnější úrovni celé společnosti. A používejte analýzu SWOT spolu s dalšími nástroji strategie (modul 3 a 4) , abyste získali úplný obraz o situaci, které čelíte .</a:t>
            </a:r>
            <a:endParaRPr kumimoji="0" lang="cs-CZ" sz="1200" b="0" i="0" u="none" strike="noStrike" kern="0" cap="none" spc="0" normalizeH="0" baseline="0" noProof="0" dirty="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2213595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9" name="Google Shape;155;p17">
            <a:extLst>
              <a:ext uri="{FF2B5EF4-FFF2-40B4-BE49-F238E27FC236}">
                <a16:creationId xmlns:a16="http://schemas.microsoft.com/office/drawing/2014/main" id="{B532F407-CF80-4A6A-86C1-399208E32204}"/>
              </a:ext>
            </a:extLst>
          </p:cNvPr>
          <p:cNvSpPr txBox="1">
            <a:spLocks/>
          </p:cNvSpPr>
          <p:nvPr/>
        </p:nvSpPr>
        <p:spPr>
          <a:xfrm>
            <a:off x="363816" y="1546693"/>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a:ln>
                  <a:noFill/>
                </a:ln>
                <a:solidFill>
                  <a:srgbClr val="008000"/>
                </a:solidFill>
                <a:effectLst/>
                <a:uLnTx/>
                <a:uFillTx/>
                <a:latin typeface="Trebuchet MS"/>
                <a:sym typeface="Trebuchet MS"/>
              </a:rPr>
              <a:t>KLÍČOVÉ BODY</a:t>
            </a:r>
          </a:p>
        </p:txBody>
      </p:sp>
      <p:sp>
        <p:nvSpPr>
          <p:cNvPr id="10" name="Google Shape;156;p17">
            <a:extLst>
              <a:ext uri="{FF2B5EF4-FFF2-40B4-BE49-F238E27FC236}">
                <a16:creationId xmlns:a16="http://schemas.microsoft.com/office/drawing/2014/main" id="{45DECAF0-9C0C-4317-B1D5-390FFB92A445}"/>
              </a:ext>
            </a:extLst>
          </p:cNvPr>
          <p:cNvSpPr txBox="1">
            <a:spLocks/>
          </p:cNvSpPr>
          <p:nvPr/>
        </p:nvSpPr>
        <p:spPr>
          <a:xfrm>
            <a:off x="40050" y="2146702"/>
            <a:ext cx="9825900" cy="3814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342900" indent="-241300">
              <a:buSzPts val="1600"/>
              <a:buFont typeface="Noto Sans Symbols"/>
              <a:buNone/>
            </a:pPr>
            <a:endParaRPr lang="it-IT" sz="1600">
              <a:latin typeface="Calibri"/>
            </a:endParaRPr>
          </a:p>
          <a:p>
            <a:pPr marL="342900" indent="-317500">
              <a:buFont typeface="Noto Sans Symbols"/>
              <a:buChar char="✔"/>
            </a:pPr>
            <a:r>
              <a:rPr lang="it-IT">
                <a:latin typeface="Calibri"/>
              </a:rPr>
              <a:t>Analýza SWOT vám pomůže identifikovat silné a slabé stránky , příležitosti a hrozby vaší organizace .</a:t>
            </a:r>
          </a:p>
          <a:p>
            <a:pPr marL="0" indent="0">
              <a:buSzPts val="1600"/>
            </a:pPr>
            <a:endParaRPr lang="it-IT">
              <a:latin typeface="Calibri"/>
            </a:endParaRPr>
          </a:p>
          <a:p>
            <a:pPr marL="342900" indent="-317500">
              <a:buFont typeface="Noto Sans Symbols"/>
              <a:buChar char="✔"/>
            </a:pPr>
            <a:r>
              <a:rPr lang="it-IT">
                <a:latin typeface="Calibri"/>
              </a:rPr>
              <a:t>Vede vás k tomu, abyste stavěli na tom , co děláte dobře , řešili to, co vám chybí , využívali nové možnosti a minimalizovali rizika.</a:t>
            </a:r>
          </a:p>
          <a:p>
            <a:pPr marL="0" indent="0">
              <a:buSzPts val="1600"/>
            </a:pPr>
            <a:endParaRPr lang="it-IT">
              <a:latin typeface="Calibri"/>
            </a:endParaRPr>
          </a:p>
          <a:p>
            <a:pPr marL="342900" indent="-317500">
              <a:buFont typeface="Noto Sans Symbols"/>
              <a:buChar char="✔"/>
            </a:pPr>
            <a:r>
              <a:rPr lang="it-IT">
                <a:latin typeface="Calibri"/>
              </a:rPr>
              <a:t>Předtím, než se rozhodnete pro novou strategii , použijte analýzu SWOT k posouzení pozice vaší organizace.</a:t>
            </a:r>
          </a:p>
          <a:p>
            <a:pPr marL="0" indent="0">
              <a:buSzPts val="1600"/>
            </a:pPr>
            <a:endParaRPr lang="it-IT">
              <a:latin typeface="Calibri"/>
            </a:endParaRPr>
          </a:p>
          <a:p>
            <a:pPr marL="342900" indent="-317500">
              <a:buFont typeface="Noto Sans Symbols"/>
              <a:buChar char="✔"/>
            </a:pPr>
            <a:r>
              <a:rPr lang="it-IT">
                <a:latin typeface="Calibri"/>
              </a:rPr>
              <a:t>Spolupracujte s týmem lidí z celého podniku. Pomůže vám to odhalit přesnější a pravdivější obraz.</a:t>
            </a:r>
          </a:p>
          <a:p>
            <a:pPr marL="0" indent="0">
              <a:buSzPts val="1600"/>
            </a:pPr>
            <a:endParaRPr lang="it-IT">
              <a:latin typeface="Calibri"/>
            </a:endParaRPr>
          </a:p>
          <a:p>
            <a:pPr marL="342900" indent="-317500">
              <a:buFont typeface="Noto Sans Symbols"/>
              <a:buChar char="✔"/>
            </a:pPr>
            <a:r>
              <a:rPr lang="it-IT">
                <a:latin typeface="Calibri"/>
              </a:rPr>
              <a:t>Použijte matici SWOT, která vám pomůže při výzkumu a zaznamenávání vašich nápadů .</a:t>
            </a:r>
          </a:p>
          <a:p>
            <a:pPr marL="0" indent="0">
              <a:buSzPts val="1600"/>
            </a:pPr>
            <a:endParaRPr lang="it-IT">
              <a:latin typeface="Calibri"/>
            </a:endParaRPr>
          </a:p>
          <a:p>
            <a:pPr marL="342900" indent="-317500">
              <a:buFont typeface="Noto Sans Symbols"/>
              <a:buChar char="✔"/>
            </a:pPr>
            <a:r>
              <a:rPr lang="it-IT">
                <a:latin typeface="Calibri"/>
              </a:rPr>
              <a:t>Zjistěte , co funguje dobře a co ne . Zeptejte se sami sebe, kam chcete jít , jak se tam můžete dostat a co vám může stát v cestě.</a:t>
            </a:r>
          </a:p>
          <a:p>
            <a:pPr marL="0" indent="0">
              <a:buSzPts val="1600"/>
            </a:pPr>
            <a:endParaRPr lang="it-IT">
              <a:latin typeface="Calibri"/>
            </a:endParaRPr>
          </a:p>
          <a:p>
            <a:pPr marL="342900" indent="-317500">
              <a:buFont typeface="Noto Sans Symbols"/>
              <a:buChar char="✔"/>
            </a:pPr>
            <a:r>
              <a:rPr lang="it-IT">
                <a:latin typeface="Calibri"/>
              </a:rPr>
              <a:t>Buďte realističtí a přísní . Zredukujte své nápady a stanovte si priority, abyste čas a peníze soustředili na nejvýznamnější a nejpůsobivější opatření a řešení.</a:t>
            </a:r>
            <a:endParaRPr lang="it-IT" dirty="0">
              <a:latin typeface="Calibri"/>
            </a:endParaRPr>
          </a:p>
        </p:txBody>
      </p:sp>
    </p:spTree>
    <p:extLst>
      <p:ext uri="{BB962C8B-B14F-4D97-AF65-F5344CB8AC3E}">
        <p14:creationId xmlns:p14="http://schemas.microsoft.com/office/powerpoint/2010/main" val="4009290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161;p18">
            <a:extLst>
              <a:ext uri="{FF2B5EF4-FFF2-40B4-BE49-F238E27FC236}">
                <a16:creationId xmlns:a16="http://schemas.microsoft.com/office/drawing/2014/main" id="{803D7281-1141-475D-A864-5754E590D7B1}"/>
              </a:ext>
            </a:extLst>
          </p:cNvPr>
          <p:cNvSpPr txBox="1">
            <a:spLocks/>
          </p:cNvSpPr>
          <p:nvPr/>
        </p:nvSpPr>
        <p:spPr>
          <a:xfrm>
            <a:off x="430138" y="1252056"/>
            <a:ext cx="8435083" cy="108906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B050"/>
              </a:buClr>
              <a:buSzPts val="2400"/>
              <a:buFont typeface="Arial"/>
              <a:buNone/>
              <a:tabLst/>
              <a:defRPr/>
            </a:pPr>
            <a:r>
              <a:rPr kumimoji="0" lang="cs-CZ" sz="2400" b="0" i="0" u="none" strike="noStrike" kern="0" cap="none" spc="0" normalizeH="0" baseline="0" noProof="0">
                <a:ln>
                  <a:noFill/>
                </a:ln>
                <a:solidFill>
                  <a:srgbClr val="00B050"/>
                </a:solidFill>
                <a:effectLst/>
                <a:uLnTx/>
                <a:uFillTx/>
                <a:latin typeface="Trebuchet MS"/>
                <a:sym typeface="Trebuchet MS"/>
              </a:rPr>
              <a:t>Cvičení 1: Prohlédněte si případovou studii - CENTRUM CHUTÍ - TROIA (ITÁLIE)</a:t>
            </a:r>
          </a:p>
        </p:txBody>
      </p:sp>
      <p:pic>
        <p:nvPicPr>
          <p:cNvPr id="11" name="Google Shape;162;p18">
            <a:extLst>
              <a:ext uri="{FF2B5EF4-FFF2-40B4-BE49-F238E27FC236}">
                <a16:creationId xmlns:a16="http://schemas.microsoft.com/office/drawing/2014/main" id="{DC8726A0-ACB3-4F49-9630-01DF7D820787}"/>
              </a:ext>
            </a:extLst>
          </p:cNvPr>
          <p:cNvPicPr preferRelativeResize="0"/>
          <p:nvPr/>
        </p:nvPicPr>
        <p:blipFill rotWithShape="1">
          <a:blip r:embed="rId2">
            <a:alphaModFix/>
          </a:blip>
          <a:srcRect/>
          <a:stretch/>
        </p:blipFill>
        <p:spPr>
          <a:xfrm>
            <a:off x="2503195" y="2434975"/>
            <a:ext cx="3897605" cy="2442782"/>
          </a:xfrm>
          <a:prstGeom prst="roundRect">
            <a:avLst>
              <a:gd name="adj" fmla="val 5299"/>
            </a:avLst>
          </a:prstGeom>
          <a:noFill/>
          <a:ln>
            <a:noFill/>
          </a:ln>
        </p:spPr>
      </p:pic>
      <p:sp>
        <p:nvSpPr>
          <p:cNvPr id="12" name="Google Shape;163;p18">
            <a:extLst>
              <a:ext uri="{FF2B5EF4-FFF2-40B4-BE49-F238E27FC236}">
                <a16:creationId xmlns:a16="http://schemas.microsoft.com/office/drawing/2014/main" id="{8734EAED-9FC7-4DF5-8605-7C239CDE6A0A}"/>
              </a:ext>
            </a:extLst>
          </p:cNvPr>
          <p:cNvSpPr txBox="1"/>
          <p:nvPr/>
        </p:nvSpPr>
        <p:spPr>
          <a:xfrm>
            <a:off x="113016" y="5424755"/>
            <a:ext cx="9534418" cy="646331"/>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 sz="1800" b="1" i="0" u="none" strike="noStrike" kern="0" cap="none" spc="0" normalizeH="0" baseline="0" noProof="0">
                <a:ln>
                  <a:noFill/>
                </a:ln>
                <a:solidFill>
                  <a:sysClr val="windowText" lastClr="000000"/>
                </a:solidFill>
                <a:effectLst/>
                <a:uLnTx/>
                <a:uFillTx/>
                <a:latin typeface="Trebuchet MS"/>
                <a:ea typeface="Trebuchet MS"/>
                <a:cs typeface="Trebuchet MS"/>
                <a:sym typeface="Trebuchet MS"/>
              </a:rPr>
              <a:t>Podívejte se na YOUTUBE pro anglické titulky </a:t>
            </a:r>
            <a:r>
              <a:rPr kumimoji="0" lang="cs" sz="1800" b="0" i="0" u="none" strike="noStrike" kern="0" cap="none" spc="0" normalizeH="0" baseline="0" noProof="0">
                <a:ln>
                  <a:noFill/>
                </a:ln>
                <a:solidFill>
                  <a:sysClr val="windowText" lastClr="000000"/>
                </a:solidFill>
                <a:effectLst/>
                <a:uLnTx/>
                <a:uFillTx/>
                <a:latin typeface="Trebuchet MS"/>
                <a:ea typeface="Trebuchet MS"/>
                <a:cs typeface="Trebuchet MS"/>
                <a:sym typeface="Trebuchet MS"/>
              </a:rPr>
              <a:t>: </a:t>
            </a:r>
            <a:r>
              <a:rPr kumimoji="0" lang="cs" sz="1800" b="0" i="0" u="sng" strike="noStrike" kern="0" cap="none" spc="0" normalizeH="0" baseline="0" noProof="0">
                <a:ln>
                  <a:noFill/>
                </a:ln>
                <a:solidFill>
                  <a:sysClr val="windowText" lastClr="000000"/>
                </a:solidFill>
                <a:effectLst/>
                <a:uLnTx/>
                <a:uFillTx/>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Troia, apre il Centro del Gusto dei Monti Dauni - </a:t>
            </a:r>
            <a:r>
              <a:rPr kumimoji="0" lang="cs" sz="1800" b="0" i="0" u="none" strike="noStrike" kern="0" cap="none" spc="0" normalizeH="0" baseline="0" noProof="0">
                <a:ln>
                  <a:noFill/>
                </a:ln>
                <a:solidFill>
                  <a:sysClr val="windowText" lastClr="000000"/>
                </a:solidFill>
                <a:effectLst/>
                <a:uLnTx/>
                <a:uFillTx/>
                <a:latin typeface="Trebuchet MS"/>
                <a:ea typeface="Trebuchet MS"/>
                <a:cs typeface="Trebuchet MS"/>
                <a:sym typeface="Trebuchet MS"/>
              </a:rPr>
              <a:t>YouTube</a:t>
            </a:r>
            <a:endParaRPr kumimoji="0"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4897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6" name="Google Shape;168;p19">
            <a:extLst>
              <a:ext uri="{FF2B5EF4-FFF2-40B4-BE49-F238E27FC236}">
                <a16:creationId xmlns:a16="http://schemas.microsoft.com/office/drawing/2014/main" id="{E2072162-EB57-49E5-9B36-AB94E8E6FEAD}"/>
              </a:ext>
            </a:extLst>
          </p:cNvPr>
          <p:cNvSpPr txBox="1">
            <a:spLocks/>
          </p:cNvSpPr>
          <p:nvPr/>
        </p:nvSpPr>
        <p:spPr>
          <a:xfrm>
            <a:off x="378613" y="1190364"/>
            <a:ext cx="8940047" cy="1265160"/>
          </a:xfrm>
          <a:prstGeom prst="rect">
            <a:avLst/>
          </a:prstGeom>
          <a:noFill/>
          <a:ln>
            <a:noFill/>
          </a:ln>
        </p:spPr>
        <p:txBody>
          <a:bodyPr spcFirstLastPara="1" wrap="square" lIns="91425" tIns="45700" rIns="91425" bIns="4570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0"/>
              </a:spcBef>
              <a:buClr>
                <a:srgbClr val="00B050"/>
              </a:buClr>
              <a:buSzPts val="2000"/>
              <a:buFont typeface="Arial" panose="020B0604020202020204" pitchFamily="34" charset="0"/>
              <a:buNone/>
            </a:pPr>
            <a:r>
              <a:rPr lang="cs-CZ" sz="2000">
                <a:solidFill>
                  <a:srgbClr val="00B050"/>
                </a:solidFill>
              </a:rPr>
              <a:t>Cvičení 2: Jaké jsou vaše </a:t>
            </a:r>
            <a:r>
              <a:rPr lang="cs-CZ" sz="2000" b="1">
                <a:solidFill>
                  <a:srgbClr val="00B050"/>
                </a:solidFill>
              </a:rPr>
              <a:t>SILNÉ STRÁNKY - SLABÉ STRÁNKY - PŘÍLEŽITOSTI - OHROŽENÍ </a:t>
            </a:r>
            <a:r>
              <a:rPr lang="cs-CZ" sz="2000">
                <a:solidFill>
                  <a:srgbClr val="00B050"/>
                </a:solidFill>
              </a:rPr>
              <a:t>? Sestavte svou matici </a:t>
            </a:r>
            <a:r>
              <a:rPr lang="cs-CZ" sz="2000" b="1">
                <a:solidFill>
                  <a:srgbClr val="00B050"/>
                </a:solidFill>
              </a:rPr>
              <a:t>SWOT </a:t>
            </a:r>
            <a:r>
              <a:rPr lang="cs-CZ" sz="2000">
                <a:solidFill>
                  <a:srgbClr val="00B050"/>
                </a:solidFill>
              </a:rPr>
              <a:t>ze šablony AGATA, kterou jste obdrželi.</a:t>
            </a:r>
            <a:endParaRPr lang="cs-CZ" sz="2000"/>
          </a:p>
          <a:p>
            <a:pPr marL="1165225" lvl="2" indent="-190500" algn="just">
              <a:spcBef>
                <a:spcPts val="0"/>
              </a:spcBef>
              <a:buClr>
                <a:schemeClr val="dk1"/>
              </a:buClr>
              <a:buSzPts val="1200"/>
              <a:buFont typeface="Arial" panose="020B0604020202020204" pitchFamily="34" charset="0"/>
              <a:buNone/>
            </a:pPr>
            <a:endParaRPr lang="cs-CZ"/>
          </a:p>
          <a:p>
            <a:pPr marL="1524000" lvl="3" indent="-190500" algn="just">
              <a:spcBef>
                <a:spcPts val="0"/>
              </a:spcBef>
              <a:buClr>
                <a:schemeClr val="dk1"/>
              </a:buClr>
              <a:buSzPts val="1200"/>
              <a:buFont typeface="Arial" panose="020B0604020202020204" pitchFamily="34" charset="0"/>
              <a:buNone/>
            </a:pPr>
            <a:endParaRPr lang="cs-CZ"/>
          </a:p>
        </p:txBody>
      </p:sp>
      <p:graphicFrame>
        <p:nvGraphicFramePr>
          <p:cNvPr id="8" name="Google Shape;169;p19">
            <a:extLst>
              <a:ext uri="{FF2B5EF4-FFF2-40B4-BE49-F238E27FC236}">
                <a16:creationId xmlns:a16="http://schemas.microsoft.com/office/drawing/2014/main" id="{D0A23462-A529-4076-ABC2-889CFCC709D7}"/>
              </a:ext>
            </a:extLst>
          </p:cNvPr>
          <p:cNvGraphicFramePr/>
          <p:nvPr>
            <p:extLst>
              <p:ext uri="{D42A27DB-BD31-4B8C-83A1-F6EECF244321}">
                <p14:modId xmlns:p14="http://schemas.microsoft.com/office/powerpoint/2010/main" val="1101978836"/>
              </p:ext>
            </p:extLst>
          </p:nvPr>
        </p:nvGraphicFramePr>
        <p:xfrm>
          <a:off x="1200382" y="1937121"/>
          <a:ext cx="6657650" cy="4163526"/>
        </p:xfrm>
        <a:graphic>
          <a:graphicData uri="http://schemas.openxmlformats.org/drawingml/2006/table">
            <a:tbl>
              <a:tblPr firstRow="1" bandRow="1">
                <a:noFill/>
                <a:tableStyleId>{D23FF16D-11D2-4C03-839C-79305112D1A9}</a:tableStyleId>
              </a:tblPr>
              <a:tblGrid>
                <a:gridCol w="3328825">
                  <a:extLst>
                    <a:ext uri="{9D8B030D-6E8A-4147-A177-3AD203B41FA5}">
                      <a16:colId xmlns:a16="http://schemas.microsoft.com/office/drawing/2014/main" val="20000"/>
                    </a:ext>
                  </a:extLst>
                </a:gridCol>
                <a:gridCol w="3328825">
                  <a:extLst>
                    <a:ext uri="{9D8B030D-6E8A-4147-A177-3AD203B41FA5}">
                      <a16:colId xmlns:a16="http://schemas.microsoft.com/office/drawing/2014/main" val="20001"/>
                    </a:ext>
                  </a:extLst>
                </a:gridCol>
              </a:tblGrid>
              <a:tr h="393844">
                <a:tc>
                  <a:txBody>
                    <a:bodyPr/>
                    <a:lstStyle/>
                    <a:p>
                      <a:pPr marL="0" marR="0" lvl="0" indent="0" algn="ctr" rtl="0">
                        <a:spcBef>
                          <a:spcPts val="0"/>
                        </a:spcBef>
                        <a:spcAft>
                          <a:spcPts val="0"/>
                        </a:spcAft>
                        <a:buNone/>
                      </a:pPr>
                      <a:r>
                        <a:rPr lang="cs" sz="1800" dirty="0">
                          <a:solidFill>
                            <a:schemeClr val="dk1"/>
                          </a:solidFill>
                        </a:rPr>
                        <a:t>SILNÉ STRÁNKY</a:t>
                      </a:r>
                      <a:endParaRPr dirty="0"/>
                    </a:p>
                  </a:txBody>
                  <a:tcPr marL="91450" marR="91450" marT="45725" marB="45725">
                    <a:solidFill>
                      <a:srgbClr val="00B0F0"/>
                    </a:solidFill>
                  </a:tcPr>
                </a:tc>
                <a:tc>
                  <a:txBody>
                    <a:bodyPr/>
                    <a:lstStyle/>
                    <a:p>
                      <a:pPr marL="0" marR="0" lvl="0" indent="0" algn="ctr" rtl="0">
                        <a:spcBef>
                          <a:spcPts val="0"/>
                        </a:spcBef>
                        <a:spcAft>
                          <a:spcPts val="0"/>
                        </a:spcAft>
                        <a:buNone/>
                      </a:pPr>
                      <a:r>
                        <a:rPr lang="cs" sz="1800" dirty="0">
                          <a:solidFill>
                            <a:schemeClr val="dk1"/>
                          </a:solidFill>
                        </a:rPr>
                        <a:t>SLABÉ STRÁNKY</a:t>
                      </a:r>
                      <a:endParaRPr dirty="0"/>
                    </a:p>
                  </a:txBody>
                  <a:tcPr marL="91450" marR="91450" marT="45725" marB="45725">
                    <a:solidFill>
                      <a:srgbClr val="FFC000"/>
                    </a:solidFill>
                  </a:tcPr>
                </a:tc>
                <a:extLst>
                  <a:ext uri="{0D108BD9-81ED-4DB2-BD59-A6C34878D82A}">
                    <a16:rowId xmlns:a16="http://schemas.microsoft.com/office/drawing/2014/main" val="10000"/>
                  </a:ext>
                </a:extLst>
              </a:tr>
              <a:tr h="1768891">
                <a:tc>
                  <a:txBody>
                    <a:bodyPr/>
                    <a:lstStyle/>
                    <a:p>
                      <a:pPr marL="0" marR="0" lvl="0" indent="0" algn="l" rtl="0">
                        <a:spcBef>
                          <a:spcPts val="0"/>
                        </a:spcBef>
                        <a:spcAft>
                          <a:spcPts val="0"/>
                        </a:spcAft>
                        <a:buNone/>
                      </a:pPr>
                      <a:endParaRPr sz="1800" dirty="0"/>
                    </a:p>
                  </a:txBody>
                  <a:tcPr marL="91450" marR="91450" marT="45725" marB="45725">
                    <a:solidFill>
                      <a:schemeClr val="lt1">
                        <a:alpha val="40000"/>
                      </a:schemeClr>
                    </a:solidFill>
                  </a:tcPr>
                </a:tc>
                <a:tc>
                  <a:txBody>
                    <a:bodyPr/>
                    <a:lstStyle/>
                    <a:p>
                      <a:pPr marL="0" marR="0" lvl="0" indent="0" algn="l" rtl="0">
                        <a:spcBef>
                          <a:spcPts val="0"/>
                        </a:spcBef>
                        <a:spcAft>
                          <a:spcPts val="0"/>
                        </a:spcAft>
                        <a:buNone/>
                      </a:pPr>
                      <a:endParaRPr sz="1800" dirty="0"/>
                    </a:p>
                  </a:txBody>
                  <a:tcPr marL="91450" marR="91450" marT="45725" marB="45725">
                    <a:solidFill>
                      <a:schemeClr val="lt1">
                        <a:alpha val="40000"/>
                      </a:schemeClr>
                    </a:solidFill>
                  </a:tcPr>
                </a:tc>
                <a:extLst>
                  <a:ext uri="{0D108BD9-81ED-4DB2-BD59-A6C34878D82A}">
                    <a16:rowId xmlns:a16="http://schemas.microsoft.com/office/drawing/2014/main" val="10001"/>
                  </a:ext>
                </a:extLst>
              </a:tr>
              <a:tr h="393844">
                <a:tc>
                  <a:txBody>
                    <a:bodyPr/>
                    <a:lstStyle/>
                    <a:p>
                      <a:pPr marL="0" marR="0" lvl="0" indent="0" algn="ctr" rtl="0">
                        <a:spcBef>
                          <a:spcPts val="0"/>
                        </a:spcBef>
                        <a:spcAft>
                          <a:spcPts val="0"/>
                        </a:spcAft>
                        <a:buNone/>
                      </a:pPr>
                      <a:r>
                        <a:rPr lang="cs" sz="1800" b="1" dirty="0"/>
                        <a:t>MOŽNOSTI</a:t>
                      </a:r>
                      <a:endParaRPr dirty="0"/>
                    </a:p>
                  </a:txBody>
                  <a:tcPr marL="91450" marR="91450" marT="45725" marB="45725">
                    <a:solidFill>
                      <a:srgbClr val="92D050"/>
                    </a:solidFill>
                  </a:tcPr>
                </a:tc>
                <a:tc>
                  <a:txBody>
                    <a:bodyPr/>
                    <a:lstStyle/>
                    <a:p>
                      <a:pPr marL="0" marR="0" lvl="0" indent="0" algn="ctr" rtl="0">
                        <a:spcBef>
                          <a:spcPts val="0"/>
                        </a:spcBef>
                        <a:spcAft>
                          <a:spcPts val="0"/>
                        </a:spcAft>
                        <a:buNone/>
                      </a:pPr>
                      <a:r>
                        <a:rPr lang="cs" sz="1800" b="1" dirty="0"/>
                        <a:t>HROZBY</a:t>
                      </a:r>
                      <a:endParaRPr dirty="0"/>
                    </a:p>
                  </a:txBody>
                  <a:tcPr marL="91450" marR="91450" marT="45725" marB="45725">
                    <a:solidFill>
                      <a:srgbClr val="FF0000"/>
                    </a:solidFill>
                  </a:tcPr>
                </a:tc>
                <a:extLst>
                  <a:ext uri="{0D108BD9-81ED-4DB2-BD59-A6C34878D82A}">
                    <a16:rowId xmlns:a16="http://schemas.microsoft.com/office/drawing/2014/main" val="10002"/>
                  </a:ext>
                </a:extLst>
              </a:tr>
              <a:tr h="1606947">
                <a:tc>
                  <a:txBody>
                    <a:bodyPr/>
                    <a:lstStyle/>
                    <a:p>
                      <a:pPr marL="0" marR="0" lvl="0" indent="0" algn="l" rtl="0">
                        <a:spcBef>
                          <a:spcPts val="0"/>
                        </a:spcBef>
                        <a:spcAft>
                          <a:spcPts val="0"/>
                        </a:spcAft>
                        <a:buNone/>
                      </a:pPr>
                      <a:endParaRPr sz="1800"/>
                    </a:p>
                  </a:txBody>
                  <a:tcPr marL="91450" marR="91450" marT="45725" marB="45725">
                    <a:solidFill>
                      <a:schemeClr val="lt1">
                        <a:alpha val="40000"/>
                      </a:schemeClr>
                    </a:solidFill>
                  </a:tcPr>
                </a:tc>
                <a:tc>
                  <a:txBody>
                    <a:bodyPr/>
                    <a:lstStyle/>
                    <a:p>
                      <a:pPr marL="0" marR="0" lvl="0" indent="0" algn="l" rtl="0">
                        <a:spcBef>
                          <a:spcPts val="0"/>
                        </a:spcBef>
                        <a:spcAft>
                          <a:spcPts val="0"/>
                        </a:spcAft>
                        <a:buNone/>
                      </a:pPr>
                      <a:endParaRPr sz="1800" dirty="0"/>
                    </a:p>
                  </a:txBody>
                  <a:tcPr marL="91450" marR="91450" marT="45725" marB="45725">
                    <a:solidFill>
                      <a:schemeClr val="lt1">
                        <a:alpha val="4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28450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181;p21">
            <a:extLst>
              <a:ext uri="{FF2B5EF4-FFF2-40B4-BE49-F238E27FC236}">
                <a16:creationId xmlns:a16="http://schemas.microsoft.com/office/drawing/2014/main" id="{9B5C4D28-00AB-4187-8DBF-9B0AFE74BA0B}"/>
              </a:ext>
            </a:extLst>
          </p:cNvPr>
          <p:cNvSpPr txBox="1">
            <a:spLocks/>
          </p:cNvSpPr>
          <p:nvPr/>
        </p:nvSpPr>
        <p:spPr>
          <a:xfrm>
            <a:off x="543000" y="126000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indent="0"/>
            <a:r>
              <a:rPr lang="cs">
                <a:latin typeface="Calibri"/>
              </a:rPr>
              <a:t>2. Diagnostika převládajících povolání</a:t>
            </a:r>
            <a:endParaRPr lang="it-IT">
              <a:latin typeface="Calibri"/>
            </a:endParaRPr>
          </a:p>
        </p:txBody>
      </p:sp>
      <p:sp>
        <p:nvSpPr>
          <p:cNvPr id="11" name="Google Shape;182;p21">
            <a:extLst>
              <a:ext uri="{FF2B5EF4-FFF2-40B4-BE49-F238E27FC236}">
                <a16:creationId xmlns:a16="http://schemas.microsoft.com/office/drawing/2014/main" id="{23BF3EF0-CB56-4907-B6B0-2CA1625B7447}"/>
              </a:ext>
            </a:extLst>
          </p:cNvPr>
          <p:cNvSpPr txBox="1">
            <a:spLocks/>
          </p:cNvSpPr>
          <p:nvPr/>
        </p:nvSpPr>
        <p:spPr>
          <a:xfrm>
            <a:off x="543000" y="1710690"/>
            <a:ext cx="8820000" cy="54193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indent="0"/>
            <a:r>
              <a:rPr lang="cs">
                <a:latin typeface="Calibri"/>
              </a:rPr>
              <a:t>2.1 Jaké je nejsilnější povolání v oblasti, které jsou její dějinné , hospodářské , sociální a strategické prvky ?</a:t>
            </a:r>
          </a:p>
        </p:txBody>
      </p:sp>
      <p:sp>
        <p:nvSpPr>
          <p:cNvPr id="12" name="Google Shape;183;p21">
            <a:extLst>
              <a:ext uri="{FF2B5EF4-FFF2-40B4-BE49-F238E27FC236}">
                <a16:creationId xmlns:a16="http://schemas.microsoft.com/office/drawing/2014/main" id="{1D989E19-1B16-40B3-856C-A8E1CD80B1F3}"/>
              </a:ext>
            </a:extLst>
          </p:cNvPr>
          <p:cNvSpPr txBox="1">
            <a:spLocks/>
          </p:cNvSpPr>
          <p:nvPr/>
        </p:nvSpPr>
        <p:spPr>
          <a:xfrm>
            <a:off x="468996" y="2385386"/>
            <a:ext cx="9253453" cy="38444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5080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cs-CZ" sz="1200" b="1" i="0" u="none" strike="noStrike" kern="0" cap="none" spc="0" normalizeH="0" baseline="0" noProof="0">
                <a:ln>
                  <a:noFill/>
                </a:ln>
                <a:solidFill>
                  <a:srgbClr val="000000"/>
                </a:solidFill>
                <a:effectLst/>
                <a:uLnTx/>
                <a:uFillTx/>
                <a:latin typeface="Calibri"/>
                <a:sym typeface="Trebuchet MS"/>
              </a:rPr>
              <a:t>Jak již bylo zmíněno , neexistuje jediná velikost centra vkusu, která by se dala použít v každém kontextu .</a:t>
            </a:r>
            <a:endParaRPr kumimoji="0" lang="cs-CZ" sz="1200" b="0" i="0" u="none" strike="noStrike" kern="0" cap="none" spc="0" normalizeH="0" baseline="0" noProof="0">
              <a:ln>
                <a:noFill/>
              </a:ln>
              <a:solidFill>
                <a:srgbClr val="000000"/>
              </a:solidFill>
              <a:effectLst/>
              <a:uLnTx/>
              <a:uFillTx/>
              <a:latin typeface="Calibri"/>
              <a:sym typeface="Trebuchet MS"/>
            </a:endParaRPr>
          </a:p>
          <a:p>
            <a:pPr marL="514350" marR="0" lvl="0" indent="-285750" algn="just" defTabSz="914400" rtl="0" eaLnBrk="1" fontAlgn="auto" latinLnBrk="0" hangingPunct="1">
              <a:lnSpc>
                <a:spcPct val="100000"/>
              </a:lnSpc>
              <a:spcBef>
                <a:spcPts val="0"/>
              </a:spcBef>
              <a:spcAft>
                <a:spcPts val="0"/>
              </a:spcAft>
              <a:buClr>
                <a:srgbClr val="000000"/>
              </a:buClr>
              <a:buSzPts val="1200"/>
              <a:buFont typeface="Arial"/>
              <a:buChar char="•"/>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Noto Sans Symbols,Sans-Serif"/>
              <a:buChar char="⮚"/>
              <a:tabLst/>
              <a:defRPr/>
            </a:pPr>
            <a:r>
              <a:rPr kumimoji="0" lang="cs-CZ" sz="1200" b="0" i="1" u="sng" strike="noStrike" kern="0" cap="none" spc="0" normalizeH="0" baseline="0" noProof="0">
                <a:ln>
                  <a:noFill/>
                </a:ln>
                <a:solidFill>
                  <a:srgbClr val="000000"/>
                </a:solidFill>
                <a:effectLst/>
                <a:uLnTx/>
                <a:uFillTx/>
                <a:latin typeface="Calibri"/>
                <a:sym typeface="Trebuchet MS"/>
              </a:rPr>
              <a:t>Každá oblast má své specifické sociálně-ekonomické charakteristiky , které je třeba zohlednit, pokud nechceme vytvořit aktivitu, která se pak stane katedrálou v poušti bez skutečného přínosu pro danou oblast, komunity, a tedy pro skutečné zúčastněné strany.</a:t>
            </a: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"Centrum chuti" může představovat významný příklad vývoje místních výrobních systémů, které ve směru stále symboličtější poptávky mohou poskytnout adekvátní odpověď nejen posílením výrobních jednotek nebo družstevních systémů podniků , ale i atraktivním území jako celku .</a:t>
            </a: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Zlepšení mnoha dalších složek přítomných v kontextu životního prostředí, od kulturního dědictví až po historická centra, která je ještě třeba ve velké míře znovuobjevit a posílit , samozřejmě s významným přínosem pro turistickou nabídku území .</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Centrum chuti je fyzický prostor zasazený do územního kontextu , vytvořený k propagaci a propagaci mnoha vynikajících potravinářských a vinařských produktů dané oblasti jako turistické atrakce .</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Je to odpověď na novou koncepci jídla jako kulturního projevu .</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Nabízí uživatelům vícesmyslovou cestu přes tradici , území , historii, kolektivní znalosti a vzdělávání o potravinách.</a:t>
            </a:r>
            <a:endParaRPr kumimoji="0" lang="cs-CZ" sz="1200" b="0" i="0" u="none" strike="noStrike" kern="0" cap="none" spc="0" normalizeH="0" baseline="0" noProof="0" dirty="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946208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188;p23">
            <a:extLst>
              <a:ext uri="{FF2B5EF4-FFF2-40B4-BE49-F238E27FC236}">
                <a16:creationId xmlns:a16="http://schemas.microsoft.com/office/drawing/2014/main" id="{C25F48E9-A42D-4FA2-B040-482693EFD68D}"/>
              </a:ext>
            </a:extLst>
          </p:cNvPr>
          <p:cNvSpPr txBox="1">
            <a:spLocks/>
          </p:cNvSpPr>
          <p:nvPr/>
        </p:nvSpPr>
        <p:spPr>
          <a:xfrm>
            <a:off x="543000" y="1125345"/>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a:ln>
                  <a:noFill/>
                </a:ln>
                <a:solidFill>
                  <a:srgbClr val="008000"/>
                </a:solidFill>
                <a:effectLst/>
                <a:uLnTx/>
                <a:uFillTx/>
                <a:latin typeface="Trebuchet MS"/>
                <a:sym typeface="Trebuchet MS"/>
              </a:rPr>
              <a:t>2. Diagnostika převládajících povolání</a:t>
            </a:r>
          </a:p>
        </p:txBody>
      </p:sp>
      <p:sp>
        <p:nvSpPr>
          <p:cNvPr id="11" name="Google Shape;189;p23">
            <a:extLst>
              <a:ext uri="{FF2B5EF4-FFF2-40B4-BE49-F238E27FC236}">
                <a16:creationId xmlns:a16="http://schemas.microsoft.com/office/drawing/2014/main" id="{BEA0DADC-7BC8-4F8A-918E-1554701E1CF1}"/>
              </a:ext>
            </a:extLst>
          </p:cNvPr>
          <p:cNvSpPr txBox="1">
            <a:spLocks/>
          </p:cNvSpPr>
          <p:nvPr/>
        </p:nvSpPr>
        <p:spPr>
          <a:xfrm>
            <a:off x="543000" y="1590126"/>
            <a:ext cx="8820000" cy="54193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0" i="0" u="none" strike="noStrike" kern="0" cap="none" spc="0" normalizeH="0" baseline="0" noProof="0">
                <a:ln>
                  <a:noFill/>
                </a:ln>
                <a:solidFill>
                  <a:srgbClr val="008000"/>
                </a:solidFill>
                <a:effectLst/>
                <a:uLnTx/>
                <a:uFillTx/>
                <a:latin typeface="Trebuchet MS"/>
                <a:sym typeface="Trebuchet MS"/>
              </a:rPr>
              <a:t>2.1 Jaké je nejsilnější povolání v oblasti, které jsou její dějinné, hospodářské, sociální a strategické prvky?</a:t>
            </a:r>
          </a:p>
        </p:txBody>
      </p:sp>
      <p:sp>
        <p:nvSpPr>
          <p:cNvPr id="12" name="Google Shape;190;p23">
            <a:extLst>
              <a:ext uri="{FF2B5EF4-FFF2-40B4-BE49-F238E27FC236}">
                <a16:creationId xmlns:a16="http://schemas.microsoft.com/office/drawing/2014/main" id="{1CCA3B19-6B81-43EE-A6F6-4AA470386CD2}"/>
              </a:ext>
            </a:extLst>
          </p:cNvPr>
          <p:cNvSpPr txBox="1">
            <a:spLocks/>
          </p:cNvSpPr>
          <p:nvPr/>
        </p:nvSpPr>
        <p:spPr>
          <a:xfrm>
            <a:off x="264400" y="2605352"/>
            <a:ext cx="9540600" cy="3644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342900" marR="0" lvl="0"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cs-CZ" sz="1200" b="1" i="0" u="none" strike="noStrike" kern="0" cap="none" spc="0" normalizeH="0" baseline="0" noProof="0">
                <a:ln>
                  <a:noFill/>
                </a:ln>
                <a:solidFill>
                  <a:srgbClr val="000000"/>
                </a:solidFill>
                <a:effectLst/>
                <a:uLnTx/>
                <a:uFillTx/>
                <a:latin typeface="Calibri"/>
                <a:sym typeface="Trebuchet MS"/>
              </a:rPr>
              <a:t>Formy COT</a:t>
            </a: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Centrum vkusu může být soustředěno na několika místech, která samozřejmě souvisí s hospodářským a sociálním posláním oblasti as poptávkou, která se v ní projevuje .</a:t>
            </a: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Centrum chutí může přijmout tyto typy</a:t>
            </a:r>
          </a:p>
          <a:p>
            <a:pPr marL="807720" marR="0" lvl="1" indent="-52705"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1150620" marR="0" lvl="1"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propagace potravin a vína</a:t>
            </a:r>
          </a:p>
          <a:p>
            <a:pPr marL="80772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1150620" marR="0" lvl="1"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podpora zemědělsko-potravinářských společností s cílem zvýšit hospodářské výměny</a:t>
            </a:r>
          </a:p>
          <a:p>
            <a:pPr marL="80772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1150620" marR="0" lvl="1"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vzdělávání v oblasti zdravé výživy (workshopy se školami).</a:t>
            </a:r>
          </a:p>
          <a:p>
            <a:pPr marL="80772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1150620" marR="0" lvl="1"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podpora cestovního ruchu</a:t>
            </a:r>
          </a:p>
          <a:p>
            <a:pPr marL="80772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1150620" marR="0" lvl="1"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územní a kulturní propagace (muzeum)</a:t>
            </a:r>
          </a:p>
          <a:p>
            <a:pPr marL="0" marR="0" lvl="0" indent="0" algn="just" defTabSz="914400" rtl="0" eaLnBrk="1" fontAlgn="auto" latinLnBrk="0" hangingPunct="1">
              <a:lnSpc>
                <a:spcPct val="100000"/>
              </a:lnSpc>
              <a:spcBef>
                <a:spcPts val="0"/>
              </a:spcBef>
              <a:spcAft>
                <a:spcPts val="0"/>
              </a:spcAft>
              <a:buClr>
                <a:srgbClr val="000000"/>
              </a:buClr>
              <a:buSzPts val="2200"/>
              <a:buFont typeface="Arial"/>
              <a:buNone/>
              <a:tabLst/>
              <a:defRPr/>
            </a:pPr>
            <a:endParaRPr kumimoji="0" lang="cs-CZ" sz="2200" b="0" i="0" u="none" strike="noStrike" kern="0" cap="none" spc="0" normalizeH="0" baseline="0" noProof="0" dirty="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2452594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195;p24">
            <a:extLst>
              <a:ext uri="{FF2B5EF4-FFF2-40B4-BE49-F238E27FC236}">
                <a16:creationId xmlns:a16="http://schemas.microsoft.com/office/drawing/2014/main" id="{93363FDC-6B9F-4194-9863-FD10D92EC6F9}"/>
              </a:ext>
            </a:extLst>
          </p:cNvPr>
          <p:cNvSpPr txBox="1">
            <a:spLocks/>
          </p:cNvSpPr>
          <p:nvPr/>
        </p:nvSpPr>
        <p:spPr>
          <a:xfrm>
            <a:off x="543000" y="1040744"/>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a:ln>
                  <a:noFill/>
                </a:ln>
                <a:solidFill>
                  <a:srgbClr val="008000"/>
                </a:solidFill>
                <a:effectLst/>
                <a:uLnTx/>
                <a:uFillTx/>
                <a:latin typeface="Trebuchet MS"/>
                <a:sym typeface="Trebuchet MS"/>
              </a:rPr>
              <a:t>2. Diagnostika převládajících povolání</a:t>
            </a:r>
          </a:p>
        </p:txBody>
      </p:sp>
      <p:sp>
        <p:nvSpPr>
          <p:cNvPr id="11" name="Google Shape;196;p24">
            <a:extLst>
              <a:ext uri="{FF2B5EF4-FFF2-40B4-BE49-F238E27FC236}">
                <a16:creationId xmlns:a16="http://schemas.microsoft.com/office/drawing/2014/main" id="{4FA45240-C4C0-4B2C-BE11-859AD1E7173F}"/>
              </a:ext>
            </a:extLst>
          </p:cNvPr>
          <p:cNvSpPr txBox="1">
            <a:spLocks/>
          </p:cNvSpPr>
          <p:nvPr/>
        </p:nvSpPr>
        <p:spPr>
          <a:xfrm>
            <a:off x="511284" y="1447361"/>
            <a:ext cx="8820000" cy="54193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0" i="0" u="none" strike="noStrike" kern="0" cap="none" spc="0" normalizeH="0" baseline="0" noProof="0">
                <a:ln>
                  <a:noFill/>
                </a:ln>
                <a:solidFill>
                  <a:srgbClr val="008000"/>
                </a:solidFill>
                <a:effectLst/>
                <a:uLnTx/>
                <a:uFillTx/>
                <a:latin typeface="Trebuchet MS"/>
                <a:sym typeface="Trebuchet MS"/>
              </a:rPr>
              <a:t>2.1 Jaké je nejsilnější povolání v oblasti, které jsou její dějinné, hospodářské, sociální a strategické prvky?</a:t>
            </a:r>
          </a:p>
        </p:txBody>
      </p:sp>
      <p:sp>
        <p:nvSpPr>
          <p:cNvPr id="12" name="Google Shape;197;p24">
            <a:extLst>
              <a:ext uri="{FF2B5EF4-FFF2-40B4-BE49-F238E27FC236}">
                <a16:creationId xmlns:a16="http://schemas.microsoft.com/office/drawing/2014/main" id="{71AFF46F-3CCE-4C1A-96DC-4ACB32859ACA}"/>
              </a:ext>
            </a:extLst>
          </p:cNvPr>
          <p:cNvSpPr txBox="1">
            <a:spLocks/>
          </p:cNvSpPr>
          <p:nvPr/>
        </p:nvSpPr>
        <p:spPr>
          <a:xfrm>
            <a:off x="199225" y="2170244"/>
            <a:ext cx="9518172" cy="42248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cs-CZ" sz="1200" b="1" i="0" u="none" strike="noStrike" kern="0" cap="none" spc="0" normalizeH="0" baseline="0" noProof="0">
                <a:ln>
                  <a:noFill/>
                </a:ln>
                <a:solidFill>
                  <a:srgbClr val="000000"/>
                </a:solidFill>
                <a:effectLst/>
                <a:uLnTx/>
                <a:uFillTx/>
                <a:latin typeface="Calibri"/>
                <a:sym typeface="Trebuchet MS"/>
              </a:rPr>
              <a:t>Analýza kontextu - socioekonomická analýza</a:t>
            </a: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Analýza kontextu oblasti:</a:t>
            </a:r>
          </a:p>
          <a:p>
            <a:pPr marL="228600" marR="0" lvl="0" indent="-228600" algn="just" defTabSz="914400" rtl="0" eaLnBrk="1" fontAlgn="auto" latinLnBrk="0" hangingPunct="1">
              <a:lnSpc>
                <a:spcPct val="100000"/>
              </a:lnSpc>
              <a:spcBef>
                <a:spcPts val="0"/>
              </a:spcBef>
              <a:spcAft>
                <a:spcPts val="0"/>
              </a:spcAft>
              <a:buClr>
                <a:srgbClr val="000000"/>
              </a:buClr>
              <a:buSzPts val="2200"/>
              <a:buFont typeface="Arial"/>
              <a:buChar char="•"/>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794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Popis referenční oblasti</a:t>
            </a:r>
          </a:p>
          <a:p>
            <a:pPr marL="228600" marR="0" lvl="0" indent="-228600" algn="just" defTabSz="914400" rtl="0" eaLnBrk="1" fontAlgn="auto" latinLnBrk="0" hangingPunct="1">
              <a:lnSpc>
                <a:spcPct val="100000"/>
              </a:lnSpc>
              <a:spcBef>
                <a:spcPts val="0"/>
              </a:spcBef>
              <a:spcAft>
                <a:spcPts val="0"/>
              </a:spcAft>
              <a:buClr>
                <a:srgbClr val="000000"/>
              </a:buClr>
              <a:buSzPts val="1200"/>
              <a:buFont typeface="Arial"/>
              <a:buChar char="•"/>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794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Stručné historické poznámky</a:t>
            </a:r>
          </a:p>
          <a:p>
            <a:pPr marL="228600" marR="0" lvl="0" indent="-228600" algn="just" defTabSz="914400" rtl="0" eaLnBrk="1" fontAlgn="auto" latinLnBrk="0" hangingPunct="1">
              <a:lnSpc>
                <a:spcPct val="100000"/>
              </a:lnSpc>
              <a:spcBef>
                <a:spcPts val="0"/>
              </a:spcBef>
              <a:spcAft>
                <a:spcPts val="0"/>
              </a:spcAft>
              <a:buClr>
                <a:srgbClr val="000000"/>
              </a:buClr>
              <a:buSzPts val="1200"/>
              <a:buFont typeface="Arial"/>
              <a:buChar char="•"/>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794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Popis území na základě statistických údajů ( demografická analýza , socioekonomická analýza a sociokulturní analýza )</a:t>
            </a:r>
          </a:p>
          <a:p>
            <a:pPr marL="228600" marR="0" lvl="0" indent="-228600" algn="just" defTabSz="914400" rtl="0" eaLnBrk="1" fontAlgn="auto" latinLnBrk="0" hangingPunct="1">
              <a:lnSpc>
                <a:spcPct val="100000"/>
              </a:lnSpc>
              <a:spcBef>
                <a:spcPts val="0"/>
              </a:spcBef>
              <a:spcAft>
                <a:spcPts val="0"/>
              </a:spcAft>
              <a:buClr>
                <a:srgbClr val="000000"/>
              </a:buClr>
              <a:buSzPts val="1200"/>
              <a:buFont typeface="Arial"/>
              <a:buChar char="•"/>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794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Uznání současných iniciativ na území , které mohou být v souladu s opatřeními projektu.</a:t>
            </a:r>
          </a:p>
          <a:p>
            <a:pPr marL="514350" marR="0" lvl="0" indent="-285750" algn="just" defTabSz="914400" rtl="0" eaLnBrk="1" fontAlgn="auto" latinLnBrk="0" hangingPunct="1">
              <a:lnSpc>
                <a:spcPct val="100000"/>
              </a:lnSpc>
              <a:spcBef>
                <a:spcPts val="0"/>
              </a:spcBef>
              <a:spcAft>
                <a:spcPts val="0"/>
              </a:spcAft>
              <a:buClr>
                <a:srgbClr val="000000"/>
              </a:buClr>
              <a:buSzPts val="1200"/>
              <a:buFont typeface="Arial"/>
              <a:buChar char="•"/>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794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Správná analýza ekonomického systému a konjunkturální studie příslušných ekonomických ukazatelů umožňují identifikovat silné a slabé stránky dané oblasti a využít její střednědobé a dlouhodobé rozvojové příležitosti .</a:t>
            </a:r>
          </a:p>
          <a:p>
            <a:pPr marL="514350" marR="0" lvl="0" indent="-285750" algn="just" defTabSz="914400" rtl="0" eaLnBrk="1" fontAlgn="auto" latinLnBrk="0" hangingPunct="1">
              <a:lnSpc>
                <a:spcPct val="100000"/>
              </a:lnSpc>
              <a:spcBef>
                <a:spcPts val="0"/>
              </a:spcBef>
              <a:spcAft>
                <a:spcPts val="0"/>
              </a:spcAft>
              <a:buClr>
                <a:srgbClr val="000000"/>
              </a:buClr>
              <a:buSzPts val="1200"/>
              <a:buFont typeface="Arial"/>
              <a:buChar char="•"/>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794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Výzkum dokáže kombinovat různé úrovně analýzy a vzájemně porovnávat množství proměnných .</a:t>
            </a:r>
          </a:p>
          <a:p>
            <a:pPr marL="514350" marR="0" lvl="0" indent="-285750" algn="just" defTabSz="914400" rtl="0" eaLnBrk="1" fontAlgn="auto" latinLnBrk="0" hangingPunct="1">
              <a:lnSpc>
                <a:spcPct val="100000"/>
              </a:lnSpc>
              <a:spcBef>
                <a:spcPts val="0"/>
              </a:spcBef>
              <a:spcAft>
                <a:spcPts val="0"/>
              </a:spcAft>
              <a:buClr>
                <a:srgbClr val="000000"/>
              </a:buClr>
              <a:buSzPts val="1200"/>
              <a:buFont typeface="Arial"/>
              <a:buChar char="•"/>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794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Je nezbytné vědět, jaká je hospodářská situace v oblasti, kde chceme zřídit COT , musíme znát reálný stav místních podniků , jejich finanční stabilitu , zda je centrum, jako je COT , skutečně potřebné.</a:t>
            </a:r>
          </a:p>
          <a:p>
            <a:pPr marL="0" marR="0" lvl="0" indent="0" algn="just" defTabSz="914400" rtl="0" eaLnBrk="1" fontAlgn="auto" latinLnBrk="0" hangingPunct="1">
              <a:lnSpc>
                <a:spcPct val="100000"/>
              </a:lnSpc>
              <a:spcBef>
                <a:spcPts val="0"/>
              </a:spcBef>
              <a:spcAft>
                <a:spcPts val="0"/>
              </a:spcAft>
              <a:buClr>
                <a:srgbClr val="000000"/>
              </a:buClr>
              <a:buSzPts val="2200"/>
              <a:buFont typeface="Arial"/>
              <a:buNone/>
              <a:tabLst/>
              <a:defRPr/>
            </a:pPr>
            <a:endParaRPr kumimoji="0" lang="cs-CZ" sz="2200" b="0" i="0" u="none" strike="noStrike" kern="0" cap="none" spc="0" normalizeH="0" baseline="0" noProof="0" dirty="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2327750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209;p26">
            <a:extLst>
              <a:ext uri="{FF2B5EF4-FFF2-40B4-BE49-F238E27FC236}">
                <a16:creationId xmlns:a16="http://schemas.microsoft.com/office/drawing/2014/main" id="{6BDB2BA1-F5C9-4F0C-9484-C8B8D8EC1211}"/>
              </a:ext>
            </a:extLst>
          </p:cNvPr>
          <p:cNvSpPr txBox="1">
            <a:spLocks/>
          </p:cNvSpPr>
          <p:nvPr/>
        </p:nvSpPr>
        <p:spPr>
          <a:xfrm>
            <a:off x="543000" y="1125345"/>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a:ln>
                  <a:noFill/>
                </a:ln>
                <a:solidFill>
                  <a:srgbClr val="008000"/>
                </a:solidFill>
                <a:effectLst/>
                <a:uLnTx/>
                <a:uFillTx/>
                <a:latin typeface="Trebuchet MS"/>
                <a:sym typeface="Trebuchet MS"/>
              </a:rPr>
              <a:t>2. Diagnostika převládajících povolání</a:t>
            </a:r>
          </a:p>
        </p:txBody>
      </p:sp>
      <p:sp>
        <p:nvSpPr>
          <p:cNvPr id="11" name="Google Shape;210;p26">
            <a:extLst>
              <a:ext uri="{FF2B5EF4-FFF2-40B4-BE49-F238E27FC236}">
                <a16:creationId xmlns:a16="http://schemas.microsoft.com/office/drawing/2014/main" id="{091D2808-F0BA-4196-8A1A-9632450FD7C8}"/>
              </a:ext>
            </a:extLst>
          </p:cNvPr>
          <p:cNvSpPr txBox="1">
            <a:spLocks/>
          </p:cNvSpPr>
          <p:nvPr/>
        </p:nvSpPr>
        <p:spPr>
          <a:xfrm>
            <a:off x="543000" y="1590126"/>
            <a:ext cx="8820000" cy="54193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0" i="0" u="none" strike="noStrike" kern="0" cap="none" spc="0" normalizeH="0" baseline="0" noProof="0">
                <a:ln>
                  <a:noFill/>
                </a:ln>
                <a:solidFill>
                  <a:srgbClr val="008000"/>
                </a:solidFill>
                <a:effectLst/>
                <a:uLnTx/>
                <a:uFillTx/>
                <a:latin typeface="Trebuchet MS"/>
                <a:sym typeface="Trebuchet MS"/>
              </a:rPr>
              <a:t>2.1 Jaké je nejsilnější povolání v oblasti, které jsou její dějinné, hospodářské, sociální a strategické prvky?</a:t>
            </a:r>
          </a:p>
        </p:txBody>
      </p:sp>
      <p:sp>
        <p:nvSpPr>
          <p:cNvPr id="12" name="Google Shape;211;p26">
            <a:extLst>
              <a:ext uri="{FF2B5EF4-FFF2-40B4-BE49-F238E27FC236}">
                <a16:creationId xmlns:a16="http://schemas.microsoft.com/office/drawing/2014/main" id="{460E55CB-E568-4EB1-BED7-EB65CE06D3BD}"/>
              </a:ext>
            </a:extLst>
          </p:cNvPr>
          <p:cNvSpPr txBox="1">
            <a:spLocks/>
          </p:cNvSpPr>
          <p:nvPr/>
        </p:nvSpPr>
        <p:spPr>
          <a:xfrm>
            <a:off x="199200" y="2548575"/>
            <a:ext cx="9507600" cy="3461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342900" marR="0" lvl="0" indent="-2921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cs-CZ" sz="1200" b="1" i="0" u="none" strike="noStrike" kern="0" cap="none" spc="0" normalizeH="0" baseline="0" noProof="0">
                <a:ln>
                  <a:noFill/>
                </a:ln>
                <a:solidFill>
                  <a:srgbClr val="000000"/>
                </a:solidFill>
                <a:effectLst/>
                <a:uLnTx/>
                <a:uFillTx/>
                <a:latin typeface="Calibri"/>
                <a:sym typeface="Trebuchet MS"/>
              </a:rPr>
              <a:t>KLÍČOVÉ BODY sociálně-ekonomické analýzy</a:t>
            </a:r>
            <a:endParaRPr kumimoji="0" lang="cs-CZ" sz="1200" b="0" i="0" u="none" strike="noStrike" kern="0" cap="none" spc="0" normalizeH="0" baseline="0" noProof="0">
              <a:ln>
                <a:noFill/>
              </a:ln>
              <a:solidFill>
                <a:srgbClr val="000000"/>
              </a:solidFill>
              <a:effectLst/>
              <a:uLnTx/>
              <a:uFillTx/>
              <a:latin typeface="Calibri"/>
              <a:sym typeface="Trebuchet MS"/>
            </a:endParaRPr>
          </a:p>
          <a:p>
            <a:pPr marL="171450" marR="0" lvl="0" indent="-171450" algn="just" defTabSz="914400" rtl="0" eaLnBrk="1" fontAlgn="auto" latinLnBrk="0" hangingPunct="1">
              <a:lnSpc>
                <a:spcPct val="100000"/>
              </a:lnSpc>
              <a:spcBef>
                <a:spcPts val="0"/>
              </a:spcBef>
              <a:spcAft>
                <a:spcPts val="0"/>
              </a:spcAft>
              <a:buClr>
                <a:srgbClr val="000000"/>
              </a:buClr>
              <a:buSzPts val="2000"/>
              <a:buFont typeface="Arial"/>
              <a:buChar char="•"/>
              <a:tabLst/>
              <a:defRPr/>
            </a:pPr>
            <a:endParaRPr kumimoji="0" lang="cs-CZ" sz="1200" b="1"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Předmět studie: výrobci potravin a vína, místní jednotky , podnikatelé</a:t>
            </a:r>
          </a:p>
          <a:p>
            <a:pPr marL="171450" marR="0" lvl="0" indent="-171450" algn="just" defTabSz="914400" rtl="0" eaLnBrk="1" fontAlgn="auto" latinLnBrk="0" hangingPunct="1">
              <a:lnSpc>
                <a:spcPct val="100000"/>
              </a:lnSpc>
              <a:spcBef>
                <a:spcPts val="0"/>
              </a:spcBef>
              <a:spcAft>
                <a:spcPts val="0"/>
              </a:spcAft>
              <a:buClr>
                <a:srgbClr val="000000"/>
              </a:buClr>
              <a:buSzPts val="1200"/>
              <a:buFont typeface="Arial"/>
              <a:buChar char="•"/>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Úroveň územní analýzy: národní, regionální , okresní , krajská, obecní</a:t>
            </a:r>
          </a:p>
          <a:p>
            <a:pPr marL="171450" marR="0" lvl="0" indent="-171450" algn="just" defTabSz="914400" rtl="0" eaLnBrk="1" fontAlgn="auto" latinLnBrk="0" hangingPunct="1">
              <a:lnSpc>
                <a:spcPct val="100000"/>
              </a:lnSpc>
              <a:spcBef>
                <a:spcPts val="0"/>
              </a:spcBef>
              <a:spcAft>
                <a:spcPts val="0"/>
              </a:spcAft>
              <a:buClr>
                <a:srgbClr val="000000"/>
              </a:buClr>
              <a:buSzPts val="1200"/>
              <a:buFont typeface="Arial"/>
              <a:buChar char="•"/>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Úroveň sektorové analýzy : makrosektor ( primární , sekundární , terciární) , sektor ( zemědělství , obchod, strojírenství atd.),</a:t>
            </a:r>
          </a:p>
          <a:p>
            <a:pPr marL="171450" marR="0" lvl="0" indent="-171450" algn="just" defTabSz="914400" rtl="0" eaLnBrk="1" fontAlgn="auto" latinLnBrk="0" hangingPunct="1">
              <a:lnSpc>
                <a:spcPct val="100000"/>
              </a:lnSpc>
              <a:spcBef>
                <a:spcPts val="0"/>
              </a:spcBef>
              <a:spcAft>
                <a:spcPts val="0"/>
              </a:spcAft>
              <a:buClr>
                <a:srgbClr val="000000"/>
              </a:buClr>
              <a:buSzPts val="1200"/>
              <a:buFont typeface="Arial"/>
              <a:buChar char="•"/>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Proměnné : právní postavení, pohlaví, státní příslušnost, toky náboru a ukončení pracovního poměru, typ smlouvy , specifické ekonomické ukazatele atp.</a:t>
            </a:r>
          </a:p>
          <a:p>
            <a:pPr marL="171450" marR="0" lvl="0" indent="-171450" algn="just" defTabSz="914400" rtl="0" eaLnBrk="1" fontAlgn="auto" latinLnBrk="0" hangingPunct="1">
              <a:lnSpc>
                <a:spcPct val="100000"/>
              </a:lnSpc>
              <a:spcBef>
                <a:spcPts val="0"/>
              </a:spcBef>
              <a:spcAft>
                <a:spcPts val="0"/>
              </a:spcAft>
              <a:buClr>
                <a:srgbClr val="000000"/>
              </a:buClr>
              <a:buSzPts val="1200"/>
              <a:buFont typeface="Arial"/>
              <a:buChar char="•"/>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Časové rozpětí : podle dostupnosti databáze</a:t>
            </a:r>
          </a:p>
          <a:p>
            <a:pPr marL="171450" marR="0" lvl="0" indent="-171450" algn="just" defTabSz="914400" rtl="0" eaLnBrk="1" fontAlgn="auto" latinLnBrk="0" hangingPunct="1">
              <a:lnSpc>
                <a:spcPct val="100000"/>
              </a:lnSpc>
              <a:spcBef>
                <a:spcPts val="0"/>
              </a:spcBef>
              <a:spcAft>
                <a:spcPts val="0"/>
              </a:spcAft>
              <a:buClr>
                <a:srgbClr val="000000"/>
              </a:buClr>
              <a:buSzPts val="1200"/>
              <a:buFont typeface="Arial"/>
              <a:buChar char="•"/>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Výstup: tabulky dat nebo zprávy</a:t>
            </a:r>
          </a:p>
          <a:p>
            <a:pPr marL="171450" marR="0" lvl="0" indent="-171450" algn="just" defTabSz="914400" rtl="0" eaLnBrk="1" fontAlgn="auto" latinLnBrk="0" hangingPunct="1">
              <a:lnSpc>
                <a:spcPct val="100000"/>
              </a:lnSpc>
              <a:spcBef>
                <a:spcPts val="0"/>
              </a:spcBef>
              <a:spcAft>
                <a:spcPts val="0"/>
              </a:spcAft>
              <a:buClr>
                <a:srgbClr val="000000"/>
              </a:buClr>
              <a:buSzPts val="1200"/>
              <a:buFont typeface="Arial"/>
              <a:buChar char="•"/>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Oficiální zdroje: EUROSTAT, obchodní komory, obecní úřady, provinční, regionální a asociační databáze.</a:t>
            </a:r>
          </a:p>
          <a:p>
            <a:pPr marL="0" marR="0" lvl="0" indent="0" algn="just" defTabSz="914400" rtl="0" eaLnBrk="1" fontAlgn="auto" latinLnBrk="0" hangingPunct="1">
              <a:lnSpc>
                <a:spcPct val="100000"/>
              </a:lnSpc>
              <a:spcBef>
                <a:spcPts val="0"/>
              </a:spcBef>
              <a:spcAft>
                <a:spcPts val="0"/>
              </a:spcAft>
              <a:buClr>
                <a:srgbClr val="000000"/>
              </a:buClr>
              <a:buSzPts val="2200"/>
              <a:buFont typeface="Arial"/>
              <a:buNone/>
              <a:tabLst/>
              <a:defRPr/>
            </a:pPr>
            <a:endParaRPr kumimoji="0" lang="cs-CZ" sz="2200" b="0" i="0" u="none" strike="noStrike" kern="0" cap="none" spc="0" normalizeH="0" baseline="0" noProof="0" dirty="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2742136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6" name="Google Shape;216;p27">
            <a:extLst>
              <a:ext uri="{FF2B5EF4-FFF2-40B4-BE49-F238E27FC236}">
                <a16:creationId xmlns:a16="http://schemas.microsoft.com/office/drawing/2014/main" id="{D635B930-86E9-4292-9032-933037D76167}"/>
              </a:ext>
            </a:extLst>
          </p:cNvPr>
          <p:cNvSpPr txBox="1">
            <a:spLocks/>
          </p:cNvSpPr>
          <p:nvPr/>
        </p:nvSpPr>
        <p:spPr>
          <a:xfrm>
            <a:off x="543000" y="1293618"/>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2000"/>
              <a:buFont typeface="Arial"/>
              <a:buNone/>
              <a:tabLst/>
              <a:defRPr/>
            </a:pPr>
            <a:r>
              <a:rPr kumimoji="0" lang="cs-CZ" sz="2000" b="1" i="0" u="none" strike="noStrike" kern="0" cap="none" spc="0" normalizeH="0" baseline="0" noProof="0">
                <a:ln>
                  <a:noFill/>
                </a:ln>
                <a:solidFill>
                  <a:srgbClr val="008000"/>
                </a:solidFill>
                <a:effectLst/>
                <a:uLnTx/>
                <a:uFillTx/>
                <a:latin typeface="Trebuchet MS"/>
                <a:sym typeface="Trebuchet MS"/>
              </a:rPr>
              <a:t>2. Diagnostika převládajících povolání</a:t>
            </a:r>
          </a:p>
        </p:txBody>
      </p:sp>
      <p:sp>
        <p:nvSpPr>
          <p:cNvPr id="17" name="Google Shape;217;p27">
            <a:extLst>
              <a:ext uri="{FF2B5EF4-FFF2-40B4-BE49-F238E27FC236}">
                <a16:creationId xmlns:a16="http://schemas.microsoft.com/office/drawing/2014/main" id="{DC75AB82-9697-4E7B-8285-4FA2123D3F6D}"/>
              </a:ext>
            </a:extLst>
          </p:cNvPr>
          <p:cNvSpPr txBox="1">
            <a:spLocks/>
          </p:cNvSpPr>
          <p:nvPr/>
        </p:nvSpPr>
        <p:spPr>
          <a:xfrm>
            <a:off x="543000" y="1865547"/>
            <a:ext cx="8820000" cy="54193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0" i="0" u="none" strike="noStrike" kern="0" cap="none" spc="0" normalizeH="0" baseline="0" noProof="0">
                <a:ln>
                  <a:noFill/>
                </a:ln>
                <a:solidFill>
                  <a:srgbClr val="008000"/>
                </a:solidFill>
                <a:effectLst/>
                <a:uLnTx/>
                <a:uFillTx/>
                <a:latin typeface="Trebuchet MS"/>
                <a:sym typeface="Trebuchet MS"/>
              </a:rPr>
              <a:t>2.1 Jaké je nejsilnější povolání v oblasti, které jsou její dějinné, hospodářské, sociální a strategické prvky?</a:t>
            </a:r>
            <a:endParaRPr kumimoji="0" lang="cs-CZ" sz="1600" b="0" i="0" u="none" strike="noStrike" kern="0" cap="none" spc="0" normalizeH="0" baseline="0" noProof="0">
              <a:ln>
                <a:noFill/>
              </a:ln>
              <a:solidFill>
                <a:srgbClr val="008000"/>
              </a:solidFill>
              <a:effectLst/>
              <a:uLnTx/>
              <a:uFillTx/>
              <a:latin typeface="Trebuchet MS"/>
              <a:sym typeface="Trebuchet MS"/>
            </a:endParaRPr>
          </a:p>
        </p:txBody>
      </p:sp>
      <p:sp>
        <p:nvSpPr>
          <p:cNvPr id="18" name="Google Shape;218;p27">
            <a:extLst>
              <a:ext uri="{FF2B5EF4-FFF2-40B4-BE49-F238E27FC236}">
                <a16:creationId xmlns:a16="http://schemas.microsoft.com/office/drawing/2014/main" id="{D42C2C66-6FFF-457A-AA1B-B3F08547461B}"/>
              </a:ext>
            </a:extLst>
          </p:cNvPr>
          <p:cNvSpPr txBox="1">
            <a:spLocks/>
          </p:cNvSpPr>
          <p:nvPr/>
        </p:nvSpPr>
        <p:spPr>
          <a:xfrm>
            <a:off x="390100" y="2687125"/>
            <a:ext cx="8820000" cy="3354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171450" marR="0" lvl="0" indent="-171450" algn="just" defTabSz="914400" rtl="0" eaLnBrk="1" fontAlgn="auto" latinLnBrk="0" hangingPunct="1">
              <a:lnSpc>
                <a:spcPct val="100000"/>
              </a:lnSpc>
              <a:spcBef>
                <a:spcPts val="0"/>
              </a:spcBef>
              <a:spcAft>
                <a:spcPts val="0"/>
              </a:spcAft>
              <a:buClr>
                <a:srgbClr val="000000"/>
              </a:buClr>
              <a:buSzPts val="1200"/>
              <a:buFont typeface="Arial"/>
              <a:buChar char="•"/>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342900" marR="0" lvl="0" indent="-2667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it-IT" sz="1200" b="0" i="0" u="none" strike="noStrike" kern="0" cap="none" spc="0" normalizeH="0" baseline="0" noProof="0">
                <a:ln>
                  <a:noFill/>
                </a:ln>
                <a:solidFill>
                  <a:srgbClr val="000000"/>
                </a:solidFill>
                <a:effectLst/>
                <a:uLnTx/>
                <a:uFillTx/>
                <a:latin typeface="Calibri"/>
                <a:sym typeface="Trebuchet MS"/>
              </a:rPr>
              <a:t>S cílem identifikovat skutečná územní povolání, na kterých se má vybudovat Centrum chuti, klade AGATA kromě sekundárního výzkumu, tzn. j . výzkumu realizovaného prostřednictvím analýzy údajů a studií, důraz na primární výzkum , tj. výzkum realizovaný za účasti hlavních zúčastněných stran projektu . Uskutečňuje se prostřednictvím </a:t>
            </a:r>
            <a:r>
              <a:rPr kumimoji="0" lang="it-IT" sz="1200" b="1" i="0" u="none" strike="noStrike" kern="0" cap="none" spc="0" normalizeH="0" baseline="0" noProof="0">
                <a:ln>
                  <a:noFill/>
                </a:ln>
                <a:solidFill>
                  <a:srgbClr val="000000"/>
                </a:solidFill>
                <a:effectLst/>
                <a:uLnTx/>
                <a:uFillTx/>
                <a:latin typeface="Calibri"/>
                <a:sym typeface="Trebuchet MS"/>
              </a:rPr>
              <a:t>fokusových skupin </a:t>
            </a:r>
            <a:r>
              <a:rPr kumimoji="0" lang="it-IT" sz="1200" b="0" i="0" u="none" strike="noStrike" kern="0" cap="none" spc="0" normalizeH="0" baseline="0" noProof="0">
                <a:ln>
                  <a:noFill/>
                </a:ln>
                <a:solidFill>
                  <a:srgbClr val="000000"/>
                </a:solidFill>
                <a:effectLst/>
                <a:uLnTx/>
                <a:uFillTx/>
                <a:latin typeface="Calibri"/>
                <a:sym typeface="Trebuchet MS"/>
              </a:rPr>
              <a:t>, </a:t>
            </a:r>
            <a:r>
              <a:rPr kumimoji="0" lang="it-IT" sz="1200" b="1" i="0" u="none" strike="noStrike" kern="0" cap="none" spc="0" normalizeH="0" baseline="0" noProof="0">
                <a:ln>
                  <a:noFill/>
                </a:ln>
                <a:solidFill>
                  <a:srgbClr val="000000"/>
                </a:solidFill>
                <a:effectLst/>
                <a:uLnTx/>
                <a:uFillTx/>
                <a:latin typeface="Calibri"/>
                <a:sym typeface="Trebuchet MS"/>
              </a:rPr>
              <a:t>panelových skupin </a:t>
            </a:r>
            <a:r>
              <a:rPr kumimoji="0" lang="it-IT" sz="1200" b="0" i="0" u="none" strike="noStrike" kern="0" cap="none" spc="0" normalizeH="0" baseline="0" noProof="0">
                <a:ln>
                  <a:noFill/>
                </a:ln>
                <a:solidFill>
                  <a:srgbClr val="000000"/>
                </a:solidFill>
                <a:effectLst/>
                <a:uLnTx/>
                <a:uFillTx/>
                <a:latin typeface="Calibri"/>
                <a:sym typeface="Trebuchet MS"/>
              </a:rPr>
              <a:t>, administrace </a:t>
            </a:r>
            <a:r>
              <a:rPr kumimoji="0" lang="it-IT" sz="1200" b="1" i="0" u="none" strike="noStrike" kern="0" cap="none" spc="0" normalizeH="0" baseline="0" noProof="0">
                <a:ln>
                  <a:noFill/>
                </a:ln>
                <a:solidFill>
                  <a:srgbClr val="000000"/>
                </a:solidFill>
                <a:effectLst/>
                <a:uLnTx/>
                <a:uFillTx/>
                <a:latin typeface="Calibri"/>
                <a:sym typeface="Trebuchet MS"/>
              </a:rPr>
              <a:t>dotazníků </a:t>
            </a:r>
            <a:r>
              <a:rPr kumimoji="0" lang="it-IT" sz="1200" b="0" i="0" u="none" strike="noStrike" kern="0" cap="none" spc="0" normalizeH="0" baseline="0" noProof="0">
                <a:ln>
                  <a:noFill/>
                </a:ln>
                <a:solidFill>
                  <a:srgbClr val="000000"/>
                </a:solidFill>
                <a:effectLst/>
                <a:uLnTx/>
                <a:uFillTx/>
                <a:latin typeface="Calibri"/>
                <a:sym typeface="Trebuchet MS"/>
              </a:rPr>
              <a:t>atp .</a:t>
            </a:r>
          </a:p>
          <a:p>
            <a:pPr marL="171450" marR="0" lvl="0" indent="-171450" algn="just" defTabSz="914400" rtl="0" eaLnBrk="1" fontAlgn="auto" latinLnBrk="0" hangingPunct="1">
              <a:lnSpc>
                <a:spcPct val="100000"/>
              </a:lnSpc>
              <a:spcBef>
                <a:spcPts val="0"/>
              </a:spcBef>
              <a:spcAft>
                <a:spcPts val="0"/>
              </a:spcAft>
              <a:buClr>
                <a:srgbClr val="000000"/>
              </a:buClr>
              <a:buSzPts val="1200"/>
              <a:buFont typeface="Arial"/>
              <a:buChar char="•"/>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171450" marR="0" lvl="0" indent="-17145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it-IT" sz="1200" b="0" i="0" u="none" strike="noStrike" kern="0" cap="none" spc="0" normalizeH="0" baseline="0" noProof="0">
                <a:ln>
                  <a:noFill/>
                </a:ln>
                <a:solidFill>
                  <a:srgbClr val="000000"/>
                </a:solidFill>
                <a:effectLst/>
                <a:uLnTx/>
                <a:uFillTx/>
                <a:latin typeface="Calibri"/>
                <a:sym typeface="Trebuchet MS"/>
              </a:rPr>
              <a:t>v této části prvního modulu si ukážeme, jaké jsou hlavní charakteristiky </a:t>
            </a:r>
            <a:r>
              <a:rPr kumimoji="0" lang="it-IT" sz="1200" b="1" i="0" u="none" strike="noStrike" kern="0" cap="none" spc="0" normalizeH="0" baseline="0" noProof="0">
                <a:ln>
                  <a:noFill/>
                </a:ln>
                <a:solidFill>
                  <a:srgbClr val="000000"/>
                </a:solidFill>
                <a:effectLst/>
                <a:uLnTx/>
                <a:uFillTx/>
                <a:latin typeface="Calibri"/>
                <a:sym typeface="Trebuchet MS"/>
              </a:rPr>
              <a:t>fokusové skupiny </a:t>
            </a:r>
            <a:r>
              <a:rPr kumimoji="0" lang="it-IT" sz="1200" b="0" i="0" u="none" strike="noStrike" kern="0" cap="none" spc="0" normalizeH="0" baseline="0" noProof="0">
                <a:ln>
                  <a:noFill/>
                </a:ln>
                <a:solidFill>
                  <a:srgbClr val="000000"/>
                </a:solidFill>
                <a:effectLst/>
                <a:uLnTx/>
                <a:uFillTx/>
                <a:latin typeface="Calibri"/>
                <a:sym typeface="Trebuchet MS"/>
              </a:rPr>
              <a:t>a jak ji sestavit, abychom pochopili, jaká jsou územní povolání </a:t>
            </a:r>
            <a:r>
              <a:rPr kumimoji="0" lang="it-IT" sz="1200" b="1" i="0" u="none" strike="noStrike" kern="0" cap="none" spc="0" normalizeH="0" baseline="0" noProof="0">
                <a:ln>
                  <a:noFill/>
                </a:ln>
                <a:solidFill>
                  <a:srgbClr val="000000"/>
                </a:solidFill>
                <a:effectLst/>
                <a:uLnTx/>
                <a:uFillTx/>
                <a:latin typeface="Calibri"/>
                <a:sym typeface="Trebuchet MS"/>
              </a:rPr>
              <a:t>zapojením hlavních zúčastněných stran.</a:t>
            </a:r>
          </a:p>
          <a:p>
            <a:pPr marL="171450" marR="0" lvl="0" indent="-171450" algn="just" defTabSz="914400" rtl="0" eaLnBrk="1" fontAlgn="auto" latinLnBrk="0" hangingPunct="1">
              <a:lnSpc>
                <a:spcPct val="100000"/>
              </a:lnSpc>
              <a:spcBef>
                <a:spcPts val="0"/>
              </a:spcBef>
              <a:spcAft>
                <a:spcPts val="0"/>
              </a:spcAft>
              <a:buClr>
                <a:srgbClr val="000000"/>
              </a:buClr>
              <a:buSzPts val="2000"/>
              <a:buFont typeface="Arial"/>
              <a:buChar char="•"/>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171450" marR="0" lvl="0" indent="-171450" algn="just" defTabSz="914400" rtl="0" eaLnBrk="1" fontAlgn="auto" latinLnBrk="0" hangingPunct="1">
              <a:lnSpc>
                <a:spcPct val="100000"/>
              </a:lnSpc>
              <a:spcBef>
                <a:spcPts val="0"/>
              </a:spcBef>
              <a:spcAft>
                <a:spcPts val="0"/>
              </a:spcAft>
              <a:buClr>
                <a:srgbClr val="000000"/>
              </a:buClr>
              <a:buSzPts val="2000"/>
              <a:buFont typeface="Arial"/>
              <a:buChar char="•"/>
              <a:tabLst/>
              <a:defRPr/>
            </a:pPr>
            <a:r>
              <a:rPr kumimoji="0" lang="it-IT" sz="1200" b="1" i="0" u="none" strike="noStrike" kern="0" cap="none" spc="0" normalizeH="0" baseline="0" noProof="0">
                <a:ln>
                  <a:noFill/>
                </a:ln>
                <a:solidFill>
                  <a:srgbClr val="000000"/>
                </a:solidFill>
                <a:effectLst/>
                <a:uLnTx/>
                <a:uFillTx/>
                <a:latin typeface="Calibri"/>
                <a:sym typeface="Trebuchet MS"/>
              </a:rPr>
              <a:t>Fokusová skupina</a:t>
            </a:r>
          </a:p>
          <a:p>
            <a:pPr marL="171450" marR="0" lvl="0" indent="-171450" algn="just" defTabSz="914400" rtl="0" eaLnBrk="1" fontAlgn="auto" latinLnBrk="0" hangingPunct="1">
              <a:lnSpc>
                <a:spcPct val="100000"/>
              </a:lnSpc>
              <a:spcBef>
                <a:spcPts val="0"/>
              </a:spcBef>
              <a:spcAft>
                <a:spcPts val="0"/>
              </a:spcAft>
              <a:buClr>
                <a:srgbClr val="000000"/>
              </a:buClr>
              <a:buSzPts val="2000"/>
              <a:buFont typeface="Arial"/>
              <a:buChar char="•"/>
              <a:tabLst/>
              <a:defRPr/>
            </a:pPr>
            <a:endParaRPr kumimoji="0" lang="it-IT" sz="1200" b="1"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it-IT" sz="1200" b="0" i="0" u="none" strike="noStrike" kern="0" cap="none" spc="0" normalizeH="0" baseline="0" noProof="0">
                <a:ln>
                  <a:noFill/>
                </a:ln>
                <a:solidFill>
                  <a:srgbClr val="000000"/>
                </a:solidFill>
                <a:effectLst/>
                <a:uLnTx/>
                <a:uFillTx/>
                <a:latin typeface="Calibri"/>
                <a:sym typeface="Trebuchet MS"/>
              </a:rPr>
              <a:t>Fokusové skupiny jsou široce používaným výzkumným nástrojem v marketingovém výzkumu .</a:t>
            </a:r>
          </a:p>
          <a:p>
            <a:pPr marL="171450" marR="0" lvl="0" indent="-171450" algn="just" defTabSz="914400" rtl="0" eaLnBrk="1" fontAlgn="auto" latinLnBrk="0" hangingPunct="1">
              <a:lnSpc>
                <a:spcPct val="100000"/>
              </a:lnSpc>
              <a:spcBef>
                <a:spcPts val="0"/>
              </a:spcBef>
              <a:spcAft>
                <a:spcPts val="0"/>
              </a:spcAft>
              <a:buClr>
                <a:srgbClr val="000000"/>
              </a:buClr>
              <a:buSzPts val="1200"/>
              <a:buFont typeface="Arial"/>
              <a:buChar char="•"/>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it-IT" sz="1200" b="0" i="0" u="none" strike="noStrike" kern="0" cap="none" spc="0" normalizeH="0" baseline="0" noProof="0">
                <a:ln>
                  <a:noFill/>
                </a:ln>
                <a:solidFill>
                  <a:srgbClr val="000000"/>
                </a:solidFill>
                <a:effectLst/>
                <a:uLnTx/>
                <a:uFillTx/>
                <a:latin typeface="Calibri"/>
                <a:sym typeface="Trebuchet MS"/>
              </a:rPr>
              <a:t>Jedná se o zvláštní metodu kvalitativního rozhovoru, při které moderátor neformálním a zdánlivě nestrukturovaným způsobem předkládá malé skupině subjektů, kteří jsou informováni o faktech a ochotni spolupracovat, sérii témat k diskusi a vyzývá je, aby se podělili o své názory a porovnali je .</a:t>
            </a:r>
            <a:endParaRPr kumimoji="0" lang="it-IT" sz="20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it-IT" sz="2000" b="1" i="0" u="none" strike="noStrike" kern="0" cap="none" spc="0" normalizeH="0" baseline="0" noProof="0" dirty="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2197318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7" name="Google Shape;69;p2">
            <a:extLst>
              <a:ext uri="{FF2B5EF4-FFF2-40B4-BE49-F238E27FC236}">
                <a16:creationId xmlns:a16="http://schemas.microsoft.com/office/drawing/2014/main" id="{9E8950D3-54EC-4714-A7EA-40AA692ED010}"/>
              </a:ext>
            </a:extLst>
          </p:cNvPr>
          <p:cNvSpPr txBox="1">
            <a:spLocks/>
          </p:cNvSpPr>
          <p:nvPr/>
        </p:nvSpPr>
        <p:spPr>
          <a:xfrm>
            <a:off x="543000" y="171069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1" i="0" u="none" strike="noStrike" kern="0" cap="none" spc="0" normalizeH="0" baseline="0" noProof="0">
                <a:ln>
                  <a:noFill/>
                </a:ln>
                <a:solidFill>
                  <a:srgbClr val="92D050"/>
                </a:solidFill>
                <a:effectLst/>
                <a:uLnTx/>
                <a:uFillTx/>
                <a:latin typeface="Calibri"/>
                <a:sym typeface="Trebuchet MS"/>
              </a:rPr>
              <a:t>Abstrakt modulu</a:t>
            </a:r>
          </a:p>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endParaRPr kumimoji="0" lang="cs-CZ" sz="1600" b="0" i="0" u="none" strike="noStrike" kern="0" cap="none" spc="0" normalizeH="0" baseline="0" noProof="0">
              <a:ln>
                <a:noFill/>
              </a:ln>
              <a:solidFill>
                <a:srgbClr val="008000"/>
              </a:solidFill>
              <a:effectLst/>
              <a:uLnTx/>
              <a:uFillTx/>
              <a:latin typeface="Trebuchet MS"/>
              <a:sym typeface="Trebuchet MS"/>
            </a:endParaRPr>
          </a:p>
        </p:txBody>
      </p:sp>
      <p:sp>
        <p:nvSpPr>
          <p:cNvPr id="18" name="Google Shape;70;p2">
            <a:extLst>
              <a:ext uri="{FF2B5EF4-FFF2-40B4-BE49-F238E27FC236}">
                <a16:creationId xmlns:a16="http://schemas.microsoft.com/office/drawing/2014/main" id="{DB88A513-AC81-4064-81F0-7F79EAFDCC02}"/>
              </a:ext>
            </a:extLst>
          </p:cNvPr>
          <p:cNvSpPr txBox="1">
            <a:spLocks/>
          </p:cNvSpPr>
          <p:nvPr/>
        </p:nvSpPr>
        <p:spPr>
          <a:xfrm>
            <a:off x="543000" y="2164078"/>
            <a:ext cx="8820000" cy="421617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Centrum chuti (COT) lze definovat jako dynamický proces interakcí mezi různými aktéry v dané oblasti. Vzhledem k těmto charakteristikám musí být jeho realizace dobře promyšlena a analyzována z různých hledisek .</a:t>
            </a: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Neexistuje univerzální pravidlo pro zřízení centra vkusu, právě proto, že každé území má specifickou dynamiku a odlišné hospodářské a kulturní charakteristiky . Proto je nezbytné pochopit, zda se na daném území může nacházet centrum chuti a jaký má potenciál . V tomto prvním modulu představujeme různé nástroje, které vám pomohou pochopit, zda dané území může hostit COT a jaký má potenciál .</a:t>
            </a: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cs-CZ" sz="1600" b="1" i="0" u="none" strike="noStrike" kern="0" cap="none" spc="0" normalizeH="0" baseline="0" noProof="0">
                <a:ln>
                  <a:noFill/>
                </a:ln>
                <a:solidFill>
                  <a:srgbClr val="9BBB59"/>
                </a:solidFill>
                <a:effectLst/>
                <a:uLnTx/>
                <a:uFillTx/>
                <a:latin typeface="Calibri"/>
                <a:sym typeface="Trebuchet MS"/>
              </a:rPr>
              <a:t>Kapitoly</a:t>
            </a: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1" i="0" u="none" strike="noStrike" kern="0" cap="none" spc="0" normalizeH="0" baseline="0" noProof="0">
              <a:ln>
                <a:noFill/>
              </a:ln>
              <a:solidFill>
                <a:srgbClr val="000000"/>
              </a:solidFill>
              <a:effectLst/>
              <a:uLnTx/>
              <a:uFillTx/>
              <a:latin typeface="Calibri"/>
              <a:sym typeface="Trebuchet MS"/>
            </a:endParaRPr>
          </a:p>
          <a:p>
            <a:pPr marL="228600" marR="0" lvl="0" indent="-228600" algn="just" defTabSz="914400" rtl="0" eaLnBrk="1" fontAlgn="auto" latinLnBrk="0" hangingPunct="1">
              <a:lnSpc>
                <a:spcPct val="100000"/>
              </a:lnSpc>
              <a:spcBef>
                <a:spcPts val="0"/>
              </a:spcBef>
              <a:spcAft>
                <a:spcPts val="0"/>
              </a:spcAft>
              <a:buClr>
                <a:srgbClr val="000000"/>
              </a:buClr>
              <a:buSzPts val="2000"/>
              <a:buFont typeface="Arial"/>
              <a:buAutoNum type="arabicPeriod"/>
              <a:tabLst/>
              <a:defRPr/>
            </a:pPr>
            <a:r>
              <a:rPr kumimoji="0" lang="cs-CZ" sz="1200" b="1" i="0" u="none" strike="noStrike" kern="0" cap="none" spc="0" normalizeH="0" baseline="0" noProof="0">
                <a:ln>
                  <a:noFill/>
                </a:ln>
                <a:solidFill>
                  <a:srgbClr val="000000"/>
                </a:solidFill>
                <a:effectLst/>
                <a:uLnTx/>
                <a:uFillTx/>
                <a:latin typeface="Calibri"/>
                <a:sym typeface="Trebuchet MS"/>
              </a:rPr>
              <a:t>Analýza územních povolání v místním kontextu</a:t>
            </a:r>
          </a:p>
          <a:p>
            <a:pPr marL="228600" marR="0" lvl="0" indent="-228600" algn="just" defTabSz="914400" rtl="0" eaLnBrk="1" fontAlgn="auto" latinLnBrk="0" hangingPunct="1">
              <a:lnSpc>
                <a:spcPct val="100000"/>
              </a:lnSpc>
              <a:spcBef>
                <a:spcPts val="0"/>
              </a:spcBef>
              <a:spcAft>
                <a:spcPts val="0"/>
              </a:spcAft>
              <a:buClr>
                <a:srgbClr val="000000"/>
              </a:buClr>
              <a:buSzPts val="2000"/>
              <a:buFont typeface="Arial"/>
              <a:buAutoNum type="arabicPeriod"/>
              <a:tabLst/>
              <a:defRPr/>
            </a:pPr>
            <a:r>
              <a:rPr kumimoji="0" lang="cs-CZ" sz="1200" b="1" i="0" u="none" strike="noStrike" kern="0" cap="none" spc="0" normalizeH="0" baseline="0" noProof="0">
                <a:ln>
                  <a:noFill/>
                </a:ln>
                <a:solidFill>
                  <a:srgbClr val="000000"/>
                </a:solidFill>
                <a:effectLst/>
                <a:uLnTx/>
                <a:uFillTx/>
                <a:latin typeface="Calibri"/>
                <a:sym typeface="Trebuchet MS"/>
              </a:rPr>
              <a:t>Diagnostika převládajících povolání</a:t>
            </a:r>
          </a:p>
          <a:p>
            <a:pPr marL="228600" marR="0" lvl="0" indent="-228600" algn="just" defTabSz="914400" rtl="0" eaLnBrk="1" fontAlgn="auto" latinLnBrk="0" hangingPunct="1">
              <a:lnSpc>
                <a:spcPct val="100000"/>
              </a:lnSpc>
              <a:spcBef>
                <a:spcPts val="0"/>
              </a:spcBef>
              <a:spcAft>
                <a:spcPts val="0"/>
              </a:spcAft>
              <a:buClr>
                <a:srgbClr val="000000"/>
              </a:buClr>
              <a:buSzPts val="2000"/>
              <a:buFont typeface="Arial"/>
              <a:buAutoNum type="arabicPeriod"/>
              <a:tabLst/>
              <a:defRPr/>
            </a:pPr>
            <a:r>
              <a:rPr kumimoji="0" lang="cs-CZ" sz="1200" b="1" i="0" u="none" strike="noStrike" kern="0" cap="none" spc="0" normalizeH="0" baseline="0" noProof="0">
                <a:ln>
                  <a:noFill/>
                </a:ln>
                <a:solidFill>
                  <a:srgbClr val="000000"/>
                </a:solidFill>
                <a:effectLst/>
                <a:uLnTx/>
                <a:uFillTx/>
                <a:latin typeface="Calibri"/>
                <a:sym typeface="Trebuchet MS"/>
              </a:rPr>
              <a:t>Analýza </a:t>
            </a:r>
            <a:r>
              <a:rPr kumimoji="0" lang="cs-CZ" sz="1200" b="1" i="0" u="none" strike="noStrike" kern="0" cap="none" spc="0" normalizeH="0" baseline="0" noProof="0">
                <a:ln>
                  <a:noFill/>
                </a:ln>
                <a:solidFill>
                  <a:srgbClr val="000000"/>
                </a:solidFill>
                <a:effectLst/>
                <a:uLnTx/>
                <a:uFillTx/>
                <a:latin typeface="Calibri"/>
                <a:ea typeface="Tahoma"/>
                <a:cs typeface="Tahoma"/>
                <a:sym typeface="Trebuchet MS"/>
              </a:rPr>
              <a:t>demografického a podnikatelského kontextu oblasti</a:t>
            </a:r>
          </a:p>
          <a:p>
            <a:pPr marL="228600" marR="0" lvl="0" indent="-228600" algn="just" defTabSz="914400" rtl="0" eaLnBrk="1" fontAlgn="auto" latinLnBrk="0" hangingPunct="1">
              <a:lnSpc>
                <a:spcPct val="100000"/>
              </a:lnSpc>
              <a:spcBef>
                <a:spcPts val="0"/>
              </a:spcBef>
              <a:spcAft>
                <a:spcPts val="0"/>
              </a:spcAft>
              <a:buClr>
                <a:srgbClr val="000000"/>
              </a:buClr>
              <a:buSzPts val="2000"/>
              <a:buFont typeface="Arial"/>
              <a:buAutoNum type="arabicPeriod"/>
              <a:tabLst/>
              <a:defRPr/>
            </a:pPr>
            <a:r>
              <a:rPr kumimoji="0" lang="cs-CZ" sz="1200" b="1" i="0" u="none" strike="noStrike" kern="0" cap="none" spc="0" normalizeH="0" baseline="0" noProof="0">
                <a:ln>
                  <a:noFill/>
                </a:ln>
                <a:solidFill>
                  <a:srgbClr val="000000"/>
                </a:solidFill>
                <a:effectLst/>
                <a:uLnTx/>
                <a:uFillTx/>
                <a:latin typeface="Calibri"/>
                <a:ea typeface="Tahoma"/>
                <a:cs typeface="Tahoma"/>
                <a:sym typeface="Trebuchet MS"/>
              </a:rPr>
              <a:t>Analýza finanční výkonnosti společností v dané oblasti</a:t>
            </a:r>
          </a:p>
          <a:p>
            <a:pPr marL="228600" marR="0" lvl="0" indent="-228600" algn="just" defTabSz="914400" rtl="0" eaLnBrk="1" fontAlgn="auto" latinLnBrk="0" hangingPunct="1">
              <a:lnSpc>
                <a:spcPct val="100000"/>
              </a:lnSpc>
              <a:spcBef>
                <a:spcPts val="0"/>
              </a:spcBef>
              <a:spcAft>
                <a:spcPts val="0"/>
              </a:spcAft>
              <a:buClr>
                <a:srgbClr val="000000"/>
              </a:buClr>
              <a:buSzPts val="2000"/>
              <a:buFont typeface="Arial"/>
              <a:buAutoNum type="arabicPeriod"/>
              <a:tabLst/>
              <a:defRPr/>
            </a:pPr>
            <a:r>
              <a:rPr kumimoji="0" lang="cs-CZ" sz="1200" b="1" i="0" u="none" strike="noStrike" kern="0" cap="none" spc="0" normalizeH="0" baseline="0" noProof="0">
                <a:ln>
                  <a:noFill/>
                </a:ln>
                <a:solidFill>
                  <a:srgbClr val="000000"/>
                </a:solidFill>
                <a:effectLst/>
                <a:uLnTx/>
                <a:uFillTx/>
                <a:latin typeface="Calibri"/>
                <a:ea typeface="Tahoma"/>
                <a:cs typeface="Tahoma"/>
                <a:sym typeface="Trebuchet MS"/>
              </a:rPr>
              <a:t>Tvorba scénářů k pochopení potenciálu místní oblasti k aktivaci centra vkusu</a:t>
            </a: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1" i="0" u="none" strike="noStrike" kern="0" cap="none" spc="0" normalizeH="0" baseline="0" noProof="0">
              <a:ln>
                <a:noFill/>
              </a:ln>
              <a:solidFill>
                <a:srgbClr val="000000"/>
              </a:solidFill>
              <a:effectLst/>
              <a:uLnTx/>
              <a:uFillTx/>
              <a:latin typeface="Calibri"/>
              <a:ea typeface="Tahoma"/>
              <a:cs typeface="Tahoma"/>
              <a:sym typeface="Trebuchet MS"/>
            </a:endParaRPr>
          </a:p>
          <a:p>
            <a:pPr marL="6350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1" i="0" u="none" strike="noStrike" kern="0" cap="none" spc="0" normalizeH="0" baseline="0" noProof="0">
              <a:ln>
                <a:noFill/>
              </a:ln>
              <a:solidFill>
                <a:srgbClr val="000000"/>
              </a:solidFill>
              <a:effectLst/>
              <a:uLnTx/>
              <a:uFillTx/>
              <a:latin typeface="Calibri"/>
              <a:ea typeface="Tahoma"/>
              <a:cs typeface="Tahoma"/>
              <a:sym typeface="Trebuchet MS"/>
            </a:endParaRPr>
          </a:p>
          <a:p>
            <a:pPr marL="6350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cs-CZ" sz="1200" b="1" i="0" u="none" strike="noStrike" kern="0" cap="none" spc="0" normalizeH="0" baseline="0" noProof="0">
                <a:ln>
                  <a:noFill/>
                </a:ln>
                <a:solidFill>
                  <a:srgbClr val="000000"/>
                </a:solidFill>
                <a:effectLst/>
                <a:uLnTx/>
                <a:uFillTx/>
                <a:latin typeface="Calibri"/>
                <a:ea typeface="Tahoma"/>
                <a:cs typeface="Tahoma"/>
                <a:sym typeface="Trebuchet MS"/>
              </a:rPr>
              <a:t>Klíčová slova: </a:t>
            </a:r>
            <a:r>
              <a:rPr kumimoji="0" lang="cs-CZ" sz="1200" b="0" i="0" u="none" strike="noStrike" kern="0" cap="none" spc="0" normalizeH="0" baseline="0" noProof="0">
                <a:ln>
                  <a:noFill/>
                </a:ln>
                <a:solidFill>
                  <a:srgbClr val="000000"/>
                </a:solidFill>
                <a:effectLst/>
                <a:uLnTx/>
                <a:uFillTx/>
                <a:latin typeface="Calibri"/>
                <a:ea typeface="Tahoma"/>
                <a:cs typeface="Tahoma"/>
                <a:sym typeface="Trebuchet MS"/>
              </a:rPr>
              <a:t>analýza kontextu - socioekonomická analýza - fokusná skupina - dotazníky a poslechové nástroje - envitonmentální analýza - analýza finanční výkonnosti - finanční výkonnost - rozvoj venkova.</a:t>
            </a: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0" i="0" u="none" strike="noStrike" kern="0" cap="none" spc="0" normalizeH="0" baseline="0" noProof="0">
              <a:ln>
                <a:noFill/>
              </a:ln>
              <a:solidFill>
                <a:srgbClr val="000000"/>
              </a:solidFill>
              <a:effectLst/>
              <a:uLnTx/>
              <a:uFillTx/>
              <a:latin typeface="Calibri"/>
              <a:ea typeface="Tahoma"/>
              <a:cs typeface="Tahoma"/>
              <a:sym typeface="Trebuchet MS"/>
            </a:endParaRPr>
          </a:p>
          <a:p>
            <a:pPr marL="228600" marR="0" lvl="0" indent="-228600" algn="just" defTabSz="914400" rtl="0" eaLnBrk="1" fontAlgn="auto" latinLnBrk="0" hangingPunct="1">
              <a:lnSpc>
                <a:spcPct val="100000"/>
              </a:lnSpc>
              <a:spcBef>
                <a:spcPts val="0"/>
              </a:spcBef>
              <a:spcAft>
                <a:spcPts val="0"/>
              </a:spcAft>
              <a:buClr>
                <a:srgbClr val="000000"/>
              </a:buClr>
              <a:buSzPts val="2000"/>
              <a:buFont typeface="Arial"/>
              <a:buAutoNum type="arabicPeriod"/>
              <a:tabLst/>
              <a:defRPr/>
            </a:pPr>
            <a:endParaRPr kumimoji="0" lang="cs-CZ" sz="1200" b="1" i="0" u="none" strike="noStrike" kern="0" cap="none" spc="0" normalizeH="0" baseline="0" noProof="0">
              <a:ln>
                <a:noFill/>
              </a:ln>
              <a:solidFill>
                <a:srgbClr val="000000"/>
              </a:solidFill>
              <a:effectLst/>
              <a:uLnTx/>
              <a:uFillTx/>
              <a:latin typeface="Trebuchet MS"/>
              <a:ea typeface="Tahoma"/>
              <a:cs typeface="Tahoma"/>
              <a:sym typeface="Trebuchet MS"/>
            </a:endParaRPr>
          </a:p>
          <a:p>
            <a:pPr marL="228600" marR="0" lvl="0" indent="-228600" algn="just" defTabSz="914400" rtl="0" eaLnBrk="1" fontAlgn="auto" latinLnBrk="0" hangingPunct="1">
              <a:lnSpc>
                <a:spcPct val="100000"/>
              </a:lnSpc>
              <a:spcBef>
                <a:spcPts val="0"/>
              </a:spcBef>
              <a:spcAft>
                <a:spcPts val="0"/>
              </a:spcAft>
              <a:buClr>
                <a:srgbClr val="000000"/>
              </a:buClr>
              <a:buSzPts val="2000"/>
              <a:buFont typeface="Arial"/>
              <a:buAutoNum type="arabicPeriod"/>
              <a:tabLst/>
              <a:defRPr/>
            </a:pPr>
            <a:endParaRPr kumimoji="0" lang="cs-CZ" sz="1200" b="1" i="0" u="none" strike="noStrike" kern="0" cap="none" spc="0" normalizeH="0" baseline="0" noProof="0">
              <a:ln>
                <a:noFill/>
              </a:ln>
              <a:solidFill>
                <a:srgbClr val="000000"/>
              </a:solidFill>
              <a:effectLst/>
              <a:uLnTx/>
              <a:uFillTx/>
              <a:latin typeface="Tahoma"/>
              <a:ea typeface="Tahoma"/>
              <a:cs typeface="Tahoma"/>
              <a:sym typeface="Trebuchet MS"/>
            </a:endParaRPr>
          </a:p>
          <a:p>
            <a:pPr marL="228600" marR="0" lvl="0" indent="-228600" algn="just" defTabSz="914400" rtl="0" eaLnBrk="1" fontAlgn="auto" latinLnBrk="0" hangingPunct="1">
              <a:lnSpc>
                <a:spcPct val="100000"/>
              </a:lnSpc>
              <a:spcBef>
                <a:spcPts val="0"/>
              </a:spcBef>
              <a:spcAft>
                <a:spcPts val="0"/>
              </a:spcAft>
              <a:buClr>
                <a:srgbClr val="000000"/>
              </a:buClr>
              <a:buSzPts val="2000"/>
              <a:buFont typeface="Arial"/>
              <a:buAutoNum type="arabicPeriod"/>
              <a:tabLst/>
              <a:defRPr/>
            </a:pPr>
            <a:endParaRPr kumimoji="0" lang="cs-CZ" sz="1200" b="1" i="0" u="none" strike="noStrike" kern="0" cap="none" spc="0" normalizeH="0" baseline="0" noProof="0">
              <a:ln>
                <a:noFill/>
              </a:ln>
              <a:solidFill>
                <a:srgbClr val="000000"/>
              </a:solidFill>
              <a:effectLst/>
              <a:uLnTx/>
              <a:uFillTx/>
              <a:latin typeface="Trebuchet MS"/>
              <a:sym typeface="Trebuchet MS"/>
            </a:endParaRPr>
          </a:p>
          <a:p>
            <a:pPr marL="228600" marR="0" lvl="0" indent="-228600" algn="just" defTabSz="914400" rtl="0" eaLnBrk="1" fontAlgn="auto" latinLnBrk="0" hangingPunct="1">
              <a:lnSpc>
                <a:spcPct val="100000"/>
              </a:lnSpc>
              <a:spcBef>
                <a:spcPts val="0"/>
              </a:spcBef>
              <a:spcAft>
                <a:spcPts val="0"/>
              </a:spcAft>
              <a:buClr>
                <a:srgbClr val="000000"/>
              </a:buClr>
              <a:buSzPts val="2000"/>
              <a:buFont typeface="Arial"/>
              <a:buAutoNum type="arabicPeriod"/>
              <a:tabLst/>
              <a:defRPr/>
            </a:pPr>
            <a:endParaRPr kumimoji="0" lang="cs-CZ" sz="1200" b="1" i="0" u="none" strike="noStrike" kern="0" cap="none" spc="0" normalizeH="0" baseline="0" noProof="0">
              <a:ln>
                <a:noFill/>
              </a:ln>
              <a:solidFill>
                <a:srgbClr val="000000"/>
              </a:solidFill>
              <a:effectLst/>
              <a:uLnTx/>
              <a:uFillTx/>
              <a:latin typeface="Trebuchet MS"/>
              <a:sym typeface="Trebuchet MS"/>
            </a:endParaRPr>
          </a:p>
          <a:p>
            <a:pPr marL="228600" marR="0" lvl="0" indent="-228600" algn="just" defTabSz="914400" rtl="0" eaLnBrk="1" fontAlgn="auto" latinLnBrk="0" hangingPunct="1">
              <a:lnSpc>
                <a:spcPct val="100000"/>
              </a:lnSpc>
              <a:spcBef>
                <a:spcPts val="0"/>
              </a:spcBef>
              <a:spcAft>
                <a:spcPts val="0"/>
              </a:spcAft>
              <a:buClr>
                <a:srgbClr val="000000"/>
              </a:buClr>
              <a:buSzPts val="2000"/>
              <a:buFont typeface="Arial"/>
              <a:buAutoNum type="arabicPeriod"/>
              <a:tabLst/>
              <a:defRPr/>
            </a:pPr>
            <a:endParaRPr kumimoji="0" lang="cs-CZ" sz="1200" b="1" i="0" u="none" strike="noStrike" kern="0" cap="none" spc="0" normalizeH="0" baseline="0" noProof="0">
              <a:ln>
                <a:noFill/>
              </a:ln>
              <a:solidFill>
                <a:srgbClr val="000000"/>
              </a:solidFill>
              <a:effectLst/>
              <a:uLnTx/>
              <a:uFillTx/>
              <a:latin typeface="Trebuchet MS"/>
              <a:sym typeface="Trebuchet MS"/>
            </a:endParaRPr>
          </a:p>
          <a:p>
            <a:pPr marL="228600" marR="0" lvl="0" indent="-228600" algn="just" defTabSz="914400" rtl="0" eaLnBrk="1" fontAlgn="auto" latinLnBrk="0" hangingPunct="1">
              <a:lnSpc>
                <a:spcPct val="100000"/>
              </a:lnSpc>
              <a:spcBef>
                <a:spcPts val="0"/>
              </a:spcBef>
              <a:spcAft>
                <a:spcPts val="0"/>
              </a:spcAft>
              <a:buClr>
                <a:srgbClr val="000000"/>
              </a:buClr>
              <a:buSzPts val="2000"/>
              <a:buFont typeface="Arial"/>
              <a:buAutoNum type="arabicPeriod"/>
              <a:tabLst/>
              <a:defRPr/>
            </a:pPr>
            <a:endParaRPr kumimoji="0" lang="cs-CZ" sz="1200" b="1" i="0" u="none" strike="noStrike" kern="0" cap="none" spc="0" normalizeH="0" baseline="0" noProof="0">
              <a:ln>
                <a:noFill/>
              </a:ln>
              <a:solidFill>
                <a:srgbClr val="000000"/>
              </a:solidFill>
              <a:effectLst/>
              <a:uLnTx/>
              <a:uFillTx/>
              <a:latin typeface="Trebuchet MS"/>
              <a:sym typeface="Trebuchet MS"/>
            </a:endParaRPr>
          </a:p>
          <a:p>
            <a:pPr marL="457200" marR="0" lvl="0" indent="-22860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1"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500" b="0" i="0" u="none" strike="noStrike" kern="0" cap="none" spc="0" normalizeH="0" baseline="0" noProof="0" dirty="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2688205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223;p28">
            <a:extLst>
              <a:ext uri="{FF2B5EF4-FFF2-40B4-BE49-F238E27FC236}">
                <a16:creationId xmlns:a16="http://schemas.microsoft.com/office/drawing/2014/main" id="{19CA958B-09AC-464E-A1E0-23A744073D12}"/>
              </a:ext>
            </a:extLst>
          </p:cNvPr>
          <p:cNvSpPr txBox="1">
            <a:spLocks/>
          </p:cNvSpPr>
          <p:nvPr/>
        </p:nvSpPr>
        <p:spPr>
          <a:xfrm>
            <a:off x="543000" y="1022378"/>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a:ln>
                  <a:noFill/>
                </a:ln>
                <a:solidFill>
                  <a:srgbClr val="008000"/>
                </a:solidFill>
                <a:effectLst/>
                <a:uLnTx/>
                <a:uFillTx/>
                <a:latin typeface="Trebuchet MS"/>
                <a:sym typeface="Trebuchet MS"/>
              </a:rPr>
              <a:t>2. Diagnostika převládajících povolání</a:t>
            </a:r>
          </a:p>
        </p:txBody>
      </p:sp>
      <p:sp>
        <p:nvSpPr>
          <p:cNvPr id="11" name="Google Shape;224;p28">
            <a:extLst>
              <a:ext uri="{FF2B5EF4-FFF2-40B4-BE49-F238E27FC236}">
                <a16:creationId xmlns:a16="http://schemas.microsoft.com/office/drawing/2014/main" id="{10A25A23-6AAD-4745-832B-50EB794D2235}"/>
              </a:ext>
            </a:extLst>
          </p:cNvPr>
          <p:cNvSpPr txBox="1">
            <a:spLocks/>
          </p:cNvSpPr>
          <p:nvPr/>
        </p:nvSpPr>
        <p:spPr>
          <a:xfrm>
            <a:off x="543000" y="1474622"/>
            <a:ext cx="8820000" cy="54193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0" i="0" u="none" strike="noStrike" kern="0" cap="none" spc="0" normalizeH="0" baseline="0" noProof="0">
                <a:ln>
                  <a:noFill/>
                </a:ln>
                <a:solidFill>
                  <a:srgbClr val="008000"/>
                </a:solidFill>
                <a:effectLst/>
                <a:uLnTx/>
                <a:uFillTx/>
                <a:latin typeface="Trebuchet MS"/>
                <a:sym typeface="Trebuchet MS"/>
              </a:rPr>
              <a:t>2.1 Jaké je nejsilnější povolání v oblasti, které jsou její dějinné, hospodářské, sociální a strategické prvky?</a:t>
            </a:r>
          </a:p>
        </p:txBody>
      </p:sp>
      <p:sp>
        <p:nvSpPr>
          <p:cNvPr id="12" name="Google Shape;225;p28">
            <a:extLst>
              <a:ext uri="{FF2B5EF4-FFF2-40B4-BE49-F238E27FC236}">
                <a16:creationId xmlns:a16="http://schemas.microsoft.com/office/drawing/2014/main" id="{8A34E178-1E9F-46DC-B50C-8380C94C69AA}"/>
              </a:ext>
            </a:extLst>
          </p:cNvPr>
          <p:cNvSpPr txBox="1">
            <a:spLocks/>
          </p:cNvSpPr>
          <p:nvPr/>
        </p:nvSpPr>
        <p:spPr>
          <a:xfrm>
            <a:off x="199222" y="2108796"/>
            <a:ext cx="9507556" cy="448345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cs-CZ" sz="1200" b="1" i="0" u="none" strike="noStrike" kern="0" cap="none" spc="0" normalizeH="0" baseline="0" noProof="0">
                <a:ln>
                  <a:noFill/>
                </a:ln>
                <a:solidFill>
                  <a:srgbClr val="000000"/>
                </a:solidFill>
                <a:effectLst/>
                <a:uLnTx/>
                <a:uFillTx/>
                <a:latin typeface="Calibri"/>
                <a:sym typeface="Trebuchet MS"/>
              </a:rPr>
              <a:t>Krok 1: Vyberte si téma svého zájmu</a:t>
            </a: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Fokusové skupiny se považují především za potvrzující výzkumnou techniku.</a:t>
            </a: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Jinými slovy, jejich prostředí, ve kterém se diskutuje, je nejužitečnější pro potvrzení nebo vyvrácení již existujících přesvědčení .</a:t>
            </a: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Z tohoto důvodu se výborně hodí pro provádění vysvětlujícího výzkumu , ve kterém se zkoumá, proč se něco děje, když jsou k dispozici jen omezené informace.</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cs-CZ" sz="1200" b="1" i="0" u="none" strike="noStrike" kern="0" cap="none" spc="0" normalizeH="0" baseline="0" noProof="0">
                <a:ln>
                  <a:noFill/>
                </a:ln>
                <a:solidFill>
                  <a:srgbClr val="000000"/>
                </a:solidFill>
                <a:effectLst/>
                <a:uLnTx/>
                <a:uFillTx/>
                <a:latin typeface="Calibri"/>
                <a:sym typeface="Trebuchet MS"/>
              </a:rPr>
              <a:t>Krok 2: Definujte rozsah výzkumu a hypotézy</a:t>
            </a: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Když jste se rozhodli, že fokusová skupina je pro vaše téma tou správnou volbou, můžete začít přemýšlet o tom, co očekáváte, že přinese skupinová diskuse.</a:t>
            </a:r>
          </a:p>
          <a:p>
            <a:pPr marL="342900" marR="0" lvl="0" indent="-21590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Možná již existuje literatura na vaše téma nebo dostatečně podobné téma, které můžete použít jako východisko. Pokud téma není dobře prozkoumána , použijte svůj instinkt, abyste určili, co si myslíte, že je nejvíce hodné přezkoumání.</a:t>
            </a:r>
          </a:p>
          <a:p>
            <a:pPr marL="342900" marR="0" lvl="0" indent="-21590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Stanovení rozsahu vám pomůže zformulovat zajímavé hypotézy , stanovit jasné otázky a získat správné účastníky .</a:t>
            </a:r>
            <a:endParaRPr kumimoji="0" lang="cs-CZ" sz="1200" b="0" i="0" u="none" strike="noStrike" kern="0" cap="none" spc="0" normalizeH="0" baseline="0" noProof="0" dirty="0">
              <a:ln>
                <a:noFill/>
              </a:ln>
              <a:solidFill>
                <a:srgbClr val="000000"/>
              </a:solidFill>
              <a:effectLst/>
              <a:uLnTx/>
              <a:uFillTx/>
              <a:latin typeface="Calibri"/>
              <a:sym typeface="Trebuchet MS"/>
            </a:endParaRPr>
          </a:p>
        </p:txBody>
      </p:sp>
    </p:spTree>
    <p:extLst>
      <p:ext uri="{BB962C8B-B14F-4D97-AF65-F5344CB8AC3E}">
        <p14:creationId xmlns:p14="http://schemas.microsoft.com/office/powerpoint/2010/main" val="4020261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230;p30">
            <a:extLst>
              <a:ext uri="{FF2B5EF4-FFF2-40B4-BE49-F238E27FC236}">
                <a16:creationId xmlns:a16="http://schemas.microsoft.com/office/drawing/2014/main" id="{8254C145-D787-47C4-B4E2-0966CE0CBD57}"/>
              </a:ext>
            </a:extLst>
          </p:cNvPr>
          <p:cNvSpPr txBox="1">
            <a:spLocks/>
          </p:cNvSpPr>
          <p:nvPr/>
        </p:nvSpPr>
        <p:spPr>
          <a:xfrm>
            <a:off x="543000" y="1022378"/>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a:ln>
                  <a:noFill/>
                </a:ln>
                <a:solidFill>
                  <a:srgbClr val="008000"/>
                </a:solidFill>
                <a:effectLst/>
                <a:uLnTx/>
                <a:uFillTx/>
                <a:latin typeface="Trebuchet MS"/>
                <a:sym typeface="Trebuchet MS"/>
              </a:rPr>
              <a:t>2. Diagnostika převládajících povolání</a:t>
            </a:r>
          </a:p>
        </p:txBody>
      </p:sp>
      <p:sp>
        <p:nvSpPr>
          <p:cNvPr id="11" name="Google Shape;231;p30">
            <a:extLst>
              <a:ext uri="{FF2B5EF4-FFF2-40B4-BE49-F238E27FC236}">
                <a16:creationId xmlns:a16="http://schemas.microsoft.com/office/drawing/2014/main" id="{67BBF241-3957-41D3-A87C-8F2621AA0304}"/>
              </a:ext>
            </a:extLst>
          </p:cNvPr>
          <p:cNvSpPr txBox="1">
            <a:spLocks/>
          </p:cNvSpPr>
          <p:nvPr/>
        </p:nvSpPr>
        <p:spPr>
          <a:xfrm>
            <a:off x="543000" y="1474622"/>
            <a:ext cx="8820000" cy="54193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0" i="0" u="none" strike="noStrike" kern="0" cap="none" spc="0" normalizeH="0" baseline="0" noProof="0">
                <a:ln>
                  <a:noFill/>
                </a:ln>
                <a:solidFill>
                  <a:srgbClr val="008000"/>
                </a:solidFill>
                <a:effectLst/>
                <a:uLnTx/>
                <a:uFillTx/>
                <a:latin typeface="Trebuchet MS"/>
                <a:sym typeface="Trebuchet MS"/>
              </a:rPr>
              <a:t>2.1 Jaké je nejsilnější povolání v oblasti, které jsou její dějinné, hospodářské, sociální a strategické prvky?</a:t>
            </a:r>
          </a:p>
        </p:txBody>
      </p:sp>
      <p:sp>
        <p:nvSpPr>
          <p:cNvPr id="12" name="Google Shape;232;p30">
            <a:extLst>
              <a:ext uri="{FF2B5EF4-FFF2-40B4-BE49-F238E27FC236}">
                <a16:creationId xmlns:a16="http://schemas.microsoft.com/office/drawing/2014/main" id="{C261FF81-D653-447E-B4FF-9EDEEC2D7FD1}"/>
              </a:ext>
            </a:extLst>
          </p:cNvPr>
          <p:cNvSpPr txBox="1">
            <a:spLocks/>
          </p:cNvSpPr>
          <p:nvPr/>
        </p:nvSpPr>
        <p:spPr>
          <a:xfrm>
            <a:off x="199222" y="2108796"/>
            <a:ext cx="9507556" cy="448345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indent="0">
              <a:buSzPts val="2000"/>
            </a:pPr>
            <a:r>
              <a:rPr lang="cs-CZ" b="1">
                <a:latin typeface="Calibri"/>
              </a:rPr>
              <a:t>Krok 3: Stanovte si otázky pro fokusovou skupinu</a:t>
            </a:r>
            <a:endParaRPr lang="cs-CZ">
              <a:latin typeface="Calibri"/>
            </a:endParaRPr>
          </a:p>
          <a:p>
            <a:pPr marL="0" indent="0">
              <a:buSzPts val="2000"/>
            </a:pPr>
            <a:r>
              <a:rPr lang="cs-CZ">
                <a:latin typeface="Calibri"/>
              </a:rPr>
              <a:t>Otázky, které položíte své cílové skupině , jsou pro vaši analýzu velmi důležité . Jejich formulaci věnujte dostatek času a zvláštní pozornost věnujte formulacím . Dávejte pozor, abyste se vyhnuli navádějícím otázkám , které mohou ovlivnit vaše odpovědi .</a:t>
            </a:r>
          </a:p>
          <a:p>
            <a:pPr marL="0" indent="0">
              <a:buSzPts val="2000"/>
            </a:pPr>
            <a:endParaRPr lang="cs-CZ">
              <a:latin typeface="Calibri"/>
            </a:endParaRPr>
          </a:p>
          <a:p>
            <a:pPr marL="0" indent="0">
              <a:buSzPts val="2000"/>
            </a:pPr>
            <a:r>
              <a:rPr lang="cs-CZ">
                <a:latin typeface="Calibri"/>
              </a:rPr>
              <a:t>Celkově by vaše dotazy pro fokusovou skupinu měly znít:</a:t>
            </a:r>
          </a:p>
          <a:p>
            <a:pPr marL="0" indent="0">
              <a:buSzPts val="2000"/>
            </a:pPr>
            <a:endParaRPr lang="cs-CZ">
              <a:latin typeface="Calibri"/>
            </a:endParaRPr>
          </a:p>
          <a:p>
            <a:pPr marL="342900" indent="-292100">
              <a:buFont typeface="Noto Sans Symbols"/>
              <a:buChar char="✔"/>
            </a:pPr>
            <a:r>
              <a:rPr lang="cs-CZ">
                <a:latin typeface="Calibri"/>
              </a:rPr>
              <a:t>Otevřené a flexibilní</a:t>
            </a:r>
          </a:p>
          <a:p>
            <a:pPr marL="342900" indent="-292100">
              <a:buFont typeface="Noto Sans Symbols"/>
              <a:buChar char="✔"/>
            </a:pPr>
            <a:r>
              <a:rPr lang="cs-CZ">
                <a:latin typeface="Calibri"/>
              </a:rPr>
              <a:t>Nelze odpovědět "ano" nebo "ne" (nejlepší jsou otázky, které začínají slovy " proč " nebo " jak")</a:t>
            </a:r>
          </a:p>
          <a:p>
            <a:pPr marL="342900" indent="-292100">
              <a:buFont typeface="Noto Sans Symbols"/>
              <a:buChar char="✔"/>
            </a:pPr>
            <a:r>
              <a:rPr lang="cs-CZ">
                <a:latin typeface="Calibri"/>
              </a:rPr>
              <a:t>Jednoznačný , přímý přístup k věci a zároveň podněcující diskusi</a:t>
            </a:r>
          </a:p>
          <a:p>
            <a:pPr marL="342900" indent="-292100">
              <a:buFont typeface="Noto Sans Symbols"/>
              <a:buChar char="✔"/>
            </a:pPr>
            <a:r>
              <a:rPr lang="cs-CZ">
                <a:latin typeface="Calibri"/>
              </a:rPr>
              <a:t>Nezaujatý a neutrální</a:t>
            </a:r>
          </a:p>
          <a:p>
            <a:pPr marL="0" indent="0"/>
            <a:endParaRPr lang="cs-CZ">
              <a:latin typeface="Calibri"/>
            </a:endParaRPr>
          </a:p>
          <a:p>
            <a:pPr marL="0" indent="0">
              <a:buSzPts val="2000"/>
            </a:pPr>
            <a:r>
              <a:rPr lang="cs-CZ" b="1">
                <a:latin typeface="Calibri"/>
              </a:rPr>
              <a:t>Krok 4: Nábor účastníků</a:t>
            </a:r>
            <a:endParaRPr lang="cs-CZ">
              <a:latin typeface="Calibri"/>
            </a:endParaRPr>
          </a:p>
          <a:p>
            <a:pPr marL="0" indent="0">
              <a:buSzPts val="2000"/>
            </a:pPr>
            <a:r>
              <a:rPr lang="cs-CZ">
                <a:latin typeface="Calibri"/>
              </a:rPr>
              <a:t>V závislosti na tématu vašeho výzkumu si můžete vybrat z několika metod výběru vzorku, které vám pomohou při náboru a výběru účastníků .</a:t>
            </a:r>
          </a:p>
          <a:p>
            <a:pPr marL="0" indent="0">
              <a:buSzPts val="2000"/>
            </a:pPr>
            <a:endParaRPr lang="cs-CZ">
              <a:latin typeface="Calibri"/>
            </a:endParaRPr>
          </a:p>
          <a:p>
            <a:pPr marL="342900" indent="-292100">
              <a:buFont typeface="Noto Sans Symbols"/>
              <a:buChar char="❑"/>
            </a:pPr>
            <a:r>
              <a:rPr lang="cs-CZ">
                <a:latin typeface="Calibri"/>
              </a:rPr>
              <a:t>Dobrovolný výběr vzorků , například otevřená výzva na sociálních sítích a vyhledávání účastníků na základě odpovědí</a:t>
            </a:r>
          </a:p>
          <a:p>
            <a:pPr marL="342900" indent="-292100">
              <a:buFont typeface="Noto Sans Symbols"/>
              <a:buChar char="❑"/>
            </a:pPr>
            <a:r>
              <a:rPr lang="cs-CZ">
                <a:latin typeface="Calibri"/>
              </a:rPr>
              <a:t>Výhodný výběr vzorků těch, kteří jsou pro vás nejsnáze dostupní, jako jsou partneři ve stávajících sítích</a:t>
            </a:r>
          </a:p>
          <a:p>
            <a:pPr marL="342900" indent="-292100">
              <a:buFont typeface="Noto Sans Symbols"/>
              <a:buChar char="❑"/>
            </a:pPr>
            <a:r>
              <a:rPr lang="cs-CZ">
                <a:latin typeface="Calibri"/>
              </a:rPr>
              <a:t>Stratifikovaný výběr vzorku určité kategorie místních výrobců</a:t>
            </a:r>
          </a:p>
          <a:p>
            <a:pPr marL="342900" indent="-292100">
              <a:buFont typeface="Noto Sans Symbols"/>
              <a:buChar char="❑"/>
            </a:pPr>
            <a:r>
              <a:rPr lang="cs-CZ">
                <a:latin typeface="Calibri"/>
              </a:rPr>
              <a:t>Výběr vzorku z konkrétního souboru účastníků, o kterém již víte, že jej chcete zahrnout</a:t>
            </a:r>
          </a:p>
          <a:p>
            <a:pPr marL="342900" indent="-292100">
              <a:buFont typeface="Noto Sans Symbols"/>
              <a:buChar char="❖"/>
            </a:pPr>
            <a:r>
              <a:rPr lang="cs-CZ" b="1" i="1" u="sng">
                <a:latin typeface="Calibri"/>
              </a:rPr>
              <a:t>Dejte si pozor na zkreslení výběru, které se může vyskytnout, když jsou někteří členové populace zahrnuti s větší pravděpodobností než jiní .</a:t>
            </a:r>
            <a:endParaRPr lang="cs-CZ" dirty="0">
              <a:latin typeface="Calibri"/>
            </a:endParaRPr>
          </a:p>
        </p:txBody>
      </p:sp>
    </p:spTree>
    <p:extLst>
      <p:ext uri="{BB962C8B-B14F-4D97-AF65-F5344CB8AC3E}">
        <p14:creationId xmlns:p14="http://schemas.microsoft.com/office/powerpoint/2010/main" val="3363914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237;p32">
            <a:extLst>
              <a:ext uri="{FF2B5EF4-FFF2-40B4-BE49-F238E27FC236}">
                <a16:creationId xmlns:a16="http://schemas.microsoft.com/office/drawing/2014/main" id="{172C6F80-D22B-486D-9F37-04BA1955FA74}"/>
              </a:ext>
            </a:extLst>
          </p:cNvPr>
          <p:cNvSpPr txBox="1">
            <a:spLocks/>
          </p:cNvSpPr>
          <p:nvPr/>
        </p:nvSpPr>
        <p:spPr>
          <a:xfrm>
            <a:off x="543000" y="1022378"/>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a:ln>
                  <a:noFill/>
                </a:ln>
                <a:solidFill>
                  <a:srgbClr val="008000"/>
                </a:solidFill>
                <a:effectLst/>
                <a:uLnTx/>
                <a:uFillTx/>
                <a:latin typeface="Trebuchet MS"/>
                <a:sym typeface="Trebuchet MS"/>
              </a:rPr>
              <a:t>2. Diagnostika převládajících povolání</a:t>
            </a:r>
          </a:p>
        </p:txBody>
      </p:sp>
      <p:sp>
        <p:nvSpPr>
          <p:cNvPr id="11" name="Google Shape;238;p32">
            <a:extLst>
              <a:ext uri="{FF2B5EF4-FFF2-40B4-BE49-F238E27FC236}">
                <a16:creationId xmlns:a16="http://schemas.microsoft.com/office/drawing/2014/main" id="{17C183E1-ACCE-42B8-90C7-5035976C8122}"/>
              </a:ext>
            </a:extLst>
          </p:cNvPr>
          <p:cNvSpPr txBox="1">
            <a:spLocks/>
          </p:cNvSpPr>
          <p:nvPr/>
        </p:nvSpPr>
        <p:spPr>
          <a:xfrm>
            <a:off x="543000" y="1474622"/>
            <a:ext cx="8820000" cy="54193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0" i="0" u="none" strike="noStrike" kern="0" cap="none" spc="0" normalizeH="0" baseline="0" noProof="0">
                <a:ln>
                  <a:noFill/>
                </a:ln>
                <a:solidFill>
                  <a:srgbClr val="008000"/>
                </a:solidFill>
                <a:effectLst/>
                <a:uLnTx/>
                <a:uFillTx/>
                <a:latin typeface="Trebuchet MS"/>
                <a:sym typeface="Trebuchet MS"/>
              </a:rPr>
              <a:t>2.1 Jaké je nejsilnější povolání v oblasti, které jsou její dějinné, hospodářské, sociální a strategické prvky?</a:t>
            </a:r>
          </a:p>
        </p:txBody>
      </p:sp>
      <p:sp>
        <p:nvSpPr>
          <p:cNvPr id="12" name="Google Shape;239;p32">
            <a:extLst>
              <a:ext uri="{FF2B5EF4-FFF2-40B4-BE49-F238E27FC236}">
                <a16:creationId xmlns:a16="http://schemas.microsoft.com/office/drawing/2014/main" id="{74A490C2-47E9-4E4E-90FC-5CD44AB49A02}"/>
              </a:ext>
            </a:extLst>
          </p:cNvPr>
          <p:cNvSpPr txBox="1">
            <a:spLocks/>
          </p:cNvSpPr>
          <p:nvPr/>
        </p:nvSpPr>
        <p:spPr>
          <a:xfrm>
            <a:off x="199225" y="2420400"/>
            <a:ext cx="9507600" cy="4171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cs-CZ" sz="1200" b="1" i="0" u="none" strike="noStrike" kern="0" cap="none" spc="0" normalizeH="0" baseline="0" noProof="0">
                <a:ln>
                  <a:noFill/>
                </a:ln>
                <a:solidFill>
                  <a:srgbClr val="000000"/>
                </a:solidFill>
                <a:effectLst/>
                <a:uLnTx/>
                <a:uFillTx/>
                <a:latin typeface="Calibri"/>
                <a:sym typeface="Trebuchet MS"/>
              </a:rPr>
              <a:t>Krok 5: Uspořádejte svou fokusovou skupinu</a:t>
            </a: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Před příchodem účastníků zvažte provedení technické kontroly a všimněte si všech environmentálních nebo vnějších faktorů, které by mohly ovlivnit náladu skupiny v ten den. Ujistěte se, že jste organizováni a připraveni, protože stresující atmosféra může působit rušivě a kontraproduktivní .</a:t>
            </a: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1"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cs-CZ" sz="1200" b="1" i="0" u="none" strike="noStrike" kern="0" cap="none" spc="0" normalizeH="0" baseline="0" noProof="0">
                <a:ln>
                  <a:noFill/>
                </a:ln>
                <a:solidFill>
                  <a:srgbClr val="000000"/>
                </a:solidFill>
                <a:effectLst/>
                <a:uLnTx/>
                <a:uFillTx/>
                <a:latin typeface="Calibri"/>
                <a:sym typeface="Trebuchet MS"/>
              </a:rPr>
              <a:t>Začátek fokusové skupiny</a:t>
            </a: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Přivítejte účastníky fokusové skupiny představením tématu , sebe a spolumoderátora a proberte všechna základní pravidla nebo návrhy pro úspěšnou diskusi . Je důležité, aby se vaši účastníci cítili uvolněně a ochotně odpovídali .</a:t>
            </a: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cs-CZ" sz="1200" b="1" i="0" u="none" strike="noStrike" kern="0" cap="none" spc="0" normalizeH="0" baseline="0" noProof="0">
                <a:ln>
                  <a:noFill/>
                </a:ln>
                <a:solidFill>
                  <a:srgbClr val="000000"/>
                </a:solidFill>
                <a:effectLst/>
                <a:uLnTx/>
                <a:uFillTx/>
                <a:latin typeface="Calibri"/>
                <a:sym typeface="Trebuchet MS"/>
              </a:rPr>
              <a:t>Vedení diskuse</a:t>
            </a: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Když začnete klást otázky, snažte se, aby byl čas odpovědí účastníků stejný . Všímejte si nejmluvnějších a nejméně mluvících členů skupiny , jakož i účastníků s mimořádně silnou nebo dominantní osobností .</a:t>
            </a: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Méně smluvným členům můžete klást otázky přímo, abyste je povzbudili k účasti, nebo účastníkům klást otázky jménem, abyste vyrovnali podmínky. Nebojte se požádat účastníky, aby své odpovědi rozvinuli nebo uvedli příklad .</a:t>
            </a: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2000" b="0" i="0" u="none" strike="noStrike" kern="0" cap="none" spc="0" normalizeH="0" baseline="0" noProof="0" dirty="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197316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245;p34">
            <a:extLst>
              <a:ext uri="{FF2B5EF4-FFF2-40B4-BE49-F238E27FC236}">
                <a16:creationId xmlns:a16="http://schemas.microsoft.com/office/drawing/2014/main" id="{2D34A8AC-1D90-4406-B646-F9B6A367F695}"/>
              </a:ext>
            </a:extLst>
          </p:cNvPr>
          <p:cNvSpPr txBox="1">
            <a:spLocks/>
          </p:cNvSpPr>
          <p:nvPr/>
        </p:nvSpPr>
        <p:spPr>
          <a:xfrm>
            <a:off x="543000" y="1022378"/>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a:ln>
                  <a:noFill/>
                </a:ln>
                <a:solidFill>
                  <a:srgbClr val="008000"/>
                </a:solidFill>
                <a:effectLst/>
                <a:uLnTx/>
                <a:uFillTx/>
                <a:latin typeface="Trebuchet MS"/>
                <a:sym typeface="Trebuchet MS"/>
              </a:rPr>
              <a:t>2. Diagnostika převládajících povolání</a:t>
            </a:r>
          </a:p>
        </p:txBody>
      </p:sp>
      <p:sp>
        <p:nvSpPr>
          <p:cNvPr id="11" name="Google Shape;246;p34">
            <a:extLst>
              <a:ext uri="{FF2B5EF4-FFF2-40B4-BE49-F238E27FC236}">
                <a16:creationId xmlns:a16="http://schemas.microsoft.com/office/drawing/2014/main" id="{949C229B-48F0-4C33-9BAF-1CC90346D524}"/>
              </a:ext>
            </a:extLst>
          </p:cNvPr>
          <p:cNvSpPr txBox="1">
            <a:spLocks/>
          </p:cNvSpPr>
          <p:nvPr/>
        </p:nvSpPr>
        <p:spPr>
          <a:xfrm>
            <a:off x="543000" y="1474622"/>
            <a:ext cx="8820000" cy="54193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0" i="0" u="none" strike="noStrike" kern="0" cap="none" spc="0" normalizeH="0" baseline="0" noProof="0">
                <a:ln>
                  <a:noFill/>
                </a:ln>
                <a:solidFill>
                  <a:srgbClr val="008000"/>
                </a:solidFill>
                <a:effectLst/>
                <a:uLnTx/>
                <a:uFillTx/>
                <a:latin typeface="Trebuchet MS"/>
                <a:sym typeface="Trebuchet MS"/>
              </a:rPr>
              <a:t>2.1 Jaké je nejsilnější povolání v oblasti, které jsou její dějinné, hospodářské, sociální a strategické prvky?</a:t>
            </a:r>
          </a:p>
        </p:txBody>
      </p:sp>
      <p:sp>
        <p:nvSpPr>
          <p:cNvPr id="12" name="Google Shape;247;p34">
            <a:extLst>
              <a:ext uri="{FF2B5EF4-FFF2-40B4-BE49-F238E27FC236}">
                <a16:creationId xmlns:a16="http://schemas.microsoft.com/office/drawing/2014/main" id="{686595A4-FB06-4216-A96E-3FAF46BB84FD}"/>
              </a:ext>
            </a:extLst>
          </p:cNvPr>
          <p:cNvSpPr txBox="1">
            <a:spLocks/>
          </p:cNvSpPr>
          <p:nvPr/>
        </p:nvSpPr>
        <p:spPr>
          <a:xfrm>
            <a:off x="220800" y="2422700"/>
            <a:ext cx="9464400" cy="2401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indent="0">
              <a:buSzPts val="2000"/>
            </a:pPr>
            <a:endParaRPr lang="it-IT" sz="2000" b="1">
              <a:latin typeface="Calibri"/>
            </a:endParaRPr>
          </a:p>
          <a:p>
            <a:pPr marL="0" indent="0">
              <a:buSzPts val="2000"/>
            </a:pPr>
            <a:r>
              <a:rPr lang="it-IT" b="1">
                <a:latin typeface="Calibri"/>
              </a:rPr>
              <a:t>Krok 6: Analyzujte údaje a sdělte výsledky</a:t>
            </a:r>
            <a:endParaRPr lang="it-IT">
              <a:latin typeface="Calibri"/>
            </a:endParaRPr>
          </a:p>
          <a:p>
            <a:pPr marL="0" indent="0">
              <a:buSzPts val="2000"/>
            </a:pPr>
            <a:endParaRPr lang="it-IT">
              <a:latin typeface="Calibri"/>
            </a:endParaRPr>
          </a:p>
          <a:p>
            <a:pPr marL="0" indent="0">
              <a:buSzPts val="2000"/>
            </a:pPr>
            <a:endParaRPr lang="it-IT">
              <a:latin typeface="Calibri"/>
            </a:endParaRPr>
          </a:p>
          <a:p>
            <a:pPr marL="342900" indent="-292100">
              <a:buFont typeface="Noto Sans Symbols"/>
              <a:buChar char="✔"/>
            </a:pPr>
            <a:r>
              <a:rPr lang="it-IT">
                <a:latin typeface="Calibri"/>
              </a:rPr>
              <a:t>Po skončení fokusové skupiny byste měli se spolumoderátorem podat hlášení, ve kterém zaznamenáte první dojmy z diskuse , jakož i všechny nejdůležitější momenty, problémy nebo okamžité závěry, které jste vyvodili .</a:t>
            </a:r>
          </a:p>
          <a:p>
            <a:pPr marL="0" indent="0"/>
            <a:endParaRPr lang="it-IT">
              <a:latin typeface="Calibri"/>
            </a:endParaRPr>
          </a:p>
          <a:p>
            <a:pPr marL="342900" indent="-215900">
              <a:buSzPts val="2000"/>
              <a:buFont typeface="Noto Sans Symbols"/>
              <a:buNone/>
            </a:pPr>
            <a:endParaRPr lang="it-IT">
              <a:latin typeface="Calibri"/>
            </a:endParaRPr>
          </a:p>
          <a:p>
            <a:pPr marL="342900" indent="-292100">
              <a:buFont typeface="Noto Sans Symbols"/>
              <a:buChar char="✔"/>
            </a:pPr>
            <a:r>
              <a:rPr lang="it-IT">
                <a:latin typeface="Calibri"/>
              </a:rPr>
              <a:t>Dalším krokem je přepis a čištění údajů . Každému účastníkovi přiřaďte číslo nebo pseudonym pro organizační účely . Přepište nahrávky a proveďte obsahovou analýzu s cílem hledat témata nebo kategorie odpovědí . Kategorie, které vyberete, mohou pak tvořit základ pro vykazování vašich výsledků .</a:t>
            </a:r>
            <a:endParaRPr lang="it-IT" dirty="0">
              <a:latin typeface="Calibri"/>
            </a:endParaRPr>
          </a:p>
        </p:txBody>
      </p:sp>
    </p:spTree>
    <p:extLst>
      <p:ext uri="{BB962C8B-B14F-4D97-AF65-F5344CB8AC3E}">
        <p14:creationId xmlns:p14="http://schemas.microsoft.com/office/powerpoint/2010/main" val="634114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253;p35">
            <a:extLst>
              <a:ext uri="{FF2B5EF4-FFF2-40B4-BE49-F238E27FC236}">
                <a16:creationId xmlns:a16="http://schemas.microsoft.com/office/drawing/2014/main" id="{89832174-01F1-4A13-97DC-F1DC4A0CA78E}"/>
              </a:ext>
            </a:extLst>
          </p:cNvPr>
          <p:cNvSpPr txBox="1">
            <a:spLocks/>
          </p:cNvSpPr>
          <p:nvPr/>
        </p:nvSpPr>
        <p:spPr>
          <a:xfrm>
            <a:off x="543000" y="1022378"/>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a:ln>
                  <a:noFill/>
                </a:ln>
                <a:solidFill>
                  <a:srgbClr val="008000"/>
                </a:solidFill>
                <a:effectLst/>
                <a:uLnTx/>
                <a:uFillTx/>
                <a:latin typeface="Trebuchet MS"/>
                <a:sym typeface="Trebuchet MS"/>
              </a:rPr>
              <a:t>2. Diagnostika převládajících povolání</a:t>
            </a:r>
          </a:p>
        </p:txBody>
      </p:sp>
      <p:sp>
        <p:nvSpPr>
          <p:cNvPr id="11" name="Google Shape;254;p35">
            <a:extLst>
              <a:ext uri="{FF2B5EF4-FFF2-40B4-BE49-F238E27FC236}">
                <a16:creationId xmlns:a16="http://schemas.microsoft.com/office/drawing/2014/main" id="{0913E79B-D550-48F7-85B3-9E5BF755C345}"/>
              </a:ext>
            </a:extLst>
          </p:cNvPr>
          <p:cNvSpPr txBox="1">
            <a:spLocks/>
          </p:cNvSpPr>
          <p:nvPr/>
        </p:nvSpPr>
        <p:spPr>
          <a:xfrm>
            <a:off x="543000" y="1474622"/>
            <a:ext cx="8820000" cy="54193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0" i="0" u="none" strike="noStrike" kern="0" cap="none" spc="0" normalizeH="0" baseline="0" noProof="0">
                <a:ln>
                  <a:noFill/>
                </a:ln>
                <a:solidFill>
                  <a:srgbClr val="008000"/>
                </a:solidFill>
                <a:effectLst/>
                <a:uLnTx/>
                <a:uFillTx/>
                <a:latin typeface="Trebuchet MS"/>
                <a:sym typeface="Trebuchet MS"/>
              </a:rPr>
              <a:t>2.1 Jaké je nejsilnější povolání v oblasti, které jsou její dějinné, hospodářské, sociální a strategické prvky?</a:t>
            </a:r>
          </a:p>
        </p:txBody>
      </p:sp>
      <p:sp>
        <p:nvSpPr>
          <p:cNvPr id="12" name="Google Shape;255;p35">
            <a:extLst>
              <a:ext uri="{FF2B5EF4-FFF2-40B4-BE49-F238E27FC236}">
                <a16:creationId xmlns:a16="http://schemas.microsoft.com/office/drawing/2014/main" id="{BBA3F77A-EAB1-41CA-B545-44EAD1774E48}"/>
              </a:ext>
            </a:extLst>
          </p:cNvPr>
          <p:cNvSpPr txBox="1">
            <a:spLocks/>
          </p:cNvSpPr>
          <p:nvPr/>
        </p:nvSpPr>
        <p:spPr>
          <a:xfrm>
            <a:off x="220800" y="2214399"/>
            <a:ext cx="9464400" cy="3779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indent="0">
              <a:buSzPts val="2000"/>
            </a:pPr>
            <a:endParaRPr lang="it-IT" b="1">
              <a:latin typeface="Calibri"/>
            </a:endParaRPr>
          </a:p>
          <a:p>
            <a:pPr marL="0" indent="0">
              <a:buSzPts val="2000"/>
            </a:pPr>
            <a:r>
              <a:rPr lang="it-IT" b="1">
                <a:latin typeface="Calibri"/>
              </a:rPr>
              <a:t>Výhody a nevýhody fokusových skupin</a:t>
            </a:r>
            <a:endParaRPr lang="it-IT">
              <a:latin typeface="Calibri"/>
            </a:endParaRPr>
          </a:p>
          <a:p>
            <a:pPr marL="0" indent="0">
              <a:buSzPts val="2000"/>
            </a:pPr>
            <a:endParaRPr lang="it-IT">
              <a:latin typeface="Calibri"/>
            </a:endParaRPr>
          </a:p>
          <a:p>
            <a:pPr marL="0" indent="0">
              <a:buSzPts val="2000"/>
            </a:pPr>
            <a:r>
              <a:rPr lang="it-IT">
                <a:latin typeface="Calibri"/>
              </a:rPr>
              <a:t>Tak jako jiné výzkumné metody, i fokusové skupiny mají své výhody a nevýhody .</a:t>
            </a:r>
          </a:p>
          <a:p>
            <a:pPr marL="0" indent="0">
              <a:buSzPts val="2000"/>
            </a:pPr>
            <a:endParaRPr lang="it-IT">
              <a:latin typeface="Calibri"/>
            </a:endParaRPr>
          </a:p>
          <a:p>
            <a:pPr marL="0" indent="0">
              <a:buClr>
                <a:srgbClr val="00B050"/>
              </a:buClr>
              <a:buSzPts val="2000"/>
            </a:pPr>
            <a:r>
              <a:rPr lang="it-IT" b="1">
                <a:solidFill>
                  <a:srgbClr val="00B050"/>
                </a:solidFill>
                <a:latin typeface="Calibri"/>
              </a:rPr>
              <a:t>Výhody</a:t>
            </a:r>
            <a:endParaRPr lang="it-IT">
              <a:latin typeface="Calibri"/>
            </a:endParaRPr>
          </a:p>
          <a:p>
            <a:pPr marL="342900" indent="-292100">
              <a:buClr>
                <a:srgbClr val="00B050"/>
              </a:buClr>
              <a:buFont typeface="Noto Sans Symbols"/>
              <a:buChar char="✔"/>
            </a:pPr>
            <a:r>
              <a:rPr lang="it-IT">
                <a:latin typeface="Calibri"/>
              </a:rPr>
              <a:t>Jejich organizace je poměrně jednoduchá a výsledky mají silnou nominální platnost .</a:t>
            </a:r>
          </a:p>
          <a:p>
            <a:pPr marL="342900" indent="-292100">
              <a:buClr>
                <a:srgbClr val="00B050"/>
              </a:buClr>
              <a:buFont typeface="Noto Sans Symbols"/>
              <a:buChar char="✔"/>
            </a:pPr>
            <a:r>
              <a:rPr lang="it-IT">
                <a:latin typeface="Calibri"/>
              </a:rPr>
              <a:t>Obvykle jsou levné, a to iv případě, že je účastníkovi vyplatíte.</a:t>
            </a:r>
          </a:p>
          <a:p>
            <a:pPr marL="342900" indent="-292100">
              <a:buClr>
                <a:srgbClr val="00B050"/>
              </a:buClr>
              <a:buFont typeface="Noto Sans Symbols"/>
              <a:buChar char="✔"/>
            </a:pPr>
            <a:r>
              <a:rPr lang="it-IT">
                <a:latin typeface="Calibri"/>
              </a:rPr>
              <a:t>Fokusová skupina je časově mnohem méně náročná než průzkum nebo experiment a výsledky získáte okamžitě.</a:t>
            </a:r>
          </a:p>
          <a:p>
            <a:pPr marL="342900" indent="-292100">
              <a:buClr>
                <a:srgbClr val="00B050"/>
              </a:buClr>
              <a:buFont typeface="Noto Sans Symbols"/>
              <a:buChar char="✔"/>
            </a:pPr>
            <a:r>
              <a:rPr lang="it-IT">
                <a:latin typeface="Calibri"/>
              </a:rPr>
              <a:t>Výsledky fokusových skupin jsou často srozumitelnější a intuitivnější než nezpracované údaje.</a:t>
            </a:r>
          </a:p>
          <a:p>
            <a:pPr marL="0" indent="0"/>
            <a:endParaRPr lang="it-IT">
              <a:latin typeface="Calibri"/>
            </a:endParaRPr>
          </a:p>
          <a:p>
            <a:pPr marL="0" indent="0">
              <a:buClr>
                <a:srgbClr val="FF0000"/>
              </a:buClr>
              <a:buSzPts val="2000"/>
            </a:pPr>
            <a:r>
              <a:rPr lang="it-IT" b="1">
                <a:solidFill>
                  <a:srgbClr val="FF0000"/>
                </a:solidFill>
                <a:latin typeface="Calibri"/>
              </a:rPr>
              <a:t>Nevýhody</a:t>
            </a:r>
            <a:endParaRPr lang="it-IT">
              <a:latin typeface="Calibri"/>
            </a:endParaRPr>
          </a:p>
          <a:p>
            <a:pPr marL="0" indent="0">
              <a:buSzPts val="2000"/>
            </a:pPr>
            <a:endParaRPr lang="it-IT" b="1">
              <a:solidFill>
                <a:srgbClr val="FF0000"/>
              </a:solidFill>
              <a:latin typeface="Calibri"/>
            </a:endParaRPr>
          </a:p>
          <a:p>
            <a:pPr marL="342900" indent="-292100">
              <a:buClr>
                <a:srgbClr val="FF0000"/>
              </a:buClr>
              <a:buFont typeface="Trebuchet MS"/>
              <a:buChar char="×"/>
            </a:pPr>
            <a:r>
              <a:rPr lang="it-IT">
                <a:latin typeface="Calibri"/>
              </a:rPr>
              <a:t>Může být obtížné sestavit skutečně reprezentativní vzorek. Fokusové skupiny se obecně nepovažují za externě validní vzhledem k jejich malé velikosti vzorku.</a:t>
            </a:r>
          </a:p>
          <a:p>
            <a:pPr marL="342900" indent="-292100">
              <a:buClr>
                <a:srgbClr val="FF0000"/>
              </a:buClr>
              <a:buFont typeface="Trebuchet MS"/>
              <a:buChar char="×"/>
            </a:pPr>
            <a:r>
              <a:rPr lang="it-IT">
                <a:latin typeface="Calibri"/>
              </a:rPr>
              <a:t>Vzhledem k malé velikosti vzorku nemůžete zajistit anonymitu respondentů , což může ovlivnit jejich ochotu svobodně se vyjadřovat .</a:t>
            </a:r>
          </a:p>
          <a:p>
            <a:pPr marL="342900" indent="-292100">
              <a:buClr>
                <a:srgbClr val="FF0000"/>
              </a:buClr>
              <a:buFont typeface="Trebuchet MS"/>
              <a:buChar char="×"/>
            </a:pPr>
            <a:r>
              <a:rPr lang="it-IT">
                <a:latin typeface="Calibri"/>
              </a:rPr>
              <a:t>Hloubka analýzy může být problémem, protože může být náročné získat upřímné názory na kontroverzní témata .</a:t>
            </a:r>
          </a:p>
          <a:p>
            <a:pPr marL="342900" indent="-292100">
              <a:buClr>
                <a:srgbClr val="FF0000"/>
              </a:buClr>
              <a:buFont typeface="Trebuchet MS"/>
              <a:buChar char="×"/>
            </a:pPr>
            <a:r>
              <a:rPr lang="it-IT">
                <a:latin typeface="Calibri"/>
              </a:rPr>
              <a:t>Při analýze údajů existuje velký prostor pro chyby a vysoký potenciál pro závislost pozorovatele při vyvozování závěrů . Musíte být opatrní a nevybírat odpovědi tak, aby odpovídaly předchozímu závěru .</a:t>
            </a:r>
            <a:endParaRPr lang="it-IT" dirty="0">
              <a:latin typeface="Calibri"/>
            </a:endParaRPr>
          </a:p>
        </p:txBody>
      </p:sp>
    </p:spTree>
    <p:extLst>
      <p:ext uri="{BB962C8B-B14F-4D97-AF65-F5344CB8AC3E}">
        <p14:creationId xmlns:p14="http://schemas.microsoft.com/office/powerpoint/2010/main" val="2093051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9" name="Google Shape;261;g12555f17e9d_0_1">
            <a:extLst>
              <a:ext uri="{FF2B5EF4-FFF2-40B4-BE49-F238E27FC236}">
                <a16:creationId xmlns:a16="http://schemas.microsoft.com/office/drawing/2014/main" id="{B96AABF1-1B95-4056-8A4F-91A4306C688C}"/>
              </a:ext>
            </a:extLst>
          </p:cNvPr>
          <p:cNvSpPr txBox="1">
            <a:spLocks/>
          </p:cNvSpPr>
          <p:nvPr/>
        </p:nvSpPr>
        <p:spPr>
          <a:xfrm>
            <a:off x="543000" y="1205398"/>
            <a:ext cx="8820000" cy="558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a:ln>
                  <a:noFill/>
                </a:ln>
                <a:solidFill>
                  <a:srgbClr val="008000"/>
                </a:solidFill>
                <a:effectLst/>
                <a:uLnTx/>
                <a:uFillTx/>
                <a:latin typeface="Trebuchet MS"/>
                <a:sym typeface="Trebuchet MS"/>
              </a:rPr>
              <a:t>Cvičení 1: Otestujte se: zkuste si vytvořit vlastní fokusovou skupinu s možnými otázkami, které můžete položit hlavním zúčastněným stranám ve vaší oblasti.</a:t>
            </a:r>
          </a:p>
        </p:txBody>
      </p:sp>
      <p:sp>
        <p:nvSpPr>
          <p:cNvPr id="10" name="Google Shape;262;g12555f17e9d_0_1">
            <a:extLst>
              <a:ext uri="{FF2B5EF4-FFF2-40B4-BE49-F238E27FC236}">
                <a16:creationId xmlns:a16="http://schemas.microsoft.com/office/drawing/2014/main" id="{4AB8CA9C-F207-4BD9-A996-6035FD746383}"/>
              </a:ext>
            </a:extLst>
          </p:cNvPr>
          <p:cNvSpPr txBox="1">
            <a:spLocks/>
          </p:cNvSpPr>
          <p:nvPr/>
        </p:nvSpPr>
        <p:spPr>
          <a:xfrm>
            <a:off x="220800" y="2138200"/>
            <a:ext cx="9464400" cy="3567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457200" marR="0" lvl="0" indent="-304800" algn="just" defTabSz="914400" rtl="0" eaLnBrk="1" fontAlgn="auto" latinLnBrk="0" hangingPunct="1">
              <a:lnSpc>
                <a:spcPct val="100000"/>
              </a:lnSpc>
              <a:spcBef>
                <a:spcPts val="0"/>
              </a:spcBef>
              <a:spcAft>
                <a:spcPts val="0"/>
              </a:spcAft>
              <a:buClr>
                <a:srgbClr val="008000"/>
              </a:buClr>
              <a:buSzPts val="1200"/>
              <a:buFont typeface="Arial"/>
              <a:buChar char="➔"/>
              <a:tabLst/>
              <a:defRPr/>
            </a:pPr>
            <a:r>
              <a:rPr kumimoji="0" lang="cs-CZ" sz="1200" b="1" i="0" u="none" strike="noStrike" kern="0" cap="none" spc="0" normalizeH="0" baseline="0" noProof="0">
                <a:ln>
                  <a:noFill/>
                </a:ln>
                <a:solidFill>
                  <a:srgbClr val="008000"/>
                </a:solidFill>
                <a:effectLst/>
                <a:uLnTx/>
                <a:uFillTx/>
                <a:latin typeface="Trebuchet MS"/>
                <a:sym typeface="Trebuchet MS"/>
              </a:rPr>
              <a:t>Krok 1: Vyberte si téma svého zájmu:</a:t>
            </a:r>
          </a:p>
          <a:p>
            <a:pPr marL="45720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1" i="0" u="none" strike="noStrike" kern="0" cap="none" spc="0" normalizeH="0" baseline="0" noProof="0">
              <a:ln>
                <a:noFill/>
              </a:ln>
              <a:solidFill>
                <a:srgbClr val="008000"/>
              </a:solidFill>
              <a:effectLst/>
              <a:uLnTx/>
              <a:uFillTx/>
              <a:latin typeface="Trebuchet MS"/>
              <a:sym typeface="Trebuchet MS"/>
            </a:endParaRPr>
          </a:p>
          <a:p>
            <a:pPr marL="457200" marR="0" lvl="0" indent="-304800" algn="just" defTabSz="914400" rtl="0" eaLnBrk="1" fontAlgn="auto" latinLnBrk="0" hangingPunct="1">
              <a:lnSpc>
                <a:spcPct val="100000"/>
              </a:lnSpc>
              <a:spcBef>
                <a:spcPts val="0"/>
              </a:spcBef>
              <a:spcAft>
                <a:spcPts val="0"/>
              </a:spcAft>
              <a:buClr>
                <a:srgbClr val="008000"/>
              </a:buClr>
              <a:buSzPts val="1200"/>
              <a:buFont typeface="Arial"/>
              <a:buChar char="➔"/>
              <a:tabLst/>
              <a:defRPr/>
            </a:pPr>
            <a:r>
              <a:rPr kumimoji="0" lang="cs-CZ" sz="1200" b="1" i="0" u="none" strike="noStrike" kern="0" cap="none" spc="0" normalizeH="0" baseline="0" noProof="0">
                <a:ln>
                  <a:noFill/>
                </a:ln>
                <a:solidFill>
                  <a:srgbClr val="008000"/>
                </a:solidFill>
                <a:effectLst/>
                <a:uLnTx/>
                <a:uFillTx/>
                <a:latin typeface="Trebuchet MS"/>
                <a:sym typeface="Trebuchet MS"/>
              </a:rPr>
              <a:t>Krok 2: Definujte rozsah výzkumu a hypotézy:</a:t>
            </a:r>
          </a:p>
          <a:p>
            <a:pPr marL="45720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1" i="0" u="none" strike="noStrike" kern="0" cap="none" spc="0" normalizeH="0" baseline="0" noProof="0">
              <a:ln>
                <a:noFill/>
              </a:ln>
              <a:solidFill>
                <a:srgbClr val="008000"/>
              </a:solidFill>
              <a:effectLst/>
              <a:uLnTx/>
              <a:uFillTx/>
              <a:latin typeface="Trebuchet MS"/>
              <a:sym typeface="Trebuchet MS"/>
            </a:endParaRPr>
          </a:p>
          <a:p>
            <a:pPr marL="45720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1" i="0" u="none" strike="noStrike" kern="0" cap="none" spc="0" normalizeH="0" baseline="0" noProof="0">
              <a:ln>
                <a:noFill/>
              </a:ln>
              <a:solidFill>
                <a:srgbClr val="008000"/>
              </a:solidFill>
              <a:effectLst/>
              <a:uLnTx/>
              <a:uFillTx/>
              <a:latin typeface="Trebuchet MS"/>
              <a:sym typeface="Trebuchet MS"/>
            </a:endParaRPr>
          </a:p>
          <a:p>
            <a:pPr marL="457200" marR="0" lvl="0" indent="-304800" algn="just" defTabSz="914400" rtl="0" eaLnBrk="1" fontAlgn="auto" latinLnBrk="0" hangingPunct="1">
              <a:lnSpc>
                <a:spcPct val="100000"/>
              </a:lnSpc>
              <a:spcBef>
                <a:spcPts val="0"/>
              </a:spcBef>
              <a:spcAft>
                <a:spcPts val="0"/>
              </a:spcAft>
              <a:buClr>
                <a:srgbClr val="008000"/>
              </a:buClr>
              <a:buSzPts val="1200"/>
              <a:buFont typeface="Arial"/>
              <a:buChar char="➔"/>
              <a:tabLst/>
              <a:defRPr/>
            </a:pPr>
            <a:r>
              <a:rPr kumimoji="0" lang="cs-CZ" sz="1200" b="1" i="0" u="none" strike="noStrike" kern="0" cap="none" spc="0" normalizeH="0" baseline="0" noProof="0">
                <a:ln>
                  <a:noFill/>
                </a:ln>
                <a:solidFill>
                  <a:srgbClr val="008000"/>
                </a:solidFill>
                <a:effectLst/>
                <a:uLnTx/>
                <a:uFillTx/>
                <a:latin typeface="Trebuchet MS"/>
                <a:sym typeface="Trebuchet MS"/>
              </a:rPr>
              <a:t>Krok 3: Stanovte si otázky pro fokusovou skupinu</a:t>
            </a:r>
          </a:p>
          <a:p>
            <a:pPr marL="45720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1" i="0" u="none" strike="noStrike" kern="0" cap="none" spc="0" normalizeH="0" baseline="0" noProof="0">
              <a:ln>
                <a:noFill/>
              </a:ln>
              <a:solidFill>
                <a:srgbClr val="008000"/>
              </a:solidFill>
              <a:effectLst/>
              <a:uLnTx/>
              <a:uFillTx/>
              <a:latin typeface="Trebuchet MS"/>
              <a:sym typeface="Trebuchet MS"/>
            </a:endParaRPr>
          </a:p>
          <a:p>
            <a:pPr marL="45720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1" i="0" u="none" strike="noStrike" kern="0" cap="none" spc="0" normalizeH="0" baseline="0" noProof="0">
              <a:ln>
                <a:noFill/>
              </a:ln>
              <a:solidFill>
                <a:srgbClr val="008000"/>
              </a:solidFill>
              <a:effectLst/>
              <a:uLnTx/>
              <a:uFillTx/>
              <a:latin typeface="Trebuchet MS"/>
              <a:sym typeface="Trebuchet MS"/>
            </a:endParaRPr>
          </a:p>
          <a:p>
            <a:pPr marL="457200" marR="0" lvl="0" indent="-304800" algn="just" defTabSz="914400" rtl="0" eaLnBrk="1" fontAlgn="auto" latinLnBrk="0" hangingPunct="1">
              <a:lnSpc>
                <a:spcPct val="100000"/>
              </a:lnSpc>
              <a:spcBef>
                <a:spcPts val="0"/>
              </a:spcBef>
              <a:spcAft>
                <a:spcPts val="0"/>
              </a:spcAft>
              <a:buClr>
                <a:srgbClr val="008000"/>
              </a:buClr>
              <a:buSzPts val="1200"/>
              <a:buFont typeface="Arial"/>
              <a:buChar char="➔"/>
              <a:tabLst/>
              <a:defRPr/>
            </a:pPr>
            <a:r>
              <a:rPr kumimoji="0" lang="cs-CZ" sz="1200" b="1" i="0" u="none" strike="noStrike" kern="0" cap="none" spc="0" normalizeH="0" baseline="0" noProof="0">
                <a:ln>
                  <a:noFill/>
                </a:ln>
                <a:solidFill>
                  <a:srgbClr val="008000"/>
                </a:solidFill>
                <a:effectLst/>
                <a:uLnTx/>
                <a:uFillTx/>
                <a:latin typeface="Trebuchet MS"/>
                <a:sym typeface="Trebuchet MS"/>
              </a:rPr>
              <a:t>Krok 4: Nábor účastníků</a:t>
            </a:r>
          </a:p>
          <a:p>
            <a:pPr marL="45720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1" i="0" u="none" strike="noStrike" kern="0" cap="none" spc="0" normalizeH="0" baseline="0" noProof="0">
              <a:ln>
                <a:noFill/>
              </a:ln>
              <a:solidFill>
                <a:srgbClr val="008000"/>
              </a:solidFill>
              <a:effectLst/>
              <a:uLnTx/>
              <a:uFillTx/>
              <a:latin typeface="Trebuchet MS"/>
              <a:sym typeface="Trebuchet MS"/>
            </a:endParaRPr>
          </a:p>
          <a:p>
            <a:pPr marL="45720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1" i="0" u="none" strike="noStrike" kern="0" cap="none" spc="0" normalizeH="0" baseline="0" noProof="0">
              <a:ln>
                <a:noFill/>
              </a:ln>
              <a:solidFill>
                <a:srgbClr val="008000"/>
              </a:solidFill>
              <a:effectLst/>
              <a:uLnTx/>
              <a:uFillTx/>
              <a:latin typeface="Trebuchet MS"/>
              <a:sym typeface="Trebuchet MS"/>
            </a:endParaRPr>
          </a:p>
          <a:p>
            <a:pPr marL="457200" marR="0" lvl="0" indent="-304800" algn="just" defTabSz="914400" rtl="0" eaLnBrk="1" fontAlgn="auto" latinLnBrk="0" hangingPunct="1">
              <a:lnSpc>
                <a:spcPct val="100000"/>
              </a:lnSpc>
              <a:spcBef>
                <a:spcPts val="0"/>
              </a:spcBef>
              <a:spcAft>
                <a:spcPts val="0"/>
              </a:spcAft>
              <a:buClr>
                <a:srgbClr val="008000"/>
              </a:buClr>
              <a:buSzPts val="1200"/>
              <a:buFont typeface="Arial"/>
              <a:buChar char="➔"/>
              <a:tabLst/>
              <a:defRPr/>
            </a:pPr>
            <a:r>
              <a:rPr kumimoji="0" lang="cs-CZ" sz="1200" b="1" i="0" u="none" strike="noStrike" kern="0" cap="none" spc="0" normalizeH="0" baseline="0" noProof="0">
                <a:ln>
                  <a:noFill/>
                </a:ln>
                <a:solidFill>
                  <a:srgbClr val="008000"/>
                </a:solidFill>
                <a:effectLst/>
                <a:uLnTx/>
                <a:uFillTx/>
                <a:latin typeface="Trebuchet MS"/>
                <a:sym typeface="Trebuchet MS"/>
              </a:rPr>
              <a:t>Krok 5: Uspořádejte svou fokusovou skupinu</a:t>
            </a:r>
            <a:endParaRPr kumimoji="0" lang="cs-CZ" sz="1200" b="0" i="0" u="none" strike="noStrike" kern="0" cap="none" spc="0" normalizeH="0" baseline="0" noProof="0">
              <a:ln>
                <a:noFill/>
              </a:ln>
              <a:solidFill>
                <a:srgbClr val="008000"/>
              </a:solidFill>
              <a:effectLst/>
              <a:uLnTx/>
              <a:uFillTx/>
              <a:latin typeface="Trebuchet MS"/>
              <a:sym typeface="Trebuchet MS"/>
            </a:endParaRPr>
          </a:p>
          <a:p>
            <a:pPr marL="45720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1" i="0" u="none" strike="noStrike" kern="0" cap="none" spc="0" normalizeH="0" baseline="0" noProof="0">
              <a:ln>
                <a:noFill/>
              </a:ln>
              <a:solidFill>
                <a:srgbClr val="008000"/>
              </a:solidFill>
              <a:effectLst/>
              <a:uLnTx/>
              <a:uFillTx/>
              <a:latin typeface="Trebuchet MS"/>
              <a:sym typeface="Trebuchet MS"/>
            </a:endParaRPr>
          </a:p>
          <a:p>
            <a:pPr marL="45720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1" i="0" u="none" strike="noStrike" kern="0" cap="none" spc="0" normalizeH="0" baseline="0" noProof="0">
              <a:ln>
                <a:noFill/>
              </a:ln>
              <a:solidFill>
                <a:srgbClr val="008000"/>
              </a:solidFill>
              <a:effectLst/>
              <a:uLnTx/>
              <a:uFillTx/>
              <a:latin typeface="Trebuchet MS"/>
              <a:sym typeface="Trebuchet MS"/>
            </a:endParaRPr>
          </a:p>
          <a:p>
            <a:pPr marL="457200" marR="0" lvl="0" indent="-304800" algn="just" defTabSz="914400" rtl="0" eaLnBrk="1" fontAlgn="auto" latinLnBrk="0" hangingPunct="1">
              <a:lnSpc>
                <a:spcPct val="100000"/>
              </a:lnSpc>
              <a:spcBef>
                <a:spcPts val="0"/>
              </a:spcBef>
              <a:spcAft>
                <a:spcPts val="0"/>
              </a:spcAft>
              <a:buClr>
                <a:srgbClr val="008000"/>
              </a:buClr>
              <a:buSzPts val="1200"/>
              <a:buFont typeface="Arial"/>
              <a:buChar char="➔"/>
              <a:tabLst/>
              <a:defRPr/>
            </a:pPr>
            <a:r>
              <a:rPr kumimoji="0" lang="cs-CZ" sz="1200" b="1" i="0" u="none" strike="noStrike" kern="0" cap="none" spc="0" normalizeH="0" baseline="0" noProof="0">
                <a:ln>
                  <a:noFill/>
                </a:ln>
                <a:solidFill>
                  <a:srgbClr val="008000"/>
                </a:solidFill>
                <a:effectLst/>
                <a:uLnTx/>
                <a:uFillTx/>
                <a:latin typeface="Trebuchet MS"/>
                <a:sym typeface="Trebuchet MS"/>
              </a:rPr>
              <a:t>Krok 6: Analyzujte údaje a sdělte výsledky</a:t>
            </a:r>
            <a:endParaRPr kumimoji="0" lang="cs-CZ" sz="1200" b="0" i="0" u="none" strike="noStrike" kern="0" cap="none" spc="0" normalizeH="0" baseline="0" noProof="0">
              <a:ln>
                <a:noFill/>
              </a:ln>
              <a:solidFill>
                <a:srgbClr val="008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1"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1"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1"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1"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1"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1"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1"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1"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1"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1"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1"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1"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1"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1" i="0" u="none" strike="noStrike" kern="0" cap="none" spc="0" normalizeH="0" baseline="0" noProof="0" dirty="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1714516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9" name="Google Shape;268;g12555f17e9d_0_9">
            <a:extLst>
              <a:ext uri="{FF2B5EF4-FFF2-40B4-BE49-F238E27FC236}">
                <a16:creationId xmlns:a16="http://schemas.microsoft.com/office/drawing/2014/main" id="{8D6CE08F-DEFF-4627-B5F7-CC85224A3458}"/>
              </a:ext>
            </a:extLst>
          </p:cNvPr>
          <p:cNvSpPr txBox="1">
            <a:spLocks/>
          </p:cNvSpPr>
          <p:nvPr/>
        </p:nvSpPr>
        <p:spPr>
          <a:xfrm>
            <a:off x="543000" y="1205398"/>
            <a:ext cx="8820000" cy="558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a:ln>
                  <a:noFill/>
                </a:ln>
                <a:solidFill>
                  <a:srgbClr val="008000"/>
                </a:solidFill>
                <a:effectLst/>
                <a:uLnTx/>
                <a:uFillTx/>
                <a:latin typeface="Trebuchet MS"/>
                <a:sym typeface="Trebuchet MS"/>
              </a:rPr>
              <a:t>Cvičení 2: Co si myslíte, že by bylo nejlepší formou Centra chuti pro váš region?</a:t>
            </a:r>
          </a:p>
        </p:txBody>
      </p:sp>
      <p:sp>
        <p:nvSpPr>
          <p:cNvPr id="10" name="Google Shape;269;g12555f17e9d_0_9">
            <a:extLst>
              <a:ext uri="{FF2B5EF4-FFF2-40B4-BE49-F238E27FC236}">
                <a16:creationId xmlns:a16="http://schemas.microsoft.com/office/drawing/2014/main" id="{AAE4C9AD-2BDB-4EB3-919B-F52E88D0C3B6}"/>
              </a:ext>
            </a:extLst>
          </p:cNvPr>
          <p:cNvSpPr txBox="1">
            <a:spLocks/>
          </p:cNvSpPr>
          <p:nvPr/>
        </p:nvSpPr>
        <p:spPr>
          <a:xfrm>
            <a:off x="220800" y="2138200"/>
            <a:ext cx="9464400" cy="3567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Centrum vkusu může být soustředěno na několika místech, která samozřejmě souvisí s hospodářským a sociálním posláním oblasti as poptávkou, která se v ní projevuje .</a:t>
            </a: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Centrum chutí může přijmout tyto typy</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1150620" marR="0" lvl="1"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propagace potravin a vína</a:t>
            </a:r>
          </a:p>
          <a:p>
            <a:pPr marL="80772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1150620" marR="0" lvl="1"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podpora zemědělsko-potravinářských společností s cílem zvýšit hospodářské výměny</a:t>
            </a:r>
          </a:p>
          <a:p>
            <a:pPr marL="80772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1150620" marR="0" lvl="1"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vzdělávání v oblasti zdravé výživy (workshopy se školami).</a:t>
            </a:r>
          </a:p>
          <a:p>
            <a:pPr marL="80772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1150620" marR="0" lvl="1"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podpora cestovního ruchu</a:t>
            </a:r>
          </a:p>
          <a:p>
            <a:pPr marL="80772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1150620" marR="0" lvl="1"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územní a kulturní propagace (muzeum)</a:t>
            </a:r>
          </a:p>
          <a:p>
            <a:pPr marL="1150620" marR="0" lvl="1" indent="-2921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jiné:</a:t>
            </a:r>
            <a:endParaRPr kumimoji="0" lang="cs-CZ" sz="1200" b="0" i="0" u="none" strike="noStrike" kern="0" cap="none" spc="0" normalizeH="0" baseline="0" noProof="0" dirty="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2469945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274;p41">
            <a:extLst>
              <a:ext uri="{FF2B5EF4-FFF2-40B4-BE49-F238E27FC236}">
                <a16:creationId xmlns:a16="http://schemas.microsoft.com/office/drawing/2014/main" id="{F2061074-9495-4E06-A1F3-9409263E69DD}"/>
              </a:ext>
            </a:extLst>
          </p:cNvPr>
          <p:cNvSpPr txBox="1">
            <a:spLocks/>
          </p:cNvSpPr>
          <p:nvPr/>
        </p:nvSpPr>
        <p:spPr>
          <a:xfrm>
            <a:off x="543000" y="126000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a:ln>
                  <a:noFill/>
                </a:ln>
                <a:solidFill>
                  <a:srgbClr val="008000"/>
                </a:solidFill>
                <a:effectLst/>
                <a:uLnTx/>
                <a:uFillTx/>
                <a:latin typeface="Tahoma"/>
                <a:ea typeface="Tahoma"/>
                <a:cs typeface="Tahoma"/>
                <a:sym typeface="Tahoma"/>
              </a:rPr>
              <a:t>3. </a:t>
            </a:r>
            <a:r>
              <a:rPr kumimoji="0" lang="cs-CZ" sz="1800" b="1" i="0" u="none" strike="noStrike" kern="0" cap="none" spc="0" normalizeH="0" baseline="0" noProof="0">
                <a:ln>
                  <a:noFill/>
                </a:ln>
                <a:solidFill>
                  <a:srgbClr val="008000"/>
                </a:solidFill>
                <a:effectLst/>
                <a:uLnTx/>
                <a:uFillTx/>
                <a:latin typeface="Trebuchet MS"/>
                <a:sym typeface="Trebuchet MS"/>
              </a:rPr>
              <a:t>Analýza </a:t>
            </a:r>
            <a:r>
              <a:rPr kumimoji="0" lang="cs-CZ" sz="1800" b="1" i="0" u="none" strike="noStrike" kern="0" cap="none" spc="0" normalizeH="0" baseline="0" noProof="0">
                <a:ln>
                  <a:noFill/>
                </a:ln>
                <a:solidFill>
                  <a:srgbClr val="008000"/>
                </a:solidFill>
                <a:effectLst/>
                <a:uLnTx/>
                <a:uFillTx/>
                <a:latin typeface="Tahoma"/>
                <a:ea typeface="Tahoma"/>
                <a:cs typeface="Tahoma"/>
                <a:sym typeface="Tahoma"/>
              </a:rPr>
              <a:t>demografického a podnikatelského kontextu oblasti</a:t>
            </a:r>
            <a:endParaRPr kumimoji="0" lang="cs-CZ" sz="1800" b="1" i="0" u="none" strike="noStrike" kern="0" cap="none" spc="0" normalizeH="0" baseline="0" noProof="0" dirty="0">
              <a:ln>
                <a:noFill/>
              </a:ln>
              <a:solidFill>
                <a:srgbClr val="008000"/>
              </a:solidFill>
              <a:effectLst/>
              <a:uLnTx/>
              <a:uFillTx/>
              <a:latin typeface="Trebuchet MS"/>
              <a:sym typeface="Trebuchet MS"/>
            </a:endParaRPr>
          </a:p>
        </p:txBody>
      </p:sp>
      <p:sp>
        <p:nvSpPr>
          <p:cNvPr id="11" name="Google Shape;275;p41">
            <a:extLst>
              <a:ext uri="{FF2B5EF4-FFF2-40B4-BE49-F238E27FC236}">
                <a16:creationId xmlns:a16="http://schemas.microsoft.com/office/drawing/2014/main" id="{C9B7134F-A4E8-43CB-A225-E3155C1291B6}"/>
              </a:ext>
            </a:extLst>
          </p:cNvPr>
          <p:cNvSpPr txBox="1">
            <a:spLocks/>
          </p:cNvSpPr>
          <p:nvPr/>
        </p:nvSpPr>
        <p:spPr>
          <a:xfrm>
            <a:off x="646695" y="171069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0" i="0" u="none" strike="noStrike" kern="0" cap="none" spc="0" normalizeH="0" baseline="0" noProof="0">
                <a:ln>
                  <a:noFill/>
                </a:ln>
                <a:solidFill>
                  <a:srgbClr val="008000"/>
                </a:solidFill>
                <a:effectLst/>
                <a:uLnTx/>
                <a:uFillTx/>
                <a:latin typeface="Trebuchet MS"/>
                <a:sym typeface="Trebuchet MS"/>
              </a:rPr>
              <a:t>3.1 Fotografie místní komunity a místních podnikatelů.</a:t>
            </a:r>
          </a:p>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1" i="0" u="none" strike="noStrike" kern="0" cap="none" spc="0" normalizeH="0" baseline="0" noProof="0">
                <a:ln>
                  <a:noFill/>
                </a:ln>
                <a:solidFill>
                  <a:srgbClr val="008000"/>
                </a:solidFill>
                <a:effectLst/>
                <a:uLnTx/>
                <a:uFillTx/>
                <a:latin typeface="Trebuchet MS"/>
                <a:sym typeface="Trebuchet MS"/>
              </a:rPr>
              <a:t>Sociálně-ekonomická analýza</a:t>
            </a:r>
            <a:endParaRPr kumimoji="0" lang="cs-CZ" sz="1600" b="0" i="0" u="none" strike="noStrike" kern="0" cap="none" spc="0" normalizeH="0" baseline="0" noProof="0">
              <a:ln>
                <a:noFill/>
              </a:ln>
              <a:solidFill>
                <a:srgbClr val="008000"/>
              </a:solidFill>
              <a:effectLst/>
              <a:uLnTx/>
              <a:uFillTx/>
              <a:latin typeface="Trebuchet MS"/>
              <a:sym typeface="Trebuchet MS"/>
            </a:endParaRPr>
          </a:p>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endParaRPr kumimoji="0" lang="cs-CZ" sz="1600" b="0" i="0" u="none" strike="noStrike" kern="0" cap="none" spc="0" normalizeH="0" baseline="0" noProof="0" dirty="0">
              <a:ln>
                <a:noFill/>
              </a:ln>
              <a:solidFill>
                <a:srgbClr val="008000"/>
              </a:solidFill>
              <a:effectLst/>
              <a:uLnTx/>
              <a:uFillTx/>
              <a:latin typeface="Trebuchet MS"/>
              <a:sym typeface="Trebuchet MS"/>
            </a:endParaRPr>
          </a:p>
        </p:txBody>
      </p:sp>
      <p:sp>
        <p:nvSpPr>
          <p:cNvPr id="12" name="Google Shape;276;p41">
            <a:extLst>
              <a:ext uri="{FF2B5EF4-FFF2-40B4-BE49-F238E27FC236}">
                <a16:creationId xmlns:a16="http://schemas.microsoft.com/office/drawing/2014/main" id="{C1D239E2-0139-4368-B68A-90271696EE5D}"/>
              </a:ext>
            </a:extLst>
          </p:cNvPr>
          <p:cNvSpPr txBox="1">
            <a:spLocks/>
          </p:cNvSpPr>
          <p:nvPr/>
        </p:nvSpPr>
        <p:spPr>
          <a:xfrm>
            <a:off x="543000" y="2414427"/>
            <a:ext cx="8820000" cy="370965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Správná analýza ekonomického systému a konjunkturální studie příslušných ekonomických ukazatelů umožňují identifikovat silné a slabé stránky dané oblasti a využít její střednědobé a dlouhodobé rozvojové příležitosti . Výzkum dokáže kombinovat různé úrovně analýzy a vzájemně porovnávat množství proměnných .</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Je nezbytné vědět, jaká je hospodářská situace v oblasti, kde chceme zřídit COT , musíme znát reálný stav místních podniků , jejich finanční stabilitu , zda je centrum, jako je COT , skutečně potřebné.</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Předmět studie: výrobci potravin a vína, místní jednotky , podnikatelé</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Úroveň územní analýzy: národní, regionální , okresní , krajská, obecní</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Úroveň sektorové analýzy : makrosektor ( primární , sekundární , terciární) , sektor ( zemědělství , obchod, strojírenství atd.),</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Proměnné : právní postavení, pohlaví, státní příslušnost, toky náboru a ukončení pracovního poměru, typ smlouvy , specifické ekonomické ukazatele atp.</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Časové rozpětí : podle dostupnosti databáze</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Výstup: tabulky dat nebo zprávy</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cs-CZ" sz="1200" b="0" i="0" u="none" strike="noStrike" kern="0" cap="none" spc="0" normalizeH="0" baseline="0" noProof="0">
                <a:ln>
                  <a:noFill/>
                </a:ln>
                <a:solidFill>
                  <a:srgbClr val="000000"/>
                </a:solidFill>
                <a:effectLst/>
                <a:uLnTx/>
                <a:uFillTx/>
                <a:latin typeface="Trebuchet MS"/>
                <a:sym typeface="Trebuchet MS"/>
              </a:rPr>
              <a:t>Oficiální zdroje: EUROSTAT, obchodní komory, obecní úřady, provinční, regionální a asociační databáze.</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dirty="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3200924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281;p42">
            <a:extLst>
              <a:ext uri="{FF2B5EF4-FFF2-40B4-BE49-F238E27FC236}">
                <a16:creationId xmlns:a16="http://schemas.microsoft.com/office/drawing/2014/main" id="{CD2CE6B0-6F05-46AE-9549-6F45FC596029}"/>
              </a:ext>
            </a:extLst>
          </p:cNvPr>
          <p:cNvSpPr txBox="1">
            <a:spLocks/>
          </p:cNvSpPr>
          <p:nvPr/>
        </p:nvSpPr>
        <p:spPr>
          <a:xfrm>
            <a:off x="543000" y="126000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a:ln>
                  <a:noFill/>
                </a:ln>
                <a:solidFill>
                  <a:srgbClr val="008000"/>
                </a:solidFill>
                <a:effectLst/>
                <a:uLnTx/>
                <a:uFillTx/>
                <a:latin typeface="Tahoma"/>
                <a:ea typeface="Tahoma"/>
                <a:cs typeface="Tahoma"/>
                <a:sym typeface="Tahoma"/>
              </a:rPr>
              <a:t>3. </a:t>
            </a:r>
            <a:r>
              <a:rPr kumimoji="0" lang="cs-CZ" sz="1800" b="1" i="0" u="none" strike="noStrike" kern="0" cap="none" spc="0" normalizeH="0" baseline="0" noProof="0">
                <a:ln>
                  <a:noFill/>
                </a:ln>
                <a:solidFill>
                  <a:srgbClr val="008000"/>
                </a:solidFill>
                <a:effectLst/>
                <a:uLnTx/>
                <a:uFillTx/>
                <a:latin typeface="Trebuchet MS"/>
                <a:sym typeface="Trebuchet MS"/>
              </a:rPr>
              <a:t>Analýza </a:t>
            </a:r>
            <a:r>
              <a:rPr kumimoji="0" lang="cs-CZ" sz="1800" b="1" i="0" u="none" strike="noStrike" kern="0" cap="none" spc="0" normalizeH="0" baseline="0" noProof="0">
                <a:ln>
                  <a:noFill/>
                </a:ln>
                <a:solidFill>
                  <a:srgbClr val="008000"/>
                </a:solidFill>
                <a:effectLst/>
                <a:uLnTx/>
                <a:uFillTx/>
                <a:latin typeface="Tahoma"/>
                <a:ea typeface="Tahoma"/>
                <a:cs typeface="Tahoma"/>
                <a:sym typeface="Tahoma"/>
              </a:rPr>
              <a:t>demografického a podnikatelského kontextu oblasti</a:t>
            </a:r>
            <a:endParaRPr kumimoji="0" lang="cs-CZ" sz="1800" b="1" i="0" u="none" strike="noStrike" kern="0" cap="none" spc="0" normalizeH="0" baseline="0" noProof="0">
              <a:ln>
                <a:noFill/>
              </a:ln>
              <a:solidFill>
                <a:srgbClr val="008000"/>
              </a:solidFill>
              <a:effectLst/>
              <a:uLnTx/>
              <a:uFillTx/>
              <a:latin typeface="Trebuchet MS"/>
              <a:sym typeface="Trebuchet MS"/>
            </a:endParaRPr>
          </a:p>
        </p:txBody>
      </p:sp>
      <p:sp>
        <p:nvSpPr>
          <p:cNvPr id="11" name="Google Shape;282;p42">
            <a:extLst>
              <a:ext uri="{FF2B5EF4-FFF2-40B4-BE49-F238E27FC236}">
                <a16:creationId xmlns:a16="http://schemas.microsoft.com/office/drawing/2014/main" id="{BACE78CB-FBC9-421E-AA1D-18077CE550ED}"/>
              </a:ext>
            </a:extLst>
          </p:cNvPr>
          <p:cNvSpPr txBox="1">
            <a:spLocks/>
          </p:cNvSpPr>
          <p:nvPr/>
        </p:nvSpPr>
        <p:spPr>
          <a:xfrm>
            <a:off x="543000" y="171069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0" i="0" u="none" strike="noStrike" kern="0" cap="none" spc="0" normalizeH="0" baseline="0" noProof="0">
                <a:ln>
                  <a:noFill/>
                </a:ln>
                <a:solidFill>
                  <a:srgbClr val="008000"/>
                </a:solidFill>
                <a:effectLst/>
                <a:uLnTx/>
                <a:uFillTx/>
                <a:latin typeface="Trebuchet MS"/>
                <a:sym typeface="Trebuchet MS"/>
              </a:rPr>
              <a:t>3.2 Nástroje</a:t>
            </a:r>
          </a:p>
        </p:txBody>
      </p:sp>
      <p:sp>
        <p:nvSpPr>
          <p:cNvPr id="12" name="Google Shape;283;p42">
            <a:extLst>
              <a:ext uri="{FF2B5EF4-FFF2-40B4-BE49-F238E27FC236}">
                <a16:creationId xmlns:a16="http://schemas.microsoft.com/office/drawing/2014/main" id="{F28BBD5B-0DA9-4C70-ACC0-B9575174B603}"/>
              </a:ext>
            </a:extLst>
          </p:cNvPr>
          <p:cNvSpPr txBox="1">
            <a:spLocks/>
          </p:cNvSpPr>
          <p:nvPr/>
        </p:nvSpPr>
        <p:spPr>
          <a:xfrm>
            <a:off x="543000" y="2340326"/>
            <a:ext cx="8820000" cy="3028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cs-CZ" sz="1200" b="1" i="0" u="none" strike="noStrike" kern="0" cap="none" spc="0" normalizeH="0" baseline="0" noProof="0">
                <a:ln>
                  <a:noFill/>
                </a:ln>
                <a:solidFill>
                  <a:srgbClr val="000000"/>
                </a:solidFill>
                <a:effectLst/>
                <a:uLnTx/>
                <a:uFillTx/>
                <a:latin typeface="Calibri"/>
                <a:sym typeface="Trebuchet MS"/>
              </a:rPr>
              <a:t>Nástroje pro poslech - dotazníky</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Dotazníky jsou nástroje pro sběr údajů sestávající ze série otevřených a uzavřených otázek . Umožňují rychlé zapojení velkého počtu lidí s cílem získat informace, zjistit názory, postoje a záměry .</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Kroky pro sestavení dotazníku :</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228600" marR="0" lvl="0" indent="-228600" algn="just" defTabSz="914400" rtl="0" eaLnBrk="1" fontAlgn="auto" latinLnBrk="0" hangingPunct="1">
              <a:lnSpc>
                <a:spcPct val="100000"/>
              </a:lnSpc>
              <a:spcBef>
                <a:spcPts val="0"/>
              </a:spcBef>
              <a:spcAft>
                <a:spcPts val="0"/>
              </a:spcAft>
              <a:buClr>
                <a:srgbClr val="000000"/>
              </a:buClr>
              <a:buSzPts val="1200"/>
              <a:buFont typeface="Arial"/>
              <a:buAutoNum type="arabicPeriod"/>
              <a:tabLst/>
              <a:defRPr/>
            </a:pPr>
            <a:r>
              <a:rPr kumimoji="0" lang="cs-CZ" sz="1200" b="0" i="0" u="none" strike="noStrike" kern="0" cap="none" spc="0" normalizeH="0" baseline="0" noProof="0">
                <a:ln>
                  <a:noFill/>
                </a:ln>
                <a:solidFill>
                  <a:srgbClr val="000000"/>
                </a:solidFill>
                <a:effectLst/>
                <a:uLnTx/>
                <a:uFillTx/>
                <a:latin typeface="Calibri"/>
                <a:sym typeface="Trebuchet MS"/>
              </a:rPr>
              <a:t>definujte účel , jasně uveďte faktory , pojmy, které chcete zjistit.</a:t>
            </a:r>
          </a:p>
          <a:p>
            <a:pPr marL="228600" marR="0" lvl="0" indent="-15240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2. Definování základních proměnných včetně demografických a sociálně-environmentálních charakteristik respondenta .</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3. Definujte, pro koho je dotazník určen.  </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Pak se snažíme najít nejvhodnější jazyk a formulaci otázek v dotazníku .</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dirty="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3247883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288;p43">
            <a:extLst>
              <a:ext uri="{FF2B5EF4-FFF2-40B4-BE49-F238E27FC236}">
                <a16:creationId xmlns:a16="http://schemas.microsoft.com/office/drawing/2014/main" id="{30A0934C-A329-406A-A429-F28A637AF2F8}"/>
              </a:ext>
            </a:extLst>
          </p:cNvPr>
          <p:cNvSpPr txBox="1">
            <a:spLocks/>
          </p:cNvSpPr>
          <p:nvPr/>
        </p:nvSpPr>
        <p:spPr>
          <a:xfrm>
            <a:off x="543000" y="126000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a:ln>
                  <a:noFill/>
                </a:ln>
                <a:solidFill>
                  <a:srgbClr val="008000"/>
                </a:solidFill>
                <a:effectLst/>
                <a:uLnTx/>
                <a:uFillTx/>
                <a:latin typeface="Tahoma"/>
                <a:ea typeface="Tahoma"/>
                <a:cs typeface="Tahoma"/>
                <a:sym typeface="Tahoma"/>
              </a:rPr>
              <a:t>3. </a:t>
            </a:r>
            <a:r>
              <a:rPr kumimoji="0" lang="cs-CZ" sz="1800" b="1" i="0" u="none" strike="noStrike" kern="0" cap="none" spc="0" normalizeH="0" baseline="0" noProof="0">
                <a:ln>
                  <a:noFill/>
                </a:ln>
                <a:solidFill>
                  <a:srgbClr val="008000"/>
                </a:solidFill>
                <a:effectLst/>
                <a:uLnTx/>
                <a:uFillTx/>
                <a:latin typeface="Trebuchet MS"/>
                <a:sym typeface="Trebuchet MS"/>
              </a:rPr>
              <a:t>Analýza </a:t>
            </a:r>
            <a:r>
              <a:rPr kumimoji="0" lang="cs-CZ" sz="1800" b="1" i="0" u="none" strike="noStrike" kern="0" cap="none" spc="0" normalizeH="0" baseline="0" noProof="0">
                <a:ln>
                  <a:noFill/>
                </a:ln>
                <a:solidFill>
                  <a:srgbClr val="008000"/>
                </a:solidFill>
                <a:effectLst/>
                <a:uLnTx/>
                <a:uFillTx/>
                <a:latin typeface="Tahoma"/>
                <a:ea typeface="Tahoma"/>
                <a:cs typeface="Tahoma"/>
                <a:sym typeface="Tahoma"/>
              </a:rPr>
              <a:t>demografického a podnikatelského kontextu oblasti</a:t>
            </a:r>
            <a:endParaRPr kumimoji="0" lang="cs-CZ" sz="1800" b="1" i="0" u="none" strike="noStrike" kern="0" cap="none" spc="0" normalizeH="0" baseline="0" noProof="0">
              <a:ln>
                <a:noFill/>
              </a:ln>
              <a:solidFill>
                <a:srgbClr val="008000"/>
              </a:solidFill>
              <a:effectLst/>
              <a:uLnTx/>
              <a:uFillTx/>
              <a:latin typeface="Trebuchet MS"/>
              <a:sym typeface="Trebuchet MS"/>
            </a:endParaRPr>
          </a:p>
        </p:txBody>
      </p:sp>
      <p:sp>
        <p:nvSpPr>
          <p:cNvPr id="11" name="Google Shape;289;p43">
            <a:extLst>
              <a:ext uri="{FF2B5EF4-FFF2-40B4-BE49-F238E27FC236}">
                <a16:creationId xmlns:a16="http://schemas.microsoft.com/office/drawing/2014/main" id="{013C5A77-8474-4585-8D1C-6BB70853756B}"/>
              </a:ext>
            </a:extLst>
          </p:cNvPr>
          <p:cNvSpPr txBox="1">
            <a:spLocks/>
          </p:cNvSpPr>
          <p:nvPr/>
        </p:nvSpPr>
        <p:spPr>
          <a:xfrm>
            <a:off x="543000" y="171069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0" i="0" u="none" strike="noStrike" kern="0" cap="none" spc="0" normalizeH="0" baseline="0" noProof="0">
                <a:ln>
                  <a:noFill/>
                </a:ln>
                <a:solidFill>
                  <a:srgbClr val="008000"/>
                </a:solidFill>
                <a:effectLst/>
                <a:uLnTx/>
                <a:uFillTx/>
                <a:latin typeface="Trebuchet MS"/>
                <a:sym typeface="Trebuchet MS"/>
              </a:rPr>
              <a:t>3.3 Nástroje</a:t>
            </a:r>
          </a:p>
        </p:txBody>
      </p:sp>
      <p:sp>
        <p:nvSpPr>
          <p:cNvPr id="12" name="Google Shape;290;p43">
            <a:extLst>
              <a:ext uri="{FF2B5EF4-FFF2-40B4-BE49-F238E27FC236}">
                <a16:creationId xmlns:a16="http://schemas.microsoft.com/office/drawing/2014/main" id="{F1B4FA1D-AA61-4222-9F9B-4835DF5E4389}"/>
              </a:ext>
            </a:extLst>
          </p:cNvPr>
          <p:cNvSpPr txBox="1">
            <a:spLocks/>
          </p:cNvSpPr>
          <p:nvPr/>
        </p:nvSpPr>
        <p:spPr>
          <a:xfrm>
            <a:off x="543000" y="2164079"/>
            <a:ext cx="8820000" cy="39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000000"/>
                </a:solidFill>
                <a:effectLst/>
                <a:uLnTx/>
                <a:uFillTx/>
                <a:latin typeface="Calibri"/>
                <a:sym typeface="Trebuchet MS"/>
              </a:rPr>
              <a:t>Formulace otázek :</a:t>
            </a: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1" i="0" u="none" strike="noStrike" kern="0" cap="none" spc="0" normalizeH="0" baseline="0" noProof="0">
              <a:ln>
                <a:noFill/>
              </a:ln>
              <a:solidFill>
                <a:srgbClr val="000000"/>
              </a:solidFill>
              <a:effectLst/>
              <a:uLnTx/>
              <a:uFillTx/>
              <a:latin typeface="Calibri"/>
              <a:sym typeface="Trebuchet MS"/>
            </a:endParaRPr>
          </a:p>
          <a:p>
            <a:pPr marL="0" marR="0" lvl="0" indent="-762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it-IT" sz="1200" b="0" i="0" u="none" strike="noStrike" kern="0" cap="none" spc="0" normalizeH="0" baseline="0" noProof="0">
                <a:ln>
                  <a:noFill/>
                </a:ln>
                <a:solidFill>
                  <a:srgbClr val="000000"/>
                </a:solidFill>
                <a:effectLst/>
                <a:uLnTx/>
                <a:uFillTx/>
                <a:latin typeface="Calibri"/>
                <a:sym typeface="Trebuchet MS"/>
              </a:rPr>
              <a:t>Používejte jazyk přiměřený tématu</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762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it-IT" sz="1200" b="0" i="0" u="none" strike="noStrike" kern="0" cap="none" spc="0" normalizeH="0" baseline="0" noProof="0">
                <a:ln>
                  <a:noFill/>
                </a:ln>
                <a:solidFill>
                  <a:srgbClr val="000000"/>
                </a:solidFill>
                <a:effectLst/>
                <a:uLnTx/>
                <a:uFillTx/>
                <a:latin typeface="Calibri"/>
                <a:sym typeface="Trebuchet MS"/>
              </a:rPr>
              <a:t>formulovat otázky, které nejsou příliš složité.</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762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it-IT" sz="1200" b="0" i="0" u="none" strike="noStrike" kern="0" cap="none" spc="0" normalizeH="0" baseline="0" noProof="0">
                <a:ln>
                  <a:noFill/>
                </a:ln>
                <a:solidFill>
                  <a:srgbClr val="000000"/>
                </a:solidFill>
                <a:effectLst/>
                <a:uLnTx/>
                <a:uFillTx/>
                <a:latin typeface="Calibri"/>
                <a:sym typeface="Trebuchet MS"/>
              </a:rPr>
              <a:t>Otázky musí být jasné a konkrétní</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762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it-IT" sz="1200" b="0" i="0" u="none" strike="noStrike" kern="0" cap="none" spc="0" normalizeH="0" baseline="0" noProof="0">
                <a:ln>
                  <a:noFill/>
                </a:ln>
                <a:solidFill>
                  <a:srgbClr val="000000"/>
                </a:solidFill>
                <a:effectLst/>
                <a:uLnTx/>
                <a:uFillTx/>
                <a:latin typeface="Calibri"/>
                <a:sym typeface="Trebuchet MS"/>
              </a:rPr>
              <a:t>Začněte klíčovými otázkami : pozornost je vyšší</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762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it-IT" sz="1200" b="0" i="0" u="none" strike="noStrike" kern="0" cap="none" spc="0" normalizeH="0" baseline="0" noProof="0">
                <a:ln>
                  <a:noFill/>
                </a:ln>
                <a:solidFill>
                  <a:srgbClr val="000000"/>
                </a:solidFill>
                <a:effectLst/>
                <a:uLnTx/>
                <a:uFillTx/>
                <a:latin typeface="Calibri"/>
                <a:sym typeface="Trebuchet MS"/>
              </a:rPr>
              <a:t>věnujte pozornost délce otázek a počtu vybraných alternativ .</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762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it-IT" sz="1200" b="0" i="0" u="none" strike="noStrike" kern="0" cap="none" spc="0" normalizeH="0" baseline="0" noProof="0">
                <a:ln>
                  <a:noFill/>
                </a:ln>
                <a:solidFill>
                  <a:srgbClr val="000000"/>
                </a:solidFill>
                <a:effectLst/>
                <a:uLnTx/>
                <a:uFillTx/>
                <a:latin typeface="Calibri"/>
                <a:sym typeface="Trebuchet MS"/>
              </a:rPr>
              <a:t>ne příliš mnoho otázek: Max. 20</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762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it-IT" sz="1200" b="0" i="0" u="none" strike="noStrike" kern="0" cap="none" spc="0" normalizeH="0" baseline="0" noProof="0">
                <a:ln>
                  <a:noFill/>
                </a:ln>
                <a:solidFill>
                  <a:srgbClr val="000000"/>
                </a:solidFill>
                <a:effectLst/>
                <a:uLnTx/>
                <a:uFillTx/>
                <a:latin typeface="Calibri"/>
                <a:sym typeface="Trebuchet MS"/>
              </a:rPr>
              <a:t>Definujte otázky tak , aby obsahovaly číselné a strategické údaje</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762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it-IT" sz="1200" b="0" i="0" u="none" strike="noStrike" kern="0" cap="none" spc="0" normalizeH="0" baseline="0" noProof="0">
                <a:ln>
                  <a:noFill/>
                </a:ln>
                <a:solidFill>
                  <a:srgbClr val="000000"/>
                </a:solidFill>
                <a:effectLst/>
                <a:uLnTx/>
                <a:uFillTx/>
                <a:latin typeface="Calibri"/>
                <a:sym typeface="Trebuchet MS"/>
              </a:rPr>
              <a:t>Na konci dotazníku použijte otevřené otázky;</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762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it-IT" sz="1200" b="0" i="0" u="none" strike="noStrike" kern="0" cap="none" spc="0" normalizeH="0" baseline="0" noProof="0">
                <a:ln>
                  <a:noFill/>
                </a:ln>
                <a:solidFill>
                  <a:srgbClr val="000000"/>
                </a:solidFill>
                <a:effectLst/>
                <a:uLnTx/>
                <a:uFillTx/>
                <a:latin typeface="Calibri"/>
                <a:sym typeface="Trebuchet MS"/>
              </a:rPr>
              <a:t>Ptejte se na osobní informace, aniž byste byli dotěrní</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dirty="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125469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1" name="Google Shape;75;p3">
            <a:extLst>
              <a:ext uri="{FF2B5EF4-FFF2-40B4-BE49-F238E27FC236}">
                <a16:creationId xmlns:a16="http://schemas.microsoft.com/office/drawing/2014/main" id="{3A040491-5755-4606-82E3-A6CE68C33DBA}"/>
              </a:ext>
            </a:extLst>
          </p:cNvPr>
          <p:cNvSpPr txBox="1">
            <a:spLocks/>
          </p:cNvSpPr>
          <p:nvPr/>
        </p:nvSpPr>
        <p:spPr>
          <a:xfrm>
            <a:off x="543000" y="126000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indent="0"/>
            <a:r>
              <a:rPr lang="cs">
                <a:latin typeface="Calibri"/>
              </a:rPr>
              <a:t>1. Analýza územních povolání v místním kontextu</a:t>
            </a:r>
            <a:endParaRPr lang="it-IT">
              <a:latin typeface="Calibri"/>
            </a:endParaRPr>
          </a:p>
        </p:txBody>
      </p:sp>
      <p:sp>
        <p:nvSpPr>
          <p:cNvPr id="12" name="Google Shape;76;p3">
            <a:extLst>
              <a:ext uri="{FF2B5EF4-FFF2-40B4-BE49-F238E27FC236}">
                <a16:creationId xmlns:a16="http://schemas.microsoft.com/office/drawing/2014/main" id="{8FAAC70E-B278-4203-BA75-CC83167788A1}"/>
              </a:ext>
            </a:extLst>
          </p:cNvPr>
          <p:cNvSpPr txBox="1">
            <a:spLocks/>
          </p:cNvSpPr>
          <p:nvPr/>
        </p:nvSpPr>
        <p:spPr>
          <a:xfrm>
            <a:off x="543000" y="171069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indent="0"/>
            <a:r>
              <a:rPr lang="cs">
                <a:latin typeface="Calibri"/>
              </a:rPr>
              <a:t>1.1 </a:t>
            </a:r>
            <a:r>
              <a:rPr lang="cs" b="1">
                <a:latin typeface="Calibri"/>
              </a:rPr>
              <a:t>Analýza </a:t>
            </a:r>
            <a:r>
              <a:rPr lang="cs">
                <a:latin typeface="Calibri"/>
                <a:ea typeface="Consolas"/>
                <a:cs typeface="Consolas"/>
                <a:sym typeface="Consolas"/>
              </a:rPr>
              <a:t>silných a slabých stránek</a:t>
            </a:r>
            <a:endParaRPr lang="it-IT" dirty="0">
              <a:latin typeface="Calibri"/>
            </a:endParaRPr>
          </a:p>
        </p:txBody>
      </p:sp>
      <p:sp>
        <p:nvSpPr>
          <p:cNvPr id="13" name="Google Shape;77;p3">
            <a:extLst>
              <a:ext uri="{FF2B5EF4-FFF2-40B4-BE49-F238E27FC236}">
                <a16:creationId xmlns:a16="http://schemas.microsoft.com/office/drawing/2014/main" id="{879AFE58-FED7-4D6B-A9FA-F90999471E53}"/>
              </a:ext>
            </a:extLst>
          </p:cNvPr>
          <p:cNvSpPr txBox="1">
            <a:spLocks/>
          </p:cNvSpPr>
          <p:nvPr/>
        </p:nvSpPr>
        <p:spPr>
          <a:xfrm>
            <a:off x="691009" y="2365006"/>
            <a:ext cx="8270255" cy="312693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it-IT" sz="1200" b="0" i="0" u="none" strike="noStrike" kern="0" cap="none" spc="0" normalizeH="0" baseline="0" noProof="0">
                <a:ln>
                  <a:noFill/>
                </a:ln>
                <a:solidFill>
                  <a:srgbClr val="000000"/>
                </a:solidFill>
                <a:effectLst/>
                <a:uLnTx/>
                <a:uFillTx/>
                <a:latin typeface="Calibri"/>
                <a:sym typeface="Trebuchet MS"/>
              </a:rPr>
              <a:t>V této první části se zabýváme tím, jak provést analýzu SWOT a jak využít zjištěných skutečností . Uvádíme také pracovní příklad a šablonu, které vám pomohou začít s analýzou SWOT ve vašem vlastním kontextu .</a:t>
            </a:r>
            <a:endParaRPr kumimoji="0" lang="it-IT"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it-IT" sz="1200" b="1"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it-IT" sz="1200" b="1" i="0" u="none" strike="noStrike" kern="0" cap="none" spc="0" normalizeH="0" baseline="0" noProof="0">
                <a:ln>
                  <a:noFill/>
                </a:ln>
                <a:solidFill>
                  <a:srgbClr val="000000"/>
                </a:solidFill>
                <a:effectLst/>
                <a:uLnTx/>
                <a:uFillTx/>
                <a:latin typeface="Calibri"/>
                <a:sym typeface="Trebuchet MS"/>
              </a:rPr>
              <a:t>SWOT </a:t>
            </a:r>
            <a:r>
              <a:rPr kumimoji="0" lang="it-IT" sz="1200" b="0" i="0" u="none" strike="noStrike" kern="0" cap="none" spc="0" normalizeH="0" baseline="0" noProof="0">
                <a:ln>
                  <a:noFill/>
                </a:ln>
                <a:solidFill>
                  <a:srgbClr val="000000"/>
                </a:solidFill>
                <a:effectLst/>
                <a:uLnTx/>
                <a:uFillTx/>
                <a:latin typeface="Calibri"/>
                <a:sym typeface="Trebuchet MS"/>
              </a:rPr>
              <a:t>je zkratka pro </a:t>
            </a:r>
            <a:r>
              <a:rPr kumimoji="0" lang="it-IT" sz="1200" b="1" i="0" u="none" strike="noStrike" kern="0" cap="none" spc="0" normalizeH="0" baseline="0" noProof="0">
                <a:ln>
                  <a:noFill/>
                </a:ln>
                <a:solidFill>
                  <a:srgbClr val="000000"/>
                </a:solidFill>
                <a:effectLst/>
                <a:uLnTx/>
                <a:uFillTx/>
                <a:latin typeface="Calibri"/>
                <a:sym typeface="Trebuchet MS"/>
              </a:rPr>
              <a:t>silné stránky </a:t>
            </a:r>
            <a:r>
              <a:rPr kumimoji="0" lang="it-IT" sz="1200" b="0" i="0" u="none" strike="noStrike" kern="0" cap="none" spc="0" normalizeH="0" baseline="0" noProof="0">
                <a:ln>
                  <a:noFill/>
                </a:ln>
                <a:solidFill>
                  <a:srgbClr val="000000"/>
                </a:solidFill>
                <a:effectLst/>
                <a:uLnTx/>
                <a:uFillTx/>
                <a:latin typeface="Calibri"/>
                <a:sym typeface="Trebuchet MS"/>
              </a:rPr>
              <a:t>, </a:t>
            </a:r>
            <a:r>
              <a:rPr kumimoji="0" lang="it-IT" sz="1200" b="1" i="0" u="none" strike="noStrike" kern="0" cap="none" spc="0" normalizeH="0" baseline="0" noProof="0">
                <a:ln>
                  <a:noFill/>
                </a:ln>
                <a:solidFill>
                  <a:srgbClr val="000000"/>
                </a:solidFill>
                <a:effectLst/>
                <a:uLnTx/>
                <a:uFillTx/>
                <a:latin typeface="Calibri"/>
                <a:sym typeface="Trebuchet MS"/>
              </a:rPr>
              <a:t>slabé stránky </a:t>
            </a:r>
            <a:r>
              <a:rPr kumimoji="0" lang="it-IT" sz="1200" b="0" i="0" u="none" strike="noStrike" kern="0" cap="none" spc="0" normalizeH="0" baseline="0" noProof="0">
                <a:ln>
                  <a:noFill/>
                </a:ln>
                <a:solidFill>
                  <a:srgbClr val="000000"/>
                </a:solidFill>
                <a:effectLst/>
                <a:uLnTx/>
                <a:uFillTx/>
                <a:latin typeface="Calibri"/>
                <a:sym typeface="Trebuchet MS"/>
              </a:rPr>
              <a:t>, </a:t>
            </a:r>
            <a:r>
              <a:rPr kumimoji="0" lang="it-IT" sz="1200" b="1" i="0" u="none" strike="noStrike" kern="0" cap="none" spc="0" normalizeH="0" baseline="0" noProof="0">
                <a:ln>
                  <a:noFill/>
                </a:ln>
                <a:solidFill>
                  <a:srgbClr val="000000"/>
                </a:solidFill>
                <a:effectLst/>
                <a:uLnTx/>
                <a:uFillTx/>
                <a:latin typeface="Calibri"/>
                <a:sym typeface="Trebuchet MS"/>
              </a:rPr>
              <a:t>příležitosti </a:t>
            </a:r>
            <a:r>
              <a:rPr kumimoji="0" lang="it-IT" sz="1200" b="0" i="0" u="none" strike="noStrike" kern="0" cap="none" spc="0" normalizeH="0" baseline="0" noProof="0">
                <a:ln>
                  <a:noFill/>
                </a:ln>
                <a:solidFill>
                  <a:srgbClr val="000000"/>
                </a:solidFill>
                <a:effectLst/>
                <a:uLnTx/>
                <a:uFillTx/>
                <a:latin typeface="Calibri"/>
                <a:sym typeface="Trebuchet MS"/>
              </a:rPr>
              <a:t>a </a:t>
            </a:r>
            <a:r>
              <a:rPr kumimoji="0" lang="it-IT" sz="1200" b="1" i="0" u="none" strike="noStrike" kern="0" cap="none" spc="0" normalizeH="0" baseline="0" noProof="0">
                <a:ln>
                  <a:noFill/>
                </a:ln>
                <a:solidFill>
                  <a:srgbClr val="000000"/>
                </a:solidFill>
                <a:effectLst/>
                <a:uLnTx/>
                <a:uFillTx/>
                <a:latin typeface="Calibri"/>
                <a:sym typeface="Trebuchet MS"/>
              </a:rPr>
              <a:t>hrozby, </a:t>
            </a:r>
            <a:r>
              <a:rPr kumimoji="0" lang="it-IT" sz="1200" b="0" i="0" u="none" strike="noStrike" kern="0" cap="none" spc="0" normalizeH="0" baseline="0" noProof="0">
                <a:ln>
                  <a:noFill/>
                </a:ln>
                <a:solidFill>
                  <a:srgbClr val="000000"/>
                </a:solidFill>
                <a:effectLst/>
                <a:uLnTx/>
                <a:uFillTx/>
                <a:latin typeface="Calibri"/>
                <a:sym typeface="Trebuchet MS"/>
              </a:rPr>
              <a:t>a proto je analýza SWOT technikou k posouzení těchto čtyř aspektů vašeho podnikání.</a:t>
            </a: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it-IT" sz="1200" b="0" i="0" u="none" strike="noStrike" kern="0" cap="none" spc="0" normalizeH="0" baseline="0" noProof="0">
                <a:ln>
                  <a:noFill/>
                </a:ln>
                <a:solidFill>
                  <a:srgbClr val="000000"/>
                </a:solidFill>
                <a:effectLst/>
                <a:uLnTx/>
                <a:uFillTx/>
                <a:latin typeface="Calibri"/>
                <a:sym typeface="Trebuchet MS"/>
              </a:rPr>
              <a:t>Analýza SWOT zkoumá interní i externí faktory, tedy to , co se děje uvnitř i vně vaší organizace . Některé z těchto faktorů tedy budete mít pod kontrolou a některé ne . V obou případech bude nejmoudřejší opatření, které můžete přijmout jako reakci, jasnější, když zjistíte , zaznamenáte a analyzujete co nejvíce faktorů .</a:t>
            </a:r>
          </a:p>
        </p:txBody>
      </p:sp>
    </p:spTree>
    <p:extLst>
      <p:ext uri="{BB962C8B-B14F-4D97-AF65-F5344CB8AC3E}">
        <p14:creationId xmlns:p14="http://schemas.microsoft.com/office/powerpoint/2010/main" val="387566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295;p44">
            <a:extLst>
              <a:ext uri="{FF2B5EF4-FFF2-40B4-BE49-F238E27FC236}">
                <a16:creationId xmlns:a16="http://schemas.microsoft.com/office/drawing/2014/main" id="{90DFF6E7-4EDF-4984-B9B9-CE36E1114DD9}"/>
              </a:ext>
            </a:extLst>
          </p:cNvPr>
          <p:cNvSpPr txBox="1">
            <a:spLocks/>
          </p:cNvSpPr>
          <p:nvPr/>
        </p:nvSpPr>
        <p:spPr>
          <a:xfrm>
            <a:off x="543000" y="126000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a:ln>
                  <a:noFill/>
                </a:ln>
                <a:solidFill>
                  <a:srgbClr val="008000"/>
                </a:solidFill>
                <a:effectLst/>
                <a:uLnTx/>
                <a:uFillTx/>
                <a:latin typeface="Tahoma"/>
                <a:ea typeface="Tahoma"/>
                <a:cs typeface="Tahoma"/>
                <a:sym typeface="Tahoma"/>
              </a:rPr>
              <a:t>3. </a:t>
            </a:r>
            <a:r>
              <a:rPr kumimoji="0" lang="cs-CZ" sz="1800" b="1" i="0" u="none" strike="noStrike" kern="0" cap="none" spc="0" normalizeH="0" baseline="0" noProof="0">
                <a:ln>
                  <a:noFill/>
                </a:ln>
                <a:solidFill>
                  <a:srgbClr val="008000"/>
                </a:solidFill>
                <a:effectLst/>
                <a:uLnTx/>
                <a:uFillTx/>
                <a:latin typeface="Trebuchet MS"/>
                <a:sym typeface="Trebuchet MS"/>
              </a:rPr>
              <a:t>Analýza </a:t>
            </a:r>
            <a:r>
              <a:rPr kumimoji="0" lang="cs-CZ" sz="1800" b="1" i="0" u="none" strike="noStrike" kern="0" cap="none" spc="0" normalizeH="0" baseline="0" noProof="0">
                <a:ln>
                  <a:noFill/>
                </a:ln>
                <a:solidFill>
                  <a:srgbClr val="008000"/>
                </a:solidFill>
                <a:effectLst/>
                <a:uLnTx/>
                <a:uFillTx/>
                <a:latin typeface="Tahoma"/>
                <a:ea typeface="Tahoma"/>
                <a:cs typeface="Tahoma"/>
                <a:sym typeface="Tahoma"/>
              </a:rPr>
              <a:t>demografického a podnikatelského kontextu oblasti</a:t>
            </a:r>
            <a:endParaRPr kumimoji="0" lang="cs-CZ" sz="1800" b="1" i="0" u="none" strike="noStrike" kern="0" cap="none" spc="0" normalizeH="0" baseline="0" noProof="0">
              <a:ln>
                <a:noFill/>
              </a:ln>
              <a:solidFill>
                <a:srgbClr val="008000"/>
              </a:solidFill>
              <a:effectLst/>
              <a:uLnTx/>
              <a:uFillTx/>
              <a:latin typeface="Trebuchet MS"/>
              <a:sym typeface="Trebuchet MS"/>
            </a:endParaRPr>
          </a:p>
        </p:txBody>
      </p:sp>
      <p:sp>
        <p:nvSpPr>
          <p:cNvPr id="11" name="Google Shape;296;p44">
            <a:extLst>
              <a:ext uri="{FF2B5EF4-FFF2-40B4-BE49-F238E27FC236}">
                <a16:creationId xmlns:a16="http://schemas.microsoft.com/office/drawing/2014/main" id="{CD63C5E9-E8ED-48B1-8257-31A1C88694B4}"/>
              </a:ext>
            </a:extLst>
          </p:cNvPr>
          <p:cNvSpPr txBox="1">
            <a:spLocks/>
          </p:cNvSpPr>
          <p:nvPr/>
        </p:nvSpPr>
        <p:spPr>
          <a:xfrm>
            <a:off x="543000" y="171069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0" i="0" u="none" strike="noStrike" kern="0" cap="none" spc="0" normalizeH="0" baseline="0" noProof="0">
                <a:ln>
                  <a:noFill/>
                </a:ln>
                <a:solidFill>
                  <a:srgbClr val="008000"/>
                </a:solidFill>
                <a:effectLst/>
                <a:uLnTx/>
                <a:uFillTx/>
                <a:latin typeface="Trebuchet MS"/>
                <a:sym typeface="Trebuchet MS"/>
              </a:rPr>
              <a:t>3.4 Nástroje</a:t>
            </a:r>
          </a:p>
        </p:txBody>
      </p:sp>
      <p:graphicFrame>
        <p:nvGraphicFramePr>
          <p:cNvPr id="12" name="Google Shape;297;p44">
            <a:extLst>
              <a:ext uri="{FF2B5EF4-FFF2-40B4-BE49-F238E27FC236}">
                <a16:creationId xmlns:a16="http://schemas.microsoft.com/office/drawing/2014/main" id="{E8DA07F5-4467-46C1-A053-143FDE6214C8}"/>
              </a:ext>
            </a:extLst>
          </p:cNvPr>
          <p:cNvGraphicFramePr/>
          <p:nvPr>
            <p:extLst>
              <p:ext uri="{D42A27DB-BD31-4B8C-83A1-F6EECF244321}">
                <p14:modId xmlns:p14="http://schemas.microsoft.com/office/powerpoint/2010/main" val="1249571281"/>
              </p:ext>
            </p:extLst>
          </p:nvPr>
        </p:nvGraphicFramePr>
        <p:xfrm>
          <a:off x="613310" y="2336996"/>
          <a:ext cx="8427950" cy="3190900"/>
        </p:xfrm>
        <a:graphic>
          <a:graphicData uri="http://schemas.openxmlformats.org/drawingml/2006/table">
            <a:tbl>
              <a:tblPr>
                <a:noFill/>
              </a:tblPr>
              <a:tblGrid>
                <a:gridCol w="8427950">
                  <a:extLst>
                    <a:ext uri="{9D8B030D-6E8A-4147-A177-3AD203B41FA5}">
                      <a16:colId xmlns:a16="http://schemas.microsoft.com/office/drawing/2014/main" val="20000"/>
                    </a:ext>
                  </a:extLst>
                </a:gridCol>
              </a:tblGrid>
              <a:tr h="602625">
                <a:tc>
                  <a:txBody>
                    <a:bodyPr/>
                    <a:lstStyle>
                      <a:lvl1pPr marL="0" algn="l" defTabSz="685800" rtl="0" eaLnBrk="1" latinLnBrk="0" hangingPunct="1">
                        <a:defRPr sz="1350" kern="1200">
                          <a:solidFill>
                            <a:srgbClr val="000000"/>
                          </a:solidFill>
                          <a:latin typeface="Arial"/>
                          <a:ea typeface="Arial"/>
                          <a:cs typeface="Arial"/>
                        </a:defRPr>
                      </a:lvl1pPr>
                      <a:lvl2pPr marL="342900" algn="l" defTabSz="685800" rtl="0" eaLnBrk="1" latinLnBrk="0" hangingPunct="1">
                        <a:defRPr sz="1350" kern="1200">
                          <a:solidFill>
                            <a:srgbClr val="000000"/>
                          </a:solidFill>
                          <a:latin typeface="Arial"/>
                          <a:ea typeface="Arial"/>
                          <a:cs typeface="Arial"/>
                        </a:defRPr>
                      </a:lvl2pPr>
                      <a:lvl3pPr marL="685800" algn="l" defTabSz="685800" rtl="0" eaLnBrk="1" latinLnBrk="0" hangingPunct="1">
                        <a:defRPr sz="1350" kern="1200">
                          <a:solidFill>
                            <a:srgbClr val="000000"/>
                          </a:solidFill>
                          <a:latin typeface="Arial"/>
                          <a:ea typeface="Arial"/>
                          <a:cs typeface="Arial"/>
                        </a:defRPr>
                      </a:lvl3pPr>
                      <a:lvl4pPr marL="1028700" algn="l" defTabSz="685800" rtl="0" eaLnBrk="1" latinLnBrk="0" hangingPunct="1">
                        <a:defRPr sz="1350" kern="1200">
                          <a:solidFill>
                            <a:srgbClr val="000000"/>
                          </a:solidFill>
                          <a:latin typeface="Arial"/>
                          <a:ea typeface="Arial"/>
                          <a:cs typeface="Arial"/>
                        </a:defRPr>
                      </a:lvl4pPr>
                      <a:lvl5pPr marL="1371600" algn="l" defTabSz="685800" rtl="0" eaLnBrk="1" latinLnBrk="0" hangingPunct="1">
                        <a:defRPr sz="1350" kern="1200">
                          <a:solidFill>
                            <a:srgbClr val="000000"/>
                          </a:solidFill>
                          <a:latin typeface="Arial"/>
                          <a:ea typeface="Arial"/>
                          <a:cs typeface="Arial"/>
                        </a:defRPr>
                      </a:lvl5pPr>
                      <a:lvl6pPr marL="1714500" algn="l" defTabSz="685800" rtl="0" eaLnBrk="1" latinLnBrk="0" hangingPunct="1">
                        <a:defRPr sz="1350" kern="1200">
                          <a:solidFill>
                            <a:srgbClr val="000000"/>
                          </a:solidFill>
                          <a:latin typeface="Arial"/>
                          <a:ea typeface="Arial"/>
                          <a:cs typeface="Arial"/>
                        </a:defRPr>
                      </a:lvl6pPr>
                      <a:lvl7pPr marL="2057400" algn="l" defTabSz="685800" rtl="0" eaLnBrk="1" latinLnBrk="0" hangingPunct="1">
                        <a:defRPr sz="1350" kern="1200">
                          <a:solidFill>
                            <a:srgbClr val="000000"/>
                          </a:solidFill>
                          <a:latin typeface="Arial"/>
                          <a:ea typeface="Arial"/>
                          <a:cs typeface="Arial"/>
                        </a:defRPr>
                      </a:lvl7pPr>
                      <a:lvl8pPr marL="2400300" algn="l" defTabSz="685800" rtl="0" eaLnBrk="1" latinLnBrk="0" hangingPunct="1">
                        <a:defRPr sz="1350" kern="1200">
                          <a:solidFill>
                            <a:srgbClr val="000000"/>
                          </a:solidFill>
                          <a:latin typeface="Arial"/>
                          <a:ea typeface="Arial"/>
                          <a:cs typeface="Arial"/>
                        </a:defRPr>
                      </a:lvl8pPr>
                      <a:lvl9pPr marL="2743200" algn="l" defTabSz="685800" rtl="0" eaLnBrk="1" latinLnBrk="0" hangingPunct="1">
                        <a:defRPr sz="1350" kern="1200">
                          <a:solidFill>
                            <a:srgbClr val="000000"/>
                          </a:solidFill>
                          <a:latin typeface="Arial"/>
                          <a:ea typeface="Arial"/>
                          <a:cs typeface="Arial"/>
                        </a:defRPr>
                      </a:lvl9pPr>
                    </a:lstStyle>
                    <a:p>
                      <a:pPr marL="0" marR="0" lvl="0" indent="0" algn="l" rtl="0">
                        <a:lnSpc>
                          <a:spcPct val="115000"/>
                        </a:lnSpc>
                        <a:spcBef>
                          <a:spcPts val="0"/>
                        </a:spcBef>
                        <a:spcAft>
                          <a:spcPts val="0"/>
                        </a:spcAft>
                        <a:buNone/>
                      </a:pPr>
                      <a:r>
                        <a:rPr lang="cs" sz="1200" b="1">
                          <a:solidFill>
                            <a:srgbClr val="000000"/>
                          </a:solidFill>
                          <a:latin typeface="Calibri"/>
                          <a:ea typeface="Trebuchet MS"/>
                          <a:cs typeface="Trebuchet MS"/>
                          <a:sym typeface="Trebuchet MS"/>
                        </a:rPr>
                        <a:t>Udělejte </a:t>
                      </a:r>
                      <a:r>
                        <a:rPr lang="cs" sz="1200" b="1" err="1">
                          <a:solidFill>
                            <a:srgbClr val="000000"/>
                          </a:solidFill>
                          <a:latin typeface="Calibri"/>
                          <a:ea typeface="Trebuchet MS"/>
                          <a:cs typeface="Trebuchet MS"/>
                          <a:sym typeface="Trebuchet MS"/>
                        </a:rPr>
                        <a:t>předběžný průzkum </a:t>
                      </a:r>
                      <a:r>
                        <a:rPr lang="cs" sz="1200" b="1">
                          <a:solidFill>
                            <a:srgbClr val="000000"/>
                          </a:solidFill>
                          <a:latin typeface="Calibri"/>
                          <a:ea typeface="Trebuchet MS"/>
                          <a:cs typeface="Trebuchet MS"/>
                          <a:sym typeface="Trebuchet MS"/>
                        </a:rPr>
                        <a:t>.</a:t>
                      </a:r>
                      <a:endParaRPr sz="1200">
                        <a:latin typeface="Calibri"/>
                        <a:ea typeface="Trebuchet MS"/>
                        <a:cs typeface="Trebuchet MS"/>
                        <a:sym typeface="Trebuchet MS"/>
                      </a:endParaRPr>
                    </a:p>
                    <a:p>
                      <a:pPr marL="0" marR="0" lvl="0" indent="0" algn="l" rtl="0">
                        <a:lnSpc>
                          <a:spcPct val="115000"/>
                        </a:lnSpc>
                        <a:spcBef>
                          <a:spcPts val="0"/>
                        </a:spcBef>
                        <a:spcAft>
                          <a:spcPts val="0"/>
                        </a:spcAft>
                        <a:buNone/>
                      </a:pPr>
                      <a:r>
                        <a:rPr lang="cs" sz="1200">
                          <a:solidFill>
                            <a:srgbClr val="000000"/>
                          </a:solidFill>
                          <a:latin typeface="Calibri"/>
                          <a:ea typeface="Trebuchet MS"/>
                          <a:cs typeface="Trebuchet MS"/>
                          <a:sym typeface="Trebuchet MS"/>
                        </a:rPr>
                        <a:t>Chcete-li vytvořit </a:t>
                      </a:r>
                      <a:r>
                        <a:rPr lang="cs" sz="1200" err="1">
                          <a:solidFill>
                            <a:srgbClr val="000000"/>
                          </a:solidFill>
                          <a:latin typeface="Calibri"/>
                          <a:ea typeface="Trebuchet MS"/>
                          <a:cs typeface="Trebuchet MS"/>
                          <a:sym typeface="Trebuchet MS"/>
                        </a:rPr>
                        <a:t>účinný </a:t>
                      </a:r>
                      <a:r>
                        <a:rPr lang="cs" sz="1200">
                          <a:solidFill>
                            <a:srgbClr val="000000"/>
                          </a:solidFill>
                          <a:latin typeface="Calibri"/>
                          <a:ea typeface="Trebuchet MS"/>
                          <a:cs typeface="Trebuchet MS"/>
                          <a:sym typeface="Trebuchet MS"/>
                        </a:rPr>
                        <a:t>průzkum </a:t>
                      </a:r>
                      <a:r>
                        <a:rPr lang="cs" sz="1200" err="1">
                          <a:solidFill>
                            <a:srgbClr val="000000"/>
                          </a:solidFill>
                          <a:latin typeface="Calibri"/>
                          <a:ea typeface="Trebuchet MS"/>
                          <a:cs typeface="Trebuchet MS"/>
                          <a:sym typeface="Trebuchet MS"/>
                        </a:rPr>
                        <a:t>, musíte </a:t>
                      </a:r>
                      <a:r>
                        <a:rPr lang="cs" sz="1200">
                          <a:solidFill>
                            <a:srgbClr val="000000"/>
                          </a:solidFill>
                          <a:latin typeface="Calibri"/>
                          <a:ea typeface="Trebuchet MS"/>
                          <a:cs typeface="Trebuchet MS"/>
                          <a:sym typeface="Trebuchet MS"/>
                        </a:rPr>
                        <a:t>být </a:t>
                      </a:r>
                      <a:r>
                        <a:rPr lang="cs" sz="1200" err="1">
                          <a:solidFill>
                            <a:srgbClr val="000000"/>
                          </a:solidFill>
                          <a:latin typeface="Calibri"/>
                          <a:ea typeface="Trebuchet MS"/>
                          <a:cs typeface="Trebuchet MS"/>
                          <a:sym typeface="Trebuchet MS"/>
                        </a:rPr>
                        <a:t>co nejcílenější.</a:t>
                      </a:r>
                      <a:endParaRPr sz="1200">
                        <a:latin typeface="Calibri"/>
                        <a:ea typeface="Trebuchet MS"/>
                        <a:cs typeface="Trebuchet MS"/>
                        <a:sym typeface="Trebuchet M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50325">
                <a:tc>
                  <a:txBody>
                    <a:bodyPr/>
                    <a:lstStyle>
                      <a:lvl1pPr marL="0" algn="l" defTabSz="685800" rtl="0" eaLnBrk="1" latinLnBrk="0" hangingPunct="1">
                        <a:defRPr sz="1350" kern="1200">
                          <a:solidFill>
                            <a:srgbClr val="000000"/>
                          </a:solidFill>
                          <a:latin typeface="Arial"/>
                          <a:ea typeface="Arial"/>
                          <a:cs typeface="Arial"/>
                        </a:defRPr>
                      </a:lvl1pPr>
                      <a:lvl2pPr marL="342900" algn="l" defTabSz="685800" rtl="0" eaLnBrk="1" latinLnBrk="0" hangingPunct="1">
                        <a:defRPr sz="1350" kern="1200">
                          <a:solidFill>
                            <a:srgbClr val="000000"/>
                          </a:solidFill>
                          <a:latin typeface="Arial"/>
                          <a:ea typeface="Arial"/>
                          <a:cs typeface="Arial"/>
                        </a:defRPr>
                      </a:lvl2pPr>
                      <a:lvl3pPr marL="685800" algn="l" defTabSz="685800" rtl="0" eaLnBrk="1" latinLnBrk="0" hangingPunct="1">
                        <a:defRPr sz="1350" kern="1200">
                          <a:solidFill>
                            <a:srgbClr val="000000"/>
                          </a:solidFill>
                          <a:latin typeface="Arial"/>
                          <a:ea typeface="Arial"/>
                          <a:cs typeface="Arial"/>
                        </a:defRPr>
                      </a:lvl3pPr>
                      <a:lvl4pPr marL="1028700" algn="l" defTabSz="685800" rtl="0" eaLnBrk="1" latinLnBrk="0" hangingPunct="1">
                        <a:defRPr sz="1350" kern="1200">
                          <a:solidFill>
                            <a:srgbClr val="000000"/>
                          </a:solidFill>
                          <a:latin typeface="Arial"/>
                          <a:ea typeface="Arial"/>
                          <a:cs typeface="Arial"/>
                        </a:defRPr>
                      </a:lvl4pPr>
                      <a:lvl5pPr marL="1371600" algn="l" defTabSz="685800" rtl="0" eaLnBrk="1" latinLnBrk="0" hangingPunct="1">
                        <a:defRPr sz="1350" kern="1200">
                          <a:solidFill>
                            <a:srgbClr val="000000"/>
                          </a:solidFill>
                          <a:latin typeface="Arial"/>
                          <a:ea typeface="Arial"/>
                          <a:cs typeface="Arial"/>
                        </a:defRPr>
                      </a:lvl5pPr>
                      <a:lvl6pPr marL="1714500" algn="l" defTabSz="685800" rtl="0" eaLnBrk="1" latinLnBrk="0" hangingPunct="1">
                        <a:defRPr sz="1350" kern="1200">
                          <a:solidFill>
                            <a:srgbClr val="000000"/>
                          </a:solidFill>
                          <a:latin typeface="Arial"/>
                          <a:ea typeface="Arial"/>
                          <a:cs typeface="Arial"/>
                        </a:defRPr>
                      </a:lvl6pPr>
                      <a:lvl7pPr marL="2057400" algn="l" defTabSz="685800" rtl="0" eaLnBrk="1" latinLnBrk="0" hangingPunct="1">
                        <a:defRPr sz="1350" kern="1200">
                          <a:solidFill>
                            <a:srgbClr val="000000"/>
                          </a:solidFill>
                          <a:latin typeface="Arial"/>
                          <a:ea typeface="Arial"/>
                          <a:cs typeface="Arial"/>
                        </a:defRPr>
                      </a:lvl7pPr>
                      <a:lvl8pPr marL="2400300" algn="l" defTabSz="685800" rtl="0" eaLnBrk="1" latinLnBrk="0" hangingPunct="1">
                        <a:defRPr sz="1350" kern="1200">
                          <a:solidFill>
                            <a:srgbClr val="000000"/>
                          </a:solidFill>
                          <a:latin typeface="Arial"/>
                          <a:ea typeface="Arial"/>
                          <a:cs typeface="Arial"/>
                        </a:defRPr>
                      </a:lvl8pPr>
                      <a:lvl9pPr marL="2743200" algn="l" defTabSz="685800" rtl="0" eaLnBrk="1" latinLnBrk="0" hangingPunct="1">
                        <a:defRPr sz="1350" kern="1200">
                          <a:solidFill>
                            <a:srgbClr val="000000"/>
                          </a:solidFill>
                          <a:latin typeface="Arial"/>
                          <a:ea typeface="Arial"/>
                          <a:cs typeface="Arial"/>
                        </a:defRPr>
                      </a:lvl9pPr>
                    </a:lstStyle>
                    <a:p>
                      <a:pPr marL="0" marR="0" lvl="0" indent="0" algn="l" rtl="0">
                        <a:lnSpc>
                          <a:spcPct val="115000"/>
                        </a:lnSpc>
                        <a:spcBef>
                          <a:spcPts val="0"/>
                        </a:spcBef>
                        <a:spcAft>
                          <a:spcPts val="0"/>
                        </a:spcAft>
                        <a:buNone/>
                      </a:pPr>
                      <a:r>
                        <a:rPr lang="cs" sz="1200" b="1">
                          <a:solidFill>
                            <a:srgbClr val="000000"/>
                          </a:solidFill>
                          <a:latin typeface="Calibri"/>
                          <a:ea typeface="Trebuchet MS"/>
                          <a:cs typeface="Trebuchet MS"/>
                          <a:sym typeface="Trebuchet MS"/>
                        </a:rPr>
                        <a:t>Připravte </a:t>
                      </a:r>
                      <a:r>
                        <a:rPr lang="cs" sz="1200" b="1" err="1">
                          <a:solidFill>
                            <a:srgbClr val="000000"/>
                          </a:solidFill>
                          <a:latin typeface="Calibri"/>
                          <a:ea typeface="Trebuchet MS"/>
                          <a:cs typeface="Trebuchet MS"/>
                          <a:sym typeface="Trebuchet MS"/>
                        </a:rPr>
                        <a:t>si dotazy </a:t>
                      </a:r>
                      <a:r>
                        <a:rPr lang="cs" sz="1200" b="1">
                          <a:solidFill>
                            <a:srgbClr val="000000"/>
                          </a:solidFill>
                          <a:latin typeface="Calibri"/>
                          <a:ea typeface="Trebuchet MS"/>
                          <a:cs typeface="Trebuchet MS"/>
                          <a:sym typeface="Trebuchet MS"/>
                        </a:rPr>
                        <a:t>.</a:t>
                      </a:r>
                      <a:endParaRPr sz="1200">
                        <a:latin typeface="Calibri"/>
                        <a:ea typeface="Trebuchet MS"/>
                        <a:cs typeface="Trebuchet MS"/>
                        <a:sym typeface="Trebuchet MS"/>
                      </a:endParaRPr>
                    </a:p>
                    <a:p>
                      <a:pPr marL="0" marR="0" lvl="0" indent="0" algn="l" rtl="0">
                        <a:lnSpc>
                          <a:spcPct val="115000"/>
                        </a:lnSpc>
                        <a:spcBef>
                          <a:spcPts val="0"/>
                        </a:spcBef>
                        <a:spcAft>
                          <a:spcPts val="0"/>
                        </a:spcAft>
                        <a:buNone/>
                      </a:pPr>
                      <a:r>
                        <a:rPr lang="cs" sz="1200">
                          <a:solidFill>
                            <a:srgbClr val="000000"/>
                          </a:solidFill>
                          <a:latin typeface="Calibri"/>
                          <a:ea typeface="Trebuchet MS"/>
                          <a:cs typeface="Trebuchet MS"/>
                          <a:sym typeface="Trebuchet MS"/>
                        </a:rPr>
                        <a:t>Abyste </a:t>
                      </a:r>
                      <a:r>
                        <a:rPr lang="cs" sz="1200" err="1">
                          <a:solidFill>
                            <a:srgbClr val="000000"/>
                          </a:solidFill>
                          <a:latin typeface="Calibri"/>
                          <a:ea typeface="Trebuchet MS"/>
                          <a:cs typeface="Trebuchet MS"/>
                          <a:sym typeface="Trebuchet MS"/>
                        </a:rPr>
                        <a:t>dosáhli </a:t>
                      </a:r>
                      <a:r>
                        <a:rPr lang="cs" sz="1200">
                          <a:solidFill>
                            <a:srgbClr val="000000"/>
                          </a:solidFill>
                          <a:latin typeface="Calibri"/>
                          <a:ea typeface="Trebuchet MS"/>
                          <a:cs typeface="Trebuchet MS"/>
                          <a:sym typeface="Trebuchet MS"/>
                        </a:rPr>
                        <a:t>co nejlepších </a:t>
                      </a:r>
                      <a:r>
                        <a:rPr lang="cs" sz="1200" err="1">
                          <a:solidFill>
                            <a:srgbClr val="000000"/>
                          </a:solidFill>
                          <a:latin typeface="Calibri"/>
                          <a:ea typeface="Trebuchet MS"/>
                          <a:cs typeface="Trebuchet MS"/>
                          <a:sym typeface="Trebuchet MS"/>
                        </a:rPr>
                        <a:t>výsledků, </a:t>
                      </a:r>
                      <a:r>
                        <a:rPr lang="cs" sz="1200">
                          <a:solidFill>
                            <a:srgbClr val="000000"/>
                          </a:solidFill>
                          <a:latin typeface="Calibri"/>
                          <a:ea typeface="Trebuchet MS"/>
                          <a:cs typeface="Trebuchet MS"/>
                          <a:sym typeface="Trebuchet MS"/>
                        </a:rPr>
                        <a:t>zahrňte do průzkumů nejvýše </a:t>
                      </a:r>
                      <a:r>
                        <a:rPr lang="cs" sz="1200" err="1">
                          <a:solidFill>
                            <a:srgbClr val="000000"/>
                          </a:solidFill>
                          <a:latin typeface="Calibri"/>
                          <a:ea typeface="Trebuchet MS"/>
                          <a:cs typeface="Trebuchet MS"/>
                          <a:sym typeface="Trebuchet MS"/>
                        </a:rPr>
                        <a:t>pět </a:t>
                      </a:r>
                      <a:r>
                        <a:rPr lang="cs" sz="1200">
                          <a:solidFill>
                            <a:srgbClr val="000000"/>
                          </a:solidFill>
                          <a:latin typeface="Calibri"/>
                          <a:ea typeface="Trebuchet MS"/>
                          <a:cs typeface="Trebuchet MS"/>
                          <a:sym typeface="Trebuchet MS"/>
                        </a:rPr>
                        <a:t>až deset </a:t>
                      </a:r>
                      <a:r>
                        <a:rPr lang="cs" sz="1200" err="1">
                          <a:solidFill>
                            <a:srgbClr val="000000"/>
                          </a:solidFill>
                          <a:latin typeface="Calibri"/>
                          <a:ea typeface="Trebuchet MS"/>
                          <a:cs typeface="Trebuchet MS"/>
                          <a:sym typeface="Trebuchet MS"/>
                        </a:rPr>
                        <a:t>otázek. Mnozí </a:t>
                      </a:r>
                      <a:r>
                        <a:rPr lang="cs" sz="1200">
                          <a:solidFill>
                            <a:srgbClr val="000000"/>
                          </a:solidFill>
                          <a:latin typeface="Calibri"/>
                          <a:ea typeface="Trebuchet MS"/>
                          <a:cs typeface="Trebuchet MS"/>
                          <a:sym typeface="Trebuchet MS"/>
                        </a:rPr>
                        <a:t>lidé, </a:t>
                      </a:r>
                      <a:r>
                        <a:rPr lang="cs" sz="1200" err="1">
                          <a:solidFill>
                            <a:srgbClr val="000000"/>
                          </a:solidFill>
                          <a:latin typeface="Calibri"/>
                          <a:ea typeface="Trebuchet MS"/>
                          <a:cs typeface="Trebuchet MS"/>
                          <a:sym typeface="Trebuchet MS"/>
                        </a:rPr>
                        <a:t>zejména dospělí, mají </a:t>
                      </a:r>
                      <a:r>
                        <a:rPr lang="cs" sz="1200">
                          <a:solidFill>
                            <a:srgbClr val="000000"/>
                          </a:solidFill>
                          <a:latin typeface="Calibri"/>
                          <a:ea typeface="Trebuchet MS"/>
                          <a:cs typeface="Trebuchet MS"/>
                          <a:sym typeface="Trebuchet MS"/>
                        </a:rPr>
                        <a:t>obecně krátkou dobu </a:t>
                      </a:r>
                      <a:r>
                        <a:rPr lang="cs" sz="1200" err="1">
                          <a:solidFill>
                            <a:srgbClr val="000000"/>
                          </a:solidFill>
                          <a:latin typeface="Calibri"/>
                          <a:ea typeface="Trebuchet MS"/>
                          <a:cs typeface="Trebuchet MS"/>
                          <a:sym typeface="Trebuchet MS"/>
                        </a:rPr>
                        <a:t>na pozornost, </a:t>
                      </a:r>
                      <a:r>
                        <a:rPr lang="cs" sz="1200">
                          <a:solidFill>
                            <a:srgbClr val="000000"/>
                          </a:solidFill>
                          <a:latin typeface="Calibri"/>
                          <a:ea typeface="Trebuchet MS"/>
                          <a:cs typeface="Trebuchet MS"/>
                          <a:sym typeface="Trebuchet MS"/>
                        </a:rPr>
                        <a:t>takže </a:t>
                      </a:r>
                      <a:r>
                        <a:rPr lang="cs" sz="1200" err="1">
                          <a:solidFill>
                            <a:srgbClr val="000000"/>
                          </a:solidFill>
                          <a:latin typeface="Calibri"/>
                          <a:ea typeface="Trebuchet MS"/>
                          <a:cs typeface="Trebuchet MS"/>
                          <a:sym typeface="Trebuchet MS"/>
                        </a:rPr>
                        <a:t>pokud je budete bombardovat </a:t>
                      </a:r>
                      <a:r>
                        <a:rPr lang="cs" sz="1200">
                          <a:solidFill>
                            <a:srgbClr val="000000"/>
                          </a:solidFill>
                          <a:latin typeface="Calibri"/>
                          <a:ea typeface="Trebuchet MS"/>
                          <a:cs typeface="Trebuchet MS"/>
                          <a:sym typeface="Trebuchet MS"/>
                        </a:rPr>
                        <a:t>desítkami </a:t>
                      </a:r>
                      <a:r>
                        <a:rPr lang="cs" sz="1200" err="1">
                          <a:solidFill>
                            <a:srgbClr val="000000"/>
                          </a:solidFill>
                          <a:latin typeface="Calibri"/>
                          <a:ea typeface="Trebuchet MS"/>
                          <a:cs typeface="Trebuchet MS"/>
                          <a:sym typeface="Trebuchet MS"/>
                        </a:rPr>
                        <a:t>rychlých otázek, </a:t>
                      </a:r>
                      <a:r>
                        <a:rPr lang="cs" sz="1200">
                          <a:solidFill>
                            <a:srgbClr val="000000"/>
                          </a:solidFill>
                          <a:latin typeface="Calibri"/>
                          <a:ea typeface="Trebuchet MS"/>
                          <a:cs typeface="Trebuchet MS"/>
                          <a:sym typeface="Trebuchet MS"/>
                        </a:rPr>
                        <a:t>počet </a:t>
                      </a:r>
                      <a:r>
                        <a:rPr lang="cs" sz="1200" err="1">
                          <a:solidFill>
                            <a:srgbClr val="000000"/>
                          </a:solidFill>
                          <a:latin typeface="Calibri"/>
                          <a:ea typeface="Trebuchet MS"/>
                          <a:cs typeface="Trebuchet MS"/>
                          <a:sym typeface="Trebuchet MS"/>
                        </a:rPr>
                        <a:t>vyplněných dotazníků </a:t>
                      </a:r>
                      <a:r>
                        <a:rPr lang="cs" sz="1200">
                          <a:solidFill>
                            <a:srgbClr val="000000"/>
                          </a:solidFill>
                          <a:latin typeface="Calibri"/>
                          <a:ea typeface="Trebuchet MS"/>
                          <a:cs typeface="Trebuchet MS"/>
                          <a:sym typeface="Trebuchet MS"/>
                        </a:rPr>
                        <a:t>může </a:t>
                      </a:r>
                      <a:r>
                        <a:rPr lang="cs" sz="1200" err="1">
                          <a:solidFill>
                            <a:srgbClr val="000000"/>
                          </a:solidFill>
                          <a:latin typeface="Calibri"/>
                          <a:ea typeface="Trebuchet MS"/>
                          <a:cs typeface="Trebuchet MS"/>
                          <a:sym typeface="Trebuchet MS"/>
                        </a:rPr>
                        <a:t>výrazně </a:t>
                      </a:r>
                      <a:r>
                        <a:rPr lang="cs" sz="1200">
                          <a:solidFill>
                            <a:srgbClr val="000000"/>
                          </a:solidFill>
                          <a:latin typeface="Calibri"/>
                          <a:ea typeface="Trebuchet MS"/>
                          <a:cs typeface="Trebuchet MS"/>
                          <a:sym typeface="Trebuchet MS"/>
                        </a:rPr>
                        <a:t>klesnout.</a:t>
                      </a:r>
                      <a:endParaRPr sz="1200">
                        <a:latin typeface="Calibri"/>
                        <a:ea typeface="Trebuchet MS"/>
                        <a:cs typeface="Trebuchet MS"/>
                        <a:sym typeface="Trebuchet MS"/>
                      </a:endParaRPr>
                    </a:p>
                    <a:p>
                      <a:pPr marL="0" marR="0" lvl="0" indent="0" algn="l" rtl="0">
                        <a:lnSpc>
                          <a:spcPct val="115000"/>
                        </a:lnSpc>
                        <a:spcBef>
                          <a:spcPts val="0"/>
                        </a:spcBef>
                        <a:spcAft>
                          <a:spcPts val="0"/>
                        </a:spcAft>
                        <a:buNone/>
                      </a:pPr>
                      <a:r>
                        <a:rPr lang="cs" sz="1200">
                          <a:solidFill>
                            <a:srgbClr val="000000"/>
                          </a:solidFill>
                          <a:latin typeface="Calibri"/>
                          <a:ea typeface="Trebuchet MS"/>
                          <a:cs typeface="Trebuchet MS"/>
                          <a:sym typeface="Trebuchet MS"/>
                        </a:rPr>
                        <a:t>Když píšete </a:t>
                      </a:r>
                      <a:r>
                        <a:rPr lang="cs" sz="1200" err="1">
                          <a:solidFill>
                            <a:srgbClr val="000000"/>
                          </a:solidFill>
                          <a:latin typeface="Calibri"/>
                          <a:ea typeface="Trebuchet MS"/>
                          <a:cs typeface="Trebuchet MS"/>
                          <a:sym typeface="Trebuchet MS"/>
                        </a:rPr>
                        <a:t>dotazy do </a:t>
                      </a:r>
                      <a:r>
                        <a:rPr lang="cs" sz="1200">
                          <a:solidFill>
                            <a:srgbClr val="000000"/>
                          </a:solidFill>
                          <a:latin typeface="Calibri"/>
                          <a:ea typeface="Trebuchet MS"/>
                          <a:cs typeface="Trebuchet MS"/>
                          <a:sym typeface="Trebuchet MS"/>
                        </a:rPr>
                        <a:t>průzkumu </a:t>
                      </a:r>
                      <a:r>
                        <a:rPr lang="cs" sz="1200" err="1">
                          <a:solidFill>
                            <a:srgbClr val="000000"/>
                          </a:solidFill>
                          <a:latin typeface="Calibri"/>
                          <a:ea typeface="Trebuchet MS"/>
                          <a:cs typeface="Trebuchet MS"/>
                          <a:sym typeface="Trebuchet MS"/>
                        </a:rPr>
                        <a:t>, zkuste účastníkům umožnit, aby své myšlenky rozvinuly </a:t>
                      </a:r>
                      <a:r>
                        <a:rPr lang="cs" sz="1200">
                          <a:solidFill>
                            <a:srgbClr val="000000"/>
                          </a:solidFill>
                          <a:latin typeface="Calibri"/>
                          <a:ea typeface="Trebuchet MS"/>
                          <a:cs typeface="Trebuchet MS"/>
                          <a:sym typeface="Trebuchet MS"/>
                        </a:rPr>
                        <a:t>. </a:t>
                      </a:r>
                      <a:r>
                        <a:rPr lang="cs" sz="1200" err="1">
                          <a:solidFill>
                            <a:srgbClr val="000000"/>
                          </a:solidFill>
                          <a:latin typeface="Calibri"/>
                          <a:ea typeface="Trebuchet MS"/>
                          <a:cs typeface="Trebuchet MS"/>
                          <a:sym typeface="Trebuchet MS"/>
                        </a:rPr>
                        <a:t>Otázky </a:t>
                      </a:r>
                      <a:r>
                        <a:rPr lang="cs" sz="1200">
                          <a:solidFill>
                            <a:srgbClr val="000000"/>
                          </a:solidFill>
                          <a:latin typeface="Calibri"/>
                          <a:ea typeface="Trebuchet MS"/>
                          <a:cs typeface="Trebuchet MS"/>
                          <a:sym typeface="Trebuchet MS"/>
                        </a:rPr>
                        <a:t>typu "ano nebo ne" </a:t>
                      </a:r>
                      <a:r>
                        <a:rPr lang="cs" sz="1200" err="1">
                          <a:solidFill>
                            <a:srgbClr val="000000"/>
                          </a:solidFill>
                          <a:latin typeface="Calibri"/>
                          <a:ea typeface="Trebuchet MS"/>
                          <a:cs typeface="Trebuchet MS"/>
                          <a:sym typeface="Trebuchet MS"/>
                        </a:rPr>
                        <a:t>vám neposkytnou tolik </a:t>
                      </a:r>
                      <a:r>
                        <a:rPr lang="cs" sz="1200">
                          <a:solidFill>
                            <a:srgbClr val="000000"/>
                          </a:solidFill>
                          <a:latin typeface="Calibri"/>
                          <a:ea typeface="Trebuchet MS"/>
                          <a:cs typeface="Trebuchet MS"/>
                          <a:sym typeface="Trebuchet MS"/>
                        </a:rPr>
                        <a:t>informací </a:t>
                      </a:r>
                      <a:r>
                        <a:rPr lang="cs" sz="1200" err="1">
                          <a:solidFill>
                            <a:srgbClr val="000000"/>
                          </a:solidFill>
                          <a:latin typeface="Calibri"/>
                          <a:ea typeface="Trebuchet MS"/>
                          <a:cs typeface="Trebuchet MS"/>
                          <a:sym typeface="Trebuchet MS"/>
                        </a:rPr>
                        <a:t>jako </a:t>
                      </a:r>
                      <a:r>
                        <a:rPr lang="cs" sz="1200">
                          <a:solidFill>
                            <a:srgbClr val="000000"/>
                          </a:solidFill>
                          <a:latin typeface="Calibri"/>
                          <a:ea typeface="Trebuchet MS"/>
                          <a:cs typeface="Trebuchet MS"/>
                          <a:sym typeface="Trebuchet MS"/>
                        </a:rPr>
                        <a:t>volné textové </a:t>
                      </a:r>
                      <a:r>
                        <a:rPr lang="cs" sz="1200" err="1">
                          <a:solidFill>
                            <a:srgbClr val="000000"/>
                          </a:solidFill>
                          <a:latin typeface="Calibri"/>
                          <a:ea typeface="Trebuchet MS"/>
                          <a:cs typeface="Trebuchet MS"/>
                          <a:sym typeface="Trebuchet MS"/>
                        </a:rPr>
                        <a:t>odpovědi</a:t>
                      </a:r>
                      <a:endParaRPr sz="1200" err="1">
                        <a:latin typeface="Calibri"/>
                        <a:ea typeface="Trebuchet MS"/>
                        <a:cs typeface="Trebuchet MS"/>
                        <a:sym typeface="Trebuchet M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39125">
                <a:tc>
                  <a:txBody>
                    <a:bodyPr/>
                    <a:lstStyle>
                      <a:lvl1pPr marL="0" algn="l" defTabSz="685800" rtl="0" eaLnBrk="1" latinLnBrk="0" hangingPunct="1">
                        <a:defRPr sz="1350" kern="1200">
                          <a:solidFill>
                            <a:srgbClr val="000000"/>
                          </a:solidFill>
                          <a:latin typeface="Arial"/>
                          <a:ea typeface="Arial"/>
                          <a:cs typeface="Arial"/>
                        </a:defRPr>
                      </a:lvl1pPr>
                      <a:lvl2pPr marL="342900" algn="l" defTabSz="685800" rtl="0" eaLnBrk="1" latinLnBrk="0" hangingPunct="1">
                        <a:defRPr sz="1350" kern="1200">
                          <a:solidFill>
                            <a:srgbClr val="000000"/>
                          </a:solidFill>
                          <a:latin typeface="Arial"/>
                          <a:ea typeface="Arial"/>
                          <a:cs typeface="Arial"/>
                        </a:defRPr>
                      </a:lvl2pPr>
                      <a:lvl3pPr marL="685800" algn="l" defTabSz="685800" rtl="0" eaLnBrk="1" latinLnBrk="0" hangingPunct="1">
                        <a:defRPr sz="1350" kern="1200">
                          <a:solidFill>
                            <a:srgbClr val="000000"/>
                          </a:solidFill>
                          <a:latin typeface="Arial"/>
                          <a:ea typeface="Arial"/>
                          <a:cs typeface="Arial"/>
                        </a:defRPr>
                      </a:lvl3pPr>
                      <a:lvl4pPr marL="1028700" algn="l" defTabSz="685800" rtl="0" eaLnBrk="1" latinLnBrk="0" hangingPunct="1">
                        <a:defRPr sz="1350" kern="1200">
                          <a:solidFill>
                            <a:srgbClr val="000000"/>
                          </a:solidFill>
                          <a:latin typeface="Arial"/>
                          <a:ea typeface="Arial"/>
                          <a:cs typeface="Arial"/>
                        </a:defRPr>
                      </a:lvl4pPr>
                      <a:lvl5pPr marL="1371600" algn="l" defTabSz="685800" rtl="0" eaLnBrk="1" latinLnBrk="0" hangingPunct="1">
                        <a:defRPr sz="1350" kern="1200">
                          <a:solidFill>
                            <a:srgbClr val="000000"/>
                          </a:solidFill>
                          <a:latin typeface="Arial"/>
                          <a:ea typeface="Arial"/>
                          <a:cs typeface="Arial"/>
                        </a:defRPr>
                      </a:lvl5pPr>
                      <a:lvl6pPr marL="1714500" algn="l" defTabSz="685800" rtl="0" eaLnBrk="1" latinLnBrk="0" hangingPunct="1">
                        <a:defRPr sz="1350" kern="1200">
                          <a:solidFill>
                            <a:srgbClr val="000000"/>
                          </a:solidFill>
                          <a:latin typeface="Arial"/>
                          <a:ea typeface="Arial"/>
                          <a:cs typeface="Arial"/>
                        </a:defRPr>
                      </a:lvl6pPr>
                      <a:lvl7pPr marL="2057400" algn="l" defTabSz="685800" rtl="0" eaLnBrk="1" latinLnBrk="0" hangingPunct="1">
                        <a:defRPr sz="1350" kern="1200">
                          <a:solidFill>
                            <a:srgbClr val="000000"/>
                          </a:solidFill>
                          <a:latin typeface="Arial"/>
                          <a:ea typeface="Arial"/>
                          <a:cs typeface="Arial"/>
                        </a:defRPr>
                      </a:lvl7pPr>
                      <a:lvl8pPr marL="2400300" algn="l" defTabSz="685800" rtl="0" eaLnBrk="1" latinLnBrk="0" hangingPunct="1">
                        <a:defRPr sz="1350" kern="1200">
                          <a:solidFill>
                            <a:srgbClr val="000000"/>
                          </a:solidFill>
                          <a:latin typeface="Arial"/>
                          <a:ea typeface="Arial"/>
                          <a:cs typeface="Arial"/>
                        </a:defRPr>
                      </a:lvl8pPr>
                      <a:lvl9pPr marL="2743200" algn="l" defTabSz="685800" rtl="0" eaLnBrk="1" latinLnBrk="0" hangingPunct="1">
                        <a:defRPr sz="1350" kern="1200">
                          <a:solidFill>
                            <a:srgbClr val="000000"/>
                          </a:solidFill>
                          <a:latin typeface="Arial"/>
                          <a:ea typeface="Arial"/>
                          <a:cs typeface="Arial"/>
                        </a:defRPr>
                      </a:lvl9pPr>
                    </a:lstStyle>
                    <a:p>
                      <a:pPr marL="0" marR="0" lvl="0" indent="0" algn="l" rtl="0">
                        <a:lnSpc>
                          <a:spcPct val="115000"/>
                        </a:lnSpc>
                        <a:spcBef>
                          <a:spcPts val="0"/>
                        </a:spcBef>
                        <a:spcAft>
                          <a:spcPts val="0"/>
                        </a:spcAft>
                        <a:buNone/>
                      </a:pPr>
                      <a:r>
                        <a:rPr lang="cs" sz="1200" b="1" dirty="0">
                          <a:solidFill>
                            <a:srgbClr val="000000"/>
                          </a:solidFill>
                          <a:latin typeface="Calibri"/>
                          <a:ea typeface="Trebuchet MS"/>
                          <a:cs typeface="Trebuchet MS"/>
                          <a:sym typeface="Trebuchet MS"/>
                        </a:rPr>
                        <a:t>Nastavte si průzkum .</a:t>
                      </a:r>
                      <a:endParaRPr sz="1200" dirty="0">
                        <a:latin typeface="Calibri"/>
                        <a:ea typeface="Trebuchet MS"/>
                        <a:cs typeface="Trebuchet MS"/>
                        <a:sym typeface="Trebuchet M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98825">
                <a:tc>
                  <a:txBody>
                    <a:bodyPr/>
                    <a:lstStyle>
                      <a:lvl1pPr marL="0" algn="l" defTabSz="685800" rtl="0" eaLnBrk="1" latinLnBrk="0" hangingPunct="1">
                        <a:defRPr sz="1350" kern="1200">
                          <a:solidFill>
                            <a:srgbClr val="000000"/>
                          </a:solidFill>
                          <a:latin typeface="Arial"/>
                          <a:ea typeface="Arial"/>
                          <a:cs typeface="Arial"/>
                        </a:defRPr>
                      </a:lvl1pPr>
                      <a:lvl2pPr marL="342900" algn="l" defTabSz="685800" rtl="0" eaLnBrk="1" latinLnBrk="0" hangingPunct="1">
                        <a:defRPr sz="1350" kern="1200">
                          <a:solidFill>
                            <a:srgbClr val="000000"/>
                          </a:solidFill>
                          <a:latin typeface="Arial"/>
                          <a:ea typeface="Arial"/>
                          <a:cs typeface="Arial"/>
                        </a:defRPr>
                      </a:lvl2pPr>
                      <a:lvl3pPr marL="685800" algn="l" defTabSz="685800" rtl="0" eaLnBrk="1" latinLnBrk="0" hangingPunct="1">
                        <a:defRPr sz="1350" kern="1200">
                          <a:solidFill>
                            <a:srgbClr val="000000"/>
                          </a:solidFill>
                          <a:latin typeface="Arial"/>
                          <a:ea typeface="Arial"/>
                          <a:cs typeface="Arial"/>
                        </a:defRPr>
                      </a:lvl3pPr>
                      <a:lvl4pPr marL="1028700" algn="l" defTabSz="685800" rtl="0" eaLnBrk="1" latinLnBrk="0" hangingPunct="1">
                        <a:defRPr sz="1350" kern="1200">
                          <a:solidFill>
                            <a:srgbClr val="000000"/>
                          </a:solidFill>
                          <a:latin typeface="Arial"/>
                          <a:ea typeface="Arial"/>
                          <a:cs typeface="Arial"/>
                        </a:defRPr>
                      </a:lvl4pPr>
                      <a:lvl5pPr marL="1371600" algn="l" defTabSz="685800" rtl="0" eaLnBrk="1" latinLnBrk="0" hangingPunct="1">
                        <a:defRPr sz="1350" kern="1200">
                          <a:solidFill>
                            <a:srgbClr val="000000"/>
                          </a:solidFill>
                          <a:latin typeface="Arial"/>
                          <a:ea typeface="Arial"/>
                          <a:cs typeface="Arial"/>
                        </a:defRPr>
                      </a:lvl5pPr>
                      <a:lvl6pPr marL="1714500" algn="l" defTabSz="685800" rtl="0" eaLnBrk="1" latinLnBrk="0" hangingPunct="1">
                        <a:defRPr sz="1350" kern="1200">
                          <a:solidFill>
                            <a:srgbClr val="000000"/>
                          </a:solidFill>
                          <a:latin typeface="Arial"/>
                          <a:ea typeface="Arial"/>
                          <a:cs typeface="Arial"/>
                        </a:defRPr>
                      </a:lvl6pPr>
                      <a:lvl7pPr marL="2057400" algn="l" defTabSz="685800" rtl="0" eaLnBrk="1" latinLnBrk="0" hangingPunct="1">
                        <a:defRPr sz="1350" kern="1200">
                          <a:solidFill>
                            <a:srgbClr val="000000"/>
                          </a:solidFill>
                          <a:latin typeface="Arial"/>
                          <a:ea typeface="Arial"/>
                          <a:cs typeface="Arial"/>
                        </a:defRPr>
                      </a:lvl7pPr>
                      <a:lvl8pPr marL="2400300" algn="l" defTabSz="685800" rtl="0" eaLnBrk="1" latinLnBrk="0" hangingPunct="1">
                        <a:defRPr sz="1350" kern="1200">
                          <a:solidFill>
                            <a:srgbClr val="000000"/>
                          </a:solidFill>
                          <a:latin typeface="Arial"/>
                          <a:ea typeface="Arial"/>
                          <a:cs typeface="Arial"/>
                        </a:defRPr>
                      </a:lvl8pPr>
                      <a:lvl9pPr marL="2743200" algn="l" defTabSz="685800" rtl="0" eaLnBrk="1" latinLnBrk="0" hangingPunct="1">
                        <a:defRPr sz="1350" kern="1200">
                          <a:solidFill>
                            <a:srgbClr val="000000"/>
                          </a:solidFill>
                          <a:latin typeface="Arial"/>
                          <a:ea typeface="Arial"/>
                          <a:cs typeface="Arial"/>
                        </a:defRPr>
                      </a:lvl9pPr>
                    </a:lstStyle>
                    <a:p>
                      <a:pPr marL="0" marR="0" lvl="0" indent="0" algn="l" rtl="0">
                        <a:lnSpc>
                          <a:spcPct val="115000"/>
                        </a:lnSpc>
                        <a:spcBef>
                          <a:spcPts val="0"/>
                        </a:spcBef>
                        <a:spcAft>
                          <a:spcPts val="0"/>
                        </a:spcAft>
                        <a:buNone/>
                      </a:pPr>
                      <a:r>
                        <a:rPr lang="cs" sz="1200" b="1" dirty="0">
                          <a:solidFill>
                            <a:srgbClr val="000000"/>
                          </a:solidFill>
                          <a:latin typeface="Calibri"/>
                          <a:ea typeface="Trebuchet MS"/>
                          <a:cs typeface="Trebuchet MS"/>
                          <a:sym typeface="Trebuchet MS"/>
                        </a:rPr>
                        <a:t>Zveřejněte svůj průzkum mezi čtenáři.</a:t>
                      </a:r>
                      <a:endParaRPr sz="1200" dirty="0">
                        <a:latin typeface="Calibri"/>
                        <a:ea typeface="Trebuchet MS"/>
                        <a:cs typeface="Trebuchet MS"/>
                        <a:sym typeface="Trebuchet MS"/>
                      </a:endParaRPr>
                    </a:p>
                    <a:p>
                      <a:pPr marL="0" marR="0" lvl="0" indent="0" algn="l" rtl="0">
                        <a:lnSpc>
                          <a:spcPct val="115000"/>
                        </a:lnSpc>
                        <a:spcBef>
                          <a:spcPts val="0"/>
                        </a:spcBef>
                        <a:spcAft>
                          <a:spcPts val="0"/>
                        </a:spcAft>
                        <a:buNone/>
                      </a:pPr>
                      <a:r>
                        <a:rPr lang="cs" sz="1200" dirty="0">
                          <a:solidFill>
                            <a:srgbClr val="000000"/>
                          </a:solidFill>
                          <a:latin typeface="Calibri"/>
                          <a:ea typeface="Trebuchet MS"/>
                          <a:cs typeface="Trebuchet MS"/>
                          <a:sym typeface="Trebuchet MS"/>
                        </a:rPr>
                        <a:t>Když je váš průzkum připraven ke spuštění, informujte o něm své čtenáře prostřednictvím reklamy na</a:t>
                      </a:r>
                      <a:endParaRPr sz="1200" dirty="0">
                        <a:latin typeface="Calibri"/>
                        <a:ea typeface="Trebuchet MS"/>
                        <a:cs typeface="Trebuchet MS"/>
                        <a:sym typeface="Trebuchet M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02062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302;p45">
            <a:extLst>
              <a:ext uri="{FF2B5EF4-FFF2-40B4-BE49-F238E27FC236}">
                <a16:creationId xmlns:a16="http://schemas.microsoft.com/office/drawing/2014/main" id="{3F999778-6FBC-46B4-A2EE-8C75B70526A7}"/>
              </a:ext>
            </a:extLst>
          </p:cNvPr>
          <p:cNvSpPr txBox="1">
            <a:spLocks/>
          </p:cNvSpPr>
          <p:nvPr/>
        </p:nvSpPr>
        <p:spPr>
          <a:xfrm>
            <a:off x="543000" y="126000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a:ln>
                  <a:noFill/>
                </a:ln>
                <a:solidFill>
                  <a:srgbClr val="008000"/>
                </a:solidFill>
                <a:effectLst/>
                <a:uLnTx/>
                <a:uFillTx/>
                <a:latin typeface="Tahoma"/>
                <a:ea typeface="Tahoma"/>
                <a:cs typeface="Tahoma"/>
                <a:sym typeface="Tahoma"/>
              </a:rPr>
              <a:t>3. </a:t>
            </a:r>
            <a:r>
              <a:rPr kumimoji="0" lang="cs-CZ" sz="1800" b="1" i="0" u="none" strike="noStrike" kern="0" cap="none" spc="0" normalizeH="0" baseline="0" noProof="0">
                <a:ln>
                  <a:noFill/>
                </a:ln>
                <a:solidFill>
                  <a:srgbClr val="008000"/>
                </a:solidFill>
                <a:effectLst/>
                <a:uLnTx/>
                <a:uFillTx/>
                <a:latin typeface="Trebuchet MS"/>
                <a:sym typeface="Trebuchet MS"/>
              </a:rPr>
              <a:t>Analýza </a:t>
            </a:r>
            <a:r>
              <a:rPr kumimoji="0" lang="cs-CZ" sz="1800" b="1" i="0" u="none" strike="noStrike" kern="0" cap="none" spc="0" normalizeH="0" baseline="0" noProof="0">
                <a:ln>
                  <a:noFill/>
                </a:ln>
                <a:solidFill>
                  <a:srgbClr val="008000"/>
                </a:solidFill>
                <a:effectLst/>
                <a:uLnTx/>
                <a:uFillTx/>
                <a:latin typeface="Tahoma"/>
                <a:ea typeface="Tahoma"/>
                <a:cs typeface="Tahoma"/>
                <a:sym typeface="Tahoma"/>
              </a:rPr>
              <a:t>demografického a podnikatelského kontextu oblasti</a:t>
            </a:r>
            <a:endParaRPr kumimoji="0" lang="cs-CZ" sz="1800" b="1" i="0" u="none" strike="noStrike" kern="0" cap="none" spc="0" normalizeH="0" baseline="0" noProof="0">
              <a:ln>
                <a:noFill/>
              </a:ln>
              <a:solidFill>
                <a:srgbClr val="008000"/>
              </a:solidFill>
              <a:effectLst/>
              <a:uLnTx/>
              <a:uFillTx/>
              <a:latin typeface="Trebuchet MS"/>
              <a:sym typeface="Trebuchet MS"/>
            </a:endParaRPr>
          </a:p>
        </p:txBody>
      </p:sp>
      <p:sp>
        <p:nvSpPr>
          <p:cNvPr id="11" name="Google Shape;303;p45">
            <a:extLst>
              <a:ext uri="{FF2B5EF4-FFF2-40B4-BE49-F238E27FC236}">
                <a16:creationId xmlns:a16="http://schemas.microsoft.com/office/drawing/2014/main" id="{301708C1-6725-4017-84DC-0D65385651A5}"/>
              </a:ext>
            </a:extLst>
          </p:cNvPr>
          <p:cNvSpPr txBox="1">
            <a:spLocks/>
          </p:cNvSpPr>
          <p:nvPr/>
        </p:nvSpPr>
        <p:spPr>
          <a:xfrm>
            <a:off x="543000" y="171069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0" i="0" u="none" strike="noStrike" kern="0" cap="none" spc="0" normalizeH="0" baseline="0" noProof="0">
                <a:ln>
                  <a:noFill/>
                </a:ln>
                <a:solidFill>
                  <a:srgbClr val="008000"/>
                </a:solidFill>
                <a:effectLst/>
                <a:uLnTx/>
                <a:uFillTx/>
                <a:latin typeface="Trebuchet MS"/>
                <a:sym typeface="Trebuchet MS"/>
              </a:rPr>
              <a:t>3.5 Nástroje</a:t>
            </a:r>
          </a:p>
        </p:txBody>
      </p:sp>
      <p:graphicFrame>
        <p:nvGraphicFramePr>
          <p:cNvPr id="12" name="Google Shape;304;p45">
            <a:extLst>
              <a:ext uri="{FF2B5EF4-FFF2-40B4-BE49-F238E27FC236}">
                <a16:creationId xmlns:a16="http://schemas.microsoft.com/office/drawing/2014/main" id="{604C70A8-4AE0-4C5B-B790-BD922AF63ACD}"/>
              </a:ext>
            </a:extLst>
          </p:cNvPr>
          <p:cNvGraphicFramePr/>
          <p:nvPr>
            <p:extLst>
              <p:ext uri="{D42A27DB-BD31-4B8C-83A1-F6EECF244321}">
                <p14:modId xmlns:p14="http://schemas.microsoft.com/office/powerpoint/2010/main" val="2018996785"/>
              </p:ext>
            </p:extLst>
          </p:nvPr>
        </p:nvGraphicFramePr>
        <p:xfrm>
          <a:off x="654405" y="2128559"/>
          <a:ext cx="8366300" cy="3962268"/>
        </p:xfrm>
        <a:graphic>
          <a:graphicData uri="http://schemas.openxmlformats.org/drawingml/2006/table">
            <a:tbl>
              <a:tblPr>
                <a:noFill/>
              </a:tblPr>
              <a:tblGrid>
                <a:gridCol w="4183150">
                  <a:extLst>
                    <a:ext uri="{9D8B030D-6E8A-4147-A177-3AD203B41FA5}">
                      <a16:colId xmlns:a16="http://schemas.microsoft.com/office/drawing/2014/main" val="20000"/>
                    </a:ext>
                  </a:extLst>
                </a:gridCol>
                <a:gridCol w="4183150">
                  <a:extLst>
                    <a:ext uri="{9D8B030D-6E8A-4147-A177-3AD203B41FA5}">
                      <a16:colId xmlns:a16="http://schemas.microsoft.com/office/drawing/2014/main" val="20001"/>
                    </a:ext>
                  </a:extLst>
                </a:gridCol>
              </a:tblGrid>
              <a:tr h="127000">
                <a:tc>
                  <a:txBody>
                    <a:bodyPr/>
                    <a:lstStyle>
                      <a:lvl1pPr marL="0" algn="l" defTabSz="685800" rtl="0" eaLnBrk="1" latinLnBrk="0" hangingPunct="1">
                        <a:defRPr sz="1350" kern="1200">
                          <a:solidFill>
                            <a:srgbClr val="000000"/>
                          </a:solidFill>
                          <a:latin typeface="Arial"/>
                          <a:ea typeface="Arial"/>
                          <a:cs typeface="Arial"/>
                        </a:defRPr>
                      </a:lvl1pPr>
                      <a:lvl2pPr marL="342900" algn="l" defTabSz="685800" rtl="0" eaLnBrk="1" latinLnBrk="0" hangingPunct="1">
                        <a:defRPr sz="1350" kern="1200">
                          <a:solidFill>
                            <a:srgbClr val="000000"/>
                          </a:solidFill>
                          <a:latin typeface="Arial"/>
                          <a:ea typeface="Arial"/>
                          <a:cs typeface="Arial"/>
                        </a:defRPr>
                      </a:lvl2pPr>
                      <a:lvl3pPr marL="685800" algn="l" defTabSz="685800" rtl="0" eaLnBrk="1" latinLnBrk="0" hangingPunct="1">
                        <a:defRPr sz="1350" kern="1200">
                          <a:solidFill>
                            <a:srgbClr val="000000"/>
                          </a:solidFill>
                          <a:latin typeface="Arial"/>
                          <a:ea typeface="Arial"/>
                          <a:cs typeface="Arial"/>
                        </a:defRPr>
                      </a:lvl3pPr>
                      <a:lvl4pPr marL="1028700" algn="l" defTabSz="685800" rtl="0" eaLnBrk="1" latinLnBrk="0" hangingPunct="1">
                        <a:defRPr sz="1350" kern="1200">
                          <a:solidFill>
                            <a:srgbClr val="000000"/>
                          </a:solidFill>
                          <a:latin typeface="Arial"/>
                          <a:ea typeface="Arial"/>
                          <a:cs typeface="Arial"/>
                        </a:defRPr>
                      </a:lvl4pPr>
                      <a:lvl5pPr marL="1371600" algn="l" defTabSz="685800" rtl="0" eaLnBrk="1" latinLnBrk="0" hangingPunct="1">
                        <a:defRPr sz="1350" kern="1200">
                          <a:solidFill>
                            <a:srgbClr val="000000"/>
                          </a:solidFill>
                          <a:latin typeface="Arial"/>
                          <a:ea typeface="Arial"/>
                          <a:cs typeface="Arial"/>
                        </a:defRPr>
                      </a:lvl5pPr>
                      <a:lvl6pPr marL="1714500" algn="l" defTabSz="685800" rtl="0" eaLnBrk="1" latinLnBrk="0" hangingPunct="1">
                        <a:defRPr sz="1350" kern="1200">
                          <a:solidFill>
                            <a:srgbClr val="000000"/>
                          </a:solidFill>
                          <a:latin typeface="Arial"/>
                          <a:ea typeface="Arial"/>
                          <a:cs typeface="Arial"/>
                        </a:defRPr>
                      </a:lvl6pPr>
                      <a:lvl7pPr marL="2057400" algn="l" defTabSz="685800" rtl="0" eaLnBrk="1" latinLnBrk="0" hangingPunct="1">
                        <a:defRPr sz="1350" kern="1200">
                          <a:solidFill>
                            <a:srgbClr val="000000"/>
                          </a:solidFill>
                          <a:latin typeface="Arial"/>
                          <a:ea typeface="Arial"/>
                          <a:cs typeface="Arial"/>
                        </a:defRPr>
                      </a:lvl7pPr>
                      <a:lvl8pPr marL="2400300" algn="l" defTabSz="685800" rtl="0" eaLnBrk="1" latinLnBrk="0" hangingPunct="1">
                        <a:defRPr sz="1350" kern="1200">
                          <a:solidFill>
                            <a:srgbClr val="000000"/>
                          </a:solidFill>
                          <a:latin typeface="Arial"/>
                          <a:ea typeface="Arial"/>
                          <a:cs typeface="Arial"/>
                        </a:defRPr>
                      </a:lvl8pPr>
                      <a:lvl9pPr marL="2743200" algn="l" defTabSz="685800" rtl="0" eaLnBrk="1" latinLnBrk="0" hangingPunct="1">
                        <a:defRPr sz="1350" kern="1200">
                          <a:solidFill>
                            <a:srgbClr val="000000"/>
                          </a:solidFill>
                          <a:latin typeface="Arial"/>
                          <a:ea typeface="Arial"/>
                          <a:cs typeface="Arial"/>
                        </a:defRPr>
                      </a:lvl9pPr>
                    </a:lstStyle>
                    <a:p>
                      <a:pPr marL="0" marR="0" lvl="0" indent="0" algn="ctr" rtl="0">
                        <a:lnSpc>
                          <a:spcPct val="115000"/>
                        </a:lnSpc>
                        <a:spcBef>
                          <a:spcPts val="0"/>
                        </a:spcBef>
                        <a:spcAft>
                          <a:spcPts val="0"/>
                        </a:spcAft>
                        <a:buNone/>
                      </a:pPr>
                      <a:r>
                        <a:rPr lang="cs" sz="1200" b="1" err="1">
                          <a:solidFill>
                            <a:srgbClr val="000000"/>
                          </a:solidFill>
                          <a:latin typeface="Calibri"/>
                          <a:ea typeface="Calibri"/>
                          <a:cs typeface="Calibri"/>
                          <a:sym typeface="Calibri"/>
                        </a:rPr>
                        <a:t>Externí analýza</a:t>
                      </a:r>
                      <a:endParaRPr sz="1200" err="1">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rgbClr val="000000"/>
                          </a:solidFill>
                          <a:latin typeface="Arial"/>
                          <a:ea typeface="Arial"/>
                          <a:cs typeface="Arial"/>
                        </a:defRPr>
                      </a:lvl1pPr>
                      <a:lvl2pPr marL="342900" algn="l" defTabSz="685800" rtl="0" eaLnBrk="1" latinLnBrk="0" hangingPunct="1">
                        <a:defRPr sz="1350" kern="1200">
                          <a:solidFill>
                            <a:srgbClr val="000000"/>
                          </a:solidFill>
                          <a:latin typeface="Arial"/>
                          <a:ea typeface="Arial"/>
                          <a:cs typeface="Arial"/>
                        </a:defRPr>
                      </a:lvl2pPr>
                      <a:lvl3pPr marL="685800" algn="l" defTabSz="685800" rtl="0" eaLnBrk="1" latinLnBrk="0" hangingPunct="1">
                        <a:defRPr sz="1350" kern="1200">
                          <a:solidFill>
                            <a:srgbClr val="000000"/>
                          </a:solidFill>
                          <a:latin typeface="Arial"/>
                          <a:ea typeface="Arial"/>
                          <a:cs typeface="Arial"/>
                        </a:defRPr>
                      </a:lvl3pPr>
                      <a:lvl4pPr marL="1028700" algn="l" defTabSz="685800" rtl="0" eaLnBrk="1" latinLnBrk="0" hangingPunct="1">
                        <a:defRPr sz="1350" kern="1200">
                          <a:solidFill>
                            <a:srgbClr val="000000"/>
                          </a:solidFill>
                          <a:latin typeface="Arial"/>
                          <a:ea typeface="Arial"/>
                          <a:cs typeface="Arial"/>
                        </a:defRPr>
                      </a:lvl4pPr>
                      <a:lvl5pPr marL="1371600" algn="l" defTabSz="685800" rtl="0" eaLnBrk="1" latinLnBrk="0" hangingPunct="1">
                        <a:defRPr sz="1350" kern="1200">
                          <a:solidFill>
                            <a:srgbClr val="000000"/>
                          </a:solidFill>
                          <a:latin typeface="Arial"/>
                          <a:ea typeface="Arial"/>
                          <a:cs typeface="Arial"/>
                        </a:defRPr>
                      </a:lvl5pPr>
                      <a:lvl6pPr marL="1714500" algn="l" defTabSz="685800" rtl="0" eaLnBrk="1" latinLnBrk="0" hangingPunct="1">
                        <a:defRPr sz="1350" kern="1200">
                          <a:solidFill>
                            <a:srgbClr val="000000"/>
                          </a:solidFill>
                          <a:latin typeface="Arial"/>
                          <a:ea typeface="Arial"/>
                          <a:cs typeface="Arial"/>
                        </a:defRPr>
                      </a:lvl6pPr>
                      <a:lvl7pPr marL="2057400" algn="l" defTabSz="685800" rtl="0" eaLnBrk="1" latinLnBrk="0" hangingPunct="1">
                        <a:defRPr sz="1350" kern="1200">
                          <a:solidFill>
                            <a:srgbClr val="000000"/>
                          </a:solidFill>
                          <a:latin typeface="Arial"/>
                          <a:ea typeface="Arial"/>
                          <a:cs typeface="Arial"/>
                        </a:defRPr>
                      </a:lvl7pPr>
                      <a:lvl8pPr marL="2400300" algn="l" defTabSz="685800" rtl="0" eaLnBrk="1" latinLnBrk="0" hangingPunct="1">
                        <a:defRPr sz="1350" kern="1200">
                          <a:solidFill>
                            <a:srgbClr val="000000"/>
                          </a:solidFill>
                          <a:latin typeface="Arial"/>
                          <a:ea typeface="Arial"/>
                          <a:cs typeface="Arial"/>
                        </a:defRPr>
                      </a:lvl8pPr>
                      <a:lvl9pPr marL="2743200" algn="l" defTabSz="685800" rtl="0" eaLnBrk="1" latinLnBrk="0" hangingPunct="1">
                        <a:defRPr sz="1350" kern="1200">
                          <a:solidFill>
                            <a:srgbClr val="000000"/>
                          </a:solidFill>
                          <a:latin typeface="Arial"/>
                          <a:ea typeface="Arial"/>
                          <a:cs typeface="Arial"/>
                        </a:defRPr>
                      </a:lvl9pPr>
                    </a:lstStyle>
                    <a:p>
                      <a:pPr marL="0" marR="0" lvl="0" indent="0" algn="ctr" rtl="0">
                        <a:lnSpc>
                          <a:spcPct val="115000"/>
                        </a:lnSpc>
                        <a:spcBef>
                          <a:spcPts val="0"/>
                        </a:spcBef>
                        <a:spcAft>
                          <a:spcPts val="0"/>
                        </a:spcAft>
                        <a:buNone/>
                      </a:pPr>
                      <a:r>
                        <a:rPr lang="cs" sz="1200" b="1" err="1">
                          <a:solidFill>
                            <a:srgbClr val="000000"/>
                          </a:solidFill>
                          <a:latin typeface="Calibri"/>
                          <a:ea typeface="Calibri"/>
                          <a:cs typeface="Calibri"/>
                          <a:sym typeface="Calibri"/>
                        </a:rPr>
                        <a:t>Interní analýza</a:t>
                      </a:r>
                      <a:endParaRPr sz="1200" err="1">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76975">
                <a:tc>
                  <a:txBody>
                    <a:bodyPr/>
                    <a:lstStyle>
                      <a:lvl1pPr marL="0" algn="l" defTabSz="685800" rtl="0" eaLnBrk="1" latinLnBrk="0" hangingPunct="1">
                        <a:defRPr sz="1350" kern="1200">
                          <a:solidFill>
                            <a:srgbClr val="000000"/>
                          </a:solidFill>
                          <a:latin typeface="Arial"/>
                          <a:ea typeface="Arial"/>
                          <a:cs typeface="Arial"/>
                        </a:defRPr>
                      </a:lvl1pPr>
                      <a:lvl2pPr marL="342900" algn="l" defTabSz="685800" rtl="0" eaLnBrk="1" latinLnBrk="0" hangingPunct="1">
                        <a:defRPr sz="1350" kern="1200">
                          <a:solidFill>
                            <a:srgbClr val="000000"/>
                          </a:solidFill>
                          <a:latin typeface="Arial"/>
                          <a:ea typeface="Arial"/>
                          <a:cs typeface="Arial"/>
                        </a:defRPr>
                      </a:lvl2pPr>
                      <a:lvl3pPr marL="685800" algn="l" defTabSz="685800" rtl="0" eaLnBrk="1" latinLnBrk="0" hangingPunct="1">
                        <a:defRPr sz="1350" kern="1200">
                          <a:solidFill>
                            <a:srgbClr val="000000"/>
                          </a:solidFill>
                          <a:latin typeface="Arial"/>
                          <a:ea typeface="Arial"/>
                          <a:cs typeface="Arial"/>
                        </a:defRPr>
                      </a:lvl3pPr>
                      <a:lvl4pPr marL="1028700" algn="l" defTabSz="685800" rtl="0" eaLnBrk="1" latinLnBrk="0" hangingPunct="1">
                        <a:defRPr sz="1350" kern="1200">
                          <a:solidFill>
                            <a:srgbClr val="000000"/>
                          </a:solidFill>
                          <a:latin typeface="Arial"/>
                          <a:ea typeface="Arial"/>
                          <a:cs typeface="Arial"/>
                        </a:defRPr>
                      </a:lvl4pPr>
                      <a:lvl5pPr marL="1371600" algn="l" defTabSz="685800" rtl="0" eaLnBrk="1" latinLnBrk="0" hangingPunct="1">
                        <a:defRPr sz="1350" kern="1200">
                          <a:solidFill>
                            <a:srgbClr val="000000"/>
                          </a:solidFill>
                          <a:latin typeface="Arial"/>
                          <a:ea typeface="Arial"/>
                          <a:cs typeface="Arial"/>
                        </a:defRPr>
                      </a:lvl5pPr>
                      <a:lvl6pPr marL="1714500" algn="l" defTabSz="685800" rtl="0" eaLnBrk="1" latinLnBrk="0" hangingPunct="1">
                        <a:defRPr sz="1350" kern="1200">
                          <a:solidFill>
                            <a:srgbClr val="000000"/>
                          </a:solidFill>
                          <a:latin typeface="Arial"/>
                          <a:ea typeface="Arial"/>
                          <a:cs typeface="Arial"/>
                        </a:defRPr>
                      </a:lvl6pPr>
                      <a:lvl7pPr marL="2057400" algn="l" defTabSz="685800" rtl="0" eaLnBrk="1" latinLnBrk="0" hangingPunct="1">
                        <a:defRPr sz="1350" kern="1200">
                          <a:solidFill>
                            <a:srgbClr val="000000"/>
                          </a:solidFill>
                          <a:latin typeface="Arial"/>
                          <a:ea typeface="Arial"/>
                          <a:cs typeface="Arial"/>
                        </a:defRPr>
                      </a:lvl7pPr>
                      <a:lvl8pPr marL="2400300" algn="l" defTabSz="685800" rtl="0" eaLnBrk="1" latinLnBrk="0" hangingPunct="1">
                        <a:defRPr sz="1350" kern="1200">
                          <a:solidFill>
                            <a:srgbClr val="000000"/>
                          </a:solidFill>
                          <a:latin typeface="Arial"/>
                          <a:ea typeface="Arial"/>
                          <a:cs typeface="Arial"/>
                        </a:defRPr>
                      </a:lvl8pPr>
                      <a:lvl9pPr marL="2743200" algn="l" defTabSz="685800" rtl="0" eaLnBrk="1" latinLnBrk="0" hangingPunct="1">
                        <a:defRPr sz="1350" kern="1200">
                          <a:solidFill>
                            <a:srgbClr val="000000"/>
                          </a:solidFill>
                          <a:latin typeface="Arial"/>
                          <a:ea typeface="Arial"/>
                          <a:cs typeface="Arial"/>
                        </a:defRPr>
                      </a:lvl9pPr>
                    </a:lstStyle>
                    <a:p>
                      <a:pPr marL="0" marR="0" lvl="0" indent="0" algn="l" rtl="0">
                        <a:lnSpc>
                          <a:spcPct val="115000"/>
                        </a:lnSpc>
                        <a:spcBef>
                          <a:spcPts val="0"/>
                        </a:spcBef>
                        <a:spcAft>
                          <a:spcPts val="0"/>
                        </a:spcAft>
                        <a:buNone/>
                      </a:pPr>
                      <a:br>
                        <a:rPr lang="it-IT" sz="1200">
                          <a:latin typeface="Trebuchet MS"/>
                          <a:ea typeface="Trebuchet MS"/>
                          <a:cs typeface="Trebuchet MS"/>
                          <a:sym typeface="Trebuchet MS"/>
                        </a:rPr>
                      </a:br>
                      <a:endParaRPr sz="1200">
                        <a:latin typeface="Calibri"/>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cs" sz="1200" b="1" err="1">
                          <a:solidFill>
                            <a:srgbClr val="000000"/>
                          </a:solidFill>
                          <a:latin typeface="Calibri"/>
                          <a:ea typeface="Trebuchet MS"/>
                          <a:cs typeface="Trebuchet MS"/>
                          <a:sym typeface="Trebuchet MS"/>
                        </a:rPr>
                        <a:t>Cíl </a:t>
                      </a:r>
                      <a:r>
                        <a:rPr lang="cs" sz="1200" b="1">
                          <a:solidFill>
                            <a:srgbClr val="000000"/>
                          </a:solidFill>
                          <a:latin typeface="Calibri"/>
                          <a:ea typeface="Trebuchet MS"/>
                          <a:cs typeface="Trebuchet MS"/>
                          <a:sym typeface="Trebuchet MS"/>
                        </a:rPr>
                        <a:t>:</a:t>
                      </a:r>
                      <a:endParaRPr sz="1200">
                        <a:solidFill>
                          <a:srgbClr val="000000"/>
                        </a:solidFill>
                        <a:latin typeface="Calibri"/>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cs" sz="1200" err="1">
                          <a:solidFill>
                            <a:srgbClr val="000000"/>
                          </a:solidFill>
                          <a:latin typeface="Calibri"/>
                          <a:ea typeface="Trebuchet MS"/>
                          <a:cs typeface="Trebuchet MS"/>
                          <a:sym typeface="Trebuchet MS"/>
                        </a:rPr>
                        <a:t>Analýza sil </a:t>
                      </a:r>
                      <a:r>
                        <a:rPr lang="cs" sz="1200">
                          <a:solidFill>
                            <a:srgbClr val="000000"/>
                          </a:solidFill>
                          <a:latin typeface="Calibri"/>
                          <a:ea typeface="Trebuchet MS"/>
                          <a:cs typeface="Trebuchet MS"/>
                          <a:sym typeface="Trebuchet MS"/>
                        </a:rPr>
                        <a:t>a dynamiky </a:t>
                      </a:r>
                      <a:r>
                        <a:rPr lang="cs" sz="1200" err="1">
                          <a:solidFill>
                            <a:srgbClr val="000000"/>
                          </a:solidFill>
                          <a:latin typeface="Calibri"/>
                          <a:ea typeface="Trebuchet MS"/>
                          <a:cs typeface="Trebuchet MS"/>
                          <a:sym typeface="Trebuchet MS"/>
                        </a:rPr>
                        <a:t>vnějšího prostředí</a:t>
                      </a:r>
                      <a:endParaRPr sz="1200" err="1">
                        <a:latin typeface="Calibri"/>
                        <a:ea typeface="Trebuchet MS"/>
                        <a:cs typeface="Trebuchet MS"/>
                        <a:sym typeface="Trebuchet M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rgbClr val="000000"/>
                          </a:solidFill>
                          <a:latin typeface="Arial"/>
                          <a:ea typeface="Arial"/>
                          <a:cs typeface="Arial"/>
                        </a:defRPr>
                      </a:lvl1pPr>
                      <a:lvl2pPr marL="342900" algn="l" defTabSz="685800" rtl="0" eaLnBrk="1" latinLnBrk="0" hangingPunct="1">
                        <a:defRPr sz="1350" kern="1200">
                          <a:solidFill>
                            <a:srgbClr val="000000"/>
                          </a:solidFill>
                          <a:latin typeface="Arial"/>
                          <a:ea typeface="Arial"/>
                          <a:cs typeface="Arial"/>
                        </a:defRPr>
                      </a:lvl2pPr>
                      <a:lvl3pPr marL="685800" algn="l" defTabSz="685800" rtl="0" eaLnBrk="1" latinLnBrk="0" hangingPunct="1">
                        <a:defRPr sz="1350" kern="1200">
                          <a:solidFill>
                            <a:srgbClr val="000000"/>
                          </a:solidFill>
                          <a:latin typeface="Arial"/>
                          <a:ea typeface="Arial"/>
                          <a:cs typeface="Arial"/>
                        </a:defRPr>
                      </a:lvl3pPr>
                      <a:lvl4pPr marL="1028700" algn="l" defTabSz="685800" rtl="0" eaLnBrk="1" latinLnBrk="0" hangingPunct="1">
                        <a:defRPr sz="1350" kern="1200">
                          <a:solidFill>
                            <a:srgbClr val="000000"/>
                          </a:solidFill>
                          <a:latin typeface="Arial"/>
                          <a:ea typeface="Arial"/>
                          <a:cs typeface="Arial"/>
                        </a:defRPr>
                      </a:lvl4pPr>
                      <a:lvl5pPr marL="1371600" algn="l" defTabSz="685800" rtl="0" eaLnBrk="1" latinLnBrk="0" hangingPunct="1">
                        <a:defRPr sz="1350" kern="1200">
                          <a:solidFill>
                            <a:srgbClr val="000000"/>
                          </a:solidFill>
                          <a:latin typeface="Arial"/>
                          <a:ea typeface="Arial"/>
                          <a:cs typeface="Arial"/>
                        </a:defRPr>
                      </a:lvl5pPr>
                      <a:lvl6pPr marL="1714500" algn="l" defTabSz="685800" rtl="0" eaLnBrk="1" latinLnBrk="0" hangingPunct="1">
                        <a:defRPr sz="1350" kern="1200">
                          <a:solidFill>
                            <a:srgbClr val="000000"/>
                          </a:solidFill>
                          <a:latin typeface="Arial"/>
                          <a:ea typeface="Arial"/>
                          <a:cs typeface="Arial"/>
                        </a:defRPr>
                      </a:lvl6pPr>
                      <a:lvl7pPr marL="2057400" algn="l" defTabSz="685800" rtl="0" eaLnBrk="1" latinLnBrk="0" hangingPunct="1">
                        <a:defRPr sz="1350" kern="1200">
                          <a:solidFill>
                            <a:srgbClr val="000000"/>
                          </a:solidFill>
                          <a:latin typeface="Arial"/>
                          <a:ea typeface="Arial"/>
                          <a:cs typeface="Arial"/>
                        </a:defRPr>
                      </a:lvl7pPr>
                      <a:lvl8pPr marL="2400300" algn="l" defTabSz="685800" rtl="0" eaLnBrk="1" latinLnBrk="0" hangingPunct="1">
                        <a:defRPr sz="1350" kern="1200">
                          <a:solidFill>
                            <a:srgbClr val="000000"/>
                          </a:solidFill>
                          <a:latin typeface="Arial"/>
                          <a:ea typeface="Arial"/>
                          <a:cs typeface="Arial"/>
                        </a:defRPr>
                      </a:lvl8pPr>
                      <a:lvl9pPr marL="2743200" algn="l" defTabSz="685800" rtl="0" eaLnBrk="1" latinLnBrk="0" hangingPunct="1">
                        <a:defRPr sz="1350" kern="1200">
                          <a:solidFill>
                            <a:srgbClr val="000000"/>
                          </a:solidFill>
                          <a:latin typeface="Arial"/>
                          <a:ea typeface="Arial"/>
                          <a:cs typeface="Arial"/>
                        </a:defRPr>
                      </a:lvl9pPr>
                    </a:lstStyle>
                    <a:p>
                      <a:pPr marL="0" marR="0" lvl="0" indent="0" algn="l" rtl="0">
                        <a:lnSpc>
                          <a:spcPct val="115000"/>
                        </a:lnSpc>
                        <a:spcBef>
                          <a:spcPts val="0"/>
                        </a:spcBef>
                        <a:spcAft>
                          <a:spcPts val="0"/>
                        </a:spcAft>
                        <a:buNone/>
                      </a:pPr>
                      <a:br>
                        <a:rPr lang="it-IT" sz="1200">
                          <a:latin typeface="Trebuchet MS"/>
                          <a:ea typeface="Trebuchet MS"/>
                          <a:cs typeface="Trebuchet MS"/>
                          <a:sym typeface="Trebuchet MS"/>
                        </a:rPr>
                      </a:br>
                      <a:endParaRPr sz="1200">
                        <a:latin typeface="Calibri"/>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cs" sz="1200" b="1" err="1">
                          <a:solidFill>
                            <a:srgbClr val="000000"/>
                          </a:solidFill>
                          <a:latin typeface="Calibri"/>
                          <a:ea typeface="Trebuchet MS"/>
                          <a:cs typeface="Trebuchet MS"/>
                          <a:sym typeface="Trebuchet MS"/>
                        </a:rPr>
                        <a:t>Cíl </a:t>
                      </a:r>
                      <a:r>
                        <a:rPr lang="cs" sz="1200" b="1">
                          <a:solidFill>
                            <a:srgbClr val="000000"/>
                          </a:solidFill>
                          <a:latin typeface="Calibri"/>
                          <a:ea typeface="Trebuchet MS"/>
                          <a:cs typeface="Trebuchet MS"/>
                          <a:sym typeface="Trebuchet MS"/>
                        </a:rPr>
                        <a:t>:</a:t>
                      </a:r>
                      <a:endParaRPr sz="1200">
                        <a:solidFill>
                          <a:srgbClr val="000000"/>
                        </a:solidFill>
                        <a:latin typeface="Calibri"/>
                        <a:ea typeface="Trebuchet MS"/>
                        <a:cs typeface="Trebuchet MS"/>
                        <a:sym typeface="Trebuchet MS"/>
                      </a:endParaRPr>
                    </a:p>
                    <a:p>
                      <a:pPr marL="742950" marR="0" lvl="1" indent="-285750" algn="l" rtl="0">
                        <a:lnSpc>
                          <a:spcPct val="115000"/>
                        </a:lnSpc>
                        <a:spcBef>
                          <a:spcPts val="0"/>
                        </a:spcBef>
                        <a:spcAft>
                          <a:spcPts val="0"/>
                        </a:spcAft>
                        <a:buClr>
                          <a:srgbClr val="000000"/>
                        </a:buClr>
                        <a:buSzPts val="1000"/>
                        <a:buFont typeface="Courier New"/>
                        <a:buChar char="o"/>
                      </a:pPr>
                      <a:r>
                        <a:rPr lang="cs" sz="1200" u="none" strike="noStrike" cap="none" err="1">
                          <a:solidFill>
                            <a:srgbClr val="000000"/>
                          </a:solidFill>
                          <a:latin typeface="Calibri"/>
                          <a:ea typeface="Trebuchet MS"/>
                          <a:cs typeface="Trebuchet MS"/>
                          <a:sym typeface="Trebuchet MS"/>
                        </a:rPr>
                        <a:t>Analýza interních osobitých </a:t>
                      </a:r>
                      <a:r>
                        <a:rPr lang="cs" sz="1200" u="none" strike="noStrike" cap="none">
                          <a:solidFill>
                            <a:srgbClr val="000000"/>
                          </a:solidFill>
                          <a:latin typeface="Calibri"/>
                          <a:ea typeface="Trebuchet MS"/>
                          <a:cs typeface="Trebuchet MS"/>
                          <a:sym typeface="Trebuchet MS"/>
                        </a:rPr>
                        <a:t>dovedností a </a:t>
                      </a:r>
                      <a:r>
                        <a:rPr lang="cs" sz="1200" u="none" strike="noStrike" cap="none" err="1">
                          <a:solidFill>
                            <a:srgbClr val="000000"/>
                          </a:solidFill>
                          <a:latin typeface="Calibri"/>
                          <a:ea typeface="Trebuchet MS"/>
                          <a:cs typeface="Trebuchet MS"/>
                          <a:sym typeface="Trebuchet MS"/>
                        </a:rPr>
                        <a:t>kompetencí</a:t>
                      </a:r>
                      <a:endParaRPr sz="1200" u="none" strike="noStrike" cap="none" err="1">
                        <a:solidFill>
                          <a:srgbClr val="000000"/>
                        </a:solidFill>
                        <a:latin typeface="Calibri"/>
                        <a:ea typeface="Trebuchet MS"/>
                        <a:cs typeface="Trebuchet MS"/>
                        <a:sym typeface="Trebuchet M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79500">
                <a:tc>
                  <a:txBody>
                    <a:bodyPr/>
                    <a:lstStyle>
                      <a:lvl1pPr marL="0" algn="l" defTabSz="685800" rtl="0" eaLnBrk="1" latinLnBrk="0" hangingPunct="1">
                        <a:defRPr sz="1350" kern="1200">
                          <a:solidFill>
                            <a:srgbClr val="000000"/>
                          </a:solidFill>
                          <a:latin typeface="Arial"/>
                          <a:ea typeface="Arial"/>
                          <a:cs typeface="Arial"/>
                        </a:defRPr>
                      </a:lvl1pPr>
                      <a:lvl2pPr marL="342900" algn="l" defTabSz="685800" rtl="0" eaLnBrk="1" latinLnBrk="0" hangingPunct="1">
                        <a:defRPr sz="1350" kern="1200">
                          <a:solidFill>
                            <a:srgbClr val="000000"/>
                          </a:solidFill>
                          <a:latin typeface="Arial"/>
                          <a:ea typeface="Arial"/>
                          <a:cs typeface="Arial"/>
                        </a:defRPr>
                      </a:lvl2pPr>
                      <a:lvl3pPr marL="685800" algn="l" defTabSz="685800" rtl="0" eaLnBrk="1" latinLnBrk="0" hangingPunct="1">
                        <a:defRPr sz="1350" kern="1200">
                          <a:solidFill>
                            <a:srgbClr val="000000"/>
                          </a:solidFill>
                          <a:latin typeface="Arial"/>
                          <a:ea typeface="Arial"/>
                          <a:cs typeface="Arial"/>
                        </a:defRPr>
                      </a:lvl3pPr>
                      <a:lvl4pPr marL="1028700" algn="l" defTabSz="685800" rtl="0" eaLnBrk="1" latinLnBrk="0" hangingPunct="1">
                        <a:defRPr sz="1350" kern="1200">
                          <a:solidFill>
                            <a:srgbClr val="000000"/>
                          </a:solidFill>
                          <a:latin typeface="Arial"/>
                          <a:ea typeface="Arial"/>
                          <a:cs typeface="Arial"/>
                        </a:defRPr>
                      </a:lvl4pPr>
                      <a:lvl5pPr marL="1371600" algn="l" defTabSz="685800" rtl="0" eaLnBrk="1" latinLnBrk="0" hangingPunct="1">
                        <a:defRPr sz="1350" kern="1200">
                          <a:solidFill>
                            <a:srgbClr val="000000"/>
                          </a:solidFill>
                          <a:latin typeface="Arial"/>
                          <a:ea typeface="Arial"/>
                          <a:cs typeface="Arial"/>
                        </a:defRPr>
                      </a:lvl5pPr>
                      <a:lvl6pPr marL="1714500" algn="l" defTabSz="685800" rtl="0" eaLnBrk="1" latinLnBrk="0" hangingPunct="1">
                        <a:defRPr sz="1350" kern="1200">
                          <a:solidFill>
                            <a:srgbClr val="000000"/>
                          </a:solidFill>
                          <a:latin typeface="Arial"/>
                          <a:ea typeface="Arial"/>
                          <a:cs typeface="Arial"/>
                        </a:defRPr>
                      </a:lvl6pPr>
                      <a:lvl7pPr marL="2057400" algn="l" defTabSz="685800" rtl="0" eaLnBrk="1" latinLnBrk="0" hangingPunct="1">
                        <a:defRPr sz="1350" kern="1200">
                          <a:solidFill>
                            <a:srgbClr val="000000"/>
                          </a:solidFill>
                          <a:latin typeface="Arial"/>
                          <a:ea typeface="Arial"/>
                          <a:cs typeface="Arial"/>
                        </a:defRPr>
                      </a:lvl7pPr>
                      <a:lvl8pPr marL="2400300" algn="l" defTabSz="685800" rtl="0" eaLnBrk="1" latinLnBrk="0" hangingPunct="1">
                        <a:defRPr sz="1350" kern="1200">
                          <a:solidFill>
                            <a:srgbClr val="000000"/>
                          </a:solidFill>
                          <a:latin typeface="Arial"/>
                          <a:ea typeface="Arial"/>
                          <a:cs typeface="Arial"/>
                        </a:defRPr>
                      </a:lvl8pPr>
                      <a:lvl9pPr marL="2743200" algn="l" defTabSz="685800" rtl="0" eaLnBrk="1" latinLnBrk="0" hangingPunct="1">
                        <a:defRPr sz="1350" kern="1200">
                          <a:solidFill>
                            <a:srgbClr val="000000"/>
                          </a:solidFill>
                          <a:latin typeface="Arial"/>
                          <a:ea typeface="Arial"/>
                          <a:cs typeface="Arial"/>
                        </a:defRPr>
                      </a:lvl9pPr>
                    </a:lstStyle>
                    <a:p>
                      <a:pPr marL="0" marR="0" lvl="0" indent="0" algn="l" rtl="0">
                        <a:lnSpc>
                          <a:spcPct val="115000"/>
                        </a:lnSpc>
                        <a:spcBef>
                          <a:spcPts val="0"/>
                        </a:spcBef>
                        <a:spcAft>
                          <a:spcPts val="0"/>
                        </a:spcAft>
                        <a:buNone/>
                      </a:pPr>
                      <a:br>
                        <a:rPr lang="it-IT" sz="1200">
                          <a:latin typeface="Trebuchet MS"/>
                          <a:ea typeface="Trebuchet MS"/>
                          <a:cs typeface="Trebuchet MS"/>
                          <a:sym typeface="Trebuchet MS"/>
                        </a:rPr>
                      </a:br>
                      <a:endParaRPr sz="1200">
                        <a:latin typeface="Calibri"/>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cs" sz="1200" b="1">
                          <a:solidFill>
                            <a:srgbClr val="000000"/>
                          </a:solidFill>
                          <a:latin typeface="Calibri"/>
                          <a:ea typeface="Trebuchet MS"/>
                          <a:cs typeface="Trebuchet MS"/>
                          <a:sym typeface="Trebuchet MS"/>
                        </a:rPr>
                        <a:t>Nástroje:</a:t>
                      </a:r>
                      <a:endParaRPr sz="1200">
                        <a:solidFill>
                          <a:srgbClr val="000000"/>
                        </a:solidFill>
                        <a:latin typeface="Calibri"/>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cs" sz="1200" err="1">
                          <a:solidFill>
                            <a:srgbClr val="000000"/>
                          </a:solidFill>
                          <a:latin typeface="Calibri"/>
                          <a:ea typeface="Trebuchet MS"/>
                          <a:cs typeface="Trebuchet MS"/>
                          <a:sym typeface="Trebuchet MS"/>
                        </a:rPr>
                        <a:t>Analýza </a:t>
                      </a:r>
                      <a:r>
                        <a:rPr lang="cs" sz="1200">
                          <a:solidFill>
                            <a:srgbClr val="000000"/>
                          </a:solidFill>
                          <a:latin typeface="Calibri"/>
                          <a:ea typeface="Trebuchet MS"/>
                          <a:cs typeface="Trebuchet MS"/>
                          <a:sym typeface="Trebuchet MS"/>
                        </a:rPr>
                        <a:t>makroprostředí</a:t>
                      </a:r>
                      <a:endParaRPr sz="1200" err="1">
                        <a:latin typeface="Calibri"/>
                        <a:ea typeface="Trebuchet MS"/>
                        <a:cs typeface="Trebuchet MS"/>
                        <a:sym typeface="Trebuchet M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rgbClr val="000000"/>
                          </a:solidFill>
                          <a:latin typeface="Arial"/>
                          <a:ea typeface="Arial"/>
                          <a:cs typeface="Arial"/>
                        </a:defRPr>
                      </a:lvl1pPr>
                      <a:lvl2pPr marL="342900" algn="l" defTabSz="685800" rtl="0" eaLnBrk="1" latinLnBrk="0" hangingPunct="1">
                        <a:defRPr sz="1350" kern="1200">
                          <a:solidFill>
                            <a:srgbClr val="000000"/>
                          </a:solidFill>
                          <a:latin typeface="Arial"/>
                          <a:ea typeface="Arial"/>
                          <a:cs typeface="Arial"/>
                        </a:defRPr>
                      </a:lvl2pPr>
                      <a:lvl3pPr marL="685800" algn="l" defTabSz="685800" rtl="0" eaLnBrk="1" latinLnBrk="0" hangingPunct="1">
                        <a:defRPr sz="1350" kern="1200">
                          <a:solidFill>
                            <a:srgbClr val="000000"/>
                          </a:solidFill>
                          <a:latin typeface="Arial"/>
                          <a:ea typeface="Arial"/>
                          <a:cs typeface="Arial"/>
                        </a:defRPr>
                      </a:lvl3pPr>
                      <a:lvl4pPr marL="1028700" algn="l" defTabSz="685800" rtl="0" eaLnBrk="1" latinLnBrk="0" hangingPunct="1">
                        <a:defRPr sz="1350" kern="1200">
                          <a:solidFill>
                            <a:srgbClr val="000000"/>
                          </a:solidFill>
                          <a:latin typeface="Arial"/>
                          <a:ea typeface="Arial"/>
                          <a:cs typeface="Arial"/>
                        </a:defRPr>
                      </a:lvl4pPr>
                      <a:lvl5pPr marL="1371600" algn="l" defTabSz="685800" rtl="0" eaLnBrk="1" latinLnBrk="0" hangingPunct="1">
                        <a:defRPr sz="1350" kern="1200">
                          <a:solidFill>
                            <a:srgbClr val="000000"/>
                          </a:solidFill>
                          <a:latin typeface="Arial"/>
                          <a:ea typeface="Arial"/>
                          <a:cs typeface="Arial"/>
                        </a:defRPr>
                      </a:lvl5pPr>
                      <a:lvl6pPr marL="1714500" algn="l" defTabSz="685800" rtl="0" eaLnBrk="1" latinLnBrk="0" hangingPunct="1">
                        <a:defRPr sz="1350" kern="1200">
                          <a:solidFill>
                            <a:srgbClr val="000000"/>
                          </a:solidFill>
                          <a:latin typeface="Arial"/>
                          <a:ea typeface="Arial"/>
                          <a:cs typeface="Arial"/>
                        </a:defRPr>
                      </a:lvl6pPr>
                      <a:lvl7pPr marL="2057400" algn="l" defTabSz="685800" rtl="0" eaLnBrk="1" latinLnBrk="0" hangingPunct="1">
                        <a:defRPr sz="1350" kern="1200">
                          <a:solidFill>
                            <a:srgbClr val="000000"/>
                          </a:solidFill>
                          <a:latin typeface="Arial"/>
                          <a:ea typeface="Arial"/>
                          <a:cs typeface="Arial"/>
                        </a:defRPr>
                      </a:lvl7pPr>
                      <a:lvl8pPr marL="2400300" algn="l" defTabSz="685800" rtl="0" eaLnBrk="1" latinLnBrk="0" hangingPunct="1">
                        <a:defRPr sz="1350" kern="1200">
                          <a:solidFill>
                            <a:srgbClr val="000000"/>
                          </a:solidFill>
                          <a:latin typeface="Arial"/>
                          <a:ea typeface="Arial"/>
                          <a:cs typeface="Arial"/>
                        </a:defRPr>
                      </a:lvl8pPr>
                      <a:lvl9pPr marL="2743200" algn="l" defTabSz="685800" rtl="0" eaLnBrk="1" latinLnBrk="0" hangingPunct="1">
                        <a:defRPr sz="1350" kern="1200">
                          <a:solidFill>
                            <a:srgbClr val="000000"/>
                          </a:solidFill>
                          <a:latin typeface="Arial"/>
                          <a:ea typeface="Arial"/>
                          <a:cs typeface="Arial"/>
                        </a:defRPr>
                      </a:lvl9pPr>
                    </a:lstStyle>
                    <a:p>
                      <a:pPr marL="0" marR="0" lvl="0" indent="0" algn="l" rtl="0">
                        <a:lnSpc>
                          <a:spcPct val="115000"/>
                        </a:lnSpc>
                        <a:spcBef>
                          <a:spcPts val="0"/>
                        </a:spcBef>
                        <a:spcAft>
                          <a:spcPts val="0"/>
                        </a:spcAft>
                        <a:buNone/>
                      </a:pPr>
                      <a:br>
                        <a:rPr lang="it-IT" sz="1200">
                          <a:latin typeface="Trebuchet MS"/>
                          <a:ea typeface="Trebuchet MS"/>
                          <a:cs typeface="Trebuchet MS"/>
                          <a:sym typeface="Trebuchet MS"/>
                        </a:rPr>
                      </a:br>
                      <a:endParaRPr sz="1200">
                        <a:latin typeface="Calibri"/>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cs" sz="1200" b="1">
                          <a:solidFill>
                            <a:srgbClr val="000000"/>
                          </a:solidFill>
                          <a:latin typeface="Calibri"/>
                          <a:ea typeface="Trebuchet MS"/>
                          <a:cs typeface="Trebuchet MS"/>
                          <a:sym typeface="Trebuchet MS"/>
                        </a:rPr>
                        <a:t>Nástroje:</a:t>
                      </a:r>
                      <a:endParaRPr sz="1200">
                        <a:solidFill>
                          <a:srgbClr val="000000"/>
                        </a:solidFill>
                        <a:latin typeface="Calibri"/>
                        <a:ea typeface="Trebuchet MS"/>
                        <a:cs typeface="Trebuchet MS"/>
                        <a:sym typeface="Trebuchet MS"/>
                      </a:endParaRPr>
                    </a:p>
                    <a:p>
                      <a:pPr marL="742950" marR="0" lvl="1" indent="-285750" algn="l" rtl="0">
                        <a:lnSpc>
                          <a:spcPct val="115000"/>
                        </a:lnSpc>
                        <a:spcBef>
                          <a:spcPts val="0"/>
                        </a:spcBef>
                        <a:spcAft>
                          <a:spcPts val="0"/>
                        </a:spcAft>
                        <a:buClr>
                          <a:srgbClr val="000000"/>
                        </a:buClr>
                        <a:buSzPts val="1000"/>
                        <a:buFont typeface="Courier New"/>
                        <a:buChar char="o"/>
                      </a:pPr>
                      <a:r>
                        <a:rPr lang="cs" sz="1200" u="none" strike="noStrike" cap="none">
                          <a:solidFill>
                            <a:srgbClr val="000000"/>
                          </a:solidFill>
                          <a:latin typeface="Calibri"/>
                          <a:ea typeface="Trebuchet MS"/>
                          <a:cs typeface="Trebuchet MS"/>
                          <a:sym typeface="Trebuchet MS"/>
                        </a:rPr>
                        <a:t>Kontrolní seznamy</a:t>
                      </a:r>
                      <a:endParaRPr sz="1200" u="none" strike="noStrike" cap="none">
                        <a:solidFill>
                          <a:srgbClr val="000000"/>
                        </a:solidFill>
                        <a:latin typeface="Calibri"/>
                        <a:ea typeface="Trebuchet MS"/>
                        <a:cs typeface="Trebuchet MS"/>
                        <a:sym typeface="Trebuchet M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07800">
                <a:tc>
                  <a:txBody>
                    <a:bodyPr/>
                    <a:lstStyle>
                      <a:lvl1pPr marL="0" algn="l" defTabSz="685800" rtl="0" eaLnBrk="1" latinLnBrk="0" hangingPunct="1">
                        <a:defRPr sz="1350" kern="1200">
                          <a:solidFill>
                            <a:srgbClr val="000000"/>
                          </a:solidFill>
                          <a:latin typeface="Arial"/>
                          <a:ea typeface="Arial"/>
                          <a:cs typeface="Arial"/>
                        </a:defRPr>
                      </a:lvl1pPr>
                      <a:lvl2pPr marL="342900" algn="l" defTabSz="685800" rtl="0" eaLnBrk="1" latinLnBrk="0" hangingPunct="1">
                        <a:defRPr sz="1350" kern="1200">
                          <a:solidFill>
                            <a:srgbClr val="000000"/>
                          </a:solidFill>
                          <a:latin typeface="Arial"/>
                          <a:ea typeface="Arial"/>
                          <a:cs typeface="Arial"/>
                        </a:defRPr>
                      </a:lvl2pPr>
                      <a:lvl3pPr marL="685800" algn="l" defTabSz="685800" rtl="0" eaLnBrk="1" latinLnBrk="0" hangingPunct="1">
                        <a:defRPr sz="1350" kern="1200">
                          <a:solidFill>
                            <a:srgbClr val="000000"/>
                          </a:solidFill>
                          <a:latin typeface="Arial"/>
                          <a:ea typeface="Arial"/>
                          <a:cs typeface="Arial"/>
                        </a:defRPr>
                      </a:lvl3pPr>
                      <a:lvl4pPr marL="1028700" algn="l" defTabSz="685800" rtl="0" eaLnBrk="1" latinLnBrk="0" hangingPunct="1">
                        <a:defRPr sz="1350" kern="1200">
                          <a:solidFill>
                            <a:srgbClr val="000000"/>
                          </a:solidFill>
                          <a:latin typeface="Arial"/>
                          <a:ea typeface="Arial"/>
                          <a:cs typeface="Arial"/>
                        </a:defRPr>
                      </a:lvl4pPr>
                      <a:lvl5pPr marL="1371600" algn="l" defTabSz="685800" rtl="0" eaLnBrk="1" latinLnBrk="0" hangingPunct="1">
                        <a:defRPr sz="1350" kern="1200">
                          <a:solidFill>
                            <a:srgbClr val="000000"/>
                          </a:solidFill>
                          <a:latin typeface="Arial"/>
                          <a:ea typeface="Arial"/>
                          <a:cs typeface="Arial"/>
                        </a:defRPr>
                      </a:lvl5pPr>
                      <a:lvl6pPr marL="1714500" algn="l" defTabSz="685800" rtl="0" eaLnBrk="1" latinLnBrk="0" hangingPunct="1">
                        <a:defRPr sz="1350" kern="1200">
                          <a:solidFill>
                            <a:srgbClr val="000000"/>
                          </a:solidFill>
                          <a:latin typeface="Arial"/>
                          <a:ea typeface="Arial"/>
                          <a:cs typeface="Arial"/>
                        </a:defRPr>
                      </a:lvl6pPr>
                      <a:lvl7pPr marL="2057400" algn="l" defTabSz="685800" rtl="0" eaLnBrk="1" latinLnBrk="0" hangingPunct="1">
                        <a:defRPr sz="1350" kern="1200">
                          <a:solidFill>
                            <a:srgbClr val="000000"/>
                          </a:solidFill>
                          <a:latin typeface="Arial"/>
                          <a:ea typeface="Arial"/>
                          <a:cs typeface="Arial"/>
                        </a:defRPr>
                      </a:lvl7pPr>
                      <a:lvl8pPr marL="2400300" algn="l" defTabSz="685800" rtl="0" eaLnBrk="1" latinLnBrk="0" hangingPunct="1">
                        <a:defRPr sz="1350" kern="1200">
                          <a:solidFill>
                            <a:srgbClr val="000000"/>
                          </a:solidFill>
                          <a:latin typeface="Arial"/>
                          <a:ea typeface="Arial"/>
                          <a:cs typeface="Arial"/>
                        </a:defRPr>
                      </a:lvl8pPr>
                      <a:lvl9pPr marL="2743200" algn="l" defTabSz="685800" rtl="0" eaLnBrk="1" latinLnBrk="0" hangingPunct="1">
                        <a:defRPr sz="1350" kern="1200">
                          <a:solidFill>
                            <a:srgbClr val="000000"/>
                          </a:solidFill>
                          <a:latin typeface="Arial"/>
                          <a:ea typeface="Arial"/>
                          <a:cs typeface="Arial"/>
                        </a:defRPr>
                      </a:lvl9pPr>
                    </a:lstStyle>
                    <a:p>
                      <a:pPr marL="0" marR="0" lvl="0" indent="0" algn="l" rtl="0">
                        <a:lnSpc>
                          <a:spcPct val="115000"/>
                        </a:lnSpc>
                        <a:spcBef>
                          <a:spcPts val="0"/>
                        </a:spcBef>
                        <a:spcAft>
                          <a:spcPts val="0"/>
                        </a:spcAft>
                        <a:buNone/>
                      </a:pPr>
                      <a:br>
                        <a:rPr lang="it-IT" sz="1200">
                          <a:latin typeface="Trebuchet MS"/>
                          <a:ea typeface="Trebuchet MS"/>
                          <a:cs typeface="Trebuchet MS"/>
                          <a:sym typeface="Trebuchet MS"/>
                        </a:rPr>
                      </a:br>
                      <a:endParaRPr sz="1200">
                        <a:latin typeface="Calibri"/>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cs" sz="1200" b="1" err="1">
                          <a:solidFill>
                            <a:srgbClr val="000000"/>
                          </a:solidFill>
                          <a:latin typeface="Calibri"/>
                          <a:ea typeface="Trebuchet MS"/>
                          <a:cs typeface="Trebuchet MS"/>
                          <a:sym typeface="Trebuchet MS"/>
                        </a:rPr>
                        <a:t>Identifikovat:</a:t>
                      </a:r>
                      <a:endParaRPr sz="1200">
                        <a:solidFill>
                          <a:srgbClr val="000000"/>
                        </a:solidFill>
                        <a:latin typeface="Calibri"/>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cs" sz="1200" err="1">
                          <a:solidFill>
                            <a:srgbClr val="000000"/>
                          </a:solidFill>
                          <a:latin typeface="Calibri"/>
                          <a:ea typeface="Trebuchet MS"/>
                          <a:cs typeface="Trebuchet MS"/>
                          <a:sym typeface="Trebuchet MS"/>
                        </a:rPr>
                        <a:t>Příležitost </a:t>
                      </a:r>
                      <a:r>
                        <a:rPr lang="cs" sz="1200">
                          <a:solidFill>
                            <a:srgbClr val="000000"/>
                          </a:solidFill>
                          <a:latin typeface="Calibri"/>
                          <a:ea typeface="Trebuchet MS"/>
                          <a:cs typeface="Trebuchet MS"/>
                          <a:sym typeface="Trebuchet MS"/>
                        </a:rPr>
                        <a:t>i</a:t>
                      </a:r>
                      <a:endParaRPr sz="1200">
                        <a:latin typeface="Calibri"/>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cs" sz="1200" err="1">
                          <a:solidFill>
                            <a:srgbClr val="000000"/>
                          </a:solidFill>
                          <a:latin typeface="Calibri"/>
                          <a:ea typeface="Trebuchet MS"/>
                          <a:cs typeface="Trebuchet MS"/>
                          <a:sym typeface="Trebuchet MS"/>
                        </a:rPr>
                        <a:t>Hrozby</a:t>
                      </a:r>
                      <a:endParaRPr sz="1200" err="1">
                        <a:latin typeface="Calibri"/>
                        <a:ea typeface="Trebuchet MS"/>
                        <a:cs typeface="Trebuchet MS"/>
                        <a:sym typeface="Trebuchet M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rgbClr val="000000"/>
                          </a:solidFill>
                          <a:latin typeface="Arial"/>
                          <a:ea typeface="Arial"/>
                          <a:cs typeface="Arial"/>
                        </a:defRPr>
                      </a:lvl1pPr>
                      <a:lvl2pPr marL="342900" algn="l" defTabSz="685800" rtl="0" eaLnBrk="1" latinLnBrk="0" hangingPunct="1">
                        <a:defRPr sz="1350" kern="1200">
                          <a:solidFill>
                            <a:srgbClr val="000000"/>
                          </a:solidFill>
                          <a:latin typeface="Arial"/>
                          <a:ea typeface="Arial"/>
                          <a:cs typeface="Arial"/>
                        </a:defRPr>
                      </a:lvl2pPr>
                      <a:lvl3pPr marL="685800" algn="l" defTabSz="685800" rtl="0" eaLnBrk="1" latinLnBrk="0" hangingPunct="1">
                        <a:defRPr sz="1350" kern="1200">
                          <a:solidFill>
                            <a:srgbClr val="000000"/>
                          </a:solidFill>
                          <a:latin typeface="Arial"/>
                          <a:ea typeface="Arial"/>
                          <a:cs typeface="Arial"/>
                        </a:defRPr>
                      </a:lvl3pPr>
                      <a:lvl4pPr marL="1028700" algn="l" defTabSz="685800" rtl="0" eaLnBrk="1" latinLnBrk="0" hangingPunct="1">
                        <a:defRPr sz="1350" kern="1200">
                          <a:solidFill>
                            <a:srgbClr val="000000"/>
                          </a:solidFill>
                          <a:latin typeface="Arial"/>
                          <a:ea typeface="Arial"/>
                          <a:cs typeface="Arial"/>
                        </a:defRPr>
                      </a:lvl4pPr>
                      <a:lvl5pPr marL="1371600" algn="l" defTabSz="685800" rtl="0" eaLnBrk="1" latinLnBrk="0" hangingPunct="1">
                        <a:defRPr sz="1350" kern="1200">
                          <a:solidFill>
                            <a:srgbClr val="000000"/>
                          </a:solidFill>
                          <a:latin typeface="Arial"/>
                          <a:ea typeface="Arial"/>
                          <a:cs typeface="Arial"/>
                        </a:defRPr>
                      </a:lvl5pPr>
                      <a:lvl6pPr marL="1714500" algn="l" defTabSz="685800" rtl="0" eaLnBrk="1" latinLnBrk="0" hangingPunct="1">
                        <a:defRPr sz="1350" kern="1200">
                          <a:solidFill>
                            <a:srgbClr val="000000"/>
                          </a:solidFill>
                          <a:latin typeface="Arial"/>
                          <a:ea typeface="Arial"/>
                          <a:cs typeface="Arial"/>
                        </a:defRPr>
                      </a:lvl6pPr>
                      <a:lvl7pPr marL="2057400" algn="l" defTabSz="685800" rtl="0" eaLnBrk="1" latinLnBrk="0" hangingPunct="1">
                        <a:defRPr sz="1350" kern="1200">
                          <a:solidFill>
                            <a:srgbClr val="000000"/>
                          </a:solidFill>
                          <a:latin typeface="Arial"/>
                          <a:ea typeface="Arial"/>
                          <a:cs typeface="Arial"/>
                        </a:defRPr>
                      </a:lvl7pPr>
                      <a:lvl8pPr marL="2400300" algn="l" defTabSz="685800" rtl="0" eaLnBrk="1" latinLnBrk="0" hangingPunct="1">
                        <a:defRPr sz="1350" kern="1200">
                          <a:solidFill>
                            <a:srgbClr val="000000"/>
                          </a:solidFill>
                          <a:latin typeface="Arial"/>
                          <a:ea typeface="Arial"/>
                          <a:cs typeface="Arial"/>
                        </a:defRPr>
                      </a:lvl8pPr>
                      <a:lvl9pPr marL="2743200" algn="l" defTabSz="685800" rtl="0" eaLnBrk="1" latinLnBrk="0" hangingPunct="1">
                        <a:defRPr sz="1350" kern="1200">
                          <a:solidFill>
                            <a:srgbClr val="000000"/>
                          </a:solidFill>
                          <a:latin typeface="Arial"/>
                          <a:ea typeface="Arial"/>
                          <a:cs typeface="Arial"/>
                        </a:defRPr>
                      </a:lvl9pPr>
                    </a:lstStyle>
                    <a:p>
                      <a:pPr marL="0" marR="0" lvl="0" indent="0" algn="l" rtl="0">
                        <a:lnSpc>
                          <a:spcPct val="115000"/>
                        </a:lnSpc>
                        <a:spcBef>
                          <a:spcPts val="0"/>
                        </a:spcBef>
                        <a:spcAft>
                          <a:spcPts val="0"/>
                        </a:spcAft>
                        <a:buNone/>
                      </a:pPr>
                      <a:br>
                        <a:rPr lang="it-IT" sz="1200" dirty="0">
                          <a:latin typeface="Trebuchet MS"/>
                          <a:ea typeface="Trebuchet MS"/>
                          <a:cs typeface="Trebuchet MS"/>
                          <a:sym typeface="Trebuchet MS"/>
                        </a:rPr>
                      </a:br>
                      <a:endParaRPr sz="1200" dirty="0">
                        <a:latin typeface="Calibri"/>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cs" sz="1200" b="1" dirty="0">
                          <a:solidFill>
                            <a:srgbClr val="000000"/>
                          </a:solidFill>
                          <a:latin typeface="Calibri"/>
                          <a:ea typeface="Trebuchet MS"/>
                          <a:cs typeface="Trebuchet MS"/>
                          <a:sym typeface="Trebuchet MS"/>
                        </a:rPr>
                        <a:t>Identifikovat :</a:t>
                      </a:r>
                      <a:endParaRPr sz="1200" dirty="0">
                        <a:solidFill>
                          <a:srgbClr val="000000"/>
                        </a:solidFill>
                        <a:latin typeface="Calibri"/>
                        <a:ea typeface="Trebuchet MS"/>
                        <a:cs typeface="Trebuchet MS"/>
                        <a:sym typeface="Trebuchet MS"/>
                      </a:endParaRPr>
                    </a:p>
                    <a:p>
                      <a:pPr marL="742950" marR="0" lvl="1" indent="-285750" algn="l" rtl="0">
                        <a:lnSpc>
                          <a:spcPct val="115000"/>
                        </a:lnSpc>
                        <a:spcBef>
                          <a:spcPts val="0"/>
                        </a:spcBef>
                        <a:spcAft>
                          <a:spcPts val="0"/>
                        </a:spcAft>
                        <a:buClr>
                          <a:srgbClr val="000000"/>
                        </a:buClr>
                        <a:buSzPts val="1000"/>
                        <a:buFont typeface="Courier New"/>
                        <a:buChar char="o"/>
                      </a:pPr>
                      <a:r>
                        <a:rPr lang="cs" sz="1200" u="none" strike="noStrike" cap="none" dirty="0">
                          <a:solidFill>
                            <a:srgbClr val="000000"/>
                          </a:solidFill>
                          <a:latin typeface="Calibri"/>
                          <a:ea typeface="Trebuchet MS"/>
                          <a:cs typeface="Trebuchet MS"/>
                          <a:sym typeface="Trebuchet MS"/>
                        </a:rPr>
                        <a:t>Silné stránk y</a:t>
                      </a:r>
                      <a:endParaRPr sz="1200" u="none" strike="noStrike" cap="none" dirty="0">
                        <a:solidFill>
                          <a:srgbClr val="000000"/>
                        </a:solidFill>
                        <a:latin typeface="Calibri"/>
                        <a:ea typeface="Trebuchet MS"/>
                        <a:cs typeface="Trebuchet MS"/>
                        <a:sym typeface="Trebuchet MS"/>
                      </a:endParaRPr>
                    </a:p>
                    <a:p>
                      <a:pPr marL="742950" marR="0" lvl="1" indent="-285750" algn="l" rtl="0">
                        <a:lnSpc>
                          <a:spcPct val="115000"/>
                        </a:lnSpc>
                        <a:spcBef>
                          <a:spcPts val="0"/>
                        </a:spcBef>
                        <a:spcAft>
                          <a:spcPts val="0"/>
                        </a:spcAft>
                        <a:buClr>
                          <a:srgbClr val="000000"/>
                        </a:buClr>
                        <a:buSzPts val="1000"/>
                        <a:buFont typeface="Courier New"/>
                        <a:buChar char="o"/>
                      </a:pPr>
                      <a:r>
                        <a:rPr lang="cs" sz="1200" u="none" strike="noStrike" cap="none" dirty="0">
                          <a:solidFill>
                            <a:srgbClr val="000000"/>
                          </a:solidFill>
                          <a:latin typeface="Calibri"/>
                          <a:ea typeface="Trebuchet MS"/>
                          <a:cs typeface="Trebuchet MS"/>
                          <a:sym typeface="Trebuchet MS"/>
                        </a:rPr>
                        <a:t>Slabé stránky</a:t>
                      </a:r>
                      <a:endParaRPr sz="1200" u="none" strike="noStrike" cap="none" dirty="0">
                        <a:solidFill>
                          <a:srgbClr val="000000"/>
                        </a:solidFill>
                        <a:latin typeface="Calibri"/>
                        <a:ea typeface="Trebuchet MS"/>
                        <a:cs typeface="Trebuchet MS"/>
                        <a:sym typeface="Trebuchet M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42032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1" name="Google Shape;309;p46">
            <a:extLst>
              <a:ext uri="{FF2B5EF4-FFF2-40B4-BE49-F238E27FC236}">
                <a16:creationId xmlns:a16="http://schemas.microsoft.com/office/drawing/2014/main" id="{58DA8027-82FB-47E4-9F8D-2CA77EC65167}"/>
              </a:ext>
            </a:extLst>
          </p:cNvPr>
          <p:cNvSpPr txBox="1">
            <a:spLocks/>
          </p:cNvSpPr>
          <p:nvPr/>
        </p:nvSpPr>
        <p:spPr>
          <a:xfrm>
            <a:off x="543000" y="126000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a:ln>
                  <a:noFill/>
                </a:ln>
                <a:solidFill>
                  <a:srgbClr val="008000"/>
                </a:solidFill>
                <a:effectLst/>
                <a:uLnTx/>
                <a:uFillTx/>
                <a:latin typeface="Tahoma"/>
                <a:ea typeface="Tahoma"/>
                <a:cs typeface="Tahoma"/>
                <a:sym typeface="Tahoma"/>
              </a:rPr>
              <a:t>3. </a:t>
            </a:r>
            <a:r>
              <a:rPr kumimoji="0" lang="cs-CZ" sz="1800" b="1" i="0" u="none" strike="noStrike" kern="0" cap="none" spc="0" normalizeH="0" baseline="0" noProof="0">
                <a:ln>
                  <a:noFill/>
                </a:ln>
                <a:solidFill>
                  <a:srgbClr val="008000"/>
                </a:solidFill>
                <a:effectLst/>
                <a:uLnTx/>
                <a:uFillTx/>
                <a:latin typeface="Trebuchet MS"/>
                <a:sym typeface="Trebuchet MS"/>
              </a:rPr>
              <a:t>Analýza </a:t>
            </a:r>
            <a:r>
              <a:rPr kumimoji="0" lang="cs-CZ" sz="1800" b="1" i="0" u="none" strike="noStrike" kern="0" cap="none" spc="0" normalizeH="0" baseline="0" noProof="0">
                <a:ln>
                  <a:noFill/>
                </a:ln>
                <a:solidFill>
                  <a:srgbClr val="008000"/>
                </a:solidFill>
                <a:effectLst/>
                <a:uLnTx/>
                <a:uFillTx/>
                <a:latin typeface="Tahoma"/>
                <a:ea typeface="Tahoma"/>
                <a:cs typeface="Tahoma"/>
                <a:sym typeface="Tahoma"/>
              </a:rPr>
              <a:t>demografického a podnikatelského kontextu oblasti</a:t>
            </a:r>
            <a:endParaRPr kumimoji="0" lang="cs-CZ" sz="1800" b="1" i="0" u="none" strike="noStrike" kern="0" cap="none" spc="0" normalizeH="0" baseline="0" noProof="0">
              <a:ln>
                <a:noFill/>
              </a:ln>
              <a:solidFill>
                <a:srgbClr val="008000"/>
              </a:solidFill>
              <a:effectLst/>
              <a:uLnTx/>
              <a:uFillTx/>
              <a:latin typeface="Trebuchet MS"/>
              <a:sym typeface="Trebuchet MS"/>
            </a:endParaRPr>
          </a:p>
        </p:txBody>
      </p:sp>
      <p:sp>
        <p:nvSpPr>
          <p:cNvPr id="12" name="Google Shape;310;p46">
            <a:extLst>
              <a:ext uri="{FF2B5EF4-FFF2-40B4-BE49-F238E27FC236}">
                <a16:creationId xmlns:a16="http://schemas.microsoft.com/office/drawing/2014/main" id="{956CE1D2-58A9-40B5-AE23-72B061B9354D}"/>
              </a:ext>
            </a:extLst>
          </p:cNvPr>
          <p:cNvSpPr txBox="1">
            <a:spLocks/>
          </p:cNvSpPr>
          <p:nvPr/>
        </p:nvSpPr>
        <p:spPr>
          <a:xfrm>
            <a:off x="543000" y="171069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0" i="0" u="none" strike="noStrike" kern="0" cap="none" spc="0" normalizeH="0" baseline="0" noProof="0">
                <a:ln>
                  <a:noFill/>
                </a:ln>
                <a:solidFill>
                  <a:srgbClr val="008000"/>
                </a:solidFill>
                <a:effectLst/>
                <a:uLnTx/>
                <a:uFillTx/>
                <a:latin typeface="Trebuchet MS"/>
                <a:sym typeface="Trebuchet MS"/>
              </a:rPr>
              <a:t>3.6 Nástroje</a:t>
            </a:r>
          </a:p>
        </p:txBody>
      </p:sp>
      <p:sp>
        <p:nvSpPr>
          <p:cNvPr id="13" name="Google Shape;311;p46">
            <a:extLst>
              <a:ext uri="{FF2B5EF4-FFF2-40B4-BE49-F238E27FC236}">
                <a16:creationId xmlns:a16="http://schemas.microsoft.com/office/drawing/2014/main" id="{A631A73B-DA28-4BDF-BDC6-9F64278A57DF}"/>
              </a:ext>
            </a:extLst>
          </p:cNvPr>
          <p:cNvSpPr txBox="1"/>
          <p:nvPr/>
        </p:nvSpPr>
        <p:spPr>
          <a:xfrm>
            <a:off x="636998" y="2126750"/>
            <a:ext cx="5373384" cy="276999"/>
          </a:xfrm>
          <a:prstGeom prst="rect">
            <a:avLst/>
          </a:prstGeom>
          <a:noFill/>
          <a:ln>
            <a:noFill/>
          </a:ln>
        </p:spPr>
        <p:txBody>
          <a:bodyPr spcFirstLastPara="1" wrap="square" lIns="91425" tIns="45700" rIns="91425" bIns="45700" anchor="t" anchorCtr="0">
            <a:spAutoFit/>
          </a:bodyPr>
          <a:lstStyle/>
          <a:p>
            <a:r>
              <a:rPr lang="cs" sz="1200" b="1">
                <a:latin typeface="Calibri"/>
                <a:ea typeface="Trebuchet MS"/>
                <a:cs typeface="Trebuchet MS"/>
                <a:sym typeface="Trebuchet MS"/>
              </a:rPr>
              <a:t>Rozhovor s </a:t>
            </a:r>
            <a:r>
              <a:rPr lang="cs" sz="1200" b="1" err="1">
                <a:latin typeface="Calibri"/>
                <a:ea typeface="Trebuchet MS"/>
                <a:cs typeface="Trebuchet MS"/>
                <a:sym typeface="Trebuchet MS"/>
              </a:rPr>
              <a:t>místními podnikateli</a:t>
            </a:r>
            <a:endParaRPr lang="it-IT" sz="1200" b="1">
              <a:latin typeface="Calibri"/>
              <a:ea typeface="Trebuchet MS"/>
              <a:cs typeface="Trebuchet MS"/>
            </a:endParaRPr>
          </a:p>
        </p:txBody>
      </p:sp>
      <p:sp>
        <p:nvSpPr>
          <p:cNvPr id="14" name="Google Shape;312;p46">
            <a:extLst>
              <a:ext uri="{FF2B5EF4-FFF2-40B4-BE49-F238E27FC236}">
                <a16:creationId xmlns:a16="http://schemas.microsoft.com/office/drawing/2014/main" id="{A1C112DA-13C5-4E1E-B02E-0CAFFEA96721}"/>
              </a:ext>
            </a:extLst>
          </p:cNvPr>
          <p:cNvSpPr txBox="1"/>
          <p:nvPr/>
        </p:nvSpPr>
        <p:spPr>
          <a:xfrm>
            <a:off x="727753" y="2392166"/>
            <a:ext cx="8190216" cy="2123658"/>
          </a:xfrm>
          <a:prstGeom prst="rect">
            <a:avLst/>
          </a:prstGeom>
          <a:noFill/>
          <a:ln>
            <a:noFill/>
          </a:ln>
        </p:spPr>
        <p:txBody>
          <a:bodyPr spcFirstLastPara="1" wrap="square" lIns="91425" tIns="45700" rIns="91425" bIns="45700" anchor="t" anchorCtr="0">
            <a:spAutoFit/>
          </a:bodyPr>
          <a:lstStyle/>
          <a:p>
            <a:r>
              <a:rPr lang="cs" sz="1200" dirty="0">
                <a:latin typeface="Calibri"/>
                <a:ea typeface="Trebuchet MS"/>
                <a:cs typeface="Trebuchet MS"/>
                <a:sym typeface="Trebuchet MS"/>
              </a:rPr>
              <a:t>Je to způsob, jak lépe poznat jednotlivé zkušenosti místních aktérů : můžete se zeptat na vše, co potřebujete k definování kontextu, ve kterém chcete aktivovat COT. Kromě toho můžete rozhovory zveřejnit a představit th mienkotvorným osobám, zainteresovaným stranám, místnímu administrátorovi skutečnou situaci v dané oblasti.</a:t>
            </a:r>
            <a:endParaRPr lang="it-IT" sz="1200" dirty="0">
              <a:latin typeface="Calibri"/>
            </a:endParaRPr>
          </a:p>
          <a:p>
            <a:r>
              <a:rPr lang="cs" sz="1200" dirty="0">
                <a:latin typeface="Calibri"/>
                <a:ea typeface="Trebuchet MS"/>
                <a:cs typeface="Trebuchet MS"/>
                <a:sym typeface="Trebuchet MS"/>
              </a:rPr>
              <a:t>tady, Můžete vidět několik příkladů :</a:t>
            </a:r>
            <a:endParaRPr sz="1200" dirty="0">
              <a:latin typeface="Calibri"/>
            </a:endParaRPr>
          </a:p>
          <a:p>
            <a:endParaRPr sz="1200" dirty="0">
              <a:latin typeface="Calibri"/>
              <a:ea typeface="Trebuchet MS"/>
              <a:cs typeface="Trebuchet MS"/>
            </a:endParaRPr>
          </a:p>
          <a:p>
            <a:r>
              <a:rPr lang="cs" sz="1200" u="sng" dirty="0">
                <a:latin typeface="Calibri"/>
                <a:ea typeface="Trebuchet MS"/>
                <a:cs typeface="Trebuchet MS"/>
                <a:sym typeface="Trebuchet MS"/>
                <a:hlinkClick r:id="rId2">
                  <a:extLst>
                    <a:ext uri="{A12FA001-AC4F-418D-AE19-62706E023703}">
                      <ahyp:hlinkClr xmlns:ahyp="http://schemas.microsoft.com/office/drawing/2018/hyperlinkcolor" val="tx"/>
                    </a:ext>
                  </a:extLst>
                </a:hlinkClick>
              </a:rPr>
              <a:t>https://www.youtube.com/watch?v=4EtgF8ZG9t8 </a:t>
            </a:r>
            <a:r>
              <a:rPr lang="cs" sz="1200" dirty="0">
                <a:latin typeface="Calibri"/>
                <a:ea typeface="Trebuchet MS"/>
                <a:cs typeface="Trebuchet MS"/>
                <a:sym typeface="Trebuchet MS"/>
              </a:rPr>
              <a:t>(Valeria a Ivano, malí pěstitelé plodů goji )</a:t>
            </a:r>
            <a:endParaRPr sz="1200" dirty="0">
              <a:latin typeface="Calibri"/>
            </a:endParaRPr>
          </a:p>
          <a:p>
            <a:endParaRPr sz="1200" dirty="0">
              <a:latin typeface="Calibri"/>
              <a:ea typeface="Trebuchet MS"/>
              <a:cs typeface="Trebuchet MS"/>
            </a:endParaRPr>
          </a:p>
          <a:p>
            <a:r>
              <a:rPr lang="cs" sz="1200" u="sng" dirty="0">
                <a:latin typeface="Calibri"/>
                <a:ea typeface="Trebuchet MS"/>
                <a:cs typeface="Trebuchet MS"/>
                <a:sym typeface="Trebuchet MS"/>
                <a:hlinkClick r:id="rId3">
                  <a:extLst>
                    <a:ext uri="{A12FA001-AC4F-418D-AE19-62706E023703}">
                      <ahyp:hlinkClr xmlns:ahyp="http://schemas.microsoft.com/office/drawing/2018/hyperlinkcolor" val="tx"/>
                    </a:ext>
                  </a:extLst>
                </a:hlinkClick>
              </a:rPr>
              <a:t>https://www.youtube.com/watch?v=YtCfDzyKAPg </a:t>
            </a:r>
            <a:r>
              <a:rPr lang="cs" sz="1200" dirty="0">
                <a:latin typeface="Calibri"/>
                <a:ea typeface="Trebuchet MS"/>
                <a:cs typeface="Trebuchet MS"/>
                <a:sym typeface="Trebuchet MS"/>
              </a:rPr>
              <a:t>(Pasquale a Gaetano, malí predátoři hlemýžďů )</a:t>
            </a:r>
            <a:endParaRPr sz="1200" dirty="0">
              <a:latin typeface="Calibri"/>
            </a:endParaRPr>
          </a:p>
          <a:p>
            <a:endParaRPr sz="1200" dirty="0">
              <a:latin typeface="Calibri"/>
              <a:ea typeface="Trebuchet MS"/>
              <a:cs typeface="Trebuchet MS"/>
            </a:endParaRPr>
          </a:p>
          <a:p>
            <a:r>
              <a:rPr lang="cs" sz="1200" u="sng" dirty="0">
                <a:latin typeface="Calibri"/>
                <a:ea typeface="Trebuchet MS"/>
                <a:cs typeface="Trebuchet MS"/>
                <a:sym typeface="Trebuchet MS"/>
                <a:hlinkClick r:id="rId4">
                  <a:extLst>
                    <a:ext uri="{A12FA001-AC4F-418D-AE19-62706E023703}">
                      <ahyp:hlinkClr xmlns:ahyp="http://schemas.microsoft.com/office/drawing/2018/hyperlinkcolor" val="tx"/>
                    </a:ext>
                  </a:extLst>
                </a:hlinkClick>
              </a:rPr>
              <a:t>https://www.youtube.com/watch?v=nA0_OywGC5A </a:t>
            </a:r>
            <a:r>
              <a:rPr lang="cs" sz="1200" dirty="0">
                <a:latin typeface="Calibri"/>
                <a:ea typeface="Trebuchet MS"/>
                <a:cs typeface="Trebuchet MS"/>
                <a:sym typeface="Trebuchet MS"/>
              </a:rPr>
              <a:t>( bratři Antonietta a Pasquale: mají vinařskou farmu)</a:t>
            </a:r>
            <a:endParaRPr dirty="0">
              <a:latin typeface="Calibri"/>
            </a:endParaRPr>
          </a:p>
          <a:p>
            <a:endParaRPr sz="1200" dirty="0">
              <a:latin typeface="Trebuchet MS"/>
              <a:ea typeface="Trebuchet MS"/>
              <a:cs typeface="Trebuchet MS"/>
              <a:sym typeface="Trebuchet MS"/>
            </a:endParaRPr>
          </a:p>
        </p:txBody>
      </p:sp>
    </p:spTree>
    <p:extLst>
      <p:ext uri="{BB962C8B-B14F-4D97-AF65-F5344CB8AC3E}">
        <p14:creationId xmlns:p14="http://schemas.microsoft.com/office/powerpoint/2010/main" val="1202897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1" name="Google Shape;317;p47">
            <a:extLst>
              <a:ext uri="{FF2B5EF4-FFF2-40B4-BE49-F238E27FC236}">
                <a16:creationId xmlns:a16="http://schemas.microsoft.com/office/drawing/2014/main" id="{771C9C28-C634-4B78-AB2C-03125DD55C9B}"/>
              </a:ext>
            </a:extLst>
          </p:cNvPr>
          <p:cNvSpPr txBox="1">
            <a:spLocks/>
          </p:cNvSpPr>
          <p:nvPr/>
        </p:nvSpPr>
        <p:spPr>
          <a:xfrm>
            <a:off x="543000" y="126000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a:ln>
                  <a:noFill/>
                </a:ln>
                <a:solidFill>
                  <a:srgbClr val="008000"/>
                </a:solidFill>
                <a:effectLst/>
                <a:uLnTx/>
                <a:uFillTx/>
                <a:latin typeface="Tahoma"/>
                <a:ea typeface="Tahoma"/>
                <a:cs typeface="Tahoma"/>
                <a:sym typeface="Tahoma"/>
              </a:rPr>
              <a:t>3. </a:t>
            </a:r>
            <a:r>
              <a:rPr kumimoji="0" lang="cs-CZ" sz="1800" b="1" i="0" u="none" strike="noStrike" kern="0" cap="none" spc="0" normalizeH="0" baseline="0" noProof="0">
                <a:ln>
                  <a:noFill/>
                </a:ln>
                <a:solidFill>
                  <a:srgbClr val="008000"/>
                </a:solidFill>
                <a:effectLst/>
                <a:uLnTx/>
                <a:uFillTx/>
                <a:latin typeface="Trebuchet MS"/>
                <a:sym typeface="Trebuchet MS"/>
              </a:rPr>
              <a:t>Analýza </a:t>
            </a:r>
            <a:r>
              <a:rPr kumimoji="0" lang="cs-CZ" sz="1800" b="1" i="0" u="none" strike="noStrike" kern="0" cap="none" spc="0" normalizeH="0" baseline="0" noProof="0">
                <a:ln>
                  <a:noFill/>
                </a:ln>
                <a:solidFill>
                  <a:srgbClr val="008000"/>
                </a:solidFill>
                <a:effectLst/>
                <a:uLnTx/>
                <a:uFillTx/>
                <a:latin typeface="Tahoma"/>
                <a:ea typeface="Tahoma"/>
                <a:cs typeface="Tahoma"/>
                <a:sym typeface="Tahoma"/>
              </a:rPr>
              <a:t>demografického a podnikatelského kontextu oblasti</a:t>
            </a:r>
            <a:endParaRPr kumimoji="0" lang="cs-CZ" sz="1800" b="1" i="0" u="none" strike="noStrike" kern="0" cap="none" spc="0" normalizeH="0" baseline="0" noProof="0">
              <a:ln>
                <a:noFill/>
              </a:ln>
              <a:solidFill>
                <a:srgbClr val="008000"/>
              </a:solidFill>
              <a:effectLst/>
              <a:uLnTx/>
              <a:uFillTx/>
              <a:latin typeface="Trebuchet MS"/>
              <a:sym typeface="Trebuchet MS"/>
            </a:endParaRPr>
          </a:p>
        </p:txBody>
      </p:sp>
      <p:sp>
        <p:nvSpPr>
          <p:cNvPr id="12" name="Google Shape;318;p47">
            <a:extLst>
              <a:ext uri="{FF2B5EF4-FFF2-40B4-BE49-F238E27FC236}">
                <a16:creationId xmlns:a16="http://schemas.microsoft.com/office/drawing/2014/main" id="{2077FC3A-26A5-4544-BC1E-C6DC96D99A29}"/>
              </a:ext>
            </a:extLst>
          </p:cNvPr>
          <p:cNvSpPr txBox="1">
            <a:spLocks/>
          </p:cNvSpPr>
          <p:nvPr/>
        </p:nvSpPr>
        <p:spPr>
          <a:xfrm>
            <a:off x="543000" y="171069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 sz="1600" b="0" i="0" u="none" strike="noStrike" kern="0" cap="none" spc="0" normalizeH="0" baseline="0" noProof="0">
                <a:ln>
                  <a:noFill/>
                </a:ln>
                <a:solidFill>
                  <a:srgbClr val="008000"/>
                </a:solidFill>
                <a:effectLst/>
                <a:uLnTx/>
                <a:uFillTx/>
                <a:latin typeface="Trebuchet MS"/>
                <a:sym typeface="Trebuchet MS"/>
              </a:rPr>
              <a:t>3.7 Setkání s nástroji</a:t>
            </a:r>
            <a:endParaRPr kumimoji="0" lang="it-IT" sz="1600" b="0" i="0" u="none" strike="noStrike" kern="0" cap="none" spc="0" normalizeH="0" baseline="0" noProof="0">
              <a:ln>
                <a:noFill/>
              </a:ln>
              <a:solidFill>
                <a:srgbClr val="008000"/>
              </a:solidFill>
              <a:effectLst/>
              <a:uLnTx/>
              <a:uFillTx/>
              <a:latin typeface="Trebuchet MS"/>
              <a:sym typeface="Trebuchet MS"/>
            </a:endParaRPr>
          </a:p>
        </p:txBody>
      </p:sp>
      <p:sp>
        <p:nvSpPr>
          <p:cNvPr id="13" name="Google Shape;320;p47">
            <a:extLst>
              <a:ext uri="{FF2B5EF4-FFF2-40B4-BE49-F238E27FC236}">
                <a16:creationId xmlns:a16="http://schemas.microsoft.com/office/drawing/2014/main" id="{39842BC3-C7E6-4E89-AD2E-EE87865F1BC4}"/>
              </a:ext>
            </a:extLst>
          </p:cNvPr>
          <p:cNvSpPr txBox="1"/>
          <p:nvPr/>
        </p:nvSpPr>
        <p:spPr>
          <a:xfrm>
            <a:off x="595903" y="2484634"/>
            <a:ext cx="1133381" cy="1323399"/>
          </a:xfrm>
          <a:prstGeom prst="rect">
            <a:avLst/>
          </a:prstGeom>
          <a:noFill/>
          <a:ln>
            <a:noFill/>
          </a:ln>
        </p:spPr>
        <p:txBody>
          <a:bodyPr spcFirstLastPara="1" wrap="square" lIns="91425" tIns="45700" rIns="91425" bIns="45700" anchor="t" anchorCtr="0">
            <a:spAutoFit/>
          </a:bodyPr>
          <a:lstStyle/>
          <a:p>
            <a:r>
              <a:rPr lang="cs" sz="1600" b="1">
                <a:solidFill>
                  <a:srgbClr val="92D050"/>
                </a:solidFill>
                <a:latin typeface="Calibri"/>
                <a:ea typeface="Trebuchet MS"/>
                <a:cs typeface="Trebuchet MS"/>
                <a:sym typeface="Trebuchet MS"/>
              </a:rPr>
              <a:t>Jak na setkání:</a:t>
            </a:r>
            <a:endParaRPr lang="it-IT" sz="1600" b="1">
              <a:solidFill>
                <a:srgbClr val="92D050"/>
              </a:solidFill>
              <a:latin typeface="Calibri"/>
            </a:endParaRPr>
          </a:p>
          <a:p>
            <a:endParaRPr sz="1200">
              <a:latin typeface="Calibri"/>
              <a:ea typeface="Trebuchet MS"/>
              <a:cs typeface="Trebuchet MS"/>
            </a:endParaRPr>
          </a:p>
          <a:p>
            <a:endParaRPr sz="1200">
              <a:latin typeface="Calibri"/>
              <a:ea typeface="Trebuchet MS"/>
              <a:cs typeface="Trebuchet MS"/>
            </a:endParaRPr>
          </a:p>
          <a:p>
            <a:endParaRPr sz="1200">
              <a:latin typeface="Trebuchet MS"/>
              <a:ea typeface="Trebuchet MS"/>
              <a:cs typeface="Trebuchet MS"/>
              <a:sym typeface="Trebuchet MS"/>
            </a:endParaRPr>
          </a:p>
          <a:p>
            <a:endParaRPr sz="1200">
              <a:latin typeface="Trebuchet MS"/>
              <a:ea typeface="Trebuchet MS"/>
              <a:cs typeface="Trebuchet MS"/>
              <a:sym typeface="Trebuchet MS"/>
            </a:endParaRPr>
          </a:p>
        </p:txBody>
      </p:sp>
      <p:graphicFrame>
        <p:nvGraphicFramePr>
          <p:cNvPr id="14" name="Diagramma 2">
            <a:extLst>
              <a:ext uri="{FF2B5EF4-FFF2-40B4-BE49-F238E27FC236}">
                <a16:creationId xmlns:a16="http://schemas.microsoft.com/office/drawing/2014/main" id="{D67FCAFD-5505-40CF-9396-F2849629DEFD}"/>
              </a:ext>
            </a:extLst>
          </p:cNvPr>
          <p:cNvGraphicFramePr/>
          <p:nvPr>
            <p:extLst>
              <p:ext uri="{D42A27DB-BD31-4B8C-83A1-F6EECF244321}">
                <p14:modId xmlns:p14="http://schemas.microsoft.com/office/powerpoint/2010/main" val="3258967827"/>
              </p:ext>
            </p:extLst>
          </p:nvPr>
        </p:nvGraphicFramePr>
        <p:xfrm>
          <a:off x="1229204" y="1610776"/>
          <a:ext cx="9139117" cy="4767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1468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325;p48">
            <a:extLst>
              <a:ext uri="{FF2B5EF4-FFF2-40B4-BE49-F238E27FC236}">
                <a16:creationId xmlns:a16="http://schemas.microsoft.com/office/drawing/2014/main" id="{7A39D4C0-7B9B-4257-83CA-14000B7C3A87}"/>
              </a:ext>
            </a:extLst>
          </p:cNvPr>
          <p:cNvSpPr txBox="1">
            <a:spLocks/>
          </p:cNvSpPr>
          <p:nvPr/>
        </p:nvSpPr>
        <p:spPr>
          <a:xfrm>
            <a:off x="543000" y="126000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a:ln>
                  <a:noFill/>
                </a:ln>
                <a:solidFill>
                  <a:srgbClr val="008000"/>
                </a:solidFill>
                <a:effectLst/>
                <a:uLnTx/>
                <a:uFillTx/>
                <a:latin typeface="Tahoma"/>
                <a:ea typeface="Tahoma"/>
                <a:cs typeface="Tahoma"/>
                <a:sym typeface="Tahoma"/>
              </a:rPr>
              <a:t>3. </a:t>
            </a:r>
            <a:r>
              <a:rPr kumimoji="0" lang="cs-CZ" sz="1800" b="1" i="0" u="none" strike="noStrike" kern="0" cap="none" spc="0" normalizeH="0" baseline="0" noProof="0">
                <a:ln>
                  <a:noFill/>
                </a:ln>
                <a:solidFill>
                  <a:srgbClr val="008000"/>
                </a:solidFill>
                <a:effectLst/>
                <a:uLnTx/>
                <a:uFillTx/>
                <a:latin typeface="Trebuchet MS"/>
                <a:sym typeface="Trebuchet MS"/>
              </a:rPr>
              <a:t>Analýza </a:t>
            </a:r>
            <a:r>
              <a:rPr kumimoji="0" lang="cs-CZ" sz="1800" b="1" i="0" u="none" strike="noStrike" kern="0" cap="none" spc="0" normalizeH="0" baseline="0" noProof="0">
                <a:ln>
                  <a:noFill/>
                </a:ln>
                <a:solidFill>
                  <a:srgbClr val="008000"/>
                </a:solidFill>
                <a:effectLst/>
                <a:uLnTx/>
                <a:uFillTx/>
                <a:latin typeface="Tahoma"/>
                <a:ea typeface="Tahoma"/>
                <a:cs typeface="Tahoma"/>
                <a:sym typeface="Tahoma"/>
              </a:rPr>
              <a:t>demografického a podnikatelského kontextu oblasti</a:t>
            </a:r>
            <a:endParaRPr kumimoji="0" lang="cs-CZ" sz="1800" b="1" i="0" u="none" strike="noStrike" kern="0" cap="none" spc="0" normalizeH="0" baseline="0" noProof="0">
              <a:ln>
                <a:noFill/>
              </a:ln>
              <a:solidFill>
                <a:srgbClr val="008000"/>
              </a:solidFill>
              <a:effectLst/>
              <a:uLnTx/>
              <a:uFillTx/>
              <a:latin typeface="Trebuchet MS"/>
              <a:sym typeface="Trebuchet MS"/>
            </a:endParaRPr>
          </a:p>
        </p:txBody>
      </p:sp>
      <p:sp>
        <p:nvSpPr>
          <p:cNvPr id="11" name="Google Shape;326;p48">
            <a:extLst>
              <a:ext uri="{FF2B5EF4-FFF2-40B4-BE49-F238E27FC236}">
                <a16:creationId xmlns:a16="http://schemas.microsoft.com/office/drawing/2014/main" id="{8221FA27-223F-4C6A-9269-A6DCAD8BA1D9}"/>
              </a:ext>
            </a:extLst>
          </p:cNvPr>
          <p:cNvSpPr txBox="1">
            <a:spLocks/>
          </p:cNvSpPr>
          <p:nvPr/>
        </p:nvSpPr>
        <p:spPr>
          <a:xfrm>
            <a:off x="543000" y="171069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0" i="0" u="none" strike="noStrike" kern="0" cap="none" spc="0" normalizeH="0" baseline="0" noProof="0">
                <a:ln>
                  <a:noFill/>
                </a:ln>
                <a:solidFill>
                  <a:srgbClr val="008000"/>
                </a:solidFill>
                <a:effectLst/>
                <a:uLnTx/>
                <a:uFillTx/>
                <a:latin typeface="Trebuchet MS"/>
                <a:sym typeface="Trebuchet MS"/>
              </a:rPr>
              <a:t>3.8 </a:t>
            </a:r>
            <a:r>
              <a:rPr kumimoji="0" lang="cs-CZ" sz="1600" b="1" i="0" u="none" strike="noStrike" kern="0" cap="none" spc="0" normalizeH="0" baseline="0" noProof="0">
                <a:ln>
                  <a:noFill/>
                </a:ln>
                <a:solidFill>
                  <a:srgbClr val="008000"/>
                </a:solidFill>
                <a:effectLst/>
                <a:uLnTx/>
                <a:uFillTx/>
                <a:latin typeface="Trebuchet MS"/>
                <a:sym typeface="Trebuchet MS"/>
              </a:rPr>
              <a:t>Proces environmentální analýzy</a:t>
            </a:r>
            <a:endParaRPr kumimoji="0" lang="cs-CZ" sz="1600" b="0" i="0" u="none" strike="noStrike" kern="0" cap="none" spc="0" normalizeH="0" baseline="0" noProof="0">
              <a:ln>
                <a:noFill/>
              </a:ln>
              <a:solidFill>
                <a:srgbClr val="008000"/>
              </a:solidFill>
              <a:effectLst/>
              <a:uLnTx/>
              <a:uFillTx/>
              <a:latin typeface="Trebuchet MS"/>
              <a:sym typeface="Trebuchet MS"/>
            </a:endParaRPr>
          </a:p>
        </p:txBody>
      </p:sp>
      <p:graphicFrame>
        <p:nvGraphicFramePr>
          <p:cNvPr id="12" name="Google Shape;327;p48">
            <a:extLst>
              <a:ext uri="{FF2B5EF4-FFF2-40B4-BE49-F238E27FC236}">
                <a16:creationId xmlns:a16="http://schemas.microsoft.com/office/drawing/2014/main" id="{0459BA8F-D759-4099-9127-5A7029B2F75B}"/>
              </a:ext>
            </a:extLst>
          </p:cNvPr>
          <p:cNvGraphicFramePr/>
          <p:nvPr/>
        </p:nvGraphicFramePr>
        <p:xfrm>
          <a:off x="627247" y="2256710"/>
          <a:ext cx="8527050" cy="4402675"/>
        </p:xfrm>
        <a:graphic>
          <a:graphicData uri="http://schemas.openxmlformats.org/drawingml/2006/table">
            <a:tbl>
              <a:tblPr>
                <a:noFill/>
              </a:tblPr>
              <a:tblGrid>
                <a:gridCol w="4263525">
                  <a:extLst>
                    <a:ext uri="{9D8B030D-6E8A-4147-A177-3AD203B41FA5}">
                      <a16:colId xmlns:a16="http://schemas.microsoft.com/office/drawing/2014/main" val="20000"/>
                    </a:ext>
                  </a:extLst>
                </a:gridCol>
                <a:gridCol w="4263525">
                  <a:extLst>
                    <a:ext uri="{9D8B030D-6E8A-4147-A177-3AD203B41FA5}">
                      <a16:colId xmlns:a16="http://schemas.microsoft.com/office/drawing/2014/main" val="20001"/>
                    </a:ext>
                  </a:extLst>
                </a:gridCol>
              </a:tblGrid>
              <a:tr h="1136400">
                <a:tc>
                  <a:txBody>
                    <a:bodyPr/>
                    <a:lstStyle>
                      <a:lvl1pPr marL="0" algn="l" defTabSz="685800" rtl="0" eaLnBrk="1" latinLnBrk="0" hangingPunct="1">
                        <a:defRPr sz="1350" kern="1200">
                          <a:solidFill>
                            <a:srgbClr val="000000"/>
                          </a:solidFill>
                          <a:latin typeface="Arial"/>
                          <a:ea typeface="Arial"/>
                          <a:cs typeface="Arial"/>
                        </a:defRPr>
                      </a:lvl1pPr>
                      <a:lvl2pPr marL="342900" algn="l" defTabSz="685800" rtl="0" eaLnBrk="1" latinLnBrk="0" hangingPunct="1">
                        <a:defRPr sz="1350" kern="1200">
                          <a:solidFill>
                            <a:srgbClr val="000000"/>
                          </a:solidFill>
                          <a:latin typeface="Arial"/>
                          <a:ea typeface="Arial"/>
                          <a:cs typeface="Arial"/>
                        </a:defRPr>
                      </a:lvl2pPr>
                      <a:lvl3pPr marL="685800" algn="l" defTabSz="685800" rtl="0" eaLnBrk="1" latinLnBrk="0" hangingPunct="1">
                        <a:defRPr sz="1350" kern="1200">
                          <a:solidFill>
                            <a:srgbClr val="000000"/>
                          </a:solidFill>
                          <a:latin typeface="Arial"/>
                          <a:ea typeface="Arial"/>
                          <a:cs typeface="Arial"/>
                        </a:defRPr>
                      </a:lvl3pPr>
                      <a:lvl4pPr marL="1028700" algn="l" defTabSz="685800" rtl="0" eaLnBrk="1" latinLnBrk="0" hangingPunct="1">
                        <a:defRPr sz="1350" kern="1200">
                          <a:solidFill>
                            <a:srgbClr val="000000"/>
                          </a:solidFill>
                          <a:latin typeface="Arial"/>
                          <a:ea typeface="Arial"/>
                          <a:cs typeface="Arial"/>
                        </a:defRPr>
                      </a:lvl4pPr>
                      <a:lvl5pPr marL="1371600" algn="l" defTabSz="685800" rtl="0" eaLnBrk="1" latinLnBrk="0" hangingPunct="1">
                        <a:defRPr sz="1350" kern="1200">
                          <a:solidFill>
                            <a:srgbClr val="000000"/>
                          </a:solidFill>
                          <a:latin typeface="Arial"/>
                          <a:ea typeface="Arial"/>
                          <a:cs typeface="Arial"/>
                        </a:defRPr>
                      </a:lvl5pPr>
                      <a:lvl6pPr marL="1714500" algn="l" defTabSz="685800" rtl="0" eaLnBrk="1" latinLnBrk="0" hangingPunct="1">
                        <a:defRPr sz="1350" kern="1200">
                          <a:solidFill>
                            <a:srgbClr val="000000"/>
                          </a:solidFill>
                          <a:latin typeface="Arial"/>
                          <a:ea typeface="Arial"/>
                          <a:cs typeface="Arial"/>
                        </a:defRPr>
                      </a:lvl6pPr>
                      <a:lvl7pPr marL="2057400" algn="l" defTabSz="685800" rtl="0" eaLnBrk="1" latinLnBrk="0" hangingPunct="1">
                        <a:defRPr sz="1350" kern="1200">
                          <a:solidFill>
                            <a:srgbClr val="000000"/>
                          </a:solidFill>
                          <a:latin typeface="Arial"/>
                          <a:ea typeface="Arial"/>
                          <a:cs typeface="Arial"/>
                        </a:defRPr>
                      </a:lvl7pPr>
                      <a:lvl8pPr marL="2400300" algn="l" defTabSz="685800" rtl="0" eaLnBrk="1" latinLnBrk="0" hangingPunct="1">
                        <a:defRPr sz="1350" kern="1200">
                          <a:solidFill>
                            <a:srgbClr val="000000"/>
                          </a:solidFill>
                          <a:latin typeface="Arial"/>
                          <a:ea typeface="Arial"/>
                          <a:cs typeface="Arial"/>
                        </a:defRPr>
                      </a:lvl8pPr>
                      <a:lvl9pPr marL="2743200" algn="l" defTabSz="685800" rtl="0" eaLnBrk="1" latinLnBrk="0" hangingPunct="1">
                        <a:defRPr sz="1350" kern="1200">
                          <a:solidFill>
                            <a:srgbClr val="000000"/>
                          </a:solidFill>
                          <a:latin typeface="Arial"/>
                          <a:ea typeface="Arial"/>
                          <a:cs typeface="Arial"/>
                        </a:defRPr>
                      </a:lvl9pPr>
                    </a:lstStyle>
                    <a:p>
                      <a:pPr marL="0" marR="0" lvl="0" indent="0" algn="l" rtl="0">
                        <a:lnSpc>
                          <a:spcPct val="115000"/>
                        </a:lnSpc>
                        <a:spcBef>
                          <a:spcPts val="0"/>
                        </a:spcBef>
                        <a:spcAft>
                          <a:spcPts val="0"/>
                        </a:spcAft>
                        <a:buNone/>
                      </a:pPr>
                      <a:endParaRPr sz="1200">
                        <a:latin typeface="Trebuchet MS"/>
                        <a:ea typeface="Trebuchet MS"/>
                        <a:cs typeface="Trebuchet MS"/>
                        <a:sym typeface="Trebuchet MS"/>
                      </a:endParaRPr>
                    </a:p>
                    <a:p>
                      <a:pPr marL="0" marR="0" lvl="0" indent="0" algn="ctr" rtl="0">
                        <a:lnSpc>
                          <a:spcPct val="115000"/>
                        </a:lnSpc>
                        <a:spcBef>
                          <a:spcPts val="1200"/>
                        </a:spcBef>
                        <a:spcAft>
                          <a:spcPts val="0"/>
                        </a:spcAft>
                        <a:buNone/>
                      </a:pPr>
                      <a:r>
                        <a:rPr lang="cs" sz="1200" b="1">
                          <a:solidFill>
                            <a:srgbClr val="000000"/>
                          </a:solidFill>
                          <a:latin typeface="Trebuchet MS"/>
                          <a:ea typeface="Trebuchet MS"/>
                          <a:cs typeface="Trebuchet MS"/>
                          <a:sym typeface="Trebuchet MS"/>
                        </a:rPr>
                        <a:t>SCANNING</a:t>
                      </a:r>
                      <a:endParaRPr sz="1200">
                        <a:latin typeface="Trebuchet MS"/>
                        <a:ea typeface="Trebuchet MS"/>
                        <a:cs typeface="Trebuchet MS"/>
                        <a:sym typeface="Trebuchet MS"/>
                      </a:endParaRPr>
                    </a:p>
                  </a:txBody>
                  <a:tcPr marL="66375" marR="6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FFFF00"/>
                    </a:solidFill>
                  </a:tcPr>
                </a:tc>
                <a:tc>
                  <a:txBody>
                    <a:bodyPr/>
                    <a:lstStyle>
                      <a:lvl1pPr marL="0" algn="l" defTabSz="685800" rtl="0" eaLnBrk="1" latinLnBrk="0" hangingPunct="1">
                        <a:defRPr sz="1350" kern="1200">
                          <a:solidFill>
                            <a:srgbClr val="000000"/>
                          </a:solidFill>
                          <a:latin typeface="Arial"/>
                          <a:ea typeface="Arial"/>
                          <a:cs typeface="Arial"/>
                        </a:defRPr>
                      </a:lvl1pPr>
                      <a:lvl2pPr marL="342900" algn="l" defTabSz="685800" rtl="0" eaLnBrk="1" latinLnBrk="0" hangingPunct="1">
                        <a:defRPr sz="1350" kern="1200">
                          <a:solidFill>
                            <a:srgbClr val="000000"/>
                          </a:solidFill>
                          <a:latin typeface="Arial"/>
                          <a:ea typeface="Arial"/>
                          <a:cs typeface="Arial"/>
                        </a:defRPr>
                      </a:lvl2pPr>
                      <a:lvl3pPr marL="685800" algn="l" defTabSz="685800" rtl="0" eaLnBrk="1" latinLnBrk="0" hangingPunct="1">
                        <a:defRPr sz="1350" kern="1200">
                          <a:solidFill>
                            <a:srgbClr val="000000"/>
                          </a:solidFill>
                          <a:latin typeface="Arial"/>
                          <a:ea typeface="Arial"/>
                          <a:cs typeface="Arial"/>
                        </a:defRPr>
                      </a:lvl3pPr>
                      <a:lvl4pPr marL="1028700" algn="l" defTabSz="685800" rtl="0" eaLnBrk="1" latinLnBrk="0" hangingPunct="1">
                        <a:defRPr sz="1350" kern="1200">
                          <a:solidFill>
                            <a:srgbClr val="000000"/>
                          </a:solidFill>
                          <a:latin typeface="Arial"/>
                          <a:ea typeface="Arial"/>
                          <a:cs typeface="Arial"/>
                        </a:defRPr>
                      </a:lvl4pPr>
                      <a:lvl5pPr marL="1371600" algn="l" defTabSz="685800" rtl="0" eaLnBrk="1" latinLnBrk="0" hangingPunct="1">
                        <a:defRPr sz="1350" kern="1200">
                          <a:solidFill>
                            <a:srgbClr val="000000"/>
                          </a:solidFill>
                          <a:latin typeface="Arial"/>
                          <a:ea typeface="Arial"/>
                          <a:cs typeface="Arial"/>
                        </a:defRPr>
                      </a:lvl5pPr>
                      <a:lvl6pPr marL="1714500" algn="l" defTabSz="685800" rtl="0" eaLnBrk="1" latinLnBrk="0" hangingPunct="1">
                        <a:defRPr sz="1350" kern="1200">
                          <a:solidFill>
                            <a:srgbClr val="000000"/>
                          </a:solidFill>
                          <a:latin typeface="Arial"/>
                          <a:ea typeface="Arial"/>
                          <a:cs typeface="Arial"/>
                        </a:defRPr>
                      </a:lvl6pPr>
                      <a:lvl7pPr marL="2057400" algn="l" defTabSz="685800" rtl="0" eaLnBrk="1" latinLnBrk="0" hangingPunct="1">
                        <a:defRPr sz="1350" kern="1200">
                          <a:solidFill>
                            <a:srgbClr val="000000"/>
                          </a:solidFill>
                          <a:latin typeface="Arial"/>
                          <a:ea typeface="Arial"/>
                          <a:cs typeface="Arial"/>
                        </a:defRPr>
                      </a:lvl7pPr>
                      <a:lvl8pPr marL="2400300" algn="l" defTabSz="685800" rtl="0" eaLnBrk="1" latinLnBrk="0" hangingPunct="1">
                        <a:defRPr sz="1350" kern="1200">
                          <a:solidFill>
                            <a:srgbClr val="000000"/>
                          </a:solidFill>
                          <a:latin typeface="Arial"/>
                          <a:ea typeface="Arial"/>
                          <a:cs typeface="Arial"/>
                        </a:defRPr>
                      </a:lvl8pPr>
                      <a:lvl9pPr marL="2743200" algn="l" defTabSz="685800" rtl="0" eaLnBrk="1" latinLnBrk="0" hangingPunct="1">
                        <a:defRPr sz="1350" kern="1200">
                          <a:solidFill>
                            <a:srgbClr val="000000"/>
                          </a:solidFill>
                          <a:latin typeface="Arial"/>
                          <a:ea typeface="Arial"/>
                          <a:cs typeface="Arial"/>
                        </a:defRPr>
                      </a:lvl9pPr>
                    </a:lstStyle>
                    <a:p>
                      <a:pPr marL="0" marR="0" lvl="0" indent="0" algn="l" rtl="0">
                        <a:lnSpc>
                          <a:spcPct val="115000"/>
                        </a:lnSpc>
                        <a:spcBef>
                          <a:spcPts val="0"/>
                        </a:spcBef>
                        <a:spcAft>
                          <a:spcPts val="0"/>
                        </a:spcAft>
                        <a:buNone/>
                      </a:pPr>
                      <a:br>
                        <a:rPr lang="it-IT" sz="1200">
                          <a:latin typeface="Trebuchet MS"/>
                          <a:ea typeface="Trebuchet MS"/>
                          <a:cs typeface="Trebuchet MS"/>
                          <a:sym typeface="Trebuchet MS"/>
                        </a:rPr>
                      </a:br>
                      <a:endParaRPr sz="1200">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cs" sz="1200" b="1">
                          <a:solidFill>
                            <a:srgbClr val="000000"/>
                          </a:solidFill>
                          <a:latin typeface="Trebuchet MS"/>
                          <a:ea typeface="Trebuchet MS"/>
                          <a:cs typeface="Trebuchet MS"/>
                          <a:sym typeface="Trebuchet MS"/>
                        </a:rPr>
                        <a:t>Pozorujte" vnější prostředí</a:t>
                      </a:r>
                      <a:endParaRPr sz="1200">
                        <a:solidFill>
                          <a:srgbClr val="000000"/>
                        </a:solidFill>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cs" sz="1200" b="1">
                          <a:solidFill>
                            <a:srgbClr val="000000"/>
                          </a:solidFill>
                          <a:latin typeface="Trebuchet MS"/>
                          <a:ea typeface="Trebuchet MS"/>
                          <a:cs typeface="Trebuchet MS"/>
                          <a:sym typeface="Trebuchet MS"/>
                        </a:rPr>
                        <a:t>Uspořádání informací do požadovaných kategorií</a:t>
                      </a:r>
                      <a:endParaRPr sz="1200">
                        <a:solidFill>
                          <a:srgbClr val="000000"/>
                        </a:solidFill>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cs" sz="1200" b="1">
                          <a:solidFill>
                            <a:srgbClr val="000000"/>
                          </a:solidFill>
                          <a:latin typeface="Trebuchet MS"/>
                          <a:ea typeface="Trebuchet MS"/>
                          <a:cs typeface="Trebuchet MS"/>
                          <a:sym typeface="Trebuchet MS"/>
                        </a:rPr>
                        <a:t>Identifikujte problémy v rámci každé kategorie</a:t>
                      </a:r>
                      <a:endParaRPr sz="1200">
                        <a:solidFill>
                          <a:srgbClr val="000000"/>
                        </a:solidFill>
                        <a:latin typeface="Trebuchet MS"/>
                        <a:ea typeface="Trebuchet MS"/>
                        <a:cs typeface="Trebuchet MS"/>
                        <a:sym typeface="Trebuchet MS"/>
                      </a:endParaRPr>
                    </a:p>
                  </a:txBody>
                  <a:tcPr marL="66375" marR="6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862200">
                <a:tc>
                  <a:txBody>
                    <a:bodyPr/>
                    <a:lstStyle>
                      <a:lvl1pPr marL="0" algn="l" defTabSz="685800" rtl="0" eaLnBrk="1" latinLnBrk="0" hangingPunct="1">
                        <a:defRPr sz="1350" kern="1200">
                          <a:solidFill>
                            <a:srgbClr val="000000"/>
                          </a:solidFill>
                          <a:latin typeface="Arial"/>
                          <a:ea typeface="Arial"/>
                          <a:cs typeface="Arial"/>
                        </a:defRPr>
                      </a:lvl1pPr>
                      <a:lvl2pPr marL="342900" algn="l" defTabSz="685800" rtl="0" eaLnBrk="1" latinLnBrk="0" hangingPunct="1">
                        <a:defRPr sz="1350" kern="1200">
                          <a:solidFill>
                            <a:srgbClr val="000000"/>
                          </a:solidFill>
                          <a:latin typeface="Arial"/>
                          <a:ea typeface="Arial"/>
                          <a:cs typeface="Arial"/>
                        </a:defRPr>
                      </a:lvl2pPr>
                      <a:lvl3pPr marL="685800" algn="l" defTabSz="685800" rtl="0" eaLnBrk="1" latinLnBrk="0" hangingPunct="1">
                        <a:defRPr sz="1350" kern="1200">
                          <a:solidFill>
                            <a:srgbClr val="000000"/>
                          </a:solidFill>
                          <a:latin typeface="Arial"/>
                          <a:ea typeface="Arial"/>
                          <a:cs typeface="Arial"/>
                        </a:defRPr>
                      </a:lvl3pPr>
                      <a:lvl4pPr marL="1028700" algn="l" defTabSz="685800" rtl="0" eaLnBrk="1" latinLnBrk="0" hangingPunct="1">
                        <a:defRPr sz="1350" kern="1200">
                          <a:solidFill>
                            <a:srgbClr val="000000"/>
                          </a:solidFill>
                          <a:latin typeface="Arial"/>
                          <a:ea typeface="Arial"/>
                          <a:cs typeface="Arial"/>
                        </a:defRPr>
                      </a:lvl4pPr>
                      <a:lvl5pPr marL="1371600" algn="l" defTabSz="685800" rtl="0" eaLnBrk="1" latinLnBrk="0" hangingPunct="1">
                        <a:defRPr sz="1350" kern="1200">
                          <a:solidFill>
                            <a:srgbClr val="000000"/>
                          </a:solidFill>
                          <a:latin typeface="Arial"/>
                          <a:ea typeface="Arial"/>
                          <a:cs typeface="Arial"/>
                        </a:defRPr>
                      </a:lvl5pPr>
                      <a:lvl6pPr marL="1714500" algn="l" defTabSz="685800" rtl="0" eaLnBrk="1" latinLnBrk="0" hangingPunct="1">
                        <a:defRPr sz="1350" kern="1200">
                          <a:solidFill>
                            <a:srgbClr val="000000"/>
                          </a:solidFill>
                          <a:latin typeface="Arial"/>
                          <a:ea typeface="Arial"/>
                          <a:cs typeface="Arial"/>
                        </a:defRPr>
                      </a:lvl6pPr>
                      <a:lvl7pPr marL="2057400" algn="l" defTabSz="685800" rtl="0" eaLnBrk="1" latinLnBrk="0" hangingPunct="1">
                        <a:defRPr sz="1350" kern="1200">
                          <a:solidFill>
                            <a:srgbClr val="000000"/>
                          </a:solidFill>
                          <a:latin typeface="Arial"/>
                          <a:ea typeface="Arial"/>
                          <a:cs typeface="Arial"/>
                        </a:defRPr>
                      </a:lvl7pPr>
                      <a:lvl8pPr marL="2400300" algn="l" defTabSz="685800" rtl="0" eaLnBrk="1" latinLnBrk="0" hangingPunct="1">
                        <a:defRPr sz="1350" kern="1200">
                          <a:solidFill>
                            <a:srgbClr val="000000"/>
                          </a:solidFill>
                          <a:latin typeface="Arial"/>
                          <a:ea typeface="Arial"/>
                          <a:cs typeface="Arial"/>
                        </a:defRPr>
                      </a:lvl8pPr>
                      <a:lvl9pPr marL="2743200" algn="l" defTabSz="685800" rtl="0" eaLnBrk="1" latinLnBrk="0" hangingPunct="1">
                        <a:defRPr sz="1350" kern="1200">
                          <a:solidFill>
                            <a:srgbClr val="000000"/>
                          </a:solidFill>
                          <a:latin typeface="Arial"/>
                          <a:ea typeface="Arial"/>
                          <a:cs typeface="Arial"/>
                        </a:defRPr>
                      </a:lvl9pPr>
                    </a:lstStyle>
                    <a:p>
                      <a:pPr marL="0" marR="0" lvl="0" indent="0" algn="l" rtl="0">
                        <a:lnSpc>
                          <a:spcPct val="115000"/>
                        </a:lnSpc>
                        <a:spcBef>
                          <a:spcPts val="0"/>
                        </a:spcBef>
                        <a:spcAft>
                          <a:spcPts val="0"/>
                        </a:spcAft>
                        <a:buNone/>
                      </a:pPr>
                      <a:endParaRPr sz="1200">
                        <a:latin typeface="Trebuchet MS"/>
                        <a:ea typeface="Trebuchet MS"/>
                        <a:cs typeface="Trebuchet MS"/>
                        <a:sym typeface="Trebuchet MS"/>
                      </a:endParaRPr>
                    </a:p>
                    <a:p>
                      <a:pPr marL="0" marR="0" lvl="0" indent="0" algn="ctr" rtl="0">
                        <a:lnSpc>
                          <a:spcPct val="115000"/>
                        </a:lnSpc>
                        <a:spcBef>
                          <a:spcPts val="0"/>
                        </a:spcBef>
                        <a:spcAft>
                          <a:spcPts val="0"/>
                        </a:spcAft>
                        <a:buNone/>
                      </a:pPr>
                      <a:r>
                        <a:rPr lang="cs" sz="1200" b="1">
                          <a:solidFill>
                            <a:srgbClr val="000000"/>
                          </a:solidFill>
                          <a:latin typeface="Trebuchet MS"/>
                          <a:ea typeface="Trebuchet MS"/>
                          <a:cs typeface="Trebuchet MS"/>
                          <a:sym typeface="Trebuchet MS"/>
                        </a:rPr>
                        <a:t>MONITORING</a:t>
                      </a:r>
                      <a:endParaRPr sz="1200">
                        <a:latin typeface="Trebuchet MS"/>
                        <a:ea typeface="Trebuchet MS"/>
                        <a:cs typeface="Trebuchet MS"/>
                        <a:sym typeface="Trebuchet MS"/>
                      </a:endParaRPr>
                    </a:p>
                  </a:txBody>
                  <a:tcPr marL="66375" marR="6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lvl1pPr marL="0" algn="l" defTabSz="685800" rtl="0" eaLnBrk="1" latinLnBrk="0" hangingPunct="1">
                        <a:defRPr sz="1350" kern="1200">
                          <a:solidFill>
                            <a:srgbClr val="000000"/>
                          </a:solidFill>
                          <a:latin typeface="Arial"/>
                          <a:ea typeface="Arial"/>
                          <a:cs typeface="Arial"/>
                        </a:defRPr>
                      </a:lvl1pPr>
                      <a:lvl2pPr marL="342900" algn="l" defTabSz="685800" rtl="0" eaLnBrk="1" latinLnBrk="0" hangingPunct="1">
                        <a:defRPr sz="1350" kern="1200">
                          <a:solidFill>
                            <a:srgbClr val="000000"/>
                          </a:solidFill>
                          <a:latin typeface="Arial"/>
                          <a:ea typeface="Arial"/>
                          <a:cs typeface="Arial"/>
                        </a:defRPr>
                      </a:lvl2pPr>
                      <a:lvl3pPr marL="685800" algn="l" defTabSz="685800" rtl="0" eaLnBrk="1" latinLnBrk="0" hangingPunct="1">
                        <a:defRPr sz="1350" kern="1200">
                          <a:solidFill>
                            <a:srgbClr val="000000"/>
                          </a:solidFill>
                          <a:latin typeface="Arial"/>
                          <a:ea typeface="Arial"/>
                          <a:cs typeface="Arial"/>
                        </a:defRPr>
                      </a:lvl3pPr>
                      <a:lvl4pPr marL="1028700" algn="l" defTabSz="685800" rtl="0" eaLnBrk="1" latinLnBrk="0" hangingPunct="1">
                        <a:defRPr sz="1350" kern="1200">
                          <a:solidFill>
                            <a:srgbClr val="000000"/>
                          </a:solidFill>
                          <a:latin typeface="Arial"/>
                          <a:ea typeface="Arial"/>
                          <a:cs typeface="Arial"/>
                        </a:defRPr>
                      </a:lvl4pPr>
                      <a:lvl5pPr marL="1371600" algn="l" defTabSz="685800" rtl="0" eaLnBrk="1" latinLnBrk="0" hangingPunct="1">
                        <a:defRPr sz="1350" kern="1200">
                          <a:solidFill>
                            <a:srgbClr val="000000"/>
                          </a:solidFill>
                          <a:latin typeface="Arial"/>
                          <a:ea typeface="Arial"/>
                          <a:cs typeface="Arial"/>
                        </a:defRPr>
                      </a:lvl5pPr>
                      <a:lvl6pPr marL="1714500" algn="l" defTabSz="685800" rtl="0" eaLnBrk="1" latinLnBrk="0" hangingPunct="1">
                        <a:defRPr sz="1350" kern="1200">
                          <a:solidFill>
                            <a:srgbClr val="000000"/>
                          </a:solidFill>
                          <a:latin typeface="Arial"/>
                          <a:ea typeface="Arial"/>
                          <a:cs typeface="Arial"/>
                        </a:defRPr>
                      </a:lvl6pPr>
                      <a:lvl7pPr marL="2057400" algn="l" defTabSz="685800" rtl="0" eaLnBrk="1" latinLnBrk="0" hangingPunct="1">
                        <a:defRPr sz="1350" kern="1200">
                          <a:solidFill>
                            <a:srgbClr val="000000"/>
                          </a:solidFill>
                          <a:latin typeface="Arial"/>
                          <a:ea typeface="Arial"/>
                          <a:cs typeface="Arial"/>
                        </a:defRPr>
                      </a:lvl7pPr>
                      <a:lvl8pPr marL="2400300" algn="l" defTabSz="685800" rtl="0" eaLnBrk="1" latinLnBrk="0" hangingPunct="1">
                        <a:defRPr sz="1350" kern="1200">
                          <a:solidFill>
                            <a:srgbClr val="000000"/>
                          </a:solidFill>
                          <a:latin typeface="Arial"/>
                          <a:ea typeface="Arial"/>
                          <a:cs typeface="Arial"/>
                        </a:defRPr>
                      </a:lvl8pPr>
                      <a:lvl9pPr marL="2743200" algn="l" defTabSz="685800" rtl="0" eaLnBrk="1" latinLnBrk="0" hangingPunct="1">
                        <a:defRPr sz="1350" kern="1200">
                          <a:solidFill>
                            <a:srgbClr val="000000"/>
                          </a:solidFill>
                          <a:latin typeface="Arial"/>
                          <a:ea typeface="Arial"/>
                          <a:cs typeface="Arial"/>
                        </a:defRPr>
                      </a:lvl9pPr>
                    </a:lstStyle>
                    <a:p>
                      <a:pPr marL="0" marR="0" lvl="0" indent="0" algn="l" rtl="0">
                        <a:lnSpc>
                          <a:spcPct val="115000"/>
                        </a:lnSpc>
                        <a:spcBef>
                          <a:spcPts val="0"/>
                        </a:spcBef>
                        <a:spcAft>
                          <a:spcPts val="0"/>
                        </a:spcAft>
                        <a:buNone/>
                      </a:pPr>
                      <a:br>
                        <a:rPr lang="it-IT" sz="1200">
                          <a:latin typeface="Trebuchet MS"/>
                          <a:ea typeface="Trebuchet MS"/>
                          <a:cs typeface="Trebuchet MS"/>
                          <a:sym typeface="Trebuchet MS"/>
                        </a:rPr>
                      </a:br>
                      <a:endParaRPr sz="1200">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cs" sz="1200" b="1">
                          <a:solidFill>
                            <a:srgbClr val="000000"/>
                          </a:solidFill>
                          <a:latin typeface="Trebuchet MS"/>
                          <a:ea typeface="Trebuchet MS"/>
                          <a:cs typeface="Trebuchet MS"/>
                          <a:sym typeface="Trebuchet MS"/>
                        </a:rPr>
                        <a:t>Pozorujte vývoj</a:t>
                      </a:r>
                      <a:endParaRPr sz="1200">
                        <a:solidFill>
                          <a:srgbClr val="000000"/>
                        </a:solidFill>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cs" sz="1200" b="1">
                          <a:solidFill>
                            <a:srgbClr val="000000"/>
                          </a:solidFill>
                          <a:latin typeface="Trebuchet MS"/>
                          <a:ea typeface="Trebuchet MS"/>
                          <a:cs typeface="Trebuchet MS"/>
                          <a:sym typeface="Trebuchet MS"/>
                        </a:rPr>
                        <a:t>Určení míry změny</a:t>
                      </a:r>
                      <a:endParaRPr sz="1200">
                        <a:solidFill>
                          <a:srgbClr val="000000"/>
                        </a:solidFill>
                        <a:latin typeface="Trebuchet MS"/>
                        <a:ea typeface="Trebuchet MS"/>
                        <a:cs typeface="Trebuchet MS"/>
                        <a:sym typeface="Trebuchet MS"/>
                      </a:endParaRPr>
                    </a:p>
                  </a:txBody>
                  <a:tcPr marL="66375" marR="6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1"/>
                  </a:ext>
                </a:extLst>
              </a:tr>
              <a:tr h="1366725">
                <a:tc>
                  <a:txBody>
                    <a:bodyPr/>
                    <a:lstStyle>
                      <a:lvl1pPr marL="0" algn="l" defTabSz="685800" rtl="0" eaLnBrk="1" latinLnBrk="0" hangingPunct="1">
                        <a:defRPr sz="1350" kern="1200">
                          <a:solidFill>
                            <a:srgbClr val="000000"/>
                          </a:solidFill>
                          <a:latin typeface="Arial"/>
                          <a:ea typeface="Arial"/>
                          <a:cs typeface="Arial"/>
                        </a:defRPr>
                      </a:lvl1pPr>
                      <a:lvl2pPr marL="342900" algn="l" defTabSz="685800" rtl="0" eaLnBrk="1" latinLnBrk="0" hangingPunct="1">
                        <a:defRPr sz="1350" kern="1200">
                          <a:solidFill>
                            <a:srgbClr val="000000"/>
                          </a:solidFill>
                          <a:latin typeface="Arial"/>
                          <a:ea typeface="Arial"/>
                          <a:cs typeface="Arial"/>
                        </a:defRPr>
                      </a:lvl2pPr>
                      <a:lvl3pPr marL="685800" algn="l" defTabSz="685800" rtl="0" eaLnBrk="1" latinLnBrk="0" hangingPunct="1">
                        <a:defRPr sz="1350" kern="1200">
                          <a:solidFill>
                            <a:srgbClr val="000000"/>
                          </a:solidFill>
                          <a:latin typeface="Arial"/>
                          <a:ea typeface="Arial"/>
                          <a:cs typeface="Arial"/>
                        </a:defRPr>
                      </a:lvl3pPr>
                      <a:lvl4pPr marL="1028700" algn="l" defTabSz="685800" rtl="0" eaLnBrk="1" latinLnBrk="0" hangingPunct="1">
                        <a:defRPr sz="1350" kern="1200">
                          <a:solidFill>
                            <a:srgbClr val="000000"/>
                          </a:solidFill>
                          <a:latin typeface="Arial"/>
                          <a:ea typeface="Arial"/>
                          <a:cs typeface="Arial"/>
                        </a:defRPr>
                      </a:lvl4pPr>
                      <a:lvl5pPr marL="1371600" algn="l" defTabSz="685800" rtl="0" eaLnBrk="1" latinLnBrk="0" hangingPunct="1">
                        <a:defRPr sz="1350" kern="1200">
                          <a:solidFill>
                            <a:srgbClr val="000000"/>
                          </a:solidFill>
                          <a:latin typeface="Arial"/>
                          <a:ea typeface="Arial"/>
                          <a:cs typeface="Arial"/>
                        </a:defRPr>
                      </a:lvl5pPr>
                      <a:lvl6pPr marL="1714500" algn="l" defTabSz="685800" rtl="0" eaLnBrk="1" latinLnBrk="0" hangingPunct="1">
                        <a:defRPr sz="1350" kern="1200">
                          <a:solidFill>
                            <a:srgbClr val="000000"/>
                          </a:solidFill>
                          <a:latin typeface="Arial"/>
                          <a:ea typeface="Arial"/>
                          <a:cs typeface="Arial"/>
                        </a:defRPr>
                      </a:lvl6pPr>
                      <a:lvl7pPr marL="2057400" algn="l" defTabSz="685800" rtl="0" eaLnBrk="1" latinLnBrk="0" hangingPunct="1">
                        <a:defRPr sz="1350" kern="1200">
                          <a:solidFill>
                            <a:srgbClr val="000000"/>
                          </a:solidFill>
                          <a:latin typeface="Arial"/>
                          <a:ea typeface="Arial"/>
                          <a:cs typeface="Arial"/>
                        </a:defRPr>
                      </a:lvl7pPr>
                      <a:lvl8pPr marL="2400300" algn="l" defTabSz="685800" rtl="0" eaLnBrk="1" latinLnBrk="0" hangingPunct="1">
                        <a:defRPr sz="1350" kern="1200">
                          <a:solidFill>
                            <a:srgbClr val="000000"/>
                          </a:solidFill>
                          <a:latin typeface="Arial"/>
                          <a:ea typeface="Arial"/>
                          <a:cs typeface="Arial"/>
                        </a:defRPr>
                      </a:lvl8pPr>
                      <a:lvl9pPr marL="2743200" algn="l" defTabSz="685800" rtl="0" eaLnBrk="1" latinLnBrk="0" hangingPunct="1">
                        <a:defRPr sz="1350" kern="1200">
                          <a:solidFill>
                            <a:srgbClr val="000000"/>
                          </a:solidFill>
                          <a:latin typeface="Arial"/>
                          <a:ea typeface="Arial"/>
                          <a:cs typeface="Arial"/>
                        </a:defRPr>
                      </a:lvl9pPr>
                    </a:lstStyle>
                    <a:p>
                      <a:pPr marL="0" marR="0" lvl="0" indent="0" algn="l" rtl="0">
                        <a:lnSpc>
                          <a:spcPct val="115000"/>
                        </a:lnSpc>
                        <a:spcBef>
                          <a:spcPts val="0"/>
                        </a:spcBef>
                        <a:spcAft>
                          <a:spcPts val="0"/>
                        </a:spcAft>
                        <a:buNone/>
                      </a:pPr>
                      <a:endParaRPr sz="1200">
                        <a:latin typeface="Trebuchet MS"/>
                        <a:ea typeface="Trebuchet MS"/>
                        <a:cs typeface="Trebuchet MS"/>
                        <a:sym typeface="Trebuchet MS"/>
                      </a:endParaRPr>
                    </a:p>
                    <a:p>
                      <a:pPr marL="0" marR="0" lvl="0" indent="0" algn="ctr" rtl="0">
                        <a:lnSpc>
                          <a:spcPct val="115000"/>
                        </a:lnSpc>
                        <a:spcBef>
                          <a:spcPts val="1200"/>
                        </a:spcBef>
                        <a:spcAft>
                          <a:spcPts val="0"/>
                        </a:spcAft>
                        <a:buNone/>
                      </a:pPr>
                      <a:r>
                        <a:rPr lang="cs" sz="1200" b="1">
                          <a:solidFill>
                            <a:srgbClr val="000000"/>
                          </a:solidFill>
                          <a:latin typeface="Trebuchet MS"/>
                          <a:ea typeface="Trebuchet MS"/>
                          <a:cs typeface="Trebuchet MS"/>
                          <a:sym typeface="Trebuchet MS"/>
                        </a:rPr>
                        <a:t>PŘEDPOKLAD</a:t>
                      </a:r>
                      <a:endParaRPr sz="1200">
                        <a:latin typeface="Trebuchet MS"/>
                        <a:ea typeface="Trebuchet MS"/>
                        <a:cs typeface="Trebuchet MS"/>
                        <a:sym typeface="Trebuchet MS"/>
                      </a:endParaRPr>
                    </a:p>
                  </a:txBody>
                  <a:tcPr marL="66375" marR="6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76F53D"/>
                    </a:solidFill>
                  </a:tcPr>
                </a:tc>
                <a:tc>
                  <a:txBody>
                    <a:bodyPr/>
                    <a:lstStyle>
                      <a:lvl1pPr marL="0" algn="l" defTabSz="685800" rtl="0" eaLnBrk="1" latinLnBrk="0" hangingPunct="1">
                        <a:defRPr sz="1350" kern="1200">
                          <a:solidFill>
                            <a:srgbClr val="000000"/>
                          </a:solidFill>
                          <a:latin typeface="Arial"/>
                          <a:ea typeface="Arial"/>
                          <a:cs typeface="Arial"/>
                        </a:defRPr>
                      </a:lvl1pPr>
                      <a:lvl2pPr marL="342900" algn="l" defTabSz="685800" rtl="0" eaLnBrk="1" latinLnBrk="0" hangingPunct="1">
                        <a:defRPr sz="1350" kern="1200">
                          <a:solidFill>
                            <a:srgbClr val="000000"/>
                          </a:solidFill>
                          <a:latin typeface="Arial"/>
                          <a:ea typeface="Arial"/>
                          <a:cs typeface="Arial"/>
                        </a:defRPr>
                      </a:lvl2pPr>
                      <a:lvl3pPr marL="685800" algn="l" defTabSz="685800" rtl="0" eaLnBrk="1" latinLnBrk="0" hangingPunct="1">
                        <a:defRPr sz="1350" kern="1200">
                          <a:solidFill>
                            <a:srgbClr val="000000"/>
                          </a:solidFill>
                          <a:latin typeface="Arial"/>
                          <a:ea typeface="Arial"/>
                          <a:cs typeface="Arial"/>
                        </a:defRPr>
                      </a:lvl3pPr>
                      <a:lvl4pPr marL="1028700" algn="l" defTabSz="685800" rtl="0" eaLnBrk="1" latinLnBrk="0" hangingPunct="1">
                        <a:defRPr sz="1350" kern="1200">
                          <a:solidFill>
                            <a:srgbClr val="000000"/>
                          </a:solidFill>
                          <a:latin typeface="Arial"/>
                          <a:ea typeface="Arial"/>
                          <a:cs typeface="Arial"/>
                        </a:defRPr>
                      </a:lvl4pPr>
                      <a:lvl5pPr marL="1371600" algn="l" defTabSz="685800" rtl="0" eaLnBrk="1" latinLnBrk="0" hangingPunct="1">
                        <a:defRPr sz="1350" kern="1200">
                          <a:solidFill>
                            <a:srgbClr val="000000"/>
                          </a:solidFill>
                          <a:latin typeface="Arial"/>
                          <a:ea typeface="Arial"/>
                          <a:cs typeface="Arial"/>
                        </a:defRPr>
                      </a:lvl5pPr>
                      <a:lvl6pPr marL="1714500" algn="l" defTabSz="685800" rtl="0" eaLnBrk="1" latinLnBrk="0" hangingPunct="1">
                        <a:defRPr sz="1350" kern="1200">
                          <a:solidFill>
                            <a:srgbClr val="000000"/>
                          </a:solidFill>
                          <a:latin typeface="Arial"/>
                          <a:ea typeface="Arial"/>
                          <a:cs typeface="Arial"/>
                        </a:defRPr>
                      </a:lvl6pPr>
                      <a:lvl7pPr marL="2057400" algn="l" defTabSz="685800" rtl="0" eaLnBrk="1" latinLnBrk="0" hangingPunct="1">
                        <a:defRPr sz="1350" kern="1200">
                          <a:solidFill>
                            <a:srgbClr val="000000"/>
                          </a:solidFill>
                          <a:latin typeface="Arial"/>
                          <a:ea typeface="Arial"/>
                          <a:cs typeface="Arial"/>
                        </a:defRPr>
                      </a:lvl7pPr>
                      <a:lvl8pPr marL="2400300" algn="l" defTabSz="685800" rtl="0" eaLnBrk="1" latinLnBrk="0" hangingPunct="1">
                        <a:defRPr sz="1350" kern="1200">
                          <a:solidFill>
                            <a:srgbClr val="000000"/>
                          </a:solidFill>
                          <a:latin typeface="Arial"/>
                          <a:ea typeface="Arial"/>
                          <a:cs typeface="Arial"/>
                        </a:defRPr>
                      </a:lvl8pPr>
                      <a:lvl9pPr marL="2743200" algn="l" defTabSz="685800" rtl="0" eaLnBrk="1" latinLnBrk="0" hangingPunct="1">
                        <a:defRPr sz="1350" kern="1200">
                          <a:solidFill>
                            <a:srgbClr val="000000"/>
                          </a:solidFill>
                          <a:latin typeface="Arial"/>
                          <a:ea typeface="Arial"/>
                          <a:cs typeface="Arial"/>
                        </a:defRPr>
                      </a:lvl9pPr>
                    </a:lstStyle>
                    <a:p>
                      <a:pPr marL="0" marR="0" lvl="0" indent="0" algn="l" rtl="0">
                        <a:lnSpc>
                          <a:spcPct val="115000"/>
                        </a:lnSpc>
                        <a:spcBef>
                          <a:spcPts val="0"/>
                        </a:spcBef>
                        <a:spcAft>
                          <a:spcPts val="0"/>
                        </a:spcAft>
                        <a:buNone/>
                      </a:pPr>
                      <a:br>
                        <a:rPr lang="it-IT" sz="1200">
                          <a:latin typeface="Trebuchet MS"/>
                          <a:ea typeface="Trebuchet MS"/>
                          <a:cs typeface="Trebuchet MS"/>
                          <a:sym typeface="Trebuchet MS"/>
                        </a:rPr>
                      </a:br>
                      <a:endParaRPr sz="1200">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cs" sz="1200" b="1">
                          <a:solidFill>
                            <a:srgbClr val="000000"/>
                          </a:solidFill>
                          <a:latin typeface="Trebuchet MS"/>
                          <a:ea typeface="Trebuchet MS"/>
                          <a:cs typeface="Trebuchet MS"/>
                          <a:sym typeface="Trebuchet MS"/>
                        </a:rPr>
                        <a:t>Předpovídání změn vývoje</a:t>
                      </a:r>
                      <a:endParaRPr sz="1200">
                        <a:solidFill>
                          <a:srgbClr val="000000"/>
                        </a:solidFill>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cs" sz="1200" b="1">
                          <a:solidFill>
                            <a:srgbClr val="000000"/>
                          </a:solidFill>
                          <a:latin typeface="Trebuchet MS"/>
                          <a:ea typeface="Trebuchet MS"/>
                          <a:cs typeface="Trebuchet MS"/>
                          <a:sym typeface="Trebuchet MS"/>
                        </a:rPr>
                        <a:t>Identifikovat vzájemné vztahy mezi problémy</a:t>
                      </a:r>
                      <a:endParaRPr sz="1200">
                        <a:solidFill>
                          <a:srgbClr val="000000"/>
                        </a:solidFill>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cs" sz="1200" b="1">
                          <a:solidFill>
                            <a:srgbClr val="000000"/>
                          </a:solidFill>
                          <a:latin typeface="Trebuchet MS"/>
                          <a:ea typeface="Trebuchet MS"/>
                          <a:cs typeface="Trebuchet MS"/>
                          <a:sym typeface="Trebuchet MS"/>
                        </a:rPr>
                        <a:t>Vypracování alternativních možností</a:t>
                      </a:r>
                      <a:endParaRPr sz="1200">
                        <a:solidFill>
                          <a:srgbClr val="000000"/>
                        </a:solidFill>
                        <a:latin typeface="Trebuchet MS"/>
                        <a:ea typeface="Trebuchet MS"/>
                        <a:cs typeface="Trebuchet MS"/>
                        <a:sym typeface="Trebuchet MS"/>
                      </a:endParaRPr>
                    </a:p>
                  </a:txBody>
                  <a:tcPr marL="66375" marR="6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76F53D"/>
                    </a:solidFill>
                  </a:tcPr>
                </a:tc>
                <a:extLst>
                  <a:ext uri="{0D108BD9-81ED-4DB2-BD59-A6C34878D82A}">
                    <a16:rowId xmlns:a16="http://schemas.microsoft.com/office/drawing/2014/main" val="10002"/>
                  </a:ext>
                </a:extLst>
              </a:tr>
              <a:tr h="1037350">
                <a:tc>
                  <a:txBody>
                    <a:bodyPr/>
                    <a:lstStyle>
                      <a:lvl1pPr marL="0" algn="l" defTabSz="685800" rtl="0" eaLnBrk="1" latinLnBrk="0" hangingPunct="1">
                        <a:defRPr sz="1350" kern="1200">
                          <a:solidFill>
                            <a:srgbClr val="000000"/>
                          </a:solidFill>
                          <a:latin typeface="Arial"/>
                          <a:ea typeface="Arial"/>
                          <a:cs typeface="Arial"/>
                        </a:defRPr>
                      </a:lvl1pPr>
                      <a:lvl2pPr marL="342900" algn="l" defTabSz="685800" rtl="0" eaLnBrk="1" latinLnBrk="0" hangingPunct="1">
                        <a:defRPr sz="1350" kern="1200">
                          <a:solidFill>
                            <a:srgbClr val="000000"/>
                          </a:solidFill>
                          <a:latin typeface="Arial"/>
                          <a:ea typeface="Arial"/>
                          <a:cs typeface="Arial"/>
                        </a:defRPr>
                      </a:lvl2pPr>
                      <a:lvl3pPr marL="685800" algn="l" defTabSz="685800" rtl="0" eaLnBrk="1" latinLnBrk="0" hangingPunct="1">
                        <a:defRPr sz="1350" kern="1200">
                          <a:solidFill>
                            <a:srgbClr val="000000"/>
                          </a:solidFill>
                          <a:latin typeface="Arial"/>
                          <a:ea typeface="Arial"/>
                          <a:cs typeface="Arial"/>
                        </a:defRPr>
                      </a:lvl3pPr>
                      <a:lvl4pPr marL="1028700" algn="l" defTabSz="685800" rtl="0" eaLnBrk="1" latinLnBrk="0" hangingPunct="1">
                        <a:defRPr sz="1350" kern="1200">
                          <a:solidFill>
                            <a:srgbClr val="000000"/>
                          </a:solidFill>
                          <a:latin typeface="Arial"/>
                          <a:ea typeface="Arial"/>
                          <a:cs typeface="Arial"/>
                        </a:defRPr>
                      </a:lvl4pPr>
                      <a:lvl5pPr marL="1371600" algn="l" defTabSz="685800" rtl="0" eaLnBrk="1" latinLnBrk="0" hangingPunct="1">
                        <a:defRPr sz="1350" kern="1200">
                          <a:solidFill>
                            <a:srgbClr val="000000"/>
                          </a:solidFill>
                          <a:latin typeface="Arial"/>
                          <a:ea typeface="Arial"/>
                          <a:cs typeface="Arial"/>
                        </a:defRPr>
                      </a:lvl5pPr>
                      <a:lvl6pPr marL="1714500" algn="l" defTabSz="685800" rtl="0" eaLnBrk="1" latinLnBrk="0" hangingPunct="1">
                        <a:defRPr sz="1350" kern="1200">
                          <a:solidFill>
                            <a:srgbClr val="000000"/>
                          </a:solidFill>
                          <a:latin typeface="Arial"/>
                          <a:ea typeface="Arial"/>
                          <a:cs typeface="Arial"/>
                        </a:defRPr>
                      </a:lvl6pPr>
                      <a:lvl7pPr marL="2057400" algn="l" defTabSz="685800" rtl="0" eaLnBrk="1" latinLnBrk="0" hangingPunct="1">
                        <a:defRPr sz="1350" kern="1200">
                          <a:solidFill>
                            <a:srgbClr val="000000"/>
                          </a:solidFill>
                          <a:latin typeface="Arial"/>
                          <a:ea typeface="Arial"/>
                          <a:cs typeface="Arial"/>
                        </a:defRPr>
                      </a:lvl7pPr>
                      <a:lvl8pPr marL="2400300" algn="l" defTabSz="685800" rtl="0" eaLnBrk="1" latinLnBrk="0" hangingPunct="1">
                        <a:defRPr sz="1350" kern="1200">
                          <a:solidFill>
                            <a:srgbClr val="000000"/>
                          </a:solidFill>
                          <a:latin typeface="Arial"/>
                          <a:ea typeface="Arial"/>
                          <a:cs typeface="Arial"/>
                        </a:defRPr>
                      </a:lvl8pPr>
                      <a:lvl9pPr marL="2743200" algn="l" defTabSz="685800" rtl="0" eaLnBrk="1" latinLnBrk="0" hangingPunct="1">
                        <a:defRPr sz="1350" kern="1200">
                          <a:solidFill>
                            <a:srgbClr val="000000"/>
                          </a:solidFill>
                          <a:latin typeface="Arial"/>
                          <a:ea typeface="Arial"/>
                          <a:cs typeface="Arial"/>
                        </a:defRPr>
                      </a:lvl9pPr>
                    </a:lstStyle>
                    <a:p>
                      <a:pPr marL="0" marR="0" lvl="0" indent="0" algn="l" rtl="0">
                        <a:lnSpc>
                          <a:spcPct val="115000"/>
                        </a:lnSpc>
                        <a:spcBef>
                          <a:spcPts val="0"/>
                        </a:spcBef>
                        <a:spcAft>
                          <a:spcPts val="0"/>
                        </a:spcAft>
                        <a:buNone/>
                      </a:pPr>
                      <a:endParaRPr sz="1200">
                        <a:latin typeface="Trebuchet MS"/>
                        <a:ea typeface="Trebuchet MS"/>
                        <a:cs typeface="Trebuchet MS"/>
                        <a:sym typeface="Trebuchet MS"/>
                      </a:endParaRPr>
                    </a:p>
                    <a:p>
                      <a:pPr marL="0" marR="0" lvl="0" indent="0" algn="ctr" rtl="0">
                        <a:lnSpc>
                          <a:spcPct val="115000"/>
                        </a:lnSpc>
                        <a:spcBef>
                          <a:spcPts val="1200"/>
                        </a:spcBef>
                        <a:spcAft>
                          <a:spcPts val="0"/>
                        </a:spcAft>
                        <a:buNone/>
                      </a:pPr>
                      <a:r>
                        <a:rPr lang="cs" sz="1200" b="1">
                          <a:solidFill>
                            <a:srgbClr val="000000"/>
                          </a:solidFill>
                          <a:latin typeface="Trebuchet MS"/>
                          <a:ea typeface="Trebuchet MS"/>
                          <a:cs typeface="Trebuchet MS"/>
                          <a:sym typeface="Trebuchet MS"/>
                        </a:rPr>
                        <a:t>HODNOCENÍ</a:t>
                      </a:r>
                      <a:endParaRPr sz="1200">
                        <a:latin typeface="Trebuchet MS"/>
                        <a:ea typeface="Trebuchet MS"/>
                        <a:cs typeface="Trebuchet MS"/>
                        <a:sym typeface="Trebuchet MS"/>
                      </a:endParaRPr>
                    </a:p>
                  </a:txBody>
                  <a:tcPr marL="66375" marR="6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FF0000"/>
                    </a:solidFill>
                  </a:tcPr>
                </a:tc>
                <a:tc>
                  <a:txBody>
                    <a:bodyPr/>
                    <a:lstStyle>
                      <a:lvl1pPr marL="0" algn="l" defTabSz="685800" rtl="0" eaLnBrk="1" latinLnBrk="0" hangingPunct="1">
                        <a:defRPr sz="1350" kern="1200">
                          <a:solidFill>
                            <a:srgbClr val="000000"/>
                          </a:solidFill>
                          <a:latin typeface="Arial"/>
                          <a:ea typeface="Arial"/>
                          <a:cs typeface="Arial"/>
                        </a:defRPr>
                      </a:lvl1pPr>
                      <a:lvl2pPr marL="342900" algn="l" defTabSz="685800" rtl="0" eaLnBrk="1" latinLnBrk="0" hangingPunct="1">
                        <a:defRPr sz="1350" kern="1200">
                          <a:solidFill>
                            <a:srgbClr val="000000"/>
                          </a:solidFill>
                          <a:latin typeface="Arial"/>
                          <a:ea typeface="Arial"/>
                          <a:cs typeface="Arial"/>
                        </a:defRPr>
                      </a:lvl2pPr>
                      <a:lvl3pPr marL="685800" algn="l" defTabSz="685800" rtl="0" eaLnBrk="1" latinLnBrk="0" hangingPunct="1">
                        <a:defRPr sz="1350" kern="1200">
                          <a:solidFill>
                            <a:srgbClr val="000000"/>
                          </a:solidFill>
                          <a:latin typeface="Arial"/>
                          <a:ea typeface="Arial"/>
                          <a:cs typeface="Arial"/>
                        </a:defRPr>
                      </a:lvl3pPr>
                      <a:lvl4pPr marL="1028700" algn="l" defTabSz="685800" rtl="0" eaLnBrk="1" latinLnBrk="0" hangingPunct="1">
                        <a:defRPr sz="1350" kern="1200">
                          <a:solidFill>
                            <a:srgbClr val="000000"/>
                          </a:solidFill>
                          <a:latin typeface="Arial"/>
                          <a:ea typeface="Arial"/>
                          <a:cs typeface="Arial"/>
                        </a:defRPr>
                      </a:lvl4pPr>
                      <a:lvl5pPr marL="1371600" algn="l" defTabSz="685800" rtl="0" eaLnBrk="1" latinLnBrk="0" hangingPunct="1">
                        <a:defRPr sz="1350" kern="1200">
                          <a:solidFill>
                            <a:srgbClr val="000000"/>
                          </a:solidFill>
                          <a:latin typeface="Arial"/>
                          <a:ea typeface="Arial"/>
                          <a:cs typeface="Arial"/>
                        </a:defRPr>
                      </a:lvl5pPr>
                      <a:lvl6pPr marL="1714500" algn="l" defTabSz="685800" rtl="0" eaLnBrk="1" latinLnBrk="0" hangingPunct="1">
                        <a:defRPr sz="1350" kern="1200">
                          <a:solidFill>
                            <a:srgbClr val="000000"/>
                          </a:solidFill>
                          <a:latin typeface="Arial"/>
                          <a:ea typeface="Arial"/>
                          <a:cs typeface="Arial"/>
                        </a:defRPr>
                      </a:lvl6pPr>
                      <a:lvl7pPr marL="2057400" algn="l" defTabSz="685800" rtl="0" eaLnBrk="1" latinLnBrk="0" hangingPunct="1">
                        <a:defRPr sz="1350" kern="1200">
                          <a:solidFill>
                            <a:srgbClr val="000000"/>
                          </a:solidFill>
                          <a:latin typeface="Arial"/>
                          <a:ea typeface="Arial"/>
                          <a:cs typeface="Arial"/>
                        </a:defRPr>
                      </a:lvl7pPr>
                      <a:lvl8pPr marL="2400300" algn="l" defTabSz="685800" rtl="0" eaLnBrk="1" latinLnBrk="0" hangingPunct="1">
                        <a:defRPr sz="1350" kern="1200">
                          <a:solidFill>
                            <a:srgbClr val="000000"/>
                          </a:solidFill>
                          <a:latin typeface="Arial"/>
                          <a:ea typeface="Arial"/>
                          <a:cs typeface="Arial"/>
                        </a:defRPr>
                      </a:lvl8pPr>
                      <a:lvl9pPr marL="2743200" algn="l" defTabSz="685800" rtl="0" eaLnBrk="1" latinLnBrk="0" hangingPunct="1">
                        <a:defRPr sz="1350" kern="1200">
                          <a:solidFill>
                            <a:srgbClr val="000000"/>
                          </a:solidFill>
                          <a:latin typeface="Arial"/>
                          <a:ea typeface="Arial"/>
                          <a:cs typeface="Arial"/>
                        </a:defRPr>
                      </a:lvl9pPr>
                    </a:lstStyle>
                    <a:p>
                      <a:pPr marL="0" marR="0" lvl="0" indent="0" algn="l" rtl="0">
                        <a:lnSpc>
                          <a:spcPct val="115000"/>
                        </a:lnSpc>
                        <a:spcBef>
                          <a:spcPts val="0"/>
                        </a:spcBef>
                        <a:spcAft>
                          <a:spcPts val="0"/>
                        </a:spcAft>
                        <a:buNone/>
                      </a:pPr>
                      <a:br>
                        <a:rPr lang="it-IT" sz="1200" dirty="0">
                          <a:latin typeface="Trebuchet MS"/>
                          <a:ea typeface="Trebuchet MS"/>
                          <a:cs typeface="Trebuchet MS"/>
                          <a:sym typeface="Trebuchet MS"/>
                        </a:rPr>
                      </a:br>
                      <a:endParaRPr sz="1200" dirty="0">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cs" sz="1200" b="1" dirty="0">
                          <a:solidFill>
                            <a:srgbClr val="000000"/>
                          </a:solidFill>
                          <a:latin typeface="Trebuchet MS"/>
                          <a:ea typeface="Trebuchet MS"/>
                          <a:cs typeface="Trebuchet MS"/>
                          <a:sym typeface="Trebuchet MS"/>
                        </a:rPr>
                        <a:t>Vyhodnocení prognóz</a:t>
                      </a:r>
                      <a:endParaRPr sz="1200" dirty="0">
                        <a:solidFill>
                          <a:srgbClr val="000000"/>
                        </a:solidFill>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cs" sz="1200" b="1" dirty="0">
                          <a:solidFill>
                            <a:srgbClr val="000000"/>
                          </a:solidFill>
                          <a:latin typeface="Trebuchet MS"/>
                          <a:ea typeface="Trebuchet MS"/>
                          <a:cs typeface="Trebuchet MS"/>
                          <a:sym typeface="Trebuchet MS"/>
                        </a:rPr>
                        <a:t>Identifikujte síly, které se mají zohlednit při</a:t>
                      </a:r>
                      <a:endParaRPr sz="1200" dirty="0">
                        <a:solidFill>
                          <a:srgbClr val="000000"/>
                        </a:solidFill>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cs" sz="1200" b="1" dirty="0">
                          <a:solidFill>
                            <a:srgbClr val="000000"/>
                          </a:solidFill>
                          <a:latin typeface="Trebuchet MS"/>
                          <a:ea typeface="Trebuchet MS"/>
                          <a:cs typeface="Trebuchet MS"/>
                          <a:sym typeface="Trebuchet MS"/>
                        </a:rPr>
                        <a:t>Vypracování strategií</a:t>
                      </a:r>
                      <a:endParaRPr sz="1200" dirty="0">
                        <a:solidFill>
                          <a:srgbClr val="000000"/>
                        </a:solidFill>
                        <a:latin typeface="Trebuchet MS"/>
                        <a:ea typeface="Trebuchet MS"/>
                        <a:cs typeface="Trebuchet MS"/>
                        <a:sym typeface="Trebuchet MS"/>
                      </a:endParaRPr>
                    </a:p>
                  </a:txBody>
                  <a:tcPr marL="66375" marR="6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02902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332;p49">
            <a:extLst>
              <a:ext uri="{FF2B5EF4-FFF2-40B4-BE49-F238E27FC236}">
                <a16:creationId xmlns:a16="http://schemas.microsoft.com/office/drawing/2014/main" id="{3BACF427-31EA-4CE5-9D68-84785EF9A0F3}"/>
              </a:ext>
            </a:extLst>
          </p:cNvPr>
          <p:cNvSpPr txBox="1">
            <a:spLocks/>
          </p:cNvSpPr>
          <p:nvPr/>
        </p:nvSpPr>
        <p:spPr>
          <a:xfrm>
            <a:off x="543000" y="126000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a:ln>
                  <a:noFill/>
                </a:ln>
                <a:solidFill>
                  <a:srgbClr val="008000"/>
                </a:solidFill>
                <a:effectLst/>
                <a:uLnTx/>
                <a:uFillTx/>
                <a:latin typeface="Tahoma"/>
                <a:ea typeface="Tahoma"/>
                <a:cs typeface="Tahoma"/>
                <a:sym typeface="Tahoma"/>
              </a:rPr>
              <a:t>3. </a:t>
            </a:r>
            <a:r>
              <a:rPr kumimoji="0" lang="cs-CZ" sz="1800" b="1" i="0" u="none" strike="noStrike" kern="0" cap="none" spc="0" normalizeH="0" baseline="0" noProof="0">
                <a:ln>
                  <a:noFill/>
                </a:ln>
                <a:solidFill>
                  <a:srgbClr val="008000"/>
                </a:solidFill>
                <a:effectLst/>
                <a:uLnTx/>
                <a:uFillTx/>
                <a:latin typeface="Trebuchet MS"/>
                <a:sym typeface="Trebuchet MS"/>
              </a:rPr>
              <a:t>Analýza </a:t>
            </a:r>
            <a:r>
              <a:rPr kumimoji="0" lang="cs-CZ" sz="1800" b="1" i="0" u="none" strike="noStrike" kern="0" cap="none" spc="0" normalizeH="0" baseline="0" noProof="0">
                <a:ln>
                  <a:noFill/>
                </a:ln>
                <a:solidFill>
                  <a:srgbClr val="008000"/>
                </a:solidFill>
                <a:effectLst/>
                <a:uLnTx/>
                <a:uFillTx/>
                <a:latin typeface="Tahoma"/>
                <a:ea typeface="Tahoma"/>
                <a:cs typeface="Tahoma"/>
                <a:sym typeface="Tahoma"/>
              </a:rPr>
              <a:t>demografického a podnikatelského kontextu oblasti</a:t>
            </a:r>
            <a:endParaRPr kumimoji="0" lang="cs-CZ" sz="1800" b="1" i="0" u="none" strike="noStrike" kern="0" cap="none" spc="0" normalizeH="0" baseline="0" noProof="0">
              <a:ln>
                <a:noFill/>
              </a:ln>
              <a:solidFill>
                <a:srgbClr val="008000"/>
              </a:solidFill>
              <a:effectLst/>
              <a:uLnTx/>
              <a:uFillTx/>
              <a:latin typeface="Trebuchet MS"/>
              <a:sym typeface="Trebuchet MS"/>
            </a:endParaRPr>
          </a:p>
        </p:txBody>
      </p:sp>
      <p:sp>
        <p:nvSpPr>
          <p:cNvPr id="11" name="Google Shape;333;p49">
            <a:extLst>
              <a:ext uri="{FF2B5EF4-FFF2-40B4-BE49-F238E27FC236}">
                <a16:creationId xmlns:a16="http://schemas.microsoft.com/office/drawing/2014/main" id="{AB6129BA-3911-48D2-B66C-8A20C4D1674D}"/>
              </a:ext>
            </a:extLst>
          </p:cNvPr>
          <p:cNvSpPr txBox="1">
            <a:spLocks/>
          </p:cNvSpPr>
          <p:nvPr/>
        </p:nvSpPr>
        <p:spPr>
          <a:xfrm>
            <a:off x="543000" y="171069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1" i="0" u="none" strike="noStrike" kern="0" cap="none" spc="0" normalizeH="0" baseline="0" noProof="0">
                <a:ln>
                  <a:noFill/>
                </a:ln>
                <a:solidFill>
                  <a:srgbClr val="008000"/>
                </a:solidFill>
                <a:effectLst/>
                <a:uLnTx/>
                <a:uFillTx/>
                <a:latin typeface="Trebuchet MS"/>
                <a:sym typeface="Trebuchet MS"/>
              </a:rPr>
              <a:t>3. 9 Cvičení Zkuste odpovědět na následující otázky, abyste definovali kontext, ve kterém se vytváří COT</a:t>
            </a:r>
            <a:endParaRPr kumimoji="0" lang="cs-CZ" sz="1600" b="0" i="0" u="none" strike="noStrike" kern="0" cap="none" spc="0" normalizeH="0" baseline="0" noProof="0">
              <a:ln>
                <a:noFill/>
              </a:ln>
              <a:solidFill>
                <a:srgbClr val="008000"/>
              </a:solidFill>
              <a:effectLst/>
              <a:uLnTx/>
              <a:uFillTx/>
              <a:latin typeface="Trebuchet MS"/>
              <a:sym typeface="Trebuchet MS"/>
            </a:endParaRPr>
          </a:p>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endParaRPr kumimoji="0" lang="cs-CZ" sz="1600" b="0" i="0" u="none" strike="noStrike" kern="0" cap="none" spc="0" normalizeH="0" baseline="0" noProof="0">
              <a:ln>
                <a:noFill/>
              </a:ln>
              <a:solidFill>
                <a:srgbClr val="008000"/>
              </a:solidFill>
              <a:effectLst/>
              <a:uLnTx/>
              <a:uFillTx/>
              <a:latin typeface="Trebuchet MS"/>
              <a:sym typeface="Trebuchet MS"/>
            </a:endParaRPr>
          </a:p>
        </p:txBody>
      </p:sp>
      <p:sp>
        <p:nvSpPr>
          <p:cNvPr id="12" name="Google Shape;334;p49">
            <a:extLst>
              <a:ext uri="{FF2B5EF4-FFF2-40B4-BE49-F238E27FC236}">
                <a16:creationId xmlns:a16="http://schemas.microsoft.com/office/drawing/2014/main" id="{2AC1F79E-95E5-427B-B982-3382A09BCDDD}"/>
              </a:ext>
            </a:extLst>
          </p:cNvPr>
          <p:cNvSpPr txBox="1">
            <a:spLocks/>
          </p:cNvSpPr>
          <p:nvPr/>
        </p:nvSpPr>
        <p:spPr>
          <a:xfrm>
            <a:off x="522451" y="2369562"/>
            <a:ext cx="8960595" cy="39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1"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000000"/>
                </a:solidFill>
                <a:effectLst/>
                <a:uLnTx/>
                <a:uFillTx/>
                <a:latin typeface="Calibri"/>
                <a:sym typeface="Trebuchet MS"/>
              </a:rPr>
              <a:t>DEMOGRAFICKÉ </a:t>
            </a:r>
            <a:r>
              <a:rPr kumimoji="0" lang="it-IT" sz="1200" b="0" i="0" u="none" strike="noStrike" kern="0" cap="none" spc="0" normalizeH="0" baseline="0" noProof="0">
                <a:ln>
                  <a:noFill/>
                </a:ln>
                <a:solidFill>
                  <a:srgbClr val="000000"/>
                </a:solidFill>
                <a:effectLst/>
                <a:uLnTx/>
                <a:uFillTx/>
                <a:latin typeface="Calibri"/>
                <a:sym typeface="Trebuchet MS"/>
              </a:rPr>
              <a:t>: které demografické jevy mohou pro organizaci představovat hrozby a příležitosti ? Např. musíte identifikovat například. cílovou skupinu výrobců, pokud jsou to starší lidé, budu muset mít specifický typ komunikace . Totéž platí pro cílovou skupinu</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000000"/>
                </a:solidFill>
                <a:effectLst/>
                <a:uLnTx/>
                <a:uFillTx/>
                <a:latin typeface="Calibri"/>
                <a:sym typeface="Trebuchet MS"/>
              </a:rPr>
              <a:t>EKONOMIKA </a:t>
            </a:r>
            <a:r>
              <a:rPr kumimoji="0" lang="it-IT" sz="1200" b="0" i="0" u="none" strike="noStrike" kern="0" cap="none" spc="0" normalizeH="0" baseline="0" noProof="0">
                <a:ln>
                  <a:noFill/>
                </a:ln>
                <a:solidFill>
                  <a:srgbClr val="000000"/>
                </a:solidFill>
                <a:effectLst/>
                <a:uLnTx/>
                <a:uFillTx/>
                <a:latin typeface="Calibri"/>
                <a:sym typeface="Trebuchet MS"/>
              </a:rPr>
              <a:t>: Jak ovlivní vývoj příjmů , cen, úspor a úvěrů COT?</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000000"/>
                </a:solidFill>
                <a:effectLst/>
                <a:uLnTx/>
                <a:uFillTx/>
                <a:latin typeface="Calibri"/>
                <a:sym typeface="Trebuchet MS"/>
              </a:rPr>
              <a:t>EKOLOGICKÉ </a:t>
            </a:r>
            <a:r>
              <a:rPr kumimoji="0" lang="it-IT" sz="1200" b="0" i="0" u="none" strike="noStrike" kern="0" cap="none" spc="0" normalizeH="0" baseline="0" noProof="0">
                <a:ln>
                  <a:noFill/>
                </a:ln>
                <a:solidFill>
                  <a:srgbClr val="000000"/>
                </a:solidFill>
                <a:effectLst/>
                <a:uLnTx/>
                <a:uFillTx/>
                <a:latin typeface="Calibri"/>
                <a:sym typeface="Trebuchet MS"/>
              </a:rPr>
              <a:t>: přírodní zdroje , poškození životního prostředí . Jaká je role organizace při ochraně před poškozením životního prostředí ? I na straně místních výrobců, spolupráce s těmi, kteří mají vysoké standardy ochrany životního prostředí, a neustálé zvyšování jejich povědomí o udržitelné výrobě.</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000000"/>
                </a:solidFill>
                <a:effectLst/>
                <a:uLnTx/>
                <a:uFillTx/>
                <a:latin typeface="Calibri"/>
                <a:sym typeface="Trebuchet MS"/>
              </a:rPr>
              <a:t>TECHNOLOGICKÉ </a:t>
            </a:r>
            <a:r>
              <a:rPr kumimoji="0" lang="it-IT" sz="1200" b="0" i="0" u="none" strike="noStrike" kern="0" cap="none" spc="0" normalizeH="0" baseline="0" noProof="0">
                <a:ln>
                  <a:noFill/>
                </a:ln>
                <a:solidFill>
                  <a:srgbClr val="000000"/>
                </a:solidFill>
                <a:effectLst/>
                <a:uLnTx/>
                <a:uFillTx/>
                <a:latin typeface="Calibri"/>
                <a:sym typeface="Trebuchet MS"/>
              </a:rPr>
              <a:t>: které technologické inovace jsou relevantní pro služby a procesy COT? (elektronický obchod, platformy crowdfundingu, block-chain atd.)</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000000"/>
                </a:solidFill>
                <a:effectLst/>
                <a:uLnTx/>
                <a:uFillTx/>
                <a:latin typeface="Calibri"/>
                <a:sym typeface="Trebuchet MS"/>
              </a:rPr>
              <a:t>POLITICKÉ </a:t>
            </a:r>
            <a:r>
              <a:rPr kumimoji="0" lang="it-IT" sz="1200" b="0" i="0" u="none" strike="noStrike" kern="0" cap="none" spc="0" normalizeH="0" baseline="0" noProof="0">
                <a:ln>
                  <a:noFill/>
                </a:ln>
                <a:solidFill>
                  <a:srgbClr val="000000"/>
                </a:solidFill>
                <a:effectLst/>
                <a:uLnTx/>
                <a:uFillTx/>
                <a:latin typeface="Calibri"/>
                <a:sym typeface="Trebuchet MS"/>
              </a:rPr>
              <a:t>: Jaké jsou nové platné předpisy? Jaké jsou nejvhodnější právní formy pro náš COT?</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2052671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339;p50">
            <a:extLst>
              <a:ext uri="{FF2B5EF4-FFF2-40B4-BE49-F238E27FC236}">
                <a16:creationId xmlns:a16="http://schemas.microsoft.com/office/drawing/2014/main" id="{136F3396-7231-4CF5-A264-DB8635B85FC8}"/>
              </a:ext>
            </a:extLst>
          </p:cNvPr>
          <p:cNvSpPr txBox="1">
            <a:spLocks/>
          </p:cNvSpPr>
          <p:nvPr/>
        </p:nvSpPr>
        <p:spPr>
          <a:xfrm>
            <a:off x="543000" y="126000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a:ln>
                  <a:noFill/>
                </a:ln>
                <a:solidFill>
                  <a:srgbClr val="008000"/>
                </a:solidFill>
                <a:effectLst/>
                <a:uLnTx/>
                <a:uFillTx/>
                <a:latin typeface="Tahoma"/>
                <a:ea typeface="Tahoma"/>
                <a:cs typeface="Tahoma"/>
                <a:sym typeface="Tahoma"/>
              </a:rPr>
              <a:t>3. </a:t>
            </a:r>
            <a:r>
              <a:rPr kumimoji="0" lang="cs-CZ" sz="1800" b="1" i="0" u="none" strike="noStrike" kern="0" cap="none" spc="0" normalizeH="0" baseline="0" noProof="0">
                <a:ln>
                  <a:noFill/>
                </a:ln>
                <a:solidFill>
                  <a:srgbClr val="008000"/>
                </a:solidFill>
                <a:effectLst/>
                <a:uLnTx/>
                <a:uFillTx/>
                <a:latin typeface="Trebuchet MS"/>
                <a:sym typeface="Trebuchet MS"/>
              </a:rPr>
              <a:t>Analýza </a:t>
            </a:r>
            <a:r>
              <a:rPr kumimoji="0" lang="cs-CZ" sz="1800" b="1" i="0" u="none" strike="noStrike" kern="0" cap="none" spc="0" normalizeH="0" baseline="0" noProof="0">
                <a:ln>
                  <a:noFill/>
                </a:ln>
                <a:solidFill>
                  <a:srgbClr val="008000"/>
                </a:solidFill>
                <a:effectLst/>
                <a:uLnTx/>
                <a:uFillTx/>
                <a:latin typeface="Tahoma"/>
                <a:ea typeface="Tahoma"/>
                <a:cs typeface="Tahoma"/>
                <a:sym typeface="Tahoma"/>
              </a:rPr>
              <a:t>demografického a podnikatelského kontextu oblasti</a:t>
            </a:r>
            <a:endParaRPr kumimoji="0" lang="cs-CZ" sz="1800" b="1" i="0" u="none" strike="noStrike" kern="0" cap="none" spc="0" normalizeH="0" baseline="0" noProof="0">
              <a:ln>
                <a:noFill/>
              </a:ln>
              <a:solidFill>
                <a:srgbClr val="008000"/>
              </a:solidFill>
              <a:effectLst/>
              <a:uLnTx/>
              <a:uFillTx/>
              <a:latin typeface="Trebuchet MS"/>
              <a:sym typeface="Trebuchet MS"/>
            </a:endParaRPr>
          </a:p>
        </p:txBody>
      </p:sp>
      <p:sp>
        <p:nvSpPr>
          <p:cNvPr id="11" name="Google Shape;340;p50">
            <a:extLst>
              <a:ext uri="{FF2B5EF4-FFF2-40B4-BE49-F238E27FC236}">
                <a16:creationId xmlns:a16="http://schemas.microsoft.com/office/drawing/2014/main" id="{1A7E7A50-1EE6-4FF4-BA96-27E9C716CEDA}"/>
              </a:ext>
            </a:extLst>
          </p:cNvPr>
          <p:cNvSpPr txBox="1">
            <a:spLocks/>
          </p:cNvSpPr>
          <p:nvPr/>
        </p:nvSpPr>
        <p:spPr>
          <a:xfrm>
            <a:off x="543000" y="171069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1" i="0" u="none" strike="noStrike" kern="0" cap="none" spc="0" normalizeH="0" baseline="0" noProof="0">
                <a:ln>
                  <a:noFill/>
                </a:ln>
                <a:solidFill>
                  <a:srgbClr val="008000"/>
                </a:solidFill>
                <a:effectLst/>
                <a:uLnTx/>
                <a:uFillTx/>
                <a:latin typeface="Trebuchet MS"/>
                <a:sym typeface="Trebuchet MS"/>
              </a:rPr>
              <a:t>3. 10 Cvičení</a:t>
            </a:r>
          </a:p>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1" i="0" u="none" strike="noStrike" kern="0" cap="none" spc="0" normalizeH="0" baseline="0" noProof="0">
                <a:ln>
                  <a:noFill/>
                </a:ln>
                <a:solidFill>
                  <a:srgbClr val="008000"/>
                </a:solidFill>
                <a:effectLst/>
                <a:uLnTx/>
                <a:uFillTx/>
                <a:latin typeface="Trebuchet MS"/>
                <a:sym typeface="Trebuchet MS"/>
              </a:rPr>
              <a:t>Zkuste odpovědět na následující otázky, abyste určili kontext, ve kterém se vytváří COT</a:t>
            </a:r>
            <a:endParaRPr kumimoji="0" lang="cs-CZ" sz="1600" b="0" i="0" u="none" strike="noStrike" kern="0" cap="none" spc="0" normalizeH="0" baseline="0" noProof="0">
              <a:ln>
                <a:noFill/>
              </a:ln>
              <a:solidFill>
                <a:srgbClr val="008000"/>
              </a:solidFill>
              <a:effectLst/>
              <a:uLnTx/>
              <a:uFillTx/>
              <a:latin typeface="Trebuchet MS"/>
              <a:sym typeface="Trebuchet MS"/>
            </a:endParaRPr>
          </a:p>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endParaRPr kumimoji="0" lang="cs-CZ" sz="1600" b="0" i="0" u="none" strike="noStrike" kern="0" cap="none" spc="0" normalizeH="0" baseline="0" noProof="0">
              <a:ln>
                <a:noFill/>
              </a:ln>
              <a:solidFill>
                <a:srgbClr val="008000"/>
              </a:solidFill>
              <a:effectLst/>
              <a:uLnTx/>
              <a:uFillTx/>
              <a:latin typeface="Trebuchet MS"/>
              <a:sym typeface="Trebuchet MS"/>
            </a:endParaRPr>
          </a:p>
        </p:txBody>
      </p:sp>
      <p:sp>
        <p:nvSpPr>
          <p:cNvPr id="12" name="Google Shape;341;p50">
            <a:extLst>
              <a:ext uri="{FF2B5EF4-FFF2-40B4-BE49-F238E27FC236}">
                <a16:creationId xmlns:a16="http://schemas.microsoft.com/office/drawing/2014/main" id="{61F9BEBF-01A2-4A91-86E6-29A76AEDEB0F}"/>
              </a:ext>
            </a:extLst>
          </p:cNvPr>
          <p:cNvSpPr txBox="1">
            <a:spLocks/>
          </p:cNvSpPr>
          <p:nvPr/>
        </p:nvSpPr>
        <p:spPr>
          <a:xfrm>
            <a:off x="522451" y="2369562"/>
            <a:ext cx="8960595" cy="39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1"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000000"/>
                </a:solidFill>
                <a:effectLst/>
                <a:uLnTx/>
                <a:uFillTx/>
                <a:latin typeface="Calibri"/>
                <a:sym typeface="Trebuchet MS"/>
              </a:rPr>
              <a:t>SOCIÁLNĚ-KULTURNÍ </a:t>
            </a:r>
            <a:r>
              <a:rPr kumimoji="0" lang="it-IT" sz="1200" b="0" i="0" u="none" strike="noStrike" kern="0" cap="none" spc="0" normalizeH="0" baseline="0" noProof="0">
                <a:ln>
                  <a:noFill/>
                </a:ln>
                <a:solidFill>
                  <a:srgbClr val="000000"/>
                </a:solidFill>
                <a:effectLst/>
                <a:uLnTx/>
                <a:uFillTx/>
                <a:latin typeface="Calibri"/>
                <a:sym typeface="Trebuchet MS"/>
              </a:rPr>
              <a:t>: Jaké jsou sociální skupiny nebo institucionální sítě, se kterými je třeba navázat kontakt? Pokud existují různé skutečnosti, které pracují se stejným cílem, je užitečné se raději spojit, než zůstat rozdělen .</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0" i="0" u="none" strike="noStrike" kern="0" cap="none" spc="0" normalizeH="0" baseline="0" noProof="0">
                <a:ln>
                  <a:noFill/>
                </a:ln>
                <a:solidFill>
                  <a:srgbClr val="000000"/>
                </a:solidFill>
                <a:effectLst/>
                <a:uLnTx/>
                <a:uFillTx/>
                <a:latin typeface="Calibri"/>
                <a:sym typeface="Trebuchet MS"/>
              </a:rPr>
              <a:t>Jak se mění životní styl? Jak se mění hodnoty ? Např. očekáváme, že po pandemii budou lidé, kteří byli zvyklí trávit sobotní odpoledne v nákupním centru, raději chodit na túry do přírody .</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1" i="0" u="none" strike="noStrike" kern="0" cap="none" spc="0" normalizeH="0" baseline="0" noProof="0">
                <a:ln>
                  <a:noFill/>
                </a:ln>
                <a:solidFill>
                  <a:srgbClr val="000000"/>
                </a:solidFill>
                <a:effectLst/>
                <a:uLnTx/>
                <a:uFillTx/>
                <a:latin typeface="Calibri"/>
                <a:sym typeface="Trebuchet MS"/>
              </a:rPr>
              <a:t>VEŘEJNOST </a:t>
            </a:r>
            <a:r>
              <a:rPr kumimoji="0" lang="it-IT" sz="1200" b="0" i="0" u="none" strike="noStrike" kern="0" cap="none" spc="0" normalizeH="0" baseline="0" noProof="0">
                <a:ln>
                  <a:noFill/>
                </a:ln>
                <a:solidFill>
                  <a:srgbClr val="000000"/>
                </a:solidFill>
                <a:effectLst/>
                <a:uLnTx/>
                <a:uFillTx/>
                <a:latin typeface="Calibri"/>
                <a:sym typeface="Trebuchet MS"/>
              </a:rPr>
              <a:t>: které sektory veřejnosti (instituce, vláda a místní komunity) představují pro organizaci zvláštní příležitosti nebo problémy ?</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0" i="0" u="none" strike="noStrike" kern="0" cap="none" spc="0" normalizeH="0" baseline="0" noProof="0">
                <a:ln>
                  <a:noFill/>
                </a:ln>
                <a:solidFill>
                  <a:srgbClr val="000000"/>
                </a:solidFill>
                <a:effectLst/>
                <a:uLnTx/>
                <a:uFillTx/>
                <a:latin typeface="Calibri"/>
                <a:sym typeface="Trebuchet MS"/>
              </a:rPr>
              <a:t>Jaké iniciativy přijala organizace ve vztahu k různým skupinám veřejnosti?</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dirty="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3378895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9" name="Google Shape;353;p52">
            <a:extLst>
              <a:ext uri="{FF2B5EF4-FFF2-40B4-BE49-F238E27FC236}">
                <a16:creationId xmlns:a16="http://schemas.microsoft.com/office/drawing/2014/main" id="{D3D29D41-9572-4682-B141-C6EB1E4287AA}"/>
              </a:ext>
            </a:extLst>
          </p:cNvPr>
          <p:cNvSpPr txBox="1">
            <a:spLocks/>
          </p:cNvSpPr>
          <p:nvPr/>
        </p:nvSpPr>
        <p:spPr>
          <a:xfrm>
            <a:off x="543000" y="126000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it-IT" sz="1800" b="1" i="0" u="none" strike="noStrike" kern="0" cap="none" spc="0" normalizeH="0" baseline="0" noProof="0">
                <a:ln>
                  <a:noFill/>
                </a:ln>
                <a:solidFill>
                  <a:srgbClr val="008000"/>
                </a:solidFill>
                <a:effectLst/>
                <a:uLnTx/>
                <a:uFillTx/>
                <a:latin typeface="Trebuchet MS"/>
                <a:sym typeface="Trebuchet MS"/>
              </a:rPr>
              <a:t>4. Analýza finanční výkonnosti společností v oblasti</a:t>
            </a:r>
          </a:p>
        </p:txBody>
      </p:sp>
      <p:sp>
        <p:nvSpPr>
          <p:cNvPr id="10" name="Google Shape;354;p52">
            <a:extLst>
              <a:ext uri="{FF2B5EF4-FFF2-40B4-BE49-F238E27FC236}">
                <a16:creationId xmlns:a16="http://schemas.microsoft.com/office/drawing/2014/main" id="{218B1A53-D523-4C15-B172-DCCA422132D5}"/>
              </a:ext>
            </a:extLst>
          </p:cNvPr>
          <p:cNvSpPr txBox="1">
            <a:spLocks/>
          </p:cNvSpPr>
          <p:nvPr/>
        </p:nvSpPr>
        <p:spPr>
          <a:xfrm>
            <a:off x="543000" y="1909279"/>
            <a:ext cx="8820000" cy="39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indent="0" algn="l">
              <a:lnSpc>
                <a:spcPct val="120000"/>
              </a:lnSpc>
              <a:spcBef>
                <a:spcPts val="1800"/>
              </a:spcBef>
              <a:buSzPts val="1100"/>
            </a:pPr>
            <a:r>
              <a:rPr lang="cs-CZ">
                <a:solidFill>
                  <a:srgbClr val="111111"/>
                </a:solidFill>
                <a:highlight>
                  <a:srgbClr val="FFFFFF"/>
                </a:highlight>
                <a:latin typeface="Calibri"/>
                <a:ea typeface="Arial"/>
                <a:cs typeface="Arial"/>
                <a:sym typeface="Arial"/>
              </a:rPr>
              <a:t>Co je finanční výkonnost?</a:t>
            </a:r>
            <a:endParaRPr lang="cs-CZ">
              <a:solidFill>
                <a:srgbClr val="111111"/>
              </a:solidFill>
              <a:highlight>
                <a:srgbClr val="FFFFFF"/>
              </a:highlight>
              <a:latin typeface="Calibri"/>
              <a:ea typeface="Arial"/>
              <a:cs typeface="Arial"/>
            </a:endParaRPr>
          </a:p>
          <a:p>
            <a:pPr marL="0" indent="0">
              <a:spcBef>
                <a:spcPts val="400"/>
              </a:spcBef>
            </a:pPr>
            <a:r>
              <a:rPr lang="cs-CZ">
                <a:solidFill>
                  <a:srgbClr val="111111"/>
                </a:solidFill>
                <a:highlight>
                  <a:srgbClr val="FFFFFF"/>
                </a:highlight>
                <a:latin typeface="Calibri"/>
                <a:ea typeface="Arial"/>
                <a:cs typeface="Arial"/>
                <a:sym typeface="Arial"/>
              </a:rPr>
              <a:t>Finanční výkonnost je subjektivním měřítkem toho, jak dobře dokáže firma využívat aktiva ze svého primárního způsobu podnikání a vytvářet </a:t>
            </a:r>
            <a:r>
              <a:rPr lang="cs-CZ" u="sng">
                <a:solidFill>
                  <a:srgbClr val="2C40D0"/>
                </a:solidFill>
                <a:highlight>
                  <a:srgbClr val="FFFFFF"/>
                </a:highlight>
                <a:latin typeface="Calibri"/>
                <a:ea typeface="Arial"/>
                <a:cs typeface="Arial"/>
                <a:sym typeface="Arial"/>
                <a:hlinkClick r:id="rId2">
                  <a:extLst>
                    <a:ext uri="{A12FA001-AC4F-418D-AE19-62706E023703}">
                      <ahyp:hlinkClr xmlns:ahyp="http://schemas.microsoft.com/office/drawing/2018/hyperlinkcolor" val="tx"/>
                    </a:ext>
                  </a:extLst>
                </a:hlinkClick>
              </a:rPr>
              <a:t>výnosy </a:t>
            </a:r>
            <a:r>
              <a:rPr lang="cs-CZ">
                <a:solidFill>
                  <a:srgbClr val="111111"/>
                </a:solidFill>
                <a:highlight>
                  <a:srgbClr val="FFFFFF"/>
                </a:highlight>
                <a:latin typeface="Calibri"/>
                <a:ea typeface="Arial"/>
                <a:cs typeface="Arial"/>
                <a:sym typeface="Arial"/>
              </a:rPr>
              <a:t>. Tento pojem se používá také jako obecné měřítko celkového finančního zdraví podniku za určité období* .</a:t>
            </a:r>
            <a:endParaRPr lang="cs-CZ">
              <a:solidFill>
                <a:srgbClr val="111111"/>
              </a:solidFill>
              <a:highlight>
                <a:srgbClr val="FFFFFF"/>
              </a:highlight>
              <a:latin typeface="Calibri"/>
              <a:ea typeface="Arial"/>
              <a:cs typeface="Arial"/>
            </a:endParaRPr>
          </a:p>
          <a:p>
            <a:pPr marL="0" indent="0"/>
            <a:endParaRPr lang="cs-CZ">
              <a:solidFill>
                <a:srgbClr val="111111"/>
              </a:solidFill>
              <a:highlight>
                <a:srgbClr val="FFFFFF"/>
              </a:highlight>
              <a:latin typeface="Calibri"/>
              <a:ea typeface="Arial"/>
              <a:cs typeface="Arial"/>
            </a:endParaRPr>
          </a:p>
          <a:p>
            <a:pPr marL="0" indent="0"/>
            <a:endParaRPr lang="cs-CZ">
              <a:solidFill>
                <a:srgbClr val="111111"/>
              </a:solidFill>
              <a:highlight>
                <a:srgbClr val="FFFFFF"/>
              </a:highlight>
              <a:latin typeface="Calibri"/>
              <a:ea typeface="Arial"/>
              <a:cs typeface="Arial"/>
            </a:endParaRPr>
          </a:p>
          <a:p>
            <a:pPr marL="0" indent="0"/>
            <a:r>
              <a:rPr lang="cs-CZ">
                <a:solidFill>
                  <a:srgbClr val="111111"/>
                </a:solidFill>
                <a:highlight>
                  <a:srgbClr val="FFFFFF"/>
                </a:highlight>
                <a:latin typeface="Calibri"/>
                <a:ea typeface="Arial"/>
                <a:cs typeface="Arial"/>
                <a:sym typeface="Arial"/>
              </a:rPr>
              <a:t>Finanční analýzy lze rozdělit do čtyř hlavních skupin:</a:t>
            </a:r>
            <a:endParaRPr lang="cs-CZ">
              <a:solidFill>
                <a:srgbClr val="111111"/>
              </a:solidFill>
              <a:highlight>
                <a:srgbClr val="FFFFFF"/>
              </a:highlight>
              <a:latin typeface="Calibri"/>
              <a:ea typeface="Arial"/>
              <a:cs typeface="Arial"/>
            </a:endParaRPr>
          </a:p>
          <a:p>
            <a:pPr marL="0" indent="0"/>
            <a:endParaRPr lang="cs-CZ">
              <a:solidFill>
                <a:srgbClr val="111111"/>
              </a:solidFill>
              <a:highlight>
                <a:srgbClr val="FFFFFF"/>
              </a:highlight>
              <a:latin typeface="Calibri"/>
              <a:ea typeface="Arial"/>
              <a:cs typeface="Arial"/>
            </a:endParaRPr>
          </a:p>
          <a:p>
            <a:pPr indent="-314325">
              <a:buClr>
                <a:srgbClr val="111111"/>
              </a:buClr>
              <a:buSzPts val="1350"/>
              <a:buFont typeface="Arial"/>
              <a:buAutoNum type="arabicPeriod"/>
            </a:pPr>
            <a:r>
              <a:rPr lang="cs-CZ">
                <a:solidFill>
                  <a:srgbClr val="111111"/>
                </a:solidFill>
                <a:highlight>
                  <a:srgbClr val="FFFFFF"/>
                </a:highlight>
                <a:latin typeface="Calibri"/>
                <a:ea typeface="Arial"/>
                <a:cs typeface="Arial"/>
                <a:sym typeface="Arial"/>
              </a:rPr>
              <a:t>Řešitelnost</a:t>
            </a:r>
            <a:endParaRPr lang="cs-CZ">
              <a:solidFill>
                <a:srgbClr val="111111"/>
              </a:solidFill>
              <a:highlight>
                <a:srgbClr val="FFFFFF"/>
              </a:highlight>
              <a:latin typeface="Calibri"/>
              <a:ea typeface="Arial"/>
              <a:cs typeface="Arial"/>
            </a:endParaRPr>
          </a:p>
          <a:p>
            <a:pPr indent="-314325">
              <a:buClr>
                <a:srgbClr val="111111"/>
              </a:buClr>
              <a:buSzPts val="1350"/>
              <a:buFont typeface="Arial"/>
              <a:buAutoNum type="arabicPeriod"/>
            </a:pPr>
            <a:r>
              <a:rPr lang="cs-CZ">
                <a:solidFill>
                  <a:srgbClr val="111111"/>
                </a:solidFill>
                <a:highlight>
                  <a:srgbClr val="FFFFFF"/>
                </a:highlight>
                <a:latin typeface="Calibri"/>
                <a:ea typeface="Arial"/>
                <a:cs typeface="Arial"/>
                <a:sym typeface="Arial"/>
              </a:rPr>
              <a:t>Likvidita</a:t>
            </a:r>
            <a:endParaRPr lang="cs-CZ">
              <a:solidFill>
                <a:srgbClr val="111111"/>
              </a:solidFill>
              <a:highlight>
                <a:srgbClr val="FFFFFF"/>
              </a:highlight>
              <a:latin typeface="Calibri"/>
              <a:ea typeface="Arial"/>
              <a:cs typeface="Arial"/>
            </a:endParaRPr>
          </a:p>
          <a:p>
            <a:pPr indent="-314325">
              <a:buClr>
                <a:srgbClr val="111111"/>
              </a:buClr>
              <a:buSzPts val="1350"/>
              <a:buFont typeface="Arial"/>
              <a:buAutoNum type="arabicPeriod"/>
            </a:pPr>
            <a:r>
              <a:rPr lang="cs-CZ">
                <a:solidFill>
                  <a:srgbClr val="111111"/>
                </a:solidFill>
                <a:highlight>
                  <a:srgbClr val="FFFFFF"/>
                </a:highlight>
                <a:latin typeface="Calibri"/>
                <a:ea typeface="Arial"/>
                <a:cs typeface="Arial"/>
                <a:sym typeface="Arial"/>
              </a:rPr>
              <a:t>Ziskovost</a:t>
            </a:r>
            <a:endParaRPr lang="cs-CZ">
              <a:solidFill>
                <a:srgbClr val="111111"/>
              </a:solidFill>
              <a:highlight>
                <a:srgbClr val="FFFFFF"/>
              </a:highlight>
              <a:latin typeface="Calibri"/>
              <a:ea typeface="Arial"/>
              <a:cs typeface="Arial"/>
            </a:endParaRPr>
          </a:p>
          <a:p>
            <a:pPr indent="-314325">
              <a:buClr>
                <a:srgbClr val="111111"/>
              </a:buClr>
              <a:buSzPts val="1350"/>
              <a:buFont typeface="Arial"/>
              <a:buAutoNum type="arabicPeriod"/>
            </a:pPr>
            <a:r>
              <a:rPr lang="cs-CZ">
                <a:solidFill>
                  <a:srgbClr val="111111"/>
                </a:solidFill>
                <a:highlight>
                  <a:srgbClr val="FFFFFF"/>
                </a:highlight>
                <a:latin typeface="Calibri"/>
                <a:ea typeface="Arial"/>
                <a:cs typeface="Arial"/>
                <a:sym typeface="Arial"/>
              </a:rPr>
              <a:t>Obsluha dluhu</a:t>
            </a:r>
            <a:endParaRPr lang="cs-CZ">
              <a:solidFill>
                <a:srgbClr val="111111"/>
              </a:solidFill>
              <a:highlight>
                <a:srgbClr val="FFFFFF"/>
              </a:highlight>
              <a:latin typeface="Calibri"/>
              <a:ea typeface="Arial"/>
              <a:cs typeface="Arial"/>
            </a:endParaRPr>
          </a:p>
          <a:p>
            <a:pPr indent="-314325">
              <a:buClr>
                <a:srgbClr val="111111"/>
              </a:buClr>
              <a:buSzPts val="1350"/>
              <a:buFont typeface="Arial"/>
              <a:buAutoNum type="arabicPeriod"/>
            </a:pPr>
            <a:r>
              <a:rPr lang="cs-CZ">
                <a:solidFill>
                  <a:srgbClr val="111111"/>
                </a:solidFill>
                <a:highlight>
                  <a:srgbClr val="FFFFFF"/>
                </a:highlight>
                <a:latin typeface="Calibri"/>
                <a:ea typeface="Arial"/>
                <a:cs typeface="Arial"/>
                <a:sym typeface="Arial"/>
              </a:rPr>
              <a:t>Účinnost</a:t>
            </a:r>
            <a:endParaRPr lang="cs-CZ">
              <a:solidFill>
                <a:srgbClr val="111111"/>
              </a:solidFill>
              <a:highlight>
                <a:srgbClr val="FFFFFF"/>
              </a:highlight>
              <a:latin typeface="Calibri"/>
              <a:ea typeface="Arial"/>
              <a:cs typeface="Arial"/>
            </a:endParaRPr>
          </a:p>
          <a:p>
            <a:pPr marL="0" indent="0"/>
            <a:endParaRPr lang="cs-CZ" sz="1350">
              <a:solidFill>
                <a:srgbClr val="111111"/>
              </a:solidFill>
              <a:highlight>
                <a:srgbClr val="FFFFFF"/>
              </a:highlight>
              <a:latin typeface="Arial"/>
              <a:ea typeface="Arial"/>
              <a:cs typeface="Arial"/>
              <a:sym typeface="Arial"/>
            </a:endParaRPr>
          </a:p>
          <a:p>
            <a:pPr marL="0" indent="0"/>
            <a:endParaRPr lang="cs-CZ" sz="1350">
              <a:solidFill>
                <a:srgbClr val="111111"/>
              </a:solidFill>
              <a:highlight>
                <a:srgbClr val="FFFFFF"/>
              </a:highlight>
              <a:latin typeface="Arial"/>
              <a:ea typeface="Arial"/>
              <a:cs typeface="Arial"/>
              <a:sym typeface="Arial"/>
            </a:endParaRPr>
          </a:p>
          <a:p>
            <a:pPr marL="0" indent="0"/>
            <a:endParaRPr lang="cs-CZ" sz="1350">
              <a:solidFill>
                <a:srgbClr val="111111"/>
              </a:solidFill>
              <a:highlight>
                <a:srgbClr val="FFFFFF"/>
              </a:highlight>
              <a:latin typeface="Arial"/>
              <a:ea typeface="Arial"/>
              <a:cs typeface="Arial"/>
              <a:sym typeface="Arial"/>
            </a:endParaRPr>
          </a:p>
          <a:p>
            <a:pPr marL="0" indent="0"/>
            <a:endParaRPr lang="cs-CZ" sz="1350">
              <a:solidFill>
                <a:srgbClr val="111111"/>
              </a:solidFill>
              <a:highlight>
                <a:srgbClr val="FFFFFF"/>
              </a:highlight>
              <a:latin typeface="Arial"/>
              <a:ea typeface="Arial"/>
              <a:cs typeface="Arial"/>
              <a:sym typeface="Arial"/>
            </a:endParaRPr>
          </a:p>
          <a:p>
            <a:pPr marL="0" indent="0"/>
            <a:r>
              <a:rPr lang="cs-CZ" sz="1350">
                <a:solidFill>
                  <a:srgbClr val="111111"/>
                </a:solidFill>
                <a:highlight>
                  <a:srgbClr val="FFFFFF"/>
                </a:highlight>
                <a:latin typeface="Arial"/>
                <a:ea typeface="Arial"/>
                <a:cs typeface="Arial"/>
                <a:sym typeface="Arial"/>
              </a:rPr>
              <a:t>*https://www.investopedia.com/terms/f/financialperformance.asp</a:t>
            </a:r>
            <a:endParaRPr lang="cs-CZ" sz="850">
              <a:solidFill>
                <a:srgbClr val="111111"/>
              </a:solidFill>
              <a:highlight>
                <a:srgbClr val="FFFFFF"/>
              </a:highlight>
              <a:latin typeface="Arial"/>
              <a:ea typeface="Arial"/>
              <a:cs typeface="Arial"/>
              <a:sym typeface="Arial"/>
            </a:endParaRPr>
          </a:p>
          <a:p>
            <a:pPr marL="0" indent="0"/>
            <a:endParaRPr lang="cs-CZ" sz="1350" dirty="0">
              <a:solidFill>
                <a:srgbClr val="111111"/>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2486870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9" name="Google Shape;359;g12d6493dbc9_0_12">
            <a:extLst>
              <a:ext uri="{FF2B5EF4-FFF2-40B4-BE49-F238E27FC236}">
                <a16:creationId xmlns:a16="http://schemas.microsoft.com/office/drawing/2014/main" id="{43E1F9EC-6057-4F71-9482-C4D6A6EE3A57}"/>
              </a:ext>
            </a:extLst>
          </p:cNvPr>
          <p:cNvSpPr txBox="1">
            <a:spLocks/>
          </p:cNvSpPr>
          <p:nvPr/>
        </p:nvSpPr>
        <p:spPr>
          <a:xfrm>
            <a:off x="543000" y="126000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it-IT" sz="1800" b="1" i="0" u="none" strike="noStrike" kern="0" cap="none" spc="0" normalizeH="0" baseline="0" noProof="0">
                <a:ln>
                  <a:noFill/>
                </a:ln>
                <a:solidFill>
                  <a:srgbClr val="008000"/>
                </a:solidFill>
                <a:effectLst/>
                <a:uLnTx/>
                <a:uFillTx/>
                <a:latin typeface="Trebuchet MS"/>
                <a:sym typeface="Trebuchet MS"/>
              </a:rPr>
              <a:t>4. Analýza finanční výkonnosti společností v oblasti</a:t>
            </a:r>
          </a:p>
        </p:txBody>
      </p:sp>
      <p:sp>
        <p:nvSpPr>
          <p:cNvPr id="10" name="Google Shape;360;g12d6493dbc9_0_12">
            <a:extLst>
              <a:ext uri="{FF2B5EF4-FFF2-40B4-BE49-F238E27FC236}">
                <a16:creationId xmlns:a16="http://schemas.microsoft.com/office/drawing/2014/main" id="{EBC320F0-EADD-46BC-8F18-8CAFE3753087}"/>
              </a:ext>
            </a:extLst>
          </p:cNvPr>
          <p:cNvSpPr txBox="1">
            <a:spLocks/>
          </p:cNvSpPr>
          <p:nvPr/>
        </p:nvSpPr>
        <p:spPr>
          <a:xfrm>
            <a:off x="477012" y="1260000"/>
            <a:ext cx="8820000" cy="371008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indent="-336550" algn="ctr">
              <a:lnSpc>
                <a:spcPct val="120000"/>
              </a:lnSpc>
              <a:spcBef>
                <a:spcPts val="1800"/>
              </a:spcBef>
              <a:buClr>
                <a:srgbClr val="111111"/>
              </a:buClr>
              <a:buSzPts val="1700"/>
              <a:buFont typeface="Arial"/>
              <a:buAutoNum type="arabicPeriod"/>
            </a:pPr>
            <a:r>
              <a:rPr lang="cs-CZ" sz="1600" b="1" dirty="0">
                <a:solidFill>
                  <a:srgbClr val="111111"/>
                </a:solidFill>
                <a:highlight>
                  <a:srgbClr val="FFFFFF"/>
                </a:highlight>
                <a:latin typeface="Calibri"/>
                <a:ea typeface="Arial"/>
                <a:cs typeface="Arial"/>
                <a:sym typeface="Arial"/>
              </a:rPr>
              <a:t>Řešitelnost</a:t>
            </a:r>
            <a:endParaRPr lang="cs-CZ" sz="1600" b="1" dirty="0">
              <a:solidFill>
                <a:srgbClr val="111111"/>
              </a:solidFill>
              <a:highlight>
                <a:srgbClr val="FFFFFF"/>
              </a:highlight>
              <a:latin typeface="Calibri"/>
              <a:ea typeface="Arial"/>
              <a:cs typeface="Arial"/>
            </a:endParaRPr>
          </a:p>
          <a:p>
            <a:pPr marL="0" indent="0" algn="l">
              <a:lnSpc>
                <a:spcPct val="120000"/>
              </a:lnSpc>
              <a:spcBef>
                <a:spcPts val="1800"/>
              </a:spcBef>
              <a:buSzPts val="1100"/>
            </a:pPr>
            <a:r>
              <a:rPr lang="cs-CZ" dirty="0">
                <a:solidFill>
                  <a:srgbClr val="111111"/>
                </a:solidFill>
                <a:highlight>
                  <a:srgbClr val="FFFFFF"/>
                </a:highlight>
                <a:latin typeface="Calibri"/>
                <a:ea typeface="Arial"/>
                <a:cs typeface="Arial"/>
                <a:sym typeface="Arial"/>
              </a:rPr>
              <a:t>Solventnost vyjadřuje míru, do jaké aktiva podniku převyšují závazky, a tedy schopnost podniku plnit své závazky v případě ukončení činnosti podniku. Zjednodušeně řečeno, tento ukazatel tedy naznačuje, zda je podnik solventní nebo insolventní (v úpadku) . Pro výpočet tohoto ukazatele se berou informace z rozvahy, konkrétně z bilance Aktiva celkem/pasiva celkem.</a:t>
            </a:r>
            <a:endParaRPr lang="cs-CZ" dirty="0">
              <a:solidFill>
                <a:srgbClr val="111111"/>
              </a:solidFill>
              <a:highlight>
                <a:srgbClr val="FFFFFF"/>
              </a:highlight>
              <a:latin typeface="Calibri"/>
              <a:ea typeface="Arial"/>
              <a:cs typeface="Arial"/>
            </a:endParaRPr>
          </a:p>
          <a:p>
            <a:pPr indent="0" algn="ctr">
              <a:lnSpc>
                <a:spcPct val="120000"/>
              </a:lnSpc>
              <a:spcBef>
                <a:spcPts val="1800"/>
              </a:spcBef>
            </a:pPr>
            <a:r>
              <a:rPr lang="cs-CZ" sz="1600" b="1" i="1" dirty="0">
                <a:solidFill>
                  <a:srgbClr val="111111"/>
                </a:solidFill>
                <a:highlight>
                  <a:srgbClr val="FFFFFF"/>
                </a:highlight>
                <a:latin typeface="Calibri"/>
                <a:cs typeface="Arial"/>
              </a:rPr>
              <a:t>2. </a:t>
            </a:r>
            <a:r>
              <a:rPr lang="cs-CZ" sz="1600" b="1" dirty="0">
                <a:solidFill>
                  <a:srgbClr val="111111"/>
                </a:solidFill>
                <a:highlight>
                  <a:srgbClr val="FFFFFF"/>
                </a:highlight>
                <a:latin typeface="Calibri"/>
                <a:cs typeface="Arial"/>
              </a:rPr>
              <a:t>Likvidita</a:t>
            </a:r>
            <a:endParaRPr lang="cs-CZ" sz="1600" b="1" dirty="0">
              <a:highlight>
                <a:srgbClr val="FFFFFF"/>
              </a:highlight>
              <a:latin typeface="Calibri"/>
              <a:cs typeface="Arial"/>
            </a:endParaRPr>
          </a:p>
          <a:p>
            <a:pPr marL="0" indent="0" algn="l">
              <a:lnSpc>
                <a:spcPct val="120000"/>
              </a:lnSpc>
              <a:spcBef>
                <a:spcPts val="1800"/>
              </a:spcBef>
            </a:pPr>
            <a:r>
              <a:rPr lang="cs-CZ" dirty="0">
                <a:solidFill>
                  <a:srgbClr val="111111"/>
                </a:solidFill>
                <a:highlight>
                  <a:srgbClr val="FFFFFF"/>
                </a:highlight>
                <a:latin typeface="Calibri"/>
                <a:cs typeface="Arial"/>
              </a:rPr>
              <a:t>Likvidita označuje trvalou schopnost podniku včas splnit všechny běžné nebo krátkodobé dluhy, které je třeba zaplatit na každodenní chod podniku. Ukazatel, který se vypočítá pro měření této schopnosti, je ukazatel běžné likvidity. K výpočtu tohoto ukazatele se rovněž berou informace z rozvahy, a to Krátkodobý majetek/Krátkodobé závazky.</a:t>
            </a:r>
            <a:endParaRPr lang="cs-CZ" dirty="0">
              <a:latin typeface="Calibri"/>
            </a:endParaRPr>
          </a:p>
          <a:p>
            <a:pPr indent="0" algn="ctr">
              <a:lnSpc>
                <a:spcPct val="120000"/>
              </a:lnSpc>
              <a:spcBef>
                <a:spcPts val="1800"/>
              </a:spcBef>
            </a:pPr>
            <a:r>
              <a:rPr lang="cs-CZ" sz="1600" b="1" dirty="0">
                <a:solidFill>
                  <a:srgbClr val="111111"/>
                </a:solidFill>
                <a:latin typeface="Calibri"/>
                <a:ea typeface="Arial"/>
                <a:cs typeface="Arial"/>
              </a:rPr>
              <a:t>3. Ziskovost</a:t>
            </a:r>
            <a:endParaRPr lang="cs-CZ" sz="1600" dirty="0">
              <a:latin typeface="Calibri"/>
              <a:ea typeface="Arial"/>
              <a:cs typeface="Arial"/>
            </a:endParaRPr>
          </a:p>
          <a:p>
            <a:pPr marL="0" indent="0" algn="l">
              <a:lnSpc>
                <a:spcPct val="120000"/>
              </a:lnSpc>
              <a:spcBef>
                <a:spcPts val="1800"/>
              </a:spcBef>
            </a:pPr>
            <a:r>
              <a:rPr lang="cs-CZ" dirty="0">
                <a:solidFill>
                  <a:srgbClr val="111111"/>
                </a:solidFill>
                <a:latin typeface="Calibri"/>
                <a:ea typeface="Arial"/>
                <a:cs typeface="Arial"/>
              </a:rPr>
              <a:t>Ziskovost zemědělského podniku se vypočítá vyjádřením čistého příjmu zemědělského podniku (ČPH) jako procentního podílu celkového kapitálu použitého v zemědělské činnosti během finančního období . Informace o NFI se získávají z výkazu zisků a ztrát a informace o celkovém použitém kapitálu se získávají z rozvahy a poměr se pak vyjádří v procentech . Je faktem, že zemědělské podniky dosahují poměrně nízké ziskovosti . V závislosti na typu zemědělství může být až 7 %.</a:t>
            </a:r>
            <a:endParaRPr lang="cs-CZ" dirty="0">
              <a:latin typeface="Calibri"/>
              <a:ea typeface="Arial"/>
              <a:cs typeface="Arial"/>
            </a:endParaRPr>
          </a:p>
          <a:p>
            <a:pPr marL="0" indent="0" algn="l">
              <a:lnSpc>
                <a:spcPct val="120000"/>
              </a:lnSpc>
              <a:spcBef>
                <a:spcPts val="1800"/>
              </a:spcBef>
            </a:pPr>
            <a:endParaRPr lang="cs-CZ" dirty="0">
              <a:solidFill>
                <a:srgbClr val="111111"/>
              </a:solidFill>
              <a:highlight>
                <a:srgbClr val="FFFFFF"/>
              </a:highlight>
              <a:latin typeface="Calibri"/>
              <a:ea typeface="Arial"/>
              <a:cs typeface="Arial"/>
            </a:endParaRPr>
          </a:p>
          <a:p>
            <a:pPr marL="0" indent="0" algn="l">
              <a:lnSpc>
                <a:spcPct val="120000"/>
              </a:lnSpc>
              <a:spcBef>
                <a:spcPts val="1800"/>
              </a:spcBef>
            </a:pPr>
            <a:endParaRPr lang="cs-CZ" dirty="0">
              <a:solidFill>
                <a:srgbClr val="111111"/>
              </a:solidFill>
              <a:highlight>
                <a:srgbClr val="FFFFFF"/>
              </a:highlight>
              <a:latin typeface="Calibri"/>
              <a:ea typeface="Arial"/>
              <a:cs typeface="Arial"/>
            </a:endParaRPr>
          </a:p>
          <a:p>
            <a:pPr marL="0" indent="0" algn="l">
              <a:lnSpc>
                <a:spcPct val="120000"/>
              </a:lnSpc>
              <a:spcBef>
                <a:spcPts val="1800"/>
              </a:spcBef>
            </a:pPr>
            <a:endParaRPr lang="cs-CZ" dirty="0">
              <a:solidFill>
                <a:srgbClr val="111111"/>
              </a:solidFill>
              <a:highlight>
                <a:srgbClr val="FFFFFF"/>
              </a:highlight>
              <a:latin typeface="Calibri"/>
              <a:ea typeface="Arial"/>
              <a:cs typeface="Arial"/>
            </a:endParaRPr>
          </a:p>
          <a:p>
            <a:pPr marL="0" indent="0">
              <a:spcBef>
                <a:spcPts val="400"/>
              </a:spcBef>
            </a:pPr>
            <a:endParaRPr lang="cs-CZ" sz="1350" dirty="0">
              <a:solidFill>
                <a:srgbClr val="111111"/>
              </a:solidFill>
              <a:highlight>
                <a:srgbClr val="FFFFFF"/>
              </a:highlight>
              <a:latin typeface="Arial"/>
              <a:ea typeface="Arial"/>
              <a:cs typeface="Arial"/>
            </a:endParaRPr>
          </a:p>
          <a:p>
            <a:pPr marL="0" indent="0"/>
            <a:endParaRPr lang="cs-CZ" sz="1350" dirty="0">
              <a:solidFill>
                <a:srgbClr val="111111"/>
              </a:solidFill>
              <a:highlight>
                <a:srgbClr val="FFFFFF"/>
              </a:highlight>
              <a:latin typeface="Arial"/>
              <a:ea typeface="Arial"/>
              <a:cs typeface="Arial"/>
              <a:sym typeface="Arial"/>
            </a:endParaRPr>
          </a:p>
          <a:p>
            <a:pPr marL="0" indent="0"/>
            <a:endParaRPr lang="cs-CZ" sz="1350" dirty="0">
              <a:solidFill>
                <a:srgbClr val="111111"/>
              </a:solidFill>
              <a:highlight>
                <a:srgbClr val="FFFFFF"/>
              </a:highlight>
              <a:latin typeface="Arial"/>
              <a:ea typeface="Arial"/>
              <a:cs typeface="Arial"/>
              <a:sym typeface="Arial"/>
            </a:endParaRPr>
          </a:p>
          <a:p>
            <a:pPr marL="0" indent="0"/>
            <a:endParaRPr lang="cs-CZ" sz="1350" dirty="0">
              <a:solidFill>
                <a:srgbClr val="111111"/>
              </a:solidFill>
              <a:highlight>
                <a:srgbClr val="FFFFFF"/>
              </a:highlight>
              <a:latin typeface="Arial"/>
              <a:ea typeface="Arial"/>
              <a:cs typeface="Arial"/>
              <a:sym typeface="Arial"/>
            </a:endParaRPr>
          </a:p>
          <a:p>
            <a:pPr marL="0" indent="0"/>
            <a:endParaRPr lang="cs-CZ" sz="1350" dirty="0">
              <a:solidFill>
                <a:srgbClr val="111111"/>
              </a:solidFill>
              <a:highlight>
                <a:srgbClr val="FFFFFF"/>
              </a:highlight>
              <a:latin typeface="Arial"/>
              <a:ea typeface="Arial"/>
              <a:cs typeface="Arial"/>
              <a:sym typeface="Arial"/>
            </a:endParaRPr>
          </a:p>
          <a:p>
            <a:pPr marL="0" indent="0"/>
            <a:endParaRPr lang="cs-CZ" sz="1350" dirty="0">
              <a:solidFill>
                <a:srgbClr val="111111"/>
              </a:solidFill>
              <a:highlight>
                <a:srgbClr val="FFFFFF"/>
              </a:highlight>
              <a:latin typeface="Arial"/>
              <a:ea typeface="Arial"/>
              <a:cs typeface="Arial"/>
              <a:sym typeface="Arial"/>
            </a:endParaRPr>
          </a:p>
          <a:p>
            <a:pPr marL="0" indent="0"/>
            <a:endParaRPr lang="cs-CZ" sz="1350" dirty="0">
              <a:solidFill>
                <a:srgbClr val="111111"/>
              </a:solidFill>
              <a:highlight>
                <a:srgbClr val="FFFFFF"/>
              </a:highlight>
              <a:latin typeface="Arial"/>
              <a:ea typeface="Arial"/>
              <a:cs typeface="Arial"/>
            </a:endParaRPr>
          </a:p>
          <a:p>
            <a:pPr marL="0" indent="0"/>
            <a:endParaRPr lang="cs-CZ" sz="1350" dirty="0">
              <a:solidFill>
                <a:srgbClr val="111111"/>
              </a:solidFill>
              <a:highlight>
                <a:srgbClr val="FFFFFF"/>
              </a:highlight>
              <a:latin typeface="Arial"/>
              <a:ea typeface="Arial"/>
              <a:cs typeface="Arial"/>
            </a:endParaRPr>
          </a:p>
          <a:p>
            <a:pPr marL="0" indent="0"/>
            <a:endParaRPr lang="cs-CZ" sz="1350" dirty="0">
              <a:solidFill>
                <a:srgbClr val="111111"/>
              </a:solidFill>
              <a:highlight>
                <a:srgbClr val="FFFFFF"/>
              </a:highlight>
              <a:latin typeface="Arial"/>
              <a:ea typeface="Arial"/>
              <a:cs typeface="Arial"/>
            </a:endParaRPr>
          </a:p>
          <a:p>
            <a:pPr marL="0" indent="0"/>
            <a:endParaRPr lang="cs-CZ" sz="1350" dirty="0">
              <a:solidFill>
                <a:srgbClr val="111111"/>
              </a:solidFill>
              <a:highlight>
                <a:srgbClr val="FFFFFF"/>
              </a:highlight>
              <a:latin typeface="Arial"/>
              <a:ea typeface="Arial"/>
              <a:cs typeface="Arial"/>
            </a:endParaRPr>
          </a:p>
        </p:txBody>
      </p:sp>
    </p:spTree>
    <p:extLst>
      <p:ext uri="{BB962C8B-B14F-4D97-AF65-F5344CB8AC3E}">
        <p14:creationId xmlns:p14="http://schemas.microsoft.com/office/powerpoint/2010/main" val="696706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9" name="Google Shape;377;g12d6493dbc9_0_35">
            <a:extLst>
              <a:ext uri="{FF2B5EF4-FFF2-40B4-BE49-F238E27FC236}">
                <a16:creationId xmlns:a16="http://schemas.microsoft.com/office/drawing/2014/main" id="{64DFE9D4-5D89-406F-A361-E1F6B62CF361}"/>
              </a:ext>
            </a:extLst>
          </p:cNvPr>
          <p:cNvSpPr txBox="1">
            <a:spLocks/>
          </p:cNvSpPr>
          <p:nvPr/>
        </p:nvSpPr>
        <p:spPr>
          <a:xfrm>
            <a:off x="543000" y="126000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it-IT" sz="1800" b="1" i="0" u="none" strike="noStrike" kern="0" cap="none" spc="0" normalizeH="0" baseline="0" noProof="0">
                <a:ln>
                  <a:noFill/>
                </a:ln>
                <a:solidFill>
                  <a:srgbClr val="008000"/>
                </a:solidFill>
                <a:effectLst/>
                <a:uLnTx/>
                <a:uFillTx/>
                <a:latin typeface="Trebuchet MS"/>
                <a:sym typeface="Trebuchet MS"/>
              </a:rPr>
              <a:t>4. Analýza finanční výkonnosti společností v oblasti</a:t>
            </a:r>
          </a:p>
        </p:txBody>
      </p:sp>
      <p:sp>
        <p:nvSpPr>
          <p:cNvPr id="10" name="Google Shape;378;g12d6493dbc9_0_35">
            <a:extLst>
              <a:ext uri="{FF2B5EF4-FFF2-40B4-BE49-F238E27FC236}">
                <a16:creationId xmlns:a16="http://schemas.microsoft.com/office/drawing/2014/main" id="{45DDCD3B-B02A-4207-8269-0FBBCCF75DAF}"/>
              </a:ext>
            </a:extLst>
          </p:cNvPr>
          <p:cNvSpPr txBox="1">
            <a:spLocks/>
          </p:cNvSpPr>
          <p:nvPr/>
        </p:nvSpPr>
        <p:spPr>
          <a:xfrm>
            <a:off x="516570" y="2005847"/>
            <a:ext cx="8872860" cy="376584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indent="0" algn="ctr">
              <a:lnSpc>
                <a:spcPct val="120000"/>
              </a:lnSpc>
              <a:spcBef>
                <a:spcPts val="1800"/>
              </a:spcBef>
            </a:pPr>
            <a:r>
              <a:rPr lang="cs-CZ" sz="1600" b="1">
                <a:solidFill>
                  <a:srgbClr val="111111"/>
                </a:solidFill>
                <a:highlight>
                  <a:srgbClr val="FFFFFF"/>
                </a:highlight>
                <a:latin typeface="Calibri"/>
                <a:ea typeface="Arial"/>
                <a:cs typeface="Arial"/>
                <a:sym typeface="Arial"/>
              </a:rPr>
              <a:t>4. Obsluha dluhu</a:t>
            </a:r>
            <a:endParaRPr lang="cs-CZ" sz="1600" b="1">
              <a:solidFill>
                <a:srgbClr val="111111"/>
              </a:solidFill>
              <a:highlight>
                <a:srgbClr val="FFFFFF"/>
              </a:highlight>
              <a:latin typeface="Calibri"/>
              <a:ea typeface="Arial"/>
              <a:cs typeface="Arial"/>
            </a:endParaRPr>
          </a:p>
          <a:p>
            <a:pPr marL="0" indent="0" algn="l">
              <a:lnSpc>
                <a:spcPct val="120000"/>
              </a:lnSpc>
              <a:spcBef>
                <a:spcPts val="1800"/>
              </a:spcBef>
              <a:buSzPts val="1100"/>
            </a:pPr>
            <a:r>
              <a:rPr lang="cs-CZ">
                <a:solidFill>
                  <a:srgbClr val="111111"/>
                </a:solidFill>
                <a:highlight>
                  <a:srgbClr val="FFFFFF"/>
                </a:highlight>
                <a:latin typeface="Calibri"/>
                <a:ea typeface="Arial"/>
                <a:cs typeface="Arial"/>
                <a:sym typeface="Arial"/>
              </a:rPr>
              <a:t>Obsluha dluhu se obvykle posuzuje na základě informací zobrazených ve výkazu peněžních toků. Je to velmi důležitá otázka a při žádosti o úvěr se finančník důkladně podívá na váš výkaz peněžních toků. Poměr peněžních toků, který představuje Cash-income/Cash-outflow , můžete vypočítat také pomocí informací z výkazu peněžních toků a vyjádřit jej v procentech . Obvykle se má za to, že tento poměr by měl být 120 % a vyšší, což znamená, že byste měli mít k dispozici dostatek hotovosti na zaplacení všech dluhů a všech ostatních zemědělských výdajů podle potřeby .</a:t>
            </a:r>
          </a:p>
          <a:p>
            <a:pPr indent="0" algn="ctr">
              <a:lnSpc>
                <a:spcPct val="120000"/>
              </a:lnSpc>
              <a:spcBef>
                <a:spcPts val="1800"/>
              </a:spcBef>
            </a:pPr>
            <a:r>
              <a:rPr lang="cs-CZ" sz="1600" b="1">
                <a:solidFill>
                  <a:srgbClr val="111111"/>
                </a:solidFill>
                <a:highlight>
                  <a:srgbClr val="FFFFFF"/>
                </a:highlight>
                <a:latin typeface="Calibri"/>
                <a:cs typeface="Arial"/>
              </a:rPr>
              <a:t>5. Účinnost</a:t>
            </a:r>
            <a:endParaRPr lang="cs-CZ" sz="1600" b="1">
              <a:highlight>
                <a:srgbClr val="FFFFFF"/>
              </a:highlight>
              <a:latin typeface="Calibri"/>
              <a:cs typeface="Arial"/>
            </a:endParaRPr>
          </a:p>
          <a:p>
            <a:pPr marL="0" indent="0" algn="l">
              <a:lnSpc>
                <a:spcPct val="120000"/>
              </a:lnSpc>
              <a:spcBef>
                <a:spcPts val="1800"/>
              </a:spcBef>
            </a:pPr>
            <a:r>
              <a:rPr lang="cs-CZ">
                <a:solidFill>
                  <a:srgbClr val="111111"/>
                </a:solidFill>
                <a:latin typeface="Calibri"/>
                <a:cs typeface="Arial"/>
              </a:rPr>
              <a:t>Finanční efektivnost hodnotí, jak efektivně zemědělský podnik využívá své výrobní kapacity (např. vstupy, režijní náklady, finance a stroje) k vytváření příjmů. Klíčovým ukazatelem finanční efektivnosti farmy je poměr provozních nákladů k příjmům. Tento poměr poskytuje odpověď na otázku: " Kolik stojí farmu vygenerovat 1,00 USD příjmů?" Odvozuje se vydělením celkových provozních nákladů ( bez úrokových nákladů a odpisů) hrubými příjmy.</a:t>
            </a:r>
            <a:endParaRPr lang="cs-CZ">
              <a:latin typeface="Calibri"/>
            </a:endParaRPr>
          </a:p>
          <a:p>
            <a:pPr marL="0" indent="0"/>
            <a:endParaRPr lang="cs-CZ" sz="1350">
              <a:solidFill>
                <a:srgbClr val="111111"/>
              </a:solidFill>
              <a:highlight>
                <a:srgbClr val="FFFFFF"/>
              </a:highlight>
              <a:latin typeface="Arial"/>
              <a:ea typeface="Arial"/>
              <a:cs typeface="Arial"/>
              <a:sym typeface="Arial"/>
            </a:endParaRPr>
          </a:p>
          <a:p>
            <a:pPr marL="0" indent="0"/>
            <a:endParaRPr lang="cs-CZ" sz="1350">
              <a:solidFill>
                <a:srgbClr val="111111"/>
              </a:solidFill>
              <a:highlight>
                <a:srgbClr val="FFFFFF"/>
              </a:highlight>
              <a:latin typeface="Arial"/>
              <a:ea typeface="Arial"/>
              <a:cs typeface="Arial"/>
              <a:sym typeface="Arial"/>
            </a:endParaRPr>
          </a:p>
          <a:p>
            <a:pPr marL="0" indent="0"/>
            <a:endParaRPr lang="cs-CZ" sz="1350">
              <a:solidFill>
                <a:srgbClr val="111111"/>
              </a:solidFill>
              <a:highlight>
                <a:srgbClr val="FFFFFF"/>
              </a:highlight>
              <a:latin typeface="Arial"/>
              <a:ea typeface="Arial"/>
              <a:cs typeface="Arial"/>
              <a:sym typeface="Arial"/>
            </a:endParaRPr>
          </a:p>
          <a:p>
            <a:pPr marL="0" indent="0"/>
            <a:endParaRPr lang="cs-CZ" sz="1350">
              <a:solidFill>
                <a:srgbClr val="111111"/>
              </a:solidFill>
              <a:highlight>
                <a:srgbClr val="FFFFFF"/>
              </a:highlight>
              <a:latin typeface="Arial"/>
              <a:ea typeface="Arial"/>
              <a:cs typeface="Arial"/>
              <a:sym typeface="Arial"/>
            </a:endParaRPr>
          </a:p>
          <a:p>
            <a:pPr marL="0" indent="0"/>
            <a:endParaRPr lang="cs-CZ" sz="1350">
              <a:solidFill>
                <a:srgbClr val="111111"/>
              </a:solidFill>
              <a:highlight>
                <a:srgbClr val="FFFFFF"/>
              </a:highlight>
              <a:latin typeface="Arial"/>
              <a:ea typeface="Arial"/>
              <a:cs typeface="Arial"/>
              <a:sym typeface="Arial"/>
            </a:endParaRPr>
          </a:p>
          <a:p>
            <a:pPr marL="0" indent="0"/>
            <a:endParaRPr lang="cs-CZ" sz="1350">
              <a:solidFill>
                <a:srgbClr val="111111"/>
              </a:solidFill>
              <a:highlight>
                <a:srgbClr val="FFFFFF"/>
              </a:highlight>
              <a:latin typeface="Arial"/>
              <a:ea typeface="Arial"/>
              <a:cs typeface="Arial"/>
              <a:sym typeface="Arial"/>
            </a:endParaRPr>
          </a:p>
          <a:p>
            <a:pPr marL="0" indent="0"/>
            <a:endParaRPr lang="cs-CZ" sz="1350">
              <a:solidFill>
                <a:srgbClr val="111111"/>
              </a:solidFill>
              <a:highlight>
                <a:srgbClr val="FFFFFF"/>
              </a:highlight>
              <a:latin typeface="Arial"/>
              <a:ea typeface="Arial"/>
              <a:cs typeface="Arial"/>
              <a:sym typeface="Arial"/>
            </a:endParaRPr>
          </a:p>
          <a:p>
            <a:pPr marL="0" indent="0"/>
            <a:endParaRPr lang="cs-CZ" sz="1350" dirty="0">
              <a:solidFill>
                <a:srgbClr val="111111"/>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2902235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4" name="Google Shape;82;p4">
            <a:extLst>
              <a:ext uri="{FF2B5EF4-FFF2-40B4-BE49-F238E27FC236}">
                <a16:creationId xmlns:a16="http://schemas.microsoft.com/office/drawing/2014/main" id="{14AC7469-B18B-49F8-BA72-F6DAD4814B69}"/>
              </a:ext>
            </a:extLst>
          </p:cNvPr>
          <p:cNvSpPr txBox="1">
            <a:spLocks/>
          </p:cNvSpPr>
          <p:nvPr/>
        </p:nvSpPr>
        <p:spPr>
          <a:xfrm>
            <a:off x="543000" y="126000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a:ln>
                  <a:noFill/>
                </a:ln>
                <a:solidFill>
                  <a:srgbClr val="008000"/>
                </a:solidFill>
                <a:effectLst/>
                <a:uLnTx/>
                <a:uFillTx/>
                <a:latin typeface="Trebuchet MS"/>
                <a:sym typeface="Trebuchet MS"/>
              </a:rPr>
              <a:t>1. Analýza územních povolání v místním kontextu</a:t>
            </a:r>
          </a:p>
        </p:txBody>
      </p:sp>
      <p:sp>
        <p:nvSpPr>
          <p:cNvPr id="15" name="Google Shape;83;p4">
            <a:extLst>
              <a:ext uri="{FF2B5EF4-FFF2-40B4-BE49-F238E27FC236}">
                <a16:creationId xmlns:a16="http://schemas.microsoft.com/office/drawing/2014/main" id="{B23B58F8-41F7-4685-8357-3366AF203C35}"/>
              </a:ext>
            </a:extLst>
          </p:cNvPr>
          <p:cNvSpPr txBox="1">
            <a:spLocks/>
          </p:cNvSpPr>
          <p:nvPr/>
        </p:nvSpPr>
        <p:spPr>
          <a:xfrm>
            <a:off x="543000" y="171069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0" i="0" u="none" strike="noStrike" kern="0" cap="none" spc="0" normalizeH="0" baseline="0" noProof="0">
                <a:ln>
                  <a:noFill/>
                </a:ln>
                <a:solidFill>
                  <a:srgbClr val="008000"/>
                </a:solidFill>
                <a:effectLst/>
                <a:uLnTx/>
                <a:uFillTx/>
                <a:latin typeface="Trebuchet MS"/>
                <a:sym typeface="Trebuchet MS"/>
              </a:rPr>
              <a:t>1.1 </a:t>
            </a:r>
            <a:r>
              <a:rPr kumimoji="0" lang="cs-CZ" sz="1600" b="1" i="0" u="none" strike="noStrike" kern="0" cap="none" spc="0" normalizeH="0" baseline="0" noProof="0">
                <a:ln>
                  <a:noFill/>
                </a:ln>
                <a:solidFill>
                  <a:srgbClr val="008000"/>
                </a:solidFill>
                <a:effectLst/>
                <a:uLnTx/>
                <a:uFillTx/>
                <a:latin typeface="Trebuchet MS"/>
                <a:sym typeface="Trebuchet MS"/>
              </a:rPr>
              <a:t>Analýza </a:t>
            </a:r>
            <a:r>
              <a:rPr kumimoji="0" lang="cs-CZ" sz="1600" b="0" i="0" u="none" strike="noStrike" kern="0" cap="none" spc="0" normalizeH="0" baseline="0" noProof="0">
                <a:ln>
                  <a:noFill/>
                </a:ln>
                <a:solidFill>
                  <a:srgbClr val="008000"/>
                </a:solidFill>
                <a:effectLst/>
                <a:uLnTx/>
                <a:uFillTx/>
                <a:latin typeface="Consolas"/>
                <a:ea typeface="Consolas"/>
                <a:cs typeface="Consolas"/>
                <a:sym typeface="Consolas"/>
              </a:rPr>
              <a:t>silných a slabých stránek</a:t>
            </a:r>
            <a:endParaRPr kumimoji="0" lang="cs-CZ" sz="1600" b="0" i="0" u="none" strike="noStrike" kern="0" cap="none" spc="0" normalizeH="0" baseline="0" noProof="0">
              <a:ln>
                <a:noFill/>
              </a:ln>
              <a:solidFill>
                <a:srgbClr val="008000"/>
              </a:solidFill>
              <a:effectLst/>
              <a:uLnTx/>
              <a:uFillTx/>
              <a:latin typeface="Trebuchet MS"/>
              <a:sym typeface="Trebuchet MS"/>
            </a:endParaRPr>
          </a:p>
        </p:txBody>
      </p:sp>
      <p:sp>
        <p:nvSpPr>
          <p:cNvPr id="16" name="Google Shape;84;p4">
            <a:extLst>
              <a:ext uri="{FF2B5EF4-FFF2-40B4-BE49-F238E27FC236}">
                <a16:creationId xmlns:a16="http://schemas.microsoft.com/office/drawing/2014/main" id="{39D4E12A-A8B6-4FE6-8E5E-BFA537377838}"/>
              </a:ext>
            </a:extLst>
          </p:cNvPr>
          <p:cNvSpPr txBox="1">
            <a:spLocks/>
          </p:cNvSpPr>
          <p:nvPr/>
        </p:nvSpPr>
        <p:spPr>
          <a:xfrm>
            <a:off x="543000" y="2164079"/>
            <a:ext cx="8820000" cy="39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cs-CZ" sz="1200" b="1" i="0" u="none" strike="noStrike" kern="0" cap="none" spc="0" normalizeH="0" baseline="0" noProof="0">
                <a:ln>
                  <a:noFill/>
                </a:ln>
                <a:solidFill>
                  <a:srgbClr val="000000"/>
                </a:solidFill>
                <a:effectLst/>
                <a:uLnTx/>
                <a:uFillTx/>
                <a:latin typeface="Calibri"/>
                <a:sym typeface="Trebuchet MS"/>
              </a:rPr>
              <a:t>SWOT </a:t>
            </a:r>
            <a:r>
              <a:rPr kumimoji="0" lang="cs-CZ" sz="1200" b="0" i="0" u="none" strike="noStrike" kern="0" cap="none" spc="0" normalizeH="0" baseline="0" noProof="0">
                <a:ln>
                  <a:noFill/>
                </a:ln>
                <a:solidFill>
                  <a:srgbClr val="000000"/>
                </a:solidFill>
                <a:effectLst/>
                <a:uLnTx/>
                <a:uFillTx/>
                <a:latin typeface="Calibri"/>
                <a:sym typeface="Trebuchet MS"/>
              </a:rPr>
              <a:t>se zdá být jednoduchá, ale pokud se používá opatrně a ve spolupráci, může být velmi objevná .</a:t>
            </a:r>
          </a:p>
          <a:p>
            <a:pPr marL="80772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Můžete si být například dobře vědomi některých silných stránek své organizace, ale dokud je nezaznamenáte spolu se slabými stránkami a hrozbami, nemusíte si uvědomit, jak nespolehlivé tyto silné stránky ve skutečnosti jsou.</a:t>
            </a:r>
          </a:p>
          <a:p>
            <a:pPr marL="80772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807720" marR="0" lvl="1" indent="-564515"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Pravděpodobně máte i opodstatněné obavy z některých slabých stránek vašeho podniku, ale systematickou analýzou byste mohli najít příležitost, kterou jste dosud přehlíželi a která by ji mohla více než kompenzovat.</a:t>
            </a:r>
          </a:p>
          <a:p>
            <a:pPr marL="807720" marR="0" lvl="1" indent="-564515" algn="just" defTabSz="914400" rtl="0" eaLnBrk="1" fontAlgn="auto" latinLnBrk="0" hangingPunct="1">
              <a:lnSpc>
                <a:spcPct val="100000"/>
              </a:lnSpc>
              <a:spcBef>
                <a:spcPts val="0"/>
              </a:spcBef>
              <a:spcAft>
                <a:spcPts val="0"/>
              </a:spcAft>
              <a:buClr>
                <a:srgbClr val="000000"/>
              </a:buClr>
              <a:buSzPts val="1200"/>
              <a:buFont typeface="Arial"/>
              <a:buChar char="•"/>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243205" marR="0" lvl="1"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92D050"/>
              </a:solidFill>
              <a:effectLst/>
              <a:uLnTx/>
              <a:uFillTx/>
              <a:latin typeface="Calibri"/>
              <a:sym typeface="Trebuchet MS"/>
            </a:endParaRPr>
          </a:p>
          <a:p>
            <a:pPr marL="243205" marR="0" lvl="1"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cs-CZ" sz="1600" b="1" i="0" u="none" strike="noStrike" kern="0" cap="none" spc="0" normalizeH="0" baseline="0" noProof="0">
                <a:ln>
                  <a:noFill/>
                </a:ln>
                <a:solidFill>
                  <a:srgbClr val="92D050"/>
                </a:solidFill>
                <a:effectLst/>
                <a:uLnTx/>
                <a:uFillTx/>
                <a:latin typeface="Calibri"/>
                <a:sym typeface="Trebuchet MS"/>
              </a:rPr>
              <a:t>Jak napsat analýzu SWOT</a:t>
            </a:r>
            <a:endParaRPr kumimoji="0" lang="cs-CZ" sz="1600" b="1"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Vypracujte matici </a:t>
            </a:r>
            <a:r>
              <a:rPr kumimoji="0" lang="cs-CZ" sz="1200" b="1" i="0" u="none" strike="noStrike" kern="0" cap="none" spc="0" normalizeH="0" baseline="0" noProof="0">
                <a:ln>
                  <a:noFill/>
                </a:ln>
                <a:solidFill>
                  <a:srgbClr val="000000"/>
                </a:solidFill>
                <a:effectLst/>
                <a:uLnTx/>
                <a:uFillTx/>
                <a:latin typeface="Calibri"/>
                <a:sym typeface="Trebuchet MS"/>
              </a:rPr>
              <a:t>analýzy SWOT </a:t>
            </a:r>
            <a:r>
              <a:rPr kumimoji="0" lang="cs-CZ" sz="1200" b="0" i="0" u="none" strike="noStrike" kern="0" cap="none" spc="0" normalizeH="0" baseline="0" noProof="0">
                <a:ln>
                  <a:noFill/>
                </a:ln>
                <a:solidFill>
                  <a:srgbClr val="000000"/>
                </a:solidFill>
                <a:effectLst/>
                <a:uLnTx/>
                <a:uFillTx/>
                <a:latin typeface="Calibri"/>
                <a:sym typeface="Trebuchet MS"/>
              </a:rPr>
              <a:t>nebo použijte naši bezplatnou šablonu.</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Matice SWOT je mřížka 2x2, ve které je jeden čtverec pro každý ze čtyř aspektů SWOT. ( </a:t>
            </a:r>
            <a:r>
              <a:rPr kumimoji="0" lang="cs-CZ" sz="1200" b="1" i="0" u="none" strike="noStrike" kern="0" cap="none" spc="0" normalizeH="0" baseline="0" noProof="0">
                <a:ln>
                  <a:noFill/>
                </a:ln>
                <a:solidFill>
                  <a:srgbClr val="000000"/>
                </a:solidFill>
                <a:effectLst/>
                <a:uLnTx/>
                <a:uFillTx/>
                <a:latin typeface="Calibri"/>
                <a:sym typeface="Trebuchet MS"/>
              </a:rPr>
              <a:t>Obrázek 1 </a:t>
            </a:r>
            <a:r>
              <a:rPr kumimoji="0" lang="cs-CZ" sz="1200" b="0" i="0" u="none" strike="noStrike" kern="0" cap="none" spc="0" normalizeH="0" baseline="0" noProof="0">
                <a:ln>
                  <a:noFill/>
                </a:ln>
                <a:solidFill>
                  <a:srgbClr val="000000"/>
                </a:solidFill>
                <a:effectLst/>
                <a:uLnTx/>
                <a:uFillTx/>
                <a:latin typeface="Calibri"/>
                <a:sym typeface="Trebuchet MS"/>
              </a:rPr>
              <a:t>ukazuje, jak by měla vypadat .) Na začátku každé části je několik otázek, které vám pomohou začít přemýšlet.</a:t>
            </a:r>
            <a:endParaRPr kumimoji="0" lang="cs-CZ" sz="1200" b="0" i="0" u="none" strike="noStrike" kern="0" cap="none" spc="0" normalizeH="0" baseline="0" noProof="0" dirty="0">
              <a:ln>
                <a:noFill/>
              </a:ln>
              <a:solidFill>
                <a:srgbClr val="000000"/>
              </a:solidFill>
              <a:effectLst/>
              <a:uLnTx/>
              <a:uFillTx/>
              <a:latin typeface="Calibri"/>
              <a:sym typeface="Trebuchet MS"/>
            </a:endParaRPr>
          </a:p>
        </p:txBody>
      </p:sp>
    </p:spTree>
    <p:extLst>
      <p:ext uri="{BB962C8B-B14F-4D97-AF65-F5344CB8AC3E}">
        <p14:creationId xmlns:p14="http://schemas.microsoft.com/office/powerpoint/2010/main" val="1037200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9" name="Google Shape;389;g12d6493dbc9_0_47">
            <a:extLst>
              <a:ext uri="{FF2B5EF4-FFF2-40B4-BE49-F238E27FC236}">
                <a16:creationId xmlns:a16="http://schemas.microsoft.com/office/drawing/2014/main" id="{8B702990-4FBC-43DC-8EC6-366927732586}"/>
              </a:ext>
            </a:extLst>
          </p:cNvPr>
          <p:cNvSpPr txBox="1">
            <a:spLocks/>
          </p:cNvSpPr>
          <p:nvPr/>
        </p:nvSpPr>
        <p:spPr>
          <a:xfrm>
            <a:off x="543000" y="126000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it-IT" sz="1800" b="1" i="0" u="none" strike="noStrike" kern="0" cap="none" spc="0" normalizeH="0" baseline="0" noProof="0">
                <a:ln>
                  <a:noFill/>
                </a:ln>
                <a:solidFill>
                  <a:srgbClr val="008000"/>
                </a:solidFill>
                <a:effectLst/>
                <a:uLnTx/>
                <a:uFillTx/>
                <a:latin typeface="Trebuchet MS"/>
                <a:sym typeface="Trebuchet MS"/>
              </a:rPr>
              <a:t>4. Analýza finanční výkonnosti společností v oblasti</a:t>
            </a:r>
          </a:p>
        </p:txBody>
      </p:sp>
      <p:sp>
        <p:nvSpPr>
          <p:cNvPr id="10" name="Google Shape;390;g12d6493dbc9_0_47">
            <a:extLst>
              <a:ext uri="{FF2B5EF4-FFF2-40B4-BE49-F238E27FC236}">
                <a16:creationId xmlns:a16="http://schemas.microsoft.com/office/drawing/2014/main" id="{BB9746D9-E650-43B0-90C4-6780D2C2B68D}"/>
              </a:ext>
            </a:extLst>
          </p:cNvPr>
          <p:cNvSpPr txBox="1">
            <a:spLocks/>
          </p:cNvSpPr>
          <p:nvPr/>
        </p:nvSpPr>
        <p:spPr>
          <a:xfrm>
            <a:off x="543000" y="1909279"/>
            <a:ext cx="8820000" cy="39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20000"/>
              </a:lnSpc>
              <a:spcBef>
                <a:spcPts val="1800"/>
              </a:spcBef>
              <a:spcAft>
                <a:spcPts val="0"/>
              </a:spcAft>
              <a:buClr>
                <a:srgbClr val="000000"/>
              </a:buClr>
              <a:buSzPts val="1100"/>
              <a:buFont typeface="Arial"/>
              <a:buNone/>
              <a:tabLst/>
              <a:defRPr/>
            </a:pPr>
            <a:r>
              <a:rPr kumimoji="0" lang="cs-CZ" sz="1600" b="1" i="0" u="none" strike="noStrike" kern="0" cap="none" spc="0" normalizeH="0" baseline="0" noProof="0">
                <a:ln>
                  <a:noFill/>
                </a:ln>
                <a:solidFill>
                  <a:srgbClr val="111111"/>
                </a:solidFill>
                <a:effectLst/>
                <a:highlight>
                  <a:srgbClr val="FFFFFF"/>
                </a:highlight>
                <a:uLnTx/>
                <a:uFillTx/>
                <a:latin typeface="Calibri"/>
                <a:ea typeface="Arial"/>
                <a:cs typeface="Arial"/>
                <a:sym typeface="Arial"/>
              </a:rPr>
              <a:t>Finanční výkonnost zemědělských podniků</a:t>
            </a:r>
            <a:endParaRPr kumimoji="0" lang="cs-CZ" sz="1600" b="1" i="0" u="none" strike="noStrike" kern="0" cap="none" spc="0" normalizeH="0" baseline="0" noProof="0">
              <a:ln>
                <a:noFill/>
              </a:ln>
              <a:solidFill>
                <a:srgbClr val="111111"/>
              </a:solidFill>
              <a:effectLst/>
              <a:highlight>
                <a:srgbClr val="FFFFFF"/>
              </a:highlight>
              <a:uLnTx/>
              <a:uFillTx/>
              <a:latin typeface="Calibri"/>
              <a:ea typeface="Arial"/>
              <a:cs typeface="Arial"/>
              <a:sym typeface="Trebuchet MS"/>
            </a:endParaRPr>
          </a:p>
          <a:p>
            <a:pPr marL="0" marR="0" lvl="0" indent="0" algn="just" defTabSz="914400" rtl="0" eaLnBrk="1" fontAlgn="auto" latinLnBrk="0" hangingPunct="1">
              <a:lnSpc>
                <a:spcPct val="100000"/>
              </a:lnSpc>
              <a:spcBef>
                <a:spcPts val="40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111111"/>
              </a:solidFill>
              <a:effectLst/>
              <a:highlight>
                <a:srgbClr val="FFFFFF"/>
              </a:highlight>
              <a:uLnTx/>
              <a:uFillTx/>
              <a:latin typeface="Calibri"/>
              <a:ea typeface="Arial"/>
              <a:cs typeface="Arial"/>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200" b="0" i="0" u="none" strike="noStrike" kern="0" cap="none" spc="0" normalizeH="0" baseline="0" noProof="0">
                <a:ln>
                  <a:noFill/>
                </a:ln>
                <a:solidFill>
                  <a:srgbClr val="111111"/>
                </a:solidFill>
                <a:effectLst/>
                <a:highlight>
                  <a:srgbClr val="FFFFFF"/>
                </a:highlight>
                <a:uLnTx/>
                <a:uFillTx/>
                <a:latin typeface="Calibri"/>
                <a:ea typeface="Arial"/>
                <a:cs typeface="Arial"/>
                <a:sym typeface="Arial"/>
              </a:rPr>
              <a:t>V zemědělském sektoru nejčastěji musíme brát v úvahu ekonomické ( ziskovost , likvidita , efektivnost provozu ), ale i neekonomické ( manažerské plánování a rozhodování).</a:t>
            </a:r>
            <a:endParaRPr kumimoji="0" lang="cs-CZ" sz="1200" b="0" i="0" u="none" strike="noStrike" kern="0" cap="none" spc="0" normalizeH="0" baseline="0" noProof="0">
              <a:ln>
                <a:noFill/>
              </a:ln>
              <a:solidFill>
                <a:srgbClr val="111111"/>
              </a:solidFill>
              <a:effectLst/>
              <a:highlight>
                <a:srgbClr val="FFFFFF"/>
              </a:highlight>
              <a:uLnTx/>
              <a:uFillTx/>
              <a:latin typeface="Calibri"/>
              <a:ea typeface="Arial"/>
              <a:cs typeface="Arial"/>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111111"/>
              </a:solidFill>
              <a:effectLst/>
              <a:highlight>
                <a:srgbClr val="FFFFFF"/>
              </a:highlight>
              <a:uLnTx/>
              <a:uFillTx/>
              <a:latin typeface="Calibri"/>
              <a:ea typeface="Arial"/>
              <a:cs typeface="Arial"/>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200" b="0" i="0" u="none" strike="noStrike" kern="0" cap="none" spc="0" normalizeH="0" baseline="0" noProof="0">
                <a:ln>
                  <a:noFill/>
                </a:ln>
                <a:solidFill>
                  <a:srgbClr val="111111"/>
                </a:solidFill>
                <a:effectLst/>
                <a:highlight>
                  <a:srgbClr val="FFFFFF"/>
                </a:highlight>
                <a:uLnTx/>
                <a:uFillTx/>
                <a:latin typeface="Calibri"/>
                <a:ea typeface="Arial"/>
                <a:cs typeface="Arial"/>
                <a:sym typeface="Arial"/>
              </a:rPr>
              <a:t>Neúspěch nebo úspěch farmy může být výsledkem makroekonomického prostředí a jeho faktorů nebo neúspěšných a nesprávných rozhodnutí manažerů, ale i výsledkem přírodních a klimatických faktorů .</a:t>
            </a:r>
            <a:endParaRPr kumimoji="0" lang="cs-CZ" sz="1200" b="0" i="0" u="none" strike="noStrike" kern="0" cap="none" spc="0" normalizeH="0" baseline="0" noProof="0">
              <a:ln>
                <a:noFill/>
              </a:ln>
              <a:solidFill>
                <a:srgbClr val="111111"/>
              </a:solidFill>
              <a:effectLst/>
              <a:highlight>
                <a:srgbClr val="FFFFFF"/>
              </a:highlight>
              <a:uLnTx/>
              <a:uFillTx/>
              <a:latin typeface="Calibri"/>
              <a:ea typeface="Arial"/>
              <a:cs typeface="Arial"/>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200" b="0" i="0" u="none" strike="noStrike" kern="0" cap="none" spc="0" normalizeH="0" baseline="0" noProof="0">
                <a:ln>
                  <a:noFill/>
                </a:ln>
                <a:solidFill>
                  <a:srgbClr val="111111"/>
                </a:solidFill>
                <a:effectLst/>
                <a:highlight>
                  <a:srgbClr val="FFFFFF"/>
                </a:highlight>
                <a:uLnTx/>
                <a:uFillTx/>
                <a:latin typeface="Calibri"/>
                <a:ea typeface="Arial"/>
                <a:cs typeface="Arial"/>
                <a:sym typeface="Arial"/>
              </a:rPr>
              <a:t>Různé determinanty finančních potíží mohou mít různé účinky na finanční zdraví a výkonnost zemědělských podniků.</a:t>
            </a:r>
            <a:endParaRPr kumimoji="0" lang="cs-CZ" sz="1200" b="0" i="0" u="none" strike="noStrike" kern="0" cap="none" spc="0" normalizeH="0" baseline="0" noProof="0">
              <a:ln>
                <a:noFill/>
              </a:ln>
              <a:solidFill>
                <a:srgbClr val="111111"/>
              </a:solidFill>
              <a:effectLst/>
              <a:highlight>
                <a:srgbClr val="FFFFFF"/>
              </a:highlight>
              <a:uLnTx/>
              <a:uFillTx/>
              <a:latin typeface="Calibri"/>
              <a:ea typeface="Arial"/>
              <a:cs typeface="Arial"/>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111111"/>
              </a:solidFill>
              <a:effectLst/>
              <a:highlight>
                <a:srgbClr val="FFFFFF"/>
              </a:highlight>
              <a:uLnTx/>
              <a:uFillTx/>
              <a:latin typeface="Calibri"/>
              <a:ea typeface="Arial"/>
              <a:cs typeface="Arial"/>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111111"/>
              </a:solidFill>
              <a:effectLst/>
              <a:highlight>
                <a:srgbClr val="FFFFFF"/>
              </a:highlight>
              <a:uLnTx/>
              <a:uFillTx/>
              <a:latin typeface="Calibri"/>
              <a:ea typeface="Arial"/>
              <a:cs typeface="Arial"/>
              <a:sym typeface="Trebuchet M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cs-CZ" sz="1200" b="1" i="0" u="none" strike="noStrike" kern="0" cap="none" spc="0" normalizeH="0" baseline="0" noProof="0">
                <a:ln>
                  <a:noFill/>
                </a:ln>
                <a:solidFill>
                  <a:srgbClr val="111111"/>
                </a:solidFill>
                <a:effectLst/>
                <a:highlight>
                  <a:srgbClr val="FFFFFF"/>
                </a:highlight>
                <a:uLnTx/>
                <a:uFillTx/>
                <a:latin typeface="Calibri"/>
                <a:ea typeface="Arial"/>
                <a:cs typeface="Arial"/>
                <a:sym typeface="Arial"/>
              </a:rPr>
              <a:t>PŘÍPADOVÁ STUDIE</a:t>
            </a:r>
            <a:endParaRPr kumimoji="0" lang="cs-CZ" sz="1200" b="1" i="0" u="none" strike="noStrike" kern="0" cap="none" spc="0" normalizeH="0" baseline="0" noProof="0">
              <a:ln>
                <a:noFill/>
              </a:ln>
              <a:solidFill>
                <a:srgbClr val="111111"/>
              </a:solidFill>
              <a:effectLst/>
              <a:highlight>
                <a:srgbClr val="FFFFFF"/>
              </a:highlight>
              <a:uLnTx/>
              <a:uFillTx/>
              <a:latin typeface="Calibri"/>
              <a:ea typeface="Arial"/>
              <a:cs typeface="Arial"/>
              <a:sym typeface="Trebuchet M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1" i="0" u="none" strike="noStrike" kern="0" cap="none" spc="0" normalizeH="0" baseline="0" noProof="0">
              <a:ln>
                <a:noFill/>
              </a:ln>
              <a:solidFill>
                <a:srgbClr val="111111"/>
              </a:solidFill>
              <a:effectLst/>
              <a:highlight>
                <a:srgbClr val="FFFFFF"/>
              </a:highlight>
              <a:uLnTx/>
              <a:uFillTx/>
              <a:latin typeface="Calibri"/>
              <a:ea typeface="Arial"/>
              <a:cs typeface="Arial"/>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cs-CZ" sz="1200" b="0" i="0" u="sng" strike="noStrike" kern="0" cap="none" spc="0" normalizeH="0" baseline="0" noProof="0">
                <a:ln>
                  <a:noFill/>
                </a:ln>
                <a:solidFill>
                  <a:srgbClr val="0000FF"/>
                </a:solidFill>
                <a:effectLst/>
                <a:highlight>
                  <a:srgbClr val="FFFFFF"/>
                </a:highlight>
                <a:uLnTx/>
                <a:uFillTx/>
                <a:latin typeface="Calibri"/>
                <a:ea typeface="Arial"/>
                <a:cs typeface="Arial"/>
                <a:sym typeface="Arial"/>
                <a:hlinkClick r:id="rId2">
                  <a:extLst>
                    <a:ext uri="{A12FA001-AC4F-418D-AE19-62706E023703}">
                      <ahyp:hlinkClr xmlns:ahyp="http://schemas.microsoft.com/office/drawing/2018/hyperlinkcolor" val="tx"/>
                    </a:ext>
                  </a:extLst>
                </a:hlinkClick>
              </a:rPr>
              <a:t>Hodnocení finančního zdraví zemědělských podniků v podmínkách České republiky pomocí bankrotových modelů</a:t>
            </a:r>
            <a:endParaRPr kumimoji="0" lang="cs-CZ" sz="1200" b="0" i="0" u="none" strike="noStrike" kern="0" cap="none" spc="0" normalizeH="0" baseline="0" noProof="0">
              <a:ln>
                <a:noFill/>
              </a:ln>
              <a:solidFill>
                <a:srgbClr val="0000FF"/>
              </a:solidFill>
              <a:effectLst/>
              <a:highlight>
                <a:srgbClr val="FFFFFF"/>
              </a:highlight>
              <a:uLnTx/>
              <a:uFillTx/>
              <a:latin typeface="Calibri"/>
              <a:ea typeface="Arial"/>
              <a:cs typeface="Arial"/>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350" b="0" i="0" u="none" strike="noStrike" kern="0" cap="none" spc="0" normalizeH="0" baseline="0" noProof="0">
              <a:ln>
                <a:noFill/>
              </a:ln>
              <a:solidFill>
                <a:srgbClr val="111111"/>
              </a:solidFill>
              <a:effectLst/>
              <a:highlight>
                <a:srgbClr val="FFFFFF"/>
              </a:highligh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350" b="0" i="0" u="none" strike="noStrike" kern="0" cap="none" spc="0" normalizeH="0" baseline="0" noProof="0">
              <a:ln>
                <a:noFill/>
              </a:ln>
              <a:solidFill>
                <a:srgbClr val="111111"/>
              </a:solidFill>
              <a:effectLst/>
              <a:highlight>
                <a:srgbClr val="FFFFFF"/>
              </a:highligh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350" b="0" i="0" u="none" strike="noStrike" kern="0" cap="none" spc="0" normalizeH="0" baseline="0" noProof="0">
              <a:ln>
                <a:noFill/>
              </a:ln>
              <a:solidFill>
                <a:srgbClr val="111111"/>
              </a:solidFill>
              <a:effectLst/>
              <a:highlight>
                <a:srgbClr val="FFFFFF"/>
              </a:highligh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350" b="0" i="0" u="none" strike="noStrike" kern="0" cap="none" spc="0" normalizeH="0" baseline="0" noProof="0">
              <a:ln>
                <a:noFill/>
              </a:ln>
              <a:solidFill>
                <a:srgbClr val="111111"/>
              </a:solidFill>
              <a:effectLst/>
              <a:highlight>
                <a:srgbClr val="FFFFFF"/>
              </a:highligh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350" b="0" i="0" u="none" strike="noStrike" kern="0" cap="none" spc="0" normalizeH="0" baseline="0" noProof="0">
              <a:ln>
                <a:noFill/>
              </a:ln>
              <a:solidFill>
                <a:srgbClr val="111111"/>
              </a:solidFill>
              <a:effectLst/>
              <a:highlight>
                <a:srgbClr val="FFFFFF"/>
              </a:highligh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350" b="0" i="0" u="none" strike="noStrike" kern="0" cap="none" spc="0" normalizeH="0" baseline="0" noProof="0">
              <a:ln>
                <a:noFill/>
              </a:ln>
              <a:solidFill>
                <a:srgbClr val="111111"/>
              </a:solidFill>
              <a:effectLst/>
              <a:highlight>
                <a:srgbClr val="FFFFFF"/>
              </a:highligh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350" b="0" i="0" u="none" strike="noStrike" kern="0" cap="none" spc="0" normalizeH="0" baseline="0" noProof="0">
              <a:ln>
                <a:noFill/>
              </a:ln>
              <a:solidFill>
                <a:srgbClr val="111111"/>
              </a:solidFill>
              <a:effectLst/>
              <a:highlight>
                <a:srgbClr val="FFFFFF"/>
              </a:highligh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350" b="0" i="0" u="none" strike="noStrike" kern="0" cap="none" spc="0" normalizeH="0" baseline="0" noProof="0">
              <a:ln>
                <a:noFill/>
              </a:ln>
              <a:solidFill>
                <a:srgbClr val="111111"/>
              </a:solidFill>
              <a:effectLst/>
              <a:highlight>
                <a:srgbClr val="FFFFFF"/>
              </a:highligh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350" b="0" i="0" u="none" strike="noStrike" kern="0" cap="none" spc="0" normalizeH="0" baseline="0" noProof="0" dirty="0">
              <a:ln>
                <a:noFill/>
              </a:ln>
              <a:solidFill>
                <a:srgbClr val="111111"/>
              </a:solidFill>
              <a:effectLst/>
              <a:highlight>
                <a:srgbClr val="FFFFFF"/>
              </a:highlight>
              <a:uLnTx/>
              <a:uFillTx/>
              <a:latin typeface="Arial"/>
              <a:ea typeface="Arial"/>
              <a:cs typeface="Arial"/>
              <a:sym typeface="Arial"/>
            </a:endParaRPr>
          </a:p>
        </p:txBody>
      </p:sp>
    </p:spTree>
    <p:extLst>
      <p:ext uri="{BB962C8B-B14F-4D97-AF65-F5344CB8AC3E}">
        <p14:creationId xmlns:p14="http://schemas.microsoft.com/office/powerpoint/2010/main" val="3399307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395;g12d6493dbc9_0_0">
            <a:extLst>
              <a:ext uri="{FF2B5EF4-FFF2-40B4-BE49-F238E27FC236}">
                <a16:creationId xmlns:a16="http://schemas.microsoft.com/office/drawing/2014/main" id="{075CC3B3-2370-4204-94BA-C8C972C019B0}"/>
              </a:ext>
            </a:extLst>
          </p:cNvPr>
          <p:cNvSpPr txBox="1">
            <a:spLocks/>
          </p:cNvSpPr>
          <p:nvPr/>
        </p:nvSpPr>
        <p:spPr>
          <a:xfrm>
            <a:off x="543000" y="126000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a:ln>
                  <a:noFill/>
                </a:ln>
                <a:solidFill>
                  <a:srgbClr val="008000"/>
                </a:solidFill>
                <a:effectLst/>
                <a:uLnTx/>
                <a:uFillTx/>
                <a:latin typeface="Trebuchet MS"/>
                <a:sym typeface="Trebuchet MS"/>
              </a:rPr>
              <a:t>4. Analýza finanční výkonnosti oblasti</a:t>
            </a:r>
          </a:p>
        </p:txBody>
      </p:sp>
      <p:sp>
        <p:nvSpPr>
          <p:cNvPr id="11" name="Google Shape;396;g12d6493dbc9_0_0">
            <a:extLst>
              <a:ext uri="{FF2B5EF4-FFF2-40B4-BE49-F238E27FC236}">
                <a16:creationId xmlns:a16="http://schemas.microsoft.com/office/drawing/2014/main" id="{57471138-7D22-47DC-8784-5789D8DE2377}"/>
              </a:ext>
            </a:extLst>
          </p:cNvPr>
          <p:cNvSpPr txBox="1">
            <a:spLocks/>
          </p:cNvSpPr>
          <p:nvPr/>
        </p:nvSpPr>
        <p:spPr>
          <a:xfrm>
            <a:off x="543000" y="171069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0" i="0" u="none" strike="noStrike" kern="0" cap="none" spc="0" normalizeH="0" baseline="0" noProof="0">
                <a:ln>
                  <a:noFill/>
                </a:ln>
                <a:solidFill>
                  <a:srgbClr val="008000"/>
                </a:solidFill>
                <a:effectLst/>
                <a:uLnTx/>
                <a:uFillTx/>
                <a:latin typeface="Trebuchet MS"/>
                <a:sym typeface="Trebuchet MS"/>
              </a:rPr>
              <a:t>4.1 Investiční kapacita ve venkovských oblastech</a:t>
            </a:r>
          </a:p>
        </p:txBody>
      </p:sp>
      <p:sp>
        <p:nvSpPr>
          <p:cNvPr id="12" name="Google Shape;397;g12d6493dbc9_0_0">
            <a:extLst>
              <a:ext uri="{FF2B5EF4-FFF2-40B4-BE49-F238E27FC236}">
                <a16:creationId xmlns:a16="http://schemas.microsoft.com/office/drawing/2014/main" id="{693BA653-8E1C-432F-B76D-BEC8C306E492}"/>
              </a:ext>
            </a:extLst>
          </p:cNvPr>
          <p:cNvSpPr txBox="1">
            <a:spLocks/>
          </p:cNvSpPr>
          <p:nvPr/>
        </p:nvSpPr>
        <p:spPr>
          <a:xfrm>
            <a:off x="543000" y="2164079"/>
            <a:ext cx="8820000" cy="39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Investice do územního kapitálu a budování regionálních kapacit se považují za hlavní pilíře místní</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přístup k rozvoji venkova (OECD, 2006).</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V této části Modulu 1 navrhujeme rozdělení </a:t>
            </a:r>
            <a:r>
              <a:rPr kumimoji="0" lang="cs-CZ" sz="1200" b="1" i="0" u="none" strike="noStrike" kern="0" cap="none" spc="0" normalizeH="0" baseline="0" noProof="0">
                <a:ln>
                  <a:noFill/>
                </a:ln>
                <a:solidFill>
                  <a:srgbClr val="000000"/>
                </a:solidFill>
                <a:effectLst/>
                <a:uLnTx/>
                <a:uFillTx/>
                <a:latin typeface="Calibri"/>
                <a:sym typeface="Trebuchet MS"/>
              </a:rPr>
              <a:t>" územního kapitálu" </a:t>
            </a:r>
            <a:r>
              <a:rPr kumimoji="0" lang="cs-CZ" sz="1200" b="0" i="0" u="none" strike="noStrike" kern="0" cap="none" spc="0" normalizeH="0" baseline="0" noProof="0">
                <a:ln>
                  <a:noFill/>
                </a:ln>
                <a:solidFill>
                  <a:srgbClr val="000000"/>
                </a:solidFill>
                <a:effectLst/>
                <a:uLnTx/>
                <a:uFillTx/>
                <a:latin typeface="Calibri"/>
                <a:sym typeface="Trebuchet MS"/>
              </a:rPr>
              <a:t>a </a:t>
            </a:r>
            <a:r>
              <a:rPr kumimoji="0" lang="cs-CZ" sz="1200" b="1" i="0" u="none" strike="noStrike" kern="0" cap="none" spc="0" normalizeH="0" baseline="0" noProof="0">
                <a:ln>
                  <a:noFill/>
                </a:ln>
                <a:solidFill>
                  <a:srgbClr val="000000"/>
                </a:solidFill>
                <a:effectLst/>
                <a:uLnTx/>
                <a:uFillTx/>
                <a:latin typeface="Calibri"/>
                <a:sym typeface="Trebuchet MS"/>
              </a:rPr>
              <a:t>"budování kapacit" </a:t>
            </a:r>
            <a:r>
              <a:rPr kumimoji="0" lang="cs-CZ" sz="1200" b="0" i="0" u="none" strike="noStrike" kern="0" cap="none" spc="0" normalizeH="0" baseline="0" noProof="0">
                <a:ln>
                  <a:noFill/>
                </a:ln>
                <a:solidFill>
                  <a:srgbClr val="000000"/>
                </a:solidFill>
                <a:effectLst/>
                <a:uLnTx/>
                <a:uFillTx/>
                <a:latin typeface="Calibri"/>
                <a:sym typeface="Trebuchet MS"/>
              </a:rPr>
              <a:t>.</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200" b="0" i="1" u="none" strike="noStrike" kern="0" cap="none" spc="0" normalizeH="0" baseline="0" noProof="0">
                <a:ln>
                  <a:noFill/>
                </a:ln>
                <a:solidFill>
                  <a:srgbClr val="000000"/>
                </a:solidFill>
                <a:effectLst/>
                <a:uLnTx/>
                <a:uFillTx/>
                <a:latin typeface="Calibri"/>
                <a:sym typeface="Trebuchet MS"/>
              </a:rPr>
              <a:t>Územní kapitál </a:t>
            </a:r>
            <a:r>
              <a:rPr kumimoji="0" lang="cs-CZ" sz="1200" b="0" i="0" u="none" strike="noStrike" kern="0" cap="none" spc="0" normalizeH="0" baseline="0" noProof="0">
                <a:ln>
                  <a:noFill/>
                </a:ln>
                <a:solidFill>
                  <a:srgbClr val="000000"/>
                </a:solidFill>
                <a:effectLst/>
                <a:uLnTx/>
                <a:uFillTx/>
                <a:latin typeface="Calibri"/>
                <a:sym typeface="Trebuchet MS"/>
              </a:rPr>
              <a:t>představuje " množství a vzájemné propojení různých forem kapitálu (nebo různých zdrojů ), které jsou součástí regionálního hospodářství a společnosti, jsou v nich mobilizovány a aktivně využívány (a reprodukovány) " (van der Ploeg a kol., 2009, s. 13 ).</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200" b="0" i="1" u="none" strike="noStrike" kern="0" cap="none" spc="0" normalizeH="0" baseline="0" noProof="0">
                <a:ln>
                  <a:noFill/>
                </a:ln>
                <a:solidFill>
                  <a:srgbClr val="000000"/>
                </a:solidFill>
                <a:effectLst/>
                <a:uLnTx/>
                <a:uFillTx/>
                <a:latin typeface="Calibri"/>
                <a:sym typeface="Trebuchet MS"/>
              </a:rPr>
              <a:t>Budování kapacit </a:t>
            </a:r>
            <a:r>
              <a:rPr kumimoji="0" lang="cs-CZ" sz="1200" b="0" i="0" u="none" strike="noStrike" kern="0" cap="none" spc="0" normalizeH="0" baseline="0" noProof="0">
                <a:ln>
                  <a:noFill/>
                </a:ln>
                <a:solidFill>
                  <a:srgbClr val="000000"/>
                </a:solidFill>
                <a:effectLst/>
                <a:uLnTx/>
                <a:uFillTx/>
                <a:latin typeface="Calibri"/>
                <a:sym typeface="Trebuchet MS"/>
              </a:rPr>
              <a:t>je schopnost zhodnocovat místní zdroje, jako jsou přírodní vymoženosti, kulturní dědictví nebo infrastrukturní vybavení . Schopnost efektivně a účinně využívat faktorové vybavení je rozhodující při vytváření konkurenčních výhod pro regiony . Za vlivné pro změnu venkova v rámci nového venkovského paradigmatu se považuje zejména interakce a mobilizace určitých oblastí regionálního rozvoje venkova včetně inovací (nové postupy a produkty), řízení trhu ( institucionální kapacita pro interakci s trhy) a nových institucionálních opatření ( institucionální kapacita na podporu spolupráce zúčastněných stran) (van der Ploeg a Marsden, 2009; Horlings a Marsden, 2012).</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dirty="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793299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402;g12ce5c6ecd3_0_3">
            <a:extLst>
              <a:ext uri="{FF2B5EF4-FFF2-40B4-BE49-F238E27FC236}">
                <a16:creationId xmlns:a16="http://schemas.microsoft.com/office/drawing/2014/main" id="{6473CD62-502D-456B-8FCD-E75B08DAE99E}"/>
              </a:ext>
            </a:extLst>
          </p:cNvPr>
          <p:cNvSpPr txBox="1">
            <a:spLocks/>
          </p:cNvSpPr>
          <p:nvPr/>
        </p:nvSpPr>
        <p:spPr>
          <a:xfrm>
            <a:off x="543000" y="126000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a:ln>
                  <a:noFill/>
                </a:ln>
                <a:solidFill>
                  <a:srgbClr val="008000"/>
                </a:solidFill>
                <a:effectLst/>
                <a:uLnTx/>
                <a:uFillTx/>
                <a:latin typeface="Trebuchet MS"/>
                <a:sym typeface="Trebuchet MS"/>
              </a:rPr>
              <a:t>4. Analýza finanční výkonnosti oblasti</a:t>
            </a:r>
          </a:p>
        </p:txBody>
      </p:sp>
      <p:sp>
        <p:nvSpPr>
          <p:cNvPr id="11" name="Google Shape;403;g12ce5c6ecd3_0_3">
            <a:extLst>
              <a:ext uri="{FF2B5EF4-FFF2-40B4-BE49-F238E27FC236}">
                <a16:creationId xmlns:a16="http://schemas.microsoft.com/office/drawing/2014/main" id="{47E92CDF-5689-460B-8FB5-397E2B0B8398}"/>
              </a:ext>
            </a:extLst>
          </p:cNvPr>
          <p:cNvSpPr txBox="1">
            <a:spLocks/>
          </p:cNvSpPr>
          <p:nvPr/>
        </p:nvSpPr>
        <p:spPr>
          <a:xfrm>
            <a:off x="543000" y="171069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0" i="0" u="none" strike="noStrike" kern="0" cap="none" spc="0" normalizeH="0" baseline="0" noProof="0">
                <a:ln>
                  <a:noFill/>
                </a:ln>
                <a:solidFill>
                  <a:srgbClr val="008000"/>
                </a:solidFill>
                <a:effectLst/>
                <a:uLnTx/>
                <a:uFillTx/>
                <a:latin typeface="Trebuchet MS"/>
                <a:sym typeface="Trebuchet MS"/>
              </a:rPr>
              <a:t>4.1 Investiční kapacita ve venkovských oblastech</a:t>
            </a:r>
          </a:p>
        </p:txBody>
      </p:sp>
      <p:sp>
        <p:nvSpPr>
          <p:cNvPr id="12" name="Google Shape;404;g12ce5c6ecd3_0_3">
            <a:extLst>
              <a:ext uri="{FF2B5EF4-FFF2-40B4-BE49-F238E27FC236}">
                <a16:creationId xmlns:a16="http://schemas.microsoft.com/office/drawing/2014/main" id="{A0C483E4-F680-419F-A666-41622072C883}"/>
              </a:ext>
            </a:extLst>
          </p:cNvPr>
          <p:cNvSpPr txBox="1">
            <a:spLocks/>
          </p:cNvSpPr>
          <p:nvPr/>
        </p:nvSpPr>
        <p:spPr>
          <a:xfrm>
            <a:off x="543000" y="2164079"/>
            <a:ext cx="8820000" cy="39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200" b="1" i="0" u="none" strike="noStrike" kern="0" cap="none" spc="0" normalizeH="0" baseline="0" noProof="0">
                <a:ln>
                  <a:noFill/>
                </a:ln>
                <a:solidFill>
                  <a:srgbClr val="000000"/>
                </a:solidFill>
                <a:effectLst/>
                <a:uLnTx/>
                <a:uFillTx/>
                <a:latin typeface="Calibri"/>
                <a:sym typeface="Trebuchet MS"/>
              </a:rPr>
              <a:t>Územní kapitál </a:t>
            </a:r>
            <a:r>
              <a:rPr kumimoji="0" lang="cs-CZ" sz="1200" b="0" i="0" u="none" strike="noStrike" kern="0" cap="none" spc="0" normalizeH="0" baseline="0" noProof="0">
                <a:ln>
                  <a:noFill/>
                </a:ln>
                <a:solidFill>
                  <a:srgbClr val="000000"/>
                </a:solidFill>
                <a:effectLst/>
                <a:uLnTx/>
                <a:uFillTx/>
                <a:latin typeface="Calibri"/>
                <a:sym typeface="Trebuchet MS"/>
              </a:rPr>
              <a:t>zahrnuje</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457200" marR="0" lvl="0" indent="-304800" algn="just" defTabSz="914400" rtl="0" eaLnBrk="1" fontAlgn="auto" latinLnBrk="0" hangingPunct="1">
              <a:lnSpc>
                <a:spcPct val="100000"/>
              </a:lnSpc>
              <a:spcBef>
                <a:spcPts val="0"/>
              </a:spcBef>
              <a:spcAft>
                <a:spcPts val="0"/>
              </a:spcAft>
              <a:buClr>
                <a:srgbClr val="000000"/>
              </a:buClr>
              <a:buSzPts val="1200"/>
              <a:buFont typeface="Arial"/>
              <a:buAutoNum type="arabicPeriod"/>
              <a:tabLst/>
              <a:defRPr/>
            </a:pPr>
            <a:r>
              <a:rPr kumimoji="0" lang="cs-CZ" sz="1200" b="0" i="0" u="none" strike="noStrike" kern="0" cap="none" spc="0" normalizeH="0" baseline="0" noProof="0">
                <a:ln>
                  <a:noFill/>
                </a:ln>
                <a:solidFill>
                  <a:srgbClr val="000000"/>
                </a:solidFill>
                <a:effectLst/>
                <a:uLnTx/>
                <a:uFillTx/>
                <a:latin typeface="Calibri"/>
                <a:sym typeface="Trebuchet MS"/>
              </a:rPr>
              <a:t>fyzický kapitál</a:t>
            </a:r>
          </a:p>
          <a:p>
            <a:pPr marL="457200" marR="0" lvl="0" indent="-304800" algn="just" defTabSz="914400" rtl="0" eaLnBrk="1" fontAlgn="auto" latinLnBrk="0" hangingPunct="1">
              <a:lnSpc>
                <a:spcPct val="100000"/>
              </a:lnSpc>
              <a:spcBef>
                <a:spcPts val="0"/>
              </a:spcBef>
              <a:spcAft>
                <a:spcPts val="0"/>
              </a:spcAft>
              <a:buClr>
                <a:srgbClr val="000000"/>
              </a:buClr>
              <a:buSzPts val="1200"/>
              <a:buFont typeface="Arial"/>
              <a:buAutoNum type="arabicPeriod"/>
              <a:tabLst/>
              <a:defRPr/>
            </a:pPr>
            <a:r>
              <a:rPr kumimoji="0" lang="cs-CZ" sz="1200" b="0" i="0" u="none" strike="noStrike" kern="0" cap="none" spc="0" normalizeH="0" baseline="0" noProof="0">
                <a:ln>
                  <a:noFill/>
                </a:ln>
                <a:solidFill>
                  <a:srgbClr val="000000"/>
                </a:solidFill>
                <a:effectLst/>
                <a:uLnTx/>
                <a:uFillTx/>
                <a:latin typeface="Calibri"/>
                <a:sym typeface="Trebuchet MS"/>
              </a:rPr>
              <a:t>lidské zdroje</a:t>
            </a:r>
          </a:p>
          <a:p>
            <a:pPr marL="457200" marR="0" lvl="0" indent="-304800" algn="just" defTabSz="914400" rtl="0" eaLnBrk="1" fontAlgn="auto" latinLnBrk="0" hangingPunct="1">
              <a:lnSpc>
                <a:spcPct val="100000"/>
              </a:lnSpc>
              <a:spcBef>
                <a:spcPts val="0"/>
              </a:spcBef>
              <a:spcAft>
                <a:spcPts val="0"/>
              </a:spcAft>
              <a:buClr>
                <a:srgbClr val="000000"/>
              </a:buClr>
              <a:buSzPts val="1200"/>
              <a:buFont typeface="Arial"/>
              <a:buAutoNum type="arabicPeriod"/>
              <a:tabLst/>
              <a:defRPr/>
            </a:pPr>
            <a:r>
              <a:rPr kumimoji="0" lang="cs-CZ" sz="1200" b="0" i="0" u="none" strike="noStrike" kern="0" cap="none" spc="0" normalizeH="0" baseline="0" noProof="0">
                <a:ln>
                  <a:noFill/>
                </a:ln>
                <a:solidFill>
                  <a:srgbClr val="000000"/>
                </a:solidFill>
                <a:effectLst/>
                <a:uLnTx/>
                <a:uFillTx/>
                <a:latin typeface="Calibri"/>
                <a:sym typeface="Trebuchet MS"/>
              </a:rPr>
              <a:t>přírodní kapitál pro (venkovský nebo regionální ) rozvoj a konkurenceschopnost .</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FYZICKÝ KAPITÁL</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fyzický kapitál je definován jako infrastruktura vytvořená člověkem, která zahrnuje zejména investice do nemovitého a dlouhodobého výrobního majetku nebo vybudovaných staveb, jako jsou venkovská obydlí, dopravní a komunikační infrastruktura , ale i technická zařízení na ochranu před povodněmi nebo jinými přírodními katastrofami (Vargas, 2010) .</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Investice do fyzické infrastruktury podporují rozvoj venkova a regionů různými způsoby. Mohou zlepšit základní infrastrukturu pro venkovské komunity a zemědělství . Přispívá k zaměstnanosti a produktivitě venkovského hospodářství, jakož ik regionální konvergenci . Fyzický kapitál snižuje náklady hospodářských subjektů na přístup k městským trhům, znalostem ( Lakshmanan , 2011) a globální hospodářské síti (Anderson, 2000). Zvyšuje vzájemnou propojenost jednotlivých hospodářských subjektů a vytváří úspory z rozsahu.</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dirty="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3426966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409;g12ce5c6ecd3_0_12">
            <a:extLst>
              <a:ext uri="{FF2B5EF4-FFF2-40B4-BE49-F238E27FC236}">
                <a16:creationId xmlns:a16="http://schemas.microsoft.com/office/drawing/2014/main" id="{59940B25-7718-4F99-AB6F-E89F54B52753}"/>
              </a:ext>
            </a:extLst>
          </p:cNvPr>
          <p:cNvSpPr txBox="1">
            <a:spLocks/>
          </p:cNvSpPr>
          <p:nvPr/>
        </p:nvSpPr>
        <p:spPr>
          <a:xfrm>
            <a:off x="543000" y="126000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a:ln>
                  <a:noFill/>
                </a:ln>
                <a:solidFill>
                  <a:srgbClr val="008000"/>
                </a:solidFill>
                <a:effectLst/>
                <a:uLnTx/>
                <a:uFillTx/>
                <a:latin typeface="Trebuchet MS"/>
                <a:sym typeface="Trebuchet MS"/>
              </a:rPr>
              <a:t>4. Analýza finanční výkonnosti oblasti</a:t>
            </a:r>
          </a:p>
        </p:txBody>
      </p:sp>
      <p:sp>
        <p:nvSpPr>
          <p:cNvPr id="11" name="Google Shape;410;g12ce5c6ecd3_0_12">
            <a:extLst>
              <a:ext uri="{FF2B5EF4-FFF2-40B4-BE49-F238E27FC236}">
                <a16:creationId xmlns:a16="http://schemas.microsoft.com/office/drawing/2014/main" id="{65B66240-BD05-4713-A3C2-4A767010CDF6}"/>
              </a:ext>
            </a:extLst>
          </p:cNvPr>
          <p:cNvSpPr txBox="1">
            <a:spLocks/>
          </p:cNvSpPr>
          <p:nvPr/>
        </p:nvSpPr>
        <p:spPr>
          <a:xfrm>
            <a:off x="543000" y="171069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0" i="0" u="none" strike="noStrike" kern="0" cap="none" spc="0" normalizeH="0" baseline="0" noProof="0">
                <a:ln>
                  <a:noFill/>
                </a:ln>
                <a:solidFill>
                  <a:srgbClr val="008000"/>
                </a:solidFill>
                <a:effectLst/>
                <a:uLnTx/>
                <a:uFillTx/>
                <a:latin typeface="Trebuchet MS"/>
                <a:sym typeface="Trebuchet MS"/>
              </a:rPr>
              <a:t>4.1 Investiční kapacita ve venkovských oblastech</a:t>
            </a:r>
          </a:p>
        </p:txBody>
      </p:sp>
      <p:sp>
        <p:nvSpPr>
          <p:cNvPr id="12" name="Google Shape;411;g12ce5c6ecd3_0_12">
            <a:extLst>
              <a:ext uri="{FF2B5EF4-FFF2-40B4-BE49-F238E27FC236}">
                <a16:creationId xmlns:a16="http://schemas.microsoft.com/office/drawing/2014/main" id="{7E2AD1CF-A3CB-49C0-BCDB-624D65F4634D}"/>
              </a:ext>
            </a:extLst>
          </p:cNvPr>
          <p:cNvSpPr txBox="1">
            <a:spLocks/>
          </p:cNvSpPr>
          <p:nvPr/>
        </p:nvSpPr>
        <p:spPr>
          <a:xfrm>
            <a:off x="483653" y="2342773"/>
            <a:ext cx="9116016" cy="379246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600" b="1" i="0" u="none" strike="noStrike" kern="0" cap="none" spc="0" normalizeH="0" baseline="0" noProof="0">
                <a:ln>
                  <a:noFill/>
                </a:ln>
                <a:solidFill>
                  <a:srgbClr val="000000"/>
                </a:solidFill>
                <a:effectLst/>
                <a:uLnTx/>
                <a:uFillTx/>
                <a:latin typeface="Calibri"/>
                <a:sym typeface="Trebuchet MS"/>
              </a:rPr>
              <a:t>LIDSKÉ ZDROJE</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Myslí se tím dovednosti a vzdělání pracovní síly, kulturní a sociální kapitál. Při úzkém vymezení jako dostupnost kvalifikované pracovní síly ( Gennaioli et al., 2013) bylo zjištěno, že lidský kapitál je podstatným faktorem regionálního rozvoje , protože přispívá k regionální znalostní základně a podporuje inovační procesy (Krugman, 1991), podnikání a produktivitu ( Gennaioli et al., 2013), a tedy i tvorbu příjmů (Becker, 1964). Vzhledem k emigraci a stárnutí obyvatelstva v okrajovějších venkovských oblastech je důležité zohlednit i demografický rozměr lidského kapitálu.</a:t>
            </a: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Kulturní aktiva představují druhý rozměr lidského kapitálu, který je nezbytný pro zohlednění úlohy místních tradic a identity . Ve spojení s místním prostředím jsou kulturní aktiva důležitá jako jedinečné prodejní body ( Dwyer a Findeis , 2008). Sociální kapitál může stimulovat rozvoj a hospodářský růst ve venkovských oblastech snížením informačních a transakčních nákladů, jakož i podporou přenosu znalostí (Fukuyama, 1995; Woolcock a Narayan, 2000).</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Podpora investic do lidského a kulturního kapitálu v rámci Programu rozvoje venkova EU zahrnuje různorodá opatření k udržení vyvážené věkové struktury v zemědělské komunitě, stabilizaci rovnováhy mezi přistěhovalectvím a vystěhovalectvím do az venkovských oblastí , odbornou přípravu, poradenské a informační služby v oblasti kulturního dědi ve venkovských oblastech .</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dirty="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2745854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416;g12ce5c6ecd3_0_20">
            <a:extLst>
              <a:ext uri="{FF2B5EF4-FFF2-40B4-BE49-F238E27FC236}">
                <a16:creationId xmlns:a16="http://schemas.microsoft.com/office/drawing/2014/main" id="{46819CDA-855E-45C5-905B-E6F57B030593}"/>
              </a:ext>
            </a:extLst>
          </p:cNvPr>
          <p:cNvSpPr txBox="1">
            <a:spLocks/>
          </p:cNvSpPr>
          <p:nvPr/>
        </p:nvSpPr>
        <p:spPr>
          <a:xfrm>
            <a:off x="543000" y="126000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a:ln>
                  <a:noFill/>
                </a:ln>
                <a:solidFill>
                  <a:srgbClr val="008000"/>
                </a:solidFill>
                <a:effectLst/>
                <a:uLnTx/>
                <a:uFillTx/>
                <a:latin typeface="Trebuchet MS"/>
                <a:sym typeface="Trebuchet MS"/>
              </a:rPr>
              <a:t>4. Analýza finanční výkonnosti oblasti</a:t>
            </a:r>
          </a:p>
        </p:txBody>
      </p:sp>
      <p:sp>
        <p:nvSpPr>
          <p:cNvPr id="11" name="Google Shape;417;g12ce5c6ecd3_0_20">
            <a:extLst>
              <a:ext uri="{FF2B5EF4-FFF2-40B4-BE49-F238E27FC236}">
                <a16:creationId xmlns:a16="http://schemas.microsoft.com/office/drawing/2014/main" id="{D8276C62-9CF2-44FA-ADEE-5C67405AB94D}"/>
              </a:ext>
            </a:extLst>
          </p:cNvPr>
          <p:cNvSpPr txBox="1">
            <a:spLocks/>
          </p:cNvSpPr>
          <p:nvPr/>
        </p:nvSpPr>
        <p:spPr>
          <a:xfrm>
            <a:off x="543000" y="171069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0" i="0" u="none" strike="noStrike" kern="0" cap="none" spc="0" normalizeH="0" baseline="0" noProof="0">
                <a:ln>
                  <a:noFill/>
                </a:ln>
                <a:solidFill>
                  <a:srgbClr val="008000"/>
                </a:solidFill>
                <a:effectLst/>
                <a:uLnTx/>
                <a:uFillTx/>
                <a:latin typeface="Trebuchet MS"/>
                <a:sym typeface="Trebuchet MS"/>
              </a:rPr>
              <a:t>4.1 Investiční kapacita ve venkovských oblastech</a:t>
            </a:r>
          </a:p>
        </p:txBody>
      </p:sp>
      <p:sp>
        <p:nvSpPr>
          <p:cNvPr id="12" name="Google Shape;418;g12ce5c6ecd3_0_20">
            <a:extLst>
              <a:ext uri="{FF2B5EF4-FFF2-40B4-BE49-F238E27FC236}">
                <a16:creationId xmlns:a16="http://schemas.microsoft.com/office/drawing/2014/main" id="{689A1E82-6063-43ED-8E86-6AA55B013D44}"/>
              </a:ext>
            </a:extLst>
          </p:cNvPr>
          <p:cNvSpPr txBox="1">
            <a:spLocks/>
          </p:cNvSpPr>
          <p:nvPr/>
        </p:nvSpPr>
        <p:spPr>
          <a:xfrm>
            <a:off x="494225" y="2554276"/>
            <a:ext cx="9063156" cy="297818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200" b="1" i="0" u="none" strike="noStrike" kern="0" cap="none" spc="0" normalizeH="0" baseline="0" noProof="0">
                <a:ln>
                  <a:noFill/>
                </a:ln>
                <a:solidFill>
                  <a:srgbClr val="000000"/>
                </a:solidFill>
                <a:effectLst/>
                <a:uLnTx/>
                <a:uFillTx/>
                <a:latin typeface="Calibri"/>
                <a:sym typeface="Trebuchet MS"/>
              </a:rPr>
              <a:t>PŘÍRODNÍ KAPITÁL</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Má klíčovou úlohu při výrobě potravin, bioenergie a těžbě surovin, ale stále více i při poskytování ekosystémových služeb, jako je sekvestrace uhlíku, ochrana stanovišť nebo rekreace (MA, 2005; TEEB, 2010). Poskytování , udržování a investice do aktiv přírodního kapitálu se považují za "klíčové pilíře politik rozvoje venkova založených na místě" (OECD, 2006, 14).</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Pomáhají " spojovat ostatní dva druhy kapitálu s konkrétním geografickým prostředím a usnadňují vztahy mezi lidmi" (Vargas, 2010, 69).</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Zjistilo se, že atraktivnost krajiny a přírodního dědictví je hlavní hnací silou restrukturalizace venkovského hospodářství prostřednictvím diverzifikace zemědělských činností, marketingu místa a cestovního ruchu ( Marcouiller et al., 2004; Courtney et al., 2006; Pfeifer et al., 2 al., 2013).</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dirty="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1214855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423;g12ce5c6ecd3_0_27">
            <a:extLst>
              <a:ext uri="{FF2B5EF4-FFF2-40B4-BE49-F238E27FC236}">
                <a16:creationId xmlns:a16="http://schemas.microsoft.com/office/drawing/2014/main" id="{91AD423A-BA98-45D8-B367-95216346F781}"/>
              </a:ext>
            </a:extLst>
          </p:cNvPr>
          <p:cNvSpPr txBox="1">
            <a:spLocks/>
          </p:cNvSpPr>
          <p:nvPr/>
        </p:nvSpPr>
        <p:spPr>
          <a:xfrm>
            <a:off x="543000" y="126000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a:ln>
                  <a:noFill/>
                </a:ln>
                <a:solidFill>
                  <a:srgbClr val="008000"/>
                </a:solidFill>
                <a:effectLst/>
                <a:uLnTx/>
                <a:uFillTx/>
                <a:latin typeface="Trebuchet MS"/>
                <a:sym typeface="Trebuchet MS"/>
              </a:rPr>
              <a:t>4. Analýza finanční výkonnosti oblasti</a:t>
            </a:r>
          </a:p>
        </p:txBody>
      </p:sp>
      <p:sp>
        <p:nvSpPr>
          <p:cNvPr id="11" name="Google Shape;424;g12ce5c6ecd3_0_27">
            <a:extLst>
              <a:ext uri="{FF2B5EF4-FFF2-40B4-BE49-F238E27FC236}">
                <a16:creationId xmlns:a16="http://schemas.microsoft.com/office/drawing/2014/main" id="{DCA36C45-0B18-42B4-8388-FE2EA175EAD0}"/>
              </a:ext>
            </a:extLst>
          </p:cNvPr>
          <p:cNvSpPr txBox="1">
            <a:spLocks/>
          </p:cNvSpPr>
          <p:nvPr/>
        </p:nvSpPr>
        <p:spPr>
          <a:xfrm>
            <a:off x="543000" y="171069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0" i="0" u="none" strike="noStrike" kern="0" cap="none" spc="0" normalizeH="0" baseline="0" noProof="0">
                <a:ln>
                  <a:noFill/>
                </a:ln>
                <a:solidFill>
                  <a:srgbClr val="008000"/>
                </a:solidFill>
                <a:effectLst/>
                <a:uLnTx/>
                <a:uFillTx/>
                <a:latin typeface="Trebuchet MS"/>
                <a:sym typeface="Trebuchet MS"/>
              </a:rPr>
              <a:t>4.1 Investiční kapacita ve venkovských oblastech</a:t>
            </a:r>
          </a:p>
        </p:txBody>
      </p:sp>
      <p:sp>
        <p:nvSpPr>
          <p:cNvPr id="12" name="Google Shape;425;g12ce5c6ecd3_0_27">
            <a:extLst>
              <a:ext uri="{FF2B5EF4-FFF2-40B4-BE49-F238E27FC236}">
                <a16:creationId xmlns:a16="http://schemas.microsoft.com/office/drawing/2014/main" id="{062DE666-2A0E-4B78-A92D-7A64BF1D2921}"/>
              </a:ext>
            </a:extLst>
          </p:cNvPr>
          <p:cNvSpPr txBox="1">
            <a:spLocks/>
          </p:cNvSpPr>
          <p:nvPr/>
        </p:nvSpPr>
        <p:spPr>
          <a:xfrm>
            <a:off x="543000" y="2164079"/>
            <a:ext cx="8820000" cy="39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400" b="1" i="0" u="none" strike="noStrike" kern="0" cap="none" spc="0" normalizeH="0" baseline="0" noProof="0">
                <a:ln>
                  <a:noFill/>
                </a:ln>
                <a:solidFill>
                  <a:srgbClr val="000000"/>
                </a:solidFill>
                <a:effectLst/>
                <a:uLnTx/>
                <a:uFillTx/>
                <a:latin typeface="Calibri"/>
                <a:sym typeface="Trebuchet MS"/>
              </a:rPr>
              <a:t>Budování kapacit </a:t>
            </a:r>
            <a:r>
              <a:rPr kumimoji="0" lang="cs-CZ" sz="1200" b="0" i="0" u="none" strike="noStrike" kern="0" cap="none" spc="0" normalizeH="0" baseline="0" noProof="0">
                <a:ln>
                  <a:noFill/>
                </a:ln>
                <a:solidFill>
                  <a:srgbClr val="000000"/>
                </a:solidFill>
                <a:effectLst/>
                <a:uLnTx/>
                <a:uFillTx/>
                <a:latin typeface="Calibri"/>
                <a:sym typeface="Trebuchet MS"/>
              </a:rPr>
              <a:t>zahrnuje</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457200" marR="0" lvl="0" indent="-304800" algn="just" defTabSz="914400" rtl="0" eaLnBrk="1" fontAlgn="auto" latinLnBrk="0" hangingPunct="1">
              <a:lnSpc>
                <a:spcPct val="100000"/>
              </a:lnSpc>
              <a:spcBef>
                <a:spcPts val="0"/>
              </a:spcBef>
              <a:spcAft>
                <a:spcPts val="0"/>
              </a:spcAft>
              <a:buClr>
                <a:srgbClr val="000000"/>
              </a:buClr>
              <a:buSzPts val="1200"/>
              <a:buFont typeface="Arial"/>
              <a:buAutoNum type="arabicPeriod"/>
              <a:tabLst/>
              <a:defRPr/>
            </a:pPr>
            <a:r>
              <a:rPr kumimoji="0" lang="cs-CZ" sz="1200" b="0" i="0" u="none" strike="noStrike" kern="0" cap="none" spc="0" normalizeH="0" baseline="0" noProof="0">
                <a:ln>
                  <a:noFill/>
                </a:ln>
                <a:solidFill>
                  <a:srgbClr val="000000"/>
                </a:solidFill>
                <a:effectLst/>
                <a:uLnTx/>
                <a:uFillTx/>
                <a:latin typeface="Calibri"/>
                <a:sym typeface="Trebuchet MS"/>
              </a:rPr>
              <a:t>stabilizace a podpora zaostalých regionů</a:t>
            </a:r>
          </a:p>
          <a:p>
            <a:pPr marL="457200" marR="0" lvl="0" indent="-304800" algn="just" defTabSz="914400" rtl="0" eaLnBrk="1" fontAlgn="auto" latinLnBrk="0" hangingPunct="1">
              <a:lnSpc>
                <a:spcPct val="100000"/>
              </a:lnSpc>
              <a:spcBef>
                <a:spcPts val="0"/>
              </a:spcBef>
              <a:spcAft>
                <a:spcPts val="0"/>
              </a:spcAft>
              <a:buClr>
                <a:srgbClr val="000000"/>
              </a:buClr>
              <a:buSzPts val="1200"/>
              <a:buFont typeface="Arial"/>
              <a:buAutoNum type="arabicPeriod"/>
              <a:tabLst/>
              <a:defRPr/>
            </a:pPr>
            <a:r>
              <a:rPr kumimoji="0" lang="cs-CZ" sz="1200" b="0" i="0" u="none" strike="noStrike" kern="0" cap="none" spc="0" normalizeH="0" baseline="0" noProof="0">
                <a:ln>
                  <a:noFill/>
                </a:ln>
                <a:solidFill>
                  <a:srgbClr val="000000"/>
                </a:solidFill>
                <a:effectLst/>
                <a:uLnTx/>
                <a:uFillTx/>
                <a:latin typeface="Calibri"/>
                <a:sym typeface="Trebuchet MS"/>
              </a:rPr>
              <a:t>modernizace výroby zemědělských komodit a vertikální integrace hodnotového řetězce.</a:t>
            </a:r>
          </a:p>
          <a:p>
            <a:pPr marL="457200" marR="0" lvl="0" indent="-304800" algn="just" defTabSz="914400" rtl="0" eaLnBrk="1" fontAlgn="auto" latinLnBrk="0" hangingPunct="1">
              <a:lnSpc>
                <a:spcPct val="100000"/>
              </a:lnSpc>
              <a:spcBef>
                <a:spcPts val="0"/>
              </a:spcBef>
              <a:spcAft>
                <a:spcPts val="0"/>
              </a:spcAft>
              <a:buClr>
                <a:srgbClr val="000000"/>
              </a:buClr>
              <a:buSzPts val="1200"/>
              <a:buFont typeface="Arial"/>
              <a:buAutoNum type="arabicPeriod"/>
              <a:tabLst/>
              <a:defRPr/>
            </a:pPr>
            <a:r>
              <a:rPr kumimoji="0" lang="cs-CZ" sz="1200" b="0" i="0" u="none" strike="noStrike" kern="0" cap="none" spc="0" normalizeH="0" baseline="0" noProof="0">
                <a:ln>
                  <a:noFill/>
                </a:ln>
                <a:solidFill>
                  <a:srgbClr val="000000"/>
                </a:solidFill>
                <a:effectLst/>
                <a:uLnTx/>
                <a:uFillTx/>
                <a:latin typeface="Calibri"/>
                <a:sym typeface="Trebuchet MS"/>
              </a:rPr>
              <a:t>restrukturalizovat a diverzifikovat hospodářské činnosti ve venkovských oblastech jako celku ve spojení s místním prostředím</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400" b="1" i="0" u="none" strike="noStrike" kern="0" cap="none" spc="0" normalizeH="0" baseline="0" noProof="0">
                <a:ln>
                  <a:noFill/>
                </a:ln>
                <a:solidFill>
                  <a:srgbClr val="000000"/>
                </a:solidFill>
                <a:effectLst/>
                <a:uLnTx/>
                <a:uFillTx/>
                <a:latin typeface="Calibri"/>
                <a:sym typeface="Trebuchet MS"/>
              </a:rPr>
              <a:t>STABILIZACE</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Stabilizační opatření jsou zaměřena na pokračování zemědělských a lesnických činností, přežití zemědělských podniků a udržení obyvatelstva ve venkovských komunitách, které jsou často velmi závislé na zemědělských činnostech.</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Stabilizační opatření zahrnují zejména podpůrná schémata, která mají umožnit hospodářským subjektům se sídlem v těchto oblastech vyrovnat se se znevýhodněnými podmínkami, jako jsou horské regiony , oblasti se specifickými znevýhodněními nebo jiné znevýhodněné oblasti, jak jsou definovány v nařízení Rady 1257/1999.</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Stabilizace zahrnuje také podpůrná schémata pro subjekty, na které se vztahují environmentální právní předpisy omezující využívání zdrojů prostřednictvím hospodářských činností nebo které mají problémy s dodržováním norem Společenství, a podporu polosamozásobitelských zemědělců.</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dirty="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1606805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430;g12ce5c6ecd3_0_36">
            <a:extLst>
              <a:ext uri="{FF2B5EF4-FFF2-40B4-BE49-F238E27FC236}">
                <a16:creationId xmlns:a16="http://schemas.microsoft.com/office/drawing/2014/main" id="{FA68EF28-5B71-47F0-AFFB-4B98472666F4}"/>
              </a:ext>
            </a:extLst>
          </p:cNvPr>
          <p:cNvSpPr txBox="1">
            <a:spLocks/>
          </p:cNvSpPr>
          <p:nvPr/>
        </p:nvSpPr>
        <p:spPr>
          <a:xfrm>
            <a:off x="543000" y="126000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 sz="1600" b="1" i="0" u="none" strike="noStrike" kern="0" cap="none" spc="0" normalizeH="0" baseline="0" noProof="0">
                <a:ln>
                  <a:noFill/>
                </a:ln>
                <a:solidFill>
                  <a:srgbClr val="008000"/>
                </a:solidFill>
                <a:effectLst/>
                <a:uLnTx/>
                <a:uFillTx/>
                <a:latin typeface="Trebuchet MS"/>
                <a:sym typeface="Trebuchet MS"/>
              </a:rPr>
              <a:t>4. Analýza finanční výkonnosti oblasti</a:t>
            </a:r>
            <a:endParaRPr kumimoji="0" lang="cs" sz="1600" b="1" i="0" u="none" strike="noStrike" kern="0" cap="none" spc="0" normalizeH="0" baseline="0" noProof="0" dirty="0">
              <a:ln>
                <a:noFill/>
              </a:ln>
              <a:solidFill>
                <a:srgbClr val="008000"/>
              </a:solidFill>
              <a:effectLst/>
              <a:uLnTx/>
              <a:uFillTx/>
              <a:latin typeface="Trebuchet MS"/>
              <a:sym typeface="Trebuchet MS"/>
            </a:endParaRPr>
          </a:p>
        </p:txBody>
      </p:sp>
      <p:sp>
        <p:nvSpPr>
          <p:cNvPr id="11" name="Google Shape;431;g12ce5c6ecd3_0_36">
            <a:extLst>
              <a:ext uri="{FF2B5EF4-FFF2-40B4-BE49-F238E27FC236}">
                <a16:creationId xmlns:a16="http://schemas.microsoft.com/office/drawing/2014/main" id="{7579202E-B7D1-4CAA-AAAF-9A18B095176A}"/>
              </a:ext>
            </a:extLst>
          </p:cNvPr>
          <p:cNvSpPr txBox="1">
            <a:spLocks/>
          </p:cNvSpPr>
          <p:nvPr/>
        </p:nvSpPr>
        <p:spPr>
          <a:xfrm>
            <a:off x="543000" y="171069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0" i="0" u="none" strike="noStrike" kern="0" cap="none" spc="0" normalizeH="0" baseline="0" noProof="0">
                <a:ln>
                  <a:noFill/>
                </a:ln>
                <a:solidFill>
                  <a:srgbClr val="008000"/>
                </a:solidFill>
                <a:effectLst/>
                <a:uLnTx/>
                <a:uFillTx/>
                <a:latin typeface="Trebuchet MS"/>
                <a:sym typeface="Trebuchet MS"/>
              </a:rPr>
              <a:t>4.1 Investiční kapacita ve venkovských oblastech</a:t>
            </a:r>
          </a:p>
        </p:txBody>
      </p:sp>
      <p:sp>
        <p:nvSpPr>
          <p:cNvPr id="12" name="Google Shape;432;g12ce5c6ecd3_0_36">
            <a:extLst>
              <a:ext uri="{FF2B5EF4-FFF2-40B4-BE49-F238E27FC236}">
                <a16:creationId xmlns:a16="http://schemas.microsoft.com/office/drawing/2014/main" id="{8C732D5B-A66E-419C-A31E-64B776EABDF0}"/>
              </a:ext>
            </a:extLst>
          </p:cNvPr>
          <p:cNvSpPr txBox="1">
            <a:spLocks/>
          </p:cNvSpPr>
          <p:nvPr/>
        </p:nvSpPr>
        <p:spPr>
          <a:xfrm>
            <a:off x="543000" y="2238002"/>
            <a:ext cx="9116017" cy="406345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200" b="1" i="0" u="none" strike="noStrike" kern="0" cap="none" spc="0" normalizeH="0" baseline="0" noProof="0">
                <a:ln>
                  <a:noFill/>
                </a:ln>
                <a:solidFill>
                  <a:srgbClr val="000000"/>
                </a:solidFill>
                <a:effectLst/>
                <a:uLnTx/>
                <a:uFillTx/>
                <a:latin typeface="Calibri"/>
                <a:sym typeface="Trebuchet MS"/>
              </a:rPr>
              <a:t>MODERNIZACE</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Modernizace se považuje za druhý způsob, jak zlepšit zhodnocování územního kapitálu. Opatření v oblasti rozvoje venkova zaměřená na</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modernizace zemědělské výroby umožňuje venkovským hospodářským subjektům lépe využívat přírodní zdroje (např. prostřednictvím investic do strojů umožňujících zvýšení produktivity ), zavádět nové postupy nebo výrobky, jako je ekologická nebo integrovaná výroba, kvalitní výrobky nebo výrobky s chráněným označením původu .</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Pomáhá zlepšit vertikální integraci zemědělských činností a reteritorializaci hodnotového řetězce. Cílem modernizace je zvýšit produktivitu a příjem jednotlivých hospodářských jednotek , ale i zlepšit spolupráci.</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200" b="0" i="0" u="none" strike="noStrike" kern="0" cap="none" spc="0" normalizeH="0" baseline="0" noProof="0">
                <a:ln>
                  <a:noFill/>
                </a:ln>
                <a:solidFill>
                  <a:srgbClr val="000000"/>
                </a:solidFill>
                <a:effectLst/>
                <a:uLnTx/>
                <a:uFillTx/>
                <a:latin typeface="Calibri"/>
                <a:sym typeface="Trebuchet MS"/>
              </a:rPr>
              <a:t>RESTRUKTURALIZACE a rozšíření venkovského hospodářství nad rámec čistě komoditní výroby je způsobeno potřebou kompenzovat snížení příjmů z tradičního zemědělství a vytvářet dodatečné příjmy . Spočívá v zavádění nových činností a nových venkovského zboží a služeb, které požaduje ( městská) společnost, jako je diverzifikace do odvětví chovu koní, cestovního ruchu ( Hjalager , 1996) nebo sociální péče (Di Iacovo a O'Connor, 2009).</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1" i="0" u="none" strike="noStrike" kern="0" cap="none" spc="0" normalizeH="0" baseline="0" noProof="0">
              <a:ln>
                <a:noFill/>
              </a:ln>
              <a:solidFill>
                <a:srgbClr val="000000"/>
              </a:solidFill>
              <a:effectLst/>
              <a:uLnTx/>
              <a:uFillTx/>
              <a:latin typeface="Trebuchet MS"/>
              <a:sym typeface="Trebuchet MS"/>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cs-CZ" sz="1200" b="1" i="0" u="none" strike="noStrike" kern="0" cap="none" spc="0" normalizeH="0" baseline="0" noProof="0">
                <a:ln>
                  <a:noFill/>
                </a:ln>
                <a:solidFill>
                  <a:srgbClr val="000000"/>
                </a:solidFill>
                <a:effectLst/>
                <a:uLnTx/>
                <a:uFillTx/>
                <a:latin typeface="Calibri"/>
                <a:sym typeface="Trebuchet MS"/>
              </a:rPr>
              <a:t>PŘÍPADOVÁ STUDIE</a:t>
            </a: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1" i="0" u="none" strike="noStrike" kern="0" cap="none" spc="0" normalizeH="0" baseline="0" noProof="0">
              <a:ln>
                <a:noFill/>
              </a:ln>
              <a:solidFill>
                <a:srgbClr val="000000"/>
              </a:solidFill>
              <a:effectLst/>
              <a:uLnTx/>
              <a:uFillTx/>
              <a:latin typeface="Trebuchet MS"/>
              <a:sym typeface="Trebuchet M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cs-CZ" sz="1200" b="1" i="0" u="sng" strike="noStrike" kern="0" cap="none" spc="0" normalizeH="0" baseline="0" noProof="0">
                <a:ln>
                  <a:noFill/>
                </a:ln>
                <a:solidFill>
                  <a:srgbClr val="0000FF"/>
                </a:solidFill>
                <a:effectLst/>
                <a:uLnTx/>
                <a:uFillTx/>
                <a:latin typeface="Trebuchet MS"/>
                <a:sym typeface="Trebuchet MS"/>
                <a:hlinkClick r:id="rId2">
                  <a:extLst>
                    <a:ext uri="{A12FA001-AC4F-418D-AE19-62706E023703}">
                      <ahyp:hlinkClr xmlns:ahyp="http://schemas.microsoft.com/office/drawing/2018/hyperlinkcolor" val="tx"/>
                    </a:ext>
                  </a:extLst>
                </a:hlinkClick>
              </a:rPr>
              <a:t>Role místních investic při vytváření rozvoje venkova v Polsku</a:t>
            </a:r>
            <a:endParaRPr kumimoji="0" lang="cs-CZ" sz="1200" b="1" i="0" u="none" strike="noStrike" kern="0" cap="none" spc="0" normalizeH="0" baseline="0" noProof="0">
              <a:ln>
                <a:noFill/>
              </a:ln>
              <a:solidFill>
                <a:srgbClr val="0000FF"/>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dirty="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902684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9" name="Google Shape;437;p53">
            <a:extLst>
              <a:ext uri="{FF2B5EF4-FFF2-40B4-BE49-F238E27FC236}">
                <a16:creationId xmlns:a16="http://schemas.microsoft.com/office/drawing/2014/main" id="{11E46A86-632A-499F-8777-F4EE2E60614E}"/>
              </a:ext>
            </a:extLst>
          </p:cNvPr>
          <p:cNvSpPr txBox="1">
            <a:spLocks/>
          </p:cNvSpPr>
          <p:nvPr/>
        </p:nvSpPr>
        <p:spPr>
          <a:xfrm>
            <a:off x="543000" y="126000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400" b="0" i="0" u="none" strike="noStrike" kern="0" cap="none" spc="0" normalizeH="0" baseline="0" noProof="0">
                <a:ln>
                  <a:noFill/>
                </a:ln>
                <a:solidFill>
                  <a:srgbClr val="008000"/>
                </a:solidFill>
                <a:effectLst/>
                <a:uLnTx/>
                <a:uFillTx/>
                <a:latin typeface="Trebuchet MS"/>
                <a:sym typeface="Trebuchet MS"/>
              </a:rPr>
              <a:t>5. Vytvoření scénářů k pochopení potenciálu místní oblasti k aktivaci centra chuti</a:t>
            </a:r>
          </a:p>
        </p:txBody>
      </p:sp>
      <p:pic>
        <p:nvPicPr>
          <p:cNvPr id="10" name="Google Shape;438;p53">
            <a:extLst>
              <a:ext uri="{FF2B5EF4-FFF2-40B4-BE49-F238E27FC236}">
                <a16:creationId xmlns:a16="http://schemas.microsoft.com/office/drawing/2014/main" id="{3E20C29E-A0CE-40A5-9A37-C16F9A80F622}"/>
              </a:ext>
            </a:extLst>
          </p:cNvPr>
          <p:cNvPicPr preferRelativeResize="0"/>
          <p:nvPr/>
        </p:nvPicPr>
        <p:blipFill>
          <a:blip r:embed="rId2">
            <a:alphaModFix/>
          </a:blip>
          <a:stretch>
            <a:fillRect/>
          </a:stretch>
        </p:blipFill>
        <p:spPr>
          <a:xfrm>
            <a:off x="2821800" y="1783500"/>
            <a:ext cx="3558474" cy="3618724"/>
          </a:xfrm>
          <a:prstGeom prst="rect">
            <a:avLst/>
          </a:prstGeom>
          <a:noFill/>
          <a:ln>
            <a:noFill/>
          </a:ln>
        </p:spPr>
      </p:pic>
    </p:spTree>
    <p:extLst>
      <p:ext uri="{BB962C8B-B14F-4D97-AF65-F5344CB8AC3E}">
        <p14:creationId xmlns:p14="http://schemas.microsoft.com/office/powerpoint/2010/main" val="8559630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437;p53">
            <a:extLst>
              <a:ext uri="{FF2B5EF4-FFF2-40B4-BE49-F238E27FC236}">
                <a16:creationId xmlns:a16="http://schemas.microsoft.com/office/drawing/2014/main" id="{971CF2ED-D6F5-46B1-8412-51A3F52B3B9A}"/>
              </a:ext>
            </a:extLst>
          </p:cNvPr>
          <p:cNvSpPr txBox="1">
            <a:spLocks/>
          </p:cNvSpPr>
          <p:nvPr/>
        </p:nvSpPr>
        <p:spPr>
          <a:xfrm>
            <a:off x="183550" y="1238850"/>
            <a:ext cx="9412034" cy="5609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 sz="1400" b="1" i="0" u="none" strike="noStrike" kern="0" cap="none" spc="0" normalizeH="0" baseline="0" noProof="0">
                <a:ln>
                  <a:noFill/>
                </a:ln>
                <a:solidFill>
                  <a:srgbClr val="008000"/>
                </a:solidFill>
                <a:effectLst/>
                <a:uLnTx/>
                <a:uFillTx/>
                <a:latin typeface="Trebuchet MS"/>
                <a:sym typeface="Trebuchet MS"/>
              </a:rPr>
              <a:t>5. </a:t>
            </a:r>
            <a:r>
              <a:rPr kumimoji="0" lang="cs" sz="1800" b="1" i="0" u="none" strike="noStrike" kern="0" cap="none" spc="0" normalizeH="0" baseline="0" noProof="0">
                <a:ln>
                  <a:noFill/>
                </a:ln>
                <a:solidFill>
                  <a:srgbClr val="008000"/>
                </a:solidFill>
                <a:effectLst/>
                <a:uLnTx/>
                <a:uFillTx/>
                <a:latin typeface="Calibri"/>
                <a:sym typeface="Trebuchet MS"/>
              </a:rPr>
              <a:t>Vytvoření scénářů k pochopení potenciálu místní oblasti k aktivaci centra chuti</a:t>
            </a:r>
            <a:endParaRPr kumimoji="0" lang="it-IT" sz="1400" b="1" i="0" u="none" strike="noStrike" kern="0" cap="none" spc="0" normalizeH="0" baseline="0" noProof="0">
              <a:ln>
                <a:noFill/>
              </a:ln>
              <a:solidFill>
                <a:srgbClr val="008000"/>
              </a:solidFill>
              <a:effectLst/>
              <a:uLnTx/>
              <a:uFillTx/>
              <a:latin typeface="Trebuchet MS"/>
              <a:sym typeface="Trebuchet MS"/>
            </a:endParaRPr>
          </a:p>
        </p:txBody>
      </p:sp>
      <p:sp>
        <p:nvSpPr>
          <p:cNvPr id="11" name="CasellaDiTesto 1">
            <a:extLst>
              <a:ext uri="{FF2B5EF4-FFF2-40B4-BE49-F238E27FC236}">
                <a16:creationId xmlns:a16="http://schemas.microsoft.com/office/drawing/2014/main" id="{202FD79C-579F-4E55-8B5F-E0A3B07A9AE6}"/>
              </a:ext>
            </a:extLst>
          </p:cNvPr>
          <p:cNvSpPr txBox="1"/>
          <p:nvPr/>
        </p:nvSpPr>
        <p:spPr>
          <a:xfrm>
            <a:off x="496584" y="1880979"/>
            <a:ext cx="878275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 sz="1800" b="0" i="0" u="none" strike="noStrike" kern="0" cap="none" spc="0" normalizeH="0" baseline="0" noProof="0" dirty="0">
                <a:ln>
                  <a:noFill/>
                </a:ln>
                <a:solidFill>
                  <a:srgbClr val="9BBB59"/>
                </a:solidFill>
                <a:effectLst/>
                <a:uLnTx/>
                <a:uFillTx/>
              </a:rPr>
              <a:t>Kroky pro </a:t>
            </a:r>
            <a:r>
              <a:rPr kumimoji="0" lang="cs" sz="1800" b="0" i="0" u="none" strike="noStrike" kern="0" cap="none" spc="0" normalizeH="0" baseline="0" noProof="0" dirty="0" err="1">
                <a:ln>
                  <a:noFill/>
                </a:ln>
                <a:solidFill>
                  <a:srgbClr val="9BBB59"/>
                </a:solidFill>
                <a:effectLst/>
                <a:uLnTx/>
                <a:uFillTx/>
              </a:rPr>
              <a:t>pochopení prostředí </a:t>
            </a:r>
            <a:r>
              <a:rPr kumimoji="0" lang="cs" sz="1800" b="0" i="0" u="none" strike="noStrike" kern="0" cap="none" spc="0" normalizeH="0" baseline="0" noProof="0" dirty="0">
                <a:ln>
                  <a:noFill/>
                </a:ln>
                <a:solidFill>
                  <a:srgbClr val="9BBB59"/>
                </a:solidFill>
                <a:effectLst/>
                <a:uLnTx/>
                <a:uFillTx/>
              </a:rPr>
              <a:t>a </a:t>
            </a:r>
            <a:r>
              <a:rPr kumimoji="0" lang="cs" sz="1800" b="0" i="0" u="none" strike="noStrike" kern="0" cap="none" spc="0" normalizeH="0" baseline="0" noProof="0" dirty="0" err="1">
                <a:ln>
                  <a:noFill/>
                </a:ln>
                <a:solidFill>
                  <a:srgbClr val="9BBB59"/>
                </a:solidFill>
                <a:effectLst/>
                <a:uLnTx/>
                <a:uFillTx/>
              </a:rPr>
              <a:t>realizaci </a:t>
            </a:r>
            <a:r>
              <a:rPr kumimoji="0" lang="cs" sz="1800" b="0" i="0" u="none" strike="noStrike" kern="0" cap="none" spc="0" normalizeH="0" baseline="0" noProof="0" dirty="0">
                <a:ln>
                  <a:noFill/>
                </a:ln>
                <a:solidFill>
                  <a:srgbClr val="9BBB59"/>
                </a:solidFill>
                <a:effectLst/>
                <a:uLnTx/>
                <a:uFillTx/>
              </a:rPr>
              <a:t>Centra chuti.</a:t>
            </a:r>
          </a:p>
        </p:txBody>
      </p:sp>
      <p:sp>
        <p:nvSpPr>
          <p:cNvPr id="12" name="CasellaDiTesto 2">
            <a:extLst>
              <a:ext uri="{FF2B5EF4-FFF2-40B4-BE49-F238E27FC236}">
                <a16:creationId xmlns:a16="http://schemas.microsoft.com/office/drawing/2014/main" id="{F925851D-CDD3-41D7-84DF-2C8BF814564A}"/>
              </a:ext>
            </a:extLst>
          </p:cNvPr>
          <p:cNvSpPr txBox="1"/>
          <p:nvPr/>
        </p:nvSpPr>
        <p:spPr>
          <a:xfrm>
            <a:off x="507167" y="2557220"/>
            <a:ext cx="8760074"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 sz="1200" b="0" i="0" u="none" strike="noStrike" kern="0" cap="none" spc="0" normalizeH="0" baseline="0" noProof="0" dirty="0" err="1">
                <a:ln>
                  <a:noFill/>
                </a:ln>
                <a:solidFill>
                  <a:sysClr val="windowText" lastClr="000000"/>
                </a:solidFill>
                <a:effectLst/>
                <a:uLnTx/>
                <a:uFillTx/>
                <a:latin typeface="Calibri"/>
              </a:rPr>
              <a:t>Dostali jsme </a:t>
            </a:r>
            <a:r>
              <a:rPr kumimoji="0" lang="cs" sz="1200" b="0" i="0" u="none" strike="noStrike" kern="0" cap="none" spc="0" normalizeH="0" baseline="0" noProof="0" dirty="0">
                <a:ln>
                  <a:noFill/>
                </a:ln>
                <a:solidFill>
                  <a:sysClr val="windowText" lastClr="000000"/>
                </a:solidFill>
                <a:effectLst/>
                <a:uLnTx/>
                <a:uFillTx/>
                <a:latin typeface="Calibri"/>
              </a:rPr>
              <a:t>se k </a:t>
            </a:r>
            <a:r>
              <a:rPr kumimoji="0" lang="cs" sz="1200" b="0" i="0" u="none" strike="noStrike" kern="0" cap="none" spc="0" normalizeH="0" baseline="0" noProof="0" dirty="0" err="1">
                <a:ln>
                  <a:noFill/>
                </a:ln>
                <a:solidFill>
                  <a:sysClr val="windowText" lastClr="000000"/>
                </a:solidFill>
                <a:effectLst/>
                <a:uLnTx/>
                <a:uFillTx/>
                <a:latin typeface="Calibri"/>
              </a:rPr>
              <a:t>závěru tohoto </a:t>
            </a:r>
            <a:r>
              <a:rPr kumimoji="0" lang="cs" sz="1200" b="0" i="0" u="none" strike="noStrike" kern="0" cap="none" spc="0" normalizeH="0" baseline="0" noProof="0" dirty="0">
                <a:ln>
                  <a:noFill/>
                </a:ln>
                <a:solidFill>
                  <a:sysClr val="windowText" lastClr="000000"/>
                </a:solidFill>
                <a:effectLst/>
                <a:uLnTx/>
                <a:uFillTx/>
                <a:latin typeface="Calibri"/>
              </a:rPr>
              <a:t>prvního vzdělávacího </a:t>
            </a:r>
            <a:r>
              <a:rPr kumimoji="0" lang="cs" sz="1200" b="0" i="0" u="none" strike="noStrike" kern="0" cap="none" spc="0" normalizeH="0" baseline="0" noProof="0" dirty="0" err="1">
                <a:ln>
                  <a:noFill/>
                </a:ln>
                <a:solidFill>
                  <a:sysClr val="windowText" lastClr="000000"/>
                </a:solidFill>
                <a:effectLst/>
                <a:uLnTx/>
                <a:uFillTx/>
                <a:latin typeface="Calibri"/>
              </a:rPr>
              <a:t>modulu </a:t>
            </a:r>
            <a:r>
              <a:rPr kumimoji="0" lang="cs" sz="1200" b="0" i="0" u="none" strike="noStrike" kern="0" cap="none" spc="0" normalizeH="0" baseline="0" noProof="0" dirty="0">
                <a:ln>
                  <a:noFill/>
                </a:ln>
                <a:solidFill>
                  <a:sysClr val="windowText" lastClr="000000"/>
                </a:solidFill>
                <a:effectLst/>
                <a:uLnTx/>
                <a:uFillTx/>
                <a:latin typeface="Calibri"/>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dirty="0">
              <a:ln>
                <a:noFill/>
              </a:ln>
              <a:solidFill>
                <a:sysClr val="windowText" lastClr="00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cs" sz="1200" b="0" i="0" u="none" strike="noStrike" kern="0" cap="none" spc="0" normalizeH="0" baseline="0" noProof="0" dirty="0" err="1">
                <a:ln>
                  <a:noFill/>
                </a:ln>
                <a:solidFill>
                  <a:sysClr val="windowText" lastClr="000000"/>
                </a:solidFill>
                <a:effectLst/>
                <a:uLnTx/>
                <a:uFillTx/>
                <a:latin typeface="Calibri"/>
              </a:rPr>
              <a:t>Tato </a:t>
            </a:r>
            <a:r>
              <a:rPr kumimoji="0" lang="cs" sz="1200" b="0" i="0" u="none" strike="noStrike" kern="0" cap="none" spc="0" normalizeH="0" baseline="0" noProof="0" dirty="0">
                <a:ln>
                  <a:noFill/>
                </a:ln>
                <a:solidFill>
                  <a:sysClr val="windowText" lastClr="000000"/>
                </a:solidFill>
                <a:effectLst/>
                <a:uLnTx/>
                <a:uFillTx/>
                <a:latin typeface="Calibri"/>
              </a:rPr>
              <a:t>poslední část </a:t>
            </a:r>
            <a:r>
              <a:rPr kumimoji="0" lang="cs" sz="1200" b="0" i="0" u="none" strike="noStrike" kern="0" cap="none" spc="0" normalizeH="0" baseline="0" noProof="0" dirty="0" err="1">
                <a:ln>
                  <a:noFill/>
                </a:ln>
                <a:solidFill>
                  <a:sysClr val="windowText" lastClr="000000"/>
                </a:solidFill>
                <a:effectLst/>
                <a:uLnTx/>
                <a:uFillTx/>
                <a:latin typeface="Calibri"/>
              </a:rPr>
              <a:t>bude </a:t>
            </a:r>
            <a:r>
              <a:rPr kumimoji="0" lang="cs" sz="1200" b="0" i="0" u="none" strike="noStrike" kern="0" cap="none" spc="0" normalizeH="0" baseline="0" noProof="0" dirty="0">
                <a:ln>
                  <a:noFill/>
                </a:ln>
                <a:solidFill>
                  <a:sysClr val="windowText" lastClr="000000"/>
                </a:solidFill>
                <a:effectLst/>
                <a:uLnTx/>
                <a:uFillTx/>
                <a:latin typeface="Calibri"/>
              </a:rPr>
              <a:t>sloužit </a:t>
            </a:r>
            <a:r>
              <a:rPr kumimoji="0" lang="cs" sz="1200" b="0" i="0" u="none" strike="noStrike" kern="0" cap="none" spc="0" normalizeH="0" baseline="0" noProof="0" dirty="0" err="1">
                <a:ln>
                  <a:noFill/>
                </a:ln>
                <a:solidFill>
                  <a:sysClr val="windowText" lastClr="000000"/>
                </a:solidFill>
                <a:effectLst/>
                <a:uLnTx/>
                <a:uFillTx/>
                <a:latin typeface="Calibri"/>
              </a:rPr>
              <a:t>jako závěrečná kapitola </a:t>
            </a:r>
            <a:r>
              <a:rPr kumimoji="0" lang="cs" sz="1200" b="0" i="0" u="none" strike="noStrike" kern="0" cap="none" spc="0" normalizeH="0" baseline="0" noProof="0" dirty="0">
                <a:ln>
                  <a:noFill/>
                </a:ln>
                <a:solidFill>
                  <a:sysClr val="windowText" lastClr="000000"/>
                </a:solidFill>
                <a:effectLst/>
                <a:uLnTx/>
                <a:uFillTx/>
                <a:latin typeface="Calibri"/>
              </a:rPr>
              <a:t>, která </a:t>
            </a:r>
            <a:r>
              <a:rPr kumimoji="0" lang="cs" sz="1200" b="0" i="0" u="none" strike="noStrike" kern="0" cap="none" spc="0" normalizeH="0" baseline="0" noProof="0" dirty="0" err="1">
                <a:ln>
                  <a:noFill/>
                </a:ln>
                <a:solidFill>
                  <a:sysClr val="windowText" lastClr="000000"/>
                </a:solidFill>
                <a:effectLst/>
                <a:uLnTx/>
                <a:uFillTx/>
                <a:latin typeface="Calibri"/>
              </a:rPr>
              <a:t>shrne všechny </a:t>
            </a:r>
            <a:r>
              <a:rPr kumimoji="0" lang="cs" sz="1200" b="0" i="0" u="none" strike="noStrike" kern="0" cap="none" spc="0" normalizeH="0" baseline="0" noProof="0" dirty="0">
                <a:ln>
                  <a:noFill/>
                </a:ln>
                <a:solidFill>
                  <a:sysClr val="windowText" lastClr="000000"/>
                </a:solidFill>
                <a:effectLst/>
                <a:uLnTx/>
                <a:uFillTx/>
                <a:latin typeface="Calibri"/>
              </a:rPr>
              <a:t>kroky </a:t>
            </a:r>
            <a:r>
              <a:rPr kumimoji="0" lang="cs" sz="1200" b="0" i="0" u="none" strike="noStrike" kern="0" cap="none" spc="0" normalizeH="0" baseline="0" noProof="0" dirty="0" err="1">
                <a:ln>
                  <a:noFill/>
                </a:ln>
                <a:solidFill>
                  <a:sysClr val="windowText" lastClr="000000"/>
                </a:solidFill>
                <a:effectLst/>
                <a:uLnTx/>
                <a:uFillTx/>
                <a:latin typeface="Calibri"/>
              </a:rPr>
              <a:t>potřebné </a:t>
            </a:r>
            <a:r>
              <a:rPr kumimoji="0" lang="cs" sz="1200" b="0" i="0" u="none" strike="noStrike" kern="0" cap="none" spc="0" normalizeH="0" baseline="0" noProof="0" dirty="0">
                <a:ln>
                  <a:noFill/>
                </a:ln>
                <a:solidFill>
                  <a:sysClr val="windowText" lastClr="000000"/>
                </a:solidFill>
                <a:effectLst/>
                <a:uLnTx/>
                <a:uFillTx/>
                <a:latin typeface="Calibri"/>
              </a:rPr>
              <a:t>k přesnému a </a:t>
            </a:r>
            <a:r>
              <a:rPr kumimoji="0" lang="cs" sz="1200" b="0" i="0" u="none" strike="noStrike" kern="0" cap="none" spc="0" normalizeH="0" baseline="0" noProof="0" dirty="0" err="1">
                <a:ln>
                  <a:noFill/>
                </a:ln>
                <a:solidFill>
                  <a:sysClr val="windowText" lastClr="000000"/>
                </a:solidFill>
                <a:effectLst/>
                <a:uLnTx/>
                <a:uFillTx/>
                <a:latin typeface="Calibri"/>
              </a:rPr>
              <a:t>důkladnému pochopení území, </a:t>
            </a:r>
            <a:r>
              <a:rPr kumimoji="0" lang="cs" sz="1200" b="0" i="0" u="none" strike="noStrike" kern="0" cap="none" spc="0" normalizeH="0" baseline="0" noProof="0" dirty="0">
                <a:ln>
                  <a:noFill/>
                </a:ln>
                <a:solidFill>
                  <a:sysClr val="windowText" lastClr="000000"/>
                </a:solidFill>
                <a:effectLst/>
                <a:uLnTx/>
                <a:uFillTx/>
                <a:latin typeface="Calibri"/>
              </a:rPr>
              <a:t>na </a:t>
            </a:r>
            <a:r>
              <a:rPr kumimoji="0" lang="cs" sz="1200" b="0" i="0" u="none" strike="noStrike" kern="0" cap="none" spc="0" normalizeH="0" baseline="0" noProof="0" dirty="0" err="1">
                <a:ln>
                  <a:noFill/>
                </a:ln>
                <a:solidFill>
                  <a:sysClr val="windowText" lastClr="000000"/>
                </a:solidFill>
                <a:effectLst/>
                <a:uLnTx/>
                <a:uFillTx/>
                <a:latin typeface="Calibri"/>
              </a:rPr>
              <a:t>kterém se má zřídit </a:t>
            </a:r>
            <a:r>
              <a:rPr kumimoji="0" lang="cs" sz="1200" b="0" i="0" u="none" strike="noStrike" kern="0" cap="none" spc="0" normalizeH="0" baseline="0" noProof="0" dirty="0">
                <a:ln>
                  <a:noFill/>
                </a:ln>
                <a:solidFill>
                  <a:sysClr val="windowText" lastClr="000000"/>
                </a:solidFill>
                <a:effectLst/>
                <a:uLnTx/>
                <a:uFillTx/>
                <a:latin typeface="Calibri"/>
              </a:rPr>
              <a:t>centrum vkusu.</a:t>
            </a:r>
            <a:r>
              <a:rPr kumimoji="0" lang="cs" sz="1800" b="0" i="0" u="none" strike="noStrike" kern="0" cap="none" spc="0" normalizeH="0" baseline="0" noProof="0" dirty="0">
                <a:ln>
                  <a:noFill/>
                </a:ln>
                <a:solidFill>
                  <a:sysClr val="windowText" lastClr="000000"/>
                </a:solidFill>
                <a:effectLst/>
                <a:uLnTx/>
                <a:uFillTx/>
              </a:rPr>
              <a:t>  </a:t>
            </a:r>
          </a:p>
        </p:txBody>
      </p:sp>
    </p:spTree>
    <p:extLst>
      <p:ext uri="{BB962C8B-B14F-4D97-AF65-F5344CB8AC3E}">
        <p14:creationId xmlns:p14="http://schemas.microsoft.com/office/powerpoint/2010/main" val="1297086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9" name="Google Shape;96;p6">
            <a:extLst>
              <a:ext uri="{FF2B5EF4-FFF2-40B4-BE49-F238E27FC236}">
                <a16:creationId xmlns:a16="http://schemas.microsoft.com/office/drawing/2014/main" id="{65B8754A-E51E-48F6-8DB5-8709E3861A41}"/>
              </a:ext>
            </a:extLst>
          </p:cNvPr>
          <p:cNvSpPr txBox="1">
            <a:spLocks/>
          </p:cNvSpPr>
          <p:nvPr/>
        </p:nvSpPr>
        <p:spPr>
          <a:xfrm>
            <a:off x="-85842" y="853878"/>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ctr"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cs-CZ" sz="1800" b="1" i="0" u="none" strike="noStrike" kern="0" cap="none" spc="0" normalizeH="0" baseline="0" noProof="0" dirty="0">
                <a:ln>
                  <a:noFill/>
                </a:ln>
                <a:solidFill>
                  <a:srgbClr val="008000"/>
                </a:solidFill>
                <a:effectLst/>
                <a:uLnTx/>
                <a:uFillTx/>
                <a:latin typeface="Trebuchet MS"/>
                <a:sym typeface="Trebuchet MS"/>
              </a:rPr>
              <a:t>(Obr.1) Šablona SWOT ANALÝZY</a:t>
            </a:r>
          </a:p>
        </p:txBody>
      </p:sp>
      <p:graphicFrame>
        <p:nvGraphicFramePr>
          <p:cNvPr id="10" name="Google Shape;97;p6">
            <a:extLst>
              <a:ext uri="{FF2B5EF4-FFF2-40B4-BE49-F238E27FC236}">
                <a16:creationId xmlns:a16="http://schemas.microsoft.com/office/drawing/2014/main" id="{12493C98-EB56-41C8-9A94-7C9BFA5B1377}"/>
              </a:ext>
            </a:extLst>
          </p:cNvPr>
          <p:cNvGraphicFramePr/>
          <p:nvPr>
            <p:extLst>
              <p:ext uri="{D42A27DB-BD31-4B8C-83A1-F6EECF244321}">
                <p14:modId xmlns:p14="http://schemas.microsoft.com/office/powerpoint/2010/main" val="3528517935"/>
              </p:ext>
            </p:extLst>
          </p:nvPr>
        </p:nvGraphicFramePr>
        <p:xfrm>
          <a:off x="737386" y="1169882"/>
          <a:ext cx="6891450" cy="5577880"/>
        </p:xfrm>
        <a:graphic>
          <a:graphicData uri="http://schemas.openxmlformats.org/drawingml/2006/table">
            <a:tbl>
              <a:tblPr firstRow="1" bandRow="1">
                <a:gradFill>
                  <a:gsLst>
                    <a:gs pos="0">
                      <a:srgbClr val="DAFEA4"/>
                    </a:gs>
                    <a:gs pos="35000">
                      <a:srgbClr val="E3FEBF"/>
                    </a:gs>
                    <a:gs pos="100000">
                      <a:srgbClr val="F4FEE6"/>
                    </a:gs>
                  </a:gsLst>
                  <a:lin ang="16200000" scaled="0"/>
                </a:gradFill>
              </a:tblPr>
              <a:tblGrid>
                <a:gridCol w="3445725">
                  <a:extLst>
                    <a:ext uri="{9D8B030D-6E8A-4147-A177-3AD203B41FA5}">
                      <a16:colId xmlns:a16="http://schemas.microsoft.com/office/drawing/2014/main" val="20000"/>
                    </a:ext>
                  </a:extLst>
                </a:gridCol>
                <a:gridCol w="3445725">
                  <a:extLst>
                    <a:ext uri="{9D8B030D-6E8A-4147-A177-3AD203B41FA5}">
                      <a16:colId xmlns:a16="http://schemas.microsoft.com/office/drawing/2014/main" val="20001"/>
                    </a:ext>
                  </a:extLst>
                </a:gridCol>
              </a:tblGrid>
              <a:tr h="309019">
                <a:tc>
                  <a:txBody>
                    <a:bodyPr/>
                    <a:lstStyle>
                      <a:lvl1pPr marL="0" algn="l" defTabSz="685800" rtl="0" eaLnBrk="1" latinLnBrk="0" hangingPunct="1">
                        <a:defRPr sz="1350" b="1" i="0" kern="1200">
                          <a:solidFill>
                            <a:schemeClr val="lt1"/>
                          </a:solidFill>
                          <a:latin typeface="Trebuchet MS"/>
                          <a:ea typeface="Trebuchet MS"/>
                          <a:cs typeface="Trebuchet MS"/>
                        </a:defRPr>
                      </a:lvl1pPr>
                      <a:lvl2pPr marL="342900" algn="l" defTabSz="685800" rtl="0" eaLnBrk="1" latinLnBrk="0" hangingPunct="1">
                        <a:defRPr sz="1350" b="1" i="0" kern="1200">
                          <a:solidFill>
                            <a:schemeClr val="lt1"/>
                          </a:solidFill>
                          <a:latin typeface="Trebuchet MS"/>
                          <a:ea typeface="Trebuchet MS"/>
                          <a:cs typeface="Trebuchet MS"/>
                        </a:defRPr>
                      </a:lvl2pPr>
                      <a:lvl3pPr marL="685800" algn="l" defTabSz="685800" rtl="0" eaLnBrk="1" latinLnBrk="0" hangingPunct="1">
                        <a:defRPr sz="1350" b="1" i="0" kern="1200">
                          <a:solidFill>
                            <a:schemeClr val="lt1"/>
                          </a:solidFill>
                          <a:latin typeface="Trebuchet MS"/>
                          <a:ea typeface="Trebuchet MS"/>
                          <a:cs typeface="Trebuchet MS"/>
                        </a:defRPr>
                      </a:lvl3pPr>
                      <a:lvl4pPr marL="1028700" algn="l" defTabSz="685800" rtl="0" eaLnBrk="1" latinLnBrk="0" hangingPunct="1">
                        <a:defRPr sz="1350" b="1" i="0" kern="1200">
                          <a:solidFill>
                            <a:schemeClr val="lt1"/>
                          </a:solidFill>
                          <a:latin typeface="Trebuchet MS"/>
                          <a:ea typeface="Trebuchet MS"/>
                          <a:cs typeface="Trebuchet MS"/>
                        </a:defRPr>
                      </a:lvl4pPr>
                      <a:lvl5pPr marL="1371600" algn="l" defTabSz="685800" rtl="0" eaLnBrk="1" latinLnBrk="0" hangingPunct="1">
                        <a:defRPr sz="1350" b="1" i="0" kern="1200">
                          <a:solidFill>
                            <a:schemeClr val="lt1"/>
                          </a:solidFill>
                          <a:latin typeface="Trebuchet MS"/>
                          <a:ea typeface="Trebuchet MS"/>
                          <a:cs typeface="Trebuchet MS"/>
                        </a:defRPr>
                      </a:lvl5pPr>
                      <a:lvl6pPr marL="1714500" algn="l" defTabSz="685800" rtl="0" eaLnBrk="1" latinLnBrk="0" hangingPunct="1">
                        <a:defRPr sz="1350" b="1" i="0" kern="1200">
                          <a:solidFill>
                            <a:schemeClr val="lt1"/>
                          </a:solidFill>
                          <a:latin typeface="Trebuchet MS"/>
                          <a:ea typeface="Trebuchet MS"/>
                          <a:cs typeface="Trebuchet MS"/>
                        </a:defRPr>
                      </a:lvl6pPr>
                      <a:lvl7pPr marL="2057400" algn="l" defTabSz="685800" rtl="0" eaLnBrk="1" latinLnBrk="0" hangingPunct="1">
                        <a:defRPr sz="1350" b="1" i="0" kern="1200">
                          <a:solidFill>
                            <a:schemeClr val="lt1"/>
                          </a:solidFill>
                          <a:latin typeface="Trebuchet MS"/>
                          <a:ea typeface="Trebuchet MS"/>
                          <a:cs typeface="Trebuchet MS"/>
                        </a:defRPr>
                      </a:lvl7pPr>
                      <a:lvl8pPr marL="2400300" algn="l" defTabSz="685800" rtl="0" eaLnBrk="1" latinLnBrk="0" hangingPunct="1">
                        <a:defRPr sz="1350" b="1" i="0" kern="1200">
                          <a:solidFill>
                            <a:schemeClr val="lt1"/>
                          </a:solidFill>
                          <a:latin typeface="Trebuchet MS"/>
                          <a:ea typeface="Trebuchet MS"/>
                          <a:cs typeface="Trebuchet MS"/>
                        </a:defRPr>
                      </a:lvl8pPr>
                      <a:lvl9pPr marL="2743200" algn="l" defTabSz="685800" rtl="0" eaLnBrk="1" latinLnBrk="0" hangingPunct="1">
                        <a:defRPr sz="1350" b="1" i="0" kern="1200">
                          <a:solidFill>
                            <a:schemeClr val="lt1"/>
                          </a:solidFill>
                          <a:latin typeface="Trebuchet MS"/>
                          <a:ea typeface="Trebuchet MS"/>
                          <a:cs typeface="Trebuchet MS"/>
                        </a:defRPr>
                      </a:lvl9pPr>
                    </a:lstStyle>
                    <a:p>
                      <a:pPr marL="0" marR="0" lvl="0" indent="0" algn="ctr" rtl="0">
                        <a:spcBef>
                          <a:spcPts val="0"/>
                        </a:spcBef>
                        <a:spcAft>
                          <a:spcPts val="0"/>
                        </a:spcAft>
                        <a:buNone/>
                      </a:pPr>
                      <a:r>
                        <a:rPr lang="cs" sz="1800" u="none" strike="noStrike" cap="none" dirty="0">
                          <a:solidFill>
                            <a:schemeClr val="dk1"/>
                          </a:solidFill>
                        </a:rPr>
                        <a:t>SILNÉ STRÁNKY</a:t>
                      </a:r>
                      <a:endParaRPr dirty="0"/>
                    </a:p>
                  </a:txBody>
                  <a:tcPr marL="91450" marR="91450" marT="45725" marB="45725">
                    <a:lnL w="9525" cap="flat" cmpd="sng">
                      <a:solidFill>
                        <a:srgbClr val="9BBB5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00B0F0"/>
                    </a:solidFill>
                  </a:tcPr>
                </a:tc>
                <a:tc>
                  <a:txBody>
                    <a:bodyPr/>
                    <a:lstStyle>
                      <a:lvl1pPr marL="0" algn="l" defTabSz="685800" rtl="0" eaLnBrk="1" latinLnBrk="0" hangingPunct="1">
                        <a:defRPr sz="1350" b="1" i="0" kern="1200">
                          <a:solidFill>
                            <a:schemeClr val="lt1"/>
                          </a:solidFill>
                          <a:latin typeface="Trebuchet MS"/>
                          <a:ea typeface="Trebuchet MS"/>
                          <a:cs typeface="Trebuchet MS"/>
                        </a:defRPr>
                      </a:lvl1pPr>
                      <a:lvl2pPr marL="342900" algn="l" defTabSz="685800" rtl="0" eaLnBrk="1" latinLnBrk="0" hangingPunct="1">
                        <a:defRPr sz="1350" b="1" i="0" kern="1200">
                          <a:solidFill>
                            <a:schemeClr val="lt1"/>
                          </a:solidFill>
                          <a:latin typeface="Trebuchet MS"/>
                          <a:ea typeface="Trebuchet MS"/>
                          <a:cs typeface="Trebuchet MS"/>
                        </a:defRPr>
                      </a:lvl2pPr>
                      <a:lvl3pPr marL="685800" algn="l" defTabSz="685800" rtl="0" eaLnBrk="1" latinLnBrk="0" hangingPunct="1">
                        <a:defRPr sz="1350" b="1" i="0" kern="1200">
                          <a:solidFill>
                            <a:schemeClr val="lt1"/>
                          </a:solidFill>
                          <a:latin typeface="Trebuchet MS"/>
                          <a:ea typeface="Trebuchet MS"/>
                          <a:cs typeface="Trebuchet MS"/>
                        </a:defRPr>
                      </a:lvl3pPr>
                      <a:lvl4pPr marL="1028700" algn="l" defTabSz="685800" rtl="0" eaLnBrk="1" latinLnBrk="0" hangingPunct="1">
                        <a:defRPr sz="1350" b="1" i="0" kern="1200">
                          <a:solidFill>
                            <a:schemeClr val="lt1"/>
                          </a:solidFill>
                          <a:latin typeface="Trebuchet MS"/>
                          <a:ea typeface="Trebuchet MS"/>
                          <a:cs typeface="Trebuchet MS"/>
                        </a:defRPr>
                      </a:lvl4pPr>
                      <a:lvl5pPr marL="1371600" algn="l" defTabSz="685800" rtl="0" eaLnBrk="1" latinLnBrk="0" hangingPunct="1">
                        <a:defRPr sz="1350" b="1" i="0" kern="1200">
                          <a:solidFill>
                            <a:schemeClr val="lt1"/>
                          </a:solidFill>
                          <a:latin typeface="Trebuchet MS"/>
                          <a:ea typeface="Trebuchet MS"/>
                          <a:cs typeface="Trebuchet MS"/>
                        </a:defRPr>
                      </a:lvl5pPr>
                      <a:lvl6pPr marL="1714500" algn="l" defTabSz="685800" rtl="0" eaLnBrk="1" latinLnBrk="0" hangingPunct="1">
                        <a:defRPr sz="1350" b="1" i="0" kern="1200">
                          <a:solidFill>
                            <a:schemeClr val="lt1"/>
                          </a:solidFill>
                          <a:latin typeface="Trebuchet MS"/>
                          <a:ea typeface="Trebuchet MS"/>
                          <a:cs typeface="Trebuchet MS"/>
                        </a:defRPr>
                      </a:lvl6pPr>
                      <a:lvl7pPr marL="2057400" algn="l" defTabSz="685800" rtl="0" eaLnBrk="1" latinLnBrk="0" hangingPunct="1">
                        <a:defRPr sz="1350" b="1" i="0" kern="1200">
                          <a:solidFill>
                            <a:schemeClr val="lt1"/>
                          </a:solidFill>
                          <a:latin typeface="Trebuchet MS"/>
                          <a:ea typeface="Trebuchet MS"/>
                          <a:cs typeface="Trebuchet MS"/>
                        </a:defRPr>
                      </a:lvl7pPr>
                      <a:lvl8pPr marL="2400300" algn="l" defTabSz="685800" rtl="0" eaLnBrk="1" latinLnBrk="0" hangingPunct="1">
                        <a:defRPr sz="1350" b="1" i="0" kern="1200">
                          <a:solidFill>
                            <a:schemeClr val="lt1"/>
                          </a:solidFill>
                          <a:latin typeface="Trebuchet MS"/>
                          <a:ea typeface="Trebuchet MS"/>
                          <a:cs typeface="Trebuchet MS"/>
                        </a:defRPr>
                      </a:lvl8pPr>
                      <a:lvl9pPr marL="2743200" algn="l" defTabSz="685800" rtl="0" eaLnBrk="1" latinLnBrk="0" hangingPunct="1">
                        <a:defRPr sz="1350" b="1" i="0" kern="1200">
                          <a:solidFill>
                            <a:schemeClr val="lt1"/>
                          </a:solidFill>
                          <a:latin typeface="Trebuchet MS"/>
                          <a:ea typeface="Trebuchet MS"/>
                          <a:cs typeface="Trebuchet MS"/>
                        </a:defRPr>
                      </a:lvl9pPr>
                    </a:lstStyle>
                    <a:p>
                      <a:pPr marL="0" marR="0" lvl="0" indent="0" algn="ctr" rtl="0">
                        <a:spcBef>
                          <a:spcPts val="0"/>
                        </a:spcBef>
                        <a:spcAft>
                          <a:spcPts val="0"/>
                        </a:spcAft>
                        <a:buNone/>
                      </a:pPr>
                      <a:r>
                        <a:rPr lang="cs" sz="1800" u="none" strike="noStrike" cap="none">
                          <a:solidFill>
                            <a:schemeClr val="dk1"/>
                          </a:solidFill>
                        </a:rPr>
                        <a:t>SLABÉ STRÁNKY</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1931324">
                <a:tc>
                  <a:txBody>
                    <a:bodyPr/>
                    <a:lstStyle>
                      <a:lvl1pPr marL="0" algn="l" defTabSz="685800" rtl="0" eaLnBrk="1" latinLnBrk="0" hangingPunct="1">
                        <a:defRPr sz="1350" b="0" i="0" kern="1200">
                          <a:solidFill>
                            <a:schemeClr val="dk1"/>
                          </a:solidFill>
                          <a:latin typeface="Trebuchet MS"/>
                          <a:ea typeface="Trebuchet MS"/>
                          <a:cs typeface="Trebuchet MS"/>
                        </a:defRPr>
                      </a:lvl1pPr>
                      <a:lvl2pPr marL="342900" algn="l" defTabSz="685800" rtl="0" eaLnBrk="1" latinLnBrk="0" hangingPunct="1">
                        <a:defRPr sz="1350" b="0" i="0" kern="1200">
                          <a:solidFill>
                            <a:schemeClr val="dk1"/>
                          </a:solidFill>
                          <a:latin typeface="Trebuchet MS"/>
                          <a:ea typeface="Trebuchet MS"/>
                          <a:cs typeface="Trebuchet MS"/>
                        </a:defRPr>
                      </a:lvl2pPr>
                      <a:lvl3pPr marL="685800" algn="l" defTabSz="685800" rtl="0" eaLnBrk="1" latinLnBrk="0" hangingPunct="1">
                        <a:defRPr sz="1350" b="0" i="0" kern="1200">
                          <a:solidFill>
                            <a:schemeClr val="dk1"/>
                          </a:solidFill>
                          <a:latin typeface="Trebuchet MS"/>
                          <a:ea typeface="Trebuchet MS"/>
                          <a:cs typeface="Trebuchet MS"/>
                        </a:defRPr>
                      </a:lvl3pPr>
                      <a:lvl4pPr marL="1028700" algn="l" defTabSz="685800" rtl="0" eaLnBrk="1" latinLnBrk="0" hangingPunct="1">
                        <a:defRPr sz="1350" b="0" i="0" kern="1200">
                          <a:solidFill>
                            <a:schemeClr val="dk1"/>
                          </a:solidFill>
                          <a:latin typeface="Trebuchet MS"/>
                          <a:ea typeface="Trebuchet MS"/>
                          <a:cs typeface="Trebuchet MS"/>
                        </a:defRPr>
                      </a:lvl4pPr>
                      <a:lvl5pPr marL="1371600" algn="l" defTabSz="685800" rtl="0" eaLnBrk="1" latinLnBrk="0" hangingPunct="1">
                        <a:defRPr sz="1350" b="0" i="0" kern="1200">
                          <a:solidFill>
                            <a:schemeClr val="dk1"/>
                          </a:solidFill>
                          <a:latin typeface="Trebuchet MS"/>
                          <a:ea typeface="Trebuchet MS"/>
                          <a:cs typeface="Trebuchet MS"/>
                        </a:defRPr>
                      </a:lvl5pPr>
                      <a:lvl6pPr marL="1714500" algn="l" defTabSz="685800" rtl="0" eaLnBrk="1" latinLnBrk="0" hangingPunct="1">
                        <a:defRPr sz="1350" b="0" i="0" kern="1200">
                          <a:solidFill>
                            <a:schemeClr val="dk1"/>
                          </a:solidFill>
                          <a:latin typeface="Trebuchet MS"/>
                          <a:ea typeface="Trebuchet MS"/>
                          <a:cs typeface="Trebuchet MS"/>
                        </a:defRPr>
                      </a:lvl6pPr>
                      <a:lvl7pPr marL="2057400" algn="l" defTabSz="685800" rtl="0" eaLnBrk="1" latinLnBrk="0" hangingPunct="1">
                        <a:defRPr sz="1350" b="0" i="0" kern="1200">
                          <a:solidFill>
                            <a:schemeClr val="dk1"/>
                          </a:solidFill>
                          <a:latin typeface="Trebuchet MS"/>
                          <a:ea typeface="Trebuchet MS"/>
                          <a:cs typeface="Trebuchet MS"/>
                        </a:defRPr>
                      </a:lvl7pPr>
                      <a:lvl8pPr marL="2400300" algn="l" defTabSz="685800" rtl="0" eaLnBrk="1" latinLnBrk="0" hangingPunct="1">
                        <a:defRPr sz="1350" b="0" i="0" kern="1200">
                          <a:solidFill>
                            <a:schemeClr val="dk1"/>
                          </a:solidFill>
                          <a:latin typeface="Trebuchet MS"/>
                          <a:ea typeface="Trebuchet MS"/>
                          <a:cs typeface="Trebuchet MS"/>
                        </a:defRPr>
                      </a:lvl8pPr>
                      <a:lvl9pPr marL="2743200" algn="l" defTabSz="685800" rtl="0" eaLnBrk="1" latinLnBrk="0" hangingPunct="1">
                        <a:defRPr sz="1350" b="0" i="0" kern="1200">
                          <a:solidFill>
                            <a:schemeClr val="dk1"/>
                          </a:solidFill>
                          <a:latin typeface="Trebuchet MS"/>
                          <a:ea typeface="Trebuchet MS"/>
                          <a:cs typeface="Trebuchet MS"/>
                        </a:defRPr>
                      </a:lvl9pPr>
                    </a:lstStyle>
                    <a:p>
                      <a:pPr marL="342900" marR="0" lvl="0" indent="-342900" algn="l" rtl="0">
                        <a:spcBef>
                          <a:spcPts val="0"/>
                        </a:spcBef>
                        <a:spcAft>
                          <a:spcPts val="0"/>
                        </a:spcAft>
                        <a:buClr>
                          <a:schemeClr val="dk1"/>
                        </a:buClr>
                        <a:buSzPts val="1800"/>
                        <a:buFont typeface="Trebuchet MS"/>
                        <a:buAutoNum type="arabicPeriod"/>
                      </a:pPr>
                      <a:r>
                        <a:rPr lang="cs" sz="1800" b="0" i="0" u="none" strike="noStrike" cap="none" dirty="0">
                          <a:solidFill>
                            <a:schemeClr val="dk1"/>
                          </a:solidFill>
                          <a:latin typeface="Trebuchet MS"/>
                          <a:ea typeface="Trebuchet MS"/>
                          <a:cs typeface="Trebuchet MS"/>
                          <a:sym typeface="Trebuchet MS"/>
                        </a:rPr>
                        <a:t>Inovativní výrobek/služba</a:t>
                      </a:r>
                      <a:endParaRPr dirty="0"/>
                    </a:p>
                    <a:p>
                      <a:pPr marL="342900" marR="0" lvl="0" indent="-342900" algn="l" rtl="0">
                        <a:spcBef>
                          <a:spcPts val="0"/>
                        </a:spcBef>
                        <a:spcAft>
                          <a:spcPts val="0"/>
                        </a:spcAft>
                        <a:buClr>
                          <a:schemeClr val="dk1"/>
                        </a:buClr>
                        <a:buSzPts val="1800"/>
                        <a:buFont typeface="Trebuchet MS"/>
                        <a:buAutoNum type="arabicPeriod"/>
                      </a:pPr>
                      <a:r>
                        <a:rPr lang="cs" sz="1800" b="0" i="0" u="none" strike="noStrike" cap="none" dirty="0">
                          <a:solidFill>
                            <a:schemeClr val="dk1"/>
                          </a:solidFill>
                          <a:latin typeface="Trebuchet MS"/>
                          <a:ea typeface="Trebuchet MS"/>
                          <a:cs typeface="Trebuchet MS"/>
                          <a:sym typeface="Trebuchet MS"/>
                        </a:rPr>
                        <a:t>Jednoduché rozšíření</a:t>
                      </a:r>
                      <a:endParaRPr dirty="0"/>
                    </a:p>
                    <a:p>
                      <a:pPr marL="342900" marR="0" lvl="0" indent="-342900" algn="l" rtl="0">
                        <a:spcBef>
                          <a:spcPts val="0"/>
                        </a:spcBef>
                        <a:spcAft>
                          <a:spcPts val="0"/>
                        </a:spcAft>
                        <a:buClr>
                          <a:schemeClr val="dk1"/>
                        </a:buClr>
                        <a:buSzPts val="1800"/>
                        <a:buFont typeface="Trebuchet MS"/>
                        <a:buAutoNum type="arabicPeriod"/>
                      </a:pPr>
                      <a:r>
                        <a:rPr lang="cs" sz="1800" b="0" i="0" u="none" strike="noStrike" cap="none" dirty="0">
                          <a:solidFill>
                            <a:schemeClr val="dk1"/>
                          </a:solidFill>
                          <a:latin typeface="Trebuchet MS"/>
                          <a:ea typeface="Trebuchet MS"/>
                          <a:cs typeface="Trebuchet MS"/>
                          <a:sym typeface="Trebuchet MS"/>
                        </a:rPr>
                        <a:t>Široká přítomnost na území</a:t>
                      </a:r>
                      <a:endParaRPr dirty="0"/>
                    </a:p>
                    <a:p>
                      <a:pPr marL="342900" marR="0" lvl="0" indent="-342900" algn="l" rtl="0">
                        <a:spcBef>
                          <a:spcPts val="0"/>
                        </a:spcBef>
                        <a:spcAft>
                          <a:spcPts val="0"/>
                        </a:spcAft>
                        <a:buClr>
                          <a:schemeClr val="dk1"/>
                        </a:buClr>
                        <a:buSzPts val="1800"/>
                        <a:buFont typeface="Trebuchet MS"/>
                        <a:buAutoNum type="arabicPeriod"/>
                      </a:pPr>
                      <a:r>
                        <a:rPr lang="cs" sz="1800" b="0" i="0" u="none" strike="noStrike" cap="none" dirty="0">
                          <a:solidFill>
                            <a:schemeClr val="dk1"/>
                          </a:solidFill>
                          <a:latin typeface="Trebuchet MS"/>
                          <a:ea typeface="Trebuchet MS"/>
                          <a:cs typeface="Trebuchet MS"/>
                          <a:sym typeface="Trebuchet MS"/>
                        </a:rPr>
                        <a:t>Jedinečné technické nebo odborné dovednosti, které váš podnik má</a:t>
                      </a:r>
                      <a:endParaRPr dirty="0"/>
                    </a:p>
                    <a:p>
                      <a:pPr marL="342900" marR="0" lvl="0" indent="-342900" algn="l" rtl="0">
                        <a:spcBef>
                          <a:spcPts val="0"/>
                        </a:spcBef>
                        <a:spcAft>
                          <a:spcPts val="0"/>
                        </a:spcAft>
                        <a:buClr>
                          <a:schemeClr val="dk1"/>
                        </a:buClr>
                        <a:buSzPts val="1800"/>
                        <a:buFont typeface="Trebuchet MS"/>
                        <a:buAutoNum type="arabicPeriod"/>
                      </a:pPr>
                      <a:r>
                        <a:rPr lang="cs" sz="1800" b="0" i="0" u="none" strike="noStrike" cap="none" dirty="0">
                          <a:solidFill>
                            <a:schemeClr val="dk1"/>
                          </a:solidFill>
                          <a:latin typeface="Trebuchet MS"/>
                          <a:ea typeface="Trebuchet MS"/>
                          <a:cs typeface="Trebuchet MS"/>
                          <a:sym typeface="Trebuchet MS"/>
                        </a:rPr>
                        <a:t>Společné poslání</a:t>
                      </a:r>
                      <a:endParaRPr dirty="0"/>
                    </a:p>
                    <a:p>
                      <a:pPr marL="0" marR="0" lvl="0" indent="0" algn="l" rtl="0">
                        <a:spcBef>
                          <a:spcPts val="0"/>
                        </a:spcBef>
                        <a:spcAft>
                          <a:spcPts val="0"/>
                        </a:spcAft>
                        <a:buNone/>
                      </a:pPr>
                      <a:endParaRPr sz="1800" dirty="0"/>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9BBB59"/>
                      </a:solidFill>
                      <a:prstDash val="solid"/>
                      <a:round/>
                      <a:headEnd type="none" w="sm" len="sm"/>
                      <a:tailEnd type="none" w="sm" len="sm"/>
                    </a:lnB>
                    <a:lnTlToBr w="12700" cmpd="sng">
                      <a:noFill/>
                      <a:prstDash val="solid"/>
                    </a:lnTlToBr>
                    <a:lnBlToTr w="12700" cmpd="sng">
                      <a:noFill/>
                      <a:prstDash val="solid"/>
                    </a:lnBlToTr>
                    <a:solidFill>
                      <a:srgbClr val="FFFFFF">
                        <a:alpha val="40000"/>
                      </a:srgbClr>
                    </a:solidFill>
                  </a:tcPr>
                </a:tc>
                <a:tc>
                  <a:txBody>
                    <a:bodyPr/>
                    <a:lstStyle>
                      <a:lvl1pPr marL="0" algn="l" defTabSz="685800" rtl="0" eaLnBrk="1" latinLnBrk="0" hangingPunct="1">
                        <a:defRPr sz="1350" b="0" i="0" kern="1200">
                          <a:solidFill>
                            <a:schemeClr val="dk1"/>
                          </a:solidFill>
                          <a:latin typeface="Trebuchet MS"/>
                          <a:ea typeface="Trebuchet MS"/>
                          <a:cs typeface="Trebuchet MS"/>
                        </a:defRPr>
                      </a:lvl1pPr>
                      <a:lvl2pPr marL="342900" algn="l" defTabSz="685800" rtl="0" eaLnBrk="1" latinLnBrk="0" hangingPunct="1">
                        <a:defRPr sz="1350" b="0" i="0" kern="1200">
                          <a:solidFill>
                            <a:schemeClr val="dk1"/>
                          </a:solidFill>
                          <a:latin typeface="Trebuchet MS"/>
                          <a:ea typeface="Trebuchet MS"/>
                          <a:cs typeface="Trebuchet MS"/>
                        </a:defRPr>
                      </a:lvl2pPr>
                      <a:lvl3pPr marL="685800" algn="l" defTabSz="685800" rtl="0" eaLnBrk="1" latinLnBrk="0" hangingPunct="1">
                        <a:defRPr sz="1350" b="0" i="0" kern="1200">
                          <a:solidFill>
                            <a:schemeClr val="dk1"/>
                          </a:solidFill>
                          <a:latin typeface="Trebuchet MS"/>
                          <a:ea typeface="Trebuchet MS"/>
                          <a:cs typeface="Trebuchet MS"/>
                        </a:defRPr>
                      </a:lvl3pPr>
                      <a:lvl4pPr marL="1028700" algn="l" defTabSz="685800" rtl="0" eaLnBrk="1" latinLnBrk="0" hangingPunct="1">
                        <a:defRPr sz="1350" b="0" i="0" kern="1200">
                          <a:solidFill>
                            <a:schemeClr val="dk1"/>
                          </a:solidFill>
                          <a:latin typeface="Trebuchet MS"/>
                          <a:ea typeface="Trebuchet MS"/>
                          <a:cs typeface="Trebuchet MS"/>
                        </a:defRPr>
                      </a:lvl4pPr>
                      <a:lvl5pPr marL="1371600" algn="l" defTabSz="685800" rtl="0" eaLnBrk="1" latinLnBrk="0" hangingPunct="1">
                        <a:defRPr sz="1350" b="0" i="0" kern="1200">
                          <a:solidFill>
                            <a:schemeClr val="dk1"/>
                          </a:solidFill>
                          <a:latin typeface="Trebuchet MS"/>
                          <a:ea typeface="Trebuchet MS"/>
                          <a:cs typeface="Trebuchet MS"/>
                        </a:defRPr>
                      </a:lvl5pPr>
                      <a:lvl6pPr marL="1714500" algn="l" defTabSz="685800" rtl="0" eaLnBrk="1" latinLnBrk="0" hangingPunct="1">
                        <a:defRPr sz="1350" b="0" i="0" kern="1200">
                          <a:solidFill>
                            <a:schemeClr val="dk1"/>
                          </a:solidFill>
                          <a:latin typeface="Trebuchet MS"/>
                          <a:ea typeface="Trebuchet MS"/>
                          <a:cs typeface="Trebuchet MS"/>
                        </a:defRPr>
                      </a:lvl6pPr>
                      <a:lvl7pPr marL="2057400" algn="l" defTabSz="685800" rtl="0" eaLnBrk="1" latinLnBrk="0" hangingPunct="1">
                        <a:defRPr sz="1350" b="0" i="0" kern="1200">
                          <a:solidFill>
                            <a:schemeClr val="dk1"/>
                          </a:solidFill>
                          <a:latin typeface="Trebuchet MS"/>
                          <a:ea typeface="Trebuchet MS"/>
                          <a:cs typeface="Trebuchet MS"/>
                        </a:defRPr>
                      </a:lvl7pPr>
                      <a:lvl8pPr marL="2400300" algn="l" defTabSz="685800" rtl="0" eaLnBrk="1" latinLnBrk="0" hangingPunct="1">
                        <a:defRPr sz="1350" b="0" i="0" kern="1200">
                          <a:solidFill>
                            <a:schemeClr val="dk1"/>
                          </a:solidFill>
                          <a:latin typeface="Trebuchet MS"/>
                          <a:ea typeface="Trebuchet MS"/>
                          <a:cs typeface="Trebuchet MS"/>
                        </a:defRPr>
                      </a:lvl8pPr>
                      <a:lvl9pPr marL="2743200" algn="l" defTabSz="685800" rtl="0" eaLnBrk="1" latinLnBrk="0" hangingPunct="1">
                        <a:defRPr sz="1350" b="0" i="0" kern="1200">
                          <a:solidFill>
                            <a:schemeClr val="dk1"/>
                          </a:solidFill>
                          <a:latin typeface="Trebuchet MS"/>
                          <a:ea typeface="Trebuchet MS"/>
                          <a:cs typeface="Trebuchet MS"/>
                        </a:defRPr>
                      </a:lvl9pPr>
                    </a:lstStyle>
                    <a:p>
                      <a:pPr marL="342900" marR="0" lvl="0" indent="-342900" algn="l" rtl="0">
                        <a:spcBef>
                          <a:spcPts val="0"/>
                        </a:spcBef>
                        <a:spcAft>
                          <a:spcPts val="0"/>
                        </a:spcAft>
                        <a:buClr>
                          <a:schemeClr val="dk1"/>
                        </a:buClr>
                        <a:buSzPts val="1800"/>
                        <a:buFont typeface="Trebuchet MS"/>
                        <a:buAutoNum type="arabicPeriod"/>
                      </a:pPr>
                      <a:r>
                        <a:rPr lang="cs" sz="1800" b="0" i="0" u="none" strike="noStrike">
                          <a:solidFill>
                            <a:schemeClr val="dk1"/>
                          </a:solidFill>
                          <a:latin typeface="Trebuchet MS"/>
                          <a:ea typeface="Trebuchet MS"/>
                          <a:cs typeface="Trebuchet MS"/>
                          <a:sym typeface="Trebuchet MS"/>
                        </a:rPr>
                        <a:t>Jaké jsou vaše slabé stránky podle vašeho interního hodnocení?</a:t>
                      </a:r>
                      <a:endParaRPr/>
                    </a:p>
                    <a:p>
                      <a:pPr marL="342900" marR="0" lvl="0" indent="-342900" algn="l" rtl="0">
                        <a:spcBef>
                          <a:spcPts val="0"/>
                        </a:spcBef>
                        <a:spcAft>
                          <a:spcPts val="0"/>
                        </a:spcAft>
                        <a:buClr>
                          <a:schemeClr val="dk1"/>
                        </a:buClr>
                        <a:buSzPts val="1800"/>
                        <a:buFont typeface="Trebuchet MS"/>
                        <a:buAutoNum type="arabicPeriod"/>
                      </a:pPr>
                      <a:r>
                        <a:rPr lang="cs" sz="1800" b="0" i="0" u="none" strike="noStrike">
                          <a:solidFill>
                            <a:schemeClr val="dk1"/>
                          </a:solidFill>
                          <a:latin typeface="Trebuchet MS"/>
                          <a:ea typeface="Trebuchet MS"/>
                          <a:cs typeface="Trebuchet MS"/>
                          <a:sym typeface="Trebuchet MS"/>
                        </a:rPr>
                        <a:t>Oblasti zlepšení, na které byste se měli zaměřit.</a:t>
                      </a:r>
                      <a:endParaRPr/>
                    </a:p>
                    <a:p>
                      <a:pPr marL="0" marR="0" lvl="0" indent="0" algn="l" rtl="0">
                        <a:spcBef>
                          <a:spcPts val="0"/>
                        </a:spcBef>
                        <a:spcAft>
                          <a:spcPts val="0"/>
                        </a:spcAft>
                        <a:buNone/>
                      </a:pPr>
                      <a:endParaRPr sz="1800"/>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9BBB59"/>
                      </a:solidFill>
                      <a:prstDash val="solid"/>
                      <a:round/>
                      <a:headEnd type="none" w="sm" len="sm"/>
                      <a:tailEnd type="none" w="sm" len="sm"/>
                    </a:lnB>
                    <a:lnTlToBr w="12700" cmpd="sng">
                      <a:noFill/>
                      <a:prstDash val="solid"/>
                    </a:lnTlToBr>
                    <a:lnBlToTr w="12700" cmpd="sng">
                      <a:noFill/>
                      <a:prstDash val="solid"/>
                    </a:lnBlToTr>
                    <a:solidFill>
                      <a:srgbClr val="FFFFFF">
                        <a:alpha val="40000"/>
                      </a:srgbClr>
                    </a:solidFill>
                  </a:tcPr>
                </a:tc>
                <a:extLst>
                  <a:ext uri="{0D108BD9-81ED-4DB2-BD59-A6C34878D82A}">
                    <a16:rowId xmlns:a16="http://schemas.microsoft.com/office/drawing/2014/main" val="10001"/>
                  </a:ext>
                </a:extLst>
              </a:tr>
              <a:tr h="309019">
                <a:tc>
                  <a:txBody>
                    <a:bodyPr/>
                    <a:lstStyle>
                      <a:lvl1pPr marL="0" algn="l" defTabSz="685800" rtl="0" eaLnBrk="1" latinLnBrk="0" hangingPunct="1">
                        <a:defRPr sz="1350" b="0" i="0" kern="1200">
                          <a:solidFill>
                            <a:schemeClr val="dk1"/>
                          </a:solidFill>
                          <a:latin typeface="Trebuchet MS"/>
                          <a:ea typeface="Trebuchet MS"/>
                          <a:cs typeface="Trebuchet MS"/>
                        </a:defRPr>
                      </a:lvl1pPr>
                      <a:lvl2pPr marL="342900" algn="l" defTabSz="685800" rtl="0" eaLnBrk="1" latinLnBrk="0" hangingPunct="1">
                        <a:defRPr sz="1350" b="0" i="0" kern="1200">
                          <a:solidFill>
                            <a:schemeClr val="dk1"/>
                          </a:solidFill>
                          <a:latin typeface="Trebuchet MS"/>
                          <a:ea typeface="Trebuchet MS"/>
                          <a:cs typeface="Trebuchet MS"/>
                        </a:defRPr>
                      </a:lvl2pPr>
                      <a:lvl3pPr marL="685800" algn="l" defTabSz="685800" rtl="0" eaLnBrk="1" latinLnBrk="0" hangingPunct="1">
                        <a:defRPr sz="1350" b="0" i="0" kern="1200">
                          <a:solidFill>
                            <a:schemeClr val="dk1"/>
                          </a:solidFill>
                          <a:latin typeface="Trebuchet MS"/>
                          <a:ea typeface="Trebuchet MS"/>
                          <a:cs typeface="Trebuchet MS"/>
                        </a:defRPr>
                      </a:lvl3pPr>
                      <a:lvl4pPr marL="1028700" algn="l" defTabSz="685800" rtl="0" eaLnBrk="1" latinLnBrk="0" hangingPunct="1">
                        <a:defRPr sz="1350" b="0" i="0" kern="1200">
                          <a:solidFill>
                            <a:schemeClr val="dk1"/>
                          </a:solidFill>
                          <a:latin typeface="Trebuchet MS"/>
                          <a:ea typeface="Trebuchet MS"/>
                          <a:cs typeface="Trebuchet MS"/>
                        </a:defRPr>
                      </a:lvl4pPr>
                      <a:lvl5pPr marL="1371600" algn="l" defTabSz="685800" rtl="0" eaLnBrk="1" latinLnBrk="0" hangingPunct="1">
                        <a:defRPr sz="1350" b="0" i="0" kern="1200">
                          <a:solidFill>
                            <a:schemeClr val="dk1"/>
                          </a:solidFill>
                          <a:latin typeface="Trebuchet MS"/>
                          <a:ea typeface="Trebuchet MS"/>
                          <a:cs typeface="Trebuchet MS"/>
                        </a:defRPr>
                      </a:lvl5pPr>
                      <a:lvl6pPr marL="1714500" algn="l" defTabSz="685800" rtl="0" eaLnBrk="1" latinLnBrk="0" hangingPunct="1">
                        <a:defRPr sz="1350" b="0" i="0" kern="1200">
                          <a:solidFill>
                            <a:schemeClr val="dk1"/>
                          </a:solidFill>
                          <a:latin typeface="Trebuchet MS"/>
                          <a:ea typeface="Trebuchet MS"/>
                          <a:cs typeface="Trebuchet MS"/>
                        </a:defRPr>
                      </a:lvl6pPr>
                      <a:lvl7pPr marL="2057400" algn="l" defTabSz="685800" rtl="0" eaLnBrk="1" latinLnBrk="0" hangingPunct="1">
                        <a:defRPr sz="1350" b="0" i="0" kern="1200">
                          <a:solidFill>
                            <a:schemeClr val="dk1"/>
                          </a:solidFill>
                          <a:latin typeface="Trebuchet MS"/>
                          <a:ea typeface="Trebuchet MS"/>
                          <a:cs typeface="Trebuchet MS"/>
                        </a:defRPr>
                      </a:lvl7pPr>
                      <a:lvl8pPr marL="2400300" algn="l" defTabSz="685800" rtl="0" eaLnBrk="1" latinLnBrk="0" hangingPunct="1">
                        <a:defRPr sz="1350" b="0" i="0" kern="1200">
                          <a:solidFill>
                            <a:schemeClr val="dk1"/>
                          </a:solidFill>
                          <a:latin typeface="Trebuchet MS"/>
                          <a:ea typeface="Trebuchet MS"/>
                          <a:cs typeface="Trebuchet MS"/>
                        </a:defRPr>
                      </a:lvl8pPr>
                      <a:lvl9pPr marL="2743200" algn="l" defTabSz="685800" rtl="0" eaLnBrk="1" latinLnBrk="0" hangingPunct="1">
                        <a:defRPr sz="1350" b="0" i="0" kern="1200">
                          <a:solidFill>
                            <a:schemeClr val="dk1"/>
                          </a:solidFill>
                          <a:latin typeface="Trebuchet MS"/>
                          <a:ea typeface="Trebuchet MS"/>
                          <a:cs typeface="Trebuchet MS"/>
                        </a:defRPr>
                      </a:lvl9pPr>
                    </a:lstStyle>
                    <a:p>
                      <a:pPr marL="0" marR="0" lvl="0" indent="0" algn="ctr" rtl="0">
                        <a:spcBef>
                          <a:spcPts val="0"/>
                        </a:spcBef>
                        <a:spcAft>
                          <a:spcPts val="0"/>
                        </a:spcAft>
                        <a:buNone/>
                      </a:pPr>
                      <a:r>
                        <a:rPr lang="cs" sz="1800" b="1" dirty="0"/>
                        <a:t>MOŽNOSTI</a:t>
                      </a:r>
                      <a:endParaRPr dirty="0"/>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lnTlToBr w="12700" cmpd="sng">
                      <a:noFill/>
                      <a:prstDash val="solid"/>
                    </a:lnTlToBr>
                    <a:lnBlToTr w="12700" cmpd="sng">
                      <a:noFill/>
                      <a:prstDash val="solid"/>
                    </a:lnBlToTr>
                    <a:solidFill>
                      <a:srgbClr val="92D050"/>
                    </a:solidFill>
                  </a:tcPr>
                </a:tc>
                <a:tc>
                  <a:txBody>
                    <a:bodyPr/>
                    <a:lstStyle>
                      <a:lvl1pPr marL="0" algn="l" defTabSz="685800" rtl="0" eaLnBrk="1" latinLnBrk="0" hangingPunct="1">
                        <a:defRPr sz="1350" b="0" i="0" kern="1200">
                          <a:solidFill>
                            <a:schemeClr val="dk1"/>
                          </a:solidFill>
                          <a:latin typeface="Trebuchet MS"/>
                          <a:ea typeface="Trebuchet MS"/>
                          <a:cs typeface="Trebuchet MS"/>
                        </a:defRPr>
                      </a:lvl1pPr>
                      <a:lvl2pPr marL="342900" algn="l" defTabSz="685800" rtl="0" eaLnBrk="1" latinLnBrk="0" hangingPunct="1">
                        <a:defRPr sz="1350" b="0" i="0" kern="1200">
                          <a:solidFill>
                            <a:schemeClr val="dk1"/>
                          </a:solidFill>
                          <a:latin typeface="Trebuchet MS"/>
                          <a:ea typeface="Trebuchet MS"/>
                          <a:cs typeface="Trebuchet MS"/>
                        </a:defRPr>
                      </a:lvl2pPr>
                      <a:lvl3pPr marL="685800" algn="l" defTabSz="685800" rtl="0" eaLnBrk="1" latinLnBrk="0" hangingPunct="1">
                        <a:defRPr sz="1350" b="0" i="0" kern="1200">
                          <a:solidFill>
                            <a:schemeClr val="dk1"/>
                          </a:solidFill>
                          <a:latin typeface="Trebuchet MS"/>
                          <a:ea typeface="Trebuchet MS"/>
                          <a:cs typeface="Trebuchet MS"/>
                        </a:defRPr>
                      </a:lvl3pPr>
                      <a:lvl4pPr marL="1028700" algn="l" defTabSz="685800" rtl="0" eaLnBrk="1" latinLnBrk="0" hangingPunct="1">
                        <a:defRPr sz="1350" b="0" i="0" kern="1200">
                          <a:solidFill>
                            <a:schemeClr val="dk1"/>
                          </a:solidFill>
                          <a:latin typeface="Trebuchet MS"/>
                          <a:ea typeface="Trebuchet MS"/>
                          <a:cs typeface="Trebuchet MS"/>
                        </a:defRPr>
                      </a:lvl4pPr>
                      <a:lvl5pPr marL="1371600" algn="l" defTabSz="685800" rtl="0" eaLnBrk="1" latinLnBrk="0" hangingPunct="1">
                        <a:defRPr sz="1350" b="0" i="0" kern="1200">
                          <a:solidFill>
                            <a:schemeClr val="dk1"/>
                          </a:solidFill>
                          <a:latin typeface="Trebuchet MS"/>
                          <a:ea typeface="Trebuchet MS"/>
                          <a:cs typeface="Trebuchet MS"/>
                        </a:defRPr>
                      </a:lvl5pPr>
                      <a:lvl6pPr marL="1714500" algn="l" defTabSz="685800" rtl="0" eaLnBrk="1" latinLnBrk="0" hangingPunct="1">
                        <a:defRPr sz="1350" b="0" i="0" kern="1200">
                          <a:solidFill>
                            <a:schemeClr val="dk1"/>
                          </a:solidFill>
                          <a:latin typeface="Trebuchet MS"/>
                          <a:ea typeface="Trebuchet MS"/>
                          <a:cs typeface="Trebuchet MS"/>
                        </a:defRPr>
                      </a:lvl6pPr>
                      <a:lvl7pPr marL="2057400" algn="l" defTabSz="685800" rtl="0" eaLnBrk="1" latinLnBrk="0" hangingPunct="1">
                        <a:defRPr sz="1350" b="0" i="0" kern="1200">
                          <a:solidFill>
                            <a:schemeClr val="dk1"/>
                          </a:solidFill>
                          <a:latin typeface="Trebuchet MS"/>
                          <a:ea typeface="Trebuchet MS"/>
                          <a:cs typeface="Trebuchet MS"/>
                        </a:defRPr>
                      </a:lvl7pPr>
                      <a:lvl8pPr marL="2400300" algn="l" defTabSz="685800" rtl="0" eaLnBrk="1" latinLnBrk="0" hangingPunct="1">
                        <a:defRPr sz="1350" b="0" i="0" kern="1200">
                          <a:solidFill>
                            <a:schemeClr val="dk1"/>
                          </a:solidFill>
                          <a:latin typeface="Trebuchet MS"/>
                          <a:ea typeface="Trebuchet MS"/>
                          <a:cs typeface="Trebuchet MS"/>
                        </a:defRPr>
                      </a:lvl8pPr>
                      <a:lvl9pPr marL="2743200" algn="l" defTabSz="685800" rtl="0" eaLnBrk="1" latinLnBrk="0" hangingPunct="1">
                        <a:defRPr sz="1350" b="0" i="0" kern="1200">
                          <a:solidFill>
                            <a:schemeClr val="dk1"/>
                          </a:solidFill>
                          <a:latin typeface="Trebuchet MS"/>
                          <a:ea typeface="Trebuchet MS"/>
                          <a:cs typeface="Trebuchet MS"/>
                        </a:defRPr>
                      </a:lvl9pPr>
                    </a:lstStyle>
                    <a:p>
                      <a:pPr marL="0" marR="0" lvl="0" indent="0" algn="ctr" rtl="0">
                        <a:spcBef>
                          <a:spcPts val="0"/>
                        </a:spcBef>
                        <a:spcAft>
                          <a:spcPts val="0"/>
                        </a:spcAft>
                        <a:buNone/>
                      </a:pPr>
                      <a:r>
                        <a:rPr lang="cs" sz="1800" b="1" dirty="0"/>
                        <a:t>HROZBY</a:t>
                      </a:r>
                      <a:endParaRPr dirty="0"/>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2"/>
                  </a:ext>
                </a:extLst>
              </a:tr>
              <a:tr h="2163082">
                <a:tc>
                  <a:txBody>
                    <a:bodyPr/>
                    <a:lstStyle>
                      <a:lvl1pPr marL="0" algn="l" defTabSz="685800" rtl="0" eaLnBrk="1" latinLnBrk="0" hangingPunct="1">
                        <a:defRPr sz="1350" b="0" i="0" kern="1200">
                          <a:solidFill>
                            <a:schemeClr val="dk1"/>
                          </a:solidFill>
                          <a:latin typeface="Trebuchet MS"/>
                          <a:ea typeface="Trebuchet MS"/>
                          <a:cs typeface="Trebuchet MS"/>
                        </a:defRPr>
                      </a:lvl1pPr>
                      <a:lvl2pPr marL="342900" algn="l" defTabSz="685800" rtl="0" eaLnBrk="1" latinLnBrk="0" hangingPunct="1">
                        <a:defRPr sz="1350" b="0" i="0" kern="1200">
                          <a:solidFill>
                            <a:schemeClr val="dk1"/>
                          </a:solidFill>
                          <a:latin typeface="Trebuchet MS"/>
                          <a:ea typeface="Trebuchet MS"/>
                          <a:cs typeface="Trebuchet MS"/>
                        </a:defRPr>
                      </a:lvl2pPr>
                      <a:lvl3pPr marL="685800" algn="l" defTabSz="685800" rtl="0" eaLnBrk="1" latinLnBrk="0" hangingPunct="1">
                        <a:defRPr sz="1350" b="0" i="0" kern="1200">
                          <a:solidFill>
                            <a:schemeClr val="dk1"/>
                          </a:solidFill>
                          <a:latin typeface="Trebuchet MS"/>
                          <a:ea typeface="Trebuchet MS"/>
                          <a:cs typeface="Trebuchet MS"/>
                        </a:defRPr>
                      </a:lvl3pPr>
                      <a:lvl4pPr marL="1028700" algn="l" defTabSz="685800" rtl="0" eaLnBrk="1" latinLnBrk="0" hangingPunct="1">
                        <a:defRPr sz="1350" b="0" i="0" kern="1200">
                          <a:solidFill>
                            <a:schemeClr val="dk1"/>
                          </a:solidFill>
                          <a:latin typeface="Trebuchet MS"/>
                          <a:ea typeface="Trebuchet MS"/>
                          <a:cs typeface="Trebuchet MS"/>
                        </a:defRPr>
                      </a:lvl4pPr>
                      <a:lvl5pPr marL="1371600" algn="l" defTabSz="685800" rtl="0" eaLnBrk="1" latinLnBrk="0" hangingPunct="1">
                        <a:defRPr sz="1350" b="0" i="0" kern="1200">
                          <a:solidFill>
                            <a:schemeClr val="dk1"/>
                          </a:solidFill>
                          <a:latin typeface="Trebuchet MS"/>
                          <a:ea typeface="Trebuchet MS"/>
                          <a:cs typeface="Trebuchet MS"/>
                        </a:defRPr>
                      </a:lvl5pPr>
                      <a:lvl6pPr marL="1714500" algn="l" defTabSz="685800" rtl="0" eaLnBrk="1" latinLnBrk="0" hangingPunct="1">
                        <a:defRPr sz="1350" b="0" i="0" kern="1200">
                          <a:solidFill>
                            <a:schemeClr val="dk1"/>
                          </a:solidFill>
                          <a:latin typeface="Trebuchet MS"/>
                          <a:ea typeface="Trebuchet MS"/>
                          <a:cs typeface="Trebuchet MS"/>
                        </a:defRPr>
                      </a:lvl6pPr>
                      <a:lvl7pPr marL="2057400" algn="l" defTabSz="685800" rtl="0" eaLnBrk="1" latinLnBrk="0" hangingPunct="1">
                        <a:defRPr sz="1350" b="0" i="0" kern="1200">
                          <a:solidFill>
                            <a:schemeClr val="dk1"/>
                          </a:solidFill>
                          <a:latin typeface="Trebuchet MS"/>
                          <a:ea typeface="Trebuchet MS"/>
                          <a:cs typeface="Trebuchet MS"/>
                        </a:defRPr>
                      </a:lvl7pPr>
                      <a:lvl8pPr marL="2400300" algn="l" defTabSz="685800" rtl="0" eaLnBrk="1" latinLnBrk="0" hangingPunct="1">
                        <a:defRPr sz="1350" b="0" i="0" kern="1200">
                          <a:solidFill>
                            <a:schemeClr val="dk1"/>
                          </a:solidFill>
                          <a:latin typeface="Trebuchet MS"/>
                          <a:ea typeface="Trebuchet MS"/>
                          <a:cs typeface="Trebuchet MS"/>
                        </a:defRPr>
                      </a:lvl8pPr>
                      <a:lvl9pPr marL="2743200" algn="l" defTabSz="685800" rtl="0" eaLnBrk="1" latinLnBrk="0" hangingPunct="1">
                        <a:defRPr sz="1350" b="0" i="0" kern="1200">
                          <a:solidFill>
                            <a:schemeClr val="dk1"/>
                          </a:solidFill>
                          <a:latin typeface="Trebuchet MS"/>
                          <a:ea typeface="Trebuchet MS"/>
                          <a:cs typeface="Trebuchet MS"/>
                        </a:defRPr>
                      </a:lvl9pPr>
                    </a:lstStyle>
                    <a:p>
                      <a:pPr marL="342900" marR="0" lvl="0" indent="-342900" algn="l" rtl="0">
                        <a:spcBef>
                          <a:spcPts val="0"/>
                        </a:spcBef>
                        <a:spcAft>
                          <a:spcPts val="0"/>
                        </a:spcAft>
                        <a:buClr>
                          <a:schemeClr val="dk1"/>
                        </a:buClr>
                        <a:buSzPts val="1800"/>
                        <a:buFont typeface="Trebuchet MS"/>
                        <a:buAutoNum type="arabicPeriod"/>
                      </a:pPr>
                      <a:r>
                        <a:rPr lang="cs" sz="1800" b="0" i="0" u="none" strike="noStrike">
                          <a:solidFill>
                            <a:schemeClr val="dk1"/>
                          </a:solidFill>
                          <a:latin typeface="Trebuchet MS"/>
                          <a:ea typeface="Trebuchet MS"/>
                          <a:cs typeface="Trebuchet MS"/>
                          <a:sym typeface="Trebuchet MS"/>
                        </a:rPr>
                        <a:t>Jedinečné funkce, které můžete poskytnout svým potenciálním klientům/zájemcům</a:t>
                      </a:r>
                      <a:endParaRPr/>
                    </a:p>
                    <a:p>
                      <a:pPr marL="342900" marR="0" lvl="0" indent="-342900" algn="l" rtl="0">
                        <a:spcBef>
                          <a:spcPts val="0"/>
                        </a:spcBef>
                        <a:spcAft>
                          <a:spcPts val="0"/>
                        </a:spcAft>
                        <a:buClr>
                          <a:schemeClr val="dk1"/>
                        </a:buClr>
                        <a:buSzPts val="1800"/>
                        <a:buFont typeface="Trebuchet MS"/>
                        <a:buAutoNum type="arabicPeriod"/>
                      </a:pPr>
                      <a:r>
                        <a:rPr lang="cs" sz="1800" b="0" i="0" u="none" strike="noStrike">
                          <a:solidFill>
                            <a:schemeClr val="dk1"/>
                          </a:solidFill>
                          <a:latin typeface="Trebuchet MS"/>
                          <a:ea typeface="Trebuchet MS"/>
                          <a:cs typeface="Trebuchet MS"/>
                          <a:sym typeface="Trebuchet MS"/>
                        </a:rPr>
                        <a:t>institucionální výhody, politické výhody, daňové úlevy atp.</a:t>
                      </a:r>
                      <a:endParaRPr/>
                    </a:p>
                    <a:p>
                      <a:pPr marL="342900" marR="0" lvl="0" indent="-342900" algn="l" rtl="0">
                        <a:spcBef>
                          <a:spcPts val="0"/>
                        </a:spcBef>
                        <a:spcAft>
                          <a:spcPts val="0"/>
                        </a:spcAft>
                        <a:buClr>
                          <a:schemeClr val="dk1"/>
                        </a:buClr>
                        <a:buSzPts val="1800"/>
                        <a:buFont typeface="Trebuchet MS"/>
                        <a:buAutoNum type="arabicPeriod"/>
                      </a:pPr>
                      <a:r>
                        <a:rPr lang="cs" sz="1800" b="0" i="0" u="none" strike="noStrike">
                          <a:solidFill>
                            <a:schemeClr val="dk1"/>
                          </a:solidFill>
                          <a:latin typeface="Trebuchet MS"/>
                          <a:ea typeface="Trebuchet MS"/>
                          <a:cs typeface="Trebuchet MS"/>
                          <a:sym typeface="Trebuchet MS"/>
                        </a:rPr>
                        <a:t>změna citlivosti uživatele</a:t>
                      </a:r>
                      <a:endParaRPr/>
                    </a:p>
                    <a:p>
                      <a:pPr marL="0" marR="0" lvl="0" indent="0" algn="l" rtl="0">
                        <a:spcBef>
                          <a:spcPts val="0"/>
                        </a:spcBef>
                        <a:spcAft>
                          <a:spcPts val="0"/>
                        </a:spcAft>
                        <a:buNone/>
                      </a:pPr>
                      <a:endParaRPr sz="1800"/>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lnTlToBr w="12700" cmpd="sng">
                      <a:noFill/>
                      <a:prstDash val="solid"/>
                    </a:lnTlToBr>
                    <a:lnBlToTr w="12700" cmpd="sng">
                      <a:noFill/>
                      <a:prstDash val="solid"/>
                    </a:lnBlToTr>
                    <a:solidFill>
                      <a:srgbClr val="FFFFFF">
                        <a:alpha val="40000"/>
                      </a:srgbClr>
                    </a:solidFill>
                  </a:tcPr>
                </a:tc>
                <a:tc>
                  <a:txBody>
                    <a:bodyPr/>
                    <a:lstStyle>
                      <a:lvl1pPr marL="0" algn="l" defTabSz="685800" rtl="0" eaLnBrk="1" latinLnBrk="0" hangingPunct="1">
                        <a:defRPr sz="1350" b="0" i="0" kern="1200">
                          <a:solidFill>
                            <a:schemeClr val="dk1"/>
                          </a:solidFill>
                          <a:latin typeface="Trebuchet MS"/>
                          <a:ea typeface="Trebuchet MS"/>
                          <a:cs typeface="Trebuchet MS"/>
                        </a:defRPr>
                      </a:lvl1pPr>
                      <a:lvl2pPr marL="342900" algn="l" defTabSz="685800" rtl="0" eaLnBrk="1" latinLnBrk="0" hangingPunct="1">
                        <a:defRPr sz="1350" b="0" i="0" kern="1200">
                          <a:solidFill>
                            <a:schemeClr val="dk1"/>
                          </a:solidFill>
                          <a:latin typeface="Trebuchet MS"/>
                          <a:ea typeface="Trebuchet MS"/>
                          <a:cs typeface="Trebuchet MS"/>
                        </a:defRPr>
                      </a:lvl2pPr>
                      <a:lvl3pPr marL="685800" algn="l" defTabSz="685800" rtl="0" eaLnBrk="1" latinLnBrk="0" hangingPunct="1">
                        <a:defRPr sz="1350" b="0" i="0" kern="1200">
                          <a:solidFill>
                            <a:schemeClr val="dk1"/>
                          </a:solidFill>
                          <a:latin typeface="Trebuchet MS"/>
                          <a:ea typeface="Trebuchet MS"/>
                          <a:cs typeface="Trebuchet MS"/>
                        </a:defRPr>
                      </a:lvl3pPr>
                      <a:lvl4pPr marL="1028700" algn="l" defTabSz="685800" rtl="0" eaLnBrk="1" latinLnBrk="0" hangingPunct="1">
                        <a:defRPr sz="1350" b="0" i="0" kern="1200">
                          <a:solidFill>
                            <a:schemeClr val="dk1"/>
                          </a:solidFill>
                          <a:latin typeface="Trebuchet MS"/>
                          <a:ea typeface="Trebuchet MS"/>
                          <a:cs typeface="Trebuchet MS"/>
                        </a:defRPr>
                      </a:lvl4pPr>
                      <a:lvl5pPr marL="1371600" algn="l" defTabSz="685800" rtl="0" eaLnBrk="1" latinLnBrk="0" hangingPunct="1">
                        <a:defRPr sz="1350" b="0" i="0" kern="1200">
                          <a:solidFill>
                            <a:schemeClr val="dk1"/>
                          </a:solidFill>
                          <a:latin typeface="Trebuchet MS"/>
                          <a:ea typeface="Trebuchet MS"/>
                          <a:cs typeface="Trebuchet MS"/>
                        </a:defRPr>
                      </a:lvl5pPr>
                      <a:lvl6pPr marL="1714500" algn="l" defTabSz="685800" rtl="0" eaLnBrk="1" latinLnBrk="0" hangingPunct="1">
                        <a:defRPr sz="1350" b="0" i="0" kern="1200">
                          <a:solidFill>
                            <a:schemeClr val="dk1"/>
                          </a:solidFill>
                          <a:latin typeface="Trebuchet MS"/>
                          <a:ea typeface="Trebuchet MS"/>
                          <a:cs typeface="Trebuchet MS"/>
                        </a:defRPr>
                      </a:lvl6pPr>
                      <a:lvl7pPr marL="2057400" algn="l" defTabSz="685800" rtl="0" eaLnBrk="1" latinLnBrk="0" hangingPunct="1">
                        <a:defRPr sz="1350" b="0" i="0" kern="1200">
                          <a:solidFill>
                            <a:schemeClr val="dk1"/>
                          </a:solidFill>
                          <a:latin typeface="Trebuchet MS"/>
                          <a:ea typeface="Trebuchet MS"/>
                          <a:cs typeface="Trebuchet MS"/>
                        </a:defRPr>
                      </a:lvl7pPr>
                      <a:lvl8pPr marL="2400300" algn="l" defTabSz="685800" rtl="0" eaLnBrk="1" latinLnBrk="0" hangingPunct="1">
                        <a:defRPr sz="1350" b="0" i="0" kern="1200">
                          <a:solidFill>
                            <a:schemeClr val="dk1"/>
                          </a:solidFill>
                          <a:latin typeface="Trebuchet MS"/>
                          <a:ea typeface="Trebuchet MS"/>
                          <a:cs typeface="Trebuchet MS"/>
                        </a:defRPr>
                      </a:lvl8pPr>
                      <a:lvl9pPr marL="2743200" algn="l" defTabSz="685800" rtl="0" eaLnBrk="1" latinLnBrk="0" hangingPunct="1">
                        <a:defRPr sz="1350" b="0" i="0" kern="1200">
                          <a:solidFill>
                            <a:schemeClr val="dk1"/>
                          </a:solidFill>
                          <a:latin typeface="Trebuchet MS"/>
                          <a:ea typeface="Trebuchet MS"/>
                          <a:cs typeface="Trebuchet MS"/>
                        </a:defRPr>
                      </a:lvl9pPr>
                    </a:lstStyle>
                    <a:p>
                      <a:pPr marL="342900" marR="0" lvl="0" indent="-342900" algn="l" rtl="0">
                        <a:spcBef>
                          <a:spcPts val="0"/>
                        </a:spcBef>
                        <a:spcAft>
                          <a:spcPts val="0"/>
                        </a:spcAft>
                        <a:buClr>
                          <a:schemeClr val="dk1"/>
                        </a:buClr>
                        <a:buSzPts val="1800"/>
                        <a:buFont typeface="Trebuchet MS"/>
                        <a:buAutoNum type="arabicPeriod"/>
                      </a:pPr>
                      <a:r>
                        <a:rPr lang="cs" sz="1800" b="0" i="0" u="none" strike="noStrike" dirty="0">
                          <a:solidFill>
                            <a:schemeClr val="dk1"/>
                          </a:solidFill>
                          <a:latin typeface="Trebuchet MS"/>
                          <a:ea typeface="Trebuchet MS"/>
                          <a:cs typeface="Trebuchet MS"/>
                          <a:sym typeface="Trebuchet MS"/>
                        </a:rPr>
                        <a:t>Absence nebo nedostatek jakýchkoli funkcí vašeho produktu nebo služby.</a:t>
                      </a:r>
                      <a:endParaRPr dirty="0"/>
                    </a:p>
                    <a:p>
                      <a:pPr marL="342900" marR="0" lvl="0" indent="-342900" algn="l" rtl="0">
                        <a:spcBef>
                          <a:spcPts val="0"/>
                        </a:spcBef>
                        <a:spcAft>
                          <a:spcPts val="0"/>
                        </a:spcAft>
                        <a:buClr>
                          <a:schemeClr val="dk1"/>
                        </a:buClr>
                        <a:buSzPts val="1800"/>
                        <a:buFont typeface="Trebuchet MS"/>
                        <a:buAutoNum type="arabicPeriod"/>
                      </a:pPr>
                      <a:r>
                        <a:rPr lang="cs" sz="1800" b="0" i="0" u="none" strike="noStrike" dirty="0">
                          <a:solidFill>
                            <a:schemeClr val="dk1"/>
                          </a:solidFill>
                          <a:latin typeface="Trebuchet MS"/>
                          <a:ea typeface="Trebuchet MS"/>
                          <a:cs typeface="Trebuchet MS"/>
                          <a:sym typeface="Trebuchet MS"/>
                        </a:rPr>
                        <a:t>chybějící přiměřené finanční zdroje na podporu různých obchodních příležitostí.</a:t>
                      </a:r>
                      <a:endParaRPr dirty="0"/>
                    </a:p>
                    <a:p>
                      <a:pPr marL="0" marR="0" lvl="0" indent="0" algn="l" rtl="0">
                        <a:spcBef>
                          <a:spcPts val="0"/>
                        </a:spcBef>
                        <a:spcAft>
                          <a:spcPts val="0"/>
                        </a:spcAft>
                        <a:buNone/>
                      </a:pPr>
                      <a:endParaRPr sz="1800" dirty="0"/>
                    </a:p>
                  </a:txBody>
                  <a:tcPr marL="91450" marR="91450" marT="45725" marB="45725">
                    <a:lnL w="9525" cap="flat" cmpd="sng">
                      <a:solidFill>
                        <a:srgbClr val="9BBB59"/>
                      </a:solidFill>
                      <a:prstDash val="solid"/>
                      <a:round/>
                      <a:headEnd type="none" w="sm" len="sm"/>
                      <a:tailEnd type="none" w="sm" len="sm"/>
                    </a:lnL>
                    <a:lnR w="9525" cap="flat" cmpd="sng">
                      <a:solidFill>
                        <a:srgbClr val="9BBB59"/>
                      </a:solidFill>
                      <a:prstDash val="solid"/>
                      <a:round/>
                      <a:headEnd type="none" w="sm" len="sm"/>
                      <a:tailEnd type="none" w="sm" len="sm"/>
                    </a:lnR>
                    <a:lnT w="9525" cap="flat" cmpd="sng">
                      <a:solidFill>
                        <a:srgbClr val="9BBB59"/>
                      </a:solidFill>
                      <a:prstDash val="solid"/>
                      <a:round/>
                      <a:headEnd type="none" w="sm" len="sm"/>
                      <a:tailEnd type="none" w="sm" len="sm"/>
                    </a:lnT>
                    <a:lnB w="9525" cap="flat" cmpd="sng">
                      <a:solidFill>
                        <a:srgbClr val="9BBB59"/>
                      </a:solidFill>
                      <a:prstDash val="solid"/>
                      <a:round/>
                      <a:headEnd type="none" w="sm" len="sm"/>
                      <a:tailEnd type="none" w="sm" len="sm"/>
                    </a:lnB>
                    <a:lnTlToBr w="12700" cmpd="sng">
                      <a:noFill/>
                      <a:prstDash val="solid"/>
                    </a:lnTlToBr>
                    <a:lnBlToTr w="12700" cmpd="sng">
                      <a:noFill/>
                      <a:prstDash val="solid"/>
                    </a:lnBlToTr>
                    <a:solidFill>
                      <a:srgbClr val="FFFFFF">
                        <a:alpha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47419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9" name="Google Shape;102;p7">
            <a:extLst>
              <a:ext uri="{FF2B5EF4-FFF2-40B4-BE49-F238E27FC236}">
                <a16:creationId xmlns:a16="http://schemas.microsoft.com/office/drawing/2014/main" id="{DC6BAC0E-ADB1-46D8-9AA2-99E308549084}"/>
              </a:ext>
            </a:extLst>
          </p:cNvPr>
          <p:cNvSpPr txBox="1">
            <a:spLocks/>
          </p:cNvSpPr>
          <p:nvPr/>
        </p:nvSpPr>
        <p:spPr>
          <a:xfrm>
            <a:off x="543000" y="126000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indent="0"/>
            <a:r>
              <a:rPr lang="cs">
                <a:latin typeface="Calibri"/>
              </a:rPr>
              <a:t>1.2 Jak provést SWOT analýzu</a:t>
            </a:r>
          </a:p>
        </p:txBody>
      </p:sp>
      <p:sp>
        <p:nvSpPr>
          <p:cNvPr id="10" name="Google Shape;103;p7">
            <a:extLst>
              <a:ext uri="{FF2B5EF4-FFF2-40B4-BE49-F238E27FC236}">
                <a16:creationId xmlns:a16="http://schemas.microsoft.com/office/drawing/2014/main" id="{A98A0209-480D-4FDD-927F-3FB75FB7AD80}"/>
              </a:ext>
            </a:extLst>
          </p:cNvPr>
          <p:cNvSpPr txBox="1">
            <a:spLocks/>
          </p:cNvSpPr>
          <p:nvPr/>
        </p:nvSpPr>
        <p:spPr>
          <a:xfrm>
            <a:off x="543000" y="1945799"/>
            <a:ext cx="9114600" cy="416499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50800" algn="just"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Jak jsme zmínili na začátku tohoto modulu, centrum chuti je konkrétní činnost.</a:t>
            </a: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508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Odráží zemědělsko-ekonomická povolání v dané oblasti, a proto odráží sociálně-kulturní a hospodářský aspekt komunity.</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0" marR="0" lvl="0" indent="508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Proto je nezbytné zapojit hlavní sociálně-ekonomické subjekty území a všechny zúčastněné strany v co nejširším rozsahu, aby se COT stal co nejkolektivnějším dílem, zohledňujícím potřeby a požadavky každého z nich , a na jejich základě vytvořit nejvhodnější typ COT.</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Noto Sans Symbols,Sans-Serif"/>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Nespoléhejte se na vlastní částečné poznání území , komunit a jejich dynamiky. Vaše předpoklady mohou být nesprávné . Místo toho sestavte tým lidí z různých funkcí a úrovní, abyste vytvořili rozsáhlý a přehledný seznam pozorování .</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Noto Sans Symbols,Sans-Serif"/>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Pak vždy, když identifikujete silnou stránku , slabou stránku , příležitost nebo hrozbu , napište ji do příslušné části tabulky analýzy SWOT, aby ji všichni viděli .</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cs-CZ"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Noto Sans Symbols,Sans-Serif"/>
              <a:buChar char="✔"/>
              <a:tabLst/>
              <a:defRPr/>
            </a:pPr>
            <a:r>
              <a:rPr kumimoji="0" lang="cs-CZ" sz="1200" b="0" i="0" u="none" strike="noStrike" kern="0" cap="none" spc="0" normalizeH="0" baseline="0" noProof="0">
                <a:ln>
                  <a:noFill/>
                </a:ln>
                <a:solidFill>
                  <a:srgbClr val="000000"/>
                </a:solidFill>
                <a:effectLst/>
                <a:uLnTx/>
                <a:uFillTx/>
                <a:latin typeface="Calibri"/>
                <a:sym typeface="Trebuchet MS"/>
              </a:rPr>
              <a:t>Podívejte se na každou oblast podrobněji a zvažte, co se kam hodí a jaké otázky byste mohli položit v rámci sběru údajů.</a:t>
            </a:r>
          </a:p>
          <a:p>
            <a:pPr marL="0" marR="0" lvl="0" indent="0" algn="just" defTabSz="914400" rtl="0" eaLnBrk="1" fontAlgn="auto" latinLnBrk="0" hangingPunct="1">
              <a:lnSpc>
                <a:spcPct val="100000"/>
              </a:lnSpc>
              <a:spcBef>
                <a:spcPts val="0"/>
              </a:spcBef>
              <a:spcAft>
                <a:spcPts val="0"/>
              </a:spcAft>
              <a:buClr>
                <a:srgbClr val="000000"/>
              </a:buClr>
              <a:buSzPts val="1200"/>
              <a:buFont typeface="Noto Sans Symbols"/>
              <a:buNone/>
              <a:tabLst/>
              <a:defRPr/>
            </a:pPr>
            <a:endParaRPr kumimoji="0" lang="cs-CZ" sz="1200" b="0" i="0" u="none" strike="noStrike" kern="0" cap="none" spc="0" normalizeH="0" baseline="0" noProof="0" dirty="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2184313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114;p9">
            <a:extLst>
              <a:ext uri="{FF2B5EF4-FFF2-40B4-BE49-F238E27FC236}">
                <a16:creationId xmlns:a16="http://schemas.microsoft.com/office/drawing/2014/main" id="{6648ECC4-EBD6-42BA-BA87-B51A86058D0B}"/>
              </a:ext>
            </a:extLst>
          </p:cNvPr>
          <p:cNvSpPr txBox="1">
            <a:spLocks/>
          </p:cNvSpPr>
          <p:nvPr/>
        </p:nvSpPr>
        <p:spPr>
          <a:xfrm>
            <a:off x="543000" y="126000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pl-PL" sz="1800" b="1" i="0" u="none" strike="noStrike" kern="0" cap="none" spc="0" normalizeH="0" baseline="0" noProof="0">
                <a:ln>
                  <a:noFill/>
                </a:ln>
                <a:solidFill>
                  <a:srgbClr val="008000"/>
                </a:solidFill>
                <a:effectLst/>
                <a:uLnTx/>
                <a:uFillTx/>
                <a:latin typeface="Trebuchet MS"/>
                <a:sym typeface="Trebuchet MS"/>
              </a:rPr>
              <a:t>1.2 Jak provést SWOT analýzu</a:t>
            </a:r>
          </a:p>
        </p:txBody>
      </p:sp>
      <p:sp>
        <p:nvSpPr>
          <p:cNvPr id="11" name="Google Shape;115;p9">
            <a:extLst>
              <a:ext uri="{FF2B5EF4-FFF2-40B4-BE49-F238E27FC236}">
                <a16:creationId xmlns:a16="http://schemas.microsoft.com/office/drawing/2014/main" id="{083A2A8F-2444-4693-96FE-31806F11B65F}"/>
              </a:ext>
            </a:extLst>
          </p:cNvPr>
          <p:cNvSpPr txBox="1">
            <a:spLocks/>
          </p:cNvSpPr>
          <p:nvPr/>
        </p:nvSpPr>
        <p:spPr>
          <a:xfrm>
            <a:off x="543000" y="1710690"/>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0" i="0" u="none" strike="noStrike" kern="0" cap="none" spc="0" normalizeH="0" baseline="0" noProof="0">
                <a:ln>
                  <a:noFill/>
                </a:ln>
                <a:solidFill>
                  <a:srgbClr val="008000"/>
                </a:solidFill>
                <a:effectLst/>
                <a:uLnTx/>
                <a:uFillTx/>
                <a:latin typeface="Trebuchet MS"/>
                <a:sym typeface="Trebuchet MS"/>
              </a:rPr>
              <a:t>SILNÉ STRÁNKY</a:t>
            </a:r>
          </a:p>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endParaRPr kumimoji="0" lang="cs-CZ" sz="1600" b="0" i="0" u="none" strike="noStrike" kern="0" cap="none" spc="0" normalizeH="0" baseline="0" noProof="0">
              <a:ln>
                <a:noFill/>
              </a:ln>
              <a:solidFill>
                <a:srgbClr val="008000"/>
              </a:solidFill>
              <a:effectLst/>
              <a:uLnTx/>
              <a:uFillTx/>
              <a:latin typeface="Trebuchet MS"/>
              <a:sym typeface="Trebuchet MS"/>
            </a:endParaRPr>
          </a:p>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endParaRPr kumimoji="0" lang="cs-CZ" sz="1600" b="0" i="0" u="none" strike="noStrike" kern="0" cap="none" spc="0" normalizeH="0" baseline="0" noProof="0">
              <a:ln>
                <a:noFill/>
              </a:ln>
              <a:solidFill>
                <a:srgbClr val="008000"/>
              </a:solidFill>
              <a:effectLst/>
              <a:uLnTx/>
              <a:uFillTx/>
              <a:latin typeface="Trebuchet MS"/>
              <a:sym typeface="Trebuchet MS"/>
            </a:endParaRPr>
          </a:p>
        </p:txBody>
      </p:sp>
      <p:sp>
        <p:nvSpPr>
          <p:cNvPr id="12" name="Google Shape;116;p9">
            <a:extLst>
              <a:ext uri="{FF2B5EF4-FFF2-40B4-BE49-F238E27FC236}">
                <a16:creationId xmlns:a16="http://schemas.microsoft.com/office/drawing/2014/main" id="{038FAF19-F044-4757-B7B8-A74F5B3C0CC8}"/>
              </a:ext>
            </a:extLst>
          </p:cNvPr>
          <p:cNvSpPr txBox="1">
            <a:spLocks/>
          </p:cNvSpPr>
          <p:nvPr/>
        </p:nvSpPr>
        <p:spPr>
          <a:xfrm>
            <a:off x="543000" y="2100627"/>
            <a:ext cx="9114708" cy="418535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it-IT" sz="1200" b="1"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it-IT" sz="1200" b="1" i="0" u="none" strike="noStrike" kern="0" cap="none" spc="0" normalizeH="0" baseline="0" noProof="0">
                <a:ln>
                  <a:noFill/>
                </a:ln>
                <a:solidFill>
                  <a:srgbClr val="000000"/>
                </a:solidFill>
                <a:effectLst/>
                <a:uLnTx/>
                <a:uFillTx/>
                <a:latin typeface="Calibri"/>
                <a:sym typeface="Trebuchet MS"/>
              </a:rPr>
              <a:t>Silné stránky </a:t>
            </a:r>
            <a:r>
              <a:rPr kumimoji="0" lang="it-IT" sz="1200" b="0" i="0" u="none" strike="noStrike" kern="0" cap="none" spc="0" normalizeH="0" baseline="0" noProof="0">
                <a:ln>
                  <a:noFill/>
                </a:ln>
                <a:solidFill>
                  <a:srgbClr val="000000"/>
                </a:solidFill>
                <a:effectLst/>
                <a:uLnTx/>
                <a:uFillTx/>
                <a:latin typeface="Calibri"/>
                <a:sym typeface="Trebuchet MS"/>
              </a:rPr>
              <a:t>jsou věci, které </a:t>
            </a:r>
            <a:r>
              <a:rPr kumimoji="0" lang="it-IT" sz="1200" b="1" i="0" u="none" strike="noStrike" kern="0" cap="none" spc="0" normalizeH="0" baseline="0" noProof="0">
                <a:ln>
                  <a:noFill/>
                </a:ln>
                <a:solidFill>
                  <a:srgbClr val="000000"/>
                </a:solidFill>
                <a:effectLst/>
                <a:uLnTx/>
                <a:uFillTx/>
                <a:latin typeface="Calibri"/>
                <a:sym typeface="Trebuchet MS"/>
              </a:rPr>
              <a:t>vaše organizace dělá obzvláště dobře </a:t>
            </a:r>
            <a:r>
              <a:rPr kumimoji="0" lang="it-IT" sz="1200" b="0" i="0" u="none" strike="noStrike" kern="0" cap="none" spc="0" normalizeH="0" baseline="0" noProof="0">
                <a:ln>
                  <a:noFill/>
                </a:ln>
                <a:solidFill>
                  <a:srgbClr val="000000"/>
                </a:solidFill>
                <a:effectLst/>
                <a:uLnTx/>
                <a:uFillTx/>
                <a:latin typeface="Calibri"/>
                <a:sym typeface="Trebuchet MS"/>
              </a:rPr>
              <a:t>nebo způsobem, který </a:t>
            </a:r>
            <a:r>
              <a:rPr kumimoji="0" lang="it-IT" sz="1200" b="1" i="0" u="none" strike="noStrike" kern="0" cap="none" spc="0" normalizeH="0" baseline="0" noProof="0">
                <a:ln>
                  <a:noFill/>
                </a:ln>
                <a:solidFill>
                  <a:srgbClr val="000000"/>
                </a:solidFill>
                <a:effectLst/>
                <a:uLnTx/>
                <a:uFillTx/>
                <a:latin typeface="Calibri"/>
                <a:sym typeface="Trebuchet MS"/>
              </a:rPr>
              <a:t>ji odlišuje od jejích konkurentů </a:t>
            </a:r>
            <a:r>
              <a:rPr kumimoji="0" lang="it-IT" sz="1200" b="0" i="0" u="none" strike="noStrike" kern="0" cap="none" spc="0" normalizeH="0" baseline="0" noProof="0">
                <a:ln>
                  <a:noFill/>
                </a:ln>
                <a:solidFill>
                  <a:srgbClr val="000000"/>
                </a:solidFill>
                <a:effectLst/>
                <a:uLnTx/>
                <a:uFillTx/>
                <a:latin typeface="Calibri"/>
                <a:sym typeface="Trebuchet MS"/>
              </a:rPr>
              <a:t>.</a:t>
            </a: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it-IT" sz="1200" b="0" i="0" u="none" strike="noStrike" kern="0" cap="none" spc="0" normalizeH="0" baseline="0" noProof="0">
                <a:ln>
                  <a:noFill/>
                </a:ln>
                <a:solidFill>
                  <a:srgbClr val="000000"/>
                </a:solidFill>
                <a:effectLst/>
                <a:uLnTx/>
                <a:uFillTx/>
                <a:latin typeface="Calibri"/>
                <a:sym typeface="Trebuchet MS"/>
              </a:rPr>
              <a:t>Přemýšlejte o výhodách, které má vaše organizace oproti jiným organizacím .</a:t>
            </a:r>
          </a:p>
          <a:p>
            <a:pPr marL="342900" marR="0" lvl="0" indent="-215900" algn="just" defTabSz="914400" rtl="0" eaLnBrk="1" fontAlgn="auto" latinLnBrk="0" hangingPunct="1">
              <a:lnSpc>
                <a:spcPct val="100000"/>
              </a:lnSpc>
              <a:spcBef>
                <a:spcPts val="0"/>
              </a:spcBef>
              <a:spcAft>
                <a:spcPts val="0"/>
              </a:spcAft>
              <a:buClr>
                <a:srgbClr val="000000"/>
              </a:buClr>
              <a:buSzPts val="2000"/>
              <a:buFont typeface="Noto Sans Symbols"/>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it-IT" sz="1200" b="0" i="0" u="none" strike="noStrike" kern="0" cap="none" spc="0" normalizeH="0" baseline="0" noProof="0">
                <a:ln>
                  <a:noFill/>
                </a:ln>
                <a:solidFill>
                  <a:srgbClr val="000000"/>
                </a:solidFill>
                <a:effectLst/>
                <a:uLnTx/>
                <a:uFillTx/>
                <a:latin typeface="Calibri"/>
                <a:sym typeface="Trebuchet MS"/>
              </a:rPr>
              <a:t>Může to být motivace vašich zaměstnanců, přístup k určitým materiálům nebo silný soubor výrobních postupů .</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it-IT" sz="1200" b="0" i="0" u="none" strike="noStrike" kern="0" cap="none" spc="0" normalizeH="0" baseline="0" noProof="0">
                <a:ln>
                  <a:noFill/>
                </a:ln>
                <a:solidFill>
                  <a:srgbClr val="000000"/>
                </a:solidFill>
                <a:effectLst/>
                <a:uLnTx/>
                <a:uFillTx/>
                <a:latin typeface="Calibri"/>
                <a:sym typeface="Trebuchet MS"/>
              </a:rPr>
              <a:t>Patří sem i síla a </a:t>
            </a:r>
            <a:r>
              <a:rPr kumimoji="0" lang="it-IT" sz="1200" b="1" i="0" u="none" strike="noStrike" kern="0" cap="none" spc="0" normalizeH="0" baseline="0" noProof="0">
                <a:ln>
                  <a:noFill/>
                </a:ln>
                <a:solidFill>
                  <a:srgbClr val="000000"/>
                </a:solidFill>
                <a:effectLst/>
                <a:uLnTx/>
                <a:uFillTx/>
                <a:latin typeface="Calibri"/>
                <a:sym typeface="Trebuchet MS"/>
              </a:rPr>
              <a:t>tržní atraktivnost kvalitních místních potravinářských výrobků, </a:t>
            </a:r>
            <a:r>
              <a:rPr kumimoji="0" lang="it-IT" sz="1200" b="0" i="0" u="none" strike="noStrike" kern="0" cap="none" spc="0" normalizeH="0" baseline="0" noProof="0">
                <a:ln>
                  <a:noFill/>
                </a:ln>
                <a:solidFill>
                  <a:srgbClr val="000000"/>
                </a:solidFill>
                <a:effectLst/>
                <a:uLnTx/>
                <a:uFillTx/>
                <a:latin typeface="Calibri"/>
                <a:sym typeface="Trebuchet MS"/>
              </a:rPr>
              <a:t>které mohou mít </a:t>
            </a:r>
            <a:r>
              <a:rPr kumimoji="0" lang="it-IT" sz="1200" b="1" i="0" u="none" strike="noStrike" kern="0" cap="none" spc="0" normalizeH="0" baseline="0" noProof="0">
                <a:ln>
                  <a:noFill/>
                </a:ln>
                <a:solidFill>
                  <a:srgbClr val="000000"/>
                </a:solidFill>
                <a:effectLst/>
                <a:uLnTx/>
                <a:uFillTx/>
                <a:latin typeface="Calibri"/>
                <a:sym typeface="Trebuchet MS"/>
              </a:rPr>
              <a:t>konkurenční výhodu </a:t>
            </a:r>
            <a:r>
              <a:rPr kumimoji="0" lang="it-IT" sz="1200" b="0" i="0" u="none" strike="noStrike" kern="0" cap="none" spc="0" normalizeH="0" baseline="0" noProof="0">
                <a:ln>
                  <a:noFill/>
                </a:ln>
                <a:solidFill>
                  <a:srgbClr val="000000"/>
                </a:solidFill>
                <a:effectLst/>
                <a:uLnTx/>
                <a:uFillTx/>
                <a:latin typeface="Calibri"/>
                <a:sym typeface="Trebuchet MS"/>
              </a:rPr>
              <a:t>oproti velkým podnikům, které vyrábějí tentýž typický místní výrobek, ale na průmyslové úrovni, čímž ztrácejí veškerou přidanou hodnotu řemeslné dovednosti místní výroby. (V zemědělsko-potravinářském sektoru existuje mnoho takových příkladů).</a:t>
            </a:r>
          </a:p>
          <a:p>
            <a:pPr marL="5080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0" i="0" u="none" strike="noStrike" kern="0" cap="none" spc="0" normalizeH="0" baseline="0" noProof="0">
                <a:ln>
                  <a:noFill/>
                </a:ln>
                <a:solidFill>
                  <a:srgbClr val="000000"/>
                </a:solidFill>
                <a:effectLst/>
                <a:uLnTx/>
                <a:uFillTx/>
                <a:latin typeface="Calibri"/>
                <a:sym typeface="Trebuchet MS"/>
              </a:rPr>
              <a:t>Vaše </a:t>
            </a:r>
            <a:r>
              <a:rPr kumimoji="0" lang="it-IT" sz="1200" b="1" i="0" u="none" strike="noStrike" kern="0" cap="none" spc="0" normalizeH="0" baseline="0" noProof="0">
                <a:ln>
                  <a:noFill/>
                </a:ln>
                <a:solidFill>
                  <a:srgbClr val="000000"/>
                </a:solidFill>
                <a:effectLst/>
                <a:uLnTx/>
                <a:uFillTx/>
                <a:latin typeface="Calibri"/>
                <a:sym typeface="Trebuchet MS"/>
              </a:rPr>
              <a:t>silné stránky </a:t>
            </a:r>
            <a:r>
              <a:rPr kumimoji="0" lang="it-IT" sz="1200" b="0" i="0" u="none" strike="noStrike" kern="0" cap="none" spc="0" normalizeH="0" baseline="0" noProof="0">
                <a:ln>
                  <a:noFill/>
                </a:ln>
                <a:solidFill>
                  <a:srgbClr val="000000"/>
                </a:solidFill>
                <a:effectLst/>
                <a:uLnTx/>
                <a:uFillTx/>
                <a:latin typeface="Calibri"/>
                <a:sym typeface="Trebuchet MS"/>
              </a:rPr>
              <a:t>jsou nedílnou součástí vaší organizace , území a komunity, proto se zamyslete nad tím, co vás " táhne" .</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Noto Sans Symbols,Sans-Serif"/>
              <a:buChar char="⮚"/>
              <a:tabLst/>
              <a:defRPr/>
            </a:pPr>
            <a:r>
              <a:rPr kumimoji="0" lang="it-IT" sz="1200" b="0" i="0" u="none" strike="noStrike" kern="0" cap="none" spc="0" normalizeH="0" baseline="0" noProof="0">
                <a:ln>
                  <a:noFill/>
                </a:ln>
                <a:solidFill>
                  <a:srgbClr val="000000"/>
                </a:solidFill>
                <a:effectLst/>
                <a:uLnTx/>
                <a:uFillTx/>
                <a:latin typeface="Calibri"/>
                <a:sym typeface="Trebuchet MS"/>
              </a:rPr>
              <a:t>Co děláte lépe než kdokoli jiný?</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Noto Sans Symbols,Sans-Serif"/>
              <a:buChar char="⮚"/>
              <a:tabLst/>
              <a:defRPr/>
            </a:pPr>
            <a:r>
              <a:rPr kumimoji="0" lang="it-IT" sz="1200" b="0" i="0" u="none" strike="noStrike" kern="0" cap="none" spc="0" normalizeH="0" baseline="0" noProof="0">
                <a:ln>
                  <a:noFill/>
                </a:ln>
                <a:solidFill>
                  <a:srgbClr val="000000"/>
                </a:solidFill>
                <a:effectLst/>
                <a:uLnTx/>
                <a:uFillTx/>
                <a:latin typeface="Calibri"/>
                <a:sym typeface="Trebuchet MS"/>
              </a:rPr>
              <a:t>Jaké hodnoty jsou hnacím motorem vašeho podnikání?</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Noto Sans Symbols,Sans-Serif"/>
              <a:buChar char="⮚"/>
              <a:tabLst/>
              <a:defRPr/>
            </a:pPr>
            <a:r>
              <a:rPr kumimoji="0" lang="it-IT" sz="1200" b="0" i="0" u="none" strike="noStrike" kern="0" cap="none" spc="0" normalizeH="0" baseline="0" noProof="0">
                <a:ln>
                  <a:noFill/>
                </a:ln>
                <a:solidFill>
                  <a:srgbClr val="000000"/>
                </a:solidFill>
                <a:effectLst/>
                <a:uLnTx/>
                <a:uFillTx/>
                <a:latin typeface="Calibri"/>
                <a:sym typeface="Trebuchet MS"/>
              </a:rPr>
              <a:t>Z jakých jedinečných zdrojů můžete čerpat, ze kterých jiní nemohou ?</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Noto Sans Symbols,Sans-Serif"/>
              <a:buChar char="⮚"/>
              <a:tabLst/>
              <a:defRPr/>
            </a:pPr>
            <a:r>
              <a:rPr kumimoji="0" lang="it-IT" sz="1200" b="0" i="0" u="none" strike="noStrike" kern="0" cap="none" spc="0" normalizeH="0" baseline="0" noProof="0">
                <a:ln>
                  <a:noFill/>
                </a:ln>
                <a:solidFill>
                  <a:srgbClr val="000000"/>
                </a:solidFill>
                <a:effectLst/>
                <a:uLnTx/>
                <a:uFillTx/>
                <a:latin typeface="Calibri"/>
                <a:sym typeface="Trebuchet MS"/>
              </a:rPr>
              <a:t>Identifikujte a zanalyzujte jedinečný prodejní návrh (USP) vaší organizace a přidejte jej do části Silné stránky .</a:t>
            </a:r>
          </a:p>
          <a:p>
            <a:pPr marL="50800" marR="0" lvl="0" indent="0" algn="just" defTabSz="914400" rtl="0" eaLnBrk="1" fontAlgn="auto" latinLnBrk="0" hangingPunct="1">
              <a:lnSpc>
                <a:spcPct val="100000"/>
              </a:lnSpc>
              <a:spcBef>
                <a:spcPts val="0"/>
              </a:spcBef>
              <a:spcAft>
                <a:spcPts val="0"/>
              </a:spcAft>
              <a:buClr>
                <a:srgbClr val="000000"/>
              </a:buClr>
              <a:buSzPts val="1200"/>
              <a:buFont typeface="Noto Sans Symbols"/>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it-IT" sz="2000" b="0" i="0" u="none" strike="noStrike" kern="0" cap="none" spc="0" normalizeH="0" baseline="0" noProof="0" dirty="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231898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128;p11">
            <a:extLst>
              <a:ext uri="{FF2B5EF4-FFF2-40B4-BE49-F238E27FC236}">
                <a16:creationId xmlns:a16="http://schemas.microsoft.com/office/drawing/2014/main" id="{6FEE0FA8-3F7D-435B-BBA9-6E89C9AA5376}"/>
              </a:ext>
            </a:extLst>
          </p:cNvPr>
          <p:cNvSpPr txBox="1">
            <a:spLocks/>
          </p:cNvSpPr>
          <p:nvPr/>
        </p:nvSpPr>
        <p:spPr>
          <a:xfrm>
            <a:off x="543000" y="992872"/>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pl-PL" sz="1800" b="1" i="0" u="none" strike="noStrike" kern="0" cap="none" spc="0" normalizeH="0" baseline="0" noProof="0">
                <a:ln>
                  <a:noFill/>
                </a:ln>
                <a:solidFill>
                  <a:srgbClr val="008000"/>
                </a:solidFill>
                <a:effectLst/>
                <a:uLnTx/>
                <a:uFillTx/>
                <a:latin typeface="Trebuchet MS"/>
                <a:sym typeface="Trebuchet MS"/>
              </a:rPr>
              <a:t>1.2 Jak provést SWOT analýzu</a:t>
            </a:r>
          </a:p>
        </p:txBody>
      </p:sp>
      <p:sp>
        <p:nvSpPr>
          <p:cNvPr id="11" name="Google Shape;129;p11">
            <a:extLst>
              <a:ext uri="{FF2B5EF4-FFF2-40B4-BE49-F238E27FC236}">
                <a16:creationId xmlns:a16="http://schemas.microsoft.com/office/drawing/2014/main" id="{830CF08F-2B9E-491F-930D-DEB57A24D297}"/>
              </a:ext>
            </a:extLst>
          </p:cNvPr>
          <p:cNvSpPr txBox="1">
            <a:spLocks/>
          </p:cNvSpPr>
          <p:nvPr/>
        </p:nvSpPr>
        <p:spPr>
          <a:xfrm>
            <a:off x="543000" y="1398475"/>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0" i="0" u="none" strike="noStrike" kern="0" cap="none" spc="0" normalizeH="0" baseline="0" noProof="0">
                <a:ln>
                  <a:noFill/>
                </a:ln>
                <a:solidFill>
                  <a:srgbClr val="008000"/>
                </a:solidFill>
                <a:effectLst/>
                <a:uLnTx/>
                <a:uFillTx/>
                <a:latin typeface="Trebuchet MS"/>
                <a:sym typeface="Trebuchet MS"/>
              </a:rPr>
              <a:t>SILNÉ STRÁNKY</a:t>
            </a:r>
          </a:p>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endParaRPr kumimoji="0" lang="cs-CZ" sz="1600" b="0" i="0" u="none" strike="noStrike" kern="0" cap="none" spc="0" normalizeH="0" baseline="0" noProof="0">
              <a:ln>
                <a:noFill/>
              </a:ln>
              <a:solidFill>
                <a:srgbClr val="008000"/>
              </a:solidFill>
              <a:effectLst/>
              <a:uLnTx/>
              <a:uFillTx/>
              <a:latin typeface="Trebuchet MS"/>
              <a:sym typeface="Trebuchet MS"/>
            </a:endParaRPr>
          </a:p>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endParaRPr kumimoji="0" lang="cs-CZ" sz="1600" b="0" i="0" u="none" strike="noStrike" kern="0" cap="none" spc="0" normalizeH="0" baseline="0" noProof="0">
              <a:ln>
                <a:noFill/>
              </a:ln>
              <a:solidFill>
                <a:srgbClr val="008000"/>
              </a:solidFill>
              <a:effectLst/>
              <a:uLnTx/>
              <a:uFillTx/>
              <a:latin typeface="Trebuchet MS"/>
              <a:sym typeface="Trebuchet MS"/>
            </a:endParaRPr>
          </a:p>
        </p:txBody>
      </p:sp>
      <p:sp>
        <p:nvSpPr>
          <p:cNvPr id="12" name="Google Shape;130;p11">
            <a:extLst>
              <a:ext uri="{FF2B5EF4-FFF2-40B4-BE49-F238E27FC236}">
                <a16:creationId xmlns:a16="http://schemas.microsoft.com/office/drawing/2014/main" id="{D028365C-A3B3-48D5-960F-7564C00E3F43}"/>
              </a:ext>
            </a:extLst>
          </p:cNvPr>
          <p:cNvSpPr txBox="1">
            <a:spLocks/>
          </p:cNvSpPr>
          <p:nvPr/>
        </p:nvSpPr>
        <p:spPr>
          <a:xfrm>
            <a:off x="160050" y="2316826"/>
            <a:ext cx="9585900" cy="276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cs-CZ" sz="1200" b="0" i="0" u="none" strike="noStrike" kern="0" cap="none" spc="0" normalizeH="0" baseline="0" noProof="0">
                <a:ln>
                  <a:noFill/>
                </a:ln>
                <a:solidFill>
                  <a:srgbClr val="000000"/>
                </a:solidFill>
                <a:effectLst/>
                <a:uLnTx/>
                <a:uFillTx/>
                <a:latin typeface="Trebuchet MS"/>
                <a:sym typeface="Trebuchet MS"/>
              </a:rPr>
              <a:t>Potom obraťte perspektivu a zeptejte se sami sebe, co by vaši konkurenti mohli považovat za vaše silné stránky.</a:t>
            </a: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cs-CZ" sz="1200" b="0" i="0" u="none" strike="noStrike" kern="0" cap="none" spc="0" normalizeH="0" baseline="0" noProof="0">
                <a:ln>
                  <a:noFill/>
                </a:ln>
                <a:solidFill>
                  <a:srgbClr val="000000"/>
                </a:solidFill>
                <a:effectLst/>
                <a:uLnTx/>
                <a:uFillTx/>
                <a:latin typeface="Trebuchet MS"/>
                <a:sym typeface="Trebuchet MS"/>
              </a:rPr>
              <a:t>Které faktory způsobily, že jste získali prodej dříve než oni?</a:t>
            </a: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cs-CZ" sz="1200" b="0" i="1" u="sng" strike="noStrike" kern="0" cap="none" spc="0" normalizeH="0" baseline="0" noProof="0">
                <a:ln>
                  <a:noFill/>
                </a:ln>
                <a:solidFill>
                  <a:srgbClr val="000000"/>
                </a:solidFill>
                <a:effectLst/>
                <a:uLnTx/>
                <a:uFillTx/>
                <a:latin typeface="Trebuchet MS"/>
                <a:sym typeface="Trebuchet MS"/>
              </a:rPr>
              <a:t>Např. rostoucí trend spotřebitelů, kteří upřednostňují přírodní a místní věci a chtějí navštívit místa výroby, která se pak stávají i turistickou atrakcí.</a:t>
            </a: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0" i="1" u="sng" strike="noStrike" kern="0" cap="none" spc="0" normalizeH="0" baseline="0" noProof="0">
              <a:ln>
                <a:noFill/>
              </a:ln>
              <a:solidFill>
                <a:srgbClr val="000000"/>
              </a:solidFill>
              <a:effectLst/>
              <a:uLnTx/>
              <a:uFillTx/>
              <a:latin typeface="Trebuchet MS"/>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cs-CZ" sz="1200" b="0" i="0" u="none" strike="noStrike" kern="0" cap="none" spc="0" normalizeH="0" baseline="0" noProof="0">
                <a:ln>
                  <a:noFill/>
                </a:ln>
                <a:solidFill>
                  <a:srgbClr val="000000"/>
                </a:solidFill>
                <a:effectLst/>
                <a:uLnTx/>
                <a:uFillTx/>
                <a:latin typeface="Trebuchet MS"/>
                <a:sym typeface="Trebuchet MS"/>
              </a:rPr>
              <a:t>Nezapomeňte, že každý aspekt vaší organizace je silnou stránkou jen tehdy, přináší-li vám jasnou výhodu.</a:t>
            </a: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cs-CZ" sz="1200" b="0" i="0" u="none" strike="noStrike" kern="0" cap="none" spc="0" normalizeH="0" baseline="0" noProof="0">
              <a:ln>
                <a:noFill/>
              </a:ln>
              <a:solidFill>
                <a:srgbClr val="000000"/>
              </a:solidFill>
              <a:effectLst/>
              <a:uLnTx/>
              <a:uFillTx/>
              <a:latin typeface="Trebuchet MS"/>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cs-CZ" sz="1200" b="0" i="1" u="sng" strike="noStrike" kern="0" cap="none" spc="0" normalizeH="0" baseline="0" noProof="0">
                <a:ln>
                  <a:noFill/>
                </a:ln>
                <a:solidFill>
                  <a:srgbClr val="000000"/>
                </a:solidFill>
                <a:effectLst/>
                <a:uLnTx/>
                <a:uFillTx/>
                <a:latin typeface="Trebuchet MS"/>
                <a:sym typeface="Trebuchet MS"/>
              </a:rPr>
              <a:t>Pokud například všichni vaši konkurenti dodávají vysoce kvalitní výrobky, pak vysoce kvalitní výrobní proces není na vašem trhu silnou stránkou: je to nezbytnost.</a:t>
            </a:r>
            <a:endParaRPr kumimoji="0" lang="cs-CZ" sz="1200" b="0" i="0" u="none" strike="noStrike" kern="0" cap="none" spc="0" normalizeH="0" baseline="0" noProof="0" dirty="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2979413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B6C65D9-1627-4F9D-8087-4BE76A7B9262}"/>
              </a:ext>
            </a:extLst>
          </p:cNvPr>
          <p:cNvSpPr txBox="1"/>
          <p:nvPr/>
        </p:nvSpPr>
        <p:spPr>
          <a:xfrm>
            <a:off x="2523882" y="5882326"/>
            <a:ext cx="4572000" cy="300082"/>
          </a:xfrm>
          <a:prstGeom prst="rect">
            <a:avLst/>
          </a:prstGeom>
          <a:noFill/>
        </p:spPr>
        <p:txBody>
          <a:bodyPr wrap="square">
            <a:spAutoFit/>
          </a:bodyPr>
          <a:lstStyle/>
          <a:p>
            <a:pPr algn="ctr" defTabSz="685800">
              <a:buClrTx/>
            </a:pPr>
            <a:r>
              <a:rPr lang="cs-CZ" sz="1350" b="1" kern="1200" dirty="0">
                <a:solidFill>
                  <a:prstClr val="black"/>
                </a:solidFill>
                <a:latin typeface="Calibri" panose="020F0502020204030204" pitchFamily="34" charset="0"/>
                <a:ea typeface="Times New Roman" panose="02020603050405020304" pitchFamily="18" charset="0"/>
                <a:cs typeface="+mn-cs"/>
              </a:rPr>
              <a:t>Číslo projektu</a:t>
            </a:r>
            <a:r>
              <a:rPr lang="en-GB" sz="1350" b="1" kern="1200" dirty="0">
                <a:solidFill>
                  <a:prstClr val="black"/>
                </a:solidFill>
                <a:latin typeface="Calibri" panose="020F0502020204030204" pitchFamily="34" charset="0"/>
                <a:ea typeface="Times New Roman" panose="02020603050405020304" pitchFamily="18" charset="0"/>
                <a:cs typeface="+mn-cs"/>
              </a:rPr>
              <a:t>: 2020-1-SK01-KA202-078207</a:t>
            </a:r>
            <a:endParaRPr lang="cs-CZ" sz="1200"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5" name="TextovéPole 4">
            <a:extLst>
              <a:ext uri="{FF2B5EF4-FFF2-40B4-BE49-F238E27FC236}">
                <a16:creationId xmlns:a16="http://schemas.microsoft.com/office/drawing/2014/main" id="{7B968C52-6080-4027-A9FC-4A111F9BB8FF}"/>
              </a:ext>
            </a:extLst>
          </p:cNvPr>
          <p:cNvSpPr txBox="1"/>
          <p:nvPr/>
        </p:nvSpPr>
        <p:spPr>
          <a:xfrm>
            <a:off x="717475" y="6182408"/>
            <a:ext cx="8471050" cy="461665"/>
          </a:xfrm>
          <a:prstGeom prst="rect">
            <a:avLst/>
          </a:prstGeom>
          <a:noFill/>
        </p:spPr>
        <p:txBody>
          <a:bodyPr wrap="square">
            <a:spAutoFit/>
          </a:bodyPr>
          <a:lstStyle/>
          <a:p>
            <a:pPr>
              <a:buClrTx/>
            </a:pPr>
            <a:r>
              <a:rPr lang="cs-CZ" sz="1200" kern="1200" dirty="0">
                <a:solidFill>
                  <a:prstClr val="black"/>
                </a:solidFill>
                <a:latin typeface="Calibri" panose="020F0502020204030204"/>
                <a:ea typeface="+mn-ea"/>
                <a:cs typeface="+mn-cs"/>
              </a:rPr>
              <a:t>Tento projekt byl financován s podporou Evropské komise. Tato publikace (oznámení) vyjadřuje pouze názory autora a Komise nenese odpovědnost za jakékoli použití informací v ní obsažených.</a:t>
            </a:r>
          </a:p>
        </p:txBody>
      </p:sp>
      <p:sp>
        <p:nvSpPr>
          <p:cNvPr id="7" name="TextovéPole 6">
            <a:extLst>
              <a:ext uri="{FF2B5EF4-FFF2-40B4-BE49-F238E27FC236}">
                <a16:creationId xmlns:a16="http://schemas.microsoft.com/office/drawing/2014/main" id="{7F33FD42-DF79-438C-956E-238F6D673689}"/>
              </a:ext>
            </a:extLst>
          </p:cNvPr>
          <p:cNvSpPr txBox="1"/>
          <p:nvPr/>
        </p:nvSpPr>
        <p:spPr>
          <a:xfrm>
            <a:off x="2360712" y="213927"/>
            <a:ext cx="4572000" cy="738664"/>
          </a:xfrm>
          <a:prstGeom prst="rect">
            <a:avLst/>
          </a:prstGeom>
          <a:noFill/>
        </p:spPr>
        <p:txBody>
          <a:bodyPr wrap="square">
            <a:spAutoFit/>
          </a:bodyPr>
          <a:lstStyle/>
          <a:p>
            <a:pPr algn="ctr">
              <a:buClrTx/>
            </a:pPr>
            <a:r>
              <a:rPr lang="cs-CZ" kern="1200" dirty="0">
                <a:solidFill>
                  <a:prstClr val="black"/>
                </a:solidFill>
                <a:latin typeface="Calibri" panose="020F0502020204030204"/>
                <a:ea typeface="+mn-ea"/>
                <a:cs typeface="+mn-cs"/>
              </a:rPr>
              <a:t>Aktivizace zemědělských a turistických specializací prostřednictvím Centra chuti </a:t>
            </a:r>
            <a:br>
              <a:rPr lang="cs-CZ" kern="1200" dirty="0">
                <a:solidFill>
                  <a:prstClr val="black"/>
                </a:solidFill>
                <a:latin typeface="Calibri" panose="020F0502020204030204"/>
                <a:ea typeface="+mn-ea"/>
                <a:cs typeface="+mn-cs"/>
              </a:rPr>
            </a:br>
            <a:r>
              <a:rPr lang="cs-CZ" kern="1200" dirty="0">
                <a:solidFill>
                  <a:prstClr val="black"/>
                </a:solidFill>
                <a:latin typeface="Calibri" panose="020F0502020204030204"/>
                <a:ea typeface="+mn-ea"/>
                <a:cs typeface="+mn-cs"/>
              </a:rPr>
              <a:t>2020-1-SK01-KA202-078207</a:t>
            </a:r>
          </a:p>
        </p:txBody>
      </p:sp>
      <p:sp>
        <p:nvSpPr>
          <p:cNvPr id="10" name="Google Shape;135;p12">
            <a:extLst>
              <a:ext uri="{FF2B5EF4-FFF2-40B4-BE49-F238E27FC236}">
                <a16:creationId xmlns:a16="http://schemas.microsoft.com/office/drawing/2014/main" id="{B7DF587B-8D44-46AF-86D8-85460D58B34F}"/>
              </a:ext>
            </a:extLst>
          </p:cNvPr>
          <p:cNvSpPr txBox="1">
            <a:spLocks/>
          </p:cNvSpPr>
          <p:nvPr/>
        </p:nvSpPr>
        <p:spPr>
          <a:xfrm>
            <a:off x="543000" y="1301097"/>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800"/>
              <a:buFont typeface="Arial"/>
              <a:buNone/>
              <a:defRPr sz="1800" b="1"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800"/>
              <a:buFont typeface="Arial"/>
              <a:buNone/>
              <a:tabLst/>
              <a:defRPr/>
            </a:pPr>
            <a:r>
              <a:rPr kumimoji="0" lang="pl-PL" sz="1800" b="1" i="0" u="none" strike="noStrike" kern="0" cap="none" spc="0" normalizeH="0" baseline="0" noProof="0">
                <a:ln>
                  <a:noFill/>
                </a:ln>
                <a:solidFill>
                  <a:srgbClr val="008000"/>
                </a:solidFill>
                <a:effectLst/>
                <a:uLnTx/>
                <a:uFillTx/>
                <a:latin typeface="Trebuchet MS"/>
                <a:sym typeface="Trebuchet MS"/>
              </a:rPr>
              <a:t>1.2 Jak provést SWOT analýzu</a:t>
            </a:r>
          </a:p>
        </p:txBody>
      </p:sp>
      <p:sp>
        <p:nvSpPr>
          <p:cNvPr id="11" name="Google Shape;136;p12">
            <a:extLst>
              <a:ext uri="{FF2B5EF4-FFF2-40B4-BE49-F238E27FC236}">
                <a16:creationId xmlns:a16="http://schemas.microsoft.com/office/drawing/2014/main" id="{051C2BC5-07FB-4E49-9F3A-54542829CFB7}"/>
              </a:ext>
            </a:extLst>
          </p:cNvPr>
          <p:cNvSpPr txBox="1">
            <a:spLocks/>
          </p:cNvSpPr>
          <p:nvPr/>
        </p:nvSpPr>
        <p:spPr>
          <a:xfrm>
            <a:off x="543000" y="1758475"/>
            <a:ext cx="8820000" cy="360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8000"/>
              </a:buClr>
              <a:buSzPts val="1600"/>
              <a:buFont typeface="Arial"/>
              <a:buNone/>
              <a:defRPr sz="1600" b="0" i="0" u="none" strike="noStrike" cap="none">
                <a:solidFill>
                  <a:srgbClr val="008000"/>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r>
              <a:rPr kumimoji="0" lang="cs-CZ" sz="1600" b="0" i="0" u="none" strike="noStrike" kern="0" cap="none" spc="0" normalizeH="0" baseline="0" noProof="0">
                <a:ln>
                  <a:noFill/>
                </a:ln>
                <a:solidFill>
                  <a:srgbClr val="008000"/>
                </a:solidFill>
                <a:effectLst/>
                <a:uLnTx/>
                <a:uFillTx/>
                <a:latin typeface="Trebuchet MS"/>
                <a:sym typeface="Trebuchet MS"/>
              </a:rPr>
              <a:t>Příležitosti</a:t>
            </a:r>
          </a:p>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endParaRPr kumimoji="0" lang="cs-CZ" sz="1600" b="0" i="0" u="none" strike="noStrike" kern="0" cap="none" spc="0" normalizeH="0" baseline="0" noProof="0">
              <a:ln>
                <a:noFill/>
              </a:ln>
              <a:solidFill>
                <a:srgbClr val="008000"/>
              </a:solidFill>
              <a:effectLst/>
              <a:uLnTx/>
              <a:uFillTx/>
              <a:latin typeface="Trebuchet MS"/>
              <a:sym typeface="Trebuchet MS"/>
            </a:endParaRPr>
          </a:p>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endParaRPr kumimoji="0" lang="cs-CZ" sz="1600" b="0" i="0" u="none" strike="noStrike" kern="0" cap="none" spc="0" normalizeH="0" baseline="0" noProof="0">
              <a:ln>
                <a:noFill/>
              </a:ln>
              <a:solidFill>
                <a:srgbClr val="008000"/>
              </a:solidFill>
              <a:effectLst/>
              <a:uLnTx/>
              <a:uFillTx/>
              <a:latin typeface="Trebuchet MS"/>
              <a:sym typeface="Trebuchet MS"/>
            </a:endParaRPr>
          </a:p>
          <a:p>
            <a:pPr marL="0" marR="0" lvl="0" indent="0" algn="l" defTabSz="914400" rtl="0" eaLnBrk="1" fontAlgn="auto" latinLnBrk="0" hangingPunct="1">
              <a:lnSpc>
                <a:spcPct val="100000"/>
              </a:lnSpc>
              <a:spcBef>
                <a:spcPts val="0"/>
              </a:spcBef>
              <a:spcAft>
                <a:spcPts val="0"/>
              </a:spcAft>
              <a:buClr>
                <a:srgbClr val="008000"/>
              </a:buClr>
              <a:buSzPts val="1600"/>
              <a:buFont typeface="Arial"/>
              <a:buNone/>
              <a:tabLst/>
              <a:defRPr/>
            </a:pPr>
            <a:endParaRPr kumimoji="0" lang="cs-CZ" sz="1600" b="0" i="0" u="none" strike="noStrike" kern="0" cap="none" spc="0" normalizeH="0" baseline="0" noProof="0">
              <a:ln>
                <a:noFill/>
              </a:ln>
              <a:solidFill>
                <a:srgbClr val="008000"/>
              </a:solidFill>
              <a:effectLst/>
              <a:uLnTx/>
              <a:uFillTx/>
              <a:latin typeface="Trebuchet MS"/>
              <a:sym typeface="Trebuchet MS"/>
            </a:endParaRPr>
          </a:p>
        </p:txBody>
      </p:sp>
      <p:sp>
        <p:nvSpPr>
          <p:cNvPr id="12" name="Google Shape;137;p12">
            <a:extLst>
              <a:ext uri="{FF2B5EF4-FFF2-40B4-BE49-F238E27FC236}">
                <a16:creationId xmlns:a16="http://schemas.microsoft.com/office/drawing/2014/main" id="{D5985C1B-A14B-4CCD-B7DA-DF1457365DAE}"/>
              </a:ext>
            </a:extLst>
          </p:cNvPr>
          <p:cNvSpPr txBox="1">
            <a:spLocks/>
          </p:cNvSpPr>
          <p:nvPr/>
        </p:nvSpPr>
        <p:spPr>
          <a:xfrm>
            <a:off x="160050" y="2022350"/>
            <a:ext cx="9585900" cy="4034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just"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304800" algn="just"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04800" algn="just" rtl="0">
              <a:lnSpc>
                <a:spcPct val="100000"/>
              </a:lnSpc>
              <a:spcBef>
                <a:spcPts val="0"/>
              </a:spcBef>
              <a:spcAft>
                <a:spcPts val="0"/>
              </a:spcAft>
              <a:buClr>
                <a:schemeClr val="dk1"/>
              </a:buClr>
              <a:buSzPts val="1200"/>
              <a:buFont typeface="Trebuchet MS"/>
              <a:buChar char="›"/>
              <a:defRPr sz="12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it-IT" sz="20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it-IT" sz="1200" b="0" i="0" u="none" strike="noStrike" kern="0" cap="none" spc="0" normalizeH="0" baseline="0" noProof="0">
                <a:ln>
                  <a:noFill/>
                </a:ln>
                <a:solidFill>
                  <a:srgbClr val="000000"/>
                </a:solidFill>
                <a:effectLst/>
                <a:uLnTx/>
                <a:uFillTx/>
                <a:latin typeface="Calibri"/>
                <a:sym typeface="Trebuchet MS"/>
              </a:rPr>
              <a:t>Příležitosti jsou otevřené možnosti nebo možnosti, aby se stalo něco pozitivního, ale musíte si je sami vyžádat!</a:t>
            </a: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457200" marR="0" lvl="0" indent="-4064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it-IT" sz="1200" b="0" i="0" u="none" strike="noStrike" kern="0" cap="none" spc="0" normalizeH="0" baseline="0" noProof="0">
                <a:ln>
                  <a:noFill/>
                </a:ln>
                <a:solidFill>
                  <a:srgbClr val="000000"/>
                </a:solidFill>
                <a:effectLst/>
                <a:uLnTx/>
                <a:uFillTx/>
                <a:latin typeface="Calibri"/>
                <a:sym typeface="Trebuchet MS"/>
              </a:rPr>
              <a:t>Obvykle vyplývají ze situací mimo vaši organizaci a vyžadují pohled na to, co by se mohlo stát v budoucnosti.</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it-IT" sz="1200" b="0" i="0" u="none" strike="noStrike" kern="0" cap="none" spc="0" normalizeH="0" baseline="0" noProof="0">
                <a:ln>
                  <a:noFill/>
                </a:ln>
                <a:solidFill>
                  <a:srgbClr val="000000"/>
                </a:solidFill>
                <a:effectLst/>
                <a:uLnTx/>
                <a:uFillTx/>
                <a:latin typeface="Calibri"/>
                <a:sym typeface="Trebuchet MS"/>
              </a:rPr>
              <a:t>Mohou vzniknout v důsledku vývoje na trhu, který obsluhujete , nebo v technologii, kterou používáte.</a:t>
            </a: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457200" marR="0" lvl="0" indent="-4064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it-IT" sz="1200" b="0" i="0" u="none" strike="noStrike" kern="0" cap="none" spc="0" normalizeH="0" baseline="0" noProof="0">
                <a:ln>
                  <a:noFill/>
                </a:ln>
                <a:solidFill>
                  <a:srgbClr val="000000"/>
                </a:solidFill>
                <a:effectLst/>
                <a:uLnTx/>
                <a:uFillTx/>
                <a:latin typeface="Calibri"/>
                <a:sym typeface="Trebuchet MS"/>
              </a:rPr>
              <a:t>Schopnost identifikovat a využívat příležitosti může mít obrovský význam pro schopnost vaší organizace konkurovat a zaujmout vedoucí postavení na trhu.</a:t>
            </a: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it-IT" sz="20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it-IT" sz="1200" b="0" i="0" u="none" strike="noStrike" kern="0" cap="none" spc="0" normalizeH="0" baseline="0" noProof="0">
                <a:ln>
                  <a:noFill/>
                </a:ln>
                <a:solidFill>
                  <a:srgbClr val="000000"/>
                </a:solidFill>
                <a:effectLst/>
                <a:uLnTx/>
                <a:uFillTx/>
                <a:latin typeface="Calibri"/>
                <a:sym typeface="Trebuchet MS"/>
              </a:rPr>
              <a:t>Přemýšlejte o dobrých příležitostech, které můžete okamžitě využít. Nemusí být průlomové: i malé výhody mohou zvýšit konkurenceschopnost vaší organizace .</a:t>
            </a: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342900" marR="0" lvl="0" indent="-29210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it-IT" sz="1200" b="0" i="0" u="none" strike="noStrike" kern="0" cap="none" spc="0" normalizeH="0" baseline="0" noProof="0">
                <a:ln>
                  <a:noFill/>
                </a:ln>
                <a:solidFill>
                  <a:srgbClr val="000000"/>
                </a:solidFill>
                <a:effectLst/>
                <a:uLnTx/>
                <a:uFillTx/>
                <a:latin typeface="Calibri"/>
                <a:sym typeface="Trebuchet MS"/>
              </a:rPr>
              <a:t>Jaké zajímavé trendy na trhu, ať už velké nebo malé, které by mohly mít vliv , znáte?</a:t>
            </a:r>
          </a:p>
          <a:p>
            <a:pPr marL="342900" marR="0" lvl="0" indent="-215900" algn="just" defTabSz="914400" rtl="0" eaLnBrk="1" fontAlgn="auto" latinLnBrk="0" hangingPunct="1">
              <a:lnSpc>
                <a:spcPct val="100000"/>
              </a:lnSpc>
              <a:spcBef>
                <a:spcPts val="0"/>
              </a:spcBef>
              <a:spcAft>
                <a:spcPts val="0"/>
              </a:spcAft>
              <a:buClr>
                <a:srgbClr val="000000"/>
              </a:buClr>
              <a:buSzPts val="2000"/>
              <a:buFont typeface="Noto Sans Symbols"/>
              <a:buNone/>
              <a:tabLst/>
              <a:defRPr/>
            </a:pP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it-IT" sz="1200" b="0" i="1" u="sng" strike="noStrike" kern="0" cap="none" spc="0" normalizeH="0" baseline="0" noProof="0">
                <a:ln>
                  <a:noFill/>
                </a:ln>
                <a:solidFill>
                  <a:srgbClr val="000000"/>
                </a:solidFill>
                <a:effectLst/>
                <a:uLnTx/>
                <a:uFillTx/>
                <a:latin typeface="Calibri"/>
                <a:sym typeface="Trebuchet MS"/>
              </a:rPr>
              <a:t>Důležité je , že to souvisí is typem Centra chutí, které chcete vytvořit , zda je to místo, které má přilákat turisty a prezentovat místní výrobky, nebo místo, kde se místní výrobci spojují , aby získali více příležitostí na trhu, nebo možná obojí . ..</a:t>
            </a:r>
            <a:endParaRPr kumimoji="0" lang="it-IT" sz="12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lang="it-IT" sz="1200" b="0" i="1" u="sng" strike="noStrike" kern="0" cap="none" spc="0" normalizeH="0" baseline="0" noProof="0">
              <a:ln>
                <a:noFill/>
              </a:ln>
              <a:solidFill>
                <a:srgbClr val="000000"/>
              </a:solidFill>
              <a:effectLst/>
              <a:uLnTx/>
              <a:uFillTx/>
              <a:latin typeface="Calibri"/>
              <a:sym typeface="Trebuchet MS"/>
            </a:endParaRPr>
          </a:p>
          <a:p>
            <a:pPr marL="285750" marR="0" lvl="0" indent="-23495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it-IT" sz="1200" b="0" i="0" u="none" strike="noStrike" kern="0" cap="none" spc="0" normalizeH="0" baseline="0" noProof="0">
                <a:ln>
                  <a:noFill/>
                </a:ln>
                <a:solidFill>
                  <a:srgbClr val="000000"/>
                </a:solidFill>
                <a:effectLst/>
                <a:uLnTx/>
                <a:uFillTx/>
                <a:latin typeface="Calibri"/>
                <a:sym typeface="Trebuchet MS"/>
              </a:rPr>
              <a:t>Pozornost byste měli věnovat také změnám ve vládní politice týkající se vaší oblasti. Zajímavé příležitosti mohou nabídnout také změny v sociálních vzorech, profilech obyvatelstva a životním stylu.</a:t>
            </a:r>
            <a:endParaRPr kumimoji="0" lang="it-IT" sz="2000" b="0" i="0" u="none" strike="noStrike" kern="0" cap="none" spc="0" normalizeH="0" baseline="0" noProof="0">
              <a:ln>
                <a:noFill/>
              </a:ln>
              <a:solidFill>
                <a:srgbClr val="000000"/>
              </a:solidFill>
              <a:effectLst/>
              <a:uLnTx/>
              <a:uFillTx/>
              <a:latin typeface="Calibri"/>
              <a:sym typeface="Trebuchet MS"/>
            </a:endParaRPr>
          </a:p>
          <a:p>
            <a:pPr marL="0" marR="0" lvl="0" indent="0" algn="just"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it-IT" sz="2000" b="0" i="0" u="none" strike="noStrike" kern="0" cap="none" spc="0" normalizeH="0" baseline="0" noProof="0" dirty="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413263745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215528D5E10BA49B6643C35E826D0AA" ma:contentTypeVersion="17" ma:contentTypeDescription="Vytvoří nový dokument" ma:contentTypeScope="" ma:versionID="fcad38f92428f1399907585f969aa42e">
  <xsd:schema xmlns:xsd="http://www.w3.org/2001/XMLSchema" xmlns:xs="http://www.w3.org/2001/XMLSchema" xmlns:p="http://schemas.microsoft.com/office/2006/metadata/properties" xmlns:ns2="f5d98e21-7858-42b8-a513-89b049052d4e" xmlns:ns3="ebb57fef-aa04-4b64-85cb-dbd122f3ef38" targetNamespace="http://schemas.microsoft.com/office/2006/metadata/properties" ma:root="true" ma:fieldsID="862d6d2d627f1411e1f6b9c9c492d602" ns2:_="" ns3:_="">
    <xsd:import namespace="f5d98e21-7858-42b8-a513-89b049052d4e"/>
    <xsd:import namespace="ebb57fef-aa04-4b64-85cb-dbd122f3ef3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98e21-7858-42b8-a513-89b0490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Značky obrázků"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b57fef-aa04-4b64-85cb-dbd122f3ef3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a2fb5e-3e71-46c2-8cfb-b18f0a1e2fa7}" ma:internalName="TaxCatchAll" ma:showField="CatchAllData" ma:web="ebb57fef-aa04-4b64-85cb-dbd122f3ef3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5d98e21-7858-42b8-a513-89b049052d4e">
      <Terms xmlns="http://schemas.microsoft.com/office/infopath/2007/PartnerControls"/>
    </lcf76f155ced4ddcb4097134ff3c332f>
    <TaxCatchAll xmlns="ebb57fef-aa04-4b64-85cb-dbd122f3ef3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2266E5-CD3B-43BA-8ECB-5B848DD87BEE}"/>
</file>

<file path=customXml/itemProps2.xml><?xml version="1.0" encoding="utf-8"?>
<ds:datastoreItem xmlns:ds="http://schemas.openxmlformats.org/officeDocument/2006/customXml" ds:itemID="{82F3B80D-2D2A-44F3-AEE8-03EAE6645279}">
  <ds:schemaRefs>
    <ds:schemaRef ds:uri="ebb57fef-aa04-4b64-85cb-dbd122f3ef38"/>
    <ds:schemaRef ds:uri="f5d98e21-7858-42b8-a513-89b049052d4e"/>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9C839D2-636E-450F-A7C2-98F7DE88B7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TotalTime>
  <Words>8534</Words>
  <Application>Microsoft Office PowerPoint</Application>
  <PresentationFormat>A4 (210 × 297 mm)</PresentationFormat>
  <Paragraphs>850</Paragraphs>
  <Slides>48</Slides>
  <Notes>0</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48</vt:i4>
      </vt:variant>
    </vt:vector>
  </HeadingPairs>
  <TitlesOfParts>
    <vt:vector size="59" baseType="lpstr">
      <vt:lpstr>Times New Roman</vt:lpstr>
      <vt:lpstr>Calibri Light</vt:lpstr>
      <vt:lpstr>Trebuchet MS</vt:lpstr>
      <vt:lpstr>Courier New</vt:lpstr>
      <vt:lpstr>Noto Sans Symbols</vt:lpstr>
      <vt:lpstr>Calibri</vt:lpstr>
      <vt:lpstr>Consolas</vt:lpstr>
      <vt:lpstr>Arial</vt:lpstr>
      <vt:lpstr>Noto Sans Symbols,Sans-Serif</vt:lpstr>
      <vt:lpstr>Tahoma</vt:lpstr>
      <vt:lpstr>Motiv Office</vt:lpstr>
      <vt:lpstr>Modul 1</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Krzy Pal</dc:creator>
  <cp:keywords>, docId:98747502242E3F4B72A5F3B8A2B9F64F</cp:keywords>
  <cp:lastModifiedBy>Kánská Eva</cp:lastModifiedBy>
  <cp:revision>38</cp:revision>
  <dcterms:created xsi:type="dcterms:W3CDTF">2018-03-25T08:55:28Z</dcterms:created>
  <dcterms:modified xsi:type="dcterms:W3CDTF">2023-01-21T20:46:03Z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0x0101006215528D5E10BA49B6643C35E826D0AA</vt:lpwstr>
  </property>
  <property fmtid="{D5CDD505-2E9C-101B-9397-08002B2CF9AE}" pid="3" name="MediaServiceImageTags">
    <vt:lpwstr/>
  </property>
</Properties>
</file>