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3"/>
  </p:notes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906000" cy="6858000" type="A4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onsolas" panose="020B0609020204030204" pitchFamily="49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  <p:embeddedFont>
      <p:font typeface="Trebuchet MS" panose="020B060302020202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6" roundtripDataSignature="AMtx7mgQdJrJ3UcYIQ0oyabBBZ+eFTv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65856-8C42-675A-0714-43D461C5D73D}" v="704" dt="2022-10-24T10:48:10.930"/>
    <p1510:client id="{1897CEEB-B374-3E64-D553-8998589FE0C9}" v="13" dt="2022-10-24T09:21:58.049"/>
    <p1510:client id="{1EFF7A55-E8DB-FA2E-F4FB-5D4084136915}" v="220" dt="2022-10-25T13:41:00.447"/>
    <p1510:client id="{372C0997-4731-D51D-CCDF-8AE0C73C7BA0}" v="3" dt="2022-06-02T12:45:14.425"/>
  </p1510:revLst>
</p1510:revInfo>
</file>

<file path=ppt/tableStyles.xml><?xml version="1.0" encoding="utf-8"?>
<a:tblStyleLst xmlns:a="http://schemas.openxmlformats.org/drawingml/2006/main" def="{D23FF16D-11D2-4C03-839C-79305112D1A9}">
  <a:tblStyle styleId="{D23FF16D-11D2-4C03-839C-79305112D1A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C1F451-1D95-4ED1-BEC5-CFCC107EDB6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332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76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82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Alessandro D'Alsazia - michele.dalsazia@studio.unibo.it" userId="S::michele.dalsazia_studio.unibo.it#ext#@czuvpraze.onmicrosoft.com::93cd70b9-71d7-41de-bc61-34c34fb23ea4" providerId="AD" clId="Web-{14665856-8C42-675A-0714-43D461C5D73D}"/>
    <pc:docChg chg="delSld modSld">
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8:10.930" v="623" actId="20577"/>
      <pc:docMkLst>
        <pc:docMk/>
      </pc:docMkLst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06.188" v="230" actId="20577"/>
        <pc:sldMkLst>
          <pc:docMk/>
          <pc:sldMk cId="0" sldId="25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47:46.659" v="80" actId="20577"/>
          <ac:spMkLst>
            <pc:docMk/>
            <pc:sldMk cId="0" sldId="257"/>
            <ac:spMk id="68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44:12.778" v="14" actId="20577"/>
          <ac:spMkLst>
            <pc:docMk/>
            <pc:sldMk cId="0" sldId="257"/>
            <ac:spMk id="69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06.188" v="230" actId="20577"/>
          <ac:spMkLst>
            <pc:docMk/>
            <pc:sldMk cId="0" sldId="257"/>
            <ac:spMk id="70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51.283" v="242" actId="20577"/>
        <pc:sldMkLst>
          <pc:docMk/>
          <pc:sldMk cId="0" sldId="25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26.501" v="234" actId="20577"/>
          <ac:spMkLst>
            <pc:docMk/>
            <pc:sldMk cId="0" sldId="258"/>
            <ac:spMk id="75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30.048" v="235" actId="20577"/>
          <ac:spMkLst>
            <pc:docMk/>
            <pc:sldMk cId="0" sldId="258"/>
            <ac:spMk id="76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6:51.283" v="242" actId="20577"/>
          <ac:spMkLst>
            <pc:docMk/>
            <pc:sldMk cId="0" sldId="258"/>
            <ac:spMk id="77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8:34.521" v="264" actId="20577"/>
        <pc:sldMkLst>
          <pc:docMk/>
          <pc:sldMk cId="0" sldId="25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8:34.521" v="264" actId="20577"/>
          <ac:spMkLst>
            <pc:docMk/>
            <pc:sldMk cId="0" sldId="259"/>
            <ac:spMk id="84" creationId="{00000000-0000-0000-0000-000000000000}"/>
          </ac:spMkLst>
        </pc:spChg>
      </pc:sldChg>
      <pc:sldChg chg="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8:45.943" v="265"/>
        <pc:sldMkLst>
          <pc:docMk/>
          <pc:sldMk cId="0" sldId="260"/>
        </pc:sldMkLst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0:01.960" v="281" actId="1076"/>
        <pc:sldMkLst>
          <pc:docMk/>
          <pc:sldMk cId="0" sldId="262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9:43.007" v="279" actId="20577"/>
          <ac:spMkLst>
            <pc:docMk/>
            <pc:sldMk cId="0" sldId="262"/>
            <ac:spMk id="102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0:01.960" v="281" actId="1076"/>
          <ac:spMkLst>
            <pc:docMk/>
            <pc:sldMk cId="0" sldId="262"/>
            <ac:spMk id="103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9:52.320" v="280"/>
        <pc:sldMkLst>
          <pc:docMk/>
          <pc:sldMk cId="0" sldId="263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09:59:16.709" v="270" actId="20577"/>
          <ac:spMkLst>
            <pc:docMk/>
            <pc:sldMk cId="0" sldId="263"/>
            <ac:spMk id="109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39.044" v="311" actId="20577"/>
        <pc:sldMkLst>
          <pc:docMk/>
          <pc:sldMk cId="0" sldId="264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39.044" v="311" actId="20577"/>
          <ac:spMkLst>
            <pc:docMk/>
            <pc:sldMk cId="0" sldId="264"/>
            <ac:spMk id="116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1:03.728" v="295"/>
        <pc:sldMkLst>
          <pc:docMk/>
          <pc:sldMk cId="0" sldId="265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0:44.087" v="284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42.810" v="312" actId="20577"/>
        <pc:sldMkLst>
          <pc:docMk/>
          <pc:sldMk cId="0" sldId="26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42.810" v="312" actId="20577"/>
          <ac:spMkLst>
            <pc:docMk/>
            <pc:sldMk cId="0" sldId="267"/>
            <ac:spMk id="137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49.326" v="314" actId="20577"/>
        <pc:sldMkLst>
          <pc:docMk/>
          <pc:sldMk cId="0" sldId="26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49.326" v="314" actId="20577"/>
          <ac:spMkLst>
            <pc:docMk/>
            <pc:sldMk cId="0" sldId="268"/>
            <ac:spMk id="14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58.639" v="316" actId="20577"/>
        <pc:sldMkLst>
          <pc:docMk/>
          <pc:sldMk cId="0" sldId="26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3:58.639" v="316" actId="20577"/>
          <ac:spMkLst>
            <pc:docMk/>
            <pc:sldMk cId="0" sldId="269"/>
            <ac:spMk id="150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4:01.326" v="317" actId="20577"/>
        <pc:sldMkLst>
          <pc:docMk/>
          <pc:sldMk cId="0" sldId="270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4:01.326" v="317" actId="20577"/>
          <ac:spMkLst>
            <pc:docMk/>
            <pc:sldMk cId="0" sldId="270"/>
            <ac:spMk id="156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52.387" v="308"/>
        <pc:sldMkLst>
          <pc:docMk/>
          <pc:sldMk cId="0" sldId="273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07.433" v="296" actId="20577"/>
          <ac:spMkLst>
            <pc:docMk/>
            <pc:sldMk cId="0" sldId="273"/>
            <ac:spMk id="176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58.997" v="309" actId="1076"/>
        <pc:sldMkLst>
          <pc:docMk/>
          <pc:sldMk cId="0" sldId="274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36.387" v="307" actId="20577"/>
          <ac:spMkLst>
            <pc:docMk/>
            <pc:sldMk cId="0" sldId="274"/>
            <ac:spMk id="181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32.277" v="305" actId="20577"/>
          <ac:spMkLst>
            <pc:docMk/>
            <pc:sldMk cId="0" sldId="274"/>
            <ac:spMk id="182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2:58.997" v="309" actId="1076"/>
          <ac:spMkLst>
            <pc:docMk/>
            <pc:sldMk cId="0" sldId="274"/>
            <ac:spMk id="183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4:11.717" v="319" actId="20577"/>
        <pc:sldMkLst>
          <pc:docMk/>
          <pc:sldMk cId="0" sldId="275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4:11.717" v="319" actId="20577"/>
          <ac:spMkLst>
            <pc:docMk/>
            <pc:sldMk cId="0" sldId="275"/>
            <ac:spMk id="190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05.675" v="370" actId="20577"/>
        <pc:sldMkLst>
          <pc:docMk/>
          <pc:sldMk cId="0" sldId="276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6:41.284" v="364" actId="1076"/>
          <ac:spMkLst>
            <pc:docMk/>
            <pc:sldMk cId="0" sldId="276"/>
            <ac:spMk id="195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6:44.987" v="365" actId="1076"/>
          <ac:spMkLst>
            <pc:docMk/>
            <pc:sldMk cId="0" sldId="276"/>
            <ac:spMk id="196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05.675" v="370" actId="20577"/>
          <ac:spMkLst>
            <pc:docMk/>
            <pc:sldMk cId="0" sldId="276"/>
            <ac:spMk id="197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08.144" v="371"/>
        <pc:sldMkLst>
          <pc:docMk/>
          <pc:sldMk cId="0" sldId="27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5:53.720" v="355" actId="20577"/>
          <ac:spMkLst>
            <pc:docMk/>
            <pc:sldMk cId="0" sldId="277"/>
            <ac:spMk id="20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32.098" v="373" actId="20577"/>
        <pc:sldMkLst>
          <pc:docMk/>
          <pc:sldMk cId="0" sldId="27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32.098" v="373" actId="20577"/>
          <ac:spMkLst>
            <pc:docMk/>
            <pc:sldMk cId="0" sldId="278"/>
            <ac:spMk id="211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46.629" v="377" actId="20577"/>
        <pc:sldMkLst>
          <pc:docMk/>
          <pc:sldMk cId="0" sldId="27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46.629" v="377" actId="20577"/>
          <ac:spMkLst>
            <pc:docMk/>
            <pc:sldMk cId="0" sldId="279"/>
            <ac:spMk id="218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56.114" v="379" actId="20577"/>
        <pc:sldMkLst>
          <pc:docMk/>
          <pc:sldMk cId="0" sldId="280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7:56.114" v="379" actId="20577"/>
          <ac:spMkLst>
            <pc:docMk/>
            <pc:sldMk cId="0" sldId="280"/>
            <ac:spMk id="225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03.020" v="381" actId="20577"/>
        <pc:sldMkLst>
          <pc:docMk/>
          <pc:sldMk cId="0" sldId="281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03.020" v="381" actId="20577"/>
          <ac:spMkLst>
            <pc:docMk/>
            <pc:sldMk cId="0" sldId="281"/>
            <ac:spMk id="232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08.521" v="383" actId="20577"/>
        <pc:sldMkLst>
          <pc:docMk/>
          <pc:sldMk cId="0" sldId="282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08.521" v="383" actId="20577"/>
          <ac:spMkLst>
            <pc:docMk/>
            <pc:sldMk cId="0" sldId="282"/>
            <ac:spMk id="239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13.990" v="384" actId="20577"/>
        <pc:sldMkLst>
          <pc:docMk/>
          <pc:sldMk cId="0" sldId="283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13.990" v="384" actId="20577"/>
          <ac:spMkLst>
            <pc:docMk/>
            <pc:sldMk cId="0" sldId="283"/>
            <ac:spMk id="247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24.209" v="386" actId="20577"/>
        <pc:sldMkLst>
          <pc:docMk/>
          <pc:sldMk cId="0" sldId="284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24.209" v="386" actId="20577"/>
          <ac:spMkLst>
            <pc:docMk/>
            <pc:sldMk cId="0" sldId="284"/>
            <ac:spMk id="255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33.584" v="388" actId="20577"/>
        <pc:sldMkLst>
          <pc:docMk/>
          <pc:sldMk cId="0" sldId="286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8:33.584" v="388" actId="20577"/>
          <ac:spMkLst>
            <pc:docMk/>
            <pc:sldMk cId="0" sldId="286"/>
            <ac:spMk id="269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26.726" v="390" actId="20577"/>
        <pc:sldMkLst>
          <pc:docMk/>
          <pc:sldMk cId="0" sldId="28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26.726" v="390" actId="20577"/>
          <ac:spMkLst>
            <pc:docMk/>
            <pc:sldMk cId="0" sldId="287"/>
            <ac:spMk id="276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29.476" v="391" actId="20577"/>
        <pc:sldMkLst>
          <pc:docMk/>
          <pc:sldMk cId="0" sldId="28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29.476" v="391" actId="20577"/>
          <ac:spMkLst>
            <pc:docMk/>
            <pc:sldMk cId="0" sldId="288"/>
            <ac:spMk id="283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41.711" v="393" actId="20577"/>
        <pc:sldMkLst>
          <pc:docMk/>
          <pc:sldMk cId="0" sldId="28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41.711" v="393" actId="20577"/>
          <ac:spMkLst>
            <pc:docMk/>
            <pc:sldMk cId="0" sldId="289"/>
            <ac:spMk id="290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47.367" v="398"/>
        <pc:sldMkLst>
          <pc:docMk/>
          <pc:sldMk cId="0" sldId="290"/>
        </pc:sldMkLst>
        <pc:graphicFrameChg chg="mod modGraphic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47.367" v="398"/>
          <ac:graphicFrameMkLst>
            <pc:docMk/>
            <pc:sldMk cId="0" sldId="290"/>
            <ac:graphicFrameMk id="297" creationId="{00000000-0000-0000-0000-000000000000}"/>
          </ac:graphicFrameMkLst>
        </pc:graphicFrame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50.352" v="407"/>
        <pc:sldMkLst>
          <pc:docMk/>
          <pc:sldMk cId="0" sldId="291"/>
        </pc:sldMkLst>
        <pc:graphicFrameChg chg="mod modGraphic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09:50.352" v="407"/>
          <ac:graphicFrameMkLst>
            <pc:docMk/>
            <pc:sldMk cId="0" sldId="291"/>
            <ac:graphicFrameMk id="304" creationId="{00000000-0000-0000-0000-000000000000}"/>
          </ac:graphicFrameMkLst>
        </pc:graphicFrame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10:09.055" v="411" actId="20577"/>
        <pc:sldMkLst>
          <pc:docMk/>
          <pc:sldMk cId="0" sldId="292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10:09.055" v="411" actId="20577"/>
          <ac:spMkLst>
            <pc:docMk/>
            <pc:sldMk cId="0" sldId="292"/>
            <ac:spMk id="311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10:01.055" v="409" actId="20577"/>
          <ac:spMkLst>
            <pc:docMk/>
            <pc:sldMk cId="0" sldId="292"/>
            <ac:spMk id="312" creationId="{00000000-0000-0000-0000-000000000000}"/>
          </ac:spMkLst>
        </pc:spChg>
      </pc:sldChg>
      <pc:sldChg chg="addSp 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19.112" v="476" actId="20577"/>
        <pc:sldMkLst>
          <pc:docMk/>
          <pc:sldMk cId="0" sldId="293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19.112" v="476" actId="20577"/>
          <ac:spMkLst>
            <pc:docMk/>
            <pc:sldMk cId="0" sldId="293"/>
            <ac:spMk id="318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4:58.143" v="470" actId="20577"/>
          <ac:spMkLst>
            <pc:docMk/>
            <pc:sldMk cId="0" sldId="293"/>
            <ac:spMk id="319" creationId="{00000000-0000-0000-0000-000000000000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4:49.283" v="469" actId="20577"/>
          <ac:spMkLst>
            <pc:docMk/>
            <pc:sldMk cId="0" sldId="293"/>
            <ac:spMk id="320" creationId="{00000000-0000-0000-0000-000000000000}"/>
          </ac:spMkLst>
        </pc:spChg>
        <pc:graphicFrameChg chg="add mod modGraphic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4:44.220" v="468" actId="14100"/>
          <ac:graphicFrameMkLst>
            <pc:docMk/>
            <pc:sldMk cId="0" sldId="293"/>
            <ac:graphicFrameMk id="2" creationId="{51D23EA8-3D22-1A9F-1114-B29D73EFADFF}"/>
          </ac:graphicFrameMkLst>
        </pc:graphicFrame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34.659" v="478" actId="20577"/>
        <pc:sldMkLst>
          <pc:docMk/>
          <pc:sldMk cId="0" sldId="295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34.659" v="478" actId="20577"/>
          <ac:spMkLst>
            <pc:docMk/>
            <pc:sldMk cId="0" sldId="295"/>
            <ac:spMk id="33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38.863" v="480" actId="20577"/>
        <pc:sldMkLst>
          <pc:docMk/>
          <pc:sldMk cId="0" sldId="296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5:38.863" v="480" actId="20577"/>
          <ac:spMkLst>
            <pc:docMk/>
            <pc:sldMk cId="0" sldId="296"/>
            <ac:spMk id="341" creationId="{00000000-0000-0000-0000-000000000000}"/>
          </ac:spMkLst>
        </pc:spChg>
      </pc:sldChg>
      <pc:sldChg chg="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6:50.677" v="483"/>
        <pc:sldMkLst>
          <pc:docMk/>
          <pc:sldMk cId="0" sldId="297"/>
        </pc:sldMkLst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6:59.115" v="485" actId="20577"/>
        <pc:sldMkLst>
          <pc:docMk/>
          <pc:sldMk cId="0" sldId="29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6:59.115" v="485" actId="20577"/>
          <ac:spMkLst>
            <pc:docMk/>
            <pc:sldMk cId="0" sldId="298"/>
            <ac:spMk id="35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1:40.248" v="540" actId="20577"/>
        <pc:sldMkLst>
          <pc:docMk/>
          <pc:sldMk cId="0" sldId="29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1:40.248" v="540" actId="20577"/>
          <ac:spMkLst>
            <pc:docMk/>
            <pc:sldMk cId="0" sldId="299"/>
            <ac:spMk id="360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8:56.712" v="503"/>
        <pc:sldMkLst>
          <pc:docMk/>
          <pc:sldMk cId="0" sldId="300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37:34.819" v="492" actId="20577"/>
          <ac:spMkLst>
            <pc:docMk/>
            <pc:sldMk cId="0" sldId="300"/>
            <ac:spMk id="366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1:49.170" v="541"/>
        <pc:sldMkLst>
          <pc:docMk/>
          <pc:sldMk cId="0" sldId="301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1:05.887" v="534" actId="20577"/>
          <ac:spMkLst>
            <pc:docMk/>
            <pc:sldMk cId="0" sldId="301"/>
            <ac:spMk id="372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15.219" v="558" actId="1076"/>
        <pc:sldMkLst>
          <pc:docMk/>
          <pc:sldMk cId="0" sldId="302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15.219" v="558" actId="1076"/>
          <ac:spMkLst>
            <pc:docMk/>
            <pc:sldMk cId="0" sldId="302"/>
            <ac:spMk id="378" creationId="{00000000-0000-0000-0000-000000000000}"/>
          </ac:spMkLst>
        </pc:spChg>
      </pc:sldChg>
      <pc:sldChg chg="modSp del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07.219" v="557"/>
        <pc:sldMkLst>
          <pc:docMk/>
          <pc:sldMk cId="0" sldId="303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2:14.467" v="545" actId="20577"/>
          <ac:spMkLst>
            <pc:docMk/>
            <pc:sldMk cId="0" sldId="303"/>
            <ac:spMk id="38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44.688" v="562" actId="20577"/>
        <pc:sldMkLst>
          <pc:docMk/>
          <pc:sldMk cId="0" sldId="304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44.688" v="562" actId="20577"/>
          <ac:spMkLst>
            <pc:docMk/>
            <pc:sldMk cId="0" sldId="304"/>
            <ac:spMk id="390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52.142" v="564" actId="20577"/>
        <pc:sldMkLst>
          <pc:docMk/>
          <pc:sldMk cId="0" sldId="305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3:52.142" v="564" actId="20577"/>
          <ac:spMkLst>
            <pc:docMk/>
            <pc:sldMk cId="0" sldId="305"/>
            <ac:spMk id="397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4:12.283" v="568" actId="20577"/>
        <pc:sldMkLst>
          <pc:docMk/>
          <pc:sldMk cId="0" sldId="306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4:12.283" v="568" actId="20577"/>
          <ac:spMkLst>
            <pc:docMk/>
            <pc:sldMk cId="0" sldId="306"/>
            <ac:spMk id="404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4:55.456" v="584" actId="14100"/>
        <pc:sldMkLst>
          <pc:docMk/>
          <pc:sldMk cId="0" sldId="30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4:55.456" v="584" actId="14100"/>
          <ac:spMkLst>
            <pc:docMk/>
            <pc:sldMk cId="0" sldId="307"/>
            <ac:spMk id="411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5:33.426" v="594" actId="14100"/>
        <pc:sldMkLst>
          <pc:docMk/>
          <pc:sldMk cId="0" sldId="308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5:33.426" v="594" actId="14100"/>
          <ac:spMkLst>
            <pc:docMk/>
            <pc:sldMk cId="0" sldId="308"/>
            <ac:spMk id="418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6:44.256" v="606" actId="20577"/>
        <pc:sldMkLst>
          <pc:docMk/>
          <pc:sldMk cId="0" sldId="309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6:44.256" v="606" actId="20577"/>
          <ac:spMkLst>
            <pc:docMk/>
            <pc:sldMk cId="0" sldId="309"/>
            <ac:spMk id="425" creationId="{00000000-0000-0000-0000-000000000000}"/>
          </ac:spMkLst>
        </pc:spChg>
      </pc:sldChg>
      <pc:sldChg chg="modSp">
        <p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8:10.930" v="623" actId="20577"/>
        <pc:sldMkLst>
          <pc:docMk/>
          <pc:sldMk cId="0" sldId="310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4665856-8C42-675A-0714-43D461C5D73D}" dt="2022-10-24T10:48:10.930" v="623" actId="20577"/>
          <ac:spMkLst>
            <pc:docMk/>
            <pc:sldMk cId="0" sldId="310"/>
            <ac:spMk id="432" creationId="{00000000-0000-0000-0000-000000000000}"/>
          </ac:spMkLst>
        </pc:spChg>
      </pc:sldChg>
    </pc:docChg>
  </pc:docChgLst>
  <pc:docChgLst>
    <pc:chgData name="Michele Alessandro D'Alsazia - michele.dalsazia@studio.unibo.it" userId="S::michele.dalsazia_studio.unibo.it#ext#@czuvpraze.onmicrosoft.com::93cd70b9-71d7-41de-bc61-34c34fb23ea4" providerId="AD" clId="Web-{1EFF7A55-E8DB-FA2E-F4FB-5D4084136915}"/>
    <pc:docChg chg="addSld modSld">
      <pc:chgData name="Michele Alessandro D'Alsazia - michele.dalsazia@studio.unibo.it" userId="S::michele.dalsazia_studio.unibo.it#ext#@czuvpraze.onmicrosoft.com::93cd70b9-71d7-41de-bc61-34c34fb23ea4" providerId="AD" clId="Web-{1EFF7A55-E8DB-FA2E-F4FB-5D4084136915}" dt="2022-10-25T13:41:00.447" v="125" actId="20577"/>
      <pc:docMkLst>
        <pc:docMk/>
      </pc:docMkLst>
      <pc:sldChg chg="modSp">
        <pc:chgData name="Michele Alessandro D'Alsazia - michele.dalsazia@studio.unibo.it" userId="S::michele.dalsazia_studio.unibo.it#ext#@czuvpraze.onmicrosoft.com::93cd70b9-71d7-41de-bc61-34c34fb23ea4" providerId="AD" clId="Web-{1EFF7A55-E8DB-FA2E-F4FB-5D4084136915}" dt="2022-10-25T13:41:00.447" v="125" actId="20577"/>
        <pc:sldMkLst>
          <pc:docMk/>
          <pc:sldMk cId="0" sldId="310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EFF7A55-E8DB-FA2E-F4FB-5D4084136915}" dt="2022-10-25T13:41:00.447" v="125" actId="20577"/>
          <ac:spMkLst>
            <pc:docMk/>
            <pc:sldMk cId="0" sldId="310"/>
            <ac:spMk id="430" creationId="{00000000-0000-0000-0000-000000000000}"/>
          </ac:spMkLst>
        </pc:spChg>
      </pc:sldChg>
      <pc:sldChg chg="addSp delSp modSp add replId">
        <pc:chgData name="Michele Alessandro D'Alsazia - michele.dalsazia@studio.unibo.it" userId="S::michele.dalsazia_studio.unibo.it#ext#@czuvpraze.onmicrosoft.com::93cd70b9-71d7-41de-bc61-34c34fb23ea4" providerId="AD" clId="Web-{1EFF7A55-E8DB-FA2E-F4FB-5D4084136915}" dt="2022-10-25T13:30:26.705" v="124" actId="20577"/>
        <pc:sldMkLst>
          <pc:docMk/>
          <pc:sldMk cId="605724984" sldId="312"/>
        </pc:sldMkLst>
        <pc:spChg chg="add mod">
          <ac:chgData name="Michele Alessandro D'Alsazia - michele.dalsazia@studio.unibo.it" userId="S::michele.dalsazia_studio.unibo.it#ext#@czuvpraze.onmicrosoft.com::93cd70b9-71d7-41de-bc61-34c34fb23ea4" providerId="AD" clId="Web-{1EFF7A55-E8DB-FA2E-F4FB-5D4084136915}" dt="2022-10-25T13:30:12.453" v="121" actId="1076"/>
          <ac:spMkLst>
            <pc:docMk/>
            <pc:sldMk cId="605724984" sldId="312"/>
            <ac:spMk id="2" creationId="{9B248EFD-7C21-79D0-EEB3-D1478BA85F59}"/>
          </ac:spMkLst>
        </pc:spChg>
        <pc:spChg chg="add mod">
          <ac:chgData name="Michele Alessandro D'Alsazia - michele.dalsazia@studio.unibo.it" userId="S::michele.dalsazia_studio.unibo.it#ext#@czuvpraze.onmicrosoft.com::93cd70b9-71d7-41de-bc61-34c34fb23ea4" providerId="AD" clId="Web-{1EFF7A55-E8DB-FA2E-F4FB-5D4084136915}" dt="2022-10-25T13:30:26.705" v="124" actId="20577"/>
          <ac:spMkLst>
            <pc:docMk/>
            <pc:sldMk cId="605724984" sldId="312"/>
            <ac:spMk id="3" creationId="{B86EBA4E-A7FC-0037-C28E-6D5A0CA599BA}"/>
          </ac:spMkLst>
        </pc:spChg>
        <pc:spChg chg="mod">
          <ac:chgData name="Michele Alessandro D'Alsazia - michele.dalsazia@studio.unibo.it" userId="S::michele.dalsazia_studio.unibo.it#ext#@czuvpraze.onmicrosoft.com::93cd70b9-71d7-41de-bc61-34c34fb23ea4" providerId="AD" clId="Web-{1EFF7A55-E8DB-FA2E-F4FB-5D4084136915}" dt="2022-10-25T10:35:29.662" v="113" actId="20577"/>
          <ac:spMkLst>
            <pc:docMk/>
            <pc:sldMk cId="605724984" sldId="312"/>
            <ac:spMk id="437" creationId="{00000000-0000-0000-0000-000000000000}"/>
          </ac:spMkLst>
        </pc:spChg>
        <pc:picChg chg="del">
          <ac:chgData name="Michele Alessandro D'Alsazia - michele.dalsazia@studio.unibo.it" userId="S::michele.dalsazia_studio.unibo.it#ext#@czuvpraze.onmicrosoft.com::93cd70b9-71d7-41de-bc61-34c34fb23ea4" providerId="AD" clId="Web-{1EFF7A55-E8DB-FA2E-F4FB-5D4084136915}" dt="2022-10-25T10:30:11.386" v="1"/>
          <ac:picMkLst>
            <pc:docMk/>
            <pc:sldMk cId="605724984" sldId="312"/>
            <ac:picMk id="438" creationId="{00000000-0000-0000-0000-000000000000}"/>
          </ac:picMkLst>
        </pc:picChg>
      </pc:sldChg>
    </pc:docChg>
  </pc:docChgLst>
  <pc:docChgLst>
    <pc:chgData name="Michele Alessandro D'Alsazia - michele.dalsazia@studio.unibo.it" userId="S::michele.dalsazia_studio.unibo.it#ext#@czuvpraze.onmicrosoft.com::93cd70b9-71d7-41de-bc61-34c34fb23ea4" providerId="AD" clId="Web-{1897CEEB-B374-3E64-D553-8998589FE0C9}"/>
    <pc:docChg chg="modSld">
      <pc:chgData name="Michele Alessandro D'Alsazia - michele.dalsazia@studio.unibo.it" userId="S::michele.dalsazia_studio.unibo.it#ext#@czuvpraze.onmicrosoft.com::93cd70b9-71d7-41de-bc61-34c34fb23ea4" providerId="AD" clId="Web-{1897CEEB-B374-3E64-D553-8998589FE0C9}" dt="2022-10-24T09:21:58.049" v="12" actId="20577"/>
      <pc:docMkLst>
        <pc:docMk/>
      </pc:docMkLst>
      <pc:sldChg chg="modSp">
        <pc:chgData name="Michele Alessandro D'Alsazia - michele.dalsazia@studio.unibo.it" userId="S::michele.dalsazia_studio.unibo.it#ext#@czuvpraze.onmicrosoft.com::93cd70b9-71d7-41de-bc61-34c34fb23ea4" providerId="AD" clId="Web-{1897CEEB-B374-3E64-D553-8998589FE0C9}" dt="2022-10-24T09:21:58.049" v="12" actId="20577"/>
        <pc:sldMkLst>
          <pc:docMk/>
          <pc:sldMk cId="0" sldId="257"/>
        </pc:sldMkLst>
        <pc:spChg chg="mod">
          <ac:chgData name="Michele Alessandro D'Alsazia - michele.dalsazia@studio.unibo.it" userId="S::michele.dalsazia_studio.unibo.it#ext#@czuvpraze.onmicrosoft.com::93cd70b9-71d7-41de-bc61-34c34fb23ea4" providerId="AD" clId="Web-{1897CEEB-B374-3E64-D553-8998589FE0C9}" dt="2022-10-24T09:21:58.049" v="12" actId="20577"/>
          <ac:spMkLst>
            <pc:docMk/>
            <pc:sldMk cId="0" sldId="257"/>
            <ac:spMk id="70" creationId="{00000000-0000-0000-0000-000000000000}"/>
          </ac:spMkLst>
        </pc:spChg>
      </pc:sldChg>
    </pc:docChg>
  </pc:docChgLst>
  <pc:docChgLst>
    <pc:chgData name="Michele Alessandro D'Alsazia - michele.dalsazia@studio.unibo.it" userId="S::michele.dalsazia_studio.unibo.it#ext#@czuvpraze.onmicrosoft.com::93cd70b9-71d7-41de-bc61-34c34fb23ea4" providerId="AD" clId="Web-{372C0997-4731-D51D-CCDF-8AE0C73C7BA0}"/>
    <pc:docChg chg="modSld">
      <pc:chgData name="Michele Alessandro D'Alsazia - michele.dalsazia@studio.unibo.it" userId="S::michele.dalsazia_studio.unibo.it#ext#@czuvpraze.onmicrosoft.com::93cd70b9-71d7-41de-bc61-34c34fb23ea4" providerId="AD" clId="Web-{372C0997-4731-D51D-CCDF-8AE0C73C7BA0}" dt="2022-06-02T12:45:14.425" v="2"/>
      <pc:docMkLst>
        <pc:docMk/>
      </pc:docMkLst>
      <pc:sldChg chg="addSp">
        <pc:chgData name="Michele Alessandro D'Alsazia - michele.dalsazia@studio.unibo.it" userId="S::michele.dalsazia_studio.unibo.it#ext#@czuvpraze.onmicrosoft.com::93cd70b9-71d7-41de-bc61-34c34fb23ea4" providerId="AD" clId="Web-{372C0997-4731-D51D-CCDF-8AE0C73C7BA0}" dt="2022-06-02T12:45:14.425" v="2"/>
        <pc:sldMkLst>
          <pc:docMk/>
          <pc:sldMk cId="0" sldId="256"/>
        </pc:sldMkLst>
        <pc:spChg chg="add">
          <ac:chgData name="Michele Alessandro D'Alsazia - michele.dalsazia@studio.unibo.it" userId="S::michele.dalsazia_studio.unibo.it#ext#@czuvpraze.onmicrosoft.com::93cd70b9-71d7-41de-bc61-34c34fb23ea4" providerId="AD" clId="Web-{372C0997-4731-D51D-CCDF-8AE0C73C7BA0}" dt="2022-06-02T12:44:55.800" v="0"/>
          <ac:spMkLst>
            <pc:docMk/>
            <pc:sldMk cId="0" sldId="256"/>
            <ac:spMk id="2" creationId="{A851EDE2-E4BD-71EC-55E9-A2360A607F6F}"/>
          </ac:spMkLst>
        </pc:spChg>
        <pc:spChg chg="add">
          <ac:chgData name="Michele Alessandro D'Alsazia - michele.dalsazia@studio.unibo.it" userId="S::michele.dalsazia_studio.unibo.it#ext#@czuvpraze.onmicrosoft.com::93cd70b9-71d7-41de-bc61-34c34fb23ea4" providerId="AD" clId="Web-{372C0997-4731-D51D-CCDF-8AE0C73C7BA0}" dt="2022-06-02T12:45:11.941" v="1"/>
          <ac:spMkLst>
            <pc:docMk/>
            <pc:sldMk cId="0" sldId="256"/>
            <ac:spMk id="3" creationId="{E6817B83-3C1B-C466-ACA4-9BABF341EDCB}"/>
          </ac:spMkLst>
        </pc:spChg>
        <pc:spChg chg="add">
          <ac:chgData name="Michele Alessandro D'Alsazia - michele.dalsazia@studio.unibo.it" userId="S::michele.dalsazia_studio.unibo.it#ext#@czuvpraze.onmicrosoft.com::93cd70b9-71d7-41de-bc61-34c34fb23ea4" providerId="AD" clId="Web-{372C0997-4731-D51D-CCDF-8AE0C73C7BA0}" dt="2022-06-02T12:45:14.425" v="2"/>
          <ac:spMkLst>
            <pc:docMk/>
            <pc:sldMk cId="0" sldId="256"/>
            <ac:spMk id="4" creationId="{B717AD4C-1546-3DFC-9B89-304F427AAF8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4178B-DD69-4048-BED3-DBEE43E3BF09}" type="doc">
      <dgm:prSet loTypeId="urn:microsoft.com/office/officeart/2005/8/layout/arrow2" loCatId="process" qsTypeId="urn:microsoft.com/office/officeart/2005/8/quickstyle/simple3" qsCatId="simple" csTypeId="urn:microsoft.com/office/officeart/2005/8/colors/accent3_4" csCatId="accent3" phldr="1"/>
      <dgm:spPr/>
    </dgm:pt>
    <dgm:pt modelId="{7C9072D6-63C0-4814-A866-11962FB0FEF0}">
      <dgm:prSet phldrT="[Testo]" phldr="0"/>
      <dgm:spPr/>
      <dgm:t>
        <a:bodyPr/>
        <a:lstStyle/>
        <a:p>
          <a:endParaRPr lang="it-IT"/>
        </a:p>
      </dgm:t>
    </dgm:pt>
    <dgm:pt modelId="{772013A6-E945-42A3-AD2A-0E2BE09F7B05}" type="parTrans" cxnId="{191C7FE8-4B25-4EC2-A712-073424839E03}">
      <dgm:prSet/>
      <dgm:spPr/>
    </dgm:pt>
    <dgm:pt modelId="{91CA655B-09C8-41E4-98A1-93C89BB579DC}" type="sibTrans" cxnId="{191C7FE8-4B25-4EC2-A712-073424839E03}">
      <dgm:prSet/>
      <dgm:spPr/>
    </dgm:pt>
    <dgm:pt modelId="{C455F060-1376-43AB-A4BD-91DA0F0DEEAC}">
      <dgm:prSet phldr="0"/>
      <dgm:spPr/>
      <dgm:t>
        <a:bodyPr/>
        <a:lstStyle/>
        <a:p>
          <a:pPr algn="l" rtl="0"/>
          <a:r>
            <a:rPr lang="it-IT" b="1" i="0" err="1">
              <a:latin typeface="Arial"/>
              <a:cs typeface="Arial"/>
            </a:rPr>
            <a:t>Téma </a:t>
          </a:r>
          <a:r>
            <a:rPr lang="it-IT" b="1" i="0">
              <a:latin typeface="Arial"/>
              <a:cs typeface="Arial"/>
            </a:rPr>
            <a:t>zamerania</a:t>
          </a:r>
          <a:endParaRPr lang="en-US" b="1" i="0">
            <a:latin typeface="Arial"/>
            <a:cs typeface="Arial"/>
          </a:endParaRPr>
        </a:p>
      </dgm:t>
    </dgm:pt>
    <dgm:pt modelId="{2092533B-BD2B-434A-8E63-0420A88AE207}" type="parTrans" cxnId="{BDB76C69-69B2-489B-87ED-25C52A7DADD4}">
      <dgm:prSet/>
      <dgm:spPr/>
    </dgm:pt>
    <dgm:pt modelId="{B87BAC38-5134-4EE5-8AE5-7E1C1E0EC22F}" type="sibTrans" cxnId="{BDB76C69-69B2-489B-87ED-25C52A7DADD4}">
      <dgm:prSet/>
      <dgm:spPr/>
    </dgm:pt>
    <dgm:pt modelId="{3F764883-185D-45C7-A740-9F93C16AD672}">
      <dgm:prSet phldr="0"/>
      <dgm:spPr/>
      <dgm:t>
        <a:bodyPr/>
        <a:lstStyle/>
        <a:p>
          <a:pPr algn="l"/>
          <a:r>
            <a:rPr lang="it-IT" b="1" err="1"/>
            <a:t>Pozvať konkrétny </a:t>
          </a:r>
          <a:r>
            <a:rPr lang="it-IT" b="1"/>
            <a:t>cieľ</a:t>
          </a:r>
          <a:endParaRPr lang="en-US" b="1"/>
        </a:p>
      </dgm:t>
    </dgm:pt>
    <dgm:pt modelId="{0088BED4-ED53-4D9E-97B8-56C579B54577}" type="parTrans" cxnId="{6883972D-15BC-4C35-9D78-DF78F01B5A22}">
      <dgm:prSet/>
      <dgm:spPr/>
    </dgm:pt>
    <dgm:pt modelId="{7AB0FD9E-CB82-45D0-A894-6CEB44ED3840}" type="sibTrans" cxnId="{6883972D-15BC-4C35-9D78-DF78F01B5A22}">
      <dgm:prSet/>
      <dgm:spPr/>
    </dgm:pt>
    <dgm:pt modelId="{CD03F5D5-07CB-412C-B274-6FA798AB9213}">
      <dgm:prSet phldr="0"/>
      <dgm:spPr/>
      <dgm:t>
        <a:bodyPr/>
        <a:lstStyle/>
        <a:p>
          <a:pPr algn="l"/>
          <a:r>
            <a:rPr lang="it-IT" b="1"/>
            <a:t>Mierne a </a:t>
          </a:r>
          <a:r>
            <a:rPr lang="it-IT" b="1" err="1"/>
            <a:t>uvoľnene</a:t>
          </a:r>
          <a:endParaRPr lang="en-US" b="1"/>
        </a:p>
      </dgm:t>
    </dgm:pt>
    <dgm:pt modelId="{87A2CC1F-E90E-45BB-8719-D6F862B6D658}" type="parTrans" cxnId="{347940D8-26C9-4AF8-A645-07AD328EB02C}">
      <dgm:prSet/>
      <dgm:spPr/>
    </dgm:pt>
    <dgm:pt modelId="{C254945C-E4BD-4159-B941-192C0CBF83E4}" type="sibTrans" cxnId="{347940D8-26C9-4AF8-A645-07AD328EB02C}">
      <dgm:prSet/>
      <dgm:spPr/>
    </dgm:pt>
    <dgm:pt modelId="{A8ABA4F5-CD81-4231-985C-F7DBBFD2D89F}">
      <dgm:prSet phldr="0"/>
      <dgm:spPr/>
      <dgm:t>
        <a:bodyPr/>
        <a:lstStyle/>
        <a:p>
          <a:pPr algn="l"/>
          <a:r>
            <a:rPr lang="it-IT" b="1" err="1"/>
            <a:t>Nech každý účastník </a:t>
          </a:r>
          <a:r>
            <a:rPr lang="it-IT" b="1"/>
            <a:t>povie </a:t>
          </a:r>
          <a:r>
            <a:rPr lang="it-IT" b="1" err="1"/>
            <a:t>svoju vlastnú skúsenosť</a:t>
          </a:r>
          <a:endParaRPr lang="en-US" b="1"/>
        </a:p>
      </dgm:t>
    </dgm:pt>
    <dgm:pt modelId="{73382659-AD90-42EB-A0CB-AE3E0F4DA066}" type="parTrans" cxnId="{FDCB396A-646F-4269-88DE-BCD8233AB4A2}">
      <dgm:prSet/>
      <dgm:spPr/>
    </dgm:pt>
    <dgm:pt modelId="{AEA76444-679F-415A-86F7-5B6FEAA6E168}" type="sibTrans" cxnId="{FDCB396A-646F-4269-88DE-BCD8233AB4A2}">
      <dgm:prSet/>
      <dgm:spPr/>
    </dgm:pt>
    <dgm:pt modelId="{B5E97EE5-038A-4CBA-9A89-8154AB7F01C6}">
      <dgm:prSet phldr="0"/>
      <dgm:spPr/>
      <dgm:t>
        <a:bodyPr/>
        <a:lstStyle/>
        <a:p>
          <a:pPr algn="l"/>
          <a:r>
            <a:rPr lang="it-IT" b="1"/>
            <a:t>Stimolát na </a:t>
          </a:r>
          <a:r>
            <a:rPr lang="it-IT" b="1" err="1"/>
            <a:t>aktiváciu </a:t>
          </a:r>
          <a:r>
            <a:rPr lang="it-IT" b="1"/>
            <a:t>interakcií </a:t>
          </a:r>
          <a:r>
            <a:rPr lang="it-IT" b="1" err="1"/>
            <a:t>medzi účastníkmi</a:t>
          </a:r>
          <a:endParaRPr lang="en-US" b="1"/>
        </a:p>
      </dgm:t>
    </dgm:pt>
    <dgm:pt modelId="{6B234277-AE53-4413-AAED-28CCA0D7FDD0}" type="parTrans" cxnId="{B0B87122-458F-4CC0-9322-1D9A14E4E0BC}">
      <dgm:prSet/>
      <dgm:spPr/>
    </dgm:pt>
    <dgm:pt modelId="{082A1FE0-58CB-480E-A878-EDEA50F13811}" type="sibTrans" cxnId="{B0B87122-458F-4CC0-9322-1D9A14E4E0BC}">
      <dgm:prSet/>
      <dgm:spPr/>
    </dgm:pt>
    <dgm:pt modelId="{34390122-0843-473F-A3C5-E0AF59547FC0}">
      <dgm:prSet phldr="0"/>
      <dgm:spPr/>
      <dgm:t>
        <a:bodyPr/>
        <a:lstStyle/>
        <a:p>
          <a:endParaRPr lang="it-IT"/>
        </a:p>
      </dgm:t>
    </dgm:pt>
    <dgm:pt modelId="{EFEA79E3-B9AB-4AD3-B234-799130C51016}" type="parTrans" cxnId="{C948F1EF-DF43-4449-9F13-5A240AB6913B}">
      <dgm:prSet/>
      <dgm:spPr/>
    </dgm:pt>
    <dgm:pt modelId="{97871300-EAE0-42FB-A432-69C940175AB0}" type="sibTrans" cxnId="{C948F1EF-DF43-4449-9F13-5A240AB6913B}">
      <dgm:prSet/>
      <dgm:spPr/>
    </dgm:pt>
    <dgm:pt modelId="{48939491-5B49-4469-B6F2-CCF8DD0EFAB4}" type="pres">
      <dgm:prSet presAssocID="{BB54178B-DD69-4048-BED3-DBEE43E3BF09}" presName="arrowDiagram" presStyleCnt="0">
        <dgm:presLayoutVars>
          <dgm:chMax val="5"/>
          <dgm:dir/>
          <dgm:resizeHandles val="exact"/>
        </dgm:presLayoutVars>
      </dgm:prSet>
      <dgm:spPr/>
    </dgm:pt>
    <dgm:pt modelId="{91D6C55C-A26A-4B96-9B2C-BB11506172F6}" type="pres">
      <dgm:prSet presAssocID="{BB54178B-DD69-4048-BED3-DBEE43E3BF09}" presName="arrow" presStyleLbl="bgShp" presStyleIdx="0" presStyleCnt="1"/>
      <dgm:spPr/>
    </dgm:pt>
    <dgm:pt modelId="{16A2E1F3-B270-4D99-8FD0-950BD313073C}" type="pres">
      <dgm:prSet presAssocID="{BB54178B-DD69-4048-BED3-DBEE43E3BF09}" presName="arrowDiagram5" presStyleCnt="0"/>
      <dgm:spPr/>
    </dgm:pt>
    <dgm:pt modelId="{E04C0407-A2F0-46C6-B3D0-08CE272E743C}" type="pres">
      <dgm:prSet presAssocID="{C455F060-1376-43AB-A4BD-91DA0F0DEEAC}" presName="bullet5a" presStyleLbl="node1" presStyleIdx="0" presStyleCnt="5"/>
      <dgm:spPr/>
    </dgm:pt>
    <dgm:pt modelId="{05B0E962-3AA2-4343-95E3-7D4BADE73BC5}" type="pres">
      <dgm:prSet presAssocID="{C455F060-1376-43AB-A4BD-91DA0F0DEEAC}" presName="textBox5a" presStyleLbl="revTx" presStyleIdx="0" presStyleCnt="5">
        <dgm:presLayoutVars>
          <dgm:bulletEnabled val="1"/>
        </dgm:presLayoutVars>
      </dgm:prSet>
      <dgm:spPr/>
    </dgm:pt>
    <dgm:pt modelId="{71C3CC8B-A0E7-40B1-8C8C-587EF3A302C7}" type="pres">
      <dgm:prSet presAssocID="{3F764883-185D-45C7-A740-9F93C16AD672}" presName="bullet5b" presStyleLbl="node1" presStyleIdx="1" presStyleCnt="5"/>
      <dgm:spPr/>
    </dgm:pt>
    <dgm:pt modelId="{FD1F9326-258E-4BEF-AAFC-EDB2DB155EC1}" type="pres">
      <dgm:prSet presAssocID="{3F764883-185D-45C7-A740-9F93C16AD672}" presName="textBox5b" presStyleLbl="revTx" presStyleIdx="1" presStyleCnt="5">
        <dgm:presLayoutVars>
          <dgm:bulletEnabled val="1"/>
        </dgm:presLayoutVars>
      </dgm:prSet>
      <dgm:spPr/>
    </dgm:pt>
    <dgm:pt modelId="{DC418538-4EEF-43EF-B39B-C537C1862D40}" type="pres">
      <dgm:prSet presAssocID="{CD03F5D5-07CB-412C-B274-6FA798AB9213}" presName="bullet5c" presStyleLbl="node1" presStyleIdx="2" presStyleCnt="5"/>
      <dgm:spPr/>
    </dgm:pt>
    <dgm:pt modelId="{07F577F4-131B-4C35-9495-6865F398FBAB}" type="pres">
      <dgm:prSet presAssocID="{CD03F5D5-07CB-412C-B274-6FA798AB9213}" presName="textBox5c" presStyleLbl="revTx" presStyleIdx="2" presStyleCnt="5">
        <dgm:presLayoutVars>
          <dgm:bulletEnabled val="1"/>
        </dgm:presLayoutVars>
      </dgm:prSet>
      <dgm:spPr/>
    </dgm:pt>
    <dgm:pt modelId="{4C826CD9-6757-48E9-A313-2ED43E0498F1}" type="pres">
      <dgm:prSet presAssocID="{A8ABA4F5-CD81-4231-985C-F7DBBFD2D89F}" presName="bullet5d" presStyleLbl="node1" presStyleIdx="3" presStyleCnt="5"/>
      <dgm:spPr/>
    </dgm:pt>
    <dgm:pt modelId="{88EF52DD-04F8-4044-A277-30B2A117376A}" type="pres">
      <dgm:prSet presAssocID="{A8ABA4F5-CD81-4231-985C-F7DBBFD2D89F}" presName="textBox5d" presStyleLbl="revTx" presStyleIdx="3" presStyleCnt="5">
        <dgm:presLayoutVars>
          <dgm:bulletEnabled val="1"/>
        </dgm:presLayoutVars>
      </dgm:prSet>
      <dgm:spPr/>
    </dgm:pt>
    <dgm:pt modelId="{334EB071-0557-4AED-9C92-70ACC04948DB}" type="pres">
      <dgm:prSet presAssocID="{B5E97EE5-038A-4CBA-9A89-8154AB7F01C6}" presName="bullet5e" presStyleLbl="node1" presStyleIdx="4" presStyleCnt="5"/>
      <dgm:spPr/>
    </dgm:pt>
    <dgm:pt modelId="{E0014F39-FEED-4FE8-BFD5-8ADAEECF2DEF}" type="pres">
      <dgm:prSet presAssocID="{B5E97EE5-038A-4CBA-9A89-8154AB7F01C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0CEA4605-843C-4882-94CD-D006589CF32E}" type="presOf" srcId="{C455F060-1376-43AB-A4BD-91DA0F0DEEAC}" destId="{05B0E962-3AA2-4343-95E3-7D4BADE73BC5}" srcOrd="0" destOrd="0" presId="urn:microsoft.com/office/officeart/2005/8/layout/arrow2"/>
    <dgm:cxn modelId="{B0B87122-458F-4CC0-9322-1D9A14E4E0BC}" srcId="{BB54178B-DD69-4048-BED3-DBEE43E3BF09}" destId="{B5E97EE5-038A-4CBA-9A89-8154AB7F01C6}" srcOrd="4" destOrd="0" parTransId="{6B234277-AE53-4413-AAED-28CCA0D7FDD0}" sibTransId="{082A1FE0-58CB-480E-A878-EDEA50F13811}"/>
    <dgm:cxn modelId="{6883972D-15BC-4C35-9D78-DF78F01B5A22}" srcId="{BB54178B-DD69-4048-BED3-DBEE43E3BF09}" destId="{3F764883-185D-45C7-A740-9F93C16AD672}" srcOrd="1" destOrd="0" parTransId="{0088BED4-ED53-4D9E-97B8-56C579B54577}" sibTransId="{7AB0FD9E-CB82-45D0-A894-6CEB44ED3840}"/>
    <dgm:cxn modelId="{62EE2468-FEF7-4A53-B430-1EC17243AA78}" type="presOf" srcId="{3F764883-185D-45C7-A740-9F93C16AD672}" destId="{FD1F9326-258E-4BEF-AAFC-EDB2DB155EC1}" srcOrd="0" destOrd="0" presId="urn:microsoft.com/office/officeart/2005/8/layout/arrow2"/>
    <dgm:cxn modelId="{BDB76C69-69B2-489B-87ED-25C52A7DADD4}" srcId="{BB54178B-DD69-4048-BED3-DBEE43E3BF09}" destId="{C455F060-1376-43AB-A4BD-91DA0F0DEEAC}" srcOrd="0" destOrd="0" parTransId="{2092533B-BD2B-434A-8E63-0420A88AE207}" sibTransId="{B87BAC38-5134-4EE5-8AE5-7E1C1E0EC22F}"/>
    <dgm:cxn modelId="{FDCB396A-646F-4269-88DE-BCD8233AB4A2}" srcId="{BB54178B-DD69-4048-BED3-DBEE43E3BF09}" destId="{A8ABA4F5-CD81-4231-985C-F7DBBFD2D89F}" srcOrd="3" destOrd="0" parTransId="{73382659-AD90-42EB-A0CB-AE3E0F4DA066}" sibTransId="{AEA76444-679F-415A-86F7-5B6FEAA6E168}"/>
    <dgm:cxn modelId="{302DE96E-DF0A-4237-AA3C-C43CBC211DAC}" type="presOf" srcId="{CD03F5D5-07CB-412C-B274-6FA798AB9213}" destId="{07F577F4-131B-4C35-9495-6865F398FBAB}" srcOrd="0" destOrd="0" presId="urn:microsoft.com/office/officeart/2005/8/layout/arrow2"/>
    <dgm:cxn modelId="{82C125C1-7886-4561-A1F5-79B1FB06EB1E}" type="presOf" srcId="{BB54178B-DD69-4048-BED3-DBEE43E3BF09}" destId="{48939491-5B49-4469-B6F2-CCF8DD0EFAB4}" srcOrd="0" destOrd="0" presId="urn:microsoft.com/office/officeart/2005/8/layout/arrow2"/>
    <dgm:cxn modelId="{347940D8-26C9-4AF8-A645-07AD328EB02C}" srcId="{BB54178B-DD69-4048-BED3-DBEE43E3BF09}" destId="{CD03F5D5-07CB-412C-B274-6FA798AB9213}" srcOrd="2" destOrd="0" parTransId="{87A2CC1F-E90E-45BB-8719-D6F862B6D658}" sibTransId="{C254945C-E4BD-4159-B941-192C0CBF83E4}"/>
    <dgm:cxn modelId="{6A8ADEDB-27BE-4923-84F7-877A793DE538}" type="presOf" srcId="{B5E97EE5-038A-4CBA-9A89-8154AB7F01C6}" destId="{E0014F39-FEED-4FE8-BFD5-8ADAEECF2DEF}" srcOrd="0" destOrd="0" presId="urn:microsoft.com/office/officeart/2005/8/layout/arrow2"/>
    <dgm:cxn modelId="{810D57DE-CD1C-4D32-BD13-B80293F124F0}" type="presOf" srcId="{A8ABA4F5-CD81-4231-985C-F7DBBFD2D89F}" destId="{88EF52DD-04F8-4044-A277-30B2A117376A}" srcOrd="0" destOrd="0" presId="urn:microsoft.com/office/officeart/2005/8/layout/arrow2"/>
    <dgm:cxn modelId="{191C7FE8-4B25-4EC2-A712-073424839E03}" srcId="{BB54178B-DD69-4048-BED3-DBEE43E3BF09}" destId="{7C9072D6-63C0-4814-A866-11962FB0FEF0}" srcOrd="6" destOrd="0" parTransId="{772013A6-E945-42A3-AD2A-0E2BE09F7B05}" sibTransId="{91CA655B-09C8-41E4-98A1-93C89BB579DC}"/>
    <dgm:cxn modelId="{C948F1EF-DF43-4449-9F13-5A240AB6913B}" srcId="{BB54178B-DD69-4048-BED3-DBEE43E3BF09}" destId="{34390122-0843-473F-A3C5-E0AF59547FC0}" srcOrd="5" destOrd="0" parTransId="{EFEA79E3-B9AB-4AD3-B234-799130C51016}" sibTransId="{97871300-EAE0-42FB-A432-69C940175AB0}"/>
    <dgm:cxn modelId="{05B7AC93-D217-4C1E-A5A8-B27476200502}" type="presParOf" srcId="{48939491-5B49-4469-B6F2-CCF8DD0EFAB4}" destId="{91D6C55C-A26A-4B96-9B2C-BB11506172F6}" srcOrd="0" destOrd="0" presId="urn:microsoft.com/office/officeart/2005/8/layout/arrow2"/>
    <dgm:cxn modelId="{ED794296-0062-4D19-B2CC-E42493D11971}" type="presParOf" srcId="{48939491-5B49-4469-B6F2-CCF8DD0EFAB4}" destId="{16A2E1F3-B270-4D99-8FD0-950BD313073C}" srcOrd="1" destOrd="0" presId="urn:microsoft.com/office/officeart/2005/8/layout/arrow2"/>
    <dgm:cxn modelId="{0E013DDF-67FD-42C9-BC8F-532109E0885A}" type="presParOf" srcId="{16A2E1F3-B270-4D99-8FD0-950BD313073C}" destId="{E04C0407-A2F0-46C6-B3D0-08CE272E743C}" srcOrd="0" destOrd="0" presId="urn:microsoft.com/office/officeart/2005/8/layout/arrow2"/>
    <dgm:cxn modelId="{793757D6-1F9B-48AA-B722-0B22D7FDB4BB}" type="presParOf" srcId="{16A2E1F3-B270-4D99-8FD0-950BD313073C}" destId="{05B0E962-3AA2-4343-95E3-7D4BADE73BC5}" srcOrd="1" destOrd="0" presId="urn:microsoft.com/office/officeart/2005/8/layout/arrow2"/>
    <dgm:cxn modelId="{CB277BD9-A9A8-4592-AD2F-8D0F7D134F9D}" type="presParOf" srcId="{16A2E1F3-B270-4D99-8FD0-950BD313073C}" destId="{71C3CC8B-A0E7-40B1-8C8C-587EF3A302C7}" srcOrd="2" destOrd="0" presId="urn:microsoft.com/office/officeart/2005/8/layout/arrow2"/>
    <dgm:cxn modelId="{E52D7E54-78E9-4C14-A918-94F44234AB17}" type="presParOf" srcId="{16A2E1F3-B270-4D99-8FD0-950BD313073C}" destId="{FD1F9326-258E-4BEF-AAFC-EDB2DB155EC1}" srcOrd="3" destOrd="0" presId="urn:microsoft.com/office/officeart/2005/8/layout/arrow2"/>
    <dgm:cxn modelId="{1CB62AAD-267D-41C3-82AE-EDC9C7942982}" type="presParOf" srcId="{16A2E1F3-B270-4D99-8FD0-950BD313073C}" destId="{DC418538-4EEF-43EF-B39B-C537C1862D40}" srcOrd="4" destOrd="0" presId="urn:microsoft.com/office/officeart/2005/8/layout/arrow2"/>
    <dgm:cxn modelId="{670F8A99-BB06-4F0B-AC0F-F7423FD520FB}" type="presParOf" srcId="{16A2E1F3-B270-4D99-8FD0-950BD313073C}" destId="{07F577F4-131B-4C35-9495-6865F398FBAB}" srcOrd="5" destOrd="0" presId="urn:microsoft.com/office/officeart/2005/8/layout/arrow2"/>
    <dgm:cxn modelId="{7C082795-A6BB-4EB0-BA59-35D1F44FF95E}" type="presParOf" srcId="{16A2E1F3-B270-4D99-8FD0-950BD313073C}" destId="{4C826CD9-6757-48E9-A313-2ED43E0498F1}" srcOrd="6" destOrd="0" presId="urn:microsoft.com/office/officeart/2005/8/layout/arrow2"/>
    <dgm:cxn modelId="{18FADEAA-802B-4F79-8344-26E9D2A21458}" type="presParOf" srcId="{16A2E1F3-B270-4D99-8FD0-950BD313073C}" destId="{88EF52DD-04F8-4044-A277-30B2A117376A}" srcOrd="7" destOrd="0" presId="urn:microsoft.com/office/officeart/2005/8/layout/arrow2"/>
    <dgm:cxn modelId="{B66DEB7C-5A0E-4CFD-B316-53B384364DDB}" type="presParOf" srcId="{16A2E1F3-B270-4D99-8FD0-950BD313073C}" destId="{334EB071-0557-4AED-9C92-70ACC04948DB}" srcOrd="8" destOrd="0" presId="urn:microsoft.com/office/officeart/2005/8/layout/arrow2"/>
    <dgm:cxn modelId="{444B6614-49B0-42DB-A927-1D068BF8E5F1}" type="presParOf" srcId="{16A2E1F3-B270-4D99-8FD0-950BD313073C}" destId="{E0014F39-FEED-4FE8-BFD5-8ADAEECF2DE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6C55C-A26A-4B96-9B2C-BB11506172F6}">
      <dsp:nvSpPr>
        <dsp:cNvPr id="0" name=""/>
        <dsp:cNvSpPr/>
      </dsp:nvSpPr>
      <dsp:spPr>
        <a:xfrm>
          <a:off x="755164" y="0"/>
          <a:ext cx="7628787" cy="47679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4C0407-A2F0-46C6-B3D0-08CE272E743C}">
      <dsp:nvSpPr>
        <dsp:cNvPr id="0" name=""/>
        <dsp:cNvSpPr/>
      </dsp:nvSpPr>
      <dsp:spPr>
        <a:xfrm>
          <a:off x="1506600" y="3545478"/>
          <a:ext cx="175462" cy="17546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B0E962-3AA2-4343-95E3-7D4BADE73BC5}">
      <dsp:nvSpPr>
        <dsp:cNvPr id="0" name=""/>
        <dsp:cNvSpPr/>
      </dsp:nvSpPr>
      <dsp:spPr>
        <a:xfrm>
          <a:off x="1594331" y="3633209"/>
          <a:ext cx="999371" cy="113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974" tIns="0" rIns="0" bIns="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i="0" kern="1200" err="1">
              <a:latin typeface="Arial"/>
              <a:cs typeface="Arial"/>
            </a:rPr>
            <a:t>Téma </a:t>
          </a:r>
          <a:r>
            <a:rPr lang="it-IT" sz="1400" b="1" i="0" kern="1200">
              <a:latin typeface="Arial"/>
              <a:cs typeface="Arial"/>
            </a:rPr>
            <a:t>zamerania</a:t>
          </a:r>
          <a:endParaRPr lang="en-US" sz="1400" b="1" i="0" kern="1200">
            <a:latin typeface="Arial"/>
            <a:cs typeface="Arial"/>
          </a:endParaRPr>
        </a:p>
      </dsp:txBody>
      <dsp:txXfrm>
        <a:off x="1594331" y="3633209"/>
        <a:ext cx="999371" cy="1134782"/>
      </dsp:txXfrm>
    </dsp:sp>
    <dsp:sp modelId="{71C3CC8B-A0E7-40B1-8C8C-587EF3A302C7}">
      <dsp:nvSpPr>
        <dsp:cNvPr id="0" name=""/>
        <dsp:cNvSpPr/>
      </dsp:nvSpPr>
      <dsp:spPr>
        <a:xfrm>
          <a:off x="2456384" y="2632885"/>
          <a:ext cx="274636" cy="274636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1F9326-258E-4BEF-AAFC-EDB2DB155EC1}">
      <dsp:nvSpPr>
        <dsp:cNvPr id="0" name=""/>
        <dsp:cNvSpPr/>
      </dsp:nvSpPr>
      <dsp:spPr>
        <a:xfrm>
          <a:off x="2593702" y="2770203"/>
          <a:ext cx="1266378" cy="199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2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err="1"/>
            <a:t>Pozvať konkrétny </a:t>
          </a:r>
          <a:r>
            <a:rPr lang="it-IT" sz="1400" b="1" kern="1200"/>
            <a:t>cieľ</a:t>
          </a:r>
          <a:endParaRPr lang="en-US" sz="1400" b="1" kern="1200"/>
        </a:p>
      </dsp:txBody>
      <dsp:txXfrm>
        <a:off x="2593702" y="2770203"/>
        <a:ext cx="1266378" cy="1997788"/>
      </dsp:txXfrm>
    </dsp:sp>
    <dsp:sp modelId="{DC418538-4EEF-43EF-B39B-C537C1862D40}">
      <dsp:nvSpPr>
        <dsp:cNvPr id="0" name=""/>
        <dsp:cNvSpPr/>
      </dsp:nvSpPr>
      <dsp:spPr>
        <a:xfrm>
          <a:off x="3676990" y="1905289"/>
          <a:ext cx="366181" cy="36618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F577F4-131B-4C35-9495-6865F398FBAB}">
      <dsp:nvSpPr>
        <dsp:cNvPr id="0" name=""/>
        <dsp:cNvSpPr/>
      </dsp:nvSpPr>
      <dsp:spPr>
        <a:xfrm>
          <a:off x="3860081" y="2088380"/>
          <a:ext cx="1472355" cy="267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03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Mierne a </a:t>
          </a:r>
          <a:r>
            <a:rPr lang="it-IT" sz="1400" b="1" kern="1200" err="1"/>
            <a:t>uvoľnene</a:t>
          </a:r>
          <a:endParaRPr lang="en-US" sz="1400" b="1" kern="1200"/>
        </a:p>
      </dsp:txBody>
      <dsp:txXfrm>
        <a:off x="3860081" y="2088380"/>
        <a:ext cx="1472355" cy="2679611"/>
      </dsp:txXfrm>
    </dsp:sp>
    <dsp:sp modelId="{4C826CD9-6757-48E9-A313-2ED43E0498F1}">
      <dsp:nvSpPr>
        <dsp:cNvPr id="0" name=""/>
        <dsp:cNvSpPr/>
      </dsp:nvSpPr>
      <dsp:spPr>
        <a:xfrm>
          <a:off x="5095944" y="1336944"/>
          <a:ext cx="472984" cy="472984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EF52DD-04F8-4044-A277-30B2A117376A}">
      <dsp:nvSpPr>
        <dsp:cNvPr id="0" name=""/>
        <dsp:cNvSpPr/>
      </dsp:nvSpPr>
      <dsp:spPr>
        <a:xfrm>
          <a:off x="5332437" y="1573437"/>
          <a:ext cx="1525757" cy="319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2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err="1"/>
            <a:t>Nech každý účastník </a:t>
          </a:r>
          <a:r>
            <a:rPr lang="it-IT" sz="1400" b="1" kern="1200"/>
            <a:t>povie </a:t>
          </a:r>
          <a:r>
            <a:rPr lang="it-IT" sz="1400" b="1" kern="1200" err="1"/>
            <a:t>svoju vlastnú skúsenosť</a:t>
          </a:r>
          <a:endParaRPr lang="en-US" sz="1400" b="1" kern="1200"/>
        </a:p>
      </dsp:txBody>
      <dsp:txXfrm>
        <a:off x="5332437" y="1573437"/>
        <a:ext cx="1525757" cy="3194554"/>
      </dsp:txXfrm>
    </dsp:sp>
    <dsp:sp modelId="{334EB071-0557-4AED-9C92-70ACC04948DB}">
      <dsp:nvSpPr>
        <dsp:cNvPr id="0" name=""/>
        <dsp:cNvSpPr/>
      </dsp:nvSpPr>
      <dsp:spPr>
        <a:xfrm>
          <a:off x="6556857" y="957412"/>
          <a:ext cx="602674" cy="602674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014F39-FEED-4FE8-BFD5-8ADAEECF2DEF}">
      <dsp:nvSpPr>
        <dsp:cNvPr id="0" name=""/>
        <dsp:cNvSpPr/>
      </dsp:nvSpPr>
      <dsp:spPr>
        <a:xfrm>
          <a:off x="6858194" y="1258749"/>
          <a:ext cx="1525757" cy="350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4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Stimolát na </a:t>
          </a:r>
          <a:r>
            <a:rPr lang="it-IT" sz="1400" b="1" kern="1200" err="1"/>
            <a:t>aktiváciu </a:t>
          </a:r>
          <a:r>
            <a:rPr lang="it-IT" sz="1400" b="1" kern="1200"/>
            <a:t>interakcií </a:t>
          </a:r>
          <a:r>
            <a:rPr lang="it-IT" sz="1400" b="1" kern="1200" err="1"/>
            <a:t>medzi účastníkmi</a:t>
          </a:r>
          <a:endParaRPr lang="en-US" sz="1400" b="1" kern="1200"/>
        </a:p>
      </dsp:txBody>
      <dsp:txXfrm>
        <a:off x="6858194" y="1258749"/>
        <a:ext cx="1525757" cy="350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555f17e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2555f17e9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2555f17e9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555f17e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2555f17e9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2555f17e9d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d6493dbc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12d6493dbc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d6493dbc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2d6493db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d6493dbc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2d6493dbc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d6493db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12d6493db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ce5c6ecd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2ce5c6ecd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ce5c6ecd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12ce5c6ecd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ce5c6ecd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2ce5c6ecd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ce5c6ecd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12ce5c6ecd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ce5c6ecd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2ce5c6ecd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35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RESA title slide">
  <p:cSld name="URESA 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2"/>
          <p:cNvSpPr/>
          <p:nvPr/>
        </p:nvSpPr>
        <p:spPr>
          <a:xfrm>
            <a:off x="522514" y="2360182"/>
            <a:ext cx="8621486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Activating agricultural and tourism specializations through Center of Taste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Module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3300"/>
                </a:solidFill>
                <a:latin typeface="Trebuchet MS"/>
                <a:ea typeface="Trebuchet MS"/>
                <a:cs typeface="Trebuchet MS"/>
                <a:sym typeface="Trebuchet MS"/>
              </a:rPr>
              <a:t>Potential for Centre of Taste in your Region</a:t>
            </a:r>
            <a:endParaRPr sz="2400" b="1" i="0" u="none" strike="noStrike" cap="none">
              <a:solidFill>
                <a:srgbClr val="0033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Google Shape;1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0389" y="493794"/>
            <a:ext cx="2602275" cy="158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RESA empty slide">
  <p:cSld name="URESA empty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RESA chapter title + text slide">
  <p:cSld name="URESA chapter title + tex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63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63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—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›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9" name="Google Shape;1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RESA text slide">
  <p:cSld name="1_URESA tex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3" name="Google Shape;2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URESA versatile slide">
  <p:cSld name="2_URESA versati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5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—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›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7" name="Google Shape;2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URESA versatile 2 slide">
  <p:cSld name="3_URESA versatile 2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6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arabicPeriod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alphaLcParenR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AutoNum type="romanLcPeriod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31" name="Google Shape;3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URESA text + image + interactive content slide">
  <p:cSld name="3_URESA text + image + interactive content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67"/>
          <p:cNvSpPr>
            <a:spLocks noGrp="1"/>
          </p:cNvSpPr>
          <p:nvPr>
            <p:ph type="pic" idx="2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67"/>
          <p:cNvSpPr>
            <a:spLocks noGrp="1"/>
          </p:cNvSpPr>
          <p:nvPr>
            <p:ph type="body" idx="4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rgbClr val="DAEEF3"/>
          </a:solidFill>
          <a:ln w="38100" cap="rnd" cmpd="sng">
            <a:solidFill>
              <a:srgbClr val="B6DDE7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101600" dir="27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38" name="Google Shape;3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URESA text + image slide">
  <p:cSld name="2_URESA text + imag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68"/>
          <p:cNvSpPr>
            <a:spLocks noGrp="1"/>
          </p:cNvSpPr>
          <p:nvPr>
            <p:ph type="pic" idx="2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8"/>
          <p:cNvSpPr txBox="1">
            <a:spLocks noGrp="1"/>
          </p:cNvSpPr>
          <p:nvPr>
            <p:ph type="body" idx="3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44" name="Google Shape;44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URESA multimedia slide">
  <p:cSld name="3_URESA multimedia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body" idx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69"/>
          <p:cNvSpPr>
            <a:spLocks noGrp="1"/>
          </p:cNvSpPr>
          <p:nvPr>
            <p:ph type="media" idx="2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49" name="Google Shape;4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URESA text + multimedia slide">
  <p:cSld name="4_URESA text + multimedia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0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70"/>
          <p:cNvSpPr txBox="1">
            <a:spLocks noGrp="1"/>
          </p:cNvSpPr>
          <p:nvPr>
            <p:ph type="body" idx="2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70"/>
          <p:cNvSpPr>
            <a:spLocks noGrp="1"/>
          </p:cNvSpPr>
          <p:nvPr>
            <p:ph type="media" idx="3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55" name="Google Shape;55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05" y="195983"/>
            <a:ext cx="1544341" cy="94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7000">
              <a:schemeClr val="lt1"/>
            </a:gs>
            <a:gs pos="100000">
              <a:srgbClr val="FABF8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/>
          <p:nvPr/>
        </p:nvSpPr>
        <p:spPr>
          <a:xfrm>
            <a:off x="3424415" y="6494168"/>
            <a:ext cx="32471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Číslo projektu: 2020-1-SK01-KA202-078207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3MfHR8WtCC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tgF8ZG9t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A0_OywGC5A" TargetMode="External"/><Relationship Id="rId4" Type="http://schemas.openxmlformats.org/officeDocument/2006/relationships/hyperlink" Target="https://www.youtube.com/watch?v=YtCfDzyKA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ask/answers/111314/whats-difference-between-retained-earnings-and-revenue.asp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7-0472/11/3/24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996-1073/14/6/1748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543000" y="1301097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1.2 Ako vykonať SWOT analýzu</a:t>
            </a:r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2"/>
          </p:nvPr>
        </p:nvSpPr>
        <p:spPr>
          <a:xfrm>
            <a:off x="543000" y="1758475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sz="1600"/>
              <a:t>Hrozby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3"/>
          </p:nvPr>
        </p:nvSpPr>
        <p:spPr>
          <a:xfrm>
            <a:off x="160050" y="2584375"/>
            <a:ext cx="95859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Medzi </a:t>
            </a:r>
            <a:r>
              <a:rPr lang="it-IT" err="1">
                <a:latin typeface="Calibri"/>
              </a:rPr>
              <a:t>hrozby </a:t>
            </a:r>
            <a:r>
              <a:rPr lang="it-IT">
                <a:latin typeface="Calibri"/>
              </a:rPr>
              <a:t>patrí </a:t>
            </a:r>
            <a:r>
              <a:rPr lang="it-IT" err="1">
                <a:latin typeface="Calibri"/>
              </a:rPr>
              <a:t>všetko, čo </a:t>
            </a:r>
            <a:r>
              <a:rPr lang="it-IT">
                <a:latin typeface="Calibri"/>
              </a:rPr>
              <a:t>môže </a:t>
            </a:r>
            <a:r>
              <a:rPr lang="it-IT" err="1">
                <a:latin typeface="Calibri"/>
              </a:rPr>
              <a:t>negatívne ovplyvniť vašu </a:t>
            </a:r>
            <a:r>
              <a:rPr lang="it-IT">
                <a:latin typeface="Calibri"/>
              </a:rPr>
              <a:t>firmu </a:t>
            </a:r>
            <a:r>
              <a:rPr lang="it-IT" err="1">
                <a:latin typeface="Calibri"/>
              </a:rPr>
              <a:t>zvonku, napríklad problémy v </a:t>
            </a:r>
            <a:r>
              <a:rPr lang="it-IT">
                <a:latin typeface="Calibri"/>
              </a:rPr>
              <a:t>dodávateľskom reťazci, zmeny v </a:t>
            </a:r>
            <a:r>
              <a:rPr lang="it-IT" err="1">
                <a:latin typeface="Calibri"/>
              </a:rPr>
              <a:t>požiadavkách </a:t>
            </a:r>
            <a:r>
              <a:rPr lang="it-IT">
                <a:latin typeface="Calibri"/>
              </a:rPr>
              <a:t>trhu alebo </a:t>
            </a:r>
            <a:r>
              <a:rPr lang="it-IT" err="1">
                <a:latin typeface="Calibri"/>
              </a:rPr>
              <a:t>nedostatok zamestnancov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Je veľmi dôležité </a:t>
            </a:r>
            <a:r>
              <a:rPr lang="it-IT">
                <a:latin typeface="Calibri"/>
              </a:rPr>
              <a:t>predvídať </a:t>
            </a:r>
            <a:r>
              <a:rPr lang="it-IT" err="1">
                <a:latin typeface="Calibri"/>
              </a:rPr>
              <a:t>hrozby </a:t>
            </a:r>
            <a:r>
              <a:rPr lang="it-IT">
                <a:latin typeface="Calibri"/>
              </a:rPr>
              <a:t>a prijať opatrenia </a:t>
            </a:r>
            <a:r>
              <a:rPr lang="it-IT" err="1">
                <a:latin typeface="Calibri"/>
              </a:rPr>
              <a:t>proti nim skôr, ako sa stanete ich </a:t>
            </a:r>
            <a:r>
              <a:rPr lang="it-IT">
                <a:latin typeface="Calibri"/>
              </a:rPr>
              <a:t>obeťou a </a:t>
            </a:r>
            <a:r>
              <a:rPr lang="it-IT" err="1">
                <a:latin typeface="Calibri"/>
              </a:rPr>
              <a:t>váš rast sa zastaví</a:t>
            </a:r>
            <a:r>
              <a:rPr lang="it-IT">
                <a:latin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Premýšľajte o prekážkach, ktorým </a:t>
            </a:r>
            <a:r>
              <a:rPr lang="it-IT">
                <a:latin typeface="Calibri"/>
              </a:rPr>
              <a:t>čelíte pri </a:t>
            </a:r>
            <a:r>
              <a:rPr lang="it-IT" err="1">
                <a:latin typeface="Calibri"/>
              </a:rPr>
              <a:t>uvádzaní svojho </a:t>
            </a:r>
            <a:r>
              <a:rPr lang="it-IT">
                <a:latin typeface="Calibri"/>
              </a:rPr>
              <a:t>produktu na trh a jeho predaji. </a:t>
            </a:r>
            <a:r>
              <a:rPr lang="it-IT" err="1">
                <a:latin typeface="Calibri"/>
              </a:rPr>
              <a:t>Možno si všimnete, že sa menia </a:t>
            </a:r>
            <a:r>
              <a:rPr lang="it-IT">
                <a:latin typeface="Calibri"/>
              </a:rPr>
              <a:t>normy </a:t>
            </a:r>
            <a:r>
              <a:rPr lang="it-IT" err="1">
                <a:latin typeface="Calibri"/>
              </a:rPr>
              <a:t>kvality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špecifikácie vašich </a:t>
            </a:r>
            <a:r>
              <a:rPr lang="it-IT">
                <a:latin typeface="Calibri"/>
              </a:rPr>
              <a:t>výrobkov a </a:t>
            </a:r>
            <a:r>
              <a:rPr lang="it-IT" err="1">
                <a:latin typeface="Calibri"/>
              </a:rPr>
              <a:t>že ak si chcete </a:t>
            </a:r>
            <a:r>
              <a:rPr lang="it-IT">
                <a:latin typeface="Calibri"/>
              </a:rPr>
              <a:t>udržať vedúce postavenie, budete </a:t>
            </a:r>
            <a:r>
              <a:rPr lang="it-IT" err="1">
                <a:latin typeface="Calibri"/>
              </a:rPr>
              <a:t>musieť tieto </a:t>
            </a:r>
            <a:r>
              <a:rPr lang="it-IT">
                <a:latin typeface="Calibri"/>
              </a:rPr>
              <a:t>výrobky </a:t>
            </a:r>
            <a:r>
              <a:rPr lang="it-IT" err="1">
                <a:latin typeface="Calibri"/>
              </a:rPr>
              <a:t>zmeniť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Rozvíjajúca sa technológia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neustále prítomnou hrozbou, </a:t>
            </a:r>
            <a:r>
              <a:rPr lang="it-IT">
                <a:latin typeface="Calibri"/>
              </a:rPr>
              <a:t>ale </a:t>
            </a:r>
            <a:r>
              <a:rPr lang="it-IT" err="1">
                <a:latin typeface="Calibri"/>
              </a:rPr>
              <a:t>aj príležitosťou</a:t>
            </a:r>
            <a:r>
              <a:rPr lang="it-IT">
                <a:latin typeface="Calibri"/>
              </a:rPr>
              <a:t>!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it-IT">
                <a:latin typeface="Calibri"/>
              </a:rPr>
              <a:t>Vždy </a:t>
            </a:r>
            <a:r>
              <a:rPr lang="it-IT" err="1">
                <a:latin typeface="Calibri"/>
              </a:rPr>
              <a:t>zvážte, čo robia vaši </a:t>
            </a:r>
            <a:r>
              <a:rPr lang="it-IT">
                <a:latin typeface="Calibri"/>
              </a:rPr>
              <a:t>konkurenti a </a:t>
            </a:r>
            <a:r>
              <a:rPr lang="it-IT" err="1">
                <a:latin typeface="Calibri"/>
              </a:rPr>
              <a:t>či by </a:t>
            </a:r>
            <a:r>
              <a:rPr lang="it-IT">
                <a:latin typeface="Calibri"/>
              </a:rPr>
              <a:t>ste</a:t>
            </a:r>
            <a:r>
              <a:rPr lang="it-IT" err="1">
                <a:latin typeface="Calibri"/>
              </a:rPr>
              <a:t> mali zmeniť dôraz svojej organizácie, </a:t>
            </a:r>
            <a:r>
              <a:rPr lang="it-IT">
                <a:latin typeface="Calibri"/>
              </a:rPr>
              <a:t>aby ste </a:t>
            </a:r>
            <a:r>
              <a:rPr lang="it-IT" err="1">
                <a:latin typeface="Calibri"/>
              </a:rPr>
              <a:t>sa vyrovnali s </a:t>
            </a:r>
            <a:r>
              <a:rPr lang="it-IT">
                <a:latin typeface="Calibri"/>
              </a:rPr>
              <a:t>touto výzvou. </a:t>
            </a:r>
            <a:r>
              <a:rPr lang="it-IT" err="1">
                <a:latin typeface="Calibri"/>
              </a:rPr>
              <a:t>Nezabúdajte </a:t>
            </a:r>
            <a:r>
              <a:rPr lang="it-IT">
                <a:latin typeface="Calibri"/>
              </a:rPr>
              <a:t>však</a:t>
            </a:r>
            <a:r>
              <a:rPr lang="it-IT" err="1">
                <a:latin typeface="Calibri"/>
              </a:rPr>
              <a:t>, že to, čo robia oni, nemusí byť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vás to správne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Vyhnite sa </a:t>
            </a:r>
            <a:r>
              <a:rPr lang="it-IT">
                <a:latin typeface="Calibri"/>
              </a:rPr>
              <a:t>preto </a:t>
            </a:r>
            <a:r>
              <a:rPr lang="it-IT" err="1">
                <a:latin typeface="Calibri"/>
              </a:rPr>
              <a:t>ich kopírovaniu bez toho, aby ste vedeli, ako to zlepší vašu </a:t>
            </a:r>
            <a:r>
              <a:rPr lang="it-IT">
                <a:latin typeface="Calibri"/>
              </a:rPr>
              <a:t>pozíciu.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it-IT">
                <a:latin typeface="Calibri"/>
              </a:rPr>
              <a:t>Nezabudnite </a:t>
            </a:r>
            <a:r>
              <a:rPr lang="it-IT" err="1">
                <a:latin typeface="Calibri"/>
              </a:rPr>
              <a:t>preskúmať, či je vaša organizácia obzvlášť </a:t>
            </a:r>
            <a:r>
              <a:rPr lang="it-IT">
                <a:latin typeface="Calibri"/>
              </a:rPr>
              <a:t>vystavená </a:t>
            </a:r>
            <a:r>
              <a:rPr lang="it-IT" err="1">
                <a:latin typeface="Calibri"/>
              </a:rPr>
              <a:t>vonkajším </a:t>
            </a:r>
            <a:r>
              <a:rPr lang="it-IT">
                <a:latin typeface="Calibri"/>
              </a:rPr>
              <a:t>výzvam. </a:t>
            </a:r>
            <a:r>
              <a:rPr lang="it-IT" err="1">
                <a:latin typeface="Calibri"/>
              </a:rPr>
              <a:t>Máte napríklad problémy s nedobytnými pohľadávkami </a:t>
            </a:r>
            <a:r>
              <a:rPr lang="it-IT">
                <a:latin typeface="Calibri"/>
              </a:rPr>
              <a:t>alebo peňažnými tokmi, </a:t>
            </a:r>
            <a:r>
              <a:rPr lang="it-IT" err="1">
                <a:latin typeface="Calibri"/>
              </a:rPr>
              <a:t>ktoré by vás mohli </a:t>
            </a:r>
            <a:r>
              <a:rPr lang="it-IT">
                <a:latin typeface="Calibri"/>
              </a:rPr>
              <a:t>urobiť </a:t>
            </a:r>
            <a:r>
              <a:rPr lang="it-IT" err="1">
                <a:latin typeface="Calibri"/>
              </a:rPr>
              <a:t>zraniteľnými aj </a:t>
            </a:r>
            <a:r>
              <a:rPr lang="it-IT">
                <a:latin typeface="Calibri"/>
              </a:rPr>
              <a:t>pri malých </a:t>
            </a:r>
            <a:r>
              <a:rPr lang="it-IT" err="1">
                <a:latin typeface="Calibri"/>
              </a:rPr>
              <a:t>zmenách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vašom </a:t>
            </a:r>
            <a:r>
              <a:rPr lang="it-IT">
                <a:latin typeface="Calibri"/>
              </a:rPr>
              <a:t>trhu? </a:t>
            </a:r>
            <a:r>
              <a:rPr lang="it-IT" err="1">
                <a:latin typeface="Calibri"/>
              </a:rPr>
              <a:t>Ide o druh hrozby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ktorá </a:t>
            </a:r>
            <a:r>
              <a:rPr lang="it-IT">
                <a:latin typeface="Calibri"/>
              </a:rPr>
              <a:t>môže </a:t>
            </a:r>
            <a:r>
              <a:rPr lang="it-IT" err="1">
                <a:latin typeface="Calibri"/>
              </a:rPr>
              <a:t>vážne poškodiť vaše </a:t>
            </a:r>
            <a:r>
              <a:rPr lang="it-IT">
                <a:latin typeface="Calibri"/>
              </a:rPr>
              <a:t>podnikanie, preto buďte </a:t>
            </a:r>
            <a:r>
              <a:rPr lang="it-IT" err="1">
                <a:latin typeface="Calibri"/>
              </a:rPr>
              <a:t>ostražití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543000" y="1541447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1.3 Ako používať SWOT analýzu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body" idx="3"/>
          </p:nvPr>
        </p:nvSpPr>
        <p:spPr>
          <a:xfrm>
            <a:off x="76800" y="2276200"/>
            <a:ext cx="9752400" cy="28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latin typeface="Calibri"/>
            </a:endParaRPr>
          </a:p>
          <a:p>
            <a:pPr marL="3429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Nakoniec je </a:t>
            </a:r>
            <a:r>
              <a:rPr lang="it-IT">
                <a:latin typeface="Calibri"/>
              </a:rPr>
              <a:t>načase </a:t>
            </a:r>
            <a:r>
              <a:rPr lang="it-IT" err="1">
                <a:latin typeface="Calibri"/>
              </a:rPr>
              <a:t>nemilosrdne </a:t>
            </a:r>
            <a:r>
              <a:rPr lang="it-IT">
                <a:latin typeface="Calibri"/>
              </a:rPr>
              <a:t>zredukovať a </a:t>
            </a:r>
            <a:r>
              <a:rPr lang="it-IT" err="1">
                <a:latin typeface="Calibri"/>
              </a:rPr>
              <a:t>uprednostniť jej nápady, aby </a:t>
            </a:r>
            <a:r>
              <a:rPr lang="it-IT">
                <a:latin typeface="Calibri"/>
              </a:rPr>
              <a:t>mohla sústrediť čas a peniaze na </a:t>
            </a:r>
            <a:r>
              <a:rPr lang="it-IT" err="1">
                <a:latin typeface="Calibri"/>
              </a:rPr>
              <a:t>tie najzmysluplnejšie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najvýraznejšie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Upresnite každý </a:t>
            </a:r>
            <a:r>
              <a:rPr lang="it-IT">
                <a:latin typeface="Calibri"/>
              </a:rPr>
              <a:t>bod, aby boli </a:t>
            </a:r>
            <a:r>
              <a:rPr lang="it-IT" err="1">
                <a:latin typeface="Calibri"/>
              </a:rPr>
              <a:t>vaše porovnania jasnejšie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Prijmite napríklad len </a:t>
            </a:r>
            <a:r>
              <a:rPr lang="it-IT">
                <a:latin typeface="Calibri"/>
              </a:rPr>
              <a:t>presné a </a:t>
            </a:r>
            <a:r>
              <a:rPr lang="it-IT" err="1">
                <a:latin typeface="Calibri"/>
              </a:rPr>
              <a:t>overiteľné tvrdenia, ako napr: </a:t>
            </a:r>
            <a:r>
              <a:rPr lang="it-IT">
                <a:latin typeface="Calibri"/>
              </a:rPr>
              <a:t>"Nákladová </a:t>
            </a:r>
            <a:r>
              <a:rPr lang="it-IT" err="1">
                <a:latin typeface="Calibri"/>
              </a:rPr>
              <a:t>výhoda </a:t>
            </a:r>
            <a:r>
              <a:rPr lang="it-IT">
                <a:latin typeface="Calibri"/>
              </a:rPr>
              <a:t>30 USD za tonu pri získavaní </a:t>
            </a:r>
            <a:r>
              <a:rPr lang="it-IT" err="1">
                <a:latin typeface="Calibri"/>
              </a:rPr>
              <a:t>suroviny </a:t>
            </a:r>
            <a:r>
              <a:rPr lang="it-IT">
                <a:latin typeface="Calibri"/>
              </a:rPr>
              <a:t>x", a </a:t>
            </a:r>
            <a:r>
              <a:rPr lang="it-IT" err="1">
                <a:latin typeface="Calibri"/>
              </a:rPr>
              <a:t>nie: </a:t>
            </a:r>
            <a:r>
              <a:rPr lang="it-IT">
                <a:latin typeface="Calibri"/>
              </a:rPr>
              <a:t>"Najlepší pomer ceny a kvality".</a:t>
            </a:r>
            <a:endParaRPr>
              <a:latin typeface="Calibri"/>
            </a:endParaRPr>
          </a:p>
          <a:p>
            <a:pPr marL="34290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alibri"/>
            </a:endParaRPr>
          </a:p>
          <a:p>
            <a:pPr marL="34290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alibri"/>
            </a:endParaRPr>
          </a:p>
          <a:p>
            <a:pPr marL="3429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Nezabudnite svoje </a:t>
            </a:r>
            <a:r>
              <a:rPr lang="it-IT">
                <a:latin typeface="Calibri"/>
              </a:rPr>
              <a:t>znalosti </a:t>
            </a:r>
            <a:r>
              <a:rPr lang="it-IT" err="1">
                <a:latin typeface="Calibri"/>
              </a:rPr>
              <a:t>uplatniť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správnej úrovni organizácie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Napríklad na úrovni </a:t>
            </a:r>
            <a:r>
              <a:rPr lang="it-IT">
                <a:latin typeface="Calibri"/>
              </a:rPr>
              <a:t>produktu alebo produktovej línie, a </a:t>
            </a:r>
            <a:r>
              <a:rPr lang="it-IT" err="1">
                <a:latin typeface="Calibri"/>
              </a:rPr>
              <a:t>nie na oveľa nejasnejšej úrovni celej </a:t>
            </a:r>
            <a:r>
              <a:rPr lang="it-IT">
                <a:latin typeface="Calibri"/>
              </a:rPr>
              <a:t>spoločnosti. A používajte </a:t>
            </a:r>
            <a:r>
              <a:rPr lang="it-IT" err="1">
                <a:latin typeface="Calibri"/>
              </a:rPr>
              <a:t>analýzu </a:t>
            </a:r>
            <a:r>
              <a:rPr lang="it-IT">
                <a:latin typeface="Calibri"/>
              </a:rPr>
              <a:t>SWOT </a:t>
            </a:r>
            <a:r>
              <a:rPr lang="it-IT" err="1">
                <a:latin typeface="Calibri"/>
              </a:rPr>
              <a:t>spolu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ďalšími </a:t>
            </a:r>
            <a:r>
              <a:rPr lang="it-IT">
                <a:latin typeface="Calibri"/>
              </a:rPr>
              <a:t>nástrojmi stratégie (modul 3 a 4)</a:t>
            </a:r>
            <a:r>
              <a:rPr lang="it-IT" err="1">
                <a:latin typeface="Calibri"/>
              </a:rPr>
              <a:t>, aby ste získali </a:t>
            </a:r>
            <a:r>
              <a:rPr lang="it-IT">
                <a:latin typeface="Calibri"/>
              </a:rPr>
              <a:t>úplný obraz o situácii, ktorej </a:t>
            </a:r>
            <a:r>
              <a:rPr lang="it-IT" err="1">
                <a:latin typeface="Calibri"/>
              </a:rPr>
              <a:t>čelíte</a:t>
            </a:r>
            <a:r>
              <a:rPr lang="it-IT">
                <a:latin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363816" y="1546693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KĽÚČOVÉ BODY 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3"/>
          </p:nvPr>
        </p:nvSpPr>
        <p:spPr>
          <a:xfrm>
            <a:off x="40050" y="2146702"/>
            <a:ext cx="9825900" cy="38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lang="it-IT" sz="1600"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Analýza SWOT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pomôže </a:t>
            </a:r>
            <a:r>
              <a:rPr lang="it-IT" err="1">
                <a:latin typeface="Calibri"/>
              </a:rPr>
              <a:t>identifikovať silné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slabé stránky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príležitosti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hrozby vašej organizácie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Vedie vás k tomu, aby ste </a:t>
            </a:r>
            <a:r>
              <a:rPr lang="it-IT">
                <a:latin typeface="Calibri"/>
              </a:rPr>
              <a:t>stavali na tom</a:t>
            </a:r>
            <a:r>
              <a:rPr lang="it-IT" err="1">
                <a:latin typeface="Calibri"/>
              </a:rPr>
              <a:t>, čo </a:t>
            </a:r>
            <a:r>
              <a:rPr lang="it-IT">
                <a:latin typeface="Calibri"/>
              </a:rPr>
              <a:t>robíte </a:t>
            </a:r>
            <a:r>
              <a:rPr lang="it-IT" err="1">
                <a:latin typeface="Calibri"/>
              </a:rPr>
              <a:t>dobre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riešili to, čo vám chýba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využívali </a:t>
            </a:r>
            <a:r>
              <a:rPr lang="it-IT">
                <a:latin typeface="Calibri"/>
              </a:rPr>
              <a:t>nové možnosti a </a:t>
            </a:r>
            <a:r>
              <a:rPr lang="it-IT" err="1">
                <a:latin typeface="Calibri"/>
              </a:rPr>
              <a:t>minimalizovali </a:t>
            </a:r>
            <a:r>
              <a:rPr lang="it-IT">
                <a:latin typeface="Calibri"/>
              </a:rPr>
              <a:t>riziká.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Predtým, ako </a:t>
            </a:r>
            <a:r>
              <a:rPr lang="it-IT">
                <a:latin typeface="Calibri"/>
              </a:rPr>
              <a:t>sa rozhodnete pre novú stratégiu</a:t>
            </a:r>
            <a:r>
              <a:rPr lang="it-IT" err="1">
                <a:latin typeface="Calibri"/>
              </a:rPr>
              <a:t>, použite </a:t>
            </a:r>
            <a:r>
              <a:rPr lang="it-IT">
                <a:latin typeface="Calibri"/>
              </a:rPr>
              <a:t>analýzu SWOT na </a:t>
            </a:r>
            <a:r>
              <a:rPr lang="it-IT" err="1">
                <a:latin typeface="Calibri"/>
              </a:rPr>
              <a:t>posúdenie </a:t>
            </a:r>
            <a:r>
              <a:rPr lang="it-IT">
                <a:latin typeface="Calibri"/>
              </a:rPr>
              <a:t>pozície </a:t>
            </a:r>
            <a:r>
              <a:rPr lang="it-IT" err="1">
                <a:latin typeface="Calibri"/>
              </a:rPr>
              <a:t>vašej organizácie.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Spolupracujte s tímom ľudí z </a:t>
            </a:r>
            <a:r>
              <a:rPr lang="it-IT" err="1">
                <a:latin typeface="Calibri"/>
              </a:rPr>
              <a:t>celého </a:t>
            </a:r>
            <a:r>
              <a:rPr lang="it-IT">
                <a:latin typeface="Calibri"/>
              </a:rPr>
              <a:t>podniku. Pomôže vám </a:t>
            </a:r>
            <a:r>
              <a:rPr lang="it-IT" err="1">
                <a:latin typeface="Calibri"/>
              </a:rPr>
              <a:t>to odhaliť </a:t>
            </a:r>
            <a:r>
              <a:rPr lang="it-IT">
                <a:latin typeface="Calibri"/>
              </a:rPr>
              <a:t>presnejší a </a:t>
            </a:r>
            <a:r>
              <a:rPr lang="it-IT" err="1">
                <a:latin typeface="Calibri"/>
              </a:rPr>
              <a:t>pravdivejší </a:t>
            </a:r>
            <a:r>
              <a:rPr lang="it-IT">
                <a:latin typeface="Calibri"/>
              </a:rPr>
              <a:t>obraz.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Použite </a:t>
            </a:r>
            <a:r>
              <a:rPr lang="it-IT" err="1">
                <a:latin typeface="Calibri"/>
              </a:rPr>
              <a:t>maticu </a:t>
            </a:r>
            <a:r>
              <a:rPr lang="it-IT">
                <a:latin typeface="Calibri"/>
              </a:rPr>
              <a:t>SWOT, ktorá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pomôže pri </a:t>
            </a:r>
            <a:r>
              <a:rPr lang="it-IT" err="1">
                <a:latin typeface="Calibri"/>
              </a:rPr>
              <a:t>výskume </a:t>
            </a:r>
            <a:r>
              <a:rPr lang="it-IT">
                <a:latin typeface="Calibri"/>
              </a:rPr>
              <a:t>a zaznamenávaní </a:t>
            </a:r>
            <a:r>
              <a:rPr lang="it-IT" err="1">
                <a:latin typeface="Calibri"/>
              </a:rPr>
              <a:t>vašich nápadov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Zistite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čo </a:t>
            </a:r>
            <a:r>
              <a:rPr lang="it-IT">
                <a:latin typeface="Calibri"/>
              </a:rPr>
              <a:t>funguje </a:t>
            </a:r>
            <a:r>
              <a:rPr lang="it-IT" err="1">
                <a:latin typeface="Calibri"/>
              </a:rPr>
              <a:t>dobre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čo nie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Spýtajte sa sami seba, kam chcete </a:t>
            </a:r>
            <a:r>
              <a:rPr lang="it-IT">
                <a:latin typeface="Calibri"/>
              </a:rPr>
              <a:t>ísť</a:t>
            </a:r>
            <a:r>
              <a:rPr lang="it-IT" err="1">
                <a:latin typeface="Calibri"/>
              </a:rPr>
              <a:t>, ako sa tam môžete dostať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čo vám môže </a:t>
            </a:r>
            <a:r>
              <a:rPr lang="it-IT">
                <a:latin typeface="Calibri"/>
              </a:rPr>
              <a:t>stáť v ceste.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>
              <a:latin typeface="Calibri"/>
            </a:endParaRPr>
          </a:p>
          <a:p>
            <a:pPr marL="3429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Buďte </a:t>
            </a:r>
            <a:r>
              <a:rPr lang="it-IT" err="1">
                <a:latin typeface="Calibri"/>
              </a:rPr>
              <a:t>realistickí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prísni</a:t>
            </a:r>
            <a:r>
              <a:rPr lang="it-IT">
                <a:latin typeface="Calibri"/>
              </a:rPr>
              <a:t>. Zredukujte </a:t>
            </a:r>
            <a:r>
              <a:rPr lang="it-IT" err="1">
                <a:latin typeface="Calibri"/>
              </a:rPr>
              <a:t>svoje nápady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stanovte si priority, </a:t>
            </a:r>
            <a:r>
              <a:rPr lang="it-IT">
                <a:latin typeface="Calibri"/>
              </a:rPr>
              <a:t>aby ste čas a peniaze sústredili na </a:t>
            </a:r>
            <a:r>
              <a:rPr lang="it-IT" err="1">
                <a:latin typeface="Calibri"/>
              </a:rPr>
              <a:t>najvýznamnejšie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najpôsobivejšie </a:t>
            </a:r>
            <a:r>
              <a:rPr lang="it-IT">
                <a:latin typeface="Calibri"/>
              </a:rPr>
              <a:t>opatrenia a </a:t>
            </a:r>
            <a:r>
              <a:rPr lang="it-IT" err="1">
                <a:latin typeface="Calibri"/>
              </a:rPr>
              <a:t>riešenia.</a:t>
            </a:r>
            <a:endParaRPr err="1"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430138" y="1252056"/>
            <a:ext cx="8435083" cy="108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it-IT" sz="2400">
                <a:solidFill>
                  <a:srgbClr val="00B050"/>
                </a:solidFill>
              </a:rPr>
              <a:t>Cvičenie 1: Pozrite si prípadovú štúdiu - CENTRUM CHUTÍ - TROIA (TALIANSKO)</a:t>
            </a:r>
            <a:endParaRPr sz="2400">
              <a:solidFill>
                <a:srgbClr val="00B050"/>
              </a:solidFill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195" y="2434975"/>
            <a:ext cx="3897605" cy="2442782"/>
          </a:xfrm>
          <a:prstGeom prst="roundRect">
            <a:avLst>
              <a:gd name="adj" fmla="val 5299"/>
            </a:avLst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113016" y="5424755"/>
            <a:ext cx="95344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Pozrite si to na YOUTUBE pre anglické titulky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it-IT" sz="1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Troia, apre il Centro del Gusto dei Monti Dauni - </a:t>
            </a:r>
            <a:r>
              <a:rPr lang="it-IT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YouTube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378613" y="1280548"/>
            <a:ext cx="8940047" cy="11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lang="it-IT" sz="2000">
                <a:solidFill>
                  <a:srgbClr val="00B050"/>
                </a:solidFill>
              </a:rPr>
              <a:t>Cvičenie 2: Aké sú vaše </a:t>
            </a:r>
            <a:r>
              <a:rPr lang="it-IT" sz="2000" b="1">
                <a:solidFill>
                  <a:srgbClr val="00B050"/>
                </a:solidFill>
              </a:rPr>
              <a:t>SILNÉ STRÁNKY - SLABÉ STRÁNKY - PRÍLEŽITOSTI - OHROZENIA</a:t>
            </a:r>
            <a:r>
              <a:rPr lang="it-IT" sz="2000">
                <a:solidFill>
                  <a:srgbClr val="00B050"/>
                </a:solidFill>
              </a:rPr>
              <a:t>? Zostavte svoju maticu </a:t>
            </a:r>
            <a:r>
              <a:rPr lang="it-IT" sz="2000" b="1">
                <a:solidFill>
                  <a:srgbClr val="00B050"/>
                </a:solidFill>
              </a:rPr>
              <a:t>SWOT </a:t>
            </a:r>
            <a:r>
              <a:rPr lang="it-IT" sz="2000">
                <a:solidFill>
                  <a:srgbClr val="00B050"/>
                </a:solidFill>
              </a:rPr>
              <a:t>zo šablóny AGATA, ktorú ste dostali.</a:t>
            </a:r>
            <a:endParaRPr sz="2000"/>
          </a:p>
          <a:p>
            <a:pPr marL="1165225" lvl="2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1524000" lvl="3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  <p:graphicFrame>
        <p:nvGraphicFramePr>
          <p:cNvPr id="169" name="Google Shape;169;p19"/>
          <p:cNvGraphicFramePr/>
          <p:nvPr/>
        </p:nvGraphicFramePr>
        <p:xfrm>
          <a:off x="1181528" y="2455525"/>
          <a:ext cx="6657650" cy="3866740"/>
        </p:xfrm>
        <a:graphic>
          <a:graphicData uri="http://schemas.openxmlformats.org/drawingml/2006/table">
            <a:tbl>
              <a:tblPr firstRow="1" bandRow="1">
                <a:noFill/>
                <a:tableStyleId>{D23FF16D-11D2-4C03-839C-79305112D1A9}</a:tableStyleId>
              </a:tblPr>
              <a:tblGrid>
                <a:gridCol w="33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</a:rPr>
                        <a:t>STRENGHT</a:t>
                      </a:r>
                      <a:r>
                        <a:rPr lang="it-IT" sz="1800"/>
                        <a:t>S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</a:rPr>
                        <a:t>SLABÉ STRÁNKY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MOŽNOST</a:t>
                      </a:r>
                      <a:r>
                        <a:rPr lang="it-IT" sz="1800"/>
                        <a:t>I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HROZB</a:t>
                      </a:r>
                      <a:r>
                        <a:rPr lang="it-IT" sz="1800"/>
                        <a:t>Y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Calibri"/>
              </a:rPr>
              <a:t>2. Diagnostika </a:t>
            </a:r>
            <a:r>
              <a:rPr lang="it-IT" err="1">
                <a:latin typeface="Calibri"/>
              </a:rPr>
              <a:t>prevládajúcich povolaní</a:t>
            </a:r>
            <a:endParaRPr lang="it-IT">
              <a:latin typeface="Calibri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>
                <a:latin typeface="Calibri"/>
              </a:rPr>
              <a:t>2.1 </a:t>
            </a:r>
            <a:r>
              <a:rPr lang="it-IT" err="1">
                <a:latin typeface="Calibri"/>
              </a:rPr>
              <a:t>Aké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najsilnejšie povolanie v </a:t>
            </a:r>
            <a:r>
              <a:rPr lang="it-IT">
                <a:latin typeface="Calibri"/>
              </a:rPr>
              <a:t>oblasti,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jej dejinné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hospodárske</a:t>
            </a:r>
            <a:r>
              <a:rPr lang="it-IT">
                <a:latin typeface="Calibri"/>
              </a:rPr>
              <a:t>, sociálne a </a:t>
            </a:r>
            <a:r>
              <a:rPr lang="it-IT" err="1">
                <a:latin typeface="Calibri"/>
              </a:rPr>
              <a:t>strategické prvky</a:t>
            </a:r>
            <a:r>
              <a:rPr lang="it-IT">
                <a:latin typeface="Calibri"/>
              </a:rPr>
              <a:t>?</a:t>
            </a:r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3"/>
          </p:nvPr>
        </p:nvSpPr>
        <p:spPr>
          <a:xfrm>
            <a:off x="468996" y="2385386"/>
            <a:ext cx="9253453" cy="384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/>
            <a:r>
              <a:rPr lang="it-IT" b="1" err="1">
                <a:latin typeface="Calibri"/>
              </a:rPr>
              <a:t>Ako už bolo spomenuté</a:t>
            </a:r>
            <a:r>
              <a:rPr lang="it-IT" b="1">
                <a:latin typeface="Calibri"/>
              </a:rPr>
              <a:t>, neexistuje jediná veľkosť centra vkusu, </a:t>
            </a:r>
            <a:r>
              <a:rPr lang="it-IT" b="1" err="1">
                <a:latin typeface="Calibri"/>
              </a:rPr>
              <a:t>ktorá by </a:t>
            </a:r>
            <a:r>
              <a:rPr lang="it-IT" b="1">
                <a:latin typeface="Calibri"/>
              </a:rPr>
              <a:t>sa dala </a:t>
            </a:r>
            <a:r>
              <a:rPr lang="it-IT" b="1" err="1">
                <a:latin typeface="Calibri"/>
              </a:rPr>
              <a:t>použiť </a:t>
            </a:r>
            <a:r>
              <a:rPr lang="it-IT" b="1">
                <a:latin typeface="Calibri"/>
              </a:rPr>
              <a:t>v </a:t>
            </a:r>
            <a:r>
              <a:rPr lang="it-IT" b="1" err="1">
                <a:latin typeface="Calibri"/>
              </a:rPr>
              <a:t>každom kontexte</a:t>
            </a:r>
            <a:r>
              <a:rPr lang="it-IT" b="1">
                <a:latin typeface="Calibri"/>
              </a:rPr>
              <a:t>. </a:t>
            </a:r>
            <a:endParaRPr lang="en-US">
              <a:latin typeface="Calibri"/>
            </a:endParaRPr>
          </a:p>
          <a:p>
            <a:pPr marL="514350" indent="-285750">
              <a:buFont typeface="Arial"/>
              <a:buChar char="•"/>
            </a:pPr>
            <a:endParaRPr lang="en-US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 i="1" u="sng" err="1">
                <a:latin typeface="Calibri"/>
              </a:rPr>
              <a:t>Každá </a:t>
            </a:r>
            <a:r>
              <a:rPr lang="it-IT" i="1" u="sng">
                <a:latin typeface="Calibri"/>
              </a:rPr>
              <a:t>oblasť </a:t>
            </a:r>
            <a:r>
              <a:rPr lang="it-IT" i="1" u="sng" err="1">
                <a:latin typeface="Calibri"/>
              </a:rPr>
              <a:t>má svoje špecifické sociálno-ekonomické charakteristiky</a:t>
            </a:r>
            <a:r>
              <a:rPr lang="it-IT" i="1" u="sng">
                <a:latin typeface="Calibri"/>
              </a:rPr>
              <a:t>, </a:t>
            </a:r>
            <a:r>
              <a:rPr lang="it-IT" i="1" u="sng" err="1">
                <a:latin typeface="Calibri"/>
              </a:rPr>
              <a:t>ktoré </a:t>
            </a:r>
            <a:r>
              <a:rPr lang="it-IT" i="1" u="sng">
                <a:latin typeface="Calibri"/>
              </a:rPr>
              <a:t>treba zohľadniť, </a:t>
            </a:r>
            <a:r>
              <a:rPr lang="it-IT" i="1" u="sng" err="1">
                <a:latin typeface="Calibri"/>
              </a:rPr>
              <a:t>ak nechceme </a:t>
            </a:r>
            <a:r>
              <a:rPr lang="it-IT" i="1" u="sng">
                <a:latin typeface="Calibri"/>
              </a:rPr>
              <a:t>vytvoriť aktivitu, </a:t>
            </a:r>
            <a:r>
              <a:rPr lang="it-IT" i="1" u="sng" err="1">
                <a:latin typeface="Calibri"/>
              </a:rPr>
              <a:t>ktorá sa potom stane katedrálou </a:t>
            </a:r>
            <a:r>
              <a:rPr lang="it-IT" i="1" u="sng">
                <a:latin typeface="Calibri"/>
              </a:rPr>
              <a:t>v </a:t>
            </a:r>
            <a:r>
              <a:rPr lang="it-IT" i="1" u="sng" err="1">
                <a:latin typeface="Calibri"/>
              </a:rPr>
              <a:t>púšti bez skutočného </a:t>
            </a:r>
            <a:r>
              <a:rPr lang="it-IT" i="1" u="sng">
                <a:latin typeface="Calibri"/>
              </a:rPr>
              <a:t>prínosu pre danú oblasť, komunity, a </a:t>
            </a:r>
            <a:r>
              <a:rPr lang="it-IT" i="1" u="sng" err="1">
                <a:latin typeface="Calibri"/>
              </a:rPr>
              <a:t>teda </a:t>
            </a:r>
            <a:r>
              <a:rPr lang="it-IT" i="1" u="sng">
                <a:latin typeface="Calibri"/>
              </a:rPr>
              <a:t>pre </a:t>
            </a:r>
            <a:r>
              <a:rPr lang="it-IT" i="1" u="sng" err="1">
                <a:latin typeface="Calibri"/>
              </a:rPr>
              <a:t>skutočné </a:t>
            </a:r>
            <a:r>
              <a:rPr lang="it-IT" i="1" u="sng">
                <a:latin typeface="Calibri"/>
              </a:rPr>
              <a:t>zainteresované strany. </a:t>
            </a:r>
            <a:endParaRPr lang="it-IT">
              <a:latin typeface="Calibri"/>
            </a:endParaRPr>
          </a:p>
          <a:p>
            <a:pPr marL="342900" indent="-292100">
              <a:buFont typeface="Noto Sans Symbols"/>
              <a:buChar char="▪"/>
            </a:pPr>
            <a:endParaRPr lang="it-IT">
              <a:latin typeface="Calibri"/>
            </a:endParaRPr>
          </a:p>
          <a:p>
            <a:pPr marL="342900" indent="-292100">
              <a:buFont typeface="Noto Sans Symbols"/>
              <a:buChar char="▪"/>
            </a:pPr>
            <a:endParaRPr lang="it-IT">
              <a:latin typeface="Calibri"/>
            </a:endParaRPr>
          </a:p>
          <a:p>
            <a:pPr marL="342900" lvl="0" indent="-2921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it-IT">
                <a:latin typeface="Calibri"/>
              </a:rPr>
              <a:t>"Centrum chuti" </a:t>
            </a:r>
            <a:r>
              <a:rPr lang="it-IT" err="1">
                <a:latin typeface="Calibri"/>
              </a:rPr>
              <a:t>môže predstavovať významný príklad vývoja miestnych </a:t>
            </a:r>
            <a:r>
              <a:rPr lang="it-IT">
                <a:latin typeface="Calibri"/>
              </a:rPr>
              <a:t>výrobných systémov,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smere čoraz symbolickejšieho </a:t>
            </a:r>
            <a:r>
              <a:rPr lang="it-IT">
                <a:latin typeface="Calibri"/>
              </a:rPr>
              <a:t>dopytu môžu </a:t>
            </a:r>
            <a:r>
              <a:rPr lang="it-IT" err="1">
                <a:latin typeface="Calibri"/>
              </a:rPr>
              <a:t>poskytnúť adekvátnu odpoveď nielen posilnením </a:t>
            </a:r>
            <a:r>
              <a:rPr lang="it-IT">
                <a:latin typeface="Calibri"/>
              </a:rPr>
              <a:t>výrobných </a:t>
            </a:r>
            <a:r>
              <a:rPr lang="it-IT" err="1">
                <a:latin typeface="Calibri"/>
              </a:rPr>
              <a:t>jednotiek </a:t>
            </a:r>
            <a:r>
              <a:rPr lang="it-IT">
                <a:latin typeface="Calibri"/>
              </a:rPr>
              <a:t>alebo družstevných systémov </a:t>
            </a:r>
            <a:r>
              <a:rPr lang="it-IT" err="1">
                <a:latin typeface="Calibri"/>
              </a:rPr>
              <a:t>podnikov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ale aj zatraktívnením územia ako celku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indent="-292100">
              <a:buFont typeface="Noto Sans Symbols"/>
              <a:buChar char="▪"/>
            </a:pPr>
            <a:r>
              <a:rPr lang="it-IT" err="1">
                <a:latin typeface="Calibri"/>
              </a:rPr>
              <a:t> Zlepšenie mnohých ďalších zložiek prítomných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kontexte životného prostredia, </a:t>
            </a:r>
            <a:r>
              <a:rPr lang="it-IT">
                <a:latin typeface="Calibri"/>
              </a:rPr>
              <a:t>od kultúrneho </a:t>
            </a:r>
            <a:r>
              <a:rPr lang="it-IT" err="1">
                <a:latin typeface="Calibri"/>
              </a:rPr>
              <a:t>dedičstva </a:t>
            </a:r>
            <a:r>
              <a:rPr lang="it-IT">
                <a:latin typeface="Calibri"/>
              </a:rPr>
              <a:t>až po </a:t>
            </a:r>
            <a:r>
              <a:rPr lang="it-IT" err="1">
                <a:latin typeface="Calibri"/>
              </a:rPr>
              <a:t>historické </a:t>
            </a:r>
            <a:r>
              <a:rPr lang="it-IT">
                <a:latin typeface="Calibri"/>
              </a:rPr>
              <a:t>centrá, ktoré je </a:t>
            </a:r>
            <a:r>
              <a:rPr lang="it-IT" err="1">
                <a:latin typeface="Calibri"/>
              </a:rPr>
              <a:t>ešte </a:t>
            </a:r>
            <a:r>
              <a:rPr lang="it-IT">
                <a:latin typeface="Calibri"/>
              </a:rPr>
              <a:t>potrebné vo </a:t>
            </a:r>
            <a:r>
              <a:rPr lang="it-IT" err="1">
                <a:latin typeface="Calibri"/>
              </a:rPr>
              <a:t>veľkej miere znovuobjaviť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posilniť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samozrejme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významným </a:t>
            </a:r>
            <a:r>
              <a:rPr lang="it-IT">
                <a:latin typeface="Calibri"/>
              </a:rPr>
              <a:t>prínosom pre </a:t>
            </a:r>
            <a:r>
              <a:rPr lang="it-IT" err="1">
                <a:latin typeface="Calibri"/>
              </a:rPr>
              <a:t>turistickú ponuku územia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indent="-292100">
              <a:buFont typeface="Noto Sans Symbols"/>
              <a:buChar char="▪"/>
            </a:pPr>
            <a:r>
              <a:rPr lang="it-IT">
                <a:latin typeface="Calibri"/>
              </a:rPr>
              <a:t>Centrum chuti </a:t>
            </a:r>
            <a:r>
              <a:rPr lang="it-IT" err="1">
                <a:latin typeface="Calibri"/>
              </a:rPr>
              <a:t>je fyzický priestor </a:t>
            </a:r>
            <a:r>
              <a:rPr lang="it-IT">
                <a:latin typeface="Calibri"/>
              </a:rPr>
              <a:t>zasadený do </a:t>
            </a:r>
            <a:r>
              <a:rPr lang="it-IT" err="1">
                <a:latin typeface="Calibri"/>
              </a:rPr>
              <a:t>územného kontextu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vytvorený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propagáciu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propagáciu mnohých vynikajúcich </a:t>
            </a:r>
            <a:r>
              <a:rPr lang="it-IT">
                <a:latin typeface="Calibri"/>
              </a:rPr>
              <a:t>potravinárskych a </a:t>
            </a:r>
            <a:r>
              <a:rPr lang="it-IT" err="1">
                <a:latin typeface="Calibri"/>
              </a:rPr>
              <a:t>vinárskych </a:t>
            </a:r>
            <a:r>
              <a:rPr lang="it-IT">
                <a:latin typeface="Calibri"/>
              </a:rPr>
              <a:t>produktov </a:t>
            </a:r>
            <a:r>
              <a:rPr lang="it-IT" err="1">
                <a:latin typeface="Calibri"/>
              </a:rPr>
              <a:t>danej </a:t>
            </a:r>
            <a:r>
              <a:rPr lang="it-IT">
                <a:latin typeface="Calibri"/>
              </a:rPr>
              <a:t>oblasti </a:t>
            </a:r>
            <a:r>
              <a:rPr lang="it-IT" err="1">
                <a:latin typeface="Calibri"/>
              </a:rPr>
              <a:t>ako turistickej atrakcie</a:t>
            </a:r>
            <a:r>
              <a:rPr lang="it-IT">
                <a:latin typeface="Calibri"/>
              </a:rPr>
              <a:t>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it-IT" err="1">
                <a:latin typeface="Calibri"/>
              </a:rPr>
              <a:t>Je to odpoveď na </a:t>
            </a:r>
            <a:r>
              <a:rPr lang="it-IT">
                <a:latin typeface="Calibri"/>
              </a:rPr>
              <a:t>novú koncepciu jedla </a:t>
            </a:r>
            <a:r>
              <a:rPr lang="it-IT" err="1">
                <a:latin typeface="Calibri"/>
              </a:rPr>
              <a:t>ako </a:t>
            </a:r>
            <a:r>
              <a:rPr lang="it-IT">
                <a:latin typeface="Calibri"/>
              </a:rPr>
              <a:t>kultúrneho </a:t>
            </a:r>
            <a:r>
              <a:rPr lang="it-IT" err="1">
                <a:latin typeface="Calibri"/>
              </a:rPr>
              <a:t>prejavu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it-IT" err="1">
                <a:latin typeface="Calibri"/>
              </a:rPr>
              <a:t>Ponúka </a:t>
            </a:r>
            <a:r>
              <a:rPr lang="it-IT">
                <a:latin typeface="Calibri"/>
              </a:rPr>
              <a:t>používateľom </a:t>
            </a:r>
            <a:r>
              <a:rPr lang="it-IT" err="1">
                <a:latin typeface="Calibri"/>
              </a:rPr>
              <a:t>viaczmyslovú cestu cez tradíciu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územie</a:t>
            </a:r>
            <a:r>
              <a:rPr lang="it-IT">
                <a:latin typeface="Calibri"/>
              </a:rPr>
              <a:t>, históriu, </a:t>
            </a:r>
            <a:r>
              <a:rPr lang="it-IT" err="1">
                <a:latin typeface="Calibri"/>
              </a:rPr>
              <a:t>kolektívne </a:t>
            </a:r>
            <a:r>
              <a:rPr lang="it-IT">
                <a:latin typeface="Calibri"/>
              </a:rPr>
              <a:t>vedomosti a </a:t>
            </a:r>
            <a:r>
              <a:rPr lang="it-IT" err="1">
                <a:latin typeface="Calibri"/>
              </a:rPr>
              <a:t>vzdelávanie o </a:t>
            </a:r>
            <a:r>
              <a:rPr lang="it-IT">
                <a:latin typeface="Calibri"/>
              </a:rPr>
              <a:t>potravinách.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543000" y="1125345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2"/>
          </p:nvPr>
        </p:nvSpPr>
        <p:spPr>
          <a:xfrm>
            <a:off x="543000" y="1590126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3"/>
          </p:nvPr>
        </p:nvSpPr>
        <p:spPr>
          <a:xfrm>
            <a:off x="264400" y="2605352"/>
            <a:ext cx="9540600" cy="3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it-IT" b="1">
                <a:latin typeface="Calibri"/>
              </a:rPr>
              <a:t>Formy COT</a:t>
            </a:r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Centrum vkusu môže byť </a:t>
            </a:r>
            <a:r>
              <a:rPr lang="it-IT" err="1">
                <a:latin typeface="Calibri"/>
              </a:rPr>
              <a:t>sústredené na niekoľkých </a:t>
            </a:r>
            <a:r>
              <a:rPr lang="it-IT">
                <a:latin typeface="Calibri"/>
              </a:rPr>
              <a:t>miestach, ktoré </a:t>
            </a:r>
            <a:r>
              <a:rPr lang="it-IT" err="1">
                <a:latin typeface="Calibri"/>
              </a:rPr>
              <a:t>samozrejme súvisia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hospodárskym </a:t>
            </a:r>
            <a:r>
              <a:rPr lang="it-IT">
                <a:latin typeface="Calibri"/>
              </a:rPr>
              <a:t>a sociálnym </a:t>
            </a:r>
            <a:r>
              <a:rPr lang="it-IT" err="1">
                <a:latin typeface="Calibri"/>
              </a:rPr>
              <a:t>poslaním </a:t>
            </a:r>
            <a:r>
              <a:rPr lang="it-IT">
                <a:latin typeface="Calibri"/>
              </a:rPr>
              <a:t>oblasti a s dopytom, ktorý sa v </a:t>
            </a:r>
            <a:r>
              <a:rPr lang="it-IT" err="1">
                <a:latin typeface="Calibri"/>
              </a:rPr>
              <a:t>nej prejavuje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Centrum chutí môže prijať tieto </a:t>
            </a:r>
            <a:r>
              <a:rPr lang="it-IT" err="1">
                <a:latin typeface="Calibri"/>
              </a:rPr>
              <a:t>typy</a:t>
            </a:r>
            <a:endParaRPr>
              <a:latin typeface="Calibri"/>
            </a:endParaRPr>
          </a:p>
          <a:p>
            <a:pPr marL="807720" lvl="1" indent="-5270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1150620" lvl="1" indent="-292100">
              <a:buFont typeface="Noto Sans Symbols"/>
              <a:buChar char="⮚"/>
            </a:pPr>
            <a:r>
              <a:rPr lang="it-IT">
                <a:latin typeface="Calibri"/>
              </a:rPr>
              <a:t> propagácia  potravín a </a:t>
            </a:r>
            <a:r>
              <a:rPr lang="it-IT" err="1">
                <a:latin typeface="Calibri"/>
              </a:rPr>
              <a:t>vína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>
                <a:latin typeface="Calibri"/>
              </a:rPr>
              <a:t>podpora agropotravinárskych spoločností s cieľom </a:t>
            </a:r>
            <a:r>
              <a:rPr lang="it-IT" err="1">
                <a:latin typeface="Calibri"/>
              </a:rPr>
              <a:t>zvýšiť hospodárske výmeny</a:t>
            </a:r>
            <a:endParaRPr err="1"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vzdelávanie v </a:t>
            </a:r>
            <a:r>
              <a:rPr lang="it-IT">
                <a:latin typeface="Calibri"/>
              </a:rPr>
              <a:t>oblasti </a:t>
            </a:r>
            <a:r>
              <a:rPr lang="it-IT" err="1">
                <a:latin typeface="Calibri"/>
              </a:rPr>
              <a:t>zdravej výživy </a:t>
            </a:r>
            <a:r>
              <a:rPr lang="it-IT">
                <a:latin typeface="Calibri"/>
              </a:rPr>
              <a:t>(workshopy so školami).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>
                <a:latin typeface="Calibri"/>
              </a:rPr>
              <a:t>podpora </a:t>
            </a:r>
            <a:r>
              <a:rPr lang="it-IT" err="1">
                <a:latin typeface="Calibri"/>
              </a:rPr>
              <a:t>cestovného ruchu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územná </a:t>
            </a:r>
            <a:r>
              <a:rPr lang="it-IT">
                <a:latin typeface="Calibri"/>
              </a:rPr>
              <a:t>a kultúrna propagácia (múzeum)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543000" y="1040744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2"/>
          </p:nvPr>
        </p:nvSpPr>
        <p:spPr>
          <a:xfrm>
            <a:off x="511284" y="1447361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3"/>
          </p:nvPr>
        </p:nvSpPr>
        <p:spPr>
          <a:xfrm>
            <a:off x="199225" y="2170244"/>
            <a:ext cx="9518172" cy="42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it-IT" b="1" err="1">
                <a:latin typeface="Calibri"/>
              </a:rPr>
              <a:t>Analýza kontextu </a:t>
            </a:r>
            <a:r>
              <a:rPr lang="it-IT" b="1">
                <a:latin typeface="Calibri"/>
              </a:rPr>
              <a:t>- </a:t>
            </a:r>
            <a:r>
              <a:rPr lang="it-IT" b="1" err="1">
                <a:latin typeface="Calibri"/>
              </a:rPr>
              <a:t>sociálno-ekonomická </a:t>
            </a:r>
            <a:r>
              <a:rPr lang="it-IT" b="1">
                <a:latin typeface="Calibri"/>
              </a:rPr>
              <a:t>analýza </a:t>
            </a:r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latin typeface="Calibri"/>
            </a:endParaRPr>
          </a:p>
          <a:p>
            <a:pPr marL="0" indent="0">
              <a:buSzPts val="2200"/>
            </a:pPr>
            <a:r>
              <a:rPr lang="it-IT" err="1">
                <a:latin typeface="Calibri"/>
              </a:rPr>
              <a:t>Analýza kontextu </a:t>
            </a:r>
            <a:r>
              <a:rPr lang="it-IT">
                <a:latin typeface="Calibri"/>
              </a:rPr>
              <a:t>oblasti: </a:t>
            </a:r>
            <a:endParaRPr>
              <a:latin typeface="Calibri"/>
            </a:endParaRPr>
          </a:p>
          <a:p>
            <a:pPr marL="2286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endParaRPr>
              <a:latin typeface="Calibri"/>
            </a:endParaRPr>
          </a:p>
          <a:p>
            <a:pPr marL="34290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it-IT" err="1">
                <a:latin typeface="Calibri"/>
              </a:rPr>
              <a:t>Opis referenčnej </a:t>
            </a:r>
            <a:r>
              <a:rPr lang="it-IT">
                <a:latin typeface="Calibri"/>
              </a:rPr>
              <a:t>oblasti</a:t>
            </a:r>
            <a:endParaRPr>
              <a:latin typeface="Calibri"/>
            </a:endParaRPr>
          </a:p>
          <a:p>
            <a:pPr marL="228600" lvl="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it-IT">
                <a:latin typeface="Calibri"/>
              </a:rPr>
              <a:t>Stručné </a:t>
            </a:r>
            <a:r>
              <a:rPr lang="it-IT" err="1">
                <a:latin typeface="Calibri"/>
              </a:rPr>
              <a:t>historické </a:t>
            </a:r>
            <a:r>
              <a:rPr lang="it-IT">
                <a:latin typeface="Calibri"/>
              </a:rPr>
              <a:t>poznámky</a:t>
            </a:r>
            <a:endParaRPr>
              <a:latin typeface="Calibri"/>
            </a:endParaRPr>
          </a:p>
          <a:p>
            <a:pPr marL="228600" lvl="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79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it-IT" err="1">
                <a:latin typeface="Calibri"/>
              </a:rPr>
              <a:t>Opis územia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základe štatistických </a:t>
            </a:r>
            <a:r>
              <a:rPr lang="it-IT">
                <a:latin typeface="Calibri"/>
              </a:rPr>
              <a:t>údajov (</a:t>
            </a:r>
            <a:r>
              <a:rPr lang="it-IT" err="1">
                <a:latin typeface="Calibri"/>
              </a:rPr>
              <a:t>demografická analýza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sociálno-ekonomická analýza </a:t>
            </a:r>
            <a:r>
              <a:rPr lang="it-IT">
                <a:latin typeface="Calibri"/>
              </a:rPr>
              <a:t>a sociokultúrna </a:t>
            </a:r>
            <a:r>
              <a:rPr lang="it-IT" err="1">
                <a:latin typeface="Calibri"/>
              </a:rPr>
              <a:t>analýza</a:t>
            </a:r>
            <a:r>
              <a:rPr lang="it-IT">
                <a:latin typeface="Calibri"/>
              </a:rPr>
              <a:t>)</a:t>
            </a:r>
            <a:endParaRPr>
              <a:latin typeface="Calibri"/>
            </a:endParaRPr>
          </a:p>
          <a:p>
            <a:pPr marL="228600" lvl="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indent="-279400">
              <a:buChar char="•"/>
            </a:pPr>
            <a:r>
              <a:rPr lang="it-IT" err="1">
                <a:latin typeface="Calibri"/>
              </a:rPr>
              <a:t>Uznanie súčasných iniciatív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území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ktoré môžu byť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súlade s </a:t>
            </a:r>
            <a:r>
              <a:rPr lang="it-IT">
                <a:latin typeface="Calibri"/>
              </a:rPr>
              <a:t>opatreniami projektu. </a:t>
            </a:r>
          </a:p>
          <a:p>
            <a:pPr marL="514350" lvl="0" indent="-28575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Char char="•"/>
            </a:pPr>
            <a:endParaRPr lang="it-IT">
              <a:latin typeface="Calibri"/>
            </a:endParaRPr>
          </a:p>
          <a:p>
            <a:pPr marL="342900" indent="-279400">
              <a:buChar char="•"/>
            </a:pPr>
            <a:r>
              <a:rPr lang="it-IT" err="1">
                <a:latin typeface="Calibri"/>
              </a:rPr>
              <a:t>Správna analýza ekonomického </a:t>
            </a:r>
            <a:r>
              <a:rPr lang="it-IT">
                <a:latin typeface="Calibri"/>
              </a:rPr>
              <a:t>systému a </a:t>
            </a:r>
            <a:r>
              <a:rPr lang="it-IT" err="1">
                <a:latin typeface="Calibri"/>
              </a:rPr>
              <a:t>konjunkturálna </a:t>
            </a:r>
            <a:r>
              <a:rPr lang="it-IT">
                <a:latin typeface="Calibri"/>
              </a:rPr>
              <a:t>štúdia </a:t>
            </a:r>
            <a:r>
              <a:rPr lang="it-IT" err="1">
                <a:latin typeface="Calibri"/>
              </a:rPr>
              <a:t>príslušných ekonomických ukazovateľov </a:t>
            </a:r>
            <a:r>
              <a:rPr lang="it-IT">
                <a:latin typeface="Calibri"/>
              </a:rPr>
              <a:t>umožňujú </a:t>
            </a:r>
            <a:r>
              <a:rPr lang="it-IT" err="1">
                <a:latin typeface="Calibri"/>
              </a:rPr>
              <a:t>identifikovať silné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slabé stránky danej </a:t>
            </a:r>
            <a:r>
              <a:rPr lang="it-IT">
                <a:latin typeface="Calibri"/>
              </a:rPr>
              <a:t>oblasti a </a:t>
            </a:r>
            <a:r>
              <a:rPr lang="it-IT" err="1">
                <a:latin typeface="Calibri"/>
              </a:rPr>
              <a:t>využiť jej </a:t>
            </a:r>
            <a:r>
              <a:rPr lang="it-IT">
                <a:latin typeface="Calibri"/>
              </a:rPr>
              <a:t>strednodobé a </a:t>
            </a:r>
            <a:r>
              <a:rPr lang="it-IT" err="1">
                <a:latin typeface="Calibri"/>
              </a:rPr>
              <a:t>dlhodobé rozvojové príležitosti</a:t>
            </a:r>
            <a:r>
              <a:rPr lang="it-IT">
                <a:latin typeface="Calibri"/>
              </a:rPr>
              <a:t>. </a:t>
            </a:r>
          </a:p>
          <a:p>
            <a:pPr marL="514350" indent="-285750">
              <a:buChar char="•"/>
            </a:pPr>
            <a:endParaRPr lang="it-IT">
              <a:latin typeface="Calibri"/>
            </a:endParaRPr>
          </a:p>
          <a:p>
            <a:pPr marL="342900" indent="-279400">
              <a:buChar char="•"/>
            </a:pPr>
            <a:r>
              <a:rPr lang="it-IT" err="1">
                <a:latin typeface="Calibri"/>
              </a:rPr>
              <a:t>Výskum dokáže </a:t>
            </a:r>
            <a:r>
              <a:rPr lang="it-IT">
                <a:latin typeface="Calibri"/>
              </a:rPr>
              <a:t>kombinovať </a:t>
            </a:r>
            <a:r>
              <a:rPr lang="it-IT" err="1">
                <a:latin typeface="Calibri"/>
              </a:rPr>
              <a:t>rôzne úrovne analýzy </a:t>
            </a:r>
            <a:r>
              <a:rPr lang="it-IT">
                <a:latin typeface="Calibri"/>
              </a:rPr>
              <a:t>a vzájomne porovnávať </a:t>
            </a:r>
            <a:r>
              <a:rPr lang="it-IT" err="1">
                <a:latin typeface="Calibri"/>
              </a:rPr>
              <a:t>množstvo premenných</a:t>
            </a:r>
            <a:r>
              <a:rPr lang="it-IT">
                <a:latin typeface="Calibri"/>
              </a:rPr>
              <a:t>.</a:t>
            </a:r>
            <a:endParaRPr lang="en-US">
              <a:latin typeface="Calibri"/>
            </a:endParaRPr>
          </a:p>
          <a:p>
            <a:pPr marL="514350" indent="-285750">
              <a:buChar char="•"/>
            </a:pPr>
            <a:endParaRPr lang="it-IT">
              <a:latin typeface="Calibri"/>
            </a:endParaRPr>
          </a:p>
          <a:p>
            <a:pPr marL="342900" indent="-279400">
              <a:buChar char="•"/>
            </a:pPr>
            <a:r>
              <a:rPr lang="it-IT" err="1">
                <a:latin typeface="Calibri"/>
              </a:rPr>
              <a:t>Je nevyhnutné </a:t>
            </a:r>
            <a:r>
              <a:rPr lang="it-IT">
                <a:latin typeface="Calibri"/>
              </a:rPr>
              <a:t>vedieť, </a:t>
            </a:r>
            <a:r>
              <a:rPr lang="it-IT" err="1">
                <a:latin typeface="Calibri"/>
              </a:rPr>
              <a:t>aká je hospodárska </a:t>
            </a:r>
            <a:r>
              <a:rPr lang="it-IT">
                <a:latin typeface="Calibri"/>
              </a:rPr>
              <a:t>situácia v oblasti, </a:t>
            </a:r>
            <a:r>
              <a:rPr lang="it-IT" err="1">
                <a:latin typeface="Calibri"/>
              </a:rPr>
              <a:t>kde chceme zriadiť </a:t>
            </a:r>
            <a:r>
              <a:rPr lang="it-IT">
                <a:latin typeface="Calibri"/>
              </a:rPr>
              <a:t>COT</a:t>
            </a:r>
            <a:r>
              <a:rPr lang="it-IT" err="1">
                <a:latin typeface="Calibri"/>
              </a:rPr>
              <a:t>, musíme </a:t>
            </a:r>
            <a:r>
              <a:rPr lang="it-IT">
                <a:latin typeface="Calibri"/>
              </a:rPr>
              <a:t>poznať reálny stav </a:t>
            </a:r>
            <a:r>
              <a:rPr lang="it-IT" err="1">
                <a:latin typeface="Calibri"/>
              </a:rPr>
              <a:t>miestnych podnikov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ich finančnú stabilitu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či </a:t>
            </a:r>
            <a:r>
              <a:rPr lang="it-IT">
                <a:latin typeface="Calibri"/>
              </a:rPr>
              <a:t>je centrum, </a:t>
            </a:r>
            <a:r>
              <a:rPr lang="it-IT" err="1">
                <a:latin typeface="Calibri"/>
              </a:rPr>
              <a:t>ako je </a:t>
            </a:r>
            <a:r>
              <a:rPr lang="it-IT">
                <a:latin typeface="Calibri"/>
              </a:rPr>
              <a:t>COT</a:t>
            </a:r>
            <a:r>
              <a:rPr lang="it-IT" err="1">
                <a:latin typeface="Calibri"/>
              </a:rPr>
              <a:t>, skutočne potrebné.</a:t>
            </a:r>
          </a:p>
          <a:p>
            <a:pPr marL="0" indent="0">
              <a:buSzPts val="2200"/>
            </a:pPr>
            <a:endParaRPr lang="it-IT"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543000" y="1125345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2"/>
          </p:nvPr>
        </p:nvSpPr>
        <p:spPr>
          <a:xfrm>
            <a:off x="543000" y="1590126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3"/>
          </p:nvPr>
        </p:nvSpPr>
        <p:spPr>
          <a:xfrm>
            <a:off x="199200" y="2548575"/>
            <a:ext cx="9507600" cy="3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92100">
              <a:buFont typeface="Arial"/>
              <a:buChar char="•"/>
            </a:pPr>
            <a:r>
              <a:rPr lang="it-IT" b="1">
                <a:latin typeface="Calibri"/>
              </a:rPr>
              <a:t>KĽÚČOVÉ BODY </a:t>
            </a:r>
            <a:r>
              <a:rPr lang="it-IT" b="1" err="1">
                <a:latin typeface="Calibri"/>
              </a:rPr>
              <a:t>sociálno-ekonomickej </a:t>
            </a:r>
            <a:r>
              <a:rPr lang="it-IT" b="1">
                <a:latin typeface="Calibri"/>
              </a:rPr>
              <a:t>analýzy </a:t>
            </a:r>
            <a:endParaRPr lang="it-IT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b="1"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Predmet </a:t>
            </a:r>
            <a:r>
              <a:rPr lang="it-IT">
                <a:latin typeface="Calibri"/>
              </a:rPr>
              <a:t>štúdie: výrobcovia potravín a </a:t>
            </a:r>
            <a:r>
              <a:rPr lang="it-IT" err="1">
                <a:latin typeface="Calibri"/>
              </a:rPr>
              <a:t>vína, miestne jednotky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podnikatelia</a:t>
            </a:r>
            <a:endParaRPr err="1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Úroveň </a:t>
            </a:r>
            <a:r>
              <a:rPr lang="it-IT" err="1">
                <a:latin typeface="Calibri"/>
              </a:rPr>
              <a:t>územnej analýzy: </a:t>
            </a:r>
            <a:r>
              <a:rPr lang="it-IT">
                <a:latin typeface="Calibri"/>
              </a:rPr>
              <a:t>národná, </a:t>
            </a:r>
            <a:r>
              <a:rPr lang="it-IT" err="1">
                <a:latin typeface="Calibri"/>
              </a:rPr>
              <a:t>regionálna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okresná</a:t>
            </a:r>
            <a:r>
              <a:rPr lang="it-IT">
                <a:latin typeface="Calibri"/>
              </a:rPr>
              <a:t>, krajská, </a:t>
            </a:r>
            <a:r>
              <a:rPr lang="it-IT" err="1">
                <a:latin typeface="Calibri"/>
              </a:rPr>
              <a:t>obecná</a:t>
            </a:r>
            <a:endParaRPr err="1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indent="-292100">
              <a:buFont typeface="Arial"/>
              <a:buChar char="•"/>
            </a:pPr>
            <a:r>
              <a:rPr lang="it-IT">
                <a:latin typeface="Calibri"/>
              </a:rPr>
              <a:t>Úroveň </a:t>
            </a:r>
            <a:r>
              <a:rPr lang="it-IT" err="1">
                <a:latin typeface="Calibri"/>
              </a:rPr>
              <a:t>sektorovej analýzy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makrosektor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primárny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sekundárny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terciárny)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sektor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poľnohospodárstvo</a:t>
            </a:r>
            <a:r>
              <a:rPr lang="it-IT">
                <a:latin typeface="Calibri"/>
              </a:rPr>
              <a:t>, obchod, </a:t>
            </a:r>
            <a:r>
              <a:rPr lang="it-IT" err="1">
                <a:latin typeface="Calibri"/>
              </a:rPr>
              <a:t>strojárstvo </a:t>
            </a:r>
            <a:r>
              <a:rPr lang="it-IT">
                <a:latin typeface="Calibri"/>
              </a:rPr>
              <a:t>atď.), </a:t>
            </a: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Premenné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právne </a:t>
            </a:r>
            <a:r>
              <a:rPr lang="it-IT">
                <a:latin typeface="Calibri"/>
              </a:rPr>
              <a:t>postavenie, pohlavie, </a:t>
            </a:r>
            <a:r>
              <a:rPr lang="it-IT" err="1">
                <a:latin typeface="Calibri"/>
              </a:rPr>
              <a:t>štátna príslušnosť, </a:t>
            </a:r>
            <a:r>
              <a:rPr lang="it-IT">
                <a:latin typeface="Calibri"/>
              </a:rPr>
              <a:t>toky náboru a </a:t>
            </a:r>
            <a:r>
              <a:rPr lang="it-IT" err="1">
                <a:latin typeface="Calibri"/>
              </a:rPr>
              <a:t>ukončenia pracovného pomeru, typ zmluvy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špecifické ekonomické ukazovatele </a:t>
            </a:r>
            <a:r>
              <a:rPr lang="it-IT">
                <a:latin typeface="Calibri"/>
              </a:rPr>
              <a:t>atď.</a:t>
            </a: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Časové </a:t>
            </a:r>
            <a:r>
              <a:rPr lang="it-IT" err="1">
                <a:latin typeface="Calibri"/>
              </a:rPr>
              <a:t>rozpätie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podľa dostupnosti </a:t>
            </a:r>
            <a:r>
              <a:rPr lang="it-IT">
                <a:latin typeface="Calibri"/>
              </a:rPr>
              <a:t>databázy</a:t>
            </a:r>
            <a:endParaRPr err="1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Výstup: </a:t>
            </a:r>
            <a:r>
              <a:rPr lang="it-IT" err="1">
                <a:latin typeface="Calibri"/>
              </a:rPr>
              <a:t>tabuľky </a:t>
            </a:r>
            <a:r>
              <a:rPr lang="it-IT">
                <a:latin typeface="Calibri"/>
              </a:rPr>
              <a:t>údajov alebo správy</a:t>
            </a: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Oficiálne zdroje: EUROSTAT, obchodné komory, </a:t>
            </a:r>
            <a:r>
              <a:rPr lang="it-IT" err="1">
                <a:latin typeface="Calibri"/>
              </a:rPr>
              <a:t>obecné </a:t>
            </a:r>
            <a:r>
              <a:rPr lang="it-IT">
                <a:latin typeface="Calibri"/>
              </a:rPr>
              <a:t>úrady, provinčné, </a:t>
            </a:r>
            <a:r>
              <a:rPr lang="it-IT" err="1">
                <a:latin typeface="Calibri"/>
              </a:rPr>
              <a:t>regionálne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asociačné </a:t>
            </a:r>
            <a:r>
              <a:rPr lang="it-IT">
                <a:latin typeface="Calibri"/>
              </a:rPr>
              <a:t>databázy.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543000" y="129361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000"/>
              <a:buNone/>
            </a:pPr>
            <a:r>
              <a:rPr lang="it-IT" sz="2000"/>
              <a:t>2. Diagnostika prevládajúcich povolaní</a:t>
            </a:r>
            <a:endParaRPr sz="2000"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543000" y="1865547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 sz="1800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3"/>
          </p:nvPr>
        </p:nvSpPr>
        <p:spPr>
          <a:xfrm>
            <a:off x="390100" y="2687125"/>
            <a:ext cx="8820000" cy="3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 lang="it-IT">
              <a:latin typeface="Calibri"/>
            </a:endParaRPr>
          </a:p>
          <a:p>
            <a:pPr marL="342900" indent="-266700">
              <a:buFont typeface="Arial"/>
              <a:buChar char="•"/>
            </a:pPr>
            <a:r>
              <a:rPr lang="it-IT">
                <a:latin typeface="Calibri"/>
              </a:rPr>
              <a:t>S cieľom </a:t>
            </a:r>
            <a:r>
              <a:rPr lang="it-IT" err="1">
                <a:latin typeface="Calibri"/>
              </a:rPr>
              <a:t>identifikovať skutočné územné povolania,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ktorých sa má </a:t>
            </a:r>
            <a:r>
              <a:rPr lang="it-IT">
                <a:latin typeface="Calibri"/>
              </a:rPr>
              <a:t>vybudovať Centrum chuti, </a:t>
            </a:r>
            <a:r>
              <a:rPr lang="it-IT" err="1">
                <a:latin typeface="Calibri"/>
              </a:rPr>
              <a:t>kladie </a:t>
            </a:r>
            <a:r>
              <a:rPr lang="it-IT">
                <a:latin typeface="Calibri"/>
              </a:rPr>
              <a:t>AGATA okrem </a:t>
            </a:r>
            <a:r>
              <a:rPr lang="it-IT" err="1">
                <a:latin typeface="Calibri"/>
              </a:rPr>
              <a:t>sekundárneho výskumu, t. </a:t>
            </a:r>
            <a:r>
              <a:rPr lang="it-IT">
                <a:latin typeface="Calibri"/>
              </a:rPr>
              <a:t>j</a:t>
            </a:r>
            <a:r>
              <a:rPr lang="it-IT" err="1">
                <a:latin typeface="Calibri"/>
              </a:rPr>
              <a:t>. výskumu </a:t>
            </a:r>
            <a:r>
              <a:rPr lang="it-IT">
                <a:latin typeface="Calibri"/>
              </a:rPr>
              <a:t>realizovaného </a:t>
            </a:r>
            <a:r>
              <a:rPr lang="it-IT" err="1">
                <a:latin typeface="Calibri"/>
              </a:rPr>
              <a:t>prostredníctvom analýzy </a:t>
            </a:r>
            <a:r>
              <a:rPr lang="it-IT">
                <a:latin typeface="Calibri"/>
              </a:rPr>
              <a:t>údajov a štúdií, </a:t>
            </a:r>
            <a:r>
              <a:rPr lang="it-IT" err="1">
                <a:latin typeface="Calibri"/>
              </a:rPr>
              <a:t>dôraz na primárny výskum</a:t>
            </a:r>
            <a:r>
              <a:rPr lang="it-IT">
                <a:latin typeface="Calibri"/>
              </a:rPr>
              <a:t>, t. j. </a:t>
            </a:r>
            <a:r>
              <a:rPr lang="it-IT" err="1">
                <a:latin typeface="Calibri"/>
              </a:rPr>
              <a:t>výskum realizovaný </a:t>
            </a:r>
            <a:r>
              <a:rPr lang="it-IT">
                <a:latin typeface="Calibri"/>
              </a:rPr>
              <a:t>za účasti </a:t>
            </a:r>
            <a:r>
              <a:rPr lang="it-IT" err="1">
                <a:latin typeface="Calibri"/>
              </a:rPr>
              <a:t>hlavných </a:t>
            </a:r>
            <a:r>
              <a:rPr lang="it-IT">
                <a:latin typeface="Calibri"/>
              </a:rPr>
              <a:t>zainteresovaných strán </a:t>
            </a:r>
            <a:r>
              <a:rPr lang="it-IT" err="1">
                <a:latin typeface="Calibri"/>
              </a:rPr>
              <a:t>projektu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Uskutočňuje sa </a:t>
            </a:r>
            <a:r>
              <a:rPr lang="it-IT">
                <a:latin typeface="Calibri"/>
              </a:rPr>
              <a:t>prostredníctvom </a:t>
            </a:r>
            <a:r>
              <a:rPr lang="it-IT" b="1">
                <a:latin typeface="Calibri"/>
              </a:rPr>
              <a:t>fokusových skupín</a:t>
            </a:r>
            <a:r>
              <a:rPr lang="it-IT">
                <a:latin typeface="Calibri"/>
              </a:rPr>
              <a:t>, </a:t>
            </a:r>
            <a:r>
              <a:rPr lang="it-IT" b="1">
                <a:latin typeface="Calibri"/>
              </a:rPr>
              <a:t>panelových skupín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administrácie </a:t>
            </a:r>
            <a:r>
              <a:rPr lang="it-IT" b="1" err="1">
                <a:latin typeface="Calibri"/>
              </a:rPr>
              <a:t>dotazníkov </a:t>
            </a:r>
            <a:r>
              <a:rPr lang="it-IT">
                <a:latin typeface="Calibri"/>
              </a:rPr>
              <a:t>atď. </a:t>
            </a: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tejto </a:t>
            </a:r>
            <a:r>
              <a:rPr lang="it-IT">
                <a:latin typeface="Calibri"/>
              </a:rPr>
              <a:t>časti prvého </a:t>
            </a:r>
            <a:r>
              <a:rPr lang="it-IT" err="1">
                <a:latin typeface="Calibri"/>
              </a:rPr>
              <a:t>modulu si ukážeme, aké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hlavné charakteristiky </a:t>
            </a:r>
            <a:r>
              <a:rPr lang="it-IT" b="1">
                <a:latin typeface="Calibri"/>
              </a:rPr>
              <a:t>fókusovej skupiny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ako ju </a:t>
            </a:r>
            <a:r>
              <a:rPr lang="it-IT">
                <a:latin typeface="Calibri"/>
              </a:rPr>
              <a:t>zostaviť, aby sme </a:t>
            </a:r>
            <a:r>
              <a:rPr lang="it-IT" err="1">
                <a:latin typeface="Calibri"/>
              </a:rPr>
              <a:t>pochopili, </a:t>
            </a:r>
            <a:r>
              <a:rPr lang="it-IT">
                <a:latin typeface="Calibri"/>
              </a:rPr>
              <a:t>aké sú </a:t>
            </a:r>
            <a:r>
              <a:rPr lang="it-IT" err="1">
                <a:latin typeface="Calibri"/>
              </a:rPr>
              <a:t>územné povolania </a:t>
            </a:r>
            <a:r>
              <a:rPr lang="it-IT" b="1" err="1">
                <a:latin typeface="Calibri"/>
              </a:rPr>
              <a:t>zapojením hlavných </a:t>
            </a:r>
            <a:r>
              <a:rPr lang="it-IT" b="1">
                <a:latin typeface="Calibri"/>
              </a:rPr>
              <a:t>zainteresovaných strán.</a:t>
            </a:r>
            <a:endParaRPr b="1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it-IT" b="1">
                <a:latin typeface="Calibri"/>
              </a:rPr>
              <a:t>Fokusová skupina</a:t>
            </a:r>
            <a:endParaRPr b="1"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b="1">
              <a:latin typeface="Calibri"/>
            </a:endParaRPr>
          </a:p>
          <a:p>
            <a:pPr marL="342900" indent="-292100">
              <a:buChar char="•"/>
            </a:pPr>
            <a:r>
              <a:rPr lang="it-IT">
                <a:latin typeface="Calibri"/>
              </a:rPr>
              <a:t>Fokusové skupiny sú </a:t>
            </a:r>
            <a:r>
              <a:rPr lang="it-IT" err="1">
                <a:latin typeface="Calibri"/>
              </a:rPr>
              <a:t>široko používaným výskumným </a:t>
            </a:r>
            <a:r>
              <a:rPr lang="it-IT">
                <a:latin typeface="Calibri"/>
              </a:rPr>
              <a:t>nástrojom v marketingovom </a:t>
            </a:r>
            <a:r>
              <a:rPr lang="it-IT" err="1">
                <a:latin typeface="Calibri"/>
              </a:rPr>
              <a:t>výskume</a:t>
            </a:r>
            <a:r>
              <a:rPr lang="it-IT">
                <a:latin typeface="Calibri"/>
              </a:rPr>
              <a:t>. </a:t>
            </a:r>
            <a:endParaRPr>
              <a:latin typeface="Calibri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Char char="•"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it-IT" err="1">
                <a:latin typeface="Calibri"/>
              </a:rPr>
              <a:t>Ide </a:t>
            </a:r>
            <a:r>
              <a:rPr lang="it-IT">
                <a:latin typeface="Calibri"/>
              </a:rPr>
              <a:t>o </a:t>
            </a:r>
            <a:r>
              <a:rPr lang="it-IT" err="1">
                <a:latin typeface="Calibri"/>
              </a:rPr>
              <a:t>osobitnú metódu </a:t>
            </a:r>
            <a:r>
              <a:rPr lang="it-IT">
                <a:latin typeface="Calibri"/>
              </a:rPr>
              <a:t>kvalitatívneho </a:t>
            </a:r>
            <a:r>
              <a:rPr lang="it-IT" err="1">
                <a:latin typeface="Calibri"/>
              </a:rPr>
              <a:t>rozhovoru, </a:t>
            </a:r>
            <a:r>
              <a:rPr lang="it-IT">
                <a:latin typeface="Calibri"/>
              </a:rPr>
              <a:t>pri </a:t>
            </a:r>
            <a:r>
              <a:rPr lang="it-IT" err="1">
                <a:latin typeface="Calibri"/>
              </a:rPr>
              <a:t>ktorej </a:t>
            </a:r>
            <a:r>
              <a:rPr lang="it-IT">
                <a:latin typeface="Calibri"/>
              </a:rPr>
              <a:t>moderátor </a:t>
            </a:r>
            <a:r>
              <a:rPr lang="it-IT" err="1">
                <a:latin typeface="Calibri"/>
              </a:rPr>
              <a:t>neformálnym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zdanlivo neštruktúrovaným </a:t>
            </a:r>
            <a:r>
              <a:rPr lang="it-IT">
                <a:latin typeface="Calibri"/>
              </a:rPr>
              <a:t>spôsobom </a:t>
            </a:r>
            <a:r>
              <a:rPr lang="it-IT" err="1">
                <a:latin typeface="Calibri"/>
              </a:rPr>
              <a:t>predkladá </a:t>
            </a:r>
            <a:r>
              <a:rPr lang="it-IT">
                <a:latin typeface="Calibri"/>
              </a:rPr>
              <a:t>malej skupine </a:t>
            </a:r>
            <a:r>
              <a:rPr lang="it-IT" err="1">
                <a:latin typeface="Calibri"/>
              </a:rPr>
              <a:t>subjektov, ktorí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informovaní </a:t>
            </a:r>
            <a:r>
              <a:rPr lang="it-IT">
                <a:latin typeface="Calibri"/>
              </a:rPr>
              <a:t>o </a:t>
            </a:r>
            <a:r>
              <a:rPr lang="it-IT" err="1">
                <a:latin typeface="Calibri"/>
              </a:rPr>
              <a:t>faktoch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ochotní </a:t>
            </a:r>
            <a:r>
              <a:rPr lang="it-IT">
                <a:latin typeface="Calibri"/>
              </a:rPr>
              <a:t>spolupracovať, </a:t>
            </a:r>
            <a:r>
              <a:rPr lang="it-IT" err="1">
                <a:latin typeface="Calibri"/>
              </a:rPr>
              <a:t>sériu tém na diskusiu a vyzýva ich, aby </a:t>
            </a:r>
            <a:r>
              <a:rPr lang="it-IT">
                <a:latin typeface="Calibri"/>
              </a:rPr>
              <a:t>sa podelili o </a:t>
            </a:r>
            <a:r>
              <a:rPr lang="it-IT" err="1">
                <a:latin typeface="Calibri"/>
              </a:rPr>
              <a:t>svoje </a:t>
            </a:r>
            <a:r>
              <a:rPr lang="it-IT">
                <a:latin typeface="Calibri"/>
              </a:rPr>
              <a:t>názory a porovnali </a:t>
            </a:r>
            <a:r>
              <a:rPr lang="it-IT" err="1">
                <a:latin typeface="Calibri"/>
              </a:rPr>
              <a:t>ich</a:t>
            </a:r>
            <a:r>
              <a:rPr lang="it-IT">
                <a:latin typeface="Calibri"/>
              </a:rPr>
              <a:t>.</a:t>
            </a:r>
            <a:endParaRPr sz="2000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/>
            <a:r>
              <a:rPr lang="it-IT" sz="1800" err="1">
                <a:latin typeface="Calibri"/>
              </a:rPr>
              <a:t>Potenciál pre </a:t>
            </a:r>
            <a:r>
              <a:rPr lang="it-IT" sz="1800">
                <a:latin typeface="Calibri"/>
              </a:rPr>
              <a:t>centrum chuti vo </a:t>
            </a:r>
            <a:r>
              <a:rPr lang="it-IT" sz="1800" err="1">
                <a:latin typeface="Calibri"/>
              </a:rPr>
              <a:t>vašom </a:t>
            </a:r>
            <a:r>
              <a:rPr lang="it-IT">
                <a:latin typeface="Calibri"/>
              </a:rPr>
              <a:t>regióne </a:t>
            </a:r>
            <a:endParaRPr lang="it-IT" sz="1800">
              <a:latin typeface="Calibri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b="1">
                <a:solidFill>
                  <a:srgbClr val="92D050"/>
                </a:solidFill>
                <a:latin typeface="Calibri"/>
              </a:rPr>
              <a:t>Abstrakt modulu</a:t>
            </a:r>
            <a:endParaRPr lang="en-US" sz="1600" b="1">
              <a:solidFill>
                <a:srgbClr val="92D050"/>
              </a:solidFill>
              <a:latin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3"/>
          </p:nvPr>
        </p:nvSpPr>
        <p:spPr>
          <a:xfrm>
            <a:off x="543000" y="2164078"/>
            <a:ext cx="8820000" cy="421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2000"/>
            </a:pPr>
            <a:r>
              <a:rPr lang="it-IT">
                <a:latin typeface="Calibri"/>
              </a:rPr>
              <a:t>Centrum chuti (COT) možno </a:t>
            </a:r>
            <a:r>
              <a:rPr lang="it-IT" err="1">
                <a:latin typeface="Calibri"/>
              </a:rPr>
              <a:t>definovať ako dynamický proces </a:t>
            </a:r>
            <a:r>
              <a:rPr lang="it-IT">
                <a:latin typeface="Calibri"/>
              </a:rPr>
              <a:t>interakcií </a:t>
            </a:r>
            <a:r>
              <a:rPr lang="it-IT" err="1">
                <a:latin typeface="Calibri"/>
              </a:rPr>
              <a:t>medzi rôznymi aktérmi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danej </a:t>
            </a:r>
            <a:r>
              <a:rPr lang="it-IT">
                <a:latin typeface="Calibri"/>
              </a:rPr>
              <a:t>oblasti. Vzhľadom na </a:t>
            </a:r>
            <a:r>
              <a:rPr lang="it-IT" err="1">
                <a:latin typeface="Calibri"/>
              </a:rPr>
              <a:t>tieto charakteristiky </a:t>
            </a:r>
            <a:r>
              <a:rPr lang="it-IT">
                <a:latin typeface="Calibri"/>
              </a:rPr>
              <a:t>musí byť </a:t>
            </a:r>
            <a:r>
              <a:rPr lang="it-IT" err="1">
                <a:latin typeface="Calibri"/>
              </a:rPr>
              <a:t>jeho realizácia dobre </a:t>
            </a:r>
            <a:r>
              <a:rPr lang="it-IT">
                <a:latin typeface="Calibri"/>
              </a:rPr>
              <a:t>premyslená a </a:t>
            </a:r>
            <a:r>
              <a:rPr lang="it-IT" err="1">
                <a:latin typeface="Calibri"/>
              </a:rPr>
              <a:t>analyzovaná </a:t>
            </a:r>
            <a:r>
              <a:rPr lang="it-IT">
                <a:latin typeface="Calibri"/>
              </a:rPr>
              <a:t>z </a:t>
            </a:r>
            <a:r>
              <a:rPr lang="it-IT" err="1">
                <a:latin typeface="Calibri"/>
              </a:rPr>
              <a:t>rôznych hľadísk</a:t>
            </a:r>
            <a:r>
              <a:rPr lang="it-IT">
                <a:latin typeface="Calibri"/>
              </a:rPr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indent="0">
              <a:buSzPts val="2000"/>
            </a:pPr>
            <a:r>
              <a:rPr lang="it-IT">
                <a:latin typeface="Calibri"/>
              </a:rPr>
              <a:t>Neexistuje univerzálne pravidlo na zriadenie centra vkusu, </a:t>
            </a:r>
            <a:r>
              <a:rPr lang="it-IT" err="1">
                <a:latin typeface="Calibri"/>
              </a:rPr>
              <a:t>práve preto, že každé územie má špecifickú </a:t>
            </a:r>
            <a:r>
              <a:rPr lang="it-IT">
                <a:latin typeface="Calibri"/>
              </a:rPr>
              <a:t>dynamiku a </a:t>
            </a:r>
            <a:r>
              <a:rPr lang="it-IT" err="1">
                <a:latin typeface="Calibri"/>
              </a:rPr>
              <a:t>odlišné hospodárske </a:t>
            </a:r>
            <a:r>
              <a:rPr lang="it-IT">
                <a:latin typeface="Calibri"/>
              </a:rPr>
              <a:t>a kultúrne </a:t>
            </a:r>
            <a:r>
              <a:rPr lang="it-IT" err="1">
                <a:latin typeface="Calibri"/>
              </a:rPr>
              <a:t>charakteristiky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Preto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nevyhnutné pochopiť, či sa na danom </a:t>
            </a:r>
            <a:r>
              <a:rPr lang="it-IT">
                <a:latin typeface="Calibri"/>
              </a:rPr>
              <a:t>území môže </a:t>
            </a:r>
            <a:r>
              <a:rPr lang="it-IT" err="1">
                <a:latin typeface="Calibri"/>
              </a:rPr>
              <a:t>nachádzať </a:t>
            </a:r>
            <a:r>
              <a:rPr lang="it-IT">
                <a:latin typeface="Calibri"/>
              </a:rPr>
              <a:t>centrum chuti a </a:t>
            </a:r>
            <a:r>
              <a:rPr lang="it-IT" err="1">
                <a:latin typeface="Calibri"/>
              </a:rPr>
              <a:t>aký má potenciál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V tomto </a:t>
            </a:r>
            <a:r>
              <a:rPr lang="it-IT">
                <a:latin typeface="Calibri"/>
              </a:rPr>
              <a:t>prvom </a:t>
            </a:r>
            <a:r>
              <a:rPr lang="it-IT" err="1">
                <a:latin typeface="Calibri"/>
              </a:rPr>
              <a:t>module predstavujeme rôzne </a:t>
            </a:r>
            <a:r>
              <a:rPr lang="it-IT">
                <a:latin typeface="Calibri"/>
              </a:rPr>
              <a:t>nástroje, ktoré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pomôžu </a:t>
            </a:r>
            <a:r>
              <a:rPr lang="it-IT" err="1">
                <a:latin typeface="Calibri"/>
              </a:rPr>
              <a:t>pochopiť, či </a:t>
            </a:r>
            <a:r>
              <a:rPr lang="it-IT">
                <a:latin typeface="Calibri"/>
              </a:rPr>
              <a:t>dané územie môže </a:t>
            </a:r>
            <a:r>
              <a:rPr lang="it-IT" err="1">
                <a:latin typeface="Calibri"/>
              </a:rPr>
              <a:t>hostiť </a:t>
            </a:r>
            <a:r>
              <a:rPr lang="it-IT">
                <a:latin typeface="Calibri"/>
              </a:rPr>
              <a:t>COT a aký </a:t>
            </a:r>
            <a:r>
              <a:rPr lang="it-IT" err="1">
                <a:latin typeface="Calibri"/>
              </a:rPr>
              <a:t>má potenciál</a:t>
            </a:r>
            <a:r>
              <a:rPr lang="it-IT">
                <a:latin typeface="Calibri"/>
              </a:rPr>
              <a:t>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it-IT">
              <a:latin typeface="Calibri"/>
            </a:endParaRPr>
          </a:p>
          <a:p>
            <a:pPr marL="0" indent="0">
              <a:buSzPts val="2000"/>
            </a:pPr>
            <a:r>
              <a:rPr lang="it-IT" sz="1600" b="1" err="1">
                <a:solidFill>
                  <a:schemeClr val="accent3"/>
                </a:solidFill>
                <a:latin typeface="Calibri"/>
              </a:rPr>
              <a:t>Kapitoly</a:t>
            </a:r>
            <a:endParaRPr lang="it-IT" sz="1600" b="1">
              <a:solidFill>
                <a:schemeClr val="accent3"/>
              </a:solidFill>
              <a:latin typeface="Calibri"/>
            </a:endParaRPr>
          </a:p>
          <a:p>
            <a:pPr marL="0" indent="0">
              <a:buSzPts val="2000"/>
            </a:pPr>
            <a:endParaRPr lang="it-IT" b="1">
              <a:latin typeface="Calibri"/>
            </a:endParaRPr>
          </a:p>
          <a:p>
            <a:pPr marL="228600">
              <a:buSzPts val="2000"/>
              <a:buAutoNum type="arabicPeriod"/>
            </a:pPr>
            <a:r>
              <a:rPr lang="it-IT" b="1">
                <a:latin typeface="Calibri"/>
              </a:rPr>
              <a:t>Analýza </a:t>
            </a:r>
            <a:r>
              <a:rPr lang="it-IT" b="1" err="1">
                <a:latin typeface="Calibri"/>
              </a:rPr>
              <a:t>územných povolaní </a:t>
            </a:r>
            <a:r>
              <a:rPr lang="it-IT" b="1">
                <a:latin typeface="Calibri"/>
              </a:rPr>
              <a:t>v </a:t>
            </a:r>
            <a:r>
              <a:rPr lang="it-IT" b="1" err="1">
                <a:latin typeface="Calibri"/>
              </a:rPr>
              <a:t>miestnom kontexte</a:t>
            </a:r>
            <a:endParaRPr lang="it-IT" b="1">
              <a:latin typeface="Calibri"/>
            </a:endParaRPr>
          </a:p>
          <a:p>
            <a:pPr marL="228600">
              <a:buSzPts val="2000"/>
              <a:buAutoNum type="arabicPeriod"/>
            </a:pPr>
            <a:r>
              <a:rPr lang="it-IT" b="1">
                <a:latin typeface="Calibri"/>
              </a:rPr>
              <a:t>Diagnostika </a:t>
            </a:r>
            <a:r>
              <a:rPr lang="it-IT" b="1" err="1">
                <a:latin typeface="Calibri"/>
              </a:rPr>
              <a:t>prevládajúcich povolaní</a:t>
            </a:r>
            <a:endParaRPr lang="it-IT" b="1">
              <a:latin typeface="Calibri"/>
            </a:endParaRPr>
          </a:p>
          <a:p>
            <a:pPr marL="228600">
              <a:buSzPts val="2000"/>
              <a:buAutoNum type="arabicPeriod"/>
            </a:pPr>
            <a:r>
              <a:rPr lang="it-IT" b="1">
                <a:latin typeface="Calibri"/>
              </a:rPr>
              <a:t>Analýza </a:t>
            </a:r>
            <a:r>
              <a:rPr lang="it-IT" b="1" err="1">
                <a:latin typeface="Calibri"/>
                <a:ea typeface="Tahoma"/>
                <a:cs typeface="Tahoma"/>
              </a:rPr>
              <a:t>demografického </a:t>
            </a:r>
            <a:r>
              <a:rPr lang="it-IT" b="1">
                <a:latin typeface="Calibri"/>
                <a:ea typeface="Tahoma"/>
                <a:cs typeface="Tahoma"/>
              </a:rPr>
              <a:t>a </a:t>
            </a:r>
            <a:r>
              <a:rPr lang="it-IT" b="1" err="1">
                <a:latin typeface="Calibri"/>
                <a:ea typeface="Tahoma"/>
                <a:cs typeface="Tahoma"/>
              </a:rPr>
              <a:t>podnikateľského kontextu </a:t>
            </a:r>
            <a:r>
              <a:rPr lang="it-IT" b="1">
                <a:latin typeface="Calibri"/>
                <a:ea typeface="Tahoma"/>
                <a:cs typeface="Tahoma"/>
              </a:rPr>
              <a:t>oblasti</a:t>
            </a:r>
          </a:p>
          <a:p>
            <a:pPr marL="228600">
              <a:buSzPts val="2000"/>
              <a:buAutoNum type="arabicPeriod"/>
            </a:pPr>
            <a:r>
              <a:rPr lang="it-IT" b="1">
                <a:latin typeface="Calibri"/>
                <a:ea typeface="Tahoma"/>
                <a:cs typeface="Tahoma"/>
              </a:rPr>
              <a:t>Analýza </a:t>
            </a:r>
            <a:r>
              <a:rPr lang="it-IT" b="1" err="1">
                <a:latin typeface="Calibri"/>
                <a:ea typeface="Tahoma"/>
                <a:cs typeface="Tahoma"/>
              </a:rPr>
              <a:t>finančnej </a:t>
            </a:r>
            <a:r>
              <a:rPr lang="it-IT" b="1">
                <a:latin typeface="Calibri"/>
                <a:ea typeface="Tahoma"/>
                <a:cs typeface="Tahoma"/>
              </a:rPr>
              <a:t>výkonnosti spoločností v danej oblasti</a:t>
            </a:r>
          </a:p>
          <a:p>
            <a:pPr marL="228600">
              <a:buSzPts val="2000"/>
              <a:buAutoNum type="arabicPeriod"/>
            </a:pPr>
            <a:r>
              <a:rPr lang="it-IT" b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Tvorba </a:t>
            </a:r>
            <a:r>
              <a:rPr lang="it-IT" b="1" err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scenárov </a:t>
            </a:r>
            <a:r>
              <a:rPr lang="it-IT" b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na </a:t>
            </a:r>
            <a:r>
              <a:rPr lang="it-IT" b="1" err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pochopenie potenciálu miestnej </a:t>
            </a:r>
            <a:r>
              <a:rPr lang="it-IT" b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oblasti na </a:t>
            </a:r>
            <a:r>
              <a:rPr lang="it-IT" b="1" err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aktiváciu </a:t>
            </a:r>
            <a:r>
              <a:rPr lang="it-IT" b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centra vkusu</a:t>
            </a:r>
          </a:p>
          <a:p>
            <a:pPr marL="0" indent="0">
              <a:buSzPts val="2000"/>
            </a:pPr>
            <a:endParaRPr lang="it-IT" b="1">
              <a:solidFill>
                <a:schemeClr val="tx1"/>
              </a:solidFill>
              <a:latin typeface="Calibri"/>
              <a:ea typeface="Tahoma"/>
              <a:cs typeface="Tahoma"/>
            </a:endParaRPr>
          </a:p>
          <a:p>
            <a:pPr marL="63500" indent="0">
              <a:buSzPts val="2000"/>
            </a:pPr>
            <a:endParaRPr lang="it-IT" b="1">
              <a:solidFill>
                <a:schemeClr val="tx1"/>
              </a:solidFill>
              <a:latin typeface="Calibri"/>
              <a:ea typeface="Tahoma"/>
              <a:cs typeface="Tahoma"/>
            </a:endParaRPr>
          </a:p>
          <a:p>
            <a:pPr marL="63500" indent="0">
              <a:buSzPts val="2000"/>
            </a:pPr>
            <a:r>
              <a:rPr lang="it-IT" b="1">
                <a:solidFill>
                  <a:schemeClr val="tx1"/>
                </a:solidFill>
                <a:latin typeface="Calibri"/>
                <a:ea typeface="Tahoma"/>
                <a:cs typeface="Tahoma"/>
              </a:rPr>
              <a:t>Kľúčové slová: </a:t>
            </a:r>
            <a:r>
              <a:rPr lang="it-IT">
                <a:solidFill>
                  <a:schemeClr val="tx1"/>
                </a:solidFill>
                <a:latin typeface="Calibri"/>
                <a:ea typeface="Tahoma"/>
                <a:cs typeface="Tahoma"/>
              </a:rPr>
              <a:t>analýza </a:t>
            </a:r>
            <a:r>
              <a:rPr lang="it-IT" err="1">
                <a:latin typeface="Calibri"/>
                <a:ea typeface="Tahoma"/>
                <a:cs typeface="Tahoma"/>
              </a:rPr>
              <a:t>kontextu - sociálno-ekonomická analýza </a:t>
            </a:r>
            <a:r>
              <a:rPr lang="it-IT">
                <a:latin typeface="Calibri"/>
                <a:ea typeface="Tahoma"/>
                <a:cs typeface="Tahoma"/>
              </a:rPr>
              <a:t>- fokusná skupina - </a:t>
            </a:r>
            <a:r>
              <a:rPr lang="it-IT" err="1">
                <a:latin typeface="Calibri"/>
                <a:ea typeface="Tahoma"/>
                <a:cs typeface="Tahoma"/>
              </a:rPr>
              <a:t>dotazníky </a:t>
            </a:r>
            <a:r>
              <a:rPr lang="it-IT">
                <a:latin typeface="Calibri"/>
                <a:ea typeface="Tahoma"/>
                <a:cs typeface="Tahoma"/>
              </a:rPr>
              <a:t>a nástroje na </a:t>
            </a:r>
            <a:r>
              <a:rPr lang="it-IT" err="1">
                <a:latin typeface="Calibri"/>
                <a:ea typeface="Tahoma"/>
                <a:cs typeface="Tahoma"/>
              </a:rPr>
              <a:t>počúvanie </a:t>
            </a:r>
            <a:r>
              <a:rPr lang="it-IT">
                <a:latin typeface="Calibri"/>
                <a:ea typeface="Tahoma"/>
                <a:cs typeface="Tahoma"/>
              </a:rPr>
              <a:t>- </a:t>
            </a:r>
            <a:r>
              <a:rPr lang="it-IT" err="1">
                <a:latin typeface="Calibri"/>
                <a:ea typeface="Tahoma"/>
                <a:cs typeface="Tahoma"/>
              </a:rPr>
              <a:t>envitonmentálna </a:t>
            </a:r>
            <a:r>
              <a:rPr lang="it-IT">
                <a:latin typeface="Calibri"/>
                <a:ea typeface="Tahoma"/>
                <a:cs typeface="Tahoma"/>
              </a:rPr>
              <a:t>analýza - analýza finančnej výkonnosti - </a:t>
            </a:r>
            <a:r>
              <a:rPr lang="it-IT" err="1">
                <a:latin typeface="Calibri"/>
                <a:ea typeface="Tahoma"/>
                <a:cs typeface="Tahoma"/>
              </a:rPr>
              <a:t>finančná </a:t>
            </a:r>
            <a:r>
              <a:rPr lang="it-IT">
                <a:latin typeface="Calibri"/>
                <a:ea typeface="Tahoma"/>
                <a:cs typeface="Tahoma"/>
              </a:rPr>
              <a:t>výkonnosť - rozvoj vidieka. </a:t>
            </a:r>
            <a:endParaRPr lang="it-IT"/>
          </a:p>
          <a:p>
            <a:pPr marL="0" indent="0">
              <a:buSzPts val="2000"/>
            </a:pPr>
            <a:endParaRPr lang="it-IT">
              <a:solidFill>
                <a:schemeClr val="tx1"/>
              </a:solidFill>
              <a:latin typeface="Calibri"/>
              <a:ea typeface="Tahoma"/>
              <a:cs typeface="Tahoma"/>
            </a:endParaRPr>
          </a:p>
          <a:p>
            <a:pPr marL="228600">
              <a:buSzPts val="2000"/>
              <a:buAutoNum type="arabicPeriod"/>
            </a:pPr>
            <a:endParaRPr lang="it-IT" b="1">
              <a:ea typeface="Tahoma"/>
              <a:cs typeface="Tahoma"/>
            </a:endParaRPr>
          </a:p>
          <a:p>
            <a:pPr marL="228600">
              <a:buSzPts val="2000"/>
              <a:buAutoNum type="arabicPeriod"/>
            </a:pPr>
            <a:endParaRPr lang="it-IT" b="1">
              <a:latin typeface="Tahoma"/>
              <a:ea typeface="Tahoma"/>
              <a:cs typeface="Tahoma"/>
            </a:endParaRPr>
          </a:p>
          <a:p>
            <a:pPr marL="228600">
              <a:buSzPts val="2000"/>
              <a:buAutoNum type="arabicPeriod"/>
            </a:pPr>
            <a:endParaRPr lang="it-IT" b="1"/>
          </a:p>
          <a:p>
            <a:pPr marL="228600">
              <a:buSzPts val="2000"/>
              <a:buAutoNum type="arabicPeriod"/>
            </a:pPr>
            <a:endParaRPr lang="it-IT" b="1"/>
          </a:p>
          <a:p>
            <a:pPr marL="228600">
              <a:buSzPts val="2000"/>
              <a:buAutoNum type="arabicPeriod"/>
            </a:pPr>
            <a:endParaRPr lang="it-IT" b="1"/>
          </a:p>
          <a:p>
            <a:pPr marL="228600">
              <a:buSzPts val="2000"/>
              <a:buAutoNum type="arabicPeriod"/>
            </a:pPr>
            <a:endParaRPr lang="it-IT" b="1"/>
          </a:p>
          <a:p>
            <a:endParaRPr lang="it-IT" b="1"/>
          </a:p>
          <a:p>
            <a:pPr marL="0" indent="0">
              <a:buSzPts val="2000"/>
            </a:pPr>
            <a:endParaRPr lang="it-IT"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543000" y="102237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2"/>
          </p:nvPr>
        </p:nvSpPr>
        <p:spPr>
          <a:xfrm>
            <a:off x="543000" y="1474622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body" idx="3"/>
          </p:nvPr>
        </p:nvSpPr>
        <p:spPr>
          <a:xfrm>
            <a:off x="199222" y="2108796"/>
            <a:ext cx="9507556" cy="448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>
                <a:latin typeface="Calibri"/>
              </a:rPr>
              <a:t>Krok 1: </a:t>
            </a:r>
            <a:r>
              <a:rPr lang="it-IT" b="1" err="1">
                <a:latin typeface="Calibri"/>
              </a:rPr>
              <a:t>Vyberte si tému svojho záujmu</a:t>
            </a:r>
            <a:endParaRPr err="1">
              <a:latin typeface="Calibri"/>
            </a:endParaRPr>
          </a:p>
          <a:p>
            <a:pPr marL="342900" indent="-292100">
              <a:buFont typeface="Arial"/>
              <a:buChar char="•"/>
            </a:pPr>
            <a:r>
              <a:rPr lang="it-IT">
                <a:latin typeface="Calibri"/>
              </a:rPr>
              <a:t>Fokusové skupiny sa </a:t>
            </a:r>
            <a:r>
              <a:rPr lang="it-IT" err="1">
                <a:latin typeface="Calibri"/>
              </a:rPr>
              <a:t>považujú predovšetkým za potvrdzujúcu výskumnú </a:t>
            </a:r>
            <a:r>
              <a:rPr lang="it-IT">
                <a:latin typeface="Calibri"/>
              </a:rPr>
              <a:t>techniku. </a:t>
            </a: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Inými </a:t>
            </a:r>
            <a:r>
              <a:rPr lang="it-IT">
                <a:latin typeface="Calibri"/>
              </a:rPr>
              <a:t>slovami, </a:t>
            </a:r>
            <a:r>
              <a:rPr lang="it-IT" err="1">
                <a:latin typeface="Calibri"/>
              </a:rPr>
              <a:t>ich </a:t>
            </a:r>
            <a:r>
              <a:rPr lang="it-IT">
                <a:latin typeface="Calibri"/>
              </a:rPr>
              <a:t>prostredie, v ktorom </a:t>
            </a:r>
            <a:r>
              <a:rPr lang="it-IT" err="1">
                <a:latin typeface="Calibri"/>
              </a:rPr>
              <a:t>sa diskutuje, je najužitočnejšie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potvrdenie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vyvrátenie už existujúcich presvedčení</a:t>
            </a:r>
            <a:r>
              <a:rPr lang="it-IT">
                <a:latin typeface="Calibri"/>
              </a:rPr>
              <a:t>. 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Z </a:t>
            </a:r>
            <a:r>
              <a:rPr lang="it-IT" err="1">
                <a:latin typeface="Calibri"/>
              </a:rPr>
              <a:t>tohto dôvodu </a:t>
            </a:r>
            <a:r>
              <a:rPr lang="it-IT">
                <a:latin typeface="Calibri"/>
              </a:rPr>
              <a:t>sa </a:t>
            </a:r>
            <a:r>
              <a:rPr lang="it-IT" err="1">
                <a:latin typeface="Calibri"/>
              </a:rPr>
              <a:t>výborne hodia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vykonávanie vysvetľujúceho výskumu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v ktorom sa skúma, prečo sa niečo deje, keď sú k dispozícii </a:t>
            </a:r>
            <a:r>
              <a:rPr lang="it-IT">
                <a:latin typeface="Calibri"/>
              </a:rPr>
              <a:t>len obmedzené informácie.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b="1">
                <a:latin typeface="Calibri"/>
              </a:rPr>
              <a:t>Krok 2: </a:t>
            </a:r>
            <a:r>
              <a:rPr lang="it-IT" b="1" err="1">
                <a:latin typeface="Calibri"/>
              </a:rPr>
              <a:t>Definujte </a:t>
            </a:r>
            <a:r>
              <a:rPr lang="it-IT" b="1">
                <a:latin typeface="Calibri"/>
              </a:rPr>
              <a:t>rozsah </a:t>
            </a:r>
            <a:r>
              <a:rPr lang="it-IT" b="1" err="1">
                <a:latin typeface="Calibri"/>
              </a:rPr>
              <a:t>výskumu </a:t>
            </a:r>
            <a:r>
              <a:rPr lang="it-IT" b="1">
                <a:latin typeface="Calibri"/>
              </a:rPr>
              <a:t>a </a:t>
            </a:r>
            <a:r>
              <a:rPr lang="it-IT" b="1" err="1">
                <a:latin typeface="Calibri"/>
              </a:rPr>
              <a:t>hypotézy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it-IT">
                <a:latin typeface="Calibri"/>
              </a:rPr>
              <a:t>Keď </a:t>
            </a:r>
            <a:r>
              <a:rPr lang="it-IT" err="1">
                <a:latin typeface="Calibri"/>
              </a:rPr>
              <a:t>ste sa rozhodli, že </a:t>
            </a:r>
            <a:r>
              <a:rPr lang="it-IT">
                <a:latin typeface="Calibri"/>
              </a:rPr>
              <a:t>fókusová skupina </a:t>
            </a:r>
            <a:r>
              <a:rPr lang="it-IT" err="1">
                <a:latin typeface="Calibri"/>
              </a:rPr>
              <a:t>je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vašu tému tou správnou voľbou, </a:t>
            </a:r>
            <a:r>
              <a:rPr lang="it-IT">
                <a:latin typeface="Calibri"/>
              </a:rPr>
              <a:t>môžete začať premýšľať o </a:t>
            </a:r>
            <a:r>
              <a:rPr lang="it-IT" err="1">
                <a:latin typeface="Calibri"/>
              </a:rPr>
              <a:t>tom, čo očakávate, že </a:t>
            </a:r>
            <a:r>
              <a:rPr lang="it-IT">
                <a:latin typeface="Calibri"/>
              </a:rPr>
              <a:t>prinesie skupinová </a:t>
            </a:r>
            <a:r>
              <a:rPr lang="it-IT" err="1">
                <a:latin typeface="Calibri"/>
              </a:rPr>
              <a:t>diskusia.</a:t>
            </a:r>
            <a:endParaRPr>
              <a:latin typeface="Calibri"/>
            </a:endParaRPr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it-IT" err="1">
                <a:latin typeface="Calibri"/>
              </a:rPr>
              <a:t>Možno už existuje </a:t>
            </a:r>
            <a:r>
              <a:rPr lang="it-IT">
                <a:latin typeface="Calibri"/>
              </a:rPr>
              <a:t>literatúra na </a:t>
            </a:r>
            <a:r>
              <a:rPr lang="it-IT" err="1">
                <a:latin typeface="Calibri"/>
              </a:rPr>
              <a:t>vašu tému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dostatočne podobnú tému, </a:t>
            </a:r>
            <a:r>
              <a:rPr lang="it-IT">
                <a:latin typeface="Calibri"/>
              </a:rPr>
              <a:t>ktorú môžete použiť </a:t>
            </a:r>
            <a:r>
              <a:rPr lang="it-IT" err="1">
                <a:latin typeface="Calibri"/>
              </a:rPr>
              <a:t>ako </a:t>
            </a:r>
            <a:r>
              <a:rPr lang="it-IT">
                <a:latin typeface="Calibri"/>
              </a:rPr>
              <a:t>východisko. </a:t>
            </a:r>
            <a:r>
              <a:rPr lang="it-IT" err="1">
                <a:latin typeface="Calibri"/>
              </a:rPr>
              <a:t>Ak téma nie je dobre preskúmaná</a:t>
            </a:r>
            <a:r>
              <a:rPr lang="it-IT">
                <a:latin typeface="Calibri"/>
              </a:rPr>
              <a:t>, použite </a:t>
            </a:r>
            <a:r>
              <a:rPr lang="it-IT" err="1">
                <a:latin typeface="Calibri"/>
              </a:rPr>
              <a:t>svoj inštinkt, </a:t>
            </a:r>
            <a:r>
              <a:rPr lang="it-IT">
                <a:latin typeface="Calibri"/>
              </a:rPr>
              <a:t>aby ste určili, </a:t>
            </a:r>
            <a:r>
              <a:rPr lang="it-IT" err="1">
                <a:latin typeface="Calibri"/>
              </a:rPr>
              <a:t>čo si myslíte, že je najviac hodné </a:t>
            </a:r>
            <a:r>
              <a:rPr lang="it-IT">
                <a:latin typeface="Calibri"/>
              </a:rPr>
              <a:t>preskúmania.</a:t>
            </a:r>
            <a:endParaRPr>
              <a:latin typeface="Calibri"/>
            </a:endParaRPr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it-IT">
                <a:latin typeface="Calibri"/>
              </a:rPr>
              <a:t>Stanovenie rozsahu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pomôže sformulovať </a:t>
            </a:r>
            <a:r>
              <a:rPr lang="it-IT" err="1">
                <a:latin typeface="Calibri"/>
              </a:rPr>
              <a:t>zaujímavé hypotézy</a:t>
            </a:r>
            <a:r>
              <a:rPr lang="it-IT">
                <a:latin typeface="Calibri"/>
              </a:rPr>
              <a:t>, stanoviť jasné </a:t>
            </a:r>
            <a:r>
              <a:rPr lang="it-IT" err="1">
                <a:latin typeface="Calibri"/>
              </a:rPr>
              <a:t>otázky </a:t>
            </a:r>
            <a:r>
              <a:rPr lang="it-IT">
                <a:latin typeface="Calibri"/>
              </a:rPr>
              <a:t>a získať </a:t>
            </a:r>
            <a:r>
              <a:rPr lang="it-IT" err="1">
                <a:latin typeface="Calibri"/>
              </a:rPr>
              <a:t>správnych účastníkov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543000" y="102237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543000" y="1474622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3"/>
          </p:nvPr>
        </p:nvSpPr>
        <p:spPr>
          <a:xfrm>
            <a:off x="199222" y="2108796"/>
            <a:ext cx="9507556" cy="448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>
                <a:latin typeface="Calibri"/>
              </a:rPr>
              <a:t>Krok 3: Stanovte si </a:t>
            </a:r>
            <a:r>
              <a:rPr lang="it-IT" b="1" err="1">
                <a:latin typeface="Calibri"/>
              </a:rPr>
              <a:t>otázky pre </a:t>
            </a:r>
            <a:r>
              <a:rPr lang="it-IT" b="1">
                <a:latin typeface="Calibri"/>
              </a:rPr>
              <a:t>fókusovú skupinu</a:t>
            </a:r>
            <a:endParaRPr lang="it-IT"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err="1">
                <a:latin typeface="Calibri"/>
              </a:rPr>
              <a:t>Otázky, ktoré položíte svojej </a:t>
            </a:r>
            <a:r>
              <a:rPr lang="it-IT">
                <a:latin typeface="Calibri"/>
              </a:rPr>
              <a:t>cieľovej skupine</a:t>
            </a:r>
            <a:r>
              <a:rPr lang="it-IT" err="1">
                <a:latin typeface="Calibri"/>
              </a:rPr>
              <a:t>, sú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vašu analýzu veľmi dôležité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Ich formulácii </a:t>
            </a:r>
            <a:r>
              <a:rPr lang="it-IT">
                <a:latin typeface="Calibri"/>
              </a:rPr>
              <a:t>venujte </a:t>
            </a:r>
            <a:r>
              <a:rPr lang="it-IT" err="1">
                <a:latin typeface="Calibri"/>
              </a:rPr>
              <a:t>dostatok </a:t>
            </a:r>
            <a:r>
              <a:rPr lang="it-IT">
                <a:latin typeface="Calibri"/>
              </a:rPr>
              <a:t>času a osobitnú </a:t>
            </a:r>
            <a:r>
              <a:rPr lang="it-IT" err="1">
                <a:latin typeface="Calibri"/>
              </a:rPr>
              <a:t>pozornosť venujte formuláciám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Dávajte pozor, </a:t>
            </a:r>
            <a:r>
              <a:rPr lang="it-IT">
                <a:latin typeface="Calibri"/>
              </a:rPr>
              <a:t>aby ste </a:t>
            </a:r>
            <a:r>
              <a:rPr lang="it-IT" err="1">
                <a:latin typeface="Calibri"/>
              </a:rPr>
              <a:t>sa vyhli navádzajúcim otázkam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môžu </a:t>
            </a:r>
            <a:r>
              <a:rPr lang="it-IT" err="1">
                <a:latin typeface="Calibri"/>
              </a:rPr>
              <a:t>ovplyvniť vaše odpovede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Celkovo </a:t>
            </a:r>
            <a:r>
              <a:rPr lang="it-IT" err="1">
                <a:latin typeface="Calibri"/>
              </a:rPr>
              <a:t>by vaše otázky pre </a:t>
            </a:r>
            <a:r>
              <a:rPr lang="it-IT">
                <a:latin typeface="Calibri"/>
              </a:rPr>
              <a:t>fókusovú skupinu </a:t>
            </a:r>
            <a:r>
              <a:rPr lang="it-IT" err="1">
                <a:latin typeface="Calibri"/>
              </a:rPr>
              <a:t>mali </a:t>
            </a:r>
            <a:r>
              <a:rPr lang="it-IT">
                <a:latin typeface="Calibri"/>
              </a:rPr>
              <a:t>znieť: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Otvorené a </a:t>
            </a:r>
            <a:r>
              <a:rPr lang="it-IT" err="1">
                <a:latin typeface="Calibri"/>
              </a:rPr>
              <a:t>flexibilné</a:t>
            </a:r>
            <a:endParaRPr err="1"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Nie je možné </a:t>
            </a:r>
            <a:r>
              <a:rPr lang="it-IT" err="1">
                <a:latin typeface="Calibri"/>
              </a:rPr>
              <a:t>odpovedať </a:t>
            </a:r>
            <a:r>
              <a:rPr lang="it-IT">
                <a:latin typeface="Calibri"/>
              </a:rPr>
              <a:t>"áno" alebo "nie" (najlepšie </a:t>
            </a:r>
            <a:r>
              <a:rPr lang="it-IT" err="1">
                <a:latin typeface="Calibri"/>
              </a:rPr>
              <a:t>sú otázky, ktoré </a:t>
            </a:r>
            <a:r>
              <a:rPr lang="it-IT">
                <a:latin typeface="Calibri"/>
              </a:rPr>
              <a:t>začínajú slovami "</a:t>
            </a:r>
            <a:r>
              <a:rPr lang="it-IT" err="1">
                <a:latin typeface="Calibri"/>
              </a:rPr>
              <a:t>prečo</a:t>
            </a:r>
            <a:r>
              <a:rPr lang="it-IT">
                <a:latin typeface="Calibri"/>
              </a:rPr>
              <a:t>" alebo "</a:t>
            </a:r>
            <a:r>
              <a:rPr lang="it-IT" err="1">
                <a:latin typeface="Calibri"/>
              </a:rPr>
              <a:t>ako")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Jednoznačný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priamy prístup k </a:t>
            </a:r>
            <a:r>
              <a:rPr lang="it-IT">
                <a:latin typeface="Calibri"/>
              </a:rPr>
              <a:t>veci a </a:t>
            </a:r>
            <a:r>
              <a:rPr lang="it-IT" err="1">
                <a:latin typeface="Calibri"/>
              </a:rPr>
              <a:t>zároveň podnecujúci diskusiu</a:t>
            </a:r>
            <a:endParaRPr err="1"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Nezaujatý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neutrálny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b="1">
                <a:latin typeface="Calibri"/>
              </a:rPr>
              <a:t>Krok 4: </a:t>
            </a:r>
            <a:r>
              <a:rPr lang="it-IT" b="1" err="1">
                <a:latin typeface="Calibri"/>
              </a:rPr>
              <a:t>Nábor účastníkov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závislosti </a:t>
            </a:r>
            <a:r>
              <a:rPr lang="it-IT">
                <a:latin typeface="Calibri"/>
              </a:rPr>
              <a:t>od </a:t>
            </a:r>
            <a:r>
              <a:rPr lang="it-IT" err="1">
                <a:latin typeface="Calibri"/>
              </a:rPr>
              <a:t>témy vášho výskumu si </a:t>
            </a:r>
            <a:r>
              <a:rPr lang="it-IT">
                <a:latin typeface="Calibri"/>
              </a:rPr>
              <a:t>môžete vybrať z </a:t>
            </a:r>
            <a:r>
              <a:rPr lang="it-IT" err="1">
                <a:latin typeface="Calibri"/>
              </a:rPr>
              <a:t>niekoľkých metód </a:t>
            </a:r>
            <a:r>
              <a:rPr lang="it-IT">
                <a:latin typeface="Calibri"/>
              </a:rPr>
              <a:t>výberu vzorky, ktoré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pomôžu pri </a:t>
            </a:r>
            <a:r>
              <a:rPr lang="it-IT" err="1">
                <a:latin typeface="Calibri"/>
              </a:rPr>
              <a:t>nábore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výbere účastníkov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it-IT" err="1">
                <a:latin typeface="Calibri"/>
              </a:rPr>
              <a:t>Dobrovoľný </a:t>
            </a:r>
            <a:r>
              <a:rPr lang="it-IT">
                <a:latin typeface="Calibri"/>
              </a:rPr>
              <a:t>výber vzoriek</a:t>
            </a:r>
            <a:r>
              <a:rPr lang="it-IT" err="1">
                <a:latin typeface="Calibri"/>
              </a:rPr>
              <a:t>, napríklad </a:t>
            </a:r>
            <a:r>
              <a:rPr lang="it-IT">
                <a:latin typeface="Calibri"/>
              </a:rPr>
              <a:t>otvorená výzva na sociálnych sieťach a </a:t>
            </a:r>
            <a:r>
              <a:rPr lang="it-IT" err="1">
                <a:latin typeface="Calibri"/>
              </a:rPr>
              <a:t>vyhľadávanie účastníkov na </a:t>
            </a:r>
            <a:r>
              <a:rPr lang="it-IT">
                <a:latin typeface="Calibri"/>
              </a:rPr>
              <a:t>základe </a:t>
            </a:r>
            <a:r>
              <a:rPr lang="it-IT" err="1">
                <a:latin typeface="Calibri"/>
              </a:rPr>
              <a:t>odpovedí</a:t>
            </a:r>
            <a:endParaRPr err="1"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it-IT" err="1">
                <a:latin typeface="Calibri"/>
              </a:rPr>
              <a:t>Výhodný </a:t>
            </a:r>
            <a:r>
              <a:rPr lang="it-IT">
                <a:latin typeface="Calibri"/>
              </a:rPr>
              <a:t>výber vzoriek </a:t>
            </a:r>
            <a:r>
              <a:rPr lang="it-IT" err="1">
                <a:latin typeface="Calibri"/>
              </a:rPr>
              <a:t>tých, ktorí </a:t>
            </a:r>
            <a:r>
              <a:rPr lang="it-IT">
                <a:latin typeface="Calibri"/>
              </a:rPr>
              <a:t>sú pre </a:t>
            </a:r>
            <a:r>
              <a:rPr lang="it-IT" err="1">
                <a:latin typeface="Calibri"/>
              </a:rPr>
              <a:t>vás najľahšie dostupní, ako sú </a:t>
            </a:r>
            <a:r>
              <a:rPr lang="it-IT">
                <a:latin typeface="Calibri"/>
              </a:rPr>
              <a:t>partneri v </a:t>
            </a:r>
            <a:r>
              <a:rPr lang="it-IT" err="1">
                <a:latin typeface="Calibri"/>
              </a:rPr>
              <a:t>existujúcich </a:t>
            </a:r>
            <a:r>
              <a:rPr lang="it-IT">
                <a:latin typeface="Calibri"/>
              </a:rPr>
              <a:t>sieťach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it-IT" err="1">
                <a:latin typeface="Calibri"/>
              </a:rPr>
              <a:t>Stratifikovaný </a:t>
            </a:r>
            <a:r>
              <a:rPr lang="it-IT">
                <a:latin typeface="Calibri"/>
              </a:rPr>
              <a:t>výber vzorky </a:t>
            </a:r>
            <a:r>
              <a:rPr lang="it-IT" err="1">
                <a:latin typeface="Calibri"/>
              </a:rPr>
              <a:t>určitej kategórie miestnych </a:t>
            </a:r>
            <a:r>
              <a:rPr lang="it-IT">
                <a:latin typeface="Calibri"/>
              </a:rPr>
              <a:t>výrobcov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it-IT">
                <a:latin typeface="Calibri"/>
              </a:rPr>
              <a:t>Výber vzorky z </a:t>
            </a:r>
            <a:r>
              <a:rPr lang="it-IT" err="1">
                <a:latin typeface="Calibri"/>
              </a:rPr>
              <a:t>konkrétneho </a:t>
            </a:r>
            <a:r>
              <a:rPr lang="it-IT">
                <a:latin typeface="Calibri"/>
              </a:rPr>
              <a:t>súboru </a:t>
            </a:r>
            <a:r>
              <a:rPr lang="it-IT" err="1">
                <a:latin typeface="Calibri"/>
              </a:rPr>
              <a:t>účastníkov, </a:t>
            </a:r>
            <a:r>
              <a:rPr lang="it-IT">
                <a:latin typeface="Calibri"/>
              </a:rPr>
              <a:t>o </a:t>
            </a:r>
            <a:r>
              <a:rPr lang="it-IT" err="1">
                <a:latin typeface="Calibri"/>
              </a:rPr>
              <a:t>ktorom už </a:t>
            </a:r>
            <a:r>
              <a:rPr lang="it-IT">
                <a:latin typeface="Calibri"/>
              </a:rPr>
              <a:t>viete, že </a:t>
            </a:r>
            <a:r>
              <a:rPr lang="it-IT" err="1">
                <a:latin typeface="Calibri"/>
              </a:rPr>
              <a:t>ho chcete </a:t>
            </a:r>
            <a:r>
              <a:rPr lang="it-IT">
                <a:latin typeface="Calibri"/>
              </a:rPr>
              <a:t>zahrnúť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it-IT" b="1" i="1" u="sng" err="1">
                <a:latin typeface="Calibri"/>
              </a:rPr>
              <a:t>Dajte si pozor na skreslenie </a:t>
            </a:r>
            <a:r>
              <a:rPr lang="it-IT" b="1" i="1" u="sng">
                <a:latin typeface="Calibri"/>
              </a:rPr>
              <a:t>výberu, </a:t>
            </a:r>
            <a:r>
              <a:rPr lang="it-IT" b="1" i="1" u="sng" err="1">
                <a:latin typeface="Calibri"/>
              </a:rPr>
              <a:t>ktoré sa </a:t>
            </a:r>
            <a:r>
              <a:rPr lang="it-IT" b="1" i="1" u="sng">
                <a:latin typeface="Calibri"/>
              </a:rPr>
              <a:t>môže </a:t>
            </a:r>
            <a:r>
              <a:rPr lang="it-IT" b="1" i="1" u="sng" err="1">
                <a:latin typeface="Calibri"/>
              </a:rPr>
              <a:t>vyskytnúť, keď sú </a:t>
            </a:r>
            <a:r>
              <a:rPr lang="it-IT" b="1" i="1" u="sng">
                <a:latin typeface="Calibri"/>
              </a:rPr>
              <a:t>niektorí členovia </a:t>
            </a:r>
            <a:r>
              <a:rPr lang="it-IT" b="1" i="1" u="sng" err="1">
                <a:latin typeface="Calibri"/>
              </a:rPr>
              <a:t>populácie zahrnutí s </a:t>
            </a:r>
            <a:r>
              <a:rPr lang="it-IT" b="1" i="1" u="sng">
                <a:latin typeface="Calibri"/>
              </a:rPr>
              <a:t>väčšou </a:t>
            </a:r>
            <a:r>
              <a:rPr lang="it-IT" b="1" i="1" u="sng" err="1">
                <a:latin typeface="Calibri"/>
              </a:rPr>
              <a:t>pravdepodobnosťou ako iní</a:t>
            </a:r>
            <a:r>
              <a:rPr lang="it-IT" b="1" i="1" u="sng">
                <a:latin typeface="Calibri"/>
              </a:rPr>
              <a:t>.</a:t>
            </a:r>
            <a:endParaRPr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543000" y="102237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2"/>
          </p:nvPr>
        </p:nvSpPr>
        <p:spPr>
          <a:xfrm>
            <a:off x="543000" y="1474622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3"/>
          </p:nvPr>
        </p:nvSpPr>
        <p:spPr>
          <a:xfrm>
            <a:off x="199225" y="2420400"/>
            <a:ext cx="9507600" cy="4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>
                <a:latin typeface="Calibri"/>
              </a:rPr>
              <a:t>Krok 5: Usporiadajte </a:t>
            </a:r>
            <a:r>
              <a:rPr lang="it-IT" b="1" err="1">
                <a:latin typeface="Calibri"/>
              </a:rPr>
              <a:t>svoju </a:t>
            </a:r>
            <a:r>
              <a:rPr lang="it-IT" b="1">
                <a:latin typeface="Calibri"/>
              </a:rPr>
              <a:t>fókusovú skupinu</a:t>
            </a:r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Pred </a:t>
            </a:r>
            <a:r>
              <a:rPr lang="it-IT" err="1">
                <a:latin typeface="Calibri"/>
              </a:rPr>
              <a:t>príchodom účastníkov zvážte vykonanie </a:t>
            </a:r>
            <a:r>
              <a:rPr lang="it-IT">
                <a:latin typeface="Calibri"/>
              </a:rPr>
              <a:t>technickej kontroly a všimnite si </a:t>
            </a:r>
            <a:r>
              <a:rPr lang="it-IT" err="1">
                <a:latin typeface="Calibri"/>
              </a:rPr>
              <a:t>všetky environmentálne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vonkajšie faktory, ktoré by mohli ovplyvniť </a:t>
            </a:r>
            <a:r>
              <a:rPr lang="it-IT">
                <a:latin typeface="Calibri"/>
              </a:rPr>
              <a:t>náladu skupiny v </a:t>
            </a:r>
            <a:r>
              <a:rPr lang="it-IT" err="1">
                <a:latin typeface="Calibri"/>
              </a:rPr>
              <a:t>ten </a:t>
            </a:r>
            <a:r>
              <a:rPr lang="it-IT">
                <a:latin typeface="Calibri"/>
              </a:rPr>
              <a:t>deň. </a:t>
            </a:r>
            <a:r>
              <a:rPr lang="it-IT" err="1">
                <a:latin typeface="Calibri"/>
              </a:rPr>
              <a:t>Uistite</a:t>
            </a:r>
            <a:r>
              <a:rPr lang="it-IT">
                <a:latin typeface="Calibri"/>
              </a:rPr>
              <a:t> sa, že ste </a:t>
            </a:r>
            <a:r>
              <a:rPr lang="it-IT" err="1">
                <a:latin typeface="Calibri"/>
              </a:rPr>
              <a:t>organizovaní </a:t>
            </a:r>
            <a:r>
              <a:rPr lang="it-IT">
                <a:latin typeface="Calibri"/>
              </a:rPr>
              <a:t>a pripravení, </a:t>
            </a:r>
            <a:r>
              <a:rPr lang="it-IT" err="1">
                <a:latin typeface="Calibri"/>
              </a:rPr>
              <a:t>pretože stresujúca atmosféra </a:t>
            </a:r>
            <a:r>
              <a:rPr lang="it-IT">
                <a:latin typeface="Calibri"/>
              </a:rPr>
              <a:t>môže </a:t>
            </a:r>
            <a:r>
              <a:rPr lang="it-IT" err="1">
                <a:latin typeface="Calibri"/>
              </a:rPr>
              <a:t>pôsobiť rušivo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kontraproduktívne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 err="1">
                <a:latin typeface="Calibri"/>
              </a:rPr>
              <a:t>Začiatok </a:t>
            </a:r>
            <a:r>
              <a:rPr lang="it-IT" b="1">
                <a:latin typeface="Calibri"/>
              </a:rPr>
              <a:t>fókusovej skupiny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Privítajte účastníkov fókusovej skupiny </a:t>
            </a:r>
            <a:r>
              <a:rPr lang="it-IT" err="1">
                <a:latin typeface="Calibri"/>
              </a:rPr>
              <a:t>predstavením témy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seba </a:t>
            </a:r>
            <a:r>
              <a:rPr lang="it-IT">
                <a:latin typeface="Calibri"/>
              </a:rPr>
              <a:t>a spolumoderátora a preberte </a:t>
            </a:r>
            <a:r>
              <a:rPr lang="it-IT" err="1">
                <a:latin typeface="Calibri"/>
              </a:rPr>
              <a:t>všetky </a:t>
            </a:r>
            <a:r>
              <a:rPr lang="it-IT">
                <a:latin typeface="Calibri"/>
              </a:rPr>
              <a:t>základné pravidlá alebo </a:t>
            </a:r>
            <a:r>
              <a:rPr lang="it-IT" err="1">
                <a:latin typeface="Calibri"/>
              </a:rPr>
              <a:t>návrhy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úspešnú diskusiu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Je dôležité, </a:t>
            </a:r>
            <a:r>
              <a:rPr lang="it-IT">
                <a:latin typeface="Calibri"/>
              </a:rPr>
              <a:t>aby </a:t>
            </a:r>
            <a:r>
              <a:rPr lang="it-IT" err="1">
                <a:latin typeface="Calibri"/>
              </a:rPr>
              <a:t>sa vaši účastníci cítili uvoľnene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ochotne odpovedali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b="1" err="1">
                <a:latin typeface="Calibri"/>
              </a:rPr>
              <a:t>Vedenie diskusie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Keď začnete </a:t>
            </a:r>
            <a:r>
              <a:rPr lang="it-IT" err="1">
                <a:latin typeface="Calibri"/>
              </a:rPr>
              <a:t>klásť otázky, snažte sa, aby bol </a:t>
            </a:r>
            <a:r>
              <a:rPr lang="it-IT">
                <a:latin typeface="Calibri"/>
              </a:rPr>
              <a:t>čas </a:t>
            </a:r>
            <a:r>
              <a:rPr lang="it-IT" err="1">
                <a:latin typeface="Calibri"/>
              </a:rPr>
              <a:t>odpovedí účastníkov rovnaký</a:t>
            </a:r>
            <a:r>
              <a:rPr lang="it-IT">
                <a:latin typeface="Calibri"/>
              </a:rPr>
              <a:t>. Všímajte si </a:t>
            </a:r>
            <a:r>
              <a:rPr lang="it-IT" err="1">
                <a:latin typeface="Calibri"/>
              </a:rPr>
              <a:t>najhovorčivejších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najmenej hovoriacich členov </a:t>
            </a:r>
            <a:r>
              <a:rPr lang="it-IT">
                <a:latin typeface="Calibri"/>
              </a:rPr>
              <a:t>skupiny</a:t>
            </a:r>
            <a:r>
              <a:rPr lang="it-IT" err="1">
                <a:latin typeface="Calibri"/>
              </a:rPr>
              <a:t>, ako aj účastníkov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mimoriadne </a:t>
            </a:r>
            <a:r>
              <a:rPr lang="it-IT">
                <a:latin typeface="Calibri"/>
              </a:rPr>
              <a:t>silnou alebo </a:t>
            </a:r>
            <a:r>
              <a:rPr lang="it-IT" err="1">
                <a:latin typeface="Calibri"/>
              </a:rPr>
              <a:t>dominantnou osobnosťou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Menej zhovorčivým členom </a:t>
            </a:r>
            <a:r>
              <a:rPr lang="it-IT">
                <a:latin typeface="Calibri"/>
              </a:rPr>
              <a:t>môžete </a:t>
            </a:r>
            <a:r>
              <a:rPr lang="it-IT" err="1">
                <a:latin typeface="Calibri"/>
              </a:rPr>
              <a:t>klásť otázky priamo, </a:t>
            </a:r>
            <a:r>
              <a:rPr lang="it-IT">
                <a:latin typeface="Calibri"/>
              </a:rPr>
              <a:t>aby ste </a:t>
            </a:r>
            <a:r>
              <a:rPr lang="it-IT" err="1">
                <a:latin typeface="Calibri"/>
              </a:rPr>
              <a:t>ich povzbudili </a:t>
            </a:r>
            <a:r>
              <a:rPr lang="it-IT">
                <a:latin typeface="Calibri"/>
              </a:rPr>
              <a:t>k </a:t>
            </a:r>
            <a:r>
              <a:rPr lang="it-IT" err="1">
                <a:latin typeface="Calibri"/>
              </a:rPr>
              <a:t>účasti,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účastníkom klásť otázky </a:t>
            </a:r>
            <a:r>
              <a:rPr lang="it-IT">
                <a:latin typeface="Calibri"/>
              </a:rPr>
              <a:t>po mene, aby ste </a:t>
            </a:r>
            <a:r>
              <a:rPr lang="it-IT" err="1">
                <a:latin typeface="Calibri"/>
              </a:rPr>
              <a:t>vyrovnali </a:t>
            </a:r>
            <a:r>
              <a:rPr lang="it-IT">
                <a:latin typeface="Calibri"/>
              </a:rPr>
              <a:t>podmienky. Nebojte sa </a:t>
            </a:r>
            <a:r>
              <a:rPr lang="it-IT" err="1">
                <a:latin typeface="Calibri"/>
              </a:rPr>
              <a:t>požiadať účastníkov, aby svoje odpovede </a:t>
            </a:r>
            <a:r>
              <a:rPr lang="it-IT">
                <a:latin typeface="Calibri"/>
              </a:rPr>
              <a:t>rozvinuli alebo uviedli </a:t>
            </a:r>
            <a:r>
              <a:rPr lang="it-IT" err="1">
                <a:latin typeface="Calibri"/>
              </a:rPr>
              <a:t>príklad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543000" y="102237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2"/>
          </p:nvPr>
        </p:nvSpPr>
        <p:spPr>
          <a:xfrm>
            <a:off x="543000" y="1474622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3"/>
          </p:nvPr>
        </p:nvSpPr>
        <p:spPr>
          <a:xfrm>
            <a:off x="220800" y="2422700"/>
            <a:ext cx="9464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it-IT" sz="2000" b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>
                <a:latin typeface="Calibri"/>
              </a:rPr>
              <a:t>Krok 6: </a:t>
            </a:r>
            <a:r>
              <a:rPr lang="it-IT" b="1" err="1">
                <a:latin typeface="Calibri"/>
              </a:rPr>
              <a:t>Analyzujte </a:t>
            </a:r>
            <a:r>
              <a:rPr lang="it-IT" b="1">
                <a:latin typeface="Calibri"/>
              </a:rPr>
              <a:t>údaje a oznámte </a:t>
            </a:r>
            <a:r>
              <a:rPr lang="it-IT" b="1" err="1">
                <a:latin typeface="Calibri"/>
              </a:rPr>
              <a:t>výsledky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Po </a:t>
            </a:r>
            <a:r>
              <a:rPr lang="it-IT" err="1">
                <a:latin typeface="Calibri"/>
              </a:rPr>
              <a:t>skončení </a:t>
            </a:r>
            <a:r>
              <a:rPr lang="it-IT">
                <a:latin typeface="Calibri"/>
              </a:rPr>
              <a:t>fókusovej skupiny </a:t>
            </a:r>
            <a:r>
              <a:rPr lang="it-IT" err="1">
                <a:latin typeface="Calibri"/>
              </a:rPr>
              <a:t>by ste mali </a:t>
            </a:r>
            <a:r>
              <a:rPr lang="it-IT">
                <a:latin typeface="Calibri"/>
              </a:rPr>
              <a:t>so spolumoderátorom </a:t>
            </a:r>
            <a:r>
              <a:rPr lang="it-IT" err="1">
                <a:latin typeface="Calibri"/>
              </a:rPr>
              <a:t>podať hlásenie,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ktorom </a:t>
            </a:r>
            <a:r>
              <a:rPr lang="it-IT">
                <a:latin typeface="Calibri"/>
              </a:rPr>
              <a:t>zaznamenáte </a:t>
            </a:r>
            <a:r>
              <a:rPr lang="it-IT" err="1">
                <a:latin typeface="Calibri"/>
              </a:rPr>
              <a:t>prvé dojmy z diskusie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ako aj všetky </a:t>
            </a:r>
            <a:r>
              <a:rPr lang="it-IT">
                <a:latin typeface="Calibri"/>
              </a:rPr>
              <a:t>najdôležitejšie momenty, </a:t>
            </a:r>
            <a:r>
              <a:rPr lang="it-IT" err="1">
                <a:latin typeface="Calibri"/>
              </a:rPr>
              <a:t>problémy </a:t>
            </a:r>
            <a:r>
              <a:rPr lang="it-IT">
                <a:latin typeface="Calibri"/>
              </a:rPr>
              <a:t>alebo okamžité </a:t>
            </a:r>
            <a:r>
              <a:rPr lang="it-IT" err="1">
                <a:latin typeface="Calibri"/>
              </a:rPr>
              <a:t>závery, ktoré ste vyvodili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Ďalším </a:t>
            </a:r>
            <a:r>
              <a:rPr lang="it-IT">
                <a:latin typeface="Calibri"/>
              </a:rPr>
              <a:t>krokom </a:t>
            </a:r>
            <a:r>
              <a:rPr lang="it-IT" err="1">
                <a:latin typeface="Calibri"/>
              </a:rPr>
              <a:t>je prepis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čistenie </a:t>
            </a:r>
            <a:r>
              <a:rPr lang="it-IT">
                <a:latin typeface="Calibri"/>
              </a:rPr>
              <a:t>údajov</a:t>
            </a:r>
            <a:r>
              <a:rPr lang="it-IT" err="1">
                <a:latin typeface="Calibri"/>
              </a:rPr>
              <a:t>. Každému účastníkovi priraďte číslo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pseudonym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organizačné účely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Prepíšte </a:t>
            </a:r>
            <a:r>
              <a:rPr lang="it-IT">
                <a:latin typeface="Calibri"/>
              </a:rPr>
              <a:t>nahrávky a </a:t>
            </a:r>
            <a:r>
              <a:rPr lang="it-IT" err="1">
                <a:latin typeface="Calibri"/>
              </a:rPr>
              <a:t>vykonajte obsahovú analýzu s </a:t>
            </a:r>
            <a:r>
              <a:rPr lang="it-IT">
                <a:latin typeface="Calibri"/>
              </a:rPr>
              <a:t>cieľom hľadať </a:t>
            </a:r>
            <a:r>
              <a:rPr lang="it-IT" err="1">
                <a:latin typeface="Calibri"/>
              </a:rPr>
              <a:t>témy </a:t>
            </a:r>
            <a:r>
              <a:rPr lang="it-IT">
                <a:latin typeface="Calibri"/>
              </a:rPr>
              <a:t>alebo kategórie </a:t>
            </a:r>
            <a:r>
              <a:rPr lang="it-IT" err="1">
                <a:latin typeface="Calibri"/>
              </a:rPr>
              <a:t>odpovedí</a:t>
            </a:r>
            <a:r>
              <a:rPr lang="it-IT">
                <a:latin typeface="Calibri"/>
              </a:rPr>
              <a:t>. Kategórie, ktoré </a:t>
            </a:r>
            <a:r>
              <a:rPr lang="it-IT" err="1">
                <a:latin typeface="Calibri"/>
              </a:rPr>
              <a:t>vyberiete, </a:t>
            </a:r>
            <a:r>
              <a:rPr lang="it-IT">
                <a:latin typeface="Calibri"/>
              </a:rPr>
              <a:t>môžu </a:t>
            </a:r>
            <a:r>
              <a:rPr lang="it-IT" err="1">
                <a:latin typeface="Calibri"/>
              </a:rPr>
              <a:t>potom tvoriť základ pre </a:t>
            </a:r>
            <a:r>
              <a:rPr lang="it-IT">
                <a:latin typeface="Calibri"/>
              </a:rPr>
              <a:t>vykazovanie </a:t>
            </a:r>
            <a:r>
              <a:rPr lang="it-IT" err="1">
                <a:latin typeface="Calibri"/>
              </a:rPr>
              <a:t>vašich výsledkov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543000" y="1022378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2. Diagnostika prevládajúcich povolaní</a:t>
            </a:r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2"/>
          </p:nvPr>
        </p:nvSpPr>
        <p:spPr>
          <a:xfrm>
            <a:off x="543000" y="1474622"/>
            <a:ext cx="8820000" cy="5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2.1 Aké je najsilnejšie povolanie v oblasti, ktoré sú jej dejinné, hospodárske, sociálne a strategické prvky?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3"/>
          </p:nvPr>
        </p:nvSpPr>
        <p:spPr>
          <a:xfrm>
            <a:off x="220800" y="2214399"/>
            <a:ext cx="94644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it-IT" b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b="1" err="1">
                <a:latin typeface="Calibri"/>
              </a:rPr>
              <a:t>Výhody </a:t>
            </a:r>
            <a:r>
              <a:rPr lang="it-IT" b="1">
                <a:latin typeface="Calibri"/>
              </a:rPr>
              <a:t>a </a:t>
            </a:r>
            <a:r>
              <a:rPr lang="it-IT" b="1" err="1">
                <a:latin typeface="Calibri"/>
              </a:rPr>
              <a:t>nevýhody </a:t>
            </a:r>
            <a:r>
              <a:rPr lang="it-IT" b="1">
                <a:latin typeface="Calibri"/>
              </a:rPr>
              <a:t>fókusových skupín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>
                <a:latin typeface="Calibri"/>
              </a:rPr>
              <a:t>Tak ako </a:t>
            </a:r>
            <a:r>
              <a:rPr lang="it-IT" err="1">
                <a:latin typeface="Calibri"/>
              </a:rPr>
              <a:t>iné výskumné metódy, aj </a:t>
            </a:r>
            <a:r>
              <a:rPr lang="it-IT">
                <a:latin typeface="Calibri"/>
              </a:rPr>
              <a:t>fókusové skupiny majú svoje </a:t>
            </a:r>
            <a:r>
              <a:rPr lang="it-IT" err="1">
                <a:latin typeface="Calibri"/>
              </a:rPr>
              <a:t>výhody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nevýhody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lang="it-IT" b="1" err="1">
                <a:solidFill>
                  <a:srgbClr val="00B050"/>
                </a:solidFill>
                <a:latin typeface="Calibri"/>
              </a:rPr>
              <a:t>Výhody</a:t>
            </a:r>
            <a:endParaRPr err="1"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Ich organizácia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pomerne jednoduchá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výsledky majú </a:t>
            </a:r>
            <a:r>
              <a:rPr lang="it-IT">
                <a:latin typeface="Calibri"/>
              </a:rPr>
              <a:t>silnú nominálnu </a:t>
            </a:r>
            <a:r>
              <a:rPr lang="it-IT" err="1">
                <a:latin typeface="Calibri"/>
              </a:rPr>
              <a:t>platnosť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Zvyčajne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lacné, a </a:t>
            </a:r>
            <a:r>
              <a:rPr lang="it-IT">
                <a:latin typeface="Calibri"/>
              </a:rPr>
              <a:t>to </a:t>
            </a:r>
            <a:r>
              <a:rPr lang="it-IT" err="1">
                <a:latin typeface="Calibri"/>
              </a:rPr>
              <a:t>aj v prípade, že ich účastníkovi </a:t>
            </a:r>
            <a:r>
              <a:rPr lang="it-IT">
                <a:latin typeface="Calibri"/>
              </a:rPr>
              <a:t>vyplatíte.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it-IT">
                <a:latin typeface="Calibri"/>
              </a:rPr>
              <a:t>Fokusová skupina </a:t>
            </a:r>
            <a:r>
              <a:rPr lang="it-IT" err="1">
                <a:latin typeface="Calibri"/>
              </a:rPr>
              <a:t>je </a:t>
            </a:r>
            <a:r>
              <a:rPr lang="it-IT">
                <a:latin typeface="Calibri"/>
              </a:rPr>
              <a:t>časovo </a:t>
            </a:r>
            <a:r>
              <a:rPr lang="it-IT" err="1">
                <a:latin typeface="Calibri"/>
              </a:rPr>
              <a:t>oveľa menej náročná ako </a:t>
            </a:r>
            <a:r>
              <a:rPr lang="it-IT">
                <a:latin typeface="Calibri"/>
              </a:rPr>
              <a:t>prieskum alebo </a:t>
            </a:r>
            <a:r>
              <a:rPr lang="it-IT" err="1">
                <a:latin typeface="Calibri"/>
              </a:rPr>
              <a:t>experiment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výsledky získate </a:t>
            </a:r>
            <a:r>
              <a:rPr lang="it-IT">
                <a:latin typeface="Calibri"/>
              </a:rPr>
              <a:t>okamžite.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Výsledky </a:t>
            </a:r>
            <a:r>
              <a:rPr lang="it-IT">
                <a:latin typeface="Calibri"/>
              </a:rPr>
              <a:t>fókusových skupín sú </a:t>
            </a:r>
            <a:r>
              <a:rPr lang="it-IT" err="1">
                <a:latin typeface="Calibri"/>
              </a:rPr>
              <a:t>často zrozumiteľnejšie </a:t>
            </a:r>
            <a:r>
              <a:rPr lang="it-IT">
                <a:latin typeface="Calibri"/>
              </a:rPr>
              <a:t>a intuitívnejšie </a:t>
            </a:r>
            <a:r>
              <a:rPr lang="it-IT" err="1">
                <a:latin typeface="Calibri"/>
              </a:rPr>
              <a:t>ako nespracované </a:t>
            </a:r>
            <a:r>
              <a:rPr lang="it-IT">
                <a:latin typeface="Calibri"/>
              </a:rPr>
              <a:t>údaje.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it-IT" b="1" err="1">
                <a:solidFill>
                  <a:srgbClr val="FF0000"/>
                </a:solidFill>
                <a:latin typeface="Calibri"/>
              </a:rPr>
              <a:t>Nevýhody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1">
              <a:solidFill>
                <a:srgbClr val="FF0000"/>
              </a:solidFill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rebuchet MS"/>
              <a:buChar char="×"/>
            </a:pPr>
            <a:r>
              <a:rPr lang="it-IT">
                <a:latin typeface="Calibri"/>
              </a:rPr>
              <a:t>Môže byť </a:t>
            </a:r>
            <a:r>
              <a:rPr lang="it-IT" err="1">
                <a:latin typeface="Calibri"/>
              </a:rPr>
              <a:t>ťažké </a:t>
            </a:r>
            <a:r>
              <a:rPr lang="it-IT">
                <a:latin typeface="Calibri"/>
              </a:rPr>
              <a:t>zostaviť </a:t>
            </a:r>
            <a:r>
              <a:rPr lang="it-IT" err="1">
                <a:latin typeface="Calibri"/>
              </a:rPr>
              <a:t>skutočne reprezentatívnu </a:t>
            </a:r>
            <a:r>
              <a:rPr lang="it-IT">
                <a:latin typeface="Calibri"/>
              </a:rPr>
              <a:t>vzorku. Fokusové skupiny </a:t>
            </a:r>
            <a:r>
              <a:rPr lang="it-IT" err="1">
                <a:latin typeface="Calibri"/>
              </a:rPr>
              <a:t>sa vo všeobecnosti nepovažujú za externe validné vzhľadom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ich </a:t>
            </a:r>
            <a:r>
              <a:rPr lang="it-IT">
                <a:latin typeface="Calibri"/>
              </a:rPr>
              <a:t>malú veľkosť vzorky.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rebuchet MS"/>
              <a:buChar char="×"/>
            </a:pPr>
            <a:r>
              <a:rPr lang="it-IT">
                <a:latin typeface="Calibri"/>
              </a:rPr>
              <a:t>Vzhľadom na malú veľkosť vzorky </a:t>
            </a:r>
            <a:r>
              <a:rPr lang="it-IT" err="1">
                <a:latin typeface="Calibri"/>
              </a:rPr>
              <a:t>nemôžete </a:t>
            </a:r>
            <a:r>
              <a:rPr lang="it-IT">
                <a:latin typeface="Calibri"/>
              </a:rPr>
              <a:t>zabezpečiť </a:t>
            </a:r>
            <a:r>
              <a:rPr lang="it-IT" err="1">
                <a:latin typeface="Calibri"/>
              </a:rPr>
              <a:t>anonymitu respondentov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čo môže ovplyvniť ich </a:t>
            </a:r>
            <a:r>
              <a:rPr lang="it-IT">
                <a:latin typeface="Calibri"/>
              </a:rPr>
              <a:t>ochotu </a:t>
            </a:r>
            <a:r>
              <a:rPr lang="it-IT" err="1">
                <a:latin typeface="Calibri"/>
              </a:rPr>
              <a:t>slobodne sa vyjadrovať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rebuchet MS"/>
              <a:buChar char="×"/>
            </a:pPr>
            <a:r>
              <a:rPr lang="it-IT">
                <a:latin typeface="Calibri"/>
              </a:rPr>
              <a:t>Hĺbka </a:t>
            </a:r>
            <a:r>
              <a:rPr lang="it-IT" err="1">
                <a:latin typeface="Calibri"/>
              </a:rPr>
              <a:t>analýzy </a:t>
            </a:r>
            <a:r>
              <a:rPr lang="it-IT">
                <a:latin typeface="Calibri"/>
              </a:rPr>
              <a:t>môže byť </a:t>
            </a:r>
            <a:r>
              <a:rPr lang="it-IT" err="1">
                <a:latin typeface="Calibri"/>
              </a:rPr>
              <a:t>problémom, pretože </a:t>
            </a:r>
            <a:r>
              <a:rPr lang="it-IT">
                <a:latin typeface="Calibri"/>
              </a:rPr>
              <a:t>môže byť </a:t>
            </a:r>
            <a:r>
              <a:rPr lang="it-IT" err="1">
                <a:latin typeface="Calibri"/>
              </a:rPr>
              <a:t>náročné získať úprimné </a:t>
            </a:r>
            <a:r>
              <a:rPr lang="it-IT">
                <a:latin typeface="Calibri"/>
              </a:rPr>
              <a:t>názory na </a:t>
            </a:r>
            <a:r>
              <a:rPr lang="it-IT" err="1">
                <a:latin typeface="Calibri"/>
              </a:rPr>
              <a:t>kontroverzné témy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rebuchet MS"/>
              <a:buChar char="×"/>
            </a:pPr>
            <a:r>
              <a:rPr lang="it-IT">
                <a:latin typeface="Calibri"/>
              </a:rPr>
              <a:t>Pri </a:t>
            </a:r>
            <a:r>
              <a:rPr lang="it-IT" err="1">
                <a:latin typeface="Calibri"/>
              </a:rPr>
              <a:t>analýze </a:t>
            </a:r>
            <a:r>
              <a:rPr lang="it-IT">
                <a:latin typeface="Calibri"/>
              </a:rPr>
              <a:t>údajov </a:t>
            </a:r>
            <a:r>
              <a:rPr lang="it-IT" err="1">
                <a:latin typeface="Calibri"/>
              </a:rPr>
              <a:t>existuje veľký </a:t>
            </a:r>
            <a:r>
              <a:rPr lang="it-IT">
                <a:latin typeface="Calibri"/>
              </a:rPr>
              <a:t>priestor pre </a:t>
            </a:r>
            <a:r>
              <a:rPr lang="it-IT" err="1">
                <a:latin typeface="Calibri"/>
              </a:rPr>
              <a:t>chyby </a:t>
            </a:r>
            <a:r>
              <a:rPr lang="it-IT">
                <a:latin typeface="Calibri"/>
              </a:rPr>
              <a:t>a vysoký </a:t>
            </a:r>
            <a:r>
              <a:rPr lang="it-IT" err="1">
                <a:latin typeface="Calibri"/>
              </a:rPr>
              <a:t>potenciál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závislosť pozorovateľa </a:t>
            </a:r>
            <a:r>
              <a:rPr lang="it-IT">
                <a:latin typeface="Calibri"/>
              </a:rPr>
              <a:t>pri </a:t>
            </a:r>
            <a:r>
              <a:rPr lang="it-IT" err="1">
                <a:latin typeface="Calibri"/>
              </a:rPr>
              <a:t>vyvodzovaní záverov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Musíte </a:t>
            </a:r>
            <a:r>
              <a:rPr lang="it-IT">
                <a:latin typeface="Calibri"/>
              </a:rPr>
              <a:t>byť </a:t>
            </a:r>
            <a:r>
              <a:rPr lang="it-IT" err="1">
                <a:latin typeface="Calibri"/>
              </a:rPr>
              <a:t>opatrní a </a:t>
            </a:r>
            <a:r>
              <a:rPr lang="it-IT">
                <a:latin typeface="Calibri"/>
              </a:rPr>
              <a:t>nevyberať </a:t>
            </a:r>
            <a:r>
              <a:rPr lang="it-IT" err="1">
                <a:latin typeface="Calibri"/>
              </a:rPr>
              <a:t>odpovede </a:t>
            </a:r>
            <a:r>
              <a:rPr lang="it-IT">
                <a:latin typeface="Calibri"/>
              </a:rPr>
              <a:t>tak, aby </a:t>
            </a:r>
            <a:r>
              <a:rPr lang="it-IT" err="1">
                <a:latin typeface="Calibri"/>
              </a:rPr>
              <a:t>zodpovedali predchádzajúcemu záveru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555f17e9d_0_1"/>
          <p:cNvSpPr txBox="1">
            <a:spLocks noGrp="1"/>
          </p:cNvSpPr>
          <p:nvPr>
            <p:ph type="body" idx="1"/>
          </p:nvPr>
        </p:nvSpPr>
        <p:spPr>
          <a:xfrm>
            <a:off x="543000" y="1205398"/>
            <a:ext cx="88200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Cvičenie 1: Otestujte sa: skúste si vytvoriť vlastnú fókusovú skupinu s možnými otázkami, ktoré môžete položiť hlavným zainteresovaným stranám vo vašej oblasti.</a:t>
            </a:r>
            <a:endParaRPr/>
          </a:p>
        </p:txBody>
      </p:sp>
      <p:sp>
        <p:nvSpPr>
          <p:cNvPr id="262" name="Google Shape;262;g12555f17e9d_0_1"/>
          <p:cNvSpPr txBox="1">
            <a:spLocks noGrp="1"/>
          </p:cNvSpPr>
          <p:nvPr>
            <p:ph type="body" idx="3"/>
          </p:nvPr>
        </p:nvSpPr>
        <p:spPr>
          <a:xfrm>
            <a:off x="220800" y="2138200"/>
            <a:ext cx="9464400" cy="3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1: Vyberte si tému svojho záujmu: </a:t>
            </a: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2: Definujte rozsah výskumu a hypotézy:</a:t>
            </a: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3: Stanovte si otázky pre fókusovú skupinu</a:t>
            </a: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4: Nábor účastníkov</a:t>
            </a: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5: Usporiadajte svoju fókusovú skupinu</a:t>
            </a:r>
            <a:endParaRPr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8000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200"/>
              <a:buChar char="➔"/>
            </a:pPr>
            <a:r>
              <a:rPr lang="it-IT" b="1">
                <a:solidFill>
                  <a:srgbClr val="008000"/>
                </a:solidFill>
              </a:rPr>
              <a:t>Krok 6: Analyzujte údaje a oznámte výsledky</a:t>
            </a:r>
            <a:endParaRPr>
              <a:solidFill>
                <a:srgbClr val="008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555f17e9d_0_9"/>
          <p:cNvSpPr txBox="1">
            <a:spLocks noGrp="1"/>
          </p:cNvSpPr>
          <p:nvPr>
            <p:ph type="body" idx="1"/>
          </p:nvPr>
        </p:nvSpPr>
        <p:spPr>
          <a:xfrm>
            <a:off x="543000" y="1205398"/>
            <a:ext cx="88200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Cvičenie 2: Čo si myslíte, že by bolo najlepšou formou Centra chuti pre váš región?</a:t>
            </a:r>
            <a:endParaRPr/>
          </a:p>
        </p:txBody>
      </p:sp>
      <p:sp>
        <p:nvSpPr>
          <p:cNvPr id="269" name="Google Shape;269;g12555f17e9d_0_9"/>
          <p:cNvSpPr txBox="1">
            <a:spLocks noGrp="1"/>
          </p:cNvSpPr>
          <p:nvPr>
            <p:ph type="body" idx="3"/>
          </p:nvPr>
        </p:nvSpPr>
        <p:spPr>
          <a:xfrm>
            <a:off x="220800" y="2138200"/>
            <a:ext cx="9464400" cy="3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>
                <a:latin typeface="Calibri"/>
              </a:rPr>
              <a:t>Centrum vkusu môže byť </a:t>
            </a:r>
            <a:r>
              <a:rPr lang="it-IT" err="1">
                <a:latin typeface="Calibri"/>
              </a:rPr>
              <a:t>sústredené na niekoľkých </a:t>
            </a:r>
            <a:r>
              <a:rPr lang="it-IT">
                <a:latin typeface="Calibri"/>
              </a:rPr>
              <a:t>miestach, ktoré </a:t>
            </a:r>
            <a:r>
              <a:rPr lang="it-IT" err="1">
                <a:latin typeface="Calibri"/>
              </a:rPr>
              <a:t>samozrejme súvisia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hospodárskym </a:t>
            </a:r>
            <a:r>
              <a:rPr lang="it-IT">
                <a:latin typeface="Calibri"/>
              </a:rPr>
              <a:t>a sociálnym </a:t>
            </a:r>
            <a:r>
              <a:rPr lang="it-IT" err="1">
                <a:latin typeface="Calibri"/>
              </a:rPr>
              <a:t>poslaním </a:t>
            </a:r>
            <a:r>
              <a:rPr lang="it-IT">
                <a:latin typeface="Calibri"/>
              </a:rPr>
              <a:t>oblasti a s dopytom, ktorý sa v </a:t>
            </a:r>
            <a:r>
              <a:rPr lang="it-IT" err="1">
                <a:latin typeface="Calibri"/>
              </a:rPr>
              <a:t>nej prejavuje</a:t>
            </a:r>
            <a:r>
              <a:rPr lang="it-IT">
                <a:latin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>
                <a:latin typeface="Calibri"/>
              </a:rPr>
              <a:t>Centrum chutí môže prijať tieto </a:t>
            </a:r>
            <a:r>
              <a:rPr lang="it-IT" err="1">
                <a:latin typeface="Calibri"/>
              </a:rPr>
              <a:t>typy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>
              <a:buFont typeface="Noto Sans Symbols"/>
              <a:buChar char="❏"/>
            </a:pPr>
            <a:r>
              <a:rPr lang="it-IT">
                <a:latin typeface="Calibri"/>
              </a:rPr>
              <a:t> propagácia  potravín a </a:t>
            </a:r>
            <a:r>
              <a:rPr lang="it-IT" err="1">
                <a:latin typeface="Calibri"/>
              </a:rPr>
              <a:t>vína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❏"/>
            </a:pPr>
            <a:r>
              <a:rPr lang="it-IT">
                <a:latin typeface="Calibri"/>
              </a:rPr>
              <a:t>podpora agropotravinárskych spoločností s cieľom </a:t>
            </a:r>
            <a:r>
              <a:rPr lang="it-IT" err="1">
                <a:latin typeface="Calibri"/>
              </a:rPr>
              <a:t>zvýšiť hospodárske výmeny</a:t>
            </a:r>
            <a:endParaRPr err="1"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❏"/>
            </a:pPr>
            <a:r>
              <a:rPr lang="it-IT" err="1">
                <a:latin typeface="Calibri"/>
              </a:rPr>
              <a:t>vzdelávanie v </a:t>
            </a:r>
            <a:r>
              <a:rPr lang="it-IT">
                <a:latin typeface="Calibri"/>
              </a:rPr>
              <a:t>oblasti </a:t>
            </a:r>
            <a:r>
              <a:rPr lang="it-IT" err="1">
                <a:latin typeface="Calibri"/>
              </a:rPr>
              <a:t>zdravej výživy </a:t>
            </a:r>
            <a:r>
              <a:rPr lang="it-IT">
                <a:latin typeface="Calibri"/>
              </a:rPr>
              <a:t>(workshopy so školami).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❏"/>
            </a:pPr>
            <a:r>
              <a:rPr lang="it-IT">
                <a:latin typeface="Calibri"/>
              </a:rPr>
              <a:t>podpora </a:t>
            </a:r>
            <a:r>
              <a:rPr lang="it-IT" err="1">
                <a:latin typeface="Calibri"/>
              </a:rPr>
              <a:t>cestovného ruchu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1150620" lvl="1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❏"/>
            </a:pPr>
            <a:r>
              <a:rPr lang="it-IT" err="1">
                <a:latin typeface="Calibri"/>
              </a:rPr>
              <a:t>územná </a:t>
            </a:r>
            <a:r>
              <a:rPr lang="it-IT">
                <a:latin typeface="Calibri"/>
              </a:rPr>
              <a:t>a kultúrna propagácia (múzeum)</a:t>
            </a:r>
            <a:endParaRPr>
              <a:latin typeface="Calibri"/>
            </a:endParaRPr>
          </a:p>
          <a:p>
            <a:pPr marL="1150620" lvl="1" indent="-292100">
              <a:buChar char="❏"/>
            </a:pPr>
            <a:r>
              <a:rPr lang="it-IT">
                <a:latin typeface="Calibri"/>
              </a:rPr>
              <a:t>iné: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3.1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Fotografia miestnej komunity a miestnych podnikateľov.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b="1"/>
              <a:t>Sociálno-ekonomická analýza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3"/>
          </p:nvPr>
        </p:nvSpPr>
        <p:spPr>
          <a:xfrm>
            <a:off x="543000" y="2414427"/>
            <a:ext cx="8820000" cy="37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Správna analýza ekonomického </a:t>
            </a:r>
            <a:r>
              <a:rPr lang="it-IT">
                <a:latin typeface="Calibri"/>
              </a:rPr>
              <a:t>systému a </a:t>
            </a:r>
            <a:r>
              <a:rPr lang="it-IT" err="1">
                <a:latin typeface="Calibri"/>
              </a:rPr>
              <a:t>konjunkturálna </a:t>
            </a:r>
            <a:r>
              <a:rPr lang="it-IT">
                <a:latin typeface="Calibri"/>
              </a:rPr>
              <a:t>štúdia </a:t>
            </a:r>
            <a:r>
              <a:rPr lang="it-IT" err="1">
                <a:latin typeface="Calibri"/>
              </a:rPr>
              <a:t>príslušných ekonomických ukazovateľov </a:t>
            </a:r>
            <a:r>
              <a:rPr lang="it-IT">
                <a:latin typeface="Calibri"/>
              </a:rPr>
              <a:t>umožňujú </a:t>
            </a:r>
            <a:r>
              <a:rPr lang="it-IT" err="1">
                <a:latin typeface="Calibri"/>
              </a:rPr>
              <a:t>identifikovať silné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slabé stránky danej </a:t>
            </a:r>
            <a:r>
              <a:rPr lang="it-IT">
                <a:latin typeface="Calibri"/>
              </a:rPr>
              <a:t>oblasti a </a:t>
            </a:r>
            <a:r>
              <a:rPr lang="it-IT" err="1">
                <a:latin typeface="Calibri"/>
              </a:rPr>
              <a:t>využiť jej </a:t>
            </a:r>
            <a:r>
              <a:rPr lang="it-IT">
                <a:latin typeface="Calibri"/>
              </a:rPr>
              <a:t>strednodobé a </a:t>
            </a:r>
            <a:r>
              <a:rPr lang="it-IT" err="1">
                <a:latin typeface="Calibri"/>
              </a:rPr>
              <a:t>dlhodobé rozvojové príležitosti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Výskum dokáže </a:t>
            </a:r>
            <a:r>
              <a:rPr lang="it-IT">
                <a:latin typeface="Calibri"/>
              </a:rPr>
              <a:t>kombinovať </a:t>
            </a:r>
            <a:r>
              <a:rPr lang="it-IT" err="1">
                <a:latin typeface="Calibri"/>
              </a:rPr>
              <a:t>rôzne úrovne analýzy </a:t>
            </a:r>
            <a:r>
              <a:rPr lang="it-IT">
                <a:latin typeface="Calibri"/>
              </a:rPr>
              <a:t>a vzájomne porovnávať </a:t>
            </a:r>
            <a:r>
              <a:rPr lang="it-IT" err="1">
                <a:latin typeface="Calibri"/>
              </a:rPr>
              <a:t>množstvo premenných</a:t>
            </a:r>
            <a:r>
              <a:rPr lang="it-IT">
                <a:latin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Je nevyhnutné </a:t>
            </a:r>
            <a:r>
              <a:rPr lang="it-IT">
                <a:latin typeface="Calibri"/>
              </a:rPr>
              <a:t>vedieť, </a:t>
            </a:r>
            <a:r>
              <a:rPr lang="it-IT" err="1">
                <a:latin typeface="Calibri"/>
              </a:rPr>
              <a:t>aká je hospodárska </a:t>
            </a:r>
            <a:r>
              <a:rPr lang="it-IT">
                <a:latin typeface="Calibri"/>
              </a:rPr>
              <a:t>situácia v oblasti, </a:t>
            </a:r>
            <a:r>
              <a:rPr lang="it-IT" err="1">
                <a:latin typeface="Calibri"/>
              </a:rPr>
              <a:t>kde chceme zriadiť </a:t>
            </a:r>
            <a:r>
              <a:rPr lang="it-IT">
                <a:latin typeface="Calibri"/>
              </a:rPr>
              <a:t>COT</a:t>
            </a:r>
            <a:r>
              <a:rPr lang="it-IT" err="1">
                <a:latin typeface="Calibri"/>
              </a:rPr>
              <a:t>, musíme </a:t>
            </a:r>
            <a:r>
              <a:rPr lang="it-IT">
                <a:latin typeface="Calibri"/>
              </a:rPr>
              <a:t>poznať reálny stav </a:t>
            </a:r>
            <a:r>
              <a:rPr lang="it-IT" err="1">
                <a:latin typeface="Calibri"/>
              </a:rPr>
              <a:t>miestnych podnikov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ich finančnú stabilitu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či </a:t>
            </a:r>
            <a:r>
              <a:rPr lang="it-IT">
                <a:latin typeface="Calibri"/>
              </a:rPr>
              <a:t>je centrum, </a:t>
            </a:r>
            <a:r>
              <a:rPr lang="it-IT" err="1">
                <a:latin typeface="Calibri"/>
              </a:rPr>
              <a:t>ako je </a:t>
            </a:r>
            <a:r>
              <a:rPr lang="it-IT">
                <a:latin typeface="Calibri"/>
              </a:rPr>
              <a:t>COT</a:t>
            </a:r>
            <a:r>
              <a:rPr lang="it-IT" err="1">
                <a:latin typeface="Calibri"/>
              </a:rPr>
              <a:t>, skutočne potrebné.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Predmet </a:t>
            </a:r>
            <a:r>
              <a:rPr lang="it-IT">
                <a:latin typeface="Calibri"/>
              </a:rPr>
              <a:t>štúdie: výrobcovia potravín a </a:t>
            </a:r>
            <a:r>
              <a:rPr lang="it-IT" err="1">
                <a:latin typeface="Calibri"/>
              </a:rPr>
              <a:t>vína, miestne jednotky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podnikatelia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Úroveň </a:t>
            </a:r>
            <a:r>
              <a:rPr lang="it-IT" err="1">
                <a:latin typeface="Calibri"/>
              </a:rPr>
              <a:t>územnej analýzy: </a:t>
            </a:r>
            <a:r>
              <a:rPr lang="it-IT">
                <a:latin typeface="Calibri"/>
              </a:rPr>
              <a:t>národná, </a:t>
            </a:r>
            <a:r>
              <a:rPr lang="it-IT" err="1">
                <a:latin typeface="Calibri"/>
              </a:rPr>
              <a:t>regionálna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okresná</a:t>
            </a:r>
            <a:r>
              <a:rPr lang="it-IT">
                <a:latin typeface="Calibri"/>
              </a:rPr>
              <a:t>, krajská, </a:t>
            </a:r>
            <a:r>
              <a:rPr lang="it-IT" err="1">
                <a:latin typeface="Calibri"/>
              </a:rPr>
              <a:t>obecná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Úroveň </a:t>
            </a:r>
            <a:r>
              <a:rPr lang="it-IT" err="1">
                <a:latin typeface="Calibri"/>
              </a:rPr>
              <a:t>sektorovej analýzy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makrosektor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primárny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sekundárny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terciárny)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sektor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poľnohospodárstvo</a:t>
            </a:r>
            <a:r>
              <a:rPr lang="it-IT">
                <a:latin typeface="Calibri"/>
              </a:rPr>
              <a:t>, obchod, </a:t>
            </a:r>
            <a:r>
              <a:rPr lang="it-IT" err="1">
                <a:latin typeface="Calibri"/>
              </a:rPr>
              <a:t>strojárstvo </a:t>
            </a:r>
            <a:r>
              <a:rPr lang="it-IT">
                <a:latin typeface="Calibri"/>
              </a:rPr>
              <a:t>atď.),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Premenné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právne </a:t>
            </a:r>
            <a:r>
              <a:rPr lang="it-IT">
                <a:latin typeface="Calibri"/>
              </a:rPr>
              <a:t>postavenie, pohlavie, </a:t>
            </a:r>
            <a:r>
              <a:rPr lang="it-IT" err="1">
                <a:latin typeface="Calibri"/>
              </a:rPr>
              <a:t>štátna príslušnosť, </a:t>
            </a:r>
            <a:r>
              <a:rPr lang="it-IT">
                <a:latin typeface="Calibri"/>
              </a:rPr>
              <a:t>toky náboru a </a:t>
            </a:r>
            <a:r>
              <a:rPr lang="it-IT" err="1">
                <a:latin typeface="Calibri"/>
              </a:rPr>
              <a:t>ukončenia pracovného pomeru, typ zmluvy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špecifické ekonomické ukazovatele </a:t>
            </a:r>
            <a:r>
              <a:rPr lang="it-IT">
                <a:latin typeface="Calibri"/>
              </a:rPr>
              <a:t>atď.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Časové </a:t>
            </a:r>
            <a:r>
              <a:rPr lang="it-IT" err="1">
                <a:latin typeface="Calibri"/>
              </a:rPr>
              <a:t>rozpätie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podľa dostupnosti </a:t>
            </a:r>
            <a:r>
              <a:rPr lang="it-IT">
                <a:latin typeface="Calibri"/>
              </a:rPr>
              <a:t>databázy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Výstup: </a:t>
            </a:r>
            <a:r>
              <a:rPr lang="it-IT" err="1">
                <a:latin typeface="Calibri"/>
              </a:rPr>
              <a:t>tabuľky </a:t>
            </a:r>
            <a:r>
              <a:rPr lang="it-IT">
                <a:latin typeface="Calibri"/>
              </a:rPr>
              <a:t>údajov alebo správy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/>
              <a:t>Oficiálne zdroje: EUROSTAT, obchodné komory, </a:t>
            </a:r>
            <a:r>
              <a:rPr lang="it-IT" err="1"/>
              <a:t>obecné </a:t>
            </a:r>
            <a:r>
              <a:rPr lang="it-IT"/>
              <a:t>úrady, provinčné, </a:t>
            </a:r>
            <a:r>
              <a:rPr lang="it-IT" err="1"/>
              <a:t>regionálne </a:t>
            </a:r>
            <a:r>
              <a:rPr lang="it-IT"/>
              <a:t>a </a:t>
            </a:r>
            <a:r>
              <a:rPr lang="it-IT" err="1"/>
              <a:t>asociačné </a:t>
            </a:r>
            <a:r>
              <a:rPr lang="it-IT"/>
              <a:t>databázy.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3.2 Nástroje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3"/>
          </p:nvPr>
        </p:nvSpPr>
        <p:spPr>
          <a:xfrm>
            <a:off x="543000" y="2340326"/>
            <a:ext cx="8820000" cy="30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 Nástroje na </a:t>
            </a:r>
            <a:r>
              <a:rPr lang="it-IT" b="1" err="1">
                <a:latin typeface="Calibri"/>
              </a:rPr>
              <a:t>počúvanie - dotazníky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Dotazníky </a:t>
            </a:r>
            <a:r>
              <a:rPr lang="it-IT">
                <a:latin typeface="Calibri"/>
              </a:rPr>
              <a:t>sú nástroje na </a:t>
            </a:r>
            <a:r>
              <a:rPr lang="it-IT" err="1">
                <a:latin typeface="Calibri"/>
              </a:rPr>
              <a:t>zber </a:t>
            </a:r>
            <a:r>
              <a:rPr lang="it-IT">
                <a:latin typeface="Calibri"/>
              </a:rPr>
              <a:t>údajov </a:t>
            </a:r>
            <a:r>
              <a:rPr lang="it-IT" err="1">
                <a:latin typeface="Calibri"/>
              </a:rPr>
              <a:t>pozostávajúce </a:t>
            </a:r>
            <a:r>
              <a:rPr lang="it-IT">
                <a:latin typeface="Calibri"/>
              </a:rPr>
              <a:t>zo </a:t>
            </a:r>
            <a:r>
              <a:rPr lang="it-IT" err="1">
                <a:latin typeface="Calibri"/>
              </a:rPr>
              <a:t>série </a:t>
            </a:r>
            <a:r>
              <a:rPr lang="it-IT">
                <a:latin typeface="Calibri"/>
              </a:rPr>
              <a:t>otvorených a </a:t>
            </a:r>
            <a:r>
              <a:rPr lang="it-IT" err="1">
                <a:latin typeface="Calibri"/>
              </a:rPr>
              <a:t>uzavretých otázok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Umožňujú rýchle zapojenie </a:t>
            </a:r>
            <a:r>
              <a:rPr lang="it-IT">
                <a:latin typeface="Calibri"/>
              </a:rPr>
              <a:t>veľkého </a:t>
            </a:r>
            <a:r>
              <a:rPr lang="it-IT" err="1">
                <a:latin typeface="Calibri"/>
              </a:rPr>
              <a:t>počtu </a:t>
            </a:r>
            <a:r>
              <a:rPr lang="it-IT">
                <a:latin typeface="Calibri"/>
              </a:rPr>
              <a:t>ľudí s cieľom </a:t>
            </a:r>
            <a:r>
              <a:rPr lang="it-IT" err="1">
                <a:latin typeface="Calibri"/>
              </a:rPr>
              <a:t>získať </a:t>
            </a:r>
            <a:r>
              <a:rPr lang="it-IT">
                <a:latin typeface="Calibri"/>
              </a:rPr>
              <a:t>informácie, </a:t>
            </a:r>
            <a:r>
              <a:rPr lang="it-IT" err="1">
                <a:latin typeface="Calibri"/>
              </a:rPr>
              <a:t>zistiť </a:t>
            </a:r>
            <a:r>
              <a:rPr lang="it-IT">
                <a:latin typeface="Calibri"/>
              </a:rPr>
              <a:t>názory, </a:t>
            </a:r>
            <a:r>
              <a:rPr lang="it-IT" err="1">
                <a:latin typeface="Calibri"/>
              </a:rPr>
              <a:t>postoje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zámery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Kroky na </a:t>
            </a:r>
            <a:r>
              <a:rPr lang="it-IT" err="1">
                <a:latin typeface="Calibri"/>
              </a:rPr>
              <a:t>zostavenie dotazníka</a:t>
            </a:r>
            <a:r>
              <a:rPr lang="it-IT">
                <a:latin typeface="Calibri"/>
              </a:rPr>
              <a:t>: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-IT" err="1">
                <a:latin typeface="Calibri"/>
              </a:rPr>
              <a:t>definujte účel</a:t>
            </a:r>
            <a:r>
              <a:rPr lang="it-IT">
                <a:latin typeface="Calibri"/>
              </a:rPr>
              <a:t>, jasne uveďte </a:t>
            </a:r>
            <a:r>
              <a:rPr lang="it-IT" err="1">
                <a:latin typeface="Calibri"/>
              </a:rPr>
              <a:t>faktory</a:t>
            </a:r>
            <a:r>
              <a:rPr lang="it-IT">
                <a:latin typeface="Calibri"/>
              </a:rPr>
              <a:t>, pojmy, ktoré </a:t>
            </a:r>
            <a:r>
              <a:rPr lang="it-IT" err="1">
                <a:latin typeface="Calibri"/>
              </a:rPr>
              <a:t>chcete </a:t>
            </a:r>
            <a:r>
              <a:rPr lang="it-IT">
                <a:latin typeface="Calibri"/>
              </a:rPr>
              <a:t>zistiť. </a:t>
            </a:r>
            <a:endParaRPr>
              <a:latin typeface="Calibri"/>
            </a:endParaRPr>
          </a:p>
          <a:p>
            <a:pPr marL="2286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2. </a:t>
            </a:r>
            <a:r>
              <a:rPr lang="it-IT" err="1">
                <a:latin typeface="Calibri"/>
              </a:rPr>
              <a:t>Definovanie </a:t>
            </a:r>
            <a:r>
              <a:rPr lang="it-IT">
                <a:latin typeface="Calibri"/>
              </a:rPr>
              <a:t>základných </a:t>
            </a:r>
            <a:r>
              <a:rPr lang="it-IT" err="1">
                <a:latin typeface="Calibri"/>
              </a:rPr>
              <a:t>premenných vrátane demografických </a:t>
            </a:r>
            <a:r>
              <a:rPr lang="it-IT">
                <a:latin typeface="Calibri"/>
              </a:rPr>
              <a:t>a sociálno-environmentálnych </a:t>
            </a:r>
            <a:r>
              <a:rPr lang="it-IT" err="1">
                <a:latin typeface="Calibri"/>
              </a:rPr>
              <a:t>charakteristík respondenta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indent="0"/>
            <a:r>
              <a:rPr lang="it-IT">
                <a:latin typeface="Calibri"/>
              </a:rPr>
              <a:t>3. </a:t>
            </a:r>
            <a:r>
              <a:rPr lang="it-IT" err="1">
                <a:latin typeface="Calibri"/>
              </a:rPr>
              <a:t>Definujte,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koho je dotazník určený.</a:t>
            </a:r>
            <a:r>
              <a:rPr lang="it-IT">
                <a:latin typeface="Calibri"/>
              </a:rPr>
              <a:t> 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Potom sa snažíme </a:t>
            </a:r>
            <a:r>
              <a:rPr lang="it-IT">
                <a:latin typeface="Calibri"/>
              </a:rPr>
              <a:t>nájsť najvhodnejší </a:t>
            </a:r>
            <a:r>
              <a:rPr lang="it-IT" err="1">
                <a:latin typeface="Calibri"/>
              </a:rPr>
              <a:t>jazyk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formuláciu otázok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dotazníku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3.3 Nástroje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Formulácia </a:t>
            </a:r>
            <a:r>
              <a:rPr lang="it-IT" b="1" err="1">
                <a:latin typeface="Calibri"/>
              </a:rPr>
              <a:t>otázok</a:t>
            </a:r>
            <a:r>
              <a:rPr lang="it-IT" b="1">
                <a:latin typeface="Calibri"/>
              </a:rPr>
              <a:t>: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Používajte </a:t>
            </a:r>
            <a:r>
              <a:rPr lang="it-IT" err="1">
                <a:latin typeface="Calibri"/>
              </a:rPr>
              <a:t>jazyk </a:t>
            </a:r>
            <a:r>
              <a:rPr lang="it-IT">
                <a:latin typeface="Calibri"/>
              </a:rPr>
              <a:t>primeraný téme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>
                <a:latin typeface="Calibri"/>
              </a:rPr>
              <a:t>formulovať </a:t>
            </a:r>
            <a:r>
              <a:rPr lang="it-IT" err="1">
                <a:latin typeface="Calibri"/>
              </a:rPr>
              <a:t>otázky, ktoré nie sú príliš </a:t>
            </a:r>
            <a:r>
              <a:rPr lang="it-IT">
                <a:latin typeface="Calibri"/>
              </a:rPr>
              <a:t>zložité.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Otázky </a:t>
            </a:r>
            <a:r>
              <a:rPr lang="it-IT">
                <a:latin typeface="Calibri"/>
              </a:rPr>
              <a:t>musia byť jasné a </a:t>
            </a:r>
            <a:r>
              <a:rPr lang="it-IT" err="1">
                <a:latin typeface="Calibri"/>
              </a:rPr>
              <a:t>konkrétne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indent="-76200">
              <a:buFont typeface="Arial"/>
              <a:buChar char="•"/>
            </a:pPr>
            <a:r>
              <a:rPr lang="it-IT">
                <a:latin typeface="Calibri"/>
              </a:rPr>
              <a:t>Začnite kľúčovými </a:t>
            </a:r>
            <a:r>
              <a:rPr lang="it-IT" err="1">
                <a:latin typeface="Calibri"/>
              </a:rPr>
              <a:t>otázkami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pozornosť je vyššia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venujte pozornosť dĺžke otázok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počtu vybraných alternatív</a:t>
            </a:r>
            <a:r>
              <a:rPr lang="it-IT">
                <a:latin typeface="Calibri"/>
              </a:rPr>
              <a:t>.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indent="-76200">
              <a:buFont typeface="Arial"/>
              <a:buChar char="•"/>
            </a:pPr>
            <a:r>
              <a:rPr lang="it-IT" err="1">
                <a:latin typeface="Calibri"/>
              </a:rPr>
              <a:t> nie príliš veľa otázok: </a:t>
            </a:r>
            <a:r>
              <a:rPr lang="it-IT">
                <a:latin typeface="Calibri"/>
              </a:rPr>
              <a:t>max. 20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Definujte otázky </a:t>
            </a:r>
            <a:r>
              <a:rPr lang="it-IT">
                <a:latin typeface="Calibri"/>
              </a:rPr>
              <a:t>tak</a:t>
            </a:r>
            <a:r>
              <a:rPr lang="it-IT" err="1">
                <a:latin typeface="Calibri"/>
              </a:rPr>
              <a:t>,</a:t>
            </a:r>
            <a:r>
              <a:rPr lang="it-IT">
                <a:latin typeface="Calibri"/>
              </a:rPr>
              <a:t> aby </a:t>
            </a:r>
            <a:r>
              <a:rPr lang="it-IT" err="1">
                <a:latin typeface="Calibri"/>
              </a:rPr>
              <a:t>obsahovali číselné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strategické </a:t>
            </a:r>
            <a:r>
              <a:rPr lang="it-IT">
                <a:latin typeface="Calibri"/>
              </a:rPr>
              <a:t>údaje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indent="-76200">
              <a:buFont typeface="Arial"/>
              <a:buChar char="•"/>
            </a:pPr>
            <a:r>
              <a:rPr lang="it-IT">
                <a:latin typeface="Calibri"/>
              </a:rPr>
              <a:t>Na konci </a:t>
            </a:r>
            <a:r>
              <a:rPr lang="it-IT" err="1">
                <a:latin typeface="Calibri"/>
              </a:rPr>
              <a:t>dotazníka </a:t>
            </a:r>
            <a:r>
              <a:rPr lang="it-IT">
                <a:latin typeface="Calibri"/>
              </a:rPr>
              <a:t>použite </a:t>
            </a:r>
            <a:r>
              <a:rPr lang="it-IT" err="1">
                <a:latin typeface="Calibri"/>
              </a:rPr>
              <a:t>otvorené otázky;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Calibri"/>
            </a:endParaRPr>
          </a:p>
          <a:p>
            <a:pPr marL="0" lvl="0" indent="-76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err="1">
                <a:latin typeface="Calibri"/>
              </a:rPr>
              <a:t>Pýtajte sa na </a:t>
            </a:r>
            <a:r>
              <a:rPr lang="it-IT">
                <a:latin typeface="Calibri"/>
              </a:rPr>
              <a:t>osobné </a:t>
            </a:r>
            <a:r>
              <a:rPr lang="it-IT" err="1">
                <a:latin typeface="Calibri"/>
              </a:rPr>
              <a:t>informácie bez toho, aby ste </a:t>
            </a:r>
            <a:r>
              <a:rPr lang="it-IT">
                <a:latin typeface="Calibri"/>
              </a:rPr>
              <a:t>boli dotieraví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Calibri"/>
              </a:rPr>
              <a:t>1. Analýza </a:t>
            </a:r>
            <a:r>
              <a:rPr lang="it-IT" err="1">
                <a:latin typeface="Calibri"/>
              </a:rPr>
              <a:t>územných povolaní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miestnom kontexte</a:t>
            </a:r>
            <a:endParaRPr lang="it-IT" sz="1800">
              <a:latin typeface="Calibri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>
                <a:latin typeface="Calibri"/>
              </a:rPr>
              <a:t>1.1 </a:t>
            </a:r>
            <a:r>
              <a:rPr lang="it-IT" b="1">
                <a:latin typeface="Calibri"/>
              </a:rPr>
              <a:t>Analýza </a:t>
            </a:r>
            <a:r>
              <a:rPr lang="it-IT" err="1">
                <a:latin typeface="Calibri"/>
                <a:ea typeface="Consolas"/>
                <a:cs typeface="Consolas"/>
                <a:sym typeface="Consolas"/>
              </a:rPr>
              <a:t>silných </a:t>
            </a:r>
            <a:r>
              <a:rPr lang="it-IT">
                <a:latin typeface="Calibri"/>
                <a:ea typeface="Consolas"/>
                <a:cs typeface="Consolas"/>
                <a:sym typeface="Consolas"/>
              </a:rPr>
              <a:t>a </a:t>
            </a:r>
            <a:r>
              <a:rPr lang="it-IT" err="1">
                <a:latin typeface="Calibri"/>
                <a:ea typeface="Consolas"/>
                <a:cs typeface="Consolas"/>
                <a:sym typeface="Consolas"/>
              </a:rPr>
              <a:t>slabých stránok</a:t>
            </a:r>
            <a:endParaRPr lang="it-IT" err="1">
              <a:latin typeface="Calibri"/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3"/>
          </p:nvPr>
        </p:nvSpPr>
        <p:spPr>
          <a:xfrm>
            <a:off x="691009" y="2365006"/>
            <a:ext cx="8270255" cy="312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2000"/>
            </a:pPr>
            <a:endParaRPr lang="it-IT">
              <a:latin typeface="Calibri"/>
            </a:endParaRPr>
          </a:p>
          <a:p>
            <a:pPr marL="0" indent="0">
              <a:buSzPts val="20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err="1">
                <a:latin typeface="Calibri"/>
              </a:rPr>
              <a:t>V tejto </a:t>
            </a:r>
            <a:r>
              <a:rPr lang="it-IT">
                <a:latin typeface="Calibri"/>
              </a:rPr>
              <a:t>prvej časti </a:t>
            </a:r>
            <a:r>
              <a:rPr lang="it-IT" err="1">
                <a:latin typeface="Calibri"/>
              </a:rPr>
              <a:t>sa zaoberáme tým, ako vykonať analýzu </a:t>
            </a:r>
            <a:r>
              <a:rPr lang="it-IT">
                <a:latin typeface="Calibri"/>
              </a:rPr>
              <a:t>SWOT a </a:t>
            </a:r>
            <a:r>
              <a:rPr lang="it-IT" err="1">
                <a:latin typeface="Calibri"/>
              </a:rPr>
              <a:t>ako využiť zistené </a:t>
            </a:r>
            <a:r>
              <a:rPr lang="it-IT">
                <a:latin typeface="Calibri"/>
              </a:rPr>
              <a:t>skutočnosti</a:t>
            </a:r>
            <a:r>
              <a:rPr lang="it-IT" err="1">
                <a:latin typeface="Calibri"/>
              </a:rPr>
              <a:t>. </a:t>
            </a:r>
            <a:r>
              <a:rPr lang="it-IT">
                <a:latin typeface="Calibri"/>
              </a:rPr>
              <a:t>Uvádzame </a:t>
            </a:r>
            <a:r>
              <a:rPr lang="it-IT" err="1">
                <a:latin typeface="Calibri"/>
              </a:rPr>
              <a:t>aj pracovný príklad </a:t>
            </a:r>
            <a:r>
              <a:rPr lang="it-IT">
                <a:latin typeface="Calibri"/>
              </a:rPr>
              <a:t>a šablónu, ktoré </a:t>
            </a:r>
            <a:r>
              <a:rPr lang="it-IT" err="1">
                <a:latin typeface="Calibri"/>
              </a:rPr>
              <a:t>vám </a:t>
            </a:r>
            <a:r>
              <a:rPr lang="it-IT">
                <a:latin typeface="Calibri"/>
              </a:rPr>
              <a:t>pomôžu </a:t>
            </a:r>
            <a:r>
              <a:rPr lang="it-IT" err="1">
                <a:latin typeface="Calibri"/>
              </a:rPr>
              <a:t>začať s analýzou </a:t>
            </a:r>
            <a:r>
              <a:rPr lang="it-IT">
                <a:latin typeface="Calibri"/>
              </a:rPr>
              <a:t>SWOT vo </a:t>
            </a:r>
            <a:r>
              <a:rPr lang="it-IT" err="1">
                <a:latin typeface="Calibri"/>
              </a:rPr>
              <a:t>vašom vlastnom kontexte</a:t>
            </a:r>
            <a:r>
              <a:rPr lang="it-IT">
                <a:latin typeface="Calibri"/>
              </a:rPr>
              <a:t>.</a:t>
            </a:r>
            <a:endParaRPr lang="it-IT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indent="0">
              <a:buSzPts val="2000"/>
            </a:pPr>
            <a:endParaRPr lang="it-IT" b="1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>
                <a:latin typeface="Calibri"/>
              </a:rPr>
              <a:t>SWOT </a:t>
            </a:r>
            <a:r>
              <a:rPr lang="it-IT">
                <a:latin typeface="Calibri"/>
              </a:rPr>
              <a:t>je skratka pre </a:t>
            </a:r>
            <a:r>
              <a:rPr lang="it-IT" b="1" err="1">
                <a:latin typeface="Calibri"/>
              </a:rPr>
              <a:t>silné stránky</a:t>
            </a:r>
            <a:r>
              <a:rPr lang="it-IT">
                <a:latin typeface="Calibri"/>
              </a:rPr>
              <a:t>, </a:t>
            </a:r>
            <a:r>
              <a:rPr lang="it-IT" b="1" err="1">
                <a:latin typeface="Calibri"/>
              </a:rPr>
              <a:t>slabé stránky</a:t>
            </a:r>
            <a:r>
              <a:rPr lang="it-IT">
                <a:latin typeface="Calibri"/>
              </a:rPr>
              <a:t>, </a:t>
            </a:r>
            <a:r>
              <a:rPr lang="it-IT" b="1" err="1">
                <a:latin typeface="Calibri"/>
              </a:rPr>
              <a:t>príležitosti </a:t>
            </a:r>
            <a:r>
              <a:rPr lang="it-IT">
                <a:latin typeface="Calibri"/>
              </a:rPr>
              <a:t>a </a:t>
            </a:r>
            <a:r>
              <a:rPr lang="it-IT" b="1" err="1">
                <a:latin typeface="Calibri"/>
              </a:rPr>
              <a:t>hrozby, </a:t>
            </a:r>
            <a:r>
              <a:rPr lang="it-IT">
                <a:latin typeface="Calibri"/>
              </a:rPr>
              <a:t>a preto </a:t>
            </a:r>
            <a:r>
              <a:rPr lang="it-IT" err="1">
                <a:latin typeface="Calibri"/>
              </a:rPr>
              <a:t>je analýza </a:t>
            </a:r>
            <a:r>
              <a:rPr lang="it-IT">
                <a:latin typeface="Calibri"/>
              </a:rPr>
              <a:t>SWOT technikou na </a:t>
            </a:r>
            <a:r>
              <a:rPr lang="it-IT" err="1">
                <a:latin typeface="Calibri"/>
              </a:rPr>
              <a:t>posúdenie týchto štyroch aspektov vášho </a:t>
            </a:r>
            <a:r>
              <a:rPr lang="it-IT">
                <a:latin typeface="Calibri"/>
              </a:rPr>
              <a:t>podnikania.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indent="0">
              <a:buSzPts val="20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err="1">
                <a:latin typeface="Calibri"/>
              </a:rPr>
              <a:t>Analýza </a:t>
            </a:r>
            <a:r>
              <a:rPr lang="it-IT">
                <a:latin typeface="Calibri"/>
              </a:rPr>
              <a:t>SWOT </a:t>
            </a:r>
            <a:r>
              <a:rPr lang="it-IT" err="1">
                <a:latin typeface="Calibri"/>
              </a:rPr>
              <a:t>skúma interné </a:t>
            </a:r>
            <a:r>
              <a:rPr lang="it-IT">
                <a:latin typeface="Calibri"/>
              </a:rPr>
              <a:t>aj </a:t>
            </a:r>
            <a:r>
              <a:rPr lang="it-IT" err="1">
                <a:latin typeface="Calibri"/>
              </a:rPr>
              <a:t>externé faktory, teda </a:t>
            </a:r>
            <a:r>
              <a:rPr lang="it-IT">
                <a:latin typeface="Calibri"/>
              </a:rPr>
              <a:t>to</a:t>
            </a:r>
            <a:r>
              <a:rPr lang="it-IT" err="1">
                <a:latin typeface="Calibri"/>
              </a:rPr>
              <a:t>, čo sa deje </a:t>
            </a:r>
            <a:r>
              <a:rPr lang="it-IT">
                <a:latin typeface="Calibri"/>
              </a:rPr>
              <a:t>vo vnútri a </a:t>
            </a:r>
            <a:r>
              <a:rPr lang="it-IT" err="1">
                <a:latin typeface="Calibri"/>
              </a:rPr>
              <a:t>mimo vašej organizácie</a:t>
            </a:r>
            <a:r>
              <a:rPr lang="it-IT">
                <a:latin typeface="Calibri"/>
              </a:rPr>
              <a:t>. Niektoré z </a:t>
            </a:r>
            <a:r>
              <a:rPr lang="it-IT" err="1">
                <a:latin typeface="Calibri"/>
              </a:rPr>
              <a:t>týchto faktorov </a:t>
            </a:r>
            <a:r>
              <a:rPr lang="it-IT">
                <a:latin typeface="Calibri"/>
              </a:rPr>
              <a:t>teda </a:t>
            </a:r>
            <a:r>
              <a:rPr lang="it-IT" err="1">
                <a:latin typeface="Calibri"/>
              </a:rPr>
              <a:t>budete </a:t>
            </a:r>
            <a:r>
              <a:rPr lang="it-IT">
                <a:latin typeface="Calibri"/>
              </a:rPr>
              <a:t>mať </a:t>
            </a:r>
            <a:r>
              <a:rPr lang="it-IT" err="1">
                <a:latin typeface="Calibri"/>
              </a:rPr>
              <a:t>pod kontrolou </a:t>
            </a:r>
            <a:r>
              <a:rPr lang="it-IT">
                <a:latin typeface="Calibri"/>
              </a:rPr>
              <a:t>a niektoré </a:t>
            </a:r>
            <a:r>
              <a:rPr lang="it-IT" err="1">
                <a:latin typeface="Calibri"/>
              </a:rPr>
              <a:t>nie</a:t>
            </a:r>
            <a:r>
              <a:rPr lang="it-IT">
                <a:latin typeface="Calibri"/>
              </a:rPr>
              <a:t>. V </a:t>
            </a:r>
            <a:r>
              <a:rPr lang="it-IT" err="1">
                <a:latin typeface="Calibri"/>
              </a:rPr>
              <a:t>oboch prípadoch bude najmúdrejšie </a:t>
            </a:r>
            <a:r>
              <a:rPr lang="it-IT">
                <a:latin typeface="Calibri"/>
              </a:rPr>
              <a:t>opatrenie, ktoré môžete prijať ako </a:t>
            </a:r>
            <a:r>
              <a:rPr lang="it-IT" err="1">
                <a:latin typeface="Calibri"/>
              </a:rPr>
              <a:t>reakciu, jasnejšie, </a:t>
            </a:r>
            <a:r>
              <a:rPr lang="it-IT">
                <a:latin typeface="Calibri"/>
              </a:rPr>
              <a:t>keď </a:t>
            </a:r>
            <a:r>
              <a:rPr lang="it-IT" err="1">
                <a:latin typeface="Calibri"/>
              </a:rPr>
              <a:t>zistíte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zaznamenáte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analyzujete čo najviac faktorov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3.4 Nástroje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97" name="Google Shape;297;p44"/>
          <p:cNvGraphicFramePr/>
          <p:nvPr>
            <p:extLst>
              <p:ext uri="{D42A27DB-BD31-4B8C-83A1-F6EECF244321}">
                <p14:modId xmlns:p14="http://schemas.microsoft.com/office/powerpoint/2010/main" val="734256687"/>
              </p:ext>
            </p:extLst>
          </p:nvPr>
        </p:nvGraphicFramePr>
        <p:xfrm>
          <a:off x="613310" y="2336996"/>
          <a:ext cx="8427950" cy="3190900"/>
        </p:xfrm>
        <a:graphic>
          <a:graphicData uri="http://schemas.openxmlformats.org/drawingml/2006/table">
            <a:tbl>
              <a:tblPr>
                <a:noFill/>
                <a:tableStyleId>{ADC1F451-1D95-4ED1-BEC5-CFCC107EDB6E}</a:tableStyleId>
              </a:tblPr>
              <a:tblGrid>
                <a:gridCol w="842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Urobte </a:t>
                      </a: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predbežný prieskum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Ak chcete vytvoriť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účinný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prieskum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, musíte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byť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čo najcielenejší.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Pripravte </a:t>
                      </a: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si otázky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Aby ste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dosiahli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čo najlepšie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výsledky,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zahrňte do prieskumov najviac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päť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až desať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otázok. Mnohí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ľudia,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najmä dospelí, majú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vo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všeobecnosti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krátky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čas na pozornosť,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takže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ak ich budete bombardovať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desiatkami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rýchlych otázok,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počet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vyplnených dotazníkov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môže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výrazne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klesnúť.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Keď píšete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otázky do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prieskumu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, skúste účastníkom umožniť, aby svoje myšlienky rozvinuli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.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Otázky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typu "áno alebo nie"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vám neposkytnú toľko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informácií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ako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voľné textové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odpovede</a:t>
                      </a:r>
                      <a:endParaRPr sz="1200" err="1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Nastavte si prieskum</a:t>
                      </a: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Zverejnite svoj 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prieskum medzi čitateľmi.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Keď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je váš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prieskum pripravený na spustenie,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informujte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o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ňom svojich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čitateľov prostredníctvom reklamy na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3.5 Nástroje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04" name="Google Shape;304;p45"/>
          <p:cNvGraphicFramePr/>
          <p:nvPr>
            <p:extLst>
              <p:ext uri="{D42A27DB-BD31-4B8C-83A1-F6EECF244321}">
                <p14:modId xmlns:p14="http://schemas.microsoft.com/office/powerpoint/2010/main" val="1502215193"/>
              </p:ext>
            </p:extLst>
          </p:nvPr>
        </p:nvGraphicFramePr>
        <p:xfrm>
          <a:off x="654405" y="2128559"/>
          <a:ext cx="8366300" cy="3962268"/>
        </p:xfrm>
        <a:graphic>
          <a:graphicData uri="http://schemas.openxmlformats.org/drawingml/2006/table">
            <a:tbl>
              <a:tblPr>
                <a:noFill/>
                <a:tableStyleId>{ADC1F451-1D95-4ED1-BEC5-CFCC107EDB6E}</a:tableStyleId>
              </a:tblPr>
              <a:tblGrid>
                <a:gridCol w="41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Externá analýza</a:t>
                      </a:r>
                      <a:endParaRPr sz="1200" err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Interná analýza</a:t>
                      </a:r>
                      <a:endParaRPr sz="1200" err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Cieľ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 Analýza síl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 dynamiky </a:t>
                      </a: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vonkajšieho prostredia</a:t>
                      </a:r>
                      <a:endParaRPr sz="1200" err="1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Cieľ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urier New"/>
                        <a:buChar char="o"/>
                      </a:pPr>
                      <a:r>
                        <a:rPr lang="it-IT" sz="1200" u="none" strike="noStrike" cap="none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Analýza interných osobitých </a:t>
                      </a: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zručností a </a:t>
                      </a:r>
                      <a:r>
                        <a:rPr lang="it-IT" sz="1200" u="none" strike="noStrike" cap="none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kompetencií</a:t>
                      </a:r>
                      <a:endParaRPr sz="1200" u="none" strike="noStrike" cap="none" err="1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Nástroje: 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Analýza 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makroprostredia</a:t>
                      </a:r>
                      <a:endParaRPr sz="1200" err="1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Nástroje: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urier New"/>
                        <a:buChar char="o"/>
                      </a:pP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Kontrolné zoznamy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Identifikovať: 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Príležitost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i </a:t>
                      </a: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Hrozby</a:t>
                      </a:r>
                      <a:endParaRPr sz="1200" err="1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Identifikovať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:</a:t>
                      </a:r>
                      <a:endParaRPr sz="1200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urier New"/>
                        <a:buChar char="o"/>
                      </a:pPr>
                      <a:r>
                        <a:rPr lang="it-IT" sz="1200" u="none" strike="noStrike" cap="none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Silné stránk</a:t>
                      </a:r>
                      <a:r>
                        <a:rPr lang="it-IT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y 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ourier New"/>
                        <a:buChar char="o"/>
                      </a:pPr>
                      <a:r>
                        <a:rPr lang="it-IT" sz="1200" u="none" strike="noStrike" cap="none" err="1">
                          <a:solidFill>
                            <a:srgbClr val="000000"/>
                          </a:solidFill>
                          <a:latin typeface="Calibri"/>
                          <a:ea typeface="Trebuchet MS"/>
                          <a:cs typeface="Trebuchet MS"/>
                          <a:sym typeface="Trebuchet MS"/>
                        </a:rPr>
                        <a:t>Slabé stránky</a:t>
                      </a:r>
                      <a:endParaRPr sz="1200" u="none" strike="noStrike" cap="none" err="1">
                        <a:solidFill>
                          <a:srgbClr val="000000"/>
                        </a:solidFill>
                        <a:latin typeface="Calibri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3.6 Nástroje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46"/>
          <p:cNvSpPr txBox="1"/>
          <p:nvPr/>
        </p:nvSpPr>
        <p:spPr>
          <a:xfrm>
            <a:off x="636998" y="2126750"/>
            <a:ext cx="5373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Rozhovor s </a:t>
            </a:r>
            <a:r>
              <a:rPr lang="it-IT" sz="1200" b="1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miestnymi podnikateľmi</a:t>
            </a:r>
            <a:endParaRPr lang="it-IT" sz="1200" b="1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</p:txBody>
      </p:sp>
      <p:sp>
        <p:nvSpPr>
          <p:cNvPr id="312" name="Google Shape;312;p46"/>
          <p:cNvSpPr txBox="1"/>
          <p:nvPr/>
        </p:nvSpPr>
        <p:spPr>
          <a:xfrm>
            <a:off x="727753" y="2392166"/>
            <a:ext cx="819021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Je to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spôsob, ako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lepšie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spoznať jednotlivé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skúsenosti miestnych aktérov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: môžete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sa opýtať na všetko, čo potrebujete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na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definovanie kontextu,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v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ktorom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chcete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aktivovať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COT.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Okrem toho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môžete rozhovory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zverejniť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a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predstaviť th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mienkotvorným osobám, zainteresovaným stranám,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miestnemu administrátorovi skutočnú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situáciu v danej oblasti.</a:t>
            </a:r>
            <a:endParaRPr lang="it-IT" sz="1200">
              <a:solidFill>
                <a:schemeClr val="dk1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tu, Môžete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vidieť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niekoľko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príkladov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:</a:t>
            </a:r>
            <a:endParaRPr sz="1200">
              <a:solidFill>
                <a:schemeClr val="dk1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u="sng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https://www.youtube.com/watch?v=4EtgF8ZG9t8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(Valeria a Ivano, malí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pestovatelia plodov goji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)</a:t>
            </a:r>
            <a:endParaRPr sz="1200">
              <a:solidFill>
                <a:schemeClr val="dk1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u="sng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https://www.youtube.com/watch?v=YtCfDzyKAPg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(Pasquale a Gaetano, malí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predátori slimákov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)</a:t>
            </a:r>
            <a:endParaRPr sz="1200">
              <a:solidFill>
                <a:schemeClr val="dk1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u="sng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https://www.youtube.com/watch?v=nA0_OywGC5A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(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bratia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Antonietta a Pasquale: </a:t>
            </a:r>
            <a:r>
              <a:rPr lang="it-IT" sz="1200" err="1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majú vinársku </a:t>
            </a:r>
            <a:r>
              <a:rPr lang="it-IT" sz="1200">
                <a:solidFill>
                  <a:schemeClr val="dk1"/>
                </a:solidFill>
                <a:latin typeface="Calibri"/>
                <a:ea typeface="Trebuchet MS"/>
                <a:cs typeface="Trebuchet MS"/>
                <a:sym typeface="Trebuchet MS"/>
              </a:rPr>
              <a:t>farmu)</a:t>
            </a:r>
            <a:endParaRPr>
              <a:solidFill>
                <a:schemeClr val="dk1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it-IT"/>
              <a:t>3.7 Stretnutia s nástrojmi</a:t>
            </a:r>
            <a:endParaRPr lang="it-IT">
              <a:latin typeface="Trebuchet MS"/>
              <a:ea typeface="Trebuchet MS"/>
              <a:cs typeface="Trebuchet MS"/>
            </a:endParaRPr>
          </a:p>
        </p:txBody>
      </p:sp>
      <p:sp>
        <p:nvSpPr>
          <p:cNvPr id="319" name="Google Shape;319;p47"/>
          <p:cNvSpPr txBox="1"/>
          <p:nvPr/>
        </p:nvSpPr>
        <p:spPr>
          <a:xfrm>
            <a:off x="636998" y="2126750"/>
            <a:ext cx="5373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200" b="1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595903" y="2484634"/>
            <a:ext cx="113338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92D050"/>
                </a:solidFill>
                <a:latin typeface="Calibri"/>
                <a:ea typeface="Trebuchet MS"/>
                <a:cs typeface="Trebuchet MS"/>
                <a:sym typeface="Trebuchet MS"/>
              </a:rPr>
              <a:t>Ako na stretnutia:</a:t>
            </a:r>
            <a:endParaRPr lang="it-IT" sz="1600" b="1">
              <a:solidFill>
                <a:srgbClr val="92D050"/>
              </a:solidFill>
              <a:latin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Diagramma 2">
            <a:extLst>
              <a:ext uri="{FF2B5EF4-FFF2-40B4-BE49-F238E27FC236}">
                <a16:creationId xmlns:a16="http://schemas.microsoft.com/office/drawing/2014/main" id="{51D23EA8-3D22-1A9F-1114-B29D73EFA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0181"/>
              </p:ext>
            </p:extLst>
          </p:nvPr>
        </p:nvGraphicFramePr>
        <p:xfrm>
          <a:off x="1229204" y="1610776"/>
          <a:ext cx="9139117" cy="476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3.8 </a:t>
            </a:r>
            <a:r>
              <a:rPr lang="it-IT" b="1"/>
              <a:t>Proces environmentálnej analýzy</a:t>
            </a:r>
            <a:endParaRPr/>
          </a:p>
        </p:txBody>
      </p:sp>
      <p:graphicFrame>
        <p:nvGraphicFramePr>
          <p:cNvPr id="327" name="Google Shape;327;p48"/>
          <p:cNvGraphicFramePr/>
          <p:nvPr/>
        </p:nvGraphicFramePr>
        <p:xfrm>
          <a:off x="627247" y="2256710"/>
          <a:ext cx="8527050" cy="4402675"/>
        </p:xfrm>
        <a:graphic>
          <a:graphicData uri="http://schemas.openxmlformats.org/drawingml/2006/table">
            <a:tbl>
              <a:tblPr>
                <a:noFill/>
                <a:tableStyleId>{ADC1F451-1D95-4ED1-BEC5-CFCC107EDB6E}</a:tableStyleId>
              </a:tblPr>
              <a:tblGrid>
                <a:gridCol w="426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SCANNING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Pozorujte" vonkajšie prostredie          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Usporiadanie informácií do požadovaných kategórií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Identifikujte problémy v rámci každej kategórie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MONITORING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Pozorujte vývoj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Určenie miery zmeny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PREDPOKLAD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F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Predpovedanie zmien vývoja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Identifikovať vzájomné vzťahy medzi problémami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Vypracovanie alternatívnych možností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6F5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HODNOTENIE</a:t>
                      </a: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it-IT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endParaRPr sz="1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Vyhodnotenie prognóz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Identifikujte sily, ktoré sa majú zohľadniť pri 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∙"/>
                      </a:pPr>
                      <a:r>
                        <a:rPr lang="it-IT" sz="1200" b="1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Vypracovanie stratégií</a:t>
                      </a:r>
                      <a:endParaRPr sz="1200">
                        <a:solidFill>
                          <a:srgbClr val="00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6375" marR="663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b="1"/>
              <a:t>3. 9 Cvičenie Skúste odpovedať na nasledujúce otázky, aby ste definovali kontext, v ktorom sa vytvára COT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49"/>
          <p:cNvSpPr txBox="1">
            <a:spLocks noGrp="1"/>
          </p:cNvSpPr>
          <p:nvPr>
            <p:ph type="body" idx="3"/>
          </p:nvPr>
        </p:nvSpPr>
        <p:spPr>
          <a:xfrm>
            <a:off x="522451" y="2369562"/>
            <a:ext cx="8960595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 b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DEMOGRAFICKÉ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ktoré demografické javy môžu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organizáciu predstavovať hrozby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príležitosti</a:t>
            </a:r>
            <a:r>
              <a:rPr lang="it-IT">
                <a:latin typeface="Calibri"/>
              </a:rPr>
              <a:t>? Napr. musíte </a:t>
            </a:r>
            <a:r>
              <a:rPr lang="it-IT" err="1">
                <a:latin typeface="Calibri"/>
              </a:rPr>
              <a:t>identifikovať napr. </a:t>
            </a:r>
            <a:r>
              <a:rPr lang="it-IT">
                <a:latin typeface="Calibri"/>
              </a:rPr>
              <a:t>cieľovú skupinu výrobcov, </a:t>
            </a:r>
            <a:r>
              <a:rPr lang="it-IT" err="1">
                <a:latin typeface="Calibri"/>
              </a:rPr>
              <a:t>ak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to starší ľudia, budem </a:t>
            </a:r>
            <a:r>
              <a:rPr lang="it-IT">
                <a:latin typeface="Calibri"/>
              </a:rPr>
              <a:t>musieť </a:t>
            </a:r>
            <a:r>
              <a:rPr lang="it-IT" err="1">
                <a:latin typeface="Calibri"/>
              </a:rPr>
              <a:t>mať špecifický typ komunikácie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To isté platí pre </a:t>
            </a:r>
            <a:r>
              <a:rPr lang="it-IT">
                <a:latin typeface="Calibri"/>
              </a:rPr>
              <a:t>cieľovú skupinu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EKONOMIKA</a:t>
            </a:r>
            <a:r>
              <a:rPr lang="it-IT">
                <a:latin typeface="Calibri"/>
              </a:rPr>
              <a:t>: Ako </a:t>
            </a:r>
            <a:r>
              <a:rPr lang="it-IT" err="1">
                <a:latin typeface="Calibri"/>
              </a:rPr>
              <a:t>ovplyvní </a:t>
            </a:r>
            <a:r>
              <a:rPr lang="it-IT">
                <a:latin typeface="Calibri"/>
              </a:rPr>
              <a:t>vývoj </a:t>
            </a:r>
            <a:r>
              <a:rPr lang="it-IT" err="1">
                <a:latin typeface="Calibri"/>
              </a:rPr>
              <a:t>príjmov</a:t>
            </a:r>
            <a:r>
              <a:rPr lang="it-IT">
                <a:latin typeface="Calibri"/>
              </a:rPr>
              <a:t>, cien, </a:t>
            </a:r>
            <a:r>
              <a:rPr lang="it-IT" err="1">
                <a:latin typeface="Calibri"/>
              </a:rPr>
              <a:t>úspor </a:t>
            </a:r>
            <a:r>
              <a:rPr lang="it-IT">
                <a:latin typeface="Calibri"/>
              </a:rPr>
              <a:t>a úverov COT?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EKOLOGICKÉ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prírodné zdroje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poškodenie životného prostredia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Aká je úloha organizácie </a:t>
            </a:r>
            <a:r>
              <a:rPr lang="it-IT">
                <a:latin typeface="Calibri"/>
              </a:rPr>
              <a:t>pri </a:t>
            </a:r>
            <a:r>
              <a:rPr lang="it-IT" err="1">
                <a:latin typeface="Calibri"/>
              </a:rPr>
              <a:t>ochrane pred poškodením životného prostredia</a:t>
            </a:r>
            <a:r>
              <a:rPr lang="it-IT">
                <a:latin typeface="Calibri"/>
              </a:rPr>
              <a:t>? </a:t>
            </a:r>
            <a:r>
              <a:rPr lang="it-IT" err="1">
                <a:latin typeface="Calibri"/>
              </a:rPr>
              <a:t>Aj na </a:t>
            </a:r>
            <a:r>
              <a:rPr lang="it-IT">
                <a:latin typeface="Calibri"/>
              </a:rPr>
              <a:t>strane </a:t>
            </a:r>
            <a:r>
              <a:rPr lang="it-IT" err="1">
                <a:latin typeface="Calibri"/>
              </a:rPr>
              <a:t>miestnych </a:t>
            </a:r>
            <a:r>
              <a:rPr lang="it-IT">
                <a:latin typeface="Calibri"/>
              </a:rPr>
              <a:t>výrobcov, spolupráca s </a:t>
            </a:r>
            <a:r>
              <a:rPr lang="it-IT" err="1">
                <a:latin typeface="Calibri"/>
              </a:rPr>
              <a:t>tými, ktorí </a:t>
            </a:r>
            <a:r>
              <a:rPr lang="it-IT">
                <a:latin typeface="Calibri"/>
              </a:rPr>
              <a:t>majú vysoké štandardy </a:t>
            </a:r>
            <a:r>
              <a:rPr lang="it-IT" err="1">
                <a:latin typeface="Calibri"/>
              </a:rPr>
              <a:t>ochrany životného prostredia,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neustále zvyšovanie ich povedomia o udržateľnej </a:t>
            </a:r>
            <a:r>
              <a:rPr lang="it-IT">
                <a:latin typeface="Calibri"/>
              </a:rPr>
              <a:t>výrobe.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TECHNOLOGICKÉ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ktoré technologické inovácie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relevantné </a:t>
            </a:r>
            <a:r>
              <a:rPr lang="it-IT">
                <a:latin typeface="Calibri"/>
              </a:rPr>
              <a:t>pre služby a </a:t>
            </a:r>
            <a:r>
              <a:rPr lang="it-IT" err="1">
                <a:latin typeface="Calibri"/>
              </a:rPr>
              <a:t>procesy </a:t>
            </a:r>
            <a:r>
              <a:rPr lang="it-IT">
                <a:latin typeface="Calibri"/>
              </a:rPr>
              <a:t>COT? (elektronický obchod, </a:t>
            </a:r>
            <a:r>
              <a:rPr lang="it-IT" err="1">
                <a:latin typeface="Calibri"/>
              </a:rPr>
              <a:t>platformy </a:t>
            </a:r>
            <a:r>
              <a:rPr lang="it-IT">
                <a:latin typeface="Calibri"/>
              </a:rPr>
              <a:t>crowdfundingu, </a:t>
            </a:r>
            <a:r>
              <a:rPr lang="it-IT" err="1">
                <a:latin typeface="Calibri"/>
              </a:rPr>
              <a:t>block-chain </a:t>
            </a:r>
            <a:r>
              <a:rPr lang="it-IT">
                <a:latin typeface="Calibri"/>
              </a:rPr>
              <a:t>atď.)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POLITICKÉ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Aké sú </a:t>
            </a:r>
            <a:r>
              <a:rPr lang="it-IT">
                <a:latin typeface="Calibri"/>
              </a:rPr>
              <a:t>nové platné </a:t>
            </a:r>
            <a:r>
              <a:rPr lang="it-IT" err="1">
                <a:latin typeface="Calibri"/>
              </a:rPr>
              <a:t>predpisy? Aké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najvhodnejšie právne formy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náš </a:t>
            </a:r>
            <a:r>
              <a:rPr lang="it-IT">
                <a:latin typeface="Calibri"/>
              </a:rPr>
              <a:t>COT?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Analýza </a:t>
            </a:r>
            <a:r>
              <a:rPr lang="it-IT">
                <a:latin typeface="Tahoma"/>
                <a:ea typeface="Tahoma"/>
                <a:cs typeface="Tahoma"/>
                <a:sym typeface="Tahoma"/>
              </a:rPr>
              <a:t>demografického a podnikateľského kontextu oblasti</a:t>
            </a:r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b="1"/>
              <a:t>3. 10 Cvičenie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b="1"/>
              <a:t>Skúste odpovedať na nasledujúce otázky, aby ste určili kontext, v ktorom sa vytvára COT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50"/>
          <p:cNvSpPr txBox="1">
            <a:spLocks noGrp="1"/>
          </p:cNvSpPr>
          <p:nvPr>
            <p:ph type="body" idx="3"/>
          </p:nvPr>
        </p:nvSpPr>
        <p:spPr>
          <a:xfrm>
            <a:off x="522451" y="2369562"/>
            <a:ext cx="8960595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 b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SOCIÁLNO-KULTÚRNE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Aké </a:t>
            </a:r>
            <a:r>
              <a:rPr lang="it-IT">
                <a:latin typeface="Calibri"/>
              </a:rPr>
              <a:t>sú sociálne skupiny alebo </a:t>
            </a:r>
            <a:r>
              <a:rPr lang="it-IT" err="1">
                <a:latin typeface="Calibri"/>
              </a:rPr>
              <a:t>inštitucionálne </a:t>
            </a:r>
            <a:r>
              <a:rPr lang="it-IT">
                <a:latin typeface="Calibri"/>
              </a:rPr>
              <a:t>siete, s </a:t>
            </a:r>
            <a:r>
              <a:rPr lang="it-IT" err="1">
                <a:latin typeface="Calibri"/>
              </a:rPr>
              <a:t>ktorými je </a:t>
            </a:r>
            <a:r>
              <a:rPr lang="it-IT">
                <a:latin typeface="Calibri"/>
              </a:rPr>
              <a:t>potrebné nadviazať kontakt? </a:t>
            </a:r>
            <a:r>
              <a:rPr lang="it-IT" err="1">
                <a:latin typeface="Calibri"/>
              </a:rPr>
              <a:t>Ak </a:t>
            </a:r>
            <a:r>
              <a:rPr lang="it-IT">
                <a:latin typeface="Calibri"/>
              </a:rPr>
              <a:t>existujú </a:t>
            </a:r>
            <a:r>
              <a:rPr lang="it-IT" err="1">
                <a:latin typeface="Calibri"/>
              </a:rPr>
              <a:t>rôzne </a:t>
            </a:r>
            <a:r>
              <a:rPr lang="it-IT">
                <a:latin typeface="Calibri"/>
              </a:rPr>
              <a:t>skutočnosti,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pracujú s </a:t>
            </a:r>
            <a:r>
              <a:rPr lang="it-IT" err="1">
                <a:latin typeface="Calibri"/>
              </a:rPr>
              <a:t>rovnakým </a:t>
            </a:r>
            <a:r>
              <a:rPr lang="it-IT">
                <a:latin typeface="Calibri"/>
              </a:rPr>
              <a:t>cieľom, </a:t>
            </a:r>
            <a:r>
              <a:rPr lang="it-IT" err="1">
                <a:latin typeface="Calibri"/>
              </a:rPr>
              <a:t>je užitočné </a:t>
            </a:r>
            <a:r>
              <a:rPr lang="it-IT">
                <a:latin typeface="Calibri"/>
              </a:rPr>
              <a:t>sa </a:t>
            </a:r>
            <a:r>
              <a:rPr lang="it-IT" err="1">
                <a:latin typeface="Calibri"/>
              </a:rPr>
              <a:t>radšej </a:t>
            </a:r>
            <a:r>
              <a:rPr lang="it-IT">
                <a:latin typeface="Calibri"/>
              </a:rPr>
              <a:t>spojiť, </a:t>
            </a:r>
            <a:r>
              <a:rPr lang="it-IT" err="1">
                <a:latin typeface="Calibri"/>
              </a:rPr>
              <a:t>než zostať rozdelený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Ako </a:t>
            </a:r>
            <a:r>
              <a:rPr lang="it-IT" err="1">
                <a:latin typeface="Calibri"/>
              </a:rPr>
              <a:t>sa mení </a:t>
            </a:r>
            <a:r>
              <a:rPr lang="it-IT">
                <a:latin typeface="Calibri"/>
              </a:rPr>
              <a:t>životný štýl? Ako </a:t>
            </a:r>
            <a:r>
              <a:rPr lang="it-IT" err="1">
                <a:latin typeface="Calibri"/>
              </a:rPr>
              <a:t>sa menia hodnoty</a:t>
            </a:r>
            <a:r>
              <a:rPr lang="it-IT">
                <a:latin typeface="Calibri"/>
              </a:rPr>
              <a:t>? Napr. </a:t>
            </a:r>
            <a:r>
              <a:rPr lang="it-IT" err="1">
                <a:latin typeface="Calibri"/>
              </a:rPr>
              <a:t>očakávame, že </a:t>
            </a:r>
            <a:r>
              <a:rPr lang="it-IT">
                <a:latin typeface="Calibri"/>
              </a:rPr>
              <a:t>po pandémii </a:t>
            </a:r>
            <a:r>
              <a:rPr lang="it-IT" err="1">
                <a:latin typeface="Calibri"/>
              </a:rPr>
              <a:t>budú </a:t>
            </a:r>
            <a:r>
              <a:rPr lang="it-IT">
                <a:latin typeface="Calibri"/>
              </a:rPr>
              <a:t>ľudia, </a:t>
            </a:r>
            <a:r>
              <a:rPr lang="it-IT" err="1">
                <a:latin typeface="Calibri"/>
              </a:rPr>
              <a:t>ktorí boli zvyknutí </a:t>
            </a:r>
            <a:r>
              <a:rPr lang="it-IT">
                <a:latin typeface="Calibri"/>
              </a:rPr>
              <a:t>tráviť </a:t>
            </a:r>
            <a:r>
              <a:rPr lang="it-IT" err="1">
                <a:latin typeface="Calibri"/>
              </a:rPr>
              <a:t>sobotné popoludnia v </a:t>
            </a:r>
            <a:r>
              <a:rPr lang="it-IT">
                <a:latin typeface="Calibri"/>
              </a:rPr>
              <a:t>nákupnom centre, </a:t>
            </a:r>
            <a:r>
              <a:rPr lang="it-IT" err="1">
                <a:latin typeface="Calibri"/>
              </a:rPr>
              <a:t>radšej chodiť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túry </a:t>
            </a:r>
            <a:r>
              <a:rPr lang="it-IT">
                <a:latin typeface="Calibri"/>
              </a:rPr>
              <a:t>do </a:t>
            </a:r>
            <a:r>
              <a:rPr lang="it-IT" err="1">
                <a:latin typeface="Calibri"/>
              </a:rPr>
              <a:t>prírody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latin typeface="Calibri"/>
              </a:rPr>
              <a:t>VEREJNOSŤ</a:t>
            </a:r>
            <a:r>
              <a:rPr lang="it-IT">
                <a:latin typeface="Calibri"/>
              </a:rPr>
              <a:t>: </a:t>
            </a:r>
            <a:r>
              <a:rPr lang="it-IT" err="1">
                <a:latin typeface="Calibri"/>
              </a:rPr>
              <a:t>ktoré sektory </a:t>
            </a:r>
            <a:r>
              <a:rPr lang="it-IT">
                <a:latin typeface="Calibri"/>
              </a:rPr>
              <a:t>verejnosti (inštitúcie, vláda a </a:t>
            </a:r>
            <a:r>
              <a:rPr lang="it-IT" err="1">
                <a:latin typeface="Calibri"/>
              </a:rPr>
              <a:t>miestne </a:t>
            </a:r>
            <a:r>
              <a:rPr lang="it-IT">
                <a:latin typeface="Calibri"/>
              </a:rPr>
              <a:t>komunity) </a:t>
            </a:r>
            <a:r>
              <a:rPr lang="it-IT" err="1">
                <a:latin typeface="Calibri"/>
              </a:rPr>
              <a:t>predstavujú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organizáciu osobitné príležitosti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problémy</a:t>
            </a:r>
            <a:r>
              <a:rPr lang="it-IT">
                <a:latin typeface="Calibri"/>
              </a:rPr>
              <a:t>?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err="1">
                <a:latin typeface="Calibri"/>
              </a:rPr>
              <a:t>Aké iniciatívy prijala organizácia vo </a:t>
            </a:r>
            <a:r>
              <a:rPr lang="it-IT">
                <a:latin typeface="Calibri"/>
              </a:rPr>
              <a:t>vzťahu </a:t>
            </a:r>
            <a:r>
              <a:rPr lang="it-IT" err="1">
                <a:latin typeface="Calibri"/>
              </a:rPr>
              <a:t>k rôznym skupinám </a:t>
            </a:r>
            <a:r>
              <a:rPr lang="it-IT">
                <a:latin typeface="Calibri"/>
              </a:rPr>
              <a:t>verejnosti?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spoločností v oblasti</a:t>
            </a:r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body" idx="3"/>
          </p:nvPr>
        </p:nvSpPr>
        <p:spPr>
          <a:xfrm>
            <a:off x="543000" y="19092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Čo 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finančná výkonnosť?</a:t>
            </a:r>
            <a:endParaRPr lang="it-IT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Finančná výkonnosť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je subjektívnym meradlom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toho,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ako dobre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dokáže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firma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využívať aktíva zo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svojho primárneho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spôsobu podnikania a vytvárať </a:t>
            </a:r>
            <a:r>
              <a:rPr lang="it-IT" u="sng">
                <a:solidFill>
                  <a:srgbClr val="2C40D0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výnosy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 Tento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pojem sa používa aj ako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všeobecné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meradlo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celkového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finančného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zdravia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podniku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určité obdobie*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Finančné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analýzy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možno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rozdeliť do štyroch hlavných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skupín: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Arial"/>
              <a:buAutoNum type="arabicPeriod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Riešiteľnosť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Arial"/>
              <a:buAutoNum type="arabicPeriod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Likvidita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Arial"/>
              <a:buAutoNum type="arabicPeriod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Ziskovosť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Arial"/>
              <a:buAutoNum type="arabicPeriod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Obsluha dlhu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Arial"/>
              <a:buAutoNum type="arabicPeriod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Účinnosť</a:t>
            </a:r>
            <a:endParaRPr err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sz="135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*https://www.investopedia.com/terms/f/financialperformance.asp</a:t>
            </a:r>
            <a:endParaRPr sz="8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d6493dbc9_0_12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spoločností v oblasti</a:t>
            </a:r>
            <a:endParaRPr/>
          </a:p>
        </p:txBody>
      </p:sp>
      <p:sp>
        <p:nvSpPr>
          <p:cNvPr id="360" name="Google Shape;360;g12d6493dbc9_0_12"/>
          <p:cNvSpPr txBox="1">
            <a:spLocks noGrp="1"/>
          </p:cNvSpPr>
          <p:nvPr>
            <p:ph type="body" idx="3"/>
          </p:nvPr>
        </p:nvSpPr>
        <p:spPr>
          <a:xfrm>
            <a:off x="543000" y="1804918"/>
            <a:ext cx="8820000" cy="408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ctr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111111"/>
              </a:buClr>
              <a:buSzPts val="1700"/>
              <a:buFont typeface="Arial"/>
              <a:buAutoNum type="arabicPeriod"/>
            </a:pPr>
            <a:r>
              <a:rPr lang="it-IT" sz="1600" b="1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Riešiteľnosť</a:t>
            </a:r>
            <a:endParaRPr lang="it-IT" sz="1600" b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Solventnosť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vyjadruje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mieru, do akej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aktíva podniku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prevyšujú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záväzky, 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teda schopnosť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podniku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plniť svoje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záväzky v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prípade ukončenia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činnosti podniku.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Zjednodušene povedané,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tento ukazovateľ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teda naznačuje, či 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podnik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solventný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alebo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insolventný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(v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úpadku)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 Na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výpočet tohto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ukazovateľa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sa berú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informácie zo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súvahy, konkrétne z bilancie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Aktíva spolu/pasíva spolu.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indent="0" algn="ctr">
              <a:lnSpc>
                <a:spcPct val="120000"/>
              </a:lnSpc>
              <a:spcBef>
                <a:spcPts val="1800"/>
              </a:spcBef>
            </a:pPr>
            <a:r>
              <a:rPr lang="it-IT" sz="1600" b="1" i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2. </a:t>
            </a:r>
            <a:r>
              <a:rPr lang="it-IT" sz="1600" b="1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Likvidita</a:t>
            </a:r>
            <a:endParaRPr lang="it-IT" sz="1600" b="1">
              <a:highlight>
                <a:srgbClr val="FFFFFF"/>
              </a:highlight>
              <a:latin typeface="Calibri"/>
              <a:cs typeface="Arial"/>
            </a:endParaRPr>
          </a:p>
          <a:p>
            <a:pPr marL="0" indent="0" algn="l">
              <a:lnSpc>
                <a:spcPct val="120000"/>
              </a:lnSpc>
              <a:spcBef>
                <a:spcPts val="1800"/>
              </a:spcBef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Likvidita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označuje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trvalú schopnosť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podniku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včas splniť všetky bežné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alebo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krátkodobé dlhy, ktoré 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potrebné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zaplatiť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na každodenný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chod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podniku. Ukazovateľ, ktorý sa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vypočíta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na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meranie tejto schopnosti, 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ukazovateľ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bežnej likvidity.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Na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výpočet tohto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ukazovateľa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sa tiež berú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informácie zo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súvahy, a to Krátkodobý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majetok/Krátkodobé záväzky.</a:t>
            </a:r>
            <a:endParaRPr lang="it-IT">
              <a:latin typeface="Calibri"/>
            </a:endParaRPr>
          </a:p>
          <a:p>
            <a:pPr indent="0" algn="ctr">
              <a:lnSpc>
                <a:spcPct val="120000"/>
              </a:lnSpc>
              <a:spcBef>
                <a:spcPts val="1800"/>
              </a:spcBef>
            </a:pPr>
            <a:r>
              <a:rPr lang="it-IT" sz="1600" b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3. </a:t>
            </a:r>
            <a:r>
              <a:rPr lang="it-IT" sz="1600" b="1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Ziskovosť</a:t>
            </a:r>
            <a:endParaRPr lang="it-IT" sz="1600">
              <a:latin typeface="Calibri"/>
              <a:ea typeface="Arial"/>
              <a:cs typeface="Arial"/>
            </a:endParaRPr>
          </a:p>
          <a:p>
            <a:pPr marL="0" indent="0" algn="l">
              <a:lnSpc>
                <a:spcPct val="120000"/>
              </a:lnSpc>
              <a:spcBef>
                <a:spcPts val="1800"/>
              </a:spcBef>
            </a:pP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Ziskovosť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farmy sa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vypočíta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vyjadrením čistého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príjmu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farmy (ČPH)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ako percentuálneho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podielu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celkového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kapitálu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použitého v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poľnohospodárskej činnosti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počas finančného obdobia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. Informácie o NFI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sa získavajú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z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výkazu ziskov a strát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a informácie o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celkovom použitom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kapitáli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sa získavajú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zo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súvahy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a pomer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sa potom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vyjadrí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v percentách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.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Je faktom, že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poľnohospodárske podniky dosahujú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pomerne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nízku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ziskovosť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. V závislosti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 od typu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poľnohospodárstva </a:t>
            </a:r>
            <a:r>
              <a:rPr lang="it-IT" err="1">
                <a:solidFill>
                  <a:srgbClr val="111111"/>
                </a:solidFill>
                <a:latin typeface="Calibri"/>
                <a:ea typeface="Arial"/>
                <a:cs typeface="Arial"/>
              </a:rPr>
              <a:t>môže byť až </a:t>
            </a:r>
            <a:r>
              <a:rPr lang="it-IT">
                <a:solidFill>
                  <a:srgbClr val="111111"/>
                </a:solidFill>
                <a:latin typeface="Calibri"/>
                <a:ea typeface="Arial"/>
                <a:cs typeface="Arial"/>
              </a:rPr>
              <a:t>7 %.</a:t>
            </a:r>
            <a:endParaRPr lang="en-US">
              <a:latin typeface="Calibri"/>
              <a:ea typeface="Arial"/>
              <a:cs typeface="Arial"/>
            </a:endParaRPr>
          </a:p>
          <a:p>
            <a:pPr marL="0" lvl="0" indent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endParaRPr lang="it-IT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it-IT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/>
            <a:endParaRPr lang="it-IT"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indent="0"/>
            <a:endParaRPr lang="it-IT"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indent="0"/>
            <a:endParaRPr lang="it-IT"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pPr marL="0" indent="0"/>
            <a:endParaRPr lang="it-IT"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d6493dbc9_0_35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spoločností v oblasti</a:t>
            </a:r>
            <a:endParaRPr/>
          </a:p>
        </p:txBody>
      </p:sp>
      <p:sp>
        <p:nvSpPr>
          <p:cNvPr id="378" name="Google Shape;378;g12d6493dbc9_0_35"/>
          <p:cNvSpPr txBox="1">
            <a:spLocks noGrp="1"/>
          </p:cNvSpPr>
          <p:nvPr>
            <p:ph type="body" idx="3"/>
          </p:nvPr>
        </p:nvSpPr>
        <p:spPr>
          <a:xfrm>
            <a:off x="516570" y="2005847"/>
            <a:ext cx="8872860" cy="3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4. </a:t>
            </a:r>
            <a:r>
              <a:rPr lang="it-IT" sz="1600" b="1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Obsluha dlhu</a:t>
            </a:r>
            <a:endParaRPr lang="it-IT" sz="1600" b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Obsluha dlhu sa zvyčajne posudzuje na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základe informácií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zobrazených vo výkaze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peňažných tokov. Je to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veľmi dôležitá otázka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pri žiadosti 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úver sa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finančník dôkladne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pozrie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na váš výkaz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peňažných tokov. Pomer peňažných tokov, ktorý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predstavuje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Cash-income/Cash-outflow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,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môžete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vypočítať aj pomocou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informácií z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výkazu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peňažných tokov 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vyjadriť ho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percentách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Zvyčajne sa má za to, že tento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pomer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by mal byť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120 % 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vyšší, čo znamená, že by ste mali mať k dispozícii dostatok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hotovosti na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zaplatenie všetkých dlhov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všetkých ostatných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poľnohospodárskych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výdavkov podľa potreby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  <a:sym typeface="Arial"/>
            </a:endParaRPr>
          </a:p>
          <a:p>
            <a:pPr indent="0" algn="ctr">
              <a:lnSpc>
                <a:spcPct val="120000"/>
              </a:lnSpc>
              <a:spcBef>
                <a:spcPts val="1800"/>
              </a:spcBef>
            </a:pPr>
            <a:r>
              <a:rPr lang="it-IT" sz="1600" b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5. </a:t>
            </a:r>
            <a:r>
              <a:rPr lang="it-IT" sz="1600" b="1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cs typeface="Arial"/>
              </a:rPr>
              <a:t>Účinnosť</a:t>
            </a:r>
            <a:endParaRPr lang="it-IT" sz="1600" b="1">
              <a:highlight>
                <a:srgbClr val="FFFFFF"/>
              </a:highlight>
              <a:latin typeface="Calibri"/>
              <a:cs typeface="Arial"/>
            </a:endParaRPr>
          </a:p>
          <a:p>
            <a:pPr marL="0" indent="0" algn="l">
              <a:lnSpc>
                <a:spcPct val="120000"/>
              </a:lnSpc>
              <a:spcBef>
                <a:spcPts val="1800"/>
              </a:spcBef>
            </a:pP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Finančná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efektívnosť hodnotí, ako efektívne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poľnohospodársky podnik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využíva svoje výrobné kapacity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(napr. vstupy, režijné náklady,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financie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a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stroje) na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vytváranie príjmov. Kľúčovým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ukazovateľom finančnej efektívnosti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farmy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je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pomer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prevádzkových nákladov k príjmom. Tento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pomer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poskytuje odpoveď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na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otázku: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"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Koľko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stojí farmu vygenerovať 1,00 USD príjmov?"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Odvodzuje sa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vydelením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celkových prevádzkových nákladov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(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bez úrokových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nákladov a </a:t>
            </a:r>
            <a:r>
              <a:rPr lang="it-IT" err="1">
                <a:solidFill>
                  <a:srgbClr val="111111"/>
                </a:solidFill>
                <a:latin typeface="Calibri"/>
                <a:cs typeface="Arial"/>
              </a:rPr>
              <a:t>odpisov) hrubými </a:t>
            </a:r>
            <a:r>
              <a:rPr lang="it-IT">
                <a:solidFill>
                  <a:srgbClr val="111111"/>
                </a:solidFill>
                <a:latin typeface="Calibri"/>
                <a:cs typeface="Arial"/>
              </a:rPr>
              <a:t>príjmami.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 Analýza územných povolaní v miestnom kontexte</a:t>
            </a:r>
            <a:endParaRPr sz="180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1.1 </a:t>
            </a:r>
            <a:r>
              <a:rPr lang="it-IT" b="1"/>
              <a:t>Analýza </a:t>
            </a:r>
            <a:r>
              <a:rPr lang="it-IT">
                <a:latin typeface="Consolas"/>
                <a:ea typeface="Consolas"/>
                <a:cs typeface="Consolas"/>
                <a:sym typeface="Consolas"/>
              </a:rPr>
              <a:t>silných a slabých stránok</a:t>
            </a:r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indent="0">
              <a:buSzPts val="2000"/>
            </a:pPr>
            <a:r>
              <a:rPr lang="it-IT" b="1">
                <a:latin typeface="Calibri"/>
              </a:rPr>
              <a:t>SWOT </a:t>
            </a:r>
            <a:r>
              <a:rPr lang="it-IT" err="1">
                <a:latin typeface="Calibri"/>
              </a:rPr>
              <a:t>sa zdá byť jednoduchá, ale ak sa používa opatrne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 spolupráci, </a:t>
            </a:r>
            <a:r>
              <a:rPr lang="it-IT">
                <a:latin typeface="Calibri"/>
              </a:rPr>
              <a:t>môže byť </a:t>
            </a:r>
            <a:r>
              <a:rPr lang="it-IT" err="1">
                <a:latin typeface="Calibri"/>
              </a:rPr>
              <a:t>veľmi objavná</a:t>
            </a:r>
            <a:r>
              <a:rPr lang="it-IT">
                <a:latin typeface="Calibri"/>
              </a:rPr>
              <a:t>. </a:t>
            </a:r>
          </a:p>
          <a:p>
            <a:pPr marL="807720" indent="0"/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err="1">
                <a:latin typeface="Calibri"/>
              </a:rPr>
              <a:t>Môžete si byť napríklad dobre vedomí </a:t>
            </a:r>
            <a:r>
              <a:rPr lang="it-IT">
                <a:latin typeface="Calibri"/>
              </a:rPr>
              <a:t>niektorých </a:t>
            </a:r>
            <a:r>
              <a:rPr lang="it-IT" err="1">
                <a:latin typeface="Calibri"/>
              </a:rPr>
              <a:t>silných stránok svojej organizácie, ale kým ich </a:t>
            </a:r>
            <a:r>
              <a:rPr lang="it-IT">
                <a:latin typeface="Calibri"/>
              </a:rPr>
              <a:t>nezaznamenáte </a:t>
            </a:r>
            <a:r>
              <a:rPr lang="it-IT" err="1">
                <a:latin typeface="Calibri"/>
              </a:rPr>
              <a:t>spolu so slabými stránkami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hrozbami, nemusíte si uvedomiť, aké nespoľahlivé tieto silné stránky v skutočnosti </a:t>
            </a:r>
            <a:r>
              <a:rPr lang="it-IT">
                <a:latin typeface="Calibri"/>
              </a:rPr>
              <a:t>sú. </a:t>
            </a:r>
            <a:endParaRPr>
              <a:latin typeface="Calibri"/>
            </a:endParaRPr>
          </a:p>
          <a:p>
            <a:pPr marL="80772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807720" lvl="1" indent="-56451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it-IT" err="1">
                <a:latin typeface="Calibri"/>
              </a:rPr>
              <a:t>Pravdepodobne máte aj opodstatnené obavy z </a:t>
            </a:r>
            <a:r>
              <a:rPr lang="it-IT">
                <a:latin typeface="Calibri"/>
              </a:rPr>
              <a:t>niektorých </a:t>
            </a:r>
            <a:r>
              <a:rPr lang="it-IT" err="1">
                <a:latin typeface="Calibri"/>
              </a:rPr>
              <a:t>slabých stránok vášho </a:t>
            </a:r>
            <a:r>
              <a:rPr lang="it-IT">
                <a:latin typeface="Calibri"/>
              </a:rPr>
              <a:t>podniku, </a:t>
            </a:r>
            <a:r>
              <a:rPr lang="it-IT" err="1">
                <a:latin typeface="Calibri"/>
              </a:rPr>
              <a:t>ale systematickou analýzou </a:t>
            </a:r>
            <a:r>
              <a:rPr lang="it-IT">
                <a:latin typeface="Calibri"/>
              </a:rPr>
              <a:t>by </a:t>
            </a:r>
            <a:r>
              <a:rPr lang="it-IT" err="1">
                <a:latin typeface="Calibri"/>
              </a:rPr>
              <a:t>ste mohli nájsť príležitosť, ktorú </a:t>
            </a:r>
            <a:r>
              <a:rPr lang="it-IT">
                <a:latin typeface="Calibri"/>
              </a:rPr>
              <a:t>ste </a:t>
            </a:r>
            <a:r>
              <a:rPr lang="it-IT" err="1">
                <a:latin typeface="Calibri"/>
              </a:rPr>
              <a:t>doteraz prehliadali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ktorá by ju mohla </a:t>
            </a:r>
            <a:r>
              <a:rPr lang="it-IT">
                <a:latin typeface="Calibri"/>
              </a:rPr>
              <a:t>viac </a:t>
            </a:r>
            <a:r>
              <a:rPr lang="it-IT" err="1">
                <a:latin typeface="Calibri"/>
              </a:rPr>
              <a:t>ako </a:t>
            </a:r>
            <a:r>
              <a:rPr lang="it-IT">
                <a:latin typeface="Calibri"/>
              </a:rPr>
              <a:t>kompenzovať.</a:t>
            </a:r>
          </a:p>
          <a:p>
            <a:pPr marL="807720" lvl="1" indent="-564515"/>
            <a:endParaRPr lang="it-IT">
              <a:solidFill>
                <a:srgbClr val="000000"/>
              </a:solidFill>
              <a:latin typeface="Calibri"/>
            </a:endParaRPr>
          </a:p>
          <a:p>
            <a:pPr marL="243205" lvl="1" indent="0">
              <a:buNone/>
            </a:pPr>
            <a:endParaRPr lang="it-IT">
              <a:solidFill>
                <a:srgbClr val="92D050"/>
              </a:solidFill>
              <a:latin typeface="Calibri"/>
            </a:endParaRPr>
          </a:p>
          <a:p>
            <a:pPr marL="243205" lvl="1" indent="0">
              <a:buNone/>
            </a:pPr>
            <a:r>
              <a:rPr lang="it-IT" sz="1600" b="1">
                <a:solidFill>
                  <a:srgbClr val="92D050"/>
                </a:solidFill>
                <a:latin typeface="Calibri"/>
              </a:rPr>
              <a:t>Ako napísať analýzu SWOT</a:t>
            </a:r>
            <a:endParaRPr lang="it-IT" sz="1600" b="1">
              <a:solidFill>
                <a:srgbClr val="000000"/>
              </a:solidFill>
              <a:latin typeface="Calibri"/>
            </a:endParaRPr>
          </a:p>
          <a:p>
            <a:pPr marL="0" indent="0"/>
            <a:endParaRPr lang="it-IT">
              <a:latin typeface="Calibri"/>
            </a:endParaRPr>
          </a:p>
          <a:p>
            <a:pPr marL="0" indent="0">
              <a:buNone/>
            </a:pPr>
            <a:r>
              <a:rPr lang="it-IT">
                <a:latin typeface="Calibri"/>
              </a:rPr>
              <a:t>Vypracujte </a:t>
            </a:r>
            <a:r>
              <a:rPr lang="it-IT" err="1">
                <a:latin typeface="Calibri"/>
              </a:rPr>
              <a:t>maticu </a:t>
            </a:r>
            <a:r>
              <a:rPr lang="it-IT" b="1">
                <a:latin typeface="Calibri"/>
              </a:rPr>
              <a:t>analýzy SWOT </a:t>
            </a:r>
            <a:r>
              <a:rPr lang="it-IT">
                <a:latin typeface="Calibri"/>
              </a:rPr>
              <a:t>alebo použite </a:t>
            </a:r>
            <a:r>
              <a:rPr lang="it-IT" err="1">
                <a:latin typeface="Calibri"/>
              </a:rPr>
              <a:t>našu </a:t>
            </a:r>
            <a:r>
              <a:rPr lang="it-IT">
                <a:latin typeface="Calibri"/>
              </a:rPr>
              <a:t>bezplatnú šablónu.</a:t>
            </a:r>
            <a:endParaRPr lang="en-US">
              <a:latin typeface="Calibri"/>
            </a:endParaRPr>
          </a:p>
          <a:p>
            <a:pPr marL="0" indent="0">
              <a:buNone/>
            </a:pPr>
            <a:endParaRPr lang="en-US">
              <a:latin typeface="Calibri"/>
            </a:endParaRPr>
          </a:p>
          <a:p>
            <a:pPr marL="0" indent="0">
              <a:buNone/>
            </a:pPr>
            <a:r>
              <a:rPr lang="it-IT" err="1">
                <a:latin typeface="Calibri"/>
              </a:rPr>
              <a:t>Matica </a:t>
            </a:r>
            <a:r>
              <a:rPr lang="it-IT">
                <a:latin typeface="Calibri"/>
              </a:rPr>
              <a:t>SWOT </a:t>
            </a:r>
            <a:r>
              <a:rPr lang="it-IT" err="1">
                <a:latin typeface="Calibri"/>
              </a:rPr>
              <a:t>je mriežka </a:t>
            </a:r>
            <a:r>
              <a:rPr lang="it-IT">
                <a:latin typeface="Calibri"/>
              </a:rPr>
              <a:t>2x2, v ktorej je jeden </a:t>
            </a:r>
            <a:r>
              <a:rPr lang="it-IT" err="1">
                <a:latin typeface="Calibri"/>
              </a:rPr>
              <a:t>štvorec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každý </a:t>
            </a:r>
            <a:r>
              <a:rPr lang="it-IT">
                <a:latin typeface="Calibri"/>
              </a:rPr>
              <a:t>zo </a:t>
            </a:r>
            <a:r>
              <a:rPr lang="it-IT" err="1">
                <a:latin typeface="Calibri"/>
              </a:rPr>
              <a:t>štyroch aspektov </a:t>
            </a:r>
            <a:r>
              <a:rPr lang="it-IT">
                <a:latin typeface="Calibri"/>
              </a:rPr>
              <a:t>SWOT. (</a:t>
            </a:r>
            <a:r>
              <a:rPr lang="it-IT" b="1">
                <a:latin typeface="Calibri"/>
              </a:rPr>
              <a:t>Obrázok 1 </a:t>
            </a:r>
            <a:r>
              <a:rPr lang="it-IT">
                <a:latin typeface="Calibri"/>
              </a:rPr>
              <a:t>ukazuje, </a:t>
            </a:r>
            <a:r>
              <a:rPr lang="it-IT" err="1">
                <a:latin typeface="Calibri"/>
              </a:rPr>
              <a:t>ako by mala vyzerať</a:t>
            </a:r>
            <a:r>
              <a:rPr lang="it-IT">
                <a:latin typeface="Calibri"/>
              </a:rPr>
              <a:t>.) Na </a:t>
            </a:r>
            <a:r>
              <a:rPr lang="it-IT" err="1">
                <a:latin typeface="Calibri"/>
              </a:rPr>
              <a:t>začiatku každej časti je </a:t>
            </a:r>
            <a:r>
              <a:rPr lang="it-IT">
                <a:latin typeface="Calibri"/>
              </a:rPr>
              <a:t>niekoľko </a:t>
            </a:r>
            <a:r>
              <a:rPr lang="it-IT" err="1">
                <a:latin typeface="Calibri"/>
              </a:rPr>
              <a:t>otázok, ktoré vám </a:t>
            </a:r>
            <a:r>
              <a:rPr lang="it-IT">
                <a:latin typeface="Calibri"/>
              </a:rPr>
              <a:t>pomôžu </a:t>
            </a:r>
            <a:r>
              <a:rPr lang="it-IT" err="1">
                <a:latin typeface="Calibri"/>
              </a:rPr>
              <a:t>začať </a:t>
            </a:r>
            <a:r>
              <a:rPr lang="it-IT">
                <a:latin typeface="Calibri"/>
              </a:rPr>
              <a:t>premýšľať.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d6493dbc9_0_47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spoločností v oblasti</a:t>
            </a:r>
            <a:endParaRPr/>
          </a:p>
        </p:txBody>
      </p:sp>
      <p:sp>
        <p:nvSpPr>
          <p:cNvPr id="390" name="Google Shape;390;g12d6493dbc9_0_47"/>
          <p:cNvSpPr txBox="1">
            <a:spLocks noGrp="1"/>
          </p:cNvSpPr>
          <p:nvPr>
            <p:ph type="body" idx="3"/>
          </p:nvPr>
        </p:nvSpPr>
        <p:spPr>
          <a:xfrm>
            <a:off x="543000" y="19092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1600" b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Finančná výkonnosť </a:t>
            </a:r>
            <a:r>
              <a:rPr lang="it-IT" sz="1600" b="1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poľnohospodárskych </a:t>
            </a:r>
            <a:r>
              <a:rPr lang="it-IT" sz="1600" b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podnikov</a:t>
            </a:r>
            <a:endParaRPr lang="it-IT" sz="1600" b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V poľnohospodárskom sektore najčastejšie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musíme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brať do úvahy ekonomické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(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ziskovosť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,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likvidita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,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efektívnosť prevádzky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),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ale aj neekonomické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(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manažérske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plánovanie a rozhodovanie).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indent="0">
              <a:buSzPts val="1100"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Neúspech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alebo úspech farmy môže byť výsledkom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makroekonomického prostredia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jeho faktorov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alebo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neúspešných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nesprávnych rozhodnutí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manažérov,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ale aj výsledkom prírodných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klimatických faktorov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. 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Rôzne determinanty finančných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ťažkostí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môžu mať rôzne účinky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na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finančné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zdravie a výkonnosť </a:t>
            </a:r>
            <a:r>
              <a:rPr lang="it-IT" err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poľnohospodárskych </a:t>
            </a:r>
            <a:r>
              <a:rPr lang="it-IT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podnikov.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b="1">
                <a:solidFill>
                  <a:srgbClr val="111111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</a:rPr>
              <a:t>PRÍPADOVÁ ŠTÚDIA</a:t>
            </a:r>
            <a:endParaRPr b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>
              <a:solidFill>
                <a:srgbClr val="111111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Hodnotenie finančného zdravia poľnohospodárskych podnikov v podmienkach Slovenskej republiky pomocou bankrotových modelov</a:t>
            </a:r>
            <a:endParaRPr>
              <a:solidFill>
                <a:schemeClr val="hlink"/>
              </a:solidFill>
              <a:highlight>
                <a:srgbClr val="FFFFFF"/>
              </a:highlight>
              <a:latin typeface="Calibri"/>
              <a:ea typeface="Arial"/>
              <a:cs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d6493dbc9_0_0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oblasti</a:t>
            </a:r>
            <a:endParaRPr/>
          </a:p>
        </p:txBody>
      </p:sp>
      <p:sp>
        <p:nvSpPr>
          <p:cNvPr id="396" name="Google Shape;396;g12d6493dbc9_0_0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397" name="Google Shape;397;g12d6493dbc9_0_0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Investície do </a:t>
            </a:r>
            <a:r>
              <a:rPr lang="it-IT" err="1">
                <a:latin typeface="Calibri"/>
              </a:rPr>
              <a:t>územného </a:t>
            </a:r>
            <a:r>
              <a:rPr lang="it-IT">
                <a:latin typeface="Calibri"/>
              </a:rPr>
              <a:t>kapitálu a budovania </a:t>
            </a:r>
            <a:r>
              <a:rPr lang="it-IT" err="1">
                <a:latin typeface="Calibri"/>
              </a:rPr>
              <a:t>regionálnych kapacít sa považujú za hlavné piliere </a:t>
            </a:r>
            <a:r>
              <a:rPr lang="it-IT">
                <a:latin typeface="Calibri"/>
              </a:rPr>
              <a:t>miestnej</a:t>
            </a:r>
          </a:p>
          <a:p>
            <a:pPr marL="0" indent="0"/>
            <a:r>
              <a:rPr lang="it-IT" err="1">
                <a:latin typeface="Calibri"/>
              </a:rPr>
              <a:t>prístup k rozvoju </a:t>
            </a:r>
            <a:r>
              <a:rPr lang="it-IT">
                <a:latin typeface="Calibri"/>
              </a:rPr>
              <a:t>vidieka (OECD, 2006).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tejto časti </a:t>
            </a:r>
            <a:r>
              <a:rPr lang="it-IT">
                <a:latin typeface="Calibri"/>
              </a:rPr>
              <a:t>Modulu 1 navrhujeme </a:t>
            </a:r>
            <a:r>
              <a:rPr lang="it-IT" err="1">
                <a:latin typeface="Calibri"/>
              </a:rPr>
              <a:t>rozdelenie </a:t>
            </a:r>
            <a:r>
              <a:rPr lang="it-IT" b="1">
                <a:latin typeface="Calibri"/>
              </a:rPr>
              <a:t>"</a:t>
            </a:r>
            <a:r>
              <a:rPr lang="it-IT" b="1" err="1">
                <a:latin typeface="Calibri"/>
              </a:rPr>
              <a:t>územného </a:t>
            </a:r>
            <a:r>
              <a:rPr lang="it-IT" b="1">
                <a:latin typeface="Calibri"/>
              </a:rPr>
              <a:t>kapitálu" </a:t>
            </a:r>
            <a:r>
              <a:rPr lang="it-IT">
                <a:latin typeface="Calibri"/>
              </a:rPr>
              <a:t>a </a:t>
            </a:r>
            <a:r>
              <a:rPr lang="it-IT" b="1">
                <a:latin typeface="Calibri"/>
              </a:rPr>
              <a:t>"budovania </a:t>
            </a:r>
            <a:r>
              <a:rPr lang="it-IT" b="1" err="1">
                <a:latin typeface="Calibri"/>
              </a:rPr>
              <a:t>kapacít"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i="1" err="1">
                <a:latin typeface="Calibri"/>
              </a:rPr>
              <a:t>Územný </a:t>
            </a:r>
            <a:r>
              <a:rPr lang="it-IT" i="1">
                <a:latin typeface="Calibri"/>
              </a:rPr>
              <a:t>kapitál </a:t>
            </a:r>
            <a:r>
              <a:rPr lang="it-IT" err="1">
                <a:latin typeface="Calibri"/>
              </a:rPr>
              <a:t>predstavuje </a:t>
            </a:r>
            <a:r>
              <a:rPr lang="it-IT">
                <a:latin typeface="Calibri"/>
              </a:rPr>
              <a:t>"</a:t>
            </a:r>
            <a:r>
              <a:rPr lang="it-IT" err="1">
                <a:latin typeface="Calibri"/>
              </a:rPr>
              <a:t>množstvo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vzájomné prepojenie rôznych foriem </a:t>
            </a:r>
            <a:r>
              <a:rPr lang="it-IT">
                <a:latin typeface="Calibri"/>
              </a:rPr>
              <a:t>kapitálu (alebo </a:t>
            </a:r>
            <a:r>
              <a:rPr lang="it-IT" err="1">
                <a:latin typeface="Calibri"/>
              </a:rPr>
              <a:t>rôznych zdrojov</a:t>
            </a:r>
            <a:r>
              <a:rPr lang="it-IT">
                <a:latin typeface="Calibri"/>
              </a:rPr>
              <a:t>), ktoré </a:t>
            </a:r>
            <a:r>
              <a:rPr lang="it-IT" err="1">
                <a:latin typeface="Calibri"/>
              </a:rPr>
              <a:t>sú súčasťou regionálneho </a:t>
            </a:r>
            <a:r>
              <a:rPr lang="it-IT">
                <a:latin typeface="Calibri"/>
              </a:rPr>
              <a:t>hospodárstva a spoločnosti, sú v nich </a:t>
            </a:r>
            <a:r>
              <a:rPr lang="it-IT" err="1">
                <a:latin typeface="Calibri"/>
              </a:rPr>
              <a:t>mobilizované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aktívne využívané </a:t>
            </a:r>
            <a:r>
              <a:rPr lang="it-IT">
                <a:latin typeface="Calibri"/>
              </a:rPr>
              <a:t>(a </a:t>
            </a:r>
            <a:r>
              <a:rPr lang="it-IT" err="1">
                <a:latin typeface="Calibri"/>
              </a:rPr>
              <a:t>reprodukované)</a:t>
            </a:r>
            <a:r>
              <a:rPr lang="it-IT">
                <a:latin typeface="Calibri"/>
              </a:rPr>
              <a:t>" (van </a:t>
            </a:r>
            <a:r>
              <a:rPr lang="it-IT" err="1">
                <a:latin typeface="Calibri"/>
              </a:rPr>
              <a:t>der Ploeg </a:t>
            </a:r>
            <a:r>
              <a:rPr lang="it-IT">
                <a:latin typeface="Calibri"/>
              </a:rPr>
              <a:t>a kol., 2009, s. 13).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i="1">
                <a:latin typeface="Calibri"/>
              </a:rPr>
              <a:t>Budovanie </a:t>
            </a:r>
            <a:r>
              <a:rPr lang="it-IT" i="1" err="1">
                <a:latin typeface="Calibri"/>
              </a:rPr>
              <a:t>kapacít </a:t>
            </a:r>
            <a:r>
              <a:rPr lang="it-IT">
                <a:latin typeface="Calibri"/>
              </a:rPr>
              <a:t>je schopnosť </a:t>
            </a:r>
            <a:r>
              <a:rPr lang="it-IT" err="1">
                <a:latin typeface="Calibri"/>
              </a:rPr>
              <a:t>zhodnocovať miestne zdroje, ako sú prírodné vymoženosti, </a:t>
            </a:r>
            <a:r>
              <a:rPr lang="it-IT">
                <a:latin typeface="Calibri"/>
              </a:rPr>
              <a:t>kultúrne </a:t>
            </a:r>
            <a:r>
              <a:rPr lang="it-IT" err="1">
                <a:latin typeface="Calibri"/>
              </a:rPr>
              <a:t>dedičstvo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infraštruktúrne vybavenie</a:t>
            </a:r>
            <a:r>
              <a:rPr lang="it-IT">
                <a:latin typeface="Calibri"/>
              </a:rPr>
              <a:t>. Schopnosť </a:t>
            </a:r>
            <a:r>
              <a:rPr lang="it-IT" err="1">
                <a:latin typeface="Calibri"/>
              </a:rPr>
              <a:t>efektívne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účinne </a:t>
            </a:r>
            <a:r>
              <a:rPr lang="it-IT">
                <a:latin typeface="Calibri"/>
              </a:rPr>
              <a:t>využívať </a:t>
            </a:r>
            <a:r>
              <a:rPr lang="it-IT" err="1">
                <a:latin typeface="Calibri"/>
              </a:rPr>
              <a:t>faktorové vybavenie je </a:t>
            </a:r>
            <a:r>
              <a:rPr lang="it-IT">
                <a:latin typeface="Calibri"/>
              </a:rPr>
              <a:t>rozhodujúca pri </a:t>
            </a:r>
            <a:r>
              <a:rPr lang="it-IT" err="1">
                <a:latin typeface="Calibri"/>
              </a:rPr>
              <a:t>vytváraní </a:t>
            </a:r>
            <a:r>
              <a:rPr lang="it-IT">
                <a:latin typeface="Calibri"/>
              </a:rPr>
              <a:t>konkurenčných </a:t>
            </a:r>
            <a:r>
              <a:rPr lang="it-IT" err="1">
                <a:latin typeface="Calibri"/>
              </a:rPr>
              <a:t>výhod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regióny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Za vplyvné pre zmenu </a:t>
            </a:r>
            <a:r>
              <a:rPr lang="it-IT">
                <a:latin typeface="Calibri"/>
              </a:rPr>
              <a:t>vidieka v rámci novej vidieckej </a:t>
            </a:r>
            <a:r>
              <a:rPr lang="it-IT" err="1">
                <a:latin typeface="Calibri"/>
              </a:rPr>
              <a:t>paradigmy </a:t>
            </a:r>
            <a:r>
              <a:rPr lang="it-IT">
                <a:latin typeface="Calibri"/>
              </a:rPr>
              <a:t>sa </a:t>
            </a:r>
            <a:r>
              <a:rPr lang="it-IT" err="1">
                <a:latin typeface="Calibri"/>
              </a:rPr>
              <a:t>považuje najmä </a:t>
            </a:r>
            <a:r>
              <a:rPr lang="it-IT">
                <a:latin typeface="Calibri"/>
              </a:rPr>
              <a:t>interakcia a </a:t>
            </a:r>
            <a:r>
              <a:rPr lang="it-IT" err="1">
                <a:latin typeface="Calibri"/>
              </a:rPr>
              <a:t>mobilizácia určitých </a:t>
            </a:r>
            <a:r>
              <a:rPr lang="it-IT">
                <a:latin typeface="Calibri"/>
              </a:rPr>
              <a:t>oblastí </a:t>
            </a:r>
            <a:r>
              <a:rPr lang="it-IT" err="1">
                <a:latin typeface="Calibri"/>
              </a:rPr>
              <a:t>regionálneho rozvoja </a:t>
            </a:r>
            <a:r>
              <a:rPr lang="it-IT">
                <a:latin typeface="Calibri"/>
              </a:rPr>
              <a:t>vidieka </a:t>
            </a:r>
            <a:r>
              <a:rPr lang="it-IT" err="1">
                <a:latin typeface="Calibri"/>
              </a:rPr>
              <a:t>vrátane inovácií </a:t>
            </a:r>
            <a:r>
              <a:rPr lang="it-IT">
                <a:latin typeface="Calibri"/>
              </a:rPr>
              <a:t>(nové postupy a produkty), riadenia trhu (</a:t>
            </a:r>
            <a:r>
              <a:rPr lang="it-IT" err="1">
                <a:latin typeface="Calibri"/>
              </a:rPr>
              <a:t>inštitucionálna kapacita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interakciu s </a:t>
            </a:r>
            <a:r>
              <a:rPr lang="it-IT">
                <a:latin typeface="Calibri"/>
              </a:rPr>
              <a:t>trhmi) a nových </a:t>
            </a:r>
            <a:r>
              <a:rPr lang="it-IT" err="1">
                <a:latin typeface="Calibri"/>
              </a:rPr>
              <a:t>inštitucionálnych opatrení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inštitucionálna kapacita na </a:t>
            </a:r>
            <a:r>
              <a:rPr lang="it-IT">
                <a:latin typeface="Calibri"/>
              </a:rPr>
              <a:t>podporu </a:t>
            </a:r>
            <a:r>
              <a:rPr lang="it-IT" err="1">
                <a:latin typeface="Calibri"/>
              </a:rPr>
              <a:t>spolupráce </a:t>
            </a:r>
            <a:r>
              <a:rPr lang="it-IT">
                <a:latin typeface="Calibri"/>
              </a:rPr>
              <a:t>zainteresovaných strán) (van </a:t>
            </a:r>
            <a:r>
              <a:rPr lang="it-IT" err="1">
                <a:latin typeface="Calibri"/>
              </a:rPr>
              <a:t>der Ploeg </a:t>
            </a:r>
            <a:r>
              <a:rPr lang="it-IT">
                <a:latin typeface="Calibri"/>
              </a:rPr>
              <a:t>a Marsden, 2009; </a:t>
            </a:r>
            <a:r>
              <a:rPr lang="it-IT" err="1">
                <a:latin typeface="Calibri"/>
              </a:rPr>
              <a:t>Horlings </a:t>
            </a:r>
            <a:r>
              <a:rPr lang="it-IT">
                <a:latin typeface="Calibri"/>
              </a:rPr>
              <a:t>a Marsden, 2012).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ce5c6ecd3_0_3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oblasti</a:t>
            </a:r>
            <a:endParaRPr/>
          </a:p>
        </p:txBody>
      </p:sp>
      <p:sp>
        <p:nvSpPr>
          <p:cNvPr id="403" name="Google Shape;403;g12ce5c6ecd3_0_3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404" name="Google Shape;404;g12ce5c6ecd3_0_3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100"/>
            </a:pPr>
            <a:r>
              <a:rPr lang="it-IT" b="1" err="1">
                <a:latin typeface="Calibri"/>
              </a:rPr>
              <a:t>Územný </a:t>
            </a:r>
            <a:r>
              <a:rPr lang="it-IT" b="1">
                <a:latin typeface="Calibri"/>
              </a:rPr>
              <a:t>kapitál </a:t>
            </a:r>
            <a:r>
              <a:rPr lang="it-IT">
                <a:latin typeface="Calibri"/>
              </a:rPr>
              <a:t>zahŕňa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 err="1">
                <a:latin typeface="Calibri"/>
              </a:rPr>
              <a:t>fyzický </a:t>
            </a:r>
            <a:r>
              <a:rPr lang="it-IT">
                <a:latin typeface="Calibri"/>
              </a:rPr>
              <a:t>kapitál</a:t>
            </a:r>
            <a:endParaRPr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>
                <a:latin typeface="Calibri"/>
              </a:rPr>
              <a:t>ľudské </a:t>
            </a:r>
            <a:r>
              <a:rPr lang="it-IT" err="1">
                <a:latin typeface="Calibri"/>
              </a:rPr>
              <a:t>zdroje</a:t>
            </a:r>
            <a:endParaRPr err="1"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 err="1">
                <a:latin typeface="Calibri"/>
              </a:rPr>
              <a:t>prírodný </a:t>
            </a:r>
            <a:r>
              <a:rPr lang="it-IT">
                <a:latin typeface="Calibri"/>
              </a:rPr>
              <a:t>kapitál pre (vidiecky alebo </a:t>
            </a:r>
            <a:r>
              <a:rPr lang="it-IT" err="1">
                <a:latin typeface="Calibri"/>
              </a:rPr>
              <a:t>regionálny</a:t>
            </a:r>
            <a:r>
              <a:rPr lang="it-IT">
                <a:latin typeface="Calibri"/>
              </a:rPr>
              <a:t>) </a:t>
            </a:r>
            <a:r>
              <a:rPr lang="it-IT" err="1">
                <a:latin typeface="Calibri"/>
              </a:rPr>
              <a:t>rozvoj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konkurencieschopnosť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latin typeface="Calibri"/>
              </a:rPr>
              <a:t>FYZICKÝ KAPITÁL</a:t>
            </a:r>
            <a:endParaRPr>
              <a:latin typeface="Calibri"/>
            </a:endParaRP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err="1">
                <a:latin typeface="Calibri"/>
              </a:rPr>
              <a:t>fyzický </a:t>
            </a:r>
            <a:r>
              <a:rPr lang="it-IT">
                <a:latin typeface="Calibri"/>
              </a:rPr>
              <a:t>kapitál </a:t>
            </a:r>
            <a:r>
              <a:rPr lang="it-IT" err="1">
                <a:latin typeface="Calibri"/>
              </a:rPr>
              <a:t>je definovaný ako infraštruktúra </a:t>
            </a:r>
            <a:r>
              <a:rPr lang="it-IT">
                <a:latin typeface="Calibri"/>
              </a:rPr>
              <a:t>vytvorená človekom, </a:t>
            </a:r>
            <a:r>
              <a:rPr lang="it-IT" err="1">
                <a:latin typeface="Calibri"/>
              </a:rPr>
              <a:t>ktorá zahŕňa najmä </a:t>
            </a:r>
            <a:r>
              <a:rPr lang="it-IT">
                <a:latin typeface="Calibri"/>
              </a:rPr>
              <a:t>investície do </a:t>
            </a:r>
            <a:r>
              <a:rPr lang="it-IT" err="1">
                <a:latin typeface="Calibri"/>
              </a:rPr>
              <a:t>nehnuteľného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dlhodobého </a:t>
            </a:r>
            <a:r>
              <a:rPr lang="it-IT">
                <a:latin typeface="Calibri"/>
              </a:rPr>
              <a:t>výrobného </a:t>
            </a:r>
            <a:r>
              <a:rPr lang="it-IT" err="1">
                <a:latin typeface="Calibri"/>
              </a:rPr>
              <a:t>majetku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vybudovaných stavieb, </a:t>
            </a:r>
            <a:r>
              <a:rPr lang="it-IT">
                <a:latin typeface="Calibri"/>
              </a:rPr>
              <a:t>ako sú vidiecke obydlia, </a:t>
            </a:r>
            <a:r>
              <a:rPr lang="it-IT" err="1">
                <a:latin typeface="Calibri"/>
              </a:rPr>
              <a:t>dopravná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komunikačná infraštruktúra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ale aj </a:t>
            </a:r>
            <a:r>
              <a:rPr lang="it-IT">
                <a:latin typeface="Calibri"/>
              </a:rPr>
              <a:t>technické zariadenia na </a:t>
            </a:r>
            <a:r>
              <a:rPr lang="it-IT" err="1">
                <a:latin typeface="Calibri"/>
              </a:rPr>
              <a:t>ochranu pred </a:t>
            </a:r>
            <a:r>
              <a:rPr lang="it-IT">
                <a:latin typeface="Calibri"/>
              </a:rPr>
              <a:t>povodňami alebo </a:t>
            </a:r>
            <a:r>
              <a:rPr lang="it-IT" err="1">
                <a:latin typeface="Calibri"/>
              </a:rPr>
              <a:t>inými prírodnými katastrofami </a:t>
            </a:r>
            <a:r>
              <a:rPr lang="it-IT">
                <a:latin typeface="Calibri"/>
              </a:rPr>
              <a:t>(Vargas, 2010).</a:t>
            </a:r>
            <a:endParaRPr>
              <a:latin typeface="Calibri"/>
            </a:endParaRP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latin typeface="Calibri"/>
              </a:rPr>
              <a:t>Investície do </a:t>
            </a:r>
            <a:r>
              <a:rPr lang="it-IT" err="1">
                <a:latin typeface="Calibri"/>
              </a:rPr>
              <a:t>fyzickej infraštruktúry podporujú rozvoj </a:t>
            </a:r>
            <a:r>
              <a:rPr lang="it-IT">
                <a:latin typeface="Calibri"/>
              </a:rPr>
              <a:t>vidieka a </a:t>
            </a:r>
            <a:r>
              <a:rPr lang="it-IT" err="1">
                <a:latin typeface="Calibri"/>
              </a:rPr>
              <a:t>regiónov rôznymi </a:t>
            </a:r>
            <a:r>
              <a:rPr lang="it-IT">
                <a:latin typeface="Calibri"/>
              </a:rPr>
              <a:t>spôsobmi. Môžu </a:t>
            </a:r>
            <a:r>
              <a:rPr lang="it-IT" err="1">
                <a:latin typeface="Calibri"/>
              </a:rPr>
              <a:t>zlepšiť základnú infraštruktúru </a:t>
            </a:r>
            <a:r>
              <a:rPr lang="it-IT">
                <a:latin typeface="Calibri"/>
              </a:rPr>
              <a:t>pre vidiecke komunity a </a:t>
            </a:r>
            <a:r>
              <a:rPr lang="it-IT" err="1">
                <a:latin typeface="Calibri"/>
              </a:rPr>
              <a:t>poľnohospodárstvo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Prispieva </a:t>
            </a:r>
            <a:r>
              <a:rPr lang="it-IT">
                <a:latin typeface="Calibri"/>
              </a:rPr>
              <a:t>k </a:t>
            </a:r>
            <a:r>
              <a:rPr lang="it-IT" err="1">
                <a:latin typeface="Calibri"/>
              </a:rPr>
              <a:t>zamestnanosti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produktivite </a:t>
            </a:r>
            <a:r>
              <a:rPr lang="it-IT">
                <a:latin typeface="Calibri"/>
              </a:rPr>
              <a:t>vidieckeho hospodárstva, </a:t>
            </a:r>
            <a:r>
              <a:rPr lang="it-IT" err="1">
                <a:latin typeface="Calibri"/>
              </a:rPr>
              <a:t>ako aj </a:t>
            </a:r>
            <a:r>
              <a:rPr lang="it-IT">
                <a:latin typeface="Calibri"/>
              </a:rPr>
              <a:t>k </a:t>
            </a:r>
            <a:r>
              <a:rPr lang="it-IT" err="1">
                <a:latin typeface="Calibri"/>
              </a:rPr>
              <a:t>regionálnej konvergencii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Fyzický </a:t>
            </a:r>
            <a:r>
              <a:rPr lang="it-IT">
                <a:latin typeface="Calibri"/>
              </a:rPr>
              <a:t>kapitál </a:t>
            </a:r>
            <a:r>
              <a:rPr lang="it-IT" err="1">
                <a:latin typeface="Calibri"/>
              </a:rPr>
              <a:t>znižuje </a:t>
            </a:r>
            <a:r>
              <a:rPr lang="it-IT">
                <a:latin typeface="Calibri"/>
              </a:rPr>
              <a:t>náklady </a:t>
            </a:r>
            <a:r>
              <a:rPr lang="it-IT" err="1">
                <a:latin typeface="Calibri"/>
              </a:rPr>
              <a:t>hospodárskych </a:t>
            </a:r>
            <a:r>
              <a:rPr lang="it-IT">
                <a:latin typeface="Calibri"/>
              </a:rPr>
              <a:t>subjektov na prístup k </a:t>
            </a:r>
            <a:r>
              <a:rPr lang="it-IT" err="1">
                <a:latin typeface="Calibri"/>
              </a:rPr>
              <a:t>mestským </a:t>
            </a:r>
            <a:r>
              <a:rPr lang="it-IT">
                <a:latin typeface="Calibri"/>
              </a:rPr>
              <a:t>trhom, znalostiam (</a:t>
            </a:r>
            <a:r>
              <a:rPr lang="it-IT" err="1">
                <a:latin typeface="Calibri"/>
              </a:rPr>
              <a:t>Lakshmanan</a:t>
            </a:r>
            <a:r>
              <a:rPr lang="it-IT">
                <a:latin typeface="Calibri"/>
              </a:rPr>
              <a:t>, 2011) a globálnej </a:t>
            </a:r>
            <a:r>
              <a:rPr lang="it-IT" err="1">
                <a:latin typeface="Calibri"/>
              </a:rPr>
              <a:t>hospodárskej </a:t>
            </a:r>
            <a:r>
              <a:rPr lang="it-IT">
                <a:latin typeface="Calibri"/>
              </a:rPr>
              <a:t>sieti (Anderson, 2000). </a:t>
            </a:r>
            <a:r>
              <a:rPr lang="it-IT" err="1">
                <a:latin typeface="Calibri"/>
              </a:rPr>
              <a:t>Zvyšuje vzájomnú prepojenosť jednotlivých hospodárskych </a:t>
            </a:r>
            <a:r>
              <a:rPr lang="it-IT">
                <a:latin typeface="Calibri"/>
              </a:rPr>
              <a:t>subjektov a </a:t>
            </a:r>
            <a:r>
              <a:rPr lang="it-IT" err="1">
                <a:latin typeface="Calibri"/>
              </a:rPr>
              <a:t>vytvára úspory z </a:t>
            </a:r>
            <a:r>
              <a:rPr lang="it-IT">
                <a:latin typeface="Calibri"/>
              </a:rPr>
              <a:t>rozsahu.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ce5c6ecd3_0_12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oblasti</a:t>
            </a:r>
            <a:endParaRPr/>
          </a:p>
        </p:txBody>
      </p:sp>
      <p:sp>
        <p:nvSpPr>
          <p:cNvPr id="410" name="Google Shape;410;g12ce5c6ecd3_0_12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411" name="Google Shape;411;g12ce5c6ecd3_0_12"/>
          <p:cNvSpPr txBox="1">
            <a:spLocks noGrp="1"/>
          </p:cNvSpPr>
          <p:nvPr>
            <p:ph type="body" idx="3"/>
          </p:nvPr>
        </p:nvSpPr>
        <p:spPr>
          <a:xfrm>
            <a:off x="483653" y="2342773"/>
            <a:ext cx="9116016" cy="379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1600" b="1">
                <a:latin typeface="Calibri"/>
              </a:rPr>
              <a:t>ĽUDSKÉ ZDROJE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indent="0">
              <a:buSzPts val="1100"/>
            </a:pPr>
            <a:r>
              <a:rPr lang="it-IT" err="1">
                <a:latin typeface="Calibri"/>
              </a:rPr>
              <a:t>Myslia sa tým </a:t>
            </a:r>
            <a:r>
              <a:rPr lang="it-IT">
                <a:latin typeface="Calibri"/>
              </a:rPr>
              <a:t>zručnosti a </a:t>
            </a:r>
            <a:r>
              <a:rPr lang="it-IT" err="1">
                <a:latin typeface="Calibri"/>
              </a:rPr>
              <a:t>vzdelanie </a:t>
            </a:r>
            <a:r>
              <a:rPr lang="it-IT">
                <a:latin typeface="Calibri"/>
              </a:rPr>
              <a:t>pracovnej sily, kultúrny a sociálny kapitál. </a:t>
            </a:r>
            <a:r>
              <a:rPr lang="it-IT" err="1">
                <a:latin typeface="Calibri"/>
              </a:rPr>
              <a:t>Pri úzkom vymedzení ako </a:t>
            </a:r>
            <a:r>
              <a:rPr lang="it-IT">
                <a:latin typeface="Calibri"/>
              </a:rPr>
              <a:t>dostupnosť </a:t>
            </a:r>
            <a:r>
              <a:rPr lang="it-IT" err="1">
                <a:latin typeface="Calibri"/>
              </a:rPr>
              <a:t>kvalifikovanej </a:t>
            </a:r>
            <a:r>
              <a:rPr lang="it-IT">
                <a:latin typeface="Calibri"/>
              </a:rPr>
              <a:t>pracovnej sily (</a:t>
            </a:r>
            <a:r>
              <a:rPr lang="it-IT" err="1">
                <a:latin typeface="Calibri"/>
              </a:rPr>
              <a:t>Gennaioli </a:t>
            </a:r>
            <a:r>
              <a:rPr lang="it-IT">
                <a:latin typeface="Calibri"/>
              </a:rPr>
              <a:t>et al., 2013) </a:t>
            </a:r>
            <a:r>
              <a:rPr lang="it-IT" err="1">
                <a:latin typeface="Calibri"/>
              </a:rPr>
              <a:t>sa zistilo, že </a:t>
            </a:r>
            <a:r>
              <a:rPr lang="it-IT">
                <a:latin typeface="Calibri"/>
              </a:rPr>
              <a:t>ľudský kapitál je </a:t>
            </a:r>
            <a:r>
              <a:rPr lang="it-IT" err="1">
                <a:latin typeface="Calibri"/>
              </a:rPr>
              <a:t>podstatným faktorom regionálneho rozvoja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pretože prispieva </a:t>
            </a:r>
            <a:r>
              <a:rPr lang="it-IT">
                <a:latin typeface="Calibri"/>
              </a:rPr>
              <a:t>k </a:t>
            </a:r>
            <a:r>
              <a:rPr lang="it-IT" err="1">
                <a:latin typeface="Calibri"/>
              </a:rPr>
              <a:t>regionálnej </a:t>
            </a:r>
            <a:r>
              <a:rPr lang="it-IT">
                <a:latin typeface="Calibri"/>
              </a:rPr>
              <a:t>znalostnej základni a podporuje </a:t>
            </a:r>
            <a:r>
              <a:rPr lang="it-IT" err="1">
                <a:latin typeface="Calibri"/>
              </a:rPr>
              <a:t>inovačné procesy </a:t>
            </a:r>
            <a:r>
              <a:rPr lang="it-IT">
                <a:latin typeface="Calibri"/>
              </a:rPr>
              <a:t>(Krugman, 1991), </a:t>
            </a:r>
            <a:r>
              <a:rPr lang="it-IT" err="1">
                <a:latin typeface="Calibri"/>
              </a:rPr>
              <a:t>podnikanie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produktivitu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Gennaioli </a:t>
            </a:r>
            <a:r>
              <a:rPr lang="it-IT">
                <a:latin typeface="Calibri"/>
              </a:rPr>
              <a:t>et al., 2013), a </a:t>
            </a:r>
            <a:r>
              <a:rPr lang="it-IT" err="1">
                <a:latin typeface="Calibri"/>
              </a:rPr>
              <a:t>teda aj </a:t>
            </a:r>
            <a:r>
              <a:rPr lang="it-IT">
                <a:latin typeface="Calibri"/>
              </a:rPr>
              <a:t>tvorbu </a:t>
            </a:r>
            <a:r>
              <a:rPr lang="it-IT" err="1">
                <a:latin typeface="Calibri"/>
              </a:rPr>
              <a:t>príjmov </a:t>
            </a:r>
            <a:r>
              <a:rPr lang="it-IT">
                <a:latin typeface="Calibri"/>
              </a:rPr>
              <a:t>(Becker, 1964). Vzhľadom na </a:t>
            </a:r>
            <a:r>
              <a:rPr lang="it-IT" err="1">
                <a:latin typeface="Calibri"/>
              </a:rPr>
              <a:t>emigráciu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starnutie obyvateľstva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okrajovejších </a:t>
            </a:r>
            <a:r>
              <a:rPr lang="it-IT">
                <a:latin typeface="Calibri"/>
              </a:rPr>
              <a:t>vidieckych </a:t>
            </a:r>
            <a:r>
              <a:rPr lang="it-IT" err="1">
                <a:latin typeface="Calibri"/>
              </a:rPr>
              <a:t>oblastiach je dôležité </a:t>
            </a:r>
            <a:r>
              <a:rPr lang="it-IT">
                <a:latin typeface="Calibri"/>
              </a:rPr>
              <a:t>zohľadniť </a:t>
            </a:r>
            <a:r>
              <a:rPr lang="it-IT" err="1">
                <a:latin typeface="Calibri"/>
              </a:rPr>
              <a:t>aj demografický rozmer </a:t>
            </a:r>
            <a:r>
              <a:rPr lang="it-IT">
                <a:latin typeface="Calibri"/>
              </a:rPr>
              <a:t>ľudského kapitálu. </a:t>
            </a:r>
            <a:endParaRPr lang="it-IT"/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indent="0">
              <a:buSzPts val="1100"/>
            </a:pPr>
            <a:r>
              <a:rPr lang="it-IT">
                <a:latin typeface="Calibri"/>
              </a:rPr>
              <a:t>Kultúrne aktíva </a:t>
            </a:r>
            <a:r>
              <a:rPr lang="it-IT" err="1">
                <a:latin typeface="Calibri"/>
              </a:rPr>
              <a:t>predstavujú </a:t>
            </a:r>
            <a:r>
              <a:rPr lang="it-IT">
                <a:latin typeface="Calibri"/>
              </a:rPr>
              <a:t>druhý </a:t>
            </a:r>
            <a:r>
              <a:rPr lang="it-IT" err="1">
                <a:latin typeface="Calibri"/>
              </a:rPr>
              <a:t>rozmer </a:t>
            </a:r>
            <a:r>
              <a:rPr lang="it-IT">
                <a:latin typeface="Calibri"/>
              </a:rPr>
              <a:t>ľudského kapitálu, </a:t>
            </a:r>
            <a:r>
              <a:rPr lang="it-IT" err="1">
                <a:latin typeface="Calibri"/>
              </a:rPr>
              <a:t>ktorý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nevyhnutný na </a:t>
            </a:r>
            <a:r>
              <a:rPr lang="it-IT">
                <a:latin typeface="Calibri"/>
              </a:rPr>
              <a:t>zohľadnenie </a:t>
            </a:r>
            <a:r>
              <a:rPr lang="it-IT" err="1">
                <a:latin typeface="Calibri"/>
              </a:rPr>
              <a:t>úlohy miestnych tradícií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identity</a:t>
            </a:r>
            <a:r>
              <a:rPr lang="it-IT">
                <a:latin typeface="Calibri"/>
              </a:rPr>
              <a:t>. V </a:t>
            </a:r>
            <a:r>
              <a:rPr lang="it-IT" err="1">
                <a:latin typeface="Calibri"/>
              </a:rPr>
              <a:t>spojení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miestnym prostredím sú </a:t>
            </a:r>
            <a:r>
              <a:rPr lang="it-IT">
                <a:latin typeface="Calibri"/>
              </a:rPr>
              <a:t>kultúrne aktíva </a:t>
            </a:r>
            <a:r>
              <a:rPr lang="it-IT" err="1">
                <a:latin typeface="Calibri"/>
              </a:rPr>
              <a:t>dôležité ako jedinečné </a:t>
            </a:r>
            <a:r>
              <a:rPr lang="it-IT">
                <a:latin typeface="Calibri"/>
              </a:rPr>
              <a:t>predajné body (</a:t>
            </a:r>
            <a:r>
              <a:rPr lang="it-IT" err="1">
                <a:latin typeface="Calibri"/>
              </a:rPr>
              <a:t>Dwyer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Findeis</a:t>
            </a:r>
            <a:r>
              <a:rPr lang="it-IT">
                <a:latin typeface="Calibri"/>
              </a:rPr>
              <a:t>, 2008). Sociálny kapitál môže </a:t>
            </a:r>
            <a:r>
              <a:rPr lang="it-IT" err="1">
                <a:latin typeface="Calibri"/>
              </a:rPr>
              <a:t>stimulovať rozvoj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hospodársky rast </a:t>
            </a:r>
            <a:r>
              <a:rPr lang="it-IT">
                <a:latin typeface="Calibri"/>
              </a:rPr>
              <a:t>vo vidieckych </a:t>
            </a:r>
            <a:r>
              <a:rPr lang="it-IT" err="1">
                <a:latin typeface="Calibri"/>
              </a:rPr>
              <a:t>oblastiach znížením </a:t>
            </a:r>
            <a:r>
              <a:rPr lang="it-IT">
                <a:latin typeface="Calibri"/>
              </a:rPr>
              <a:t>informačných a </a:t>
            </a:r>
            <a:r>
              <a:rPr lang="it-IT" err="1">
                <a:latin typeface="Calibri"/>
              </a:rPr>
              <a:t>transakčných </a:t>
            </a:r>
            <a:r>
              <a:rPr lang="it-IT">
                <a:latin typeface="Calibri"/>
              </a:rPr>
              <a:t>nákladov, </a:t>
            </a:r>
            <a:r>
              <a:rPr lang="it-IT" err="1">
                <a:latin typeface="Calibri"/>
              </a:rPr>
              <a:t>ako aj podporou </a:t>
            </a:r>
            <a:r>
              <a:rPr lang="it-IT">
                <a:latin typeface="Calibri"/>
              </a:rPr>
              <a:t>prenosu znalostí (Fukuyama, 1995; </a:t>
            </a:r>
            <a:r>
              <a:rPr lang="it-IT" err="1">
                <a:latin typeface="Calibri"/>
              </a:rPr>
              <a:t>Woolcock </a:t>
            </a:r>
            <a:r>
              <a:rPr lang="it-IT">
                <a:latin typeface="Calibri"/>
              </a:rPr>
              <a:t>a Narayan, 2000).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latin typeface="Calibri"/>
              </a:rPr>
              <a:t>Podpora investícií do ľudského a kultúrneho kapitálu v rámci Programu rozvoja vidieka EÚ zahŕňa </a:t>
            </a:r>
            <a:r>
              <a:rPr lang="it-IT" err="1">
                <a:latin typeface="Calibri"/>
              </a:rPr>
              <a:t>rôznorodé opatrenia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udržanie vyváženej </a:t>
            </a:r>
            <a:r>
              <a:rPr lang="it-IT">
                <a:latin typeface="Calibri"/>
              </a:rPr>
              <a:t>vekovej </a:t>
            </a:r>
            <a:r>
              <a:rPr lang="it-IT" err="1">
                <a:latin typeface="Calibri"/>
              </a:rPr>
              <a:t>štruktúry </a:t>
            </a:r>
            <a:r>
              <a:rPr lang="it-IT">
                <a:latin typeface="Calibri"/>
              </a:rPr>
              <a:t>v poľnohospodárskej komunite, </a:t>
            </a:r>
            <a:r>
              <a:rPr lang="it-IT" err="1">
                <a:latin typeface="Calibri"/>
              </a:rPr>
              <a:t>stabilizáciu </a:t>
            </a:r>
            <a:r>
              <a:rPr lang="it-IT">
                <a:latin typeface="Calibri"/>
              </a:rPr>
              <a:t>rovnováhy medzi </a:t>
            </a:r>
            <a:r>
              <a:rPr lang="it-IT" err="1">
                <a:latin typeface="Calibri"/>
              </a:rPr>
              <a:t>prisťahovalectvom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vysťahovalectvom </a:t>
            </a:r>
            <a:r>
              <a:rPr lang="it-IT">
                <a:latin typeface="Calibri"/>
              </a:rPr>
              <a:t>do a z vidieckych </a:t>
            </a:r>
            <a:r>
              <a:rPr lang="it-IT" err="1">
                <a:latin typeface="Calibri"/>
              </a:rPr>
              <a:t>oblastí</a:t>
            </a:r>
            <a:r>
              <a:rPr lang="it-IT">
                <a:latin typeface="Calibri"/>
              </a:rPr>
              <a:t>, odbornú prípravu, poradenské a informačné služby v oblasti kultúrneho </a:t>
            </a:r>
            <a:r>
              <a:rPr lang="it-IT" err="1">
                <a:latin typeface="Calibri"/>
              </a:rPr>
              <a:t>dedičstva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posilnenie </a:t>
            </a:r>
            <a:r>
              <a:rPr lang="it-IT">
                <a:latin typeface="Calibri"/>
              </a:rPr>
              <a:t>sietí vo vidieckych </a:t>
            </a:r>
            <a:r>
              <a:rPr lang="it-IT" err="1">
                <a:latin typeface="Calibri"/>
              </a:rPr>
              <a:t>oblastiach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ce5c6ecd3_0_20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oblasti</a:t>
            </a:r>
            <a:endParaRPr/>
          </a:p>
        </p:txBody>
      </p:sp>
      <p:sp>
        <p:nvSpPr>
          <p:cNvPr id="417" name="Google Shape;417;g12ce5c6ecd3_0_20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418" name="Google Shape;418;g12ce5c6ecd3_0_20"/>
          <p:cNvSpPr txBox="1">
            <a:spLocks noGrp="1"/>
          </p:cNvSpPr>
          <p:nvPr>
            <p:ph type="body" idx="3"/>
          </p:nvPr>
        </p:nvSpPr>
        <p:spPr>
          <a:xfrm>
            <a:off x="494225" y="2554276"/>
            <a:ext cx="9063156" cy="297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b="1">
                <a:latin typeface="Calibri"/>
              </a:rPr>
              <a:t>PRÍRODNÝ KAPITÁL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indent="0">
              <a:buSzPts val="1100"/>
            </a:pPr>
            <a:r>
              <a:rPr lang="it-IT" err="1">
                <a:latin typeface="Calibri"/>
              </a:rPr>
              <a:t>Má kľúčovú úlohu </a:t>
            </a:r>
            <a:r>
              <a:rPr lang="it-IT">
                <a:latin typeface="Calibri"/>
              </a:rPr>
              <a:t>pri výrobe potravín, </a:t>
            </a:r>
            <a:r>
              <a:rPr lang="it-IT" err="1">
                <a:latin typeface="Calibri"/>
              </a:rPr>
              <a:t>bioenergie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ťažbe surovín, ale čoraz viac aj </a:t>
            </a:r>
            <a:r>
              <a:rPr lang="it-IT">
                <a:latin typeface="Calibri"/>
              </a:rPr>
              <a:t>pri </a:t>
            </a:r>
            <a:r>
              <a:rPr lang="it-IT" err="1">
                <a:latin typeface="Calibri"/>
              </a:rPr>
              <a:t>poskytovaní ekosystémových </a:t>
            </a:r>
            <a:r>
              <a:rPr lang="it-IT">
                <a:latin typeface="Calibri"/>
              </a:rPr>
              <a:t>služieb, </a:t>
            </a:r>
            <a:r>
              <a:rPr lang="it-IT" err="1">
                <a:latin typeface="Calibri"/>
              </a:rPr>
              <a:t>ako je sekvestrácia </a:t>
            </a:r>
            <a:r>
              <a:rPr lang="it-IT">
                <a:latin typeface="Calibri"/>
              </a:rPr>
              <a:t>uhlíka, </a:t>
            </a:r>
            <a:r>
              <a:rPr lang="it-IT" err="1">
                <a:latin typeface="Calibri"/>
              </a:rPr>
              <a:t>ochrana </a:t>
            </a:r>
            <a:r>
              <a:rPr lang="it-IT">
                <a:latin typeface="Calibri"/>
              </a:rPr>
              <a:t>biotopov alebo </a:t>
            </a:r>
            <a:r>
              <a:rPr lang="it-IT" err="1">
                <a:latin typeface="Calibri"/>
              </a:rPr>
              <a:t>rekreácia </a:t>
            </a:r>
            <a:r>
              <a:rPr lang="it-IT">
                <a:latin typeface="Calibri"/>
              </a:rPr>
              <a:t>(MA, 2005; TEEB, 2010). </a:t>
            </a:r>
            <a:r>
              <a:rPr lang="it-IT" err="1">
                <a:latin typeface="Calibri"/>
              </a:rPr>
              <a:t>Poskytovanie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udržiavanie </a:t>
            </a:r>
            <a:r>
              <a:rPr lang="it-IT">
                <a:latin typeface="Calibri"/>
              </a:rPr>
              <a:t>a investície do aktív </a:t>
            </a:r>
            <a:r>
              <a:rPr lang="it-IT" err="1">
                <a:latin typeface="Calibri"/>
              </a:rPr>
              <a:t>prírodného </a:t>
            </a:r>
            <a:r>
              <a:rPr lang="it-IT">
                <a:latin typeface="Calibri"/>
              </a:rPr>
              <a:t>kapitálu sa </a:t>
            </a:r>
            <a:r>
              <a:rPr lang="it-IT" err="1">
                <a:latin typeface="Calibri"/>
              </a:rPr>
              <a:t>považujú za </a:t>
            </a:r>
            <a:r>
              <a:rPr lang="it-IT">
                <a:latin typeface="Calibri"/>
              </a:rPr>
              <a:t>"kľúčové </a:t>
            </a:r>
            <a:r>
              <a:rPr lang="it-IT" err="1">
                <a:latin typeface="Calibri"/>
              </a:rPr>
              <a:t>piliere </a:t>
            </a:r>
            <a:r>
              <a:rPr lang="it-IT">
                <a:latin typeface="Calibri"/>
              </a:rPr>
              <a:t>politík </a:t>
            </a:r>
            <a:r>
              <a:rPr lang="it-IT" err="1">
                <a:latin typeface="Calibri"/>
              </a:rPr>
              <a:t>rozvoja </a:t>
            </a:r>
            <a:r>
              <a:rPr lang="it-IT">
                <a:latin typeface="Calibri"/>
              </a:rPr>
              <a:t>vidieka založených na mieste" (OECD, 2006, 14).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indent="0">
              <a:buSzPts val="1100"/>
            </a:pPr>
            <a:r>
              <a:rPr lang="it-IT">
                <a:latin typeface="Calibri"/>
              </a:rPr>
              <a:t>Pomáhajú "</a:t>
            </a:r>
            <a:r>
              <a:rPr lang="it-IT" err="1">
                <a:latin typeface="Calibri"/>
              </a:rPr>
              <a:t>spájať ostatné dva druhy </a:t>
            </a:r>
            <a:r>
              <a:rPr lang="it-IT">
                <a:latin typeface="Calibri"/>
              </a:rPr>
              <a:t>kapitálu s </a:t>
            </a:r>
            <a:r>
              <a:rPr lang="it-IT" err="1">
                <a:latin typeface="Calibri"/>
              </a:rPr>
              <a:t>konkrétnym geografickým </a:t>
            </a:r>
            <a:r>
              <a:rPr lang="it-IT">
                <a:latin typeface="Calibri"/>
              </a:rPr>
              <a:t>prostredím a </a:t>
            </a:r>
            <a:r>
              <a:rPr lang="it-IT" err="1">
                <a:latin typeface="Calibri"/>
              </a:rPr>
              <a:t>uľahčujú vzťahy medzi </a:t>
            </a:r>
            <a:r>
              <a:rPr lang="it-IT">
                <a:latin typeface="Calibri"/>
              </a:rPr>
              <a:t>ľuďmi" (Vargas, 2010, 69).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err="1">
                <a:latin typeface="Calibri"/>
              </a:rPr>
              <a:t>Zistilo sa, že atraktívnosť krajiny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prírodného dedičstva </a:t>
            </a:r>
            <a:r>
              <a:rPr lang="it-IT">
                <a:latin typeface="Calibri"/>
              </a:rPr>
              <a:t>je </a:t>
            </a:r>
            <a:r>
              <a:rPr lang="it-IT" err="1">
                <a:latin typeface="Calibri"/>
              </a:rPr>
              <a:t>hlavnou </a:t>
            </a:r>
            <a:r>
              <a:rPr lang="it-IT">
                <a:latin typeface="Calibri"/>
              </a:rPr>
              <a:t>hnacou silou </a:t>
            </a:r>
            <a:r>
              <a:rPr lang="it-IT" err="1">
                <a:latin typeface="Calibri"/>
              </a:rPr>
              <a:t>reštrukturalizácie </a:t>
            </a:r>
            <a:r>
              <a:rPr lang="it-IT">
                <a:latin typeface="Calibri"/>
              </a:rPr>
              <a:t>vidieckeho hospodárstva </a:t>
            </a:r>
            <a:r>
              <a:rPr lang="it-IT" err="1">
                <a:latin typeface="Calibri"/>
              </a:rPr>
              <a:t>prostredníctvom diverzifikácie </a:t>
            </a:r>
            <a:r>
              <a:rPr lang="it-IT">
                <a:latin typeface="Calibri"/>
              </a:rPr>
              <a:t>poľnohospodárskych činností, marketingu miesta a </a:t>
            </a:r>
            <a:r>
              <a:rPr lang="it-IT" err="1">
                <a:latin typeface="Calibri"/>
              </a:rPr>
              <a:t>cestovného ruchu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Marcouiller </a:t>
            </a:r>
            <a:r>
              <a:rPr lang="it-IT">
                <a:latin typeface="Calibri"/>
              </a:rPr>
              <a:t>et al., 2004; Courtney et al., 2006; Pfeifer et al., 2009; Lange et al., 2013).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2ce5c6ecd3_0_27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4. Analýza finančnej výkonnosti oblasti</a:t>
            </a:r>
            <a:endParaRPr/>
          </a:p>
        </p:txBody>
      </p:sp>
      <p:sp>
        <p:nvSpPr>
          <p:cNvPr id="424" name="Google Shape;424;g12ce5c6ecd3_0_27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425" name="Google Shape;425;g12ce5c6ecd3_0_27"/>
          <p:cNvSpPr txBox="1">
            <a:spLocks noGrp="1"/>
          </p:cNvSpPr>
          <p:nvPr>
            <p:ph type="body" idx="3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100"/>
            </a:pPr>
            <a:r>
              <a:rPr lang="it-IT" sz="1400" b="1">
                <a:latin typeface="Calibri"/>
              </a:rPr>
              <a:t>Budovanie </a:t>
            </a:r>
            <a:r>
              <a:rPr lang="it-IT" sz="1400" b="1" err="1">
                <a:latin typeface="Calibri"/>
              </a:rPr>
              <a:t>kapacít </a:t>
            </a:r>
            <a:r>
              <a:rPr lang="it-IT">
                <a:latin typeface="Calibri"/>
              </a:rPr>
              <a:t>zahŕňa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 err="1">
                <a:latin typeface="Calibri"/>
              </a:rPr>
              <a:t>stabilizácia </a:t>
            </a:r>
            <a:r>
              <a:rPr lang="it-IT">
                <a:latin typeface="Calibri"/>
              </a:rPr>
              <a:t>a podpora zaostalých </a:t>
            </a:r>
            <a:r>
              <a:rPr lang="it-IT" err="1">
                <a:latin typeface="Calibri"/>
              </a:rPr>
              <a:t>regiónov</a:t>
            </a:r>
            <a:endParaRPr err="1"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 err="1">
                <a:latin typeface="Calibri"/>
              </a:rPr>
              <a:t>modernizácia </a:t>
            </a:r>
            <a:r>
              <a:rPr lang="it-IT">
                <a:latin typeface="Calibri"/>
              </a:rPr>
              <a:t>výroby </a:t>
            </a:r>
            <a:r>
              <a:rPr lang="it-IT" err="1">
                <a:latin typeface="Calibri"/>
              </a:rPr>
              <a:t>poľnohospodárskych </a:t>
            </a:r>
            <a:r>
              <a:rPr lang="it-IT">
                <a:latin typeface="Calibri"/>
              </a:rPr>
              <a:t>komodít a </a:t>
            </a:r>
            <a:r>
              <a:rPr lang="it-IT" err="1">
                <a:latin typeface="Calibri"/>
              </a:rPr>
              <a:t>vertikálna </a:t>
            </a:r>
            <a:r>
              <a:rPr lang="it-IT">
                <a:latin typeface="Calibri"/>
              </a:rPr>
              <a:t>integrácia </a:t>
            </a:r>
            <a:r>
              <a:rPr lang="it-IT" err="1">
                <a:latin typeface="Calibri"/>
              </a:rPr>
              <a:t>hodnotového </a:t>
            </a:r>
            <a:r>
              <a:rPr lang="it-IT">
                <a:latin typeface="Calibri"/>
              </a:rPr>
              <a:t>reťazca.</a:t>
            </a:r>
            <a:endParaRPr>
              <a:latin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it-IT" err="1">
                <a:latin typeface="Calibri"/>
              </a:rPr>
              <a:t>reštrukturalizovať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diverzifikovať hospodárske </a:t>
            </a:r>
            <a:r>
              <a:rPr lang="it-IT">
                <a:latin typeface="Calibri"/>
              </a:rPr>
              <a:t>činnosti vo vidieckych </a:t>
            </a:r>
            <a:r>
              <a:rPr lang="it-IT" err="1">
                <a:latin typeface="Calibri"/>
              </a:rPr>
              <a:t>oblastiach ako celku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spojení </a:t>
            </a:r>
            <a:r>
              <a:rPr lang="it-IT">
                <a:latin typeface="Calibri"/>
              </a:rPr>
              <a:t>s </a:t>
            </a:r>
            <a:r>
              <a:rPr lang="it-IT" err="1">
                <a:latin typeface="Calibri"/>
              </a:rPr>
              <a:t>miestnym prostredím</a:t>
            </a:r>
            <a:endParaRPr err="1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SzPts val="1100"/>
            </a:pPr>
            <a:r>
              <a:rPr lang="it-IT" sz="1400" b="1">
                <a:latin typeface="Calibri"/>
              </a:rPr>
              <a:t>STABILIZÁCIA </a:t>
            </a:r>
            <a:endParaRPr sz="1400" b="1">
              <a:latin typeface="Calibri"/>
            </a:endParaRPr>
          </a:p>
          <a:p>
            <a:pPr marL="0" indent="0">
              <a:buSzPts val="1100"/>
            </a:pPr>
            <a:r>
              <a:rPr lang="it-IT" err="1">
                <a:latin typeface="Calibri"/>
              </a:rPr>
              <a:t>Stabilizačné opatrenia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zamerané na pokračovanie poľnohospodárskych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lesníckych </a:t>
            </a:r>
            <a:r>
              <a:rPr lang="it-IT">
                <a:latin typeface="Calibri"/>
              </a:rPr>
              <a:t>činností, prežitie poľnohospodárskych podnikov a </a:t>
            </a:r>
            <a:r>
              <a:rPr lang="it-IT" err="1">
                <a:latin typeface="Calibri"/>
              </a:rPr>
              <a:t>udržanie obyvateľstva </a:t>
            </a:r>
            <a:r>
              <a:rPr lang="it-IT">
                <a:latin typeface="Calibri"/>
              </a:rPr>
              <a:t>vo vidieckych komunitách,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často veľmi závislé </a:t>
            </a:r>
            <a:r>
              <a:rPr lang="it-IT">
                <a:latin typeface="Calibri"/>
              </a:rPr>
              <a:t>od </a:t>
            </a:r>
            <a:r>
              <a:rPr lang="it-IT" err="1">
                <a:latin typeface="Calibri"/>
              </a:rPr>
              <a:t>poľnohospodárskych </a:t>
            </a:r>
            <a:r>
              <a:rPr lang="it-IT">
                <a:latin typeface="Calibri"/>
              </a:rPr>
              <a:t>činností.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indent="0">
              <a:buSzPts val="1100"/>
            </a:pPr>
            <a:r>
              <a:rPr lang="it-IT" err="1">
                <a:latin typeface="Calibri"/>
              </a:rPr>
              <a:t>Stabilizačné opatrenia </a:t>
            </a:r>
            <a:r>
              <a:rPr lang="it-IT">
                <a:latin typeface="Calibri"/>
              </a:rPr>
              <a:t>zahŕňajú </a:t>
            </a:r>
            <a:r>
              <a:rPr lang="it-IT" err="1">
                <a:latin typeface="Calibri"/>
              </a:rPr>
              <a:t>najmä </a:t>
            </a:r>
            <a:r>
              <a:rPr lang="it-IT">
                <a:latin typeface="Calibri"/>
              </a:rPr>
              <a:t>podporné </a:t>
            </a:r>
            <a:r>
              <a:rPr lang="it-IT" err="1">
                <a:latin typeface="Calibri"/>
              </a:rPr>
              <a:t>schémy, ktoré </a:t>
            </a:r>
            <a:r>
              <a:rPr lang="it-IT">
                <a:latin typeface="Calibri"/>
              </a:rPr>
              <a:t>majú </a:t>
            </a:r>
            <a:r>
              <a:rPr lang="it-IT" err="1">
                <a:latin typeface="Calibri"/>
              </a:rPr>
              <a:t>umožniť hospodárskym </a:t>
            </a:r>
            <a:r>
              <a:rPr lang="it-IT">
                <a:latin typeface="Calibri"/>
              </a:rPr>
              <a:t>subjektom so </a:t>
            </a:r>
            <a:r>
              <a:rPr lang="it-IT" err="1">
                <a:latin typeface="Calibri"/>
              </a:rPr>
              <a:t>sídlom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týchto oblastiach vyrovnať sa </a:t>
            </a:r>
            <a:r>
              <a:rPr lang="it-IT">
                <a:latin typeface="Calibri"/>
              </a:rPr>
              <a:t>so </a:t>
            </a:r>
            <a:r>
              <a:rPr lang="it-IT" err="1">
                <a:latin typeface="Calibri"/>
              </a:rPr>
              <a:t>znevýhodnenými podmienkami, ako sú horské regióny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oblasti </a:t>
            </a:r>
            <a:r>
              <a:rPr lang="it-IT">
                <a:latin typeface="Calibri"/>
              </a:rPr>
              <a:t>so </a:t>
            </a:r>
            <a:r>
              <a:rPr lang="it-IT" err="1">
                <a:latin typeface="Calibri"/>
              </a:rPr>
              <a:t>špecifickými </a:t>
            </a:r>
            <a:r>
              <a:rPr lang="it-IT">
                <a:latin typeface="Calibri"/>
              </a:rPr>
              <a:t>znevýhodneniami alebo </a:t>
            </a:r>
            <a:r>
              <a:rPr lang="it-IT" err="1">
                <a:latin typeface="Calibri"/>
              </a:rPr>
              <a:t>iné znevýhodnené oblasti, ako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definované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nariadení Rady </a:t>
            </a:r>
            <a:r>
              <a:rPr lang="it-IT">
                <a:latin typeface="Calibri"/>
              </a:rPr>
              <a:t>1257/1999.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err="1">
                <a:latin typeface="Calibri"/>
              </a:rPr>
              <a:t>Stabilizácia </a:t>
            </a:r>
            <a:r>
              <a:rPr lang="it-IT">
                <a:latin typeface="Calibri"/>
              </a:rPr>
              <a:t>zahŕňa </a:t>
            </a:r>
            <a:r>
              <a:rPr lang="it-IT" err="1">
                <a:latin typeface="Calibri"/>
              </a:rPr>
              <a:t>aj </a:t>
            </a:r>
            <a:r>
              <a:rPr lang="it-IT">
                <a:latin typeface="Calibri"/>
              </a:rPr>
              <a:t>podporné </a:t>
            </a:r>
            <a:r>
              <a:rPr lang="it-IT" err="1">
                <a:latin typeface="Calibri"/>
              </a:rPr>
              <a:t>schémy pre </a:t>
            </a:r>
            <a:r>
              <a:rPr lang="it-IT">
                <a:latin typeface="Calibri"/>
              </a:rPr>
              <a:t>subjekty, </a:t>
            </a:r>
            <a:r>
              <a:rPr lang="it-IT" err="1">
                <a:latin typeface="Calibri"/>
              </a:rPr>
              <a:t>na ktoré sa vzťahujú environmentálne právne predpisy obmedzujúce </a:t>
            </a:r>
            <a:r>
              <a:rPr lang="it-IT">
                <a:latin typeface="Calibri"/>
              </a:rPr>
              <a:t>využívanie </a:t>
            </a:r>
            <a:r>
              <a:rPr lang="it-IT" err="1">
                <a:latin typeface="Calibri"/>
              </a:rPr>
              <a:t>zdrojov prostredníctvom hospodárskych </a:t>
            </a:r>
            <a:r>
              <a:rPr lang="it-IT">
                <a:latin typeface="Calibri"/>
              </a:rPr>
              <a:t>činností alebo </a:t>
            </a:r>
            <a:r>
              <a:rPr lang="it-IT" err="1">
                <a:latin typeface="Calibri"/>
              </a:rPr>
              <a:t>ktoré majú problémy s dodržiavaním </a:t>
            </a:r>
            <a:r>
              <a:rPr lang="it-IT">
                <a:latin typeface="Calibri"/>
              </a:rPr>
              <a:t>noriem Spoločenstva, a </a:t>
            </a:r>
            <a:r>
              <a:rPr lang="it-IT" err="1">
                <a:latin typeface="Calibri"/>
              </a:rPr>
              <a:t>podporu </a:t>
            </a:r>
            <a:r>
              <a:rPr lang="it-IT">
                <a:latin typeface="Calibri"/>
              </a:rPr>
              <a:t>polosamozásobiteľských poľnohospodárov.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ce5c6ecd3_0_36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 sz="1600" dirty="0"/>
              <a:t>4. Analýza </a:t>
            </a:r>
            <a:r>
              <a:rPr lang="it-IT" sz="1600" dirty="0" err="1"/>
              <a:t>finančnej </a:t>
            </a:r>
            <a:r>
              <a:rPr lang="it-IT" sz="1600" dirty="0"/>
              <a:t>výkonnosti oblasti</a:t>
            </a:r>
          </a:p>
        </p:txBody>
      </p:sp>
      <p:sp>
        <p:nvSpPr>
          <p:cNvPr id="431" name="Google Shape;431;g12ce5c6ecd3_0_36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/>
              <a:t>4.1 Investičná kapacita vo vidieckych oblastiach</a:t>
            </a:r>
            <a:endParaRPr/>
          </a:p>
        </p:txBody>
      </p:sp>
      <p:sp>
        <p:nvSpPr>
          <p:cNvPr id="432" name="Google Shape;432;g12ce5c6ecd3_0_36"/>
          <p:cNvSpPr txBox="1">
            <a:spLocks noGrp="1"/>
          </p:cNvSpPr>
          <p:nvPr>
            <p:ph type="body" idx="3"/>
          </p:nvPr>
        </p:nvSpPr>
        <p:spPr>
          <a:xfrm>
            <a:off x="543000" y="2238002"/>
            <a:ext cx="9116017" cy="406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100"/>
            </a:pPr>
            <a:r>
              <a:rPr lang="it-IT" b="1">
                <a:latin typeface="Calibri"/>
              </a:rPr>
              <a:t>MODERNIZÁCIA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err="1">
                <a:latin typeface="Calibri"/>
              </a:rPr>
              <a:t>Modernizácia sa považuje za </a:t>
            </a:r>
            <a:r>
              <a:rPr lang="it-IT">
                <a:latin typeface="Calibri"/>
              </a:rPr>
              <a:t>druhý spôsob, ako </a:t>
            </a:r>
            <a:r>
              <a:rPr lang="it-IT" err="1">
                <a:latin typeface="Calibri"/>
              </a:rPr>
              <a:t>zlepšiť zhodnocovanie územného </a:t>
            </a:r>
            <a:r>
              <a:rPr lang="it-IT">
                <a:latin typeface="Calibri"/>
              </a:rPr>
              <a:t>kapitálu. </a:t>
            </a:r>
            <a:r>
              <a:rPr lang="it-IT" err="1">
                <a:latin typeface="Calibri"/>
              </a:rPr>
              <a:t>Opatrenia v oblasti </a:t>
            </a:r>
            <a:r>
              <a:rPr lang="it-IT">
                <a:latin typeface="Calibri"/>
              </a:rPr>
              <a:t>rozvoja vidieka </a:t>
            </a:r>
            <a:r>
              <a:rPr lang="it-IT" err="1">
                <a:latin typeface="Calibri"/>
              </a:rPr>
              <a:t>zamerané </a:t>
            </a:r>
            <a:r>
              <a:rPr lang="it-IT">
                <a:latin typeface="Calibri"/>
              </a:rPr>
              <a:t>na</a:t>
            </a:r>
            <a:endParaRPr>
              <a:latin typeface="Calibri"/>
            </a:endParaRPr>
          </a:p>
          <a:p>
            <a:pPr marL="0" indent="0">
              <a:buSzPts val="1100"/>
            </a:pPr>
            <a:r>
              <a:rPr lang="it-IT" err="1">
                <a:latin typeface="Calibri"/>
              </a:rPr>
              <a:t>modernizácia poľnohospodárskej </a:t>
            </a:r>
            <a:r>
              <a:rPr lang="it-IT">
                <a:latin typeface="Calibri"/>
              </a:rPr>
              <a:t>výroby </a:t>
            </a:r>
            <a:r>
              <a:rPr lang="it-IT" err="1">
                <a:latin typeface="Calibri"/>
              </a:rPr>
              <a:t>umožňuje </a:t>
            </a:r>
            <a:r>
              <a:rPr lang="it-IT">
                <a:latin typeface="Calibri"/>
              </a:rPr>
              <a:t>vidieckym </a:t>
            </a:r>
            <a:r>
              <a:rPr lang="it-IT" err="1">
                <a:latin typeface="Calibri"/>
              </a:rPr>
              <a:t>hospodárskym </a:t>
            </a:r>
            <a:r>
              <a:rPr lang="it-IT">
                <a:latin typeface="Calibri"/>
              </a:rPr>
              <a:t>subjektom </a:t>
            </a:r>
            <a:r>
              <a:rPr lang="it-IT" err="1">
                <a:latin typeface="Calibri"/>
              </a:rPr>
              <a:t>lepšie </a:t>
            </a:r>
            <a:r>
              <a:rPr lang="it-IT">
                <a:latin typeface="Calibri"/>
              </a:rPr>
              <a:t>využívať </a:t>
            </a:r>
            <a:r>
              <a:rPr lang="it-IT" err="1">
                <a:latin typeface="Calibri"/>
              </a:rPr>
              <a:t>prírodné zdroje </a:t>
            </a:r>
            <a:r>
              <a:rPr lang="it-IT">
                <a:latin typeface="Calibri"/>
              </a:rPr>
              <a:t>(napr. </a:t>
            </a:r>
            <a:r>
              <a:rPr lang="it-IT" err="1">
                <a:latin typeface="Calibri"/>
              </a:rPr>
              <a:t>prostredníctvom </a:t>
            </a:r>
            <a:r>
              <a:rPr lang="it-IT">
                <a:latin typeface="Calibri"/>
              </a:rPr>
              <a:t>investícií do </a:t>
            </a:r>
            <a:r>
              <a:rPr lang="it-IT" err="1">
                <a:latin typeface="Calibri"/>
              </a:rPr>
              <a:t>strojov umožňujúcich </a:t>
            </a:r>
            <a:r>
              <a:rPr lang="it-IT">
                <a:latin typeface="Calibri"/>
              </a:rPr>
              <a:t>zvýšenie </a:t>
            </a:r>
            <a:r>
              <a:rPr lang="it-IT" err="1">
                <a:latin typeface="Calibri"/>
              </a:rPr>
              <a:t>produktivity</a:t>
            </a:r>
            <a:r>
              <a:rPr lang="it-IT">
                <a:latin typeface="Calibri"/>
              </a:rPr>
              <a:t>), </a:t>
            </a:r>
            <a:r>
              <a:rPr lang="it-IT" err="1">
                <a:latin typeface="Calibri"/>
              </a:rPr>
              <a:t>zavádzať </a:t>
            </a:r>
            <a:r>
              <a:rPr lang="it-IT">
                <a:latin typeface="Calibri"/>
              </a:rPr>
              <a:t>nové </a:t>
            </a:r>
            <a:r>
              <a:rPr lang="it-IT" err="1">
                <a:latin typeface="Calibri"/>
              </a:rPr>
              <a:t>postupy </a:t>
            </a:r>
            <a:r>
              <a:rPr lang="it-IT">
                <a:latin typeface="Calibri"/>
              </a:rPr>
              <a:t>alebo výrobky, </a:t>
            </a:r>
            <a:r>
              <a:rPr lang="it-IT" err="1">
                <a:latin typeface="Calibri"/>
              </a:rPr>
              <a:t>ako je </a:t>
            </a:r>
            <a:r>
              <a:rPr lang="it-IT">
                <a:latin typeface="Calibri"/>
              </a:rPr>
              <a:t>ekologická alebo </a:t>
            </a:r>
            <a:r>
              <a:rPr lang="it-IT" err="1">
                <a:latin typeface="Calibri"/>
              </a:rPr>
              <a:t>integrovaná </a:t>
            </a:r>
            <a:r>
              <a:rPr lang="it-IT">
                <a:latin typeface="Calibri"/>
              </a:rPr>
              <a:t>výroba, </a:t>
            </a:r>
            <a:r>
              <a:rPr lang="it-IT" err="1">
                <a:latin typeface="Calibri"/>
              </a:rPr>
              <a:t>kvalitné </a:t>
            </a:r>
            <a:r>
              <a:rPr lang="it-IT">
                <a:latin typeface="Calibri"/>
              </a:rPr>
              <a:t>výrobky alebo výrobky s </a:t>
            </a:r>
            <a:r>
              <a:rPr lang="it-IT" err="1">
                <a:latin typeface="Calibri"/>
              </a:rPr>
              <a:t>chráneným </a:t>
            </a:r>
            <a:r>
              <a:rPr lang="it-IT">
                <a:latin typeface="Calibri"/>
              </a:rPr>
              <a:t>označením </a:t>
            </a:r>
            <a:r>
              <a:rPr lang="it-IT" err="1">
                <a:latin typeface="Calibri"/>
              </a:rPr>
              <a:t>pôvodu</a:t>
            </a:r>
            <a:r>
              <a:rPr lang="it-IT">
                <a:latin typeface="Calibri"/>
              </a:rPr>
              <a:t>. </a:t>
            </a:r>
          </a:p>
          <a:p>
            <a:pPr marL="0" indent="0">
              <a:buSzPts val="1100"/>
            </a:pPr>
            <a:endParaRPr lang="it-IT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>
                <a:latin typeface="Calibri"/>
              </a:rPr>
              <a:t>Pomáha </a:t>
            </a:r>
            <a:r>
              <a:rPr lang="it-IT" err="1">
                <a:latin typeface="Calibri"/>
              </a:rPr>
              <a:t>zlepšiť vertikálnu integráciu poľnohospodárskych </a:t>
            </a:r>
            <a:r>
              <a:rPr lang="it-IT">
                <a:latin typeface="Calibri"/>
              </a:rPr>
              <a:t>činností a reteritorializáciu </a:t>
            </a:r>
            <a:r>
              <a:rPr lang="it-IT" err="1">
                <a:latin typeface="Calibri"/>
              </a:rPr>
              <a:t>hodnotového </a:t>
            </a:r>
            <a:r>
              <a:rPr lang="it-IT">
                <a:latin typeface="Calibri"/>
              </a:rPr>
              <a:t>reťazca. Cieľom </a:t>
            </a:r>
            <a:r>
              <a:rPr lang="it-IT" err="1">
                <a:latin typeface="Calibri"/>
              </a:rPr>
              <a:t>modernizácie je zvýšiť produktivitu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príjem jednotlivých hospodárskych jednotiek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ale aj zlepšiť </a:t>
            </a:r>
            <a:r>
              <a:rPr lang="it-IT">
                <a:latin typeface="Calibri"/>
              </a:rPr>
              <a:t>spoluprácu.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Calibri"/>
            </a:endParaRPr>
          </a:p>
          <a:p>
            <a:pPr marL="0" indent="0">
              <a:buSzPts val="1100"/>
            </a:pPr>
            <a:r>
              <a:rPr lang="it-IT">
                <a:latin typeface="Calibri"/>
              </a:rPr>
              <a:t>RESTRUKTURALIZÁCIA a </a:t>
            </a:r>
            <a:r>
              <a:rPr lang="it-IT" err="1">
                <a:latin typeface="Calibri"/>
              </a:rPr>
              <a:t>rozšírenie </a:t>
            </a:r>
            <a:r>
              <a:rPr lang="it-IT">
                <a:latin typeface="Calibri"/>
              </a:rPr>
              <a:t>vidieckeho hospodárstva </a:t>
            </a:r>
            <a:r>
              <a:rPr lang="it-IT" err="1">
                <a:latin typeface="Calibri"/>
              </a:rPr>
              <a:t>nad rámec </a:t>
            </a:r>
            <a:r>
              <a:rPr lang="it-IT">
                <a:latin typeface="Calibri"/>
              </a:rPr>
              <a:t>čisto komoditnej výroby </a:t>
            </a:r>
            <a:r>
              <a:rPr lang="it-IT" err="1">
                <a:latin typeface="Calibri"/>
              </a:rPr>
              <a:t>je </a:t>
            </a:r>
            <a:r>
              <a:rPr lang="it-IT">
                <a:latin typeface="Calibri"/>
              </a:rPr>
              <a:t>spôsobené </a:t>
            </a:r>
            <a:r>
              <a:rPr lang="it-IT" err="1">
                <a:latin typeface="Calibri"/>
              </a:rPr>
              <a:t>potrebou </a:t>
            </a:r>
            <a:r>
              <a:rPr lang="it-IT">
                <a:latin typeface="Calibri"/>
              </a:rPr>
              <a:t>kompenzovať </a:t>
            </a:r>
            <a:r>
              <a:rPr lang="it-IT" err="1">
                <a:latin typeface="Calibri"/>
              </a:rPr>
              <a:t>zníženie </a:t>
            </a:r>
            <a:r>
              <a:rPr lang="it-IT">
                <a:latin typeface="Calibri"/>
              </a:rPr>
              <a:t>príjmov z </a:t>
            </a:r>
            <a:r>
              <a:rPr lang="it-IT" err="1">
                <a:latin typeface="Calibri"/>
              </a:rPr>
              <a:t>tradičného poľnohospodárstva </a:t>
            </a:r>
            <a:r>
              <a:rPr lang="it-IT">
                <a:latin typeface="Calibri"/>
              </a:rPr>
              <a:t>a vytvárať dodatočné </a:t>
            </a:r>
            <a:r>
              <a:rPr lang="it-IT" err="1">
                <a:latin typeface="Calibri"/>
              </a:rPr>
              <a:t>príjmy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Spočíva </a:t>
            </a:r>
            <a:r>
              <a:rPr lang="it-IT">
                <a:latin typeface="Calibri"/>
              </a:rPr>
              <a:t>v </a:t>
            </a:r>
            <a:r>
              <a:rPr lang="it-IT" err="1">
                <a:latin typeface="Calibri"/>
              </a:rPr>
              <a:t>zavádzaní </a:t>
            </a:r>
            <a:r>
              <a:rPr lang="it-IT">
                <a:latin typeface="Calibri"/>
              </a:rPr>
              <a:t>nových činností a nových vidieckych </a:t>
            </a:r>
            <a:r>
              <a:rPr lang="it-IT" err="1">
                <a:latin typeface="Calibri"/>
              </a:rPr>
              <a:t>tovarov </a:t>
            </a:r>
            <a:r>
              <a:rPr lang="it-IT">
                <a:latin typeface="Calibri"/>
              </a:rPr>
              <a:t>a služieb, ktoré </a:t>
            </a:r>
            <a:r>
              <a:rPr lang="it-IT" err="1">
                <a:latin typeface="Calibri"/>
              </a:rPr>
              <a:t>požaduje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mestská) </a:t>
            </a:r>
            <a:r>
              <a:rPr lang="it-IT">
                <a:latin typeface="Calibri"/>
              </a:rPr>
              <a:t>spoločnosť, </a:t>
            </a:r>
            <a:r>
              <a:rPr lang="it-IT" err="1">
                <a:latin typeface="Calibri"/>
              </a:rPr>
              <a:t>ako je diverzifikácia do odvetvia </a:t>
            </a:r>
            <a:r>
              <a:rPr lang="it-IT">
                <a:latin typeface="Calibri"/>
              </a:rPr>
              <a:t>chovu koní, </a:t>
            </a:r>
            <a:r>
              <a:rPr lang="it-IT" err="1">
                <a:latin typeface="Calibri"/>
              </a:rPr>
              <a:t>cestovného ruchu </a:t>
            </a:r>
            <a:r>
              <a:rPr lang="it-IT">
                <a:latin typeface="Calibri"/>
              </a:rPr>
              <a:t>(</a:t>
            </a:r>
            <a:r>
              <a:rPr lang="it-IT" err="1">
                <a:latin typeface="Calibri"/>
              </a:rPr>
              <a:t>Hjalager</a:t>
            </a:r>
            <a:r>
              <a:rPr lang="it-IT">
                <a:latin typeface="Calibri"/>
              </a:rPr>
              <a:t>, 1996) alebo sociálnej starostlivosti (Di </a:t>
            </a:r>
            <a:r>
              <a:rPr lang="it-IT" err="1">
                <a:latin typeface="Calibri"/>
              </a:rPr>
              <a:t>Iacovo </a:t>
            </a:r>
            <a:r>
              <a:rPr lang="it-IT">
                <a:latin typeface="Calibri"/>
              </a:rPr>
              <a:t>a O'Connor, 2009).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SzPts val="1100"/>
            </a:pPr>
            <a:endParaRPr lang="it-IT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-IT" b="1">
                <a:latin typeface="Calibri"/>
              </a:rPr>
              <a:t>PRÍPADOVÁ ŠTÚDIA</a:t>
            </a:r>
            <a:endParaRPr b="1">
              <a:latin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Úloha miestnych investícií pri vytváraní rozvoja vidieka v Poľsku</a:t>
            </a:r>
            <a:endParaRPr b="1">
              <a:solidFill>
                <a:schemeClr val="hlink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 sz="1400" b="0"/>
              <a:t>5. </a:t>
            </a:r>
            <a:r>
              <a:rPr lang="it-IT" sz="1400" b="0">
                <a:latin typeface="Trebuchet MS"/>
                <a:ea typeface="Trebuchet MS"/>
                <a:cs typeface="Trebuchet MS"/>
                <a:sym typeface="Trebuchet MS"/>
              </a:rPr>
              <a:t>Vytvorenie scenárov na pochopenie potenciálu miestnej oblasti na aktiváciu centra chuti</a:t>
            </a:r>
            <a:endParaRPr sz="1400" b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8" name="Google Shape;43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1800" y="1783500"/>
            <a:ext cx="3558474" cy="36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3"/>
          <p:cNvSpPr txBox="1">
            <a:spLocks noGrp="1"/>
          </p:cNvSpPr>
          <p:nvPr>
            <p:ph type="body" idx="1"/>
          </p:nvPr>
        </p:nvSpPr>
        <p:spPr>
          <a:xfrm>
            <a:off x="183550" y="1238850"/>
            <a:ext cx="9412034" cy="56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 sz="1400" dirty="0"/>
              <a:t>5. </a:t>
            </a:r>
            <a:r>
              <a:rPr lang="it-IT" dirty="0">
                <a:latin typeface="Calibri"/>
                <a:ea typeface="Trebuchet MS"/>
                <a:cs typeface="Trebuchet MS"/>
                <a:sym typeface="Trebuchet MS"/>
              </a:rPr>
              <a:t>Vytvorenie </a:t>
            </a:r>
            <a:r>
              <a:rPr lang="it-IT" dirty="0" err="1">
                <a:latin typeface="Calibri"/>
                <a:ea typeface="Trebuchet MS"/>
                <a:cs typeface="Trebuchet MS"/>
                <a:sym typeface="Trebuchet MS"/>
              </a:rPr>
              <a:t>scenárov </a:t>
            </a:r>
            <a:r>
              <a:rPr lang="it-IT" dirty="0">
                <a:latin typeface="Calibri"/>
                <a:ea typeface="Trebuchet MS"/>
                <a:cs typeface="Trebuchet MS"/>
                <a:sym typeface="Trebuchet MS"/>
              </a:rPr>
              <a:t>na </a:t>
            </a:r>
            <a:r>
              <a:rPr lang="it-IT" dirty="0" err="1">
                <a:latin typeface="Calibri"/>
                <a:ea typeface="Trebuchet MS"/>
                <a:cs typeface="Trebuchet MS"/>
                <a:sym typeface="Trebuchet MS"/>
              </a:rPr>
              <a:t>pochopenie potenciálu miestnej </a:t>
            </a:r>
            <a:r>
              <a:rPr lang="it-IT" dirty="0">
                <a:latin typeface="Calibri"/>
                <a:ea typeface="Trebuchet MS"/>
                <a:cs typeface="Trebuchet MS"/>
                <a:sym typeface="Trebuchet MS"/>
              </a:rPr>
              <a:t>oblasti na </a:t>
            </a:r>
            <a:r>
              <a:rPr lang="it-IT" dirty="0" err="1">
                <a:latin typeface="Calibri"/>
                <a:ea typeface="Trebuchet MS"/>
                <a:cs typeface="Trebuchet MS"/>
                <a:sym typeface="Trebuchet MS"/>
              </a:rPr>
              <a:t>aktiváciu </a:t>
            </a:r>
            <a:r>
              <a:rPr lang="it-IT" dirty="0">
                <a:latin typeface="Calibri"/>
                <a:ea typeface="Trebuchet MS"/>
                <a:cs typeface="Trebuchet MS"/>
                <a:sym typeface="Trebuchet MS"/>
              </a:rPr>
              <a:t>centra chuti</a:t>
            </a:r>
            <a:endParaRPr lang="it-IT" sz="1400">
              <a:ea typeface="Trebuchet MS"/>
              <a:cs typeface="Trebuchet M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248EFD-7C21-79D0-EEB3-D1478BA85F59}"/>
              </a:ext>
            </a:extLst>
          </p:cNvPr>
          <p:cNvSpPr txBox="1"/>
          <p:nvPr/>
        </p:nvSpPr>
        <p:spPr>
          <a:xfrm>
            <a:off x="496584" y="1880979"/>
            <a:ext cx="87827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accent3"/>
                </a:solidFill>
              </a:rPr>
              <a:t>Kroky na </a:t>
            </a:r>
            <a:r>
              <a:rPr lang="it-IT" dirty="0" err="1">
                <a:solidFill>
                  <a:schemeClr val="accent3"/>
                </a:solidFill>
              </a:rPr>
              <a:t>pochopenie prostredia </a:t>
            </a:r>
            <a:r>
              <a:rPr lang="it-IT" dirty="0">
                <a:solidFill>
                  <a:schemeClr val="accent3"/>
                </a:solidFill>
              </a:rPr>
              <a:t>a </a:t>
            </a:r>
            <a:r>
              <a:rPr lang="it-IT" dirty="0" err="1">
                <a:solidFill>
                  <a:schemeClr val="accent3"/>
                </a:solidFill>
              </a:rPr>
              <a:t>realizáciu </a:t>
            </a:r>
            <a:r>
              <a:rPr lang="it-IT" dirty="0">
                <a:solidFill>
                  <a:schemeClr val="accent3"/>
                </a:solidFill>
              </a:rPr>
              <a:t>Centra chuti.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6EBA4E-A7FC-0037-C28E-6D5A0CA599BA}"/>
              </a:ext>
            </a:extLst>
          </p:cNvPr>
          <p:cNvSpPr txBox="1"/>
          <p:nvPr/>
        </p:nvSpPr>
        <p:spPr>
          <a:xfrm>
            <a:off x="507167" y="2557220"/>
            <a:ext cx="876007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dirty="0" err="1">
                <a:latin typeface="Calibri"/>
              </a:rPr>
              <a:t>Dostali sme </a:t>
            </a:r>
            <a:r>
              <a:rPr lang="it-IT" sz="1200" dirty="0">
                <a:latin typeface="Calibri"/>
              </a:rPr>
              <a:t>sa k </a:t>
            </a:r>
            <a:r>
              <a:rPr lang="it-IT" sz="1200" dirty="0" err="1">
                <a:latin typeface="Calibri"/>
              </a:rPr>
              <a:t>záveru tohto </a:t>
            </a:r>
            <a:r>
              <a:rPr lang="it-IT" sz="1200" dirty="0">
                <a:latin typeface="Calibri"/>
              </a:rPr>
              <a:t>prvého vzdelávacieho </a:t>
            </a:r>
            <a:r>
              <a:rPr lang="it-IT" sz="1200" dirty="0" err="1">
                <a:latin typeface="Calibri"/>
              </a:rPr>
              <a:t>modulu</a:t>
            </a:r>
            <a:r>
              <a:rPr lang="it-IT" sz="1200" dirty="0">
                <a:latin typeface="Calibri"/>
              </a:rPr>
              <a:t>. </a:t>
            </a:r>
          </a:p>
          <a:p>
            <a:endParaRPr lang="it-IT" sz="1200" dirty="0">
              <a:latin typeface="Calibri"/>
            </a:endParaRPr>
          </a:p>
          <a:p>
            <a:r>
              <a:rPr lang="it-IT" sz="1200" dirty="0" err="1">
                <a:latin typeface="Calibri"/>
              </a:rPr>
              <a:t>Táto </a:t>
            </a:r>
            <a:r>
              <a:rPr lang="it-IT" sz="1200" dirty="0">
                <a:latin typeface="Calibri"/>
              </a:rPr>
              <a:t>posledná časť </a:t>
            </a:r>
            <a:r>
              <a:rPr lang="it-IT" sz="1200" dirty="0" err="1">
                <a:latin typeface="Calibri"/>
              </a:rPr>
              <a:t>bude </a:t>
            </a:r>
            <a:r>
              <a:rPr lang="it-IT" sz="1200" dirty="0">
                <a:latin typeface="Calibri"/>
              </a:rPr>
              <a:t>slúžiť </a:t>
            </a:r>
            <a:r>
              <a:rPr lang="it-IT" sz="1200" dirty="0" err="1">
                <a:latin typeface="Calibri"/>
              </a:rPr>
              <a:t>ako záverečná kapitola</a:t>
            </a:r>
            <a:r>
              <a:rPr lang="it-IT" sz="1200" dirty="0">
                <a:latin typeface="Calibri"/>
              </a:rPr>
              <a:t>, ktorá </a:t>
            </a:r>
            <a:r>
              <a:rPr lang="it-IT" sz="1200" dirty="0" err="1">
                <a:latin typeface="Calibri"/>
              </a:rPr>
              <a:t>zhrnie všetky </a:t>
            </a:r>
            <a:r>
              <a:rPr lang="it-IT" sz="1200" dirty="0">
                <a:latin typeface="Calibri"/>
              </a:rPr>
              <a:t>kroky </a:t>
            </a:r>
            <a:r>
              <a:rPr lang="it-IT" sz="1200" dirty="0" err="1">
                <a:latin typeface="Calibri"/>
              </a:rPr>
              <a:t>potrebné </a:t>
            </a:r>
            <a:r>
              <a:rPr lang="it-IT" sz="1200" dirty="0">
                <a:latin typeface="Calibri"/>
              </a:rPr>
              <a:t>na presné a </a:t>
            </a:r>
            <a:r>
              <a:rPr lang="it-IT" sz="1200" dirty="0" err="1">
                <a:latin typeface="Calibri"/>
              </a:rPr>
              <a:t>dôkladné pochopenie územia, </a:t>
            </a:r>
            <a:r>
              <a:rPr lang="it-IT" sz="1200" dirty="0">
                <a:latin typeface="Calibri"/>
              </a:rPr>
              <a:t>na </a:t>
            </a:r>
            <a:r>
              <a:rPr lang="it-IT" sz="1200" dirty="0" err="1">
                <a:latin typeface="Calibri"/>
              </a:rPr>
              <a:t>ktorom sa má zriadiť </a:t>
            </a:r>
            <a:r>
              <a:rPr lang="it-IT" sz="1200" dirty="0">
                <a:latin typeface="Calibri"/>
              </a:rPr>
              <a:t>centrum vkusu.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572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body" idx="1"/>
          </p:nvPr>
        </p:nvSpPr>
        <p:spPr>
          <a:xfrm>
            <a:off x="347791" y="664099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(Obr.1) Šablóna SWOT ANALÝZY </a:t>
            </a:r>
            <a:endParaRPr/>
          </a:p>
        </p:txBody>
      </p:sp>
      <p:graphicFrame>
        <p:nvGraphicFramePr>
          <p:cNvPr id="97" name="Google Shape;97;p6"/>
          <p:cNvGraphicFramePr/>
          <p:nvPr/>
        </p:nvGraphicFramePr>
        <p:xfrm>
          <a:off x="737386" y="1169882"/>
          <a:ext cx="6891450" cy="58522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DAFEA4"/>
                    </a:gs>
                    <a:gs pos="35000">
                      <a:srgbClr val="E3FEBF"/>
                    </a:gs>
                    <a:gs pos="100000">
                      <a:srgbClr val="F4FEE6"/>
                    </a:gs>
                  </a:gsLst>
                  <a:lin ang="16200000" scaled="0"/>
                </a:gradFill>
                <a:tableStyleId>{D23FF16D-11D2-4C03-839C-79305112D1A9}</a:tableStyleId>
              </a:tblPr>
              <a:tblGrid>
                <a:gridCol w="344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STRENGHT</a:t>
                      </a:r>
                      <a:r>
                        <a:rPr lang="it-IT" sz="1800" u="none" strike="noStrike" cap="none"/>
                        <a:t>S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solidFill>
                            <a:schemeClr val="dk1"/>
                          </a:solidFill>
                        </a:rPr>
                        <a:t>SLABÉ STRÁNKY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6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Inovatívny výrobok/služba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Jednoduché rozšírenie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Široká prítomnosť na území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Jedinečné technické alebo odborné zručnosti, ktoré váš podnik má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Spoločné poslanie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Aké sú vaše slabé stránky podľa vášho interného hodnotenia?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Oblasti zlepšenia, na ktoré by ste sa mali zamerať.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MOŽNOST</a:t>
                      </a:r>
                      <a:r>
                        <a:rPr lang="it-IT" sz="1800"/>
                        <a:t>I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HROZB</a:t>
                      </a:r>
                      <a:r>
                        <a:rPr lang="it-IT" sz="1800"/>
                        <a:t>Y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99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Jedinečné funkcie, ktoré môžete poskytnúť svojim potenciálnym klientom/záujemcom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inštitucionálne výhody, politické výhody, daňové úľavy atď.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zmena citlivosti používateľa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Absencia alebo nedostatok akýchkoľvek funkcií vášho produktu alebo služby.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it-IT" sz="1800" b="0" i="0" u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chýbajúce primerané finančné zdroje na podporu rôznych obchodných príležitostí.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l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>
                <a:latin typeface="Calibri"/>
              </a:rPr>
              <a:t>1.2 Ako vykonať SWOT analýzu</a:t>
            </a:r>
          </a:p>
        </p:txBody>
      </p:sp>
      <p:sp>
        <p:nvSpPr>
          <p:cNvPr id="103" name="Google Shape;103;p7"/>
          <p:cNvSpPr txBox="1">
            <a:spLocks noGrp="1"/>
          </p:cNvSpPr>
          <p:nvPr>
            <p:ph type="body" idx="3"/>
          </p:nvPr>
        </p:nvSpPr>
        <p:spPr>
          <a:xfrm>
            <a:off x="543000" y="1945799"/>
            <a:ext cx="9114600" cy="416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indent="50800">
              <a:buFont typeface="Arial"/>
              <a:buChar char="•"/>
            </a:pPr>
            <a:r>
              <a:rPr lang="it-IT" err="1">
                <a:latin typeface="Calibri"/>
              </a:rPr>
              <a:t>Ako sme spomenuli na začiatku tohto modulu, </a:t>
            </a:r>
            <a:r>
              <a:rPr lang="it-IT">
                <a:latin typeface="Calibri"/>
              </a:rPr>
              <a:t>centrum chuti </a:t>
            </a:r>
            <a:r>
              <a:rPr lang="it-IT" err="1">
                <a:latin typeface="Calibri"/>
              </a:rPr>
              <a:t>je konkrétna </a:t>
            </a:r>
            <a:r>
              <a:rPr lang="it-IT">
                <a:latin typeface="Calibri"/>
              </a:rPr>
              <a:t>činnosť.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0" lvl="0" indent="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Odráža </a:t>
            </a:r>
            <a:r>
              <a:rPr lang="it-IT">
                <a:latin typeface="Calibri"/>
              </a:rPr>
              <a:t>poľnohospodársko-ekonomické </a:t>
            </a:r>
            <a:r>
              <a:rPr lang="it-IT" err="1">
                <a:latin typeface="Calibri"/>
              </a:rPr>
              <a:t>povolania v danej </a:t>
            </a:r>
            <a:r>
              <a:rPr lang="it-IT">
                <a:latin typeface="Calibri"/>
              </a:rPr>
              <a:t>oblasti, a </a:t>
            </a:r>
            <a:r>
              <a:rPr lang="it-IT" err="1">
                <a:latin typeface="Calibri"/>
              </a:rPr>
              <a:t>preto odráža </a:t>
            </a:r>
            <a:r>
              <a:rPr lang="it-IT">
                <a:latin typeface="Calibri"/>
              </a:rPr>
              <a:t>sociálno-kultúrny a </a:t>
            </a:r>
            <a:r>
              <a:rPr lang="it-IT" err="1">
                <a:latin typeface="Calibri"/>
              </a:rPr>
              <a:t>hospodársky aspekt </a:t>
            </a:r>
            <a:r>
              <a:rPr lang="it-IT">
                <a:latin typeface="Calibri"/>
              </a:rPr>
              <a:t>komunity.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0" lvl="0" indent="50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Preto je nevyhnutné </a:t>
            </a:r>
            <a:r>
              <a:rPr lang="it-IT">
                <a:latin typeface="Calibri"/>
              </a:rPr>
              <a:t>zapojiť </a:t>
            </a:r>
            <a:r>
              <a:rPr lang="it-IT" err="1">
                <a:latin typeface="Calibri"/>
              </a:rPr>
              <a:t>hlavné sociálno-ekonomické subjekty územia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všetky </a:t>
            </a:r>
            <a:r>
              <a:rPr lang="it-IT">
                <a:latin typeface="Calibri"/>
              </a:rPr>
              <a:t>zainteresované strany v </a:t>
            </a:r>
            <a:r>
              <a:rPr lang="it-IT" err="1">
                <a:latin typeface="Calibri"/>
              </a:rPr>
              <a:t>čo najširšom rozsahu, aby </a:t>
            </a:r>
            <a:r>
              <a:rPr lang="it-IT">
                <a:latin typeface="Calibri"/>
              </a:rPr>
              <a:t>sa COT stal </a:t>
            </a:r>
            <a:r>
              <a:rPr lang="it-IT" err="1">
                <a:latin typeface="Calibri"/>
              </a:rPr>
              <a:t>čo najkolektívnejším </a:t>
            </a:r>
            <a:r>
              <a:rPr lang="it-IT">
                <a:latin typeface="Calibri"/>
              </a:rPr>
              <a:t>dielom, zohľadňujúcim </a:t>
            </a:r>
            <a:r>
              <a:rPr lang="it-IT" err="1">
                <a:latin typeface="Calibri"/>
              </a:rPr>
              <a:t>potreby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požiadavky každého z nich</a:t>
            </a:r>
            <a:r>
              <a:rPr lang="it-IT">
                <a:latin typeface="Calibri"/>
              </a:rPr>
              <a:t>, a na </a:t>
            </a:r>
            <a:r>
              <a:rPr lang="it-IT" err="1">
                <a:latin typeface="Calibri"/>
              </a:rPr>
              <a:t>ich </a:t>
            </a:r>
            <a:r>
              <a:rPr lang="it-IT">
                <a:latin typeface="Calibri"/>
              </a:rPr>
              <a:t>základe </a:t>
            </a:r>
            <a:r>
              <a:rPr lang="it-IT" err="1">
                <a:latin typeface="Calibri"/>
              </a:rPr>
              <a:t>vytvoriť najvhodnejší typ </a:t>
            </a:r>
            <a:r>
              <a:rPr lang="it-IT">
                <a:latin typeface="Calibri"/>
              </a:rPr>
              <a:t>COT.</a:t>
            </a:r>
          </a:p>
          <a:p>
            <a:pPr marL="0" indent="0"/>
            <a:endParaRPr lang="it-IT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 err="1">
                <a:latin typeface="Calibri"/>
              </a:rPr>
              <a:t>Nespoliehajte sa </a:t>
            </a:r>
            <a:r>
              <a:rPr lang="it-IT">
                <a:latin typeface="Calibri"/>
              </a:rPr>
              <a:t>na </a:t>
            </a:r>
            <a:r>
              <a:rPr lang="it-IT" err="1">
                <a:latin typeface="Calibri"/>
              </a:rPr>
              <a:t>vlastné čiastočné </a:t>
            </a:r>
            <a:r>
              <a:rPr lang="it-IT">
                <a:latin typeface="Calibri"/>
              </a:rPr>
              <a:t>poznanie </a:t>
            </a:r>
            <a:r>
              <a:rPr lang="it-IT" err="1">
                <a:latin typeface="Calibri"/>
              </a:rPr>
              <a:t>územia</a:t>
            </a:r>
            <a:r>
              <a:rPr lang="it-IT">
                <a:latin typeface="Calibri"/>
              </a:rPr>
              <a:t>, komunít a </a:t>
            </a:r>
            <a:r>
              <a:rPr lang="it-IT" err="1">
                <a:latin typeface="Calibri"/>
              </a:rPr>
              <a:t>ich </a:t>
            </a:r>
            <a:r>
              <a:rPr lang="it-IT">
                <a:latin typeface="Calibri"/>
              </a:rPr>
              <a:t>dynamiky. Vaše </a:t>
            </a:r>
            <a:r>
              <a:rPr lang="it-IT" err="1">
                <a:latin typeface="Calibri"/>
              </a:rPr>
              <a:t>predpoklady môžu </a:t>
            </a:r>
            <a:r>
              <a:rPr lang="it-IT">
                <a:latin typeface="Calibri"/>
              </a:rPr>
              <a:t>byť </a:t>
            </a:r>
            <a:r>
              <a:rPr lang="it-IT" err="1">
                <a:latin typeface="Calibri"/>
              </a:rPr>
              <a:t>nesprávne</a:t>
            </a:r>
            <a:r>
              <a:rPr lang="it-IT">
                <a:latin typeface="Calibri"/>
              </a:rPr>
              <a:t>. </a:t>
            </a:r>
            <a:r>
              <a:rPr lang="it-IT" err="1">
                <a:latin typeface="Calibri"/>
              </a:rPr>
              <a:t>Namiesto toho zostavte </a:t>
            </a:r>
            <a:r>
              <a:rPr lang="it-IT">
                <a:latin typeface="Calibri"/>
              </a:rPr>
              <a:t>tím ľudí z rôznych </a:t>
            </a:r>
            <a:r>
              <a:rPr lang="it-IT" err="1">
                <a:latin typeface="Calibri"/>
              </a:rPr>
              <a:t>funkcií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úrovní, </a:t>
            </a:r>
            <a:r>
              <a:rPr lang="it-IT">
                <a:latin typeface="Calibri"/>
              </a:rPr>
              <a:t>aby ste vytvorili </a:t>
            </a:r>
            <a:r>
              <a:rPr lang="it-IT" err="1">
                <a:latin typeface="Calibri"/>
              </a:rPr>
              <a:t>rozsiahly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prehľadný </a:t>
            </a:r>
            <a:r>
              <a:rPr lang="it-IT">
                <a:latin typeface="Calibri"/>
              </a:rPr>
              <a:t>zoznam </a:t>
            </a:r>
            <a:r>
              <a:rPr lang="it-IT" err="1">
                <a:latin typeface="Calibri"/>
              </a:rPr>
              <a:t>pozorovaní</a:t>
            </a:r>
            <a:r>
              <a:rPr lang="it-IT">
                <a:latin typeface="Calibri"/>
              </a:rPr>
              <a:t>.</a:t>
            </a:r>
            <a:endParaRPr lang="en-US">
              <a:latin typeface="Calibri"/>
            </a:endParaRPr>
          </a:p>
          <a:p>
            <a:pPr marL="0" indent="0"/>
            <a:endParaRPr lang="it-IT">
              <a:latin typeface="Calibri"/>
            </a:endParaRPr>
          </a:p>
          <a:p>
            <a:pPr marL="342900" indent="-292100">
              <a:buFont typeface="Noto Sans Symbols,Sans-Serif"/>
              <a:buChar char="✔"/>
            </a:pPr>
            <a:r>
              <a:rPr lang="it-IT" err="1">
                <a:latin typeface="Calibri"/>
              </a:rPr>
              <a:t>Potom vždy, </a:t>
            </a:r>
            <a:r>
              <a:rPr lang="it-IT">
                <a:latin typeface="Calibri"/>
              </a:rPr>
              <a:t>keď </a:t>
            </a:r>
            <a:r>
              <a:rPr lang="it-IT" err="1">
                <a:latin typeface="Calibri"/>
              </a:rPr>
              <a:t>identifikujete silnú stránku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slabú stránku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príležitosť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hrozbu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napíšte ju </a:t>
            </a:r>
            <a:r>
              <a:rPr lang="it-IT">
                <a:latin typeface="Calibri"/>
              </a:rPr>
              <a:t>do </a:t>
            </a:r>
            <a:r>
              <a:rPr lang="it-IT" err="1">
                <a:latin typeface="Calibri"/>
              </a:rPr>
              <a:t>príslušnej </a:t>
            </a:r>
            <a:r>
              <a:rPr lang="it-IT">
                <a:latin typeface="Calibri"/>
              </a:rPr>
              <a:t>časti </a:t>
            </a:r>
            <a:r>
              <a:rPr lang="it-IT" err="1">
                <a:latin typeface="Calibri"/>
              </a:rPr>
              <a:t>tabuľky analýzy </a:t>
            </a:r>
            <a:r>
              <a:rPr lang="it-IT">
                <a:latin typeface="Calibri"/>
              </a:rPr>
              <a:t>SWOT, aby </a:t>
            </a:r>
            <a:r>
              <a:rPr lang="it-IT" err="1">
                <a:latin typeface="Calibri"/>
              </a:rPr>
              <a:t>ju všetci videli</a:t>
            </a:r>
            <a:r>
              <a:rPr lang="it-IT">
                <a:latin typeface="Calibri"/>
              </a:rPr>
              <a:t>.</a:t>
            </a:r>
            <a:endParaRPr lang="en-US">
              <a:latin typeface="Calibri"/>
            </a:endParaRPr>
          </a:p>
          <a:p>
            <a:pPr marL="0" indent="0"/>
            <a:endParaRPr lang="it-IT">
              <a:latin typeface="Calibri"/>
            </a:endParaRPr>
          </a:p>
          <a:p>
            <a:pPr marL="342900" indent="-292100">
              <a:buFont typeface="Noto Sans Symbols,Sans-Serif"/>
              <a:buChar char="✔"/>
            </a:pPr>
            <a:r>
              <a:rPr lang="it-IT">
                <a:latin typeface="Calibri"/>
              </a:rPr>
              <a:t>Pozrite sa </a:t>
            </a:r>
            <a:r>
              <a:rPr lang="it-IT" err="1">
                <a:latin typeface="Calibri"/>
              </a:rPr>
              <a:t>na každú </a:t>
            </a:r>
            <a:r>
              <a:rPr lang="it-IT">
                <a:latin typeface="Calibri"/>
              </a:rPr>
              <a:t>oblasť </a:t>
            </a:r>
            <a:r>
              <a:rPr lang="it-IT" err="1">
                <a:latin typeface="Calibri"/>
              </a:rPr>
              <a:t>podrobnejšie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zvážte, čo sa kam hodí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aké otázky by ste mohli položiť v </a:t>
            </a:r>
            <a:r>
              <a:rPr lang="it-IT">
                <a:latin typeface="Calibri"/>
              </a:rPr>
              <a:t>rámci </a:t>
            </a:r>
            <a:r>
              <a:rPr lang="it-IT" err="1">
                <a:latin typeface="Calibri"/>
              </a:rPr>
              <a:t>zberu </a:t>
            </a:r>
            <a:r>
              <a:rPr lang="it-IT">
                <a:latin typeface="Calibri"/>
              </a:rPr>
              <a:t>údajov.</a:t>
            </a:r>
          </a:p>
          <a:p>
            <a:pPr marL="0" indent="0">
              <a:buFont typeface="Noto Sans Symbols"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body" idx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1.2 Ako vykonať SWOT analýzu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2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sz="1600"/>
              <a:t>SILNÉ STRÁNKY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3"/>
          </p:nvPr>
        </p:nvSpPr>
        <p:spPr>
          <a:xfrm>
            <a:off x="543000" y="2100627"/>
            <a:ext cx="9114708" cy="418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2000"/>
            </a:pPr>
            <a:endParaRPr lang="it-IT" b="1">
              <a:latin typeface="Calibri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b="1" err="1">
                <a:latin typeface="Calibri"/>
              </a:rPr>
              <a:t>Silné stránky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veci, ktoré </a:t>
            </a:r>
            <a:r>
              <a:rPr lang="it-IT" b="1" err="1">
                <a:latin typeface="Calibri"/>
              </a:rPr>
              <a:t>vaša organizácia robí obzvlášť dobre </a:t>
            </a:r>
            <a:r>
              <a:rPr lang="it-IT">
                <a:latin typeface="Calibri"/>
              </a:rPr>
              <a:t>alebo spôsobom, </a:t>
            </a:r>
            <a:r>
              <a:rPr lang="it-IT" err="1">
                <a:latin typeface="Calibri"/>
              </a:rPr>
              <a:t>ktorý </a:t>
            </a:r>
            <a:r>
              <a:rPr lang="it-IT" b="1" err="1">
                <a:latin typeface="Calibri"/>
              </a:rPr>
              <a:t>ju odlišuje </a:t>
            </a:r>
            <a:r>
              <a:rPr lang="it-IT" b="1">
                <a:latin typeface="Calibri"/>
              </a:rPr>
              <a:t>od </a:t>
            </a:r>
            <a:r>
              <a:rPr lang="it-IT" b="1" err="1">
                <a:latin typeface="Calibri"/>
              </a:rPr>
              <a:t>jej </a:t>
            </a:r>
            <a:r>
              <a:rPr lang="it-IT" b="1">
                <a:latin typeface="Calibri"/>
              </a:rPr>
              <a:t>konkurentov</a:t>
            </a:r>
            <a:r>
              <a:rPr lang="it-IT">
                <a:latin typeface="Calibri"/>
              </a:rPr>
              <a:t>.</a:t>
            </a:r>
          </a:p>
          <a:p>
            <a:pPr marL="0" indent="0">
              <a:buSzPts val="2000"/>
            </a:pPr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err="1">
                <a:latin typeface="Calibri"/>
              </a:rPr>
              <a:t>Premýšľajte o výhodách, ktoré má vaša organizácia </a:t>
            </a:r>
            <a:r>
              <a:rPr lang="it-IT">
                <a:latin typeface="Calibri"/>
              </a:rPr>
              <a:t>oproti </a:t>
            </a:r>
            <a:r>
              <a:rPr lang="it-IT" err="1">
                <a:latin typeface="Calibri"/>
              </a:rPr>
              <a:t>iným organizáciám</a:t>
            </a:r>
            <a:r>
              <a:rPr lang="it-IT">
                <a:latin typeface="Calibri"/>
              </a:rPr>
              <a:t>. </a:t>
            </a:r>
            <a:endParaRPr>
              <a:latin typeface="Calibri"/>
            </a:endParaRPr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alibri"/>
            </a:endParaRPr>
          </a:p>
          <a:p>
            <a:pPr marL="342900" indent="-292100">
              <a:buFont typeface="Noto Sans Symbols"/>
              <a:buChar char="✔"/>
            </a:pPr>
            <a:r>
              <a:rPr lang="it-IT" err="1">
                <a:latin typeface="Calibri"/>
              </a:rPr>
              <a:t>Môže </a:t>
            </a:r>
            <a:r>
              <a:rPr lang="it-IT">
                <a:latin typeface="Calibri"/>
              </a:rPr>
              <a:t>to byť </a:t>
            </a:r>
            <a:r>
              <a:rPr lang="it-IT" err="1">
                <a:latin typeface="Calibri"/>
              </a:rPr>
              <a:t>motivácia vašich </a:t>
            </a:r>
            <a:r>
              <a:rPr lang="it-IT">
                <a:latin typeface="Calibri"/>
              </a:rPr>
              <a:t>zamestnancov, prístup k </a:t>
            </a:r>
            <a:r>
              <a:rPr lang="it-IT" err="1">
                <a:latin typeface="Calibri"/>
              </a:rPr>
              <a:t>určitým materiálom </a:t>
            </a:r>
            <a:r>
              <a:rPr lang="it-IT">
                <a:latin typeface="Calibri"/>
              </a:rPr>
              <a:t>alebo silný súbor výrobných </a:t>
            </a:r>
            <a:r>
              <a:rPr lang="it-IT" err="1">
                <a:latin typeface="Calibri"/>
              </a:rPr>
              <a:t>postupov</a:t>
            </a:r>
            <a:r>
              <a:rPr lang="it-IT">
                <a:latin typeface="Calibri"/>
              </a:rPr>
              <a:t>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Patrí sem aj sila </a:t>
            </a:r>
            <a:r>
              <a:rPr lang="it-IT">
                <a:latin typeface="Calibri"/>
              </a:rPr>
              <a:t>a </a:t>
            </a:r>
            <a:r>
              <a:rPr lang="it-IT" b="1">
                <a:latin typeface="Calibri"/>
              </a:rPr>
              <a:t>trhová </a:t>
            </a:r>
            <a:r>
              <a:rPr lang="it-IT" b="1" err="1">
                <a:latin typeface="Calibri"/>
              </a:rPr>
              <a:t>atraktívnosť kvalitných miestnych </a:t>
            </a:r>
            <a:r>
              <a:rPr lang="it-IT" b="1">
                <a:latin typeface="Calibri"/>
              </a:rPr>
              <a:t>potravinárskych výrobkov, </a:t>
            </a:r>
            <a:r>
              <a:rPr lang="it-IT" err="1">
                <a:latin typeface="Calibri"/>
              </a:rPr>
              <a:t>ktoré môžu </a:t>
            </a:r>
            <a:r>
              <a:rPr lang="it-IT">
                <a:latin typeface="Calibri"/>
              </a:rPr>
              <a:t>mať </a:t>
            </a:r>
            <a:r>
              <a:rPr lang="it-IT" b="1">
                <a:latin typeface="Calibri"/>
              </a:rPr>
              <a:t>konkurenčnú </a:t>
            </a:r>
            <a:r>
              <a:rPr lang="it-IT" b="1" err="1">
                <a:latin typeface="Calibri"/>
              </a:rPr>
              <a:t>výhodu </a:t>
            </a:r>
            <a:r>
              <a:rPr lang="it-IT">
                <a:latin typeface="Calibri"/>
              </a:rPr>
              <a:t>oproti veľkým podnikom, </a:t>
            </a:r>
            <a:r>
              <a:rPr lang="it-IT" err="1">
                <a:latin typeface="Calibri"/>
              </a:rPr>
              <a:t>ktoré </a:t>
            </a:r>
            <a:r>
              <a:rPr lang="it-IT">
                <a:latin typeface="Calibri"/>
              </a:rPr>
              <a:t>vyrábajú ten </a:t>
            </a:r>
            <a:r>
              <a:rPr lang="it-IT" err="1">
                <a:latin typeface="Calibri"/>
              </a:rPr>
              <a:t>istý typický miestny </a:t>
            </a:r>
            <a:r>
              <a:rPr lang="it-IT">
                <a:latin typeface="Calibri"/>
              </a:rPr>
              <a:t>výrobok, </a:t>
            </a:r>
            <a:r>
              <a:rPr lang="it-IT" err="1">
                <a:latin typeface="Calibri"/>
              </a:rPr>
              <a:t>ale na </a:t>
            </a:r>
            <a:r>
              <a:rPr lang="it-IT">
                <a:latin typeface="Calibri"/>
              </a:rPr>
              <a:t>priemyselnej </a:t>
            </a:r>
            <a:r>
              <a:rPr lang="it-IT" err="1">
                <a:latin typeface="Calibri"/>
              </a:rPr>
              <a:t>úrovni, </a:t>
            </a:r>
            <a:r>
              <a:rPr lang="it-IT">
                <a:latin typeface="Calibri"/>
              </a:rPr>
              <a:t>čím </a:t>
            </a:r>
            <a:r>
              <a:rPr lang="it-IT" err="1">
                <a:latin typeface="Calibri"/>
              </a:rPr>
              <a:t>strácajú všetku pridanú hodnotu remeselnej zručnosti miestnej </a:t>
            </a:r>
            <a:r>
              <a:rPr lang="it-IT">
                <a:latin typeface="Calibri"/>
              </a:rPr>
              <a:t>výroby. (V agropotravinárskom </a:t>
            </a:r>
            <a:r>
              <a:rPr lang="it-IT" err="1">
                <a:latin typeface="Calibri"/>
              </a:rPr>
              <a:t>sektore </a:t>
            </a:r>
            <a:r>
              <a:rPr lang="it-IT">
                <a:latin typeface="Calibri"/>
              </a:rPr>
              <a:t>existuje </a:t>
            </a:r>
            <a:r>
              <a:rPr lang="it-IT" err="1">
                <a:latin typeface="Calibri"/>
              </a:rPr>
              <a:t>mnoho takýchto </a:t>
            </a:r>
            <a:r>
              <a:rPr lang="it-IT">
                <a:latin typeface="Calibri"/>
              </a:rPr>
              <a:t>príkladov).</a:t>
            </a:r>
          </a:p>
          <a:p>
            <a:pPr marL="50800" lvl="0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it-IT">
              <a:latin typeface="Calibri"/>
            </a:endParaRPr>
          </a:p>
          <a:p>
            <a:pPr marL="0" indent="0"/>
            <a:r>
              <a:rPr lang="it-IT">
                <a:latin typeface="Calibri"/>
              </a:rPr>
              <a:t>Vaše </a:t>
            </a:r>
            <a:r>
              <a:rPr lang="it-IT" b="1" err="1">
                <a:latin typeface="Calibri"/>
              </a:rPr>
              <a:t>silné stránky </a:t>
            </a:r>
            <a:r>
              <a:rPr lang="it-IT">
                <a:latin typeface="Calibri"/>
              </a:rPr>
              <a:t>sú </a:t>
            </a:r>
            <a:r>
              <a:rPr lang="it-IT" err="1">
                <a:latin typeface="Calibri"/>
              </a:rPr>
              <a:t>neoddeliteľnou súčasťou vašej organizácie</a:t>
            </a:r>
            <a:r>
              <a:rPr lang="it-IT">
                <a:latin typeface="Calibri"/>
              </a:rPr>
              <a:t>, </a:t>
            </a:r>
            <a:r>
              <a:rPr lang="it-IT" err="1">
                <a:latin typeface="Calibri"/>
              </a:rPr>
              <a:t>územia </a:t>
            </a:r>
            <a:r>
              <a:rPr lang="it-IT">
                <a:latin typeface="Calibri"/>
              </a:rPr>
              <a:t>a komunity, preto </a:t>
            </a:r>
            <a:r>
              <a:rPr lang="it-IT" err="1">
                <a:latin typeface="Calibri"/>
              </a:rPr>
              <a:t>sa zamyslite nad tým, čo vás </a:t>
            </a:r>
            <a:r>
              <a:rPr lang="it-IT">
                <a:latin typeface="Calibri"/>
              </a:rPr>
              <a:t>"</a:t>
            </a:r>
            <a:r>
              <a:rPr lang="it-IT" err="1">
                <a:latin typeface="Calibri"/>
              </a:rPr>
              <a:t>ťahá"</a:t>
            </a:r>
            <a:r>
              <a:rPr lang="it-IT">
                <a:latin typeface="Calibri"/>
              </a:rPr>
              <a:t>. </a:t>
            </a:r>
            <a:endParaRPr lang="en-US">
              <a:latin typeface="Calibri"/>
            </a:endParaRPr>
          </a:p>
          <a:p>
            <a:pPr marL="0" indent="0"/>
            <a:endParaRPr lang="en-US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 err="1">
                <a:latin typeface="Calibri"/>
              </a:rPr>
              <a:t>Čo </a:t>
            </a:r>
            <a:r>
              <a:rPr lang="it-IT">
                <a:latin typeface="Calibri"/>
              </a:rPr>
              <a:t>robíte </a:t>
            </a:r>
            <a:r>
              <a:rPr lang="it-IT" err="1">
                <a:latin typeface="Calibri"/>
              </a:rPr>
              <a:t>lepšie ako ktokoľvek </a:t>
            </a:r>
            <a:r>
              <a:rPr lang="it-IT">
                <a:latin typeface="Calibri"/>
              </a:rPr>
              <a:t>iný? </a:t>
            </a:r>
            <a:endParaRPr lang="en-US">
              <a:latin typeface="Calibri"/>
            </a:endParaRPr>
          </a:p>
          <a:p>
            <a:pPr marL="0" indent="0"/>
            <a:endParaRPr lang="en-US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 err="1">
                <a:latin typeface="Calibri"/>
              </a:rPr>
              <a:t>Aké hodnoty sú </a:t>
            </a:r>
            <a:r>
              <a:rPr lang="it-IT">
                <a:latin typeface="Calibri"/>
              </a:rPr>
              <a:t>hnacím motorom </a:t>
            </a:r>
            <a:r>
              <a:rPr lang="it-IT" err="1">
                <a:latin typeface="Calibri"/>
              </a:rPr>
              <a:t>vášho </a:t>
            </a:r>
            <a:r>
              <a:rPr lang="it-IT">
                <a:latin typeface="Calibri"/>
              </a:rPr>
              <a:t>podnikania?</a:t>
            </a:r>
            <a:endParaRPr lang="en-US">
              <a:latin typeface="Calibri"/>
            </a:endParaRPr>
          </a:p>
          <a:p>
            <a:pPr marL="0" indent="0"/>
            <a:endParaRPr lang="en-US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>
                <a:latin typeface="Calibri"/>
              </a:rPr>
              <a:t>Z </a:t>
            </a:r>
            <a:r>
              <a:rPr lang="it-IT" err="1">
                <a:latin typeface="Calibri"/>
              </a:rPr>
              <a:t>akých jedinečných zdrojov </a:t>
            </a:r>
            <a:r>
              <a:rPr lang="it-IT">
                <a:latin typeface="Calibri"/>
              </a:rPr>
              <a:t>môžete </a:t>
            </a:r>
            <a:r>
              <a:rPr lang="it-IT" err="1">
                <a:latin typeface="Calibri"/>
              </a:rPr>
              <a:t>čerpať, z ktorých iní nemôžu</a:t>
            </a:r>
            <a:r>
              <a:rPr lang="it-IT">
                <a:latin typeface="Calibri"/>
              </a:rPr>
              <a:t>?</a:t>
            </a:r>
            <a:endParaRPr lang="en-US">
              <a:latin typeface="Calibri"/>
            </a:endParaRPr>
          </a:p>
          <a:p>
            <a:pPr marL="0" indent="0"/>
            <a:endParaRPr lang="en-US">
              <a:latin typeface="Calibri"/>
            </a:endParaRPr>
          </a:p>
          <a:p>
            <a:pPr marL="342900" indent="-292100">
              <a:buFont typeface="Noto Sans Symbols,Sans-Serif"/>
              <a:buChar char="⮚"/>
            </a:pPr>
            <a:r>
              <a:rPr lang="it-IT" err="1">
                <a:latin typeface="Calibri"/>
              </a:rPr>
              <a:t>Identifikujte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zanalyzujte jedinečný </a:t>
            </a:r>
            <a:r>
              <a:rPr lang="it-IT">
                <a:latin typeface="Calibri"/>
              </a:rPr>
              <a:t>predajný </a:t>
            </a:r>
            <a:r>
              <a:rPr lang="it-IT" err="1">
                <a:latin typeface="Calibri"/>
              </a:rPr>
              <a:t>návrh </a:t>
            </a:r>
            <a:r>
              <a:rPr lang="it-IT">
                <a:latin typeface="Calibri"/>
              </a:rPr>
              <a:t>(USP) </a:t>
            </a:r>
            <a:r>
              <a:rPr lang="it-IT" err="1">
                <a:latin typeface="Calibri"/>
              </a:rPr>
              <a:t>vašej organizácie a pridajte ho </a:t>
            </a:r>
            <a:r>
              <a:rPr lang="it-IT">
                <a:latin typeface="Calibri"/>
              </a:rPr>
              <a:t>do </a:t>
            </a:r>
            <a:r>
              <a:rPr lang="it-IT" err="1">
                <a:latin typeface="Calibri"/>
              </a:rPr>
              <a:t>časti Silné stránky</a:t>
            </a:r>
            <a:r>
              <a:rPr lang="it-IT">
                <a:latin typeface="Calibri"/>
              </a:rPr>
              <a:t>.</a:t>
            </a:r>
          </a:p>
          <a:p>
            <a:pPr marL="50800" indent="0">
              <a:buFont typeface="Noto Sans Symbols"/>
            </a:pPr>
            <a:endParaRPr lang="it-IT">
              <a:latin typeface="Calibri"/>
            </a:endParaRPr>
          </a:p>
          <a:p>
            <a:pPr marL="0" indent="0">
              <a:buSzPts val="2000"/>
            </a:pPr>
            <a:endParaRPr lang="it-IT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body" idx="1"/>
          </p:nvPr>
        </p:nvSpPr>
        <p:spPr>
          <a:xfrm>
            <a:off x="543000" y="992872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1.2 Ako vykonať SWOT analýzu</a:t>
            </a: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2"/>
          </p:nvPr>
        </p:nvSpPr>
        <p:spPr>
          <a:xfrm>
            <a:off x="543000" y="1398475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sz="1600"/>
              <a:t>SILNÉ STRÁNKY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3"/>
          </p:nvPr>
        </p:nvSpPr>
        <p:spPr>
          <a:xfrm>
            <a:off x="160050" y="2316826"/>
            <a:ext cx="95859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Potom obráťte perspektívu a spýtajte sa sami seba, čo by vaši konkurenti mohli považovať za vaše silné stránky.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/>
              <a:t>Ktoré faktory spôsobili, že ste získali predaj skôr ako oni?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it-IT" i="1" u="sng"/>
              <a:t>napr. rastúci trend spotrebiteľov, ktorí uprednostňujú prírodné a miestne veci a chcú navštíviť miesta výroby, ktoré sa potom stávajú aj turistickou atrakciou.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 u="sng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/>
              <a:t>Nezabudnite, že každý aspekt vašej organizácie je silnou stránkou len vtedy, ak vám prináša jasnú výhodu.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it-IT" i="1" u="sng"/>
              <a:t>Ak napríklad všetci vaši konkurenti dodávajú vysokokvalitné výrobky, potom vysokokvalitný výrobný proces nie je na vašom trhu silnou stránkou: je to nevyhnutnosť.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body" idx="1"/>
          </p:nvPr>
        </p:nvSpPr>
        <p:spPr>
          <a:xfrm>
            <a:off x="543000" y="1301097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it-IT"/>
              <a:t>1.2 Ako vykonať SWOT analýzu</a:t>
            </a: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2"/>
          </p:nvPr>
        </p:nvSpPr>
        <p:spPr>
          <a:xfrm>
            <a:off x="543000" y="1758475"/>
            <a:ext cx="88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r>
              <a:rPr lang="it-IT" sz="1600"/>
              <a:t>Príležitosti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600"/>
              <a:buNone/>
            </a:pPr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3"/>
          </p:nvPr>
        </p:nvSpPr>
        <p:spPr>
          <a:xfrm>
            <a:off x="160050" y="2022350"/>
            <a:ext cx="95859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it-IT" sz="2000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err="1">
                <a:latin typeface="Calibri"/>
              </a:rPr>
              <a:t>Príležitosti </a:t>
            </a:r>
            <a:r>
              <a:rPr lang="it-IT">
                <a:latin typeface="Calibri"/>
              </a:rPr>
              <a:t>sú otvorené </a:t>
            </a:r>
            <a:r>
              <a:rPr lang="it-IT" err="1">
                <a:latin typeface="Calibri"/>
              </a:rPr>
              <a:t>možnosti </a:t>
            </a:r>
            <a:r>
              <a:rPr lang="it-IT">
                <a:latin typeface="Calibri"/>
              </a:rPr>
              <a:t>alebo </a:t>
            </a:r>
            <a:r>
              <a:rPr lang="it-IT" err="1">
                <a:latin typeface="Calibri"/>
              </a:rPr>
              <a:t>možnosti, </a:t>
            </a:r>
            <a:r>
              <a:rPr lang="it-IT">
                <a:latin typeface="Calibri"/>
              </a:rPr>
              <a:t>aby </a:t>
            </a:r>
            <a:r>
              <a:rPr lang="it-IT" err="1">
                <a:latin typeface="Calibri"/>
              </a:rPr>
              <a:t>sa stalo niečo </a:t>
            </a:r>
            <a:r>
              <a:rPr lang="it-IT">
                <a:latin typeface="Calibri"/>
              </a:rPr>
              <a:t>pozitívne, </a:t>
            </a:r>
            <a:r>
              <a:rPr lang="it-IT" err="1">
                <a:latin typeface="Calibri"/>
              </a:rPr>
              <a:t>ale musíte </a:t>
            </a:r>
            <a:r>
              <a:rPr lang="it-IT">
                <a:latin typeface="Calibri"/>
              </a:rPr>
              <a:t>si </a:t>
            </a:r>
            <a:r>
              <a:rPr lang="it-IT" err="1">
                <a:latin typeface="Calibri"/>
              </a:rPr>
              <a:t>ich sami </a:t>
            </a:r>
            <a:r>
              <a:rPr lang="it-IT">
                <a:latin typeface="Calibri"/>
              </a:rPr>
              <a:t>vyžiadať!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Zvyčajne vyplývajú zo </a:t>
            </a:r>
            <a:r>
              <a:rPr lang="it-IT">
                <a:latin typeface="Calibri"/>
              </a:rPr>
              <a:t>situácií </a:t>
            </a:r>
            <a:r>
              <a:rPr lang="it-IT" err="1">
                <a:latin typeface="Calibri"/>
              </a:rPr>
              <a:t>mimo vašej organizácie </a:t>
            </a:r>
            <a:r>
              <a:rPr lang="it-IT">
                <a:latin typeface="Calibri"/>
              </a:rPr>
              <a:t>a </a:t>
            </a:r>
            <a:r>
              <a:rPr lang="it-IT" err="1">
                <a:latin typeface="Calibri"/>
              </a:rPr>
              <a:t>vyžadujú si pohľad na </a:t>
            </a:r>
            <a:r>
              <a:rPr lang="it-IT">
                <a:latin typeface="Calibri"/>
              </a:rPr>
              <a:t>to, </a:t>
            </a:r>
            <a:r>
              <a:rPr lang="it-IT" err="1">
                <a:latin typeface="Calibri"/>
              </a:rPr>
              <a:t>čo by sa mohlo stať v </a:t>
            </a:r>
            <a:r>
              <a:rPr lang="it-IT">
                <a:latin typeface="Calibri"/>
              </a:rPr>
              <a:t>budúcnosti.</a:t>
            </a:r>
            <a:endParaRPr>
              <a:latin typeface="Calibri"/>
            </a:endParaRPr>
          </a:p>
          <a:p>
            <a:pPr marL="0" indent="0"/>
            <a:endParaRPr lang="it-IT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err="1">
                <a:latin typeface="Calibri"/>
              </a:rPr>
              <a:t>Môžu vzniknúť v dôsledku vývoja na </a:t>
            </a:r>
            <a:r>
              <a:rPr lang="it-IT">
                <a:latin typeface="Calibri"/>
              </a:rPr>
              <a:t>trhu, ktorý obsluhujete</a:t>
            </a:r>
            <a:r>
              <a:rPr lang="it-IT" err="1">
                <a:latin typeface="Calibri"/>
              </a:rPr>
              <a:t>,</a:t>
            </a:r>
            <a:r>
              <a:rPr lang="it-IT">
                <a:latin typeface="Calibri"/>
              </a:rPr>
              <a:t> alebo v </a:t>
            </a:r>
            <a:r>
              <a:rPr lang="it-IT" err="1">
                <a:latin typeface="Calibri"/>
              </a:rPr>
              <a:t>technológii, ktorú </a:t>
            </a:r>
            <a:r>
              <a:rPr lang="it-IT">
                <a:latin typeface="Calibri"/>
              </a:rPr>
              <a:t>používate. 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it-IT">
                <a:latin typeface="Calibri"/>
              </a:rPr>
              <a:t>Schopnosť </a:t>
            </a:r>
            <a:r>
              <a:rPr lang="it-IT" err="1">
                <a:latin typeface="Calibri"/>
              </a:rPr>
              <a:t>identifikovať </a:t>
            </a:r>
            <a:r>
              <a:rPr lang="it-IT">
                <a:latin typeface="Calibri"/>
              </a:rPr>
              <a:t>a využívať </a:t>
            </a:r>
            <a:r>
              <a:rPr lang="it-IT" err="1">
                <a:latin typeface="Calibri"/>
              </a:rPr>
              <a:t>príležitosti </a:t>
            </a:r>
            <a:r>
              <a:rPr lang="it-IT">
                <a:latin typeface="Calibri"/>
              </a:rPr>
              <a:t>môže mať </a:t>
            </a:r>
            <a:r>
              <a:rPr lang="it-IT" err="1">
                <a:latin typeface="Calibri"/>
              </a:rPr>
              <a:t>obrovský význam </a:t>
            </a:r>
            <a:r>
              <a:rPr lang="it-IT">
                <a:latin typeface="Calibri"/>
              </a:rPr>
              <a:t>pre </a:t>
            </a:r>
            <a:r>
              <a:rPr lang="it-IT" err="1">
                <a:latin typeface="Calibri"/>
              </a:rPr>
              <a:t>schopnosť vašej organizácie </a:t>
            </a:r>
            <a:r>
              <a:rPr lang="it-IT">
                <a:latin typeface="Calibri"/>
              </a:rPr>
              <a:t>konkurovať a zaujať vedúce postavenie na trhu.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err="1">
                <a:latin typeface="Calibri"/>
              </a:rPr>
              <a:t>Premýšľajte o </a:t>
            </a:r>
            <a:r>
              <a:rPr lang="it-IT">
                <a:latin typeface="Calibri"/>
              </a:rPr>
              <a:t>dobrých </a:t>
            </a:r>
            <a:r>
              <a:rPr lang="it-IT" err="1">
                <a:latin typeface="Calibri"/>
              </a:rPr>
              <a:t>príležitostiach, ktoré </a:t>
            </a:r>
            <a:r>
              <a:rPr lang="it-IT">
                <a:latin typeface="Calibri"/>
              </a:rPr>
              <a:t>môžete </a:t>
            </a:r>
            <a:r>
              <a:rPr lang="it-IT" err="1">
                <a:latin typeface="Calibri"/>
              </a:rPr>
              <a:t>okamžite </a:t>
            </a:r>
            <a:r>
              <a:rPr lang="it-IT">
                <a:latin typeface="Calibri"/>
              </a:rPr>
              <a:t>využiť. </a:t>
            </a:r>
            <a:r>
              <a:rPr lang="it-IT" err="1">
                <a:latin typeface="Calibri"/>
              </a:rPr>
              <a:t>Nemusia byť </a:t>
            </a:r>
            <a:r>
              <a:rPr lang="it-IT">
                <a:latin typeface="Calibri"/>
              </a:rPr>
              <a:t>prelomové: </a:t>
            </a:r>
            <a:r>
              <a:rPr lang="it-IT" err="1">
                <a:latin typeface="Calibri"/>
              </a:rPr>
              <a:t>aj </a:t>
            </a:r>
            <a:r>
              <a:rPr lang="it-IT">
                <a:latin typeface="Calibri"/>
              </a:rPr>
              <a:t>malé </a:t>
            </a:r>
            <a:r>
              <a:rPr lang="it-IT" err="1">
                <a:latin typeface="Calibri"/>
              </a:rPr>
              <a:t>výhody </a:t>
            </a:r>
            <a:r>
              <a:rPr lang="it-IT">
                <a:latin typeface="Calibri"/>
              </a:rPr>
              <a:t>môžu </a:t>
            </a:r>
            <a:r>
              <a:rPr lang="it-IT" err="1">
                <a:latin typeface="Calibri"/>
              </a:rPr>
              <a:t>zvýšiť konkurencieschopnosť vašej organizácie</a:t>
            </a:r>
            <a:r>
              <a:rPr lang="it-IT">
                <a:latin typeface="Calibri"/>
              </a:rPr>
              <a:t>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alibri"/>
            </a:endParaRPr>
          </a:p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✔"/>
            </a:pPr>
            <a:r>
              <a:rPr lang="it-IT" err="1">
                <a:latin typeface="Calibri"/>
              </a:rPr>
              <a:t>Aké zaujímavé </a:t>
            </a:r>
            <a:r>
              <a:rPr lang="it-IT">
                <a:latin typeface="Calibri"/>
              </a:rPr>
              <a:t>trendy na trhu, či už veľké alebo malé, </a:t>
            </a:r>
            <a:r>
              <a:rPr lang="it-IT" err="1">
                <a:latin typeface="Calibri"/>
              </a:rPr>
              <a:t>ktoré by mohli mať </a:t>
            </a:r>
            <a:r>
              <a:rPr lang="it-IT">
                <a:latin typeface="Calibri"/>
              </a:rPr>
              <a:t>vplyv</a:t>
            </a:r>
            <a:r>
              <a:rPr lang="it-IT" err="1">
                <a:latin typeface="Calibri"/>
              </a:rPr>
              <a:t>, poznáte?</a:t>
            </a:r>
            <a:endParaRPr>
              <a:latin typeface="Calibri"/>
            </a:endParaRPr>
          </a:p>
          <a:p>
            <a:pPr marL="34290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i="1" u="sng">
                <a:latin typeface="Calibri"/>
              </a:rPr>
              <a:t>Dôležité </a:t>
            </a:r>
            <a:r>
              <a:rPr lang="it-IT" i="1" u="sng" err="1">
                <a:latin typeface="Calibri"/>
              </a:rPr>
              <a:t>je</a:t>
            </a:r>
            <a:r>
              <a:rPr lang="it-IT" i="1" u="sng">
                <a:latin typeface="Calibri"/>
              </a:rPr>
              <a:t>, že </a:t>
            </a:r>
            <a:r>
              <a:rPr lang="it-IT" i="1" u="sng" err="1">
                <a:latin typeface="Calibri"/>
              </a:rPr>
              <a:t>to súvisí aj </a:t>
            </a:r>
            <a:r>
              <a:rPr lang="it-IT" i="1" u="sng">
                <a:latin typeface="Calibri"/>
              </a:rPr>
              <a:t>s </a:t>
            </a:r>
            <a:r>
              <a:rPr lang="it-IT" i="1" u="sng" err="1">
                <a:latin typeface="Calibri"/>
              </a:rPr>
              <a:t>typom </a:t>
            </a:r>
            <a:r>
              <a:rPr lang="it-IT" i="1" u="sng">
                <a:latin typeface="Calibri"/>
              </a:rPr>
              <a:t>Centra chutí, ktoré </a:t>
            </a:r>
            <a:r>
              <a:rPr lang="it-IT" i="1" u="sng" err="1">
                <a:latin typeface="Calibri"/>
              </a:rPr>
              <a:t>chcete </a:t>
            </a:r>
            <a:r>
              <a:rPr lang="it-IT" i="1" u="sng">
                <a:latin typeface="Calibri"/>
              </a:rPr>
              <a:t>vytvoriť</a:t>
            </a:r>
            <a:r>
              <a:rPr lang="it-IT" i="1" u="sng" err="1">
                <a:latin typeface="Calibri"/>
              </a:rPr>
              <a:t>, či je to </a:t>
            </a:r>
            <a:r>
              <a:rPr lang="it-IT" i="1" u="sng">
                <a:latin typeface="Calibri"/>
              </a:rPr>
              <a:t>miesto, ktoré má </a:t>
            </a:r>
            <a:r>
              <a:rPr lang="it-IT" i="1" u="sng" err="1">
                <a:latin typeface="Calibri"/>
              </a:rPr>
              <a:t>prilákať turistov </a:t>
            </a:r>
            <a:r>
              <a:rPr lang="it-IT" i="1" u="sng">
                <a:latin typeface="Calibri"/>
              </a:rPr>
              <a:t>a prezentovať </a:t>
            </a:r>
            <a:r>
              <a:rPr lang="it-IT" i="1" u="sng" err="1">
                <a:latin typeface="Calibri"/>
              </a:rPr>
              <a:t>miestne </a:t>
            </a:r>
            <a:r>
              <a:rPr lang="it-IT" i="1" u="sng">
                <a:latin typeface="Calibri"/>
              </a:rPr>
              <a:t>výrobky, alebo miesto, kde sa </a:t>
            </a:r>
            <a:r>
              <a:rPr lang="it-IT" i="1" u="sng" err="1">
                <a:latin typeface="Calibri"/>
              </a:rPr>
              <a:t>miestni </a:t>
            </a:r>
            <a:r>
              <a:rPr lang="it-IT" i="1" u="sng">
                <a:latin typeface="Calibri"/>
              </a:rPr>
              <a:t>výrobcovia spájajú</a:t>
            </a:r>
            <a:r>
              <a:rPr lang="it-IT" i="1" u="sng" err="1">
                <a:latin typeface="Calibri"/>
              </a:rPr>
              <a:t>, </a:t>
            </a:r>
            <a:r>
              <a:rPr lang="it-IT" i="1" u="sng">
                <a:latin typeface="Calibri"/>
              </a:rPr>
              <a:t>aby </a:t>
            </a:r>
            <a:r>
              <a:rPr lang="it-IT" i="1" u="sng" err="1">
                <a:latin typeface="Calibri"/>
              </a:rPr>
              <a:t>získali </a:t>
            </a:r>
            <a:r>
              <a:rPr lang="it-IT" i="1" u="sng">
                <a:latin typeface="Calibri"/>
              </a:rPr>
              <a:t>viac </a:t>
            </a:r>
            <a:r>
              <a:rPr lang="it-IT" i="1" u="sng" err="1">
                <a:latin typeface="Calibri"/>
              </a:rPr>
              <a:t>príležitostí na </a:t>
            </a:r>
            <a:r>
              <a:rPr lang="it-IT" i="1" u="sng">
                <a:latin typeface="Calibri"/>
              </a:rPr>
              <a:t>trhu, alebo </a:t>
            </a:r>
            <a:r>
              <a:rPr lang="it-IT" i="1" u="sng" err="1">
                <a:latin typeface="Calibri"/>
              </a:rPr>
              <a:t>možno oboje</a:t>
            </a:r>
            <a:r>
              <a:rPr lang="it-IT" i="1" u="sng">
                <a:latin typeface="Calibri"/>
              </a:rPr>
              <a:t>...</a:t>
            </a:r>
            <a:endParaRPr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i="1" u="sng">
              <a:latin typeface="Calibri"/>
            </a:endParaRPr>
          </a:p>
          <a:p>
            <a:pPr marL="285750" lvl="0" indent="-234950" algn="just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⮚"/>
            </a:pPr>
            <a:r>
              <a:rPr lang="it-IT" err="1">
                <a:latin typeface="Calibri"/>
              </a:rPr>
              <a:t>Pozornosť by ste mali venovať aj zmenám vo </a:t>
            </a:r>
            <a:r>
              <a:rPr lang="it-IT">
                <a:latin typeface="Calibri"/>
              </a:rPr>
              <a:t>vládnej politike týkajúcej sa </a:t>
            </a:r>
            <a:r>
              <a:rPr lang="it-IT" err="1">
                <a:latin typeface="Calibri"/>
              </a:rPr>
              <a:t>vašej </a:t>
            </a:r>
            <a:r>
              <a:rPr lang="it-IT">
                <a:latin typeface="Calibri"/>
              </a:rPr>
              <a:t>oblasti. </a:t>
            </a:r>
            <a:r>
              <a:rPr lang="it-IT" err="1">
                <a:latin typeface="Calibri"/>
              </a:rPr>
              <a:t>Zaujímavé príležitosti môžu ponúknuť </a:t>
            </a:r>
            <a:r>
              <a:rPr lang="it-IT">
                <a:latin typeface="Calibri"/>
              </a:rPr>
              <a:t>aj </a:t>
            </a:r>
            <a:r>
              <a:rPr lang="it-IT" err="1">
                <a:latin typeface="Calibri"/>
              </a:rPr>
              <a:t>zmeny v </a:t>
            </a:r>
            <a:r>
              <a:rPr lang="it-IT">
                <a:latin typeface="Calibri"/>
              </a:rPr>
              <a:t>sociálnych vzoroch, </a:t>
            </a:r>
            <a:r>
              <a:rPr lang="it-IT" err="1">
                <a:latin typeface="Calibri"/>
              </a:rPr>
              <a:t>profiloch obyvateľstva </a:t>
            </a:r>
            <a:r>
              <a:rPr lang="it-IT">
                <a:latin typeface="Calibri"/>
              </a:rPr>
              <a:t>a životnom štýle.</a:t>
            </a:r>
            <a:endParaRPr sz="2000">
              <a:latin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Umožňuje vytvoriť nový dokument." ma:contentTypeScope="" ma:versionID="dfd132db097c45b110d00fbaad2944d7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7a54bba432917a74624a7ce7c3903ab5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a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3B80D-2D2A-44F3-AEE8-03EAE6645279}">
  <ds:schemaRefs>
    <ds:schemaRef ds:uri="ebb57fef-aa04-4b64-85cb-dbd122f3ef38"/>
    <ds:schemaRef ds:uri="f5d98e21-7858-42b8-a513-89b049052d4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C839D2-636E-450F-A7C2-98F7DE88B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A9A84-6C2B-4E61-9688-814A2623BC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6525</Words>
  <Application>Microsoft Office PowerPoint</Application>
  <PresentationFormat>A4 (210 x 297 mm)</PresentationFormat>
  <Paragraphs>711</Paragraphs>
  <Slides>48</Slides>
  <Notes>48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7" baseType="lpstr">
      <vt:lpstr>Calibri</vt:lpstr>
      <vt:lpstr>Noto Sans Symbols,Sans-Serif</vt:lpstr>
      <vt:lpstr>Tahoma</vt:lpstr>
      <vt:lpstr>Arial</vt:lpstr>
      <vt:lpstr>Noto Sans Symbols</vt:lpstr>
      <vt:lpstr>Consolas</vt:lpstr>
      <vt:lpstr>Trebuchet MS</vt:lpstr>
      <vt:lpstr>Courier New</vt:lpstr>
      <vt:lpstr>URESA biomass temlate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 Pal</dc:creator>
  <cp:keywords>, docId:98747502242E3F4B72A5F3B8A2B9F64F</cp:keywords>
  <cp:lastModifiedBy>KEAI</cp:lastModifiedBy>
  <cp:revision>37</cp:revision>
  <dcterms:created xsi:type="dcterms:W3CDTF">2018-03-25T08:55:28Z</dcterms:created>
  <dcterms:modified xsi:type="dcterms:W3CDTF">2022-11-05T10:27:59Z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