
<file path=[Content_Types].xml><?xml version="1.0" encoding="utf-8"?>
<Types xmlns="http://schemas.openxmlformats.org/package/2006/content-types">
  <Default Extension="jpeg" ContentType="image/jpeg"/>
  <Default Extension="jpg&amp;ehk=ZsU9tVf0XQetpoWKMjrG1A&amp;r=0&amp;pid=OfficeInsert"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65"/>
  </p:notesMasterIdLst>
  <p:handoutMasterIdLst>
    <p:handoutMasterId r:id="rId66"/>
  </p:handoutMasterIdLst>
  <p:sldIdLst>
    <p:sldId id="266" r:id="rId5"/>
    <p:sldId id="283" r:id="rId6"/>
    <p:sldId id="284" r:id="rId7"/>
    <p:sldId id="320" r:id="rId8"/>
    <p:sldId id="287" r:id="rId9"/>
    <p:sldId id="288" r:id="rId10"/>
    <p:sldId id="290" r:id="rId11"/>
    <p:sldId id="292" r:id="rId12"/>
    <p:sldId id="294" r:id="rId13"/>
    <p:sldId id="296" r:id="rId14"/>
    <p:sldId id="299" r:id="rId15"/>
    <p:sldId id="301" r:id="rId16"/>
    <p:sldId id="302" r:id="rId17"/>
    <p:sldId id="304" r:id="rId18"/>
    <p:sldId id="305" r:id="rId19"/>
    <p:sldId id="307" r:id="rId20"/>
    <p:sldId id="309" r:id="rId21"/>
    <p:sldId id="310" r:id="rId22"/>
    <p:sldId id="312" r:id="rId23"/>
    <p:sldId id="315" r:id="rId24"/>
    <p:sldId id="318" r:id="rId25"/>
    <p:sldId id="319" r:id="rId26"/>
    <p:sldId id="321" r:id="rId27"/>
    <p:sldId id="322" r:id="rId28"/>
    <p:sldId id="325" r:id="rId29"/>
    <p:sldId id="323" r:id="rId30"/>
    <p:sldId id="326" r:id="rId31"/>
    <p:sldId id="328" r:id="rId32"/>
    <p:sldId id="330" r:id="rId33"/>
    <p:sldId id="331" r:id="rId34"/>
    <p:sldId id="332" r:id="rId35"/>
    <p:sldId id="333" r:id="rId36"/>
    <p:sldId id="335" r:id="rId37"/>
    <p:sldId id="337" r:id="rId38"/>
    <p:sldId id="339" r:id="rId39"/>
    <p:sldId id="341" r:id="rId40"/>
    <p:sldId id="343" r:id="rId41"/>
    <p:sldId id="345" r:id="rId42"/>
    <p:sldId id="346" r:id="rId43"/>
    <p:sldId id="348" r:id="rId44"/>
    <p:sldId id="349" r:id="rId45"/>
    <p:sldId id="350" r:id="rId46"/>
    <p:sldId id="351" r:id="rId47"/>
    <p:sldId id="353" r:id="rId48"/>
    <p:sldId id="354" r:id="rId49"/>
    <p:sldId id="355" r:id="rId50"/>
    <p:sldId id="358" r:id="rId51"/>
    <p:sldId id="359" r:id="rId52"/>
    <p:sldId id="360" r:id="rId53"/>
    <p:sldId id="361" r:id="rId54"/>
    <p:sldId id="362" r:id="rId55"/>
    <p:sldId id="364" r:id="rId56"/>
    <p:sldId id="366" r:id="rId57"/>
    <p:sldId id="369" r:id="rId58"/>
    <p:sldId id="371" r:id="rId59"/>
    <p:sldId id="373" r:id="rId60"/>
    <p:sldId id="374" r:id="rId61"/>
    <p:sldId id="376" r:id="rId62"/>
    <p:sldId id="377" r:id="rId63"/>
    <p:sldId id="380" r:id="rId64"/>
  </p:sldIdLst>
  <p:sldSz cx="9906000" cy="6858000" type="A4"/>
  <p:notesSz cx="6858000" cy="9144000"/>
  <p:defaultTextStyle>
    <a:defPPr>
      <a:defRPr lang="pl-PL"/>
    </a:defPPr>
    <a:lvl1pPr algn="l" rtl="0" fontAlgn="base">
      <a:spcBef>
        <a:spcPct val="0"/>
      </a:spcBef>
      <a:spcAft>
        <a:spcPct val="0"/>
      </a:spcAft>
      <a:defRPr kern="1200">
        <a:solidFill>
          <a:schemeClr val="tx1"/>
        </a:solidFill>
        <a:latin typeface="Trebuchet MS" pitchFamily="34" charset="0"/>
        <a:ea typeface="+mn-ea"/>
        <a:cs typeface="Arial" charset="0"/>
      </a:defRPr>
    </a:lvl1pPr>
    <a:lvl2pPr marL="457200" algn="l" rtl="0" fontAlgn="base">
      <a:spcBef>
        <a:spcPct val="0"/>
      </a:spcBef>
      <a:spcAft>
        <a:spcPct val="0"/>
      </a:spcAft>
      <a:defRPr kern="1200">
        <a:solidFill>
          <a:schemeClr val="tx1"/>
        </a:solidFill>
        <a:latin typeface="Trebuchet MS" pitchFamily="34" charset="0"/>
        <a:ea typeface="+mn-ea"/>
        <a:cs typeface="Arial" charset="0"/>
      </a:defRPr>
    </a:lvl2pPr>
    <a:lvl3pPr marL="914400" algn="l" rtl="0" fontAlgn="base">
      <a:spcBef>
        <a:spcPct val="0"/>
      </a:spcBef>
      <a:spcAft>
        <a:spcPct val="0"/>
      </a:spcAft>
      <a:defRPr kern="1200">
        <a:solidFill>
          <a:schemeClr val="tx1"/>
        </a:solidFill>
        <a:latin typeface="Trebuchet MS" pitchFamily="34" charset="0"/>
        <a:ea typeface="+mn-ea"/>
        <a:cs typeface="Arial" charset="0"/>
      </a:defRPr>
    </a:lvl3pPr>
    <a:lvl4pPr marL="1371600" algn="l" rtl="0" fontAlgn="base">
      <a:spcBef>
        <a:spcPct val="0"/>
      </a:spcBef>
      <a:spcAft>
        <a:spcPct val="0"/>
      </a:spcAft>
      <a:defRPr kern="1200">
        <a:solidFill>
          <a:schemeClr val="tx1"/>
        </a:solidFill>
        <a:latin typeface="Trebuchet MS" pitchFamily="34" charset="0"/>
        <a:ea typeface="+mn-ea"/>
        <a:cs typeface="Arial" charset="0"/>
      </a:defRPr>
    </a:lvl4pPr>
    <a:lvl5pPr marL="1828800" algn="l" rtl="0" fontAlgn="base">
      <a:spcBef>
        <a:spcPct val="0"/>
      </a:spcBef>
      <a:spcAft>
        <a:spcPct val="0"/>
      </a:spcAft>
      <a:defRPr kern="1200">
        <a:solidFill>
          <a:schemeClr val="tx1"/>
        </a:solidFill>
        <a:latin typeface="Trebuchet MS" pitchFamily="34" charset="0"/>
        <a:ea typeface="+mn-ea"/>
        <a:cs typeface="Arial" charset="0"/>
      </a:defRPr>
    </a:lvl5pPr>
    <a:lvl6pPr marL="2286000" algn="l" defTabSz="914400" rtl="0" eaLnBrk="1" latinLnBrk="0" hangingPunct="1">
      <a:defRPr kern="1200">
        <a:solidFill>
          <a:schemeClr val="tx1"/>
        </a:solidFill>
        <a:latin typeface="Trebuchet MS" pitchFamily="34" charset="0"/>
        <a:ea typeface="+mn-ea"/>
        <a:cs typeface="Arial" charset="0"/>
      </a:defRPr>
    </a:lvl6pPr>
    <a:lvl7pPr marL="2743200" algn="l" defTabSz="914400" rtl="0" eaLnBrk="1" latinLnBrk="0" hangingPunct="1">
      <a:defRPr kern="1200">
        <a:solidFill>
          <a:schemeClr val="tx1"/>
        </a:solidFill>
        <a:latin typeface="Trebuchet MS" pitchFamily="34" charset="0"/>
        <a:ea typeface="+mn-ea"/>
        <a:cs typeface="Arial" charset="0"/>
      </a:defRPr>
    </a:lvl7pPr>
    <a:lvl8pPr marL="3200400" algn="l" defTabSz="914400" rtl="0" eaLnBrk="1" latinLnBrk="0" hangingPunct="1">
      <a:defRPr kern="1200">
        <a:solidFill>
          <a:schemeClr val="tx1"/>
        </a:solidFill>
        <a:latin typeface="Trebuchet MS" pitchFamily="34" charset="0"/>
        <a:ea typeface="+mn-ea"/>
        <a:cs typeface="Arial" charset="0"/>
      </a:defRPr>
    </a:lvl8pPr>
    <a:lvl9pPr marL="3657600" algn="l" defTabSz="914400" rtl="0" eaLnBrk="1" latinLnBrk="0" hangingPunct="1">
      <a:defRPr kern="1200">
        <a:solidFill>
          <a:schemeClr val="tx1"/>
        </a:solidFill>
        <a:latin typeface="Trebuchet MS"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70AC2E"/>
    <a:srgbClr val="003300"/>
    <a:srgbClr val="47C836"/>
    <a:srgbClr val="78D76B"/>
    <a:srgbClr val="FF66FF"/>
    <a:srgbClr val="33CCFF"/>
    <a:srgbClr val="66CCFF"/>
    <a:srgbClr val="66FF99"/>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72A1AD-5DDB-4881-89BF-17A6ED71B178}" v="16" dt="2022-09-29T14:49:34.136"/>
    <p1510:client id="{5CCC3898-11CF-45F6-AF0E-D8413FD47069}" v="2" dt="2023-01-02T18:48:05.089"/>
    <p1510:client id="{5DBBC16A-DA2B-4AEF-8648-78E29ACAF1E8}" v="402" dt="2022-09-27T16:07:32.692"/>
  </p1510:revLst>
</p1510:revInfo>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redný štýl 2 - zvýrazneni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Štýl s motívom 1 - zvýrazneni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5"/>
  </p:normalViewPr>
  <p:slideViewPr>
    <p:cSldViewPr snapToGrid="0">
      <p:cViewPr varScale="1">
        <p:scale>
          <a:sx n="99" d="100"/>
          <a:sy n="99" d="100"/>
        </p:scale>
        <p:origin x="1768" y="168"/>
      </p:cViewPr>
      <p:guideLst>
        <p:guide orient="horz" pos="2160"/>
        <p:guide pos="3120"/>
      </p:guideLst>
    </p:cSldViewPr>
  </p:slideViewPr>
  <p:notesTextViewPr>
    <p:cViewPr>
      <p:scale>
        <a:sx n="1" d="1"/>
        <a:sy n="1" d="1"/>
      </p:scale>
      <p:origin x="0" y="0"/>
    </p:cViewPr>
  </p:notesTextViewPr>
  <p:notesViewPr>
    <p:cSldViewPr snapToGrid="0">
      <p:cViewPr varScale="1">
        <p:scale>
          <a:sx n="65" d="100"/>
          <a:sy n="65" d="100"/>
        </p:scale>
        <p:origin x="-3130" y="-77"/>
      </p:cViewPr>
      <p:guideLst>
        <p:guide orient="horz" pos="2880"/>
        <p:guide pos="2160"/>
      </p:guideLst>
    </p:cSldViewPr>
  </p:notesViewPr>
  <p:gridSpacing cx="72010" cy="7201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71"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kub Dvorský" userId="S::jakubdvorsky94_gmail.com#ext#@czuvpraze.onmicrosoft.com::d7fa004e-c3aa-44fd-95be-8f510646212e" providerId="AD" clId="Web-{5DBBC16A-DA2B-4AEF-8648-78E29ACAF1E8}"/>
    <pc:docChg chg="modSld addMainMaster delMainMaster">
      <pc:chgData name="Jakub Dvorský" userId="S::jakubdvorsky94_gmail.com#ext#@czuvpraze.onmicrosoft.com::d7fa004e-c3aa-44fd-95be-8f510646212e" providerId="AD" clId="Web-{5DBBC16A-DA2B-4AEF-8648-78E29ACAF1E8}" dt="2022-09-27T16:07:28.348" v="271"/>
      <pc:docMkLst>
        <pc:docMk/>
      </pc:docMkLst>
      <pc:sldChg chg="mod modClrScheme chgLayout">
        <pc:chgData name="Jakub Dvorský" userId="S::jakubdvorsky94_gmail.com#ext#@czuvpraze.onmicrosoft.com::d7fa004e-c3aa-44fd-95be-8f510646212e" providerId="AD" clId="Web-{5DBBC16A-DA2B-4AEF-8648-78E29ACAF1E8}" dt="2022-09-27T16:07:28.348" v="271"/>
        <pc:sldMkLst>
          <pc:docMk/>
          <pc:sldMk cId="1791714685" sldId="266"/>
        </pc:sldMkLst>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1330934302" sldId="283"/>
        </pc:sldMkLst>
        <pc:spChg chg="mod ord">
          <ac:chgData name="Jakub Dvorský" userId="S::jakubdvorsky94_gmail.com#ext#@czuvpraze.onmicrosoft.com::d7fa004e-c3aa-44fd-95be-8f510646212e" providerId="AD" clId="Web-{5DBBC16A-DA2B-4AEF-8648-78E29ACAF1E8}" dt="2022-09-27T16:07:28.348" v="271"/>
          <ac:spMkLst>
            <pc:docMk/>
            <pc:sldMk cId="1330934302" sldId="283"/>
            <ac:spMk id="2" creationId="{19EEC0C5-F7F1-4D1D-B307-F13560A19B13}"/>
          </ac:spMkLst>
        </pc:spChg>
        <pc:spChg chg="mod ord">
          <ac:chgData name="Jakub Dvorský" userId="S::jakubdvorsky94_gmail.com#ext#@czuvpraze.onmicrosoft.com::d7fa004e-c3aa-44fd-95be-8f510646212e" providerId="AD" clId="Web-{5DBBC16A-DA2B-4AEF-8648-78E29ACAF1E8}" dt="2022-09-27T16:07:28.348" v="271"/>
          <ac:spMkLst>
            <pc:docMk/>
            <pc:sldMk cId="1330934302" sldId="283"/>
            <ac:spMk id="4" creationId="{7E7F4CEA-3B4B-4C3D-AEAF-C8A6EBE6349B}"/>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2868060798" sldId="284"/>
        </pc:sldMkLst>
        <pc:spChg chg="mod ord">
          <ac:chgData name="Jakub Dvorský" userId="S::jakubdvorsky94_gmail.com#ext#@czuvpraze.onmicrosoft.com::d7fa004e-c3aa-44fd-95be-8f510646212e" providerId="AD" clId="Web-{5DBBC16A-DA2B-4AEF-8648-78E29ACAF1E8}" dt="2022-09-27T16:07:28.348" v="271"/>
          <ac:spMkLst>
            <pc:docMk/>
            <pc:sldMk cId="2868060798" sldId="284"/>
            <ac:spMk id="2" creationId="{9032F13B-02E8-46AA-824D-755790004E91}"/>
          </ac:spMkLst>
        </pc:spChg>
        <pc:spChg chg="mod ord">
          <ac:chgData name="Jakub Dvorský" userId="S::jakubdvorsky94_gmail.com#ext#@czuvpraze.onmicrosoft.com::d7fa004e-c3aa-44fd-95be-8f510646212e" providerId="AD" clId="Web-{5DBBC16A-DA2B-4AEF-8648-78E29ACAF1E8}" dt="2022-09-27T16:07:28.348" v="271"/>
          <ac:spMkLst>
            <pc:docMk/>
            <pc:sldMk cId="2868060798" sldId="284"/>
            <ac:spMk id="3" creationId="{CE2C5FF7-5C3C-41C8-8150-2ADE367A4A2F}"/>
          </ac:spMkLst>
        </pc:spChg>
        <pc:spChg chg="mod ord">
          <ac:chgData name="Jakub Dvorský" userId="S::jakubdvorsky94_gmail.com#ext#@czuvpraze.onmicrosoft.com::d7fa004e-c3aa-44fd-95be-8f510646212e" providerId="AD" clId="Web-{5DBBC16A-DA2B-4AEF-8648-78E29ACAF1E8}" dt="2022-09-27T16:07:28.348" v="271"/>
          <ac:spMkLst>
            <pc:docMk/>
            <pc:sldMk cId="2868060798" sldId="284"/>
            <ac:spMk id="4" creationId="{F2C45452-98D0-4B71-85C7-9ACD83EC7F28}"/>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1142459713" sldId="287"/>
        </pc:sldMkLst>
        <pc:spChg chg="mod ord">
          <ac:chgData name="Jakub Dvorský" userId="S::jakubdvorsky94_gmail.com#ext#@czuvpraze.onmicrosoft.com::d7fa004e-c3aa-44fd-95be-8f510646212e" providerId="AD" clId="Web-{5DBBC16A-DA2B-4AEF-8648-78E29ACAF1E8}" dt="2022-09-27T16:07:28.348" v="271"/>
          <ac:spMkLst>
            <pc:docMk/>
            <pc:sldMk cId="1142459713" sldId="287"/>
            <ac:spMk id="2" creationId="{A1E236FD-6E67-4FAC-9D10-E6A445729D0C}"/>
          </ac:spMkLst>
        </pc:spChg>
        <pc:spChg chg="mod">
          <ac:chgData name="Jakub Dvorský" userId="S::jakubdvorsky94_gmail.com#ext#@czuvpraze.onmicrosoft.com::d7fa004e-c3aa-44fd-95be-8f510646212e" providerId="AD" clId="Web-{5DBBC16A-DA2B-4AEF-8648-78E29ACAF1E8}" dt="2022-09-27T15:43:56.613" v="8" actId="20577"/>
          <ac:spMkLst>
            <pc:docMk/>
            <pc:sldMk cId="1142459713" sldId="287"/>
            <ac:spMk id="6" creationId="{8B036B3E-BA15-40E5-A453-834EA0B1FECD}"/>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1469625687" sldId="288"/>
        </pc:sldMkLst>
        <pc:spChg chg="mod">
          <ac:chgData name="Jakub Dvorský" userId="S::jakubdvorsky94_gmail.com#ext#@czuvpraze.onmicrosoft.com::d7fa004e-c3aa-44fd-95be-8f510646212e" providerId="AD" clId="Web-{5DBBC16A-DA2B-4AEF-8648-78E29ACAF1E8}" dt="2022-09-27T15:44:15.582" v="16" actId="20577"/>
          <ac:spMkLst>
            <pc:docMk/>
            <pc:sldMk cId="1469625687" sldId="288"/>
            <ac:spMk id="4" creationId="{1E5FDD8C-11F8-4778-BD4D-DB6D55654204}"/>
          </ac:spMkLst>
        </pc:spChg>
      </pc:sldChg>
      <pc:sldChg chg="mod modClrScheme chgLayout">
        <pc:chgData name="Jakub Dvorský" userId="S::jakubdvorsky94_gmail.com#ext#@czuvpraze.onmicrosoft.com::d7fa004e-c3aa-44fd-95be-8f510646212e" providerId="AD" clId="Web-{5DBBC16A-DA2B-4AEF-8648-78E29ACAF1E8}" dt="2022-09-27T16:07:28.348" v="271"/>
        <pc:sldMkLst>
          <pc:docMk/>
          <pc:sldMk cId="1071598446" sldId="290"/>
        </pc:sldMkLst>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1209349209" sldId="292"/>
        </pc:sldMkLst>
        <pc:spChg chg="mod">
          <ac:chgData name="Jakub Dvorský" userId="S::jakubdvorsky94_gmail.com#ext#@czuvpraze.onmicrosoft.com::d7fa004e-c3aa-44fd-95be-8f510646212e" providerId="AD" clId="Web-{5DBBC16A-DA2B-4AEF-8648-78E29ACAF1E8}" dt="2022-09-27T15:44:45.693" v="19" actId="20577"/>
          <ac:spMkLst>
            <pc:docMk/>
            <pc:sldMk cId="1209349209" sldId="292"/>
            <ac:spMk id="3" creationId="{5A144914-7189-43AF-9E55-E914B2318955}"/>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2594901874" sldId="294"/>
        </pc:sldMkLst>
        <pc:spChg chg="mod">
          <ac:chgData name="Jakub Dvorský" userId="S::jakubdvorsky94_gmail.com#ext#@czuvpraze.onmicrosoft.com::d7fa004e-c3aa-44fd-95be-8f510646212e" providerId="AD" clId="Web-{5DBBC16A-DA2B-4AEF-8648-78E29ACAF1E8}" dt="2022-09-27T15:44:55.740" v="21" actId="20577"/>
          <ac:spMkLst>
            <pc:docMk/>
            <pc:sldMk cId="2594901874" sldId="294"/>
            <ac:spMk id="3" creationId="{B7BB1E0C-66C1-4525-A820-65E17CEF11CF}"/>
          </ac:spMkLst>
        </pc:spChg>
      </pc:sldChg>
      <pc:sldChg chg="mod modClrScheme chgLayout">
        <pc:chgData name="Jakub Dvorský" userId="S::jakubdvorsky94_gmail.com#ext#@czuvpraze.onmicrosoft.com::d7fa004e-c3aa-44fd-95be-8f510646212e" providerId="AD" clId="Web-{5DBBC16A-DA2B-4AEF-8648-78E29ACAF1E8}" dt="2022-09-27T16:07:28.348" v="271"/>
        <pc:sldMkLst>
          <pc:docMk/>
          <pc:sldMk cId="4191844303" sldId="296"/>
        </pc:sldMkLst>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653482508" sldId="299"/>
        </pc:sldMkLst>
        <pc:spChg chg="mod">
          <ac:chgData name="Jakub Dvorský" userId="S::jakubdvorsky94_gmail.com#ext#@czuvpraze.onmicrosoft.com::d7fa004e-c3aa-44fd-95be-8f510646212e" providerId="AD" clId="Web-{5DBBC16A-DA2B-4AEF-8648-78E29ACAF1E8}" dt="2022-09-27T15:45:09.256" v="23" actId="20577"/>
          <ac:spMkLst>
            <pc:docMk/>
            <pc:sldMk cId="653482508" sldId="299"/>
            <ac:spMk id="3" creationId="{EDFDA4E5-B44E-48F4-904F-B7A389D580B2}"/>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2614492361" sldId="301"/>
        </pc:sldMkLst>
        <pc:spChg chg="mod">
          <ac:chgData name="Jakub Dvorský" userId="S::jakubdvorsky94_gmail.com#ext#@czuvpraze.onmicrosoft.com::d7fa004e-c3aa-44fd-95be-8f510646212e" providerId="AD" clId="Web-{5DBBC16A-DA2B-4AEF-8648-78E29ACAF1E8}" dt="2022-09-27T15:45:15.319" v="25" actId="20577"/>
          <ac:spMkLst>
            <pc:docMk/>
            <pc:sldMk cId="2614492361" sldId="301"/>
            <ac:spMk id="3" creationId="{63AE0ABD-3A7A-4DB0-B89A-B09949E46EA4}"/>
          </ac:spMkLst>
        </pc:spChg>
        <pc:spChg chg="mod">
          <ac:chgData name="Jakub Dvorský" userId="S::jakubdvorsky94_gmail.com#ext#@czuvpraze.onmicrosoft.com::d7fa004e-c3aa-44fd-95be-8f510646212e" providerId="AD" clId="Web-{5DBBC16A-DA2B-4AEF-8648-78E29ACAF1E8}" dt="2022-09-27T15:45:20.225" v="27" actId="20577"/>
          <ac:spMkLst>
            <pc:docMk/>
            <pc:sldMk cId="2614492361" sldId="301"/>
            <ac:spMk id="5" creationId="{AA30C884-C3AE-4DFC-97FF-E66C4581BBCA}"/>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2065085242" sldId="302"/>
        </pc:sldMkLst>
        <pc:spChg chg="mod">
          <ac:chgData name="Jakub Dvorský" userId="S::jakubdvorsky94_gmail.com#ext#@czuvpraze.onmicrosoft.com::d7fa004e-c3aa-44fd-95be-8f510646212e" providerId="AD" clId="Web-{5DBBC16A-DA2B-4AEF-8648-78E29ACAF1E8}" dt="2022-09-27T15:45:38.101" v="35" actId="20577"/>
          <ac:spMkLst>
            <pc:docMk/>
            <pc:sldMk cId="2065085242" sldId="302"/>
            <ac:spMk id="3" creationId="{6B694D13-F0DE-419D-92DC-1E0CF597EA3F}"/>
          </ac:spMkLst>
        </pc:spChg>
        <pc:spChg chg="mod">
          <ac:chgData name="Jakub Dvorský" userId="S::jakubdvorsky94_gmail.com#ext#@czuvpraze.onmicrosoft.com::d7fa004e-c3aa-44fd-95be-8f510646212e" providerId="AD" clId="Web-{5DBBC16A-DA2B-4AEF-8648-78E29ACAF1E8}" dt="2022-09-27T15:45:27.506" v="29" actId="20577"/>
          <ac:spMkLst>
            <pc:docMk/>
            <pc:sldMk cId="2065085242" sldId="302"/>
            <ac:spMk id="5" creationId="{E40A5C0E-E8D9-4053-B976-FF914200FC00}"/>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3860447155" sldId="304"/>
        </pc:sldMkLst>
        <pc:spChg chg="mod">
          <ac:chgData name="Jakub Dvorský" userId="S::jakubdvorsky94_gmail.com#ext#@czuvpraze.onmicrosoft.com::d7fa004e-c3aa-44fd-95be-8f510646212e" providerId="AD" clId="Web-{5DBBC16A-DA2B-4AEF-8648-78E29ACAF1E8}" dt="2022-09-27T15:45:44.320" v="37" actId="20577"/>
          <ac:spMkLst>
            <pc:docMk/>
            <pc:sldMk cId="3860447155" sldId="304"/>
            <ac:spMk id="3" creationId="{A77231DE-0ACE-406D-BC31-93E3694F1A58}"/>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4225124273" sldId="305"/>
        </pc:sldMkLst>
        <pc:spChg chg="mod">
          <ac:chgData name="Jakub Dvorský" userId="S::jakubdvorsky94_gmail.com#ext#@czuvpraze.onmicrosoft.com::d7fa004e-c3aa-44fd-95be-8f510646212e" providerId="AD" clId="Web-{5DBBC16A-DA2B-4AEF-8648-78E29ACAF1E8}" dt="2022-09-27T15:45:51.257" v="39" actId="20577"/>
          <ac:spMkLst>
            <pc:docMk/>
            <pc:sldMk cId="4225124273" sldId="305"/>
            <ac:spMk id="3" creationId="{8380FE3B-4658-4EC6-BF31-DFFB6E8A8CC7}"/>
          </ac:spMkLst>
        </pc:spChg>
        <pc:spChg chg="mod">
          <ac:chgData name="Jakub Dvorský" userId="S::jakubdvorsky94_gmail.com#ext#@czuvpraze.onmicrosoft.com::d7fa004e-c3aa-44fd-95be-8f510646212e" providerId="AD" clId="Web-{5DBBC16A-DA2B-4AEF-8648-78E29ACAF1E8}" dt="2022-09-27T15:46:36.946" v="42" actId="20577"/>
          <ac:spMkLst>
            <pc:docMk/>
            <pc:sldMk cId="4225124273" sldId="305"/>
            <ac:spMk id="5" creationId="{AE32B2C2-4E68-4EEE-AD94-49EA60DB3BA6}"/>
          </ac:spMkLst>
        </pc:spChg>
        <pc:spChg chg="mod">
          <ac:chgData name="Jakub Dvorský" userId="S::jakubdvorsky94_gmail.com#ext#@czuvpraze.onmicrosoft.com::d7fa004e-c3aa-44fd-95be-8f510646212e" providerId="AD" clId="Web-{5DBBC16A-DA2B-4AEF-8648-78E29ACAF1E8}" dt="2022-09-27T15:46:32.852" v="40" actId="20577"/>
          <ac:spMkLst>
            <pc:docMk/>
            <pc:sldMk cId="4225124273" sldId="305"/>
            <ac:spMk id="7" creationId="{8A76CDD2-45A0-4701-B391-8B37C056A0CB}"/>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1701555217" sldId="307"/>
        </pc:sldMkLst>
        <pc:spChg chg="mod">
          <ac:chgData name="Jakub Dvorský" userId="S::jakubdvorsky94_gmail.com#ext#@czuvpraze.onmicrosoft.com::d7fa004e-c3aa-44fd-95be-8f510646212e" providerId="AD" clId="Web-{5DBBC16A-DA2B-4AEF-8648-78E29ACAF1E8}" dt="2022-09-27T15:46:49.884" v="45" actId="20577"/>
          <ac:spMkLst>
            <pc:docMk/>
            <pc:sldMk cId="1701555217" sldId="307"/>
            <ac:spMk id="3" creationId="{B12E6AD1-496F-4BB2-B6FF-0E7070C896A0}"/>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548120113" sldId="309"/>
        </pc:sldMkLst>
        <pc:spChg chg="mod">
          <ac:chgData name="Jakub Dvorský" userId="S::jakubdvorsky94_gmail.com#ext#@czuvpraze.onmicrosoft.com::d7fa004e-c3aa-44fd-95be-8f510646212e" providerId="AD" clId="Web-{5DBBC16A-DA2B-4AEF-8648-78E29ACAF1E8}" dt="2022-09-27T15:46:55.978" v="47" actId="20577"/>
          <ac:spMkLst>
            <pc:docMk/>
            <pc:sldMk cId="548120113" sldId="309"/>
            <ac:spMk id="3" creationId="{758A0136-EC20-4B1F-901E-A8D6776975C9}"/>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2769401031" sldId="310"/>
        </pc:sldMkLst>
        <pc:spChg chg="mod">
          <ac:chgData name="Jakub Dvorský" userId="S::jakubdvorsky94_gmail.com#ext#@czuvpraze.onmicrosoft.com::d7fa004e-c3aa-44fd-95be-8f510646212e" providerId="AD" clId="Web-{5DBBC16A-DA2B-4AEF-8648-78E29ACAF1E8}" dt="2022-09-27T15:47:20.916" v="52" actId="20577"/>
          <ac:spMkLst>
            <pc:docMk/>
            <pc:sldMk cId="2769401031" sldId="310"/>
            <ac:spMk id="3" creationId="{865262F0-7634-4F43-8369-43FFE92E2F6D}"/>
          </ac:spMkLst>
        </pc:spChg>
        <pc:spChg chg="mod">
          <ac:chgData name="Jakub Dvorský" userId="S::jakubdvorsky94_gmail.com#ext#@czuvpraze.onmicrosoft.com::d7fa004e-c3aa-44fd-95be-8f510646212e" providerId="AD" clId="Web-{5DBBC16A-DA2B-4AEF-8648-78E29ACAF1E8}" dt="2022-09-27T15:47:16.104" v="49" actId="20577"/>
          <ac:spMkLst>
            <pc:docMk/>
            <pc:sldMk cId="2769401031" sldId="310"/>
            <ac:spMk id="6" creationId="{A62A8A5A-2A93-4222-ADC6-984185EA1F4B}"/>
          </ac:spMkLst>
        </pc:spChg>
        <pc:spChg chg="mod">
          <ac:chgData name="Jakub Dvorský" userId="S::jakubdvorsky94_gmail.com#ext#@czuvpraze.onmicrosoft.com::d7fa004e-c3aa-44fd-95be-8f510646212e" providerId="AD" clId="Web-{5DBBC16A-DA2B-4AEF-8648-78E29ACAF1E8}" dt="2022-09-27T15:47:25.042" v="54" actId="20577"/>
          <ac:spMkLst>
            <pc:docMk/>
            <pc:sldMk cId="2769401031" sldId="310"/>
            <ac:spMk id="8" creationId="{C4A0DF99-6451-421F-8D92-95BD2FC854FD}"/>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60221078" sldId="312"/>
        </pc:sldMkLst>
        <pc:spChg chg="mod">
          <ac:chgData name="Jakub Dvorský" userId="S::jakubdvorsky94_gmail.com#ext#@czuvpraze.onmicrosoft.com::d7fa004e-c3aa-44fd-95be-8f510646212e" providerId="AD" clId="Web-{5DBBC16A-DA2B-4AEF-8648-78E29ACAF1E8}" dt="2022-09-27T15:47:40.605" v="60" actId="20577"/>
          <ac:spMkLst>
            <pc:docMk/>
            <pc:sldMk cId="60221078" sldId="312"/>
            <ac:spMk id="3" creationId="{BB263C42-6196-4C21-A68D-3E94F29640B2}"/>
          </ac:spMkLst>
        </pc:spChg>
        <pc:spChg chg="mod">
          <ac:chgData name="Jakub Dvorský" userId="S::jakubdvorsky94_gmail.com#ext#@czuvpraze.onmicrosoft.com::d7fa004e-c3aa-44fd-95be-8f510646212e" providerId="AD" clId="Web-{5DBBC16A-DA2B-4AEF-8648-78E29ACAF1E8}" dt="2022-09-27T15:47:35.276" v="58" actId="20577"/>
          <ac:spMkLst>
            <pc:docMk/>
            <pc:sldMk cId="60221078" sldId="312"/>
            <ac:spMk id="6" creationId="{24F5CE0D-D3AE-4043-BA3F-B92B7D79D2A1}"/>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464219537" sldId="315"/>
        </pc:sldMkLst>
        <pc:spChg chg="mod">
          <ac:chgData name="Jakub Dvorský" userId="S::jakubdvorsky94_gmail.com#ext#@czuvpraze.onmicrosoft.com::d7fa004e-c3aa-44fd-95be-8f510646212e" providerId="AD" clId="Web-{5DBBC16A-DA2B-4AEF-8648-78E29ACAF1E8}" dt="2022-09-27T15:47:46.620" v="63" actId="20577"/>
          <ac:spMkLst>
            <pc:docMk/>
            <pc:sldMk cId="464219537" sldId="315"/>
            <ac:spMk id="3" creationId="{1AD11E11-AEB7-4253-A983-879173BA1C27}"/>
          </ac:spMkLst>
        </pc:spChg>
        <pc:spChg chg="mod">
          <ac:chgData name="Jakub Dvorský" userId="S::jakubdvorsky94_gmail.com#ext#@czuvpraze.onmicrosoft.com::d7fa004e-c3aa-44fd-95be-8f510646212e" providerId="AD" clId="Web-{5DBBC16A-DA2B-4AEF-8648-78E29ACAF1E8}" dt="2022-09-27T15:47:50.386" v="65" actId="20577"/>
          <ac:spMkLst>
            <pc:docMk/>
            <pc:sldMk cId="464219537" sldId="315"/>
            <ac:spMk id="7" creationId="{3DA90691-0CF6-4D6C-9078-ED41DE1EE67F}"/>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1391402744" sldId="318"/>
        </pc:sldMkLst>
        <pc:spChg chg="mod">
          <ac:chgData name="Jakub Dvorský" userId="S::jakubdvorsky94_gmail.com#ext#@czuvpraze.onmicrosoft.com::d7fa004e-c3aa-44fd-95be-8f510646212e" providerId="AD" clId="Web-{5DBBC16A-DA2B-4AEF-8648-78E29ACAF1E8}" dt="2022-09-27T15:47:58.840" v="67" actId="20577"/>
          <ac:spMkLst>
            <pc:docMk/>
            <pc:sldMk cId="1391402744" sldId="318"/>
            <ac:spMk id="3" creationId="{1AD11E11-AEB7-4253-A983-879173BA1C27}"/>
          </ac:spMkLst>
        </pc:spChg>
        <pc:spChg chg="mod">
          <ac:chgData name="Jakub Dvorský" userId="S::jakubdvorsky94_gmail.com#ext#@czuvpraze.onmicrosoft.com::d7fa004e-c3aa-44fd-95be-8f510646212e" providerId="AD" clId="Web-{5DBBC16A-DA2B-4AEF-8648-78E29ACAF1E8}" dt="2022-09-27T15:48:04.106" v="69" actId="20577"/>
          <ac:spMkLst>
            <pc:docMk/>
            <pc:sldMk cId="1391402744" sldId="318"/>
            <ac:spMk id="7" creationId="{3DA90691-0CF6-4D6C-9078-ED41DE1EE67F}"/>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3724439696" sldId="319"/>
        </pc:sldMkLst>
        <pc:spChg chg="mod">
          <ac:chgData name="Jakub Dvorský" userId="S::jakubdvorsky94_gmail.com#ext#@czuvpraze.onmicrosoft.com::d7fa004e-c3aa-44fd-95be-8f510646212e" providerId="AD" clId="Web-{5DBBC16A-DA2B-4AEF-8648-78E29ACAF1E8}" dt="2022-09-27T15:48:19.778" v="77" actId="20577"/>
          <ac:spMkLst>
            <pc:docMk/>
            <pc:sldMk cId="3724439696" sldId="319"/>
            <ac:spMk id="3" creationId="{1AD11E11-AEB7-4253-A983-879173BA1C27}"/>
          </ac:spMkLst>
        </pc:spChg>
        <pc:spChg chg="mod">
          <ac:chgData name="Jakub Dvorský" userId="S::jakubdvorsky94_gmail.com#ext#@czuvpraze.onmicrosoft.com::d7fa004e-c3aa-44fd-95be-8f510646212e" providerId="AD" clId="Web-{5DBBC16A-DA2B-4AEF-8648-78E29ACAF1E8}" dt="2022-09-27T15:48:12.559" v="72" actId="20577"/>
          <ac:spMkLst>
            <pc:docMk/>
            <pc:sldMk cId="3724439696" sldId="319"/>
            <ac:spMk id="7" creationId="{3DA90691-0CF6-4D6C-9078-ED41DE1EE67F}"/>
          </ac:spMkLst>
        </pc:spChg>
        <pc:spChg chg="mod">
          <ac:chgData name="Jakub Dvorský" userId="S::jakubdvorsky94_gmail.com#ext#@czuvpraze.onmicrosoft.com::d7fa004e-c3aa-44fd-95be-8f510646212e" providerId="AD" clId="Web-{5DBBC16A-DA2B-4AEF-8648-78E29ACAF1E8}" dt="2022-09-27T15:48:16.512" v="75" actId="20577"/>
          <ac:spMkLst>
            <pc:docMk/>
            <pc:sldMk cId="3724439696" sldId="319"/>
            <ac:spMk id="8" creationId="{3502E6F3-21A0-4725-85DE-6341A3BF0A35}"/>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1902780013" sldId="320"/>
        </pc:sldMkLst>
        <pc:spChg chg="mod">
          <ac:chgData name="Jakub Dvorský" userId="S::jakubdvorsky94_gmail.com#ext#@czuvpraze.onmicrosoft.com::d7fa004e-c3aa-44fd-95be-8f510646212e" providerId="AD" clId="Web-{5DBBC16A-DA2B-4AEF-8648-78E29ACAF1E8}" dt="2022-09-27T15:43:46.503" v="6" actId="20577"/>
          <ac:spMkLst>
            <pc:docMk/>
            <pc:sldMk cId="1902780013" sldId="320"/>
            <ac:spMk id="3" creationId="{499102DF-9EB3-4B92-8619-FFEA14F97140}"/>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91769541" sldId="321"/>
        </pc:sldMkLst>
        <pc:spChg chg="mod">
          <ac:chgData name="Jakub Dvorský" userId="S::jakubdvorsky94_gmail.com#ext#@czuvpraze.onmicrosoft.com::d7fa004e-c3aa-44fd-95be-8f510646212e" providerId="AD" clId="Web-{5DBBC16A-DA2B-4AEF-8648-78E29ACAF1E8}" dt="2022-09-27T15:48:28.731" v="79" actId="20577"/>
          <ac:spMkLst>
            <pc:docMk/>
            <pc:sldMk cId="91769541" sldId="321"/>
            <ac:spMk id="3" creationId="{DFD1E277-91DC-40BF-A11B-4B6BC46569AB}"/>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2104885864" sldId="322"/>
        </pc:sldMkLst>
        <pc:spChg chg="mod">
          <ac:chgData name="Jakub Dvorský" userId="S::jakubdvorsky94_gmail.com#ext#@czuvpraze.onmicrosoft.com::d7fa004e-c3aa-44fd-95be-8f510646212e" providerId="AD" clId="Web-{5DBBC16A-DA2B-4AEF-8648-78E29ACAF1E8}" dt="2022-09-27T15:48:41.372" v="84" actId="20577"/>
          <ac:spMkLst>
            <pc:docMk/>
            <pc:sldMk cId="2104885864" sldId="322"/>
            <ac:spMk id="3" creationId="{2BA83FD2-A667-4441-90CD-5DBFA91648BD}"/>
          </ac:spMkLst>
        </pc:spChg>
        <pc:spChg chg="mod">
          <ac:chgData name="Jakub Dvorský" userId="S::jakubdvorsky94_gmail.com#ext#@czuvpraze.onmicrosoft.com::d7fa004e-c3aa-44fd-95be-8f510646212e" providerId="AD" clId="Web-{5DBBC16A-DA2B-4AEF-8648-78E29ACAF1E8}" dt="2022-09-27T15:48:37.327" v="82" actId="20577"/>
          <ac:spMkLst>
            <pc:docMk/>
            <pc:sldMk cId="2104885864" sldId="322"/>
            <ac:spMk id="6" creationId="{B45A0756-AB3F-40F3-857D-9995766A0C89}"/>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15141094" sldId="323"/>
        </pc:sldMkLst>
        <pc:spChg chg="mod">
          <ac:chgData name="Jakub Dvorský" userId="S::jakubdvorsky94_gmail.com#ext#@czuvpraze.onmicrosoft.com::d7fa004e-c3aa-44fd-95be-8f510646212e" providerId="AD" clId="Web-{5DBBC16A-DA2B-4AEF-8648-78E29ACAF1E8}" dt="2022-09-27T15:49:19.968" v="97" actId="20577"/>
          <ac:spMkLst>
            <pc:docMk/>
            <pc:sldMk cId="15141094" sldId="323"/>
            <ac:spMk id="3" creationId="{8657921E-9565-4D35-9A1A-1823A7C9193E}"/>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1173315970" sldId="325"/>
        </pc:sldMkLst>
        <pc:spChg chg="mod">
          <ac:chgData name="Jakub Dvorský" userId="S::jakubdvorsky94_gmail.com#ext#@czuvpraze.onmicrosoft.com::d7fa004e-c3aa-44fd-95be-8f510646212e" providerId="AD" clId="Web-{5DBBC16A-DA2B-4AEF-8648-78E29ACAF1E8}" dt="2022-09-27T15:48:51.091" v="89" actId="20577"/>
          <ac:spMkLst>
            <pc:docMk/>
            <pc:sldMk cId="1173315970" sldId="325"/>
            <ac:spMk id="3" creationId="{2BA83FD2-A667-4441-90CD-5DBFA91648BD}"/>
          </ac:spMkLst>
        </pc:spChg>
        <pc:spChg chg="mod">
          <ac:chgData name="Jakub Dvorský" userId="S::jakubdvorsky94_gmail.com#ext#@czuvpraze.onmicrosoft.com::d7fa004e-c3aa-44fd-95be-8f510646212e" providerId="AD" clId="Web-{5DBBC16A-DA2B-4AEF-8648-78E29ACAF1E8}" dt="2022-09-27T15:48:47.498" v="87" actId="20577"/>
          <ac:spMkLst>
            <pc:docMk/>
            <pc:sldMk cId="1173315970" sldId="325"/>
            <ac:spMk id="10" creationId="{DB8E706A-6E99-4B4B-902E-D9C1A28FE191}"/>
          </ac:spMkLst>
        </pc:spChg>
        <pc:spChg chg="mod">
          <ac:chgData name="Jakub Dvorský" userId="S::jakubdvorsky94_gmail.com#ext#@czuvpraze.onmicrosoft.com::d7fa004e-c3aa-44fd-95be-8f510646212e" providerId="AD" clId="Web-{5DBBC16A-DA2B-4AEF-8648-78E29ACAF1E8}" dt="2022-09-27T15:49:13.608" v="95" actId="20577"/>
          <ac:spMkLst>
            <pc:docMk/>
            <pc:sldMk cId="1173315970" sldId="325"/>
            <ac:spMk id="11" creationId="{72000137-CB94-40F0-B5F0-2D25B0461A41}"/>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472106695" sldId="326"/>
        </pc:sldMkLst>
        <pc:spChg chg="mod">
          <ac:chgData name="Jakub Dvorský" userId="S::jakubdvorsky94_gmail.com#ext#@czuvpraze.onmicrosoft.com::d7fa004e-c3aa-44fd-95be-8f510646212e" providerId="AD" clId="Web-{5DBBC16A-DA2B-4AEF-8648-78E29ACAF1E8}" dt="2022-09-27T15:49:41.140" v="112" actId="20577"/>
          <ac:spMkLst>
            <pc:docMk/>
            <pc:sldMk cId="472106695" sldId="326"/>
            <ac:spMk id="3" creationId="{6C852464-CA4F-4ED9-9D1B-9CB87F6F29BC}"/>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342545623" sldId="328"/>
        </pc:sldMkLst>
        <pc:spChg chg="mod">
          <ac:chgData name="Jakub Dvorský" userId="S::jakubdvorsky94_gmail.com#ext#@czuvpraze.onmicrosoft.com::d7fa004e-c3aa-44fd-95be-8f510646212e" providerId="AD" clId="Web-{5DBBC16A-DA2B-4AEF-8648-78E29ACAF1E8}" dt="2022-09-27T15:49:53.078" v="115" actId="20577"/>
          <ac:spMkLst>
            <pc:docMk/>
            <pc:sldMk cId="342545623" sldId="328"/>
            <ac:spMk id="3" creationId="{D3FD02D3-4ED0-4164-8EE4-E3F9DCF22CDB}"/>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3145637098" sldId="330"/>
        </pc:sldMkLst>
        <pc:spChg chg="mod">
          <ac:chgData name="Jakub Dvorský" userId="S::jakubdvorsky94_gmail.com#ext#@czuvpraze.onmicrosoft.com::d7fa004e-c3aa-44fd-95be-8f510646212e" providerId="AD" clId="Web-{5DBBC16A-DA2B-4AEF-8648-78E29ACAF1E8}" dt="2022-09-27T15:49:58.250" v="117" actId="20577"/>
          <ac:spMkLst>
            <pc:docMk/>
            <pc:sldMk cId="3145637098" sldId="330"/>
            <ac:spMk id="3" creationId="{D7FDA1AF-C60E-4921-9F80-4AD7A38DB342}"/>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3966989501" sldId="331"/>
        </pc:sldMkLst>
        <pc:spChg chg="mod">
          <ac:chgData name="Jakub Dvorský" userId="S::jakubdvorsky94_gmail.com#ext#@czuvpraze.onmicrosoft.com::d7fa004e-c3aa-44fd-95be-8f510646212e" providerId="AD" clId="Web-{5DBBC16A-DA2B-4AEF-8648-78E29ACAF1E8}" dt="2022-09-27T15:50:13.188" v="121" actId="20577"/>
          <ac:spMkLst>
            <pc:docMk/>
            <pc:sldMk cId="3966989501" sldId="331"/>
            <ac:spMk id="3" creationId="{68881CDD-8C0C-4E5D-AFAF-39C47D43D8F8}"/>
          </ac:spMkLst>
        </pc:spChg>
        <pc:spChg chg="mod">
          <ac:chgData name="Jakub Dvorský" userId="S::jakubdvorsky94_gmail.com#ext#@czuvpraze.onmicrosoft.com::d7fa004e-c3aa-44fd-95be-8f510646212e" providerId="AD" clId="Web-{5DBBC16A-DA2B-4AEF-8648-78E29ACAF1E8}" dt="2022-09-27T15:50:09.219" v="119" actId="20577"/>
          <ac:spMkLst>
            <pc:docMk/>
            <pc:sldMk cId="3966989501" sldId="331"/>
            <ac:spMk id="5" creationId="{4A2D0BE1-609F-40E9-A76D-15C2B7171CD5}"/>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554843807" sldId="332"/>
        </pc:sldMkLst>
        <pc:spChg chg="mod">
          <ac:chgData name="Jakub Dvorský" userId="S::jakubdvorsky94_gmail.com#ext#@czuvpraze.onmicrosoft.com::d7fa004e-c3aa-44fd-95be-8f510646212e" providerId="AD" clId="Web-{5DBBC16A-DA2B-4AEF-8648-78E29ACAF1E8}" dt="2022-09-27T15:50:19.235" v="124" actId="20577"/>
          <ac:spMkLst>
            <pc:docMk/>
            <pc:sldMk cId="554843807" sldId="332"/>
            <ac:spMk id="3" creationId="{76FA08A9-AB71-47B5-895C-4923BCE72558}"/>
          </ac:spMkLst>
        </pc:spChg>
        <pc:spChg chg="mod">
          <ac:chgData name="Jakub Dvorský" userId="S::jakubdvorsky94_gmail.com#ext#@czuvpraze.onmicrosoft.com::d7fa004e-c3aa-44fd-95be-8f510646212e" providerId="AD" clId="Web-{5DBBC16A-DA2B-4AEF-8648-78E29ACAF1E8}" dt="2022-09-27T15:50:24.688" v="127" actId="20577"/>
          <ac:spMkLst>
            <pc:docMk/>
            <pc:sldMk cId="554843807" sldId="332"/>
            <ac:spMk id="7" creationId="{DF4A3E36-C9B4-4388-AA3F-724A960D994B}"/>
          </ac:spMkLst>
        </pc:spChg>
        <pc:spChg chg="mod">
          <ac:chgData name="Jakub Dvorský" userId="S::jakubdvorsky94_gmail.com#ext#@czuvpraze.onmicrosoft.com::d7fa004e-c3aa-44fd-95be-8f510646212e" providerId="AD" clId="Web-{5DBBC16A-DA2B-4AEF-8648-78E29ACAF1E8}" dt="2022-09-27T15:50:28.313" v="129" actId="20577"/>
          <ac:spMkLst>
            <pc:docMk/>
            <pc:sldMk cId="554843807" sldId="332"/>
            <ac:spMk id="9" creationId="{2B3EE6E8-719F-4016-8D2D-F68E2CCD39F5}"/>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398296994" sldId="333"/>
        </pc:sldMkLst>
        <pc:spChg chg="mod">
          <ac:chgData name="Jakub Dvorský" userId="S::jakubdvorsky94_gmail.com#ext#@czuvpraze.onmicrosoft.com::d7fa004e-c3aa-44fd-95be-8f510646212e" providerId="AD" clId="Web-{5DBBC16A-DA2B-4AEF-8648-78E29ACAF1E8}" dt="2022-09-27T15:50:39.173" v="134" actId="20577"/>
          <ac:spMkLst>
            <pc:docMk/>
            <pc:sldMk cId="398296994" sldId="333"/>
            <ac:spMk id="3" creationId="{EA5AEB8B-9166-4060-9344-F1ED2B7F355A}"/>
          </ac:spMkLst>
        </pc:spChg>
        <pc:spChg chg="mod">
          <ac:chgData name="Jakub Dvorský" userId="S::jakubdvorsky94_gmail.com#ext#@czuvpraze.onmicrosoft.com::d7fa004e-c3aa-44fd-95be-8f510646212e" providerId="AD" clId="Web-{5DBBC16A-DA2B-4AEF-8648-78E29ACAF1E8}" dt="2022-09-27T15:50:35.111" v="132" actId="20577"/>
          <ac:spMkLst>
            <pc:docMk/>
            <pc:sldMk cId="398296994" sldId="333"/>
            <ac:spMk id="5" creationId="{55A934C3-9D0E-4822-912F-C39FE6805215}"/>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756215910" sldId="335"/>
        </pc:sldMkLst>
        <pc:spChg chg="mod">
          <ac:chgData name="Jakub Dvorský" userId="S::jakubdvorsky94_gmail.com#ext#@czuvpraze.onmicrosoft.com::d7fa004e-c3aa-44fd-95be-8f510646212e" providerId="AD" clId="Web-{5DBBC16A-DA2B-4AEF-8648-78E29ACAF1E8}" dt="2022-09-27T15:50:54.689" v="138" actId="20577"/>
          <ac:spMkLst>
            <pc:docMk/>
            <pc:sldMk cId="756215910" sldId="335"/>
            <ac:spMk id="3" creationId="{7CDF5BBC-1754-403C-A0E4-82C0E4520F28}"/>
          </ac:spMkLst>
        </pc:spChg>
        <pc:spChg chg="mod">
          <ac:chgData name="Jakub Dvorský" userId="S::jakubdvorsky94_gmail.com#ext#@czuvpraze.onmicrosoft.com::d7fa004e-c3aa-44fd-95be-8f510646212e" providerId="AD" clId="Web-{5DBBC16A-DA2B-4AEF-8648-78E29ACAF1E8}" dt="2022-09-27T15:50:49.095" v="136" actId="20577"/>
          <ac:spMkLst>
            <pc:docMk/>
            <pc:sldMk cId="756215910" sldId="335"/>
            <ac:spMk id="5" creationId="{FE544C99-849C-4DAA-8DC6-3E57DAC18738}"/>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4088599753" sldId="337"/>
        </pc:sldMkLst>
        <pc:spChg chg="mod">
          <ac:chgData name="Jakub Dvorský" userId="S::jakubdvorsky94_gmail.com#ext#@czuvpraze.onmicrosoft.com::d7fa004e-c3aa-44fd-95be-8f510646212e" providerId="AD" clId="Web-{5DBBC16A-DA2B-4AEF-8648-78E29ACAF1E8}" dt="2022-09-27T15:51:08.175" v="142" actId="20577"/>
          <ac:spMkLst>
            <pc:docMk/>
            <pc:sldMk cId="4088599753" sldId="337"/>
            <ac:spMk id="3" creationId="{801BD46B-0CF6-4CE5-97AF-57A620A7C101}"/>
          </ac:spMkLst>
        </pc:spChg>
        <pc:spChg chg="mod">
          <ac:chgData name="Jakub Dvorský" userId="S::jakubdvorsky94_gmail.com#ext#@czuvpraze.onmicrosoft.com::d7fa004e-c3aa-44fd-95be-8f510646212e" providerId="AD" clId="Web-{5DBBC16A-DA2B-4AEF-8648-78E29ACAF1E8}" dt="2022-09-27T15:51:16.315" v="151" actId="20577"/>
          <ac:spMkLst>
            <pc:docMk/>
            <pc:sldMk cId="4088599753" sldId="337"/>
            <ac:spMk id="5" creationId="{28B08A2D-282E-487D-B0EC-612A64A4A7AF}"/>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1109856116" sldId="339"/>
        </pc:sldMkLst>
        <pc:spChg chg="mod">
          <ac:chgData name="Jakub Dvorský" userId="S::jakubdvorsky94_gmail.com#ext#@czuvpraze.onmicrosoft.com::d7fa004e-c3aa-44fd-95be-8f510646212e" providerId="AD" clId="Web-{5DBBC16A-DA2B-4AEF-8648-78E29ACAF1E8}" dt="2022-09-27T15:51:25.331" v="153" actId="20577"/>
          <ac:spMkLst>
            <pc:docMk/>
            <pc:sldMk cId="1109856116" sldId="339"/>
            <ac:spMk id="3" creationId="{50783895-1BCA-4736-8DCD-827976824A58}"/>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1886275811" sldId="341"/>
        </pc:sldMkLst>
        <pc:spChg chg="mod">
          <ac:chgData name="Jakub Dvorský" userId="S::jakubdvorsky94_gmail.com#ext#@czuvpraze.onmicrosoft.com::d7fa004e-c3aa-44fd-95be-8f510646212e" providerId="AD" clId="Web-{5DBBC16A-DA2B-4AEF-8648-78E29ACAF1E8}" dt="2022-09-27T15:51:47.457" v="160" actId="20577"/>
          <ac:spMkLst>
            <pc:docMk/>
            <pc:sldMk cId="1886275811" sldId="341"/>
            <ac:spMk id="3" creationId="{CE20FAC8-1116-46AA-8AF9-833A51B82CC5}"/>
          </ac:spMkLst>
        </pc:spChg>
        <pc:spChg chg="mod">
          <ac:chgData name="Jakub Dvorský" userId="S::jakubdvorsky94_gmail.com#ext#@czuvpraze.onmicrosoft.com::d7fa004e-c3aa-44fd-95be-8f510646212e" providerId="AD" clId="Web-{5DBBC16A-DA2B-4AEF-8648-78E29ACAF1E8}" dt="2022-09-27T15:51:35.628" v="156" actId="20577"/>
          <ac:spMkLst>
            <pc:docMk/>
            <pc:sldMk cId="1886275811" sldId="341"/>
            <ac:spMk id="5" creationId="{15EB409D-74AE-47A8-B2FA-1D644318BDB6}"/>
          </ac:spMkLst>
        </pc:spChg>
        <pc:spChg chg="mod">
          <ac:chgData name="Jakub Dvorský" userId="S::jakubdvorsky94_gmail.com#ext#@czuvpraze.onmicrosoft.com::d7fa004e-c3aa-44fd-95be-8f510646212e" providerId="AD" clId="Web-{5DBBC16A-DA2B-4AEF-8648-78E29ACAF1E8}" dt="2022-09-27T15:51:43.488" v="158" actId="20577"/>
          <ac:spMkLst>
            <pc:docMk/>
            <pc:sldMk cId="1886275811" sldId="341"/>
            <ac:spMk id="6" creationId="{26F7532A-B73D-4B31-F666-6B63418A6501}"/>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1704721554" sldId="343"/>
        </pc:sldMkLst>
        <pc:spChg chg="mod">
          <ac:chgData name="Jakub Dvorský" userId="S::jakubdvorsky94_gmail.com#ext#@czuvpraze.onmicrosoft.com::d7fa004e-c3aa-44fd-95be-8f510646212e" providerId="AD" clId="Web-{5DBBC16A-DA2B-4AEF-8648-78E29ACAF1E8}" dt="2022-09-27T15:52:00.082" v="164" actId="20577"/>
          <ac:spMkLst>
            <pc:docMk/>
            <pc:sldMk cId="1704721554" sldId="343"/>
            <ac:spMk id="3" creationId="{C03B433C-1551-433B-B961-CB16CD908109}"/>
          </ac:spMkLst>
        </pc:spChg>
        <pc:spChg chg="mod">
          <ac:chgData name="Jakub Dvorský" userId="S::jakubdvorsky94_gmail.com#ext#@czuvpraze.onmicrosoft.com::d7fa004e-c3aa-44fd-95be-8f510646212e" providerId="AD" clId="Web-{5DBBC16A-DA2B-4AEF-8648-78E29ACAF1E8}" dt="2022-09-27T15:51:54.254" v="162" actId="20577"/>
          <ac:spMkLst>
            <pc:docMk/>
            <pc:sldMk cId="1704721554" sldId="343"/>
            <ac:spMk id="5" creationId="{20B07472-1C87-411F-B598-AC7D4C9FA9C0}"/>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3080123524" sldId="345"/>
        </pc:sldMkLst>
        <pc:spChg chg="mod">
          <ac:chgData name="Jakub Dvorský" userId="S::jakubdvorsky94_gmail.com#ext#@czuvpraze.onmicrosoft.com::d7fa004e-c3aa-44fd-95be-8f510646212e" providerId="AD" clId="Web-{5DBBC16A-DA2B-4AEF-8648-78E29ACAF1E8}" dt="2022-09-27T15:52:06.786" v="166" actId="20577"/>
          <ac:spMkLst>
            <pc:docMk/>
            <pc:sldMk cId="3080123524" sldId="345"/>
            <ac:spMk id="3" creationId="{1E316393-A075-4B2F-9DB2-1C21B26D49A3}"/>
          </ac:spMkLst>
        </pc:spChg>
        <pc:spChg chg="mod">
          <ac:chgData name="Jakub Dvorský" userId="S::jakubdvorsky94_gmail.com#ext#@czuvpraze.onmicrosoft.com::d7fa004e-c3aa-44fd-95be-8f510646212e" providerId="AD" clId="Web-{5DBBC16A-DA2B-4AEF-8648-78E29ACAF1E8}" dt="2022-09-27T15:52:11.520" v="168" actId="20577"/>
          <ac:spMkLst>
            <pc:docMk/>
            <pc:sldMk cId="3080123524" sldId="345"/>
            <ac:spMk id="5" creationId="{E7CD03A1-AB40-4E95-A92B-BB6189E59E68}"/>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4174943866" sldId="346"/>
        </pc:sldMkLst>
        <pc:spChg chg="mod">
          <ac:chgData name="Jakub Dvorský" userId="S::jakubdvorsky94_gmail.com#ext#@czuvpraze.onmicrosoft.com::d7fa004e-c3aa-44fd-95be-8f510646212e" providerId="AD" clId="Web-{5DBBC16A-DA2B-4AEF-8648-78E29ACAF1E8}" dt="2022-09-27T15:52:54.615" v="173" actId="20577"/>
          <ac:spMkLst>
            <pc:docMk/>
            <pc:sldMk cId="4174943866" sldId="346"/>
            <ac:spMk id="3" creationId="{7C4CA9A5-C6D0-41FE-8CD1-FF6AA91EB7CD}"/>
          </ac:spMkLst>
        </pc:spChg>
        <pc:spChg chg="mod">
          <ac:chgData name="Jakub Dvorský" userId="S::jakubdvorsky94_gmail.com#ext#@czuvpraze.onmicrosoft.com::d7fa004e-c3aa-44fd-95be-8f510646212e" providerId="AD" clId="Web-{5DBBC16A-DA2B-4AEF-8648-78E29ACAF1E8}" dt="2022-09-27T15:52:50.365" v="171" actId="20577"/>
          <ac:spMkLst>
            <pc:docMk/>
            <pc:sldMk cId="4174943866" sldId="346"/>
            <ac:spMk id="5" creationId="{DC314235-88E3-4017-9794-DB5A4558BAE7}"/>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2933839320" sldId="348"/>
        </pc:sldMkLst>
        <pc:spChg chg="mod">
          <ac:chgData name="Jakub Dvorský" userId="S::jakubdvorsky94_gmail.com#ext#@czuvpraze.onmicrosoft.com::d7fa004e-c3aa-44fd-95be-8f510646212e" providerId="AD" clId="Web-{5DBBC16A-DA2B-4AEF-8648-78E29ACAF1E8}" dt="2022-09-27T15:53:10.897" v="177" actId="20577"/>
          <ac:spMkLst>
            <pc:docMk/>
            <pc:sldMk cId="2933839320" sldId="348"/>
            <ac:spMk id="3" creationId="{136E4893-A18F-4669-A6FB-29B9D482D35F}"/>
          </ac:spMkLst>
        </pc:spChg>
        <pc:spChg chg="mod">
          <ac:chgData name="Jakub Dvorský" userId="S::jakubdvorsky94_gmail.com#ext#@czuvpraze.onmicrosoft.com::d7fa004e-c3aa-44fd-95be-8f510646212e" providerId="AD" clId="Web-{5DBBC16A-DA2B-4AEF-8648-78E29ACAF1E8}" dt="2022-09-27T15:53:06.413" v="175" actId="20577"/>
          <ac:spMkLst>
            <pc:docMk/>
            <pc:sldMk cId="2933839320" sldId="348"/>
            <ac:spMk id="5" creationId="{73818B86-4918-4014-8F24-F92226CECE33}"/>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1387520815" sldId="349"/>
        </pc:sldMkLst>
        <pc:spChg chg="mod">
          <ac:chgData name="Jakub Dvorský" userId="S::jakubdvorsky94_gmail.com#ext#@czuvpraze.onmicrosoft.com::d7fa004e-c3aa-44fd-95be-8f510646212e" providerId="AD" clId="Web-{5DBBC16A-DA2B-4AEF-8648-78E29ACAF1E8}" dt="2022-09-27T15:53:34.023" v="181" actId="20577"/>
          <ac:spMkLst>
            <pc:docMk/>
            <pc:sldMk cId="1387520815" sldId="349"/>
            <ac:spMk id="3" creationId="{AFA22BC5-5587-4CD9-9E1A-A8B9246228BB}"/>
          </ac:spMkLst>
        </pc:spChg>
        <pc:spChg chg="mod">
          <ac:chgData name="Jakub Dvorský" userId="S::jakubdvorsky94_gmail.com#ext#@czuvpraze.onmicrosoft.com::d7fa004e-c3aa-44fd-95be-8f510646212e" providerId="AD" clId="Web-{5DBBC16A-DA2B-4AEF-8648-78E29ACAF1E8}" dt="2022-09-27T15:53:28.366" v="179" actId="20577"/>
          <ac:spMkLst>
            <pc:docMk/>
            <pc:sldMk cId="1387520815" sldId="349"/>
            <ac:spMk id="5" creationId="{4CFE33B4-D379-4C6A-975F-0C6E5EE831AD}"/>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189806081" sldId="350"/>
        </pc:sldMkLst>
        <pc:spChg chg="mod">
          <ac:chgData name="Jakub Dvorský" userId="S::jakubdvorsky94_gmail.com#ext#@czuvpraze.onmicrosoft.com::d7fa004e-c3aa-44fd-95be-8f510646212e" providerId="AD" clId="Web-{5DBBC16A-DA2B-4AEF-8648-78E29ACAF1E8}" dt="2022-09-27T15:53:44.179" v="185" actId="20577"/>
          <ac:spMkLst>
            <pc:docMk/>
            <pc:sldMk cId="189806081" sldId="350"/>
            <ac:spMk id="3" creationId="{F20B8C2A-EA7A-4B76-875D-D9CE3500AB47}"/>
          </ac:spMkLst>
        </pc:spChg>
        <pc:spChg chg="mod">
          <ac:chgData name="Jakub Dvorský" userId="S::jakubdvorsky94_gmail.com#ext#@czuvpraze.onmicrosoft.com::d7fa004e-c3aa-44fd-95be-8f510646212e" providerId="AD" clId="Web-{5DBBC16A-DA2B-4AEF-8648-78E29ACAF1E8}" dt="2022-09-27T15:53:39.898" v="183" actId="20577"/>
          <ac:spMkLst>
            <pc:docMk/>
            <pc:sldMk cId="189806081" sldId="350"/>
            <ac:spMk id="5" creationId="{74DA9655-3716-4239-A155-5136E3F229E0}"/>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2144463731" sldId="351"/>
        </pc:sldMkLst>
        <pc:spChg chg="mod">
          <ac:chgData name="Jakub Dvorský" userId="S::jakubdvorsky94_gmail.com#ext#@czuvpraze.onmicrosoft.com::d7fa004e-c3aa-44fd-95be-8f510646212e" providerId="AD" clId="Web-{5DBBC16A-DA2B-4AEF-8648-78E29ACAF1E8}" dt="2022-09-27T15:53:54.305" v="189" actId="20577"/>
          <ac:spMkLst>
            <pc:docMk/>
            <pc:sldMk cId="2144463731" sldId="351"/>
            <ac:spMk id="3" creationId="{2A0019BC-4CFE-4F0E-B9D6-5B0594A9FA31}"/>
          </ac:spMkLst>
        </pc:spChg>
        <pc:spChg chg="mod">
          <ac:chgData name="Jakub Dvorský" userId="S::jakubdvorsky94_gmail.com#ext#@czuvpraze.onmicrosoft.com::d7fa004e-c3aa-44fd-95be-8f510646212e" providerId="AD" clId="Web-{5DBBC16A-DA2B-4AEF-8648-78E29ACAF1E8}" dt="2022-09-27T15:53:50.023" v="187" actId="20577"/>
          <ac:spMkLst>
            <pc:docMk/>
            <pc:sldMk cId="2144463731" sldId="351"/>
            <ac:spMk id="5" creationId="{9B00A3A9-3272-4338-9793-93A5B772C5B2}"/>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1497244318" sldId="353"/>
        </pc:sldMkLst>
        <pc:spChg chg="mod">
          <ac:chgData name="Jakub Dvorský" userId="S::jakubdvorsky94_gmail.com#ext#@czuvpraze.onmicrosoft.com::d7fa004e-c3aa-44fd-95be-8f510646212e" providerId="AD" clId="Web-{5DBBC16A-DA2B-4AEF-8648-78E29ACAF1E8}" dt="2022-09-27T15:54:05.665" v="193" actId="20577"/>
          <ac:spMkLst>
            <pc:docMk/>
            <pc:sldMk cId="1497244318" sldId="353"/>
            <ac:spMk id="3" creationId="{A7AA2ADA-EEAE-446B-B650-9C76A328ACA2}"/>
          </ac:spMkLst>
        </pc:spChg>
        <pc:spChg chg="mod">
          <ac:chgData name="Jakub Dvorský" userId="S::jakubdvorsky94_gmail.com#ext#@czuvpraze.onmicrosoft.com::d7fa004e-c3aa-44fd-95be-8f510646212e" providerId="AD" clId="Web-{5DBBC16A-DA2B-4AEF-8648-78E29ACAF1E8}" dt="2022-09-27T15:54:01.258" v="191" actId="20577"/>
          <ac:spMkLst>
            <pc:docMk/>
            <pc:sldMk cId="1497244318" sldId="353"/>
            <ac:spMk id="5" creationId="{153C1714-90C6-4A49-8917-624FBB801449}"/>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571107876" sldId="354"/>
        </pc:sldMkLst>
        <pc:spChg chg="mod">
          <ac:chgData name="Jakub Dvorský" userId="S::jakubdvorsky94_gmail.com#ext#@czuvpraze.onmicrosoft.com::d7fa004e-c3aa-44fd-95be-8f510646212e" providerId="AD" clId="Web-{5DBBC16A-DA2B-4AEF-8648-78E29ACAF1E8}" dt="2022-09-27T15:54:14.384" v="198" actId="20577"/>
          <ac:spMkLst>
            <pc:docMk/>
            <pc:sldMk cId="571107876" sldId="354"/>
            <ac:spMk id="3" creationId="{35677008-C625-4FE4-A0EE-34491B6E32EB}"/>
          </ac:spMkLst>
        </pc:spChg>
        <pc:spChg chg="mod">
          <ac:chgData name="Jakub Dvorský" userId="S::jakubdvorsky94_gmail.com#ext#@czuvpraze.onmicrosoft.com::d7fa004e-c3aa-44fd-95be-8f510646212e" providerId="AD" clId="Web-{5DBBC16A-DA2B-4AEF-8648-78E29ACAF1E8}" dt="2022-09-27T15:54:10.852" v="196" actId="20577"/>
          <ac:spMkLst>
            <pc:docMk/>
            <pc:sldMk cId="571107876" sldId="354"/>
            <ac:spMk id="5" creationId="{BBF12026-FB1A-4C4A-8556-CC66C047BD3D}"/>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2019326918" sldId="355"/>
        </pc:sldMkLst>
        <pc:spChg chg="mod">
          <ac:chgData name="Jakub Dvorský" userId="S::jakubdvorsky94_gmail.com#ext#@czuvpraze.onmicrosoft.com::d7fa004e-c3aa-44fd-95be-8f510646212e" providerId="AD" clId="Web-{5DBBC16A-DA2B-4AEF-8648-78E29ACAF1E8}" dt="2022-09-27T15:54:38.838" v="210" actId="20577"/>
          <ac:spMkLst>
            <pc:docMk/>
            <pc:sldMk cId="2019326918" sldId="355"/>
            <ac:spMk id="3" creationId="{D13F1A5A-BA46-4639-AD4F-1453126383D1}"/>
          </ac:spMkLst>
        </pc:spChg>
        <pc:spChg chg="mod">
          <ac:chgData name="Jakub Dvorský" userId="S::jakubdvorsky94_gmail.com#ext#@czuvpraze.onmicrosoft.com::d7fa004e-c3aa-44fd-95be-8f510646212e" providerId="AD" clId="Web-{5DBBC16A-DA2B-4AEF-8648-78E29ACAF1E8}" dt="2022-09-27T15:54:29.884" v="208" actId="20577"/>
          <ac:spMkLst>
            <pc:docMk/>
            <pc:sldMk cId="2019326918" sldId="355"/>
            <ac:spMk id="5" creationId="{7E58FE87-693A-4D72-AC13-53EC33B045C0}"/>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3957378675" sldId="358"/>
        </pc:sldMkLst>
        <pc:spChg chg="mod">
          <ac:chgData name="Jakub Dvorský" userId="S::jakubdvorsky94_gmail.com#ext#@czuvpraze.onmicrosoft.com::d7fa004e-c3aa-44fd-95be-8f510646212e" providerId="AD" clId="Web-{5DBBC16A-DA2B-4AEF-8648-78E29ACAF1E8}" dt="2022-09-27T15:54:54.104" v="214" actId="20577"/>
          <ac:spMkLst>
            <pc:docMk/>
            <pc:sldMk cId="3957378675" sldId="358"/>
            <ac:spMk id="3" creationId="{3CC2170C-A6FE-44FE-80AA-4A9EBFC1730C}"/>
          </ac:spMkLst>
        </pc:spChg>
        <pc:spChg chg="mod">
          <ac:chgData name="Jakub Dvorský" userId="S::jakubdvorsky94_gmail.com#ext#@czuvpraze.onmicrosoft.com::d7fa004e-c3aa-44fd-95be-8f510646212e" providerId="AD" clId="Web-{5DBBC16A-DA2B-4AEF-8648-78E29ACAF1E8}" dt="2022-09-27T15:54:50.072" v="212" actId="20577"/>
          <ac:spMkLst>
            <pc:docMk/>
            <pc:sldMk cId="3957378675" sldId="358"/>
            <ac:spMk id="5" creationId="{2FC51386-1410-43FA-B141-D0705D6F3923}"/>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3079372924" sldId="359"/>
        </pc:sldMkLst>
        <pc:spChg chg="mod">
          <ac:chgData name="Jakub Dvorský" userId="S::jakubdvorsky94_gmail.com#ext#@czuvpraze.onmicrosoft.com::d7fa004e-c3aa-44fd-95be-8f510646212e" providerId="AD" clId="Web-{5DBBC16A-DA2B-4AEF-8648-78E29ACAF1E8}" dt="2022-09-27T15:55:05.588" v="218" actId="20577"/>
          <ac:spMkLst>
            <pc:docMk/>
            <pc:sldMk cId="3079372924" sldId="359"/>
            <ac:spMk id="3" creationId="{800690C1-45F0-4E97-8691-E75C24C5F559}"/>
          </ac:spMkLst>
        </pc:spChg>
        <pc:spChg chg="mod">
          <ac:chgData name="Jakub Dvorský" userId="S::jakubdvorsky94_gmail.com#ext#@czuvpraze.onmicrosoft.com::d7fa004e-c3aa-44fd-95be-8f510646212e" providerId="AD" clId="Web-{5DBBC16A-DA2B-4AEF-8648-78E29ACAF1E8}" dt="2022-09-27T15:55:01.120" v="216" actId="20577"/>
          <ac:spMkLst>
            <pc:docMk/>
            <pc:sldMk cId="3079372924" sldId="359"/>
            <ac:spMk id="5" creationId="{51A1D9B9-33B1-4243-8AB9-A589EEBC1172}"/>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519063810" sldId="360"/>
        </pc:sldMkLst>
        <pc:spChg chg="mod">
          <ac:chgData name="Jakub Dvorský" userId="S::jakubdvorsky94_gmail.com#ext#@czuvpraze.onmicrosoft.com::d7fa004e-c3aa-44fd-95be-8f510646212e" providerId="AD" clId="Web-{5DBBC16A-DA2B-4AEF-8648-78E29ACAF1E8}" dt="2022-09-27T15:55:11.057" v="220" actId="20577"/>
          <ac:spMkLst>
            <pc:docMk/>
            <pc:sldMk cId="519063810" sldId="360"/>
            <ac:spMk id="3" creationId="{A3D4687A-3B0A-4C42-BC87-A3C7BCB1CA01}"/>
          </ac:spMkLst>
        </pc:spChg>
        <pc:spChg chg="mod">
          <ac:chgData name="Jakub Dvorský" userId="S::jakubdvorsky94_gmail.com#ext#@czuvpraze.onmicrosoft.com::d7fa004e-c3aa-44fd-95be-8f510646212e" providerId="AD" clId="Web-{5DBBC16A-DA2B-4AEF-8648-78E29ACAF1E8}" dt="2022-09-27T15:55:15.058" v="222" actId="20577"/>
          <ac:spMkLst>
            <pc:docMk/>
            <pc:sldMk cId="519063810" sldId="360"/>
            <ac:spMk id="5" creationId="{983D5DE8-C7E9-4F15-AF4A-12FC97B83988}"/>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4252378065" sldId="361"/>
        </pc:sldMkLst>
        <pc:spChg chg="mod">
          <ac:chgData name="Jakub Dvorský" userId="S::jakubdvorsky94_gmail.com#ext#@czuvpraze.onmicrosoft.com::d7fa004e-c3aa-44fd-95be-8f510646212e" providerId="AD" clId="Web-{5DBBC16A-DA2B-4AEF-8648-78E29ACAF1E8}" dt="2022-09-27T15:55:22.652" v="224" actId="20577"/>
          <ac:spMkLst>
            <pc:docMk/>
            <pc:sldMk cId="4252378065" sldId="361"/>
            <ac:spMk id="3" creationId="{9FD80626-6923-4E2B-BC95-5E4C7308B2AE}"/>
          </ac:spMkLst>
        </pc:spChg>
        <pc:spChg chg="mod">
          <ac:chgData name="Jakub Dvorský" userId="S::jakubdvorsky94_gmail.com#ext#@czuvpraze.onmicrosoft.com::d7fa004e-c3aa-44fd-95be-8f510646212e" providerId="AD" clId="Web-{5DBBC16A-DA2B-4AEF-8648-78E29ACAF1E8}" dt="2022-09-27T15:55:26.761" v="226" actId="20577"/>
          <ac:spMkLst>
            <pc:docMk/>
            <pc:sldMk cId="4252378065" sldId="361"/>
            <ac:spMk id="5" creationId="{FBBC3799-5E40-4F3F-8384-E236AB46027C}"/>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115812559" sldId="362"/>
        </pc:sldMkLst>
        <pc:spChg chg="mod">
          <ac:chgData name="Jakub Dvorský" userId="S::jakubdvorsky94_gmail.com#ext#@czuvpraze.onmicrosoft.com::d7fa004e-c3aa-44fd-95be-8f510646212e" providerId="AD" clId="Web-{5DBBC16A-DA2B-4AEF-8648-78E29ACAF1E8}" dt="2022-09-27T15:55:42.293" v="231" actId="20577"/>
          <ac:spMkLst>
            <pc:docMk/>
            <pc:sldMk cId="115812559" sldId="362"/>
            <ac:spMk id="3" creationId="{18DF6EBE-E450-40C1-BF6A-EA0A2B50AC2F}"/>
          </ac:spMkLst>
        </pc:spChg>
        <pc:spChg chg="mod">
          <ac:chgData name="Jakub Dvorský" userId="S::jakubdvorsky94_gmail.com#ext#@czuvpraze.onmicrosoft.com::d7fa004e-c3aa-44fd-95be-8f510646212e" providerId="AD" clId="Web-{5DBBC16A-DA2B-4AEF-8648-78E29ACAF1E8}" dt="2022-09-27T15:55:38.402" v="229" actId="20577"/>
          <ac:spMkLst>
            <pc:docMk/>
            <pc:sldMk cId="115812559" sldId="362"/>
            <ac:spMk id="5" creationId="{18FAE169-8072-4B72-BB56-3436051EA404}"/>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3772092750" sldId="364"/>
        </pc:sldMkLst>
        <pc:spChg chg="mod">
          <ac:chgData name="Jakub Dvorský" userId="S::jakubdvorsky94_gmail.com#ext#@czuvpraze.onmicrosoft.com::d7fa004e-c3aa-44fd-95be-8f510646212e" providerId="AD" clId="Web-{5DBBC16A-DA2B-4AEF-8648-78E29ACAF1E8}" dt="2022-09-27T15:55:53.043" v="236" actId="20577"/>
          <ac:spMkLst>
            <pc:docMk/>
            <pc:sldMk cId="3772092750" sldId="364"/>
            <ac:spMk id="3" creationId="{7F38D6B8-EEF2-4F11-AFC8-479AA35B5770}"/>
          </ac:spMkLst>
        </pc:spChg>
        <pc:spChg chg="mod">
          <ac:chgData name="Jakub Dvorský" userId="S::jakubdvorsky94_gmail.com#ext#@czuvpraze.onmicrosoft.com::d7fa004e-c3aa-44fd-95be-8f510646212e" providerId="AD" clId="Web-{5DBBC16A-DA2B-4AEF-8648-78E29ACAF1E8}" dt="2022-09-27T15:55:47.902" v="234" actId="20577"/>
          <ac:spMkLst>
            <pc:docMk/>
            <pc:sldMk cId="3772092750" sldId="364"/>
            <ac:spMk id="5" creationId="{8037B4A0-CCF4-444F-AED7-846C7F96C4BB}"/>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3375350272" sldId="366"/>
        </pc:sldMkLst>
        <pc:spChg chg="mod">
          <ac:chgData name="Jakub Dvorský" userId="S::jakubdvorsky94_gmail.com#ext#@czuvpraze.onmicrosoft.com::d7fa004e-c3aa-44fd-95be-8f510646212e" providerId="AD" clId="Web-{5DBBC16A-DA2B-4AEF-8648-78E29ACAF1E8}" dt="2022-09-27T15:56:02.075" v="238" actId="20577"/>
          <ac:spMkLst>
            <pc:docMk/>
            <pc:sldMk cId="3375350272" sldId="366"/>
            <ac:spMk id="3" creationId="{3972F3D5-6405-49F0-967A-08F4D6E397B9}"/>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2344101927" sldId="369"/>
        </pc:sldMkLst>
        <pc:spChg chg="mod">
          <ac:chgData name="Jakub Dvorský" userId="S::jakubdvorsky94_gmail.com#ext#@czuvpraze.onmicrosoft.com::d7fa004e-c3aa-44fd-95be-8f510646212e" providerId="AD" clId="Web-{5DBBC16A-DA2B-4AEF-8648-78E29ACAF1E8}" dt="2022-09-27T15:56:07.778" v="240" actId="20577"/>
          <ac:spMkLst>
            <pc:docMk/>
            <pc:sldMk cId="2344101927" sldId="369"/>
            <ac:spMk id="3" creationId="{286AA423-617A-47DB-9BFE-07F3CF45F17F}"/>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3841307256" sldId="371"/>
        </pc:sldMkLst>
        <pc:spChg chg="mod">
          <ac:chgData name="Jakub Dvorský" userId="S::jakubdvorsky94_gmail.com#ext#@czuvpraze.onmicrosoft.com::d7fa004e-c3aa-44fd-95be-8f510646212e" providerId="AD" clId="Web-{5DBBC16A-DA2B-4AEF-8648-78E29ACAF1E8}" dt="2022-09-27T15:56:22.544" v="248" actId="20577"/>
          <ac:spMkLst>
            <pc:docMk/>
            <pc:sldMk cId="3841307256" sldId="371"/>
            <ac:spMk id="3" creationId="{C3E4DA61-47A8-4118-BD0E-C2ECA548FD57}"/>
          </ac:spMkLst>
        </pc:spChg>
        <pc:spChg chg="mod">
          <ac:chgData name="Jakub Dvorský" userId="S::jakubdvorsky94_gmail.com#ext#@czuvpraze.onmicrosoft.com::d7fa004e-c3aa-44fd-95be-8f510646212e" providerId="AD" clId="Web-{5DBBC16A-DA2B-4AEF-8648-78E29ACAF1E8}" dt="2022-09-27T15:56:14.481" v="243" actId="20577"/>
          <ac:spMkLst>
            <pc:docMk/>
            <pc:sldMk cId="3841307256" sldId="371"/>
            <ac:spMk id="5" creationId="{10C2F110-4AE7-44ED-8AE2-0377D59B9D55}"/>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3644612760" sldId="373"/>
        </pc:sldMkLst>
        <pc:spChg chg="mod">
          <ac:chgData name="Jakub Dvorský" userId="S::jakubdvorsky94_gmail.com#ext#@czuvpraze.onmicrosoft.com::d7fa004e-c3aa-44fd-95be-8f510646212e" providerId="AD" clId="Web-{5DBBC16A-DA2B-4AEF-8648-78E29ACAF1E8}" dt="2022-09-27T15:56:31.669" v="252" actId="20577"/>
          <ac:spMkLst>
            <pc:docMk/>
            <pc:sldMk cId="3644612760" sldId="373"/>
            <ac:spMk id="3" creationId="{0AFF7ACB-B6B8-4D6B-A1DE-C4916FE31FA2}"/>
          </ac:spMkLst>
        </pc:spChg>
        <pc:spChg chg="mod">
          <ac:chgData name="Jakub Dvorský" userId="S::jakubdvorsky94_gmail.com#ext#@czuvpraze.onmicrosoft.com::d7fa004e-c3aa-44fd-95be-8f510646212e" providerId="AD" clId="Web-{5DBBC16A-DA2B-4AEF-8648-78E29ACAF1E8}" dt="2022-09-27T15:56:27.404" v="250" actId="20577"/>
          <ac:spMkLst>
            <pc:docMk/>
            <pc:sldMk cId="3644612760" sldId="373"/>
            <ac:spMk id="7" creationId="{DE19452B-19D3-4E28-8F68-DB59A25E4633}"/>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3882683893" sldId="374"/>
        </pc:sldMkLst>
        <pc:spChg chg="mod">
          <ac:chgData name="Jakub Dvorský" userId="S::jakubdvorsky94_gmail.com#ext#@czuvpraze.onmicrosoft.com::d7fa004e-c3aa-44fd-95be-8f510646212e" providerId="AD" clId="Web-{5DBBC16A-DA2B-4AEF-8648-78E29ACAF1E8}" dt="2022-09-27T15:56:42.576" v="256" actId="20577"/>
          <ac:spMkLst>
            <pc:docMk/>
            <pc:sldMk cId="3882683893" sldId="374"/>
            <ac:spMk id="3" creationId="{0D5DCFF5-FC22-43E6-A156-3585FF8F89FD}"/>
          </ac:spMkLst>
        </pc:spChg>
        <pc:spChg chg="mod">
          <ac:chgData name="Jakub Dvorský" userId="S::jakubdvorsky94_gmail.com#ext#@czuvpraze.onmicrosoft.com::d7fa004e-c3aa-44fd-95be-8f510646212e" providerId="AD" clId="Web-{5DBBC16A-DA2B-4AEF-8648-78E29ACAF1E8}" dt="2022-09-27T15:56:37.076" v="254" actId="20577"/>
          <ac:spMkLst>
            <pc:docMk/>
            <pc:sldMk cId="3882683893" sldId="374"/>
            <ac:spMk id="7" creationId="{AC10C73B-D028-41CE-AAFB-23041F6651CB}"/>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1421502943" sldId="376"/>
        </pc:sldMkLst>
        <pc:spChg chg="mod">
          <ac:chgData name="Jakub Dvorský" userId="S::jakubdvorsky94_gmail.com#ext#@czuvpraze.onmicrosoft.com::d7fa004e-c3aa-44fd-95be-8f510646212e" providerId="AD" clId="Web-{5DBBC16A-DA2B-4AEF-8648-78E29ACAF1E8}" dt="2022-09-27T15:56:47.826" v="258" actId="20577"/>
          <ac:spMkLst>
            <pc:docMk/>
            <pc:sldMk cId="1421502943" sldId="376"/>
            <ac:spMk id="3" creationId="{038679EA-C122-4A0E-8BFC-B3DE2AA5AAB3}"/>
          </ac:spMkLst>
        </pc:spChg>
        <pc:spChg chg="mod">
          <ac:chgData name="Jakub Dvorský" userId="S::jakubdvorsky94_gmail.com#ext#@czuvpraze.onmicrosoft.com::d7fa004e-c3aa-44fd-95be-8f510646212e" providerId="AD" clId="Web-{5DBBC16A-DA2B-4AEF-8648-78E29ACAF1E8}" dt="2022-09-27T15:56:52.545" v="260" actId="20577"/>
          <ac:spMkLst>
            <pc:docMk/>
            <pc:sldMk cId="1421502943" sldId="376"/>
            <ac:spMk id="10" creationId="{EB245A8D-DB3F-4C84-AEEC-ED868AED879B}"/>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4221258751" sldId="377"/>
        </pc:sldMkLst>
        <pc:spChg chg="mod">
          <ac:chgData name="Jakub Dvorský" userId="S::jakubdvorsky94_gmail.com#ext#@czuvpraze.onmicrosoft.com::d7fa004e-c3aa-44fd-95be-8f510646212e" providerId="AD" clId="Web-{5DBBC16A-DA2B-4AEF-8648-78E29ACAF1E8}" dt="2022-09-27T15:57:07.733" v="265" actId="20577"/>
          <ac:spMkLst>
            <pc:docMk/>
            <pc:sldMk cId="4221258751" sldId="377"/>
            <ac:spMk id="3" creationId="{CC0D77A1-FCFC-44AC-8D35-8CDCD19AD031}"/>
          </ac:spMkLst>
        </pc:spChg>
        <pc:spChg chg="mod">
          <ac:chgData name="Jakub Dvorský" userId="S::jakubdvorsky94_gmail.com#ext#@czuvpraze.onmicrosoft.com::d7fa004e-c3aa-44fd-95be-8f510646212e" providerId="AD" clId="Web-{5DBBC16A-DA2B-4AEF-8648-78E29ACAF1E8}" dt="2022-09-27T15:57:04.202" v="263" actId="20577"/>
          <ac:spMkLst>
            <pc:docMk/>
            <pc:sldMk cId="4221258751" sldId="377"/>
            <ac:spMk id="5" creationId="{A5C47094-0F01-4FDC-B3EC-5257C3A20367}"/>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147148950" sldId="380"/>
        </pc:sldMkLst>
        <pc:spChg chg="mod">
          <ac:chgData name="Jakub Dvorský" userId="S::jakubdvorsky94_gmail.com#ext#@czuvpraze.onmicrosoft.com::d7fa004e-c3aa-44fd-95be-8f510646212e" providerId="AD" clId="Web-{5DBBC16A-DA2B-4AEF-8648-78E29ACAF1E8}" dt="2022-09-27T15:57:17.280" v="269" actId="20577"/>
          <ac:spMkLst>
            <pc:docMk/>
            <pc:sldMk cId="147148950" sldId="380"/>
            <ac:spMk id="3" creationId="{9EF833F0-8266-42E0-97BC-1D7DA3B66424}"/>
          </ac:spMkLst>
        </pc:spChg>
        <pc:spChg chg="mod">
          <ac:chgData name="Jakub Dvorský" userId="S::jakubdvorsky94_gmail.com#ext#@czuvpraze.onmicrosoft.com::d7fa004e-c3aa-44fd-95be-8f510646212e" providerId="AD" clId="Web-{5DBBC16A-DA2B-4AEF-8648-78E29ACAF1E8}" dt="2022-09-27T15:57:13.046" v="267" actId="20577"/>
          <ac:spMkLst>
            <pc:docMk/>
            <pc:sldMk cId="147148950" sldId="380"/>
            <ac:spMk id="5" creationId="{56E3B62F-951D-44A7-93F9-90D55EC63C55}"/>
          </ac:spMkLst>
        </pc:spChg>
      </pc:sldChg>
      <pc:sldMasterChg chg="add del addSldLayout delSldLayout">
        <pc:chgData name="Jakub Dvorský" userId="S::jakubdvorsky94_gmail.com#ext#@czuvpraze.onmicrosoft.com::d7fa004e-c3aa-44fd-95be-8f510646212e" providerId="AD" clId="Web-{5DBBC16A-DA2B-4AEF-8648-78E29ACAF1E8}" dt="2022-09-27T16:07:28.348" v="271"/>
        <pc:sldMasterMkLst>
          <pc:docMk/>
          <pc:sldMasterMk cId="0" sldId="2147483651"/>
        </pc:sldMasterMkLst>
        <pc:sldLayoutChg chg="add del">
          <pc:chgData name="Jakub Dvorský" userId="S::jakubdvorsky94_gmail.com#ext#@czuvpraze.onmicrosoft.com::d7fa004e-c3aa-44fd-95be-8f510646212e" providerId="AD" clId="Web-{5DBBC16A-DA2B-4AEF-8648-78E29ACAF1E8}" dt="2022-09-27T16:07:28.348" v="271"/>
          <pc:sldLayoutMkLst>
            <pc:docMk/>
            <pc:sldMasterMk cId="0" sldId="2147483651"/>
            <pc:sldLayoutMk cId="3327260992" sldId="2147483652"/>
          </pc:sldLayoutMkLst>
        </pc:sldLayoutChg>
        <pc:sldLayoutChg chg="add del">
          <pc:chgData name="Jakub Dvorský" userId="S::jakubdvorsky94_gmail.com#ext#@czuvpraze.onmicrosoft.com::d7fa004e-c3aa-44fd-95be-8f510646212e" providerId="AD" clId="Web-{5DBBC16A-DA2B-4AEF-8648-78E29ACAF1E8}" dt="2022-09-27T16:07:28.348" v="271"/>
          <pc:sldLayoutMkLst>
            <pc:docMk/>
            <pc:sldMasterMk cId="0" sldId="2147483651"/>
            <pc:sldLayoutMk cId="923885096" sldId="2147483653"/>
          </pc:sldLayoutMkLst>
        </pc:sldLayoutChg>
        <pc:sldLayoutChg chg="add del">
          <pc:chgData name="Jakub Dvorský" userId="S::jakubdvorsky94_gmail.com#ext#@czuvpraze.onmicrosoft.com::d7fa004e-c3aa-44fd-95be-8f510646212e" providerId="AD" clId="Web-{5DBBC16A-DA2B-4AEF-8648-78E29ACAF1E8}" dt="2022-09-27T16:07:28.348" v="271"/>
          <pc:sldLayoutMkLst>
            <pc:docMk/>
            <pc:sldMasterMk cId="0" sldId="2147483651"/>
            <pc:sldLayoutMk cId="2289770796" sldId="2147483654"/>
          </pc:sldLayoutMkLst>
        </pc:sldLayoutChg>
        <pc:sldLayoutChg chg="add del">
          <pc:chgData name="Jakub Dvorský" userId="S::jakubdvorsky94_gmail.com#ext#@czuvpraze.onmicrosoft.com::d7fa004e-c3aa-44fd-95be-8f510646212e" providerId="AD" clId="Web-{5DBBC16A-DA2B-4AEF-8648-78E29ACAF1E8}" dt="2022-09-27T16:07:28.348" v="271"/>
          <pc:sldLayoutMkLst>
            <pc:docMk/>
            <pc:sldMasterMk cId="0" sldId="2147483651"/>
            <pc:sldLayoutMk cId="3268130104" sldId="2147483655"/>
          </pc:sldLayoutMkLst>
        </pc:sldLayoutChg>
        <pc:sldLayoutChg chg="add del">
          <pc:chgData name="Jakub Dvorský" userId="S::jakubdvorsky94_gmail.com#ext#@czuvpraze.onmicrosoft.com::d7fa004e-c3aa-44fd-95be-8f510646212e" providerId="AD" clId="Web-{5DBBC16A-DA2B-4AEF-8648-78E29ACAF1E8}" dt="2022-09-27T16:07:28.348" v="271"/>
          <pc:sldLayoutMkLst>
            <pc:docMk/>
            <pc:sldMasterMk cId="0" sldId="2147483651"/>
            <pc:sldLayoutMk cId="122978013" sldId="2147483656"/>
          </pc:sldLayoutMkLst>
        </pc:sldLayoutChg>
        <pc:sldLayoutChg chg="add del">
          <pc:chgData name="Jakub Dvorský" userId="S::jakubdvorsky94_gmail.com#ext#@czuvpraze.onmicrosoft.com::d7fa004e-c3aa-44fd-95be-8f510646212e" providerId="AD" clId="Web-{5DBBC16A-DA2B-4AEF-8648-78E29ACAF1E8}" dt="2022-09-27T16:07:28.348" v="271"/>
          <pc:sldLayoutMkLst>
            <pc:docMk/>
            <pc:sldMasterMk cId="0" sldId="2147483651"/>
            <pc:sldLayoutMk cId="954629348" sldId="2147483657"/>
          </pc:sldLayoutMkLst>
        </pc:sldLayoutChg>
        <pc:sldLayoutChg chg="add del">
          <pc:chgData name="Jakub Dvorský" userId="S::jakubdvorsky94_gmail.com#ext#@czuvpraze.onmicrosoft.com::d7fa004e-c3aa-44fd-95be-8f510646212e" providerId="AD" clId="Web-{5DBBC16A-DA2B-4AEF-8648-78E29ACAF1E8}" dt="2022-09-27T16:07:28.348" v="271"/>
          <pc:sldLayoutMkLst>
            <pc:docMk/>
            <pc:sldMasterMk cId="0" sldId="2147483651"/>
            <pc:sldLayoutMk cId="3542823916" sldId="2147483658"/>
          </pc:sldLayoutMkLst>
        </pc:sldLayoutChg>
        <pc:sldLayoutChg chg="add del">
          <pc:chgData name="Jakub Dvorský" userId="S::jakubdvorsky94_gmail.com#ext#@czuvpraze.onmicrosoft.com::d7fa004e-c3aa-44fd-95be-8f510646212e" providerId="AD" clId="Web-{5DBBC16A-DA2B-4AEF-8648-78E29ACAF1E8}" dt="2022-09-27T16:07:28.348" v="271"/>
          <pc:sldLayoutMkLst>
            <pc:docMk/>
            <pc:sldMasterMk cId="0" sldId="2147483651"/>
            <pc:sldLayoutMk cId="947098240" sldId="2147483659"/>
          </pc:sldLayoutMkLst>
        </pc:sldLayoutChg>
        <pc:sldLayoutChg chg="add del">
          <pc:chgData name="Jakub Dvorský" userId="S::jakubdvorsky94_gmail.com#ext#@czuvpraze.onmicrosoft.com::d7fa004e-c3aa-44fd-95be-8f510646212e" providerId="AD" clId="Web-{5DBBC16A-DA2B-4AEF-8648-78E29ACAF1E8}" dt="2022-09-27T16:07:28.348" v="271"/>
          <pc:sldLayoutMkLst>
            <pc:docMk/>
            <pc:sldMasterMk cId="0" sldId="2147483651"/>
            <pc:sldLayoutMk cId="2910406677" sldId="2147483660"/>
          </pc:sldLayoutMkLst>
        </pc:sldLayoutChg>
        <pc:sldLayoutChg chg="add del">
          <pc:chgData name="Jakub Dvorský" userId="S::jakubdvorsky94_gmail.com#ext#@czuvpraze.onmicrosoft.com::d7fa004e-c3aa-44fd-95be-8f510646212e" providerId="AD" clId="Web-{5DBBC16A-DA2B-4AEF-8648-78E29ACAF1E8}" dt="2022-09-27T16:07:28.348" v="271"/>
          <pc:sldLayoutMkLst>
            <pc:docMk/>
            <pc:sldMasterMk cId="0" sldId="2147483651"/>
            <pc:sldLayoutMk cId="1581568221" sldId="2147483661"/>
          </pc:sldLayoutMkLst>
        </pc:sldLayoutChg>
      </pc:sldMasterChg>
      <pc:sldMasterChg chg="add del addSldLayout delSldLayout modSldLayout">
        <pc:chgData name="Jakub Dvorský" userId="S::jakubdvorsky94_gmail.com#ext#@czuvpraze.onmicrosoft.com::d7fa004e-c3aa-44fd-95be-8f510646212e" providerId="AD" clId="Web-{5DBBC16A-DA2B-4AEF-8648-78E29ACAF1E8}" dt="2022-09-27T16:07:28.348" v="271"/>
        <pc:sldMasterMkLst>
          <pc:docMk/>
          <pc:sldMasterMk cId="798751562" sldId="2147483662"/>
        </pc:sldMasterMkLst>
        <pc:sldLayoutChg chg="add del mod replId">
          <pc:chgData name="Jakub Dvorský" userId="S::jakubdvorsky94_gmail.com#ext#@czuvpraze.onmicrosoft.com::d7fa004e-c3aa-44fd-95be-8f510646212e" providerId="AD" clId="Web-{5DBBC16A-DA2B-4AEF-8648-78E29ACAF1E8}" dt="2022-09-27T16:07:28.348" v="271"/>
          <pc:sldLayoutMkLst>
            <pc:docMk/>
            <pc:sldMasterMk cId="798751562" sldId="2147483662"/>
            <pc:sldLayoutMk cId="1542307791" sldId="2147483663"/>
          </pc:sldLayoutMkLst>
        </pc:sldLayoutChg>
        <pc:sldLayoutChg chg="add del mod replId">
          <pc:chgData name="Jakub Dvorský" userId="S::jakubdvorsky94_gmail.com#ext#@czuvpraze.onmicrosoft.com::d7fa004e-c3aa-44fd-95be-8f510646212e" providerId="AD" clId="Web-{5DBBC16A-DA2B-4AEF-8648-78E29ACAF1E8}" dt="2022-09-27T16:07:28.348" v="271"/>
          <pc:sldLayoutMkLst>
            <pc:docMk/>
            <pc:sldMasterMk cId="798751562" sldId="2147483662"/>
            <pc:sldLayoutMk cId="590925644" sldId="2147483664"/>
          </pc:sldLayoutMkLst>
        </pc:sldLayoutChg>
        <pc:sldLayoutChg chg="add del mod replId">
          <pc:chgData name="Jakub Dvorský" userId="S::jakubdvorsky94_gmail.com#ext#@czuvpraze.onmicrosoft.com::d7fa004e-c3aa-44fd-95be-8f510646212e" providerId="AD" clId="Web-{5DBBC16A-DA2B-4AEF-8648-78E29ACAF1E8}" dt="2022-09-27T16:07:28.348" v="271"/>
          <pc:sldLayoutMkLst>
            <pc:docMk/>
            <pc:sldMasterMk cId="798751562" sldId="2147483662"/>
            <pc:sldLayoutMk cId="2582859833" sldId="2147483665"/>
          </pc:sldLayoutMkLst>
        </pc:sldLayoutChg>
        <pc:sldLayoutChg chg="add del mod replId">
          <pc:chgData name="Jakub Dvorský" userId="S::jakubdvorsky94_gmail.com#ext#@czuvpraze.onmicrosoft.com::d7fa004e-c3aa-44fd-95be-8f510646212e" providerId="AD" clId="Web-{5DBBC16A-DA2B-4AEF-8648-78E29ACAF1E8}" dt="2022-09-27T16:07:28.348" v="271"/>
          <pc:sldLayoutMkLst>
            <pc:docMk/>
            <pc:sldMasterMk cId="798751562" sldId="2147483662"/>
            <pc:sldLayoutMk cId="4132429357" sldId="2147483666"/>
          </pc:sldLayoutMkLst>
        </pc:sldLayoutChg>
        <pc:sldLayoutChg chg="add del mod replId">
          <pc:chgData name="Jakub Dvorský" userId="S::jakubdvorsky94_gmail.com#ext#@czuvpraze.onmicrosoft.com::d7fa004e-c3aa-44fd-95be-8f510646212e" providerId="AD" clId="Web-{5DBBC16A-DA2B-4AEF-8648-78E29ACAF1E8}" dt="2022-09-27T16:07:28.348" v="271"/>
          <pc:sldLayoutMkLst>
            <pc:docMk/>
            <pc:sldMasterMk cId="798751562" sldId="2147483662"/>
            <pc:sldLayoutMk cId="4214192822" sldId="2147483667"/>
          </pc:sldLayoutMkLst>
        </pc:sldLayoutChg>
        <pc:sldLayoutChg chg="add del mod replId">
          <pc:chgData name="Jakub Dvorský" userId="S::jakubdvorsky94_gmail.com#ext#@czuvpraze.onmicrosoft.com::d7fa004e-c3aa-44fd-95be-8f510646212e" providerId="AD" clId="Web-{5DBBC16A-DA2B-4AEF-8648-78E29ACAF1E8}" dt="2022-09-27T16:07:28.348" v="271"/>
          <pc:sldLayoutMkLst>
            <pc:docMk/>
            <pc:sldMasterMk cId="798751562" sldId="2147483662"/>
            <pc:sldLayoutMk cId="603514779" sldId="2147483668"/>
          </pc:sldLayoutMkLst>
        </pc:sldLayoutChg>
        <pc:sldLayoutChg chg="add del mod replId">
          <pc:chgData name="Jakub Dvorský" userId="S::jakubdvorsky94_gmail.com#ext#@czuvpraze.onmicrosoft.com::d7fa004e-c3aa-44fd-95be-8f510646212e" providerId="AD" clId="Web-{5DBBC16A-DA2B-4AEF-8648-78E29ACAF1E8}" dt="2022-09-27T16:07:28.348" v="271"/>
          <pc:sldLayoutMkLst>
            <pc:docMk/>
            <pc:sldMasterMk cId="798751562" sldId="2147483662"/>
            <pc:sldLayoutMk cId="73169416" sldId="2147483669"/>
          </pc:sldLayoutMkLst>
        </pc:sldLayoutChg>
        <pc:sldLayoutChg chg="add del mod replId">
          <pc:chgData name="Jakub Dvorský" userId="S::jakubdvorsky94_gmail.com#ext#@czuvpraze.onmicrosoft.com::d7fa004e-c3aa-44fd-95be-8f510646212e" providerId="AD" clId="Web-{5DBBC16A-DA2B-4AEF-8648-78E29ACAF1E8}" dt="2022-09-27T16:07:28.348" v="271"/>
          <pc:sldLayoutMkLst>
            <pc:docMk/>
            <pc:sldMasterMk cId="798751562" sldId="2147483662"/>
            <pc:sldLayoutMk cId="3808953074" sldId="2147483670"/>
          </pc:sldLayoutMkLst>
        </pc:sldLayoutChg>
        <pc:sldLayoutChg chg="add del mod replId">
          <pc:chgData name="Jakub Dvorský" userId="S::jakubdvorsky94_gmail.com#ext#@czuvpraze.onmicrosoft.com::d7fa004e-c3aa-44fd-95be-8f510646212e" providerId="AD" clId="Web-{5DBBC16A-DA2B-4AEF-8648-78E29ACAF1E8}" dt="2022-09-27T16:07:28.348" v="271"/>
          <pc:sldLayoutMkLst>
            <pc:docMk/>
            <pc:sldMasterMk cId="798751562" sldId="2147483662"/>
            <pc:sldLayoutMk cId="3147931858" sldId="2147483671"/>
          </pc:sldLayoutMkLst>
        </pc:sldLayoutChg>
        <pc:sldLayoutChg chg="add del mod replId">
          <pc:chgData name="Jakub Dvorský" userId="S::jakubdvorsky94_gmail.com#ext#@czuvpraze.onmicrosoft.com::d7fa004e-c3aa-44fd-95be-8f510646212e" providerId="AD" clId="Web-{5DBBC16A-DA2B-4AEF-8648-78E29ACAF1E8}" dt="2022-09-27T16:07:28.348" v="271"/>
          <pc:sldLayoutMkLst>
            <pc:docMk/>
            <pc:sldMasterMk cId="798751562" sldId="2147483662"/>
            <pc:sldLayoutMk cId="2309971465" sldId="2147483672"/>
          </pc:sldLayoutMkLst>
        </pc:sldLayoutChg>
        <pc:sldLayoutChg chg="add del mod replId">
          <pc:chgData name="Jakub Dvorský" userId="S::jakubdvorsky94_gmail.com#ext#@czuvpraze.onmicrosoft.com::d7fa004e-c3aa-44fd-95be-8f510646212e" providerId="AD" clId="Web-{5DBBC16A-DA2B-4AEF-8648-78E29ACAF1E8}" dt="2022-09-27T16:07:28.348" v="271"/>
          <pc:sldLayoutMkLst>
            <pc:docMk/>
            <pc:sldMasterMk cId="798751562" sldId="2147483662"/>
            <pc:sldLayoutMk cId="304467434" sldId="2147483673"/>
          </pc:sldLayoutMkLst>
        </pc:sldLayoutChg>
        <pc:sldLayoutChg chg="add del mod replId">
          <pc:chgData name="Jakub Dvorský" userId="S::jakubdvorsky94_gmail.com#ext#@czuvpraze.onmicrosoft.com::d7fa004e-c3aa-44fd-95be-8f510646212e" providerId="AD" clId="Web-{5DBBC16A-DA2B-4AEF-8648-78E29ACAF1E8}" dt="2022-09-27T16:07:28.348" v="271"/>
          <pc:sldLayoutMkLst>
            <pc:docMk/>
            <pc:sldMasterMk cId="798751562" sldId="2147483662"/>
            <pc:sldLayoutMk cId="3166293758" sldId="2147483674"/>
          </pc:sldLayoutMkLst>
        </pc:sldLayoutChg>
        <pc:sldLayoutChg chg="add del mod replId">
          <pc:chgData name="Jakub Dvorský" userId="S::jakubdvorsky94_gmail.com#ext#@czuvpraze.onmicrosoft.com::d7fa004e-c3aa-44fd-95be-8f510646212e" providerId="AD" clId="Web-{5DBBC16A-DA2B-4AEF-8648-78E29ACAF1E8}" dt="2022-09-27T16:07:28.348" v="271"/>
          <pc:sldLayoutMkLst>
            <pc:docMk/>
            <pc:sldMasterMk cId="798751562" sldId="2147483662"/>
            <pc:sldLayoutMk cId="3232174987" sldId="2147483675"/>
          </pc:sldLayoutMkLst>
        </pc:sldLayoutChg>
        <pc:sldLayoutChg chg="add del mod replId">
          <pc:chgData name="Jakub Dvorský" userId="S::jakubdvorsky94_gmail.com#ext#@czuvpraze.onmicrosoft.com::d7fa004e-c3aa-44fd-95be-8f510646212e" providerId="AD" clId="Web-{5DBBC16A-DA2B-4AEF-8648-78E29ACAF1E8}" dt="2022-09-27T16:07:28.348" v="271"/>
          <pc:sldLayoutMkLst>
            <pc:docMk/>
            <pc:sldMasterMk cId="798751562" sldId="2147483662"/>
            <pc:sldLayoutMk cId="4113718340" sldId="2147483676"/>
          </pc:sldLayoutMkLst>
        </pc:sldLayoutChg>
        <pc:sldLayoutChg chg="add del mod replId">
          <pc:chgData name="Jakub Dvorský" userId="S::jakubdvorsky94_gmail.com#ext#@czuvpraze.onmicrosoft.com::d7fa004e-c3aa-44fd-95be-8f510646212e" providerId="AD" clId="Web-{5DBBC16A-DA2B-4AEF-8648-78E29ACAF1E8}" dt="2022-09-27T16:07:28.348" v="271"/>
          <pc:sldLayoutMkLst>
            <pc:docMk/>
            <pc:sldMasterMk cId="798751562" sldId="2147483662"/>
            <pc:sldLayoutMk cId="1041600622" sldId="2147483677"/>
          </pc:sldLayoutMkLst>
        </pc:sldLayoutChg>
      </pc:sldMasterChg>
    </pc:docChg>
  </pc:docChgLst>
  <pc:docChgLst>
    <pc:chgData name="Jakub Dvorský" userId="S::jakubdvorsky94_gmail.com#ext#@czuvpraze.onmicrosoft.com::d7fa004e-c3aa-44fd-95be-8f510646212e" providerId="AD" clId="Web-{5CCC3898-11CF-45F6-AF0E-D8413FD47069}"/>
    <pc:docChg chg="modSld modMainMaster">
      <pc:chgData name="Jakub Dvorský" userId="S::jakubdvorsky94_gmail.com#ext#@czuvpraze.onmicrosoft.com::d7fa004e-c3aa-44fd-95be-8f510646212e" providerId="AD" clId="Web-{5CCC3898-11CF-45F6-AF0E-D8413FD47069}" dt="2023-01-02T18:48:05.073" v="1"/>
      <pc:docMkLst>
        <pc:docMk/>
      </pc:docMkLst>
      <pc:sldChg chg="mod">
        <pc:chgData name="Jakub Dvorský" userId="S::jakubdvorsky94_gmail.com#ext#@czuvpraze.onmicrosoft.com::d7fa004e-c3aa-44fd-95be-8f510646212e" providerId="AD" clId="Web-{5CCC3898-11CF-45F6-AF0E-D8413FD47069}" dt="2023-01-02T18:48:05.073" v="1"/>
        <pc:sldMkLst>
          <pc:docMk/>
          <pc:sldMk cId="1791714685" sldId="266"/>
        </pc:sldMkLst>
      </pc:sldChg>
      <pc:sldChg chg="mod setBg">
        <pc:chgData name="Jakub Dvorský" userId="S::jakubdvorsky94_gmail.com#ext#@czuvpraze.onmicrosoft.com::d7fa004e-c3aa-44fd-95be-8f510646212e" providerId="AD" clId="Web-{5CCC3898-11CF-45F6-AF0E-D8413FD47069}" dt="2023-01-02T18:48:05.073" v="1"/>
        <pc:sldMkLst>
          <pc:docMk/>
          <pc:sldMk cId="1330934302" sldId="283"/>
        </pc:sldMkLst>
      </pc:sldChg>
      <pc:sldChg chg="mod">
        <pc:chgData name="Jakub Dvorský" userId="S::jakubdvorsky94_gmail.com#ext#@czuvpraze.onmicrosoft.com::d7fa004e-c3aa-44fd-95be-8f510646212e" providerId="AD" clId="Web-{5CCC3898-11CF-45F6-AF0E-D8413FD47069}" dt="2023-01-02T18:48:05.073" v="1"/>
        <pc:sldMkLst>
          <pc:docMk/>
          <pc:sldMk cId="2868060798" sldId="284"/>
        </pc:sldMkLst>
      </pc:sldChg>
      <pc:sldChg chg="mod">
        <pc:chgData name="Jakub Dvorský" userId="S::jakubdvorsky94_gmail.com#ext#@czuvpraze.onmicrosoft.com::d7fa004e-c3aa-44fd-95be-8f510646212e" providerId="AD" clId="Web-{5CCC3898-11CF-45F6-AF0E-D8413FD47069}" dt="2023-01-02T18:48:05.073" v="1"/>
        <pc:sldMkLst>
          <pc:docMk/>
          <pc:sldMk cId="1142459713" sldId="287"/>
        </pc:sldMkLst>
      </pc:sldChg>
      <pc:sldChg chg="mod">
        <pc:chgData name="Jakub Dvorský" userId="S::jakubdvorsky94_gmail.com#ext#@czuvpraze.onmicrosoft.com::d7fa004e-c3aa-44fd-95be-8f510646212e" providerId="AD" clId="Web-{5CCC3898-11CF-45F6-AF0E-D8413FD47069}" dt="2023-01-02T18:48:05.073" v="1"/>
        <pc:sldMkLst>
          <pc:docMk/>
          <pc:sldMk cId="1469625687" sldId="288"/>
        </pc:sldMkLst>
      </pc:sldChg>
      <pc:sldChg chg="mod">
        <pc:chgData name="Jakub Dvorský" userId="S::jakubdvorsky94_gmail.com#ext#@czuvpraze.onmicrosoft.com::d7fa004e-c3aa-44fd-95be-8f510646212e" providerId="AD" clId="Web-{5CCC3898-11CF-45F6-AF0E-D8413FD47069}" dt="2023-01-02T18:48:05.073" v="1"/>
        <pc:sldMkLst>
          <pc:docMk/>
          <pc:sldMk cId="1071598446" sldId="290"/>
        </pc:sldMkLst>
      </pc:sldChg>
      <pc:sldChg chg="mod">
        <pc:chgData name="Jakub Dvorský" userId="S::jakubdvorsky94_gmail.com#ext#@czuvpraze.onmicrosoft.com::d7fa004e-c3aa-44fd-95be-8f510646212e" providerId="AD" clId="Web-{5CCC3898-11CF-45F6-AF0E-D8413FD47069}" dt="2023-01-02T18:48:05.073" v="1"/>
        <pc:sldMkLst>
          <pc:docMk/>
          <pc:sldMk cId="1209349209" sldId="292"/>
        </pc:sldMkLst>
      </pc:sldChg>
      <pc:sldChg chg="mod">
        <pc:chgData name="Jakub Dvorský" userId="S::jakubdvorsky94_gmail.com#ext#@czuvpraze.onmicrosoft.com::d7fa004e-c3aa-44fd-95be-8f510646212e" providerId="AD" clId="Web-{5CCC3898-11CF-45F6-AF0E-D8413FD47069}" dt="2023-01-02T18:48:05.073" v="1"/>
        <pc:sldMkLst>
          <pc:docMk/>
          <pc:sldMk cId="2594901874" sldId="294"/>
        </pc:sldMkLst>
      </pc:sldChg>
      <pc:sldChg chg="mod">
        <pc:chgData name="Jakub Dvorský" userId="S::jakubdvorsky94_gmail.com#ext#@czuvpraze.onmicrosoft.com::d7fa004e-c3aa-44fd-95be-8f510646212e" providerId="AD" clId="Web-{5CCC3898-11CF-45F6-AF0E-D8413FD47069}" dt="2023-01-02T18:48:05.073" v="1"/>
        <pc:sldMkLst>
          <pc:docMk/>
          <pc:sldMk cId="4191844303" sldId="296"/>
        </pc:sldMkLst>
      </pc:sldChg>
      <pc:sldChg chg="mod">
        <pc:chgData name="Jakub Dvorský" userId="S::jakubdvorsky94_gmail.com#ext#@czuvpraze.onmicrosoft.com::d7fa004e-c3aa-44fd-95be-8f510646212e" providerId="AD" clId="Web-{5CCC3898-11CF-45F6-AF0E-D8413FD47069}" dt="2023-01-02T18:48:05.073" v="1"/>
        <pc:sldMkLst>
          <pc:docMk/>
          <pc:sldMk cId="653482508" sldId="299"/>
        </pc:sldMkLst>
      </pc:sldChg>
      <pc:sldChg chg="mod">
        <pc:chgData name="Jakub Dvorský" userId="S::jakubdvorsky94_gmail.com#ext#@czuvpraze.onmicrosoft.com::d7fa004e-c3aa-44fd-95be-8f510646212e" providerId="AD" clId="Web-{5CCC3898-11CF-45F6-AF0E-D8413FD47069}" dt="2023-01-02T18:48:05.073" v="1"/>
        <pc:sldMkLst>
          <pc:docMk/>
          <pc:sldMk cId="2614492361" sldId="301"/>
        </pc:sldMkLst>
      </pc:sldChg>
      <pc:sldChg chg="mod">
        <pc:chgData name="Jakub Dvorský" userId="S::jakubdvorsky94_gmail.com#ext#@czuvpraze.onmicrosoft.com::d7fa004e-c3aa-44fd-95be-8f510646212e" providerId="AD" clId="Web-{5CCC3898-11CF-45F6-AF0E-D8413FD47069}" dt="2023-01-02T18:48:05.073" v="1"/>
        <pc:sldMkLst>
          <pc:docMk/>
          <pc:sldMk cId="2065085242" sldId="302"/>
        </pc:sldMkLst>
      </pc:sldChg>
      <pc:sldChg chg="mod">
        <pc:chgData name="Jakub Dvorský" userId="S::jakubdvorsky94_gmail.com#ext#@czuvpraze.onmicrosoft.com::d7fa004e-c3aa-44fd-95be-8f510646212e" providerId="AD" clId="Web-{5CCC3898-11CF-45F6-AF0E-D8413FD47069}" dt="2023-01-02T18:48:05.073" v="1"/>
        <pc:sldMkLst>
          <pc:docMk/>
          <pc:sldMk cId="3860447155" sldId="304"/>
        </pc:sldMkLst>
      </pc:sldChg>
      <pc:sldChg chg="mod">
        <pc:chgData name="Jakub Dvorský" userId="S::jakubdvorsky94_gmail.com#ext#@czuvpraze.onmicrosoft.com::d7fa004e-c3aa-44fd-95be-8f510646212e" providerId="AD" clId="Web-{5CCC3898-11CF-45F6-AF0E-D8413FD47069}" dt="2023-01-02T18:48:05.073" v="1"/>
        <pc:sldMkLst>
          <pc:docMk/>
          <pc:sldMk cId="4225124273" sldId="305"/>
        </pc:sldMkLst>
      </pc:sldChg>
      <pc:sldChg chg="mod">
        <pc:chgData name="Jakub Dvorský" userId="S::jakubdvorsky94_gmail.com#ext#@czuvpraze.onmicrosoft.com::d7fa004e-c3aa-44fd-95be-8f510646212e" providerId="AD" clId="Web-{5CCC3898-11CF-45F6-AF0E-D8413FD47069}" dt="2023-01-02T18:48:05.073" v="1"/>
        <pc:sldMkLst>
          <pc:docMk/>
          <pc:sldMk cId="1701555217" sldId="307"/>
        </pc:sldMkLst>
      </pc:sldChg>
      <pc:sldChg chg="mod">
        <pc:chgData name="Jakub Dvorský" userId="S::jakubdvorsky94_gmail.com#ext#@czuvpraze.onmicrosoft.com::d7fa004e-c3aa-44fd-95be-8f510646212e" providerId="AD" clId="Web-{5CCC3898-11CF-45F6-AF0E-D8413FD47069}" dt="2023-01-02T18:48:05.073" v="1"/>
        <pc:sldMkLst>
          <pc:docMk/>
          <pc:sldMk cId="548120113" sldId="309"/>
        </pc:sldMkLst>
      </pc:sldChg>
      <pc:sldChg chg="mod">
        <pc:chgData name="Jakub Dvorský" userId="S::jakubdvorsky94_gmail.com#ext#@czuvpraze.onmicrosoft.com::d7fa004e-c3aa-44fd-95be-8f510646212e" providerId="AD" clId="Web-{5CCC3898-11CF-45F6-AF0E-D8413FD47069}" dt="2023-01-02T18:48:05.073" v="1"/>
        <pc:sldMkLst>
          <pc:docMk/>
          <pc:sldMk cId="2769401031" sldId="310"/>
        </pc:sldMkLst>
      </pc:sldChg>
      <pc:sldChg chg="mod">
        <pc:chgData name="Jakub Dvorský" userId="S::jakubdvorsky94_gmail.com#ext#@czuvpraze.onmicrosoft.com::d7fa004e-c3aa-44fd-95be-8f510646212e" providerId="AD" clId="Web-{5CCC3898-11CF-45F6-AF0E-D8413FD47069}" dt="2023-01-02T18:48:05.073" v="1"/>
        <pc:sldMkLst>
          <pc:docMk/>
          <pc:sldMk cId="60221078" sldId="312"/>
        </pc:sldMkLst>
      </pc:sldChg>
      <pc:sldChg chg="mod">
        <pc:chgData name="Jakub Dvorský" userId="S::jakubdvorsky94_gmail.com#ext#@czuvpraze.onmicrosoft.com::d7fa004e-c3aa-44fd-95be-8f510646212e" providerId="AD" clId="Web-{5CCC3898-11CF-45F6-AF0E-D8413FD47069}" dt="2023-01-02T18:48:05.073" v="1"/>
        <pc:sldMkLst>
          <pc:docMk/>
          <pc:sldMk cId="464219537" sldId="315"/>
        </pc:sldMkLst>
      </pc:sldChg>
      <pc:sldChg chg="mod">
        <pc:chgData name="Jakub Dvorský" userId="S::jakubdvorsky94_gmail.com#ext#@czuvpraze.onmicrosoft.com::d7fa004e-c3aa-44fd-95be-8f510646212e" providerId="AD" clId="Web-{5CCC3898-11CF-45F6-AF0E-D8413FD47069}" dt="2023-01-02T18:48:05.073" v="1"/>
        <pc:sldMkLst>
          <pc:docMk/>
          <pc:sldMk cId="1391402744" sldId="318"/>
        </pc:sldMkLst>
      </pc:sldChg>
      <pc:sldChg chg="mod">
        <pc:chgData name="Jakub Dvorský" userId="S::jakubdvorsky94_gmail.com#ext#@czuvpraze.onmicrosoft.com::d7fa004e-c3aa-44fd-95be-8f510646212e" providerId="AD" clId="Web-{5CCC3898-11CF-45F6-AF0E-D8413FD47069}" dt="2023-01-02T18:48:05.073" v="1"/>
        <pc:sldMkLst>
          <pc:docMk/>
          <pc:sldMk cId="3724439696" sldId="319"/>
        </pc:sldMkLst>
      </pc:sldChg>
      <pc:sldChg chg="mod">
        <pc:chgData name="Jakub Dvorský" userId="S::jakubdvorsky94_gmail.com#ext#@czuvpraze.onmicrosoft.com::d7fa004e-c3aa-44fd-95be-8f510646212e" providerId="AD" clId="Web-{5CCC3898-11CF-45F6-AF0E-D8413FD47069}" dt="2023-01-02T18:48:05.073" v="1"/>
        <pc:sldMkLst>
          <pc:docMk/>
          <pc:sldMk cId="1902780013" sldId="320"/>
        </pc:sldMkLst>
      </pc:sldChg>
      <pc:sldChg chg="mod">
        <pc:chgData name="Jakub Dvorský" userId="S::jakubdvorsky94_gmail.com#ext#@czuvpraze.onmicrosoft.com::d7fa004e-c3aa-44fd-95be-8f510646212e" providerId="AD" clId="Web-{5CCC3898-11CF-45F6-AF0E-D8413FD47069}" dt="2023-01-02T18:48:05.073" v="1"/>
        <pc:sldMkLst>
          <pc:docMk/>
          <pc:sldMk cId="91769541" sldId="321"/>
        </pc:sldMkLst>
      </pc:sldChg>
      <pc:sldChg chg="mod">
        <pc:chgData name="Jakub Dvorský" userId="S::jakubdvorsky94_gmail.com#ext#@czuvpraze.onmicrosoft.com::d7fa004e-c3aa-44fd-95be-8f510646212e" providerId="AD" clId="Web-{5CCC3898-11CF-45F6-AF0E-D8413FD47069}" dt="2023-01-02T18:48:05.073" v="1"/>
        <pc:sldMkLst>
          <pc:docMk/>
          <pc:sldMk cId="2104885864" sldId="322"/>
        </pc:sldMkLst>
      </pc:sldChg>
      <pc:sldChg chg="mod">
        <pc:chgData name="Jakub Dvorský" userId="S::jakubdvorsky94_gmail.com#ext#@czuvpraze.onmicrosoft.com::d7fa004e-c3aa-44fd-95be-8f510646212e" providerId="AD" clId="Web-{5CCC3898-11CF-45F6-AF0E-D8413FD47069}" dt="2023-01-02T18:48:05.073" v="1"/>
        <pc:sldMkLst>
          <pc:docMk/>
          <pc:sldMk cId="15141094" sldId="323"/>
        </pc:sldMkLst>
      </pc:sldChg>
      <pc:sldChg chg="mod">
        <pc:chgData name="Jakub Dvorský" userId="S::jakubdvorsky94_gmail.com#ext#@czuvpraze.onmicrosoft.com::d7fa004e-c3aa-44fd-95be-8f510646212e" providerId="AD" clId="Web-{5CCC3898-11CF-45F6-AF0E-D8413FD47069}" dt="2023-01-02T18:48:05.073" v="1"/>
        <pc:sldMkLst>
          <pc:docMk/>
          <pc:sldMk cId="1173315970" sldId="325"/>
        </pc:sldMkLst>
      </pc:sldChg>
      <pc:sldChg chg="mod">
        <pc:chgData name="Jakub Dvorský" userId="S::jakubdvorsky94_gmail.com#ext#@czuvpraze.onmicrosoft.com::d7fa004e-c3aa-44fd-95be-8f510646212e" providerId="AD" clId="Web-{5CCC3898-11CF-45F6-AF0E-D8413FD47069}" dt="2023-01-02T18:48:05.073" v="1"/>
        <pc:sldMkLst>
          <pc:docMk/>
          <pc:sldMk cId="472106695" sldId="326"/>
        </pc:sldMkLst>
      </pc:sldChg>
      <pc:sldChg chg="mod">
        <pc:chgData name="Jakub Dvorský" userId="S::jakubdvorsky94_gmail.com#ext#@czuvpraze.onmicrosoft.com::d7fa004e-c3aa-44fd-95be-8f510646212e" providerId="AD" clId="Web-{5CCC3898-11CF-45F6-AF0E-D8413FD47069}" dt="2023-01-02T18:48:05.073" v="1"/>
        <pc:sldMkLst>
          <pc:docMk/>
          <pc:sldMk cId="342545623" sldId="328"/>
        </pc:sldMkLst>
      </pc:sldChg>
      <pc:sldChg chg="mod">
        <pc:chgData name="Jakub Dvorský" userId="S::jakubdvorsky94_gmail.com#ext#@czuvpraze.onmicrosoft.com::d7fa004e-c3aa-44fd-95be-8f510646212e" providerId="AD" clId="Web-{5CCC3898-11CF-45F6-AF0E-D8413FD47069}" dt="2023-01-02T18:48:05.073" v="1"/>
        <pc:sldMkLst>
          <pc:docMk/>
          <pc:sldMk cId="3145637098" sldId="330"/>
        </pc:sldMkLst>
      </pc:sldChg>
      <pc:sldChg chg="mod">
        <pc:chgData name="Jakub Dvorský" userId="S::jakubdvorsky94_gmail.com#ext#@czuvpraze.onmicrosoft.com::d7fa004e-c3aa-44fd-95be-8f510646212e" providerId="AD" clId="Web-{5CCC3898-11CF-45F6-AF0E-D8413FD47069}" dt="2023-01-02T18:48:05.073" v="1"/>
        <pc:sldMkLst>
          <pc:docMk/>
          <pc:sldMk cId="3966989501" sldId="331"/>
        </pc:sldMkLst>
      </pc:sldChg>
      <pc:sldChg chg="mod">
        <pc:chgData name="Jakub Dvorský" userId="S::jakubdvorsky94_gmail.com#ext#@czuvpraze.onmicrosoft.com::d7fa004e-c3aa-44fd-95be-8f510646212e" providerId="AD" clId="Web-{5CCC3898-11CF-45F6-AF0E-D8413FD47069}" dt="2023-01-02T18:48:05.073" v="1"/>
        <pc:sldMkLst>
          <pc:docMk/>
          <pc:sldMk cId="554843807" sldId="332"/>
        </pc:sldMkLst>
      </pc:sldChg>
      <pc:sldChg chg="mod">
        <pc:chgData name="Jakub Dvorský" userId="S::jakubdvorsky94_gmail.com#ext#@czuvpraze.onmicrosoft.com::d7fa004e-c3aa-44fd-95be-8f510646212e" providerId="AD" clId="Web-{5CCC3898-11CF-45F6-AF0E-D8413FD47069}" dt="2023-01-02T18:48:05.073" v="1"/>
        <pc:sldMkLst>
          <pc:docMk/>
          <pc:sldMk cId="398296994" sldId="333"/>
        </pc:sldMkLst>
      </pc:sldChg>
      <pc:sldChg chg="mod">
        <pc:chgData name="Jakub Dvorský" userId="S::jakubdvorsky94_gmail.com#ext#@czuvpraze.onmicrosoft.com::d7fa004e-c3aa-44fd-95be-8f510646212e" providerId="AD" clId="Web-{5CCC3898-11CF-45F6-AF0E-D8413FD47069}" dt="2023-01-02T18:48:05.073" v="1"/>
        <pc:sldMkLst>
          <pc:docMk/>
          <pc:sldMk cId="756215910" sldId="335"/>
        </pc:sldMkLst>
      </pc:sldChg>
      <pc:sldChg chg="mod">
        <pc:chgData name="Jakub Dvorský" userId="S::jakubdvorsky94_gmail.com#ext#@czuvpraze.onmicrosoft.com::d7fa004e-c3aa-44fd-95be-8f510646212e" providerId="AD" clId="Web-{5CCC3898-11CF-45F6-AF0E-D8413FD47069}" dt="2023-01-02T18:48:05.073" v="1"/>
        <pc:sldMkLst>
          <pc:docMk/>
          <pc:sldMk cId="4088599753" sldId="337"/>
        </pc:sldMkLst>
      </pc:sldChg>
      <pc:sldChg chg="mod">
        <pc:chgData name="Jakub Dvorský" userId="S::jakubdvorsky94_gmail.com#ext#@czuvpraze.onmicrosoft.com::d7fa004e-c3aa-44fd-95be-8f510646212e" providerId="AD" clId="Web-{5CCC3898-11CF-45F6-AF0E-D8413FD47069}" dt="2023-01-02T18:48:05.073" v="1"/>
        <pc:sldMkLst>
          <pc:docMk/>
          <pc:sldMk cId="1109856116" sldId="339"/>
        </pc:sldMkLst>
      </pc:sldChg>
      <pc:sldChg chg="mod">
        <pc:chgData name="Jakub Dvorský" userId="S::jakubdvorsky94_gmail.com#ext#@czuvpraze.onmicrosoft.com::d7fa004e-c3aa-44fd-95be-8f510646212e" providerId="AD" clId="Web-{5CCC3898-11CF-45F6-AF0E-D8413FD47069}" dt="2023-01-02T18:48:05.073" v="1"/>
        <pc:sldMkLst>
          <pc:docMk/>
          <pc:sldMk cId="1886275811" sldId="341"/>
        </pc:sldMkLst>
      </pc:sldChg>
      <pc:sldChg chg="mod">
        <pc:chgData name="Jakub Dvorský" userId="S::jakubdvorsky94_gmail.com#ext#@czuvpraze.onmicrosoft.com::d7fa004e-c3aa-44fd-95be-8f510646212e" providerId="AD" clId="Web-{5CCC3898-11CF-45F6-AF0E-D8413FD47069}" dt="2023-01-02T18:48:05.073" v="1"/>
        <pc:sldMkLst>
          <pc:docMk/>
          <pc:sldMk cId="1704721554" sldId="343"/>
        </pc:sldMkLst>
      </pc:sldChg>
      <pc:sldChg chg="mod">
        <pc:chgData name="Jakub Dvorský" userId="S::jakubdvorsky94_gmail.com#ext#@czuvpraze.onmicrosoft.com::d7fa004e-c3aa-44fd-95be-8f510646212e" providerId="AD" clId="Web-{5CCC3898-11CF-45F6-AF0E-D8413FD47069}" dt="2023-01-02T18:48:05.073" v="1"/>
        <pc:sldMkLst>
          <pc:docMk/>
          <pc:sldMk cId="3080123524" sldId="345"/>
        </pc:sldMkLst>
      </pc:sldChg>
      <pc:sldChg chg="mod">
        <pc:chgData name="Jakub Dvorský" userId="S::jakubdvorsky94_gmail.com#ext#@czuvpraze.onmicrosoft.com::d7fa004e-c3aa-44fd-95be-8f510646212e" providerId="AD" clId="Web-{5CCC3898-11CF-45F6-AF0E-D8413FD47069}" dt="2023-01-02T18:48:05.073" v="1"/>
        <pc:sldMkLst>
          <pc:docMk/>
          <pc:sldMk cId="4174943866" sldId="346"/>
        </pc:sldMkLst>
      </pc:sldChg>
      <pc:sldChg chg="mod">
        <pc:chgData name="Jakub Dvorský" userId="S::jakubdvorsky94_gmail.com#ext#@czuvpraze.onmicrosoft.com::d7fa004e-c3aa-44fd-95be-8f510646212e" providerId="AD" clId="Web-{5CCC3898-11CF-45F6-AF0E-D8413FD47069}" dt="2023-01-02T18:48:05.073" v="1"/>
        <pc:sldMkLst>
          <pc:docMk/>
          <pc:sldMk cId="2933839320" sldId="348"/>
        </pc:sldMkLst>
      </pc:sldChg>
      <pc:sldChg chg="mod">
        <pc:chgData name="Jakub Dvorský" userId="S::jakubdvorsky94_gmail.com#ext#@czuvpraze.onmicrosoft.com::d7fa004e-c3aa-44fd-95be-8f510646212e" providerId="AD" clId="Web-{5CCC3898-11CF-45F6-AF0E-D8413FD47069}" dt="2023-01-02T18:48:05.073" v="1"/>
        <pc:sldMkLst>
          <pc:docMk/>
          <pc:sldMk cId="1387520815" sldId="349"/>
        </pc:sldMkLst>
      </pc:sldChg>
      <pc:sldChg chg="mod">
        <pc:chgData name="Jakub Dvorský" userId="S::jakubdvorsky94_gmail.com#ext#@czuvpraze.onmicrosoft.com::d7fa004e-c3aa-44fd-95be-8f510646212e" providerId="AD" clId="Web-{5CCC3898-11CF-45F6-AF0E-D8413FD47069}" dt="2023-01-02T18:48:05.073" v="1"/>
        <pc:sldMkLst>
          <pc:docMk/>
          <pc:sldMk cId="189806081" sldId="350"/>
        </pc:sldMkLst>
      </pc:sldChg>
      <pc:sldChg chg="mod">
        <pc:chgData name="Jakub Dvorský" userId="S::jakubdvorsky94_gmail.com#ext#@czuvpraze.onmicrosoft.com::d7fa004e-c3aa-44fd-95be-8f510646212e" providerId="AD" clId="Web-{5CCC3898-11CF-45F6-AF0E-D8413FD47069}" dt="2023-01-02T18:48:05.073" v="1"/>
        <pc:sldMkLst>
          <pc:docMk/>
          <pc:sldMk cId="2144463731" sldId="351"/>
        </pc:sldMkLst>
      </pc:sldChg>
      <pc:sldChg chg="mod">
        <pc:chgData name="Jakub Dvorský" userId="S::jakubdvorsky94_gmail.com#ext#@czuvpraze.onmicrosoft.com::d7fa004e-c3aa-44fd-95be-8f510646212e" providerId="AD" clId="Web-{5CCC3898-11CF-45F6-AF0E-D8413FD47069}" dt="2023-01-02T18:48:05.073" v="1"/>
        <pc:sldMkLst>
          <pc:docMk/>
          <pc:sldMk cId="1497244318" sldId="353"/>
        </pc:sldMkLst>
      </pc:sldChg>
      <pc:sldChg chg="mod">
        <pc:chgData name="Jakub Dvorský" userId="S::jakubdvorsky94_gmail.com#ext#@czuvpraze.onmicrosoft.com::d7fa004e-c3aa-44fd-95be-8f510646212e" providerId="AD" clId="Web-{5CCC3898-11CF-45F6-AF0E-D8413FD47069}" dt="2023-01-02T18:48:05.073" v="1"/>
        <pc:sldMkLst>
          <pc:docMk/>
          <pc:sldMk cId="571107876" sldId="354"/>
        </pc:sldMkLst>
      </pc:sldChg>
      <pc:sldChg chg="mod">
        <pc:chgData name="Jakub Dvorský" userId="S::jakubdvorsky94_gmail.com#ext#@czuvpraze.onmicrosoft.com::d7fa004e-c3aa-44fd-95be-8f510646212e" providerId="AD" clId="Web-{5CCC3898-11CF-45F6-AF0E-D8413FD47069}" dt="2023-01-02T18:48:05.073" v="1"/>
        <pc:sldMkLst>
          <pc:docMk/>
          <pc:sldMk cId="2019326918" sldId="355"/>
        </pc:sldMkLst>
      </pc:sldChg>
      <pc:sldChg chg="mod">
        <pc:chgData name="Jakub Dvorský" userId="S::jakubdvorsky94_gmail.com#ext#@czuvpraze.onmicrosoft.com::d7fa004e-c3aa-44fd-95be-8f510646212e" providerId="AD" clId="Web-{5CCC3898-11CF-45F6-AF0E-D8413FD47069}" dt="2023-01-02T18:48:05.073" v="1"/>
        <pc:sldMkLst>
          <pc:docMk/>
          <pc:sldMk cId="3957378675" sldId="358"/>
        </pc:sldMkLst>
      </pc:sldChg>
      <pc:sldChg chg="mod">
        <pc:chgData name="Jakub Dvorský" userId="S::jakubdvorsky94_gmail.com#ext#@czuvpraze.onmicrosoft.com::d7fa004e-c3aa-44fd-95be-8f510646212e" providerId="AD" clId="Web-{5CCC3898-11CF-45F6-AF0E-D8413FD47069}" dt="2023-01-02T18:48:05.073" v="1"/>
        <pc:sldMkLst>
          <pc:docMk/>
          <pc:sldMk cId="3079372924" sldId="359"/>
        </pc:sldMkLst>
      </pc:sldChg>
      <pc:sldChg chg="mod">
        <pc:chgData name="Jakub Dvorský" userId="S::jakubdvorsky94_gmail.com#ext#@czuvpraze.onmicrosoft.com::d7fa004e-c3aa-44fd-95be-8f510646212e" providerId="AD" clId="Web-{5CCC3898-11CF-45F6-AF0E-D8413FD47069}" dt="2023-01-02T18:48:05.073" v="1"/>
        <pc:sldMkLst>
          <pc:docMk/>
          <pc:sldMk cId="519063810" sldId="360"/>
        </pc:sldMkLst>
      </pc:sldChg>
      <pc:sldChg chg="mod">
        <pc:chgData name="Jakub Dvorský" userId="S::jakubdvorsky94_gmail.com#ext#@czuvpraze.onmicrosoft.com::d7fa004e-c3aa-44fd-95be-8f510646212e" providerId="AD" clId="Web-{5CCC3898-11CF-45F6-AF0E-D8413FD47069}" dt="2023-01-02T18:48:05.073" v="1"/>
        <pc:sldMkLst>
          <pc:docMk/>
          <pc:sldMk cId="4252378065" sldId="361"/>
        </pc:sldMkLst>
      </pc:sldChg>
      <pc:sldChg chg="mod">
        <pc:chgData name="Jakub Dvorský" userId="S::jakubdvorsky94_gmail.com#ext#@czuvpraze.onmicrosoft.com::d7fa004e-c3aa-44fd-95be-8f510646212e" providerId="AD" clId="Web-{5CCC3898-11CF-45F6-AF0E-D8413FD47069}" dt="2023-01-02T18:48:05.073" v="1"/>
        <pc:sldMkLst>
          <pc:docMk/>
          <pc:sldMk cId="115812559" sldId="362"/>
        </pc:sldMkLst>
      </pc:sldChg>
      <pc:sldChg chg="mod">
        <pc:chgData name="Jakub Dvorský" userId="S::jakubdvorsky94_gmail.com#ext#@czuvpraze.onmicrosoft.com::d7fa004e-c3aa-44fd-95be-8f510646212e" providerId="AD" clId="Web-{5CCC3898-11CF-45F6-AF0E-D8413FD47069}" dt="2023-01-02T18:48:05.073" v="1"/>
        <pc:sldMkLst>
          <pc:docMk/>
          <pc:sldMk cId="3772092750" sldId="364"/>
        </pc:sldMkLst>
      </pc:sldChg>
      <pc:sldChg chg="mod">
        <pc:chgData name="Jakub Dvorský" userId="S::jakubdvorsky94_gmail.com#ext#@czuvpraze.onmicrosoft.com::d7fa004e-c3aa-44fd-95be-8f510646212e" providerId="AD" clId="Web-{5CCC3898-11CF-45F6-AF0E-D8413FD47069}" dt="2023-01-02T18:48:05.073" v="1"/>
        <pc:sldMkLst>
          <pc:docMk/>
          <pc:sldMk cId="3375350272" sldId="366"/>
        </pc:sldMkLst>
      </pc:sldChg>
      <pc:sldChg chg="mod">
        <pc:chgData name="Jakub Dvorský" userId="S::jakubdvorsky94_gmail.com#ext#@czuvpraze.onmicrosoft.com::d7fa004e-c3aa-44fd-95be-8f510646212e" providerId="AD" clId="Web-{5CCC3898-11CF-45F6-AF0E-D8413FD47069}" dt="2023-01-02T18:48:05.073" v="1"/>
        <pc:sldMkLst>
          <pc:docMk/>
          <pc:sldMk cId="2344101927" sldId="369"/>
        </pc:sldMkLst>
      </pc:sldChg>
      <pc:sldChg chg="mod">
        <pc:chgData name="Jakub Dvorský" userId="S::jakubdvorsky94_gmail.com#ext#@czuvpraze.onmicrosoft.com::d7fa004e-c3aa-44fd-95be-8f510646212e" providerId="AD" clId="Web-{5CCC3898-11CF-45F6-AF0E-D8413FD47069}" dt="2023-01-02T18:48:05.073" v="1"/>
        <pc:sldMkLst>
          <pc:docMk/>
          <pc:sldMk cId="3841307256" sldId="371"/>
        </pc:sldMkLst>
      </pc:sldChg>
      <pc:sldChg chg="mod">
        <pc:chgData name="Jakub Dvorský" userId="S::jakubdvorsky94_gmail.com#ext#@czuvpraze.onmicrosoft.com::d7fa004e-c3aa-44fd-95be-8f510646212e" providerId="AD" clId="Web-{5CCC3898-11CF-45F6-AF0E-D8413FD47069}" dt="2023-01-02T18:48:05.073" v="1"/>
        <pc:sldMkLst>
          <pc:docMk/>
          <pc:sldMk cId="3644612760" sldId="373"/>
        </pc:sldMkLst>
      </pc:sldChg>
      <pc:sldChg chg="mod">
        <pc:chgData name="Jakub Dvorský" userId="S::jakubdvorsky94_gmail.com#ext#@czuvpraze.onmicrosoft.com::d7fa004e-c3aa-44fd-95be-8f510646212e" providerId="AD" clId="Web-{5CCC3898-11CF-45F6-AF0E-D8413FD47069}" dt="2023-01-02T18:48:05.073" v="1"/>
        <pc:sldMkLst>
          <pc:docMk/>
          <pc:sldMk cId="3882683893" sldId="374"/>
        </pc:sldMkLst>
      </pc:sldChg>
      <pc:sldChg chg="mod">
        <pc:chgData name="Jakub Dvorský" userId="S::jakubdvorsky94_gmail.com#ext#@czuvpraze.onmicrosoft.com::d7fa004e-c3aa-44fd-95be-8f510646212e" providerId="AD" clId="Web-{5CCC3898-11CF-45F6-AF0E-D8413FD47069}" dt="2023-01-02T18:48:05.073" v="1"/>
        <pc:sldMkLst>
          <pc:docMk/>
          <pc:sldMk cId="1421502943" sldId="376"/>
        </pc:sldMkLst>
      </pc:sldChg>
      <pc:sldChg chg="mod">
        <pc:chgData name="Jakub Dvorský" userId="S::jakubdvorsky94_gmail.com#ext#@czuvpraze.onmicrosoft.com::d7fa004e-c3aa-44fd-95be-8f510646212e" providerId="AD" clId="Web-{5CCC3898-11CF-45F6-AF0E-D8413FD47069}" dt="2023-01-02T18:48:05.073" v="1"/>
        <pc:sldMkLst>
          <pc:docMk/>
          <pc:sldMk cId="4221258751" sldId="377"/>
        </pc:sldMkLst>
      </pc:sldChg>
      <pc:sldChg chg="mod">
        <pc:chgData name="Jakub Dvorský" userId="S::jakubdvorsky94_gmail.com#ext#@czuvpraze.onmicrosoft.com::d7fa004e-c3aa-44fd-95be-8f510646212e" providerId="AD" clId="Web-{5CCC3898-11CF-45F6-AF0E-D8413FD47069}" dt="2023-01-02T18:48:05.073" v="1"/>
        <pc:sldMkLst>
          <pc:docMk/>
          <pc:sldMk cId="147148950" sldId="380"/>
        </pc:sldMkLst>
      </pc:sldChg>
      <pc:sldMasterChg chg="mod setBg modSldLayout">
        <pc:chgData name="Jakub Dvorský" userId="S::jakubdvorsky94_gmail.com#ext#@czuvpraze.onmicrosoft.com::d7fa004e-c3aa-44fd-95be-8f510646212e" providerId="AD" clId="Web-{5CCC3898-11CF-45F6-AF0E-D8413FD47069}" dt="2023-01-02T18:48:05.073" v="1"/>
        <pc:sldMasterMkLst>
          <pc:docMk/>
          <pc:sldMasterMk cId="0" sldId="2147483651"/>
        </pc:sldMasterMkLst>
        <pc:sldLayoutChg chg="mod">
          <pc:chgData name="Jakub Dvorský" userId="S::jakubdvorsky94_gmail.com#ext#@czuvpraze.onmicrosoft.com::d7fa004e-c3aa-44fd-95be-8f510646212e" providerId="AD" clId="Web-{5CCC3898-11CF-45F6-AF0E-D8413FD47069}" dt="2023-01-02T18:48:05.073" v="1"/>
          <pc:sldLayoutMkLst>
            <pc:docMk/>
            <pc:sldMasterMk cId="0" sldId="2147483651"/>
            <pc:sldLayoutMk cId="3327260992" sldId="2147483652"/>
          </pc:sldLayoutMkLst>
        </pc:sldLayoutChg>
        <pc:sldLayoutChg chg="mod">
          <pc:chgData name="Jakub Dvorský" userId="S::jakubdvorsky94_gmail.com#ext#@czuvpraze.onmicrosoft.com::d7fa004e-c3aa-44fd-95be-8f510646212e" providerId="AD" clId="Web-{5CCC3898-11CF-45F6-AF0E-D8413FD47069}" dt="2023-01-02T18:48:05.073" v="1"/>
          <pc:sldLayoutMkLst>
            <pc:docMk/>
            <pc:sldMasterMk cId="0" sldId="2147483651"/>
            <pc:sldLayoutMk cId="923885096" sldId="2147483653"/>
          </pc:sldLayoutMkLst>
        </pc:sldLayoutChg>
        <pc:sldLayoutChg chg="mod">
          <pc:chgData name="Jakub Dvorský" userId="S::jakubdvorsky94_gmail.com#ext#@czuvpraze.onmicrosoft.com::d7fa004e-c3aa-44fd-95be-8f510646212e" providerId="AD" clId="Web-{5CCC3898-11CF-45F6-AF0E-D8413FD47069}" dt="2023-01-02T18:48:05.073" v="1"/>
          <pc:sldLayoutMkLst>
            <pc:docMk/>
            <pc:sldMasterMk cId="0" sldId="2147483651"/>
            <pc:sldLayoutMk cId="2289770796" sldId="2147483654"/>
          </pc:sldLayoutMkLst>
        </pc:sldLayoutChg>
        <pc:sldLayoutChg chg="mod">
          <pc:chgData name="Jakub Dvorský" userId="S::jakubdvorsky94_gmail.com#ext#@czuvpraze.onmicrosoft.com::d7fa004e-c3aa-44fd-95be-8f510646212e" providerId="AD" clId="Web-{5CCC3898-11CF-45F6-AF0E-D8413FD47069}" dt="2023-01-02T18:48:05.073" v="1"/>
          <pc:sldLayoutMkLst>
            <pc:docMk/>
            <pc:sldMasterMk cId="0" sldId="2147483651"/>
            <pc:sldLayoutMk cId="3268130104" sldId="2147483655"/>
          </pc:sldLayoutMkLst>
        </pc:sldLayoutChg>
        <pc:sldLayoutChg chg="mod">
          <pc:chgData name="Jakub Dvorský" userId="S::jakubdvorsky94_gmail.com#ext#@czuvpraze.onmicrosoft.com::d7fa004e-c3aa-44fd-95be-8f510646212e" providerId="AD" clId="Web-{5CCC3898-11CF-45F6-AF0E-D8413FD47069}" dt="2023-01-02T18:48:05.073" v="1"/>
          <pc:sldLayoutMkLst>
            <pc:docMk/>
            <pc:sldMasterMk cId="0" sldId="2147483651"/>
            <pc:sldLayoutMk cId="122978013" sldId="2147483656"/>
          </pc:sldLayoutMkLst>
        </pc:sldLayoutChg>
        <pc:sldLayoutChg chg="mod">
          <pc:chgData name="Jakub Dvorský" userId="S::jakubdvorsky94_gmail.com#ext#@czuvpraze.onmicrosoft.com::d7fa004e-c3aa-44fd-95be-8f510646212e" providerId="AD" clId="Web-{5CCC3898-11CF-45F6-AF0E-D8413FD47069}" dt="2023-01-02T18:48:05.073" v="1"/>
          <pc:sldLayoutMkLst>
            <pc:docMk/>
            <pc:sldMasterMk cId="0" sldId="2147483651"/>
            <pc:sldLayoutMk cId="954629348" sldId="2147483657"/>
          </pc:sldLayoutMkLst>
        </pc:sldLayoutChg>
        <pc:sldLayoutChg chg="mod">
          <pc:chgData name="Jakub Dvorský" userId="S::jakubdvorsky94_gmail.com#ext#@czuvpraze.onmicrosoft.com::d7fa004e-c3aa-44fd-95be-8f510646212e" providerId="AD" clId="Web-{5CCC3898-11CF-45F6-AF0E-D8413FD47069}" dt="2023-01-02T18:48:05.073" v="1"/>
          <pc:sldLayoutMkLst>
            <pc:docMk/>
            <pc:sldMasterMk cId="0" sldId="2147483651"/>
            <pc:sldLayoutMk cId="3542823916" sldId="2147483658"/>
          </pc:sldLayoutMkLst>
        </pc:sldLayoutChg>
        <pc:sldLayoutChg chg="mod">
          <pc:chgData name="Jakub Dvorský" userId="S::jakubdvorsky94_gmail.com#ext#@czuvpraze.onmicrosoft.com::d7fa004e-c3aa-44fd-95be-8f510646212e" providerId="AD" clId="Web-{5CCC3898-11CF-45F6-AF0E-D8413FD47069}" dt="2023-01-02T18:48:05.073" v="1"/>
          <pc:sldLayoutMkLst>
            <pc:docMk/>
            <pc:sldMasterMk cId="0" sldId="2147483651"/>
            <pc:sldLayoutMk cId="947098240" sldId="2147483659"/>
          </pc:sldLayoutMkLst>
        </pc:sldLayoutChg>
        <pc:sldLayoutChg chg="mod">
          <pc:chgData name="Jakub Dvorský" userId="S::jakubdvorsky94_gmail.com#ext#@czuvpraze.onmicrosoft.com::d7fa004e-c3aa-44fd-95be-8f510646212e" providerId="AD" clId="Web-{5CCC3898-11CF-45F6-AF0E-D8413FD47069}" dt="2023-01-02T18:48:05.073" v="1"/>
          <pc:sldLayoutMkLst>
            <pc:docMk/>
            <pc:sldMasterMk cId="0" sldId="2147483651"/>
            <pc:sldLayoutMk cId="2910406677" sldId="2147483660"/>
          </pc:sldLayoutMkLst>
        </pc:sldLayoutChg>
        <pc:sldLayoutChg chg="mod">
          <pc:chgData name="Jakub Dvorský" userId="S::jakubdvorsky94_gmail.com#ext#@czuvpraze.onmicrosoft.com::d7fa004e-c3aa-44fd-95be-8f510646212e" providerId="AD" clId="Web-{5CCC3898-11CF-45F6-AF0E-D8413FD47069}" dt="2023-01-02T18:48:05.073" v="1"/>
          <pc:sldLayoutMkLst>
            <pc:docMk/>
            <pc:sldMasterMk cId="0" sldId="2147483651"/>
            <pc:sldLayoutMk cId="1581568221" sldId="2147483661"/>
          </pc:sldLayoutMkLst>
        </pc:sldLayoutChg>
      </pc:sldMasterChg>
    </pc:docChg>
  </pc:docChgLst>
  <pc:docChgLst>
    <pc:chgData name="Jakub Dvorský" userId="S::jakubdvorsky94_gmail.com#ext#@czuvpraze.onmicrosoft.com::d7fa004e-c3aa-44fd-95be-8f510646212e" providerId="AD" clId="Web-{0872A1AD-5DDB-4881-89BF-17A6ED71B178}"/>
    <pc:docChg chg="modSld">
      <pc:chgData name="Jakub Dvorský" userId="S::jakubdvorsky94_gmail.com#ext#@czuvpraze.onmicrosoft.com::d7fa004e-c3aa-44fd-95be-8f510646212e" providerId="AD" clId="Web-{0872A1AD-5DDB-4881-89BF-17A6ED71B178}" dt="2022-09-29T14:49:34.136" v="9" actId="20577"/>
      <pc:docMkLst>
        <pc:docMk/>
      </pc:docMkLst>
      <pc:sldChg chg="modSp">
        <pc:chgData name="Jakub Dvorský" userId="S::jakubdvorsky94_gmail.com#ext#@czuvpraze.onmicrosoft.com::d7fa004e-c3aa-44fd-95be-8f510646212e" providerId="AD" clId="Web-{0872A1AD-5DDB-4881-89BF-17A6ED71B178}" dt="2022-09-29T14:45:21.435" v="6" actId="20577"/>
        <pc:sldMkLst>
          <pc:docMk/>
          <pc:sldMk cId="342545623" sldId="328"/>
        </pc:sldMkLst>
        <pc:spChg chg="mod">
          <ac:chgData name="Jakub Dvorský" userId="S::jakubdvorsky94_gmail.com#ext#@czuvpraze.onmicrosoft.com::d7fa004e-c3aa-44fd-95be-8f510646212e" providerId="AD" clId="Web-{0872A1AD-5DDB-4881-89BF-17A6ED71B178}" dt="2022-09-29T14:45:21.435" v="6" actId="20577"/>
          <ac:spMkLst>
            <pc:docMk/>
            <pc:sldMk cId="342545623" sldId="328"/>
            <ac:spMk id="3" creationId="{D3FD02D3-4ED0-4164-8EE4-E3F9DCF22CDB}"/>
          </ac:spMkLst>
        </pc:spChg>
      </pc:sldChg>
      <pc:sldChg chg="modSp">
        <pc:chgData name="Jakub Dvorský" userId="S::jakubdvorsky94_gmail.com#ext#@czuvpraze.onmicrosoft.com::d7fa004e-c3aa-44fd-95be-8f510646212e" providerId="AD" clId="Web-{0872A1AD-5DDB-4881-89BF-17A6ED71B178}" dt="2022-09-29T14:49:34.136" v="9" actId="20577"/>
        <pc:sldMkLst>
          <pc:docMk/>
          <pc:sldMk cId="1886275811" sldId="341"/>
        </pc:sldMkLst>
        <pc:spChg chg="mod">
          <ac:chgData name="Jakub Dvorský" userId="S::jakubdvorsky94_gmail.com#ext#@czuvpraze.onmicrosoft.com::d7fa004e-c3aa-44fd-95be-8f510646212e" providerId="AD" clId="Web-{0872A1AD-5DDB-4881-89BF-17A6ED71B178}" dt="2022-09-29T14:49:34.136" v="9" actId="20577"/>
          <ac:spMkLst>
            <pc:docMk/>
            <pc:sldMk cId="1886275811" sldId="341"/>
            <ac:spMk id="5" creationId="{15EB409D-74AE-47A8-B2FA-1D644318BDB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pl-PL"/>
          </a:p>
        </p:txBody>
      </p:sp>
      <p:sp>
        <p:nvSpPr>
          <p:cNvPr id="3" name="Symbol zastępczy dat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4FCF0096-DD09-4F94-B125-D2F10671D3CC}" type="datetimeFigureOut">
              <a:rPr lang="pl-PL"/>
              <a:pPr>
                <a:defRPr/>
              </a:pPr>
              <a:t>02.01.2023</a:t>
            </a:fld>
            <a:endParaRPr lang="pl-PL"/>
          </a:p>
        </p:txBody>
      </p:sp>
      <p:sp>
        <p:nvSpPr>
          <p:cNvPr id="4" name="Symbol zastępczy stop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pl-PL"/>
          </a:p>
        </p:txBody>
      </p:sp>
      <p:sp>
        <p:nvSpPr>
          <p:cNvPr id="5" name="Symbol zastępczy numeru slajd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E5111B9C-89B8-4F29-A3B3-FDA73E31F16E}" type="slidenum">
              <a:rPr lang="pl-PL"/>
              <a:pPr>
                <a:defRPr/>
              </a:pPr>
              <a:t>‹#›</a:t>
            </a:fld>
            <a:endParaRPr lang="pl-PL"/>
          </a:p>
        </p:txBody>
      </p:sp>
    </p:spTree>
    <p:extLst>
      <p:ext uri="{BB962C8B-B14F-4D97-AF65-F5344CB8AC3E}">
        <p14:creationId xmlns:p14="http://schemas.microsoft.com/office/powerpoint/2010/main" val="450505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FCEE0EE-A52D-46AF-A07C-3EEC64895839}" type="datetimeFigureOut">
              <a:rPr lang="pl-PL"/>
              <a:t>02.01.2023</a:t>
            </a:fld>
            <a:endParaRPr lang="pl-PL"/>
          </a:p>
        </p:txBody>
      </p:sp>
      <p:sp>
        <p:nvSpPr>
          <p:cNvPr id="4" name="Symbol zastępczy obrazu slajdu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noProof="0"/>
              <a:t>Kliknij, stile edytować wzorca tekstu</a:t>
            </a:r>
          </a:p>
          <a:p>
            <a:pPr lvl="1"/>
            <a:r>
              <a:rPr lang="pl-PL" noProof="0"/>
              <a:t>Poziom di Drugi</a:t>
            </a:r>
          </a:p>
          <a:p>
            <a:pPr lvl="2"/>
            <a:r>
              <a:rPr lang="pl-PL" noProof="0"/>
              <a:t>Trzeci poziom</a:t>
            </a:r>
          </a:p>
          <a:p>
            <a:pPr lvl="3"/>
            <a:r>
              <a:rPr lang="pl-PL" noProof="0"/>
              <a:t>Poziom</a:t>
            </a:r>
          </a:p>
          <a:p>
            <a:pPr lvl="4"/>
            <a:r>
              <a:rPr lang="pl-PL" noProof="0"/>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FA41F5C-4A6D-432A-B932-774DE37C8E42}" type="slidenum">
              <a:rPr lang="pl-PL"/>
              <a:t>‹#›</a:t>
            </a:fld>
            <a:endParaRPr lang="pl-PL"/>
          </a:p>
        </p:txBody>
      </p:sp>
    </p:spTree>
    <p:extLst>
      <p:ext uri="{BB962C8B-B14F-4D97-AF65-F5344CB8AC3E}">
        <p14:creationId xmlns:p14="http://schemas.microsoft.com/office/powerpoint/2010/main" val="41629260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eb.worldbank.org/WBSITE/EXTERNAL/PROJECTS/PROCUREMENT/0,,contentMDK:20063133~pagePK:84269~piPK:84286~theSitePK:84266,00.html"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ikieducator.org/Building_and_construction/Variation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indent="0" algn="ctr" rtl="0" eaLnBrk="1" fontAlgn="auto" latinLnBrk="0" hangingPunct="1">
              <a:spcBef>
                <a:spcPts val="0"/>
              </a:spcBef>
              <a:spcAft>
                <a:spcPts val="0"/>
              </a:spcAft>
            </a:pPr>
            <a:r>
              <a:rPr lang="en-IE" sz="1800" b="1" i="0" u="none" strike="noStrike" kern="1200" dirty="0">
                <a:solidFill>
                  <a:srgbClr val="006600"/>
                </a:solidFill>
                <a:effectLst/>
                <a:latin typeface="Trebuchet MS" panose="020B0603020202020204" pitchFamily="34" charset="0"/>
              </a:rPr>
              <a:t>ALTRI CONSULENTI</a:t>
            </a:r>
            <a:endParaRPr lang="sk-SK" sz="1800" b="0" i="0" u="none" strike="noStrike" dirty="0">
              <a:effectLst/>
              <a:latin typeface="Arial" panose="020B0604020202020204" pitchFamily="34" charset="0"/>
            </a:endParaRPr>
          </a:p>
          <a:p>
            <a:pPr marL="0" marR="0" indent="0" algn="ctr" rtl="0" eaLnBrk="1" fontAlgn="auto" latinLnBrk="0" hangingPunct="1">
              <a:spcBef>
                <a:spcPts val="0"/>
              </a:spcBef>
              <a:spcAft>
                <a:spcPts val="0"/>
              </a:spcAft>
            </a:pPr>
            <a:r>
              <a:rPr lang="en-IE" sz="1800" b="1" i="0" u="none" strike="noStrike" kern="1200" dirty="0">
                <a:solidFill>
                  <a:srgbClr val="006600"/>
                </a:solidFill>
                <a:effectLst/>
                <a:latin typeface="Trebuchet MS" panose="020B0603020202020204" pitchFamily="34" charset="0"/>
              </a:rPr>
              <a:t>ISPETTORE DI QUANTITÀ</a:t>
            </a:r>
            <a:endParaRPr lang="sk-SK" sz="1800" b="0" i="0" u="none" strike="noStrike" dirty="0">
              <a:effectLst/>
              <a:latin typeface="Arial" panose="020B0604020202020204" pitchFamily="34" charset="0"/>
            </a:endParaRPr>
          </a:p>
          <a:p>
            <a:pPr marL="283464" marR="0" indent="-283464" algn="l" rtl="0" eaLnBrk="1" fontAlgn="base" latinLnBrk="0" hangingPunct="1">
              <a:spcBef>
                <a:spcPts val="0"/>
              </a:spcBef>
              <a:spcAft>
                <a:spcPts val="0"/>
              </a:spcAft>
            </a:pPr>
            <a:r>
              <a:rPr lang="en-IE" sz="1800" b="0" i="0" u="none" strike="noStrike" kern="1200" dirty="0">
                <a:solidFill>
                  <a:srgbClr val="000000"/>
                </a:solidFill>
                <a:effectLst/>
                <a:latin typeface="Trebuchet MS" panose="020B0603020202020204" pitchFamily="34" charset="0"/>
              </a:rPr>
              <a:t>Tecnologo alimentare</a:t>
            </a:r>
            <a:endParaRPr lang="sk-SK" sz="1800" b="0" i="0" u="none" strike="noStrike" dirty="0">
              <a:effectLst/>
              <a:latin typeface="Arial" panose="020B0604020202020204" pitchFamily="34" charset="0"/>
            </a:endParaRPr>
          </a:p>
          <a:p>
            <a:pPr marL="283464" marR="0" indent="-283464" algn="l" rtl="0" eaLnBrk="1" fontAlgn="base" latinLnBrk="0" hangingPunct="1">
              <a:spcBef>
                <a:spcPts val="0"/>
              </a:spcBef>
              <a:spcAft>
                <a:spcPts val="0"/>
              </a:spcAft>
            </a:pPr>
            <a:r>
              <a:rPr lang="en-IE" sz="1800" b="0" i="0" u="none" strike="noStrike" kern="1200" dirty="0">
                <a:solidFill>
                  <a:srgbClr val="000000"/>
                </a:solidFill>
                <a:effectLst/>
                <a:latin typeface="Trebuchet MS" panose="020B0603020202020204" pitchFamily="34" charset="0"/>
              </a:rPr>
              <a:t>Ingegneri dei servizi</a:t>
            </a:r>
            <a:endParaRPr lang="sk-SK" sz="1800" b="0" i="0" u="none" strike="noStrike" dirty="0">
              <a:effectLst/>
              <a:latin typeface="Arial" panose="020B0604020202020204" pitchFamily="34" charset="0"/>
            </a:endParaRPr>
          </a:p>
          <a:p>
            <a:pPr marL="283464" marR="0" indent="-283464" algn="l" rtl="0" eaLnBrk="1" fontAlgn="base" latinLnBrk="0" hangingPunct="1">
              <a:spcBef>
                <a:spcPts val="0"/>
              </a:spcBef>
              <a:spcAft>
                <a:spcPts val="0"/>
              </a:spcAft>
            </a:pPr>
            <a:r>
              <a:rPr lang="en-IE" sz="1800" b="0" i="0" u="none" strike="noStrike" kern="1200" dirty="0">
                <a:solidFill>
                  <a:srgbClr val="000000"/>
                </a:solidFill>
                <a:effectLst/>
                <a:latin typeface="Trebuchet MS" panose="020B0603020202020204" pitchFamily="34" charset="0"/>
              </a:rPr>
              <a:t>Interior Design / Illuminazione / Paesaggio / Specialista - a seconda dei casi.</a:t>
            </a:r>
            <a:endParaRPr lang="sk-SK" sz="18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IE" sz="1800" b="0" i="0" u="none" strike="noStrike" kern="1200" dirty="0">
                <a:solidFill>
                  <a:srgbClr val="000000"/>
                </a:solidFill>
                <a:effectLst/>
                <a:latin typeface="Trebuchet MS" panose="020B0603020202020204" pitchFamily="34" charset="0"/>
              </a:rPr>
              <a:t>Una volta completati tutti i disegni di progetto e le specifiche degli altri consulenti, il geometra misurerà ogni singolo elemento dell'edificio e creerà </a:t>
            </a:r>
            <a:r>
              <a:rPr lang="en-IE" sz="1800" b="1" i="0" u="none" strike="noStrike" kern="1200" dirty="0">
                <a:solidFill>
                  <a:srgbClr val="000000"/>
                </a:solidFill>
                <a:effectLst/>
                <a:latin typeface="Trebuchet MS" panose="020B0603020202020204" pitchFamily="34" charset="0"/>
                <a:hlinkClick r:id="rId3"/>
              </a:rPr>
              <a:t>la distinta dei quantitativi</a:t>
            </a:r>
            <a:r>
              <a:rPr lang="en-IE" sz="1800" b="0" i="0" u="none" strike="noStrike" kern="1200" dirty="0">
                <a:solidFill>
                  <a:srgbClr val="000000"/>
                </a:solidFill>
                <a:effectLst/>
                <a:latin typeface="Trebuchet MS" panose="020B0603020202020204" pitchFamily="34" charset="0"/>
              </a:rPr>
              <a:t>. Questa sarà la base per la gara d'appalto e garantirà che tutti gli appaltatori facciano un prezzo "uguale per tutti". Viene utilizzata anche per valutare le </a:t>
            </a:r>
            <a:r>
              <a:rPr lang="en-IE" sz="1800" b="1" i="0" u="none" strike="noStrike" kern="1200" dirty="0">
                <a:solidFill>
                  <a:srgbClr val="000000"/>
                </a:solidFill>
                <a:effectLst/>
                <a:latin typeface="Trebuchet MS" panose="020B0603020202020204" pitchFamily="34" charset="0"/>
                <a:hlinkClick r:id="rId4"/>
              </a:rPr>
              <a:t>varianti </a:t>
            </a:r>
            <a:r>
              <a:rPr lang="en-IE" sz="1800" b="0" i="0" u="none" strike="noStrike" kern="1200" dirty="0">
                <a:solidFill>
                  <a:srgbClr val="000000"/>
                </a:solidFill>
                <a:effectLst/>
                <a:latin typeface="Trebuchet MS" panose="020B0603020202020204" pitchFamily="34" charset="0"/>
              </a:rPr>
              <a:t>o le modifiche all'entità dei lavori durante la fase di costruzione.</a:t>
            </a:r>
            <a:endParaRPr lang="sk-SK" sz="1800" b="0" i="0" u="none" strike="noStrike" dirty="0">
              <a:effectLst/>
              <a:latin typeface="Arial" panose="020B0604020202020204" pitchFamily="34" charset="0"/>
            </a:endParaRPr>
          </a:p>
          <a:p>
            <a:endParaRPr lang="sk-SK" dirty="0"/>
          </a:p>
        </p:txBody>
      </p:sp>
      <p:sp>
        <p:nvSpPr>
          <p:cNvPr id="4" name="Zástupný objekt pre číslo snímky 3"/>
          <p:cNvSpPr>
            <a:spLocks noGrp="1"/>
          </p:cNvSpPr>
          <p:nvPr>
            <p:ph type="sldNum" sz="quarter" idx="5"/>
          </p:nvPr>
        </p:nvSpPr>
        <p:spPr/>
        <p:txBody>
          <a:bodyPr/>
          <a:lstStyle/>
          <a:p>
            <a:pPr>
              <a:defRPr/>
            </a:pPr>
            <a:fld id="{BFA41F5C-4A6D-432A-B932-774DE37C8E42}" type="slidenum">
              <a:rPr lang="pl-PL" smtClean="0"/>
              <a:t>9</a:t>
            </a:fld>
            <a:endParaRPr lang="pl-PL"/>
          </a:p>
        </p:txBody>
      </p:sp>
    </p:spTree>
    <p:extLst>
      <p:ext uri="{BB962C8B-B14F-4D97-AF65-F5344CB8AC3E}">
        <p14:creationId xmlns:p14="http://schemas.microsoft.com/office/powerpoint/2010/main" val="42147232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RESA title slide">
    <p:spTree>
      <p:nvGrpSpPr>
        <p:cNvPr id="1" name=""/>
        <p:cNvGrpSpPr/>
        <p:nvPr/>
      </p:nvGrpSpPr>
      <p:grpSpPr>
        <a:xfrm>
          <a:off x="0" y="0"/>
          <a:ext cx="0" cy="0"/>
          <a:chOff x="0" y="0"/>
          <a:chExt cx="0" cy="0"/>
        </a:xfrm>
      </p:grpSpPr>
      <p:pic>
        <p:nvPicPr>
          <p:cNvPr id="8"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76873" y="5044044"/>
            <a:ext cx="3755744" cy="860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rostokąt 2"/>
          <p:cNvSpPr/>
          <p:nvPr userDrawn="1"/>
        </p:nvSpPr>
        <p:spPr>
          <a:xfrm>
            <a:off x="522514" y="2360182"/>
            <a:ext cx="8621486" cy="2646878"/>
          </a:xfrm>
          <a:prstGeom prst="rect">
            <a:avLst/>
          </a:prstGeom>
        </p:spPr>
        <p:txBody>
          <a:bodyPr wrap="square">
            <a:spAutoFit/>
          </a:bodyPr>
          <a:lstStyle/>
          <a:p>
            <a:pPr algn="ctr"/>
            <a:r>
              <a:rPr lang="en-US" sz="1800" b="0" dirty="0">
                <a:solidFill>
                  <a:srgbClr val="003300"/>
                </a:solidFill>
                <a:ea typeface="Calibri"/>
                <a:cs typeface="Calibri"/>
              </a:rPr>
              <a:t>Activating agricultural and tourism specializations through Center of Taste </a:t>
            </a:r>
          </a:p>
          <a:p>
            <a:pPr algn="ctr"/>
            <a:br>
              <a:rPr lang="el-GR" sz="1400" dirty="0">
                <a:ea typeface="Calibri"/>
                <a:cs typeface="Times New Roman"/>
              </a:rPr>
            </a:br>
            <a:endParaRPr lang="pl-PL" sz="1400" dirty="0">
              <a:ea typeface="Calibri"/>
              <a:cs typeface="Times New Roman"/>
            </a:endParaRPr>
          </a:p>
          <a:p>
            <a:pPr algn="ctr"/>
            <a:r>
              <a:rPr lang="pl-PL" sz="2400" b="1" dirty="0">
                <a:solidFill>
                  <a:srgbClr val="003300"/>
                </a:solidFill>
                <a:effectLst>
                  <a:outerShdw blurRad="38100" dist="38100" dir="2700000" algn="tl">
                    <a:srgbClr val="000000">
                      <a:alpha val="43137"/>
                    </a:srgbClr>
                  </a:outerShdw>
                </a:effectLst>
              </a:rPr>
              <a:t>Module 4</a:t>
            </a:r>
          </a:p>
          <a:p>
            <a:pPr algn="ctr"/>
            <a:endParaRPr lang="pl-PL" sz="2400" b="1" dirty="0">
              <a:solidFill>
                <a:srgbClr val="003300"/>
              </a:solidFill>
              <a:effectLst>
                <a:outerShdw blurRad="38100" dist="38100" dir="2700000" algn="tl">
                  <a:srgbClr val="000000">
                    <a:alpha val="43137"/>
                  </a:srgbClr>
                </a:outerShdw>
              </a:effectLst>
            </a:endParaRPr>
          </a:p>
          <a:p>
            <a:pPr algn="ctr"/>
            <a:r>
              <a:rPr lang="en-US" sz="2400" b="1" dirty="0">
                <a:solidFill>
                  <a:srgbClr val="003300"/>
                </a:solidFill>
                <a:effectLst>
                  <a:outerShdw blurRad="38100" dist="38100" dir="2700000" algn="tl">
                    <a:srgbClr val="000000">
                      <a:alpha val="43137"/>
                    </a:srgbClr>
                  </a:outerShdw>
                </a:effectLst>
              </a:rPr>
              <a:t>Accessing resources - training in innovative access to public finance, crowd funding potential and attracting corporate sponsors</a:t>
            </a:r>
            <a:endParaRPr lang="pl-PL" sz="2400" b="1" dirty="0">
              <a:solidFill>
                <a:srgbClr val="003300"/>
              </a:solidFill>
              <a:effectLst>
                <a:outerShdw blurRad="38100" dist="38100" dir="2700000" algn="tl">
                  <a:srgbClr val="000000">
                    <a:alpha val="43137"/>
                  </a:srgbClr>
                </a:outerShdw>
              </a:effectLst>
            </a:endParaRPr>
          </a:p>
        </p:txBody>
      </p:sp>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30389" y="493794"/>
            <a:ext cx="2602275" cy="1589194"/>
          </a:xfrm>
          <a:prstGeom prst="rect">
            <a:avLst/>
          </a:prstGeom>
        </p:spPr>
      </p:pic>
    </p:spTree>
    <p:extLst>
      <p:ext uri="{BB962C8B-B14F-4D97-AF65-F5344CB8AC3E}">
        <p14:creationId xmlns:p14="http://schemas.microsoft.com/office/powerpoint/2010/main" val="2289770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RESA empty slide">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Obraz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923885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RESA chapter title + text slide">
    <p:spTree>
      <p:nvGrpSpPr>
        <p:cNvPr id="1" name=""/>
        <p:cNvGrpSpPr/>
        <p:nvPr/>
      </p:nvGrpSpPr>
      <p:grpSpPr>
        <a:xfrm>
          <a:off x="0" y="0"/>
          <a:ext cx="0" cy="0"/>
          <a:chOff x="0" y="0"/>
          <a:chExt cx="0" cy="0"/>
        </a:xfrm>
      </p:grpSpPr>
      <p:sp>
        <p:nvSpPr>
          <p:cNvPr id="19" name="Symbol zastępczy tekstu 18"/>
          <p:cNvSpPr>
            <a:spLocks noGrp="1"/>
          </p:cNvSpPr>
          <p:nvPr>
            <p:ph type="body" sz="quarter" idx="12" hasCustomPrompt="1"/>
          </p:nvPr>
        </p:nvSpPr>
        <p:spPr>
          <a:xfrm>
            <a:off x="543000" y="1260000"/>
            <a:ext cx="8820000" cy="360000"/>
          </a:xfrm>
          <a:prstGeom prst="rect">
            <a:avLst/>
          </a:prstGeom>
        </p:spPr>
        <p:txBody>
          <a:bodyPr/>
          <a:lstStyle>
            <a:lvl1pPr marL="0" indent="0">
              <a:spcBef>
                <a:spcPts val="0"/>
              </a:spcBef>
              <a:buNone/>
              <a:defRPr sz="1800" b="1" baseline="0">
                <a:solidFill>
                  <a:srgbClr val="008000"/>
                </a:solidFill>
              </a:defRPr>
            </a:lvl1pPr>
          </a:lstStyle>
          <a:p>
            <a:pPr lvl="0"/>
            <a:r>
              <a:rPr lang="pl-PL" dirty="0"/>
              <a:t>1. </a:t>
            </a:r>
            <a:r>
              <a:rPr lang="pl-PL" dirty="0" err="1"/>
              <a:t>Title</a:t>
            </a:r>
            <a:r>
              <a:rPr lang="pl-PL" dirty="0"/>
              <a:t> of the </a:t>
            </a:r>
            <a:r>
              <a:rPr lang="pl-PL" dirty="0" err="1"/>
              <a:t>chapter</a:t>
            </a:r>
            <a:r>
              <a:rPr lang="pl-PL" dirty="0"/>
              <a:t> (</a:t>
            </a:r>
            <a:r>
              <a:rPr lang="pl-PL" dirty="0" err="1"/>
              <a:t>Trebuchet</a:t>
            </a:r>
            <a:r>
              <a:rPr lang="pl-PL" dirty="0"/>
              <a:t> MS Font, 18 p., </a:t>
            </a:r>
            <a:r>
              <a:rPr lang="pl-PL" dirty="0" err="1"/>
              <a:t>bold</a:t>
            </a:r>
            <a:r>
              <a:rPr lang="pl-PL" dirty="0"/>
              <a:t>)</a:t>
            </a:r>
          </a:p>
        </p:txBody>
      </p:sp>
      <p:sp>
        <p:nvSpPr>
          <p:cNvPr id="21" name="Symbol zastępczy tekstu 18"/>
          <p:cNvSpPr>
            <a:spLocks noGrp="1"/>
          </p:cNvSpPr>
          <p:nvPr>
            <p:ph type="body" sz="quarter" idx="13" hasCustomPrompt="1"/>
          </p:nvPr>
        </p:nvSpPr>
        <p:spPr>
          <a:xfrm>
            <a:off x="543000" y="1710690"/>
            <a:ext cx="8820000" cy="360000"/>
          </a:xfrm>
          <a:prstGeom prst="rect">
            <a:avLst/>
          </a:prstGeom>
        </p:spPr>
        <p:txBody>
          <a:bodyPr/>
          <a:lstStyle>
            <a:lvl1pPr marL="0" indent="0">
              <a:spcBef>
                <a:spcPts val="0"/>
              </a:spcBef>
              <a:buNone/>
              <a:defRPr sz="1600" baseline="0">
                <a:solidFill>
                  <a:srgbClr val="008000"/>
                </a:solidFill>
              </a:defRPr>
            </a:lvl1pPr>
          </a:lstStyle>
          <a:p>
            <a:pPr lvl="0"/>
            <a:r>
              <a:rPr lang="pl-PL" dirty="0"/>
              <a:t>1.1. </a:t>
            </a:r>
            <a:r>
              <a:rPr lang="pl-PL" dirty="0" err="1"/>
              <a:t>Title</a:t>
            </a:r>
            <a:r>
              <a:rPr lang="pl-PL" dirty="0"/>
              <a:t> of the </a:t>
            </a:r>
            <a:r>
              <a:rPr lang="pl-PL" dirty="0" err="1"/>
              <a:t>sub-chapter</a:t>
            </a:r>
            <a:r>
              <a:rPr lang="pl-PL" dirty="0"/>
              <a:t> (</a:t>
            </a:r>
            <a:r>
              <a:rPr lang="pl-PL" dirty="0" err="1"/>
              <a:t>Trebuchet</a:t>
            </a:r>
            <a:r>
              <a:rPr lang="pl-PL" dirty="0"/>
              <a:t> MS Font, 16 p.)</a:t>
            </a:r>
          </a:p>
        </p:txBody>
      </p:sp>
      <p:sp>
        <p:nvSpPr>
          <p:cNvPr id="22" name="Symbol zastępczy tekstu 18"/>
          <p:cNvSpPr>
            <a:spLocks noGrp="1"/>
          </p:cNvSpPr>
          <p:nvPr>
            <p:ph type="body" sz="quarter" idx="14" hasCustomPrompt="1"/>
          </p:nvPr>
        </p:nvSpPr>
        <p:spPr>
          <a:xfrm>
            <a:off x="543000" y="2164079"/>
            <a:ext cx="8820000" cy="3960000"/>
          </a:xfrm>
          <a:prstGeom prst="rect">
            <a:avLst/>
          </a:prstGeom>
        </p:spPr>
        <p:txBody>
          <a:bodyPr/>
          <a:lstStyle>
            <a:lvl1pPr marL="0" indent="0" algn="just">
              <a:spcBef>
                <a:spcPts val="0"/>
              </a:spcBef>
              <a:buNone/>
              <a:defRPr sz="1200" baseline="0">
                <a:solidFill>
                  <a:schemeClr val="tx1"/>
                </a:solidFill>
              </a:defRPr>
            </a:lvl1pPr>
            <a:lvl2pPr marL="808038" indent="-180000" algn="just">
              <a:spcBef>
                <a:spcPts val="0"/>
              </a:spcBef>
              <a:buFont typeface="Arial" panose="020B0604020202020204" pitchFamily="34" charset="0"/>
              <a:buChar char="•"/>
              <a:defRPr lang="pl-PL" sz="1200" kern="1200" baseline="0" dirty="0">
                <a:solidFill>
                  <a:schemeClr val="tx1"/>
                </a:solidFill>
                <a:latin typeface="+mn-lt"/>
                <a:ea typeface="+mn-ea"/>
                <a:cs typeface="+mn-cs"/>
              </a:defRPr>
            </a:lvl2pPr>
            <a:lvl3pPr marL="1170000" indent="-180000" algn="just">
              <a:spcBef>
                <a:spcPts val="0"/>
              </a:spcBef>
              <a:buFont typeface="Trebuchet MS" panose="020B0603020202020204" pitchFamily="34" charset="0"/>
              <a:buChar char="—"/>
              <a:defRPr sz="1200"/>
            </a:lvl3pPr>
            <a:lvl4pPr marL="1530000" indent="-180000" algn="just">
              <a:spcBef>
                <a:spcPts val="0"/>
              </a:spcBef>
              <a:buFont typeface="Trebuchet MS" panose="020B0603020202020204" pitchFamily="34" charset="0"/>
              <a:buChar char="›"/>
              <a:defRPr sz="1200"/>
            </a:lvl4pPr>
          </a:lstStyle>
          <a:p>
            <a:pPr lvl="0"/>
            <a:r>
              <a:rPr lang="pl-PL" dirty="0"/>
              <a:t>Block of </a:t>
            </a:r>
            <a:r>
              <a:rPr lang="pl-PL" dirty="0" err="1"/>
              <a:t>text</a:t>
            </a:r>
            <a:r>
              <a:rPr lang="pl-PL" dirty="0"/>
              <a:t> (</a:t>
            </a:r>
            <a:r>
              <a:rPr lang="pl-PL" dirty="0" err="1"/>
              <a:t>Trebuchet</a:t>
            </a:r>
            <a:r>
              <a:rPr lang="pl-PL" dirty="0"/>
              <a:t> MS Font, 12 p.)</a:t>
            </a:r>
          </a:p>
          <a:p>
            <a:pPr lvl="1"/>
            <a:endParaRPr lang="pl-PL" dirty="0"/>
          </a:p>
          <a:p>
            <a:pPr lvl="2"/>
            <a:endParaRPr lang="pl-PL" dirty="0"/>
          </a:p>
          <a:p>
            <a:pPr lvl="3"/>
            <a:endParaRPr lang="pl-PL" dirty="0"/>
          </a:p>
          <a:p>
            <a:pPr lvl="0"/>
            <a:endParaRPr lang="pl-PL" dirty="0"/>
          </a:p>
          <a:p>
            <a:pPr lvl="0"/>
            <a:endParaRPr lang="pl-PL" dirty="0"/>
          </a:p>
          <a:p>
            <a:pPr lvl="1"/>
            <a:endParaRPr lang="pl-PL" sz="1200" kern="1200" baseline="0" dirty="0">
              <a:solidFill>
                <a:schemeClr val="tx1"/>
              </a:solidFill>
              <a:latin typeface="+mn-lt"/>
              <a:ea typeface="+mn-ea"/>
              <a:cs typeface="+mn-cs"/>
            </a:endParaRPr>
          </a:p>
          <a:p>
            <a:pPr lvl="2"/>
            <a:endParaRPr lang="pl-PL" sz="1200" kern="1200" baseline="0" dirty="0">
              <a:solidFill>
                <a:schemeClr val="tx1"/>
              </a:solidFill>
              <a:latin typeface="+mn-lt"/>
              <a:ea typeface="+mn-ea"/>
              <a:cs typeface="+mn-cs"/>
            </a:endParaRPr>
          </a:p>
          <a:p>
            <a:pPr lvl="3"/>
            <a:endParaRPr lang="pl-PL" sz="1200" kern="1200" baseline="0" dirty="0">
              <a:solidFill>
                <a:schemeClr val="tx1"/>
              </a:solidFill>
              <a:latin typeface="+mn-lt"/>
              <a:ea typeface="+mn-ea"/>
              <a:cs typeface="+mn-cs"/>
            </a:endParaRPr>
          </a:p>
          <a:p>
            <a:pPr lvl="0"/>
            <a:endParaRPr lang="pl-PL" sz="1200" kern="1200" baseline="0" dirty="0">
              <a:solidFill>
                <a:schemeClr val="tx1"/>
              </a:solidFill>
              <a:latin typeface="+mn-lt"/>
              <a:ea typeface="+mn-ea"/>
              <a:cs typeface="+mn-cs"/>
            </a:endParaRPr>
          </a:p>
          <a:p>
            <a:pPr lvl="0"/>
            <a:endParaRPr lang="pl-PL" sz="1200" kern="1200" baseline="0" dirty="0">
              <a:solidFill>
                <a:schemeClr val="tx1"/>
              </a:solidFill>
              <a:latin typeface="+mn-lt"/>
              <a:ea typeface="+mn-ea"/>
              <a:cs typeface="+mn-cs"/>
            </a:endParaRPr>
          </a:p>
          <a:p>
            <a:pPr lvl="0"/>
            <a:endParaRPr lang="pl-PL" sz="1200" kern="1200" baseline="0" dirty="0">
              <a:solidFill>
                <a:schemeClr val="tx1"/>
              </a:solidFill>
              <a:latin typeface="+mn-lt"/>
              <a:ea typeface="+mn-ea"/>
              <a:cs typeface="+mn-cs"/>
            </a:endParaRPr>
          </a:p>
          <a:p>
            <a:pPr lvl="2"/>
            <a:endParaRPr lang="pl-PL" dirty="0"/>
          </a:p>
          <a:p>
            <a:pPr lvl="3"/>
            <a:endParaRPr lang="pl-PL" dirty="0"/>
          </a:p>
          <a:p>
            <a:pPr lvl="0"/>
            <a:endParaRPr lang="pl-PL" dirty="0"/>
          </a:p>
          <a:p>
            <a:pPr lvl="1"/>
            <a:endParaRPr lang="pl-PL" dirty="0"/>
          </a:p>
          <a:p>
            <a:pPr lvl="2"/>
            <a:endParaRPr lang="pl-PL" dirty="0"/>
          </a:p>
          <a:p>
            <a:pPr lvl="3"/>
            <a:endParaRPr lang="pl-PL" dirty="0"/>
          </a:p>
        </p:txBody>
      </p:sp>
      <p:pic>
        <p:nvPicPr>
          <p:cNvPr id="1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3327260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URESA text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882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3268130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URESA versatile slide">
    <p:spTree>
      <p:nvGrpSpPr>
        <p:cNvPr id="1" name=""/>
        <p:cNvGrpSpPr/>
        <p:nvPr/>
      </p:nvGrpSpPr>
      <p:grpSpPr>
        <a:xfrm>
          <a:off x="0" y="0"/>
          <a:ext cx="0" cy="0"/>
          <a:chOff x="0" y="0"/>
          <a:chExt cx="0" cy="0"/>
        </a:xfrm>
      </p:grpSpPr>
      <p:sp>
        <p:nvSpPr>
          <p:cNvPr id="3" name="Symbol zastępczy zawartości 2"/>
          <p:cNvSpPr>
            <a:spLocks noGrp="1"/>
          </p:cNvSpPr>
          <p:nvPr>
            <p:ph sz="quarter" idx="11" hasCustomPrompt="1"/>
          </p:nvPr>
        </p:nvSpPr>
        <p:spPr>
          <a:xfrm>
            <a:off x="543000" y="1260000"/>
            <a:ext cx="8820000" cy="4860000"/>
          </a:xfrm>
          <a:prstGeom prst="rect">
            <a:avLst/>
          </a:prstGeom>
        </p:spPr>
        <p:txBody>
          <a:bodyPr/>
          <a:lstStyle>
            <a:lvl1pPr marL="0" indent="0" algn="just">
              <a:spcBef>
                <a:spcPts val="0"/>
              </a:spcBef>
              <a:buNone/>
              <a:defRPr sz="1200" baseline="0"/>
            </a:lvl1pPr>
            <a:lvl2pPr marL="808038" indent="-180000" algn="just">
              <a:spcBef>
                <a:spcPts val="0"/>
              </a:spcBef>
              <a:buFont typeface="Arial" panose="020B0604020202020204" pitchFamily="34" charset="0"/>
              <a:buChar char="•"/>
              <a:defRPr sz="1200" baseline="0"/>
            </a:lvl2pPr>
            <a:lvl3pPr marL="1170000" indent="-180000" algn="just">
              <a:spcBef>
                <a:spcPts val="0"/>
              </a:spcBef>
              <a:buFont typeface="Trebuchet MS" panose="020B0603020202020204" pitchFamily="34" charset="0"/>
              <a:buChar char="—"/>
              <a:defRPr sz="1200"/>
            </a:lvl3pPr>
            <a:lvl4pPr marL="1530000" indent="-180000" algn="just">
              <a:spcBef>
                <a:spcPts val="0"/>
              </a:spcBef>
              <a:buFont typeface="Trebuchet MS" panose="020B0603020202020204" pitchFamily="34" charset="0"/>
              <a:buChar char="›"/>
              <a:defRPr sz="1200"/>
            </a:lvl4pPr>
            <a:lvl5pPr marL="1828800" indent="0">
              <a:buNone/>
              <a:defRPr sz="1200"/>
            </a:lvl5pPr>
          </a:lstStyle>
          <a:p>
            <a:pPr lvl="0"/>
            <a:r>
              <a:rPr lang="pl-PL" dirty="0"/>
              <a:t>Basic </a:t>
            </a:r>
            <a:r>
              <a:rPr lang="pl-PL" dirty="0" err="1"/>
              <a:t>level</a:t>
            </a:r>
            <a:r>
              <a:rPr lang="pl-PL" dirty="0"/>
              <a:t> of the </a:t>
            </a:r>
            <a:r>
              <a:rPr lang="pl-PL" dirty="0" err="1"/>
              <a:t>text</a:t>
            </a:r>
            <a:endParaRPr lang="pl-PL" dirty="0"/>
          </a:p>
          <a:p>
            <a:pPr lvl="1"/>
            <a:r>
              <a:rPr lang="pl-PL" dirty="0"/>
              <a:t>Second </a:t>
            </a:r>
            <a:r>
              <a:rPr lang="pl-PL" dirty="0" err="1"/>
              <a:t>level</a:t>
            </a:r>
            <a:endParaRPr lang="pl-PL" dirty="0"/>
          </a:p>
          <a:p>
            <a:pPr lvl="2"/>
            <a:r>
              <a:rPr lang="pl-PL" dirty="0"/>
              <a:t>Third </a:t>
            </a:r>
            <a:r>
              <a:rPr lang="pl-PL" dirty="0" err="1"/>
              <a:t>level</a:t>
            </a:r>
            <a:endParaRPr lang="pl-PL" dirty="0"/>
          </a:p>
          <a:p>
            <a:pPr lvl="3"/>
            <a:r>
              <a:rPr lang="pl-PL" dirty="0" err="1"/>
              <a:t>Fourth</a:t>
            </a:r>
            <a:r>
              <a:rPr lang="pl-PL" dirty="0"/>
              <a:t> </a:t>
            </a:r>
            <a:r>
              <a:rPr lang="pl-PL" dirty="0" err="1"/>
              <a:t>level</a:t>
            </a:r>
            <a:endParaRPr lang="pl-PL" dirty="0"/>
          </a:p>
          <a:p>
            <a:pPr lvl="1"/>
            <a:endParaRPr lang="pl-PL" dirty="0"/>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2910406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URESA versatile 2 slide">
    <p:spTree>
      <p:nvGrpSpPr>
        <p:cNvPr id="1" name=""/>
        <p:cNvGrpSpPr/>
        <p:nvPr/>
      </p:nvGrpSpPr>
      <p:grpSpPr>
        <a:xfrm>
          <a:off x="0" y="0"/>
          <a:ext cx="0" cy="0"/>
          <a:chOff x="0" y="0"/>
          <a:chExt cx="0" cy="0"/>
        </a:xfrm>
      </p:grpSpPr>
      <p:sp>
        <p:nvSpPr>
          <p:cNvPr id="3" name="Symbol zastępczy zawartości 2"/>
          <p:cNvSpPr>
            <a:spLocks noGrp="1"/>
          </p:cNvSpPr>
          <p:nvPr>
            <p:ph sz="quarter" idx="11" hasCustomPrompt="1"/>
          </p:nvPr>
        </p:nvSpPr>
        <p:spPr>
          <a:xfrm>
            <a:off x="543000" y="1260000"/>
            <a:ext cx="8820000" cy="4860000"/>
          </a:xfrm>
          <a:prstGeom prst="rect">
            <a:avLst/>
          </a:prstGeom>
        </p:spPr>
        <p:txBody>
          <a:bodyPr/>
          <a:lstStyle>
            <a:lvl1pPr marL="0" indent="0" algn="just">
              <a:spcBef>
                <a:spcPts val="0"/>
              </a:spcBef>
              <a:buNone/>
              <a:defRPr sz="1200"/>
            </a:lvl1pPr>
            <a:lvl2pPr marL="808038" indent="-180000" algn="just">
              <a:spcBef>
                <a:spcPts val="0"/>
              </a:spcBef>
              <a:buFont typeface="+mj-lt"/>
              <a:buAutoNum type="arabicPeriod"/>
              <a:defRPr sz="1200" baseline="0"/>
            </a:lvl2pPr>
            <a:lvl3pPr marL="1170000" indent="-180000" algn="just">
              <a:spcBef>
                <a:spcPts val="0"/>
              </a:spcBef>
              <a:buFont typeface="+mj-lt"/>
              <a:buAutoNum type="alphaLcParenR"/>
              <a:defRPr sz="1200"/>
            </a:lvl3pPr>
            <a:lvl4pPr marL="1530000" indent="-180000" algn="just">
              <a:spcBef>
                <a:spcPts val="0"/>
              </a:spcBef>
              <a:buFont typeface="+mj-lt"/>
              <a:buAutoNum type="romanLcPeriod"/>
              <a:defRPr sz="1200" baseline="0"/>
            </a:lvl4pPr>
            <a:lvl5pPr>
              <a:defRPr sz="1200"/>
            </a:lvl5pPr>
          </a:lstStyle>
          <a:p>
            <a:pPr lvl="0"/>
            <a:r>
              <a:rPr lang="pl-PL" dirty="0"/>
              <a:t>Basic </a:t>
            </a:r>
            <a:r>
              <a:rPr lang="pl-PL" dirty="0" err="1"/>
              <a:t>level</a:t>
            </a:r>
            <a:r>
              <a:rPr lang="pl-PL" dirty="0"/>
              <a:t> of the </a:t>
            </a:r>
            <a:r>
              <a:rPr lang="pl-PL" dirty="0" err="1"/>
              <a:t>text</a:t>
            </a:r>
            <a:endParaRPr lang="pl-PL" dirty="0"/>
          </a:p>
          <a:p>
            <a:pPr lvl="1"/>
            <a:r>
              <a:rPr lang="pl-PL" dirty="0"/>
              <a:t>Second </a:t>
            </a:r>
            <a:r>
              <a:rPr lang="pl-PL" dirty="0" err="1"/>
              <a:t>level</a:t>
            </a:r>
            <a:endParaRPr lang="pl-PL" dirty="0"/>
          </a:p>
          <a:p>
            <a:pPr lvl="2"/>
            <a:r>
              <a:rPr lang="pl-PL" dirty="0"/>
              <a:t>Third </a:t>
            </a:r>
            <a:r>
              <a:rPr lang="pl-PL" dirty="0" err="1"/>
              <a:t>level</a:t>
            </a:r>
            <a:endParaRPr lang="pl-PL" dirty="0"/>
          </a:p>
          <a:p>
            <a:pPr lvl="3"/>
            <a:r>
              <a:rPr lang="pl-PL" dirty="0" err="1"/>
              <a:t>Fourth</a:t>
            </a:r>
            <a:r>
              <a:rPr lang="pl-PL" dirty="0"/>
              <a:t> </a:t>
            </a:r>
            <a:r>
              <a:rPr lang="pl-PL" dirty="0" err="1"/>
              <a:t>level</a:t>
            </a:r>
            <a:endParaRPr lang="pl-PL" dirty="0"/>
          </a:p>
          <a:p>
            <a:pPr lvl="3"/>
            <a:endParaRPr lang="pl-PL" dirty="0"/>
          </a:p>
          <a:p>
            <a:pPr lvl="1"/>
            <a:endParaRPr lang="pl-PL" dirty="0"/>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1581568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URESA text + image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441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sp>
        <p:nvSpPr>
          <p:cNvPr id="3" name="Symbol zastępczy obrazu 2"/>
          <p:cNvSpPr>
            <a:spLocks noGrp="1"/>
          </p:cNvSpPr>
          <p:nvPr>
            <p:ph type="pic" sz="quarter" idx="15" hasCustomPrompt="1"/>
          </p:nvPr>
        </p:nvSpPr>
        <p:spPr>
          <a:xfrm>
            <a:off x="5133975" y="1260000"/>
            <a:ext cx="4212000" cy="4140000"/>
          </a:xfrm>
          <a:prstGeom prst="rect">
            <a:avLst/>
          </a:prstGeom>
        </p:spPr>
        <p:txBody>
          <a:bodyPr/>
          <a:lstStyle>
            <a:lvl1pPr marL="0" indent="0">
              <a:buNone/>
              <a:defRPr sz="1800"/>
            </a:lvl1pPr>
          </a:lstStyle>
          <a:p>
            <a:r>
              <a:rPr lang="pl-PL" dirty="0" err="1"/>
              <a:t>Click</a:t>
            </a:r>
            <a:r>
              <a:rPr lang="pl-PL" dirty="0"/>
              <a:t> to </a:t>
            </a:r>
            <a:r>
              <a:rPr lang="pl-PL" dirty="0" err="1"/>
              <a:t>add</a:t>
            </a:r>
            <a:r>
              <a:rPr lang="pl-PL" dirty="0"/>
              <a:t> </a:t>
            </a:r>
            <a:r>
              <a:rPr lang="pl-PL" dirty="0" err="1"/>
              <a:t>picture</a:t>
            </a:r>
            <a:endParaRPr lang="pl-PL" dirty="0"/>
          </a:p>
        </p:txBody>
      </p:sp>
      <p:sp>
        <p:nvSpPr>
          <p:cNvPr id="11" name="Symbol zastępczy tekstu 18"/>
          <p:cNvSpPr>
            <a:spLocks noGrp="1"/>
          </p:cNvSpPr>
          <p:nvPr>
            <p:ph type="body" sz="quarter" idx="16" hasCustomPrompt="1"/>
          </p:nvPr>
        </p:nvSpPr>
        <p:spPr>
          <a:xfrm>
            <a:off x="5143500" y="5572124"/>
            <a:ext cx="4212000" cy="504825"/>
          </a:xfrm>
          <a:prstGeom prst="rect">
            <a:avLst/>
          </a:prstGeom>
        </p:spPr>
        <p:txBody>
          <a:bodyPr/>
          <a:lstStyle>
            <a:lvl1pPr marL="0" indent="0" algn="ctr">
              <a:spcBef>
                <a:spcPts val="0"/>
              </a:spcBef>
              <a:buNone/>
              <a:defRPr sz="1000" baseline="0">
                <a:solidFill>
                  <a:schemeClr val="tx1"/>
                </a:solidFill>
              </a:defRPr>
            </a:lvl1pPr>
          </a:lstStyle>
          <a:p>
            <a:pPr lvl="0"/>
            <a:r>
              <a:rPr lang="pl-PL" dirty="0"/>
              <a:t>1. Image </a:t>
            </a:r>
            <a:r>
              <a:rPr lang="pl-PL" dirty="0" err="1"/>
              <a:t>title</a:t>
            </a:r>
            <a:r>
              <a:rPr lang="pl-PL" dirty="0"/>
              <a:t> (</a:t>
            </a:r>
            <a:r>
              <a:rPr lang="pl-PL" dirty="0" err="1"/>
              <a:t>Trebuchet</a:t>
            </a:r>
            <a:r>
              <a:rPr lang="pl-PL" dirty="0"/>
              <a:t> MS Font, 10 p.)</a:t>
            </a:r>
          </a:p>
        </p:txBody>
      </p:sp>
      <p:pic>
        <p:nvPicPr>
          <p:cNvPr id="10"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122978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URESA text + image + interactive content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441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sp>
        <p:nvSpPr>
          <p:cNvPr id="3" name="Symbol zastępczy obrazu 2"/>
          <p:cNvSpPr>
            <a:spLocks noGrp="1"/>
          </p:cNvSpPr>
          <p:nvPr>
            <p:ph type="pic" sz="quarter" idx="15" hasCustomPrompt="1"/>
          </p:nvPr>
        </p:nvSpPr>
        <p:spPr>
          <a:xfrm>
            <a:off x="5133975" y="1260000"/>
            <a:ext cx="4212000" cy="4140000"/>
          </a:xfrm>
          <a:prstGeom prst="rect">
            <a:avLst/>
          </a:prstGeom>
        </p:spPr>
        <p:txBody>
          <a:bodyPr/>
          <a:lstStyle>
            <a:lvl1pPr marL="0" indent="0">
              <a:buNone/>
              <a:defRPr sz="1800"/>
            </a:lvl1pPr>
          </a:lstStyle>
          <a:p>
            <a:r>
              <a:rPr lang="pl-PL" dirty="0" err="1"/>
              <a:t>Click</a:t>
            </a:r>
            <a:r>
              <a:rPr lang="pl-PL" dirty="0"/>
              <a:t> to </a:t>
            </a:r>
            <a:r>
              <a:rPr lang="pl-PL" dirty="0" err="1"/>
              <a:t>add</a:t>
            </a:r>
            <a:r>
              <a:rPr lang="pl-PL" dirty="0"/>
              <a:t> </a:t>
            </a:r>
            <a:r>
              <a:rPr lang="pl-PL" dirty="0" err="1"/>
              <a:t>picture</a:t>
            </a:r>
            <a:endParaRPr lang="pl-PL" dirty="0"/>
          </a:p>
        </p:txBody>
      </p:sp>
      <p:sp>
        <p:nvSpPr>
          <p:cNvPr id="11" name="Symbol zastępczy tekstu 18"/>
          <p:cNvSpPr>
            <a:spLocks noGrp="1"/>
          </p:cNvSpPr>
          <p:nvPr>
            <p:ph type="body" sz="quarter" idx="16" hasCustomPrompt="1"/>
          </p:nvPr>
        </p:nvSpPr>
        <p:spPr>
          <a:xfrm>
            <a:off x="5143500" y="5572124"/>
            <a:ext cx="4212000" cy="504825"/>
          </a:xfrm>
          <a:prstGeom prst="rect">
            <a:avLst/>
          </a:prstGeom>
        </p:spPr>
        <p:txBody>
          <a:bodyPr/>
          <a:lstStyle>
            <a:lvl1pPr marL="0" indent="0" algn="ctr">
              <a:spcBef>
                <a:spcPts val="0"/>
              </a:spcBef>
              <a:buNone/>
              <a:defRPr sz="1000" baseline="0">
                <a:solidFill>
                  <a:schemeClr val="tx1"/>
                </a:solidFill>
              </a:defRPr>
            </a:lvl1pPr>
          </a:lstStyle>
          <a:p>
            <a:pPr lvl="0"/>
            <a:r>
              <a:rPr lang="pl-PL" dirty="0"/>
              <a:t>1. Image </a:t>
            </a:r>
            <a:r>
              <a:rPr lang="pl-PL" dirty="0" err="1"/>
              <a:t>title</a:t>
            </a:r>
            <a:r>
              <a:rPr lang="pl-PL" dirty="0"/>
              <a:t> (</a:t>
            </a:r>
            <a:r>
              <a:rPr lang="pl-PL" dirty="0" err="1"/>
              <a:t>Trebuchet</a:t>
            </a:r>
            <a:r>
              <a:rPr lang="pl-PL" dirty="0"/>
              <a:t> MS Font, 10 p.)</a:t>
            </a:r>
          </a:p>
        </p:txBody>
      </p:sp>
      <p:sp>
        <p:nvSpPr>
          <p:cNvPr id="7" name="Symbol zastępczy zawartości 6"/>
          <p:cNvSpPr>
            <a:spLocks noGrp="1"/>
          </p:cNvSpPr>
          <p:nvPr>
            <p:ph sz="quarter" idx="17" hasCustomPrompt="1"/>
          </p:nvPr>
        </p:nvSpPr>
        <p:spPr>
          <a:xfrm>
            <a:off x="2689225" y="2011363"/>
            <a:ext cx="3600000" cy="3600000"/>
          </a:xfrm>
          <a:prstGeom prst="roundRect">
            <a:avLst>
              <a:gd name="adj" fmla="val 5025"/>
            </a:avLst>
          </a:prstGeom>
          <a:solidFill>
            <a:schemeClr val="accent5">
              <a:lumMod val="20000"/>
              <a:lumOff val="80000"/>
            </a:schemeClr>
          </a:solidFill>
          <a:ln w="38100" cap="rnd" cmpd="sng">
            <a:solidFill>
              <a:schemeClr val="accent5">
                <a:lumMod val="40000"/>
                <a:lumOff val="60000"/>
              </a:schemeClr>
            </a:solidFill>
            <a:prstDash val="solid"/>
          </a:ln>
          <a:effectLst>
            <a:outerShdw blurRad="127000" dist="101600" dir="2700000" algn="tl" rotWithShape="0">
              <a:prstClr val="black">
                <a:alpha val="35000"/>
              </a:prstClr>
            </a:outerShdw>
          </a:effectLst>
        </p:spPr>
        <p:txBody>
          <a:bodyPr>
            <a:noAutofit/>
          </a:bodyPr>
          <a:lstStyle>
            <a:lvl1pPr marL="0" indent="0" algn="just">
              <a:spcBef>
                <a:spcPts val="0"/>
              </a:spcBef>
              <a:buNone/>
              <a:defRPr sz="1200" baseline="0"/>
            </a:lvl1pPr>
            <a:lvl5pPr marL="1828800" indent="0">
              <a:buNone/>
              <a:defRPr baseline="0"/>
            </a:lvl5pPr>
          </a:lstStyle>
          <a:p>
            <a:pPr lvl="0"/>
            <a:r>
              <a:rPr lang="pl-PL" dirty="0" err="1"/>
              <a:t>Additional</a:t>
            </a:r>
            <a:r>
              <a:rPr lang="pl-PL" dirty="0"/>
              <a:t> info (</a:t>
            </a:r>
            <a:r>
              <a:rPr lang="pl-PL" dirty="0" err="1"/>
              <a:t>text</a:t>
            </a:r>
            <a:r>
              <a:rPr lang="pl-PL" dirty="0"/>
              <a:t>, </a:t>
            </a:r>
            <a:r>
              <a:rPr lang="pl-PL" dirty="0" err="1"/>
              <a:t>picture</a:t>
            </a:r>
            <a:r>
              <a:rPr lang="pl-PL" dirty="0"/>
              <a:t>, multimedia), </a:t>
            </a:r>
            <a:r>
              <a:rPr lang="pl-PL" dirty="0" err="1"/>
              <a:t>visible</a:t>
            </a:r>
            <a:r>
              <a:rPr lang="pl-PL" dirty="0"/>
              <a:t> </a:t>
            </a:r>
            <a:r>
              <a:rPr lang="pl-PL" dirty="0" err="1"/>
              <a:t>when</a:t>
            </a:r>
            <a:r>
              <a:rPr lang="pl-PL" dirty="0"/>
              <a:t> the </a:t>
            </a:r>
            <a:r>
              <a:rPr lang="pl-PL" dirty="0" err="1"/>
              <a:t>cursor</a:t>
            </a:r>
            <a:r>
              <a:rPr lang="pl-PL" dirty="0"/>
              <a:t> </a:t>
            </a:r>
            <a:r>
              <a:rPr lang="pl-PL" dirty="0" err="1"/>
              <a:t>is</a:t>
            </a:r>
            <a:r>
              <a:rPr lang="pl-PL" dirty="0"/>
              <a:t> </a:t>
            </a:r>
            <a:r>
              <a:rPr lang="pl-PL" dirty="0" err="1"/>
              <a:t>over</a:t>
            </a:r>
            <a:r>
              <a:rPr lang="pl-PL" dirty="0"/>
              <a:t> the </a:t>
            </a:r>
            <a:r>
              <a:rPr lang="pl-PL" dirty="0" err="1"/>
              <a:t>source</a:t>
            </a:r>
            <a:r>
              <a:rPr lang="pl-PL" dirty="0"/>
              <a:t> </a:t>
            </a:r>
            <a:r>
              <a:rPr lang="pl-PL" dirty="0" err="1"/>
              <a:t>text</a:t>
            </a:r>
            <a:r>
              <a:rPr lang="pl-PL" dirty="0"/>
              <a:t> </a:t>
            </a:r>
            <a:r>
              <a:rPr lang="pl-PL" dirty="0" err="1"/>
              <a:t>or</a:t>
            </a:r>
            <a:r>
              <a:rPr lang="pl-PL" dirty="0"/>
              <a:t> </a:t>
            </a:r>
            <a:r>
              <a:rPr lang="pl-PL" dirty="0" err="1"/>
              <a:t>picture</a:t>
            </a:r>
            <a:r>
              <a:rPr lang="pl-PL" dirty="0"/>
              <a:t>. </a:t>
            </a:r>
            <a:r>
              <a:rPr lang="pl-PL" dirty="0" err="1"/>
              <a:t>Trebuchet</a:t>
            </a:r>
            <a:r>
              <a:rPr lang="pl-PL" dirty="0"/>
              <a:t> MS p.12 </a:t>
            </a:r>
          </a:p>
        </p:txBody>
      </p:sp>
      <p:pic>
        <p:nvPicPr>
          <p:cNvPr id="12"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Obraz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947098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URESA multimedia slide">
    <p:spTree>
      <p:nvGrpSpPr>
        <p:cNvPr id="1" name=""/>
        <p:cNvGrpSpPr/>
        <p:nvPr/>
      </p:nvGrpSpPr>
      <p:grpSpPr>
        <a:xfrm>
          <a:off x="0" y="0"/>
          <a:ext cx="0" cy="0"/>
          <a:chOff x="0" y="0"/>
          <a:chExt cx="0" cy="0"/>
        </a:xfrm>
      </p:grpSpPr>
      <p:sp>
        <p:nvSpPr>
          <p:cNvPr id="11" name="Symbol zastępczy tekstu 18"/>
          <p:cNvSpPr>
            <a:spLocks noGrp="1"/>
          </p:cNvSpPr>
          <p:nvPr>
            <p:ph type="body" sz="quarter" idx="16" hasCustomPrompt="1"/>
          </p:nvPr>
        </p:nvSpPr>
        <p:spPr>
          <a:xfrm>
            <a:off x="2847000" y="5838825"/>
            <a:ext cx="4212000" cy="396000"/>
          </a:xfrm>
          <a:prstGeom prst="rect">
            <a:avLst/>
          </a:prstGeom>
        </p:spPr>
        <p:txBody>
          <a:bodyPr/>
          <a:lstStyle>
            <a:lvl1pPr marL="0" indent="0" algn="ctr">
              <a:spcBef>
                <a:spcPts val="0"/>
              </a:spcBef>
              <a:buNone/>
              <a:defRPr sz="1050" baseline="0">
                <a:solidFill>
                  <a:schemeClr val="tx1"/>
                </a:solidFill>
              </a:defRPr>
            </a:lvl1pPr>
          </a:lstStyle>
          <a:p>
            <a:pPr lvl="0"/>
            <a:r>
              <a:rPr lang="pl-PL" dirty="0"/>
              <a:t>Multimedia </a:t>
            </a:r>
            <a:r>
              <a:rPr lang="pl-PL" dirty="0" err="1"/>
              <a:t>title</a:t>
            </a:r>
            <a:r>
              <a:rPr lang="pl-PL" dirty="0"/>
              <a:t> (</a:t>
            </a:r>
            <a:r>
              <a:rPr lang="pl-PL" dirty="0" err="1"/>
              <a:t>Trebuchet</a:t>
            </a:r>
            <a:r>
              <a:rPr lang="pl-PL" dirty="0"/>
              <a:t> MS Font, 10 p.)</a:t>
            </a:r>
          </a:p>
        </p:txBody>
      </p:sp>
      <p:sp>
        <p:nvSpPr>
          <p:cNvPr id="4" name="Symbol zastępczy obiektu multimediów 3"/>
          <p:cNvSpPr>
            <a:spLocks noGrp="1"/>
          </p:cNvSpPr>
          <p:nvPr>
            <p:ph type="media" sz="quarter" idx="17" hasCustomPrompt="1"/>
          </p:nvPr>
        </p:nvSpPr>
        <p:spPr>
          <a:xfrm>
            <a:off x="543000" y="1260000"/>
            <a:ext cx="8820000" cy="4500000"/>
          </a:xfrm>
          <a:prstGeom prst="rect">
            <a:avLst/>
          </a:prstGeom>
        </p:spPr>
        <p:txBody>
          <a:bodyPr/>
          <a:lstStyle>
            <a:lvl1pPr marL="0" indent="0">
              <a:buNone/>
              <a:defRPr sz="1800"/>
            </a:lvl1pPr>
          </a:lstStyle>
          <a:p>
            <a:r>
              <a:rPr lang="pl-PL" dirty="0" err="1"/>
              <a:t>Click</a:t>
            </a:r>
            <a:r>
              <a:rPr lang="pl-PL" dirty="0"/>
              <a:t> to </a:t>
            </a:r>
            <a:r>
              <a:rPr lang="pl-PL" dirty="0" err="1"/>
              <a:t>add</a:t>
            </a:r>
            <a:r>
              <a:rPr lang="pl-PL" dirty="0"/>
              <a:t> multimedia</a:t>
            </a:r>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Obraz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954629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URESA text + multimedia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441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sp>
        <p:nvSpPr>
          <p:cNvPr id="11" name="Symbol zastępczy tekstu 18"/>
          <p:cNvSpPr>
            <a:spLocks noGrp="1"/>
          </p:cNvSpPr>
          <p:nvPr>
            <p:ph type="body" sz="quarter" idx="16" hasCustomPrompt="1"/>
          </p:nvPr>
        </p:nvSpPr>
        <p:spPr>
          <a:xfrm>
            <a:off x="5143500" y="5572124"/>
            <a:ext cx="4212000" cy="504825"/>
          </a:xfrm>
          <a:prstGeom prst="rect">
            <a:avLst/>
          </a:prstGeom>
        </p:spPr>
        <p:txBody>
          <a:bodyPr/>
          <a:lstStyle>
            <a:lvl1pPr marL="0" indent="0" algn="ctr">
              <a:spcBef>
                <a:spcPts val="0"/>
              </a:spcBef>
              <a:buNone/>
              <a:defRPr sz="1000" baseline="0">
                <a:solidFill>
                  <a:schemeClr val="tx1"/>
                </a:solidFill>
              </a:defRPr>
            </a:lvl1pPr>
          </a:lstStyle>
          <a:p>
            <a:pPr lvl="0"/>
            <a:r>
              <a:rPr lang="pl-PL" dirty="0"/>
              <a:t>Multimedia </a:t>
            </a:r>
            <a:r>
              <a:rPr lang="pl-PL" dirty="0" err="1"/>
              <a:t>title</a:t>
            </a:r>
            <a:r>
              <a:rPr lang="pl-PL" dirty="0"/>
              <a:t> (</a:t>
            </a:r>
            <a:r>
              <a:rPr lang="pl-PL" dirty="0" err="1"/>
              <a:t>Trebuchet</a:t>
            </a:r>
            <a:r>
              <a:rPr lang="pl-PL" dirty="0"/>
              <a:t> MS Font, 10 p.)</a:t>
            </a:r>
          </a:p>
        </p:txBody>
      </p:sp>
      <p:sp>
        <p:nvSpPr>
          <p:cNvPr id="4" name="Symbol zastępczy obiektu multimediów 3"/>
          <p:cNvSpPr>
            <a:spLocks noGrp="1"/>
          </p:cNvSpPr>
          <p:nvPr>
            <p:ph type="media" sz="quarter" idx="17" hasCustomPrompt="1"/>
          </p:nvPr>
        </p:nvSpPr>
        <p:spPr>
          <a:xfrm>
            <a:off x="5143500" y="1260000"/>
            <a:ext cx="4212000" cy="4140000"/>
          </a:xfrm>
          <a:prstGeom prst="rect">
            <a:avLst/>
          </a:prstGeom>
        </p:spPr>
        <p:txBody>
          <a:bodyPr/>
          <a:lstStyle>
            <a:lvl1pPr marL="0" indent="0">
              <a:buNone/>
              <a:defRPr sz="1800" baseline="0"/>
            </a:lvl1pPr>
          </a:lstStyle>
          <a:p>
            <a:r>
              <a:rPr lang="pl-PL" dirty="0" err="1"/>
              <a:t>Click</a:t>
            </a:r>
            <a:r>
              <a:rPr lang="pl-PL" dirty="0"/>
              <a:t> to </a:t>
            </a:r>
            <a:r>
              <a:rPr lang="pl-PL" dirty="0" err="1"/>
              <a:t>add</a:t>
            </a:r>
            <a:r>
              <a:rPr lang="pl-PL" dirty="0"/>
              <a:t> multimedia</a:t>
            </a:r>
          </a:p>
        </p:txBody>
      </p:sp>
      <p:pic>
        <p:nvPicPr>
          <p:cNvPr id="10"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3542823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rostokąt 2"/>
          <p:cNvSpPr/>
          <p:nvPr userDrawn="1"/>
        </p:nvSpPr>
        <p:spPr>
          <a:xfrm>
            <a:off x="3424415" y="6494168"/>
            <a:ext cx="3247171" cy="276999"/>
          </a:xfrm>
          <a:prstGeom prst="rect">
            <a:avLst/>
          </a:prstGeom>
        </p:spPr>
        <p:txBody>
          <a:bodyPr wrap="none">
            <a:spAutoFit/>
          </a:bodyPr>
          <a:lstStyle/>
          <a:p>
            <a:pPr algn="ctr"/>
            <a:r>
              <a:rPr lang="en-GB" sz="1200" i="0" dirty="0">
                <a:ea typeface="Calibri"/>
                <a:cs typeface="Times New Roman"/>
              </a:rPr>
              <a:t>Numero del progetto: 2020-1-SK01-KA202-078207</a:t>
            </a:r>
          </a:p>
        </p:txBody>
      </p:sp>
    </p:spTree>
  </p:cSld>
  <p:clrMap bg1="lt1" tx1="dk1" bg2="lt2" tx2="dk2" accent1="accent1" accent2="accent2" accent3="accent3" accent4="accent4" accent5="accent5" accent6="accent6" hlink="hlink" folHlink="folHlink"/>
  <p:sldLayoutIdLst>
    <p:sldLayoutId id="2147483654" r:id="rId1"/>
    <p:sldLayoutId id="2147483652" r:id="rId2"/>
    <p:sldLayoutId id="2147483655" r:id="rId3"/>
    <p:sldLayoutId id="2147483660" r:id="rId4"/>
    <p:sldLayoutId id="2147483661" r:id="rId5"/>
    <p:sldLayoutId id="2147483656" r:id="rId6"/>
    <p:sldLayoutId id="2147483659" r:id="rId7"/>
    <p:sldLayoutId id="2147483657" r:id="rId8"/>
    <p:sldLayoutId id="2147483658" r:id="rId9"/>
    <p:sldLayoutId id="2147483653" r:id="rId10"/>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Trebuchet MS" pitchFamily="34" charset="0"/>
        </a:defRPr>
      </a:lvl2pPr>
      <a:lvl3pPr algn="ctr" rtl="0" eaLnBrk="1" fontAlgn="base" hangingPunct="1">
        <a:spcBef>
          <a:spcPct val="0"/>
        </a:spcBef>
        <a:spcAft>
          <a:spcPct val="0"/>
        </a:spcAft>
        <a:defRPr sz="4400">
          <a:solidFill>
            <a:schemeClr val="tx1"/>
          </a:solidFill>
          <a:latin typeface="Trebuchet MS" pitchFamily="34" charset="0"/>
        </a:defRPr>
      </a:lvl3pPr>
      <a:lvl4pPr algn="ctr" rtl="0" eaLnBrk="1" fontAlgn="base" hangingPunct="1">
        <a:spcBef>
          <a:spcPct val="0"/>
        </a:spcBef>
        <a:spcAft>
          <a:spcPct val="0"/>
        </a:spcAft>
        <a:defRPr sz="4400">
          <a:solidFill>
            <a:schemeClr val="tx1"/>
          </a:solidFill>
          <a:latin typeface="Trebuchet MS" pitchFamily="34" charset="0"/>
        </a:defRPr>
      </a:lvl4pPr>
      <a:lvl5pPr algn="ctr" rtl="0" eaLnBrk="1" fontAlgn="base" hangingPunct="1">
        <a:spcBef>
          <a:spcPct val="0"/>
        </a:spcBef>
        <a:spcAft>
          <a:spcPct val="0"/>
        </a:spcAft>
        <a:defRPr sz="4400">
          <a:solidFill>
            <a:schemeClr val="tx1"/>
          </a:solidFill>
          <a:latin typeface="Trebuchet MS" pitchFamily="34" charset="0"/>
        </a:defRPr>
      </a:lvl5pPr>
      <a:lvl6pPr marL="457200" algn="ctr" rtl="0" eaLnBrk="1" fontAlgn="base" hangingPunct="1">
        <a:spcBef>
          <a:spcPct val="0"/>
        </a:spcBef>
        <a:spcAft>
          <a:spcPct val="0"/>
        </a:spcAft>
        <a:defRPr sz="4400">
          <a:solidFill>
            <a:schemeClr val="tx1"/>
          </a:solidFill>
          <a:latin typeface="Trebuchet MS" pitchFamily="34" charset="0"/>
        </a:defRPr>
      </a:lvl6pPr>
      <a:lvl7pPr marL="914400" algn="ctr" rtl="0" eaLnBrk="1" fontAlgn="base" hangingPunct="1">
        <a:spcBef>
          <a:spcPct val="0"/>
        </a:spcBef>
        <a:spcAft>
          <a:spcPct val="0"/>
        </a:spcAft>
        <a:defRPr sz="4400">
          <a:solidFill>
            <a:schemeClr val="tx1"/>
          </a:solidFill>
          <a:latin typeface="Trebuchet MS" pitchFamily="34" charset="0"/>
        </a:defRPr>
      </a:lvl7pPr>
      <a:lvl8pPr marL="1371600" algn="ctr" rtl="0" eaLnBrk="1" fontAlgn="base" hangingPunct="1">
        <a:spcBef>
          <a:spcPct val="0"/>
        </a:spcBef>
        <a:spcAft>
          <a:spcPct val="0"/>
        </a:spcAft>
        <a:defRPr sz="4400">
          <a:solidFill>
            <a:schemeClr val="tx1"/>
          </a:solidFill>
          <a:latin typeface="Trebuchet MS" pitchFamily="34" charset="0"/>
        </a:defRPr>
      </a:lvl8pPr>
      <a:lvl9pPr marL="1828800" algn="ctr" rtl="0" eaLnBrk="1" fontAlgn="base" hangingPunct="1">
        <a:spcBef>
          <a:spcPct val="0"/>
        </a:spcBef>
        <a:spcAft>
          <a:spcPct val="0"/>
        </a:spcAft>
        <a:defRPr sz="4400">
          <a:solidFill>
            <a:schemeClr val="tx1"/>
          </a:solidFill>
          <a:latin typeface="Trebuchet MS"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Bill_of_quantities#Contingency_sum" TargetMode="External"/><Relationship Id="rId2" Type="http://schemas.openxmlformats.org/officeDocument/2006/relationships/hyperlink" Target="https://en.wikipedia.org/wiki/Project_management_triangle" TargetMode="External"/><Relationship Id="rId1" Type="http://schemas.openxmlformats.org/officeDocument/2006/relationships/slideLayout" Target="../slideLayouts/slideLayout10.xml"/><Relationship Id="rId5" Type="http://schemas.openxmlformats.org/officeDocument/2006/relationships/hyperlink" Target="http://construction.practicallaw.com/blog/construction/plc/?p=402" TargetMode="External"/><Relationship Id="rId4" Type="http://schemas.openxmlformats.org/officeDocument/2006/relationships/hyperlink" Target="http://civilengineeringarticles.blogspot.ie/2011/11/prime-cost-sums-in-construction.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hyperlink" Target="https://www.entrepreneur.com/encyclopedia/undercapitalization" TargetMode="Externa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10.xml"/><Relationship Id="rId5" Type="http://schemas.openxmlformats.org/officeDocument/2006/relationships/hyperlink" Target="http://www.localenterprise.ie/" TargetMode="External"/><Relationship Id="rId4" Type="http://schemas.openxmlformats.org/officeDocument/2006/relationships/hyperlink" Target="https://www.localenterprise.ie/Discover-Business-Supports/Financial-Supports/Feasibility-Grant/"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localenterprise.ie/Documents-and-Publications/LEO-Financial-Supports.pdf" TargetMode="External"/><Relationship Id="rId3" Type="http://schemas.openxmlformats.org/officeDocument/2006/relationships/image" Target="../media/image9.jpeg"/><Relationship Id="rId7" Type="http://schemas.openxmlformats.org/officeDocument/2006/relationships/hyperlink" Target="https://www.localenterprise.ie/Discover-Business-Supports/Financial-Supports/Business-Expansion-Grant/" TargetMode="External"/><Relationship Id="rId2" Type="http://schemas.openxmlformats.org/officeDocument/2006/relationships/image" Target="../media/image7.jpeg"/><Relationship Id="rId1" Type="http://schemas.openxmlformats.org/officeDocument/2006/relationships/slideLayout" Target="../slideLayouts/slideLayout10.xml"/><Relationship Id="rId6" Type="http://schemas.openxmlformats.org/officeDocument/2006/relationships/hyperlink" Target="https://www.localenterprise.ie/Discover-Business-Supports/Financial-Supports/Priming-Grant/" TargetMode="External"/><Relationship Id="rId5" Type="http://schemas.openxmlformats.org/officeDocument/2006/relationships/hyperlink" Target="NULL" TargetMode="External"/><Relationship Id="rId4" Type="http://schemas.openxmlformats.org/officeDocument/2006/relationships/hyperlink" Target="NUL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0.xml"/><Relationship Id="rId1" Type="http://schemas.openxmlformats.org/officeDocument/2006/relationships/video" Target="https://www.youtube.com/embed/g8AbkHvtE00" TargetMode="External"/><Relationship Id="rId5" Type="http://schemas.openxmlformats.org/officeDocument/2006/relationships/image" Target="../media/image11.jpeg"/><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10.xml"/><Relationship Id="rId4" Type="http://schemas.openxmlformats.org/officeDocument/2006/relationships/hyperlink" Target="https://www.pobal.ie/Publications/Documents/Local%20Action%20Groups.xlsx"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ocialentrepreneurs.ie/" TargetMode="External"/><Relationship Id="rId1" Type="http://schemas.openxmlformats.org/officeDocument/2006/relationships/slideLayout" Target="../slideLayouts/slideLayout10.xml"/><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0.xml"/><Relationship Id="rId1" Type="http://schemas.openxmlformats.org/officeDocument/2006/relationships/video" Target="https://www.youtube.com/embed/QAh1j6OTA9s" TargetMode="External"/><Relationship Id="rId5" Type="http://schemas.openxmlformats.org/officeDocument/2006/relationships/hyperlink" Target="https://www.youtube.com/watch?v=QAh1j6OTA9s" TargetMode="External"/><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hyperlink" Target="https://www.communityfinance.ie/" TargetMode="External"/><Relationship Id="rId2" Type="http://schemas.openxmlformats.org/officeDocument/2006/relationships/hyperlink" Target="http://www.socialinnovation.ie/" TargetMode="External"/><Relationship Id="rId1" Type="http://schemas.openxmlformats.org/officeDocument/2006/relationships/slideLayout" Target="../slideLayouts/slideLayout10.xml"/><Relationship Id="rId4" Type="http://schemas.openxmlformats.org/officeDocument/2006/relationships/image" Target="../media/image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hyperlink" Target="https://www.enterprise-ireland.com/en/Invest-in-Emerging-Companies/Source-of-Private-Capital/Business-Angels-BES,-Angel-Networks-.html#sthash.iRxug024.dpuf" TargetMode="Externa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hyperlink" Target="http://www.cof.org/" TargetMode="External"/><Relationship Id="rId2" Type="http://schemas.openxmlformats.org/officeDocument/2006/relationships/hyperlink" Target="http://staff.lib.msu.edu/harris23/grants/privint.htm" TargetMode="External"/><Relationship Id="rId1" Type="http://schemas.openxmlformats.org/officeDocument/2006/relationships/slideLayout" Target="../slideLayouts/slideLayout10.xml"/><Relationship Id="rId5" Type="http://schemas.openxmlformats.org/officeDocument/2006/relationships/hyperlink" Target="https://www.ihrfg.org/" TargetMode="External"/><Relationship Id="rId4" Type="http://schemas.openxmlformats.org/officeDocument/2006/relationships/hyperlink" Target="http://www.fundsnetservices.com/searchresult.php?sbcat_id=3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hyperlink" Target="http://www.facebook.com/ActiveLinkIreland" TargetMode="External"/><Relationship Id="rId2" Type="http://schemas.openxmlformats.org/officeDocument/2006/relationships/hyperlink" Target="http://www.philanthropy.ie/2017/01/24/funds-and-the-looming-deadlines" TargetMode="External"/><Relationship Id="rId1" Type="http://schemas.openxmlformats.org/officeDocument/2006/relationships/slideLayout" Target="../slideLayouts/slideLayout10.xml"/><Relationship Id="rId4" Type="http://schemas.openxmlformats.org/officeDocument/2006/relationships/image" Target="../media/image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hyperlink" Target="http://crowdfundingacademy.com/" TargetMode="External"/><Relationship Id="rId2" Type="http://schemas.openxmlformats.org/officeDocument/2006/relationships/hyperlink" Target="http://peerbackers.com/" TargetMode="External"/><Relationship Id="rId1" Type="http://schemas.openxmlformats.org/officeDocument/2006/relationships/slideLayout" Target="../slideLayouts/slideLayout10.xml"/><Relationship Id="rId4" Type="http://schemas.openxmlformats.org/officeDocument/2006/relationships/hyperlink" Target="https://www.investingzone.com/pitches"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amp;ehk=ZsU9tVf0XQetpoWKMjrG1A&amp;r=0&amp;pid=OfficeInsert"/><Relationship Id="rId1" Type="http://schemas.openxmlformats.org/officeDocument/2006/relationships/slideLayout" Target="../slideLayouts/slideLayout10.xml"/><Relationship Id="rId5" Type="http://schemas.openxmlformats.org/officeDocument/2006/relationships/hyperlink" Target="https://www.icrowdfund.ie/" TargetMode="External"/><Relationship Id="rId4" Type="http://schemas.openxmlformats.org/officeDocument/2006/relationships/hyperlink" Target="http://www.linkedfinance.com/"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crucialcrowdfunding.com/" TargetMode="External"/><Relationship Id="rId1" Type="http://schemas.openxmlformats.org/officeDocument/2006/relationships/slideLayout" Target="../slideLayouts/slideLayout10.xml"/><Relationship Id="rId5" Type="http://schemas.openxmlformats.org/officeDocument/2006/relationships/image" Target="../media/image21.png"/><Relationship Id="rId4" Type="http://schemas.openxmlformats.org/officeDocument/2006/relationships/image" Target="../media/image2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hyperlink" Target="http://www.startingblock.biz/" TargetMode="Externa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0.xml"/><Relationship Id="rId1" Type="http://schemas.openxmlformats.org/officeDocument/2006/relationships/video" Target="https://www.youtube.com/embed/MEdDPDam-6U"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web.worldbank.org/WBSITE/EXTERNAL/PROJECTS/PROCUREMENT/0,,contentMDK:20063133~pagePK:84269~piPK:84286~theSitePK:84266,00.html"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hyperlink" Target="http://wikieducator.org/Building_and_construction/Variatio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1714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42802FFD-23BC-48B1-813C-E784BA4DEE0F}"/>
              </a:ext>
            </a:extLst>
          </p:cNvPr>
          <p:cNvSpPr txBox="1"/>
          <p:nvPr/>
        </p:nvSpPr>
        <p:spPr>
          <a:xfrm>
            <a:off x="292229" y="1089898"/>
            <a:ext cx="8964891" cy="5747727"/>
          </a:xfrm>
          <a:prstGeom prst="rect">
            <a:avLst/>
          </a:prstGeom>
          <a:noFill/>
        </p:spPr>
        <p:txBody>
          <a:bodyPr wrap="square">
            <a:spAutoFit/>
          </a:bodyPr>
          <a:lstStyle/>
          <a:p>
            <a:pPr>
              <a:spcBef>
                <a:spcPct val="0"/>
              </a:spcBef>
              <a:buFontTx/>
              <a:buNone/>
            </a:pPr>
            <a:r>
              <a:rPr lang="en-IE" altLang="en-US" sz="1400" b="1" dirty="0">
                <a:solidFill>
                  <a:srgbClr val="006600"/>
                </a:solidFill>
                <a:latin typeface="+mj-lt"/>
              </a:rPr>
              <a:t>Emissione di gare d'appalto</a:t>
            </a:r>
          </a:p>
          <a:p>
            <a:pPr>
              <a:spcBef>
                <a:spcPct val="0"/>
              </a:spcBef>
              <a:buFontTx/>
              <a:buNone/>
            </a:pPr>
            <a:endParaRPr lang="en-IE" altLang="en-US" sz="1200" b="1" dirty="0">
              <a:solidFill>
                <a:srgbClr val="B2CF3F"/>
              </a:solidFill>
              <a:latin typeface="+mj-lt"/>
            </a:endParaRPr>
          </a:p>
          <a:p>
            <a:pPr>
              <a:spcBef>
                <a:spcPct val="0"/>
              </a:spcBef>
              <a:buFontTx/>
              <a:buNone/>
            </a:pPr>
            <a:r>
              <a:rPr lang="en-IE" altLang="en-US" sz="1200" b="1" dirty="0">
                <a:latin typeface="+mj-lt"/>
              </a:rPr>
              <a:t>La fase di gara d'appalto </a:t>
            </a:r>
            <a:r>
              <a:rPr lang="en-IE" altLang="en-US" sz="1200" dirty="0">
                <a:latin typeface="+mj-lt"/>
              </a:rPr>
              <a:t>di un progetto è la vera carne al fuoco di un progetto in cui tutti i materiali e la costruzione, la struttura e i servizi di tutte le parti dell'edificio sono riuniti per la determinazione dei prezzi da parte di una serie di appaltatori. Sebbene l'offerta più bassa non sia sempre quella scelta per una serie di fattori, a volte può essere irrealisticamente bassa, il che può portare a problemi finanziari e di programmazione durante la costruzione.</a:t>
            </a:r>
            <a:endParaRPr lang="sk-SK" altLang="en-US" sz="1200" dirty="0">
              <a:latin typeface="+mj-lt"/>
            </a:endParaRPr>
          </a:p>
          <a:p>
            <a:pPr>
              <a:spcBef>
                <a:spcPct val="0"/>
              </a:spcBef>
              <a:buFontTx/>
              <a:buNone/>
            </a:pPr>
            <a:endParaRPr lang="sk-SK" altLang="en-US" sz="1200" dirty="0">
              <a:latin typeface="+mj-lt"/>
            </a:endParaRPr>
          </a:p>
          <a:p>
            <a:pPr>
              <a:spcBef>
                <a:spcPct val="0"/>
              </a:spcBef>
              <a:buFontTx/>
              <a:buNone/>
            </a:pPr>
            <a:r>
              <a:rPr lang="en-IE" altLang="en-US" sz="1200" dirty="0">
                <a:latin typeface="+mj-lt"/>
              </a:rPr>
              <a:t>I fattori chiave di tutti i progetti di progettazione/costruzione sono </a:t>
            </a:r>
            <a:r>
              <a:rPr lang="en-IE" altLang="en-US" sz="1200" b="1" dirty="0">
                <a:latin typeface="+mj-lt"/>
                <a:hlinkClick r:id="rId2"/>
              </a:rPr>
              <a:t>TEMPO/Costo/SCOPPO</a:t>
            </a:r>
            <a:r>
              <a:rPr lang="en-IE" altLang="en-US" sz="1200" b="1" dirty="0">
                <a:latin typeface="+mj-lt"/>
              </a:rPr>
              <a:t>.  </a:t>
            </a:r>
            <a:r>
              <a:rPr lang="en-IE" altLang="en-US" sz="1200" dirty="0">
                <a:latin typeface="+mj-lt"/>
              </a:rPr>
              <a:t>I progetti (compresi i disegni e le specifiche) e il programma dei lavori definiscono quali materiali specifici devono essere utilizzati, dove e in che modo devono soddisfare i criteri specifici della produzione alimentare nel vostro Paese</a:t>
            </a:r>
            <a:r>
              <a:rPr lang="sk-SK" altLang="en-US" sz="1200" dirty="0">
                <a:latin typeface="+mj-lt"/>
              </a:rPr>
              <a:t>. </a:t>
            </a:r>
            <a:endParaRPr lang="en-IE" altLang="en-US" sz="1200" b="1" dirty="0">
              <a:solidFill>
                <a:srgbClr val="006600"/>
              </a:solidFill>
              <a:latin typeface="+mj-lt"/>
            </a:endParaRPr>
          </a:p>
          <a:p>
            <a:pPr>
              <a:spcBef>
                <a:spcPct val="0"/>
              </a:spcBef>
              <a:buFontTx/>
              <a:buNone/>
            </a:pPr>
            <a:endParaRPr lang="en-IE" altLang="en-US" sz="1050" b="1" dirty="0">
              <a:solidFill>
                <a:srgbClr val="B2CF3F"/>
              </a:solidFill>
              <a:latin typeface="+mj-lt"/>
            </a:endParaRPr>
          </a:p>
          <a:p>
            <a:pPr>
              <a:spcBef>
                <a:spcPct val="0"/>
              </a:spcBef>
              <a:buFontTx/>
              <a:buNone/>
            </a:pPr>
            <a:r>
              <a:rPr lang="en-IE" altLang="en-US" sz="1200" dirty="0">
                <a:latin typeface="+mj-lt"/>
              </a:rPr>
              <a:t>Altri documenti di accompagnamento devono definire le condizioni specifiche di esecuzione dei lavori e le quantità di ciascun elemento da utilizzare nell'edificio o nel progetto.</a:t>
            </a:r>
          </a:p>
          <a:p>
            <a:pPr>
              <a:buFontTx/>
              <a:buNone/>
            </a:pPr>
            <a:endParaRPr lang="en-IE" altLang="en-US" sz="1200" dirty="0">
              <a:latin typeface="+mj-lt"/>
            </a:endParaRPr>
          </a:p>
          <a:p>
            <a:pPr>
              <a:buFontTx/>
              <a:buNone/>
            </a:pPr>
            <a:r>
              <a:rPr lang="en-IE" altLang="en-US" sz="1200" b="1" dirty="0">
                <a:latin typeface="+mj-lt"/>
              </a:rPr>
              <a:t>Come avviene questo?</a:t>
            </a:r>
          </a:p>
          <a:p>
            <a:pPr>
              <a:buFontTx/>
              <a:buNone/>
            </a:pPr>
            <a:r>
              <a:rPr lang="en-IE" altLang="en-US" sz="1200" dirty="0">
                <a:latin typeface="+mj-lt"/>
              </a:rPr>
              <a:t>Gli ingegneri devono collaborare con l'architetto per fornire le soluzioni progettuali più efficienti (ed economiche) per il drenaggio delle strutture e i servizi.</a:t>
            </a:r>
          </a:p>
          <a:p>
            <a:pPr>
              <a:buFontTx/>
              <a:buNone/>
            </a:pPr>
            <a:r>
              <a:rPr lang="en-IE" altLang="en-US" sz="1200" dirty="0">
                <a:latin typeface="+mj-lt"/>
              </a:rPr>
              <a:t>Tutte le condizioni imposte dalle autorità saranno incorporate nel progetto e nelle specifiche della gara d'appalto sotto forma di emendamenti (ad es. incendio, accesso</a:t>
            </a:r>
            <a:r>
              <a:rPr lang="sk-SK" altLang="en-US" sz="1200" dirty="0">
                <a:latin typeface="+mj-lt"/>
              </a:rPr>
              <a:t>, </a:t>
            </a:r>
            <a:r>
              <a:rPr lang="en-IE" altLang="en-US" sz="1200" dirty="0">
                <a:latin typeface="+mj-lt"/>
              </a:rPr>
              <a:t>ecc.).</a:t>
            </a:r>
            <a:endParaRPr lang="sk-SK" altLang="en-US" sz="1200" dirty="0">
              <a:latin typeface="+mj-lt"/>
            </a:endParaRPr>
          </a:p>
          <a:p>
            <a:pPr>
              <a:buFontTx/>
              <a:buNone/>
            </a:pPr>
            <a:r>
              <a:rPr lang="en-IE" altLang="en-US" sz="1200" dirty="0">
                <a:latin typeface="+mj-lt"/>
              </a:rPr>
              <a:t>Non lasciate questo processo solo al vostro team di progettazione.   In qualità di sviluppatore del </a:t>
            </a:r>
            <a:r>
              <a:rPr lang="sk-SK" altLang="en-US" sz="1200" dirty="0">
                <a:latin typeface="+mj-lt"/>
              </a:rPr>
              <a:t>centro del gusto, in </a:t>
            </a:r>
            <a:r>
              <a:rPr lang="en-IE" altLang="en-US" sz="1200" dirty="0">
                <a:latin typeface="+mj-lt"/>
              </a:rPr>
              <a:t>questa fase è necessario che il cliente fornisca molti input, in particolare per quanto riguarda le preferenze per i materiali interni ed esterni, le fonti, le fasce di costo, ecc.  Potrebbe anche essere necessario l'intervento di un perito estimatore che fornisca consulenza sui costi e sulle opzioni di scelta.  È consigliabile includere </a:t>
            </a:r>
          </a:p>
          <a:p>
            <a:pPr>
              <a:buFontTx/>
              <a:buNone/>
            </a:pPr>
            <a:r>
              <a:rPr lang="en-IE" altLang="en-US" sz="1200" b="1" dirty="0">
                <a:latin typeface="+mj-lt"/>
                <a:hlinkClick r:id="rId3" tooltip="Link"/>
              </a:rPr>
              <a:t>Le somme di emergenza </a:t>
            </a:r>
            <a:r>
              <a:rPr lang="en-IE" altLang="en-US" sz="1200" dirty="0">
                <a:latin typeface="+mj-lt"/>
              </a:rPr>
              <a:t>per gli eventi imprevisti variano dal 5 al 10% a seconda della natura del progetto, ma negli edifici esistenti più vecchi è consigliabile una percentuale più vicina al 10%.</a:t>
            </a:r>
          </a:p>
          <a:p>
            <a:pPr>
              <a:buFontTx/>
              <a:buNone/>
            </a:pPr>
            <a:r>
              <a:rPr lang="en-IE" altLang="en-US" sz="1200" dirty="0">
                <a:latin typeface="+mj-lt"/>
              </a:rPr>
              <a:t>Altri termini utilizzati nella preparazione dei costi di gara sono i seguenti:</a:t>
            </a:r>
          </a:p>
          <a:p>
            <a:pPr marL="342900" indent="-342900">
              <a:buFont typeface="Arial" panose="020B0604020202020204" pitchFamily="34" charset="0"/>
              <a:buChar char="•"/>
            </a:pPr>
            <a:r>
              <a:rPr lang="en-IE" altLang="en-US" sz="1200" b="1" dirty="0">
                <a:latin typeface="+mj-lt"/>
                <a:hlinkClick r:id="rId4" tooltip="Link"/>
              </a:rPr>
              <a:t>SOMMA DEL COSTO PRIMO (PC) </a:t>
            </a:r>
            <a:r>
              <a:rPr lang="en-IE" altLang="en-US" sz="1200" dirty="0">
                <a:latin typeface="+mj-lt"/>
              </a:rPr>
              <a:t>e </a:t>
            </a:r>
          </a:p>
          <a:p>
            <a:pPr marL="342900" indent="-342900">
              <a:buFont typeface="Arial" panose="020B0604020202020204" pitchFamily="34" charset="0"/>
              <a:buChar char="•"/>
            </a:pPr>
            <a:r>
              <a:rPr lang="en-IE" altLang="en-US" sz="1200" b="1" dirty="0">
                <a:latin typeface="+mj-lt"/>
                <a:hlinkClick r:id="rId5" tooltip="Best Description"/>
              </a:rPr>
              <a:t>SOMME PROVVISORIE </a:t>
            </a:r>
            <a:endParaRPr lang="en-IE" altLang="en-US" sz="1200" dirty="0">
              <a:latin typeface="+mj-lt"/>
            </a:endParaRPr>
          </a:p>
          <a:p>
            <a:pPr>
              <a:buFontTx/>
              <a:buNone/>
            </a:pPr>
            <a:endParaRPr lang="en-IE" altLang="en-US" sz="1200" dirty="0">
              <a:latin typeface="+mj-lt"/>
            </a:endParaRPr>
          </a:p>
          <a:p>
            <a:endParaRPr lang="sk-SK" altLang="en-US" sz="1200" dirty="0">
              <a:latin typeface="+mj-lt"/>
            </a:endParaRPr>
          </a:p>
          <a:p>
            <a:endParaRPr lang="en-IE" altLang="en-US" sz="700" b="1" dirty="0">
              <a:solidFill>
                <a:srgbClr val="B2CF3F"/>
              </a:solidFill>
              <a:latin typeface="+mj-lt"/>
              <a:cs typeface="Arial" panose="020B0604020202020204" pitchFamily="34" charset="0"/>
            </a:endParaRPr>
          </a:p>
          <a:p>
            <a:pPr>
              <a:spcBef>
                <a:spcPct val="0"/>
              </a:spcBef>
              <a:buFontTx/>
              <a:buNone/>
            </a:pPr>
            <a:endParaRPr lang="en-IE" altLang="en-US" sz="1050" dirty="0">
              <a:latin typeface="Bookman Old Style" panose="02050604050505020204" pitchFamily="18" charset="0"/>
            </a:endParaRPr>
          </a:p>
        </p:txBody>
      </p:sp>
    </p:spTree>
    <p:extLst>
      <p:ext uri="{BB962C8B-B14F-4D97-AF65-F5344CB8AC3E}">
        <p14:creationId xmlns:p14="http://schemas.microsoft.com/office/powerpoint/2010/main" val="4191844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EDFDA4E5-B44E-48F4-904F-B7A389D580B2}"/>
              </a:ext>
            </a:extLst>
          </p:cNvPr>
          <p:cNvSpPr txBox="1"/>
          <p:nvPr/>
        </p:nvSpPr>
        <p:spPr>
          <a:xfrm>
            <a:off x="395926" y="1411259"/>
            <a:ext cx="8889476" cy="3416320"/>
          </a:xfrm>
          <a:prstGeom prst="rect">
            <a:avLst/>
          </a:prstGeom>
          <a:noFill/>
        </p:spPr>
        <p:txBody>
          <a:bodyPr wrap="square" lIns="91440" tIns="45720" rIns="91440" bIns="45720" anchor="t">
            <a:spAutoFit/>
          </a:bodyPr>
          <a:lstStyle/>
          <a:p>
            <a:pPr>
              <a:spcBef>
                <a:spcPct val="0"/>
              </a:spcBef>
              <a:buFontTx/>
              <a:buNone/>
            </a:pPr>
            <a:r>
              <a:rPr lang="en-IE" altLang="en-US" sz="1200" b="1" dirty="0">
                <a:solidFill>
                  <a:srgbClr val="006600"/>
                </a:solidFill>
                <a:latin typeface="+mj-lt"/>
                <a:cs typeface="Arial"/>
              </a:rPr>
              <a:t>Capitale circolante</a:t>
            </a:r>
          </a:p>
          <a:p>
            <a:pPr>
              <a:spcBef>
                <a:spcPct val="0"/>
              </a:spcBef>
              <a:buFontTx/>
              <a:buNone/>
            </a:pPr>
            <a:endParaRPr lang="en-IE" altLang="en-US" sz="1200" b="1" dirty="0">
              <a:solidFill>
                <a:srgbClr val="B2CF3F"/>
              </a:solidFill>
              <a:latin typeface="+mj-lt"/>
            </a:endParaRPr>
          </a:p>
          <a:p>
            <a:r>
              <a:rPr lang="en-IE" altLang="en-US" sz="1200" dirty="0">
                <a:latin typeface="+mj-lt"/>
                <a:cs typeface="Arial"/>
              </a:rPr>
              <a:t>Una volta stabilito l'investimento di capitale necessario per costruire/modificare il vostro </a:t>
            </a:r>
            <a:r>
              <a:rPr lang="sk-SK" altLang="en-US" sz="1200" dirty="0">
                <a:latin typeface="+mj-lt"/>
                <a:cs typeface="Arial"/>
              </a:rPr>
              <a:t>centro del gusto</a:t>
            </a:r>
            <a:r>
              <a:rPr lang="en-IE" altLang="en-US" sz="1200" dirty="0">
                <a:latin typeface="+mj-lt"/>
                <a:cs typeface="Arial"/>
              </a:rPr>
              <a:t>, dovete determinare il vostro fabbisogno di capitale circolante. È stato detto che la linfa vitale di qualsiasi azienda è il suo capitale circolante netto (WC). </a:t>
            </a:r>
          </a:p>
          <a:p>
            <a:endParaRPr lang="en-IE" altLang="en-US" sz="1200" dirty="0">
              <a:latin typeface="+mj-lt"/>
            </a:endParaRPr>
          </a:p>
          <a:p>
            <a:pPr>
              <a:buFontTx/>
              <a:buNone/>
            </a:pPr>
            <a:r>
              <a:rPr lang="en-IE" altLang="en-US" sz="1200" b="1" dirty="0">
                <a:latin typeface="+mj-lt"/>
                <a:cs typeface="Arial"/>
              </a:rPr>
              <a:t>Capitale circolante </a:t>
            </a:r>
            <a:r>
              <a:rPr lang="en-IE" altLang="en-US" sz="1200" dirty="0">
                <a:latin typeface="+mj-lt"/>
                <a:cs typeface="Arial"/>
              </a:rPr>
              <a:t>- in parole povere, il capitale circolante di un'azienda è quello che viene utilizzato nelle operazioni commerciali quotidiane. Per definizione, il capitale circolante è l'importo di cui le attività correnti superano le passività correnti. </a:t>
            </a:r>
            <a:endParaRPr lang="en-IE" altLang="en-US" sz="1200" dirty="0">
              <a:latin typeface="+mj-lt"/>
            </a:endParaRPr>
          </a:p>
          <a:p>
            <a:pPr>
              <a:buFontTx/>
              <a:buNone/>
            </a:pPr>
            <a:endParaRPr lang="en-IE" altLang="en-US" sz="1200" dirty="0">
              <a:latin typeface="+mj-lt"/>
            </a:endParaRPr>
          </a:p>
          <a:p>
            <a:r>
              <a:rPr lang="en-IE" altLang="en-US" sz="1200" dirty="0">
                <a:latin typeface="+mj-lt"/>
                <a:cs typeface="Arial"/>
              </a:rPr>
              <a:t>Le attività correnti comprendono contanti, scorte, crediti e altre attività a breve termine da utilizzare entro l'anno. </a:t>
            </a:r>
            <a:endParaRPr lang="sk-SK" altLang="en-US" sz="1200" dirty="0">
              <a:latin typeface="+mj-lt"/>
            </a:endParaRPr>
          </a:p>
          <a:p>
            <a:pPr>
              <a:spcBef>
                <a:spcPct val="0"/>
              </a:spcBef>
              <a:buFontTx/>
              <a:buNone/>
            </a:pPr>
            <a:r>
              <a:rPr lang="en-IE" altLang="en-US" sz="1200" b="1" dirty="0">
                <a:solidFill>
                  <a:srgbClr val="006600"/>
                </a:solidFill>
                <a:latin typeface="+mj-lt"/>
                <a:cs typeface="Arial"/>
              </a:rPr>
              <a:t>Capitale circolante</a:t>
            </a:r>
          </a:p>
          <a:p>
            <a:pPr>
              <a:spcBef>
                <a:spcPct val="0"/>
              </a:spcBef>
              <a:buFontTx/>
              <a:buNone/>
            </a:pPr>
            <a:endParaRPr lang="en-IE" altLang="en-US" sz="1200" b="1" dirty="0">
              <a:solidFill>
                <a:srgbClr val="B2CF3F"/>
              </a:solidFill>
              <a:latin typeface="+mj-lt"/>
            </a:endParaRPr>
          </a:p>
          <a:p>
            <a:r>
              <a:rPr lang="en-IE" altLang="en-US" sz="1200" dirty="0">
                <a:latin typeface="+mj-lt"/>
                <a:cs typeface="Arial"/>
              </a:rPr>
              <a:t>Le passività correnti comprendono i debiti e la parte corrente dei debiti a lungo termine. Si tratta di debiti con scadenza entro l'anno. </a:t>
            </a:r>
            <a:endParaRPr lang="en-IE" altLang="en-US" sz="1200" dirty="0">
              <a:latin typeface="+mj-lt"/>
            </a:endParaRPr>
          </a:p>
          <a:p>
            <a:pPr>
              <a:buFontTx/>
              <a:buNone/>
            </a:pPr>
            <a:endParaRPr lang="en-IE" altLang="en-US" sz="1200" dirty="0">
              <a:latin typeface="+mj-lt"/>
            </a:endParaRPr>
          </a:p>
          <a:p>
            <a:r>
              <a:rPr lang="en-IE" altLang="en-US" sz="1200" dirty="0">
                <a:latin typeface="+mj-lt"/>
                <a:cs typeface="Arial"/>
              </a:rPr>
              <a:t>La differenza tra le attività correnti e le passività correnti rappresenta il fabbisogno o l'eccedenza di liquidità a breve termine dell'azienda. Se il capitale circolante scende troppo, si rischia di rimanere senza liquidità. Un saldo positivo del capitale circolante significa che le attività correnti coprono le passività correnti. Un saldo negativo del capitale circolante significa che l'azienda ha un fabbisogno di finanziamento che si differenzia da quello di un'altra azienda. </a:t>
            </a:r>
            <a:endParaRPr lang="sk-SK" sz="1200">
              <a:latin typeface="+mj-lt"/>
            </a:endParaRPr>
          </a:p>
          <a:p>
            <a:pPr>
              <a:buFontTx/>
              <a:buNone/>
            </a:pPr>
            <a:endParaRPr lang="en-IE" altLang="en-US" sz="1200" dirty="0">
              <a:latin typeface="+mj-lt"/>
            </a:endParaRPr>
          </a:p>
        </p:txBody>
      </p:sp>
    </p:spTree>
    <p:extLst>
      <p:ext uri="{BB962C8B-B14F-4D97-AF65-F5344CB8AC3E}">
        <p14:creationId xmlns:p14="http://schemas.microsoft.com/office/powerpoint/2010/main" val="653482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63AE0ABD-3A7A-4DB0-B89A-B09949E46EA4}"/>
              </a:ext>
            </a:extLst>
          </p:cNvPr>
          <p:cNvSpPr txBox="1"/>
          <p:nvPr/>
        </p:nvSpPr>
        <p:spPr>
          <a:xfrm>
            <a:off x="418707" y="1569014"/>
            <a:ext cx="9068586" cy="830997"/>
          </a:xfrm>
          <a:prstGeom prst="rect">
            <a:avLst/>
          </a:prstGeom>
          <a:noFill/>
        </p:spPr>
        <p:txBody>
          <a:bodyPr wrap="square" lIns="91440" tIns="45720" rIns="91440" bIns="45720" anchor="t">
            <a:spAutoFit/>
          </a:bodyPr>
          <a:lstStyle/>
          <a:p>
            <a:pPr>
              <a:spcBef>
                <a:spcPct val="0"/>
              </a:spcBef>
              <a:buFontTx/>
              <a:buNone/>
              <a:defRPr/>
            </a:pPr>
            <a:r>
              <a:rPr lang="en-IE" altLang="en-US" sz="1200" b="1" dirty="0">
                <a:solidFill>
                  <a:srgbClr val="006600"/>
                </a:solidFill>
                <a:latin typeface="+mj-lt"/>
                <a:cs typeface="Arial"/>
              </a:rPr>
              <a:t>Rapporto capitale circolante</a:t>
            </a:r>
          </a:p>
          <a:p>
            <a:pPr>
              <a:spcBef>
                <a:spcPct val="0"/>
              </a:spcBef>
              <a:buFontTx/>
              <a:buNone/>
              <a:defRPr/>
            </a:pPr>
            <a:endParaRPr lang="en-IE" altLang="en-US" sz="1200" b="1" dirty="0">
              <a:solidFill>
                <a:srgbClr val="B2CF3F"/>
              </a:solidFill>
              <a:latin typeface="+mj-lt"/>
            </a:endParaRPr>
          </a:p>
          <a:p>
            <a:pPr>
              <a:spcBef>
                <a:spcPct val="0"/>
              </a:spcBef>
              <a:buFontTx/>
              <a:buNone/>
              <a:defRPr/>
            </a:pPr>
            <a:r>
              <a:rPr lang="en-IE" sz="1200" dirty="0">
                <a:latin typeface="+mj-lt"/>
                <a:cs typeface="Arial"/>
              </a:rPr>
              <a:t>L'indice di capitale circolante è un indice di liquidità che misura la capacità dell'azienda di pagare le passività correnti con le attività correnti. L'indice di capitale circolante è importante per i creditori perché mostra la liquidità dell'azienda.</a:t>
            </a:r>
          </a:p>
        </p:txBody>
      </p:sp>
      <p:sp>
        <p:nvSpPr>
          <p:cNvPr id="5" name="BlokTextu 4">
            <a:extLst>
              <a:ext uri="{FF2B5EF4-FFF2-40B4-BE49-F238E27FC236}">
                <a16:creationId xmlns:a16="http://schemas.microsoft.com/office/drawing/2014/main" id="{AA30C884-C3AE-4DFC-97FF-E66C4581BBCA}"/>
              </a:ext>
            </a:extLst>
          </p:cNvPr>
          <p:cNvSpPr txBox="1"/>
          <p:nvPr/>
        </p:nvSpPr>
        <p:spPr>
          <a:xfrm>
            <a:off x="418708" y="3642715"/>
            <a:ext cx="9068586" cy="338554"/>
          </a:xfrm>
          <a:prstGeom prst="rect">
            <a:avLst/>
          </a:prstGeom>
          <a:noFill/>
        </p:spPr>
        <p:txBody>
          <a:bodyPr wrap="square" lIns="91440" tIns="45720" rIns="91440" bIns="45720" anchor="t">
            <a:spAutoFit/>
          </a:bodyPr>
          <a:lstStyle/>
          <a:p>
            <a:pPr>
              <a:defRPr/>
            </a:pPr>
            <a:r>
              <a:rPr lang="en-IE" altLang="en-US" sz="1600" b="1" dirty="0">
                <a:solidFill>
                  <a:schemeClr val="bg1"/>
                </a:solidFill>
                <a:highlight>
                  <a:srgbClr val="006600"/>
                </a:highlight>
                <a:latin typeface="+mj-lt"/>
                <a:cs typeface="Arial"/>
              </a:rPr>
              <a:t>Esercizio 3: Scaricate il nostro calcolatore Excel per stabilire il vostro rapporto di capitale circolante. </a:t>
            </a:r>
            <a:endParaRPr lang="en-IE" altLang="en-US" sz="1600" b="1" dirty="0">
              <a:solidFill>
                <a:schemeClr val="bg1"/>
              </a:solidFill>
              <a:highlight>
                <a:srgbClr val="006600"/>
              </a:highlight>
              <a:latin typeface="+mj-lt"/>
              <a:cs typeface="Arial" panose="020B0604020202020204" pitchFamily="34" charset="0"/>
            </a:endParaRPr>
          </a:p>
        </p:txBody>
      </p:sp>
      <p:graphicFrame>
        <p:nvGraphicFramePr>
          <p:cNvPr id="10" name="Tabuľka 9">
            <a:extLst>
              <a:ext uri="{FF2B5EF4-FFF2-40B4-BE49-F238E27FC236}">
                <a16:creationId xmlns:a16="http://schemas.microsoft.com/office/drawing/2014/main" id="{714AAF02-A214-48AB-ACAF-064307EA348B}"/>
              </a:ext>
            </a:extLst>
          </p:cNvPr>
          <p:cNvGraphicFramePr>
            <a:graphicFrameLocks noGrp="1"/>
          </p:cNvGraphicFramePr>
          <p:nvPr>
            <p:extLst>
              <p:ext uri="{D42A27DB-BD31-4B8C-83A1-F6EECF244321}">
                <p14:modId xmlns:p14="http://schemas.microsoft.com/office/powerpoint/2010/main" val="3930432690"/>
              </p:ext>
            </p:extLst>
          </p:nvPr>
        </p:nvGraphicFramePr>
        <p:xfrm>
          <a:off x="2613025" y="4247471"/>
          <a:ext cx="4679950" cy="2083029"/>
        </p:xfrm>
        <a:graphic>
          <a:graphicData uri="http://schemas.openxmlformats.org/drawingml/2006/table">
            <a:tbl>
              <a:tblPr/>
              <a:tblGrid>
                <a:gridCol w="3412182">
                  <a:extLst>
                    <a:ext uri="{9D8B030D-6E8A-4147-A177-3AD203B41FA5}">
                      <a16:colId xmlns:a16="http://schemas.microsoft.com/office/drawing/2014/main" val="3374780070"/>
                    </a:ext>
                  </a:extLst>
                </a:gridCol>
                <a:gridCol w="1267768">
                  <a:extLst>
                    <a:ext uri="{9D8B030D-6E8A-4147-A177-3AD203B41FA5}">
                      <a16:colId xmlns:a16="http://schemas.microsoft.com/office/drawing/2014/main" val="1277407867"/>
                    </a:ext>
                  </a:extLst>
                </a:gridCol>
              </a:tblGrid>
              <a:tr h="179555">
                <a:tc gridSpan="2">
                  <a:txBody>
                    <a:bodyPr/>
                    <a:lstStyle/>
                    <a:p>
                      <a:pPr algn="ctr" fontAlgn="b"/>
                      <a:r>
                        <a:rPr lang="en-IE" sz="1000" b="0" i="0" u="none" strike="noStrike" dirty="0">
                          <a:solidFill>
                            <a:srgbClr val="000000"/>
                          </a:solidFill>
                          <a:effectLst/>
                          <a:latin typeface="Arial" panose="020B0604020202020204" pitchFamily="34" charset="0"/>
                        </a:rPr>
                        <a:t>Calcolo del capitale circolante</a:t>
                      </a:r>
                    </a:p>
                  </a:txBody>
                  <a:tcPr marL="6349" marR="6349" marT="6351" marB="4572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00"/>
                    </a:solidFill>
                  </a:tcPr>
                </a:tc>
                <a:tc hMerge="1">
                  <a:txBody>
                    <a:bodyPr/>
                    <a:lstStyle/>
                    <a:p>
                      <a:endParaRPr lang="en-IE"/>
                    </a:p>
                  </a:txBody>
                  <a:tcPr/>
                </a:tc>
                <a:extLst>
                  <a:ext uri="{0D108BD9-81ED-4DB2-BD59-A6C34878D82A}">
                    <a16:rowId xmlns:a16="http://schemas.microsoft.com/office/drawing/2014/main" val="1346272159"/>
                  </a:ext>
                </a:extLst>
              </a:tr>
              <a:tr h="179555">
                <a:tc gridSpan="2">
                  <a:txBody>
                    <a:bodyPr/>
                    <a:lstStyle/>
                    <a:p>
                      <a:pPr algn="l" fontAlgn="b"/>
                      <a:endParaRPr lang="en-IE" sz="1000" b="0" i="0" u="none" strike="noStrike" dirty="0">
                        <a:solidFill>
                          <a:srgbClr val="000000"/>
                        </a:solidFill>
                        <a:effectLst/>
                        <a:latin typeface="Arial" panose="020B0604020202020204" pitchFamily="34" charset="0"/>
                      </a:endParaRPr>
                    </a:p>
                  </a:txBody>
                  <a:tcPr marL="6349" marR="6349" marT="6351" marB="4572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E"/>
                    </a:p>
                  </a:txBody>
                  <a:tcPr/>
                </a:tc>
                <a:extLst>
                  <a:ext uri="{0D108BD9-81ED-4DB2-BD59-A6C34878D82A}">
                    <a16:rowId xmlns:a16="http://schemas.microsoft.com/office/drawing/2014/main" val="4179917960"/>
                  </a:ext>
                </a:extLst>
              </a:tr>
              <a:tr h="179555">
                <a:tc gridSpan="2">
                  <a:txBody>
                    <a:bodyPr/>
                    <a:lstStyle/>
                    <a:p>
                      <a:pPr algn="l" fontAlgn="b"/>
                      <a:r>
                        <a:rPr lang="en-IE" sz="1000" b="0" i="0" u="none" strike="noStrike" dirty="0">
                          <a:solidFill>
                            <a:srgbClr val="000000"/>
                          </a:solidFill>
                          <a:effectLst/>
                          <a:latin typeface="Arial" panose="020B0604020202020204" pitchFamily="34" charset="0"/>
                        </a:rPr>
                        <a:t>Entrare:</a:t>
                      </a:r>
                    </a:p>
                  </a:txBody>
                  <a:tcPr marL="6349" marR="6349" marT="6351" marB="4572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8D76B"/>
                    </a:solidFill>
                  </a:tcPr>
                </a:tc>
                <a:tc hMerge="1">
                  <a:txBody>
                    <a:bodyPr/>
                    <a:lstStyle/>
                    <a:p>
                      <a:endParaRPr lang="en-IE"/>
                    </a:p>
                  </a:txBody>
                  <a:tcPr/>
                </a:tc>
                <a:extLst>
                  <a:ext uri="{0D108BD9-81ED-4DB2-BD59-A6C34878D82A}">
                    <a16:rowId xmlns:a16="http://schemas.microsoft.com/office/drawing/2014/main" val="2879329452"/>
                  </a:ext>
                </a:extLst>
              </a:tr>
              <a:tr h="179555">
                <a:tc>
                  <a:txBody>
                    <a:bodyPr/>
                    <a:lstStyle/>
                    <a:p>
                      <a:pPr algn="l" fontAlgn="b"/>
                      <a:r>
                        <a:rPr lang="en-IE" sz="1000" b="0" i="0" u="none" strike="noStrike" dirty="0">
                          <a:solidFill>
                            <a:srgbClr val="000000"/>
                          </a:solidFill>
                          <a:effectLst/>
                          <a:latin typeface="Arial" panose="020B0604020202020204" pitchFamily="34" charset="0"/>
                        </a:rPr>
                        <a:t>Totale attività correnti</a:t>
                      </a:r>
                    </a:p>
                  </a:txBody>
                  <a:tcPr marL="6349" marR="6349" marT="6351" marB="4572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000" b="0" i="0" u="none" strike="noStrike">
                          <a:solidFill>
                            <a:srgbClr val="000000"/>
                          </a:solidFill>
                          <a:effectLst/>
                          <a:latin typeface="Arial" panose="020B0604020202020204" pitchFamily="34" charset="0"/>
                        </a:rPr>
                        <a:t> 50,000.00 </a:t>
                      </a:r>
                    </a:p>
                  </a:txBody>
                  <a:tcPr marL="6349" marR="6349" marT="6351" marB="4572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191535"/>
                  </a:ext>
                </a:extLst>
              </a:tr>
              <a:tr h="44720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IE" sz="1000" b="0" i="0" u="none" strike="noStrike" dirty="0">
                          <a:solidFill>
                            <a:srgbClr val="000000"/>
                          </a:solidFill>
                          <a:effectLst/>
                          <a:latin typeface="Arial" panose="020B0604020202020204" pitchFamily="34" charset="0"/>
                        </a:rPr>
                        <a:t>Totale passività correnti</a:t>
                      </a:r>
                      <a:endParaRPr lang="en-IE" altLang="en-US" sz="1000" b="1" dirty="0">
                        <a:solidFill>
                          <a:schemeClr val="bg1"/>
                        </a:solidFill>
                        <a:highlight>
                          <a:srgbClr val="EF723A"/>
                        </a:highlight>
                        <a:latin typeface="Bookman Old Style" panose="02050604050505020204" pitchFamily="18" charset="0"/>
                        <a:cs typeface="Arial" panose="020B0604020202020204" pitchFamily="34" charset="0"/>
                      </a:endParaRPr>
                    </a:p>
                    <a:p>
                      <a:pPr algn="l" fontAlgn="b"/>
                      <a:endParaRPr lang="en-IE" sz="1000" b="0" i="0" u="none" strike="noStrike" dirty="0">
                        <a:solidFill>
                          <a:srgbClr val="000000"/>
                        </a:solidFill>
                        <a:effectLst/>
                        <a:latin typeface="Arial" panose="020B0604020202020204" pitchFamily="34" charset="0"/>
                      </a:endParaRPr>
                    </a:p>
                  </a:txBody>
                  <a:tcPr marL="6349" marR="6349" marT="6351" marB="4572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000" b="0" i="0" u="none" strike="noStrike">
                          <a:solidFill>
                            <a:srgbClr val="000000"/>
                          </a:solidFill>
                          <a:effectLst/>
                          <a:latin typeface="Arial" panose="020B0604020202020204" pitchFamily="34" charset="0"/>
                        </a:rPr>
                        <a:t> 24,000.00 </a:t>
                      </a:r>
                    </a:p>
                  </a:txBody>
                  <a:tcPr marL="6349" marR="6349" marT="6351" marB="4572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2925601"/>
                  </a:ext>
                </a:extLst>
              </a:tr>
              <a:tr h="179555">
                <a:tc gridSpan="2">
                  <a:txBody>
                    <a:bodyPr/>
                    <a:lstStyle/>
                    <a:p>
                      <a:pPr algn="l" fontAlgn="b"/>
                      <a:endParaRPr lang="en-IE" sz="1000" b="0" i="0" u="none" strike="noStrike" dirty="0">
                        <a:solidFill>
                          <a:srgbClr val="000000"/>
                        </a:solidFill>
                        <a:effectLst/>
                        <a:latin typeface="Arial" panose="020B0604020202020204" pitchFamily="34" charset="0"/>
                      </a:endParaRPr>
                    </a:p>
                  </a:txBody>
                  <a:tcPr marL="6349" marR="6349" marT="6351" marB="4572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E"/>
                    </a:p>
                  </a:txBody>
                  <a:tcPr/>
                </a:tc>
                <a:extLst>
                  <a:ext uri="{0D108BD9-81ED-4DB2-BD59-A6C34878D82A}">
                    <a16:rowId xmlns:a16="http://schemas.microsoft.com/office/drawing/2014/main" val="1992267018"/>
                  </a:ext>
                </a:extLst>
              </a:tr>
              <a:tr h="179555">
                <a:tc gridSpan="2">
                  <a:txBody>
                    <a:bodyPr/>
                    <a:lstStyle/>
                    <a:p>
                      <a:pPr algn="l" fontAlgn="b"/>
                      <a:r>
                        <a:rPr lang="en-IE" sz="1000" b="0" i="0" u="none" strike="noStrike" dirty="0">
                          <a:solidFill>
                            <a:srgbClr val="000000"/>
                          </a:solidFill>
                          <a:effectLst/>
                          <a:latin typeface="Arial" panose="020B0604020202020204" pitchFamily="34" charset="0"/>
                        </a:rPr>
                        <a:t>Uscita: (non modificare i campi sottostanti)</a:t>
                      </a:r>
                    </a:p>
                  </a:txBody>
                  <a:tcPr marL="6349" marR="6349" marT="6351" marB="4572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7C836"/>
                    </a:solidFill>
                  </a:tcPr>
                </a:tc>
                <a:tc hMerge="1">
                  <a:txBody>
                    <a:bodyPr/>
                    <a:lstStyle/>
                    <a:p>
                      <a:endParaRPr lang="en-IE"/>
                    </a:p>
                  </a:txBody>
                  <a:tcPr/>
                </a:tc>
                <a:extLst>
                  <a:ext uri="{0D108BD9-81ED-4DB2-BD59-A6C34878D82A}">
                    <a16:rowId xmlns:a16="http://schemas.microsoft.com/office/drawing/2014/main" val="1356832445"/>
                  </a:ext>
                </a:extLst>
              </a:tr>
              <a:tr h="179555">
                <a:tc>
                  <a:txBody>
                    <a:bodyPr/>
                    <a:lstStyle/>
                    <a:p>
                      <a:pPr algn="l" fontAlgn="b"/>
                      <a:r>
                        <a:rPr lang="en-IE" sz="1000" b="0" i="0" u="none" strike="noStrike">
                          <a:solidFill>
                            <a:srgbClr val="000000"/>
                          </a:solidFill>
                          <a:effectLst/>
                          <a:latin typeface="Arial" panose="020B0604020202020204" pitchFamily="34" charset="0"/>
                        </a:rPr>
                        <a:t>Capitale circolante</a:t>
                      </a:r>
                    </a:p>
                  </a:txBody>
                  <a:tcPr marL="6349" marR="6349" marT="6351" marB="4572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000" b="0" i="0" u="none" strike="noStrike" dirty="0">
                          <a:solidFill>
                            <a:srgbClr val="000000"/>
                          </a:solidFill>
                          <a:effectLst/>
                          <a:latin typeface="Arial" panose="020B0604020202020204" pitchFamily="34" charset="0"/>
                        </a:rPr>
                        <a:t> 26,000.00 </a:t>
                      </a:r>
                    </a:p>
                  </a:txBody>
                  <a:tcPr marL="6349" marR="6349" marT="6351" marB="4572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9711205"/>
                  </a:ext>
                </a:extLst>
              </a:tr>
              <a:tr h="179555">
                <a:tc>
                  <a:txBody>
                    <a:bodyPr/>
                    <a:lstStyle/>
                    <a:p>
                      <a:pPr algn="l" fontAlgn="b"/>
                      <a:r>
                        <a:rPr lang="en-IE" sz="1000" b="0" i="0" u="none" strike="noStrike">
                          <a:solidFill>
                            <a:srgbClr val="000000"/>
                          </a:solidFill>
                          <a:effectLst/>
                          <a:latin typeface="Arial" panose="020B0604020202020204" pitchFamily="34" charset="0"/>
                        </a:rPr>
                        <a:t>Rapporto corrente</a:t>
                      </a:r>
                    </a:p>
                  </a:txBody>
                  <a:tcPr marL="6349" marR="6349" marT="6351" marB="4572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000" b="0" i="0" u="none" strike="noStrike" dirty="0">
                          <a:solidFill>
                            <a:srgbClr val="000000"/>
                          </a:solidFill>
                          <a:effectLst/>
                          <a:latin typeface="Arial" panose="020B0604020202020204" pitchFamily="34" charset="0"/>
                        </a:rPr>
                        <a:t> 2.08 </a:t>
                      </a:r>
                    </a:p>
                  </a:txBody>
                  <a:tcPr marL="6349" marR="6349" marT="6351" marB="4572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2493970"/>
                  </a:ext>
                </a:extLst>
              </a:tr>
            </a:tbl>
          </a:graphicData>
        </a:graphic>
      </p:graphicFrame>
    </p:spTree>
    <p:extLst>
      <p:ext uri="{BB962C8B-B14F-4D97-AF65-F5344CB8AC3E}">
        <p14:creationId xmlns:p14="http://schemas.microsoft.com/office/powerpoint/2010/main" val="2614492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6B694D13-F0DE-419D-92DC-1E0CF597EA3F}"/>
              </a:ext>
            </a:extLst>
          </p:cNvPr>
          <p:cNvSpPr txBox="1"/>
          <p:nvPr/>
        </p:nvSpPr>
        <p:spPr>
          <a:xfrm>
            <a:off x="261593" y="1076865"/>
            <a:ext cx="4953784" cy="338554"/>
          </a:xfrm>
          <a:prstGeom prst="rect">
            <a:avLst/>
          </a:prstGeom>
          <a:noFill/>
        </p:spPr>
        <p:txBody>
          <a:bodyPr wrap="square" lIns="91440" tIns="45720" rIns="91440" bIns="45720" anchor="t">
            <a:spAutoFit/>
          </a:bodyPr>
          <a:lstStyle/>
          <a:p>
            <a:pPr>
              <a:spcBef>
                <a:spcPct val="0"/>
              </a:spcBef>
              <a:buNone/>
            </a:pPr>
            <a:r>
              <a:rPr lang="en-IE" altLang="en-US" sz="1600" b="1" dirty="0">
                <a:solidFill>
                  <a:srgbClr val="006600"/>
                </a:solidFill>
                <a:latin typeface="+mj-lt"/>
                <a:cs typeface="Arial"/>
              </a:rPr>
              <a:t>Sottocapitalizzazione</a:t>
            </a:r>
            <a:endParaRPr lang="en-IE" altLang="en-US" sz="1600" b="1">
              <a:solidFill>
                <a:srgbClr val="006600"/>
              </a:solidFill>
            </a:endParaRPr>
          </a:p>
        </p:txBody>
      </p:sp>
      <p:sp>
        <p:nvSpPr>
          <p:cNvPr id="5" name="BlokTextu 4">
            <a:extLst>
              <a:ext uri="{FF2B5EF4-FFF2-40B4-BE49-F238E27FC236}">
                <a16:creationId xmlns:a16="http://schemas.microsoft.com/office/drawing/2014/main" id="{E40A5C0E-E8D9-4053-B976-FF914200FC00}"/>
              </a:ext>
            </a:extLst>
          </p:cNvPr>
          <p:cNvSpPr txBox="1"/>
          <p:nvPr/>
        </p:nvSpPr>
        <p:spPr>
          <a:xfrm>
            <a:off x="358218" y="1687707"/>
            <a:ext cx="8861196" cy="3600986"/>
          </a:xfrm>
          <a:prstGeom prst="rect">
            <a:avLst/>
          </a:prstGeom>
          <a:noFill/>
        </p:spPr>
        <p:txBody>
          <a:bodyPr wrap="square" lIns="91440" tIns="45720" rIns="91440" bIns="45720" anchor="t">
            <a:spAutoFit/>
          </a:bodyPr>
          <a:lstStyle/>
          <a:p>
            <a:r>
              <a:rPr lang="en-IE" altLang="en-US" sz="1200" dirty="0">
                <a:latin typeface="+mj-lt"/>
                <a:cs typeface="Arial"/>
              </a:rPr>
              <a:t>Secondo entrepreneur.com, la </a:t>
            </a:r>
            <a:r>
              <a:rPr lang="en-IE" altLang="en-US" sz="1200" b="1" dirty="0">
                <a:latin typeface="+mj-lt"/>
                <a:cs typeface="Arial"/>
              </a:rPr>
              <a:t>sottocapitalizzazione </a:t>
            </a:r>
            <a:r>
              <a:rPr lang="en-IE" altLang="en-US" sz="1200" dirty="0">
                <a:latin typeface="+mj-lt"/>
                <a:cs typeface="Arial"/>
              </a:rPr>
              <a:t>è "</a:t>
            </a:r>
            <a:r>
              <a:rPr lang="en-IE" altLang="en-US" sz="1200" i="1" dirty="0">
                <a:latin typeface="+mj-lt"/>
                <a:cs typeface="Arial"/>
              </a:rPr>
              <a:t>la condizione che si verifica quando un'azienda non ha abbastanza liquidità per portare avanti la propria attività e pagare i creditori".  La </a:t>
            </a:r>
            <a:r>
              <a:rPr lang="en-IE" altLang="en-US" sz="1200" dirty="0">
                <a:latin typeface="+mj-lt"/>
                <a:cs typeface="Arial"/>
              </a:rPr>
              <a:t>definisce </a:t>
            </a:r>
            <a:r>
              <a:rPr lang="en-IE" altLang="en-US" sz="1200" i="1" dirty="0">
                <a:latin typeface="+mj-lt"/>
                <a:cs typeface="Arial"/>
              </a:rPr>
              <a:t>"l'assassino numero uno delle imprese in fase di avviamento". </a:t>
            </a:r>
            <a:r>
              <a:rPr lang="en-IE" altLang="en-US" sz="1200" b="1" i="1" dirty="0">
                <a:latin typeface="+mj-lt"/>
                <a:cs typeface="Arial"/>
              </a:rPr>
              <a:t> </a:t>
            </a:r>
            <a:endParaRPr lang="en-IE" altLang="en-US" sz="1200" b="1" i="1" dirty="0">
              <a:latin typeface="+mj-lt"/>
            </a:endParaRPr>
          </a:p>
          <a:p>
            <a:pPr>
              <a:buFontTx/>
              <a:buNone/>
            </a:pPr>
            <a:endParaRPr lang="en-IE" altLang="en-US" sz="1200" b="1" dirty="0">
              <a:latin typeface="+mj-lt"/>
            </a:endParaRPr>
          </a:p>
          <a:p>
            <a:pPr>
              <a:buFontTx/>
              <a:buNone/>
            </a:pPr>
            <a:r>
              <a:rPr lang="en-IE" altLang="en-US" sz="1200" dirty="0">
                <a:latin typeface="+mj-lt"/>
                <a:cs typeface="Arial"/>
              </a:rPr>
              <a:t>Le imprese possono essere sottocapitalizzate fin dall'inizio. Dato l'elevato costo del capitale delle infrastrutture alimentari, un promotore può sottovalutare il fabbisogno di capitale dell'azienda e questa inadeguatezza di capitale può portare a pressioni in una fase successiva, che se non affrontate possono causare difficoltà.</a:t>
            </a:r>
            <a:endParaRPr lang="sk-SK" altLang="en-US" sz="1200" dirty="0">
              <a:latin typeface="+mj-lt"/>
              <a:cs typeface="Arial"/>
            </a:endParaRPr>
          </a:p>
          <a:p>
            <a:pPr>
              <a:buFontTx/>
              <a:buNone/>
            </a:pPr>
            <a:endParaRPr lang="sk-SK" altLang="en-US" sz="1200" dirty="0">
              <a:latin typeface="+mj-lt"/>
            </a:endParaRPr>
          </a:p>
          <a:p>
            <a:r>
              <a:rPr lang="en-IE" altLang="en-US" sz="1200" dirty="0">
                <a:latin typeface="+mj-lt"/>
                <a:cs typeface="Arial"/>
              </a:rPr>
              <a:t>Uno studio della University of Technology di Sydney ha citato le seguenti cause di fallimento delle imprese in fase di avviamento.  Il 32% fallisce a causa di una cattiva gestione finanziaria, le cause ....</a:t>
            </a:r>
          </a:p>
          <a:p>
            <a:pPr marL="285750" indent="-285750">
              <a:buFont typeface="Arial" panose="020B0604020202020204" pitchFamily="34" charset="0"/>
              <a:buChar char="•"/>
            </a:pPr>
            <a:r>
              <a:rPr lang="en-IE" altLang="en-US" sz="1200" dirty="0">
                <a:latin typeface="+mj-lt"/>
                <a:cs typeface="Arial"/>
              </a:rPr>
              <a:t>sottocapitalizzati all'inizio, </a:t>
            </a:r>
            <a:endParaRPr lang="en-IE" altLang="en-US" sz="1200" dirty="0">
              <a:latin typeface="+mj-lt"/>
            </a:endParaRPr>
          </a:p>
          <a:p>
            <a:pPr marL="285750" indent="-285750">
              <a:buFont typeface="Arial" panose="020B0604020202020204" pitchFamily="34" charset="0"/>
              <a:buChar char="•"/>
            </a:pPr>
            <a:r>
              <a:rPr lang="en-IE" altLang="en-US" sz="1200" dirty="0">
                <a:latin typeface="+mj-lt"/>
                <a:cs typeface="Arial"/>
              </a:rPr>
              <a:t>disegni privati eccessivi,          </a:t>
            </a:r>
            <a:endParaRPr lang="en-IE" altLang="en-US" sz="1200" dirty="0">
              <a:latin typeface="+mj-lt"/>
            </a:endParaRPr>
          </a:p>
          <a:p>
            <a:pPr marL="285750" indent="-285750">
              <a:buFont typeface="Arial" panose="020B0604020202020204" pitchFamily="34" charset="0"/>
              <a:buChar char="•"/>
            </a:pPr>
            <a:r>
              <a:rPr lang="en-IE" altLang="en-US" sz="1200" dirty="0">
                <a:latin typeface="+mj-lt"/>
                <a:cs typeface="Arial"/>
              </a:rPr>
              <a:t>uso eccessivo del credito,        </a:t>
            </a:r>
            <a:endParaRPr lang="en-IE" altLang="en-US" sz="1200" dirty="0">
              <a:latin typeface="+mj-lt"/>
            </a:endParaRPr>
          </a:p>
          <a:p>
            <a:pPr marL="285750" indent="-285750">
              <a:buFont typeface="Arial" panose="020B0604020202020204" pitchFamily="34" charset="0"/>
              <a:buChar char="•"/>
            </a:pPr>
            <a:r>
              <a:rPr lang="en-IE" altLang="en-US" sz="1200" dirty="0">
                <a:latin typeface="+mj-lt"/>
                <a:cs typeface="Arial"/>
              </a:rPr>
              <a:t>bilanci assenti o deboli,       </a:t>
            </a:r>
            <a:endParaRPr lang="en-IE" altLang="en-US" sz="1200" dirty="0">
              <a:latin typeface="+mj-lt"/>
            </a:endParaRPr>
          </a:p>
          <a:p>
            <a:pPr marL="285750" indent="-285750">
              <a:buFont typeface="Arial" panose="020B0604020202020204" pitchFamily="34" charset="0"/>
              <a:buChar char="•"/>
            </a:pPr>
            <a:r>
              <a:rPr lang="en-IE" altLang="en-US" sz="1200" dirty="0">
                <a:latin typeface="+mj-lt"/>
                <a:cs typeface="Arial"/>
              </a:rPr>
              <a:t>accantonamento inadeguato per il pagamento delle imposte </a:t>
            </a:r>
            <a:endParaRPr lang="en-IE" altLang="en-US" sz="1200" dirty="0">
              <a:latin typeface="+mj-lt"/>
            </a:endParaRPr>
          </a:p>
          <a:p>
            <a:pPr marL="285750" indent="-285750">
              <a:buFont typeface="Arial" panose="020B0604020202020204" pitchFamily="34" charset="0"/>
              <a:buChar char="•"/>
            </a:pPr>
            <a:r>
              <a:rPr lang="en-IE" altLang="en-US" sz="1200" dirty="0">
                <a:latin typeface="+mj-lt"/>
                <a:cs typeface="Arial"/>
              </a:rPr>
              <a:t>scarso controllo di cassa.</a:t>
            </a:r>
          </a:p>
          <a:p>
            <a:pPr>
              <a:buFontTx/>
              <a:buNone/>
            </a:pPr>
            <a:endParaRPr lang="sk-SK" altLang="en-US" sz="1200" dirty="0">
              <a:latin typeface="+mj-lt"/>
            </a:endParaRPr>
          </a:p>
          <a:p>
            <a:pPr>
              <a:buFontTx/>
              <a:buNone/>
            </a:pPr>
            <a:endParaRPr lang="sk-SK" altLang="en-US" sz="1200" dirty="0">
              <a:latin typeface="+mj-lt"/>
            </a:endParaRPr>
          </a:p>
          <a:p>
            <a:r>
              <a:rPr lang="en-IE" altLang="en-US" sz="1200" b="1" dirty="0">
                <a:latin typeface="+mj-lt"/>
                <a:cs typeface="Arial"/>
                <a:hlinkClick r:id="rId2"/>
              </a:rPr>
              <a:t>Fonte: https://www.entrepreneur.com/encyclopedia/undercapitalization</a:t>
            </a:r>
            <a:endParaRPr lang="en-IE" altLang="en-US" sz="1200" b="1" dirty="0">
              <a:latin typeface="+mj-lt"/>
              <a:cs typeface="Arial"/>
            </a:endParaRPr>
          </a:p>
          <a:p>
            <a:r>
              <a:rPr lang="en-IE" altLang="en-US" sz="1200" dirty="0">
                <a:latin typeface="+mj-lt"/>
                <a:cs typeface="Arial"/>
              </a:rPr>
              <a:t>  </a:t>
            </a:r>
            <a:endParaRPr lang="en-IE" altLang="en-US" sz="1200" dirty="0">
              <a:latin typeface="+mj-lt"/>
            </a:endParaRPr>
          </a:p>
        </p:txBody>
      </p:sp>
    </p:spTree>
    <p:extLst>
      <p:ext uri="{BB962C8B-B14F-4D97-AF65-F5344CB8AC3E}">
        <p14:creationId xmlns:p14="http://schemas.microsoft.com/office/powerpoint/2010/main" val="2065085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A77231DE-0ACE-406D-BC31-93E3694F1A58}"/>
              </a:ext>
            </a:extLst>
          </p:cNvPr>
          <p:cNvSpPr txBox="1"/>
          <p:nvPr/>
        </p:nvSpPr>
        <p:spPr>
          <a:xfrm>
            <a:off x="188536" y="1124222"/>
            <a:ext cx="8908330" cy="1077218"/>
          </a:xfrm>
          <a:prstGeom prst="rect">
            <a:avLst/>
          </a:prstGeom>
          <a:noFill/>
        </p:spPr>
        <p:txBody>
          <a:bodyPr wrap="square" lIns="91440" tIns="45720" rIns="91440" bIns="45720" anchor="t">
            <a:spAutoFit/>
          </a:bodyPr>
          <a:lstStyle/>
          <a:p>
            <a:pPr>
              <a:spcBef>
                <a:spcPct val="0"/>
              </a:spcBef>
              <a:buFontTx/>
              <a:buNone/>
              <a:defRPr/>
            </a:pPr>
            <a:r>
              <a:rPr lang="en-IE" altLang="en-US" sz="1600" b="1" dirty="0">
                <a:solidFill>
                  <a:schemeClr val="bg1"/>
                </a:solidFill>
                <a:highlight>
                  <a:srgbClr val="006600"/>
                </a:highlight>
                <a:latin typeface="+mj-lt"/>
                <a:cs typeface="Arial"/>
              </a:rPr>
              <a:t>Esercizio 4: disponete di un capitale sufficiente per stabilirvi, sopravvivere e prosperare?</a:t>
            </a:r>
          </a:p>
          <a:p>
            <a:pPr>
              <a:spcBef>
                <a:spcPct val="0"/>
              </a:spcBef>
              <a:buFontTx/>
              <a:buNone/>
              <a:defRPr/>
            </a:pPr>
            <a:endParaRPr lang="en-IE" altLang="en-US" sz="1600" b="1" dirty="0">
              <a:solidFill>
                <a:schemeClr val="bg1"/>
              </a:solidFill>
              <a:highlight>
                <a:srgbClr val="006600"/>
              </a:highlight>
              <a:latin typeface="+mj-lt"/>
              <a:cs typeface="Arial" panose="020B0604020202020204" pitchFamily="34" charset="0"/>
            </a:endParaRPr>
          </a:p>
          <a:p>
            <a:pPr>
              <a:defRPr/>
            </a:pPr>
            <a:r>
              <a:rPr lang="en-IE" altLang="en-US" sz="1600" b="1" dirty="0">
                <a:solidFill>
                  <a:schemeClr val="bg1"/>
                </a:solidFill>
                <a:highlight>
                  <a:srgbClr val="006600"/>
                </a:highlight>
                <a:latin typeface="+mj-lt"/>
                <a:cs typeface="Arial"/>
              </a:rPr>
              <a:t>Scaricate e compilate il nostro modello per capire il vostro fabbisogno completo di fondi per l'avviamento. </a:t>
            </a:r>
            <a:endParaRPr lang="en-IE" altLang="en-US" sz="1600" b="1">
              <a:highlight>
                <a:srgbClr val="006600"/>
              </a:highlight>
              <a:latin typeface="+mj-lt"/>
              <a:cs typeface="Arial" panose="020B0604020202020204" pitchFamily="34" charset="0"/>
            </a:endParaRPr>
          </a:p>
        </p:txBody>
      </p:sp>
      <p:pic>
        <p:nvPicPr>
          <p:cNvPr id="4" name="Picture 1">
            <a:extLst>
              <a:ext uri="{FF2B5EF4-FFF2-40B4-BE49-F238E27FC236}">
                <a16:creationId xmlns:a16="http://schemas.microsoft.com/office/drawing/2014/main" id="{349E8CA7-2D9C-4C0F-9EA2-CD185C33D5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850" y="2857228"/>
            <a:ext cx="7435702"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0447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8380FE3B-4658-4EC6-BF31-DFFB6E8A8CC7}"/>
              </a:ext>
            </a:extLst>
          </p:cNvPr>
          <p:cNvSpPr txBox="1"/>
          <p:nvPr/>
        </p:nvSpPr>
        <p:spPr>
          <a:xfrm>
            <a:off x="282804" y="1031077"/>
            <a:ext cx="7147088" cy="830997"/>
          </a:xfrm>
          <a:prstGeom prst="rect">
            <a:avLst/>
          </a:prstGeom>
          <a:noFill/>
        </p:spPr>
        <p:txBody>
          <a:bodyPr wrap="square" lIns="91440" tIns="45720" rIns="91440" bIns="45720" anchor="t">
            <a:spAutoFit/>
          </a:bodyPr>
          <a:lstStyle/>
          <a:p>
            <a:r>
              <a:rPr lang="sk-SK" altLang="en-US" sz="1600" b="1" dirty="0">
                <a:solidFill>
                  <a:srgbClr val="006600"/>
                </a:solidFill>
                <a:latin typeface="+mj-lt"/>
                <a:cs typeface="Arial"/>
              </a:rPr>
              <a:t>4</a:t>
            </a:r>
            <a:r>
              <a:rPr lang="en-IE" altLang="en-US" sz="1600" b="1" dirty="0">
                <a:solidFill>
                  <a:srgbClr val="006600"/>
                </a:solidFill>
                <a:latin typeface="+mj-lt"/>
                <a:cs typeface="Arial"/>
              </a:rPr>
              <a:t>.3 Accesso innovativo ai finanziamenti pubblici </a:t>
            </a:r>
            <a:endParaRPr lang="en-IE" altLang="en-US" sz="1600" b="1" dirty="0">
              <a:solidFill>
                <a:srgbClr val="006600"/>
              </a:solidFill>
              <a:latin typeface="+mj-lt"/>
            </a:endParaRPr>
          </a:p>
          <a:p>
            <a:r>
              <a:rPr lang="en-IE" altLang="en-US" sz="1600" dirty="0">
                <a:latin typeface="+mj-lt"/>
                <a:cs typeface="Arial"/>
              </a:rPr>
              <a:t>La costruzione di una base di conoscenze sui finanziamenti pubblici guiderà la formulazione del pacchetto di finanziamenti complessivo.  </a:t>
            </a:r>
            <a:endParaRPr lang="en-IE" altLang="en-US" sz="1600" dirty="0">
              <a:latin typeface="+mj-lt"/>
            </a:endParaRPr>
          </a:p>
        </p:txBody>
      </p:sp>
      <p:sp>
        <p:nvSpPr>
          <p:cNvPr id="5" name="BlokTextu 4">
            <a:extLst>
              <a:ext uri="{FF2B5EF4-FFF2-40B4-BE49-F238E27FC236}">
                <a16:creationId xmlns:a16="http://schemas.microsoft.com/office/drawing/2014/main" id="{AE32B2C2-4E68-4EEE-AD94-49EA60DB3BA6}"/>
              </a:ext>
            </a:extLst>
          </p:cNvPr>
          <p:cNvSpPr txBox="1"/>
          <p:nvPr/>
        </p:nvSpPr>
        <p:spPr>
          <a:xfrm>
            <a:off x="4371681" y="2244060"/>
            <a:ext cx="3867347" cy="830997"/>
          </a:xfrm>
          <a:prstGeom prst="rect">
            <a:avLst/>
          </a:prstGeom>
          <a:noFill/>
        </p:spPr>
        <p:txBody>
          <a:bodyPr wrap="square" lIns="91440" tIns="45720" rIns="91440" bIns="45720" anchor="t">
            <a:spAutoFit/>
          </a:bodyPr>
          <a:lstStyle/>
          <a:p>
            <a:pPr eaLnBrk="1" hangingPunct="1">
              <a:defRPr/>
            </a:pPr>
            <a:r>
              <a:rPr lang="en-IE" sz="1200" b="1" dirty="0">
                <a:solidFill>
                  <a:srgbClr val="006600"/>
                </a:solidFill>
                <a:latin typeface="+mj-lt"/>
                <a:cs typeface="Arial"/>
              </a:rPr>
              <a:t>SUCCESSO NELLA ASSICURAZIONE DI FINANZIAMENTI</a:t>
            </a:r>
          </a:p>
          <a:p>
            <a:pPr eaLnBrk="1" hangingPunct="1">
              <a:defRPr/>
            </a:pPr>
            <a:endParaRPr lang="en-IE" sz="1200" dirty="0">
              <a:latin typeface="+mj-lt"/>
            </a:endParaRPr>
          </a:p>
          <a:p>
            <a:pPr>
              <a:defRPr/>
            </a:pPr>
            <a:r>
              <a:rPr lang="en-IE" sz="1200" dirty="0">
                <a:latin typeface="+mj-lt"/>
                <a:cs typeface="Arial"/>
              </a:rPr>
              <a:t>Come per la preparazione di una torta, dipende dagli ingredienti (voi e il vostro progetto) e dal seguire una buona ricetta!</a:t>
            </a:r>
          </a:p>
        </p:txBody>
      </p:sp>
      <p:sp>
        <p:nvSpPr>
          <p:cNvPr id="7" name="BlokTextu 6">
            <a:extLst>
              <a:ext uri="{FF2B5EF4-FFF2-40B4-BE49-F238E27FC236}">
                <a16:creationId xmlns:a16="http://schemas.microsoft.com/office/drawing/2014/main" id="{8A76CDD2-45A0-4701-B391-8B37C056A0CB}"/>
              </a:ext>
            </a:extLst>
          </p:cNvPr>
          <p:cNvSpPr txBox="1"/>
          <p:nvPr/>
        </p:nvSpPr>
        <p:spPr>
          <a:xfrm>
            <a:off x="282804" y="3684014"/>
            <a:ext cx="8302265" cy="2754600"/>
          </a:xfrm>
          <a:prstGeom prst="rect">
            <a:avLst/>
          </a:prstGeom>
          <a:noFill/>
        </p:spPr>
        <p:txBody>
          <a:bodyPr wrap="square" lIns="91440" tIns="45720" rIns="91440" bIns="45720" anchor="t">
            <a:spAutoFit/>
          </a:bodyPr>
          <a:lstStyle/>
          <a:p>
            <a:pPr>
              <a:spcBef>
                <a:spcPct val="0"/>
              </a:spcBef>
              <a:buFontTx/>
              <a:buNone/>
            </a:pPr>
            <a:r>
              <a:rPr lang="en-IE" altLang="en-US" sz="1200" dirty="0">
                <a:latin typeface="+mj-lt"/>
              </a:rPr>
              <a:t>Nelle diapositive che seguono, condividiamo le nostre migliori pratiche, i nostri consigli e i nostri trucchi per il successo delle sovvenzioni dolci.  Una volta che avrete gli ingredienti e la ricetta giusta, sarete in grado di cercare finanziamenti a livello locale, nazionale o addirittura europeo.</a:t>
            </a:r>
            <a:endParaRPr lang="sk-SK" altLang="en-US" sz="1200" dirty="0">
              <a:latin typeface="+mj-lt"/>
            </a:endParaRPr>
          </a:p>
          <a:p>
            <a:pPr>
              <a:buFontTx/>
              <a:buNone/>
            </a:pPr>
            <a:r>
              <a:rPr lang="en-IE" altLang="en-US" sz="1200" b="1" dirty="0">
                <a:solidFill>
                  <a:srgbClr val="006600"/>
                </a:solidFill>
                <a:latin typeface="+mj-lt"/>
                <a:cs typeface="Arial"/>
              </a:rPr>
              <a:t>La preparazione è fondamentale</a:t>
            </a:r>
            <a:endParaRPr lang="sk-SK" altLang="en-US" sz="1200" b="1">
              <a:solidFill>
                <a:srgbClr val="006600"/>
              </a:solidFill>
              <a:latin typeface="+mj-lt"/>
              <a:cs typeface="Arial"/>
            </a:endParaRPr>
          </a:p>
          <a:p>
            <a:pPr>
              <a:buFontTx/>
              <a:buNone/>
            </a:pPr>
            <a:endParaRPr lang="en-IE" altLang="en-US" sz="1200" b="1" dirty="0">
              <a:solidFill>
                <a:srgbClr val="B2CF3F"/>
              </a:solidFill>
              <a:latin typeface="+mj-lt"/>
            </a:endParaRPr>
          </a:p>
          <a:p>
            <a:pPr>
              <a:buFontTx/>
              <a:buNone/>
            </a:pPr>
            <a:r>
              <a:rPr lang="en-IE" altLang="en-US" sz="1200" dirty="0">
                <a:latin typeface="+mj-lt"/>
              </a:rPr>
              <a:t>Dovete fare una ricerca approfondita sul vostro obiettivo di finanziamento. È essenziale che vi occupiate di come il vostro progetto soddisfa gli obiettivi del finanziatore.</a:t>
            </a:r>
          </a:p>
          <a:p>
            <a:r>
              <a:rPr lang="en-IE" altLang="en-US" sz="1200" dirty="0">
                <a:latin typeface="+mj-lt"/>
                <a:cs typeface="Arial"/>
              </a:rPr>
              <a:t>Collegate il vostro progetto ai criteri chiave del finanziatore e mostrate in che modo il vostro progetto favorisce i loro scopi e obiettivi.  </a:t>
            </a:r>
            <a:endParaRPr lang="sk-SK" altLang="en-US" sz="1200" dirty="0">
              <a:latin typeface="+mj-lt"/>
              <a:cs typeface="Arial"/>
            </a:endParaRPr>
          </a:p>
          <a:p>
            <a:endParaRPr lang="en-IE" altLang="en-US" sz="1200" dirty="0">
              <a:latin typeface="+mj-lt"/>
            </a:endParaRPr>
          </a:p>
          <a:p>
            <a:pPr eaLnBrk="1" hangingPunct="1">
              <a:buFontTx/>
              <a:buNone/>
            </a:pPr>
            <a:r>
              <a:rPr lang="en-IE" altLang="en-US" sz="1200" b="1" dirty="0">
                <a:solidFill>
                  <a:srgbClr val="006600"/>
                </a:solidFill>
                <a:latin typeface="+mj-lt"/>
                <a:cs typeface="Arial"/>
              </a:rPr>
              <a:t>Perché?  </a:t>
            </a:r>
            <a:endParaRPr lang="sk-SK" altLang="en-US" sz="1200" b="1">
              <a:solidFill>
                <a:srgbClr val="006600"/>
              </a:solidFill>
              <a:latin typeface="+mj-lt"/>
            </a:endParaRPr>
          </a:p>
          <a:p>
            <a:pPr algn="ctr">
              <a:buFontTx/>
              <a:buNone/>
            </a:pPr>
            <a:r>
              <a:rPr lang="en-IE" altLang="en-US" sz="1200" dirty="0">
                <a:latin typeface="+mj-lt"/>
              </a:rPr>
              <a:t>Fino al 50% delle domande ricevute dai finanziatori non soddisfa i criteri pubblicati.</a:t>
            </a:r>
          </a:p>
          <a:p>
            <a:pPr algn="ctr">
              <a:buFontTx/>
              <a:buNone/>
            </a:pPr>
            <a:endParaRPr lang="en-IE" altLang="en-US" sz="1200" dirty="0">
              <a:latin typeface="+mj-lt"/>
            </a:endParaRPr>
          </a:p>
          <a:p>
            <a:pPr>
              <a:buFontTx/>
              <a:buNone/>
            </a:pPr>
            <a:r>
              <a:rPr lang="en-IE" altLang="en-US" sz="1200" dirty="0">
                <a:latin typeface="+mj-lt"/>
                <a:cs typeface="Arial"/>
              </a:rPr>
              <a:t>Come minimo è necessario leggere le linee guida pubblicate dal finanziatore. Prendete in considerazione: la motivazione del finanziatore, il formato della domanda, il livello di finanziamento, le scadenze per la presentazione, l'ammissibilità e il processo decisionale.</a:t>
            </a:r>
          </a:p>
          <a:p>
            <a:pPr>
              <a:spcBef>
                <a:spcPct val="0"/>
              </a:spcBef>
              <a:buFontTx/>
              <a:buNone/>
            </a:pPr>
            <a:endParaRPr lang="en-IE" altLang="en-US" sz="1200" dirty="0">
              <a:latin typeface="+mj-lt"/>
            </a:endParaRPr>
          </a:p>
        </p:txBody>
      </p:sp>
      <p:pic>
        <p:nvPicPr>
          <p:cNvPr id="8" name="Picture 3" descr="C:\Documents and Settings\ocasey\Local Settings\Temporary Internet Files\Content.IE5\O34IBRWD\MPj04276910000[1].jpg">
            <a:extLst>
              <a:ext uri="{FF2B5EF4-FFF2-40B4-BE49-F238E27FC236}">
                <a16:creationId xmlns:a16="http://schemas.microsoft.com/office/drawing/2014/main" id="{0C0C50E1-44E7-41E0-BF0E-93828C728D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823" y="2108295"/>
            <a:ext cx="2096286" cy="157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5124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B12E6AD1-496F-4BB2-B6FF-0E7070C896A0}"/>
              </a:ext>
            </a:extLst>
          </p:cNvPr>
          <p:cNvSpPr txBox="1"/>
          <p:nvPr/>
        </p:nvSpPr>
        <p:spPr>
          <a:xfrm>
            <a:off x="527115" y="1348557"/>
            <a:ext cx="8851769" cy="3511731"/>
          </a:xfrm>
          <a:prstGeom prst="rect">
            <a:avLst/>
          </a:prstGeom>
          <a:noFill/>
        </p:spPr>
        <p:txBody>
          <a:bodyPr wrap="square" lIns="91440" tIns="45720" rIns="91440" bIns="45720" anchor="t">
            <a:spAutoFit/>
          </a:bodyPr>
          <a:lstStyle/>
          <a:p>
            <a:pPr>
              <a:lnSpc>
                <a:spcPct val="80000"/>
              </a:lnSpc>
              <a:spcBef>
                <a:spcPct val="0"/>
              </a:spcBef>
              <a:buFontTx/>
              <a:buNone/>
              <a:defRPr/>
            </a:pPr>
            <a:r>
              <a:rPr lang="en-US" sz="1200" b="1" dirty="0">
                <a:solidFill>
                  <a:srgbClr val="006600"/>
                </a:solidFill>
                <a:latin typeface="+mj-lt"/>
                <a:cs typeface="Arial"/>
              </a:rPr>
              <a:t>I principali consigli per il successo nella stesura di una domanda di sovvenzione</a:t>
            </a:r>
            <a:endParaRPr lang="sk-SK" sz="1200" b="1">
              <a:solidFill>
                <a:srgbClr val="006600"/>
              </a:solidFill>
              <a:latin typeface="+mj-lt"/>
              <a:cs typeface="Arial"/>
            </a:endParaRPr>
          </a:p>
          <a:p>
            <a:pPr>
              <a:lnSpc>
                <a:spcPct val="80000"/>
              </a:lnSpc>
              <a:spcBef>
                <a:spcPct val="0"/>
              </a:spcBef>
              <a:buFontTx/>
              <a:buNone/>
              <a:defRPr/>
            </a:pPr>
            <a:endParaRPr lang="en-US" sz="1200" b="1" dirty="0">
              <a:solidFill>
                <a:srgbClr val="B2CF3F"/>
              </a:solidFill>
              <a:latin typeface="+mj-lt"/>
            </a:endParaRPr>
          </a:p>
          <a:p>
            <a:pPr marL="342900" indent="-342900">
              <a:spcAft>
                <a:spcPts val="600"/>
              </a:spcAft>
              <a:buClr>
                <a:srgbClr val="084C5F"/>
              </a:buClr>
              <a:buFont typeface="Wingdings" panose="05000000000000000000" pitchFamily="2" charset="2"/>
              <a:buChar char="Ø"/>
              <a:defRPr/>
            </a:pPr>
            <a:r>
              <a:rPr lang="en-US" sz="1200" dirty="0">
                <a:latin typeface="+mj-lt"/>
                <a:cs typeface="Arial"/>
              </a:rPr>
              <a:t>Articolate le differenze reali e positive che il finanziamento apporterà al vostro </a:t>
            </a:r>
            <a:r>
              <a:rPr lang="sk-SK" sz="1200" dirty="0">
                <a:latin typeface="+mj-lt"/>
                <a:cs typeface="Arial"/>
              </a:rPr>
              <a:t>centro</a:t>
            </a:r>
            <a:r>
              <a:rPr lang="en-US" sz="1200" dirty="0">
                <a:latin typeface="+mj-lt"/>
                <a:cs typeface="Arial"/>
              </a:rPr>
              <a:t>. L'uso di infografiche potrebbe essere efficace per arrivare all'impatto centrale che il progetto potrebbe avere su metriche chiave quali </a:t>
            </a:r>
          </a:p>
          <a:p>
            <a:pPr marL="342900" indent="-342900">
              <a:spcAft>
                <a:spcPts val="600"/>
              </a:spcAft>
              <a:buClr>
                <a:srgbClr val="084C5F"/>
              </a:buClr>
              <a:buFont typeface="Wingdings" panose="05000000000000000000" pitchFamily="2" charset="2"/>
              <a:buChar char="Ø"/>
              <a:defRPr/>
            </a:pPr>
            <a:r>
              <a:rPr lang="en-US" sz="1200" dirty="0">
                <a:latin typeface="+mj-lt"/>
                <a:cs typeface="Arial"/>
              </a:rPr>
              <a:t>La vostra strategia di business rurale sviluppata nel Modulo </a:t>
            </a:r>
            <a:r>
              <a:rPr lang="sk-SK" sz="1200" dirty="0">
                <a:latin typeface="+mj-lt"/>
                <a:cs typeface="Arial"/>
              </a:rPr>
              <a:t>2 </a:t>
            </a:r>
            <a:r>
              <a:rPr lang="en-US" sz="1200" dirty="0">
                <a:latin typeface="+mj-lt"/>
                <a:cs typeface="Arial"/>
              </a:rPr>
              <a:t>dovrebbe darvi la possibilità di essere creativi, stimolanti e coinvolgenti riguardo alla vostra idea; questa è la vostra opportunità di distinguervi e di far emergere il potenziale di cambiamento del vostro </a:t>
            </a:r>
            <a:r>
              <a:rPr lang="sk-SK" sz="1200" dirty="0">
                <a:latin typeface="+mj-lt"/>
                <a:cs typeface="Arial"/>
              </a:rPr>
              <a:t>centro</a:t>
            </a:r>
            <a:r>
              <a:rPr lang="en-US" sz="1200" dirty="0">
                <a:latin typeface="+mj-lt"/>
                <a:cs typeface="Arial"/>
              </a:rPr>
              <a:t>.</a:t>
            </a:r>
          </a:p>
          <a:p>
            <a:pPr marL="342900" indent="-342900">
              <a:spcAft>
                <a:spcPts val="600"/>
              </a:spcAft>
              <a:buClr>
                <a:srgbClr val="084C5F"/>
              </a:buClr>
              <a:buFont typeface="Wingdings" panose="05000000000000000000" pitchFamily="2" charset="2"/>
              <a:buChar char="Ø"/>
              <a:defRPr/>
            </a:pPr>
            <a:r>
              <a:rPr lang="en-US" sz="1200" dirty="0">
                <a:latin typeface="+mj-lt"/>
                <a:cs typeface="Arial"/>
              </a:rPr>
              <a:t>Costruite la vostra credibilità e siate professionali!</a:t>
            </a:r>
            <a:br>
              <a:rPr lang="en-US" sz="1200" dirty="0">
                <a:latin typeface="+mj-lt"/>
              </a:rPr>
            </a:br>
            <a:r>
              <a:rPr lang="en-US" sz="1200" dirty="0">
                <a:latin typeface="+mj-lt"/>
                <a:cs typeface="Arial"/>
              </a:rPr>
              <a:t>Affrontate la candidatura con un alto grado di professionalità</a:t>
            </a:r>
            <a:endParaRPr lang="sk-SK" sz="1200" dirty="0">
              <a:latin typeface="+mj-lt"/>
              <a:cs typeface="Arial"/>
            </a:endParaRPr>
          </a:p>
          <a:p>
            <a:pPr marL="342900" indent="-342900">
              <a:spcAft>
                <a:spcPts val="600"/>
              </a:spcAft>
              <a:buClr>
                <a:srgbClr val="084C5F"/>
              </a:buClr>
              <a:buFont typeface="Wingdings" panose="05000000000000000000" pitchFamily="2" charset="2"/>
              <a:buChar char="Ø"/>
              <a:defRPr/>
            </a:pPr>
            <a:r>
              <a:rPr lang="en-US" sz="1200" dirty="0">
                <a:latin typeface="+mj-lt"/>
                <a:cs typeface="Arial"/>
              </a:rPr>
              <a:t>Uno dei motivi principali per cui le domande vengono finanziate è che i finanziatori sono convinti che l'</a:t>
            </a:r>
            <a:r>
              <a:rPr lang="en-US" sz="1200" dirty="0" err="1">
                <a:latin typeface="+mj-lt"/>
                <a:cs typeface="Arial"/>
              </a:rPr>
              <a:t>organizzazione </a:t>
            </a:r>
            <a:r>
              <a:rPr lang="en-US" sz="1200" dirty="0">
                <a:latin typeface="+mj-lt"/>
                <a:cs typeface="Arial"/>
              </a:rPr>
              <a:t>richiedente sia ben </a:t>
            </a:r>
            <a:r>
              <a:rPr lang="en-US" sz="1200" dirty="0" err="1">
                <a:latin typeface="+mj-lt"/>
                <a:cs typeface="Arial"/>
              </a:rPr>
              <a:t>organizzata</a:t>
            </a:r>
            <a:r>
              <a:rPr lang="en-US" sz="1200" dirty="0">
                <a:latin typeface="+mj-lt"/>
                <a:cs typeface="Arial"/>
              </a:rPr>
              <a:t>, abbia un buon curriculum e disponga di un promotore o di un team capace di portare avanti il progetto proposto.</a:t>
            </a:r>
          </a:p>
          <a:p>
            <a:pPr marL="342900" indent="-342900">
              <a:spcAft>
                <a:spcPts val="600"/>
              </a:spcAft>
              <a:buClr>
                <a:srgbClr val="084C5F"/>
              </a:buClr>
              <a:buFont typeface="Wingdings" panose="05000000000000000000" pitchFamily="2" charset="2"/>
              <a:buChar char="Ø"/>
              <a:defRPr/>
            </a:pPr>
            <a:r>
              <a:rPr lang="en-GB" sz="1200" dirty="0">
                <a:latin typeface="+mj-lt"/>
                <a:cs typeface="Arial"/>
              </a:rPr>
              <a:t>Non date per scontato che il finanziatore conosca la vostra attività, il vostro background o il vostro nuovo progetto.   </a:t>
            </a:r>
            <a:r>
              <a:rPr lang="en-US" sz="1200" dirty="0">
                <a:latin typeface="+mj-lt"/>
                <a:cs typeface="Arial"/>
              </a:rPr>
              <a:t>Descrivete il vostro progetto in modo veritiero e conciso.  Suddividete i requisiti della domanda di finanziamento in pezzi di dimensioni ridotte.</a:t>
            </a:r>
          </a:p>
          <a:p>
            <a:pPr marL="342900" indent="-342900">
              <a:spcAft>
                <a:spcPts val="600"/>
              </a:spcAft>
              <a:buClr>
                <a:srgbClr val="084C5F"/>
              </a:buClr>
              <a:buFont typeface="Wingdings" panose="05000000000000000000" pitchFamily="2" charset="2"/>
              <a:buChar char="Ø"/>
              <a:defRPr/>
            </a:pPr>
            <a:r>
              <a:rPr lang="en-US" sz="1200" dirty="0">
                <a:latin typeface="+mj-lt"/>
                <a:cs typeface="Arial"/>
              </a:rPr>
              <a:t>Pensate attentamente alla presentazione; la maggior parte dei finanziatori leggerà molte domande e se una domanda è facile da leggere e ben presentata renderà loro la vita più facile. </a:t>
            </a:r>
            <a:endParaRPr lang="en-US" sz="1200" dirty="0">
              <a:latin typeface="+mj-lt"/>
              <a:cs typeface="Arial" pitchFamily="34" charset="0"/>
            </a:endParaRPr>
          </a:p>
          <a:p>
            <a:pPr marL="342900" indent="-342900">
              <a:spcAft>
                <a:spcPts val="600"/>
              </a:spcAft>
              <a:buClr>
                <a:srgbClr val="084C5F"/>
              </a:buClr>
              <a:buFont typeface="Wingdings" panose="05000000000000000000" pitchFamily="2" charset="2"/>
              <a:buChar char="Ø"/>
              <a:defRPr/>
            </a:pPr>
            <a:endParaRPr lang="sk-SK" sz="1200" dirty="0">
              <a:latin typeface="+mj-lt"/>
            </a:endParaRPr>
          </a:p>
          <a:p>
            <a:pPr marL="342900" indent="-342900">
              <a:spcAft>
                <a:spcPts val="600"/>
              </a:spcAft>
              <a:buClr>
                <a:srgbClr val="084C5F"/>
              </a:buClr>
              <a:buFont typeface="Wingdings" panose="05000000000000000000" pitchFamily="2" charset="2"/>
              <a:buChar char="Ø"/>
              <a:defRPr/>
            </a:pPr>
            <a:endParaRPr lang="en-IE" altLang="en-US" sz="1200" dirty="0">
              <a:latin typeface="+mj-lt"/>
            </a:endParaRPr>
          </a:p>
        </p:txBody>
      </p:sp>
    </p:spTree>
    <p:extLst>
      <p:ext uri="{BB962C8B-B14F-4D97-AF65-F5344CB8AC3E}">
        <p14:creationId xmlns:p14="http://schemas.microsoft.com/office/powerpoint/2010/main" val="1701555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758A0136-EC20-4B1F-901E-A8D6776975C9}"/>
              </a:ext>
            </a:extLst>
          </p:cNvPr>
          <p:cNvSpPr txBox="1"/>
          <p:nvPr/>
        </p:nvSpPr>
        <p:spPr>
          <a:xfrm>
            <a:off x="503548" y="1176445"/>
            <a:ext cx="8898903" cy="1865126"/>
          </a:xfrm>
          <a:prstGeom prst="rect">
            <a:avLst/>
          </a:prstGeom>
          <a:noFill/>
        </p:spPr>
        <p:txBody>
          <a:bodyPr wrap="square" lIns="91440" tIns="45720" rIns="91440" bIns="45720" anchor="t">
            <a:spAutoFit/>
          </a:bodyPr>
          <a:lstStyle/>
          <a:p>
            <a:pPr>
              <a:lnSpc>
                <a:spcPct val="80000"/>
              </a:lnSpc>
              <a:spcBef>
                <a:spcPct val="0"/>
              </a:spcBef>
              <a:buFontTx/>
              <a:buNone/>
              <a:defRPr/>
            </a:pPr>
            <a:r>
              <a:rPr lang="en-US" sz="1200" b="1" dirty="0">
                <a:solidFill>
                  <a:srgbClr val="006600"/>
                </a:solidFill>
                <a:latin typeface="+mj-lt"/>
                <a:cs typeface="Arial"/>
              </a:rPr>
              <a:t>I principali consigli per il successo nella stesura di una domanda di sovvenzione</a:t>
            </a:r>
          </a:p>
          <a:p>
            <a:pPr>
              <a:lnSpc>
                <a:spcPct val="80000"/>
              </a:lnSpc>
              <a:spcBef>
                <a:spcPct val="0"/>
              </a:spcBef>
              <a:buFontTx/>
              <a:buNone/>
              <a:defRPr/>
            </a:pPr>
            <a:endParaRPr lang="en-US" sz="1200" b="1" dirty="0">
              <a:solidFill>
                <a:srgbClr val="B2CF3F"/>
              </a:solidFill>
              <a:latin typeface="+mj-lt"/>
            </a:endParaRPr>
          </a:p>
          <a:p>
            <a:pPr marL="342900" indent="-342900">
              <a:buClr>
                <a:srgbClr val="084C5F"/>
              </a:buClr>
              <a:buFont typeface="Wingdings" panose="05000000000000000000" pitchFamily="2" charset="2"/>
              <a:buChar char="Ø"/>
              <a:defRPr/>
            </a:pPr>
            <a:r>
              <a:rPr lang="en-US" sz="1200" dirty="0">
                <a:latin typeface="+mj-lt"/>
                <a:cs typeface="Arial"/>
              </a:rPr>
              <a:t>Per mettere insieme una richiesta di fondi ci vuole sempre molto più tempo di quanto si pensi!</a:t>
            </a:r>
            <a:r>
              <a:rPr lang="en-GB" sz="1200" dirty="0">
                <a:latin typeface="+mj-lt"/>
                <a:cs typeface="Arial"/>
              </a:rPr>
              <a:t> Ricordate che è una competizione: fate del vostro meglio.</a:t>
            </a:r>
          </a:p>
          <a:p>
            <a:pPr marL="342900" indent="-342900">
              <a:buClr>
                <a:srgbClr val="084C5F"/>
              </a:buClr>
              <a:buFont typeface="Wingdings" panose="05000000000000000000" pitchFamily="2" charset="2"/>
              <a:buChar char="Ø"/>
              <a:defRPr/>
            </a:pPr>
            <a:r>
              <a:rPr lang="en-GB" sz="1200" dirty="0">
                <a:latin typeface="+mj-lt"/>
                <a:cs typeface="Arial"/>
              </a:rPr>
              <a:t>Scrivete in modo interessante che catturi l'energia e lo spirito del vostro progetto (stile giornalistico) </a:t>
            </a:r>
          </a:p>
          <a:p>
            <a:pPr marL="342900" indent="-342900">
              <a:buClr>
                <a:srgbClr val="084C5F"/>
              </a:buClr>
              <a:buFont typeface="Wingdings" panose="05000000000000000000" pitchFamily="2" charset="2"/>
              <a:buChar char="Ø"/>
              <a:defRPr/>
            </a:pPr>
            <a:r>
              <a:rPr lang="en-GB" sz="1200" dirty="0">
                <a:latin typeface="+mj-lt"/>
                <a:cs typeface="Arial"/>
              </a:rPr>
              <a:t>Il potere della prova del bisogno. Non è sufficiente dire: "sappiamo che... pensiamo che... ....", ma è necessario dimostrare con ricerche pertinenti.  Ne abbiamo parlato diffusamente </a:t>
            </a:r>
            <a:r>
              <a:rPr lang="sk-SK" sz="1200" dirty="0">
                <a:latin typeface="+mj-lt"/>
                <a:cs typeface="Arial"/>
              </a:rPr>
              <a:t>nel modulo 1 </a:t>
            </a:r>
            <a:r>
              <a:rPr lang="en-GB" sz="1200" dirty="0">
                <a:latin typeface="+mj-lt"/>
                <a:cs typeface="Arial"/>
              </a:rPr>
              <a:t>. </a:t>
            </a:r>
            <a:endParaRPr lang="en-GB" sz="1200" dirty="0">
              <a:latin typeface="+mj-lt"/>
              <a:cs typeface="Arial" pitchFamily="34" charset="0"/>
            </a:endParaRPr>
          </a:p>
          <a:p>
            <a:pPr marL="342900" indent="-342900">
              <a:buClr>
                <a:srgbClr val="084C5F"/>
              </a:buClr>
              <a:buFont typeface="Wingdings" panose="05000000000000000000" pitchFamily="2" charset="2"/>
              <a:buChar char="Ø"/>
              <a:defRPr/>
            </a:pPr>
            <a:r>
              <a:rPr lang="en-US" sz="1200" dirty="0">
                <a:latin typeface="+mj-lt"/>
                <a:cs typeface="Arial"/>
              </a:rPr>
              <a:t>Dimostrare che il vostro progetto è aggiuntivo, non in competizione con altri (i finanziatori si riferiscono a questo aspetto come dislocazione)</a:t>
            </a:r>
          </a:p>
          <a:p>
            <a:pPr marL="342900" indent="-342900">
              <a:buClr>
                <a:srgbClr val="084C5F"/>
              </a:buClr>
              <a:buFont typeface="Wingdings" panose="05000000000000000000" pitchFamily="2" charset="2"/>
              <a:buChar char="Ø"/>
              <a:defRPr/>
            </a:pPr>
            <a:r>
              <a:rPr lang="en-US" sz="1200" dirty="0">
                <a:latin typeface="+mj-lt"/>
                <a:cs typeface="Arial"/>
              </a:rPr>
              <a:t>Non fate troppe promesse: un giorno dovrete mantenerle.</a:t>
            </a:r>
          </a:p>
          <a:p>
            <a:pPr marL="342900" indent="-342900">
              <a:buClr>
                <a:srgbClr val="084C5F"/>
              </a:buClr>
              <a:buFont typeface="Wingdings" panose="05000000000000000000" pitchFamily="2" charset="2"/>
              <a:buChar char="Ø"/>
              <a:defRPr/>
            </a:pPr>
            <a:r>
              <a:rPr lang="en-US" sz="1200" dirty="0">
                <a:latin typeface="+mj-lt"/>
                <a:cs typeface="Arial"/>
              </a:rPr>
              <a:t>Infine, ma non meno importante, parlate con l'agenzia di finanziamento prima di fare domanda.</a:t>
            </a:r>
          </a:p>
        </p:txBody>
      </p:sp>
    </p:spTree>
    <p:extLst>
      <p:ext uri="{BB962C8B-B14F-4D97-AF65-F5344CB8AC3E}">
        <p14:creationId xmlns:p14="http://schemas.microsoft.com/office/powerpoint/2010/main" val="548120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865262F0-7634-4F43-8369-43FFE92E2F6D}"/>
              </a:ext>
            </a:extLst>
          </p:cNvPr>
          <p:cNvSpPr txBox="1"/>
          <p:nvPr/>
        </p:nvSpPr>
        <p:spPr>
          <a:xfrm>
            <a:off x="252168" y="1238200"/>
            <a:ext cx="4953784" cy="240066"/>
          </a:xfrm>
          <a:prstGeom prst="rect">
            <a:avLst/>
          </a:prstGeom>
          <a:noFill/>
        </p:spPr>
        <p:txBody>
          <a:bodyPr wrap="square" lIns="91440" tIns="45720" rIns="91440" bIns="45720" anchor="t">
            <a:spAutoFit/>
          </a:bodyPr>
          <a:lstStyle/>
          <a:p>
            <a:pPr>
              <a:lnSpc>
                <a:spcPct val="80000"/>
              </a:lnSpc>
              <a:spcBef>
                <a:spcPct val="0"/>
              </a:spcBef>
              <a:buFontTx/>
              <a:buNone/>
              <a:defRPr/>
            </a:pPr>
            <a:r>
              <a:rPr lang="en-US" sz="1200" b="1" dirty="0">
                <a:solidFill>
                  <a:srgbClr val="006600"/>
                </a:solidFill>
                <a:latin typeface="+mj-lt"/>
                <a:cs typeface="Arial"/>
              </a:rPr>
              <a:t>Sovvenzioni - Nazionali (Irlanda)</a:t>
            </a:r>
          </a:p>
        </p:txBody>
      </p:sp>
      <p:pic>
        <p:nvPicPr>
          <p:cNvPr id="4" name="Picture 4" descr="&lt;strong&gt;flag&lt;/strong&gt; by think0 customization wallpaper hdtv widescreen the &lt;strong&gt;irish flag&lt;/strong&gt; ...">
            <a:extLst>
              <a:ext uri="{FF2B5EF4-FFF2-40B4-BE49-F238E27FC236}">
                <a16:creationId xmlns:a16="http://schemas.microsoft.com/office/drawing/2014/main" id="{5B1E3D4D-F838-4A7B-93CE-2734E9326D2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3172" y="700485"/>
            <a:ext cx="147955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BlokTextu 5">
            <a:extLst>
              <a:ext uri="{FF2B5EF4-FFF2-40B4-BE49-F238E27FC236}">
                <a16:creationId xmlns:a16="http://schemas.microsoft.com/office/drawing/2014/main" id="{A62A8A5A-2A93-4222-ADC6-984185EA1F4B}"/>
              </a:ext>
            </a:extLst>
          </p:cNvPr>
          <p:cNvSpPr txBox="1"/>
          <p:nvPr/>
        </p:nvSpPr>
        <p:spPr>
          <a:xfrm>
            <a:off x="252168" y="2083572"/>
            <a:ext cx="9014380" cy="276999"/>
          </a:xfrm>
          <a:prstGeom prst="rect">
            <a:avLst/>
          </a:prstGeom>
          <a:noFill/>
        </p:spPr>
        <p:txBody>
          <a:bodyPr wrap="square" lIns="91440" tIns="45720" rIns="91440" bIns="45720" anchor="t">
            <a:spAutoFit/>
          </a:bodyPr>
          <a:lstStyle/>
          <a:p>
            <a:r>
              <a:rPr lang="en-IE" altLang="en-US" sz="1200" dirty="0">
                <a:latin typeface="+mj-lt"/>
                <a:cs typeface="Arial"/>
              </a:rPr>
              <a:t>Analizziamo ora i principali programmi di finanziamento che possono essere applicati allo sviluppo di </a:t>
            </a:r>
            <a:r>
              <a:rPr lang="sk-SK" altLang="en-US" sz="1200" dirty="0">
                <a:latin typeface="+mj-lt"/>
                <a:cs typeface="Arial"/>
              </a:rPr>
              <a:t>centri del gusto </a:t>
            </a:r>
            <a:r>
              <a:rPr lang="en-IE" altLang="en-US" sz="1200" dirty="0">
                <a:latin typeface="+mj-lt"/>
                <a:cs typeface="Arial"/>
              </a:rPr>
              <a:t>in Irlanda</a:t>
            </a:r>
            <a:endParaRPr lang="sk-SK" sz="1200">
              <a:latin typeface="+mj-lt"/>
              <a:cs typeface="Arial"/>
            </a:endParaRPr>
          </a:p>
        </p:txBody>
      </p:sp>
      <p:sp>
        <p:nvSpPr>
          <p:cNvPr id="8" name="BlokTextu 7">
            <a:extLst>
              <a:ext uri="{FF2B5EF4-FFF2-40B4-BE49-F238E27FC236}">
                <a16:creationId xmlns:a16="http://schemas.microsoft.com/office/drawing/2014/main" id="{C4A0DF99-6451-421F-8D92-95BD2FC854FD}"/>
              </a:ext>
            </a:extLst>
          </p:cNvPr>
          <p:cNvSpPr txBox="1"/>
          <p:nvPr/>
        </p:nvSpPr>
        <p:spPr>
          <a:xfrm>
            <a:off x="252168" y="3389401"/>
            <a:ext cx="9165209" cy="1384995"/>
          </a:xfrm>
          <a:prstGeom prst="rect">
            <a:avLst/>
          </a:prstGeom>
          <a:noFill/>
        </p:spPr>
        <p:txBody>
          <a:bodyPr wrap="square" lIns="91440" tIns="45720" rIns="91440" bIns="45720" anchor="t">
            <a:spAutoFit/>
          </a:bodyPr>
          <a:lstStyle/>
          <a:p>
            <a:r>
              <a:rPr lang="en-IE" altLang="en-US" sz="1200" dirty="0">
                <a:latin typeface="+mj-lt"/>
                <a:cs typeface="Arial"/>
              </a:rPr>
              <a:t>Enterprise Ireland è l'agenzia statale incaricata di sostenere lo sviluppo delle imprese manifatturiere e di servizi commercializzati a livello internazionale attraverso finanziamenti e sostegni alle imprese, dagli imprenditori con proposte commerciali per una start-up ad alto potenziale fino alle grandi imprese che espandono le loro attività, migliorano l'efficienza e aumentano le vendite internazionali. </a:t>
            </a:r>
            <a:endParaRPr lang="en-IE" altLang="en-US" sz="1200" dirty="0">
              <a:latin typeface="+mj-lt"/>
            </a:endParaRPr>
          </a:p>
          <a:p>
            <a:pPr>
              <a:spcBef>
                <a:spcPct val="0"/>
              </a:spcBef>
              <a:buFontTx/>
              <a:buNone/>
            </a:pPr>
            <a:endParaRPr lang="en-IE" altLang="en-US" sz="1200" dirty="0">
              <a:latin typeface="+mj-lt"/>
            </a:endParaRPr>
          </a:p>
          <a:p>
            <a:pPr>
              <a:spcBef>
                <a:spcPct val="0"/>
              </a:spcBef>
              <a:buFontTx/>
              <a:buNone/>
            </a:pPr>
            <a:r>
              <a:rPr lang="en-IE" altLang="en-US" sz="1200" dirty="0">
                <a:latin typeface="+mj-lt"/>
                <a:cs typeface="Arial"/>
              </a:rPr>
              <a:t>Di interesse specifico per il </a:t>
            </a:r>
            <a:r>
              <a:rPr lang="sk-SK" altLang="en-US" sz="1200" dirty="0">
                <a:latin typeface="+mj-lt"/>
                <a:cs typeface="Arial"/>
              </a:rPr>
              <a:t>centro del gusto</a:t>
            </a:r>
            <a:r>
              <a:rPr lang="en-IE" altLang="en-US" sz="1200" dirty="0">
                <a:latin typeface="+mj-lt"/>
                <a:cs typeface="Arial"/>
              </a:rPr>
              <a:t>, amministrano anche i principali finanziamenti governativi nell'ambito del </a:t>
            </a:r>
            <a:r>
              <a:rPr lang="en-IE" altLang="en-US" sz="1200" b="1" dirty="0">
                <a:latin typeface="+mj-lt"/>
                <a:cs typeface="Arial"/>
              </a:rPr>
              <a:t>Regional Enterprise Development Fund.</a:t>
            </a:r>
            <a:endParaRPr lang="sk-SK" altLang="en-US" sz="1200" b="1">
              <a:latin typeface="+mj-lt"/>
              <a:cs typeface="Arial"/>
            </a:endParaRPr>
          </a:p>
          <a:p>
            <a:pPr>
              <a:spcBef>
                <a:spcPct val="0"/>
              </a:spcBef>
              <a:buFontTx/>
              <a:buNone/>
            </a:pPr>
            <a:endParaRPr lang="en-IE" altLang="en-US" sz="1200" b="1" dirty="0">
              <a:latin typeface="+mj-lt"/>
            </a:endParaRPr>
          </a:p>
        </p:txBody>
      </p:sp>
      <p:pic>
        <p:nvPicPr>
          <p:cNvPr id="9" name="Picture 5">
            <a:extLst>
              <a:ext uri="{FF2B5EF4-FFF2-40B4-BE49-F238E27FC236}">
                <a16:creationId xmlns:a16="http://schemas.microsoft.com/office/drawing/2014/main" id="{CB3A3BE4-3438-43F3-B5B4-C05FEFC487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0365" y="2708907"/>
            <a:ext cx="1928813"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9401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BB263C42-6196-4C21-A68D-3E94F29640B2}"/>
              </a:ext>
            </a:extLst>
          </p:cNvPr>
          <p:cNvSpPr txBox="1"/>
          <p:nvPr/>
        </p:nvSpPr>
        <p:spPr>
          <a:xfrm>
            <a:off x="186179" y="1175696"/>
            <a:ext cx="6921631" cy="276999"/>
          </a:xfrm>
          <a:prstGeom prst="rect">
            <a:avLst/>
          </a:prstGeom>
          <a:noFill/>
        </p:spPr>
        <p:txBody>
          <a:bodyPr wrap="square" lIns="91440" tIns="45720" rIns="91440" bIns="45720" anchor="t">
            <a:spAutoFit/>
          </a:bodyPr>
          <a:lstStyle/>
          <a:p>
            <a:pPr>
              <a:defRPr/>
            </a:pPr>
            <a:r>
              <a:rPr lang="en-IE" altLang="en-US" sz="1200" b="1" dirty="0">
                <a:solidFill>
                  <a:srgbClr val="006600"/>
                </a:solidFill>
                <a:latin typeface="+mj-lt"/>
                <a:cs typeface="Arial"/>
              </a:rPr>
              <a:t>Fondo di sviluppo delle imprese regionali </a:t>
            </a:r>
            <a:r>
              <a:rPr lang="en-IE" sz="1200" b="1" dirty="0">
                <a:solidFill>
                  <a:srgbClr val="006600"/>
                </a:solidFill>
                <a:latin typeface="+mj-lt"/>
                <a:cs typeface="Arial"/>
              </a:rPr>
              <a:t>2017-2020</a:t>
            </a:r>
          </a:p>
        </p:txBody>
      </p:sp>
      <p:pic>
        <p:nvPicPr>
          <p:cNvPr id="4" name="Picture 4" descr="&lt;strong&gt;flag&lt;/strong&gt; by think0 customization wallpaper hdtv widescreen the &lt;strong&gt;irish flag&lt;/strong&gt; ...">
            <a:extLst>
              <a:ext uri="{FF2B5EF4-FFF2-40B4-BE49-F238E27FC236}">
                <a16:creationId xmlns:a16="http://schemas.microsoft.com/office/drawing/2014/main" id="{DAAF85DD-AD11-4BFF-8217-0C211CEFCD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2352" y="1175696"/>
            <a:ext cx="147955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BlokTextu 5">
            <a:extLst>
              <a:ext uri="{FF2B5EF4-FFF2-40B4-BE49-F238E27FC236}">
                <a16:creationId xmlns:a16="http://schemas.microsoft.com/office/drawing/2014/main" id="{24F5CE0D-D3AE-4043-BA3F-B92B7D79D2A1}"/>
              </a:ext>
            </a:extLst>
          </p:cNvPr>
          <p:cNvSpPr txBox="1"/>
          <p:nvPr/>
        </p:nvSpPr>
        <p:spPr>
          <a:xfrm>
            <a:off x="186179" y="2265984"/>
            <a:ext cx="8986101" cy="3231654"/>
          </a:xfrm>
          <a:prstGeom prst="rect">
            <a:avLst/>
          </a:prstGeom>
          <a:noFill/>
        </p:spPr>
        <p:txBody>
          <a:bodyPr wrap="square" lIns="91440" tIns="45720" rIns="91440" bIns="45720" anchor="t">
            <a:spAutoFit/>
          </a:bodyPr>
          <a:lstStyle/>
          <a:p>
            <a:pPr>
              <a:spcBef>
                <a:spcPct val="0"/>
              </a:spcBef>
              <a:buFontTx/>
              <a:buNone/>
            </a:pPr>
            <a:r>
              <a:rPr lang="sk-SK" altLang="en-US" sz="1200" dirty="0">
                <a:latin typeface="+mj-lt"/>
                <a:cs typeface="Arial"/>
              </a:rPr>
              <a:t>Il Centro del gusto </a:t>
            </a:r>
            <a:r>
              <a:rPr lang="en-IE" altLang="en-US" sz="1200" dirty="0">
                <a:latin typeface="+mj-lt"/>
                <a:cs typeface="Arial"/>
              </a:rPr>
              <a:t>ha due opzioni di finanziamento che prevedono entrambe un tasso di sovvenzione dell</a:t>
            </a:r>
            <a:r>
              <a:rPr lang="en-IE" altLang="en-US" sz="1200" b="1" dirty="0">
                <a:latin typeface="+mj-lt"/>
                <a:cs typeface="Arial"/>
              </a:rPr>
              <a:t>'80%.</a:t>
            </a:r>
          </a:p>
          <a:p>
            <a:pPr>
              <a:spcBef>
                <a:spcPct val="0"/>
              </a:spcBef>
              <a:buFontTx/>
              <a:buNone/>
            </a:pPr>
            <a:endParaRPr lang="en-IE" altLang="en-US" sz="1200" b="1" dirty="0">
              <a:latin typeface="+mj-lt"/>
            </a:endParaRPr>
          </a:p>
          <a:p>
            <a:pPr>
              <a:spcBef>
                <a:spcPct val="0"/>
              </a:spcBef>
              <a:buFontTx/>
              <a:buNone/>
            </a:pPr>
            <a:r>
              <a:rPr lang="en-IE" altLang="en-US" sz="1200" b="1" dirty="0">
                <a:latin typeface="+mj-lt"/>
                <a:cs typeface="Arial"/>
              </a:rPr>
              <a:t>Flusso Uno - Grandi progetti di cambiamento regionale</a:t>
            </a:r>
          </a:p>
          <a:p>
            <a:r>
              <a:rPr lang="en-IE" altLang="en-US" sz="1200" dirty="0">
                <a:latin typeface="+mj-lt"/>
                <a:cs typeface="Arial"/>
              </a:rPr>
              <a:t>Sostenere le principali iniziative ad alto impatto, a livello regionale/multiregionale e nazionale. </a:t>
            </a:r>
          </a:p>
          <a:p>
            <a:endParaRPr lang="en-IE" altLang="en-US" sz="1200" dirty="0">
              <a:latin typeface="+mj-lt"/>
            </a:endParaRPr>
          </a:p>
          <a:p>
            <a:pPr>
              <a:spcBef>
                <a:spcPct val="0"/>
              </a:spcBef>
              <a:buFontTx/>
              <a:buNone/>
            </a:pPr>
            <a:r>
              <a:rPr lang="en-IE" altLang="en-US" sz="1200" dirty="0">
                <a:latin typeface="+mj-lt"/>
                <a:cs typeface="Arial"/>
              </a:rPr>
              <a:t>Sovvenzioni che vanno da 2 a 5 milioni di euro per progetto - finanziamento dei costi correnti e del capitale.</a:t>
            </a:r>
          </a:p>
          <a:p>
            <a:pPr>
              <a:spcBef>
                <a:spcPct val="0"/>
              </a:spcBef>
              <a:buFontTx/>
              <a:buNone/>
            </a:pPr>
            <a:endParaRPr lang="en-IE" altLang="en-US" sz="1200" dirty="0">
              <a:latin typeface="+mj-lt"/>
            </a:endParaRPr>
          </a:p>
          <a:p>
            <a:r>
              <a:rPr lang="en-IE" altLang="en-US" sz="1200" dirty="0">
                <a:latin typeface="+mj-lt"/>
                <a:cs typeface="Arial"/>
              </a:rPr>
              <a:t>Progetti mirati a ottenere un elevato impatto sullo sviluppo economico/creazione di posti di lavoro</a:t>
            </a:r>
            <a:endParaRPr lang="sk-SK" altLang="en-US" sz="1200" dirty="0">
              <a:latin typeface="+mj-lt"/>
              <a:cs typeface="Arial"/>
            </a:endParaRPr>
          </a:p>
          <a:p>
            <a:pPr>
              <a:spcBef>
                <a:spcPct val="0"/>
              </a:spcBef>
              <a:buFontTx/>
              <a:buNone/>
            </a:pPr>
            <a:r>
              <a:rPr lang="sk-SK" altLang="en-US" sz="1200" dirty="0">
                <a:latin typeface="+mj-lt"/>
                <a:cs typeface="Arial"/>
              </a:rPr>
              <a:t>Il Centro del gusto </a:t>
            </a:r>
            <a:r>
              <a:rPr lang="en-IE" altLang="en-US" sz="1200" dirty="0">
                <a:latin typeface="+mj-lt"/>
                <a:cs typeface="Arial"/>
              </a:rPr>
              <a:t>ha due opzioni di finanziamento che prevedono entrambe un tasso di sovvenzione dell'80%.</a:t>
            </a:r>
          </a:p>
          <a:p>
            <a:pPr>
              <a:spcBef>
                <a:spcPct val="0"/>
              </a:spcBef>
              <a:buFontTx/>
              <a:buNone/>
            </a:pPr>
            <a:endParaRPr lang="en-IE" altLang="en-US" sz="1200" dirty="0">
              <a:latin typeface="+mj-lt"/>
            </a:endParaRPr>
          </a:p>
          <a:p>
            <a:pPr>
              <a:spcBef>
                <a:spcPct val="0"/>
              </a:spcBef>
              <a:buFontTx/>
              <a:buNone/>
            </a:pPr>
            <a:r>
              <a:rPr lang="en-IE" altLang="en-US" sz="1200" b="1" dirty="0">
                <a:latin typeface="+mj-lt"/>
                <a:cs typeface="Arial"/>
              </a:rPr>
              <a:t>Flusso due - Progetti di cambiamento di rilevanza regionale</a:t>
            </a:r>
          </a:p>
          <a:p>
            <a:pPr>
              <a:spcBef>
                <a:spcPct val="0"/>
              </a:spcBef>
              <a:buFontTx/>
              <a:buNone/>
            </a:pPr>
            <a:r>
              <a:rPr lang="en-IE" altLang="en-US" sz="1200" dirty="0">
                <a:latin typeface="+mj-lt"/>
                <a:cs typeface="Arial"/>
              </a:rPr>
              <a:t>Sostenere iniziative significative ad alto impatto, a livello regionale/multiregionale e nazionale.</a:t>
            </a:r>
          </a:p>
          <a:p>
            <a:pPr>
              <a:spcBef>
                <a:spcPct val="0"/>
              </a:spcBef>
              <a:buFontTx/>
              <a:buNone/>
            </a:pPr>
            <a:endParaRPr lang="en-IE" altLang="en-US" sz="1200" dirty="0">
              <a:latin typeface="+mj-lt"/>
            </a:endParaRPr>
          </a:p>
          <a:p>
            <a:pPr>
              <a:spcBef>
                <a:spcPct val="0"/>
              </a:spcBef>
              <a:buFontTx/>
              <a:buNone/>
            </a:pPr>
            <a:r>
              <a:rPr lang="en-IE" altLang="en-US" sz="1200" dirty="0">
                <a:latin typeface="+mj-lt"/>
                <a:cs typeface="Arial"/>
              </a:rPr>
              <a:t>Sovvenzioni che vanno da 250 milioni di euro a 2 milioni di euro per progetto - finanziamento dei costi correnti e del capitale.</a:t>
            </a:r>
          </a:p>
          <a:p>
            <a:pPr>
              <a:spcBef>
                <a:spcPct val="0"/>
              </a:spcBef>
              <a:buFontTx/>
              <a:buNone/>
            </a:pPr>
            <a:endParaRPr lang="en-IE" altLang="en-US" sz="1200" dirty="0">
              <a:latin typeface="+mj-lt"/>
            </a:endParaRPr>
          </a:p>
          <a:p>
            <a:pPr>
              <a:spcBef>
                <a:spcPct val="0"/>
              </a:spcBef>
              <a:buFontTx/>
              <a:buNone/>
            </a:pPr>
            <a:r>
              <a:rPr lang="en-IE" altLang="en-US" sz="1200" dirty="0">
                <a:latin typeface="+mj-lt"/>
                <a:cs typeface="Arial"/>
              </a:rPr>
              <a:t>Progetti mirati a ottenere un elevato impatto sullo sviluppo economico/creazione di posti di lavoro a livello regionale/comunale</a:t>
            </a:r>
          </a:p>
          <a:p>
            <a:pPr>
              <a:spcBef>
                <a:spcPct val="0"/>
              </a:spcBef>
              <a:buFontTx/>
              <a:buNone/>
            </a:pPr>
            <a:endParaRPr lang="en-IE" altLang="en-US" sz="1200" dirty="0">
              <a:latin typeface="+mj-lt"/>
            </a:endParaRPr>
          </a:p>
        </p:txBody>
      </p:sp>
    </p:spTree>
    <p:extLst>
      <p:ext uri="{BB962C8B-B14F-4D97-AF65-F5344CB8AC3E}">
        <p14:creationId xmlns:p14="http://schemas.microsoft.com/office/powerpoint/2010/main" val="60221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19EEC0C5-F7F1-4D1D-B307-F13560A19B13}"/>
              </a:ext>
            </a:extLst>
          </p:cNvPr>
          <p:cNvSpPr>
            <a:spLocks noGrp="1"/>
          </p:cNvSpPr>
          <p:nvPr>
            <p:ph type="body" sz="quarter" idx="12"/>
          </p:nvPr>
        </p:nvSpPr>
        <p:spPr/>
        <p:txBody>
          <a:bodyPr lIns="91440" tIns="45720" rIns="91440" bIns="45720" anchor="t"/>
          <a:lstStyle/>
          <a:p>
            <a:r>
              <a:rPr lang="en-US" dirty="0"/>
              <a:t>Attivazione delle specializzazioni agricole e turistiche attraverso il Centro del Gusto AGATA</a:t>
            </a:r>
            <a:endParaRPr lang="sk-SK" dirty="0"/>
          </a:p>
        </p:txBody>
      </p:sp>
      <p:sp>
        <p:nvSpPr>
          <p:cNvPr id="4" name="Zástupný text 3">
            <a:extLst>
              <a:ext uri="{FF2B5EF4-FFF2-40B4-BE49-F238E27FC236}">
                <a16:creationId xmlns:a16="http://schemas.microsoft.com/office/drawing/2014/main" id="{7E7F4CEA-3B4B-4C3D-AEAF-C8A6EBE6349B}"/>
              </a:ext>
            </a:extLst>
          </p:cNvPr>
          <p:cNvSpPr>
            <a:spLocks noGrp="1"/>
          </p:cNvSpPr>
          <p:nvPr>
            <p:ph type="body" sz="quarter" idx="14"/>
          </p:nvPr>
        </p:nvSpPr>
        <p:spPr/>
        <p:txBody>
          <a:bodyPr lIns="91440" tIns="45720" rIns="91440" bIns="45720" anchor="t"/>
          <a:lstStyle/>
          <a:p>
            <a:pPr>
              <a:spcBef>
                <a:spcPct val="0"/>
              </a:spcBef>
              <a:defRPr/>
            </a:pPr>
            <a:r>
              <a:rPr lang="en-IE" altLang="en-US" dirty="0">
                <a:latin typeface="+mj-lt"/>
              </a:rPr>
              <a:t>In questo modulo imparerete a valutare le risorse per far progredire i piani del vostro Centro del Gusto.  Potrete beneficiare di una formazione su  </a:t>
            </a:r>
            <a:endParaRPr lang="sk-SK" altLang="en-US" dirty="0">
              <a:latin typeface="+mj-lt"/>
            </a:endParaRPr>
          </a:p>
          <a:p>
            <a:pPr>
              <a:spcBef>
                <a:spcPct val="0"/>
              </a:spcBef>
              <a:buFontTx/>
              <a:buNone/>
              <a:defRPr/>
            </a:pPr>
            <a:endParaRPr lang="en-IE" altLang="en-US" dirty="0">
              <a:latin typeface="+mj-lt"/>
            </a:endParaRPr>
          </a:p>
          <a:p>
            <a:pPr>
              <a:spcBef>
                <a:spcPct val="0"/>
              </a:spcBef>
              <a:buFontTx/>
              <a:buNone/>
              <a:defRPr/>
            </a:pPr>
            <a:endParaRPr lang="en-IE" altLang="en-US" dirty="0">
              <a:latin typeface="+mj-lt"/>
            </a:endParaRPr>
          </a:p>
          <a:p>
            <a:pPr>
              <a:spcBef>
                <a:spcPct val="0"/>
              </a:spcBef>
              <a:buFontTx/>
              <a:buNone/>
              <a:defRPr/>
            </a:pPr>
            <a:r>
              <a:rPr lang="sk-SK" altLang="en-US" dirty="0">
                <a:latin typeface="+mj-lt"/>
              </a:rPr>
              <a:t>4</a:t>
            </a:r>
            <a:r>
              <a:rPr lang="en-IE" altLang="en-US" dirty="0">
                <a:latin typeface="+mj-lt"/>
              </a:rPr>
              <a:t>.1 Comprendere il contesto di finanziamento</a:t>
            </a:r>
          </a:p>
          <a:p>
            <a:pPr>
              <a:spcBef>
                <a:spcPct val="0"/>
              </a:spcBef>
              <a:buFontTx/>
              <a:buNone/>
              <a:defRPr/>
            </a:pPr>
            <a:r>
              <a:rPr lang="sk-SK" altLang="en-US" dirty="0">
                <a:latin typeface="+mj-lt"/>
              </a:rPr>
              <a:t>4</a:t>
            </a:r>
            <a:r>
              <a:rPr lang="en-IE" altLang="en-US" dirty="0">
                <a:latin typeface="+mj-lt"/>
              </a:rPr>
              <a:t>.2 Costruire con attenzione le proprie esigenze di investimento</a:t>
            </a:r>
          </a:p>
          <a:p>
            <a:pPr>
              <a:spcBef>
                <a:spcPct val="0"/>
              </a:spcBef>
              <a:defRPr/>
            </a:pPr>
            <a:r>
              <a:rPr lang="sk-SK" altLang="en-US" dirty="0">
                <a:latin typeface="+mj-lt"/>
              </a:rPr>
              <a:t>4</a:t>
            </a:r>
            <a:r>
              <a:rPr lang="en-IE" altLang="en-US" dirty="0">
                <a:latin typeface="+mj-lt"/>
              </a:rPr>
              <a:t>.3 Accesso innovativo ai finanziamenti pubblici  </a:t>
            </a:r>
          </a:p>
          <a:p>
            <a:pPr marL="901700" indent="-901700">
              <a:spcBef>
                <a:spcPct val="0"/>
              </a:spcBef>
              <a:defRPr/>
            </a:pPr>
            <a:r>
              <a:rPr lang="sk-SK" altLang="en-US" dirty="0">
                <a:latin typeface="+mj-lt"/>
              </a:rPr>
              <a:t>4</a:t>
            </a:r>
            <a:r>
              <a:rPr lang="en-IE" altLang="en-US" dirty="0">
                <a:latin typeface="+mj-lt"/>
              </a:rPr>
              <a:t>.4 Massimizzare il successo nell'ottenere sovvenzioni o finanziamenti azionari </a:t>
            </a:r>
          </a:p>
          <a:p>
            <a:pPr marL="901700" indent="-901700">
              <a:spcBef>
                <a:spcPct val="0"/>
              </a:spcBef>
              <a:defRPr/>
            </a:pPr>
            <a:r>
              <a:rPr lang="sk-SK" altLang="en-US" dirty="0">
                <a:latin typeface="+mj-lt"/>
              </a:rPr>
              <a:t>4</a:t>
            </a:r>
            <a:r>
              <a:rPr lang="en-IE" altLang="en-US" dirty="0">
                <a:latin typeface="+mj-lt"/>
              </a:rPr>
              <a:t>.5 Potenziale di crowdfunding</a:t>
            </a:r>
          </a:p>
          <a:p>
            <a:pPr>
              <a:spcBef>
                <a:spcPct val="0"/>
              </a:spcBef>
              <a:defRPr/>
            </a:pPr>
            <a:r>
              <a:rPr lang="sk-SK" altLang="en-US" dirty="0">
                <a:latin typeface="+mj-lt"/>
              </a:rPr>
              <a:t>4</a:t>
            </a:r>
            <a:r>
              <a:rPr lang="en-IE" altLang="en-US" dirty="0">
                <a:latin typeface="+mj-lt"/>
              </a:rPr>
              <a:t>.6 Attirare sponsor aziendali </a:t>
            </a:r>
          </a:p>
          <a:p>
            <a:endParaRPr lang="sk-SK" dirty="0"/>
          </a:p>
        </p:txBody>
      </p:sp>
    </p:spTree>
    <p:extLst>
      <p:ext uri="{BB962C8B-B14F-4D97-AF65-F5344CB8AC3E}">
        <p14:creationId xmlns:p14="http://schemas.microsoft.com/office/powerpoint/2010/main" val="1330934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1AD11E11-AEB7-4253-A983-879173BA1C27}"/>
              </a:ext>
            </a:extLst>
          </p:cNvPr>
          <p:cNvSpPr txBox="1"/>
          <p:nvPr/>
        </p:nvSpPr>
        <p:spPr>
          <a:xfrm>
            <a:off x="205033" y="1285335"/>
            <a:ext cx="4953784" cy="240066"/>
          </a:xfrm>
          <a:prstGeom prst="rect">
            <a:avLst/>
          </a:prstGeom>
          <a:noFill/>
        </p:spPr>
        <p:txBody>
          <a:bodyPr wrap="square" lIns="91440" tIns="45720" rIns="91440" bIns="45720" anchor="t">
            <a:spAutoFit/>
          </a:bodyPr>
          <a:lstStyle/>
          <a:p>
            <a:pPr>
              <a:lnSpc>
                <a:spcPct val="80000"/>
              </a:lnSpc>
              <a:spcBef>
                <a:spcPct val="0"/>
              </a:spcBef>
              <a:buFontTx/>
              <a:buNone/>
              <a:defRPr/>
            </a:pPr>
            <a:r>
              <a:rPr lang="en-US" sz="1200" b="1" dirty="0">
                <a:solidFill>
                  <a:srgbClr val="006600"/>
                </a:solidFill>
                <a:latin typeface="+mj-lt"/>
                <a:cs typeface="Arial"/>
              </a:rPr>
              <a:t>Sovvenzioni - Nazionali (Irlanda)</a:t>
            </a:r>
          </a:p>
        </p:txBody>
      </p:sp>
      <p:pic>
        <p:nvPicPr>
          <p:cNvPr id="4" name="Picture 4" descr="&lt;strong&gt;flag&lt;/strong&gt; by think0 customization wallpaper hdtv widescreen the &lt;strong&gt;irish flag&lt;/strong&gt; ...">
            <a:extLst>
              <a:ext uri="{FF2B5EF4-FFF2-40B4-BE49-F238E27FC236}">
                <a16:creationId xmlns:a16="http://schemas.microsoft.com/office/drawing/2014/main" id="{839E063F-A5AA-4F50-985F-768804E376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9804" y="1016477"/>
            <a:ext cx="147955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logo LEO">
            <a:extLst>
              <a:ext uri="{FF2B5EF4-FFF2-40B4-BE49-F238E27FC236}">
                <a16:creationId xmlns:a16="http://schemas.microsoft.com/office/drawing/2014/main" id="{3A6B3659-7CD6-4118-8CF2-82159EDA06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618" y="1742584"/>
            <a:ext cx="2528887"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lokTextu 6">
            <a:extLst>
              <a:ext uri="{FF2B5EF4-FFF2-40B4-BE49-F238E27FC236}">
                <a16:creationId xmlns:a16="http://schemas.microsoft.com/office/drawing/2014/main" id="{3DA90691-0CF6-4D6C-9078-ED41DE1EE67F}"/>
              </a:ext>
            </a:extLst>
          </p:cNvPr>
          <p:cNvSpPr txBox="1"/>
          <p:nvPr/>
        </p:nvSpPr>
        <p:spPr>
          <a:xfrm>
            <a:off x="364618" y="2794433"/>
            <a:ext cx="8917757" cy="2492990"/>
          </a:xfrm>
          <a:prstGeom prst="rect">
            <a:avLst/>
          </a:prstGeom>
          <a:noFill/>
        </p:spPr>
        <p:txBody>
          <a:bodyPr wrap="square" lIns="91440" tIns="45720" rIns="91440" bIns="45720" anchor="t">
            <a:spAutoFit/>
          </a:bodyPr>
          <a:lstStyle/>
          <a:p>
            <a:pPr eaLnBrk="1" hangingPunct="1">
              <a:spcBef>
                <a:spcPct val="0"/>
              </a:spcBef>
              <a:buFontTx/>
              <a:buNone/>
            </a:pPr>
            <a:r>
              <a:rPr lang="en-IE" altLang="en-US" sz="1200" dirty="0">
                <a:latin typeface="+mj-lt"/>
                <a:cs typeface="Arial"/>
              </a:rPr>
              <a:t>I Local Enterprise Offices (LEO) sono il primo sportello per chiunque cerchi informazioni e supporto per avviare o far crescere un'impresa in Irlanda. Hanno sede all'interno della rete degli enti locali (e fanno parte della "famiglia" Enterprise Ireland) e svolgono quindi un ruolo di leadership nello stimolare lo sviluppo economico locale e regionale. In molti dei loro progetti sostengono il settore alimentare e hanno svolto un ruolo di leadership nello sviluppo dei </a:t>
            </a:r>
            <a:r>
              <a:rPr lang="sk-SK" altLang="en-US" sz="1200" dirty="0">
                <a:latin typeface="+mj-lt"/>
                <a:cs typeface="Arial"/>
              </a:rPr>
              <a:t>centri del gusto </a:t>
            </a:r>
            <a:r>
              <a:rPr lang="en-IE" altLang="en-US" sz="1200" dirty="0">
                <a:latin typeface="+mj-lt"/>
                <a:cs typeface="Arial"/>
              </a:rPr>
              <a:t>e dei centri di impresa alimentare.</a:t>
            </a:r>
            <a:endParaRPr lang="sk-SK" altLang="en-US" sz="1200" dirty="0">
              <a:latin typeface="+mj-lt"/>
              <a:cs typeface="Arial"/>
            </a:endParaRPr>
          </a:p>
          <a:p>
            <a:r>
              <a:rPr lang="en-IE" altLang="en-US" sz="1200" dirty="0">
                <a:latin typeface="+mj-lt"/>
                <a:cs typeface="Arial"/>
              </a:rPr>
              <a:t>Di interesse per il </a:t>
            </a:r>
            <a:r>
              <a:rPr lang="sk-SK" altLang="en-US" sz="1200" dirty="0">
                <a:latin typeface="+mj-lt"/>
                <a:cs typeface="Arial"/>
              </a:rPr>
              <a:t>centro del gusto</a:t>
            </a:r>
            <a:r>
              <a:rPr lang="en-IE" altLang="en-US" sz="1200" dirty="0">
                <a:latin typeface="+mj-lt"/>
                <a:cs typeface="Arial"/>
              </a:rPr>
              <a:t>, i LEO forniscono una serie di aiuti finanziari destinati a sostenere la creazione e/o la crescita di imprese (società a responsabilità limitata, persone fisiche/ditte individuali, cooperative e società di persone) che impiegano fino a dieci persone. </a:t>
            </a:r>
            <a:endParaRPr lang="en-IE" altLang="en-US" sz="1200" dirty="0">
              <a:latin typeface="+mj-lt"/>
            </a:endParaRPr>
          </a:p>
          <a:p>
            <a:pPr eaLnBrk="1" hangingPunct="1">
              <a:spcBef>
                <a:spcPct val="0"/>
              </a:spcBef>
              <a:buFontTx/>
              <a:buNone/>
            </a:pPr>
            <a:endParaRPr lang="en-IE" altLang="en-US" sz="1200" dirty="0">
              <a:latin typeface="+mj-lt"/>
            </a:endParaRPr>
          </a:p>
          <a:p>
            <a:pPr eaLnBrk="1" hangingPunct="1">
              <a:spcBef>
                <a:spcPct val="0"/>
              </a:spcBef>
              <a:buFontTx/>
              <a:buNone/>
            </a:pPr>
            <a:r>
              <a:rPr lang="en-IE" altLang="en-US" sz="1200" dirty="0">
                <a:latin typeface="+mj-lt"/>
                <a:cs typeface="Arial"/>
              </a:rPr>
              <a:t>Gli incubatori possono essere interessati a </a:t>
            </a:r>
            <a:r>
              <a:rPr lang="en-IE" altLang="en-US" sz="1200" b="1" dirty="0">
                <a:latin typeface="+mj-lt"/>
                <a:cs typeface="Arial"/>
                <a:hlinkClick r:id="rId4"/>
              </a:rPr>
              <a:t>sovvenzioni per studi di fattibilità/innovazione </a:t>
            </a:r>
            <a:r>
              <a:rPr lang="en-IE" altLang="en-US" sz="1200" dirty="0">
                <a:latin typeface="+mj-lt"/>
                <a:cs typeface="Arial"/>
              </a:rPr>
              <a:t>per chi studia nuovi progetti imprenditoriali innovativi, con un'assistenza fino a un massimo del 60% dei costi di ricerca, progettazione e sviluppo del prototipo, per un massimo di 10.000 euro*.</a:t>
            </a:r>
          </a:p>
          <a:p>
            <a:endParaRPr lang="en-IE" altLang="en-US" sz="1200" dirty="0">
              <a:latin typeface="+mj-lt"/>
            </a:endParaRPr>
          </a:p>
          <a:p>
            <a:pPr eaLnBrk="1" hangingPunct="1">
              <a:spcBef>
                <a:spcPct val="0"/>
              </a:spcBef>
              <a:buFontTx/>
              <a:buNone/>
            </a:pPr>
            <a:endParaRPr lang="en-IE" altLang="en-US" sz="1200" dirty="0">
              <a:latin typeface="+mj-lt"/>
            </a:endParaRPr>
          </a:p>
          <a:p>
            <a:r>
              <a:rPr lang="en-IE" altLang="en-US" sz="1200" dirty="0">
                <a:latin typeface="+mj-lt"/>
                <a:cs typeface="Arial"/>
                <a:hlinkClick r:id="rId5"/>
              </a:rPr>
              <a:t>www.localenterprise.ie </a:t>
            </a:r>
            <a:endParaRPr lang="en-IE" altLang="en-US" sz="1200" dirty="0">
              <a:latin typeface="+mj-lt"/>
            </a:endParaRPr>
          </a:p>
        </p:txBody>
      </p:sp>
    </p:spTree>
    <p:extLst>
      <p:ext uri="{BB962C8B-B14F-4D97-AF65-F5344CB8AC3E}">
        <p14:creationId xmlns:p14="http://schemas.microsoft.com/office/powerpoint/2010/main" val="464219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1AD11E11-AEB7-4253-A983-879173BA1C27}"/>
              </a:ext>
            </a:extLst>
          </p:cNvPr>
          <p:cNvSpPr txBox="1"/>
          <p:nvPr/>
        </p:nvSpPr>
        <p:spPr>
          <a:xfrm>
            <a:off x="205033" y="1285335"/>
            <a:ext cx="4953784" cy="240066"/>
          </a:xfrm>
          <a:prstGeom prst="rect">
            <a:avLst/>
          </a:prstGeom>
          <a:noFill/>
        </p:spPr>
        <p:txBody>
          <a:bodyPr wrap="square" lIns="91440" tIns="45720" rIns="91440" bIns="45720" anchor="t">
            <a:spAutoFit/>
          </a:bodyPr>
          <a:lstStyle/>
          <a:p>
            <a:pPr>
              <a:lnSpc>
                <a:spcPct val="80000"/>
              </a:lnSpc>
              <a:spcBef>
                <a:spcPct val="0"/>
              </a:spcBef>
              <a:buFontTx/>
              <a:buNone/>
              <a:defRPr/>
            </a:pPr>
            <a:r>
              <a:rPr lang="en-US" sz="1200" b="1" dirty="0">
                <a:solidFill>
                  <a:srgbClr val="006600"/>
                </a:solidFill>
                <a:latin typeface="+mj-lt"/>
                <a:cs typeface="Arial"/>
              </a:rPr>
              <a:t>Sovvenzioni - Nazionali (Irlanda)</a:t>
            </a:r>
          </a:p>
        </p:txBody>
      </p:sp>
      <p:pic>
        <p:nvPicPr>
          <p:cNvPr id="4" name="Picture 4" descr="&lt;strong&gt;flag&lt;/strong&gt; by think0 customization wallpaper hdtv widescreen the &lt;strong&gt;irish flag&lt;/strong&gt; ...">
            <a:extLst>
              <a:ext uri="{FF2B5EF4-FFF2-40B4-BE49-F238E27FC236}">
                <a16:creationId xmlns:a16="http://schemas.microsoft.com/office/drawing/2014/main" id="{839E063F-A5AA-4F50-985F-768804E376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9804" y="1016477"/>
            <a:ext cx="147955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logo LEO">
            <a:extLst>
              <a:ext uri="{FF2B5EF4-FFF2-40B4-BE49-F238E27FC236}">
                <a16:creationId xmlns:a16="http://schemas.microsoft.com/office/drawing/2014/main" id="{3A6B3659-7CD6-4118-8CF2-82159EDA06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618" y="1742584"/>
            <a:ext cx="2528887"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lokTextu 6">
            <a:extLst>
              <a:ext uri="{FF2B5EF4-FFF2-40B4-BE49-F238E27FC236}">
                <a16:creationId xmlns:a16="http://schemas.microsoft.com/office/drawing/2014/main" id="{3DA90691-0CF6-4D6C-9078-ED41DE1EE67F}"/>
              </a:ext>
            </a:extLst>
          </p:cNvPr>
          <p:cNvSpPr txBox="1"/>
          <p:nvPr/>
        </p:nvSpPr>
        <p:spPr>
          <a:xfrm>
            <a:off x="364618" y="2794433"/>
            <a:ext cx="8917757" cy="1754326"/>
          </a:xfrm>
          <a:prstGeom prst="rect">
            <a:avLst/>
          </a:prstGeom>
          <a:noFill/>
        </p:spPr>
        <p:txBody>
          <a:bodyPr wrap="square" lIns="91440" tIns="45720" rIns="91440" bIns="45720" anchor="t">
            <a:spAutoFit/>
          </a:bodyPr>
          <a:lstStyle/>
          <a:p>
            <a:r>
              <a:rPr lang="en-IE" altLang="en-US" sz="1200" dirty="0">
                <a:latin typeface="+mj-lt"/>
                <a:cs typeface="TH SarabunPSK"/>
              </a:rPr>
              <a:t>Altri supporti includono </a:t>
            </a:r>
            <a:endParaRPr lang="en-IE" altLang="en-US" sz="1200" dirty="0">
              <a:solidFill>
                <a:srgbClr val="0000FF"/>
              </a:solidFill>
              <a:latin typeface="+mj-lt"/>
              <a:cs typeface="TH SarabunPSK" panose="020B0500040200020003" pitchFamily="34" charset="-34"/>
              <a:hlinkClick r:id="rId4" invalidUrl="http://"/>
            </a:endParaRPr>
          </a:p>
          <a:p>
            <a:pPr>
              <a:spcBef>
                <a:spcPct val="0"/>
              </a:spcBef>
              <a:buFontTx/>
              <a:buNone/>
            </a:pPr>
            <a:endParaRPr lang="en-IE" altLang="en-US" sz="1200" dirty="0">
              <a:solidFill>
                <a:srgbClr val="0000FF"/>
              </a:solidFill>
              <a:latin typeface="+mj-lt"/>
              <a:cs typeface="TH SarabunPSK" panose="020B0500040200020003" pitchFamily="34" charset="-34"/>
              <a:hlinkClick r:id="rId5" invalidUrl="http://"/>
            </a:endParaRPr>
          </a:p>
          <a:p>
            <a:pPr algn="ctr">
              <a:spcBef>
                <a:spcPct val="0"/>
              </a:spcBef>
              <a:buFontTx/>
              <a:buNone/>
            </a:pPr>
            <a:r>
              <a:rPr lang="en-IE" altLang="en-US" sz="1200" b="1" dirty="0">
                <a:solidFill>
                  <a:srgbClr val="006600"/>
                </a:solidFill>
                <a:latin typeface="+mj-lt"/>
                <a:cs typeface="TH SarabunPSK"/>
                <a:hlinkClick r:id="rId6">
                  <a:extLst>
                    <a:ext uri="{A12FA001-AC4F-418D-AE19-62706E023703}">
                      <ahyp:hlinkClr xmlns:ahyp="http://schemas.microsoft.com/office/drawing/2018/hyperlinkcolor" val="tx"/>
                    </a:ext>
                  </a:extLst>
                </a:hlinkClick>
              </a:rPr>
              <a:t>Sovvenzioni di adescamento</a:t>
            </a:r>
            <a:endParaRPr lang="en-IE" altLang="en-US" sz="1200" b="1">
              <a:solidFill>
                <a:srgbClr val="006600"/>
              </a:solidFill>
              <a:latin typeface="+mj-lt"/>
              <a:cs typeface="TH SarabunPSK"/>
            </a:endParaRPr>
          </a:p>
          <a:p>
            <a:pPr algn="ctr">
              <a:spcBef>
                <a:spcPct val="0"/>
              </a:spcBef>
              <a:buFontTx/>
              <a:buNone/>
            </a:pPr>
            <a:r>
              <a:rPr lang="en-IE" altLang="en-US" sz="1200" b="1" dirty="0">
                <a:solidFill>
                  <a:srgbClr val="006600"/>
                </a:solidFill>
                <a:latin typeface="+mj-lt"/>
                <a:cs typeface="TH SarabunPSK"/>
                <a:hlinkClick r:id="rId7">
                  <a:extLst>
                    <a:ext uri="{A12FA001-AC4F-418D-AE19-62706E023703}">
                      <ahyp:hlinkClr xmlns:ahyp="http://schemas.microsoft.com/office/drawing/2018/hyperlinkcolor" val="tx"/>
                    </a:ext>
                  </a:extLst>
                </a:hlinkClick>
              </a:rPr>
              <a:t>Sovvenzioni per l'espansione aziendale</a:t>
            </a:r>
            <a:endParaRPr lang="en-IE" altLang="en-US" sz="1200" b="1">
              <a:solidFill>
                <a:srgbClr val="006600"/>
              </a:solidFill>
              <a:latin typeface="+mj-lt"/>
              <a:cs typeface="TH SarabunPSK"/>
            </a:endParaRPr>
          </a:p>
          <a:p>
            <a:pPr>
              <a:spcBef>
                <a:spcPct val="0"/>
              </a:spcBef>
              <a:buFontTx/>
              <a:buNone/>
            </a:pPr>
            <a:endParaRPr lang="en-IE" altLang="en-US" sz="1200" dirty="0">
              <a:latin typeface="+mj-lt"/>
              <a:cs typeface="TH SarabunPSK" panose="020B0500040200020003" pitchFamily="34" charset="-34"/>
            </a:endParaRPr>
          </a:p>
          <a:p>
            <a:pPr>
              <a:spcBef>
                <a:spcPct val="0"/>
              </a:spcBef>
              <a:buFontTx/>
              <a:buNone/>
            </a:pPr>
            <a:r>
              <a:rPr lang="en-IE" altLang="en-US" sz="1200" dirty="0">
                <a:latin typeface="+mj-lt"/>
                <a:cs typeface="TH SarabunPSK"/>
              </a:rPr>
              <a:t>Questi sostegni finanziari sono stati concepiti per fornire una serie flessibile di aiuti ai clienti LEO e ai potenziali clienti</a:t>
            </a:r>
            <a:r>
              <a:rPr lang="en-IE" altLang="en-US" sz="1200" dirty="0">
                <a:solidFill>
                  <a:srgbClr val="006600"/>
                </a:solidFill>
                <a:latin typeface="+mj-lt"/>
                <a:cs typeface="TH SarabunPSK"/>
              </a:rPr>
              <a:t>.   </a:t>
            </a:r>
            <a:r>
              <a:rPr lang="en-IE" altLang="en-US" sz="1200" b="1" dirty="0">
                <a:solidFill>
                  <a:srgbClr val="0000FF"/>
                </a:solidFill>
                <a:latin typeface="+mj-lt"/>
                <a:cs typeface="TH SarabunPSK"/>
                <a:hlinkClick r:id="rId8">
                  <a:extLst>
                    <a:ext uri="{A12FA001-AC4F-418D-AE19-62706E023703}">
                      <ahyp:hlinkClr xmlns:ahyp="http://schemas.microsoft.com/office/drawing/2018/hyperlinkcolor" val="tx"/>
                    </a:ext>
                  </a:extLst>
                </a:hlinkClick>
              </a:rPr>
              <a:t>Scaricate </a:t>
            </a:r>
            <a:r>
              <a:rPr lang="en-IE" altLang="en-US" sz="1200" dirty="0">
                <a:latin typeface="+mj-lt"/>
                <a:cs typeface="TH SarabunPSK"/>
              </a:rPr>
              <a:t>la brochure sui sostegni finanziari LEO.</a:t>
            </a:r>
          </a:p>
          <a:p>
            <a:pPr>
              <a:spcBef>
                <a:spcPct val="0"/>
              </a:spcBef>
              <a:buFontTx/>
              <a:buNone/>
            </a:pPr>
            <a:endParaRPr lang="en-IE" altLang="en-US" sz="1200" dirty="0">
              <a:latin typeface="+mj-lt"/>
              <a:cs typeface="TH SarabunPSK" panose="020B0500040200020003" pitchFamily="34" charset="-34"/>
            </a:endParaRPr>
          </a:p>
          <a:p>
            <a:pPr>
              <a:spcBef>
                <a:spcPct val="0"/>
              </a:spcBef>
              <a:buFontTx/>
              <a:buNone/>
            </a:pPr>
            <a:r>
              <a:rPr lang="en-IE" altLang="en-US" sz="1200" dirty="0">
                <a:latin typeface="+mj-lt"/>
                <a:cs typeface="TH SarabunPSK"/>
              </a:rPr>
              <a:t>Contattare la LEO per una discussione iniziale www.localenterprise.ie/insert la vostra contea</a:t>
            </a:r>
          </a:p>
        </p:txBody>
      </p:sp>
    </p:spTree>
    <p:extLst>
      <p:ext uri="{BB962C8B-B14F-4D97-AF65-F5344CB8AC3E}">
        <p14:creationId xmlns:p14="http://schemas.microsoft.com/office/powerpoint/2010/main" val="1391402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1AD11E11-AEB7-4253-A983-879173BA1C27}"/>
              </a:ext>
            </a:extLst>
          </p:cNvPr>
          <p:cNvSpPr txBox="1"/>
          <p:nvPr/>
        </p:nvSpPr>
        <p:spPr>
          <a:xfrm>
            <a:off x="205033" y="1285335"/>
            <a:ext cx="4953784" cy="240066"/>
          </a:xfrm>
          <a:prstGeom prst="rect">
            <a:avLst/>
          </a:prstGeom>
          <a:noFill/>
        </p:spPr>
        <p:txBody>
          <a:bodyPr wrap="square" lIns="91440" tIns="45720" rIns="91440" bIns="45720" anchor="t">
            <a:spAutoFit/>
          </a:bodyPr>
          <a:lstStyle/>
          <a:p>
            <a:pPr>
              <a:lnSpc>
                <a:spcPct val="80000"/>
              </a:lnSpc>
              <a:spcBef>
                <a:spcPct val="0"/>
              </a:spcBef>
              <a:buFontTx/>
              <a:buNone/>
              <a:defRPr/>
            </a:pPr>
            <a:r>
              <a:rPr lang="en-US" sz="1200" b="1" dirty="0">
                <a:solidFill>
                  <a:srgbClr val="006600"/>
                </a:solidFill>
                <a:latin typeface="+mj-lt"/>
                <a:cs typeface="Arial"/>
              </a:rPr>
              <a:t>Sovvenzioni - Nazionali (Irlanda)</a:t>
            </a:r>
          </a:p>
        </p:txBody>
      </p:sp>
      <p:pic>
        <p:nvPicPr>
          <p:cNvPr id="4" name="Picture 4" descr="&lt;strong&gt;flag&lt;/strong&gt; by think0 customization wallpaper hdtv widescreen the &lt;strong&gt;irish flag&lt;/strong&gt; ...">
            <a:extLst>
              <a:ext uri="{FF2B5EF4-FFF2-40B4-BE49-F238E27FC236}">
                <a16:creationId xmlns:a16="http://schemas.microsoft.com/office/drawing/2014/main" id="{839E063F-A5AA-4F50-985F-768804E376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9804" y="1016477"/>
            <a:ext cx="147955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logo LEO">
            <a:extLst>
              <a:ext uri="{FF2B5EF4-FFF2-40B4-BE49-F238E27FC236}">
                <a16:creationId xmlns:a16="http://schemas.microsoft.com/office/drawing/2014/main" id="{3A6B3659-7CD6-4118-8CF2-82159EDA06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618" y="1742584"/>
            <a:ext cx="2528887"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lokTextu 6">
            <a:extLst>
              <a:ext uri="{FF2B5EF4-FFF2-40B4-BE49-F238E27FC236}">
                <a16:creationId xmlns:a16="http://schemas.microsoft.com/office/drawing/2014/main" id="{3DA90691-0CF6-4D6C-9078-ED41DE1EE67F}"/>
              </a:ext>
            </a:extLst>
          </p:cNvPr>
          <p:cNvSpPr txBox="1"/>
          <p:nvPr/>
        </p:nvSpPr>
        <p:spPr>
          <a:xfrm>
            <a:off x="364618" y="2794433"/>
            <a:ext cx="8917757" cy="646331"/>
          </a:xfrm>
          <a:prstGeom prst="rect">
            <a:avLst/>
          </a:prstGeom>
          <a:noFill/>
        </p:spPr>
        <p:txBody>
          <a:bodyPr wrap="square" lIns="91440" tIns="45720" rIns="91440" bIns="45720" anchor="t">
            <a:spAutoFit/>
          </a:bodyPr>
          <a:lstStyle/>
          <a:p>
            <a:r>
              <a:rPr lang="en-IE" altLang="en-US" sz="1200" b="1" dirty="0">
                <a:latin typeface="+mj-lt"/>
                <a:cs typeface="Arial"/>
              </a:rPr>
              <a:t>Sotto i 35 anni?   </a:t>
            </a:r>
            <a:r>
              <a:rPr lang="en-IE" altLang="en-US" sz="1200" dirty="0">
                <a:latin typeface="+mj-lt"/>
                <a:cs typeface="Arial"/>
              </a:rPr>
              <a:t>È un'ottima idea candidarsi al concorso Ireland'</a:t>
            </a:r>
            <a:r>
              <a:rPr lang="en-IE" altLang="en-US" sz="1200" dirty="0" err="1">
                <a:latin typeface="+mj-lt"/>
                <a:cs typeface="Arial"/>
              </a:rPr>
              <a:t>s </a:t>
            </a:r>
            <a:r>
              <a:rPr lang="en-IE" altLang="en-US" sz="1200" dirty="0">
                <a:latin typeface="+mj-lt"/>
                <a:cs typeface="Arial"/>
              </a:rPr>
              <a:t>Best Young Entrepreneur Competition </a:t>
            </a:r>
            <a:r>
              <a:rPr lang="en-IE" altLang="en-US" sz="1200" u="sng" dirty="0">
                <a:latin typeface="+mj-lt"/>
                <a:cs typeface="Arial"/>
              </a:rPr>
              <a:t>http://www.ibye.ie/. </a:t>
            </a:r>
            <a:r>
              <a:rPr lang="en-IE" altLang="en-US" sz="1200" dirty="0">
                <a:latin typeface="+mj-lt"/>
                <a:cs typeface="Arial"/>
              </a:rPr>
              <a:t>Ogni contea dispone di un fondo di investimento di 50.000 euro per i vincitori di categoria.  </a:t>
            </a:r>
            <a:endParaRPr lang="en-IE" altLang="en-US" sz="1200">
              <a:solidFill>
                <a:srgbClr val="636EA6"/>
              </a:solidFill>
              <a:latin typeface="+mj-lt"/>
            </a:endParaRPr>
          </a:p>
          <a:p>
            <a:pPr>
              <a:spcBef>
                <a:spcPct val="0"/>
              </a:spcBef>
              <a:buFontTx/>
              <a:buNone/>
            </a:pPr>
            <a:endParaRPr lang="en-IE" altLang="en-US" sz="1200" dirty="0">
              <a:latin typeface="+mj-lt"/>
              <a:cs typeface="TH SarabunPSK" panose="020B0500040200020003" pitchFamily="34" charset="-34"/>
            </a:endParaRPr>
          </a:p>
        </p:txBody>
      </p:sp>
      <p:sp>
        <p:nvSpPr>
          <p:cNvPr id="8" name="BlokTextu 7">
            <a:extLst>
              <a:ext uri="{FF2B5EF4-FFF2-40B4-BE49-F238E27FC236}">
                <a16:creationId xmlns:a16="http://schemas.microsoft.com/office/drawing/2014/main" id="{3502E6F3-21A0-4725-85DE-6341A3BF0A35}"/>
              </a:ext>
            </a:extLst>
          </p:cNvPr>
          <p:cNvSpPr txBox="1"/>
          <p:nvPr/>
        </p:nvSpPr>
        <p:spPr>
          <a:xfrm>
            <a:off x="6136848" y="4210307"/>
            <a:ext cx="3041831" cy="830997"/>
          </a:xfrm>
          <a:prstGeom prst="rect">
            <a:avLst/>
          </a:prstGeom>
          <a:noFill/>
        </p:spPr>
        <p:txBody>
          <a:bodyPr wrap="square" lIns="91440" tIns="45720" rIns="91440" bIns="45720" anchor="t">
            <a:spAutoFit/>
          </a:bodyPr>
          <a:lstStyle/>
          <a:p>
            <a:r>
              <a:rPr lang="en-IE" altLang="en-US" sz="1200" dirty="0">
                <a:latin typeface="+mj-lt"/>
                <a:cs typeface="TH SarabunPSK"/>
              </a:rPr>
              <a:t>Shane Bonner di Newmarket Kitchen a Wicklow è stato finalista nazionale nella categoria Best Start Up Business. </a:t>
            </a:r>
            <a:endParaRPr lang="en-IE" altLang="en-US" sz="1200" dirty="0">
              <a:latin typeface="+mj-lt"/>
              <a:cs typeface="TH SarabunPSK" panose="020B0500040200020003" pitchFamily="34" charset="-34"/>
            </a:endParaRPr>
          </a:p>
        </p:txBody>
      </p:sp>
      <p:pic>
        <p:nvPicPr>
          <p:cNvPr id="9" name="Picture 2">
            <a:extLst>
              <a:ext uri="{FF2B5EF4-FFF2-40B4-BE49-F238E27FC236}">
                <a16:creationId xmlns:a16="http://schemas.microsoft.com/office/drawing/2014/main" id="{1A23A828-E622-47C5-9480-664553D534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4320" y="3678225"/>
            <a:ext cx="4263142" cy="2540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4439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DFD1E277-91DC-40BF-A11B-4B6BC46569AB}"/>
              </a:ext>
            </a:extLst>
          </p:cNvPr>
          <p:cNvSpPr txBox="1"/>
          <p:nvPr/>
        </p:nvSpPr>
        <p:spPr>
          <a:xfrm>
            <a:off x="271021" y="1112611"/>
            <a:ext cx="6987618" cy="461665"/>
          </a:xfrm>
          <a:prstGeom prst="rect">
            <a:avLst/>
          </a:prstGeom>
          <a:noFill/>
        </p:spPr>
        <p:txBody>
          <a:bodyPr wrap="square" lIns="91440" tIns="45720" rIns="91440" bIns="45720" anchor="t">
            <a:spAutoFit/>
          </a:bodyPr>
          <a:lstStyle/>
          <a:p>
            <a:pPr>
              <a:defRPr/>
            </a:pPr>
            <a:r>
              <a:rPr lang="en-IE" altLang="en-US" sz="1200" b="1" dirty="0">
                <a:solidFill>
                  <a:schemeClr val="bg1"/>
                </a:solidFill>
                <a:highlight>
                  <a:srgbClr val="006600"/>
                </a:highlight>
                <a:latin typeface="+mj-lt"/>
                <a:cs typeface="Arial"/>
              </a:rPr>
              <a:t>ESERCIZIO 5 : GUARDA </a:t>
            </a:r>
            <a:r>
              <a:rPr lang="en-IE" altLang="en-US" sz="1200" dirty="0">
                <a:solidFill>
                  <a:schemeClr val="bg1"/>
                </a:solidFill>
                <a:highlight>
                  <a:srgbClr val="006600"/>
                </a:highlight>
                <a:latin typeface="+mj-lt"/>
                <a:cs typeface="Arial"/>
              </a:rPr>
              <a:t>Shane Bonner, finalista nazionale di Newmarket Kitchen nella categoria Best Start Up Business. </a:t>
            </a:r>
            <a:endParaRPr lang="en-IE" altLang="en-US" sz="1200" dirty="0">
              <a:solidFill>
                <a:schemeClr val="bg1"/>
              </a:solidFill>
              <a:highlight>
                <a:srgbClr val="006600"/>
              </a:highlight>
              <a:latin typeface="+mj-lt"/>
            </a:endParaRPr>
          </a:p>
        </p:txBody>
      </p:sp>
      <p:pic>
        <p:nvPicPr>
          <p:cNvPr id="4" name="Picture 4" descr="&lt;strong&gt;flag&lt;/strong&gt; by think0 customization wallpaper hdtv widescreen the &lt;strong&gt;irish flag&lt;/strong&gt; ...">
            <a:extLst>
              <a:ext uri="{FF2B5EF4-FFF2-40B4-BE49-F238E27FC236}">
                <a16:creationId xmlns:a16="http://schemas.microsoft.com/office/drawing/2014/main" id="{69ED8FD2-6488-4798-8B9A-BE38CB7913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1006" y="1210016"/>
            <a:ext cx="1479550"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logo LEO">
            <a:extLst>
              <a:ext uri="{FF2B5EF4-FFF2-40B4-BE49-F238E27FC236}">
                <a16:creationId xmlns:a16="http://schemas.microsoft.com/office/drawing/2014/main" id="{6ADBEFC6-2501-4AB9-9D86-97E6145982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2685" y="2312940"/>
            <a:ext cx="2528888"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8AbkHvtE00">
            <a:hlinkClick r:id="" action="ppaction://media"/>
            <a:extLst>
              <a:ext uri="{FF2B5EF4-FFF2-40B4-BE49-F238E27FC236}">
                <a16:creationId xmlns:a16="http://schemas.microsoft.com/office/drawing/2014/main" id="{76B0DA2B-F641-4F1A-976D-3915125AAC57}"/>
              </a:ext>
            </a:extLst>
          </p:cNvPr>
          <p:cNvPicPr>
            <a:picLocks noRot="1" noChangeAspect="1" noChangeArrowheads="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881636" y="2312940"/>
            <a:ext cx="5151519" cy="386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BlokTextu 7">
            <a:extLst>
              <a:ext uri="{FF2B5EF4-FFF2-40B4-BE49-F238E27FC236}">
                <a16:creationId xmlns:a16="http://schemas.microsoft.com/office/drawing/2014/main" id="{373B19CA-A8FC-4856-A7B9-9A8E053A86BC}"/>
              </a:ext>
            </a:extLst>
          </p:cNvPr>
          <p:cNvSpPr txBox="1"/>
          <p:nvPr/>
        </p:nvSpPr>
        <p:spPr>
          <a:xfrm>
            <a:off x="6660243" y="3482153"/>
            <a:ext cx="2528889" cy="1200329"/>
          </a:xfrm>
          <a:prstGeom prst="rect">
            <a:avLst/>
          </a:prstGeom>
          <a:noFill/>
        </p:spPr>
        <p:txBody>
          <a:bodyPr wrap="square">
            <a:spAutoFit/>
          </a:bodyPr>
          <a:lstStyle/>
          <a:p>
            <a:pPr>
              <a:spcBef>
                <a:spcPct val="0"/>
              </a:spcBef>
              <a:buFontTx/>
              <a:buNone/>
            </a:pPr>
            <a:r>
              <a:rPr lang="en-IE" altLang="en-US" sz="1800" dirty="0">
                <a:latin typeface="Bookman Old Style" panose="02050604050505020204" pitchFamily="18" charset="0"/>
              </a:rPr>
              <a:t>Link al video: www.youtube.com/watch?v=g8AbkHvtE00 </a:t>
            </a:r>
          </a:p>
        </p:txBody>
      </p:sp>
    </p:spTree>
    <p:extLst>
      <p:ext uri="{BB962C8B-B14F-4D97-AF65-F5344CB8AC3E}">
        <p14:creationId xmlns:p14="http://schemas.microsoft.com/office/powerpoint/2010/main" val="917695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2BA83FD2-A667-4441-90CD-5DBFA91648BD}"/>
              </a:ext>
            </a:extLst>
          </p:cNvPr>
          <p:cNvSpPr txBox="1"/>
          <p:nvPr/>
        </p:nvSpPr>
        <p:spPr>
          <a:xfrm>
            <a:off x="195607" y="1061414"/>
            <a:ext cx="4953784" cy="387798"/>
          </a:xfrm>
          <a:prstGeom prst="rect">
            <a:avLst/>
          </a:prstGeom>
          <a:noFill/>
        </p:spPr>
        <p:txBody>
          <a:bodyPr wrap="square" lIns="91440" tIns="45720" rIns="91440" bIns="45720" anchor="t">
            <a:spAutoFit/>
          </a:bodyPr>
          <a:lstStyle/>
          <a:p>
            <a:pPr>
              <a:lnSpc>
                <a:spcPct val="80000"/>
              </a:lnSpc>
              <a:spcBef>
                <a:spcPct val="0"/>
              </a:spcBef>
              <a:buFontTx/>
              <a:buNone/>
              <a:defRPr/>
            </a:pPr>
            <a:r>
              <a:rPr lang="en-US" sz="1200" b="1" dirty="0">
                <a:solidFill>
                  <a:srgbClr val="006600"/>
                </a:solidFill>
                <a:latin typeface="+mj-lt"/>
                <a:cs typeface="Arial"/>
              </a:rPr>
              <a:t>Sovvenzioni - Nazionali (Irlanda)</a:t>
            </a:r>
          </a:p>
          <a:p>
            <a:pPr>
              <a:lnSpc>
                <a:spcPct val="80000"/>
              </a:lnSpc>
              <a:spcBef>
                <a:spcPct val="0"/>
              </a:spcBef>
              <a:buFontTx/>
              <a:buNone/>
              <a:defRPr/>
            </a:pPr>
            <a:endParaRPr lang="en-US" sz="1200" b="1" dirty="0">
              <a:solidFill>
                <a:srgbClr val="006600"/>
              </a:solidFill>
              <a:latin typeface="+mj-lt"/>
            </a:endParaRPr>
          </a:p>
        </p:txBody>
      </p:sp>
      <p:pic>
        <p:nvPicPr>
          <p:cNvPr id="4" name="Picture 4" descr="&lt;strong&gt;flag&lt;/strong&gt; by think0 customization wallpaper hdtv widescreen the &lt;strong&gt;irish flag&lt;/strong&gt; ...">
            <a:extLst>
              <a:ext uri="{FF2B5EF4-FFF2-40B4-BE49-F238E27FC236}">
                <a16:creationId xmlns:a16="http://schemas.microsoft.com/office/drawing/2014/main" id="{21BF73FE-7F9B-464F-A2F9-91F20B4304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3189" y="1281921"/>
            <a:ext cx="147955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BlokTextu 5">
            <a:extLst>
              <a:ext uri="{FF2B5EF4-FFF2-40B4-BE49-F238E27FC236}">
                <a16:creationId xmlns:a16="http://schemas.microsoft.com/office/drawing/2014/main" id="{B45A0756-AB3F-40F3-857D-9995766A0C89}"/>
              </a:ext>
            </a:extLst>
          </p:cNvPr>
          <p:cNvSpPr txBox="1"/>
          <p:nvPr/>
        </p:nvSpPr>
        <p:spPr>
          <a:xfrm>
            <a:off x="195606" y="1694817"/>
            <a:ext cx="7477583" cy="3921073"/>
          </a:xfrm>
          <a:prstGeom prst="rect">
            <a:avLst/>
          </a:prstGeom>
          <a:noFill/>
        </p:spPr>
        <p:txBody>
          <a:bodyPr wrap="square" lIns="91440" tIns="45720" rIns="91440" bIns="45720" anchor="t">
            <a:spAutoFit/>
          </a:bodyPr>
          <a:lstStyle/>
          <a:p>
            <a:pPr eaLnBrk="1" hangingPunct="1">
              <a:spcBef>
                <a:spcPct val="0"/>
              </a:spcBef>
              <a:buFontTx/>
              <a:buNone/>
            </a:pPr>
            <a:r>
              <a:rPr lang="en-IE" altLang="en-US" sz="1200" b="1" dirty="0">
                <a:solidFill>
                  <a:srgbClr val="006600"/>
                </a:solidFill>
                <a:latin typeface="+mj-lt"/>
                <a:cs typeface="Arial"/>
              </a:rPr>
              <a:t>Altri validi supporti sono</a:t>
            </a:r>
          </a:p>
          <a:p>
            <a:pPr eaLnBrk="1" hangingPunct="1">
              <a:spcBef>
                <a:spcPct val="0"/>
              </a:spcBef>
              <a:buFontTx/>
              <a:buNone/>
            </a:pPr>
            <a:endParaRPr lang="en-IE" altLang="en-US" sz="1200" b="1" dirty="0">
              <a:solidFill>
                <a:srgbClr val="006600"/>
              </a:solidFill>
              <a:latin typeface="+mj-lt"/>
            </a:endParaRPr>
          </a:p>
          <a:p>
            <a:r>
              <a:rPr lang="en-IE" altLang="en-US" sz="1200" b="1" dirty="0">
                <a:solidFill>
                  <a:srgbClr val="006600"/>
                </a:solidFill>
                <a:latin typeface="+mj-lt"/>
                <a:cs typeface="Arial"/>
              </a:rPr>
              <a:t>MENTORAGGIO </a:t>
            </a:r>
          </a:p>
          <a:p>
            <a:pPr eaLnBrk="1" hangingPunct="1">
              <a:spcBef>
                <a:spcPct val="0"/>
              </a:spcBef>
              <a:buFontTx/>
              <a:buNone/>
            </a:pPr>
            <a:r>
              <a:rPr lang="en-IE" altLang="en-US" sz="1200" dirty="0">
                <a:latin typeface="+mj-lt"/>
                <a:cs typeface="Arial"/>
              </a:rPr>
              <a:t>Un gruppo di specialisti aziendali (finanza, marketing, tecnica, ecc.) che contribuisce con osservazioni e consigli indipendenti e informati a favorire il processo decisionale.</a:t>
            </a:r>
          </a:p>
          <a:p>
            <a:pPr eaLnBrk="1" hangingPunct="1">
              <a:spcBef>
                <a:spcPct val="0"/>
              </a:spcBef>
              <a:buFontTx/>
              <a:buNone/>
            </a:pPr>
            <a:endParaRPr lang="en-IE" altLang="en-US" sz="1200" dirty="0">
              <a:latin typeface="+mj-lt"/>
            </a:endParaRPr>
          </a:p>
          <a:p>
            <a:pPr eaLnBrk="1" hangingPunct="1">
              <a:spcBef>
                <a:spcPct val="0"/>
              </a:spcBef>
              <a:buFontTx/>
              <a:buNone/>
            </a:pPr>
            <a:r>
              <a:rPr lang="en-IE" altLang="en-US" sz="1200" b="1" dirty="0">
                <a:solidFill>
                  <a:srgbClr val="006600"/>
                </a:solidFill>
                <a:latin typeface="+mj-lt"/>
                <a:cs typeface="Arial"/>
              </a:rPr>
              <a:t>BUONO PER IL TRADING ONLINE</a:t>
            </a:r>
          </a:p>
          <a:p>
            <a:pPr>
              <a:lnSpc>
                <a:spcPct val="80000"/>
              </a:lnSpc>
              <a:spcAft>
                <a:spcPts val="600"/>
              </a:spcAft>
              <a:buClr>
                <a:schemeClr val="accent1"/>
              </a:buClr>
            </a:pPr>
            <a:r>
              <a:rPr lang="en-IE" altLang="en-US" sz="1200" dirty="0">
                <a:latin typeface="+mj-lt"/>
                <a:cs typeface="Arial"/>
              </a:rPr>
              <a:t>Per sostenere le piccole imprese irlandesi a migliorare la loro presenza commerciale online, sono disponibili dei voucher per il commercio online nell'ambito della Strategia Nazionale Digitale del Governo, erogati dai LEO.</a:t>
            </a:r>
            <a:endParaRPr lang="sk-SK" altLang="en-US" sz="1200">
              <a:latin typeface="+mj-lt"/>
              <a:cs typeface="Arial"/>
            </a:endParaRPr>
          </a:p>
          <a:p>
            <a:pPr>
              <a:lnSpc>
                <a:spcPct val="80000"/>
              </a:lnSpc>
              <a:spcAft>
                <a:spcPts val="600"/>
              </a:spcAft>
              <a:buClr>
                <a:schemeClr val="accent1"/>
              </a:buClr>
              <a:buFontTx/>
              <a:buNone/>
            </a:pPr>
            <a:r>
              <a:rPr lang="en-US" altLang="en-US" sz="1200" b="1" dirty="0">
                <a:latin typeface="+mj-lt"/>
                <a:cs typeface="Arial"/>
              </a:rPr>
              <a:t>Maggiori informazioni sui buoni per il trading online</a:t>
            </a:r>
          </a:p>
          <a:p>
            <a:pPr>
              <a:lnSpc>
                <a:spcPct val="80000"/>
              </a:lnSpc>
              <a:spcAft>
                <a:spcPts val="600"/>
              </a:spcAft>
              <a:buClr>
                <a:schemeClr val="accent1"/>
              </a:buClr>
              <a:buFontTx/>
              <a:buNone/>
            </a:pPr>
            <a:r>
              <a:rPr lang="en-US" altLang="en-US" sz="1200" dirty="0">
                <a:latin typeface="+mj-lt"/>
                <a:cs typeface="Arial"/>
              </a:rPr>
              <a:t>I voucher sono disponibili per un valore massimo di 2.500 euro o per il 50% della spesa ammissibile (al netto dell'IVA), se inferiore;</a:t>
            </a:r>
            <a:endParaRPr lang="sk-SK" altLang="en-US" sz="1200">
              <a:latin typeface="+mj-lt"/>
              <a:cs typeface="Arial"/>
            </a:endParaRPr>
          </a:p>
          <a:p>
            <a:pPr>
              <a:lnSpc>
                <a:spcPct val="80000"/>
              </a:lnSpc>
              <a:spcAft>
                <a:spcPts val="600"/>
              </a:spcAft>
              <a:buClr>
                <a:schemeClr val="accent1"/>
              </a:buClr>
              <a:buFontTx/>
              <a:buNone/>
            </a:pPr>
            <a:endParaRPr lang="en-US" altLang="en-US" sz="1200" dirty="0">
              <a:latin typeface="+mj-lt"/>
            </a:endParaRPr>
          </a:p>
          <a:p>
            <a:pPr>
              <a:lnSpc>
                <a:spcPct val="80000"/>
              </a:lnSpc>
              <a:spcAft>
                <a:spcPts val="600"/>
              </a:spcAft>
              <a:buClr>
                <a:schemeClr val="accent1"/>
              </a:buClr>
              <a:buFontTx/>
              <a:buNone/>
            </a:pPr>
            <a:r>
              <a:rPr lang="en-US" altLang="en-US" sz="1200" dirty="0">
                <a:latin typeface="+mj-lt"/>
                <a:cs typeface="Arial"/>
              </a:rPr>
              <a:t>I richiedenti devono partecipare a una sessione informativa e l'approvazione del voucher deve essere ottenuta prima di sostenere qualsiasi spesa;</a:t>
            </a:r>
            <a:endParaRPr lang="sk-SK" altLang="en-US" sz="1200">
              <a:latin typeface="+mj-lt"/>
              <a:cs typeface="Arial"/>
            </a:endParaRPr>
          </a:p>
          <a:p>
            <a:pPr>
              <a:lnSpc>
                <a:spcPct val="80000"/>
              </a:lnSpc>
              <a:spcAft>
                <a:spcPts val="600"/>
              </a:spcAft>
              <a:buClr>
                <a:schemeClr val="accent1"/>
              </a:buClr>
              <a:buFontTx/>
              <a:buNone/>
            </a:pPr>
            <a:endParaRPr lang="en-US" altLang="en-US" sz="1200" dirty="0">
              <a:latin typeface="+mj-lt"/>
            </a:endParaRPr>
          </a:p>
          <a:p>
            <a:pPr>
              <a:lnSpc>
                <a:spcPct val="80000"/>
              </a:lnSpc>
              <a:spcAft>
                <a:spcPts val="600"/>
              </a:spcAft>
              <a:buClr>
                <a:schemeClr val="accent1"/>
              </a:buClr>
              <a:buFontTx/>
              <a:buNone/>
            </a:pPr>
            <a:r>
              <a:rPr lang="en-US" altLang="en-US" sz="1200" dirty="0" err="1">
                <a:latin typeface="+mj-lt"/>
                <a:cs typeface="Arial"/>
              </a:rPr>
              <a:t>La manodopera </a:t>
            </a:r>
            <a:r>
              <a:rPr lang="en-US" altLang="en-US" sz="1200" dirty="0">
                <a:latin typeface="+mj-lt"/>
                <a:cs typeface="Arial"/>
              </a:rPr>
              <a:t>propria non è una spesa ammissibile;</a:t>
            </a:r>
          </a:p>
          <a:p>
            <a:pPr>
              <a:lnSpc>
                <a:spcPct val="80000"/>
              </a:lnSpc>
              <a:spcAft>
                <a:spcPts val="600"/>
              </a:spcAft>
              <a:buClr>
                <a:schemeClr val="accent1"/>
              </a:buClr>
              <a:buFontTx/>
              <a:buNone/>
            </a:pPr>
            <a:r>
              <a:rPr lang="en-US" altLang="en-US" sz="1200" dirty="0">
                <a:latin typeface="+mj-lt"/>
                <a:cs typeface="Arial"/>
              </a:rPr>
              <a:t>Saranno presi in considerazione solo i costi di terzi.</a:t>
            </a:r>
          </a:p>
          <a:p>
            <a:pPr>
              <a:lnSpc>
                <a:spcPct val="80000"/>
              </a:lnSpc>
              <a:spcAft>
                <a:spcPts val="600"/>
              </a:spcAft>
              <a:buClr>
                <a:schemeClr val="accent1"/>
              </a:buClr>
              <a:buFontTx/>
              <a:buNone/>
            </a:pPr>
            <a:endParaRPr lang="en-US" altLang="en-US" sz="1200" dirty="0">
              <a:solidFill>
                <a:schemeClr val="bg2"/>
              </a:solidFill>
              <a:latin typeface="+mj-lt"/>
            </a:endParaRPr>
          </a:p>
        </p:txBody>
      </p:sp>
      <p:pic>
        <p:nvPicPr>
          <p:cNvPr id="7" name="Picture 2" descr="logo LEO">
            <a:extLst>
              <a:ext uri="{FF2B5EF4-FFF2-40B4-BE49-F238E27FC236}">
                <a16:creationId xmlns:a16="http://schemas.microsoft.com/office/drawing/2014/main" id="{0C11C369-DFC7-4825-ADBF-16C0D09777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5337" y="1530707"/>
            <a:ext cx="2311906" cy="7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4885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2BA83FD2-A667-4441-90CD-5DBFA91648BD}"/>
              </a:ext>
            </a:extLst>
          </p:cNvPr>
          <p:cNvSpPr txBox="1"/>
          <p:nvPr/>
        </p:nvSpPr>
        <p:spPr>
          <a:xfrm>
            <a:off x="129618" y="1056043"/>
            <a:ext cx="4953784" cy="535531"/>
          </a:xfrm>
          <a:prstGeom prst="rect">
            <a:avLst/>
          </a:prstGeom>
          <a:noFill/>
        </p:spPr>
        <p:txBody>
          <a:bodyPr wrap="square" lIns="91440" tIns="45720" rIns="91440" bIns="45720" anchor="t">
            <a:spAutoFit/>
          </a:bodyPr>
          <a:lstStyle/>
          <a:p>
            <a:pPr>
              <a:lnSpc>
                <a:spcPct val="80000"/>
              </a:lnSpc>
              <a:defRPr/>
            </a:pPr>
            <a:r>
              <a:rPr lang="en-US" altLang="en-US" sz="1200" b="1" dirty="0">
                <a:solidFill>
                  <a:srgbClr val="006600"/>
                </a:solidFill>
                <a:latin typeface="+mj-lt"/>
                <a:cs typeface="Arial"/>
              </a:rPr>
              <a:t>Sovvenzioni - Nazionali (Irlanda, ma LEADER è disponibile in tutta Europa)</a:t>
            </a:r>
          </a:p>
          <a:p>
            <a:pPr>
              <a:lnSpc>
                <a:spcPct val="80000"/>
              </a:lnSpc>
              <a:spcBef>
                <a:spcPct val="0"/>
              </a:spcBef>
              <a:buFontTx/>
              <a:buNone/>
              <a:defRPr/>
            </a:pPr>
            <a:endParaRPr lang="en-US" sz="1200" b="1" dirty="0">
              <a:solidFill>
                <a:srgbClr val="006600"/>
              </a:solidFill>
              <a:latin typeface="+mj-lt"/>
            </a:endParaRPr>
          </a:p>
        </p:txBody>
      </p:sp>
      <p:pic>
        <p:nvPicPr>
          <p:cNvPr id="4" name="Picture 4" descr="&lt;strong&gt;flag&lt;/strong&gt; by think0 customization wallpaper hdtv widescreen the &lt;strong&gt;irish flag&lt;/strong&gt; ...">
            <a:extLst>
              <a:ext uri="{FF2B5EF4-FFF2-40B4-BE49-F238E27FC236}">
                <a16:creationId xmlns:a16="http://schemas.microsoft.com/office/drawing/2014/main" id="{21BF73FE-7F9B-464F-A2F9-91F20B4304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3189" y="1281921"/>
            <a:ext cx="147955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http://www.dergisle.com/wp-content/uploads/LEADER-logo-Jul09-32.jpg">
            <a:extLst>
              <a:ext uri="{FF2B5EF4-FFF2-40B4-BE49-F238E27FC236}">
                <a16:creationId xmlns:a16="http://schemas.microsoft.com/office/drawing/2014/main" id="{ED579E3E-972B-4B3C-8A90-8D6B77C9D4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4780" b="4359"/>
          <a:stretch>
            <a:fillRect/>
          </a:stretch>
        </p:blipFill>
        <p:spPr bwMode="auto">
          <a:xfrm>
            <a:off x="7822414" y="2430462"/>
            <a:ext cx="1330325"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lokTextu 9">
            <a:extLst>
              <a:ext uri="{FF2B5EF4-FFF2-40B4-BE49-F238E27FC236}">
                <a16:creationId xmlns:a16="http://schemas.microsoft.com/office/drawing/2014/main" id="{DB8E706A-6E99-4B4B-902E-D9C1A28FE191}"/>
              </a:ext>
            </a:extLst>
          </p:cNvPr>
          <p:cNvSpPr txBox="1"/>
          <p:nvPr/>
        </p:nvSpPr>
        <p:spPr>
          <a:xfrm>
            <a:off x="129618" y="2032063"/>
            <a:ext cx="7374118" cy="1095685"/>
          </a:xfrm>
          <a:prstGeom prst="rect">
            <a:avLst/>
          </a:prstGeom>
          <a:noFill/>
        </p:spPr>
        <p:txBody>
          <a:bodyPr wrap="square" lIns="91440" tIns="45720" rIns="91440" bIns="45720" anchor="t">
            <a:spAutoFit/>
          </a:bodyPr>
          <a:lstStyle/>
          <a:p>
            <a:pPr>
              <a:spcAft>
                <a:spcPts val="600"/>
              </a:spcAft>
              <a:buClr>
                <a:schemeClr val="accent1"/>
              </a:buClr>
              <a:buFontTx/>
              <a:buNone/>
            </a:pPr>
            <a:r>
              <a:rPr lang="en-US" altLang="en-US" sz="1200" dirty="0">
                <a:latin typeface="+mj-lt"/>
                <a:cs typeface="Arial"/>
              </a:rPr>
              <a:t>Il Department of Arts, Heritage, Regional, Rural and Gaeltacht Affairs è il responsabile </a:t>
            </a:r>
            <a:r>
              <a:rPr lang="en-US" altLang="en-US" sz="1200" dirty="0" err="1">
                <a:latin typeface="+mj-lt"/>
                <a:cs typeface="Arial"/>
              </a:rPr>
              <a:t>del programma </a:t>
            </a:r>
            <a:r>
              <a:rPr lang="en-US" altLang="en-US" sz="1200" dirty="0">
                <a:latin typeface="+mj-lt"/>
                <a:cs typeface="Arial"/>
              </a:rPr>
              <a:t>LEADER, il cui budget complessivo ammonta a 250 milioni di euro ed è incentrato sulla "</a:t>
            </a:r>
            <a:r>
              <a:rPr lang="en-US" altLang="en-US" sz="1200" i="1" dirty="0">
                <a:latin typeface="+mj-lt"/>
                <a:cs typeface="Arial"/>
              </a:rPr>
              <a:t>promozione dell'inclusione sociale, della riduzione della povertà e dello sviluppo economico nelle aree rurali".</a:t>
            </a:r>
          </a:p>
          <a:p>
            <a:pPr>
              <a:lnSpc>
                <a:spcPct val="80000"/>
              </a:lnSpc>
              <a:spcAft>
                <a:spcPts val="600"/>
              </a:spcAft>
              <a:buClr>
                <a:schemeClr val="accent1"/>
              </a:buClr>
              <a:buFontTx/>
              <a:buNone/>
            </a:pPr>
            <a:endParaRPr lang="en-US" altLang="en-US" sz="1200" dirty="0">
              <a:latin typeface="+mj-lt"/>
            </a:endParaRPr>
          </a:p>
          <a:p>
            <a:pPr>
              <a:lnSpc>
                <a:spcPct val="80000"/>
              </a:lnSpc>
              <a:spcAft>
                <a:spcPts val="600"/>
              </a:spcAft>
              <a:buClr>
                <a:schemeClr val="accent1"/>
              </a:buClr>
            </a:pPr>
            <a:r>
              <a:rPr lang="en-US" altLang="en-US" sz="1200" dirty="0">
                <a:latin typeface="+mj-lt"/>
                <a:cs typeface="Arial"/>
              </a:rPr>
              <a:t>Viene attuato attraverso i Gruppi di azione locale: trovate il vostro su  </a:t>
            </a:r>
          </a:p>
        </p:txBody>
      </p:sp>
      <p:sp>
        <p:nvSpPr>
          <p:cNvPr id="11" name="BlokTextu 10">
            <a:extLst>
              <a:ext uri="{FF2B5EF4-FFF2-40B4-BE49-F238E27FC236}">
                <a16:creationId xmlns:a16="http://schemas.microsoft.com/office/drawing/2014/main" id="{72000137-CB94-40F0-B5F0-2D25B0461A41}"/>
              </a:ext>
            </a:extLst>
          </p:cNvPr>
          <p:cNvSpPr txBox="1"/>
          <p:nvPr/>
        </p:nvSpPr>
        <p:spPr>
          <a:xfrm>
            <a:off x="129617" y="5444172"/>
            <a:ext cx="7543571" cy="241028"/>
          </a:xfrm>
          <a:prstGeom prst="rect">
            <a:avLst/>
          </a:prstGeom>
          <a:noFill/>
        </p:spPr>
        <p:txBody>
          <a:bodyPr wrap="square" lIns="91440" tIns="45720" rIns="91440" bIns="45720" anchor="t">
            <a:spAutoFit/>
          </a:bodyPr>
          <a:lstStyle/>
          <a:p>
            <a:pPr>
              <a:lnSpc>
                <a:spcPct val="80000"/>
              </a:lnSpc>
              <a:spcAft>
                <a:spcPts val="600"/>
              </a:spcAft>
              <a:buClr>
                <a:schemeClr val="accent1"/>
              </a:buClr>
            </a:pPr>
            <a:r>
              <a:rPr lang="en-US" altLang="en-US" sz="1200" dirty="0">
                <a:latin typeface="Bookman Old Style"/>
                <a:cs typeface="Arial"/>
                <a:hlinkClick r:id="rId4"/>
              </a:rPr>
              <a:t>https://www.pobal.ie/Publications/Documents/Local%20Action%20Groups.xlsx </a:t>
            </a:r>
            <a:endParaRPr lang="en-US" altLang="en-US" sz="1200" dirty="0">
              <a:latin typeface="Bookman Old Style" panose="02050604050505020204" pitchFamily="18" charset="0"/>
            </a:endParaRPr>
          </a:p>
        </p:txBody>
      </p:sp>
    </p:spTree>
    <p:extLst>
      <p:ext uri="{BB962C8B-B14F-4D97-AF65-F5344CB8AC3E}">
        <p14:creationId xmlns:p14="http://schemas.microsoft.com/office/powerpoint/2010/main" val="1173315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8657921E-9565-4D35-9A1A-1823A7C9193E}"/>
              </a:ext>
            </a:extLst>
          </p:cNvPr>
          <p:cNvSpPr txBox="1"/>
          <p:nvPr/>
        </p:nvSpPr>
        <p:spPr>
          <a:xfrm>
            <a:off x="207389" y="1026261"/>
            <a:ext cx="4989135" cy="1015663"/>
          </a:xfrm>
          <a:prstGeom prst="rect">
            <a:avLst/>
          </a:prstGeom>
          <a:noFill/>
        </p:spPr>
        <p:txBody>
          <a:bodyPr wrap="square" lIns="91440" tIns="45720" rIns="91440" bIns="45720" anchor="t">
            <a:spAutoFit/>
          </a:bodyPr>
          <a:lstStyle/>
          <a:p>
            <a:pPr>
              <a:lnSpc>
                <a:spcPct val="80000"/>
              </a:lnSpc>
            </a:pPr>
            <a:r>
              <a:rPr lang="en-US" altLang="en-US" sz="1200" b="1" dirty="0">
                <a:solidFill>
                  <a:srgbClr val="006600"/>
                </a:solidFill>
                <a:latin typeface="+mj-lt"/>
                <a:cs typeface="Arial"/>
              </a:rPr>
              <a:t>Sovvenzioni - Nazionali (Irlanda, ma LEADER è disponibile in tutta Europa)</a:t>
            </a:r>
          </a:p>
          <a:p>
            <a:pPr>
              <a:lnSpc>
                <a:spcPct val="80000"/>
              </a:lnSpc>
              <a:spcBef>
                <a:spcPct val="0"/>
              </a:spcBef>
              <a:buFontTx/>
              <a:buNone/>
            </a:pPr>
            <a:endParaRPr lang="en-US" altLang="en-US" sz="1200" b="1" dirty="0">
              <a:solidFill>
                <a:srgbClr val="B2CF3F"/>
              </a:solidFill>
              <a:latin typeface="+mj-lt"/>
            </a:endParaRPr>
          </a:p>
          <a:p>
            <a:pPr>
              <a:spcBef>
                <a:spcPct val="0"/>
              </a:spcBef>
              <a:buFontTx/>
              <a:buNone/>
            </a:pPr>
            <a:r>
              <a:rPr lang="en-US" altLang="en-US" sz="1200" dirty="0">
                <a:latin typeface="+mj-lt"/>
                <a:cs typeface="Arial"/>
              </a:rPr>
              <a:t>Di rilevanza per il </a:t>
            </a:r>
            <a:r>
              <a:rPr lang="sk-SK" altLang="en-US" sz="1200" dirty="0">
                <a:latin typeface="+mj-lt"/>
                <a:cs typeface="Arial"/>
              </a:rPr>
              <a:t>centro del gusto</a:t>
            </a:r>
            <a:r>
              <a:rPr lang="en-US" altLang="en-US" sz="1200" dirty="0">
                <a:latin typeface="+mj-lt"/>
                <a:cs typeface="Arial"/>
              </a:rPr>
              <a:t>...</a:t>
            </a:r>
          </a:p>
          <a:p>
            <a:pPr>
              <a:lnSpc>
                <a:spcPct val="80000"/>
              </a:lnSpc>
              <a:spcBef>
                <a:spcPct val="0"/>
              </a:spcBef>
              <a:buFontTx/>
              <a:buNone/>
            </a:pPr>
            <a:endParaRPr lang="en-US" altLang="en-US" sz="1200" b="1" dirty="0">
              <a:solidFill>
                <a:srgbClr val="B2CF3F"/>
              </a:solidFill>
              <a:latin typeface="+mj-lt"/>
            </a:endParaRPr>
          </a:p>
          <a:p>
            <a:pPr>
              <a:lnSpc>
                <a:spcPct val="80000"/>
              </a:lnSpc>
              <a:spcBef>
                <a:spcPct val="0"/>
              </a:spcBef>
              <a:buFontTx/>
              <a:buNone/>
            </a:pPr>
            <a:endParaRPr lang="en-US" altLang="en-US" sz="1200" b="1" dirty="0">
              <a:solidFill>
                <a:srgbClr val="B2CF3F"/>
              </a:solidFill>
              <a:latin typeface="+mj-lt"/>
            </a:endParaRPr>
          </a:p>
        </p:txBody>
      </p:sp>
      <p:pic>
        <p:nvPicPr>
          <p:cNvPr id="4" name="Picture 4" descr="&lt;strong&gt;flag&lt;/strong&gt; by think0 customization wallpaper hdtv widescreen the &lt;strong&gt;irish flag&lt;/strong&gt; ...">
            <a:extLst>
              <a:ext uri="{FF2B5EF4-FFF2-40B4-BE49-F238E27FC236}">
                <a16:creationId xmlns:a16="http://schemas.microsoft.com/office/drawing/2014/main" id="{5E21707D-22CE-4BC8-8586-47897B5F6F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3189" y="1281921"/>
            <a:ext cx="147955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uľka 4">
            <a:extLst>
              <a:ext uri="{FF2B5EF4-FFF2-40B4-BE49-F238E27FC236}">
                <a16:creationId xmlns:a16="http://schemas.microsoft.com/office/drawing/2014/main" id="{0B8B698E-B21A-44EF-B032-6F20EB6C5374}"/>
              </a:ext>
            </a:extLst>
          </p:cNvPr>
          <p:cNvGraphicFramePr>
            <a:graphicFrameLocks noGrp="1"/>
          </p:cNvGraphicFramePr>
          <p:nvPr>
            <p:extLst>
              <p:ext uri="{D42A27DB-BD31-4B8C-83A1-F6EECF244321}">
                <p14:modId xmlns:p14="http://schemas.microsoft.com/office/powerpoint/2010/main" val="1367673853"/>
              </p:ext>
            </p:extLst>
          </p:nvPr>
        </p:nvGraphicFramePr>
        <p:xfrm>
          <a:off x="282803" y="2280405"/>
          <a:ext cx="9144000" cy="484642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926021539"/>
                    </a:ext>
                  </a:extLst>
                </a:gridCol>
                <a:gridCol w="2286000">
                  <a:extLst>
                    <a:ext uri="{9D8B030D-6E8A-4147-A177-3AD203B41FA5}">
                      <a16:colId xmlns:a16="http://schemas.microsoft.com/office/drawing/2014/main" val="1203149803"/>
                    </a:ext>
                  </a:extLst>
                </a:gridCol>
                <a:gridCol w="2286000">
                  <a:extLst>
                    <a:ext uri="{9D8B030D-6E8A-4147-A177-3AD203B41FA5}">
                      <a16:colId xmlns:a16="http://schemas.microsoft.com/office/drawing/2014/main" val="2400183952"/>
                    </a:ext>
                  </a:extLst>
                </a:gridCol>
                <a:gridCol w="2286000">
                  <a:extLst>
                    <a:ext uri="{9D8B030D-6E8A-4147-A177-3AD203B41FA5}">
                      <a16:colId xmlns:a16="http://schemas.microsoft.com/office/drawing/2014/main" val="3734479626"/>
                    </a:ext>
                  </a:extLst>
                </a:gridCol>
              </a:tblGrid>
              <a:tr h="1116825">
                <a:tc>
                  <a:txBody>
                    <a:bodyPr/>
                    <a:lstStyle/>
                    <a:p>
                      <a:r>
                        <a:rPr lang="en-IE" sz="1600" dirty="0">
                          <a:latin typeface="Bookman Old Style" panose="02050604050505020204" pitchFamily="18" charset="0"/>
                        </a:rPr>
                        <a:t>Tema leader</a:t>
                      </a:r>
                    </a:p>
                  </a:txBody>
                  <a:tcPr marL="91439" marR="91439" marT="45730" marB="45730">
                    <a:solidFill>
                      <a:srgbClr val="70AC2E"/>
                    </a:solidFill>
                  </a:tcPr>
                </a:tc>
                <a:tc>
                  <a:txBody>
                    <a:bodyPr/>
                    <a:lstStyle/>
                    <a:p>
                      <a:r>
                        <a:rPr lang="en-IE" sz="1600" dirty="0">
                          <a:solidFill>
                            <a:srgbClr val="006600"/>
                          </a:solidFill>
                          <a:latin typeface="Bookman Old Style" panose="02050604050505020204" pitchFamily="18" charset="0"/>
                        </a:rPr>
                        <a:t>Sviluppo economico, sviluppo delle imprese e creazione di posti di lavoro</a:t>
                      </a:r>
                    </a:p>
                  </a:txBody>
                  <a:tcPr marL="91439" marR="91439" marT="45730" marB="45730">
                    <a:solidFill>
                      <a:srgbClr val="70AC2E"/>
                    </a:solidFill>
                  </a:tcPr>
                </a:tc>
                <a:tc>
                  <a:txBody>
                    <a:bodyPr/>
                    <a:lstStyle/>
                    <a:p>
                      <a:r>
                        <a:rPr lang="en-IE" sz="1600" dirty="0">
                          <a:latin typeface="Bookman Old Style" panose="02050604050505020204" pitchFamily="18" charset="0"/>
                        </a:rPr>
                        <a:t>Inclusione sociale</a:t>
                      </a:r>
                    </a:p>
                  </a:txBody>
                  <a:tcPr marL="91439" marR="91439" marT="45730" marB="45730">
                    <a:solidFill>
                      <a:srgbClr val="70AC2E"/>
                    </a:solidFill>
                  </a:tcPr>
                </a:tc>
                <a:tc>
                  <a:txBody>
                    <a:bodyPr/>
                    <a:lstStyle/>
                    <a:p>
                      <a:r>
                        <a:rPr lang="en-IE" sz="1600" dirty="0">
                          <a:latin typeface="Bookman Old Style" panose="02050604050505020204" pitchFamily="18" charset="0"/>
                        </a:rPr>
                        <a:t>Ambiente rurale</a:t>
                      </a:r>
                    </a:p>
                  </a:txBody>
                  <a:tcPr marL="91439" marR="91439" marT="45730" marB="45730">
                    <a:solidFill>
                      <a:srgbClr val="70AC2E"/>
                    </a:solidFill>
                  </a:tcPr>
                </a:tc>
                <a:extLst>
                  <a:ext uri="{0D108BD9-81ED-4DB2-BD59-A6C34878D82A}">
                    <a16:rowId xmlns:a16="http://schemas.microsoft.com/office/drawing/2014/main" val="765646281"/>
                  </a:ext>
                </a:extLst>
              </a:tr>
              <a:tr h="905142">
                <a:tc>
                  <a:txBody>
                    <a:bodyPr/>
                    <a:lstStyle/>
                    <a:p>
                      <a:r>
                        <a:rPr lang="en-IE" sz="1600" dirty="0">
                          <a:latin typeface="Bookman Old Style" panose="02050604050505020204" pitchFamily="18" charset="0"/>
                        </a:rPr>
                        <a:t>Sottotema Leader</a:t>
                      </a:r>
                    </a:p>
                  </a:txBody>
                  <a:tcPr marL="91439" marR="91439" marT="45730" marB="45730"/>
                </a:tc>
                <a:tc>
                  <a:txBody>
                    <a:bodyPr/>
                    <a:lstStyle/>
                    <a:p>
                      <a:r>
                        <a:rPr lang="en-IE" sz="1600" dirty="0">
                          <a:latin typeface="Bookman Old Style" panose="02050604050505020204" pitchFamily="18" charset="0"/>
                        </a:rPr>
                        <a:t>Turismo rurale</a:t>
                      </a:r>
                    </a:p>
                  </a:txBody>
                  <a:tcPr marL="91439" marR="91439" marT="45730" marB="45730"/>
                </a:tc>
                <a:tc>
                  <a:txBody>
                    <a:bodyPr/>
                    <a:lstStyle/>
                    <a:p>
                      <a:r>
                        <a:rPr lang="en-IE" sz="1600" dirty="0">
                          <a:latin typeface="Bookman Old Style" panose="02050604050505020204" pitchFamily="18" charset="0"/>
                        </a:rPr>
                        <a:t>Servizi di base mirati alle comunità più difficili da raggiungere</a:t>
                      </a:r>
                    </a:p>
                  </a:txBody>
                  <a:tcPr marL="91439" marR="91439" marT="45730" marB="45730"/>
                </a:tc>
                <a:tc>
                  <a:txBody>
                    <a:bodyPr/>
                    <a:lstStyle/>
                    <a:p>
                      <a:r>
                        <a:rPr lang="en-IE" sz="1600" dirty="0">
                          <a:latin typeface="Bookman Old Style" panose="02050604050505020204" pitchFamily="18" charset="0"/>
                        </a:rPr>
                        <a:t>Protezione e uso sostenibile delle risorse idriche</a:t>
                      </a:r>
                    </a:p>
                  </a:txBody>
                  <a:tcPr marL="91439" marR="91439" marT="45730" marB="45730"/>
                </a:tc>
                <a:extLst>
                  <a:ext uri="{0D108BD9-81ED-4DB2-BD59-A6C34878D82A}">
                    <a16:rowId xmlns:a16="http://schemas.microsoft.com/office/drawing/2014/main" val="915406323"/>
                  </a:ext>
                </a:extLst>
              </a:tr>
              <a:tr h="75386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E" sz="1600" dirty="0">
                          <a:latin typeface="Bookman Old Style" panose="02050604050505020204" pitchFamily="18" charset="0"/>
                        </a:rPr>
                        <a:t>Sottotema Leader</a:t>
                      </a:r>
                    </a:p>
                  </a:txBody>
                  <a:tcPr marL="91439" marR="91439" marT="45730" marB="45730"/>
                </a:tc>
                <a:tc>
                  <a:txBody>
                    <a:bodyPr/>
                    <a:lstStyle/>
                    <a:p>
                      <a:r>
                        <a:rPr lang="en-IE" sz="1600" b="1" dirty="0">
                          <a:solidFill>
                            <a:srgbClr val="006600"/>
                          </a:solidFill>
                          <a:latin typeface="Bookman Old Style" panose="02050604050505020204" pitchFamily="18" charset="0"/>
                        </a:rPr>
                        <a:t>Sviluppo dell'impresa</a:t>
                      </a:r>
                    </a:p>
                  </a:txBody>
                  <a:tcPr marL="91439" marR="91439" marT="45730" marB="45730"/>
                </a:tc>
                <a:tc>
                  <a:txBody>
                    <a:bodyPr/>
                    <a:lstStyle/>
                    <a:p>
                      <a:r>
                        <a:rPr lang="en-IE" sz="1600" dirty="0">
                          <a:latin typeface="Bookman Old Style" panose="02050604050505020204" pitchFamily="18" charset="0"/>
                        </a:rPr>
                        <a:t>Gioventù rurale</a:t>
                      </a:r>
                    </a:p>
                  </a:txBody>
                  <a:tcPr marL="91439" marR="91439" marT="45730" marB="45730"/>
                </a:tc>
                <a:tc>
                  <a:txBody>
                    <a:bodyPr/>
                    <a:lstStyle/>
                    <a:p>
                      <a:r>
                        <a:rPr lang="en-IE" sz="1600" dirty="0">
                          <a:latin typeface="Bookman Old Style" panose="02050604050505020204" pitchFamily="18" charset="0"/>
                        </a:rPr>
                        <a:t>Protezione e miglioramento della biodiversità locale</a:t>
                      </a:r>
                    </a:p>
                  </a:txBody>
                  <a:tcPr marL="91439" marR="91439" marT="45730" marB="45730"/>
                </a:tc>
                <a:extLst>
                  <a:ext uri="{0D108BD9-81ED-4DB2-BD59-A6C34878D82A}">
                    <a16:rowId xmlns:a16="http://schemas.microsoft.com/office/drawing/2014/main" val="2578477817"/>
                  </a:ext>
                </a:extLst>
              </a:tr>
              <a:tr h="53050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E" sz="1600" dirty="0">
                          <a:latin typeface="Bookman Old Style" panose="02050604050505020204" pitchFamily="18" charset="0"/>
                        </a:rPr>
                        <a:t>Sottotema Leader</a:t>
                      </a:r>
                    </a:p>
                  </a:txBody>
                  <a:tcPr marL="91439" marR="91439" marT="45730" marB="45730"/>
                </a:tc>
                <a:tc>
                  <a:txBody>
                    <a:bodyPr/>
                    <a:lstStyle/>
                    <a:p>
                      <a:r>
                        <a:rPr lang="en-IE" sz="1600" dirty="0">
                          <a:latin typeface="Bookman Old Style" panose="02050604050505020204" pitchFamily="18" charset="0"/>
                        </a:rPr>
                        <a:t>Città rurali</a:t>
                      </a:r>
                    </a:p>
                  </a:txBody>
                  <a:tcPr marL="91439" marR="91439" marT="45730" marB="45730"/>
                </a:tc>
                <a:tc>
                  <a:txBody>
                    <a:bodyPr/>
                    <a:lstStyle/>
                    <a:p>
                      <a:endParaRPr lang="en-IE" sz="1600" dirty="0">
                        <a:latin typeface="Bookman Old Style" panose="02050604050505020204" pitchFamily="18" charset="0"/>
                      </a:endParaRPr>
                    </a:p>
                  </a:txBody>
                  <a:tcPr marL="91439" marR="91439" marT="45730" marB="45730"/>
                </a:tc>
                <a:tc>
                  <a:txBody>
                    <a:bodyPr/>
                    <a:lstStyle/>
                    <a:p>
                      <a:r>
                        <a:rPr lang="en-IE" sz="1600" b="1" dirty="0">
                          <a:solidFill>
                            <a:srgbClr val="006600"/>
                          </a:solidFill>
                          <a:latin typeface="Bookman Old Style" panose="02050604050505020204" pitchFamily="18" charset="0"/>
                        </a:rPr>
                        <a:t>Sviluppo delle energie rinnovabili</a:t>
                      </a:r>
                    </a:p>
                  </a:txBody>
                  <a:tcPr marL="91439" marR="91439" marT="45730" marB="45730"/>
                </a:tc>
                <a:extLst>
                  <a:ext uri="{0D108BD9-81ED-4DB2-BD59-A6C34878D82A}">
                    <a16:rowId xmlns:a16="http://schemas.microsoft.com/office/drawing/2014/main" val="3580534621"/>
                  </a:ext>
                </a:extLst>
              </a:tr>
              <a:tr h="49354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E" sz="1600" dirty="0">
                          <a:latin typeface="Bookman Old Style" panose="02050604050505020204" pitchFamily="18" charset="0"/>
                        </a:rPr>
                        <a:t>Sottotema Leader</a:t>
                      </a:r>
                    </a:p>
                  </a:txBody>
                  <a:tcPr marL="91439" marR="91439" marT="45730" marB="45730"/>
                </a:tc>
                <a:tc>
                  <a:txBody>
                    <a:bodyPr/>
                    <a:lstStyle/>
                    <a:p>
                      <a:r>
                        <a:rPr lang="en-IE" sz="1600" dirty="0">
                          <a:latin typeface="Bookman Old Style" panose="02050604050505020204" pitchFamily="18" charset="0"/>
                        </a:rPr>
                        <a:t>Accesso alla banda larga</a:t>
                      </a:r>
                    </a:p>
                    <a:p>
                      <a:endParaRPr lang="en-IE" sz="1600" dirty="0">
                        <a:latin typeface="Bookman Old Style" panose="02050604050505020204" pitchFamily="18" charset="0"/>
                      </a:endParaRPr>
                    </a:p>
                  </a:txBody>
                  <a:tcPr marL="91439" marR="91439" marT="45730" marB="45730"/>
                </a:tc>
                <a:tc>
                  <a:txBody>
                    <a:bodyPr/>
                    <a:lstStyle/>
                    <a:p>
                      <a:endParaRPr lang="en-IE" sz="1600" dirty="0">
                        <a:latin typeface="Bookman Old Style" panose="02050604050505020204" pitchFamily="18" charset="0"/>
                      </a:endParaRPr>
                    </a:p>
                  </a:txBody>
                  <a:tcPr marL="91439" marR="91439" marT="45730" marB="45730"/>
                </a:tc>
                <a:tc>
                  <a:txBody>
                    <a:bodyPr/>
                    <a:lstStyle/>
                    <a:p>
                      <a:endParaRPr lang="en-IE" sz="1600" dirty="0">
                        <a:latin typeface="Bookman Old Style" panose="02050604050505020204" pitchFamily="18" charset="0"/>
                      </a:endParaRPr>
                    </a:p>
                  </a:txBody>
                  <a:tcPr marL="91439" marR="91439" marT="45730" marB="45730"/>
                </a:tc>
                <a:extLst>
                  <a:ext uri="{0D108BD9-81ED-4DB2-BD59-A6C34878D82A}">
                    <a16:rowId xmlns:a16="http://schemas.microsoft.com/office/drawing/2014/main" val="2033695293"/>
                  </a:ext>
                </a:extLst>
              </a:tr>
            </a:tbl>
          </a:graphicData>
        </a:graphic>
      </p:graphicFrame>
    </p:spTree>
    <p:extLst>
      <p:ext uri="{BB962C8B-B14F-4D97-AF65-F5344CB8AC3E}">
        <p14:creationId xmlns:p14="http://schemas.microsoft.com/office/powerpoint/2010/main" val="15141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6C852464-CA4F-4ED9-9D1B-9CB87F6F29BC}"/>
              </a:ext>
            </a:extLst>
          </p:cNvPr>
          <p:cNvSpPr txBox="1"/>
          <p:nvPr/>
        </p:nvSpPr>
        <p:spPr>
          <a:xfrm>
            <a:off x="339365" y="1138421"/>
            <a:ext cx="8890342" cy="4339650"/>
          </a:xfrm>
          <a:prstGeom prst="rect">
            <a:avLst/>
          </a:prstGeom>
          <a:noFill/>
        </p:spPr>
        <p:txBody>
          <a:bodyPr wrap="square" lIns="91440" tIns="45720" rIns="91440" bIns="45720" anchor="t">
            <a:spAutoFit/>
          </a:bodyPr>
          <a:lstStyle/>
          <a:p>
            <a:pPr>
              <a:lnSpc>
                <a:spcPct val="80000"/>
              </a:lnSpc>
              <a:defRPr/>
            </a:pPr>
            <a:r>
              <a:rPr lang="en-US" altLang="en-US" sz="1200" b="1" dirty="0">
                <a:solidFill>
                  <a:srgbClr val="006600"/>
                </a:solidFill>
                <a:latin typeface="+mj-lt"/>
                <a:cs typeface="Arial"/>
              </a:rPr>
              <a:t>Sovvenzioni - Nazionali (Irlanda, ma LEADER è disponibile in tutta Europa)</a:t>
            </a:r>
            <a:endParaRPr lang="sk-SK" sz="1200"/>
          </a:p>
          <a:p>
            <a:pPr>
              <a:lnSpc>
                <a:spcPct val="80000"/>
              </a:lnSpc>
              <a:defRPr/>
            </a:pPr>
            <a:endParaRPr lang="en-US" altLang="en-US" sz="1200" b="1" dirty="0">
              <a:solidFill>
                <a:srgbClr val="B2CF3F"/>
              </a:solidFill>
              <a:latin typeface="+mj-lt"/>
              <a:cs typeface="Arial"/>
            </a:endParaRPr>
          </a:p>
          <a:p>
            <a:pPr>
              <a:lnSpc>
                <a:spcPct val="80000"/>
              </a:lnSpc>
              <a:defRPr/>
            </a:pPr>
            <a:endParaRPr lang="en-US" altLang="en-US" sz="1200" b="1" dirty="0">
              <a:solidFill>
                <a:srgbClr val="B2CF3F"/>
              </a:solidFill>
              <a:latin typeface="+mj-lt"/>
              <a:cs typeface="Arial"/>
            </a:endParaRPr>
          </a:p>
          <a:p>
            <a:pPr>
              <a:lnSpc>
                <a:spcPct val="80000"/>
              </a:lnSpc>
              <a:defRPr/>
            </a:pPr>
            <a:endParaRPr lang="en-US" altLang="en-US" sz="1200" b="1" dirty="0">
              <a:solidFill>
                <a:srgbClr val="B2CF3F"/>
              </a:solidFill>
              <a:latin typeface="+mj-lt"/>
              <a:cs typeface="Arial"/>
            </a:endParaRPr>
          </a:p>
          <a:p>
            <a:pPr>
              <a:lnSpc>
                <a:spcPct val="80000"/>
              </a:lnSpc>
              <a:defRPr/>
            </a:pPr>
            <a:endParaRPr lang="en-US" altLang="en-US" sz="1200" b="1" dirty="0">
              <a:solidFill>
                <a:srgbClr val="B2CF3F"/>
              </a:solidFill>
              <a:latin typeface="+mj-lt"/>
              <a:cs typeface="Arial"/>
            </a:endParaRPr>
          </a:p>
          <a:p>
            <a:pPr>
              <a:defRPr/>
            </a:pPr>
            <a:endParaRPr lang="sk-SK" altLang="en-US" sz="1200" dirty="0">
              <a:solidFill>
                <a:srgbClr val="000000"/>
              </a:solidFill>
              <a:latin typeface="+mj-lt"/>
              <a:cs typeface="Arial"/>
            </a:endParaRPr>
          </a:p>
          <a:p>
            <a:pPr>
              <a:defRPr/>
            </a:pPr>
            <a:endParaRPr lang="sk-SK" altLang="en-US" sz="1200" dirty="0">
              <a:solidFill>
                <a:srgbClr val="000000"/>
              </a:solidFill>
              <a:latin typeface="+mj-lt"/>
              <a:cs typeface="Arial"/>
            </a:endParaRPr>
          </a:p>
          <a:p>
            <a:pPr>
              <a:defRPr/>
            </a:pPr>
            <a:endParaRPr lang="sk-SK" altLang="en-US" sz="1200" dirty="0">
              <a:solidFill>
                <a:srgbClr val="000000"/>
              </a:solidFill>
              <a:latin typeface="+mj-lt"/>
              <a:cs typeface="Arial"/>
            </a:endParaRPr>
          </a:p>
          <a:p>
            <a:pPr>
              <a:defRPr/>
            </a:pPr>
            <a:endParaRPr lang="sk-SK" altLang="en-US" sz="1200" dirty="0">
              <a:solidFill>
                <a:srgbClr val="000000"/>
              </a:solidFill>
              <a:latin typeface="+mj-lt"/>
              <a:cs typeface="Arial"/>
            </a:endParaRPr>
          </a:p>
          <a:p>
            <a:pPr>
              <a:defRPr/>
            </a:pPr>
            <a:endParaRPr lang="sk-SK" altLang="en-US" sz="1200" dirty="0">
              <a:solidFill>
                <a:srgbClr val="000000"/>
              </a:solidFill>
              <a:latin typeface="+mj-lt"/>
              <a:cs typeface="Arial"/>
            </a:endParaRPr>
          </a:p>
          <a:p>
            <a:pPr>
              <a:defRPr/>
            </a:pPr>
            <a:endParaRPr lang="en-IE" altLang="en-US" sz="1200" dirty="0">
              <a:solidFill>
                <a:srgbClr val="000000"/>
              </a:solidFill>
              <a:latin typeface="+mj-lt"/>
              <a:cs typeface="Arial"/>
            </a:endParaRPr>
          </a:p>
          <a:p>
            <a:pPr>
              <a:defRPr/>
            </a:pPr>
            <a:r>
              <a:rPr lang="en-IE" altLang="en-US" sz="1200" dirty="0">
                <a:solidFill>
                  <a:srgbClr val="000000"/>
                </a:solidFill>
                <a:latin typeface="+mj-lt"/>
                <a:cs typeface="Arial"/>
              </a:rPr>
              <a:t>I fondi sono più limitati rispetto ai precedenti programmi Leader, tuttavia ...</a:t>
            </a:r>
            <a:endParaRPr lang="en-US" sz="1200"/>
          </a:p>
          <a:p>
            <a:pPr marL="342900" indent="-342900">
              <a:buFont typeface="Arial" panose="020B0604020202020204" pitchFamily="34" charset="0"/>
              <a:buChar char="•"/>
              <a:defRPr/>
            </a:pPr>
            <a:r>
              <a:rPr lang="en-IE" altLang="en-US" sz="1200" dirty="0">
                <a:solidFill>
                  <a:srgbClr val="000000"/>
                </a:solidFill>
                <a:latin typeface="+mj-lt"/>
                <a:cs typeface="Arial"/>
              </a:rPr>
              <a:t> Il tasso massimo di sovvenzione per i promotori privati è del 50%.</a:t>
            </a:r>
            <a:endParaRPr lang="en-US" sz="1200"/>
          </a:p>
          <a:p>
            <a:pPr marL="342900" indent="-342900">
              <a:buFont typeface="Arial" panose="020B0604020202020204" pitchFamily="34" charset="0"/>
              <a:buChar char="•"/>
              <a:defRPr/>
            </a:pPr>
            <a:r>
              <a:rPr lang="en-IE" altLang="en-US" sz="1200" dirty="0">
                <a:solidFill>
                  <a:srgbClr val="000000"/>
                </a:solidFill>
                <a:latin typeface="+mj-lt"/>
                <a:cs typeface="Arial"/>
              </a:rPr>
              <a:t> Il tasso massimo di sovvenzione per le organizzazioni comunitarie è del 75%.</a:t>
            </a:r>
            <a:endParaRPr lang="en-US" sz="1200"/>
          </a:p>
          <a:p>
            <a:pPr marL="342900" indent="-342900">
              <a:buFont typeface="Arial" panose="020B0604020202020204" pitchFamily="34" charset="0"/>
              <a:buChar char="•"/>
              <a:defRPr/>
            </a:pPr>
            <a:r>
              <a:rPr lang="en-IE" altLang="en-US" sz="1200" dirty="0">
                <a:solidFill>
                  <a:srgbClr val="000000"/>
                </a:solidFill>
                <a:latin typeface="+mj-lt"/>
                <a:cs typeface="Arial"/>
              </a:rPr>
              <a:t> Le attività di formazione possono essere finanziate fino al 100%. </a:t>
            </a:r>
            <a:endParaRPr lang="en-US" sz="1200"/>
          </a:p>
          <a:p>
            <a:pPr marL="342900" indent="-342900">
              <a:buFont typeface="Arial" panose="020B0604020202020204" pitchFamily="34" charset="0"/>
              <a:buChar char="•"/>
              <a:defRPr/>
            </a:pPr>
            <a:r>
              <a:rPr lang="en-IE" altLang="en-US" sz="1200" dirty="0">
                <a:solidFill>
                  <a:srgbClr val="000000"/>
                </a:solidFill>
                <a:latin typeface="+mj-lt"/>
                <a:cs typeface="Arial"/>
              </a:rPr>
              <a:t> Si può ricorrere anche a prestazioni in natura.</a:t>
            </a:r>
            <a:endParaRPr lang="sk-SK" altLang="en-US" sz="1200" dirty="0">
              <a:solidFill>
                <a:srgbClr val="000000"/>
              </a:solidFill>
              <a:latin typeface="+mj-lt"/>
              <a:cs typeface="Arial"/>
            </a:endParaRPr>
          </a:p>
          <a:p>
            <a:pPr marL="385445" lvl="1" indent="-385445">
              <a:buAutoNum type="arabicParenR"/>
              <a:defRPr/>
            </a:pPr>
            <a:r>
              <a:rPr lang="en-IE" sz="1200" dirty="0">
                <a:solidFill>
                  <a:srgbClr val="000000"/>
                </a:solidFill>
                <a:latin typeface="+mj-lt"/>
                <a:cs typeface="Arial"/>
              </a:rPr>
              <a:t>Modulo di manifestazione di interesse - si noti che i bandi sono aperti e chiusi. </a:t>
            </a:r>
            <a:endParaRPr lang="sk-SK" sz="1200" dirty="0">
              <a:solidFill>
                <a:srgbClr val="000000"/>
              </a:solidFill>
              <a:latin typeface="+mj-lt"/>
              <a:cs typeface="Arial"/>
            </a:endParaRPr>
          </a:p>
          <a:p>
            <a:pPr marL="385445" lvl="1" indent="-385445">
              <a:buAutoNum type="arabicParenR"/>
              <a:defRPr/>
            </a:pPr>
            <a:endParaRPr lang="en-IE" sz="1200" dirty="0">
              <a:solidFill>
                <a:srgbClr val="000000"/>
              </a:solidFill>
              <a:latin typeface="+mj-lt"/>
              <a:cs typeface="Arial"/>
            </a:endParaRPr>
          </a:p>
          <a:p>
            <a:pPr marL="385445" lvl="1" indent="-385445">
              <a:buAutoNum type="arabicParenR"/>
              <a:defRPr/>
            </a:pPr>
            <a:r>
              <a:rPr lang="en-IE" sz="1200" dirty="0">
                <a:solidFill>
                  <a:srgbClr val="000000"/>
                </a:solidFill>
                <a:latin typeface="+mj-lt"/>
                <a:cs typeface="Arial"/>
              </a:rPr>
              <a:t>Sulla base delle informazioni fornite, viene emessa una notifica di ammissibilità di principio che invita a presentare una domanda di finanziamento completa. </a:t>
            </a:r>
            <a:endParaRPr lang="sk-SK" sz="1200" dirty="0">
              <a:solidFill>
                <a:srgbClr val="000000"/>
              </a:solidFill>
              <a:latin typeface="+mj-lt"/>
              <a:cs typeface="Arial"/>
            </a:endParaRPr>
          </a:p>
          <a:p>
            <a:pPr lvl="1">
              <a:defRPr/>
            </a:pPr>
            <a:endParaRPr lang="en-IE" sz="1200" dirty="0">
              <a:solidFill>
                <a:srgbClr val="000000"/>
              </a:solidFill>
              <a:latin typeface="+mj-lt"/>
              <a:cs typeface="Arial"/>
            </a:endParaRPr>
          </a:p>
          <a:p>
            <a:pPr lvl="1">
              <a:defRPr/>
            </a:pPr>
            <a:r>
              <a:rPr lang="en-IE" sz="1200" dirty="0">
                <a:solidFill>
                  <a:srgbClr val="000000"/>
                </a:solidFill>
                <a:latin typeface="+mj-lt"/>
                <a:cs typeface="Arial"/>
              </a:rPr>
              <a:t>La presentazione di una Manifestazione d'interesse per l'assistenza LEADER o il presente riconoscimento non possono essere considerati come un'indicazione che il progetto sia ammissibile o che gli verrà concessa una sovvenzione.)</a:t>
            </a:r>
            <a:endParaRPr lang="en-US" sz="1200"/>
          </a:p>
          <a:p>
            <a:pPr marL="342900" indent="-342900">
              <a:spcBef>
                <a:spcPct val="0"/>
              </a:spcBef>
              <a:buFont typeface="Arial" panose="020B0604020202020204" pitchFamily="34" charset="0"/>
              <a:buChar char="•"/>
              <a:defRPr/>
            </a:pPr>
            <a:endParaRPr lang="en-IE" altLang="en-US" sz="1200" dirty="0"/>
          </a:p>
        </p:txBody>
      </p:sp>
      <p:pic>
        <p:nvPicPr>
          <p:cNvPr id="4" name="Picture 7" descr="http://www.dergisle.com/wp-content/uploads/LEADER-logo-Jul09-32.jpg">
            <a:extLst>
              <a:ext uri="{FF2B5EF4-FFF2-40B4-BE49-F238E27FC236}">
                <a16:creationId xmlns:a16="http://schemas.microsoft.com/office/drawing/2014/main" id="{6A6B85CB-999A-4B51-88C0-EB4098694E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14780" b="4359"/>
          <a:stretch>
            <a:fillRect/>
          </a:stretch>
        </p:blipFill>
        <p:spPr bwMode="auto">
          <a:xfrm>
            <a:off x="490560" y="1584162"/>
            <a:ext cx="1330325"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t;strong&gt;flag&lt;/strong&gt; by think0 customization wallpaper hdtv widescreen the &lt;strong&gt;irish flag&lt;/strong&gt; ...">
            <a:extLst>
              <a:ext uri="{FF2B5EF4-FFF2-40B4-BE49-F238E27FC236}">
                <a16:creationId xmlns:a16="http://schemas.microsoft.com/office/drawing/2014/main" id="{2538C5B1-DF73-4FE9-ADF4-A01C0667CB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0157" y="1657187"/>
            <a:ext cx="147955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21066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D3FD02D3-4ED0-4164-8EE4-E3F9DCF22CDB}"/>
              </a:ext>
            </a:extLst>
          </p:cNvPr>
          <p:cNvSpPr txBox="1"/>
          <p:nvPr/>
        </p:nvSpPr>
        <p:spPr>
          <a:xfrm>
            <a:off x="489408" y="1185651"/>
            <a:ext cx="8927183" cy="3527119"/>
          </a:xfrm>
          <a:prstGeom prst="rect">
            <a:avLst/>
          </a:prstGeom>
          <a:noFill/>
        </p:spPr>
        <p:txBody>
          <a:bodyPr wrap="square" lIns="91440" tIns="45720" rIns="91440" bIns="45720" anchor="t">
            <a:spAutoFit/>
          </a:bodyPr>
          <a:lstStyle/>
          <a:p>
            <a:pPr>
              <a:lnSpc>
                <a:spcPct val="80000"/>
              </a:lnSpc>
              <a:spcBef>
                <a:spcPct val="0"/>
              </a:spcBef>
              <a:buFontTx/>
              <a:buNone/>
            </a:pPr>
            <a:r>
              <a:rPr lang="en-US" altLang="en-US" sz="1200" b="1" dirty="0">
                <a:solidFill>
                  <a:srgbClr val="006600"/>
                </a:solidFill>
                <a:latin typeface="+mj-lt"/>
                <a:cs typeface="Arial"/>
              </a:rPr>
              <a:t>Opportunità di finanziamento per l'imprenditoria sociale</a:t>
            </a:r>
          </a:p>
          <a:p>
            <a:pPr>
              <a:lnSpc>
                <a:spcPct val="80000"/>
              </a:lnSpc>
              <a:spcBef>
                <a:spcPct val="0"/>
              </a:spcBef>
              <a:buFontTx/>
              <a:buNone/>
            </a:pPr>
            <a:endParaRPr lang="en-US" altLang="en-US" sz="1200" b="1" dirty="0">
              <a:solidFill>
                <a:srgbClr val="B2CF3F"/>
              </a:solidFill>
              <a:latin typeface="+mj-lt"/>
            </a:endParaRPr>
          </a:p>
          <a:p>
            <a:r>
              <a:rPr lang="sk-SK" altLang="en-US" sz="1200" dirty="0">
                <a:latin typeface="+mj-lt"/>
                <a:cs typeface="Arial"/>
              </a:rPr>
              <a:t>I centri del gusto </a:t>
            </a:r>
            <a:r>
              <a:rPr lang="en-IE" altLang="en-US" sz="1200" dirty="0">
                <a:latin typeface="+mj-lt"/>
                <a:cs typeface="Arial"/>
              </a:rPr>
              <a:t>sono modelli d'impresa trasformativi e innovativi, quindi funzionano bene come strutture d'impresa sociale. Molti </a:t>
            </a:r>
            <a:r>
              <a:rPr lang="sk-SK" altLang="en-US" sz="1200" dirty="0" err="1">
                <a:latin typeface="+mj-lt"/>
                <a:cs typeface="Arial"/>
              </a:rPr>
              <a:t>centri </a:t>
            </a:r>
            <a:r>
              <a:rPr lang="en-IE" altLang="en-US" sz="1200" dirty="0">
                <a:latin typeface="+mj-lt"/>
                <a:cs typeface="Arial"/>
              </a:rPr>
              <a:t>sono imprese sociali, sia come imprese sociali private che come imprese sociali del settore comunitario.  Si tratta di una categorizzazione aziendale che apre nuove opportunità di finanziamento (ma deve essere indicata come tale nello statuto o nei documenti di costituzione della società). </a:t>
            </a:r>
            <a:endParaRPr lang="en-IE" altLang="en-US" sz="1200" dirty="0">
              <a:latin typeface="+mj-lt"/>
            </a:endParaRPr>
          </a:p>
          <a:p>
            <a:pPr eaLnBrk="1" hangingPunct="1">
              <a:spcBef>
                <a:spcPct val="0"/>
              </a:spcBef>
              <a:buFontTx/>
              <a:buNone/>
            </a:pPr>
            <a:endParaRPr lang="en-IE" altLang="en-US" sz="1200" dirty="0">
              <a:latin typeface="+mj-lt"/>
            </a:endParaRPr>
          </a:p>
          <a:p>
            <a:pPr>
              <a:spcBef>
                <a:spcPct val="0"/>
              </a:spcBef>
              <a:buFontTx/>
              <a:buNone/>
            </a:pPr>
            <a:r>
              <a:rPr lang="en-US" altLang="en-US" sz="1200" dirty="0">
                <a:latin typeface="+mj-lt"/>
                <a:cs typeface="Arial"/>
              </a:rPr>
              <a:t>La definizione di impresa sociale data dal Ministero del Commercio e dell'Industria del Regno Unito è:</a:t>
            </a:r>
          </a:p>
          <a:p>
            <a:pPr>
              <a:spcBef>
                <a:spcPct val="0"/>
              </a:spcBef>
              <a:buFontTx/>
              <a:buNone/>
            </a:pPr>
            <a:endParaRPr lang="en-US" altLang="en-US" sz="1200" dirty="0">
              <a:latin typeface="+mj-lt"/>
            </a:endParaRPr>
          </a:p>
          <a:p>
            <a:r>
              <a:rPr lang="en-IE" altLang="en-US" sz="1200" i="1" dirty="0">
                <a:latin typeface="+mj-lt"/>
                <a:cs typeface="Arial"/>
              </a:rPr>
              <a:t>imprese con obiettivi prevalentemente sociali i cui avanzi di gestione sono principalmente reinvestiti nell'azienda o nella comunità, anziché essere guidati dalla necessità di massimizzare il profitto per gli azionisti e i proprietari</a:t>
            </a:r>
            <a:endParaRPr lang="sk-SK" altLang="en-US" sz="1200" i="1" dirty="0">
              <a:latin typeface="+mj-lt"/>
              <a:cs typeface="Arial"/>
            </a:endParaRPr>
          </a:p>
          <a:p>
            <a:pPr>
              <a:spcBef>
                <a:spcPct val="0"/>
              </a:spcBef>
              <a:buFontTx/>
              <a:buNone/>
            </a:pPr>
            <a:endParaRPr lang="sk-SK" altLang="en-US" sz="1200" i="1" dirty="0">
              <a:latin typeface="+mj-lt"/>
            </a:endParaRPr>
          </a:p>
          <a:p>
            <a:pPr marL="342900" indent="-342900">
              <a:buFont typeface="Arial" panose="020B0604020202020204" pitchFamily="34" charset="0"/>
              <a:buChar char="•"/>
              <a:defRPr/>
            </a:pPr>
            <a:r>
              <a:rPr lang="en-IE" sz="1200" dirty="0">
                <a:latin typeface="+mj-lt"/>
                <a:cs typeface="Arial"/>
              </a:rPr>
              <a:t>L'impresa sociale sta superando le PMI convenzionali in termini di crescita e resilienza </a:t>
            </a:r>
            <a:endParaRPr lang="en-IE" sz="1200" dirty="0">
              <a:latin typeface="+mj-lt"/>
            </a:endParaRPr>
          </a:p>
          <a:p>
            <a:pPr>
              <a:defRPr/>
            </a:pPr>
            <a:endParaRPr lang="en-IE" sz="1200" dirty="0">
              <a:latin typeface="+mj-lt"/>
            </a:endParaRPr>
          </a:p>
          <a:p>
            <a:pPr marL="342900" indent="-342900">
              <a:buFont typeface="Arial" panose="020B0604020202020204" pitchFamily="34" charset="0"/>
              <a:buChar char="•"/>
              <a:defRPr/>
            </a:pPr>
            <a:r>
              <a:rPr lang="en-IE" sz="1200" dirty="0">
                <a:latin typeface="+mj-lt"/>
                <a:cs typeface="Arial"/>
              </a:rPr>
              <a:t>L'impresa sociale riguarda gli eroi locali. Sono radicate nella comunità e forniscono servizi alla popolazione locale.</a:t>
            </a:r>
          </a:p>
          <a:p>
            <a:pPr>
              <a:defRPr/>
            </a:pPr>
            <a:endParaRPr lang="en-IE" sz="1200" dirty="0">
              <a:latin typeface="+mj-lt"/>
            </a:endParaRPr>
          </a:p>
          <a:p>
            <a:pPr marL="342900" indent="-342900">
              <a:buFont typeface="Arial" panose="020B0604020202020204" pitchFamily="34" charset="0"/>
              <a:buChar char="•"/>
              <a:defRPr/>
            </a:pPr>
            <a:r>
              <a:rPr lang="en-IE" sz="1200" dirty="0">
                <a:latin typeface="+mj-lt"/>
                <a:cs typeface="Arial"/>
              </a:rPr>
              <a:t>L'impresa sociale si basa sull'innovazione.  Identificano i bisogni che non vengono affrontati in modo adeguato (se non del tutto) ed elaborano soluzioni innovative. Spesso guardano a ciò che viene fornito ed escogitano modi migliori per soddisfare i bisogni. Ad esempio, cucine comunitarie in multiproprietà per aiutare gli imprenditori del settore alimentare con poche risorse ad avviare la propria attività.</a:t>
            </a:r>
          </a:p>
          <a:p>
            <a:pPr>
              <a:spcBef>
                <a:spcPct val="0"/>
              </a:spcBef>
              <a:buFontTx/>
              <a:buNone/>
            </a:pPr>
            <a:endParaRPr lang="en-IE" altLang="en-US" sz="1200" i="1" dirty="0">
              <a:latin typeface="+mj-lt"/>
            </a:endParaRPr>
          </a:p>
        </p:txBody>
      </p:sp>
    </p:spTree>
    <p:extLst>
      <p:ext uri="{BB962C8B-B14F-4D97-AF65-F5344CB8AC3E}">
        <p14:creationId xmlns:p14="http://schemas.microsoft.com/office/powerpoint/2010/main" val="3425456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D7FDA1AF-C60E-4921-9F80-4AD7A38DB342}"/>
              </a:ext>
            </a:extLst>
          </p:cNvPr>
          <p:cNvSpPr txBox="1"/>
          <p:nvPr/>
        </p:nvSpPr>
        <p:spPr>
          <a:xfrm>
            <a:off x="273378" y="1068811"/>
            <a:ext cx="8936610" cy="1680460"/>
          </a:xfrm>
          <a:prstGeom prst="rect">
            <a:avLst/>
          </a:prstGeom>
          <a:noFill/>
        </p:spPr>
        <p:txBody>
          <a:bodyPr wrap="square" lIns="91440" tIns="45720" rIns="91440" bIns="45720" anchor="t">
            <a:spAutoFit/>
          </a:bodyPr>
          <a:lstStyle/>
          <a:p>
            <a:pPr>
              <a:lnSpc>
                <a:spcPct val="80000"/>
              </a:lnSpc>
              <a:spcBef>
                <a:spcPct val="0"/>
              </a:spcBef>
              <a:buFontTx/>
              <a:buNone/>
              <a:defRPr/>
            </a:pPr>
            <a:r>
              <a:rPr lang="en-US" altLang="en-US" sz="1200" b="1" dirty="0">
                <a:solidFill>
                  <a:srgbClr val="006600"/>
                </a:solidFill>
                <a:latin typeface="+mj-lt"/>
                <a:cs typeface="Arial"/>
              </a:rPr>
              <a:t>Il vostro </a:t>
            </a:r>
            <a:r>
              <a:rPr lang="sk-SK" altLang="en-US" sz="1200" b="1" dirty="0">
                <a:solidFill>
                  <a:srgbClr val="006600"/>
                </a:solidFill>
                <a:latin typeface="+mj-lt"/>
                <a:cs typeface="Arial"/>
              </a:rPr>
              <a:t>Centro del Gusto </a:t>
            </a:r>
            <a:r>
              <a:rPr lang="en-US" altLang="en-US" sz="1200" b="1" dirty="0">
                <a:solidFill>
                  <a:srgbClr val="006600"/>
                </a:solidFill>
                <a:latin typeface="+mj-lt"/>
                <a:cs typeface="Arial"/>
              </a:rPr>
              <a:t>è un'impresa sociale?</a:t>
            </a:r>
          </a:p>
          <a:p>
            <a:pPr>
              <a:lnSpc>
                <a:spcPct val="80000"/>
              </a:lnSpc>
              <a:spcBef>
                <a:spcPct val="0"/>
              </a:spcBef>
              <a:buFontTx/>
              <a:buNone/>
              <a:defRPr/>
            </a:pPr>
            <a:endParaRPr lang="en-US" altLang="en-US" sz="1200" b="1" dirty="0">
              <a:solidFill>
                <a:srgbClr val="B2CF3F"/>
              </a:solidFill>
              <a:latin typeface="+mj-lt"/>
            </a:endParaRPr>
          </a:p>
          <a:p>
            <a:pPr>
              <a:buFontTx/>
              <a:buNone/>
              <a:defRPr/>
            </a:pPr>
            <a:r>
              <a:rPr lang="en-IE" altLang="en-US" sz="1200" b="1" dirty="0">
                <a:solidFill>
                  <a:schemeClr val="bg1"/>
                </a:solidFill>
                <a:highlight>
                  <a:srgbClr val="006600"/>
                </a:highlight>
                <a:latin typeface="+mj-lt"/>
                <a:cs typeface="Arial"/>
              </a:rPr>
              <a:t>ESERCIZIO 6: COMPLETARE LA NOSTRA LISTA DI CONTROLLO</a:t>
            </a:r>
            <a:endParaRPr lang="sk-SK" altLang="en-US" sz="1200" b="1">
              <a:solidFill>
                <a:schemeClr val="bg1"/>
              </a:solidFill>
              <a:highlight>
                <a:srgbClr val="006600"/>
              </a:highlight>
              <a:latin typeface="+mj-lt"/>
              <a:cs typeface="Arial"/>
            </a:endParaRPr>
          </a:p>
          <a:p>
            <a:pPr>
              <a:buFontTx/>
              <a:buNone/>
              <a:defRPr/>
            </a:pPr>
            <a:endParaRPr lang="en-IE" altLang="en-US" sz="1200" dirty="0">
              <a:solidFill>
                <a:schemeClr val="bg1"/>
              </a:solidFill>
              <a:highlight>
                <a:srgbClr val="006600"/>
              </a:highlight>
              <a:latin typeface="+mj-lt"/>
            </a:endParaRPr>
          </a:p>
          <a:p>
            <a:pPr marL="342900" indent="-342900">
              <a:buFont typeface="Arial" panose="020B0604020202020204" pitchFamily="34" charset="0"/>
              <a:buChar char="•"/>
              <a:defRPr/>
            </a:pPr>
            <a:r>
              <a:rPr lang="en-IE" sz="1200" dirty="0">
                <a:latin typeface="+mj-lt"/>
                <a:cs typeface="Arial"/>
              </a:rPr>
              <a:t>Il vostro </a:t>
            </a:r>
            <a:r>
              <a:rPr lang="sk-SK" sz="1200" dirty="0">
                <a:latin typeface="+mj-lt"/>
                <a:cs typeface="Arial"/>
              </a:rPr>
              <a:t>centro </a:t>
            </a:r>
            <a:r>
              <a:rPr lang="en-IE" sz="1200" dirty="0">
                <a:latin typeface="+mj-lt"/>
                <a:cs typeface="Arial"/>
              </a:rPr>
              <a:t>è un'impresa a scopo di lucro creata per rispondere a un bisogno sociale?</a:t>
            </a:r>
          </a:p>
          <a:p>
            <a:pPr marL="342900" indent="-342900">
              <a:buFont typeface="Arial" panose="020B0604020202020204" pitchFamily="34" charset="0"/>
              <a:buChar char="•"/>
              <a:defRPr/>
            </a:pPr>
            <a:r>
              <a:rPr lang="en-IE" sz="1200" dirty="0">
                <a:latin typeface="+mj-lt"/>
                <a:cs typeface="Arial"/>
              </a:rPr>
              <a:t>Trattiene e reinveste i profitti nella causa che la motiva?</a:t>
            </a:r>
          </a:p>
          <a:p>
            <a:pPr marL="342900" indent="-342900">
              <a:buFont typeface="Arial" panose="020B0604020202020204" pitchFamily="34" charset="0"/>
              <a:buChar char="•"/>
              <a:defRPr/>
            </a:pPr>
            <a:r>
              <a:rPr lang="en-IE" sz="1200" dirty="0">
                <a:latin typeface="+mj-lt"/>
                <a:cs typeface="Arial"/>
              </a:rPr>
              <a:t>Si sforza di ottenere miglioramenti </a:t>
            </a:r>
            <a:r>
              <a:rPr lang="en-IE" sz="1200" u="sng" dirty="0">
                <a:latin typeface="+mj-lt"/>
                <a:cs typeface="Arial"/>
              </a:rPr>
              <a:t>trasformativi e </a:t>
            </a:r>
            <a:r>
              <a:rPr lang="en-IE" sz="1200" dirty="0">
                <a:latin typeface="+mj-lt"/>
                <a:cs typeface="Arial"/>
              </a:rPr>
              <a:t>non incrementali?  Grandi ambizioni? </a:t>
            </a:r>
            <a:endParaRPr lang="en-IE" sz="1200" dirty="0">
              <a:latin typeface="+mj-lt"/>
            </a:endParaRPr>
          </a:p>
          <a:p>
            <a:pPr marL="342900" indent="-342900">
              <a:buFont typeface="Arial" panose="020B0604020202020204" pitchFamily="34" charset="0"/>
              <a:buChar char="•"/>
              <a:defRPr/>
            </a:pPr>
            <a:r>
              <a:rPr lang="en-IE" sz="1200" dirty="0">
                <a:latin typeface="+mj-lt"/>
                <a:cs typeface="Arial"/>
              </a:rPr>
              <a:t>Innova e sperimenta di più rispetto ai modelli di business tradizionali?</a:t>
            </a:r>
          </a:p>
          <a:p>
            <a:pPr marL="342900" indent="-342900">
              <a:buFont typeface="Arial" panose="020B0604020202020204" pitchFamily="34" charset="0"/>
              <a:buChar char="•"/>
              <a:defRPr/>
            </a:pPr>
            <a:r>
              <a:rPr lang="en-IE" sz="1200" dirty="0">
                <a:latin typeface="+mj-lt"/>
                <a:cs typeface="Arial"/>
              </a:rPr>
              <a:t>È stato progettato per colmare una lacuna nei servizi esistenti che non possono o non vogliono essere forniti dal settore pubblico e privato?</a:t>
            </a:r>
          </a:p>
        </p:txBody>
      </p:sp>
    </p:spTree>
    <p:extLst>
      <p:ext uri="{BB962C8B-B14F-4D97-AF65-F5344CB8AC3E}">
        <p14:creationId xmlns:p14="http://schemas.microsoft.com/office/powerpoint/2010/main" val="3145637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9032F13B-02E8-46AA-824D-755790004E91}"/>
              </a:ext>
            </a:extLst>
          </p:cNvPr>
          <p:cNvSpPr>
            <a:spLocks noGrp="1"/>
          </p:cNvSpPr>
          <p:nvPr>
            <p:ph type="body" sz="quarter" idx="12"/>
          </p:nvPr>
        </p:nvSpPr>
        <p:spPr/>
        <p:txBody>
          <a:bodyPr lIns="91440" tIns="45720" rIns="91440" bIns="45720" anchor="t"/>
          <a:lstStyle/>
          <a:p>
            <a:r>
              <a:rPr lang="sk-SK" dirty="0"/>
              <a:t>4.1 </a:t>
            </a:r>
            <a:r>
              <a:rPr lang="en-US" dirty="0"/>
              <a:t>Comprendere il contesto di finanziamento</a:t>
            </a:r>
            <a:endParaRPr lang="sk-SK" dirty="0"/>
          </a:p>
        </p:txBody>
      </p:sp>
      <p:sp>
        <p:nvSpPr>
          <p:cNvPr id="3" name="Zástupný text 2">
            <a:extLst>
              <a:ext uri="{FF2B5EF4-FFF2-40B4-BE49-F238E27FC236}">
                <a16:creationId xmlns:a16="http://schemas.microsoft.com/office/drawing/2014/main" id="{CE2C5FF7-5C3C-41C8-8150-2ADE367A4A2F}"/>
              </a:ext>
            </a:extLst>
          </p:cNvPr>
          <p:cNvSpPr>
            <a:spLocks noGrp="1"/>
          </p:cNvSpPr>
          <p:nvPr>
            <p:ph type="body" sz="quarter" idx="13"/>
          </p:nvPr>
        </p:nvSpPr>
        <p:spPr/>
        <p:txBody>
          <a:bodyPr lIns="91440" tIns="45720" rIns="91440" bIns="45720" anchor="t"/>
          <a:lstStyle/>
          <a:p>
            <a:r>
              <a:rPr lang="en-US" dirty="0"/>
              <a:t>I 9 fatti della vita nel reperimento di finanziamenti, siano essi pubblici, privati o comunitari</a:t>
            </a:r>
            <a:endParaRPr lang="sk-SK"/>
          </a:p>
        </p:txBody>
      </p:sp>
      <p:sp>
        <p:nvSpPr>
          <p:cNvPr id="4" name="Zástupný text 3">
            <a:extLst>
              <a:ext uri="{FF2B5EF4-FFF2-40B4-BE49-F238E27FC236}">
                <a16:creationId xmlns:a16="http://schemas.microsoft.com/office/drawing/2014/main" id="{F2C45452-98D0-4B71-85C7-9ACD83EC7F28}"/>
              </a:ext>
            </a:extLst>
          </p:cNvPr>
          <p:cNvSpPr>
            <a:spLocks noGrp="1"/>
          </p:cNvSpPr>
          <p:nvPr>
            <p:ph type="body" sz="quarter" idx="14"/>
          </p:nvPr>
        </p:nvSpPr>
        <p:spPr/>
        <p:txBody>
          <a:bodyPr lIns="91440" tIns="45720" rIns="91440" bIns="45720" anchor="t"/>
          <a:lstStyle/>
          <a:p>
            <a:pPr marL="342900" indent="-342900">
              <a:lnSpc>
                <a:spcPct val="150000"/>
              </a:lnSpc>
              <a:buFont typeface="+mj-lt"/>
              <a:buAutoNum type="arabicPeriod"/>
              <a:defRPr/>
            </a:pPr>
            <a:r>
              <a:rPr lang="en-IE" altLang="en-US" dirty="0">
                <a:latin typeface="+mj-lt"/>
                <a:cs typeface="Calibri"/>
              </a:rPr>
              <a:t>Il denaro - non arriva - deve essere restituito. </a:t>
            </a:r>
            <a:endParaRPr lang="en-IE" altLang="en-US" dirty="0">
              <a:latin typeface="+mj-lt"/>
              <a:cs typeface="Calibri" panose="020F0502020204030204" pitchFamily="34" charset="0"/>
            </a:endParaRPr>
          </a:p>
          <a:p>
            <a:pPr marL="342900" indent="-342900">
              <a:lnSpc>
                <a:spcPct val="150000"/>
              </a:lnSpc>
              <a:buFont typeface="+mj-lt"/>
              <a:buAutoNum type="arabicPeriod"/>
              <a:defRPr/>
            </a:pPr>
            <a:r>
              <a:rPr lang="en-IE" altLang="en-US" dirty="0">
                <a:latin typeface="+mj-lt"/>
                <a:cs typeface="Calibri"/>
              </a:rPr>
              <a:t>Raramente viene data, deve essere raccolta. </a:t>
            </a:r>
            <a:endParaRPr lang="en-IE" altLang="en-US" dirty="0">
              <a:latin typeface="+mj-lt"/>
              <a:cs typeface="Calibri" panose="020F0502020204030204" pitchFamily="34" charset="0"/>
            </a:endParaRPr>
          </a:p>
          <a:p>
            <a:pPr marL="342900" indent="-342900">
              <a:lnSpc>
                <a:spcPct val="150000"/>
              </a:lnSpc>
              <a:buFont typeface="+mj-lt"/>
              <a:buAutoNum type="arabicPeriod"/>
              <a:defRPr/>
            </a:pPr>
            <a:r>
              <a:rPr lang="en-IE" altLang="en-US" dirty="0">
                <a:latin typeface="+mj-lt"/>
                <a:cs typeface="Calibri"/>
              </a:rPr>
              <a:t>Raramente viene offerta, bisogna chiederla. </a:t>
            </a:r>
            <a:endParaRPr lang="en-IE" altLang="en-US" dirty="0">
              <a:latin typeface="+mj-lt"/>
              <a:cs typeface="Calibri" panose="020F0502020204030204" pitchFamily="34" charset="0"/>
            </a:endParaRPr>
          </a:p>
          <a:p>
            <a:pPr marL="342900" indent="-342900">
              <a:lnSpc>
                <a:spcPct val="150000"/>
              </a:lnSpc>
              <a:buFont typeface="+mj-lt"/>
              <a:buAutoNum type="arabicPeriod"/>
              <a:defRPr/>
            </a:pPr>
            <a:r>
              <a:rPr lang="en-IE" altLang="en-US" dirty="0">
                <a:latin typeface="+mj-lt"/>
                <a:cs typeface="Calibri"/>
              </a:rPr>
              <a:t>Il denaro è l'ossigeno della vostra organizzazione. </a:t>
            </a:r>
            <a:endParaRPr lang="en-IE" altLang="en-US" dirty="0">
              <a:latin typeface="+mj-lt"/>
              <a:cs typeface="Calibri" panose="020F0502020204030204" pitchFamily="34" charset="0"/>
            </a:endParaRPr>
          </a:p>
          <a:p>
            <a:pPr marL="342900" indent="-342900">
              <a:lnSpc>
                <a:spcPct val="150000"/>
              </a:lnSpc>
              <a:buFont typeface="+mj-lt"/>
              <a:buAutoNum type="arabicPeriod"/>
              <a:defRPr/>
            </a:pPr>
            <a:r>
              <a:rPr lang="en-IE" altLang="en-US" dirty="0">
                <a:latin typeface="+mj-lt"/>
                <a:cs typeface="Calibri"/>
              </a:rPr>
              <a:t>Il denaro è attratto dalla forza, non dalla debolezza. </a:t>
            </a:r>
            <a:endParaRPr lang="en-IE" altLang="en-US" dirty="0">
              <a:latin typeface="+mj-lt"/>
              <a:cs typeface="Calibri" panose="020F0502020204030204" pitchFamily="34" charset="0"/>
            </a:endParaRPr>
          </a:p>
          <a:p>
            <a:pPr marL="342900" indent="-342900">
              <a:lnSpc>
                <a:spcPct val="150000"/>
              </a:lnSpc>
              <a:buFont typeface="+mj-lt"/>
              <a:buAutoNum type="arabicPeriod"/>
              <a:defRPr/>
            </a:pPr>
            <a:r>
              <a:rPr lang="en-IE" altLang="en-US" dirty="0">
                <a:latin typeface="+mj-lt"/>
                <a:cs typeface="Calibri"/>
              </a:rPr>
              <a:t>Le persone amano sostenere i vincitori.</a:t>
            </a:r>
          </a:p>
          <a:p>
            <a:pPr marL="342900" indent="-342900">
              <a:lnSpc>
                <a:spcPct val="150000"/>
              </a:lnSpc>
              <a:buFont typeface="+mj-lt"/>
              <a:buAutoNum type="arabicPeriod"/>
              <a:defRPr/>
            </a:pPr>
            <a:r>
              <a:rPr lang="en-IE" altLang="en-US" dirty="0">
                <a:latin typeface="+mj-lt"/>
                <a:cs typeface="Calibri"/>
              </a:rPr>
              <a:t>I soldi non si raccolgono alle scrivanie: uscite e fate rete</a:t>
            </a:r>
          </a:p>
          <a:p>
            <a:pPr marL="342900" indent="-342900">
              <a:lnSpc>
                <a:spcPct val="150000"/>
              </a:lnSpc>
              <a:buFont typeface="+mj-lt"/>
              <a:buAutoNum type="arabicPeriod"/>
              <a:defRPr/>
            </a:pPr>
            <a:r>
              <a:rPr lang="en-IE" altLang="en-US" dirty="0">
                <a:latin typeface="+mj-lt"/>
                <a:cs typeface="Calibri"/>
              </a:rPr>
              <a:t>Le persone devono essere ispirate da una visione. </a:t>
            </a:r>
            <a:endParaRPr lang="en-IE" altLang="en-US" dirty="0">
              <a:latin typeface="+mj-lt"/>
              <a:cs typeface="Calibri" panose="020F0502020204030204" pitchFamily="34" charset="0"/>
            </a:endParaRPr>
          </a:p>
          <a:p>
            <a:pPr marL="342900" indent="-342900">
              <a:lnSpc>
                <a:spcPct val="150000"/>
              </a:lnSpc>
              <a:buFont typeface="+mj-lt"/>
              <a:buAutoNum type="arabicPeriod"/>
              <a:defRPr/>
            </a:pPr>
            <a:r>
              <a:rPr lang="en-IE" altLang="en-US" dirty="0">
                <a:latin typeface="+mj-lt"/>
                <a:cs typeface="Calibri"/>
              </a:rPr>
              <a:t>Se non siete voi a chiedere soldi ai vostri finanziatori, lo farà qualcun altro! </a:t>
            </a:r>
            <a:endParaRPr lang="en-IE" altLang="en-US" dirty="0">
              <a:latin typeface="+mj-lt"/>
              <a:cs typeface="Calibri" panose="020F0502020204030204" pitchFamily="34" charset="0"/>
            </a:endParaRPr>
          </a:p>
          <a:p>
            <a:endParaRPr lang="sk-SK" dirty="0"/>
          </a:p>
        </p:txBody>
      </p:sp>
    </p:spTree>
    <p:extLst>
      <p:ext uri="{BB962C8B-B14F-4D97-AF65-F5344CB8AC3E}">
        <p14:creationId xmlns:p14="http://schemas.microsoft.com/office/powerpoint/2010/main" val="2868060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68881CDD-8C0C-4E5D-AFAF-39C47D43D8F8}"/>
              </a:ext>
            </a:extLst>
          </p:cNvPr>
          <p:cNvSpPr txBox="1"/>
          <p:nvPr/>
        </p:nvSpPr>
        <p:spPr>
          <a:xfrm>
            <a:off x="252166" y="1246583"/>
            <a:ext cx="7600361" cy="240066"/>
          </a:xfrm>
          <a:prstGeom prst="rect">
            <a:avLst/>
          </a:prstGeom>
          <a:noFill/>
        </p:spPr>
        <p:txBody>
          <a:bodyPr wrap="square" lIns="91440" tIns="45720" rIns="91440" bIns="45720" anchor="t">
            <a:spAutoFit/>
          </a:bodyPr>
          <a:lstStyle/>
          <a:p>
            <a:pPr>
              <a:lnSpc>
                <a:spcPct val="80000"/>
              </a:lnSpc>
            </a:pPr>
            <a:r>
              <a:rPr lang="en-US" altLang="en-US" sz="1200" b="1" dirty="0">
                <a:solidFill>
                  <a:srgbClr val="006600"/>
                </a:solidFill>
                <a:latin typeface="+mj-lt"/>
                <a:cs typeface="Arial"/>
              </a:rPr>
              <a:t>Casi di studio - </a:t>
            </a:r>
            <a:r>
              <a:rPr lang="en-IE" altLang="en-US" sz="1200" u="sng" dirty="0">
                <a:solidFill>
                  <a:srgbClr val="673375"/>
                </a:solidFill>
                <a:latin typeface="+mj-lt"/>
                <a:cs typeface="Arial"/>
              </a:rPr>
              <a:t>Food Cloud - </a:t>
            </a:r>
            <a:r>
              <a:rPr lang="en-US" altLang="en-US" sz="1200" b="1" dirty="0">
                <a:solidFill>
                  <a:srgbClr val="B2CF3F"/>
                </a:solidFill>
                <a:latin typeface="+mj-lt"/>
                <a:cs typeface="Arial"/>
              </a:rPr>
              <a:t>www.foodcloud.com  </a:t>
            </a:r>
            <a:endParaRPr lang="en-US" altLang="en-US" sz="1200" b="1" dirty="0">
              <a:solidFill>
                <a:srgbClr val="B2CF3F"/>
              </a:solidFill>
              <a:latin typeface="+mj-lt"/>
            </a:endParaRPr>
          </a:p>
        </p:txBody>
      </p:sp>
      <p:sp>
        <p:nvSpPr>
          <p:cNvPr id="5" name="BlokTextu 4">
            <a:extLst>
              <a:ext uri="{FF2B5EF4-FFF2-40B4-BE49-F238E27FC236}">
                <a16:creationId xmlns:a16="http://schemas.microsoft.com/office/drawing/2014/main" id="{4A2D0BE1-609F-40E9-A76D-15C2B7171CD5}"/>
              </a:ext>
            </a:extLst>
          </p:cNvPr>
          <p:cNvSpPr txBox="1"/>
          <p:nvPr/>
        </p:nvSpPr>
        <p:spPr>
          <a:xfrm>
            <a:off x="252166" y="1948721"/>
            <a:ext cx="7147875" cy="1384995"/>
          </a:xfrm>
          <a:prstGeom prst="rect">
            <a:avLst/>
          </a:prstGeom>
          <a:noFill/>
        </p:spPr>
        <p:txBody>
          <a:bodyPr wrap="square" lIns="91440" tIns="45720" rIns="91440" bIns="45720" anchor="t">
            <a:spAutoFit/>
          </a:bodyPr>
          <a:lstStyle/>
          <a:p>
            <a:pPr>
              <a:defRPr/>
            </a:pPr>
            <a:r>
              <a:rPr lang="en-US" altLang="en-US" sz="1200" dirty="0">
                <a:latin typeface="+mj-lt"/>
                <a:cs typeface="Arial"/>
              </a:rPr>
              <a:t>Fondata nel 2013, </a:t>
            </a:r>
            <a:r>
              <a:rPr lang="en-US" altLang="en-US" sz="1200" dirty="0" err="1">
                <a:latin typeface="+mj-lt"/>
                <a:cs typeface="Arial"/>
              </a:rPr>
              <a:t>FoodCloud </a:t>
            </a:r>
            <a:r>
              <a:rPr lang="en-US" altLang="en-US" sz="1200" dirty="0">
                <a:latin typeface="+mj-lt"/>
                <a:cs typeface="Arial"/>
              </a:rPr>
              <a:t>è un'impresa sociale che mette in contatto le aziende con eccedenze alimentari con enti di beneficenza e gruppi comunitari locali in Irlanda attraverso una piattaforma tecnologica.  </a:t>
            </a:r>
            <a:endParaRPr lang="en-US" altLang="en-US" sz="1200" dirty="0">
              <a:latin typeface="+mj-lt"/>
              <a:cs typeface="Arial" panose="020B0604020202020204" pitchFamily="34" charset="0"/>
            </a:endParaRPr>
          </a:p>
          <a:p>
            <a:pPr>
              <a:spcBef>
                <a:spcPct val="0"/>
              </a:spcBef>
              <a:defRPr/>
            </a:pPr>
            <a:r>
              <a:rPr lang="en-US" altLang="en-US" sz="1200" dirty="0">
                <a:latin typeface="+mj-lt"/>
                <a:cs typeface="Arial"/>
              </a:rPr>
              <a:t>Mette in contatto chi ha troppo cibo con chi ne ha troppo poco. Credono nella costruzione di una cultura in cui tutti abbiano la possibilità di celebrare il buon cibo e di conoscerne i benefici e credono che le comunità costruite sul cibo condiviso possano essere riscoperte.</a:t>
            </a:r>
          </a:p>
          <a:p>
            <a:pPr marL="42545" indent="0">
              <a:spcBef>
                <a:spcPct val="0"/>
              </a:spcBef>
              <a:buFontTx/>
              <a:buNone/>
              <a:defRPr/>
            </a:pPr>
            <a:endParaRPr lang="en-US" altLang="en-US" sz="1200" dirty="0">
              <a:latin typeface="+mj-lt"/>
              <a:cs typeface="Arial" panose="020B0604020202020204" pitchFamily="34" charset="0"/>
            </a:endParaRPr>
          </a:p>
          <a:p>
            <a:pPr>
              <a:defRPr/>
            </a:pPr>
            <a:r>
              <a:rPr lang="en-US" altLang="en-US" sz="1200" dirty="0">
                <a:latin typeface="+mj-lt"/>
                <a:cs typeface="Arial"/>
              </a:rPr>
              <a:t>Il sostegno finanziario di </a:t>
            </a:r>
            <a:r>
              <a:rPr lang="en-US" altLang="en-US" sz="1200" dirty="0">
                <a:latin typeface="+mj-lt"/>
                <a:cs typeface="Arial"/>
                <a:hlinkClick r:id="rId2"/>
              </a:rPr>
              <a:t>Social Entrepreneurs Ireland </a:t>
            </a:r>
            <a:r>
              <a:rPr lang="en-US" altLang="en-US" sz="1200" dirty="0">
                <a:latin typeface="+mj-lt"/>
                <a:cs typeface="Arial"/>
              </a:rPr>
              <a:t>è stato fondamentale per lo sviluppo dell'attività. </a:t>
            </a:r>
            <a:endParaRPr lang="sk-SK" sz="1200">
              <a:latin typeface="+mj-lt"/>
            </a:endParaRPr>
          </a:p>
        </p:txBody>
      </p:sp>
      <p:pic>
        <p:nvPicPr>
          <p:cNvPr id="6" name="Picture 4" descr="&lt;strong&gt;flag&lt;/strong&gt; by think0 customization wallpaper hdtv widescreen the &lt;strong&gt;irish flag&lt;/strong&gt; ...">
            <a:extLst>
              <a:ext uri="{FF2B5EF4-FFF2-40B4-BE49-F238E27FC236}">
                <a16:creationId xmlns:a16="http://schemas.microsoft.com/office/drawing/2014/main" id="{95E20314-6872-4244-93CE-EF0D3585FB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2527" y="1615830"/>
            <a:ext cx="1479550"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a:extLst>
              <a:ext uri="{FF2B5EF4-FFF2-40B4-BE49-F238E27FC236}">
                <a16:creationId xmlns:a16="http://schemas.microsoft.com/office/drawing/2014/main" id="{16B3FA2A-145D-4DF9-8283-08C055A308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4552" y="3313359"/>
            <a:ext cx="209550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69895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76FA08A9-AB71-47B5-895C-4923BCE72558}"/>
              </a:ext>
            </a:extLst>
          </p:cNvPr>
          <p:cNvSpPr txBox="1"/>
          <p:nvPr/>
        </p:nvSpPr>
        <p:spPr>
          <a:xfrm>
            <a:off x="195607" y="1193389"/>
            <a:ext cx="7487238" cy="240066"/>
          </a:xfrm>
          <a:prstGeom prst="rect">
            <a:avLst/>
          </a:prstGeom>
          <a:noFill/>
        </p:spPr>
        <p:txBody>
          <a:bodyPr wrap="square" lIns="91440" tIns="45720" rIns="91440" bIns="45720" anchor="t">
            <a:spAutoFit/>
          </a:bodyPr>
          <a:lstStyle/>
          <a:p>
            <a:pPr>
              <a:lnSpc>
                <a:spcPct val="80000"/>
              </a:lnSpc>
              <a:spcBef>
                <a:spcPct val="0"/>
              </a:spcBef>
              <a:buFontTx/>
              <a:buNone/>
              <a:defRPr/>
            </a:pPr>
            <a:r>
              <a:rPr lang="en-US" altLang="en-US" sz="1200" b="1" dirty="0">
                <a:solidFill>
                  <a:schemeClr val="bg1"/>
                </a:solidFill>
                <a:highlight>
                  <a:srgbClr val="006600"/>
                </a:highlight>
                <a:latin typeface="+mj-lt"/>
                <a:cs typeface="Arial"/>
              </a:rPr>
              <a:t>ESERCIZIO 7 :Guardare il video del caso Food Cloud</a:t>
            </a:r>
          </a:p>
        </p:txBody>
      </p:sp>
      <p:pic>
        <p:nvPicPr>
          <p:cNvPr id="4" name="QAh1j6OTA9s">
            <a:hlinkClick r:id="" action="ppaction://media"/>
            <a:extLst>
              <a:ext uri="{FF2B5EF4-FFF2-40B4-BE49-F238E27FC236}">
                <a16:creationId xmlns:a16="http://schemas.microsoft.com/office/drawing/2014/main" id="{4CAAFAA4-96D7-4EA8-9E34-690BB53BF10A}"/>
              </a:ext>
            </a:extLst>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287829" y="1586323"/>
            <a:ext cx="5437187" cy="407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t;strong&gt;flag&lt;/strong&gt; by think0 customization wallpaper hdtv widescreen the &lt;strong&gt;irish flag&lt;/strong&gt; ...">
            <a:extLst>
              <a:ext uri="{FF2B5EF4-FFF2-40B4-BE49-F238E27FC236}">
                <a16:creationId xmlns:a16="http://schemas.microsoft.com/office/drawing/2014/main" id="{09F78CFE-6858-4DD6-B0D4-EBAA2D4D129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6215" y="1675288"/>
            <a:ext cx="147955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lokTextu 6">
            <a:extLst>
              <a:ext uri="{FF2B5EF4-FFF2-40B4-BE49-F238E27FC236}">
                <a16:creationId xmlns:a16="http://schemas.microsoft.com/office/drawing/2014/main" id="{DF4A3E36-C9B4-4388-AA3F-724A960D994B}"/>
              </a:ext>
            </a:extLst>
          </p:cNvPr>
          <p:cNvSpPr txBox="1"/>
          <p:nvPr/>
        </p:nvSpPr>
        <p:spPr>
          <a:xfrm>
            <a:off x="6372519" y="2749252"/>
            <a:ext cx="2808303" cy="1015663"/>
          </a:xfrm>
          <a:prstGeom prst="rect">
            <a:avLst/>
          </a:prstGeom>
          <a:noFill/>
        </p:spPr>
        <p:txBody>
          <a:bodyPr wrap="square" lIns="91440" tIns="45720" rIns="91440" bIns="45720" anchor="t">
            <a:spAutoFit/>
          </a:bodyPr>
          <a:lstStyle/>
          <a:p>
            <a:pPr>
              <a:spcBef>
                <a:spcPct val="0"/>
              </a:spcBef>
              <a:buFontTx/>
              <a:buNone/>
            </a:pPr>
            <a:r>
              <a:rPr lang="en-IE" altLang="en-US" sz="1200" dirty="0">
                <a:solidFill>
                  <a:srgbClr val="333333"/>
                </a:solidFill>
                <a:latin typeface="+mj-lt"/>
                <a:cs typeface="Arial"/>
              </a:rPr>
              <a:t>Iseult Ward e Aoibheann O'Brien spiegano come </a:t>
            </a:r>
            <a:r>
              <a:rPr lang="en-IE" altLang="en-US" sz="1200" err="1">
                <a:solidFill>
                  <a:srgbClr val="333333"/>
                </a:solidFill>
                <a:latin typeface="+mj-lt"/>
                <a:cs typeface="Arial"/>
              </a:rPr>
              <a:t>FoodCloud </a:t>
            </a:r>
            <a:r>
              <a:rPr lang="en-IE" altLang="en-US" sz="1200" dirty="0">
                <a:solidFill>
                  <a:srgbClr val="333333"/>
                </a:solidFill>
                <a:latin typeface="+mj-lt"/>
                <a:cs typeface="Arial"/>
              </a:rPr>
              <a:t>e </a:t>
            </a:r>
            <a:r>
              <a:rPr lang="en-IE" altLang="en-US" sz="1200" err="1">
                <a:solidFill>
                  <a:srgbClr val="333333"/>
                </a:solidFill>
                <a:latin typeface="+mj-lt"/>
                <a:cs typeface="Arial"/>
              </a:rPr>
              <a:t>FoodCloud </a:t>
            </a:r>
            <a:r>
              <a:rPr lang="en-IE" altLang="en-US" sz="1200" dirty="0">
                <a:solidFill>
                  <a:srgbClr val="333333"/>
                </a:solidFill>
                <a:latin typeface="+mj-lt"/>
                <a:cs typeface="Arial"/>
              </a:rPr>
              <a:t>Hubs stiano lavorando insieme per massimizzare le eccedenze alimentari ridistribuite agli enti caritatevoli in Irlanda.</a:t>
            </a:r>
            <a:endParaRPr lang="en-IE" altLang="en-US" sz="1200">
              <a:latin typeface="+mj-lt"/>
              <a:cs typeface="Arial"/>
            </a:endParaRPr>
          </a:p>
        </p:txBody>
      </p:sp>
      <p:sp>
        <p:nvSpPr>
          <p:cNvPr id="9" name="BlokTextu 8">
            <a:extLst>
              <a:ext uri="{FF2B5EF4-FFF2-40B4-BE49-F238E27FC236}">
                <a16:creationId xmlns:a16="http://schemas.microsoft.com/office/drawing/2014/main" id="{2B3EE6E8-719F-4016-8D2D-F68E2CCD39F5}"/>
              </a:ext>
            </a:extLst>
          </p:cNvPr>
          <p:cNvSpPr txBox="1"/>
          <p:nvPr/>
        </p:nvSpPr>
        <p:spPr>
          <a:xfrm>
            <a:off x="287829" y="5760025"/>
            <a:ext cx="8045466" cy="276999"/>
          </a:xfrm>
          <a:prstGeom prst="rect">
            <a:avLst/>
          </a:prstGeom>
          <a:noFill/>
        </p:spPr>
        <p:txBody>
          <a:bodyPr wrap="square" lIns="91440" tIns="45720" rIns="91440" bIns="45720" anchor="t">
            <a:spAutoFit/>
          </a:bodyPr>
          <a:lstStyle/>
          <a:p>
            <a:r>
              <a:rPr lang="en-IE" altLang="en-US" sz="1200" dirty="0">
                <a:latin typeface="+mj-lt"/>
                <a:cs typeface="Arial"/>
              </a:rPr>
              <a:t>Clicca per guardare: </a:t>
            </a:r>
            <a:r>
              <a:rPr lang="en-IE" altLang="en-US" sz="1200" dirty="0">
                <a:latin typeface="+mj-lt"/>
                <a:cs typeface="Arial"/>
                <a:hlinkClick r:id="rId5"/>
              </a:rPr>
              <a:t>https:</a:t>
            </a:r>
            <a:r>
              <a:rPr lang="en-IE" altLang="en-US" sz="1200" dirty="0">
                <a:latin typeface="+mj-lt"/>
                <a:cs typeface="Arial"/>
              </a:rPr>
              <a:t>//www.youtube.com/watch?v=QAh1j6OTA9s </a:t>
            </a:r>
            <a:endParaRPr lang="en-IE" altLang="en-US" sz="1200" dirty="0">
              <a:latin typeface="+mj-lt"/>
            </a:endParaRPr>
          </a:p>
        </p:txBody>
      </p:sp>
    </p:spTree>
    <p:extLst>
      <p:ext uri="{BB962C8B-B14F-4D97-AF65-F5344CB8AC3E}">
        <p14:creationId xmlns:p14="http://schemas.microsoft.com/office/powerpoint/2010/main" val="5548438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EA5AEB8B-9166-4060-9344-F1ED2B7F355A}"/>
              </a:ext>
            </a:extLst>
          </p:cNvPr>
          <p:cNvSpPr txBox="1"/>
          <p:nvPr/>
        </p:nvSpPr>
        <p:spPr>
          <a:xfrm>
            <a:off x="223886" y="1156843"/>
            <a:ext cx="6525705" cy="276999"/>
          </a:xfrm>
          <a:prstGeom prst="rect">
            <a:avLst/>
          </a:prstGeom>
          <a:noFill/>
        </p:spPr>
        <p:txBody>
          <a:bodyPr wrap="square" lIns="91440" tIns="45720" rIns="91440" bIns="45720" anchor="t">
            <a:spAutoFit/>
          </a:bodyPr>
          <a:lstStyle/>
          <a:p>
            <a:r>
              <a:rPr lang="en-IE" altLang="en-US" sz="1200" b="1" dirty="0">
                <a:solidFill>
                  <a:srgbClr val="006600"/>
                </a:solidFill>
                <a:latin typeface="+mj-lt"/>
                <a:cs typeface="Arial"/>
              </a:rPr>
              <a:t>Modelli di business nell'imprenditoria sociale</a:t>
            </a:r>
            <a:endParaRPr lang="sk-SK" sz="1200">
              <a:solidFill>
                <a:srgbClr val="006600"/>
              </a:solidFill>
              <a:latin typeface="+mj-lt"/>
              <a:cs typeface="Arial"/>
            </a:endParaRPr>
          </a:p>
        </p:txBody>
      </p:sp>
      <p:sp>
        <p:nvSpPr>
          <p:cNvPr id="5" name="BlokTextu 4">
            <a:extLst>
              <a:ext uri="{FF2B5EF4-FFF2-40B4-BE49-F238E27FC236}">
                <a16:creationId xmlns:a16="http://schemas.microsoft.com/office/drawing/2014/main" id="{55A934C3-9D0E-4822-912F-C39FE6805215}"/>
              </a:ext>
            </a:extLst>
          </p:cNvPr>
          <p:cNvSpPr txBox="1"/>
          <p:nvPr/>
        </p:nvSpPr>
        <p:spPr>
          <a:xfrm>
            <a:off x="223886" y="1618508"/>
            <a:ext cx="8995528" cy="2862322"/>
          </a:xfrm>
          <a:prstGeom prst="rect">
            <a:avLst/>
          </a:prstGeom>
          <a:noFill/>
        </p:spPr>
        <p:txBody>
          <a:bodyPr wrap="square" lIns="91440" tIns="45720" rIns="91440" bIns="45720" anchor="t">
            <a:spAutoFit/>
          </a:bodyPr>
          <a:lstStyle/>
          <a:p>
            <a:pPr>
              <a:spcBef>
                <a:spcPct val="0"/>
              </a:spcBef>
              <a:buClr>
                <a:srgbClr val="1D95AF"/>
              </a:buClr>
              <a:buFontTx/>
              <a:buNone/>
              <a:defRPr/>
            </a:pPr>
            <a:r>
              <a:rPr lang="en-IE" altLang="x-none" sz="1200" dirty="0">
                <a:solidFill>
                  <a:srgbClr val="353132"/>
                </a:solidFill>
                <a:latin typeface="+mj-lt"/>
                <a:cs typeface="Arial"/>
              </a:rPr>
              <a:t>Alcuni degli schemi più comuni che vediamo utilizzare dalle imprese sociali di successo sono:</a:t>
            </a:r>
          </a:p>
          <a:p>
            <a:pPr>
              <a:spcBef>
                <a:spcPct val="0"/>
              </a:spcBef>
              <a:buClr>
                <a:srgbClr val="1D95AF"/>
              </a:buClr>
              <a:buFontTx/>
              <a:buNone/>
              <a:defRPr/>
            </a:pPr>
            <a:endParaRPr lang="en-IE" altLang="x-none" sz="1200" dirty="0">
              <a:solidFill>
                <a:srgbClr val="7A7C7E"/>
              </a:solidFill>
              <a:latin typeface="+mj-lt"/>
            </a:endParaRPr>
          </a:p>
          <a:p>
            <a:pPr marL="342900" indent="-342900">
              <a:buFont typeface="Arial" panose="020B0604020202020204" pitchFamily="34" charset="0"/>
              <a:buChar char="•"/>
              <a:defRPr/>
            </a:pPr>
            <a:r>
              <a:rPr lang="en-IE" altLang="x-none" sz="1200" b="1" dirty="0">
                <a:latin typeface="+mj-lt"/>
                <a:cs typeface="Arial"/>
              </a:rPr>
              <a:t>Compensazione incrociata: </a:t>
            </a:r>
            <a:r>
              <a:rPr lang="en-IE" altLang="x-none" sz="1200" dirty="0">
                <a:latin typeface="+mj-lt"/>
                <a:cs typeface="Arial"/>
              </a:rPr>
              <a:t>un gruppo di clienti paga il servizio. I profitti che ne derivano vengono utilizzati per sovvenzionare il servizio per un altro gruppo poco servito. Ad esempio, alcuni inquilini pagano il prezzo pieno, sovvenzionando un prezzo più basso per altri. </a:t>
            </a:r>
          </a:p>
          <a:p>
            <a:pPr marL="342900" indent="-342900">
              <a:spcBef>
                <a:spcPct val="0"/>
              </a:spcBef>
              <a:buFont typeface="Arial" panose="020B0604020202020204" pitchFamily="34" charset="0"/>
              <a:buChar char="•"/>
              <a:defRPr/>
            </a:pPr>
            <a:r>
              <a:rPr lang="en-IE" altLang="x-none" sz="1200" b="1" dirty="0">
                <a:latin typeface="+mj-lt"/>
                <a:cs typeface="Arial"/>
              </a:rPr>
              <a:t>Fee for Service - I </a:t>
            </a:r>
            <a:r>
              <a:rPr lang="en-IE" altLang="x-none" sz="1200" dirty="0">
                <a:latin typeface="+mj-lt"/>
                <a:cs typeface="Arial"/>
              </a:rPr>
              <a:t>beneficiari pagano direttamente per i servizi forniti dall'impresa sociale - affitto dello spazio cucina</a:t>
            </a:r>
          </a:p>
          <a:p>
            <a:pPr marL="342900" indent="-342900">
              <a:spcBef>
                <a:spcPct val="0"/>
              </a:spcBef>
              <a:buFont typeface="Arial" panose="020B0604020202020204" pitchFamily="34" charset="0"/>
              <a:buChar char="•"/>
              <a:defRPr/>
            </a:pPr>
            <a:r>
              <a:rPr lang="en-IE" altLang="x-none" sz="1200" b="1" dirty="0">
                <a:latin typeface="+mj-lt"/>
                <a:cs typeface="Arial"/>
              </a:rPr>
              <a:t>Occupazione e formazione professionale - </a:t>
            </a:r>
            <a:r>
              <a:rPr lang="en-IE" altLang="x-none" sz="1200" dirty="0">
                <a:latin typeface="+mj-lt"/>
                <a:cs typeface="Arial"/>
              </a:rPr>
              <a:t>L'obiettivo principale è fornire salari, sviluppo delle competenze e formazione professionale ai beneficiari: i dipendenti.</a:t>
            </a:r>
          </a:p>
          <a:p>
            <a:pPr marL="342900" indent="-342900">
              <a:spcBef>
                <a:spcPct val="0"/>
              </a:spcBef>
              <a:buFont typeface="Arial" panose="020B0604020202020204" pitchFamily="34" charset="0"/>
              <a:buChar char="•"/>
              <a:defRPr/>
            </a:pPr>
            <a:r>
              <a:rPr lang="en-IE" altLang="en-US" sz="1200" b="1" dirty="0">
                <a:latin typeface="+mj-lt"/>
                <a:cs typeface="Arial"/>
              </a:rPr>
              <a:t>Market Connector </a:t>
            </a:r>
            <a:r>
              <a:rPr lang="en-IE" altLang="en-US" sz="1200" dirty="0">
                <a:latin typeface="+mj-lt"/>
                <a:cs typeface="Arial"/>
              </a:rPr>
              <a:t>- L'impresa sociale facilita le relazioni commerciali tra i beneficiari e i nuovi mercati.</a:t>
            </a:r>
            <a:endParaRPr lang="sk-SK" altLang="en-US" sz="1200" dirty="0">
              <a:latin typeface="+mj-lt"/>
              <a:cs typeface="Arial"/>
            </a:endParaRPr>
          </a:p>
          <a:p>
            <a:pPr>
              <a:defRPr/>
            </a:pPr>
            <a:r>
              <a:rPr lang="en-IE" altLang="en-US" sz="1200" b="1" dirty="0">
                <a:latin typeface="+mj-lt"/>
                <a:cs typeface="Arial"/>
              </a:rPr>
              <a:t>     Cooperativa - </a:t>
            </a:r>
            <a:r>
              <a:rPr lang="en-IE" altLang="en-US" sz="1200" dirty="0">
                <a:latin typeface="+mj-lt"/>
                <a:cs typeface="Arial"/>
              </a:rPr>
              <a:t>Un'impresa a scopo di lucro o non a scopo di lucro che è di proprietà </a:t>
            </a:r>
            <a:r>
              <a:rPr lang="sk-SK" altLang="en-US" sz="1200" err="1">
                <a:latin typeface="+mj-lt"/>
                <a:cs typeface="Arial"/>
              </a:rPr>
              <a:t>dei </a:t>
            </a:r>
            <a:r>
              <a:rPr lang="en-IE" altLang="en-US" sz="1200" dirty="0">
                <a:latin typeface="+mj-lt"/>
                <a:cs typeface="Arial"/>
              </a:rPr>
              <a:t>soci che usufruiscono dei </a:t>
            </a:r>
            <a:r>
              <a:rPr lang="sk-SK" altLang="en-US" sz="1200" err="1">
                <a:latin typeface="+mj-lt"/>
                <a:cs typeface="Arial"/>
              </a:rPr>
              <a:t>suoi </a:t>
            </a:r>
            <a:r>
              <a:rPr lang="en-IE" altLang="en-US" sz="1200" dirty="0">
                <a:latin typeface="+mj-lt"/>
                <a:cs typeface="Arial"/>
              </a:rPr>
              <a:t>servizi e che fornisce virtualmente qualsiasi tipo di beni o servizi</a:t>
            </a:r>
            <a:r>
              <a:rPr lang="en-IE" altLang="en-US" sz="1200" b="1" dirty="0">
                <a:latin typeface="+mj-lt"/>
                <a:cs typeface="Arial"/>
              </a:rPr>
              <a:t>. </a:t>
            </a:r>
            <a:r>
              <a:rPr lang="en-IE" altLang="en-US" sz="1200" dirty="0">
                <a:latin typeface="+mj-lt"/>
                <a:cs typeface="Arial"/>
              </a:rPr>
              <a:t>Vediamo molti esempi di cooperative nel settore alimentare.</a:t>
            </a:r>
          </a:p>
          <a:p>
            <a:pPr>
              <a:spcBef>
                <a:spcPct val="0"/>
              </a:spcBef>
              <a:defRPr/>
            </a:pPr>
            <a:endParaRPr lang="en-IE" altLang="en-US" sz="1200" b="1" dirty="0">
              <a:latin typeface="+mj-lt"/>
            </a:endParaRPr>
          </a:p>
          <a:p>
            <a:pPr>
              <a:defRPr/>
            </a:pPr>
            <a:r>
              <a:rPr lang="en-IE" altLang="en-US" sz="1200" dirty="0">
                <a:latin typeface="+mj-lt"/>
                <a:cs typeface="Arial"/>
              </a:rPr>
              <a:t>Decidere il modello di business più adatto </a:t>
            </a:r>
            <a:endParaRPr lang="en-IE" altLang="en-US" sz="1200" dirty="0">
              <a:latin typeface="+mj-lt"/>
            </a:endParaRPr>
          </a:p>
          <a:p>
            <a:pPr>
              <a:defRPr/>
            </a:pPr>
            <a:r>
              <a:rPr lang="en-IE" altLang="en-US" sz="1200" dirty="0">
                <a:latin typeface="+mj-lt"/>
                <a:cs typeface="Arial"/>
              </a:rPr>
              <a:t>per la vostra situazione può essere una sfida. Tornate al </a:t>
            </a:r>
            <a:r>
              <a:rPr lang="sk-SK" altLang="en-US" sz="1200" dirty="0">
                <a:latin typeface="+mj-lt"/>
                <a:cs typeface="Arial"/>
              </a:rPr>
              <a:t>Modulo 2 </a:t>
            </a:r>
            <a:r>
              <a:rPr lang="en-IE" altLang="en-US" sz="1200" dirty="0">
                <a:latin typeface="+mj-lt"/>
                <a:cs typeface="Arial"/>
              </a:rPr>
              <a:t>per acquisire le conoscenze necessarie. </a:t>
            </a:r>
            <a:endParaRPr lang="en-IE" altLang="en-US" sz="1200" dirty="0">
              <a:latin typeface="+mj-lt"/>
            </a:endParaRPr>
          </a:p>
          <a:p>
            <a:pPr marL="342900" indent="-342900">
              <a:spcBef>
                <a:spcPct val="0"/>
              </a:spcBef>
              <a:buFont typeface="Arial" panose="020B0604020202020204" pitchFamily="34" charset="0"/>
              <a:buChar char="•"/>
              <a:defRPr/>
            </a:pPr>
            <a:endParaRPr lang="en-IE" altLang="en-US" sz="1200" dirty="0">
              <a:latin typeface="+mj-lt"/>
            </a:endParaRPr>
          </a:p>
          <a:p>
            <a:pPr marL="266700" indent="-266700">
              <a:spcBef>
                <a:spcPct val="0"/>
              </a:spcBef>
              <a:buClr>
                <a:srgbClr val="1D95AF"/>
              </a:buClr>
              <a:defRPr/>
            </a:pPr>
            <a:endParaRPr lang="en-IE" altLang="x-none" sz="1200" dirty="0">
              <a:solidFill>
                <a:srgbClr val="353132"/>
              </a:solidFill>
              <a:latin typeface="+mj-lt"/>
            </a:endParaRPr>
          </a:p>
        </p:txBody>
      </p:sp>
    </p:spTree>
    <p:extLst>
      <p:ext uri="{BB962C8B-B14F-4D97-AF65-F5344CB8AC3E}">
        <p14:creationId xmlns:p14="http://schemas.microsoft.com/office/powerpoint/2010/main" val="3982969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7CDF5BBC-1754-403C-A0E4-82C0E4520F28}"/>
              </a:ext>
            </a:extLst>
          </p:cNvPr>
          <p:cNvSpPr txBox="1"/>
          <p:nvPr/>
        </p:nvSpPr>
        <p:spPr>
          <a:xfrm>
            <a:off x="176752" y="1205137"/>
            <a:ext cx="7421251" cy="387798"/>
          </a:xfrm>
          <a:prstGeom prst="rect">
            <a:avLst/>
          </a:prstGeom>
          <a:noFill/>
        </p:spPr>
        <p:txBody>
          <a:bodyPr wrap="square" lIns="91440" tIns="45720" rIns="91440" bIns="45720" anchor="t">
            <a:spAutoFit/>
          </a:bodyPr>
          <a:lstStyle/>
          <a:p>
            <a:pPr>
              <a:lnSpc>
                <a:spcPct val="80000"/>
              </a:lnSpc>
              <a:spcBef>
                <a:spcPct val="0"/>
              </a:spcBef>
              <a:buFontTx/>
              <a:buNone/>
            </a:pPr>
            <a:r>
              <a:rPr lang="en-US" altLang="en-US" sz="1200" b="1" dirty="0">
                <a:solidFill>
                  <a:srgbClr val="006600"/>
                </a:solidFill>
                <a:latin typeface="+mj-lt"/>
                <a:cs typeface="Arial"/>
              </a:rPr>
              <a:t>Accesso alle risorse per l'impresa sociale</a:t>
            </a:r>
          </a:p>
          <a:p>
            <a:pPr>
              <a:lnSpc>
                <a:spcPct val="80000"/>
              </a:lnSpc>
              <a:spcBef>
                <a:spcPct val="0"/>
              </a:spcBef>
              <a:buFontTx/>
              <a:buNone/>
            </a:pPr>
            <a:r>
              <a:rPr lang="en-US" altLang="en-US" sz="1200" b="1" dirty="0">
                <a:solidFill>
                  <a:srgbClr val="006600"/>
                </a:solidFill>
                <a:latin typeface="+mj-lt"/>
                <a:cs typeface="Arial"/>
              </a:rPr>
              <a:t>Fondo per l'innovazione sociale Irlanda</a:t>
            </a:r>
          </a:p>
        </p:txBody>
      </p:sp>
      <p:sp>
        <p:nvSpPr>
          <p:cNvPr id="5" name="BlokTextu 4">
            <a:extLst>
              <a:ext uri="{FF2B5EF4-FFF2-40B4-BE49-F238E27FC236}">
                <a16:creationId xmlns:a16="http://schemas.microsoft.com/office/drawing/2014/main" id="{FE544C99-849C-4DAA-8DC6-3E57DAC18738}"/>
              </a:ext>
            </a:extLst>
          </p:cNvPr>
          <p:cNvSpPr txBox="1"/>
          <p:nvPr/>
        </p:nvSpPr>
        <p:spPr>
          <a:xfrm>
            <a:off x="176752" y="1888401"/>
            <a:ext cx="8917756" cy="3416320"/>
          </a:xfrm>
          <a:prstGeom prst="rect">
            <a:avLst/>
          </a:prstGeom>
          <a:noFill/>
        </p:spPr>
        <p:txBody>
          <a:bodyPr wrap="square" lIns="91440" tIns="45720" rIns="91440" bIns="45720" anchor="t">
            <a:spAutoFit/>
          </a:bodyPr>
          <a:lstStyle/>
          <a:p>
            <a:pPr>
              <a:defRPr/>
            </a:pPr>
            <a:r>
              <a:rPr lang="en-IE" altLang="en-US" sz="1200" dirty="0">
                <a:latin typeface="+mj-lt"/>
                <a:cs typeface="Arial"/>
              </a:rPr>
              <a:t>Il Social Innovation Fund Ireland fornisce capitale </a:t>
            </a:r>
            <a:r>
              <a:rPr lang="en-IE" altLang="en-US" sz="1200" b="1" dirty="0">
                <a:latin typeface="+mj-lt"/>
                <a:cs typeface="Arial"/>
              </a:rPr>
              <a:t>di crescita </a:t>
            </a:r>
            <a:r>
              <a:rPr lang="en-IE" altLang="en-US" sz="1200" dirty="0">
                <a:latin typeface="+mj-lt"/>
                <a:cs typeface="Arial"/>
              </a:rPr>
              <a:t>e </a:t>
            </a:r>
            <a:r>
              <a:rPr lang="en-IE" altLang="en-US" sz="1200" b="1" dirty="0">
                <a:latin typeface="+mj-lt"/>
                <a:cs typeface="Arial"/>
              </a:rPr>
              <a:t>sostegno </a:t>
            </a:r>
            <a:r>
              <a:rPr lang="en-IE" altLang="en-US" sz="1200" dirty="0">
                <a:latin typeface="+mj-lt"/>
                <a:cs typeface="Arial"/>
              </a:rPr>
              <a:t>alle migliori innovazioni sociali in Irlanda, aiutandole a </a:t>
            </a:r>
            <a:r>
              <a:rPr lang="en-IE" altLang="en-US" sz="1200" b="1" dirty="0">
                <a:latin typeface="+mj-lt"/>
                <a:cs typeface="Arial"/>
              </a:rPr>
              <a:t>scalare </a:t>
            </a:r>
            <a:r>
              <a:rPr lang="en-IE" altLang="en-US" sz="1200" dirty="0">
                <a:latin typeface="+mj-lt"/>
                <a:cs typeface="Arial"/>
              </a:rPr>
              <a:t>e a massimizzare il loro </a:t>
            </a:r>
            <a:r>
              <a:rPr lang="en-IE" altLang="en-US" sz="1200" b="1" dirty="0">
                <a:latin typeface="+mj-lt"/>
                <a:cs typeface="Arial"/>
              </a:rPr>
              <a:t>impatto</a:t>
            </a:r>
            <a:r>
              <a:rPr lang="en-IE" altLang="en-US" sz="1200" dirty="0">
                <a:latin typeface="+mj-lt"/>
                <a:cs typeface="Arial"/>
              </a:rPr>
              <a:t>.  La loro guida alla valutazione è interessante... </a:t>
            </a:r>
            <a:endParaRPr lang="en-IE" altLang="en-US" sz="1200" dirty="0">
              <a:latin typeface="+mj-lt"/>
            </a:endParaRPr>
          </a:p>
          <a:p>
            <a:pPr indent="20320">
              <a:defRPr/>
            </a:pPr>
            <a:endParaRPr lang="en-IE" altLang="en-US" sz="1200" dirty="0">
              <a:latin typeface="+mj-lt"/>
            </a:endParaRPr>
          </a:p>
          <a:p>
            <a:pPr marL="285750" indent="-285750">
              <a:buFont typeface="Arial" panose="020B0604020202020204" pitchFamily="34" charset="0"/>
              <a:buChar char="•"/>
              <a:defRPr/>
            </a:pPr>
            <a:r>
              <a:rPr lang="en-GB" sz="1200" dirty="0">
                <a:latin typeface="+mj-lt"/>
                <a:cs typeface="Arial"/>
              </a:rPr>
              <a:t>Quale </a:t>
            </a:r>
            <a:r>
              <a:rPr lang="en-GB" sz="1200" b="1" dirty="0">
                <a:latin typeface="+mj-lt"/>
                <a:cs typeface="Arial"/>
              </a:rPr>
              <a:t>SOLUZIONE </a:t>
            </a:r>
            <a:r>
              <a:rPr lang="en-GB" sz="1200" dirty="0">
                <a:latin typeface="+mj-lt"/>
                <a:cs typeface="Arial"/>
              </a:rPr>
              <a:t>avete per un </a:t>
            </a:r>
            <a:r>
              <a:rPr lang="en-GB" sz="1200" b="1" dirty="0">
                <a:latin typeface="+mj-lt"/>
                <a:cs typeface="Arial"/>
              </a:rPr>
              <a:t>problema sociale?</a:t>
            </a:r>
          </a:p>
          <a:p>
            <a:pPr marL="285750" indent="-285750">
              <a:buFont typeface="Arial" panose="020B0604020202020204" pitchFamily="34" charset="0"/>
              <a:buChar char="•"/>
              <a:defRPr/>
            </a:pPr>
            <a:r>
              <a:rPr lang="en-GB" sz="1200" b="1" dirty="0">
                <a:latin typeface="+mj-lt"/>
                <a:cs typeface="Arial"/>
              </a:rPr>
              <a:t>INNOVAZIONE - </a:t>
            </a:r>
            <a:r>
              <a:rPr lang="en-GB" sz="1200" dirty="0">
                <a:latin typeface="+mj-lt"/>
                <a:cs typeface="Arial"/>
              </a:rPr>
              <a:t>In cosa è diverso/migliore di tutto il resto</a:t>
            </a:r>
            <a:r>
              <a:rPr lang="en-GB" sz="1200" b="1" dirty="0">
                <a:latin typeface="+mj-lt"/>
                <a:cs typeface="Arial"/>
              </a:rPr>
              <a:t>?</a:t>
            </a:r>
            <a:endParaRPr lang="en-GB" sz="1200" dirty="0">
              <a:latin typeface="+mj-lt"/>
              <a:cs typeface="Arial"/>
            </a:endParaRPr>
          </a:p>
          <a:p>
            <a:pPr marL="285750" indent="-285750">
              <a:buFont typeface="Arial" panose="020B0604020202020204" pitchFamily="34" charset="0"/>
              <a:buChar char="•"/>
              <a:defRPr/>
            </a:pPr>
            <a:r>
              <a:rPr lang="en-GB" sz="1200" b="1" dirty="0">
                <a:latin typeface="+mj-lt"/>
                <a:cs typeface="Arial"/>
              </a:rPr>
              <a:t>Impatto misurabile </a:t>
            </a:r>
            <a:r>
              <a:rPr lang="en-GB" sz="1200" dirty="0">
                <a:latin typeface="+mj-lt"/>
                <a:cs typeface="Arial"/>
              </a:rPr>
              <a:t>- Cosa potete mostrare e descrivere?</a:t>
            </a:r>
          </a:p>
          <a:p>
            <a:pPr marL="285750" indent="-285750">
              <a:buFont typeface="Arial" panose="020B0604020202020204" pitchFamily="34" charset="0"/>
              <a:buChar char="•"/>
              <a:defRPr/>
            </a:pPr>
            <a:r>
              <a:rPr lang="en-GB" sz="1200" b="1" dirty="0">
                <a:latin typeface="+mj-lt"/>
                <a:cs typeface="Arial"/>
              </a:rPr>
              <a:t>CRESCITA - </a:t>
            </a:r>
            <a:r>
              <a:rPr lang="en-GB" sz="1200" dirty="0">
                <a:latin typeface="+mj-lt"/>
                <a:cs typeface="Arial"/>
              </a:rPr>
              <a:t>È pronto a crescere?  Siete disposti a farlo crescere in altre comunità? Che cosa sarebbe necessario fare?</a:t>
            </a:r>
          </a:p>
          <a:p>
            <a:pPr marL="285750" indent="-285750">
              <a:buFont typeface="Arial" panose="020B0604020202020204" pitchFamily="34" charset="0"/>
              <a:buChar char="•"/>
              <a:defRPr/>
            </a:pPr>
            <a:r>
              <a:rPr lang="en-GB" sz="1200" dirty="0">
                <a:latin typeface="+mj-lt"/>
                <a:cs typeface="Arial"/>
              </a:rPr>
              <a:t>Potrebbe creare </a:t>
            </a:r>
            <a:r>
              <a:rPr lang="en-GB" sz="1200" b="1" dirty="0">
                <a:latin typeface="+mj-lt"/>
                <a:cs typeface="Arial"/>
              </a:rPr>
              <a:t>posti di lavoro?     </a:t>
            </a:r>
            <a:r>
              <a:rPr lang="en-GB" sz="1200" dirty="0">
                <a:latin typeface="+mj-lt"/>
                <a:cs typeface="Arial"/>
              </a:rPr>
              <a:t>Come potrebbe essere </a:t>
            </a:r>
            <a:r>
              <a:rPr lang="en-GB" sz="1200" b="1" dirty="0">
                <a:latin typeface="+mj-lt"/>
                <a:cs typeface="Arial"/>
              </a:rPr>
              <a:t>SOSTENIBILE?</a:t>
            </a:r>
            <a:endParaRPr lang="sk-SK" sz="1200" b="1">
              <a:latin typeface="+mj-lt"/>
              <a:cs typeface="Arial"/>
            </a:endParaRPr>
          </a:p>
          <a:p>
            <a:pPr marL="285750" indent="-285750">
              <a:buFont typeface="Arial" panose="020B0604020202020204" pitchFamily="34" charset="0"/>
              <a:buChar char="•"/>
              <a:defRPr/>
            </a:pPr>
            <a:r>
              <a:rPr lang="en-IE" altLang="en-US" sz="1200" dirty="0">
                <a:latin typeface="Bookman Old Style"/>
                <a:cs typeface="Arial"/>
                <a:hlinkClick r:id="rId2"/>
              </a:rPr>
              <a:t>http://www.socialinnovation.ie/</a:t>
            </a:r>
            <a:endParaRPr lang="sk-SK" altLang="en-US" sz="1200">
              <a:latin typeface="Bookman Old Style"/>
              <a:cs typeface="Arial"/>
            </a:endParaRPr>
          </a:p>
          <a:p>
            <a:pPr>
              <a:spcBef>
                <a:spcPct val="0"/>
              </a:spcBef>
              <a:buFontTx/>
              <a:buNone/>
            </a:pPr>
            <a:r>
              <a:rPr lang="en-IE" altLang="en-US" sz="1200" dirty="0">
                <a:latin typeface="+mj-lt"/>
                <a:cs typeface="Arial"/>
              </a:rPr>
              <a:t>Community Finance (Ireland) è un'associazione di beneficenza che fornisce prestiti (non sovvenzioni) esclusivamente ad altre organizzazioni del terzo settore, come gruppi comunitari, enti di beneficenza e imprese sociali nella Repubblica d'Irlanda. Dal 2001, come parte del più ampio gruppo UCIT, ha impegnato oltre 70 milioni di euro per oltre 360 organizzazioni in tutta l'isola d'Irlanda.</a:t>
            </a:r>
          </a:p>
          <a:p>
            <a:pPr>
              <a:spcBef>
                <a:spcPct val="0"/>
              </a:spcBef>
              <a:buFontTx/>
              <a:buNone/>
            </a:pPr>
            <a:endParaRPr lang="en-IE" altLang="en-US" sz="1200" dirty="0">
              <a:latin typeface="+mj-lt"/>
            </a:endParaRPr>
          </a:p>
          <a:p>
            <a:r>
              <a:rPr lang="en-IE" altLang="en-US" sz="1200" b="1" dirty="0">
                <a:latin typeface="+mj-lt"/>
                <a:cs typeface="Arial"/>
              </a:rPr>
              <a:t>Perché sono interessanti?  </a:t>
            </a:r>
            <a:r>
              <a:rPr lang="en-IE" altLang="en-US" sz="1200" dirty="0">
                <a:latin typeface="+mj-lt"/>
                <a:cs typeface="Arial"/>
              </a:rPr>
              <a:t>A differenza delle banche, non richiedono una garanzia personale da parte dei promotori/amministratori.  </a:t>
            </a:r>
            <a:endParaRPr lang="sk-SK" altLang="en-US" sz="1200">
              <a:latin typeface="+mj-lt"/>
            </a:endParaRPr>
          </a:p>
          <a:p>
            <a:r>
              <a:rPr lang="en-IE" altLang="en-US" sz="1200" dirty="0">
                <a:latin typeface="+mj-lt"/>
                <a:cs typeface="Arial"/>
                <a:hlinkClick r:id="rId3"/>
              </a:rPr>
              <a:t>https://www.communityfinance.ie/ </a:t>
            </a:r>
            <a:endParaRPr lang="en-IE" altLang="en-US" sz="1200" dirty="0">
              <a:latin typeface="+mj-lt"/>
            </a:endParaRPr>
          </a:p>
          <a:p>
            <a:pPr>
              <a:spcBef>
                <a:spcPct val="0"/>
              </a:spcBef>
              <a:buFontTx/>
              <a:buNone/>
            </a:pPr>
            <a:endParaRPr lang="en-IE" altLang="en-US" sz="1200" dirty="0">
              <a:latin typeface="+mj-lt"/>
            </a:endParaRPr>
          </a:p>
          <a:p>
            <a:pPr marL="285750" indent="-285750">
              <a:buFont typeface="Arial" panose="020B0604020202020204" pitchFamily="34" charset="0"/>
              <a:buChar char="•"/>
              <a:defRPr/>
            </a:pPr>
            <a:endParaRPr lang="en-IE" altLang="en-US" sz="1200" dirty="0">
              <a:latin typeface="Bookman Old Style" panose="02050604050505020204" pitchFamily="18" charset="0"/>
            </a:endParaRPr>
          </a:p>
          <a:p>
            <a:pPr marL="285750" indent="-285750">
              <a:buFont typeface="Arial" panose="020B0604020202020204" pitchFamily="34" charset="0"/>
              <a:buChar char="•"/>
              <a:defRPr/>
            </a:pPr>
            <a:endParaRPr lang="en-GB" sz="1200" dirty="0">
              <a:latin typeface="+mj-lt"/>
            </a:endParaRPr>
          </a:p>
        </p:txBody>
      </p:sp>
      <p:pic>
        <p:nvPicPr>
          <p:cNvPr id="6" name="Picture 4" descr="&lt;strong&gt;flag&lt;/strong&gt; by think0 customization wallpaper hdtv widescreen the &lt;strong&gt;irish flag&lt;/strong&gt; ...">
            <a:extLst>
              <a:ext uri="{FF2B5EF4-FFF2-40B4-BE49-F238E27FC236}">
                <a16:creationId xmlns:a16="http://schemas.microsoft.com/office/drawing/2014/main" id="{4B6AA627-3762-4F54-A249-6B25A8D4592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91939" y="5635474"/>
            <a:ext cx="147955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62159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801BD46B-0CF6-4CE5-97AF-57A620A7C101}"/>
              </a:ext>
            </a:extLst>
          </p:cNvPr>
          <p:cNvSpPr txBox="1"/>
          <p:nvPr/>
        </p:nvSpPr>
        <p:spPr>
          <a:xfrm>
            <a:off x="223887" y="1235159"/>
            <a:ext cx="7506092" cy="276999"/>
          </a:xfrm>
          <a:prstGeom prst="rect">
            <a:avLst/>
          </a:prstGeom>
          <a:noFill/>
        </p:spPr>
        <p:txBody>
          <a:bodyPr wrap="square" lIns="91440" tIns="45720" rIns="91440" bIns="45720" anchor="t">
            <a:spAutoFit/>
          </a:bodyPr>
          <a:lstStyle/>
          <a:p>
            <a:pPr>
              <a:spcBef>
                <a:spcPct val="0"/>
              </a:spcBef>
              <a:buFontTx/>
              <a:buNone/>
            </a:pPr>
            <a:r>
              <a:rPr lang="en-IE" altLang="en-US" sz="1200" b="1" dirty="0">
                <a:solidFill>
                  <a:srgbClr val="006600"/>
                </a:solidFill>
                <a:latin typeface="+mj-lt"/>
                <a:cs typeface="Arial"/>
              </a:rPr>
              <a:t>Sono disponibili fondi da fondazioni filantropiche per il </a:t>
            </a:r>
            <a:r>
              <a:rPr lang="sk-SK" altLang="en-US" sz="1200" b="1" dirty="0">
                <a:solidFill>
                  <a:srgbClr val="006600"/>
                </a:solidFill>
                <a:latin typeface="+mj-lt"/>
                <a:cs typeface="Arial"/>
              </a:rPr>
              <a:t>Centro del Gusto</a:t>
            </a:r>
            <a:r>
              <a:rPr lang="en-IE" altLang="en-US" sz="1200" b="1" dirty="0">
                <a:solidFill>
                  <a:srgbClr val="006600"/>
                </a:solidFill>
                <a:latin typeface="+mj-lt"/>
                <a:cs typeface="Arial"/>
              </a:rPr>
              <a:t>?</a:t>
            </a:r>
          </a:p>
        </p:txBody>
      </p:sp>
      <p:sp>
        <p:nvSpPr>
          <p:cNvPr id="5" name="BlokTextu 4">
            <a:extLst>
              <a:ext uri="{FF2B5EF4-FFF2-40B4-BE49-F238E27FC236}">
                <a16:creationId xmlns:a16="http://schemas.microsoft.com/office/drawing/2014/main" id="{28B08A2D-282E-487D-B0EC-612A64A4A7AF}"/>
              </a:ext>
            </a:extLst>
          </p:cNvPr>
          <p:cNvSpPr txBox="1"/>
          <p:nvPr/>
        </p:nvSpPr>
        <p:spPr>
          <a:xfrm>
            <a:off x="223887" y="2066156"/>
            <a:ext cx="8851769" cy="1754326"/>
          </a:xfrm>
          <a:prstGeom prst="rect">
            <a:avLst/>
          </a:prstGeom>
          <a:noFill/>
        </p:spPr>
        <p:txBody>
          <a:bodyPr wrap="square" lIns="91440" tIns="45720" rIns="91440" bIns="45720" anchor="t">
            <a:spAutoFit/>
          </a:bodyPr>
          <a:lstStyle/>
          <a:p>
            <a:pPr>
              <a:spcBef>
                <a:spcPct val="0"/>
              </a:spcBef>
              <a:buFontTx/>
              <a:buNone/>
              <a:defRPr/>
            </a:pPr>
            <a:r>
              <a:rPr lang="en-IE" altLang="en-US" sz="1200" dirty="0">
                <a:latin typeface="+mj-lt"/>
                <a:cs typeface="Arial"/>
              </a:rPr>
              <a:t>Le fondazioni filantropiche hanno un interesse crescente per i </a:t>
            </a:r>
            <a:r>
              <a:rPr lang="sk-SK" altLang="en-US" sz="1200" dirty="0">
                <a:latin typeface="+mj-lt"/>
                <a:cs typeface="Arial"/>
              </a:rPr>
              <a:t>centri del </a:t>
            </a:r>
            <a:r>
              <a:rPr lang="sk-SK" altLang="en-US" sz="1200" dirty="0" err="1">
                <a:latin typeface="+mj-lt"/>
                <a:cs typeface="Arial"/>
              </a:rPr>
              <a:t>gusto </a:t>
            </a:r>
            <a:r>
              <a:rPr lang="en-IE" altLang="en-US" sz="1200" dirty="0">
                <a:latin typeface="+mj-lt"/>
                <a:cs typeface="Arial"/>
              </a:rPr>
              <a:t>e per i sistemi alimentari locali e regionali in senso lato.</a:t>
            </a:r>
          </a:p>
          <a:p>
            <a:pPr>
              <a:spcBef>
                <a:spcPct val="0"/>
              </a:spcBef>
              <a:buFontTx/>
              <a:buNone/>
              <a:defRPr/>
            </a:pPr>
            <a:endParaRPr lang="en-IE" altLang="en-US" sz="1200" dirty="0">
              <a:solidFill>
                <a:srgbClr val="006600"/>
              </a:solidFill>
              <a:latin typeface="+mj-lt"/>
            </a:endParaRPr>
          </a:p>
          <a:p>
            <a:pPr>
              <a:spcBef>
                <a:spcPct val="0"/>
              </a:spcBef>
              <a:buFontTx/>
              <a:buNone/>
              <a:defRPr/>
            </a:pPr>
            <a:r>
              <a:rPr lang="en-IE" altLang="en-US" sz="1200" b="1" dirty="0">
                <a:solidFill>
                  <a:srgbClr val="006600"/>
                </a:solidFill>
                <a:latin typeface="+mj-lt"/>
                <a:cs typeface="Arial"/>
              </a:rPr>
              <a:t>Perché?</a:t>
            </a:r>
          </a:p>
          <a:p>
            <a:pPr>
              <a:defRPr/>
            </a:pPr>
            <a:r>
              <a:rPr lang="sk-SK" altLang="en-US" sz="1200" dirty="0">
                <a:latin typeface="+mj-lt"/>
                <a:cs typeface="Arial"/>
              </a:rPr>
              <a:t>I centri del gusto </a:t>
            </a:r>
            <a:r>
              <a:rPr lang="en-IE" altLang="en-US" sz="1200" dirty="0">
                <a:latin typeface="+mj-lt"/>
                <a:cs typeface="Arial"/>
              </a:rPr>
              <a:t>possono svolgere un ruolo chiave non solo in termini di sviluppo economico e creazione di posti di lavoro, ma anche in termini di impatto per progetti comunitari, sanitari e ambientali.  </a:t>
            </a:r>
          </a:p>
          <a:p>
            <a:pPr>
              <a:defRPr/>
            </a:pPr>
            <a:endParaRPr lang="en-IE" altLang="en-US" sz="1200" dirty="0">
              <a:latin typeface="+mj-lt"/>
            </a:endParaRPr>
          </a:p>
          <a:p>
            <a:pPr>
              <a:spcBef>
                <a:spcPct val="0"/>
              </a:spcBef>
              <a:buFontTx/>
              <a:buNone/>
              <a:defRPr/>
            </a:pPr>
            <a:r>
              <a:rPr lang="en-IE" altLang="en-US" sz="1200" dirty="0">
                <a:latin typeface="+mj-lt"/>
                <a:cs typeface="Arial"/>
              </a:rPr>
              <a:t>Le fondazioni filantropiche cercano risultati o impatti specifici che un </a:t>
            </a:r>
            <a:r>
              <a:rPr lang="sk-SK" altLang="en-US" sz="1200" dirty="0">
                <a:latin typeface="+mj-lt"/>
                <a:cs typeface="Arial"/>
              </a:rPr>
              <a:t>centro del gusto </a:t>
            </a:r>
            <a:r>
              <a:rPr lang="en-IE" altLang="en-US" sz="1200" dirty="0">
                <a:latin typeface="+mj-lt"/>
                <a:cs typeface="Arial"/>
              </a:rPr>
              <a:t>può ottenere nell'ambito del suo lavoro, ad esempio migliorando l'accesso a cibi più sani in un quartiere specifico, riducendo i gas serra e altri inquinanti, l'accesso al cibo, lo sviluppo economico e la sostenibilità ambientale. </a:t>
            </a:r>
            <a:endParaRPr lang="en-IE" altLang="en-US" sz="1200" dirty="0">
              <a:latin typeface="+mj-lt"/>
            </a:endParaRPr>
          </a:p>
        </p:txBody>
      </p:sp>
    </p:spTree>
    <p:extLst>
      <p:ext uri="{BB962C8B-B14F-4D97-AF65-F5344CB8AC3E}">
        <p14:creationId xmlns:p14="http://schemas.microsoft.com/office/powerpoint/2010/main" val="4088599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50783895-1BCA-4736-8DCD-827976824A58}"/>
              </a:ext>
            </a:extLst>
          </p:cNvPr>
          <p:cNvSpPr txBox="1"/>
          <p:nvPr/>
        </p:nvSpPr>
        <p:spPr>
          <a:xfrm>
            <a:off x="205033" y="1135086"/>
            <a:ext cx="4953784" cy="276999"/>
          </a:xfrm>
          <a:prstGeom prst="rect">
            <a:avLst/>
          </a:prstGeom>
          <a:noFill/>
        </p:spPr>
        <p:txBody>
          <a:bodyPr wrap="square" lIns="91440" tIns="45720" rIns="91440" bIns="45720" anchor="t">
            <a:spAutoFit/>
          </a:bodyPr>
          <a:lstStyle/>
          <a:p>
            <a:r>
              <a:rPr lang="en-IE" altLang="en-US" sz="1200" b="1" dirty="0">
                <a:solidFill>
                  <a:srgbClr val="006600"/>
                </a:solidFill>
                <a:latin typeface="+mj-lt"/>
                <a:cs typeface="Arial"/>
              </a:rPr>
              <a:t>Finanziamento azionario </a:t>
            </a:r>
            <a:endParaRPr lang="sk-SK" sz="1200">
              <a:solidFill>
                <a:srgbClr val="006600"/>
              </a:solidFill>
              <a:latin typeface="+mj-lt"/>
            </a:endParaRPr>
          </a:p>
        </p:txBody>
      </p:sp>
      <p:sp>
        <p:nvSpPr>
          <p:cNvPr id="5" name="BlokTextu 4">
            <a:extLst>
              <a:ext uri="{FF2B5EF4-FFF2-40B4-BE49-F238E27FC236}">
                <a16:creationId xmlns:a16="http://schemas.microsoft.com/office/drawing/2014/main" id="{FD9C2BB0-E942-4D25-A753-4ED0EBF07250}"/>
              </a:ext>
            </a:extLst>
          </p:cNvPr>
          <p:cNvSpPr txBox="1"/>
          <p:nvPr/>
        </p:nvSpPr>
        <p:spPr>
          <a:xfrm>
            <a:off x="205033" y="1672441"/>
            <a:ext cx="7110166" cy="4154984"/>
          </a:xfrm>
          <a:prstGeom prst="rect">
            <a:avLst/>
          </a:prstGeom>
          <a:noFill/>
        </p:spPr>
        <p:txBody>
          <a:bodyPr wrap="square">
            <a:spAutoFit/>
          </a:bodyPr>
          <a:lstStyle/>
          <a:p>
            <a:pPr>
              <a:spcBef>
                <a:spcPct val="0"/>
              </a:spcBef>
              <a:buFontTx/>
              <a:buNone/>
            </a:pPr>
            <a:r>
              <a:rPr lang="en-IE" altLang="en-US" sz="1200" dirty="0">
                <a:latin typeface="+mj-lt"/>
              </a:rPr>
              <a:t>Questo tipo di finanziamento è essenzialmente uno scambio di denaro per una quota di proprietà di una nuova impresa. Questo tipo di finanziamento può essere solitamente fornito da venture capitalist e angel investor.</a:t>
            </a:r>
            <a:br>
              <a:rPr lang="en-IE" altLang="en-US" sz="1200" dirty="0">
                <a:latin typeface="+mj-lt"/>
              </a:rPr>
            </a:br>
            <a:endParaRPr lang="en-IE" altLang="en-US" sz="1200" dirty="0">
              <a:latin typeface="+mj-lt"/>
            </a:endParaRPr>
          </a:p>
          <a:p>
            <a:pPr>
              <a:spcBef>
                <a:spcPct val="0"/>
              </a:spcBef>
              <a:buFontTx/>
              <a:buNone/>
            </a:pPr>
            <a:r>
              <a:rPr lang="en-IE" altLang="en-US" sz="1200" dirty="0">
                <a:latin typeface="+mj-lt"/>
              </a:rPr>
              <a:t>Un vantaggio del ricorso al finanziamento azionario come metodo di raccolta del capitale è che il nuovo imprenditore può rimborsare l'importo prestato in un arco di tempo prestabilito. Inoltre, il nuovo imprenditore può concentrarsi sulla redditività del progetto piuttosto che preoccuparsi di rimborsare immediatamente gli investitori. </a:t>
            </a:r>
            <a:endParaRPr lang="sk-SK" altLang="en-US" sz="1200" dirty="0">
              <a:latin typeface="+mj-lt"/>
            </a:endParaRPr>
          </a:p>
          <a:p>
            <a:pPr marL="342900" indent="-342900">
              <a:buFont typeface="Arial" panose="020B0604020202020204" pitchFamily="34" charset="0"/>
              <a:buChar char="•"/>
            </a:pPr>
            <a:r>
              <a:rPr lang="en-IE" altLang="en-US" sz="1200" dirty="0">
                <a:latin typeface="+mj-lt"/>
              </a:rPr>
              <a:t>Il capitale iniziale e di avviamento può provenire da imprenditori e dirigenti di successo che hanno ottenuto ricchezza grazie ai loro guadagni in precedenti investimenti. Queste persone sono conosciute come Angel Investors, alias Business Angels e "investitori privati informali".</a:t>
            </a:r>
            <a:endParaRPr lang="sk-SK" altLang="en-US" sz="1200" dirty="0">
              <a:latin typeface="+mj-lt"/>
            </a:endParaRPr>
          </a:p>
          <a:p>
            <a:pPr marL="342900" indent="-342900">
              <a:buFont typeface="Arial" panose="020B0604020202020204" pitchFamily="34" charset="0"/>
              <a:buChar char="•"/>
            </a:pPr>
            <a:endParaRPr lang="en-IE" altLang="en-US" sz="1200" dirty="0">
              <a:latin typeface="+mj-lt"/>
            </a:endParaRPr>
          </a:p>
          <a:p>
            <a:pPr marL="342900" indent="-342900">
              <a:buFont typeface="Arial" panose="020B0604020202020204" pitchFamily="34" charset="0"/>
              <a:buChar char="•"/>
            </a:pPr>
            <a:r>
              <a:rPr lang="en-IE" altLang="en-US" sz="1200" dirty="0">
                <a:latin typeface="+mj-lt"/>
              </a:rPr>
              <a:t>Gli angel investor contribuiscono anche con il loro know-how o la loro esperienza nella gestione aziendale e possono offrire competenze e indicazioni preziose. </a:t>
            </a:r>
            <a:endParaRPr lang="sk-SK" altLang="en-US" sz="1200" dirty="0">
              <a:latin typeface="+mj-lt"/>
            </a:endParaRPr>
          </a:p>
          <a:p>
            <a:pPr marL="342900" indent="-342900">
              <a:buFont typeface="Arial" panose="020B0604020202020204" pitchFamily="34" charset="0"/>
              <a:buChar char="•"/>
            </a:pPr>
            <a:endParaRPr lang="en-IE" altLang="en-US" sz="1200" dirty="0">
              <a:latin typeface="+mj-lt"/>
            </a:endParaRPr>
          </a:p>
          <a:p>
            <a:pPr marL="342900" indent="-342900">
              <a:buFont typeface="Arial" panose="020B0604020202020204" pitchFamily="34" charset="0"/>
              <a:buChar char="•"/>
            </a:pPr>
            <a:r>
              <a:rPr lang="en-IE" altLang="en-US" sz="1200" dirty="0">
                <a:latin typeface="+mj-lt"/>
              </a:rPr>
              <a:t> Gli angeli di solito cercano di partecipare attivamente alla società in cui investono. Gli Angel Investor sono motivati principalmente dal ritorno sull'investimento e il loro coinvolgimento può spesso contribuire a garantire l'accesso al capitale di rischio o ai prestiti bancari tradizionali.</a:t>
            </a:r>
            <a:endParaRPr lang="sk-SK" altLang="en-US" sz="1200" dirty="0">
              <a:latin typeface="+mj-lt"/>
            </a:endParaRPr>
          </a:p>
          <a:p>
            <a:pPr marL="342900" indent="-342900">
              <a:buFont typeface="Arial" panose="020B0604020202020204" pitchFamily="34" charset="0"/>
              <a:buChar char="•"/>
            </a:pPr>
            <a:endParaRPr lang="sk-SK" altLang="en-US" sz="1200" dirty="0">
              <a:latin typeface="+mj-lt"/>
            </a:endParaRPr>
          </a:p>
          <a:p>
            <a:r>
              <a:rPr lang="en-IE" altLang="en-US" sz="1200" dirty="0">
                <a:latin typeface="+mj-lt"/>
              </a:rPr>
              <a:t>Fonte: </a:t>
            </a:r>
            <a:r>
              <a:rPr lang="en-IE" altLang="en-US" sz="1200" dirty="0">
                <a:latin typeface="+mj-lt"/>
                <a:hlinkClick r:id="rId2"/>
              </a:rPr>
              <a:t>https:</a:t>
            </a:r>
            <a:r>
              <a:rPr lang="en-IE" altLang="en-US" sz="1200" dirty="0">
                <a:latin typeface="+mj-lt"/>
              </a:rPr>
              <a:t>//www.enterprise-ireland.com/en/Invest-in-Emerging-Companies/Source-of-Private-Capital/Business-Angels-BES,-Angel-Networks-.html#sthash.iRxug024.dpuf </a:t>
            </a:r>
          </a:p>
          <a:p>
            <a:endParaRPr lang="en-IE" altLang="en-US" sz="1200" dirty="0">
              <a:latin typeface="+mj-lt"/>
            </a:endParaRPr>
          </a:p>
          <a:p>
            <a:pPr>
              <a:spcBef>
                <a:spcPct val="0"/>
              </a:spcBef>
              <a:buFontTx/>
              <a:buNone/>
            </a:pPr>
            <a:endParaRPr lang="en-IE" altLang="en-US" sz="1200" dirty="0">
              <a:latin typeface="+mj-lt"/>
            </a:endParaRPr>
          </a:p>
        </p:txBody>
      </p:sp>
    </p:spTree>
    <p:extLst>
      <p:ext uri="{BB962C8B-B14F-4D97-AF65-F5344CB8AC3E}">
        <p14:creationId xmlns:p14="http://schemas.microsoft.com/office/powerpoint/2010/main" val="11098561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CE20FAC8-1116-46AA-8AF9-833A51B82CC5}"/>
              </a:ext>
            </a:extLst>
          </p:cNvPr>
          <p:cNvSpPr txBox="1"/>
          <p:nvPr/>
        </p:nvSpPr>
        <p:spPr>
          <a:xfrm>
            <a:off x="233313" y="1106806"/>
            <a:ext cx="7091313" cy="276999"/>
          </a:xfrm>
          <a:prstGeom prst="rect">
            <a:avLst/>
          </a:prstGeom>
          <a:noFill/>
        </p:spPr>
        <p:txBody>
          <a:bodyPr wrap="square" lIns="91440" tIns="45720" rIns="91440" bIns="45720" anchor="t">
            <a:spAutoFit/>
          </a:bodyPr>
          <a:lstStyle/>
          <a:p>
            <a:r>
              <a:rPr lang="en-IE" altLang="en-US" sz="1200" b="1" dirty="0">
                <a:solidFill>
                  <a:srgbClr val="006600"/>
                </a:solidFill>
                <a:latin typeface="+mj-lt"/>
                <a:cs typeface="Arial"/>
              </a:rPr>
              <a:t>Angel Investors - investimenti medi</a:t>
            </a:r>
            <a:endParaRPr lang="sk-SK" sz="1200">
              <a:solidFill>
                <a:srgbClr val="006600"/>
              </a:solidFill>
              <a:latin typeface="+mj-lt"/>
              <a:cs typeface="Arial"/>
            </a:endParaRPr>
          </a:p>
        </p:txBody>
      </p:sp>
      <p:sp>
        <p:nvSpPr>
          <p:cNvPr id="5" name="BlokTextu 4">
            <a:extLst>
              <a:ext uri="{FF2B5EF4-FFF2-40B4-BE49-F238E27FC236}">
                <a16:creationId xmlns:a16="http://schemas.microsoft.com/office/drawing/2014/main" id="{15EB409D-74AE-47A8-B2FA-1D644318BDB6}"/>
              </a:ext>
            </a:extLst>
          </p:cNvPr>
          <p:cNvSpPr txBox="1"/>
          <p:nvPr/>
        </p:nvSpPr>
        <p:spPr>
          <a:xfrm>
            <a:off x="139044" y="2002475"/>
            <a:ext cx="9023809" cy="1421928"/>
          </a:xfrm>
          <a:prstGeom prst="rect">
            <a:avLst/>
          </a:prstGeom>
          <a:noFill/>
        </p:spPr>
        <p:txBody>
          <a:bodyPr wrap="square" lIns="91440" tIns="45720" rIns="91440" bIns="45720" anchor="t">
            <a:spAutoFit/>
          </a:bodyPr>
          <a:lstStyle/>
          <a:p>
            <a:pPr marL="342900" indent="-342900">
              <a:lnSpc>
                <a:spcPct val="90000"/>
              </a:lnSpc>
              <a:buFont typeface="Arial" panose="020B0604020202020204" pitchFamily="34" charset="0"/>
              <a:buChar char="•"/>
              <a:defRPr/>
            </a:pPr>
            <a:r>
              <a:rPr lang="en-IE" altLang="en-US" sz="1200" dirty="0">
                <a:latin typeface="+mj-lt"/>
                <a:cs typeface="Arial"/>
              </a:rPr>
              <a:t>L'investimento iniziale medio degli investitori angels nell'UE è compreso tra 50.000 e 250.000 euro a titolo individuale, oppure possono formare sindacati (partnership con altri Business Angels) per investimenti fino a 500.000 euro e oltre. </a:t>
            </a:r>
            <a:br>
              <a:rPr lang="en-IE" altLang="en-US" sz="1200" dirty="0">
                <a:latin typeface="+mj-lt"/>
              </a:rPr>
            </a:br>
            <a:endParaRPr lang="en-IE" altLang="en-US" sz="1200" dirty="0">
              <a:latin typeface="+mj-lt"/>
            </a:endParaRPr>
          </a:p>
          <a:p>
            <a:pPr marL="342900" indent="-342900">
              <a:lnSpc>
                <a:spcPct val="90000"/>
              </a:lnSpc>
              <a:buFont typeface="Arial" panose="020B0604020202020204" pitchFamily="34" charset="0"/>
              <a:buChar char="•"/>
              <a:defRPr/>
            </a:pPr>
            <a:r>
              <a:rPr lang="en-IE" altLang="en-US" sz="1200" dirty="0">
                <a:latin typeface="+mj-lt"/>
                <a:cs typeface="Arial"/>
              </a:rPr>
              <a:t>I Business Angels investono generalmente nella regione in cui vivono e nei settori in cui hanno maggiore esperienza/conoscenza.  </a:t>
            </a:r>
          </a:p>
          <a:p>
            <a:pPr marL="342900" indent="-342900">
              <a:lnSpc>
                <a:spcPct val="90000"/>
              </a:lnSpc>
              <a:buFont typeface="Arial" panose="020B0604020202020204" pitchFamily="34" charset="0"/>
              <a:buChar char="•"/>
              <a:defRPr/>
            </a:pPr>
            <a:endParaRPr lang="en-IE" altLang="en-US" sz="1200" dirty="0">
              <a:latin typeface="+mj-lt"/>
            </a:endParaRPr>
          </a:p>
          <a:p>
            <a:pPr marL="342900" indent="-342900">
              <a:lnSpc>
                <a:spcPct val="90000"/>
              </a:lnSpc>
              <a:buFont typeface="Arial" panose="020B0604020202020204" pitchFamily="34" charset="0"/>
              <a:buChar char="•"/>
              <a:defRPr/>
            </a:pPr>
            <a:r>
              <a:rPr lang="en-IE" altLang="en-US" sz="1200" dirty="0">
                <a:latin typeface="+mj-lt"/>
                <a:cs typeface="Arial"/>
              </a:rPr>
              <a:t>Non è detto che investano in nuove tecnologie, anche se alcune sono specializzate nel fornire finanziamenti a progetti innovativi e ad alto potenziale (come il </a:t>
            </a:r>
            <a:r>
              <a:rPr lang="sk-SK" altLang="en-US" sz="1200" dirty="0">
                <a:latin typeface="+mj-lt"/>
                <a:cs typeface="Arial"/>
              </a:rPr>
              <a:t>centro del </a:t>
            </a:r>
            <a:r>
              <a:rPr lang="sk-SK" altLang="en-US" sz="1200" err="1">
                <a:latin typeface="+mj-lt"/>
                <a:cs typeface="Arial"/>
              </a:rPr>
              <a:t>gusto </a:t>
            </a:r>
            <a:r>
              <a:rPr lang="en-IE" altLang="en-US" sz="1200" dirty="0">
                <a:latin typeface="+mj-lt"/>
                <a:cs typeface="Arial"/>
              </a:rPr>
              <a:t>in Europa). </a:t>
            </a:r>
            <a:endParaRPr lang="en-IE" altLang="en-US" sz="1200" dirty="0">
              <a:latin typeface="+mj-lt"/>
            </a:endParaRPr>
          </a:p>
        </p:txBody>
      </p:sp>
      <p:sp>
        <p:nvSpPr>
          <p:cNvPr id="6" name="BlokTextu 5">
            <a:extLst>
              <a:ext uri="{FF2B5EF4-FFF2-40B4-BE49-F238E27FC236}">
                <a16:creationId xmlns:a16="http://schemas.microsoft.com/office/drawing/2014/main" id="{26F7532A-B73D-4B31-F666-6B63418A6501}"/>
              </a:ext>
            </a:extLst>
          </p:cNvPr>
          <p:cNvSpPr txBox="1"/>
          <p:nvPr/>
        </p:nvSpPr>
        <p:spPr>
          <a:xfrm>
            <a:off x="548799" y="3756840"/>
            <a:ext cx="4955458" cy="276999"/>
          </a:xfrm>
          <a:prstGeom prst="rect">
            <a:avLst/>
          </a:prstGeom>
          <a:noFill/>
        </p:spPr>
        <p:txBody>
          <a:bodyPr wrap="square" lIns="91440" tIns="45720" rIns="91440" bIns="45720" anchor="t">
            <a:spAutoFit/>
          </a:bodyPr>
          <a:lstStyle/>
          <a:p>
            <a:r>
              <a:rPr lang="en-IE" altLang="en-US" sz="1200" b="1" dirty="0">
                <a:solidFill>
                  <a:srgbClr val="006600"/>
                </a:solidFill>
                <a:latin typeface="+mj-lt"/>
                <a:cs typeface="Arial"/>
              </a:rPr>
              <a:t>Il Business Angel ideale avrà le seguenti caratteristiche:</a:t>
            </a:r>
            <a:endParaRPr lang="sk-SK" sz="1200">
              <a:solidFill>
                <a:srgbClr val="006600"/>
              </a:solidFill>
              <a:latin typeface="+mj-lt"/>
              <a:cs typeface="Arial"/>
            </a:endParaRPr>
          </a:p>
        </p:txBody>
      </p:sp>
      <p:sp>
        <p:nvSpPr>
          <p:cNvPr id="7" name="BlokTextu 6">
            <a:extLst>
              <a:ext uri="{FF2B5EF4-FFF2-40B4-BE49-F238E27FC236}">
                <a16:creationId xmlns:a16="http://schemas.microsoft.com/office/drawing/2014/main" id="{F71AE44D-769B-78A8-4F65-9FECE0B4F27C}"/>
              </a:ext>
            </a:extLst>
          </p:cNvPr>
          <p:cNvSpPr txBox="1"/>
          <p:nvPr/>
        </p:nvSpPr>
        <p:spPr>
          <a:xfrm>
            <a:off x="1823081" y="4080005"/>
            <a:ext cx="5390519" cy="1997406"/>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IE" altLang="en-US" sz="1200" dirty="0">
                <a:latin typeface="+mj-lt"/>
              </a:rPr>
              <a:t>una solida esperienza commerciale;</a:t>
            </a:r>
          </a:p>
          <a:p>
            <a:pPr marL="342900" indent="-342900">
              <a:lnSpc>
                <a:spcPct val="150000"/>
              </a:lnSpc>
              <a:buFont typeface="Arial" panose="020B0604020202020204" pitchFamily="34" charset="0"/>
              <a:buChar char="•"/>
            </a:pPr>
            <a:r>
              <a:rPr lang="en-IE" altLang="en-US" sz="1200" dirty="0">
                <a:latin typeface="+mj-lt"/>
              </a:rPr>
              <a:t>eccellenti credenziali commerciali;</a:t>
            </a:r>
          </a:p>
          <a:p>
            <a:pPr marL="342900" indent="-342900">
              <a:lnSpc>
                <a:spcPct val="150000"/>
              </a:lnSpc>
              <a:buFont typeface="Arial" panose="020B0604020202020204" pitchFamily="34" charset="0"/>
              <a:buChar char="•"/>
            </a:pPr>
            <a:r>
              <a:rPr lang="en-IE" altLang="en-US" sz="1200" dirty="0">
                <a:latin typeface="+mj-lt"/>
              </a:rPr>
              <a:t>capacità di investimento;</a:t>
            </a:r>
          </a:p>
          <a:p>
            <a:pPr marL="342900" indent="-342900">
              <a:lnSpc>
                <a:spcPct val="150000"/>
              </a:lnSpc>
              <a:buFont typeface="Arial" panose="020B0604020202020204" pitchFamily="34" charset="0"/>
              <a:buChar char="•"/>
            </a:pPr>
            <a:r>
              <a:rPr lang="en-IE" altLang="en-US" sz="1200" dirty="0">
                <a:latin typeface="+mj-lt"/>
              </a:rPr>
              <a:t>capacità di identificare le opportunità commerciali;</a:t>
            </a:r>
          </a:p>
          <a:p>
            <a:pPr marL="342900" indent="-342900">
              <a:lnSpc>
                <a:spcPct val="150000"/>
              </a:lnSpc>
              <a:buFont typeface="Arial" panose="020B0604020202020204" pitchFamily="34" charset="0"/>
              <a:buChar char="•"/>
            </a:pPr>
            <a:r>
              <a:rPr lang="en-IE" altLang="en-US" sz="1200" dirty="0">
                <a:latin typeface="+mj-lt"/>
              </a:rPr>
              <a:t>tempo per investire nella creazione di una nuova azienda;</a:t>
            </a:r>
          </a:p>
          <a:p>
            <a:pPr marL="342900" indent="-342900">
              <a:lnSpc>
                <a:spcPct val="150000"/>
              </a:lnSpc>
              <a:buFont typeface="Arial" panose="020B0604020202020204" pitchFamily="34" charset="0"/>
              <a:buChar char="•"/>
            </a:pPr>
            <a:r>
              <a:rPr lang="en-IE" altLang="en-US" sz="1200" dirty="0">
                <a:latin typeface="+mj-lt"/>
              </a:rPr>
              <a:t>visione per trasformare le nuove opportunità in imprese solide;</a:t>
            </a:r>
          </a:p>
          <a:p>
            <a:pPr marL="342900" indent="-342900">
              <a:lnSpc>
                <a:spcPct val="150000"/>
              </a:lnSpc>
              <a:buFont typeface="Arial" panose="020B0604020202020204" pitchFamily="34" charset="0"/>
              <a:buChar char="•"/>
            </a:pPr>
            <a:r>
              <a:rPr lang="en-IE" altLang="en-US" sz="1200" dirty="0">
                <a:latin typeface="+mj-lt"/>
              </a:rPr>
              <a:t>collegamenti consolidati e contatti industriali rilevanti.</a:t>
            </a:r>
          </a:p>
        </p:txBody>
      </p:sp>
    </p:spTree>
    <p:extLst>
      <p:ext uri="{BB962C8B-B14F-4D97-AF65-F5344CB8AC3E}">
        <p14:creationId xmlns:p14="http://schemas.microsoft.com/office/powerpoint/2010/main" val="18862758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C03B433C-1551-433B-B961-CB16CD908109}"/>
              </a:ext>
            </a:extLst>
          </p:cNvPr>
          <p:cNvSpPr txBox="1"/>
          <p:nvPr/>
        </p:nvSpPr>
        <p:spPr>
          <a:xfrm>
            <a:off x="186179" y="1222830"/>
            <a:ext cx="7260996" cy="276999"/>
          </a:xfrm>
          <a:prstGeom prst="rect">
            <a:avLst/>
          </a:prstGeom>
          <a:noFill/>
        </p:spPr>
        <p:txBody>
          <a:bodyPr wrap="square" lIns="91440" tIns="45720" rIns="91440" bIns="45720" anchor="t">
            <a:spAutoFit/>
          </a:bodyPr>
          <a:lstStyle/>
          <a:p>
            <a:r>
              <a:rPr lang="en-IE" altLang="en-US" sz="1200" b="1" dirty="0">
                <a:solidFill>
                  <a:srgbClr val="006600"/>
                </a:solidFill>
                <a:latin typeface="+mj-lt"/>
                <a:cs typeface="Arial"/>
              </a:rPr>
              <a:t>6 cose che interessano di più agli investitori angelici...</a:t>
            </a:r>
            <a:endParaRPr lang="sk-SK" sz="1200">
              <a:solidFill>
                <a:srgbClr val="006600"/>
              </a:solidFill>
              <a:latin typeface="+mj-lt"/>
              <a:cs typeface="Arial"/>
            </a:endParaRPr>
          </a:p>
        </p:txBody>
      </p:sp>
      <p:sp>
        <p:nvSpPr>
          <p:cNvPr id="5" name="BlokTextu 4">
            <a:extLst>
              <a:ext uri="{FF2B5EF4-FFF2-40B4-BE49-F238E27FC236}">
                <a16:creationId xmlns:a16="http://schemas.microsoft.com/office/drawing/2014/main" id="{20B07472-1C87-411F-B598-AC7D4C9FA9C0}"/>
              </a:ext>
            </a:extLst>
          </p:cNvPr>
          <p:cNvSpPr txBox="1"/>
          <p:nvPr/>
        </p:nvSpPr>
        <p:spPr>
          <a:xfrm>
            <a:off x="186179" y="1749486"/>
            <a:ext cx="9382027" cy="4305730"/>
          </a:xfrm>
          <a:prstGeom prst="rect">
            <a:avLst/>
          </a:prstGeom>
          <a:noFill/>
        </p:spPr>
        <p:txBody>
          <a:bodyPr wrap="square" lIns="91440" tIns="45720" rIns="91440" bIns="45720" anchor="t">
            <a:spAutoFit/>
          </a:bodyPr>
          <a:lstStyle/>
          <a:p>
            <a:pPr marL="457200" indent="-457200">
              <a:lnSpc>
                <a:spcPct val="150000"/>
              </a:lnSpc>
              <a:buFont typeface="+mj-lt"/>
              <a:buAutoNum type="arabicPeriod"/>
              <a:defRPr/>
            </a:pPr>
            <a:r>
              <a:rPr lang="en-IE" altLang="en-US" sz="1200" dirty="0">
                <a:latin typeface="+mj-lt"/>
                <a:cs typeface="Arial"/>
              </a:rPr>
              <a:t>La qualità, la passione, l'impegno e l'integrità dei fondatori.</a:t>
            </a:r>
          </a:p>
          <a:p>
            <a:pPr marL="457200" indent="-457200">
              <a:lnSpc>
                <a:spcPct val="150000"/>
              </a:lnSpc>
              <a:buFont typeface="+mj-lt"/>
              <a:buAutoNum type="arabicPeriod"/>
              <a:defRPr/>
            </a:pPr>
            <a:r>
              <a:rPr lang="en-IE" altLang="en-US" sz="1200" dirty="0">
                <a:latin typeface="+mj-lt"/>
                <a:cs typeface="Arial"/>
              </a:rPr>
              <a:t>L'opportunità di mercato che viene affrontata e il potenziale per l'azienda di diventare molto grande.</a:t>
            </a:r>
          </a:p>
          <a:p>
            <a:pPr marL="457200" indent="-457200">
              <a:lnSpc>
                <a:spcPct val="150000"/>
              </a:lnSpc>
              <a:buFont typeface="+mj-lt"/>
              <a:buAutoNum type="arabicPeriod"/>
              <a:defRPr/>
            </a:pPr>
            <a:r>
              <a:rPr lang="en-IE" altLang="en-US" sz="1200" dirty="0">
                <a:latin typeface="+mj-lt"/>
                <a:cs typeface="Arial"/>
              </a:rPr>
              <a:t>Un piano aziendale chiaramente concepito e qualsiasi prova iniziale di ottenere trazione verso il piano.</a:t>
            </a:r>
          </a:p>
          <a:p>
            <a:pPr marL="457200" indent="-457200">
              <a:lnSpc>
                <a:spcPct val="150000"/>
              </a:lnSpc>
              <a:buFont typeface="+mj-lt"/>
              <a:buAutoNum type="arabicPeriod"/>
              <a:defRPr/>
            </a:pPr>
            <a:r>
              <a:rPr lang="en-IE" altLang="en-US" sz="1200" dirty="0">
                <a:latin typeface="+mj-lt"/>
                <a:cs typeface="Arial"/>
              </a:rPr>
              <a:t>Modello di business e proprietà intellettuale interessanti.</a:t>
            </a:r>
          </a:p>
          <a:p>
            <a:pPr marL="457200" indent="-457200">
              <a:lnSpc>
                <a:spcPct val="150000"/>
              </a:lnSpc>
              <a:buFont typeface="+mj-lt"/>
              <a:buAutoNum type="arabicPeriod"/>
              <a:defRPr/>
            </a:pPr>
            <a:r>
              <a:rPr lang="en-IE" altLang="en-US" sz="1200" dirty="0">
                <a:latin typeface="+mj-lt"/>
                <a:cs typeface="Arial"/>
              </a:rPr>
              <a:t>Una valutazione adeguata con termini ragionevoli.</a:t>
            </a:r>
          </a:p>
          <a:p>
            <a:pPr marL="457200" indent="-457200">
              <a:lnSpc>
                <a:spcPct val="150000"/>
              </a:lnSpc>
              <a:buFont typeface="+mj-lt"/>
              <a:buAutoNum type="arabicPeriod"/>
              <a:defRPr/>
            </a:pPr>
            <a:r>
              <a:rPr lang="en-IE" altLang="en-US" sz="1200" dirty="0">
                <a:latin typeface="+mj-lt"/>
                <a:cs typeface="Arial"/>
              </a:rPr>
              <a:t>La possibilità di raccogliere ulteriori round di finanziamento in caso di progressi.</a:t>
            </a:r>
            <a:endParaRPr lang="sk-SK" altLang="en-US" sz="1200">
              <a:latin typeface="+mj-lt"/>
              <a:cs typeface="Arial"/>
            </a:endParaRPr>
          </a:p>
          <a:p>
            <a:pPr>
              <a:lnSpc>
                <a:spcPct val="150000"/>
              </a:lnSpc>
              <a:defRPr/>
            </a:pPr>
            <a:r>
              <a:rPr lang="en-IE" altLang="en-US" sz="1200" b="1" dirty="0">
                <a:solidFill>
                  <a:srgbClr val="006600"/>
                </a:solidFill>
                <a:latin typeface="+mj-lt"/>
                <a:cs typeface="Arial"/>
              </a:rPr>
              <a:t> Finanziamento azionario </a:t>
            </a:r>
            <a:endParaRPr lang="sk-SK" altLang="en-US" sz="1200" b="1">
              <a:solidFill>
                <a:srgbClr val="006600"/>
              </a:solidFill>
              <a:latin typeface="+mj-lt"/>
              <a:cs typeface="Arial"/>
            </a:endParaRPr>
          </a:p>
          <a:p>
            <a:pPr>
              <a:defRPr/>
            </a:pPr>
            <a:endParaRPr lang="en-IE" altLang="en-US" sz="1200" dirty="0">
              <a:latin typeface="+mj-lt"/>
            </a:endParaRPr>
          </a:p>
          <a:p>
            <a:pPr>
              <a:lnSpc>
                <a:spcPct val="150000"/>
              </a:lnSpc>
              <a:defRPr/>
            </a:pPr>
            <a:r>
              <a:rPr lang="en-IE" altLang="en-US" sz="1200" dirty="0">
                <a:latin typeface="+mj-lt"/>
                <a:cs typeface="Arial"/>
              </a:rPr>
              <a:t>Un possibile svantaggio dell'utilizzo del finanziamento azionario per raccogliere capitali è che si può perdere l'autonomia parziale o totale della nuova impresa. </a:t>
            </a:r>
            <a:endParaRPr lang="en-IE" altLang="en-US" sz="1200" dirty="0">
              <a:latin typeface="+mj-lt"/>
            </a:endParaRPr>
          </a:p>
          <a:p>
            <a:pPr>
              <a:spcBef>
                <a:spcPct val="0"/>
              </a:spcBef>
              <a:buFontTx/>
              <a:buNone/>
            </a:pPr>
            <a:endParaRPr lang="en-IE" altLang="en-US" sz="1200" dirty="0">
              <a:latin typeface="+mj-lt"/>
            </a:endParaRPr>
          </a:p>
          <a:p>
            <a:r>
              <a:rPr lang="en-IE" altLang="en-US" sz="1200" dirty="0">
                <a:latin typeface="+mj-lt"/>
                <a:cs typeface="Arial"/>
              </a:rPr>
              <a:t>Spesso gli angel investor o i venture capitalist desiderano avere una quota consistente della società in cui investono e avere voce in capitolo nelle decisioni aziendali. </a:t>
            </a:r>
            <a:endParaRPr lang="en-IE" altLang="en-US" sz="1200" dirty="0">
              <a:latin typeface="+mj-lt"/>
            </a:endParaRPr>
          </a:p>
          <a:p>
            <a:pPr>
              <a:spcBef>
                <a:spcPct val="0"/>
              </a:spcBef>
              <a:buFontTx/>
              <a:buNone/>
            </a:pPr>
            <a:endParaRPr lang="en-IE" altLang="en-US" sz="1200" dirty="0">
              <a:latin typeface="+mj-lt"/>
            </a:endParaRPr>
          </a:p>
          <a:p>
            <a:pPr>
              <a:lnSpc>
                <a:spcPct val="150000"/>
              </a:lnSpc>
              <a:defRPr/>
            </a:pPr>
            <a:endParaRPr lang="en-IE" altLang="en-US" sz="1200" b="1" dirty="0">
              <a:solidFill>
                <a:srgbClr val="006600"/>
              </a:solidFill>
              <a:latin typeface="+mj-lt"/>
              <a:cs typeface="Arial" panose="020B0604020202020204" pitchFamily="34" charset="0"/>
            </a:endParaRPr>
          </a:p>
          <a:p>
            <a:pPr>
              <a:lnSpc>
                <a:spcPct val="150000"/>
              </a:lnSpc>
              <a:defRPr/>
            </a:pPr>
            <a:endParaRPr lang="en-IE" altLang="en-US" sz="1200" dirty="0">
              <a:latin typeface="+mj-lt"/>
            </a:endParaRPr>
          </a:p>
          <a:p>
            <a:pPr>
              <a:lnSpc>
                <a:spcPct val="150000"/>
              </a:lnSpc>
              <a:defRPr/>
            </a:pPr>
            <a:endParaRPr lang="en-IE" altLang="en-US" sz="1200" dirty="0">
              <a:latin typeface="+mj-lt"/>
            </a:endParaRPr>
          </a:p>
        </p:txBody>
      </p:sp>
    </p:spTree>
    <p:extLst>
      <p:ext uri="{BB962C8B-B14F-4D97-AF65-F5344CB8AC3E}">
        <p14:creationId xmlns:p14="http://schemas.microsoft.com/office/powerpoint/2010/main" val="17047215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1E316393-A075-4B2F-9DB2-1C21B26D49A3}"/>
              </a:ext>
            </a:extLst>
          </p:cNvPr>
          <p:cNvSpPr txBox="1"/>
          <p:nvPr/>
        </p:nvSpPr>
        <p:spPr>
          <a:xfrm>
            <a:off x="223887" y="1182220"/>
            <a:ext cx="4953784" cy="276999"/>
          </a:xfrm>
          <a:prstGeom prst="rect">
            <a:avLst/>
          </a:prstGeom>
          <a:noFill/>
        </p:spPr>
        <p:txBody>
          <a:bodyPr wrap="square" lIns="91440" tIns="45720" rIns="91440" bIns="45720" anchor="t">
            <a:spAutoFit/>
          </a:bodyPr>
          <a:lstStyle/>
          <a:p>
            <a:r>
              <a:rPr lang="en-IE" altLang="en-US" sz="1200" b="1" dirty="0">
                <a:solidFill>
                  <a:srgbClr val="006600"/>
                </a:solidFill>
                <a:latin typeface="+mj-lt"/>
                <a:cs typeface="Arial"/>
              </a:rPr>
              <a:t>Considerazioni </a:t>
            </a:r>
            <a:endParaRPr lang="en-IE" altLang="en-US" sz="1200" b="1" dirty="0">
              <a:solidFill>
                <a:srgbClr val="006600"/>
              </a:solidFill>
              <a:latin typeface="+mj-lt"/>
              <a:cs typeface="Arial" panose="020B0604020202020204" pitchFamily="34" charset="0"/>
            </a:endParaRPr>
          </a:p>
        </p:txBody>
      </p:sp>
      <p:sp>
        <p:nvSpPr>
          <p:cNvPr id="5" name="BlokTextu 4">
            <a:extLst>
              <a:ext uri="{FF2B5EF4-FFF2-40B4-BE49-F238E27FC236}">
                <a16:creationId xmlns:a16="http://schemas.microsoft.com/office/drawing/2014/main" id="{E7CD03A1-AB40-4E95-A92B-BB6189E59E68}"/>
              </a:ext>
            </a:extLst>
          </p:cNvPr>
          <p:cNvSpPr txBox="1"/>
          <p:nvPr/>
        </p:nvSpPr>
        <p:spPr>
          <a:xfrm>
            <a:off x="223887" y="1766433"/>
            <a:ext cx="8974316" cy="1569660"/>
          </a:xfrm>
          <a:prstGeom prst="rect">
            <a:avLst/>
          </a:prstGeom>
          <a:noFill/>
        </p:spPr>
        <p:txBody>
          <a:bodyPr wrap="square" lIns="91440" tIns="45720" rIns="91440" bIns="45720" anchor="t">
            <a:spAutoFit/>
          </a:bodyPr>
          <a:lstStyle/>
          <a:p>
            <a:pPr marL="342900" indent="-342900">
              <a:buFont typeface="Arial" panose="020B0604020202020204" pitchFamily="34" charset="0"/>
              <a:buChar char="•"/>
              <a:defRPr/>
            </a:pPr>
            <a:r>
              <a:rPr lang="en-IE" altLang="en-US" sz="1200" dirty="0">
                <a:latin typeface="+mj-lt"/>
                <a:cs typeface="Arial"/>
              </a:rPr>
              <a:t>Prevedete una crescita dei ricavi tale da farvi sentire sicuri di poter ripagare un prestito o un investimento?</a:t>
            </a:r>
          </a:p>
          <a:p>
            <a:pPr marL="342900" indent="-342900">
              <a:buFont typeface="Arial" panose="020B0604020202020204" pitchFamily="34" charset="0"/>
              <a:buChar char="•"/>
              <a:defRPr/>
            </a:pPr>
            <a:r>
              <a:rPr lang="en-IE" altLang="en-US" sz="1200" dirty="0">
                <a:latin typeface="+mj-lt"/>
                <a:cs typeface="Arial"/>
              </a:rPr>
              <a:t>Disponete di un business case e di una documentazione in grado di infondere fiducia nel fatto che siete un rischio di investimento ragionevole?</a:t>
            </a:r>
          </a:p>
          <a:p>
            <a:pPr marL="342900" indent="-342900">
              <a:buFont typeface="Arial" panose="020B0604020202020204" pitchFamily="34" charset="0"/>
              <a:buChar char="•"/>
              <a:defRPr/>
            </a:pPr>
            <a:r>
              <a:rPr lang="en-IE" altLang="en-US" sz="1200" dirty="0">
                <a:latin typeface="+mj-lt"/>
                <a:cs typeface="Arial"/>
              </a:rPr>
              <a:t>Un significativo patrimonio netto (una quantità sufficiente di beni già pagati) nell'incubatore</a:t>
            </a:r>
          </a:p>
          <a:p>
            <a:pPr marL="342900" indent="-342900">
              <a:buFont typeface="Arial" panose="020B0604020202020204" pitchFamily="34" charset="0"/>
              <a:buChar char="•"/>
              <a:defRPr/>
            </a:pPr>
            <a:r>
              <a:rPr lang="en-IE" altLang="en-US" sz="1200" dirty="0">
                <a:latin typeface="+mj-lt"/>
                <a:cs typeface="Arial"/>
              </a:rPr>
              <a:t>Un piano aziendale scritto</a:t>
            </a:r>
          </a:p>
          <a:p>
            <a:pPr marL="342900" indent="-342900">
              <a:buFont typeface="Arial" panose="020B0604020202020204" pitchFamily="34" charset="0"/>
              <a:buChar char="•"/>
              <a:defRPr/>
            </a:pPr>
            <a:r>
              <a:rPr lang="en-IE" altLang="en-US" sz="1200" dirty="0">
                <a:latin typeface="+mj-lt"/>
                <a:cs typeface="Arial"/>
              </a:rPr>
              <a:t>Contratti o impegni dell'inquilino a sostegno della domanda</a:t>
            </a:r>
          </a:p>
          <a:p>
            <a:pPr marL="342900" indent="-342900">
              <a:buFont typeface="Arial" panose="020B0604020202020204" pitchFamily="34" charset="0"/>
              <a:buChar char="•"/>
              <a:defRPr/>
            </a:pPr>
            <a:r>
              <a:rPr lang="en-IE" altLang="en-US" sz="1200" dirty="0">
                <a:latin typeface="+mj-lt"/>
                <a:cs typeface="Arial"/>
              </a:rPr>
              <a:t>Registri finanziari o solide proiezioni</a:t>
            </a:r>
          </a:p>
          <a:p>
            <a:pPr marL="342900" indent="-342900">
              <a:buFont typeface="Arial" panose="020B0604020202020204" pitchFamily="34" charset="0"/>
              <a:buChar char="•"/>
              <a:defRPr/>
            </a:pPr>
            <a:r>
              <a:rPr lang="en-IE" altLang="en-US" sz="1200" dirty="0">
                <a:latin typeface="+mj-lt"/>
                <a:cs typeface="Arial"/>
              </a:rPr>
              <a:t>Le condizioni del capitale, dell'investimento o del prestito sono competitive, ragionevoli e in linea con le vostre possibilità di ripagare senza danneggiare l'azienda?</a:t>
            </a:r>
          </a:p>
        </p:txBody>
      </p:sp>
    </p:spTree>
    <p:extLst>
      <p:ext uri="{BB962C8B-B14F-4D97-AF65-F5344CB8AC3E}">
        <p14:creationId xmlns:p14="http://schemas.microsoft.com/office/powerpoint/2010/main" val="30801235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7C4CA9A5-C6D0-41FE-8CD1-FF6AA91EB7CD}"/>
              </a:ext>
            </a:extLst>
          </p:cNvPr>
          <p:cNvSpPr txBox="1"/>
          <p:nvPr/>
        </p:nvSpPr>
        <p:spPr>
          <a:xfrm>
            <a:off x="223887" y="1175696"/>
            <a:ext cx="7355264" cy="276999"/>
          </a:xfrm>
          <a:prstGeom prst="rect">
            <a:avLst/>
          </a:prstGeom>
          <a:noFill/>
        </p:spPr>
        <p:txBody>
          <a:bodyPr wrap="square" lIns="91440" tIns="45720" rIns="91440" bIns="45720" anchor="t">
            <a:spAutoFit/>
          </a:bodyPr>
          <a:lstStyle/>
          <a:p>
            <a:r>
              <a:rPr lang="en-IE" altLang="en-US" sz="1200" b="1" dirty="0">
                <a:solidFill>
                  <a:srgbClr val="006600"/>
                </a:solidFill>
                <a:latin typeface="+mj-lt"/>
                <a:cs typeface="Arial"/>
              </a:rPr>
              <a:t>Risorse internazionali - vale la pena di dare un'occhiata </a:t>
            </a:r>
            <a:endParaRPr lang="en-IE" altLang="en-US" sz="1200" b="1" dirty="0">
              <a:solidFill>
                <a:srgbClr val="006600"/>
              </a:solidFill>
              <a:latin typeface="+mj-lt"/>
            </a:endParaRPr>
          </a:p>
        </p:txBody>
      </p:sp>
      <p:sp>
        <p:nvSpPr>
          <p:cNvPr id="5" name="BlokTextu 4">
            <a:extLst>
              <a:ext uri="{FF2B5EF4-FFF2-40B4-BE49-F238E27FC236}">
                <a16:creationId xmlns:a16="http://schemas.microsoft.com/office/drawing/2014/main" id="{DC314235-88E3-4017-9794-DB5A4558BAE7}"/>
              </a:ext>
            </a:extLst>
          </p:cNvPr>
          <p:cNvSpPr txBox="1"/>
          <p:nvPr/>
        </p:nvSpPr>
        <p:spPr>
          <a:xfrm>
            <a:off x="223887" y="1865875"/>
            <a:ext cx="8861196" cy="3600986"/>
          </a:xfrm>
          <a:prstGeom prst="rect">
            <a:avLst/>
          </a:prstGeom>
          <a:noFill/>
        </p:spPr>
        <p:txBody>
          <a:bodyPr wrap="square" lIns="91440" tIns="45720" rIns="91440" bIns="45720" anchor="t">
            <a:spAutoFit/>
          </a:bodyPr>
          <a:lstStyle/>
          <a:p>
            <a:pPr>
              <a:defRPr/>
            </a:pPr>
            <a:r>
              <a:rPr lang="en-IE" altLang="en-US" sz="1200" dirty="0">
                <a:latin typeface="+mj-lt"/>
                <a:cs typeface="Arial"/>
              </a:rPr>
              <a:t>Come sottolineato in precedenza in questo modulo, la ricerca è fondamentale per identificare le opportunità e massimizzare il successo della ricerca di fondi.  </a:t>
            </a:r>
            <a:endParaRPr lang="en-IE" altLang="en-US" sz="1200" dirty="0">
              <a:latin typeface="+mj-lt"/>
            </a:endParaRPr>
          </a:p>
          <a:p>
            <a:pPr>
              <a:spcBef>
                <a:spcPct val="0"/>
              </a:spcBef>
              <a:buFontTx/>
              <a:buNone/>
              <a:defRPr/>
            </a:pPr>
            <a:endParaRPr lang="en-IE" altLang="en-US" sz="1200" dirty="0">
              <a:latin typeface="+mj-lt"/>
            </a:endParaRPr>
          </a:p>
          <a:p>
            <a:pPr>
              <a:spcBef>
                <a:spcPct val="0"/>
              </a:spcBef>
              <a:buFontTx/>
              <a:buNone/>
              <a:defRPr/>
            </a:pPr>
            <a:r>
              <a:rPr lang="en-IE" altLang="en-US" sz="1200" b="1" dirty="0">
                <a:solidFill>
                  <a:schemeClr val="bg1"/>
                </a:solidFill>
                <a:highlight>
                  <a:srgbClr val="006600"/>
                </a:highlight>
                <a:latin typeface="+mj-lt"/>
                <a:cs typeface="Arial"/>
              </a:rPr>
              <a:t>ESERCIZIO 8: RICERCA INTERNAZIONALE E FINANZIAMENTI DI FONDAZIONI - Fare clic sui seguenti collegamenti ipertestuali ed elencare quelli che potrebbero applicarsi allo sviluppo del vostro </a:t>
            </a:r>
            <a:r>
              <a:rPr lang="sk-SK" altLang="en-US" sz="1200" b="1" dirty="0">
                <a:solidFill>
                  <a:schemeClr val="bg1"/>
                </a:solidFill>
                <a:highlight>
                  <a:srgbClr val="006600"/>
                </a:highlight>
                <a:latin typeface="+mj-lt"/>
                <a:cs typeface="Arial"/>
              </a:rPr>
              <a:t>Centro </a:t>
            </a:r>
            <a:r>
              <a:rPr lang="en-IE" altLang="en-US" sz="1200" b="1" dirty="0">
                <a:solidFill>
                  <a:schemeClr val="bg1"/>
                </a:solidFill>
                <a:highlight>
                  <a:srgbClr val="006600"/>
                </a:highlight>
                <a:latin typeface="+mj-lt"/>
                <a:cs typeface="Arial"/>
              </a:rPr>
              <a:t>e al mix di finanziamenti.</a:t>
            </a:r>
            <a:endParaRPr lang="en-IE" altLang="en-US" sz="1200">
              <a:solidFill>
                <a:schemeClr val="bg1"/>
              </a:solidFill>
              <a:highlight>
                <a:srgbClr val="006600"/>
              </a:highlight>
              <a:latin typeface="+mj-lt"/>
              <a:cs typeface="Arial"/>
            </a:endParaRPr>
          </a:p>
          <a:p>
            <a:pPr>
              <a:spcBef>
                <a:spcPct val="0"/>
              </a:spcBef>
              <a:buFontTx/>
              <a:buNone/>
              <a:defRPr/>
            </a:pPr>
            <a:endParaRPr lang="en-IE" altLang="en-US" sz="1200" dirty="0">
              <a:highlight>
                <a:srgbClr val="EF723A"/>
              </a:highlight>
              <a:latin typeface="+mj-lt"/>
            </a:endParaRPr>
          </a:p>
          <a:p>
            <a:pPr>
              <a:defRPr/>
            </a:pPr>
            <a:r>
              <a:rPr lang="en-IE" altLang="en-US" sz="1200" dirty="0">
                <a:latin typeface="+mj-lt"/>
                <a:cs typeface="Arial"/>
                <a:hlinkClick r:id="rId2"/>
              </a:rPr>
              <a:t>Sovvenzioni internazionali e straniere</a:t>
            </a:r>
            <a:r>
              <a:rPr lang="en-IE" altLang="en-US" sz="1200" dirty="0">
                <a:latin typeface="+mj-lt"/>
                <a:cs typeface="Arial"/>
              </a:rPr>
              <a:t>. Elenco di siti web internazionali rilevanti che costituiranno un'eccellente risorsa per i </a:t>
            </a:r>
            <a:r>
              <a:rPr lang="en-IE" altLang="en-US" sz="1200" dirty="0" err="1">
                <a:latin typeface="+mj-lt"/>
                <a:cs typeface="Arial"/>
              </a:rPr>
              <a:t>sovvenzionatori</a:t>
            </a:r>
            <a:r>
              <a:rPr lang="en-IE" altLang="en-US" sz="1200" dirty="0">
                <a:latin typeface="+mj-lt"/>
                <a:cs typeface="Arial"/>
              </a:rPr>
              <a:t>.</a:t>
            </a:r>
            <a:br>
              <a:rPr lang="en-IE" altLang="en-US" sz="1200" dirty="0">
                <a:latin typeface="+mj-lt"/>
              </a:rPr>
            </a:br>
            <a:r>
              <a:rPr lang="sk-SK" altLang="en-US" sz="1200" dirty="0">
                <a:latin typeface="+mj-lt"/>
                <a:cs typeface="Arial"/>
              </a:rPr>
              <a:t> </a:t>
            </a:r>
            <a:endParaRPr lang="sk-SK" altLang="en-US" sz="1200" dirty="0">
              <a:latin typeface="+mj-lt"/>
            </a:endParaRPr>
          </a:p>
          <a:p>
            <a:pPr>
              <a:spcBef>
                <a:spcPct val="0"/>
              </a:spcBef>
              <a:buFontTx/>
              <a:buNone/>
            </a:pPr>
            <a:r>
              <a:rPr lang="en-IE" altLang="en-US" sz="1200" b="1" dirty="0">
                <a:latin typeface="+mj-lt"/>
                <a:cs typeface="Arial"/>
                <a:hlinkClick r:id="rId3"/>
              </a:rPr>
              <a:t>Consiglio delle Fondazioni</a:t>
            </a:r>
            <a:r>
              <a:rPr lang="en-IE" altLang="en-US" sz="1200" dirty="0">
                <a:latin typeface="+mj-lt"/>
                <a:cs typeface="Arial"/>
              </a:rPr>
              <a:t>. Fornisce strumenti a oltre 2.000 fondazioni e organizzazioni di donatori membri del Council on Foundations in tutto il mondo.</a:t>
            </a:r>
          </a:p>
          <a:p>
            <a:pPr>
              <a:spcBef>
                <a:spcPct val="0"/>
              </a:spcBef>
              <a:buFontTx/>
              <a:buNone/>
            </a:pPr>
            <a:endParaRPr lang="en-IE" altLang="en-US" sz="1200" b="1" dirty="0">
              <a:latin typeface="+mj-lt"/>
              <a:hlinkClick r:id="rId4"/>
            </a:endParaRPr>
          </a:p>
          <a:p>
            <a:pPr>
              <a:spcBef>
                <a:spcPct val="0"/>
              </a:spcBef>
              <a:buFontTx/>
              <a:buNone/>
            </a:pPr>
            <a:r>
              <a:rPr lang="en-IE" altLang="en-US" sz="1200" b="1" dirty="0">
                <a:latin typeface="+mj-lt"/>
                <a:cs typeface="Arial"/>
                <a:hlinkClick r:id="rId4"/>
              </a:rPr>
              <a:t>Sovvenzioni internazionali</a:t>
            </a:r>
            <a:r>
              <a:rPr lang="en-IE" altLang="en-US" sz="1200" dirty="0">
                <a:latin typeface="+mj-lt"/>
                <a:cs typeface="Arial"/>
              </a:rPr>
              <a:t>. </a:t>
            </a:r>
            <a:r>
              <a:rPr lang="en-IE" altLang="en-US" sz="1200" err="1">
                <a:latin typeface="+mj-lt"/>
                <a:cs typeface="Arial"/>
              </a:rPr>
              <a:t>Fundsnet</a:t>
            </a:r>
            <a:r>
              <a:rPr lang="en-IE" altLang="en-US" sz="1200" dirty="0">
                <a:latin typeface="+mj-lt"/>
                <a:cs typeface="Arial"/>
              </a:rPr>
              <a:t>, un lungo elenco di link a sovvenzioni internazionali, iniziative, fondazioni e directory sul web.</a:t>
            </a:r>
            <a:br>
              <a:rPr lang="en-IE" altLang="en-US" sz="1200" dirty="0">
                <a:latin typeface="+mj-lt"/>
              </a:rPr>
            </a:br>
            <a:endParaRPr lang="en-IE" altLang="en-US" sz="1200" b="1" dirty="0">
              <a:latin typeface="+mj-lt"/>
            </a:endParaRPr>
          </a:p>
          <a:p>
            <a:r>
              <a:rPr lang="en-IE" altLang="en-US" sz="1200" b="1" dirty="0">
                <a:latin typeface="+mj-lt"/>
                <a:cs typeface="Arial"/>
                <a:hlinkClick r:id="rId5"/>
              </a:rPr>
              <a:t>Gruppo internazionale di finanziatori per i diritti umani</a:t>
            </a:r>
            <a:r>
              <a:rPr lang="en-IE" altLang="en-US" sz="1200" b="1" dirty="0">
                <a:latin typeface="+mj-lt"/>
                <a:cs typeface="Arial"/>
              </a:rPr>
              <a:t>. </a:t>
            </a:r>
            <a:r>
              <a:rPr lang="en-IE" altLang="en-US" sz="1200" dirty="0">
                <a:latin typeface="+mj-lt"/>
                <a:cs typeface="Arial"/>
              </a:rPr>
              <a:t>Sebbene l'International Human Rights Funders Group (IHRFG) non conceda sovvenzioni, il sito fornisce informazioni sui finanziatori che lo fanno. È possibile effettuare una ricerca per area geografica, questione (molte riguardano l'alimentazione), tipo di sostegno, ecc.</a:t>
            </a:r>
            <a:br>
              <a:rPr lang="en-IE" altLang="en-US" sz="1200" dirty="0">
                <a:latin typeface="+mj-lt"/>
              </a:rPr>
            </a:br>
            <a:endParaRPr lang="en-IE" altLang="en-US" sz="1200" dirty="0">
              <a:latin typeface="+mj-lt"/>
            </a:endParaRPr>
          </a:p>
          <a:p>
            <a:pPr>
              <a:spcBef>
                <a:spcPct val="0"/>
              </a:spcBef>
              <a:buFontTx/>
              <a:buNone/>
              <a:defRPr/>
            </a:pPr>
            <a:endParaRPr lang="en-IE" altLang="en-US" sz="1200" dirty="0">
              <a:latin typeface="+mj-lt"/>
            </a:endParaRPr>
          </a:p>
        </p:txBody>
      </p:sp>
    </p:spTree>
    <p:extLst>
      <p:ext uri="{BB962C8B-B14F-4D97-AF65-F5344CB8AC3E}">
        <p14:creationId xmlns:p14="http://schemas.microsoft.com/office/powerpoint/2010/main" val="4174943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499102DF-9EB3-4B92-8619-FFEA14F97140}"/>
              </a:ext>
            </a:extLst>
          </p:cNvPr>
          <p:cNvSpPr txBox="1"/>
          <p:nvPr/>
        </p:nvSpPr>
        <p:spPr>
          <a:xfrm>
            <a:off x="235669" y="1435692"/>
            <a:ext cx="8946037" cy="3600986"/>
          </a:xfrm>
          <a:prstGeom prst="rect">
            <a:avLst/>
          </a:prstGeom>
          <a:noFill/>
        </p:spPr>
        <p:txBody>
          <a:bodyPr wrap="square" lIns="91440" tIns="45720" rIns="91440" bIns="45720" anchor="t">
            <a:spAutoFit/>
          </a:bodyPr>
          <a:lstStyle/>
          <a:p>
            <a:pPr>
              <a:spcBef>
                <a:spcPct val="0"/>
              </a:spcBef>
              <a:buFontTx/>
              <a:buNone/>
              <a:defRPr/>
            </a:pPr>
            <a:r>
              <a:rPr lang="en-IE" altLang="en-US" sz="1200" dirty="0">
                <a:latin typeface="+mj-lt"/>
                <a:cs typeface="Arial"/>
              </a:rPr>
              <a:t>L'avvio o l'espansione di un </a:t>
            </a:r>
            <a:r>
              <a:rPr lang="en-US" sz="1200" dirty="0">
                <a:latin typeface="+mj-lt"/>
                <a:cs typeface="Arial"/>
              </a:rPr>
              <a:t>progetto di infrastruttura per la produzione alimentare </a:t>
            </a:r>
            <a:r>
              <a:rPr lang="en-IE" altLang="en-US" sz="1200" dirty="0">
                <a:latin typeface="+mj-lt"/>
                <a:cs typeface="Arial"/>
              </a:rPr>
              <a:t>è ad alta intensità di capitale: le stesse barriere di costo affrontate dai potenziali utenti sono anche la vostra sfida. </a:t>
            </a:r>
            <a:r>
              <a:rPr lang="sk-SK" altLang="en-US" sz="1200" dirty="0">
                <a:latin typeface="+mj-lt"/>
                <a:cs typeface="Arial"/>
              </a:rPr>
              <a:t>Nel Modulo 1 </a:t>
            </a:r>
            <a:r>
              <a:rPr lang="en-IE" altLang="en-US" sz="1200" dirty="0">
                <a:latin typeface="+mj-lt"/>
                <a:cs typeface="Arial"/>
              </a:rPr>
              <a:t>avete appreso come i vostri progetti di </a:t>
            </a:r>
            <a:r>
              <a:rPr lang="sk-SK" altLang="en-US" sz="1200" dirty="0">
                <a:latin typeface="+mj-lt"/>
                <a:cs typeface="Arial"/>
              </a:rPr>
              <a:t>centro </a:t>
            </a:r>
            <a:r>
              <a:rPr lang="en-IE" altLang="en-US" sz="1200" dirty="0">
                <a:latin typeface="+mj-lt"/>
                <a:cs typeface="Arial"/>
              </a:rPr>
              <a:t>debbano basarsi su esigenze comprovate ed evidenti, combinate con le migliori pratiche di progettazione dei </a:t>
            </a:r>
            <a:r>
              <a:rPr lang="sk-SK" altLang="en-US" sz="1200" dirty="0" err="1">
                <a:latin typeface="+mj-lt"/>
                <a:cs typeface="Arial"/>
              </a:rPr>
              <a:t>centri</a:t>
            </a:r>
            <a:r>
              <a:rPr lang="en-IE" altLang="en-US" sz="1200" dirty="0">
                <a:latin typeface="+mj-lt"/>
                <a:cs typeface="Arial"/>
              </a:rPr>
              <a:t>.</a:t>
            </a:r>
          </a:p>
          <a:p>
            <a:pPr>
              <a:buFontTx/>
              <a:buNone/>
              <a:defRPr/>
            </a:pPr>
            <a:endParaRPr lang="en-IE" altLang="en-US" sz="1200" dirty="0">
              <a:latin typeface="+mj-lt"/>
            </a:endParaRPr>
          </a:p>
          <a:p>
            <a:pPr>
              <a:defRPr/>
            </a:pPr>
            <a:r>
              <a:rPr lang="en-IE" altLang="en-US" sz="1200" dirty="0">
                <a:latin typeface="+mj-lt"/>
                <a:cs typeface="Arial"/>
              </a:rPr>
              <a:t>Per trasformare il vostro </a:t>
            </a:r>
            <a:r>
              <a:rPr lang="sk-SK" altLang="en-US" sz="1200" dirty="0">
                <a:latin typeface="+mj-lt"/>
                <a:cs typeface="Arial"/>
              </a:rPr>
              <a:t>centro del gusto </a:t>
            </a:r>
            <a:r>
              <a:rPr lang="en-IE" altLang="en-US" sz="1200" dirty="0">
                <a:latin typeface="+mj-lt"/>
                <a:cs typeface="Arial"/>
              </a:rPr>
              <a:t>in una realtà, è probabile che il </a:t>
            </a:r>
            <a:r>
              <a:rPr lang="en-IE" altLang="en-US" sz="1200" b="1" dirty="0">
                <a:latin typeface="+mj-lt"/>
                <a:cs typeface="Arial"/>
              </a:rPr>
              <a:t>mix di finanziamenti </a:t>
            </a:r>
            <a:r>
              <a:rPr lang="en-IE" altLang="en-US" sz="1200" dirty="0">
                <a:latin typeface="+mj-lt"/>
                <a:cs typeface="Arial"/>
              </a:rPr>
              <a:t>combini una varietà di fonti pubbliche e private per accedere al capitale necessario alla creazione o alla crescita.  Tenete presente che l'accesso al capitale legato agli investimenti infrastrutturali è un aspetto; dovete anche assicurarvi il capitale circolante per garantire un adeguato flusso di cassa fin dall'inizio. </a:t>
            </a:r>
            <a:endParaRPr lang="sk-SK" altLang="en-US" sz="1200" dirty="0">
              <a:latin typeface="+mj-lt"/>
            </a:endParaRPr>
          </a:p>
          <a:p>
            <a:pPr algn="l">
              <a:spcBef>
                <a:spcPct val="0"/>
              </a:spcBef>
              <a:buFontTx/>
              <a:buNone/>
              <a:defRPr/>
            </a:pPr>
            <a:endParaRPr lang="en-IE" altLang="en-US" sz="1200" dirty="0">
              <a:latin typeface="+mj-lt"/>
              <a:cs typeface="TH SarabunPSK" panose="020B0502040204020203" pitchFamily="34" charset="-34"/>
            </a:endParaRPr>
          </a:p>
          <a:p>
            <a:pPr>
              <a:defRPr/>
            </a:pPr>
            <a:r>
              <a:rPr lang="en-IE" altLang="en-US" sz="1200" dirty="0">
                <a:latin typeface="+mj-lt"/>
                <a:cs typeface="TH SarabunPSK"/>
              </a:rPr>
              <a:t>È evidente che è necessaria un'innovazione in termini di leva finanziaria necessaria per realizzare un </a:t>
            </a:r>
            <a:r>
              <a:rPr lang="sk-SK" altLang="en-US" sz="1200" dirty="0">
                <a:latin typeface="+mj-lt"/>
                <a:cs typeface="TH SarabunPSK"/>
              </a:rPr>
              <a:t>Centro del gusto</a:t>
            </a:r>
            <a:r>
              <a:rPr lang="en-IE" altLang="en-US" sz="1200" dirty="0">
                <a:latin typeface="+mj-lt"/>
                <a:cs typeface="TH SarabunPSK"/>
              </a:rPr>
              <a:t>. </a:t>
            </a:r>
            <a:endParaRPr lang="en-IE" altLang="en-US" sz="1200" dirty="0">
              <a:latin typeface="+mj-lt"/>
              <a:cs typeface="TH SarabunPSK" panose="020B0502040204020203" pitchFamily="34" charset="-34"/>
            </a:endParaRPr>
          </a:p>
          <a:p>
            <a:pPr algn="l"/>
            <a:endParaRPr lang="sk-SK" sz="1200" dirty="0">
              <a:latin typeface="+mj-lt"/>
              <a:cs typeface="TH SarabunPSK" panose="020B0502040204020203" pitchFamily="34" charset="-34"/>
            </a:endParaRPr>
          </a:p>
          <a:p>
            <a:pPr algn="l"/>
            <a:r>
              <a:rPr lang="en-IE" altLang="en-US" sz="1200" b="1" dirty="0">
                <a:solidFill>
                  <a:srgbClr val="006600"/>
                </a:solidFill>
                <a:latin typeface="+mj-lt"/>
                <a:cs typeface="TH SarabunPSK"/>
              </a:rPr>
              <a:t>Cosa intendiamo per "capitale"?</a:t>
            </a:r>
          </a:p>
          <a:p>
            <a:pPr algn="l"/>
            <a:endParaRPr lang="sk-SK" sz="1200" dirty="0">
              <a:latin typeface="+mj-lt"/>
              <a:cs typeface="TH SarabunPSK" panose="020B0502040204020203" pitchFamily="34" charset="-34"/>
            </a:endParaRPr>
          </a:p>
          <a:p>
            <a:r>
              <a:rPr lang="en-IE" altLang="en-US" sz="1200" dirty="0">
                <a:latin typeface="+mj-lt"/>
                <a:cs typeface="TH SarabunPSK"/>
              </a:rPr>
              <a:t>Il capitale si riferisce alle attività attualmente disponibili come proprietà, terreni, risparmi ecc. per lo sviluppo o l'investimento dell'azienda.  La </a:t>
            </a:r>
            <a:r>
              <a:rPr lang="en-IE" altLang="en-US" sz="1200" b="1" dirty="0">
                <a:latin typeface="+mj-lt"/>
                <a:cs typeface="TH SarabunPSK"/>
              </a:rPr>
              <a:t>raccolta di capitali </a:t>
            </a:r>
            <a:r>
              <a:rPr lang="en-IE" altLang="en-US" sz="1200" dirty="0">
                <a:latin typeface="+mj-lt"/>
                <a:cs typeface="TH SarabunPSK"/>
              </a:rPr>
              <a:t>richiede molta abilità e preparazione. Esistono </a:t>
            </a:r>
            <a:r>
              <a:rPr lang="en-US" altLang="en-US" sz="1200" dirty="0">
                <a:latin typeface="+mj-lt"/>
                <a:cs typeface="TH SarabunPSK"/>
              </a:rPr>
              <a:t>diversi tipi di finanziamento che consentono a un </a:t>
            </a:r>
            <a:r>
              <a:rPr lang="sk-SK" altLang="en-US" sz="1200" dirty="0">
                <a:latin typeface="+mj-lt"/>
                <a:cs typeface="TH SarabunPSK"/>
              </a:rPr>
              <a:t>centro di </a:t>
            </a:r>
            <a:r>
              <a:rPr lang="en-US" altLang="en-US" sz="1200" dirty="0">
                <a:latin typeface="+mj-lt"/>
                <a:cs typeface="TH SarabunPSK"/>
              </a:rPr>
              <a:t>raccogliere capitali per la sua nuova attività. Questo modulo illustra le varie opportunità di raccogliere capitale d'investimento attraverso sovvenzioni, prestiti, donazioni, ecc. </a:t>
            </a:r>
            <a:endParaRPr lang="en-US" altLang="en-US" sz="1200" dirty="0">
              <a:latin typeface="+mj-lt"/>
              <a:cs typeface="TH SarabunPSK" panose="020B0502040204020203" pitchFamily="34" charset="-34"/>
            </a:endParaRPr>
          </a:p>
          <a:p>
            <a:endParaRPr lang="sk-SK" sz="1200" dirty="0"/>
          </a:p>
          <a:p>
            <a:endParaRPr lang="sk-SK" sz="1200" dirty="0"/>
          </a:p>
          <a:p>
            <a:pPr>
              <a:buFontTx/>
              <a:buNone/>
              <a:defRPr/>
            </a:pPr>
            <a:endParaRPr lang="en-IE" altLang="en-US" sz="1200" dirty="0">
              <a:latin typeface="+mj-lt"/>
            </a:endParaRPr>
          </a:p>
        </p:txBody>
      </p:sp>
    </p:spTree>
    <p:extLst>
      <p:ext uri="{BB962C8B-B14F-4D97-AF65-F5344CB8AC3E}">
        <p14:creationId xmlns:p14="http://schemas.microsoft.com/office/powerpoint/2010/main" val="19027800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136E4893-A18F-4669-A6FB-29B9D482D35F}"/>
              </a:ext>
            </a:extLst>
          </p:cNvPr>
          <p:cNvSpPr txBox="1"/>
          <p:nvPr/>
        </p:nvSpPr>
        <p:spPr>
          <a:xfrm>
            <a:off x="148472" y="1323622"/>
            <a:ext cx="4953784" cy="276999"/>
          </a:xfrm>
          <a:prstGeom prst="rect">
            <a:avLst/>
          </a:prstGeom>
          <a:noFill/>
        </p:spPr>
        <p:txBody>
          <a:bodyPr wrap="square" lIns="91440" tIns="45720" rIns="91440" bIns="45720" anchor="t">
            <a:spAutoFit/>
          </a:bodyPr>
          <a:lstStyle/>
          <a:p>
            <a:pPr>
              <a:spcBef>
                <a:spcPct val="0"/>
              </a:spcBef>
              <a:buFontTx/>
              <a:buNone/>
            </a:pPr>
            <a:r>
              <a:rPr lang="en-IE" altLang="en-US" sz="1200" b="1" dirty="0">
                <a:solidFill>
                  <a:srgbClr val="006600"/>
                </a:solidFill>
                <a:latin typeface="+mj-lt"/>
                <a:cs typeface="Arial"/>
              </a:rPr>
              <a:t>Altre ricerche (solo in Irlanda)</a:t>
            </a:r>
          </a:p>
        </p:txBody>
      </p:sp>
      <p:sp>
        <p:nvSpPr>
          <p:cNvPr id="5" name="BlokTextu 4">
            <a:extLst>
              <a:ext uri="{FF2B5EF4-FFF2-40B4-BE49-F238E27FC236}">
                <a16:creationId xmlns:a16="http://schemas.microsoft.com/office/drawing/2014/main" id="{73818B86-4918-4014-8F24-F92226CECE33}"/>
              </a:ext>
            </a:extLst>
          </p:cNvPr>
          <p:cNvSpPr txBox="1"/>
          <p:nvPr/>
        </p:nvSpPr>
        <p:spPr>
          <a:xfrm>
            <a:off x="148472" y="1934954"/>
            <a:ext cx="9087440" cy="1938992"/>
          </a:xfrm>
          <a:prstGeom prst="rect">
            <a:avLst/>
          </a:prstGeom>
          <a:noFill/>
        </p:spPr>
        <p:txBody>
          <a:bodyPr wrap="square" lIns="91440" tIns="45720" rIns="91440" bIns="45720" anchor="t">
            <a:spAutoFit/>
          </a:bodyPr>
          <a:lstStyle/>
          <a:p>
            <a:pPr>
              <a:buFontTx/>
              <a:buNone/>
            </a:pPr>
            <a:r>
              <a:rPr lang="en-IE" altLang="en-US" sz="1200" dirty="0">
                <a:solidFill>
                  <a:srgbClr val="353132"/>
                </a:solidFill>
                <a:latin typeface="+mj-lt"/>
                <a:cs typeface="Arial"/>
              </a:rPr>
              <a:t>In Irlanda, due eccellenti risorse di informazione sulle fondazioni sono:-</a:t>
            </a:r>
          </a:p>
          <a:p>
            <a:pPr marL="342900" indent="-342900">
              <a:buFont typeface="Arial" panose="020B0604020202020204" pitchFamily="34" charset="0"/>
              <a:buChar char="•"/>
            </a:pPr>
            <a:r>
              <a:rPr lang="en-IE" altLang="en-US" sz="1200" b="1" dirty="0">
                <a:solidFill>
                  <a:srgbClr val="353132"/>
                </a:solidFill>
                <a:latin typeface="+mj-lt"/>
                <a:cs typeface="Arial"/>
              </a:rPr>
              <a:t>Philanthropy Ireland </a:t>
            </a:r>
            <a:r>
              <a:rPr lang="en-IE" altLang="en-US" sz="1200" dirty="0">
                <a:solidFill>
                  <a:srgbClr val="353132"/>
                </a:solidFill>
                <a:latin typeface="+mj-lt"/>
                <a:cs typeface="Arial"/>
              </a:rPr>
              <a:t>è l'associazione delle organizzazioni filantropiche indipendenti in Irlanda, compresi i trust e le fondazioni che erogano sovvenzioni. Hanno un'eccellente pagina web sulle scadenze imminenti </a:t>
            </a:r>
            <a:r>
              <a:rPr lang="en-US" altLang="en-US" sz="1200" dirty="0">
                <a:solidFill>
                  <a:srgbClr val="353132"/>
                </a:solidFill>
                <a:latin typeface="+mj-lt"/>
                <a:cs typeface="Arial"/>
                <a:hlinkClick r:id="rId2"/>
              </a:rPr>
              <a:t>http://www.philanthropy.ie/2017/01/24/funds-and-the-looming-deadlines.</a:t>
            </a:r>
            <a:endParaRPr lang="sk-SK" altLang="en-US" sz="1200" dirty="0">
              <a:solidFill>
                <a:srgbClr val="353132"/>
              </a:solidFill>
              <a:latin typeface="+mj-lt"/>
              <a:cs typeface="Arial"/>
            </a:endParaRPr>
          </a:p>
          <a:p>
            <a:endParaRPr lang="en-IE" altLang="en-US" sz="1200" dirty="0">
              <a:solidFill>
                <a:srgbClr val="353132"/>
              </a:solidFill>
              <a:latin typeface="+mj-lt"/>
            </a:endParaRPr>
          </a:p>
          <a:p>
            <a:pPr marL="342900" indent="-342900">
              <a:buFont typeface="Arial" panose="020B0604020202020204" pitchFamily="34" charset="0"/>
              <a:buChar char="•"/>
            </a:pPr>
            <a:r>
              <a:rPr lang="en-US" altLang="en-US" sz="1200" b="1" dirty="0">
                <a:solidFill>
                  <a:srgbClr val="353132"/>
                </a:solidFill>
                <a:latin typeface="+mj-lt"/>
                <a:cs typeface="Arial"/>
              </a:rPr>
              <a:t>Active Link </a:t>
            </a:r>
            <a:r>
              <a:rPr lang="en-IE" altLang="en-US" sz="1200" b="1" dirty="0">
                <a:solidFill>
                  <a:srgbClr val="353132"/>
                </a:solidFill>
                <a:latin typeface="+mj-lt"/>
                <a:cs typeface="Arial"/>
              </a:rPr>
              <a:t>www.activelink.ie </a:t>
            </a:r>
            <a:r>
              <a:rPr lang="en-US" altLang="en-US" sz="1200" dirty="0">
                <a:solidFill>
                  <a:srgbClr val="353132"/>
                </a:solidFill>
                <a:latin typeface="+mj-lt"/>
                <a:cs typeface="Arial"/>
              </a:rPr>
              <a:t>Risorsa gratuita. </a:t>
            </a:r>
            <a:endParaRPr lang="en-IE" altLang="en-US" sz="1200" b="1" dirty="0">
              <a:solidFill>
                <a:srgbClr val="353132"/>
              </a:solidFill>
              <a:latin typeface="+mj-lt"/>
            </a:endParaRPr>
          </a:p>
          <a:p>
            <a:pPr>
              <a:buFontTx/>
              <a:buNone/>
            </a:pPr>
            <a:r>
              <a:rPr lang="en-US" altLang="en-US" sz="1200" dirty="0">
                <a:solidFill>
                  <a:srgbClr val="353132"/>
                </a:solidFill>
                <a:latin typeface="+mj-lt"/>
                <a:cs typeface="Arial"/>
              </a:rPr>
              <a:t>Il network online per le organizzazioni non profit irlandesi</a:t>
            </a:r>
          </a:p>
          <a:p>
            <a:r>
              <a:rPr lang="en-US" altLang="en-US" sz="1200" dirty="0">
                <a:solidFill>
                  <a:srgbClr val="353132"/>
                </a:solidFill>
                <a:latin typeface="+mj-lt"/>
                <a:cs typeface="Arial"/>
              </a:rPr>
              <a:t>Il sito web viene aggiornato quotidianamente e le ultime informazioni sulle opportunità di sovvenzioni/fondazioni vengono pubblicate e diffuse una volta alla settimana via e-mail. </a:t>
            </a:r>
            <a:endParaRPr lang="en-US" altLang="en-US" sz="1200" dirty="0">
              <a:solidFill>
                <a:srgbClr val="353132"/>
              </a:solidFill>
              <a:latin typeface="+mj-lt"/>
            </a:endParaRPr>
          </a:p>
          <a:p>
            <a:pPr>
              <a:buFontTx/>
              <a:buNone/>
            </a:pPr>
            <a:r>
              <a:rPr lang="en-US" altLang="en-US" sz="1200" b="1" dirty="0">
                <a:solidFill>
                  <a:srgbClr val="353132"/>
                </a:solidFill>
                <a:latin typeface="+mj-lt"/>
                <a:cs typeface="Arial"/>
              </a:rPr>
              <a:t>Eccellente pagina Facebook </a:t>
            </a:r>
            <a:r>
              <a:rPr lang="en-IE" altLang="en-US" sz="1200" i="1" dirty="0">
                <a:solidFill>
                  <a:srgbClr val="353132"/>
                </a:solidFill>
                <a:latin typeface="+mj-lt"/>
                <a:cs typeface="Arial"/>
                <a:hlinkClick r:id="rId3"/>
              </a:rPr>
              <a:t>www. </a:t>
            </a:r>
            <a:r>
              <a:rPr lang="en-IE" altLang="en-US" sz="1200" b="1" i="1" dirty="0">
                <a:solidFill>
                  <a:srgbClr val="353132"/>
                </a:solidFill>
                <a:latin typeface="+mj-lt"/>
                <a:cs typeface="Arial"/>
                <a:hlinkClick r:id="rId3"/>
              </a:rPr>
              <a:t>facebook</a:t>
            </a:r>
            <a:r>
              <a:rPr lang="en-IE" altLang="en-US" sz="1200" i="1" dirty="0">
                <a:solidFill>
                  <a:srgbClr val="353132"/>
                </a:solidFill>
                <a:latin typeface="+mj-lt"/>
                <a:cs typeface="Arial"/>
                <a:hlinkClick r:id="rId3"/>
              </a:rPr>
              <a:t>.com/ActiveLinkIreland</a:t>
            </a:r>
            <a:endParaRPr lang="en-IE" altLang="en-US" sz="1200" dirty="0">
              <a:solidFill>
                <a:srgbClr val="353132"/>
              </a:solidFill>
              <a:latin typeface="+mj-lt"/>
              <a:cs typeface="Arial"/>
            </a:endParaRPr>
          </a:p>
        </p:txBody>
      </p:sp>
      <p:pic>
        <p:nvPicPr>
          <p:cNvPr id="6" name="Picture 4" descr="&lt;strong&gt;flag&lt;/strong&gt; by think0 customization wallpaper hdtv widescreen the &lt;strong&gt;irish flag&lt;/strong&gt; ...">
            <a:extLst>
              <a:ext uri="{FF2B5EF4-FFF2-40B4-BE49-F238E27FC236}">
                <a16:creationId xmlns:a16="http://schemas.microsoft.com/office/drawing/2014/main" id="{8AB83669-646E-46FA-ADB8-7D27E9236B4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2481" y="859775"/>
            <a:ext cx="1479550"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38393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AFA22BC5-5587-4CD9-9E1A-A8B9246228BB}"/>
              </a:ext>
            </a:extLst>
          </p:cNvPr>
          <p:cNvSpPr txBox="1"/>
          <p:nvPr/>
        </p:nvSpPr>
        <p:spPr>
          <a:xfrm>
            <a:off x="233312" y="1143794"/>
            <a:ext cx="7411825" cy="584775"/>
          </a:xfrm>
          <a:prstGeom prst="rect">
            <a:avLst/>
          </a:prstGeom>
          <a:noFill/>
        </p:spPr>
        <p:txBody>
          <a:bodyPr wrap="square" lIns="91440" tIns="45720" rIns="91440" bIns="45720" anchor="t">
            <a:spAutoFit/>
          </a:bodyPr>
          <a:lstStyle/>
          <a:p>
            <a:pPr marL="901700" indent="-901700">
              <a:defRPr/>
            </a:pPr>
            <a:r>
              <a:rPr lang="sk-SK" altLang="en-US" sz="1600" b="1" dirty="0">
                <a:solidFill>
                  <a:srgbClr val="006600"/>
                </a:solidFill>
                <a:latin typeface="+mj-lt"/>
                <a:cs typeface="Arial"/>
              </a:rPr>
              <a:t>4</a:t>
            </a:r>
            <a:r>
              <a:rPr lang="en-IE" altLang="en-US" sz="1600" b="1" dirty="0">
                <a:solidFill>
                  <a:srgbClr val="006600"/>
                </a:solidFill>
                <a:latin typeface="+mj-lt"/>
                <a:cs typeface="Arial"/>
              </a:rPr>
              <a:t>.4 Massimizzare il successo nell'ottenere sovvenzioni o finanziamenti azionari </a:t>
            </a:r>
            <a:endParaRPr lang="en-IE" altLang="en-US" sz="1600" b="1" dirty="0">
              <a:solidFill>
                <a:srgbClr val="006600"/>
              </a:solidFill>
              <a:latin typeface="+mj-lt"/>
            </a:endParaRPr>
          </a:p>
          <a:p>
            <a:pPr>
              <a:spcBef>
                <a:spcPct val="0"/>
              </a:spcBef>
              <a:buFontTx/>
              <a:buNone/>
              <a:defRPr/>
            </a:pPr>
            <a:endParaRPr lang="en-IE" altLang="en-US" sz="1600" b="1" dirty="0">
              <a:solidFill>
                <a:srgbClr val="006600"/>
              </a:solidFill>
              <a:latin typeface="+mj-lt"/>
            </a:endParaRPr>
          </a:p>
        </p:txBody>
      </p:sp>
      <p:sp>
        <p:nvSpPr>
          <p:cNvPr id="5" name="BlokTextu 4">
            <a:extLst>
              <a:ext uri="{FF2B5EF4-FFF2-40B4-BE49-F238E27FC236}">
                <a16:creationId xmlns:a16="http://schemas.microsoft.com/office/drawing/2014/main" id="{4CFE33B4-D379-4C6A-975F-0C6E5EE831AD}"/>
              </a:ext>
            </a:extLst>
          </p:cNvPr>
          <p:cNvSpPr txBox="1"/>
          <p:nvPr/>
        </p:nvSpPr>
        <p:spPr>
          <a:xfrm>
            <a:off x="318153" y="2045892"/>
            <a:ext cx="8976676" cy="1384995"/>
          </a:xfrm>
          <a:prstGeom prst="rect">
            <a:avLst/>
          </a:prstGeom>
          <a:noFill/>
        </p:spPr>
        <p:txBody>
          <a:bodyPr wrap="square" lIns="91440" tIns="45720" rIns="91440" bIns="45720" anchor="t">
            <a:spAutoFit/>
          </a:bodyPr>
          <a:lstStyle/>
          <a:p>
            <a:pPr>
              <a:defRPr/>
            </a:pPr>
            <a:r>
              <a:rPr lang="en-IE" sz="1200" b="1" dirty="0">
                <a:latin typeface="+mj-lt"/>
                <a:cs typeface="Arial"/>
              </a:rPr>
              <a:t>La preparazione è la chiave del successo, quindi considerate quanto segue prima di scrivere la vostra domanda di sovvenzione:</a:t>
            </a:r>
          </a:p>
          <a:p>
            <a:pPr marL="342900" indent="-342900">
              <a:buFont typeface="Arial" panose="020B0604020202020204" pitchFamily="34" charset="0"/>
              <a:buChar char="•"/>
              <a:defRPr/>
            </a:pPr>
            <a:endParaRPr lang="en-US" sz="1200" dirty="0">
              <a:latin typeface="+mj-lt"/>
            </a:endParaRPr>
          </a:p>
          <a:p>
            <a:pPr marL="342900" indent="-342900">
              <a:buFont typeface="Arial" panose="020B0604020202020204" pitchFamily="34" charset="0"/>
              <a:buChar char="•"/>
              <a:defRPr/>
            </a:pPr>
            <a:r>
              <a:rPr lang="en-IE" sz="1200" dirty="0">
                <a:latin typeface="+mj-lt"/>
                <a:cs typeface="Arial"/>
              </a:rPr>
              <a:t>Identificare il problema/obiettivo per il quale si cercano fondi.</a:t>
            </a:r>
          </a:p>
          <a:p>
            <a:pPr marL="342900" indent="-342900">
              <a:buFont typeface="Arial" panose="020B0604020202020204" pitchFamily="34" charset="0"/>
              <a:buChar char="•"/>
              <a:defRPr/>
            </a:pPr>
            <a:r>
              <a:rPr lang="en-IE" sz="1200" dirty="0">
                <a:latin typeface="+mj-lt"/>
                <a:cs typeface="Arial"/>
              </a:rPr>
              <a:t>Sviluppare relazioni con i finanziatori/concessionari, quando possibile. </a:t>
            </a:r>
            <a:endParaRPr lang="en-IE" sz="1200" dirty="0">
              <a:latin typeface="+mj-lt"/>
            </a:endParaRPr>
          </a:p>
          <a:p>
            <a:pPr marL="342900" indent="-342900">
              <a:buFont typeface="Arial" panose="020B0604020202020204" pitchFamily="34" charset="0"/>
              <a:buChar char="•"/>
              <a:defRPr/>
            </a:pPr>
            <a:r>
              <a:rPr lang="en-IE" sz="1200" dirty="0">
                <a:latin typeface="+mj-lt"/>
                <a:cs typeface="Arial"/>
              </a:rPr>
              <a:t>Comunicate periodicamente con i finanziatori/concessionari del vostro lavoro, anche quando non state presentando una domanda. Questo può aiutarvi a conoscere le prospettive di finanziamento future e ad aumentare le possibilità di successo della vostra proposta in futuro.</a:t>
            </a:r>
            <a:endParaRPr lang="en-IE" altLang="en-US" sz="1200">
              <a:latin typeface="+mj-lt"/>
              <a:cs typeface="Arial"/>
            </a:endParaRPr>
          </a:p>
        </p:txBody>
      </p:sp>
    </p:spTree>
    <p:extLst>
      <p:ext uri="{BB962C8B-B14F-4D97-AF65-F5344CB8AC3E}">
        <p14:creationId xmlns:p14="http://schemas.microsoft.com/office/powerpoint/2010/main" val="13875208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F20B8C2A-EA7A-4B76-875D-D9CE3500AB47}"/>
              </a:ext>
            </a:extLst>
          </p:cNvPr>
          <p:cNvSpPr txBox="1"/>
          <p:nvPr/>
        </p:nvSpPr>
        <p:spPr>
          <a:xfrm>
            <a:off x="233313" y="1100282"/>
            <a:ext cx="7656921" cy="276999"/>
          </a:xfrm>
          <a:prstGeom prst="rect">
            <a:avLst/>
          </a:prstGeom>
          <a:noFill/>
        </p:spPr>
        <p:txBody>
          <a:bodyPr wrap="square" lIns="91440" tIns="45720" rIns="91440" bIns="45720" anchor="t">
            <a:spAutoFit/>
          </a:bodyPr>
          <a:lstStyle/>
          <a:p>
            <a:r>
              <a:rPr lang="en-IE" altLang="en-US" sz="1200" b="1" dirty="0">
                <a:solidFill>
                  <a:srgbClr val="006600"/>
                </a:solidFill>
                <a:latin typeface="+mj-lt"/>
                <a:cs typeface="Arial"/>
              </a:rPr>
              <a:t>Considerare la compatibilità del progetto/obiettivo proposto con i finanziatori individuati. </a:t>
            </a:r>
            <a:endParaRPr lang="en-US" altLang="en-US" sz="1200" b="1">
              <a:solidFill>
                <a:srgbClr val="006600"/>
              </a:solidFill>
              <a:latin typeface="+mj-lt"/>
            </a:endParaRPr>
          </a:p>
        </p:txBody>
      </p:sp>
      <p:sp>
        <p:nvSpPr>
          <p:cNvPr id="5" name="BlokTextu 4">
            <a:extLst>
              <a:ext uri="{FF2B5EF4-FFF2-40B4-BE49-F238E27FC236}">
                <a16:creationId xmlns:a16="http://schemas.microsoft.com/office/drawing/2014/main" id="{74DA9655-3716-4239-A155-5136E3F229E0}"/>
              </a:ext>
            </a:extLst>
          </p:cNvPr>
          <p:cNvSpPr txBox="1"/>
          <p:nvPr/>
        </p:nvSpPr>
        <p:spPr>
          <a:xfrm>
            <a:off x="233313" y="2143780"/>
            <a:ext cx="8804635" cy="1200329"/>
          </a:xfrm>
          <a:prstGeom prst="rect">
            <a:avLst/>
          </a:prstGeom>
          <a:noFill/>
        </p:spPr>
        <p:txBody>
          <a:bodyPr wrap="square" lIns="91440" tIns="45720" rIns="91440" bIns="45720" anchor="t">
            <a:spAutoFit/>
          </a:bodyPr>
          <a:lstStyle/>
          <a:p>
            <a:pPr marL="342900" indent="-342900">
              <a:spcBef>
                <a:spcPct val="0"/>
              </a:spcBef>
              <a:buFont typeface="Arial" panose="020B0604020202020204" pitchFamily="34" charset="0"/>
              <a:buChar char="•"/>
            </a:pPr>
            <a:r>
              <a:rPr lang="en-IE" altLang="en-US" sz="1200" dirty="0">
                <a:solidFill>
                  <a:srgbClr val="353132"/>
                </a:solidFill>
                <a:latin typeface="+mj-lt"/>
                <a:cs typeface="Arial"/>
              </a:rPr>
              <a:t>Imparate a conoscere la filosofia di concessione delle sovvenzioni, gli interessi del programma e i criteri del finanziatore.</a:t>
            </a:r>
            <a:endParaRPr lang="en-US" altLang="en-US" sz="1200">
              <a:solidFill>
                <a:srgbClr val="353132"/>
              </a:solidFill>
              <a:latin typeface="+mj-lt"/>
              <a:cs typeface="Arial"/>
            </a:endParaRPr>
          </a:p>
          <a:p>
            <a:pPr marL="342900" indent="-342900">
              <a:spcBef>
                <a:spcPct val="0"/>
              </a:spcBef>
              <a:buFont typeface="Arial" panose="020B0604020202020204" pitchFamily="34" charset="0"/>
              <a:buChar char="•"/>
            </a:pPr>
            <a:r>
              <a:rPr lang="en-IE" altLang="en-US" sz="1200" dirty="0">
                <a:solidFill>
                  <a:srgbClr val="353132"/>
                </a:solidFill>
                <a:latin typeface="+mj-lt"/>
                <a:cs typeface="Arial"/>
              </a:rPr>
              <a:t>Il finanziatore concede sovvenzioni che soddisfano le vostre esigenze?</a:t>
            </a:r>
            <a:endParaRPr lang="en-US" altLang="en-US" sz="1200">
              <a:solidFill>
                <a:srgbClr val="353132"/>
              </a:solidFill>
              <a:latin typeface="+mj-lt"/>
              <a:cs typeface="Arial"/>
            </a:endParaRPr>
          </a:p>
          <a:p>
            <a:pPr marL="342900" indent="-342900">
              <a:spcBef>
                <a:spcPct val="0"/>
              </a:spcBef>
              <a:buFont typeface="Arial" panose="020B0604020202020204" pitchFamily="34" charset="0"/>
              <a:buChar char="•"/>
            </a:pPr>
            <a:r>
              <a:rPr lang="en-IE" altLang="en-US" sz="1200" dirty="0">
                <a:solidFill>
                  <a:srgbClr val="353132"/>
                </a:solidFill>
                <a:latin typeface="+mj-lt"/>
                <a:cs typeface="Arial"/>
              </a:rPr>
              <a:t>Verificare lo scopo delle sovvenzioni offerte: Investimento di capitale di avviamento (non spese operative correnti)? Servizio diretto? Altro?</a:t>
            </a:r>
            <a:endParaRPr lang="en-US" altLang="en-US" sz="1200">
              <a:solidFill>
                <a:srgbClr val="353132"/>
              </a:solidFill>
              <a:latin typeface="+mj-lt"/>
              <a:cs typeface="Arial"/>
            </a:endParaRPr>
          </a:p>
          <a:p>
            <a:pPr marL="342900" indent="-342900">
              <a:buFont typeface="Arial" panose="020B0604020202020204" pitchFamily="34" charset="0"/>
              <a:buChar char="•"/>
            </a:pPr>
            <a:r>
              <a:rPr lang="en-IE" altLang="en-US" sz="1200" dirty="0">
                <a:solidFill>
                  <a:srgbClr val="353132"/>
                </a:solidFill>
                <a:latin typeface="+mj-lt"/>
                <a:cs typeface="Arial"/>
              </a:rPr>
              <a:t>Verificare l'entità delle sovvenzioni offerte, compresi i premi minimi e massimi. </a:t>
            </a:r>
            <a:endParaRPr lang="en-IE" altLang="en-US" sz="1200" dirty="0">
              <a:solidFill>
                <a:srgbClr val="353132"/>
              </a:solidFill>
              <a:latin typeface="+mj-lt"/>
            </a:endParaRPr>
          </a:p>
          <a:p>
            <a:pPr marL="342900" indent="-342900">
              <a:spcBef>
                <a:spcPct val="0"/>
              </a:spcBef>
              <a:buFont typeface="Arial" panose="020B0604020202020204" pitchFamily="34" charset="0"/>
              <a:buChar char="•"/>
            </a:pPr>
            <a:r>
              <a:rPr lang="en-IE" altLang="en-US" sz="1200" dirty="0">
                <a:solidFill>
                  <a:srgbClr val="353132"/>
                </a:solidFill>
                <a:latin typeface="+mj-lt"/>
                <a:cs typeface="Arial"/>
              </a:rPr>
              <a:t>Stabilite se dovrete richiedere più sovvenzioni e verificate se ciò è consentito dalle linee guida di ciascun finanziatore.</a:t>
            </a:r>
            <a:endParaRPr lang="en-US" altLang="en-US" sz="1200">
              <a:solidFill>
                <a:srgbClr val="353132"/>
              </a:solidFill>
              <a:latin typeface="+mj-lt"/>
              <a:cs typeface="Arial"/>
            </a:endParaRPr>
          </a:p>
        </p:txBody>
      </p:sp>
    </p:spTree>
    <p:extLst>
      <p:ext uri="{BB962C8B-B14F-4D97-AF65-F5344CB8AC3E}">
        <p14:creationId xmlns:p14="http://schemas.microsoft.com/office/powerpoint/2010/main" val="1898060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2A0019BC-4CFE-4F0E-B9D6-5B0594A9FA31}"/>
              </a:ext>
            </a:extLst>
          </p:cNvPr>
          <p:cNvSpPr txBox="1"/>
          <p:nvPr/>
        </p:nvSpPr>
        <p:spPr>
          <a:xfrm>
            <a:off x="214460" y="1090855"/>
            <a:ext cx="7949152" cy="276999"/>
          </a:xfrm>
          <a:prstGeom prst="rect">
            <a:avLst/>
          </a:prstGeom>
          <a:noFill/>
        </p:spPr>
        <p:txBody>
          <a:bodyPr wrap="square" lIns="91440" tIns="45720" rIns="91440" bIns="45720" anchor="t">
            <a:spAutoFit/>
          </a:bodyPr>
          <a:lstStyle/>
          <a:p>
            <a:r>
              <a:rPr lang="en-IE" altLang="en-US" sz="1200" b="1" dirty="0">
                <a:solidFill>
                  <a:srgbClr val="006600"/>
                </a:solidFill>
                <a:latin typeface="+mj-lt"/>
                <a:cs typeface="TH SarabunPSK"/>
              </a:rPr>
              <a:t>Scopri le tempistiche per la presentazione delle domande e il ciclo di finanziamento</a:t>
            </a:r>
            <a:endParaRPr lang="sk-SK" sz="1200">
              <a:solidFill>
                <a:srgbClr val="006600"/>
              </a:solidFill>
              <a:latin typeface="+mj-lt"/>
              <a:cs typeface="TH SarabunPSK"/>
            </a:endParaRPr>
          </a:p>
        </p:txBody>
      </p:sp>
      <p:sp>
        <p:nvSpPr>
          <p:cNvPr id="5" name="BlokTextu 4">
            <a:extLst>
              <a:ext uri="{FF2B5EF4-FFF2-40B4-BE49-F238E27FC236}">
                <a16:creationId xmlns:a16="http://schemas.microsoft.com/office/drawing/2014/main" id="{9B00A3A9-3272-4338-9793-93A5B772C5B2}"/>
              </a:ext>
            </a:extLst>
          </p:cNvPr>
          <p:cNvSpPr txBox="1"/>
          <p:nvPr/>
        </p:nvSpPr>
        <p:spPr>
          <a:xfrm>
            <a:off x="214460" y="2239666"/>
            <a:ext cx="8861195" cy="2862322"/>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en-IE" altLang="en-US" sz="1200" dirty="0">
                <a:latin typeface="+mj-lt"/>
                <a:cs typeface="Arial"/>
              </a:rPr>
              <a:t>Verificate altre restrizioni (ad esempio, preferenze geografiche, questioni prioritarie, tipo di organizzazione che può presentare domanda) e assicuratevi di soddisfare i requisiti del finanziatore.</a:t>
            </a:r>
          </a:p>
          <a:p>
            <a:pPr marL="342900" indent="-342900">
              <a:buFont typeface="Arial" panose="020B0604020202020204" pitchFamily="34" charset="0"/>
              <a:buChar char="•"/>
            </a:pPr>
            <a:r>
              <a:rPr lang="en-IE" altLang="en-US" sz="1200" dirty="0">
                <a:latin typeface="+mj-lt"/>
                <a:cs typeface="Arial"/>
              </a:rPr>
              <a:t>Osservate il numero e il tipo di premi assegnati in passato dal finanziatore e stabilite se il vostro progetto si adatta al loro modello e se giustifica lo sforzo necessario per preparare una proposta di sovvenzione competitiva.</a:t>
            </a:r>
          </a:p>
          <a:p>
            <a:pPr marL="342900" indent="-342900">
              <a:buFont typeface="Arial" panose="020B0604020202020204" pitchFamily="34" charset="0"/>
              <a:buChar char="•"/>
            </a:pPr>
            <a:r>
              <a:rPr lang="en-IE" altLang="en-US" sz="1200" dirty="0">
                <a:latin typeface="+mj-lt"/>
                <a:cs typeface="Arial"/>
              </a:rPr>
              <a:t>Esaminare la compatibilità organizzativa tra la missione del vostro gruppo/progetto e quella del finanziatore. In che modo il lavoro del vostro gruppo riflette i valori e gli obiettivi del finanziatore? </a:t>
            </a:r>
            <a:endParaRPr lang="sk-SK" altLang="en-US" sz="1200" dirty="0">
              <a:latin typeface="+mj-lt"/>
              <a:cs typeface="Arial"/>
            </a:endParaRPr>
          </a:p>
          <a:p>
            <a:pPr marL="342900" indent="-342900">
              <a:buFont typeface="Arial" panose="020B0604020202020204" pitchFamily="34" charset="0"/>
              <a:buChar char="•"/>
            </a:pPr>
            <a:r>
              <a:rPr lang="en-US" altLang="en-US" sz="1200" dirty="0">
                <a:latin typeface="+mj-lt"/>
                <a:cs typeface="Arial"/>
              </a:rPr>
              <a:t>Si tratta di un aspetto molto importante e alla base del successo: potreste sprecare il vostro tempo facendo domanda per sovvenzioni che potrebbero non essere adatte. </a:t>
            </a:r>
            <a:endParaRPr lang="sk-SK" altLang="en-US" sz="1200" dirty="0">
              <a:latin typeface="+mj-lt"/>
            </a:endParaRPr>
          </a:p>
          <a:p>
            <a:pPr marL="342900" indent="-342900">
              <a:buFont typeface="Arial" panose="020B0604020202020204" pitchFamily="34" charset="0"/>
              <a:buChar char="•"/>
              <a:defRPr/>
            </a:pPr>
            <a:r>
              <a:rPr lang="en-US" altLang="en-US" sz="1200" dirty="0">
                <a:latin typeface="+mj-lt"/>
                <a:cs typeface="Arial"/>
              </a:rPr>
              <a:t>In che modo la vostra proposta fa progredire la missione del finanziatore rimanendo fedele alla missione del vostro gruppo? </a:t>
            </a:r>
            <a:endParaRPr lang="sk-SK" altLang="en-US" sz="1200" dirty="0">
              <a:latin typeface="+mj-lt"/>
            </a:endParaRPr>
          </a:p>
          <a:p>
            <a:pPr marL="342900" indent="-342900">
              <a:buFont typeface="Arial" panose="020B0604020202020204" pitchFamily="34" charset="0"/>
              <a:buChar char="•"/>
              <a:defRPr/>
            </a:pPr>
            <a:r>
              <a:rPr lang="en-US" altLang="en-US" sz="1200" dirty="0">
                <a:latin typeface="+mj-lt"/>
                <a:cs typeface="Arial"/>
              </a:rPr>
              <a:t>Verificate se soddisfate i criteri di ammissibilità. Esiste un potenziale partner per questa sovvenzione? </a:t>
            </a:r>
            <a:endParaRPr lang="sk-SK" altLang="en-US" sz="1200" dirty="0">
              <a:latin typeface="+mj-lt"/>
            </a:endParaRPr>
          </a:p>
          <a:p>
            <a:pPr marL="342900" indent="-342900">
              <a:buFont typeface="Arial" panose="020B0604020202020204" pitchFamily="34" charset="0"/>
              <a:buChar char="•"/>
              <a:defRPr/>
            </a:pPr>
            <a:r>
              <a:rPr lang="en-US" altLang="en-US" sz="1200" dirty="0">
                <a:latin typeface="+mj-lt"/>
                <a:cs typeface="Arial"/>
              </a:rPr>
              <a:t>Sono richiesti fondi di corrispondenza (in cui il vostro gruppo impegna denaro/risorse)? </a:t>
            </a:r>
            <a:endParaRPr lang="sk-SK" altLang="en-US" sz="1200" dirty="0">
              <a:latin typeface="+mj-lt"/>
            </a:endParaRPr>
          </a:p>
          <a:p>
            <a:pPr marL="342900" indent="-342900">
              <a:buFont typeface="Arial" panose="020B0604020202020204" pitchFamily="34" charset="0"/>
              <a:buChar char="•"/>
              <a:defRPr/>
            </a:pPr>
            <a:r>
              <a:rPr lang="en-US" altLang="en-US" sz="1200" dirty="0">
                <a:latin typeface="+mj-lt"/>
                <a:cs typeface="Arial"/>
              </a:rPr>
              <a:t>Prima di iniziare, stabilite se avete il tempo, l'energia e le altre risorse necessarie per preparare una domanda di sovvenzione efficace.</a:t>
            </a:r>
            <a:endParaRPr lang="en-IE" altLang="en-US" sz="1200" dirty="0">
              <a:latin typeface="+mj-lt"/>
              <a:cs typeface="Arial"/>
            </a:endParaRPr>
          </a:p>
          <a:p>
            <a:pPr marL="342900" indent="-342900">
              <a:buFont typeface="Arial" panose="020B0604020202020204" pitchFamily="34" charset="0"/>
              <a:buChar char="•"/>
            </a:pPr>
            <a:endParaRPr lang="en-IE" altLang="en-US" sz="1200" dirty="0">
              <a:latin typeface="+mj-lt"/>
            </a:endParaRPr>
          </a:p>
          <a:p>
            <a:pPr marL="342900" indent="-342900">
              <a:buFont typeface="Arial" panose="020B0604020202020204" pitchFamily="34" charset="0"/>
              <a:buChar char="•"/>
            </a:pPr>
            <a:endParaRPr lang="en-IE" altLang="en-US" sz="1200" dirty="0">
              <a:latin typeface="+mj-lt"/>
            </a:endParaRPr>
          </a:p>
        </p:txBody>
      </p:sp>
    </p:spTree>
    <p:extLst>
      <p:ext uri="{BB962C8B-B14F-4D97-AF65-F5344CB8AC3E}">
        <p14:creationId xmlns:p14="http://schemas.microsoft.com/office/powerpoint/2010/main" val="21444637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A7AA2ADA-EEAE-446B-B650-9C76A328ACA2}"/>
              </a:ext>
            </a:extLst>
          </p:cNvPr>
          <p:cNvSpPr txBox="1"/>
          <p:nvPr/>
        </p:nvSpPr>
        <p:spPr>
          <a:xfrm>
            <a:off x="252166" y="1222830"/>
            <a:ext cx="8024567" cy="276999"/>
          </a:xfrm>
          <a:prstGeom prst="rect">
            <a:avLst/>
          </a:prstGeom>
          <a:noFill/>
        </p:spPr>
        <p:txBody>
          <a:bodyPr wrap="square" lIns="91440" tIns="45720" rIns="91440" bIns="45720" anchor="t">
            <a:spAutoFit/>
          </a:bodyPr>
          <a:lstStyle/>
          <a:p>
            <a:r>
              <a:rPr lang="en-IE" altLang="en-US" sz="1200" b="1" dirty="0">
                <a:solidFill>
                  <a:srgbClr val="006600"/>
                </a:solidFill>
                <a:latin typeface="+mj-lt"/>
                <a:cs typeface="Arial"/>
              </a:rPr>
              <a:t>Se potete, organizzate un incontro con il finanziatore.  </a:t>
            </a:r>
            <a:endParaRPr lang="en-US" altLang="en-US" sz="1200" b="1">
              <a:solidFill>
                <a:srgbClr val="006600"/>
              </a:solidFill>
              <a:latin typeface="+mj-lt"/>
            </a:endParaRPr>
          </a:p>
        </p:txBody>
      </p:sp>
      <p:sp>
        <p:nvSpPr>
          <p:cNvPr id="5" name="BlokTextu 4">
            <a:extLst>
              <a:ext uri="{FF2B5EF4-FFF2-40B4-BE49-F238E27FC236}">
                <a16:creationId xmlns:a16="http://schemas.microsoft.com/office/drawing/2014/main" id="{153C1714-90C6-4A49-8917-624FBB801449}"/>
              </a:ext>
            </a:extLst>
          </p:cNvPr>
          <p:cNvSpPr txBox="1"/>
          <p:nvPr/>
        </p:nvSpPr>
        <p:spPr>
          <a:xfrm>
            <a:off x="252166" y="1916819"/>
            <a:ext cx="8976675" cy="1384995"/>
          </a:xfrm>
          <a:prstGeom prst="rect">
            <a:avLst/>
          </a:prstGeom>
          <a:noFill/>
        </p:spPr>
        <p:txBody>
          <a:bodyPr wrap="square" lIns="91440" tIns="45720" rIns="91440" bIns="45720" anchor="t">
            <a:spAutoFit/>
          </a:bodyPr>
          <a:lstStyle/>
          <a:p>
            <a:pPr marL="342900" indent="-342900">
              <a:spcBef>
                <a:spcPct val="0"/>
              </a:spcBef>
              <a:buFont typeface="Arial" panose="020B0604020202020204" pitchFamily="34" charset="0"/>
              <a:buChar char="•"/>
            </a:pPr>
            <a:r>
              <a:rPr lang="en-IE" altLang="en-US" sz="1200" dirty="0">
                <a:solidFill>
                  <a:srgbClr val="353132"/>
                </a:solidFill>
                <a:latin typeface="+mj-lt"/>
                <a:cs typeface="Arial"/>
              </a:rPr>
              <a:t>Imparare il metodo di contatto iniziale preferito dal finanziatore (ad esempio, e-mail, telefono, incontro di persona).</a:t>
            </a:r>
          </a:p>
          <a:p>
            <a:pPr marL="342900" indent="-342900">
              <a:spcBef>
                <a:spcPct val="0"/>
              </a:spcBef>
              <a:buFont typeface="Arial" panose="020B0604020202020204" pitchFamily="34" charset="0"/>
              <a:buChar char="•"/>
            </a:pPr>
            <a:r>
              <a:rPr lang="en-IE" altLang="en-US" sz="1200" dirty="0">
                <a:solidFill>
                  <a:srgbClr val="353132"/>
                </a:solidFill>
                <a:latin typeface="+mj-lt"/>
                <a:cs typeface="Arial"/>
              </a:rPr>
              <a:t>Verificate se il finanziatore offre un incontro individuale, una teleconferenza o una sessione di briefing in web conference: in tal caso, partecipare potrebbe valere la pena.</a:t>
            </a:r>
          </a:p>
          <a:p>
            <a:pPr marL="342900" indent="-342900">
              <a:buFont typeface="Arial" panose="020B0604020202020204" pitchFamily="34" charset="0"/>
              <a:buChar char="•"/>
            </a:pPr>
            <a:r>
              <a:rPr lang="en-IE" altLang="en-US" sz="1200" dirty="0">
                <a:solidFill>
                  <a:srgbClr val="353132"/>
                </a:solidFill>
                <a:latin typeface="+mj-lt"/>
                <a:cs typeface="Arial"/>
              </a:rPr>
              <a:t>Prima dell'incontro, verificate se il finanziatore offre delle domande frequenti (FAQ) sul proprio sito web e consultatele in dettaglio. </a:t>
            </a:r>
          </a:p>
          <a:p>
            <a:pPr marL="342900" indent="-342900">
              <a:spcBef>
                <a:spcPct val="0"/>
              </a:spcBef>
              <a:buFont typeface="Arial" panose="020B0604020202020204" pitchFamily="34" charset="0"/>
              <a:buChar char="•"/>
            </a:pPr>
            <a:r>
              <a:rPr lang="en-IE" altLang="en-US" sz="1200" dirty="0">
                <a:solidFill>
                  <a:srgbClr val="353132"/>
                </a:solidFill>
                <a:latin typeface="+mj-lt"/>
                <a:cs typeface="Arial"/>
              </a:rPr>
              <a:t>Un incontro preliminare alla presentazione della domanda è sempre utile e, se le linee guida dei finanziatori non vi dicono altrimenti, prendete in considerazione la possibilità di richiedere un incontro con l'agenzia che eroga le sovvenzioni.</a:t>
            </a:r>
            <a:endParaRPr lang="en-US" altLang="en-US" sz="1200">
              <a:solidFill>
                <a:srgbClr val="353132"/>
              </a:solidFill>
              <a:latin typeface="+mj-lt"/>
              <a:cs typeface="Arial"/>
            </a:endParaRPr>
          </a:p>
        </p:txBody>
      </p:sp>
    </p:spTree>
    <p:extLst>
      <p:ext uri="{BB962C8B-B14F-4D97-AF65-F5344CB8AC3E}">
        <p14:creationId xmlns:p14="http://schemas.microsoft.com/office/powerpoint/2010/main" val="14972443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35677008-C625-4FE4-A0EE-34491B6E32EB}"/>
              </a:ext>
            </a:extLst>
          </p:cNvPr>
          <p:cNvSpPr txBox="1"/>
          <p:nvPr/>
        </p:nvSpPr>
        <p:spPr>
          <a:xfrm>
            <a:off x="242740" y="1137989"/>
            <a:ext cx="8646736" cy="461665"/>
          </a:xfrm>
          <a:prstGeom prst="rect">
            <a:avLst/>
          </a:prstGeom>
          <a:noFill/>
        </p:spPr>
        <p:txBody>
          <a:bodyPr wrap="square" lIns="91440" tIns="45720" rIns="91440" bIns="45720" anchor="t">
            <a:spAutoFit/>
          </a:bodyPr>
          <a:lstStyle/>
          <a:p>
            <a:r>
              <a:rPr lang="en-IE" altLang="en-US" sz="1200" b="1" dirty="0">
                <a:solidFill>
                  <a:srgbClr val="006600"/>
                </a:solidFill>
                <a:latin typeface="+mj-lt"/>
                <a:cs typeface="Arial"/>
              </a:rPr>
              <a:t>Tornare a fare ricerca e grande </a:t>
            </a:r>
            <a:endParaRPr lang="en-IE" altLang="en-US" sz="1200" b="1" dirty="0">
              <a:solidFill>
                <a:srgbClr val="006600"/>
              </a:solidFill>
              <a:latin typeface="+mj-lt"/>
            </a:endParaRPr>
          </a:p>
          <a:p>
            <a:pPr>
              <a:spcBef>
                <a:spcPct val="0"/>
              </a:spcBef>
              <a:buFontTx/>
              <a:buNone/>
            </a:pPr>
            <a:r>
              <a:rPr lang="en-IE" altLang="en-US" sz="1200" b="1" dirty="0">
                <a:solidFill>
                  <a:srgbClr val="006600"/>
                </a:solidFill>
                <a:latin typeface="+mj-lt"/>
                <a:cs typeface="Arial"/>
              </a:rPr>
              <a:t>preparazione:</a:t>
            </a:r>
            <a:endParaRPr lang="en-US" altLang="en-US" sz="1200" b="1">
              <a:solidFill>
                <a:srgbClr val="006600"/>
              </a:solidFill>
              <a:latin typeface="+mj-lt"/>
              <a:cs typeface="Arial"/>
            </a:endParaRPr>
          </a:p>
        </p:txBody>
      </p:sp>
      <p:sp>
        <p:nvSpPr>
          <p:cNvPr id="5" name="BlokTextu 4">
            <a:extLst>
              <a:ext uri="{FF2B5EF4-FFF2-40B4-BE49-F238E27FC236}">
                <a16:creationId xmlns:a16="http://schemas.microsoft.com/office/drawing/2014/main" id="{BBF12026-FB1A-4C4A-8556-CC66C047BD3D}"/>
              </a:ext>
            </a:extLst>
          </p:cNvPr>
          <p:cNvSpPr txBox="1"/>
          <p:nvPr/>
        </p:nvSpPr>
        <p:spPr>
          <a:xfrm>
            <a:off x="242740" y="2026692"/>
            <a:ext cx="8880050" cy="1754326"/>
          </a:xfrm>
          <a:prstGeom prst="rect">
            <a:avLst/>
          </a:prstGeom>
          <a:noFill/>
        </p:spPr>
        <p:txBody>
          <a:bodyPr wrap="square" lIns="91440" tIns="45720" rIns="91440" bIns="45720" anchor="t">
            <a:spAutoFit/>
          </a:bodyPr>
          <a:lstStyle/>
          <a:p>
            <a:pPr>
              <a:defRPr/>
            </a:pPr>
            <a:r>
              <a:rPr lang="en-IE" altLang="en-US" sz="1200" dirty="0">
                <a:latin typeface="+mj-lt"/>
                <a:cs typeface="Arial"/>
              </a:rPr>
              <a:t>Definire gli approcci di best practice che potrebbero funzionare nella vostra situazione.  Indicare come adatterete il modello del </a:t>
            </a:r>
            <a:r>
              <a:rPr lang="sk-SK" altLang="en-US" sz="1200" dirty="0">
                <a:latin typeface="+mj-lt"/>
                <a:cs typeface="Arial"/>
              </a:rPr>
              <a:t>centro del gusto </a:t>
            </a:r>
            <a:r>
              <a:rPr lang="en-IE" altLang="en-US" sz="1200" dirty="0">
                <a:latin typeface="+mj-lt"/>
                <a:cs typeface="Arial"/>
              </a:rPr>
              <a:t>o "best practice" per adattarlo alle esigenze e al contesto dei vostri potenziali clienti.</a:t>
            </a:r>
          </a:p>
          <a:p>
            <a:pPr marL="0" indent="0">
              <a:spcBef>
                <a:spcPct val="0"/>
              </a:spcBef>
              <a:buFontTx/>
              <a:buNone/>
              <a:defRPr/>
            </a:pPr>
            <a:endParaRPr lang="en-IE" altLang="en-US" sz="1200" b="1" dirty="0">
              <a:latin typeface="+mj-lt"/>
            </a:endParaRPr>
          </a:p>
          <a:p>
            <a:pPr>
              <a:defRPr/>
            </a:pPr>
            <a:r>
              <a:rPr lang="en-IE" altLang="en-US" sz="1200" b="1" dirty="0">
                <a:solidFill>
                  <a:srgbClr val="006600"/>
                </a:solidFill>
                <a:latin typeface="+mj-lt"/>
                <a:cs typeface="Arial"/>
              </a:rPr>
              <a:t>Fornire la prova del bisogno </a:t>
            </a:r>
            <a:endParaRPr lang="en-IE" altLang="en-US" sz="1200" b="1" dirty="0">
              <a:solidFill>
                <a:srgbClr val="006600"/>
              </a:solidFill>
              <a:latin typeface="+mj-lt"/>
            </a:endParaRPr>
          </a:p>
          <a:p>
            <a:pPr>
              <a:spcBef>
                <a:spcPct val="0"/>
              </a:spcBef>
              <a:defRPr/>
            </a:pPr>
            <a:r>
              <a:rPr lang="en-IE" altLang="en-US" sz="1200" dirty="0">
                <a:latin typeface="+mj-lt"/>
                <a:cs typeface="Arial"/>
              </a:rPr>
              <a:t>Descrivere il coinvolgimento attivo del mercato di riferimento, della comunità e dei principali stakeholder nella definizione del problema della mancanza di produzione alimentare e degli obiettivi del progetto e nella pianificazione dell'approccio per il </a:t>
            </a:r>
            <a:r>
              <a:rPr lang="sk-SK" altLang="en-US" sz="1200" dirty="0">
                <a:latin typeface="+mj-lt"/>
                <a:cs typeface="Arial"/>
              </a:rPr>
              <a:t>centro</a:t>
            </a:r>
            <a:r>
              <a:rPr lang="en-IE" altLang="en-US" sz="1200" dirty="0">
                <a:latin typeface="+mj-lt"/>
                <a:cs typeface="Arial"/>
              </a:rPr>
              <a:t>.</a:t>
            </a:r>
          </a:p>
          <a:p>
            <a:pPr>
              <a:spcBef>
                <a:spcPct val="0"/>
              </a:spcBef>
              <a:defRPr/>
            </a:pPr>
            <a:r>
              <a:rPr lang="en-IE" altLang="en-US" sz="1200" dirty="0">
                <a:latin typeface="+mj-lt"/>
                <a:cs typeface="Arial"/>
              </a:rPr>
              <a:t>Documentate l'evidenza del problema, compresi i dati sulla portata o sul livello del problema. Torna alla ricerca del Modulo 1</a:t>
            </a:r>
            <a:endParaRPr lang="en-US" altLang="en-US" sz="1200">
              <a:latin typeface="+mj-lt"/>
              <a:cs typeface="Arial"/>
            </a:endParaRPr>
          </a:p>
          <a:p>
            <a:pPr>
              <a:spcBef>
                <a:spcPct val="0"/>
              </a:spcBef>
              <a:defRPr/>
            </a:pPr>
            <a:endParaRPr lang="en-US" altLang="en-US" sz="1200" b="1" dirty="0">
              <a:latin typeface="+mj-lt"/>
            </a:endParaRPr>
          </a:p>
          <a:p>
            <a:pPr>
              <a:spcBef>
                <a:spcPct val="0"/>
              </a:spcBef>
              <a:defRPr/>
            </a:pPr>
            <a:endParaRPr lang="en-IE" altLang="en-US" sz="1200" dirty="0">
              <a:latin typeface="+mj-lt"/>
            </a:endParaRPr>
          </a:p>
        </p:txBody>
      </p:sp>
    </p:spTree>
    <p:extLst>
      <p:ext uri="{BB962C8B-B14F-4D97-AF65-F5344CB8AC3E}">
        <p14:creationId xmlns:p14="http://schemas.microsoft.com/office/powerpoint/2010/main" val="5711078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D13F1A5A-BA46-4639-AD4F-1453126383D1}"/>
              </a:ext>
            </a:extLst>
          </p:cNvPr>
          <p:cNvSpPr txBox="1"/>
          <p:nvPr/>
        </p:nvSpPr>
        <p:spPr>
          <a:xfrm>
            <a:off x="186180" y="1119135"/>
            <a:ext cx="7336410" cy="276999"/>
          </a:xfrm>
          <a:prstGeom prst="rect">
            <a:avLst/>
          </a:prstGeom>
          <a:noFill/>
        </p:spPr>
        <p:txBody>
          <a:bodyPr wrap="square" lIns="91440" tIns="45720" rIns="91440" bIns="45720" anchor="t">
            <a:spAutoFit/>
          </a:bodyPr>
          <a:lstStyle/>
          <a:p>
            <a:pPr>
              <a:spcBef>
                <a:spcPct val="0"/>
              </a:spcBef>
              <a:buFontTx/>
              <a:buNone/>
            </a:pPr>
            <a:r>
              <a:rPr lang="en-IE" altLang="en-US" sz="1200" b="1" dirty="0">
                <a:solidFill>
                  <a:srgbClr val="006600"/>
                </a:solidFill>
                <a:latin typeface="+mj-lt"/>
                <a:cs typeface="Arial"/>
              </a:rPr>
              <a:t>Fare grande chiarezza sul progetto pianificato</a:t>
            </a:r>
            <a:endParaRPr lang="en-US" altLang="en-US" sz="1200" b="1">
              <a:solidFill>
                <a:srgbClr val="006600"/>
              </a:solidFill>
              <a:latin typeface="+mj-lt"/>
              <a:cs typeface="Arial"/>
            </a:endParaRPr>
          </a:p>
        </p:txBody>
      </p:sp>
      <p:sp>
        <p:nvSpPr>
          <p:cNvPr id="5" name="BlokTextu 4">
            <a:extLst>
              <a:ext uri="{FF2B5EF4-FFF2-40B4-BE49-F238E27FC236}">
                <a16:creationId xmlns:a16="http://schemas.microsoft.com/office/drawing/2014/main" id="{7E58FE87-693A-4D72-AC13-53EC33B045C0}"/>
              </a:ext>
            </a:extLst>
          </p:cNvPr>
          <p:cNvSpPr txBox="1"/>
          <p:nvPr/>
        </p:nvSpPr>
        <p:spPr>
          <a:xfrm>
            <a:off x="186180" y="1802978"/>
            <a:ext cx="8964890" cy="5293757"/>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en-IE" altLang="en-US" sz="1200" dirty="0">
                <a:solidFill>
                  <a:srgbClr val="353132"/>
                </a:solidFill>
                <a:latin typeface="+mj-lt"/>
                <a:cs typeface="Arial"/>
              </a:rPr>
              <a:t>Delineate la visione e la missione del vostro progetto.</a:t>
            </a:r>
            <a:endParaRPr lang="en-US" altLang="en-US" sz="1200" dirty="0">
              <a:solidFill>
                <a:srgbClr val="353132"/>
              </a:solidFill>
              <a:latin typeface="+mj-lt"/>
              <a:cs typeface="Arial"/>
            </a:endParaRPr>
          </a:p>
          <a:p>
            <a:pPr marL="342900" indent="-342900">
              <a:buFont typeface="Arial" panose="020B0604020202020204" pitchFamily="34" charset="0"/>
              <a:buChar char="•"/>
            </a:pPr>
            <a:r>
              <a:rPr lang="en-IE" altLang="en-US" sz="1200" dirty="0">
                <a:solidFill>
                  <a:srgbClr val="353132"/>
                </a:solidFill>
                <a:latin typeface="+mj-lt"/>
                <a:cs typeface="Arial"/>
              </a:rPr>
              <a:t>Indicate gli obiettivi del vostro progetto o sforzo.</a:t>
            </a:r>
            <a:endParaRPr lang="en-US" altLang="en-US" sz="1200" dirty="0">
              <a:solidFill>
                <a:srgbClr val="353132"/>
              </a:solidFill>
              <a:latin typeface="+mj-lt"/>
              <a:cs typeface="Arial"/>
            </a:endParaRPr>
          </a:p>
          <a:p>
            <a:pPr marL="342900" indent="-342900">
              <a:buFont typeface="Arial" panose="020B0604020202020204" pitchFamily="34" charset="0"/>
              <a:buChar char="•"/>
            </a:pPr>
            <a:r>
              <a:rPr lang="en-IE" altLang="en-US" sz="1200" dirty="0">
                <a:solidFill>
                  <a:srgbClr val="353132"/>
                </a:solidFill>
                <a:latin typeface="+mj-lt"/>
                <a:cs typeface="Arial"/>
              </a:rPr>
              <a:t>Indicare il contesto e le condizioni in cui si trova il problema o l'obiettivo, che possono influenzare i risultati previsti (ad esempio, la storia dell'impegno, i fattori culturali e ambientali generali, le condizioni economiche).</a:t>
            </a:r>
            <a:endParaRPr lang="en-US" altLang="en-US" sz="1200" dirty="0">
              <a:solidFill>
                <a:srgbClr val="353132"/>
              </a:solidFill>
              <a:latin typeface="+mj-lt"/>
              <a:cs typeface="Arial"/>
            </a:endParaRPr>
          </a:p>
          <a:p>
            <a:pPr marL="342900" indent="-342900">
              <a:buFont typeface="Arial" panose="020B0604020202020204" pitchFamily="34" charset="0"/>
              <a:buChar char="•"/>
            </a:pPr>
            <a:r>
              <a:rPr lang="en-IE" altLang="en-US" sz="1200" dirty="0">
                <a:solidFill>
                  <a:srgbClr val="353132"/>
                </a:solidFill>
                <a:latin typeface="+mj-lt"/>
                <a:cs typeface="Arial"/>
              </a:rPr>
              <a:t>Identificare input, risorse e barriere - includere sia le risorse o i supporti disponibili che i vincoli o le barriere al raggiungimento degli obiettivi dell'incubatore.</a:t>
            </a:r>
            <a:endParaRPr lang="en-IE" sz="1200"/>
          </a:p>
          <a:p>
            <a:pPr marL="342900" indent="-342900">
              <a:buFont typeface="Arial" panose="020B0604020202020204" pitchFamily="34" charset="0"/>
              <a:buChar char="•"/>
            </a:pPr>
            <a:r>
              <a:rPr lang="en-IE" altLang="en-US" sz="1200" dirty="0">
                <a:solidFill>
                  <a:srgbClr val="353132"/>
                </a:solidFill>
                <a:latin typeface="+mj-lt"/>
                <a:cs typeface="Arial"/>
              </a:rPr>
              <a:t>Attività o interventi di stato - ciò che il </a:t>
            </a:r>
            <a:r>
              <a:rPr lang="sk-SK" altLang="en-US" sz="1200" dirty="0">
                <a:solidFill>
                  <a:srgbClr val="353132"/>
                </a:solidFill>
                <a:latin typeface="+mj-lt"/>
                <a:cs typeface="Arial"/>
              </a:rPr>
              <a:t>centro del gusto </a:t>
            </a:r>
            <a:r>
              <a:rPr lang="en-IE" altLang="en-US" sz="1200" dirty="0">
                <a:solidFill>
                  <a:srgbClr val="353132"/>
                </a:solidFill>
                <a:latin typeface="+mj-lt"/>
                <a:cs typeface="Arial"/>
              </a:rPr>
              <a:t>fa per apportare cambiamenti e miglioramenti (ad esempio, fornire un luogo per produrre, informazioni e formazione delle competenze, migliorare il sostegno, percorsi di mercato, ecc.)</a:t>
            </a:r>
            <a:endParaRPr lang="sk-SK" altLang="en-US" sz="1200" dirty="0">
              <a:solidFill>
                <a:srgbClr val="353132"/>
              </a:solidFill>
              <a:latin typeface="+mj-lt"/>
              <a:cs typeface="Arial"/>
            </a:endParaRPr>
          </a:p>
          <a:p>
            <a:pPr marL="342900" indent="-342900">
              <a:buFont typeface="Arial" charset="0"/>
              <a:buChar char="•"/>
            </a:pPr>
            <a:r>
              <a:rPr lang="en-IE" sz="1200" dirty="0">
                <a:solidFill>
                  <a:srgbClr val="353132"/>
                </a:solidFill>
                <a:latin typeface="+mj-lt"/>
                <a:cs typeface="Arial"/>
              </a:rPr>
              <a:t>Dichiarare le realizzazioni - i risultati diretti o i prodotti delle attività del gruppo (ad esempio, il numero di aziende che utilizzano il </a:t>
            </a:r>
            <a:r>
              <a:rPr lang="sk-SK" sz="1200" dirty="0">
                <a:solidFill>
                  <a:srgbClr val="353132"/>
                </a:solidFill>
                <a:latin typeface="+mj-lt"/>
                <a:cs typeface="Arial"/>
              </a:rPr>
              <a:t>centro</a:t>
            </a:r>
            <a:r>
              <a:rPr lang="en-IE" sz="1200" dirty="0">
                <a:solidFill>
                  <a:srgbClr val="353132"/>
                </a:solidFill>
                <a:latin typeface="+mj-lt"/>
                <a:cs typeface="Arial"/>
              </a:rPr>
              <a:t>, il numero di dipendenti, i prodotti realizzati, il numero di persone formate o le attività svolte). </a:t>
            </a:r>
            <a:endParaRPr lang="en-US" sz="1200" dirty="0">
              <a:solidFill>
                <a:srgbClr val="353132"/>
              </a:solidFill>
              <a:latin typeface="+mj-lt"/>
              <a:cs typeface="Arial"/>
            </a:endParaRPr>
          </a:p>
          <a:p>
            <a:pPr marL="342900" indent="-342900">
              <a:buFont typeface="Arial" charset="0"/>
              <a:buChar char="•"/>
            </a:pPr>
            <a:r>
              <a:rPr lang="en-IE" sz="1200" dirty="0">
                <a:solidFill>
                  <a:srgbClr val="353132"/>
                </a:solidFill>
                <a:latin typeface="+mj-lt"/>
                <a:cs typeface="Arial"/>
              </a:rPr>
              <a:t>Effetti previsti dallo Stato - esiti o risultati misurati in modo più ampio (possono includere effetti a breve termine, intermedi e a lungo termine).</a:t>
            </a:r>
            <a:endParaRPr lang="en-US" sz="1200" dirty="0">
              <a:solidFill>
                <a:srgbClr val="353132"/>
              </a:solidFill>
              <a:latin typeface="+mj-lt"/>
              <a:cs typeface="Arial"/>
            </a:endParaRPr>
          </a:p>
          <a:p>
            <a:pPr marL="342900" indent="-342900">
              <a:buFont typeface="Arial" charset="0"/>
              <a:buChar char="•"/>
            </a:pPr>
            <a:r>
              <a:rPr lang="en-IE" sz="1200" dirty="0">
                <a:solidFill>
                  <a:srgbClr val="353132"/>
                </a:solidFill>
                <a:latin typeface="+mj-lt"/>
                <a:cs typeface="Arial"/>
              </a:rPr>
              <a:t>Descrivete i risultati che vi aspettate di ottenere come risultato del finanziamento.</a:t>
            </a:r>
            <a:endParaRPr lang="sk-SK" sz="1200" dirty="0">
              <a:solidFill>
                <a:srgbClr val="353132"/>
              </a:solidFill>
              <a:latin typeface="+mj-lt"/>
              <a:cs typeface="Arial"/>
            </a:endParaRPr>
          </a:p>
          <a:p>
            <a:r>
              <a:rPr lang="en-US" sz="1200" b="1" dirty="0">
                <a:solidFill>
                  <a:srgbClr val="006600"/>
                </a:solidFill>
                <a:latin typeface="+mj-lt"/>
                <a:cs typeface="Arial"/>
              </a:rPr>
              <a:t>Siate realistici</a:t>
            </a:r>
            <a:endParaRPr lang="en-IE" sz="1200"/>
          </a:p>
          <a:p>
            <a:pPr marL="342900" indent="-342900">
              <a:buFont typeface="Arial" charset="0"/>
              <a:buChar char="•"/>
            </a:pPr>
            <a:r>
              <a:rPr lang="en-IE" sz="1200" dirty="0">
                <a:solidFill>
                  <a:srgbClr val="000000"/>
                </a:solidFill>
                <a:latin typeface="+mj-lt"/>
                <a:cs typeface="Arial"/>
              </a:rPr>
              <a:t>Descrivere le potenziali fonti di resistenza al progetto, le forme che potrebbero assumere e come potrebbero essere ridotte. </a:t>
            </a:r>
            <a:br>
              <a:rPr lang="en-IE" sz="1200" dirty="0">
                <a:latin typeface="+mj-lt"/>
                <a:cs typeface="Arial"/>
              </a:rPr>
            </a:br>
            <a:r>
              <a:rPr lang="en-IE" sz="1200" dirty="0">
                <a:solidFill>
                  <a:srgbClr val="000000"/>
                </a:solidFill>
                <a:latin typeface="+mj-lt"/>
                <a:cs typeface="Arial"/>
              </a:rPr>
              <a:t>ridurre la resistenza.</a:t>
            </a:r>
            <a:endParaRPr lang="en-US" sz="1200" dirty="0">
              <a:solidFill>
                <a:srgbClr val="000000"/>
              </a:solidFill>
              <a:latin typeface="+mj-lt"/>
              <a:cs typeface="Arial"/>
            </a:endParaRPr>
          </a:p>
          <a:p>
            <a:pPr marL="342900" indent="-342900">
              <a:buFont typeface="Arial" charset="0"/>
              <a:buChar char="•"/>
            </a:pPr>
            <a:r>
              <a:rPr lang="en-IE" sz="1200" dirty="0">
                <a:solidFill>
                  <a:srgbClr val="000000"/>
                </a:solidFill>
                <a:latin typeface="+mj-lt"/>
                <a:cs typeface="Arial"/>
              </a:rPr>
              <a:t>Descrivere i potenziali ostacoli al progetto, le forme che potrebbero</a:t>
            </a:r>
            <a:br>
              <a:rPr lang="en-IE" sz="1200" dirty="0">
                <a:latin typeface="+mj-lt"/>
                <a:cs typeface="Arial"/>
              </a:rPr>
            </a:br>
            <a:r>
              <a:rPr lang="en-IE" sz="1200" dirty="0">
                <a:solidFill>
                  <a:srgbClr val="000000"/>
                </a:solidFill>
                <a:latin typeface="+mj-lt"/>
                <a:cs typeface="Arial"/>
              </a:rPr>
              <a:t>e come si potrebbero eliminare o ridurre le barriere.</a:t>
            </a:r>
            <a:endParaRPr lang="en-IE" sz="1200"/>
          </a:p>
          <a:p>
            <a:pPr marL="342900" indent="-342900">
              <a:buFont typeface="Arial" charset="0"/>
              <a:buChar char="•"/>
            </a:pPr>
            <a:r>
              <a:rPr lang="en-IE" altLang="en-US" sz="1200" dirty="0">
                <a:solidFill>
                  <a:srgbClr val="000000"/>
                </a:solidFill>
                <a:latin typeface="+mj-lt"/>
                <a:cs typeface="Arial"/>
              </a:rPr>
              <a:t>Stabilite obiettivi e traguardi per il "successo".</a:t>
            </a:r>
            <a:endParaRPr lang="en-US" altLang="en-US" sz="1200">
              <a:solidFill>
                <a:srgbClr val="000000"/>
              </a:solidFill>
              <a:latin typeface="+mj-lt"/>
              <a:cs typeface="Arial"/>
            </a:endParaRPr>
          </a:p>
          <a:p>
            <a:pPr marL="342900" indent="-342900">
              <a:buFont typeface="Arial" charset="0"/>
              <a:buChar char="•"/>
            </a:pPr>
            <a:endParaRPr lang="en-US" sz="1200" dirty="0">
              <a:solidFill>
                <a:srgbClr val="000000"/>
              </a:solidFill>
              <a:latin typeface="+mj-lt"/>
              <a:cs typeface="Arial"/>
            </a:endParaRPr>
          </a:p>
          <a:p>
            <a:pPr marL="342900" indent="-342900">
              <a:buFont typeface="Arial" charset="0"/>
              <a:buChar char="•"/>
            </a:pPr>
            <a:endParaRPr lang="en-US" sz="1200" dirty="0">
              <a:solidFill>
                <a:srgbClr val="353132"/>
              </a:solidFill>
              <a:latin typeface="+mj-lt"/>
              <a:cs typeface="Arial"/>
            </a:endParaRPr>
          </a:p>
          <a:p>
            <a:pPr marL="342900" indent="-342900">
              <a:buFont typeface="Arial" charset="0"/>
              <a:buChar char="•"/>
            </a:pPr>
            <a:endParaRPr lang="en-US" sz="1200" dirty="0">
              <a:solidFill>
                <a:srgbClr val="353132"/>
              </a:solidFill>
              <a:latin typeface="+mj-lt"/>
              <a:cs typeface="Arial"/>
            </a:endParaRPr>
          </a:p>
          <a:p>
            <a:endParaRPr lang="en-US" sz="1200" dirty="0">
              <a:solidFill>
                <a:srgbClr val="353132"/>
              </a:solidFill>
              <a:latin typeface="+mj-lt"/>
              <a:cs typeface="Arial"/>
            </a:endParaRPr>
          </a:p>
          <a:p>
            <a:pPr marL="342900" indent="-342900">
              <a:buFont typeface="Arial" charset="0"/>
              <a:buChar char="•"/>
            </a:pPr>
            <a:endParaRPr lang="en-US" sz="1200" dirty="0">
              <a:solidFill>
                <a:srgbClr val="353132"/>
              </a:solidFill>
              <a:latin typeface="+mj-lt"/>
              <a:cs typeface="Arial"/>
            </a:endParaRPr>
          </a:p>
          <a:p>
            <a:endParaRPr lang="en-US" sz="1200" dirty="0">
              <a:solidFill>
                <a:srgbClr val="353132"/>
              </a:solidFill>
              <a:latin typeface="+mj-lt"/>
              <a:cs typeface="Arial"/>
            </a:endParaRPr>
          </a:p>
          <a:p>
            <a:br>
              <a:rPr lang="en-IE" sz="1400" dirty="0">
                <a:latin typeface="+mj-lt"/>
                <a:cs typeface="Arial"/>
              </a:rPr>
            </a:br>
            <a:endParaRPr lang="en-US" sz="1200" dirty="0">
              <a:solidFill>
                <a:srgbClr val="353132"/>
              </a:solidFill>
              <a:latin typeface="+mj-lt"/>
              <a:cs typeface="Arial"/>
            </a:endParaRPr>
          </a:p>
          <a:p>
            <a:pPr marL="342900" indent="-342900">
              <a:spcBef>
                <a:spcPct val="0"/>
              </a:spcBef>
              <a:buFont typeface="Arial" panose="020B0604020202020204" pitchFamily="34" charset="0"/>
              <a:buChar char="•"/>
            </a:pPr>
            <a:endParaRPr lang="en-US" altLang="en-US" sz="1200" dirty="0">
              <a:solidFill>
                <a:srgbClr val="353132"/>
              </a:solidFill>
              <a:latin typeface="+mj-lt"/>
              <a:cs typeface="Arial"/>
            </a:endParaRPr>
          </a:p>
        </p:txBody>
      </p:sp>
    </p:spTree>
    <p:extLst>
      <p:ext uri="{BB962C8B-B14F-4D97-AF65-F5344CB8AC3E}">
        <p14:creationId xmlns:p14="http://schemas.microsoft.com/office/powerpoint/2010/main" val="20193269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3CC2170C-A6FE-44FE-80AA-4A9EBFC1730C}"/>
              </a:ext>
            </a:extLst>
          </p:cNvPr>
          <p:cNvSpPr txBox="1"/>
          <p:nvPr/>
        </p:nvSpPr>
        <p:spPr>
          <a:xfrm>
            <a:off x="261594" y="1137988"/>
            <a:ext cx="4953784" cy="461665"/>
          </a:xfrm>
          <a:prstGeom prst="rect">
            <a:avLst/>
          </a:prstGeom>
          <a:noFill/>
        </p:spPr>
        <p:txBody>
          <a:bodyPr wrap="square" lIns="91440" tIns="45720" rIns="91440" bIns="45720" anchor="t">
            <a:spAutoFit/>
          </a:bodyPr>
          <a:lstStyle/>
          <a:p>
            <a:r>
              <a:rPr lang="en-IE" altLang="en-US" sz="1200" b="1" dirty="0">
                <a:solidFill>
                  <a:srgbClr val="006600"/>
                </a:solidFill>
                <a:latin typeface="+mj-lt"/>
                <a:cs typeface="Arial"/>
              </a:rPr>
              <a:t>Preparare un budget per il progetto</a:t>
            </a:r>
            <a:br>
              <a:rPr lang="en-US" altLang="en-US" sz="1200" b="1" dirty="0">
                <a:latin typeface="+mj-lt"/>
              </a:rPr>
            </a:br>
            <a:endParaRPr lang="sk-SK" sz="1200">
              <a:solidFill>
                <a:srgbClr val="006600"/>
              </a:solidFill>
              <a:latin typeface="+mj-lt"/>
            </a:endParaRPr>
          </a:p>
        </p:txBody>
      </p:sp>
      <p:sp>
        <p:nvSpPr>
          <p:cNvPr id="5" name="BlokTextu 4">
            <a:extLst>
              <a:ext uri="{FF2B5EF4-FFF2-40B4-BE49-F238E27FC236}">
                <a16:creationId xmlns:a16="http://schemas.microsoft.com/office/drawing/2014/main" id="{2FC51386-1410-43FA-B141-D0705D6F3923}"/>
              </a:ext>
            </a:extLst>
          </p:cNvPr>
          <p:cNvSpPr txBox="1"/>
          <p:nvPr/>
        </p:nvSpPr>
        <p:spPr>
          <a:xfrm>
            <a:off x="261594" y="1831652"/>
            <a:ext cx="8910686" cy="1332609"/>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en-IE" altLang="en-US" sz="1200" dirty="0">
                <a:latin typeface="+mj-lt"/>
                <a:cs typeface="Arial"/>
              </a:rPr>
              <a:t>Sulla base dei costi di investimento indicati nell'Esercizio 4, delineate chiaramente i finanziamenti richiesti per ogni tipo di voce di costo (ad esempio, per la costruzione e le attrezzature, gli stipendi, il marketing). Dalla ricerca dei finanziamenti saprete chi finanzierà cosa (ad esempio, alcune organizzazioni finanzieranno il capitale ma non gli stipendi).  Assicuratevi che la vostra ricerca in quest'area sia solida. </a:t>
            </a:r>
            <a:endParaRPr lang="en-IE" altLang="en-US" sz="1200" dirty="0">
              <a:latin typeface="+mj-lt"/>
            </a:endParaRPr>
          </a:p>
          <a:p>
            <a:pPr marL="342900" indent="-342900">
              <a:buFont typeface="Arial" panose="020B0604020202020204" pitchFamily="34" charset="0"/>
              <a:buChar char="•"/>
            </a:pPr>
            <a:r>
              <a:rPr lang="en-IE" altLang="en-US" sz="1200" dirty="0">
                <a:latin typeface="+mj-lt"/>
                <a:cs typeface="Arial"/>
              </a:rPr>
              <a:t>Creare una giustificazione del budget (cioè una descrizione del motivo per cui ogni tipo di spesa è necessaria).</a:t>
            </a:r>
          </a:p>
          <a:p>
            <a:pPr marL="342900" indent="-342900">
              <a:buFont typeface="Arial" panose="020B0604020202020204" pitchFamily="34" charset="0"/>
              <a:buChar char="•"/>
            </a:pPr>
            <a:r>
              <a:rPr lang="en-IE" altLang="en-US" sz="1200" dirty="0">
                <a:latin typeface="+mj-lt"/>
                <a:cs typeface="Arial"/>
              </a:rPr>
              <a:t>Essere chiari sul livello di sovvenzione disponibile e identificare i fondi o le risorse adeguate. </a:t>
            </a:r>
            <a:br>
              <a:rPr lang="en-IE" altLang="en-US" sz="1200" dirty="0">
                <a:latin typeface="+mj-lt"/>
              </a:rPr>
            </a:br>
            <a:r>
              <a:rPr lang="en-IE" altLang="en-US" sz="1200" dirty="0">
                <a:latin typeface="+mj-lt"/>
                <a:cs typeface="Arial"/>
              </a:rPr>
              <a:t>risorse</a:t>
            </a:r>
            <a:r>
              <a:rPr lang="en-US" altLang="en-US" sz="1200" dirty="0">
                <a:latin typeface="+mj-lt"/>
                <a:cs typeface="Arial"/>
              </a:rPr>
              <a:t>. </a:t>
            </a:r>
            <a:endParaRPr lang="en-US" altLang="en-US" sz="1200" dirty="0">
              <a:latin typeface="+mj-lt"/>
            </a:endParaRPr>
          </a:p>
          <a:p>
            <a:pPr marL="342900" indent="-342900">
              <a:lnSpc>
                <a:spcPct val="70000"/>
              </a:lnSpc>
              <a:buFont typeface="Arial" panose="020B0604020202020204" pitchFamily="34" charset="0"/>
              <a:buChar char="•"/>
            </a:pPr>
            <a:endParaRPr lang="en-IE" altLang="en-US" sz="1200" dirty="0">
              <a:latin typeface="+mj-lt"/>
            </a:endParaRPr>
          </a:p>
        </p:txBody>
      </p:sp>
    </p:spTree>
    <p:extLst>
      <p:ext uri="{BB962C8B-B14F-4D97-AF65-F5344CB8AC3E}">
        <p14:creationId xmlns:p14="http://schemas.microsoft.com/office/powerpoint/2010/main" val="39573786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800690C1-45F0-4E97-8691-E75C24C5F559}"/>
              </a:ext>
            </a:extLst>
          </p:cNvPr>
          <p:cNvSpPr txBox="1"/>
          <p:nvPr/>
        </p:nvSpPr>
        <p:spPr>
          <a:xfrm>
            <a:off x="261594" y="1210500"/>
            <a:ext cx="6563412" cy="276999"/>
          </a:xfrm>
          <a:prstGeom prst="rect">
            <a:avLst/>
          </a:prstGeom>
          <a:noFill/>
        </p:spPr>
        <p:txBody>
          <a:bodyPr wrap="square" lIns="91440" tIns="45720" rIns="91440" bIns="45720" anchor="t">
            <a:spAutoFit/>
          </a:bodyPr>
          <a:lstStyle/>
          <a:p>
            <a:r>
              <a:rPr lang="en-IE" altLang="en-US" sz="1200" b="1" dirty="0">
                <a:solidFill>
                  <a:srgbClr val="006600"/>
                </a:solidFill>
                <a:latin typeface="+mj-lt"/>
                <a:cs typeface="Arial"/>
              </a:rPr>
              <a:t>Piano per la sostenibilità del progetto </a:t>
            </a:r>
            <a:endParaRPr lang="en-US" altLang="en-US" sz="1200" b="1">
              <a:solidFill>
                <a:srgbClr val="006600"/>
              </a:solidFill>
              <a:latin typeface="+mj-lt"/>
            </a:endParaRPr>
          </a:p>
        </p:txBody>
      </p:sp>
      <p:sp>
        <p:nvSpPr>
          <p:cNvPr id="5" name="BlokTextu 4">
            <a:extLst>
              <a:ext uri="{FF2B5EF4-FFF2-40B4-BE49-F238E27FC236}">
                <a16:creationId xmlns:a16="http://schemas.microsoft.com/office/drawing/2014/main" id="{51A1D9B9-33B1-4243-8AB9-A589EEBC1172}"/>
              </a:ext>
            </a:extLst>
          </p:cNvPr>
          <p:cNvSpPr txBox="1"/>
          <p:nvPr/>
        </p:nvSpPr>
        <p:spPr>
          <a:xfrm>
            <a:off x="261594" y="1995855"/>
            <a:ext cx="9052088" cy="1569660"/>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en-IE" altLang="en-US" sz="1200" dirty="0">
                <a:latin typeface="+mj-lt"/>
                <a:cs typeface="Arial"/>
              </a:rPr>
              <a:t>I finanziatori vogliono vedere un piano su come il progetto o il gruppo sarà mantenuto (sostenuto) dopo il periodo di sovvenzione.</a:t>
            </a:r>
          </a:p>
          <a:p>
            <a:pPr marL="342900" indent="-342900">
              <a:spcBef>
                <a:spcPct val="0"/>
              </a:spcBef>
              <a:buFont typeface="Arial" panose="020B0604020202020204" pitchFamily="34" charset="0"/>
              <a:buChar char="•"/>
            </a:pPr>
            <a:endParaRPr lang="en-US" altLang="en-US" sz="1200" dirty="0">
              <a:latin typeface="+mj-lt"/>
            </a:endParaRPr>
          </a:p>
          <a:p>
            <a:pPr marL="342900" indent="-342900">
              <a:spcBef>
                <a:spcPct val="0"/>
              </a:spcBef>
              <a:buFont typeface="Arial" panose="020B0604020202020204" pitchFamily="34" charset="0"/>
              <a:buChar char="•"/>
            </a:pPr>
            <a:r>
              <a:rPr lang="en-IE" altLang="en-US" sz="1200" dirty="0">
                <a:latin typeface="+mj-lt"/>
                <a:cs typeface="Arial"/>
              </a:rPr>
              <a:t>Assicuratevi di includere una sezione dedicata alla sostenibilità nel vostro business plan per prevedere quali risorse saranno necessarie per sostenere l'organizzazione o lo sforzo nel medio e lungo termine.</a:t>
            </a:r>
          </a:p>
          <a:p>
            <a:pPr marL="342900" indent="-342900">
              <a:spcBef>
                <a:spcPct val="0"/>
              </a:spcBef>
              <a:buFont typeface="Arial" panose="020B0604020202020204" pitchFamily="34" charset="0"/>
              <a:buChar char="•"/>
            </a:pPr>
            <a:endParaRPr lang="en-US" altLang="en-US" sz="1200" dirty="0">
              <a:latin typeface="+mj-lt"/>
            </a:endParaRPr>
          </a:p>
          <a:p>
            <a:pPr marL="342900" indent="-342900">
              <a:buFont typeface="Arial" panose="020B0604020202020204" pitchFamily="34" charset="0"/>
              <a:buChar char="•"/>
            </a:pPr>
            <a:r>
              <a:rPr lang="en-IE" altLang="en-US" sz="1200" dirty="0">
                <a:latin typeface="+mj-lt"/>
                <a:cs typeface="Arial"/>
              </a:rPr>
              <a:t>Identificare tattiche specifiche da utilizzare per sostenere l'impegno (ad esempio, condividendo posizioni e risorse, diventando una voce del bilancio esistente)</a:t>
            </a:r>
            <a:r>
              <a:rPr lang="en-US" altLang="en-US" sz="1200" dirty="0">
                <a:latin typeface="+mj-lt"/>
                <a:cs typeface="Arial"/>
              </a:rPr>
              <a:t>. </a:t>
            </a:r>
            <a:endParaRPr lang="en-US" altLang="en-US" sz="1200" dirty="0">
              <a:latin typeface="+mj-lt"/>
            </a:endParaRPr>
          </a:p>
          <a:p>
            <a:pPr marL="342900" indent="-342900">
              <a:spcBef>
                <a:spcPct val="0"/>
              </a:spcBef>
              <a:buFont typeface="Arial" panose="020B0604020202020204" pitchFamily="34" charset="0"/>
              <a:buChar char="•"/>
            </a:pPr>
            <a:endParaRPr lang="en-US" altLang="en-US" sz="1200" dirty="0">
              <a:latin typeface="+mj-lt"/>
            </a:endParaRPr>
          </a:p>
        </p:txBody>
      </p:sp>
    </p:spTree>
    <p:extLst>
      <p:ext uri="{BB962C8B-B14F-4D97-AF65-F5344CB8AC3E}">
        <p14:creationId xmlns:p14="http://schemas.microsoft.com/office/powerpoint/2010/main" val="30793729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A3D4687A-3B0A-4C42-BC87-A3C7BCB1CA01}"/>
              </a:ext>
            </a:extLst>
          </p:cNvPr>
          <p:cNvSpPr txBox="1"/>
          <p:nvPr/>
        </p:nvSpPr>
        <p:spPr>
          <a:xfrm>
            <a:off x="367645" y="1102806"/>
            <a:ext cx="8927183" cy="1384995"/>
          </a:xfrm>
          <a:prstGeom prst="rect">
            <a:avLst/>
          </a:prstGeom>
          <a:noFill/>
        </p:spPr>
        <p:txBody>
          <a:bodyPr wrap="square" lIns="91440" tIns="45720" rIns="91440" bIns="45720" anchor="t">
            <a:spAutoFit/>
          </a:bodyPr>
          <a:lstStyle/>
          <a:p>
            <a:pPr>
              <a:defRPr/>
            </a:pPr>
            <a:r>
              <a:rPr lang="en-IE" sz="1200" b="1" dirty="0">
                <a:solidFill>
                  <a:srgbClr val="006600"/>
                </a:solidFill>
                <a:latin typeface="+mj-lt"/>
                <a:cs typeface="Arial"/>
              </a:rPr>
              <a:t>Prima dell'invio</a:t>
            </a:r>
          </a:p>
          <a:p>
            <a:pPr marL="342900" indent="-342900">
              <a:buFont typeface="Arial" panose="020B0604020202020204" pitchFamily="34" charset="0"/>
              <a:buChar char="•"/>
              <a:defRPr/>
            </a:pPr>
            <a:r>
              <a:rPr lang="en-IE" sz="1200" dirty="0">
                <a:latin typeface="+mj-lt"/>
                <a:cs typeface="Arial"/>
              </a:rPr>
              <a:t>Rivedete e criticate la vostra bozza di proposta utilizzando i criteri di valutazione del finanziatore per verificare se soddisfa i requisiti della proposta. Chiedete a qualcuno con una conoscenza limitata della proposta di darvi un feedback basato sui criteri di revisione.</a:t>
            </a:r>
            <a:endParaRPr lang="en-US" sz="1200">
              <a:latin typeface="+mj-lt"/>
              <a:cs typeface="Arial"/>
            </a:endParaRPr>
          </a:p>
          <a:p>
            <a:pPr marL="342900" indent="-342900">
              <a:buFont typeface="Arial" charset="0"/>
              <a:buChar char="•"/>
              <a:defRPr/>
            </a:pPr>
            <a:r>
              <a:rPr lang="en-IE" sz="1200" dirty="0">
                <a:latin typeface="+mj-lt"/>
                <a:cs typeface="Arial"/>
              </a:rPr>
              <a:t>Preparare e presentare la proposta finale in un formato di facile lettura che faciliti l'attribuzione dei punteggi ai revisori delle sovvenzioni (ad esempio, etichettando le sezioni in base allo schema e ai criteri della proposta, utilizzando il grassetto per evidenziare i punti chiave). </a:t>
            </a:r>
            <a:endParaRPr lang="en-IE" sz="1200" dirty="0">
              <a:latin typeface="+mj-lt"/>
            </a:endParaRPr>
          </a:p>
          <a:p>
            <a:pPr>
              <a:defRPr/>
            </a:pPr>
            <a:endParaRPr lang="en-IE" sz="1200" b="1" dirty="0">
              <a:latin typeface="+mj-lt"/>
            </a:endParaRPr>
          </a:p>
          <a:p>
            <a:pPr>
              <a:defRPr/>
            </a:pPr>
            <a:r>
              <a:rPr lang="en-IE" sz="1200" b="1" dirty="0">
                <a:solidFill>
                  <a:srgbClr val="006600"/>
                </a:solidFill>
                <a:latin typeface="+mj-lt"/>
                <a:cs typeface="Arial"/>
              </a:rPr>
              <a:t>SUGGERIMENTO - Seguire il finanziatore</a:t>
            </a:r>
            <a:endParaRPr lang="en-US" sz="1200">
              <a:solidFill>
                <a:srgbClr val="006600"/>
              </a:solidFill>
              <a:latin typeface="+mj-lt"/>
              <a:cs typeface="Arial"/>
            </a:endParaRPr>
          </a:p>
        </p:txBody>
      </p:sp>
      <p:sp>
        <p:nvSpPr>
          <p:cNvPr id="5" name="BlokTextu 4">
            <a:extLst>
              <a:ext uri="{FF2B5EF4-FFF2-40B4-BE49-F238E27FC236}">
                <a16:creationId xmlns:a16="http://schemas.microsoft.com/office/drawing/2014/main" id="{983D5DE8-C7E9-4F15-AF4A-12FC97B83988}"/>
              </a:ext>
            </a:extLst>
          </p:cNvPr>
          <p:cNvSpPr txBox="1"/>
          <p:nvPr/>
        </p:nvSpPr>
        <p:spPr>
          <a:xfrm>
            <a:off x="367645" y="5031919"/>
            <a:ext cx="8823489" cy="646331"/>
          </a:xfrm>
          <a:prstGeom prst="rect">
            <a:avLst/>
          </a:prstGeom>
          <a:noFill/>
        </p:spPr>
        <p:txBody>
          <a:bodyPr wrap="square" lIns="91440" tIns="45720" rIns="91440" bIns="45720" anchor="t">
            <a:spAutoFit/>
          </a:bodyPr>
          <a:lstStyle/>
          <a:p>
            <a:pPr marL="342900" indent="-342900">
              <a:spcBef>
                <a:spcPct val="0"/>
              </a:spcBef>
              <a:buFont typeface="Arial" panose="020B0604020202020204" pitchFamily="34" charset="0"/>
              <a:buChar char="•"/>
            </a:pPr>
            <a:r>
              <a:rPr lang="en-IE" altLang="en-US" sz="1200" dirty="0">
                <a:latin typeface="+mj-lt"/>
                <a:cs typeface="Arial"/>
              </a:rPr>
              <a:t>Seguire le istruzioni per confermare l'arrivo della proposta.</a:t>
            </a:r>
            <a:endParaRPr lang="en-US" altLang="en-US" sz="1200">
              <a:latin typeface="+mj-lt"/>
              <a:cs typeface="Arial"/>
            </a:endParaRPr>
          </a:p>
          <a:p>
            <a:pPr marL="342900" indent="-342900">
              <a:spcBef>
                <a:spcPct val="0"/>
              </a:spcBef>
              <a:buFont typeface="Arial" panose="020B0604020202020204" pitchFamily="34" charset="0"/>
              <a:buChar char="•"/>
            </a:pPr>
            <a:r>
              <a:rPr lang="en-IE" altLang="en-US" sz="1200" dirty="0">
                <a:latin typeface="+mj-lt"/>
                <a:cs typeface="Arial"/>
              </a:rPr>
              <a:t>Identificare una persona di contatto presso l'agenzia che eroga le sovvenzioni.</a:t>
            </a:r>
            <a:endParaRPr lang="en-US" altLang="en-US" sz="1200">
              <a:latin typeface="+mj-lt"/>
              <a:cs typeface="Arial"/>
            </a:endParaRPr>
          </a:p>
          <a:p>
            <a:pPr marL="342900" indent="-342900">
              <a:spcBef>
                <a:spcPct val="0"/>
              </a:spcBef>
              <a:buFont typeface="Arial" panose="020B0604020202020204" pitchFamily="34" charset="0"/>
              <a:buChar char="•"/>
            </a:pPr>
            <a:r>
              <a:rPr lang="en-IE" altLang="en-US" sz="1200" dirty="0">
                <a:latin typeface="+mj-lt"/>
                <a:cs typeface="Arial"/>
              </a:rPr>
              <a:t>Siate chiari sui canali di comunicazione che verranno utilizzati a partire da questo momento.</a:t>
            </a:r>
            <a:endParaRPr lang="en-US" altLang="en-US" sz="1200">
              <a:latin typeface="+mj-lt"/>
              <a:cs typeface="Arial"/>
            </a:endParaRPr>
          </a:p>
        </p:txBody>
      </p:sp>
    </p:spTree>
    <p:extLst>
      <p:ext uri="{BB962C8B-B14F-4D97-AF65-F5344CB8AC3E}">
        <p14:creationId xmlns:p14="http://schemas.microsoft.com/office/powerpoint/2010/main" val="519063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A1E236FD-6E67-4FAC-9D10-E6A445729D0C}"/>
              </a:ext>
            </a:extLst>
          </p:cNvPr>
          <p:cNvSpPr>
            <a:spLocks noGrp="1"/>
          </p:cNvSpPr>
          <p:nvPr>
            <p:ph type="body" sz="quarter" idx="14"/>
          </p:nvPr>
        </p:nvSpPr>
        <p:spPr/>
        <p:txBody>
          <a:bodyPr/>
          <a:lstStyle/>
          <a:p>
            <a:endParaRPr lang="en-IE" sz="1200" dirty="0">
              <a:solidFill>
                <a:schemeClr val="tx1"/>
              </a:solidFill>
              <a:latin typeface="Bookman Old Style" panose="02050604050505020204" pitchFamily="18" charset="0"/>
            </a:endParaRPr>
          </a:p>
          <a:p>
            <a:endParaRPr lang="sk-SK" dirty="0"/>
          </a:p>
        </p:txBody>
      </p:sp>
      <p:sp>
        <p:nvSpPr>
          <p:cNvPr id="6" name="BlokTextu 5">
            <a:extLst>
              <a:ext uri="{FF2B5EF4-FFF2-40B4-BE49-F238E27FC236}">
                <a16:creationId xmlns:a16="http://schemas.microsoft.com/office/drawing/2014/main" id="{8B036B3E-BA15-40E5-A453-834EA0B1FECD}"/>
              </a:ext>
            </a:extLst>
          </p:cNvPr>
          <p:cNvSpPr txBox="1"/>
          <p:nvPr/>
        </p:nvSpPr>
        <p:spPr>
          <a:xfrm>
            <a:off x="543000" y="1217987"/>
            <a:ext cx="7771441" cy="338554"/>
          </a:xfrm>
          <a:prstGeom prst="rect">
            <a:avLst/>
          </a:prstGeom>
          <a:noFill/>
        </p:spPr>
        <p:txBody>
          <a:bodyPr wrap="square" lIns="91440" tIns="45720" rIns="91440" bIns="45720" anchor="t">
            <a:spAutoFit/>
          </a:bodyPr>
          <a:lstStyle/>
          <a:p>
            <a:pPr>
              <a:spcBef>
                <a:spcPct val="0"/>
              </a:spcBef>
              <a:buFontTx/>
              <a:buNone/>
            </a:pPr>
            <a:r>
              <a:rPr lang="en-IE" altLang="en-US" sz="1600" b="1" dirty="0">
                <a:solidFill>
                  <a:srgbClr val="006600"/>
                </a:solidFill>
                <a:latin typeface="+mj-lt"/>
                <a:cs typeface="Arial"/>
              </a:rPr>
              <a:t>Struttura aziendale dell'incubatore alimentare a scopo di lucro</a:t>
            </a:r>
            <a:endParaRPr lang="en-IE" altLang="en-US" sz="1600" b="1">
              <a:solidFill>
                <a:srgbClr val="006600"/>
              </a:solidFill>
              <a:latin typeface="+mj-lt"/>
              <a:cs typeface="Arial"/>
            </a:endParaRPr>
          </a:p>
        </p:txBody>
      </p:sp>
      <p:graphicFrame>
        <p:nvGraphicFramePr>
          <p:cNvPr id="8" name="Tabuľka 8">
            <a:extLst>
              <a:ext uri="{FF2B5EF4-FFF2-40B4-BE49-F238E27FC236}">
                <a16:creationId xmlns:a16="http://schemas.microsoft.com/office/drawing/2014/main" id="{18634F69-1000-466B-98E0-A10E04BAE584}"/>
              </a:ext>
            </a:extLst>
          </p:cNvPr>
          <p:cNvGraphicFramePr>
            <a:graphicFrameLocks noGrp="1"/>
          </p:cNvGraphicFramePr>
          <p:nvPr>
            <p:extLst>
              <p:ext uri="{D42A27DB-BD31-4B8C-83A1-F6EECF244321}">
                <p14:modId xmlns:p14="http://schemas.microsoft.com/office/powerpoint/2010/main" val="2312174445"/>
              </p:ext>
            </p:extLst>
          </p:nvPr>
        </p:nvGraphicFramePr>
        <p:xfrm>
          <a:off x="0" y="1849835"/>
          <a:ext cx="9906000" cy="4297680"/>
        </p:xfrm>
        <a:graphic>
          <a:graphicData uri="http://schemas.openxmlformats.org/drawingml/2006/table">
            <a:tbl>
              <a:tblPr firstRow="1" bandRow="1">
                <a:tableStyleId>{F5AB1C69-6EDB-4FF4-983F-18BD219EF322}</a:tableStyleId>
              </a:tblPr>
              <a:tblGrid>
                <a:gridCol w="4953000">
                  <a:extLst>
                    <a:ext uri="{9D8B030D-6E8A-4147-A177-3AD203B41FA5}">
                      <a16:colId xmlns:a16="http://schemas.microsoft.com/office/drawing/2014/main" val="1592673094"/>
                    </a:ext>
                  </a:extLst>
                </a:gridCol>
                <a:gridCol w="4953000">
                  <a:extLst>
                    <a:ext uri="{9D8B030D-6E8A-4147-A177-3AD203B41FA5}">
                      <a16:colId xmlns:a16="http://schemas.microsoft.com/office/drawing/2014/main" val="415885243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800" dirty="0">
                          <a:solidFill>
                            <a:srgbClr val="006600"/>
                          </a:solidFill>
                        </a:rPr>
                        <a:t>A scopo di lucro </a:t>
                      </a:r>
                    </a:p>
                    <a:p>
                      <a:endParaRPr lang="sk-SK"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800" dirty="0">
                          <a:solidFill>
                            <a:srgbClr val="006600"/>
                          </a:solidFill>
                        </a:rPr>
                        <a:t>Tipi di finanziamento disponibili </a:t>
                      </a:r>
                    </a:p>
                    <a:p>
                      <a:endParaRPr lang="sk-SK" dirty="0">
                        <a:solidFill>
                          <a:srgbClr val="006600"/>
                        </a:solidFill>
                      </a:endParaRPr>
                    </a:p>
                  </a:txBody>
                  <a:tcPr/>
                </a:tc>
                <a:extLst>
                  <a:ext uri="{0D108BD9-81ED-4DB2-BD59-A6C34878D82A}">
                    <a16:rowId xmlns:a16="http://schemas.microsoft.com/office/drawing/2014/main" val="373024661"/>
                  </a:ext>
                </a:extLst>
              </a:tr>
              <a:tr h="370840">
                <a:tc>
                  <a:txBody>
                    <a:bodyPr/>
                    <a:lstStyle/>
                    <a:p>
                      <a:pPr marL="342900" indent="-342900">
                        <a:buFont typeface="Wingdings" panose="05000000000000000000" pitchFamily="2" charset="2"/>
                        <a:buChar char="Ø"/>
                      </a:pPr>
                      <a:r>
                        <a:rPr lang="en-IE" altLang="en-US" sz="1800" dirty="0"/>
                        <a:t>Profitti generati per i proprietari</a:t>
                      </a:r>
                    </a:p>
                    <a:p>
                      <a:pPr marL="342900" indent="-342900">
                        <a:buFont typeface="Wingdings" panose="05000000000000000000" pitchFamily="2" charset="2"/>
                        <a:buChar char="Ø"/>
                      </a:pPr>
                      <a:r>
                        <a:rPr lang="en-IE" altLang="en-US" sz="1800" dirty="0"/>
                        <a:t>Debito per imposte sugli utili</a:t>
                      </a:r>
                    </a:p>
                    <a:p>
                      <a:pPr marL="342900" indent="-342900">
                        <a:buFont typeface="Wingdings" panose="05000000000000000000" pitchFamily="2" charset="2"/>
                        <a:buChar char="Ø"/>
                      </a:pPr>
                      <a:r>
                        <a:rPr lang="en-IE" altLang="en-US" sz="1800" dirty="0"/>
                        <a:t>Beni distribuiti ai proprietari dopo lo scioglimento</a:t>
                      </a:r>
                    </a:p>
                    <a:p>
                      <a:endParaRPr lang="sk-SK" dirty="0"/>
                    </a:p>
                  </a:txBody>
                  <a:tcPr/>
                </a:tc>
                <a:tc>
                  <a:txBody>
                    <a:bodyPr/>
                    <a:lstStyle/>
                    <a:p>
                      <a:pPr marL="342900" indent="-342900">
                        <a:buFont typeface="Wingdings" panose="05000000000000000000" pitchFamily="2" charset="2"/>
                        <a:buChar char="Ø"/>
                      </a:pPr>
                      <a:r>
                        <a:rPr lang="en-US" altLang="en-US" sz="1800" b="1" dirty="0"/>
                        <a:t>La finanza personale </a:t>
                      </a:r>
                      <a:r>
                        <a:rPr lang="en-IE" sz="1800" dirty="0">
                          <a:effectLst/>
                        </a:rPr>
                        <a:t>o "bootstrapping" è una delle prime fonti che gli imprenditori utilizzano investendo fondi provenienti da fonti personali.  </a:t>
                      </a:r>
                      <a:endParaRPr lang="en-US" altLang="en-US" sz="1800" b="1" dirty="0"/>
                    </a:p>
                    <a:p>
                      <a:pPr marL="342900" indent="-342900">
                        <a:buFont typeface="Wingdings" panose="05000000000000000000" pitchFamily="2" charset="2"/>
                        <a:buChar char="Ø"/>
                      </a:pPr>
                      <a:r>
                        <a:rPr lang="en-US" altLang="en-US" sz="1800" b="1" dirty="0"/>
                        <a:t>Finanziamento azionario: </a:t>
                      </a:r>
                      <a:r>
                        <a:rPr lang="en-US" altLang="en-US" sz="1800" dirty="0"/>
                        <a:t>essenzialmente uno scambio di denaro per una parte di proprietà dell'azienda.</a:t>
                      </a:r>
                    </a:p>
                    <a:p>
                      <a:pPr marL="342900" indent="-342900">
                        <a:buFont typeface="Wingdings" panose="05000000000000000000" pitchFamily="2" charset="2"/>
                        <a:buChar char="Ø"/>
                      </a:pPr>
                      <a:r>
                        <a:rPr lang="en-US" sz="1800" b="1" dirty="0"/>
                        <a:t>Finanziamento del debito </a:t>
                      </a:r>
                      <a:r>
                        <a:rPr lang="en-US" sz="1800" dirty="0"/>
                        <a:t>- prestiti all'azienda da finanziamenti bancari a crowdfunding a investitori angelici</a:t>
                      </a:r>
                    </a:p>
                    <a:p>
                      <a:pPr marL="342900" indent="-342900">
                        <a:buFont typeface="Wingdings" panose="05000000000000000000" pitchFamily="2" charset="2"/>
                        <a:buChar char="Ø"/>
                      </a:pPr>
                      <a:r>
                        <a:rPr lang="en-US" sz="1800" b="1" dirty="0"/>
                        <a:t>Finanziamento pubblico </a:t>
                      </a:r>
                      <a:r>
                        <a:rPr lang="en-US" sz="1800" dirty="0"/>
                        <a:t>- da alcune fonti (più avanti in questo Modulo!)</a:t>
                      </a:r>
                    </a:p>
                    <a:p>
                      <a:endParaRPr lang="sk-SK" dirty="0"/>
                    </a:p>
                  </a:txBody>
                  <a:tcPr/>
                </a:tc>
                <a:extLst>
                  <a:ext uri="{0D108BD9-81ED-4DB2-BD59-A6C34878D82A}">
                    <a16:rowId xmlns:a16="http://schemas.microsoft.com/office/drawing/2014/main" val="757237105"/>
                  </a:ext>
                </a:extLst>
              </a:tr>
            </a:tbl>
          </a:graphicData>
        </a:graphic>
      </p:graphicFrame>
    </p:spTree>
    <p:extLst>
      <p:ext uri="{BB962C8B-B14F-4D97-AF65-F5344CB8AC3E}">
        <p14:creationId xmlns:p14="http://schemas.microsoft.com/office/powerpoint/2010/main" val="11424597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9FD80626-6923-4E2B-BC95-5E4C7308B2AE}"/>
              </a:ext>
            </a:extLst>
          </p:cNvPr>
          <p:cNvSpPr txBox="1"/>
          <p:nvPr/>
        </p:nvSpPr>
        <p:spPr>
          <a:xfrm>
            <a:off x="261594" y="1116232"/>
            <a:ext cx="4953784" cy="276999"/>
          </a:xfrm>
          <a:prstGeom prst="rect">
            <a:avLst/>
          </a:prstGeom>
          <a:noFill/>
        </p:spPr>
        <p:txBody>
          <a:bodyPr wrap="square" lIns="91440" tIns="45720" rIns="91440" bIns="45720" anchor="t">
            <a:spAutoFit/>
          </a:bodyPr>
          <a:lstStyle/>
          <a:p>
            <a:pPr>
              <a:spcBef>
                <a:spcPct val="0"/>
              </a:spcBef>
              <a:buFontTx/>
              <a:buNone/>
            </a:pPr>
            <a:r>
              <a:rPr lang="en-US" altLang="en-US" sz="1200" b="1" dirty="0">
                <a:solidFill>
                  <a:srgbClr val="006600"/>
                </a:solidFill>
                <a:latin typeface="+mj-lt"/>
                <a:cs typeface="Arial"/>
              </a:rPr>
              <a:t>Siate determinati!</a:t>
            </a:r>
          </a:p>
        </p:txBody>
      </p:sp>
      <p:sp>
        <p:nvSpPr>
          <p:cNvPr id="5" name="BlokTextu 4">
            <a:extLst>
              <a:ext uri="{FF2B5EF4-FFF2-40B4-BE49-F238E27FC236}">
                <a16:creationId xmlns:a16="http://schemas.microsoft.com/office/drawing/2014/main" id="{FBBC3799-5E40-4F3F-8384-E236AB46027C}"/>
              </a:ext>
            </a:extLst>
          </p:cNvPr>
          <p:cNvSpPr txBox="1"/>
          <p:nvPr/>
        </p:nvSpPr>
        <p:spPr>
          <a:xfrm>
            <a:off x="294589" y="1863220"/>
            <a:ext cx="8766928" cy="1754326"/>
          </a:xfrm>
          <a:prstGeom prst="rect">
            <a:avLst/>
          </a:prstGeom>
          <a:noFill/>
        </p:spPr>
        <p:txBody>
          <a:bodyPr wrap="square" lIns="91440" tIns="45720" rIns="91440" bIns="45720" anchor="t">
            <a:spAutoFit/>
          </a:bodyPr>
          <a:lstStyle/>
          <a:p>
            <a:pPr marL="342900" indent="-342900">
              <a:spcBef>
                <a:spcPct val="0"/>
              </a:spcBef>
              <a:buFont typeface="Arial" panose="020B0604020202020204" pitchFamily="34" charset="0"/>
              <a:buChar char="•"/>
              <a:defRPr/>
            </a:pPr>
            <a:r>
              <a:rPr lang="en-IE" altLang="en-US" sz="1200" dirty="0">
                <a:latin typeface="+mj-lt"/>
                <a:cs typeface="Arial"/>
              </a:rPr>
              <a:t>Per ottenere una sovvenzione a volte sono necessarie più domande. Non aspettate di ricevere informazioni su una domanda prima di farne un'altra.</a:t>
            </a:r>
          </a:p>
          <a:p>
            <a:pPr marL="342900" indent="-342900">
              <a:spcBef>
                <a:spcPct val="0"/>
              </a:spcBef>
              <a:buFont typeface="Arial" panose="020B0604020202020204" pitchFamily="34" charset="0"/>
              <a:buChar char="•"/>
              <a:defRPr/>
            </a:pPr>
            <a:endParaRPr lang="en-US" altLang="en-US" sz="1200" dirty="0">
              <a:latin typeface="+mj-lt"/>
            </a:endParaRPr>
          </a:p>
          <a:p>
            <a:pPr marL="342900" indent="-342900">
              <a:spcBef>
                <a:spcPct val="0"/>
              </a:spcBef>
              <a:buFont typeface="Arial" panose="020B0604020202020204" pitchFamily="34" charset="0"/>
              <a:buChar char="•"/>
              <a:defRPr/>
            </a:pPr>
            <a:r>
              <a:rPr lang="en-IE" altLang="en-US" sz="1200" dirty="0">
                <a:latin typeface="+mj-lt"/>
                <a:cs typeface="Arial"/>
              </a:rPr>
              <a:t>Una volta ricevuta la notizia del finanziamento (o della mancata approvazione del finanziamento) da parte dell'agenzia che eroga la sovvenzione, si tiene un debriefing per valutare le lezioni apprese e i passi successivi.</a:t>
            </a:r>
          </a:p>
          <a:p>
            <a:pPr marL="342900" indent="-342900">
              <a:spcBef>
                <a:spcPct val="0"/>
              </a:spcBef>
              <a:buFont typeface="Arial" panose="020B0604020202020204" pitchFamily="34" charset="0"/>
              <a:buChar char="•"/>
              <a:defRPr/>
            </a:pPr>
            <a:endParaRPr lang="en-US" altLang="en-US" sz="1200" dirty="0">
              <a:latin typeface="+mj-lt"/>
            </a:endParaRPr>
          </a:p>
          <a:p>
            <a:pPr marL="342900" indent="-342900">
              <a:buFont typeface="Arial" panose="020B0604020202020204" pitchFamily="34" charset="0"/>
              <a:buChar char="•"/>
              <a:defRPr/>
            </a:pPr>
            <a:r>
              <a:rPr lang="en-IE" altLang="en-US" sz="1200" dirty="0">
                <a:latin typeface="+mj-lt"/>
                <a:cs typeface="Arial"/>
              </a:rPr>
              <a:t>Proseguire gli sforzi per diversificare i tipi di finanziamento e i tipi di finanziatori che sostengono il vostro lavoro. </a:t>
            </a:r>
            <a:endParaRPr lang="en-IE" altLang="en-US" sz="1200" dirty="0">
              <a:latin typeface="+mj-lt"/>
            </a:endParaRPr>
          </a:p>
          <a:p>
            <a:pPr marL="342900" indent="-342900">
              <a:spcBef>
                <a:spcPct val="0"/>
              </a:spcBef>
              <a:buFont typeface="Arial" panose="020B0604020202020204" pitchFamily="34" charset="0"/>
              <a:buChar char="•"/>
              <a:defRPr/>
            </a:pPr>
            <a:endParaRPr lang="en-IE" altLang="en-US" sz="1200" dirty="0">
              <a:latin typeface="+mj-lt"/>
            </a:endParaRPr>
          </a:p>
          <a:p>
            <a:pPr marL="342900" indent="-342900">
              <a:spcBef>
                <a:spcPct val="0"/>
              </a:spcBef>
              <a:buFont typeface="Arial" panose="020B0604020202020204" pitchFamily="34" charset="0"/>
              <a:buChar char="•"/>
              <a:defRPr/>
            </a:pPr>
            <a:r>
              <a:rPr lang="en-IE" altLang="en-US" sz="1200" dirty="0">
                <a:latin typeface="+mj-lt"/>
                <a:cs typeface="Arial"/>
              </a:rPr>
              <a:t>Siate perseveranti.</a:t>
            </a:r>
            <a:r>
              <a:rPr lang="en-US" altLang="en-US" sz="1200" dirty="0">
                <a:latin typeface="+mj-lt"/>
                <a:cs typeface="Arial"/>
              </a:rPr>
              <a:t> Molto persistente!</a:t>
            </a:r>
          </a:p>
        </p:txBody>
      </p:sp>
    </p:spTree>
    <p:extLst>
      <p:ext uri="{BB962C8B-B14F-4D97-AF65-F5344CB8AC3E}">
        <p14:creationId xmlns:p14="http://schemas.microsoft.com/office/powerpoint/2010/main" val="42523780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18DF6EBE-E450-40C1-BF6A-EA0A2B50AC2F}"/>
              </a:ext>
            </a:extLst>
          </p:cNvPr>
          <p:cNvSpPr txBox="1"/>
          <p:nvPr/>
        </p:nvSpPr>
        <p:spPr>
          <a:xfrm>
            <a:off x="176753" y="1185123"/>
            <a:ext cx="7270422" cy="276999"/>
          </a:xfrm>
          <a:prstGeom prst="rect">
            <a:avLst/>
          </a:prstGeom>
          <a:noFill/>
        </p:spPr>
        <p:txBody>
          <a:bodyPr wrap="square" lIns="91440" tIns="45720" rIns="91440" bIns="45720" anchor="t">
            <a:spAutoFit/>
          </a:bodyPr>
          <a:lstStyle/>
          <a:p>
            <a:r>
              <a:rPr lang="en-IE" altLang="en-US" sz="1200" b="1" dirty="0">
                <a:solidFill>
                  <a:srgbClr val="006600"/>
                </a:solidFill>
                <a:latin typeface="+mj-lt"/>
                <a:cs typeface="Arial"/>
              </a:rPr>
              <a:t>SUPERARE UN "NO" NELLA RICERCA DI FINANZIAMENTI</a:t>
            </a:r>
            <a:endParaRPr lang="sk-SK" sz="1200">
              <a:solidFill>
                <a:srgbClr val="006600"/>
              </a:solidFill>
              <a:latin typeface="+mj-lt"/>
              <a:cs typeface="Arial"/>
            </a:endParaRPr>
          </a:p>
        </p:txBody>
      </p:sp>
      <p:sp>
        <p:nvSpPr>
          <p:cNvPr id="5" name="BlokTextu 4">
            <a:extLst>
              <a:ext uri="{FF2B5EF4-FFF2-40B4-BE49-F238E27FC236}">
                <a16:creationId xmlns:a16="http://schemas.microsoft.com/office/drawing/2014/main" id="{18FAE169-8072-4B72-BB56-3436051EA404}"/>
              </a:ext>
            </a:extLst>
          </p:cNvPr>
          <p:cNvSpPr txBox="1"/>
          <p:nvPr/>
        </p:nvSpPr>
        <p:spPr>
          <a:xfrm>
            <a:off x="327582" y="1956465"/>
            <a:ext cx="6098618" cy="3637919"/>
          </a:xfrm>
          <a:prstGeom prst="rect">
            <a:avLst/>
          </a:prstGeom>
          <a:noFill/>
        </p:spPr>
        <p:txBody>
          <a:bodyPr wrap="square" lIns="91440" tIns="45720" rIns="91440" bIns="45720" anchor="t">
            <a:spAutoFit/>
          </a:bodyPr>
          <a:lstStyle/>
          <a:p>
            <a:pPr marL="285750" indent="-285750">
              <a:lnSpc>
                <a:spcPct val="80000"/>
              </a:lnSpc>
              <a:buFont typeface="Arial" panose="020B0604020202020204" pitchFamily="34" charset="0"/>
              <a:buChar char="•"/>
              <a:defRPr/>
            </a:pPr>
            <a:r>
              <a:rPr lang="en-IE" altLang="en-US" sz="1200" dirty="0">
                <a:latin typeface="+mj-lt"/>
                <a:cs typeface="Arial"/>
              </a:rPr>
              <a:t>Se la ricetta non è quella giusta e non ottenete l'approvazione che volevate, assicuratevi di usare questi rifiuti come un'esperienza di apprendimento!</a:t>
            </a:r>
          </a:p>
          <a:p>
            <a:pPr marL="285750" indent="-285750">
              <a:lnSpc>
                <a:spcPct val="80000"/>
              </a:lnSpc>
              <a:buFont typeface="Arial" panose="020B0604020202020204" pitchFamily="34" charset="0"/>
              <a:buChar char="•"/>
              <a:defRPr/>
            </a:pPr>
            <a:endParaRPr lang="en-IE" sz="1200" dirty="0">
              <a:latin typeface="+mj-lt"/>
            </a:endParaRPr>
          </a:p>
          <a:p>
            <a:pPr marL="285750" indent="-285750">
              <a:lnSpc>
                <a:spcPct val="80000"/>
              </a:lnSpc>
              <a:buFont typeface="Arial" panose="020B0604020202020204" pitchFamily="34" charset="0"/>
              <a:buChar char="•"/>
              <a:defRPr/>
            </a:pPr>
            <a:r>
              <a:rPr lang="en-IE" sz="1200" dirty="0">
                <a:latin typeface="+mj-lt"/>
                <a:cs typeface="Arial"/>
              </a:rPr>
              <a:t>Incontrare un no può essere scoraggiante. </a:t>
            </a:r>
            <a:endParaRPr lang="en-IE" sz="1200" dirty="0">
              <a:latin typeface="+mj-lt"/>
            </a:endParaRPr>
          </a:p>
          <a:p>
            <a:pPr marL="285750" indent="-285750">
              <a:lnSpc>
                <a:spcPct val="80000"/>
              </a:lnSpc>
              <a:buFont typeface="Arial" panose="020B0604020202020204" pitchFamily="34" charset="0"/>
              <a:buChar char="•"/>
              <a:defRPr/>
            </a:pPr>
            <a:endParaRPr lang="en-IE" sz="1200" dirty="0">
              <a:latin typeface="+mj-lt"/>
            </a:endParaRPr>
          </a:p>
          <a:p>
            <a:pPr marL="285750" indent="-285750">
              <a:lnSpc>
                <a:spcPct val="80000"/>
              </a:lnSpc>
              <a:buFont typeface="Arial" panose="020B0604020202020204" pitchFamily="34" charset="0"/>
              <a:buChar char="•"/>
              <a:defRPr/>
            </a:pPr>
            <a:r>
              <a:rPr lang="en-IE" sz="1200" dirty="0">
                <a:latin typeface="+mj-lt"/>
                <a:cs typeface="Arial"/>
              </a:rPr>
              <a:t>Ma non lasciate che la cosa abbia la meglio su di voi. Prendete in considerazione i seguenti passi per aumentare le possibilità di essere riconsiderati, migliorare il vostro potenziale di ottenere finanziamenti in futuro e, in generale, alleviare lo stress di ottenere un finanziamento.</a:t>
            </a:r>
            <a:endParaRPr lang="sk-SK" sz="1200" dirty="0">
              <a:latin typeface="+mj-lt"/>
              <a:cs typeface="Arial"/>
            </a:endParaRPr>
          </a:p>
          <a:p>
            <a:pPr marL="285750" indent="-285750">
              <a:lnSpc>
                <a:spcPct val="80000"/>
              </a:lnSpc>
              <a:buFont typeface="Arial" panose="020B0604020202020204" pitchFamily="34" charset="0"/>
              <a:buChar char="•"/>
              <a:defRPr/>
            </a:pPr>
            <a:endParaRPr lang="sk-SK" sz="1200" dirty="0">
              <a:latin typeface="+mj-lt"/>
            </a:endParaRPr>
          </a:p>
          <a:p>
            <a:pPr>
              <a:lnSpc>
                <a:spcPct val="80000"/>
              </a:lnSpc>
            </a:pPr>
            <a:r>
              <a:rPr lang="en-IE" altLang="en-US" sz="1200" b="1" dirty="0">
                <a:latin typeface="+mj-lt"/>
                <a:cs typeface="Arial"/>
              </a:rPr>
              <a:t>Riflettete sul vostro approccio - </a:t>
            </a:r>
            <a:r>
              <a:rPr lang="en-IE" altLang="en-US" sz="1200" dirty="0">
                <a:latin typeface="+mj-lt"/>
                <a:cs typeface="Arial"/>
              </a:rPr>
              <a:t>siate onesti con voi stessi. Avete affrettato la candidatura? Pensavate davvero di aver soddisfatto le priorità o non avete reso giustizia a voi stessi scrivendo del vostro progetto? </a:t>
            </a:r>
            <a:br>
              <a:rPr lang="en-IE" altLang="en-US" sz="1200" dirty="0">
                <a:latin typeface="+mj-lt"/>
              </a:rPr>
            </a:br>
            <a:endParaRPr lang="en-IE" altLang="en-US" sz="1200" dirty="0">
              <a:latin typeface="+mj-lt"/>
            </a:endParaRPr>
          </a:p>
          <a:p>
            <a:pPr>
              <a:lnSpc>
                <a:spcPct val="80000"/>
              </a:lnSpc>
            </a:pPr>
            <a:r>
              <a:rPr lang="en-IE" altLang="en-US" sz="1200" b="1" dirty="0">
                <a:latin typeface="+mj-lt"/>
                <a:cs typeface="Arial"/>
              </a:rPr>
              <a:t>Chiedete un riscontro: </a:t>
            </a:r>
            <a:r>
              <a:rPr lang="en-IE" altLang="en-US" sz="1200" dirty="0">
                <a:latin typeface="+mj-lt"/>
                <a:cs typeface="Arial"/>
              </a:rPr>
              <a:t>anche se la lettera di rifiuto specifica il motivo del rifiuto, chiedere un riscontro verbale a volte vi darà una risposta più completa e aperta. </a:t>
            </a:r>
            <a:br>
              <a:rPr lang="en-IE" altLang="en-US" sz="1200" dirty="0">
                <a:latin typeface="+mj-lt"/>
              </a:rPr>
            </a:br>
            <a:endParaRPr lang="en-IE" altLang="en-US" sz="1200" dirty="0">
              <a:latin typeface="+mj-lt"/>
            </a:endParaRPr>
          </a:p>
          <a:p>
            <a:pPr>
              <a:lnSpc>
                <a:spcPct val="80000"/>
              </a:lnSpc>
            </a:pPr>
            <a:r>
              <a:rPr lang="en-IE" altLang="en-US" sz="1200" b="1" dirty="0">
                <a:latin typeface="+mj-lt"/>
                <a:cs typeface="Arial"/>
              </a:rPr>
              <a:t>Comportarsi in modo professionale</a:t>
            </a:r>
            <a:r>
              <a:rPr lang="en-IE" altLang="en-US" sz="1200" dirty="0">
                <a:latin typeface="+mj-lt"/>
                <a:cs typeface="Arial"/>
              </a:rPr>
              <a:t>. Anche se scoraggiati, siate il più professionali possibile. Se ringraziate gentilmente il possibile sostenitore per il tempo che vi ha dedicato e lo seguite tra qualche settimana, quando avrete raccolto più informazioni o modificato il vostro modello di business, avrete molte più possibilità di ottenere il </a:t>
            </a:r>
            <a:r>
              <a:rPr lang="en-IE" altLang="en-US" sz="1200" dirty="0" err="1">
                <a:latin typeface="+mj-lt"/>
                <a:cs typeface="Arial"/>
              </a:rPr>
              <a:t>finanziamento una </a:t>
            </a:r>
            <a:r>
              <a:rPr lang="en-IE" altLang="en-US" sz="1200" dirty="0">
                <a:latin typeface="+mj-lt"/>
                <a:cs typeface="Arial"/>
              </a:rPr>
              <a:t>seconda volta. </a:t>
            </a:r>
            <a:endParaRPr lang="en-IE" altLang="en-US" sz="1200" dirty="0">
              <a:latin typeface="+mj-lt"/>
            </a:endParaRPr>
          </a:p>
          <a:p>
            <a:pPr>
              <a:lnSpc>
                <a:spcPct val="80000"/>
              </a:lnSpc>
            </a:pPr>
            <a:endParaRPr lang="en-IE" altLang="en-US" sz="1200" dirty="0">
              <a:latin typeface="+mj-lt"/>
            </a:endParaRPr>
          </a:p>
          <a:p>
            <a:pPr>
              <a:lnSpc>
                <a:spcPct val="80000"/>
              </a:lnSpc>
            </a:pPr>
            <a:endParaRPr lang="en-IE" altLang="en-US" sz="1200" dirty="0">
              <a:latin typeface="+mj-lt"/>
            </a:endParaRPr>
          </a:p>
          <a:p>
            <a:pPr marL="285750" indent="-285750">
              <a:lnSpc>
                <a:spcPct val="80000"/>
              </a:lnSpc>
              <a:buFont typeface="Arial" panose="020B0604020202020204" pitchFamily="34" charset="0"/>
              <a:buChar char="•"/>
              <a:defRPr/>
            </a:pPr>
            <a:endParaRPr lang="en-IE" sz="1200" dirty="0">
              <a:latin typeface="+mj-lt"/>
            </a:endParaRPr>
          </a:p>
          <a:p>
            <a:pPr marL="285750" indent="-285750">
              <a:lnSpc>
                <a:spcPct val="80000"/>
              </a:lnSpc>
              <a:buFont typeface="Arial" panose="020B0604020202020204" pitchFamily="34" charset="0"/>
              <a:buChar char="•"/>
              <a:defRPr/>
            </a:pPr>
            <a:endParaRPr lang="en-IE" sz="1200" dirty="0">
              <a:latin typeface="+mj-lt"/>
            </a:endParaRPr>
          </a:p>
        </p:txBody>
      </p:sp>
      <p:pic>
        <p:nvPicPr>
          <p:cNvPr id="6" name="Picture 2" descr="A piece of chocolate cake on a plate&#10;&#10;Description generated with very high confidence">
            <a:extLst>
              <a:ext uri="{FF2B5EF4-FFF2-40B4-BE49-F238E27FC236}">
                <a16:creationId xmlns:a16="http://schemas.microsoft.com/office/drawing/2014/main" id="{0F845FF5-F525-4792-A39F-0F534E288F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091" r="32121" b="2"/>
          <a:stretch>
            <a:fillRect/>
          </a:stretch>
        </p:blipFill>
        <p:spPr bwMode="auto">
          <a:xfrm>
            <a:off x="6519332" y="1851648"/>
            <a:ext cx="3143043" cy="2357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8125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7F38D6B8-EEF2-4F11-AFC8-479AA35B5770}"/>
              </a:ext>
            </a:extLst>
          </p:cNvPr>
          <p:cNvSpPr txBox="1"/>
          <p:nvPr/>
        </p:nvSpPr>
        <p:spPr>
          <a:xfrm>
            <a:off x="214459" y="1155681"/>
            <a:ext cx="7458959" cy="240066"/>
          </a:xfrm>
          <a:prstGeom prst="rect">
            <a:avLst/>
          </a:prstGeom>
          <a:noFill/>
        </p:spPr>
        <p:txBody>
          <a:bodyPr wrap="square" lIns="91440" tIns="45720" rIns="91440" bIns="45720" anchor="t">
            <a:spAutoFit/>
          </a:bodyPr>
          <a:lstStyle/>
          <a:p>
            <a:pPr algn="l">
              <a:lnSpc>
                <a:spcPct val="80000"/>
              </a:lnSpc>
              <a:defRPr/>
            </a:pPr>
            <a:r>
              <a:rPr lang="en-IE" altLang="en-US" sz="1200" b="1" kern="0" dirty="0">
                <a:solidFill>
                  <a:srgbClr val="006600"/>
                </a:solidFill>
                <a:latin typeface="+mj-lt"/>
                <a:cs typeface="Arial"/>
              </a:rPr>
              <a:t>SUPERARE UN "NO" NELLA RICERCA DI FINANZIAMENTI</a:t>
            </a:r>
          </a:p>
        </p:txBody>
      </p:sp>
      <p:sp>
        <p:nvSpPr>
          <p:cNvPr id="5" name="BlokTextu 4">
            <a:extLst>
              <a:ext uri="{FF2B5EF4-FFF2-40B4-BE49-F238E27FC236}">
                <a16:creationId xmlns:a16="http://schemas.microsoft.com/office/drawing/2014/main" id="{8037B4A0-CCF4-444F-AED7-846C7F96C4BB}"/>
              </a:ext>
            </a:extLst>
          </p:cNvPr>
          <p:cNvSpPr txBox="1"/>
          <p:nvPr/>
        </p:nvSpPr>
        <p:spPr>
          <a:xfrm>
            <a:off x="451701" y="1930513"/>
            <a:ext cx="9002598" cy="3490186"/>
          </a:xfrm>
          <a:prstGeom prst="rect">
            <a:avLst/>
          </a:prstGeom>
          <a:noFill/>
        </p:spPr>
        <p:txBody>
          <a:bodyPr wrap="square" lIns="91440" tIns="45720" rIns="91440" bIns="45720" anchor="t">
            <a:spAutoFit/>
          </a:bodyPr>
          <a:lstStyle/>
          <a:p>
            <a:pPr>
              <a:lnSpc>
                <a:spcPct val="80000"/>
              </a:lnSpc>
            </a:pPr>
            <a:r>
              <a:rPr lang="en-IE" altLang="en-US" sz="1200" b="1" dirty="0">
                <a:latin typeface="+mj-lt"/>
                <a:cs typeface="Arial"/>
              </a:rPr>
              <a:t>Scopri cosa è stato finanziato </a:t>
            </a:r>
            <a:endParaRPr lang="sk-SK" altLang="en-US" sz="1200" b="1" dirty="0">
              <a:latin typeface="+mj-lt"/>
            </a:endParaRPr>
          </a:p>
          <a:p>
            <a:pPr>
              <a:lnSpc>
                <a:spcPct val="80000"/>
              </a:lnSpc>
            </a:pPr>
            <a:endParaRPr lang="sk-SK" altLang="en-US" sz="1200" b="1" dirty="0">
              <a:latin typeface="+mj-lt"/>
            </a:endParaRPr>
          </a:p>
          <a:p>
            <a:pPr>
              <a:lnSpc>
                <a:spcPct val="80000"/>
              </a:lnSpc>
            </a:pPr>
            <a:r>
              <a:rPr lang="en-IE" altLang="en-US" sz="1200" dirty="0">
                <a:latin typeface="+mj-lt"/>
                <a:cs typeface="Arial"/>
              </a:rPr>
              <a:t>   I finanziatori spesso pubblicano elenchi di ciò che hanno finanziato. </a:t>
            </a:r>
            <a:endParaRPr lang="sk-SK" altLang="en-US" sz="1200" dirty="0">
              <a:latin typeface="+mj-lt"/>
            </a:endParaRPr>
          </a:p>
          <a:p>
            <a:pPr>
              <a:lnSpc>
                <a:spcPct val="80000"/>
              </a:lnSpc>
            </a:pPr>
            <a:endParaRPr lang="en-IE" altLang="en-US" sz="1200" dirty="0">
              <a:latin typeface="+mj-lt"/>
            </a:endParaRPr>
          </a:p>
          <a:p>
            <a:pPr marL="342900" indent="-342900">
              <a:lnSpc>
                <a:spcPct val="80000"/>
              </a:lnSpc>
              <a:buFont typeface="Arial" panose="020B0604020202020204" pitchFamily="34" charset="0"/>
              <a:buChar char="•"/>
            </a:pPr>
            <a:r>
              <a:rPr lang="en-IE" altLang="en-US" sz="1200" dirty="0">
                <a:latin typeface="+mj-lt"/>
                <a:cs typeface="Arial"/>
              </a:rPr>
              <a:t>     Cosa si può imparare dai progetti che sono stati finanziati? </a:t>
            </a:r>
            <a:br>
              <a:rPr lang="en-IE" altLang="en-US" sz="1200" dirty="0">
                <a:latin typeface="+mj-lt"/>
              </a:rPr>
            </a:br>
            <a:endParaRPr lang="en-IE" altLang="en-US" sz="1200" dirty="0">
              <a:latin typeface="+mj-lt"/>
            </a:endParaRPr>
          </a:p>
          <a:p>
            <a:pPr marL="800100" lvl="1" indent="-342900">
              <a:lnSpc>
                <a:spcPct val="80000"/>
              </a:lnSpc>
              <a:buFont typeface="Arial" panose="020B0604020202020204" pitchFamily="34" charset="0"/>
              <a:buChar char="•"/>
            </a:pPr>
            <a:r>
              <a:rPr lang="en-IE" altLang="en-US" sz="1200" dirty="0">
                <a:latin typeface="+mj-lt"/>
                <a:cs typeface="Arial"/>
              </a:rPr>
              <a:t>I progetti si trovavano in una fase diversa rispetto a voi? </a:t>
            </a:r>
            <a:br>
              <a:rPr lang="en-IE" altLang="en-US" sz="1200" dirty="0">
                <a:latin typeface="+mj-lt"/>
              </a:rPr>
            </a:br>
            <a:endParaRPr lang="en-IE" altLang="en-US" sz="1200" dirty="0">
              <a:latin typeface="+mj-lt"/>
            </a:endParaRPr>
          </a:p>
          <a:p>
            <a:pPr marL="800100" lvl="1" indent="-342900">
              <a:lnSpc>
                <a:spcPct val="80000"/>
              </a:lnSpc>
              <a:buFont typeface="Arial" panose="020B0604020202020204" pitchFamily="34" charset="0"/>
              <a:buChar char="•"/>
            </a:pPr>
            <a:r>
              <a:rPr lang="en-IE" altLang="en-US" sz="1200" dirty="0">
                <a:latin typeface="+mj-lt"/>
                <a:cs typeface="Arial"/>
              </a:rPr>
              <a:t>Avete chiesto molto più (o meno) denaro di quello che hanno ricevuto? </a:t>
            </a:r>
            <a:br>
              <a:rPr lang="en-IE" altLang="en-US" sz="1200" dirty="0">
                <a:latin typeface="+mj-lt"/>
              </a:rPr>
            </a:br>
            <a:endParaRPr lang="en-IE" altLang="en-US" sz="1200" dirty="0">
              <a:latin typeface="+mj-lt"/>
            </a:endParaRPr>
          </a:p>
          <a:p>
            <a:pPr marL="800100" lvl="1" indent="-342900">
              <a:lnSpc>
                <a:spcPct val="80000"/>
              </a:lnSpc>
              <a:buFont typeface="Arial" panose="020B0604020202020204" pitchFamily="34" charset="0"/>
              <a:buChar char="•"/>
            </a:pPr>
            <a:r>
              <a:rPr lang="en-IE" altLang="en-US" sz="1200" dirty="0">
                <a:latin typeface="+mj-lt"/>
                <a:cs typeface="Arial"/>
              </a:rPr>
              <a:t>Avete fatto domanda per attività che questo finanziatore non ha mai sostenuto?</a:t>
            </a:r>
          </a:p>
          <a:p>
            <a:pPr marL="356870" lvl="1" indent="-356870">
              <a:lnSpc>
                <a:spcPct val="80000"/>
              </a:lnSpc>
              <a:buFont typeface="Arial" panose="020B0604020202020204" pitchFamily="34" charset="0"/>
              <a:buChar char="•"/>
              <a:defRPr/>
            </a:pPr>
            <a:r>
              <a:rPr lang="en-US" altLang="en-US" sz="1200" b="1" dirty="0">
                <a:latin typeface="+mj-lt"/>
                <a:cs typeface="Arial"/>
              </a:rPr>
              <a:t>Valutate le vostre opzioni</a:t>
            </a:r>
            <a:r>
              <a:rPr lang="en-US" altLang="en-US" sz="1200" dirty="0">
                <a:latin typeface="+mj-lt"/>
                <a:cs typeface="Arial"/>
              </a:rPr>
              <a:t>. </a:t>
            </a:r>
            <a:endParaRPr lang="en-US" altLang="en-US" sz="1200" dirty="0">
              <a:latin typeface="+mj-lt"/>
            </a:endParaRPr>
          </a:p>
          <a:p>
            <a:pPr marL="0" lvl="1">
              <a:lnSpc>
                <a:spcPct val="80000"/>
              </a:lnSpc>
              <a:defRPr/>
            </a:pPr>
            <a:r>
              <a:rPr lang="en-US" altLang="en-US" sz="1200" dirty="0">
                <a:latin typeface="+mj-lt"/>
                <a:cs typeface="Arial"/>
              </a:rPr>
              <a:t>Non esiste un modo giusto o sbagliato di perseguire i finanziamenti. Se un canale sembra generare più ostacoli che opportunità di progresso, potrebbe essere il momento di cambiare strategia. Aumentare le possibilità di ottenere un sì potrebbe essere una semplice questione di scelta della giusta fonte di finanziamento da utilizzare per coltivare i fondi. </a:t>
            </a:r>
            <a:endParaRPr lang="en-US" altLang="en-US" sz="1200" dirty="0">
              <a:latin typeface="+mj-lt"/>
            </a:endParaRPr>
          </a:p>
          <a:p>
            <a:pPr marL="342900" indent="-342900">
              <a:lnSpc>
                <a:spcPct val="80000"/>
              </a:lnSpc>
              <a:buFont typeface="Arial" panose="020B0604020202020204" pitchFamily="34" charset="0"/>
              <a:buChar char="•"/>
              <a:defRPr/>
            </a:pPr>
            <a:endParaRPr lang="en-US" altLang="en-US" sz="1200" b="1" dirty="0">
              <a:latin typeface="+mj-lt"/>
            </a:endParaRPr>
          </a:p>
          <a:p>
            <a:pPr marL="342900" indent="-342900">
              <a:lnSpc>
                <a:spcPct val="80000"/>
              </a:lnSpc>
              <a:buFont typeface="Arial" panose="020B0604020202020204" pitchFamily="34" charset="0"/>
              <a:buChar char="•"/>
              <a:defRPr/>
            </a:pPr>
            <a:r>
              <a:rPr lang="en-US" altLang="en-US" sz="1200" b="1" dirty="0">
                <a:latin typeface="+mj-lt"/>
                <a:cs typeface="Arial"/>
              </a:rPr>
              <a:t>Esaminate il vostro modello di business</a:t>
            </a:r>
            <a:r>
              <a:rPr lang="en-US" altLang="en-US" sz="1200" b="1" dirty="0">
                <a:solidFill>
                  <a:srgbClr val="B2CF3F"/>
                </a:solidFill>
                <a:latin typeface="+mj-lt"/>
                <a:cs typeface="Arial"/>
              </a:rPr>
              <a:t>. </a:t>
            </a:r>
            <a:endParaRPr lang="en-US" altLang="en-US" sz="1200" b="1" dirty="0">
              <a:solidFill>
                <a:srgbClr val="B2CF3F"/>
              </a:solidFill>
              <a:latin typeface="+mj-lt"/>
            </a:endParaRPr>
          </a:p>
          <a:p>
            <a:pPr>
              <a:lnSpc>
                <a:spcPct val="80000"/>
              </a:lnSpc>
              <a:defRPr/>
            </a:pPr>
            <a:r>
              <a:rPr lang="en-US" altLang="en-US" sz="1200" dirty="0">
                <a:latin typeface="+mj-lt"/>
                <a:cs typeface="Arial"/>
              </a:rPr>
              <a:t>Sfruttate il rifiuto come opportunità di apprendimento. Esaminate il vostro modello di business per individuare eventuali difetti o debolezze. La correzione di queste lacune renderà la vostra idea imprenditoriale più attraente per altri potenziali finanziatori o investitori e potrebbe essere sufficiente a far cambiare idea a chi vi ha inizialmente respinto.</a:t>
            </a:r>
          </a:p>
          <a:p>
            <a:pPr lvl="1">
              <a:lnSpc>
                <a:spcPct val="80000"/>
              </a:lnSpc>
              <a:buFontTx/>
              <a:buNone/>
            </a:pPr>
            <a:endParaRPr lang="en-IE" altLang="en-US" sz="1200" b="1" dirty="0">
              <a:latin typeface="+mj-lt"/>
            </a:endParaRPr>
          </a:p>
          <a:p>
            <a:pPr lvl="1">
              <a:lnSpc>
                <a:spcPct val="80000"/>
              </a:lnSpc>
              <a:buFontTx/>
              <a:buNone/>
            </a:pPr>
            <a:endParaRPr lang="en-IE" altLang="en-US" sz="1200" dirty="0">
              <a:latin typeface="+mj-lt"/>
            </a:endParaRPr>
          </a:p>
          <a:p>
            <a:pPr>
              <a:lnSpc>
                <a:spcPct val="80000"/>
              </a:lnSpc>
            </a:pPr>
            <a:endParaRPr lang="en-IE" altLang="en-US" sz="1200" dirty="0">
              <a:latin typeface="+mj-lt"/>
            </a:endParaRPr>
          </a:p>
        </p:txBody>
      </p:sp>
    </p:spTree>
    <p:extLst>
      <p:ext uri="{BB962C8B-B14F-4D97-AF65-F5344CB8AC3E}">
        <p14:creationId xmlns:p14="http://schemas.microsoft.com/office/powerpoint/2010/main" val="3772092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3972F3D5-6405-49F0-967A-08F4D6E397B9}"/>
              </a:ext>
            </a:extLst>
          </p:cNvPr>
          <p:cNvSpPr txBox="1"/>
          <p:nvPr/>
        </p:nvSpPr>
        <p:spPr>
          <a:xfrm>
            <a:off x="271021" y="1100282"/>
            <a:ext cx="7100740" cy="338554"/>
          </a:xfrm>
          <a:prstGeom prst="rect">
            <a:avLst/>
          </a:prstGeom>
          <a:noFill/>
        </p:spPr>
        <p:txBody>
          <a:bodyPr wrap="square" lIns="91440" tIns="45720" rIns="91440" bIns="45720" anchor="t">
            <a:spAutoFit/>
          </a:bodyPr>
          <a:lstStyle/>
          <a:p>
            <a:r>
              <a:rPr lang="sk-SK" altLang="en-US" sz="1600" b="1" dirty="0">
                <a:solidFill>
                  <a:srgbClr val="006600"/>
                </a:solidFill>
                <a:latin typeface="+mj-lt"/>
                <a:cs typeface="Arial"/>
              </a:rPr>
              <a:t>4</a:t>
            </a:r>
            <a:r>
              <a:rPr lang="en-US" altLang="en-US" sz="1600" b="1" dirty="0">
                <a:solidFill>
                  <a:srgbClr val="006600"/>
                </a:solidFill>
                <a:latin typeface="+mj-lt"/>
                <a:cs typeface="Arial"/>
              </a:rPr>
              <a:t>.5 Oltre alle sovvenzioni, guardare al crowdfunding</a:t>
            </a:r>
            <a:endParaRPr lang="sk-SK" sz="1600">
              <a:solidFill>
                <a:srgbClr val="006600"/>
              </a:solidFill>
              <a:latin typeface="+mj-lt"/>
              <a:cs typeface="Arial"/>
            </a:endParaRPr>
          </a:p>
        </p:txBody>
      </p:sp>
      <p:sp>
        <p:nvSpPr>
          <p:cNvPr id="5" name="BlokTextu 4">
            <a:extLst>
              <a:ext uri="{FF2B5EF4-FFF2-40B4-BE49-F238E27FC236}">
                <a16:creationId xmlns:a16="http://schemas.microsoft.com/office/drawing/2014/main" id="{BA533B89-8B0F-4F71-A6FB-D3831D145A25}"/>
              </a:ext>
            </a:extLst>
          </p:cNvPr>
          <p:cNvSpPr txBox="1"/>
          <p:nvPr/>
        </p:nvSpPr>
        <p:spPr>
          <a:xfrm>
            <a:off x="271021" y="1999876"/>
            <a:ext cx="8898904" cy="6424772"/>
          </a:xfrm>
          <a:prstGeom prst="rect">
            <a:avLst/>
          </a:prstGeom>
          <a:noFill/>
        </p:spPr>
        <p:txBody>
          <a:bodyPr wrap="square">
            <a:spAutoFit/>
          </a:bodyPr>
          <a:lstStyle/>
          <a:p>
            <a:pPr marL="0" indent="0">
              <a:lnSpc>
                <a:spcPct val="120000"/>
              </a:lnSpc>
              <a:buFontTx/>
              <a:buNone/>
              <a:defRPr/>
            </a:pPr>
            <a:r>
              <a:rPr lang="en-IE" sz="1200" b="1" dirty="0">
                <a:latin typeface="+mj-lt"/>
              </a:rPr>
              <a:t>Il crowdfunding è il finanziamento di un nuovo progetto attraverso la raccolta di piccole somme di denaro da un gran numero di persone</a:t>
            </a:r>
            <a:r>
              <a:rPr lang="en-IE" sz="1200" dirty="0">
                <a:latin typeface="+mj-lt"/>
              </a:rPr>
              <a:t>. </a:t>
            </a:r>
          </a:p>
          <a:p>
            <a:pPr marL="0" indent="0">
              <a:lnSpc>
                <a:spcPct val="120000"/>
              </a:lnSpc>
              <a:buFontTx/>
              <a:buNone/>
              <a:defRPr/>
            </a:pPr>
            <a:r>
              <a:rPr lang="en-IE" sz="1200" dirty="0">
                <a:latin typeface="+mj-lt"/>
              </a:rPr>
              <a:t>Migliaia di imprese e organizzazioni in tutta Europa hanno raccolto fondi attraverso le piattaforme di crowdfunding, che sono circa 600 in Europa.</a:t>
            </a:r>
          </a:p>
          <a:p>
            <a:pPr marL="0" indent="0">
              <a:lnSpc>
                <a:spcPct val="120000"/>
              </a:lnSpc>
              <a:buFontTx/>
              <a:buNone/>
              <a:defRPr/>
            </a:pPr>
            <a:r>
              <a:rPr lang="en-IE" sz="1200" dirty="0">
                <a:latin typeface="+mj-lt"/>
              </a:rPr>
              <a:t>Le organizzazioni utilizzano il crowdfunding non solo per raccogliere fondi online per il loro progetto, ma anche per costruire una comunità di supporto e creare consapevolezza/migliorare la visibilità.</a:t>
            </a:r>
            <a:endParaRPr lang="sk-SK" sz="1200" dirty="0">
              <a:latin typeface="+mj-lt"/>
            </a:endParaRPr>
          </a:p>
          <a:p>
            <a:pPr marL="0" indent="0">
              <a:lnSpc>
                <a:spcPct val="110000"/>
              </a:lnSpc>
              <a:buFontTx/>
              <a:buNone/>
              <a:defRPr/>
            </a:pPr>
            <a:r>
              <a:rPr lang="en-US" altLang="en-US" sz="1200" dirty="0">
                <a:latin typeface="+mj-lt"/>
              </a:rPr>
              <a:t>Il crowdfunding indica una serie di modelli di "raccolta fondi" diversi. Può assumere la forma di </a:t>
            </a:r>
          </a:p>
          <a:p>
            <a:pPr>
              <a:lnSpc>
                <a:spcPct val="110000"/>
              </a:lnSpc>
              <a:defRPr/>
            </a:pPr>
            <a:r>
              <a:rPr lang="en-US" altLang="en-US" sz="1200" b="1" dirty="0">
                <a:latin typeface="+mj-lt"/>
              </a:rPr>
              <a:t>Carità </a:t>
            </a:r>
            <a:r>
              <a:rPr lang="en-US" altLang="en-US" sz="1200" dirty="0">
                <a:latin typeface="+mj-lt"/>
              </a:rPr>
              <a:t>- quando le persone donano a un individuo, a un progetto o a un'</a:t>
            </a:r>
            <a:r>
              <a:rPr lang="en-US" altLang="en-US" sz="1200" dirty="0" err="1">
                <a:latin typeface="+mj-lt"/>
              </a:rPr>
              <a:t>organizzazione </a:t>
            </a:r>
            <a:r>
              <a:rPr lang="en-US" altLang="en-US" sz="1200" dirty="0">
                <a:latin typeface="+mj-lt"/>
              </a:rPr>
              <a:t>senza ricevere in cambio alcun ritorno finanziario o materiale.</a:t>
            </a:r>
          </a:p>
          <a:p>
            <a:pPr>
              <a:lnSpc>
                <a:spcPct val="110000"/>
              </a:lnSpc>
              <a:defRPr/>
            </a:pPr>
            <a:r>
              <a:rPr lang="en-US" altLang="en-US" sz="1200" b="1" dirty="0">
                <a:latin typeface="+mj-lt"/>
              </a:rPr>
              <a:t>Prevendita - </a:t>
            </a:r>
            <a:r>
              <a:rPr lang="en-US" altLang="en-US" sz="1200" dirty="0">
                <a:latin typeface="+mj-lt"/>
              </a:rPr>
              <a:t>quando le persone fanno una donazione per la creazione di un prodotto specifico, ad esempio una cucina in multiproprietà potrebbe vendere il tempo di produzione a fronte di una quota anticipata. </a:t>
            </a:r>
          </a:p>
          <a:p>
            <a:pPr>
              <a:lnSpc>
                <a:spcPct val="110000"/>
              </a:lnSpc>
              <a:defRPr/>
            </a:pPr>
            <a:r>
              <a:rPr lang="en-US" altLang="en-US" sz="1200" b="1" dirty="0">
                <a:latin typeface="+mj-lt"/>
              </a:rPr>
              <a:t>Prestito Peer-to-Peer </a:t>
            </a:r>
            <a:r>
              <a:rPr lang="en-US" altLang="en-US" sz="1200" dirty="0">
                <a:latin typeface="+mj-lt"/>
              </a:rPr>
              <a:t>- prestito da un certo numero di prestatori attraverso una piattaforma online, ogni prestatore presta un (piccolo) importo in cambio di una compensazione finanziaria - utilizzato per progetti di imprenditoria sociale</a:t>
            </a:r>
          </a:p>
          <a:p>
            <a:pPr marL="0" indent="0">
              <a:lnSpc>
                <a:spcPct val="110000"/>
              </a:lnSpc>
              <a:buFontTx/>
              <a:buNone/>
              <a:defRPr/>
            </a:pPr>
            <a:r>
              <a:rPr lang="en-US" altLang="en-US" sz="1200" dirty="0">
                <a:latin typeface="+mj-lt"/>
              </a:rPr>
              <a:t>Diverse piattaforme facilitano diversi modelli di raccolta fondi. Trovare il modello di finanziamento giusto per il vostro progetto è fondamentale per il successo della campagna. </a:t>
            </a:r>
            <a:endParaRPr lang="sk-SK" altLang="en-US" sz="1200" dirty="0">
              <a:latin typeface="+mj-lt"/>
            </a:endParaRPr>
          </a:p>
          <a:p>
            <a:pPr>
              <a:lnSpc>
                <a:spcPct val="120000"/>
              </a:lnSpc>
              <a:defRPr/>
            </a:pPr>
            <a:r>
              <a:rPr lang="en-IE" sz="1200" b="1" dirty="0">
                <a:latin typeface="+mj-lt"/>
              </a:rPr>
              <a:t>Vantaggi:</a:t>
            </a:r>
            <a:r>
              <a:rPr lang="en-IE" sz="1200" dirty="0">
                <a:latin typeface="+mj-lt"/>
              </a:rPr>
              <a:t> Il crowdfunding può fornire accesso al capitale senza partecipazioni azionarie o burocrazia rigida.</a:t>
            </a:r>
          </a:p>
          <a:p>
            <a:pPr>
              <a:lnSpc>
                <a:spcPct val="120000"/>
              </a:lnSpc>
              <a:defRPr/>
            </a:pPr>
            <a:r>
              <a:rPr lang="en-IE" sz="1200" b="1" dirty="0">
                <a:latin typeface="+mj-lt"/>
              </a:rPr>
              <a:t>Svantaggi:</a:t>
            </a:r>
            <a:r>
              <a:rPr lang="en-IE" sz="1200" dirty="0">
                <a:latin typeface="+mj-lt"/>
              </a:rPr>
              <a:t> La maggior parte delle piattaforme di crowdfunding ha un modello "Tutto o niente", il che significa che se l'obiettivo di finanziamento della campagna non viene raggiunto, tutti i contributi vengono restituiti ai finanziatori.  Molti progetti non decollano mai, il che può essere frustrante visto il tempo che si può dedicare alla creazione della campagna. </a:t>
            </a:r>
          </a:p>
          <a:p>
            <a:pPr>
              <a:lnSpc>
                <a:spcPct val="120000"/>
              </a:lnSpc>
              <a:defRPr/>
            </a:pPr>
            <a:endParaRPr lang="en-IE" sz="1200" dirty="0">
              <a:latin typeface="+mj-lt"/>
            </a:endParaRPr>
          </a:p>
          <a:p>
            <a:pPr marL="0" indent="0">
              <a:lnSpc>
                <a:spcPct val="120000"/>
              </a:lnSpc>
              <a:buFontTx/>
              <a:buNone/>
              <a:defRPr/>
            </a:pPr>
            <a:r>
              <a:rPr lang="en-IE" sz="1200" dirty="0">
                <a:latin typeface="+mj-lt"/>
              </a:rPr>
              <a:t>Alcune piattaforme di crowd funding basate sulle donazioni consentono di "prendere tutto", il che significa che anche se non si raggiunge l'importo prefissato, si può comunque conservare l'importo donato alla propria campagna. </a:t>
            </a:r>
          </a:p>
          <a:p>
            <a:pPr marL="0" indent="0">
              <a:buFontTx/>
              <a:buNone/>
              <a:defRPr/>
            </a:pPr>
            <a:endParaRPr lang="en-IE" sz="1200" dirty="0">
              <a:latin typeface="+mj-lt"/>
            </a:endParaRPr>
          </a:p>
          <a:p>
            <a:pPr marL="0" indent="0">
              <a:lnSpc>
                <a:spcPct val="110000"/>
              </a:lnSpc>
              <a:buFontTx/>
              <a:buNone/>
              <a:defRPr/>
            </a:pPr>
            <a:endParaRPr lang="en-US" altLang="en-US" sz="1200" dirty="0">
              <a:latin typeface="+mj-lt"/>
            </a:endParaRPr>
          </a:p>
          <a:p>
            <a:pPr>
              <a:defRPr/>
            </a:pPr>
            <a:endParaRPr lang="en-US" altLang="en-US" sz="1200" dirty="0">
              <a:latin typeface="+mj-lt"/>
            </a:endParaRPr>
          </a:p>
          <a:p>
            <a:pPr marL="0" indent="0">
              <a:buFontTx/>
              <a:buNone/>
              <a:defRPr/>
            </a:pPr>
            <a:endParaRPr lang="en-IE" sz="1200" dirty="0">
              <a:latin typeface="+mj-lt"/>
            </a:endParaRPr>
          </a:p>
          <a:p>
            <a:pPr marL="0" indent="0">
              <a:lnSpc>
                <a:spcPct val="120000"/>
              </a:lnSpc>
              <a:buFontTx/>
              <a:buNone/>
              <a:defRPr/>
            </a:pPr>
            <a:r>
              <a:rPr lang="en-IE" sz="1200" dirty="0">
                <a:latin typeface="+mj-lt"/>
              </a:rPr>
              <a:t>  </a:t>
            </a:r>
          </a:p>
          <a:p>
            <a:pPr marL="0" indent="0">
              <a:lnSpc>
                <a:spcPct val="120000"/>
              </a:lnSpc>
              <a:buFontTx/>
              <a:buNone/>
              <a:defRPr/>
            </a:pPr>
            <a:endParaRPr lang="en-IE" sz="1200" dirty="0">
              <a:latin typeface="+mj-lt"/>
            </a:endParaRPr>
          </a:p>
          <a:p>
            <a:pPr marL="0" indent="0">
              <a:lnSpc>
                <a:spcPct val="120000"/>
              </a:lnSpc>
              <a:buFontTx/>
              <a:buNone/>
              <a:defRPr/>
            </a:pPr>
            <a:endParaRPr lang="en-IE" sz="1200" dirty="0">
              <a:latin typeface="+mj-lt"/>
            </a:endParaRPr>
          </a:p>
          <a:p>
            <a:pPr marL="0" indent="0">
              <a:lnSpc>
                <a:spcPct val="120000"/>
              </a:lnSpc>
              <a:buFontTx/>
              <a:buNone/>
              <a:defRPr/>
            </a:pPr>
            <a:endParaRPr lang="en-IE" sz="1200" dirty="0">
              <a:latin typeface="+mj-lt"/>
            </a:endParaRPr>
          </a:p>
          <a:p>
            <a:pPr>
              <a:lnSpc>
                <a:spcPct val="120000"/>
              </a:lnSpc>
              <a:defRPr/>
            </a:pPr>
            <a:endParaRPr lang="en-IE" sz="1200" dirty="0">
              <a:latin typeface="+mj-lt"/>
            </a:endParaRPr>
          </a:p>
        </p:txBody>
      </p:sp>
    </p:spTree>
    <p:extLst>
      <p:ext uri="{BB962C8B-B14F-4D97-AF65-F5344CB8AC3E}">
        <p14:creationId xmlns:p14="http://schemas.microsoft.com/office/powerpoint/2010/main" val="33753502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286AA423-617A-47DB-9BFE-07F3CF45F17F}"/>
              </a:ext>
            </a:extLst>
          </p:cNvPr>
          <p:cNvSpPr txBox="1"/>
          <p:nvPr/>
        </p:nvSpPr>
        <p:spPr>
          <a:xfrm>
            <a:off x="432847" y="1182231"/>
            <a:ext cx="9040305" cy="3231654"/>
          </a:xfrm>
          <a:prstGeom prst="rect">
            <a:avLst/>
          </a:prstGeom>
          <a:noFill/>
        </p:spPr>
        <p:txBody>
          <a:bodyPr wrap="square" lIns="91440" tIns="45720" rIns="91440" bIns="45720" anchor="t">
            <a:spAutoFit/>
          </a:bodyPr>
          <a:lstStyle/>
          <a:p>
            <a:pPr>
              <a:defRPr/>
            </a:pPr>
            <a:endParaRPr lang="en-IE" sz="1200" dirty="0">
              <a:latin typeface="+mj-lt"/>
            </a:endParaRPr>
          </a:p>
          <a:p>
            <a:pPr>
              <a:defRPr/>
            </a:pPr>
            <a:r>
              <a:rPr lang="en-IE" sz="1200" dirty="0">
                <a:latin typeface="+mj-lt"/>
                <a:cs typeface="Arial"/>
              </a:rPr>
              <a:t>Le diverse piattaforme applicano tariffe diverse a seconda del modello scelto.  </a:t>
            </a:r>
            <a:endParaRPr lang="en-IE" sz="1200" dirty="0">
              <a:latin typeface="+mj-lt"/>
            </a:endParaRPr>
          </a:p>
          <a:p>
            <a:pPr>
              <a:defRPr/>
            </a:pPr>
            <a:endParaRPr lang="en-IE" sz="1200" dirty="0">
              <a:latin typeface="+mj-lt"/>
            </a:endParaRPr>
          </a:p>
          <a:p>
            <a:pPr marL="213995" indent="-213995">
              <a:buFont typeface="Arial" panose="020B0604020202020204" pitchFamily="34" charset="0"/>
              <a:buChar char="•"/>
              <a:defRPr/>
            </a:pPr>
            <a:r>
              <a:rPr lang="en-IE" sz="1200" b="1" dirty="0">
                <a:latin typeface="+mj-lt"/>
                <a:cs typeface="Arial"/>
              </a:rPr>
              <a:t>Canone di hosting della piattaforma:</a:t>
            </a:r>
          </a:p>
          <a:p>
            <a:pPr marL="198755">
              <a:defRPr/>
            </a:pPr>
            <a:r>
              <a:rPr lang="en-IE" sz="1200" dirty="0">
                <a:latin typeface="+mj-lt"/>
                <a:cs typeface="Arial"/>
              </a:rPr>
              <a:t>Alcune piattaforme, anche se non tutte, applicano un costo iniziale solo per ospitare la campagna. Questo costo varia da 0 a 300 euro e sarà addebitato a tutti i progetti, siano essi raccolti con successo o meno. Chiedete alle piattaforme quale sia la tariffa applicabile prima di avviare la campagna.</a:t>
            </a:r>
          </a:p>
          <a:p>
            <a:pPr marL="198755" indent="-198755">
              <a:buFont typeface="Arial" panose="020B0604020202020204" pitchFamily="34" charset="0"/>
              <a:buChar char="•"/>
              <a:defRPr/>
            </a:pPr>
            <a:r>
              <a:rPr lang="en-IE" sz="1200" b="1" dirty="0">
                <a:latin typeface="+mj-lt"/>
                <a:cs typeface="Arial"/>
              </a:rPr>
              <a:t>Tassa di successo:</a:t>
            </a:r>
          </a:p>
          <a:p>
            <a:pPr marL="198755">
              <a:defRPr/>
            </a:pPr>
            <a:r>
              <a:rPr lang="en-IE" sz="1200" dirty="0">
                <a:latin typeface="+mj-lt"/>
                <a:cs typeface="Arial"/>
              </a:rPr>
              <a:t>La maggior parte delle piattaforme di crowdfunding preleva una percentuale dell'importo totale raccolto. La percentuale varia da piattaforma a piattaforma e oscilla tra il 3% e il 12% del totale raccolto.</a:t>
            </a:r>
            <a:endParaRPr lang="sk-SK" sz="1200" dirty="0">
              <a:latin typeface="+mj-lt"/>
              <a:cs typeface="Arial"/>
            </a:endParaRPr>
          </a:p>
          <a:p>
            <a:pPr marL="198755" indent="-198755">
              <a:buFont typeface="Arial" panose="020B0604020202020204" pitchFamily="34" charset="0"/>
              <a:buChar char="•"/>
              <a:defRPr/>
            </a:pPr>
            <a:r>
              <a:rPr lang="en-IE" sz="1200" b="1" dirty="0">
                <a:latin typeface="+mj-lt"/>
                <a:cs typeface="Arial"/>
              </a:rPr>
              <a:t>Spese di elaborazione dei pagamenti:</a:t>
            </a:r>
          </a:p>
          <a:p>
            <a:pPr marL="185420">
              <a:defRPr/>
            </a:pPr>
            <a:r>
              <a:rPr lang="en-IE" sz="1200" dirty="0">
                <a:latin typeface="+mj-lt"/>
                <a:cs typeface="Arial"/>
              </a:rPr>
              <a:t>Fate attenzione anche alla commissione di servizio per ogni transazione effettuata. Di solito questa commissione è in media del 3%. Ad esempio, per ogni 100 euro di donazione/investimento, solo 97 euro arrivano alla campagna. </a:t>
            </a:r>
          </a:p>
          <a:p>
            <a:pPr>
              <a:defRPr/>
            </a:pPr>
            <a:endParaRPr lang="en-IE" sz="1200" dirty="0">
              <a:latin typeface="+mj-lt"/>
            </a:endParaRPr>
          </a:p>
          <a:p>
            <a:pPr>
              <a:defRPr/>
            </a:pPr>
            <a:r>
              <a:rPr lang="en-IE" sz="1200" dirty="0">
                <a:latin typeface="+mj-lt"/>
                <a:cs typeface="Arial"/>
              </a:rPr>
              <a:t>Controllate attentamente ogni piattaforma per valutare i costi reali </a:t>
            </a:r>
            <a:br>
              <a:rPr lang="en-IE" sz="1200" dirty="0">
                <a:latin typeface="+mj-lt"/>
              </a:rPr>
            </a:br>
            <a:r>
              <a:rPr lang="en-IE" sz="1200" dirty="0">
                <a:latin typeface="+mj-lt"/>
                <a:cs typeface="Arial"/>
              </a:rPr>
              <a:t>dietro le stesse. </a:t>
            </a:r>
            <a:endParaRPr lang="en-IE" sz="1200" dirty="0">
              <a:latin typeface="+mj-lt"/>
            </a:endParaRPr>
          </a:p>
          <a:p>
            <a:pPr marL="198755">
              <a:defRPr/>
            </a:pPr>
            <a:endParaRPr lang="en-IE" sz="1200" dirty="0">
              <a:latin typeface="+mj-lt"/>
            </a:endParaRPr>
          </a:p>
        </p:txBody>
      </p:sp>
    </p:spTree>
    <p:extLst>
      <p:ext uri="{BB962C8B-B14F-4D97-AF65-F5344CB8AC3E}">
        <p14:creationId xmlns:p14="http://schemas.microsoft.com/office/powerpoint/2010/main" val="23441019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C3E4DA61-47A8-4118-BD0E-C2ECA548FD57}"/>
              </a:ext>
            </a:extLst>
          </p:cNvPr>
          <p:cNvSpPr txBox="1"/>
          <p:nvPr/>
        </p:nvSpPr>
        <p:spPr>
          <a:xfrm>
            <a:off x="271021" y="1203976"/>
            <a:ext cx="8769284" cy="276999"/>
          </a:xfrm>
          <a:prstGeom prst="rect">
            <a:avLst/>
          </a:prstGeom>
          <a:noFill/>
        </p:spPr>
        <p:txBody>
          <a:bodyPr wrap="square" lIns="91440" tIns="45720" rIns="91440" bIns="45720" anchor="t">
            <a:spAutoFit/>
          </a:bodyPr>
          <a:lstStyle/>
          <a:p>
            <a:r>
              <a:rPr lang="en-IE" altLang="en-US" sz="1200" b="1" dirty="0">
                <a:solidFill>
                  <a:srgbClr val="006600"/>
                </a:solidFill>
                <a:latin typeface="+mj-lt"/>
                <a:cs typeface="Arial"/>
              </a:rPr>
              <a:t>Analizziamo le principali piattaforme di crowd funding - </a:t>
            </a:r>
            <a:r>
              <a:rPr lang="en-IE" altLang="en-US" sz="1200" b="1" dirty="0">
                <a:solidFill>
                  <a:schemeClr val="tx2">
                    <a:lumMod val="75000"/>
                  </a:schemeClr>
                </a:solidFill>
                <a:latin typeface="+mj-lt"/>
                <a:cs typeface="Arial"/>
                <a:hlinkClick r:id="rId2">
                  <a:extLst>
                    <a:ext uri="{A12FA001-AC4F-418D-AE19-62706E023703}">
                      <ahyp:hlinkClr xmlns:ahyp="http://schemas.microsoft.com/office/drawing/2018/hyperlinkcolor" val="tx"/>
                    </a:ext>
                  </a:extLst>
                </a:hlinkClick>
              </a:rPr>
              <a:t>Peerbackers</a:t>
            </a:r>
            <a:r>
              <a:rPr lang="en-IE" altLang="en-US" sz="1200" b="1" dirty="0">
                <a:solidFill>
                  <a:srgbClr val="006600"/>
                </a:solidFill>
                <a:latin typeface="+mj-lt"/>
                <a:cs typeface="Arial"/>
              </a:rPr>
              <a:t>. </a:t>
            </a:r>
            <a:endParaRPr lang="sk-SK" sz="1200">
              <a:solidFill>
                <a:srgbClr val="006600"/>
              </a:solidFill>
            </a:endParaRPr>
          </a:p>
        </p:txBody>
      </p:sp>
      <p:sp>
        <p:nvSpPr>
          <p:cNvPr id="5" name="BlokTextu 4">
            <a:extLst>
              <a:ext uri="{FF2B5EF4-FFF2-40B4-BE49-F238E27FC236}">
                <a16:creationId xmlns:a16="http://schemas.microsoft.com/office/drawing/2014/main" id="{10C2F110-4AE7-44ED-8AE2-0377D59B9D55}"/>
              </a:ext>
            </a:extLst>
          </p:cNvPr>
          <p:cNvSpPr txBox="1"/>
          <p:nvPr/>
        </p:nvSpPr>
        <p:spPr>
          <a:xfrm>
            <a:off x="271021" y="1869685"/>
            <a:ext cx="8986101" cy="2862322"/>
          </a:xfrm>
          <a:prstGeom prst="rect">
            <a:avLst/>
          </a:prstGeom>
          <a:noFill/>
        </p:spPr>
        <p:txBody>
          <a:bodyPr wrap="square" lIns="91440" tIns="45720" rIns="91440" bIns="45720" anchor="t">
            <a:spAutoFit/>
          </a:bodyPr>
          <a:lstStyle/>
          <a:p>
            <a:pPr>
              <a:spcBef>
                <a:spcPct val="0"/>
              </a:spcBef>
              <a:buFontTx/>
              <a:buNone/>
            </a:pPr>
            <a:endParaRPr lang="en-IE" altLang="en-US" sz="1200" dirty="0">
              <a:latin typeface="+mj-lt"/>
            </a:endParaRPr>
          </a:p>
          <a:p>
            <a:r>
              <a:rPr lang="en-IE" altLang="en-US" sz="1200" dirty="0">
                <a:latin typeface="+mj-lt"/>
                <a:cs typeface="Arial"/>
              </a:rPr>
              <a:t>Riconosciuto costantemente come uno dei migliori siti web di crowdfunding del settore, </a:t>
            </a:r>
            <a:r>
              <a:rPr lang="en-IE" altLang="en-US" sz="1200" dirty="0" err="1">
                <a:latin typeface="+mj-lt"/>
                <a:cs typeface="Arial"/>
              </a:rPr>
              <a:t>peerbackers si </a:t>
            </a:r>
            <a:r>
              <a:rPr lang="en-IE" altLang="en-US" sz="1200" dirty="0">
                <a:latin typeface="+mj-lt"/>
                <a:cs typeface="Arial"/>
              </a:rPr>
              <a:t>concentra sul finanziamento di imprenditori e innovatori. La piattaforma ha ospitato migliaia di progetti imprenditoriali da tutto il mondo. </a:t>
            </a:r>
            <a:endParaRPr lang="en-IE" altLang="en-US" sz="1200" dirty="0">
              <a:latin typeface="+mj-lt"/>
            </a:endParaRPr>
          </a:p>
          <a:p>
            <a:pPr>
              <a:spcBef>
                <a:spcPct val="0"/>
              </a:spcBef>
              <a:buFontTx/>
              <a:buNone/>
            </a:pPr>
            <a:endParaRPr lang="en-IE" altLang="en-US" sz="1200" dirty="0">
              <a:latin typeface="+mj-lt"/>
            </a:endParaRPr>
          </a:p>
          <a:p>
            <a:r>
              <a:rPr lang="en-IE" altLang="en-US" sz="1200" dirty="0">
                <a:latin typeface="+mj-lt"/>
                <a:cs typeface="Arial"/>
              </a:rPr>
              <a:t>Dopo aver constatato l'alto tasso di fallimento dei progetti di crowdfunding, </a:t>
            </a:r>
            <a:r>
              <a:rPr lang="en-IE" altLang="en-US" sz="1200" dirty="0" err="1">
                <a:latin typeface="+mj-lt"/>
                <a:cs typeface="Arial"/>
              </a:rPr>
              <a:t>i peerbacker </a:t>
            </a:r>
            <a:r>
              <a:rPr lang="en-IE" altLang="en-US" sz="1200" dirty="0">
                <a:latin typeface="+mj-lt"/>
                <a:cs typeface="Arial"/>
              </a:rPr>
              <a:t>hanno lanciato la Crowdfunding Academy per offrire formazione e supporto a chi vuole fare crowdfunding.</a:t>
            </a:r>
          </a:p>
          <a:p>
            <a:pPr>
              <a:spcBef>
                <a:spcPct val="0"/>
              </a:spcBef>
              <a:buFontTx/>
              <a:buNone/>
            </a:pPr>
            <a:endParaRPr lang="en-IE" altLang="en-US" sz="1200" dirty="0">
              <a:latin typeface="+mj-lt"/>
            </a:endParaRPr>
          </a:p>
          <a:p>
            <a:r>
              <a:rPr lang="en-IE" altLang="en-US" sz="1200" dirty="0">
                <a:latin typeface="+mj-lt"/>
                <a:cs typeface="Arial"/>
                <a:hlinkClick r:id="rId3"/>
              </a:rPr>
              <a:t>http://crowdfundingacademy.com/ </a:t>
            </a:r>
            <a:endParaRPr lang="sk-SK" altLang="en-US" sz="1200">
              <a:latin typeface="+mj-lt"/>
            </a:endParaRPr>
          </a:p>
          <a:p>
            <a:pPr>
              <a:spcBef>
                <a:spcPct val="0"/>
              </a:spcBef>
              <a:buFontTx/>
              <a:buNone/>
            </a:pPr>
            <a:endParaRPr lang="en-IE" altLang="en-US" sz="1200" dirty="0">
              <a:latin typeface="+mj-lt"/>
            </a:endParaRPr>
          </a:p>
          <a:p>
            <a:r>
              <a:rPr lang="en-IE" altLang="en-US" sz="1200" dirty="0">
                <a:latin typeface="+mj-lt"/>
                <a:cs typeface="Arial"/>
              </a:rPr>
              <a:t>Consentendo agli investitori al dettaglio di investire direttamente in una gamma di veicoli d'investimento credibili e di costruire un portafoglio realmente diversificato, Investing Zone, con sede nel Regno Unito, colma il divario tra gli investimenti tradizionali e le azioni non quotate. </a:t>
            </a:r>
            <a:endParaRPr lang="en-IE" altLang="en-US" sz="1200" dirty="0">
              <a:latin typeface="+mj-lt"/>
            </a:endParaRPr>
          </a:p>
          <a:p>
            <a:pPr>
              <a:spcBef>
                <a:spcPct val="0"/>
              </a:spcBef>
              <a:buFontTx/>
              <a:buNone/>
            </a:pPr>
            <a:endParaRPr lang="en-IE" altLang="en-US" sz="1200" dirty="0">
              <a:latin typeface="+mj-lt"/>
              <a:hlinkClick r:id="rId4"/>
            </a:endParaRPr>
          </a:p>
          <a:p>
            <a:r>
              <a:rPr lang="en-IE" altLang="en-US" sz="1200" dirty="0">
                <a:latin typeface="+mj-lt"/>
                <a:cs typeface="Arial"/>
                <a:hlinkClick r:id="rId4"/>
              </a:rPr>
              <a:t>https://www.investingzone.com/pitches </a:t>
            </a:r>
            <a:endParaRPr lang="en-IE" altLang="en-US" sz="1200" dirty="0">
              <a:latin typeface="+mj-lt"/>
            </a:endParaRPr>
          </a:p>
          <a:p>
            <a:pPr>
              <a:spcBef>
                <a:spcPct val="0"/>
              </a:spcBef>
              <a:buFontTx/>
              <a:buNone/>
            </a:pPr>
            <a:endParaRPr lang="en-IE" altLang="en-US" sz="1200" dirty="0">
              <a:latin typeface="+mj-lt"/>
            </a:endParaRPr>
          </a:p>
          <a:p>
            <a:pPr>
              <a:spcBef>
                <a:spcPct val="0"/>
              </a:spcBef>
              <a:buFontTx/>
              <a:buNone/>
            </a:pPr>
            <a:endParaRPr lang="en-IE" altLang="en-US" sz="1200" dirty="0">
              <a:latin typeface="+mj-lt"/>
            </a:endParaRPr>
          </a:p>
        </p:txBody>
      </p:sp>
    </p:spTree>
    <p:extLst>
      <p:ext uri="{BB962C8B-B14F-4D97-AF65-F5344CB8AC3E}">
        <p14:creationId xmlns:p14="http://schemas.microsoft.com/office/powerpoint/2010/main" val="38413072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0AFF7ACB-B6B8-4D6B-A1DE-C4916FE31FA2}"/>
              </a:ext>
            </a:extLst>
          </p:cNvPr>
          <p:cNvSpPr txBox="1"/>
          <p:nvPr/>
        </p:nvSpPr>
        <p:spPr>
          <a:xfrm>
            <a:off x="346434" y="1238063"/>
            <a:ext cx="7345837" cy="646331"/>
          </a:xfrm>
          <a:prstGeom prst="rect">
            <a:avLst/>
          </a:prstGeom>
          <a:noFill/>
        </p:spPr>
        <p:txBody>
          <a:bodyPr wrap="square" lIns="91440" tIns="45720" rIns="91440" bIns="45720" anchor="t">
            <a:spAutoFit/>
          </a:bodyPr>
          <a:lstStyle/>
          <a:p>
            <a:r>
              <a:rPr lang="en-IE" altLang="en-US" sz="1200" b="1" dirty="0">
                <a:solidFill>
                  <a:srgbClr val="006600"/>
                </a:solidFill>
                <a:latin typeface="+mj-lt"/>
                <a:cs typeface="Arial"/>
              </a:rPr>
              <a:t>Esempio di formazione alimentare finanziata con fondi pubblici, USA</a:t>
            </a:r>
            <a:br>
              <a:rPr lang="en-IE" altLang="en-US" sz="1200" b="1" dirty="0">
                <a:latin typeface="+mj-lt"/>
              </a:rPr>
            </a:br>
            <a:br>
              <a:rPr lang="en-IE" altLang="en-US" sz="1200" b="1" dirty="0">
                <a:latin typeface="+mj-lt"/>
              </a:rPr>
            </a:br>
            <a:endParaRPr lang="sk-SK" sz="1200">
              <a:solidFill>
                <a:srgbClr val="006600"/>
              </a:solidFill>
              <a:latin typeface="+mj-lt"/>
            </a:endParaRPr>
          </a:p>
        </p:txBody>
      </p:sp>
      <p:sp>
        <p:nvSpPr>
          <p:cNvPr id="7" name="BlokTextu 6">
            <a:extLst>
              <a:ext uri="{FF2B5EF4-FFF2-40B4-BE49-F238E27FC236}">
                <a16:creationId xmlns:a16="http://schemas.microsoft.com/office/drawing/2014/main" id="{DE19452B-19D3-4E28-8F68-DB59A25E4633}"/>
              </a:ext>
            </a:extLst>
          </p:cNvPr>
          <p:cNvSpPr txBox="1"/>
          <p:nvPr/>
        </p:nvSpPr>
        <p:spPr>
          <a:xfrm>
            <a:off x="346434" y="1940732"/>
            <a:ext cx="9033236" cy="646331"/>
          </a:xfrm>
          <a:prstGeom prst="rect">
            <a:avLst/>
          </a:prstGeom>
          <a:noFill/>
        </p:spPr>
        <p:txBody>
          <a:bodyPr wrap="square" lIns="91440" tIns="45720" rIns="91440" bIns="45720" anchor="t">
            <a:spAutoFit/>
          </a:bodyPr>
          <a:lstStyle/>
          <a:p>
            <a:r>
              <a:rPr lang="en-IE" altLang="en-US" sz="1200" dirty="0">
                <a:solidFill>
                  <a:srgbClr val="353132"/>
                </a:solidFill>
                <a:latin typeface="+mj-lt"/>
                <a:cs typeface="Arial"/>
              </a:rPr>
              <a:t>La Muscolo Meat Academy ha condotto con successo una campagna di crowdfunding per sostenere la formazione e la certificazione di 15 studenti attraverso un programma intensivo e pratico di 9 mesi a Chicago, IL.  L'obiettivo di raccogliere 30.000 dollari è stato superato di 1.147 dollari. Link alla campagna: www.barnraiser.us/projects/help-enroll-tomorrow-s-butchers </a:t>
            </a:r>
            <a:endParaRPr lang="en-IE" altLang="en-US" sz="1200" dirty="0">
              <a:solidFill>
                <a:srgbClr val="353132"/>
              </a:solidFill>
              <a:latin typeface="+mj-lt"/>
            </a:endParaRPr>
          </a:p>
        </p:txBody>
      </p:sp>
      <p:pic>
        <p:nvPicPr>
          <p:cNvPr id="8" name="Picture 1">
            <a:extLst>
              <a:ext uri="{FF2B5EF4-FFF2-40B4-BE49-F238E27FC236}">
                <a16:creationId xmlns:a16="http://schemas.microsoft.com/office/drawing/2014/main" id="{F1DE9660-C1B6-47C2-94EA-77966F58D68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4257" y="3803138"/>
            <a:ext cx="5437589" cy="2489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46127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0D5DCFF5-FC22-43E6-A156-3585FF8F89FD}"/>
              </a:ext>
            </a:extLst>
          </p:cNvPr>
          <p:cNvSpPr txBox="1"/>
          <p:nvPr/>
        </p:nvSpPr>
        <p:spPr>
          <a:xfrm>
            <a:off x="233313" y="1059671"/>
            <a:ext cx="5846975" cy="276999"/>
          </a:xfrm>
          <a:prstGeom prst="rect">
            <a:avLst/>
          </a:prstGeom>
          <a:noFill/>
        </p:spPr>
        <p:txBody>
          <a:bodyPr wrap="square" lIns="91440" tIns="45720" rIns="91440" bIns="45720" anchor="t">
            <a:spAutoFit/>
          </a:bodyPr>
          <a:lstStyle/>
          <a:p>
            <a:pPr>
              <a:spcBef>
                <a:spcPct val="50000"/>
              </a:spcBef>
              <a:buFontTx/>
              <a:buNone/>
            </a:pPr>
            <a:r>
              <a:rPr lang="en-US" altLang="en-US" sz="1200" b="1" dirty="0">
                <a:solidFill>
                  <a:srgbClr val="006600"/>
                </a:solidFill>
                <a:latin typeface="+mj-lt"/>
                <a:ea typeface="Aharoni" panose="02010803020104030203" pitchFamily="2" charset="-79"/>
                <a:cs typeface="Aharoni"/>
              </a:rPr>
              <a:t>Piattaforme di finanziamento delle folle irlandesi</a:t>
            </a:r>
          </a:p>
        </p:txBody>
      </p:sp>
      <p:pic>
        <p:nvPicPr>
          <p:cNvPr id="4" name="Picture 8" descr="&lt;strong&gt;flag&lt;/strong&gt; by think0 customization wallpaper hdtv widescreen the &lt;strong&gt;irish flag&lt;/strong&gt; ...">
            <a:extLst>
              <a:ext uri="{FF2B5EF4-FFF2-40B4-BE49-F238E27FC236}">
                <a16:creationId xmlns:a16="http://schemas.microsoft.com/office/drawing/2014/main" id="{BE085868-87CB-4A26-815F-867A72F18D2C}"/>
              </a:ext>
            </a:extLst>
          </p:cNvPr>
          <p:cNvPicPr>
            <a:picLocks noChangeAspect="1"/>
          </p:cNvPicPr>
          <p:nvPr/>
        </p:nvPicPr>
        <p:blipFill rotWithShape="1">
          <a:blip r:embed="rId2"/>
          <a:srcRect/>
          <a:stretch/>
        </p:blipFill>
        <p:spPr>
          <a:xfrm>
            <a:off x="7809253" y="1290503"/>
            <a:ext cx="1380889" cy="863055"/>
          </a:xfrm>
          <a:prstGeom prst="roundRect">
            <a:avLst>
              <a:gd name="adj" fmla="val 3876"/>
            </a:avLst>
          </a:prstGeom>
          <a:ln>
            <a:solidFill>
              <a:schemeClr val="accent1"/>
            </a:solidFill>
          </a:ln>
          <a:effectLst/>
        </p:spPr>
      </p:pic>
      <p:pic>
        <p:nvPicPr>
          <p:cNvPr id="5" name="Picture 4" descr="photo-1459257831348-f0cdd359235f.jpg">
            <a:extLst>
              <a:ext uri="{FF2B5EF4-FFF2-40B4-BE49-F238E27FC236}">
                <a16:creationId xmlns:a16="http://schemas.microsoft.com/office/drawing/2014/main" id="{AA06A6F9-DDB4-4E48-8F9E-E3AEA48FFF0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8693" y="3188669"/>
            <a:ext cx="3171449" cy="237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lokTextu 6">
            <a:extLst>
              <a:ext uri="{FF2B5EF4-FFF2-40B4-BE49-F238E27FC236}">
                <a16:creationId xmlns:a16="http://schemas.microsoft.com/office/drawing/2014/main" id="{AC10C73B-D028-41CE-AAFB-23041F6651CB}"/>
              </a:ext>
            </a:extLst>
          </p:cNvPr>
          <p:cNvSpPr txBox="1"/>
          <p:nvPr/>
        </p:nvSpPr>
        <p:spPr>
          <a:xfrm>
            <a:off x="233313" y="1722030"/>
            <a:ext cx="7197364" cy="3508653"/>
          </a:xfrm>
          <a:prstGeom prst="rect">
            <a:avLst/>
          </a:prstGeom>
          <a:noFill/>
        </p:spPr>
        <p:txBody>
          <a:bodyPr wrap="square" lIns="91440" tIns="45720" rIns="91440" bIns="45720" anchor="t">
            <a:spAutoFit/>
          </a:bodyPr>
          <a:lstStyle/>
          <a:p>
            <a:pPr eaLnBrk="1" hangingPunct="1">
              <a:spcBef>
                <a:spcPct val="0"/>
              </a:spcBef>
              <a:buFontTx/>
              <a:buNone/>
            </a:pPr>
            <a:r>
              <a:rPr lang="en-IE" altLang="en-US" sz="1200" b="1" dirty="0">
                <a:latin typeface="+mj-lt"/>
                <a:cs typeface="Arial"/>
              </a:rPr>
              <a:t>Finanza connessa:</a:t>
            </a:r>
          </a:p>
          <a:p>
            <a:r>
              <a:rPr lang="en-IE" altLang="en-US" sz="1200" dirty="0">
                <a:latin typeface="+mj-lt"/>
                <a:cs typeface="Arial"/>
              </a:rPr>
              <a:t>Sito di crowdfunding di proprietà irlandese con tassi di commissione favorevoli.   </a:t>
            </a:r>
            <a:endParaRPr lang="en-IE" altLang="en-US" sz="1200" dirty="0">
              <a:latin typeface="+mj-lt"/>
            </a:endParaRPr>
          </a:p>
          <a:p>
            <a:r>
              <a:rPr lang="en-IE" altLang="en-US" sz="1200" dirty="0">
                <a:latin typeface="+mj-lt"/>
                <a:cs typeface="Arial"/>
              </a:rPr>
              <a:t>Tariffa: 2,5% di commissione </a:t>
            </a:r>
            <a:endParaRPr lang="en-IE" altLang="en-US" sz="1200" dirty="0">
              <a:latin typeface="+mj-lt"/>
            </a:endParaRPr>
          </a:p>
          <a:p>
            <a:pPr eaLnBrk="1" hangingPunct="1">
              <a:spcBef>
                <a:spcPct val="0"/>
              </a:spcBef>
              <a:buFontTx/>
              <a:buNone/>
            </a:pPr>
            <a:r>
              <a:rPr lang="en-IE" altLang="en-US" sz="1200" dirty="0">
                <a:latin typeface="+mj-lt"/>
                <a:cs typeface="Arial"/>
              </a:rPr>
              <a:t>Sito web: </a:t>
            </a:r>
            <a:r>
              <a:rPr lang="en-IE" altLang="en-US" sz="1200" dirty="0">
                <a:latin typeface="+mj-lt"/>
                <a:cs typeface="Arial"/>
                <a:hlinkClick r:id="rId4"/>
              </a:rPr>
              <a:t>www.linkedfinance.com</a:t>
            </a:r>
            <a:endParaRPr lang="en-IE" altLang="en-US" sz="1200" dirty="0">
              <a:latin typeface="+mj-lt"/>
              <a:cs typeface="Arial"/>
            </a:endParaRPr>
          </a:p>
          <a:p>
            <a:pPr eaLnBrk="1" hangingPunct="1">
              <a:spcBef>
                <a:spcPct val="0"/>
              </a:spcBef>
              <a:buFontTx/>
              <a:buNone/>
            </a:pPr>
            <a:endParaRPr lang="en-IE" altLang="en-US" sz="1200" dirty="0">
              <a:latin typeface="+mj-lt"/>
            </a:endParaRPr>
          </a:p>
          <a:p>
            <a:pPr eaLnBrk="1" hangingPunct="1">
              <a:spcBef>
                <a:spcPct val="0"/>
              </a:spcBef>
              <a:buFontTx/>
              <a:buNone/>
            </a:pPr>
            <a:r>
              <a:rPr lang="en-IE" altLang="en-US" sz="1200" b="1" dirty="0" err="1">
                <a:latin typeface="+mj-lt"/>
                <a:cs typeface="Arial"/>
              </a:rPr>
              <a:t>iCrowdFund</a:t>
            </a:r>
            <a:r>
              <a:rPr lang="en-IE" altLang="en-US" sz="1200" b="1" dirty="0">
                <a:latin typeface="+mj-lt"/>
                <a:cs typeface="Arial"/>
              </a:rPr>
              <a:t>:</a:t>
            </a:r>
          </a:p>
          <a:p>
            <a:r>
              <a:rPr lang="en-IE" altLang="en-US" sz="1200" dirty="0">
                <a:latin typeface="+mj-lt"/>
                <a:cs typeface="Arial"/>
              </a:rPr>
              <a:t>Una società irlandese di crowdfunding dal Tasso: 4% di commissione </a:t>
            </a:r>
            <a:endParaRPr lang="en-IE" altLang="en-US" sz="1200" dirty="0">
              <a:latin typeface="+mj-lt"/>
            </a:endParaRPr>
          </a:p>
          <a:p>
            <a:pPr eaLnBrk="1" hangingPunct="1">
              <a:spcBef>
                <a:spcPct val="0"/>
              </a:spcBef>
              <a:buFontTx/>
              <a:buNone/>
            </a:pPr>
            <a:r>
              <a:rPr lang="en-IE" altLang="en-US" sz="1200" dirty="0">
                <a:latin typeface="+mj-lt"/>
                <a:cs typeface="Arial"/>
              </a:rPr>
              <a:t>Sito web: </a:t>
            </a:r>
            <a:r>
              <a:rPr lang="en-IE" altLang="en-US" sz="1200" dirty="0">
                <a:latin typeface="+mj-lt"/>
                <a:cs typeface="Arial"/>
                <a:hlinkClick r:id="rId5"/>
              </a:rPr>
              <a:t>www.icrowdfund.ie</a:t>
            </a:r>
            <a:endParaRPr lang="en-IE" altLang="en-US" sz="1200" dirty="0">
              <a:latin typeface="+mj-lt"/>
              <a:cs typeface="Arial"/>
            </a:endParaRPr>
          </a:p>
          <a:p>
            <a:pPr eaLnBrk="1" hangingPunct="1">
              <a:spcBef>
                <a:spcPct val="0"/>
              </a:spcBef>
              <a:buFontTx/>
              <a:buNone/>
            </a:pPr>
            <a:endParaRPr lang="en-IE" altLang="en-US" sz="1200" dirty="0">
              <a:latin typeface="+mj-lt"/>
            </a:endParaRPr>
          </a:p>
          <a:p>
            <a:pPr>
              <a:spcBef>
                <a:spcPct val="50000"/>
              </a:spcBef>
            </a:pPr>
            <a:endParaRPr lang="en-US" altLang="en-US" sz="1200" b="1" dirty="0">
              <a:latin typeface="+mj-lt"/>
              <a:ea typeface="Aharoni" panose="02010803020104030203" pitchFamily="2" charset="-79"/>
              <a:cs typeface="Aharoni" panose="02010803020104030203" pitchFamily="2" charset="-79"/>
            </a:endParaRPr>
          </a:p>
          <a:p>
            <a:pPr algn="ctr" eaLnBrk="1" hangingPunct="1">
              <a:spcBef>
                <a:spcPct val="50000"/>
              </a:spcBef>
              <a:buFontTx/>
              <a:buNone/>
            </a:pPr>
            <a:endParaRPr lang="en-IE" altLang="en-US" sz="1200" b="1" dirty="0">
              <a:latin typeface="+mj-lt"/>
            </a:endParaRPr>
          </a:p>
          <a:p>
            <a:pPr eaLnBrk="1" hangingPunct="1">
              <a:spcBef>
                <a:spcPct val="0"/>
              </a:spcBef>
              <a:buFontTx/>
              <a:buNone/>
            </a:pPr>
            <a:endParaRPr lang="en-IE" altLang="en-US" sz="1200" b="1" dirty="0">
              <a:latin typeface="+mj-lt"/>
            </a:endParaRPr>
          </a:p>
          <a:p>
            <a:pPr lvl="1" eaLnBrk="1" hangingPunct="1">
              <a:spcBef>
                <a:spcPct val="0"/>
              </a:spcBef>
              <a:buFontTx/>
              <a:buNone/>
            </a:pPr>
            <a:endParaRPr lang="en-IE" altLang="en-US" sz="1200" dirty="0">
              <a:latin typeface="+mj-lt"/>
              <a:ea typeface="MS PGothic" panose="020B0600070205080204" pitchFamily="34" charset="-128"/>
            </a:endParaRPr>
          </a:p>
          <a:p>
            <a:pPr eaLnBrk="1" hangingPunct="1">
              <a:spcBef>
                <a:spcPct val="0"/>
              </a:spcBef>
              <a:buFontTx/>
              <a:buNone/>
            </a:pPr>
            <a:endParaRPr lang="en-IE" altLang="en-US" sz="1200" dirty="0">
              <a:latin typeface="+mj-lt"/>
              <a:cs typeface="Arial"/>
            </a:endParaRPr>
          </a:p>
          <a:p>
            <a:pPr eaLnBrk="1" hangingPunct="1">
              <a:spcBef>
                <a:spcPct val="0"/>
              </a:spcBef>
              <a:buFontTx/>
              <a:buNone/>
            </a:pPr>
            <a:endParaRPr lang="en-IE" altLang="en-US" sz="1200" dirty="0">
              <a:latin typeface="+mj-lt"/>
              <a:cs typeface="Arial"/>
            </a:endParaRPr>
          </a:p>
          <a:p>
            <a:pPr eaLnBrk="1" hangingPunct="1">
              <a:spcBef>
                <a:spcPct val="0"/>
              </a:spcBef>
              <a:buFontTx/>
              <a:buNone/>
            </a:pPr>
            <a:endParaRPr lang="en-IE" altLang="en-US" sz="1200" dirty="0">
              <a:latin typeface="+mj-lt"/>
            </a:endParaRPr>
          </a:p>
          <a:p>
            <a:pPr eaLnBrk="1" hangingPunct="1">
              <a:spcBef>
                <a:spcPct val="50000"/>
              </a:spcBef>
              <a:buFontTx/>
              <a:buNone/>
            </a:pPr>
            <a:endParaRPr lang="en-US" altLang="en-US" sz="1200" dirty="0">
              <a:latin typeface="+mj-lt"/>
            </a:endParaRPr>
          </a:p>
        </p:txBody>
      </p:sp>
    </p:spTree>
    <p:extLst>
      <p:ext uri="{BB962C8B-B14F-4D97-AF65-F5344CB8AC3E}">
        <p14:creationId xmlns:p14="http://schemas.microsoft.com/office/powerpoint/2010/main" val="38826838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038679EA-C122-4A0E-8BFC-B3DE2AA5AAB3}"/>
              </a:ext>
            </a:extLst>
          </p:cNvPr>
          <p:cNvSpPr txBox="1"/>
          <p:nvPr/>
        </p:nvSpPr>
        <p:spPr>
          <a:xfrm>
            <a:off x="271021" y="1010245"/>
            <a:ext cx="5238750" cy="1384995"/>
          </a:xfrm>
          <a:prstGeom prst="rect">
            <a:avLst/>
          </a:prstGeom>
          <a:noFill/>
        </p:spPr>
        <p:txBody>
          <a:bodyPr wrap="square" lIns="91440" tIns="45720" rIns="91440" bIns="45720" anchor="t">
            <a:spAutoFit/>
          </a:bodyPr>
          <a:lstStyle/>
          <a:p>
            <a:pPr>
              <a:buFontTx/>
              <a:buNone/>
            </a:pPr>
            <a:r>
              <a:rPr lang="en-IE" altLang="en-US" sz="1200" dirty="0">
                <a:latin typeface="+mj-lt"/>
                <a:cs typeface="Arial"/>
              </a:rPr>
              <a:t>CRUCIAL Crowdfunding è un progetto sostenuto da ERASMUS+, ideato per informare tutti i diversi soggetti interessati che possono potenzialmente beneficiare di questo strumento innovativo di finanziamento delle iniziative imprenditoriali.</a:t>
            </a:r>
          </a:p>
          <a:p>
            <a:r>
              <a:rPr lang="en-IE" altLang="en-US" sz="1200" dirty="0">
                <a:latin typeface="+mj-lt"/>
                <a:cs typeface="Arial"/>
              </a:rPr>
              <a:t>Sito web del progetto: </a:t>
            </a:r>
            <a:r>
              <a:rPr lang="en-IE" altLang="en-US" sz="1200" dirty="0">
                <a:latin typeface="+mj-lt"/>
                <a:cs typeface="Arial"/>
                <a:hlinkClick r:id="rId2"/>
              </a:rPr>
              <a:t>http:</a:t>
            </a:r>
            <a:r>
              <a:rPr lang="en-IE" altLang="en-US" sz="1200" dirty="0">
                <a:latin typeface="+mj-lt"/>
                <a:cs typeface="Arial"/>
              </a:rPr>
              <a:t>//crucialcrowdfunding.com </a:t>
            </a:r>
            <a:endParaRPr lang="en-IE" altLang="en-US" sz="1200" dirty="0">
              <a:latin typeface="+mj-lt"/>
            </a:endParaRPr>
          </a:p>
          <a:p>
            <a:r>
              <a:rPr lang="en-IE" altLang="en-US" sz="1200" dirty="0">
                <a:latin typeface="+mj-lt"/>
                <a:cs typeface="Arial"/>
              </a:rPr>
              <a:t>Risorse cruciali per il crowdfunding - http://crucialcrowdfunding.com/downloads/ </a:t>
            </a:r>
            <a:endParaRPr lang="en-IE" altLang="en-US" sz="1200" dirty="0">
              <a:latin typeface="+mj-lt"/>
            </a:endParaRPr>
          </a:p>
          <a:p>
            <a:pPr>
              <a:spcBef>
                <a:spcPct val="0"/>
              </a:spcBef>
              <a:buFontTx/>
              <a:buNone/>
            </a:pPr>
            <a:endParaRPr lang="en-IE" altLang="en-US" sz="1200" dirty="0">
              <a:latin typeface="+mj-lt"/>
            </a:endParaRPr>
          </a:p>
        </p:txBody>
      </p:sp>
      <p:pic>
        <p:nvPicPr>
          <p:cNvPr id="4" name="Picture 8">
            <a:extLst>
              <a:ext uri="{FF2B5EF4-FFF2-40B4-BE49-F238E27FC236}">
                <a16:creationId xmlns:a16="http://schemas.microsoft.com/office/drawing/2014/main" id="{6CA0A80B-F4F7-4B78-B99E-FF3C5DC3BB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7779" y="1381125"/>
            <a:ext cx="3432175"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89736675-4C51-4CD6-819D-4C5AC31D0BE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157123"/>
            <a:ext cx="5238750" cy="359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lokTextu 6">
            <a:extLst>
              <a:ext uri="{FF2B5EF4-FFF2-40B4-BE49-F238E27FC236}">
                <a16:creationId xmlns:a16="http://schemas.microsoft.com/office/drawing/2014/main" id="{D401C940-9EA3-457B-AA89-4AADEB9D42E2}"/>
              </a:ext>
            </a:extLst>
          </p:cNvPr>
          <p:cNvSpPr txBox="1"/>
          <p:nvPr/>
        </p:nvSpPr>
        <p:spPr>
          <a:xfrm>
            <a:off x="6485641" y="4723304"/>
            <a:ext cx="5071620" cy="369332"/>
          </a:xfrm>
          <a:prstGeom prst="rect">
            <a:avLst/>
          </a:prstGeom>
          <a:noFill/>
        </p:spPr>
        <p:txBody>
          <a:bodyPr wrap="square">
            <a:spAutoFit/>
          </a:bodyPr>
          <a:lstStyle/>
          <a:p>
            <a:pPr>
              <a:spcBef>
                <a:spcPct val="0"/>
              </a:spcBef>
              <a:buFontTx/>
              <a:buNone/>
            </a:pPr>
            <a:r>
              <a:rPr lang="en-IE" altLang="en-US" sz="1800" dirty="0">
                <a:latin typeface="Bookman Old Style" panose="02050604050505020204" pitchFamily="18" charset="0"/>
              </a:rPr>
              <a:t>Lingue disponibili</a:t>
            </a:r>
          </a:p>
        </p:txBody>
      </p:sp>
      <p:pic>
        <p:nvPicPr>
          <p:cNvPr id="8" name="Picture 9">
            <a:extLst>
              <a:ext uri="{FF2B5EF4-FFF2-40B4-BE49-F238E27FC236}">
                <a16:creationId xmlns:a16="http://schemas.microsoft.com/office/drawing/2014/main" id="{DEE42A79-4C64-44C6-A977-BC476D35F0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7304" y="5188687"/>
            <a:ext cx="342265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lokTextu 9">
            <a:extLst>
              <a:ext uri="{FF2B5EF4-FFF2-40B4-BE49-F238E27FC236}">
                <a16:creationId xmlns:a16="http://schemas.microsoft.com/office/drawing/2014/main" id="{EB245A8D-DB3F-4C84-AEEC-ED868AED879B}"/>
              </a:ext>
            </a:extLst>
          </p:cNvPr>
          <p:cNvSpPr txBox="1"/>
          <p:nvPr/>
        </p:nvSpPr>
        <p:spPr>
          <a:xfrm>
            <a:off x="271021" y="4826674"/>
            <a:ext cx="5778630" cy="646331"/>
          </a:xfrm>
          <a:prstGeom prst="rect">
            <a:avLst/>
          </a:prstGeom>
          <a:noFill/>
        </p:spPr>
        <p:txBody>
          <a:bodyPr wrap="square" lIns="91440" tIns="45720" rIns="91440" bIns="45720" anchor="t">
            <a:spAutoFit/>
          </a:bodyPr>
          <a:lstStyle/>
          <a:p>
            <a:pPr>
              <a:defRPr/>
            </a:pPr>
            <a:r>
              <a:rPr lang="en-IE" sz="1200" dirty="0">
                <a:solidFill>
                  <a:schemeClr val="bg1"/>
                </a:solidFill>
                <a:highlight>
                  <a:srgbClr val="EF723A"/>
                </a:highlight>
                <a:latin typeface="+mj-lt"/>
                <a:cs typeface="Arial"/>
              </a:rPr>
              <a:t>Esercizio 9:  Scaricare e rivedere Crucial Crowdfunding            </a:t>
            </a:r>
            <a:endParaRPr lang="en-IE" sz="1200" dirty="0">
              <a:solidFill>
                <a:schemeClr val="bg1"/>
              </a:solidFill>
              <a:highlight>
                <a:srgbClr val="EF723A"/>
              </a:highlight>
              <a:latin typeface="+mj-lt"/>
            </a:endParaRPr>
          </a:p>
          <a:p>
            <a:pPr>
              <a:defRPr/>
            </a:pPr>
            <a:r>
              <a:rPr lang="en-IE" sz="1200" dirty="0">
                <a:solidFill>
                  <a:schemeClr val="bg1"/>
                </a:solidFill>
                <a:highlight>
                  <a:srgbClr val="EF723A"/>
                </a:highlight>
                <a:latin typeface="+mj-lt"/>
                <a:cs typeface="Arial"/>
              </a:rPr>
              <a:t>Risorse: come si utilizzano </a:t>
            </a:r>
            <a:endParaRPr lang="en-IE" sz="1200" dirty="0">
              <a:solidFill>
                <a:schemeClr val="bg1"/>
              </a:solidFill>
              <a:highlight>
                <a:srgbClr val="EF723A"/>
              </a:highlight>
              <a:latin typeface="+mj-lt"/>
            </a:endParaRPr>
          </a:p>
          <a:p>
            <a:pPr>
              <a:defRPr/>
            </a:pPr>
            <a:r>
              <a:rPr lang="en-IE" sz="1200" dirty="0">
                <a:solidFill>
                  <a:schemeClr val="bg1"/>
                </a:solidFill>
                <a:highlight>
                  <a:srgbClr val="EF723A"/>
                </a:highlight>
                <a:latin typeface="+mj-lt"/>
                <a:cs typeface="Arial"/>
              </a:rPr>
              <a:t>si applicano al vostro piano?                                  </a:t>
            </a:r>
            <a:endParaRPr lang="en-IE" sz="1200" dirty="0">
              <a:solidFill>
                <a:schemeClr val="bg1"/>
              </a:solidFill>
              <a:highlight>
                <a:srgbClr val="EF723A"/>
              </a:highlight>
              <a:latin typeface="+mj-lt"/>
            </a:endParaRPr>
          </a:p>
        </p:txBody>
      </p:sp>
    </p:spTree>
    <p:extLst>
      <p:ext uri="{BB962C8B-B14F-4D97-AF65-F5344CB8AC3E}">
        <p14:creationId xmlns:p14="http://schemas.microsoft.com/office/powerpoint/2010/main" val="14215029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CC0D77A1-FCFC-44AC-8D35-8CDCD19AD031}"/>
              </a:ext>
            </a:extLst>
          </p:cNvPr>
          <p:cNvSpPr txBox="1"/>
          <p:nvPr/>
        </p:nvSpPr>
        <p:spPr>
          <a:xfrm>
            <a:off x="252167" y="1232257"/>
            <a:ext cx="5649012" cy="584775"/>
          </a:xfrm>
          <a:prstGeom prst="rect">
            <a:avLst/>
          </a:prstGeom>
          <a:noFill/>
        </p:spPr>
        <p:txBody>
          <a:bodyPr wrap="square" lIns="91440" tIns="45720" rIns="91440" bIns="45720" anchor="t">
            <a:spAutoFit/>
          </a:bodyPr>
          <a:lstStyle/>
          <a:p>
            <a:r>
              <a:rPr lang="sk-SK" altLang="en-US" sz="1600" b="1" dirty="0">
                <a:solidFill>
                  <a:srgbClr val="006600"/>
                </a:solidFill>
                <a:latin typeface="+mj-lt"/>
                <a:cs typeface="Arial"/>
              </a:rPr>
              <a:t>4</a:t>
            </a:r>
            <a:r>
              <a:rPr lang="en-IE" altLang="en-US" sz="1600" b="1" dirty="0">
                <a:solidFill>
                  <a:srgbClr val="006600"/>
                </a:solidFill>
                <a:latin typeface="+mj-lt"/>
                <a:cs typeface="Arial"/>
              </a:rPr>
              <a:t>.6 Attirare il sostegno delle aziende</a:t>
            </a:r>
            <a:br>
              <a:rPr lang="en-IE" altLang="en-US" sz="1600" dirty="0">
                <a:latin typeface="+mj-lt"/>
              </a:rPr>
            </a:br>
            <a:endParaRPr lang="en-IE" altLang="en-US" sz="1600">
              <a:solidFill>
                <a:srgbClr val="006600"/>
              </a:solidFill>
              <a:latin typeface="+mj-lt"/>
            </a:endParaRPr>
          </a:p>
        </p:txBody>
      </p:sp>
      <p:sp>
        <p:nvSpPr>
          <p:cNvPr id="5" name="BlokTextu 4">
            <a:extLst>
              <a:ext uri="{FF2B5EF4-FFF2-40B4-BE49-F238E27FC236}">
                <a16:creationId xmlns:a16="http://schemas.microsoft.com/office/drawing/2014/main" id="{A5C47094-0F01-4FDC-B3EC-5257C3A20367}"/>
              </a:ext>
            </a:extLst>
          </p:cNvPr>
          <p:cNvSpPr txBox="1"/>
          <p:nvPr/>
        </p:nvSpPr>
        <p:spPr>
          <a:xfrm>
            <a:off x="252167" y="1922213"/>
            <a:ext cx="9004955" cy="4370427"/>
          </a:xfrm>
          <a:prstGeom prst="rect">
            <a:avLst/>
          </a:prstGeom>
          <a:noFill/>
        </p:spPr>
        <p:txBody>
          <a:bodyPr wrap="square" lIns="91440" tIns="45720" rIns="91440" bIns="45720" anchor="t">
            <a:spAutoFit/>
          </a:bodyPr>
          <a:lstStyle/>
          <a:p>
            <a:pPr>
              <a:defRPr/>
            </a:pPr>
            <a:r>
              <a:rPr lang="en-IE" sz="1200" dirty="0">
                <a:latin typeface="+mj-lt"/>
                <a:cs typeface="Arial"/>
              </a:rPr>
              <a:t>Le aziende spendono ogni anno milioni di euro in sponsorizzazioni aziendali. I </a:t>
            </a:r>
            <a:r>
              <a:rPr lang="sk-SK" sz="1200" dirty="0">
                <a:latin typeface="+mj-lt"/>
                <a:cs typeface="Arial"/>
              </a:rPr>
              <a:t>centri del gusto </a:t>
            </a:r>
            <a:r>
              <a:rPr lang="en-IE" sz="1200" dirty="0">
                <a:latin typeface="+mj-lt"/>
                <a:cs typeface="Arial"/>
              </a:rPr>
              <a:t>possono attrarre tali finanziamenti (ad esempio, The Food Hub, in Irlanda, ha ricevuto una somma a cinque cifre da un rivenditore nazionale).   Le fasi ....</a:t>
            </a:r>
          </a:p>
          <a:p>
            <a:pPr marL="457200" indent="-457200">
              <a:buFont typeface="+mj-lt"/>
              <a:buAutoNum type="arabicPeriod"/>
              <a:defRPr/>
            </a:pPr>
            <a:r>
              <a:rPr lang="en-IE" altLang="en-US" sz="1200" dirty="0">
                <a:latin typeface="+mj-lt"/>
                <a:cs typeface="Arial"/>
              </a:rPr>
              <a:t>Ricercare aziende o società con una forte presenza nella comunità alimentare e identificare quelle che si impegnano nella missione del vostro incubatore alimentare.</a:t>
            </a:r>
          </a:p>
          <a:p>
            <a:pPr marL="457200" indent="-457200">
              <a:buFont typeface="+mj-lt"/>
              <a:buAutoNum type="arabicPeriod"/>
              <a:defRPr/>
            </a:pPr>
            <a:r>
              <a:rPr lang="en-IE" altLang="en-US" sz="1200" dirty="0">
                <a:latin typeface="+mj-lt"/>
                <a:cs typeface="Arial"/>
              </a:rPr>
              <a:t>Sfruttare le relazioni personali - Chiedete ai vostri contatti i loro contatti. </a:t>
            </a:r>
            <a:endParaRPr lang="en-IE" altLang="en-US" sz="1200" dirty="0">
              <a:latin typeface="+mj-lt"/>
            </a:endParaRPr>
          </a:p>
          <a:p>
            <a:pPr marL="457200" indent="-457200">
              <a:buFont typeface="+mj-lt"/>
              <a:buAutoNum type="arabicPeriod"/>
              <a:defRPr/>
            </a:pPr>
            <a:r>
              <a:rPr lang="en-IE" altLang="en-US" sz="1200" dirty="0">
                <a:latin typeface="+mj-lt"/>
                <a:cs typeface="Arial"/>
              </a:rPr>
              <a:t>Sviluppare l'offerta: Preparate una proposta ben studiata che offra una varietà di opzioni per essere coinvolti e sostenere il vostro lavoro.</a:t>
            </a:r>
            <a:endParaRPr lang="sk-SK" altLang="en-US" sz="1200" dirty="0">
              <a:latin typeface="+mj-lt"/>
              <a:cs typeface="Arial"/>
            </a:endParaRPr>
          </a:p>
          <a:p>
            <a:pPr marL="0" indent="0">
              <a:buFontTx/>
              <a:buNone/>
              <a:defRPr/>
            </a:pPr>
            <a:endParaRPr lang="en-IE" altLang="en-US" sz="1200" dirty="0">
              <a:solidFill>
                <a:srgbClr val="636EA6"/>
              </a:solidFill>
              <a:latin typeface="+mj-lt"/>
            </a:endParaRPr>
          </a:p>
          <a:p>
            <a:pPr>
              <a:buFont typeface="+mj-lt"/>
              <a:buAutoNum type="arabicPeriod" startAt="4"/>
              <a:defRPr/>
            </a:pPr>
            <a:r>
              <a:rPr lang="en-IE" altLang="en-US" sz="1200" dirty="0">
                <a:latin typeface="+mj-lt"/>
                <a:cs typeface="Arial"/>
              </a:rPr>
              <a:t>     Comprendere le motivazioni degli sponsor - principalmente la costruzione del marchio: Marketing, Responsabilità sociale d'impresa. Se il vostro progetto è in linea con i loro sforzi filantropici, avrete maggiori possibilità di attirare il loro sostegno.</a:t>
            </a:r>
            <a:br>
              <a:rPr lang="en-IE" altLang="en-US" sz="1200" dirty="0">
                <a:latin typeface="+mj-lt"/>
              </a:rPr>
            </a:br>
            <a:endParaRPr lang="en-IE" altLang="en-US" sz="1200" dirty="0">
              <a:latin typeface="+mj-lt"/>
            </a:endParaRPr>
          </a:p>
          <a:p>
            <a:pPr>
              <a:buFont typeface="+mj-lt"/>
              <a:buAutoNum type="arabicPeriod" startAt="4"/>
              <a:defRPr/>
            </a:pPr>
            <a:r>
              <a:rPr lang="en-IE" altLang="en-US" sz="1200" dirty="0">
                <a:latin typeface="+mj-lt"/>
                <a:cs typeface="Arial"/>
              </a:rPr>
              <a:t>      Creare e inviare una lettera - Siate appassionati: Se voi e il vostro comitato siete entusiasti della causa e della vostra comunità/impresa sociale, ciò trasparirà e sarà contagioso per le persone che vi circondano.  Includete un chiaro invito all'azione per il passo successivo, cosa volete che facciano - incontrarvi, visitare il vostro progetto ecc.</a:t>
            </a:r>
            <a:endParaRPr lang="sk-SK" altLang="en-US" sz="1200" dirty="0">
              <a:latin typeface="+mj-lt"/>
              <a:cs typeface="Arial"/>
            </a:endParaRPr>
          </a:p>
          <a:p>
            <a:pPr marL="457200" indent="-457200">
              <a:buFont typeface="Lucida Grande" charset="0"/>
              <a:buAutoNum type="arabicPeriod" startAt="6"/>
            </a:pPr>
            <a:r>
              <a:rPr lang="en-IE" altLang="en-US" sz="1200" dirty="0">
                <a:latin typeface="+mj-lt"/>
                <a:cs typeface="Arial"/>
              </a:rPr>
              <a:t>Follow up - Dovete presumere che i potenziali sponsor non vi contatteranno direttamente; è vostra responsabilità contattarli.</a:t>
            </a:r>
          </a:p>
          <a:p>
            <a:pPr marL="457200" indent="-457200">
              <a:buFont typeface="Lucida Grande" charset="0"/>
              <a:buAutoNum type="arabicPeriod" startAt="6"/>
            </a:pPr>
            <a:endParaRPr lang="en-IE" altLang="en-US" sz="1200" dirty="0">
              <a:latin typeface="+mj-lt"/>
            </a:endParaRPr>
          </a:p>
          <a:p>
            <a:pPr marL="457200" indent="-457200">
              <a:buFont typeface="Lucida Grande" charset="0"/>
              <a:buAutoNum type="arabicPeriod" startAt="6"/>
            </a:pPr>
            <a:r>
              <a:rPr lang="en-IE" altLang="en-US" sz="1200" dirty="0">
                <a:latin typeface="+mj-lt"/>
                <a:cs typeface="Arial"/>
              </a:rPr>
              <a:t>Mantenere ciò che si promette: non si potrà mai esprimere abbastanza apprezzamento per il sostegno delle aziende al vostro progetto. Consegnate più di quanto promesso!</a:t>
            </a:r>
          </a:p>
          <a:p>
            <a:pPr>
              <a:defRPr/>
            </a:pPr>
            <a:br>
              <a:rPr lang="en-IE" altLang="en-US" sz="1400" dirty="0">
                <a:latin typeface="+mj-lt"/>
              </a:rPr>
            </a:br>
            <a:endParaRPr lang="en-IE" altLang="en-US" sz="1200" dirty="0">
              <a:latin typeface="+mj-lt"/>
            </a:endParaRPr>
          </a:p>
          <a:p>
            <a:pPr marL="457200" indent="-457200">
              <a:buFont typeface="+mj-lt"/>
              <a:buAutoNum type="arabicPeriod"/>
              <a:defRPr/>
            </a:pPr>
            <a:endParaRPr lang="en-IE" altLang="en-US" sz="1200" dirty="0">
              <a:latin typeface="+mj-lt"/>
            </a:endParaRPr>
          </a:p>
          <a:p>
            <a:pPr marL="514350" indent="-514350">
              <a:buFont typeface="+mj-lt"/>
              <a:buAutoNum type="arabicPeriod"/>
              <a:defRPr/>
            </a:pPr>
            <a:endParaRPr lang="en-IE" altLang="en-US" sz="1200" dirty="0">
              <a:solidFill>
                <a:srgbClr val="636EA6"/>
              </a:solidFill>
              <a:latin typeface="+mj-lt"/>
            </a:endParaRPr>
          </a:p>
          <a:p>
            <a:pPr marL="0" indent="0">
              <a:buFontTx/>
              <a:buNone/>
              <a:defRPr/>
            </a:pPr>
            <a:endParaRPr lang="en-IE" altLang="en-US" sz="1200" dirty="0">
              <a:latin typeface="+mj-lt"/>
            </a:endParaRPr>
          </a:p>
        </p:txBody>
      </p:sp>
    </p:spTree>
    <p:extLst>
      <p:ext uri="{BB962C8B-B14F-4D97-AF65-F5344CB8AC3E}">
        <p14:creationId xmlns:p14="http://schemas.microsoft.com/office/powerpoint/2010/main" val="4221258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kTextu 3">
            <a:extLst>
              <a:ext uri="{FF2B5EF4-FFF2-40B4-BE49-F238E27FC236}">
                <a16:creationId xmlns:a16="http://schemas.microsoft.com/office/drawing/2014/main" id="{1E5FDD8C-11F8-4778-BD4D-DB6D55654204}"/>
              </a:ext>
            </a:extLst>
          </p:cNvPr>
          <p:cNvSpPr txBox="1"/>
          <p:nvPr/>
        </p:nvSpPr>
        <p:spPr>
          <a:xfrm>
            <a:off x="1177565" y="1053148"/>
            <a:ext cx="7550869" cy="338554"/>
          </a:xfrm>
          <a:prstGeom prst="rect">
            <a:avLst/>
          </a:prstGeom>
          <a:noFill/>
        </p:spPr>
        <p:txBody>
          <a:bodyPr wrap="square" lIns="91440" tIns="45720" rIns="91440" bIns="45720" anchor="t">
            <a:spAutoFit/>
          </a:bodyPr>
          <a:lstStyle/>
          <a:p>
            <a:r>
              <a:rPr lang="en-IE" altLang="en-US" sz="1600" b="1" dirty="0">
                <a:solidFill>
                  <a:srgbClr val="006600"/>
                </a:solidFill>
                <a:latin typeface="+mj-lt"/>
                <a:cs typeface="Arial"/>
              </a:rPr>
              <a:t>Struttura aziendale dell'incubatore alimentare "no profit</a:t>
            </a:r>
            <a:endParaRPr lang="en-IE" altLang="en-US" sz="1600" b="1">
              <a:solidFill>
                <a:srgbClr val="006600"/>
              </a:solidFill>
            </a:endParaRPr>
          </a:p>
        </p:txBody>
      </p:sp>
      <p:graphicFrame>
        <p:nvGraphicFramePr>
          <p:cNvPr id="5" name="Tabuľka 5">
            <a:extLst>
              <a:ext uri="{FF2B5EF4-FFF2-40B4-BE49-F238E27FC236}">
                <a16:creationId xmlns:a16="http://schemas.microsoft.com/office/drawing/2014/main" id="{3D73054F-A651-45E6-A07D-E574DCC7A76B}"/>
              </a:ext>
            </a:extLst>
          </p:cNvPr>
          <p:cNvGraphicFramePr>
            <a:graphicFrameLocks noGrp="1"/>
          </p:cNvGraphicFramePr>
          <p:nvPr>
            <p:extLst>
              <p:ext uri="{D42A27DB-BD31-4B8C-83A1-F6EECF244321}">
                <p14:modId xmlns:p14="http://schemas.microsoft.com/office/powerpoint/2010/main" val="3688267614"/>
              </p:ext>
            </p:extLst>
          </p:nvPr>
        </p:nvGraphicFramePr>
        <p:xfrm>
          <a:off x="0" y="1545028"/>
          <a:ext cx="9906000" cy="2651760"/>
        </p:xfrm>
        <a:graphic>
          <a:graphicData uri="http://schemas.openxmlformats.org/drawingml/2006/table">
            <a:tbl>
              <a:tblPr firstRow="1" bandRow="1">
                <a:tableStyleId>{F5AB1C69-6EDB-4FF4-983F-18BD219EF322}</a:tableStyleId>
              </a:tblPr>
              <a:tblGrid>
                <a:gridCol w="4845377">
                  <a:extLst>
                    <a:ext uri="{9D8B030D-6E8A-4147-A177-3AD203B41FA5}">
                      <a16:colId xmlns:a16="http://schemas.microsoft.com/office/drawing/2014/main" val="1833463047"/>
                    </a:ext>
                  </a:extLst>
                </a:gridCol>
                <a:gridCol w="5060623">
                  <a:extLst>
                    <a:ext uri="{9D8B030D-6E8A-4147-A177-3AD203B41FA5}">
                      <a16:colId xmlns:a16="http://schemas.microsoft.com/office/drawing/2014/main" val="3331168187"/>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800" dirty="0">
                          <a:solidFill>
                            <a:srgbClr val="006600"/>
                          </a:solidFill>
                          <a:latin typeface="+mj-lt"/>
                        </a:rPr>
                        <a:t>Non profit</a:t>
                      </a:r>
                    </a:p>
                    <a:p>
                      <a:endParaRPr lang="sk-SK"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800" dirty="0">
                          <a:solidFill>
                            <a:srgbClr val="006600"/>
                          </a:solidFill>
                          <a:latin typeface="+mj-lt"/>
                        </a:rPr>
                        <a:t>Tipi di finanziamento disponibili </a:t>
                      </a:r>
                    </a:p>
                    <a:p>
                      <a:endParaRPr lang="sk-SK" dirty="0">
                        <a:latin typeface="+mj-lt"/>
                      </a:endParaRPr>
                    </a:p>
                  </a:txBody>
                  <a:tcPr/>
                </a:tc>
                <a:extLst>
                  <a:ext uri="{0D108BD9-81ED-4DB2-BD59-A6C34878D82A}">
                    <a16:rowId xmlns:a16="http://schemas.microsoft.com/office/drawing/2014/main" val="3579594311"/>
                  </a:ext>
                </a:extLst>
              </a:tr>
              <a:tr h="370840">
                <a:tc>
                  <a:txBody>
                    <a:bodyPr/>
                    <a:lstStyle/>
                    <a:p>
                      <a:pPr marL="342900" indent="-342900">
                        <a:buFont typeface="Wingdings" panose="05000000000000000000" pitchFamily="2" charset="2"/>
                        <a:buChar char="Ø"/>
                      </a:pPr>
                      <a:r>
                        <a:rPr lang="en-IE" altLang="en-US" sz="1800" dirty="0">
                          <a:latin typeface="+mj-lt"/>
                        </a:rPr>
                        <a:t>Denaro restituito all'organizzazione</a:t>
                      </a:r>
                    </a:p>
                    <a:p>
                      <a:pPr marL="342900" indent="-342900">
                        <a:buFont typeface="Wingdings" panose="05000000000000000000" pitchFamily="2" charset="2"/>
                        <a:buChar char="Ø"/>
                      </a:pPr>
                      <a:r>
                        <a:rPr lang="en-IE" altLang="en-US" sz="1800" dirty="0">
                          <a:latin typeface="+mj-lt"/>
                        </a:rPr>
                        <a:t>Beni distribuiti ad altre organizzazioni non profit dopo lo scioglimento</a:t>
                      </a:r>
                    </a:p>
                    <a:p>
                      <a:pPr marL="342900" indent="-342900">
                        <a:buFont typeface="Wingdings" panose="05000000000000000000" pitchFamily="2" charset="2"/>
                        <a:buChar char="Ø"/>
                      </a:pPr>
                      <a:r>
                        <a:rPr lang="en-IE" altLang="en-US" sz="1800" dirty="0">
                          <a:latin typeface="+mj-lt"/>
                        </a:rPr>
                        <a:t>I fondi vengono raccolti attraverso la sollecitazione di donazioni e la richiesta di sovvenzioni.</a:t>
                      </a:r>
                    </a:p>
                    <a:p>
                      <a:endParaRPr lang="sk-SK" dirty="0">
                        <a:latin typeface="+mj-lt"/>
                      </a:endParaRPr>
                    </a:p>
                  </a:txBody>
                  <a:tcPr/>
                </a:tc>
                <a:tc>
                  <a:txBody>
                    <a:bodyPr/>
                    <a:lstStyle/>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800" b="1" dirty="0">
                          <a:latin typeface="+mj-lt"/>
                        </a:rPr>
                        <a:t>Finanziamento pubblico </a:t>
                      </a:r>
                      <a:r>
                        <a:rPr lang="en-US" sz="1800" dirty="0">
                          <a:latin typeface="+mj-lt"/>
                        </a:rPr>
                        <a:t>- da alcune fonti (più avanti in questo Modulo!</a:t>
                      </a:r>
                      <a:endParaRPr lang="en-IE" sz="1800" dirty="0">
                        <a:latin typeface="+mj-lt"/>
                      </a:endParaRPr>
                    </a:p>
                    <a:p>
                      <a:pPr marL="342900" indent="-342900">
                        <a:buFont typeface="Wingdings" panose="05000000000000000000" pitchFamily="2" charset="2"/>
                        <a:buChar char="Ø"/>
                      </a:pPr>
                      <a:r>
                        <a:rPr lang="en-IE" sz="1800" dirty="0">
                          <a:latin typeface="+mj-lt"/>
                        </a:rPr>
                        <a:t>Meccanismi di </a:t>
                      </a:r>
                      <a:r>
                        <a:rPr lang="en-IE" sz="1800" b="1" dirty="0">
                          <a:latin typeface="+mj-lt"/>
                        </a:rPr>
                        <a:t>finanziamento sociale e comunitario</a:t>
                      </a:r>
                    </a:p>
                    <a:p>
                      <a:endParaRPr lang="sk-SK" dirty="0">
                        <a:latin typeface="+mj-lt"/>
                      </a:endParaRPr>
                    </a:p>
                  </a:txBody>
                  <a:tcPr/>
                </a:tc>
                <a:extLst>
                  <a:ext uri="{0D108BD9-81ED-4DB2-BD59-A6C34878D82A}">
                    <a16:rowId xmlns:a16="http://schemas.microsoft.com/office/drawing/2014/main" val="2943079967"/>
                  </a:ext>
                </a:extLst>
              </a:tr>
            </a:tbl>
          </a:graphicData>
        </a:graphic>
      </p:graphicFrame>
      <p:sp>
        <p:nvSpPr>
          <p:cNvPr id="7" name="BlokTextu 6">
            <a:extLst>
              <a:ext uri="{FF2B5EF4-FFF2-40B4-BE49-F238E27FC236}">
                <a16:creationId xmlns:a16="http://schemas.microsoft.com/office/drawing/2014/main" id="{CE545C2B-6314-4387-BBC3-1D7572A5A220}"/>
              </a:ext>
            </a:extLst>
          </p:cNvPr>
          <p:cNvSpPr txBox="1"/>
          <p:nvPr/>
        </p:nvSpPr>
        <p:spPr>
          <a:xfrm>
            <a:off x="0" y="3881811"/>
            <a:ext cx="9905999" cy="3108543"/>
          </a:xfrm>
          <a:prstGeom prst="rect">
            <a:avLst/>
          </a:prstGeom>
          <a:noFill/>
        </p:spPr>
        <p:txBody>
          <a:bodyPr wrap="square">
            <a:spAutoFit/>
          </a:bodyPr>
          <a:lstStyle/>
          <a:p>
            <a:pPr>
              <a:spcBef>
                <a:spcPct val="0"/>
              </a:spcBef>
              <a:buFontTx/>
              <a:buNone/>
            </a:pPr>
            <a:r>
              <a:rPr lang="en-IE" altLang="en-US" sz="1400" b="1" dirty="0">
                <a:solidFill>
                  <a:srgbClr val="006600"/>
                </a:solidFill>
                <a:latin typeface="+mj-lt"/>
              </a:rPr>
              <a:t>Strutture multi-stakeholder  </a:t>
            </a:r>
            <a:endParaRPr lang="sk-SK" altLang="en-US" sz="1400" b="1" dirty="0">
              <a:solidFill>
                <a:srgbClr val="006600"/>
              </a:solidFill>
              <a:latin typeface="+mj-lt"/>
            </a:endParaRPr>
          </a:p>
          <a:p>
            <a:pPr>
              <a:spcBef>
                <a:spcPct val="0"/>
              </a:spcBef>
              <a:buFontTx/>
              <a:buNone/>
            </a:pPr>
            <a:endParaRPr lang="en-IE" altLang="en-US" sz="1400" b="1" dirty="0">
              <a:solidFill>
                <a:srgbClr val="006600"/>
              </a:solidFill>
              <a:latin typeface="+mj-lt"/>
            </a:endParaRPr>
          </a:p>
          <a:p>
            <a:pPr>
              <a:spcBef>
                <a:spcPct val="0"/>
              </a:spcBef>
              <a:buFontTx/>
              <a:buNone/>
            </a:pPr>
            <a:r>
              <a:rPr lang="en-IE" altLang="en-US" sz="1400" dirty="0">
                <a:latin typeface="+mj-lt"/>
              </a:rPr>
              <a:t>Gli obiettivi di un incubatore alimentare possono andare a beneficio di più gruppi (industria, comunità, governo e università), quindi può essere appropriato un formato organizzativo speciale. Negli Stati Uniti, molti incubatori sono costituiti come cooperative con più soggetti interessati, come sopra indicato.    Spesso sono strutturati in modo specifico per massimizzare le opportunità di finanziamento a loro disposizione. </a:t>
            </a:r>
            <a:r>
              <a:rPr lang="sk-SK" altLang="en-US" sz="1400" dirty="0">
                <a:latin typeface="+mj-lt"/>
              </a:rPr>
              <a:t> </a:t>
            </a:r>
          </a:p>
          <a:p>
            <a:pPr>
              <a:spcBef>
                <a:spcPct val="0"/>
              </a:spcBef>
              <a:buFontTx/>
              <a:buNone/>
            </a:pPr>
            <a:r>
              <a:rPr lang="en-IE" altLang="en-US" sz="1400" dirty="0">
                <a:latin typeface="+mj-lt"/>
              </a:rPr>
              <a:t>Un'organizzazione multi-stakeholder è spesso identificata come contenente almeno due gruppi di stakeholder.</a:t>
            </a:r>
          </a:p>
          <a:p>
            <a:pPr>
              <a:spcBef>
                <a:spcPct val="0"/>
              </a:spcBef>
              <a:buFontTx/>
              <a:buNone/>
            </a:pPr>
            <a:endParaRPr lang="en-IE" altLang="en-US" sz="1400" dirty="0">
              <a:latin typeface="+mj-lt"/>
            </a:endParaRPr>
          </a:p>
          <a:p>
            <a:pPr>
              <a:spcBef>
                <a:spcPct val="0"/>
              </a:spcBef>
              <a:buFontTx/>
              <a:buNone/>
            </a:pPr>
            <a:r>
              <a:rPr lang="en-IE" altLang="en-US" sz="1400" dirty="0">
                <a:latin typeface="+mj-lt"/>
              </a:rPr>
              <a:t>Un buon esempio è lo </a:t>
            </a:r>
            <a:r>
              <a:rPr lang="en-IE" altLang="en-US" sz="1400" b="1" dirty="0">
                <a:latin typeface="+mj-lt"/>
              </a:rPr>
              <a:t>Starting Block </a:t>
            </a:r>
            <a:r>
              <a:rPr lang="en-IE" altLang="en-US" sz="1400" dirty="0">
                <a:latin typeface="+mj-lt"/>
              </a:rPr>
              <a:t>(Incubatore regionale non profit di cucina e </a:t>
            </a:r>
            <a:r>
              <a:rPr lang="en-IE" altLang="en-US" sz="1400" dirty="0" err="1">
                <a:latin typeface="+mj-lt"/>
              </a:rPr>
              <a:t>centro </a:t>
            </a:r>
            <a:r>
              <a:rPr lang="en-IE" altLang="en-US" sz="1400" dirty="0">
                <a:latin typeface="+mj-lt"/>
              </a:rPr>
              <a:t>imprenditoriale del Michigan occidentale), negli Stati Uniti, che vede il coinvolgimento del Product </a:t>
            </a:r>
            <a:r>
              <a:rPr lang="en-IE" altLang="en-US" sz="1400" dirty="0" err="1">
                <a:latin typeface="+mj-lt"/>
              </a:rPr>
              <a:t>Center </a:t>
            </a:r>
            <a:r>
              <a:rPr lang="en-IE" altLang="en-US" sz="1400" dirty="0">
                <a:latin typeface="+mj-lt"/>
              </a:rPr>
              <a:t>della Michigan State University, il quale aggiunge valore al </a:t>
            </a:r>
            <a:r>
              <a:rPr lang="sk-SK" altLang="en-US" sz="1400" dirty="0">
                <a:latin typeface="+mj-lt"/>
              </a:rPr>
              <a:t>centro </a:t>
            </a:r>
            <a:r>
              <a:rPr lang="en-IE" altLang="en-US" sz="1400" dirty="0">
                <a:latin typeface="+mj-lt"/>
              </a:rPr>
              <a:t>assistendo gli imprenditori nello sviluppo di prodotti e iniziative alimentari e agricole. Il personale, compresi i consulenti per l'innovazione, fornisce indicazioni per l'identificazione del mercato, la ricerca dei prodotti, ecc.</a:t>
            </a:r>
          </a:p>
          <a:p>
            <a:pPr>
              <a:spcBef>
                <a:spcPct val="0"/>
              </a:spcBef>
              <a:buFontTx/>
              <a:buNone/>
            </a:pPr>
            <a:endParaRPr lang="en-IE" altLang="en-US" sz="1400" dirty="0">
              <a:latin typeface="+mj-lt"/>
            </a:endParaRPr>
          </a:p>
          <a:p>
            <a:pPr>
              <a:spcBef>
                <a:spcPct val="0"/>
              </a:spcBef>
              <a:buFontTx/>
              <a:buNone/>
            </a:pPr>
            <a:r>
              <a:rPr lang="en-IE" altLang="en-US" sz="1400" dirty="0">
                <a:latin typeface="+mj-lt"/>
                <a:hlinkClick r:id="rId2"/>
              </a:rPr>
              <a:t>http://www.startingblock.biz/ </a:t>
            </a:r>
          </a:p>
          <a:p>
            <a:pPr>
              <a:spcBef>
                <a:spcPct val="0"/>
              </a:spcBef>
              <a:buFontTx/>
              <a:buNone/>
            </a:pPr>
            <a:endParaRPr lang="en-IE" altLang="en-US" sz="1400" dirty="0">
              <a:latin typeface="+mj-lt"/>
            </a:endParaRPr>
          </a:p>
        </p:txBody>
      </p:sp>
    </p:spTree>
    <p:extLst>
      <p:ext uri="{BB962C8B-B14F-4D97-AF65-F5344CB8AC3E}">
        <p14:creationId xmlns:p14="http://schemas.microsoft.com/office/powerpoint/2010/main" val="14696256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9EF833F0-8266-42E0-97BC-1D7DA3B66424}"/>
              </a:ext>
            </a:extLst>
          </p:cNvPr>
          <p:cNvSpPr txBox="1"/>
          <p:nvPr/>
        </p:nvSpPr>
        <p:spPr>
          <a:xfrm>
            <a:off x="308728" y="1197452"/>
            <a:ext cx="7732336" cy="584775"/>
          </a:xfrm>
          <a:prstGeom prst="rect">
            <a:avLst/>
          </a:prstGeom>
          <a:noFill/>
        </p:spPr>
        <p:txBody>
          <a:bodyPr wrap="square" lIns="91440" tIns="45720" rIns="91440" bIns="45720" anchor="t">
            <a:spAutoFit/>
          </a:bodyPr>
          <a:lstStyle/>
          <a:p>
            <a:r>
              <a:rPr lang="en-IE" altLang="en-US" sz="1600" b="1" dirty="0">
                <a:solidFill>
                  <a:srgbClr val="006600"/>
                </a:solidFill>
                <a:latin typeface="+mj-lt"/>
                <a:cs typeface="Arial"/>
              </a:rPr>
              <a:t>Aumentare le possibilità di attrarre il sostegno delle aziende</a:t>
            </a:r>
            <a:br>
              <a:rPr lang="en-IE" altLang="en-US" sz="1600" dirty="0">
                <a:latin typeface="+mj-lt"/>
              </a:rPr>
            </a:br>
            <a:endParaRPr lang="en-IE" altLang="en-US" sz="1600">
              <a:solidFill>
                <a:srgbClr val="006600"/>
              </a:solidFill>
              <a:latin typeface="+mj-lt"/>
            </a:endParaRPr>
          </a:p>
        </p:txBody>
      </p:sp>
      <p:sp>
        <p:nvSpPr>
          <p:cNvPr id="5" name="BlokTextu 4">
            <a:extLst>
              <a:ext uri="{FF2B5EF4-FFF2-40B4-BE49-F238E27FC236}">
                <a16:creationId xmlns:a16="http://schemas.microsoft.com/office/drawing/2014/main" id="{56E3B62F-951D-44A7-93F9-90D55EC63C55}"/>
              </a:ext>
            </a:extLst>
          </p:cNvPr>
          <p:cNvSpPr txBox="1"/>
          <p:nvPr/>
        </p:nvSpPr>
        <p:spPr>
          <a:xfrm>
            <a:off x="308728" y="2182673"/>
            <a:ext cx="9052088" cy="1754326"/>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en-IE" altLang="en-US" sz="1200" dirty="0">
                <a:latin typeface="+mj-lt"/>
                <a:cs typeface="Arial"/>
              </a:rPr>
              <a:t>Costruire una forte presenza online attraverso i social media e un ottimo sito web.</a:t>
            </a:r>
          </a:p>
          <a:p>
            <a:pPr marL="342900" indent="-342900">
              <a:buFont typeface="Arial" panose="020B0604020202020204" pitchFamily="34" charset="0"/>
              <a:buChar char="•"/>
            </a:pPr>
            <a:r>
              <a:rPr lang="en-IE" altLang="en-US" sz="1200" dirty="0">
                <a:latin typeface="+mj-lt"/>
                <a:cs typeface="Arial"/>
              </a:rPr>
              <a:t>Cosa sapete dei vostri dati demografici? Sapete chi si rivolge al vostro incubatore e perché? </a:t>
            </a:r>
            <a:endParaRPr lang="en-IE" altLang="en-US" sz="1200" dirty="0">
              <a:latin typeface="+mj-lt"/>
            </a:endParaRPr>
          </a:p>
          <a:p>
            <a:pPr marL="342900" indent="-342900">
              <a:buFont typeface="Arial" panose="020B0604020202020204" pitchFamily="34" charset="0"/>
              <a:buChar char="•"/>
            </a:pPr>
            <a:r>
              <a:rPr lang="en-IE" altLang="en-US" sz="1200" dirty="0">
                <a:latin typeface="+mj-lt"/>
                <a:cs typeface="Arial"/>
              </a:rPr>
              <a:t>Avete già lavorato con sponsor aziendali? Avete testimonianze di dirigenti aziendali sul valore della vostra organizzazione? Avete inserito il collegamento nelle cartelle stampa o in altri materiali di marketing?</a:t>
            </a:r>
          </a:p>
          <a:p>
            <a:pPr marL="342900" indent="-342900">
              <a:buFont typeface="Arial" panose="020B0604020202020204" pitchFamily="34" charset="0"/>
              <a:buChar char="•"/>
            </a:pPr>
            <a:r>
              <a:rPr lang="en-IE" altLang="en-US" sz="1200" dirty="0">
                <a:latin typeface="+mj-lt"/>
                <a:cs typeface="Arial"/>
              </a:rPr>
              <a:t>Altre organizzazioni simili alla vostra ottengono sponsorizzazioni aziendali?</a:t>
            </a:r>
            <a:endParaRPr lang="sk-SK" altLang="en-US" sz="1200">
              <a:latin typeface="+mj-lt"/>
              <a:cs typeface="Arial"/>
            </a:endParaRPr>
          </a:p>
          <a:p>
            <a:pPr marL="342900" indent="-342900">
              <a:buFont typeface="Arial" panose="020B0604020202020204" pitchFamily="34" charset="0"/>
              <a:buChar char="•"/>
            </a:pPr>
            <a:r>
              <a:rPr lang="en-IE" altLang="en-US" sz="1200" dirty="0">
                <a:latin typeface="+mj-lt"/>
                <a:cs typeface="Arial"/>
              </a:rPr>
              <a:t>I diversi tipi di donatori richiedono un approccio diverso.  È importante notare che le aziende possono donare denaro, ma anche l'uso dei loro servizi o il supporto pubblicitario. Possono anche istituire gruppi di volontari che donano il loro tempo e le loro competenze.  Questo può essere molto prezioso. </a:t>
            </a:r>
            <a:endParaRPr lang="en-IE" altLang="en-US" sz="1200" dirty="0">
              <a:latin typeface="+mj-lt"/>
            </a:endParaRPr>
          </a:p>
          <a:p>
            <a:pPr marL="342900" indent="-342900">
              <a:buFont typeface="Arial" panose="020B0604020202020204" pitchFamily="34" charset="0"/>
              <a:buChar char="•"/>
            </a:pPr>
            <a:endParaRPr lang="en-IE" altLang="en-US" sz="1200" dirty="0">
              <a:latin typeface="+mj-lt"/>
            </a:endParaRPr>
          </a:p>
        </p:txBody>
      </p:sp>
    </p:spTree>
    <p:extLst>
      <p:ext uri="{BB962C8B-B14F-4D97-AF65-F5344CB8AC3E}">
        <p14:creationId xmlns:p14="http://schemas.microsoft.com/office/powerpoint/2010/main" val="147148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478BAD8C-56DC-4DF1-A793-9E37FCF2F567}"/>
              </a:ext>
            </a:extLst>
          </p:cNvPr>
          <p:cNvSpPr txBox="1"/>
          <p:nvPr/>
        </p:nvSpPr>
        <p:spPr>
          <a:xfrm>
            <a:off x="846056" y="1185123"/>
            <a:ext cx="7213861" cy="369332"/>
          </a:xfrm>
          <a:prstGeom prst="rect">
            <a:avLst/>
          </a:prstGeom>
          <a:noFill/>
        </p:spPr>
        <p:txBody>
          <a:bodyPr wrap="square">
            <a:spAutoFit/>
          </a:bodyPr>
          <a:lstStyle/>
          <a:p>
            <a:pPr>
              <a:spcBef>
                <a:spcPct val="0"/>
              </a:spcBef>
              <a:buFontTx/>
              <a:buNone/>
              <a:defRPr/>
            </a:pPr>
            <a:r>
              <a:rPr lang="en-IE" altLang="en-US" sz="1800" b="1" dirty="0">
                <a:solidFill>
                  <a:schemeClr val="bg1"/>
                </a:solidFill>
                <a:highlight>
                  <a:srgbClr val="006600"/>
                </a:highlight>
                <a:latin typeface="+mj-lt"/>
                <a:cs typeface="Arial" panose="020B0604020202020204" pitchFamily="34" charset="0"/>
              </a:rPr>
              <a:t>Esercizio 1 : Guardare il caso di studio video - Starting Block, Michigan</a:t>
            </a:r>
          </a:p>
        </p:txBody>
      </p:sp>
      <p:pic>
        <p:nvPicPr>
          <p:cNvPr id="5" name="MEdDPDam-6U">
            <a:hlinkClick r:id="" action="ppaction://media"/>
            <a:extLst>
              <a:ext uri="{FF2B5EF4-FFF2-40B4-BE49-F238E27FC236}">
                <a16:creationId xmlns:a16="http://schemas.microsoft.com/office/drawing/2014/main" id="{0F7F197E-93EE-4683-BCD8-A727BEE35B69}"/>
              </a:ext>
            </a:extLst>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2910779" y="1647635"/>
            <a:ext cx="3667001" cy="275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lokTextu 6">
            <a:extLst>
              <a:ext uri="{FF2B5EF4-FFF2-40B4-BE49-F238E27FC236}">
                <a16:creationId xmlns:a16="http://schemas.microsoft.com/office/drawing/2014/main" id="{A37D1BD9-A28A-4C82-A4B5-E5FA455AFB1B}"/>
              </a:ext>
            </a:extLst>
          </p:cNvPr>
          <p:cNvSpPr txBox="1"/>
          <p:nvPr/>
        </p:nvSpPr>
        <p:spPr>
          <a:xfrm>
            <a:off x="1266626" y="4491066"/>
            <a:ext cx="7063032" cy="369332"/>
          </a:xfrm>
          <a:prstGeom prst="rect">
            <a:avLst/>
          </a:prstGeom>
          <a:noFill/>
        </p:spPr>
        <p:txBody>
          <a:bodyPr wrap="square">
            <a:spAutoFit/>
          </a:bodyPr>
          <a:lstStyle/>
          <a:p>
            <a:pPr>
              <a:spcBef>
                <a:spcPct val="0"/>
              </a:spcBef>
              <a:buFontTx/>
              <a:buNone/>
            </a:pPr>
            <a:r>
              <a:rPr lang="en-IE" altLang="en-US" sz="1800" dirty="0">
                <a:latin typeface="Bookman Old Style" panose="02050604050505020204" pitchFamily="18" charset="0"/>
              </a:rPr>
              <a:t>Guarda il video: www.youtube.com/watch?v=MEdDPDam-6U </a:t>
            </a:r>
          </a:p>
        </p:txBody>
      </p:sp>
      <p:sp>
        <p:nvSpPr>
          <p:cNvPr id="6" name="BlokTextu 5">
            <a:extLst>
              <a:ext uri="{FF2B5EF4-FFF2-40B4-BE49-F238E27FC236}">
                <a16:creationId xmlns:a16="http://schemas.microsoft.com/office/drawing/2014/main" id="{49545484-B755-C6DB-02E3-A7B6D13CD1F7}"/>
              </a:ext>
            </a:extLst>
          </p:cNvPr>
          <p:cNvSpPr txBox="1"/>
          <p:nvPr/>
        </p:nvSpPr>
        <p:spPr>
          <a:xfrm>
            <a:off x="2625213" y="5026546"/>
            <a:ext cx="4955458" cy="646331"/>
          </a:xfrm>
          <a:prstGeom prst="rect">
            <a:avLst/>
          </a:prstGeom>
          <a:noFill/>
        </p:spPr>
        <p:txBody>
          <a:bodyPr wrap="square">
            <a:spAutoFit/>
          </a:bodyPr>
          <a:lstStyle/>
          <a:p>
            <a:pPr>
              <a:spcBef>
                <a:spcPct val="0"/>
              </a:spcBef>
              <a:buFontTx/>
              <a:buNone/>
              <a:defRPr/>
            </a:pPr>
            <a:r>
              <a:rPr lang="en-IE" altLang="en-US" sz="1800" b="1" dirty="0">
                <a:solidFill>
                  <a:schemeClr val="bg1"/>
                </a:solidFill>
                <a:highlight>
                  <a:srgbClr val="006600"/>
                </a:highlight>
                <a:latin typeface="+mj-lt"/>
                <a:cs typeface="Arial" panose="020B0604020202020204" pitchFamily="34" charset="0"/>
              </a:rPr>
              <a:t>Esercizio 2: Qual è la struttura aziendale più adatta alla vostra situazione e perché?</a:t>
            </a:r>
          </a:p>
        </p:txBody>
      </p:sp>
    </p:spTree>
    <p:extLst>
      <p:ext uri="{BB962C8B-B14F-4D97-AF65-F5344CB8AC3E}">
        <p14:creationId xmlns:p14="http://schemas.microsoft.com/office/powerpoint/2010/main" val="1071598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5A144914-7189-43AF-9E55-E914B2318955}"/>
              </a:ext>
            </a:extLst>
          </p:cNvPr>
          <p:cNvSpPr txBox="1"/>
          <p:nvPr/>
        </p:nvSpPr>
        <p:spPr>
          <a:xfrm>
            <a:off x="188536" y="1237729"/>
            <a:ext cx="9125146" cy="3962623"/>
          </a:xfrm>
          <a:prstGeom prst="rect">
            <a:avLst/>
          </a:prstGeom>
          <a:noFill/>
        </p:spPr>
        <p:txBody>
          <a:bodyPr wrap="square" lIns="91440" tIns="45720" rIns="91440" bIns="45720" anchor="t">
            <a:spAutoFit/>
          </a:bodyPr>
          <a:lstStyle/>
          <a:p>
            <a:pPr>
              <a:spcBef>
                <a:spcPct val="0"/>
              </a:spcBef>
              <a:buFontTx/>
              <a:buNone/>
              <a:defRPr/>
            </a:pPr>
            <a:r>
              <a:rPr lang="en-IE" altLang="en-US" sz="1600" b="1" dirty="0">
                <a:solidFill>
                  <a:srgbClr val="006600"/>
                </a:solidFill>
                <a:latin typeface="+mj-lt"/>
                <a:cs typeface="Arial"/>
              </a:rPr>
              <a:t>5.2 Costruire attentamente i requisiti di investimento</a:t>
            </a:r>
          </a:p>
          <a:p>
            <a:pPr>
              <a:spcBef>
                <a:spcPct val="0"/>
              </a:spcBef>
              <a:buFontTx/>
              <a:buNone/>
              <a:defRPr/>
            </a:pPr>
            <a:endParaRPr lang="en-IE" altLang="en-US" sz="500" b="1" dirty="0">
              <a:solidFill>
                <a:srgbClr val="B2CF3F"/>
              </a:solidFill>
              <a:latin typeface="+mj-lt"/>
              <a:cs typeface="Arial" panose="020B0604020202020204" pitchFamily="34" charset="0"/>
            </a:endParaRPr>
          </a:p>
          <a:p>
            <a:pPr>
              <a:defRPr/>
            </a:pPr>
            <a:r>
              <a:rPr lang="en-IE" sz="1200" dirty="0">
                <a:latin typeface="+mj-lt"/>
                <a:cs typeface="Arial"/>
              </a:rPr>
              <a:t>Le finanze dell'avvio di un </a:t>
            </a:r>
            <a:r>
              <a:rPr lang="sk-SK" sz="1200" dirty="0">
                <a:latin typeface="+mj-lt"/>
                <a:cs typeface="Arial"/>
              </a:rPr>
              <a:t>Centro del Gusto </a:t>
            </a:r>
            <a:r>
              <a:rPr lang="en-IE" sz="1200" dirty="0">
                <a:latin typeface="+mj-lt"/>
                <a:cs typeface="Arial"/>
              </a:rPr>
              <a:t>devono essere accuratamente definite nel Business Plan. Dovrebbero riunire </a:t>
            </a:r>
            <a:endParaRPr lang="sk-SK" sz="1200" dirty="0">
              <a:latin typeface="+mj-lt"/>
              <a:cs typeface="Arial"/>
            </a:endParaRPr>
          </a:p>
          <a:p>
            <a:pPr>
              <a:defRPr/>
            </a:pPr>
            <a:endParaRPr lang="en-IE" sz="1200" dirty="0">
              <a:latin typeface="+mj-lt"/>
            </a:endParaRPr>
          </a:p>
          <a:p>
            <a:pPr>
              <a:buFontTx/>
              <a:buNone/>
              <a:defRPr/>
            </a:pPr>
            <a:r>
              <a:rPr lang="sk-SK" sz="1200" dirty="0" err="1">
                <a:latin typeface="+mj-lt"/>
                <a:cs typeface="Arial"/>
              </a:rPr>
              <a:t>Con il </a:t>
            </a:r>
            <a:r>
              <a:rPr lang="en-US" sz="1200" dirty="0">
                <a:latin typeface="+mj-lt"/>
                <a:cs typeface="Arial"/>
              </a:rPr>
              <a:t>potenziale </a:t>
            </a:r>
            <a:r>
              <a:rPr lang="en-IE" sz="1200" dirty="0">
                <a:latin typeface="+mj-lt"/>
                <a:cs typeface="Arial"/>
              </a:rPr>
              <a:t>di </a:t>
            </a:r>
            <a:r>
              <a:rPr lang="en-US" sz="1200" dirty="0">
                <a:latin typeface="+mj-lt"/>
                <a:cs typeface="Arial"/>
              </a:rPr>
              <a:t>Centro del Gusto nella vostra Regione </a:t>
            </a:r>
            <a:r>
              <a:rPr lang="sk-SK" sz="1200" dirty="0">
                <a:latin typeface="+mj-lt"/>
                <a:cs typeface="Arial"/>
              </a:rPr>
              <a:t>nel </a:t>
            </a:r>
            <a:r>
              <a:rPr lang="en-IE" sz="1200" dirty="0">
                <a:latin typeface="+mj-lt"/>
                <a:cs typeface="Arial"/>
              </a:rPr>
              <a:t>Modulo 1</a:t>
            </a:r>
            <a:r>
              <a:rPr lang="sk-SK" sz="1200" dirty="0">
                <a:latin typeface="+mj-lt"/>
                <a:cs typeface="Arial"/>
              </a:rPr>
              <a:t>,</a:t>
            </a:r>
          </a:p>
          <a:p>
            <a:pPr marL="342900" indent="-342900">
              <a:buFont typeface="Arial" panose="020B0604020202020204" pitchFamily="34" charset="0"/>
              <a:buChar char="•"/>
              <a:defRPr/>
            </a:pPr>
            <a:r>
              <a:rPr lang="sk-SK" sz="1200" dirty="0" err="1">
                <a:latin typeface="+mj-lt"/>
                <a:cs typeface="Arial"/>
              </a:rPr>
              <a:t>Con </a:t>
            </a:r>
            <a:r>
              <a:rPr lang="en-IE" sz="1200" dirty="0">
                <a:latin typeface="+mj-lt"/>
                <a:cs typeface="Arial"/>
              </a:rPr>
              <a:t>i </a:t>
            </a:r>
            <a:r>
              <a:rPr lang="en-US" sz="1200" dirty="0">
                <a:latin typeface="+mj-lt"/>
                <a:cs typeface="Arial"/>
              </a:rPr>
              <a:t>diversi modelli di strategia di business rurale e Come riconoscere il potenziale della vostra regione </a:t>
            </a:r>
            <a:r>
              <a:rPr lang="sk-SK" sz="1200" dirty="0">
                <a:latin typeface="+mj-lt"/>
                <a:cs typeface="Arial"/>
              </a:rPr>
              <a:t>nel </a:t>
            </a:r>
            <a:r>
              <a:rPr lang="en-IE" sz="1200" dirty="0">
                <a:latin typeface="+mj-lt"/>
                <a:cs typeface="Arial"/>
              </a:rPr>
              <a:t>Modulo </a:t>
            </a:r>
            <a:r>
              <a:rPr lang="sk-SK" sz="1200" dirty="0">
                <a:latin typeface="+mj-lt"/>
                <a:cs typeface="Arial"/>
              </a:rPr>
              <a:t>2, </a:t>
            </a:r>
            <a:endParaRPr lang="en-IE" sz="1200" dirty="0">
              <a:latin typeface="+mj-lt"/>
            </a:endParaRPr>
          </a:p>
          <a:p>
            <a:pPr marL="342900" indent="-342900">
              <a:buFont typeface="Arial" panose="020B0604020202020204" pitchFamily="34" charset="0"/>
              <a:buChar char="•"/>
              <a:defRPr/>
            </a:pPr>
            <a:r>
              <a:rPr lang="sk-SK" sz="1200" dirty="0" err="1">
                <a:latin typeface="+mj-lt"/>
                <a:cs typeface="Arial"/>
              </a:rPr>
              <a:t>Come </a:t>
            </a:r>
            <a:r>
              <a:rPr lang="en-US" sz="1200" dirty="0">
                <a:latin typeface="+mj-lt"/>
                <a:cs typeface="Arial"/>
              </a:rPr>
              <a:t>stimolare la domanda - strumenti per sviluppare una pipeline di nuovi imprenditori </a:t>
            </a:r>
            <a:r>
              <a:rPr lang="en-US" sz="1200" dirty="0" err="1">
                <a:latin typeface="+mj-lt"/>
                <a:cs typeface="Arial"/>
              </a:rPr>
              <a:t>agricoli </a:t>
            </a:r>
            <a:r>
              <a:rPr lang="en-US" sz="1200" dirty="0">
                <a:latin typeface="+mj-lt"/>
                <a:cs typeface="Arial"/>
              </a:rPr>
              <a:t>nella vostra regione </a:t>
            </a:r>
            <a:r>
              <a:rPr lang="en-IE" sz="1200" dirty="0">
                <a:latin typeface="+mj-lt"/>
                <a:cs typeface="Arial"/>
              </a:rPr>
              <a:t>nel Modulo 3 </a:t>
            </a:r>
            <a:endParaRPr lang="en-IE" sz="1200" dirty="0">
              <a:latin typeface="+mj-lt"/>
            </a:endParaRPr>
          </a:p>
          <a:p>
            <a:pPr marL="342900" indent="-342900">
              <a:buFont typeface="Arial" panose="020B0604020202020204" pitchFamily="34" charset="0"/>
              <a:buChar char="•"/>
              <a:defRPr/>
            </a:pPr>
            <a:r>
              <a:rPr lang="en-IE" sz="1200" dirty="0">
                <a:latin typeface="+mj-lt"/>
                <a:cs typeface="Arial"/>
              </a:rPr>
              <a:t>Il tipo di entità commerciale che sceglierete (sezione successiva in questo Modulo </a:t>
            </a:r>
            <a:r>
              <a:rPr lang="sk-SK" sz="1200" dirty="0">
                <a:latin typeface="+mj-lt"/>
                <a:cs typeface="Arial"/>
              </a:rPr>
              <a:t>4</a:t>
            </a:r>
            <a:r>
              <a:rPr lang="en-IE" sz="1200" dirty="0">
                <a:latin typeface="+mj-lt"/>
                <a:cs typeface="Arial"/>
              </a:rPr>
              <a:t>)</a:t>
            </a:r>
            <a:endParaRPr lang="sk-SK" sz="1200" dirty="0">
              <a:latin typeface="+mj-lt"/>
              <a:cs typeface="Arial"/>
            </a:endParaRPr>
          </a:p>
          <a:p>
            <a:pPr marL="342900" indent="-342900">
              <a:defRPr/>
            </a:pPr>
            <a:endParaRPr lang="en-IE" sz="1200" dirty="0">
              <a:latin typeface="+mj-lt"/>
            </a:endParaRPr>
          </a:p>
          <a:p>
            <a:pPr>
              <a:buFontTx/>
              <a:buNone/>
              <a:defRPr/>
            </a:pPr>
            <a:r>
              <a:rPr lang="en-IE" sz="1200" dirty="0">
                <a:latin typeface="+mj-lt"/>
                <a:cs typeface="Arial"/>
              </a:rPr>
              <a:t>Ora siete in grado di determinare le vostre esigenze di investimento.</a:t>
            </a:r>
            <a:endParaRPr lang="sk-SK" sz="1200" dirty="0">
              <a:latin typeface="+mj-lt"/>
              <a:cs typeface="Arial"/>
            </a:endParaRPr>
          </a:p>
          <a:p>
            <a:pPr algn="l">
              <a:spcBef>
                <a:spcPct val="0"/>
              </a:spcBef>
              <a:buFontTx/>
              <a:buNone/>
              <a:defRPr/>
            </a:pPr>
            <a:endParaRPr lang="en-IE" altLang="en-US" sz="1200" dirty="0">
              <a:latin typeface="+mj-lt"/>
              <a:cs typeface="TH SarabunPSK" panose="020B0502040204020203" pitchFamily="34" charset="-34"/>
            </a:endParaRPr>
          </a:p>
          <a:p>
            <a:pPr>
              <a:defRPr/>
            </a:pPr>
            <a:r>
              <a:rPr lang="en-IE" altLang="en-US" sz="1200" dirty="0">
                <a:latin typeface="+mj-lt"/>
                <a:cs typeface="TH SarabunPSK"/>
              </a:rPr>
              <a:t>È evidente che è necessaria un'innovazione in termini di leva finanziaria necessaria per realizzare un </a:t>
            </a:r>
            <a:r>
              <a:rPr lang="sk-SK" altLang="en-US" sz="1200" dirty="0">
                <a:latin typeface="+mj-lt"/>
                <a:cs typeface="TH SarabunPSK"/>
              </a:rPr>
              <a:t>Centro del gusto</a:t>
            </a:r>
            <a:r>
              <a:rPr lang="en-IE" altLang="en-US" sz="1200" dirty="0">
                <a:latin typeface="+mj-lt"/>
                <a:cs typeface="TH SarabunPSK"/>
              </a:rPr>
              <a:t>. </a:t>
            </a:r>
            <a:endParaRPr lang="en-IE" altLang="en-US" sz="1200" dirty="0">
              <a:latin typeface="+mj-lt"/>
              <a:cs typeface="TH SarabunPSK" panose="020B0502040204020203" pitchFamily="34" charset="-34"/>
            </a:endParaRPr>
          </a:p>
          <a:p>
            <a:pPr algn="l"/>
            <a:endParaRPr lang="sk-SK" sz="1200" dirty="0">
              <a:latin typeface="+mj-lt"/>
              <a:cs typeface="TH SarabunPSK" panose="020B0502040204020203" pitchFamily="34" charset="-34"/>
            </a:endParaRPr>
          </a:p>
          <a:p>
            <a:pPr algn="l"/>
            <a:r>
              <a:rPr lang="en-IE" altLang="en-US" sz="1200" b="1" dirty="0">
                <a:solidFill>
                  <a:srgbClr val="006600"/>
                </a:solidFill>
                <a:latin typeface="+mj-lt"/>
                <a:cs typeface="TH SarabunPSK"/>
              </a:rPr>
              <a:t>Cosa intendiamo per "capitale"?</a:t>
            </a:r>
          </a:p>
          <a:p>
            <a:pPr algn="l"/>
            <a:endParaRPr lang="sk-SK" sz="1200" dirty="0">
              <a:latin typeface="+mj-lt"/>
              <a:cs typeface="TH SarabunPSK" panose="020B0502040204020203" pitchFamily="34" charset="-34"/>
            </a:endParaRPr>
          </a:p>
          <a:p>
            <a:r>
              <a:rPr lang="en-IE" altLang="en-US" sz="1200" dirty="0">
                <a:latin typeface="+mj-lt"/>
                <a:cs typeface="TH SarabunPSK"/>
              </a:rPr>
              <a:t>Il capitale si riferisce alle attività attualmente disponibili come proprietà, terreni, risparmi ecc. per lo sviluppo o l'investimento dell'azienda.  La </a:t>
            </a:r>
            <a:r>
              <a:rPr lang="en-IE" altLang="en-US" sz="1200" b="1" dirty="0">
                <a:latin typeface="+mj-lt"/>
                <a:cs typeface="TH SarabunPSK"/>
              </a:rPr>
              <a:t>raccolta di capitali </a:t>
            </a:r>
            <a:r>
              <a:rPr lang="en-IE" altLang="en-US" sz="1200" dirty="0">
                <a:latin typeface="+mj-lt"/>
                <a:cs typeface="TH SarabunPSK"/>
              </a:rPr>
              <a:t>richiede molta abilità e preparazione. Esistono </a:t>
            </a:r>
            <a:r>
              <a:rPr lang="en-US" altLang="en-US" sz="1200" dirty="0">
                <a:latin typeface="+mj-lt"/>
                <a:cs typeface="TH SarabunPSK"/>
              </a:rPr>
              <a:t>diversi tipi di finanziamento che consentono a un </a:t>
            </a:r>
            <a:r>
              <a:rPr lang="sk-SK" altLang="en-US" sz="1200" dirty="0">
                <a:latin typeface="+mj-lt"/>
                <a:cs typeface="TH SarabunPSK"/>
              </a:rPr>
              <a:t>centro di </a:t>
            </a:r>
            <a:r>
              <a:rPr lang="en-US" altLang="en-US" sz="1200" dirty="0">
                <a:latin typeface="+mj-lt"/>
                <a:cs typeface="TH SarabunPSK"/>
              </a:rPr>
              <a:t>raccogliere capitali per la sua nuova attività. Questo modulo illustra le varie opportunità di raccogliere capitale d'investimento attraverso sovvenzioni, prestiti, donazioni, ecc</a:t>
            </a:r>
            <a:r>
              <a:rPr lang="en-US" altLang="en-US" sz="1400" dirty="0">
                <a:latin typeface="+mj-lt"/>
                <a:cs typeface="TH SarabunPSK"/>
              </a:rPr>
              <a:t>. </a:t>
            </a:r>
            <a:endParaRPr lang="en-US" altLang="en-US" sz="1400" dirty="0">
              <a:latin typeface="+mj-lt"/>
              <a:cs typeface="TH SarabunPSK" panose="020B0502040204020203" pitchFamily="34" charset="-34"/>
            </a:endParaRPr>
          </a:p>
          <a:p>
            <a:endParaRPr lang="sk-SK" sz="1050" dirty="0"/>
          </a:p>
          <a:p>
            <a:pPr>
              <a:buFontTx/>
              <a:buNone/>
              <a:defRPr/>
            </a:pPr>
            <a:r>
              <a:rPr lang="en-IE" sz="1400" dirty="0">
                <a:latin typeface="+mj-lt"/>
              </a:rPr>
              <a:t> </a:t>
            </a:r>
          </a:p>
        </p:txBody>
      </p:sp>
    </p:spTree>
    <p:extLst>
      <p:ext uri="{BB962C8B-B14F-4D97-AF65-F5344CB8AC3E}">
        <p14:creationId xmlns:p14="http://schemas.microsoft.com/office/powerpoint/2010/main" val="1209349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B7BB1E0C-66C1-4525-A820-65E17CEF11CF}"/>
              </a:ext>
            </a:extLst>
          </p:cNvPr>
          <p:cNvSpPr txBox="1"/>
          <p:nvPr/>
        </p:nvSpPr>
        <p:spPr>
          <a:xfrm>
            <a:off x="188536" y="1222110"/>
            <a:ext cx="9030879" cy="830997"/>
          </a:xfrm>
          <a:prstGeom prst="rect">
            <a:avLst/>
          </a:prstGeom>
          <a:noFill/>
        </p:spPr>
        <p:txBody>
          <a:bodyPr wrap="square" lIns="91440" tIns="45720" rIns="91440" bIns="45720" anchor="t">
            <a:spAutoFit/>
          </a:bodyPr>
          <a:lstStyle/>
          <a:p>
            <a:r>
              <a:rPr lang="en-IE" altLang="en-US" sz="1600" b="1" dirty="0">
                <a:solidFill>
                  <a:srgbClr val="006600"/>
                </a:solidFill>
                <a:latin typeface="+mj-lt"/>
                <a:cs typeface="Arial"/>
              </a:rPr>
              <a:t>Chi è coinvolto nei vostri progetti per un </a:t>
            </a:r>
            <a:r>
              <a:rPr lang="sk-SK" altLang="en-US" sz="1600" b="1" dirty="0">
                <a:solidFill>
                  <a:srgbClr val="006600"/>
                </a:solidFill>
                <a:latin typeface="+mj-lt"/>
                <a:cs typeface="Arial"/>
              </a:rPr>
              <a:t>centro del gusto</a:t>
            </a:r>
            <a:r>
              <a:rPr lang="en-IE" altLang="en-US" sz="1600" b="1" dirty="0">
                <a:solidFill>
                  <a:srgbClr val="006600"/>
                </a:solidFill>
                <a:latin typeface="+mj-lt"/>
                <a:cs typeface="Arial"/>
              </a:rPr>
              <a:t>? </a:t>
            </a:r>
            <a:endParaRPr lang="sk-SK" altLang="en-US" sz="1600" b="1" dirty="0">
              <a:solidFill>
                <a:srgbClr val="006600"/>
              </a:solidFill>
              <a:latin typeface="+mj-lt"/>
            </a:endParaRPr>
          </a:p>
          <a:p>
            <a:r>
              <a:rPr lang="en-IE" altLang="en-US" sz="1600" dirty="0">
                <a:latin typeface="+mj-lt"/>
                <a:cs typeface="Arial"/>
              </a:rPr>
              <a:t>Per chi non ha un background tecnico, può essere confuso su chi fa cosa! Ecco la nostra semplice guida</a:t>
            </a:r>
            <a:endParaRPr lang="sk-SK" sz="1600">
              <a:latin typeface="+mj-lt"/>
              <a:cs typeface="Arial"/>
            </a:endParaRPr>
          </a:p>
        </p:txBody>
      </p:sp>
      <p:graphicFrame>
        <p:nvGraphicFramePr>
          <p:cNvPr id="4" name="Tabuľka 4">
            <a:extLst>
              <a:ext uri="{FF2B5EF4-FFF2-40B4-BE49-F238E27FC236}">
                <a16:creationId xmlns:a16="http://schemas.microsoft.com/office/drawing/2014/main" id="{E0B5BF20-0CCC-49C4-A332-19727B211798}"/>
              </a:ext>
            </a:extLst>
          </p:cNvPr>
          <p:cNvGraphicFramePr>
            <a:graphicFrameLocks noGrp="1"/>
          </p:cNvGraphicFramePr>
          <p:nvPr>
            <p:extLst>
              <p:ext uri="{D42A27DB-BD31-4B8C-83A1-F6EECF244321}">
                <p14:modId xmlns:p14="http://schemas.microsoft.com/office/powerpoint/2010/main" val="3518886605"/>
              </p:ext>
            </p:extLst>
          </p:nvPr>
        </p:nvGraphicFramePr>
        <p:xfrm>
          <a:off x="0" y="2321176"/>
          <a:ext cx="9906000" cy="2536503"/>
        </p:xfrm>
        <a:graphic>
          <a:graphicData uri="http://schemas.openxmlformats.org/drawingml/2006/table">
            <a:tbl>
              <a:tblPr firstRow="1" bandRow="1">
                <a:tableStyleId>{F5AB1C69-6EDB-4FF4-983F-18BD219EF322}</a:tableStyleId>
              </a:tblPr>
              <a:tblGrid>
                <a:gridCol w="4953000">
                  <a:extLst>
                    <a:ext uri="{9D8B030D-6E8A-4147-A177-3AD203B41FA5}">
                      <a16:colId xmlns:a16="http://schemas.microsoft.com/office/drawing/2014/main" val="2415668259"/>
                    </a:ext>
                  </a:extLst>
                </a:gridCol>
                <a:gridCol w="4953000">
                  <a:extLst>
                    <a:ext uri="{9D8B030D-6E8A-4147-A177-3AD203B41FA5}">
                      <a16:colId xmlns:a16="http://schemas.microsoft.com/office/drawing/2014/main" val="839356942"/>
                    </a:ext>
                  </a:extLst>
                </a:gridCol>
              </a:tblGrid>
              <a:tr h="3459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50" b="1" i="0" kern="1200" dirty="0">
                          <a:solidFill>
                            <a:srgbClr val="006600"/>
                          </a:solidFill>
                          <a:effectLst/>
                          <a:latin typeface="+mj-lt"/>
                          <a:ea typeface="+mn-ea"/>
                          <a:cs typeface="+mn-cs"/>
                        </a:rPr>
                        <a:t>ARCHITETTONICO</a:t>
                      </a:r>
                      <a:endParaRPr lang="en-IE" sz="1200" dirty="0">
                        <a:solidFill>
                          <a:srgbClr val="006600"/>
                        </a:solidFill>
                        <a:latin typeface="+mj-lt"/>
                      </a:endParaRPr>
                    </a:p>
                    <a:p>
                      <a:pPr algn="ctr"/>
                      <a:endParaRPr lang="sk-SK" sz="1050"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050" b="1" i="0" kern="1200" dirty="0">
                          <a:solidFill>
                            <a:srgbClr val="006600"/>
                          </a:solidFill>
                          <a:effectLst/>
                          <a:latin typeface="+mj-lt"/>
                          <a:ea typeface="+mn-ea"/>
                          <a:cs typeface="+mn-cs"/>
                        </a:rPr>
                        <a:t>INGEGNERI STRUTTURALI</a:t>
                      </a:r>
                      <a:endParaRPr lang="en-IE" sz="1200" dirty="0">
                        <a:solidFill>
                          <a:srgbClr val="006600"/>
                        </a:solidFill>
                        <a:latin typeface="+mj-lt"/>
                      </a:endParaRPr>
                    </a:p>
                    <a:p>
                      <a:endParaRPr lang="sk-SK" sz="1050" dirty="0">
                        <a:latin typeface="+mj-lt"/>
                      </a:endParaRPr>
                    </a:p>
                  </a:txBody>
                  <a:tcPr/>
                </a:tc>
                <a:extLst>
                  <a:ext uri="{0D108BD9-81ED-4DB2-BD59-A6C34878D82A}">
                    <a16:rowId xmlns:a16="http://schemas.microsoft.com/office/drawing/2014/main" val="3953400924"/>
                  </a:ext>
                </a:extLst>
              </a:tr>
              <a:tr h="2125023">
                <a:tc>
                  <a:txBody>
                    <a:bodyPr/>
                    <a:lstStyle/>
                    <a:p>
                      <a:pPr marL="285750" marR="0" lvl="0"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IE" sz="1050" b="0" i="0" kern="1200" dirty="0">
                          <a:solidFill>
                            <a:schemeClr val="dk1"/>
                          </a:solidFill>
                          <a:effectLst/>
                          <a:latin typeface="+mj-lt"/>
                          <a:ea typeface="+mn-ea"/>
                          <a:cs typeface="+mn-cs"/>
                        </a:rPr>
                        <a:t>Piani dettagliati, sezioni, prospetti con dettagli e specifiche.</a:t>
                      </a:r>
                    </a:p>
                    <a:p>
                      <a:pPr marL="285750" indent="-285750" fontAlgn="base">
                        <a:buFont typeface="Arial" panose="020B0604020202020204" pitchFamily="34" charset="0"/>
                        <a:buChar char="•"/>
                      </a:pPr>
                      <a:r>
                        <a:rPr lang="en-IE" sz="1050" b="0" i="0" kern="1200" dirty="0">
                          <a:solidFill>
                            <a:schemeClr val="dk1"/>
                          </a:solidFill>
                          <a:effectLst/>
                          <a:latin typeface="+mj-lt"/>
                          <a:ea typeface="+mn-ea"/>
                          <a:cs typeface="+mn-cs"/>
                        </a:rPr>
                        <a:t>Layout che indicano le posizioni per il riscaldamento, il raffreddamento, l'acqua, la luce e l'energia elettrica, l'antincendio, l'antifurto, ecc</a:t>
                      </a:r>
                      <a:r>
                        <a:rPr lang="en-IE" sz="1050" b="0" i="0" kern="1200" dirty="0" err="1">
                          <a:solidFill>
                            <a:schemeClr val="dk1"/>
                          </a:solidFill>
                          <a:effectLst/>
                          <a:latin typeface="+mj-lt"/>
                          <a:ea typeface="+mn-ea"/>
                          <a:cs typeface="+mn-cs"/>
                        </a:rPr>
                        <a:t>.</a:t>
                      </a:r>
                      <a:endParaRPr lang="en-IE" sz="1050" b="0" i="0" kern="1200" dirty="0">
                        <a:solidFill>
                          <a:schemeClr val="dk1"/>
                        </a:solidFill>
                        <a:effectLst/>
                        <a:latin typeface="+mj-lt"/>
                        <a:ea typeface="+mn-ea"/>
                        <a:cs typeface="+mn-cs"/>
                      </a:endParaRPr>
                    </a:p>
                    <a:p>
                      <a:pPr marL="285750" indent="-285750" fontAlgn="base">
                        <a:buFont typeface="Arial" panose="020B0604020202020204" pitchFamily="34" charset="0"/>
                        <a:buChar char="•"/>
                      </a:pPr>
                      <a:r>
                        <a:rPr lang="en-IE" sz="1050" b="0" i="0" kern="1200" dirty="0">
                          <a:solidFill>
                            <a:schemeClr val="dk1"/>
                          </a:solidFill>
                          <a:effectLst/>
                          <a:latin typeface="+mj-lt"/>
                          <a:ea typeface="+mn-ea"/>
                          <a:cs typeface="+mn-cs"/>
                        </a:rPr>
                        <a:t>Specifiche sui materiali e sulla lavorazione.</a:t>
                      </a:r>
                    </a:p>
                    <a:p>
                      <a:pPr marL="285750" indent="-285750" fontAlgn="base">
                        <a:buFont typeface="Arial" panose="020B0604020202020204" pitchFamily="34" charset="0"/>
                        <a:buChar char="•"/>
                      </a:pPr>
                      <a:r>
                        <a:rPr lang="en-IE" sz="1050" b="0" i="0" kern="1200" dirty="0">
                          <a:solidFill>
                            <a:schemeClr val="dk1"/>
                          </a:solidFill>
                          <a:effectLst/>
                          <a:latin typeface="+mj-lt"/>
                          <a:ea typeface="+mn-ea"/>
                          <a:cs typeface="+mn-cs"/>
                        </a:rPr>
                        <a:t>Piano preliminare di salute e sicurezza.</a:t>
                      </a:r>
                    </a:p>
                    <a:p>
                      <a:pPr marL="285750" indent="-285750" fontAlgn="base">
                        <a:buFont typeface="Arial" panose="020B0604020202020204" pitchFamily="34" charset="0"/>
                        <a:buChar char="•"/>
                      </a:pPr>
                      <a:r>
                        <a:rPr lang="en-IE" sz="1050" b="0" i="0" kern="1200" dirty="0">
                          <a:solidFill>
                            <a:schemeClr val="dk1"/>
                          </a:solidFill>
                          <a:effectLst/>
                          <a:latin typeface="+mj-lt"/>
                          <a:ea typeface="+mn-ea"/>
                          <a:cs typeface="+mn-cs"/>
                        </a:rPr>
                        <a:t>Gestione dei contributi di altri consulenti</a:t>
                      </a:r>
                    </a:p>
                    <a:p>
                      <a:pPr marL="285750" indent="-285750" fontAlgn="base">
                        <a:buFont typeface="Arial" panose="020B0604020202020204" pitchFamily="34" charset="0"/>
                        <a:buChar char="•"/>
                      </a:pPr>
                      <a:r>
                        <a:rPr lang="en-IE" sz="1050" b="0" i="0" kern="1200" dirty="0">
                          <a:solidFill>
                            <a:schemeClr val="dk1"/>
                          </a:solidFill>
                          <a:effectLst/>
                          <a:latin typeface="+mj-lt"/>
                          <a:ea typeface="+mn-ea"/>
                          <a:cs typeface="+mn-cs"/>
                        </a:rPr>
                        <a:t>Gestione della due diligence dei contraenti delle gare d'appalto</a:t>
                      </a:r>
                    </a:p>
                    <a:p>
                      <a:pPr marL="285750" indent="-285750" fontAlgn="base">
                        <a:buFont typeface="Arial" panose="020B0604020202020204" pitchFamily="34" charset="0"/>
                        <a:buChar char="•"/>
                      </a:pPr>
                      <a:r>
                        <a:rPr lang="en-IE" sz="1050" b="0" i="0" kern="1200" dirty="0">
                          <a:solidFill>
                            <a:schemeClr val="dk1"/>
                          </a:solidFill>
                          <a:effectLst/>
                          <a:latin typeface="+mj-lt"/>
                          <a:ea typeface="+mn-ea"/>
                          <a:cs typeface="+mn-cs"/>
                        </a:rPr>
                        <a:t>Rilascio del modulo di offerta.</a:t>
                      </a:r>
                    </a:p>
                    <a:p>
                      <a:endParaRPr lang="sk-SK" sz="1050" dirty="0">
                        <a:latin typeface="+mj-lt"/>
                      </a:endParaRPr>
                    </a:p>
                  </a:txBody>
                  <a:tcPr/>
                </a:tc>
                <a:tc>
                  <a:txBody>
                    <a:bodyPr/>
                    <a:lstStyle/>
                    <a:p>
                      <a:pPr marL="285750" indent="-285750" fontAlgn="base">
                        <a:buFont typeface="Arial" panose="020B0604020202020204" pitchFamily="34" charset="0"/>
                        <a:buChar char="•"/>
                      </a:pPr>
                      <a:r>
                        <a:rPr lang="en-IE" sz="1050" b="0" i="0" kern="1200" dirty="0">
                          <a:solidFill>
                            <a:schemeClr val="dk1"/>
                          </a:solidFill>
                          <a:effectLst/>
                          <a:latin typeface="+mj-lt"/>
                          <a:ea typeface="+mn-ea"/>
                          <a:cs typeface="+mn-cs"/>
                        </a:rPr>
                        <a:t>Progetto di fondazione</a:t>
                      </a:r>
                    </a:p>
                    <a:p>
                      <a:pPr marL="285750" indent="-285750" fontAlgn="base">
                        <a:buFont typeface="Arial" panose="020B0604020202020204" pitchFamily="34" charset="0"/>
                        <a:buChar char="•"/>
                      </a:pPr>
                      <a:r>
                        <a:rPr lang="en-IE" sz="1050" b="0" i="0" kern="1200" dirty="0">
                          <a:solidFill>
                            <a:schemeClr val="dk1"/>
                          </a:solidFill>
                          <a:effectLst/>
                          <a:latin typeface="+mj-lt"/>
                          <a:ea typeface="+mn-ea"/>
                          <a:cs typeface="+mn-cs"/>
                        </a:rPr>
                        <a:t>Progettazione del drenaggio</a:t>
                      </a:r>
                    </a:p>
                    <a:p>
                      <a:pPr marL="285750" indent="-285750" fontAlgn="base">
                        <a:buFont typeface="Arial" panose="020B0604020202020204" pitchFamily="34" charset="0"/>
                        <a:buChar char="•"/>
                      </a:pPr>
                      <a:r>
                        <a:rPr lang="en-IE" sz="1050" b="0" i="0" kern="1200" dirty="0">
                          <a:solidFill>
                            <a:schemeClr val="dk1"/>
                          </a:solidFill>
                          <a:effectLst/>
                          <a:latin typeface="+mj-lt"/>
                          <a:ea typeface="+mn-ea"/>
                          <a:cs typeface="+mn-cs"/>
                        </a:rPr>
                        <a:t>Progettazione strutturale di ogni piano e dei tetti</a:t>
                      </a:r>
                    </a:p>
                    <a:p>
                      <a:pPr marL="285750" indent="-285750" fontAlgn="base">
                        <a:buFont typeface="Arial" panose="020B0604020202020204" pitchFamily="34" charset="0"/>
                        <a:buChar char="•"/>
                      </a:pPr>
                      <a:r>
                        <a:rPr lang="en-IE" sz="1050" b="0" i="0" kern="1200" dirty="0">
                          <a:solidFill>
                            <a:schemeClr val="dk1"/>
                          </a:solidFill>
                          <a:effectLst/>
                          <a:latin typeface="+mj-lt"/>
                          <a:ea typeface="+mn-ea"/>
                          <a:cs typeface="+mn-cs"/>
                        </a:rPr>
                        <a:t>Progettazione del muro di contenimento, se necessario</a:t>
                      </a:r>
                    </a:p>
                    <a:p>
                      <a:pPr marL="285750" indent="-285750" fontAlgn="base">
                        <a:buFont typeface="Arial" panose="020B0604020202020204" pitchFamily="34" charset="0"/>
                        <a:buChar char="•"/>
                      </a:pPr>
                      <a:r>
                        <a:rPr lang="en-IE" sz="1050" b="0" i="0" kern="1200" dirty="0">
                          <a:solidFill>
                            <a:schemeClr val="dk1"/>
                          </a:solidFill>
                          <a:effectLst/>
                          <a:latin typeface="+mj-lt"/>
                          <a:ea typeface="+mn-ea"/>
                          <a:cs typeface="+mn-cs"/>
                        </a:rPr>
                        <a:t>Specifiche del calcestruzzo</a:t>
                      </a:r>
                    </a:p>
                    <a:p>
                      <a:pPr marL="285750" indent="-285750" fontAlgn="base">
                        <a:buFont typeface="Arial" panose="020B0604020202020204" pitchFamily="34" charset="0"/>
                        <a:buChar char="•"/>
                      </a:pPr>
                      <a:r>
                        <a:rPr lang="en-IE" sz="1050" b="0" i="0" kern="1200" dirty="0">
                          <a:solidFill>
                            <a:schemeClr val="dk1"/>
                          </a:solidFill>
                          <a:effectLst/>
                          <a:latin typeface="+mj-lt"/>
                          <a:ea typeface="+mn-ea"/>
                          <a:cs typeface="+mn-cs"/>
                        </a:rPr>
                        <a:t>Specifiche e dettagli strutturali</a:t>
                      </a:r>
                    </a:p>
                    <a:p>
                      <a:pPr marL="285750" marR="0" lvl="0"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IE" sz="1050" b="0" i="0" kern="1200" dirty="0">
                          <a:solidFill>
                            <a:schemeClr val="dk1"/>
                          </a:solidFill>
                          <a:effectLst/>
                          <a:latin typeface="+mj-lt"/>
                          <a:ea typeface="+mn-ea"/>
                          <a:cs typeface="+mn-cs"/>
                        </a:rPr>
                        <a:t>Potrebbe essere necessario commissionare ulteriori indagini sul suolo e sulla videosorveglianza del sottosuolo, se necessario. </a:t>
                      </a:r>
                    </a:p>
                    <a:p>
                      <a:endParaRPr lang="sk-SK" sz="1050" dirty="0">
                        <a:latin typeface="+mj-lt"/>
                      </a:endParaRPr>
                    </a:p>
                  </a:txBody>
                  <a:tcPr/>
                </a:tc>
                <a:extLst>
                  <a:ext uri="{0D108BD9-81ED-4DB2-BD59-A6C34878D82A}">
                    <a16:rowId xmlns:a16="http://schemas.microsoft.com/office/drawing/2014/main" val="3341758095"/>
                  </a:ext>
                </a:extLst>
              </a:tr>
            </a:tbl>
          </a:graphicData>
        </a:graphic>
      </p:graphicFrame>
      <p:graphicFrame>
        <p:nvGraphicFramePr>
          <p:cNvPr id="5" name="Tabuľka 4">
            <a:extLst>
              <a:ext uri="{FF2B5EF4-FFF2-40B4-BE49-F238E27FC236}">
                <a16:creationId xmlns:a16="http://schemas.microsoft.com/office/drawing/2014/main" id="{143C3B37-516B-5DAD-7B50-B1F5E5AD83E2}"/>
              </a:ext>
            </a:extLst>
          </p:cNvPr>
          <p:cNvGraphicFramePr>
            <a:graphicFrameLocks noGrp="1"/>
          </p:cNvGraphicFramePr>
          <p:nvPr>
            <p:extLst>
              <p:ext uri="{D42A27DB-BD31-4B8C-83A1-F6EECF244321}">
                <p14:modId xmlns:p14="http://schemas.microsoft.com/office/powerpoint/2010/main" val="3910643261"/>
              </p:ext>
            </p:extLst>
          </p:nvPr>
        </p:nvGraphicFramePr>
        <p:xfrm>
          <a:off x="0" y="4127945"/>
          <a:ext cx="9906000" cy="2011680"/>
        </p:xfrm>
        <a:graphic>
          <a:graphicData uri="http://schemas.openxmlformats.org/drawingml/2006/table">
            <a:tbl>
              <a:tblPr firstRow="1" bandRow="1">
                <a:tableStyleId>{F5AB1C69-6EDB-4FF4-983F-18BD219EF322}</a:tableStyleId>
              </a:tblPr>
              <a:tblGrid>
                <a:gridCol w="4953000">
                  <a:extLst>
                    <a:ext uri="{9D8B030D-6E8A-4147-A177-3AD203B41FA5}">
                      <a16:colId xmlns:a16="http://schemas.microsoft.com/office/drawing/2014/main" val="1636574695"/>
                    </a:ext>
                  </a:extLst>
                </a:gridCol>
                <a:gridCol w="4953000">
                  <a:extLst>
                    <a:ext uri="{9D8B030D-6E8A-4147-A177-3AD203B41FA5}">
                      <a16:colId xmlns:a16="http://schemas.microsoft.com/office/drawing/2014/main" val="1889751230"/>
                    </a:ext>
                  </a:extLst>
                </a:gridCol>
              </a:tblGrid>
              <a:tr h="25605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IE" sz="1200" b="1" i="0" kern="1200" dirty="0">
                          <a:solidFill>
                            <a:srgbClr val="006600"/>
                          </a:solidFill>
                          <a:effectLst/>
                          <a:latin typeface="+mj-lt"/>
                          <a:ea typeface="+mn-ea"/>
                          <a:cs typeface="+mn-cs"/>
                        </a:rPr>
                        <a:t>ALTRI CONSULENTI</a:t>
                      </a:r>
                      <a:endParaRPr lang="en-IE" sz="1600" dirty="0">
                        <a:solidFill>
                          <a:srgbClr val="006600"/>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200" b="1" i="0" kern="1200" dirty="0">
                          <a:solidFill>
                            <a:srgbClr val="006600"/>
                          </a:solidFill>
                          <a:effectLst/>
                          <a:latin typeface="+mj-lt"/>
                          <a:ea typeface="+mn-ea"/>
                          <a:cs typeface="+mn-cs"/>
                        </a:rPr>
                        <a:t>ISPETTORE DI QUANTITÀ</a:t>
                      </a:r>
                      <a:endParaRPr lang="en-IE" sz="1600" dirty="0">
                        <a:solidFill>
                          <a:srgbClr val="006600"/>
                        </a:solidFill>
                        <a:latin typeface="+mj-lt"/>
                      </a:endParaRPr>
                    </a:p>
                    <a:p>
                      <a:endParaRPr lang="sk-SK" sz="1200" dirty="0">
                        <a:latin typeface="+mj-lt"/>
                      </a:endParaRPr>
                    </a:p>
                  </a:txBody>
                  <a:tcPr/>
                </a:tc>
                <a:extLst>
                  <a:ext uri="{0D108BD9-81ED-4DB2-BD59-A6C34878D82A}">
                    <a16:rowId xmlns:a16="http://schemas.microsoft.com/office/drawing/2014/main" val="3360881019"/>
                  </a:ext>
                </a:extLst>
              </a:tr>
              <a:tr h="370840">
                <a:tc>
                  <a:txBody>
                    <a:bodyPr/>
                    <a:lstStyle/>
                    <a:p>
                      <a:pPr marL="285750" marR="0" lvl="0"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IE" sz="1200" b="0" i="0" kern="1200" dirty="0">
                          <a:solidFill>
                            <a:schemeClr val="dk1"/>
                          </a:solidFill>
                          <a:effectLst/>
                          <a:latin typeface="+mj-lt"/>
                          <a:ea typeface="+mn-ea"/>
                          <a:cs typeface="+mn-cs"/>
                        </a:rPr>
                        <a:t>Tecnologo alimentare</a:t>
                      </a:r>
                    </a:p>
                    <a:p>
                      <a:pPr marL="285750" marR="0" lvl="0"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IE" sz="1200" b="0" i="0" kern="1200" dirty="0">
                          <a:solidFill>
                            <a:schemeClr val="dk1"/>
                          </a:solidFill>
                          <a:effectLst/>
                          <a:latin typeface="+mj-lt"/>
                          <a:ea typeface="+mn-ea"/>
                          <a:cs typeface="+mn-cs"/>
                        </a:rPr>
                        <a:t>Ingegneri dei servizi</a:t>
                      </a:r>
                    </a:p>
                    <a:p>
                      <a:pPr marL="285750" marR="0" lvl="0"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IE" sz="1200" b="0" i="0" kern="1200" dirty="0">
                          <a:solidFill>
                            <a:schemeClr val="dk1"/>
                          </a:solidFill>
                          <a:effectLst/>
                          <a:latin typeface="+mj-lt"/>
                          <a:ea typeface="+mn-ea"/>
                          <a:cs typeface="+mn-cs"/>
                        </a:rPr>
                        <a:t>Interior Design / Illuminazione / Paesaggio / Specialista - a seconda dei casi.</a:t>
                      </a:r>
                    </a:p>
                    <a:p>
                      <a:endParaRPr lang="sk-SK" sz="1200"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i="0" kern="1200" dirty="0">
                          <a:solidFill>
                            <a:schemeClr val="dk1"/>
                          </a:solidFill>
                          <a:effectLst/>
                          <a:latin typeface="+mj-lt"/>
                          <a:ea typeface="+mn-ea"/>
                          <a:cs typeface="+mn-cs"/>
                        </a:rPr>
                        <a:t>Una volta completati tutti i disegni di progetto e le specifiche degli altri consulenti, il geometra misurerà ogni singolo elemento dell'edificio e creerà </a:t>
                      </a:r>
                      <a:r>
                        <a:rPr lang="en-IE" sz="1200" b="1" i="0" kern="1200" dirty="0">
                          <a:solidFill>
                            <a:schemeClr val="dk1"/>
                          </a:solidFill>
                          <a:effectLst/>
                          <a:latin typeface="+mj-lt"/>
                          <a:ea typeface="+mn-ea"/>
                          <a:cs typeface="+mn-cs"/>
                          <a:hlinkClick r:id="rId3" tooltip="Definition "/>
                        </a:rPr>
                        <a:t>la distinta dei quantitativi</a:t>
                      </a:r>
                      <a:r>
                        <a:rPr lang="en-IE" sz="1200" b="0" i="0" kern="1200" dirty="0">
                          <a:solidFill>
                            <a:schemeClr val="dk1"/>
                          </a:solidFill>
                          <a:effectLst/>
                          <a:latin typeface="+mj-lt"/>
                          <a:ea typeface="+mn-ea"/>
                          <a:cs typeface="+mn-cs"/>
                        </a:rPr>
                        <a:t>. Questa sarà la base per la gara d'appalto e garantirà che tutti gli appaltatori facciano un prezzo "uguale per tutti". Viene utilizzata anche per valutare le </a:t>
                      </a:r>
                      <a:r>
                        <a:rPr lang="en-IE" sz="1200" b="1" i="0" kern="1200" dirty="0">
                          <a:solidFill>
                            <a:schemeClr val="dk1"/>
                          </a:solidFill>
                          <a:effectLst/>
                          <a:latin typeface="+mj-lt"/>
                          <a:ea typeface="+mn-ea"/>
                          <a:cs typeface="+mn-cs"/>
                          <a:hlinkClick r:id="rId4" tooltip="Link"/>
                        </a:rPr>
                        <a:t>varianti </a:t>
                      </a:r>
                      <a:r>
                        <a:rPr lang="en-IE" sz="1200" b="0" i="0" kern="1200" dirty="0">
                          <a:solidFill>
                            <a:schemeClr val="dk1"/>
                          </a:solidFill>
                          <a:effectLst/>
                          <a:latin typeface="+mj-lt"/>
                          <a:ea typeface="+mn-ea"/>
                          <a:cs typeface="+mn-cs"/>
                        </a:rPr>
                        <a:t>o le modifiche all'entità dei lavori durante la fase di costruzione.</a:t>
                      </a:r>
                    </a:p>
                    <a:p>
                      <a:endParaRPr lang="sk-SK" sz="1200" dirty="0">
                        <a:latin typeface="+mj-lt"/>
                      </a:endParaRPr>
                    </a:p>
                  </a:txBody>
                  <a:tcPr/>
                </a:tc>
                <a:extLst>
                  <a:ext uri="{0D108BD9-81ED-4DB2-BD59-A6C34878D82A}">
                    <a16:rowId xmlns:a16="http://schemas.microsoft.com/office/drawing/2014/main" val="300441877"/>
                  </a:ext>
                </a:extLst>
              </a:tr>
            </a:tbl>
          </a:graphicData>
        </a:graphic>
      </p:graphicFrame>
    </p:spTree>
    <p:extLst>
      <p:ext uri="{BB962C8B-B14F-4D97-AF65-F5344CB8AC3E}">
        <p14:creationId xmlns:p14="http://schemas.microsoft.com/office/powerpoint/2010/main" val="2594901874"/>
      </p:ext>
    </p:extLst>
  </p:cSld>
  <p:clrMapOvr>
    <a:masterClrMapping/>
  </p:clrMapOvr>
</p:sld>
</file>

<file path=ppt/theme/theme1.xml><?xml version="1.0" encoding="utf-8"?>
<a:theme xmlns:a="http://schemas.openxmlformats.org/drawingml/2006/main" name="URESA biomass temlate">
  <a:themeElements>
    <a:clrScheme name="Niestandardowy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erodynamiczny">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5d98e21-7858-42b8-a513-89b049052d4e">
      <Terms xmlns="http://schemas.microsoft.com/office/infopath/2007/PartnerControls"/>
    </lcf76f155ced4ddcb4097134ff3c332f>
    <TaxCatchAll xmlns="ebb57fef-aa04-4b64-85cb-dbd122f3ef3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6215528D5E10BA49B6643C35E826D0AA" ma:contentTypeVersion="17" ma:contentTypeDescription="Vytvoří nový dokument" ma:contentTypeScope="" ma:versionID="fcad38f92428f1399907585f969aa42e">
  <xsd:schema xmlns:xsd="http://www.w3.org/2001/XMLSchema" xmlns:xs="http://www.w3.org/2001/XMLSchema" xmlns:p="http://schemas.microsoft.com/office/2006/metadata/properties" xmlns:ns2="f5d98e21-7858-42b8-a513-89b049052d4e" xmlns:ns3="ebb57fef-aa04-4b64-85cb-dbd122f3ef38" targetNamespace="http://schemas.microsoft.com/office/2006/metadata/properties" ma:root="true" ma:fieldsID="862d6d2d627f1411e1f6b9c9c492d602" ns2:_="" ns3:_="">
    <xsd:import namespace="f5d98e21-7858-42b8-a513-89b049052d4e"/>
    <xsd:import namespace="ebb57fef-aa04-4b64-85cb-dbd122f3ef38"/>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3:SharedWithUsers" minOccurs="0"/>
                <xsd:element ref="ns3:SharedWithDetail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d98e21-7858-42b8-a513-89b049052d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Značky obrázků" ma:readOnly="false" ma:fieldId="{5cf76f15-5ced-4ddc-b409-7134ff3c332f}" ma:taxonomyMulti="true" ma:sspId="6104055d-a7a1-4227-823d-893947fae55f"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b57fef-aa04-4b64-85cb-dbd122f3ef3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17a2fb5e-3e71-46c2-8cfb-b18f0a1e2fa7}" ma:internalName="TaxCatchAll" ma:showField="CatchAllData" ma:web="ebb57fef-aa04-4b64-85cb-dbd122f3ef3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A7B9EB-588E-4CFC-A594-64DC3DF872B5}">
  <ds:schemaRefs>
    <ds:schemaRef ds:uri="http://schemas.microsoft.com/office/2006/metadata/properties"/>
    <ds:schemaRef ds:uri="http://schemas.microsoft.com/office/infopath/2007/PartnerControls"/>
    <ds:schemaRef ds:uri="f5d98e21-7858-42b8-a513-89b049052d4e"/>
    <ds:schemaRef ds:uri="ebb57fef-aa04-4b64-85cb-dbd122f3ef38"/>
  </ds:schemaRefs>
</ds:datastoreItem>
</file>

<file path=customXml/itemProps2.xml><?xml version="1.0" encoding="utf-8"?>
<ds:datastoreItem xmlns:ds="http://schemas.openxmlformats.org/officeDocument/2006/customXml" ds:itemID="{A1214057-464F-46E0-8B2E-1C96AAC4F955}"/>
</file>

<file path=customXml/itemProps3.xml><?xml version="1.0" encoding="utf-8"?>
<ds:datastoreItem xmlns:ds="http://schemas.openxmlformats.org/officeDocument/2006/customXml" ds:itemID="{D2A5200E-6B70-40C8-AC5B-567C02C134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URESA trial_1</Template>
  <TotalTime>1652</TotalTime>
  <Words>8911</Words>
  <Application>Microsoft Office PowerPoint</Application>
  <PresentationFormat>A4 (210 x 297 mm)</PresentationFormat>
  <Paragraphs>627</Paragraphs>
  <Slides>60</Slides>
  <Notes>1</Notes>
  <HiddenSlides>0</HiddenSlides>
  <MMClips>3</MMClips>
  <ScaleCrop>false</ScaleCrop>
  <HeadingPairs>
    <vt:vector size="4" baseType="variant">
      <vt:variant>
        <vt:lpstr>Motív</vt:lpstr>
      </vt:variant>
      <vt:variant>
        <vt:i4>1</vt:i4>
      </vt:variant>
      <vt:variant>
        <vt:lpstr>Nadpisy snímok</vt:lpstr>
      </vt:variant>
      <vt:variant>
        <vt:i4>60</vt:i4>
      </vt:variant>
    </vt:vector>
  </HeadingPairs>
  <TitlesOfParts>
    <vt:vector size="61" baseType="lpstr">
      <vt:lpstr>URESA biomass temlate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Krzy Pal</dc:creator>
  <cp:keywords>, docId:049A7E1BEAC09894E4171DA5722CD742</cp:keywords>
  <cp:lastModifiedBy>Michele Alessandro D'Alsazia - michele.dalsazia@studio.unibo.it</cp:lastModifiedBy>
  <cp:revision>218</cp:revision>
  <dcterms:created xsi:type="dcterms:W3CDTF">2018-03-25T08:55:28Z</dcterms:created>
  <dcterms:modified xsi:type="dcterms:W3CDTF">2023-01-02T18:48:06Z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0x0101006215528D5E10BA49B6643C35E826D0AA</vt:lpwstr>
  </property>
  <property fmtid="{D5CDD505-2E9C-101B-9397-08002B2CF9AE}" pid="3" name="MediaServiceImageTags">
    <vt:lpwstr/>
  </property>
</Properties>
</file>