
<file path=[Content_Types].xml><?xml version="1.0" encoding="utf-8"?>
<Types xmlns="http://schemas.openxmlformats.org/package/2006/content-types">
  <Default Extension="jpeg" ContentType="image/jpeg"/>
  <Default Extension="jpg&amp;ehk=ZsU9tVf0XQetpoWKMjrG1A&amp;r=0&amp;pid=OfficeInsert"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65"/>
  </p:notesMasterIdLst>
  <p:handoutMasterIdLst>
    <p:handoutMasterId r:id="rId66"/>
  </p:handoutMasterIdLst>
  <p:sldIdLst>
    <p:sldId id="256" r:id="rId5"/>
    <p:sldId id="283" r:id="rId6"/>
    <p:sldId id="284" r:id="rId7"/>
    <p:sldId id="320" r:id="rId8"/>
    <p:sldId id="287" r:id="rId9"/>
    <p:sldId id="288" r:id="rId10"/>
    <p:sldId id="290" r:id="rId11"/>
    <p:sldId id="292" r:id="rId12"/>
    <p:sldId id="294" r:id="rId13"/>
    <p:sldId id="296" r:id="rId14"/>
    <p:sldId id="299" r:id="rId15"/>
    <p:sldId id="301" r:id="rId16"/>
    <p:sldId id="302" r:id="rId17"/>
    <p:sldId id="304" r:id="rId18"/>
    <p:sldId id="305" r:id="rId19"/>
    <p:sldId id="307" r:id="rId20"/>
    <p:sldId id="309" r:id="rId21"/>
    <p:sldId id="310" r:id="rId22"/>
    <p:sldId id="312" r:id="rId23"/>
    <p:sldId id="315" r:id="rId24"/>
    <p:sldId id="318" r:id="rId25"/>
    <p:sldId id="319" r:id="rId26"/>
    <p:sldId id="321" r:id="rId27"/>
    <p:sldId id="322" r:id="rId28"/>
    <p:sldId id="325" r:id="rId29"/>
    <p:sldId id="323" r:id="rId30"/>
    <p:sldId id="326" r:id="rId31"/>
    <p:sldId id="328" r:id="rId32"/>
    <p:sldId id="330" r:id="rId33"/>
    <p:sldId id="331" r:id="rId34"/>
    <p:sldId id="332" r:id="rId35"/>
    <p:sldId id="333" r:id="rId36"/>
    <p:sldId id="335" r:id="rId37"/>
    <p:sldId id="337" r:id="rId38"/>
    <p:sldId id="339" r:id="rId39"/>
    <p:sldId id="341" r:id="rId40"/>
    <p:sldId id="343" r:id="rId41"/>
    <p:sldId id="345" r:id="rId42"/>
    <p:sldId id="346" r:id="rId43"/>
    <p:sldId id="348" r:id="rId44"/>
    <p:sldId id="349" r:id="rId45"/>
    <p:sldId id="350" r:id="rId46"/>
    <p:sldId id="351" r:id="rId47"/>
    <p:sldId id="353" r:id="rId48"/>
    <p:sldId id="354" r:id="rId49"/>
    <p:sldId id="355" r:id="rId50"/>
    <p:sldId id="358" r:id="rId51"/>
    <p:sldId id="359" r:id="rId52"/>
    <p:sldId id="360" r:id="rId53"/>
    <p:sldId id="361" r:id="rId54"/>
    <p:sldId id="362" r:id="rId55"/>
    <p:sldId id="364" r:id="rId56"/>
    <p:sldId id="366" r:id="rId57"/>
    <p:sldId id="369" r:id="rId58"/>
    <p:sldId id="371" r:id="rId59"/>
    <p:sldId id="373" r:id="rId60"/>
    <p:sldId id="374" r:id="rId61"/>
    <p:sldId id="376" r:id="rId62"/>
    <p:sldId id="377" r:id="rId63"/>
    <p:sldId id="380" r:id="rId64"/>
  </p:sldIdLst>
  <p:sldSz cx="9906000" cy="6858000" type="A4"/>
  <p:notesSz cx="6858000" cy="9144000"/>
  <p:defaultTextStyle>
    <a:defPPr>
      <a:defRPr lang="sk"/>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70AC2E"/>
    <a:srgbClr val="003300"/>
    <a:srgbClr val="47C836"/>
    <a:srgbClr val="78D76B"/>
    <a:srgbClr val="FF66FF"/>
    <a:srgbClr val="33CCFF"/>
    <a:srgbClr val="66CCFF"/>
    <a:srgbClr val="66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2A1AD-5DDB-4881-89BF-17A6ED71B178}" v="16" dt="2022-09-29T14:49:34.136"/>
    <p1510:client id="{5DBBC16A-DA2B-4AEF-8648-78E29ACAF1E8}" v="402" dt="2022-09-27T16:07:32.692"/>
    <p1510:client id="{DBA4D5C5-3CFF-49C1-BA96-2DAFEE8D4767}" v="2" dt="2023-01-02T18:57:05.614"/>
  </p1510:revLst>
</p1510:revInfo>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redný štýl 2 - zvýrazneni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Štýl s motívom 1 - zvýrazneni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306" y="62"/>
      </p:cViewPr>
      <p:guideLst>
        <p:guide orient="horz" pos="2160"/>
        <p:guide pos="3120"/>
      </p:guideLst>
    </p:cSldViewPr>
  </p:slideViewPr>
  <p:notesTextViewPr>
    <p:cViewPr>
      <p:scale>
        <a:sx n="1" d="1"/>
        <a:sy n="1" d="1"/>
      </p:scale>
      <p:origin x="0" y="0"/>
    </p:cViewPr>
  </p:notesTextViewPr>
  <p:notesViewPr>
    <p:cSldViewPr snapToGrid="0">
      <p:cViewPr varScale="1">
        <p:scale>
          <a:sx n="65" d="100"/>
          <a:sy n="65" d="100"/>
        </p:scale>
        <p:origin x="-3130" y="-77"/>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ub Dvorský" userId="S::jakubdvorsky94_gmail.com#ext#@czuvpraze.onmicrosoft.com::d7fa004e-c3aa-44fd-95be-8f510646212e" providerId="AD" clId="Web-{5DBBC16A-DA2B-4AEF-8648-78E29ACAF1E8}"/>
    <pc:docChg chg="modSld addMainMaster delMainMaster">
      <pc:chgData name="Jakub Dvorský" userId="S::jakubdvorsky94_gmail.com#ext#@czuvpraze.onmicrosoft.com::d7fa004e-c3aa-44fd-95be-8f510646212e" providerId="AD" clId="Web-{5DBBC16A-DA2B-4AEF-8648-78E29ACAF1E8}" dt="2022-09-27T16:07:28.348" v="271"/>
      <pc:docMkLst>
        <pc:docMk/>
      </pc:docMkLst>
      <pc:sldChg chg="mod modClrScheme chgLayout">
        <pc:chgData name="Jakub Dvorský" userId="S::jakubdvorsky94_gmail.com#ext#@czuvpraze.onmicrosoft.com::d7fa004e-c3aa-44fd-95be-8f510646212e" providerId="AD" clId="Web-{5DBBC16A-DA2B-4AEF-8648-78E29ACAF1E8}" dt="2022-09-27T16:07:28.348" v="271"/>
        <pc:sldMkLst>
          <pc:docMk/>
          <pc:sldMk cId="1791714685" sldId="266"/>
        </pc:sldMkLst>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330934302" sldId="283"/>
        </pc:sldMkLst>
        <pc:spChg chg="mod ord">
          <ac:chgData name="Jakub Dvorský" userId="S::jakubdvorsky94_gmail.com#ext#@czuvpraze.onmicrosoft.com::d7fa004e-c3aa-44fd-95be-8f510646212e" providerId="AD" clId="Web-{5DBBC16A-DA2B-4AEF-8648-78E29ACAF1E8}" dt="2022-09-27T16:07:28.348" v="271"/>
          <ac:spMkLst>
            <pc:docMk/>
            <pc:sldMk cId="1330934302" sldId="283"/>
            <ac:spMk id="2" creationId="{19EEC0C5-F7F1-4D1D-B307-F13560A19B13}"/>
          </ac:spMkLst>
        </pc:spChg>
        <pc:spChg chg="mod ord">
          <ac:chgData name="Jakub Dvorský" userId="S::jakubdvorsky94_gmail.com#ext#@czuvpraze.onmicrosoft.com::d7fa004e-c3aa-44fd-95be-8f510646212e" providerId="AD" clId="Web-{5DBBC16A-DA2B-4AEF-8648-78E29ACAF1E8}" dt="2022-09-27T16:07:28.348" v="271"/>
          <ac:spMkLst>
            <pc:docMk/>
            <pc:sldMk cId="1330934302" sldId="283"/>
            <ac:spMk id="4" creationId="{7E7F4CEA-3B4B-4C3D-AEAF-C8A6EBE6349B}"/>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2868060798" sldId="284"/>
        </pc:sldMkLst>
        <pc:spChg chg="mod ord">
          <ac:chgData name="Jakub Dvorský" userId="S::jakubdvorsky94_gmail.com#ext#@czuvpraze.onmicrosoft.com::d7fa004e-c3aa-44fd-95be-8f510646212e" providerId="AD" clId="Web-{5DBBC16A-DA2B-4AEF-8648-78E29ACAF1E8}" dt="2022-09-27T16:07:28.348" v="271"/>
          <ac:spMkLst>
            <pc:docMk/>
            <pc:sldMk cId="2868060798" sldId="284"/>
            <ac:spMk id="2" creationId="{9032F13B-02E8-46AA-824D-755790004E91}"/>
          </ac:spMkLst>
        </pc:spChg>
        <pc:spChg chg="mod ord">
          <ac:chgData name="Jakub Dvorský" userId="S::jakubdvorsky94_gmail.com#ext#@czuvpraze.onmicrosoft.com::d7fa004e-c3aa-44fd-95be-8f510646212e" providerId="AD" clId="Web-{5DBBC16A-DA2B-4AEF-8648-78E29ACAF1E8}" dt="2022-09-27T16:07:28.348" v="271"/>
          <ac:spMkLst>
            <pc:docMk/>
            <pc:sldMk cId="2868060798" sldId="284"/>
            <ac:spMk id="3" creationId="{CE2C5FF7-5C3C-41C8-8150-2ADE367A4A2F}"/>
          </ac:spMkLst>
        </pc:spChg>
        <pc:spChg chg="mod ord">
          <ac:chgData name="Jakub Dvorský" userId="S::jakubdvorsky94_gmail.com#ext#@czuvpraze.onmicrosoft.com::d7fa004e-c3aa-44fd-95be-8f510646212e" providerId="AD" clId="Web-{5DBBC16A-DA2B-4AEF-8648-78E29ACAF1E8}" dt="2022-09-27T16:07:28.348" v="271"/>
          <ac:spMkLst>
            <pc:docMk/>
            <pc:sldMk cId="2868060798" sldId="284"/>
            <ac:spMk id="4" creationId="{F2C45452-98D0-4B71-85C7-9ACD83EC7F28}"/>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142459713" sldId="287"/>
        </pc:sldMkLst>
        <pc:spChg chg="mod ord">
          <ac:chgData name="Jakub Dvorský" userId="S::jakubdvorsky94_gmail.com#ext#@czuvpraze.onmicrosoft.com::d7fa004e-c3aa-44fd-95be-8f510646212e" providerId="AD" clId="Web-{5DBBC16A-DA2B-4AEF-8648-78E29ACAF1E8}" dt="2022-09-27T16:07:28.348" v="271"/>
          <ac:spMkLst>
            <pc:docMk/>
            <pc:sldMk cId="1142459713" sldId="287"/>
            <ac:spMk id="2" creationId="{A1E236FD-6E67-4FAC-9D10-E6A445729D0C}"/>
          </ac:spMkLst>
        </pc:spChg>
        <pc:spChg chg="mod">
          <ac:chgData name="Jakub Dvorský" userId="S::jakubdvorsky94_gmail.com#ext#@czuvpraze.onmicrosoft.com::d7fa004e-c3aa-44fd-95be-8f510646212e" providerId="AD" clId="Web-{5DBBC16A-DA2B-4AEF-8648-78E29ACAF1E8}" dt="2022-09-27T15:43:56.613" v="8" actId="20577"/>
          <ac:spMkLst>
            <pc:docMk/>
            <pc:sldMk cId="1142459713" sldId="287"/>
            <ac:spMk id="6" creationId="{8B036B3E-BA15-40E5-A453-834EA0B1FECD}"/>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469625687" sldId="288"/>
        </pc:sldMkLst>
        <pc:spChg chg="mod">
          <ac:chgData name="Jakub Dvorský" userId="S::jakubdvorsky94_gmail.com#ext#@czuvpraze.onmicrosoft.com::d7fa004e-c3aa-44fd-95be-8f510646212e" providerId="AD" clId="Web-{5DBBC16A-DA2B-4AEF-8648-78E29ACAF1E8}" dt="2022-09-27T15:44:15.582" v="16" actId="20577"/>
          <ac:spMkLst>
            <pc:docMk/>
            <pc:sldMk cId="1469625687" sldId="288"/>
            <ac:spMk id="4" creationId="{1E5FDD8C-11F8-4778-BD4D-DB6D55654204}"/>
          </ac:spMkLst>
        </pc:spChg>
      </pc:sldChg>
      <pc:sldChg chg="mod modClrScheme chgLayout">
        <pc:chgData name="Jakub Dvorský" userId="S::jakubdvorsky94_gmail.com#ext#@czuvpraze.onmicrosoft.com::d7fa004e-c3aa-44fd-95be-8f510646212e" providerId="AD" clId="Web-{5DBBC16A-DA2B-4AEF-8648-78E29ACAF1E8}" dt="2022-09-27T16:07:28.348" v="271"/>
        <pc:sldMkLst>
          <pc:docMk/>
          <pc:sldMk cId="1071598446" sldId="290"/>
        </pc:sldMkLst>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209349209" sldId="292"/>
        </pc:sldMkLst>
        <pc:spChg chg="mod">
          <ac:chgData name="Jakub Dvorský" userId="S::jakubdvorsky94_gmail.com#ext#@czuvpraze.onmicrosoft.com::d7fa004e-c3aa-44fd-95be-8f510646212e" providerId="AD" clId="Web-{5DBBC16A-DA2B-4AEF-8648-78E29ACAF1E8}" dt="2022-09-27T15:44:45.693" v="19" actId="20577"/>
          <ac:spMkLst>
            <pc:docMk/>
            <pc:sldMk cId="1209349209" sldId="292"/>
            <ac:spMk id="3" creationId="{5A144914-7189-43AF-9E55-E914B2318955}"/>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2594901874" sldId="294"/>
        </pc:sldMkLst>
        <pc:spChg chg="mod">
          <ac:chgData name="Jakub Dvorský" userId="S::jakubdvorsky94_gmail.com#ext#@czuvpraze.onmicrosoft.com::d7fa004e-c3aa-44fd-95be-8f510646212e" providerId="AD" clId="Web-{5DBBC16A-DA2B-4AEF-8648-78E29ACAF1E8}" dt="2022-09-27T15:44:55.740" v="21" actId="20577"/>
          <ac:spMkLst>
            <pc:docMk/>
            <pc:sldMk cId="2594901874" sldId="294"/>
            <ac:spMk id="3" creationId="{B7BB1E0C-66C1-4525-A820-65E17CEF11CF}"/>
          </ac:spMkLst>
        </pc:spChg>
      </pc:sldChg>
      <pc:sldChg chg="mod modClrScheme chgLayout">
        <pc:chgData name="Jakub Dvorský" userId="S::jakubdvorsky94_gmail.com#ext#@czuvpraze.onmicrosoft.com::d7fa004e-c3aa-44fd-95be-8f510646212e" providerId="AD" clId="Web-{5DBBC16A-DA2B-4AEF-8648-78E29ACAF1E8}" dt="2022-09-27T16:07:28.348" v="271"/>
        <pc:sldMkLst>
          <pc:docMk/>
          <pc:sldMk cId="4191844303" sldId="296"/>
        </pc:sldMkLst>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653482508" sldId="299"/>
        </pc:sldMkLst>
        <pc:spChg chg="mod">
          <ac:chgData name="Jakub Dvorský" userId="S::jakubdvorsky94_gmail.com#ext#@czuvpraze.onmicrosoft.com::d7fa004e-c3aa-44fd-95be-8f510646212e" providerId="AD" clId="Web-{5DBBC16A-DA2B-4AEF-8648-78E29ACAF1E8}" dt="2022-09-27T15:45:09.256" v="23" actId="20577"/>
          <ac:spMkLst>
            <pc:docMk/>
            <pc:sldMk cId="653482508" sldId="299"/>
            <ac:spMk id="3" creationId="{EDFDA4E5-B44E-48F4-904F-B7A389D580B2}"/>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2614492361" sldId="301"/>
        </pc:sldMkLst>
        <pc:spChg chg="mod">
          <ac:chgData name="Jakub Dvorský" userId="S::jakubdvorsky94_gmail.com#ext#@czuvpraze.onmicrosoft.com::d7fa004e-c3aa-44fd-95be-8f510646212e" providerId="AD" clId="Web-{5DBBC16A-DA2B-4AEF-8648-78E29ACAF1E8}" dt="2022-09-27T15:45:15.319" v="25" actId="20577"/>
          <ac:spMkLst>
            <pc:docMk/>
            <pc:sldMk cId="2614492361" sldId="301"/>
            <ac:spMk id="3" creationId="{63AE0ABD-3A7A-4DB0-B89A-B09949E46EA4}"/>
          </ac:spMkLst>
        </pc:spChg>
        <pc:spChg chg="mod">
          <ac:chgData name="Jakub Dvorský" userId="S::jakubdvorsky94_gmail.com#ext#@czuvpraze.onmicrosoft.com::d7fa004e-c3aa-44fd-95be-8f510646212e" providerId="AD" clId="Web-{5DBBC16A-DA2B-4AEF-8648-78E29ACAF1E8}" dt="2022-09-27T15:45:20.225" v="27" actId="20577"/>
          <ac:spMkLst>
            <pc:docMk/>
            <pc:sldMk cId="2614492361" sldId="301"/>
            <ac:spMk id="5" creationId="{AA30C884-C3AE-4DFC-97FF-E66C4581BBCA}"/>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2065085242" sldId="302"/>
        </pc:sldMkLst>
        <pc:spChg chg="mod">
          <ac:chgData name="Jakub Dvorský" userId="S::jakubdvorsky94_gmail.com#ext#@czuvpraze.onmicrosoft.com::d7fa004e-c3aa-44fd-95be-8f510646212e" providerId="AD" clId="Web-{5DBBC16A-DA2B-4AEF-8648-78E29ACAF1E8}" dt="2022-09-27T15:45:38.101" v="35" actId="20577"/>
          <ac:spMkLst>
            <pc:docMk/>
            <pc:sldMk cId="2065085242" sldId="302"/>
            <ac:spMk id="3" creationId="{6B694D13-F0DE-419D-92DC-1E0CF597EA3F}"/>
          </ac:spMkLst>
        </pc:spChg>
        <pc:spChg chg="mod">
          <ac:chgData name="Jakub Dvorský" userId="S::jakubdvorsky94_gmail.com#ext#@czuvpraze.onmicrosoft.com::d7fa004e-c3aa-44fd-95be-8f510646212e" providerId="AD" clId="Web-{5DBBC16A-DA2B-4AEF-8648-78E29ACAF1E8}" dt="2022-09-27T15:45:27.506" v="29" actId="20577"/>
          <ac:spMkLst>
            <pc:docMk/>
            <pc:sldMk cId="2065085242" sldId="302"/>
            <ac:spMk id="5" creationId="{E40A5C0E-E8D9-4053-B976-FF914200FC00}"/>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860447155" sldId="304"/>
        </pc:sldMkLst>
        <pc:spChg chg="mod">
          <ac:chgData name="Jakub Dvorský" userId="S::jakubdvorsky94_gmail.com#ext#@czuvpraze.onmicrosoft.com::d7fa004e-c3aa-44fd-95be-8f510646212e" providerId="AD" clId="Web-{5DBBC16A-DA2B-4AEF-8648-78E29ACAF1E8}" dt="2022-09-27T15:45:44.320" v="37" actId="20577"/>
          <ac:spMkLst>
            <pc:docMk/>
            <pc:sldMk cId="3860447155" sldId="304"/>
            <ac:spMk id="3" creationId="{A77231DE-0ACE-406D-BC31-93E3694F1A58}"/>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4225124273" sldId="305"/>
        </pc:sldMkLst>
        <pc:spChg chg="mod">
          <ac:chgData name="Jakub Dvorský" userId="S::jakubdvorsky94_gmail.com#ext#@czuvpraze.onmicrosoft.com::d7fa004e-c3aa-44fd-95be-8f510646212e" providerId="AD" clId="Web-{5DBBC16A-DA2B-4AEF-8648-78E29ACAF1E8}" dt="2022-09-27T15:45:51.257" v="39" actId="20577"/>
          <ac:spMkLst>
            <pc:docMk/>
            <pc:sldMk cId="4225124273" sldId="305"/>
            <ac:spMk id="3" creationId="{8380FE3B-4658-4EC6-BF31-DFFB6E8A8CC7}"/>
          </ac:spMkLst>
        </pc:spChg>
        <pc:spChg chg="mod">
          <ac:chgData name="Jakub Dvorský" userId="S::jakubdvorsky94_gmail.com#ext#@czuvpraze.onmicrosoft.com::d7fa004e-c3aa-44fd-95be-8f510646212e" providerId="AD" clId="Web-{5DBBC16A-DA2B-4AEF-8648-78E29ACAF1E8}" dt="2022-09-27T15:46:36.946" v="42" actId="20577"/>
          <ac:spMkLst>
            <pc:docMk/>
            <pc:sldMk cId="4225124273" sldId="305"/>
            <ac:spMk id="5" creationId="{AE32B2C2-4E68-4EEE-AD94-49EA60DB3BA6}"/>
          </ac:spMkLst>
        </pc:spChg>
        <pc:spChg chg="mod">
          <ac:chgData name="Jakub Dvorský" userId="S::jakubdvorsky94_gmail.com#ext#@czuvpraze.onmicrosoft.com::d7fa004e-c3aa-44fd-95be-8f510646212e" providerId="AD" clId="Web-{5DBBC16A-DA2B-4AEF-8648-78E29ACAF1E8}" dt="2022-09-27T15:46:32.852" v="40" actId="20577"/>
          <ac:spMkLst>
            <pc:docMk/>
            <pc:sldMk cId="4225124273" sldId="305"/>
            <ac:spMk id="7" creationId="{8A76CDD2-45A0-4701-B391-8B37C056A0CB}"/>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701555217" sldId="307"/>
        </pc:sldMkLst>
        <pc:spChg chg="mod">
          <ac:chgData name="Jakub Dvorský" userId="S::jakubdvorsky94_gmail.com#ext#@czuvpraze.onmicrosoft.com::d7fa004e-c3aa-44fd-95be-8f510646212e" providerId="AD" clId="Web-{5DBBC16A-DA2B-4AEF-8648-78E29ACAF1E8}" dt="2022-09-27T15:46:49.884" v="45" actId="20577"/>
          <ac:spMkLst>
            <pc:docMk/>
            <pc:sldMk cId="1701555217" sldId="307"/>
            <ac:spMk id="3" creationId="{B12E6AD1-496F-4BB2-B6FF-0E7070C896A0}"/>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548120113" sldId="309"/>
        </pc:sldMkLst>
        <pc:spChg chg="mod">
          <ac:chgData name="Jakub Dvorský" userId="S::jakubdvorsky94_gmail.com#ext#@czuvpraze.onmicrosoft.com::d7fa004e-c3aa-44fd-95be-8f510646212e" providerId="AD" clId="Web-{5DBBC16A-DA2B-4AEF-8648-78E29ACAF1E8}" dt="2022-09-27T15:46:55.978" v="47" actId="20577"/>
          <ac:spMkLst>
            <pc:docMk/>
            <pc:sldMk cId="548120113" sldId="309"/>
            <ac:spMk id="3" creationId="{758A0136-EC20-4B1F-901E-A8D6776975C9}"/>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2769401031" sldId="310"/>
        </pc:sldMkLst>
        <pc:spChg chg="mod">
          <ac:chgData name="Jakub Dvorský" userId="S::jakubdvorsky94_gmail.com#ext#@czuvpraze.onmicrosoft.com::d7fa004e-c3aa-44fd-95be-8f510646212e" providerId="AD" clId="Web-{5DBBC16A-DA2B-4AEF-8648-78E29ACAF1E8}" dt="2022-09-27T15:47:20.916" v="52" actId="20577"/>
          <ac:spMkLst>
            <pc:docMk/>
            <pc:sldMk cId="2769401031" sldId="310"/>
            <ac:spMk id="3" creationId="{865262F0-7634-4F43-8369-43FFE92E2F6D}"/>
          </ac:spMkLst>
        </pc:spChg>
        <pc:spChg chg="mod">
          <ac:chgData name="Jakub Dvorský" userId="S::jakubdvorsky94_gmail.com#ext#@czuvpraze.onmicrosoft.com::d7fa004e-c3aa-44fd-95be-8f510646212e" providerId="AD" clId="Web-{5DBBC16A-DA2B-4AEF-8648-78E29ACAF1E8}" dt="2022-09-27T15:47:16.104" v="49" actId="20577"/>
          <ac:spMkLst>
            <pc:docMk/>
            <pc:sldMk cId="2769401031" sldId="310"/>
            <ac:spMk id="6" creationId="{A62A8A5A-2A93-4222-ADC6-984185EA1F4B}"/>
          </ac:spMkLst>
        </pc:spChg>
        <pc:spChg chg="mod">
          <ac:chgData name="Jakub Dvorský" userId="S::jakubdvorsky94_gmail.com#ext#@czuvpraze.onmicrosoft.com::d7fa004e-c3aa-44fd-95be-8f510646212e" providerId="AD" clId="Web-{5DBBC16A-DA2B-4AEF-8648-78E29ACAF1E8}" dt="2022-09-27T15:47:25.042" v="54" actId="20577"/>
          <ac:spMkLst>
            <pc:docMk/>
            <pc:sldMk cId="2769401031" sldId="310"/>
            <ac:spMk id="8" creationId="{C4A0DF99-6451-421F-8D92-95BD2FC854FD}"/>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60221078" sldId="312"/>
        </pc:sldMkLst>
        <pc:spChg chg="mod">
          <ac:chgData name="Jakub Dvorský" userId="S::jakubdvorsky94_gmail.com#ext#@czuvpraze.onmicrosoft.com::d7fa004e-c3aa-44fd-95be-8f510646212e" providerId="AD" clId="Web-{5DBBC16A-DA2B-4AEF-8648-78E29ACAF1E8}" dt="2022-09-27T15:47:40.605" v="60" actId="20577"/>
          <ac:spMkLst>
            <pc:docMk/>
            <pc:sldMk cId="60221078" sldId="312"/>
            <ac:spMk id="3" creationId="{BB263C42-6196-4C21-A68D-3E94F29640B2}"/>
          </ac:spMkLst>
        </pc:spChg>
        <pc:spChg chg="mod">
          <ac:chgData name="Jakub Dvorský" userId="S::jakubdvorsky94_gmail.com#ext#@czuvpraze.onmicrosoft.com::d7fa004e-c3aa-44fd-95be-8f510646212e" providerId="AD" clId="Web-{5DBBC16A-DA2B-4AEF-8648-78E29ACAF1E8}" dt="2022-09-27T15:47:35.276" v="58" actId="20577"/>
          <ac:spMkLst>
            <pc:docMk/>
            <pc:sldMk cId="60221078" sldId="312"/>
            <ac:spMk id="6" creationId="{24F5CE0D-D3AE-4043-BA3F-B92B7D79D2A1}"/>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464219537" sldId="315"/>
        </pc:sldMkLst>
        <pc:spChg chg="mod">
          <ac:chgData name="Jakub Dvorský" userId="S::jakubdvorsky94_gmail.com#ext#@czuvpraze.onmicrosoft.com::d7fa004e-c3aa-44fd-95be-8f510646212e" providerId="AD" clId="Web-{5DBBC16A-DA2B-4AEF-8648-78E29ACAF1E8}" dt="2022-09-27T15:47:46.620" v="63" actId="20577"/>
          <ac:spMkLst>
            <pc:docMk/>
            <pc:sldMk cId="464219537" sldId="315"/>
            <ac:spMk id="3" creationId="{1AD11E11-AEB7-4253-A983-879173BA1C27}"/>
          </ac:spMkLst>
        </pc:spChg>
        <pc:spChg chg="mod">
          <ac:chgData name="Jakub Dvorský" userId="S::jakubdvorsky94_gmail.com#ext#@czuvpraze.onmicrosoft.com::d7fa004e-c3aa-44fd-95be-8f510646212e" providerId="AD" clId="Web-{5DBBC16A-DA2B-4AEF-8648-78E29ACAF1E8}" dt="2022-09-27T15:47:50.386" v="65" actId="20577"/>
          <ac:spMkLst>
            <pc:docMk/>
            <pc:sldMk cId="464219537" sldId="315"/>
            <ac:spMk id="7" creationId="{3DA90691-0CF6-4D6C-9078-ED41DE1EE67F}"/>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391402744" sldId="318"/>
        </pc:sldMkLst>
        <pc:spChg chg="mod">
          <ac:chgData name="Jakub Dvorský" userId="S::jakubdvorsky94_gmail.com#ext#@czuvpraze.onmicrosoft.com::d7fa004e-c3aa-44fd-95be-8f510646212e" providerId="AD" clId="Web-{5DBBC16A-DA2B-4AEF-8648-78E29ACAF1E8}" dt="2022-09-27T15:47:58.840" v="67" actId="20577"/>
          <ac:spMkLst>
            <pc:docMk/>
            <pc:sldMk cId="1391402744" sldId="318"/>
            <ac:spMk id="3" creationId="{1AD11E11-AEB7-4253-A983-879173BA1C27}"/>
          </ac:spMkLst>
        </pc:spChg>
        <pc:spChg chg="mod">
          <ac:chgData name="Jakub Dvorský" userId="S::jakubdvorsky94_gmail.com#ext#@czuvpraze.onmicrosoft.com::d7fa004e-c3aa-44fd-95be-8f510646212e" providerId="AD" clId="Web-{5DBBC16A-DA2B-4AEF-8648-78E29ACAF1E8}" dt="2022-09-27T15:48:04.106" v="69" actId="20577"/>
          <ac:spMkLst>
            <pc:docMk/>
            <pc:sldMk cId="1391402744" sldId="318"/>
            <ac:spMk id="7" creationId="{3DA90691-0CF6-4D6C-9078-ED41DE1EE67F}"/>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724439696" sldId="319"/>
        </pc:sldMkLst>
        <pc:spChg chg="mod">
          <ac:chgData name="Jakub Dvorský" userId="S::jakubdvorsky94_gmail.com#ext#@czuvpraze.onmicrosoft.com::d7fa004e-c3aa-44fd-95be-8f510646212e" providerId="AD" clId="Web-{5DBBC16A-DA2B-4AEF-8648-78E29ACAF1E8}" dt="2022-09-27T15:48:19.778" v="77" actId="20577"/>
          <ac:spMkLst>
            <pc:docMk/>
            <pc:sldMk cId="3724439696" sldId="319"/>
            <ac:spMk id="3" creationId="{1AD11E11-AEB7-4253-A983-879173BA1C27}"/>
          </ac:spMkLst>
        </pc:spChg>
        <pc:spChg chg="mod">
          <ac:chgData name="Jakub Dvorský" userId="S::jakubdvorsky94_gmail.com#ext#@czuvpraze.onmicrosoft.com::d7fa004e-c3aa-44fd-95be-8f510646212e" providerId="AD" clId="Web-{5DBBC16A-DA2B-4AEF-8648-78E29ACAF1E8}" dt="2022-09-27T15:48:12.559" v="72" actId="20577"/>
          <ac:spMkLst>
            <pc:docMk/>
            <pc:sldMk cId="3724439696" sldId="319"/>
            <ac:spMk id="7" creationId="{3DA90691-0CF6-4D6C-9078-ED41DE1EE67F}"/>
          </ac:spMkLst>
        </pc:spChg>
        <pc:spChg chg="mod">
          <ac:chgData name="Jakub Dvorský" userId="S::jakubdvorsky94_gmail.com#ext#@czuvpraze.onmicrosoft.com::d7fa004e-c3aa-44fd-95be-8f510646212e" providerId="AD" clId="Web-{5DBBC16A-DA2B-4AEF-8648-78E29ACAF1E8}" dt="2022-09-27T15:48:16.512" v="75" actId="20577"/>
          <ac:spMkLst>
            <pc:docMk/>
            <pc:sldMk cId="3724439696" sldId="319"/>
            <ac:spMk id="8" creationId="{3502E6F3-21A0-4725-85DE-6341A3BF0A35}"/>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902780013" sldId="320"/>
        </pc:sldMkLst>
        <pc:spChg chg="mod">
          <ac:chgData name="Jakub Dvorský" userId="S::jakubdvorsky94_gmail.com#ext#@czuvpraze.onmicrosoft.com::d7fa004e-c3aa-44fd-95be-8f510646212e" providerId="AD" clId="Web-{5DBBC16A-DA2B-4AEF-8648-78E29ACAF1E8}" dt="2022-09-27T15:43:46.503" v="6" actId="20577"/>
          <ac:spMkLst>
            <pc:docMk/>
            <pc:sldMk cId="1902780013" sldId="320"/>
            <ac:spMk id="3" creationId="{499102DF-9EB3-4B92-8619-FFEA14F97140}"/>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91769541" sldId="321"/>
        </pc:sldMkLst>
        <pc:spChg chg="mod">
          <ac:chgData name="Jakub Dvorský" userId="S::jakubdvorsky94_gmail.com#ext#@czuvpraze.onmicrosoft.com::d7fa004e-c3aa-44fd-95be-8f510646212e" providerId="AD" clId="Web-{5DBBC16A-DA2B-4AEF-8648-78E29ACAF1E8}" dt="2022-09-27T15:48:28.731" v="79" actId="20577"/>
          <ac:spMkLst>
            <pc:docMk/>
            <pc:sldMk cId="91769541" sldId="321"/>
            <ac:spMk id="3" creationId="{DFD1E277-91DC-40BF-A11B-4B6BC46569AB}"/>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2104885864" sldId="322"/>
        </pc:sldMkLst>
        <pc:spChg chg="mod">
          <ac:chgData name="Jakub Dvorský" userId="S::jakubdvorsky94_gmail.com#ext#@czuvpraze.onmicrosoft.com::d7fa004e-c3aa-44fd-95be-8f510646212e" providerId="AD" clId="Web-{5DBBC16A-DA2B-4AEF-8648-78E29ACAF1E8}" dt="2022-09-27T15:48:41.372" v="84" actId="20577"/>
          <ac:spMkLst>
            <pc:docMk/>
            <pc:sldMk cId="2104885864" sldId="322"/>
            <ac:spMk id="3" creationId="{2BA83FD2-A667-4441-90CD-5DBFA91648BD}"/>
          </ac:spMkLst>
        </pc:spChg>
        <pc:spChg chg="mod">
          <ac:chgData name="Jakub Dvorský" userId="S::jakubdvorsky94_gmail.com#ext#@czuvpraze.onmicrosoft.com::d7fa004e-c3aa-44fd-95be-8f510646212e" providerId="AD" clId="Web-{5DBBC16A-DA2B-4AEF-8648-78E29ACAF1E8}" dt="2022-09-27T15:48:37.327" v="82" actId="20577"/>
          <ac:spMkLst>
            <pc:docMk/>
            <pc:sldMk cId="2104885864" sldId="322"/>
            <ac:spMk id="6" creationId="{B45A0756-AB3F-40F3-857D-9995766A0C89}"/>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5141094" sldId="323"/>
        </pc:sldMkLst>
        <pc:spChg chg="mod">
          <ac:chgData name="Jakub Dvorský" userId="S::jakubdvorsky94_gmail.com#ext#@czuvpraze.onmicrosoft.com::d7fa004e-c3aa-44fd-95be-8f510646212e" providerId="AD" clId="Web-{5DBBC16A-DA2B-4AEF-8648-78E29ACAF1E8}" dt="2022-09-27T15:49:19.968" v="97" actId="20577"/>
          <ac:spMkLst>
            <pc:docMk/>
            <pc:sldMk cId="15141094" sldId="323"/>
            <ac:spMk id="3" creationId="{8657921E-9565-4D35-9A1A-1823A7C9193E}"/>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173315970" sldId="325"/>
        </pc:sldMkLst>
        <pc:spChg chg="mod">
          <ac:chgData name="Jakub Dvorský" userId="S::jakubdvorsky94_gmail.com#ext#@czuvpraze.onmicrosoft.com::d7fa004e-c3aa-44fd-95be-8f510646212e" providerId="AD" clId="Web-{5DBBC16A-DA2B-4AEF-8648-78E29ACAF1E8}" dt="2022-09-27T15:48:51.091" v="89" actId="20577"/>
          <ac:spMkLst>
            <pc:docMk/>
            <pc:sldMk cId="1173315970" sldId="325"/>
            <ac:spMk id="3" creationId="{2BA83FD2-A667-4441-90CD-5DBFA91648BD}"/>
          </ac:spMkLst>
        </pc:spChg>
        <pc:spChg chg="mod">
          <ac:chgData name="Jakub Dvorský" userId="S::jakubdvorsky94_gmail.com#ext#@czuvpraze.onmicrosoft.com::d7fa004e-c3aa-44fd-95be-8f510646212e" providerId="AD" clId="Web-{5DBBC16A-DA2B-4AEF-8648-78E29ACAF1E8}" dt="2022-09-27T15:48:47.498" v="87" actId="20577"/>
          <ac:spMkLst>
            <pc:docMk/>
            <pc:sldMk cId="1173315970" sldId="325"/>
            <ac:spMk id="10" creationId="{DB8E706A-6E99-4B4B-902E-D9C1A28FE191}"/>
          </ac:spMkLst>
        </pc:spChg>
        <pc:spChg chg="mod">
          <ac:chgData name="Jakub Dvorský" userId="S::jakubdvorsky94_gmail.com#ext#@czuvpraze.onmicrosoft.com::d7fa004e-c3aa-44fd-95be-8f510646212e" providerId="AD" clId="Web-{5DBBC16A-DA2B-4AEF-8648-78E29ACAF1E8}" dt="2022-09-27T15:49:13.608" v="95" actId="20577"/>
          <ac:spMkLst>
            <pc:docMk/>
            <pc:sldMk cId="1173315970" sldId="325"/>
            <ac:spMk id="11" creationId="{72000137-CB94-40F0-B5F0-2D25B0461A41}"/>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472106695" sldId="326"/>
        </pc:sldMkLst>
        <pc:spChg chg="mod">
          <ac:chgData name="Jakub Dvorský" userId="S::jakubdvorsky94_gmail.com#ext#@czuvpraze.onmicrosoft.com::d7fa004e-c3aa-44fd-95be-8f510646212e" providerId="AD" clId="Web-{5DBBC16A-DA2B-4AEF-8648-78E29ACAF1E8}" dt="2022-09-27T15:49:41.140" v="112" actId="20577"/>
          <ac:spMkLst>
            <pc:docMk/>
            <pc:sldMk cId="472106695" sldId="326"/>
            <ac:spMk id="3" creationId="{6C852464-CA4F-4ED9-9D1B-9CB87F6F29BC}"/>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42545623" sldId="328"/>
        </pc:sldMkLst>
        <pc:spChg chg="mod">
          <ac:chgData name="Jakub Dvorský" userId="S::jakubdvorsky94_gmail.com#ext#@czuvpraze.onmicrosoft.com::d7fa004e-c3aa-44fd-95be-8f510646212e" providerId="AD" clId="Web-{5DBBC16A-DA2B-4AEF-8648-78E29ACAF1E8}" dt="2022-09-27T15:49:53.078" v="115" actId="20577"/>
          <ac:spMkLst>
            <pc:docMk/>
            <pc:sldMk cId="342545623" sldId="328"/>
            <ac:spMk id="3" creationId="{D3FD02D3-4ED0-4164-8EE4-E3F9DCF22CDB}"/>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145637098" sldId="330"/>
        </pc:sldMkLst>
        <pc:spChg chg="mod">
          <ac:chgData name="Jakub Dvorský" userId="S::jakubdvorsky94_gmail.com#ext#@czuvpraze.onmicrosoft.com::d7fa004e-c3aa-44fd-95be-8f510646212e" providerId="AD" clId="Web-{5DBBC16A-DA2B-4AEF-8648-78E29ACAF1E8}" dt="2022-09-27T15:49:58.250" v="117" actId="20577"/>
          <ac:spMkLst>
            <pc:docMk/>
            <pc:sldMk cId="3145637098" sldId="330"/>
            <ac:spMk id="3" creationId="{D7FDA1AF-C60E-4921-9F80-4AD7A38DB342}"/>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966989501" sldId="331"/>
        </pc:sldMkLst>
        <pc:spChg chg="mod">
          <ac:chgData name="Jakub Dvorský" userId="S::jakubdvorsky94_gmail.com#ext#@czuvpraze.onmicrosoft.com::d7fa004e-c3aa-44fd-95be-8f510646212e" providerId="AD" clId="Web-{5DBBC16A-DA2B-4AEF-8648-78E29ACAF1E8}" dt="2022-09-27T15:50:13.188" v="121" actId="20577"/>
          <ac:spMkLst>
            <pc:docMk/>
            <pc:sldMk cId="3966989501" sldId="331"/>
            <ac:spMk id="3" creationId="{68881CDD-8C0C-4E5D-AFAF-39C47D43D8F8}"/>
          </ac:spMkLst>
        </pc:spChg>
        <pc:spChg chg="mod">
          <ac:chgData name="Jakub Dvorský" userId="S::jakubdvorsky94_gmail.com#ext#@czuvpraze.onmicrosoft.com::d7fa004e-c3aa-44fd-95be-8f510646212e" providerId="AD" clId="Web-{5DBBC16A-DA2B-4AEF-8648-78E29ACAF1E8}" dt="2022-09-27T15:50:09.219" v="119" actId="20577"/>
          <ac:spMkLst>
            <pc:docMk/>
            <pc:sldMk cId="3966989501" sldId="331"/>
            <ac:spMk id="5" creationId="{4A2D0BE1-609F-40E9-A76D-15C2B7171CD5}"/>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554843807" sldId="332"/>
        </pc:sldMkLst>
        <pc:spChg chg="mod">
          <ac:chgData name="Jakub Dvorský" userId="S::jakubdvorsky94_gmail.com#ext#@czuvpraze.onmicrosoft.com::d7fa004e-c3aa-44fd-95be-8f510646212e" providerId="AD" clId="Web-{5DBBC16A-DA2B-4AEF-8648-78E29ACAF1E8}" dt="2022-09-27T15:50:19.235" v="124" actId="20577"/>
          <ac:spMkLst>
            <pc:docMk/>
            <pc:sldMk cId="554843807" sldId="332"/>
            <ac:spMk id="3" creationId="{76FA08A9-AB71-47B5-895C-4923BCE72558}"/>
          </ac:spMkLst>
        </pc:spChg>
        <pc:spChg chg="mod">
          <ac:chgData name="Jakub Dvorský" userId="S::jakubdvorsky94_gmail.com#ext#@czuvpraze.onmicrosoft.com::d7fa004e-c3aa-44fd-95be-8f510646212e" providerId="AD" clId="Web-{5DBBC16A-DA2B-4AEF-8648-78E29ACAF1E8}" dt="2022-09-27T15:50:24.688" v="127" actId="20577"/>
          <ac:spMkLst>
            <pc:docMk/>
            <pc:sldMk cId="554843807" sldId="332"/>
            <ac:spMk id="7" creationId="{DF4A3E36-C9B4-4388-AA3F-724A960D994B}"/>
          </ac:spMkLst>
        </pc:spChg>
        <pc:spChg chg="mod">
          <ac:chgData name="Jakub Dvorský" userId="S::jakubdvorsky94_gmail.com#ext#@czuvpraze.onmicrosoft.com::d7fa004e-c3aa-44fd-95be-8f510646212e" providerId="AD" clId="Web-{5DBBC16A-DA2B-4AEF-8648-78E29ACAF1E8}" dt="2022-09-27T15:50:28.313" v="129" actId="20577"/>
          <ac:spMkLst>
            <pc:docMk/>
            <pc:sldMk cId="554843807" sldId="332"/>
            <ac:spMk id="9" creationId="{2B3EE6E8-719F-4016-8D2D-F68E2CCD39F5}"/>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98296994" sldId="333"/>
        </pc:sldMkLst>
        <pc:spChg chg="mod">
          <ac:chgData name="Jakub Dvorský" userId="S::jakubdvorsky94_gmail.com#ext#@czuvpraze.onmicrosoft.com::d7fa004e-c3aa-44fd-95be-8f510646212e" providerId="AD" clId="Web-{5DBBC16A-DA2B-4AEF-8648-78E29ACAF1E8}" dt="2022-09-27T15:50:39.173" v="134" actId="20577"/>
          <ac:spMkLst>
            <pc:docMk/>
            <pc:sldMk cId="398296994" sldId="333"/>
            <ac:spMk id="3" creationId="{EA5AEB8B-9166-4060-9344-F1ED2B7F355A}"/>
          </ac:spMkLst>
        </pc:spChg>
        <pc:spChg chg="mod">
          <ac:chgData name="Jakub Dvorský" userId="S::jakubdvorsky94_gmail.com#ext#@czuvpraze.onmicrosoft.com::d7fa004e-c3aa-44fd-95be-8f510646212e" providerId="AD" clId="Web-{5DBBC16A-DA2B-4AEF-8648-78E29ACAF1E8}" dt="2022-09-27T15:50:35.111" v="132" actId="20577"/>
          <ac:spMkLst>
            <pc:docMk/>
            <pc:sldMk cId="398296994" sldId="333"/>
            <ac:spMk id="5" creationId="{55A934C3-9D0E-4822-912F-C39FE6805215}"/>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756215910" sldId="335"/>
        </pc:sldMkLst>
        <pc:spChg chg="mod">
          <ac:chgData name="Jakub Dvorský" userId="S::jakubdvorsky94_gmail.com#ext#@czuvpraze.onmicrosoft.com::d7fa004e-c3aa-44fd-95be-8f510646212e" providerId="AD" clId="Web-{5DBBC16A-DA2B-4AEF-8648-78E29ACAF1E8}" dt="2022-09-27T15:50:54.689" v="138" actId="20577"/>
          <ac:spMkLst>
            <pc:docMk/>
            <pc:sldMk cId="756215910" sldId="335"/>
            <ac:spMk id="3" creationId="{7CDF5BBC-1754-403C-A0E4-82C0E4520F28}"/>
          </ac:spMkLst>
        </pc:spChg>
        <pc:spChg chg="mod">
          <ac:chgData name="Jakub Dvorský" userId="S::jakubdvorsky94_gmail.com#ext#@czuvpraze.onmicrosoft.com::d7fa004e-c3aa-44fd-95be-8f510646212e" providerId="AD" clId="Web-{5DBBC16A-DA2B-4AEF-8648-78E29ACAF1E8}" dt="2022-09-27T15:50:49.095" v="136" actId="20577"/>
          <ac:spMkLst>
            <pc:docMk/>
            <pc:sldMk cId="756215910" sldId="335"/>
            <ac:spMk id="5" creationId="{FE544C99-849C-4DAA-8DC6-3E57DAC18738}"/>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4088599753" sldId="337"/>
        </pc:sldMkLst>
        <pc:spChg chg="mod">
          <ac:chgData name="Jakub Dvorský" userId="S::jakubdvorsky94_gmail.com#ext#@czuvpraze.onmicrosoft.com::d7fa004e-c3aa-44fd-95be-8f510646212e" providerId="AD" clId="Web-{5DBBC16A-DA2B-4AEF-8648-78E29ACAF1E8}" dt="2022-09-27T15:51:08.175" v="142" actId="20577"/>
          <ac:spMkLst>
            <pc:docMk/>
            <pc:sldMk cId="4088599753" sldId="337"/>
            <ac:spMk id="3" creationId="{801BD46B-0CF6-4CE5-97AF-57A620A7C101}"/>
          </ac:spMkLst>
        </pc:spChg>
        <pc:spChg chg="mod">
          <ac:chgData name="Jakub Dvorský" userId="S::jakubdvorsky94_gmail.com#ext#@czuvpraze.onmicrosoft.com::d7fa004e-c3aa-44fd-95be-8f510646212e" providerId="AD" clId="Web-{5DBBC16A-DA2B-4AEF-8648-78E29ACAF1E8}" dt="2022-09-27T15:51:16.315" v="151" actId="20577"/>
          <ac:spMkLst>
            <pc:docMk/>
            <pc:sldMk cId="4088599753" sldId="337"/>
            <ac:spMk id="5" creationId="{28B08A2D-282E-487D-B0EC-612A64A4A7AF}"/>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109856116" sldId="339"/>
        </pc:sldMkLst>
        <pc:spChg chg="mod">
          <ac:chgData name="Jakub Dvorský" userId="S::jakubdvorsky94_gmail.com#ext#@czuvpraze.onmicrosoft.com::d7fa004e-c3aa-44fd-95be-8f510646212e" providerId="AD" clId="Web-{5DBBC16A-DA2B-4AEF-8648-78E29ACAF1E8}" dt="2022-09-27T15:51:25.331" v="153" actId="20577"/>
          <ac:spMkLst>
            <pc:docMk/>
            <pc:sldMk cId="1109856116" sldId="339"/>
            <ac:spMk id="3" creationId="{50783895-1BCA-4736-8DCD-827976824A58}"/>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886275811" sldId="341"/>
        </pc:sldMkLst>
        <pc:spChg chg="mod">
          <ac:chgData name="Jakub Dvorský" userId="S::jakubdvorsky94_gmail.com#ext#@czuvpraze.onmicrosoft.com::d7fa004e-c3aa-44fd-95be-8f510646212e" providerId="AD" clId="Web-{5DBBC16A-DA2B-4AEF-8648-78E29ACAF1E8}" dt="2022-09-27T15:51:47.457" v="160" actId="20577"/>
          <ac:spMkLst>
            <pc:docMk/>
            <pc:sldMk cId="1886275811" sldId="341"/>
            <ac:spMk id="3" creationId="{CE20FAC8-1116-46AA-8AF9-833A51B82CC5}"/>
          </ac:spMkLst>
        </pc:spChg>
        <pc:spChg chg="mod">
          <ac:chgData name="Jakub Dvorský" userId="S::jakubdvorsky94_gmail.com#ext#@czuvpraze.onmicrosoft.com::d7fa004e-c3aa-44fd-95be-8f510646212e" providerId="AD" clId="Web-{5DBBC16A-DA2B-4AEF-8648-78E29ACAF1E8}" dt="2022-09-27T15:51:35.628" v="156" actId="20577"/>
          <ac:spMkLst>
            <pc:docMk/>
            <pc:sldMk cId="1886275811" sldId="341"/>
            <ac:spMk id="5" creationId="{15EB409D-74AE-47A8-B2FA-1D644318BDB6}"/>
          </ac:spMkLst>
        </pc:spChg>
        <pc:spChg chg="mod">
          <ac:chgData name="Jakub Dvorský" userId="S::jakubdvorsky94_gmail.com#ext#@czuvpraze.onmicrosoft.com::d7fa004e-c3aa-44fd-95be-8f510646212e" providerId="AD" clId="Web-{5DBBC16A-DA2B-4AEF-8648-78E29ACAF1E8}" dt="2022-09-27T15:51:43.488" v="158" actId="20577"/>
          <ac:spMkLst>
            <pc:docMk/>
            <pc:sldMk cId="1886275811" sldId="341"/>
            <ac:spMk id="6" creationId="{26F7532A-B73D-4B31-F666-6B63418A6501}"/>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704721554" sldId="343"/>
        </pc:sldMkLst>
        <pc:spChg chg="mod">
          <ac:chgData name="Jakub Dvorský" userId="S::jakubdvorsky94_gmail.com#ext#@czuvpraze.onmicrosoft.com::d7fa004e-c3aa-44fd-95be-8f510646212e" providerId="AD" clId="Web-{5DBBC16A-DA2B-4AEF-8648-78E29ACAF1E8}" dt="2022-09-27T15:52:00.082" v="164" actId="20577"/>
          <ac:spMkLst>
            <pc:docMk/>
            <pc:sldMk cId="1704721554" sldId="343"/>
            <ac:spMk id="3" creationId="{C03B433C-1551-433B-B961-CB16CD908109}"/>
          </ac:spMkLst>
        </pc:spChg>
        <pc:spChg chg="mod">
          <ac:chgData name="Jakub Dvorský" userId="S::jakubdvorsky94_gmail.com#ext#@czuvpraze.onmicrosoft.com::d7fa004e-c3aa-44fd-95be-8f510646212e" providerId="AD" clId="Web-{5DBBC16A-DA2B-4AEF-8648-78E29ACAF1E8}" dt="2022-09-27T15:51:54.254" v="162" actId="20577"/>
          <ac:spMkLst>
            <pc:docMk/>
            <pc:sldMk cId="1704721554" sldId="343"/>
            <ac:spMk id="5" creationId="{20B07472-1C87-411F-B598-AC7D4C9FA9C0}"/>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080123524" sldId="345"/>
        </pc:sldMkLst>
        <pc:spChg chg="mod">
          <ac:chgData name="Jakub Dvorský" userId="S::jakubdvorsky94_gmail.com#ext#@czuvpraze.onmicrosoft.com::d7fa004e-c3aa-44fd-95be-8f510646212e" providerId="AD" clId="Web-{5DBBC16A-DA2B-4AEF-8648-78E29ACAF1E8}" dt="2022-09-27T15:52:06.786" v="166" actId="20577"/>
          <ac:spMkLst>
            <pc:docMk/>
            <pc:sldMk cId="3080123524" sldId="345"/>
            <ac:spMk id="3" creationId="{1E316393-A075-4B2F-9DB2-1C21B26D49A3}"/>
          </ac:spMkLst>
        </pc:spChg>
        <pc:spChg chg="mod">
          <ac:chgData name="Jakub Dvorský" userId="S::jakubdvorsky94_gmail.com#ext#@czuvpraze.onmicrosoft.com::d7fa004e-c3aa-44fd-95be-8f510646212e" providerId="AD" clId="Web-{5DBBC16A-DA2B-4AEF-8648-78E29ACAF1E8}" dt="2022-09-27T15:52:11.520" v="168" actId="20577"/>
          <ac:spMkLst>
            <pc:docMk/>
            <pc:sldMk cId="3080123524" sldId="345"/>
            <ac:spMk id="5" creationId="{E7CD03A1-AB40-4E95-A92B-BB6189E59E68}"/>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4174943866" sldId="346"/>
        </pc:sldMkLst>
        <pc:spChg chg="mod">
          <ac:chgData name="Jakub Dvorský" userId="S::jakubdvorsky94_gmail.com#ext#@czuvpraze.onmicrosoft.com::d7fa004e-c3aa-44fd-95be-8f510646212e" providerId="AD" clId="Web-{5DBBC16A-DA2B-4AEF-8648-78E29ACAF1E8}" dt="2022-09-27T15:52:54.615" v="173" actId="20577"/>
          <ac:spMkLst>
            <pc:docMk/>
            <pc:sldMk cId="4174943866" sldId="346"/>
            <ac:spMk id="3" creationId="{7C4CA9A5-C6D0-41FE-8CD1-FF6AA91EB7CD}"/>
          </ac:spMkLst>
        </pc:spChg>
        <pc:spChg chg="mod">
          <ac:chgData name="Jakub Dvorský" userId="S::jakubdvorsky94_gmail.com#ext#@czuvpraze.onmicrosoft.com::d7fa004e-c3aa-44fd-95be-8f510646212e" providerId="AD" clId="Web-{5DBBC16A-DA2B-4AEF-8648-78E29ACAF1E8}" dt="2022-09-27T15:52:50.365" v="171" actId="20577"/>
          <ac:spMkLst>
            <pc:docMk/>
            <pc:sldMk cId="4174943866" sldId="346"/>
            <ac:spMk id="5" creationId="{DC314235-88E3-4017-9794-DB5A4558BAE7}"/>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2933839320" sldId="348"/>
        </pc:sldMkLst>
        <pc:spChg chg="mod">
          <ac:chgData name="Jakub Dvorský" userId="S::jakubdvorsky94_gmail.com#ext#@czuvpraze.onmicrosoft.com::d7fa004e-c3aa-44fd-95be-8f510646212e" providerId="AD" clId="Web-{5DBBC16A-DA2B-4AEF-8648-78E29ACAF1E8}" dt="2022-09-27T15:53:10.897" v="177" actId="20577"/>
          <ac:spMkLst>
            <pc:docMk/>
            <pc:sldMk cId="2933839320" sldId="348"/>
            <ac:spMk id="3" creationId="{136E4893-A18F-4669-A6FB-29B9D482D35F}"/>
          </ac:spMkLst>
        </pc:spChg>
        <pc:spChg chg="mod">
          <ac:chgData name="Jakub Dvorský" userId="S::jakubdvorsky94_gmail.com#ext#@czuvpraze.onmicrosoft.com::d7fa004e-c3aa-44fd-95be-8f510646212e" providerId="AD" clId="Web-{5DBBC16A-DA2B-4AEF-8648-78E29ACAF1E8}" dt="2022-09-27T15:53:06.413" v="175" actId="20577"/>
          <ac:spMkLst>
            <pc:docMk/>
            <pc:sldMk cId="2933839320" sldId="348"/>
            <ac:spMk id="5" creationId="{73818B86-4918-4014-8F24-F92226CECE33}"/>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387520815" sldId="349"/>
        </pc:sldMkLst>
        <pc:spChg chg="mod">
          <ac:chgData name="Jakub Dvorský" userId="S::jakubdvorsky94_gmail.com#ext#@czuvpraze.onmicrosoft.com::d7fa004e-c3aa-44fd-95be-8f510646212e" providerId="AD" clId="Web-{5DBBC16A-DA2B-4AEF-8648-78E29ACAF1E8}" dt="2022-09-27T15:53:34.023" v="181" actId="20577"/>
          <ac:spMkLst>
            <pc:docMk/>
            <pc:sldMk cId="1387520815" sldId="349"/>
            <ac:spMk id="3" creationId="{AFA22BC5-5587-4CD9-9E1A-A8B9246228BB}"/>
          </ac:spMkLst>
        </pc:spChg>
        <pc:spChg chg="mod">
          <ac:chgData name="Jakub Dvorský" userId="S::jakubdvorsky94_gmail.com#ext#@czuvpraze.onmicrosoft.com::d7fa004e-c3aa-44fd-95be-8f510646212e" providerId="AD" clId="Web-{5DBBC16A-DA2B-4AEF-8648-78E29ACAF1E8}" dt="2022-09-27T15:53:28.366" v="179" actId="20577"/>
          <ac:spMkLst>
            <pc:docMk/>
            <pc:sldMk cId="1387520815" sldId="349"/>
            <ac:spMk id="5" creationId="{4CFE33B4-D379-4C6A-975F-0C6E5EE831AD}"/>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89806081" sldId="350"/>
        </pc:sldMkLst>
        <pc:spChg chg="mod">
          <ac:chgData name="Jakub Dvorský" userId="S::jakubdvorsky94_gmail.com#ext#@czuvpraze.onmicrosoft.com::d7fa004e-c3aa-44fd-95be-8f510646212e" providerId="AD" clId="Web-{5DBBC16A-DA2B-4AEF-8648-78E29ACAF1E8}" dt="2022-09-27T15:53:44.179" v="185" actId="20577"/>
          <ac:spMkLst>
            <pc:docMk/>
            <pc:sldMk cId="189806081" sldId="350"/>
            <ac:spMk id="3" creationId="{F20B8C2A-EA7A-4B76-875D-D9CE3500AB47}"/>
          </ac:spMkLst>
        </pc:spChg>
        <pc:spChg chg="mod">
          <ac:chgData name="Jakub Dvorský" userId="S::jakubdvorsky94_gmail.com#ext#@czuvpraze.onmicrosoft.com::d7fa004e-c3aa-44fd-95be-8f510646212e" providerId="AD" clId="Web-{5DBBC16A-DA2B-4AEF-8648-78E29ACAF1E8}" dt="2022-09-27T15:53:39.898" v="183" actId="20577"/>
          <ac:spMkLst>
            <pc:docMk/>
            <pc:sldMk cId="189806081" sldId="350"/>
            <ac:spMk id="5" creationId="{74DA9655-3716-4239-A155-5136E3F229E0}"/>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2144463731" sldId="351"/>
        </pc:sldMkLst>
        <pc:spChg chg="mod">
          <ac:chgData name="Jakub Dvorský" userId="S::jakubdvorsky94_gmail.com#ext#@czuvpraze.onmicrosoft.com::d7fa004e-c3aa-44fd-95be-8f510646212e" providerId="AD" clId="Web-{5DBBC16A-DA2B-4AEF-8648-78E29ACAF1E8}" dt="2022-09-27T15:53:54.305" v="189" actId="20577"/>
          <ac:spMkLst>
            <pc:docMk/>
            <pc:sldMk cId="2144463731" sldId="351"/>
            <ac:spMk id="3" creationId="{2A0019BC-4CFE-4F0E-B9D6-5B0594A9FA31}"/>
          </ac:spMkLst>
        </pc:spChg>
        <pc:spChg chg="mod">
          <ac:chgData name="Jakub Dvorský" userId="S::jakubdvorsky94_gmail.com#ext#@czuvpraze.onmicrosoft.com::d7fa004e-c3aa-44fd-95be-8f510646212e" providerId="AD" clId="Web-{5DBBC16A-DA2B-4AEF-8648-78E29ACAF1E8}" dt="2022-09-27T15:53:50.023" v="187" actId="20577"/>
          <ac:spMkLst>
            <pc:docMk/>
            <pc:sldMk cId="2144463731" sldId="351"/>
            <ac:spMk id="5" creationId="{9B00A3A9-3272-4338-9793-93A5B772C5B2}"/>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497244318" sldId="353"/>
        </pc:sldMkLst>
        <pc:spChg chg="mod">
          <ac:chgData name="Jakub Dvorský" userId="S::jakubdvorsky94_gmail.com#ext#@czuvpraze.onmicrosoft.com::d7fa004e-c3aa-44fd-95be-8f510646212e" providerId="AD" clId="Web-{5DBBC16A-DA2B-4AEF-8648-78E29ACAF1E8}" dt="2022-09-27T15:54:05.665" v="193" actId="20577"/>
          <ac:spMkLst>
            <pc:docMk/>
            <pc:sldMk cId="1497244318" sldId="353"/>
            <ac:spMk id="3" creationId="{A7AA2ADA-EEAE-446B-B650-9C76A328ACA2}"/>
          </ac:spMkLst>
        </pc:spChg>
        <pc:spChg chg="mod">
          <ac:chgData name="Jakub Dvorský" userId="S::jakubdvorsky94_gmail.com#ext#@czuvpraze.onmicrosoft.com::d7fa004e-c3aa-44fd-95be-8f510646212e" providerId="AD" clId="Web-{5DBBC16A-DA2B-4AEF-8648-78E29ACAF1E8}" dt="2022-09-27T15:54:01.258" v="191" actId="20577"/>
          <ac:spMkLst>
            <pc:docMk/>
            <pc:sldMk cId="1497244318" sldId="353"/>
            <ac:spMk id="5" creationId="{153C1714-90C6-4A49-8917-624FBB801449}"/>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571107876" sldId="354"/>
        </pc:sldMkLst>
        <pc:spChg chg="mod">
          <ac:chgData name="Jakub Dvorský" userId="S::jakubdvorsky94_gmail.com#ext#@czuvpraze.onmicrosoft.com::d7fa004e-c3aa-44fd-95be-8f510646212e" providerId="AD" clId="Web-{5DBBC16A-DA2B-4AEF-8648-78E29ACAF1E8}" dt="2022-09-27T15:54:14.384" v="198" actId="20577"/>
          <ac:spMkLst>
            <pc:docMk/>
            <pc:sldMk cId="571107876" sldId="354"/>
            <ac:spMk id="3" creationId="{35677008-C625-4FE4-A0EE-34491B6E32EB}"/>
          </ac:spMkLst>
        </pc:spChg>
        <pc:spChg chg="mod">
          <ac:chgData name="Jakub Dvorský" userId="S::jakubdvorsky94_gmail.com#ext#@czuvpraze.onmicrosoft.com::d7fa004e-c3aa-44fd-95be-8f510646212e" providerId="AD" clId="Web-{5DBBC16A-DA2B-4AEF-8648-78E29ACAF1E8}" dt="2022-09-27T15:54:10.852" v="196" actId="20577"/>
          <ac:spMkLst>
            <pc:docMk/>
            <pc:sldMk cId="571107876" sldId="354"/>
            <ac:spMk id="5" creationId="{BBF12026-FB1A-4C4A-8556-CC66C047BD3D}"/>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2019326918" sldId="355"/>
        </pc:sldMkLst>
        <pc:spChg chg="mod">
          <ac:chgData name="Jakub Dvorský" userId="S::jakubdvorsky94_gmail.com#ext#@czuvpraze.onmicrosoft.com::d7fa004e-c3aa-44fd-95be-8f510646212e" providerId="AD" clId="Web-{5DBBC16A-DA2B-4AEF-8648-78E29ACAF1E8}" dt="2022-09-27T15:54:38.838" v="210" actId="20577"/>
          <ac:spMkLst>
            <pc:docMk/>
            <pc:sldMk cId="2019326918" sldId="355"/>
            <ac:spMk id="3" creationId="{D13F1A5A-BA46-4639-AD4F-1453126383D1}"/>
          </ac:spMkLst>
        </pc:spChg>
        <pc:spChg chg="mod">
          <ac:chgData name="Jakub Dvorský" userId="S::jakubdvorsky94_gmail.com#ext#@czuvpraze.onmicrosoft.com::d7fa004e-c3aa-44fd-95be-8f510646212e" providerId="AD" clId="Web-{5DBBC16A-DA2B-4AEF-8648-78E29ACAF1E8}" dt="2022-09-27T15:54:29.884" v="208" actId="20577"/>
          <ac:spMkLst>
            <pc:docMk/>
            <pc:sldMk cId="2019326918" sldId="355"/>
            <ac:spMk id="5" creationId="{7E58FE87-693A-4D72-AC13-53EC33B045C0}"/>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957378675" sldId="358"/>
        </pc:sldMkLst>
        <pc:spChg chg="mod">
          <ac:chgData name="Jakub Dvorský" userId="S::jakubdvorsky94_gmail.com#ext#@czuvpraze.onmicrosoft.com::d7fa004e-c3aa-44fd-95be-8f510646212e" providerId="AD" clId="Web-{5DBBC16A-DA2B-4AEF-8648-78E29ACAF1E8}" dt="2022-09-27T15:54:54.104" v="214" actId="20577"/>
          <ac:spMkLst>
            <pc:docMk/>
            <pc:sldMk cId="3957378675" sldId="358"/>
            <ac:spMk id="3" creationId="{3CC2170C-A6FE-44FE-80AA-4A9EBFC1730C}"/>
          </ac:spMkLst>
        </pc:spChg>
        <pc:spChg chg="mod">
          <ac:chgData name="Jakub Dvorský" userId="S::jakubdvorsky94_gmail.com#ext#@czuvpraze.onmicrosoft.com::d7fa004e-c3aa-44fd-95be-8f510646212e" providerId="AD" clId="Web-{5DBBC16A-DA2B-4AEF-8648-78E29ACAF1E8}" dt="2022-09-27T15:54:50.072" v="212" actId="20577"/>
          <ac:spMkLst>
            <pc:docMk/>
            <pc:sldMk cId="3957378675" sldId="358"/>
            <ac:spMk id="5" creationId="{2FC51386-1410-43FA-B141-D0705D6F3923}"/>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079372924" sldId="359"/>
        </pc:sldMkLst>
        <pc:spChg chg="mod">
          <ac:chgData name="Jakub Dvorský" userId="S::jakubdvorsky94_gmail.com#ext#@czuvpraze.onmicrosoft.com::d7fa004e-c3aa-44fd-95be-8f510646212e" providerId="AD" clId="Web-{5DBBC16A-DA2B-4AEF-8648-78E29ACAF1E8}" dt="2022-09-27T15:55:05.588" v="218" actId="20577"/>
          <ac:spMkLst>
            <pc:docMk/>
            <pc:sldMk cId="3079372924" sldId="359"/>
            <ac:spMk id="3" creationId="{800690C1-45F0-4E97-8691-E75C24C5F559}"/>
          </ac:spMkLst>
        </pc:spChg>
        <pc:spChg chg="mod">
          <ac:chgData name="Jakub Dvorský" userId="S::jakubdvorsky94_gmail.com#ext#@czuvpraze.onmicrosoft.com::d7fa004e-c3aa-44fd-95be-8f510646212e" providerId="AD" clId="Web-{5DBBC16A-DA2B-4AEF-8648-78E29ACAF1E8}" dt="2022-09-27T15:55:01.120" v="216" actId="20577"/>
          <ac:spMkLst>
            <pc:docMk/>
            <pc:sldMk cId="3079372924" sldId="359"/>
            <ac:spMk id="5" creationId="{51A1D9B9-33B1-4243-8AB9-A589EEBC1172}"/>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519063810" sldId="360"/>
        </pc:sldMkLst>
        <pc:spChg chg="mod">
          <ac:chgData name="Jakub Dvorský" userId="S::jakubdvorsky94_gmail.com#ext#@czuvpraze.onmicrosoft.com::d7fa004e-c3aa-44fd-95be-8f510646212e" providerId="AD" clId="Web-{5DBBC16A-DA2B-4AEF-8648-78E29ACAF1E8}" dt="2022-09-27T15:55:11.057" v="220" actId="20577"/>
          <ac:spMkLst>
            <pc:docMk/>
            <pc:sldMk cId="519063810" sldId="360"/>
            <ac:spMk id="3" creationId="{A3D4687A-3B0A-4C42-BC87-A3C7BCB1CA01}"/>
          </ac:spMkLst>
        </pc:spChg>
        <pc:spChg chg="mod">
          <ac:chgData name="Jakub Dvorský" userId="S::jakubdvorsky94_gmail.com#ext#@czuvpraze.onmicrosoft.com::d7fa004e-c3aa-44fd-95be-8f510646212e" providerId="AD" clId="Web-{5DBBC16A-DA2B-4AEF-8648-78E29ACAF1E8}" dt="2022-09-27T15:55:15.058" v="222" actId="20577"/>
          <ac:spMkLst>
            <pc:docMk/>
            <pc:sldMk cId="519063810" sldId="360"/>
            <ac:spMk id="5" creationId="{983D5DE8-C7E9-4F15-AF4A-12FC97B83988}"/>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4252378065" sldId="361"/>
        </pc:sldMkLst>
        <pc:spChg chg="mod">
          <ac:chgData name="Jakub Dvorský" userId="S::jakubdvorsky94_gmail.com#ext#@czuvpraze.onmicrosoft.com::d7fa004e-c3aa-44fd-95be-8f510646212e" providerId="AD" clId="Web-{5DBBC16A-DA2B-4AEF-8648-78E29ACAF1E8}" dt="2022-09-27T15:55:22.652" v="224" actId="20577"/>
          <ac:spMkLst>
            <pc:docMk/>
            <pc:sldMk cId="4252378065" sldId="361"/>
            <ac:spMk id="3" creationId="{9FD80626-6923-4E2B-BC95-5E4C7308B2AE}"/>
          </ac:spMkLst>
        </pc:spChg>
        <pc:spChg chg="mod">
          <ac:chgData name="Jakub Dvorský" userId="S::jakubdvorsky94_gmail.com#ext#@czuvpraze.onmicrosoft.com::d7fa004e-c3aa-44fd-95be-8f510646212e" providerId="AD" clId="Web-{5DBBC16A-DA2B-4AEF-8648-78E29ACAF1E8}" dt="2022-09-27T15:55:26.761" v="226" actId="20577"/>
          <ac:spMkLst>
            <pc:docMk/>
            <pc:sldMk cId="4252378065" sldId="361"/>
            <ac:spMk id="5" creationId="{FBBC3799-5E40-4F3F-8384-E236AB46027C}"/>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15812559" sldId="362"/>
        </pc:sldMkLst>
        <pc:spChg chg="mod">
          <ac:chgData name="Jakub Dvorský" userId="S::jakubdvorsky94_gmail.com#ext#@czuvpraze.onmicrosoft.com::d7fa004e-c3aa-44fd-95be-8f510646212e" providerId="AD" clId="Web-{5DBBC16A-DA2B-4AEF-8648-78E29ACAF1E8}" dt="2022-09-27T15:55:42.293" v="231" actId="20577"/>
          <ac:spMkLst>
            <pc:docMk/>
            <pc:sldMk cId="115812559" sldId="362"/>
            <ac:spMk id="3" creationId="{18DF6EBE-E450-40C1-BF6A-EA0A2B50AC2F}"/>
          </ac:spMkLst>
        </pc:spChg>
        <pc:spChg chg="mod">
          <ac:chgData name="Jakub Dvorský" userId="S::jakubdvorsky94_gmail.com#ext#@czuvpraze.onmicrosoft.com::d7fa004e-c3aa-44fd-95be-8f510646212e" providerId="AD" clId="Web-{5DBBC16A-DA2B-4AEF-8648-78E29ACAF1E8}" dt="2022-09-27T15:55:38.402" v="229" actId="20577"/>
          <ac:spMkLst>
            <pc:docMk/>
            <pc:sldMk cId="115812559" sldId="362"/>
            <ac:spMk id="5" creationId="{18FAE169-8072-4B72-BB56-3436051EA404}"/>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772092750" sldId="364"/>
        </pc:sldMkLst>
        <pc:spChg chg="mod">
          <ac:chgData name="Jakub Dvorský" userId="S::jakubdvorsky94_gmail.com#ext#@czuvpraze.onmicrosoft.com::d7fa004e-c3aa-44fd-95be-8f510646212e" providerId="AD" clId="Web-{5DBBC16A-DA2B-4AEF-8648-78E29ACAF1E8}" dt="2022-09-27T15:55:53.043" v="236" actId="20577"/>
          <ac:spMkLst>
            <pc:docMk/>
            <pc:sldMk cId="3772092750" sldId="364"/>
            <ac:spMk id="3" creationId="{7F38D6B8-EEF2-4F11-AFC8-479AA35B5770}"/>
          </ac:spMkLst>
        </pc:spChg>
        <pc:spChg chg="mod">
          <ac:chgData name="Jakub Dvorský" userId="S::jakubdvorsky94_gmail.com#ext#@czuvpraze.onmicrosoft.com::d7fa004e-c3aa-44fd-95be-8f510646212e" providerId="AD" clId="Web-{5DBBC16A-DA2B-4AEF-8648-78E29ACAF1E8}" dt="2022-09-27T15:55:47.902" v="234" actId="20577"/>
          <ac:spMkLst>
            <pc:docMk/>
            <pc:sldMk cId="3772092750" sldId="364"/>
            <ac:spMk id="5" creationId="{8037B4A0-CCF4-444F-AED7-846C7F96C4BB}"/>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375350272" sldId="366"/>
        </pc:sldMkLst>
        <pc:spChg chg="mod">
          <ac:chgData name="Jakub Dvorský" userId="S::jakubdvorsky94_gmail.com#ext#@czuvpraze.onmicrosoft.com::d7fa004e-c3aa-44fd-95be-8f510646212e" providerId="AD" clId="Web-{5DBBC16A-DA2B-4AEF-8648-78E29ACAF1E8}" dt="2022-09-27T15:56:02.075" v="238" actId="20577"/>
          <ac:spMkLst>
            <pc:docMk/>
            <pc:sldMk cId="3375350272" sldId="366"/>
            <ac:spMk id="3" creationId="{3972F3D5-6405-49F0-967A-08F4D6E397B9}"/>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2344101927" sldId="369"/>
        </pc:sldMkLst>
        <pc:spChg chg="mod">
          <ac:chgData name="Jakub Dvorský" userId="S::jakubdvorsky94_gmail.com#ext#@czuvpraze.onmicrosoft.com::d7fa004e-c3aa-44fd-95be-8f510646212e" providerId="AD" clId="Web-{5DBBC16A-DA2B-4AEF-8648-78E29ACAF1E8}" dt="2022-09-27T15:56:07.778" v="240" actId="20577"/>
          <ac:spMkLst>
            <pc:docMk/>
            <pc:sldMk cId="2344101927" sldId="369"/>
            <ac:spMk id="3" creationId="{286AA423-617A-47DB-9BFE-07F3CF45F17F}"/>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841307256" sldId="371"/>
        </pc:sldMkLst>
        <pc:spChg chg="mod">
          <ac:chgData name="Jakub Dvorský" userId="S::jakubdvorsky94_gmail.com#ext#@czuvpraze.onmicrosoft.com::d7fa004e-c3aa-44fd-95be-8f510646212e" providerId="AD" clId="Web-{5DBBC16A-DA2B-4AEF-8648-78E29ACAF1E8}" dt="2022-09-27T15:56:22.544" v="248" actId="20577"/>
          <ac:spMkLst>
            <pc:docMk/>
            <pc:sldMk cId="3841307256" sldId="371"/>
            <ac:spMk id="3" creationId="{C3E4DA61-47A8-4118-BD0E-C2ECA548FD57}"/>
          </ac:spMkLst>
        </pc:spChg>
        <pc:spChg chg="mod">
          <ac:chgData name="Jakub Dvorský" userId="S::jakubdvorsky94_gmail.com#ext#@czuvpraze.onmicrosoft.com::d7fa004e-c3aa-44fd-95be-8f510646212e" providerId="AD" clId="Web-{5DBBC16A-DA2B-4AEF-8648-78E29ACAF1E8}" dt="2022-09-27T15:56:14.481" v="243" actId="20577"/>
          <ac:spMkLst>
            <pc:docMk/>
            <pc:sldMk cId="3841307256" sldId="371"/>
            <ac:spMk id="5" creationId="{10C2F110-4AE7-44ED-8AE2-0377D59B9D55}"/>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644612760" sldId="373"/>
        </pc:sldMkLst>
        <pc:spChg chg="mod">
          <ac:chgData name="Jakub Dvorský" userId="S::jakubdvorsky94_gmail.com#ext#@czuvpraze.onmicrosoft.com::d7fa004e-c3aa-44fd-95be-8f510646212e" providerId="AD" clId="Web-{5DBBC16A-DA2B-4AEF-8648-78E29ACAF1E8}" dt="2022-09-27T15:56:31.669" v="252" actId="20577"/>
          <ac:spMkLst>
            <pc:docMk/>
            <pc:sldMk cId="3644612760" sldId="373"/>
            <ac:spMk id="3" creationId="{0AFF7ACB-B6B8-4D6B-A1DE-C4916FE31FA2}"/>
          </ac:spMkLst>
        </pc:spChg>
        <pc:spChg chg="mod">
          <ac:chgData name="Jakub Dvorský" userId="S::jakubdvorsky94_gmail.com#ext#@czuvpraze.onmicrosoft.com::d7fa004e-c3aa-44fd-95be-8f510646212e" providerId="AD" clId="Web-{5DBBC16A-DA2B-4AEF-8648-78E29ACAF1E8}" dt="2022-09-27T15:56:27.404" v="250" actId="20577"/>
          <ac:spMkLst>
            <pc:docMk/>
            <pc:sldMk cId="3644612760" sldId="373"/>
            <ac:spMk id="7" creationId="{DE19452B-19D3-4E28-8F68-DB59A25E4633}"/>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3882683893" sldId="374"/>
        </pc:sldMkLst>
        <pc:spChg chg="mod">
          <ac:chgData name="Jakub Dvorský" userId="S::jakubdvorsky94_gmail.com#ext#@czuvpraze.onmicrosoft.com::d7fa004e-c3aa-44fd-95be-8f510646212e" providerId="AD" clId="Web-{5DBBC16A-DA2B-4AEF-8648-78E29ACAF1E8}" dt="2022-09-27T15:56:42.576" v="256" actId="20577"/>
          <ac:spMkLst>
            <pc:docMk/>
            <pc:sldMk cId="3882683893" sldId="374"/>
            <ac:spMk id="3" creationId="{0D5DCFF5-FC22-43E6-A156-3585FF8F89FD}"/>
          </ac:spMkLst>
        </pc:spChg>
        <pc:spChg chg="mod">
          <ac:chgData name="Jakub Dvorský" userId="S::jakubdvorsky94_gmail.com#ext#@czuvpraze.onmicrosoft.com::d7fa004e-c3aa-44fd-95be-8f510646212e" providerId="AD" clId="Web-{5DBBC16A-DA2B-4AEF-8648-78E29ACAF1E8}" dt="2022-09-27T15:56:37.076" v="254" actId="20577"/>
          <ac:spMkLst>
            <pc:docMk/>
            <pc:sldMk cId="3882683893" sldId="374"/>
            <ac:spMk id="7" creationId="{AC10C73B-D028-41CE-AAFB-23041F6651CB}"/>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421502943" sldId="376"/>
        </pc:sldMkLst>
        <pc:spChg chg="mod">
          <ac:chgData name="Jakub Dvorský" userId="S::jakubdvorsky94_gmail.com#ext#@czuvpraze.onmicrosoft.com::d7fa004e-c3aa-44fd-95be-8f510646212e" providerId="AD" clId="Web-{5DBBC16A-DA2B-4AEF-8648-78E29ACAF1E8}" dt="2022-09-27T15:56:47.826" v="258" actId="20577"/>
          <ac:spMkLst>
            <pc:docMk/>
            <pc:sldMk cId="1421502943" sldId="376"/>
            <ac:spMk id="3" creationId="{038679EA-C122-4A0E-8BFC-B3DE2AA5AAB3}"/>
          </ac:spMkLst>
        </pc:spChg>
        <pc:spChg chg="mod">
          <ac:chgData name="Jakub Dvorský" userId="S::jakubdvorsky94_gmail.com#ext#@czuvpraze.onmicrosoft.com::d7fa004e-c3aa-44fd-95be-8f510646212e" providerId="AD" clId="Web-{5DBBC16A-DA2B-4AEF-8648-78E29ACAF1E8}" dt="2022-09-27T15:56:52.545" v="260" actId="20577"/>
          <ac:spMkLst>
            <pc:docMk/>
            <pc:sldMk cId="1421502943" sldId="376"/>
            <ac:spMk id="10" creationId="{EB245A8D-DB3F-4C84-AEEC-ED868AED879B}"/>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4221258751" sldId="377"/>
        </pc:sldMkLst>
        <pc:spChg chg="mod">
          <ac:chgData name="Jakub Dvorský" userId="S::jakubdvorsky94_gmail.com#ext#@czuvpraze.onmicrosoft.com::d7fa004e-c3aa-44fd-95be-8f510646212e" providerId="AD" clId="Web-{5DBBC16A-DA2B-4AEF-8648-78E29ACAF1E8}" dt="2022-09-27T15:57:07.733" v="265" actId="20577"/>
          <ac:spMkLst>
            <pc:docMk/>
            <pc:sldMk cId="4221258751" sldId="377"/>
            <ac:spMk id="3" creationId="{CC0D77A1-FCFC-44AC-8D35-8CDCD19AD031}"/>
          </ac:spMkLst>
        </pc:spChg>
        <pc:spChg chg="mod">
          <ac:chgData name="Jakub Dvorský" userId="S::jakubdvorsky94_gmail.com#ext#@czuvpraze.onmicrosoft.com::d7fa004e-c3aa-44fd-95be-8f510646212e" providerId="AD" clId="Web-{5DBBC16A-DA2B-4AEF-8648-78E29ACAF1E8}" dt="2022-09-27T15:57:04.202" v="263" actId="20577"/>
          <ac:spMkLst>
            <pc:docMk/>
            <pc:sldMk cId="4221258751" sldId="377"/>
            <ac:spMk id="5" creationId="{A5C47094-0F01-4FDC-B3EC-5257C3A20367}"/>
          </ac:spMkLst>
        </pc:spChg>
      </pc:sldChg>
      <pc:sldChg chg="modSp mod modClrScheme chgLayout">
        <pc:chgData name="Jakub Dvorský" userId="S::jakubdvorsky94_gmail.com#ext#@czuvpraze.onmicrosoft.com::d7fa004e-c3aa-44fd-95be-8f510646212e" providerId="AD" clId="Web-{5DBBC16A-DA2B-4AEF-8648-78E29ACAF1E8}" dt="2022-09-27T16:07:28.348" v="271"/>
        <pc:sldMkLst>
          <pc:docMk/>
          <pc:sldMk cId="147148950" sldId="380"/>
        </pc:sldMkLst>
        <pc:spChg chg="mod">
          <ac:chgData name="Jakub Dvorský" userId="S::jakubdvorsky94_gmail.com#ext#@czuvpraze.onmicrosoft.com::d7fa004e-c3aa-44fd-95be-8f510646212e" providerId="AD" clId="Web-{5DBBC16A-DA2B-4AEF-8648-78E29ACAF1E8}" dt="2022-09-27T15:57:17.280" v="269" actId="20577"/>
          <ac:spMkLst>
            <pc:docMk/>
            <pc:sldMk cId="147148950" sldId="380"/>
            <ac:spMk id="3" creationId="{9EF833F0-8266-42E0-97BC-1D7DA3B66424}"/>
          </ac:spMkLst>
        </pc:spChg>
        <pc:spChg chg="mod">
          <ac:chgData name="Jakub Dvorský" userId="S::jakubdvorsky94_gmail.com#ext#@czuvpraze.onmicrosoft.com::d7fa004e-c3aa-44fd-95be-8f510646212e" providerId="AD" clId="Web-{5DBBC16A-DA2B-4AEF-8648-78E29ACAF1E8}" dt="2022-09-27T15:57:13.046" v="267" actId="20577"/>
          <ac:spMkLst>
            <pc:docMk/>
            <pc:sldMk cId="147148950" sldId="380"/>
            <ac:spMk id="5" creationId="{56E3B62F-951D-44A7-93F9-90D55EC63C55}"/>
          </ac:spMkLst>
        </pc:spChg>
      </pc:sldChg>
      <pc:sldMasterChg chg="add del addSldLayout delSldLayout">
        <pc:chgData name="Jakub Dvorský" userId="S::jakubdvorsky94_gmail.com#ext#@czuvpraze.onmicrosoft.com::d7fa004e-c3aa-44fd-95be-8f510646212e" providerId="AD" clId="Web-{5DBBC16A-DA2B-4AEF-8648-78E29ACAF1E8}" dt="2022-09-27T16:07:28.348" v="271"/>
        <pc:sldMasterMkLst>
          <pc:docMk/>
          <pc:sldMasterMk cId="0" sldId="2147483651"/>
        </pc:sldMasterMkLst>
        <pc:sldLayoutChg chg="add del">
          <pc:chgData name="Jakub Dvorský" userId="S::jakubdvorsky94_gmail.com#ext#@czuvpraze.onmicrosoft.com::d7fa004e-c3aa-44fd-95be-8f510646212e" providerId="AD" clId="Web-{5DBBC16A-DA2B-4AEF-8648-78E29ACAF1E8}" dt="2022-09-27T16:07:28.348" v="271"/>
          <pc:sldLayoutMkLst>
            <pc:docMk/>
            <pc:sldMasterMk cId="0" sldId="2147483651"/>
            <pc:sldLayoutMk cId="3327260992" sldId="2147483652"/>
          </pc:sldLayoutMkLst>
        </pc:sldLayoutChg>
        <pc:sldLayoutChg chg="add del">
          <pc:chgData name="Jakub Dvorský" userId="S::jakubdvorsky94_gmail.com#ext#@czuvpraze.onmicrosoft.com::d7fa004e-c3aa-44fd-95be-8f510646212e" providerId="AD" clId="Web-{5DBBC16A-DA2B-4AEF-8648-78E29ACAF1E8}" dt="2022-09-27T16:07:28.348" v="271"/>
          <pc:sldLayoutMkLst>
            <pc:docMk/>
            <pc:sldMasterMk cId="0" sldId="2147483651"/>
            <pc:sldLayoutMk cId="923885096" sldId="2147483653"/>
          </pc:sldLayoutMkLst>
        </pc:sldLayoutChg>
        <pc:sldLayoutChg chg="add del">
          <pc:chgData name="Jakub Dvorský" userId="S::jakubdvorsky94_gmail.com#ext#@czuvpraze.onmicrosoft.com::d7fa004e-c3aa-44fd-95be-8f510646212e" providerId="AD" clId="Web-{5DBBC16A-DA2B-4AEF-8648-78E29ACAF1E8}" dt="2022-09-27T16:07:28.348" v="271"/>
          <pc:sldLayoutMkLst>
            <pc:docMk/>
            <pc:sldMasterMk cId="0" sldId="2147483651"/>
            <pc:sldLayoutMk cId="2289770796" sldId="2147483654"/>
          </pc:sldLayoutMkLst>
        </pc:sldLayoutChg>
        <pc:sldLayoutChg chg="add del">
          <pc:chgData name="Jakub Dvorský" userId="S::jakubdvorsky94_gmail.com#ext#@czuvpraze.onmicrosoft.com::d7fa004e-c3aa-44fd-95be-8f510646212e" providerId="AD" clId="Web-{5DBBC16A-DA2B-4AEF-8648-78E29ACAF1E8}" dt="2022-09-27T16:07:28.348" v="271"/>
          <pc:sldLayoutMkLst>
            <pc:docMk/>
            <pc:sldMasterMk cId="0" sldId="2147483651"/>
            <pc:sldLayoutMk cId="3268130104" sldId="2147483655"/>
          </pc:sldLayoutMkLst>
        </pc:sldLayoutChg>
        <pc:sldLayoutChg chg="add del">
          <pc:chgData name="Jakub Dvorský" userId="S::jakubdvorsky94_gmail.com#ext#@czuvpraze.onmicrosoft.com::d7fa004e-c3aa-44fd-95be-8f510646212e" providerId="AD" clId="Web-{5DBBC16A-DA2B-4AEF-8648-78E29ACAF1E8}" dt="2022-09-27T16:07:28.348" v="271"/>
          <pc:sldLayoutMkLst>
            <pc:docMk/>
            <pc:sldMasterMk cId="0" sldId="2147483651"/>
            <pc:sldLayoutMk cId="122978013" sldId="2147483656"/>
          </pc:sldLayoutMkLst>
        </pc:sldLayoutChg>
        <pc:sldLayoutChg chg="add del">
          <pc:chgData name="Jakub Dvorský" userId="S::jakubdvorsky94_gmail.com#ext#@czuvpraze.onmicrosoft.com::d7fa004e-c3aa-44fd-95be-8f510646212e" providerId="AD" clId="Web-{5DBBC16A-DA2B-4AEF-8648-78E29ACAF1E8}" dt="2022-09-27T16:07:28.348" v="271"/>
          <pc:sldLayoutMkLst>
            <pc:docMk/>
            <pc:sldMasterMk cId="0" sldId="2147483651"/>
            <pc:sldLayoutMk cId="954629348" sldId="2147483657"/>
          </pc:sldLayoutMkLst>
        </pc:sldLayoutChg>
        <pc:sldLayoutChg chg="add del">
          <pc:chgData name="Jakub Dvorský" userId="S::jakubdvorsky94_gmail.com#ext#@czuvpraze.onmicrosoft.com::d7fa004e-c3aa-44fd-95be-8f510646212e" providerId="AD" clId="Web-{5DBBC16A-DA2B-4AEF-8648-78E29ACAF1E8}" dt="2022-09-27T16:07:28.348" v="271"/>
          <pc:sldLayoutMkLst>
            <pc:docMk/>
            <pc:sldMasterMk cId="0" sldId="2147483651"/>
            <pc:sldLayoutMk cId="3542823916" sldId="2147483658"/>
          </pc:sldLayoutMkLst>
        </pc:sldLayoutChg>
        <pc:sldLayoutChg chg="add del">
          <pc:chgData name="Jakub Dvorský" userId="S::jakubdvorsky94_gmail.com#ext#@czuvpraze.onmicrosoft.com::d7fa004e-c3aa-44fd-95be-8f510646212e" providerId="AD" clId="Web-{5DBBC16A-DA2B-4AEF-8648-78E29ACAF1E8}" dt="2022-09-27T16:07:28.348" v="271"/>
          <pc:sldLayoutMkLst>
            <pc:docMk/>
            <pc:sldMasterMk cId="0" sldId="2147483651"/>
            <pc:sldLayoutMk cId="947098240" sldId="2147483659"/>
          </pc:sldLayoutMkLst>
        </pc:sldLayoutChg>
        <pc:sldLayoutChg chg="add del">
          <pc:chgData name="Jakub Dvorský" userId="S::jakubdvorsky94_gmail.com#ext#@czuvpraze.onmicrosoft.com::d7fa004e-c3aa-44fd-95be-8f510646212e" providerId="AD" clId="Web-{5DBBC16A-DA2B-4AEF-8648-78E29ACAF1E8}" dt="2022-09-27T16:07:28.348" v="271"/>
          <pc:sldLayoutMkLst>
            <pc:docMk/>
            <pc:sldMasterMk cId="0" sldId="2147483651"/>
            <pc:sldLayoutMk cId="2910406677" sldId="2147483660"/>
          </pc:sldLayoutMkLst>
        </pc:sldLayoutChg>
        <pc:sldLayoutChg chg="add del">
          <pc:chgData name="Jakub Dvorský" userId="S::jakubdvorsky94_gmail.com#ext#@czuvpraze.onmicrosoft.com::d7fa004e-c3aa-44fd-95be-8f510646212e" providerId="AD" clId="Web-{5DBBC16A-DA2B-4AEF-8648-78E29ACAF1E8}" dt="2022-09-27T16:07:28.348" v="271"/>
          <pc:sldLayoutMkLst>
            <pc:docMk/>
            <pc:sldMasterMk cId="0" sldId="2147483651"/>
            <pc:sldLayoutMk cId="1581568221" sldId="2147483661"/>
          </pc:sldLayoutMkLst>
        </pc:sldLayoutChg>
      </pc:sldMasterChg>
      <pc:sldMasterChg chg="add del addSldLayout delSldLayout modSldLayout">
        <pc:chgData name="Jakub Dvorský" userId="S::jakubdvorsky94_gmail.com#ext#@czuvpraze.onmicrosoft.com::d7fa004e-c3aa-44fd-95be-8f510646212e" providerId="AD" clId="Web-{5DBBC16A-DA2B-4AEF-8648-78E29ACAF1E8}" dt="2022-09-27T16:07:28.348" v="271"/>
        <pc:sldMasterMkLst>
          <pc:docMk/>
          <pc:sldMasterMk cId="798751562" sldId="2147483662"/>
        </pc:sldMasterMkLst>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1542307791" sldId="2147483663"/>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590925644" sldId="2147483664"/>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2582859833" sldId="2147483665"/>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4132429357" sldId="2147483666"/>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4214192822" sldId="2147483667"/>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603514779" sldId="2147483668"/>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73169416" sldId="2147483669"/>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3808953074" sldId="2147483670"/>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3147931858" sldId="2147483671"/>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2309971465" sldId="2147483672"/>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304467434" sldId="2147483673"/>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3166293758" sldId="2147483674"/>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3232174987" sldId="2147483675"/>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4113718340" sldId="2147483676"/>
          </pc:sldLayoutMkLst>
        </pc:sldLayoutChg>
        <pc:sldLayoutChg chg="add del mod replId">
          <pc:chgData name="Jakub Dvorský" userId="S::jakubdvorsky94_gmail.com#ext#@czuvpraze.onmicrosoft.com::d7fa004e-c3aa-44fd-95be-8f510646212e" providerId="AD" clId="Web-{5DBBC16A-DA2B-4AEF-8648-78E29ACAF1E8}" dt="2022-09-27T16:07:28.348" v="271"/>
          <pc:sldLayoutMkLst>
            <pc:docMk/>
            <pc:sldMasterMk cId="798751562" sldId="2147483662"/>
            <pc:sldLayoutMk cId="1041600622" sldId="2147483677"/>
          </pc:sldLayoutMkLst>
        </pc:sldLayoutChg>
      </pc:sldMasterChg>
    </pc:docChg>
  </pc:docChgLst>
  <pc:docChgLst>
    <pc:chgData name="Jakub Dvorský" userId="S::jakubdvorsky94_gmail.com#ext#@czuvpraze.onmicrosoft.com::d7fa004e-c3aa-44fd-95be-8f510646212e" providerId="AD" clId="Web-{DBA4D5C5-3CFF-49C1-BA96-2DAFEE8D4767}"/>
    <pc:docChg chg="modSld modMainMaster">
      <pc:chgData name="Jakub Dvorský" userId="S::jakubdvorsky94_gmail.com#ext#@czuvpraze.onmicrosoft.com::d7fa004e-c3aa-44fd-95be-8f510646212e" providerId="AD" clId="Web-{DBA4D5C5-3CFF-49C1-BA96-2DAFEE8D4767}" dt="2023-01-02T18:57:05.614" v="1"/>
      <pc:docMkLst>
        <pc:docMk/>
      </pc:docMkLst>
      <pc:sldChg chg="mod setBg">
        <pc:chgData name="Jakub Dvorský" userId="S::jakubdvorsky94_gmail.com#ext#@czuvpraze.onmicrosoft.com::d7fa004e-c3aa-44fd-95be-8f510646212e" providerId="AD" clId="Web-{DBA4D5C5-3CFF-49C1-BA96-2DAFEE8D4767}" dt="2023-01-02T18:57:05.614" v="1"/>
        <pc:sldMkLst>
          <pc:docMk/>
          <pc:sldMk cId="1791714685" sldId="266"/>
        </pc:sldMkLst>
      </pc:sldChg>
      <pc:sldChg chg="mod">
        <pc:chgData name="Jakub Dvorský" userId="S::jakubdvorsky94_gmail.com#ext#@czuvpraze.onmicrosoft.com::d7fa004e-c3aa-44fd-95be-8f510646212e" providerId="AD" clId="Web-{DBA4D5C5-3CFF-49C1-BA96-2DAFEE8D4767}" dt="2023-01-02T18:57:05.614" v="1"/>
        <pc:sldMkLst>
          <pc:docMk/>
          <pc:sldMk cId="1330934302" sldId="283"/>
        </pc:sldMkLst>
      </pc:sldChg>
      <pc:sldChg chg="mod">
        <pc:chgData name="Jakub Dvorský" userId="S::jakubdvorsky94_gmail.com#ext#@czuvpraze.onmicrosoft.com::d7fa004e-c3aa-44fd-95be-8f510646212e" providerId="AD" clId="Web-{DBA4D5C5-3CFF-49C1-BA96-2DAFEE8D4767}" dt="2023-01-02T18:57:05.614" v="1"/>
        <pc:sldMkLst>
          <pc:docMk/>
          <pc:sldMk cId="2868060798" sldId="284"/>
        </pc:sldMkLst>
      </pc:sldChg>
      <pc:sldChg chg="mod">
        <pc:chgData name="Jakub Dvorský" userId="S::jakubdvorsky94_gmail.com#ext#@czuvpraze.onmicrosoft.com::d7fa004e-c3aa-44fd-95be-8f510646212e" providerId="AD" clId="Web-{DBA4D5C5-3CFF-49C1-BA96-2DAFEE8D4767}" dt="2023-01-02T18:57:05.614" v="1"/>
        <pc:sldMkLst>
          <pc:docMk/>
          <pc:sldMk cId="1142459713" sldId="287"/>
        </pc:sldMkLst>
      </pc:sldChg>
      <pc:sldChg chg="mod">
        <pc:chgData name="Jakub Dvorský" userId="S::jakubdvorsky94_gmail.com#ext#@czuvpraze.onmicrosoft.com::d7fa004e-c3aa-44fd-95be-8f510646212e" providerId="AD" clId="Web-{DBA4D5C5-3CFF-49C1-BA96-2DAFEE8D4767}" dt="2023-01-02T18:57:05.614" v="1"/>
        <pc:sldMkLst>
          <pc:docMk/>
          <pc:sldMk cId="1469625687" sldId="288"/>
        </pc:sldMkLst>
      </pc:sldChg>
      <pc:sldChg chg="mod">
        <pc:chgData name="Jakub Dvorský" userId="S::jakubdvorsky94_gmail.com#ext#@czuvpraze.onmicrosoft.com::d7fa004e-c3aa-44fd-95be-8f510646212e" providerId="AD" clId="Web-{DBA4D5C5-3CFF-49C1-BA96-2DAFEE8D4767}" dt="2023-01-02T18:57:05.614" v="1"/>
        <pc:sldMkLst>
          <pc:docMk/>
          <pc:sldMk cId="1071598446" sldId="290"/>
        </pc:sldMkLst>
      </pc:sldChg>
      <pc:sldChg chg="mod">
        <pc:chgData name="Jakub Dvorský" userId="S::jakubdvorsky94_gmail.com#ext#@czuvpraze.onmicrosoft.com::d7fa004e-c3aa-44fd-95be-8f510646212e" providerId="AD" clId="Web-{DBA4D5C5-3CFF-49C1-BA96-2DAFEE8D4767}" dt="2023-01-02T18:57:05.614" v="1"/>
        <pc:sldMkLst>
          <pc:docMk/>
          <pc:sldMk cId="1209349209" sldId="292"/>
        </pc:sldMkLst>
      </pc:sldChg>
      <pc:sldChg chg="mod">
        <pc:chgData name="Jakub Dvorský" userId="S::jakubdvorsky94_gmail.com#ext#@czuvpraze.onmicrosoft.com::d7fa004e-c3aa-44fd-95be-8f510646212e" providerId="AD" clId="Web-{DBA4D5C5-3CFF-49C1-BA96-2DAFEE8D4767}" dt="2023-01-02T18:57:05.614" v="1"/>
        <pc:sldMkLst>
          <pc:docMk/>
          <pc:sldMk cId="2594901874" sldId="294"/>
        </pc:sldMkLst>
      </pc:sldChg>
      <pc:sldChg chg="mod">
        <pc:chgData name="Jakub Dvorský" userId="S::jakubdvorsky94_gmail.com#ext#@czuvpraze.onmicrosoft.com::d7fa004e-c3aa-44fd-95be-8f510646212e" providerId="AD" clId="Web-{DBA4D5C5-3CFF-49C1-BA96-2DAFEE8D4767}" dt="2023-01-02T18:57:05.614" v="1"/>
        <pc:sldMkLst>
          <pc:docMk/>
          <pc:sldMk cId="4191844303" sldId="296"/>
        </pc:sldMkLst>
      </pc:sldChg>
      <pc:sldChg chg="mod">
        <pc:chgData name="Jakub Dvorský" userId="S::jakubdvorsky94_gmail.com#ext#@czuvpraze.onmicrosoft.com::d7fa004e-c3aa-44fd-95be-8f510646212e" providerId="AD" clId="Web-{DBA4D5C5-3CFF-49C1-BA96-2DAFEE8D4767}" dt="2023-01-02T18:57:05.614" v="1"/>
        <pc:sldMkLst>
          <pc:docMk/>
          <pc:sldMk cId="653482508" sldId="299"/>
        </pc:sldMkLst>
      </pc:sldChg>
      <pc:sldChg chg="mod">
        <pc:chgData name="Jakub Dvorský" userId="S::jakubdvorsky94_gmail.com#ext#@czuvpraze.onmicrosoft.com::d7fa004e-c3aa-44fd-95be-8f510646212e" providerId="AD" clId="Web-{DBA4D5C5-3CFF-49C1-BA96-2DAFEE8D4767}" dt="2023-01-02T18:57:05.614" v="1"/>
        <pc:sldMkLst>
          <pc:docMk/>
          <pc:sldMk cId="2614492361" sldId="301"/>
        </pc:sldMkLst>
      </pc:sldChg>
      <pc:sldChg chg="mod">
        <pc:chgData name="Jakub Dvorský" userId="S::jakubdvorsky94_gmail.com#ext#@czuvpraze.onmicrosoft.com::d7fa004e-c3aa-44fd-95be-8f510646212e" providerId="AD" clId="Web-{DBA4D5C5-3CFF-49C1-BA96-2DAFEE8D4767}" dt="2023-01-02T18:57:05.614" v="1"/>
        <pc:sldMkLst>
          <pc:docMk/>
          <pc:sldMk cId="2065085242" sldId="302"/>
        </pc:sldMkLst>
      </pc:sldChg>
      <pc:sldChg chg="mod">
        <pc:chgData name="Jakub Dvorský" userId="S::jakubdvorsky94_gmail.com#ext#@czuvpraze.onmicrosoft.com::d7fa004e-c3aa-44fd-95be-8f510646212e" providerId="AD" clId="Web-{DBA4D5C5-3CFF-49C1-BA96-2DAFEE8D4767}" dt="2023-01-02T18:57:05.614" v="1"/>
        <pc:sldMkLst>
          <pc:docMk/>
          <pc:sldMk cId="3860447155" sldId="304"/>
        </pc:sldMkLst>
      </pc:sldChg>
      <pc:sldChg chg="mod">
        <pc:chgData name="Jakub Dvorský" userId="S::jakubdvorsky94_gmail.com#ext#@czuvpraze.onmicrosoft.com::d7fa004e-c3aa-44fd-95be-8f510646212e" providerId="AD" clId="Web-{DBA4D5C5-3CFF-49C1-BA96-2DAFEE8D4767}" dt="2023-01-02T18:57:05.614" v="1"/>
        <pc:sldMkLst>
          <pc:docMk/>
          <pc:sldMk cId="4225124273" sldId="305"/>
        </pc:sldMkLst>
      </pc:sldChg>
      <pc:sldChg chg="mod">
        <pc:chgData name="Jakub Dvorský" userId="S::jakubdvorsky94_gmail.com#ext#@czuvpraze.onmicrosoft.com::d7fa004e-c3aa-44fd-95be-8f510646212e" providerId="AD" clId="Web-{DBA4D5C5-3CFF-49C1-BA96-2DAFEE8D4767}" dt="2023-01-02T18:57:05.614" v="1"/>
        <pc:sldMkLst>
          <pc:docMk/>
          <pc:sldMk cId="1701555217" sldId="307"/>
        </pc:sldMkLst>
      </pc:sldChg>
      <pc:sldChg chg="mod">
        <pc:chgData name="Jakub Dvorský" userId="S::jakubdvorsky94_gmail.com#ext#@czuvpraze.onmicrosoft.com::d7fa004e-c3aa-44fd-95be-8f510646212e" providerId="AD" clId="Web-{DBA4D5C5-3CFF-49C1-BA96-2DAFEE8D4767}" dt="2023-01-02T18:57:05.614" v="1"/>
        <pc:sldMkLst>
          <pc:docMk/>
          <pc:sldMk cId="548120113" sldId="309"/>
        </pc:sldMkLst>
      </pc:sldChg>
      <pc:sldChg chg="mod">
        <pc:chgData name="Jakub Dvorský" userId="S::jakubdvorsky94_gmail.com#ext#@czuvpraze.onmicrosoft.com::d7fa004e-c3aa-44fd-95be-8f510646212e" providerId="AD" clId="Web-{DBA4D5C5-3CFF-49C1-BA96-2DAFEE8D4767}" dt="2023-01-02T18:57:05.614" v="1"/>
        <pc:sldMkLst>
          <pc:docMk/>
          <pc:sldMk cId="2769401031" sldId="310"/>
        </pc:sldMkLst>
      </pc:sldChg>
      <pc:sldChg chg="mod">
        <pc:chgData name="Jakub Dvorský" userId="S::jakubdvorsky94_gmail.com#ext#@czuvpraze.onmicrosoft.com::d7fa004e-c3aa-44fd-95be-8f510646212e" providerId="AD" clId="Web-{DBA4D5C5-3CFF-49C1-BA96-2DAFEE8D4767}" dt="2023-01-02T18:57:05.614" v="1"/>
        <pc:sldMkLst>
          <pc:docMk/>
          <pc:sldMk cId="60221078" sldId="312"/>
        </pc:sldMkLst>
      </pc:sldChg>
      <pc:sldChg chg="mod">
        <pc:chgData name="Jakub Dvorský" userId="S::jakubdvorsky94_gmail.com#ext#@czuvpraze.onmicrosoft.com::d7fa004e-c3aa-44fd-95be-8f510646212e" providerId="AD" clId="Web-{DBA4D5C5-3CFF-49C1-BA96-2DAFEE8D4767}" dt="2023-01-02T18:57:05.614" v="1"/>
        <pc:sldMkLst>
          <pc:docMk/>
          <pc:sldMk cId="464219537" sldId="315"/>
        </pc:sldMkLst>
      </pc:sldChg>
      <pc:sldChg chg="mod">
        <pc:chgData name="Jakub Dvorský" userId="S::jakubdvorsky94_gmail.com#ext#@czuvpraze.onmicrosoft.com::d7fa004e-c3aa-44fd-95be-8f510646212e" providerId="AD" clId="Web-{DBA4D5C5-3CFF-49C1-BA96-2DAFEE8D4767}" dt="2023-01-02T18:57:05.614" v="1"/>
        <pc:sldMkLst>
          <pc:docMk/>
          <pc:sldMk cId="1391402744" sldId="318"/>
        </pc:sldMkLst>
      </pc:sldChg>
      <pc:sldChg chg="mod">
        <pc:chgData name="Jakub Dvorský" userId="S::jakubdvorsky94_gmail.com#ext#@czuvpraze.onmicrosoft.com::d7fa004e-c3aa-44fd-95be-8f510646212e" providerId="AD" clId="Web-{DBA4D5C5-3CFF-49C1-BA96-2DAFEE8D4767}" dt="2023-01-02T18:57:05.614" v="1"/>
        <pc:sldMkLst>
          <pc:docMk/>
          <pc:sldMk cId="3724439696" sldId="319"/>
        </pc:sldMkLst>
      </pc:sldChg>
      <pc:sldChg chg="mod">
        <pc:chgData name="Jakub Dvorský" userId="S::jakubdvorsky94_gmail.com#ext#@czuvpraze.onmicrosoft.com::d7fa004e-c3aa-44fd-95be-8f510646212e" providerId="AD" clId="Web-{DBA4D5C5-3CFF-49C1-BA96-2DAFEE8D4767}" dt="2023-01-02T18:57:05.614" v="1"/>
        <pc:sldMkLst>
          <pc:docMk/>
          <pc:sldMk cId="1902780013" sldId="320"/>
        </pc:sldMkLst>
      </pc:sldChg>
      <pc:sldChg chg="mod">
        <pc:chgData name="Jakub Dvorský" userId="S::jakubdvorsky94_gmail.com#ext#@czuvpraze.onmicrosoft.com::d7fa004e-c3aa-44fd-95be-8f510646212e" providerId="AD" clId="Web-{DBA4D5C5-3CFF-49C1-BA96-2DAFEE8D4767}" dt="2023-01-02T18:57:05.614" v="1"/>
        <pc:sldMkLst>
          <pc:docMk/>
          <pc:sldMk cId="91769541" sldId="321"/>
        </pc:sldMkLst>
      </pc:sldChg>
      <pc:sldChg chg="mod">
        <pc:chgData name="Jakub Dvorský" userId="S::jakubdvorsky94_gmail.com#ext#@czuvpraze.onmicrosoft.com::d7fa004e-c3aa-44fd-95be-8f510646212e" providerId="AD" clId="Web-{DBA4D5C5-3CFF-49C1-BA96-2DAFEE8D4767}" dt="2023-01-02T18:57:05.614" v="1"/>
        <pc:sldMkLst>
          <pc:docMk/>
          <pc:sldMk cId="2104885864" sldId="322"/>
        </pc:sldMkLst>
      </pc:sldChg>
      <pc:sldChg chg="mod">
        <pc:chgData name="Jakub Dvorský" userId="S::jakubdvorsky94_gmail.com#ext#@czuvpraze.onmicrosoft.com::d7fa004e-c3aa-44fd-95be-8f510646212e" providerId="AD" clId="Web-{DBA4D5C5-3CFF-49C1-BA96-2DAFEE8D4767}" dt="2023-01-02T18:57:05.614" v="1"/>
        <pc:sldMkLst>
          <pc:docMk/>
          <pc:sldMk cId="15141094" sldId="323"/>
        </pc:sldMkLst>
      </pc:sldChg>
      <pc:sldChg chg="mod">
        <pc:chgData name="Jakub Dvorský" userId="S::jakubdvorsky94_gmail.com#ext#@czuvpraze.onmicrosoft.com::d7fa004e-c3aa-44fd-95be-8f510646212e" providerId="AD" clId="Web-{DBA4D5C5-3CFF-49C1-BA96-2DAFEE8D4767}" dt="2023-01-02T18:57:05.614" v="1"/>
        <pc:sldMkLst>
          <pc:docMk/>
          <pc:sldMk cId="1173315970" sldId="325"/>
        </pc:sldMkLst>
      </pc:sldChg>
      <pc:sldChg chg="mod">
        <pc:chgData name="Jakub Dvorský" userId="S::jakubdvorsky94_gmail.com#ext#@czuvpraze.onmicrosoft.com::d7fa004e-c3aa-44fd-95be-8f510646212e" providerId="AD" clId="Web-{DBA4D5C5-3CFF-49C1-BA96-2DAFEE8D4767}" dt="2023-01-02T18:57:05.614" v="1"/>
        <pc:sldMkLst>
          <pc:docMk/>
          <pc:sldMk cId="472106695" sldId="326"/>
        </pc:sldMkLst>
      </pc:sldChg>
      <pc:sldChg chg="mod">
        <pc:chgData name="Jakub Dvorský" userId="S::jakubdvorsky94_gmail.com#ext#@czuvpraze.onmicrosoft.com::d7fa004e-c3aa-44fd-95be-8f510646212e" providerId="AD" clId="Web-{DBA4D5C5-3CFF-49C1-BA96-2DAFEE8D4767}" dt="2023-01-02T18:57:05.614" v="1"/>
        <pc:sldMkLst>
          <pc:docMk/>
          <pc:sldMk cId="342545623" sldId="328"/>
        </pc:sldMkLst>
      </pc:sldChg>
      <pc:sldChg chg="mod">
        <pc:chgData name="Jakub Dvorský" userId="S::jakubdvorsky94_gmail.com#ext#@czuvpraze.onmicrosoft.com::d7fa004e-c3aa-44fd-95be-8f510646212e" providerId="AD" clId="Web-{DBA4D5C5-3CFF-49C1-BA96-2DAFEE8D4767}" dt="2023-01-02T18:57:05.614" v="1"/>
        <pc:sldMkLst>
          <pc:docMk/>
          <pc:sldMk cId="3145637098" sldId="330"/>
        </pc:sldMkLst>
      </pc:sldChg>
      <pc:sldChg chg="mod">
        <pc:chgData name="Jakub Dvorský" userId="S::jakubdvorsky94_gmail.com#ext#@czuvpraze.onmicrosoft.com::d7fa004e-c3aa-44fd-95be-8f510646212e" providerId="AD" clId="Web-{DBA4D5C5-3CFF-49C1-BA96-2DAFEE8D4767}" dt="2023-01-02T18:57:05.614" v="1"/>
        <pc:sldMkLst>
          <pc:docMk/>
          <pc:sldMk cId="3966989501" sldId="331"/>
        </pc:sldMkLst>
      </pc:sldChg>
      <pc:sldChg chg="mod">
        <pc:chgData name="Jakub Dvorský" userId="S::jakubdvorsky94_gmail.com#ext#@czuvpraze.onmicrosoft.com::d7fa004e-c3aa-44fd-95be-8f510646212e" providerId="AD" clId="Web-{DBA4D5C5-3CFF-49C1-BA96-2DAFEE8D4767}" dt="2023-01-02T18:57:05.614" v="1"/>
        <pc:sldMkLst>
          <pc:docMk/>
          <pc:sldMk cId="554843807" sldId="332"/>
        </pc:sldMkLst>
      </pc:sldChg>
      <pc:sldChg chg="mod">
        <pc:chgData name="Jakub Dvorský" userId="S::jakubdvorsky94_gmail.com#ext#@czuvpraze.onmicrosoft.com::d7fa004e-c3aa-44fd-95be-8f510646212e" providerId="AD" clId="Web-{DBA4D5C5-3CFF-49C1-BA96-2DAFEE8D4767}" dt="2023-01-02T18:57:05.614" v="1"/>
        <pc:sldMkLst>
          <pc:docMk/>
          <pc:sldMk cId="398296994" sldId="333"/>
        </pc:sldMkLst>
      </pc:sldChg>
      <pc:sldChg chg="mod">
        <pc:chgData name="Jakub Dvorský" userId="S::jakubdvorsky94_gmail.com#ext#@czuvpraze.onmicrosoft.com::d7fa004e-c3aa-44fd-95be-8f510646212e" providerId="AD" clId="Web-{DBA4D5C5-3CFF-49C1-BA96-2DAFEE8D4767}" dt="2023-01-02T18:57:05.614" v="1"/>
        <pc:sldMkLst>
          <pc:docMk/>
          <pc:sldMk cId="756215910" sldId="335"/>
        </pc:sldMkLst>
      </pc:sldChg>
      <pc:sldChg chg="mod">
        <pc:chgData name="Jakub Dvorský" userId="S::jakubdvorsky94_gmail.com#ext#@czuvpraze.onmicrosoft.com::d7fa004e-c3aa-44fd-95be-8f510646212e" providerId="AD" clId="Web-{DBA4D5C5-3CFF-49C1-BA96-2DAFEE8D4767}" dt="2023-01-02T18:57:05.614" v="1"/>
        <pc:sldMkLst>
          <pc:docMk/>
          <pc:sldMk cId="4088599753" sldId="337"/>
        </pc:sldMkLst>
      </pc:sldChg>
      <pc:sldChg chg="mod">
        <pc:chgData name="Jakub Dvorský" userId="S::jakubdvorsky94_gmail.com#ext#@czuvpraze.onmicrosoft.com::d7fa004e-c3aa-44fd-95be-8f510646212e" providerId="AD" clId="Web-{DBA4D5C5-3CFF-49C1-BA96-2DAFEE8D4767}" dt="2023-01-02T18:57:05.614" v="1"/>
        <pc:sldMkLst>
          <pc:docMk/>
          <pc:sldMk cId="1109856116" sldId="339"/>
        </pc:sldMkLst>
      </pc:sldChg>
      <pc:sldChg chg="mod">
        <pc:chgData name="Jakub Dvorský" userId="S::jakubdvorsky94_gmail.com#ext#@czuvpraze.onmicrosoft.com::d7fa004e-c3aa-44fd-95be-8f510646212e" providerId="AD" clId="Web-{DBA4D5C5-3CFF-49C1-BA96-2DAFEE8D4767}" dt="2023-01-02T18:57:05.614" v="1"/>
        <pc:sldMkLst>
          <pc:docMk/>
          <pc:sldMk cId="1886275811" sldId="341"/>
        </pc:sldMkLst>
      </pc:sldChg>
      <pc:sldChg chg="mod">
        <pc:chgData name="Jakub Dvorský" userId="S::jakubdvorsky94_gmail.com#ext#@czuvpraze.onmicrosoft.com::d7fa004e-c3aa-44fd-95be-8f510646212e" providerId="AD" clId="Web-{DBA4D5C5-3CFF-49C1-BA96-2DAFEE8D4767}" dt="2023-01-02T18:57:05.614" v="1"/>
        <pc:sldMkLst>
          <pc:docMk/>
          <pc:sldMk cId="1704721554" sldId="343"/>
        </pc:sldMkLst>
      </pc:sldChg>
      <pc:sldChg chg="mod">
        <pc:chgData name="Jakub Dvorský" userId="S::jakubdvorsky94_gmail.com#ext#@czuvpraze.onmicrosoft.com::d7fa004e-c3aa-44fd-95be-8f510646212e" providerId="AD" clId="Web-{DBA4D5C5-3CFF-49C1-BA96-2DAFEE8D4767}" dt="2023-01-02T18:57:05.614" v="1"/>
        <pc:sldMkLst>
          <pc:docMk/>
          <pc:sldMk cId="3080123524" sldId="345"/>
        </pc:sldMkLst>
      </pc:sldChg>
      <pc:sldChg chg="mod">
        <pc:chgData name="Jakub Dvorský" userId="S::jakubdvorsky94_gmail.com#ext#@czuvpraze.onmicrosoft.com::d7fa004e-c3aa-44fd-95be-8f510646212e" providerId="AD" clId="Web-{DBA4D5C5-3CFF-49C1-BA96-2DAFEE8D4767}" dt="2023-01-02T18:57:05.614" v="1"/>
        <pc:sldMkLst>
          <pc:docMk/>
          <pc:sldMk cId="4174943866" sldId="346"/>
        </pc:sldMkLst>
      </pc:sldChg>
      <pc:sldChg chg="mod">
        <pc:chgData name="Jakub Dvorský" userId="S::jakubdvorsky94_gmail.com#ext#@czuvpraze.onmicrosoft.com::d7fa004e-c3aa-44fd-95be-8f510646212e" providerId="AD" clId="Web-{DBA4D5C5-3CFF-49C1-BA96-2DAFEE8D4767}" dt="2023-01-02T18:57:05.614" v="1"/>
        <pc:sldMkLst>
          <pc:docMk/>
          <pc:sldMk cId="2933839320" sldId="348"/>
        </pc:sldMkLst>
      </pc:sldChg>
      <pc:sldChg chg="mod">
        <pc:chgData name="Jakub Dvorský" userId="S::jakubdvorsky94_gmail.com#ext#@czuvpraze.onmicrosoft.com::d7fa004e-c3aa-44fd-95be-8f510646212e" providerId="AD" clId="Web-{DBA4D5C5-3CFF-49C1-BA96-2DAFEE8D4767}" dt="2023-01-02T18:57:05.614" v="1"/>
        <pc:sldMkLst>
          <pc:docMk/>
          <pc:sldMk cId="1387520815" sldId="349"/>
        </pc:sldMkLst>
      </pc:sldChg>
      <pc:sldChg chg="mod">
        <pc:chgData name="Jakub Dvorský" userId="S::jakubdvorsky94_gmail.com#ext#@czuvpraze.onmicrosoft.com::d7fa004e-c3aa-44fd-95be-8f510646212e" providerId="AD" clId="Web-{DBA4D5C5-3CFF-49C1-BA96-2DAFEE8D4767}" dt="2023-01-02T18:57:05.614" v="1"/>
        <pc:sldMkLst>
          <pc:docMk/>
          <pc:sldMk cId="189806081" sldId="350"/>
        </pc:sldMkLst>
      </pc:sldChg>
      <pc:sldChg chg="mod">
        <pc:chgData name="Jakub Dvorský" userId="S::jakubdvorsky94_gmail.com#ext#@czuvpraze.onmicrosoft.com::d7fa004e-c3aa-44fd-95be-8f510646212e" providerId="AD" clId="Web-{DBA4D5C5-3CFF-49C1-BA96-2DAFEE8D4767}" dt="2023-01-02T18:57:05.614" v="1"/>
        <pc:sldMkLst>
          <pc:docMk/>
          <pc:sldMk cId="2144463731" sldId="351"/>
        </pc:sldMkLst>
      </pc:sldChg>
      <pc:sldChg chg="mod">
        <pc:chgData name="Jakub Dvorský" userId="S::jakubdvorsky94_gmail.com#ext#@czuvpraze.onmicrosoft.com::d7fa004e-c3aa-44fd-95be-8f510646212e" providerId="AD" clId="Web-{DBA4D5C5-3CFF-49C1-BA96-2DAFEE8D4767}" dt="2023-01-02T18:57:05.614" v="1"/>
        <pc:sldMkLst>
          <pc:docMk/>
          <pc:sldMk cId="1497244318" sldId="353"/>
        </pc:sldMkLst>
      </pc:sldChg>
      <pc:sldChg chg="mod">
        <pc:chgData name="Jakub Dvorský" userId="S::jakubdvorsky94_gmail.com#ext#@czuvpraze.onmicrosoft.com::d7fa004e-c3aa-44fd-95be-8f510646212e" providerId="AD" clId="Web-{DBA4D5C5-3CFF-49C1-BA96-2DAFEE8D4767}" dt="2023-01-02T18:57:05.614" v="1"/>
        <pc:sldMkLst>
          <pc:docMk/>
          <pc:sldMk cId="571107876" sldId="354"/>
        </pc:sldMkLst>
      </pc:sldChg>
      <pc:sldChg chg="mod">
        <pc:chgData name="Jakub Dvorský" userId="S::jakubdvorsky94_gmail.com#ext#@czuvpraze.onmicrosoft.com::d7fa004e-c3aa-44fd-95be-8f510646212e" providerId="AD" clId="Web-{DBA4D5C5-3CFF-49C1-BA96-2DAFEE8D4767}" dt="2023-01-02T18:57:05.614" v="1"/>
        <pc:sldMkLst>
          <pc:docMk/>
          <pc:sldMk cId="2019326918" sldId="355"/>
        </pc:sldMkLst>
      </pc:sldChg>
      <pc:sldChg chg="mod">
        <pc:chgData name="Jakub Dvorský" userId="S::jakubdvorsky94_gmail.com#ext#@czuvpraze.onmicrosoft.com::d7fa004e-c3aa-44fd-95be-8f510646212e" providerId="AD" clId="Web-{DBA4D5C5-3CFF-49C1-BA96-2DAFEE8D4767}" dt="2023-01-02T18:57:05.614" v="1"/>
        <pc:sldMkLst>
          <pc:docMk/>
          <pc:sldMk cId="3957378675" sldId="358"/>
        </pc:sldMkLst>
      </pc:sldChg>
      <pc:sldChg chg="mod">
        <pc:chgData name="Jakub Dvorský" userId="S::jakubdvorsky94_gmail.com#ext#@czuvpraze.onmicrosoft.com::d7fa004e-c3aa-44fd-95be-8f510646212e" providerId="AD" clId="Web-{DBA4D5C5-3CFF-49C1-BA96-2DAFEE8D4767}" dt="2023-01-02T18:57:05.614" v="1"/>
        <pc:sldMkLst>
          <pc:docMk/>
          <pc:sldMk cId="3079372924" sldId="359"/>
        </pc:sldMkLst>
      </pc:sldChg>
      <pc:sldChg chg="mod">
        <pc:chgData name="Jakub Dvorský" userId="S::jakubdvorsky94_gmail.com#ext#@czuvpraze.onmicrosoft.com::d7fa004e-c3aa-44fd-95be-8f510646212e" providerId="AD" clId="Web-{DBA4D5C5-3CFF-49C1-BA96-2DAFEE8D4767}" dt="2023-01-02T18:57:05.614" v="1"/>
        <pc:sldMkLst>
          <pc:docMk/>
          <pc:sldMk cId="519063810" sldId="360"/>
        </pc:sldMkLst>
      </pc:sldChg>
      <pc:sldChg chg="mod">
        <pc:chgData name="Jakub Dvorský" userId="S::jakubdvorsky94_gmail.com#ext#@czuvpraze.onmicrosoft.com::d7fa004e-c3aa-44fd-95be-8f510646212e" providerId="AD" clId="Web-{DBA4D5C5-3CFF-49C1-BA96-2DAFEE8D4767}" dt="2023-01-02T18:57:05.614" v="1"/>
        <pc:sldMkLst>
          <pc:docMk/>
          <pc:sldMk cId="4252378065" sldId="361"/>
        </pc:sldMkLst>
      </pc:sldChg>
      <pc:sldChg chg="mod">
        <pc:chgData name="Jakub Dvorský" userId="S::jakubdvorsky94_gmail.com#ext#@czuvpraze.onmicrosoft.com::d7fa004e-c3aa-44fd-95be-8f510646212e" providerId="AD" clId="Web-{DBA4D5C5-3CFF-49C1-BA96-2DAFEE8D4767}" dt="2023-01-02T18:57:05.614" v="1"/>
        <pc:sldMkLst>
          <pc:docMk/>
          <pc:sldMk cId="115812559" sldId="362"/>
        </pc:sldMkLst>
      </pc:sldChg>
      <pc:sldChg chg="mod">
        <pc:chgData name="Jakub Dvorský" userId="S::jakubdvorsky94_gmail.com#ext#@czuvpraze.onmicrosoft.com::d7fa004e-c3aa-44fd-95be-8f510646212e" providerId="AD" clId="Web-{DBA4D5C5-3CFF-49C1-BA96-2DAFEE8D4767}" dt="2023-01-02T18:57:05.614" v="1"/>
        <pc:sldMkLst>
          <pc:docMk/>
          <pc:sldMk cId="3772092750" sldId="364"/>
        </pc:sldMkLst>
      </pc:sldChg>
      <pc:sldChg chg="mod">
        <pc:chgData name="Jakub Dvorský" userId="S::jakubdvorsky94_gmail.com#ext#@czuvpraze.onmicrosoft.com::d7fa004e-c3aa-44fd-95be-8f510646212e" providerId="AD" clId="Web-{DBA4D5C5-3CFF-49C1-BA96-2DAFEE8D4767}" dt="2023-01-02T18:57:05.614" v="1"/>
        <pc:sldMkLst>
          <pc:docMk/>
          <pc:sldMk cId="3375350272" sldId="366"/>
        </pc:sldMkLst>
      </pc:sldChg>
      <pc:sldChg chg="mod">
        <pc:chgData name="Jakub Dvorský" userId="S::jakubdvorsky94_gmail.com#ext#@czuvpraze.onmicrosoft.com::d7fa004e-c3aa-44fd-95be-8f510646212e" providerId="AD" clId="Web-{DBA4D5C5-3CFF-49C1-BA96-2DAFEE8D4767}" dt="2023-01-02T18:57:05.614" v="1"/>
        <pc:sldMkLst>
          <pc:docMk/>
          <pc:sldMk cId="2344101927" sldId="369"/>
        </pc:sldMkLst>
      </pc:sldChg>
      <pc:sldChg chg="mod">
        <pc:chgData name="Jakub Dvorský" userId="S::jakubdvorsky94_gmail.com#ext#@czuvpraze.onmicrosoft.com::d7fa004e-c3aa-44fd-95be-8f510646212e" providerId="AD" clId="Web-{DBA4D5C5-3CFF-49C1-BA96-2DAFEE8D4767}" dt="2023-01-02T18:57:05.614" v="1"/>
        <pc:sldMkLst>
          <pc:docMk/>
          <pc:sldMk cId="3841307256" sldId="371"/>
        </pc:sldMkLst>
      </pc:sldChg>
      <pc:sldChg chg="mod">
        <pc:chgData name="Jakub Dvorský" userId="S::jakubdvorsky94_gmail.com#ext#@czuvpraze.onmicrosoft.com::d7fa004e-c3aa-44fd-95be-8f510646212e" providerId="AD" clId="Web-{DBA4D5C5-3CFF-49C1-BA96-2DAFEE8D4767}" dt="2023-01-02T18:57:05.614" v="1"/>
        <pc:sldMkLst>
          <pc:docMk/>
          <pc:sldMk cId="3644612760" sldId="373"/>
        </pc:sldMkLst>
      </pc:sldChg>
      <pc:sldChg chg="mod">
        <pc:chgData name="Jakub Dvorský" userId="S::jakubdvorsky94_gmail.com#ext#@czuvpraze.onmicrosoft.com::d7fa004e-c3aa-44fd-95be-8f510646212e" providerId="AD" clId="Web-{DBA4D5C5-3CFF-49C1-BA96-2DAFEE8D4767}" dt="2023-01-02T18:57:05.614" v="1"/>
        <pc:sldMkLst>
          <pc:docMk/>
          <pc:sldMk cId="3882683893" sldId="374"/>
        </pc:sldMkLst>
      </pc:sldChg>
      <pc:sldChg chg="mod">
        <pc:chgData name="Jakub Dvorský" userId="S::jakubdvorsky94_gmail.com#ext#@czuvpraze.onmicrosoft.com::d7fa004e-c3aa-44fd-95be-8f510646212e" providerId="AD" clId="Web-{DBA4D5C5-3CFF-49C1-BA96-2DAFEE8D4767}" dt="2023-01-02T18:57:05.614" v="1"/>
        <pc:sldMkLst>
          <pc:docMk/>
          <pc:sldMk cId="1421502943" sldId="376"/>
        </pc:sldMkLst>
      </pc:sldChg>
      <pc:sldChg chg="mod">
        <pc:chgData name="Jakub Dvorský" userId="S::jakubdvorsky94_gmail.com#ext#@czuvpraze.onmicrosoft.com::d7fa004e-c3aa-44fd-95be-8f510646212e" providerId="AD" clId="Web-{DBA4D5C5-3CFF-49C1-BA96-2DAFEE8D4767}" dt="2023-01-02T18:57:05.614" v="1"/>
        <pc:sldMkLst>
          <pc:docMk/>
          <pc:sldMk cId="4221258751" sldId="377"/>
        </pc:sldMkLst>
      </pc:sldChg>
      <pc:sldChg chg="mod">
        <pc:chgData name="Jakub Dvorský" userId="S::jakubdvorsky94_gmail.com#ext#@czuvpraze.onmicrosoft.com::d7fa004e-c3aa-44fd-95be-8f510646212e" providerId="AD" clId="Web-{DBA4D5C5-3CFF-49C1-BA96-2DAFEE8D4767}" dt="2023-01-02T18:57:05.614" v="1"/>
        <pc:sldMkLst>
          <pc:docMk/>
          <pc:sldMk cId="147148950" sldId="380"/>
        </pc:sldMkLst>
      </pc:sldChg>
      <pc:sldMasterChg chg="mod setBg modSldLayout">
        <pc:chgData name="Jakub Dvorský" userId="S::jakubdvorsky94_gmail.com#ext#@czuvpraze.onmicrosoft.com::d7fa004e-c3aa-44fd-95be-8f510646212e" providerId="AD" clId="Web-{DBA4D5C5-3CFF-49C1-BA96-2DAFEE8D4767}" dt="2023-01-02T18:57:05.614" v="1"/>
        <pc:sldMasterMkLst>
          <pc:docMk/>
          <pc:sldMasterMk cId="0" sldId="2147483651"/>
        </pc:sldMasterMkLst>
        <pc:sldLayoutChg chg="mod">
          <pc:chgData name="Jakub Dvorský" userId="S::jakubdvorsky94_gmail.com#ext#@czuvpraze.onmicrosoft.com::d7fa004e-c3aa-44fd-95be-8f510646212e" providerId="AD" clId="Web-{DBA4D5C5-3CFF-49C1-BA96-2DAFEE8D4767}" dt="2023-01-02T18:57:05.614" v="1"/>
          <pc:sldLayoutMkLst>
            <pc:docMk/>
            <pc:sldMasterMk cId="0" sldId="2147483651"/>
            <pc:sldLayoutMk cId="3327260992" sldId="2147483652"/>
          </pc:sldLayoutMkLst>
        </pc:sldLayoutChg>
        <pc:sldLayoutChg chg="mod">
          <pc:chgData name="Jakub Dvorský" userId="S::jakubdvorsky94_gmail.com#ext#@czuvpraze.onmicrosoft.com::d7fa004e-c3aa-44fd-95be-8f510646212e" providerId="AD" clId="Web-{DBA4D5C5-3CFF-49C1-BA96-2DAFEE8D4767}" dt="2023-01-02T18:57:05.614" v="1"/>
          <pc:sldLayoutMkLst>
            <pc:docMk/>
            <pc:sldMasterMk cId="0" sldId="2147483651"/>
            <pc:sldLayoutMk cId="923885096" sldId="2147483653"/>
          </pc:sldLayoutMkLst>
        </pc:sldLayoutChg>
        <pc:sldLayoutChg chg="mod">
          <pc:chgData name="Jakub Dvorský" userId="S::jakubdvorsky94_gmail.com#ext#@czuvpraze.onmicrosoft.com::d7fa004e-c3aa-44fd-95be-8f510646212e" providerId="AD" clId="Web-{DBA4D5C5-3CFF-49C1-BA96-2DAFEE8D4767}" dt="2023-01-02T18:57:05.614" v="1"/>
          <pc:sldLayoutMkLst>
            <pc:docMk/>
            <pc:sldMasterMk cId="0" sldId="2147483651"/>
            <pc:sldLayoutMk cId="2289770796" sldId="2147483654"/>
          </pc:sldLayoutMkLst>
        </pc:sldLayoutChg>
        <pc:sldLayoutChg chg="mod">
          <pc:chgData name="Jakub Dvorský" userId="S::jakubdvorsky94_gmail.com#ext#@czuvpraze.onmicrosoft.com::d7fa004e-c3aa-44fd-95be-8f510646212e" providerId="AD" clId="Web-{DBA4D5C5-3CFF-49C1-BA96-2DAFEE8D4767}" dt="2023-01-02T18:57:05.614" v="1"/>
          <pc:sldLayoutMkLst>
            <pc:docMk/>
            <pc:sldMasterMk cId="0" sldId="2147483651"/>
            <pc:sldLayoutMk cId="3268130104" sldId="2147483655"/>
          </pc:sldLayoutMkLst>
        </pc:sldLayoutChg>
        <pc:sldLayoutChg chg="mod">
          <pc:chgData name="Jakub Dvorský" userId="S::jakubdvorsky94_gmail.com#ext#@czuvpraze.onmicrosoft.com::d7fa004e-c3aa-44fd-95be-8f510646212e" providerId="AD" clId="Web-{DBA4D5C5-3CFF-49C1-BA96-2DAFEE8D4767}" dt="2023-01-02T18:57:05.614" v="1"/>
          <pc:sldLayoutMkLst>
            <pc:docMk/>
            <pc:sldMasterMk cId="0" sldId="2147483651"/>
            <pc:sldLayoutMk cId="122978013" sldId="2147483656"/>
          </pc:sldLayoutMkLst>
        </pc:sldLayoutChg>
        <pc:sldLayoutChg chg="mod">
          <pc:chgData name="Jakub Dvorský" userId="S::jakubdvorsky94_gmail.com#ext#@czuvpraze.onmicrosoft.com::d7fa004e-c3aa-44fd-95be-8f510646212e" providerId="AD" clId="Web-{DBA4D5C5-3CFF-49C1-BA96-2DAFEE8D4767}" dt="2023-01-02T18:57:05.614" v="1"/>
          <pc:sldLayoutMkLst>
            <pc:docMk/>
            <pc:sldMasterMk cId="0" sldId="2147483651"/>
            <pc:sldLayoutMk cId="954629348" sldId="2147483657"/>
          </pc:sldLayoutMkLst>
        </pc:sldLayoutChg>
        <pc:sldLayoutChg chg="mod">
          <pc:chgData name="Jakub Dvorský" userId="S::jakubdvorsky94_gmail.com#ext#@czuvpraze.onmicrosoft.com::d7fa004e-c3aa-44fd-95be-8f510646212e" providerId="AD" clId="Web-{DBA4D5C5-3CFF-49C1-BA96-2DAFEE8D4767}" dt="2023-01-02T18:57:05.614" v="1"/>
          <pc:sldLayoutMkLst>
            <pc:docMk/>
            <pc:sldMasterMk cId="0" sldId="2147483651"/>
            <pc:sldLayoutMk cId="3542823916" sldId="2147483658"/>
          </pc:sldLayoutMkLst>
        </pc:sldLayoutChg>
        <pc:sldLayoutChg chg="mod">
          <pc:chgData name="Jakub Dvorský" userId="S::jakubdvorsky94_gmail.com#ext#@czuvpraze.onmicrosoft.com::d7fa004e-c3aa-44fd-95be-8f510646212e" providerId="AD" clId="Web-{DBA4D5C5-3CFF-49C1-BA96-2DAFEE8D4767}" dt="2023-01-02T18:57:05.614" v="1"/>
          <pc:sldLayoutMkLst>
            <pc:docMk/>
            <pc:sldMasterMk cId="0" sldId="2147483651"/>
            <pc:sldLayoutMk cId="947098240" sldId="2147483659"/>
          </pc:sldLayoutMkLst>
        </pc:sldLayoutChg>
        <pc:sldLayoutChg chg="mod">
          <pc:chgData name="Jakub Dvorský" userId="S::jakubdvorsky94_gmail.com#ext#@czuvpraze.onmicrosoft.com::d7fa004e-c3aa-44fd-95be-8f510646212e" providerId="AD" clId="Web-{DBA4D5C5-3CFF-49C1-BA96-2DAFEE8D4767}" dt="2023-01-02T18:57:05.614" v="1"/>
          <pc:sldLayoutMkLst>
            <pc:docMk/>
            <pc:sldMasterMk cId="0" sldId="2147483651"/>
            <pc:sldLayoutMk cId="2910406677" sldId="2147483660"/>
          </pc:sldLayoutMkLst>
        </pc:sldLayoutChg>
        <pc:sldLayoutChg chg="mod">
          <pc:chgData name="Jakub Dvorský" userId="S::jakubdvorsky94_gmail.com#ext#@czuvpraze.onmicrosoft.com::d7fa004e-c3aa-44fd-95be-8f510646212e" providerId="AD" clId="Web-{DBA4D5C5-3CFF-49C1-BA96-2DAFEE8D4767}" dt="2023-01-02T18:57:05.614" v="1"/>
          <pc:sldLayoutMkLst>
            <pc:docMk/>
            <pc:sldMasterMk cId="0" sldId="2147483651"/>
            <pc:sldLayoutMk cId="1581568221" sldId="2147483661"/>
          </pc:sldLayoutMkLst>
        </pc:sldLayoutChg>
      </pc:sldMasterChg>
    </pc:docChg>
  </pc:docChgLst>
  <pc:docChgLst>
    <pc:chgData name="Jakub Dvorský" userId="S::jakubdvorsky94_gmail.com#ext#@czuvpraze.onmicrosoft.com::d7fa004e-c3aa-44fd-95be-8f510646212e" providerId="AD" clId="Web-{0872A1AD-5DDB-4881-89BF-17A6ED71B178}"/>
    <pc:docChg chg="modSld">
      <pc:chgData name="Jakub Dvorský" userId="S::jakubdvorsky94_gmail.com#ext#@czuvpraze.onmicrosoft.com::d7fa004e-c3aa-44fd-95be-8f510646212e" providerId="AD" clId="Web-{0872A1AD-5DDB-4881-89BF-17A6ED71B178}" dt="2022-09-29T14:49:34.136" v="9" actId="20577"/>
      <pc:docMkLst>
        <pc:docMk/>
      </pc:docMkLst>
      <pc:sldChg chg="modSp">
        <pc:chgData name="Jakub Dvorský" userId="S::jakubdvorsky94_gmail.com#ext#@czuvpraze.onmicrosoft.com::d7fa004e-c3aa-44fd-95be-8f510646212e" providerId="AD" clId="Web-{0872A1AD-5DDB-4881-89BF-17A6ED71B178}" dt="2022-09-29T14:45:21.435" v="6" actId="20577"/>
        <pc:sldMkLst>
          <pc:docMk/>
          <pc:sldMk cId="342545623" sldId="328"/>
        </pc:sldMkLst>
        <pc:spChg chg="mod">
          <ac:chgData name="Jakub Dvorský" userId="S::jakubdvorsky94_gmail.com#ext#@czuvpraze.onmicrosoft.com::d7fa004e-c3aa-44fd-95be-8f510646212e" providerId="AD" clId="Web-{0872A1AD-5DDB-4881-89BF-17A6ED71B178}" dt="2022-09-29T14:45:21.435" v="6" actId="20577"/>
          <ac:spMkLst>
            <pc:docMk/>
            <pc:sldMk cId="342545623" sldId="328"/>
            <ac:spMk id="3" creationId="{D3FD02D3-4ED0-4164-8EE4-E3F9DCF22CDB}"/>
          </ac:spMkLst>
        </pc:spChg>
      </pc:sldChg>
      <pc:sldChg chg="modSp">
        <pc:chgData name="Jakub Dvorský" userId="S::jakubdvorsky94_gmail.com#ext#@czuvpraze.onmicrosoft.com::d7fa004e-c3aa-44fd-95be-8f510646212e" providerId="AD" clId="Web-{0872A1AD-5DDB-4881-89BF-17A6ED71B178}" dt="2022-09-29T14:49:34.136" v="9" actId="20577"/>
        <pc:sldMkLst>
          <pc:docMk/>
          <pc:sldMk cId="1886275811" sldId="341"/>
        </pc:sldMkLst>
        <pc:spChg chg="mod">
          <ac:chgData name="Jakub Dvorský" userId="S::jakubdvorsky94_gmail.com#ext#@czuvpraze.onmicrosoft.com::d7fa004e-c3aa-44fd-95be-8f510646212e" providerId="AD" clId="Web-{0872A1AD-5DDB-4881-89BF-17A6ED71B178}" dt="2022-09-29T14:49:34.136" v="9" actId="20577"/>
          <ac:spMkLst>
            <pc:docMk/>
            <pc:sldMk cId="1886275811" sldId="341"/>
            <ac:spMk id="5" creationId="{15EB409D-74AE-47A8-B2FA-1D644318BDB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FCF0096-DD09-4F94-B125-D2F10671D3CC}" type="datetimeFigureOut">
              <a:rPr lang="pl-PL"/>
              <a:pPr>
                <a:defRPr/>
              </a:pPr>
              <a:t>05.01.2023</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5111B9C-89B8-4F29-A3B3-FDA73E31F16E}" type="slidenum">
              <a:rPr lang="pl-PL"/>
              <a:pPr>
                <a:defRPr/>
              </a:pPr>
              <a:t>‹#›</a:t>
            </a:fld>
            <a:endParaRPr lang="pl-PL"/>
          </a:p>
        </p:txBody>
      </p:sp>
    </p:spTree>
    <p:extLst>
      <p:ext uri="{BB962C8B-B14F-4D97-AF65-F5344CB8AC3E}">
        <p14:creationId xmlns:p14="http://schemas.microsoft.com/office/powerpoint/2010/main" val="45050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CEE0EE-A52D-46AF-A07C-3EEC64895839}" type="datetimeFigureOut">
              <a:rPr lang="pl-PL"/>
              <a:pPr>
                <a:defRPr/>
              </a:pPr>
              <a:t>05.01.2023</a:t>
            </a:fld>
            <a:endParaRPr lang="pl-PL"/>
          </a:p>
        </p:txBody>
      </p:sp>
      <p:sp>
        <p:nvSpPr>
          <p:cNvPr id="4" name="Symbol zastępczy obrazu slajdu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 noProof="0"/>
              <a:t>Kliknij, aby edytować style wzorca tekstu</a:t>
            </a:r>
          </a:p>
          <a:p>
            <a:pPr lvl="1"/>
            <a:r>
              <a:rPr lang="sk" noProof="0"/>
              <a:t>Drugi poziom</a:t>
            </a:r>
          </a:p>
          <a:p>
            <a:pPr lvl="2"/>
            <a:r>
              <a:rPr lang="sk" noProof="0"/>
              <a:t>Trzeci poziom</a:t>
            </a:r>
          </a:p>
          <a:p>
            <a:pPr lvl="3"/>
            <a:r>
              <a:rPr lang="sk" noProof="0"/>
              <a:t>Czwarty poziom</a:t>
            </a:r>
          </a:p>
          <a:p>
            <a:pPr lvl="4"/>
            <a:r>
              <a:rPr lang="sk"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FA41F5C-4A6D-432A-B932-774DE37C8E42}" type="slidenum">
              <a:rPr lang="pl-PL"/>
              <a:pPr>
                <a:defRPr/>
              </a:pPr>
              <a:t>‹#›</a:t>
            </a:fld>
            <a:endParaRPr lang="pl-PL"/>
          </a:p>
        </p:txBody>
      </p:sp>
    </p:spTree>
    <p:extLst>
      <p:ext uri="{BB962C8B-B14F-4D97-AF65-F5344CB8AC3E}">
        <p14:creationId xmlns:p14="http://schemas.microsoft.com/office/powerpoint/2010/main" val="4162926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eb.worldbank.org/WBSITE/EXTERNAL/PROJECTS/PROCUREMENT/0,,contentMDK:20063133~pagePK:84269~piPK:84286~theSitePK:84266,00.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ikieducator.org/Building_and_construction/Variation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indent="0" algn="ctr" rtl="0" eaLnBrk="1" fontAlgn="auto" latinLnBrk="0" hangingPunct="1">
              <a:spcBef>
                <a:spcPts val="0"/>
              </a:spcBef>
              <a:spcAft>
                <a:spcPts val="0"/>
              </a:spcAft>
            </a:pPr>
            <a:r>
              <a:rPr lang="sk" sz="1800" b="1" i="0" u="none" strike="noStrike" kern="1200" dirty="0">
                <a:solidFill>
                  <a:srgbClr val="006600"/>
                </a:solidFill>
                <a:effectLst/>
                <a:latin typeface="Trebuchet MS" panose="020B0603020202020204" pitchFamily="34" charset="0"/>
              </a:rPr>
              <a:t>OSTATNÍ KONZULTANTI</a:t>
            </a:r>
            <a:endParaRPr lang="sk-SK" sz="1800" b="0" i="0" u="none" strike="noStrike" dirty="0">
              <a:effectLst/>
              <a:latin typeface="Arial" panose="020B0604020202020204" pitchFamily="34" charset="0"/>
            </a:endParaRPr>
          </a:p>
          <a:p>
            <a:pPr marL="0" marR="0" indent="0" algn="ctr" rtl="0" eaLnBrk="1" fontAlgn="auto" latinLnBrk="0" hangingPunct="1">
              <a:spcBef>
                <a:spcPts val="0"/>
              </a:spcBef>
              <a:spcAft>
                <a:spcPts val="0"/>
              </a:spcAft>
            </a:pPr>
            <a:r>
              <a:rPr lang="sk" sz="1800" b="1" i="0" u="none" strike="noStrike" kern="1200" dirty="0">
                <a:solidFill>
                  <a:srgbClr val="006600"/>
                </a:solidFill>
                <a:effectLst/>
                <a:latin typeface="Trebuchet MS" panose="020B0603020202020204" pitchFamily="34" charset="0"/>
              </a:rPr>
              <a:t>MNOŽSTVOSTĚŽNÍK</a:t>
            </a:r>
            <a:endParaRPr lang="sk-SK" sz="1800" b="0" i="0" u="none" strike="noStrike" dirty="0">
              <a:effectLst/>
              <a:latin typeface="Arial" panose="020B0604020202020204" pitchFamily="34" charset="0"/>
            </a:endParaRPr>
          </a:p>
          <a:p>
            <a:pPr marL="283464" marR="0" indent="-283464" algn="l" rtl="0" eaLnBrk="1" fontAlgn="base" latinLnBrk="0" hangingPunct="1">
              <a:spcBef>
                <a:spcPts val="0"/>
              </a:spcBef>
              <a:spcAft>
                <a:spcPts val="0"/>
              </a:spcAft>
            </a:pPr>
            <a:r>
              <a:rPr lang="sk" sz="1800" b="0" i="0" u="none" strike="noStrike" kern="1200" dirty="0">
                <a:solidFill>
                  <a:srgbClr val="000000"/>
                </a:solidFill>
                <a:effectLst/>
                <a:latin typeface="Trebuchet MS" panose="020B0603020202020204" pitchFamily="34" charset="0"/>
              </a:rPr>
              <a:t>Potravinářský technolog</a:t>
            </a:r>
            <a:endParaRPr lang="sk-SK" sz="1800" b="0" i="0" u="none" strike="noStrike" dirty="0">
              <a:effectLst/>
              <a:latin typeface="Arial" panose="020B0604020202020204" pitchFamily="34" charset="0"/>
            </a:endParaRPr>
          </a:p>
          <a:p>
            <a:pPr marL="283464" marR="0" indent="-283464" algn="l" rtl="0" eaLnBrk="1" fontAlgn="base" latinLnBrk="0" hangingPunct="1">
              <a:spcBef>
                <a:spcPts val="0"/>
              </a:spcBef>
              <a:spcAft>
                <a:spcPts val="0"/>
              </a:spcAft>
            </a:pPr>
            <a:r>
              <a:rPr lang="sk" sz="1800" b="0" i="0" u="none" strike="noStrike" kern="1200" dirty="0">
                <a:solidFill>
                  <a:srgbClr val="000000"/>
                </a:solidFill>
                <a:effectLst/>
                <a:latin typeface="Trebuchet MS" panose="020B0603020202020204" pitchFamily="34" charset="0"/>
              </a:rPr>
              <a:t>Servisní inženýři</a:t>
            </a:r>
            <a:endParaRPr lang="sk-SK" sz="1800" b="0" i="0" u="none" strike="noStrike" dirty="0">
              <a:effectLst/>
              <a:latin typeface="Arial" panose="020B0604020202020204" pitchFamily="34" charset="0"/>
            </a:endParaRPr>
          </a:p>
          <a:p>
            <a:pPr marL="283464" marR="0" indent="-283464" algn="l" rtl="0" eaLnBrk="1" fontAlgn="base" latinLnBrk="0" hangingPunct="1">
              <a:spcBef>
                <a:spcPts val="0"/>
              </a:spcBef>
              <a:spcAft>
                <a:spcPts val="0"/>
              </a:spcAft>
            </a:pPr>
            <a:r>
              <a:rPr lang="sk" sz="1800" b="0" i="0" u="none" strike="noStrike" kern="1200" dirty="0">
                <a:solidFill>
                  <a:srgbClr val="000000"/>
                </a:solidFill>
                <a:effectLst/>
                <a:latin typeface="Trebuchet MS" panose="020B0603020202020204" pitchFamily="34" charset="0"/>
              </a:rPr>
              <a:t>Interiérový design / osvětlení / země / specialista - dle potřeby.</a:t>
            </a:r>
            <a:endParaRPr lang="sk-SK"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sk" sz="1800" b="0" i="0" u="none" strike="noStrike" kern="1200" dirty="0">
                <a:solidFill>
                  <a:srgbClr val="000000"/>
                </a:solidFill>
                <a:effectLst/>
                <a:latin typeface="Trebuchet MS" panose="020B0603020202020204" pitchFamily="34" charset="0"/>
              </a:rPr>
              <a:t>Po dokončení všech návrhových nákresů a specifikací od ostatních konzultantů změří odborník na měření množství každý prvek v budově a vytvoří</a:t>
            </a:r>
            <a:r>
              <a:rPr lang="sk" sz="1800" b="1" i="0" u="none" strike="noStrike" kern="1200" dirty="0">
                <a:solidFill>
                  <a:srgbClr val="000000"/>
                </a:solidFill>
                <a:effectLst/>
                <a:latin typeface="Trebuchet MS" panose="020B0603020202020204" pitchFamily="34" charset="0"/>
                <a:hlinkClick r:id="rId3"/>
              </a:rPr>
              <a:t>seznam množství</a:t>
            </a:r>
            <a:r>
              <a:rPr lang="sk" sz="1800" b="0" i="0" u="none" strike="noStrike" kern="1200" dirty="0">
                <a:solidFill>
                  <a:srgbClr val="000000"/>
                </a:solidFill>
                <a:effectLst/>
                <a:latin typeface="Trebuchet MS" panose="020B0603020202020204" pitchFamily="34" charset="0"/>
              </a:rPr>
              <a:t>. Toto bude základem pro výběrové řízení a zajistí, aby všichni dodavatelé stanovovali ceny „podobné za stejné“. Používá se také ke kalkulaci</a:t>
            </a:r>
            <a:r>
              <a:rPr lang="sk" sz="1800" b="1" i="0" u="none" strike="noStrike" kern="1200" dirty="0">
                <a:solidFill>
                  <a:srgbClr val="000000"/>
                </a:solidFill>
                <a:effectLst/>
                <a:latin typeface="Trebuchet MS" panose="020B0603020202020204" pitchFamily="34" charset="0"/>
                <a:hlinkClick r:id="rId4"/>
              </a:rPr>
              <a:t>variací</a:t>
            </a:r>
            <a:r>
              <a:rPr lang="sk" sz="1800" b="0" i="0" u="none" strike="noStrike" kern="1200" dirty="0">
                <a:solidFill>
                  <a:srgbClr val="000000"/>
                </a:solidFill>
                <a:effectLst/>
                <a:latin typeface="Trebuchet MS" panose="020B0603020202020204" pitchFamily="34" charset="0"/>
              </a:rPr>
              <a:t>nebo změn v rozsahu prací během fáze výstavby.</a:t>
            </a:r>
            <a:endParaRPr lang="sk-SK" sz="1800" b="0" i="0" u="none" strike="noStrike" dirty="0">
              <a:effectLst/>
              <a:latin typeface="Arial" panose="020B0604020202020204" pitchFamily="34" charset="0"/>
            </a:endParaRPr>
          </a:p>
          <a:p>
            <a:pPr algn="l" rtl="0"/>
            <a:endParaRPr lang="sk-SK" dirty="0"/>
          </a:p>
        </p:txBody>
      </p:sp>
      <p:sp>
        <p:nvSpPr>
          <p:cNvPr id="4" name="Zástupný objekt pre číslo snímky 3"/>
          <p:cNvSpPr>
            <a:spLocks noGrp="1"/>
          </p:cNvSpPr>
          <p:nvPr>
            <p:ph type="sldNum" sz="quarter" idx="5"/>
          </p:nvPr>
        </p:nvSpPr>
        <p:spPr/>
        <p:txBody>
          <a:bodyPr/>
          <a:lstStyle/>
          <a:p>
            <a:pPr algn="l" rtl="0">
              <a:defRPr/>
            </a:pPr>
            <a:fld id="{BFA41F5C-4A6D-432A-B932-774DE37C8E42}" type="slidenum">
              <a:rPr lang="pl-PL" smtClean="0"/>
              <a:pPr algn="l" rtl="0">
                <a:defRPr/>
              </a:pPr>
              <a:t>9</a:t>
            </a:fld>
            <a:endParaRPr lang="pl-PL"/>
          </a:p>
        </p:txBody>
      </p:sp>
    </p:spTree>
    <p:extLst>
      <p:ext uri="{BB962C8B-B14F-4D97-AF65-F5344CB8AC3E}">
        <p14:creationId xmlns:p14="http://schemas.microsoft.com/office/powerpoint/2010/main" val="4214723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RESA title slide">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873" y="5044044"/>
            <a:ext cx="3755744" cy="8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userDrawn="1"/>
        </p:nvSpPr>
        <p:spPr>
          <a:xfrm>
            <a:off x="522514" y="2360182"/>
            <a:ext cx="8621486" cy="2646878"/>
          </a:xfrm>
          <a:prstGeom prst="rect">
            <a:avLst/>
          </a:prstGeom>
        </p:spPr>
        <p:txBody>
          <a:bodyPr wrap="square">
            <a:spAutoFit/>
          </a:bodyPr>
          <a:lstStyle/>
          <a:p>
            <a:pPr algn="ctr"/>
            <a:r>
              <a:rPr lang="en-US" sz="1800" b="0" dirty="0">
                <a:solidFill>
                  <a:srgbClr val="003300"/>
                </a:solidFill>
                <a:ea typeface="Calibri"/>
                <a:cs typeface="Calibri"/>
              </a:rPr>
              <a:t>Activating agricultural and tourism specializations through Center of Taste </a:t>
            </a:r>
          </a:p>
          <a:p>
            <a:pPr algn="ctr"/>
            <a:br>
              <a:rPr lang="el-GR" sz="1400" dirty="0">
                <a:ea typeface="Calibri"/>
                <a:cs typeface="Times New Roman"/>
              </a:rPr>
            </a:br>
            <a:endParaRPr lang="pl-PL" sz="1400" dirty="0">
              <a:ea typeface="Calibri"/>
              <a:cs typeface="Times New Roman"/>
            </a:endParaRPr>
          </a:p>
          <a:p>
            <a:pPr algn="ctr"/>
            <a:r>
              <a:rPr lang="pl-PL" sz="2400" b="1" dirty="0">
                <a:solidFill>
                  <a:srgbClr val="003300"/>
                </a:solidFill>
                <a:effectLst>
                  <a:outerShdw blurRad="38100" dist="38100" dir="2700000" algn="tl">
                    <a:srgbClr val="000000">
                      <a:alpha val="43137"/>
                    </a:srgbClr>
                  </a:outerShdw>
                </a:effectLst>
              </a:rPr>
              <a:t>Module 4</a:t>
            </a:r>
          </a:p>
          <a:p>
            <a:pPr algn="ctr"/>
            <a:endParaRPr lang="pl-PL" sz="2400" b="1" dirty="0">
              <a:solidFill>
                <a:srgbClr val="003300"/>
              </a:solidFill>
              <a:effectLst>
                <a:outerShdw blurRad="38100" dist="38100" dir="2700000" algn="tl">
                  <a:srgbClr val="000000">
                    <a:alpha val="43137"/>
                  </a:srgbClr>
                </a:outerShdw>
              </a:effectLst>
            </a:endParaRPr>
          </a:p>
          <a:p>
            <a:pPr algn="ctr"/>
            <a:r>
              <a:rPr lang="en-US" sz="2400" b="1" dirty="0">
                <a:solidFill>
                  <a:srgbClr val="003300"/>
                </a:solidFill>
                <a:effectLst>
                  <a:outerShdw blurRad="38100" dist="38100" dir="2700000" algn="tl">
                    <a:srgbClr val="000000">
                      <a:alpha val="43137"/>
                    </a:srgbClr>
                  </a:outerShdw>
                </a:effectLst>
              </a:rPr>
              <a:t>Accessing resources - training in innovative access to public finance, crowd funding potential and attracting corporate sponsors</a:t>
            </a:r>
            <a:endParaRPr lang="pl-PL" sz="2400" b="1" dirty="0">
              <a:solidFill>
                <a:srgbClr val="003300"/>
              </a:solidFill>
              <a:effectLst>
                <a:outerShdw blurRad="38100" dist="38100" dir="2700000" algn="tl">
                  <a:srgbClr val="000000">
                    <a:alpha val="43137"/>
                  </a:srgbClr>
                </a:outerShdw>
              </a:effectLst>
            </a:endParaRPr>
          </a:p>
        </p:txBody>
      </p:sp>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389" y="493794"/>
            <a:ext cx="2602275" cy="1589194"/>
          </a:xfrm>
          <a:prstGeom prst="rect">
            <a:avLst/>
          </a:prstGeom>
        </p:spPr>
      </p:pic>
    </p:spTree>
    <p:extLst>
      <p:ext uri="{BB962C8B-B14F-4D97-AF65-F5344CB8AC3E}">
        <p14:creationId xmlns:p14="http://schemas.microsoft.com/office/powerpoint/2010/main" val="228977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RESA empty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2388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434980-6677-4AB4-B5F5-FCE8E4F0C03A}"/>
              </a:ext>
            </a:extLst>
          </p:cNvPr>
          <p:cNvSpPr>
            <a:spLocks noGrp="1"/>
          </p:cNvSpPr>
          <p:nvPr>
            <p:ph type="ctrTitle"/>
          </p:nvPr>
        </p:nvSpPr>
        <p:spPr>
          <a:xfrm>
            <a:off x="1238250" y="1122363"/>
            <a:ext cx="7429500" cy="2387600"/>
          </a:xfrm>
        </p:spPr>
        <p:txBody>
          <a:bodyPr anchor="b"/>
          <a:lstStyle>
            <a:lvl1pPr algn="ctr">
              <a:defRPr sz="4875"/>
            </a:lvl1pPr>
          </a:lstStyle>
          <a:p>
            <a:r>
              <a:rPr lang="cs-CZ"/>
              <a:t>Kliknutím lze upravit styl.</a:t>
            </a:r>
          </a:p>
        </p:txBody>
      </p:sp>
      <p:sp>
        <p:nvSpPr>
          <p:cNvPr id="3" name="Podnadpis 2">
            <a:extLst>
              <a:ext uri="{FF2B5EF4-FFF2-40B4-BE49-F238E27FC236}">
                <a16:creationId xmlns:a16="http://schemas.microsoft.com/office/drawing/2014/main" id="{15550F82-BFCD-48C6-8E68-C74F4D6577A7}"/>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9D4C381-D3D2-4835-AD24-1AF635C24EEF}"/>
              </a:ext>
            </a:extLst>
          </p:cNvPr>
          <p:cNvSpPr>
            <a:spLocks noGrp="1"/>
          </p:cNvSpPr>
          <p:nvPr>
            <p:ph type="dt" sz="half" idx="10"/>
          </p:nvPr>
        </p:nvSpPr>
        <p:spPr/>
        <p:txBody>
          <a:bodyPr/>
          <a:lstStyle/>
          <a:p>
            <a:fld id="{89502379-A49F-41F9-9E1F-E5D98A4828A2}" type="datetime1">
              <a:rPr lang="cs-CZ" smtClean="0"/>
              <a:t>05.01.2023</a:t>
            </a:fld>
            <a:endParaRPr lang="cs-CZ"/>
          </a:p>
        </p:txBody>
      </p:sp>
      <p:sp>
        <p:nvSpPr>
          <p:cNvPr id="5" name="Zástupný symbol pro zápatí 4">
            <a:extLst>
              <a:ext uri="{FF2B5EF4-FFF2-40B4-BE49-F238E27FC236}">
                <a16:creationId xmlns:a16="http://schemas.microsoft.com/office/drawing/2014/main" id="{3D76F9ED-071F-4AA7-B5C8-D3A63DE933C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8812772-A762-4A8B-BF24-DA4DB42D169C}"/>
              </a:ext>
            </a:extLst>
          </p:cNvPr>
          <p:cNvSpPr>
            <a:spLocks noGrp="1"/>
          </p:cNvSpPr>
          <p:nvPr>
            <p:ph type="sldNum" sz="quarter" idx="12"/>
          </p:nvPr>
        </p:nvSpPr>
        <p:spPr/>
        <p:txBody>
          <a:bodyPr/>
          <a:lstStyle/>
          <a:p>
            <a:fld id="{67EB3453-50FB-4F84-A2BC-F5B9BC87FA5A}" type="slidenum">
              <a:rPr lang="cs-CZ" smtClean="0"/>
              <a:t>‹#›</a:t>
            </a:fld>
            <a:endParaRPr lang="cs-CZ"/>
          </a:p>
        </p:txBody>
      </p:sp>
    </p:spTree>
    <p:extLst>
      <p:ext uri="{BB962C8B-B14F-4D97-AF65-F5344CB8AC3E}">
        <p14:creationId xmlns:p14="http://schemas.microsoft.com/office/powerpoint/2010/main" val="139454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RESA chapter title + text slide">
    <p:spTree>
      <p:nvGrpSpPr>
        <p:cNvPr id="1" name=""/>
        <p:cNvGrpSpPr/>
        <p:nvPr/>
      </p:nvGrpSpPr>
      <p:grpSpPr>
        <a:xfrm>
          <a:off x="0" y="0"/>
          <a:ext cx="0" cy="0"/>
          <a:chOff x="0" y="0"/>
          <a:chExt cx="0" cy="0"/>
        </a:xfrm>
      </p:grpSpPr>
      <p:sp>
        <p:nvSpPr>
          <p:cNvPr id="19" name="Symbol zastępczy tekstu 18"/>
          <p:cNvSpPr>
            <a:spLocks noGrp="1"/>
          </p:cNvSpPr>
          <p:nvPr>
            <p:ph type="body" sz="quarter" idx="12" hasCustomPrompt="1"/>
          </p:nvPr>
        </p:nvSpPr>
        <p:spPr>
          <a:xfrm>
            <a:off x="543000" y="1260000"/>
            <a:ext cx="8820000" cy="360000"/>
          </a:xfrm>
          <a:prstGeom prst="rect">
            <a:avLst/>
          </a:prstGeom>
        </p:spPr>
        <p:txBody>
          <a:bodyPr/>
          <a:lstStyle>
            <a:lvl1pPr marL="0" indent="0">
              <a:spcBef>
                <a:spcPts val="0"/>
              </a:spcBef>
              <a:buNone/>
              <a:defRPr sz="1800" b="1" baseline="0">
                <a:solidFill>
                  <a:srgbClr val="008000"/>
                </a:solidFill>
              </a:defRPr>
            </a:lvl1pPr>
          </a:lstStyle>
          <a:p>
            <a:pPr lvl="0"/>
            <a:r>
              <a:rPr lang="pl-PL" dirty="0"/>
              <a:t>1. </a:t>
            </a:r>
            <a:r>
              <a:rPr lang="pl-PL" dirty="0" err="1"/>
              <a:t>Title</a:t>
            </a:r>
            <a:r>
              <a:rPr lang="pl-PL" dirty="0"/>
              <a:t> of the </a:t>
            </a:r>
            <a:r>
              <a:rPr lang="pl-PL" dirty="0" err="1"/>
              <a:t>chapter</a:t>
            </a:r>
            <a:r>
              <a:rPr lang="pl-PL" dirty="0"/>
              <a:t> (</a:t>
            </a:r>
            <a:r>
              <a:rPr lang="pl-PL" dirty="0" err="1"/>
              <a:t>Trebuchet</a:t>
            </a:r>
            <a:r>
              <a:rPr lang="pl-PL" dirty="0"/>
              <a:t> MS Font, 18 p., </a:t>
            </a:r>
            <a:r>
              <a:rPr lang="pl-PL" dirty="0" err="1"/>
              <a:t>bold</a:t>
            </a:r>
            <a:r>
              <a:rPr lang="pl-PL" dirty="0"/>
              <a:t>)</a:t>
            </a:r>
          </a:p>
        </p:txBody>
      </p:sp>
      <p:sp>
        <p:nvSpPr>
          <p:cNvPr id="21" name="Symbol zastępczy tekstu 18"/>
          <p:cNvSpPr>
            <a:spLocks noGrp="1"/>
          </p:cNvSpPr>
          <p:nvPr>
            <p:ph type="body" sz="quarter" idx="13" hasCustomPrompt="1"/>
          </p:nvPr>
        </p:nvSpPr>
        <p:spPr>
          <a:xfrm>
            <a:off x="543000" y="1710690"/>
            <a:ext cx="8820000" cy="360000"/>
          </a:xfrm>
          <a:prstGeom prst="rect">
            <a:avLst/>
          </a:prstGeom>
        </p:spPr>
        <p:txBody>
          <a:bodyPr/>
          <a:lstStyle>
            <a:lvl1pPr marL="0" indent="0">
              <a:spcBef>
                <a:spcPts val="0"/>
              </a:spcBef>
              <a:buNone/>
              <a:defRPr sz="1600" baseline="0">
                <a:solidFill>
                  <a:srgbClr val="008000"/>
                </a:solidFill>
              </a:defRPr>
            </a:lvl1pPr>
          </a:lstStyle>
          <a:p>
            <a:pPr lvl="0"/>
            <a:r>
              <a:rPr lang="pl-PL" dirty="0"/>
              <a:t>1.1. </a:t>
            </a:r>
            <a:r>
              <a:rPr lang="pl-PL" dirty="0" err="1"/>
              <a:t>Title</a:t>
            </a:r>
            <a:r>
              <a:rPr lang="pl-PL" dirty="0"/>
              <a:t> of the </a:t>
            </a:r>
            <a:r>
              <a:rPr lang="pl-PL" dirty="0" err="1"/>
              <a:t>sub-chapter</a:t>
            </a:r>
            <a:r>
              <a:rPr lang="pl-PL" dirty="0"/>
              <a:t> (</a:t>
            </a:r>
            <a:r>
              <a:rPr lang="pl-PL" dirty="0" err="1"/>
              <a:t>Trebuchet</a:t>
            </a:r>
            <a:r>
              <a:rPr lang="pl-PL" dirty="0"/>
              <a:t> MS Font, 16 p.)</a:t>
            </a:r>
          </a:p>
        </p:txBody>
      </p:sp>
      <p:sp>
        <p:nvSpPr>
          <p:cNvPr id="22" name="Symbol zastępczy tekstu 18"/>
          <p:cNvSpPr>
            <a:spLocks noGrp="1"/>
          </p:cNvSpPr>
          <p:nvPr>
            <p:ph type="body" sz="quarter" idx="14" hasCustomPrompt="1"/>
          </p:nvPr>
        </p:nvSpPr>
        <p:spPr>
          <a:xfrm>
            <a:off x="543000" y="2164079"/>
            <a:ext cx="8820000" cy="3960000"/>
          </a:xfrm>
          <a:prstGeom prst="rect">
            <a:avLst/>
          </a:prstGeom>
        </p:spPr>
        <p:txBody>
          <a:bodyPr/>
          <a:lstStyle>
            <a:lvl1pPr marL="0" indent="0" algn="just">
              <a:spcBef>
                <a:spcPts val="0"/>
              </a:spcBef>
              <a:buNone/>
              <a:defRPr sz="1200" baseline="0">
                <a:solidFill>
                  <a:schemeClr val="tx1"/>
                </a:solidFill>
              </a:defRPr>
            </a:lvl1pPr>
            <a:lvl2pPr marL="808038" indent="-180000" algn="just">
              <a:spcBef>
                <a:spcPts val="0"/>
              </a:spcBef>
              <a:buFont typeface="Arial" panose="020B0604020202020204" pitchFamily="34" charset="0"/>
              <a:buChar char="•"/>
              <a:defRPr lang="pl-PL" sz="1200" kern="1200" baseline="0" dirty="0">
                <a:solidFill>
                  <a:schemeClr val="tx1"/>
                </a:solidFill>
                <a:latin typeface="+mn-lt"/>
                <a:ea typeface="+mn-ea"/>
                <a:cs typeface="+mn-cs"/>
              </a:defRPr>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stStyle>
          <a:p>
            <a:pPr lvl="0"/>
            <a:r>
              <a:rPr lang="pl-PL" dirty="0"/>
              <a:t>Block of </a:t>
            </a:r>
            <a:r>
              <a:rPr lang="pl-PL" dirty="0" err="1"/>
              <a:t>text</a:t>
            </a:r>
            <a:r>
              <a:rPr lang="pl-PL" dirty="0"/>
              <a:t> (</a:t>
            </a:r>
            <a:r>
              <a:rPr lang="pl-PL" dirty="0" err="1"/>
              <a:t>Trebuchet</a:t>
            </a:r>
            <a:r>
              <a:rPr lang="pl-PL" dirty="0"/>
              <a:t> MS Font, 12 p.)</a:t>
            </a:r>
          </a:p>
          <a:p>
            <a:pPr lvl="1"/>
            <a:endParaRPr lang="pl-PL" dirty="0"/>
          </a:p>
          <a:p>
            <a:pPr lvl="2"/>
            <a:endParaRPr lang="pl-PL" dirty="0"/>
          </a:p>
          <a:p>
            <a:pPr lvl="3"/>
            <a:endParaRPr lang="pl-PL" dirty="0"/>
          </a:p>
          <a:p>
            <a:pPr lvl="0"/>
            <a:endParaRPr lang="pl-PL" dirty="0"/>
          </a:p>
          <a:p>
            <a:pPr lvl="0"/>
            <a:endParaRPr lang="pl-PL" dirty="0"/>
          </a:p>
          <a:p>
            <a:pPr lvl="1"/>
            <a:endParaRPr lang="pl-PL" sz="1200" kern="1200" baseline="0" dirty="0">
              <a:solidFill>
                <a:schemeClr val="tx1"/>
              </a:solidFill>
              <a:latin typeface="+mn-lt"/>
              <a:ea typeface="+mn-ea"/>
              <a:cs typeface="+mn-cs"/>
            </a:endParaRPr>
          </a:p>
          <a:p>
            <a:pPr lvl="2"/>
            <a:endParaRPr lang="pl-PL" sz="1200" kern="1200" baseline="0" dirty="0">
              <a:solidFill>
                <a:schemeClr val="tx1"/>
              </a:solidFill>
              <a:latin typeface="+mn-lt"/>
              <a:ea typeface="+mn-ea"/>
              <a:cs typeface="+mn-cs"/>
            </a:endParaRPr>
          </a:p>
          <a:p>
            <a:pPr lvl="3"/>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2"/>
            <a:endParaRPr lang="pl-PL" dirty="0"/>
          </a:p>
          <a:p>
            <a:pPr lvl="3"/>
            <a:endParaRPr lang="pl-PL" dirty="0"/>
          </a:p>
          <a:p>
            <a:pPr lvl="0"/>
            <a:endParaRPr lang="pl-PL" dirty="0"/>
          </a:p>
          <a:p>
            <a:pPr lvl="1"/>
            <a:endParaRPr lang="pl-PL" dirty="0"/>
          </a:p>
          <a:p>
            <a:pPr lvl="2"/>
            <a:endParaRPr lang="pl-PL" dirty="0"/>
          </a:p>
          <a:p>
            <a:pPr lvl="3"/>
            <a:endParaRPr lang="pl-PL"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32726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URESA tex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882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26813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URESA versatile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baseline="0"/>
            </a:lvl1pPr>
            <a:lvl2pPr marL="808038" indent="-180000" algn="just">
              <a:spcBef>
                <a:spcPts val="0"/>
              </a:spcBef>
              <a:buFont typeface="Arial" panose="020B0604020202020204" pitchFamily="34" charset="0"/>
              <a:buChar char="•"/>
              <a:defRPr sz="1200" baseline="0"/>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vl5pPr marL="1828800" indent="0">
              <a:buNone/>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91040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URESA versatile 2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a:lvl1pPr>
            <a:lvl2pPr marL="808038" indent="-180000" algn="just">
              <a:spcBef>
                <a:spcPts val="0"/>
              </a:spcBef>
              <a:buFont typeface="+mj-lt"/>
              <a:buAutoNum type="arabicPeriod"/>
              <a:defRPr sz="1200" baseline="0"/>
            </a:lvl2pPr>
            <a:lvl3pPr marL="1170000" indent="-180000" algn="just">
              <a:spcBef>
                <a:spcPts val="0"/>
              </a:spcBef>
              <a:buFont typeface="+mj-lt"/>
              <a:buAutoNum type="alphaLcParenR"/>
              <a:defRPr sz="1200"/>
            </a:lvl3pPr>
            <a:lvl4pPr marL="1530000" indent="-180000" algn="just">
              <a:spcBef>
                <a:spcPts val="0"/>
              </a:spcBef>
              <a:buFont typeface="+mj-lt"/>
              <a:buAutoNum type="romanLcPeriod"/>
              <a:defRPr sz="1200" baseline="0"/>
            </a:lvl4pPr>
            <a:lvl5pPr>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3"/>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5815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RESA text + image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2297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URESA text + image + interactive conten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sp>
        <p:nvSpPr>
          <p:cNvPr id="7" name="Symbol zastępczy zawartości 6"/>
          <p:cNvSpPr>
            <a:spLocks noGrp="1"/>
          </p:cNvSpPr>
          <p:nvPr>
            <p:ph sz="quarter" idx="17" hasCustomPrompt="1"/>
          </p:nvPr>
        </p:nvSpPr>
        <p:spPr>
          <a:xfrm>
            <a:off x="2689225" y="2011363"/>
            <a:ext cx="3600000" cy="3600000"/>
          </a:xfrm>
          <a:prstGeom prst="roundRect">
            <a:avLst>
              <a:gd name="adj" fmla="val 5025"/>
            </a:avLst>
          </a:prstGeom>
          <a:solidFill>
            <a:schemeClr val="accent5">
              <a:lumMod val="20000"/>
              <a:lumOff val="80000"/>
            </a:schemeClr>
          </a:solidFill>
          <a:ln w="38100" cap="rnd" cmpd="sng">
            <a:solidFill>
              <a:schemeClr val="accent5">
                <a:lumMod val="40000"/>
                <a:lumOff val="60000"/>
              </a:schemeClr>
            </a:solidFill>
            <a:prstDash val="solid"/>
          </a:ln>
          <a:effectLst>
            <a:outerShdw blurRad="127000" dist="101600" dir="2700000" algn="tl" rotWithShape="0">
              <a:prstClr val="black">
                <a:alpha val="35000"/>
              </a:prstClr>
            </a:outerShdw>
          </a:effectLst>
        </p:spPr>
        <p:txBody>
          <a:bodyPr>
            <a:noAutofit/>
          </a:bodyPr>
          <a:lstStyle>
            <a:lvl1pPr marL="0" indent="0" algn="just">
              <a:spcBef>
                <a:spcPts val="0"/>
              </a:spcBef>
              <a:buNone/>
              <a:defRPr sz="1200" baseline="0"/>
            </a:lvl1pPr>
            <a:lvl5pPr marL="1828800" indent="0">
              <a:buNone/>
              <a:defRPr baseline="0"/>
            </a:lvl5pPr>
          </a:lstStyle>
          <a:p>
            <a:pPr lvl="0"/>
            <a:r>
              <a:rPr lang="pl-PL" dirty="0" err="1"/>
              <a:t>Additional</a:t>
            </a:r>
            <a:r>
              <a:rPr lang="pl-PL" dirty="0"/>
              <a:t> info (</a:t>
            </a:r>
            <a:r>
              <a:rPr lang="pl-PL" dirty="0" err="1"/>
              <a:t>text</a:t>
            </a:r>
            <a:r>
              <a:rPr lang="pl-PL" dirty="0"/>
              <a:t>, </a:t>
            </a:r>
            <a:r>
              <a:rPr lang="pl-PL" dirty="0" err="1"/>
              <a:t>picture</a:t>
            </a:r>
            <a:r>
              <a:rPr lang="pl-PL" dirty="0"/>
              <a:t>, multimedia), </a:t>
            </a:r>
            <a:r>
              <a:rPr lang="pl-PL" dirty="0" err="1"/>
              <a:t>visible</a:t>
            </a:r>
            <a:r>
              <a:rPr lang="pl-PL" dirty="0"/>
              <a:t> </a:t>
            </a:r>
            <a:r>
              <a:rPr lang="pl-PL" dirty="0" err="1"/>
              <a:t>when</a:t>
            </a:r>
            <a:r>
              <a:rPr lang="pl-PL" dirty="0"/>
              <a:t> the </a:t>
            </a:r>
            <a:r>
              <a:rPr lang="pl-PL" dirty="0" err="1"/>
              <a:t>cursor</a:t>
            </a:r>
            <a:r>
              <a:rPr lang="pl-PL" dirty="0"/>
              <a:t> </a:t>
            </a:r>
            <a:r>
              <a:rPr lang="pl-PL" dirty="0" err="1"/>
              <a:t>is</a:t>
            </a:r>
            <a:r>
              <a:rPr lang="pl-PL" dirty="0"/>
              <a:t> </a:t>
            </a:r>
            <a:r>
              <a:rPr lang="pl-PL" dirty="0" err="1"/>
              <a:t>over</a:t>
            </a:r>
            <a:r>
              <a:rPr lang="pl-PL" dirty="0"/>
              <a:t> the </a:t>
            </a:r>
            <a:r>
              <a:rPr lang="pl-PL" dirty="0" err="1"/>
              <a:t>source</a:t>
            </a:r>
            <a:r>
              <a:rPr lang="pl-PL" dirty="0"/>
              <a:t> </a:t>
            </a:r>
            <a:r>
              <a:rPr lang="pl-PL" dirty="0" err="1"/>
              <a:t>text</a:t>
            </a:r>
            <a:r>
              <a:rPr lang="pl-PL" dirty="0"/>
              <a:t> </a:t>
            </a:r>
            <a:r>
              <a:rPr lang="pl-PL" dirty="0" err="1"/>
              <a:t>or</a:t>
            </a:r>
            <a:r>
              <a:rPr lang="pl-PL" dirty="0"/>
              <a:t> </a:t>
            </a:r>
            <a:r>
              <a:rPr lang="pl-PL" dirty="0" err="1"/>
              <a:t>picture</a:t>
            </a:r>
            <a:r>
              <a:rPr lang="pl-PL" dirty="0"/>
              <a:t>. </a:t>
            </a:r>
            <a:r>
              <a:rPr lang="pl-PL" dirty="0" err="1"/>
              <a:t>Trebuchet</a:t>
            </a:r>
            <a:r>
              <a:rPr lang="pl-PL" dirty="0"/>
              <a:t> MS p.12 </a:t>
            </a: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4709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URESA multimedia slide">
    <p:spTree>
      <p:nvGrpSpPr>
        <p:cNvPr id="1" name=""/>
        <p:cNvGrpSpPr/>
        <p:nvPr/>
      </p:nvGrpSpPr>
      <p:grpSpPr>
        <a:xfrm>
          <a:off x="0" y="0"/>
          <a:ext cx="0" cy="0"/>
          <a:chOff x="0" y="0"/>
          <a:chExt cx="0" cy="0"/>
        </a:xfrm>
      </p:grpSpPr>
      <p:sp>
        <p:nvSpPr>
          <p:cNvPr id="11" name="Symbol zastępczy tekstu 18"/>
          <p:cNvSpPr>
            <a:spLocks noGrp="1"/>
          </p:cNvSpPr>
          <p:nvPr>
            <p:ph type="body" sz="quarter" idx="16" hasCustomPrompt="1"/>
          </p:nvPr>
        </p:nvSpPr>
        <p:spPr>
          <a:xfrm>
            <a:off x="2847000" y="5838825"/>
            <a:ext cx="4212000" cy="396000"/>
          </a:xfrm>
          <a:prstGeom prst="rect">
            <a:avLst/>
          </a:prstGeom>
        </p:spPr>
        <p:txBody>
          <a:bodyPr/>
          <a:lstStyle>
            <a:lvl1pPr marL="0" indent="0" algn="ctr">
              <a:spcBef>
                <a:spcPts val="0"/>
              </a:spcBef>
              <a:buNone/>
              <a:defRPr sz="105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43000" y="1260000"/>
            <a:ext cx="8820000" cy="450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multimedia</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546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URESA text + multimedia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143500" y="1260000"/>
            <a:ext cx="4212000" cy="4140000"/>
          </a:xfrm>
          <a:prstGeom prst="rect">
            <a:avLst/>
          </a:prstGeom>
        </p:spPr>
        <p:txBody>
          <a:bodyPr/>
          <a:lstStyle>
            <a:lvl1pPr marL="0" indent="0">
              <a:buNone/>
              <a:defRPr sz="1800" baseline="0"/>
            </a:lvl1pPr>
          </a:lstStyle>
          <a:p>
            <a:r>
              <a:rPr lang="pl-PL" dirty="0" err="1"/>
              <a:t>Click</a:t>
            </a:r>
            <a:r>
              <a:rPr lang="pl-PL" dirty="0"/>
              <a:t> to </a:t>
            </a:r>
            <a:r>
              <a:rPr lang="pl-PL" dirty="0" err="1"/>
              <a:t>add</a:t>
            </a:r>
            <a:r>
              <a:rPr lang="pl-PL" dirty="0"/>
              <a:t> multimedia</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54282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rostokąt 2"/>
          <p:cNvSpPr/>
          <p:nvPr userDrawn="1"/>
        </p:nvSpPr>
        <p:spPr>
          <a:xfrm>
            <a:off x="3424415" y="6494168"/>
            <a:ext cx="3247171" cy="276999"/>
          </a:xfrm>
          <a:prstGeom prst="rect">
            <a:avLst/>
          </a:prstGeom>
        </p:spPr>
        <p:txBody>
          <a:bodyPr wrap="none">
            <a:spAutoFit/>
          </a:bodyPr>
          <a:lstStyle/>
          <a:p>
            <a:pPr algn="ctr"/>
            <a:r>
              <a:rPr lang="sk" sz="1200" i="0" dirty="0">
                <a:ea typeface="Calibri"/>
                <a:cs typeface="Times New Roman"/>
              </a:rPr>
              <a:t>Číslo projektu: 2020-1-SK01-KA202-078207</a:t>
            </a:r>
          </a:p>
        </p:txBody>
      </p:sp>
    </p:spTree>
  </p:cSld>
  <p:clrMap bg1="lt1" tx1="dk1" bg2="lt2" tx2="dk2" accent1="accent1" accent2="accent2" accent3="accent3" accent4="accent4" accent5="accent5" accent6="accent6" hlink="hlink" folHlink="folHlink"/>
  <p:sldLayoutIdLst>
    <p:sldLayoutId id="2147483654" r:id="rId1"/>
    <p:sldLayoutId id="2147483652" r:id="rId2"/>
    <p:sldLayoutId id="2147483655" r:id="rId3"/>
    <p:sldLayoutId id="2147483660" r:id="rId4"/>
    <p:sldLayoutId id="2147483661" r:id="rId5"/>
    <p:sldLayoutId id="2147483656" r:id="rId6"/>
    <p:sldLayoutId id="2147483659" r:id="rId7"/>
    <p:sldLayoutId id="2147483657" r:id="rId8"/>
    <p:sldLayoutId id="2147483658" r:id="rId9"/>
    <p:sldLayoutId id="2147483653" r:id="rId10"/>
    <p:sldLayoutId id="214748366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rebuchet MS" pitchFamily="34" charset="0"/>
        </a:defRPr>
      </a:lvl2pPr>
      <a:lvl3pPr algn="ctr" rtl="0" eaLnBrk="1" fontAlgn="base" hangingPunct="1">
        <a:spcBef>
          <a:spcPct val="0"/>
        </a:spcBef>
        <a:spcAft>
          <a:spcPct val="0"/>
        </a:spcAft>
        <a:defRPr sz="4400">
          <a:solidFill>
            <a:schemeClr val="tx1"/>
          </a:solidFill>
          <a:latin typeface="Trebuchet MS" pitchFamily="34" charset="0"/>
        </a:defRPr>
      </a:lvl3pPr>
      <a:lvl4pPr algn="ctr" rtl="0" eaLnBrk="1" fontAlgn="base" hangingPunct="1">
        <a:spcBef>
          <a:spcPct val="0"/>
        </a:spcBef>
        <a:spcAft>
          <a:spcPct val="0"/>
        </a:spcAft>
        <a:defRPr sz="4400">
          <a:solidFill>
            <a:schemeClr val="tx1"/>
          </a:solidFill>
          <a:latin typeface="Trebuchet MS" pitchFamily="34" charset="0"/>
        </a:defRPr>
      </a:lvl4pPr>
      <a:lvl5pPr algn="ctr" rtl="0" eaLnBrk="1" fontAlgn="base" hangingPunct="1">
        <a:spcBef>
          <a:spcPct val="0"/>
        </a:spcBef>
        <a:spcAft>
          <a:spcPct val="0"/>
        </a:spcAft>
        <a:defRPr sz="4400">
          <a:solidFill>
            <a:schemeClr val="tx1"/>
          </a:solidFill>
          <a:latin typeface="Trebuchet MS" pitchFamily="34" charset="0"/>
        </a:defRPr>
      </a:lvl5pPr>
      <a:lvl6pPr marL="457200" algn="ctr" rtl="0" eaLnBrk="1" fontAlgn="base" hangingPunct="1">
        <a:spcBef>
          <a:spcPct val="0"/>
        </a:spcBef>
        <a:spcAft>
          <a:spcPct val="0"/>
        </a:spcAft>
        <a:defRPr sz="4400">
          <a:solidFill>
            <a:schemeClr val="tx1"/>
          </a:solidFill>
          <a:latin typeface="Trebuchet MS" pitchFamily="34" charset="0"/>
        </a:defRPr>
      </a:lvl6pPr>
      <a:lvl7pPr marL="914400" algn="ctr" rtl="0" eaLnBrk="1" fontAlgn="base" hangingPunct="1">
        <a:spcBef>
          <a:spcPct val="0"/>
        </a:spcBef>
        <a:spcAft>
          <a:spcPct val="0"/>
        </a:spcAft>
        <a:defRPr sz="4400">
          <a:solidFill>
            <a:schemeClr val="tx1"/>
          </a:solidFill>
          <a:latin typeface="Trebuchet MS" pitchFamily="34" charset="0"/>
        </a:defRPr>
      </a:lvl7pPr>
      <a:lvl8pPr marL="1371600" algn="ctr" rtl="0" eaLnBrk="1" fontAlgn="base" hangingPunct="1">
        <a:spcBef>
          <a:spcPct val="0"/>
        </a:spcBef>
        <a:spcAft>
          <a:spcPct val="0"/>
        </a:spcAft>
        <a:defRPr sz="4400">
          <a:solidFill>
            <a:schemeClr val="tx1"/>
          </a:solidFill>
          <a:latin typeface="Trebuchet MS" pitchFamily="34" charset="0"/>
        </a:defRPr>
      </a:lvl8pPr>
      <a:lvl9pPr marL="1828800" algn="ctr" rtl="0" eaLnBrk="1" fontAlgn="base" hangingPunct="1">
        <a:spcBef>
          <a:spcPct val="0"/>
        </a:spcBef>
        <a:spcAft>
          <a:spcPct val="0"/>
        </a:spcAft>
        <a:defRPr sz="4400">
          <a:solidFill>
            <a:schemeClr val="tx1"/>
          </a:solidFill>
          <a:latin typeface="Trebuchet MS"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Bill_of_quantities#Contingency_sum" TargetMode="External"/><Relationship Id="rId2" Type="http://schemas.openxmlformats.org/officeDocument/2006/relationships/hyperlink" Target="https://en.wikipedia.org/wiki/Project_management_triangle" TargetMode="External"/><Relationship Id="rId1" Type="http://schemas.openxmlformats.org/officeDocument/2006/relationships/slideLayout" Target="../slideLayouts/slideLayout10.xml"/><Relationship Id="rId5" Type="http://schemas.openxmlformats.org/officeDocument/2006/relationships/hyperlink" Target="http://construction.practicallaw.com/blog/construction/plc/?p=402" TargetMode="External"/><Relationship Id="rId4" Type="http://schemas.openxmlformats.org/officeDocument/2006/relationships/hyperlink" Target="http://civilengineeringarticles.blogspot.ie/2011/11/prime-cost-sums-in-construction.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hyperlink" Target="https://www.entrepreneur.com/encyclopedia/undercapitalization"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10.xml"/><Relationship Id="rId5" Type="http://schemas.openxmlformats.org/officeDocument/2006/relationships/hyperlink" Target="http://www.localenterprise.ie/" TargetMode="External"/><Relationship Id="rId4" Type="http://schemas.openxmlformats.org/officeDocument/2006/relationships/hyperlink" Target="https://www.localenterprise.ie/Discover-Business-Supports/Financial-Supports/Feasibility-Grant/"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localenterprise.ie/Documents-and-Publications/LEO-Financial-Supports.pdf" TargetMode="External"/><Relationship Id="rId3" Type="http://schemas.openxmlformats.org/officeDocument/2006/relationships/image" Target="../media/image11.jpeg"/><Relationship Id="rId7" Type="http://schemas.openxmlformats.org/officeDocument/2006/relationships/hyperlink" Target="https://www.localenterprise.ie/Discover-Business-Supports/Financial-Supports/Business-Expansion-Grant/" TargetMode="External"/><Relationship Id="rId2" Type="http://schemas.openxmlformats.org/officeDocument/2006/relationships/image" Target="../media/image9.jpeg"/><Relationship Id="rId1" Type="http://schemas.openxmlformats.org/officeDocument/2006/relationships/slideLayout" Target="../slideLayouts/slideLayout10.xml"/><Relationship Id="rId6" Type="http://schemas.openxmlformats.org/officeDocument/2006/relationships/hyperlink" Target="https://www.localenterprise.ie/Discover-Business-Supports/Financial-Supports/Priming-Grant/" TargetMode="External"/><Relationship Id="rId5" Type="http://schemas.openxmlformats.org/officeDocument/2006/relationships/hyperlink" Target="NULL" TargetMode="External"/><Relationship Id="rId4" Type="http://schemas.openxmlformats.org/officeDocument/2006/relationships/hyperlink" Target="NULL" TargetMode="External"/><Relationship Id="rId9" Type="http://schemas.openxmlformats.org/officeDocument/2006/relationships/hyperlink" Target="http://www.localenterprise.i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hyperlink" Target="http://www.ibye.i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0.xml"/><Relationship Id="rId1" Type="http://schemas.openxmlformats.org/officeDocument/2006/relationships/video" Target="https://www.youtube.com/embed/g8AbkHvtE00" TargetMode="External"/><Relationship Id="rId6" Type="http://schemas.openxmlformats.org/officeDocument/2006/relationships/hyperlink" Target="https://www.youtube.com/watch?v=g8AbkHvtE00" TargetMode="External"/><Relationship Id="rId5" Type="http://schemas.openxmlformats.org/officeDocument/2006/relationships/image" Target="../media/image13.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0.xml"/><Relationship Id="rId4" Type="http://schemas.openxmlformats.org/officeDocument/2006/relationships/hyperlink" Target="https://www.pobal.ie/Publications/Documents/Local%20Action%20Groups.xlsx"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ocialentrepreneurs.ie/" TargetMode="External"/><Relationship Id="rId2" Type="http://schemas.openxmlformats.org/officeDocument/2006/relationships/hyperlink" Target="http://www.foodcloud.com/" TargetMode="External"/><Relationship Id="rId1" Type="http://schemas.openxmlformats.org/officeDocument/2006/relationships/slideLayout" Target="../slideLayouts/slideLayout10.xml"/><Relationship Id="rId5" Type="http://schemas.openxmlformats.org/officeDocument/2006/relationships/image" Target="../media/image15.jpeg"/><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0.xml"/><Relationship Id="rId1" Type="http://schemas.openxmlformats.org/officeDocument/2006/relationships/video" Target="https://www.youtube.com/embed/QAh1j6OTA9s" TargetMode="External"/><Relationship Id="rId5" Type="http://schemas.openxmlformats.org/officeDocument/2006/relationships/hyperlink" Target="https://www.youtube.com/watch?v=QAh1j6OTA9s" TargetMode="Externa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s://www.communityfinance.ie/" TargetMode="External"/><Relationship Id="rId2" Type="http://schemas.openxmlformats.org/officeDocument/2006/relationships/hyperlink" Target="http://www.socialinnovation.ie/" TargetMode="Externa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hyperlink" Target="https://www.enterprise-ireland.com/en/Invest-in-Emerging-Companies/Source-of-Private-Capital/Business-Angels-BES,-Angel-Networks-.html#sthash.iRxug024.dpuf" TargetMode="Externa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hyperlink" Target="http://www.cof.org/" TargetMode="External"/><Relationship Id="rId2" Type="http://schemas.openxmlformats.org/officeDocument/2006/relationships/hyperlink" Target="http://staff.lib.msu.edu/harris23/grants/privint.htm" TargetMode="External"/><Relationship Id="rId1" Type="http://schemas.openxmlformats.org/officeDocument/2006/relationships/slideLayout" Target="../slideLayouts/slideLayout10.xml"/><Relationship Id="rId5" Type="http://schemas.openxmlformats.org/officeDocument/2006/relationships/hyperlink" Target="https://www.ihrfg.org/" TargetMode="External"/><Relationship Id="rId4" Type="http://schemas.openxmlformats.org/officeDocument/2006/relationships/hyperlink" Target="http://www.fundsnetservices.com/searchresult.php?sbcat_id=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www.activelink.ie/" TargetMode="External"/><Relationship Id="rId2" Type="http://schemas.openxmlformats.org/officeDocument/2006/relationships/hyperlink" Target="http://www.philanthropy.ie/2017/01/24/funds-and-the-looming-deadlines" TargetMode="Externa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hyperlink" Target="http://www.facebook.com/ActiveLinkIreland"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hyperlink" Target="http://crowdfundingacademy.com/" TargetMode="External"/><Relationship Id="rId2" Type="http://schemas.openxmlformats.org/officeDocument/2006/relationships/hyperlink" Target="http://peerbackers.com/" TargetMode="External"/><Relationship Id="rId1" Type="http://schemas.openxmlformats.org/officeDocument/2006/relationships/slideLayout" Target="../slideLayouts/slideLayout10.xml"/><Relationship Id="rId4" Type="http://schemas.openxmlformats.org/officeDocument/2006/relationships/hyperlink" Target="https://www.investingzone.com/pitches"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barnraiser.us/projects/help-enroll-tomorrow-s-butchers" TargetMode="Externa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amp;ehk=ZsU9tVf0XQetpoWKMjrG1A&amp;r=0&amp;pid=OfficeInsert"/><Relationship Id="rId1" Type="http://schemas.openxmlformats.org/officeDocument/2006/relationships/slideLayout" Target="../slideLayouts/slideLayout10.xml"/><Relationship Id="rId5" Type="http://schemas.openxmlformats.org/officeDocument/2006/relationships/hyperlink" Target="https://www.icrowdfund.ie/" TargetMode="External"/><Relationship Id="rId4" Type="http://schemas.openxmlformats.org/officeDocument/2006/relationships/hyperlink" Target="http://www.linkedfinance.com/"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crucialcrowdfunding.com/downloads/" TargetMode="External"/><Relationship Id="rId2" Type="http://schemas.openxmlformats.org/officeDocument/2006/relationships/hyperlink" Target="http://crucialcrowdfunding.com/" TargetMode="Externa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hyperlink" Target="http://www.startingblock.biz/"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0.xml"/><Relationship Id="rId1" Type="http://schemas.openxmlformats.org/officeDocument/2006/relationships/video" Target="https://www.youtube.com/embed/MEdDPDam-6U" TargetMode="External"/><Relationship Id="rId4" Type="http://schemas.openxmlformats.org/officeDocument/2006/relationships/hyperlink" Target="https://www.youtube.com/watch?v=MEdDPDam-6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web.worldbank.org/WBSITE/EXTERNAL/PROJECTS/PROCUREMENT/0,,contentMDK:20063133~pagePK:84269~piPK:84286~theSitePK:84266,00.html"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http://wikieducator.org/Building_and_construction/Vari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3A1087-6A1D-4B89-AE66-7024DB101C6F}"/>
              </a:ext>
            </a:extLst>
          </p:cNvPr>
          <p:cNvSpPr>
            <a:spLocks noGrp="1"/>
          </p:cNvSpPr>
          <p:nvPr>
            <p:ph type="ctrTitle"/>
          </p:nvPr>
        </p:nvSpPr>
        <p:spPr>
          <a:xfrm>
            <a:off x="1238250" y="1554857"/>
            <a:ext cx="7429500" cy="1535991"/>
          </a:xfrm>
        </p:spPr>
        <p:txBody>
          <a:bodyPr>
            <a:normAutofit/>
          </a:bodyPr>
          <a:lstStyle/>
          <a:p>
            <a:r>
              <a:rPr lang="cs-CZ" sz="3575" dirty="0">
                <a:latin typeface="+mn-lt"/>
              </a:rPr>
              <a:t>Modul 4</a:t>
            </a:r>
          </a:p>
        </p:txBody>
      </p:sp>
      <p:sp>
        <p:nvSpPr>
          <p:cNvPr id="3" name="Podnadpis 2">
            <a:extLst>
              <a:ext uri="{FF2B5EF4-FFF2-40B4-BE49-F238E27FC236}">
                <a16:creationId xmlns:a16="http://schemas.microsoft.com/office/drawing/2014/main" id="{ACF388A6-4F62-4BA6-B547-7B932C0A6B94}"/>
              </a:ext>
            </a:extLst>
          </p:cNvPr>
          <p:cNvSpPr>
            <a:spLocks noGrp="1"/>
          </p:cNvSpPr>
          <p:nvPr>
            <p:ph type="subTitle" idx="1"/>
          </p:nvPr>
        </p:nvSpPr>
        <p:spPr>
          <a:xfrm>
            <a:off x="1238250" y="3269511"/>
            <a:ext cx="7429500" cy="1345307"/>
          </a:xfrm>
        </p:spPr>
        <p:txBody>
          <a:bodyPr>
            <a:normAutofit fontScale="77500" lnSpcReduction="20000"/>
          </a:bodyPr>
          <a:lstStyle/>
          <a:p>
            <a:r>
              <a:rPr lang="cs-CZ" sz="3250" b="1" dirty="0"/>
              <a:t>Přístup ke zdrojům – školení v inovativním přístupu k veřejným financím, potenciálu crowdfundingu a získávání firemních sponzorů</a:t>
            </a:r>
            <a:endParaRPr lang="cs-CZ" sz="4875" b="1" dirty="0"/>
          </a:p>
        </p:txBody>
      </p:sp>
      <p:pic>
        <p:nvPicPr>
          <p:cNvPr id="4" name="Picture 2" descr="Logo, company name&#10;&#10;Description automatically generated">
            <a:extLst>
              <a:ext uri="{FF2B5EF4-FFF2-40B4-BE49-F238E27FC236}">
                <a16:creationId xmlns:a16="http://schemas.microsoft.com/office/drawing/2014/main" id="{3A63E459-A014-4CAD-83D7-E596F2A9B5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5759" y="797994"/>
            <a:ext cx="2354480" cy="1438916"/>
          </a:xfrm>
          <a:prstGeom prst="rect">
            <a:avLst/>
          </a:prstGeom>
        </p:spPr>
      </p:pic>
      <p:pic>
        <p:nvPicPr>
          <p:cNvPr id="5" name="image12.jpg">
            <a:extLst>
              <a:ext uri="{FF2B5EF4-FFF2-40B4-BE49-F238E27FC236}">
                <a16:creationId xmlns:a16="http://schemas.microsoft.com/office/drawing/2014/main" id="{F966F18C-3FD7-43A4-941B-A92771045A4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a:xfrm>
            <a:off x="3732678" y="4746920"/>
            <a:ext cx="2440644" cy="646726"/>
          </a:xfrm>
          <a:prstGeom prst="rect">
            <a:avLst/>
          </a:prstGeom>
          <a:ln/>
        </p:spPr>
      </p:pic>
      <p:sp>
        <p:nvSpPr>
          <p:cNvPr id="7" name="TextovéPole 6">
            <a:extLst>
              <a:ext uri="{FF2B5EF4-FFF2-40B4-BE49-F238E27FC236}">
                <a16:creationId xmlns:a16="http://schemas.microsoft.com/office/drawing/2014/main" id="{0E9ECF08-46A5-468B-95DD-F4E0D925F3A9}"/>
              </a:ext>
            </a:extLst>
          </p:cNvPr>
          <p:cNvSpPr txBox="1"/>
          <p:nvPr/>
        </p:nvSpPr>
        <p:spPr>
          <a:xfrm>
            <a:off x="2382729" y="5688292"/>
            <a:ext cx="4953000" cy="317459"/>
          </a:xfrm>
          <a:prstGeom prst="rect">
            <a:avLst/>
          </a:prstGeom>
          <a:noFill/>
        </p:spPr>
        <p:txBody>
          <a:bodyPr wrap="square">
            <a:spAutoFit/>
          </a:bodyPr>
          <a:lstStyle/>
          <a:p>
            <a:pPr algn="ctr"/>
            <a:r>
              <a:rPr lang="cs-CZ" sz="1463" b="1" dirty="0">
                <a:latin typeface="Calibri" panose="020F0502020204030204" pitchFamily="34" charset="0"/>
                <a:ea typeface="Times New Roman" panose="02020603050405020304" pitchFamily="18" charset="0"/>
              </a:rPr>
              <a:t>Číslo projektu</a:t>
            </a:r>
            <a:r>
              <a:rPr lang="en-GB" sz="1463" b="1" dirty="0">
                <a:latin typeface="Calibri" panose="020F0502020204030204" pitchFamily="34" charset="0"/>
                <a:ea typeface="Times New Roman" panose="02020603050405020304" pitchFamily="18" charset="0"/>
              </a:rPr>
              <a:t>: 2020-1-SK01-KA202-078207</a:t>
            </a:r>
            <a:endParaRPr lang="cs-CZ" sz="13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4141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42802FFD-23BC-48B1-813C-E784BA4DEE0F}"/>
              </a:ext>
            </a:extLst>
          </p:cNvPr>
          <p:cNvSpPr txBox="1"/>
          <p:nvPr/>
        </p:nvSpPr>
        <p:spPr>
          <a:xfrm>
            <a:off x="292229" y="1089898"/>
            <a:ext cx="8964891" cy="5747727"/>
          </a:xfrm>
          <a:prstGeom prst="rect">
            <a:avLst/>
          </a:prstGeom>
          <a:noFill/>
        </p:spPr>
        <p:txBody>
          <a:bodyPr wrap="square">
            <a:spAutoFit/>
          </a:bodyPr>
          <a:lstStyle/>
          <a:p>
            <a:pPr algn="l" rtl="0">
              <a:spcBef>
                <a:spcPct val="0"/>
              </a:spcBef>
              <a:buFontTx/>
              <a:buNone/>
            </a:pPr>
            <a:r>
              <a:rPr lang="sk" altLang="en-US" sz="1400" b="1" dirty="0">
                <a:solidFill>
                  <a:srgbClr val="006600"/>
                </a:solidFill>
                <a:latin typeface="+mj-lt"/>
              </a:rPr>
              <a:t>Vydávání nabídek</a:t>
            </a:r>
          </a:p>
          <a:p>
            <a:pPr algn="l" rtl="0">
              <a:spcBef>
                <a:spcPct val="0"/>
              </a:spcBef>
              <a:buFontTx/>
              <a:buNone/>
            </a:pPr>
            <a:endParaRPr lang="en-IE" altLang="en-US" sz="1200" b="1" dirty="0">
              <a:solidFill>
                <a:srgbClr val="B2CF3F"/>
              </a:solidFill>
              <a:latin typeface="+mj-lt"/>
            </a:endParaRPr>
          </a:p>
          <a:p>
            <a:pPr algn="l" rtl="0">
              <a:spcBef>
                <a:spcPct val="0"/>
              </a:spcBef>
              <a:buFontTx/>
              <a:buNone/>
            </a:pPr>
            <a:r>
              <a:rPr lang="sk" altLang="en-US" sz="1200" dirty="0">
                <a:latin typeface="+mj-lt"/>
              </a:rPr>
              <a:t>Stadium veřejné</a:t>
            </a:r>
            <a:r>
              <a:rPr lang="sk" altLang="en-US" sz="1200" b="1" dirty="0">
                <a:latin typeface="+mj-lt"/>
              </a:rPr>
              <a:t>soutěže</a:t>
            </a:r>
            <a:r>
              <a:rPr lang="sk" altLang="en-US" sz="1200" dirty="0">
                <a:latin typeface="+mj-lt"/>
              </a:rPr>
              <a:t>projektu je skutečným jádrem projektu, ve kterém jsou všechny materiály a konstrukce, struktura a služby všech částí budovy spojeny za účelem stanovení ceny od více dodavatelů. Zatímco nejnižší nabídka není vždy zvolena pro řadu faktorů, protože někdy může být nereálně nízká, což může vést k finančním a programovým problémům během výstavby.</a:t>
            </a:r>
            <a:endParaRPr lang="sk-SK" altLang="en-US" sz="1200" dirty="0">
              <a:latin typeface="+mj-lt"/>
            </a:endParaRPr>
          </a:p>
          <a:p>
            <a:pPr algn="l" rtl="0">
              <a:spcBef>
                <a:spcPct val="0"/>
              </a:spcBef>
              <a:buFontTx/>
              <a:buNone/>
            </a:pPr>
            <a:endParaRPr lang="sk-SK" altLang="en-US" sz="1200" dirty="0">
              <a:latin typeface="+mj-lt"/>
            </a:endParaRPr>
          </a:p>
          <a:p>
            <a:pPr algn="l" rtl="0">
              <a:spcBef>
                <a:spcPct val="0"/>
              </a:spcBef>
              <a:buFontTx/>
              <a:buNone/>
            </a:pPr>
            <a:r>
              <a:rPr lang="sk" altLang="en-US" sz="1200" dirty="0">
                <a:latin typeface="+mj-lt"/>
              </a:rPr>
              <a:t>Klíčovými faktory ve všech projektech designu / konstrukce jsou</a:t>
            </a:r>
            <a:r>
              <a:rPr lang="sk" altLang="en-US" sz="1200" b="1" dirty="0">
                <a:latin typeface="+mj-lt"/>
                <a:hlinkClick r:id="rId2"/>
              </a:rPr>
              <a:t>ČAS / NÁKLADY / ROZSAH</a:t>
            </a:r>
            <a:r>
              <a:rPr lang="sk" altLang="en-US" sz="1200" b="1" dirty="0">
                <a:latin typeface="+mj-lt"/>
              </a:rPr>
              <a:t>.</a:t>
            </a:r>
            <a:r>
              <a:rPr lang="sk" altLang="en-US" sz="1200" dirty="0">
                <a:latin typeface="+mj-lt"/>
              </a:rPr>
              <a:t>Návrhy (včetně výkresů a specifikací) a harmonogram Díla definují, které konkrétní materiály mají být používány, kde a jak budou splňovat konkrétní kritéria výroby potravin ve vaší zemi.</a:t>
            </a:r>
            <a:endParaRPr lang="en-IE" altLang="en-US" sz="1200" b="1" dirty="0">
              <a:solidFill>
                <a:srgbClr val="006600"/>
              </a:solidFill>
              <a:latin typeface="+mj-lt"/>
            </a:endParaRPr>
          </a:p>
          <a:p>
            <a:pPr algn="l" rtl="0">
              <a:spcBef>
                <a:spcPct val="0"/>
              </a:spcBef>
              <a:buFontTx/>
              <a:buNone/>
            </a:pPr>
            <a:endParaRPr lang="en-IE" altLang="en-US" sz="1050" b="1" dirty="0">
              <a:solidFill>
                <a:srgbClr val="B2CF3F"/>
              </a:solidFill>
              <a:latin typeface="+mj-lt"/>
            </a:endParaRPr>
          </a:p>
          <a:p>
            <a:pPr algn="l" rtl="0">
              <a:spcBef>
                <a:spcPct val="0"/>
              </a:spcBef>
              <a:buFontTx/>
              <a:buNone/>
            </a:pPr>
            <a:r>
              <a:rPr lang="sk" altLang="en-US" sz="1200" dirty="0">
                <a:latin typeface="+mj-lt"/>
              </a:rPr>
              <a:t>Jiná průvodní dokumentace musí definovat konkrétní podmínky, za kterých mají být práce provedeny, a množství každé položky, která má být použita v budově nebo projektu.</a:t>
            </a:r>
          </a:p>
          <a:p>
            <a:pPr algn="l" rtl="0">
              <a:buFontTx/>
              <a:buNone/>
            </a:pPr>
            <a:endParaRPr lang="en-IE" altLang="en-US" sz="1200" dirty="0">
              <a:latin typeface="+mj-lt"/>
            </a:endParaRPr>
          </a:p>
          <a:p>
            <a:pPr algn="l" rtl="0">
              <a:buFontTx/>
              <a:buNone/>
            </a:pPr>
            <a:r>
              <a:rPr lang="sk" altLang="en-US" sz="1200" b="1" dirty="0">
                <a:latin typeface="+mj-lt"/>
              </a:rPr>
              <a:t>Jak se to stane?</a:t>
            </a:r>
          </a:p>
          <a:p>
            <a:pPr algn="l" rtl="0">
              <a:buFontTx/>
              <a:buNone/>
            </a:pPr>
            <a:r>
              <a:rPr lang="sk" altLang="en-US" sz="1200" dirty="0">
                <a:latin typeface="+mj-lt"/>
              </a:rPr>
              <a:t>Inženýři musí spolupracovat s vaším architektem, aby vám poskytli nejefektivnější (a nákladově nejefektivnější) konstrukční řešení odvodňování a služeb.</a:t>
            </a:r>
          </a:p>
          <a:p>
            <a:pPr algn="l" rtl="0">
              <a:buFontTx/>
              <a:buNone/>
            </a:pPr>
            <a:r>
              <a:rPr lang="sk" altLang="en-US" sz="1200" dirty="0">
                <a:latin typeface="+mj-lt"/>
              </a:rPr>
              <a:t>Všechny podmínky uložené úřady budou zapracovány do návrhu tendru a Specifikace jako dodatky (např. požár, přístup atd.)</a:t>
            </a:r>
            <a:endParaRPr lang="sk-SK" altLang="en-US" sz="1200" dirty="0">
              <a:latin typeface="+mj-lt"/>
            </a:endParaRPr>
          </a:p>
          <a:p>
            <a:pPr algn="l" rtl="0">
              <a:buFontTx/>
              <a:buNone/>
            </a:pPr>
            <a:r>
              <a:rPr lang="sk" altLang="en-US" sz="1200" dirty="0">
                <a:latin typeface="+mj-lt"/>
              </a:rPr>
              <a:t>Nenechávejte tento proces jen na váš designérský tým. Jako vývojář centra vkusu se od vás v této fázi vyžaduje mnoho vstupů, zejména pokud jde o preference pro interní a externí materiály a zdroje/rozsahy nákladů atp. o ceně / možnosti výběru. Je rozumné zahrnout</a:t>
            </a:r>
          </a:p>
          <a:p>
            <a:pPr algn="l" rtl="0">
              <a:buFontTx/>
              <a:buNone/>
            </a:pPr>
            <a:r>
              <a:rPr lang="sk" altLang="en-US" sz="1200" b="1" dirty="0">
                <a:latin typeface="+mj-lt"/>
                <a:hlinkClick r:id="rId3" tooltip="Link"/>
              </a:rPr>
              <a:t>Pohotovostní částky</a:t>
            </a:r>
            <a:r>
              <a:rPr lang="sk" altLang="en-US" sz="1200" dirty="0">
                <a:latin typeface="+mj-lt"/>
              </a:rPr>
              <a:t>za nepředvídané události se pohybují od 5 do 10 % v závislosti na povaze projektu, ale ve stávajících starších budovách se doporučuje přibližně 10 %.</a:t>
            </a:r>
          </a:p>
          <a:p>
            <a:pPr algn="l" rtl="0">
              <a:buFontTx/>
              <a:buNone/>
            </a:pPr>
            <a:r>
              <a:rPr lang="sk" altLang="en-US" sz="1200" dirty="0">
                <a:latin typeface="+mj-lt"/>
              </a:rPr>
              <a:t>Další termíny používané při přípravě tendru Náklady jsou následující:</a:t>
            </a:r>
          </a:p>
          <a:p>
            <a:pPr marL="342900" indent="-342900" algn="l" rtl="0">
              <a:buFont typeface="Arial" panose="020B0604020202020204" pitchFamily="34" charset="0"/>
              <a:buChar char="•"/>
            </a:pPr>
            <a:r>
              <a:rPr lang="sk" altLang="en-US" sz="1200" b="1" dirty="0">
                <a:latin typeface="+mj-lt"/>
                <a:hlinkClick r:id="rId4" tooltip="Link"/>
              </a:rPr>
              <a:t>PRIME COST (PC) SUM</a:t>
            </a:r>
            <a:r>
              <a:rPr lang="sk" altLang="en-US" sz="1200" dirty="0">
                <a:latin typeface="+mj-lt"/>
              </a:rPr>
              <a:t>and</a:t>
            </a:r>
          </a:p>
          <a:p>
            <a:pPr marL="342900" indent="-342900" algn="l" rtl="0">
              <a:buFont typeface="Arial" panose="020B0604020202020204" pitchFamily="34" charset="0"/>
              <a:buChar char="•"/>
            </a:pPr>
            <a:r>
              <a:rPr lang="sk" altLang="en-US" sz="1200" b="1" dirty="0">
                <a:latin typeface="+mj-lt"/>
                <a:hlinkClick r:id="rId5" tooltip="Best Description"/>
              </a:rPr>
              <a:t>PŘEDBĚŽNÉ SUMY</a:t>
            </a:r>
            <a:endParaRPr lang="en-IE" altLang="en-US" sz="1200" dirty="0">
              <a:latin typeface="+mj-lt"/>
            </a:endParaRPr>
          </a:p>
          <a:p>
            <a:pPr algn="l" rtl="0">
              <a:buFontTx/>
              <a:buNone/>
            </a:pPr>
            <a:endParaRPr lang="en-IE" altLang="en-US" sz="1200" dirty="0">
              <a:latin typeface="+mj-lt"/>
            </a:endParaRPr>
          </a:p>
          <a:p>
            <a:pPr algn="l" rtl="0"/>
            <a:endParaRPr lang="sk-SK" altLang="en-US" sz="1200" dirty="0">
              <a:latin typeface="+mj-lt"/>
            </a:endParaRPr>
          </a:p>
          <a:p>
            <a:pPr algn="l" rtl="0"/>
            <a:endParaRPr lang="en-IE" altLang="en-US" sz="700" b="1" dirty="0">
              <a:solidFill>
                <a:srgbClr val="B2CF3F"/>
              </a:solidFill>
              <a:latin typeface="+mj-lt"/>
              <a:cs typeface="Arial" panose="020B0604020202020204" pitchFamily="34" charset="0"/>
            </a:endParaRPr>
          </a:p>
          <a:p>
            <a:pPr algn="l" rtl="0">
              <a:spcBef>
                <a:spcPct val="0"/>
              </a:spcBef>
              <a:buFontTx/>
              <a:buNone/>
            </a:pPr>
            <a:endParaRPr lang="en-IE" altLang="en-US" sz="1050" dirty="0">
              <a:latin typeface="Bookman Old Style" panose="02050604050505020204" pitchFamily="18" charset="0"/>
            </a:endParaRPr>
          </a:p>
        </p:txBody>
      </p:sp>
    </p:spTree>
    <p:extLst>
      <p:ext uri="{BB962C8B-B14F-4D97-AF65-F5344CB8AC3E}">
        <p14:creationId xmlns:p14="http://schemas.microsoft.com/office/powerpoint/2010/main" val="4191844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EDFDA4E5-B44E-48F4-904F-B7A389D580B2}"/>
              </a:ext>
            </a:extLst>
          </p:cNvPr>
          <p:cNvSpPr txBox="1"/>
          <p:nvPr/>
        </p:nvSpPr>
        <p:spPr>
          <a:xfrm>
            <a:off x="395926" y="1411259"/>
            <a:ext cx="8889476" cy="3416320"/>
          </a:xfrm>
          <a:prstGeom prst="rect">
            <a:avLst/>
          </a:prstGeom>
          <a:noFill/>
        </p:spPr>
        <p:txBody>
          <a:bodyPr wrap="square" lIns="91440" tIns="45720" rIns="91440" bIns="45720" anchor="t">
            <a:spAutoFit/>
          </a:bodyPr>
          <a:lstStyle/>
          <a:p>
            <a:pPr algn="l" rtl="0">
              <a:spcBef>
                <a:spcPct val="0"/>
              </a:spcBef>
              <a:buFontTx/>
              <a:buNone/>
            </a:pPr>
            <a:r>
              <a:rPr lang="sk" altLang="en-US" sz="1200" b="1" dirty="0">
                <a:solidFill>
                  <a:srgbClr val="006600"/>
                </a:solidFill>
                <a:latin typeface="+mj-lt"/>
                <a:cs typeface="Arial"/>
              </a:rPr>
              <a:t>Pracovní kapitál</a:t>
            </a:r>
          </a:p>
          <a:p>
            <a:pPr algn="l" rtl="0">
              <a:spcBef>
                <a:spcPct val="0"/>
              </a:spcBef>
              <a:buFontTx/>
              <a:buNone/>
            </a:pPr>
            <a:endParaRPr lang="en-IE" altLang="en-US" sz="1200" b="1" dirty="0">
              <a:solidFill>
                <a:srgbClr val="B2CF3F"/>
              </a:solidFill>
              <a:latin typeface="+mj-lt"/>
            </a:endParaRPr>
          </a:p>
          <a:p>
            <a:pPr algn="l" rtl="0"/>
            <a:r>
              <a:rPr lang="sk" altLang="en-US" sz="1200" dirty="0">
                <a:latin typeface="+mj-lt"/>
                <a:cs typeface="Arial"/>
              </a:rPr>
              <a:t>Nyní jste vytvořili kapitálovou investici potřebnou k vybudování/úpravě vašeho centra vkusu, musíte si vypracovat požadavky na pracovní kapitál. Říká se, že mízou každého podnikání je jeho čistý pracovní kapitál (WC).</a:t>
            </a:r>
          </a:p>
          <a:p>
            <a:pPr algn="l" rtl="0"/>
            <a:endParaRPr lang="en-IE" altLang="en-US" sz="1200" dirty="0">
              <a:latin typeface="+mj-lt"/>
            </a:endParaRPr>
          </a:p>
          <a:p>
            <a:pPr algn="l" rtl="0">
              <a:buFontTx/>
              <a:buNone/>
            </a:pPr>
            <a:r>
              <a:rPr lang="sk" altLang="en-US" sz="1200" b="1" dirty="0">
                <a:latin typeface="+mj-lt"/>
                <a:cs typeface="Arial"/>
              </a:rPr>
              <a:t>Pracovní kapitál</a:t>
            </a:r>
            <a:r>
              <a:rPr lang="sk" altLang="en-US" sz="1200" dirty="0">
                <a:latin typeface="+mj-lt"/>
                <a:cs typeface="Arial"/>
              </a:rPr>
              <a:t>– zjednodušeně řečeno, pracovní kapitál podniku je ten, který se používá v jeho každodenních obchodních operacích. Podle definice je pracovní kapitál částka, o kterou oběžný majetek převyšuje běžné závazky.</a:t>
            </a:r>
            <a:endParaRPr lang="en-IE" altLang="en-US" sz="1200" dirty="0">
              <a:latin typeface="+mj-lt"/>
            </a:endParaRPr>
          </a:p>
          <a:p>
            <a:pPr algn="l" rtl="0">
              <a:buFontTx/>
              <a:buNone/>
            </a:pPr>
            <a:endParaRPr lang="en-IE" altLang="en-US" sz="1200" dirty="0">
              <a:latin typeface="+mj-lt"/>
            </a:endParaRPr>
          </a:p>
          <a:p>
            <a:pPr algn="l" rtl="0"/>
            <a:r>
              <a:rPr lang="sk" altLang="en-US" sz="1200" dirty="0">
                <a:latin typeface="+mj-lt"/>
                <a:cs typeface="Arial"/>
              </a:rPr>
              <a:t>Oběžný majetek zahrnuje hotovost, zásoby, účty pohledávky a ostatního krátkodobého majetku být použity v průběhu roku.</a:t>
            </a:r>
            <a:endParaRPr lang="sk-SK" altLang="en-US" sz="1200" dirty="0">
              <a:latin typeface="+mj-lt"/>
            </a:endParaRPr>
          </a:p>
          <a:p>
            <a:pPr algn="l" rtl="0">
              <a:spcBef>
                <a:spcPct val="0"/>
              </a:spcBef>
              <a:buFontTx/>
              <a:buNone/>
            </a:pPr>
            <a:r>
              <a:rPr lang="sk" altLang="en-US" sz="1200" b="1" dirty="0">
                <a:solidFill>
                  <a:srgbClr val="006600"/>
                </a:solidFill>
                <a:latin typeface="+mj-lt"/>
                <a:cs typeface="Arial"/>
              </a:rPr>
              <a:t>Pracovní kapitál</a:t>
            </a:r>
          </a:p>
          <a:p>
            <a:pPr algn="l" rtl="0">
              <a:spcBef>
                <a:spcPct val="0"/>
              </a:spcBef>
              <a:buFontTx/>
              <a:buNone/>
            </a:pPr>
            <a:endParaRPr lang="en-IE" altLang="en-US" sz="1200" b="1" dirty="0">
              <a:solidFill>
                <a:srgbClr val="B2CF3F"/>
              </a:solidFill>
              <a:latin typeface="+mj-lt"/>
            </a:endParaRPr>
          </a:p>
          <a:p>
            <a:pPr algn="l" rtl="0"/>
            <a:r>
              <a:rPr lang="sk" altLang="en-US" sz="1200" dirty="0">
                <a:latin typeface="+mj-lt"/>
                <a:cs typeface="Arial"/>
              </a:rPr>
              <a:t>Krátkodobé závazky zahrnují závazky a aktuální část dlouhodobého dluhu. Jedná se o dluhy, které jsou splatné do roka.</a:t>
            </a:r>
            <a:endParaRPr lang="en-IE" altLang="en-US" sz="1200" dirty="0">
              <a:latin typeface="+mj-lt"/>
            </a:endParaRPr>
          </a:p>
          <a:p>
            <a:pPr algn="l" rtl="0">
              <a:buFontTx/>
              <a:buNone/>
            </a:pPr>
            <a:endParaRPr lang="en-IE" altLang="en-US" sz="1200" dirty="0">
              <a:latin typeface="+mj-lt"/>
            </a:endParaRPr>
          </a:p>
          <a:p>
            <a:pPr algn="l" rtl="0"/>
            <a:r>
              <a:rPr lang="sk" altLang="en-US" sz="1200" dirty="0">
                <a:latin typeface="+mj-lt"/>
                <a:cs typeface="Arial"/>
              </a:rPr>
              <a:t>Rozdíl mezi oběžným majetkem a oběžnými pasivy představuje krátkodobou potřebu, resp. přebytek peněžních prostředků podniku. Pokud váš pracovní kapitál klesne příliš nízko, riskujete, že vám dojde hotovost. Kladná bilance pracovního kapitálu znamená, že oběžná aktiva pokrývají krátkodobé závazky. Záporný zůstatek pracovního kapitálu znamená, že podnik má požadavek na financování tohoto rozdílu</a:t>
            </a:r>
            <a:endParaRPr lang="sk-SK" sz="1200">
              <a:latin typeface="+mj-lt"/>
            </a:endParaRPr>
          </a:p>
          <a:p>
            <a:pPr algn="l" rtl="0">
              <a:buFontTx/>
              <a:buNone/>
            </a:pPr>
            <a:endParaRPr lang="en-IE" altLang="en-US" sz="1200" dirty="0">
              <a:latin typeface="+mj-lt"/>
            </a:endParaRPr>
          </a:p>
        </p:txBody>
      </p:sp>
    </p:spTree>
    <p:extLst>
      <p:ext uri="{BB962C8B-B14F-4D97-AF65-F5344CB8AC3E}">
        <p14:creationId xmlns:p14="http://schemas.microsoft.com/office/powerpoint/2010/main" val="653482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63AE0ABD-3A7A-4DB0-B89A-B09949E46EA4}"/>
              </a:ext>
            </a:extLst>
          </p:cNvPr>
          <p:cNvSpPr txBox="1"/>
          <p:nvPr/>
        </p:nvSpPr>
        <p:spPr>
          <a:xfrm>
            <a:off x="418707" y="1569014"/>
            <a:ext cx="9068586" cy="830997"/>
          </a:xfrm>
          <a:prstGeom prst="rect">
            <a:avLst/>
          </a:prstGeom>
          <a:noFill/>
        </p:spPr>
        <p:txBody>
          <a:bodyPr wrap="square" lIns="91440" tIns="45720" rIns="91440" bIns="45720" anchor="t">
            <a:spAutoFit/>
          </a:bodyPr>
          <a:lstStyle/>
          <a:p>
            <a:pPr algn="l" rtl="0">
              <a:spcBef>
                <a:spcPct val="0"/>
              </a:spcBef>
              <a:buFontTx/>
              <a:buNone/>
              <a:defRPr/>
            </a:pPr>
            <a:r>
              <a:rPr lang="sk" altLang="en-US" sz="1200" b="1" dirty="0">
                <a:solidFill>
                  <a:srgbClr val="006600"/>
                </a:solidFill>
                <a:latin typeface="+mj-lt"/>
                <a:cs typeface="Arial"/>
              </a:rPr>
              <a:t>Poměr pracovního kapitálu</a:t>
            </a:r>
          </a:p>
          <a:p>
            <a:pPr algn="l" rtl="0">
              <a:spcBef>
                <a:spcPct val="0"/>
              </a:spcBef>
              <a:buFontTx/>
              <a:buNone/>
              <a:defRPr/>
            </a:pPr>
            <a:endParaRPr lang="en-IE" altLang="en-US" sz="1200" b="1" dirty="0">
              <a:solidFill>
                <a:srgbClr val="B2CF3F"/>
              </a:solidFill>
              <a:latin typeface="+mj-lt"/>
            </a:endParaRPr>
          </a:p>
          <a:p>
            <a:pPr algn="l" rtl="0">
              <a:spcBef>
                <a:spcPct val="0"/>
              </a:spcBef>
              <a:buFontTx/>
              <a:buNone/>
              <a:defRPr/>
            </a:pPr>
            <a:r>
              <a:rPr lang="sk" sz="1200" dirty="0">
                <a:latin typeface="+mj-lt"/>
                <a:cs typeface="Arial"/>
              </a:rPr>
              <a:t>Ukazatel pracovního kapitálu je ukazatel likvidity, který měří schopnost podniku splácet své krátkodobé závazky oběžnými aktivy. Ukazatel pracovního kapitálu je důležitý pro věřitele, protože ukazuje likviditu společnosti.</a:t>
            </a:r>
          </a:p>
        </p:txBody>
      </p:sp>
      <p:sp>
        <p:nvSpPr>
          <p:cNvPr id="5" name="BlokTextu 4">
            <a:extLst>
              <a:ext uri="{FF2B5EF4-FFF2-40B4-BE49-F238E27FC236}">
                <a16:creationId xmlns:a16="http://schemas.microsoft.com/office/drawing/2014/main" id="{AA30C884-C3AE-4DFC-97FF-E66C4581BBCA}"/>
              </a:ext>
            </a:extLst>
          </p:cNvPr>
          <p:cNvSpPr txBox="1"/>
          <p:nvPr/>
        </p:nvSpPr>
        <p:spPr>
          <a:xfrm>
            <a:off x="418708" y="3642715"/>
            <a:ext cx="9068586" cy="338554"/>
          </a:xfrm>
          <a:prstGeom prst="rect">
            <a:avLst/>
          </a:prstGeom>
          <a:noFill/>
        </p:spPr>
        <p:txBody>
          <a:bodyPr wrap="square" lIns="91440" tIns="45720" rIns="91440" bIns="45720" anchor="t">
            <a:spAutoFit/>
          </a:bodyPr>
          <a:lstStyle/>
          <a:p>
            <a:pPr algn="l" rtl="0">
              <a:defRPr/>
            </a:pPr>
            <a:r>
              <a:rPr lang="sk" altLang="en-US" sz="1600" b="1" dirty="0">
                <a:solidFill>
                  <a:schemeClr val="bg1"/>
                </a:solidFill>
                <a:highlight>
                  <a:srgbClr val="006600"/>
                </a:highlight>
                <a:latin typeface="+mj-lt"/>
                <a:cs typeface="Arial"/>
              </a:rPr>
              <a:t>Cvičení 3: Stáhněte si naši kalkulačku Excel pro stanovení vašeho poměru pracovního kapitálu</a:t>
            </a:r>
            <a:endParaRPr lang="en-IE" altLang="en-US" sz="1600" b="1" dirty="0">
              <a:solidFill>
                <a:schemeClr val="bg1"/>
              </a:solidFill>
              <a:highlight>
                <a:srgbClr val="006600"/>
              </a:highlight>
              <a:latin typeface="+mj-lt"/>
              <a:cs typeface="Arial" panose="020B0604020202020204" pitchFamily="34" charset="0"/>
            </a:endParaRPr>
          </a:p>
        </p:txBody>
      </p:sp>
      <p:graphicFrame>
        <p:nvGraphicFramePr>
          <p:cNvPr id="10" name="Tabuľka 9">
            <a:extLst>
              <a:ext uri="{FF2B5EF4-FFF2-40B4-BE49-F238E27FC236}">
                <a16:creationId xmlns:a16="http://schemas.microsoft.com/office/drawing/2014/main" id="{714AAF02-A214-48AB-ACAF-064307EA348B}"/>
              </a:ext>
            </a:extLst>
          </p:cNvPr>
          <p:cNvGraphicFramePr>
            <a:graphicFrameLocks noGrp="1"/>
          </p:cNvGraphicFramePr>
          <p:nvPr>
            <p:extLst>
              <p:ext uri="{D42A27DB-BD31-4B8C-83A1-F6EECF244321}">
                <p14:modId xmlns:p14="http://schemas.microsoft.com/office/powerpoint/2010/main" val="3128465812"/>
              </p:ext>
            </p:extLst>
          </p:nvPr>
        </p:nvGraphicFramePr>
        <p:xfrm>
          <a:off x="2613025" y="4412156"/>
          <a:ext cx="4679950" cy="2083029"/>
        </p:xfrm>
        <a:graphic>
          <a:graphicData uri="http://schemas.openxmlformats.org/drawingml/2006/table">
            <a:tbl>
              <a:tblPr/>
              <a:tblGrid>
                <a:gridCol w="3412182">
                  <a:extLst>
                    <a:ext uri="{9D8B030D-6E8A-4147-A177-3AD203B41FA5}">
                      <a16:colId xmlns:a16="http://schemas.microsoft.com/office/drawing/2014/main" val="3374780070"/>
                    </a:ext>
                  </a:extLst>
                </a:gridCol>
                <a:gridCol w="1267768">
                  <a:extLst>
                    <a:ext uri="{9D8B030D-6E8A-4147-A177-3AD203B41FA5}">
                      <a16:colId xmlns:a16="http://schemas.microsoft.com/office/drawing/2014/main" val="1277407867"/>
                    </a:ext>
                  </a:extLst>
                </a:gridCol>
              </a:tblGrid>
              <a:tr h="179555">
                <a:tc gridSpan="2">
                  <a:txBody>
                    <a:bodyPr/>
                    <a:lstStyle/>
                    <a:p>
                      <a:pPr algn="ctr" rtl="0" fontAlgn="b"/>
                      <a:r>
                        <a:rPr lang="sk" sz="1000" b="0" i="0" u="none" strike="noStrike" dirty="0">
                          <a:solidFill>
                            <a:srgbClr val="000000"/>
                          </a:solidFill>
                          <a:effectLst/>
                          <a:latin typeface="Arial" panose="020B0604020202020204" pitchFamily="34" charset="0"/>
                        </a:rPr>
                        <a:t>Vypočítejte pracovní kapitál</a:t>
                      </a: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hMerge="1">
                  <a:txBody>
                    <a:bodyPr/>
                    <a:lstStyle/>
                    <a:p>
                      <a:pPr algn="l" rtl="0"/>
                      <a:endParaRPr lang="en-IE"/>
                    </a:p>
                  </a:txBody>
                  <a:tcPr/>
                </a:tc>
                <a:extLst>
                  <a:ext uri="{0D108BD9-81ED-4DB2-BD59-A6C34878D82A}">
                    <a16:rowId xmlns:a16="http://schemas.microsoft.com/office/drawing/2014/main" val="1346272159"/>
                  </a:ext>
                </a:extLst>
              </a:tr>
              <a:tr h="179555">
                <a:tc gridSpan="2">
                  <a:txBody>
                    <a:bodyPr/>
                    <a:lstStyle/>
                    <a:p>
                      <a:pPr algn="l" rtl="0" fontAlgn="b"/>
                      <a:endParaRPr lang="en-IE" sz="1000" b="0" i="0" u="none" strike="noStrike" dirty="0">
                        <a:solidFill>
                          <a:srgbClr val="000000"/>
                        </a:solidFill>
                        <a:effectLst/>
                        <a:latin typeface="Arial" panose="020B0604020202020204" pitchFamily="34" charset="0"/>
                      </a:endParaRP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a:endParaRPr lang="en-IE"/>
                    </a:p>
                  </a:txBody>
                  <a:tcPr/>
                </a:tc>
                <a:extLst>
                  <a:ext uri="{0D108BD9-81ED-4DB2-BD59-A6C34878D82A}">
                    <a16:rowId xmlns:a16="http://schemas.microsoft.com/office/drawing/2014/main" val="4179917960"/>
                  </a:ext>
                </a:extLst>
              </a:tr>
              <a:tr h="179555">
                <a:tc gridSpan="2">
                  <a:txBody>
                    <a:bodyPr/>
                    <a:lstStyle/>
                    <a:p>
                      <a:pPr algn="l" rtl="0" fontAlgn="b"/>
                      <a:r>
                        <a:rPr lang="sk" sz="1000" b="0" i="0" u="none" strike="noStrike" dirty="0">
                          <a:solidFill>
                            <a:srgbClr val="000000"/>
                          </a:solidFill>
                          <a:effectLst/>
                          <a:latin typeface="Arial" panose="020B0604020202020204" pitchFamily="34" charset="0"/>
                        </a:rPr>
                        <a:t>Zadejte:</a:t>
                      </a: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D76B"/>
                    </a:solidFill>
                  </a:tcPr>
                </a:tc>
                <a:tc hMerge="1">
                  <a:txBody>
                    <a:bodyPr/>
                    <a:lstStyle/>
                    <a:p>
                      <a:pPr algn="l" rtl="0"/>
                      <a:endParaRPr lang="en-IE"/>
                    </a:p>
                  </a:txBody>
                  <a:tcPr/>
                </a:tc>
                <a:extLst>
                  <a:ext uri="{0D108BD9-81ED-4DB2-BD59-A6C34878D82A}">
                    <a16:rowId xmlns:a16="http://schemas.microsoft.com/office/drawing/2014/main" val="2879329452"/>
                  </a:ext>
                </a:extLst>
              </a:tr>
              <a:tr h="179555">
                <a:tc>
                  <a:txBody>
                    <a:bodyPr/>
                    <a:lstStyle/>
                    <a:p>
                      <a:pPr algn="l" rtl="0" fontAlgn="b"/>
                      <a:r>
                        <a:rPr lang="sk" sz="1000" b="0" i="0" u="none" strike="noStrike" dirty="0">
                          <a:solidFill>
                            <a:srgbClr val="000000"/>
                          </a:solidFill>
                          <a:effectLst/>
                          <a:latin typeface="Arial" panose="020B0604020202020204" pitchFamily="34" charset="0"/>
                        </a:rPr>
                        <a:t>Celková aktiva</a:t>
                      </a: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sk" sz="1000" b="0" i="0" u="none" strike="noStrike">
                          <a:solidFill>
                            <a:srgbClr val="000000"/>
                          </a:solidFill>
                          <a:effectLst/>
                          <a:latin typeface="Arial" panose="020B0604020202020204" pitchFamily="34" charset="0"/>
                        </a:rPr>
                        <a:t>50 000,00</a:t>
                      </a: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91535"/>
                  </a:ext>
                </a:extLst>
              </a:tr>
              <a:tr h="44720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sk" sz="1000" b="0" i="0" u="none" strike="noStrike" dirty="0">
                          <a:solidFill>
                            <a:srgbClr val="000000"/>
                          </a:solidFill>
                          <a:effectLst/>
                          <a:latin typeface="Arial" panose="020B0604020202020204" pitchFamily="34" charset="0"/>
                        </a:rPr>
                        <a:t>Krátkodobé závazky spolu</a:t>
                      </a:r>
                      <a:endParaRPr lang="en-IE" altLang="en-US" sz="1000" b="1" dirty="0">
                        <a:solidFill>
                          <a:schemeClr val="bg1"/>
                        </a:solidFill>
                        <a:highlight>
                          <a:srgbClr val="EF723A"/>
                        </a:highlight>
                        <a:latin typeface="Bookman Old Style" panose="02050604050505020204" pitchFamily="18" charset="0"/>
                        <a:cs typeface="Arial" panose="020B0604020202020204" pitchFamily="34" charset="0"/>
                      </a:endParaRPr>
                    </a:p>
                    <a:p>
                      <a:pPr algn="l" rtl="0" fontAlgn="b"/>
                      <a:endParaRPr lang="en-IE" sz="1000" b="0" i="0" u="none" strike="noStrike" dirty="0">
                        <a:solidFill>
                          <a:srgbClr val="000000"/>
                        </a:solidFill>
                        <a:effectLst/>
                        <a:latin typeface="Arial" panose="020B0604020202020204" pitchFamily="34" charset="0"/>
                      </a:endParaRP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sk" sz="1000" b="0" i="0" u="none" strike="noStrike">
                          <a:solidFill>
                            <a:srgbClr val="000000"/>
                          </a:solidFill>
                          <a:effectLst/>
                          <a:latin typeface="Arial" panose="020B0604020202020204" pitchFamily="34" charset="0"/>
                        </a:rPr>
                        <a:t>24 000,00</a:t>
                      </a: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2925601"/>
                  </a:ext>
                </a:extLst>
              </a:tr>
              <a:tr h="179555">
                <a:tc gridSpan="2">
                  <a:txBody>
                    <a:bodyPr/>
                    <a:lstStyle/>
                    <a:p>
                      <a:pPr algn="l" rtl="0" fontAlgn="b"/>
                      <a:endParaRPr lang="en-IE" sz="1000" b="0" i="0" u="none" strike="noStrike" dirty="0">
                        <a:solidFill>
                          <a:srgbClr val="000000"/>
                        </a:solidFill>
                        <a:effectLst/>
                        <a:latin typeface="Arial" panose="020B0604020202020204" pitchFamily="34" charset="0"/>
                      </a:endParaRP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rtl="0"/>
                      <a:endParaRPr lang="en-IE"/>
                    </a:p>
                  </a:txBody>
                  <a:tcPr/>
                </a:tc>
                <a:extLst>
                  <a:ext uri="{0D108BD9-81ED-4DB2-BD59-A6C34878D82A}">
                    <a16:rowId xmlns:a16="http://schemas.microsoft.com/office/drawing/2014/main" val="1992267018"/>
                  </a:ext>
                </a:extLst>
              </a:tr>
              <a:tr h="179555">
                <a:tc gridSpan="2">
                  <a:txBody>
                    <a:bodyPr/>
                    <a:lstStyle/>
                    <a:p>
                      <a:pPr algn="l" rtl="0" fontAlgn="b"/>
                      <a:r>
                        <a:rPr lang="sk" sz="1000" b="0" i="0" u="none" strike="noStrike" dirty="0">
                          <a:solidFill>
                            <a:srgbClr val="000000"/>
                          </a:solidFill>
                          <a:effectLst/>
                          <a:latin typeface="Arial" panose="020B0604020202020204" pitchFamily="34" charset="0"/>
                        </a:rPr>
                        <a:t>Výstup: (neupravujte pole níže)</a:t>
                      </a: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C836"/>
                    </a:solidFill>
                  </a:tcPr>
                </a:tc>
                <a:tc hMerge="1">
                  <a:txBody>
                    <a:bodyPr/>
                    <a:lstStyle/>
                    <a:p>
                      <a:pPr algn="l" rtl="0"/>
                      <a:endParaRPr lang="en-IE"/>
                    </a:p>
                  </a:txBody>
                  <a:tcPr/>
                </a:tc>
                <a:extLst>
                  <a:ext uri="{0D108BD9-81ED-4DB2-BD59-A6C34878D82A}">
                    <a16:rowId xmlns:a16="http://schemas.microsoft.com/office/drawing/2014/main" val="1356832445"/>
                  </a:ext>
                </a:extLst>
              </a:tr>
              <a:tr h="179555">
                <a:tc>
                  <a:txBody>
                    <a:bodyPr/>
                    <a:lstStyle/>
                    <a:p>
                      <a:pPr algn="l" rtl="0" fontAlgn="b"/>
                      <a:r>
                        <a:rPr lang="sk" sz="1000" b="0" i="0" u="none" strike="noStrike">
                          <a:solidFill>
                            <a:srgbClr val="000000"/>
                          </a:solidFill>
                          <a:effectLst/>
                          <a:latin typeface="Arial" panose="020B0604020202020204" pitchFamily="34" charset="0"/>
                        </a:rPr>
                        <a:t>Pracovní kapitál</a:t>
                      </a: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sk" sz="1000" b="0" i="0" u="none" strike="noStrike" dirty="0">
                          <a:solidFill>
                            <a:srgbClr val="000000"/>
                          </a:solidFill>
                          <a:effectLst/>
                          <a:latin typeface="Arial" panose="020B0604020202020204" pitchFamily="34" charset="0"/>
                        </a:rPr>
                        <a:t>26 000,00</a:t>
                      </a: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711205"/>
                  </a:ext>
                </a:extLst>
              </a:tr>
              <a:tr h="179555">
                <a:tc>
                  <a:txBody>
                    <a:bodyPr/>
                    <a:lstStyle/>
                    <a:p>
                      <a:pPr algn="l" rtl="0" fontAlgn="b"/>
                      <a:r>
                        <a:rPr lang="sk" sz="1000" b="0" i="0" u="none" strike="noStrike">
                          <a:solidFill>
                            <a:srgbClr val="000000"/>
                          </a:solidFill>
                          <a:effectLst/>
                          <a:latin typeface="Arial" panose="020B0604020202020204" pitchFamily="34" charset="0"/>
                        </a:rPr>
                        <a:t>Aktuální poměr</a:t>
                      </a: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sk" sz="1000" b="0" i="0" u="none" strike="noStrike" dirty="0">
                          <a:solidFill>
                            <a:srgbClr val="000000"/>
                          </a:solidFill>
                          <a:effectLst/>
                          <a:latin typeface="Arial" panose="020B0604020202020204" pitchFamily="34" charset="0"/>
                        </a:rPr>
                        <a:t>2.08</a:t>
                      </a:r>
                    </a:p>
                  </a:txBody>
                  <a:tcPr marL="6349" marR="6349" marT="6351" marB="4572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493970"/>
                  </a:ext>
                </a:extLst>
              </a:tr>
            </a:tbl>
          </a:graphicData>
        </a:graphic>
      </p:graphicFrame>
    </p:spTree>
    <p:extLst>
      <p:ext uri="{BB962C8B-B14F-4D97-AF65-F5344CB8AC3E}">
        <p14:creationId xmlns:p14="http://schemas.microsoft.com/office/powerpoint/2010/main" val="2614492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6B694D13-F0DE-419D-92DC-1E0CF597EA3F}"/>
              </a:ext>
            </a:extLst>
          </p:cNvPr>
          <p:cNvSpPr txBox="1"/>
          <p:nvPr/>
        </p:nvSpPr>
        <p:spPr>
          <a:xfrm>
            <a:off x="261593" y="1076865"/>
            <a:ext cx="4953784" cy="338554"/>
          </a:xfrm>
          <a:prstGeom prst="rect">
            <a:avLst/>
          </a:prstGeom>
          <a:noFill/>
        </p:spPr>
        <p:txBody>
          <a:bodyPr wrap="square" lIns="91440" tIns="45720" rIns="91440" bIns="45720" anchor="t">
            <a:spAutoFit/>
          </a:bodyPr>
          <a:lstStyle/>
          <a:p>
            <a:pPr algn="l" rtl="0">
              <a:spcBef>
                <a:spcPct val="0"/>
              </a:spcBef>
              <a:buNone/>
            </a:pPr>
            <a:r>
              <a:rPr lang="sk" altLang="en-US" sz="1600" b="1" dirty="0">
                <a:solidFill>
                  <a:srgbClr val="006600"/>
                </a:solidFill>
                <a:latin typeface="+mj-lt"/>
                <a:cs typeface="Arial"/>
              </a:rPr>
              <a:t>Podkapitalizace</a:t>
            </a:r>
            <a:endParaRPr lang="en-IE" altLang="en-US" sz="1600" b="1">
              <a:solidFill>
                <a:srgbClr val="006600"/>
              </a:solidFill>
            </a:endParaRPr>
          </a:p>
        </p:txBody>
      </p:sp>
      <p:sp>
        <p:nvSpPr>
          <p:cNvPr id="5" name="BlokTextu 4">
            <a:extLst>
              <a:ext uri="{FF2B5EF4-FFF2-40B4-BE49-F238E27FC236}">
                <a16:creationId xmlns:a16="http://schemas.microsoft.com/office/drawing/2014/main" id="{E40A5C0E-E8D9-4053-B976-FF914200FC00}"/>
              </a:ext>
            </a:extLst>
          </p:cNvPr>
          <p:cNvSpPr txBox="1"/>
          <p:nvPr/>
        </p:nvSpPr>
        <p:spPr>
          <a:xfrm>
            <a:off x="358218" y="1687707"/>
            <a:ext cx="8861196" cy="3600986"/>
          </a:xfrm>
          <a:prstGeom prst="rect">
            <a:avLst/>
          </a:prstGeom>
          <a:noFill/>
        </p:spPr>
        <p:txBody>
          <a:bodyPr wrap="square" lIns="91440" tIns="45720" rIns="91440" bIns="45720" anchor="t">
            <a:spAutoFit/>
          </a:bodyPr>
          <a:lstStyle/>
          <a:p>
            <a:pPr algn="l" rtl="0"/>
            <a:r>
              <a:rPr lang="sk" altLang="en-US" sz="1200" dirty="0">
                <a:latin typeface="+mj-lt"/>
                <a:cs typeface="Arial"/>
              </a:rPr>
              <a:t>Podle</a:t>
            </a:r>
            <a:r>
              <a:rPr lang="sk" altLang="en-US" sz="1200" b="1" dirty="0">
                <a:latin typeface="+mj-lt"/>
                <a:cs typeface="Arial"/>
              </a:rPr>
              <a:t>enterprise.com je</a:t>
            </a:r>
            <a:r>
              <a:rPr lang="sk" altLang="en-US" sz="1200" b="1" dirty="0" err="1">
                <a:latin typeface="+mj-lt"/>
                <a:cs typeface="Arial"/>
              </a:rPr>
              <a:t>podkapitalizace</a:t>
            </a:r>
            <a:r>
              <a:rPr lang="sk" altLang="en-US" sz="1200" dirty="0">
                <a:latin typeface="+mj-lt"/>
                <a:cs typeface="Arial"/>
              </a:rPr>
              <a:t>„</a:t>
            </a:r>
            <a:r>
              <a:rPr lang="sk" altLang="en-US" sz="1200" i="1" dirty="0">
                <a:latin typeface="+mj-lt"/>
                <a:cs typeface="Arial"/>
              </a:rPr>
              <a:t>stav, který existuje, když společnost nemá dostatek hotovosti k výkonu své činnosti a vyplácení svých věřitelů“.</a:t>
            </a:r>
            <a:r>
              <a:rPr lang="sk" altLang="en-US" sz="1200" dirty="0">
                <a:latin typeface="+mj-lt"/>
                <a:cs typeface="Arial"/>
              </a:rPr>
              <a:t>Označuje ho za</a:t>
            </a:r>
            <a:r>
              <a:rPr lang="sk" altLang="en-US" sz="1200" i="1" dirty="0">
                <a:latin typeface="+mj-lt"/>
                <a:cs typeface="Arial"/>
              </a:rPr>
              <a:t>„zabijáka číslo jedna začínajících podniků“.</a:t>
            </a:r>
            <a:r>
              <a:rPr lang="sk" altLang="en-US" sz="1200" b="1" i="1" dirty="0">
                <a:latin typeface="+mj-lt"/>
                <a:cs typeface="Arial"/>
              </a:rPr>
              <a:t> </a:t>
            </a:r>
            <a:endParaRPr lang="en-IE" altLang="en-US" sz="1200" b="1" i="1" dirty="0">
              <a:latin typeface="+mj-lt"/>
            </a:endParaRPr>
          </a:p>
          <a:p>
            <a:pPr algn="l" rtl="0">
              <a:buFontTx/>
              <a:buNone/>
            </a:pPr>
            <a:endParaRPr lang="en-IE" altLang="en-US" sz="1200" b="1" dirty="0">
              <a:latin typeface="+mj-lt"/>
            </a:endParaRPr>
          </a:p>
          <a:p>
            <a:pPr algn="l" rtl="0">
              <a:buFontTx/>
              <a:buNone/>
            </a:pPr>
            <a:r>
              <a:rPr lang="sk" altLang="en-US" sz="1200" dirty="0">
                <a:latin typeface="+mj-lt"/>
                <a:cs typeface="Arial"/>
              </a:rPr>
              <a:t>Podniky mohou být od začátku</a:t>
            </a:r>
            <a:r>
              <a:rPr lang="sk" altLang="en-US" sz="1200" dirty="0" err="1">
                <a:latin typeface="+mj-lt"/>
                <a:cs typeface="Arial"/>
              </a:rPr>
              <a:t>podkapitalizováno .</a:t>
            </a:r>
            <a:r>
              <a:rPr lang="sk" altLang="en-US" sz="1200" dirty="0">
                <a:latin typeface="+mj-lt"/>
                <a:cs typeface="Arial"/>
              </a:rPr>
              <a:t>Vzhledem k vysoké kapitálové náklady na potravinovou infrastrukturu, a</a:t>
            </a:r>
            <a:r>
              <a:rPr lang="sk" altLang="en-US" sz="1200" b="1" dirty="0">
                <a:latin typeface="+mj-lt"/>
                <a:cs typeface="Arial"/>
              </a:rPr>
              <a:t> </a:t>
            </a:r>
            <a:r>
              <a:rPr lang="sk" altLang="en-US" sz="1200" dirty="0">
                <a:latin typeface="+mj-lt"/>
                <a:cs typeface="Arial"/>
              </a:rPr>
              <a:t>předkladatel může podcenit kapitálové požadavky podniku a tato nedostatečnost kapitálu může v pozdějším stadiu přinést tlak, který se neřeší, může způsobit potíže.</a:t>
            </a:r>
            <a:endParaRPr lang="sk-SK" altLang="en-US" sz="1200" dirty="0">
              <a:latin typeface="+mj-lt"/>
              <a:cs typeface="Arial"/>
            </a:endParaRPr>
          </a:p>
          <a:p>
            <a:pPr algn="l" rtl="0">
              <a:buFontTx/>
              <a:buNone/>
            </a:pPr>
            <a:endParaRPr lang="sk-SK" altLang="en-US" sz="1200" dirty="0">
              <a:latin typeface="+mj-lt"/>
            </a:endParaRPr>
          </a:p>
          <a:p>
            <a:pPr algn="l" rtl="0"/>
            <a:r>
              <a:rPr lang="sk" altLang="en-US" sz="1200" dirty="0">
                <a:latin typeface="+mj-lt"/>
                <a:cs typeface="Arial"/>
              </a:rPr>
              <a:t>Studie Technické univerzity v Sydney uvádí následující příčiny selhání začínajících podniků. 32 % selže v důsledku špatného finančního řízení, příčin ….</a:t>
            </a:r>
          </a:p>
          <a:p>
            <a:pPr marL="285750" indent="-285750" algn="l" rtl="0">
              <a:buFont typeface="Arial" panose="020B0604020202020204" pitchFamily="34" charset="0"/>
              <a:buChar char="•"/>
            </a:pPr>
            <a:r>
              <a:rPr lang="sk" altLang="en-US" sz="1200" dirty="0">
                <a:latin typeface="+mj-lt"/>
                <a:cs typeface="Arial"/>
              </a:rPr>
              <a:t>podkapitalizováno na začátku,</a:t>
            </a:r>
            <a:endParaRPr lang="en-IE" altLang="en-US" sz="1200" dirty="0">
              <a:latin typeface="+mj-lt"/>
            </a:endParaRPr>
          </a:p>
          <a:p>
            <a:pPr marL="285750" indent="-285750" algn="l" rtl="0">
              <a:buFont typeface="Arial" panose="020B0604020202020204" pitchFamily="34" charset="0"/>
              <a:buChar char="•"/>
            </a:pPr>
            <a:r>
              <a:rPr lang="sk" altLang="en-US" sz="1200" dirty="0">
                <a:latin typeface="+mj-lt"/>
                <a:cs typeface="Arial"/>
              </a:rPr>
              <a:t>nadměrné soukromé kresby,</a:t>
            </a:r>
            <a:endParaRPr lang="en-IE" altLang="en-US" sz="1200" dirty="0">
              <a:latin typeface="+mj-lt"/>
            </a:endParaRPr>
          </a:p>
          <a:p>
            <a:pPr marL="285750" indent="-285750" algn="l" rtl="0">
              <a:buFont typeface="Arial" panose="020B0604020202020204" pitchFamily="34" charset="0"/>
              <a:buChar char="•"/>
            </a:pPr>
            <a:r>
              <a:rPr lang="sk" altLang="en-US" sz="1200" dirty="0">
                <a:latin typeface="+mj-lt"/>
                <a:cs typeface="Arial"/>
              </a:rPr>
              <a:t>nadměrné čerpání úvěrů,</a:t>
            </a:r>
            <a:endParaRPr lang="en-IE" altLang="en-US" sz="1200" dirty="0">
              <a:latin typeface="+mj-lt"/>
            </a:endParaRPr>
          </a:p>
          <a:p>
            <a:pPr marL="285750" indent="-285750" algn="l" rtl="0">
              <a:buFont typeface="Arial" panose="020B0604020202020204" pitchFamily="34" charset="0"/>
              <a:buChar char="•"/>
            </a:pPr>
            <a:r>
              <a:rPr lang="sk" altLang="en-US" sz="1200" dirty="0">
                <a:latin typeface="+mj-lt"/>
                <a:cs typeface="Arial"/>
              </a:rPr>
              <a:t>žádné nebo slabé rozpočty,</a:t>
            </a:r>
            <a:endParaRPr lang="en-IE" altLang="en-US" sz="1200" dirty="0">
              <a:latin typeface="+mj-lt"/>
            </a:endParaRPr>
          </a:p>
          <a:p>
            <a:pPr marL="285750" indent="-285750" algn="l" rtl="0">
              <a:buFont typeface="Arial" panose="020B0604020202020204" pitchFamily="34" charset="0"/>
              <a:buChar char="•"/>
            </a:pPr>
            <a:r>
              <a:rPr lang="sk" altLang="en-US" sz="1200" dirty="0">
                <a:latin typeface="+mj-lt"/>
                <a:cs typeface="Arial"/>
              </a:rPr>
              <a:t>nedostatečná rezerva na odvody daní</a:t>
            </a:r>
            <a:endParaRPr lang="en-IE" altLang="en-US" sz="1200" dirty="0">
              <a:latin typeface="+mj-lt"/>
            </a:endParaRPr>
          </a:p>
          <a:p>
            <a:pPr marL="285750" indent="-285750" algn="l" rtl="0">
              <a:buFont typeface="Arial" panose="020B0604020202020204" pitchFamily="34" charset="0"/>
              <a:buChar char="•"/>
            </a:pPr>
            <a:r>
              <a:rPr lang="sk" altLang="en-US" sz="1200" dirty="0">
                <a:latin typeface="+mj-lt"/>
                <a:cs typeface="Arial"/>
              </a:rPr>
              <a:t>špatná kontrola hotovosti.</a:t>
            </a:r>
          </a:p>
          <a:p>
            <a:pPr algn="l" rtl="0">
              <a:buFontTx/>
              <a:buNone/>
            </a:pPr>
            <a:endParaRPr lang="sk-SK" altLang="en-US" sz="1200" dirty="0">
              <a:latin typeface="+mj-lt"/>
            </a:endParaRPr>
          </a:p>
          <a:p>
            <a:pPr algn="l" rtl="0">
              <a:buFontTx/>
              <a:buNone/>
            </a:pPr>
            <a:endParaRPr lang="sk-SK" altLang="en-US" sz="1200" dirty="0">
              <a:latin typeface="+mj-lt"/>
            </a:endParaRPr>
          </a:p>
          <a:p>
            <a:pPr algn="l" rtl="0"/>
            <a:r>
              <a:rPr lang="sk" altLang="en-US" sz="1200" b="1" dirty="0">
                <a:latin typeface="+mj-lt"/>
                <a:cs typeface="Arial"/>
                <a:hlinkClick r:id="rId2"/>
              </a:rPr>
              <a:t>Zdroj: https://www.entrepreneur.com/encyclopedia/undercapitalization</a:t>
            </a:r>
            <a:endParaRPr lang="en-IE" altLang="en-US" sz="1200" b="1" dirty="0">
              <a:latin typeface="+mj-lt"/>
              <a:cs typeface="Arial"/>
            </a:endParaRPr>
          </a:p>
          <a:p>
            <a:pPr algn="l" rtl="0"/>
            <a:r>
              <a:rPr lang="sk" altLang="en-US" sz="1200" dirty="0">
                <a:latin typeface="+mj-lt"/>
                <a:cs typeface="Arial"/>
              </a:rPr>
              <a:t> </a:t>
            </a:r>
            <a:endParaRPr lang="en-IE" altLang="en-US" sz="1200" dirty="0">
              <a:latin typeface="+mj-lt"/>
            </a:endParaRPr>
          </a:p>
        </p:txBody>
      </p:sp>
    </p:spTree>
    <p:extLst>
      <p:ext uri="{BB962C8B-B14F-4D97-AF65-F5344CB8AC3E}">
        <p14:creationId xmlns:p14="http://schemas.microsoft.com/office/powerpoint/2010/main" val="2065085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A77231DE-0ACE-406D-BC31-93E3694F1A58}"/>
              </a:ext>
            </a:extLst>
          </p:cNvPr>
          <p:cNvSpPr txBox="1"/>
          <p:nvPr/>
        </p:nvSpPr>
        <p:spPr>
          <a:xfrm>
            <a:off x="188536" y="1124222"/>
            <a:ext cx="8908330" cy="1077218"/>
          </a:xfrm>
          <a:prstGeom prst="rect">
            <a:avLst/>
          </a:prstGeom>
          <a:noFill/>
        </p:spPr>
        <p:txBody>
          <a:bodyPr wrap="square" lIns="91440" tIns="45720" rIns="91440" bIns="45720" anchor="t">
            <a:spAutoFit/>
          </a:bodyPr>
          <a:lstStyle/>
          <a:p>
            <a:pPr algn="l" rtl="0">
              <a:spcBef>
                <a:spcPct val="0"/>
              </a:spcBef>
              <a:buFontTx/>
              <a:buNone/>
              <a:defRPr/>
            </a:pPr>
            <a:r>
              <a:rPr lang="sk" altLang="en-US" sz="1600" b="1" dirty="0">
                <a:solidFill>
                  <a:schemeClr val="bg1"/>
                </a:solidFill>
                <a:highlight>
                  <a:srgbClr val="006600"/>
                </a:highlight>
                <a:latin typeface="+mj-lt"/>
                <a:cs typeface="Arial"/>
              </a:rPr>
              <a:t>Cvičení 4: Máte dostatek kapitálu na založení, přežití a prosperování?</a:t>
            </a:r>
          </a:p>
          <a:p>
            <a:pPr algn="l" rtl="0">
              <a:spcBef>
                <a:spcPct val="0"/>
              </a:spcBef>
              <a:buFontTx/>
              <a:buNone/>
              <a:defRPr/>
            </a:pPr>
            <a:endParaRPr lang="en-IE" altLang="en-US" sz="1600" b="1" dirty="0">
              <a:solidFill>
                <a:schemeClr val="bg1"/>
              </a:solidFill>
              <a:highlight>
                <a:srgbClr val="006600"/>
              </a:highlight>
              <a:latin typeface="+mj-lt"/>
              <a:cs typeface="Arial" panose="020B0604020202020204" pitchFamily="34" charset="0"/>
            </a:endParaRPr>
          </a:p>
          <a:p>
            <a:pPr algn="l" rtl="0">
              <a:defRPr/>
            </a:pPr>
            <a:r>
              <a:rPr lang="sk" altLang="en-US" sz="1600" b="1" dirty="0">
                <a:solidFill>
                  <a:schemeClr val="bg1"/>
                </a:solidFill>
                <a:highlight>
                  <a:srgbClr val="006600"/>
                </a:highlight>
                <a:latin typeface="+mj-lt"/>
                <a:cs typeface="Arial"/>
              </a:rPr>
              <a:t>Stáhněte si a vyplňte naši šablonu, abyste pochopili svůj úplný požadavek na počáteční fond</a:t>
            </a:r>
            <a:endParaRPr lang="en-IE" altLang="en-US" sz="1600" b="1">
              <a:highlight>
                <a:srgbClr val="006600"/>
              </a:highlight>
              <a:latin typeface="+mj-lt"/>
              <a:cs typeface="Arial" panose="020B0604020202020204" pitchFamily="34" charset="0"/>
            </a:endParaRPr>
          </a:p>
        </p:txBody>
      </p:sp>
      <p:pic>
        <p:nvPicPr>
          <p:cNvPr id="4" name="Picture 1">
            <a:extLst>
              <a:ext uri="{FF2B5EF4-FFF2-40B4-BE49-F238E27FC236}">
                <a16:creationId xmlns:a16="http://schemas.microsoft.com/office/drawing/2014/main" id="{349E8CA7-2D9C-4C0F-9EA2-CD185C33D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850" y="2857228"/>
            <a:ext cx="7435702"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447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8380FE3B-4658-4EC6-BF31-DFFB6E8A8CC7}"/>
              </a:ext>
            </a:extLst>
          </p:cNvPr>
          <p:cNvSpPr txBox="1"/>
          <p:nvPr/>
        </p:nvSpPr>
        <p:spPr>
          <a:xfrm>
            <a:off x="282804" y="1031077"/>
            <a:ext cx="7147088" cy="830997"/>
          </a:xfrm>
          <a:prstGeom prst="rect">
            <a:avLst/>
          </a:prstGeom>
          <a:noFill/>
        </p:spPr>
        <p:txBody>
          <a:bodyPr wrap="square" lIns="91440" tIns="45720" rIns="91440" bIns="45720" anchor="t">
            <a:spAutoFit/>
          </a:bodyPr>
          <a:lstStyle/>
          <a:p>
            <a:pPr algn="l" rtl="0"/>
            <a:r>
              <a:rPr lang="sk" altLang="en-US" sz="1600" b="1" dirty="0">
                <a:solidFill>
                  <a:srgbClr val="006600"/>
                </a:solidFill>
                <a:latin typeface="+mj-lt"/>
                <a:cs typeface="Arial"/>
              </a:rPr>
              <a:t>4 .3 ​​Inovativní přístup k veřejným financím</a:t>
            </a:r>
            <a:endParaRPr lang="en-IE" altLang="en-US" sz="1600" b="1" dirty="0">
              <a:solidFill>
                <a:srgbClr val="006600"/>
              </a:solidFill>
              <a:latin typeface="+mj-lt"/>
            </a:endParaRPr>
          </a:p>
          <a:p>
            <a:pPr algn="l" rtl="0"/>
            <a:r>
              <a:rPr lang="sk" altLang="en-US" sz="1600" dirty="0">
                <a:latin typeface="+mj-lt"/>
                <a:cs typeface="Arial"/>
              </a:rPr>
              <a:t>Vytvoření znalostní základny veřejného financování povede k formulaci celkového balíku financování.</a:t>
            </a:r>
            <a:endParaRPr lang="en-IE" altLang="en-US" sz="1600" dirty="0">
              <a:latin typeface="+mj-lt"/>
            </a:endParaRPr>
          </a:p>
        </p:txBody>
      </p:sp>
      <p:sp>
        <p:nvSpPr>
          <p:cNvPr id="5" name="BlokTextu 4">
            <a:extLst>
              <a:ext uri="{FF2B5EF4-FFF2-40B4-BE49-F238E27FC236}">
                <a16:creationId xmlns:a16="http://schemas.microsoft.com/office/drawing/2014/main" id="{AE32B2C2-4E68-4EEE-AD94-49EA60DB3BA6}"/>
              </a:ext>
            </a:extLst>
          </p:cNvPr>
          <p:cNvSpPr txBox="1"/>
          <p:nvPr/>
        </p:nvSpPr>
        <p:spPr>
          <a:xfrm>
            <a:off x="4371681" y="2244060"/>
            <a:ext cx="3867347" cy="830997"/>
          </a:xfrm>
          <a:prstGeom prst="rect">
            <a:avLst/>
          </a:prstGeom>
          <a:noFill/>
        </p:spPr>
        <p:txBody>
          <a:bodyPr wrap="square" lIns="91440" tIns="45720" rIns="91440" bIns="45720" anchor="t">
            <a:spAutoFit/>
          </a:bodyPr>
          <a:lstStyle/>
          <a:p>
            <a:pPr algn="l" rtl="0" eaLnBrk="1" hangingPunct="1">
              <a:defRPr/>
            </a:pPr>
            <a:r>
              <a:rPr lang="sk" sz="1200" b="1" dirty="0">
                <a:solidFill>
                  <a:srgbClr val="006600"/>
                </a:solidFill>
                <a:latin typeface="+mj-lt"/>
                <a:cs typeface="Arial"/>
              </a:rPr>
              <a:t>ÚSPĚCH V ZABEZPEČENÍ GRANTOVÉHO FINANCOVÁNÍ</a:t>
            </a:r>
          </a:p>
          <a:p>
            <a:pPr algn="l" rtl="0" eaLnBrk="1" hangingPunct="1">
              <a:defRPr/>
            </a:pPr>
            <a:endParaRPr lang="en-IE" sz="1200" dirty="0">
              <a:latin typeface="+mj-lt"/>
            </a:endParaRPr>
          </a:p>
          <a:p>
            <a:pPr algn="l" rtl="0">
              <a:defRPr/>
            </a:pPr>
            <a:r>
              <a:rPr lang="sk" sz="1200" dirty="0">
                <a:latin typeface="+mj-lt"/>
                <a:cs typeface="Arial"/>
              </a:rPr>
              <a:t>Stejně jako při přípravě dortu, záleží na ingrediencích (vy a váš projekt) a dodržování dobrého receptu!</a:t>
            </a:r>
          </a:p>
        </p:txBody>
      </p:sp>
      <p:sp>
        <p:nvSpPr>
          <p:cNvPr id="7" name="BlokTextu 6">
            <a:extLst>
              <a:ext uri="{FF2B5EF4-FFF2-40B4-BE49-F238E27FC236}">
                <a16:creationId xmlns:a16="http://schemas.microsoft.com/office/drawing/2014/main" id="{8A76CDD2-45A0-4701-B391-8B37C056A0CB}"/>
              </a:ext>
            </a:extLst>
          </p:cNvPr>
          <p:cNvSpPr txBox="1"/>
          <p:nvPr/>
        </p:nvSpPr>
        <p:spPr>
          <a:xfrm>
            <a:off x="282804" y="3684014"/>
            <a:ext cx="8302265" cy="2754600"/>
          </a:xfrm>
          <a:prstGeom prst="rect">
            <a:avLst/>
          </a:prstGeom>
          <a:noFill/>
        </p:spPr>
        <p:txBody>
          <a:bodyPr wrap="square" lIns="91440" tIns="45720" rIns="91440" bIns="45720" anchor="t">
            <a:spAutoFit/>
          </a:bodyPr>
          <a:lstStyle/>
          <a:p>
            <a:pPr algn="l" rtl="0">
              <a:spcBef>
                <a:spcPct val="0"/>
              </a:spcBef>
              <a:buFontTx/>
              <a:buNone/>
            </a:pPr>
            <a:r>
              <a:rPr lang="sk" altLang="en-US" sz="1200" dirty="0">
                <a:latin typeface="+mj-lt"/>
              </a:rPr>
              <a:t>Na snímcích, které následují, sdílíme naše osvědčené postupy, tipy a triky pro sladký grantový úspěch. Když budete mít správné ingredience a recept, budete moci získat finanční prostředky na místní, národní nebo dokonce evropské úrovni.</a:t>
            </a:r>
            <a:endParaRPr lang="sk-SK" altLang="en-US" sz="1200" dirty="0">
              <a:latin typeface="+mj-lt"/>
            </a:endParaRPr>
          </a:p>
          <a:p>
            <a:pPr algn="l" rtl="0">
              <a:buFontTx/>
              <a:buNone/>
            </a:pPr>
            <a:r>
              <a:rPr lang="sk" altLang="en-US" sz="1200" b="1" dirty="0">
                <a:solidFill>
                  <a:srgbClr val="006600"/>
                </a:solidFill>
                <a:latin typeface="+mj-lt"/>
                <a:cs typeface="Arial"/>
              </a:rPr>
              <a:t>Příprava je klíčová</a:t>
            </a:r>
            <a:endParaRPr lang="sk-SK" altLang="en-US" sz="1200" b="1">
              <a:solidFill>
                <a:srgbClr val="006600"/>
              </a:solidFill>
              <a:latin typeface="+mj-lt"/>
              <a:cs typeface="Arial"/>
            </a:endParaRPr>
          </a:p>
          <a:p>
            <a:pPr algn="l" rtl="0">
              <a:buFontTx/>
              <a:buNone/>
            </a:pPr>
            <a:endParaRPr lang="en-IE" altLang="en-US" sz="1200" b="1" dirty="0">
              <a:solidFill>
                <a:srgbClr val="B2CF3F"/>
              </a:solidFill>
              <a:latin typeface="+mj-lt"/>
            </a:endParaRPr>
          </a:p>
          <a:p>
            <a:pPr algn="l" rtl="0">
              <a:buFontTx/>
              <a:buNone/>
            </a:pPr>
            <a:r>
              <a:rPr lang="sk" altLang="en-US" sz="1200" dirty="0">
                <a:latin typeface="+mj-lt"/>
              </a:rPr>
              <a:t>Musíte důkladně prozkoumat svůj cíl financování. Je nezbytné, abyste se zabývali tím, jak váš projekt splňuje cíle donorů?</a:t>
            </a:r>
          </a:p>
          <a:p>
            <a:pPr algn="l" rtl="0"/>
            <a:r>
              <a:rPr lang="sk" altLang="en-US" sz="1200" dirty="0">
                <a:latin typeface="+mj-lt"/>
                <a:cs typeface="Arial"/>
              </a:rPr>
              <a:t>Propojte svůj projekt s klíčovými kritérii donoru a ukažte, jak váš projekt podporuje jeho záměry a záměry.</a:t>
            </a:r>
            <a:endParaRPr lang="sk-SK" altLang="en-US" sz="1200" dirty="0">
              <a:latin typeface="+mj-lt"/>
              <a:cs typeface="Arial"/>
            </a:endParaRPr>
          </a:p>
          <a:p>
            <a:pPr algn="l" rtl="0"/>
            <a:endParaRPr lang="en-IE" altLang="en-US" sz="1200" dirty="0">
              <a:latin typeface="+mj-lt"/>
            </a:endParaRPr>
          </a:p>
          <a:p>
            <a:pPr algn="l" rtl="0" eaLnBrk="1" hangingPunct="1">
              <a:buFontTx/>
              <a:buNone/>
            </a:pPr>
            <a:r>
              <a:rPr lang="sk" altLang="en-US" sz="1200" b="1" dirty="0">
                <a:solidFill>
                  <a:srgbClr val="006600"/>
                </a:solidFill>
                <a:latin typeface="+mj-lt"/>
                <a:cs typeface="Arial"/>
              </a:rPr>
              <a:t>proč?</a:t>
            </a:r>
            <a:endParaRPr lang="sk-SK" altLang="en-US" sz="1200" b="1">
              <a:solidFill>
                <a:srgbClr val="006600"/>
              </a:solidFill>
              <a:latin typeface="+mj-lt"/>
            </a:endParaRPr>
          </a:p>
          <a:p>
            <a:pPr algn="ctr" rtl="0">
              <a:buFontTx/>
              <a:buNone/>
            </a:pPr>
            <a:r>
              <a:rPr lang="sk" altLang="en-US" sz="1200" dirty="0">
                <a:latin typeface="+mj-lt"/>
              </a:rPr>
              <a:t>Až 50 % žádostí obdržených donormi nesplňuje jejich zveřejněná kritéria</a:t>
            </a:r>
          </a:p>
          <a:p>
            <a:pPr algn="ctr" rtl="0">
              <a:buFontTx/>
              <a:buNone/>
            </a:pPr>
            <a:endParaRPr lang="en-IE" altLang="en-US" sz="1200" dirty="0">
              <a:latin typeface="+mj-lt"/>
            </a:endParaRPr>
          </a:p>
          <a:p>
            <a:pPr algn="l" rtl="0">
              <a:buFontTx/>
              <a:buNone/>
            </a:pPr>
            <a:r>
              <a:rPr lang="sk" altLang="en-US" sz="1200" dirty="0">
                <a:latin typeface="+mj-lt"/>
                <a:cs typeface="Arial"/>
              </a:rPr>
              <a:t>Minimálně byste si měli přečíst pokyny vydané donorem. Zvažte: donorů motivace, formát žádosti, úroveň financování, termíny předkládání, oprávněnost a proces rozhodování.</a:t>
            </a:r>
          </a:p>
          <a:p>
            <a:pPr algn="l" rtl="0">
              <a:spcBef>
                <a:spcPct val="0"/>
              </a:spcBef>
              <a:buFontTx/>
              <a:buNone/>
            </a:pPr>
            <a:endParaRPr lang="en-IE" altLang="en-US" sz="1200" dirty="0">
              <a:latin typeface="+mj-lt"/>
            </a:endParaRPr>
          </a:p>
        </p:txBody>
      </p:sp>
      <p:pic>
        <p:nvPicPr>
          <p:cNvPr id="8" name="Picture 3" descr="C:\Documents and Settings\ocasey\Local Settings\Temporary Internet Files\Content.IE5\O34IBRWD\MPj04276910000[1].jpg">
            <a:extLst>
              <a:ext uri="{FF2B5EF4-FFF2-40B4-BE49-F238E27FC236}">
                <a16:creationId xmlns:a16="http://schemas.microsoft.com/office/drawing/2014/main" id="{0C0C50E1-44E7-41E0-BF0E-93828C728D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823" y="2108295"/>
            <a:ext cx="2096286" cy="157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124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B12E6AD1-496F-4BB2-B6FF-0E7070C896A0}"/>
              </a:ext>
            </a:extLst>
          </p:cNvPr>
          <p:cNvSpPr txBox="1"/>
          <p:nvPr/>
        </p:nvSpPr>
        <p:spPr>
          <a:xfrm>
            <a:off x="527115" y="1348557"/>
            <a:ext cx="8851769" cy="3511731"/>
          </a:xfrm>
          <a:prstGeom prst="rect">
            <a:avLst/>
          </a:prstGeom>
          <a:noFill/>
        </p:spPr>
        <p:txBody>
          <a:bodyPr wrap="square" lIns="91440" tIns="45720" rIns="91440" bIns="45720" anchor="t">
            <a:spAutoFit/>
          </a:bodyPr>
          <a:lstStyle/>
          <a:p>
            <a:pPr algn="l" rtl="0">
              <a:lnSpc>
                <a:spcPct val="80000"/>
              </a:lnSpc>
              <a:spcBef>
                <a:spcPct val="0"/>
              </a:spcBef>
              <a:buFontTx/>
              <a:buNone/>
              <a:defRPr/>
            </a:pPr>
            <a:r>
              <a:rPr lang="sk" sz="1200" b="1" dirty="0">
                <a:solidFill>
                  <a:srgbClr val="006600"/>
                </a:solidFill>
                <a:latin typeface="+mj-lt"/>
                <a:cs typeface="Arial"/>
              </a:rPr>
              <a:t>Nejlepší tipy na úspěch při psaní žádosti o grant</a:t>
            </a:r>
            <a:endParaRPr lang="sk-SK" sz="1200" b="1">
              <a:solidFill>
                <a:srgbClr val="006600"/>
              </a:solidFill>
              <a:latin typeface="+mj-lt"/>
              <a:cs typeface="Arial"/>
            </a:endParaRPr>
          </a:p>
          <a:p>
            <a:pPr algn="l" rtl="0">
              <a:lnSpc>
                <a:spcPct val="80000"/>
              </a:lnSpc>
              <a:spcBef>
                <a:spcPct val="0"/>
              </a:spcBef>
              <a:buFontTx/>
              <a:buNone/>
              <a:defRPr/>
            </a:pPr>
            <a:endParaRPr lang="en-US" sz="1200" b="1" dirty="0">
              <a:solidFill>
                <a:srgbClr val="B2CF3F"/>
              </a:solidFill>
              <a:latin typeface="+mj-lt"/>
            </a:endParaRPr>
          </a:p>
          <a:p>
            <a:pPr marL="342900" indent="-342900" algn="l" rtl="0">
              <a:spcAft>
                <a:spcPts val="600"/>
              </a:spcAft>
              <a:buClr>
                <a:srgbClr val="084C5F"/>
              </a:buClr>
              <a:buFont typeface="Wingdings" panose="05000000000000000000" pitchFamily="2" charset="2"/>
              <a:buChar char="Ø"/>
              <a:defRPr/>
            </a:pPr>
            <a:r>
              <a:rPr lang="sk" sz="1200" dirty="0">
                <a:latin typeface="+mj-lt"/>
                <a:cs typeface="Arial"/>
              </a:rPr>
              <a:t>Vyjádřete skutečné a pozitivní rozdíly, které financování přinese vašemu centru. Použití infografiky může mít vliv na to, aby se projekt dostal k hlavnímu vlivu, který by mohl mít na klíčové metriky, jako např.</a:t>
            </a:r>
          </a:p>
          <a:p>
            <a:pPr marL="342900" indent="-342900" algn="l" rtl="0">
              <a:spcAft>
                <a:spcPts val="600"/>
              </a:spcAft>
              <a:buClr>
                <a:srgbClr val="084C5F"/>
              </a:buClr>
              <a:buFont typeface="Wingdings" panose="05000000000000000000" pitchFamily="2" charset="2"/>
              <a:buChar char="Ø"/>
              <a:defRPr/>
            </a:pPr>
            <a:r>
              <a:rPr lang="sk" sz="1200" dirty="0">
                <a:latin typeface="+mj-lt"/>
                <a:cs typeface="Arial"/>
              </a:rPr>
              <a:t>Vaše venkovská obchodní strategie vyvinutý v Modulu 2 by vám měl poskytnout prostor k tomu, abyste byli kreativní, vyzývaví a poutaví, pokud jde o váš nápad, toto je vaše příležitost odlišit se od sebe a potenciálu tvůrce změn vašeho centra.</a:t>
            </a:r>
          </a:p>
          <a:p>
            <a:pPr marL="342900" indent="-342900" algn="l" rtl="0">
              <a:spcAft>
                <a:spcPts val="600"/>
              </a:spcAft>
              <a:buClr>
                <a:srgbClr val="084C5F"/>
              </a:buClr>
              <a:buFont typeface="Wingdings" panose="05000000000000000000" pitchFamily="2" charset="2"/>
              <a:buChar char="Ø"/>
              <a:defRPr/>
            </a:pPr>
            <a:r>
              <a:rPr lang="sk" sz="1200" dirty="0">
                <a:latin typeface="+mj-lt"/>
                <a:cs typeface="Arial"/>
              </a:rPr>
              <a:t>Vybudujte si svoji důvěryhodnost a buďte profesionální!</a:t>
            </a:r>
            <a:br>
              <a:rPr lang="en-US" sz="1200" dirty="0">
                <a:latin typeface="+mj-lt"/>
              </a:rPr>
            </a:br>
            <a:r>
              <a:rPr lang="sk" sz="1200" dirty="0">
                <a:latin typeface="+mj-lt"/>
                <a:cs typeface="Arial"/>
              </a:rPr>
              <a:t>K aplikaci přistupujte s vysokou mírou profesionality</a:t>
            </a:r>
            <a:endParaRPr lang="sk-SK" sz="1200" dirty="0">
              <a:latin typeface="+mj-lt"/>
              <a:cs typeface="Arial"/>
            </a:endParaRPr>
          </a:p>
          <a:p>
            <a:pPr marL="342900" indent="-342900" algn="l" rtl="0">
              <a:spcAft>
                <a:spcPts val="600"/>
              </a:spcAft>
              <a:buClr>
                <a:srgbClr val="084C5F"/>
              </a:buClr>
              <a:buFont typeface="Wingdings" panose="05000000000000000000" pitchFamily="2" charset="2"/>
              <a:buChar char="Ø"/>
              <a:defRPr/>
            </a:pPr>
            <a:r>
              <a:rPr lang="sk" sz="1200" dirty="0">
                <a:latin typeface="+mj-lt"/>
                <a:cs typeface="Arial"/>
              </a:rPr>
              <a:t>Jedním z hlavních důvodů, proč se aplikace dostanou financován je, že donori jsou přesvědčeni, že žadatelská</a:t>
            </a:r>
            <a:r>
              <a:rPr lang="sk" sz="1200" dirty="0" err="1">
                <a:latin typeface="+mj-lt"/>
                <a:cs typeface="Arial"/>
              </a:rPr>
              <a:t>organizace</a:t>
            </a:r>
            <a:r>
              <a:rPr lang="sk" sz="1200" dirty="0">
                <a:latin typeface="+mj-lt"/>
                <a:cs typeface="Arial"/>
              </a:rPr>
              <a:t>je dobře</a:t>
            </a:r>
            <a:r>
              <a:rPr lang="sk" sz="1200" dirty="0" err="1">
                <a:latin typeface="+mj-lt"/>
                <a:cs typeface="Arial"/>
              </a:rPr>
              <a:t>organizována</a:t>
            </a:r>
            <a:r>
              <a:rPr lang="sk" sz="1200" dirty="0">
                <a:latin typeface="+mj-lt"/>
                <a:cs typeface="Arial"/>
              </a:rPr>
              <a:t>, má dobré výsledky a má schopného organizátora nebo tým k realizaci navrhovaného projektu.</a:t>
            </a:r>
          </a:p>
          <a:p>
            <a:pPr marL="342900" indent="-342900" algn="l" rtl="0">
              <a:spcAft>
                <a:spcPts val="600"/>
              </a:spcAft>
              <a:buClr>
                <a:srgbClr val="084C5F"/>
              </a:buClr>
              <a:buFont typeface="Wingdings" panose="05000000000000000000" pitchFamily="2" charset="2"/>
              <a:buChar char="Ø"/>
              <a:defRPr/>
            </a:pPr>
            <a:r>
              <a:rPr lang="sk" sz="1200" dirty="0">
                <a:latin typeface="+mj-lt"/>
                <a:cs typeface="Arial"/>
              </a:rPr>
              <a:t>Nepředpokládejte, že donor bude mít nějaké znalosti o vašem podnikání, pozadí nebo novém projektu. Popište svůj projekt pravdivě a stručně. Rozdělte požadavky aplikace na kousky velikosti sousta</a:t>
            </a:r>
          </a:p>
          <a:p>
            <a:pPr marL="342900" indent="-342900" algn="l" rtl="0">
              <a:spcAft>
                <a:spcPts val="600"/>
              </a:spcAft>
              <a:buClr>
                <a:srgbClr val="084C5F"/>
              </a:buClr>
              <a:buFont typeface="Wingdings" panose="05000000000000000000" pitchFamily="2" charset="2"/>
              <a:buChar char="Ø"/>
              <a:defRPr/>
            </a:pPr>
            <a:r>
              <a:rPr lang="sk" sz="1200" dirty="0">
                <a:latin typeface="+mj-lt"/>
                <a:cs typeface="Arial"/>
              </a:rPr>
              <a:t>Dobře si promyslete prezentaci; většina donorů si přečte mnoho žádostí a pokud ano, snadno čitelné a dobře podané jim usnadňuje život.</a:t>
            </a:r>
            <a:endParaRPr lang="en-US" sz="1200" dirty="0">
              <a:latin typeface="+mj-lt"/>
              <a:cs typeface="Arial" pitchFamily="34" charset="0"/>
            </a:endParaRPr>
          </a:p>
          <a:p>
            <a:pPr marL="342900" indent="-342900" algn="l" rtl="0">
              <a:spcAft>
                <a:spcPts val="600"/>
              </a:spcAft>
              <a:buClr>
                <a:srgbClr val="084C5F"/>
              </a:buClr>
              <a:buFont typeface="Wingdings" panose="05000000000000000000" pitchFamily="2" charset="2"/>
              <a:buChar char="Ø"/>
              <a:defRPr/>
            </a:pPr>
            <a:endParaRPr lang="sk-SK" sz="1200" dirty="0">
              <a:latin typeface="+mj-lt"/>
            </a:endParaRPr>
          </a:p>
          <a:p>
            <a:pPr marL="342900" indent="-342900" algn="l" rtl="0">
              <a:spcAft>
                <a:spcPts val="600"/>
              </a:spcAft>
              <a:buClr>
                <a:srgbClr val="084C5F"/>
              </a:buClr>
              <a:buFont typeface="Wingdings" panose="05000000000000000000" pitchFamily="2" charset="2"/>
              <a:buChar char="Ø"/>
              <a:defRPr/>
            </a:pPr>
            <a:endParaRPr lang="en-IE" altLang="en-US" sz="1200" dirty="0">
              <a:latin typeface="+mj-lt"/>
            </a:endParaRPr>
          </a:p>
        </p:txBody>
      </p:sp>
    </p:spTree>
    <p:extLst>
      <p:ext uri="{BB962C8B-B14F-4D97-AF65-F5344CB8AC3E}">
        <p14:creationId xmlns:p14="http://schemas.microsoft.com/office/powerpoint/2010/main" val="1701555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758A0136-EC20-4B1F-901E-A8D6776975C9}"/>
              </a:ext>
            </a:extLst>
          </p:cNvPr>
          <p:cNvSpPr txBox="1"/>
          <p:nvPr/>
        </p:nvSpPr>
        <p:spPr>
          <a:xfrm>
            <a:off x="503548" y="1176445"/>
            <a:ext cx="8898903" cy="1865126"/>
          </a:xfrm>
          <a:prstGeom prst="rect">
            <a:avLst/>
          </a:prstGeom>
          <a:noFill/>
        </p:spPr>
        <p:txBody>
          <a:bodyPr wrap="square" lIns="91440" tIns="45720" rIns="91440" bIns="45720" anchor="t">
            <a:spAutoFit/>
          </a:bodyPr>
          <a:lstStyle/>
          <a:p>
            <a:pPr algn="l" rtl="0">
              <a:lnSpc>
                <a:spcPct val="80000"/>
              </a:lnSpc>
              <a:spcBef>
                <a:spcPct val="0"/>
              </a:spcBef>
              <a:buFontTx/>
              <a:buNone/>
              <a:defRPr/>
            </a:pPr>
            <a:r>
              <a:rPr lang="sk" sz="1200" b="1" dirty="0">
                <a:solidFill>
                  <a:srgbClr val="006600"/>
                </a:solidFill>
                <a:latin typeface="+mj-lt"/>
                <a:cs typeface="Arial"/>
              </a:rPr>
              <a:t>Nejlepší tipy na úspěch při psaní žádosti o grant</a:t>
            </a:r>
          </a:p>
          <a:p>
            <a:pPr algn="l" rtl="0">
              <a:lnSpc>
                <a:spcPct val="80000"/>
              </a:lnSpc>
              <a:spcBef>
                <a:spcPct val="0"/>
              </a:spcBef>
              <a:buFontTx/>
              <a:buNone/>
              <a:defRPr/>
            </a:pPr>
            <a:endParaRPr lang="en-US" sz="1200" b="1" dirty="0">
              <a:solidFill>
                <a:srgbClr val="B2CF3F"/>
              </a:solidFill>
              <a:latin typeface="+mj-lt"/>
            </a:endParaRPr>
          </a:p>
          <a:p>
            <a:pPr marL="342900" indent="-342900" algn="l" rtl="0">
              <a:buClr>
                <a:srgbClr val="084C5F"/>
              </a:buClr>
              <a:buFont typeface="Wingdings" panose="05000000000000000000" pitchFamily="2" charset="2"/>
              <a:buChar char="Ø"/>
              <a:defRPr/>
            </a:pPr>
            <a:r>
              <a:rPr lang="sk" sz="1200" dirty="0">
                <a:latin typeface="+mj-lt"/>
                <a:cs typeface="Arial"/>
              </a:rPr>
              <a:t>Sestavení žádosti o finanční prostředky vždy trvá mnohem déle, než si myslíte! Pamatujte, že je to soutěživé – dejte to nejlepší, co umíte</a:t>
            </a:r>
          </a:p>
          <a:p>
            <a:pPr marL="342900" indent="-342900" algn="l" rtl="0">
              <a:buClr>
                <a:srgbClr val="084C5F"/>
              </a:buClr>
              <a:buFont typeface="Wingdings" panose="05000000000000000000" pitchFamily="2" charset="2"/>
              <a:buChar char="Ø"/>
              <a:defRPr/>
            </a:pPr>
            <a:r>
              <a:rPr lang="sk" sz="1200" dirty="0">
                <a:latin typeface="+mj-lt"/>
                <a:cs typeface="Arial"/>
              </a:rPr>
              <a:t>Pište zajímavým způsobem, který vystihuje energii a ducha vašeho projektu (styl novináře)</a:t>
            </a:r>
          </a:p>
          <a:p>
            <a:pPr marL="342900" indent="-342900" algn="l" rtl="0">
              <a:buClr>
                <a:srgbClr val="084C5F"/>
              </a:buClr>
              <a:buFont typeface="Wingdings" panose="05000000000000000000" pitchFamily="2" charset="2"/>
              <a:buChar char="Ø"/>
              <a:defRPr/>
            </a:pPr>
            <a:r>
              <a:rPr lang="sk" sz="1200" dirty="0">
                <a:latin typeface="+mj-lt"/>
                <a:cs typeface="Arial"/>
              </a:rPr>
              <a:t>Síla důkazu potřeby. Nestačí říct: „Víme... myslíme si...“. podložte to relevantním výzkumem. Podrobně jsme to pokryli v modulu 1 .</a:t>
            </a:r>
            <a:endParaRPr lang="en-GB" sz="1200" dirty="0">
              <a:latin typeface="+mj-lt"/>
              <a:cs typeface="Arial" pitchFamily="34" charset="0"/>
            </a:endParaRPr>
          </a:p>
          <a:p>
            <a:pPr marL="342900" indent="-342900" algn="l" rtl="0">
              <a:buClr>
                <a:srgbClr val="084C5F"/>
              </a:buClr>
              <a:buFont typeface="Wingdings" panose="05000000000000000000" pitchFamily="2" charset="2"/>
              <a:buChar char="Ø"/>
              <a:defRPr/>
            </a:pPr>
            <a:r>
              <a:rPr lang="sk" sz="1200" dirty="0">
                <a:latin typeface="+mj-lt"/>
                <a:cs typeface="Arial"/>
              </a:rPr>
              <a:t>Ukažte, že váš projekt je doplňkový – nekonkuruje ostatním (finance to označují jako vytěsnění)</a:t>
            </a:r>
          </a:p>
          <a:p>
            <a:pPr marL="342900" indent="-342900" algn="l" rtl="0">
              <a:buClr>
                <a:srgbClr val="084C5F"/>
              </a:buClr>
              <a:buFont typeface="Wingdings" panose="05000000000000000000" pitchFamily="2" charset="2"/>
              <a:buChar char="Ø"/>
              <a:defRPr/>
            </a:pPr>
            <a:r>
              <a:rPr lang="sk" sz="1200" dirty="0">
                <a:latin typeface="+mj-lt"/>
                <a:cs typeface="Arial"/>
              </a:rPr>
              <a:t>Neslibujte přehnaně – jednoho dne budete muset splnit</a:t>
            </a:r>
          </a:p>
          <a:p>
            <a:pPr marL="342900" indent="-342900" algn="l" rtl="0">
              <a:buClr>
                <a:srgbClr val="084C5F"/>
              </a:buClr>
              <a:buFont typeface="Wingdings" panose="05000000000000000000" pitchFamily="2" charset="2"/>
              <a:buChar char="Ø"/>
              <a:defRPr/>
            </a:pPr>
            <a:r>
              <a:rPr lang="sk" sz="1200" dirty="0">
                <a:latin typeface="+mj-lt"/>
                <a:cs typeface="Arial"/>
              </a:rPr>
              <a:t>A v neposlední řadě si před podáním žádosti určitě promluvte s finanční agenturou</a:t>
            </a:r>
          </a:p>
        </p:txBody>
      </p:sp>
    </p:spTree>
    <p:extLst>
      <p:ext uri="{BB962C8B-B14F-4D97-AF65-F5344CB8AC3E}">
        <p14:creationId xmlns:p14="http://schemas.microsoft.com/office/powerpoint/2010/main" val="54812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865262F0-7634-4F43-8369-43FFE92E2F6D}"/>
              </a:ext>
            </a:extLst>
          </p:cNvPr>
          <p:cNvSpPr txBox="1"/>
          <p:nvPr/>
        </p:nvSpPr>
        <p:spPr>
          <a:xfrm>
            <a:off x="252168" y="1238200"/>
            <a:ext cx="4953784" cy="240066"/>
          </a:xfrm>
          <a:prstGeom prst="rect">
            <a:avLst/>
          </a:prstGeom>
          <a:noFill/>
        </p:spPr>
        <p:txBody>
          <a:bodyPr wrap="square" lIns="91440" tIns="45720" rIns="91440" bIns="45720" anchor="t">
            <a:spAutoFit/>
          </a:bodyPr>
          <a:lstStyle/>
          <a:p>
            <a:pPr algn="l" rtl="0">
              <a:lnSpc>
                <a:spcPct val="80000"/>
              </a:lnSpc>
              <a:spcBef>
                <a:spcPct val="0"/>
              </a:spcBef>
              <a:buFontTx/>
              <a:buNone/>
              <a:defRPr/>
            </a:pPr>
            <a:r>
              <a:rPr lang="sk" sz="1200" b="1" dirty="0">
                <a:solidFill>
                  <a:srgbClr val="006600"/>
                </a:solidFill>
                <a:latin typeface="+mj-lt"/>
                <a:cs typeface="Arial"/>
              </a:rPr>
              <a:t>Granty – národní (Irsko)</a:t>
            </a: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5B1E3D4D-F838-4A7B-93CE-2734E9326D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3172" y="700485"/>
            <a:ext cx="14795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lokTextu 5">
            <a:extLst>
              <a:ext uri="{FF2B5EF4-FFF2-40B4-BE49-F238E27FC236}">
                <a16:creationId xmlns:a16="http://schemas.microsoft.com/office/drawing/2014/main" id="{A62A8A5A-2A93-4222-ADC6-984185EA1F4B}"/>
              </a:ext>
            </a:extLst>
          </p:cNvPr>
          <p:cNvSpPr txBox="1"/>
          <p:nvPr/>
        </p:nvSpPr>
        <p:spPr>
          <a:xfrm>
            <a:off x="252168" y="2083572"/>
            <a:ext cx="9014380" cy="276999"/>
          </a:xfrm>
          <a:prstGeom prst="rect">
            <a:avLst/>
          </a:prstGeom>
          <a:noFill/>
        </p:spPr>
        <p:txBody>
          <a:bodyPr wrap="square" lIns="91440" tIns="45720" rIns="91440" bIns="45720" anchor="t">
            <a:spAutoFit/>
          </a:bodyPr>
          <a:lstStyle/>
          <a:p>
            <a:pPr algn="l" rtl="0"/>
            <a:r>
              <a:rPr lang="sk" altLang="en-US" sz="1200" dirty="0">
                <a:latin typeface="+mj-lt"/>
                <a:cs typeface="Arial"/>
              </a:rPr>
              <a:t>Nyní zkoumáme klíčové programy financování, které se mohou vztahovat na centrum rozvoje chuti v Irsku</a:t>
            </a:r>
            <a:endParaRPr lang="sk-SK" sz="1200">
              <a:latin typeface="+mj-lt"/>
              <a:cs typeface="Arial"/>
            </a:endParaRPr>
          </a:p>
        </p:txBody>
      </p:sp>
      <p:sp>
        <p:nvSpPr>
          <p:cNvPr id="8" name="BlokTextu 7">
            <a:extLst>
              <a:ext uri="{FF2B5EF4-FFF2-40B4-BE49-F238E27FC236}">
                <a16:creationId xmlns:a16="http://schemas.microsoft.com/office/drawing/2014/main" id="{C4A0DF99-6451-421F-8D92-95BD2FC854FD}"/>
              </a:ext>
            </a:extLst>
          </p:cNvPr>
          <p:cNvSpPr txBox="1"/>
          <p:nvPr/>
        </p:nvSpPr>
        <p:spPr>
          <a:xfrm>
            <a:off x="252168" y="3389401"/>
            <a:ext cx="9165209" cy="1384995"/>
          </a:xfrm>
          <a:prstGeom prst="rect">
            <a:avLst/>
          </a:prstGeom>
          <a:noFill/>
        </p:spPr>
        <p:txBody>
          <a:bodyPr wrap="square" lIns="91440" tIns="45720" rIns="91440" bIns="45720" anchor="t">
            <a:spAutoFit/>
          </a:bodyPr>
          <a:lstStyle/>
          <a:p>
            <a:pPr algn="l" rtl="0"/>
            <a:r>
              <a:rPr lang="sk" altLang="en-US" sz="1200" dirty="0">
                <a:latin typeface="+mj-lt"/>
                <a:cs typeface="Arial"/>
              </a:rPr>
              <a:t>Enterprise Ireland je státní agentura odpovědná za podporu rozvoje výrobních společností a společností poskytujících služby v mezinárodním obchodě prostřednictvím financování a podpory pro společnosti – od podnikatelů s obchodními návrhy pro začínající podnik s vysokým potenciálem.</a:t>
            </a:r>
            <a:r>
              <a:rPr lang="sk" altLang="en-US" sz="1200" b="1" dirty="0">
                <a:latin typeface="+mj-lt"/>
                <a:cs typeface="Arial"/>
              </a:rPr>
              <a:t> </a:t>
            </a:r>
            <a:r>
              <a:rPr lang="sk" altLang="en-US" sz="1200" dirty="0">
                <a:latin typeface="+mj-lt"/>
                <a:cs typeface="Arial"/>
              </a:rPr>
              <a:t>až po velké společnosti rozšiřující své aktivity, zvyšování efektivity a rostoucí mezinárodní prodej.</a:t>
            </a:r>
            <a:endParaRPr lang="en-IE" altLang="en-US" sz="1200" dirty="0">
              <a:latin typeface="+mj-lt"/>
            </a:endParaRPr>
          </a:p>
          <a:p>
            <a:pPr algn="l" rtl="0">
              <a:spcBef>
                <a:spcPct val="0"/>
              </a:spcBef>
              <a:buFontTx/>
              <a:buNone/>
            </a:pPr>
            <a:endParaRPr lang="en-IE" altLang="en-US" sz="1200" dirty="0">
              <a:latin typeface="+mj-lt"/>
            </a:endParaRPr>
          </a:p>
          <a:p>
            <a:pPr algn="l" rtl="0">
              <a:spcBef>
                <a:spcPct val="0"/>
              </a:spcBef>
              <a:buFontTx/>
              <a:buNone/>
            </a:pPr>
            <a:r>
              <a:rPr lang="sk" altLang="en-US" sz="1200" dirty="0">
                <a:latin typeface="+mj-lt"/>
                <a:cs typeface="Arial"/>
              </a:rPr>
              <a:t>Zvláštní zájem centra chuti , oni také spravovat klíčové vládní financování v rámci</a:t>
            </a:r>
            <a:r>
              <a:rPr lang="sk" altLang="en-US" sz="1200" b="1" dirty="0">
                <a:latin typeface="+mj-lt"/>
                <a:cs typeface="Arial"/>
              </a:rPr>
              <a:t>Regionální fond rozvoje podnikání.</a:t>
            </a:r>
            <a:endParaRPr lang="sk-SK" altLang="en-US" sz="1200" b="1">
              <a:latin typeface="+mj-lt"/>
              <a:cs typeface="Arial"/>
            </a:endParaRPr>
          </a:p>
          <a:p>
            <a:pPr algn="l" rtl="0">
              <a:spcBef>
                <a:spcPct val="0"/>
              </a:spcBef>
              <a:buFontTx/>
              <a:buNone/>
            </a:pPr>
            <a:endParaRPr lang="en-IE" altLang="en-US" sz="1200" b="1" dirty="0">
              <a:latin typeface="+mj-lt"/>
            </a:endParaRPr>
          </a:p>
        </p:txBody>
      </p:sp>
      <p:pic>
        <p:nvPicPr>
          <p:cNvPr id="9" name="Picture 5">
            <a:extLst>
              <a:ext uri="{FF2B5EF4-FFF2-40B4-BE49-F238E27FC236}">
                <a16:creationId xmlns:a16="http://schemas.microsoft.com/office/drawing/2014/main" id="{CB3A3BE4-3438-43F3-B5B4-C05FEFC48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365" y="2708907"/>
            <a:ext cx="192881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401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BB263C42-6196-4C21-A68D-3E94F29640B2}"/>
              </a:ext>
            </a:extLst>
          </p:cNvPr>
          <p:cNvSpPr txBox="1"/>
          <p:nvPr/>
        </p:nvSpPr>
        <p:spPr>
          <a:xfrm>
            <a:off x="186179" y="1175696"/>
            <a:ext cx="6921631" cy="276999"/>
          </a:xfrm>
          <a:prstGeom prst="rect">
            <a:avLst/>
          </a:prstGeom>
          <a:noFill/>
        </p:spPr>
        <p:txBody>
          <a:bodyPr wrap="square" lIns="91440" tIns="45720" rIns="91440" bIns="45720" anchor="t">
            <a:spAutoFit/>
          </a:bodyPr>
          <a:lstStyle/>
          <a:p>
            <a:pPr algn="l" rtl="0">
              <a:defRPr/>
            </a:pPr>
            <a:r>
              <a:rPr lang="sk" altLang="en-US" sz="1200" b="1" dirty="0">
                <a:solidFill>
                  <a:srgbClr val="006600"/>
                </a:solidFill>
                <a:latin typeface="+mj-lt"/>
                <a:cs typeface="Arial"/>
              </a:rPr>
              <a:t>Regionální fond rozvoje podnikání</a:t>
            </a:r>
            <a:r>
              <a:rPr lang="sk" sz="1200" b="1" dirty="0">
                <a:solidFill>
                  <a:srgbClr val="006600"/>
                </a:solidFill>
                <a:latin typeface="+mj-lt"/>
                <a:cs typeface="Arial"/>
              </a:rPr>
              <a:t>2017 až 2020</a:t>
            </a: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DAAF85DD-AD11-4BFF-8217-0C211CEFCD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2352" y="1175696"/>
            <a:ext cx="14795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lokTextu 5">
            <a:extLst>
              <a:ext uri="{FF2B5EF4-FFF2-40B4-BE49-F238E27FC236}">
                <a16:creationId xmlns:a16="http://schemas.microsoft.com/office/drawing/2014/main" id="{24F5CE0D-D3AE-4043-BA3F-B92B7D79D2A1}"/>
              </a:ext>
            </a:extLst>
          </p:cNvPr>
          <p:cNvSpPr txBox="1"/>
          <p:nvPr/>
        </p:nvSpPr>
        <p:spPr>
          <a:xfrm>
            <a:off x="186179" y="2265984"/>
            <a:ext cx="8986101" cy="3231654"/>
          </a:xfrm>
          <a:prstGeom prst="rect">
            <a:avLst/>
          </a:prstGeom>
          <a:noFill/>
        </p:spPr>
        <p:txBody>
          <a:bodyPr wrap="square" lIns="91440" tIns="45720" rIns="91440" bIns="45720" anchor="t">
            <a:spAutoFit/>
          </a:bodyPr>
          <a:lstStyle/>
          <a:p>
            <a:pPr algn="l" rtl="0">
              <a:spcBef>
                <a:spcPct val="0"/>
              </a:spcBef>
              <a:buFontTx/>
              <a:buNone/>
            </a:pPr>
            <a:r>
              <a:rPr lang="sk" altLang="en-US" sz="1200" dirty="0">
                <a:latin typeface="+mj-lt"/>
                <a:cs typeface="Arial"/>
              </a:rPr>
              <a:t>Centrum chuti má 2 možnosti toku financování, přičemž obě mají míru grantu</a:t>
            </a:r>
            <a:r>
              <a:rPr lang="sk" altLang="en-US" sz="1200" b="1" dirty="0">
                <a:latin typeface="+mj-lt"/>
                <a:cs typeface="Arial"/>
              </a:rPr>
              <a:t>80 % .</a:t>
            </a:r>
          </a:p>
          <a:p>
            <a:pPr algn="l" rtl="0">
              <a:spcBef>
                <a:spcPct val="0"/>
              </a:spcBef>
              <a:buFontTx/>
              <a:buNone/>
            </a:pPr>
            <a:endParaRPr lang="en-IE" altLang="en-US" sz="1200" b="1" dirty="0">
              <a:latin typeface="+mj-lt"/>
            </a:endParaRPr>
          </a:p>
          <a:p>
            <a:pPr algn="l" rtl="0">
              <a:spcBef>
                <a:spcPct val="0"/>
              </a:spcBef>
              <a:buFontTx/>
              <a:buNone/>
            </a:pPr>
            <a:r>
              <a:rPr lang="sk" altLang="en-US" sz="1200" b="1" dirty="0">
                <a:latin typeface="+mj-lt"/>
                <a:cs typeface="Arial"/>
              </a:rPr>
              <a:t>První proud – hlavní projekty regionální změny</a:t>
            </a:r>
          </a:p>
          <a:p>
            <a:pPr algn="l" rtl="0"/>
            <a:r>
              <a:rPr lang="sk" altLang="en-US" sz="1200" dirty="0">
                <a:latin typeface="+mj-lt"/>
                <a:cs typeface="Arial"/>
              </a:rPr>
              <a:t>Podporovat velké iniciativy s vysokým dopadem – regionální/multiregionální, národní.</a:t>
            </a:r>
          </a:p>
          <a:p>
            <a:pPr algn="l" rtl="0"/>
            <a:endParaRPr lang="en-IE" altLang="en-US" sz="1200" dirty="0">
              <a:latin typeface="+mj-lt"/>
            </a:endParaRPr>
          </a:p>
          <a:p>
            <a:pPr algn="l" rtl="0">
              <a:spcBef>
                <a:spcPct val="0"/>
              </a:spcBef>
              <a:buFontTx/>
              <a:buNone/>
            </a:pPr>
            <a:r>
              <a:rPr lang="sk" altLang="en-US" sz="1200" dirty="0">
                <a:latin typeface="+mj-lt"/>
                <a:cs typeface="Arial"/>
              </a:rPr>
              <a:t>Grantová podpora v rozmezí od 2 do 5 milionů EUR na projekt – financování na kapitálové a běžné náklady</a:t>
            </a:r>
          </a:p>
          <a:p>
            <a:pPr algn="l" rtl="0">
              <a:spcBef>
                <a:spcPct val="0"/>
              </a:spcBef>
              <a:buFontTx/>
              <a:buNone/>
            </a:pPr>
            <a:endParaRPr lang="en-IE" altLang="en-US" sz="1200" dirty="0">
              <a:latin typeface="+mj-lt"/>
            </a:endParaRPr>
          </a:p>
          <a:p>
            <a:pPr algn="l" rtl="0"/>
            <a:r>
              <a:rPr lang="sk" altLang="en-US" sz="1200" dirty="0">
                <a:latin typeface="+mj-lt"/>
                <a:cs typeface="Arial"/>
              </a:rPr>
              <a:t>Projekty zaměřené na dosažení vysokého vlivu na ekonomický rozvoj/tvorbu pracovních míst</a:t>
            </a:r>
            <a:endParaRPr lang="sk-SK" altLang="en-US" sz="1200" dirty="0">
              <a:latin typeface="+mj-lt"/>
              <a:cs typeface="Arial"/>
            </a:endParaRPr>
          </a:p>
          <a:p>
            <a:pPr algn="l" rtl="0">
              <a:spcBef>
                <a:spcPct val="0"/>
              </a:spcBef>
              <a:buFontTx/>
              <a:buNone/>
            </a:pPr>
            <a:r>
              <a:rPr lang="sk" altLang="en-US" sz="1200" dirty="0">
                <a:latin typeface="+mj-lt"/>
                <a:cs typeface="Arial"/>
              </a:rPr>
              <a:t>Centrum chuti má 2 možnosti toku financování, přičemž obě mají míru grantu 80 %.</a:t>
            </a:r>
          </a:p>
          <a:p>
            <a:pPr algn="l" rtl="0">
              <a:spcBef>
                <a:spcPct val="0"/>
              </a:spcBef>
              <a:buFontTx/>
              <a:buNone/>
            </a:pPr>
            <a:endParaRPr lang="en-IE" altLang="en-US" sz="1200" dirty="0">
              <a:latin typeface="+mj-lt"/>
            </a:endParaRPr>
          </a:p>
          <a:p>
            <a:pPr algn="l" rtl="0">
              <a:spcBef>
                <a:spcPct val="0"/>
              </a:spcBef>
              <a:buFontTx/>
              <a:buNone/>
            </a:pPr>
            <a:r>
              <a:rPr lang="sk" altLang="en-US" sz="1200" b="1" dirty="0">
                <a:latin typeface="+mj-lt"/>
                <a:cs typeface="Arial"/>
              </a:rPr>
              <a:t>Druhý proud – Projekty regionální významné změny</a:t>
            </a:r>
          </a:p>
          <a:p>
            <a:pPr algn="l" rtl="0">
              <a:spcBef>
                <a:spcPct val="0"/>
              </a:spcBef>
              <a:buFontTx/>
              <a:buNone/>
            </a:pPr>
            <a:r>
              <a:rPr lang="sk" altLang="en-US" sz="1200" dirty="0">
                <a:latin typeface="+mj-lt"/>
                <a:cs typeface="Arial"/>
              </a:rPr>
              <a:t>Podporovat významné iniciativy s vysokým dopadem – regionální/multiregionální, celostátní</a:t>
            </a:r>
          </a:p>
          <a:p>
            <a:pPr algn="l" rtl="0">
              <a:spcBef>
                <a:spcPct val="0"/>
              </a:spcBef>
              <a:buFontTx/>
              <a:buNone/>
            </a:pPr>
            <a:endParaRPr lang="en-IE" altLang="en-US" sz="1200" dirty="0">
              <a:latin typeface="+mj-lt"/>
            </a:endParaRPr>
          </a:p>
          <a:p>
            <a:pPr algn="l" rtl="0">
              <a:spcBef>
                <a:spcPct val="0"/>
              </a:spcBef>
              <a:buFontTx/>
              <a:buNone/>
            </a:pPr>
            <a:r>
              <a:rPr lang="sk" altLang="en-US" sz="1200" dirty="0">
                <a:latin typeface="+mj-lt"/>
                <a:cs typeface="Arial"/>
              </a:rPr>
              <a:t>Grantová podpora v rozmezí od 250 000 EUR do 2 milionů EUR. EUR na projekt – financování kapitálových a běžných nákladů</a:t>
            </a:r>
          </a:p>
          <a:p>
            <a:pPr algn="l" rtl="0">
              <a:spcBef>
                <a:spcPct val="0"/>
              </a:spcBef>
              <a:buFontTx/>
              <a:buNone/>
            </a:pPr>
            <a:endParaRPr lang="en-IE" altLang="en-US" sz="1200" dirty="0">
              <a:latin typeface="+mj-lt"/>
            </a:endParaRPr>
          </a:p>
          <a:p>
            <a:pPr algn="l" rtl="0">
              <a:spcBef>
                <a:spcPct val="0"/>
              </a:spcBef>
              <a:buFontTx/>
              <a:buNone/>
            </a:pPr>
            <a:r>
              <a:rPr lang="sk" altLang="en-US" sz="1200" dirty="0">
                <a:latin typeface="+mj-lt"/>
                <a:cs typeface="Arial"/>
              </a:rPr>
              <a:t>Projekty zaměřené na dosažení vysokého dopadu na ekonomický rozvoj/tvorbu pracovních míst na regionální/krajské úrovni</a:t>
            </a:r>
          </a:p>
          <a:p>
            <a:pPr algn="l" rtl="0">
              <a:spcBef>
                <a:spcPct val="0"/>
              </a:spcBef>
              <a:buFontTx/>
              <a:buNone/>
            </a:pPr>
            <a:endParaRPr lang="en-IE" altLang="en-US" sz="1200" dirty="0">
              <a:latin typeface="+mj-lt"/>
            </a:endParaRPr>
          </a:p>
        </p:txBody>
      </p:sp>
    </p:spTree>
    <p:extLst>
      <p:ext uri="{BB962C8B-B14F-4D97-AF65-F5344CB8AC3E}">
        <p14:creationId xmlns:p14="http://schemas.microsoft.com/office/powerpoint/2010/main" val="6022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19EEC0C5-F7F1-4D1D-B307-F13560A19B13}"/>
              </a:ext>
            </a:extLst>
          </p:cNvPr>
          <p:cNvSpPr>
            <a:spLocks noGrp="1"/>
          </p:cNvSpPr>
          <p:nvPr>
            <p:ph type="body" sz="quarter" idx="12"/>
          </p:nvPr>
        </p:nvSpPr>
        <p:spPr/>
        <p:txBody>
          <a:bodyPr lIns="91440" tIns="45720" rIns="91440" bIns="45720" anchor="t"/>
          <a:lstStyle/>
          <a:p>
            <a:pPr algn="l" rtl="0"/>
            <a:r>
              <a:rPr lang="sk" dirty="0"/>
              <a:t>Aktivizace zemědělských a turistických specializací prostřednictvím Centra chuti AGATA</a:t>
            </a:r>
            <a:endParaRPr lang="sk-SK" dirty="0"/>
          </a:p>
        </p:txBody>
      </p:sp>
      <p:sp>
        <p:nvSpPr>
          <p:cNvPr id="4" name="Zástupný text 3">
            <a:extLst>
              <a:ext uri="{FF2B5EF4-FFF2-40B4-BE49-F238E27FC236}">
                <a16:creationId xmlns:a16="http://schemas.microsoft.com/office/drawing/2014/main" id="{7E7F4CEA-3B4B-4C3D-AEAF-C8A6EBE6349B}"/>
              </a:ext>
            </a:extLst>
          </p:cNvPr>
          <p:cNvSpPr>
            <a:spLocks noGrp="1"/>
          </p:cNvSpPr>
          <p:nvPr>
            <p:ph type="body" sz="quarter" idx="14"/>
          </p:nvPr>
        </p:nvSpPr>
        <p:spPr/>
        <p:txBody>
          <a:bodyPr lIns="91440" tIns="45720" rIns="91440" bIns="45720" anchor="t"/>
          <a:lstStyle/>
          <a:p>
            <a:pPr algn="l" rtl="0">
              <a:spcBef>
                <a:spcPct val="0"/>
              </a:spcBef>
              <a:defRPr/>
            </a:pPr>
            <a:r>
              <a:rPr lang="sk" altLang="en-US" dirty="0">
                <a:latin typeface="+mj-lt"/>
              </a:rPr>
              <a:t>V tomto modulu se naučíte, jak vyhodnotit zdroje pro zlepšení vašich plánů Centra chuti. Budete mít prospěch ze školení v</a:t>
            </a:r>
            <a:endParaRPr lang="sk-SK" altLang="en-US" dirty="0">
              <a:latin typeface="+mj-lt"/>
            </a:endParaRPr>
          </a:p>
          <a:p>
            <a:pPr algn="l" rtl="0">
              <a:spcBef>
                <a:spcPct val="0"/>
              </a:spcBef>
              <a:buFontTx/>
              <a:buNone/>
              <a:defRPr/>
            </a:pPr>
            <a:endParaRPr lang="en-IE" altLang="en-US" dirty="0">
              <a:latin typeface="+mj-lt"/>
            </a:endParaRPr>
          </a:p>
          <a:p>
            <a:pPr algn="l" rtl="0">
              <a:spcBef>
                <a:spcPct val="0"/>
              </a:spcBef>
              <a:buFontTx/>
              <a:buNone/>
              <a:defRPr/>
            </a:pPr>
            <a:endParaRPr lang="en-IE" altLang="en-US" dirty="0">
              <a:latin typeface="+mj-lt"/>
            </a:endParaRPr>
          </a:p>
          <a:p>
            <a:pPr algn="l" rtl="0">
              <a:spcBef>
                <a:spcPct val="0"/>
              </a:spcBef>
              <a:buFontTx/>
              <a:buNone/>
              <a:defRPr/>
            </a:pPr>
            <a:r>
              <a:rPr lang="sk" altLang="en-US" dirty="0">
                <a:latin typeface="+mj-lt"/>
              </a:rPr>
              <a:t>4 .1 Pochopení prostředí financování</a:t>
            </a:r>
          </a:p>
          <a:p>
            <a:pPr algn="l" rtl="0">
              <a:spcBef>
                <a:spcPct val="0"/>
              </a:spcBef>
              <a:buFontTx/>
              <a:buNone/>
              <a:defRPr/>
            </a:pPr>
            <a:r>
              <a:rPr lang="sk" altLang="en-US" dirty="0">
                <a:latin typeface="+mj-lt"/>
              </a:rPr>
              <a:t>4 .2 Pečlivě kalkulujte své investiční požadavky</a:t>
            </a:r>
          </a:p>
          <a:p>
            <a:pPr algn="l" rtl="0">
              <a:spcBef>
                <a:spcPct val="0"/>
              </a:spcBef>
              <a:defRPr/>
            </a:pPr>
            <a:r>
              <a:rPr lang="sk" altLang="en-US" dirty="0">
                <a:latin typeface="+mj-lt"/>
              </a:rPr>
              <a:t>4 .3 ​​Inovativní přístup k veřejným financím</a:t>
            </a:r>
          </a:p>
          <a:p>
            <a:pPr marL="901700" indent="-901700" algn="l" rtl="0">
              <a:spcBef>
                <a:spcPct val="0"/>
              </a:spcBef>
              <a:defRPr/>
            </a:pPr>
            <a:r>
              <a:rPr lang="sk" altLang="en-US" dirty="0">
                <a:latin typeface="+mj-lt"/>
              </a:rPr>
              <a:t>4 .4 Maximalizace vašeho úspěchu při zajišťování grantů nebo vlastního financování</a:t>
            </a:r>
          </a:p>
          <a:p>
            <a:pPr marL="901700" indent="-901700" algn="l" rtl="0">
              <a:spcBef>
                <a:spcPct val="0"/>
              </a:spcBef>
              <a:defRPr/>
            </a:pPr>
            <a:r>
              <a:rPr lang="sk" altLang="en-US" dirty="0">
                <a:latin typeface="+mj-lt"/>
              </a:rPr>
              <a:t>4 .5 Potenciál hromadného financování</a:t>
            </a:r>
          </a:p>
          <a:p>
            <a:pPr algn="l" rtl="0">
              <a:spcBef>
                <a:spcPct val="0"/>
              </a:spcBef>
              <a:defRPr/>
            </a:pPr>
            <a:r>
              <a:rPr lang="sk" altLang="en-US" dirty="0">
                <a:latin typeface="+mj-lt"/>
              </a:rPr>
              <a:t>4 .6 Přilákání firemních sponzorů</a:t>
            </a:r>
          </a:p>
          <a:p>
            <a:pPr algn="l" rtl="0"/>
            <a:endParaRPr lang="sk-SK" dirty="0"/>
          </a:p>
        </p:txBody>
      </p:sp>
    </p:spTree>
    <p:extLst>
      <p:ext uri="{BB962C8B-B14F-4D97-AF65-F5344CB8AC3E}">
        <p14:creationId xmlns:p14="http://schemas.microsoft.com/office/powerpoint/2010/main" val="1330934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1AD11E11-AEB7-4253-A983-879173BA1C27}"/>
              </a:ext>
            </a:extLst>
          </p:cNvPr>
          <p:cNvSpPr txBox="1"/>
          <p:nvPr/>
        </p:nvSpPr>
        <p:spPr>
          <a:xfrm>
            <a:off x="205033" y="1285335"/>
            <a:ext cx="4953784" cy="240066"/>
          </a:xfrm>
          <a:prstGeom prst="rect">
            <a:avLst/>
          </a:prstGeom>
          <a:noFill/>
        </p:spPr>
        <p:txBody>
          <a:bodyPr wrap="square" lIns="91440" tIns="45720" rIns="91440" bIns="45720" anchor="t">
            <a:spAutoFit/>
          </a:bodyPr>
          <a:lstStyle/>
          <a:p>
            <a:pPr algn="l" rtl="0">
              <a:lnSpc>
                <a:spcPct val="80000"/>
              </a:lnSpc>
              <a:spcBef>
                <a:spcPct val="0"/>
              </a:spcBef>
              <a:buFontTx/>
              <a:buNone/>
              <a:defRPr/>
            </a:pPr>
            <a:r>
              <a:rPr lang="sk" sz="1200" b="1" dirty="0">
                <a:solidFill>
                  <a:srgbClr val="006600"/>
                </a:solidFill>
                <a:latin typeface="+mj-lt"/>
                <a:cs typeface="Arial"/>
              </a:rPr>
              <a:t>Granty – národní (Irsko)</a:t>
            </a: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839E063F-A5AA-4F50-985F-768804E376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9804" y="1016477"/>
            <a:ext cx="14795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ogo LEO">
            <a:extLst>
              <a:ext uri="{FF2B5EF4-FFF2-40B4-BE49-F238E27FC236}">
                <a16:creationId xmlns:a16="http://schemas.microsoft.com/office/drawing/2014/main" id="{3A6B3659-7CD6-4118-8CF2-82159EDA0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18" y="1742584"/>
            <a:ext cx="25288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okTextu 6">
            <a:extLst>
              <a:ext uri="{FF2B5EF4-FFF2-40B4-BE49-F238E27FC236}">
                <a16:creationId xmlns:a16="http://schemas.microsoft.com/office/drawing/2014/main" id="{3DA90691-0CF6-4D6C-9078-ED41DE1EE67F}"/>
              </a:ext>
            </a:extLst>
          </p:cNvPr>
          <p:cNvSpPr txBox="1"/>
          <p:nvPr/>
        </p:nvSpPr>
        <p:spPr>
          <a:xfrm>
            <a:off x="364618" y="2794433"/>
            <a:ext cx="8917757" cy="2492990"/>
          </a:xfrm>
          <a:prstGeom prst="rect">
            <a:avLst/>
          </a:prstGeom>
          <a:noFill/>
        </p:spPr>
        <p:txBody>
          <a:bodyPr wrap="square" lIns="91440" tIns="45720" rIns="91440" bIns="45720" anchor="t">
            <a:spAutoFit/>
          </a:bodyPr>
          <a:lstStyle/>
          <a:p>
            <a:pPr algn="l" rtl="0" eaLnBrk="1" hangingPunct="1">
              <a:spcBef>
                <a:spcPct val="0"/>
              </a:spcBef>
              <a:buFontTx/>
              <a:buNone/>
            </a:pPr>
            <a:r>
              <a:rPr lang="sk" altLang="en-US" sz="1200" dirty="0">
                <a:latin typeface="+mj-lt"/>
                <a:cs typeface="Arial"/>
              </a:rPr>
              <a:t>Místní podnikové kanceláře (LEO) jsou prvním kontaktním místem pro každého, kdo hledá informace a podporu při zakládání nebo rozvoji podnikání v Irsku. Jsou založeny v rámci sítě místních úřadů (a jsou součástí „rodiny“ Enterprise Ireland, a proto hrají vedoucí úlohu při stimulování místního a regionálního hospodářského rozvoje. Prosazují potravinářský sektor prostřednictvím mnoha svých projektů a mnohé sehrály vedoucí úlohu při rozvoji center chuti a potravinářských podniků.</a:t>
            </a:r>
            <a:endParaRPr lang="sk-SK" altLang="en-US" sz="1200" dirty="0">
              <a:latin typeface="+mj-lt"/>
              <a:cs typeface="Arial"/>
            </a:endParaRPr>
          </a:p>
          <a:p>
            <a:pPr algn="l" rtl="0"/>
            <a:r>
              <a:rPr lang="sk" altLang="en-US" sz="1200" dirty="0">
                <a:latin typeface="+mj-lt"/>
                <a:cs typeface="Arial"/>
              </a:rPr>
              <a:t>Zajímavostí pro centrum vkusu je, že LEO poskytují celou řadu finanční podpory určené na pomoc při zakládání a/nebo růstu podniků (společnost s ručením omezeným, jednotlivci/živnostníci, družstva a partnerství), které zaměstnávají až deset lidí.</a:t>
            </a:r>
            <a:endParaRPr lang="en-IE" altLang="en-US" sz="1200" dirty="0">
              <a:latin typeface="+mj-lt"/>
            </a:endParaRPr>
          </a:p>
          <a:p>
            <a:pPr algn="l" rtl="0" eaLnBrk="1" hangingPunct="1">
              <a:spcBef>
                <a:spcPct val="0"/>
              </a:spcBef>
              <a:buFontTx/>
              <a:buNone/>
            </a:pPr>
            <a:endParaRPr lang="en-IE" altLang="en-US" sz="1200" dirty="0">
              <a:latin typeface="+mj-lt"/>
            </a:endParaRPr>
          </a:p>
          <a:p>
            <a:pPr algn="l" rtl="0" eaLnBrk="1" hangingPunct="1">
              <a:spcBef>
                <a:spcPct val="0"/>
              </a:spcBef>
              <a:buFontTx/>
              <a:buNone/>
            </a:pPr>
            <a:r>
              <a:rPr lang="sk" altLang="en-US" sz="1200" dirty="0">
                <a:latin typeface="+mj-lt"/>
                <a:cs typeface="Arial"/>
              </a:rPr>
              <a:t>Inkubátory mohou mít zájem o</a:t>
            </a:r>
            <a:r>
              <a:rPr lang="sk" altLang="en-US" sz="1200" b="1" dirty="0">
                <a:latin typeface="+mj-lt"/>
                <a:cs typeface="Arial"/>
                <a:hlinkClick r:id="rId4"/>
              </a:rPr>
              <a:t>granty na studii proveditelnosti/inovaci</a:t>
            </a:r>
            <a:r>
              <a:rPr lang="sk" altLang="en-US" sz="1200" dirty="0">
                <a:latin typeface="+mj-lt"/>
                <a:cs typeface="Arial"/>
                <a:hlinkClick r:id="rId4"/>
              </a:rPr>
              <a:t>pro</a:t>
            </a:r>
            <a:r>
              <a:rPr lang="sk" altLang="en-US" sz="1200" dirty="0">
                <a:latin typeface="+mj-lt"/>
                <a:cs typeface="Arial"/>
              </a:rPr>
              <a:t>těch, kteří zkoumají nové inovativní podnikatelské projekty s pomocí maximálně 60 % nákladů na výzkum, design a vývoj prototypu. s maximálním grantem 10 000 EUR*.</a:t>
            </a:r>
          </a:p>
          <a:p>
            <a:pPr algn="l" rtl="0"/>
            <a:endParaRPr lang="en-IE" altLang="en-US" sz="1200" dirty="0">
              <a:latin typeface="+mj-lt"/>
            </a:endParaRPr>
          </a:p>
          <a:p>
            <a:pPr algn="l" rtl="0" eaLnBrk="1" hangingPunct="1">
              <a:spcBef>
                <a:spcPct val="0"/>
              </a:spcBef>
              <a:buFontTx/>
              <a:buNone/>
            </a:pPr>
            <a:endParaRPr lang="en-IE" altLang="en-US" sz="1200" dirty="0">
              <a:latin typeface="+mj-lt"/>
            </a:endParaRPr>
          </a:p>
          <a:p>
            <a:pPr algn="l" rtl="0"/>
            <a:r>
              <a:rPr lang="sk" altLang="en-US" sz="1200" dirty="0">
                <a:latin typeface="+mj-lt"/>
                <a:cs typeface="Arial"/>
                <a:hlinkClick r:id="rId5"/>
              </a:rPr>
              <a:t>www.localenterprise.ie</a:t>
            </a:r>
            <a:r>
              <a:rPr lang="sk" altLang="en-US" sz="1200" dirty="0">
                <a:latin typeface="+mj-lt"/>
                <a:cs typeface="Arial"/>
              </a:rPr>
              <a:t> </a:t>
            </a:r>
            <a:endParaRPr lang="en-IE" altLang="en-US" sz="1200" dirty="0">
              <a:latin typeface="+mj-lt"/>
            </a:endParaRPr>
          </a:p>
        </p:txBody>
      </p:sp>
    </p:spTree>
    <p:extLst>
      <p:ext uri="{BB962C8B-B14F-4D97-AF65-F5344CB8AC3E}">
        <p14:creationId xmlns:p14="http://schemas.microsoft.com/office/powerpoint/2010/main" val="464219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1AD11E11-AEB7-4253-A983-879173BA1C27}"/>
              </a:ext>
            </a:extLst>
          </p:cNvPr>
          <p:cNvSpPr txBox="1"/>
          <p:nvPr/>
        </p:nvSpPr>
        <p:spPr>
          <a:xfrm>
            <a:off x="205033" y="1285335"/>
            <a:ext cx="4953784" cy="240066"/>
          </a:xfrm>
          <a:prstGeom prst="rect">
            <a:avLst/>
          </a:prstGeom>
          <a:noFill/>
        </p:spPr>
        <p:txBody>
          <a:bodyPr wrap="square" lIns="91440" tIns="45720" rIns="91440" bIns="45720" anchor="t">
            <a:spAutoFit/>
          </a:bodyPr>
          <a:lstStyle/>
          <a:p>
            <a:pPr algn="l" rtl="0">
              <a:lnSpc>
                <a:spcPct val="80000"/>
              </a:lnSpc>
              <a:spcBef>
                <a:spcPct val="0"/>
              </a:spcBef>
              <a:buFontTx/>
              <a:buNone/>
              <a:defRPr/>
            </a:pPr>
            <a:r>
              <a:rPr lang="sk" sz="1200" b="1" dirty="0">
                <a:solidFill>
                  <a:srgbClr val="006600"/>
                </a:solidFill>
                <a:latin typeface="+mj-lt"/>
                <a:cs typeface="Arial"/>
              </a:rPr>
              <a:t>Granty – národní (Irsko)</a:t>
            </a: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839E063F-A5AA-4F50-985F-768804E376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9804" y="1016477"/>
            <a:ext cx="14795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ogo LEO">
            <a:extLst>
              <a:ext uri="{FF2B5EF4-FFF2-40B4-BE49-F238E27FC236}">
                <a16:creationId xmlns:a16="http://schemas.microsoft.com/office/drawing/2014/main" id="{3A6B3659-7CD6-4118-8CF2-82159EDA0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18" y="1742584"/>
            <a:ext cx="25288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okTextu 6">
            <a:extLst>
              <a:ext uri="{FF2B5EF4-FFF2-40B4-BE49-F238E27FC236}">
                <a16:creationId xmlns:a16="http://schemas.microsoft.com/office/drawing/2014/main" id="{3DA90691-0CF6-4D6C-9078-ED41DE1EE67F}"/>
              </a:ext>
            </a:extLst>
          </p:cNvPr>
          <p:cNvSpPr txBox="1"/>
          <p:nvPr/>
        </p:nvSpPr>
        <p:spPr>
          <a:xfrm>
            <a:off x="364618" y="2794433"/>
            <a:ext cx="8917757" cy="1754326"/>
          </a:xfrm>
          <a:prstGeom prst="rect">
            <a:avLst/>
          </a:prstGeom>
          <a:noFill/>
        </p:spPr>
        <p:txBody>
          <a:bodyPr wrap="square" lIns="91440" tIns="45720" rIns="91440" bIns="45720" anchor="t">
            <a:spAutoFit/>
          </a:bodyPr>
          <a:lstStyle/>
          <a:p>
            <a:pPr algn="l" rtl="0"/>
            <a:r>
              <a:rPr lang="sk" altLang="en-US" sz="1200" dirty="0">
                <a:latin typeface="+mj-lt"/>
                <a:cs typeface="TH SarabunPSK"/>
              </a:rPr>
              <a:t>Mezi další podpory patří</a:t>
            </a:r>
            <a:endParaRPr lang="en-IE" altLang="en-US" sz="1200" dirty="0">
              <a:solidFill>
                <a:srgbClr val="0000FF"/>
              </a:solidFill>
              <a:latin typeface="+mj-lt"/>
              <a:cs typeface="TH SarabunPSK" panose="020B0500040200020003" pitchFamily="34" charset="-34"/>
              <a:hlinkClick r:id="rId4" invalidUrl="http://"/>
            </a:endParaRPr>
          </a:p>
          <a:p>
            <a:pPr algn="l" rtl="0">
              <a:spcBef>
                <a:spcPct val="0"/>
              </a:spcBef>
              <a:buFontTx/>
              <a:buNone/>
            </a:pPr>
            <a:endParaRPr lang="en-IE" altLang="en-US" sz="1200" dirty="0">
              <a:solidFill>
                <a:srgbClr val="0000FF"/>
              </a:solidFill>
              <a:latin typeface="+mj-lt"/>
              <a:cs typeface="TH SarabunPSK" panose="020B0500040200020003" pitchFamily="34" charset="-34"/>
              <a:hlinkClick r:id="rId5" invalidUrl="http://"/>
            </a:endParaRPr>
          </a:p>
          <a:p>
            <a:pPr algn="ctr" rtl="0">
              <a:spcBef>
                <a:spcPct val="0"/>
              </a:spcBef>
              <a:buFontTx/>
              <a:buNone/>
            </a:pPr>
            <a:r>
              <a:rPr lang="sk" altLang="en-US" sz="1200" b="1" dirty="0">
                <a:solidFill>
                  <a:srgbClr val="006600"/>
                </a:solidFill>
                <a:latin typeface="+mj-lt"/>
                <a:cs typeface="TH SarabunPSK"/>
                <a:hlinkClick r:id="rId6">
                  <a:extLst>
                    <a:ext uri="{A12FA001-AC4F-418D-AE19-62706E023703}">
                      <ahyp:hlinkClr xmlns:ahyp="http://schemas.microsoft.com/office/drawing/2018/hyperlinkcolor" val="tx"/>
                    </a:ext>
                  </a:extLst>
                </a:hlinkClick>
              </a:rPr>
              <a:t>Priming Granty</a:t>
            </a:r>
            <a:endParaRPr lang="en-IE" altLang="en-US" sz="1200" b="1">
              <a:solidFill>
                <a:srgbClr val="006600"/>
              </a:solidFill>
              <a:latin typeface="+mj-lt"/>
              <a:cs typeface="TH SarabunPSK"/>
            </a:endParaRPr>
          </a:p>
          <a:p>
            <a:pPr algn="ctr" rtl="0">
              <a:spcBef>
                <a:spcPct val="0"/>
              </a:spcBef>
              <a:buFontTx/>
              <a:buNone/>
            </a:pPr>
            <a:r>
              <a:rPr lang="sk" altLang="en-US" sz="1200" b="1" dirty="0">
                <a:solidFill>
                  <a:srgbClr val="006600"/>
                </a:solidFill>
                <a:latin typeface="+mj-lt"/>
                <a:cs typeface="TH SarabunPSK"/>
                <a:hlinkClick r:id="rId7">
                  <a:extLst>
                    <a:ext uri="{A12FA001-AC4F-418D-AE19-62706E023703}">
                      <ahyp:hlinkClr xmlns:ahyp="http://schemas.microsoft.com/office/drawing/2018/hyperlinkcolor" val="tx"/>
                    </a:ext>
                  </a:extLst>
                </a:hlinkClick>
              </a:rPr>
              <a:t>Granty na rozšíření podnikání</a:t>
            </a:r>
            <a:endParaRPr lang="en-IE" altLang="en-US" sz="1200" b="1">
              <a:solidFill>
                <a:srgbClr val="006600"/>
              </a:solidFill>
              <a:latin typeface="+mj-lt"/>
              <a:cs typeface="TH SarabunPSK"/>
            </a:endParaRPr>
          </a:p>
          <a:p>
            <a:pPr algn="l" rtl="0">
              <a:spcBef>
                <a:spcPct val="0"/>
              </a:spcBef>
              <a:buFontTx/>
              <a:buNone/>
            </a:pPr>
            <a:endParaRPr lang="en-IE" altLang="en-US" sz="1200" dirty="0">
              <a:latin typeface="+mj-lt"/>
              <a:cs typeface="TH SarabunPSK" panose="020B0500040200020003" pitchFamily="34" charset="-34"/>
            </a:endParaRPr>
          </a:p>
          <a:p>
            <a:pPr algn="l" rtl="0">
              <a:spcBef>
                <a:spcPct val="0"/>
              </a:spcBef>
              <a:buFontTx/>
              <a:buNone/>
            </a:pPr>
            <a:r>
              <a:rPr lang="sk" altLang="en-US" sz="1200" dirty="0">
                <a:latin typeface="+mj-lt"/>
                <a:cs typeface="TH SarabunPSK"/>
              </a:rPr>
              <a:t>Tyto finanční podpory jsou navrženy tak, aby poskytovaly flexibilní balíček podpory klientům LEO a potenciálním klientům</a:t>
            </a:r>
            <a:r>
              <a:rPr lang="sk" altLang="en-US" sz="1200" dirty="0">
                <a:solidFill>
                  <a:srgbClr val="006600"/>
                </a:solidFill>
                <a:latin typeface="+mj-lt"/>
                <a:cs typeface="TH SarabunPSK"/>
              </a:rPr>
              <a:t>.</a:t>
            </a:r>
            <a:r>
              <a:rPr lang="sk" altLang="en-US" sz="1200" b="1" dirty="0">
                <a:solidFill>
                  <a:srgbClr val="0000FF"/>
                </a:solidFill>
                <a:latin typeface="+mj-lt"/>
                <a:cs typeface="TH SarabunPSK"/>
                <a:hlinkClick r:id="rId8">
                  <a:extLst>
                    <a:ext uri="{A12FA001-AC4F-418D-AE19-62706E023703}">
                      <ahyp:hlinkClr xmlns:ahyp="http://schemas.microsoft.com/office/drawing/2018/hyperlinkcolor" val="tx"/>
                    </a:ext>
                  </a:extLst>
                </a:hlinkClick>
              </a:rPr>
              <a:t>Stáhnout ▼</a:t>
            </a:r>
            <a:r>
              <a:rPr lang="sk" altLang="en-US" sz="1200" dirty="0">
                <a:solidFill>
                  <a:srgbClr val="006600"/>
                </a:solidFill>
                <a:latin typeface="+mj-lt"/>
                <a:cs typeface="TH SarabunPSK"/>
                <a:hlinkClick r:id="rId8">
                  <a:extLst>
                    <a:ext uri="{A12FA001-AC4F-418D-AE19-62706E023703}">
                      <ahyp:hlinkClr xmlns:ahyp="http://schemas.microsoft.com/office/drawing/2018/hyperlinkcolor" val="tx"/>
                    </a:ext>
                  </a:extLst>
                </a:hlinkClick>
              </a:rPr>
              <a:t> </a:t>
            </a:r>
            <a:r>
              <a:rPr lang="sk" altLang="en-US" sz="1200" dirty="0">
                <a:latin typeface="+mj-lt"/>
                <a:cs typeface="TH SarabunPSK"/>
              </a:rPr>
              <a:t>brožura o finanční podpoře LEO.</a:t>
            </a:r>
          </a:p>
          <a:p>
            <a:pPr algn="l" rtl="0">
              <a:spcBef>
                <a:spcPct val="0"/>
              </a:spcBef>
              <a:buFontTx/>
              <a:buNone/>
            </a:pPr>
            <a:endParaRPr lang="en-IE" altLang="en-US" sz="1200" dirty="0">
              <a:latin typeface="+mj-lt"/>
              <a:cs typeface="TH SarabunPSK" panose="020B0500040200020003" pitchFamily="34" charset="-34"/>
            </a:endParaRPr>
          </a:p>
          <a:p>
            <a:pPr algn="l" rtl="0">
              <a:spcBef>
                <a:spcPct val="0"/>
              </a:spcBef>
              <a:buFontTx/>
              <a:buNone/>
            </a:pPr>
            <a:r>
              <a:rPr lang="sk" altLang="en-US" sz="1200" dirty="0">
                <a:latin typeface="+mj-lt"/>
                <a:cs typeface="TH SarabunPSK"/>
              </a:rPr>
              <a:t>Pro úvodní diskusi kontaktujte LEO</a:t>
            </a:r>
            <a:r>
              <a:rPr lang="sk" altLang="en-US" sz="1200" u="sng" dirty="0">
                <a:latin typeface="+mj-lt"/>
                <a:cs typeface="TH SarabunPSK"/>
              </a:rPr>
              <a:t>www.localenterprise.ie/</a:t>
            </a:r>
            <a:r>
              <a:rPr lang="sk" altLang="en-US" sz="1200" u="sng" dirty="0">
                <a:latin typeface="+mj-lt"/>
                <a:cs typeface="TH SarabunPSK"/>
                <a:hlinkClick r:id="rId9"/>
              </a:rPr>
              <a:t>vložte</a:t>
            </a:r>
            <a:r>
              <a:rPr lang="sk" altLang="en-US" sz="1200" dirty="0">
                <a:latin typeface="+mj-lt"/>
                <a:cs typeface="TH SarabunPSK"/>
              </a:rPr>
              <a:t>svůj kraj</a:t>
            </a:r>
          </a:p>
        </p:txBody>
      </p:sp>
    </p:spTree>
    <p:extLst>
      <p:ext uri="{BB962C8B-B14F-4D97-AF65-F5344CB8AC3E}">
        <p14:creationId xmlns:p14="http://schemas.microsoft.com/office/powerpoint/2010/main" val="1391402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1AD11E11-AEB7-4253-A983-879173BA1C27}"/>
              </a:ext>
            </a:extLst>
          </p:cNvPr>
          <p:cNvSpPr txBox="1"/>
          <p:nvPr/>
        </p:nvSpPr>
        <p:spPr>
          <a:xfrm>
            <a:off x="205033" y="1285335"/>
            <a:ext cx="4953784" cy="240066"/>
          </a:xfrm>
          <a:prstGeom prst="rect">
            <a:avLst/>
          </a:prstGeom>
          <a:noFill/>
        </p:spPr>
        <p:txBody>
          <a:bodyPr wrap="square" lIns="91440" tIns="45720" rIns="91440" bIns="45720" anchor="t">
            <a:spAutoFit/>
          </a:bodyPr>
          <a:lstStyle/>
          <a:p>
            <a:pPr algn="l" rtl="0">
              <a:lnSpc>
                <a:spcPct val="80000"/>
              </a:lnSpc>
              <a:spcBef>
                <a:spcPct val="0"/>
              </a:spcBef>
              <a:buFontTx/>
              <a:buNone/>
              <a:defRPr/>
            </a:pPr>
            <a:r>
              <a:rPr lang="sk" sz="1200" b="1" dirty="0">
                <a:solidFill>
                  <a:srgbClr val="006600"/>
                </a:solidFill>
                <a:latin typeface="+mj-lt"/>
                <a:cs typeface="Arial"/>
              </a:rPr>
              <a:t>Granty – národní (Irsko)</a:t>
            </a: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839E063F-A5AA-4F50-985F-768804E376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9804" y="1016477"/>
            <a:ext cx="14795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ogo LEO">
            <a:extLst>
              <a:ext uri="{FF2B5EF4-FFF2-40B4-BE49-F238E27FC236}">
                <a16:creationId xmlns:a16="http://schemas.microsoft.com/office/drawing/2014/main" id="{3A6B3659-7CD6-4118-8CF2-82159EDA0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18" y="1742584"/>
            <a:ext cx="25288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okTextu 6">
            <a:extLst>
              <a:ext uri="{FF2B5EF4-FFF2-40B4-BE49-F238E27FC236}">
                <a16:creationId xmlns:a16="http://schemas.microsoft.com/office/drawing/2014/main" id="{3DA90691-0CF6-4D6C-9078-ED41DE1EE67F}"/>
              </a:ext>
            </a:extLst>
          </p:cNvPr>
          <p:cNvSpPr txBox="1"/>
          <p:nvPr/>
        </p:nvSpPr>
        <p:spPr>
          <a:xfrm>
            <a:off x="364618" y="2794433"/>
            <a:ext cx="8917757" cy="646331"/>
          </a:xfrm>
          <a:prstGeom prst="rect">
            <a:avLst/>
          </a:prstGeom>
          <a:noFill/>
        </p:spPr>
        <p:txBody>
          <a:bodyPr wrap="square" lIns="91440" tIns="45720" rIns="91440" bIns="45720" anchor="t">
            <a:spAutoFit/>
          </a:bodyPr>
          <a:lstStyle/>
          <a:p>
            <a:pPr algn="l" rtl="0"/>
            <a:r>
              <a:rPr lang="sk" altLang="en-US" sz="1200" b="1" dirty="0">
                <a:latin typeface="+mj-lt"/>
                <a:cs typeface="Arial"/>
              </a:rPr>
              <a:t>Pod 35 let?</a:t>
            </a:r>
            <a:r>
              <a:rPr lang="sk" altLang="en-US" sz="1200" dirty="0">
                <a:latin typeface="+mj-lt"/>
                <a:cs typeface="Arial"/>
              </a:rPr>
              <a:t>Je opravdu dobrý nápad přihlásit se do soutěže Nejlepší mladý podnikatel Irska</a:t>
            </a:r>
            <a:r>
              <a:rPr lang="sk" altLang="en-US" sz="1200" dirty="0" err="1">
                <a:latin typeface="+mj-lt"/>
                <a:cs typeface="Arial"/>
              </a:rPr>
              <a:t>Irská</a:t>
            </a:r>
            <a:r>
              <a:rPr lang="sk" altLang="en-US" sz="1200" u="sng" dirty="0">
                <a:latin typeface="+mj-lt"/>
                <a:cs typeface="Arial"/>
                <a:hlinkClick r:id="rId4"/>
              </a:rPr>
              <a:t>http://www.ibye.ie/</a:t>
            </a:r>
            <a:r>
              <a:rPr lang="sk" altLang="en-US" sz="1200" u="sng" dirty="0">
                <a:latin typeface="+mj-lt"/>
                <a:cs typeface="Arial"/>
              </a:rPr>
              <a:t>.</a:t>
            </a:r>
            <a:r>
              <a:rPr lang="sk" altLang="en-US" sz="1200" dirty="0">
                <a:latin typeface="+mj-lt"/>
                <a:cs typeface="Arial"/>
              </a:rPr>
              <a:t>Každá župa má investiční fond ve výši 50 000 EUR pro vítěze kategorií.</a:t>
            </a:r>
            <a:endParaRPr lang="en-IE" altLang="en-US" sz="1200">
              <a:solidFill>
                <a:srgbClr val="636EA6"/>
              </a:solidFill>
              <a:latin typeface="+mj-lt"/>
            </a:endParaRPr>
          </a:p>
          <a:p>
            <a:pPr algn="l" rtl="0">
              <a:spcBef>
                <a:spcPct val="0"/>
              </a:spcBef>
              <a:buFontTx/>
              <a:buNone/>
            </a:pPr>
            <a:endParaRPr lang="en-IE" altLang="en-US" sz="1200" dirty="0">
              <a:latin typeface="+mj-lt"/>
              <a:cs typeface="TH SarabunPSK" panose="020B0500040200020003" pitchFamily="34" charset="-34"/>
            </a:endParaRPr>
          </a:p>
        </p:txBody>
      </p:sp>
      <p:sp>
        <p:nvSpPr>
          <p:cNvPr id="8" name="BlokTextu 7">
            <a:extLst>
              <a:ext uri="{FF2B5EF4-FFF2-40B4-BE49-F238E27FC236}">
                <a16:creationId xmlns:a16="http://schemas.microsoft.com/office/drawing/2014/main" id="{3502E6F3-21A0-4725-85DE-6341A3BF0A35}"/>
              </a:ext>
            </a:extLst>
          </p:cNvPr>
          <p:cNvSpPr txBox="1"/>
          <p:nvPr/>
        </p:nvSpPr>
        <p:spPr>
          <a:xfrm>
            <a:off x="6136848" y="4210307"/>
            <a:ext cx="3041831" cy="830997"/>
          </a:xfrm>
          <a:prstGeom prst="rect">
            <a:avLst/>
          </a:prstGeom>
          <a:noFill/>
        </p:spPr>
        <p:txBody>
          <a:bodyPr wrap="square" lIns="91440" tIns="45720" rIns="91440" bIns="45720" anchor="t">
            <a:spAutoFit/>
          </a:bodyPr>
          <a:lstStyle/>
          <a:p>
            <a:pPr algn="l" rtl="0"/>
            <a:r>
              <a:rPr lang="sk" altLang="en-US" sz="1200" dirty="0">
                <a:latin typeface="+mj-lt"/>
                <a:cs typeface="TH SarabunPSK"/>
              </a:rPr>
              <a:t>Shane Bonner z Newmarket Kitchen ve Wicklow byl národním finalistou v soutěži Best Start Up Business Kategorie.</a:t>
            </a:r>
            <a:endParaRPr lang="en-IE" altLang="en-US" sz="1200" dirty="0">
              <a:latin typeface="+mj-lt"/>
              <a:cs typeface="TH SarabunPSK" panose="020B0500040200020003" pitchFamily="34" charset="-34"/>
            </a:endParaRPr>
          </a:p>
        </p:txBody>
      </p:sp>
      <p:pic>
        <p:nvPicPr>
          <p:cNvPr id="9" name="Picture 2">
            <a:extLst>
              <a:ext uri="{FF2B5EF4-FFF2-40B4-BE49-F238E27FC236}">
                <a16:creationId xmlns:a16="http://schemas.microsoft.com/office/drawing/2014/main" id="{1A23A828-E622-47C5-9480-664553D534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4320" y="3839944"/>
            <a:ext cx="4263142" cy="254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439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DFD1E277-91DC-40BF-A11B-4B6BC46569AB}"/>
              </a:ext>
            </a:extLst>
          </p:cNvPr>
          <p:cNvSpPr txBox="1"/>
          <p:nvPr/>
        </p:nvSpPr>
        <p:spPr>
          <a:xfrm>
            <a:off x="271021" y="1112611"/>
            <a:ext cx="6987618" cy="461665"/>
          </a:xfrm>
          <a:prstGeom prst="rect">
            <a:avLst/>
          </a:prstGeom>
          <a:noFill/>
        </p:spPr>
        <p:txBody>
          <a:bodyPr wrap="square" lIns="91440" tIns="45720" rIns="91440" bIns="45720" anchor="t">
            <a:spAutoFit/>
          </a:bodyPr>
          <a:lstStyle/>
          <a:p>
            <a:pPr algn="l" rtl="0">
              <a:defRPr/>
            </a:pPr>
            <a:r>
              <a:rPr lang="sk" altLang="en-US" sz="1200" b="1" dirty="0">
                <a:solidFill>
                  <a:schemeClr val="bg1"/>
                </a:solidFill>
                <a:highlight>
                  <a:srgbClr val="006600"/>
                </a:highlight>
                <a:latin typeface="+mj-lt"/>
                <a:cs typeface="Arial"/>
              </a:rPr>
              <a:t>CVIČENÍ 5: SLEDUJTE</a:t>
            </a:r>
            <a:r>
              <a:rPr lang="sk" altLang="en-US" sz="1200" dirty="0">
                <a:solidFill>
                  <a:schemeClr val="bg1"/>
                </a:solidFill>
                <a:highlight>
                  <a:srgbClr val="006600"/>
                </a:highlight>
                <a:latin typeface="+mj-lt"/>
                <a:cs typeface="Arial"/>
              </a:rPr>
              <a:t>Shanea Bonnera, národního finalisty Newmarket Kitchen v kategorii Nejlepší začínající podnik</a:t>
            </a:r>
            <a:endParaRPr lang="en-IE" altLang="en-US" sz="1200" dirty="0">
              <a:solidFill>
                <a:schemeClr val="bg1"/>
              </a:solidFill>
              <a:highlight>
                <a:srgbClr val="006600"/>
              </a:highlight>
              <a:latin typeface="+mj-lt"/>
            </a:endParaRP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69ED8FD2-6488-4798-8B9A-BE38CB7913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1006" y="1210016"/>
            <a:ext cx="147955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ogo LEO">
            <a:extLst>
              <a:ext uri="{FF2B5EF4-FFF2-40B4-BE49-F238E27FC236}">
                <a16:creationId xmlns:a16="http://schemas.microsoft.com/office/drawing/2014/main" id="{6ADBEFC6-2501-4AB9-9D86-97E614598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685" y="2312940"/>
            <a:ext cx="2528888"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8AbkHvtE00">
            <a:hlinkClick r:id="" action="ppaction://media"/>
            <a:extLst>
              <a:ext uri="{FF2B5EF4-FFF2-40B4-BE49-F238E27FC236}">
                <a16:creationId xmlns:a16="http://schemas.microsoft.com/office/drawing/2014/main" id="{76B0DA2B-F641-4F1A-976D-3915125AAC57}"/>
              </a:ext>
            </a:extLst>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881636" y="2312940"/>
            <a:ext cx="5151519" cy="386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BlokTextu 7">
            <a:extLst>
              <a:ext uri="{FF2B5EF4-FFF2-40B4-BE49-F238E27FC236}">
                <a16:creationId xmlns:a16="http://schemas.microsoft.com/office/drawing/2014/main" id="{373B19CA-A8FC-4856-A7B9-9A8E053A86BC}"/>
              </a:ext>
            </a:extLst>
          </p:cNvPr>
          <p:cNvSpPr txBox="1"/>
          <p:nvPr/>
        </p:nvSpPr>
        <p:spPr>
          <a:xfrm>
            <a:off x="6660243" y="3482153"/>
            <a:ext cx="2528889" cy="1200329"/>
          </a:xfrm>
          <a:prstGeom prst="rect">
            <a:avLst/>
          </a:prstGeom>
          <a:noFill/>
        </p:spPr>
        <p:txBody>
          <a:bodyPr wrap="square">
            <a:spAutoFit/>
          </a:bodyPr>
          <a:lstStyle/>
          <a:p>
            <a:pPr algn="l" rtl="0">
              <a:spcBef>
                <a:spcPct val="0"/>
              </a:spcBef>
              <a:buFontTx/>
              <a:buNone/>
            </a:pPr>
            <a:r>
              <a:rPr lang="sk" altLang="en-US" sz="1800" dirty="0">
                <a:latin typeface="Bookman Old Style" panose="02050604050505020204" pitchFamily="18" charset="0"/>
              </a:rPr>
              <a:t>Odkaz na video:</a:t>
            </a:r>
            <a:r>
              <a:rPr lang="sk" altLang="en-US" sz="1800" dirty="0">
                <a:latin typeface="Bookman Old Style" panose="02050604050505020204" pitchFamily="18" charset="0"/>
                <a:hlinkClick r:id="rId6"/>
              </a:rPr>
              <a:t>www.youtube.com/watch?v=g8AbkHvtE00</a:t>
            </a:r>
            <a:r>
              <a:rPr lang="sk" altLang="en-US" sz="1800" dirty="0">
                <a:latin typeface="Bookman Old Style" panose="02050604050505020204" pitchFamily="18" charset="0"/>
              </a:rPr>
              <a:t> </a:t>
            </a:r>
          </a:p>
        </p:txBody>
      </p:sp>
    </p:spTree>
    <p:extLst>
      <p:ext uri="{BB962C8B-B14F-4D97-AF65-F5344CB8AC3E}">
        <p14:creationId xmlns:p14="http://schemas.microsoft.com/office/powerpoint/2010/main" val="917695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2BA83FD2-A667-4441-90CD-5DBFA91648BD}"/>
              </a:ext>
            </a:extLst>
          </p:cNvPr>
          <p:cNvSpPr txBox="1"/>
          <p:nvPr/>
        </p:nvSpPr>
        <p:spPr>
          <a:xfrm>
            <a:off x="195607" y="1061414"/>
            <a:ext cx="4953784" cy="387798"/>
          </a:xfrm>
          <a:prstGeom prst="rect">
            <a:avLst/>
          </a:prstGeom>
          <a:noFill/>
        </p:spPr>
        <p:txBody>
          <a:bodyPr wrap="square" lIns="91440" tIns="45720" rIns="91440" bIns="45720" anchor="t">
            <a:spAutoFit/>
          </a:bodyPr>
          <a:lstStyle/>
          <a:p>
            <a:pPr algn="l" rtl="0">
              <a:lnSpc>
                <a:spcPct val="80000"/>
              </a:lnSpc>
              <a:spcBef>
                <a:spcPct val="0"/>
              </a:spcBef>
              <a:buFontTx/>
              <a:buNone/>
              <a:defRPr/>
            </a:pPr>
            <a:r>
              <a:rPr lang="sk" sz="1200" b="1" dirty="0">
                <a:solidFill>
                  <a:srgbClr val="006600"/>
                </a:solidFill>
                <a:latin typeface="+mj-lt"/>
                <a:cs typeface="Arial"/>
              </a:rPr>
              <a:t>Granty – národní (Irsko)</a:t>
            </a:r>
          </a:p>
          <a:p>
            <a:pPr algn="l" rtl="0">
              <a:lnSpc>
                <a:spcPct val="80000"/>
              </a:lnSpc>
              <a:spcBef>
                <a:spcPct val="0"/>
              </a:spcBef>
              <a:buFontTx/>
              <a:buNone/>
              <a:defRPr/>
            </a:pPr>
            <a:endParaRPr lang="en-US" sz="1200" b="1" dirty="0">
              <a:solidFill>
                <a:srgbClr val="006600"/>
              </a:solidFill>
              <a:latin typeface="+mj-lt"/>
            </a:endParaRP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21BF73FE-7F9B-464F-A2F9-91F20B4304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3189" y="1281921"/>
            <a:ext cx="14795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lokTextu 5">
            <a:extLst>
              <a:ext uri="{FF2B5EF4-FFF2-40B4-BE49-F238E27FC236}">
                <a16:creationId xmlns:a16="http://schemas.microsoft.com/office/drawing/2014/main" id="{B45A0756-AB3F-40F3-857D-9995766A0C89}"/>
              </a:ext>
            </a:extLst>
          </p:cNvPr>
          <p:cNvSpPr txBox="1"/>
          <p:nvPr/>
        </p:nvSpPr>
        <p:spPr>
          <a:xfrm>
            <a:off x="195606" y="1694817"/>
            <a:ext cx="7477583" cy="3921073"/>
          </a:xfrm>
          <a:prstGeom prst="rect">
            <a:avLst/>
          </a:prstGeom>
          <a:noFill/>
        </p:spPr>
        <p:txBody>
          <a:bodyPr wrap="square" lIns="91440" tIns="45720" rIns="91440" bIns="45720" anchor="t">
            <a:spAutoFit/>
          </a:bodyPr>
          <a:lstStyle/>
          <a:p>
            <a:pPr algn="l" rtl="0" eaLnBrk="1" hangingPunct="1">
              <a:spcBef>
                <a:spcPct val="0"/>
              </a:spcBef>
              <a:buFontTx/>
              <a:buNone/>
            </a:pPr>
            <a:r>
              <a:rPr lang="sk" altLang="en-US" sz="1200" b="1" dirty="0">
                <a:solidFill>
                  <a:srgbClr val="006600"/>
                </a:solidFill>
                <a:latin typeface="+mj-lt"/>
                <a:cs typeface="Arial"/>
              </a:rPr>
              <a:t>Mezi další cenné podpory patří</a:t>
            </a:r>
          </a:p>
          <a:p>
            <a:pPr algn="l" rtl="0" eaLnBrk="1" hangingPunct="1">
              <a:spcBef>
                <a:spcPct val="0"/>
              </a:spcBef>
              <a:buFontTx/>
              <a:buNone/>
            </a:pPr>
            <a:endParaRPr lang="en-IE" altLang="en-US" sz="1200" b="1" dirty="0">
              <a:solidFill>
                <a:srgbClr val="006600"/>
              </a:solidFill>
              <a:latin typeface="+mj-lt"/>
            </a:endParaRPr>
          </a:p>
          <a:p>
            <a:pPr algn="l" rtl="0"/>
            <a:r>
              <a:rPr lang="sk" altLang="en-US" sz="1200" b="1" dirty="0">
                <a:solidFill>
                  <a:srgbClr val="006600"/>
                </a:solidFill>
                <a:latin typeface="+mj-lt"/>
                <a:cs typeface="Arial"/>
              </a:rPr>
              <a:t>MENTORING</a:t>
            </a:r>
          </a:p>
          <a:p>
            <a:pPr algn="l" rtl="0" eaLnBrk="1" hangingPunct="1">
              <a:spcBef>
                <a:spcPct val="0"/>
              </a:spcBef>
              <a:buFontTx/>
              <a:buNone/>
            </a:pPr>
            <a:r>
              <a:rPr lang="sk" altLang="en-US" sz="1200" dirty="0">
                <a:latin typeface="+mj-lt"/>
                <a:cs typeface="Arial"/>
              </a:rPr>
              <a:t>Panel obchodních specialistů – financí, marketingu, techniky atd., který přispívá nezávislým, informovaným pozorováním a radami na pomoc při rozhodování.</a:t>
            </a:r>
          </a:p>
          <a:p>
            <a:pPr algn="l" rtl="0" eaLnBrk="1" hangingPunct="1">
              <a:spcBef>
                <a:spcPct val="0"/>
              </a:spcBef>
              <a:buFontTx/>
              <a:buNone/>
            </a:pPr>
            <a:endParaRPr lang="en-IE" altLang="en-US" sz="1200" dirty="0">
              <a:latin typeface="+mj-lt"/>
            </a:endParaRPr>
          </a:p>
          <a:p>
            <a:pPr algn="l" rtl="0" eaLnBrk="1" hangingPunct="1">
              <a:spcBef>
                <a:spcPct val="0"/>
              </a:spcBef>
              <a:buFontTx/>
              <a:buNone/>
            </a:pPr>
            <a:r>
              <a:rPr lang="sk" altLang="en-US" sz="1200" b="1" dirty="0">
                <a:solidFill>
                  <a:srgbClr val="006600"/>
                </a:solidFill>
                <a:latin typeface="+mj-lt"/>
                <a:cs typeface="Arial"/>
              </a:rPr>
              <a:t>ONLINE OBCHODNÍ POUKAZ</a:t>
            </a:r>
          </a:p>
          <a:p>
            <a:pPr algn="l" rtl="0">
              <a:lnSpc>
                <a:spcPct val="80000"/>
              </a:lnSpc>
              <a:spcAft>
                <a:spcPts val="600"/>
              </a:spcAft>
              <a:buClr>
                <a:schemeClr val="accent1"/>
              </a:buClr>
            </a:pPr>
            <a:r>
              <a:rPr lang="sk" altLang="en-US" sz="1200" dirty="0">
                <a:latin typeface="+mj-lt"/>
                <a:cs typeface="Arial"/>
              </a:rPr>
              <a:t>Na podporu malých irských podniků při zvyšování jejich přítomnosti v online obchodování jsou online obchodní poukázky k dispozici v rámci vládní národní digitální strategie a doručují je LEO.</a:t>
            </a:r>
            <a:endParaRPr lang="sk-SK" altLang="en-US" sz="1200">
              <a:latin typeface="+mj-lt"/>
              <a:cs typeface="Arial"/>
            </a:endParaRPr>
          </a:p>
          <a:p>
            <a:pPr algn="l" rtl="0">
              <a:lnSpc>
                <a:spcPct val="80000"/>
              </a:lnSpc>
              <a:spcAft>
                <a:spcPts val="600"/>
              </a:spcAft>
              <a:buClr>
                <a:schemeClr val="accent1"/>
              </a:buClr>
              <a:buFontTx/>
              <a:buNone/>
            </a:pPr>
            <a:r>
              <a:rPr lang="sk" altLang="en-US" sz="1200" b="1" dirty="0">
                <a:latin typeface="+mj-lt"/>
                <a:cs typeface="Arial"/>
              </a:rPr>
              <a:t>Více o online poukázkách k obchodování</a:t>
            </a:r>
          </a:p>
          <a:p>
            <a:pPr algn="l" rtl="0">
              <a:lnSpc>
                <a:spcPct val="80000"/>
              </a:lnSpc>
              <a:spcAft>
                <a:spcPts val="600"/>
              </a:spcAft>
              <a:buClr>
                <a:schemeClr val="accent1"/>
              </a:buClr>
              <a:buFontTx/>
              <a:buNone/>
            </a:pPr>
            <a:r>
              <a:rPr lang="sk" altLang="en-US" sz="1200" dirty="0">
                <a:latin typeface="+mj-lt"/>
                <a:cs typeface="Arial"/>
              </a:rPr>
              <a:t>Poukázky jsou dostupné v maximální hodnotě 2 500 € nebo 50 % způsobilých výdajů (bez DPH), podle toho, která hodnota je nižší;</a:t>
            </a:r>
            <a:endParaRPr lang="sk-SK" altLang="en-US" sz="1200">
              <a:latin typeface="+mj-lt"/>
              <a:cs typeface="Arial"/>
            </a:endParaRPr>
          </a:p>
          <a:p>
            <a:pPr algn="l" rtl="0">
              <a:lnSpc>
                <a:spcPct val="80000"/>
              </a:lnSpc>
              <a:spcAft>
                <a:spcPts val="600"/>
              </a:spcAft>
              <a:buClr>
                <a:schemeClr val="accent1"/>
              </a:buClr>
              <a:buFontTx/>
              <a:buNone/>
            </a:pPr>
            <a:endParaRPr lang="en-US" altLang="en-US" sz="1200" dirty="0">
              <a:latin typeface="+mj-lt"/>
            </a:endParaRPr>
          </a:p>
          <a:p>
            <a:pPr algn="l" rtl="0">
              <a:lnSpc>
                <a:spcPct val="80000"/>
              </a:lnSpc>
              <a:spcAft>
                <a:spcPts val="600"/>
              </a:spcAft>
              <a:buClr>
                <a:schemeClr val="accent1"/>
              </a:buClr>
              <a:buFontTx/>
              <a:buNone/>
            </a:pPr>
            <a:r>
              <a:rPr lang="sk" altLang="en-US" sz="1200" dirty="0">
                <a:latin typeface="+mj-lt"/>
                <a:cs typeface="Arial"/>
              </a:rPr>
              <a:t>Žadatelé se musí účastnit informační schůzky a předtím, než vzniknou jakékoli náklady, musí být získán souhlas s poukazem;</a:t>
            </a:r>
            <a:endParaRPr lang="sk-SK" altLang="en-US" sz="1200">
              <a:latin typeface="+mj-lt"/>
              <a:cs typeface="Arial"/>
            </a:endParaRPr>
          </a:p>
          <a:p>
            <a:pPr algn="l" rtl="0">
              <a:lnSpc>
                <a:spcPct val="80000"/>
              </a:lnSpc>
              <a:spcAft>
                <a:spcPts val="600"/>
              </a:spcAft>
              <a:buClr>
                <a:schemeClr val="accent1"/>
              </a:buClr>
              <a:buFontTx/>
              <a:buNone/>
            </a:pPr>
            <a:endParaRPr lang="en-US" altLang="en-US" sz="1200" dirty="0">
              <a:latin typeface="+mj-lt"/>
            </a:endParaRPr>
          </a:p>
          <a:p>
            <a:pPr algn="l" rtl="0">
              <a:lnSpc>
                <a:spcPct val="80000"/>
              </a:lnSpc>
              <a:spcAft>
                <a:spcPts val="600"/>
              </a:spcAft>
              <a:buClr>
                <a:schemeClr val="accent1"/>
              </a:buClr>
              <a:buFontTx/>
              <a:buNone/>
            </a:pPr>
            <a:r>
              <a:rPr lang="sk" altLang="en-US" sz="1200" dirty="0">
                <a:latin typeface="+mj-lt"/>
                <a:cs typeface="Arial"/>
              </a:rPr>
              <a:t>Vlastní</a:t>
            </a:r>
            <a:r>
              <a:rPr lang="sk" altLang="en-US" sz="1200" dirty="0" err="1">
                <a:latin typeface="+mj-lt"/>
                <a:cs typeface="Arial"/>
              </a:rPr>
              <a:t>práce</a:t>
            </a:r>
            <a:r>
              <a:rPr lang="sk" altLang="en-US" sz="1200" dirty="0">
                <a:latin typeface="+mj-lt"/>
                <a:cs typeface="Arial"/>
              </a:rPr>
              <a:t>není oprávněným výdajem;</a:t>
            </a:r>
          </a:p>
          <a:p>
            <a:pPr algn="l" rtl="0">
              <a:lnSpc>
                <a:spcPct val="80000"/>
              </a:lnSpc>
              <a:spcAft>
                <a:spcPts val="600"/>
              </a:spcAft>
              <a:buClr>
                <a:schemeClr val="accent1"/>
              </a:buClr>
              <a:buFontTx/>
              <a:buNone/>
            </a:pPr>
            <a:r>
              <a:rPr lang="sk" altLang="en-US" sz="1200" dirty="0">
                <a:latin typeface="+mj-lt"/>
                <a:cs typeface="Arial"/>
              </a:rPr>
              <a:t>Zohlední se pouze náklady třetích stran.</a:t>
            </a:r>
          </a:p>
          <a:p>
            <a:pPr algn="l" rtl="0">
              <a:lnSpc>
                <a:spcPct val="80000"/>
              </a:lnSpc>
              <a:spcAft>
                <a:spcPts val="600"/>
              </a:spcAft>
              <a:buClr>
                <a:schemeClr val="accent1"/>
              </a:buClr>
              <a:buFontTx/>
              <a:buNone/>
            </a:pPr>
            <a:endParaRPr lang="en-US" altLang="en-US" sz="1200" dirty="0">
              <a:solidFill>
                <a:schemeClr val="bg2"/>
              </a:solidFill>
              <a:latin typeface="+mj-lt"/>
            </a:endParaRPr>
          </a:p>
        </p:txBody>
      </p:sp>
      <p:pic>
        <p:nvPicPr>
          <p:cNvPr id="7" name="Picture 2" descr="logo LEO">
            <a:extLst>
              <a:ext uri="{FF2B5EF4-FFF2-40B4-BE49-F238E27FC236}">
                <a16:creationId xmlns:a16="http://schemas.microsoft.com/office/drawing/2014/main" id="{0C11C369-DFC7-4825-ADBF-16C0D0977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337" y="1530707"/>
            <a:ext cx="2311906" cy="7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885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2BA83FD2-A667-4441-90CD-5DBFA91648BD}"/>
              </a:ext>
            </a:extLst>
          </p:cNvPr>
          <p:cNvSpPr txBox="1"/>
          <p:nvPr/>
        </p:nvSpPr>
        <p:spPr>
          <a:xfrm>
            <a:off x="129618" y="1056043"/>
            <a:ext cx="4953784" cy="535531"/>
          </a:xfrm>
          <a:prstGeom prst="rect">
            <a:avLst/>
          </a:prstGeom>
          <a:noFill/>
        </p:spPr>
        <p:txBody>
          <a:bodyPr wrap="square" lIns="91440" tIns="45720" rIns="91440" bIns="45720" anchor="t">
            <a:spAutoFit/>
          </a:bodyPr>
          <a:lstStyle/>
          <a:p>
            <a:pPr algn="l" rtl="0">
              <a:lnSpc>
                <a:spcPct val="80000"/>
              </a:lnSpc>
              <a:defRPr/>
            </a:pPr>
            <a:r>
              <a:rPr lang="sk" altLang="en-US" sz="1200" b="1" dirty="0">
                <a:solidFill>
                  <a:srgbClr val="006600"/>
                </a:solidFill>
                <a:latin typeface="+mj-lt"/>
                <a:cs typeface="Arial"/>
              </a:rPr>
              <a:t>Granty – národní (Irsko, ale LEADER je k dispozici v celé Evropě)</a:t>
            </a:r>
          </a:p>
          <a:p>
            <a:pPr algn="l" rtl="0">
              <a:lnSpc>
                <a:spcPct val="80000"/>
              </a:lnSpc>
              <a:spcBef>
                <a:spcPct val="0"/>
              </a:spcBef>
              <a:buFontTx/>
              <a:buNone/>
              <a:defRPr/>
            </a:pPr>
            <a:endParaRPr lang="en-US" sz="1200" b="1" dirty="0">
              <a:solidFill>
                <a:srgbClr val="006600"/>
              </a:solidFill>
              <a:latin typeface="+mj-lt"/>
            </a:endParaRP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21BF73FE-7F9B-464F-A2F9-91F20B4304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3189" y="1281921"/>
            <a:ext cx="14795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http://www.dergisle.com/wp-content/uploads/LEADER-logo-Jul09-32.jpg">
            <a:extLst>
              <a:ext uri="{FF2B5EF4-FFF2-40B4-BE49-F238E27FC236}">
                <a16:creationId xmlns:a16="http://schemas.microsoft.com/office/drawing/2014/main" id="{ED579E3E-972B-4B3C-8A90-8D6B77C9D4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4780" b="4359"/>
          <a:stretch>
            <a:fillRect/>
          </a:stretch>
        </p:blipFill>
        <p:spPr bwMode="auto">
          <a:xfrm>
            <a:off x="7822414" y="2430462"/>
            <a:ext cx="133032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lokTextu 9">
            <a:extLst>
              <a:ext uri="{FF2B5EF4-FFF2-40B4-BE49-F238E27FC236}">
                <a16:creationId xmlns:a16="http://schemas.microsoft.com/office/drawing/2014/main" id="{DB8E706A-6E99-4B4B-902E-D9C1A28FE191}"/>
              </a:ext>
            </a:extLst>
          </p:cNvPr>
          <p:cNvSpPr txBox="1"/>
          <p:nvPr/>
        </p:nvSpPr>
        <p:spPr>
          <a:xfrm>
            <a:off x="129618" y="2032063"/>
            <a:ext cx="7374118" cy="1095685"/>
          </a:xfrm>
          <a:prstGeom prst="rect">
            <a:avLst/>
          </a:prstGeom>
          <a:noFill/>
        </p:spPr>
        <p:txBody>
          <a:bodyPr wrap="square" lIns="91440" tIns="45720" rIns="91440" bIns="45720" anchor="t">
            <a:spAutoFit/>
          </a:bodyPr>
          <a:lstStyle/>
          <a:p>
            <a:pPr algn="l" rtl="0">
              <a:spcAft>
                <a:spcPts val="600"/>
              </a:spcAft>
              <a:buClr>
                <a:schemeClr val="accent1"/>
              </a:buClr>
              <a:buFontTx/>
              <a:buNone/>
            </a:pPr>
            <a:r>
              <a:rPr lang="sk" altLang="en-US" sz="1200" dirty="0">
                <a:latin typeface="+mj-lt"/>
                <a:cs typeface="Arial"/>
              </a:rPr>
              <a:t>Oddělení pro umění, dědictví, regionální, venkovské a gaeltachtské záležitosti je</a:t>
            </a:r>
            <a:r>
              <a:rPr lang="sk" altLang="en-US" sz="1200" dirty="0" err="1">
                <a:latin typeface="+mj-lt"/>
                <a:cs typeface="Arial"/>
              </a:rPr>
              <a:t>programovým</a:t>
            </a:r>
            <a:r>
              <a:rPr lang="sk" altLang="en-US" sz="1200" dirty="0">
                <a:latin typeface="+mj-lt"/>
                <a:cs typeface="Arial"/>
              </a:rPr>
              <a:t>manažerům pro LEADER, kde celkový rozpočet LEADER je 250 milionů EUR a je zaměřen na „</a:t>
            </a:r>
            <a:r>
              <a:rPr lang="sk" altLang="en-US" sz="1200" i="1" dirty="0">
                <a:latin typeface="+mj-lt"/>
                <a:cs typeface="Arial"/>
              </a:rPr>
              <a:t>podporu sociálního začlenění, snižování chudoby a ekonomický rozvoj ve venkovských oblastech“.</a:t>
            </a:r>
          </a:p>
          <a:p>
            <a:pPr algn="l" rtl="0">
              <a:lnSpc>
                <a:spcPct val="80000"/>
              </a:lnSpc>
              <a:spcAft>
                <a:spcPts val="600"/>
              </a:spcAft>
              <a:buClr>
                <a:schemeClr val="accent1"/>
              </a:buClr>
              <a:buFontTx/>
              <a:buNone/>
            </a:pPr>
            <a:endParaRPr lang="en-US" altLang="en-US" sz="1200" dirty="0">
              <a:latin typeface="+mj-lt"/>
            </a:endParaRPr>
          </a:p>
          <a:p>
            <a:pPr algn="l" rtl="0">
              <a:lnSpc>
                <a:spcPct val="80000"/>
              </a:lnSpc>
              <a:spcAft>
                <a:spcPts val="600"/>
              </a:spcAft>
              <a:buClr>
                <a:schemeClr val="accent1"/>
              </a:buClr>
            </a:pPr>
            <a:r>
              <a:rPr lang="sk" altLang="en-US" sz="1200" dirty="0">
                <a:latin typeface="+mj-lt"/>
                <a:cs typeface="Arial"/>
              </a:rPr>
              <a:t>Realizuje se prostřednictvím místních akčních skupin – najděte si tu svoji na</a:t>
            </a:r>
          </a:p>
        </p:txBody>
      </p:sp>
      <p:sp>
        <p:nvSpPr>
          <p:cNvPr id="11" name="BlokTextu 10">
            <a:extLst>
              <a:ext uri="{FF2B5EF4-FFF2-40B4-BE49-F238E27FC236}">
                <a16:creationId xmlns:a16="http://schemas.microsoft.com/office/drawing/2014/main" id="{72000137-CB94-40F0-B5F0-2D25B0461A41}"/>
              </a:ext>
            </a:extLst>
          </p:cNvPr>
          <p:cNvSpPr txBox="1"/>
          <p:nvPr/>
        </p:nvSpPr>
        <p:spPr>
          <a:xfrm>
            <a:off x="129617" y="5444172"/>
            <a:ext cx="7543571" cy="241028"/>
          </a:xfrm>
          <a:prstGeom prst="rect">
            <a:avLst/>
          </a:prstGeom>
          <a:noFill/>
        </p:spPr>
        <p:txBody>
          <a:bodyPr wrap="square" lIns="91440" tIns="45720" rIns="91440" bIns="45720" anchor="t">
            <a:spAutoFit/>
          </a:bodyPr>
          <a:lstStyle/>
          <a:p>
            <a:pPr algn="l" rtl="0">
              <a:lnSpc>
                <a:spcPct val="80000"/>
              </a:lnSpc>
              <a:spcAft>
                <a:spcPts val="600"/>
              </a:spcAft>
              <a:buClr>
                <a:schemeClr val="accent1"/>
              </a:buClr>
            </a:pPr>
            <a:r>
              <a:rPr lang="sk" altLang="en-US" sz="1200" dirty="0">
                <a:latin typeface="Bookman Old Style"/>
                <a:cs typeface="Arial"/>
                <a:hlinkClick r:id="rId4"/>
              </a:rPr>
              <a:t>https://www.pobal.ie/Publications/Documents/Local%20Action%20Groups.xlsx</a:t>
            </a:r>
            <a:r>
              <a:rPr lang="sk" altLang="en-US" sz="1200" dirty="0">
                <a:latin typeface="Bookman Old Style"/>
                <a:cs typeface="Arial"/>
              </a:rPr>
              <a:t> </a:t>
            </a:r>
            <a:endParaRPr lang="en-US" altLang="en-US" sz="1200" dirty="0">
              <a:latin typeface="Bookman Old Style" panose="02050604050505020204" pitchFamily="18" charset="0"/>
            </a:endParaRPr>
          </a:p>
        </p:txBody>
      </p:sp>
    </p:spTree>
    <p:extLst>
      <p:ext uri="{BB962C8B-B14F-4D97-AF65-F5344CB8AC3E}">
        <p14:creationId xmlns:p14="http://schemas.microsoft.com/office/powerpoint/2010/main" val="1173315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8657921E-9565-4D35-9A1A-1823A7C9193E}"/>
              </a:ext>
            </a:extLst>
          </p:cNvPr>
          <p:cNvSpPr txBox="1"/>
          <p:nvPr/>
        </p:nvSpPr>
        <p:spPr>
          <a:xfrm>
            <a:off x="207389" y="1026261"/>
            <a:ext cx="4989135" cy="1015663"/>
          </a:xfrm>
          <a:prstGeom prst="rect">
            <a:avLst/>
          </a:prstGeom>
          <a:noFill/>
        </p:spPr>
        <p:txBody>
          <a:bodyPr wrap="square" lIns="91440" tIns="45720" rIns="91440" bIns="45720" anchor="t">
            <a:spAutoFit/>
          </a:bodyPr>
          <a:lstStyle/>
          <a:p>
            <a:pPr algn="l" rtl="0">
              <a:lnSpc>
                <a:spcPct val="80000"/>
              </a:lnSpc>
            </a:pPr>
            <a:r>
              <a:rPr lang="sk" altLang="en-US" sz="1200" b="1" dirty="0">
                <a:solidFill>
                  <a:srgbClr val="006600"/>
                </a:solidFill>
                <a:latin typeface="+mj-lt"/>
                <a:cs typeface="Arial"/>
              </a:rPr>
              <a:t>Granty – národní (Irsko, ale LEADER je dostupný v celé Evropě)</a:t>
            </a:r>
          </a:p>
          <a:p>
            <a:pPr algn="l" rtl="0">
              <a:lnSpc>
                <a:spcPct val="80000"/>
              </a:lnSpc>
              <a:spcBef>
                <a:spcPct val="0"/>
              </a:spcBef>
              <a:buFontTx/>
              <a:buNone/>
            </a:pPr>
            <a:endParaRPr lang="en-US" altLang="en-US" sz="1200" b="1" dirty="0">
              <a:solidFill>
                <a:srgbClr val="B2CF3F"/>
              </a:solidFill>
              <a:latin typeface="+mj-lt"/>
            </a:endParaRPr>
          </a:p>
          <a:p>
            <a:pPr algn="l" rtl="0">
              <a:spcBef>
                <a:spcPct val="0"/>
              </a:spcBef>
              <a:buFontTx/>
              <a:buNone/>
            </a:pPr>
            <a:r>
              <a:rPr lang="sk" altLang="en-US" sz="1200" dirty="0">
                <a:latin typeface="+mj-lt"/>
                <a:cs typeface="Arial"/>
              </a:rPr>
              <a:t>Relevantní pro centrum chuti …</a:t>
            </a:r>
          </a:p>
          <a:p>
            <a:pPr algn="l" rtl="0">
              <a:lnSpc>
                <a:spcPct val="80000"/>
              </a:lnSpc>
              <a:spcBef>
                <a:spcPct val="0"/>
              </a:spcBef>
              <a:buFontTx/>
              <a:buNone/>
            </a:pPr>
            <a:endParaRPr lang="en-US" altLang="en-US" sz="1200" b="1" dirty="0">
              <a:solidFill>
                <a:srgbClr val="B2CF3F"/>
              </a:solidFill>
              <a:latin typeface="+mj-lt"/>
            </a:endParaRPr>
          </a:p>
          <a:p>
            <a:pPr algn="l" rtl="0">
              <a:lnSpc>
                <a:spcPct val="80000"/>
              </a:lnSpc>
              <a:spcBef>
                <a:spcPct val="0"/>
              </a:spcBef>
              <a:buFontTx/>
              <a:buNone/>
            </a:pPr>
            <a:endParaRPr lang="en-US" altLang="en-US" sz="1200" b="1" dirty="0">
              <a:solidFill>
                <a:srgbClr val="B2CF3F"/>
              </a:solidFill>
              <a:latin typeface="+mj-lt"/>
            </a:endParaRP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5E21707D-22CE-4BC8-8586-47897B5F6F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3189" y="1281921"/>
            <a:ext cx="14795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uľka 4">
            <a:extLst>
              <a:ext uri="{FF2B5EF4-FFF2-40B4-BE49-F238E27FC236}">
                <a16:creationId xmlns:a16="http://schemas.microsoft.com/office/drawing/2014/main" id="{0B8B698E-B21A-44EF-B032-6F20EB6C5374}"/>
              </a:ext>
            </a:extLst>
          </p:cNvPr>
          <p:cNvGraphicFramePr>
            <a:graphicFrameLocks noGrp="1"/>
          </p:cNvGraphicFramePr>
          <p:nvPr>
            <p:extLst>
              <p:ext uri="{D42A27DB-BD31-4B8C-83A1-F6EECF244321}">
                <p14:modId xmlns:p14="http://schemas.microsoft.com/office/powerpoint/2010/main" val="1367673853"/>
              </p:ext>
            </p:extLst>
          </p:nvPr>
        </p:nvGraphicFramePr>
        <p:xfrm>
          <a:off x="282803" y="2280405"/>
          <a:ext cx="9144000" cy="5021149"/>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926021539"/>
                    </a:ext>
                  </a:extLst>
                </a:gridCol>
                <a:gridCol w="2286000">
                  <a:extLst>
                    <a:ext uri="{9D8B030D-6E8A-4147-A177-3AD203B41FA5}">
                      <a16:colId xmlns:a16="http://schemas.microsoft.com/office/drawing/2014/main" val="1203149803"/>
                    </a:ext>
                  </a:extLst>
                </a:gridCol>
                <a:gridCol w="2286000">
                  <a:extLst>
                    <a:ext uri="{9D8B030D-6E8A-4147-A177-3AD203B41FA5}">
                      <a16:colId xmlns:a16="http://schemas.microsoft.com/office/drawing/2014/main" val="2400183952"/>
                    </a:ext>
                  </a:extLst>
                </a:gridCol>
                <a:gridCol w="2286000">
                  <a:extLst>
                    <a:ext uri="{9D8B030D-6E8A-4147-A177-3AD203B41FA5}">
                      <a16:colId xmlns:a16="http://schemas.microsoft.com/office/drawing/2014/main" val="3734479626"/>
                    </a:ext>
                  </a:extLst>
                </a:gridCol>
              </a:tblGrid>
              <a:tr h="1116825">
                <a:tc>
                  <a:txBody>
                    <a:bodyPr/>
                    <a:lstStyle/>
                    <a:p>
                      <a:pPr algn="l" rtl="0"/>
                      <a:r>
                        <a:rPr lang="sk" sz="1600" dirty="0">
                          <a:latin typeface="Bookman Old Style" panose="02050604050505020204" pitchFamily="18" charset="0"/>
                        </a:rPr>
                        <a:t>Téma vůdce</a:t>
                      </a:r>
                    </a:p>
                  </a:txBody>
                  <a:tcPr marL="91439" marR="91439" marT="45730" marB="45730">
                    <a:solidFill>
                      <a:srgbClr val="70AC2E"/>
                    </a:solidFill>
                  </a:tcPr>
                </a:tc>
                <a:tc>
                  <a:txBody>
                    <a:bodyPr/>
                    <a:lstStyle/>
                    <a:p>
                      <a:pPr algn="l" rtl="0"/>
                      <a:r>
                        <a:rPr lang="sk" sz="1600" dirty="0">
                          <a:solidFill>
                            <a:srgbClr val="006600"/>
                          </a:solidFill>
                          <a:latin typeface="Bookman Old Style" panose="02050604050505020204" pitchFamily="18" charset="0"/>
                        </a:rPr>
                        <a:t>Ekonomický rozvoj, rozvoj podnikání a vytváření pracovních míst</a:t>
                      </a:r>
                    </a:p>
                  </a:txBody>
                  <a:tcPr marL="91439" marR="91439" marT="45730" marB="45730">
                    <a:solidFill>
                      <a:srgbClr val="70AC2E"/>
                    </a:solidFill>
                  </a:tcPr>
                </a:tc>
                <a:tc>
                  <a:txBody>
                    <a:bodyPr/>
                    <a:lstStyle/>
                    <a:p>
                      <a:pPr algn="l" rtl="0"/>
                      <a:r>
                        <a:rPr lang="sk" sz="1600" dirty="0">
                          <a:latin typeface="Bookman Old Style" panose="02050604050505020204" pitchFamily="18" charset="0"/>
                        </a:rPr>
                        <a:t>Sociální začlenění</a:t>
                      </a:r>
                    </a:p>
                  </a:txBody>
                  <a:tcPr marL="91439" marR="91439" marT="45730" marB="45730">
                    <a:solidFill>
                      <a:srgbClr val="70AC2E"/>
                    </a:solidFill>
                  </a:tcPr>
                </a:tc>
                <a:tc>
                  <a:txBody>
                    <a:bodyPr/>
                    <a:lstStyle/>
                    <a:p>
                      <a:pPr algn="l" rtl="0"/>
                      <a:r>
                        <a:rPr lang="sk" sz="1600" dirty="0">
                          <a:latin typeface="Bookman Old Style" panose="02050604050505020204" pitchFamily="18" charset="0"/>
                        </a:rPr>
                        <a:t>Venkovské prostředí</a:t>
                      </a:r>
                    </a:p>
                  </a:txBody>
                  <a:tcPr marL="91439" marR="91439" marT="45730" marB="45730">
                    <a:solidFill>
                      <a:srgbClr val="70AC2E"/>
                    </a:solidFill>
                  </a:tcPr>
                </a:tc>
                <a:extLst>
                  <a:ext uri="{0D108BD9-81ED-4DB2-BD59-A6C34878D82A}">
                    <a16:rowId xmlns:a16="http://schemas.microsoft.com/office/drawing/2014/main" val="765646281"/>
                  </a:ext>
                </a:extLst>
              </a:tr>
              <a:tr h="905142">
                <a:tc>
                  <a:txBody>
                    <a:bodyPr/>
                    <a:lstStyle/>
                    <a:p>
                      <a:pPr algn="l" rtl="0"/>
                      <a:r>
                        <a:rPr lang="sk" sz="1600" dirty="0">
                          <a:latin typeface="Bookman Old Style" panose="02050604050505020204" pitchFamily="18" charset="0"/>
                        </a:rPr>
                        <a:t>Vedlejší téma</a:t>
                      </a:r>
                    </a:p>
                  </a:txBody>
                  <a:tcPr marL="91439" marR="91439" marT="45730" marB="45730"/>
                </a:tc>
                <a:tc>
                  <a:txBody>
                    <a:bodyPr/>
                    <a:lstStyle/>
                    <a:p>
                      <a:pPr algn="l" rtl="0"/>
                      <a:r>
                        <a:rPr lang="sk" sz="1600" dirty="0">
                          <a:latin typeface="Bookman Old Style" panose="02050604050505020204" pitchFamily="18" charset="0"/>
                        </a:rPr>
                        <a:t>Venkovský turismus</a:t>
                      </a:r>
                    </a:p>
                  </a:txBody>
                  <a:tcPr marL="91439" marR="91439" marT="45730" marB="45730"/>
                </a:tc>
                <a:tc>
                  <a:txBody>
                    <a:bodyPr/>
                    <a:lstStyle/>
                    <a:p>
                      <a:pPr algn="l" rtl="0"/>
                      <a:r>
                        <a:rPr lang="sk" sz="1600" dirty="0">
                          <a:latin typeface="Bookman Old Style" panose="02050604050505020204" pitchFamily="18" charset="0"/>
                        </a:rPr>
                        <a:t>Základní služby zaměřené na těžko dostupné komunity</a:t>
                      </a:r>
                    </a:p>
                  </a:txBody>
                  <a:tcPr marL="91439" marR="91439" marT="45730" marB="45730"/>
                </a:tc>
                <a:tc>
                  <a:txBody>
                    <a:bodyPr/>
                    <a:lstStyle/>
                    <a:p>
                      <a:pPr algn="l" rtl="0"/>
                      <a:r>
                        <a:rPr lang="sk" sz="1600" dirty="0">
                          <a:latin typeface="Bookman Old Style" panose="02050604050505020204" pitchFamily="18" charset="0"/>
                        </a:rPr>
                        <a:t>Ochrana a udržitelné využívání vodních zdrojů</a:t>
                      </a:r>
                    </a:p>
                  </a:txBody>
                  <a:tcPr marL="91439" marR="91439" marT="45730" marB="45730"/>
                </a:tc>
                <a:extLst>
                  <a:ext uri="{0D108BD9-81ED-4DB2-BD59-A6C34878D82A}">
                    <a16:rowId xmlns:a16="http://schemas.microsoft.com/office/drawing/2014/main" val="915406323"/>
                  </a:ext>
                </a:extLst>
              </a:tr>
              <a:tr h="7538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k" sz="1600" dirty="0">
                          <a:latin typeface="Bookman Old Style" panose="02050604050505020204" pitchFamily="18" charset="0"/>
                        </a:rPr>
                        <a:t>Vedlejší téma</a:t>
                      </a:r>
                    </a:p>
                  </a:txBody>
                  <a:tcPr marL="91439" marR="91439" marT="45730" marB="45730"/>
                </a:tc>
                <a:tc>
                  <a:txBody>
                    <a:bodyPr/>
                    <a:lstStyle/>
                    <a:p>
                      <a:pPr algn="l" rtl="0"/>
                      <a:r>
                        <a:rPr lang="sk" sz="1600" b="1" dirty="0">
                          <a:solidFill>
                            <a:srgbClr val="006600"/>
                          </a:solidFill>
                          <a:latin typeface="Bookman Old Style" panose="02050604050505020204" pitchFamily="18" charset="0"/>
                        </a:rPr>
                        <a:t>Rozvoj podnikání</a:t>
                      </a:r>
                    </a:p>
                  </a:txBody>
                  <a:tcPr marL="91439" marR="91439" marT="45730" marB="45730"/>
                </a:tc>
                <a:tc>
                  <a:txBody>
                    <a:bodyPr/>
                    <a:lstStyle/>
                    <a:p>
                      <a:pPr algn="l" rtl="0"/>
                      <a:r>
                        <a:rPr lang="sk" sz="1600" dirty="0">
                          <a:latin typeface="Bookman Old Style" panose="02050604050505020204" pitchFamily="18" charset="0"/>
                        </a:rPr>
                        <a:t>Venkovská mládež</a:t>
                      </a:r>
                    </a:p>
                  </a:txBody>
                  <a:tcPr marL="91439" marR="91439" marT="45730" marB="45730"/>
                </a:tc>
                <a:tc>
                  <a:txBody>
                    <a:bodyPr/>
                    <a:lstStyle/>
                    <a:p>
                      <a:pPr algn="l" rtl="0"/>
                      <a:r>
                        <a:rPr lang="sk" sz="1600" dirty="0">
                          <a:latin typeface="Bookman Old Style" panose="02050604050505020204" pitchFamily="18" charset="0"/>
                        </a:rPr>
                        <a:t>Ochrana a zlepšení místní biodiverzity</a:t>
                      </a:r>
                    </a:p>
                  </a:txBody>
                  <a:tcPr marL="91439" marR="91439" marT="45730" marB="45730"/>
                </a:tc>
                <a:extLst>
                  <a:ext uri="{0D108BD9-81ED-4DB2-BD59-A6C34878D82A}">
                    <a16:rowId xmlns:a16="http://schemas.microsoft.com/office/drawing/2014/main" val="2578477817"/>
                  </a:ext>
                </a:extLst>
              </a:tr>
              <a:tr h="5305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k" sz="1600" dirty="0">
                          <a:latin typeface="Bookman Old Style" panose="02050604050505020204" pitchFamily="18" charset="0"/>
                        </a:rPr>
                        <a:t>Vedlejší téma</a:t>
                      </a:r>
                    </a:p>
                  </a:txBody>
                  <a:tcPr marL="91439" marR="91439" marT="45730" marB="45730"/>
                </a:tc>
                <a:tc>
                  <a:txBody>
                    <a:bodyPr/>
                    <a:lstStyle/>
                    <a:p>
                      <a:pPr algn="l" rtl="0"/>
                      <a:r>
                        <a:rPr lang="sk" sz="1600" dirty="0">
                          <a:latin typeface="Bookman Old Style" panose="02050604050505020204" pitchFamily="18" charset="0"/>
                        </a:rPr>
                        <a:t>Venkovská města</a:t>
                      </a:r>
                    </a:p>
                  </a:txBody>
                  <a:tcPr marL="91439" marR="91439" marT="45730" marB="45730"/>
                </a:tc>
                <a:tc>
                  <a:txBody>
                    <a:bodyPr/>
                    <a:lstStyle/>
                    <a:p>
                      <a:pPr algn="l" rtl="0"/>
                      <a:endParaRPr lang="en-IE" sz="1600" dirty="0">
                        <a:latin typeface="Bookman Old Style" panose="02050604050505020204" pitchFamily="18" charset="0"/>
                      </a:endParaRPr>
                    </a:p>
                  </a:txBody>
                  <a:tcPr marL="91439" marR="91439" marT="45730" marB="45730"/>
                </a:tc>
                <a:tc>
                  <a:txBody>
                    <a:bodyPr/>
                    <a:lstStyle/>
                    <a:p>
                      <a:pPr algn="l" rtl="0"/>
                      <a:r>
                        <a:rPr lang="sk" sz="1600" b="1" dirty="0">
                          <a:solidFill>
                            <a:srgbClr val="006600"/>
                          </a:solidFill>
                          <a:latin typeface="Bookman Old Style" panose="02050604050505020204" pitchFamily="18" charset="0"/>
                        </a:rPr>
                        <a:t>Rozvoj obnovitelné energie</a:t>
                      </a:r>
                    </a:p>
                  </a:txBody>
                  <a:tcPr marL="91439" marR="91439" marT="45730" marB="45730"/>
                </a:tc>
                <a:extLst>
                  <a:ext uri="{0D108BD9-81ED-4DB2-BD59-A6C34878D82A}">
                    <a16:rowId xmlns:a16="http://schemas.microsoft.com/office/drawing/2014/main" val="3580534621"/>
                  </a:ext>
                </a:extLst>
              </a:tr>
              <a:tr h="4935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k" sz="1600" dirty="0">
                          <a:latin typeface="Bookman Old Style" panose="02050604050505020204" pitchFamily="18" charset="0"/>
                        </a:rPr>
                        <a:t>Vedlejší téma</a:t>
                      </a:r>
                    </a:p>
                  </a:txBody>
                  <a:tcPr marL="91439" marR="91439" marT="45730" marB="45730"/>
                </a:tc>
                <a:tc>
                  <a:txBody>
                    <a:bodyPr/>
                    <a:lstStyle/>
                    <a:p>
                      <a:pPr algn="l" rtl="0"/>
                      <a:r>
                        <a:rPr lang="sk" sz="1600" dirty="0">
                          <a:latin typeface="Bookman Old Style" panose="02050604050505020204" pitchFamily="18" charset="0"/>
                        </a:rPr>
                        <a:t>Přístup k širokopásmovému připojení</a:t>
                      </a:r>
                    </a:p>
                    <a:p>
                      <a:pPr algn="l" rtl="0"/>
                      <a:endParaRPr lang="en-IE" sz="1600" dirty="0">
                        <a:latin typeface="Bookman Old Style" panose="02050604050505020204" pitchFamily="18" charset="0"/>
                      </a:endParaRPr>
                    </a:p>
                  </a:txBody>
                  <a:tcPr marL="91439" marR="91439" marT="45730" marB="45730"/>
                </a:tc>
                <a:tc>
                  <a:txBody>
                    <a:bodyPr/>
                    <a:lstStyle/>
                    <a:p>
                      <a:pPr algn="l" rtl="0"/>
                      <a:endParaRPr lang="en-IE" sz="1600" dirty="0">
                        <a:latin typeface="Bookman Old Style" panose="02050604050505020204" pitchFamily="18" charset="0"/>
                      </a:endParaRPr>
                    </a:p>
                  </a:txBody>
                  <a:tcPr marL="91439" marR="91439" marT="45730" marB="45730"/>
                </a:tc>
                <a:tc>
                  <a:txBody>
                    <a:bodyPr/>
                    <a:lstStyle/>
                    <a:p>
                      <a:pPr algn="l" rtl="0"/>
                      <a:endParaRPr lang="en-IE" sz="1600" dirty="0">
                        <a:latin typeface="Bookman Old Style" panose="02050604050505020204" pitchFamily="18" charset="0"/>
                      </a:endParaRPr>
                    </a:p>
                  </a:txBody>
                  <a:tcPr marL="91439" marR="91439" marT="45730" marB="45730"/>
                </a:tc>
                <a:extLst>
                  <a:ext uri="{0D108BD9-81ED-4DB2-BD59-A6C34878D82A}">
                    <a16:rowId xmlns:a16="http://schemas.microsoft.com/office/drawing/2014/main" val="2033695293"/>
                  </a:ext>
                </a:extLst>
              </a:tr>
            </a:tbl>
          </a:graphicData>
        </a:graphic>
      </p:graphicFrame>
    </p:spTree>
    <p:extLst>
      <p:ext uri="{BB962C8B-B14F-4D97-AF65-F5344CB8AC3E}">
        <p14:creationId xmlns:p14="http://schemas.microsoft.com/office/powerpoint/2010/main" val="15141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6C852464-CA4F-4ED9-9D1B-9CB87F6F29BC}"/>
              </a:ext>
            </a:extLst>
          </p:cNvPr>
          <p:cNvSpPr txBox="1"/>
          <p:nvPr/>
        </p:nvSpPr>
        <p:spPr>
          <a:xfrm>
            <a:off x="339365" y="1138421"/>
            <a:ext cx="8890342" cy="4339650"/>
          </a:xfrm>
          <a:prstGeom prst="rect">
            <a:avLst/>
          </a:prstGeom>
          <a:noFill/>
        </p:spPr>
        <p:txBody>
          <a:bodyPr wrap="square" lIns="91440" tIns="45720" rIns="91440" bIns="45720" anchor="t">
            <a:spAutoFit/>
          </a:bodyPr>
          <a:lstStyle/>
          <a:p>
            <a:pPr algn="l" rtl="0">
              <a:lnSpc>
                <a:spcPct val="80000"/>
              </a:lnSpc>
              <a:defRPr/>
            </a:pPr>
            <a:r>
              <a:rPr lang="sk" altLang="en-US" sz="1200" b="1" dirty="0">
                <a:solidFill>
                  <a:srgbClr val="006600"/>
                </a:solidFill>
                <a:latin typeface="+mj-lt"/>
                <a:cs typeface="Arial"/>
              </a:rPr>
              <a:t>Granty – národní (Irsko, ale LEADER je k dispozici v celé Evropě)</a:t>
            </a:r>
            <a:endParaRPr lang="sk-SK" sz="1200"/>
          </a:p>
          <a:p>
            <a:pPr algn="l" rtl="0">
              <a:lnSpc>
                <a:spcPct val="80000"/>
              </a:lnSpc>
              <a:defRPr/>
            </a:pPr>
            <a:endParaRPr lang="en-US" altLang="en-US" sz="1200" b="1" dirty="0">
              <a:solidFill>
                <a:srgbClr val="B2CF3F"/>
              </a:solidFill>
              <a:latin typeface="+mj-lt"/>
              <a:cs typeface="Arial"/>
            </a:endParaRPr>
          </a:p>
          <a:p>
            <a:pPr algn="l" rtl="0">
              <a:lnSpc>
                <a:spcPct val="80000"/>
              </a:lnSpc>
              <a:defRPr/>
            </a:pPr>
            <a:endParaRPr lang="en-US" altLang="en-US" sz="1200" b="1" dirty="0">
              <a:solidFill>
                <a:srgbClr val="B2CF3F"/>
              </a:solidFill>
              <a:latin typeface="+mj-lt"/>
              <a:cs typeface="Arial"/>
            </a:endParaRPr>
          </a:p>
          <a:p>
            <a:pPr algn="l" rtl="0">
              <a:lnSpc>
                <a:spcPct val="80000"/>
              </a:lnSpc>
              <a:defRPr/>
            </a:pPr>
            <a:endParaRPr lang="en-US" altLang="en-US" sz="1200" b="1" dirty="0">
              <a:solidFill>
                <a:srgbClr val="B2CF3F"/>
              </a:solidFill>
              <a:latin typeface="+mj-lt"/>
              <a:cs typeface="Arial"/>
            </a:endParaRPr>
          </a:p>
          <a:p>
            <a:pPr algn="l" rtl="0">
              <a:lnSpc>
                <a:spcPct val="80000"/>
              </a:lnSpc>
              <a:defRPr/>
            </a:pPr>
            <a:endParaRPr lang="en-US" altLang="en-US" sz="1200" b="1" dirty="0">
              <a:solidFill>
                <a:srgbClr val="B2CF3F"/>
              </a:solidFill>
              <a:latin typeface="+mj-lt"/>
              <a:cs typeface="Arial"/>
            </a:endParaRPr>
          </a:p>
          <a:p>
            <a:pPr algn="l" rtl="0">
              <a:defRPr/>
            </a:pPr>
            <a:endParaRPr lang="sk-SK" altLang="en-US" sz="1200" dirty="0">
              <a:solidFill>
                <a:srgbClr val="000000"/>
              </a:solidFill>
              <a:latin typeface="+mj-lt"/>
              <a:cs typeface="Arial"/>
            </a:endParaRPr>
          </a:p>
          <a:p>
            <a:pPr algn="l" rtl="0">
              <a:defRPr/>
            </a:pPr>
            <a:endParaRPr lang="sk-SK" altLang="en-US" sz="1200" dirty="0">
              <a:solidFill>
                <a:srgbClr val="000000"/>
              </a:solidFill>
              <a:latin typeface="+mj-lt"/>
              <a:cs typeface="Arial"/>
            </a:endParaRPr>
          </a:p>
          <a:p>
            <a:pPr algn="l" rtl="0">
              <a:defRPr/>
            </a:pPr>
            <a:endParaRPr lang="sk-SK" altLang="en-US" sz="1200" dirty="0">
              <a:solidFill>
                <a:srgbClr val="000000"/>
              </a:solidFill>
              <a:latin typeface="+mj-lt"/>
              <a:cs typeface="Arial"/>
            </a:endParaRPr>
          </a:p>
          <a:p>
            <a:pPr algn="l" rtl="0">
              <a:defRPr/>
            </a:pPr>
            <a:endParaRPr lang="sk-SK" altLang="en-US" sz="1200" dirty="0">
              <a:solidFill>
                <a:srgbClr val="000000"/>
              </a:solidFill>
              <a:latin typeface="+mj-lt"/>
              <a:cs typeface="Arial"/>
            </a:endParaRPr>
          </a:p>
          <a:p>
            <a:pPr algn="l" rtl="0">
              <a:defRPr/>
            </a:pPr>
            <a:endParaRPr lang="sk-SK" altLang="en-US" sz="1200" dirty="0">
              <a:solidFill>
                <a:srgbClr val="000000"/>
              </a:solidFill>
              <a:latin typeface="+mj-lt"/>
              <a:cs typeface="Arial"/>
            </a:endParaRPr>
          </a:p>
          <a:p>
            <a:pPr algn="l" rtl="0">
              <a:defRPr/>
            </a:pPr>
            <a:endParaRPr lang="en-IE" altLang="en-US" sz="1200" dirty="0">
              <a:solidFill>
                <a:srgbClr val="000000"/>
              </a:solidFill>
              <a:latin typeface="+mj-lt"/>
              <a:cs typeface="Arial"/>
            </a:endParaRPr>
          </a:p>
          <a:p>
            <a:pPr algn="l" rtl="0">
              <a:defRPr/>
            </a:pPr>
            <a:r>
              <a:rPr lang="sk" altLang="en-US" sz="1200" dirty="0">
                <a:solidFill>
                  <a:srgbClr val="000000"/>
                </a:solidFill>
                <a:latin typeface="+mj-lt"/>
                <a:cs typeface="Arial"/>
              </a:rPr>
              <a:t>Finanční prostředky jsou omezenější než předchozí programy Leader, avšak...</a:t>
            </a:r>
            <a:endParaRPr lang="en-US" sz="1200"/>
          </a:p>
          <a:p>
            <a:pPr marL="342900" indent="-342900" algn="l" rtl="0">
              <a:buFont typeface="Arial" panose="020B0604020202020204" pitchFamily="34" charset="0"/>
              <a:buChar char="•"/>
              <a:defRPr/>
            </a:pPr>
            <a:r>
              <a:rPr lang="sk" altLang="en-US" sz="1200" dirty="0">
                <a:solidFill>
                  <a:srgbClr val="000000"/>
                </a:solidFill>
                <a:latin typeface="+mj-lt"/>
                <a:cs typeface="Arial"/>
              </a:rPr>
              <a:t>Maximální výše grantu pro soukromé organizátory je 50 %</a:t>
            </a:r>
            <a:endParaRPr lang="en-US" sz="1200"/>
          </a:p>
          <a:p>
            <a:pPr marL="342900" indent="-342900" algn="l" rtl="0">
              <a:buFont typeface="Arial" panose="020B0604020202020204" pitchFamily="34" charset="0"/>
              <a:buChar char="•"/>
              <a:defRPr/>
            </a:pPr>
            <a:r>
              <a:rPr lang="sk" altLang="en-US" sz="1200" dirty="0">
                <a:solidFill>
                  <a:srgbClr val="000000"/>
                </a:solidFill>
                <a:latin typeface="+mj-lt"/>
                <a:cs typeface="Arial"/>
              </a:rPr>
              <a:t>Maximální míra grantu pro komunitní organizace je 75 %</a:t>
            </a:r>
            <a:endParaRPr lang="en-US" sz="1200"/>
          </a:p>
          <a:p>
            <a:pPr marL="342900" indent="-342900" algn="l" rtl="0">
              <a:buFont typeface="Arial" panose="020B0604020202020204" pitchFamily="34" charset="0"/>
              <a:buChar char="•"/>
              <a:defRPr/>
            </a:pPr>
            <a:r>
              <a:rPr lang="sk" altLang="en-US" sz="1200" dirty="0">
                <a:solidFill>
                  <a:srgbClr val="000000"/>
                </a:solidFill>
                <a:latin typeface="+mj-lt"/>
                <a:cs typeface="Arial"/>
              </a:rPr>
              <a:t>Školicí aktivity mohou být financovány až do výše 100%</a:t>
            </a:r>
            <a:endParaRPr lang="en-US" sz="1200"/>
          </a:p>
          <a:p>
            <a:pPr marL="342900" indent="-342900" algn="l" rtl="0">
              <a:buFont typeface="Arial" panose="020B0604020202020204" pitchFamily="34" charset="0"/>
              <a:buChar char="•"/>
              <a:defRPr/>
            </a:pPr>
            <a:r>
              <a:rPr lang="sk" altLang="en-US" sz="1200" dirty="0">
                <a:solidFill>
                  <a:srgbClr val="000000"/>
                </a:solidFill>
                <a:latin typeface="+mj-lt"/>
                <a:cs typeface="Arial"/>
              </a:rPr>
              <a:t>Mohou se použít i věcné dávky.</a:t>
            </a:r>
            <a:endParaRPr lang="sk-SK" altLang="en-US" sz="1200" dirty="0">
              <a:solidFill>
                <a:srgbClr val="000000"/>
              </a:solidFill>
              <a:latin typeface="+mj-lt"/>
              <a:cs typeface="Arial"/>
            </a:endParaRPr>
          </a:p>
          <a:p>
            <a:pPr marL="385445" lvl="1" indent="-385445" algn="l" rtl="0">
              <a:buAutoNum type="arabicParenR"/>
              <a:defRPr/>
            </a:pPr>
            <a:r>
              <a:rPr lang="sk" sz="1200" dirty="0">
                <a:solidFill>
                  <a:srgbClr val="000000"/>
                </a:solidFill>
                <a:latin typeface="+mj-lt"/>
                <a:cs typeface="Arial"/>
              </a:rPr>
              <a:t>Formulář k vyjádření zájmu – výzvy k zaslání bankovek jsou otevřeny a uzavřeny.</a:t>
            </a:r>
            <a:endParaRPr lang="sk-SK" sz="1200" dirty="0">
              <a:solidFill>
                <a:srgbClr val="000000"/>
              </a:solidFill>
              <a:latin typeface="+mj-lt"/>
              <a:cs typeface="Arial"/>
            </a:endParaRPr>
          </a:p>
          <a:p>
            <a:pPr marL="385445" lvl="1" indent="-385445" algn="l" rtl="0">
              <a:buAutoNum type="arabicParenR"/>
              <a:defRPr/>
            </a:pPr>
            <a:endParaRPr lang="en-IE" sz="1200" dirty="0">
              <a:solidFill>
                <a:srgbClr val="000000"/>
              </a:solidFill>
              <a:latin typeface="+mj-lt"/>
              <a:cs typeface="Arial"/>
            </a:endParaRPr>
          </a:p>
          <a:p>
            <a:pPr marL="385445" lvl="1" indent="-385445" algn="l" rtl="0">
              <a:buAutoNum type="arabicParenR"/>
              <a:defRPr/>
            </a:pPr>
            <a:r>
              <a:rPr lang="sk" sz="1200" dirty="0">
                <a:solidFill>
                  <a:srgbClr val="000000"/>
                </a:solidFill>
                <a:latin typeface="+mj-lt"/>
                <a:cs typeface="Arial"/>
              </a:rPr>
              <a:t>Na základě vašich poskytnutých informací se objeví oznámení o oprávněnosti v zásadě, které vás vyzývá k podání úplné žádosti o financování.</a:t>
            </a:r>
            <a:endParaRPr lang="sk-SK" sz="1200" dirty="0">
              <a:solidFill>
                <a:srgbClr val="000000"/>
              </a:solidFill>
              <a:latin typeface="+mj-lt"/>
              <a:cs typeface="Arial"/>
            </a:endParaRPr>
          </a:p>
          <a:p>
            <a:pPr lvl="1" algn="l" rtl="0">
              <a:defRPr/>
            </a:pPr>
            <a:endParaRPr lang="en-IE" sz="1200" dirty="0">
              <a:solidFill>
                <a:srgbClr val="000000"/>
              </a:solidFill>
              <a:latin typeface="+mj-lt"/>
              <a:cs typeface="Arial"/>
            </a:endParaRPr>
          </a:p>
          <a:p>
            <a:pPr lvl="1" algn="l" rtl="0">
              <a:defRPr/>
            </a:pPr>
            <a:r>
              <a:rPr lang="sk" sz="1200" dirty="0">
                <a:solidFill>
                  <a:srgbClr val="000000"/>
                </a:solidFill>
                <a:latin typeface="+mj-lt"/>
                <a:cs typeface="Arial"/>
              </a:rPr>
              <a:t>Předložení Vyjádření zájmu o grantovou pomoc LEADER nebo toto samotné uznání nelze považovat za označení, že projekt je oprávněn nebo bude oprávněn získat grantovou pomoc)</a:t>
            </a:r>
            <a:endParaRPr lang="en-US" sz="1200"/>
          </a:p>
          <a:p>
            <a:pPr marL="342900" indent="-342900" algn="l" rtl="0">
              <a:spcBef>
                <a:spcPct val="0"/>
              </a:spcBef>
              <a:buFont typeface="Arial" panose="020B0604020202020204" pitchFamily="34" charset="0"/>
              <a:buChar char="•"/>
              <a:defRPr/>
            </a:pPr>
            <a:endParaRPr lang="en-IE" altLang="en-US" sz="1200" dirty="0"/>
          </a:p>
        </p:txBody>
      </p:sp>
      <p:pic>
        <p:nvPicPr>
          <p:cNvPr id="4" name="Picture 7" descr="http://www.dergisle.com/wp-content/uploads/LEADER-logo-Jul09-32.jpg">
            <a:extLst>
              <a:ext uri="{FF2B5EF4-FFF2-40B4-BE49-F238E27FC236}">
                <a16:creationId xmlns:a16="http://schemas.microsoft.com/office/drawing/2014/main" id="{6A6B85CB-999A-4B51-88C0-EB4098694E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4780" b="4359"/>
          <a:stretch>
            <a:fillRect/>
          </a:stretch>
        </p:blipFill>
        <p:spPr bwMode="auto">
          <a:xfrm>
            <a:off x="490560" y="1584162"/>
            <a:ext cx="133032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t;strong&gt;flag&lt;/strong&gt; by think0 customization wallpaper hdtv widescreen the &lt;strong&gt;irish flag&lt;/strong&gt; ...">
            <a:extLst>
              <a:ext uri="{FF2B5EF4-FFF2-40B4-BE49-F238E27FC236}">
                <a16:creationId xmlns:a16="http://schemas.microsoft.com/office/drawing/2014/main" id="{2538C5B1-DF73-4FE9-ADF4-A01C0667CB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0157" y="1657187"/>
            <a:ext cx="14795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106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D3FD02D3-4ED0-4164-8EE4-E3F9DCF22CDB}"/>
              </a:ext>
            </a:extLst>
          </p:cNvPr>
          <p:cNvSpPr txBox="1"/>
          <p:nvPr/>
        </p:nvSpPr>
        <p:spPr>
          <a:xfrm>
            <a:off x="489408" y="1185651"/>
            <a:ext cx="8927183" cy="3527119"/>
          </a:xfrm>
          <a:prstGeom prst="rect">
            <a:avLst/>
          </a:prstGeom>
          <a:noFill/>
        </p:spPr>
        <p:txBody>
          <a:bodyPr wrap="square" lIns="91440" tIns="45720" rIns="91440" bIns="45720" anchor="t">
            <a:spAutoFit/>
          </a:bodyPr>
          <a:lstStyle/>
          <a:p>
            <a:pPr algn="l" rtl="0">
              <a:lnSpc>
                <a:spcPct val="80000"/>
              </a:lnSpc>
              <a:spcBef>
                <a:spcPct val="0"/>
              </a:spcBef>
              <a:buFontTx/>
              <a:buNone/>
            </a:pPr>
            <a:r>
              <a:rPr lang="sk" altLang="en-US" sz="1200" b="1" dirty="0">
                <a:solidFill>
                  <a:srgbClr val="006600"/>
                </a:solidFill>
                <a:latin typeface="+mj-lt"/>
                <a:cs typeface="Arial"/>
              </a:rPr>
              <a:t>Možnosti financování sociálního podnikání</a:t>
            </a:r>
          </a:p>
          <a:p>
            <a:pPr algn="l" rtl="0">
              <a:lnSpc>
                <a:spcPct val="80000"/>
              </a:lnSpc>
              <a:spcBef>
                <a:spcPct val="0"/>
              </a:spcBef>
              <a:buFontTx/>
              <a:buNone/>
            </a:pPr>
            <a:endParaRPr lang="en-US" altLang="en-US" sz="1200" b="1" dirty="0">
              <a:solidFill>
                <a:srgbClr val="B2CF3F"/>
              </a:solidFill>
              <a:latin typeface="+mj-lt"/>
            </a:endParaRPr>
          </a:p>
          <a:p>
            <a:pPr algn="l" rtl="0"/>
            <a:r>
              <a:rPr lang="sk" altLang="en-US" sz="1200" dirty="0">
                <a:latin typeface="+mj-lt"/>
                <a:cs typeface="Arial"/>
              </a:rPr>
              <a:t>Centrem vkusu jsou transformační a inovativní obchodní modely – proto dobře fungují jako struktury sociálních podniků. Mnohé</a:t>
            </a:r>
            <a:r>
              <a:rPr lang="sk" altLang="en-US" sz="1200" dirty="0" err="1">
                <a:latin typeface="+mj-lt"/>
                <a:cs typeface="Arial"/>
              </a:rPr>
              <a:t>centra</a:t>
            </a:r>
            <a:r>
              <a:rPr lang="sk" altLang="en-US" sz="1200" dirty="0">
                <a:latin typeface="+mj-lt"/>
                <a:cs typeface="Arial"/>
              </a:rPr>
              <a:t>jsou sociálními podniky buď jako soukromé nebo komunitní sociální podniky. Je to obchodní kategorizace, která otevírá nové možnosti financování (musí to však být uvedeno ve stanovách nebo zakládajících dokumentech vaší společnosti).</a:t>
            </a:r>
            <a:endParaRPr lang="en-IE" altLang="en-US" sz="1200" dirty="0">
              <a:latin typeface="+mj-lt"/>
            </a:endParaRPr>
          </a:p>
          <a:p>
            <a:pPr algn="l" rtl="0" eaLnBrk="1" hangingPunct="1">
              <a:spcBef>
                <a:spcPct val="0"/>
              </a:spcBef>
              <a:buFontTx/>
              <a:buNone/>
            </a:pPr>
            <a:endParaRPr lang="en-IE" altLang="en-US" sz="1200" dirty="0">
              <a:latin typeface="+mj-lt"/>
            </a:endParaRPr>
          </a:p>
          <a:p>
            <a:pPr algn="l" rtl="0">
              <a:spcBef>
                <a:spcPct val="0"/>
              </a:spcBef>
              <a:buFontTx/>
              <a:buNone/>
            </a:pPr>
            <a:r>
              <a:rPr lang="sk" altLang="en-US" sz="1200" dirty="0">
                <a:latin typeface="+mj-lt"/>
                <a:cs typeface="Arial"/>
              </a:rPr>
              <a:t>Definice sociálního podniku Ministerstva obchodu a průmyslu Spojeného království je:</a:t>
            </a:r>
          </a:p>
          <a:p>
            <a:pPr algn="l" rtl="0">
              <a:spcBef>
                <a:spcPct val="0"/>
              </a:spcBef>
              <a:buFontTx/>
              <a:buNone/>
            </a:pPr>
            <a:endParaRPr lang="en-US" altLang="en-US" sz="1200" dirty="0">
              <a:latin typeface="+mj-lt"/>
            </a:endParaRPr>
          </a:p>
          <a:p>
            <a:pPr algn="l" rtl="0"/>
            <a:r>
              <a:rPr lang="sk" altLang="en-US" sz="1200" i="1" dirty="0">
                <a:latin typeface="+mj-lt"/>
                <a:cs typeface="Arial"/>
              </a:rPr>
              <a:t>podniky s primárně sociálními cíli, jejichž přebytky se v zásadě reinvestují na to, co navrhují v podniku nebo v komunitě, a nejsou poháněny potřebou maximalizovat zisk pro akcionáře a vlastníky</a:t>
            </a:r>
            <a:endParaRPr lang="sk-SK" altLang="en-US" sz="1200" i="1" dirty="0">
              <a:latin typeface="+mj-lt"/>
              <a:cs typeface="Arial"/>
            </a:endParaRPr>
          </a:p>
          <a:p>
            <a:pPr algn="l" rtl="0">
              <a:spcBef>
                <a:spcPct val="0"/>
              </a:spcBef>
              <a:buFontTx/>
              <a:buNone/>
            </a:pPr>
            <a:endParaRPr lang="sk-SK" altLang="en-US" sz="1200" i="1" dirty="0">
              <a:latin typeface="+mj-lt"/>
            </a:endParaRPr>
          </a:p>
          <a:p>
            <a:pPr marL="342900" indent="-342900" algn="l" rtl="0">
              <a:buFont typeface="Arial" panose="020B0604020202020204" pitchFamily="34" charset="0"/>
              <a:buChar char="•"/>
              <a:defRPr/>
            </a:pPr>
            <a:r>
              <a:rPr lang="sk" sz="1200" dirty="0">
                <a:latin typeface="+mj-lt"/>
                <a:cs typeface="Arial"/>
              </a:rPr>
              <a:t>Sociální podnik v současnosti předstihuje konvenční MSP z hlediska růstu a odolnosti</a:t>
            </a:r>
            <a:endParaRPr lang="en-IE" sz="1200" dirty="0">
              <a:latin typeface="+mj-lt"/>
            </a:endParaRPr>
          </a:p>
          <a:p>
            <a:pPr algn="l" rtl="0">
              <a:defRPr/>
            </a:pPr>
            <a:endParaRPr lang="en-IE" sz="1200" dirty="0">
              <a:latin typeface="+mj-lt"/>
            </a:endParaRPr>
          </a:p>
          <a:p>
            <a:pPr marL="342900" indent="-342900" algn="l" rtl="0">
              <a:buFont typeface="Arial" panose="020B0604020202020204" pitchFamily="34" charset="0"/>
              <a:buChar char="•"/>
              <a:defRPr/>
            </a:pPr>
            <a:r>
              <a:rPr lang="sk" sz="1200" dirty="0">
                <a:latin typeface="+mj-lt"/>
                <a:cs typeface="Arial"/>
              </a:rPr>
              <a:t>Sociální podnik je o místních hrdinech. Jsou založeny v komunitě, poskytují služby pro místní lidi.</a:t>
            </a:r>
          </a:p>
          <a:p>
            <a:pPr algn="l" rtl="0">
              <a:defRPr/>
            </a:pPr>
            <a:endParaRPr lang="en-IE" sz="1200" dirty="0">
              <a:latin typeface="+mj-lt"/>
            </a:endParaRPr>
          </a:p>
          <a:p>
            <a:pPr marL="342900" indent="-342900" algn="l" rtl="0">
              <a:buFont typeface="Arial" panose="020B0604020202020204" pitchFamily="34" charset="0"/>
              <a:buChar char="•"/>
              <a:defRPr/>
            </a:pPr>
            <a:r>
              <a:rPr lang="sk" sz="1200" dirty="0">
                <a:latin typeface="+mj-lt"/>
                <a:cs typeface="Arial"/>
              </a:rPr>
              <a:t>Sociální podnik je o inovacích. Identifikují potřeby, které nejsou adekvátně řešeny (pokud vůbec), a navrhují inovativní řešení. Často se dívají na to, co je dodáváno, a vymyslí lepší způsoby, jak uspokojit potřebu. Např. komunita timeshare kuchyně na pomoc při jídle podnikatelů s velmi malými zdroji pro založení vlastních podniků</a:t>
            </a:r>
          </a:p>
          <a:p>
            <a:pPr algn="l" rtl="0">
              <a:spcBef>
                <a:spcPct val="0"/>
              </a:spcBef>
              <a:buFontTx/>
              <a:buNone/>
            </a:pPr>
            <a:endParaRPr lang="en-IE" altLang="en-US" sz="1200" i="1" dirty="0">
              <a:latin typeface="+mj-lt"/>
            </a:endParaRPr>
          </a:p>
        </p:txBody>
      </p:sp>
    </p:spTree>
    <p:extLst>
      <p:ext uri="{BB962C8B-B14F-4D97-AF65-F5344CB8AC3E}">
        <p14:creationId xmlns:p14="http://schemas.microsoft.com/office/powerpoint/2010/main" val="342545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D7FDA1AF-C60E-4921-9F80-4AD7A38DB342}"/>
              </a:ext>
            </a:extLst>
          </p:cNvPr>
          <p:cNvSpPr txBox="1"/>
          <p:nvPr/>
        </p:nvSpPr>
        <p:spPr>
          <a:xfrm>
            <a:off x="273378" y="1068811"/>
            <a:ext cx="8936610" cy="1680460"/>
          </a:xfrm>
          <a:prstGeom prst="rect">
            <a:avLst/>
          </a:prstGeom>
          <a:noFill/>
        </p:spPr>
        <p:txBody>
          <a:bodyPr wrap="square" lIns="91440" tIns="45720" rIns="91440" bIns="45720" anchor="t">
            <a:spAutoFit/>
          </a:bodyPr>
          <a:lstStyle/>
          <a:p>
            <a:pPr algn="l" rtl="0">
              <a:lnSpc>
                <a:spcPct val="80000"/>
              </a:lnSpc>
              <a:spcBef>
                <a:spcPct val="0"/>
              </a:spcBef>
              <a:buFontTx/>
              <a:buNone/>
              <a:defRPr/>
            </a:pPr>
            <a:r>
              <a:rPr lang="sk" altLang="en-US" sz="1200" b="1" dirty="0">
                <a:solidFill>
                  <a:srgbClr val="006600"/>
                </a:solidFill>
                <a:latin typeface="+mj-lt"/>
                <a:cs typeface="Arial"/>
              </a:rPr>
              <a:t>Je vaše Centrum chuti sociálním podnikem?</a:t>
            </a:r>
          </a:p>
          <a:p>
            <a:pPr algn="l" rtl="0">
              <a:lnSpc>
                <a:spcPct val="80000"/>
              </a:lnSpc>
              <a:spcBef>
                <a:spcPct val="0"/>
              </a:spcBef>
              <a:buFontTx/>
              <a:buNone/>
              <a:defRPr/>
            </a:pPr>
            <a:endParaRPr lang="en-US" altLang="en-US" sz="1200" b="1" dirty="0">
              <a:solidFill>
                <a:srgbClr val="B2CF3F"/>
              </a:solidFill>
              <a:latin typeface="+mj-lt"/>
            </a:endParaRPr>
          </a:p>
          <a:p>
            <a:pPr algn="l" rtl="0">
              <a:buFontTx/>
              <a:buNone/>
              <a:defRPr/>
            </a:pPr>
            <a:r>
              <a:rPr lang="sk" altLang="en-US" sz="1200" b="1" dirty="0">
                <a:solidFill>
                  <a:schemeClr val="bg1"/>
                </a:solidFill>
                <a:highlight>
                  <a:srgbClr val="006600"/>
                </a:highlight>
                <a:latin typeface="+mj-lt"/>
                <a:cs typeface="Arial"/>
              </a:rPr>
              <a:t>CVIČENÍ 6: VYPLŇTE NÁŠ KONTROLNÍ SEZNAM</a:t>
            </a:r>
            <a:endParaRPr lang="sk-SK" altLang="en-US" sz="1200" b="1">
              <a:solidFill>
                <a:schemeClr val="bg1"/>
              </a:solidFill>
              <a:highlight>
                <a:srgbClr val="006600"/>
              </a:highlight>
              <a:latin typeface="+mj-lt"/>
              <a:cs typeface="Arial"/>
            </a:endParaRPr>
          </a:p>
          <a:p>
            <a:pPr algn="l" rtl="0">
              <a:buFontTx/>
              <a:buNone/>
              <a:defRPr/>
            </a:pPr>
            <a:endParaRPr lang="en-IE" altLang="en-US" sz="1200" dirty="0">
              <a:solidFill>
                <a:schemeClr val="bg1"/>
              </a:solidFill>
              <a:highlight>
                <a:srgbClr val="006600"/>
              </a:highlight>
              <a:latin typeface="+mj-lt"/>
            </a:endParaRPr>
          </a:p>
          <a:p>
            <a:pPr marL="342900" indent="-342900" algn="l" rtl="0">
              <a:buFont typeface="Arial" panose="020B0604020202020204" pitchFamily="34" charset="0"/>
              <a:buChar char="•"/>
              <a:defRPr/>
            </a:pPr>
            <a:r>
              <a:rPr lang="sk" sz="1200" dirty="0">
                <a:latin typeface="+mj-lt"/>
                <a:cs typeface="Arial"/>
              </a:rPr>
              <a:t>Je vaše centrum ziskové podnikání založené na řešení sociálních potřeb?</a:t>
            </a:r>
          </a:p>
          <a:p>
            <a:pPr marL="342900" indent="-342900" algn="l" rtl="0">
              <a:buFont typeface="Arial" panose="020B0604020202020204" pitchFamily="34" charset="0"/>
              <a:buChar char="•"/>
              <a:defRPr/>
            </a:pPr>
            <a:r>
              <a:rPr lang="sk" sz="1200" dirty="0">
                <a:latin typeface="+mj-lt"/>
                <a:cs typeface="Arial"/>
              </a:rPr>
              <a:t>Ponechává si a reinvestuje zisky zpět do věci, která ho motivuje?</a:t>
            </a:r>
          </a:p>
          <a:p>
            <a:pPr marL="342900" indent="-342900" algn="l" rtl="0">
              <a:buFont typeface="Arial" panose="020B0604020202020204" pitchFamily="34" charset="0"/>
              <a:buChar char="•"/>
              <a:defRPr/>
            </a:pPr>
            <a:r>
              <a:rPr lang="sk" sz="1200" dirty="0">
                <a:latin typeface="+mj-lt"/>
                <a:cs typeface="Arial"/>
              </a:rPr>
              <a:t>Usiluje o</a:t>
            </a:r>
            <a:r>
              <a:rPr lang="sk" sz="1200" u="sng" dirty="0">
                <a:latin typeface="+mj-lt"/>
                <a:cs typeface="Arial"/>
              </a:rPr>
              <a:t>transformační</a:t>
            </a:r>
            <a:r>
              <a:rPr lang="sk" sz="1200" dirty="0">
                <a:latin typeface="+mj-lt"/>
                <a:cs typeface="Arial"/>
              </a:rPr>
              <a:t>zlepšení, ne o přírůstkové zisky? Velké ambice?</a:t>
            </a:r>
            <a:endParaRPr lang="en-IE" sz="1200" dirty="0">
              <a:latin typeface="+mj-lt"/>
            </a:endParaRPr>
          </a:p>
          <a:p>
            <a:pPr marL="342900" indent="-342900" algn="l" rtl="0">
              <a:buFont typeface="Arial" panose="020B0604020202020204" pitchFamily="34" charset="0"/>
              <a:buChar char="•"/>
              <a:defRPr/>
            </a:pPr>
            <a:r>
              <a:rPr lang="sk" sz="1200" dirty="0">
                <a:latin typeface="+mj-lt"/>
                <a:cs typeface="Arial"/>
              </a:rPr>
              <a:t>Inovuje a experimentuje více než tradiční modely podnikání?</a:t>
            </a:r>
          </a:p>
          <a:p>
            <a:pPr marL="342900" indent="-342900" algn="l" rtl="0">
              <a:buFont typeface="Arial" panose="020B0604020202020204" pitchFamily="34" charset="0"/>
              <a:buChar char="•"/>
              <a:defRPr/>
            </a:pPr>
            <a:r>
              <a:rPr lang="sk" sz="1200" dirty="0">
                <a:latin typeface="+mj-lt"/>
                <a:cs typeface="Arial"/>
              </a:rPr>
              <a:t>Je navržen tak, aby zaplnil mezeru ve stávajících službách, které veřejnost nemůže nebo nebude poskytovat? soukromé sektory?</a:t>
            </a:r>
          </a:p>
        </p:txBody>
      </p:sp>
    </p:spTree>
    <p:extLst>
      <p:ext uri="{BB962C8B-B14F-4D97-AF65-F5344CB8AC3E}">
        <p14:creationId xmlns:p14="http://schemas.microsoft.com/office/powerpoint/2010/main" val="3145637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9032F13B-02E8-46AA-824D-755790004E91}"/>
              </a:ext>
            </a:extLst>
          </p:cNvPr>
          <p:cNvSpPr>
            <a:spLocks noGrp="1"/>
          </p:cNvSpPr>
          <p:nvPr>
            <p:ph type="body" sz="quarter" idx="12"/>
          </p:nvPr>
        </p:nvSpPr>
        <p:spPr/>
        <p:txBody>
          <a:bodyPr lIns="91440" tIns="45720" rIns="91440" bIns="45720" anchor="t"/>
          <a:lstStyle/>
          <a:p>
            <a:pPr algn="l" rtl="0"/>
            <a:r>
              <a:rPr lang="sk" dirty="0"/>
              <a:t>4.1 Pochopení prostředí financování</a:t>
            </a:r>
            <a:endParaRPr lang="sk-SK" dirty="0"/>
          </a:p>
        </p:txBody>
      </p:sp>
      <p:sp>
        <p:nvSpPr>
          <p:cNvPr id="3" name="Zástupný text 2">
            <a:extLst>
              <a:ext uri="{FF2B5EF4-FFF2-40B4-BE49-F238E27FC236}">
                <a16:creationId xmlns:a16="http://schemas.microsoft.com/office/drawing/2014/main" id="{CE2C5FF7-5C3C-41C8-8150-2ADE367A4A2F}"/>
              </a:ext>
            </a:extLst>
          </p:cNvPr>
          <p:cNvSpPr>
            <a:spLocks noGrp="1"/>
          </p:cNvSpPr>
          <p:nvPr>
            <p:ph type="body" sz="quarter" idx="13"/>
          </p:nvPr>
        </p:nvSpPr>
        <p:spPr/>
        <p:txBody>
          <a:bodyPr lIns="91440" tIns="45720" rIns="91440" bIns="45720" anchor="t"/>
          <a:lstStyle/>
          <a:p>
            <a:pPr algn="l" rtl="0"/>
            <a:r>
              <a:rPr lang="sk" dirty="0"/>
              <a:t>9 faktů života při financování zdrojů, ať už je to veřejné, soukromé nebo komunitní</a:t>
            </a:r>
            <a:endParaRPr lang="sk-SK"/>
          </a:p>
        </p:txBody>
      </p:sp>
      <p:sp>
        <p:nvSpPr>
          <p:cNvPr id="4" name="Zástupný text 3">
            <a:extLst>
              <a:ext uri="{FF2B5EF4-FFF2-40B4-BE49-F238E27FC236}">
                <a16:creationId xmlns:a16="http://schemas.microsoft.com/office/drawing/2014/main" id="{F2C45452-98D0-4B71-85C7-9ACD83EC7F28}"/>
              </a:ext>
            </a:extLst>
          </p:cNvPr>
          <p:cNvSpPr>
            <a:spLocks noGrp="1"/>
          </p:cNvSpPr>
          <p:nvPr>
            <p:ph type="body" sz="quarter" idx="14"/>
          </p:nvPr>
        </p:nvSpPr>
        <p:spPr/>
        <p:txBody>
          <a:bodyPr lIns="91440" tIns="45720" rIns="91440" bIns="45720" anchor="t"/>
          <a:lstStyle/>
          <a:p>
            <a:pPr marL="342900" indent="-342900" algn="l" rtl="0">
              <a:lnSpc>
                <a:spcPct val="150000"/>
              </a:lnSpc>
              <a:buFont typeface="+mj-lt"/>
              <a:buAutoNum type="arabicPeriod"/>
              <a:defRPr/>
            </a:pPr>
            <a:r>
              <a:rPr lang="sk" altLang="en-US" dirty="0">
                <a:latin typeface="+mj-lt"/>
                <a:cs typeface="Calibri"/>
              </a:rPr>
              <a:t>Peníze – nepřicházejí – je třeba po nich odejít</a:t>
            </a:r>
            <a:endParaRPr lang="en-IE" altLang="en-US" dirty="0">
              <a:latin typeface="+mj-lt"/>
              <a:cs typeface="Calibri" panose="020F0502020204030204" pitchFamily="34" charset="0"/>
            </a:endParaRPr>
          </a:p>
          <a:p>
            <a:pPr marL="342900" indent="-342900" algn="l" rtl="0">
              <a:lnSpc>
                <a:spcPct val="150000"/>
              </a:lnSpc>
              <a:buFont typeface="+mj-lt"/>
              <a:buAutoNum type="arabicPeriod"/>
              <a:defRPr/>
            </a:pPr>
            <a:r>
              <a:rPr lang="sk" altLang="en-US" dirty="0">
                <a:latin typeface="+mj-lt"/>
                <a:cs typeface="Calibri"/>
              </a:rPr>
              <a:t>Vzácně se dává – musí se zvýšit.</a:t>
            </a:r>
            <a:endParaRPr lang="en-IE" altLang="en-US" dirty="0">
              <a:latin typeface="+mj-lt"/>
              <a:cs typeface="Calibri" panose="020F0502020204030204" pitchFamily="34" charset="0"/>
            </a:endParaRPr>
          </a:p>
          <a:p>
            <a:pPr marL="342900" indent="-342900" algn="l" rtl="0">
              <a:lnSpc>
                <a:spcPct val="150000"/>
              </a:lnSpc>
              <a:buFont typeface="+mj-lt"/>
              <a:buAutoNum type="arabicPeriod"/>
              <a:defRPr/>
            </a:pPr>
            <a:r>
              <a:rPr lang="sk" altLang="en-US" dirty="0">
                <a:latin typeface="+mj-lt"/>
                <a:cs typeface="Calibri"/>
              </a:rPr>
              <a:t>Nabízí se jen zřídka – je třeba o to požádat.</a:t>
            </a:r>
            <a:endParaRPr lang="en-IE" altLang="en-US" dirty="0">
              <a:latin typeface="+mj-lt"/>
              <a:cs typeface="Calibri" panose="020F0502020204030204" pitchFamily="34" charset="0"/>
            </a:endParaRPr>
          </a:p>
          <a:p>
            <a:pPr marL="342900" indent="-342900" algn="l" rtl="0">
              <a:lnSpc>
                <a:spcPct val="150000"/>
              </a:lnSpc>
              <a:buFont typeface="+mj-lt"/>
              <a:buAutoNum type="arabicPeriod"/>
              <a:defRPr/>
            </a:pPr>
            <a:r>
              <a:rPr lang="sk" altLang="en-US" dirty="0">
                <a:latin typeface="+mj-lt"/>
                <a:cs typeface="Calibri"/>
              </a:rPr>
              <a:t>Peníze jsou kyslíkem vaší organizace.</a:t>
            </a:r>
            <a:endParaRPr lang="en-IE" altLang="en-US" dirty="0">
              <a:latin typeface="+mj-lt"/>
              <a:cs typeface="Calibri" panose="020F0502020204030204" pitchFamily="34" charset="0"/>
            </a:endParaRPr>
          </a:p>
          <a:p>
            <a:pPr marL="342900" indent="-342900" algn="l" rtl="0">
              <a:lnSpc>
                <a:spcPct val="150000"/>
              </a:lnSpc>
              <a:buFont typeface="+mj-lt"/>
              <a:buAutoNum type="arabicPeriod"/>
              <a:defRPr/>
            </a:pPr>
            <a:r>
              <a:rPr lang="sk" altLang="en-US" dirty="0">
                <a:latin typeface="+mj-lt"/>
                <a:cs typeface="Calibri"/>
              </a:rPr>
              <a:t>Peníze přitahuje síla, ne slabost.</a:t>
            </a:r>
            <a:endParaRPr lang="en-IE" altLang="en-US" dirty="0">
              <a:latin typeface="+mj-lt"/>
              <a:cs typeface="Calibri" panose="020F0502020204030204" pitchFamily="34" charset="0"/>
            </a:endParaRPr>
          </a:p>
          <a:p>
            <a:pPr marL="342900" indent="-342900" algn="l" rtl="0">
              <a:lnSpc>
                <a:spcPct val="150000"/>
              </a:lnSpc>
              <a:buFont typeface="+mj-lt"/>
              <a:buAutoNum type="arabicPeriod"/>
              <a:defRPr/>
            </a:pPr>
            <a:r>
              <a:rPr lang="sk" altLang="en-US" dirty="0">
                <a:latin typeface="+mj-lt"/>
                <a:cs typeface="Calibri"/>
              </a:rPr>
              <a:t>Lidé rádi podporují vítěze.</a:t>
            </a:r>
          </a:p>
          <a:p>
            <a:pPr marL="342900" indent="-342900" algn="l" rtl="0">
              <a:lnSpc>
                <a:spcPct val="150000"/>
              </a:lnSpc>
              <a:buFont typeface="+mj-lt"/>
              <a:buAutoNum type="arabicPeriod"/>
              <a:defRPr/>
            </a:pPr>
            <a:r>
              <a:rPr lang="sk" altLang="en-US" dirty="0">
                <a:latin typeface="+mj-lt"/>
                <a:cs typeface="Calibri"/>
              </a:rPr>
              <a:t>Peníze se neshromažďují u stolů – vypadněte a navažte kontakty</a:t>
            </a:r>
          </a:p>
          <a:p>
            <a:pPr marL="342900" indent="-342900" algn="l" rtl="0">
              <a:lnSpc>
                <a:spcPct val="150000"/>
              </a:lnSpc>
              <a:buFont typeface="+mj-lt"/>
              <a:buAutoNum type="arabicPeriod"/>
              <a:defRPr/>
            </a:pPr>
            <a:r>
              <a:rPr lang="sk" altLang="en-US" dirty="0">
                <a:latin typeface="+mj-lt"/>
                <a:cs typeface="Calibri"/>
              </a:rPr>
              <a:t>Lidé se musí inspirovat vizí.</a:t>
            </a:r>
            <a:endParaRPr lang="en-IE" altLang="en-US" dirty="0">
              <a:latin typeface="+mj-lt"/>
              <a:cs typeface="Calibri" panose="020F0502020204030204" pitchFamily="34" charset="0"/>
            </a:endParaRPr>
          </a:p>
          <a:p>
            <a:pPr marL="342900" indent="-342900" algn="l" rtl="0">
              <a:lnSpc>
                <a:spcPct val="150000"/>
              </a:lnSpc>
              <a:buFont typeface="+mj-lt"/>
              <a:buAutoNum type="arabicPeriod"/>
              <a:defRPr/>
            </a:pPr>
            <a:r>
              <a:rPr lang="sk" altLang="en-US" dirty="0">
                <a:latin typeface="+mj-lt"/>
                <a:cs typeface="Calibri"/>
              </a:rPr>
              <a:t>Pokud peníze nežádáte od svých donorů, někdo jiný!</a:t>
            </a:r>
            <a:endParaRPr lang="en-IE" altLang="en-US" dirty="0">
              <a:latin typeface="+mj-lt"/>
              <a:cs typeface="Calibri" panose="020F0502020204030204" pitchFamily="34" charset="0"/>
            </a:endParaRPr>
          </a:p>
          <a:p>
            <a:pPr algn="l" rtl="0"/>
            <a:endParaRPr lang="sk-SK" dirty="0"/>
          </a:p>
        </p:txBody>
      </p:sp>
    </p:spTree>
    <p:extLst>
      <p:ext uri="{BB962C8B-B14F-4D97-AF65-F5344CB8AC3E}">
        <p14:creationId xmlns:p14="http://schemas.microsoft.com/office/powerpoint/2010/main" val="2868060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68881CDD-8C0C-4E5D-AFAF-39C47D43D8F8}"/>
              </a:ext>
            </a:extLst>
          </p:cNvPr>
          <p:cNvSpPr txBox="1"/>
          <p:nvPr/>
        </p:nvSpPr>
        <p:spPr>
          <a:xfrm>
            <a:off x="252166" y="1246583"/>
            <a:ext cx="7600361" cy="240066"/>
          </a:xfrm>
          <a:prstGeom prst="rect">
            <a:avLst/>
          </a:prstGeom>
          <a:noFill/>
        </p:spPr>
        <p:txBody>
          <a:bodyPr wrap="square" lIns="91440" tIns="45720" rIns="91440" bIns="45720" anchor="t">
            <a:spAutoFit/>
          </a:bodyPr>
          <a:lstStyle/>
          <a:p>
            <a:pPr algn="l" rtl="0">
              <a:lnSpc>
                <a:spcPct val="80000"/>
              </a:lnSpc>
            </a:pPr>
            <a:r>
              <a:rPr lang="sk" altLang="en-US" sz="1200" b="1" dirty="0">
                <a:solidFill>
                  <a:srgbClr val="006600"/>
                </a:solidFill>
                <a:latin typeface="+mj-lt"/>
                <a:cs typeface="Arial"/>
              </a:rPr>
              <a:t>Případové studie –</a:t>
            </a:r>
            <a:r>
              <a:rPr lang="sk" altLang="en-US" sz="1200" u="sng" dirty="0">
                <a:solidFill>
                  <a:srgbClr val="673375"/>
                </a:solidFill>
                <a:latin typeface="+mj-lt"/>
                <a:cs typeface="Arial"/>
              </a:rPr>
              <a:t>Food Cloud –</a:t>
            </a:r>
            <a:r>
              <a:rPr lang="sk" altLang="en-US" sz="1200" u="sng" dirty="0">
                <a:solidFill>
                  <a:srgbClr val="673375"/>
                </a:solidFill>
                <a:latin typeface="+mj-lt"/>
                <a:cs typeface="Arial"/>
                <a:hlinkClick r:id="rId2"/>
              </a:rPr>
              <a:t>www.foodcloud.com</a:t>
            </a:r>
            <a:r>
              <a:rPr lang="sk" altLang="en-US" sz="1200" u="sng" dirty="0">
                <a:solidFill>
                  <a:srgbClr val="673375"/>
                </a:solidFill>
                <a:latin typeface="+mj-lt"/>
                <a:cs typeface="Arial"/>
              </a:rPr>
              <a:t> </a:t>
            </a:r>
            <a:r>
              <a:rPr lang="sk" altLang="en-US" sz="1200" b="1" dirty="0">
                <a:solidFill>
                  <a:srgbClr val="B2CF3F"/>
                </a:solidFill>
                <a:latin typeface="+mj-lt"/>
                <a:cs typeface="Arial"/>
              </a:rPr>
              <a:t> </a:t>
            </a:r>
            <a:endParaRPr lang="en-US" altLang="en-US" sz="1200" b="1" dirty="0">
              <a:solidFill>
                <a:srgbClr val="B2CF3F"/>
              </a:solidFill>
              <a:latin typeface="+mj-lt"/>
            </a:endParaRPr>
          </a:p>
        </p:txBody>
      </p:sp>
      <p:sp>
        <p:nvSpPr>
          <p:cNvPr id="5" name="BlokTextu 4">
            <a:extLst>
              <a:ext uri="{FF2B5EF4-FFF2-40B4-BE49-F238E27FC236}">
                <a16:creationId xmlns:a16="http://schemas.microsoft.com/office/drawing/2014/main" id="{4A2D0BE1-609F-40E9-A76D-15C2B7171CD5}"/>
              </a:ext>
            </a:extLst>
          </p:cNvPr>
          <p:cNvSpPr txBox="1"/>
          <p:nvPr/>
        </p:nvSpPr>
        <p:spPr>
          <a:xfrm>
            <a:off x="252166" y="1948721"/>
            <a:ext cx="7147875" cy="1384995"/>
          </a:xfrm>
          <a:prstGeom prst="rect">
            <a:avLst/>
          </a:prstGeom>
          <a:noFill/>
        </p:spPr>
        <p:txBody>
          <a:bodyPr wrap="square" lIns="91440" tIns="45720" rIns="91440" bIns="45720" anchor="t">
            <a:spAutoFit/>
          </a:bodyPr>
          <a:lstStyle/>
          <a:p>
            <a:pPr algn="l" rtl="0">
              <a:defRPr/>
            </a:pPr>
            <a:r>
              <a:rPr lang="sk" altLang="en-US" sz="1200" dirty="0" err="1">
                <a:latin typeface="+mj-lt"/>
                <a:cs typeface="Arial"/>
              </a:rPr>
              <a:t>FoodCloud</a:t>
            </a:r>
            <a:r>
              <a:rPr lang="sk" altLang="en-US" sz="1200" dirty="0">
                <a:latin typeface="+mj-lt"/>
                <a:cs typeface="Arial"/>
              </a:rPr>
              <a:t>je sociální podnik, který byl</a:t>
            </a:r>
            <a:endParaRPr lang="en-US" altLang="en-US" sz="1200" dirty="0">
              <a:latin typeface="+mj-lt"/>
              <a:cs typeface="Arial" panose="020B0604020202020204" pitchFamily="34" charset="0"/>
            </a:endParaRPr>
          </a:p>
          <a:p>
            <a:pPr algn="l" rtl="0">
              <a:spcBef>
                <a:spcPct val="0"/>
              </a:spcBef>
              <a:defRPr/>
            </a:pPr>
            <a:r>
              <a:rPr lang="sk" altLang="en-US" sz="1200" dirty="0">
                <a:latin typeface="+mj-lt"/>
                <a:cs typeface="Arial"/>
              </a:rPr>
              <a:t>Spojuje ty, kteří mají příliš mnoho jídla, s těmi, kteří mají příliš málo. Věří ve vybudování kultury, kde má každý možnost oslavit dobré jídlo a dozvědět se o jeho výhodách, a věří, že komunity postavené na sdíleném jídle lze znovu objevit.</a:t>
            </a:r>
          </a:p>
          <a:p>
            <a:pPr marL="42545" indent="0" algn="l" rtl="0">
              <a:spcBef>
                <a:spcPct val="0"/>
              </a:spcBef>
              <a:buFontTx/>
              <a:buNone/>
              <a:defRPr/>
            </a:pPr>
            <a:endParaRPr lang="en-US" altLang="en-US" sz="1200" dirty="0">
              <a:latin typeface="+mj-lt"/>
              <a:cs typeface="Arial" panose="020B0604020202020204" pitchFamily="34" charset="0"/>
            </a:endParaRPr>
          </a:p>
          <a:p>
            <a:pPr algn="l" rtl="0">
              <a:defRPr/>
            </a:pPr>
            <a:r>
              <a:rPr lang="sk" altLang="en-US" sz="1200" dirty="0">
                <a:latin typeface="+mj-lt"/>
                <a:cs typeface="Arial"/>
              </a:rPr>
              <a:t>Finanční podpora od</a:t>
            </a:r>
            <a:r>
              <a:rPr lang="sk" altLang="en-US" sz="1200" dirty="0">
                <a:latin typeface="+mj-lt"/>
                <a:cs typeface="Arial"/>
                <a:hlinkClick r:id="rId3"/>
              </a:rPr>
              <a:t>Social Entrepreneurs Ireland</a:t>
            </a:r>
            <a:r>
              <a:rPr lang="sk" altLang="en-US" sz="1200" dirty="0">
                <a:latin typeface="+mj-lt"/>
                <a:cs typeface="Arial"/>
              </a:rPr>
              <a:t>byla životně důležitá pro rozvoj podnikání.</a:t>
            </a:r>
            <a:endParaRPr lang="sk-SK" sz="1200">
              <a:latin typeface="+mj-lt"/>
            </a:endParaRPr>
          </a:p>
        </p:txBody>
      </p:sp>
      <p:pic>
        <p:nvPicPr>
          <p:cNvPr id="6" name="Picture 4" descr="&lt;strong&gt;flag&lt;/strong&gt; by think0 customization wallpaper hdtv widescreen the &lt;strong&gt;irish flag&lt;/strong&gt; ...">
            <a:extLst>
              <a:ext uri="{FF2B5EF4-FFF2-40B4-BE49-F238E27FC236}">
                <a16:creationId xmlns:a16="http://schemas.microsoft.com/office/drawing/2014/main" id="{95E20314-6872-4244-93CE-EF0D3585FB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2527" y="1615830"/>
            <a:ext cx="147955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16B3FA2A-145D-4DF9-8283-08C055A308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4552" y="3313359"/>
            <a:ext cx="20955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989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76FA08A9-AB71-47B5-895C-4923BCE72558}"/>
              </a:ext>
            </a:extLst>
          </p:cNvPr>
          <p:cNvSpPr txBox="1"/>
          <p:nvPr/>
        </p:nvSpPr>
        <p:spPr>
          <a:xfrm>
            <a:off x="195607" y="1193389"/>
            <a:ext cx="7487238" cy="240066"/>
          </a:xfrm>
          <a:prstGeom prst="rect">
            <a:avLst/>
          </a:prstGeom>
          <a:noFill/>
        </p:spPr>
        <p:txBody>
          <a:bodyPr wrap="square" lIns="91440" tIns="45720" rIns="91440" bIns="45720" anchor="t">
            <a:spAutoFit/>
          </a:bodyPr>
          <a:lstStyle/>
          <a:p>
            <a:pPr algn="l" rtl="0">
              <a:lnSpc>
                <a:spcPct val="80000"/>
              </a:lnSpc>
              <a:spcBef>
                <a:spcPct val="0"/>
              </a:spcBef>
              <a:buFontTx/>
              <a:buNone/>
              <a:defRPr/>
            </a:pPr>
            <a:r>
              <a:rPr lang="sk" altLang="en-US" sz="1200" b="1" dirty="0">
                <a:solidFill>
                  <a:schemeClr val="bg1"/>
                </a:solidFill>
                <a:highlight>
                  <a:srgbClr val="006600"/>
                </a:highlight>
                <a:latin typeface="+mj-lt"/>
                <a:cs typeface="Arial"/>
              </a:rPr>
              <a:t>CVIČENÍ 7: Prohlédněte si video případovou studii Food Cloud</a:t>
            </a:r>
          </a:p>
        </p:txBody>
      </p:sp>
      <p:pic>
        <p:nvPicPr>
          <p:cNvPr id="4" name="QAh1j6OTA9s">
            <a:hlinkClick r:id="" action="ppaction://media"/>
            <a:extLst>
              <a:ext uri="{FF2B5EF4-FFF2-40B4-BE49-F238E27FC236}">
                <a16:creationId xmlns:a16="http://schemas.microsoft.com/office/drawing/2014/main" id="{4CAAFAA4-96D7-4EA8-9E34-690BB53BF10A}"/>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87829" y="1586323"/>
            <a:ext cx="5437187"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t;strong&gt;flag&lt;/strong&gt; by think0 customization wallpaper hdtv widescreen the &lt;strong&gt;irish flag&lt;/strong&gt; ...">
            <a:extLst>
              <a:ext uri="{FF2B5EF4-FFF2-40B4-BE49-F238E27FC236}">
                <a16:creationId xmlns:a16="http://schemas.microsoft.com/office/drawing/2014/main" id="{09F78CFE-6858-4DD6-B0D4-EBAA2D4D12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6215" y="1675288"/>
            <a:ext cx="14795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okTextu 6">
            <a:extLst>
              <a:ext uri="{FF2B5EF4-FFF2-40B4-BE49-F238E27FC236}">
                <a16:creationId xmlns:a16="http://schemas.microsoft.com/office/drawing/2014/main" id="{DF4A3E36-C9B4-4388-AA3F-724A960D994B}"/>
              </a:ext>
            </a:extLst>
          </p:cNvPr>
          <p:cNvSpPr txBox="1"/>
          <p:nvPr/>
        </p:nvSpPr>
        <p:spPr>
          <a:xfrm>
            <a:off x="6372519" y="2749252"/>
            <a:ext cx="2808303" cy="1015663"/>
          </a:xfrm>
          <a:prstGeom prst="rect">
            <a:avLst/>
          </a:prstGeom>
          <a:noFill/>
        </p:spPr>
        <p:txBody>
          <a:bodyPr wrap="square" lIns="91440" tIns="45720" rIns="91440" bIns="45720" anchor="t">
            <a:spAutoFit/>
          </a:bodyPr>
          <a:lstStyle/>
          <a:p>
            <a:pPr algn="l" rtl="0">
              <a:spcBef>
                <a:spcPct val="0"/>
              </a:spcBef>
              <a:buFontTx/>
              <a:buNone/>
            </a:pPr>
            <a:r>
              <a:rPr lang="sk" altLang="en-US" sz="1200" dirty="0">
                <a:solidFill>
                  <a:srgbClr val="333333"/>
                </a:solidFill>
                <a:latin typeface="+mj-lt"/>
                <a:cs typeface="Arial"/>
              </a:rPr>
              <a:t>Iseult Ward a Aoibheann O'Brien vysvětlují, jak</a:t>
            </a:r>
            <a:r>
              <a:rPr lang="sk" altLang="en-US" sz="1200" err="1">
                <a:solidFill>
                  <a:srgbClr val="333333"/>
                </a:solidFill>
                <a:latin typeface="+mj-lt"/>
                <a:cs typeface="Arial"/>
              </a:rPr>
              <a:t>FoodCloud</a:t>
            </a:r>
            <a:r>
              <a:rPr lang="sk" altLang="en-US" sz="1200" dirty="0">
                <a:solidFill>
                  <a:srgbClr val="333333"/>
                </a:solidFill>
                <a:latin typeface="+mj-lt"/>
                <a:cs typeface="Arial"/>
              </a:rPr>
              <a:t>a</a:t>
            </a:r>
            <a:r>
              <a:rPr lang="sk" altLang="en-US" sz="1200" err="1">
                <a:solidFill>
                  <a:srgbClr val="333333"/>
                </a:solidFill>
                <a:latin typeface="+mj-lt"/>
                <a:cs typeface="Arial"/>
              </a:rPr>
              <a:t>FoodCloud</a:t>
            </a:r>
            <a:r>
              <a:rPr lang="sk" altLang="en-US" sz="1200" dirty="0">
                <a:solidFill>
                  <a:srgbClr val="333333"/>
                </a:solidFill>
                <a:latin typeface="+mj-lt"/>
                <a:cs typeface="Arial"/>
              </a:rPr>
              <a:t>Hubs spolupracují na maximalizaci nadbytečných potravin přerozdělovaných charitativním organizacím v Irsku.</a:t>
            </a:r>
            <a:endParaRPr lang="en-IE" altLang="en-US" sz="1200">
              <a:latin typeface="+mj-lt"/>
              <a:cs typeface="Arial"/>
            </a:endParaRPr>
          </a:p>
        </p:txBody>
      </p:sp>
      <p:sp>
        <p:nvSpPr>
          <p:cNvPr id="9" name="BlokTextu 8">
            <a:extLst>
              <a:ext uri="{FF2B5EF4-FFF2-40B4-BE49-F238E27FC236}">
                <a16:creationId xmlns:a16="http://schemas.microsoft.com/office/drawing/2014/main" id="{2B3EE6E8-719F-4016-8D2D-F68E2CCD39F5}"/>
              </a:ext>
            </a:extLst>
          </p:cNvPr>
          <p:cNvSpPr txBox="1"/>
          <p:nvPr/>
        </p:nvSpPr>
        <p:spPr>
          <a:xfrm>
            <a:off x="287829" y="5760025"/>
            <a:ext cx="8045466" cy="276999"/>
          </a:xfrm>
          <a:prstGeom prst="rect">
            <a:avLst/>
          </a:prstGeom>
          <a:noFill/>
        </p:spPr>
        <p:txBody>
          <a:bodyPr wrap="square" lIns="91440" tIns="45720" rIns="91440" bIns="45720" anchor="t">
            <a:spAutoFit/>
          </a:bodyPr>
          <a:lstStyle/>
          <a:p>
            <a:pPr algn="l" rtl="0"/>
            <a:r>
              <a:rPr lang="sk" altLang="en-US" sz="1200" dirty="0">
                <a:latin typeface="+mj-lt"/>
                <a:cs typeface="Arial"/>
              </a:rPr>
              <a:t>Klikněte a podívejte se:</a:t>
            </a:r>
            <a:r>
              <a:rPr lang="sk" altLang="en-US" sz="1200" dirty="0">
                <a:latin typeface="+mj-lt"/>
                <a:cs typeface="Arial"/>
                <a:hlinkClick r:id="rId5"/>
              </a:rPr>
              <a:t>https://www.youtube.com/watch?v=QAh1j6OTA9s</a:t>
            </a:r>
            <a:r>
              <a:rPr lang="sk" altLang="en-US" sz="1200" dirty="0">
                <a:latin typeface="+mj-lt"/>
                <a:cs typeface="Arial"/>
              </a:rPr>
              <a:t> </a:t>
            </a:r>
            <a:endParaRPr lang="en-IE" altLang="en-US" sz="1200" dirty="0">
              <a:latin typeface="+mj-lt"/>
            </a:endParaRPr>
          </a:p>
        </p:txBody>
      </p:sp>
    </p:spTree>
    <p:extLst>
      <p:ext uri="{BB962C8B-B14F-4D97-AF65-F5344CB8AC3E}">
        <p14:creationId xmlns:p14="http://schemas.microsoft.com/office/powerpoint/2010/main" val="5548438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EA5AEB8B-9166-4060-9344-F1ED2B7F355A}"/>
              </a:ext>
            </a:extLst>
          </p:cNvPr>
          <p:cNvSpPr txBox="1"/>
          <p:nvPr/>
        </p:nvSpPr>
        <p:spPr>
          <a:xfrm>
            <a:off x="223886" y="1156843"/>
            <a:ext cx="6525705" cy="276999"/>
          </a:xfrm>
          <a:prstGeom prst="rect">
            <a:avLst/>
          </a:prstGeom>
          <a:noFill/>
        </p:spPr>
        <p:txBody>
          <a:bodyPr wrap="square" lIns="91440" tIns="45720" rIns="91440" bIns="45720" anchor="t">
            <a:spAutoFit/>
          </a:bodyPr>
          <a:lstStyle/>
          <a:p>
            <a:pPr algn="l" rtl="0"/>
            <a:r>
              <a:rPr lang="sk" altLang="en-US" sz="1200" b="1" dirty="0">
                <a:solidFill>
                  <a:srgbClr val="006600"/>
                </a:solidFill>
                <a:latin typeface="+mj-lt"/>
                <a:cs typeface="Arial"/>
              </a:rPr>
              <a:t>Obchodní modely v sociálním podnikání</a:t>
            </a:r>
            <a:endParaRPr lang="sk-SK" sz="1200">
              <a:solidFill>
                <a:srgbClr val="006600"/>
              </a:solidFill>
              <a:latin typeface="+mj-lt"/>
              <a:cs typeface="Arial"/>
            </a:endParaRPr>
          </a:p>
        </p:txBody>
      </p:sp>
      <p:sp>
        <p:nvSpPr>
          <p:cNvPr id="5" name="BlokTextu 4">
            <a:extLst>
              <a:ext uri="{FF2B5EF4-FFF2-40B4-BE49-F238E27FC236}">
                <a16:creationId xmlns:a16="http://schemas.microsoft.com/office/drawing/2014/main" id="{55A934C3-9D0E-4822-912F-C39FE6805215}"/>
              </a:ext>
            </a:extLst>
          </p:cNvPr>
          <p:cNvSpPr txBox="1"/>
          <p:nvPr/>
        </p:nvSpPr>
        <p:spPr>
          <a:xfrm>
            <a:off x="223886" y="1618508"/>
            <a:ext cx="8995528" cy="2862322"/>
          </a:xfrm>
          <a:prstGeom prst="rect">
            <a:avLst/>
          </a:prstGeom>
          <a:noFill/>
        </p:spPr>
        <p:txBody>
          <a:bodyPr wrap="square" lIns="91440" tIns="45720" rIns="91440" bIns="45720" anchor="t">
            <a:spAutoFit/>
          </a:bodyPr>
          <a:lstStyle/>
          <a:p>
            <a:pPr algn="l" rtl="0">
              <a:spcBef>
                <a:spcPct val="0"/>
              </a:spcBef>
              <a:buClr>
                <a:srgbClr val="1D95AF"/>
              </a:buClr>
              <a:buFontTx/>
              <a:buNone/>
              <a:defRPr/>
            </a:pPr>
            <a:r>
              <a:rPr lang="sk" altLang="x-none" sz="1200" dirty="0">
                <a:solidFill>
                  <a:srgbClr val="353132"/>
                </a:solidFill>
                <a:latin typeface="+mj-lt"/>
                <a:cs typeface="Arial"/>
              </a:rPr>
              <a:t>Některé z nejběžnějších rámců, které vidíme v úspěšných sociálních podnicích, jsou:</a:t>
            </a:r>
          </a:p>
          <a:p>
            <a:pPr algn="l" rtl="0">
              <a:spcBef>
                <a:spcPct val="0"/>
              </a:spcBef>
              <a:buClr>
                <a:srgbClr val="1D95AF"/>
              </a:buClr>
              <a:buFontTx/>
              <a:buNone/>
              <a:defRPr/>
            </a:pPr>
            <a:endParaRPr lang="en-IE" altLang="x-none" sz="1200" dirty="0">
              <a:solidFill>
                <a:srgbClr val="7A7C7E"/>
              </a:solidFill>
              <a:latin typeface="+mj-lt"/>
            </a:endParaRPr>
          </a:p>
          <a:p>
            <a:pPr marL="342900" indent="-342900" algn="l" rtl="0">
              <a:buFont typeface="Arial" panose="020B0604020202020204" pitchFamily="34" charset="0"/>
              <a:buChar char="•"/>
              <a:defRPr/>
            </a:pPr>
            <a:r>
              <a:rPr lang="sk" altLang="x-none" sz="1200" b="1" dirty="0">
                <a:latin typeface="+mj-lt"/>
                <a:cs typeface="Arial"/>
              </a:rPr>
              <a:t>Křížová kompenzace –</a:t>
            </a:r>
            <a:r>
              <a:rPr lang="sk" altLang="x-none" sz="1200" dirty="0">
                <a:latin typeface="+mj-lt"/>
                <a:cs typeface="Arial"/>
              </a:rPr>
              <a:t>jedna skupina zákazníků platí za službu. Zisky z toho slouží k dotování služby pro jinou, nedostatečně obsluhovanou skupinu. To znamená, že někteří nájemci platí plnou cenu, která jiným dotuje nižší cenu</a:t>
            </a:r>
          </a:p>
          <a:p>
            <a:pPr marL="342900" indent="-342900" algn="l" rtl="0">
              <a:spcBef>
                <a:spcPct val="0"/>
              </a:spcBef>
              <a:buFont typeface="Arial" panose="020B0604020202020204" pitchFamily="34" charset="0"/>
              <a:buChar char="•"/>
              <a:defRPr/>
            </a:pPr>
            <a:r>
              <a:rPr lang="sk" altLang="x-none" sz="1200" b="1" dirty="0">
                <a:latin typeface="+mj-lt"/>
                <a:cs typeface="Arial"/>
              </a:rPr>
              <a:t>Poplatek za službu -</a:t>
            </a:r>
            <a:r>
              <a:rPr lang="sk" altLang="x-none" sz="1200" dirty="0">
                <a:latin typeface="+mj-lt"/>
                <a:cs typeface="Arial"/>
              </a:rPr>
              <a:t>Příjemci platí přímo za služby poskytované sociálním podnikům – pronájem kuchyňky</a:t>
            </a:r>
          </a:p>
          <a:p>
            <a:pPr marL="342900" indent="-342900" algn="l" rtl="0">
              <a:spcBef>
                <a:spcPct val="0"/>
              </a:spcBef>
              <a:buFont typeface="Arial" panose="020B0604020202020204" pitchFamily="34" charset="0"/>
              <a:buChar char="•"/>
              <a:defRPr/>
            </a:pPr>
            <a:r>
              <a:rPr lang="sk" altLang="x-none" sz="1200" b="1" dirty="0">
                <a:latin typeface="+mj-lt"/>
                <a:cs typeface="Arial"/>
              </a:rPr>
              <a:t>oblasti zaměstnanosti a dovedností –</a:t>
            </a:r>
            <a:r>
              <a:rPr lang="sk" altLang="x-none" sz="1200" dirty="0">
                <a:latin typeface="+mj-lt"/>
                <a:cs typeface="Arial"/>
              </a:rPr>
              <a:t>Hlavním účelem je poskytnout příjemcům: zaměstnancům mzdy, rozvoj dovedností a pracovní školení.</a:t>
            </a:r>
          </a:p>
          <a:p>
            <a:pPr marL="342900" indent="-342900" algn="l" rtl="0">
              <a:spcBef>
                <a:spcPct val="0"/>
              </a:spcBef>
              <a:buFont typeface="Arial" panose="020B0604020202020204" pitchFamily="34" charset="0"/>
              <a:buChar char="•"/>
              <a:defRPr/>
            </a:pPr>
            <a:r>
              <a:rPr lang="sk" altLang="en-US" sz="1200" b="1" dirty="0">
                <a:latin typeface="+mj-lt"/>
                <a:cs typeface="Arial"/>
              </a:rPr>
              <a:t>Market Connector</a:t>
            </a:r>
            <a:r>
              <a:rPr lang="sk" altLang="en-US" sz="1200" dirty="0">
                <a:latin typeface="+mj-lt"/>
                <a:cs typeface="Arial"/>
              </a:rPr>
              <a:t>– sociální podnik usnadňuje obchodní vztahy mezi příjemci a nové trhy.</a:t>
            </a:r>
            <a:endParaRPr lang="sk-SK" altLang="en-US" sz="1200" dirty="0">
              <a:latin typeface="+mj-lt"/>
              <a:cs typeface="Arial"/>
            </a:endParaRPr>
          </a:p>
          <a:p>
            <a:pPr algn="l" rtl="0">
              <a:defRPr/>
            </a:pPr>
            <a:r>
              <a:rPr lang="sk" altLang="en-US" sz="1200" b="1" dirty="0">
                <a:latin typeface="+mj-lt"/>
                <a:cs typeface="Arial"/>
              </a:rPr>
              <a:t>Družstvo –</a:t>
            </a:r>
            <a:r>
              <a:rPr lang="sk" altLang="en-US" sz="1200" dirty="0">
                <a:latin typeface="+mj-lt"/>
                <a:cs typeface="Arial"/>
              </a:rPr>
              <a:t>ziskové nebo neziskové podnikání, které je ve vlastnictví</a:t>
            </a:r>
            <a:r>
              <a:rPr lang="sk" altLang="en-US" sz="1200" err="1">
                <a:latin typeface="+mj-lt"/>
                <a:cs typeface="Arial"/>
              </a:rPr>
              <a:t>těchto</a:t>
            </a:r>
            <a:r>
              <a:rPr lang="sk" altLang="en-US" sz="1200" dirty="0">
                <a:latin typeface="+mj-lt"/>
                <a:cs typeface="Arial"/>
              </a:rPr>
              <a:t>členů, kteří také využívají</a:t>
            </a:r>
            <a:r>
              <a:rPr lang="sk" altLang="en-US" sz="1200" err="1">
                <a:latin typeface="+mj-lt"/>
                <a:cs typeface="Arial"/>
              </a:rPr>
              <a:t>je</a:t>
            </a:r>
            <a:r>
              <a:rPr lang="sk" altLang="en-US" sz="1200" dirty="0">
                <a:latin typeface="+mj-lt"/>
                <a:cs typeface="Arial"/>
              </a:rPr>
              <a:t>služby, poskytující prakticky jakýkoli druh zboží nebo služeb</a:t>
            </a:r>
            <a:r>
              <a:rPr lang="sk" altLang="en-US" sz="1200" b="1" dirty="0">
                <a:latin typeface="+mj-lt"/>
                <a:cs typeface="Arial"/>
              </a:rPr>
              <a:t>.</a:t>
            </a:r>
            <a:r>
              <a:rPr lang="sk" altLang="en-US" sz="1200" dirty="0">
                <a:latin typeface="+mj-lt"/>
                <a:cs typeface="Arial"/>
              </a:rPr>
              <a:t>V potravinářském sektoru vidíme mnoho příkladů družstev.</a:t>
            </a:r>
          </a:p>
          <a:p>
            <a:pPr algn="l" rtl="0">
              <a:spcBef>
                <a:spcPct val="0"/>
              </a:spcBef>
              <a:defRPr/>
            </a:pPr>
            <a:endParaRPr lang="en-IE" altLang="en-US" sz="1200" b="1" dirty="0">
              <a:latin typeface="+mj-lt"/>
            </a:endParaRPr>
          </a:p>
          <a:p>
            <a:pPr algn="l" rtl="0">
              <a:defRPr/>
            </a:pPr>
            <a:r>
              <a:rPr lang="sk" altLang="en-US" sz="1200" dirty="0">
                <a:latin typeface="+mj-lt"/>
                <a:cs typeface="Arial"/>
              </a:rPr>
              <a:t>Rozhodnutí, který obchodní model by fungoval nejlépe</a:t>
            </a:r>
            <a:endParaRPr lang="en-IE" altLang="en-US" sz="1200" dirty="0">
              <a:latin typeface="+mj-lt"/>
            </a:endParaRPr>
          </a:p>
          <a:p>
            <a:pPr algn="l" rtl="0">
              <a:defRPr/>
            </a:pPr>
            <a:r>
              <a:rPr lang="sk" altLang="en-US" sz="1200" dirty="0">
                <a:latin typeface="+mj-lt"/>
                <a:cs typeface="Arial"/>
              </a:rPr>
              <a:t>protože vaše okolnosti mohou být výzvou. Vraťte se k Modulu 2 a vybudujete si znalosti, které potřebujete.</a:t>
            </a:r>
            <a:endParaRPr lang="en-IE" altLang="en-US" sz="1200" dirty="0">
              <a:latin typeface="+mj-lt"/>
            </a:endParaRPr>
          </a:p>
          <a:p>
            <a:pPr marL="342900" indent="-342900" algn="l" rtl="0">
              <a:spcBef>
                <a:spcPct val="0"/>
              </a:spcBef>
              <a:buFont typeface="Arial" panose="020B0604020202020204" pitchFamily="34" charset="0"/>
              <a:buChar char="•"/>
              <a:defRPr/>
            </a:pPr>
            <a:endParaRPr lang="en-IE" altLang="en-US" sz="1200" dirty="0">
              <a:latin typeface="+mj-lt"/>
            </a:endParaRPr>
          </a:p>
          <a:p>
            <a:pPr marL="266700" indent="-266700" algn="l" rtl="0">
              <a:spcBef>
                <a:spcPct val="0"/>
              </a:spcBef>
              <a:buClr>
                <a:srgbClr val="1D95AF"/>
              </a:buClr>
              <a:defRPr/>
            </a:pPr>
            <a:endParaRPr lang="en-IE" altLang="x-none" sz="1200" dirty="0">
              <a:solidFill>
                <a:srgbClr val="353132"/>
              </a:solidFill>
              <a:latin typeface="+mj-lt"/>
            </a:endParaRPr>
          </a:p>
        </p:txBody>
      </p:sp>
    </p:spTree>
    <p:extLst>
      <p:ext uri="{BB962C8B-B14F-4D97-AF65-F5344CB8AC3E}">
        <p14:creationId xmlns:p14="http://schemas.microsoft.com/office/powerpoint/2010/main" val="398296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7CDF5BBC-1754-403C-A0E4-82C0E4520F28}"/>
              </a:ext>
            </a:extLst>
          </p:cNvPr>
          <p:cNvSpPr txBox="1"/>
          <p:nvPr/>
        </p:nvSpPr>
        <p:spPr>
          <a:xfrm>
            <a:off x="176752" y="1205137"/>
            <a:ext cx="7421251" cy="387798"/>
          </a:xfrm>
          <a:prstGeom prst="rect">
            <a:avLst/>
          </a:prstGeom>
          <a:noFill/>
        </p:spPr>
        <p:txBody>
          <a:bodyPr wrap="square" lIns="91440" tIns="45720" rIns="91440" bIns="45720" anchor="t">
            <a:spAutoFit/>
          </a:bodyPr>
          <a:lstStyle/>
          <a:p>
            <a:pPr algn="l" rtl="0">
              <a:lnSpc>
                <a:spcPct val="80000"/>
              </a:lnSpc>
              <a:spcBef>
                <a:spcPct val="0"/>
              </a:spcBef>
              <a:buFontTx/>
              <a:buNone/>
            </a:pPr>
            <a:r>
              <a:rPr lang="sk" altLang="en-US" sz="1200" b="1" dirty="0">
                <a:solidFill>
                  <a:srgbClr val="006600"/>
                </a:solidFill>
                <a:latin typeface="+mj-lt"/>
                <a:cs typeface="Arial"/>
              </a:rPr>
              <a:t>Přístup ke zdrojům pro sociální podnikání</a:t>
            </a:r>
          </a:p>
          <a:p>
            <a:pPr algn="l" rtl="0">
              <a:lnSpc>
                <a:spcPct val="80000"/>
              </a:lnSpc>
              <a:spcBef>
                <a:spcPct val="0"/>
              </a:spcBef>
              <a:buFontTx/>
              <a:buNone/>
            </a:pPr>
            <a:r>
              <a:rPr lang="sk" altLang="en-US" sz="1200" b="1" dirty="0">
                <a:solidFill>
                  <a:srgbClr val="006600"/>
                </a:solidFill>
                <a:latin typeface="+mj-lt"/>
                <a:cs typeface="Arial"/>
              </a:rPr>
              <a:t>Fond sociálních inovací Irsko</a:t>
            </a:r>
          </a:p>
        </p:txBody>
      </p:sp>
      <p:sp>
        <p:nvSpPr>
          <p:cNvPr id="5" name="BlokTextu 4">
            <a:extLst>
              <a:ext uri="{FF2B5EF4-FFF2-40B4-BE49-F238E27FC236}">
                <a16:creationId xmlns:a16="http://schemas.microsoft.com/office/drawing/2014/main" id="{FE544C99-849C-4DAA-8DC6-3E57DAC18738}"/>
              </a:ext>
            </a:extLst>
          </p:cNvPr>
          <p:cNvSpPr txBox="1"/>
          <p:nvPr/>
        </p:nvSpPr>
        <p:spPr>
          <a:xfrm>
            <a:off x="176752" y="1888401"/>
            <a:ext cx="8917756" cy="3416320"/>
          </a:xfrm>
          <a:prstGeom prst="rect">
            <a:avLst/>
          </a:prstGeom>
          <a:noFill/>
        </p:spPr>
        <p:txBody>
          <a:bodyPr wrap="square" lIns="91440" tIns="45720" rIns="91440" bIns="45720" anchor="t">
            <a:spAutoFit/>
          </a:bodyPr>
          <a:lstStyle/>
          <a:p>
            <a:pPr algn="l" rtl="0">
              <a:defRPr/>
            </a:pPr>
            <a:r>
              <a:rPr lang="sk" altLang="en-US" sz="1200" dirty="0">
                <a:latin typeface="+mj-lt"/>
                <a:cs typeface="Arial"/>
              </a:rPr>
              <a:t>Fond sociálních inovací Irsko poskytuje</a:t>
            </a:r>
            <a:r>
              <a:rPr lang="sk" altLang="en-US" sz="1200" b="1" dirty="0">
                <a:latin typeface="+mj-lt"/>
                <a:cs typeface="Arial"/>
              </a:rPr>
              <a:t>růstový</a:t>
            </a:r>
            <a:r>
              <a:rPr lang="sk" altLang="en-US" sz="1200" dirty="0">
                <a:latin typeface="+mj-lt"/>
                <a:cs typeface="Arial"/>
              </a:rPr>
              <a:t>kapitál a</a:t>
            </a:r>
            <a:r>
              <a:rPr lang="sk" altLang="en-US" sz="1200" b="1" dirty="0">
                <a:latin typeface="+mj-lt"/>
                <a:cs typeface="Arial"/>
              </a:rPr>
              <a:t>podporu</a:t>
            </a:r>
            <a:r>
              <a:rPr lang="sk" altLang="en-US" sz="1200" dirty="0">
                <a:latin typeface="+mj-lt"/>
                <a:cs typeface="Arial"/>
              </a:rPr>
              <a:t>nejlepším sociálním inovacím v Irsku, čímž jim pomáhá</a:t>
            </a:r>
            <a:r>
              <a:rPr lang="sk" altLang="en-US" sz="1200" b="1" dirty="0">
                <a:latin typeface="+mj-lt"/>
                <a:cs typeface="Arial"/>
              </a:rPr>
              <a:t>rozšiřovat</a:t>
            </a:r>
            <a:r>
              <a:rPr lang="sk" altLang="en-US" sz="1200" dirty="0">
                <a:latin typeface="+mj-lt"/>
                <a:cs typeface="Arial"/>
              </a:rPr>
              <a:t>a maximalizovat je</a:t>
            </a:r>
            <a:r>
              <a:rPr lang="sk" altLang="en-US" sz="1200" b="1" dirty="0">
                <a:latin typeface="+mj-lt"/>
                <a:cs typeface="Arial"/>
              </a:rPr>
              <a:t>vliv</a:t>
            </a:r>
            <a:r>
              <a:rPr lang="sk" altLang="en-US" sz="1200" dirty="0">
                <a:latin typeface="+mj-lt"/>
                <a:cs typeface="Arial"/>
              </a:rPr>
              <a:t>. Jejich průvodce hodnocením je zajímavý…</a:t>
            </a:r>
            <a:endParaRPr lang="en-IE" altLang="en-US" sz="1200" dirty="0">
              <a:latin typeface="+mj-lt"/>
            </a:endParaRPr>
          </a:p>
          <a:p>
            <a:pPr indent="20320" algn="l" rtl="0">
              <a:defRPr/>
            </a:pPr>
            <a:endParaRPr lang="en-IE" altLang="en-US" sz="1200" dirty="0">
              <a:latin typeface="+mj-lt"/>
            </a:endParaRPr>
          </a:p>
          <a:p>
            <a:pPr marL="285750" indent="-285750" algn="l" rtl="0">
              <a:buFont typeface="Arial" panose="020B0604020202020204" pitchFamily="34" charset="0"/>
              <a:buChar char="•"/>
              <a:defRPr/>
            </a:pPr>
            <a:r>
              <a:rPr lang="sk" sz="1200" dirty="0">
                <a:latin typeface="+mj-lt"/>
                <a:cs typeface="Arial"/>
              </a:rPr>
              <a:t>Jaké máte</a:t>
            </a:r>
            <a:r>
              <a:rPr lang="sk" sz="1200" b="1" dirty="0">
                <a:latin typeface="+mj-lt"/>
                <a:cs typeface="Arial"/>
              </a:rPr>
              <a:t>ŘEŠENÍ SOCIÁLNÍ OTÁZKY?</a:t>
            </a:r>
          </a:p>
          <a:p>
            <a:pPr marL="285750" indent="-285750" algn="l" rtl="0">
              <a:buFont typeface="Arial" panose="020B0604020202020204" pitchFamily="34" charset="0"/>
              <a:buChar char="•"/>
              <a:defRPr/>
            </a:pPr>
            <a:r>
              <a:rPr lang="sk" sz="1200" b="1" dirty="0">
                <a:latin typeface="+mj-lt"/>
                <a:cs typeface="Arial"/>
              </a:rPr>
              <a:t>INOVACE –</a:t>
            </a:r>
            <a:r>
              <a:rPr lang="sk" sz="1200" dirty="0">
                <a:latin typeface="+mj-lt"/>
                <a:cs typeface="Arial"/>
              </a:rPr>
              <a:t>V čem je jiná/lepší než všechno ostatní</a:t>
            </a:r>
            <a:r>
              <a:rPr lang="sk" sz="1200" b="1" dirty="0">
                <a:latin typeface="+mj-lt"/>
                <a:cs typeface="Arial"/>
              </a:rPr>
              <a:t>?</a:t>
            </a:r>
            <a:endParaRPr lang="en-GB" sz="1200" dirty="0">
              <a:latin typeface="+mj-lt"/>
              <a:cs typeface="Arial"/>
            </a:endParaRPr>
          </a:p>
          <a:p>
            <a:pPr marL="285750" indent="-285750" algn="l" rtl="0">
              <a:buFont typeface="Arial" panose="020B0604020202020204" pitchFamily="34" charset="0"/>
              <a:buChar char="•"/>
              <a:defRPr/>
            </a:pPr>
            <a:r>
              <a:rPr lang="sk" sz="1200" b="1" dirty="0">
                <a:latin typeface="+mj-lt"/>
                <a:cs typeface="Arial"/>
              </a:rPr>
              <a:t>MĚŘITELNÝ VLIV</a:t>
            </a:r>
            <a:r>
              <a:rPr lang="sk" sz="1200" dirty="0">
                <a:latin typeface="+mj-lt"/>
                <a:cs typeface="Arial"/>
              </a:rPr>
              <a:t>– Co můžete ukázat a popsat?</a:t>
            </a:r>
          </a:p>
          <a:p>
            <a:pPr marL="285750" indent="-285750" algn="l" rtl="0">
              <a:buFont typeface="Arial" panose="020B0604020202020204" pitchFamily="34" charset="0"/>
              <a:buChar char="•"/>
              <a:defRPr/>
            </a:pPr>
            <a:r>
              <a:rPr lang="sk" sz="1200" b="1" dirty="0">
                <a:latin typeface="+mj-lt"/>
                <a:cs typeface="Arial"/>
              </a:rPr>
              <a:t>RŮST</a:t>
            </a:r>
            <a:r>
              <a:rPr lang="sk" sz="1200" dirty="0">
                <a:latin typeface="+mj-lt"/>
                <a:cs typeface="Arial"/>
              </a:rPr>
              <a:t>Je připraven růst? Jste ochotni rozšířit jej do jiných komunit? Co by to chtělo?</a:t>
            </a:r>
          </a:p>
          <a:p>
            <a:pPr marL="285750" indent="-285750" algn="l" rtl="0">
              <a:buFont typeface="Arial" panose="020B0604020202020204" pitchFamily="34" charset="0"/>
              <a:buChar char="•"/>
              <a:defRPr/>
            </a:pPr>
            <a:r>
              <a:rPr lang="sk" sz="1200" dirty="0">
                <a:latin typeface="+mj-lt"/>
                <a:cs typeface="Arial"/>
              </a:rPr>
              <a:t>Mohlo by to vytvořit</a:t>
            </a:r>
            <a:r>
              <a:rPr lang="sk" sz="1200" b="1" dirty="0">
                <a:latin typeface="+mj-lt"/>
                <a:cs typeface="Arial"/>
              </a:rPr>
              <a:t>JOBS?</a:t>
            </a:r>
            <a:r>
              <a:rPr lang="sk" sz="1200" dirty="0">
                <a:latin typeface="+mj-lt"/>
                <a:cs typeface="Arial"/>
              </a:rPr>
              <a:t>Jak by to mohlo být</a:t>
            </a:r>
            <a:r>
              <a:rPr lang="sk" sz="1200" b="1" dirty="0">
                <a:latin typeface="+mj-lt"/>
                <a:cs typeface="Arial"/>
              </a:rPr>
              <a:t>UDRŽITELNÉ?</a:t>
            </a:r>
            <a:endParaRPr lang="sk-SK" sz="1200" b="1">
              <a:latin typeface="+mj-lt"/>
              <a:cs typeface="Arial"/>
            </a:endParaRPr>
          </a:p>
          <a:p>
            <a:pPr marL="285750" indent="-285750" algn="l" rtl="0">
              <a:buFont typeface="Arial" panose="020B0604020202020204" pitchFamily="34" charset="0"/>
              <a:buChar char="•"/>
              <a:defRPr/>
            </a:pPr>
            <a:r>
              <a:rPr lang="sk" altLang="en-US" sz="1200" dirty="0">
                <a:latin typeface="Bookman Old Style"/>
                <a:cs typeface="Arial"/>
                <a:hlinkClick r:id="rId2"/>
              </a:rPr>
              <a:t>http://www.socialinnovation.ie/</a:t>
            </a:r>
            <a:endParaRPr lang="sk-SK" altLang="en-US" sz="1200">
              <a:latin typeface="Bookman Old Style"/>
              <a:cs typeface="Arial"/>
            </a:endParaRPr>
          </a:p>
          <a:p>
            <a:pPr algn="l" rtl="0">
              <a:spcBef>
                <a:spcPct val="0"/>
              </a:spcBef>
              <a:buFontTx/>
              <a:buNone/>
            </a:pPr>
            <a:r>
              <a:rPr lang="sk" altLang="en-US" sz="1200" dirty="0">
                <a:latin typeface="+mj-lt"/>
                <a:cs typeface="Arial"/>
              </a:rPr>
              <a:t>Community Finance (Irsko), je charitativní organizace, která poskytuje půjčky (ne granty) výlučně jiným organizacím třetího sektoru, jako jsou komunitní skupiny, charitativní organizace a sociální podniky v Irské republice. Od roku 2001 jako součást širší skupiny UCIT přidělilo více než 70 milionů EUR více než 360 organizacím na celém Irském ostrově.</a:t>
            </a:r>
          </a:p>
          <a:p>
            <a:pPr algn="l" rtl="0">
              <a:spcBef>
                <a:spcPct val="0"/>
              </a:spcBef>
              <a:buFontTx/>
              <a:buNone/>
            </a:pPr>
            <a:endParaRPr lang="en-IE" altLang="en-US" sz="1200" dirty="0">
              <a:latin typeface="+mj-lt"/>
            </a:endParaRPr>
          </a:p>
          <a:p>
            <a:pPr algn="l" rtl="0"/>
            <a:r>
              <a:rPr lang="sk" altLang="en-US" sz="1200" b="1" dirty="0">
                <a:latin typeface="+mj-lt"/>
                <a:cs typeface="Arial"/>
              </a:rPr>
              <a:t>Proč jsou přitažlivé?</a:t>
            </a:r>
            <a:r>
              <a:rPr lang="sk" altLang="en-US" sz="1200" dirty="0">
                <a:latin typeface="+mj-lt"/>
                <a:cs typeface="Arial"/>
              </a:rPr>
              <a:t>Na rozdíl od bank nevyžadují osobní záruku od organizátorů/ředitelů.</a:t>
            </a:r>
            <a:endParaRPr lang="sk-SK" altLang="en-US" sz="1200">
              <a:latin typeface="+mj-lt"/>
            </a:endParaRPr>
          </a:p>
          <a:p>
            <a:pPr algn="l" rtl="0"/>
            <a:r>
              <a:rPr lang="sk" altLang="en-US" sz="1200" dirty="0">
                <a:latin typeface="+mj-lt"/>
                <a:cs typeface="Arial"/>
                <a:hlinkClick r:id="rId3"/>
              </a:rPr>
              <a:t>https://www.communityfinance.ie/</a:t>
            </a:r>
            <a:r>
              <a:rPr lang="sk" altLang="en-US" sz="1200" dirty="0">
                <a:latin typeface="+mj-lt"/>
                <a:cs typeface="Arial"/>
              </a:rPr>
              <a:t> </a:t>
            </a:r>
            <a:endParaRPr lang="en-IE" altLang="en-US" sz="1200" dirty="0">
              <a:latin typeface="+mj-lt"/>
            </a:endParaRPr>
          </a:p>
          <a:p>
            <a:pPr algn="l" rtl="0">
              <a:spcBef>
                <a:spcPct val="0"/>
              </a:spcBef>
              <a:buFontTx/>
              <a:buNone/>
            </a:pPr>
            <a:endParaRPr lang="en-IE" altLang="en-US" sz="1200" dirty="0">
              <a:latin typeface="+mj-lt"/>
            </a:endParaRPr>
          </a:p>
          <a:p>
            <a:pPr marL="285750" indent="-285750" algn="l" rtl="0">
              <a:buFont typeface="Arial" panose="020B0604020202020204" pitchFamily="34" charset="0"/>
              <a:buChar char="•"/>
              <a:defRPr/>
            </a:pPr>
            <a:endParaRPr lang="en-IE" altLang="en-US" sz="1200" dirty="0">
              <a:latin typeface="Bookman Old Style" panose="02050604050505020204" pitchFamily="18" charset="0"/>
            </a:endParaRPr>
          </a:p>
          <a:p>
            <a:pPr marL="285750" indent="-285750" algn="l" rtl="0">
              <a:buFont typeface="Arial" panose="020B0604020202020204" pitchFamily="34" charset="0"/>
              <a:buChar char="•"/>
              <a:defRPr/>
            </a:pPr>
            <a:endParaRPr lang="en-GB" sz="1200" dirty="0">
              <a:latin typeface="+mj-lt"/>
            </a:endParaRPr>
          </a:p>
        </p:txBody>
      </p:sp>
      <p:pic>
        <p:nvPicPr>
          <p:cNvPr id="6" name="Picture 4" descr="&lt;strong&gt;flag&lt;/strong&gt; by think0 customization wallpaper hdtv widescreen the &lt;strong&gt;irish flag&lt;/strong&gt; ...">
            <a:extLst>
              <a:ext uri="{FF2B5EF4-FFF2-40B4-BE49-F238E27FC236}">
                <a16:creationId xmlns:a16="http://schemas.microsoft.com/office/drawing/2014/main" id="{4B6AA627-3762-4F54-A249-6B25A8D459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1939" y="5635474"/>
            <a:ext cx="147955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215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801BD46B-0CF6-4CE5-97AF-57A620A7C101}"/>
              </a:ext>
            </a:extLst>
          </p:cNvPr>
          <p:cNvSpPr txBox="1"/>
          <p:nvPr/>
        </p:nvSpPr>
        <p:spPr>
          <a:xfrm>
            <a:off x="223887" y="1235159"/>
            <a:ext cx="7506092" cy="276999"/>
          </a:xfrm>
          <a:prstGeom prst="rect">
            <a:avLst/>
          </a:prstGeom>
          <a:noFill/>
        </p:spPr>
        <p:txBody>
          <a:bodyPr wrap="square" lIns="91440" tIns="45720" rIns="91440" bIns="45720" anchor="t">
            <a:spAutoFit/>
          </a:bodyPr>
          <a:lstStyle/>
          <a:p>
            <a:pPr algn="l" rtl="0">
              <a:spcBef>
                <a:spcPct val="0"/>
              </a:spcBef>
              <a:buFontTx/>
              <a:buNone/>
            </a:pPr>
            <a:r>
              <a:rPr lang="sk" altLang="en-US" sz="1200" b="1" dirty="0">
                <a:solidFill>
                  <a:srgbClr val="006600"/>
                </a:solidFill>
                <a:latin typeface="+mj-lt"/>
                <a:cs typeface="Arial"/>
              </a:rPr>
              <a:t>Jsou finanční prostředky dostupné od filantropických nadací pro Centrum chuti?</a:t>
            </a:r>
          </a:p>
        </p:txBody>
      </p:sp>
      <p:sp>
        <p:nvSpPr>
          <p:cNvPr id="5" name="BlokTextu 4">
            <a:extLst>
              <a:ext uri="{FF2B5EF4-FFF2-40B4-BE49-F238E27FC236}">
                <a16:creationId xmlns:a16="http://schemas.microsoft.com/office/drawing/2014/main" id="{28B08A2D-282E-487D-B0EC-612A64A4A7AF}"/>
              </a:ext>
            </a:extLst>
          </p:cNvPr>
          <p:cNvSpPr txBox="1"/>
          <p:nvPr/>
        </p:nvSpPr>
        <p:spPr>
          <a:xfrm>
            <a:off x="223887" y="2066156"/>
            <a:ext cx="8851769" cy="1754326"/>
          </a:xfrm>
          <a:prstGeom prst="rect">
            <a:avLst/>
          </a:prstGeom>
          <a:noFill/>
        </p:spPr>
        <p:txBody>
          <a:bodyPr wrap="square" lIns="91440" tIns="45720" rIns="91440" bIns="45720" anchor="t">
            <a:spAutoFit/>
          </a:bodyPr>
          <a:lstStyle/>
          <a:p>
            <a:pPr algn="l" rtl="0">
              <a:spcBef>
                <a:spcPct val="0"/>
              </a:spcBef>
              <a:buFontTx/>
              <a:buNone/>
              <a:defRPr/>
            </a:pPr>
            <a:r>
              <a:rPr lang="sk" altLang="en-US" sz="1200" dirty="0">
                <a:latin typeface="+mj-lt"/>
                <a:cs typeface="Arial"/>
              </a:rPr>
              <a:t>Filantropické nadace mají rostoucí zájem o centrum</a:t>
            </a:r>
            <a:r>
              <a:rPr lang="sk" altLang="en-US" sz="1200" dirty="0" err="1">
                <a:latin typeface="+mj-lt"/>
                <a:cs typeface="Arial"/>
              </a:rPr>
              <a:t>chutí</a:t>
            </a:r>
            <a:r>
              <a:rPr lang="sk" altLang="en-US" sz="1200" dirty="0">
                <a:latin typeface="+mj-lt"/>
                <a:cs typeface="Arial"/>
              </a:rPr>
              <a:t>a širší místní a regionální potravinové systémy.</a:t>
            </a:r>
          </a:p>
          <a:p>
            <a:pPr algn="l" rtl="0">
              <a:spcBef>
                <a:spcPct val="0"/>
              </a:spcBef>
              <a:buFontTx/>
              <a:buNone/>
              <a:defRPr/>
            </a:pPr>
            <a:endParaRPr lang="en-IE" altLang="en-US" sz="1200" dirty="0">
              <a:solidFill>
                <a:srgbClr val="006600"/>
              </a:solidFill>
              <a:latin typeface="+mj-lt"/>
            </a:endParaRPr>
          </a:p>
          <a:p>
            <a:pPr algn="l" rtl="0">
              <a:spcBef>
                <a:spcPct val="0"/>
              </a:spcBef>
              <a:buFontTx/>
              <a:buNone/>
              <a:defRPr/>
            </a:pPr>
            <a:r>
              <a:rPr lang="sk" altLang="en-US" sz="1200" b="1" dirty="0">
                <a:solidFill>
                  <a:srgbClr val="006600"/>
                </a:solidFill>
                <a:latin typeface="+mj-lt"/>
                <a:cs typeface="Arial"/>
              </a:rPr>
              <a:t>proč?</a:t>
            </a:r>
          </a:p>
          <a:p>
            <a:pPr algn="l" rtl="0">
              <a:defRPr/>
            </a:pPr>
            <a:r>
              <a:rPr lang="sk" altLang="en-US" sz="1200" dirty="0">
                <a:latin typeface="+mj-lt"/>
                <a:cs typeface="Arial"/>
              </a:rPr>
              <a:t>Centrum vkusu může hrát klíčovou roli nejen z hlediska ekonomického rozvoje a tvorby pracovních míst, ale také z hlediska dopadu na komunitní, zdravotní a environmentální projekty.</a:t>
            </a:r>
          </a:p>
          <a:p>
            <a:pPr algn="l" rtl="0">
              <a:defRPr/>
            </a:pPr>
            <a:endParaRPr lang="en-IE" altLang="en-US" sz="1200" dirty="0">
              <a:latin typeface="+mj-lt"/>
            </a:endParaRPr>
          </a:p>
          <a:p>
            <a:pPr algn="l" rtl="0">
              <a:spcBef>
                <a:spcPct val="0"/>
              </a:spcBef>
              <a:buFontTx/>
              <a:buNone/>
              <a:defRPr/>
            </a:pPr>
            <a:r>
              <a:rPr lang="sk" altLang="en-US" sz="1200" dirty="0">
                <a:latin typeface="+mj-lt"/>
                <a:cs typeface="Arial"/>
              </a:rPr>
              <a:t>Filantropické nadace hledají konkrétní výsledky nebo vlivy, kterých může centrum chuti dosáhnout jako součást své práce. zlepšení přístupu ke zdravějším potravinám v konkrétním sousedství, snížení skleníkových plynů a jiných znečišťujících látek, přístup k potravinám, ekonomické rozvoj a udržitelnost životního prostředí.</a:t>
            </a:r>
            <a:endParaRPr lang="en-IE" altLang="en-US" sz="1200" dirty="0">
              <a:latin typeface="+mj-lt"/>
            </a:endParaRPr>
          </a:p>
        </p:txBody>
      </p:sp>
    </p:spTree>
    <p:extLst>
      <p:ext uri="{BB962C8B-B14F-4D97-AF65-F5344CB8AC3E}">
        <p14:creationId xmlns:p14="http://schemas.microsoft.com/office/powerpoint/2010/main" val="4088599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50783895-1BCA-4736-8DCD-827976824A58}"/>
              </a:ext>
            </a:extLst>
          </p:cNvPr>
          <p:cNvSpPr txBox="1"/>
          <p:nvPr/>
        </p:nvSpPr>
        <p:spPr>
          <a:xfrm>
            <a:off x="205033" y="1135086"/>
            <a:ext cx="4953784" cy="276999"/>
          </a:xfrm>
          <a:prstGeom prst="rect">
            <a:avLst/>
          </a:prstGeom>
          <a:noFill/>
        </p:spPr>
        <p:txBody>
          <a:bodyPr wrap="square" lIns="91440" tIns="45720" rIns="91440" bIns="45720" anchor="t">
            <a:spAutoFit/>
          </a:bodyPr>
          <a:lstStyle/>
          <a:p>
            <a:pPr algn="l" rtl="0"/>
            <a:r>
              <a:rPr lang="sk" altLang="en-US" sz="1200" b="1" dirty="0">
                <a:solidFill>
                  <a:srgbClr val="006600"/>
                </a:solidFill>
                <a:latin typeface="+mj-lt"/>
                <a:cs typeface="Arial"/>
              </a:rPr>
              <a:t>Akciové financování</a:t>
            </a:r>
            <a:endParaRPr lang="sk-SK" sz="1200">
              <a:solidFill>
                <a:srgbClr val="006600"/>
              </a:solidFill>
              <a:latin typeface="+mj-lt"/>
            </a:endParaRPr>
          </a:p>
        </p:txBody>
      </p:sp>
      <p:sp>
        <p:nvSpPr>
          <p:cNvPr id="5" name="BlokTextu 4">
            <a:extLst>
              <a:ext uri="{FF2B5EF4-FFF2-40B4-BE49-F238E27FC236}">
                <a16:creationId xmlns:a16="http://schemas.microsoft.com/office/drawing/2014/main" id="{FD9C2BB0-E942-4D25-A753-4ED0EBF07250}"/>
              </a:ext>
            </a:extLst>
          </p:cNvPr>
          <p:cNvSpPr txBox="1"/>
          <p:nvPr/>
        </p:nvSpPr>
        <p:spPr>
          <a:xfrm>
            <a:off x="205033" y="1672441"/>
            <a:ext cx="7110166" cy="4154984"/>
          </a:xfrm>
          <a:prstGeom prst="rect">
            <a:avLst/>
          </a:prstGeom>
          <a:noFill/>
        </p:spPr>
        <p:txBody>
          <a:bodyPr wrap="square">
            <a:spAutoFit/>
          </a:bodyPr>
          <a:lstStyle/>
          <a:p>
            <a:pPr algn="l" rtl="0">
              <a:spcBef>
                <a:spcPct val="0"/>
              </a:spcBef>
              <a:buFontTx/>
              <a:buNone/>
            </a:pPr>
            <a:r>
              <a:rPr lang="sk" altLang="en-US" sz="1200" dirty="0">
                <a:latin typeface="+mj-lt"/>
              </a:rPr>
              <a:t>Toto je typ financování, který je v podstatě výměnou peněz za část vlastnictví v novém podniku. Tento typ financování mohou obvykle poskytnout investoři rizikového kapitálu a andělští investoři.</a:t>
            </a:r>
            <a:br>
              <a:rPr lang="en-IE" altLang="en-US" sz="1200" dirty="0">
                <a:latin typeface="+mj-lt"/>
              </a:rPr>
            </a:br>
            <a:endParaRPr lang="en-IE" altLang="en-US" sz="1200" dirty="0">
              <a:latin typeface="+mj-lt"/>
            </a:endParaRPr>
          </a:p>
          <a:p>
            <a:pPr algn="l" rtl="0">
              <a:spcBef>
                <a:spcPct val="0"/>
              </a:spcBef>
              <a:buFontTx/>
              <a:buNone/>
            </a:pPr>
            <a:r>
              <a:rPr lang="sk" altLang="en-US" sz="1200" dirty="0">
                <a:latin typeface="+mj-lt"/>
              </a:rPr>
              <a:t>Výhodou použití kapitálového financování jako způsobu získání kapitálu je, že nový majitel firmy může splatit půjčenou částku během pevně stanoveného časového období. Kromě toho se nový majitel firmy může soustředit na to, aby byl jeho projekt ziskový, namísto toho, aby se musel starat o okamžité splacení investorů.</a:t>
            </a:r>
            <a:endParaRPr lang="sk-SK" altLang="en-US" sz="1200" dirty="0">
              <a:latin typeface="+mj-lt"/>
            </a:endParaRPr>
          </a:p>
          <a:p>
            <a:pPr marL="342900" indent="-342900" algn="l" rtl="0">
              <a:buFont typeface="Arial" panose="020B0604020202020204" pitchFamily="34" charset="0"/>
              <a:buChar char="•"/>
            </a:pPr>
            <a:r>
              <a:rPr lang="sk" altLang="en-US" sz="1200" dirty="0">
                <a:latin typeface="+mj-lt"/>
              </a:rPr>
              <a:t>Počáteční a startovací kapitál může pocházet od úspěšných podnikatelů a manažerů, kteří dosáhli bohatství ze svých zisků z předchozích investic. Tito lidé jsou známí jako Angel Investors alias Business Angels a „neformální soukromí investoři“.</a:t>
            </a:r>
            <a:endParaRPr lang="sk-SK" altLang="en-US" sz="1200" dirty="0">
              <a:latin typeface="+mj-lt"/>
            </a:endParaRPr>
          </a:p>
          <a:p>
            <a:pPr marL="342900" indent="-342900" algn="l" rtl="0">
              <a:buFont typeface="Arial" panose="020B0604020202020204" pitchFamily="34" charset="0"/>
              <a:buChar char="•"/>
            </a:pPr>
            <a:endParaRPr lang="en-IE" altLang="en-US" sz="1200" dirty="0">
              <a:latin typeface="+mj-lt"/>
            </a:endParaRPr>
          </a:p>
          <a:p>
            <a:pPr marL="342900" indent="-342900" algn="l" rtl="0">
              <a:buFont typeface="Arial" panose="020B0604020202020204" pitchFamily="34" charset="0"/>
              <a:buChar char="•"/>
            </a:pPr>
            <a:r>
              <a:rPr lang="sk" altLang="en-US" sz="1200" dirty="0">
                <a:latin typeface="+mj-lt"/>
              </a:rPr>
              <a:t>Angel Investors také přispívá svým know-how nebo zkušenostmi v řízení společnosti a může nabídnout cenné odborné znalosti a poradenství.</a:t>
            </a:r>
            <a:endParaRPr lang="sk-SK" altLang="en-US" sz="1200" dirty="0">
              <a:latin typeface="+mj-lt"/>
            </a:endParaRPr>
          </a:p>
          <a:p>
            <a:pPr marL="342900" indent="-342900" algn="l" rtl="0">
              <a:buFont typeface="Arial" panose="020B0604020202020204" pitchFamily="34" charset="0"/>
              <a:buChar char="•"/>
            </a:pPr>
            <a:endParaRPr lang="en-IE" altLang="en-US" sz="1200" dirty="0">
              <a:latin typeface="+mj-lt"/>
            </a:endParaRPr>
          </a:p>
          <a:p>
            <a:pPr marL="342900" indent="-342900" algn="l" rtl="0">
              <a:buFont typeface="Arial" panose="020B0604020202020204" pitchFamily="34" charset="0"/>
              <a:buChar char="•"/>
            </a:pPr>
            <a:r>
              <a:rPr lang="sk" altLang="en-US" sz="1200" dirty="0">
                <a:latin typeface="+mj-lt"/>
              </a:rPr>
              <a:t>Andělé obvykle hledají aktivní účast ve společnosti, do které investují. Angel Investors jsou primárně motivováni návratností investic a zapojení Angel Investor může často pomoci bezpečný přístup k rizikovému kapitálu nebo tradičnímu bankovní úvěry.</a:t>
            </a:r>
            <a:endParaRPr lang="sk-SK" altLang="en-US" sz="1200" dirty="0">
              <a:latin typeface="+mj-lt"/>
            </a:endParaRPr>
          </a:p>
          <a:p>
            <a:pPr marL="342900" indent="-342900" algn="l" rtl="0">
              <a:buFont typeface="Arial" panose="020B0604020202020204" pitchFamily="34" charset="0"/>
              <a:buChar char="•"/>
            </a:pPr>
            <a:endParaRPr lang="sk-SK" altLang="en-US" sz="1200" dirty="0">
              <a:latin typeface="+mj-lt"/>
            </a:endParaRPr>
          </a:p>
          <a:p>
            <a:pPr algn="l" rtl="0"/>
            <a:r>
              <a:rPr lang="sk" altLang="en-US" sz="1200" dirty="0">
                <a:latin typeface="+mj-lt"/>
              </a:rPr>
              <a:t>Zdroj:</a:t>
            </a:r>
            <a:r>
              <a:rPr lang="sk" altLang="en-US" sz="1200" dirty="0">
                <a:latin typeface="+mj-lt"/>
                <a:hlinkClick r:id="rId2"/>
              </a:rPr>
              <a:t>https://www.enterprise-ireland.com/en/Invest-in-Emerging-Companies/Source-of-Private-Capital/Business-Angels-BES,-Angel-Networks-.html#sthash.iRxug024. dpuf</a:t>
            </a:r>
            <a:r>
              <a:rPr lang="sk" altLang="en-US" sz="1200" dirty="0">
                <a:latin typeface="+mj-lt"/>
              </a:rPr>
              <a:t> </a:t>
            </a:r>
          </a:p>
          <a:p>
            <a:pPr algn="l" rtl="0"/>
            <a:endParaRPr lang="en-IE" altLang="en-US" sz="1200" dirty="0">
              <a:latin typeface="+mj-lt"/>
            </a:endParaRPr>
          </a:p>
          <a:p>
            <a:pPr algn="l" rtl="0">
              <a:spcBef>
                <a:spcPct val="0"/>
              </a:spcBef>
              <a:buFontTx/>
              <a:buNone/>
            </a:pPr>
            <a:endParaRPr lang="en-IE" altLang="en-US" sz="1200" dirty="0">
              <a:latin typeface="+mj-lt"/>
            </a:endParaRPr>
          </a:p>
        </p:txBody>
      </p:sp>
    </p:spTree>
    <p:extLst>
      <p:ext uri="{BB962C8B-B14F-4D97-AF65-F5344CB8AC3E}">
        <p14:creationId xmlns:p14="http://schemas.microsoft.com/office/powerpoint/2010/main" val="1109856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CE20FAC8-1116-46AA-8AF9-833A51B82CC5}"/>
              </a:ext>
            </a:extLst>
          </p:cNvPr>
          <p:cNvSpPr txBox="1"/>
          <p:nvPr/>
        </p:nvSpPr>
        <p:spPr>
          <a:xfrm>
            <a:off x="233313" y="1106806"/>
            <a:ext cx="7091313" cy="276999"/>
          </a:xfrm>
          <a:prstGeom prst="rect">
            <a:avLst/>
          </a:prstGeom>
          <a:noFill/>
        </p:spPr>
        <p:txBody>
          <a:bodyPr wrap="square" lIns="91440" tIns="45720" rIns="91440" bIns="45720" anchor="t">
            <a:spAutoFit/>
          </a:bodyPr>
          <a:lstStyle/>
          <a:p>
            <a:pPr algn="l" rtl="0"/>
            <a:r>
              <a:rPr lang="sk" altLang="en-US" sz="1200" b="1" dirty="0">
                <a:solidFill>
                  <a:srgbClr val="006600"/>
                </a:solidFill>
                <a:latin typeface="+mj-lt"/>
                <a:cs typeface="Arial"/>
              </a:rPr>
              <a:t>Angel Investors – průměrné investice</a:t>
            </a:r>
            <a:endParaRPr lang="sk-SK" sz="1200">
              <a:solidFill>
                <a:srgbClr val="006600"/>
              </a:solidFill>
              <a:latin typeface="+mj-lt"/>
              <a:cs typeface="Arial"/>
            </a:endParaRPr>
          </a:p>
        </p:txBody>
      </p:sp>
      <p:sp>
        <p:nvSpPr>
          <p:cNvPr id="5" name="BlokTextu 4">
            <a:extLst>
              <a:ext uri="{FF2B5EF4-FFF2-40B4-BE49-F238E27FC236}">
                <a16:creationId xmlns:a16="http://schemas.microsoft.com/office/drawing/2014/main" id="{15EB409D-74AE-47A8-B2FA-1D644318BDB6}"/>
              </a:ext>
            </a:extLst>
          </p:cNvPr>
          <p:cNvSpPr txBox="1"/>
          <p:nvPr/>
        </p:nvSpPr>
        <p:spPr>
          <a:xfrm>
            <a:off x="139044" y="2002475"/>
            <a:ext cx="9023809" cy="1421928"/>
          </a:xfrm>
          <a:prstGeom prst="rect">
            <a:avLst/>
          </a:prstGeom>
          <a:noFill/>
        </p:spPr>
        <p:txBody>
          <a:bodyPr wrap="square" lIns="91440" tIns="45720" rIns="91440" bIns="45720" anchor="t">
            <a:spAutoFit/>
          </a:bodyPr>
          <a:lstStyle/>
          <a:p>
            <a:pPr marL="342900" indent="-342900" algn="l" rtl="0">
              <a:lnSpc>
                <a:spcPct val="90000"/>
              </a:lnSpc>
              <a:buFont typeface="Arial" panose="020B0604020202020204" pitchFamily="34" charset="0"/>
              <a:buChar char="•"/>
              <a:defRPr/>
            </a:pPr>
            <a:r>
              <a:rPr lang="sk" altLang="en-US" sz="1200" dirty="0">
                <a:latin typeface="+mj-lt"/>
                <a:cs typeface="Arial"/>
              </a:rPr>
              <a:t>Průměrná počáteční investice ze strany Angels Investors v EU se pohybuje mezi 50 000 EUR a 250 000 EUR jednotlivě, nebo může vytvářet syndikáty (partnerství s jinými obchodními anděly) pro investice do 500 000 EUR a více.</a:t>
            </a:r>
            <a:br>
              <a:rPr lang="en-IE" altLang="en-US" sz="1200" dirty="0">
                <a:latin typeface="+mj-lt"/>
              </a:rPr>
            </a:br>
            <a:endParaRPr lang="en-IE" altLang="en-US" sz="1200" dirty="0">
              <a:latin typeface="+mj-lt"/>
            </a:endParaRPr>
          </a:p>
          <a:p>
            <a:pPr marL="342900" indent="-342900" algn="l" rtl="0">
              <a:lnSpc>
                <a:spcPct val="90000"/>
              </a:lnSpc>
              <a:buFont typeface="Arial" panose="020B0604020202020204" pitchFamily="34" charset="0"/>
              <a:buChar char="•"/>
              <a:defRPr/>
            </a:pPr>
            <a:r>
              <a:rPr lang="sk" altLang="en-US" sz="1200" dirty="0">
                <a:latin typeface="+mj-lt"/>
                <a:cs typeface="Arial"/>
              </a:rPr>
              <a:t>Business Angels obecně investují do regionu, kde žijí, a do oblastí, v nichž mají největší odborné znalosti/znalosti.</a:t>
            </a:r>
          </a:p>
          <a:p>
            <a:pPr marL="342900" indent="-342900" algn="l" rtl="0">
              <a:lnSpc>
                <a:spcPct val="90000"/>
              </a:lnSpc>
              <a:buFont typeface="Arial" panose="020B0604020202020204" pitchFamily="34" charset="0"/>
              <a:buChar char="•"/>
              <a:defRPr/>
            </a:pPr>
            <a:endParaRPr lang="en-IE" altLang="en-US" sz="1200" dirty="0">
              <a:latin typeface="+mj-lt"/>
            </a:endParaRPr>
          </a:p>
          <a:p>
            <a:pPr marL="342900" indent="-342900" algn="l" rtl="0">
              <a:lnSpc>
                <a:spcPct val="90000"/>
              </a:lnSpc>
              <a:buFont typeface="Arial" panose="020B0604020202020204" pitchFamily="34" charset="0"/>
              <a:buChar char="•"/>
              <a:defRPr/>
            </a:pPr>
            <a:r>
              <a:rPr lang="sk" altLang="en-US" sz="1200" dirty="0">
                <a:latin typeface="+mj-lt"/>
                <a:cs typeface="Arial"/>
              </a:rPr>
              <a:t>Nemusí nutně investovat do nových technologií, ačkoli některé se na ně specializují poskytování financí v inovativních a vysokých potenciální projekty (například centrum</a:t>
            </a:r>
            <a:r>
              <a:rPr lang="sk" altLang="en-US" sz="1200" err="1">
                <a:latin typeface="+mj-lt"/>
                <a:cs typeface="Arial"/>
              </a:rPr>
              <a:t>chutí</a:t>
            </a:r>
            <a:r>
              <a:rPr lang="sk" altLang="en-US" sz="1200" dirty="0">
                <a:latin typeface="+mj-lt"/>
                <a:cs typeface="Arial"/>
              </a:rPr>
              <a:t>v celé Evropě).</a:t>
            </a:r>
            <a:endParaRPr lang="en-IE" altLang="en-US" sz="1200" dirty="0">
              <a:latin typeface="+mj-lt"/>
            </a:endParaRPr>
          </a:p>
        </p:txBody>
      </p:sp>
      <p:sp>
        <p:nvSpPr>
          <p:cNvPr id="6" name="BlokTextu 5">
            <a:extLst>
              <a:ext uri="{FF2B5EF4-FFF2-40B4-BE49-F238E27FC236}">
                <a16:creationId xmlns:a16="http://schemas.microsoft.com/office/drawing/2014/main" id="{26F7532A-B73D-4B31-F666-6B63418A6501}"/>
              </a:ext>
            </a:extLst>
          </p:cNvPr>
          <p:cNvSpPr txBox="1"/>
          <p:nvPr/>
        </p:nvSpPr>
        <p:spPr>
          <a:xfrm>
            <a:off x="548799" y="3756840"/>
            <a:ext cx="4955458" cy="276999"/>
          </a:xfrm>
          <a:prstGeom prst="rect">
            <a:avLst/>
          </a:prstGeom>
          <a:noFill/>
        </p:spPr>
        <p:txBody>
          <a:bodyPr wrap="square" lIns="91440" tIns="45720" rIns="91440" bIns="45720" anchor="t">
            <a:spAutoFit/>
          </a:bodyPr>
          <a:lstStyle/>
          <a:p>
            <a:pPr algn="l" rtl="0"/>
            <a:r>
              <a:rPr lang="sk" altLang="en-US" sz="1200" b="1" dirty="0">
                <a:solidFill>
                  <a:srgbClr val="006600"/>
                </a:solidFill>
                <a:latin typeface="+mj-lt"/>
                <a:cs typeface="Arial"/>
              </a:rPr>
              <a:t>Ideální obchodní anděl bude mít následující:</a:t>
            </a:r>
            <a:endParaRPr lang="sk-SK" sz="1200">
              <a:solidFill>
                <a:srgbClr val="006600"/>
              </a:solidFill>
              <a:latin typeface="+mj-lt"/>
              <a:cs typeface="Arial"/>
            </a:endParaRPr>
          </a:p>
        </p:txBody>
      </p:sp>
      <p:sp>
        <p:nvSpPr>
          <p:cNvPr id="7" name="BlokTextu 6">
            <a:extLst>
              <a:ext uri="{FF2B5EF4-FFF2-40B4-BE49-F238E27FC236}">
                <a16:creationId xmlns:a16="http://schemas.microsoft.com/office/drawing/2014/main" id="{F71AE44D-769B-78A8-4F65-9FECE0B4F27C}"/>
              </a:ext>
            </a:extLst>
          </p:cNvPr>
          <p:cNvSpPr txBox="1"/>
          <p:nvPr/>
        </p:nvSpPr>
        <p:spPr>
          <a:xfrm>
            <a:off x="1823081" y="4080005"/>
            <a:ext cx="5390519" cy="1997406"/>
          </a:xfrm>
          <a:prstGeom prst="rect">
            <a:avLst/>
          </a:prstGeom>
          <a:noFill/>
        </p:spPr>
        <p:txBody>
          <a:bodyPr wrap="square">
            <a:spAutoFit/>
          </a:bodyPr>
          <a:lstStyle/>
          <a:p>
            <a:pPr marL="342900" indent="-342900" algn="l" rtl="0">
              <a:lnSpc>
                <a:spcPct val="150000"/>
              </a:lnSpc>
              <a:buFont typeface="Arial" panose="020B0604020202020204" pitchFamily="34" charset="0"/>
              <a:buChar char="•"/>
            </a:pPr>
            <a:r>
              <a:rPr lang="sk" altLang="en-US" sz="1200" dirty="0">
                <a:latin typeface="+mj-lt"/>
              </a:rPr>
              <a:t>silné obchodní výsledky;</a:t>
            </a:r>
          </a:p>
          <a:p>
            <a:pPr marL="342900" indent="-342900" algn="l" rtl="0">
              <a:lnSpc>
                <a:spcPct val="150000"/>
              </a:lnSpc>
              <a:buFont typeface="Arial" panose="020B0604020202020204" pitchFamily="34" charset="0"/>
              <a:buChar char="•"/>
            </a:pPr>
            <a:r>
              <a:rPr lang="sk" altLang="en-US" sz="1200" dirty="0">
                <a:latin typeface="+mj-lt"/>
              </a:rPr>
              <a:t>vynikající obchodní reference;</a:t>
            </a:r>
          </a:p>
          <a:p>
            <a:pPr marL="342900" indent="-342900" algn="l" rtl="0">
              <a:lnSpc>
                <a:spcPct val="150000"/>
              </a:lnSpc>
              <a:buFont typeface="Arial" panose="020B0604020202020204" pitchFamily="34" charset="0"/>
              <a:buChar char="•"/>
            </a:pPr>
            <a:r>
              <a:rPr lang="sk" altLang="en-US" sz="1200" dirty="0">
                <a:latin typeface="+mj-lt"/>
              </a:rPr>
              <a:t>schopnost investovat;</a:t>
            </a:r>
          </a:p>
          <a:p>
            <a:pPr marL="342900" indent="-342900" algn="l" rtl="0">
              <a:lnSpc>
                <a:spcPct val="150000"/>
              </a:lnSpc>
              <a:buFont typeface="Arial" panose="020B0604020202020204" pitchFamily="34" charset="0"/>
              <a:buChar char="•"/>
            </a:pPr>
            <a:r>
              <a:rPr lang="sk" altLang="en-US" sz="1200" dirty="0">
                <a:latin typeface="+mj-lt"/>
              </a:rPr>
              <a:t>schopnost identifikovat obchodní příležitost;</a:t>
            </a:r>
          </a:p>
          <a:p>
            <a:pPr marL="342900" indent="-342900" algn="l" rtl="0">
              <a:lnSpc>
                <a:spcPct val="150000"/>
              </a:lnSpc>
              <a:buFont typeface="Arial" panose="020B0604020202020204" pitchFamily="34" charset="0"/>
              <a:buChar char="•"/>
            </a:pPr>
            <a:r>
              <a:rPr lang="sk" altLang="en-US" sz="1200" dirty="0">
                <a:latin typeface="+mj-lt"/>
              </a:rPr>
              <a:t>čas investovat do vytvoření nové společnosti;</a:t>
            </a:r>
          </a:p>
          <a:p>
            <a:pPr marL="342900" indent="-342900" algn="l" rtl="0">
              <a:lnSpc>
                <a:spcPct val="150000"/>
              </a:lnSpc>
              <a:buFont typeface="Arial" panose="020B0604020202020204" pitchFamily="34" charset="0"/>
              <a:buChar char="•"/>
            </a:pPr>
            <a:r>
              <a:rPr lang="sk" altLang="en-US" sz="1200" dirty="0">
                <a:latin typeface="+mj-lt"/>
              </a:rPr>
              <a:t>vizi přeměnit nové příležitosti na solidní podniky;</a:t>
            </a:r>
          </a:p>
          <a:p>
            <a:pPr marL="342900" indent="-342900" algn="l" rtl="0">
              <a:lnSpc>
                <a:spcPct val="150000"/>
              </a:lnSpc>
              <a:buFont typeface="Arial" panose="020B0604020202020204" pitchFamily="34" charset="0"/>
              <a:buChar char="•"/>
            </a:pPr>
            <a:r>
              <a:rPr lang="sk" altLang="en-US" sz="1200" dirty="0">
                <a:latin typeface="+mj-lt"/>
              </a:rPr>
              <a:t>vytvořená propojení a příslušné průmyslové kontakty.</a:t>
            </a:r>
          </a:p>
        </p:txBody>
      </p:sp>
    </p:spTree>
    <p:extLst>
      <p:ext uri="{BB962C8B-B14F-4D97-AF65-F5344CB8AC3E}">
        <p14:creationId xmlns:p14="http://schemas.microsoft.com/office/powerpoint/2010/main" val="1886275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C03B433C-1551-433B-B961-CB16CD908109}"/>
              </a:ext>
            </a:extLst>
          </p:cNvPr>
          <p:cNvSpPr txBox="1"/>
          <p:nvPr/>
        </p:nvSpPr>
        <p:spPr>
          <a:xfrm>
            <a:off x="186179" y="1222830"/>
            <a:ext cx="7260996" cy="276999"/>
          </a:xfrm>
          <a:prstGeom prst="rect">
            <a:avLst/>
          </a:prstGeom>
          <a:noFill/>
        </p:spPr>
        <p:txBody>
          <a:bodyPr wrap="square" lIns="91440" tIns="45720" rIns="91440" bIns="45720" anchor="t">
            <a:spAutoFit/>
          </a:bodyPr>
          <a:lstStyle/>
          <a:p>
            <a:pPr algn="l" rtl="0"/>
            <a:r>
              <a:rPr lang="sk" altLang="en-US" sz="1200" b="1" dirty="0">
                <a:solidFill>
                  <a:srgbClr val="006600"/>
                </a:solidFill>
                <a:latin typeface="+mj-lt"/>
                <a:cs typeface="Arial"/>
              </a:rPr>
              <a:t>6 věcí, na kterých Angel Investors nejvíce záleží...</a:t>
            </a:r>
            <a:endParaRPr lang="sk-SK" sz="1200">
              <a:solidFill>
                <a:srgbClr val="006600"/>
              </a:solidFill>
              <a:latin typeface="+mj-lt"/>
              <a:cs typeface="Arial"/>
            </a:endParaRPr>
          </a:p>
        </p:txBody>
      </p:sp>
      <p:sp>
        <p:nvSpPr>
          <p:cNvPr id="5" name="BlokTextu 4">
            <a:extLst>
              <a:ext uri="{FF2B5EF4-FFF2-40B4-BE49-F238E27FC236}">
                <a16:creationId xmlns:a16="http://schemas.microsoft.com/office/drawing/2014/main" id="{20B07472-1C87-411F-B598-AC7D4C9FA9C0}"/>
              </a:ext>
            </a:extLst>
          </p:cNvPr>
          <p:cNvSpPr txBox="1"/>
          <p:nvPr/>
        </p:nvSpPr>
        <p:spPr>
          <a:xfrm>
            <a:off x="186179" y="1749486"/>
            <a:ext cx="9382027" cy="4305730"/>
          </a:xfrm>
          <a:prstGeom prst="rect">
            <a:avLst/>
          </a:prstGeom>
          <a:noFill/>
        </p:spPr>
        <p:txBody>
          <a:bodyPr wrap="square" lIns="91440" tIns="45720" rIns="91440" bIns="45720" anchor="t">
            <a:spAutoFit/>
          </a:bodyPr>
          <a:lstStyle/>
          <a:p>
            <a:pPr marL="457200" indent="-457200" algn="l" rtl="0">
              <a:lnSpc>
                <a:spcPct val="150000"/>
              </a:lnSpc>
              <a:buFont typeface="+mj-lt"/>
              <a:buAutoNum type="arabicPeriod"/>
              <a:defRPr/>
            </a:pPr>
            <a:r>
              <a:rPr lang="sk" altLang="en-US" sz="1200" dirty="0">
                <a:latin typeface="+mj-lt"/>
                <a:cs typeface="Arial"/>
              </a:rPr>
              <a:t>Kvalita, vášeň, odhodlání a integrita zakladatelů.</a:t>
            </a:r>
          </a:p>
          <a:p>
            <a:pPr marL="457200" indent="-457200" algn="l" rtl="0">
              <a:lnSpc>
                <a:spcPct val="150000"/>
              </a:lnSpc>
              <a:buFont typeface="+mj-lt"/>
              <a:buAutoNum type="arabicPeriod"/>
              <a:defRPr/>
            </a:pPr>
            <a:r>
              <a:rPr lang="sk" altLang="en-US" sz="1200" dirty="0">
                <a:latin typeface="+mj-lt"/>
                <a:cs typeface="Arial"/>
              </a:rPr>
              <a:t>Tržní příležitost, která se řeší, a potenciál společnosti stát se velmi velkou.</a:t>
            </a:r>
          </a:p>
          <a:p>
            <a:pPr marL="457200" indent="-457200" algn="l" rtl="0">
              <a:lnSpc>
                <a:spcPct val="150000"/>
              </a:lnSpc>
              <a:buFont typeface="+mj-lt"/>
              <a:buAutoNum type="arabicPeriod"/>
              <a:defRPr/>
            </a:pPr>
            <a:r>
              <a:rPr lang="sk" altLang="en-US" sz="1200" dirty="0">
                <a:latin typeface="+mj-lt"/>
                <a:cs typeface="Arial"/>
              </a:rPr>
              <a:t>Jasně promyšlený podnikatelský plán a jakýkoli brzký důkaz o získání tahu k plánu.</a:t>
            </a:r>
          </a:p>
          <a:p>
            <a:pPr marL="457200" indent="-457200" algn="l" rtl="0">
              <a:lnSpc>
                <a:spcPct val="150000"/>
              </a:lnSpc>
              <a:buFont typeface="+mj-lt"/>
              <a:buAutoNum type="arabicPeriod"/>
              <a:defRPr/>
            </a:pPr>
            <a:r>
              <a:rPr lang="sk" altLang="en-US" sz="1200" dirty="0">
                <a:latin typeface="+mj-lt"/>
                <a:cs typeface="Arial"/>
              </a:rPr>
              <a:t>Zajímavý obchodní model a duševní vlastnictví.</a:t>
            </a:r>
          </a:p>
          <a:p>
            <a:pPr marL="457200" indent="-457200" algn="l" rtl="0">
              <a:lnSpc>
                <a:spcPct val="150000"/>
              </a:lnSpc>
              <a:buFont typeface="+mj-lt"/>
              <a:buAutoNum type="arabicPeriod"/>
              <a:defRPr/>
            </a:pPr>
            <a:r>
              <a:rPr lang="sk" altLang="en-US" sz="1200" dirty="0">
                <a:latin typeface="+mj-lt"/>
                <a:cs typeface="Arial"/>
              </a:rPr>
              <a:t>Přiměřené ocenění s přiměřenými podmínkami.</a:t>
            </a:r>
          </a:p>
          <a:p>
            <a:pPr marL="457200" indent="-457200" algn="l" rtl="0">
              <a:lnSpc>
                <a:spcPct val="150000"/>
              </a:lnSpc>
              <a:buFont typeface="+mj-lt"/>
              <a:buAutoNum type="arabicPeriod"/>
              <a:defRPr/>
            </a:pPr>
            <a:r>
              <a:rPr lang="sk" altLang="en-US" sz="1200" dirty="0">
                <a:latin typeface="+mj-lt"/>
                <a:cs typeface="Arial"/>
              </a:rPr>
              <a:t>Životaschopnost získání dodatečných kol financování, bude-li dosaženo pokroku.</a:t>
            </a:r>
            <a:endParaRPr lang="sk-SK" altLang="en-US" sz="1200">
              <a:latin typeface="+mj-lt"/>
              <a:cs typeface="Arial"/>
            </a:endParaRPr>
          </a:p>
          <a:p>
            <a:pPr algn="l" rtl="0">
              <a:lnSpc>
                <a:spcPct val="150000"/>
              </a:lnSpc>
              <a:defRPr/>
            </a:pPr>
            <a:r>
              <a:rPr lang="sk" altLang="en-US" sz="1200" b="1" dirty="0">
                <a:solidFill>
                  <a:srgbClr val="006600"/>
                </a:solidFill>
                <a:latin typeface="+mj-lt"/>
                <a:cs typeface="Arial"/>
              </a:rPr>
              <a:t>Akciové financování</a:t>
            </a:r>
            <a:endParaRPr lang="sk-SK" altLang="en-US" sz="1200" b="1">
              <a:solidFill>
                <a:srgbClr val="006600"/>
              </a:solidFill>
              <a:latin typeface="+mj-lt"/>
              <a:cs typeface="Arial"/>
            </a:endParaRPr>
          </a:p>
          <a:p>
            <a:pPr algn="l" rtl="0">
              <a:defRPr/>
            </a:pPr>
            <a:endParaRPr lang="en-IE" altLang="en-US" sz="1200" dirty="0">
              <a:latin typeface="+mj-lt"/>
            </a:endParaRPr>
          </a:p>
          <a:p>
            <a:pPr algn="l" rtl="0">
              <a:lnSpc>
                <a:spcPct val="150000"/>
              </a:lnSpc>
              <a:defRPr/>
            </a:pPr>
            <a:r>
              <a:rPr lang="sk" altLang="en-US" sz="1200" dirty="0">
                <a:latin typeface="+mj-lt"/>
                <a:cs typeface="Arial"/>
              </a:rPr>
              <a:t>Jednou z možných nevýhod využívání kapitálového financování k získání kapitálu je, že můžete ztratit částečnou nebo úplnou autonomii nad novým podnikáním.</a:t>
            </a:r>
            <a:endParaRPr lang="en-IE" altLang="en-US" sz="1200" dirty="0">
              <a:latin typeface="+mj-lt"/>
            </a:endParaRPr>
          </a:p>
          <a:p>
            <a:pPr algn="l" rtl="0">
              <a:spcBef>
                <a:spcPct val="0"/>
              </a:spcBef>
              <a:buFontTx/>
              <a:buNone/>
            </a:pPr>
            <a:endParaRPr lang="en-IE" altLang="en-US" sz="1200" dirty="0">
              <a:latin typeface="+mj-lt"/>
            </a:endParaRPr>
          </a:p>
          <a:p>
            <a:pPr algn="l" rtl="0"/>
            <a:r>
              <a:rPr lang="sk" altLang="en-US" sz="1200" dirty="0">
                <a:latin typeface="+mj-lt"/>
                <a:cs typeface="Arial"/>
              </a:rPr>
              <a:t>Andělští investoři nebo investoři rizikového kapitálu mohou často chtít mít velký podíl ve své společnosti, do které investují, jakož i mít slovo při obchodních rozhodnutích.</a:t>
            </a:r>
            <a:endParaRPr lang="en-IE" altLang="en-US" sz="1200" dirty="0">
              <a:latin typeface="+mj-lt"/>
            </a:endParaRPr>
          </a:p>
          <a:p>
            <a:pPr algn="l" rtl="0">
              <a:spcBef>
                <a:spcPct val="0"/>
              </a:spcBef>
              <a:buFontTx/>
              <a:buNone/>
            </a:pPr>
            <a:endParaRPr lang="en-IE" altLang="en-US" sz="1200" dirty="0">
              <a:latin typeface="+mj-lt"/>
            </a:endParaRPr>
          </a:p>
          <a:p>
            <a:pPr algn="l" rtl="0">
              <a:lnSpc>
                <a:spcPct val="150000"/>
              </a:lnSpc>
              <a:defRPr/>
            </a:pPr>
            <a:endParaRPr lang="en-IE" altLang="en-US" sz="1200" b="1" dirty="0">
              <a:solidFill>
                <a:srgbClr val="006600"/>
              </a:solidFill>
              <a:latin typeface="+mj-lt"/>
              <a:cs typeface="Arial" panose="020B0604020202020204" pitchFamily="34" charset="0"/>
            </a:endParaRPr>
          </a:p>
          <a:p>
            <a:pPr algn="l" rtl="0">
              <a:lnSpc>
                <a:spcPct val="150000"/>
              </a:lnSpc>
              <a:defRPr/>
            </a:pPr>
            <a:endParaRPr lang="en-IE" altLang="en-US" sz="1200" dirty="0">
              <a:latin typeface="+mj-lt"/>
            </a:endParaRPr>
          </a:p>
          <a:p>
            <a:pPr algn="l" rtl="0">
              <a:lnSpc>
                <a:spcPct val="150000"/>
              </a:lnSpc>
              <a:defRPr/>
            </a:pPr>
            <a:endParaRPr lang="en-IE" altLang="en-US" sz="1200" dirty="0">
              <a:latin typeface="+mj-lt"/>
            </a:endParaRPr>
          </a:p>
        </p:txBody>
      </p:sp>
    </p:spTree>
    <p:extLst>
      <p:ext uri="{BB962C8B-B14F-4D97-AF65-F5344CB8AC3E}">
        <p14:creationId xmlns:p14="http://schemas.microsoft.com/office/powerpoint/2010/main" val="1704721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1E316393-A075-4B2F-9DB2-1C21B26D49A3}"/>
              </a:ext>
            </a:extLst>
          </p:cNvPr>
          <p:cNvSpPr txBox="1"/>
          <p:nvPr/>
        </p:nvSpPr>
        <p:spPr>
          <a:xfrm>
            <a:off x="223887" y="1182220"/>
            <a:ext cx="4953784" cy="276999"/>
          </a:xfrm>
          <a:prstGeom prst="rect">
            <a:avLst/>
          </a:prstGeom>
          <a:noFill/>
        </p:spPr>
        <p:txBody>
          <a:bodyPr wrap="square" lIns="91440" tIns="45720" rIns="91440" bIns="45720" anchor="t">
            <a:spAutoFit/>
          </a:bodyPr>
          <a:lstStyle/>
          <a:p>
            <a:pPr algn="l" rtl="0"/>
            <a:r>
              <a:rPr lang="sk" altLang="en-US" sz="1200" b="1" dirty="0">
                <a:solidFill>
                  <a:srgbClr val="006600"/>
                </a:solidFill>
                <a:latin typeface="+mj-lt"/>
                <a:cs typeface="Arial"/>
              </a:rPr>
              <a:t>Úvahy</a:t>
            </a:r>
            <a:endParaRPr lang="en-IE" altLang="en-US" sz="1200" b="1" dirty="0">
              <a:solidFill>
                <a:srgbClr val="006600"/>
              </a:solidFill>
              <a:latin typeface="+mj-lt"/>
              <a:cs typeface="Arial" panose="020B0604020202020204" pitchFamily="34" charset="0"/>
            </a:endParaRPr>
          </a:p>
        </p:txBody>
      </p:sp>
      <p:sp>
        <p:nvSpPr>
          <p:cNvPr id="5" name="BlokTextu 4">
            <a:extLst>
              <a:ext uri="{FF2B5EF4-FFF2-40B4-BE49-F238E27FC236}">
                <a16:creationId xmlns:a16="http://schemas.microsoft.com/office/drawing/2014/main" id="{E7CD03A1-AB40-4E95-A92B-BB6189E59E68}"/>
              </a:ext>
            </a:extLst>
          </p:cNvPr>
          <p:cNvSpPr txBox="1"/>
          <p:nvPr/>
        </p:nvSpPr>
        <p:spPr>
          <a:xfrm>
            <a:off x="223887" y="1766433"/>
            <a:ext cx="8974316" cy="1569660"/>
          </a:xfrm>
          <a:prstGeom prst="rect">
            <a:avLst/>
          </a:prstGeom>
          <a:noFill/>
        </p:spPr>
        <p:txBody>
          <a:bodyPr wrap="square" lIns="91440" tIns="45720" rIns="91440" bIns="45720" anchor="t">
            <a:spAutoFit/>
          </a:bodyPr>
          <a:lstStyle/>
          <a:p>
            <a:pPr marL="342900" indent="-342900" algn="l" rtl="0">
              <a:buFont typeface="Arial" panose="020B0604020202020204" pitchFamily="34" charset="0"/>
              <a:buChar char="•"/>
              <a:defRPr/>
            </a:pPr>
            <a:r>
              <a:rPr lang="sk" altLang="en-US" sz="1200" dirty="0">
                <a:latin typeface="+mj-lt"/>
                <a:cs typeface="Arial"/>
              </a:rPr>
              <a:t>Očekáváte dostatečný růst výnosů, abyste si byli jisti, že dokážete splatit úvěr nebo investici?</a:t>
            </a:r>
          </a:p>
          <a:p>
            <a:pPr marL="342900" indent="-342900" algn="l" rtl="0">
              <a:buFont typeface="Arial" panose="020B0604020202020204" pitchFamily="34" charset="0"/>
              <a:buChar char="•"/>
              <a:defRPr/>
            </a:pPr>
            <a:r>
              <a:rPr lang="sk" altLang="en-US" sz="1200" dirty="0">
                <a:latin typeface="+mj-lt"/>
                <a:cs typeface="Arial"/>
              </a:rPr>
              <a:t>Máte obchodní případ a dokumentaci, která vzbudí důvěru, že jste přiměřeným investičním rizikem?</a:t>
            </a:r>
          </a:p>
          <a:p>
            <a:pPr marL="342900" indent="-342900" algn="l" rtl="0">
              <a:buFont typeface="Arial" panose="020B0604020202020204" pitchFamily="34" charset="0"/>
              <a:buChar char="•"/>
              <a:defRPr/>
            </a:pPr>
            <a:r>
              <a:rPr lang="sk" altLang="en-US" sz="1200" dirty="0">
                <a:latin typeface="+mj-lt"/>
                <a:cs typeface="Arial"/>
              </a:rPr>
              <a:t>Značný vlastní kapitál (dostatek vašich aktiv již zaplacených) v inkubátoru</a:t>
            </a:r>
          </a:p>
          <a:p>
            <a:pPr marL="342900" indent="-342900" algn="l" rtl="0">
              <a:buFont typeface="Arial" panose="020B0604020202020204" pitchFamily="34" charset="0"/>
              <a:buChar char="•"/>
              <a:defRPr/>
            </a:pPr>
            <a:r>
              <a:rPr lang="sk" altLang="en-US" sz="1200" dirty="0">
                <a:latin typeface="+mj-lt"/>
                <a:cs typeface="Arial"/>
              </a:rPr>
              <a:t>Písemný podnikatelský plán</a:t>
            </a:r>
          </a:p>
          <a:p>
            <a:pPr marL="342900" indent="-342900" algn="l" rtl="0">
              <a:buFont typeface="Arial" panose="020B0604020202020204" pitchFamily="34" charset="0"/>
              <a:buChar char="•"/>
              <a:defRPr/>
            </a:pPr>
            <a:r>
              <a:rPr lang="sk" altLang="en-US" sz="1200" dirty="0">
                <a:latin typeface="+mj-lt"/>
                <a:cs typeface="Arial"/>
              </a:rPr>
              <a:t>Nájemní smlouvy nebo závazky, které podporují vaši žádost</a:t>
            </a:r>
          </a:p>
          <a:p>
            <a:pPr marL="342900" indent="-342900" algn="l" rtl="0">
              <a:buFont typeface="Arial" panose="020B0604020202020204" pitchFamily="34" charset="0"/>
              <a:buChar char="•"/>
              <a:defRPr/>
            </a:pPr>
            <a:r>
              <a:rPr lang="sk" altLang="en-US" sz="1200" dirty="0">
                <a:latin typeface="+mj-lt"/>
                <a:cs typeface="Arial"/>
              </a:rPr>
              <a:t>Finanční záznamy nebo robustní projekce</a:t>
            </a:r>
          </a:p>
          <a:p>
            <a:pPr marL="342900" indent="-342900" algn="l" rtl="0">
              <a:buFont typeface="Arial" panose="020B0604020202020204" pitchFamily="34" charset="0"/>
              <a:buChar char="•"/>
              <a:defRPr/>
            </a:pPr>
            <a:r>
              <a:rPr lang="sk" altLang="en-US" sz="1200" dirty="0">
                <a:latin typeface="+mj-lt"/>
                <a:cs typeface="Arial"/>
              </a:rPr>
              <a:t>Jsou podmínky vlastního kapitálu/investice/půjčky konkurenceschopné, přiměřené a v rámci vašich možností ke splacení bez újmy na podnikání?</a:t>
            </a:r>
          </a:p>
        </p:txBody>
      </p:sp>
    </p:spTree>
    <p:extLst>
      <p:ext uri="{BB962C8B-B14F-4D97-AF65-F5344CB8AC3E}">
        <p14:creationId xmlns:p14="http://schemas.microsoft.com/office/powerpoint/2010/main" val="3080123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7C4CA9A5-C6D0-41FE-8CD1-FF6AA91EB7CD}"/>
              </a:ext>
            </a:extLst>
          </p:cNvPr>
          <p:cNvSpPr txBox="1"/>
          <p:nvPr/>
        </p:nvSpPr>
        <p:spPr>
          <a:xfrm>
            <a:off x="223887" y="1175696"/>
            <a:ext cx="7355264" cy="276999"/>
          </a:xfrm>
          <a:prstGeom prst="rect">
            <a:avLst/>
          </a:prstGeom>
          <a:noFill/>
        </p:spPr>
        <p:txBody>
          <a:bodyPr wrap="square" lIns="91440" tIns="45720" rIns="91440" bIns="45720" anchor="t">
            <a:spAutoFit/>
          </a:bodyPr>
          <a:lstStyle/>
          <a:p>
            <a:pPr algn="l" rtl="0"/>
            <a:r>
              <a:rPr lang="sk" altLang="en-US" sz="1200" b="1" dirty="0">
                <a:solidFill>
                  <a:srgbClr val="006600"/>
                </a:solidFill>
                <a:latin typeface="+mj-lt"/>
                <a:cs typeface="Arial"/>
              </a:rPr>
              <a:t>Mezinárodní zdroje - stojí za to si je prohlédnout</a:t>
            </a:r>
            <a:endParaRPr lang="en-IE" altLang="en-US" sz="1200" b="1" dirty="0">
              <a:solidFill>
                <a:srgbClr val="006600"/>
              </a:solidFill>
              <a:latin typeface="+mj-lt"/>
            </a:endParaRPr>
          </a:p>
        </p:txBody>
      </p:sp>
      <p:sp>
        <p:nvSpPr>
          <p:cNvPr id="5" name="BlokTextu 4">
            <a:extLst>
              <a:ext uri="{FF2B5EF4-FFF2-40B4-BE49-F238E27FC236}">
                <a16:creationId xmlns:a16="http://schemas.microsoft.com/office/drawing/2014/main" id="{DC314235-88E3-4017-9794-DB5A4558BAE7}"/>
              </a:ext>
            </a:extLst>
          </p:cNvPr>
          <p:cNvSpPr txBox="1"/>
          <p:nvPr/>
        </p:nvSpPr>
        <p:spPr>
          <a:xfrm>
            <a:off x="223887" y="1865875"/>
            <a:ext cx="8861196" cy="3600986"/>
          </a:xfrm>
          <a:prstGeom prst="rect">
            <a:avLst/>
          </a:prstGeom>
          <a:noFill/>
        </p:spPr>
        <p:txBody>
          <a:bodyPr wrap="square" lIns="91440" tIns="45720" rIns="91440" bIns="45720" anchor="t">
            <a:spAutoFit/>
          </a:bodyPr>
          <a:lstStyle/>
          <a:p>
            <a:pPr algn="l" rtl="0">
              <a:defRPr/>
            </a:pPr>
            <a:r>
              <a:rPr lang="sk" altLang="en-US" sz="1200" dirty="0">
                <a:latin typeface="+mj-lt"/>
                <a:cs typeface="Arial"/>
              </a:rPr>
              <a:t>Jak již bylo uvedeno v tomto modulu, výzkum je klíčem k identifikaci příležitostí a maximalizaci úspěchu při hledání financování.</a:t>
            </a:r>
            <a:endParaRPr lang="en-IE" altLang="en-US" sz="1200" dirty="0">
              <a:latin typeface="+mj-lt"/>
            </a:endParaRPr>
          </a:p>
          <a:p>
            <a:pPr algn="l" rtl="0">
              <a:spcBef>
                <a:spcPct val="0"/>
              </a:spcBef>
              <a:buFontTx/>
              <a:buNone/>
              <a:defRPr/>
            </a:pPr>
            <a:endParaRPr lang="en-IE" altLang="en-US" sz="1200" dirty="0">
              <a:latin typeface="+mj-lt"/>
            </a:endParaRPr>
          </a:p>
          <a:p>
            <a:pPr algn="l" rtl="0">
              <a:spcBef>
                <a:spcPct val="0"/>
              </a:spcBef>
              <a:buFontTx/>
              <a:buNone/>
              <a:defRPr/>
            </a:pPr>
            <a:r>
              <a:rPr lang="sk" altLang="en-US" sz="1200" b="1" dirty="0">
                <a:solidFill>
                  <a:schemeClr val="bg1"/>
                </a:solidFill>
                <a:highlight>
                  <a:srgbClr val="006600"/>
                </a:highlight>
                <a:latin typeface="+mj-lt"/>
                <a:cs typeface="Arial"/>
              </a:rPr>
              <a:t>CVIČENÍ 8: VÝZKUM MEZINÁRODNÍ GRANTY A FINANCOVÁNÍ NADACÍ – klikněte na následující hypertextové odkazy a uveďte ty, které by se mohly vztahovat na váš mix rozvoje a financování vašeho</a:t>
            </a:r>
            <a:endParaRPr lang="en-IE" altLang="en-US" sz="1200">
              <a:solidFill>
                <a:schemeClr val="bg1"/>
              </a:solidFill>
              <a:highlight>
                <a:srgbClr val="006600"/>
              </a:highlight>
              <a:latin typeface="+mj-lt"/>
              <a:cs typeface="Arial"/>
            </a:endParaRPr>
          </a:p>
          <a:p>
            <a:pPr algn="l" rtl="0">
              <a:spcBef>
                <a:spcPct val="0"/>
              </a:spcBef>
              <a:buFontTx/>
              <a:buNone/>
              <a:defRPr/>
            </a:pPr>
            <a:endParaRPr lang="en-IE" altLang="en-US" sz="1200" dirty="0">
              <a:highlight>
                <a:srgbClr val="EF723A"/>
              </a:highlight>
              <a:latin typeface="+mj-lt"/>
            </a:endParaRPr>
          </a:p>
          <a:p>
            <a:pPr algn="l" rtl="0">
              <a:defRPr/>
            </a:pPr>
            <a:r>
              <a:rPr lang="sk" altLang="en-US" sz="1200" dirty="0">
                <a:latin typeface="+mj-lt"/>
                <a:cs typeface="Arial"/>
                <a:hlinkClick r:id="rId2"/>
              </a:rPr>
              <a:t>Mezinárodní a zahraniční poskytovatelé grantů</a:t>
            </a:r>
            <a:r>
              <a:rPr lang="sk" altLang="en-US" sz="1200" dirty="0">
                <a:latin typeface="+mj-lt"/>
                <a:cs typeface="Arial"/>
              </a:rPr>
              <a:t>. Seznam relevantních mezinárodních webových stránek, které budou vynikajícím zdrojem pro poskytovatele</a:t>
            </a:r>
            <a:r>
              <a:rPr lang="sk" altLang="en-US" sz="1200" dirty="0" err="1">
                <a:latin typeface="+mj-lt"/>
                <a:cs typeface="Arial"/>
              </a:rPr>
              <a:t>grantů</a:t>
            </a:r>
            <a:r>
              <a:rPr lang="sk" altLang="en-US" sz="1200" dirty="0">
                <a:latin typeface="+mj-lt"/>
                <a:cs typeface="Arial"/>
              </a:rPr>
              <a:t>.</a:t>
            </a:r>
            <a:br>
              <a:rPr lang="en-IE" altLang="en-US" sz="1200" dirty="0">
                <a:latin typeface="+mj-lt"/>
              </a:rPr>
            </a:br>
            <a:r>
              <a:rPr lang="sk" altLang="en-US" sz="1200" dirty="0">
                <a:latin typeface="+mj-lt"/>
                <a:cs typeface="Arial"/>
              </a:rPr>
              <a:t> </a:t>
            </a:r>
            <a:endParaRPr lang="sk-SK" altLang="en-US" sz="1200" dirty="0">
              <a:latin typeface="+mj-lt"/>
            </a:endParaRPr>
          </a:p>
          <a:p>
            <a:pPr algn="l" rtl="0">
              <a:spcBef>
                <a:spcPct val="0"/>
              </a:spcBef>
              <a:buFontTx/>
              <a:buNone/>
            </a:pPr>
            <a:r>
              <a:rPr lang="sk" altLang="en-US" sz="1200" b="1" dirty="0">
                <a:latin typeface="+mj-lt"/>
                <a:cs typeface="Arial"/>
                <a:hlinkClick r:id="rId3"/>
              </a:rPr>
              <a:t>Rada pro nadace</a:t>
            </a:r>
            <a:r>
              <a:rPr lang="sk" altLang="en-US" sz="1200" dirty="0">
                <a:latin typeface="+mj-lt"/>
                <a:cs typeface="Arial"/>
              </a:rPr>
              <a:t>. Poskytuje nástroje více než 2 000</a:t>
            </a:r>
            <a:r>
              <a:rPr lang="sk" altLang="en-US" sz="1200" err="1">
                <a:latin typeface="+mj-lt"/>
                <a:cs typeface="Arial"/>
              </a:rPr>
              <a:t>grantovým</a:t>
            </a:r>
            <a:r>
              <a:rPr lang="sk" altLang="en-US" sz="1200" dirty="0">
                <a:latin typeface="+mj-lt"/>
                <a:cs typeface="Arial"/>
              </a:rPr>
              <a:t>nadacím a dárcovským organizacím, které jsou členy Council on Foundations na celém světě.</a:t>
            </a:r>
          </a:p>
          <a:p>
            <a:pPr algn="l" rtl="0">
              <a:spcBef>
                <a:spcPct val="0"/>
              </a:spcBef>
              <a:buFontTx/>
              <a:buNone/>
            </a:pPr>
            <a:endParaRPr lang="en-IE" altLang="en-US" sz="1200" b="1" dirty="0">
              <a:latin typeface="+mj-lt"/>
              <a:hlinkClick r:id="rId4"/>
            </a:endParaRPr>
          </a:p>
          <a:p>
            <a:pPr algn="l" rtl="0">
              <a:spcBef>
                <a:spcPct val="0"/>
              </a:spcBef>
              <a:buFontTx/>
              <a:buNone/>
            </a:pPr>
            <a:r>
              <a:rPr lang="sk" altLang="en-US" sz="1200" b="1" dirty="0">
                <a:latin typeface="+mj-lt"/>
                <a:cs typeface="Arial"/>
                <a:hlinkClick r:id="rId4"/>
              </a:rPr>
              <a:t>Mezinárodní granty</a:t>
            </a:r>
            <a:r>
              <a:rPr lang="sk" altLang="en-US" sz="1200" dirty="0">
                <a:latin typeface="+mj-lt"/>
                <a:cs typeface="Arial"/>
              </a:rPr>
              <a:t>.</a:t>
            </a:r>
            <a:r>
              <a:rPr lang="sk" altLang="en-US" sz="1200" err="1">
                <a:latin typeface="+mj-lt"/>
                <a:cs typeface="Arial"/>
              </a:rPr>
              <a:t>Fundsnet</a:t>
            </a:r>
            <a:r>
              <a:rPr lang="sk" altLang="en-US" sz="1200" dirty="0">
                <a:latin typeface="+mj-lt"/>
                <a:cs typeface="Arial"/>
              </a:rPr>
              <a:t>, dlouhý seznam odkazů na mezinárodní granty, iniciativy, nadace a adresáře na webu.</a:t>
            </a:r>
            <a:br>
              <a:rPr lang="en-IE" altLang="en-US" sz="1200" dirty="0">
                <a:latin typeface="+mj-lt"/>
              </a:rPr>
            </a:br>
            <a:endParaRPr lang="en-IE" altLang="en-US" sz="1200" b="1" dirty="0">
              <a:latin typeface="+mj-lt"/>
            </a:endParaRPr>
          </a:p>
          <a:p>
            <a:pPr algn="l" rtl="0"/>
            <a:r>
              <a:rPr lang="sk" altLang="en-US" sz="1200" b="1" dirty="0">
                <a:latin typeface="+mj-lt"/>
                <a:cs typeface="Arial"/>
                <a:hlinkClick r:id="rId5"/>
              </a:rPr>
              <a:t>Mezinárodní skupina podporovatelů lidských práv</a:t>
            </a:r>
            <a:r>
              <a:rPr lang="sk" altLang="en-US" sz="1200" b="1" dirty="0">
                <a:latin typeface="+mj-lt"/>
                <a:cs typeface="Arial"/>
              </a:rPr>
              <a:t>.</a:t>
            </a:r>
            <a:r>
              <a:rPr lang="sk" altLang="en-US" sz="1200" dirty="0">
                <a:latin typeface="+mj-lt"/>
                <a:cs typeface="Arial"/>
              </a:rPr>
              <a:t>Přestože International Human Rights Funders Group (IHRFG) neposkytuje granty, stránka poskytuje informace o donorech, kteří je poskytují. Můžete vyhledávat podle geografie, problému (mnohé souvisejí s jídlo), typ podpory atp.</a:t>
            </a:r>
            <a:br>
              <a:rPr lang="en-IE" altLang="en-US" sz="1200" dirty="0">
                <a:latin typeface="+mj-lt"/>
              </a:rPr>
            </a:br>
            <a:endParaRPr lang="en-IE" altLang="en-US" sz="1200" dirty="0">
              <a:latin typeface="+mj-lt"/>
            </a:endParaRPr>
          </a:p>
          <a:p>
            <a:pPr algn="l" rtl="0">
              <a:spcBef>
                <a:spcPct val="0"/>
              </a:spcBef>
              <a:buFontTx/>
              <a:buNone/>
              <a:defRPr/>
            </a:pPr>
            <a:endParaRPr lang="en-IE" altLang="en-US" sz="1200" dirty="0">
              <a:latin typeface="+mj-lt"/>
            </a:endParaRPr>
          </a:p>
        </p:txBody>
      </p:sp>
    </p:spTree>
    <p:extLst>
      <p:ext uri="{BB962C8B-B14F-4D97-AF65-F5344CB8AC3E}">
        <p14:creationId xmlns:p14="http://schemas.microsoft.com/office/powerpoint/2010/main" val="417494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499102DF-9EB3-4B92-8619-FFEA14F97140}"/>
              </a:ext>
            </a:extLst>
          </p:cNvPr>
          <p:cNvSpPr txBox="1"/>
          <p:nvPr/>
        </p:nvSpPr>
        <p:spPr>
          <a:xfrm>
            <a:off x="235669" y="1435692"/>
            <a:ext cx="8946037" cy="3600986"/>
          </a:xfrm>
          <a:prstGeom prst="rect">
            <a:avLst/>
          </a:prstGeom>
          <a:noFill/>
        </p:spPr>
        <p:txBody>
          <a:bodyPr wrap="square" lIns="91440" tIns="45720" rIns="91440" bIns="45720" anchor="t">
            <a:spAutoFit/>
          </a:bodyPr>
          <a:lstStyle/>
          <a:p>
            <a:pPr algn="l" rtl="0">
              <a:spcBef>
                <a:spcPct val="0"/>
              </a:spcBef>
              <a:buFontTx/>
              <a:buNone/>
              <a:defRPr/>
            </a:pPr>
            <a:r>
              <a:rPr lang="sk" altLang="en-US" sz="1200" dirty="0">
                <a:latin typeface="+mj-lt"/>
                <a:cs typeface="Arial"/>
              </a:rPr>
              <a:t>Spuštění nebo rozšíření</a:t>
            </a:r>
            <a:r>
              <a:rPr lang="sk" sz="1200" dirty="0">
                <a:latin typeface="+mj-lt"/>
                <a:cs typeface="Arial"/>
              </a:rPr>
              <a:t>projektu infrastruktury pro výrobu potravin</a:t>
            </a:r>
            <a:r>
              <a:rPr lang="sk" altLang="en-US" sz="1200" dirty="0">
                <a:latin typeface="+mj-lt"/>
                <a:cs typeface="Arial"/>
              </a:rPr>
              <a:t>je kapitálově náročné – stejné bariéry nákladů, kterým čelí vaši potenciální uživatelé, jsou také vaší výzvou. V Module 1 jste se naučili, jak by se plány vašeho centra měly spojovat na základě prokázaných a evidentních potřeb v kombinaci s návrhem</a:t>
            </a:r>
            <a:r>
              <a:rPr lang="sk" altLang="en-US" sz="1200" dirty="0" err="1">
                <a:latin typeface="+mj-lt"/>
                <a:cs typeface="Arial"/>
              </a:rPr>
              <a:t>center</a:t>
            </a:r>
            <a:r>
              <a:rPr lang="sk" altLang="en-US" sz="1200" dirty="0">
                <a:latin typeface="+mj-lt"/>
                <a:cs typeface="Arial"/>
              </a:rPr>
              <a:t>osvědčených postupů .</a:t>
            </a:r>
          </a:p>
          <a:p>
            <a:pPr algn="l" rtl="0">
              <a:buFontTx/>
              <a:buNone/>
              <a:defRPr/>
            </a:pPr>
            <a:endParaRPr lang="en-IE" altLang="en-US" sz="1200" dirty="0">
              <a:latin typeface="+mj-lt"/>
            </a:endParaRPr>
          </a:p>
          <a:p>
            <a:pPr algn="l" rtl="0">
              <a:defRPr/>
            </a:pPr>
            <a:r>
              <a:rPr lang="sk" altLang="en-US" sz="1200" dirty="0">
                <a:latin typeface="+mj-lt"/>
                <a:cs typeface="Arial"/>
              </a:rPr>
              <a:t>Aby se vaše centrum vkusu stalo realitou, váš</a:t>
            </a:r>
            <a:r>
              <a:rPr lang="sk" altLang="en-US" sz="1200" b="1" dirty="0">
                <a:latin typeface="+mj-lt"/>
                <a:cs typeface="Arial"/>
              </a:rPr>
              <a:t>mix financování</a:t>
            </a:r>
            <a:r>
              <a:rPr lang="sk" altLang="en-US" sz="1200" dirty="0">
                <a:latin typeface="+mj-lt"/>
                <a:cs typeface="Arial"/>
              </a:rPr>
              <a:t>bude pravděpodobně spojovat různé veřejné a soukromé zdroje, když získáte přístup ke kapitálu potřebnému k založení nebo růstu. Mějte na paměti, že přístup ke kapitálu spojený s investicemi do infrastruktury je jedním z aspektů; ty také třeba zajistit provozní kapitál k zajištění přiměřeného peněžního toku od začátku.</a:t>
            </a:r>
            <a:endParaRPr lang="sk-SK" altLang="en-US" sz="1200" dirty="0">
              <a:latin typeface="+mj-lt"/>
            </a:endParaRPr>
          </a:p>
          <a:p>
            <a:pPr algn="l" rtl="0">
              <a:spcBef>
                <a:spcPct val="0"/>
              </a:spcBef>
              <a:buFontTx/>
              <a:buNone/>
              <a:defRPr/>
            </a:pPr>
            <a:endParaRPr lang="en-IE" altLang="en-US" sz="1200" dirty="0">
              <a:latin typeface="+mj-lt"/>
              <a:cs typeface="TH SarabunPSK" panose="020B0502040204020203" pitchFamily="34" charset="-34"/>
            </a:endParaRPr>
          </a:p>
          <a:p>
            <a:pPr algn="l" rtl="0">
              <a:defRPr/>
            </a:pPr>
            <a:r>
              <a:rPr lang="sk" altLang="en-US" sz="1200" dirty="0">
                <a:latin typeface="+mj-lt"/>
                <a:cs typeface="TH SarabunPSK"/>
              </a:rPr>
              <a:t>Je zcela jasné, že je nutná inovace, pokud jde o získání kapitálových financí potřebných k tomu, aby se Centrum vkusu stalo realitou.</a:t>
            </a:r>
            <a:endParaRPr lang="en-IE" altLang="en-US" sz="1200" dirty="0">
              <a:latin typeface="+mj-lt"/>
              <a:cs typeface="TH SarabunPSK" panose="020B0502040204020203" pitchFamily="34" charset="-34"/>
            </a:endParaRPr>
          </a:p>
          <a:p>
            <a:pPr algn="l" rtl="0"/>
            <a:endParaRPr lang="sk-SK" sz="1200" dirty="0">
              <a:latin typeface="+mj-lt"/>
              <a:cs typeface="TH SarabunPSK" panose="020B0502040204020203" pitchFamily="34" charset="-34"/>
            </a:endParaRPr>
          </a:p>
          <a:p>
            <a:pPr algn="l" rtl="0"/>
            <a:r>
              <a:rPr lang="sk" altLang="en-US" sz="1200" b="1" dirty="0">
                <a:solidFill>
                  <a:srgbClr val="006600"/>
                </a:solidFill>
                <a:latin typeface="+mj-lt"/>
                <a:cs typeface="TH SarabunPSK"/>
              </a:rPr>
              <a:t>Co rozumíme pod pojmem „kapitál“?</a:t>
            </a:r>
          </a:p>
          <a:p>
            <a:pPr algn="l" rtl="0"/>
            <a:endParaRPr lang="sk-SK" sz="1200" dirty="0">
              <a:latin typeface="+mj-lt"/>
              <a:cs typeface="TH SarabunPSK" panose="020B0502040204020203" pitchFamily="34" charset="-34"/>
            </a:endParaRPr>
          </a:p>
          <a:p>
            <a:pPr algn="l" rtl="0"/>
            <a:r>
              <a:rPr lang="sk" altLang="en-US" sz="1200" dirty="0">
                <a:latin typeface="+mj-lt"/>
                <a:cs typeface="TH SarabunPSK"/>
              </a:rPr>
              <a:t>Kapitál se vztahuje na aktuálně dostupná aktiva, jako je majetek, půda, úspory atd., která jsou k dispozici pro rozvoj nebo investování podniku.</a:t>
            </a:r>
            <a:r>
              <a:rPr lang="sk" altLang="en-US" sz="1200" b="1" dirty="0">
                <a:latin typeface="+mj-lt"/>
                <a:cs typeface="TH SarabunPSK"/>
              </a:rPr>
              <a:t>Získávání kapitálu</a:t>
            </a:r>
            <a:r>
              <a:rPr lang="sk" altLang="en-US" sz="1200" dirty="0">
                <a:latin typeface="+mj-lt"/>
                <a:cs typeface="TH SarabunPSK"/>
              </a:rPr>
              <a:t>vyžaduje spoustu dovedností a přípravy. Existují různé typy financování, které centru umožní získat peníze kapitál pro jejich nové podnikání. Tento modul vysvětluje různé příležitosti ke zvýšení investičního kapitálu prostřednictvím grantů, půjček, darů atp.</a:t>
            </a:r>
            <a:endParaRPr lang="en-US" altLang="en-US" sz="1200" dirty="0">
              <a:latin typeface="+mj-lt"/>
              <a:cs typeface="TH SarabunPSK" panose="020B0502040204020203" pitchFamily="34" charset="-34"/>
            </a:endParaRPr>
          </a:p>
          <a:p>
            <a:pPr algn="l" rtl="0"/>
            <a:endParaRPr lang="sk-SK" sz="1200" dirty="0"/>
          </a:p>
          <a:p>
            <a:pPr algn="l" rtl="0"/>
            <a:endParaRPr lang="sk-SK" sz="1200" dirty="0"/>
          </a:p>
          <a:p>
            <a:pPr algn="l" rtl="0">
              <a:buFontTx/>
              <a:buNone/>
              <a:defRPr/>
            </a:pPr>
            <a:endParaRPr lang="en-IE" altLang="en-US" sz="1200" dirty="0">
              <a:latin typeface="+mj-lt"/>
            </a:endParaRPr>
          </a:p>
        </p:txBody>
      </p:sp>
    </p:spTree>
    <p:extLst>
      <p:ext uri="{BB962C8B-B14F-4D97-AF65-F5344CB8AC3E}">
        <p14:creationId xmlns:p14="http://schemas.microsoft.com/office/powerpoint/2010/main" val="1902780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136E4893-A18F-4669-A6FB-29B9D482D35F}"/>
              </a:ext>
            </a:extLst>
          </p:cNvPr>
          <p:cNvSpPr txBox="1"/>
          <p:nvPr/>
        </p:nvSpPr>
        <p:spPr>
          <a:xfrm>
            <a:off x="148472" y="1323622"/>
            <a:ext cx="4953784" cy="276999"/>
          </a:xfrm>
          <a:prstGeom prst="rect">
            <a:avLst/>
          </a:prstGeom>
          <a:noFill/>
        </p:spPr>
        <p:txBody>
          <a:bodyPr wrap="square" lIns="91440" tIns="45720" rIns="91440" bIns="45720" anchor="t">
            <a:spAutoFit/>
          </a:bodyPr>
          <a:lstStyle/>
          <a:p>
            <a:pPr algn="l" rtl="0">
              <a:spcBef>
                <a:spcPct val="0"/>
              </a:spcBef>
              <a:buFontTx/>
              <a:buNone/>
            </a:pPr>
            <a:r>
              <a:rPr lang="sk" altLang="en-US" sz="1200" b="1" dirty="0">
                <a:solidFill>
                  <a:srgbClr val="006600"/>
                </a:solidFill>
                <a:latin typeface="+mj-lt"/>
                <a:cs typeface="Arial"/>
              </a:rPr>
              <a:t>Další výzkum (pouze Irsko)</a:t>
            </a:r>
          </a:p>
        </p:txBody>
      </p:sp>
      <p:sp>
        <p:nvSpPr>
          <p:cNvPr id="5" name="BlokTextu 4">
            <a:extLst>
              <a:ext uri="{FF2B5EF4-FFF2-40B4-BE49-F238E27FC236}">
                <a16:creationId xmlns:a16="http://schemas.microsoft.com/office/drawing/2014/main" id="{73818B86-4918-4014-8F24-F92226CECE33}"/>
              </a:ext>
            </a:extLst>
          </p:cNvPr>
          <p:cNvSpPr txBox="1"/>
          <p:nvPr/>
        </p:nvSpPr>
        <p:spPr>
          <a:xfrm>
            <a:off x="148472" y="1934954"/>
            <a:ext cx="9087440" cy="1938992"/>
          </a:xfrm>
          <a:prstGeom prst="rect">
            <a:avLst/>
          </a:prstGeom>
          <a:noFill/>
        </p:spPr>
        <p:txBody>
          <a:bodyPr wrap="square" lIns="91440" tIns="45720" rIns="91440" bIns="45720" anchor="t">
            <a:spAutoFit/>
          </a:bodyPr>
          <a:lstStyle/>
          <a:p>
            <a:pPr algn="l" rtl="0">
              <a:buFontTx/>
              <a:buNone/>
            </a:pPr>
            <a:r>
              <a:rPr lang="sk" altLang="en-US" sz="1200" dirty="0">
                <a:solidFill>
                  <a:srgbClr val="353132"/>
                </a:solidFill>
                <a:latin typeface="+mj-lt"/>
                <a:cs typeface="Arial"/>
              </a:rPr>
              <a:t>V Irsku jsou dva vynikající zdroje informací o nadacích:</a:t>
            </a:r>
          </a:p>
          <a:p>
            <a:pPr marL="342900" indent="-342900" algn="l" rtl="0">
              <a:buFont typeface="Arial" panose="020B0604020202020204" pitchFamily="34" charset="0"/>
              <a:buChar char="•"/>
            </a:pPr>
            <a:r>
              <a:rPr lang="sk" altLang="en-US" sz="1200" b="1" dirty="0">
                <a:solidFill>
                  <a:srgbClr val="353132"/>
                </a:solidFill>
                <a:latin typeface="+mj-lt"/>
                <a:cs typeface="Arial"/>
              </a:rPr>
              <a:t>Filantropie Irsko</a:t>
            </a:r>
            <a:r>
              <a:rPr lang="sk" altLang="en-US" sz="1200" dirty="0">
                <a:solidFill>
                  <a:srgbClr val="353132"/>
                </a:solidFill>
                <a:latin typeface="+mj-lt"/>
                <a:cs typeface="Arial"/>
              </a:rPr>
              <a:t>je asociace nezávislých filantropických organizací v Irsku, včetně grantových trustů a nadací. Mají vynikající webovou stránku Looming Deadlines</a:t>
            </a:r>
            <a:r>
              <a:rPr lang="sk" altLang="en-US" sz="1200" dirty="0">
                <a:solidFill>
                  <a:srgbClr val="353132"/>
                </a:solidFill>
                <a:latin typeface="+mj-lt"/>
                <a:cs typeface="Arial"/>
                <a:hlinkClick r:id="rId2"/>
              </a:rPr>
              <a:t>http://www.philanthropy.ie/2017/01/24/funds-and-the-looming-deadlines</a:t>
            </a:r>
            <a:endParaRPr lang="sk-SK" altLang="en-US" sz="1200" dirty="0">
              <a:solidFill>
                <a:srgbClr val="353132"/>
              </a:solidFill>
              <a:latin typeface="+mj-lt"/>
              <a:cs typeface="Arial"/>
            </a:endParaRPr>
          </a:p>
          <a:p>
            <a:pPr algn="l" rtl="0"/>
            <a:endParaRPr lang="en-IE" altLang="en-US" sz="1200" dirty="0">
              <a:solidFill>
                <a:srgbClr val="353132"/>
              </a:solidFill>
              <a:latin typeface="+mj-lt"/>
            </a:endParaRPr>
          </a:p>
          <a:p>
            <a:pPr marL="342900" indent="-342900" algn="l" rtl="0">
              <a:buFont typeface="Arial" panose="020B0604020202020204" pitchFamily="34" charset="0"/>
              <a:buChar char="•"/>
            </a:pPr>
            <a:r>
              <a:rPr lang="sk" altLang="en-US" sz="1200" b="1" dirty="0">
                <a:solidFill>
                  <a:srgbClr val="353132"/>
                </a:solidFill>
                <a:latin typeface="+mj-lt"/>
                <a:cs typeface="Arial"/>
              </a:rPr>
              <a:t>Aktivní odkaz</a:t>
            </a:r>
            <a:r>
              <a:rPr lang="sk" altLang="en-US" sz="1200" b="1" dirty="0">
                <a:solidFill>
                  <a:srgbClr val="353132"/>
                </a:solidFill>
                <a:latin typeface="+mj-lt"/>
                <a:cs typeface="Arial"/>
                <a:hlinkClick r:id="rId3"/>
              </a:rPr>
              <a:t>www.activelink.ie</a:t>
            </a:r>
            <a:r>
              <a:rPr lang="sk" altLang="en-US" sz="1200" b="1" dirty="0">
                <a:solidFill>
                  <a:srgbClr val="353132"/>
                </a:solidFill>
                <a:latin typeface="+mj-lt"/>
                <a:cs typeface="Arial"/>
              </a:rPr>
              <a:t> </a:t>
            </a:r>
            <a:r>
              <a:rPr lang="sk" altLang="en-US" sz="1200" dirty="0">
                <a:solidFill>
                  <a:srgbClr val="353132"/>
                </a:solidFill>
                <a:latin typeface="+mj-lt"/>
                <a:cs typeface="Arial"/>
              </a:rPr>
              <a:t>Volný zdroj.</a:t>
            </a:r>
            <a:endParaRPr lang="en-IE" altLang="en-US" sz="1200" b="1" dirty="0">
              <a:solidFill>
                <a:srgbClr val="353132"/>
              </a:solidFill>
              <a:latin typeface="+mj-lt"/>
            </a:endParaRPr>
          </a:p>
          <a:p>
            <a:pPr algn="l" rtl="0">
              <a:buFontTx/>
              <a:buNone/>
            </a:pPr>
            <a:r>
              <a:rPr lang="sk" altLang="en-US" sz="1200" dirty="0">
                <a:solidFill>
                  <a:srgbClr val="353132"/>
                </a:solidFill>
                <a:latin typeface="+mj-lt"/>
                <a:cs typeface="Arial"/>
              </a:rPr>
              <a:t>Online síť pro irské neziskové organizace</a:t>
            </a:r>
          </a:p>
          <a:p>
            <a:pPr algn="l" rtl="0"/>
            <a:r>
              <a:rPr lang="sk" altLang="en-US" sz="1200" dirty="0">
                <a:solidFill>
                  <a:srgbClr val="353132"/>
                </a:solidFill>
                <a:latin typeface="+mj-lt"/>
                <a:cs typeface="Arial"/>
              </a:rPr>
              <a:t>Webová stránka se aktualizuje denně a nejnovější informace o možnostech grantů/nadací se zveřejňují a rozesílají jednou týdně e-mailem.</a:t>
            </a:r>
            <a:endParaRPr lang="en-US" altLang="en-US" sz="1200" dirty="0">
              <a:solidFill>
                <a:srgbClr val="353132"/>
              </a:solidFill>
              <a:latin typeface="+mj-lt"/>
            </a:endParaRPr>
          </a:p>
          <a:p>
            <a:pPr algn="l" rtl="0">
              <a:buFontTx/>
              <a:buNone/>
            </a:pPr>
            <a:r>
              <a:rPr lang="sk" altLang="en-US" sz="1200" b="1" dirty="0">
                <a:solidFill>
                  <a:srgbClr val="353132"/>
                </a:solidFill>
                <a:latin typeface="+mj-lt"/>
                <a:cs typeface="Arial"/>
              </a:rPr>
              <a:t>Výborná facebooková stránka</a:t>
            </a:r>
            <a:r>
              <a:rPr lang="sk" altLang="en-US" sz="1200" i="1" dirty="0">
                <a:solidFill>
                  <a:srgbClr val="353132"/>
                </a:solidFill>
                <a:latin typeface="+mj-lt"/>
                <a:cs typeface="Arial"/>
                <a:hlinkClick r:id="rId4"/>
              </a:rPr>
              <a:t>www.</a:t>
            </a:r>
            <a:r>
              <a:rPr lang="sk" altLang="en-US" sz="1200" b="1" i="1" dirty="0">
                <a:solidFill>
                  <a:srgbClr val="353132"/>
                </a:solidFill>
                <a:latin typeface="+mj-lt"/>
                <a:cs typeface="Arial"/>
                <a:hlinkClick r:id="rId4"/>
              </a:rPr>
              <a:t>facebook</a:t>
            </a:r>
            <a:r>
              <a:rPr lang="sk" altLang="en-US" sz="1200" i="1" dirty="0">
                <a:solidFill>
                  <a:srgbClr val="353132"/>
                </a:solidFill>
                <a:latin typeface="+mj-lt"/>
                <a:cs typeface="Arial"/>
                <a:hlinkClick r:id="rId4"/>
              </a:rPr>
              <a:t>.com/</a:t>
            </a:r>
            <a:r>
              <a:rPr lang="sk" altLang="en-US" sz="1200" b="1" i="1" dirty="0">
                <a:solidFill>
                  <a:srgbClr val="353132"/>
                </a:solidFill>
                <a:latin typeface="+mj-lt"/>
                <a:cs typeface="Arial"/>
                <a:hlinkClick r:id="rId4"/>
              </a:rPr>
              <a:t>ActiveLink</a:t>
            </a:r>
            <a:r>
              <a:rPr lang="sk" altLang="en-US" sz="1200" i="1" dirty="0">
                <a:solidFill>
                  <a:srgbClr val="353132"/>
                </a:solidFill>
                <a:latin typeface="+mj-lt"/>
                <a:cs typeface="Arial"/>
                <a:hlinkClick r:id="rId4"/>
              </a:rPr>
              <a:t>Ireland</a:t>
            </a:r>
            <a:endParaRPr lang="en-IE" altLang="en-US" sz="1200" dirty="0">
              <a:solidFill>
                <a:srgbClr val="353132"/>
              </a:solidFill>
              <a:latin typeface="+mj-lt"/>
              <a:cs typeface="Arial"/>
            </a:endParaRPr>
          </a:p>
        </p:txBody>
      </p:sp>
      <p:pic>
        <p:nvPicPr>
          <p:cNvPr id="6" name="Picture 4" descr="&lt;strong&gt;flag&lt;/strong&gt; by think0 customization wallpaper hdtv widescreen the &lt;strong&gt;irish flag&lt;/strong&gt; ...">
            <a:extLst>
              <a:ext uri="{FF2B5EF4-FFF2-40B4-BE49-F238E27FC236}">
                <a16:creationId xmlns:a16="http://schemas.microsoft.com/office/drawing/2014/main" id="{8AB83669-646E-46FA-ADB8-7D27E9236B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2481" y="859775"/>
            <a:ext cx="147955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839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AFA22BC5-5587-4CD9-9E1A-A8B9246228BB}"/>
              </a:ext>
            </a:extLst>
          </p:cNvPr>
          <p:cNvSpPr txBox="1"/>
          <p:nvPr/>
        </p:nvSpPr>
        <p:spPr>
          <a:xfrm>
            <a:off x="233312" y="1143794"/>
            <a:ext cx="7411825" cy="584775"/>
          </a:xfrm>
          <a:prstGeom prst="rect">
            <a:avLst/>
          </a:prstGeom>
          <a:noFill/>
        </p:spPr>
        <p:txBody>
          <a:bodyPr wrap="square" lIns="91440" tIns="45720" rIns="91440" bIns="45720" anchor="t">
            <a:spAutoFit/>
          </a:bodyPr>
          <a:lstStyle/>
          <a:p>
            <a:pPr marL="901700" indent="-901700" algn="l" rtl="0">
              <a:defRPr/>
            </a:pPr>
            <a:r>
              <a:rPr lang="sk" altLang="en-US" sz="1600" b="1" dirty="0">
                <a:solidFill>
                  <a:srgbClr val="006600"/>
                </a:solidFill>
                <a:latin typeface="+mj-lt"/>
                <a:cs typeface="Arial"/>
              </a:rPr>
              <a:t>4 .4 Maximalizace vašeho úspěchu při zajišťování grantů nebo vlastního financování</a:t>
            </a:r>
            <a:endParaRPr lang="en-IE" altLang="en-US" sz="1600" b="1" dirty="0">
              <a:solidFill>
                <a:srgbClr val="006600"/>
              </a:solidFill>
              <a:latin typeface="+mj-lt"/>
            </a:endParaRPr>
          </a:p>
          <a:p>
            <a:pPr algn="l" rtl="0">
              <a:spcBef>
                <a:spcPct val="0"/>
              </a:spcBef>
              <a:buFontTx/>
              <a:buNone/>
              <a:defRPr/>
            </a:pPr>
            <a:endParaRPr lang="en-IE" altLang="en-US" sz="1600" b="1" dirty="0">
              <a:solidFill>
                <a:srgbClr val="006600"/>
              </a:solidFill>
              <a:latin typeface="+mj-lt"/>
            </a:endParaRPr>
          </a:p>
        </p:txBody>
      </p:sp>
      <p:sp>
        <p:nvSpPr>
          <p:cNvPr id="5" name="BlokTextu 4">
            <a:extLst>
              <a:ext uri="{FF2B5EF4-FFF2-40B4-BE49-F238E27FC236}">
                <a16:creationId xmlns:a16="http://schemas.microsoft.com/office/drawing/2014/main" id="{4CFE33B4-D379-4C6A-975F-0C6E5EE831AD}"/>
              </a:ext>
            </a:extLst>
          </p:cNvPr>
          <p:cNvSpPr txBox="1"/>
          <p:nvPr/>
        </p:nvSpPr>
        <p:spPr>
          <a:xfrm>
            <a:off x="318153" y="2045892"/>
            <a:ext cx="8976676" cy="1384995"/>
          </a:xfrm>
          <a:prstGeom prst="rect">
            <a:avLst/>
          </a:prstGeom>
          <a:noFill/>
        </p:spPr>
        <p:txBody>
          <a:bodyPr wrap="square" lIns="91440" tIns="45720" rIns="91440" bIns="45720" anchor="t">
            <a:spAutoFit/>
          </a:bodyPr>
          <a:lstStyle/>
          <a:p>
            <a:pPr algn="l" rtl="0">
              <a:defRPr/>
            </a:pPr>
            <a:r>
              <a:rPr lang="sk" sz="1200" b="1" dirty="0">
                <a:latin typeface="+mj-lt"/>
                <a:cs typeface="Arial"/>
              </a:rPr>
              <a:t>Příprava je klíčem k úspěchu, proto před napsáním žádosti o grant zvažte následující:</a:t>
            </a:r>
          </a:p>
          <a:p>
            <a:pPr marL="342900" indent="-342900" algn="l" rtl="0">
              <a:buFont typeface="Arial" panose="020B0604020202020204" pitchFamily="34" charset="0"/>
              <a:buChar char="•"/>
              <a:defRPr/>
            </a:pPr>
            <a:endParaRPr lang="en-US" sz="1200" dirty="0">
              <a:latin typeface="+mj-lt"/>
            </a:endParaRPr>
          </a:p>
          <a:p>
            <a:pPr marL="342900" indent="-342900" algn="l" rtl="0">
              <a:buFont typeface="Arial" panose="020B0604020202020204" pitchFamily="34" charset="0"/>
              <a:buChar char="•"/>
              <a:defRPr/>
            </a:pPr>
            <a:r>
              <a:rPr lang="sk" sz="1200" dirty="0">
                <a:latin typeface="+mj-lt"/>
                <a:cs typeface="Arial"/>
              </a:rPr>
              <a:t>Identifikujte problém/cíl, na který se budou hledat prostředky.</a:t>
            </a:r>
          </a:p>
          <a:p>
            <a:pPr marL="342900" indent="-342900" algn="l" rtl="0">
              <a:buFont typeface="Arial" panose="020B0604020202020204" pitchFamily="34" charset="0"/>
              <a:buChar char="•"/>
              <a:defRPr/>
            </a:pPr>
            <a:r>
              <a:rPr lang="sk" sz="1200" dirty="0">
                <a:latin typeface="+mj-lt"/>
                <a:cs typeface="Arial"/>
              </a:rPr>
              <a:t>Pokud je to možné, rozvíjejte vztahy s donormy/tvůrci grantů.</a:t>
            </a:r>
            <a:endParaRPr lang="en-IE" sz="1200" dirty="0">
              <a:latin typeface="+mj-lt"/>
            </a:endParaRPr>
          </a:p>
          <a:p>
            <a:pPr marL="342900" indent="-342900" algn="l" rtl="0">
              <a:buFont typeface="Arial" panose="020B0604020202020204" pitchFamily="34" charset="0"/>
              <a:buChar char="•"/>
              <a:defRPr/>
            </a:pPr>
            <a:r>
              <a:rPr lang="sk" sz="1200" dirty="0">
                <a:latin typeface="+mj-lt"/>
                <a:cs typeface="Arial"/>
              </a:rPr>
              <a:t>Pravidelně komunikujte s donormy/tvůrci grantů o své práci, i když nejste v procesu podávání žádosti. Toto může vám pomohou dozvědět se o budoucím financování vyhlídky, jakož i zvýšit své šance na úspěšný návrh v budoucnosti</a:t>
            </a:r>
            <a:endParaRPr lang="en-IE" altLang="en-US" sz="1200">
              <a:latin typeface="+mj-lt"/>
              <a:cs typeface="Arial"/>
            </a:endParaRPr>
          </a:p>
        </p:txBody>
      </p:sp>
    </p:spTree>
    <p:extLst>
      <p:ext uri="{BB962C8B-B14F-4D97-AF65-F5344CB8AC3E}">
        <p14:creationId xmlns:p14="http://schemas.microsoft.com/office/powerpoint/2010/main" val="1387520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F20B8C2A-EA7A-4B76-875D-D9CE3500AB47}"/>
              </a:ext>
            </a:extLst>
          </p:cNvPr>
          <p:cNvSpPr txBox="1"/>
          <p:nvPr/>
        </p:nvSpPr>
        <p:spPr>
          <a:xfrm>
            <a:off x="233313" y="1100282"/>
            <a:ext cx="7656921" cy="276999"/>
          </a:xfrm>
          <a:prstGeom prst="rect">
            <a:avLst/>
          </a:prstGeom>
          <a:noFill/>
        </p:spPr>
        <p:txBody>
          <a:bodyPr wrap="square" lIns="91440" tIns="45720" rIns="91440" bIns="45720" anchor="t">
            <a:spAutoFit/>
          </a:bodyPr>
          <a:lstStyle/>
          <a:p>
            <a:pPr algn="l" rtl="0"/>
            <a:r>
              <a:rPr lang="sk" altLang="en-US" sz="1200" b="1" dirty="0">
                <a:solidFill>
                  <a:srgbClr val="006600"/>
                </a:solidFill>
                <a:latin typeface="+mj-lt"/>
                <a:cs typeface="Arial"/>
              </a:rPr>
              <a:t>Zvažte, zda navrhovaný projekt/cíl odpovídá identifikovanému donoři (donorům).</a:t>
            </a:r>
            <a:endParaRPr lang="en-US" altLang="en-US" sz="1200" b="1">
              <a:solidFill>
                <a:srgbClr val="006600"/>
              </a:solidFill>
              <a:latin typeface="+mj-lt"/>
            </a:endParaRPr>
          </a:p>
        </p:txBody>
      </p:sp>
      <p:sp>
        <p:nvSpPr>
          <p:cNvPr id="5" name="BlokTextu 4">
            <a:extLst>
              <a:ext uri="{FF2B5EF4-FFF2-40B4-BE49-F238E27FC236}">
                <a16:creationId xmlns:a16="http://schemas.microsoft.com/office/drawing/2014/main" id="{74DA9655-3716-4239-A155-5136E3F229E0}"/>
              </a:ext>
            </a:extLst>
          </p:cNvPr>
          <p:cNvSpPr txBox="1"/>
          <p:nvPr/>
        </p:nvSpPr>
        <p:spPr>
          <a:xfrm>
            <a:off x="233313" y="2143780"/>
            <a:ext cx="8804635" cy="1200329"/>
          </a:xfrm>
          <a:prstGeom prst="rect">
            <a:avLst/>
          </a:prstGeom>
          <a:noFill/>
        </p:spPr>
        <p:txBody>
          <a:bodyPr wrap="square" lIns="91440" tIns="45720" rIns="91440" bIns="45720" anchor="t">
            <a:spAutoFit/>
          </a:bodyPr>
          <a:lstStyle/>
          <a:p>
            <a:pPr marL="342900" indent="-342900" algn="l" rtl="0">
              <a:spcBef>
                <a:spcPct val="0"/>
              </a:spcBef>
              <a:buFont typeface="Arial" panose="020B0604020202020204" pitchFamily="34" charset="0"/>
              <a:buChar char="•"/>
            </a:pPr>
            <a:r>
              <a:rPr lang="sk" altLang="en-US" sz="1200" dirty="0">
                <a:solidFill>
                  <a:srgbClr val="353132"/>
                </a:solidFill>
                <a:latin typeface="+mj-lt"/>
                <a:cs typeface="Arial"/>
              </a:rPr>
              <a:t>Naučte se filozofii tvorby grantů donorů, zájmy programu a kritéria.</a:t>
            </a:r>
            <a:endParaRPr lang="en-US" altLang="en-US" sz="1200">
              <a:solidFill>
                <a:srgbClr val="353132"/>
              </a:solidFill>
              <a:latin typeface="+mj-lt"/>
              <a:cs typeface="Arial"/>
            </a:endParaRPr>
          </a:p>
          <a:p>
            <a:pPr marL="342900" indent="-342900" algn="l" rtl="0">
              <a:spcBef>
                <a:spcPct val="0"/>
              </a:spcBef>
              <a:buFont typeface="Arial" panose="020B0604020202020204" pitchFamily="34" charset="0"/>
              <a:buChar char="•"/>
            </a:pPr>
            <a:r>
              <a:rPr lang="sk" altLang="en-US" sz="1200" dirty="0">
                <a:solidFill>
                  <a:srgbClr val="353132"/>
                </a:solidFill>
                <a:latin typeface="+mj-lt"/>
                <a:cs typeface="Arial"/>
              </a:rPr>
              <a:t>Poskytuje donor granty, které odpovídají vašim potřebám?</a:t>
            </a:r>
            <a:endParaRPr lang="en-US" altLang="en-US" sz="1200">
              <a:solidFill>
                <a:srgbClr val="353132"/>
              </a:solidFill>
              <a:latin typeface="+mj-lt"/>
              <a:cs typeface="Arial"/>
            </a:endParaRPr>
          </a:p>
          <a:p>
            <a:pPr marL="342900" indent="-342900" algn="l" rtl="0">
              <a:spcBef>
                <a:spcPct val="0"/>
              </a:spcBef>
              <a:buFont typeface="Arial" panose="020B0604020202020204" pitchFamily="34" charset="0"/>
              <a:buChar char="•"/>
            </a:pPr>
            <a:r>
              <a:rPr lang="sk" altLang="en-US" sz="1200" dirty="0">
                <a:solidFill>
                  <a:srgbClr val="353132"/>
                </a:solidFill>
                <a:latin typeface="+mj-lt"/>
                <a:cs typeface="Arial"/>
              </a:rPr>
              <a:t>Zkontrolujte účel nabízených grantů: Investice počátečního kapitálu (ne průběžné provozní náklady)? Přímá služba? jiné?</a:t>
            </a:r>
            <a:endParaRPr lang="en-US" altLang="en-US" sz="1200">
              <a:solidFill>
                <a:srgbClr val="353132"/>
              </a:solidFill>
              <a:latin typeface="+mj-lt"/>
              <a:cs typeface="Arial"/>
            </a:endParaRPr>
          </a:p>
          <a:p>
            <a:pPr marL="342900" indent="-342900" algn="l" rtl="0">
              <a:buFont typeface="Arial" panose="020B0604020202020204" pitchFamily="34" charset="0"/>
              <a:buChar char="•"/>
            </a:pPr>
            <a:r>
              <a:rPr lang="sk" altLang="en-US" sz="1200" dirty="0">
                <a:solidFill>
                  <a:srgbClr val="353132"/>
                </a:solidFill>
                <a:latin typeface="+mj-lt"/>
                <a:cs typeface="Arial"/>
              </a:rPr>
              <a:t>Zkontrolujte velikost nabízených grantů včetně minimálních a maximálních odměn.</a:t>
            </a:r>
            <a:endParaRPr lang="en-IE" altLang="en-US" sz="1200" dirty="0">
              <a:solidFill>
                <a:srgbClr val="353132"/>
              </a:solidFill>
              <a:latin typeface="+mj-lt"/>
            </a:endParaRPr>
          </a:p>
          <a:p>
            <a:pPr marL="342900" indent="-342900" algn="l" rtl="0">
              <a:spcBef>
                <a:spcPct val="0"/>
              </a:spcBef>
              <a:buFont typeface="Arial" panose="020B0604020202020204" pitchFamily="34" charset="0"/>
              <a:buChar char="•"/>
            </a:pPr>
            <a:r>
              <a:rPr lang="sk" altLang="en-US" sz="1200" dirty="0">
                <a:solidFill>
                  <a:srgbClr val="353132"/>
                </a:solidFill>
                <a:latin typeface="+mj-lt"/>
                <a:cs typeface="Arial"/>
              </a:rPr>
              <a:t>Zjistěte, zda budete muset požádat o více grantů, a prozkoumejte, zda je to přípustné podle pokynů jednotlivých donorů.</a:t>
            </a:r>
            <a:endParaRPr lang="en-US" altLang="en-US" sz="1200">
              <a:solidFill>
                <a:srgbClr val="353132"/>
              </a:solidFill>
              <a:latin typeface="+mj-lt"/>
              <a:cs typeface="Arial"/>
            </a:endParaRPr>
          </a:p>
        </p:txBody>
      </p:sp>
    </p:spTree>
    <p:extLst>
      <p:ext uri="{BB962C8B-B14F-4D97-AF65-F5344CB8AC3E}">
        <p14:creationId xmlns:p14="http://schemas.microsoft.com/office/powerpoint/2010/main" val="189806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2A0019BC-4CFE-4F0E-B9D6-5B0594A9FA31}"/>
              </a:ext>
            </a:extLst>
          </p:cNvPr>
          <p:cNvSpPr txBox="1"/>
          <p:nvPr/>
        </p:nvSpPr>
        <p:spPr>
          <a:xfrm>
            <a:off x="214460" y="1090855"/>
            <a:ext cx="7949152" cy="276999"/>
          </a:xfrm>
          <a:prstGeom prst="rect">
            <a:avLst/>
          </a:prstGeom>
          <a:noFill/>
        </p:spPr>
        <p:txBody>
          <a:bodyPr wrap="square" lIns="91440" tIns="45720" rIns="91440" bIns="45720" anchor="t">
            <a:spAutoFit/>
          </a:bodyPr>
          <a:lstStyle/>
          <a:p>
            <a:pPr algn="l" rtl="0"/>
            <a:r>
              <a:rPr lang="sk" altLang="en-US" sz="1200" b="1" dirty="0">
                <a:solidFill>
                  <a:srgbClr val="006600"/>
                </a:solidFill>
                <a:latin typeface="+mj-lt"/>
                <a:cs typeface="TH SarabunPSK"/>
              </a:rPr>
              <a:t>Prohlédněte si časovou osu pro předložení a cyklus financování</a:t>
            </a:r>
            <a:endParaRPr lang="sk-SK" sz="1200">
              <a:solidFill>
                <a:srgbClr val="006600"/>
              </a:solidFill>
              <a:latin typeface="+mj-lt"/>
              <a:cs typeface="TH SarabunPSK"/>
            </a:endParaRPr>
          </a:p>
        </p:txBody>
      </p:sp>
      <p:sp>
        <p:nvSpPr>
          <p:cNvPr id="5" name="BlokTextu 4">
            <a:extLst>
              <a:ext uri="{FF2B5EF4-FFF2-40B4-BE49-F238E27FC236}">
                <a16:creationId xmlns:a16="http://schemas.microsoft.com/office/drawing/2014/main" id="{9B00A3A9-3272-4338-9793-93A5B772C5B2}"/>
              </a:ext>
            </a:extLst>
          </p:cNvPr>
          <p:cNvSpPr txBox="1"/>
          <p:nvPr/>
        </p:nvSpPr>
        <p:spPr>
          <a:xfrm>
            <a:off x="214460" y="2239666"/>
            <a:ext cx="8861195" cy="2862322"/>
          </a:xfrm>
          <a:prstGeom prst="rect">
            <a:avLst/>
          </a:prstGeom>
          <a:noFill/>
        </p:spPr>
        <p:txBody>
          <a:bodyPr wrap="square" lIns="91440" tIns="45720" rIns="91440" bIns="45720" anchor="t">
            <a:spAutoFit/>
          </a:bodyPr>
          <a:lstStyle/>
          <a:p>
            <a:pPr marL="342900" indent="-342900" algn="l" rtl="0">
              <a:buFont typeface="Arial" panose="020B0604020202020204" pitchFamily="34" charset="0"/>
              <a:buChar char="•"/>
            </a:pPr>
            <a:r>
              <a:rPr lang="sk" altLang="en-US" sz="1200" dirty="0">
                <a:latin typeface="+mj-lt"/>
                <a:cs typeface="Arial"/>
              </a:rPr>
              <a:t>Zkontrolujte si další omezení (např. geografické preference, prioritní problémy, typ organizace, která může platit) a ujistěte se, že splňujete požadavky donorů.</a:t>
            </a:r>
          </a:p>
          <a:p>
            <a:pPr marL="342900" indent="-342900" algn="l" rtl="0">
              <a:buFont typeface="Arial" panose="020B0604020202020204" pitchFamily="34" charset="0"/>
              <a:buChar char="•"/>
            </a:pPr>
            <a:r>
              <a:rPr lang="sk" altLang="en-US" sz="1200" dirty="0">
                <a:latin typeface="+mj-lt"/>
                <a:cs typeface="Arial"/>
              </a:rPr>
              <a:t>Podívejte se na počet a typ minulých ocenění udělených donorem a zjistěte, zda váš projekt vyhovuje jejich modelu a opravňuje vynaložené úsilí na přípravu soutěžního návrhu na grant.</a:t>
            </a:r>
          </a:p>
          <a:p>
            <a:pPr marL="342900" indent="-342900" algn="l" rtl="0">
              <a:buFont typeface="Arial" panose="020B0604020202020204" pitchFamily="34" charset="0"/>
              <a:buChar char="•"/>
            </a:pPr>
            <a:r>
              <a:rPr lang="sk" altLang="en-US" sz="1200" dirty="0">
                <a:latin typeface="+mj-lt"/>
                <a:cs typeface="Arial"/>
              </a:rPr>
              <a:t>Prozkoumejte, jak existuje organizační shoda mezi posláním vaší skupiny/projektu a posláním vaší skupiny/projektu donor. Jak práce vaší skupiny odráží hodnoty a cíle donorů?</a:t>
            </a:r>
            <a:endParaRPr lang="sk-SK" altLang="en-US" sz="1200" dirty="0">
              <a:latin typeface="+mj-lt"/>
              <a:cs typeface="Arial"/>
            </a:endParaRPr>
          </a:p>
          <a:p>
            <a:pPr marL="342900" indent="-342900" algn="l" rtl="0">
              <a:buFont typeface="Arial" panose="020B0604020202020204" pitchFamily="34" charset="0"/>
              <a:buChar char="•"/>
            </a:pPr>
            <a:r>
              <a:rPr lang="sk" altLang="en-US" sz="1200" dirty="0">
                <a:latin typeface="+mj-lt"/>
                <a:cs typeface="Arial"/>
              </a:rPr>
              <a:t>To je opravdu důležité a je to základ úspěchu – mohli byste ztrácet čas žádáním o granty, které nemusí být vhodné.</a:t>
            </a:r>
            <a:endParaRPr lang="sk-SK" altLang="en-US" sz="1200" dirty="0">
              <a:latin typeface="+mj-lt"/>
            </a:endParaRPr>
          </a:p>
          <a:p>
            <a:pPr marL="342900" indent="-342900" algn="l" rtl="0">
              <a:buFont typeface="Arial" panose="020B0604020202020204" pitchFamily="34" charset="0"/>
              <a:buChar char="•"/>
              <a:defRPr/>
            </a:pPr>
            <a:r>
              <a:rPr lang="sk" altLang="en-US" sz="1200" dirty="0">
                <a:latin typeface="+mj-lt"/>
                <a:cs typeface="Arial"/>
              </a:rPr>
              <a:t>Jak váš návrh posouvá poslání donora a zároveň zůstává věrný poslání vaší skupiny?</a:t>
            </a:r>
            <a:endParaRPr lang="sk-SK" altLang="en-US" sz="1200" dirty="0">
              <a:latin typeface="+mj-lt"/>
            </a:endParaRPr>
          </a:p>
          <a:p>
            <a:pPr marL="342900" indent="-342900" algn="l" rtl="0">
              <a:buFont typeface="Arial" panose="020B0604020202020204" pitchFamily="34" charset="0"/>
              <a:buChar char="•"/>
              <a:defRPr/>
            </a:pPr>
            <a:r>
              <a:rPr lang="sk" altLang="en-US" sz="1200" dirty="0">
                <a:latin typeface="+mj-lt"/>
                <a:cs typeface="Arial"/>
              </a:rPr>
              <a:t>Zkontrolujte, zda splňujete kritéria způsobilosti. Existuje potenciální partner pro tento grant?</a:t>
            </a:r>
            <a:endParaRPr lang="sk-SK" altLang="en-US" sz="1200" dirty="0">
              <a:latin typeface="+mj-lt"/>
            </a:endParaRPr>
          </a:p>
          <a:p>
            <a:pPr marL="342900" indent="-342900" algn="l" rtl="0">
              <a:buFont typeface="Arial" panose="020B0604020202020204" pitchFamily="34" charset="0"/>
              <a:buChar char="•"/>
              <a:defRPr/>
            </a:pPr>
            <a:r>
              <a:rPr lang="sk" altLang="en-US" sz="1200" dirty="0">
                <a:latin typeface="+mj-lt"/>
                <a:cs typeface="Arial"/>
              </a:rPr>
              <a:t>Jsou potřebné odpovídající finanční prostředky (v rámci kterých vaše skupina zavazuje peníze/zdroje)?</a:t>
            </a:r>
            <a:endParaRPr lang="sk-SK" altLang="en-US" sz="1200" dirty="0">
              <a:latin typeface="+mj-lt"/>
            </a:endParaRPr>
          </a:p>
          <a:p>
            <a:pPr marL="342900" indent="-342900" algn="l" rtl="0">
              <a:buFont typeface="Arial" panose="020B0604020202020204" pitchFamily="34" charset="0"/>
              <a:buChar char="•"/>
              <a:defRPr/>
            </a:pPr>
            <a:r>
              <a:rPr lang="sk" altLang="en-US" sz="1200" dirty="0">
                <a:latin typeface="+mj-lt"/>
                <a:cs typeface="Arial"/>
              </a:rPr>
              <a:t>Před zahájením zjistěte, zda máte potřebný čas, energii a jiné zdroje pro přípravu účinné žádosti o grant.</a:t>
            </a:r>
            <a:endParaRPr lang="en-IE" altLang="en-US" sz="1200" dirty="0">
              <a:latin typeface="+mj-lt"/>
              <a:cs typeface="Arial"/>
            </a:endParaRPr>
          </a:p>
          <a:p>
            <a:pPr marL="342900" indent="-342900" algn="l" rtl="0">
              <a:buFont typeface="Arial" panose="020B0604020202020204" pitchFamily="34" charset="0"/>
              <a:buChar char="•"/>
            </a:pPr>
            <a:endParaRPr lang="en-IE" altLang="en-US" sz="1200" dirty="0">
              <a:latin typeface="+mj-lt"/>
            </a:endParaRPr>
          </a:p>
          <a:p>
            <a:pPr marL="342900" indent="-342900" algn="l" rtl="0">
              <a:buFont typeface="Arial" panose="020B0604020202020204" pitchFamily="34" charset="0"/>
              <a:buChar char="•"/>
            </a:pPr>
            <a:endParaRPr lang="en-IE" altLang="en-US" sz="1200" dirty="0">
              <a:latin typeface="+mj-lt"/>
            </a:endParaRPr>
          </a:p>
        </p:txBody>
      </p:sp>
    </p:spTree>
    <p:extLst>
      <p:ext uri="{BB962C8B-B14F-4D97-AF65-F5344CB8AC3E}">
        <p14:creationId xmlns:p14="http://schemas.microsoft.com/office/powerpoint/2010/main" val="2144463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A7AA2ADA-EEAE-446B-B650-9C76A328ACA2}"/>
              </a:ext>
            </a:extLst>
          </p:cNvPr>
          <p:cNvSpPr txBox="1"/>
          <p:nvPr/>
        </p:nvSpPr>
        <p:spPr>
          <a:xfrm>
            <a:off x="252166" y="1222830"/>
            <a:ext cx="8024567" cy="276999"/>
          </a:xfrm>
          <a:prstGeom prst="rect">
            <a:avLst/>
          </a:prstGeom>
          <a:noFill/>
        </p:spPr>
        <p:txBody>
          <a:bodyPr wrap="square" lIns="91440" tIns="45720" rIns="91440" bIns="45720" anchor="t">
            <a:spAutoFit/>
          </a:bodyPr>
          <a:lstStyle/>
          <a:p>
            <a:pPr algn="l" rtl="0"/>
            <a:r>
              <a:rPr lang="sk" altLang="en-US" sz="1200" b="1" dirty="0">
                <a:solidFill>
                  <a:srgbClr val="006600"/>
                </a:solidFill>
                <a:latin typeface="+mj-lt"/>
                <a:cs typeface="Arial"/>
              </a:rPr>
              <a:t>Pokud můžete, domluvte si schůzku s donorem</a:t>
            </a:r>
            <a:endParaRPr lang="en-US" altLang="en-US" sz="1200" b="1">
              <a:solidFill>
                <a:srgbClr val="006600"/>
              </a:solidFill>
              <a:latin typeface="+mj-lt"/>
            </a:endParaRPr>
          </a:p>
        </p:txBody>
      </p:sp>
      <p:sp>
        <p:nvSpPr>
          <p:cNvPr id="5" name="BlokTextu 4">
            <a:extLst>
              <a:ext uri="{FF2B5EF4-FFF2-40B4-BE49-F238E27FC236}">
                <a16:creationId xmlns:a16="http://schemas.microsoft.com/office/drawing/2014/main" id="{153C1714-90C6-4A49-8917-624FBB801449}"/>
              </a:ext>
            </a:extLst>
          </p:cNvPr>
          <p:cNvSpPr txBox="1"/>
          <p:nvPr/>
        </p:nvSpPr>
        <p:spPr>
          <a:xfrm>
            <a:off x="252166" y="1916819"/>
            <a:ext cx="8976675" cy="1384995"/>
          </a:xfrm>
          <a:prstGeom prst="rect">
            <a:avLst/>
          </a:prstGeom>
          <a:noFill/>
        </p:spPr>
        <p:txBody>
          <a:bodyPr wrap="square" lIns="91440" tIns="45720" rIns="91440" bIns="45720" anchor="t">
            <a:spAutoFit/>
          </a:bodyPr>
          <a:lstStyle/>
          <a:p>
            <a:pPr marL="342900" indent="-342900" algn="l" rtl="0">
              <a:spcBef>
                <a:spcPct val="0"/>
              </a:spcBef>
              <a:buFont typeface="Arial" panose="020B0604020202020204" pitchFamily="34" charset="0"/>
              <a:buChar char="•"/>
            </a:pPr>
            <a:r>
              <a:rPr lang="sk" altLang="en-US" sz="1200" dirty="0">
                <a:solidFill>
                  <a:srgbClr val="353132"/>
                </a:solidFill>
                <a:latin typeface="+mj-lt"/>
                <a:cs typeface="Arial"/>
              </a:rPr>
              <a:t>Zjistěte, jaký způsob prvního kontaktu upřednostňuje donor (např. e-mail, telefon, osobní setkání).</a:t>
            </a:r>
          </a:p>
          <a:p>
            <a:pPr marL="342900" indent="-342900" algn="l" rtl="0">
              <a:spcBef>
                <a:spcPct val="0"/>
              </a:spcBef>
              <a:buFont typeface="Arial" panose="020B0604020202020204" pitchFamily="34" charset="0"/>
              <a:buChar char="•"/>
            </a:pPr>
            <a:r>
              <a:rPr lang="sk" altLang="en-US" sz="1200" dirty="0">
                <a:solidFill>
                  <a:srgbClr val="353132"/>
                </a:solidFill>
                <a:latin typeface="+mj-lt"/>
                <a:cs typeface="Arial"/>
              </a:rPr>
              <a:t>Zkontrolujte, zda donor nabízí individuální setkání, konferenční hovor nebo briefing na webové konferenci – pokud ano, účast může stát za váš čas.</a:t>
            </a:r>
          </a:p>
          <a:p>
            <a:pPr marL="342900" indent="-342900" algn="l" rtl="0">
              <a:buFont typeface="Arial" panose="020B0604020202020204" pitchFamily="34" charset="0"/>
              <a:buChar char="•"/>
            </a:pPr>
            <a:r>
              <a:rPr lang="sk" altLang="en-US" sz="1200" dirty="0">
                <a:solidFill>
                  <a:srgbClr val="353132"/>
                </a:solidFill>
                <a:latin typeface="+mj-lt"/>
                <a:cs typeface="Arial"/>
              </a:rPr>
              <a:t>Před setkáním zkontrolujte, zda donor nabízí často kladené dotazy (FAQ) na své webové stránce, a podrobně si je přečtěte.</a:t>
            </a:r>
          </a:p>
          <a:p>
            <a:pPr marL="342900" indent="-342900" algn="l" rtl="0">
              <a:spcBef>
                <a:spcPct val="0"/>
              </a:spcBef>
              <a:buFont typeface="Arial" panose="020B0604020202020204" pitchFamily="34" charset="0"/>
              <a:buChar char="•"/>
            </a:pPr>
            <a:r>
              <a:rPr lang="sk" altLang="en-US" sz="1200" dirty="0">
                <a:solidFill>
                  <a:srgbClr val="353132"/>
                </a:solidFill>
                <a:latin typeface="+mj-lt"/>
                <a:cs typeface="Arial"/>
              </a:rPr>
              <a:t>Vždy má cenu schůzku před podáním žádosti, a pokud vám to neříkají pokyny donorů v opačném případě zvažte žádost o schůzku s grantová agentura.</a:t>
            </a:r>
            <a:endParaRPr lang="en-US" altLang="en-US" sz="1200">
              <a:solidFill>
                <a:srgbClr val="353132"/>
              </a:solidFill>
              <a:latin typeface="+mj-lt"/>
              <a:cs typeface="Arial"/>
            </a:endParaRPr>
          </a:p>
        </p:txBody>
      </p:sp>
    </p:spTree>
    <p:extLst>
      <p:ext uri="{BB962C8B-B14F-4D97-AF65-F5344CB8AC3E}">
        <p14:creationId xmlns:p14="http://schemas.microsoft.com/office/powerpoint/2010/main" val="1497244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35677008-C625-4FE4-A0EE-34491B6E32EB}"/>
              </a:ext>
            </a:extLst>
          </p:cNvPr>
          <p:cNvSpPr txBox="1"/>
          <p:nvPr/>
        </p:nvSpPr>
        <p:spPr>
          <a:xfrm>
            <a:off x="242740" y="1137989"/>
            <a:ext cx="8646736" cy="461665"/>
          </a:xfrm>
          <a:prstGeom prst="rect">
            <a:avLst/>
          </a:prstGeom>
          <a:noFill/>
        </p:spPr>
        <p:txBody>
          <a:bodyPr wrap="square" lIns="91440" tIns="45720" rIns="91440" bIns="45720" anchor="t">
            <a:spAutoFit/>
          </a:bodyPr>
          <a:lstStyle/>
          <a:p>
            <a:pPr algn="l" rtl="0"/>
            <a:r>
              <a:rPr lang="sk" altLang="en-US" sz="1200" b="1" dirty="0">
                <a:solidFill>
                  <a:srgbClr val="006600"/>
                </a:solidFill>
                <a:latin typeface="+mj-lt"/>
                <a:cs typeface="Arial"/>
              </a:rPr>
              <a:t>Zpět k vašemu výzkumu a skvělé</a:t>
            </a:r>
            <a:endParaRPr lang="en-IE" altLang="en-US" sz="1200" b="1" dirty="0">
              <a:solidFill>
                <a:srgbClr val="006600"/>
              </a:solidFill>
              <a:latin typeface="+mj-lt"/>
            </a:endParaRPr>
          </a:p>
          <a:p>
            <a:pPr algn="l" rtl="0">
              <a:spcBef>
                <a:spcPct val="0"/>
              </a:spcBef>
              <a:buFontTx/>
              <a:buNone/>
            </a:pPr>
            <a:r>
              <a:rPr lang="sk" altLang="en-US" sz="1200" b="1" dirty="0">
                <a:solidFill>
                  <a:srgbClr val="006600"/>
                </a:solidFill>
                <a:latin typeface="+mj-lt"/>
                <a:cs typeface="Arial"/>
              </a:rPr>
              <a:t>příprava:</a:t>
            </a:r>
            <a:endParaRPr lang="en-US" altLang="en-US" sz="1200" b="1">
              <a:solidFill>
                <a:srgbClr val="006600"/>
              </a:solidFill>
              <a:latin typeface="+mj-lt"/>
              <a:cs typeface="Arial"/>
            </a:endParaRPr>
          </a:p>
        </p:txBody>
      </p:sp>
      <p:sp>
        <p:nvSpPr>
          <p:cNvPr id="5" name="BlokTextu 4">
            <a:extLst>
              <a:ext uri="{FF2B5EF4-FFF2-40B4-BE49-F238E27FC236}">
                <a16:creationId xmlns:a16="http://schemas.microsoft.com/office/drawing/2014/main" id="{BBF12026-FB1A-4C4A-8556-CC66C047BD3D}"/>
              </a:ext>
            </a:extLst>
          </p:cNvPr>
          <p:cNvSpPr txBox="1"/>
          <p:nvPr/>
        </p:nvSpPr>
        <p:spPr>
          <a:xfrm>
            <a:off x="242740" y="2026692"/>
            <a:ext cx="8880050" cy="1754326"/>
          </a:xfrm>
          <a:prstGeom prst="rect">
            <a:avLst/>
          </a:prstGeom>
          <a:noFill/>
        </p:spPr>
        <p:txBody>
          <a:bodyPr wrap="square" lIns="91440" tIns="45720" rIns="91440" bIns="45720" anchor="t">
            <a:spAutoFit/>
          </a:bodyPr>
          <a:lstStyle/>
          <a:p>
            <a:pPr algn="l" rtl="0">
              <a:defRPr/>
            </a:pPr>
            <a:r>
              <a:rPr lang="sk" altLang="en-US" sz="1200" dirty="0">
                <a:latin typeface="+mj-lt"/>
                <a:cs typeface="Arial"/>
              </a:rPr>
              <a:t>Stanovte si osvědčené postupy, které mohou ve vaší situaci fungovat. Uveďte, jak přizpůsobíte model centra vkusu nebo „nejlepší praxi“, aby vyhovovaly potřebám a kontextu potřeb vašich potenciálních klientů</a:t>
            </a:r>
          </a:p>
          <a:p>
            <a:pPr marL="0" indent="0" algn="l" rtl="0">
              <a:spcBef>
                <a:spcPct val="0"/>
              </a:spcBef>
              <a:buFontTx/>
              <a:buNone/>
              <a:defRPr/>
            </a:pPr>
            <a:endParaRPr lang="en-IE" altLang="en-US" sz="1200" b="1" dirty="0">
              <a:latin typeface="+mj-lt"/>
            </a:endParaRPr>
          </a:p>
          <a:p>
            <a:pPr algn="l" rtl="0">
              <a:defRPr/>
            </a:pPr>
            <a:r>
              <a:rPr lang="sk" altLang="en-US" sz="1200" b="1" dirty="0">
                <a:solidFill>
                  <a:srgbClr val="006600"/>
                </a:solidFill>
                <a:latin typeface="+mj-lt"/>
                <a:cs typeface="Arial"/>
              </a:rPr>
              <a:t>Poskytněte důkazy o potřebě</a:t>
            </a:r>
            <a:endParaRPr lang="en-IE" altLang="en-US" sz="1200" b="1" dirty="0">
              <a:solidFill>
                <a:srgbClr val="006600"/>
              </a:solidFill>
              <a:latin typeface="+mj-lt"/>
            </a:endParaRPr>
          </a:p>
          <a:p>
            <a:pPr algn="l" rtl="0">
              <a:spcBef>
                <a:spcPct val="0"/>
              </a:spcBef>
              <a:defRPr/>
            </a:pPr>
            <a:r>
              <a:rPr lang="sk" altLang="en-US" sz="1200" dirty="0">
                <a:latin typeface="+mj-lt"/>
                <a:cs typeface="Arial"/>
              </a:rPr>
              <a:t>Popište aktivní zapojení cílového trhu, komunity, klíčových zúčastněných stran do definování problému nedostatku potravin a cílů projektu a plánování přístupu pro centrum .</a:t>
            </a:r>
          </a:p>
          <a:p>
            <a:pPr algn="l" rtl="0">
              <a:spcBef>
                <a:spcPct val="0"/>
              </a:spcBef>
              <a:defRPr/>
            </a:pPr>
            <a:r>
              <a:rPr lang="sk" altLang="en-US" sz="1200" dirty="0">
                <a:latin typeface="+mj-lt"/>
                <a:cs typeface="Arial"/>
              </a:rPr>
              <a:t>Zdokumentujte důkazy o problému včetně údajů o rozsahu nebo úrovni problému. zpět k vašemu výzkumu Modulu 1</a:t>
            </a:r>
            <a:endParaRPr lang="en-US" altLang="en-US" sz="1200">
              <a:latin typeface="+mj-lt"/>
              <a:cs typeface="Arial"/>
            </a:endParaRPr>
          </a:p>
          <a:p>
            <a:pPr algn="l" rtl="0">
              <a:spcBef>
                <a:spcPct val="0"/>
              </a:spcBef>
              <a:defRPr/>
            </a:pPr>
            <a:endParaRPr lang="en-US" altLang="en-US" sz="1200" b="1" dirty="0">
              <a:latin typeface="+mj-lt"/>
            </a:endParaRPr>
          </a:p>
          <a:p>
            <a:pPr algn="l" rtl="0">
              <a:spcBef>
                <a:spcPct val="0"/>
              </a:spcBef>
              <a:defRPr/>
            </a:pPr>
            <a:endParaRPr lang="en-IE" altLang="en-US" sz="1200" dirty="0">
              <a:latin typeface="+mj-lt"/>
            </a:endParaRPr>
          </a:p>
        </p:txBody>
      </p:sp>
    </p:spTree>
    <p:extLst>
      <p:ext uri="{BB962C8B-B14F-4D97-AF65-F5344CB8AC3E}">
        <p14:creationId xmlns:p14="http://schemas.microsoft.com/office/powerpoint/2010/main" val="571107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D13F1A5A-BA46-4639-AD4F-1453126383D1}"/>
              </a:ext>
            </a:extLst>
          </p:cNvPr>
          <p:cNvSpPr txBox="1"/>
          <p:nvPr/>
        </p:nvSpPr>
        <p:spPr>
          <a:xfrm>
            <a:off x="186180" y="1119135"/>
            <a:ext cx="7336410" cy="276999"/>
          </a:xfrm>
          <a:prstGeom prst="rect">
            <a:avLst/>
          </a:prstGeom>
          <a:noFill/>
        </p:spPr>
        <p:txBody>
          <a:bodyPr wrap="square" lIns="91440" tIns="45720" rIns="91440" bIns="45720" anchor="t">
            <a:spAutoFit/>
          </a:bodyPr>
          <a:lstStyle/>
          <a:p>
            <a:pPr algn="l" rtl="0">
              <a:spcBef>
                <a:spcPct val="0"/>
              </a:spcBef>
              <a:buFontTx/>
              <a:buNone/>
            </a:pPr>
            <a:r>
              <a:rPr lang="sk" altLang="en-US" sz="1200" b="1" dirty="0">
                <a:solidFill>
                  <a:srgbClr val="006600"/>
                </a:solidFill>
                <a:latin typeface="+mj-lt"/>
                <a:cs typeface="Arial"/>
              </a:rPr>
              <a:t>Vneste do svého plánovaného projektu velkou jasnost</a:t>
            </a:r>
            <a:endParaRPr lang="en-US" altLang="en-US" sz="1200" b="1">
              <a:solidFill>
                <a:srgbClr val="006600"/>
              </a:solidFill>
              <a:latin typeface="+mj-lt"/>
              <a:cs typeface="Arial"/>
            </a:endParaRPr>
          </a:p>
        </p:txBody>
      </p:sp>
      <p:sp>
        <p:nvSpPr>
          <p:cNvPr id="5" name="BlokTextu 4">
            <a:extLst>
              <a:ext uri="{FF2B5EF4-FFF2-40B4-BE49-F238E27FC236}">
                <a16:creationId xmlns:a16="http://schemas.microsoft.com/office/drawing/2014/main" id="{7E58FE87-693A-4D72-AC13-53EC33B045C0}"/>
              </a:ext>
            </a:extLst>
          </p:cNvPr>
          <p:cNvSpPr txBox="1"/>
          <p:nvPr/>
        </p:nvSpPr>
        <p:spPr>
          <a:xfrm>
            <a:off x="186180" y="1802978"/>
            <a:ext cx="8964890" cy="5293757"/>
          </a:xfrm>
          <a:prstGeom prst="rect">
            <a:avLst/>
          </a:prstGeom>
          <a:noFill/>
        </p:spPr>
        <p:txBody>
          <a:bodyPr wrap="square" lIns="91440" tIns="45720" rIns="91440" bIns="45720" anchor="t">
            <a:spAutoFit/>
          </a:bodyPr>
          <a:lstStyle/>
          <a:p>
            <a:pPr marL="342900" indent="-342900" algn="l" rtl="0">
              <a:buFont typeface="Arial" panose="020B0604020202020204" pitchFamily="34" charset="0"/>
              <a:buChar char="•"/>
            </a:pPr>
            <a:r>
              <a:rPr lang="sk" altLang="en-US" sz="1200" dirty="0">
                <a:solidFill>
                  <a:srgbClr val="353132"/>
                </a:solidFill>
                <a:latin typeface="+mj-lt"/>
                <a:cs typeface="Arial"/>
              </a:rPr>
              <a:t>Načrtněte vizi a poslání vašeho projektu.</a:t>
            </a:r>
            <a:endParaRPr lang="en-US" altLang="en-US" sz="1200" dirty="0">
              <a:solidFill>
                <a:srgbClr val="353132"/>
              </a:solidFill>
              <a:latin typeface="+mj-lt"/>
              <a:cs typeface="Arial"/>
            </a:endParaRPr>
          </a:p>
          <a:p>
            <a:pPr marL="342900" indent="-342900" algn="l" rtl="0">
              <a:buFont typeface="Arial" panose="020B0604020202020204" pitchFamily="34" charset="0"/>
              <a:buChar char="•"/>
            </a:pPr>
            <a:r>
              <a:rPr lang="sk" altLang="en-US" sz="1200" dirty="0">
                <a:solidFill>
                  <a:srgbClr val="353132"/>
                </a:solidFill>
                <a:latin typeface="+mj-lt"/>
                <a:cs typeface="Arial"/>
              </a:rPr>
              <a:t>Uveďte cíle svého projektu nebo úsilí.</a:t>
            </a:r>
            <a:endParaRPr lang="en-US" altLang="en-US" sz="1200" dirty="0">
              <a:solidFill>
                <a:srgbClr val="353132"/>
              </a:solidFill>
              <a:latin typeface="+mj-lt"/>
              <a:cs typeface="Arial"/>
            </a:endParaRPr>
          </a:p>
          <a:p>
            <a:pPr marL="342900" indent="-342900" algn="l" rtl="0">
              <a:buFont typeface="Arial" panose="020B0604020202020204" pitchFamily="34" charset="0"/>
              <a:buChar char="•"/>
            </a:pPr>
            <a:r>
              <a:rPr lang="sk" altLang="en-US" sz="1200" dirty="0">
                <a:solidFill>
                  <a:srgbClr val="353132"/>
                </a:solidFill>
                <a:latin typeface="+mj-lt"/>
                <a:cs typeface="Arial"/>
              </a:rPr>
              <a:t>Uveďte kontext a podmínky, za kterých problém nebo cíl existuje a které mohou ovlivnit zamýšlené výsledky (např. historie úsilí, široké kulturní a environmentální faktory, ekonomické podmínky).</a:t>
            </a:r>
            <a:endParaRPr lang="en-US" altLang="en-US" sz="1200" dirty="0">
              <a:solidFill>
                <a:srgbClr val="353132"/>
              </a:solidFill>
              <a:latin typeface="+mj-lt"/>
              <a:cs typeface="Arial"/>
            </a:endParaRPr>
          </a:p>
          <a:p>
            <a:pPr marL="342900" indent="-342900" algn="l" rtl="0">
              <a:buFont typeface="Arial" panose="020B0604020202020204" pitchFamily="34" charset="0"/>
              <a:buChar char="•"/>
            </a:pPr>
            <a:r>
              <a:rPr lang="sk" altLang="en-US" sz="1200" dirty="0">
                <a:solidFill>
                  <a:srgbClr val="353132"/>
                </a:solidFill>
                <a:latin typeface="+mj-lt"/>
                <a:cs typeface="Arial"/>
              </a:rPr>
              <a:t>Identifikujte vstupy, zdroje a bariéry – zahrňte dostupné zdroje nebo podporu a omezení nebo bariéry k dosažení cílů inkubátoru</a:t>
            </a:r>
            <a:endParaRPr lang="en-IE" sz="1200"/>
          </a:p>
          <a:p>
            <a:pPr marL="342900" indent="-342900" algn="l" rtl="0">
              <a:buFont typeface="Arial" panose="020B0604020202020204" pitchFamily="34" charset="0"/>
              <a:buChar char="•"/>
            </a:pPr>
            <a:r>
              <a:rPr lang="sk" altLang="en-US" sz="1200" dirty="0">
                <a:solidFill>
                  <a:srgbClr val="353132"/>
                </a:solidFill>
                <a:latin typeface="+mj-lt"/>
                <a:cs typeface="Arial"/>
              </a:rPr>
              <a:t>Státní aktivity nebo intervence – což dělá centrum vkusu, aby přineslo změnu a zlepšení (např. poskytování místa na výrobu, informace a školící schopnosti, zlepšení podpory, cesty na trh atd.)</a:t>
            </a:r>
            <a:endParaRPr lang="sk-SK" altLang="en-US" sz="1200" dirty="0">
              <a:solidFill>
                <a:srgbClr val="353132"/>
              </a:solidFill>
              <a:latin typeface="+mj-lt"/>
              <a:cs typeface="Arial"/>
            </a:endParaRPr>
          </a:p>
          <a:p>
            <a:pPr marL="342900" indent="-342900" algn="l" rtl="0">
              <a:buFont typeface="Arial" charset="0"/>
              <a:buChar char="•"/>
            </a:pPr>
            <a:r>
              <a:rPr lang="sk" sz="1200" dirty="0">
                <a:solidFill>
                  <a:srgbClr val="353132"/>
                </a:solidFill>
                <a:latin typeface="+mj-lt"/>
                <a:cs typeface="Arial"/>
              </a:rPr>
              <a:t>Státní výstupy - přímé výsledky nebo produkty činnosti skupiny (např. počty firem využívajících centrum, počty, které zaměstnávají, vyrobené produkty, počet vyškolených lidí nebo realizovaných aktivit).</a:t>
            </a:r>
            <a:endParaRPr lang="en-US" sz="1200" dirty="0">
              <a:solidFill>
                <a:srgbClr val="353132"/>
              </a:solidFill>
              <a:latin typeface="+mj-lt"/>
              <a:cs typeface="Arial"/>
            </a:endParaRPr>
          </a:p>
          <a:p>
            <a:pPr marL="342900" indent="-342900" algn="l" rtl="0">
              <a:buFont typeface="Arial" charset="0"/>
              <a:buChar char="•"/>
            </a:pPr>
            <a:r>
              <a:rPr lang="sk" sz="1200" dirty="0">
                <a:solidFill>
                  <a:srgbClr val="353132"/>
                </a:solidFill>
                <a:latin typeface="+mj-lt"/>
                <a:cs typeface="Arial"/>
              </a:rPr>
              <a:t>Státem zamýšlené účinky – širší měřené výsledky nebo výsledky (mohou zahrnovat krátkodobější, střednědobé a dlouhodobější účinky).</a:t>
            </a:r>
            <a:endParaRPr lang="en-US" sz="1200" dirty="0">
              <a:solidFill>
                <a:srgbClr val="353132"/>
              </a:solidFill>
              <a:latin typeface="+mj-lt"/>
              <a:cs typeface="Arial"/>
            </a:endParaRPr>
          </a:p>
          <a:p>
            <a:pPr marL="342900" indent="-342900" algn="l" rtl="0">
              <a:buFont typeface="Arial" charset="0"/>
              <a:buChar char="•"/>
            </a:pPr>
            <a:r>
              <a:rPr lang="sk" sz="1200" dirty="0">
                <a:solidFill>
                  <a:srgbClr val="353132"/>
                </a:solidFill>
                <a:latin typeface="+mj-lt"/>
                <a:cs typeface="Arial"/>
              </a:rPr>
              <a:t>Popište výsledky, které očekáváte jako výsledek financování</a:t>
            </a:r>
            <a:endParaRPr lang="sk-SK" sz="1200" dirty="0">
              <a:solidFill>
                <a:srgbClr val="353132"/>
              </a:solidFill>
              <a:latin typeface="+mj-lt"/>
              <a:cs typeface="Arial"/>
            </a:endParaRPr>
          </a:p>
          <a:p>
            <a:pPr algn="l" rtl="0"/>
            <a:r>
              <a:rPr lang="sk" sz="1200" b="1" dirty="0">
                <a:solidFill>
                  <a:srgbClr val="006600"/>
                </a:solidFill>
                <a:latin typeface="+mj-lt"/>
                <a:cs typeface="Arial"/>
              </a:rPr>
              <a:t>Buď realistický</a:t>
            </a:r>
            <a:endParaRPr lang="en-IE" sz="1200"/>
          </a:p>
          <a:p>
            <a:pPr marL="342900" indent="-342900" algn="l" rtl="0">
              <a:buFont typeface="Arial" charset="0"/>
              <a:buChar char="•"/>
            </a:pPr>
            <a:r>
              <a:rPr lang="sk" sz="1200" dirty="0">
                <a:solidFill>
                  <a:srgbClr val="000000"/>
                </a:solidFill>
                <a:latin typeface="+mj-lt"/>
                <a:cs typeface="Arial"/>
              </a:rPr>
              <a:t>Popište potenciální zdroje odporu vůči projektu, formy, které může nabýt, a jak by se odpor mohl</a:t>
            </a:r>
            <a:br>
              <a:rPr lang="en-IE" sz="1200" dirty="0">
                <a:latin typeface="+mj-lt"/>
                <a:cs typeface="Arial"/>
              </a:rPr>
            </a:br>
            <a:r>
              <a:rPr lang="sk" sz="1200" dirty="0">
                <a:solidFill>
                  <a:srgbClr val="000000"/>
                </a:solidFill>
                <a:latin typeface="+mj-lt"/>
                <a:cs typeface="Arial"/>
              </a:rPr>
              <a:t>snížit.</a:t>
            </a:r>
            <a:endParaRPr lang="en-US" sz="1200" dirty="0">
              <a:solidFill>
                <a:srgbClr val="000000"/>
              </a:solidFill>
              <a:latin typeface="+mj-lt"/>
              <a:cs typeface="Arial"/>
            </a:endParaRPr>
          </a:p>
          <a:p>
            <a:pPr marL="342900" indent="-342900" algn="l" rtl="0">
              <a:buFont typeface="Arial" charset="0"/>
              <a:buChar char="•"/>
            </a:pPr>
            <a:r>
              <a:rPr lang="sk" sz="1200" dirty="0">
                <a:solidFill>
                  <a:srgbClr val="000000"/>
                </a:solidFill>
                <a:latin typeface="+mj-lt"/>
                <a:cs typeface="Arial"/>
              </a:rPr>
              <a:t>Popište potenciální překážky projektu, formy</a:t>
            </a:r>
            <a:br>
              <a:rPr lang="en-IE" sz="1200" dirty="0">
                <a:latin typeface="+mj-lt"/>
                <a:cs typeface="Arial"/>
              </a:rPr>
            </a:br>
            <a:r>
              <a:rPr lang="sk" sz="1200" dirty="0">
                <a:solidFill>
                  <a:srgbClr val="000000"/>
                </a:solidFill>
                <a:latin typeface="+mj-lt"/>
                <a:cs typeface="Arial"/>
              </a:rPr>
              <a:t>, které může nabýt, a jak by se daly odstranit nebo snížit.</a:t>
            </a:r>
            <a:endParaRPr lang="en-IE" sz="1200"/>
          </a:p>
          <a:p>
            <a:pPr marL="342900" indent="-342900" algn="l" rtl="0">
              <a:buFont typeface="Arial" charset="0"/>
              <a:buChar char="•"/>
            </a:pPr>
            <a:r>
              <a:rPr lang="sk" altLang="en-US" sz="1200" dirty="0">
                <a:solidFill>
                  <a:srgbClr val="000000"/>
                </a:solidFill>
                <a:latin typeface="+mj-lt"/>
                <a:cs typeface="Arial"/>
              </a:rPr>
              <a:t>Stanovte si cíle a cíle, jak by měl vypadat „úspěch“.</a:t>
            </a:r>
            <a:endParaRPr lang="en-US" altLang="en-US" sz="1200">
              <a:solidFill>
                <a:srgbClr val="000000"/>
              </a:solidFill>
              <a:latin typeface="+mj-lt"/>
              <a:cs typeface="Arial"/>
            </a:endParaRPr>
          </a:p>
          <a:p>
            <a:pPr marL="342900" indent="-342900" algn="l" rtl="0">
              <a:buFont typeface="Arial" charset="0"/>
              <a:buChar char="•"/>
            </a:pPr>
            <a:endParaRPr lang="en-US" sz="1200" dirty="0">
              <a:solidFill>
                <a:srgbClr val="000000"/>
              </a:solidFill>
              <a:latin typeface="+mj-lt"/>
              <a:cs typeface="Arial"/>
            </a:endParaRPr>
          </a:p>
          <a:p>
            <a:pPr marL="342900" indent="-342900" algn="l" rtl="0">
              <a:buFont typeface="Arial" charset="0"/>
              <a:buChar char="•"/>
            </a:pPr>
            <a:endParaRPr lang="en-US" sz="1200" dirty="0">
              <a:solidFill>
                <a:srgbClr val="353132"/>
              </a:solidFill>
              <a:latin typeface="+mj-lt"/>
              <a:cs typeface="Arial"/>
            </a:endParaRPr>
          </a:p>
          <a:p>
            <a:pPr marL="342900" indent="-342900" algn="l" rtl="0">
              <a:buFont typeface="Arial" charset="0"/>
              <a:buChar char="•"/>
            </a:pPr>
            <a:endParaRPr lang="en-US" sz="1200" dirty="0">
              <a:solidFill>
                <a:srgbClr val="353132"/>
              </a:solidFill>
              <a:latin typeface="+mj-lt"/>
              <a:cs typeface="Arial"/>
            </a:endParaRPr>
          </a:p>
          <a:p>
            <a:pPr algn="l" rtl="0"/>
            <a:endParaRPr lang="en-US" sz="1200" dirty="0">
              <a:solidFill>
                <a:srgbClr val="353132"/>
              </a:solidFill>
              <a:latin typeface="+mj-lt"/>
              <a:cs typeface="Arial"/>
            </a:endParaRPr>
          </a:p>
          <a:p>
            <a:pPr marL="342900" indent="-342900" algn="l" rtl="0">
              <a:buFont typeface="Arial" charset="0"/>
              <a:buChar char="•"/>
            </a:pPr>
            <a:endParaRPr lang="en-US" sz="1200" dirty="0">
              <a:solidFill>
                <a:srgbClr val="353132"/>
              </a:solidFill>
              <a:latin typeface="+mj-lt"/>
              <a:cs typeface="Arial"/>
            </a:endParaRPr>
          </a:p>
          <a:p>
            <a:pPr algn="l" rtl="0"/>
            <a:endParaRPr lang="en-US" sz="1200" dirty="0">
              <a:solidFill>
                <a:srgbClr val="353132"/>
              </a:solidFill>
              <a:latin typeface="+mj-lt"/>
              <a:cs typeface="Arial"/>
            </a:endParaRPr>
          </a:p>
          <a:p>
            <a:pPr algn="l" rtl="0"/>
            <a:br>
              <a:rPr lang="en-IE" sz="1400" dirty="0">
                <a:latin typeface="+mj-lt"/>
                <a:cs typeface="Arial"/>
              </a:rPr>
            </a:br>
            <a:endParaRPr lang="en-US" sz="1200" dirty="0">
              <a:solidFill>
                <a:srgbClr val="353132"/>
              </a:solidFill>
              <a:latin typeface="+mj-lt"/>
              <a:cs typeface="Arial"/>
            </a:endParaRPr>
          </a:p>
          <a:p>
            <a:pPr marL="342900" indent="-342900" algn="l" rtl="0">
              <a:spcBef>
                <a:spcPct val="0"/>
              </a:spcBef>
              <a:buFont typeface="Arial" panose="020B0604020202020204" pitchFamily="34" charset="0"/>
              <a:buChar char="•"/>
            </a:pPr>
            <a:endParaRPr lang="en-US" altLang="en-US" sz="1200" dirty="0">
              <a:solidFill>
                <a:srgbClr val="353132"/>
              </a:solidFill>
              <a:latin typeface="+mj-lt"/>
              <a:cs typeface="Arial"/>
            </a:endParaRPr>
          </a:p>
        </p:txBody>
      </p:sp>
    </p:spTree>
    <p:extLst>
      <p:ext uri="{BB962C8B-B14F-4D97-AF65-F5344CB8AC3E}">
        <p14:creationId xmlns:p14="http://schemas.microsoft.com/office/powerpoint/2010/main" val="2019326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3CC2170C-A6FE-44FE-80AA-4A9EBFC1730C}"/>
              </a:ext>
            </a:extLst>
          </p:cNvPr>
          <p:cNvSpPr txBox="1"/>
          <p:nvPr/>
        </p:nvSpPr>
        <p:spPr>
          <a:xfrm>
            <a:off x="261594" y="1137988"/>
            <a:ext cx="4953784" cy="461665"/>
          </a:xfrm>
          <a:prstGeom prst="rect">
            <a:avLst/>
          </a:prstGeom>
          <a:noFill/>
        </p:spPr>
        <p:txBody>
          <a:bodyPr wrap="square" lIns="91440" tIns="45720" rIns="91440" bIns="45720" anchor="t">
            <a:spAutoFit/>
          </a:bodyPr>
          <a:lstStyle/>
          <a:p>
            <a:pPr algn="l" rtl="0"/>
            <a:r>
              <a:rPr lang="sk" altLang="en-US" sz="1200" b="1" dirty="0">
                <a:solidFill>
                  <a:srgbClr val="006600"/>
                </a:solidFill>
                <a:latin typeface="+mj-lt"/>
                <a:cs typeface="Arial"/>
              </a:rPr>
              <a:t>Připravte si rozpočet projektu</a:t>
            </a:r>
            <a:br>
              <a:rPr lang="en-US" altLang="en-US" sz="1200" b="1" dirty="0">
                <a:latin typeface="+mj-lt"/>
              </a:rPr>
            </a:br>
            <a:endParaRPr lang="sk-SK" sz="1200">
              <a:solidFill>
                <a:srgbClr val="006600"/>
              </a:solidFill>
              <a:latin typeface="+mj-lt"/>
            </a:endParaRPr>
          </a:p>
        </p:txBody>
      </p:sp>
      <p:sp>
        <p:nvSpPr>
          <p:cNvPr id="5" name="BlokTextu 4">
            <a:extLst>
              <a:ext uri="{FF2B5EF4-FFF2-40B4-BE49-F238E27FC236}">
                <a16:creationId xmlns:a16="http://schemas.microsoft.com/office/drawing/2014/main" id="{2FC51386-1410-43FA-B141-D0705D6F3923}"/>
              </a:ext>
            </a:extLst>
          </p:cNvPr>
          <p:cNvSpPr txBox="1"/>
          <p:nvPr/>
        </p:nvSpPr>
        <p:spPr>
          <a:xfrm>
            <a:off x="261594" y="1831652"/>
            <a:ext cx="8910686" cy="1332609"/>
          </a:xfrm>
          <a:prstGeom prst="rect">
            <a:avLst/>
          </a:prstGeom>
          <a:noFill/>
        </p:spPr>
        <p:txBody>
          <a:bodyPr wrap="square" lIns="91440" tIns="45720" rIns="91440" bIns="45720" anchor="t">
            <a:spAutoFit/>
          </a:bodyPr>
          <a:lstStyle/>
          <a:p>
            <a:pPr marL="342900" indent="-342900" algn="l" rtl="0">
              <a:buFont typeface="Arial" panose="020B0604020202020204" pitchFamily="34" charset="0"/>
              <a:buChar char="•"/>
            </a:pPr>
            <a:r>
              <a:rPr lang="sk" altLang="en-US" sz="1200" dirty="0">
                <a:latin typeface="+mj-lt"/>
                <a:cs typeface="Arial"/>
              </a:rPr>
              <a:t>Na základě vašich investičních nákladů nastíněných ve cvičení 4 jasně načrtněte financování požadované pro každý typ nákladové položky (např. na stavbu a vybavení, platy, marketing). Z vašeho průzkumu financování budete vědět, kdo bude co financovat (např. některé financující organizace budou financovat kapitál, ale ne platy). Ujistěte se, že váš výzkum v této oblasti je robustní.</a:t>
            </a:r>
            <a:endParaRPr lang="en-IE" altLang="en-US" sz="1200" dirty="0">
              <a:latin typeface="+mj-lt"/>
            </a:endParaRPr>
          </a:p>
          <a:p>
            <a:pPr marL="342900" indent="-342900" algn="l" rtl="0">
              <a:buFont typeface="Arial" panose="020B0604020202020204" pitchFamily="34" charset="0"/>
              <a:buChar char="•"/>
            </a:pPr>
            <a:r>
              <a:rPr lang="sk" altLang="en-US" sz="1200" dirty="0">
                <a:latin typeface="+mj-lt"/>
                <a:cs typeface="Arial"/>
              </a:rPr>
              <a:t>Vytvořte odůvodnění rozpočtu (tj. popis toho, proč je každý typ výdajů potřebný).</a:t>
            </a:r>
          </a:p>
          <a:p>
            <a:pPr marL="342900" indent="-342900" algn="l" rtl="0">
              <a:buFont typeface="Arial" panose="020B0604020202020204" pitchFamily="34" charset="0"/>
              <a:buChar char="•"/>
            </a:pPr>
            <a:r>
              <a:rPr lang="sk" altLang="en-US" sz="1200" dirty="0">
                <a:latin typeface="+mj-lt"/>
                <a:cs typeface="Arial"/>
              </a:rPr>
              <a:t>Jasně uveďte procentní úroveň dostupné grantové podpory a identifikujte vhodné odpovídající finanční prostředky nebo</a:t>
            </a:r>
            <a:br>
              <a:rPr lang="en-IE" altLang="en-US" sz="1200" dirty="0">
                <a:latin typeface="+mj-lt"/>
              </a:rPr>
            </a:br>
            <a:r>
              <a:rPr lang="sk" altLang="en-US" sz="1200" dirty="0">
                <a:latin typeface="+mj-lt"/>
                <a:cs typeface="Arial"/>
              </a:rPr>
              <a:t>zdroje.</a:t>
            </a:r>
            <a:endParaRPr lang="en-US" altLang="en-US" sz="1200" dirty="0">
              <a:latin typeface="+mj-lt"/>
            </a:endParaRPr>
          </a:p>
          <a:p>
            <a:pPr marL="342900" indent="-342900" algn="l" rtl="0">
              <a:lnSpc>
                <a:spcPct val="70000"/>
              </a:lnSpc>
              <a:buFont typeface="Arial" panose="020B0604020202020204" pitchFamily="34" charset="0"/>
              <a:buChar char="•"/>
            </a:pPr>
            <a:endParaRPr lang="en-IE" altLang="en-US" sz="1200" dirty="0">
              <a:latin typeface="+mj-lt"/>
            </a:endParaRPr>
          </a:p>
        </p:txBody>
      </p:sp>
    </p:spTree>
    <p:extLst>
      <p:ext uri="{BB962C8B-B14F-4D97-AF65-F5344CB8AC3E}">
        <p14:creationId xmlns:p14="http://schemas.microsoft.com/office/powerpoint/2010/main" val="3957378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800690C1-45F0-4E97-8691-E75C24C5F559}"/>
              </a:ext>
            </a:extLst>
          </p:cNvPr>
          <p:cNvSpPr txBox="1"/>
          <p:nvPr/>
        </p:nvSpPr>
        <p:spPr>
          <a:xfrm>
            <a:off x="261594" y="1210500"/>
            <a:ext cx="6563412" cy="276999"/>
          </a:xfrm>
          <a:prstGeom prst="rect">
            <a:avLst/>
          </a:prstGeom>
          <a:noFill/>
        </p:spPr>
        <p:txBody>
          <a:bodyPr wrap="square" lIns="91440" tIns="45720" rIns="91440" bIns="45720" anchor="t">
            <a:spAutoFit/>
          </a:bodyPr>
          <a:lstStyle/>
          <a:p>
            <a:pPr algn="l" rtl="0"/>
            <a:r>
              <a:rPr lang="sk" altLang="en-US" sz="1200" b="1" dirty="0">
                <a:solidFill>
                  <a:srgbClr val="006600"/>
                </a:solidFill>
                <a:latin typeface="+mj-lt"/>
                <a:cs typeface="Arial"/>
              </a:rPr>
              <a:t>Plán udržitelnosti projektu</a:t>
            </a:r>
            <a:endParaRPr lang="en-US" altLang="en-US" sz="1200" b="1">
              <a:solidFill>
                <a:srgbClr val="006600"/>
              </a:solidFill>
              <a:latin typeface="+mj-lt"/>
            </a:endParaRPr>
          </a:p>
        </p:txBody>
      </p:sp>
      <p:sp>
        <p:nvSpPr>
          <p:cNvPr id="5" name="BlokTextu 4">
            <a:extLst>
              <a:ext uri="{FF2B5EF4-FFF2-40B4-BE49-F238E27FC236}">
                <a16:creationId xmlns:a16="http://schemas.microsoft.com/office/drawing/2014/main" id="{51A1D9B9-33B1-4243-8AB9-A589EEBC1172}"/>
              </a:ext>
            </a:extLst>
          </p:cNvPr>
          <p:cNvSpPr txBox="1"/>
          <p:nvPr/>
        </p:nvSpPr>
        <p:spPr>
          <a:xfrm>
            <a:off x="261594" y="1995855"/>
            <a:ext cx="9052088" cy="1569660"/>
          </a:xfrm>
          <a:prstGeom prst="rect">
            <a:avLst/>
          </a:prstGeom>
          <a:noFill/>
        </p:spPr>
        <p:txBody>
          <a:bodyPr wrap="square" lIns="91440" tIns="45720" rIns="91440" bIns="45720" anchor="t">
            <a:spAutoFit/>
          </a:bodyPr>
          <a:lstStyle/>
          <a:p>
            <a:pPr marL="342900" indent="-342900" algn="l" rtl="0">
              <a:buFont typeface="Arial" panose="020B0604020202020204" pitchFamily="34" charset="0"/>
              <a:buChar char="•"/>
            </a:pPr>
            <a:r>
              <a:rPr lang="sk" altLang="en-US" sz="1200" dirty="0">
                <a:latin typeface="+mj-lt"/>
                <a:cs typeface="Arial"/>
              </a:rPr>
              <a:t>Investoři chtějí vidět plán, jak bude projekt nebo skupina udržována (udržována) po období grantu.</a:t>
            </a:r>
          </a:p>
          <a:p>
            <a:pPr marL="342900" indent="-342900" algn="l" rtl="0">
              <a:spcBef>
                <a:spcPct val="0"/>
              </a:spcBef>
              <a:buFont typeface="Arial" panose="020B0604020202020204" pitchFamily="34" charset="0"/>
              <a:buChar char="•"/>
            </a:pPr>
            <a:endParaRPr lang="en-US" altLang="en-US" sz="1200" dirty="0">
              <a:latin typeface="+mj-lt"/>
            </a:endParaRPr>
          </a:p>
          <a:p>
            <a:pPr marL="342900" indent="-342900" algn="l" rtl="0">
              <a:spcBef>
                <a:spcPct val="0"/>
              </a:spcBef>
              <a:buFont typeface="Arial" panose="020B0604020202020204" pitchFamily="34" charset="0"/>
              <a:buChar char="•"/>
            </a:pPr>
            <a:r>
              <a:rPr lang="sk" altLang="en-US" sz="1200" dirty="0">
                <a:latin typeface="+mj-lt"/>
                <a:cs typeface="Arial"/>
              </a:rPr>
              <a:t>Do svého podnikatelského plánu nezapomeňte zahrnout část o udržitelnosti, abyste mohli předvídat, jaké zdroje budou potřebné k udržení organizace nebo úsilí ve střednědobém a dlouhodobém horizontu.</a:t>
            </a:r>
          </a:p>
          <a:p>
            <a:pPr marL="342900" indent="-342900" algn="l" rtl="0">
              <a:spcBef>
                <a:spcPct val="0"/>
              </a:spcBef>
              <a:buFont typeface="Arial" panose="020B0604020202020204" pitchFamily="34" charset="0"/>
              <a:buChar char="•"/>
            </a:pPr>
            <a:endParaRPr lang="en-US" altLang="en-US" sz="1200" dirty="0">
              <a:latin typeface="+mj-lt"/>
            </a:endParaRPr>
          </a:p>
          <a:p>
            <a:pPr marL="342900" indent="-342900" algn="l" rtl="0">
              <a:buFont typeface="Arial" panose="020B0604020202020204" pitchFamily="34" charset="0"/>
              <a:buChar char="•"/>
            </a:pPr>
            <a:r>
              <a:rPr lang="sk" altLang="en-US" sz="1200" dirty="0">
                <a:latin typeface="+mj-lt"/>
                <a:cs typeface="Arial"/>
              </a:rPr>
              <a:t>Identifikujte konkrétní taktiky, které se mají použít k udržení úsilí (např. sdílení pozic a zdrojů, stát se řádkovou položkou ve stávajícím rozpočtu).</a:t>
            </a:r>
            <a:endParaRPr lang="en-US" altLang="en-US" sz="1200" dirty="0">
              <a:latin typeface="+mj-lt"/>
            </a:endParaRPr>
          </a:p>
          <a:p>
            <a:pPr marL="342900" indent="-342900" algn="l" rtl="0">
              <a:spcBef>
                <a:spcPct val="0"/>
              </a:spcBef>
              <a:buFont typeface="Arial" panose="020B0604020202020204" pitchFamily="34" charset="0"/>
              <a:buChar char="•"/>
            </a:pPr>
            <a:endParaRPr lang="en-US" altLang="en-US" sz="1200" dirty="0">
              <a:latin typeface="+mj-lt"/>
            </a:endParaRPr>
          </a:p>
        </p:txBody>
      </p:sp>
    </p:spTree>
    <p:extLst>
      <p:ext uri="{BB962C8B-B14F-4D97-AF65-F5344CB8AC3E}">
        <p14:creationId xmlns:p14="http://schemas.microsoft.com/office/powerpoint/2010/main" val="3079372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A3D4687A-3B0A-4C42-BC87-A3C7BCB1CA01}"/>
              </a:ext>
            </a:extLst>
          </p:cNvPr>
          <p:cNvSpPr txBox="1"/>
          <p:nvPr/>
        </p:nvSpPr>
        <p:spPr>
          <a:xfrm>
            <a:off x="367645" y="1102806"/>
            <a:ext cx="8927183" cy="1384995"/>
          </a:xfrm>
          <a:prstGeom prst="rect">
            <a:avLst/>
          </a:prstGeom>
          <a:noFill/>
        </p:spPr>
        <p:txBody>
          <a:bodyPr wrap="square" lIns="91440" tIns="45720" rIns="91440" bIns="45720" anchor="t">
            <a:spAutoFit/>
          </a:bodyPr>
          <a:lstStyle/>
          <a:p>
            <a:pPr algn="l" rtl="0">
              <a:defRPr/>
            </a:pPr>
            <a:r>
              <a:rPr lang="sk" sz="1200" b="1" dirty="0">
                <a:solidFill>
                  <a:srgbClr val="006600"/>
                </a:solidFill>
                <a:latin typeface="+mj-lt"/>
                <a:cs typeface="Arial"/>
              </a:rPr>
              <a:t>Před odesláním</a:t>
            </a:r>
          </a:p>
          <a:p>
            <a:pPr marL="342900" indent="-342900" algn="l" rtl="0">
              <a:buFont typeface="Arial" panose="020B0604020202020204" pitchFamily="34" charset="0"/>
              <a:buChar char="•"/>
              <a:defRPr/>
            </a:pPr>
            <a:r>
              <a:rPr lang="sk" sz="1200" dirty="0">
                <a:latin typeface="+mj-lt"/>
                <a:cs typeface="Arial"/>
              </a:rPr>
              <a:t>Zkontrolujte a kritizujte svůj návrh návrhu pomocí kritérií hodnocení donorů, abyste zjistili, zda splňuje požadavky návrhu. Požádejte někoho s omezenými znalostmi návrhu, aby vám poskytl zpětnou vazbu na základě kritérií hodnocení.</a:t>
            </a:r>
            <a:endParaRPr lang="en-US" sz="1200">
              <a:latin typeface="+mj-lt"/>
              <a:cs typeface="Arial"/>
            </a:endParaRPr>
          </a:p>
          <a:p>
            <a:pPr marL="342900" indent="-342900" algn="l" rtl="0">
              <a:buFont typeface="Arial" charset="0"/>
              <a:buChar char="•"/>
              <a:defRPr/>
            </a:pPr>
            <a:r>
              <a:rPr lang="sk" sz="1200" dirty="0">
                <a:latin typeface="+mj-lt"/>
                <a:cs typeface="Arial"/>
              </a:rPr>
              <a:t>Připravte a prezentujte konečný návrh ve formátu přijatelném pro čtenáře, který usnadní hodnotitelům grantu bodování (např. části štítků na základě osnovy a kritérií návrhu, pro zvýraznění klíčových bodů použijte tučné písmo</a:t>
            </a:r>
            <a:endParaRPr lang="en-IE" sz="1200" dirty="0">
              <a:latin typeface="+mj-lt"/>
            </a:endParaRPr>
          </a:p>
          <a:p>
            <a:pPr algn="l" rtl="0">
              <a:defRPr/>
            </a:pPr>
            <a:endParaRPr lang="en-IE" sz="1200" b="1" dirty="0">
              <a:latin typeface="+mj-lt"/>
            </a:endParaRPr>
          </a:p>
          <a:p>
            <a:pPr algn="l" rtl="0">
              <a:defRPr/>
            </a:pPr>
            <a:r>
              <a:rPr lang="sk" sz="1200" b="1" dirty="0">
                <a:solidFill>
                  <a:srgbClr val="006600"/>
                </a:solidFill>
                <a:latin typeface="+mj-lt"/>
                <a:cs typeface="Arial"/>
              </a:rPr>
              <a:t>TIP – Spojte se s donorem</a:t>
            </a:r>
            <a:endParaRPr lang="en-US" sz="1200">
              <a:solidFill>
                <a:srgbClr val="006600"/>
              </a:solidFill>
              <a:latin typeface="+mj-lt"/>
              <a:cs typeface="Arial"/>
            </a:endParaRPr>
          </a:p>
        </p:txBody>
      </p:sp>
      <p:sp>
        <p:nvSpPr>
          <p:cNvPr id="5" name="BlokTextu 4">
            <a:extLst>
              <a:ext uri="{FF2B5EF4-FFF2-40B4-BE49-F238E27FC236}">
                <a16:creationId xmlns:a16="http://schemas.microsoft.com/office/drawing/2014/main" id="{983D5DE8-C7E9-4F15-AF4A-12FC97B83988}"/>
              </a:ext>
            </a:extLst>
          </p:cNvPr>
          <p:cNvSpPr txBox="1"/>
          <p:nvPr/>
        </p:nvSpPr>
        <p:spPr>
          <a:xfrm>
            <a:off x="367645" y="5031919"/>
            <a:ext cx="8823489" cy="646331"/>
          </a:xfrm>
          <a:prstGeom prst="rect">
            <a:avLst/>
          </a:prstGeom>
          <a:noFill/>
        </p:spPr>
        <p:txBody>
          <a:bodyPr wrap="square" lIns="91440" tIns="45720" rIns="91440" bIns="45720" anchor="t">
            <a:spAutoFit/>
          </a:bodyPr>
          <a:lstStyle/>
          <a:p>
            <a:pPr marL="342900" indent="-342900" algn="l" rtl="0">
              <a:spcBef>
                <a:spcPct val="0"/>
              </a:spcBef>
              <a:buFont typeface="Arial" panose="020B0604020202020204" pitchFamily="34" charset="0"/>
              <a:buChar char="•"/>
            </a:pPr>
            <a:r>
              <a:rPr lang="sk" altLang="en-US" sz="1200" dirty="0">
                <a:latin typeface="+mj-lt"/>
                <a:cs typeface="Arial"/>
              </a:rPr>
              <a:t>Postupujte a potvrďte, že návrh přišel.</a:t>
            </a:r>
            <a:endParaRPr lang="en-US" altLang="en-US" sz="1200">
              <a:latin typeface="+mj-lt"/>
              <a:cs typeface="Arial"/>
            </a:endParaRPr>
          </a:p>
          <a:p>
            <a:pPr marL="342900" indent="-342900" algn="l" rtl="0">
              <a:spcBef>
                <a:spcPct val="0"/>
              </a:spcBef>
              <a:buFont typeface="Arial" panose="020B0604020202020204" pitchFamily="34" charset="0"/>
              <a:buChar char="•"/>
            </a:pPr>
            <a:r>
              <a:rPr lang="sk" altLang="en-US" sz="1200" dirty="0">
                <a:latin typeface="+mj-lt"/>
                <a:cs typeface="Arial"/>
              </a:rPr>
              <a:t>Identifikujte kontaktní osobu v grantové agentuře.</a:t>
            </a:r>
            <a:endParaRPr lang="en-US" altLang="en-US" sz="1200">
              <a:latin typeface="+mj-lt"/>
              <a:cs typeface="Arial"/>
            </a:endParaRPr>
          </a:p>
          <a:p>
            <a:pPr marL="342900" indent="-342900" algn="l" rtl="0">
              <a:spcBef>
                <a:spcPct val="0"/>
              </a:spcBef>
              <a:buFont typeface="Arial" panose="020B0604020202020204" pitchFamily="34" charset="0"/>
              <a:buChar char="•"/>
            </a:pPr>
            <a:r>
              <a:rPr lang="sk" altLang="en-US" sz="1200" dirty="0">
                <a:latin typeface="+mj-lt"/>
                <a:cs typeface="Arial"/>
              </a:rPr>
              <a:t>Ujasněte si komunikační kanály, které se budou od tohoto bodu používat.</a:t>
            </a:r>
            <a:endParaRPr lang="en-US" altLang="en-US" sz="1200">
              <a:latin typeface="+mj-lt"/>
              <a:cs typeface="Arial"/>
            </a:endParaRPr>
          </a:p>
        </p:txBody>
      </p:sp>
    </p:spTree>
    <p:extLst>
      <p:ext uri="{BB962C8B-B14F-4D97-AF65-F5344CB8AC3E}">
        <p14:creationId xmlns:p14="http://schemas.microsoft.com/office/powerpoint/2010/main" val="519063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1E236FD-6E67-4FAC-9D10-E6A445729D0C}"/>
              </a:ext>
            </a:extLst>
          </p:cNvPr>
          <p:cNvSpPr>
            <a:spLocks noGrp="1"/>
          </p:cNvSpPr>
          <p:nvPr>
            <p:ph type="body" sz="quarter" idx="14"/>
          </p:nvPr>
        </p:nvSpPr>
        <p:spPr/>
        <p:txBody>
          <a:bodyPr/>
          <a:lstStyle/>
          <a:p>
            <a:pPr algn="l" rtl="0"/>
            <a:endParaRPr lang="en-IE" sz="1200" dirty="0">
              <a:solidFill>
                <a:schemeClr val="tx1"/>
              </a:solidFill>
              <a:latin typeface="Bookman Old Style" panose="02050604050505020204" pitchFamily="18" charset="0"/>
            </a:endParaRPr>
          </a:p>
          <a:p>
            <a:pPr algn="l" rtl="0"/>
            <a:endParaRPr lang="sk-SK" dirty="0"/>
          </a:p>
        </p:txBody>
      </p:sp>
      <p:sp>
        <p:nvSpPr>
          <p:cNvPr id="6" name="BlokTextu 5">
            <a:extLst>
              <a:ext uri="{FF2B5EF4-FFF2-40B4-BE49-F238E27FC236}">
                <a16:creationId xmlns:a16="http://schemas.microsoft.com/office/drawing/2014/main" id="{8B036B3E-BA15-40E5-A453-834EA0B1FECD}"/>
              </a:ext>
            </a:extLst>
          </p:cNvPr>
          <p:cNvSpPr txBox="1"/>
          <p:nvPr/>
        </p:nvSpPr>
        <p:spPr>
          <a:xfrm>
            <a:off x="543000" y="1217987"/>
            <a:ext cx="7771441" cy="338554"/>
          </a:xfrm>
          <a:prstGeom prst="rect">
            <a:avLst/>
          </a:prstGeom>
          <a:noFill/>
        </p:spPr>
        <p:txBody>
          <a:bodyPr wrap="square" lIns="91440" tIns="45720" rIns="91440" bIns="45720" anchor="t">
            <a:spAutoFit/>
          </a:bodyPr>
          <a:lstStyle/>
          <a:p>
            <a:pPr algn="l" rtl="0">
              <a:spcBef>
                <a:spcPct val="0"/>
              </a:spcBef>
              <a:buFontTx/>
              <a:buNone/>
            </a:pPr>
            <a:r>
              <a:rPr lang="sk" altLang="en-US" sz="1600" b="1" dirty="0">
                <a:solidFill>
                  <a:srgbClr val="006600"/>
                </a:solidFill>
                <a:latin typeface="+mj-lt"/>
                <a:cs typeface="Arial"/>
              </a:rPr>
              <a:t>Obchodní struktura potravinového inkubátoru „Pro zisk“.</a:t>
            </a:r>
            <a:endParaRPr lang="en-IE" altLang="en-US" sz="1600" b="1">
              <a:solidFill>
                <a:srgbClr val="006600"/>
              </a:solidFill>
              <a:latin typeface="+mj-lt"/>
              <a:cs typeface="Arial"/>
            </a:endParaRPr>
          </a:p>
        </p:txBody>
      </p:sp>
      <p:graphicFrame>
        <p:nvGraphicFramePr>
          <p:cNvPr id="8" name="Tabuľka 8">
            <a:extLst>
              <a:ext uri="{FF2B5EF4-FFF2-40B4-BE49-F238E27FC236}">
                <a16:creationId xmlns:a16="http://schemas.microsoft.com/office/drawing/2014/main" id="{18634F69-1000-466B-98E0-A10E04BAE584}"/>
              </a:ext>
            </a:extLst>
          </p:cNvPr>
          <p:cNvGraphicFramePr>
            <a:graphicFrameLocks noGrp="1"/>
          </p:cNvGraphicFramePr>
          <p:nvPr>
            <p:extLst>
              <p:ext uri="{D42A27DB-BD31-4B8C-83A1-F6EECF244321}">
                <p14:modId xmlns:p14="http://schemas.microsoft.com/office/powerpoint/2010/main" val="2312174445"/>
              </p:ext>
            </p:extLst>
          </p:nvPr>
        </p:nvGraphicFramePr>
        <p:xfrm>
          <a:off x="0" y="1849835"/>
          <a:ext cx="9906000" cy="4023360"/>
        </p:xfrm>
        <a:graphic>
          <a:graphicData uri="http://schemas.openxmlformats.org/drawingml/2006/table">
            <a:tbl>
              <a:tblPr firstRow="1" bandRow="1">
                <a:tableStyleId>{F5AB1C69-6EDB-4FF4-983F-18BD219EF322}</a:tableStyleId>
              </a:tblPr>
              <a:tblGrid>
                <a:gridCol w="4953000">
                  <a:extLst>
                    <a:ext uri="{9D8B030D-6E8A-4147-A177-3AD203B41FA5}">
                      <a16:colId xmlns:a16="http://schemas.microsoft.com/office/drawing/2014/main" val="1592673094"/>
                    </a:ext>
                  </a:extLst>
                </a:gridCol>
                <a:gridCol w="4953000">
                  <a:extLst>
                    <a:ext uri="{9D8B030D-6E8A-4147-A177-3AD203B41FA5}">
                      <a16:colId xmlns:a16="http://schemas.microsoft.com/office/drawing/2014/main" val="415885243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 sz="1800" dirty="0">
                          <a:solidFill>
                            <a:srgbClr val="006600"/>
                          </a:solidFill>
                        </a:rPr>
                        <a:t>Pro zisk</a:t>
                      </a:r>
                    </a:p>
                    <a:p>
                      <a:pPr algn="l" rtl="0"/>
                      <a:endParaRPr lang="sk-S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 sz="1800" dirty="0">
                          <a:solidFill>
                            <a:srgbClr val="006600"/>
                          </a:solidFill>
                        </a:rPr>
                        <a:t>Dostupné typy financí</a:t>
                      </a:r>
                    </a:p>
                    <a:p>
                      <a:pPr algn="l" rtl="0"/>
                      <a:endParaRPr lang="sk-SK" dirty="0">
                        <a:solidFill>
                          <a:srgbClr val="006600"/>
                        </a:solidFill>
                      </a:endParaRPr>
                    </a:p>
                  </a:txBody>
                  <a:tcPr/>
                </a:tc>
                <a:extLst>
                  <a:ext uri="{0D108BD9-81ED-4DB2-BD59-A6C34878D82A}">
                    <a16:rowId xmlns:a16="http://schemas.microsoft.com/office/drawing/2014/main" val="373024661"/>
                  </a:ext>
                </a:extLst>
              </a:tr>
              <a:tr h="370840">
                <a:tc>
                  <a:txBody>
                    <a:bodyPr/>
                    <a:lstStyle/>
                    <a:p>
                      <a:pPr marL="342900" indent="-342900" algn="l" rtl="0">
                        <a:buFont typeface="Wingdings" panose="05000000000000000000" pitchFamily="2" charset="2"/>
                        <a:buChar char="Ø"/>
                      </a:pPr>
                      <a:r>
                        <a:rPr lang="sk" altLang="en-US" sz="1800" dirty="0"/>
                        <a:t>Zisky generované pro vlastníky</a:t>
                      </a:r>
                    </a:p>
                    <a:p>
                      <a:pPr marL="342900" indent="-342900" algn="l" rtl="0">
                        <a:buFont typeface="Wingdings" panose="05000000000000000000" pitchFamily="2" charset="2"/>
                        <a:buChar char="Ø"/>
                      </a:pPr>
                      <a:r>
                        <a:rPr lang="sk" altLang="en-US" sz="1800" dirty="0"/>
                        <a:t>Povinná daň ze zisku</a:t>
                      </a:r>
                    </a:p>
                    <a:p>
                      <a:pPr marL="342900" indent="-342900" algn="l" rtl="0">
                        <a:buFont typeface="Wingdings" panose="05000000000000000000" pitchFamily="2" charset="2"/>
                        <a:buChar char="Ø"/>
                      </a:pPr>
                      <a:r>
                        <a:rPr lang="sk" altLang="en-US" sz="1800" dirty="0"/>
                        <a:t>Majetek rozdělen mezi vlastníky po zrušení</a:t>
                      </a:r>
                    </a:p>
                    <a:p>
                      <a:pPr algn="l" rtl="0"/>
                      <a:endParaRPr lang="sk-SK" dirty="0"/>
                    </a:p>
                  </a:txBody>
                  <a:tcPr/>
                </a:tc>
                <a:tc>
                  <a:txBody>
                    <a:bodyPr/>
                    <a:lstStyle/>
                    <a:p>
                      <a:pPr marL="342900" indent="-342900" algn="l" rtl="0">
                        <a:buFont typeface="Wingdings" panose="05000000000000000000" pitchFamily="2" charset="2"/>
                        <a:buChar char="Ø"/>
                      </a:pPr>
                      <a:r>
                        <a:rPr lang="sk" altLang="en-US" sz="1800" b="1" dirty="0"/>
                        <a:t>Osobní finance</a:t>
                      </a:r>
                      <a:r>
                        <a:rPr lang="sk" sz="1800" dirty="0">
                          <a:effectLst/>
                        </a:rPr>
                        <a:t>nebo „bootstrapping“ jsou jedním z prvních zdrojů, které podnikatelé využívají k investování prostředků z vlastních osobních zdrojů.</a:t>
                      </a:r>
                      <a:endParaRPr lang="en-US" altLang="en-US" sz="1800" b="1" dirty="0"/>
                    </a:p>
                    <a:p>
                      <a:pPr marL="342900" indent="-342900" algn="l" rtl="0">
                        <a:buFont typeface="Wingdings" panose="05000000000000000000" pitchFamily="2" charset="2"/>
                        <a:buChar char="Ø"/>
                      </a:pPr>
                      <a:r>
                        <a:rPr lang="sk" altLang="en-US" sz="1800" b="1" dirty="0"/>
                        <a:t>Akciové financování</a:t>
                      </a:r>
                      <a:r>
                        <a:rPr lang="sk" altLang="en-US" sz="1800" dirty="0"/>
                        <a:t>– v podstatě výměna peněz za část vlastnictví v podniku</a:t>
                      </a:r>
                    </a:p>
                    <a:p>
                      <a:pPr marL="342900" indent="-342900" algn="l" rtl="0">
                        <a:buFont typeface="Wingdings" panose="05000000000000000000" pitchFamily="2" charset="2"/>
                        <a:buChar char="Ø"/>
                      </a:pPr>
                      <a:r>
                        <a:rPr lang="sk" sz="1800" b="1" dirty="0"/>
                        <a:t>Dluhové financování</a:t>
                      </a:r>
                      <a:r>
                        <a:rPr lang="sk" sz="1800" dirty="0"/>
                        <a:t>– půjčky podnikům od bankovního financování až po crowdfunding pro andělské investory</a:t>
                      </a:r>
                    </a:p>
                    <a:p>
                      <a:pPr marL="342900" indent="-342900" algn="l" rtl="0">
                        <a:buFont typeface="Wingdings" panose="05000000000000000000" pitchFamily="2" charset="2"/>
                        <a:buChar char="Ø"/>
                      </a:pPr>
                      <a:r>
                        <a:rPr lang="sk" sz="1800" b="1" dirty="0"/>
                        <a:t>Veřejné financování</a:t>
                      </a:r>
                      <a:r>
                        <a:rPr lang="sk" sz="1800" dirty="0"/>
                        <a:t>– z některých zdrojů (více později v tomto modulu!)</a:t>
                      </a:r>
                    </a:p>
                    <a:p>
                      <a:pPr algn="l" rtl="0"/>
                      <a:endParaRPr lang="sk-SK" dirty="0"/>
                    </a:p>
                  </a:txBody>
                  <a:tcPr/>
                </a:tc>
                <a:extLst>
                  <a:ext uri="{0D108BD9-81ED-4DB2-BD59-A6C34878D82A}">
                    <a16:rowId xmlns:a16="http://schemas.microsoft.com/office/drawing/2014/main" val="757237105"/>
                  </a:ext>
                </a:extLst>
              </a:tr>
            </a:tbl>
          </a:graphicData>
        </a:graphic>
      </p:graphicFrame>
    </p:spTree>
    <p:extLst>
      <p:ext uri="{BB962C8B-B14F-4D97-AF65-F5344CB8AC3E}">
        <p14:creationId xmlns:p14="http://schemas.microsoft.com/office/powerpoint/2010/main" val="1142459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9FD80626-6923-4E2B-BC95-5E4C7308B2AE}"/>
              </a:ext>
            </a:extLst>
          </p:cNvPr>
          <p:cNvSpPr txBox="1"/>
          <p:nvPr/>
        </p:nvSpPr>
        <p:spPr>
          <a:xfrm>
            <a:off x="261594" y="1116232"/>
            <a:ext cx="4953784" cy="276999"/>
          </a:xfrm>
          <a:prstGeom prst="rect">
            <a:avLst/>
          </a:prstGeom>
          <a:noFill/>
        </p:spPr>
        <p:txBody>
          <a:bodyPr wrap="square" lIns="91440" tIns="45720" rIns="91440" bIns="45720" anchor="t">
            <a:spAutoFit/>
          </a:bodyPr>
          <a:lstStyle/>
          <a:p>
            <a:pPr algn="l" rtl="0">
              <a:spcBef>
                <a:spcPct val="0"/>
              </a:spcBef>
              <a:buFontTx/>
              <a:buNone/>
            </a:pPr>
            <a:r>
              <a:rPr lang="sk" altLang="en-US" sz="1200" b="1" dirty="0">
                <a:solidFill>
                  <a:srgbClr val="006600"/>
                </a:solidFill>
                <a:latin typeface="+mj-lt"/>
                <a:cs typeface="Arial"/>
              </a:rPr>
              <a:t>Být určeno!</a:t>
            </a:r>
          </a:p>
        </p:txBody>
      </p:sp>
      <p:sp>
        <p:nvSpPr>
          <p:cNvPr id="5" name="BlokTextu 4">
            <a:extLst>
              <a:ext uri="{FF2B5EF4-FFF2-40B4-BE49-F238E27FC236}">
                <a16:creationId xmlns:a16="http://schemas.microsoft.com/office/drawing/2014/main" id="{FBBC3799-5E40-4F3F-8384-E236AB46027C}"/>
              </a:ext>
            </a:extLst>
          </p:cNvPr>
          <p:cNvSpPr txBox="1"/>
          <p:nvPr/>
        </p:nvSpPr>
        <p:spPr>
          <a:xfrm>
            <a:off x="294589" y="1863220"/>
            <a:ext cx="8766928" cy="1754326"/>
          </a:xfrm>
          <a:prstGeom prst="rect">
            <a:avLst/>
          </a:prstGeom>
          <a:noFill/>
        </p:spPr>
        <p:txBody>
          <a:bodyPr wrap="square" lIns="91440" tIns="45720" rIns="91440" bIns="45720" anchor="t">
            <a:spAutoFit/>
          </a:bodyPr>
          <a:lstStyle/>
          <a:p>
            <a:pPr marL="342900" indent="-342900" algn="l" rtl="0">
              <a:spcBef>
                <a:spcPct val="0"/>
              </a:spcBef>
              <a:buFont typeface="Arial" panose="020B0604020202020204" pitchFamily="34" charset="0"/>
              <a:buChar char="•"/>
              <a:defRPr/>
            </a:pPr>
            <a:r>
              <a:rPr lang="sk" altLang="en-US" sz="1200" dirty="0">
                <a:latin typeface="+mj-lt"/>
                <a:cs typeface="Arial"/>
              </a:rPr>
              <a:t>Zabezpečení jednoho grantu někdy vyžaduje více žádostí. Nečekejte, že se dozvíte o jedné aplikaci, než požádáte o další.</a:t>
            </a:r>
          </a:p>
          <a:p>
            <a:pPr marL="342900" indent="-342900" algn="l" rtl="0">
              <a:spcBef>
                <a:spcPct val="0"/>
              </a:spcBef>
              <a:buFont typeface="Arial" panose="020B0604020202020204" pitchFamily="34" charset="0"/>
              <a:buChar char="•"/>
              <a:defRPr/>
            </a:pPr>
            <a:endParaRPr lang="en-US" altLang="en-US" sz="1200" dirty="0">
              <a:latin typeface="+mj-lt"/>
            </a:endParaRPr>
          </a:p>
          <a:p>
            <a:pPr marL="342900" indent="-342900" algn="l" rtl="0">
              <a:spcBef>
                <a:spcPct val="0"/>
              </a:spcBef>
              <a:buFont typeface="Arial" panose="020B0604020202020204" pitchFamily="34" charset="0"/>
              <a:buChar char="•"/>
              <a:defRPr/>
            </a:pPr>
            <a:r>
              <a:rPr lang="sk" altLang="en-US" sz="1200" dirty="0">
                <a:latin typeface="+mj-lt"/>
                <a:cs typeface="Arial"/>
              </a:rPr>
              <a:t>Po přijetí zprávy od agentury poskytující granty o financování (nebo o nedostatku schváleného financování) si udělejte brífink, abyste zvážili získané poznatky a další kroky.</a:t>
            </a:r>
          </a:p>
          <a:p>
            <a:pPr marL="342900" indent="-342900" algn="l" rtl="0">
              <a:spcBef>
                <a:spcPct val="0"/>
              </a:spcBef>
              <a:buFont typeface="Arial" panose="020B0604020202020204" pitchFamily="34" charset="0"/>
              <a:buChar char="•"/>
              <a:defRPr/>
            </a:pPr>
            <a:endParaRPr lang="en-US" altLang="en-US" sz="1200" dirty="0">
              <a:latin typeface="+mj-lt"/>
            </a:endParaRPr>
          </a:p>
          <a:p>
            <a:pPr marL="342900" indent="-342900" algn="l" rtl="0">
              <a:buFont typeface="Arial" panose="020B0604020202020204" pitchFamily="34" charset="0"/>
              <a:buChar char="•"/>
              <a:defRPr/>
            </a:pPr>
            <a:r>
              <a:rPr lang="sk" altLang="en-US" sz="1200" dirty="0">
                <a:latin typeface="+mj-lt"/>
                <a:cs typeface="Arial"/>
              </a:rPr>
              <a:t>Pokračujte v úsilí o diverzifikaci typů financování a typů donorů, kteří podporují vaši práci.</a:t>
            </a:r>
            <a:endParaRPr lang="en-IE" altLang="en-US" sz="1200" dirty="0">
              <a:latin typeface="+mj-lt"/>
            </a:endParaRPr>
          </a:p>
          <a:p>
            <a:pPr marL="342900" indent="-342900" algn="l" rtl="0">
              <a:spcBef>
                <a:spcPct val="0"/>
              </a:spcBef>
              <a:buFont typeface="Arial" panose="020B0604020202020204" pitchFamily="34" charset="0"/>
              <a:buChar char="•"/>
              <a:defRPr/>
            </a:pPr>
            <a:endParaRPr lang="en-IE" altLang="en-US" sz="1200" dirty="0">
              <a:latin typeface="+mj-lt"/>
            </a:endParaRPr>
          </a:p>
          <a:p>
            <a:pPr marL="342900" indent="-342900" algn="l" rtl="0">
              <a:spcBef>
                <a:spcPct val="0"/>
              </a:spcBef>
              <a:buFont typeface="Arial" panose="020B0604020202020204" pitchFamily="34" charset="0"/>
              <a:buChar char="•"/>
              <a:defRPr/>
            </a:pPr>
            <a:r>
              <a:rPr lang="sk" altLang="en-US" sz="1200" dirty="0">
                <a:latin typeface="+mj-lt"/>
                <a:cs typeface="Arial"/>
              </a:rPr>
              <a:t>Buďte vytrvalí. Velmi vytrvalý!</a:t>
            </a:r>
          </a:p>
        </p:txBody>
      </p:sp>
    </p:spTree>
    <p:extLst>
      <p:ext uri="{BB962C8B-B14F-4D97-AF65-F5344CB8AC3E}">
        <p14:creationId xmlns:p14="http://schemas.microsoft.com/office/powerpoint/2010/main" val="42523780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18DF6EBE-E450-40C1-BF6A-EA0A2B50AC2F}"/>
              </a:ext>
            </a:extLst>
          </p:cNvPr>
          <p:cNvSpPr txBox="1"/>
          <p:nvPr/>
        </p:nvSpPr>
        <p:spPr>
          <a:xfrm>
            <a:off x="176753" y="1185123"/>
            <a:ext cx="7270422" cy="276999"/>
          </a:xfrm>
          <a:prstGeom prst="rect">
            <a:avLst/>
          </a:prstGeom>
          <a:noFill/>
        </p:spPr>
        <p:txBody>
          <a:bodyPr wrap="square" lIns="91440" tIns="45720" rIns="91440" bIns="45720" anchor="t">
            <a:spAutoFit/>
          </a:bodyPr>
          <a:lstStyle/>
          <a:p>
            <a:pPr algn="l" rtl="0"/>
            <a:r>
              <a:rPr lang="sk" altLang="en-US" sz="1200" b="1" dirty="0">
                <a:solidFill>
                  <a:srgbClr val="006600"/>
                </a:solidFill>
                <a:latin typeface="+mj-lt"/>
                <a:cs typeface="Arial"/>
              </a:rPr>
              <a:t>PŘEKONÁNÍ „NE“ PŘI HLEDÁNÍ FINANCOVÁNÍ</a:t>
            </a:r>
            <a:endParaRPr lang="sk-SK" sz="1200">
              <a:solidFill>
                <a:srgbClr val="006600"/>
              </a:solidFill>
              <a:latin typeface="+mj-lt"/>
              <a:cs typeface="Arial"/>
            </a:endParaRPr>
          </a:p>
        </p:txBody>
      </p:sp>
      <p:sp>
        <p:nvSpPr>
          <p:cNvPr id="5" name="BlokTextu 4">
            <a:extLst>
              <a:ext uri="{FF2B5EF4-FFF2-40B4-BE49-F238E27FC236}">
                <a16:creationId xmlns:a16="http://schemas.microsoft.com/office/drawing/2014/main" id="{18FAE169-8072-4B72-BB56-3436051EA404}"/>
              </a:ext>
            </a:extLst>
          </p:cNvPr>
          <p:cNvSpPr txBox="1"/>
          <p:nvPr/>
        </p:nvSpPr>
        <p:spPr>
          <a:xfrm>
            <a:off x="327582" y="1956465"/>
            <a:ext cx="6098618" cy="3637919"/>
          </a:xfrm>
          <a:prstGeom prst="rect">
            <a:avLst/>
          </a:prstGeom>
          <a:noFill/>
        </p:spPr>
        <p:txBody>
          <a:bodyPr wrap="square" lIns="91440" tIns="45720" rIns="91440" bIns="45720" anchor="t">
            <a:spAutoFit/>
          </a:bodyPr>
          <a:lstStyle/>
          <a:p>
            <a:pPr marL="285750" indent="-285750" algn="l" rtl="0">
              <a:lnSpc>
                <a:spcPct val="80000"/>
              </a:lnSpc>
              <a:buFont typeface="Arial" panose="020B0604020202020204" pitchFamily="34" charset="0"/>
              <a:buChar char="•"/>
              <a:defRPr/>
            </a:pPr>
            <a:r>
              <a:rPr lang="sk" altLang="en-US" sz="1200" dirty="0">
                <a:latin typeface="+mj-lt"/>
                <a:cs typeface="Arial"/>
              </a:rPr>
              <a:t>Pokud recept není správný a nezískáte schválení, které jste chtěli, určitě použijte tato odmítnutí jako zkušenost s učením!</a:t>
            </a:r>
          </a:p>
          <a:p>
            <a:pPr marL="285750" indent="-285750" algn="l" rtl="0">
              <a:lnSpc>
                <a:spcPct val="80000"/>
              </a:lnSpc>
              <a:buFont typeface="Arial" panose="020B0604020202020204" pitchFamily="34" charset="0"/>
              <a:buChar char="•"/>
              <a:defRPr/>
            </a:pPr>
            <a:endParaRPr lang="en-IE" sz="1200" dirty="0">
              <a:latin typeface="+mj-lt"/>
            </a:endParaRPr>
          </a:p>
          <a:p>
            <a:pPr marL="285750" indent="-285750" algn="l" rtl="0">
              <a:lnSpc>
                <a:spcPct val="80000"/>
              </a:lnSpc>
              <a:buFont typeface="Arial" panose="020B0604020202020204" pitchFamily="34" charset="0"/>
              <a:buChar char="•"/>
              <a:defRPr/>
            </a:pPr>
            <a:r>
              <a:rPr lang="sk" sz="1200" dirty="0">
                <a:latin typeface="+mj-lt"/>
                <a:cs typeface="Arial"/>
              </a:rPr>
              <a:t>Setkání s ne může být skličující.</a:t>
            </a:r>
            <a:endParaRPr lang="en-IE" sz="1200" dirty="0">
              <a:latin typeface="+mj-lt"/>
            </a:endParaRPr>
          </a:p>
          <a:p>
            <a:pPr marL="285750" indent="-285750" algn="l" rtl="0">
              <a:lnSpc>
                <a:spcPct val="80000"/>
              </a:lnSpc>
              <a:buFont typeface="Arial" panose="020B0604020202020204" pitchFamily="34" charset="0"/>
              <a:buChar char="•"/>
              <a:defRPr/>
            </a:pPr>
            <a:endParaRPr lang="en-IE" sz="1200" dirty="0">
              <a:latin typeface="+mj-lt"/>
            </a:endParaRPr>
          </a:p>
          <a:p>
            <a:pPr marL="285750" indent="-285750" algn="l" rtl="0">
              <a:lnSpc>
                <a:spcPct val="80000"/>
              </a:lnSpc>
              <a:buFont typeface="Arial" panose="020B0604020202020204" pitchFamily="34" charset="0"/>
              <a:buChar char="•"/>
              <a:defRPr/>
            </a:pPr>
            <a:r>
              <a:rPr lang="sk" sz="1200" dirty="0">
                <a:latin typeface="+mj-lt"/>
                <a:cs typeface="Arial"/>
              </a:rPr>
              <a:t>Ale nedovolte, aby vás to přemohlo. Zvažte následující kroky, abyste zvýšili své šance na přehodnocení, zlepšili svůj potenciál pro získání financování v budoucnosti a obecně odbourali stres ze zajišťování financí.</a:t>
            </a:r>
            <a:endParaRPr lang="sk-SK" sz="1200" dirty="0">
              <a:latin typeface="+mj-lt"/>
              <a:cs typeface="Arial"/>
            </a:endParaRPr>
          </a:p>
          <a:p>
            <a:pPr marL="285750" indent="-285750" algn="l" rtl="0">
              <a:lnSpc>
                <a:spcPct val="80000"/>
              </a:lnSpc>
              <a:buFont typeface="Arial" panose="020B0604020202020204" pitchFamily="34" charset="0"/>
              <a:buChar char="•"/>
              <a:defRPr/>
            </a:pPr>
            <a:endParaRPr lang="sk-SK" sz="1200" dirty="0">
              <a:latin typeface="+mj-lt"/>
            </a:endParaRPr>
          </a:p>
          <a:p>
            <a:pPr algn="l" rtl="0">
              <a:lnSpc>
                <a:spcPct val="80000"/>
              </a:lnSpc>
            </a:pPr>
            <a:r>
              <a:rPr lang="sk" altLang="en-US" sz="1200" b="1" dirty="0">
                <a:latin typeface="+mj-lt"/>
                <a:cs typeface="Arial"/>
              </a:rPr>
              <a:t>Zamyslete se nad svým přístupem –</a:t>
            </a:r>
            <a:r>
              <a:rPr lang="sk" altLang="en-US" sz="1200" dirty="0">
                <a:latin typeface="+mj-lt"/>
                <a:cs typeface="Arial"/>
              </a:rPr>
              <a:t>buďte k sobě upřímní. Spěchali jste s aplikací? Opravdu jste si mysleli, že jste splnili priority, nebo jste se při psaní o svém projektu neuspokojili?</a:t>
            </a:r>
            <a:br>
              <a:rPr lang="en-IE" altLang="en-US" sz="1200" dirty="0">
                <a:latin typeface="+mj-lt"/>
              </a:rPr>
            </a:br>
            <a:endParaRPr lang="en-IE" altLang="en-US" sz="1200" dirty="0">
              <a:latin typeface="+mj-lt"/>
            </a:endParaRPr>
          </a:p>
          <a:p>
            <a:pPr algn="l" rtl="0">
              <a:lnSpc>
                <a:spcPct val="80000"/>
              </a:lnSpc>
            </a:pPr>
            <a:r>
              <a:rPr lang="sk" altLang="en-US" sz="1200" b="1" dirty="0">
                <a:latin typeface="+mj-lt"/>
                <a:cs typeface="Arial"/>
              </a:rPr>
              <a:t>Požádejte o zpětnou vazbu</a:t>
            </a:r>
            <a:r>
              <a:rPr lang="sk" altLang="en-US" sz="1200" dirty="0">
                <a:latin typeface="+mj-lt"/>
                <a:cs typeface="Arial"/>
              </a:rPr>
              <a:t>– i když je v zamítavém dopise uveden důvod vašeho odmítnutí, žádost o verbální zpětnou vazbu vám někdy přinese plnější a otevřenější odpověď.</a:t>
            </a:r>
            <a:br>
              <a:rPr lang="en-IE" altLang="en-US" sz="1200" dirty="0">
                <a:latin typeface="+mj-lt"/>
              </a:rPr>
            </a:br>
            <a:endParaRPr lang="en-IE" altLang="en-US" sz="1200" dirty="0">
              <a:latin typeface="+mj-lt"/>
            </a:endParaRPr>
          </a:p>
          <a:p>
            <a:pPr algn="l" rtl="0">
              <a:lnSpc>
                <a:spcPct val="80000"/>
              </a:lnSpc>
            </a:pPr>
            <a:r>
              <a:rPr lang="sk" altLang="en-US" sz="1200" b="1" dirty="0">
                <a:latin typeface="+mj-lt"/>
                <a:cs typeface="Arial"/>
              </a:rPr>
              <a:t>Jednat profesionálně</a:t>
            </a:r>
            <a:r>
              <a:rPr lang="sk" altLang="en-US" sz="1200" dirty="0">
                <a:latin typeface="+mj-lt"/>
                <a:cs typeface="Arial"/>
              </a:rPr>
              <a:t>. I když jste sklíčení, buďte co nejprofesionálnější. Pokud možnému podporovateli zdvořile poděkujete za jeho/její čas a za pár týdnů budete pokračovat, když nasbíráte více informací nebo upravíte svůj obchodní model, budete mít mnohem větší šanci získat toto financování.</a:t>
            </a:r>
            <a:r>
              <a:rPr lang="sk" altLang="en-US" sz="1200" dirty="0" err="1">
                <a:latin typeface="+mj-lt"/>
                <a:cs typeface="Arial"/>
              </a:rPr>
              <a:t>podruhé</a:t>
            </a:r>
            <a:r>
              <a:rPr lang="sk" altLang="en-US" sz="1200" dirty="0">
                <a:latin typeface="+mj-lt"/>
                <a:cs typeface="Arial"/>
              </a:rPr>
              <a:t>.</a:t>
            </a:r>
            <a:endParaRPr lang="en-IE" altLang="en-US" sz="1200" dirty="0">
              <a:latin typeface="+mj-lt"/>
            </a:endParaRPr>
          </a:p>
          <a:p>
            <a:pPr algn="l" rtl="0">
              <a:lnSpc>
                <a:spcPct val="80000"/>
              </a:lnSpc>
            </a:pPr>
            <a:endParaRPr lang="en-IE" altLang="en-US" sz="1200" dirty="0">
              <a:latin typeface="+mj-lt"/>
            </a:endParaRPr>
          </a:p>
          <a:p>
            <a:pPr algn="l" rtl="0">
              <a:lnSpc>
                <a:spcPct val="80000"/>
              </a:lnSpc>
            </a:pPr>
            <a:endParaRPr lang="en-IE" altLang="en-US" sz="1200" dirty="0">
              <a:latin typeface="+mj-lt"/>
            </a:endParaRPr>
          </a:p>
          <a:p>
            <a:pPr marL="285750" indent="-285750" algn="l" rtl="0">
              <a:lnSpc>
                <a:spcPct val="80000"/>
              </a:lnSpc>
              <a:buFont typeface="Arial" panose="020B0604020202020204" pitchFamily="34" charset="0"/>
              <a:buChar char="•"/>
              <a:defRPr/>
            </a:pPr>
            <a:endParaRPr lang="en-IE" sz="1200" dirty="0">
              <a:latin typeface="+mj-lt"/>
            </a:endParaRPr>
          </a:p>
          <a:p>
            <a:pPr marL="285750" indent="-285750" algn="l" rtl="0">
              <a:lnSpc>
                <a:spcPct val="80000"/>
              </a:lnSpc>
              <a:buFont typeface="Arial" panose="020B0604020202020204" pitchFamily="34" charset="0"/>
              <a:buChar char="•"/>
              <a:defRPr/>
            </a:pPr>
            <a:endParaRPr lang="en-IE" sz="1200" dirty="0">
              <a:latin typeface="+mj-lt"/>
            </a:endParaRPr>
          </a:p>
        </p:txBody>
      </p:sp>
      <p:pic>
        <p:nvPicPr>
          <p:cNvPr id="6" name="Picture 2" descr="A piece of chocolate cake on a plate  Description generated with very high confidence">
            <a:extLst>
              <a:ext uri="{FF2B5EF4-FFF2-40B4-BE49-F238E27FC236}">
                <a16:creationId xmlns:a16="http://schemas.microsoft.com/office/drawing/2014/main" id="{0F845FF5-F525-4792-A39F-0F534E288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091" r="32121" b="2"/>
          <a:stretch>
            <a:fillRect/>
          </a:stretch>
        </p:blipFill>
        <p:spPr bwMode="auto">
          <a:xfrm>
            <a:off x="6519332" y="1851648"/>
            <a:ext cx="3143043" cy="235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12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7F38D6B8-EEF2-4F11-AFC8-479AA35B5770}"/>
              </a:ext>
            </a:extLst>
          </p:cNvPr>
          <p:cNvSpPr txBox="1"/>
          <p:nvPr/>
        </p:nvSpPr>
        <p:spPr>
          <a:xfrm>
            <a:off x="214459" y="1155681"/>
            <a:ext cx="7458959" cy="240066"/>
          </a:xfrm>
          <a:prstGeom prst="rect">
            <a:avLst/>
          </a:prstGeom>
          <a:noFill/>
        </p:spPr>
        <p:txBody>
          <a:bodyPr wrap="square" lIns="91440" tIns="45720" rIns="91440" bIns="45720" anchor="t">
            <a:spAutoFit/>
          </a:bodyPr>
          <a:lstStyle/>
          <a:p>
            <a:pPr algn="l" rtl="0">
              <a:lnSpc>
                <a:spcPct val="80000"/>
              </a:lnSpc>
              <a:defRPr/>
            </a:pPr>
            <a:r>
              <a:rPr lang="sk" altLang="en-US" sz="1200" b="1" kern="0" dirty="0">
                <a:solidFill>
                  <a:srgbClr val="006600"/>
                </a:solidFill>
                <a:latin typeface="+mj-lt"/>
                <a:cs typeface="Arial"/>
              </a:rPr>
              <a:t>PŘEKONÁNÍ „NE“ PŘI HLEDÁNÍ FINANCOVÁNÍ</a:t>
            </a:r>
          </a:p>
        </p:txBody>
      </p:sp>
      <p:sp>
        <p:nvSpPr>
          <p:cNvPr id="5" name="BlokTextu 4">
            <a:extLst>
              <a:ext uri="{FF2B5EF4-FFF2-40B4-BE49-F238E27FC236}">
                <a16:creationId xmlns:a16="http://schemas.microsoft.com/office/drawing/2014/main" id="{8037B4A0-CCF4-444F-AED7-846C7F96C4BB}"/>
              </a:ext>
            </a:extLst>
          </p:cNvPr>
          <p:cNvSpPr txBox="1"/>
          <p:nvPr/>
        </p:nvSpPr>
        <p:spPr>
          <a:xfrm>
            <a:off x="451701" y="1930513"/>
            <a:ext cx="9002598" cy="3490186"/>
          </a:xfrm>
          <a:prstGeom prst="rect">
            <a:avLst/>
          </a:prstGeom>
          <a:noFill/>
        </p:spPr>
        <p:txBody>
          <a:bodyPr wrap="square" lIns="91440" tIns="45720" rIns="91440" bIns="45720" anchor="t">
            <a:spAutoFit/>
          </a:bodyPr>
          <a:lstStyle/>
          <a:p>
            <a:pPr algn="l" rtl="0">
              <a:lnSpc>
                <a:spcPct val="80000"/>
              </a:lnSpc>
            </a:pPr>
            <a:r>
              <a:rPr lang="sk" altLang="en-US" sz="1200" b="1" dirty="0">
                <a:latin typeface="+mj-lt"/>
                <a:cs typeface="Arial"/>
              </a:rPr>
              <a:t>Zjistěte, co bylo financováno</a:t>
            </a:r>
            <a:endParaRPr lang="sk-SK" altLang="en-US" sz="1200" b="1" dirty="0">
              <a:latin typeface="+mj-lt"/>
            </a:endParaRPr>
          </a:p>
          <a:p>
            <a:pPr algn="l" rtl="0">
              <a:lnSpc>
                <a:spcPct val="80000"/>
              </a:lnSpc>
            </a:pPr>
            <a:endParaRPr lang="sk-SK" altLang="en-US" sz="1200" b="1" dirty="0">
              <a:latin typeface="+mj-lt"/>
            </a:endParaRPr>
          </a:p>
          <a:p>
            <a:pPr algn="l" rtl="0">
              <a:lnSpc>
                <a:spcPct val="80000"/>
              </a:lnSpc>
            </a:pPr>
            <a:r>
              <a:rPr lang="sk" altLang="en-US" sz="1200" dirty="0">
                <a:latin typeface="+mj-lt"/>
                <a:cs typeface="Arial"/>
              </a:rPr>
              <a:t>Donoři často zveřejňují seznamy toho, co financovali.</a:t>
            </a:r>
            <a:endParaRPr lang="sk-SK" altLang="en-US" sz="1200" dirty="0">
              <a:latin typeface="+mj-lt"/>
            </a:endParaRPr>
          </a:p>
          <a:p>
            <a:pPr algn="l" rtl="0">
              <a:lnSpc>
                <a:spcPct val="80000"/>
              </a:lnSpc>
            </a:pPr>
            <a:endParaRPr lang="en-IE" altLang="en-US" sz="1200" dirty="0">
              <a:latin typeface="+mj-lt"/>
            </a:endParaRPr>
          </a:p>
          <a:p>
            <a:pPr marL="342900" indent="-342900" algn="l" rtl="0">
              <a:lnSpc>
                <a:spcPct val="80000"/>
              </a:lnSpc>
              <a:buFont typeface="Arial" panose="020B0604020202020204" pitchFamily="34" charset="0"/>
              <a:buChar char="•"/>
            </a:pPr>
            <a:r>
              <a:rPr lang="sk" altLang="en-US" sz="1200" dirty="0">
                <a:latin typeface="+mj-lt"/>
                <a:cs typeface="Arial"/>
              </a:rPr>
              <a:t>Co se můžete naučit z projektů, které obdrželi financované?</a:t>
            </a:r>
            <a:br>
              <a:rPr lang="en-IE" altLang="en-US" sz="1200" dirty="0">
                <a:latin typeface="+mj-lt"/>
              </a:rPr>
            </a:br>
            <a:endParaRPr lang="en-IE" altLang="en-US" sz="1200" dirty="0">
              <a:latin typeface="+mj-lt"/>
            </a:endParaRPr>
          </a:p>
          <a:p>
            <a:pPr marL="800100" lvl="1" indent="-342900" algn="l" rtl="0">
              <a:lnSpc>
                <a:spcPct val="80000"/>
              </a:lnSpc>
              <a:buFont typeface="Arial" panose="020B0604020202020204" pitchFamily="34" charset="0"/>
              <a:buChar char="•"/>
            </a:pPr>
            <a:r>
              <a:rPr lang="sk" altLang="en-US" sz="1200" dirty="0">
                <a:latin typeface="+mj-lt"/>
                <a:cs typeface="Arial"/>
              </a:rPr>
              <a:t>Byly projekty v jiné fázi než vy?</a:t>
            </a:r>
            <a:br>
              <a:rPr lang="en-IE" altLang="en-US" sz="1200" dirty="0">
                <a:latin typeface="+mj-lt"/>
              </a:rPr>
            </a:br>
            <a:endParaRPr lang="en-IE" altLang="en-US" sz="1200" dirty="0">
              <a:latin typeface="+mj-lt"/>
            </a:endParaRPr>
          </a:p>
          <a:p>
            <a:pPr marL="800100" lvl="1" indent="-342900" algn="l" rtl="0">
              <a:lnSpc>
                <a:spcPct val="80000"/>
              </a:lnSpc>
              <a:buFont typeface="Arial" panose="020B0604020202020204" pitchFamily="34" charset="0"/>
              <a:buChar char="•"/>
            </a:pPr>
            <a:r>
              <a:rPr lang="sk" altLang="en-US" sz="1200" dirty="0">
                <a:latin typeface="+mj-lt"/>
                <a:cs typeface="Arial"/>
              </a:rPr>
              <a:t>Žádali jste mnohem více (nebo méně) peněz, než obdrželi?</a:t>
            </a:r>
            <a:br>
              <a:rPr lang="en-IE" altLang="en-US" sz="1200" dirty="0">
                <a:latin typeface="+mj-lt"/>
              </a:rPr>
            </a:br>
            <a:endParaRPr lang="en-IE" altLang="en-US" sz="1200" dirty="0">
              <a:latin typeface="+mj-lt"/>
            </a:endParaRPr>
          </a:p>
          <a:p>
            <a:pPr marL="800100" lvl="1" indent="-342900" algn="l" rtl="0">
              <a:lnSpc>
                <a:spcPct val="80000"/>
              </a:lnSpc>
              <a:buFont typeface="Arial" panose="020B0604020202020204" pitchFamily="34" charset="0"/>
              <a:buChar char="•"/>
            </a:pPr>
            <a:r>
              <a:rPr lang="sk" altLang="en-US" sz="1200" dirty="0">
                <a:latin typeface="+mj-lt"/>
                <a:cs typeface="Arial"/>
              </a:rPr>
              <a:t>Ucházeli jste se o aktivity, které tento donor nepodpořil?</a:t>
            </a:r>
          </a:p>
          <a:p>
            <a:pPr marL="356870" lvl="1" indent="-356870" algn="l" rtl="0">
              <a:lnSpc>
                <a:spcPct val="80000"/>
              </a:lnSpc>
              <a:buFont typeface="Arial" panose="020B0604020202020204" pitchFamily="34" charset="0"/>
              <a:buChar char="•"/>
              <a:defRPr/>
            </a:pPr>
            <a:r>
              <a:rPr lang="sk" altLang="en-US" sz="1200" b="1" dirty="0">
                <a:latin typeface="+mj-lt"/>
                <a:cs typeface="Arial"/>
              </a:rPr>
              <a:t>Zvažte své možnosti</a:t>
            </a:r>
            <a:r>
              <a:rPr lang="sk" altLang="en-US" sz="1200" dirty="0">
                <a:latin typeface="+mj-lt"/>
                <a:cs typeface="Arial"/>
              </a:rPr>
              <a:t>.</a:t>
            </a:r>
            <a:endParaRPr lang="en-US" altLang="en-US" sz="1200" dirty="0">
              <a:latin typeface="+mj-lt"/>
            </a:endParaRPr>
          </a:p>
          <a:p>
            <a:pPr marL="0" lvl="1" algn="l" rtl="0">
              <a:lnSpc>
                <a:spcPct val="80000"/>
              </a:lnSpc>
              <a:defRPr/>
            </a:pPr>
            <a:r>
              <a:rPr lang="sk" altLang="en-US" sz="1200" dirty="0">
                <a:latin typeface="+mj-lt"/>
                <a:cs typeface="Arial"/>
              </a:rPr>
              <a:t>Neexistuje správný nebo nesprávný způsob, jak získat financování. Pokud se zdá, že jeden kanál vytváří více překážek než příležitostí k pokroku, možná je čas změnit strategii. Zvýšení vašich šancí na získání ano by mohlo být jednoduchou záležitostí výběru správného zdroje financování, který použijete ke kultivaci financování.</a:t>
            </a:r>
            <a:endParaRPr lang="en-US" altLang="en-US" sz="1200" dirty="0">
              <a:latin typeface="+mj-lt"/>
            </a:endParaRPr>
          </a:p>
          <a:p>
            <a:pPr marL="342900" indent="-342900" algn="l" rtl="0">
              <a:lnSpc>
                <a:spcPct val="80000"/>
              </a:lnSpc>
              <a:buFont typeface="Arial" panose="020B0604020202020204" pitchFamily="34" charset="0"/>
              <a:buChar char="•"/>
              <a:defRPr/>
            </a:pPr>
            <a:endParaRPr lang="en-US" altLang="en-US" sz="1200" b="1" dirty="0">
              <a:latin typeface="+mj-lt"/>
            </a:endParaRPr>
          </a:p>
          <a:p>
            <a:pPr marL="342900" indent="-342900" algn="l" rtl="0">
              <a:lnSpc>
                <a:spcPct val="80000"/>
              </a:lnSpc>
              <a:buFont typeface="Arial" panose="020B0604020202020204" pitchFamily="34" charset="0"/>
              <a:buChar char="•"/>
              <a:defRPr/>
            </a:pPr>
            <a:r>
              <a:rPr lang="sk" altLang="en-US" sz="1200" b="1" dirty="0">
                <a:latin typeface="+mj-lt"/>
                <a:cs typeface="Arial"/>
              </a:rPr>
              <a:t>Podívejte se na svůj obchodní model</a:t>
            </a:r>
            <a:r>
              <a:rPr lang="sk" altLang="en-US" sz="1200" b="1" dirty="0">
                <a:solidFill>
                  <a:srgbClr val="B2CF3F"/>
                </a:solidFill>
                <a:latin typeface="+mj-lt"/>
                <a:cs typeface="Arial"/>
              </a:rPr>
              <a:t>.</a:t>
            </a:r>
            <a:endParaRPr lang="en-US" altLang="en-US" sz="1200" b="1" dirty="0">
              <a:solidFill>
                <a:srgbClr val="B2CF3F"/>
              </a:solidFill>
              <a:latin typeface="+mj-lt"/>
            </a:endParaRPr>
          </a:p>
          <a:p>
            <a:pPr algn="l" rtl="0">
              <a:lnSpc>
                <a:spcPct val="80000"/>
              </a:lnSpc>
              <a:defRPr/>
            </a:pPr>
            <a:r>
              <a:rPr lang="sk" altLang="en-US" sz="1200" dirty="0">
                <a:latin typeface="+mj-lt"/>
                <a:cs typeface="Arial"/>
              </a:rPr>
              <a:t>Využijte odmítnutí jako příležitost k učení. Podívejte se na svůj obchodní model, zda neobsahuje velké nedostatky nebo slabé stránky. Opravením těchto mezer bude váš celkový podnikatelský nápad atraktivnější pro ostatní potenciální investory nebo investory, a může být dost na to, abyste změnili názor vašich původních odmítačů.</a:t>
            </a:r>
          </a:p>
          <a:p>
            <a:pPr lvl="1" algn="l" rtl="0">
              <a:lnSpc>
                <a:spcPct val="80000"/>
              </a:lnSpc>
              <a:buFontTx/>
              <a:buNone/>
            </a:pPr>
            <a:endParaRPr lang="en-IE" altLang="en-US" sz="1200" b="1" dirty="0">
              <a:latin typeface="+mj-lt"/>
            </a:endParaRPr>
          </a:p>
          <a:p>
            <a:pPr lvl="1" algn="l" rtl="0">
              <a:lnSpc>
                <a:spcPct val="80000"/>
              </a:lnSpc>
              <a:buFontTx/>
              <a:buNone/>
            </a:pPr>
            <a:endParaRPr lang="en-IE" altLang="en-US" sz="1200" dirty="0">
              <a:latin typeface="+mj-lt"/>
            </a:endParaRPr>
          </a:p>
          <a:p>
            <a:pPr algn="l" rtl="0">
              <a:lnSpc>
                <a:spcPct val="80000"/>
              </a:lnSpc>
            </a:pPr>
            <a:endParaRPr lang="en-IE" altLang="en-US" sz="1200" dirty="0">
              <a:latin typeface="+mj-lt"/>
            </a:endParaRPr>
          </a:p>
        </p:txBody>
      </p:sp>
    </p:spTree>
    <p:extLst>
      <p:ext uri="{BB962C8B-B14F-4D97-AF65-F5344CB8AC3E}">
        <p14:creationId xmlns:p14="http://schemas.microsoft.com/office/powerpoint/2010/main" val="3772092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3972F3D5-6405-49F0-967A-08F4D6E397B9}"/>
              </a:ext>
            </a:extLst>
          </p:cNvPr>
          <p:cNvSpPr txBox="1"/>
          <p:nvPr/>
        </p:nvSpPr>
        <p:spPr>
          <a:xfrm>
            <a:off x="271021" y="1100282"/>
            <a:ext cx="7100740" cy="338554"/>
          </a:xfrm>
          <a:prstGeom prst="rect">
            <a:avLst/>
          </a:prstGeom>
          <a:noFill/>
        </p:spPr>
        <p:txBody>
          <a:bodyPr wrap="square" lIns="91440" tIns="45720" rIns="91440" bIns="45720" anchor="t">
            <a:spAutoFit/>
          </a:bodyPr>
          <a:lstStyle/>
          <a:p>
            <a:pPr algn="l" rtl="0"/>
            <a:r>
              <a:rPr lang="sk" altLang="en-US" sz="1600" b="1" dirty="0">
                <a:solidFill>
                  <a:srgbClr val="006600"/>
                </a:solidFill>
                <a:latin typeface="+mj-lt"/>
                <a:cs typeface="Arial"/>
              </a:rPr>
              <a:t>4 .5 Kromě grantů se podívejte na crowdfunding</a:t>
            </a:r>
            <a:endParaRPr lang="sk-SK" sz="1600">
              <a:solidFill>
                <a:srgbClr val="006600"/>
              </a:solidFill>
              <a:latin typeface="+mj-lt"/>
              <a:cs typeface="Arial"/>
            </a:endParaRPr>
          </a:p>
        </p:txBody>
      </p:sp>
      <p:sp>
        <p:nvSpPr>
          <p:cNvPr id="5" name="BlokTextu 4">
            <a:extLst>
              <a:ext uri="{FF2B5EF4-FFF2-40B4-BE49-F238E27FC236}">
                <a16:creationId xmlns:a16="http://schemas.microsoft.com/office/drawing/2014/main" id="{BA533B89-8B0F-4F71-A6FB-D3831D145A25}"/>
              </a:ext>
            </a:extLst>
          </p:cNvPr>
          <p:cNvSpPr txBox="1"/>
          <p:nvPr/>
        </p:nvSpPr>
        <p:spPr>
          <a:xfrm>
            <a:off x="271021" y="1999876"/>
            <a:ext cx="8898904" cy="6424772"/>
          </a:xfrm>
          <a:prstGeom prst="rect">
            <a:avLst/>
          </a:prstGeom>
          <a:noFill/>
        </p:spPr>
        <p:txBody>
          <a:bodyPr wrap="square">
            <a:spAutoFit/>
          </a:bodyPr>
          <a:lstStyle/>
          <a:p>
            <a:pPr marL="0" indent="0" algn="l" rtl="0">
              <a:lnSpc>
                <a:spcPct val="120000"/>
              </a:lnSpc>
              <a:buFontTx/>
              <a:buNone/>
              <a:defRPr/>
            </a:pPr>
            <a:r>
              <a:rPr lang="sk" sz="1200" b="1" dirty="0">
                <a:latin typeface="+mj-lt"/>
              </a:rPr>
              <a:t>Crowdfunding je financování nového projektu získáváním mnoha malých finančních částek od velkého počtu lidí.</a:t>
            </a:r>
            <a:r>
              <a:rPr lang="sk" sz="1200" dirty="0">
                <a:latin typeface="+mj-lt"/>
              </a:rPr>
              <a:t> </a:t>
            </a:r>
          </a:p>
          <a:p>
            <a:pPr marL="0" indent="0" algn="l" rtl="0">
              <a:lnSpc>
                <a:spcPct val="120000"/>
              </a:lnSpc>
              <a:buFontTx/>
              <a:buNone/>
              <a:defRPr/>
            </a:pPr>
            <a:r>
              <a:rPr lang="sk" sz="1200" dirty="0">
                <a:latin typeface="+mj-lt"/>
              </a:rPr>
              <a:t>Tisíce podniků a organizací v celé Evropě získaly finanční prostředky prostřednictvím platforem crowdfundingu, z nichž je v Evropě přibližně 600 platforem crowdfundingu.</a:t>
            </a:r>
          </a:p>
          <a:p>
            <a:pPr marL="0" indent="0" algn="l" rtl="0">
              <a:lnSpc>
                <a:spcPct val="120000"/>
              </a:lnSpc>
              <a:buFontTx/>
              <a:buNone/>
              <a:defRPr/>
            </a:pPr>
            <a:r>
              <a:rPr lang="sk" sz="1200" dirty="0">
                <a:latin typeface="+mj-lt"/>
              </a:rPr>
              <a:t>Organizace využívají crowdfunding nejen k získávání peněz online pro svůj projekt, ale zároveň k budování podpůrné komunity a vytvořit povědomí/zlepšit viditelnost.</a:t>
            </a:r>
            <a:endParaRPr lang="sk-SK" sz="1200" dirty="0">
              <a:latin typeface="+mj-lt"/>
            </a:endParaRPr>
          </a:p>
          <a:p>
            <a:pPr marL="0" indent="0" algn="l" rtl="0">
              <a:lnSpc>
                <a:spcPct val="110000"/>
              </a:lnSpc>
              <a:buFontTx/>
              <a:buNone/>
              <a:defRPr/>
            </a:pPr>
            <a:r>
              <a:rPr lang="sk" altLang="en-US" sz="1200" dirty="0">
                <a:latin typeface="+mj-lt"/>
              </a:rPr>
              <a:t>Crowdfunding znamená množství různých modelů „fundraisingu“. Může mít podobu</a:t>
            </a:r>
          </a:p>
          <a:p>
            <a:pPr algn="l" rtl="0">
              <a:lnSpc>
                <a:spcPct val="110000"/>
              </a:lnSpc>
              <a:defRPr/>
            </a:pPr>
            <a:r>
              <a:rPr lang="sk" altLang="en-US" sz="1200" b="1" dirty="0">
                <a:latin typeface="+mj-lt"/>
              </a:rPr>
              <a:t>Charita</a:t>
            </a:r>
            <a:r>
              <a:rPr lang="sk" altLang="en-US" sz="1200" dirty="0">
                <a:latin typeface="+mj-lt"/>
              </a:rPr>
              <a:t>– když lidé darují jednotlivci, projektu nebo</a:t>
            </a:r>
            <a:r>
              <a:rPr lang="sk" altLang="en-US" sz="1200" dirty="0" err="1">
                <a:latin typeface="+mj-lt"/>
              </a:rPr>
              <a:t>organizaci ,</a:t>
            </a:r>
            <a:r>
              <a:rPr lang="sk" altLang="en-US" sz="1200" dirty="0">
                <a:latin typeface="+mj-lt"/>
              </a:rPr>
              <a:t>přičemž výměnou nedostávají žádnou finanční ani materiální náhradu</a:t>
            </a:r>
          </a:p>
          <a:p>
            <a:pPr algn="l" rtl="0">
              <a:lnSpc>
                <a:spcPct val="110000"/>
              </a:lnSpc>
              <a:defRPr/>
            </a:pPr>
            <a:r>
              <a:rPr lang="sk" altLang="en-US" sz="1200" b="1" dirty="0">
                <a:latin typeface="+mj-lt"/>
              </a:rPr>
              <a:t>Předprodej –</a:t>
            </a:r>
            <a:r>
              <a:rPr lang="sk" altLang="en-US" sz="1200" dirty="0">
                <a:latin typeface="+mj-lt"/>
              </a:rPr>
              <a:t>když lidé přispějí k vytvoření specifického produktu, například. timeshare kuchyně může předem prodat výrobní čas za poplatek předem</a:t>
            </a:r>
          </a:p>
          <a:p>
            <a:pPr algn="l" rtl="0">
              <a:lnSpc>
                <a:spcPct val="110000"/>
              </a:lnSpc>
              <a:defRPr/>
            </a:pPr>
            <a:r>
              <a:rPr lang="sk" altLang="en-US" sz="1200" b="1" dirty="0">
                <a:latin typeface="+mj-lt"/>
              </a:rPr>
              <a:t>Peer-to-Peer půjčky</a:t>
            </a:r>
            <a:r>
              <a:rPr lang="sk" altLang="en-US" sz="1200" dirty="0">
                <a:latin typeface="+mj-lt"/>
              </a:rPr>
              <a:t>– půjčky od více věřitelů prostřednictvím online platformy, přičemž každý věřitel půjčuje (malou) částku výměnou za finanční kompenzaci – používá se na projekty sociálního podnikání</a:t>
            </a:r>
          </a:p>
          <a:p>
            <a:pPr marL="0" indent="0" algn="l" rtl="0">
              <a:lnSpc>
                <a:spcPct val="110000"/>
              </a:lnSpc>
              <a:buFontTx/>
              <a:buNone/>
              <a:defRPr/>
            </a:pPr>
            <a:r>
              <a:rPr lang="sk" altLang="en-US" sz="1200" dirty="0">
                <a:latin typeface="+mj-lt"/>
              </a:rPr>
              <a:t>Různé platformy umožňují různé modely získávání finančních prostředků. Pro úspěšnou kampaň je nezbytné najít správný model financování pro váš projekt.</a:t>
            </a:r>
            <a:endParaRPr lang="sk-SK" altLang="en-US" sz="1200" dirty="0">
              <a:latin typeface="+mj-lt"/>
            </a:endParaRPr>
          </a:p>
          <a:p>
            <a:pPr algn="l" rtl="0">
              <a:lnSpc>
                <a:spcPct val="120000"/>
              </a:lnSpc>
              <a:defRPr/>
            </a:pPr>
            <a:r>
              <a:rPr lang="sk" sz="1200" b="1" dirty="0">
                <a:latin typeface="+mj-lt"/>
              </a:rPr>
              <a:t>Výhody:</a:t>
            </a:r>
            <a:r>
              <a:rPr lang="sk" sz="1200" dirty="0">
                <a:latin typeface="+mj-lt"/>
              </a:rPr>
              <a:t>Crowdfunding může poskytnout přístup ke kapitálu bez majetkových podílů nebo přísné byrokracie.</a:t>
            </a:r>
          </a:p>
          <a:p>
            <a:pPr algn="l" rtl="0">
              <a:lnSpc>
                <a:spcPct val="120000"/>
              </a:lnSpc>
              <a:defRPr/>
            </a:pPr>
            <a:r>
              <a:rPr lang="sk" sz="1200" b="1" dirty="0">
                <a:latin typeface="+mj-lt"/>
              </a:rPr>
              <a:t>Nevýhody:</a:t>
            </a:r>
            <a:r>
              <a:rPr lang="sk" sz="1200" dirty="0">
                <a:latin typeface="+mj-lt"/>
              </a:rPr>
              <a:t>Většina platforem crowdfundingu má model „Vše nebo nic“, což znamená, že pokud není dosaženo cíle financování kampaně, všechny příspěvky se vrátí podporovatelům. Mnoho projektů se nikdy nerozjede, což může být frustrující vzhledem k množství času, které můžete strávit nastavováním kampaně.</a:t>
            </a:r>
          </a:p>
          <a:p>
            <a:pPr algn="l" rtl="0">
              <a:lnSpc>
                <a:spcPct val="120000"/>
              </a:lnSpc>
              <a:defRPr/>
            </a:pPr>
            <a:endParaRPr lang="en-IE" sz="1200" dirty="0">
              <a:latin typeface="+mj-lt"/>
            </a:endParaRPr>
          </a:p>
          <a:p>
            <a:pPr marL="0" indent="0" algn="l" rtl="0">
              <a:lnSpc>
                <a:spcPct val="120000"/>
              </a:lnSpc>
              <a:buFontTx/>
              <a:buNone/>
              <a:defRPr/>
            </a:pPr>
            <a:r>
              <a:rPr lang="sk" sz="1200" dirty="0">
                <a:latin typeface="+mj-lt"/>
              </a:rPr>
              <a:t>Některé platformy crowdfundingu založené na darech umožňují „Take it all“, což znamená, že i když nedosáhnete své cílové částky, stále si můžete ponechat darovanou částku ve své kampani.</a:t>
            </a:r>
          </a:p>
          <a:p>
            <a:pPr marL="0" indent="0" algn="l" rtl="0">
              <a:buFontTx/>
              <a:buNone/>
              <a:defRPr/>
            </a:pPr>
            <a:endParaRPr lang="en-IE" sz="1200" dirty="0">
              <a:latin typeface="+mj-lt"/>
            </a:endParaRPr>
          </a:p>
          <a:p>
            <a:pPr marL="0" indent="0" algn="l" rtl="0">
              <a:lnSpc>
                <a:spcPct val="110000"/>
              </a:lnSpc>
              <a:buFontTx/>
              <a:buNone/>
              <a:defRPr/>
            </a:pPr>
            <a:endParaRPr lang="en-US" altLang="en-US" sz="1200" dirty="0">
              <a:latin typeface="+mj-lt"/>
            </a:endParaRPr>
          </a:p>
          <a:p>
            <a:pPr algn="l" rtl="0">
              <a:defRPr/>
            </a:pPr>
            <a:endParaRPr lang="en-US" altLang="en-US" sz="1200" dirty="0">
              <a:latin typeface="+mj-lt"/>
            </a:endParaRPr>
          </a:p>
          <a:p>
            <a:pPr marL="0" indent="0" algn="l" rtl="0">
              <a:buFontTx/>
              <a:buNone/>
              <a:defRPr/>
            </a:pPr>
            <a:endParaRPr lang="en-IE" sz="1200" dirty="0">
              <a:latin typeface="+mj-lt"/>
            </a:endParaRPr>
          </a:p>
          <a:p>
            <a:pPr marL="0" indent="0" algn="l" rtl="0">
              <a:lnSpc>
                <a:spcPct val="120000"/>
              </a:lnSpc>
              <a:buFontTx/>
              <a:buNone/>
              <a:defRPr/>
            </a:pPr>
            <a:r>
              <a:rPr lang="sk" sz="1200" dirty="0">
                <a:latin typeface="+mj-lt"/>
              </a:rPr>
              <a:t> </a:t>
            </a:r>
          </a:p>
          <a:p>
            <a:pPr marL="0" indent="0" algn="l" rtl="0">
              <a:lnSpc>
                <a:spcPct val="120000"/>
              </a:lnSpc>
              <a:buFontTx/>
              <a:buNone/>
              <a:defRPr/>
            </a:pPr>
            <a:endParaRPr lang="en-IE" sz="1200" dirty="0">
              <a:latin typeface="+mj-lt"/>
            </a:endParaRPr>
          </a:p>
          <a:p>
            <a:pPr marL="0" indent="0" algn="l" rtl="0">
              <a:lnSpc>
                <a:spcPct val="120000"/>
              </a:lnSpc>
              <a:buFontTx/>
              <a:buNone/>
              <a:defRPr/>
            </a:pPr>
            <a:endParaRPr lang="en-IE" sz="1200" dirty="0">
              <a:latin typeface="+mj-lt"/>
            </a:endParaRPr>
          </a:p>
          <a:p>
            <a:pPr marL="0" indent="0" algn="l" rtl="0">
              <a:lnSpc>
                <a:spcPct val="120000"/>
              </a:lnSpc>
              <a:buFontTx/>
              <a:buNone/>
              <a:defRPr/>
            </a:pPr>
            <a:endParaRPr lang="en-IE" sz="1200" dirty="0">
              <a:latin typeface="+mj-lt"/>
            </a:endParaRPr>
          </a:p>
          <a:p>
            <a:pPr algn="l" rtl="0">
              <a:lnSpc>
                <a:spcPct val="120000"/>
              </a:lnSpc>
              <a:defRPr/>
            </a:pPr>
            <a:endParaRPr lang="en-IE" sz="1200" dirty="0">
              <a:latin typeface="+mj-lt"/>
            </a:endParaRPr>
          </a:p>
        </p:txBody>
      </p:sp>
    </p:spTree>
    <p:extLst>
      <p:ext uri="{BB962C8B-B14F-4D97-AF65-F5344CB8AC3E}">
        <p14:creationId xmlns:p14="http://schemas.microsoft.com/office/powerpoint/2010/main" val="33753502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286AA423-617A-47DB-9BFE-07F3CF45F17F}"/>
              </a:ext>
            </a:extLst>
          </p:cNvPr>
          <p:cNvSpPr txBox="1"/>
          <p:nvPr/>
        </p:nvSpPr>
        <p:spPr>
          <a:xfrm>
            <a:off x="432847" y="1182231"/>
            <a:ext cx="9040305" cy="3231654"/>
          </a:xfrm>
          <a:prstGeom prst="rect">
            <a:avLst/>
          </a:prstGeom>
          <a:noFill/>
        </p:spPr>
        <p:txBody>
          <a:bodyPr wrap="square" lIns="91440" tIns="45720" rIns="91440" bIns="45720" anchor="t">
            <a:spAutoFit/>
          </a:bodyPr>
          <a:lstStyle/>
          <a:p>
            <a:pPr algn="l" rtl="0">
              <a:defRPr/>
            </a:pPr>
            <a:endParaRPr lang="en-IE" sz="1200" dirty="0">
              <a:latin typeface="+mj-lt"/>
            </a:endParaRPr>
          </a:p>
          <a:p>
            <a:pPr algn="l" rtl="0">
              <a:defRPr/>
            </a:pPr>
            <a:r>
              <a:rPr lang="sk" sz="1200" dirty="0">
                <a:latin typeface="+mj-lt"/>
                <a:cs typeface="Arial"/>
              </a:rPr>
              <a:t>Různé platformy účtují různé poplatky v závislosti na modelu, který jste si vybrali.</a:t>
            </a:r>
            <a:endParaRPr lang="en-IE" sz="1200" dirty="0">
              <a:latin typeface="+mj-lt"/>
            </a:endParaRPr>
          </a:p>
          <a:p>
            <a:pPr algn="l" rtl="0">
              <a:defRPr/>
            </a:pPr>
            <a:endParaRPr lang="en-IE" sz="1200" dirty="0">
              <a:latin typeface="+mj-lt"/>
            </a:endParaRPr>
          </a:p>
          <a:p>
            <a:pPr marL="213995" indent="-213995" algn="l" rtl="0">
              <a:buFont typeface="Arial" panose="020B0604020202020204" pitchFamily="34" charset="0"/>
              <a:buChar char="•"/>
              <a:defRPr/>
            </a:pPr>
            <a:r>
              <a:rPr lang="sk" sz="1200" b="1" dirty="0">
                <a:latin typeface="+mj-lt"/>
                <a:cs typeface="Arial"/>
              </a:rPr>
              <a:t>Poplatek za hostování platformy:</a:t>
            </a:r>
          </a:p>
          <a:p>
            <a:pPr marL="198755" algn="l" rtl="0">
              <a:defRPr/>
            </a:pPr>
            <a:r>
              <a:rPr lang="sk" sz="1200" dirty="0">
                <a:latin typeface="+mj-lt"/>
                <a:cs typeface="Arial"/>
              </a:rPr>
              <a:t>Některé platformy, i když ne všechny, účtují počáteční náklady jen za hostování vaší kampaně. Tyto náklady se pohybují od 0 do 300 EUR a budou účtovány všem projektům bez ohledu na to, zda se jim podařilo získat finanční prostředky nebo ne. Před spuštěním kampaně se zeptejte platforem, jaký poplatek se na ně vztahuje.</a:t>
            </a:r>
          </a:p>
          <a:p>
            <a:pPr marL="198755" indent="-198755" algn="l" rtl="0">
              <a:buFont typeface="Arial" panose="020B0604020202020204" pitchFamily="34" charset="0"/>
              <a:buChar char="•"/>
              <a:defRPr/>
            </a:pPr>
            <a:r>
              <a:rPr lang="sk" sz="1200" b="1" dirty="0">
                <a:latin typeface="+mj-lt"/>
                <a:cs typeface="Arial"/>
              </a:rPr>
              <a:t>Poplatek za úspěch:</a:t>
            </a:r>
          </a:p>
          <a:p>
            <a:pPr marL="198755" algn="l" rtl="0">
              <a:defRPr/>
            </a:pPr>
            <a:r>
              <a:rPr lang="sk" sz="1200" dirty="0">
                <a:latin typeface="+mj-lt"/>
                <a:cs typeface="Arial"/>
              </a:rPr>
              <a:t>Většina platforem crowdfundingu si vezme určité procento z celkové vybrané částky. Procento se liší od platformy k platformě a pohybuje se mezi 3 % a 12 % z celkového sklizeného množství.</a:t>
            </a:r>
            <a:endParaRPr lang="sk-SK" sz="1200" dirty="0">
              <a:latin typeface="+mj-lt"/>
              <a:cs typeface="Arial"/>
            </a:endParaRPr>
          </a:p>
          <a:p>
            <a:pPr marL="198755" indent="-198755" algn="l" rtl="0">
              <a:buFont typeface="Arial" panose="020B0604020202020204" pitchFamily="34" charset="0"/>
              <a:buChar char="•"/>
              <a:defRPr/>
            </a:pPr>
            <a:r>
              <a:rPr lang="sk" sz="1200" b="1" dirty="0">
                <a:latin typeface="+mj-lt"/>
                <a:cs typeface="Arial"/>
              </a:rPr>
              <a:t>Poplatky za zpracování platby:</a:t>
            </a:r>
          </a:p>
          <a:p>
            <a:pPr marL="185420" algn="l" rtl="0">
              <a:defRPr/>
            </a:pPr>
            <a:r>
              <a:rPr lang="sk" sz="1200" dirty="0">
                <a:latin typeface="+mj-lt"/>
                <a:cs typeface="Arial"/>
              </a:rPr>
              <a:t>Prohlédněte si také servisní poplatek za každou uskutečněnou transakci. Obvykle je tento poplatek v průměru 3%. Například z každého daru/investice 100 EUR se na kampaň dostane pouze 97 EUR.</a:t>
            </a:r>
          </a:p>
          <a:p>
            <a:pPr algn="l" rtl="0">
              <a:defRPr/>
            </a:pPr>
            <a:endParaRPr lang="en-IE" sz="1200" dirty="0">
              <a:latin typeface="+mj-lt"/>
            </a:endParaRPr>
          </a:p>
          <a:p>
            <a:pPr algn="l" rtl="0">
              <a:defRPr/>
            </a:pPr>
            <a:r>
              <a:rPr lang="sk" sz="1200" dirty="0">
                <a:latin typeface="+mj-lt"/>
                <a:cs typeface="Arial"/>
              </a:rPr>
              <a:t>Důkladně zkontrolujte každou platformu, abyste posoudili skutečné náklady</a:t>
            </a:r>
            <a:br>
              <a:rPr lang="en-IE" sz="1200" dirty="0">
                <a:latin typeface="+mj-lt"/>
              </a:rPr>
            </a:br>
            <a:r>
              <a:rPr lang="sk" sz="1200" dirty="0">
                <a:latin typeface="+mj-lt"/>
                <a:cs typeface="Arial"/>
              </a:rPr>
              <a:t>.</a:t>
            </a:r>
            <a:endParaRPr lang="en-IE" sz="1200" dirty="0">
              <a:latin typeface="+mj-lt"/>
            </a:endParaRPr>
          </a:p>
          <a:p>
            <a:pPr marL="198755" algn="l" rtl="0">
              <a:defRPr/>
            </a:pPr>
            <a:endParaRPr lang="en-IE" sz="1200" dirty="0">
              <a:latin typeface="+mj-lt"/>
            </a:endParaRPr>
          </a:p>
        </p:txBody>
      </p:sp>
    </p:spTree>
    <p:extLst>
      <p:ext uri="{BB962C8B-B14F-4D97-AF65-F5344CB8AC3E}">
        <p14:creationId xmlns:p14="http://schemas.microsoft.com/office/powerpoint/2010/main" val="2344101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C3E4DA61-47A8-4118-BD0E-C2ECA548FD57}"/>
              </a:ext>
            </a:extLst>
          </p:cNvPr>
          <p:cNvSpPr txBox="1"/>
          <p:nvPr/>
        </p:nvSpPr>
        <p:spPr>
          <a:xfrm>
            <a:off x="271021" y="1203976"/>
            <a:ext cx="8769284" cy="276999"/>
          </a:xfrm>
          <a:prstGeom prst="rect">
            <a:avLst/>
          </a:prstGeom>
          <a:noFill/>
        </p:spPr>
        <p:txBody>
          <a:bodyPr wrap="square" lIns="91440" tIns="45720" rIns="91440" bIns="45720" anchor="t">
            <a:spAutoFit/>
          </a:bodyPr>
          <a:lstStyle/>
          <a:p>
            <a:pPr algn="l" rtl="0"/>
            <a:r>
              <a:rPr lang="sk" altLang="en-US" sz="1200" b="1" dirty="0">
                <a:solidFill>
                  <a:srgbClr val="006600"/>
                </a:solidFill>
                <a:latin typeface="+mj-lt"/>
                <a:cs typeface="Arial"/>
              </a:rPr>
              <a:t>Podívejme se na klíčové platformy crowdfundingu –</a:t>
            </a:r>
            <a:r>
              <a:rPr lang="sk" altLang="en-US" sz="1200" b="1" dirty="0">
                <a:solidFill>
                  <a:schemeClr val="tx2">
                    <a:lumMod val="75000"/>
                  </a:schemeClr>
                </a:solidFill>
                <a:latin typeface="+mj-lt"/>
                <a:cs typeface="Arial"/>
                <a:hlinkClick r:id="rId2">
                  <a:extLst>
                    <a:ext uri="{A12FA001-AC4F-418D-AE19-62706E023703}">
                      <ahyp:hlinkClr xmlns:ahyp="http://schemas.microsoft.com/office/drawing/2018/hyperlinkcolor" val="tx"/>
                    </a:ext>
                  </a:extLst>
                </a:hlinkClick>
              </a:rPr>
              <a:t>Peerbackers</a:t>
            </a:r>
            <a:r>
              <a:rPr lang="sk" altLang="en-US" sz="1200" b="1" dirty="0">
                <a:solidFill>
                  <a:srgbClr val="006600"/>
                </a:solidFill>
                <a:latin typeface="+mj-lt"/>
                <a:cs typeface="Arial"/>
              </a:rPr>
              <a:t>.</a:t>
            </a:r>
            <a:endParaRPr lang="sk-SK" sz="1200">
              <a:solidFill>
                <a:srgbClr val="006600"/>
              </a:solidFill>
            </a:endParaRPr>
          </a:p>
        </p:txBody>
      </p:sp>
      <p:sp>
        <p:nvSpPr>
          <p:cNvPr id="5" name="BlokTextu 4">
            <a:extLst>
              <a:ext uri="{FF2B5EF4-FFF2-40B4-BE49-F238E27FC236}">
                <a16:creationId xmlns:a16="http://schemas.microsoft.com/office/drawing/2014/main" id="{10C2F110-4AE7-44ED-8AE2-0377D59B9D55}"/>
              </a:ext>
            </a:extLst>
          </p:cNvPr>
          <p:cNvSpPr txBox="1"/>
          <p:nvPr/>
        </p:nvSpPr>
        <p:spPr>
          <a:xfrm>
            <a:off x="271021" y="1869685"/>
            <a:ext cx="8986101" cy="2862322"/>
          </a:xfrm>
          <a:prstGeom prst="rect">
            <a:avLst/>
          </a:prstGeom>
          <a:noFill/>
        </p:spPr>
        <p:txBody>
          <a:bodyPr wrap="square" lIns="91440" tIns="45720" rIns="91440" bIns="45720" anchor="t">
            <a:spAutoFit/>
          </a:bodyPr>
          <a:lstStyle/>
          <a:p>
            <a:pPr algn="l" rtl="0">
              <a:spcBef>
                <a:spcPct val="0"/>
              </a:spcBef>
              <a:buFontTx/>
              <a:buNone/>
            </a:pPr>
            <a:endParaRPr lang="en-IE" altLang="en-US" sz="1200" dirty="0">
              <a:latin typeface="+mj-lt"/>
            </a:endParaRPr>
          </a:p>
          <a:p>
            <a:pPr algn="l" rtl="0"/>
            <a:r>
              <a:rPr lang="sk" altLang="en-US" sz="1200" dirty="0" err="1">
                <a:latin typeface="+mj-lt"/>
                <a:cs typeface="Arial"/>
              </a:rPr>
              <a:t>Peerbackers , trvale</a:t>
            </a:r>
            <a:r>
              <a:rPr lang="sk" altLang="en-US" sz="1200" dirty="0">
                <a:latin typeface="+mj-lt"/>
                <a:cs typeface="Arial"/>
              </a:rPr>
              <a:t>uznávány jako jedna z nejlepších crowdfundingových webových stránek v tomto odvětví, se zaměřuje na financování podnikatelů a inovátorů. Platforma hostila tisíce podnikatelských projektů z celého světa</a:t>
            </a:r>
            <a:endParaRPr lang="en-IE" altLang="en-US" sz="1200" dirty="0">
              <a:latin typeface="+mj-lt"/>
            </a:endParaRPr>
          </a:p>
          <a:p>
            <a:pPr algn="l" rtl="0">
              <a:spcBef>
                <a:spcPct val="0"/>
              </a:spcBef>
              <a:buFontTx/>
              <a:buNone/>
            </a:pPr>
            <a:endParaRPr lang="en-IE" altLang="en-US" sz="1200" dirty="0">
              <a:latin typeface="+mj-lt"/>
            </a:endParaRPr>
          </a:p>
          <a:p>
            <a:pPr algn="l" rtl="0"/>
            <a:r>
              <a:rPr lang="sk" altLang="en-US" sz="1200" dirty="0" err="1">
                <a:latin typeface="+mj-lt"/>
                <a:cs typeface="Arial"/>
              </a:rPr>
              <a:t>partneři</a:t>
            </a:r>
            <a:r>
              <a:rPr lang="sk" altLang="en-US" sz="1200" dirty="0">
                <a:latin typeface="+mj-lt"/>
                <a:cs typeface="Arial"/>
              </a:rPr>
              <a:t>viděli tak vysokou míru selhání v oblasti crowdfundingových projektů, spustili Crowdfunding Academy s cílem nabídnout vzdělávání a podporu těm, kteří chtějí crowdfunding.</a:t>
            </a:r>
          </a:p>
          <a:p>
            <a:pPr algn="l" rtl="0">
              <a:spcBef>
                <a:spcPct val="0"/>
              </a:spcBef>
              <a:buFontTx/>
              <a:buNone/>
            </a:pPr>
            <a:endParaRPr lang="en-IE" altLang="en-US" sz="1200" dirty="0">
              <a:latin typeface="+mj-lt"/>
            </a:endParaRPr>
          </a:p>
          <a:p>
            <a:pPr algn="l" rtl="0"/>
            <a:r>
              <a:rPr lang="sk" altLang="en-US" sz="1200" dirty="0">
                <a:latin typeface="+mj-lt"/>
                <a:cs typeface="Arial"/>
                <a:hlinkClick r:id="rId3"/>
              </a:rPr>
              <a:t>http://crowdfundingacademy.com/</a:t>
            </a:r>
            <a:r>
              <a:rPr lang="sk" altLang="en-US" sz="1200" dirty="0">
                <a:latin typeface="+mj-lt"/>
                <a:cs typeface="Arial"/>
              </a:rPr>
              <a:t> </a:t>
            </a:r>
            <a:endParaRPr lang="sk-SK" altLang="en-US" sz="1200">
              <a:latin typeface="+mj-lt"/>
            </a:endParaRPr>
          </a:p>
          <a:p>
            <a:pPr algn="l" rtl="0">
              <a:spcBef>
                <a:spcPct val="0"/>
              </a:spcBef>
              <a:buFontTx/>
              <a:buNone/>
            </a:pPr>
            <a:endParaRPr lang="en-IE" altLang="en-US" sz="1200" dirty="0">
              <a:latin typeface="+mj-lt"/>
            </a:endParaRPr>
          </a:p>
          <a:p>
            <a:pPr algn="l" rtl="0"/>
            <a:r>
              <a:rPr lang="sk" altLang="en-US" sz="1200" dirty="0">
                <a:latin typeface="+mj-lt"/>
                <a:cs typeface="Arial"/>
              </a:rPr>
              <a:t>Tím, že retailovým investorům umožňuje investovat přímo do řady důvěryhodných investičních nástrojů a budovat skutečně diverzifikované portfolio, Investing Zone se sídlem ve Spojeném království přemosťuje propast mezi běžným investováním a nekótovanými akciemi.</a:t>
            </a:r>
            <a:endParaRPr lang="en-IE" altLang="en-US" sz="1200" dirty="0">
              <a:latin typeface="+mj-lt"/>
            </a:endParaRPr>
          </a:p>
          <a:p>
            <a:pPr algn="l" rtl="0">
              <a:spcBef>
                <a:spcPct val="0"/>
              </a:spcBef>
              <a:buFontTx/>
              <a:buNone/>
            </a:pPr>
            <a:endParaRPr lang="en-IE" altLang="en-US" sz="1200" dirty="0">
              <a:latin typeface="+mj-lt"/>
              <a:hlinkClick r:id="rId4"/>
            </a:endParaRPr>
          </a:p>
          <a:p>
            <a:pPr algn="l" rtl="0"/>
            <a:r>
              <a:rPr lang="sk" altLang="en-US" sz="1200" dirty="0">
                <a:latin typeface="+mj-lt"/>
                <a:cs typeface="Arial"/>
                <a:hlinkClick r:id="rId4"/>
              </a:rPr>
              <a:t>https://www.investingzone.com/pitches</a:t>
            </a:r>
            <a:r>
              <a:rPr lang="sk" altLang="en-US" sz="1200" dirty="0">
                <a:latin typeface="+mj-lt"/>
                <a:cs typeface="Arial"/>
              </a:rPr>
              <a:t> </a:t>
            </a:r>
            <a:endParaRPr lang="en-IE" altLang="en-US" sz="1200" dirty="0">
              <a:latin typeface="+mj-lt"/>
            </a:endParaRPr>
          </a:p>
          <a:p>
            <a:pPr algn="l" rtl="0">
              <a:spcBef>
                <a:spcPct val="0"/>
              </a:spcBef>
              <a:buFontTx/>
              <a:buNone/>
            </a:pPr>
            <a:endParaRPr lang="en-IE" altLang="en-US" sz="1200" dirty="0">
              <a:latin typeface="+mj-lt"/>
            </a:endParaRPr>
          </a:p>
          <a:p>
            <a:pPr algn="l" rtl="0">
              <a:spcBef>
                <a:spcPct val="0"/>
              </a:spcBef>
              <a:buFontTx/>
              <a:buNone/>
            </a:pPr>
            <a:endParaRPr lang="en-IE" altLang="en-US" sz="1200" dirty="0">
              <a:latin typeface="+mj-lt"/>
            </a:endParaRPr>
          </a:p>
        </p:txBody>
      </p:sp>
    </p:spTree>
    <p:extLst>
      <p:ext uri="{BB962C8B-B14F-4D97-AF65-F5344CB8AC3E}">
        <p14:creationId xmlns:p14="http://schemas.microsoft.com/office/powerpoint/2010/main" val="3841307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0AFF7ACB-B6B8-4D6B-A1DE-C4916FE31FA2}"/>
              </a:ext>
            </a:extLst>
          </p:cNvPr>
          <p:cNvSpPr txBox="1"/>
          <p:nvPr/>
        </p:nvSpPr>
        <p:spPr>
          <a:xfrm>
            <a:off x="346434" y="1238063"/>
            <a:ext cx="7345837" cy="646331"/>
          </a:xfrm>
          <a:prstGeom prst="rect">
            <a:avLst/>
          </a:prstGeom>
          <a:noFill/>
        </p:spPr>
        <p:txBody>
          <a:bodyPr wrap="square" lIns="91440" tIns="45720" rIns="91440" bIns="45720" anchor="t">
            <a:spAutoFit/>
          </a:bodyPr>
          <a:lstStyle/>
          <a:p>
            <a:pPr algn="l" rtl="0"/>
            <a:r>
              <a:rPr lang="sk" altLang="en-US" sz="1200" b="1" dirty="0">
                <a:solidFill>
                  <a:srgbClr val="006600"/>
                </a:solidFill>
                <a:latin typeface="+mj-lt"/>
                <a:cs typeface="Arial"/>
              </a:rPr>
              <a:t>Příklad Crowd Funded Food Training, USA</a:t>
            </a:r>
            <a:br>
              <a:rPr lang="en-IE" altLang="en-US" sz="1200" b="1" dirty="0">
                <a:latin typeface="+mj-lt"/>
              </a:rPr>
            </a:br>
            <a:br>
              <a:rPr lang="en-IE" altLang="en-US" sz="1200" b="1" dirty="0">
                <a:latin typeface="+mj-lt"/>
              </a:rPr>
            </a:br>
            <a:endParaRPr lang="sk-SK" sz="1200">
              <a:solidFill>
                <a:srgbClr val="006600"/>
              </a:solidFill>
              <a:latin typeface="+mj-lt"/>
            </a:endParaRPr>
          </a:p>
        </p:txBody>
      </p:sp>
      <p:sp>
        <p:nvSpPr>
          <p:cNvPr id="7" name="BlokTextu 6">
            <a:extLst>
              <a:ext uri="{FF2B5EF4-FFF2-40B4-BE49-F238E27FC236}">
                <a16:creationId xmlns:a16="http://schemas.microsoft.com/office/drawing/2014/main" id="{DE19452B-19D3-4E28-8F68-DB59A25E4633}"/>
              </a:ext>
            </a:extLst>
          </p:cNvPr>
          <p:cNvSpPr txBox="1"/>
          <p:nvPr/>
        </p:nvSpPr>
        <p:spPr>
          <a:xfrm>
            <a:off x="346434" y="1940732"/>
            <a:ext cx="9033236" cy="646331"/>
          </a:xfrm>
          <a:prstGeom prst="rect">
            <a:avLst/>
          </a:prstGeom>
          <a:noFill/>
        </p:spPr>
        <p:txBody>
          <a:bodyPr wrap="square" lIns="91440" tIns="45720" rIns="91440" bIns="45720" anchor="t">
            <a:spAutoFit/>
          </a:bodyPr>
          <a:lstStyle/>
          <a:p>
            <a:pPr algn="l" rtl="0"/>
            <a:r>
              <a:rPr lang="sk" altLang="en-US" sz="1200" dirty="0">
                <a:solidFill>
                  <a:srgbClr val="353132"/>
                </a:solidFill>
                <a:latin typeface="+mj-lt"/>
                <a:cs typeface="Arial"/>
              </a:rPr>
              <a:t>Muscolo Meat Academy spustila úspěšnou crowdfundingovou kampaň na podporu školení a certifikace 15 studentů prostřednictvím intenzivního, praktického 9měsíčního programu v Chicagu, IL. Cíl vysbírat 30 000 USD byl překročen o 1 147 USD. Odkaz na kampaň:</a:t>
            </a:r>
            <a:r>
              <a:rPr lang="sk" altLang="en-US" sz="1200" dirty="0">
                <a:solidFill>
                  <a:srgbClr val="353132"/>
                </a:solidFill>
                <a:latin typeface="+mj-lt"/>
                <a:cs typeface="Arial"/>
                <a:hlinkClick r:id="rId2"/>
              </a:rPr>
              <a:t>www.barnraiser.us/projects/help-enroll-tomorrow-s-butchers</a:t>
            </a:r>
            <a:r>
              <a:rPr lang="sk" altLang="en-US" sz="1200" dirty="0">
                <a:solidFill>
                  <a:srgbClr val="353132"/>
                </a:solidFill>
                <a:latin typeface="+mj-lt"/>
                <a:cs typeface="Arial"/>
              </a:rPr>
              <a:t> </a:t>
            </a:r>
            <a:endParaRPr lang="en-IE" altLang="en-US" sz="1200" dirty="0">
              <a:solidFill>
                <a:srgbClr val="353132"/>
              </a:solidFill>
              <a:latin typeface="+mj-lt"/>
            </a:endParaRPr>
          </a:p>
        </p:txBody>
      </p:sp>
      <p:pic>
        <p:nvPicPr>
          <p:cNvPr id="8" name="Picture 1">
            <a:extLst>
              <a:ext uri="{FF2B5EF4-FFF2-40B4-BE49-F238E27FC236}">
                <a16:creationId xmlns:a16="http://schemas.microsoft.com/office/drawing/2014/main" id="{F1DE9660-C1B6-47C2-94EA-77966F58D6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4257" y="3803138"/>
            <a:ext cx="5437589" cy="248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6127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0D5DCFF5-FC22-43E6-A156-3585FF8F89FD}"/>
              </a:ext>
            </a:extLst>
          </p:cNvPr>
          <p:cNvSpPr txBox="1"/>
          <p:nvPr/>
        </p:nvSpPr>
        <p:spPr>
          <a:xfrm>
            <a:off x="233313" y="1059671"/>
            <a:ext cx="5846975" cy="276999"/>
          </a:xfrm>
          <a:prstGeom prst="rect">
            <a:avLst/>
          </a:prstGeom>
          <a:noFill/>
        </p:spPr>
        <p:txBody>
          <a:bodyPr wrap="square" lIns="91440" tIns="45720" rIns="91440" bIns="45720" anchor="t">
            <a:spAutoFit/>
          </a:bodyPr>
          <a:lstStyle/>
          <a:p>
            <a:pPr algn="l" rtl="0">
              <a:spcBef>
                <a:spcPct val="50000"/>
              </a:spcBef>
              <a:buFontTx/>
              <a:buNone/>
            </a:pPr>
            <a:r>
              <a:rPr lang="sk" altLang="en-US" sz="1200" b="1" dirty="0">
                <a:solidFill>
                  <a:srgbClr val="006600"/>
                </a:solidFill>
                <a:latin typeface="+mj-lt"/>
                <a:ea typeface="Aharoni" panose="02010803020104030203" pitchFamily="2" charset="-79"/>
                <a:cs typeface="Aharoni"/>
              </a:rPr>
              <a:t>Irské PLATFORMY DAVOVÉHO FINANCOVÁNÍ</a:t>
            </a:r>
          </a:p>
        </p:txBody>
      </p:sp>
      <p:pic>
        <p:nvPicPr>
          <p:cNvPr id="4" name="Picture 8" descr="&lt;strong&gt;flag&lt;/strong&gt; by think0 customization wallpaper hdtv widescreen the &lt;strong&gt;irish flag&lt;/strong&gt; ...">
            <a:extLst>
              <a:ext uri="{FF2B5EF4-FFF2-40B4-BE49-F238E27FC236}">
                <a16:creationId xmlns:a16="http://schemas.microsoft.com/office/drawing/2014/main" id="{BE085868-87CB-4A26-815F-867A72F18D2C}"/>
              </a:ext>
            </a:extLst>
          </p:cNvPr>
          <p:cNvPicPr>
            <a:picLocks noChangeAspect="1"/>
          </p:cNvPicPr>
          <p:nvPr/>
        </p:nvPicPr>
        <p:blipFill rotWithShape="1">
          <a:blip r:embed="rId2"/>
          <a:srcRect/>
          <a:stretch/>
        </p:blipFill>
        <p:spPr>
          <a:xfrm>
            <a:off x="7809253" y="1290503"/>
            <a:ext cx="1380889" cy="863055"/>
          </a:xfrm>
          <a:prstGeom prst="roundRect">
            <a:avLst>
              <a:gd name="adj" fmla="val 3876"/>
            </a:avLst>
          </a:prstGeom>
          <a:ln>
            <a:solidFill>
              <a:schemeClr val="accent1"/>
            </a:solidFill>
          </a:ln>
          <a:effectLst/>
        </p:spPr>
      </p:pic>
      <p:pic>
        <p:nvPicPr>
          <p:cNvPr id="5" name="Picture 4" descr="photo-1459257831348-f0cdd359235f.jpg">
            <a:extLst>
              <a:ext uri="{FF2B5EF4-FFF2-40B4-BE49-F238E27FC236}">
                <a16:creationId xmlns:a16="http://schemas.microsoft.com/office/drawing/2014/main" id="{AA06A6F9-DDB4-4E48-8F9E-E3AEA48FFF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8693" y="3188669"/>
            <a:ext cx="3171449" cy="237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okTextu 6">
            <a:extLst>
              <a:ext uri="{FF2B5EF4-FFF2-40B4-BE49-F238E27FC236}">
                <a16:creationId xmlns:a16="http://schemas.microsoft.com/office/drawing/2014/main" id="{AC10C73B-D028-41CE-AAFB-23041F6651CB}"/>
              </a:ext>
            </a:extLst>
          </p:cNvPr>
          <p:cNvSpPr txBox="1"/>
          <p:nvPr/>
        </p:nvSpPr>
        <p:spPr>
          <a:xfrm>
            <a:off x="233313" y="1722030"/>
            <a:ext cx="7197364" cy="3508653"/>
          </a:xfrm>
          <a:prstGeom prst="rect">
            <a:avLst/>
          </a:prstGeom>
          <a:noFill/>
        </p:spPr>
        <p:txBody>
          <a:bodyPr wrap="square" lIns="91440" tIns="45720" rIns="91440" bIns="45720" anchor="t">
            <a:spAutoFit/>
          </a:bodyPr>
          <a:lstStyle/>
          <a:p>
            <a:pPr algn="l" rtl="0" eaLnBrk="1" hangingPunct="1">
              <a:spcBef>
                <a:spcPct val="0"/>
              </a:spcBef>
              <a:buFontTx/>
              <a:buNone/>
            </a:pPr>
            <a:r>
              <a:rPr lang="sk" altLang="en-US" sz="1200" b="1" dirty="0">
                <a:latin typeface="+mj-lt"/>
                <a:cs typeface="Arial"/>
              </a:rPr>
              <a:t>Propojené finance:</a:t>
            </a:r>
          </a:p>
          <a:p>
            <a:pPr algn="l" rtl="0"/>
            <a:r>
              <a:rPr lang="sk" altLang="en-US" sz="1200" dirty="0">
                <a:latin typeface="+mj-lt"/>
                <a:cs typeface="Arial"/>
              </a:rPr>
              <a:t>Crowdfundingová stránka ve vlastnictví Irska s výhodnými provizními sazbami.</a:t>
            </a:r>
            <a:endParaRPr lang="en-IE" altLang="en-US" sz="1200" dirty="0">
              <a:latin typeface="+mj-lt"/>
            </a:endParaRPr>
          </a:p>
          <a:p>
            <a:pPr algn="l" rtl="0"/>
            <a:r>
              <a:rPr lang="sk" altLang="en-US" sz="1200" dirty="0">
                <a:latin typeface="+mj-lt"/>
                <a:cs typeface="Arial"/>
              </a:rPr>
              <a:t>Sazba: 2,5% provize</a:t>
            </a:r>
            <a:endParaRPr lang="en-IE" altLang="en-US" sz="1200" dirty="0">
              <a:latin typeface="+mj-lt"/>
            </a:endParaRPr>
          </a:p>
          <a:p>
            <a:pPr algn="l" rtl="0" eaLnBrk="1" hangingPunct="1">
              <a:spcBef>
                <a:spcPct val="0"/>
              </a:spcBef>
              <a:buFontTx/>
              <a:buNone/>
            </a:pPr>
            <a:r>
              <a:rPr lang="sk" altLang="en-US" sz="1200" dirty="0">
                <a:latin typeface="+mj-lt"/>
                <a:cs typeface="Arial"/>
              </a:rPr>
              <a:t>Webstránka:</a:t>
            </a:r>
            <a:r>
              <a:rPr lang="sk" altLang="en-US" sz="1200" dirty="0">
                <a:latin typeface="+mj-lt"/>
                <a:cs typeface="Arial"/>
                <a:hlinkClick r:id="rId4"/>
              </a:rPr>
              <a:t>www.linkedfinance.com</a:t>
            </a:r>
            <a:endParaRPr lang="en-IE" altLang="en-US" sz="1200" dirty="0">
              <a:latin typeface="+mj-lt"/>
              <a:cs typeface="Arial"/>
            </a:endParaRPr>
          </a:p>
          <a:p>
            <a:pPr algn="l" rtl="0" eaLnBrk="1" hangingPunct="1">
              <a:spcBef>
                <a:spcPct val="0"/>
              </a:spcBef>
              <a:buFontTx/>
              <a:buNone/>
            </a:pPr>
            <a:endParaRPr lang="en-IE" altLang="en-US" sz="1200" dirty="0">
              <a:latin typeface="+mj-lt"/>
            </a:endParaRPr>
          </a:p>
          <a:p>
            <a:pPr algn="l" rtl="0" eaLnBrk="1" hangingPunct="1">
              <a:spcBef>
                <a:spcPct val="0"/>
              </a:spcBef>
              <a:buFontTx/>
              <a:buNone/>
            </a:pPr>
            <a:r>
              <a:rPr lang="sk" altLang="en-US" sz="1200" b="1" dirty="0" err="1">
                <a:latin typeface="+mj-lt"/>
                <a:cs typeface="Arial"/>
              </a:rPr>
              <a:t>iCrowdFund</a:t>
            </a:r>
            <a:r>
              <a:rPr lang="sk" altLang="en-US" sz="1200" b="1" dirty="0">
                <a:latin typeface="+mj-lt"/>
                <a:cs typeface="Arial"/>
              </a:rPr>
              <a:t>:</a:t>
            </a:r>
          </a:p>
          <a:p>
            <a:pPr algn="l" rtl="0"/>
            <a:r>
              <a:rPr lang="sk" altLang="en-US" sz="1200" dirty="0">
                <a:latin typeface="+mj-lt"/>
                <a:cs typeface="Arial"/>
              </a:rPr>
              <a:t>Irská crowdfundingová společnost z kurzu: 4% provize</a:t>
            </a:r>
            <a:endParaRPr lang="en-IE" altLang="en-US" sz="1200" dirty="0">
              <a:latin typeface="+mj-lt"/>
            </a:endParaRPr>
          </a:p>
          <a:p>
            <a:pPr algn="l" rtl="0" eaLnBrk="1" hangingPunct="1">
              <a:spcBef>
                <a:spcPct val="0"/>
              </a:spcBef>
              <a:buFontTx/>
              <a:buNone/>
            </a:pPr>
            <a:r>
              <a:rPr lang="sk" altLang="en-US" sz="1200" dirty="0">
                <a:latin typeface="+mj-lt"/>
                <a:cs typeface="Arial"/>
              </a:rPr>
              <a:t>Webstránka:</a:t>
            </a:r>
            <a:r>
              <a:rPr lang="sk" altLang="en-US" sz="1200" dirty="0">
                <a:latin typeface="+mj-lt"/>
                <a:cs typeface="Arial"/>
                <a:hlinkClick r:id="rId5"/>
              </a:rPr>
              <a:t>www.icrowdfund.ie</a:t>
            </a:r>
            <a:endParaRPr lang="en-IE" altLang="en-US" sz="1200" dirty="0">
              <a:latin typeface="+mj-lt"/>
              <a:cs typeface="Arial"/>
            </a:endParaRPr>
          </a:p>
          <a:p>
            <a:pPr algn="l" rtl="0" eaLnBrk="1" hangingPunct="1">
              <a:spcBef>
                <a:spcPct val="0"/>
              </a:spcBef>
              <a:buFontTx/>
              <a:buNone/>
            </a:pPr>
            <a:endParaRPr lang="en-IE" altLang="en-US" sz="1200" dirty="0">
              <a:latin typeface="+mj-lt"/>
            </a:endParaRPr>
          </a:p>
          <a:p>
            <a:pPr algn="l" rtl="0">
              <a:spcBef>
                <a:spcPct val="50000"/>
              </a:spcBef>
            </a:pPr>
            <a:endParaRPr lang="en-US" altLang="en-US" sz="1200" b="1" dirty="0">
              <a:latin typeface="+mj-lt"/>
              <a:ea typeface="Aharoni" panose="02010803020104030203" pitchFamily="2" charset="-79"/>
              <a:cs typeface="Aharoni" panose="02010803020104030203" pitchFamily="2" charset="-79"/>
            </a:endParaRPr>
          </a:p>
          <a:p>
            <a:pPr algn="ctr" rtl="0" eaLnBrk="1" hangingPunct="1">
              <a:spcBef>
                <a:spcPct val="50000"/>
              </a:spcBef>
              <a:buFontTx/>
              <a:buNone/>
            </a:pPr>
            <a:endParaRPr lang="en-IE" altLang="en-US" sz="1200" b="1" dirty="0">
              <a:latin typeface="+mj-lt"/>
            </a:endParaRPr>
          </a:p>
          <a:p>
            <a:pPr algn="l" rtl="0" eaLnBrk="1" hangingPunct="1">
              <a:spcBef>
                <a:spcPct val="0"/>
              </a:spcBef>
              <a:buFontTx/>
              <a:buNone/>
            </a:pPr>
            <a:endParaRPr lang="en-IE" altLang="en-US" sz="1200" b="1" dirty="0">
              <a:latin typeface="+mj-lt"/>
            </a:endParaRPr>
          </a:p>
          <a:p>
            <a:pPr lvl="1" algn="l" rtl="0" eaLnBrk="1" hangingPunct="1">
              <a:spcBef>
                <a:spcPct val="0"/>
              </a:spcBef>
              <a:buFontTx/>
              <a:buNone/>
            </a:pPr>
            <a:endParaRPr lang="en-IE" altLang="en-US" sz="1200" dirty="0">
              <a:latin typeface="+mj-lt"/>
              <a:ea typeface="MS PGothic" panose="020B0600070205080204" pitchFamily="34" charset="-128"/>
            </a:endParaRPr>
          </a:p>
          <a:p>
            <a:pPr algn="l" rtl="0" eaLnBrk="1" hangingPunct="1">
              <a:spcBef>
                <a:spcPct val="0"/>
              </a:spcBef>
              <a:buFontTx/>
              <a:buNone/>
            </a:pPr>
            <a:endParaRPr lang="en-IE" altLang="en-US" sz="1200" dirty="0">
              <a:latin typeface="+mj-lt"/>
              <a:cs typeface="Arial"/>
            </a:endParaRPr>
          </a:p>
          <a:p>
            <a:pPr algn="l" rtl="0" eaLnBrk="1" hangingPunct="1">
              <a:spcBef>
                <a:spcPct val="0"/>
              </a:spcBef>
              <a:buFontTx/>
              <a:buNone/>
            </a:pPr>
            <a:endParaRPr lang="en-IE" altLang="en-US" sz="1200" dirty="0">
              <a:latin typeface="+mj-lt"/>
              <a:cs typeface="Arial"/>
            </a:endParaRPr>
          </a:p>
          <a:p>
            <a:pPr algn="l" rtl="0" eaLnBrk="1" hangingPunct="1">
              <a:spcBef>
                <a:spcPct val="0"/>
              </a:spcBef>
              <a:buFontTx/>
              <a:buNone/>
            </a:pPr>
            <a:endParaRPr lang="en-IE" altLang="en-US" sz="1200" dirty="0">
              <a:latin typeface="+mj-lt"/>
            </a:endParaRPr>
          </a:p>
          <a:p>
            <a:pPr algn="l" rtl="0" eaLnBrk="1" hangingPunct="1">
              <a:spcBef>
                <a:spcPct val="50000"/>
              </a:spcBef>
              <a:buFontTx/>
              <a:buNone/>
            </a:pPr>
            <a:endParaRPr lang="en-US" altLang="en-US" sz="1200" dirty="0">
              <a:latin typeface="+mj-lt"/>
            </a:endParaRPr>
          </a:p>
        </p:txBody>
      </p:sp>
    </p:spTree>
    <p:extLst>
      <p:ext uri="{BB962C8B-B14F-4D97-AF65-F5344CB8AC3E}">
        <p14:creationId xmlns:p14="http://schemas.microsoft.com/office/powerpoint/2010/main" val="38826838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038679EA-C122-4A0E-8BFC-B3DE2AA5AAB3}"/>
              </a:ext>
            </a:extLst>
          </p:cNvPr>
          <p:cNvSpPr txBox="1"/>
          <p:nvPr/>
        </p:nvSpPr>
        <p:spPr>
          <a:xfrm>
            <a:off x="271021" y="1010245"/>
            <a:ext cx="5238750" cy="1384995"/>
          </a:xfrm>
          <a:prstGeom prst="rect">
            <a:avLst/>
          </a:prstGeom>
          <a:noFill/>
        </p:spPr>
        <p:txBody>
          <a:bodyPr wrap="square" lIns="91440" tIns="45720" rIns="91440" bIns="45720" anchor="t">
            <a:spAutoFit/>
          </a:bodyPr>
          <a:lstStyle/>
          <a:p>
            <a:pPr algn="l" rtl="0">
              <a:buFontTx/>
              <a:buNone/>
            </a:pPr>
            <a:r>
              <a:rPr lang="sk" altLang="en-US" sz="1200" dirty="0">
                <a:latin typeface="+mj-lt"/>
                <a:cs typeface="Arial"/>
              </a:rPr>
              <a:t>CRUCIAL Crowdfunding je projekt podporovaný programem ERASMUS+, jehož cílem je informovat všechny různé zainteresované strany, které mohou potenciálně profitovat z tohoto inovativního způsobu financování podnikatelských aktivit.</a:t>
            </a:r>
          </a:p>
          <a:p>
            <a:pPr algn="l" rtl="0"/>
            <a:r>
              <a:rPr lang="sk" altLang="en-US" sz="1200" dirty="0">
                <a:latin typeface="+mj-lt"/>
                <a:cs typeface="Arial"/>
              </a:rPr>
              <a:t>Webová stránka projektu:</a:t>
            </a:r>
            <a:r>
              <a:rPr lang="sk" altLang="en-US" sz="1200" dirty="0">
                <a:latin typeface="+mj-lt"/>
                <a:cs typeface="Arial"/>
                <a:hlinkClick r:id="rId2"/>
              </a:rPr>
              <a:t>http://crucialcrowdfunding.com</a:t>
            </a:r>
            <a:r>
              <a:rPr lang="sk" altLang="en-US" sz="1200" dirty="0">
                <a:latin typeface="+mj-lt"/>
                <a:cs typeface="Arial"/>
              </a:rPr>
              <a:t> </a:t>
            </a:r>
            <a:endParaRPr lang="en-IE" altLang="en-US" sz="1200" dirty="0">
              <a:latin typeface="+mj-lt"/>
            </a:endParaRPr>
          </a:p>
          <a:p>
            <a:pPr algn="l" rtl="0"/>
            <a:r>
              <a:rPr lang="sk" altLang="en-US" sz="1200" dirty="0">
                <a:latin typeface="+mj-lt"/>
                <a:cs typeface="Arial"/>
              </a:rPr>
              <a:t>Crucial Crowd Funding Resources –</a:t>
            </a:r>
            <a:r>
              <a:rPr lang="sk" altLang="en-US" sz="1200" dirty="0">
                <a:latin typeface="+mj-lt"/>
                <a:cs typeface="Arial"/>
                <a:hlinkClick r:id="rId3"/>
              </a:rPr>
              <a:t>http://crucialcrowdfunding.com/downloads/</a:t>
            </a:r>
            <a:r>
              <a:rPr lang="sk" altLang="en-US" sz="1200" dirty="0">
                <a:latin typeface="+mj-lt"/>
                <a:cs typeface="Arial"/>
              </a:rPr>
              <a:t> </a:t>
            </a:r>
            <a:endParaRPr lang="en-IE" altLang="en-US" sz="1200" dirty="0">
              <a:latin typeface="+mj-lt"/>
            </a:endParaRPr>
          </a:p>
          <a:p>
            <a:pPr algn="l" rtl="0">
              <a:spcBef>
                <a:spcPct val="0"/>
              </a:spcBef>
              <a:buFontTx/>
              <a:buNone/>
            </a:pPr>
            <a:endParaRPr lang="en-IE" altLang="en-US" sz="1200" dirty="0">
              <a:latin typeface="+mj-lt"/>
            </a:endParaRPr>
          </a:p>
        </p:txBody>
      </p:sp>
      <p:pic>
        <p:nvPicPr>
          <p:cNvPr id="4" name="Picture 8">
            <a:extLst>
              <a:ext uri="{FF2B5EF4-FFF2-40B4-BE49-F238E27FC236}">
                <a16:creationId xmlns:a16="http://schemas.microsoft.com/office/drawing/2014/main" id="{6CA0A80B-F4F7-4B78-B99E-FF3C5DC3BB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7779" y="1381125"/>
            <a:ext cx="34321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89736675-4C51-4CD6-819D-4C5AC31D0BE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157123"/>
            <a:ext cx="523875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okTextu 6">
            <a:extLst>
              <a:ext uri="{FF2B5EF4-FFF2-40B4-BE49-F238E27FC236}">
                <a16:creationId xmlns:a16="http://schemas.microsoft.com/office/drawing/2014/main" id="{D401C940-9EA3-457B-AA89-4AADEB9D42E2}"/>
              </a:ext>
            </a:extLst>
          </p:cNvPr>
          <p:cNvSpPr txBox="1"/>
          <p:nvPr/>
        </p:nvSpPr>
        <p:spPr>
          <a:xfrm>
            <a:off x="6485641" y="4723304"/>
            <a:ext cx="5071620" cy="369332"/>
          </a:xfrm>
          <a:prstGeom prst="rect">
            <a:avLst/>
          </a:prstGeom>
          <a:noFill/>
        </p:spPr>
        <p:txBody>
          <a:bodyPr wrap="square">
            <a:spAutoFit/>
          </a:bodyPr>
          <a:lstStyle/>
          <a:p>
            <a:pPr algn="l" rtl="0">
              <a:spcBef>
                <a:spcPct val="0"/>
              </a:spcBef>
              <a:buFontTx/>
              <a:buNone/>
            </a:pPr>
            <a:r>
              <a:rPr lang="sk" altLang="en-US" sz="1800" dirty="0">
                <a:latin typeface="Bookman Old Style" panose="02050604050505020204" pitchFamily="18" charset="0"/>
              </a:rPr>
              <a:t>Dostupné jazyky</a:t>
            </a:r>
          </a:p>
        </p:txBody>
      </p:sp>
      <p:pic>
        <p:nvPicPr>
          <p:cNvPr id="8" name="Picture 9">
            <a:extLst>
              <a:ext uri="{FF2B5EF4-FFF2-40B4-BE49-F238E27FC236}">
                <a16:creationId xmlns:a16="http://schemas.microsoft.com/office/drawing/2014/main" id="{DEE42A79-4C64-44C6-A977-BC476D35F0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7304" y="5188687"/>
            <a:ext cx="34226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lokTextu 9">
            <a:extLst>
              <a:ext uri="{FF2B5EF4-FFF2-40B4-BE49-F238E27FC236}">
                <a16:creationId xmlns:a16="http://schemas.microsoft.com/office/drawing/2014/main" id="{EB245A8D-DB3F-4C84-AEEC-ED868AED879B}"/>
              </a:ext>
            </a:extLst>
          </p:cNvPr>
          <p:cNvSpPr txBox="1"/>
          <p:nvPr/>
        </p:nvSpPr>
        <p:spPr>
          <a:xfrm>
            <a:off x="271021" y="4826674"/>
            <a:ext cx="5778630" cy="646331"/>
          </a:xfrm>
          <a:prstGeom prst="rect">
            <a:avLst/>
          </a:prstGeom>
          <a:noFill/>
        </p:spPr>
        <p:txBody>
          <a:bodyPr wrap="square" lIns="91440" tIns="45720" rIns="91440" bIns="45720" anchor="t">
            <a:spAutoFit/>
          </a:bodyPr>
          <a:lstStyle/>
          <a:p>
            <a:pPr algn="l" rtl="0">
              <a:defRPr/>
            </a:pPr>
            <a:r>
              <a:rPr lang="sk" sz="1200" dirty="0">
                <a:solidFill>
                  <a:schemeClr val="bg1"/>
                </a:solidFill>
                <a:highlight>
                  <a:srgbClr val="EF723A"/>
                </a:highlight>
                <a:latin typeface="+mj-lt"/>
                <a:cs typeface="Arial"/>
              </a:rPr>
              <a:t>Cvičení 9:</a:t>
            </a:r>
            <a:r>
              <a:rPr lang="sk" sz="1200" dirty="0">
                <a:highlight>
                  <a:srgbClr val="EF723A"/>
                </a:highlight>
                <a:latin typeface="+mj-lt"/>
                <a:cs typeface="Arial"/>
              </a:rPr>
              <a:t> </a:t>
            </a:r>
            <a:r>
              <a:rPr lang="sk" sz="1200" dirty="0">
                <a:solidFill>
                  <a:schemeClr val="bg1"/>
                </a:solidFill>
                <a:highlight>
                  <a:srgbClr val="EF723A"/>
                </a:highlight>
                <a:latin typeface="+mj-lt"/>
                <a:cs typeface="Arial"/>
              </a:rPr>
              <a:t>Stáhněte si a zkontrolujte Crucial Crowdfunding</a:t>
            </a:r>
            <a:endParaRPr lang="en-IE" sz="1200" dirty="0">
              <a:solidFill>
                <a:schemeClr val="bg1"/>
              </a:solidFill>
              <a:highlight>
                <a:srgbClr val="EF723A"/>
              </a:highlight>
              <a:latin typeface="+mj-lt"/>
            </a:endParaRPr>
          </a:p>
          <a:p>
            <a:pPr algn="l" rtl="0">
              <a:defRPr/>
            </a:pPr>
            <a:r>
              <a:rPr lang="sk" sz="1200" dirty="0">
                <a:solidFill>
                  <a:schemeClr val="bg1"/>
                </a:solidFill>
                <a:highlight>
                  <a:srgbClr val="EF723A"/>
                </a:highlight>
                <a:latin typeface="+mj-lt"/>
                <a:cs typeface="Arial"/>
              </a:rPr>
              <a:t>Zdroje - jak to dělají</a:t>
            </a:r>
            <a:endParaRPr lang="en-IE" sz="1200" dirty="0">
              <a:solidFill>
                <a:schemeClr val="bg1"/>
              </a:solidFill>
              <a:highlight>
                <a:srgbClr val="EF723A"/>
              </a:highlight>
              <a:latin typeface="+mj-lt"/>
            </a:endParaRPr>
          </a:p>
          <a:p>
            <a:pPr algn="l" rtl="0">
              <a:defRPr/>
            </a:pPr>
            <a:r>
              <a:rPr lang="sk" sz="1200" dirty="0">
                <a:solidFill>
                  <a:schemeClr val="bg1"/>
                </a:solidFill>
                <a:highlight>
                  <a:srgbClr val="EF723A"/>
                </a:highlight>
                <a:latin typeface="+mj-lt"/>
                <a:cs typeface="Arial"/>
              </a:rPr>
              <a:t>aplikovat na svůj plán?</a:t>
            </a:r>
            <a:endParaRPr lang="en-IE" sz="1200" dirty="0">
              <a:solidFill>
                <a:schemeClr val="bg1"/>
              </a:solidFill>
              <a:highlight>
                <a:srgbClr val="EF723A"/>
              </a:highlight>
              <a:latin typeface="+mj-lt"/>
            </a:endParaRPr>
          </a:p>
        </p:txBody>
      </p:sp>
    </p:spTree>
    <p:extLst>
      <p:ext uri="{BB962C8B-B14F-4D97-AF65-F5344CB8AC3E}">
        <p14:creationId xmlns:p14="http://schemas.microsoft.com/office/powerpoint/2010/main" val="1421502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CC0D77A1-FCFC-44AC-8D35-8CDCD19AD031}"/>
              </a:ext>
            </a:extLst>
          </p:cNvPr>
          <p:cNvSpPr txBox="1"/>
          <p:nvPr/>
        </p:nvSpPr>
        <p:spPr>
          <a:xfrm>
            <a:off x="252167" y="1232257"/>
            <a:ext cx="5649012" cy="584775"/>
          </a:xfrm>
          <a:prstGeom prst="rect">
            <a:avLst/>
          </a:prstGeom>
          <a:noFill/>
        </p:spPr>
        <p:txBody>
          <a:bodyPr wrap="square" lIns="91440" tIns="45720" rIns="91440" bIns="45720" anchor="t">
            <a:spAutoFit/>
          </a:bodyPr>
          <a:lstStyle/>
          <a:p>
            <a:pPr algn="l" rtl="0"/>
            <a:r>
              <a:rPr lang="sk" altLang="en-US" sz="1600" b="1" dirty="0">
                <a:solidFill>
                  <a:srgbClr val="006600"/>
                </a:solidFill>
                <a:latin typeface="+mj-lt"/>
                <a:cs typeface="Arial"/>
              </a:rPr>
              <a:t>4 .6 Získání firemní podpory</a:t>
            </a:r>
            <a:br>
              <a:rPr lang="en-IE" altLang="en-US" sz="1600" dirty="0">
                <a:latin typeface="+mj-lt"/>
              </a:rPr>
            </a:br>
            <a:endParaRPr lang="en-IE" altLang="en-US" sz="1600">
              <a:solidFill>
                <a:srgbClr val="006600"/>
              </a:solidFill>
              <a:latin typeface="+mj-lt"/>
            </a:endParaRPr>
          </a:p>
        </p:txBody>
      </p:sp>
      <p:sp>
        <p:nvSpPr>
          <p:cNvPr id="5" name="BlokTextu 4">
            <a:extLst>
              <a:ext uri="{FF2B5EF4-FFF2-40B4-BE49-F238E27FC236}">
                <a16:creationId xmlns:a16="http://schemas.microsoft.com/office/drawing/2014/main" id="{A5C47094-0F01-4FDC-B3EC-5257C3A20367}"/>
              </a:ext>
            </a:extLst>
          </p:cNvPr>
          <p:cNvSpPr txBox="1"/>
          <p:nvPr/>
        </p:nvSpPr>
        <p:spPr>
          <a:xfrm>
            <a:off x="252167" y="1922213"/>
            <a:ext cx="9004955" cy="4370427"/>
          </a:xfrm>
          <a:prstGeom prst="rect">
            <a:avLst/>
          </a:prstGeom>
          <a:noFill/>
        </p:spPr>
        <p:txBody>
          <a:bodyPr wrap="square" lIns="91440" tIns="45720" rIns="91440" bIns="45720" anchor="t">
            <a:spAutoFit/>
          </a:bodyPr>
          <a:lstStyle/>
          <a:p>
            <a:pPr algn="l" rtl="0">
              <a:defRPr/>
            </a:pPr>
            <a:r>
              <a:rPr lang="sk" sz="1200" dirty="0">
                <a:latin typeface="+mj-lt"/>
                <a:cs typeface="Arial"/>
              </a:rPr>
              <a:t>Korporace utratí každý rok miliony eur na firemní sponzorství. Centrum chuti přitahuje takové financování (např. The Food Hub, Irsko přilákalo 5-cifernou částku od národního maloobchodníka). Kroky ….</a:t>
            </a:r>
          </a:p>
          <a:p>
            <a:pPr marL="457200" indent="-457200" algn="l" rtl="0">
              <a:buFont typeface="+mj-lt"/>
              <a:buAutoNum type="arabicPeriod"/>
              <a:defRPr/>
            </a:pPr>
            <a:r>
              <a:rPr lang="sk" altLang="en-US" sz="1200" dirty="0">
                <a:latin typeface="+mj-lt"/>
                <a:cs typeface="Arial"/>
              </a:rPr>
              <a:t>Prozkoumejte korporace nebo společnosti se silným zastoupením v potravinářské komunitě a identifikujte ty, které se zavázaly k vaší misi potravinového inkubátoru.</a:t>
            </a:r>
          </a:p>
          <a:p>
            <a:pPr marL="457200" indent="-457200" algn="l" rtl="0">
              <a:buFont typeface="+mj-lt"/>
              <a:buAutoNum type="arabicPeriod"/>
              <a:defRPr/>
            </a:pPr>
            <a:r>
              <a:rPr lang="sk" altLang="en-US" sz="1200" dirty="0">
                <a:latin typeface="+mj-lt"/>
                <a:cs typeface="Arial"/>
              </a:rPr>
              <a:t>Využijte osobní vztahy – Zeptejte se svých kontaktů na jejich kontakty.</a:t>
            </a:r>
            <a:endParaRPr lang="en-IE" altLang="en-US" sz="1200" dirty="0">
              <a:latin typeface="+mj-lt"/>
            </a:endParaRPr>
          </a:p>
          <a:p>
            <a:pPr marL="457200" indent="-457200" algn="l" rtl="0">
              <a:buFont typeface="+mj-lt"/>
              <a:buAutoNum type="arabicPeriod"/>
              <a:defRPr/>
            </a:pPr>
            <a:r>
              <a:rPr lang="sk" altLang="en-US" sz="1200" dirty="0">
                <a:latin typeface="+mj-lt"/>
                <a:cs typeface="Arial"/>
              </a:rPr>
              <a:t>Rozviňte svou nabídku: Připravte si dobrou myšlenku nabídka, která poskytuje řadu možností, jak se zapojit a podpořit vaši práci</a:t>
            </a:r>
            <a:endParaRPr lang="sk-SK" altLang="en-US" sz="1200" dirty="0">
              <a:latin typeface="+mj-lt"/>
              <a:cs typeface="Arial"/>
            </a:endParaRPr>
          </a:p>
          <a:p>
            <a:pPr marL="0" indent="0" algn="l" rtl="0">
              <a:buFontTx/>
              <a:buNone/>
              <a:defRPr/>
            </a:pPr>
            <a:endParaRPr lang="en-IE" altLang="en-US" sz="1200" dirty="0">
              <a:solidFill>
                <a:srgbClr val="636EA6"/>
              </a:solidFill>
              <a:latin typeface="+mj-lt"/>
            </a:endParaRPr>
          </a:p>
          <a:p>
            <a:pPr algn="l" rtl="0">
              <a:buFont typeface="+mj-lt"/>
              <a:buAutoNum type="arabicPeriod" startAt="4"/>
              <a:defRPr/>
            </a:pPr>
            <a:r>
              <a:rPr lang="sk" altLang="en-US" sz="1200" dirty="0">
                <a:latin typeface="+mj-lt"/>
                <a:cs typeface="Arial"/>
              </a:rPr>
              <a:t>Pochopte motivaci sponzorů - v první řadě jde o budování značky: marketing, společenskou zodpovědnost. Pokud je váš projekt v souladu s jejich filantropickým úsilím, máte větší šanci získat jejich podporu.</a:t>
            </a:r>
            <a:br>
              <a:rPr lang="en-IE" altLang="en-US" sz="1200" dirty="0">
                <a:latin typeface="+mj-lt"/>
              </a:rPr>
            </a:br>
            <a:endParaRPr lang="en-IE" altLang="en-US" sz="1200" dirty="0">
              <a:latin typeface="+mj-lt"/>
            </a:endParaRPr>
          </a:p>
          <a:p>
            <a:pPr algn="l" rtl="0">
              <a:buFont typeface="+mj-lt"/>
              <a:buAutoNum type="arabicPeriod" startAt="4"/>
              <a:defRPr/>
            </a:pPr>
            <a:r>
              <a:rPr lang="sk" altLang="en-US" sz="1200" dirty="0">
                <a:latin typeface="+mj-lt"/>
                <a:cs typeface="Arial"/>
              </a:rPr>
              <a:t>Vyrobte a pošlete dopis – Buďte zaníceni: Pokud jste vy a váš výbor nadšeni pro věc a vaši komunitu/sociální podnik, bude zářit a bude nakažlivý pro lidi kolem vás. Zahrňte jasnou výzvu k akci pro další krok, co chcete, aby udělali – setkali se, navštívit váš projekt atd.</a:t>
            </a:r>
            <a:endParaRPr lang="sk-SK" altLang="en-US" sz="1200" dirty="0">
              <a:latin typeface="+mj-lt"/>
              <a:cs typeface="Arial"/>
            </a:endParaRPr>
          </a:p>
          <a:p>
            <a:pPr marL="457200" indent="-457200" algn="l" rtl="0">
              <a:buFont typeface="Lucida Grande" charset="0"/>
              <a:buAutoNum type="arabicPeriod" startAt="6"/>
            </a:pPr>
            <a:r>
              <a:rPr lang="sk" altLang="en-US" sz="1200" dirty="0">
                <a:latin typeface="+mj-lt"/>
                <a:cs typeface="Arial"/>
              </a:rPr>
              <a:t>Následné kroky – Musíte předpokládat, že potenciální sponzoři vás nebudou kontaktovat přímo; je vaší zodpovědností kontaktovat je</a:t>
            </a:r>
          </a:p>
          <a:p>
            <a:pPr marL="457200" indent="-457200" algn="l" rtl="0">
              <a:buFont typeface="Lucida Grande" charset="0"/>
              <a:buAutoNum type="arabicPeriod" startAt="6"/>
            </a:pPr>
            <a:endParaRPr lang="en-IE" altLang="en-US" sz="1200" dirty="0">
              <a:latin typeface="+mj-lt"/>
            </a:endParaRPr>
          </a:p>
          <a:p>
            <a:pPr marL="457200" indent="-457200" algn="l" rtl="0">
              <a:buFont typeface="Lucida Grande" charset="0"/>
              <a:buAutoNum type="arabicPeriod" startAt="6"/>
            </a:pPr>
            <a:r>
              <a:rPr lang="sk" altLang="en-US" sz="1200" dirty="0">
                <a:latin typeface="+mj-lt"/>
                <a:cs typeface="Arial"/>
              </a:rPr>
              <a:t>Splňte to, co slíbíte: Nikdy nedokážete dostatečně ocenit podporu společností, pokud jde o váš projekt. Nadměrné doručení!</a:t>
            </a:r>
          </a:p>
          <a:p>
            <a:pPr algn="l" rtl="0">
              <a:defRPr/>
            </a:pPr>
            <a:br>
              <a:rPr lang="en-IE" altLang="en-US" sz="1400" dirty="0">
                <a:latin typeface="+mj-lt"/>
              </a:rPr>
            </a:br>
            <a:endParaRPr lang="en-IE" altLang="en-US" sz="1200" dirty="0">
              <a:latin typeface="+mj-lt"/>
            </a:endParaRPr>
          </a:p>
          <a:p>
            <a:pPr marL="457200" indent="-457200" algn="l" rtl="0">
              <a:buFont typeface="+mj-lt"/>
              <a:buAutoNum type="arabicPeriod"/>
              <a:defRPr/>
            </a:pPr>
            <a:endParaRPr lang="en-IE" altLang="en-US" sz="1200" dirty="0">
              <a:latin typeface="+mj-lt"/>
            </a:endParaRPr>
          </a:p>
          <a:p>
            <a:pPr marL="514350" indent="-514350" algn="l" rtl="0">
              <a:buFont typeface="+mj-lt"/>
              <a:buAutoNum type="arabicPeriod"/>
              <a:defRPr/>
            </a:pPr>
            <a:endParaRPr lang="en-IE" altLang="en-US" sz="1200" dirty="0">
              <a:solidFill>
                <a:srgbClr val="636EA6"/>
              </a:solidFill>
              <a:latin typeface="+mj-lt"/>
            </a:endParaRPr>
          </a:p>
          <a:p>
            <a:pPr marL="0" indent="0" algn="l" rtl="0">
              <a:buFontTx/>
              <a:buNone/>
              <a:defRPr/>
            </a:pPr>
            <a:endParaRPr lang="en-IE" altLang="en-US" sz="1200" dirty="0">
              <a:latin typeface="+mj-lt"/>
            </a:endParaRPr>
          </a:p>
        </p:txBody>
      </p:sp>
    </p:spTree>
    <p:extLst>
      <p:ext uri="{BB962C8B-B14F-4D97-AF65-F5344CB8AC3E}">
        <p14:creationId xmlns:p14="http://schemas.microsoft.com/office/powerpoint/2010/main" val="4221258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a:extLst>
              <a:ext uri="{FF2B5EF4-FFF2-40B4-BE49-F238E27FC236}">
                <a16:creationId xmlns:a16="http://schemas.microsoft.com/office/drawing/2014/main" id="{1E5FDD8C-11F8-4778-BD4D-DB6D55654204}"/>
              </a:ext>
            </a:extLst>
          </p:cNvPr>
          <p:cNvSpPr txBox="1"/>
          <p:nvPr/>
        </p:nvSpPr>
        <p:spPr>
          <a:xfrm>
            <a:off x="1177565" y="1053148"/>
            <a:ext cx="7550869" cy="338554"/>
          </a:xfrm>
          <a:prstGeom prst="rect">
            <a:avLst/>
          </a:prstGeom>
          <a:noFill/>
        </p:spPr>
        <p:txBody>
          <a:bodyPr wrap="square" lIns="91440" tIns="45720" rIns="91440" bIns="45720" anchor="t">
            <a:spAutoFit/>
          </a:bodyPr>
          <a:lstStyle/>
          <a:p>
            <a:pPr algn="l" rtl="0"/>
            <a:r>
              <a:rPr lang="sk" altLang="en-US" sz="1600" b="1" dirty="0">
                <a:solidFill>
                  <a:srgbClr val="006600"/>
                </a:solidFill>
                <a:latin typeface="+mj-lt"/>
                <a:cs typeface="Arial"/>
              </a:rPr>
              <a:t>Obchod s potravinovým inkubátorem „Ne pro zisk“. Struktura</a:t>
            </a:r>
            <a:endParaRPr lang="en-IE" altLang="en-US" sz="1600" b="1">
              <a:solidFill>
                <a:srgbClr val="006600"/>
              </a:solidFill>
            </a:endParaRPr>
          </a:p>
        </p:txBody>
      </p:sp>
      <p:graphicFrame>
        <p:nvGraphicFramePr>
          <p:cNvPr id="5" name="Tabuľka 5">
            <a:extLst>
              <a:ext uri="{FF2B5EF4-FFF2-40B4-BE49-F238E27FC236}">
                <a16:creationId xmlns:a16="http://schemas.microsoft.com/office/drawing/2014/main" id="{3D73054F-A651-45E6-A07D-E574DCC7A76B}"/>
              </a:ext>
            </a:extLst>
          </p:cNvPr>
          <p:cNvGraphicFramePr>
            <a:graphicFrameLocks noGrp="1"/>
          </p:cNvGraphicFramePr>
          <p:nvPr>
            <p:extLst>
              <p:ext uri="{D42A27DB-BD31-4B8C-83A1-F6EECF244321}">
                <p14:modId xmlns:p14="http://schemas.microsoft.com/office/powerpoint/2010/main" val="3688267614"/>
              </p:ext>
            </p:extLst>
          </p:nvPr>
        </p:nvGraphicFramePr>
        <p:xfrm>
          <a:off x="0" y="1545028"/>
          <a:ext cx="9906000" cy="2651760"/>
        </p:xfrm>
        <a:graphic>
          <a:graphicData uri="http://schemas.openxmlformats.org/drawingml/2006/table">
            <a:tbl>
              <a:tblPr firstRow="1" bandRow="1">
                <a:tableStyleId>{F5AB1C69-6EDB-4FF4-983F-18BD219EF322}</a:tableStyleId>
              </a:tblPr>
              <a:tblGrid>
                <a:gridCol w="4845377">
                  <a:extLst>
                    <a:ext uri="{9D8B030D-6E8A-4147-A177-3AD203B41FA5}">
                      <a16:colId xmlns:a16="http://schemas.microsoft.com/office/drawing/2014/main" val="1833463047"/>
                    </a:ext>
                  </a:extLst>
                </a:gridCol>
                <a:gridCol w="5060623">
                  <a:extLst>
                    <a:ext uri="{9D8B030D-6E8A-4147-A177-3AD203B41FA5}">
                      <a16:colId xmlns:a16="http://schemas.microsoft.com/office/drawing/2014/main" val="333116818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 sz="1800" dirty="0">
                          <a:solidFill>
                            <a:srgbClr val="006600"/>
                          </a:solidFill>
                          <a:latin typeface="+mj-lt"/>
                        </a:rPr>
                        <a:t>Nezisk</a:t>
                      </a:r>
                    </a:p>
                    <a:p>
                      <a:pPr algn="l" rtl="0"/>
                      <a:endParaRPr lang="sk-SK"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 sz="1800" dirty="0">
                          <a:solidFill>
                            <a:srgbClr val="006600"/>
                          </a:solidFill>
                          <a:latin typeface="+mj-lt"/>
                        </a:rPr>
                        <a:t>Dostupné typy financí</a:t>
                      </a:r>
                    </a:p>
                    <a:p>
                      <a:pPr algn="l" rtl="0"/>
                      <a:endParaRPr lang="sk-SK" dirty="0">
                        <a:latin typeface="+mj-lt"/>
                      </a:endParaRPr>
                    </a:p>
                  </a:txBody>
                  <a:tcPr/>
                </a:tc>
                <a:extLst>
                  <a:ext uri="{0D108BD9-81ED-4DB2-BD59-A6C34878D82A}">
                    <a16:rowId xmlns:a16="http://schemas.microsoft.com/office/drawing/2014/main" val="3579594311"/>
                  </a:ext>
                </a:extLst>
              </a:tr>
              <a:tr h="370840">
                <a:tc>
                  <a:txBody>
                    <a:bodyPr/>
                    <a:lstStyle/>
                    <a:p>
                      <a:pPr marL="342900" indent="-342900" algn="l" rtl="0">
                        <a:buFont typeface="Wingdings" panose="05000000000000000000" pitchFamily="2" charset="2"/>
                        <a:buChar char="Ø"/>
                      </a:pPr>
                      <a:r>
                        <a:rPr lang="sk" altLang="en-US" sz="1800" dirty="0">
                          <a:latin typeface="+mj-lt"/>
                        </a:rPr>
                        <a:t>Peníze se organizaci vrátily</a:t>
                      </a:r>
                    </a:p>
                    <a:p>
                      <a:pPr marL="342900" indent="-342900" algn="l" rtl="0">
                        <a:buFont typeface="Wingdings" panose="05000000000000000000" pitchFamily="2" charset="2"/>
                        <a:buChar char="Ø"/>
                      </a:pPr>
                      <a:r>
                        <a:rPr lang="sk" altLang="en-US" sz="1800" dirty="0">
                          <a:latin typeface="+mj-lt"/>
                        </a:rPr>
                        <a:t>Majetek rozdělen mezi jiné neziskové organizace po zrušení</a:t>
                      </a:r>
                    </a:p>
                    <a:p>
                      <a:pPr marL="342900" indent="-342900" algn="l" rtl="0">
                        <a:buFont typeface="Wingdings" panose="05000000000000000000" pitchFamily="2" charset="2"/>
                        <a:buChar char="Ø"/>
                      </a:pPr>
                      <a:r>
                        <a:rPr lang="sk" altLang="en-US" sz="1800" dirty="0">
                          <a:latin typeface="+mj-lt"/>
                        </a:rPr>
                        <a:t>Finanční prostředky se získávají získáváním darů a ucházením se o granty</a:t>
                      </a:r>
                    </a:p>
                    <a:p>
                      <a:pPr algn="l" rtl="0"/>
                      <a:endParaRPr lang="sk-SK" dirty="0">
                        <a:latin typeface="+mj-lt"/>
                      </a:endParaRPr>
                    </a:p>
                  </a:txBody>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k" sz="1800" b="1" dirty="0">
                          <a:latin typeface="+mj-lt"/>
                        </a:rPr>
                        <a:t>Veřejné financování</a:t>
                      </a:r>
                      <a:r>
                        <a:rPr lang="sk" sz="1800" dirty="0">
                          <a:latin typeface="+mj-lt"/>
                        </a:rPr>
                        <a:t>– z některých zdrojů (více později v tomto modulu!</a:t>
                      </a:r>
                      <a:endParaRPr lang="en-IE" sz="1800" dirty="0">
                        <a:latin typeface="+mj-lt"/>
                      </a:endParaRPr>
                    </a:p>
                    <a:p>
                      <a:pPr marL="342900" indent="-342900" algn="l" rtl="0">
                        <a:buFont typeface="Wingdings" panose="05000000000000000000" pitchFamily="2" charset="2"/>
                        <a:buChar char="Ø"/>
                      </a:pPr>
                      <a:r>
                        <a:rPr lang="sk" sz="1800" dirty="0">
                          <a:latin typeface="+mj-lt"/>
                        </a:rPr>
                        <a:t>mechanismy</a:t>
                      </a:r>
                      <a:r>
                        <a:rPr lang="sk" sz="1800" b="1" dirty="0">
                          <a:latin typeface="+mj-lt"/>
                        </a:rPr>
                        <a:t>financování</a:t>
                      </a:r>
                    </a:p>
                    <a:p>
                      <a:pPr algn="l" rtl="0"/>
                      <a:endParaRPr lang="sk-SK" dirty="0">
                        <a:latin typeface="+mj-lt"/>
                      </a:endParaRPr>
                    </a:p>
                  </a:txBody>
                  <a:tcPr/>
                </a:tc>
                <a:extLst>
                  <a:ext uri="{0D108BD9-81ED-4DB2-BD59-A6C34878D82A}">
                    <a16:rowId xmlns:a16="http://schemas.microsoft.com/office/drawing/2014/main" val="2943079967"/>
                  </a:ext>
                </a:extLst>
              </a:tr>
            </a:tbl>
          </a:graphicData>
        </a:graphic>
      </p:graphicFrame>
      <p:sp>
        <p:nvSpPr>
          <p:cNvPr id="7" name="BlokTextu 6">
            <a:extLst>
              <a:ext uri="{FF2B5EF4-FFF2-40B4-BE49-F238E27FC236}">
                <a16:creationId xmlns:a16="http://schemas.microsoft.com/office/drawing/2014/main" id="{CE545C2B-6314-4387-BBC3-1D7572A5A220}"/>
              </a:ext>
            </a:extLst>
          </p:cNvPr>
          <p:cNvSpPr txBox="1"/>
          <p:nvPr/>
        </p:nvSpPr>
        <p:spPr>
          <a:xfrm>
            <a:off x="0" y="3881811"/>
            <a:ext cx="9905999" cy="3108543"/>
          </a:xfrm>
          <a:prstGeom prst="rect">
            <a:avLst/>
          </a:prstGeom>
          <a:noFill/>
        </p:spPr>
        <p:txBody>
          <a:bodyPr wrap="square">
            <a:spAutoFit/>
          </a:bodyPr>
          <a:lstStyle/>
          <a:p>
            <a:pPr algn="l" rtl="0">
              <a:spcBef>
                <a:spcPct val="0"/>
              </a:spcBef>
              <a:buFontTx/>
              <a:buNone/>
            </a:pPr>
            <a:r>
              <a:rPr lang="sk" altLang="en-US" sz="1400" b="1" dirty="0">
                <a:solidFill>
                  <a:srgbClr val="006600"/>
                </a:solidFill>
                <a:latin typeface="+mj-lt"/>
              </a:rPr>
              <a:t>Struktury několika zúčastněných stran</a:t>
            </a:r>
            <a:endParaRPr lang="sk-SK" altLang="en-US" sz="1400" b="1" dirty="0">
              <a:solidFill>
                <a:srgbClr val="006600"/>
              </a:solidFill>
              <a:latin typeface="+mj-lt"/>
            </a:endParaRPr>
          </a:p>
          <a:p>
            <a:pPr algn="l" rtl="0">
              <a:spcBef>
                <a:spcPct val="0"/>
              </a:spcBef>
              <a:buFontTx/>
              <a:buNone/>
            </a:pPr>
            <a:endParaRPr lang="en-IE" altLang="en-US" sz="1400" b="1" dirty="0">
              <a:solidFill>
                <a:srgbClr val="006600"/>
              </a:solidFill>
              <a:latin typeface="+mj-lt"/>
            </a:endParaRPr>
          </a:p>
          <a:p>
            <a:pPr algn="l" rtl="0">
              <a:spcBef>
                <a:spcPct val="0"/>
              </a:spcBef>
              <a:buFontTx/>
              <a:buNone/>
            </a:pPr>
            <a:r>
              <a:rPr lang="sk" altLang="en-US" sz="1400" dirty="0">
                <a:latin typeface="+mj-lt"/>
              </a:rPr>
              <a:t>Cíle potravinového inkubátoru mohou být přínosem pro více skupin (průmysl, komunita, vláda a akademická obec), takže může být vhodný speciální organizační formát. V USA je mnoho inkubátorů založeno jako družstva s více zúčastněnými stranami, jak je uvedeno výše.</a:t>
            </a:r>
            <a:r>
              <a:rPr lang="sk" altLang="en-US" sz="1400" b="1" dirty="0">
                <a:latin typeface="+mj-lt"/>
              </a:rPr>
              <a:t> </a:t>
            </a:r>
            <a:r>
              <a:rPr lang="sk" altLang="en-US" sz="1400" dirty="0">
                <a:latin typeface="+mj-lt"/>
              </a:rPr>
              <a:t>Často jsou speciálně naformátovány tak, aby maximalizovaly možnosti financování, které se jim nabízejí.</a:t>
            </a:r>
          </a:p>
          <a:p>
            <a:pPr algn="l" rtl="0">
              <a:spcBef>
                <a:spcPct val="0"/>
              </a:spcBef>
              <a:buFontTx/>
              <a:buNone/>
            </a:pPr>
            <a:r>
              <a:rPr lang="sk" altLang="en-US" sz="1400" dirty="0">
                <a:latin typeface="+mj-lt"/>
              </a:rPr>
              <a:t>Organizace s více zúčastněnými stranami je často identifikována jako organizace obsahující nejméně dvě skupiny zúčastněných stran.</a:t>
            </a:r>
          </a:p>
          <a:p>
            <a:pPr algn="l" rtl="0">
              <a:spcBef>
                <a:spcPct val="0"/>
              </a:spcBef>
              <a:buFontTx/>
              <a:buNone/>
            </a:pPr>
            <a:endParaRPr lang="en-IE" altLang="en-US" sz="1400" dirty="0">
              <a:latin typeface="+mj-lt"/>
            </a:endParaRPr>
          </a:p>
          <a:p>
            <a:pPr algn="l" rtl="0">
              <a:spcBef>
                <a:spcPct val="0"/>
              </a:spcBef>
              <a:buFontTx/>
              <a:buNone/>
            </a:pPr>
            <a:r>
              <a:rPr lang="sk" altLang="en-US" sz="1400" dirty="0">
                <a:latin typeface="+mj-lt"/>
              </a:rPr>
              <a:t>Dobrým příkladem je</a:t>
            </a:r>
            <a:r>
              <a:rPr lang="sk" altLang="en-US" sz="1400" b="1" dirty="0">
                <a:latin typeface="+mj-lt"/>
              </a:rPr>
              <a:t>Starting Block</a:t>
            </a:r>
            <a:r>
              <a:rPr lang="sk" altLang="en-US" sz="1400" dirty="0">
                <a:latin typeface="+mj-lt"/>
              </a:rPr>
              <a:t>(West Michigan's No-Profit Regional Incubator Kitchen and Entrepreneurial</a:t>
            </a:r>
            <a:r>
              <a:rPr lang="sk" altLang="en-US" sz="1400" dirty="0" err="1">
                <a:latin typeface="+mj-lt"/>
              </a:rPr>
              <a:t>Center</a:t>
            </a:r>
            <a:r>
              <a:rPr lang="sk" altLang="en-US" sz="1400" dirty="0">
                <a:latin typeface="+mj-lt"/>
              </a:rPr>
              <a:t>), USA, do kterého se zapojilo produktové</a:t>
            </a:r>
            <a:r>
              <a:rPr lang="sk" altLang="en-US" sz="1400" dirty="0" err="1">
                <a:latin typeface="+mj-lt"/>
              </a:rPr>
              <a:t>centrum Michigan State University</a:t>
            </a:r>
            <a:r>
              <a:rPr lang="sk" altLang="en-US" sz="1400" dirty="0">
                <a:latin typeface="+mj-lt"/>
              </a:rPr>
              <a:t>, které přidává hodnotu centru tím, že pomáhá podnikatelům při vývoji potravin a zemědělských produktů. a podniky. Zaměstnanci, včetně poradců pro inovace, poskytují poradenství při identifikaci trhu, průzkumu produktů atp.</a:t>
            </a:r>
          </a:p>
          <a:p>
            <a:pPr algn="l" rtl="0">
              <a:spcBef>
                <a:spcPct val="0"/>
              </a:spcBef>
              <a:buFontTx/>
              <a:buNone/>
            </a:pPr>
            <a:endParaRPr lang="en-IE" altLang="en-US" sz="1400" dirty="0">
              <a:latin typeface="+mj-lt"/>
            </a:endParaRPr>
          </a:p>
          <a:p>
            <a:pPr algn="l" rtl="0">
              <a:spcBef>
                <a:spcPct val="0"/>
              </a:spcBef>
              <a:buFontTx/>
              <a:buNone/>
            </a:pPr>
            <a:r>
              <a:rPr lang="sk" altLang="en-US" sz="1400" dirty="0">
                <a:latin typeface="+mj-lt"/>
                <a:hlinkClick r:id="rId2"/>
              </a:rPr>
              <a:t>http://www.startingblock.biz/</a:t>
            </a:r>
            <a:r>
              <a:rPr lang="sk" altLang="en-US" sz="1400" dirty="0">
                <a:latin typeface="+mj-lt"/>
              </a:rPr>
              <a:t> </a:t>
            </a:r>
          </a:p>
          <a:p>
            <a:pPr algn="l" rtl="0">
              <a:spcBef>
                <a:spcPct val="0"/>
              </a:spcBef>
              <a:buFontTx/>
              <a:buNone/>
            </a:pPr>
            <a:endParaRPr lang="en-IE" altLang="en-US" sz="1400" dirty="0">
              <a:latin typeface="+mj-lt"/>
            </a:endParaRPr>
          </a:p>
        </p:txBody>
      </p:sp>
    </p:spTree>
    <p:extLst>
      <p:ext uri="{BB962C8B-B14F-4D97-AF65-F5344CB8AC3E}">
        <p14:creationId xmlns:p14="http://schemas.microsoft.com/office/powerpoint/2010/main" val="14696256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9EF833F0-8266-42E0-97BC-1D7DA3B66424}"/>
              </a:ext>
            </a:extLst>
          </p:cNvPr>
          <p:cNvSpPr txBox="1"/>
          <p:nvPr/>
        </p:nvSpPr>
        <p:spPr>
          <a:xfrm>
            <a:off x="308728" y="1197452"/>
            <a:ext cx="7732336" cy="584775"/>
          </a:xfrm>
          <a:prstGeom prst="rect">
            <a:avLst/>
          </a:prstGeom>
          <a:noFill/>
        </p:spPr>
        <p:txBody>
          <a:bodyPr wrap="square" lIns="91440" tIns="45720" rIns="91440" bIns="45720" anchor="t">
            <a:spAutoFit/>
          </a:bodyPr>
          <a:lstStyle/>
          <a:p>
            <a:pPr algn="l" rtl="0"/>
            <a:r>
              <a:rPr lang="sk" altLang="en-US" sz="1600" b="1" dirty="0">
                <a:solidFill>
                  <a:srgbClr val="006600"/>
                </a:solidFill>
                <a:latin typeface="+mj-lt"/>
                <a:cs typeface="Arial"/>
              </a:rPr>
              <a:t>Zvyšte své šance na získání firemní podpory</a:t>
            </a:r>
            <a:br>
              <a:rPr lang="en-IE" altLang="en-US" sz="1600" dirty="0">
                <a:latin typeface="+mj-lt"/>
              </a:rPr>
            </a:br>
            <a:endParaRPr lang="en-IE" altLang="en-US" sz="1600">
              <a:solidFill>
                <a:srgbClr val="006600"/>
              </a:solidFill>
              <a:latin typeface="+mj-lt"/>
            </a:endParaRPr>
          </a:p>
        </p:txBody>
      </p:sp>
      <p:sp>
        <p:nvSpPr>
          <p:cNvPr id="5" name="BlokTextu 4">
            <a:extLst>
              <a:ext uri="{FF2B5EF4-FFF2-40B4-BE49-F238E27FC236}">
                <a16:creationId xmlns:a16="http://schemas.microsoft.com/office/drawing/2014/main" id="{56E3B62F-951D-44A7-93F9-90D55EC63C55}"/>
              </a:ext>
            </a:extLst>
          </p:cNvPr>
          <p:cNvSpPr txBox="1"/>
          <p:nvPr/>
        </p:nvSpPr>
        <p:spPr>
          <a:xfrm>
            <a:off x="308728" y="2182673"/>
            <a:ext cx="9052088" cy="1754326"/>
          </a:xfrm>
          <a:prstGeom prst="rect">
            <a:avLst/>
          </a:prstGeom>
          <a:noFill/>
        </p:spPr>
        <p:txBody>
          <a:bodyPr wrap="square" lIns="91440" tIns="45720" rIns="91440" bIns="45720" anchor="t">
            <a:spAutoFit/>
          </a:bodyPr>
          <a:lstStyle/>
          <a:p>
            <a:pPr marL="342900" indent="-342900" algn="l" rtl="0">
              <a:buFont typeface="Arial" panose="020B0604020202020204" pitchFamily="34" charset="0"/>
              <a:buChar char="•"/>
            </a:pPr>
            <a:r>
              <a:rPr lang="sk" altLang="en-US" sz="1200" dirty="0">
                <a:latin typeface="+mj-lt"/>
                <a:cs typeface="Arial"/>
              </a:rPr>
              <a:t>Vybudujte si silnou online přítomnost prostřednictvím sociálních médií a skvělé webové stránky.</a:t>
            </a:r>
          </a:p>
          <a:p>
            <a:pPr marL="342900" indent="-342900" algn="l" rtl="0">
              <a:buFont typeface="Arial" panose="020B0604020202020204" pitchFamily="34" charset="0"/>
              <a:buChar char="•"/>
            </a:pPr>
            <a:r>
              <a:rPr lang="sk" altLang="en-US" sz="1200" dirty="0">
                <a:latin typeface="+mj-lt"/>
                <a:cs typeface="Arial"/>
              </a:rPr>
              <a:t>Co víte o své demografii? Víte, kdo se zabývá vaším inkubátorem a proč?</a:t>
            </a:r>
            <a:endParaRPr lang="en-IE" altLang="en-US" sz="1200" dirty="0">
              <a:latin typeface="+mj-lt"/>
            </a:endParaRPr>
          </a:p>
          <a:p>
            <a:pPr marL="342900" indent="-342900" algn="l" rtl="0">
              <a:buFont typeface="Arial" panose="020B0604020202020204" pitchFamily="34" charset="0"/>
              <a:buChar char="•"/>
            </a:pPr>
            <a:r>
              <a:rPr lang="sk" altLang="en-US" sz="1200" dirty="0">
                <a:latin typeface="+mj-lt"/>
                <a:cs typeface="Arial"/>
              </a:rPr>
              <a:t>Spolupracovali jste už s firemními sponzory? Máte reference od vedoucích pracovníků společnosti o hodnotě vaší organizace? Uvádíte spojení v press kitech nebo jiných marketingových materiálech?</a:t>
            </a:r>
          </a:p>
          <a:p>
            <a:pPr marL="342900" indent="-342900" algn="l" rtl="0">
              <a:buFont typeface="Arial" panose="020B0604020202020204" pitchFamily="34" charset="0"/>
              <a:buChar char="•"/>
            </a:pPr>
            <a:r>
              <a:rPr lang="sk" altLang="en-US" sz="1200" dirty="0">
                <a:latin typeface="+mj-lt"/>
                <a:cs typeface="Arial"/>
              </a:rPr>
              <a:t>Dostávají jiné organizace podobné té vaší firemní sponzorství?</a:t>
            </a:r>
            <a:endParaRPr lang="sk-SK" altLang="en-US" sz="1200">
              <a:latin typeface="+mj-lt"/>
              <a:cs typeface="Arial"/>
            </a:endParaRPr>
          </a:p>
          <a:p>
            <a:pPr marL="342900" indent="-342900" algn="l" rtl="0">
              <a:buFont typeface="Arial" panose="020B0604020202020204" pitchFamily="34" charset="0"/>
              <a:buChar char="•"/>
            </a:pPr>
            <a:r>
              <a:rPr lang="sk" altLang="en-US" sz="1200" dirty="0">
                <a:latin typeface="+mj-lt"/>
                <a:cs typeface="Arial"/>
              </a:rPr>
              <a:t>Různé typy dárců vyžadují odlišný přístup. Je důležité poznamenat, že společnosti mohou darovat hotovost, ale mohou také darovat využití jejich služeb nebo reklamní podpory. Mohou také založit zaměstnanecké dobrovolnické skupiny, které pak darují svůj čas a dovednosti. To může být velmi cenné.</a:t>
            </a:r>
            <a:endParaRPr lang="en-IE" altLang="en-US" sz="1200" dirty="0">
              <a:latin typeface="+mj-lt"/>
            </a:endParaRPr>
          </a:p>
          <a:p>
            <a:pPr marL="342900" indent="-342900" algn="l" rtl="0">
              <a:buFont typeface="Arial" panose="020B0604020202020204" pitchFamily="34" charset="0"/>
              <a:buChar char="•"/>
            </a:pPr>
            <a:endParaRPr lang="en-IE" altLang="en-US" sz="1200" dirty="0">
              <a:latin typeface="+mj-lt"/>
            </a:endParaRPr>
          </a:p>
        </p:txBody>
      </p:sp>
    </p:spTree>
    <p:extLst>
      <p:ext uri="{BB962C8B-B14F-4D97-AF65-F5344CB8AC3E}">
        <p14:creationId xmlns:p14="http://schemas.microsoft.com/office/powerpoint/2010/main" val="147148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478BAD8C-56DC-4DF1-A793-9E37FCF2F567}"/>
              </a:ext>
            </a:extLst>
          </p:cNvPr>
          <p:cNvSpPr txBox="1"/>
          <p:nvPr/>
        </p:nvSpPr>
        <p:spPr>
          <a:xfrm>
            <a:off x="846056" y="1185123"/>
            <a:ext cx="7213861" cy="369332"/>
          </a:xfrm>
          <a:prstGeom prst="rect">
            <a:avLst/>
          </a:prstGeom>
          <a:noFill/>
        </p:spPr>
        <p:txBody>
          <a:bodyPr wrap="square">
            <a:spAutoFit/>
          </a:bodyPr>
          <a:lstStyle/>
          <a:p>
            <a:pPr algn="l" rtl="0">
              <a:spcBef>
                <a:spcPct val="0"/>
              </a:spcBef>
              <a:buFontTx/>
              <a:buNone/>
              <a:defRPr/>
            </a:pPr>
            <a:r>
              <a:rPr lang="sk" altLang="en-US" sz="1800" b="1" dirty="0">
                <a:solidFill>
                  <a:schemeClr val="bg1"/>
                </a:solidFill>
                <a:highlight>
                  <a:srgbClr val="006600"/>
                </a:highlight>
                <a:latin typeface="+mj-lt"/>
                <a:cs typeface="Arial" panose="020B0604020202020204" pitchFamily="34" charset="0"/>
              </a:rPr>
              <a:t>Cvičení 1: Prohlédněte si video případovou studii – Startovací blok, Michigan</a:t>
            </a:r>
          </a:p>
        </p:txBody>
      </p:sp>
      <p:pic>
        <p:nvPicPr>
          <p:cNvPr id="5" name="MEdDPDam-6U">
            <a:hlinkClick r:id="" action="ppaction://media"/>
            <a:extLst>
              <a:ext uri="{FF2B5EF4-FFF2-40B4-BE49-F238E27FC236}">
                <a16:creationId xmlns:a16="http://schemas.microsoft.com/office/drawing/2014/main" id="{0F7F197E-93EE-4683-BCD8-A727BEE35B69}"/>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910779" y="1647635"/>
            <a:ext cx="3667001" cy="275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okTextu 6">
            <a:extLst>
              <a:ext uri="{FF2B5EF4-FFF2-40B4-BE49-F238E27FC236}">
                <a16:creationId xmlns:a16="http://schemas.microsoft.com/office/drawing/2014/main" id="{A37D1BD9-A28A-4C82-A4B5-E5FA455AFB1B}"/>
              </a:ext>
            </a:extLst>
          </p:cNvPr>
          <p:cNvSpPr txBox="1"/>
          <p:nvPr/>
        </p:nvSpPr>
        <p:spPr>
          <a:xfrm>
            <a:off x="1266626" y="4491066"/>
            <a:ext cx="7063032" cy="369332"/>
          </a:xfrm>
          <a:prstGeom prst="rect">
            <a:avLst/>
          </a:prstGeom>
          <a:noFill/>
        </p:spPr>
        <p:txBody>
          <a:bodyPr wrap="square">
            <a:spAutoFit/>
          </a:bodyPr>
          <a:lstStyle/>
          <a:p>
            <a:pPr algn="l" rtl="0">
              <a:spcBef>
                <a:spcPct val="0"/>
              </a:spcBef>
              <a:buFontTx/>
              <a:buNone/>
            </a:pPr>
            <a:r>
              <a:rPr lang="sk" altLang="en-US" sz="1800" dirty="0">
                <a:latin typeface="Bookman Old Style" panose="02050604050505020204" pitchFamily="18" charset="0"/>
              </a:rPr>
              <a:t>Podívejte se na video:</a:t>
            </a:r>
            <a:r>
              <a:rPr lang="sk" altLang="en-US" sz="1800" dirty="0">
                <a:latin typeface="Bookman Old Style" panose="02050604050505020204" pitchFamily="18" charset="0"/>
                <a:hlinkClick r:id="rId4"/>
              </a:rPr>
              <a:t>www.youtube.com/watch?v=MEdDPDam-6U</a:t>
            </a:r>
            <a:r>
              <a:rPr lang="sk" altLang="en-US" sz="1800" dirty="0">
                <a:latin typeface="Bookman Old Style" panose="02050604050505020204" pitchFamily="18" charset="0"/>
              </a:rPr>
              <a:t> </a:t>
            </a:r>
          </a:p>
        </p:txBody>
      </p:sp>
      <p:sp>
        <p:nvSpPr>
          <p:cNvPr id="6" name="BlokTextu 5">
            <a:extLst>
              <a:ext uri="{FF2B5EF4-FFF2-40B4-BE49-F238E27FC236}">
                <a16:creationId xmlns:a16="http://schemas.microsoft.com/office/drawing/2014/main" id="{49545484-B755-C6DB-02E3-A7B6D13CD1F7}"/>
              </a:ext>
            </a:extLst>
          </p:cNvPr>
          <p:cNvSpPr txBox="1"/>
          <p:nvPr/>
        </p:nvSpPr>
        <p:spPr>
          <a:xfrm>
            <a:off x="2625213" y="5026546"/>
            <a:ext cx="4955458" cy="646331"/>
          </a:xfrm>
          <a:prstGeom prst="rect">
            <a:avLst/>
          </a:prstGeom>
          <a:noFill/>
        </p:spPr>
        <p:txBody>
          <a:bodyPr wrap="square">
            <a:spAutoFit/>
          </a:bodyPr>
          <a:lstStyle/>
          <a:p>
            <a:pPr algn="l" rtl="0">
              <a:spcBef>
                <a:spcPct val="0"/>
              </a:spcBef>
              <a:buFontTx/>
              <a:buNone/>
              <a:defRPr/>
            </a:pPr>
            <a:r>
              <a:rPr lang="sk" altLang="en-US" sz="1800" b="1" dirty="0">
                <a:solidFill>
                  <a:schemeClr val="bg1"/>
                </a:solidFill>
                <a:highlight>
                  <a:srgbClr val="006600"/>
                </a:highlight>
                <a:latin typeface="+mj-lt"/>
                <a:cs typeface="Arial" panose="020B0604020202020204" pitchFamily="34" charset="0"/>
              </a:rPr>
              <a:t>Cvičení 2: Jaká obchodní struktura je vhodná pro vaše podmínky a proč?</a:t>
            </a:r>
          </a:p>
        </p:txBody>
      </p:sp>
    </p:spTree>
    <p:extLst>
      <p:ext uri="{BB962C8B-B14F-4D97-AF65-F5344CB8AC3E}">
        <p14:creationId xmlns:p14="http://schemas.microsoft.com/office/powerpoint/2010/main" val="1071598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5A144914-7189-43AF-9E55-E914B2318955}"/>
              </a:ext>
            </a:extLst>
          </p:cNvPr>
          <p:cNvSpPr txBox="1"/>
          <p:nvPr/>
        </p:nvSpPr>
        <p:spPr>
          <a:xfrm>
            <a:off x="188536" y="1237729"/>
            <a:ext cx="9125146" cy="3962623"/>
          </a:xfrm>
          <a:prstGeom prst="rect">
            <a:avLst/>
          </a:prstGeom>
          <a:noFill/>
        </p:spPr>
        <p:txBody>
          <a:bodyPr wrap="square" lIns="91440" tIns="45720" rIns="91440" bIns="45720" anchor="t">
            <a:spAutoFit/>
          </a:bodyPr>
          <a:lstStyle/>
          <a:p>
            <a:pPr algn="l" rtl="0">
              <a:spcBef>
                <a:spcPct val="0"/>
              </a:spcBef>
              <a:buFontTx/>
              <a:buNone/>
              <a:defRPr/>
            </a:pPr>
            <a:r>
              <a:rPr lang="sk" altLang="en-US" sz="1600" b="1" dirty="0">
                <a:solidFill>
                  <a:srgbClr val="006600"/>
                </a:solidFill>
                <a:latin typeface="+mj-lt"/>
                <a:cs typeface="Arial"/>
              </a:rPr>
              <a:t>5.2 Pečlivě kalkulujte své investiční požadavky</a:t>
            </a:r>
          </a:p>
          <a:p>
            <a:pPr algn="l" rtl="0">
              <a:spcBef>
                <a:spcPct val="0"/>
              </a:spcBef>
              <a:buFontTx/>
              <a:buNone/>
              <a:defRPr/>
            </a:pPr>
            <a:endParaRPr lang="en-IE" altLang="en-US" sz="500" b="1" dirty="0">
              <a:solidFill>
                <a:srgbClr val="B2CF3F"/>
              </a:solidFill>
              <a:latin typeface="+mj-lt"/>
              <a:cs typeface="Arial" panose="020B0604020202020204" pitchFamily="34" charset="0"/>
            </a:endParaRPr>
          </a:p>
          <a:p>
            <a:pPr algn="l" rtl="0">
              <a:defRPr/>
            </a:pPr>
            <a:r>
              <a:rPr lang="sk" sz="1200" dirty="0">
                <a:latin typeface="+mj-lt"/>
                <a:cs typeface="Arial"/>
              </a:rPr>
              <a:t>Finance založení Centra chuti musí být pečlivě stanoveny ve vašem podnikatelském plánu. Měly by se dát dohromady</a:t>
            </a:r>
            <a:endParaRPr lang="sk-SK" sz="1200" dirty="0">
              <a:latin typeface="+mj-lt"/>
              <a:cs typeface="Arial"/>
            </a:endParaRPr>
          </a:p>
          <a:p>
            <a:pPr algn="l" rtl="0">
              <a:defRPr/>
            </a:pPr>
            <a:endParaRPr lang="en-IE" sz="1200" dirty="0">
              <a:latin typeface="+mj-lt"/>
            </a:endParaRPr>
          </a:p>
          <a:p>
            <a:pPr algn="l" rtl="0">
              <a:buFontTx/>
              <a:buNone/>
              <a:defRPr/>
            </a:pPr>
            <a:r>
              <a:rPr lang="sk" sz="1200" dirty="0" err="1">
                <a:latin typeface="+mj-lt"/>
                <a:cs typeface="Arial"/>
              </a:rPr>
              <a:t>S</a:t>
            </a:r>
            <a:r>
              <a:rPr lang="sk" sz="1200" dirty="0">
                <a:latin typeface="+mj-lt"/>
                <a:cs typeface="Arial"/>
              </a:rPr>
              <a:t>vámi naším potenciál pro Centrum chuti ve vašem regionu v modulu 1 ,</a:t>
            </a:r>
          </a:p>
          <a:p>
            <a:pPr marL="342900" indent="-342900" algn="l" rtl="0">
              <a:buFont typeface="Arial" panose="020B0604020202020204" pitchFamily="34" charset="0"/>
              <a:buChar char="•"/>
              <a:defRPr/>
            </a:pPr>
            <a:r>
              <a:rPr lang="sk" sz="1200" dirty="0" err="1">
                <a:latin typeface="+mj-lt"/>
                <a:cs typeface="Arial"/>
              </a:rPr>
              <a:t>s</a:t>
            </a:r>
            <a:r>
              <a:rPr lang="sk" sz="1200" dirty="0">
                <a:latin typeface="+mj-lt"/>
                <a:cs typeface="Arial"/>
              </a:rPr>
              <a:t>vaše různé modely venkovské obchodní strategie a Jak rozpoznat potenciál vašeho regionu v modulu 2,</a:t>
            </a:r>
            <a:endParaRPr lang="en-IE" sz="1200" dirty="0">
              <a:latin typeface="+mj-lt"/>
            </a:endParaRPr>
          </a:p>
          <a:p>
            <a:pPr marL="342900" indent="-342900" algn="l" rtl="0">
              <a:buFont typeface="Arial" panose="020B0604020202020204" pitchFamily="34" charset="0"/>
              <a:buChar char="•"/>
              <a:defRPr/>
            </a:pPr>
            <a:r>
              <a:rPr lang="sk" sz="1200" dirty="0" err="1">
                <a:latin typeface="+mj-lt"/>
                <a:cs typeface="Arial"/>
              </a:rPr>
              <a:t>Jak</a:t>
            </a:r>
            <a:r>
              <a:rPr lang="sk" sz="1200" dirty="0">
                <a:latin typeface="+mj-lt"/>
                <a:cs typeface="Arial"/>
              </a:rPr>
              <a:t>stimulovat poptávku – nástroje pro rozvoj nových</a:t>
            </a:r>
            <a:r>
              <a:rPr lang="sk" sz="1200" dirty="0" err="1">
                <a:latin typeface="+mj-lt"/>
                <a:cs typeface="Arial"/>
              </a:rPr>
              <a:t>agropodnikatelů</a:t>
            </a:r>
            <a:r>
              <a:rPr lang="sk" sz="1200" dirty="0">
                <a:latin typeface="+mj-lt"/>
                <a:cs typeface="Arial"/>
              </a:rPr>
              <a:t>ve vašem regionu v modulu 3</a:t>
            </a:r>
            <a:endParaRPr lang="en-IE" sz="1200" dirty="0">
              <a:latin typeface="+mj-lt"/>
            </a:endParaRPr>
          </a:p>
          <a:p>
            <a:pPr marL="342900" indent="-342900" algn="l" rtl="0">
              <a:buFont typeface="Arial" panose="020B0604020202020204" pitchFamily="34" charset="0"/>
              <a:buChar char="•"/>
              <a:defRPr/>
            </a:pPr>
            <a:r>
              <a:rPr lang="sk" sz="1200" dirty="0">
                <a:latin typeface="+mj-lt"/>
                <a:cs typeface="Arial"/>
              </a:rPr>
              <a:t>Typ podnikatelského subjektu, který si vyberete (další část v tomto modulu 4 )</a:t>
            </a:r>
            <a:endParaRPr lang="sk-SK" sz="1200" dirty="0">
              <a:latin typeface="+mj-lt"/>
              <a:cs typeface="Arial"/>
            </a:endParaRPr>
          </a:p>
          <a:p>
            <a:pPr marL="342900" indent="-342900" algn="l" rtl="0">
              <a:defRPr/>
            </a:pPr>
            <a:endParaRPr lang="en-IE" sz="1200" dirty="0">
              <a:latin typeface="+mj-lt"/>
            </a:endParaRPr>
          </a:p>
          <a:p>
            <a:pPr algn="l" rtl="0">
              <a:buFontTx/>
              <a:buNone/>
              <a:defRPr/>
            </a:pPr>
            <a:r>
              <a:rPr lang="sk" sz="1200" dirty="0">
                <a:latin typeface="+mj-lt"/>
                <a:cs typeface="Arial"/>
              </a:rPr>
              <a:t>Nyní jste v pozici, kdy můžete určit své investiční požadavky.</a:t>
            </a:r>
            <a:endParaRPr lang="sk-SK" sz="1200" dirty="0">
              <a:latin typeface="+mj-lt"/>
              <a:cs typeface="Arial"/>
            </a:endParaRPr>
          </a:p>
          <a:p>
            <a:pPr algn="l" rtl="0">
              <a:spcBef>
                <a:spcPct val="0"/>
              </a:spcBef>
              <a:buFontTx/>
              <a:buNone/>
              <a:defRPr/>
            </a:pPr>
            <a:endParaRPr lang="en-IE" altLang="en-US" sz="1200" dirty="0">
              <a:latin typeface="+mj-lt"/>
              <a:cs typeface="TH SarabunPSK" panose="020B0502040204020203" pitchFamily="34" charset="-34"/>
            </a:endParaRPr>
          </a:p>
          <a:p>
            <a:pPr algn="l" rtl="0">
              <a:defRPr/>
            </a:pPr>
            <a:r>
              <a:rPr lang="sk" altLang="en-US" sz="1200" dirty="0">
                <a:latin typeface="+mj-lt"/>
                <a:cs typeface="TH SarabunPSK"/>
              </a:rPr>
              <a:t>Je zcela jasné, že je nutná inovace, pokud jde o získání kapitálových financí potřebných k tomu, aby se Centrum vkusu stalo realitou.</a:t>
            </a:r>
            <a:endParaRPr lang="en-IE" altLang="en-US" sz="1200" dirty="0">
              <a:latin typeface="+mj-lt"/>
              <a:cs typeface="TH SarabunPSK" panose="020B0502040204020203" pitchFamily="34" charset="-34"/>
            </a:endParaRPr>
          </a:p>
          <a:p>
            <a:pPr algn="l" rtl="0"/>
            <a:endParaRPr lang="sk-SK" sz="1200" dirty="0">
              <a:latin typeface="+mj-lt"/>
              <a:cs typeface="TH SarabunPSK" panose="020B0502040204020203" pitchFamily="34" charset="-34"/>
            </a:endParaRPr>
          </a:p>
          <a:p>
            <a:pPr algn="l" rtl="0"/>
            <a:r>
              <a:rPr lang="sk" altLang="en-US" sz="1200" b="1" dirty="0">
                <a:solidFill>
                  <a:srgbClr val="006600"/>
                </a:solidFill>
                <a:latin typeface="+mj-lt"/>
                <a:cs typeface="TH SarabunPSK"/>
              </a:rPr>
              <a:t>Co rozumíme pod pojmem „kapitál“?</a:t>
            </a:r>
          </a:p>
          <a:p>
            <a:pPr algn="l" rtl="0"/>
            <a:endParaRPr lang="sk-SK" sz="1200" dirty="0">
              <a:latin typeface="+mj-lt"/>
              <a:cs typeface="TH SarabunPSK" panose="020B0502040204020203" pitchFamily="34" charset="-34"/>
            </a:endParaRPr>
          </a:p>
          <a:p>
            <a:pPr algn="l" rtl="0"/>
            <a:r>
              <a:rPr lang="sk" altLang="en-US" sz="1200" dirty="0">
                <a:latin typeface="+mj-lt"/>
                <a:cs typeface="TH SarabunPSK"/>
              </a:rPr>
              <a:t>Kapitál se vztahuje na aktuálně dostupná aktiva, jako je majetek, půda, úspory atd., která jsou k dispozici pro rozvoj nebo investování podniku.</a:t>
            </a:r>
            <a:r>
              <a:rPr lang="sk" altLang="en-US" sz="1200" b="1" dirty="0">
                <a:latin typeface="+mj-lt"/>
                <a:cs typeface="TH SarabunPSK"/>
              </a:rPr>
              <a:t>Získávání kapitálu</a:t>
            </a:r>
            <a:r>
              <a:rPr lang="sk" altLang="en-US" sz="1200" dirty="0">
                <a:latin typeface="+mj-lt"/>
                <a:cs typeface="TH SarabunPSK"/>
              </a:rPr>
              <a:t>vyžaduje spoustu dovedností a přípravy. Existují různé typy financování, které centru umožní získat peníze kapitál pro jejich nové podnikání. Tento modul vysvětluje různé příležitosti ke zvýšení investičního kapitálu prostřednictvím grantů, půjček, darů atp.</a:t>
            </a:r>
            <a:r>
              <a:rPr lang="sk" altLang="en-US" sz="1400" dirty="0">
                <a:latin typeface="+mj-lt"/>
                <a:cs typeface="TH SarabunPSK"/>
              </a:rPr>
              <a:t> </a:t>
            </a:r>
            <a:endParaRPr lang="en-US" altLang="en-US" sz="1400" dirty="0">
              <a:latin typeface="+mj-lt"/>
              <a:cs typeface="TH SarabunPSK" panose="020B0502040204020203" pitchFamily="34" charset="-34"/>
            </a:endParaRPr>
          </a:p>
          <a:p>
            <a:pPr algn="l" rtl="0"/>
            <a:endParaRPr lang="sk-SK" sz="1050" dirty="0"/>
          </a:p>
          <a:p>
            <a:pPr algn="l" rtl="0">
              <a:buFontTx/>
              <a:buNone/>
              <a:defRPr/>
            </a:pPr>
            <a:r>
              <a:rPr lang="sk" sz="1400" dirty="0">
                <a:latin typeface="+mj-lt"/>
              </a:rPr>
              <a:t> </a:t>
            </a:r>
          </a:p>
        </p:txBody>
      </p:sp>
    </p:spTree>
    <p:extLst>
      <p:ext uri="{BB962C8B-B14F-4D97-AF65-F5344CB8AC3E}">
        <p14:creationId xmlns:p14="http://schemas.microsoft.com/office/powerpoint/2010/main" val="120934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B7BB1E0C-66C1-4525-A820-65E17CEF11CF}"/>
              </a:ext>
            </a:extLst>
          </p:cNvPr>
          <p:cNvSpPr txBox="1"/>
          <p:nvPr/>
        </p:nvSpPr>
        <p:spPr>
          <a:xfrm>
            <a:off x="188536" y="1222110"/>
            <a:ext cx="9030879" cy="830997"/>
          </a:xfrm>
          <a:prstGeom prst="rect">
            <a:avLst/>
          </a:prstGeom>
          <a:noFill/>
        </p:spPr>
        <p:txBody>
          <a:bodyPr wrap="square" lIns="91440" tIns="45720" rIns="91440" bIns="45720" anchor="t">
            <a:spAutoFit/>
          </a:bodyPr>
          <a:lstStyle/>
          <a:p>
            <a:pPr algn="l" rtl="0"/>
            <a:r>
              <a:rPr lang="sk" altLang="en-US" sz="1600" b="1" dirty="0">
                <a:solidFill>
                  <a:srgbClr val="006600"/>
                </a:solidFill>
                <a:latin typeface="+mj-lt"/>
                <a:cs typeface="Arial"/>
              </a:rPr>
              <a:t>Kdo se podílí na vašich plánech centra vkusu?</a:t>
            </a:r>
            <a:endParaRPr lang="sk-SK" altLang="en-US" sz="1600" b="1" dirty="0">
              <a:solidFill>
                <a:srgbClr val="006600"/>
              </a:solidFill>
              <a:latin typeface="+mj-lt"/>
            </a:endParaRPr>
          </a:p>
          <a:p>
            <a:pPr algn="l" rtl="0"/>
            <a:r>
              <a:rPr lang="sk" altLang="en-US" sz="1600" dirty="0">
                <a:latin typeface="+mj-lt"/>
                <a:cs typeface="Arial"/>
              </a:rPr>
              <a:t>Pro ty, kteří nemají technické vzdělání, může být matoucí, kdo co dělá! Zde je náš jednoduchý návod</a:t>
            </a:r>
            <a:endParaRPr lang="sk-SK" sz="1600">
              <a:latin typeface="+mj-lt"/>
              <a:cs typeface="Arial"/>
            </a:endParaRPr>
          </a:p>
        </p:txBody>
      </p:sp>
      <p:graphicFrame>
        <p:nvGraphicFramePr>
          <p:cNvPr id="4" name="Tabuľka 4">
            <a:extLst>
              <a:ext uri="{FF2B5EF4-FFF2-40B4-BE49-F238E27FC236}">
                <a16:creationId xmlns:a16="http://schemas.microsoft.com/office/drawing/2014/main" id="{E0B5BF20-0CCC-49C4-A332-19727B211798}"/>
              </a:ext>
            </a:extLst>
          </p:cNvPr>
          <p:cNvGraphicFramePr>
            <a:graphicFrameLocks noGrp="1"/>
          </p:cNvGraphicFramePr>
          <p:nvPr>
            <p:extLst>
              <p:ext uri="{D42A27DB-BD31-4B8C-83A1-F6EECF244321}">
                <p14:modId xmlns:p14="http://schemas.microsoft.com/office/powerpoint/2010/main" val="3518886605"/>
              </p:ext>
            </p:extLst>
          </p:nvPr>
        </p:nvGraphicFramePr>
        <p:xfrm>
          <a:off x="0" y="2321176"/>
          <a:ext cx="9906000" cy="2536503"/>
        </p:xfrm>
        <a:graphic>
          <a:graphicData uri="http://schemas.openxmlformats.org/drawingml/2006/table">
            <a:tbl>
              <a:tblPr firstRow="1" bandRow="1">
                <a:tableStyleId>{F5AB1C69-6EDB-4FF4-983F-18BD219EF322}</a:tableStyleId>
              </a:tblPr>
              <a:tblGrid>
                <a:gridCol w="4953000">
                  <a:extLst>
                    <a:ext uri="{9D8B030D-6E8A-4147-A177-3AD203B41FA5}">
                      <a16:colId xmlns:a16="http://schemas.microsoft.com/office/drawing/2014/main" val="2415668259"/>
                    </a:ext>
                  </a:extLst>
                </a:gridCol>
                <a:gridCol w="4953000">
                  <a:extLst>
                    <a:ext uri="{9D8B030D-6E8A-4147-A177-3AD203B41FA5}">
                      <a16:colId xmlns:a16="http://schemas.microsoft.com/office/drawing/2014/main" val="839356942"/>
                    </a:ext>
                  </a:extLst>
                </a:gridCol>
              </a:tblGrid>
              <a:tr h="3459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 sz="1050" b="1" i="0" kern="1200" dirty="0">
                          <a:solidFill>
                            <a:srgbClr val="006600"/>
                          </a:solidFill>
                          <a:effectLst/>
                          <a:latin typeface="+mj-lt"/>
                          <a:ea typeface="+mn-ea"/>
                          <a:cs typeface="+mn-cs"/>
                        </a:rPr>
                        <a:t>ARCHITEKTURÁLNÍ</a:t>
                      </a:r>
                      <a:endParaRPr lang="en-IE" sz="1200" dirty="0">
                        <a:solidFill>
                          <a:srgbClr val="006600"/>
                        </a:solidFill>
                        <a:latin typeface="+mj-lt"/>
                      </a:endParaRPr>
                    </a:p>
                    <a:p>
                      <a:pPr algn="ctr" rtl="0"/>
                      <a:endParaRPr lang="sk-SK"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 sz="1050" b="1" i="0" kern="1200" dirty="0">
                          <a:solidFill>
                            <a:srgbClr val="006600"/>
                          </a:solidFill>
                          <a:effectLst/>
                          <a:latin typeface="+mj-lt"/>
                          <a:ea typeface="+mn-ea"/>
                          <a:cs typeface="+mn-cs"/>
                        </a:rPr>
                        <a:t>STAVEBNÍ TECHNIKY</a:t>
                      </a:r>
                      <a:endParaRPr lang="en-IE" sz="1200" dirty="0">
                        <a:solidFill>
                          <a:srgbClr val="006600"/>
                        </a:solidFill>
                        <a:latin typeface="+mj-lt"/>
                      </a:endParaRPr>
                    </a:p>
                    <a:p>
                      <a:pPr algn="l" rtl="0"/>
                      <a:endParaRPr lang="sk-SK" sz="1050" dirty="0">
                        <a:latin typeface="+mj-lt"/>
                      </a:endParaRPr>
                    </a:p>
                  </a:txBody>
                  <a:tcPr/>
                </a:tc>
                <a:extLst>
                  <a:ext uri="{0D108BD9-81ED-4DB2-BD59-A6C34878D82A}">
                    <a16:rowId xmlns:a16="http://schemas.microsoft.com/office/drawing/2014/main" val="3953400924"/>
                  </a:ext>
                </a:extLst>
              </a:tr>
              <a:tr h="2125023">
                <a:tc>
                  <a:txBody>
                    <a:bodyPr/>
                    <a:lstStyle/>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sk" sz="1050" b="0" i="0" kern="1200" dirty="0">
                          <a:solidFill>
                            <a:schemeClr val="dk1"/>
                          </a:solidFill>
                          <a:effectLst/>
                          <a:latin typeface="+mj-lt"/>
                          <a:ea typeface="+mn-ea"/>
                          <a:cs typeface="+mn-cs"/>
                        </a:rPr>
                        <a:t>Podrobné plány, řezy, pohledy s podrobnostmi a specifikacemi.</a:t>
                      </a:r>
                    </a:p>
                    <a:p>
                      <a:pPr marL="285750" indent="-285750" algn="l" rtl="0" fontAlgn="base">
                        <a:buFont typeface="Arial" panose="020B0604020202020204" pitchFamily="34" charset="0"/>
                        <a:buChar char="•"/>
                      </a:pPr>
                      <a:r>
                        <a:rPr lang="sk" sz="1050" b="0" i="0" kern="1200" dirty="0">
                          <a:solidFill>
                            <a:schemeClr val="dk1"/>
                          </a:solidFill>
                          <a:effectLst/>
                          <a:latin typeface="+mj-lt"/>
                          <a:ea typeface="+mn-ea"/>
                          <a:cs typeface="+mn-cs"/>
                        </a:rPr>
                        <a:t>Uspořádání označující místa pro vytápění, chlazení, vodu, světlo a energii, požár, zloděj</a:t>
                      </a:r>
                      <a:r>
                        <a:rPr lang="sk" sz="1050" b="0" i="0" kern="1200" dirty="0" err="1">
                          <a:solidFill>
                            <a:schemeClr val="dk1"/>
                          </a:solidFill>
                          <a:effectLst/>
                          <a:latin typeface="+mj-lt"/>
                          <a:ea typeface="+mn-ea"/>
                          <a:cs typeface="+mn-cs"/>
                        </a:rPr>
                        <a:t>atd.</a:t>
                      </a:r>
                      <a:endParaRPr lang="en-IE" sz="1050" b="0" i="0" kern="1200" dirty="0">
                        <a:solidFill>
                          <a:schemeClr val="dk1"/>
                        </a:solidFill>
                        <a:effectLst/>
                        <a:latin typeface="+mj-lt"/>
                        <a:ea typeface="+mn-ea"/>
                        <a:cs typeface="+mn-cs"/>
                      </a:endParaRPr>
                    </a:p>
                    <a:p>
                      <a:pPr marL="285750" indent="-285750" algn="l" rtl="0" fontAlgn="base">
                        <a:buFont typeface="Arial" panose="020B0604020202020204" pitchFamily="34" charset="0"/>
                        <a:buChar char="•"/>
                      </a:pPr>
                      <a:r>
                        <a:rPr lang="sk" sz="1050" b="0" i="0" kern="1200" dirty="0">
                          <a:solidFill>
                            <a:schemeClr val="dk1"/>
                          </a:solidFill>
                          <a:effectLst/>
                          <a:latin typeface="+mj-lt"/>
                          <a:ea typeface="+mn-ea"/>
                          <a:cs typeface="+mn-cs"/>
                        </a:rPr>
                        <a:t>Specifikace materiálů a zpracování.</a:t>
                      </a:r>
                    </a:p>
                    <a:p>
                      <a:pPr marL="285750" indent="-285750" algn="l" rtl="0" fontAlgn="base">
                        <a:buFont typeface="Arial" panose="020B0604020202020204" pitchFamily="34" charset="0"/>
                        <a:buChar char="•"/>
                      </a:pPr>
                      <a:r>
                        <a:rPr lang="sk" sz="1050" b="0" i="0" kern="1200" dirty="0">
                          <a:solidFill>
                            <a:schemeClr val="dk1"/>
                          </a:solidFill>
                          <a:effectLst/>
                          <a:latin typeface="+mj-lt"/>
                          <a:ea typeface="+mn-ea"/>
                          <a:cs typeface="+mn-cs"/>
                        </a:rPr>
                        <a:t>Předběžný plán BOZP.</a:t>
                      </a:r>
                    </a:p>
                    <a:p>
                      <a:pPr marL="285750" indent="-285750" algn="l" rtl="0" fontAlgn="base">
                        <a:buFont typeface="Arial" panose="020B0604020202020204" pitchFamily="34" charset="0"/>
                        <a:buChar char="•"/>
                      </a:pPr>
                      <a:r>
                        <a:rPr lang="sk" sz="1050" b="0" i="0" kern="1200" dirty="0">
                          <a:solidFill>
                            <a:schemeClr val="dk1"/>
                          </a:solidFill>
                          <a:effectLst/>
                          <a:latin typeface="+mj-lt"/>
                          <a:ea typeface="+mn-ea"/>
                          <a:cs typeface="+mn-cs"/>
                        </a:rPr>
                        <a:t>Řízení vstupů od jiných konzultantů</a:t>
                      </a:r>
                    </a:p>
                    <a:p>
                      <a:pPr marL="285750" indent="-285750" algn="l" rtl="0" fontAlgn="base">
                        <a:buFont typeface="Arial" panose="020B0604020202020204" pitchFamily="34" charset="0"/>
                        <a:buChar char="•"/>
                      </a:pPr>
                      <a:r>
                        <a:rPr lang="sk" sz="1050" b="0" i="0" kern="1200" dirty="0">
                          <a:solidFill>
                            <a:schemeClr val="dk1"/>
                          </a:solidFill>
                          <a:effectLst/>
                          <a:latin typeface="+mj-lt"/>
                          <a:ea typeface="+mn-ea"/>
                          <a:cs typeface="+mn-cs"/>
                        </a:rPr>
                        <a:t>Řízení due diligence dodavatelů nabídkového řízení</a:t>
                      </a:r>
                    </a:p>
                    <a:p>
                      <a:pPr marL="285750" indent="-285750" algn="l" rtl="0" fontAlgn="base">
                        <a:buFont typeface="Arial" panose="020B0604020202020204" pitchFamily="34" charset="0"/>
                        <a:buChar char="•"/>
                      </a:pPr>
                      <a:r>
                        <a:rPr lang="sk" sz="1050" b="0" i="0" kern="1200" dirty="0">
                          <a:solidFill>
                            <a:schemeClr val="dk1"/>
                          </a:solidFill>
                          <a:effectLst/>
                          <a:latin typeface="+mj-lt"/>
                          <a:ea typeface="+mn-ea"/>
                          <a:cs typeface="+mn-cs"/>
                        </a:rPr>
                        <a:t>Vydání formuláře nabídky.</a:t>
                      </a:r>
                    </a:p>
                    <a:p>
                      <a:pPr algn="l" rtl="0"/>
                      <a:endParaRPr lang="sk-SK" sz="1050" dirty="0">
                        <a:latin typeface="+mj-lt"/>
                      </a:endParaRPr>
                    </a:p>
                  </a:txBody>
                  <a:tcPr/>
                </a:tc>
                <a:tc>
                  <a:txBody>
                    <a:bodyPr/>
                    <a:lstStyle/>
                    <a:p>
                      <a:pPr marL="285750" indent="-285750" algn="l" rtl="0" fontAlgn="base">
                        <a:buFont typeface="Arial" panose="020B0604020202020204" pitchFamily="34" charset="0"/>
                        <a:buChar char="•"/>
                      </a:pPr>
                      <a:r>
                        <a:rPr lang="sk" sz="1050" b="0" i="0" kern="1200" dirty="0">
                          <a:solidFill>
                            <a:schemeClr val="dk1"/>
                          </a:solidFill>
                          <a:effectLst/>
                          <a:latin typeface="+mj-lt"/>
                          <a:ea typeface="+mn-ea"/>
                          <a:cs typeface="+mn-cs"/>
                        </a:rPr>
                        <a:t>Návrh základů</a:t>
                      </a:r>
                    </a:p>
                    <a:p>
                      <a:pPr marL="285750" indent="-285750" algn="l" rtl="0" fontAlgn="base">
                        <a:buFont typeface="Arial" panose="020B0604020202020204" pitchFamily="34" charset="0"/>
                        <a:buChar char="•"/>
                      </a:pPr>
                      <a:r>
                        <a:rPr lang="sk" sz="1050" b="0" i="0" kern="1200" dirty="0">
                          <a:solidFill>
                            <a:schemeClr val="dk1"/>
                          </a:solidFill>
                          <a:effectLst/>
                          <a:latin typeface="+mj-lt"/>
                          <a:ea typeface="+mn-ea"/>
                          <a:cs typeface="+mn-cs"/>
                        </a:rPr>
                        <a:t>Drenážní design</a:t>
                      </a:r>
                    </a:p>
                    <a:p>
                      <a:pPr marL="285750" indent="-285750" algn="l" rtl="0" fontAlgn="base">
                        <a:buFont typeface="Arial" panose="020B0604020202020204" pitchFamily="34" charset="0"/>
                        <a:buChar char="•"/>
                      </a:pPr>
                      <a:r>
                        <a:rPr lang="sk" sz="1050" b="0" i="0" kern="1200" dirty="0">
                          <a:solidFill>
                            <a:schemeClr val="dk1"/>
                          </a:solidFill>
                          <a:effectLst/>
                          <a:latin typeface="+mj-lt"/>
                          <a:ea typeface="+mn-ea"/>
                          <a:cs typeface="+mn-cs"/>
                        </a:rPr>
                        <a:t>Konstrukční řešení v každém patře a střechách</a:t>
                      </a:r>
                    </a:p>
                    <a:p>
                      <a:pPr marL="285750" indent="-285750" algn="l" rtl="0" fontAlgn="base">
                        <a:buFont typeface="Arial" panose="020B0604020202020204" pitchFamily="34" charset="0"/>
                        <a:buChar char="•"/>
                      </a:pPr>
                      <a:r>
                        <a:rPr lang="sk" sz="1050" b="0" i="0" kern="1200" dirty="0">
                          <a:solidFill>
                            <a:schemeClr val="dk1"/>
                          </a:solidFill>
                          <a:effectLst/>
                          <a:latin typeface="+mj-lt"/>
                          <a:ea typeface="+mn-ea"/>
                          <a:cs typeface="+mn-cs"/>
                        </a:rPr>
                        <a:t>V případě potřeby design opěrné stěny</a:t>
                      </a:r>
                    </a:p>
                    <a:p>
                      <a:pPr marL="285750" indent="-285750" algn="l" rtl="0" fontAlgn="base">
                        <a:buFont typeface="Arial" panose="020B0604020202020204" pitchFamily="34" charset="0"/>
                        <a:buChar char="•"/>
                      </a:pPr>
                      <a:r>
                        <a:rPr lang="sk" sz="1050" b="0" i="0" kern="1200" dirty="0">
                          <a:solidFill>
                            <a:schemeClr val="dk1"/>
                          </a:solidFill>
                          <a:effectLst/>
                          <a:latin typeface="+mj-lt"/>
                          <a:ea typeface="+mn-ea"/>
                          <a:cs typeface="+mn-cs"/>
                        </a:rPr>
                        <a:t>Konkrétní specifikace</a:t>
                      </a:r>
                    </a:p>
                    <a:p>
                      <a:pPr marL="285750" indent="-285750" algn="l" rtl="0" fontAlgn="base">
                        <a:buFont typeface="Arial" panose="020B0604020202020204" pitchFamily="34" charset="0"/>
                        <a:buChar char="•"/>
                      </a:pPr>
                      <a:r>
                        <a:rPr lang="sk" sz="1050" b="0" i="0" kern="1200" dirty="0">
                          <a:solidFill>
                            <a:schemeClr val="dk1"/>
                          </a:solidFill>
                          <a:effectLst/>
                          <a:latin typeface="+mj-lt"/>
                          <a:ea typeface="+mn-ea"/>
                          <a:cs typeface="+mn-cs"/>
                        </a:rPr>
                        <a:t>Strukturální specifikace a detaily</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sk" sz="1050" b="0" i="0" kern="1200" dirty="0">
                          <a:solidFill>
                            <a:schemeClr val="dk1"/>
                          </a:solidFill>
                          <a:effectLst/>
                          <a:latin typeface="+mj-lt"/>
                          <a:ea typeface="+mn-ea"/>
                          <a:cs typeface="+mn-cs"/>
                        </a:rPr>
                        <a:t>Možná bude třeba zadat další průzkumy půdy a podzemních CCTV podle potřeby</a:t>
                      </a:r>
                    </a:p>
                    <a:p>
                      <a:pPr algn="l" rtl="0"/>
                      <a:endParaRPr lang="sk-SK" sz="1050" dirty="0">
                        <a:latin typeface="+mj-lt"/>
                      </a:endParaRPr>
                    </a:p>
                  </a:txBody>
                  <a:tcPr/>
                </a:tc>
                <a:extLst>
                  <a:ext uri="{0D108BD9-81ED-4DB2-BD59-A6C34878D82A}">
                    <a16:rowId xmlns:a16="http://schemas.microsoft.com/office/drawing/2014/main" val="3341758095"/>
                  </a:ext>
                </a:extLst>
              </a:tr>
            </a:tbl>
          </a:graphicData>
        </a:graphic>
      </p:graphicFrame>
      <p:graphicFrame>
        <p:nvGraphicFramePr>
          <p:cNvPr id="5" name="Tabuľka 4">
            <a:extLst>
              <a:ext uri="{FF2B5EF4-FFF2-40B4-BE49-F238E27FC236}">
                <a16:creationId xmlns:a16="http://schemas.microsoft.com/office/drawing/2014/main" id="{143C3B37-516B-5DAD-7B50-B1F5E5AD83E2}"/>
              </a:ext>
            </a:extLst>
          </p:cNvPr>
          <p:cNvGraphicFramePr>
            <a:graphicFrameLocks noGrp="1"/>
          </p:cNvGraphicFramePr>
          <p:nvPr>
            <p:extLst>
              <p:ext uri="{D42A27DB-BD31-4B8C-83A1-F6EECF244321}">
                <p14:modId xmlns:p14="http://schemas.microsoft.com/office/powerpoint/2010/main" val="3910643261"/>
              </p:ext>
            </p:extLst>
          </p:nvPr>
        </p:nvGraphicFramePr>
        <p:xfrm>
          <a:off x="0" y="4127945"/>
          <a:ext cx="9906000" cy="1828800"/>
        </p:xfrm>
        <a:graphic>
          <a:graphicData uri="http://schemas.openxmlformats.org/drawingml/2006/table">
            <a:tbl>
              <a:tblPr firstRow="1" bandRow="1">
                <a:tableStyleId>{F5AB1C69-6EDB-4FF4-983F-18BD219EF322}</a:tableStyleId>
              </a:tblPr>
              <a:tblGrid>
                <a:gridCol w="4953000">
                  <a:extLst>
                    <a:ext uri="{9D8B030D-6E8A-4147-A177-3AD203B41FA5}">
                      <a16:colId xmlns:a16="http://schemas.microsoft.com/office/drawing/2014/main" val="1636574695"/>
                    </a:ext>
                  </a:extLst>
                </a:gridCol>
                <a:gridCol w="4953000">
                  <a:extLst>
                    <a:ext uri="{9D8B030D-6E8A-4147-A177-3AD203B41FA5}">
                      <a16:colId xmlns:a16="http://schemas.microsoft.com/office/drawing/2014/main" val="1889751230"/>
                    </a:ext>
                  </a:extLst>
                </a:gridCol>
              </a:tblGrid>
              <a:tr h="25605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k" sz="1200" b="1" i="0" kern="1200" dirty="0">
                          <a:solidFill>
                            <a:srgbClr val="006600"/>
                          </a:solidFill>
                          <a:effectLst/>
                          <a:latin typeface="+mj-lt"/>
                          <a:ea typeface="+mn-ea"/>
                          <a:cs typeface="+mn-cs"/>
                        </a:rPr>
                        <a:t>OSTATNÍ KONZULTANTI</a:t>
                      </a:r>
                      <a:endParaRPr lang="en-IE" sz="1600" dirty="0">
                        <a:solidFill>
                          <a:srgbClr val="006600"/>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 sz="1200" b="1" i="0" kern="1200" dirty="0">
                          <a:solidFill>
                            <a:srgbClr val="006600"/>
                          </a:solidFill>
                          <a:effectLst/>
                          <a:latin typeface="+mj-lt"/>
                          <a:ea typeface="+mn-ea"/>
                          <a:cs typeface="+mn-cs"/>
                        </a:rPr>
                        <a:t>MNOŽSTVOSTĚŽNÍK</a:t>
                      </a:r>
                      <a:endParaRPr lang="en-IE" sz="1600" dirty="0">
                        <a:solidFill>
                          <a:srgbClr val="006600"/>
                        </a:solidFill>
                        <a:latin typeface="+mj-lt"/>
                      </a:endParaRPr>
                    </a:p>
                    <a:p>
                      <a:pPr algn="l" rtl="0"/>
                      <a:endParaRPr lang="sk-SK" sz="1200" dirty="0">
                        <a:latin typeface="+mj-lt"/>
                      </a:endParaRPr>
                    </a:p>
                  </a:txBody>
                  <a:tcPr/>
                </a:tc>
                <a:extLst>
                  <a:ext uri="{0D108BD9-81ED-4DB2-BD59-A6C34878D82A}">
                    <a16:rowId xmlns:a16="http://schemas.microsoft.com/office/drawing/2014/main" val="3360881019"/>
                  </a:ext>
                </a:extLst>
              </a:tr>
              <a:tr h="370840">
                <a:tc>
                  <a:txBody>
                    <a:bodyPr/>
                    <a:lstStyle/>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sk" sz="1200" b="0" i="0" kern="1200" dirty="0">
                          <a:solidFill>
                            <a:schemeClr val="dk1"/>
                          </a:solidFill>
                          <a:effectLst/>
                          <a:latin typeface="+mj-lt"/>
                          <a:ea typeface="+mn-ea"/>
                          <a:cs typeface="+mn-cs"/>
                        </a:rPr>
                        <a:t>Potravinářský technolog</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sk" sz="1200" b="0" i="0" kern="1200" dirty="0">
                          <a:solidFill>
                            <a:schemeClr val="dk1"/>
                          </a:solidFill>
                          <a:effectLst/>
                          <a:latin typeface="+mj-lt"/>
                          <a:ea typeface="+mn-ea"/>
                          <a:cs typeface="+mn-cs"/>
                        </a:rPr>
                        <a:t>Servisní inženýři</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sk" sz="1200" b="0" i="0" kern="1200" dirty="0">
                          <a:solidFill>
                            <a:schemeClr val="dk1"/>
                          </a:solidFill>
                          <a:effectLst/>
                          <a:latin typeface="+mj-lt"/>
                          <a:ea typeface="+mn-ea"/>
                          <a:cs typeface="+mn-cs"/>
                        </a:rPr>
                        <a:t>Interiérový design / osvětlení / země / specialista - dle potřeby.</a:t>
                      </a:r>
                    </a:p>
                    <a:p>
                      <a:pPr algn="l" rtl="0"/>
                      <a:endParaRPr lang="sk-SK" sz="12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 sz="1200" b="0" i="0" kern="1200" dirty="0">
                          <a:solidFill>
                            <a:schemeClr val="dk1"/>
                          </a:solidFill>
                          <a:effectLst/>
                          <a:latin typeface="+mj-lt"/>
                          <a:ea typeface="+mn-ea"/>
                          <a:cs typeface="+mn-cs"/>
                        </a:rPr>
                        <a:t>Po dokončení všech návrhových nákresů a specifikací od ostatních konzultantů změří odborník na měření množství každý prvek v budově a vytvoří</a:t>
                      </a:r>
                      <a:r>
                        <a:rPr lang="sk" sz="1200" b="1" i="0" kern="1200" dirty="0">
                          <a:solidFill>
                            <a:schemeClr val="dk1"/>
                          </a:solidFill>
                          <a:effectLst/>
                          <a:latin typeface="+mj-lt"/>
                          <a:ea typeface="+mn-ea"/>
                          <a:cs typeface="+mn-cs"/>
                          <a:hlinkClick r:id="rId3" tooltip="Definition "/>
                        </a:rPr>
                        <a:t>seznam množství</a:t>
                      </a:r>
                      <a:r>
                        <a:rPr lang="sk" sz="1200" b="0" i="0" kern="1200" dirty="0">
                          <a:solidFill>
                            <a:schemeClr val="dk1"/>
                          </a:solidFill>
                          <a:effectLst/>
                          <a:latin typeface="+mj-lt"/>
                          <a:ea typeface="+mn-ea"/>
                          <a:cs typeface="+mn-cs"/>
                        </a:rPr>
                        <a:t>. Toto bude základem pro výběrové řízení a zajistí, aby všichni dodavatelé stanovovali ceny „podobné za stejné“. Používá se také ke kalkulaci</a:t>
                      </a:r>
                      <a:r>
                        <a:rPr lang="sk" sz="1200" b="1" i="0" kern="1200" dirty="0">
                          <a:solidFill>
                            <a:schemeClr val="dk1"/>
                          </a:solidFill>
                          <a:effectLst/>
                          <a:latin typeface="+mj-lt"/>
                          <a:ea typeface="+mn-ea"/>
                          <a:cs typeface="+mn-cs"/>
                          <a:hlinkClick r:id="rId4" tooltip="Link"/>
                        </a:rPr>
                        <a:t>variací</a:t>
                      </a:r>
                      <a:r>
                        <a:rPr lang="sk" sz="1200" b="0" i="0" kern="1200" dirty="0">
                          <a:solidFill>
                            <a:schemeClr val="dk1"/>
                          </a:solidFill>
                          <a:effectLst/>
                          <a:latin typeface="+mj-lt"/>
                          <a:ea typeface="+mn-ea"/>
                          <a:cs typeface="+mn-cs"/>
                        </a:rPr>
                        <a:t>nebo změn v rozsahu prací během fáze výstavby.</a:t>
                      </a:r>
                    </a:p>
                    <a:p>
                      <a:pPr algn="l" rtl="0"/>
                      <a:endParaRPr lang="sk-SK" sz="1200" dirty="0">
                        <a:latin typeface="+mj-lt"/>
                      </a:endParaRPr>
                    </a:p>
                  </a:txBody>
                  <a:tcPr/>
                </a:tc>
                <a:extLst>
                  <a:ext uri="{0D108BD9-81ED-4DB2-BD59-A6C34878D82A}">
                    <a16:rowId xmlns:a16="http://schemas.microsoft.com/office/drawing/2014/main" val="300441877"/>
                  </a:ext>
                </a:extLst>
              </a:tr>
            </a:tbl>
          </a:graphicData>
        </a:graphic>
      </p:graphicFrame>
    </p:spTree>
    <p:extLst>
      <p:ext uri="{BB962C8B-B14F-4D97-AF65-F5344CB8AC3E}">
        <p14:creationId xmlns:p14="http://schemas.microsoft.com/office/powerpoint/2010/main" val="2594901874"/>
      </p:ext>
    </p:extLst>
  </p:cSld>
  <p:clrMapOvr>
    <a:masterClrMapping/>
  </p:clrMapOvr>
</p:sld>
</file>

<file path=ppt/theme/theme1.xml><?xml version="1.0" encoding="utf-8"?>
<a:theme xmlns:a="http://schemas.openxmlformats.org/drawingml/2006/main" name="URESA biomass temlate">
  <a:themeElements>
    <a:clrScheme name="Niestandardowy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215528D5E10BA49B6643C35E826D0AA" ma:contentTypeVersion="17" ma:contentTypeDescription="Vytvoří nový dokument" ma:contentTypeScope="" ma:versionID="fcad38f92428f1399907585f969aa42e">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862d6d2d627f1411e1f6b9c9c492d602"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Značky obrázků"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Props1.xml><?xml version="1.0" encoding="utf-8"?>
<ds:datastoreItem xmlns:ds="http://schemas.openxmlformats.org/officeDocument/2006/customXml" ds:itemID="{95C6F523-6387-45D5-902D-2E40A7D2EF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d98e21-7858-42b8-a513-89b049052d4e"/>
    <ds:schemaRef ds:uri="ebb57fef-aa04-4b64-85cb-dbd122f3e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A5200E-6B70-40C8-AC5B-567C02C13491}">
  <ds:schemaRefs>
    <ds:schemaRef ds:uri="http://schemas.microsoft.com/sharepoint/v3/contenttype/forms"/>
  </ds:schemaRefs>
</ds:datastoreItem>
</file>

<file path=customXml/itemProps3.xml><?xml version="1.0" encoding="utf-8"?>
<ds:datastoreItem xmlns:ds="http://schemas.openxmlformats.org/officeDocument/2006/customXml" ds:itemID="{A1A7B9EB-588E-4CFC-A594-64DC3DF872B5}">
  <ds:schemaRefs>
    <ds:schemaRef ds:uri="http://schemas.microsoft.com/office/2006/metadata/properties"/>
    <ds:schemaRef ds:uri="http://schemas.microsoft.com/office/infopath/2007/PartnerControls"/>
    <ds:schemaRef ds:uri="f5d98e21-7858-42b8-a513-89b049052d4e"/>
    <ds:schemaRef ds:uri="ebb57fef-aa04-4b64-85cb-dbd122f3ef38"/>
  </ds:schemaRefs>
</ds:datastoreItem>
</file>

<file path=docProps/app.xml><?xml version="1.0" encoding="utf-8"?>
<Properties xmlns="http://schemas.openxmlformats.org/officeDocument/2006/extended-properties" xmlns:vt="http://schemas.openxmlformats.org/officeDocument/2006/docPropsVTypes">
  <Template>URESA trial_1</Template>
  <TotalTime>1649</TotalTime>
  <Words>7620</Words>
  <Application>Microsoft Office PowerPoint</Application>
  <PresentationFormat>A4 (210 × 297 mm)</PresentationFormat>
  <Paragraphs>630</Paragraphs>
  <Slides>60</Slides>
  <Notes>1</Notes>
  <HiddenSlides>0</HiddenSlides>
  <MMClips>3</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60</vt:i4>
      </vt:variant>
    </vt:vector>
  </HeadingPairs>
  <TitlesOfParts>
    <vt:vector size="68" baseType="lpstr">
      <vt:lpstr>Arial</vt:lpstr>
      <vt:lpstr>Bookman Old Style</vt:lpstr>
      <vt:lpstr>Calibri</vt:lpstr>
      <vt:lpstr>Lucida Grande</vt:lpstr>
      <vt:lpstr>Times New Roman</vt:lpstr>
      <vt:lpstr>Trebuchet MS</vt:lpstr>
      <vt:lpstr>Wingdings</vt:lpstr>
      <vt:lpstr>URESA biomass temlate</vt:lpstr>
      <vt:lpstr>Modul 4</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Krzy Pal</dc:creator>
  <cp:lastModifiedBy>Kánská Eva</cp:lastModifiedBy>
  <cp:revision>218</cp:revision>
  <dcterms:created xsi:type="dcterms:W3CDTF">2018-03-25T08:55:28Z</dcterms:created>
  <dcterms:modified xsi:type="dcterms:W3CDTF">2023-01-05T09:43:30Z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y fmtid="{D5CDD505-2E9C-101B-9397-08002B2CF9AE}" pid="3" name="MediaServiceImageTags">
    <vt:lpwstr/>
  </property>
</Properties>
</file>